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>
      <p:cViewPr varScale="1">
        <p:scale>
          <a:sx n="108" d="100"/>
          <a:sy n="108" d="100"/>
        </p:scale>
        <p:origin x="176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51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6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76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7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8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31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06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2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3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2803A-C043-4D17-8A41-352274169BB6}" type="datetimeFigureOut">
              <a:rPr lang="en-US" smtClean="0"/>
              <a:t>11/25/16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F16A-E8FC-49EC-9A2C-D4A59A8F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0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7704" y="2875583"/>
            <a:ext cx="52357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Acid-Base Equilibria</a:t>
            </a:r>
            <a:endParaRPr lang="en-GB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3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Acid and Base Strength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556792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any acid-base reaction, the equilibrium will favor the reaction that moves the proton to the stronger base.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52400" y="3573016"/>
            <a:ext cx="8926513" cy="523875"/>
            <a:chOff x="96" y="2448"/>
            <a:chExt cx="5623" cy="330"/>
          </a:xfrm>
        </p:grpSpPr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96" y="2448"/>
              <a:ext cx="218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CH</a:t>
              </a:r>
              <a:r>
                <a:rPr lang="en-US" sz="2800" baseline="-25000" dirty="0"/>
                <a:t>3</a:t>
              </a:r>
              <a:r>
                <a:rPr lang="en-US" sz="2800" dirty="0"/>
                <a:t>CO</a:t>
              </a:r>
              <a:r>
                <a:rPr lang="en-US" sz="2800" baseline="-25000" dirty="0"/>
                <a:t>2</a:t>
              </a:r>
              <a:r>
                <a:rPr lang="en-US" sz="2800" dirty="0"/>
                <a:t>H (</a:t>
              </a:r>
              <a:r>
                <a:rPr lang="en-US" sz="2800" i="1" dirty="0" err="1"/>
                <a:t>aq</a:t>
              </a:r>
              <a:r>
                <a:rPr lang="en-US" sz="2800" dirty="0"/>
                <a:t>) + H</a:t>
              </a:r>
              <a:r>
                <a:rPr lang="en-US" sz="2800" baseline="-25000" dirty="0"/>
                <a:t>2</a:t>
              </a:r>
              <a:r>
                <a:rPr lang="en-US" sz="2800" dirty="0"/>
                <a:t>O (</a:t>
              </a:r>
              <a:r>
                <a:rPr lang="en-US" sz="2800" i="1" dirty="0"/>
                <a:t>l</a:t>
              </a:r>
              <a:r>
                <a:rPr lang="en-US" sz="2800" dirty="0"/>
                <a:t>)</a:t>
              </a:r>
              <a:endParaRPr lang="en-US" sz="2800" dirty="0">
                <a:sym typeface="Symbol" pitchFamily="1" charset="2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373" y="2448"/>
              <a:ext cx="234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ym typeface="Symbol" pitchFamily="1" charset="2"/>
                </a:rPr>
                <a:t>H</a:t>
              </a:r>
              <a:r>
                <a:rPr lang="en-US" sz="2800" baseline="-25000">
                  <a:sym typeface="Symbol" pitchFamily="1" charset="2"/>
                </a:rPr>
                <a:t>3</a:t>
              </a:r>
              <a:r>
                <a:rPr lang="en-US" sz="2800">
                  <a:sym typeface="Symbol" pitchFamily="1" charset="2"/>
                </a:rPr>
                <a:t>O</a:t>
              </a:r>
              <a:r>
                <a:rPr lang="en-US" sz="2800" baseline="30000">
                  <a:sym typeface="Symbol" pitchFamily="1" charset="2"/>
                </a:rPr>
                <a:t>+</a:t>
              </a:r>
              <a:r>
                <a:rPr lang="en-US" sz="2800">
                  <a:sym typeface="Symbol" pitchFamily="1" charset="2"/>
                </a:rPr>
                <a:t> (</a:t>
              </a:r>
              <a:r>
                <a:rPr lang="en-US" sz="2800" i="1">
                  <a:sym typeface="Symbol" pitchFamily="1" charset="2"/>
                </a:rPr>
                <a:t>aq</a:t>
              </a:r>
              <a:r>
                <a:rPr lang="en-US" sz="2800">
                  <a:sym typeface="Symbol" pitchFamily="1" charset="2"/>
                </a:rPr>
                <a:t>) + CH</a:t>
              </a:r>
              <a:r>
                <a:rPr lang="en-US" sz="2800" baseline="-25000">
                  <a:sym typeface="Symbol" pitchFamily="1" charset="2"/>
                </a:rPr>
                <a:t>3</a:t>
              </a:r>
              <a:r>
                <a:rPr lang="en-US" sz="2800">
                  <a:sym typeface="Symbol" pitchFamily="1" charset="2"/>
                </a:rPr>
                <a:t>CO</a:t>
              </a:r>
              <a:r>
                <a:rPr lang="en-US" sz="2800" baseline="-25000">
                  <a:sym typeface="Symbol" pitchFamily="1" charset="2"/>
                </a:rPr>
                <a:t>2</a:t>
              </a:r>
              <a:r>
                <a:rPr lang="en-US" sz="2800" baseline="30000">
                  <a:sym typeface="Symbol" pitchFamily="1" charset="2"/>
                </a:rPr>
                <a:t>-</a:t>
              </a:r>
              <a:r>
                <a:rPr lang="en-US" sz="2800">
                  <a:sym typeface="Symbol" pitchFamily="1" charset="2"/>
                </a:rPr>
                <a:t> (</a:t>
              </a:r>
              <a:r>
                <a:rPr lang="en-US" sz="2800" i="1">
                  <a:sym typeface="Symbol" pitchFamily="1" charset="2"/>
                </a:rPr>
                <a:t>aq</a:t>
              </a:r>
              <a:r>
                <a:rPr lang="en-US" sz="2800">
                  <a:sym typeface="Symbol" pitchFamily="1" charset="2"/>
                </a:rPr>
                <a:t>)</a:t>
              </a:r>
            </a:p>
          </p:txBody>
        </p:sp>
        <p:pic>
          <p:nvPicPr>
            <p:cNvPr id="10" name="Picture 9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69" y="2516"/>
              <a:ext cx="1000" cy="152"/>
            </a:xfrm>
            <a:prstGeom prst="rect">
              <a:avLst/>
            </a:prstGeom>
            <a:noFill/>
          </p:spPr>
        </p:pic>
      </p:grp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85800" y="4797152"/>
            <a:ext cx="739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4488" indent="-344488">
              <a:buFontTx/>
              <a:buChar char="•"/>
            </a:pPr>
            <a:r>
              <a:rPr lang="en-US" sz="3200" dirty="0"/>
              <a:t>Acetate is a stronger base than H</a:t>
            </a:r>
            <a:r>
              <a:rPr lang="en-US" sz="3200" baseline="-25000" dirty="0"/>
              <a:t>2</a:t>
            </a:r>
            <a:r>
              <a:rPr lang="en-US" sz="3200" dirty="0"/>
              <a:t>O, so the equilibrium favors the left side (</a:t>
            </a:r>
            <a:r>
              <a:rPr lang="en-US" sz="3200" i="1" dirty="0"/>
              <a:t>K&lt;</a:t>
            </a:r>
            <a:r>
              <a:rPr lang="en-US" sz="3200" dirty="0"/>
              <a:t>1).</a:t>
            </a:r>
          </a:p>
        </p:txBody>
      </p:sp>
    </p:spTree>
    <p:extLst>
      <p:ext uri="{BB962C8B-B14F-4D97-AF65-F5344CB8AC3E}">
        <p14:creationId xmlns:p14="http://schemas.microsoft.com/office/powerpoint/2010/main" val="38864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Autoionization of Water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we have seen, water is amphoteric.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pure water, a few molecules act as bases and a few act as acids.</a:t>
            </a:r>
          </a:p>
          <a:p>
            <a:pPr marL="342900" marR="0" lvl="0" indent="-342900" algn="l" defTabSz="914400" rtl="0" eaLnBrk="1" fontAlgn="auto" latinLnBrk="0" hangingPunct="1">
              <a:lnSpc>
                <a:spcPct val="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referred to as 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autoionization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762000" y="4038604"/>
            <a:ext cx="7664450" cy="523876"/>
            <a:chOff x="480" y="2648"/>
            <a:chExt cx="4778" cy="33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480" y="2648"/>
              <a:ext cx="153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</a:rPr>
                <a:t>H</a:t>
              </a:r>
              <a:r>
                <a:rPr lang="en-US" sz="2800" baseline="-25000">
                  <a:solidFill>
                    <a:srgbClr val="C82E32"/>
                  </a:solidFill>
                </a:rPr>
                <a:t>2</a:t>
              </a:r>
              <a:r>
                <a:rPr lang="en-US" sz="2800">
                  <a:solidFill>
                    <a:srgbClr val="C82E32"/>
                  </a:solidFill>
                </a:rPr>
                <a:t>O (</a:t>
              </a:r>
              <a:r>
                <a:rPr lang="en-US" sz="2800" i="1">
                  <a:solidFill>
                    <a:srgbClr val="C82E32"/>
                  </a:solidFill>
                </a:rPr>
                <a:t>l</a:t>
              </a:r>
              <a:r>
                <a:rPr lang="en-US" sz="2800">
                  <a:solidFill>
                    <a:srgbClr val="C82E32"/>
                  </a:solidFill>
                </a:rPr>
                <a:t>) + H</a:t>
              </a:r>
              <a:r>
                <a:rPr lang="en-US" sz="2800" baseline="-25000">
                  <a:solidFill>
                    <a:srgbClr val="C82E32"/>
                  </a:solidFill>
                </a:rPr>
                <a:t>2</a:t>
              </a:r>
              <a:r>
                <a:rPr lang="en-US" sz="2800">
                  <a:solidFill>
                    <a:srgbClr val="C82E32"/>
                  </a:solidFill>
                </a:rPr>
                <a:t>O (</a:t>
              </a:r>
              <a:r>
                <a:rPr lang="en-US" sz="2800" i="1">
                  <a:solidFill>
                    <a:srgbClr val="C82E32"/>
                  </a:solidFill>
                </a:rPr>
                <a:t>l</a:t>
              </a:r>
              <a:r>
                <a:rPr lang="en-US" sz="2800">
                  <a:solidFill>
                    <a:srgbClr val="C82E32"/>
                  </a:solidFill>
                </a:rPr>
                <a:t>)</a:t>
              </a: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317" y="2648"/>
              <a:ext cx="19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</a:rPr>
                <a:t>H</a:t>
              </a:r>
              <a:r>
                <a:rPr lang="en-US" sz="2800" baseline="-25000">
                  <a:solidFill>
                    <a:srgbClr val="C82E32"/>
                  </a:solidFill>
                </a:rPr>
                <a:t>3</a:t>
              </a:r>
              <a:r>
                <a:rPr lang="en-US" sz="2800">
                  <a:solidFill>
                    <a:srgbClr val="C82E32"/>
                  </a:solidFill>
                </a:rPr>
                <a:t>O</a:t>
              </a:r>
              <a:r>
                <a:rPr lang="en-US" sz="2800" baseline="30000">
                  <a:solidFill>
                    <a:srgbClr val="C82E32"/>
                  </a:solidFill>
                </a:rPr>
                <a:t>+</a:t>
              </a:r>
              <a:r>
                <a:rPr lang="en-US" sz="2800">
                  <a:solidFill>
                    <a:srgbClr val="C82E32"/>
                  </a:solidFill>
                </a:rPr>
                <a:t> (</a:t>
              </a:r>
              <a:r>
                <a:rPr lang="en-US" sz="2800" i="1">
                  <a:solidFill>
                    <a:srgbClr val="C82E32"/>
                  </a:solidFill>
                </a:rPr>
                <a:t>aq</a:t>
              </a:r>
              <a:r>
                <a:rPr lang="en-US" sz="2800">
                  <a:solidFill>
                    <a:srgbClr val="C82E32"/>
                  </a:solidFill>
                </a:rPr>
                <a:t>) + OH</a:t>
              </a:r>
              <a:r>
                <a:rPr lang="en-US" sz="2800" baseline="30000">
                  <a:solidFill>
                    <a:srgbClr val="C82E32"/>
                  </a:solidFill>
                </a:rPr>
                <a:t>-</a:t>
              </a:r>
              <a:r>
                <a:rPr lang="en-US" sz="2800">
                  <a:solidFill>
                    <a:srgbClr val="C82E32"/>
                  </a:solidFill>
                </a:rPr>
                <a:t> (</a:t>
              </a:r>
              <a:r>
                <a:rPr lang="en-US" sz="2800" i="1">
                  <a:solidFill>
                    <a:srgbClr val="C82E32"/>
                  </a:solidFill>
                </a:rPr>
                <a:t>aq</a:t>
              </a:r>
              <a:r>
                <a:rPr lang="en-US" sz="2800">
                  <a:solidFill>
                    <a:srgbClr val="C82E32"/>
                  </a:solidFill>
                </a:rPr>
                <a:t>)</a:t>
              </a:r>
            </a:p>
          </p:txBody>
        </p:sp>
        <p:pic>
          <p:nvPicPr>
            <p:cNvPr id="7" name="Picture 9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6" y="2736"/>
              <a:ext cx="1000" cy="15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90971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Ion-Product Constant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038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equilibrium expression for this process is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[H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special equilibrium constant is referred to as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ion-product constant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water,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25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C,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1.0 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-14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85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84482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pH is defined as the negative logarithm in base 10 of the concentration of hydronium 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-log [H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-log [H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10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pure water,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[H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[OH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1.0 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-14</a:t>
            </a: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in pure water [H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[OH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[H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  1.0 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-14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1.0  10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-7</a:t>
            </a: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3517900" y="5274704"/>
            <a:ext cx="1828800" cy="0"/>
          </a:xfrm>
          <a:prstGeom prst="line">
            <a:avLst/>
          </a:prstGeom>
          <a:noFill/>
          <a:ln w="25400">
            <a:solidFill>
              <a:srgbClr val="C82E3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7" name="Picture 6" descr="radical"/>
          <p:cNvPicPr>
            <a:picLocks noChangeAspect="1" noChangeArrowheads="1"/>
          </p:cNvPicPr>
          <p:nvPr/>
        </p:nvPicPr>
        <p:blipFill>
          <a:blip r:embed="rId2" cstate="print"/>
          <a:srcRect l="22804" t="38811" r="63599" b="33994"/>
          <a:stretch>
            <a:fillRect/>
          </a:stretch>
        </p:blipFill>
        <p:spPr bwMode="auto">
          <a:xfrm>
            <a:off x="3276600" y="5267672"/>
            <a:ext cx="304800" cy="60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9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1340768"/>
            <a:ext cx="8134672" cy="25922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 in pure water,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-log (1.0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 = 7.00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acid has a higher [H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than pure water, so its pH is &lt;7.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base has a lower [H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than pure water, so its pH is &gt;7.</a:t>
            </a:r>
          </a:p>
        </p:txBody>
      </p:sp>
      <p:pic>
        <p:nvPicPr>
          <p:cNvPr id="9" name="Picture 10" descr="16_T01"/>
          <p:cNvPicPr>
            <a:picLocks noChangeAspect="1" noChangeArrowheads="1"/>
          </p:cNvPicPr>
          <p:nvPr/>
        </p:nvPicPr>
        <p:blipFill>
          <a:blip r:embed="rId2" cstate="print"/>
          <a:srcRect t="19231" b="11539"/>
          <a:stretch>
            <a:fillRect/>
          </a:stretch>
        </p:blipFill>
        <p:spPr>
          <a:xfrm>
            <a:off x="777875" y="4649688"/>
            <a:ext cx="7586663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1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9512" y="1916832"/>
            <a:ext cx="2667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These are the pH values for several common substances.</a:t>
            </a:r>
          </a:p>
        </p:txBody>
      </p:sp>
      <p:pic>
        <p:nvPicPr>
          <p:cNvPr id="6" name="Picture 8" descr="16_05"/>
          <p:cNvPicPr>
            <a:picLocks noChangeAspect="1" noChangeArrowheads="1"/>
          </p:cNvPicPr>
          <p:nvPr/>
        </p:nvPicPr>
        <p:blipFill>
          <a:blip r:embed="rId2" cstate="print"/>
          <a:srcRect b="3668"/>
          <a:stretch>
            <a:fillRect/>
          </a:stretch>
        </p:blipFill>
        <p:spPr>
          <a:xfrm>
            <a:off x="3563888" y="1124744"/>
            <a:ext cx="5453800" cy="529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3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Other “p” Scales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“p” in pH tells us to take the negative base-10 logarithm of the quantity (in this case, hydronium ions).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similar examples are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pOH: -log [OH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-log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848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Watch This!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[OH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1.0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-14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,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know that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-log [H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+ -log [OH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-log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14.00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or, in other words,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+ pOH = p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14.00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290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Do We Measure pH?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16_07"/>
          <p:cNvPicPr>
            <a:picLocks noChangeAspect="1" noChangeArrowheads="1"/>
          </p:cNvPicPr>
          <p:nvPr/>
        </p:nvPicPr>
        <p:blipFill>
          <a:blip r:embed="rId2" cstate="print"/>
          <a:srcRect l="1563" t="3471" r="1563" b="5870"/>
          <a:stretch>
            <a:fillRect/>
          </a:stretch>
        </p:blipFill>
        <p:spPr>
          <a:xfrm>
            <a:off x="3059832" y="1124744"/>
            <a:ext cx="5859760" cy="3496953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4509120"/>
            <a:ext cx="8100392" cy="1440160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Litmus paper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“Red” paper turns blue above ~pH = 8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“Blue” paper turns red below ~pH = 5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an indicator.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852936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For less accurate measurements, one can use</a:t>
            </a:r>
          </a:p>
        </p:txBody>
      </p:sp>
    </p:spTree>
    <p:extLst>
      <p:ext uri="{BB962C8B-B14F-4D97-AF65-F5344CB8AC3E}">
        <p14:creationId xmlns:p14="http://schemas.microsoft.com/office/powerpoint/2010/main" val="16185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Definitions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12913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Arrhenius</a:t>
            </a:r>
          </a:p>
          <a:p>
            <a:pPr marL="742950" marR="0" lvl="1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>
                <a:tab pos="1712913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acid is a substance that, when dissolved in water, increases the concentration of hydrogen ions.</a:t>
            </a:r>
          </a:p>
          <a:p>
            <a:pPr marL="742950" marR="0" lvl="1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>
                <a:tab pos="1712913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base is a substance that, when dissolved in water, increases the concentration of hydroxide ions.</a:t>
            </a:r>
          </a:p>
        </p:txBody>
      </p:sp>
    </p:spTree>
    <p:extLst>
      <p:ext uri="{BB962C8B-B14F-4D97-AF65-F5344CB8AC3E}">
        <p14:creationId xmlns:p14="http://schemas.microsoft.com/office/powerpoint/2010/main" val="341959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Do We Measure pH?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7544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 more accurate measurements, one uses a pH meter, which measures the voltage in the solution.</a:t>
            </a:r>
          </a:p>
        </p:txBody>
      </p:sp>
      <p:pic>
        <p:nvPicPr>
          <p:cNvPr id="7" name="Picture 5" descr="16_06"/>
          <p:cNvPicPr>
            <a:picLocks noChangeAspect="1" noChangeArrowheads="1"/>
          </p:cNvPicPr>
          <p:nvPr/>
        </p:nvPicPr>
        <p:blipFill>
          <a:blip r:embed="rId2" cstate="print"/>
          <a:srcRect b="3703"/>
          <a:stretch>
            <a:fillRect/>
          </a:stretch>
        </p:blipFill>
        <p:spPr>
          <a:xfrm>
            <a:off x="4789561" y="1628800"/>
            <a:ext cx="3670871" cy="44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Strong Acids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3448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seven strong acids are 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HCl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HBr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HI, HNO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H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HClO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HClO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are, by definition, strong electrolytes and exist totally as ions in aqueous solution.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the monoprotic strong acids,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[H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[acid].</a:t>
            </a:r>
          </a:p>
        </p:txBody>
      </p:sp>
    </p:spTree>
    <p:extLst>
      <p:ext uri="{BB962C8B-B14F-4D97-AF65-F5344CB8AC3E}">
        <p14:creationId xmlns:p14="http://schemas.microsoft.com/office/powerpoint/2010/main" val="1081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Strong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 bases are the soluble hydroxides, which are the alkali metal and heavier alkaline earth metal hydroxides (Ca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Sr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Ba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Again, these substances dissociate completely in aqueous solution.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70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75656" y="228600"/>
            <a:ext cx="57606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Acids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generalized acid dissociation,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expression would be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equilibrium constant is called the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acid-dissociation constant, </a:t>
            </a:r>
            <a:r>
              <a:rPr kumimoji="0" lang="en-US" sz="320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827088" y="2590800"/>
            <a:ext cx="7307263" cy="519113"/>
            <a:chOff x="521" y="1632"/>
            <a:chExt cx="4603" cy="327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521" y="1632"/>
              <a:ext cx="165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C82E32"/>
                  </a:solidFill>
                </a:rPr>
                <a:t>HA </a:t>
              </a:r>
              <a:r>
                <a:rPr lang="en-US" sz="2000" dirty="0">
                  <a:solidFill>
                    <a:srgbClr val="C82E32"/>
                  </a:solidFill>
                </a:rPr>
                <a:t>(</a:t>
              </a:r>
              <a:r>
                <a:rPr lang="en-US" sz="2000" i="1" dirty="0" err="1">
                  <a:solidFill>
                    <a:srgbClr val="C82E32"/>
                  </a:solidFill>
                </a:rPr>
                <a:t>aq</a:t>
              </a:r>
              <a:r>
                <a:rPr lang="en-US" sz="2000" dirty="0">
                  <a:solidFill>
                    <a:srgbClr val="C82E32"/>
                  </a:solidFill>
                </a:rPr>
                <a:t>)</a:t>
              </a:r>
              <a:r>
                <a:rPr lang="en-US" sz="2800" dirty="0">
                  <a:solidFill>
                    <a:srgbClr val="C82E32"/>
                  </a:solidFill>
                </a:rPr>
                <a:t> + H</a:t>
              </a:r>
              <a:r>
                <a:rPr lang="en-US" sz="2800" baseline="-25000" dirty="0">
                  <a:solidFill>
                    <a:srgbClr val="C82E32"/>
                  </a:solidFill>
                </a:rPr>
                <a:t>2</a:t>
              </a:r>
              <a:r>
                <a:rPr lang="en-US" sz="2800" dirty="0">
                  <a:solidFill>
                    <a:srgbClr val="C82E32"/>
                  </a:solidFill>
                </a:rPr>
                <a:t>O </a:t>
              </a:r>
              <a:r>
                <a:rPr lang="en-US" sz="2000" dirty="0">
                  <a:solidFill>
                    <a:srgbClr val="C82E32"/>
                  </a:solidFill>
                </a:rPr>
                <a:t>(</a:t>
              </a:r>
              <a:r>
                <a:rPr lang="en-US" sz="2000" i="1" dirty="0">
                  <a:solidFill>
                    <a:srgbClr val="C82E32"/>
                  </a:solidFill>
                </a:rPr>
                <a:t>l</a:t>
              </a:r>
              <a:r>
                <a:rPr lang="en-US" sz="2000" dirty="0">
                  <a:solidFill>
                    <a:srgbClr val="C82E32"/>
                  </a:solidFill>
                </a:rPr>
                <a:t>)</a:t>
              </a:r>
              <a:endParaRPr lang="en-US" sz="2800" dirty="0">
                <a:solidFill>
                  <a:srgbClr val="C82E32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350" y="1632"/>
              <a:ext cx="177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</a:rPr>
                <a:t>A</a:t>
              </a:r>
              <a:r>
                <a:rPr lang="en-US" sz="2800" baseline="30000">
                  <a:solidFill>
                    <a:srgbClr val="C82E32"/>
                  </a:solidFill>
                </a:rPr>
                <a:t>-</a:t>
              </a:r>
              <a:r>
                <a:rPr lang="en-US" sz="2800">
                  <a:solidFill>
                    <a:srgbClr val="C82E32"/>
                  </a:solidFill>
                </a:rPr>
                <a:t> </a:t>
              </a:r>
              <a:r>
                <a:rPr lang="en-US" sz="2000">
                  <a:solidFill>
                    <a:srgbClr val="C82E32"/>
                  </a:solidFill>
                </a:rPr>
                <a:t>(</a:t>
              </a:r>
              <a:r>
                <a:rPr lang="en-US" sz="2000" i="1">
                  <a:solidFill>
                    <a:srgbClr val="C82E32"/>
                  </a:solidFill>
                </a:rPr>
                <a:t>aq</a:t>
              </a:r>
              <a:r>
                <a:rPr lang="en-US" sz="2000">
                  <a:solidFill>
                    <a:srgbClr val="C82E32"/>
                  </a:solidFill>
                </a:rPr>
                <a:t>)</a:t>
              </a:r>
              <a:r>
                <a:rPr lang="en-US" sz="2800">
                  <a:solidFill>
                    <a:srgbClr val="C82E32"/>
                  </a:solidFill>
                </a:rPr>
                <a:t> + H</a:t>
              </a:r>
              <a:r>
                <a:rPr lang="en-US" sz="2800" baseline="-25000">
                  <a:solidFill>
                    <a:srgbClr val="C82E32"/>
                  </a:solidFill>
                </a:rPr>
                <a:t>3</a:t>
              </a:r>
              <a:r>
                <a:rPr lang="en-US" sz="2800">
                  <a:solidFill>
                    <a:srgbClr val="C82E32"/>
                  </a:solidFill>
                </a:rPr>
                <a:t>O</a:t>
              </a:r>
              <a:r>
                <a:rPr lang="en-US" sz="2800" baseline="30000">
                  <a:solidFill>
                    <a:srgbClr val="C82E32"/>
                  </a:solidFill>
                </a:rPr>
                <a:t>+</a:t>
              </a:r>
              <a:r>
                <a:rPr lang="en-US" sz="2800">
                  <a:solidFill>
                    <a:srgbClr val="C82E32"/>
                  </a:solidFill>
                </a:rPr>
                <a:t> </a:t>
              </a:r>
              <a:r>
                <a:rPr lang="en-US" sz="2000">
                  <a:solidFill>
                    <a:srgbClr val="C82E32"/>
                  </a:solidFill>
                </a:rPr>
                <a:t>(</a:t>
              </a:r>
              <a:r>
                <a:rPr lang="en-US" sz="2000" i="1">
                  <a:solidFill>
                    <a:srgbClr val="C82E32"/>
                  </a:solidFill>
                </a:rPr>
                <a:t>aq</a:t>
              </a:r>
              <a:r>
                <a:rPr lang="en-US" sz="2000">
                  <a:solidFill>
                    <a:srgbClr val="C82E32"/>
                  </a:solidFill>
                </a:rPr>
                <a:t>)</a:t>
              </a:r>
              <a:endParaRPr lang="en-US" sz="2800">
                <a:solidFill>
                  <a:srgbClr val="C82E32"/>
                </a:solidFill>
              </a:endParaRPr>
            </a:p>
          </p:txBody>
        </p:sp>
        <p:pic>
          <p:nvPicPr>
            <p:cNvPr id="7" name="Picture 13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05" y="1720"/>
              <a:ext cx="1000" cy="152"/>
            </a:xfrm>
            <a:prstGeom prst="rect">
              <a:avLst/>
            </a:prstGeom>
            <a:noFill/>
          </p:spPr>
        </p:pic>
      </p:grp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3209925" y="3886201"/>
            <a:ext cx="2670175" cy="954088"/>
            <a:chOff x="1919" y="672"/>
            <a:chExt cx="1682" cy="601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2496" y="672"/>
              <a:ext cx="1105" cy="601"/>
              <a:chOff x="336" y="825"/>
              <a:chExt cx="1105" cy="601"/>
            </a:xfrm>
          </p:grpSpPr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374" y="825"/>
                <a:ext cx="1067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[H</a:t>
                </a:r>
                <a:r>
                  <a:rPr lang="en-US" sz="2800" baseline="-25000"/>
                  <a:t>3</a:t>
                </a:r>
                <a:r>
                  <a:rPr lang="en-US" sz="2800"/>
                  <a:t>O</a:t>
                </a:r>
                <a:r>
                  <a:rPr lang="en-US" sz="2800" baseline="30000"/>
                  <a:t>+</a:t>
                </a:r>
                <a:r>
                  <a:rPr lang="en-US" sz="2800"/>
                  <a:t>] [A</a:t>
                </a:r>
                <a:r>
                  <a:rPr lang="en-US" sz="2800" baseline="30000"/>
                  <a:t>-</a:t>
                </a:r>
                <a:r>
                  <a:rPr lang="en-US" sz="2800"/>
                  <a:t>]</a:t>
                </a:r>
              </a:p>
              <a:p>
                <a:pPr algn="ctr"/>
                <a:r>
                  <a:rPr lang="en-US" sz="2800"/>
                  <a:t>[HA]</a:t>
                </a:r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336" y="1144"/>
                <a:ext cx="11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1919" y="807"/>
              <a:ext cx="45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 err="1"/>
                <a:t>K</a:t>
              </a:r>
              <a:r>
                <a:rPr lang="en-US" sz="2800" i="1" baseline="-25000" dirty="0" err="1"/>
                <a:t>c</a:t>
              </a:r>
              <a:r>
                <a:rPr lang="en-US" sz="2800" dirty="0"/>
                <a:t> =</a:t>
              </a:r>
              <a:endParaRPr lang="en-US" sz="2800" i="1" dirty="0"/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36512" y="98985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Dissociation Constants</a:t>
            </a:r>
          </a:p>
        </p:txBody>
      </p:sp>
    </p:spTree>
    <p:extLst>
      <p:ext uri="{BB962C8B-B14F-4D97-AF65-F5344CB8AC3E}">
        <p14:creationId xmlns:p14="http://schemas.microsoft.com/office/powerpoint/2010/main" val="95370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Dissociation Constants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0" y="1295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greater the value of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stronger is the acid.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8" descr="16_T02"/>
          <p:cNvPicPr>
            <a:picLocks noChangeAspect="1" noChangeArrowheads="1"/>
          </p:cNvPicPr>
          <p:nvPr/>
        </p:nvPicPr>
        <p:blipFill>
          <a:blip r:embed="rId2" cstate="print"/>
          <a:srcRect t="5617" b="6396"/>
          <a:stretch>
            <a:fillRect/>
          </a:stretch>
        </p:blipFill>
        <p:spPr>
          <a:xfrm>
            <a:off x="377475" y="2129408"/>
            <a:ext cx="8587013" cy="403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8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from the pH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56792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pH of a 0.10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solution of formic acid, HCOOH, at 25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 is 2.38.  Calculate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for formic acid at this temperature.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know that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/>
              <a:t>HCOOH +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                  H</a:t>
            </a:r>
            <a:r>
              <a:rPr lang="en-US" sz="3200" baseline="-25000" dirty="0" smtClean="0"/>
              <a:t>3</a:t>
            </a:r>
            <a:r>
              <a:rPr lang="en-US" sz="3200" dirty="0"/>
              <a:t>O</a:t>
            </a:r>
            <a:r>
              <a:rPr lang="en-US" sz="3200" baseline="30000" dirty="0" smtClean="0"/>
              <a:t>+</a:t>
            </a:r>
            <a:r>
              <a:rPr lang="en-US" sz="3200" dirty="0" smtClean="0"/>
              <a:t> + HCOO</a:t>
            </a:r>
            <a:r>
              <a:rPr lang="en-US" sz="3200" baseline="30000" dirty="0" smtClean="0"/>
              <a:t>-</a:t>
            </a: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771800" y="5303415"/>
            <a:ext cx="3508375" cy="1077913"/>
            <a:chOff x="1872" y="2832"/>
            <a:chExt cx="2210" cy="679"/>
          </a:xfrm>
        </p:grpSpPr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2388" y="2832"/>
              <a:ext cx="1694" cy="679"/>
              <a:chOff x="2172" y="2832"/>
              <a:chExt cx="1694" cy="679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2172" y="2832"/>
                <a:ext cx="1694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[H</a:t>
                </a:r>
                <a:r>
                  <a:rPr lang="en-US" sz="3200" baseline="-25000" dirty="0"/>
                  <a:t>3</a:t>
                </a:r>
                <a:r>
                  <a:rPr lang="en-US" sz="3200" dirty="0"/>
                  <a:t>O</a:t>
                </a:r>
                <a:r>
                  <a:rPr lang="en-US" sz="3200" baseline="30000" dirty="0"/>
                  <a:t>+</a:t>
                </a:r>
                <a:r>
                  <a:rPr lang="en-US" sz="3200" dirty="0"/>
                  <a:t>] </a:t>
                </a:r>
                <a:r>
                  <a:rPr lang="en-US" sz="3200" dirty="0" smtClean="0"/>
                  <a:t>[HCOO</a:t>
                </a:r>
                <a:r>
                  <a:rPr lang="en-US" sz="3200" baseline="30000" dirty="0" smtClean="0"/>
                  <a:t>-</a:t>
                </a:r>
                <a:r>
                  <a:rPr lang="en-US" sz="3200" dirty="0"/>
                  <a:t>]</a:t>
                </a:r>
              </a:p>
              <a:p>
                <a:pPr algn="ctr"/>
                <a:r>
                  <a:rPr lang="en-US" sz="3200" dirty="0"/>
                  <a:t>[HCOOH]</a:t>
                </a:r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2352" y="3187"/>
                <a:ext cx="13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200"/>
              </a:p>
            </p:txBody>
          </p:sp>
        </p:grp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872" y="2967"/>
              <a:ext cx="52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/>
                <a:t>K</a:t>
              </a:r>
              <a:r>
                <a:rPr lang="en-US" sz="3200" i="1" baseline="-25000"/>
                <a:t>a</a:t>
              </a:r>
              <a:r>
                <a:rPr lang="en-US" sz="3200"/>
                <a:t> =</a:t>
              </a:r>
              <a:endParaRPr lang="en-US" sz="3200" i="1"/>
            </a:p>
          </p:txBody>
        </p:sp>
      </p:grpSp>
      <p:pic>
        <p:nvPicPr>
          <p:cNvPr id="9" name="Picture 13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524" y="4483844"/>
            <a:ext cx="1587500" cy="24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157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from the pH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56792"/>
            <a:ext cx="7774632" cy="30963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ym typeface="Symbol" pitchFamily="1" charset="2"/>
              </a:rPr>
              <a:t>   To calculate </a:t>
            </a:r>
            <a:r>
              <a:rPr lang="en-US" sz="3200" i="1" dirty="0" smtClean="0">
                <a:sym typeface="Symbol" pitchFamily="1" charset="2"/>
              </a:rPr>
              <a:t>K</a:t>
            </a:r>
            <a:r>
              <a:rPr lang="en-US" sz="3200" i="1" baseline="-25000" dirty="0" smtClean="0">
                <a:sym typeface="Symbol" pitchFamily="1" charset="2"/>
              </a:rPr>
              <a:t>a</a:t>
            </a:r>
            <a:r>
              <a:rPr lang="en-US" sz="3200" dirty="0" smtClean="0">
                <a:sym typeface="Symbol" pitchFamily="1" charset="2"/>
              </a:rPr>
              <a:t>, we need the equilibrium concentrations of all three things.</a:t>
            </a:r>
          </a:p>
          <a:p>
            <a:pPr>
              <a:buFontTx/>
              <a:buNone/>
            </a:pPr>
            <a:r>
              <a:rPr lang="en-US" sz="3200" dirty="0" smtClean="0">
                <a:sym typeface="Symbol" pitchFamily="1" charset="2"/>
              </a:rPr>
              <a:t>   We can find [H</a:t>
            </a:r>
            <a:r>
              <a:rPr lang="en-US" sz="3200" baseline="-25000" dirty="0" smtClean="0">
                <a:sym typeface="Symbol" pitchFamily="1" charset="2"/>
              </a:rPr>
              <a:t>3</a:t>
            </a:r>
            <a:r>
              <a:rPr lang="en-US" sz="3200" dirty="0" smtClean="0">
                <a:sym typeface="Symbol" pitchFamily="1" charset="2"/>
              </a:rPr>
              <a:t>O</a:t>
            </a:r>
            <a:r>
              <a:rPr lang="en-US" sz="3200" baseline="30000" dirty="0" smtClean="0">
                <a:sym typeface="Symbol" pitchFamily="1" charset="2"/>
              </a:rPr>
              <a:t>+</a:t>
            </a:r>
            <a:r>
              <a:rPr lang="en-US" sz="3200" dirty="0" smtClean="0">
                <a:sym typeface="Symbol" pitchFamily="1" charset="2"/>
              </a:rPr>
              <a:t>], which is the same as</a:t>
            </a:r>
          </a:p>
          <a:p>
            <a:pPr>
              <a:buFontTx/>
              <a:buNone/>
            </a:pPr>
            <a:r>
              <a:rPr lang="en-US" sz="3200" dirty="0" smtClean="0">
                <a:sym typeface="Symbol" pitchFamily="1" charset="2"/>
              </a:rPr>
              <a:t>   [HCOO</a:t>
            </a:r>
            <a:r>
              <a:rPr lang="en-US" sz="3200" baseline="30000" dirty="0" smtClean="0">
                <a:sym typeface="Symbol" pitchFamily="1" charset="2"/>
              </a:rPr>
              <a:t>-</a:t>
            </a:r>
            <a:r>
              <a:rPr lang="en-US" sz="3200" dirty="0" smtClean="0">
                <a:sym typeface="Symbol" pitchFamily="1" charset="2"/>
              </a:rPr>
              <a:t>], from the </a:t>
            </a:r>
            <a:r>
              <a:rPr lang="en-US" sz="3200" dirty="0" err="1" smtClean="0">
                <a:sym typeface="Symbol" pitchFamily="1" charset="2"/>
              </a:rPr>
              <a:t>pH.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760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476672"/>
            <a:ext cx="6766520" cy="25999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  pH = -log [H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2.38 = -log [H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-2.38 = log [H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  4.2  10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[H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 = [HCOO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19672" y="2770884"/>
            <a:ext cx="4648200" cy="954088"/>
            <a:chOff x="1392" y="1878"/>
            <a:chExt cx="2928" cy="601"/>
          </a:xfrm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2098" y="1878"/>
              <a:ext cx="2183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/>
                <a:t>[4.2 </a:t>
              </a:r>
              <a:r>
                <a:rPr lang="en-US" sz="2800" dirty="0">
                  <a:sym typeface="Symbol" pitchFamily="1" charset="2"/>
                </a:rPr>
                <a:t> 10</a:t>
              </a:r>
              <a:r>
                <a:rPr lang="en-US" sz="2800" baseline="30000" dirty="0">
                  <a:sym typeface="Symbol" pitchFamily="1" charset="2"/>
                </a:rPr>
                <a:t>-3</a:t>
              </a:r>
              <a:r>
                <a:rPr lang="en-US" sz="2800" dirty="0"/>
                <a:t>] [4.2 </a:t>
              </a:r>
              <a:r>
                <a:rPr lang="en-US" sz="2800" dirty="0">
                  <a:sym typeface="Symbol" pitchFamily="1" charset="2"/>
                </a:rPr>
                <a:t> 10</a:t>
              </a:r>
              <a:r>
                <a:rPr lang="en-US" sz="2800" baseline="30000" dirty="0">
                  <a:sym typeface="Symbol" pitchFamily="1" charset="2"/>
                </a:rPr>
                <a:t>-3</a:t>
              </a:r>
              <a:r>
                <a:rPr lang="en-US" sz="2800" dirty="0"/>
                <a:t>]</a:t>
              </a:r>
            </a:p>
            <a:p>
              <a:pPr algn="ctr"/>
              <a:r>
                <a:rPr lang="en-US" sz="2800" dirty="0"/>
                <a:t>[0.10]</a:t>
              </a:r>
            </a:p>
          </p:txBody>
        </p:sp>
        <p:sp>
          <p:nvSpPr>
            <p:cNvPr id="5" name="Line 12"/>
            <p:cNvSpPr>
              <a:spLocks noChangeShapeType="1"/>
            </p:cNvSpPr>
            <p:nvPr/>
          </p:nvSpPr>
          <p:spPr bwMode="auto">
            <a:xfrm>
              <a:off x="2112" y="2181"/>
              <a:ext cx="22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1392" y="1997"/>
              <a:ext cx="47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/>
                <a:t>K</a:t>
              </a:r>
              <a:r>
                <a:rPr lang="en-US" sz="2800" i="1" baseline="-25000"/>
                <a:t>a</a:t>
              </a:r>
              <a:r>
                <a:rPr lang="en-US" sz="2800"/>
                <a:t> =</a:t>
              </a:r>
              <a:endParaRPr lang="en-US" sz="2800" i="1"/>
            </a:p>
          </p:txBody>
        </p:sp>
      </p:grp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979712" y="3845991"/>
            <a:ext cx="1824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= 1.8 </a:t>
            </a:r>
            <a:r>
              <a:rPr lang="en-US" sz="2800" dirty="0">
                <a:sym typeface="Symbol" pitchFamily="1" charset="2"/>
              </a:rPr>
              <a:t> 10</a:t>
            </a:r>
            <a:r>
              <a:rPr lang="en-US" sz="2800" baseline="30000" dirty="0">
                <a:sym typeface="Symbol" pitchFamily="1" charset="2"/>
              </a:rPr>
              <a:t>-4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465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Percent Ionization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419200"/>
            <a:ext cx="7772400" cy="3810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Percent Ionization =               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In this example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[H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3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4.2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[HCOOH]</a:t>
            </a:r>
            <a:r>
              <a:rPr kumimoji="0" lang="en-US" sz="3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initial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0.10 M</a:t>
            </a: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848876" y="1143744"/>
            <a:ext cx="1752600" cy="1200151"/>
            <a:chOff x="1824" y="2424"/>
            <a:chExt cx="1104" cy="75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842" y="2424"/>
              <a:ext cx="1086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600" dirty="0"/>
                <a:t>[H</a:t>
              </a:r>
              <a:r>
                <a:rPr lang="en-US" sz="3600" baseline="-25000" dirty="0"/>
                <a:t>3</a:t>
              </a:r>
              <a:r>
                <a:rPr lang="en-US" sz="3600" dirty="0"/>
                <a:t>O</a:t>
              </a:r>
              <a:r>
                <a:rPr lang="en-US" sz="3600" baseline="30000" dirty="0"/>
                <a:t>+</a:t>
              </a:r>
              <a:r>
                <a:rPr lang="en-US" sz="3600" dirty="0"/>
                <a:t>]</a:t>
              </a:r>
              <a:r>
                <a:rPr lang="en-US" sz="3600" i="1" baseline="-25000" dirty="0" err="1"/>
                <a:t>eq</a:t>
              </a:r>
              <a:endParaRPr lang="en-US" sz="3600" dirty="0"/>
            </a:p>
            <a:p>
              <a:pPr algn="ctr"/>
              <a:r>
                <a:rPr lang="en-US" sz="3600" dirty="0"/>
                <a:t>[HA]</a:t>
              </a:r>
              <a:r>
                <a:rPr lang="en-US" sz="3600" i="1" baseline="-25000" dirty="0"/>
                <a:t>initial</a:t>
              </a:r>
              <a:endParaRPr lang="en-US" sz="3600" dirty="0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824" y="2834"/>
              <a:ext cx="10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3600"/>
            </a:p>
          </p:txBody>
        </p: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81000" y="4876800"/>
            <a:ext cx="7772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600" dirty="0"/>
              <a:t>	Percent Ionization </a:t>
            </a:r>
            <a:r>
              <a:rPr lang="en-US" sz="3600" dirty="0" smtClean="0"/>
              <a:t>=                   </a:t>
            </a:r>
            <a:r>
              <a:rPr lang="en-US" sz="3600" dirty="0">
                <a:sym typeface="Symbol" pitchFamily="1" charset="2"/>
              </a:rPr>
              <a:t> 100</a:t>
            </a:r>
          </a:p>
          <a:p>
            <a:pPr marL="342900" indent="-342900" eaLnBrk="1" hangingPunct="1">
              <a:lnSpc>
                <a:spcPct val="50000"/>
              </a:lnSpc>
              <a:spcBef>
                <a:spcPct val="20000"/>
              </a:spcBef>
            </a:pPr>
            <a:endParaRPr lang="en-US" sz="3600" dirty="0">
              <a:sym typeface="Symbol" pitchFamily="1" charset="2"/>
            </a:endParaRP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4603725" y="4655343"/>
            <a:ext cx="1768475" cy="1077913"/>
            <a:chOff x="1824" y="2442"/>
            <a:chExt cx="1114" cy="679"/>
          </a:xfrm>
        </p:grpSpPr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831" y="2442"/>
              <a:ext cx="1107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4.2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sym typeface="Symbol" pitchFamily="1" charset="2"/>
                </a:rPr>
                <a:t>-3</a:t>
              </a:r>
              <a:endParaRPr lang="en-US" sz="3200" dirty="0"/>
            </a:p>
            <a:p>
              <a:pPr algn="ctr"/>
              <a:r>
                <a:rPr lang="en-US" sz="3200" dirty="0"/>
                <a:t>0.10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1824" y="2792"/>
              <a:ext cx="10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114800" y="5805264"/>
            <a:ext cx="12971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= 4.2%</a:t>
            </a:r>
          </a:p>
        </p:txBody>
      </p:sp>
    </p:spTree>
    <p:extLst>
      <p:ext uri="{BB962C8B-B14F-4D97-AF65-F5344CB8AC3E}">
        <p14:creationId xmlns:p14="http://schemas.microsoft.com/office/powerpoint/2010/main" val="206794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pH from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340768"/>
            <a:ext cx="8686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Calculate the pH of a 0.30 M solution of acetic acid, HC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at 25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HC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                   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K</a:t>
            </a:r>
            <a:r>
              <a:rPr kumimoji="0" lang="en-US" sz="34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acetic acid at 25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 is 1.8  10</a:t>
            </a:r>
            <a:r>
              <a:rPr kumimoji="0" lang="en-US" sz="3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-5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.</a:t>
            </a:r>
            <a:endParaRPr kumimoji="0" lang="en-US" sz="3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4600" y="3212976"/>
            <a:ext cx="1310895" cy="199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181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Definitions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045096"/>
            <a:ext cx="7772400" cy="18078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941513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Brønsted-Lowry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>
                <a:tab pos="1941513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acid is a proton donor.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>
                <a:tab pos="1941513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base is a proton acceptor.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60040" y="3747864"/>
            <a:ext cx="8460432" cy="25614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Brønsted-Lowry acid…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…must have a removable (acidic) proton.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Brønsted-Lowry base…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…must have a pair of nonbonding electrons.</a:t>
            </a:r>
          </a:p>
        </p:txBody>
      </p:sp>
    </p:spTree>
    <p:extLst>
      <p:ext uri="{BB962C8B-B14F-4D97-AF65-F5344CB8AC3E}">
        <p14:creationId xmlns:p14="http://schemas.microsoft.com/office/powerpoint/2010/main" val="51500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548680"/>
            <a:ext cx="7772400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equilibrium constant expression is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195736" y="1340768"/>
            <a:ext cx="4065588" cy="1200151"/>
            <a:chOff x="1824" y="2321"/>
            <a:chExt cx="2561" cy="756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397" y="2321"/>
              <a:ext cx="1988" cy="756"/>
              <a:chOff x="2193" y="2321"/>
              <a:chExt cx="1988" cy="756"/>
            </a:xfrm>
          </p:grpSpPr>
          <p:sp>
            <p:nvSpPr>
              <p:cNvPr id="6" name="Rectangle 6"/>
              <p:cNvSpPr>
                <a:spLocks noChangeArrowheads="1"/>
              </p:cNvSpPr>
              <p:nvPr/>
            </p:nvSpPr>
            <p:spPr bwMode="auto">
              <a:xfrm>
                <a:off x="2193" y="2321"/>
                <a:ext cx="1988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dirty="0"/>
                  <a:t>[H</a:t>
                </a:r>
                <a:r>
                  <a:rPr lang="en-US" sz="3600" baseline="-25000" dirty="0"/>
                  <a:t>3</a:t>
                </a:r>
                <a:r>
                  <a:rPr lang="en-US" sz="3600" dirty="0"/>
                  <a:t>O</a:t>
                </a:r>
                <a:r>
                  <a:rPr lang="en-US" sz="3600" baseline="30000" dirty="0"/>
                  <a:t>+</a:t>
                </a:r>
                <a:r>
                  <a:rPr lang="en-US" sz="3600" dirty="0"/>
                  <a:t>] [C</a:t>
                </a:r>
                <a:r>
                  <a:rPr lang="en-US" sz="3600" baseline="-25000" dirty="0"/>
                  <a:t>2</a:t>
                </a:r>
                <a:r>
                  <a:rPr lang="en-US" sz="3600" dirty="0"/>
                  <a:t>H</a:t>
                </a:r>
                <a:r>
                  <a:rPr lang="en-US" sz="3600" baseline="-25000" dirty="0"/>
                  <a:t>3</a:t>
                </a:r>
                <a:r>
                  <a:rPr lang="en-US" sz="3600" dirty="0"/>
                  <a:t>O</a:t>
                </a:r>
                <a:r>
                  <a:rPr lang="en-US" sz="3600" baseline="-25000" dirty="0"/>
                  <a:t>2</a:t>
                </a:r>
                <a:r>
                  <a:rPr lang="en-US" sz="3600" baseline="30000" dirty="0"/>
                  <a:t>-</a:t>
                </a:r>
                <a:r>
                  <a:rPr lang="en-US" sz="3600" dirty="0"/>
                  <a:t>]</a:t>
                </a:r>
              </a:p>
              <a:p>
                <a:pPr algn="ctr"/>
                <a:r>
                  <a:rPr lang="en-US" sz="3600" dirty="0"/>
                  <a:t>[HC</a:t>
                </a:r>
                <a:r>
                  <a:rPr lang="en-US" sz="3600" baseline="-25000" dirty="0"/>
                  <a:t>2</a:t>
                </a:r>
                <a:r>
                  <a:rPr lang="en-US" sz="3600" dirty="0"/>
                  <a:t>H</a:t>
                </a:r>
                <a:r>
                  <a:rPr lang="en-US" sz="3600" baseline="-25000" dirty="0"/>
                  <a:t>3</a:t>
                </a:r>
                <a:r>
                  <a:rPr lang="en-US" sz="3600" dirty="0"/>
                  <a:t>O</a:t>
                </a:r>
                <a:r>
                  <a:rPr lang="en-US" sz="3600" baseline="-25000" dirty="0"/>
                  <a:t>2</a:t>
                </a:r>
                <a:r>
                  <a:rPr lang="en-US" sz="3600" dirty="0"/>
                  <a:t>]</a:t>
                </a:r>
              </a:p>
            </p:txBody>
          </p:sp>
          <p:sp>
            <p:nvSpPr>
              <p:cNvPr id="7" name="Line 7"/>
              <p:cNvSpPr>
                <a:spLocks noChangeShapeType="1"/>
              </p:cNvSpPr>
              <p:nvPr/>
            </p:nvSpPr>
            <p:spPr bwMode="auto">
              <a:xfrm>
                <a:off x="2352" y="2713"/>
                <a:ext cx="17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600"/>
              </a:p>
            </p:txBody>
          </p:sp>
        </p:grp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1824" y="2456"/>
              <a:ext cx="57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 dirty="0"/>
                <a:t>K</a:t>
              </a:r>
              <a:r>
                <a:rPr lang="en-US" sz="3600" i="1" baseline="-25000" dirty="0"/>
                <a:t>a</a:t>
              </a:r>
              <a:r>
                <a:rPr lang="en-US" sz="3600" dirty="0"/>
                <a:t> =</a:t>
              </a:r>
              <a:endParaRPr lang="en-US" sz="3600" i="1" dirty="0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070720" y="2660898"/>
            <a:ext cx="3581400" cy="1200150"/>
            <a:chOff x="624" y="2064"/>
            <a:chExt cx="2256" cy="756"/>
          </a:xfrm>
        </p:grpSpPr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2064" y="2064"/>
              <a:ext cx="816" cy="756"/>
              <a:chOff x="1440" y="2635"/>
              <a:chExt cx="816" cy="756"/>
            </a:xfrm>
          </p:grpSpPr>
          <p:sp>
            <p:nvSpPr>
              <p:cNvPr id="11" name="Rectangle 5"/>
              <p:cNvSpPr>
                <a:spLocks noChangeArrowheads="1"/>
              </p:cNvSpPr>
              <p:nvPr/>
            </p:nvSpPr>
            <p:spPr bwMode="auto">
              <a:xfrm>
                <a:off x="1445" y="2635"/>
                <a:ext cx="808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/>
                  <a:t>(x)</a:t>
                </a:r>
                <a:r>
                  <a:rPr lang="en-US" sz="3600" baseline="30000"/>
                  <a:t>2</a:t>
                </a:r>
                <a:endParaRPr lang="en-US" sz="3600"/>
              </a:p>
              <a:p>
                <a:pPr algn="ctr"/>
                <a:r>
                  <a:rPr lang="en-US" sz="3600"/>
                  <a:t>(0.30)</a:t>
                </a:r>
              </a:p>
            </p:txBody>
          </p:sp>
          <p:sp>
            <p:nvSpPr>
              <p:cNvPr id="12" name="Line 6"/>
              <p:cNvSpPr>
                <a:spLocks noChangeShapeType="1"/>
              </p:cNvSpPr>
              <p:nvPr/>
            </p:nvSpPr>
            <p:spPr bwMode="auto">
              <a:xfrm>
                <a:off x="1440" y="3000"/>
                <a:ext cx="8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600"/>
              </a:p>
            </p:txBody>
          </p:sp>
        </p:grp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24" y="2218"/>
              <a:ext cx="143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dirty="0"/>
                <a:t>1.8 </a:t>
              </a:r>
              <a:r>
                <a:rPr lang="en-US" sz="3600" dirty="0">
                  <a:sym typeface="Symbol" pitchFamily="1" charset="2"/>
                </a:rPr>
                <a:t> 10</a:t>
              </a:r>
              <a:r>
                <a:rPr lang="en-US" sz="3600" baseline="30000" dirty="0">
                  <a:sym typeface="Symbol" pitchFamily="1" charset="2"/>
                </a:rPr>
                <a:t>-5</a:t>
              </a:r>
              <a:r>
                <a:rPr lang="en-US" sz="3600" dirty="0">
                  <a:sym typeface="Symbol" pitchFamily="1" charset="2"/>
                </a:rPr>
                <a:t> =</a:t>
              </a:r>
            </a:p>
          </p:txBody>
        </p:sp>
      </p:grp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07504" y="3933056"/>
            <a:ext cx="55148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/>
              <a:t>    	</a:t>
            </a:r>
            <a:r>
              <a:rPr lang="en-US" sz="3600" dirty="0">
                <a:sym typeface="Symbol" pitchFamily="1" charset="2"/>
              </a:rPr>
              <a:t>	</a:t>
            </a:r>
            <a:r>
              <a:rPr lang="en-US" sz="3600" dirty="0" smtClean="0">
                <a:sym typeface="Symbol" pitchFamily="1" charset="2"/>
              </a:rPr>
              <a:t> 2.3 </a:t>
            </a:r>
            <a:r>
              <a:rPr lang="en-US" sz="3600" dirty="0">
                <a:sym typeface="Symbol" pitchFamily="1" charset="2"/>
              </a:rPr>
              <a:t> 10</a:t>
            </a:r>
            <a:r>
              <a:rPr lang="en-US" sz="3600" baseline="30000" dirty="0">
                <a:sym typeface="Symbol" pitchFamily="1" charset="2"/>
              </a:rPr>
              <a:t>-3</a:t>
            </a:r>
            <a:r>
              <a:rPr lang="en-US" sz="3600" dirty="0">
                <a:sym typeface="Symbol" pitchFamily="1" charset="2"/>
              </a:rPr>
              <a:t> = x </a:t>
            </a:r>
            <a:r>
              <a:rPr lang="en-US" sz="3600" baseline="30000" dirty="0" smtClean="0">
                <a:sym typeface="Symbol" pitchFamily="1" charset="2"/>
              </a:rPr>
              <a:t> </a:t>
            </a:r>
            <a:endParaRPr lang="en-US" sz="36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051720" y="4797152"/>
            <a:ext cx="5257800" cy="16561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-log [H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-log (2.3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pH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= 2.64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1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Polyprotic Acids…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00100" y="1124744"/>
            <a:ext cx="75438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…have more than one acidic proton</a:t>
            </a:r>
          </a:p>
          <a:p>
            <a:pPr marL="342900" marR="0" lvl="0" indent="-342900" algn="l" defTabSz="914400" rtl="0" eaLnBrk="1" fontAlgn="auto" latinLnBrk="0" hangingPunct="1">
              <a:lnSpc>
                <a:spcPct val="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If the difference between the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first dissociation and subsequent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values is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more, the pH generally depends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the first dissociation.</a:t>
            </a:r>
          </a:p>
        </p:txBody>
      </p:sp>
      <p:pic>
        <p:nvPicPr>
          <p:cNvPr id="4" name="Picture 8" descr="16_T03"/>
          <p:cNvPicPr>
            <a:picLocks noChangeAspect="1" noChangeArrowheads="1"/>
          </p:cNvPicPr>
          <p:nvPr/>
        </p:nvPicPr>
        <p:blipFill>
          <a:blip r:embed="rId2" cstate="print"/>
          <a:srcRect t="11102" b="8385"/>
          <a:stretch>
            <a:fillRect/>
          </a:stretch>
        </p:blipFill>
        <p:spPr>
          <a:xfrm>
            <a:off x="611560" y="3837384"/>
            <a:ext cx="7974281" cy="26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1520" y="1412776"/>
            <a:ext cx="8640960" cy="10081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Bases react with water to produce hydroxide ion.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16_03-02UN"/>
          <p:cNvPicPr>
            <a:picLocks noChangeAspect="1" noChangeArrowheads="1"/>
          </p:cNvPicPr>
          <p:nvPr/>
        </p:nvPicPr>
        <p:blipFill>
          <a:blip r:embed="rId2" cstate="print"/>
          <a:srcRect b="5019"/>
          <a:stretch>
            <a:fillRect/>
          </a:stretch>
        </p:blipFill>
        <p:spPr>
          <a:xfrm>
            <a:off x="827584" y="2590080"/>
            <a:ext cx="7276725" cy="335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3568" y="2492896"/>
            <a:ext cx="76328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6056" y="2420888"/>
            <a:ext cx="288032" cy="3888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8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2492896"/>
            <a:ext cx="76328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6056" y="2420888"/>
            <a:ext cx="288032" cy="3888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67544" y="1412776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constant expression for this reaction is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642220" y="2876922"/>
            <a:ext cx="2997200" cy="1200150"/>
            <a:chOff x="2040" y="2129"/>
            <a:chExt cx="1888" cy="756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600" y="2129"/>
              <a:ext cx="131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600" dirty="0"/>
                <a:t>[HB] [OH</a:t>
              </a:r>
              <a:r>
                <a:rPr lang="en-US" sz="3600" baseline="30000" dirty="0"/>
                <a:t>-</a:t>
              </a:r>
              <a:r>
                <a:rPr lang="en-US" sz="3600" dirty="0"/>
                <a:t>]</a:t>
              </a:r>
            </a:p>
            <a:p>
              <a:pPr algn="ctr"/>
              <a:r>
                <a:rPr lang="en-US" sz="3600" dirty="0"/>
                <a:t>[B</a:t>
              </a:r>
              <a:r>
                <a:rPr lang="en-US" sz="3600" baseline="30000" dirty="0"/>
                <a:t>-</a:t>
              </a:r>
              <a:r>
                <a:rPr lang="en-US" sz="3600" dirty="0"/>
                <a:t>]</a:t>
              </a: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2640" y="2506"/>
              <a:ext cx="1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3600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040" y="2282"/>
              <a:ext cx="57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 dirty="0"/>
                <a:t>K</a:t>
              </a:r>
              <a:r>
                <a:rPr lang="en-US" sz="3600" i="1" baseline="-25000" dirty="0"/>
                <a:t>b</a:t>
              </a:r>
              <a:r>
                <a:rPr lang="en-US" sz="3600" dirty="0"/>
                <a:t> =</a:t>
              </a:r>
              <a:endParaRPr lang="en-US" sz="3600" i="1" dirty="0"/>
            </a:p>
          </p:txBody>
        </p:sp>
      </p:grp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67544" y="4582869"/>
            <a:ext cx="81655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/>
              <a:t>where </a:t>
            </a:r>
            <a:r>
              <a:rPr lang="en-US" sz="3600" i="1" dirty="0"/>
              <a:t>K</a:t>
            </a:r>
            <a:r>
              <a:rPr lang="en-US" sz="3600" i="1" baseline="-25000" dirty="0"/>
              <a:t>b</a:t>
            </a:r>
            <a:r>
              <a:rPr lang="en-US" sz="3600" dirty="0"/>
              <a:t> is the base-dissociation constant.</a:t>
            </a:r>
          </a:p>
        </p:txBody>
      </p:sp>
    </p:spTree>
    <p:extLst>
      <p:ext uri="{BB962C8B-B14F-4D97-AF65-F5344CB8AC3E}">
        <p14:creationId xmlns:p14="http://schemas.microsoft.com/office/powerpoint/2010/main" val="427607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Weak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2492896"/>
            <a:ext cx="76328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6056" y="2420888"/>
            <a:ext cx="288032" cy="3888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0" y="1447800"/>
            <a:ext cx="9144000" cy="99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be used to find [OH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and, through it,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pH.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8" descr="16_T04"/>
          <p:cNvPicPr>
            <a:picLocks noChangeAspect="1" noChangeArrowheads="1"/>
          </p:cNvPicPr>
          <p:nvPr/>
        </p:nvPicPr>
        <p:blipFill>
          <a:blip r:embed="rId2" cstate="print"/>
          <a:srcRect t="5785" b="5489"/>
          <a:stretch>
            <a:fillRect/>
          </a:stretch>
        </p:blipFill>
        <p:spPr>
          <a:xfrm>
            <a:off x="334771" y="2183296"/>
            <a:ext cx="8544457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0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 of Basic Solutions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66464" y="1556792"/>
            <a:ext cx="8382000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pH of a 0.15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solution of NH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537716" y="2564906"/>
            <a:ext cx="8121427" cy="585788"/>
            <a:chOff x="248" y="1832"/>
            <a:chExt cx="5718" cy="369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48" y="1832"/>
              <a:ext cx="218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00000"/>
                  </a:solidFill>
                </a:rPr>
                <a:t>NH</a:t>
              </a:r>
              <a:r>
                <a:rPr lang="en-US" sz="3200" baseline="-25000" dirty="0">
                  <a:solidFill>
                    <a:srgbClr val="C00000"/>
                  </a:solidFill>
                </a:rPr>
                <a:t>3</a:t>
              </a:r>
              <a:r>
                <a:rPr lang="en-US" sz="3200" dirty="0">
                  <a:solidFill>
                    <a:srgbClr val="C00000"/>
                  </a:solidFill>
                </a:rPr>
                <a:t> (</a:t>
              </a:r>
              <a:r>
                <a:rPr lang="en-US" sz="3200" i="1" dirty="0" err="1">
                  <a:solidFill>
                    <a:srgbClr val="C00000"/>
                  </a:solidFill>
                </a:rPr>
                <a:t>aq</a:t>
              </a:r>
              <a:r>
                <a:rPr lang="en-US" sz="3200" dirty="0">
                  <a:solidFill>
                    <a:srgbClr val="C00000"/>
                  </a:solidFill>
                </a:rPr>
                <a:t>) + H</a:t>
              </a:r>
              <a:r>
                <a:rPr lang="en-US" sz="3200" baseline="-25000" dirty="0">
                  <a:solidFill>
                    <a:srgbClr val="C00000"/>
                  </a:solidFill>
                </a:rPr>
                <a:t>2</a:t>
              </a:r>
              <a:r>
                <a:rPr lang="en-US" sz="3200" dirty="0">
                  <a:solidFill>
                    <a:srgbClr val="C00000"/>
                  </a:solidFill>
                </a:rPr>
                <a:t>O (</a:t>
              </a:r>
              <a:r>
                <a:rPr lang="en-US" sz="3200" i="1" dirty="0">
                  <a:solidFill>
                    <a:srgbClr val="C00000"/>
                  </a:solidFill>
                </a:rPr>
                <a:t>l</a:t>
              </a:r>
              <a:r>
                <a:rPr lang="en-US" sz="3200" dirty="0">
                  <a:solidFill>
                    <a:srgbClr val="C00000"/>
                  </a:solidFill>
                </a:rPr>
                <a:t>)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511" y="1833"/>
              <a:ext cx="24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00000"/>
                  </a:solidFill>
                </a:rPr>
                <a:t>NH</a:t>
              </a:r>
              <a:r>
                <a:rPr lang="en-US" sz="3200" baseline="-25000">
                  <a:solidFill>
                    <a:srgbClr val="C00000"/>
                  </a:solidFill>
                </a:rPr>
                <a:t>4</a:t>
              </a:r>
              <a:r>
                <a:rPr lang="en-US" sz="3200" baseline="30000">
                  <a:solidFill>
                    <a:srgbClr val="C00000"/>
                  </a:solidFill>
                </a:rPr>
                <a:t>+ </a:t>
              </a:r>
              <a:r>
                <a:rPr lang="en-US" sz="3200">
                  <a:solidFill>
                    <a:srgbClr val="C00000"/>
                  </a:solidFill>
                </a:rPr>
                <a:t>(</a:t>
              </a:r>
              <a:r>
                <a:rPr lang="en-US" sz="3200" i="1">
                  <a:solidFill>
                    <a:srgbClr val="C00000"/>
                  </a:solidFill>
                </a:rPr>
                <a:t>aq</a:t>
              </a:r>
              <a:r>
                <a:rPr lang="en-US" sz="3200">
                  <a:solidFill>
                    <a:srgbClr val="C00000"/>
                  </a:solidFill>
                </a:rPr>
                <a:t>) + OH</a:t>
              </a:r>
              <a:r>
                <a:rPr lang="en-US" sz="3200" baseline="30000">
                  <a:solidFill>
                    <a:srgbClr val="C00000"/>
                  </a:solidFill>
                </a:rPr>
                <a:t>-</a:t>
              </a:r>
              <a:r>
                <a:rPr lang="en-US" sz="3200">
                  <a:solidFill>
                    <a:srgbClr val="C00000"/>
                  </a:solidFill>
                </a:rPr>
                <a:t> (</a:t>
              </a:r>
              <a:r>
                <a:rPr lang="en-US" sz="3200" i="1">
                  <a:solidFill>
                    <a:srgbClr val="C00000"/>
                  </a:solidFill>
                </a:rPr>
                <a:t>aq</a:t>
              </a:r>
              <a:r>
                <a:rPr lang="en-US" sz="3200">
                  <a:solidFill>
                    <a:srgbClr val="C00000"/>
                  </a:solidFill>
                </a:rPr>
                <a:t>)</a:t>
              </a:r>
            </a:p>
          </p:txBody>
        </p:sp>
        <p:pic>
          <p:nvPicPr>
            <p:cNvPr id="7" name="Picture 16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43" y="1920"/>
              <a:ext cx="1000" cy="152"/>
            </a:xfrm>
            <a:prstGeom prst="rect">
              <a:avLst/>
            </a:prstGeom>
            <a:noFill/>
          </p:spPr>
        </p:pic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738313" y="3962402"/>
            <a:ext cx="5484812" cy="1077913"/>
            <a:chOff x="1632" y="2400"/>
            <a:chExt cx="3455" cy="679"/>
          </a:xfrm>
        </p:grpSpPr>
        <p:grpSp>
          <p:nvGrpSpPr>
            <p:cNvPr id="9" name="Group 13"/>
            <p:cNvGrpSpPr>
              <a:grpSpLocks/>
            </p:cNvGrpSpPr>
            <p:nvPr/>
          </p:nvGrpSpPr>
          <p:grpSpPr bwMode="auto">
            <a:xfrm>
              <a:off x="1632" y="2400"/>
              <a:ext cx="2067" cy="679"/>
              <a:chOff x="2208" y="2465"/>
              <a:chExt cx="2067" cy="679"/>
            </a:xfrm>
          </p:grpSpPr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2893" y="2465"/>
                <a:ext cx="1382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[NH</a:t>
                </a:r>
                <a:r>
                  <a:rPr lang="en-US" sz="3200" baseline="-25000" dirty="0">
                    <a:solidFill>
                      <a:srgbClr val="C00000"/>
                    </a:solidFill>
                  </a:rPr>
                  <a:t>4</a:t>
                </a:r>
                <a:r>
                  <a:rPr lang="en-US" sz="3200" baseline="30000" dirty="0">
                    <a:solidFill>
                      <a:srgbClr val="C00000"/>
                    </a:solidFill>
                  </a:rPr>
                  <a:t>+</a:t>
                </a:r>
                <a:r>
                  <a:rPr lang="en-US" sz="3200" dirty="0">
                    <a:solidFill>
                      <a:srgbClr val="C00000"/>
                    </a:solidFill>
                  </a:rPr>
                  <a:t>] [OH</a:t>
                </a:r>
                <a:r>
                  <a:rPr lang="en-US" sz="3200" baseline="30000" dirty="0">
                    <a:solidFill>
                      <a:srgbClr val="C00000"/>
                    </a:solidFill>
                  </a:rPr>
                  <a:t>-</a:t>
                </a:r>
                <a:r>
                  <a:rPr lang="en-US" sz="3200" dirty="0">
                    <a:solidFill>
                      <a:srgbClr val="C00000"/>
                    </a:solidFill>
                  </a:rPr>
                  <a:t>]</a:t>
                </a:r>
              </a:p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[NH</a:t>
                </a:r>
                <a:r>
                  <a:rPr lang="en-US" sz="3200" baseline="-25000" dirty="0">
                    <a:solidFill>
                      <a:srgbClr val="C00000"/>
                    </a:solidFill>
                  </a:rPr>
                  <a:t>3</a:t>
                </a:r>
                <a:r>
                  <a:rPr lang="en-US" sz="3200" dirty="0">
                    <a:solidFill>
                      <a:srgbClr val="C00000"/>
                    </a:solidFill>
                  </a:rPr>
                  <a:t>]</a:t>
                </a:r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2880" y="2815"/>
                <a:ext cx="13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2208" y="2600"/>
                <a:ext cx="52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 i="1" dirty="0">
                    <a:solidFill>
                      <a:srgbClr val="C00000"/>
                    </a:solidFill>
                  </a:rPr>
                  <a:t>K</a:t>
                </a:r>
                <a:r>
                  <a:rPr lang="en-US" sz="3200" i="1" baseline="-25000" dirty="0">
                    <a:solidFill>
                      <a:srgbClr val="C00000"/>
                    </a:solidFill>
                  </a:rPr>
                  <a:t>b</a:t>
                </a:r>
                <a:r>
                  <a:rPr lang="en-US" sz="3200" dirty="0">
                    <a:solidFill>
                      <a:srgbClr val="C00000"/>
                    </a:solidFill>
                  </a:rPr>
                  <a:t> =</a:t>
                </a:r>
                <a:endParaRPr lang="en-US" sz="3200" i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3792" y="2554"/>
              <a:ext cx="12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00000"/>
                  </a:solidFill>
                </a:rPr>
                <a:t>= 1.8 </a:t>
              </a:r>
              <a:r>
                <a:rPr lang="en-US" sz="3200">
                  <a:solidFill>
                    <a:srgbClr val="C00000"/>
                  </a:solidFill>
                  <a:sym typeface="Symbol" pitchFamily="1" charset="2"/>
                </a:rPr>
                <a:t> 10</a:t>
              </a:r>
              <a:r>
                <a:rPr lang="en-US" sz="3200" baseline="30000">
                  <a:solidFill>
                    <a:srgbClr val="C00000"/>
                  </a:solidFill>
                  <a:sym typeface="Symbol" pitchFamily="1" charset="2"/>
                </a:rPr>
                <a:t>-5</a:t>
              </a:r>
              <a:endParaRPr lang="en-US" sz="320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10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475656" y="260648"/>
            <a:ext cx="5484812" cy="1077913"/>
            <a:chOff x="1632" y="2400"/>
            <a:chExt cx="3455" cy="679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632" y="2400"/>
              <a:ext cx="2067" cy="679"/>
              <a:chOff x="2208" y="2465"/>
              <a:chExt cx="2067" cy="679"/>
            </a:xfrm>
          </p:grpSpPr>
          <p:sp>
            <p:nvSpPr>
              <p:cNvPr id="5" name="Rectangle 10"/>
              <p:cNvSpPr>
                <a:spLocks noChangeArrowheads="1"/>
              </p:cNvSpPr>
              <p:nvPr/>
            </p:nvSpPr>
            <p:spPr bwMode="auto">
              <a:xfrm>
                <a:off x="2893" y="2465"/>
                <a:ext cx="1382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[NH</a:t>
                </a:r>
                <a:r>
                  <a:rPr lang="en-US" sz="3200" baseline="-25000" dirty="0"/>
                  <a:t>4</a:t>
                </a:r>
                <a:r>
                  <a:rPr lang="en-US" sz="3200" baseline="30000" dirty="0"/>
                  <a:t>+</a:t>
                </a:r>
                <a:r>
                  <a:rPr lang="en-US" sz="3200" dirty="0"/>
                  <a:t>] [OH</a:t>
                </a:r>
                <a:r>
                  <a:rPr lang="en-US" sz="3200" baseline="30000" dirty="0"/>
                  <a:t>-</a:t>
                </a:r>
                <a:r>
                  <a:rPr lang="en-US" sz="3200" dirty="0"/>
                  <a:t>]</a:t>
                </a:r>
              </a:p>
              <a:p>
                <a:pPr algn="ctr"/>
                <a:r>
                  <a:rPr lang="en-US" sz="3200" dirty="0"/>
                  <a:t>[NH</a:t>
                </a:r>
                <a:r>
                  <a:rPr lang="en-US" sz="3200" baseline="-25000" dirty="0"/>
                  <a:t>3</a:t>
                </a:r>
                <a:r>
                  <a:rPr lang="en-US" sz="3200" dirty="0"/>
                  <a:t>]</a:t>
                </a:r>
              </a:p>
            </p:txBody>
          </p:sp>
          <p:sp>
            <p:nvSpPr>
              <p:cNvPr id="6" name="Line 11"/>
              <p:cNvSpPr>
                <a:spLocks noChangeShapeType="1"/>
              </p:cNvSpPr>
              <p:nvPr/>
            </p:nvSpPr>
            <p:spPr bwMode="auto">
              <a:xfrm>
                <a:off x="2880" y="2815"/>
                <a:ext cx="13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200"/>
              </a:p>
            </p:txBody>
          </p:sp>
          <p:sp>
            <p:nvSpPr>
              <p:cNvPr id="7" name="Rectangle 12"/>
              <p:cNvSpPr>
                <a:spLocks noChangeArrowheads="1"/>
              </p:cNvSpPr>
              <p:nvPr/>
            </p:nvSpPr>
            <p:spPr bwMode="auto">
              <a:xfrm>
                <a:off x="2208" y="2600"/>
                <a:ext cx="527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 i="1"/>
                  <a:t>K</a:t>
                </a:r>
                <a:r>
                  <a:rPr lang="en-US" sz="3200" i="1" baseline="-25000"/>
                  <a:t>b</a:t>
                </a:r>
                <a:r>
                  <a:rPr lang="en-US" sz="3200"/>
                  <a:t> =</a:t>
                </a:r>
                <a:endParaRPr lang="en-US" sz="3200" i="1"/>
              </a:p>
            </p:txBody>
          </p:sp>
        </p:grpSp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3792" y="2554"/>
              <a:ext cx="12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= 1.8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sym typeface="Symbol" pitchFamily="1" charset="2"/>
                </a:rPr>
                <a:t>-5</a:t>
              </a:r>
              <a:endParaRPr lang="en-US" sz="3200" dirty="0"/>
            </a:p>
          </p:txBody>
        </p:sp>
      </p:grp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1619672" y="1412776"/>
            <a:ext cx="3581400" cy="1077913"/>
            <a:chOff x="624" y="2064"/>
            <a:chExt cx="2256" cy="679"/>
          </a:xfrm>
        </p:grpSpPr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2064" y="2064"/>
              <a:ext cx="816" cy="679"/>
              <a:chOff x="1440" y="2635"/>
              <a:chExt cx="816" cy="679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1484" y="2635"/>
                <a:ext cx="733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(x)</a:t>
                </a:r>
                <a:r>
                  <a:rPr lang="en-US" sz="3200" baseline="30000"/>
                  <a:t>2</a:t>
                </a:r>
                <a:endParaRPr lang="en-US" sz="3200"/>
              </a:p>
              <a:p>
                <a:pPr algn="ctr"/>
                <a:r>
                  <a:rPr lang="en-US" sz="3200"/>
                  <a:t>(0.15)</a:t>
                </a: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440" y="3000"/>
                <a:ext cx="8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200"/>
              </a:p>
            </p:txBody>
          </p:sp>
        </p:grp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24" y="2218"/>
              <a:ext cx="12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1.8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sym typeface="Symbol" pitchFamily="1" charset="2"/>
                </a:rPr>
                <a:t>-5</a:t>
              </a:r>
              <a:r>
                <a:rPr lang="en-US" sz="3200" dirty="0">
                  <a:sym typeface="Symbol" pitchFamily="1" charset="2"/>
                </a:rPr>
                <a:t> =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123728" y="2708920"/>
            <a:ext cx="24657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FontTx/>
              <a:buNone/>
            </a:pPr>
            <a:r>
              <a:rPr lang="en-US" sz="3200" dirty="0" smtClean="0">
                <a:sym typeface="Symbol" pitchFamily="1" charset="2"/>
              </a:rPr>
              <a:t>1.6  10</a:t>
            </a:r>
            <a:r>
              <a:rPr lang="en-US" sz="3200" baseline="30000" dirty="0" smtClean="0">
                <a:sym typeface="Symbol" pitchFamily="1" charset="2"/>
              </a:rPr>
              <a:t>-3</a:t>
            </a:r>
            <a:r>
              <a:rPr lang="en-US" sz="3200" dirty="0" smtClean="0">
                <a:sym typeface="Symbol" pitchFamily="1" charset="2"/>
              </a:rPr>
              <a:t> = x</a:t>
            </a:r>
            <a:r>
              <a:rPr lang="en-US" sz="3200" baseline="30000" dirty="0" smtClean="0">
                <a:solidFill>
                  <a:schemeClr val="bg1"/>
                </a:solidFill>
                <a:sym typeface="Symbol" pitchFamily="1" charset="2"/>
              </a:rPr>
              <a:t>2</a:t>
            </a:r>
            <a:endParaRPr lang="en-US" sz="32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447800" y="3284984"/>
            <a:ext cx="6324600" cy="3733800"/>
          </a:xfrm>
          <a:prstGeom prst="rect">
            <a:avLst/>
          </a:prstGeom>
        </p:spPr>
        <p:txBody>
          <a:bodyPr/>
          <a:lstStyle/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[OH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1.6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M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pOH = -log (1.6 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pOH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= 2.80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pH = 14.00 - 2.80</a:t>
            </a:r>
          </a:p>
          <a:p>
            <a:pPr marL="1365250" marR="0" lvl="0" indent="-13652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pH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= 11.20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44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and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endParaRPr kumimoji="0" lang="en-US" sz="4400" b="0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8" descr="16_T05"/>
          <p:cNvPicPr>
            <a:picLocks noChangeAspect="1" noChangeArrowheads="1"/>
          </p:cNvPicPr>
          <p:nvPr/>
        </p:nvPicPr>
        <p:blipFill>
          <a:blip r:embed="rId2" cstate="print"/>
          <a:srcRect t="11896" b="7806"/>
          <a:stretch>
            <a:fillRect/>
          </a:stretch>
        </p:blipFill>
        <p:spPr>
          <a:xfrm>
            <a:off x="718985" y="1124744"/>
            <a:ext cx="7885463" cy="2664619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5800" y="4114800"/>
            <a:ext cx="7772400" cy="1981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related in this way: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w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 if you know one of them, you can calculate the other.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0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Reactions of Anions with Water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700808"/>
            <a:ext cx="77724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Anions are bases.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such, they can react with water in a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hydrolysis reaction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form OH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the conjugate acid: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013520" y="4495805"/>
            <a:ext cx="7091950" cy="523876"/>
            <a:chOff x="457" y="3024"/>
            <a:chExt cx="4918" cy="33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457" y="3024"/>
              <a:ext cx="167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X</a:t>
              </a:r>
              <a:r>
                <a:rPr lang="en-US" sz="2800" baseline="30000" dirty="0"/>
                <a:t>-</a:t>
              </a:r>
              <a:r>
                <a:rPr lang="en-US" sz="2800" dirty="0"/>
                <a:t> (</a:t>
              </a:r>
              <a:r>
                <a:rPr lang="en-US" sz="2800" i="1" dirty="0" err="1"/>
                <a:t>aq</a:t>
              </a:r>
              <a:r>
                <a:rPr lang="en-US" sz="2800" dirty="0"/>
                <a:t>) + H</a:t>
              </a:r>
              <a:r>
                <a:rPr lang="en-US" sz="2800" baseline="-25000" dirty="0"/>
                <a:t>2</a:t>
              </a:r>
              <a:r>
                <a:rPr lang="en-US" sz="2800" dirty="0"/>
                <a:t>O (</a:t>
              </a:r>
              <a:r>
                <a:rPr lang="en-US" sz="2800" i="1" dirty="0"/>
                <a:t>l</a:t>
              </a:r>
              <a:r>
                <a:rPr lang="en-US" sz="2800" dirty="0"/>
                <a:t>)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426" y="3024"/>
              <a:ext cx="194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HX (</a:t>
              </a:r>
              <a:r>
                <a:rPr lang="en-US" sz="2800" i="1"/>
                <a:t>aq</a:t>
              </a:r>
              <a:r>
                <a:rPr lang="en-US" sz="2800"/>
                <a:t>) + OH</a:t>
              </a:r>
              <a:r>
                <a:rPr lang="en-US" sz="2800" baseline="30000"/>
                <a:t>-</a:t>
              </a:r>
              <a:r>
                <a:rPr lang="en-US" sz="2800"/>
                <a:t> (</a:t>
              </a:r>
              <a:r>
                <a:rPr lang="en-US" sz="2800" i="1"/>
                <a:t>aq</a:t>
              </a:r>
              <a:r>
                <a:rPr lang="en-US" sz="2800"/>
                <a:t>)</a:t>
              </a:r>
            </a:p>
          </p:txBody>
        </p:sp>
        <p:pic>
          <p:nvPicPr>
            <p:cNvPr id="7" name="Picture 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5" y="3112"/>
              <a:ext cx="1000" cy="15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5910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534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Reactions of Cations with Water</a:t>
            </a:r>
          </a:p>
        </p:txBody>
      </p:sp>
      <p:pic>
        <p:nvPicPr>
          <p:cNvPr id="3" name="Picture 5" descr="16_15"/>
          <p:cNvPicPr>
            <a:picLocks noChangeAspect="1" noChangeArrowheads="1"/>
          </p:cNvPicPr>
          <p:nvPr/>
        </p:nvPicPr>
        <p:blipFill>
          <a:blip r:embed="rId2" cstate="print"/>
          <a:srcRect b="3720"/>
          <a:stretch>
            <a:fillRect/>
          </a:stretch>
        </p:blipFill>
        <p:spPr>
          <a:xfrm>
            <a:off x="179512" y="1232974"/>
            <a:ext cx="2822848" cy="5436386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791272" y="2348880"/>
            <a:ext cx="5029200" cy="3048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Cations with acidic protons (like NH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will lower the pH of a solution.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metal cations that are hydrated in solution also lower the pH of the solution.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107504" y="1031980"/>
            <a:ext cx="32403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008" y="1052736"/>
            <a:ext cx="179512" cy="5616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22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066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it can be either…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266528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…it is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amphiprotic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HSO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4924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534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Reactions of Cations with Water</a:t>
            </a:r>
          </a:p>
        </p:txBody>
      </p:sp>
      <p:pic>
        <p:nvPicPr>
          <p:cNvPr id="3" name="Picture 5" descr="16_15"/>
          <p:cNvPicPr>
            <a:picLocks noChangeAspect="1" noChangeArrowheads="1"/>
          </p:cNvPicPr>
          <p:nvPr/>
        </p:nvPicPr>
        <p:blipFill>
          <a:blip r:embed="rId2" cstate="print"/>
          <a:srcRect b="3720"/>
          <a:stretch>
            <a:fillRect/>
          </a:stretch>
        </p:blipFill>
        <p:spPr>
          <a:xfrm>
            <a:off x="179512" y="1232974"/>
            <a:ext cx="2822848" cy="54363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7504" y="1031980"/>
            <a:ext cx="32403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008" y="1052736"/>
            <a:ext cx="179512" cy="5616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69704" y="1700808"/>
            <a:ext cx="5638800" cy="3962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Attraction between nonbonding electrons on oxygen and the metal causes a shift of the electron density in water.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makes the O-H bond more polar and the water more acidic.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Greater charge and smaller size make a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more acidic.</a:t>
            </a:r>
          </a:p>
        </p:txBody>
      </p:sp>
    </p:spTree>
    <p:extLst>
      <p:ext uri="{BB962C8B-B14F-4D97-AF65-F5344CB8AC3E}">
        <p14:creationId xmlns:p14="http://schemas.microsoft.com/office/powerpoint/2010/main" val="134641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Common-Ion Effect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600200"/>
            <a:ext cx="8610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Consider a solution of acetic acid: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acetate ion is added to the solution, Le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Châtelier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says the equilibrium will shift to the left.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57200" y="2814639"/>
            <a:ext cx="8801100" cy="523876"/>
            <a:chOff x="205" y="1872"/>
            <a:chExt cx="5544" cy="33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05" y="1872"/>
              <a:ext cx="218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C82E32"/>
                  </a:solidFill>
                </a:rPr>
                <a:t>CH</a:t>
              </a:r>
              <a:r>
                <a:rPr lang="en-US" sz="2800" baseline="-25000" dirty="0">
                  <a:solidFill>
                    <a:srgbClr val="C82E32"/>
                  </a:solidFill>
                </a:rPr>
                <a:t>3</a:t>
              </a:r>
              <a:r>
                <a:rPr lang="en-US" sz="2800" dirty="0">
                  <a:solidFill>
                    <a:srgbClr val="C82E32"/>
                  </a:solidFill>
                </a:rPr>
                <a:t>COOH(</a:t>
              </a:r>
              <a:r>
                <a:rPr lang="en-US" sz="2800" i="1" dirty="0" err="1">
                  <a:solidFill>
                    <a:srgbClr val="C82E32"/>
                  </a:solidFill>
                </a:rPr>
                <a:t>aq</a:t>
              </a:r>
              <a:r>
                <a:rPr lang="en-US" sz="2800" dirty="0">
                  <a:solidFill>
                    <a:srgbClr val="C82E32"/>
                  </a:solidFill>
                </a:rPr>
                <a:t>) + H</a:t>
              </a:r>
              <a:r>
                <a:rPr lang="en-US" sz="2800" baseline="-25000" dirty="0">
                  <a:solidFill>
                    <a:srgbClr val="C82E32"/>
                  </a:solidFill>
                </a:rPr>
                <a:t>2</a:t>
              </a:r>
              <a:r>
                <a:rPr lang="en-US" sz="2800" dirty="0">
                  <a:solidFill>
                    <a:srgbClr val="C82E32"/>
                  </a:solidFill>
                </a:rPr>
                <a:t>O(</a:t>
              </a:r>
              <a:r>
                <a:rPr lang="en-US" sz="2800" i="1" dirty="0">
                  <a:solidFill>
                    <a:srgbClr val="C82E32"/>
                  </a:solidFill>
                </a:rPr>
                <a:t>l</a:t>
              </a:r>
              <a:r>
                <a:rPr lang="en-US" sz="2800" dirty="0">
                  <a:solidFill>
                    <a:srgbClr val="C82E32"/>
                  </a:solidFill>
                </a:rPr>
                <a:t>)</a:t>
              </a:r>
              <a:endParaRPr lang="en-US" sz="2800" dirty="0">
                <a:solidFill>
                  <a:srgbClr val="C82E32"/>
                </a:solidFill>
                <a:sym typeface="Symbol" pitchFamily="1" charset="2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373" y="1872"/>
              <a:ext cx="237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H</a:t>
              </a:r>
              <a:r>
                <a:rPr lang="en-US" sz="2800" baseline="-25000">
                  <a:solidFill>
                    <a:srgbClr val="C82E32"/>
                  </a:solidFill>
                  <a:sym typeface="Symbol" pitchFamily="1" charset="2"/>
                </a:rPr>
                <a:t>3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O</a:t>
              </a:r>
              <a:r>
                <a:rPr lang="en-US" sz="2800" baseline="30000">
                  <a:solidFill>
                    <a:srgbClr val="C82E32"/>
                  </a:solidFill>
                  <a:sym typeface="Symbol" pitchFamily="1" charset="2"/>
                </a:rPr>
                <a:t>+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(</a:t>
              </a:r>
              <a:r>
                <a:rPr lang="en-US" sz="2800" i="1">
                  <a:solidFill>
                    <a:srgbClr val="C82E32"/>
                  </a:solidFill>
                  <a:sym typeface="Symbol" pitchFamily="1" charset="2"/>
                </a:rPr>
                <a:t>aq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) + CH</a:t>
              </a:r>
              <a:r>
                <a:rPr lang="en-US" sz="2800" baseline="-25000">
                  <a:solidFill>
                    <a:srgbClr val="C82E32"/>
                  </a:solidFill>
                  <a:sym typeface="Symbol" pitchFamily="1" charset="2"/>
                </a:rPr>
                <a:t>3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COO</a:t>
              </a:r>
              <a:r>
                <a:rPr lang="en-US" sz="2800" baseline="30000">
                  <a:solidFill>
                    <a:srgbClr val="C82E32"/>
                  </a:solidFill>
                  <a:cs typeface="Arial" charset="0"/>
                  <a:sym typeface="Symbol" pitchFamily="1" charset="2"/>
                </a:rPr>
                <a:t>−</a:t>
              </a:r>
              <a:r>
                <a:rPr lang="en-US" sz="2800">
                  <a:solidFill>
                    <a:srgbClr val="C82E32"/>
                  </a:solidFill>
                  <a:sym typeface="Symbol" pitchFamily="1" charset="2"/>
                </a:rPr>
                <a:t>(</a:t>
              </a:r>
              <a:r>
                <a:rPr lang="en-US" sz="2800" i="1">
                  <a:solidFill>
                    <a:srgbClr val="C82E32"/>
                  </a:solidFill>
                  <a:sym typeface="Symbol" pitchFamily="1" charset="2"/>
                </a:rPr>
                <a:t>aq)</a:t>
              </a:r>
              <a:endParaRPr lang="en-US" sz="2800">
                <a:solidFill>
                  <a:srgbClr val="C82E32"/>
                </a:solidFill>
                <a:sym typeface="Symbol" pitchFamily="1" charset="2"/>
              </a:endParaRPr>
            </a:p>
          </p:txBody>
        </p:sp>
        <p:pic>
          <p:nvPicPr>
            <p:cNvPr id="9" name="Picture 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91" y="1940"/>
              <a:ext cx="1000" cy="15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0889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Common-Ion Effect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Calculate the fluoride ion concentration and pH of a solution that is 0.20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in HF and 0.10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in HCl.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for HF is 6.8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 10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−4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905000" y="4724400"/>
            <a:ext cx="4875213" cy="1077913"/>
            <a:chOff x="1728" y="3216"/>
            <a:chExt cx="3071" cy="67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728" y="3216"/>
              <a:ext cx="1751" cy="679"/>
              <a:chOff x="1919" y="672"/>
              <a:chExt cx="1751" cy="679"/>
            </a:xfrm>
          </p:grpSpPr>
          <p:grpSp>
            <p:nvGrpSpPr>
              <p:cNvPr id="5" name="Group 5"/>
              <p:cNvGrpSpPr>
                <a:grpSpLocks/>
              </p:cNvGrpSpPr>
              <p:nvPr/>
            </p:nvGrpSpPr>
            <p:grpSpPr bwMode="auto">
              <a:xfrm>
                <a:off x="2464" y="672"/>
                <a:ext cx="1206" cy="679"/>
                <a:chOff x="304" y="825"/>
                <a:chExt cx="1206" cy="679"/>
              </a:xfrm>
            </p:grpSpPr>
            <p:sp>
              <p:nvSpPr>
                <p:cNvPr id="20" name="Rectangle 6"/>
                <p:cNvSpPr>
                  <a:spLocks noChangeArrowheads="1"/>
                </p:cNvSpPr>
                <p:nvPr/>
              </p:nvSpPr>
              <p:spPr bwMode="auto">
                <a:xfrm>
                  <a:off x="304" y="825"/>
                  <a:ext cx="1206" cy="6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3200" dirty="0"/>
                    <a:t>[H</a:t>
                  </a:r>
                  <a:r>
                    <a:rPr lang="en-US" sz="3200" baseline="-25000" dirty="0"/>
                    <a:t>3</a:t>
                  </a:r>
                  <a:r>
                    <a:rPr lang="en-US" sz="3200" dirty="0"/>
                    <a:t>O</a:t>
                  </a:r>
                  <a:r>
                    <a:rPr lang="en-US" sz="3200" baseline="30000" dirty="0"/>
                    <a:t>+</a:t>
                  </a:r>
                  <a:r>
                    <a:rPr lang="en-US" sz="3200" dirty="0"/>
                    <a:t>] [F</a:t>
                  </a:r>
                  <a:r>
                    <a:rPr lang="en-US" sz="3200" baseline="30000" dirty="0">
                      <a:cs typeface="Arial" charset="0"/>
                    </a:rPr>
                    <a:t>−</a:t>
                  </a:r>
                  <a:r>
                    <a:rPr lang="en-US" sz="3200" dirty="0"/>
                    <a:t>]</a:t>
                  </a:r>
                </a:p>
                <a:p>
                  <a:pPr algn="ctr"/>
                  <a:r>
                    <a:rPr lang="en-US" sz="3200" dirty="0"/>
                    <a:t>[HF]</a:t>
                  </a:r>
                </a:p>
              </p:txBody>
            </p:sp>
            <p:sp>
              <p:nvSpPr>
                <p:cNvPr id="21" name="Line 7"/>
                <p:cNvSpPr>
                  <a:spLocks noChangeShapeType="1"/>
                </p:cNvSpPr>
                <p:nvPr/>
              </p:nvSpPr>
              <p:spPr bwMode="auto">
                <a:xfrm>
                  <a:off x="336" y="1144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200"/>
                </a:p>
              </p:txBody>
            </p:sp>
          </p:grpSp>
          <p:sp>
            <p:nvSpPr>
              <p:cNvPr id="19" name="Rectangle 8"/>
              <p:cNvSpPr>
                <a:spLocks noChangeArrowheads="1"/>
              </p:cNvSpPr>
              <p:nvPr/>
            </p:nvSpPr>
            <p:spPr bwMode="auto">
              <a:xfrm>
                <a:off x="1919" y="807"/>
                <a:ext cx="522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 i="1"/>
                  <a:t>K</a:t>
                </a:r>
                <a:r>
                  <a:rPr lang="en-US" sz="3200" i="1" baseline="-25000"/>
                  <a:t>a</a:t>
                </a:r>
                <a:r>
                  <a:rPr lang="en-US" sz="3200"/>
                  <a:t> =</a:t>
                </a:r>
                <a:endParaRPr lang="en-US" sz="3200" i="1"/>
              </a:p>
            </p:txBody>
          </p:sp>
        </p:grp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3504" y="3351"/>
              <a:ext cx="12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= 6.8 </a:t>
              </a:r>
              <a:r>
                <a:rPr lang="en-US" sz="3200">
                  <a:sym typeface="Symbol" pitchFamily="1" charset="2"/>
                </a:rPr>
                <a:t> 10</a:t>
              </a:r>
              <a:r>
                <a:rPr lang="en-US" sz="3200" baseline="30000">
                  <a:sym typeface="Symbol" pitchFamily="1" charset="2"/>
                </a:rPr>
                <a:t>-4</a:t>
              </a:r>
              <a:endParaRPr 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6467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Common-Ion Effect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31"/>
          <p:cNvGrpSpPr>
            <a:grpSpLocks/>
          </p:cNvGrpSpPr>
          <p:nvPr/>
        </p:nvGrpSpPr>
        <p:grpSpPr bwMode="auto">
          <a:xfrm>
            <a:off x="631825" y="1828800"/>
            <a:ext cx="7945438" cy="584201"/>
            <a:chOff x="398" y="1008"/>
            <a:chExt cx="5005" cy="368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398" y="1008"/>
              <a:ext cx="170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HF(</a:t>
              </a:r>
              <a:r>
                <a:rPr lang="en-US" sz="3200" i="1" dirty="0" err="1">
                  <a:solidFill>
                    <a:srgbClr val="C82E32"/>
                  </a:solidFill>
                </a:rPr>
                <a:t>aq</a:t>
              </a:r>
              <a:r>
                <a:rPr lang="en-US" sz="3200" dirty="0">
                  <a:solidFill>
                    <a:srgbClr val="C82E32"/>
                  </a:solidFill>
                </a:rPr>
                <a:t>) + H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2</a:t>
              </a:r>
              <a:r>
                <a:rPr lang="en-US" sz="3200" dirty="0">
                  <a:solidFill>
                    <a:srgbClr val="C82E32"/>
                  </a:solidFill>
                </a:rPr>
                <a:t>O(</a:t>
              </a:r>
              <a:r>
                <a:rPr lang="en-US" sz="3200" i="1" dirty="0">
                  <a:solidFill>
                    <a:srgbClr val="C82E32"/>
                  </a:solidFill>
                </a:rPr>
                <a:t>l</a:t>
              </a:r>
              <a:r>
                <a:rPr lang="en-US" sz="3200" dirty="0">
                  <a:solidFill>
                    <a:srgbClr val="C82E32"/>
                  </a:solidFill>
                </a:rPr>
                <a:t>)</a:t>
              </a: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3422" y="1008"/>
              <a:ext cx="198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H</a:t>
              </a:r>
              <a:r>
                <a:rPr lang="en-US" sz="3200" baseline="-25000">
                  <a:solidFill>
                    <a:srgbClr val="C82E32"/>
                  </a:solidFill>
                </a:rPr>
                <a:t>3</a:t>
              </a:r>
              <a:r>
                <a:rPr lang="en-US" sz="3200">
                  <a:solidFill>
                    <a:srgbClr val="C82E32"/>
                  </a:solidFill>
                </a:rPr>
                <a:t>O</a:t>
              </a:r>
              <a:r>
                <a:rPr lang="en-US" sz="3200" baseline="30000">
                  <a:solidFill>
                    <a:srgbClr val="C82E32"/>
                  </a:solidFill>
                </a:rPr>
                <a:t>+</a:t>
              </a:r>
              <a:r>
                <a:rPr lang="en-US" sz="3200">
                  <a:solidFill>
                    <a:srgbClr val="C82E32"/>
                  </a:solidFill>
                </a:rPr>
                <a:t>(</a:t>
              </a:r>
              <a:r>
                <a:rPr lang="en-US" sz="3200" i="1">
                  <a:solidFill>
                    <a:srgbClr val="C82E32"/>
                  </a:solidFill>
                </a:rPr>
                <a:t>aq</a:t>
              </a:r>
              <a:r>
                <a:rPr lang="en-US" sz="3200">
                  <a:solidFill>
                    <a:srgbClr val="C82E32"/>
                  </a:solidFill>
                </a:rPr>
                <a:t>) + F</a:t>
              </a:r>
              <a:r>
                <a:rPr lang="en-US" sz="3200" baseline="30000">
                  <a:solidFill>
                    <a:srgbClr val="C82E32"/>
                  </a:solidFill>
                  <a:cs typeface="Arial" charset="0"/>
                </a:rPr>
                <a:t>−</a:t>
              </a:r>
              <a:r>
                <a:rPr lang="en-US" sz="3200">
                  <a:solidFill>
                    <a:srgbClr val="C82E32"/>
                  </a:solidFill>
                </a:rPr>
                <a:t>(</a:t>
              </a:r>
              <a:r>
                <a:rPr lang="en-US" sz="3200" i="1">
                  <a:solidFill>
                    <a:srgbClr val="C82E32"/>
                  </a:solidFill>
                </a:rPr>
                <a:t>aq</a:t>
              </a:r>
              <a:r>
                <a:rPr lang="en-US" sz="3200">
                  <a:solidFill>
                    <a:srgbClr val="C82E32"/>
                  </a:solidFill>
                </a:rPr>
                <a:t>) </a:t>
              </a:r>
            </a:p>
          </p:txBody>
        </p:sp>
        <p:pic>
          <p:nvPicPr>
            <p:cNvPr id="7" name="Picture 12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73" y="1096"/>
              <a:ext cx="1000" cy="152"/>
            </a:xfrm>
            <a:prstGeom prst="rect">
              <a:avLst/>
            </a:prstGeom>
            <a:noFill/>
          </p:spPr>
        </p:pic>
      </p:grp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11213" y="2940050"/>
            <a:ext cx="75199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Because HCl, a strong acid, is also present, the initial [H</a:t>
            </a:r>
            <a:r>
              <a:rPr lang="en-US" sz="2800" baseline="-25000" dirty="0"/>
              <a:t>3</a:t>
            </a:r>
            <a:r>
              <a:rPr lang="en-US" sz="2800" dirty="0"/>
              <a:t>O</a:t>
            </a:r>
            <a:r>
              <a:rPr lang="en-US" sz="2800" baseline="30000" dirty="0"/>
              <a:t>+</a:t>
            </a:r>
            <a:r>
              <a:rPr lang="en-US" sz="2800" dirty="0"/>
              <a:t>] is not 0, but rather 0.10 </a:t>
            </a:r>
            <a:r>
              <a:rPr lang="en-US" sz="2800" i="1" dirty="0"/>
              <a:t>M</a:t>
            </a:r>
            <a:r>
              <a:rPr lang="en-US" sz="2800" dirty="0"/>
              <a:t>.</a:t>
            </a:r>
          </a:p>
        </p:txBody>
      </p:sp>
      <p:graphicFrame>
        <p:nvGraphicFramePr>
          <p:cNvPr id="9" name="Group 140"/>
          <p:cNvGraphicFramePr>
            <a:graphicFrameLocks/>
          </p:cNvGraphicFramePr>
          <p:nvPr/>
        </p:nvGraphicFramePr>
        <p:xfrm>
          <a:off x="762000" y="4284345"/>
          <a:ext cx="7620000" cy="1659255"/>
        </p:xfrm>
        <a:graphic>
          <a:graphicData uri="http://schemas.openxmlformats.org/drawingml/2006/table">
            <a:tbl>
              <a:tblPr/>
              <a:tblGrid>
                <a:gridCol w="1905000"/>
                <a:gridCol w="2362200"/>
                <a:gridCol w="2133600"/>
                <a:gridCol w="1219200"/>
              </a:tblGrid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[HF],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O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[F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0.20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 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sym typeface="Symbol" pitchFamily="1" charset="2"/>
                        </a:rPr>
                        <a:t> 0.20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sym typeface="Symbol" pitchFamily="1" charset="2"/>
                        </a:rPr>
                        <a:t>0.10 + 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sym typeface="Symbol" pitchFamily="1" charset="2"/>
                        </a:rPr>
                        <a:t>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sym typeface="Symbol" pitchFamily="1" charset="2"/>
                        </a:rPr>
                        <a:t>  0.10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02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Common-Ion Effect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209800" y="1371600"/>
            <a:ext cx="3892550" cy="1077913"/>
            <a:chOff x="1628" y="1344"/>
            <a:chExt cx="2452" cy="679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2970" y="1344"/>
              <a:ext cx="1110" cy="679"/>
              <a:chOff x="2874" y="1344"/>
              <a:chExt cx="1110" cy="679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2874" y="1344"/>
                <a:ext cx="1061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(0.10) (</a:t>
                </a:r>
                <a:r>
                  <a:rPr lang="en-US" sz="3200" i="1"/>
                  <a:t>x</a:t>
                </a:r>
                <a:r>
                  <a:rPr lang="en-US" sz="3200"/>
                  <a:t>)</a:t>
                </a:r>
              </a:p>
              <a:p>
                <a:pPr algn="ctr"/>
                <a:r>
                  <a:rPr lang="en-US" sz="3200"/>
                  <a:t>(0.20)</a:t>
                </a:r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2880" y="1663"/>
                <a:ext cx="11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628" y="1495"/>
              <a:ext cx="132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6.8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cs typeface="Arial" charset="0"/>
                  <a:sym typeface="Symbol" pitchFamily="1" charset="2"/>
                </a:rPr>
                <a:t>−</a:t>
              </a:r>
              <a:r>
                <a:rPr lang="en-US" sz="3200" baseline="30000" dirty="0">
                  <a:sym typeface="Symbol" pitchFamily="1" charset="2"/>
                </a:rPr>
                <a:t>4</a:t>
              </a:r>
              <a:r>
                <a:rPr lang="en-US" sz="3200" dirty="0"/>
                <a:t> =</a:t>
              </a:r>
              <a:endParaRPr lang="en-US" sz="3200" i="1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895600" y="2514600"/>
            <a:ext cx="23791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FontTx/>
              <a:buNone/>
            </a:pPr>
            <a:r>
              <a:rPr lang="en-US" sz="3200" dirty="0" smtClean="0"/>
              <a:t>1.4 </a:t>
            </a:r>
            <a:r>
              <a:rPr lang="en-US" sz="3200" dirty="0" smtClean="0">
                <a:sym typeface="Symbol" pitchFamily="1" charset="2"/>
              </a:rPr>
              <a:t> 10</a:t>
            </a:r>
            <a:r>
              <a:rPr lang="en-US" sz="3200" baseline="30000" dirty="0" smtClean="0">
                <a:cs typeface="Arial" charset="0"/>
                <a:sym typeface="Symbol" pitchFamily="1" charset="2"/>
              </a:rPr>
              <a:t>−</a:t>
            </a:r>
            <a:r>
              <a:rPr lang="en-US" sz="3200" baseline="30000" dirty="0" smtClean="0">
                <a:sym typeface="Symbol" pitchFamily="1" charset="2"/>
              </a:rPr>
              <a:t>3</a:t>
            </a:r>
            <a:r>
              <a:rPr lang="en-US" sz="3200" dirty="0" smtClean="0">
                <a:sym typeface="Symbol" pitchFamily="1" charset="2"/>
              </a:rPr>
              <a:t> = </a:t>
            </a:r>
            <a:r>
              <a:rPr lang="en-US" sz="3200" i="1" dirty="0" smtClean="0">
                <a:sym typeface="Symbol" pitchFamily="1" charset="2"/>
              </a:rPr>
              <a:t>x</a:t>
            </a:r>
            <a:endParaRPr lang="en-US" sz="3200" i="1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04800" y="3581400"/>
            <a:ext cx="85344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Therefore, [F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]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1.4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[H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] = 0.10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0.10 + 1.4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= 0.10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So,	pH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log (0.10)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pH = 1.00</a:t>
            </a:r>
          </a:p>
        </p:txBody>
      </p:sp>
    </p:spTree>
    <p:extLst>
      <p:ext uri="{BB962C8B-B14F-4D97-AF65-F5344CB8AC3E}">
        <p14:creationId xmlns:p14="http://schemas.microsoft.com/office/powerpoint/2010/main" val="247498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7" descr="17_01"/>
          <p:cNvPicPr>
            <a:picLocks noChangeAspect="1" noChangeArrowheads="1"/>
          </p:cNvPicPr>
          <p:nvPr/>
        </p:nvPicPr>
        <p:blipFill>
          <a:blip r:embed="rId2" cstate="print"/>
          <a:srcRect b="3372"/>
          <a:stretch>
            <a:fillRect/>
          </a:stretch>
        </p:blipFill>
        <p:spPr>
          <a:xfrm>
            <a:off x="228600" y="2209800"/>
            <a:ext cx="4267200" cy="3362325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648200" y="1981200"/>
            <a:ext cx="396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Buffers are solutions of a weak conjugate acid-base pair.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particularly resistant to pH changes, even when strong acid or base is added.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145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17_02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46363" y="1298575"/>
            <a:ext cx="3848100" cy="3197225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609600" y="4724400"/>
            <a:ext cx="7772400" cy="1371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If a small amount of hydroxide is added to an equimolar solution of HF in NaF, for example, the HF reacts with the OH</a:t>
            </a:r>
            <a:r>
              <a:rPr kumimoji="0" lang="en-US" sz="28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make F</a:t>
            </a:r>
            <a:r>
              <a:rPr kumimoji="0" lang="en-US" sz="28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water.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60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5" descr="17_02ac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1294481"/>
            <a:ext cx="3857625" cy="3205162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685800" y="4953000"/>
            <a:ext cx="77724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Similarly, if acid is added, the F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reacts with it to form HF and water.</a:t>
            </a:r>
          </a:p>
        </p:txBody>
      </p:sp>
    </p:spTree>
    <p:extLst>
      <p:ext uri="{BB962C8B-B14F-4D97-AF65-F5344CB8AC3E}">
        <p14:creationId xmlns:p14="http://schemas.microsoft.com/office/powerpoint/2010/main" val="262020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 Calculations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Consider the equilibrium constant expression for the dissociation of a generic acid, HA: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528763" y="2971800"/>
            <a:ext cx="6157912" cy="579438"/>
            <a:chOff x="963" y="2448"/>
            <a:chExt cx="3879" cy="365"/>
          </a:xfrm>
        </p:grpSpPr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963" y="2448"/>
              <a:ext cx="124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HA + H</a:t>
              </a:r>
              <a:r>
                <a:rPr lang="en-US" sz="32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32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O</a:t>
              </a: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590" y="2448"/>
              <a:ext cx="125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3200" baseline="-250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32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en-US" sz="3200" baseline="300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32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 + A</a:t>
              </a:r>
              <a:r>
                <a:rPr lang="en-US" sz="3200" baseline="3000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−</a:t>
              </a:r>
              <a:endParaRPr lang="en-US" sz="3200">
                <a:solidFill>
                  <a:srgbClr val="C82E32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" name="Picture 13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97" y="2554"/>
              <a:ext cx="1000" cy="152"/>
            </a:xfrm>
            <a:prstGeom prst="rect">
              <a:avLst/>
            </a:prstGeom>
            <a:noFill/>
          </p:spPr>
        </p:pic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438400" y="4419600"/>
            <a:ext cx="2759075" cy="954088"/>
            <a:chOff x="1919" y="672"/>
            <a:chExt cx="1738" cy="601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478" y="672"/>
              <a:ext cx="1179" cy="601"/>
              <a:chOff x="318" y="825"/>
              <a:chExt cx="1179" cy="601"/>
            </a:xfrm>
          </p:grpSpPr>
          <p:sp>
            <p:nvSpPr>
              <p:cNvPr id="16" name="Rectangle 10"/>
              <p:cNvSpPr>
                <a:spLocks noChangeArrowheads="1"/>
              </p:cNvSpPr>
              <p:nvPr/>
            </p:nvSpPr>
            <p:spPr bwMode="auto">
              <a:xfrm>
                <a:off x="318" y="825"/>
                <a:ext cx="1179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>
                    <a:latin typeface="Arial" pitchFamily="34" charset="0"/>
                    <a:cs typeface="Arial" pitchFamily="34" charset="0"/>
                  </a:rPr>
                  <a:t>[H</a:t>
                </a:r>
                <a:r>
                  <a:rPr lang="en-US" sz="2800" baseline="-25000"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sz="2800">
                    <a:latin typeface="Arial" pitchFamily="34" charset="0"/>
                    <a:cs typeface="Arial" pitchFamily="34" charset="0"/>
                  </a:rPr>
                  <a:t>O</a:t>
                </a:r>
                <a:r>
                  <a:rPr lang="en-US" sz="2800" baseline="30000"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lang="en-US" sz="2800">
                    <a:latin typeface="Arial" pitchFamily="34" charset="0"/>
                    <a:cs typeface="Arial" pitchFamily="34" charset="0"/>
                  </a:rPr>
                  <a:t>] [A</a:t>
                </a:r>
                <a:r>
                  <a:rPr lang="en-US" sz="2800" baseline="30000">
                    <a:latin typeface="Arial" pitchFamily="34" charset="0"/>
                    <a:cs typeface="Arial" pitchFamily="34" charset="0"/>
                  </a:rPr>
                  <a:t>−</a:t>
                </a:r>
                <a:r>
                  <a:rPr lang="en-US" sz="2800">
                    <a:latin typeface="Arial" pitchFamily="34" charset="0"/>
                    <a:cs typeface="Arial" pitchFamily="34" charset="0"/>
                  </a:rPr>
                  <a:t>]</a:t>
                </a:r>
              </a:p>
              <a:p>
                <a:pPr algn="ctr"/>
                <a:r>
                  <a:rPr lang="en-US" sz="2800">
                    <a:latin typeface="Arial" pitchFamily="34" charset="0"/>
                    <a:cs typeface="Arial" pitchFamily="34" charset="0"/>
                  </a:rPr>
                  <a:t>[HA]</a:t>
                </a:r>
              </a:p>
            </p:txBody>
          </p:sp>
          <p:sp>
            <p:nvSpPr>
              <p:cNvPr id="17" name="Line 11"/>
              <p:cNvSpPr>
                <a:spLocks noChangeShapeType="1"/>
              </p:cNvSpPr>
              <p:nvPr/>
            </p:nvSpPr>
            <p:spPr bwMode="auto">
              <a:xfrm>
                <a:off x="336" y="1144"/>
                <a:ext cx="11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8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1919" y="807"/>
              <a:ext cx="5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 dirty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 =</a:t>
              </a:r>
              <a:endParaRPr lang="en-US" sz="2800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723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 Calculations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33400" y="15240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Rearranging slightly, this becomes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362200" y="2286000"/>
            <a:ext cx="3114675" cy="954088"/>
            <a:chOff x="2022" y="1862"/>
            <a:chExt cx="1962" cy="601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3408" y="1862"/>
              <a:ext cx="576" cy="601"/>
              <a:chOff x="2880" y="1862"/>
              <a:chExt cx="576" cy="601"/>
            </a:xfrm>
          </p:grpSpPr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2892" y="1862"/>
                <a:ext cx="556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>
                    <a:latin typeface="Arial" pitchFamily="34" charset="0"/>
                    <a:cs typeface="Arial" pitchFamily="34" charset="0"/>
                  </a:rPr>
                  <a:t>[A</a:t>
                </a:r>
                <a:r>
                  <a:rPr lang="en-US" sz="2800" baseline="30000">
                    <a:latin typeface="Arial" pitchFamily="34" charset="0"/>
                    <a:cs typeface="Arial" pitchFamily="34" charset="0"/>
                  </a:rPr>
                  <a:t>−</a:t>
                </a:r>
                <a:r>
                  <a:rPr lang="en-US" sz="2800">
                    <a:latin typeface="Arial" pitchFamily="34" charset="0"/>
                    <a:cs typeface="Arial" pitchFamily="34" charset="0"/>
                  </a:rPr>
                  <a:t>]</a:t>
                </a:r>
              </a:p>
              <a:p>
                <a:pPr algn="ctr"/>
                <a:r>
                  <a:rPr lang="en-US" sz="2800">
                    <a:latin typeface="Arial" pitchFamily="34" charset="0"/>
                    <a:cs typeface="Arial" pitchFamily="34" charset="0"/>
                  </a:rPr>
                  <a:t>[HA]</a:t>
                </a:r>
              </a:p>
            </p:txBody>
          </p:sp>
          <p:sp>
            <p:nvSpPr>
              <p:cNvPr id="22" name="Line 7"/>
              <p:cNvSpPr>
                <a:spLocks noChangeShapeType="1"/>
              </p:cNvSpPr>
              <p:nvPr/>
            </p:nvSpPr>
            <p:spPr bwMode="auto">
              <a:xfrm>
                <a:off x="2880" y="2181"/>
                <a:ext cx="57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8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2022" y="1997"/>
              <a:ext cx="5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 dirty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 =</a:t>
              </a:r>
              <a:endParaRPr lang="en-US" sz="28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2640" y="1996"/>
              <a:ext cx="75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latin typeface="Arial" pitchFamily="34" charset="0"/>
                  <a:cs typeface="Arial" pitchFamily="34" charset="0"/>
                </a:rPr>
                <a:t>[H</a:t>
              </a:r>
              <a:r>
                <a:rPr lang="en-US" sz="2800" baseline="-2500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2800">
                  <a:latin typeface="Arial" pitchFamily="34" charset="0"/>
                  <a:cs typeface="Arial" pitchFamily="34" charset="0"/>
                </a:rPr>
                <a:t>O</a:t>
              </a:r>
              <a:r>
                <a:rPr lang="en-US" sz="2800" baseline="30000"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2800">
                  <a:latin typeface="Arial" pitchFamily="34" charset="0"/>
                  <a:cs typeface="Arial" pitchFamily="34" charset="0"/>
                </a:rPr>
                <a:t>]</a:t>
              </a:r>
            </a:p>
          </p:txBody>
        </p:sp>
      </p:grp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560388" y="3429000"/>
            <a:ext cx="73943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Taking the negative log of both side, we get</a:t>
            </a: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1524000" y="4616452"/>
            <a:ext cx="5489575" cy="954088"/>
            <a:chOff x="960" y="2908"/>
            <a:chExt cx="3458" cy="601"/>
          </a:xfrm>
        </p:grpSpPr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3862" y="2908"/>
              <a:ext cx="55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>
                  <a:latin typeface="Arial" pitchFamily="34" charset="0"/>
                  <a:cs typeface="Arial" pitchFamily="34" charset="0"/>
                </a:rPr>
                <a:t>[A</a:t>
              </a:r>
              <a:r>
                <a:rPr lang="en-US" sz="2800" baseline="30000">
                  <a:latin typeface="Arial" pitchFamily="34" charset="0"/>
                  <a:cs typeface="Arial" pitchFamily="34" charset="0"/>
                </a:rPr>
                <a:t>−</a:t>
              </a:r>
              <a:r>
                <a:rPr lang="en-US" sz="2800">
                  <a:latin typeface="Arial" pitchFamily="34" charset="0"/>
                  <a:cs typeface="Arial" pitchFamily="34" charset="0"/>
                </a:rPr>
                <a:t>]</a:t>
              </a:r>
            </a:p>
            <a:p>
              <a:pPr algn="ctr"/>
              <a:r>
                <a:rPr lang="en-US" sz="2800">
                  <a:latin typeface="Arial" pitchFamily="34" charset="0"/>
                  <a:cs typeface="Arial" pitchFamily="34" charset="0"/>
                </a:rPr>
                <a:t>[HA]</a:t>
              </a:r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>
              <a:off x="3946" y="3227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17"/>
            <p:cNvSpPr>
              <a:spLocks noChangeArrowheads="1"/>
            </p:cNvSpPr>
            <p:nvPr/>
          </p:nvSpPr>
          <p:spPr bwMode="auto">
            <a:xfrm>
              <a:off x="960" y="3047"/>
              <a:ext cx="104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latin typeface="Arial" pitchFamily="34" charset="0"/>
                  <a:cs typeface="Arial" pitchFamily="34" charset="0"/>
                </a:rPr>
                <a:t>−log </a:t>
              </a:r>
              <a:r>
                <a:rPr lang="en-US" sz="2800" i="1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800">
                  <a:latin typeface="Arial" pitchFamily="34" charset="0"/>
                  <a:cs typeface="Arial" pitchFamily="34" charset="0"/>
                </a:rPr>
                <a:t> =</a:t>
              </a:r>
              <a:endParaRPr lang="en-US" sz="2800" i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1968" y="3046"/>
              <a:ext cx="194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latin typeface="Arial" pitchFamily="34" charset="0"/>
                  <a:cs typeface="Arial" pitchFamily="34" charset="0"/>
                </a:rPr>
                <a:t>−log [H</a:t>
              </a:r>
              <a:r>
                <a:rPr lang="en-US" sz="2800" baseline="-250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O</a:t>
              </a:r>
              <a:r>
                <a:rPr lang="en-US" sz="2800" baseline="30000" dirty="0"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] + −log</a:t>
              </a:r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990600" y="5349879"/>
            <a:ext cx="1360488" cy="674688"/>
            <a:chOff x="624" y="3370"/>
            <a:chExt cx="857" cy="425"/>
          </a:xfrm>
        </p:grpSpPr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624" y="3504"/>
              <a:ext cx="40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err="1">
                  <a:solidFill>
                    <a:srgbClr val="00006C"/>
                  </a:solidFill>
                  <a:latin typeface="Times New Roman" pitchFamily="1" charset="0"/>
                </a:rPr>
                <a:t>p</a:t>
              </a:r>
              <a:r>
                <a:rPr lang="en-US" sz="2400" i="1" dirty="0" err="1">
                  <a:solidFill>
                    <a:srgbClr val="00006C"/>
                  </a:solidFill>
                  <a:latin typeface="Times New Roman" pitchFamily="1" charset="0"/>
                </a:rPr>
                <a:t>K</a:t>
              </a:r>
              <a:r>
                <a:rPr lang="en-US" sz="2400" i="1" baseline="-25000" dirty="0" err="1">
                  <a:solidFill>
                    <a:srgbClr val="00006C"/>
                  </a:solidFill>
                  <a:latin typeface="Times New Roman" pitchFamily="1" charset="0"/>
                </a:rPr>
                <a:t>a</a:t>
              </a:r>
              <a:endParaRPr lang="en-US" sz="2400" dirty="0">
                <a:solidFill>
                  <a:srgbClr val="00006C"/>
                </a:solidFill>
              </a:endParaRPr>
            </a:p>
          </p:txBody>
        </p:sp>
        <p:cxnSp>
          <p:nvCxnSpPr>
            <p:cNvPr id="31" name="AutoShape 27"/>
            <p:cNvCxnSpPr>
              <a:cxnSpLocks noChangeShapeType="1"/>
              <a:stCxn id="30" idx="3"/>
            </p:cNvCxnSpPr>
            <p:nvPr/>
          </p:nvCxnSpPr>
          <p:spPr bwMode="auto">
            <a:xfrm flipV="1">
              <a:off x="1031" y="3370"/>
              <a:ext cx="450" cy="279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6C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1828800" y="5410202"/>
            <a:ext cx="2133600" cy="1147763"/>
            <a:chOff x="1152" y="3408"/>
            <a:chExt cx="1296" cy="723"/>
          </a:xfrm>
        </p:grpSpPr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1152" y="3840"/>
              <a:ext cx="34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6C"/>
                  </a:solidFill>
                  <a:latin typeface="Times New Roman" pitchFamily="1" charset="0"/>
                </a:rPr>
                <a:t>pH</a:t>
              </a:r>
              <a:endParaRPr lang="en-US" sz="2400" dirty="0">
                <a:solidFill>
                  <a:srgbClr val="00006C"/>
                </a:solidFill>
              </a:endParaRPr>
            </a:p>
          </p:txBody>
        </p:sp>
        <p:cxnSp>
          <p:nvCxnSpPr>
            <p:cNvPr id="34" name="AutoShape 30"/>
            <p:cNvCxnSpPr>
              <a:cxnSpLocks noChangeShapeType="1"/>
              <a:stCxn id="33" idx="3"/>
            </p:cNvCxnSpPr>
            <p:nvPr/>
          </p:nvCxnSpPr>
          <p:spPr bwMode="auto">
            <a:xfrm flipV="1">
              <a:off x="1493" y="3408"/>
              <a:ext cx="955" cy="577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6C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6480175" y="5562600"/>
            <a:ext cx="1146175" cy="762000"/>
            <a:chOff x="4082" y="3504"/>
            <a:chExt cx="722" cy="480"/>
          </a:xfrm>
        </p:grpSpPr>
        <p:sp>
          <p:nvSpPr>
            <p:cNvPr id="36" name="Rectangle 23"/>
            <p:cNvSpPr>
              <a:spLocks noChangeArrowheads="1"/>
            </p:cNvSpPr>
            <p:nvPr/>
          </p:nvSpPr>
          <p:spPr bwMode="auto">
            <a:xfrm>
              <a:off x="4368" y="3696"/>
              <a:ext cx="4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6C"/>
                  </a:solidFill>
                  <a:latin typeface="Times New Roman" pitchFamily="1" charset="0"/>
                </a:rPr>
                <a:t>acid</a:t>
              </a:r>
              <a:endParaRPr lang="en-US" sz="2400" dirty="0">
                <a:solidFill>
                  <a:srgbClr val="00006C"/>
                </a:solidFill>
              </a:endParaRPr>
            </a:p>
          </p:txBody>
        </p:sp>
        <p:cxnSp>
          <p:nvCxnSpPr>
            <p:cNvPr id="37" name="AutoShape 31"/>
            <p:cNvCxnSpPr>
              <a:cxnSpLocks noChangeShapeType="1"/>
              <a:stCxn id="36" idx="1"/>
            </p:cNvCxnSpPr>
            <p:nvPr/>
          </p:nvCxnSpPr>
          <p:spPr bwMode="auto">
            <a:xfrm rot="10800000">
              <a:off x="4082" y="3504"/>
              <a:ext cx="286" cy="336"/>
            </a:xfrm>
            <a:prstGeom prst="curvedConnector2">
              <a:avLst/>
            </a:prstGeom>
            <a:noFill/>
            <a:ln w="9525">
              <a:solidFill>
                <a:srgbClr val="00006C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6480175" y="4495800"/>
            <a:ext cx="1636713" cy="457200"/>
            <a:chOff x="4082" y="2832"/>
            <a:chExt cx="1031" cy="288"/>
          </a:xfrm>
        </p:grpSpPr>
        <p:sp>
          <p:nvSpPr>
            <p:cNvPr id="39" name="Rectangle 22"/>
            <p:cNvSpPr>
              <a:spLocks noChangeArrowheads="1"/>
            </p:cNvSpPr>
            <p:nvPr/>
          </p:nvSpPr>
          <p:spPr bwMode="auto">
            <a:xfrm>
              <a:off x="4656" y="2832"/>
              <a:ext cx="45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6C"/>
                  </a:solidFill>
                  <a:latin typeface="Times New Roman" pitchFamily="1" charset="0"/>
                </a:rPr>
                <a:t>base</a:t>
              </a:r>
              <a:endParaRPr lang="en-US" sz="2400" dirty="0">
                <a:solidFill>
                  <a:srgbClr val="00006C"/>
                </a:solidFill>
              </a:endParaRPr>
            </a:p>
          </p:txBody>
        </p:sp>
        <p:cxnSp>
          <p:nvCxnSpPr>
            <p:cNvPr id="40" name="AutoShape 32"/>
            <p:cNvCxnSpPr>
              <a:cxnSpLocks noChangeShapeType="1"/>
              <a:stCxn id="39" idx="1"/>
            </p:cNvCxnSpPr>
            <p:nvPr/>
          </p:nvCxnSpPr>
          <p:spPr bwMode="auto">
            <a:xfrm rot="10800000">
              <a:off x="4082" y="2908"/>
              <a:ext cx="574" cy="68"/>
            </a:xfrm>
            <a:prstGeom prst="curvedConnector4">
              <a:avLst>
                <a:gd name="adj1" fmla="val 25958"/>
                <a:gd name="adj2" fmla="val 311764"/>
              </a:avLst>
            </a:prstGeom>
            <a:noFill/>
            <a:ln w="9525">
              <a:solidFill>
                <a:srgbClr val="00006C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2767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16024" y="300608"/>
            <a:ext cx="8388424" cy="118417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Happens When an Acid Dissolves in Water?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48200" y="1834480"/>
            <a:ext cx="4191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 acts as a Brønsted-Lowry base and abstracts a proton (H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from the acid.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a result, the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conjugate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acid and a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hydronium ion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formed.</a:t>
            </a:r>
          </a:p>
        </p:txBody>
      </p:sp>
      <p:pic>
        <p:nvPicPr>
          <p:cNvPr id="5" name="Picture 5" descr="16_02"/>
          <p:cNvPicPr>
            <a:picLocks noChangeAspect="1" noChangeArrowheads="1"/>
          </p:cNvPicPr>
          <p:nvPr/>
        </p:nvPicPr>
        <p:blipFill>
          <a:blip r:embed="rId2" cstate="print"/>
          <a:srcRect b="3360"/>
          <a:stretch>
            <a:fillRect/>
          </a:stretch>
        </p:blipFill>
        <p:spPr>
          <a:xfrm>
            <a:off x="323528" y="2155601"/>
            <a:ext cx="3894138" cy="36496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0" y="1916832"/>
            <a:ext cx="410445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008" y="1988840"/>
            <a:ext cx="467544" cy="3960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9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Buffer Calculations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09600" y="1447800"/>
            <a:ext cx="7772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133600" y="1981201"/>
            <a:ext cx="3657600" cy="1077913"/>
            <a:chOff x="1344" y="1248"/>
            <a:chExt cx="2304" cy="679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344" y="1406"/>
              <a:ext cx="157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 err="1"/>
                <a:t>p</a:t>
              </a:r>
              <a:r>
                <a:rPr lang="en-US" sz="3200" i="1" dirty="0" err="1"/>
                <a:t>K</a:t>
              </a:r>
              <a:r>
                <a:rPr lang="en-US" sz="3200" i="1" baseline="-25000" dirty="0" err="1"/>
                <a:t>a</a:t>
              </a:r>
              <a:r>
                <a:rPr lang="en-US" sz="3200" dirty="0"/>
                <a:t> = pH </a:t>
              </a:r>
              <a:r>
                <a:rPr lang="en-US" sz="3200" dirty="0">
                  <a:cs typeface="Arial" charset="0"/>
                </a:rPr>
                <a:t>−</a:t>
              </a:r>
              <a:r>
                <a:rPr lang="en-US" sz="3200" dirty="0"/>
                <a:t> log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882" y="1248"/>
              <a:ext cx="766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[base]</a:t>
              </a:r>
            </a:p>
            <a:p>
              <a:pPr algn="ctr"/>
              <a:r>
                <a:rPr lang="en-US" sz="3200" dirty="0"/>
                <a:t>[acid]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928" y="1607"/>
              <a:ext cx="72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9600" y="3138488"/>
            <a:ext cx="49394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4488" indent="-344488">
              <a:buFontTx/>
              <a:buChar char="•"/>
            </a:pPr>
            <a:r>
              <a:rPr lang="en-US" sz="3200" dirty="0"/>
              <a:t>Rearranging, this becomes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133600" y="3810002"/>
            <a:ext cx="3657600" cy="1077913"/>
            <a:chOff x="1344" y="2400"/>
            <a:chExt cx="2304" cy="679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344" y="2554"/>
              <a:ext cx="157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pH = </a:t>
              </a:r>
              <a:r>
                <a:rPr lang="en-US" sz="3200" dirty="0" err="1"/>
                <a:t>p</a:t>
              </a:r>
              <a:r>
                <a:rPr lang="en-US" sz="3200" i="1" dirty="0" err="1"/>
                <a:t>K</a:t>
              </a:r>
              <a:r>
                <a:rPr lang="en-US" sz="3200" i="1" baseline="-25000" dirty="0" err="1"/>
                <a:t>a</a:t>
              </a:r>
              <a:r>
                <a:rPr lang="en-US" sz="3200" dirty="0"/>
                <a:t> + log</a:t>
              </a: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882" y="2400"/>
              <a:ext cx="766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[base]</a:t>
              </a:r>
            </a:p>
            <a:p>
              <a:pPr algn="ctr"/>
              <a:r>
                <a:rPr lang="en-US" sz="3200" dirty="0"/>
                <a:t>[acid]</a:t>
              </a: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2928" y="2759"/>
              <a:ext cx="72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263525" y="5029200"/>
            <a:ext cx="79888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4488" indent="-344488">
              <a:buFontTx/>
              <a:buChar char="•"/>
            </a:pPr>
            <a:r>
              <a:rPr lang="en-US" sz="3200" dirty="0"/>
              <a:t>This is </a:t>
            </a:r>
            <a:r>
              <a:rPr lang="en-US" sz="3200" dirty="0">
                <a:solidFill>
                  <a:srgbClr val="C00000"/>
                </a:solidFill>
              </a:rPr>
              <a:t>the Henderson</a:t>
            </a:r>
            <a:r>
              <a:rPr lang="en-US" sz="3200" dirty="0">
                <a:solidFill>
                  <a:srgbClr val="C00000"/>
                </a:solidFill>
                <a:cs typeface="Arial" charset="0"/>
              </a:rPr>
              <a:t>–</a:t>
            </a:r>
            <a:r>
              <a:rPr lang="en-US" sz="3200" dirty="0" err="1">
                <a:solidFill>
                  <a:srgbClr val="C00000"/>
                </a:solidFill>
              </a:rPr>
              <a:t>Hasselbalch</a:t>
            </a:r>
            <a:r>
              <a:rPr lang="en-US" sz="3200" dirty="0">
                <a:solidFill>
                  <a:srgbClr val="C00000"/>
                </a:solidFill>
              </a:rPr>
              <a:t> equation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108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457200"/>
            <a:ext cx="7772400" cy="2667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pH of a buffer that is 0.12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lactic acid, CH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CH(OH)COOH, and 0.10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sodium lactate? 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lactic acid is 1.4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4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2209800" y="2286001"/>
            <a:ext cx="3733800" cy="1077913"/>
            <a:chOff x="1138" y="1680"/>
            <a:chExt cx="2352" cy="679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138" y="1834"/>
              <a:ext cx="157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pH = </a:t>
              </a:r>
              <a:r>
                <a:rPr lang="en-US" sz="3200" dirty="0" err="1"/>
                <a:t>p</a:t>
              </a:r>
              <a:r>
                <a:rPr lang="en-US" sz="3200" i="1" dirty="0" err="1"/>
                <a:t>K</a:t>
              </a:r>
              <a:r>
                <a:rPr lang="en-US" sz="3200" i="1" baseline="-25000" dirty="0" err="1"/>
                <a:t>a</a:t>
              </a:r>
              <a:r>
                <a:rPr lang="en-US" sz="3200" dirty="0"/>
                <a:t> + log</a:t>
              </a:r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2626" y="1680"/>
              <a:ext cx="864" cy="679"/>
              <a:chOff x="2846" y="1561"/>
              <a:chExt cx="864" cy="679"/>
            </a:xfrm>
          </p:grpSpPr>
          <p:sp>
            <p:nvSpPr>
              <p:cNvPr id="6" name="Rectangle 7"/>
              <p:cNvSpPr>
                <a:spLocks noChangeArrowheads="1"/>
              </p:cNvSpPr>
              <p:nvPr/>
            </p:nvSpPr>
            <p:spPr bwMode="auto">
              <a:xfrm>
                <a:off x="2846" y="1561"/>
                <a:ext cx="766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[base]</a:t>
                </a:r>
              </a:p>
              <a:p>
                <a:pPr algn="ctr"/>
                <a:r>
                  <a:rPr lang="en-US" sz="3200" dirty="0"/>
                  <a:t>[acid]</a:t>
                </a:r>
              </a:p>
            </p:txBody>
          </p:sp>
          <p:sp>
            <p:nvSpPr>
              <p:cNvPr id="7" name="Line 8"/>
              <p:cNvSpPr>
                <a:spLocks noChangeShapeType="1"/>
              </p:cNvSpPr>
              <p:nvPr/>
            </p:nvSpPr>
            <p:spPr bwMode="auto">
              <a:xfrm>
                <a:off x="2894" y="1920"/>
                <a:ext cx="81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1447800" y="3276601"/>
            <a:ext cx="5715000" cy="1077913"/>
            <a:chOff x="1392" y="1824"/>
            <a:chExt cx="3600" cy="679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392" y="2003"/>
              <a:ext cx="291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pH = </a:t>
              </a:r>
              <a:r>
                <a:rPr lang="en-US" sz="3200" dirty="0">
                  <a:cs typeface="Arial" charset="0"/>
                </a:rPr>
                <a:t>−</a:t>
              </a:r>
              <a:r>
                <a:rPr lang="en-US" sz="3200" dirty="0"/>
                <a:t>log (1.4 </a:t>
              </a:r>
              <a:r>
                <a:rPr lang="en-US" sz="3200" dirty="0">
                  <a:sym typeface="Symbol" pitchFamily="1" charset="2"/>
                </a:rPr>
                <a:t> 10</a:t>
              </a:r>
              <a:r>
                <a:rPr lang="en-US" sz="3200" baseline="30000" dirty="0">
                  <a:cs typeface="Arial" charset="0"/>
                  <a:sym typeface="Symbol" pitchFamily="1" charset="2"/>
                </a:rPr>
                <a:t>−</a:t>
              </a:r>
              <a:r>
                <a:rPr lang="en-US" sz="3200" baseline="30000" dirty="0">
                  <a:sym typeface="Symbol" pitchFamily="1" charset="2"/>
                </a:rPr>
                <a:t>4</a:t>
              </a:r>
              <a:r>
                <a:rPr lang="en-US" sz="3200" dirty="0">
                  <a:sym typeface="Symbol" pitchFamily="1" charset="2"/>
                </a:rPr>
                <a:t>)</a:t>
              </a:r>
              <a:r>
                <a:rPr lang="en-US" sz="3200" dirty="0"/>
                <a:t> + log</a:t>
              </a:r>
            </a:p>
          </p:txBody>
        </p: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>
              <a:off x="4250" y="1824"/>
              <a:ext cx="742" cy="679"/>
              <a:chOff x="4193" y="1824"/>
              <a:chExt cx="742" cy="679"/>
            </a:xfrm>
          </p:grpSpPr>
          <p:sp>
            <p:nvSpPr>
              <p:cNvPr id="11" name="Rectangle 13"/>
              <p:cNvSpPr>
                <a:spLocks noChangeArrowheads="1"/>
              </p:cNvSpPr>
              <p:nvPr/>
            </p:nvSpPr>
            <p:spPr bwMode="auto">
              <a:xfrm>
                <a:off x="4193" y="1824"/>
                <a:ext cx="733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(0.10)</a:t>
                </a:r>
              </a:p>
              <a:p>
                <a:pPr algn="ctr"/>
                <a:r>
                  <a:rPr lang="en-US" sz="3200" dirty="0"/>
                  <a:t>(0.12)</a:t>
                </a:r>
              </a:p>
            </p:txBody>
          </p:sp>
          <p:sp>
            <p:nvSpPr>
              <p:cNvPr id="12" name="Line 14"/>
              <p:cNvSpPr>
                <a:spLocks noChangeShapeType="1"/>
              </p:cNvSpPr>
              <p:nvPr/>
            </p:nvSpPr>
            <p:spPr bwMode="auto">
              <a:xfrm>
                <a:off x="4263" y="2183"/>
                <a:ext cx="67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2209800" y="4618038"/>
            <a:ext cx="335380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pH = 3.85 + (</a:t>
            </a:r>
            <a:r>
              <a:rPr lang="en-US" sz="3200" dirty="0">
                <a:cs typeface="Arial" charset="0"/>
              </a:rPr>
              <a:t>−</a:t>
            </a:r>
            <a:r>
              <a:rPr lang="en-US" sz="3200" dirty="0" smtClean="0"/>
              <a:t>0.08)</a:t>
            </a:r>
          </a:p>
          <a:p>
            <a:endParaRPr lang="en-US" sz="3200" dirty="0" smtClean="0"/>
          </a:p>
          <a:p>
            <a:r>
              <a:rPr lang="en-US" sz="3200" dirty="0" smtClean="0"/>
              <a:t>pH = 3.77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8471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 Range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2286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pH range is the range of pH values over which a buffer system works effectively.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best to choose an acid with a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close to the desired pH.</a:t>
            </a:r>
          </a:p>
        </p:txBody>
      </p:sp>
    </p:spTree>
    <p:extLst>
      <p:ext uri="{BB962C8B-B14F-4D97-AF65-F5344CB8AC3E}">
        <p14:creationId xmlns:p14="http://schemas.microsoft.com/office/powerpoint/2010/main" val="198110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381000"/>
            <a:ext cx="8001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When Strong Acids or Bases Are Added to a Buffer…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676400"/>
            <a:ext cx="7391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…it is safe to assume that all of the strong acid or base is consumed in the reaction.</a:t>
            </a:r>
          </a:p>
        </p:txBody>
      </p:sp>
      <p:pic>
        <p:nvPicPr>
          <p:cNvPr id="4" name="Picture 10" descr="17_03"/>
          <p:cNvPicPr>
            <a:picLocks noChangeAspect="1" noChangeArrowheads="1"/>
          </p:cNvPicPr>
          <p:nvPr/>
        </p:nvPicPr>
        <p:blipFill>
          <a:blip r:embed="rId2" cstate="print"/>
          <a:srcRect b="7405"/>
          <a:stretch>
            <a:fillRect/>
          </a:stretch>
        </p:blipFill>
        <p:spPr>
          <a:xfrm>
            <a:off x="958850" y="3048000"/>
            <a:ext cx="7224713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53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pH Changes in Buffers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716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 buffer is made by adding 0.300 mol HC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0.300 mol NaC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enough water to make 1.00 L of solution.  The pH of the buffer is 4.74.  Calculate the pH of this solution after 0.020 mol of NaOH is added.</a:t>
            </a:r>
          </a:p>
        </p:txBody>
      </p:sp>
    </p:spTree>
    <p:extLst>
      <p:ext uri="{BB962C8B-B14F-4D97-AF65-F5344CB8AC3E}">
        <p14:creationId xmlns:p14="http://schemas.microsoft.com/office/powerpoint/2010/main" val="167461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12750" y="381000"/>
            <a:ext cx="8305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Before the reaction, since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 HC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mol C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p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 (1.8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5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 = 4.74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3884474"/>
            <a:ext cx="8305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The 0.020 mol NaOH will react with 0.020 mol of the acetic acid:</a:t>
            </a: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>
                <a:latin typeface="Arial" pitchFamily="34" charset="0"/>
                <a:cs typeface="Arial" pitchFamily="34" charset="0"/>
              </a:rPr>
              <a:t>HC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</a:t>
            </a:r>
            <a:r>
              <a:rPr lang="en-US" sz="2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dirty="0" err="1">
                <a:latin typeface="Arial" pitchFamily="34" charset="0"/>
                <a:cs typeface="Arial" pitchFamily="34" charset="0"/>
              </a:rPr>
              <a:t>aq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 + OH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−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i="1" dirty="0" err="1">
                <a:latin typeface="Arial" pitchFamily="34" charset="0"/>
                <a:cs typeface="Arial" pitchFamily="34" charset="0"/>
              </a:rPr>
              <a:t>aq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 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 C</a:t>
            </a:r>
            <a:r>
              <a:rPr lang="en-US" sz="2400" baseline="-25000" dirty="0">
                <a:latin typeface="Arial" pitchFamily="34" charset="0"/>
                <a:cs typeface="Arial" pitchFamily="34" charset="0"/>
                <a:sym typeface="Symbol" pitchFamily="1" charset="2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H</a:t>
            </a:r>
            <a:r>
              <a:rPr lang="en-US" sz="2400" baseline="-25000" dirty="0">
                <a:latin typeface="Arial" pitchFamily="34" charset="0"/>
                <a:cs typeface="Arial" pitchFamily="34" charset="0"/>
                <a:sym typeface="Symbol" pitchFamily="1" charset="2"/>
              </a:rPr>
              <a:t>3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O</a:t>
            </a:r>
            <a:r>
              <a:rPr lang="en-US" sz="2400" baseline="-25000" dirty="0">
                <a:latin typeface="Arial" pitchFamily="34" charset="0"/>
                <a:cs typeface="Arial" pitchFamily="34" charset="0"/>
                <a:sym typeface="Symbol" pitchFamily="1" charset="2"/>
              </a:rPr>
              <a:t>2</a:t>
            </a:r>
            <a:r>
              <a:rPr lang="en-US" sz="2400" baseline="30000" dirty="0">
                <a:latin typeface="Arial" pitchFamily="34" charset="0"/>
                <a:cs typeface="Arial" pitchFamily="34" charset="0"/>
                <a:sym typeface="Symbol" pitchFamily="1" charset="2"/>
              </a:rPr>
              <a:t>−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(</a:t>
            </a:r>
            <a:r>
              <a:rPr lang="en-US" sz="2400" i="1" dirty="0" err="1">
                <a:latin typeface="Arial" pitchFamily="34" charset="0"/>
                <a:cs typeface="Arial" pitchFamily="34" charset="0"/>
                <a:sym typeface="Symbol" pitchFamily="1" charset="2"/>
              </a:rPr>
              <a:t>aq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) + H</a:t>
            </a:r>
            <a:r>
              <a:rPr lang="en-US" sz="2400" baseline="-25000" dirty="0">
                <a:latin typeface="Arial" pitchFamily="34" charset="0"/>
                <a:cs typeface="Arial" pitchFamily="34" charset="0"/>
                <a:sym typeface="Symbol" pitchFamily="1" charset="2"/>
              </a:rPr>
              <a:t>2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O(</a:t>
            </a:r>
            <a:r>
              <a:rPr lang="en-US" sz="2400" i="1" dirty="0">
                <a:latin typeface="Arial" pitchFamily="34" charset="0"/>
                <a:cs typeface="Arial" pitchFamily="34" charset="0"/>
                <a:sym typeface="Symbol" pitchFamily="1" charset="2"/>
              </a:rPr>
              <a:t>l</a:t>
            </a:r>
            <a:r>
              <a:rPr lang="en-US" sz="2400" dirty="0">
                <a:latin typeface="Arial" pitchFamily="34" charset="0"/>
                <a:cs typeface="Arial" pitchFamily="34" charset="0"/>
                <a:sym typeface="Symbol" pitchFamily="1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727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04"/>
          <p:cNvGraphicFramePr>
            <a:graphicFrameLocks/>
          </p:cNvGraphicFramePr>
          <p:nvPr/>
        </p:nvGraphicFramePr>
        <p:xfrm>
          <a:off x="990600" y="304800"/>
          <a:ext cx="7010400" cy="1296353"/>
        </p:xfrm>
        <a:graphic>
          <a:graphicData uri="http://schemas.openxmlformats.org/drawingml/2006/table">
            <a:tbl>
              <a:tblPr/>
              <a:tblGrid>
                <a:gridCol w="2133600"/>
                <a:gridCol w="1752600"/>
                <a:gridCol w="1524000"/>
                <a:gridCol w="1600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HC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OH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Before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0.300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0.300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0.020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After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0.280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0.320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0.000 mol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3400" y="194945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Now use the Henderson</a:t>
            </a:r>
            <a:r>
              <a:rPr lang="en-US" sz="2800" dirty="0">
                <a:cs typeface="Arial" charset="0"/>
              </a:rPr>
              <a:t>–</a:t>
            </a:r>
            <a:r>
              <a:rPr lang="en-US" sz="2800" dirty="0" err="1"/>
              <a:t>Hasselbalch</a:t>
            </a:r>
            <a:r>
              <a:rPr lang="en-US" sz="2800" dirty="0"/>
              <a:t> equation to calculate the new pH:</a:t>
            </a:r>
            <a:endParaRPr lang="en-US" sz="2800" dirty="0">
              <a:sym typeface="Symbol" pitchFamily="1" charset="2"/>
            </a:endParaRP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905000" y="2960687"/>
            <a:ext cx="4451350" cy="1077913"/>
            <a:chOff x="1392" y="1824"/>
            <a:chExt cx="2804" cy="679"/>
          </a:xfrm>
        </p:grpSpPr>
        <p:sp>
          <p:nvSpPr>
            <p:cNvPr id="6" name="Rectangle 29"/>
            <p:cNvSpPr>
              <a:spLocks noChangeArrowheads="1"/>
            </p:cNvSpPr>
            <p:nvPr/>
          </p:nvSpPr>
          <p:spPr bwMode="auto">
            <a:xfrm>
              <a:off x="1392" y="1978"/>
              <a:ext cx="1684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pH = 4.74 + log</a:t>
              </a:r>
            </a:p>
          </p:txBody>
        </p: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3331" y="1824"/>
              <a:ext cx="865" cy="679"/>
              <a:chOff x="3082" y="1561"/>
              <a:chExt cx="865" cy="679"/>
            </a:xfrm>
          </p:grpSpPr>
          <p:sp>
            <p:nvSpPr>
              <p:cNvPr id="8" name="Rectangle 31"/>
              <p:cNvSpPr>
                <a:spLocks noChangeArrowheads="1"/>
              </p:cNvSpPr>
              <p:nvPr/>
            </p:nvSpPr>
            <p:spPr bwMode="auto">
              <a:xfrm>
                <a:off x="3082" y="1561"/>
                <a:ext cx="865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(0.320)</a:t>
                </a:r>
              </a:p>
              <a:p>
                <a:pPr algn="ctr"/>
                <a:r>
                  <a:rPr lang="en-US" sz="3200" dirty="0"/>
                  <a:t>(</a:t>
                </a:r>
                <a:r>
                  <a:rPr lang="en-US" sz="3200" dirty="0" smtClean="0"/>
                  <a:t>0.280</a:t>
                </a:r>
                <a:r>
                  <a:rPr lang="en-US" sz="3200" dirty="0"/>
                  <a:t>)</a:t>
                </a:r>
              </a:p>
            </p:txBody>
          </p:sp>
          <p:sp>
            <p:nvSpPr>
              <p:cNvPr id="9" name="Line 32"/>
              <p:cNvSpPr>
                <a:spLocks noChangeShapeType="1"/>
              </p:cNvSpPr>
              <p:nvPr/>
            </p:nvSpPr>
            <p:spPr bwMode="auto">
              <a:xfrm>
                <a:off x="3100" y="1920"/>
                <a:ext cx="81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" name="Rectangle 39"/>
          <p:cNvSpPr>
            <a:spLocks noChangeArrowheads="1"/>
          </p:cNvSpPr>
          <p:nvPr/>
        </p:nvSpPr>
        <p:spPr bwMode="auto">
          <a:xfrm>
            <a:off x="2209800" y="4283075"/>
            <a:ext cx="177805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pH</a:t>
            </a:r>
            <a:endParaRPr lang="en-US" sz="3200" dirty="0">
              <a:solidFill>
                <a:srgbClr val="C82E32"/>
              </a:solidFill>
            </a:endParaRPr>
          </a:p>
          <a:p>
            <a:endParaRPr lang="en-US" sz="3200" dirty="0">
              <a:solidFill>
                <a:srgbClr val="C82E32"/>
              </a:solidFill>
            </a:endParaRPr>
          </a:p>
          <a:p>
            <a:r>
              <a:rPr lang="en-US" sz="3200" dirty="0"/>
              <a:t>pH = 4.80</a:t>
            </a:r>
          </a:p>
        </p:txBody>
      </p:sp>
      <p:sp>
        <p:nvSpPr>
          <p:cNvPr id="11" name="Rectangle 35"/>
          <p:cNvSpPr>
            <a:spLocks noChangeArrowheads="1"/>
          </p:cNvSpPr>
          <p:nvPr/>
        </p:nvSpPr>
        <p:spPr bwMode="auto">
          <a:xfrm>
            <a:off x="2209800" y="4283075"/>
            <a:ext cx="2898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pH = 4.74 + 0.06</a:t>
            </a:r>
          </a:p>
        </p:txBody>
      </p:sp>
    </p:spTree>
    <p:extLst>
      <p:ext uri="{BB962C8B-B14F-4D97-AF65-F5344CB8AC3E}">
        <p14:creationId xmlns:p14="http://schemas.microsoft.com/office/powerpoint/2010/main" val="37562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Solubility Products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990600"/>
            <a:ext cx="7772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the equilibrium that exists in a saturated solution of BaSO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water: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947739" y="2362200"/>
            <a:ext cx="6627922" cy="523875"/>
            <a:chOff x="357" y="2544"/>
            <a:chExt cx="4856" cy="33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57" y="2544"/>
              <a:ext cx="116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BaSO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4(</a:t>
              </a:r>
              <a:r>
                <a:rPr lang="en-US" sz="2800" i="1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853" y="2544"/>
              <a:ext cx="236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Ba</a:t>
              </a:r>
              <a:r>
                <a:rPr lang="en-US" sz="2800" baseline="30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2+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800" i="1" baseline="-25000" dirty="0" err="1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aq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sz="28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  + SO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sz="2800" baseline="30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2−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800" i="1" baseline="-25000" dirty="0" err="1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aq</a:t>
              </a:r>
              <a:r>
                <a:rPr lang="en-US" sz="2800" baseline="-25000" dirty="0">
                  <a:solidFill>
                    <a:srgbClr val="C82E32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7" name="Picture 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17" y="2651"/>
              <a:ext cx="1000" cy="152"/>
            </a:xfrm>
            <a:prstGeom prst="rect">
              <a:avLst/>
            </a:prstGeom>
            <a:noFill/>
          </p:spPr>
        </p:pic>
      </p:grp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3048000"/>
            <a:ext cx="7772400" cy="2895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equilibrium constant expression for this equilibrium is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[Ba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[SO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the equilibrium constant,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 called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solubility product.</a:t>
            </a:r>
          </a:p>
        </p:txBody>
      </p:sp>
    </p:spTree>
    <p:extLst>
      <p:ext uri="{BB962C8B-B14F-4D97-AF65-F5344CB8AC3E}">
        <p14:creationId xmlns:p14="http://schemas.microsoft.com/office/powerpoint/2010/main" val="351993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Solubility Products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</a:t>
            </a:r>
            <a:r>
              <a:rPr kumimoji="0" lang="en-US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is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not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the same as solubility.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Solubility is generally expressed as the mass of solute dissolved in 1 L (g/L) or 100 mL (g/mL) of solution, or in mol/L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4" name="Picture 5" descr="17_14"/>
          <p:cNvPicPr>
            <a:picLocks noChangeAspect="1" noChangeArrowheads="1"/>
          </p:cNvPicPr>
          <p:nvPr/>
        </p:nvPicPr>
        <p:blipFill>
          <a:blip r:embed="rId2" cstate="print"/>
          <a:srcRect b="18314"/>
          <a:stretch>
            <a:fillRect/>
          </a:stretch>
        </p:blipFill>
        <p:spPr>
          <a:xfrm>
            <a:off x="685800" y="4121150"/>
            <a:ext cx="7772400" cy="98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4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Conjugate Acids and Bases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764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term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conjugate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comes from the Latin word “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conjugare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,” meaning “to join together.”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Reactions between acids and bases always yield their conjugate bases and acids.</a:t>
            </a:r>
          </a:p>
        </p:txBody>
      </p:sp>
      <p:pic>
        <p:nvPicPr>
          <p:cNvPr id="4" name="Picture 5" descr="16_03-01UN"/>
          <p:cNvPicPr>
            <a:picLocks noChangeAspect="1" noChangeArrowheads="1"/>
          </p:cNvPicPr>
          <p:nvPr/>
        </p:nvPicPr>
        <p:blipFill>
          <a:blip r:embed="rId2" cstate="print"/>
          <a:srcRect b="6448"/>
          <a:stretch>
            <a:fillRect/>
          </a:stretch>
        </p:blipFill>
        <p:spPr>
          <a:xfrm>
            <a:off x="1914525" y="4114800"/>
            <a:ext cx="5311775" cy="22875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91680" y="3861048"/>
            <a:ext cx="576064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80715" y="3933056"/>
            <a:ext cx="360040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83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Acid and Base Strength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16_04"/>
          <p:cNvPicPr>
            <a:picLocks noChangeAspect="1" noChangeArrowheads="1"/>
          </p:cNvPicPr>
          <p:nvPr/>
        </p:nvPicPr>
        <p:blipFill>
          <a:blip r:embed="rId2" cstate="print"/>
          <a:srcRect b="3076"/>
          <a:stretch>
            <a:fillRect/>
          </a:stretch>
        </p:blipFill>
        <p:spPr>
          <a:xfrm>
            <a:off x="176213" y="1196752"/>
            <a:ext cx="4399319" cy="5112568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244280" y="1749896"/>
            <a:ext cx="46482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 acids are completely dissociated in water.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 conjugate bases are quite weak.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acids only dissociate partially in water.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 conjugate bases are weak bases.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98244" y="980728"/>
            <a:ext cx="460851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9000" y="1012980"/>
            <a:ext cx="179512" cy="5805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Acid and Base Strength</a:t>
            </a:r>
          </a:p>
        </p:txBody>
      </p:sp>
      <p:pic>
        <p:nvPicPr>
          <p:cNvPr id="3" name="Picture 5" descr="16_04"/>
          <p:cNvPicPr>
            <a:picLocks noChangeAspect="1" noChangeArrowheads="1"/>
          </p:cNvPicPr>
          <p:nvPr/>
        </p:nvPicPr>
        <p:blipFill>
          <a:blip r:embed="rId2" cstate="print"/>
          <a:srcRect b="3076"/>
          <a:stretch>
            <a:fillRect/>
          </a:stretch>
        </p:blipFill>
        <p:spPr>
          <a:xfrm>
            <a:off x="176213" y="1196752"/>
            <a:ext cx="4399319" cy="51125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8244" y="980728"/>
            <a:ext cx="4608512" cy="235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9000" y="1012980"/>
            <a:ext cx="179512" cy="5805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114800" y="1752600"/>
            <a:ext cx="46482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Substances with negligible acidity do not dissociate in water.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 conjugate bases are exceedingly strong.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2400" dirty="0"/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 smtClean="0"/>
              <a:t>Example: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CH</a:t>
            </a:r>
            <a:r>
              <a:rPr kumimoji="0" lang="en-US" sz="2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contains hydrogen but does not demonstrate any acidic behavior in water. Its conjugate base (CH</a:t>
            </a:r>
            <a:r>
              <a:rPr kumimoji="0" lang="en-US" sz="2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is a strong base.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36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Acid and Base Strength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4482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any acid-base reaction, the equilibrium will favor the reaction that moves the proton to the stronger base.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04888" y="3625860"/>
            <a:ext cx="60388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err="1"/>
              <a:t>HCl</a:t>
            </a:r>
            <a:r>
              <a:rPr lang="en-US" sz="2800" dirty="0"/>
              <a:t> </a:t>
            </a:r>
            <a:r>
              <a:rPr lang="en-US" sz="2000" dirty="0"/>
              <a:t>(</a:t>
            </a:r>
            <a:r>
              <a:rPr lang="en-US" sz="2000" i="1" dirty="0" err="1"/>
              <a:t>aq</a:t>
            </a:r>
            <a:r>
              <a:rPr lang="en-US" sz="2000" dirty="0"/>
              <a:t>)</a:t>
            </a:r>
            <a:r>
              <a:rPr lang="en-US" sz="2800" dirty="0"/>
              <a:t> + H</a:t>
            </a:r>
            <a:r>
              <a:rPr lang="en-US" sz="2800" baseline="-25000" dirty="0"/>
              <a:t>2</a:t>
            </a:r>
            <a:r>
              <a:rPr lang="en-US" sz="2800" dirty="0"/>
              <a:t>O </a:t>
            </a:r>
            <a:r>
              <a:rPr lang="en-US" sz="2000" dirty="0"/>
              <a:t>(</a:t>
            </a:r>
            <a:r>
              <a:rPr lang="en-US" sz="2000" i="1" dirty="0"/>
              <a:t>l</a:t>
            </a:r>
            <a:r>
              <a:rPr lang="en-US" sz="2000" dirty="0"/>
              <a:t>)</a:t>
            </a:r>
            <a:r>
              <a:rPr lang="en-US" sz="2800" dirty="0"/>
              <a:t> </a:t>
            </a:r>
            <a:r>
              <a:rPr lang="en-US" sz="2800" dirty="0">
                <a:sym typeface="Symbol" pitchFamily="1" charset="2"/>
              </a:rPr>
              <a:t> H</a:t>
            </a:r>
            <a:r>
              <a:rPr lang="en-US" sz="2800" baseline="-25000" dirty="0">
                <a:sym typeface="Symbol" pitchFamily="1" charset="2"/>
              </a:rPr>
              <a:t>3</a:t>
            </a:r>
            <a:r>
              <a:rPr lang="en-US" sz="2800" dirty="0">
                <a:sym typeface="Symbol" pitchFamily="1" charset="2"/>
              </a:rPr>
              <a:t>O</a:t>
            </a:r>
            <a:r>
              <a:rPr lang="en-US" sz="2800" baseline="30000" dirty="0">
                <a:sym typeface="Symbol" pitchFamily="1" charset="2"/>
              </a:rPr>
              <a:t>+</a:t>
            </a:r>
            <a:r>
              <a:rPr lang="en-US" sz="2800" dirty="0">
                <a:sym typeface="Symbol" pitchFamily="1" charset="2"/>
              </a:rPr>
              <a:t> </a:t>
            </a:r>
            <a:r>
              <a:rPr lang="en-US" sz="2000" dirty="0">
                <a:sym typeface="Symbol" pitchFamily="1" charset="2"/>
              </a:rPr>
              <a:t>(</a:t>
            </a:r>
            <a:r>
              <a:rPr lang="en-US" sz="2000" i="1" dirty="0" err="1">
                <a:sym typeface="Symbol" pitchFamily="1" charset="2"/>
              </a:rPr>
              <a:t>aq</a:t>
            </a:r>
            <a:r>
              <a:rPr lang="en-US" sz="2000" dirty="0">
                <a:sym typeface="Symbol" pitchFamily="1" charset="2"/>
              </a:rPr>
              <a:t>)</a:t>
            </a:r>
            <a:r>
              <a:rPr lang="en-US" sz="2800" dirty="0">
                <a:sym typeface="Symbol" pitchFamily="1" charset="2"/>
              </a:rPr>
              <a:t> + </a:t>
            </a:r>
            <a:r>
              <a:rPr lang="en-US" sz="2800" dirty="0" err="1">
                <a:sym typeface="Symbol" pitchFamily="1" charset="2"/>
              </a:rPr>
              <a:t>Cl</a:t>
            </a:r>
            <a:r>
              <a:rPr lang="en-US" sz="2800" baseline="30000" dirty="0">
                <a:sym typeface="Symbol" pitchFamily="1" charset="2"/>
              </a:rPr>
              <a:t>-</a:t>
            </a:r>
            <a:r>
              <a:rPr lang="en-US" sz="2800" dirty="0">
                <a:sym typeface="Symbol" pitchFamily="1" charset="2"/>
              </a:rPr>
              <a:t> </a:t>
            </a:r>
            <a:r>
              <a:rPr lang="en-US" sz="2000" dirty="0">
                <a:sym typeface="Symbol" pitchFamily="1" charset="2"/>
              </a:rPr>
              <a:t>(</a:t>
            </a:r>
            <a:r>
              <a:rPr lang="en-US" sz="2000" i="1" dirty="0" err="1">
                <a:sym typeface="Symbol" pitchFamily="1" charset="2"/>
              </a:rPr>
              <a:t>aq</a:t>
            </a:r>
            <a:r>
              <a:rPr lang="en-US" sz="2000" dirty="0">
                <a:sym typeface="Symbol" pitchFamily="1" charset="2"/>
              </a:rPr>
              <a:t>)</a:t>
            </a:r>
            <a:endParaRPr lang="en-US" dirty="0">
              <a:sym typeface="Symbol" pitchFamily="1" charset="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5800" y="4724400"/>
            <a:ext cx="75057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4488" indent="-344488">
              <a:buFontTx/>
              <a:buChar char="•"/>
            </a:pPr>
            <a:r>
              <a:rPr lang="en-US" sz="2800" dirty="0"/>
              <a:t>H</a:t>
            </a:r>
            <a:r>
              <a:rPr lang="en-US" sz="2800" baseline="-25000" dirty="0"/>
              <a:t>2</a:t>
            </a:r>
            <a:r>
              <a:rPr lang="en-US" sz="2800" dirty="0"/>
              <a:t>O is a much stronger base than </a:t>
            </a:r>
            <a:r>
              <a:rPr lang="en-US" sz="2800" dirty="0" err="1"/>
              <a:t>Cl</a:t>
            </a:r>
            <a:r>
              <a:rPr lang="en-US" sz="2800" baseline="30000" dirty="0"/>
              <a:t>-</a:t>
            </a:r>
            <a:r>
              <a:rPr lang="en-US" sz="2800" dirty="0"/>
              <a:t>, so the equilibrium lies so far to the right that </a:t>
            </a:r>
            <a:r>
              <a:rPr lang="en-US" sz="2800" i="1" dirty="0"/>
              <a:t>K</a:t>
            </a:r>
            <a:r>
              <a:rPr lang="en-US" sz="2800" dirty="0"/>
              <a:t> is not measured (</a:t>
            </a:r>
            <a:r>
              <a:rPr lang="en-US" sz="2800" i="1" dirty="0"/>
              <a:t>K</a:t>
            </a:r>
            <a:r>
              <a:rPr lang="en-US" sz="2800" dirty="0"/>
              <a:t>&gt;&gt;1).</a:t>
            </a:r>
          </a:p>
        </p:txBody>
      </p:sp>
    </p:spTree>
    <p:extLst>
      <p:ext uri="{BB962C8B-B14F-4D97-AF65-F5344CB8AC3E}">
        <p14:creationId xmlns:p14="http://schemas.microsoft.com/office/powerpoint/2010/main" val="90721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2051</Words>
  <Application>Microsoft Macintosh PowerPoint</Application>
  <PresentationFormat>On-screen Show (4:3)</PresentationFormat>
  <Paragraphs>368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Calibri</vt:lpstr>
      <vt:lpstr>ＭＳ Ｐゴシック</vt:lpstr>
      <vt:lpstr>Symbol</vt:lpstr>
      <vt:lpstr>Times New Roman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Fahad Alharthi</cp:lastModifiedBy>
  <cp:revision>1</cp:revision>
  <dcterms:created xsi:type="dcterms:W3CDTF">2013-04-22T06:04:49Z</dcterms:created>
  <dcterms:modified xsi:type="dcterms:W3CDTF">2016-11-25T11:48:25Z</dcterms:modified>
</cp:coreProperties>
</file>