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05"/>
  </p:normalViewPr>
  <p:slideViewPr>
    <p:cSldViewPr>
      <p:cViewPr varScale="1">
        <p:scale>
          <a:sx n="108" d="100"/>
          <a:sy n="108" d="100"/>
        </p:scale>
        <p:origin x="1760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heme" Target="theme/theme1.xml"/><Relationship Id="rId47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presProps" Target="presProps.xml"/><Relationship Id="rId4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66DAB-66EB-4FB0-BD37-7DE0A741B8C6}" type="datetimeFigureOut">
              <a:rPr lang="en-US" smtClean="0"/>
              <a:t>11/25/16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3DC29-34A2-4631-8DDF-6686C82FCC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3599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66DAB-66EB-4FB0-BD37-7DE0A741B8C6}" type="datetimeFigureOut">
              <a:rPr lang="en-US" smtClean="0"/>
              <a:t>11/25/16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3DC29-34A2-4631-8DDF-6686C82FCC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18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66DAB-66EB-4FB0-BD37-7DE0A741B8C6}" type="datetimeFigureOut">
              <a:rPr lang="en-US" smtClean="0"/>
              <a:t>11/25/16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3DC29-34A2-4631-8DDF-6686C82FCC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046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66DAB-66EB-4FB0-BD37-7DE0A741B8C6}" type="datetimeFigureOut">
              <a:rPr lang="en-US" smtClean="0"/>
              <a:t>11/25/16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3DC29-34A2-4631-8DDF-6686C82FCC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4532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66DAB-66EB-4FB0-BD37-7DE0A741B8C6}" type="datetimeFigureOut">
              <a:rPr lang="en-US" smtClean="0"/>
              <a:t>11/25/16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3DC29-34A2-4631-8DDF-6686C82FCC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155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66DAB-66EB-4FB0-BD37-7DE0A741B8C6}" type="datetimeFigureOut">
              <a:rPr lang="en-US" smtClean="0"/>
              <a:t>11/25/16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3DC29-34A2-4631-8DDF-6686C82FCC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2998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66DAB-66EB-4FB0-BD37-7DE0A741B8C6}" type="datetimeFigureOut">
              <a:rPr lang="en-US" smtClean="0"/>
              <a:t>11/25/16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3DC29-34A2-4631-8DDF-6686C82FCC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050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66DAB-66EB-4FB0-BD37-7DE0A741B8C6}" type="datetimeFigureOut">
              <a:rPr lang="en-US" smtClean="0"/>
              <a:t>11/25/16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3DC29-34A2-4631-8DDF-6686C82FCC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500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66DAB-66EB-4FB0-BD37-7DE0A741B8C6}" type="datetimeFigureOut">
              <a:rPr lang="en-US" smtClean="0"/>
              <a:t>11/25/16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3DC29-34A2-4631-8DDF-6686C82FCC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83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66DAB-66EB-4FB0-BD37-7DE0A741B8C6}" type="datetimeFigureOut">
              <a:rPr lang="en-US" smtClean="0"/>
              <a:t>11/25/16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3DC29-34A2-4631-8DDF-6686C82FCC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2225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66DAB-66EB-4FB0-BD37-7DE0A741B8C6}" type="datetimeFigureOut">
              <a:rPr lang="en-US" smtClean="0"/>
              <a:t>11/25/16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3DC29-34A2-4631-8DDF-6686C82FCC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404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D66DAB-66EB-4FB0-BD37-7DE0A741B8C6}" type="datetimeFigureOut">
              <a:rPr lang="en-US" smtClean="0"/>
              <a:t>11/25/16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23DC29-34A2-4631-8DDF-6686C82FCC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113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eg"/><Relationship Id="rId3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eg"/><Relationship Id="rId3" Type="http://schemas.openxmlformats.org/officeDocument/2006/relationships/image" Target="../media/image7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4" Type="http://schemas.openxmlformats.org/officeDocument/2006/relationships/image" Target="../media/image15.jpeg"/><Relationship Id="rId5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eg"/><Relationship Id="rId3" Type="http://schemas.openxmlformats.org/officeDocument/2006/relationships/image" Target="../media/image17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jpe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jpe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jpeg"/><Relationship Id="rId3" Type="http://schemas.openxmlformats.org/officeDocument/2006/relationships/image" Target="../media/image21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.jpe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eg"/><Relationship Id="rId3" Type="http://schemas.openxmlformats.org/officeDocument/2006/relationships/image" Target="../media/image23.jpe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76400" y="2743200"/>
            <a:ext cx="612231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dirty="0" smtClean="0">
                <a:solidFill>
                  <a:srgbClr val="C00000"/>
                </a:solidFill>
              </a:rPr>
              <a:t>Chemical Equilibrium</a:t>
            </a:r>
            <a:endParaRPr lang="en-US" sz="5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1170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1524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Equilibrium Constant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>
          <a:xfrm>
            <a:off x="685800" y="1981200"/>
            <a:ext cx="7772400" cy="1219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Consider the generalized reaction</a:t>
            </a:r>
          </a:p>
        </p:txBody>
      </p:sp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1981200" y="2667003"/>
            <a:ext cx="4562475" cy="584201"/>
            <a:chOff x="1344" y="1978"/>
            <a:chExt cx="2874" cy="368"/>
          </a:xfrm>
        </p:grpSpPr>
        <p:sp>
          <p:nvSpPr>
            <p:cNvPr id="18" name="Rectangle 16"/>
            <p:cNvSpPr>
              <a:spLocks noChangeArrowheads="1"/>
            </p:cNvSpPr>
            <p:nvPr/>
          </p:nvSpPr>
          <p:spPr bwMode="auto">
            <a:xfrm>
              <a:off x="1344" y="1978"/>
              <a:ext cx="913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200" dirty="0" err="1"/>
                <a:t>aA</a:t>
              </a:r>
              <a:r>
                <a:rPr lang="en-US" sz="3200" dirty="0"/>
                <a:t> + </a:t>
              </a:r>
              <a:r>
                <a:rPr lang="en-US" sz="3200" dirty="0" err="1"/>
                <a:t>bB</a:t>
              </a:r>
              <a:endParaRPr lang="en-US" sz="3200" dirty="0"/>
            </a:p>
          </p:txBody>
        </p:sp>
        <p:sp>
          <p:nvSpPr>
            <p:cNvPr id="19" name="Rectangle 17"/>
            <p:cNvSpPr>
              <a:spLocks noChangeArrowheads="1"/>
            </p:cNvSpPr>
            <p:nvPr/>
          </p:nvSpPr>
          <p:spPr bwMode="auto">
            <a:xfrm>
              <a:off x="3312" y="1978"/>
              <a:ext cx="906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200"/>
                <a:t>cC + dD</a:t>
              </a:r>
            </a:p>
          </p:txBody>
        </p:sp>
        <p:pic>
          <p:nvPicPr>
            <p:cNvPr id="25" name="Picture 18" descr="equilibrium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453" y="2101"/>
              <a:ext cx="784" cy="120"/>
            </a:xfrm>
            <a:prstGeom prst="rect">
              <a:avLst/>
            </a:prstGeom>
            <a:noFill/>
          </p:spPr>
        </p:pic>
      </p:grpSp>
      <p:sp>
        <p:nvSpPr>
          <p:cNvPr id="26" name="Rectangle 6"/>
          <p:cNvSpPr>
            <a:spLocks noChangeArrowheads="1"/>
          </p:cNvSpPr>
          <p:nvPr/>
        </p:nvSpPr>
        <p:spPr bwMode="auto">
          <a:xfrm>
            <a:off x="685800" y="3886200"/>
            <a:ext cx="7772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r>
              <a:rPr lang="en-US" sz="3200" dirty="0"/>
              <a:t>The equilibrium expression for this reaction would be</a:t>
            </a:r>
          </a:p>
        </p:txBody>
      </p:sp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2971800" y="5029200"/>
            <a:ext cx="3178175" cy="1323975"/>
            <a:chOff x="2078" y="3168"/>
            <a:chExt cx="2002" cy="834"/>
          </a:xfrm>
        </p:grpSpPr>
        <p:sp>
          <p:nvSpPr>
            <p:cNvPr id="28" name="Rectangle 9"/>
            <p:cNvSpPr>
              <a:spLocks noChangeArrowheads="1"/>
            </p:cNvSpPr>
            <p:nvPr/>
          </p:nvSpPr>
          <p:spPr bwMode="auto">
            <a:xfrm>
              <a:off x="2078" y="3360"/>
              <a:ext cx="681" cy="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4000" i="1" dirty="0"/>
                <a:t>K</a:t>
              </a:r>
              <a:r>
                <a:rPr lang="en-US" sz="4000" baseline="-25000" dirty="0"/>
                <a:t>c</a:t>
              </a:r>
              <a:r>
                <a:rPr lang="en-US" sz="4000" dirty="0"/>
                <a:t> = </a:t>
              </a:r>
            </a:p>
          </p:txBody>
        </p:sp>
        <p:grpSp>
          <p:nvGrpSpPr>
            <p:cNvPr id="5" name="Group 12"/>
            <p:cNvGrpSpPr>
              <a:grpSpLocks/>
            </p:cNvGrpSpPr>
            <p:nvPr/>
          </p:nvGrpSpPr>
          <p:grpSpPr bwMode="auto">
            <a:xfrm>
              <a:off x="2880" y="3168"/>
              <a:ext cx="1200" cy="834"/>
              <a:chOff x="3312" y="3156"/>
              <a:chExt cx="1200" cy="834"/>
            </a:xfrm>
          </p:grpSpPr>
          <p:sp>
            <p:nvSpPr>
              <p:cNvPr id="30" name="Rectangle 10"/>
              <p:cNvSpPr>
                <a:spLocks noChangeArrowheads="1"/>
              </p:cNvSpPr>
              <p:nvPr/>
            </p:nvSpPr>
            <p:spPr bwMode="auto">
              <a:xfrm>
                <a:off x="3358" y="3156"/>
                <a:ext cx="1091" cy="8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4000"/>
                  <a:t>[C]</a:t>
                </a:r>
                <a:r>
                  <a:rPr lang="en-US" sz="4000" baseline="30000"/>
                  <a:t>c</a:t>
                </a:r>
                <a:r>
                  <a:rPr lang="en-US" sz="4000"/>
                  <a:t>[D]</a:t>
                </a:r>
                <a:r>
                  <a:rPr lang="en-US" sz="4000" baseline="30000"/>
                  <a:t>d</a:t>
                </a:r>
                <a:endParaRPr lang="en-US" sz="4000"/>
              </a:p>
              <a:p>
                <a:r>
                  <a:rPr lang="en-US" sz="4000"/>
                  <a:t>[A]</a:t>
                </a:r>
                <a:r>
                  <a:rPr lang="en-US" sz="4000" baseline="30000"/>
                  <a:t>a</a:t>
                </a:r>
                <a:r>
                  <a:rPr lang="en-US" sz="4000"/>
                  <a:t>[B]</a:t>
                </a:r>
                <a:r>
                  <a:rPr lang="en-US" sz="4000" baseline="30000"/>
                  <a:t>b</a:t>
                </a:r>
                <a:endParaRPr lang="en-US" sz="4000"/>
              </a:p>
            </p:txBody>
          </p:sp>
          <p:sp>
            <p:nvSpPr>
              <p:cNvPr id="31" name="Line 11"/>
              <p:cNvSpPr>
                <a:spLocks noChangeShapeType="1"/>
              </p:cNvSpPr>
              <p:nvPr/>
            </p:nvSpPr>
            <p:spPr bwMode="auto">
              <a:xfrm>
                <a:off x="3312" y="3591"/>
                <a:ext cx="120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46423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1524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Equilibrium Constant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>
          <a:xfrm>
            <a:off x="685800" y="1676400"/>
            <a:ext cx="7772400" cy="21336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Since pressure is proportional to concentration for gases in a closed system, the equilibrium expression can also be written</a:t>
            </a:r>
          </a:p>
        </p:txBody>
      </p:sp>
      <p:grpSp>
        <p:nvGrpSpPr>
          <p:cNvPr id="3" name="Group 13"/>
          <p:cNvGrpSpPr>
            <a:grpSpLocks/>
          </p:cNvGrpSpPr>
          <p:nvPr/>
        </p:nvGrpSpPr>
        <p:grpSpPr bwMode="auto">
          <a:xfrm>
            <a:off x="2638425" y="4327525"/>
            <a:ext cx="3854450" cy="1311275"/>
            <a:chOff x="2155" y="2640"/>
            <a:chExt cx="2428" cy="826"/>
          </a:xfrm>
        </p:grpSpPr>
        <p:sp>
          <p:nvSpPr>
            <p:cNvPr id="17" name="Rectangle 9"/>
            <p:cNvSpPr>
              <a:spLocks noChangeArrowheads="1"/>
            </p:cNvSpPr>
            <p:nvPr/>
          </p:nvSpPr>
          <p:spPr bwMode="auto">
            <a:xfrm>
              <a:off x="2155" y="2832"/>
              <a:ext cx="630" cy="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4000" i="1" dirty="0"/>
                <a:t>K</a:t>
              </a:r>
              <a:r>
                <a:rPr lang="en-US" sz="4000" baseline="-25000" dirty="0"/>
                <a:t>p</a:t>
              </a:r>
              <a:r>
                <a:rPr lang="en-US" sz="4000" dirty="0"/>
                <a:t> =</a:t>
              </a:r>
            </a:p>
          </p:txBody>
        </p:sp>
        <p:grpSp>
          <p:nvGrpSpPr>
            <p:cNvPr id="4" name="Group 12"/>
            <p:cNvGrpSpPr>
              <a:grpSpLocks/>
            </p:cNvGrpSpPr>
            <p:nvPr/>
          </p:nvGrpSpPr>
          <p:grpSpPr bwMode="auto">
            <a:xfrm>
              <a:off x="2880" y="2640"/>
              <a:ext cx="1703" cy="826"/>
              <a:chOff x="3241" y="2671"/>
              <a:chExt cx="1703" cy="826"/>
            </a:xfrm>
          </p:grpSpPr>
          <p:sp>
            <p:nvSpPr>
              <p:cNvPr id="21" name="Rectangle 10"/>
              <p:cNvSpPr>
                <a:spLocks noChangeArrowheads="1"/>
              </p:cNvSpPr>
              <p:nvPr/>
            </p:nvSpPr>
            <p:spPr bwMode="auto">
              <a:xfrm>
                <a:off x="3241" y="2671"/>
                <a:ext cx="1703" cy="8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US" sz="4000" dirty="0"/>
                  <a:t>(</a:t>
                </a:r>
                <a:r>
                  <a:rPr lang="en-US" sz="4000" i="1" dirty="0" err="1"/>
                  <a:t>P</a:t>
                </a:r>
                <a:r>
                  <a:rPr lang="en-US" sz="4000" baseline="-25000" dirty="0" err="1"/>
                  <a:t>C</a:t>
                </a:r>
                <a:r>
                  <a:rPr lang="en-US" sz="4000" baseline="30000" dirty="0" err="1"/>
                  <a:t>c</a:t>
                </a:r>
                <a:r>
                  <a:rPr lang="en-US" sz="4000" dirty="0"/>
                  <a:t>) (</a:t>
                </a:r>
                <a:r>
                  <a:rPr lang="en-US" sz="4000" i="1" dirty="0" err="1"/>
                  <a:t>P</a:t>
                </a:r>
                <a:r>
                  <a:rPr lang="en-US" sz="4000" baseline="-25000" dirty="0" err="1"/>
                  <a:t>D</a:t>
                </a:r>
                <a:r>
                  <a:rPr lang="en-US" sz="4000" baseline="30000" dirty="0" err="1"/>
                  <a:t>d</a:t>
                </a:r>
                <a:r>
                  <a:rPr lang="en-US" sz="4000" dirty="0"/>
                  <a:t>)</a:t>
                </a:r>
              </a:p>
              <a:p>
                <a:pPr algn="ctr"/>
                <a:r>
                  <a:rPr lang="en-US" sz="4000" dirty="0"/>
                  <a:t>(</a:t>
                </a:r>
                <a:r>
                  <a:rPr lang="en-US" sz="4000" i="1" dirty="0" err="1"/>
                  <a:t>P</a:t>
                </a:r>
                <a:r>
                  <a:rPr lang="en-US" sz="4000" baseline="-25000" dirty="0" err="1"/>
                  <a:t>A</a:t>
                </a:r>
                <a:r>
                  <a:rPr lang="en-US" sz="4000" baseline="30000" dirty="0" err="1"/>
                  <a:t>a</a:t>
                </a:r>
                <a:r>
                  <a:rPr lang="en-US" sz="4000" dirty="0"/>
                  <a:t>) (</a:t>
                </a:r>
                <a:r>
                  <a:rPr lang="en-US" sz="4000" i="1" dirty="0" err="1"/>
                  <a:t>P</a:t>
                </a:r>
                <a:r>
                  <a:rPr lang="en-US" sz="4000" baseline="-25000" dirty="0" err="1"/>
                  <a:t>B</a:t>
                </a:r>
                <a:r>
                  <a:rPr lang="en-US" sz="4000" baseline="30000" dirty="0" err="1"/>
                  <a:t>b</a:t>
                </a:r>
                <a:r>
                  <a:rPr lang="en-US" sz="4000" dirty="0"/>
                  <a:t>)</a:t>
                </a:r>
              </a:p>
            </p:txBody>
          </p:sp>
          <p:sp>
            <p:nvSpPr>
              <p:cNvPr id="22" name="Line 11"/>
              <p:cNvSpPr>
                <a:spLocks noChangeShapeType="1"/>
              </p:cNvSpPr>
              <p:nvPr/>
            </p:nvSpPr>
            <p:spPr bwMode="auto">
              <a:xfrm>
                <a:off x="3312" y="3120"/>
                <a:ext cx="158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08888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2"/>
          <p:cNvGrpSpPr>
            <a:grpSpLocks/>
          </p:cNvGrpSpPr>
          <p:nvPr/>
        </p:nvGrpSpPr>
        <p:grpSpPr bwMode="auto">
          <a:xfrm>
            <a:off x="457200" y="762000"/>
            <a:ext cx="8077200" cy="2590801"/>
            <a:chOff x="288" y="480"/>
            <a:chExt cx="5088" cy="1632"/>
          </a:xfrm>
        </p:grpSpPr>
        <p:sp>
          <p:nvSpPr>
            <p:cNvPr id="3" name="Text Box 9"/>
            <p:cNvSpPr txBox="1">
              <a:spLocks noChangeArrowheads="1"/>
            </p:cNvSpPr>
            <p:nvPr/>
          </p:nvSpPr>
          <p:spPr bwMode="auto">
            <a:xfrm>
              <a:off x="288" y="480"/>
              <a:ext cx="5088" cy="12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3200" dirty="0">
                  <a:solidFill>
                    <a:srgbClr val="C00000"/>
                  </a:solidFill>
                </a:rPr>
                <a:t>Write the equilibrium expression for </a:t>
              </a:r>
              <a:r>
                <a:rPr lang="en-US" sz="3200" i="1" dirty="0" err="1">
                  <a:solidFill>
                    <a:srgbClr val="C00000"/>
                  </a:solidFill>
                </a:rPr>
                <a:t>K</a:t>
              </a:r>
              <a:r>
                <a:rPr lang="en-US" sz="3200" i="1" baseline="-25000" dirty="0" err="1">
                  <a:solidFill>
                    <a:srgbClr val="C00000"/>
                  </a:solidFill>
                </a:rPr>
                <a:t>c</a:t>
              </a:r>
              <a:r>
                <a:rPr lang="en-US" sz="3200" i="1" dirty="0">
                  <a:solidFill>
                    <a:srgbClr val="C00000"/>
                  </a:solidFill>
                </a:rPr>
                <a:t> </a:t>
              </a:r>
              <a:r>
                <a:rPr lang="en-US" sz="3200" dirty="0">
                  <a:solidFill>
                    <a:srgbClr val="C00000"/>
                  </a:solidFill>
                </a:rPr>
                <a:t>for the following reactions:</a:t>
              </a:r>
            </a:p>
            <a:p>
              <a:endParaRPr lang="en-US" sz="3200" dirty="0">
                <a:solidFill>
                  <a:srgbClr val="C00000"/>
                </a:solidFill>
              </a:endParaRPr>
            </a:p>
            <a:p>
              <a:r>
                <a:rPr lang="en-US" sz="3200" dirty="0">
                  <a:solidFill>
                    <a:srgbClr val="C00000"/>
                  </a:solidFill>
                </a:rPr>
                <a:t>		</a:t>
              </a:r>
              <a:endParaRPr lang="en-US" sz="3200" b="1" dirty="0">
                <a:solidFill>
                  <a:srgbClr val="C00000"/>
                </a:solidFill>
              </a:endParaRPr>
            </a:p>
          </p:txBody>
        </p:sp>
        <p:pic>
          <p:nvPicPr>
            <p:cNvPr id="4" name="Picture 68" descr="1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904" y="1248"/>
              <a:ext cx="3897" cy="864"/>
            </a:xfrm>
            <a:prstGeom prst="rect">
              <a:avLst/>
            </a:prstGeom>
            <a:noFill/>
          </p:spPr>
        </p:pic>
      </p:grpSp>
      <p:pic>
        <p:nvPicPr>
          <p:cNvPr id="5" name="Picture 69" descr="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4343400"/>
            <a:ext cx="7909775" cy="914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38884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3048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Relationship Between </a:t>
            </a: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K</a:t>
            </a:r>
            <a:r>
              <a:rPr kumimoji="0" lang="en-US" sz="44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and </a:t>
            </a: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K</a:t>
            </a:r>
            <a:r>
              <a:rPr kumimoji="0" lang="en-US" sz="44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524000"/>
            <a:ext cx="7772400" cy="7620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From the Ideal Gas Law we know that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3482975" y="2209800"/>
            <a:ext cx="182062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i="1" dirty="0"/>
              <a:t>PV</a:t>
            </a:r>
            <a:r>
              <a:rPr lang="en-US" sz="3600" dirty="0"/>
              <a:t> = </a:t>
            </a:r>
            <a:r>
              <a:rPr lang="en-US" sz="3600" i="1" dirty="0" err="1"/>
              <a:t>nRT</a:t>
            </a:r>
            <a:endParaRPr lang="en-US" sz="3600" dirty="0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685800" y="3124200"/>
            <a:ext cx="7772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r>
              <a:rPr lang="en-US" sz="3200" dirty="0"/>
              <a:t>Rearranging it, we get</a:t>
            </a:r>
          </a:p>
        </p:txBody>
      </p:sp>
      <p:grpSp>
        <p:nvGrpSpPr>
          <p:cNvPr id="6" name="Group 12"/>
          <p:cNvGrpSpPr>
            <a:grpSpLocks/>
          </p:cNvGrpSpPr>
          <p:nvPr/>
        </p:nvGrpSpPr>
        <p:grpSpPr bwMode="auto">
          <a:xfrm>
            <a:off x="3309939" y="3886200"/>
            <a:ext cx="2262188" cy="1200150"/>
            <a:chOff x="2261" y="3273"/>
            <a:chExt cx="1425" cy="756"/>
          </a:xfrm>
        </p:grpSpPr>
        <p:sp>
          <p:nvSpPr>
            <p:cNvPr id="7" name="Rectangle 8"/>
            <p:cNvSpPr>
              <a:spLocks noChangeArrowheads="1"/>
            </p:cNvSpPr>
            <p:nvPr/>
          </p:nvSpPr>
          <p:spPr bwMode="auto">
            <a:xfrm>
              <a:off x="2261" y="3439"/>
              <a:ext cx="1425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600" i="1" dirty="0"/>
                <a:t>P</a:t>
              </a:r>
              <a:r>
                <a:rPr lang="en-US" sz="3600" dirty="0"/>
                <a:t> = </a:t>
              </a:r>
              <a:r>
                <a:rPr lang="en-US" sz="3600" dirty="0" smtClean="0"/>
                <a:t>         </a:t>
              </a:r>
              <a:r>
                <a:rPr lang="en-US" sz="3600" i="1" dirty="0"/>
                <a:t>RT</a:t>
              </a:r>
              <a:endParaRPr lang="en-US" sz="3600" dirty="0"/>
            </a:p>
          </p:txBody>
        </p:sp>
        <p:sp>
          <p:nvSpPr>
            <p:cNvPr id="8" name="Rectangle 9"/>
            <p:cNvSpPr>
              <a:spLocks noChangeArrowheads="1"/>
            </p:cNvSpPr>
            <p:nvPr/>
          </p:nvSpPr>
          <p:spPr bwMode="auto">
            <a:xfrm>
              <a:off x="2963" y="3273"/>
              <a:ext cx="281" cy="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3600" i="1"/>
                <a:t>n</a:t>
              </a:r>
              <a:endParaRPr lang="en-US" sz="3600"/>
            </a:p>
            <a:p>
              <a:pPr algn="ctr"/>
              <a:r>
                <a:rPr lang="en-US" sz="3600" i="1"/>
                <a:t>V</a:t>
              </a:r>
              <a:endParaRPr lang="en-US" sz="3600"/>
            </a:p>
          </p:txBody>
        </p:sp>
        <p:sp>
          <p:nvSpPr>
            <p:cNvPr id="9" name="Line 10"/>
            <p:cNvSpPr>
              <a:spLocks noChangeShapeType="1"/>
            </p:cNvSpPr>
            <p:nvPr/>
          </p:nvSpPr>
          <p:spPr bwMode="auto">
            <a:xfrm>
              <a:off x="2864" y="3643"/>
              <a:ext cx="43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742051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3048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Relationship Between </a:t>
            </a: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K</a:t>
            </a:r>
            <a:r>
              <a:rPr kumimoji="0" lang="en-US" sz="44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and </a:t>
            </a: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K</a:t>
            </a:r>
            <a:r>
              <a:rPr kumimoji="0" lang="en-US" sz="44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685800" y="1524000"/>
            <a:ext cx="7772400" cy="16764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Plugging this into the expression for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</a:t>
            </a:r>
            <a:r>
              <a:rPr kumimoji="0" lang="en-US" sz="3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for each substance, the relationship between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</a:t>
            </a:r>
            <a:r>
              <a:rPr kumimoji="0" lang="en-US" sz="3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and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</a:t>
            </a:r>
            <a:r>
              <a:rPr kumimoji="0" lang="en-US" sz="3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becomes</a:t>
            </a: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2882900" y="3397250"/>
            <a:ext cx="33766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 i="1" dirty="0">
                <a:solidFill>
                  <a:srgbClr val="C82E32"/>
                </a:solidFill>
              </a:rPr>
              <a:t>K</a:t>
            </a:r>
            <a:r>
              <a:rPr lang="en-US" sz="3600" baseline="-25000" dirty="0">
                <a:solidFill>
                  <a:srgbClr val="C82E32"/>
                </a:solidFill>
              </a:rPr>
              <a:t>p</a:t>
            </a:r>
            <a:r>
              <a:rPr lang="en-US" sz="3600" dirty="0">
                <a:solidFill>
                  <a:srgbClr val="C82E32"/>
                </a:solidFill>
              </a:rPr>
              <a:t> = </a:t>
            </a:r>
            <a:r>
              <a:rPr lang="en-US" sz="3600" i="1" dirty="0">
                <a:solidFill>
                  <a:srgbClr val="C82E32"/>
                </a:solidFill>
              </a:rPr>
              <a:t>K</a:t>
            </a:r>
            <a:r>
              <a:rPr lang="en-US" sz="3600" baseline="-25000" dirty="0">
                <a:solidFill>
                  <a:srgbClr val="C82E32"/>
                </a:solidFill>
              </a:rPr>
              <a:t>c</a:t>
            </a:r>
            <a:r>
              <a:rPr lang="en-US" sz="3600" dirty="0">
                <a:solidFill>
                  <a:srgbClr val="C82E32"/>
                </a:solidFill>
              </a:rPr>
              <a:t> (</a:t>
            </a:r>
            <a:r>
              <a:rPr lang="en-US" sz="3600" i="1" dirty="0">
                <a:solidFill>
                  <a:srgbClr val="C82E32"/>
                </a:solidFill>
              </a:rPr>
              <a:t>RT</a:t>
            </a:r>
            <a:r>
              <a:rPr lang="en-US" sz="3600" dirty="0">
                <a:solidFill>
                  <a:srgbClr val="C82E32"/>
                </a:solidFill>
              </a:rPr>
              <a:t>)</a:t>
            </a:r>
            <a:r>
              <a:rPr lang="en-US" sz="3600" baseline="30000" dirty="0">
                <a:solidFill>
                  <a:srgbClr val="C82E32"/>
                </a:solidFill>
                <a:latin typeface="Symbol" pitchFamily="1" charset="2"/>
                <a:sym typeface="Symbol" pitchFamily="1" charset="2"/>
              </a:rPr>
              <a:t></a:t>
            </a:r>
            <a:r>
              <a:rPr lang="en-US" sz="3600" i="1" baseline="30000" dirty="0">
                <a:solidFill>
                  <a:srgbClr val="C82E32"/>
                </a:solidFill>
              </a:rPr>
              <a:t>n</a:t>
            </a:r>
            <a:endParaRPr lang="en-US" sz="3600" dirty="0">
              <a:solidFill>
                <a:srgbClr val="C82E32"/>
              </a:solidFill>
            </a:endParaRPr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685800" y="4343400"/>
            <a:ext cx="7772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</a:pPr>
            <a:r>
              <a:rPr lang="en-US" sz="3200" dirty="0">
                <a:solidFill>
                  <a:srgbClr val="C82E32"/>
                </a:solidFill>
              </a:rPr>
              <a:t>	where</a:t>
            </a:r>
          </a:p>
        </p:txBody>
      </p:sp>
      <p:sp>
        <p:nvSpPr>
          <p:cNvPr id="13" name="Rectangle 11"/>
          <p:cNvSpPr>
            <a:spLocks noChangeArrowheads="1"/>
          </p:cNvSpPr>
          <p:nvPr/>
        </p:nvSpPr>
        <p:spPr bwMode="auto">
          <a:xfrm>
            <a:off x="257175" y="5181600"/>
            <a:ext cx="871424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C82E32"/>
                </a:solidFill>
                <a:latin typeface="Arial" pitchFamily="34" charset="0"/>
                <a:cs typeface="Arial" pitchFamily="34" charset="0"/>
                <a:sym typeface="Symbol" pitchFamily="1" charset="2"/>
              </a:rPr>
              <a:t></a:t>
            </a:r>
            <a:r>
              <a:rPr lang="en-US" sz="2400" i="1" dirty="0">
                <a:solidFill>
                  <a:srgbClr val="C82E32"/>
                </a:solidFill>
                <a:latin typeface="Arial" pitchFamily="34" charset="0"/>
                <a:cs typeface="Arial" pitchFamily="34" charset="0"/>
              </a:rPr>
              <a:t>n</a:t>
            </a:r>
            <a:r>
              <a:rPr lang="en-US" sz="2400" dirty="0">
                <a:solidFill>
                  <a:srgbClr val="C82E32"/>
                </a:solidFill>
                <a:latin typeface="Arial" pitchFamily="34" charset="0"/>
                <a:cs typeface="Arial" pitchFamily="34" charset="0"/>
              </a:rPr>
              <a:t> = (moles of gaseous product) - (moles of gaseous reactant)</a:t>
            </a:r>
          </a:p>
        </p:txBody>
      </p:sp>
    </p:spTree>
    <p:extLst>
      <p:ext uri="{BB962C8B-B14F-4D97-AF65-F5344CB8AC3E}">
        <p14:creationId xmlns:p14="http://schemas.microsoft.com/office/powerpoint/2010/main" val="4065376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381000" y="457200"/>
            <a:ext cx="8077200" cy="2678113"/>
            <a:chOff x="288" y="528"/>
            <a:chExt cx="5088" cy="1687"/>
          </a:xfrm>
        </p:grpSpPr>
        <p:sp>
          <p:nvSpPr>
            <p:cNvPr id="3" name="Text Box 3"/>
            <p:cNvSpPr txBox="1">
              <a:spLocks noChangeArrowheads="1"/>
            </p:cNvSpPr>
            <p:nvPr/>
          </p:nvSpPr>
          <p:spPr bwMode="auto">
            <a:xfrm>
              <a:off x="288" y="528"/>
              <a:ext cx="5088" cy="16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800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In the synthesis of ammonia from nitrogen and hydrogen,</a:t>
              </a:r>
            </a:p>
            <a:p>
              <a:r>
                <a:rPr lang="en-US" sz="2800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		</a:t>
              </a:r>
            </a:p>
            <a:p>
              <a:endParaRPr lang="en-US" sz="2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  <a:p>
              <a:r>
                <a:rPr lang="en-US" sz="2800" i="1" dirty="0" err="1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K</a:t>
              </a:r>
              <a:r>
                <a:rPr lang="en-US" sz="2800" i="1" baseline="-25000" dirty="0" err="1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c</a:t>
              </a:r>
              <a:r>
                <a:rPr lang="en-US" sz="2800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 = 9.60 at 300 °C. Calculate </a:t>
              </a:r>
              <a:r>
                <a:rPr lang="en-US" sz="2800" i="1" dirty="0" err="1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K</a:t>
              </a:r>
              <a:r>
                <a:rPr lang="en-US" sz="2800" i="1" baseline="-25000" dirty="0" err="1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p</a:t>
              </a:r>
              <a:r>
                <a:rPr lang="en-US" sz="2800" i="1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800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for this reaction at this temperature.</a:t>
              </a:r>
            </a:p>
          </p:txBody>
        </p:sp>
        <p:pic>
          <p:nvPicPr>
            <p:cNvPr id="4" name="Picture 12" descr="1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368" y="1056"/>
              <a:ext cx="3288" cy="358"/>
            </a:xfrm>
            <a:prstGeom prst="rect">
              <a:avLst/>
            </a:prstGeom>
            <a:noFill/>
          </p:spPr>
        </p:pic>
      </p:grpSp>
      <p:pic>
        <p:nvPicPr>
          <p:cNvPr id="5" name="Picture 13" descr="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4343400"/>
            <a:ext cx="8783907" cy="838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99456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Equilibrium Can Be Reached from Either Direction</a:t>
            </a:r>
          </a:p>
        </p:txBody>
      </p:sp>
      <p:pic>
        <p:nvPicPr>
          <p:cNvPr id="3" name="Picture 11" descr="15_T01"/>
          <p:cNvPicPr>
            <a:picLocks noChangeAspect="1" noChangeArrowheads="1"/>
          </p:cNvPicPr>
          <p:nvPr/>
        </p:nvPicPr>
        <p:blipFill>
          <a:blip r:embed="rId2" cstate="print"/>
          <a:srcRect b="15211"/>
          <a:stretch>
            <a:fillRect/>
          </a:stretch>
        </p:blipFill>
        <p:spPr>
          <a:xfrm>
            <a:off x="342900" y="2393950"/>
            <a:ext cx="8458200" cy="1492250"/>
          </a:xfrm>
          <a:prstGeom prst="rect">
            <a:avLst/>
          </a:prstGeom>
        </p:spPr>
      </p:pic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114300" y="4343400"/>
            <a:ext cx="8915400" cy="1447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As you can see, the ratio of [NO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]</a:t>
            </a:r>
            <a:r>
              <a:rPr kumimoji="0" lang="en-US" sz="28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to [N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] remains constant at this temperature no matter what the initial concentrations of NO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and N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are.</a:t>
            </a:r>
          </a:p>
        </p:txBody>
      </p:sp>
    </p:spTree>
    <p:extLst>
      <p:ext uri="{BB962C8B-B14F-4D97-AF65-F5344CB8AC3E}">
        <p14:creationId xmlns:p14="http://schemas.microsoft.com/office/powerpoint/2010/main" val="558329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Equilibrium Can Be Reached from Either Direction</a:t>
            </a:r>
          </a:p>
        </p:txBody>
      </p:sp>
      <p:pic>
        <p:nvPicPr>
          <p:cNvPr id="5" name="Picture 8" descr="15_06"/>
          <p:cNvPicPr>
            <a:picLocks noChangeAspect="1" noChangeArrowheads="1"/>
          </p:cNvPicPr>
          <p:nvPr/>
        </p:nvPicPr>
        <p:blipFill>
          <a:blip r:embed="rId2" cstate="print"/>
          <a:srcRect b="4181"/>
          <a:stretch>
            <a:fillRect/>
          </a:stretch>
        </p:blipFill>
        <p:spPr>
          <a:xfrm>
            <a:off x="304800" y="1822450"/>
            <a:ext cx="4267200" cy="3963988"/>
          </a:xfrm>
          <a:prstGeom prst="rect">
            <a:avLst/>
          </a:prstGeom>
        </p:spPr>
      </p:pic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648200" y="1981200"/>
            <a:ext cx="41148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This is the data from the last two trials from the table on the previous slide.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48212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Equilibrium Can Be Reached from Either Direction</a:t>
            </a:r>
          </a:p>
        </p:txBody>
      </p:sp>
      <p:pic>
        <p:nvPicPr>
          <p:cNvPr id="7" name="Picture 9" descr="15_03"/>
          <p:cNvPicPr>
            <a:picLocks noChangeAspect="1" noChangeArrowheads="1"/>
          </p:cNvPicPr>
          <p:nvPr/>
        </p:nvPicPr>
        <p:blipFill>
          <a:blip r:embed="rId2" cstate="print"/>
          <a:srcRect b="19231"/>
          <a:stretch>
            <a:fillRect/>
          </a:stretch>
        </p:blipFill>
        <p:spPr>
          <a:xfrm>
            <a:off x="719138" y="1752600"/>
            <a:ext cx="7696200" cy="2268537"/>
          </a:xfrm>
          <a:prstGeom prst="rect">
            <a:avLst/>
          </a:prstGeom>
        </p:spPr>
      </p:pic>
      <p:sp>
        <p:nvSpPr>
          <p:cNvPr id="8" name="Rectangle 4"/>
          <p:cNvSpPr txBox="1">
            <a:spLocks noChangeArrowheads="1"/>
          </p:cNvSpPr>
          <p:nvPr/>
        </p:nvSpPr>
        <p:spPr>
          <a:xfrm>
            <a:off x="685800" y="4114800"/>
            <a:ext cx="7772400" cy="1981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It doesn’t matter whether we start with N</a:t>
            </a:r>
            <a:r>
              <a:rPr kumimoji="0" lang="en-US" sz="28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and H</a:t>
            </a:r>
            <a:r>
              <a:rPr kumimoji="0" lang="en-US" sz="28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or whether we start with NH</a:t>
            </a:r>
            <a:r>
              <a:rPr kumimoji="0" lang="en-US" sz="28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 we will have the same proportions of all three substances at equilibrium.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80476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3048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What Does the Value of </a:t>
            </a:r>
            <a:r>
              <a:rPr kumimoji="0" lang="en-US" sz="4400" b="0" i="1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K</a:t>
            </a: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Mean?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Picture 7" descr="15_07"/>
          <p:cNvPicPr>
            <a:picLocks noChangeAspect="1" noChangeArrowheads="1"/>
          </p:cNvPicPr>
          <p:nvPr/>
        </p:nvPicPr>
        <p:blipFill>
          <a:blip r:embed="rId2" cstate="print"/>
          <a:srcRect b="49254"/>
          <a:stretch>
            <a:fillRect/>
          </a:stretch>
        </p:blipFill>
        <p:spPr>
          <a:xfrm>
            <a:off x="690563" y="1828800"/>
            <a:ext cx="3744912" cy="2590800"/>
          </a:xfrm>
          <a:prstGeom prst="rect">
            <a:avLst/>
          </a:prstGeom>
        </p:spPr>
      </p:pic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572000" y="1752600"/>
            <a:ext cx="4267200" cy="19050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If 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&gt;&gt;1, the reaction is 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product-favored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; product predominates at equilibrium.</a:t>
            </a:r>
          </a:p>
        </p:txBody>
      </p:sp>
    </p:spTree>
    <p:extLst>
      <p:ext uri="{BB962C8B-B14F-4D97-AF65-F5344CB8AC3E}">
        <p14:creationId xmlns:p14="http://schemas.microsoft.com/office/powerpoint/2010/main" val="627163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1524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Concept of Equilibrium</a:t>
            </a:r>
          </a:p>
        </p:txBody>
      </p:sp>
      <p:pic>
        <p:nvPicPr>
          <p:cNvPr id="3" name="Picture 11" descr="15_01"/>
          <p:cNvPicPr>
            <a:picLocks noChangeAspect="1" noChangeArrowheads="1"/>
          </p:cNvPicPr>
          <p:nvPr/>
        </p:nvPicPr>
        <p:blipFill>
          <a:blip r:embed="rId2" cstate="print"/>
          <a:srcRect l="7626" t="14983" r="5933" b="19826"/>
          <a:stretch>
            <a:fillRect/>
          </a:stretch>
        </p:blipFill>
        <p:spPr>
          <a:xfrm>
            <a:off x="1733550" y="1143000"/>
            <a:ext cx="5676900" cy="3875088"/>
          </a:xfrm>
          <a:prstGeom prst="rect">
            <a:avLst/>
          </a:prstGeom>
        </p:spPr>
      </p:pic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381000" y="5181600"/>
            <a:ext cx="7391400" cy="16764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Chemical equilibrium occurs when a reaction and its reverse reaction proceed at the same rate.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36666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3048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What Does the Value of </a:t>
            </a:r>
            <a:r>
              <a:rPr kumimoji="0" lang="en-US" sz="4400" b="0" i="1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K</a:t>
            </a: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Mean?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572000" y="1752600"/>
            <a:ext cx="4267200" cy="19050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If 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&gt;&gt;1, the reaction is 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product-favored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; product predominates at equilibrium.</a:t>
            </a:r>
          </a:p>
        </p:txBody>
      </p:sp>
      <p:pic>
        <p:nvPicPr>
          <p:cNvPr id="6" name="Picture 5" descr="15_07"/>
          <p:cNvPicPr>
            <a:picLocks noChangeAspect="1" noChangeArrowheads="1"/>
          </p:cNvPicPr>
          <p:nvPr/>
        </p:nvPicPr>
        <p:blipFill>
          <a:blip r:embed="rId2" cstate="print"/>
          <a:srcRect b="4477"/>
          <a:stretch>
            <a:fillRect/>
          </a:stretch>
        </p:blipFill>
        <p:spPr>
          <a:xfrm>
            <a:off x="690563" y="1447800"/>
            <a:ext cx="3744912" cy="4876800"/>
          </a:xfrm>
          <a:prstGeom prst="rect">
            <a:avLst/>
          </a:prstGeom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4572000" y="4114800"/>
            <a:ext cx="43434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r>
              <a:rPr lang="en-US" sz="2800" dirty="0"/>
              <a:t>If </a:t>
            </a:r>
            <a:r>
              <a:rPr lang="en-US" sz="2800" i="1" dirty="0"/>
              <a:t>K</a:t>
            </a:r>
            <a:r>
              <a:rPr lang="en-US" sz="2800" dirty="0"/>
              <a:t>&lt;&lt;1, the reaction is </a:t>
            </a:r>
            <a:r>
              <a:rPr lang="en-US" sz="2800" i="1" dirty="0"/>
              <a:t>reactant-favored</a:t>
            </a:r>
            <a:r>
              <a:rPr lang="en-US" sz="2800" dirty="0"/>
              <a:t>; reactant predominates at equilibrium.</a:t>
            </a:r>
          </a:p>
        </p:txBody>
      </p:sp>
    </p:spTree>
    <p:extLst>
      <p:ext uri="{BB962C8B-B14F-4D97-AF65-F5344CB8AC3E}">
        <p14:creationId xmlns:p14="http://schemas.microsoft.com/office/powerpoint/2010/main" val="3070965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1524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Manipulating Equilibrium Constants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524000"/>
            <a:ext cx="7772400" cy="21336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The equilibrium constant of a reaction in the reverse reaction is the reciprocal of the equilibrium constant of the forward reaction.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4" name="Group 63"/>
          <p:cNvGrpSpPr>
            <a:grpSpLocks/>
          </p:cNvGrpSpPr>
          <p:nvPr/>
        </p:nvGrpSpPr>
        <p:grpSpPr bwMode="auto">
          <a:xfrm>
            <a:off x="352425" y="3673477"/>
            <a:ext cx="8845550" cy="954088"/>
            <a:chOff x="222" y="2314"/>
            <a:chExt cx="5572" cy="601"/>
          </a:xfrm>
        </p:grpSpPr>
        <p:grpSp>
          <p:nvGrpSpPr>
            <p:cNvPr id="5" name="Group 15"/>
            <p:cNvGrpSpPr>
              <a:grpSpLocks/>
            </p:cNvGrpSpPr>
            <p:nvPr/>
          </p:nvGrpSpPr>
          <p:grpSpPr bwMode="auto">
            <a:xfrm>
              <a:off x="2836" y="2314"/>
              <a:ext cx="2958" cy="601"/>
              <a:chOff x="2937" y="2160"/>
              <a:chExt cx="2958" cy="601"/>
            </a:xfrm>
          </p:grpSpPr>
          <p:sp>
            <p:nvSpPr>
              <p:cNvPr id="10" name="Rectangle 11"/>
              <p:cNvSpPr>
                <a:spLocks noChangeArrowheads="1"/>
              </p:cNvSpPr>
              <p:nvPr/>
            </p:nvSpPr>
            <p:spPr bwMode="auto">
              <a:xfrm>
                <a:off x="2937" y="2275"/>
                <a:ext cx="2958" cy="3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800" i="1"/>
                  <a:t>K</a:t>
                </a:r>
                <a:r>
                  <a:rPr lang="en-US" sz="2800" baseline="-25000"/>
                  <a:t>c</a:t>
                </a:r>
                <a:r>
                  <a:rPr lang="en-US" sz="2800"/>
                  <a:t> = 		  = 0.212 at 100 </a:t>
                </a:r>
                <a:r>
                  <a:rPr lang="en-US" sz="2800">
                    <a:sym typeface="Symbol" pitchFamily="1" charset="2"/>
                  </a:rPr>
                  <a:t>C</a:t>
                </a:r>
                <a:endParaRPr lang="en-US" sz="2800"/>
              </a:p>
            </p:txBody>
          </p:sp>
          <p:grpSp>
            <p:nvGrpSpPr>
              <p:cNvPr id="6" name="Group 14"/>
              <p:cNvGrpSpPr>
                <a:grpSpLocks/>
              </p:cNvGrpSpPr>
              <p:nvPr/>
            </p:nvGrpSpPr>
            <p:grpSpPr bwMode="auto">
              <a:xfrm>
                <a:off x="3417" y="2160"/>
                <a:ext cx="768" cy="601"/>
                <a:chOff x="3331" y="3533"/>
                <a:chExt cx="768" cy="601"/>
              </a:xfrm>
            </p:grpSpPr>
            <p:sp>
              <p:nvSpPr>
                <p:cNvPr id="12" name="Rectangle 12"/>
                <p:cNvSpPr>
                  <a:spLocks noChangeArrowheads="1"/>
                </p:cNvSpPr>
                <p:nvPr/>
              </p:nvSpPr>
              <p:spPr bwMode="auto">
                <a:xfrm>
                  <a:off x="3382" y="3533"/>
                  <a:ext cx="705" cy="60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2800"/>
                    <a:t>[NO</a:t>
                  </a:r>
                  <a:r>
                    <a:rPr lang="en-US" sz="2800" baseline="-25000"/>
                    <a:t>2</a:t>
                  </a:r>
                  <a:r>
                    <a:rPr lang="en-US" sz="2800"/>
                    <a:t>]</a:t>
                  </a:r>
                  <a:r>
                    <a:rPr lang="en-US" sz="2800" baseline="30000"/>
                    <a:t>2</a:t>
                  </a:r>
                  <a:endParaRPr lang="en-US" sz="2800"/>
                </a:p>
                <a:p>
                  <a:pPr algn="ctr"/>
                  <a:r>
                    <a:rPr lang="en-US" sz="2800"/>
                    <a:t>[N</a:t>
                  </a:r>
                  <a:r>
                    <a:rPr lang="en-US" sz="2800" baseline="-25000"/>
                    <a:t>2</a:t>
                  </a:r>
                  <a:r>
                    <a:rPr lang="en-US" sz="2800"/>
                    <a:t>O</a:t>
                  </a:r>
                  <a:r>
                    <a:rPr lang="en-US" sz="2800" baseline="-25000"/>
                    <a:t>4</a:t>
                  </a:r>
                  <a:r>
                    <a:rPr lang="en-US" sz="2800"/>
                    <a:t>]</a:t>
                  </a:r>
                </a:p>
              </p:txBody>
            </p:sp>
            <p:sp>
              <p:nvSpPr>
                <p:cNvPr id="13" name="Line 13"/>
                <p:cNvSpPr>
                  <a:spLocks noChangeShapeType="1"/>
                </p:cNvSpPr>
                <p:nvPr/>
              </p:nvSpPr>
              <p:spPr bwMode="auto">
                <a:xfrm>
                  <a:off x="3331" y="3852"/>
                  <a:ext cx="768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2800">
                    <a:ln>
                      <a:solidFill>
                        <a:sysClr val="windowText" lastClr="000000"/>
                      </a:solidFill>
                    </a:ln>
                  </a:endParaRPr>
                </a:p>
              </p:txBody>
            </p:sp>
          </p:grpSp>
        </p:grpSp>
        <p:grpSp>
          <p:nvGrpSpPr>
            <p:cNvPr id="8" name="Group 53"/>
            <p:cNvGrpSpPr>
              <a:grpSpLocks/>
            </p:cNvGrpSpPr>
            <p:nvPr/>
          </p:nvGrpSpPr>
          <p:grpSpPr bwMode="auto">
            <a:xfrm>
              <a:off x="222" y="2409"/>
              <a:ext cx="2526" cy="369"/>
              <a:chOff x="318" y="2448"/>
              <a:chExt cx="2526" cy="369"/>
            </a:xfrm>
          </p:grpSpPr>
          <p:sp>
            <p:nvSpPr>
              <p:cNvPr id="7" name="Rectangle 50"/>
              <p:cNvSpPr>
                <a:spLocks noChangeArrowheads="1"/>
              </p:cNvSpPr>
              <p:nvPr/>
            </p:nvSpPr>
            <p:spPr bwMode="auto">
              <a:xfrm>
                <a:off x="318" y="2487"/>
                <a:ext cx="786" cy="3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800" dirty="0"/>
                  <a:t>N</a:t>
                </a:r>
                <a:r>
                  <a:rPr lang="en-US" sz="2800" baseline="-25000" dirty="0"/>
                  <a:t>2</a:t>
                </a:r>
                <a:r>
                  <a:rPr lang="en-US" sz="2800" dirty="0"/>
                  <a:t>O</a:t>
                </a:r>
                <a:r>
                  <a:rPr lang="en-US" sz="2800" baseline="-25000" dirty="0"/>
                  <a:t>4</a:t>
                </a:r>
                <a:r>
                  <a:rPr lang="en-US" sz="2800" dirty="0"/>
                  <a:t> </a:t>
                </a:r>
                <a:r>
                  <a:rPr lang="en-US" sz="2800" baseline="-25000" dirty="0"/>
                  <a:t>(</a:t>
                </a:r>
                <a:r>
                  <a:rPr lang="en-US" sz="2800" i="1" baseline="-25000" dirty="0"/>
                  <a:t>g</a:t>
                </a:r>
                <a:r>
                  <a:rPr lang="en-US" sz="2800" baseline="-25000" dirty="0"/>
                  <a:t>)</a:t>
                </a:r>
                <a:endParaRPr lang="en-US" sz="2800" dirty="0"/>
              </a:p>
            </p:txBody>
          </p:sp>
          <p:sp>
            <p:nvSpPr>
              <p:cNvPr id="9" name="Rectangle 52"/>
              <p:cNvSpPr>
                <a:spLocks noChangeArrowheads="1"/>
              </p:cNvSpPr>
              <p:nvPr/>
            </p:nvSpPr>
            <p:spPr bwMode="auto">
              <a:xfrm>
                <a:off x="1968" y="2448"/>
                <a:ext cx="876" cy="3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800" dirty="0"/>
                  <a:t>2 NO</a:t>
                </a:r>
                <a:r>
                  <a:rPr lang="en-US" sz="2800" baseline="-25000" dirty="0"/>
                  <a:t>2</a:t>
                </a:r>
                <a:r>
                  <a:rPr lang="en-US" sz="2800" dirty="0"/>
                  <a:t> </a:t>
                </a:r>
                <a:r>
                  <a:rPr lang="en-US" sz="2800" baseline="-25000" dirty="0"/>
                  <a:t>(</a:t>
                </a:r>
                <a:r>
                  <a:rPr lang="en-US" sz="2800" i="1" baseline="-25000" dirty="0"/>
                  <a:t>g</a:t>
                </a:r>
                <a:r>
                  <a:rPr lang="en-US" sz="2800" baseline="-25000" dirty="0"/>
                  <a:t>)</a:t>
                </a:r>
                <a:endParaRPr lang="en-US" sz="2800" dirty="0"/>
              </a:p>
            </p:txBody>
          </p:sp>
        </p:grpSp>
      </p:grpSp>
      <p:grpSp>
        <p:nvGrpSpPr>
          <p:cNvPr id="11" name="Group 62"/>
          <p:cNvGrpSpPr>
            <a:grpSpLocks/>
          </p:cNvGrpSpPr>
          <p:nvPr/>
        </p:nvGrpSpPr>
        <p:grpSpPr bwMode="auto">
          <a:xfrm>
            <a:off x="285750" y="4648211"/>
            <a:ext cx="8875713" cy="954090"/>
            <a:chOff x="180" y="2928"/>
            <a:chExt cx="5591" cy="601"/>
          </a:xfrm>
        </p:grpSpPr>
        <p:grpSp>
          <p:nvGrpSpPr>
            <p:cNvPr id="14" name="Group 17"/>
            <p:cNvGrpSpPr>
              <a:grpSpLocks/>
            </p:cNvGrpSpPr>
            <p:nvPr/>
          </p:nvGrpSpPr>
          <p:grpSpPr bwMode="auto">
            <a:xfrm>
              <a:off x="2928" y="2928"/>
              <a:ext cx="2843" cy="601"/>
              <a:chOff x="2937" y="2160"/>
              <a:chExt cx="2843" cy="601"/>
            </a:xfrm>
          </p:grpSpPr>
          <p:sp>
            <p:nvSpPr>
              <p:cNvPr id="20" name="Rectangle 18"/>
              <p:cNvSpPr>
                <a:spLocks noChangeArrowheads="1"/>
              </p:cNvSpPr>
              <p:nvPr/>
            </p:nvSpPr>
            <p:spPr bwMode="auto">
              <a:xfrm>
                <a:off x="2937" y="2275"/>
                <a:ext cx="2843" cy="3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800" i="1"/>
                  <a:t>K</a:t>
                </a:r>
                <a:r>
                  <a:rPr lang="en-US" sz="2800" baseline="-25000"/>
                  <a:t>c</a:t>
                </a:r>
                <a:r>
                  <a:rPr lang="en-US" sz="2800"/>
                  <a:t> = 		  = 4.72 at 100 </a:t>
                </a:r>
                <a:r>
                  <a:rPr lang="en-US" sz="2800">
                    <a:sym typeface="Symbol" pitchFamily="1" charset="2"/>
                  </a:rPr>
                  <a:t>C</a:t>
                </a:r>
                <a:endParaRPr lang="en-US" sz="2800"/>
              </a:p>
            </p:txBody>
          </p:sp>
          <p:grpSp>
            <p:nvGrpSpPr>
              <p:cNvPr id="15" name="Group 19"/>
              <p:cNvGrpSpPr>
                <a:grpSpLocks/>
              </p:cNvGrpSpPr>
              <p:nvPr/>
            </p:nvGrpSpPr>
            <p:grpSpPr bwMode="auto">
              <a:xfrm>
                <a:off x="3417" y="2160"/>
                <a:ext cx="768" cy="601"/>
                <a:chOff x="3331" y="3533"/>
                <a:chExt cx="768" cy="601"/>
              </a:xfrm>
            </p:grpSpPr>
            <p:sp>
              <p:nvSpPr>
                <p:cNvPr id="22" name="Rectangle 20"/>
                <p:cNvSpPr>
                  <a:spLocks noChangeArrowheads="1"/>
                </p:cNvSpPr>
                <p:nvPr/>
              </p:nvSpPr>
              <p:spPr bwMode="auto">
                <a:xfrm>
                  <a:off x="3382" y="3533"/>
                  <a:ext cx="705" cy="60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2800"/>
                    <a:t>[N</a:t>
                  </a:r>
                  <a:r>
                    <a:rPr lang="en-US" sz="2800" baseline="-25000"/>
                    <a:t>2</a:t>
                  </a:r>
                  <a:r>
                    <a:rPr lang="en-US" sz="2800"/>
                    <a:t>O</a:t>
                  </a:r>
                  <a:r>
                    <a:rPr lang="en-US" sz="2800" baseline="-25000"/>
                    <a:t>4</a:t>
                  </a:r>
                  <a:r>
                    <a:rPr lang="en-US" sz="2800"/>
                    <a:t>]</a:t>
                  </a:r>
                </a:p>
                <a:p>
                  <a:pPr algn="ctr"/>
                  <a:r>
                    <a:rPr lang="en-US" sz="2800"/>
                    <a:t>[NO</a:t>
                  </a:r>
                  <a:r>
                    <a:rPr lang="en-US" sz="2800" baseline="-25000"/>
                    <a:t>2</a:t>
                  </a:r>
                  <a:r>
                    <a:rPr lang="en-US" sz="2800"/>
                    <a:t>]</a:t>
                  </a:r>
                  <a:r>
                    <a:rPr lang="en-US" sz="2800" baseline="30000"/>
                    <a:t>2</a:t>
                  </a:r>
                  <a:endParaRPr lang="en-US" sz="2800"/>
                </a:p>
              </p:txBody>
            </p:sp>
            <p:sp>
              <p:nvSpPr>
                <p:cNvPr id="23" name="Line 21"/>
                <p:cNvSpPr>
                  <a:spLocks noChangeShapeType="1"/>
                </p:cNvSpPr>
                <p:nvPr/>
              </p:nvSpPr>
              <p:spPr bwMode="auto">
                <a:xfrm>
                  <a:off x="3331" y="3859"/>
                  <a:ext cx="768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2800"/>
                </a:p>
              </p:txBody>
            </p:sp>
          </p:grpSp>
        </p:grpSp>
        <p:grpSp>
          <p:nvGrpSpPr>
            <p:cNvPr id="16" name="Group 60"/>
            <p:cNvGrpSpPr>
              <a:grpSpLocks/>
            </p:cNvGrpSpPr>
            <p:nvPr/>
          </p:nvGrpSpPr>
          <p:grpSpPr bwMode="auto">
            <a:xfrm>
              <a:off x="180" y="3024"/>
              <a:ext cx="2526" cy="330"/>
              <a:chOff x="90" y="3024"/>
              <a:chExt cx="2526" cy="330"/>
            </a:xfrm>
          </p:grpSpPr>
          <p:sp>
            <p:nvSpPr>
              <p:cNvPr id="17" name="Rectangle 56"/>
              <p:cNvSpPr>
                <a:spLocks noChangeArrowheads="1"/>
              </p:cNvSpPr>
              <p:nvPr/>
            </p:nvSpPr>
            <p:spPr bwMode="auto">
              <a:xfrm>
                <a:off x="1830" y="3024"/>
                <a:ext cx="786" cy="3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800" dirty="0"/>
                  <a:t>N</a:t>
                </a:r>
                <a:r>
                  <a:rPr lang="en-US" sz="2800" baseline="-25000" dirty="0"/>
                  <a:t>2</a:t>
                </a:r>
                <a:r>
                  <a:rPr lang="en-US" sz="2800" dirty="0"/>
                  <a:t>O</a:t>
                </a:r>
                <a:r>
                  <a:rPr lang="en-US" sz="2800" baseline="-25000" dirty="0"/>
                  <a:t>4</a:t>
                </a:r>
                <a:r>
                  <a:rPr lang="en-US" sz="2800" dirty="0"/>
                  <a:t> </a:t>
                </a:r>
                <a:r>
                  <a:rPr lang="en-US" sz="2800" baseline="-25000" dirty="0"/>
                  <a:t>(</a:t>
                </a:r>
                <a:r>
                  <a:rPr lang="en-US" sz="2800" i="1" baseline="-25000" dirty="0"/>
                  <a:t>g</a:t>
                </a:r>
                <a:r>
                  <a:rPr lang="en-US" sz="2800" baseline="-25000" dirty="0"/>
                  <a:t>)</a:t>
                </a:r>
                <a:endParaRPr lang="en-US" sz="2800" dirty="0"/>
              </a:p>
            </p:txBody>
          </p:sp>
          <p:sp>
            <p:nvSpPr>
              <p:cNvPr id="19" name="Rectangle 58"/>
              <p:cNvSpPr>
                <a:spLocks noChangeArrowheads="1"/>
              </p:cNvSpPr>
              <p:nvPr/>
            </p:nvSpPr>
            <p:spPr bwMode="auto">
              <a:xfrm>
                <a:off x="90" y="3024"/>
                <a:ext cx="876" cy="3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800" dirty="0"/>
                  <a:t>2 NO</a:t>
                </a:r>
                <a:r>
                  <a:rPr lang="en-US" sz="2800" baseline="-25000" dirty="0"/>
                  <a:t>2</a:t>
                </a:r>
                <a:r>
                  <a:rPr lang="en-US" sz="2800" dirty="0"/>
                  <a:t> </a:t>
                </a:r>
                <a:r>
                  <a:rPr lang="en-US" sz="2800" baseline="-25000" dirty="0"/>
                  <a:t>(</a:t>
                </a:r>
                <a:r>
                  <a:rPr lang="en-US" sz="2800" i="1" baseline="-25000" dirty="0"/>
                  <a:t>g</a:t>
                </a:r>
                <a:r>
                  <a:rPr lang="en-US" sz="2800" baseline="-25000" dirty="0"/>
                  <a:t>)</a:t>
                </a:r>
                <a:endParaRPr lang="en-US" sz="2800" dirty="0"/>
              </a:p>
            </p:txBody>
          </p:sp>
        </p:grpSp>
      </p:grpSp>
      <p:pic>
        <p:nvPicPr>
          <p:cNvPr id="24" name="Picture 18" descr="equilibri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4800" y="4152900"/>
            <a:ext cx="1244600" cy="190500"/>
          </a:xfrm>
          <a:prstGeom prst="rect">
            <a:avLst/>
          </a:prstGeom>
          <a:noFill/>
        </p:spPr>
      </p:pic>
      <p:pic>
        <p:nvPicPr>
          <p:cNvPr id="25" name="Picture 18" descr="equilibri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4991100"/>
            <a:ext cx="1244600" cy="1905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08478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1524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Manipulating Equilibrium Constants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6" name="Rectangle 3"/>
          <p:cNvSpPr txBox="1">
            <a:spLocks noChangeArrowheads="1"/>
          </p:cNvSpPr>
          <p:nvPr/>
        </p:nvSpPr>
        <p:spPr>
          <a:xfrm>
            <a:off x="0" y="1219200"/>
            <a:ext cx="8839200" cy="2209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The equilibrium constant of a reaction that has been multiplied by a number is the equilibrium constant raised to a power that is equal to that number.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" name="Group 43"/>
          <p:cNvGrpSpPr>
            <a:grpSpLocks/>
          </p:cNvGrpSpPr>
          <p:nvPr/>
        </p:nvGrpSpPr>
        <p:grpSpPr bwMode="auto">
          <a:xfrm>
            <a:off x="234950" y="3429002"/>
            <a:ext cx="8832850" cy="954088"/>
            <a:chOff x="226" y="2160"/>
            <a:chExt cx="5564" cy="601"/>
          </a:xfrm>
        </p:grpSpPr>
        <p:grpSp>
          <p:nvGrpSpPr>
            <p:cNvPr id="4" name="Group 27"/>
            <p:cNvGrpSpPr>
              <a:grpSpLocks/>
            </p:cNvGrpSpPr>
            <p:nvPr/>
          </p:nvGrpSpPr>
          <p:grpSpPr bwMode="auto">
            <a:xfrm>
              <a:off x="2832" y="2160"/>
              <a:ext cx="2958" cy="601"/>
              <a:chOff x="2937" y="2112"/>
              <a:chExt cx="2958" cy="601"/>
            </a:xfrm>
          </p:grpSpPr>
          <p:sp>
            <p:nvSpPr>
              <p:cNvPr id="33" name="Rectangle 28"/>
              <p:cNvSpPr>
                <a:spLocks noChangeArrowheads="1"/>
              </p:cNvSpPr>
              <p:nvPr/>
            </p:nvSpPr>
            <p:spPr bwMode="auto">
              <a:xfrm>
                <a:off x="2937" y="2275"/>
                <a:ext cx="2958" cy="3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800" i="1">
                    <a:solidFill>
                      <a:srgbClr val="C82E32"/>
                    </a:solidFill>
                  </a:rPr>
                  <a:t>K</a:t>
                </a:r>
                <a:r>
                  <a:rPr lang="en-US" sz="2800" baseline="-25000">
                    <a:solidFill>
                      <a:srgbClr val="C82E32"/>
                    </a:solidFill>
                  </a:rPr>
                  <a:t>c</a:t>
                </a:r>
                <a:r>
                  <a:rPr lang="en-US" sz="2800">
                    <a:solidFill>
                      <a:srgbClr val="C82E32"/>
                    </a:solidFill>
                  </a:rPr>
                  <a:t> = 		  = 0.212 at 100 </a:t>
                </a:r>
                <a:r>
                  <a:rPr lang="en-US" sz="2800">
                    <a:solidFill>
                      <a:srgbClr val="C82E32"/>
                    </a:solidFill>
                    <a:sym typeface="Symbol" pitchFamily="1" charset="2"/>
                  </a:rPr>
                  <a:t>C</a:t>
                </a:r>
                <a:endParaRPr lang="en-US" sz="2800">
                  <a:solidFill>
                    <a:srgbClr val="C82E32"/>
                  </a:solidFill>
                </a:endParaRPr>
              </a:p>
            </p:txBody>
          </p:sp>
          <p:grpSp>
            <p:nvGrpSpPr>
              <p:cNvPr id="5" name="Group 29"/>
              <p:cNvGrpSpPr>
                <a:grpSpLocks/>
              </p:cNvGrpSpPr>
              <p:nvPr/>
            </p:nvGrpSpPr>
            <p:grpSpPr bwMode="auto">
              <a:xfrm>
                <a:off x="3417" y="2112"/>
                <a:ext cx="768" cy="601"/>
                <a:chOff x="3331" y="3485"/>
                <a:chExt cx="768" cy="601"/>
              </a:xfrm>
            </p:grpSpPr>
            <p:sp>
              <p:nvSpPr>
                <p:cNvPr id="35" name="Rectangle 30"/>
                <p:cNvSpPr>
                  <a:spLocks noChangeArrowheads="1"/>
                </p:cNvSpPr>
                <p:nvPr/>
              </p:nvSpPr>
              <p:spPr bwMode="auto">
                <a:xfrm>
                  <a:off x="3382" y="3485"/>
                  <a:ext cx="705" cy="60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2800" dirty="0">
                      <a:solidFill>
                        <a:srgbClr val="C82E32"/>
                      </a:solidFill>
                    </a:rPr>
                    <a:t>[NO</a:t>
                  </a:r>
                  <a:r>
                    <a:rPr lang="en-US" sz="2800" baseline="-25000" dirty="0">
                      <a:solidFill>
                        <a:srgbClr val="C82E32"/>
                      </a:solidFill>
                    </a:rPr>
                    <a:t>2</a:t>
                  </a:r>
                  <a:r>
                    <a:rPr lang="en-US" sz="2800" dirty="0">
                      <a:solidFill>
                        <a:srgbClr val="C82E32"/>
                      </a:solidFill>
                    </a:rPr>
                    <a:t>]</a:t>
                  </a:r>
                  <a:r>
                    <a:rPr lang="en-US" sz="2800" baseline="30000" dirty="0">
                      <a:solidFill>
                        <a:srgbClr val="C82E32"/>
                      </a:solidFill>
                    </a:rPr>
                    <a:t>2</a:t>
                  </a:r>
                  <a:endParaRPr lang="en-US" sz="2800" dirty="0">
                    <a:solidFill>
                      <a:srgbClr val="C82E32"/>
                    </a:solidFill>
                  </a:endParaRPr>
                </a:p>
                <a:p>
                  <a:pPr algn="ctr"/>
                  <a:r>
                    <a:rPr lang="en-US" sz="2800" dirty="0">
                      <a:solidFill>
                        <a:srgbClr val="C82E32"/>
                      </a:solidFill>
                    </a:rPr>
                    <a:t>[N</a:t>
                  </a:r>
                  <a:r>
                    <a:rPr lang="en-US" sz="2800" baseline="-25000" dirty="0">
                      <a:solidFill>
                        <a:srgbClr val="C82E32"/>
                      </a:solidFill>
                    </a:rPr>
                    <a:t>2</a:t>
                  </a:r>
                  <a:r>
                    <a:rPr lang="en-US" sz="2800" dirty="0">
                      <a:solidFill>
                        <a:srgbClr val="C82E32"/>
                      </a:solidFill>
                    </a:rPr>
                    <a:t>O</a:t>
                  </a:r>
                  <a:r>
                    <a:rPr lang="en-US" sz="2800" baseline="-25000" dirty="0">
                      <a:solidFill>
                        <a:srgbClr val="C82E32"/>
                      </a:solidFill>
                    </a:rPr>
                    <a:t>4</a:t>
                  </a:r>
                  <a:r>
                    <a:rPr lang="en-US" sz="2800" dirty="0">
                      <a:solidFill>
                        <a:srgbClr val="C82E32"/>
                      </a:solidFill>
                    </a:rPr>
                    <a:t>]</a:t>
                  </a:r>
                </a:p>
              </p:txBody>
            </p:sp>
            <p:sp>
              <p:nvSpPr>
                <p:cNvPr id="36" name="Line 31"/>
                <p:cNvSpPr>
                  <a:spLocks noChangeShapeType="1"/>
                </p:cNvSpPr>
                <p:nvPr/>
              </p:nvSpPr>
              <p:spPr bwMode="auto">
                <a:xfrm>
                  <a:off x="3331" y="3810"/>
                  <a:ext cx="768" cy="0"/>
                </a:xfrm>
                <a:prstGeom prst="line">
                  <a:avLst/>
                </a:prstGeom>
                <a:noFill/>
                <a:ln w="19050">
                  <a:solidFill>
                    <a:srgbClr val="C82E3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2800"/>
                </a:p>
              </p:txBody>
            </p:sp>
          </p:grpSp>
        </p:grpSp>
        <p:grpSp>
          <p:nvGrpSpPr>
            <p:cNvPr id="6" name="Group 32"/>
            <p:cNvGrpSpPr>
              <a:grpSpLocks/>
            </p:cNvGrpSpPr>
            <p:nvPr/>
          </p:nvGrpSpPr>
          <p:grpSpPr bwMode="auto">
            <a:xfrm>
              <a:off x="226" y="2303"/>
              <a:ext cx="2374" cy="330"/>
              <a:chOff x="322" y="2448"/>
              <a:chExt cx="2374" cy="330"/>
            </a:xfrm>
          </p:grpSpPr>
          <p:sp>
            <p:nvSpPr>
              <p:cNvPr id="30" name="Rectangle 33"/>
              <p:cNvSpPr>
                <a:spLocks noChangeArrowheads="1"/>
              </p:cNvSpPr>
              <p:nvPr/>
            </p:nvSpPr>
            <p:spPr bwMode="auto">
              <a:xfrm>
                <a:off x="322" y="2448"/>
                <a:ext cx="734" cy="3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800" dirty="0">
                    <a:solidFill>
                      <a:srgbClr val="C82E32"/>
                    </a:solidFill>
                  </a:rPr>
                  <a:t>N</a:t>
                </a:r>
                <a:r>
                  <a:rPr lang="en-US" sz="2800" baseline="-25000" dirty="0">
                    <a:solidFill>
                      <a:srgbClr val="C82E32"/>
                    </a:solidFill>
                  </a:rPr>
                  <a:t>2</a:t>
                </a:r>
                <a:r>
                  <a:rPr lang="en-US" sz="2800" dirty="0">
                    <a:solidFill>
                      <a:srgbClr val="C82E32"/>
                    </a:solidFill>
                  </a:rPr>
                  <a:t>O</a:t>
                </a:r>
                <a:r>
                  <a:rPr lang="en-US" sz="2800" baseline="-25000" dirty="0">
                    <a:solidFill>
                      <a:srgbClr val="C82E32"/>
                    </a:solidFill>
                  </a:rPr>
                  <a:t>4(</a:t>
                </a:r>
                <a:r>
                  <a:rPr lang="en-US" sz="2800" i="1" baseline="-25000" dirty="0">
                    <a:solidFill>
                      <a:srgbClr val="C82E32"/>
                    </a:solidFill>
                  </a:rPr>
                  <a:t>g</a:t>
                </a:r>
                <a:r>
                  <a:rPr lang="en-US" sz="2800" baseline="-25000" dirty="0">
                    <a:solidFill>
                      <a:srgbClr val="C82E32"/>
                    </a:solidFill>
                  </a:rPr>
                  <a:t>)</a:t>
                </a:r>
                <a:endParaRPr lang="en-US" sz="2800" dirty="0">
                  <a:solidFill>
                    <a:srgbClr val="C82E32"/>
                  </a:solidFill>
                </a:endParaRPr>
              </a:p>
            </p:txBody>
          </p:sp>
          <p:sp>
            <p:nvSpPr>
              <p:cNvPr id="32" name="Rectangle 35"/>
              <p:cNvSpPr>
                <a:spLocks noChangeArrowheads="1"/>
              </p:cNvSpPr>
              <p:nvPr/>
            </p:nvSpPr>
            <p:spPr bwMode="auto">
              <a:xfrm>
                <a:off x="1872" y="2448"/>
                <a:ext cx="824" cy="3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800" dirty="0">
                    <a:solidFill>
                      <a:srgbClr val="C82E32"/>
                    </a:solidFill>
                  </a:rPr>
                  <a:t>2 NO</a:t>
                </a:r>
                <a:r>
                  <a:rPr lang="en-US" sz="2800" baseline="-25000" dirty="0">
                    <a:solidFill>
                      <a:srgbClr val="C82E32"/>
                    </a:solidFill>
                  </a:rPr>
                  <a:t>2(</a:t>
                </a:r>
                <a:r>
                  <a:rPr lang="en-US" sz="2800" i="1" baseline="-25000" dirty="0">
                    <a:solidFill>
                      <a:srgbClr val="C82E32"/>
                    </a:solidFill>
                  </a:rPr>
                  <a:t>g</a:t>
                </a:r>
                <a:r>
                  <a:rPr lang="en-US" sz="2800" baseline="-25000" dirty="0">
                    <a:solidFill>
                      <a:srgbClr val="C82E32"/>
                    </a:solidFill>
                  </a:rPr>
                  <a:t>)</a:t>
                </a:r>
                <a:endParaRPr lang="en-US" sz="2800" dirty="0">
                  <a:solidFill>
                    <a:srgbClr val="C82E32"/>
                  </a:solidFill>
                </a:endParaRPr>
              </a:p>
            </p:txBody>
          </p:sp>
        </p:grpSp>
      </p:grpSp>
      <p:grpSp>
        <p:nvGrpSpPr>
          <p:cNvPr id="7" name="Group 44"/>
          <p:cNvGrpSpPr>
            <a:grpSpLocks/>
          </p:cNvGrpSpPr>
          <p:nvPr/>
        </p:nvGrpSpPr>
        <p:grpSpPr bwMode="auto">
          <a:xfrm>
            <a:off x="87312" y="4648202"/>
            <a:ext cx="9056688" cy="954088"/>
            <a:chOff x="155" y="2928"/>
            <a:chExt cx="5705" cy="601"/>
          </a:xfrm>
        </p:grpSpPr>
        <p:grpSp>
          <p:nvGrpSpPr>
            <p:cNvPr id="8" name="Group 17"/>
            <p:cNvGrpSpPr>
              <a:grpSpLocks/>
            </p:cNvGrpSpPr>
            <p:nvPr/>
          </p:nvGrpSpPr>
          <p:grpSpPr bwMode="auto">
            <a:xfrm>
              <a:off x="2688" y="2928"/>
              <a:ext cx="3172" cy="601"/>
              <a:chOff x="2937" y="2102"/>
              <a:chExt cx="3172" cy="601"/>
            </a:xfrm>
          </p:grpSpPr>
          <p:sp>
            <p:nvSpPr>
              <p:cNvPr id="43" name="Rectangle 18"/>
              <p:cNvSpPr>
                <a:spLocks noChangeArrowheads="1"/>
              </p:cNvSpPr>
              <p:nvPr/>
            </p:nvSpPr>
            <p:spPr bwMode="auto">
              <a:xfrm>
                <a:off x="2937" y="2275"/>
                <a:ext cx="3172" cy="3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800" i="1">
                    <a:solidFill>
                      <a:srgbClr val="C82E32"/>
                    </a:solidFill>
                  </a:rPr>
                  <a:t>K</a:t>
                </a:r>
                <a:r>
                  <a:rPr lang="en-US" sz="2800" baseline="-25000">
                    <a:solidFill>
                      <a:srgbClr val="C82E32"/>
                    </a:solidFill>
                  </a:rPr>
                  <a:t>c</a:t>
                </a:r>
                <a:r>
                  <a:rPr lang="en-US" sz="2800">
                    <a:solidFill>
                      <a:srgbClr val="C82E32"/>
                    </a:solidFill>
                  </a:rPr>
                  <a:t> = 		  = (0.212)</a:t>
                </a:r>
                <a:r>
                  <a:rPr lang="en-US" sz="2800" baseline="30000">
                    <a:solidFill>
                      <a:srgbClr val="C82E32"/>
                    </a:solidFill>
                  </a:rPr>
                  <a:t>2</a:t>
                </a:r>
                <a:r>
                  <a:rPr lang="en-US" sz="2800">
                    <a:solidFill>
                      <a:srgbClr val="C82E32"/>
                    </a:solidFill>
                  </a:rPr>
                  <a:t> at 100 </a:t>
                </a:r>
                <a:r>
                  <a:rPr lang="en-US" sz="2800">
                    <a:solidFill>
                      <a:srgbClr val="C82E32"/>
                    </a:solidFill>
                    <a:sym typeface="Symbol" pitchFamily="1" charset="2"/>
                  </a:rPr>
                  <a:t>C</a:t>
                </a:r>
                <a:endParaRPr lang="en-US" sz="2800">
                  <a:solidFill>
                    <a:srgbClr val="C82E32"/>
                  </a:solidFill>
                </a:endParaRPr>
              </a:p>
            </p:txBody>
          </p:sp>
          <p:grpSp>
            <p:nvGrpSpPr>
              <p:cNvPr id="9" name="Group 19"/>
              <p:cNvGrpSpPr>
                <a:grpSpLocks/>
              </p:cNvGrpSpPr>
              <p:nvPr/>
            </p:nvGrpSpPr>
            <p:grpSpPr bwMode="auto">
              <a:xfrm>
                <a:off x="3417" y="2102"/>
                <a:ext cx="794" cy="601"/>
                <a:chOff x="3331" y="3475"/>
                <a:chExt cx="794" cy="601"/>
              </a:xfrm>
            </p:grpSpPr>
            <p:sp>
              <p:nvSpPr>
                <p:cNvPr id="45" name="Rectangle 20"/>
                <p:cNvSpPr>
                  <a:spLocks noChangeArrowheads="1"/>
                </p:cNvSpPr>
                <p:nvPr/>
              </p:nvSpPr>
              <p:spPr bwMode="auto">
                <a:xfrm>
                  <a:off x="3343" y="3475"/>
                  <a:ext cx="782" cy="60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2800" dirty="0">
                      <a:solidFill>
                        <a:srgbClr val="C82E32"/>
                      </a:solidFill>
                    </a:rPr>
                    <a:t>[NO</a:t>
                  </a:r>
                  <a:r>
                    <a:rPr lang="en-US" sz="2800" baseline="-25000" dirty="0">
                      <a:solidFill>
                        <a:srgbClr val="C82E32"/>
                      </a:solidFill>
                    </a:rPr>
                    <a:t>2</a:t>
                  </a:r>
                  <a:r>
                    <a:rPr lang="en-US" sz="2800" dirty="0">
                      <a:solidFill>
                        <a:srgbClr val="C82E32"/>
                      </a:solidFill>
                    </a:rPr>
                    <a:t>]</a:t>
                  </a:r>
                  <a:r>
                    <a:rPr lang="en-US" sz="2800" baseline="30000" dirty="0">
                      <a:solidFill>
                        <a:srgbClr val="C82E32"/>
                      </a:solidFill>
                    </a:rPr>
                    <a:t>4</a:t>
                  </a:r>
                  <a:endParaRPr lang="en-US" sz="2800" dirty="0">
                    <a:solidFill>
                      <a:srgbClr val="C82E32"/>
                    </a:solidFill>
                  </a:endParaRPr>
                </a:p>
                <a:p>
                  <a:pPr algn="ctr"/>
                  <a:r>
                    <a:rPr lang="en-US" sz="2800" dirty="0">
                      <a:solidFill>
                        <a:srgbClr val="C82E32"/>
                      </a:solidFill>
                    </a:rPr>
                    <a:t>[N</a:t>
                  </a:r>
                  <a:r>
                    <a:rPr lang="en-US" sz="2800" baseline="-25000" dirty="0">
                      <a:solidFill>
                        <a:srgbClr val="C82E32"/>
                      </a:solidFill>
                    </a:rPr>
                    <a:t>2</a:t>
                  </a:r>
                  <a:r>
                    <a:rPr lang="en-US" sz="2800" dirty="0">
                      <a:solidFill>
                        <a:srgbClr val="C82E32"/>
                      </a:solidFill>
                    </a:rPr>
                    <a:t>O</a:t>
                  </a:r>
                  <a:r>
                    <a:rPr lang="en-US" sz="2800" baseline="-25000" dirty="0">
                      <a:solidFill>
                        <a:srgbClr val="C82E32"/>
                      </a:solidFill>
                    </a:rPr>
                    <a:t>4</a:t>
                  </a:r>
                  <a:r>
                    <a:rPr lang="en-US" sz="2800" dirty="0">
                      <a:solidFill>
                        <a:srgbClr val="C82E32"/>
                      </a:solidFill>
                    </a:rPr>
                    <a:t>]</a:t>
                  </a:r>
                  <a:r>
                    <a:rPr lang="en-US" sz="2800" baseline="30000" dirty="0">
                      <a:solidFill>
                        <a:srgbClr val="C82E32"/>
                      </a:solidFill>
                    </a:rPr>
                    <a:t>2</a:t>
                  </a:r>
                  <a:endParaRPr lang="en-US" sz="2800" dirty="0">
                    <a:solidFill>
                      <a:srgbClr val="C82E32"/>
                    </a:solidFill>
                  </a:endParaRPr>
                </a:p>
              </p:txBody>
            </p:sp>
            <p:sp>
              <p:nvSpPr>
                <p:cNvPr id="46" name="Line 21"/>
                <p:cNvSpPr>
                  <a:spLocks noChangeShapeType="1"/>
                </p:cNvSpPr>
                <p:nvPr/>
              </p:nvSpPr>
              <p:spPr bwMode="auto">
                <a:xfrm>
                  <a:off x="3331" y="3810"/>
                  <a:ext cx="768" cy="0"/>
                </a:xfrm>
                <a:prstGeom prst="line">
                  <a:avLst/>
                </a:prstGeom>
                <a:noFill/>
                <a:ln w="19050">
                  <a:solidFill>
                    <a:srgbClr val="C82E3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2800"/>
                </a:p>
              </p:txBody>
            </p:sp>
          </p:grpSp>
        </p:grpSp>
        <p:grpSp>
          <p:nvGrpSpPr>
            <p:cNvPr id="10" name="Group 41"/>
            <p:cNvGrpSpPr>
              <a:grpSpLocks/>
            </p:cNvGrpSpPr>
            <p:nvPr/>
          </p:nvGrpSpPr>
          <p:grpSpPr bwMode="auto">
            <a:xfrm>
              <a:off x="155" y="3081"/>
              <a:ext cx="2514" cy="330"/>
              <a:chOff x="182" y="3072"/>
              <a:chExt cx="2514" cy="330"/>
            </a:xfrm>
          </p:grpSpPr>
          <p:sp>
            <p:nvSpPr>
              <p:cNvPr id="40" name="Rectangle 37"/>
              <p:cNvSpPr>
                <a:spLocks noChangeArrowheads="1"/>
              </p:cNvSpPr>
              <p:nvPr/>
            </p:nvSpPr>
            <p:spPr bwMode="auto">
              <a:xfrm>
                <a:off x="182" y="3072"/>
                <a:ext cx="901" cy="3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800" dirty="0">
                    <a:solidFill>
                      <a:srgbClr val="C82E32"/>
                    </a:solidFill>
                  </a:rPr>
                  <a:t>2 N</a:t>
                </a:r>
                <a:r>
                  <a:rPr lang="en-US" sz="2800" baseline="-25000" dirty="0">
                    <a:solidFill>
                      <a:srgbClr val="C82E32"/>
                    </a:solidFill>
                  </a:rPr>
                  <a:t>2</a:t>
                </a:r>
                <a:r>
                  <a:rPr lang="en-US" sz="2800" dirty="0">
                    <a:solidFill>
                      <a:srgbClr val="C82E32"/>
                    </a:solidFill>
                  </a:rPr>
                  <a:t>O</a:t>
                </a:r>
                <a:r>
                  <a:rPr lang="en-US" sz="2800" baseline="-25000" dirty="0">
                    <a:solidFill>
                      <a:srgbClr val="C82E32"/>
                    </a:solidFill>
                  </a:rPr>
                  <a:t>4(</a:t>
                </a:r>
                <a:r>
                  <a:rPr lang="en-US" sz="2800" i="1" baseline="-25000" dirty="0">
                    <a:solidFill>
                      <a:srgbClr val="C82E32"/>
                    </a:solidFill>
                  </a:rPr>
                  <a:t>g</a:t>
                </a:r>
                <a:r>
                  <a:rPr lang="en-US" sz="2800" baseline="-25000" dirty="0">
                    <a:solidFill>
                      <a:srgbClr val="C82E32"/>
                    </a:solidFill>
                  </a:rPr>
                  <a:t>)</a:t>
                </a:r>
                <a:endParaRPr lang="en-US" sz="2800" dirty="0">
                  <a:solidFill>
                    <a:srgbClr val="C82E32"/>
                  </a:solidFill>
                </a:endParaRPr>
              </a:p>
            </p:txBody>
          </p:sp>
          <p:sp>
            <p:nvSpPr>
              <p:cNvPr id="42" name="Rectangle 39"/>
              <p:cNvSpPr>
                <a:spLocks noChangeArrowheads="1"/>
              </p:cNvSpPr>
              <p:nvPr/>
            </p:nvSpPr>
            <p:spPr bwMode="auto">
              <a:xfrm>
                <a:off x="1872" y="3072"/>
                <a:ext cx="824" cy="3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800" dirty="0">
                    <a:solidFill>
                      <a:srgbClr val="C82E32"/>
                    </a:solidFill>
                  </a:rPr>
                  <a:t>4 NO</a:t>
                </a:r>
                <a:r>
                  <a:rPr lang="en-US" sz="2800" baseline="-25000" dirty="0">
                    <a:solidFill>
                      <a:srgbClr val="C82E32"/>
                    </a:solidFill>
                  </a:rPr>
                  <a:t>2(</a:t>
                </a:r>
                <a:r>
                  <a:rPr lang="en-US" sz="2800" i="1" baseline="-25000" dirty="0">
                    <a:solidFill>
                      <a:srgbClr val="C82E32"/>
                    </a:solidFill>
                  </a:rPr>
                  <a:t>g</a:t>
                </a:r>
                <a:r>
                  <a:rPr lang="en-US" sz="2800" baseline="-25000" dirty="0">
                    <a:solidFill>
                      <a:srgbClr val="C82E32"/>
                    </a:solidFill>
                  </a:rPr>
                  <a:t>)</a:t>
                </a:r>
                <a:endParaRPr lang="en-US" sz="2800" dirty="0">
                  <a:solidFill>
                    <a:srgbClr val="C82E32"/>
                  </a:solidFill>
                </a:endParaRPr>
              </a:p>
            </p:txBody>
          </p:sp>
        </p:grpSp>
      </p:grpSp>
      <p:pic>
        <p:nvPicPr>
          <p:cNvPr id="47" name="Picture 18" descr="equilibri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3886200"/>
            <a:ext cx="1244600" cy="190500"/>
          </a:xfrm>
          <a:prstGeom prst="rect">
            <a:avLst/>
          </a:prstGeom>
          <a:noFill/>
        </p:spPr>
      </p:pic>
      <p:pic>
        <p:nvPicPr>
          <p:cNvPr id="48" name="Picture 18" descr="equilibri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98600" y="5105400"/>
            <a:ext cx="1244600" cy="1905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8694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1524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Manipulating Equilibrium Constants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905000"/>
            <a:ext cx="7772400" cy="2362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The equilibrium constant for a net reaction made up of two or more steps is the product of the equilibrium constants for the individual steps.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39285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457200" y="498475"/>
            <a:ext cx="8077200" cy="3108325"/>
            <a:chOff x="288" y="528"/>
            <a:chExt cx="5088" cy="1958"/>
          </a:xfrm>
        </p:grpSpPr>
        <p:sp>
          <p:nvSpPr>
            <p:cNvPr id="3" name="Text Box 3"/>
            <p:cNvSpPr txBox="1">
              <a:spLocks noChangeArrowheads="1"/>
            </p:cNvSpPr>
            <p:nvPr/>
          </p:nvSpPr>
          <p:spPr bwMode="auto">
            <a:xfrm>
              <a:off x="288" y="528"/>
              <a:ext cx="5088" cy="19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800" dirty="0">
                  <a:solidFill>
                    <a:srgbClr val="C00000"/>
                  </a:solidFill>
                </a:rPr>
                <a:t>Given the following information,</a:t>
              </a:r>
            </a:p>
            <a:p>
              <a:r>
                <a:rPr lang="en-US" sz="2800" dirty="0">
                  <a:solidFill>
                    <a:srgbClr val="C00000"/>
                  </a:solidFill>
                </a:rPr>
                <a:t>		</a:t>
              </a:r>
              <a:endParaRPr lang="en-US" sz="2800" b="1" dirty="0">
                <a:solidFill>
                  <a:srgbClr val="C00000"/>
                </a:solidFill>
              </a:endParaRPr>
            </a:p>
            <a:p>
              <a:endParaRPr lang="en-US" sz="2800" b="1" dirty="0">
                <a:solidFill>
                  <a:srgbClr val="C00000"/>
                </a:solidFill>
              </a:endParaRPr>
            </a:p>
            <a:p>
              <a:endParaRPr lang="en-US" sz="2800" b="1" dirty="0">
                <a:solidFill>
                  <a:srgbClr val="C00000"/>
                </a:solidFill>
              </a:endParaRPr>
            </a:p>
            <a:p>
              <a:r>
                <a:rPr lang="en-US" sz="2800" dirty="0" smtClean="0">
                  <a:solidFill>
                    <a:srgbClr val="C00000"/>
                  </a:solidFill>
                </a:rPr>
                <a:t>determine </a:t>
              </a:r>
              <a:r>
                <a:rPr lang="en-US" sz="2800" dirty="0">
                  <a:solidFill>
                    <a:srgbClr val="C00000"/>
                  </a:solidFill>
                </a:rPr>
                <a:t>the value of </a:t>
              </a:r>
              <a:r>
                <a:rPr lang="en-US" sz="2800" i="1" dirty="0" err="1">
                  <a:solidFill>
                    <a:srgbClr val="C00000"/>
                  </a:solidFill>
                </a:rPr>
                <a:t>K</a:t>
              </a:r>
              <a:r>
                <a:rPr lang="en-US" sz="2800" i="1" baseline="-25000" dirty="0" err="1">
                  <a:solidFill>
                    <a:srgbClr val="C00000"/>
                  </a:solidFill>
                </a:rPr>
                <a:t>c</a:t>
              </a:r>
              <a:r>
                <a:rPr lang="en-US" sz="2800" i="1" dirty="0">
                  <a:solidFill>
                    <a:srgbClr val="C00000"/>
                  </a:solidFill>
                </a:rPr>
                <a:t> </a:t>
              </a:r>
              <a:r>
                <a:rPr lang="en-US" sz="2800" dirty="0">
                  <a:solidFill>
                    <a:srgbClr val="C00000"/>
                  </a:solidFill>
                </a:rPr>
                <a:t>for the reaction</a:t>
              </a:r>
              <a:endParaRPr lang="en-US" sz="2800" b="1" dirty="0">
                <a:solidFill>
                  <a:srgbClr val="C00000"/>
                </a:solidFill>
              </a:endParaRPr>
            </a:p>
            <a:p>
              <a:r>
                <a:rPr lang="en-US" sz="2800" b="1" dirty="0">
                  <a:solidFill>
                    <a:srgbClr val="C00000"/>
                  </a:solidFill>
                </a:rPr>
                <a:t>		</a:t>
              </a:r>
            </a:p>
            <a:p>
              <a:endParaRPr lang="en-US" sz="2800" b="1" dirty="0">
                <a:solidFill>
                  <a:srgbClr val="C00000"/>
                </a:solidFill>
              </a:endParaRPr>
            </a:p>
          </p:txBody>
        </p:sp>
        <p:pic>
          <p:nvPicPr>
            <p:cNvPr id="4" name="Picture 14" descr="1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64" y="912"/>
              <a:ext cx="4218" cy="528"/>
            </a:xfrm>
            <a:prstGeom prst="rect">
              <a:avLst/>
            </a:prstGeom>
            <a:noFill/>
          </p:spPr>
        </p:pic>
        <p:pic>
          <p:nvPicPr>
            <p:cNvPr id="5" name="Picture 15" descr="1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56" y="2086"/>
              <a:ext cx="3593" cy="240"/>
            </a:xfrm>
            <a:prstGeom prst="rect">
              <a:avLst/>
            </a:prstGeom>
            <a:noFill/>
          </p:spPr>
        </p:pic>
      </p:grpSp>
      <p:sp>
        <p:nvSpPr>
          <p:cNvPr id="6" name="Rectangle 5"/>
          <p:cNvSpPr/>
          <p:nvPr/>
        </p:nvSpPr>
        <p:spPr>
          <a:xfrm>
            <a:off x="609600" y="3352800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 smtClean="0">
                <a:latin typeface="Arial" charset="0"/>
              </a:rPr>
              <a:t>Solution</a:t>
            </a:r>
            <a:endParaRPr lang="en-US" b="1" dirty="0">
              <a:latin typeface="Arial" charset="0"/>
            </a:endParaRPr>
          </a:p>
        </p:txBody>
      </p:sp>
      <p:pic>
        <p:nvPicPr>
          <p:cNvPr id="7" name="Picture 17" descr="1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22480" y="3810000"/>
            <a:ext cx="6602284" cy="381000"/>
          </a:xfrm>
          <a:prstGeom prst="rect">
            <a:avLst/>
          </a:prstGeom>
          <a:noFill/>
        </p:spPr>
      </p:pic>
      <p:pic>
        <p:nvPicPr>
          <p:cNvPr id="13" name="Picture 14" descr="1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0" y="4343400"/>
            <a:ext cx="7850038" cy="1981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57695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3810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Heterogeneous Equilibrium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09600" y="1676400"/>
            <a:ext cx="7772400" cy="16764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The concentrations of solids and liquids do not appear in the equilibrium expression.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4" name="Group 18"/>
          <p:cNvGrpSpPr>
            <a:grpSpLocks/>
          </p:cNvGrpSpPr>
          <p:nvPr/>
        </p:nvGrpSpPr>
        <p:grpSpPr bwMode="auto">
          <a:xfrm>
            <a:off x="1681162" y="3200400"/>
            <a:ext cx="5829301" cy="584200"/>
            <a:chOff x="1347" y="3618"/>
            <a:chExt cx="3672" cy="368"/>
          </a:xfrm>
        </p:grpSpPr>
        <p:sp>
          <p:nvSpPr>
            <p:cNvPr id="5" name="Rectangle 15"/>
            <p:cNvSpPr>
              <a:spLocks noChangeArrowheads="1"/>
            </p:cNvSpPr>
            <p:nvPr/>
          </p:nvSpPr>
          <p:spPr bwMode="auto">
            <a:xfrm>
              <a:off x="1347" y="3618"/>
              <a:ext cx="883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200" dirty="0">
                  <a:solidFill>
                    <a:srgbClr val="C82E32"/>
                  </a:solidFill>
                </a:rPr>
                <a:t>PbCl</a:t>
              </a:r>
              <a:r>
                <a:rPr lang="en-US" sz="3200" baseline="-25000" dirty="0">
                  <a:solidFill>
                    <a:srgbClr val="C82E32"/>
                  </a:solidFill>
                </a:rPr>
                <a:t>2 (</a:t>
              </a:r>
              <a:r>
                <a:rPr lang="en-US" sz="3200" i="1" baseline="-25000" dirty="0" smtClean="0">
                  <a:solidFill>
                    <a:srgbClr val="C82E32"/>
                  </a:solidFill>
                </a:rPr>
                <a:t>s</a:t>
              </a:r>
              <a:r>
                <a:rPr lang="en-US" sz="3200" baseline="-25000" dirty="0" smtClean="0">
                  <a:solidFill>
                    <a:srgbClr val="C82E32"/>
                  </a:solidFill>
                </a:rPr>
                <a:t>)</a:t>
              </a:r>
              <a:endParaRPr lang="en-US" sz="3200" dirty="0">
                <a:solidFill>
                  <a:srgbClr val="C82E32"/>
                </a:solidFill>
              </a:endParaRPr>
            </a:p>
          </p:txBody>
        </p:sp>
        <p:sp>
          <p:nvSpPr>
            <p:cNvPr id="6" name="Rectangle 16"/>
            <p:cNvSpPr>
              <a:spLocks noChangeArrowheads="1"/>
            </p:cNvSpPr>
            <p:nvPr/>
          </p:nvSpPr>
          <p:spPr bwMode="auto">
            <a:xfrm>
              <a:off x="3168" y="3618"/>
              <a:ext cx="1851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200">
                  <a:solidFill>
                    <a:srgbClr val="C82E32"/>
                  </a:solidFill>
                </a:rPr>
                <a:t>Pb</a:t>
              </a:r>
              <a:r>
                <a:rPr lang="en-US" sz="3200" baseline="30000">
                  <a:solidFill>
                    <a:srgbClr val="C82E32"/>
                  </a:solidFill>
                </a:rPr>
                <a:t>2+</a:t>
              </a:r>
              <a:r>
                <a:rPr lang="en-US" sz="3200" baseline="-25000">
                  <a:solidFill>
                    <a:srgbClr val="C82E32"/>
                  </a:solidFill>
                </a:rPr>
                <a:t> (</a:t>
              </a:r>
              <a:r>
                <a:rPr lang="en-US" sz="3200" i="1" baseline="-25000">
                  <a:solidFill>
                    <a:srgbClr val="C82E32"/>
                  </a:solidFill>
                </a:rPr>
                <a:t>aq</a:t>
              </a:r>
              <a:r>
                <a:rPr lang="en-US" sz="3200" baseline="-25000">
                  <a:solidFill>
                    <a:srgbClr val="C82E32"/>
                  </a:solidFill>
                </a:rPr>
                <a:t>)</a:t>
              </a:r>
              <a:r>
                <a:rPr lang="en-US" sz="3200">
                  <a:solidFill>
                    <a:srgbClr val="C82E32"/>
                  </a:solidFill>
                </a:rPr>
                <a:t> + 2 Cl</a:t>
              </a:r>
              <a:r>
                <a:rPr lang="en-US" sz="3200" baseline="30000">
                  <a:solidFill>
                    <a:srgbClr val="C82E32"/>
                  </a:solidFill>
                </a:rPr>
                <a:t>-</a:t>
              </a:r>
              <a:r>
                <a:rPr lang="en-US" sz="3200" baseline="-25000">
                  <a:solidFill>
                    <a:srgbClr val="C82E32"/>
                  </a:solidFill>
                </a:rPr>
                <a:t>(</a:t>
              </a:r>
              <a:r>
                <a:rPr lang="en-US" sz="3200" i="1" baseline="-25000">
                  <a:solidFill>
                    <a:srgbClr val="C82E32"/>
                  </a:solidFill>
                </a:rPr>
                <a:t>aq</a:t>
              </a:r>
              <a:r>
                <a:rPr lang="en-US" sz="3200" baseline="-25000">
                  <a:solidFill>
                    <a:srgbClr val="C82E32"/>
                  </a:solidFill>
                </a:rPr>
                <a:t>)</a:t>
              </a:r>
              <a:endParaRPr lang="en-US" sz="3200">
                <a:solidFill>
                  <a:srgbClr val="C82E32"/>
                </a:solidFill>
              </a:endParaRPr>
            </a:p>
          </p:txBody>
        </p:sp>
      </p:grpSp>
      <p:pic>
        <p:nvPicPr>
          <p:cNvPr id="8" name="Picture 18" descr="equilibri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98800" y="3429000"/>
            <a:ext cx="1244600" cy="190500"/>
          </a:xfrm>
          <a:prstGeom prst="rect">
            <a:avLst/>
          </a:prstGeom>
          <a:noFill/>
        </p:spPr>
      </p:pic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752600" y="4419600"/>
            <a:ext cx="4495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1" hangingPunct="1">
              <a:spcBef>
                <a:spcPct val="20000"/>
              </a:spcBef>
            </a:pPr>
            <a:r>
              <a:rPr lang="en-US" sz="3200" i="1" dirty="0" err="1">
                <a:solidFill>
                  <a:srgbClr val="C82E32"/>
                </a:solidFill>
              </a:rPr>
              <a:t>K</a:t>
            </a:r>
            <a:r>
              <a:rPr lang="en-US" sz="3200" baseline="-25000" dirty="0" err="1">
                <a:solidFill>
                  <a:srgbClr val="C82E32"/>
                </a:solidFill>
              </a:rPr>
              <a:t>c</a:t>
            </a:r>
            <a:r>
              <a:rPr lang="en-US" sz="3200" dirty="0">
                <a:solidFill>
                  <a:srgbClr val="C82E32"/>
                </a:solidFill>
              </a:rPr>
              <a:t> = [Pb</a:t>
            </a:r>
            <a:r>
              <a:rPr lang="en-US" sz="3200" baseline="30000" dirty="0">
                <a:solidFill>
                  <a:srgbClr val="C82E32"/>
                </a:solidFill>
              </a:rPr>
              <a:t>2+</a:t>
            </a:r>
            <a:r>
              <a:rPr lang="en-US" sz="3200" dirty="0">
                <a:solidFill>
                  <a:srgbClr val="C82E32"/>
                </a:solidFill>
              </a:rPr>
              <a:t>] [</a:t>
            </a:r>
            <a:r>
              <a:rPr lang="en-US" sz="3200" dirty="0" err="1">
                <a:solidFill>
                  <a:srgbClr val="C82E32"/>
                </a:solidFill>
              </a:rPr>
              <a:t>Cl</a:t>
            </a:r>
            <a:r>
              <a:rPr lang="en-US" sz="3200" baseline="30000" dirty="0">
                <a:solidFill>
                  <a:srgbClr val="C82E32"/>
                </a:solidFill>
              </a:rPr>
              <a:t>-</a:t>
            </a:r>
            <a:r>
              <a:rPr lang="en-US" sz="3200" dirty="0">
                <a:solidFill>
                  <a:srgbClr val="C82E32"/>
                </a:solidFill>
              </a:rPr>
              <a:t>]</a:t>
            </a:r>
            <a:r>
              <a:rPr lang="en-US" sz="3200" baseline="30000" dirty="0">
                <a:solidFill>
                  <a:srgbClr val="C82E32"/>
                </a:solidFill>
              </a:rPr>
              <a:t>2</a:t>
            </a:r>
            <a:endParaRPr lang="en-US" sz="3200" dirty="0">
              <a:solidFill>
                <a:srgbClr val="C82E3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8998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1071563" y="457200"/>
            <a:ext cx="7099300" cy="701675"/>
            <a:chOff x="1042" y="2704"/>
            <a:chExt cx="4472" cy="442"/>
          </a:xfrm>
        </p:grpSpPr>
        <p:sp>
          <p:nvSpPr>
            <p:cNvPr id="3" name="Rectangle 11"/>
            <p:cNvSpPr>
              <a:spLocks noChangeArrowheads="1"/>
            </p:cNvSpPr>
            <p:nvPr/>
          </p:nvSpPr>
          <p:spPr bwMode="auto">
            <a:xfrm>
              <a:off x="1042" y="2704"/>
              <a:ext cx="1437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4000" dirty="0">
                  <a:solidFill>
                    <a:srgbClr val="C82E32"/>
                  </a:solidFill>
                </a:rPr>
                <a:t>CaCO</a:t>
              </a:r>
              <a:r>
                <a:rPr lang="en-US" sz="4000" baseline="-25000" dirty="0">
                  <a:solidFill>
                    <a:srgbClr val="C82E32"/>
                  </a:solidFill>
                </a:rPr>
                <a:t>3 (</a:t>
              </a:r>
              <a:r>
                <a:rPr lang="en-US" sz="4000" i="1" baseline="-25000" dirty="0">
                  <a:solidFill>
                    <a:srgbClr val="C82E32"/>
                  </a:solidFill>
                </a:rPr>
                <a:t>s</a:t>
              </a:r>
              <a:r>
                <a:rPr lang="en-US" sz="4000" baseline="-25000" dirty="0">
                  <a:solidFill>
                    <a:srgbClr val="C82E32"/>
                  </a:solidFill>
                </a:rPr>
                <a:t>)</a:t>
              </a:r>
              <a:endParaRPr lang="en-US" sz="4000" dirty="0">
                <a:solidFill>
                  <a:srgbClr val="C82E32"/>
                </a:solidFill>
              </a:endParaRPr>
            </a:p>
          </p:txBody>
        </p:sp>
        <p:sp>
          <p:nvSpPr>
            <p:cNvPr id="4" name="Rectangle 12"/>
            <p:cNvSpPr>
              <a:spLocks noChangeArrowheads="1"/>
            </p:cNvSpPr>
            <p:nvPr/>
          </p:nvSpPr>
          <p:spPr bwMode="auto">
            <a:xfrm>
              <a:off x="3199" y="2704"/>
              <a:ext cx="2315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4000" dirty="0">
                  <a:solidFill>
                    <a:srgbClr val="C82E32"/>
                  </a:solidFill>
                </a:rPr>
                <a:t>CO</a:t>
              </a:r>
              <a:r>
                <a:rPr lang="en-US" sz="4000" baseline="-25000" dirty="0">
                  <a:solidFill>
                    <a:srgbClr val="C82E32"/>
                  </a:solidFill>
                </a:rPr>
                <a:t>2 (</a:t>
              </a:r>
              <a:r>
                <a:rPr lang="en-US" sz="4000" i="1" baseline="-25000" dirty="0">
                  <a:solidFill>
                    <a:srgbClr val="C82E32"/>
                  </a:solidFill>
                </a:rPr>
                <a:t>g</a:t>
              </a:r>
              <a:r>
                <a:rPr lang="en-US" sz="4000" baseline="-25000" dirty="0">
                  <a:solidFill>
                    <a:srgbClr val="C82E32"/>
                  </a:solidFill>
                </a:rPr>
                <a:t>)</a:t>
              </a:r>
              <a:r>
                <a:rPr lang="en-US" sz="4000" dirty="0">
                  <a:solidFill>
                    <a:srgbClr val="C82E32"/>
                  </a:solidFill>
                </a:rPr>
                <a:t> + </a:t>
              </a:r>
              <a:r>
                <a:rPr lang="en-US" sz="4000" dirty="0" err="1">
                  <a:solidFill>
                    <a:srgbClr val="C82E32"/>
                  </a:solidFill>
                </a:rPr>
                <a:t>CaO</a:t>
              </a:r>
              <a:r>
                <a:rPr lang="en-US" sz="4000" baseline="-25000" dirty="0">
                  <a:solidFill>
                    <a:srgbClr val="C82E32"/>
                  </a:solidFill>
                </a:rPr>
                <a:t>(</a:t>
              </a:r>
              <a:r>
                <a:rPr lang="en-US" sz="4000" i="1" baseline="-25000" dirty="0">
                  <a:solidFill>
                    <a:srgbClr val="C82E32"/>
                  </a:solidFill>
                </a:rPr>
                <a:t>s</a:t>
              </a:r>
              <a:r>
                <a:rPr lang="en-US" sz="4000" baseline="-25000" dirty="0">
                  <a:solidFill>
                    <a:srgbClr val="C82E32"/>
                  </a:solidFill>
                </a:rPr>
                <a:t>)</a:t>
              </a:r>
              <a:endParaRPr lang="en-US" sz="4000" dirty="0">
                <a:solidFill>
                  <a:srgbClr val="C82E32"/>
                </a:solidFill>
              </a:endParaRPr>
            </a:p>
          </p:txBody>
        </p:sp>
      </p:grpSp>
      <p:pic>
        <p:nvPicPr>
          <p:cNvPr id="6" name="Picture 18" descr="equilibri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685800"/>
            <a:ext cx="1244600" cy="190500"/>
          </a:xfrm>
          <a:prstGeom prst="rect">
            <a:avLst/>
          </a:prstGeom>
          <a:noFill/>
        </p:spPr>
      </p:pic>
      <p:sp>
        <p:nvSpPr>
          <p:cNvPr id="7" name="Rectangle 4"/>
          <p:cNvSpPr txBox="1">
            <a:spLocks noChangeArrowheads="1"/>
          </p:cNvSpPr>
          <p:nvPr/>
        </p:nvSpPr>
        <p:spPr>
          <a:xfrm>
            <a:off x="685800" y="1600200"/>
            <a:ext cx="7772400" cy="1447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As long as 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some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CaCO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and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CaO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remain in the system, the amount of CO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above the solid will remain the same.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Picture 8" descr="15_08"/>
          <p:cNvPicPr>
            <a:picLocks noChangeAspect="1" noChangeArrowheads="1"/>
          </p:cNvPicPr>
          <p:nvPr/>
        </p:nvPicPr>
        <p:blipFill>
          <a:blip r:embed="rId3" cstate="print"/>
          <a:srcRect b="11452"/>
          <a:stretch>
            <a:fillRect/>
          </a:stretch>
        </p:blipFill>
        <p:spPr>
          <a:xfrm>
            <a:off x="2438400" y="3276600"/>
            <a:ext cx="4267200" cy="2700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247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1524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Equilibrium Calculations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52400" y="1295400"/>
            <a:ext cx="8458200" cy="2438400"/>
          </a:xfrm>
          <a:prstGeom prst="rect">
            <a:avLst/>
          </a:prstGeom>
        </p:spPr>
        <p:txBody>
          <a:bodyPr/>
          <a:lstStyle/>
          <a:p>
            <a:pPr marL="342900" lvl="0" indent="-342900" algn="just">
              <a:spcBef>
                <a:spcPct val="20000"/>
              </a:spcBef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	A closed system initially containing 1.000 x 10</a:t>
            </a:r>
            <a:r>
              <a:rPr kumimoji="0" lang="en-US" sz="24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-3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M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H</a:t>
            </a:r>
            <a:r>
              <a:rPr kumimoji="0" lang="en-US" sz="24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2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and 2.000 x 10</a:t>
            </a:r>
            <a:r>
              <a:rPr kumimoji="0" lang="en-US" sz="24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-3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M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I</a:t>
            </a:r>
            <a:r>
              <a:rPr kumimoji="0" lang="en-US" sz="24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2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at 448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  <a:sym typeface="Symbol" pitchFamily="1" charset="2"/>
              </a:rPr>
              <a:t>C is allowed to reach equilibrium. Analysis of the equilibrium mixture shows that the concentration of HI is 1.87 x 10</a:t>
            </a:r>
            <a:r>
              <a:rPr kumimoji="0" lang="en-US" sz="24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  <a:sym typeface="Symbol" pitchFamily="1" charset="2"/>
              </a:rPr>
              <a:t>-3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  <a:sym typeface="Symbol" pitchFamily="1" charset="2"/>
              </a:rPr>
              <a:t> 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  <a:sym typeface="Symbol" pitchFamily="1" charset="2"/>
              </a:rPr>
              <a:t>M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  <a:sym typeface="Symbol" pitchFamily="1" charset="2"/>
              </a:rPr>
              <a:t>.  Calculate </a:t>
            </a:r>
            <a:r>
              <a:rPr kumimoji="0" lang="en-US" sz="2400" b="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  <a:sym typeface="Symbol" pitchFamily="1" charset="2"/>
              </a:rPr>
              <a:t>K</a:t>
            </a:r>
            <a:r>
              <a:rPr kumimoji="0" lang="en-US" sz="24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  <a:sym typeface="Symbol" pitchFamily="1" charset="2"/>
              </a:rPr>
              <a:t>c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  <a:sym typeface="Symbol" pitchFamily="1" charset="2"/>
              </a:rPr>
              <a:t> at 448 C for the reaction taking place, which is</a:t>
            </a:r>
            <a:r>
              <a:rPr lang="en-US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the equilibrium constant?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1295400" y="4235450"/>
            <a:ext cx="5137150" cy="717550"/>
            <a:chOff x="720" y="3570"/>
            <a:chExt cx="3236" cy="452"/>
          </a:xfrm>
        </p:grpSpPr>
        <p:sp>
          <p:nvSpPr>
            <p:cNvPr id="5" name="Rectangle 7"/>
            <p:cNvSpPr>
              <a:spLocks noChangeArrowheads="1"/>
            </p:cNvSpPr>
            <p:nvPr/>
          </p:nvSpPr>
          <p:spPr bwMode="auto">
            <a:xfrm>
              <a:off x="720" y="3570"/>
              <a:ext cx="1511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600" dirty="0">
                  <a:solidFill>
                    <a:srgbClr val="C82E32"/>
                  </a:solidFill>
                </a:rPr>
                <a:t>H</a:t>
              </a:r>
              <a:r>
                <a:rPr lang="en-US" sz="3600" baseline="-25000" dirty="0">
                  <a:solidFill>
                    <a:srgbClr val="C82E32"/>
                  </a:solidFill>
                </a:rPr>
                <a:t>2 (</a:t>
              </a:r>
              <a:r>
                <a:rPr lang="en-US" sz="3600" i="1" baseline="-25000" dirty="0">
                  <a:solidFill>
                    <a:srgbClr val="C82E32"/>
                  </a:solidFill>
                </a:rPr>
                <a:t>g</a:t>
              </a:r>
              <a:r>
                <a:rPr lang="en-US" sz="3600" baseline="-25000" dirty="0">
                  <a:solidFill>
                    <a:srgbClr val="C82E32"/>
                  </a:solidFill>
                </a:rPr>
                <a:t>)</a:t>
              </a:r>
              <a:r>
                <a:rPr lang="en-US" sz="3600" dirty="0">
                  <a:solidFill>
                    <a:srgbClr val="C82E32"/>
                  </a:solidFill>
                </a:rPr>
                <a:t> + I</a:t>
              </a:r>
              <a:r>
                <a:rPr lang="en-US" sz="3600" baseline="-25000" dirty="0">
                  <a:solidFill>
                    <a:srgbClr val="C82E32"/>
                  </a:solidFill>
                </a:rPr>
                <a:t>2 (</a:t>
              </a:r>
              <a:r>
                <a:rPr lang="en-US" sz="3600" i="1" baseline="-25000" dirty="0">
                  <a:solidFill>
                    <a:srgbClr val="C82E32"/>
                  </a:solidFill>
                </a:rPr>
                <a:t>s</a:t>
              </a:r>
              <a:r>
                <a:rPr lang="en-US" sz="3600" baseline="-25000" dirty="0">
                  <a:solidFill>
                    <a:srgbClr val="C82E32"/>
                  </a:solidFill>
                </a:rPr>
                <a:t>)</a:t>
              </a:r>
              <a:endParaRPr lang="en-US" sz="3200" dirty="0">
                <a:solidFill>
                  <a:srgbClr val="C82E32"/>
                </a:solidFill>
              </a:endParaRPr>
            </a:p>
          </p:txBody>
        </p:sp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>
              <a:off x="3024" y="3618"/>
              <a:ext cx="932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600" dirty="0">
                  <a:solidFill>
                    <a:srgbClr val="C82E32"/>
                  </a:solidFill>
                </a:rPr>
                <a:t>2 HI</a:t>
              </a:r>
              <a:r>
                <a:rPr lang="en-US" sz="3600" baseline="-25000" dirty="0">
                  <a:solidFill>
                    <a:srgbClr val="C82E32"/>
                  </a:solidFill>
                </a:rPr>
                <a:t> (</a:t>
              </a:r>
              <a:r>
                <a:rPr lang="en-US" sz="3600" i="1" baseline="-25000" dirty="0">
                  <a:solidFill>
                    <a:srgbClr val="C82E32"/>
                  </a:solidFill>
                </a:rPr>
                <a:t>g</a:t>
              </a:r>
              <a:r>
                <a:rPr lang="en-US" sz="3600" baseline="-25000" dirty="0">
                  <a:solidFill>
                    <a:srgbClr val="C82E32"/>
                  </a:solidFill>
                </a:rPr>
                <a:t>)</a:t>
              </a:r>
              <a:endParaRPr lang="en-US" sz="3200" dirty="0">
                <a:solidFill>
                  <a:srgbClr val="C82E32"/>
                </a:solidFill>
              </a:endParaRPr>
            </a:p>
          </p:txBody>
        </p:sp>
      </p:grpSp>
      <p:pic>
        <p:nvPicPr>
          <p:cNvPr id="8" name="Picture 18" descr="equilibri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4610100"/>
            <a:ext cx="1244600" cy="1905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95912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1524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What Do We Know?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3" name="Group 121"/>
          <p:cNvGraphicFramePr>
            <a:graphicFrameLocks/>
          </p:cNvGraphicFramePr>
          <p:nvPr/>
        </p:nvGraphicFramePr>
        <p:xfrm>
          <a:off x="304800" y="1981200"/>
          <a:ext cx="8534400" cy="2971800"/>
        </p:xfrm>
        <a:graphic>
          <a:graphicData uri="http://schemas.openxmlformats.org/drawingml/2006/table">
            <a:tbl>
              <a:tblPr/>
              <a:tblGrid>
                <a:gridCol w="2174875"/>
                <a:gridCol w="2092325"/>
                <a:gridCol w="2133600"/>
                <a:gridCol w="2133600"/>
              </a:tblGrid>
              <a:tr h="742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[H</a:t>
                      </a:r>
                      <a:r>
                        <a:rPr kumimoji="0" lang="en-US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2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], </a:t>
                      </a: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M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[I</a:t>
                      </a:r>
                      <a:r>
                        <a:rPr kumimoji="0" lang="en-US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2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], </a:t>
                      </a: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M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[HI], </a:t>
                      </a: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M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2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Initially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1.000 x 10</a:t>
                      </a:r>
                      <a:r>
                        <a:rPr kumimoji="0" lang="en-US" sz="2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-3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2.000 x 10</a:t>
                      </a:r>
                      <a:r>
                        <a:rPr kumimoji="0" lang="en-US" sz="2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-3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2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Change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2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At equilibrium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1.87 x 10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-3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8868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1524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[HI] Increases by 1.87 x 10</a:t>
            </a:r>
            <a:r>
              <a:rPr kumimoji="0" lang="en-US" sz="3600" b="0" i="0" u="none" strike="noStrike" kern="1200" cap="none" spc="0" normalizeH="0" baseline="30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-3</a:t>
            </a:r>
            <a:r>
              <a:rPr kumimoji="0" lang="en-US" sz="3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3600" b="0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3" name="Group 31"/>
          <p:cNvGraphicFramePr>
            <a:graphicFrameLocks/>
          </p:cNvGraphicFramePr>
          <p:nvPr/>
        </p:nvGraphicFramePr>
        <p:xfrm>
          <a:off x="304800" y="1981200"/>
          <a:ext cx="8534400" cy="2971800"/>
        </p:xfrm>
        <a:graphic>
          <a:graphicData uri="http://schemas.openxmlformats.org/drawingml/2006/table">
            <a:tbl>
              <a:tblPr/>
              <a:tblGrid>
                <a:gridCol w="2174875"/>
                <a:gridCol w="2092325"/>
                <a:gridCol w="2133600"/>
                <a:gridCol w="2133600"/>
              </a:tblGrid>
              <a:tr h="742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[H</a:t>
                      </a:r>
                      <a:r>
                        <a:rPr kumimoji="0" lang="en-US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2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], </a:t>
                      </a: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M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[I</a:t>
                      </a:r>
                      <a:r>
                        <a:rPr kumimoji="0" lang="en-US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2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], </a:t>
                      </a: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M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[HI], </a:t>
                      </a: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M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2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Initially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1.000 x 10</a:t>
                      </a:r>
                      <a:r>
                        <a:rPr kumimoji="0" lang="en-US" sz="2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-3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2.000 x 10</a:t>
                      </a:r>
                      <a:r>
                        <a:rPr kumimoji="0" lang="en-US" sz="2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-3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2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Change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30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+1.87 x 10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-3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2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At equilibrium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1.87 x 10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-3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1061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1524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Concept of Equilibrium</a:t>
            </a:r>
          </a:p>
        </p:txBody>
      </p:sp>
      <p:pic>
        <p:nvPicPr>
          <p:cNvPr id="5" name="Picture 7" descr="15_02"/>
          <p:cNvPicPr>
            <a:picLocks noChangeAspect="1" noChangeArrowheads="1"/>
          </p:cNvPicPr>
          <p:nvPr/>
        </p:nvPicPr>
        <p:blipFill>
          <a:blip r:embed="rId2" cstate="print"/>
          <a:srcRect t="46428" b="9723"/>
          <a:stretch>
            <a:fillRect/>
          </a:stretch>
        </p:blipFill>
        <p:spPr>
          <a:xfrm>
            <a:off x="265113" y="1433513"/>
            <a:ext cx="3925887" cy="3011487"/>
          </a:xfrm>
          <a:prstGeom prst="rect">
            <a:avLst/>
          </a:prstGeom>
        </p:spPr>
      </p:pic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648200" y="1295400"/>
            <a:ext cx="4343400" cy="4648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 a system approaches equilibrium, both the forward and reverse reactions are occurring.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 equilibrium, the forward and reverse reactions are proceeding </a:t>
            </a:r>
            <a:r>
              <a:rPr kumimoji="0" lang="en-US" sz="2800" b="0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 the same rate</a:t>
            </a: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47596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30"/>
          <p:cNvGraphicFramePr>
            <a:graphicFrameLocks/>
          </p:cNvGraphicFramePr>
          <p:nvPr/>
        </p:nvGraphicFramePr>
        <p:xfrm>
          <a:off x="304800" y="1981200"/>
          <a:ext cx="8534400" cy="2971800"/>
        </p:xfrm>
        <a:graphic>
          <a:graphicData uri="http://schemas.openxmlformats.org/drawingml/2006/table">
            <a:tbl>
              <a:tblPr/>
              <a:tblGrid>
                <a:gridCol w="2174875"/>
                <a:gridCol w="2092325"/>
                <a:gridCol w="2133600"/>
                <a:gridCol w="2133600"/>
              </a:tblGrid>
              <a:tr h="742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[H</a:t>
                      </a:r>
                      <a:r>
                        <a:rPr kumimoji="0" lang="en-US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2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], </a:t>
                      </a: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M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[I</a:t>
                      </a:r>
                      <a:r>
                        <a:rPr kumimoji="0" lang="en-US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2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], </a:t>
                      </a: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M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[HI], </a:t>
                      </a: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M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2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Initially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1.000 x 10</a:t>
                      </a:r>
                      <a:r>
                        <a:rPr kumimoji="0" lang="en-US" sz="2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-3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2.000 x 10</a:t>
                      </a:r>
                      <a:r>
                        <a:rPr kumimoji="0" lang="en-US" sz="2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-3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2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Change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-9.35 x 10</a:t>
                      </a:r>
                      <a:r>
                        <a:rPr kumimoji="0" lang="en-US" sz="2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-4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-9.35 x 10</a:t>
                      </a:r>
                      <a:r>
                        <a:rPr kumimoji="0" lang="en-US" sz="2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-4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+1.87 x 10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-3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2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At equilibrium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1.87 x 10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-3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3048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Stoichiometry tells us [H</a:t>
            </a:r>
            <a:r>
              <a:rPr kumimoji="0" lang="en-US" sz="36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  <a:r>
              <a:rPr kumimoji="0" lang="en-US" sz="3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] and [I</a:t>
            </a:r>
            <a:r>
              <a:rPr kumimoji="0" lang="en-US" sz="36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  <a:r>
              <a:rPr kumimoji="0" lang="en-US" sz="3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] decrease by half as much.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610016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3048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We can now calculate the equilibrium concentrations of all three compounds…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3" name="Group 30"/>
          <p:cNvGraphicFramePr>
            <a:graphicFrameLocks/>
          </p:cNvGraphicFramePr>
          <p:nvPr/>
        </p:nvGraphicFramePr>
        <p:xfrm>
          <a:off x="304800" y="1981200"/>
          <a:ext cx="8534400" cy="2971800"/>
        </p:xfrm>
        <a:graphic>
          <a:graphicData uri="http://schemas.openxmlformats.org/drawingml/2006/table">
            <a:tbl>
              <a:tblPr/>
              <a:tblGrid>
                <a:gridCol w="2174875"/>
                <a:gridCol w="2092325"/>
                <a:gridCol w="2133600"/>
                <a:gridCol w="2133600"/>
              </a:tblGrid>
              <a:tr h="742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[H</a:t>
                      </a:r>
                      <a:r>
                        <a:rPr kumimoji="0" lang="en-US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2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], </a:t>
                      </a: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M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[I</a:t>
                      </a:r>
                      <a:r>
                        <a:rPr kumimoji="0" lang="en-US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2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], </a:t>
                      </a: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M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[HI], </a:t>
                      </a:r>
                      <a:r>
                        <a:rPr kumimoji="0" lang="en-US" sz="2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M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2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Initially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1.000 x 10</a:t>
                      </a:r>
                      <a:r>
                        <a:rPr kumimoji="0" lang="en-US" sz="2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-3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2.000 x 10</a:t>
                      </a:r>
                      <a:r>
                        <a:rPr kumimoji="0" lang="en-US" sz="2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-3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2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Change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-9.35 x 10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-4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-9.35 x 10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-4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+1.87 x 10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-3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2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At equilibrium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6.5 x 10</a:t>
                      </a:r>
                      <a:r>
                        <a:rPr kumimoji="0" lang="en-US" sz="2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-5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1.065 x 10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-3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1.87 x 10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-3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34396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3048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…and, therefore, the equilibrium constant.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3" name="Group 17"/>
          <p:cNvGrpSpPr>
            <a:grpSpLocks/>
          </p:cNvGrpSpPr>
          <p:nvPr/>
        </p:nvGrpSpPr>
        <p:grpSpPr bwMode="auto">
          <a:xfrm>
            <a:off x="1143000" y="1584325"/>
            <a:ext cx="7173913" cy="3908425"/>
            <a:chOff x="377" y="1728"/>
            <a:chExt cx="4519" cy="2462"/>
          </a:xfrm>
        </p:grpSpPr>
        <p:grpSp>
          <p:nvGrpSpPr>
            <p:cNvPr id="4" name="Group 15"/>
            <p:cNvGrpSpPr>
              <a:grpSpLocks/>
            </p:cNvGrpSpPr>
            <p:nvPr/>
          </p:nvGrpSpPr>
          <p:grpSpPr bwMode="auto">
            <a:xfrm>
              <a:off x="377" y="1728"/>
              <a:ext cx="1993" cy="826"/>
              <a:chOff x="377" y="2160"/>
              <a:chExt cx="1993" cy="826"/>
            </a:xfrm>
          </p:grpSpPr>
          <p:sp>
            <p:nvSpPr>
              <p:cNvPr id="11" name="Rectangle 4"/>
              <p:cNvSpPr>
                <a:spLocks noChangeArrowheads="1"/>
              </p:cNvSpPr>
              <p:nvPr/>
            </p:nvSpPr>
            <p:spPr bwMode="auto">
              <a:xfrm>
                <a:off x="377" y="2352"/>
                <a:ext cx="608" cy="4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4000" i="1" dirty="0" err="1"/>
                  <a:t>K</a:t>
                </a:r>
                <a:r>
                  <a:rPr lang="en-US" sz="4000" baseline="-25000" dirty="0" err="1"/>
                  <a:t>c</a:t>
                </a:r>
                <a:r>
                  <a:rPr lang="en-US" sz="4000" dirty="0"/>
                  <a:t> =</a:t>
                </a:r>
              </a:p>
            </p:txBody>
          </p:sp>
          <p:grpSp>
            <p:nvGrpSpPr>
              <p:cNvPr id="6" name="Group 7"/>
              <p:cNvGrpSpPr>
                <a:grpSpLocks/>
              </p:cNvGrpSpPr>
              <p:nvPr/>
            </p:nvGrpSpPr>
            <p:grpSpPr bwMode="auto">
              <a:xfrm>
                <a:off x="1170" y="2160"/>
                <a:ext cx="1200" cy="826"/>
                <a:chOff x="3504" y="2400"/>
                <a:chExt cx="1200" cy="826"/>
              </a:xfrm>
            </p:grpSpPr>
            <p:sp>
              <p:nvSpPr>
                <p:cNvPr id="13" name="Rectangle 5"/>
                <p:cNvSpPr>
                  <a:spLocks noChangeArrowheads="1"/>
                </p:cNvSpPr>
                <p:nvPr/>
              </p:nvSpPr>
              <p:spPr bwMode="auto">
                <a:xfrm>
                  <a:off x="3552" y="2400"/>
                  <a:ext cx="1121" cy="82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4000"/>
                    <a:t>[HI]</a:t>
                  </a:r>
                  <a:r>
                    <a:rPr lang="en-US" sz="4000" baseline="30000"/>
                    <a:t>2</a:t>
                  </a:r>
                  <a:endParaRPr lang="en-US" sz="4000"/>
                </a:p>
                <a:p>
                  <a:pPr algn="ctr"/>
                  <a:r>
                    <a:rPr lang="en-US" sz="4000"/>
                    <a:t>[H</a:t>
                  </a:r>
                  <a:r>
                    <a:rPr lang="en-US" sz="4000" baseline="-25000"/>
                    <a:t>2</a:t>
                  </a:r>
                  <a:r>
                    <a:rPr lang="en-US" sz="4000"/>
                    <a:t>] [I</a:t>
                  </a:r>
                  <a:r>
                    <a:rPr lang="en-US" sz="4000" baseline="-25000"/>
                    <a:t>2</a:t>
                  </a:r>
                  <a:r>
                    <a:rPr lang="en-US" sz="4000"/>
                    <a:t>]</a:t>
                  </a:r>
                </a:p>
              </p:txBody>
            </p:sp>
            <p:sp>
              <p:nvSpPr>
                <p:cNvPr id="14" name="Line 6"/>
                <p:cNvSpPr>
                  <a:spLocks noChangeShapeType="1"/>
                </p:cNvSpPr>
                <p:nvPr/>
              </p:nvSpPr>
              <p:spPr bwMode="auto">
                <a:xfrm>
                  <a:off x="3504" y="2850"/>
                  <a:ext cx="1200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5" name="Rectangle 10"/>
            <p:cNvSpPr>
              <a:spLocks noChangeArrowheads="1"/>
            </p:cNvSpPr>
            <p:nvPr/>
          </p:nvSpPr>
          <p:spPr bwMode="auto">
            <a:xfrm>
              <a:off x="787" y="3744"/>
              <a:ext cx="749" cy="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4000"/>
                <a:t>=  51</a:t>
              </a:r>
            </a:p>
          </p:txBody>
        </p:sp>
        <p:grpSp>
          <p:nvGrpSpPr>
            <p:cNvPr id="8" name="Group 16"/>
            <p:cNvGrpSpPr>
              <a:grpSpLocks/>
            </p:cNvGrpSpPr>
            <p:nvPr/>
          </p:nvGrpSpPr>
          <p:grpSpPr bwMode="auto">
            <a:xfrm>
              <a:off x="787" y="2736"/>
              <a:ext cx="4109" cy="834"/>
              <a:chOff x="787" y="2832"/>
              <a:chExt cx="4109" cy="834"/>
            </a:xfrm>
          </p:grpSpPr>
          <p:sp>
            <p:nvSpPr>
              <p:cNvPr id="7" name="Rectangle 9"/>
              <p:cNvSpPr>
                <a:spLocks noChangeArrowheads="1"/>
              </p:cNvSpPr>
              <p:nvPr/>
            </p:nvSpPr>
            <p:spPr bwMode="auto">
              <a:xfrm>
                <a:off x="787" y="3024"/>
                <a:ext cx="277" cy="4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4000"/>
                  <a:t>=</a:t>
                </a:r>
              </a:p>
            </p:txBody>
          </p:sp>
          <p:grpSp>
            <p:nvGrpSpPr>
              <p:cNvPr id="12" name="Group 14"/>
              <p:cNvGrpSpPr>
                <a:grpSpLocks/>
              </p:cNvGrpSpPr>
              <p:nvPr/>
            </p:nvGrpSpPr>
            <p:grpSpPr bwMode="auto">
              <a:xfrm>
                <a:off x="1296" y="2832"/>
                <a:ext cx="3600" cy="834"/>
                <a:chOff x="1776" y="2832"/>
                <a:chExt cx="3600" cy="834"/>
              </a:xfrm>
            </p:grpSpPr>
            <p:sp>
              <p:nvSpPr>
                <p:cNvPr id="9" name="Rectangle 12"/>
                <p:cNvSpPr>
                  <a:spLocks noChangeArrowheads="1"/>
                </p:cNvSpPr>
                <p:nvPr/>
              </p:nvSpPr>
              <p:spPr bwMode="auto">
                <a:xfrm>
                  <a:off x="1941" y="2832"/>
                  <a:ext cx="3228" cy="83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4000"/>
                    <a:t>(1.87 x 10</a:t>
                  </a:r>
                  <a:r>
                    <a:rPr lang="en-US" sz="4000" baseline="30000"/>
                    <a:t>-3</a:t>
                  </a:r>
                  <a:r>
                    <a:rPr lang="en-US" sz="4000"/>
                    <a:t>)</a:t>
                  </a:r>
                  <a:r>
                    <a:rPr lang="en-US" sz="4000" baseline="30000"/>
                    <a:t>2</a:t>
                  </a:r>
                  <a:endParaRPr lang="en-US" sz="4000"/>
                </a:p>
                <a:p>
                  <a:pPr algn="ctr"/>
                  <a:r>
                    <a:rPr lang="en-US" sz="4000"/>
                    <a:t>(6.5 x 10</a:t>
                  </a:r>
                  <a:r>
                    <a:rPr lang="en-US" sz="4000" baseline="30000"/>
                    <a:t>-5</a:t>
                  </a:r>
                  <a:r>
                    <a:rPr lang="en-US" sz="4000"/>
                    <a:t>)(1.065 x 10</a:t>
                  </a:r>
                  <a:r>
                    <a:rPr lang="en-US" sz="4000" baseline="30000"/>
                    <a:t>-3</a:t>
                  </a:r>
                  <a:r>
                    <a:rPr lang="en-US" sz="4000"/>
                    <a:t>)</a:t>
                  </a:r>
                </a:p>
              </p:txBody>
            </p:sp>
            <p:sp>
              <p:nvSpPr>
                <p:cNvPr id="10" name="Line 13"/>
                <p:cNvSpPr>
                  <a:spLocks noChangeShapeType="1"/>
                </p:cNvSpPr>
                <p:nvPr/>
              </p:nvSpPr>
              <p:spPr bwMode="auto">
                <a:xfrm>
                  <a:off x="1776" y="3264"/>
                  <a:ext cx="3600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953828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1524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Reaction Quotient (</a:t>
            </a: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Q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)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981200"/>
            <a:ext cx="80010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gives the same ratio the equilibrium expression gives, but for a system that is </a:t>
            </a:r>
            <a:r>
              <a:rPr kumimoji="0" lang="en-US" sz="3200" b="0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at equilibrium.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 calculate </a:t>
            </a:r>
            <a:r>
              <a:rPr kumimoji="0" lang="en-US" sz="3200" b="0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one substitutes the initial concentrations on reactants and products into the equilibrium expression.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69529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If </a:t>
            </a:r>
            <a:r>
              <a:rPr kumimoji="0" lang="en-US" sz="3600" b="0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Q</a:t>
            </a:r>
            <a:r>
              <a:rPr kumimoji="0" lang="en-US" sz="3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= </a:t>
            </a:r>
            <a:r>
              <a:rPr kumimoji="0" lang="en-US" sz="3600" b="0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K</a:t>
            </a:r>
            <a:r>
              <a:rPr kumimoji="0" lang="en-US" sz="3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,</a:t>
            </a:r>
            <a:endParaRPr kumimoji="0" lang="en-US" sz="4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10"/>
          <p:cNvSpPr>
            <a:spLocks noChangeArrowheads="1"/>
          </p:cNvSpPr>
          <p:nvPr/>
        </p:nvSpPr>
        <p:spPr bwMode="auto">
          <a:xfrm>
            <a:off x="0" y="6858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n-US" sz="3600" dirty="0"/>
              <a:t>the system is at equilibrium.</a:t>
            </a:r>
            <a:endParaRPr lang="en-US" sz="4400" dirty="0"/>
          </a:p>
        </p:txBody>
      </p:sp>
      <p:pic>
        <p:nvPicPr>
          <p:cNvPr id="7" name="Picture 28" descr="15_09"/>
          <p:cNvPicPr>
            <a:picLocks noChangeAspect="1" noChangeArrowheads="1"/>
          </p:cNvPicPr>
          <p:nvPr/>
        </p:nvPicPr>
        <p:blipFill>
          <a:blip r:embed="rId2" cstate="print"/>
          <a:srcRect b="4688"/>
          <a:stretch>
            <a:fillRect/>
          </a:stretch>
        </p:blipFill>
        <p:spPr>
          <a:xfrm>
            <a:off x="2592657" y="1752600"/>
            <a:ext cx="4081463" cy="4648200"/>
          </a:xfrm>
          <a:prstGeom prst="rect">
            <a:avLst/>
          </a:prstGeom>
        </p:spPr>
      </p:pic>
      <p:grpSp>
        <p:nvGrpSpPr>
          <p:cNvPr id="4" name="Group 31"/>
          <p:cNvGrpSpPr>
            <a:grpSpLocks/>
          </p:cNvGrpSpPr>
          <p:nvPr/>
        </p:nvGrpSpPr>
        <p:grpSpPr bwMode="auto">
          <a:xfrm>
            <a:off x="2300287" y="1905000"/>
            <a:ext cx="4633913" cy="4876800"/>
            <a:chOff x="1440" y="1104"/>
            <a:chExt cx="2919" cy="3072"/>
          </a:xfrm>
        </p:grpSpPr>
        <p:sp>
          <p:nvSpPr>
            <p:cNvPr id="9" name="Rectangle 29"/>
            <p:cNvSpPr>
              <a:spLocks noChangeArrowheads="1"/>
            </p:cNvSpPr>
            <p:nvPr/>
          </p:nvSpPr>
          <p:spPr bwMode="auto">
            <a:xfrm>
              <a:off x="3207" y="1104"/>
              <a:ext cx="1152" cy="3023"/>
            </a:xfrm>
            <a:prstGeom prst="rect">
              <a:avLst/>
            </a:prstGeom>
            <a:solidFill>
              <a:schemeClr val="bg1">
                <a:alpha val="67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Rectangle 30"/>
            <p:cNvSpPr>
              <a:spLocks noChangeArrowheads="1"/>
            </p:cNvSpPr>
            <p:nvPr/>
          </p:nvSpPr>
          <p:spPr bwMode="auto">
            <a:xfrm>
              <a:off x="1440" y="1153"/>
              <a:ext cx="1152" cy="3023"/>
            </a:xfrm>
            <a:prstGeom prst="rect">
              <a:avLst/>
            </a:prstGeom>
            <a:solidFill>
              <a:schemeClr val="bg1">
                <a:alpha val="67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29140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1524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If </a:t>
            </a:r>
            <a:r>
              <a:rPr kumimoji="0" lang="en-US" sz="3600" b="0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Q</a:t>
            </a:r>
            <a:r>
              <a:rPr kumimoji="0" lang="en-US" sz="3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&gt; </a:t>
            </a:r>
            <a:r>
              <a:rPr kumimoji="0" lang="en-US" sz="3600" b="0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K</a:t>
            </a:r>
            <a:r>
              <a:rPr kumimoji="0" lang="en-US" sz="3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,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9144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n-US" sz="3600" dirty="0"/>
              <a:t>there is too much product, and the equilibrium shifts to the left.</a:t>
            </a:r>
          </a:p>
        </p:txBody>
      </p:sp>
      <p:pic>
        <p:nvPicPr>
          <p:cNvPr id="11" name="Picture 10" descr="15_09"/>
          <p:cNvPicPr>
            <a:picLocks noChangeAspect="1" noChangeArrowheads="1"/>
          </p:cNvPicPr>
          <p:nvPr/>
        </p:nvPicPr>
        <p:blipFill>
          <a:blip r:embed="rId2" cstate="print"/>
          <a:srcRect b="4688"/>
          <a:stretch>
            <a:fillRect/>
          </a:stretch>
        </p:blipFill>
        <p:spPr>
          <a:xfrm>
            <a:off x="2530475" y="2057400"/>
            <a:ext cx="4081463" cy="4648200"/>
          </a:xfrm>
          <a:prstGeom prst="rect">
            <a:avLst/>
          </a:prstGeom>
        </p:spPr>
      </p:pic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1611313" y="1982788"/>
            <a:ext cx="3722687" cy="4799012"/>
            <a:chOff x="1111" y="1153"/>
            <a:chExt cx="2345" cy="3023"/>
          </a:xfrm>
        </p:grpSpPr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>
              <a:off x="2256" y="1153"/>
              <a:ext cx="1152" cy="3023"/>
            </a:xfrm>
            <a:prstGeom prst="rect">
              <a:avLst/>
            </a:prstGeom>
            <a:solidFill>
              <a:schemeClr val="bg1">
                <a:alpha val="67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auto">
            <a:xfrm>
              <a:off x="1111" y="1153"/>
              <a:ext cx="1152" cy="3023"/>
            </a:xfrm>
            <a:prstGeom prst="rect">
              <a:avLst/>
            </a:prstGeom>
            <a:solidFill>
              <a:schemeClr val="bg1">
                <a:alpha val="67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auto">
            <a:xfrm>
              <a:off x="3408" y="2640"/>
              <a:ext cx="48" cy="144"/>
            </a:xfrm>
            <a:prstGeom prst="rect">
              <a:avLst/>
            </a:prstGeom>
            <a:solidFill>
              <a:schemeClr val="bg1">
                <a:alpha val="67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17400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1524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If </a:t>
            </a:r>
            <a:r>
              <a:rPr kumimoji="0" lang="en-US" sz="3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Q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&lt; </a:t>
            </a:r>
            <a:r>
              <a:rPr kumimoji="0" lang="en-US" sz="3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K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,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7620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n-US" sz="3600" dirty="0"/>
              <a:t>there is too much reactant, and the equilibrium shifts to the right.</a:t>
            </a:r>
          </a:p>
        </p:txBody>
      </p:sp>
      <p:pic>
        <p:nvPicPr>
          <p:cNvPr id="4" name="Picture 10" descr="15_09"/>
          <p:cNvPicPr>
            <a:picLocks noChangeAspect="1" noChangeArrowheads="1"/>
          </p:cNvPicPr>
          <p:nvPr/>
        </p:nvPicPr>
        <p:blipFill>
          <a:blip r:embed="rId2" cstate="print"/>
          <a:srcRect b="4688"/>
          <a:stretch>
            <a:fillRect/>
          </a:stretch>
        </p:blipFill>
        <p:spPr>
          <a:xfrm>
            <a:off x="2209800" y="1905000"/>
            <a:ext cx="4081463" cy="4648200"/>
          </a:xfrm>
          <a:prstGeom prst="rect">
            <a:avLst/>
          </a:prstGeom>
        </p:spPr>
      </p:pic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3505200" y="1862138"/>
            <a:ext cx="3832225" cy="4843462"/>
            <a:chOff x="2290" y="1125"/>
            <a:chExt cx="2414" cy="3051"/>
          </a:xfrm>
        </p:grpSpPr>
        <p:sp>
          <p:nvSpPr>
            <p:cNvPr id="6" name="Rectangle 11"/>
            <p:cNvSpPr>
              <a:spLocks noChangeArrowheads="1"/>
            </p:cNvSpPr>
            <p:nvPr/>
          </p:nvSpPr>
          <p:spPr bwMode="auto">
            <a:xfrm>
              <a:off x="3552" y="1125"/>
              <a:ext cx="1152" cy="3023"/>
            </a:xfrm>
            <a:prstGeom prst="rect">
              <a:avLst/>
            </a:prstGeom>
            <a:solidFill>
              <a:schemeClr val="bg1">
                <a:alpha val="67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Rectangle 12"/>
            <p:cNvSpPr>
              <a:spLocks noChangeArrowheads="1"/>
            </p:cNvSpPr>
            <p:nvPr/>
          </p:nvSpPr>
          <p:spPr bwMode="auto">
            <a:xfrm>
              <a:off x="2400" y="1153"/>
              <a:ext cx="1152" cy="3023"/>
            </a:xfrm>
            <a:prstGeom prst="rect">
              <a:avLst/>
            </a:prstGeom>
            <a:solidFill>
              <a:schemeClr val="bg1">
                <a:alpha val="67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Rectangle 14"/>
            <p:cNvSpPr>
              <a:spLocks noChangeArrowheads="1"/>
            </p:cNvSpPr>
            <p:nvPr/>
          </p:nvSpPr>
          <p:spPr bwMode="auto">
            <a:xfrm>
              <a:off x="2290" y="2640"/>
              <a:ext cx="110" cy="144"/>
            </a:xfrm>
            <a:prstGeom prst="rect">
              <a:avLst/>
            </a:prstGeom>
            <a:solidFill>
              <a:schemeClr val="bg1">
                <a:alpha val="67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404028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381000" y="304800"/>
            <a:ext cx="8382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Le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Châtelier’s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Principle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981200"/>
            <a:ext cx="7772400" cy="32766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“If a system at equilibrium is disturbed by a change in temperature, pressure, or the concentration of one of the components, the system will shift its equilibrium position so as to counteract the effect of the disturbance.”</a:t>
            </a:r>
            <a:endParaRPr kumimoji="0" lang="en-US" sz="3200" b="0" i="0" u="none" strike="noStrike" kern="1200" cap="none" spc="0" normalizeH="0" baseline="30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45091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1524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Haber Process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04800" y="1143000"/>
            <a:ext cx="8763000" cy="1981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The transformation of nitrogen and hydrogen into ammonia (NH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is of tremendous significance in agriculture, where ammonia-based fertilizers are of utmost importance.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" name="Picture 8" descr="15_04"/>
          <p:cNvPicPr>
            <a:picLocks noChangeAspect="1" noChangeArrowheads="1"/>
          </p:cNvPicPr>
          <p:nvPr/>
        </p:nvPicPr>
        <p:blipFill>
          <a:blip r:embed="rId2" cstate="print"/>
          <a:srcRect b="4536"/>
          <a:stretch>
            <a:fillRect/>
          </a:stretch>
        </p:blipFill>
        <p:spPr>
          <a:xfrm>
            <a:off x="685800" y="3276600"/>
            <a:ext cx="5943600" cy="2797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1182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1524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Haber Process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9" descr="15_04"/>
          <p:cNvPicPr>
            <a:picLocks noChangeAspect="1" noChangeArrowheads="1"/>
          </p:cNvPicPr>
          <p:nvPr/>
        </p:nvPicPr>
        <p:blipFill>
          <a:blip r:embed="rId2" cstate="print"/>
          <a:srcRect b="7077"/>
          <a:stretch>
            <a:fillRect/>
          </a:stretch>
        </p:blipFill>
        <p:spPr>
          <a:xfrm>
            <a:off x="609600" y="1219200"/>
            <a:ext cx="3657600" cy="1676400"/>
          </a:xfrm>
          <a:prstGeom prst="rect">
            <a:avLst/>
          </a:prstGeom>
        </p:spPr>
      </p:pic>
      <p:sp>
        <p:nvSpPr>
          <p:cNvPr id="6" name="Rectangle 4"/>
          <p:cNvSpPr txBox="1">
            <a:spLocks noChangeArrowheads="1"/>
          </p:cNvSpPr>
          <p:nvPr/>
        </p:nvSpPr>
        <p:spPr>
          <a:xfrm>
            <a:off x="4876800" y="1752600"/>
            <a:ext cx="38100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If H</a:t>
            </a:r>
            <a:r>
              <a:rPr kumimoji="0" lang="en-US" sz="28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is added to the system, N</a:t>
            </a:r>
            <a:r>
              <a:rPr kumimoji="0" lang="en-US" sz="28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will be consumed and the two reagents will form more NH</a:t>
            </a:r>
            <a:r>
              <a:rPr kumimoji="0" lang="en-US" sz="28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Picture 10" descr="15_11"/>
          <p:cNvPicPr>
            <a:picLocks noChangeAspect="1" noChangeArrowheads="1"/>
          </p:cNvPicPr>
          <p:nvPr/>
        </p:nvPicPr>
        <p:blipFill>
          <a:blip r:embed="rId3" cstate="print"/>
          <a:srcRect b="3279"/>
          <a:stretch>
            <a:fillRect/>
          </a:stretch>
        </p:blipFill>
        <p:spPr>
          <a:xfrm>
            <a:off x="746125" y="3124200"/>
            <a:ext cx="3444875" cy="3375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1776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1524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 System at Equilibrium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28600" y="1981200"/>
            <a:ext cx="38100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Once equilibrium is achieved, the </a:t>
            </a:r>
            <a:r>
              <a:rPr kumimoji="0" lang="en-US" sz="2800" b="0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amount</a:t>
            </a: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each reactant and product remains constant.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" name="Picture 7" descr="15_02"/>
          <p:cNvPicPr>
            <a:picLocks noChangeAspect="1" noChangeArrowheads="1"/>
          </p:cNvPicPr>
          <p:nvPr/>
        </p:nvPicPr>
        <p:blipFill>
          <a:blip r:embed="rId2" cstate="print"/>
          <a:srcRect b="59259"/>
          <a:stretch>
            <a:fillRect/>
          </a:stretch>
        </p:blipFill>
        <p:spPr>
          <a:xfrm>
            <a:off x="4038600" y="1735138"/>
            <a:ext cx="4724400" cy="3370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920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1524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Haber Process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Picture 8" descr="15_12"/>
          <p:cNvPicPr>
            <a:picLocks noChangeAspect="1" noChangeArrowheads="1"/>
          </p:cNvPicPr>
          <p:nvPr/>
        </p:nvPicPr>
        <p:blipFill>
          <a:blip r:embed="rId2" cstate="print"/>
          <a:srcRect b="3334"/>
          <a:stretch>
            <a:fillRect/>
          </a:stretch>
        </p:blipFill>
        <p:spPr>
          <a:xfrm>
            <a:off x="180975" y="1524000"/>
            <a:ext cx="4524375" cy="4572000"/>
          </a:xfrm>
          <a:prstGeom prst="rect">
            <a:avLst/>
          </a:prstGeom>
        </p:spPr>
      </p:pic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5029200" y="1905000"/>
            <a:ext cx="38100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This apparatus helps push the equilibrium to the right by removing the ammonia (NH</a:t>
            </a:r>
            <a:r>
              <a:rPr kumimoji="0" lang="en-US" sz="28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from the system as a liquid.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101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3048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Effect of Changes in Temperature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495300" y="1447799"/>
            <a:ext cx="7715250" cy="523874"/>
            <a:chOff x="337" y="880"/>
            <a:chExt cx="4860" cy="330"/>
          </a:xfrm>
        </p:grpSpPr>
        <p:sp>
          <p:nvSpPr>
            <p:cNvPr id="4" name="Rectangle 11"/>
            <p:cNvSpPr>
              <a:spLocks noChangeArrowheads="1"/>
            </p:cNvSpPr>
            <p:nvPr/>
          </p:nvSpPr>
          <p:spPr bwMode="auto">
            <a:xfrm>
              <a:off x="337" y="880"/>
              <a:ext cx="2136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 dirty="0"/>
                <a:t>Co(H</a:t>
              </a:r>
              <a:r>
                <a:rPr lang="en-US" sz="2800" baseline="-25000" dirty="0"/>
                <a:t>2</a:t>
              </a:r>
              <a:r>
                <a:rPr lang="en-US" sz="2800" dirty="0"/>
                <a:t>O)</a:t>
              </a:r>
              <a:r>
                <a:rPr lang="en-US" sz="2800" baseline="-25000" dirty="0"/>
                <a:t>6</a:t>
              </a:r>
              <a:r>
                <a:rPr lang="en-US" sz="2800" baseline="30000" dirty="0"/>
                <a:t>2+</a:t>
              </a:r>
              <a:r>
                <a:rPr lang="en-US" sz="2800" baseline="-25000" dirty="0"/>
                <a:t>(</a:t>
              </a:r>
              <a:r>
                <a:rPr lang="en-US" sz="2800" i="1" baseline="-25000" dirty="0" err="1"/>
                <a:t>aq</a:t>
              </a:r>
              <a:r>
                <a:rPr lang="en-US" sz="2800" baseline="-25000" dirty="0"/>
                <a:t>)</a:t>
              </a:r>
              <a:r>
                <a:rPr lang="en-US" sz="2800" dirty="0"/>
                <a:t> + 4 </a:t>
              </a:r>
              <a:r>
                <a:rPr lang="en-US" sz="2800" dirty="0" err="1"/>
                <a:t>Cl</a:t>
              </a:r>
              <a:r>
                <a:rPr lang="en-US" sz="2800" baseline="-25000" dirty="0"/>
                <a:t>(</a:t>
              </a:r>
              <a:r>
                <a:rPr lang="en-US" sz="2800" i="1" baseline="-25000" dirty="0" err="1"/>
                <a:t>aq</a:t>
              </a:r>
              <a:r>
                <a:rPr lang="en-US" sz="2800" baseline="-25000" dirty="0"/>
                <a:t>)</a:t>
              </a:r>
              <a:endParaRPr lang="en-US" sz="2800" dirty="0"/>
            </a:p>
          </p:txBody>
        </p:sp>
        <p:sp>
          <p:nvSpPr>
            <p:cNvPr id="5" name="Rectangle 12"/>
            <p:cNvSpPr>
              <a:spLocks noChangeArrowheads="1"/>
            </p:cNvSpPr>
            <p:nvPr/>
          </p:nvSpPr>
          <p:spPr bwMode="auto">
            <a:xfrm>
              <a:off x="3385" y="880"/>
              <a:ext cx="1812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 dirty="0"/>
                <a:t>CoCl</a:t>
              </a:r>
              <a:r>
                <a:rPr lang="en-US" sz="2800" baseline="-25000" dirty="0"/>
                <a:t>4 (</a:t>
              </a:r>
              <a:r>
                <a:rPr lang="en-US" sz="2800" i="1" baseline="-25000" dirty="0" err="1"/>
                <a:t>aq</a:t>
              </a:r>
              <a:r>
                <a:rPr lang="en-US" sz="2800" baseline="-25000" dirty="0"/>
                <a:t>)</a:t>
              </a:r>
              <a:r>
                <a:rPr lang="en-US" sz="2800" dirty="0"/>
                <a:t> + 6 H</a:t>
              </a:r>
              <a:r>
                <a:rPr lang="en-US" sz="2800" baseline="-25000" dirty="0"/>
                <a:t>2</a:t>
              </a:r>
              <a:r>
                <a:rPr lang="en-US" sz="2800" dirty="0"/>
                <a:t>O </a:t>
              </a:r>
              <a:r>
                <a:rPr lang="en-US" sz="2800" baseline="-25000" dirty="0"/>
                <a:t>(</a:t>
              </a:r>
              <a:r>
                <a:rPr lang="en-US" sz="2800" i="1" baseline="-25000" dirty="0"/>
                <a:t>l</a:t>
              </a:r>
              <a:r>
                <a:rPr lang="en-US" sz="2800" baseline="-25000" dirty="0"/>
                <a:t>)</a:t>
              </a:r>
              <a:endParaRPr lang="en-US" sz="2800" dirty="0"/>
            </a:p>
          </p:txBody>
        </p:sp>
      </p:grpSp>
      <p:pic>
        <p:nvPicPr>
          <p:cNvPr id="7" name="Picture 18" descr="equilibri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13200" y="1714500"/>
            <a:ext cx="1244600" cy="190500"/>
          </a:xfrm>
          <a:prstGeom prst="rect">
            <a:avLst/>
          </a:prstGeom>
          <a:noFill/>
        </p:spPr>
      </p:pic>
      <p:pic>
        <p:nvPicPr>
          <p:cNvPr id="8" name="Picture 18" descr="15_14"/>
          <p:cNvPicPr>
            <a:picLocks noChangeAspect="1" noChangeArrowheads="1"/>
          </p:cNvPicPr>
          <p:nvPr/>
        </p:nvPicPr>
        <p:blipFill>
          <a:blip r:embed="rId3" cstate="print"/>
          <a:srcRect l="7895" t="21661" r="7895" b="18970"/>
          <a:stretch>
            <a:fillRect/>
          </a:stretch>
        </p:blipFill>
        <p:spPr>
          <a:xfrm>
            <a:off x="1638300" y="2362200"/>
            <a:ext cx="5867400" cy="408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8106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1524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Effect of Catalysts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Picture 6" descr="15_15"/>
          <p:cNvPicPr>
            <a:picLocks noChangeAspect="1" noChangeArrowheads="1"/>
          </p:cNvPicPr>
          <p:nvPr/>
        </p:nvPicPr>
        <p:blipFill>
          <a:blip r:embed="rId2" cstate="print"/>
          <a:srcRect b="3719"/>
          <a:stretch>
            <a:fillRect/>
          </a:stretch>
        </p:blipFill>
        <p:spPr>
          <a:xfrm>
            <a:off x="228600" y="1600200"/>
            <a:ext cx="4892217" cy="4191000"/>
          </a:xfrm>
          <a:prstGeom prst="rect">
            <a:avLst/>
          </a:prstGeom>
          <a:noFill/>
          <a:ln/>
        </p:spPr>
      </p:pic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5029200" y="1219200"/>
            <a:ext cx="3810000" cy="48006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Catalysts increase the rate of both the forward 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and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reverse reactions.</a:t>
            </a:r>
            <a:endParaRPr lang="en-US" sz="2800" dirty="0" smtClean="0"/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800" dirty="0" smtClean="0"/>
              <a:t>When one uses a catalyst, equilibrium is achieved faster, but the equilibrium composition remains unaltered.</a:t>
            </a:r>
          </a:p>
        </p:txBody>
      </p:sp>
    </p:spTree>
    <p:extLst>
      <p:ext uri="{BB962C8B-B14F-4D97-AF65-F5344CB8AC3E}">
        <p14:creationId xmlns:p14="http://schemas.microsoft.com/office/powerpoint/2010/main" val="993690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1524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Depicting Equilibrium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981200"/>
            <a:ext cx="7772400" cy="21336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Since, in a system at equilibrium, both the forward and reverse reactions are being carried out, we write its equation with a double arrow.</a:t>
            </a:r>
          </a:p>
        </p:txBody>
      </p:sp>
      <p:grpSp>
        <p:nvGrpSpPr>
          <p:cNvPr id="4" name="Group 20"/>
          <p:cNvGrpSpPr>
            <a:grpSpLocks/>
          </p:cNvGrpSpPr>
          <p:nvPr/>
        </p:nvGrpSpPr>
        <p:grpSpPr bwMode="auto">
          <a:xfrm>
            <a:off x="2243138" y="4343400"/>
            <a:ext cx="4652963" cy="579438"/>
            <a:chOff x="1440" y="3504"/>
            <a:chExt cx="2931" cy="365"/>
          </a:xfrm>
        </p:grpSpPr>
        <p:sp>
          <p:nvSpPr>
            <p:cNvPr id="5" name="Rectangle 16"/>
            <p:cNvSpPr>
              <a:spLocks noChangeArrowheads="1"/>
            </p:cNvSpPr>
            <p:nvPr/>
          </p:nvSpPr>
          <p:spPr bwMode="auto">
            <a:xfrm>
              <a:off x="1440" y="3504"/>
              <a:ext cx="939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200" dirty="0">
                  <a:solidFill>
                    <a:srgbClr val="C82E32"/>
                  </a:solidFill>
                </a:rPr>
                <a:t>N</a:t>
              </a:r>
              <a:r>
                <a:rPr lang="en-US" sz="3200" baseline="-25000" dirty="0">
                  <a:solidFill>
                    <a:srgbClr val="C82E32"/>
                  </a:solidFill>
                </a:rPr>
                <a:t>2</a:t>
              </a:r>
              <a:r>
                <a:rPr lang="en-US" sz="3200" dirty="0">
                  <a:solidFill>
                    <a:srgbClr val="C82E32"/>
                  </a:solidFill>
                </a:rPr>
                <a:t>O</a:t>
              </a:r>
              <a:r>
                <a:rPr lang="en-US" sz="3200" baseline="-25000" dirty="0">
                  <a:solidFill>
                    <a:srgbClr val="C82E32"/>
                  </a:solidFill>
                </a:rPr>
                <a:t>4 (</a:t>
              </a:r>
              <a:r>
                <a:rPr lang="en-US" sz="3200" i="1" baseline="-25000" dirty="0">
                  <a:solidFill>
                    <a:srgbClr val="C82E32"/>
                  </a:solidFill>
                </a:rPr>
                <a:t>g</a:t>
              </a:r>
              <a:r>
                <a:rPr lang="en-US" sz="3200" baseline="-25000" dirty="0">
                  <a:solidFill>
                    <a:srgbClr val="C82E32"/>
                  </a:solidFill>
                </a:rPr>
                <a:t>)</a:t>
              </a:r>
              <a:endParaRPr lang="en-US" sz="3200" dirty="0">
                <a:solidFill>
                  <a:srgbClr val="C82E32"/>
                </a:solidFill>
              </a:endParaRPr>
            </a:p>
          </p:txBody>
        </p:sp>
        <p:pic>
          <p:nvPicPr>
            <p:cNvPr id="6" name="Picture 18" descr="equilibrium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453" y="3627"/>
              <a:ext cx="784" cy="120"/>
            </a:xfrm>
            <a:prstGeom prst="rect">
              <a:avLst/>
            </a:prstGeom>
            <a:noFill/>
          </p:spPr>
        </p:pic>
        <p:sp>
          <p:nvSpPr>
            <p:cNvPr id="7" name="Rectangle 19"/>
            <p:cNvSpPr>
              <a:spLocks noChangeArrowheads="1"/>
            </p:cNvSpPr>
            <p:nvPr/>
          </p:nvSpPr>
          <p:spPr bwMode="auto">
            <a:xfrm>
              <a:off x="3312" y="3504"/>
              <a:ext cx="1059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200" dirty="0">
                  <a:solidFill>
                    <a:srgbClr val="C82E32"/>
                  </a:solidFill>
                </a:rPr>
                <a:t>2 NO</a:t>
              </a:r>
              <a:r>
                <a:rPr lang="en-US" sz="3200" baseline="-25000" dirty="0">
                  <a:solidFill>
                    <a:srgbClr val="C82E32"/>
                  </a:solidFill>
                </a:rPr>
                <a:t>2 (</a:t>
              </a:r>
              <a:r>
                <a:rPr lang="en-US" sz="3200" i="1" baseline="-25000" dirty="0">
                  <a:solidFill>
                    <a:srgbClr val="C82E32"/>
                  </a:solidFill>
                </a:rPr>
                <a:t>g</a:t>
              </a:r>
              <a:r>
                <a:rPr lang="en-US" sz="3200" baseline="-25000" dirty="0">
                  <a:solidFill>
                    <a:srgbClr val="C82E32"/>
                  </a:solidFill>
                </a:rPr>
                <a:t>)</a:t>
              </a:r>
              <a:endParaRPr lang="en-US" sz="3200" dirty="0">
                <a:solidFill>
                  <a:srgbClr val="C82E3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26207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1524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Equilibrium Constant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Forward reaction: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</a:t>
            </a:r>
            <a:r>
              <a:rPr kumimoji="0" lang="en-US" sz="28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kumimoji="0" lang="en-US" sz="28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 (g)</a:t>
            </a: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 2 NO</a:t>
            </a:r>
            <a:r>
              <a:rPr kumimoji="0" lang="en-US" sz="28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2 (g)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-2500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Symbol" pitchFamily="1" charset="2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Rate Law: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Rate = </a:t>
            </a:r>
            <a:r>
              <a:rPr kumimoji="0" lang="en-US" sz="2800" b="0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</a:t>
            </a:r>
            <a:r>
              <a:rPr kumimoji="0" lang="en-US" sz="28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</a:t>
            </a: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[N</a:t>
            </a:r>
            <a:r>
              <a:rPr kumimoji="0" lang="en-US" sz="28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kumimoji="0" lang="en-US" sz="28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</a:t>
            </a: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]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02977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1524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Equilibrium Constant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Reverse reaction: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 NO</a:t>
            </a:r>
            <a:r>
              <a:rPr kumimoji="0" lang="en-US" sz="28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 (g)</a:t>
            </a: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 N</a:t>
            </a:r>
            <a:r>
              <a:rPr kumimoji="0" lang="en-US" sz="28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2</a:t>
            </a: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O</a:t>
            </a:r>
            <a:r>
              <a:rPr kumimoji="0" lang="en-US" sz="28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4 (g)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-2500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Symbol" pitchFamily="1" charset="2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Rate Law: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Rate = </a:t>
            </a:r>
            <a:r>
              <a:rPr kumimoji="0" lang="en-US" sz="2800" b="0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</a:t>
            </a:r>
            <a:r>
              <a:rPr kumimoji="0" lang="en-US" sz="28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</a:t>
            </a: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[NO</a:t>
            </a:r>
            <a:r>
              <a:rPr kumimoji="0" lang="en-US" sz="28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]</a:t>
            </a:r>
            <a:r>
              <a:rPr kumimoji="0" lang="en-US" sz="2800" b="0" i="0" u="none" strike="noStrike" kern="1200" cap="none" spc="0" normalizeH="0" baseline="30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49203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1524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Equilibrium Constant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685800" y="1981200"/>
            <a:ext cx="7772400" cy="2362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Therefore, at equilibrium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Rate</a:t>
            </a:r>
            <a:r>
              <a:rPr kumimoji="0" lang="en-US" sz="32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Rate</a:t>
            </a:r>
            <a:r>
              <a:rPr kumimoji="0" lang="en-US" sz="32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</a:t>
            </a: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</a:t>
            </a:r>
            <a:r>
              <a:rPr kumimoji="0" lang="en-US" sz="32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[N</a:t>
            </a:r>
            <a:r>
              <a:rPr kumimoji="0" lang="en-US" sz="32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kumimoji="0" lang="en-US" sz="32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] = </a:t>
            </a:r>
            <a:r>
              <a:rPr kumimoji="0" lang="en-US" sz="3200" b="0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</a:t>
            </a:r>
            <a:r>
              <a:rPr kumimoji="0" lang="en-US" sz="32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[NO</a:t>
            </a:r>
            <a:r>
              <a:rPr kumimoji="0" lang="en-US" sz="32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]</a:t>
            </a:r>
            <a:r>
              <a:rPr kumimoji="0" lang="en-US" sz="3200" b="0" i="0" u="none" strike="noStrike" kern="1200" cap="none" spc="0" normalizeH="0" baseline="30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Rewriting this, it becomes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3033713" y="4549775"/>
            <a:ext cx="3005137" cy="1323975"/>
            <a:chOff x="1911" y="2732"/>
            <a:chExt cx="1893" cy="834"/>
          </a:xfrm>
        </p:grpSpPr>
        <p:grpSp>
          <p:nvGrpSpPr>
            <p:cNvPr id="4" name="Group 8"/>
            <p:cNvGrpSpPr>
              <a:grpSpLocks/>
            </p:cNvGrpSpPr>
            <p:nvPr/>
          </p:nvGrpSpPr>
          <p:grpSpPr bwMode="auto">
            <a:xfrm>
              <a:off x="1911" y="2732"/>
              <a:ext cx="454" cy="834"/>
              <a:chOff x="1971" y="2972"/>
              <a:chExt cx="454" cy="834"/>
            </a:xfrm>
          </p:grpSpPr>
          <p:sp>
            <p:nvSpPr>
              <p:cNvPr id="12" name="Rectangle 6"/>
              <p:cNvSpPr>
                <a:spLocks noChangeArrowheads="1"/>
              </p:cNvSpPr>
              <p:nvPr/>
            </p:nvSpPr>
            <p:spPr bwMode="auto">
              <a:xfrm>
                <a:off x="2016" y="2972"/>
                <a:ext cx="409" cy="8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r>
                  <a:rPr lang="en-US" sz="4000" i="1"/>
                  <a:t>k</a:t>
                </a:r>
                <a:r>
                  <a:rPr lang="en-US" sz="4000" i="1" baseline="-25000"/>
                  <a:t>f</a:t>
                </a:r>
                <a:endParaRPr lang="en-US" sz="4000"/>
              </a:p>
              <a:p>
                <a:r>
                  <a:rPr lang="en-US" sz="4000" i="1"/>
                  <a:t>k</a:t>
                </a:r>
                <a:r>
                  <a:rPr lang="en-US" sz="4000" i="1" baseline="-25000"/>
                  <a:t>r</a:t>
                </a:r>
                <a:r>
                  <a:rPr lang="en-US" sz="4000"/>
                  <a:t> </a:t>
                </a:r>
                <a:endParaRPr lang="en-US" sz="3600"/>
              </a:p>
            </p:txBody>
          </p:sp>
          <p:sp>
            <p:nvSpPr>
              <p:cNvPr id="13" name="Line 7"/>
              <p:cNvSpPr>
                <a:spLocks noChangeShapeType="1"/>
              </p:cNvSpPr>
              <p:nvPr/>
            </p:nvSpPr>
            <p:spPr bwMode="auto">
              <a:xfrm>
                <a:off x="1971" y="3429"/>
                <a:ext cx="43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" name="Group 11"/>
            <p:cNvGrpSpPr>
              <a:grpSpLocks/>
            </p:cNvGrpSpPr>
            <p:nvPr/>
          </p:nvGrpSpPr>
          <p:grpSpPr bwMode="auto">
            <a:xfrm>
              <a:off x="2831" y="2732"/>
              <a:ext cx="973" cy="834"/>
              <a:chOff x="2706" y="2865"/>
              <a:chExt cx="973" cy="834"/>
            </a:xfrm>
          </p:grpSpPr>
          <p:sp>
            <p:nvSpPr>
              <p:cNvPr id="10" name="Rectangle 9"/>
              <p:cNvSpPr>
                <a:spLocks noChangeArrowheads="1"/>
              </p:cNvSpPr>
              <p:nvPr/>
            </p:nvSpPr>
            <p:spPr bwMode="auto">
              <a:xfrm>
                <a:off x="2724" y="2865"/>
                <a:ext cx="955" cy="8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US" sz="4000"/>
                  <a:t>[NO</a:t>
                </a:r>
                <a:r>
                  <a:rPr lang="en-US" sz="4000" baseline="-25000"/>
                  <a:t>2</a:t>
                </a:r>
                <a:r>
                  <a:rPr lang="en-US" sz="4000"/>
                  <a:t>]</a:t>
                </a:r>
                <a:r>
                  <a:rPr lang="en-US" sz="4000" baseline="30000"/>
                  <a:t>2</a:t>
                </a:r>
                <a:endParaRPr lang="en-US" sz="4000"/>
              </a:p>
              <a:p>
                <a:pPr algn="ctr"/>
                <a:r>
                  <a:rPr lang="en-US" sz="4000"/>
                  <a:t>[N</a:t>
                </a:r>
                <a:r>
                  <a:rPr lang="en-US" sz="4000" baseline="-25000"/>
                  <a:t>2</a:t>
                </a:r>
                <a:r>
                  <a:rPr lang="en-US" sz="4000"/>
                  <a:t>O</a:t>
                </a:r>
                <a:r>
                  <a:rPr lang="en-US" sz="4000" baseline="-25000"/>
                  <a:t>4</a:t>
                </a:r>
                <a:r>
                  <a:rPr lang="en-US" sz="4000"/>
                  <a:t>]</a:t>
                </a:r>
              </a:p>
            </p:txBody>
          </p:sp>
          <p:sp>
            <p:nvSpPr>
              <p:cNvPr id="11" name="Line 10"/>
              <p:cNvSpPr>
                <a:spLocks noChangeShapeType="1"/>
              </p:cNvSpPr>
              <p:nvPr/>
            </p:nvSpPr>
            <p:spPr bwMode="auto">
              <a:xfrm>
                <a:off x="2706" y="3312"/>
                <a:ext cx="96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>
              <a:off x="2448" y="2950"/>
              <a:ext cx="277" cy="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4000"/>
                <a:t>=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1140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1524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Equilibrium Constant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>
          <a:xfrm>
            <a:off x="685800" y="1981200"/>
            <a:ext cx="7772400" cy="1600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The ratio of the rate constants is a constant at that temperature, and the expression becomes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2260600" y="3940175"/>
            <a:ext cx="4575175" cy="1323975"/>
            <a:chOff x="1891" y="2732"/>
            <a:chExt cx="2882" cy="834"/>
          </a:xfrm>
        </p:grpSpPr>
        <p:sp>
          <p:nvSpPr>
            <p:cNvPr id="16" name="Rectangle 6"/>
            <p:cNvSpPr>
              <a:spLocks noChangeArrowheads="1"/>
            </p:cNvSpPr>
            <p:nvPr/>
          </p:nvSpPr>
          <p:spPr bwMode="auto">
            <a:xfrm>
              <a:off x="1891" y="2928"/>
              <a:ext cx="737" cy="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4000" i="1"/>
                <a:t>K</a:t>
              </a:r>
              <a:r>
                <a:rPr lang="en-US" sz="4000" baseline="-25000"/>
                <a:t>eq</a:t>
              </a:r>
              <a:r>
                <a:rPr lang="en-US" sz="4000"/>
                <a:t> =</a:t>
              </a:r>
            </a:p>
          </p:txBody>
        </p:sp>
        <p:grpSp>
          <p:nvGrpSpPr>
            <p:cNvPr id="4" name="Group 7"/>
            <p:cNvGrpSpPr>
              <a:grpSpLocks/>
            </p:cNvGrpSpPr>
            <p:nvPr/>
          </p:nvGrpSpPr>
          <p:grpSpPr bwMode="auto">
            <a:xfrm>
              <a:off x="2880" y="2732"/>
              <a:ext cx="1893" cy="834"/>
              <a:chOff x="1971" y="2972"/>
              <a:chExt cx="1893" cy="834"/>
            </a:xfrm>
          </p:grpSpPr>
          <p:grpSp>
            <p:nvGrpSpPr>
              <p:cNvPr id="5" name="Group 8"/>
              <p:cNvGrpSpPr>
                <a:grpSpLocks/>
              </p:cNvGrpSpPr>
              <p:nvPr/>
            </p:nvGrpSpPr>
            <p:grpSpPr bwMode="auto">
              <a:xfrm>
                <a:off x="1971" y="2972"/>
                <a:ext cx="454" cy="834"/>
                <a:chOff x="1971" y="2972"/>
                <a:chExt cx="454" cy="834"/>
              </a:xfrm>
            </p:grpSpPr>
            <p:sp>
              <p:nvSpPr>
                <p:cNvPr id="23" name="Rectangle 9"/>
                <p:cNvSpPr>
                  <a:spLocks noChangeArrowheads="1"/>
                </p:cNvSpPr>
                <p:nvPr/>
              </p:nvSpPr>
              <p:spPr bwMode="auto">
                <a:xfrm>
                  <a:off x="2016" y="2972"/>
                  <a:ext cx="409" cy="83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4000" i="1" dirty="0" err="1"/>
                    <a:t>k</a:t>
                  </a:r>
                  <a:r>
                    <a:rPr lang="en-US" sz="4000" i="1" baseline="-25000" dirty="0" err="1"/>
                    <a:t>f</a:t>
                  </a:r>
                  <a:endParaRPr lang="en-US" sz="4000" dirty="0"/>
                </a:p>
                <a:p>
                  <a:r>
                    <a:rPr lang="en-US" sz="4000" i="1" dirty="0" err="1"/>
                    <a:t>k</a:t>
                  </a:r>
                  <a:r>
                    <a:rPr lang="en-US" sz="4000" i="1" baseline="-25000" dirty="0" err="1"/>
                    <a:t>r</a:t>
                  </a:r>
                  <a:r>
                    <a:rPr lang="en-US" sz="4000" dirty="0"/>
                    <a:t> </a:t>
                  </a:r>
                  <a:endParaRPr lang="en-US" sz="3600" dirty="0"/>
                </a:p>
              </p:txBody>
            </p:sp>
            <p:sp>
              <p:nvSpPr>
                <p:cNvPr id="24" name="Line 10"/>
                <p:cNvSpPr>
                  <a:spLocks noChangeShapeType="1"/>
                </p:cNvSpPr>
                <p:nvPr/>
              </p:nvSpPr>
              <p:spPr bwMode="auto">
                <a:xfrm>
                  <a:off x="1971" y="3429"/>
                  <a:ext cx="432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6" name="Group 11"/>
              <p:cNvGrpSpPr>
                <a:grpSpLocks/>
              </p:cNvGrpSpPr>
              <p:nvPr/>
            </p:nvGrpSpPr>
            <p:grpSpPr bwMode="auto">
              <a:xfrm>
                <a:off x="2891" y="2972"/>
                <a:ext cx="973" cy="834"/>
                <a:chOff x="2706" y="2865"/>
                <a:chExt cx="973" cy="834"/>
              </a:xfrm>
            </p:grpSpPr>
            <p:sp>
              <p:nvSpPr>
                <p:cNvPr id="21" name="Rectangle 12"/>
                <p:cNvSpPr>
                  <a:spLocks noChangeArrowheads="1"/>
                </p:cNvSpPr>
                <p:nvPr/>
              </p:nvSpPr>
              <p:spPr bwMode="auto">
                <a:xfrm>
                  <a:off x="2724" y="2865"/>
                  <a:ext cx="955" cy="83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pPr algn="ctr"/>
                  <a:r>
                    <a:rPr lang="en-US" sz="4000"/>
                    <a:t>[NO</a:t>
                  </a:r>
                  <a:r>
                    <a:rPr lang="en-US" sz="4000" baseline="-25000"/>
                    <a:t>2</a:t>
                  </a:r>
                  <a:r>
                    <a:rPr lang="en-US" sz="4000"/>
                    <a:t>]</a:t>
                  </a:r>
                  <a:r>
                    <a:rPr lang="en-US" sz="4000" baseline="30000"/>
                    <a:t>2</a:t>
                  </a:r>
                  <a:endParaRPr lang="en-US" sz="4000"/>
                </a:p>
                <a:p>
                  <a:pPr algn="ctr"/>
                  <a:r>
                    <a:rPr lang="en-US" sz="4000"/>
                    <a:t>[N</a:t>
                  </a:r>
                  <a:r>
                    <a:rPr lang="en-US" sz="4000" baseline="-25000"/>
                    <a:t>2</a:t>
                  </a:r>
                  <a:r>
                    <a:rPr lang="en-US" sz="4000"/>
                    <a:t>O</a:t>
                  </a:r>
                  <a:r>
                    <a:rPr lang="en-US" sz="4000" baseline="-25000"/>
                    <a:t>4</a:t>
                  </a:r>
                  <a:r>
                    <a:rPr lang="en-US" sz="4000"/>
                    <a:t>]</a:t>
                  </a:r>
                </a:p>
              </p:txBody>
            </p:sp>
            <p:sp>
              <p:nvSpPr>
                <p:cNvPr id="22" name="Line 13"/>
                <p:cNvSpPr>
                  <a:spLocks noChangeShapeType="1"/>
                </p:cNvSpPr>
                <p:nvPr/>
              </p:nvSpPr>
              <p:spPr bwMode="auto">
                <a:xfrm>
                  <a:off x="2706" y="3312"/>
                  <a:ext cx="960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20" name="Rectangle 14"/>
              <p:cNvSpPr>
                <a:spLocks noChangeArrowheads="1"/>
              </p:cNvSpPr>
              <p:nvPr/>
            </p:nvSpPr>
            <p:spPr bwMode="auto">
              <a:xfrm>
                <a:off x="2577" y="3166"/>
                <a:ext cx="277" cy="4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r>
                  <a:rPr lang="en-US" sz="4000"/>
                  <a:t>=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97772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852</Words>
  <Application>Microsoft Macintosh PowerPoint</Application>
  <PresentationFormat>On-screen Show (4:3)</PresentationFormat>
  <Paragraphs>214</Paragraphs>
  <Slides>42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7" baseType="lpstr">
      <vt:lpstr>Calibri</vt:lpstr>
      <vt:lpstr>ＭＳ Ｐゴシック</vt:lpstr>
      <vt:lpstr>Symbol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King Saud University</Company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Fahad Alharthi</cp:lastModifiedBy>
  <cp:revision>1</cp:revision>
  <dcterms:created xsi:type="dcterms:W3CDTF">2013-04-15T06:39:41Z</dcterms:created>
  <dcterms:modified xsi:type="dcterms:W3CDTF">2016-11-25T11:30:06Z</dcterms:modified>
</cp:coreProperties>
</file>