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7" r:id="rId2"/>
    <p:sldId id="316" r:id="rId3"/>
    <p:sldId id="261" r:id="rId4"/>
    <p:sldId id="262" r:id="rId5"/>
    <p:sldId id="317" r:id="rId6"/>
    <p:sldId id="318" r:id="rId7"/>
    <p:sldId id="267" r:id="rId8"/>
    <p:sldId id="319" r:id="rId9"/>
    <p:sldId id="273" r:id="rId10"/>
    <p:sldId id="321" r:id="rId11"/>
    <p:sldId id="276" r:id="rId12"/>
    <p:sldId id="277" r:id="rId13"/>
    <p:sldId id="282" r:id="rId14"/>
    <p:sldId id="322" r:id="rId15"/>
    <p:sldId id="283" r:id="rId16"/>
    <p:sldId id="284" r:id="rId17"/>
    <p:sldId id="285" r:id="rId18"/>
    <p:sldId id="314" r:id="rId19"/>
    <p:sldId id="315" r:id="rId20"/>
    <p:sldId id="323" r:id="rId21"/>
    <p:sldId id="325" r:id="rId22"/>
    <p:sldId id="326" r:id="rId23"/>
    <p:sldId id="291" r:id="rId24"/>
    <p:sldId id="332" r:id="rId25"/>
    <p:sldId id="293" r:id="rId26"/>
    <p:sldId id="295" r:id="rId27"/>
    <p:sldId id="327" r:id="rId28"/>
    <p:sldId id="296" r:id="rId29"/>
    <p:sldId id="292" r:id="rId30"/>
    <p:sldId id="297" r:id="rId31"/>
    <p:sldId id="300" r:id="rId32"/>
    <p:sldId id="313" r:id="rId33"/>
    <p:sldId id="299" r:id="rId34"/>
    <p:sldId id="301" r:id="rId35"/>
    <p:sldId id="303" r:id="rId36"/>
    <p:sldId id="328" r:id="rId37"/>
    <p:sldId id="304" r:id="rId38"/>
    <p:sldId id="329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30" r:id="rId47"/>
    <p:sldId id="331" r:id="rId4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11"/>
    <p:restoredTop sz="94695"/>
  </p:normalViewPr>
  <p:slideViewPr>
    <p:cSldViewPr>
      <p:cViewPr varScale="1">
        <p:scale>
          <a:sx n="124" d="100"/>
          <a:sy n="124" d="100"/>
        </p:scale>
        <p:origin x="36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9AE19-4B65-C94D-BABC-FE219A8903C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D53F4-CFA7-2A47-BEA4-48472F6E8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73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6C428-2F26-4AB8-AF21-9F8BE1EE5FAD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A3BF4-616B-4A74-A480-22329F8C1F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568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A3BF4-616B-4A74-A480-22329F8C1FE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2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02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5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12AF3-EC47-43B7-9964-1469C6335BF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0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65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33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8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62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6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3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9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04D01-42CA-4ACB-8CAD-7B704816E42E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7268C-C403-4C29-AE4F-B5B54ABE2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2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25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26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C00000"/>
                </a:solidFill>
              </a:rPr>
              <a:t>Thermochemistry</a:t>
            </a:r>
            <a:endParaRPr lang="en-US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71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533400" y="1676400"/>
            <a:ext cx="8839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dirty="0" smtClean="0"/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Exothermic </a:t>
            </a:r>
            <a:r>
              <a:rPr lang="en-US" sz="2800" i="1" dirty="0" smtClean="0">
                <a:solidFill>
                  <a:srgbClr val="C00000"/>
                </a:solidFill>
              </a:rPr>
              <a:t>process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/>
              <a:t>is any process that gives off heat – transfers thermal energy from the system to the surroundings.  </a:t>
            </a:r>
            <a:endParaRPr lang="en-US" sz="2800" b="1" i="1" dirty="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9600" y="43688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rgbClr val="C00000"/>
                </a:solidFill>
              </a:rPr>
              <a:t>Endothermic</a:t>
            </a:r>
            <a:r>
              <a:rPr lang="en-US" sz="2800" i="1" dirty="0" smtClean="0">
                <a:solidFill>
                  <a:srgbClr val="C00000"/>
                </a:solidFill>
              </a:rPr>
              <a:t> </a:t>
            </a:r>
            <a:r>
              <a:rPr lang="en-US" sz="2800" i="1" dirty="0">
                <a:solidFill>
                  <a:srgbClr val="C00000"/>
                </a:solidFill>
              </a:rPr>
              <a:t>process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is any process in which heat has to be supplied to the system from the surroundings.  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465387" y="2981325"/>
            <a:ext cx="5688013" cy="523875"/>
            <a:chOff x="1105" y="889"/>
            <a:chExt cx="3583" cy="330"/>
          </a:xfrm>
        </p:grpSpPr>
        <p:sp>
          <p:nvSpPr>
            <p:cNvPr id="6148" name="Text Box 4"/>
            <p:cNvSpPr txBox="1">
              <a:spLocks noChangeArrowheads="1"/>
            </p:cNvSpPr>
            <p:nvPr/>
          </p:nvSpPr>
          <p:spPr bwMode="auto">
            <a:xfrm>
              <a:off x="1105" y="889"/>
              <a:ext cx="358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</a:rPr>
                <a:t>2H</a:t>
              </a:r>
              <a:r>
                <a:rPr lang="en-US" sz="2800" baseline="-25000" dirty="0">
                  <a:solidFill>
                    <a:schemeClr val="tx2"/>
                  </a:solidFill>
                </a:rPr>
                <a:t>2</a:t>
              </a:r>
              <a:r>
                <a:rPr lang="en-US" sz="2800" dirty="0">
                  <a:solidFill>
                    <a:schemeClr val="tx2"/>
                  </a:solidFill>
                </a:rPr>
                <a:t> (</a:t>
              </a:r>
              <a:r>
                <a:rPr lang="en-US" sz="2800" i="1" dirty="0">
                  <a:solidFill>
                    <a:schemeClr val="tx2"/>
                  </a:solidFill>
                </a:rPr>
                <a:t>g</a:t>
              </a:r>
              <a:r>
                <a:rPr lang="en-US" sz="2800" dirty="0">
                  <a:solidFill>
                    <a:schemeClr val="tx2"/>
                  </a:solidFill>
                </a:rPr>
                <a:t>) + O</a:t>
              </a:r>
              <a:r>
                <a:rPr lang="en-US" sz="2800" baseline="-25000" dirty="0">
                  <a:solidFill>
                    <a:schemeClr val="tx2"/>
                  </a:solidFill>
                </a:rPr>
                <a:t>2</a:t>
              </a:r>
              <a:r>
                <a:rPr lang="en-US" sz="2800" dirty="0">
                  <a:solidFill>
                    <a:schemeClr val="tx2"/>
                  </a:solidFill>
                </a:rPr>
                <a:t> (</a:t>
              </a:r>
              <a:r>
                <a:rPr lang="en-US" sz="2800" i="1" dirty="0">
                  <a:solidFill>
                    <a:schemeClr val="tx2"/>
                  </a:solidFill>
                </a:rPr>
                <a:t>g</a:t>
              </a:r>
              <a:r>
                <a:rPr lang="en-US" sz="2800" dirty="0">
                  <a:solidFill>
                    <a:schemeClr val="tx2"/>
                  </a:solidFill>
                </a:rPr>
                <a:t>)          2H</a:t>
              </a:r>
              <a:r>
                <a:rPr lang="en-US" sz="2800" baseline="-25000" dirty="0">
                  <a:solidFill>
                    <a:schemeClr val="tx2"/>
                  </a:solidFill>
                </a:rPr>
                <a:t>2</a:t>
              </a:r>
              <a:r>
                <a:rPr lang="en-US" sz="2800" dirty="0">
                  <a:solidFill>
                    <a:schemeClr val="tx2"/>
                  </a:solidFill>
                </a:rPr>
                <a:t>O (</a:t>
              </a:r>
              <a:r>
                <a:rPr lang="en-US" sz="2800" i="1" dirty="0">
                  <a:solidFill>
                    <a:schemeClr val="tx2"/>
                  </a:solidFill>
                </a:rPr>
                <a:t>l</a:t>
              </a:r>
              <a:r>
                <a:rPr lang="en-US" sz="2800" dirty="0">
                  <a:solidFill>
                    <a:schemeClr val="tx2"/>
                  </a:solidFill>
                </a:rPr>
                <a:t>) + energy</a:t>
              </a:r>
            </a:p>
          </p:txBody>
        </p:sp>
        <p:sp>
          <p:nvSpPr>
            <p:cNvPr id="6149" name="Line 5"/>
            <p:cNvSpPr>
              <a:spLocks noChangeShapeType="1"/>
            </p:cNvSpPr>
            <p:nvPr/>
          </p:nvSpPr>
          <p:spPr bwMode="auto">
            <a:xfrm>
              <a:off x="2600" y="1032"/>
              <a:ext cx="40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>
                <a:solidFill>
                  <a:schemeClr val="tx2"/>
                </a:solidFill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122611" y="3667125"/>
            <a:ext cx="4373563" cy="523875"/>
            <a:chOff x="1503" y="1472"/>
            <a:chExt cx="2755" cy="330"/>
          </a:xfrm>
        </p:grpSpPr>
        <p:sp>
          <p:nvSpPr>
            <p:cNvPr id="6150" name="Text Box 6"/>
            <p:cNvSpPr txBox="1">
              <a:spLocks noChangeArrowheads="1"/>
            </p:cNvSpPr>
            <p:nvPr/>
          </p:nvSpPr>
          <p:spPr bwMode="auto">
            <a:xfrm>
              <a:off x="1503" y="1472"/>
              <a:ext cx="275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>
                  <a:solidFill>
                    <a:schemeClr val="tx2"/>
                  </a:solidFill>
                </a:rPr>
                <a:t>H</a:t>
              </a:r>
              <a:r>
                <a:rPr lang="en-US" sz="2800" baseline="-25000">
                  <a:solidFill>
                    <a:schemeClr val="tx2"/>
                  </a:solidFill>
                </a:rPr>
                <a:t>2</a:t>
              </a:r>
              <a:r>
                <a:rPr lang="en-US" sz="2800">
                  <a:solidFill>
                    <a:schemeClr val="tx2"/>
                  </a:solidFill>
                </a:rPr>
                <a:t>O (</a:t>
              </a:r>
              <a:r>
                <a:rPr lang="en-US" sz="2800" i="1">
                  <a:solidFill>
                    <a:schemeClr val="tx2"/>
                  </a:solidFill>
                </a:rPr>
                <a:t>g</a:t>
              </a:r>
              <a:r>
                <a:rPr lang="en-US" sz="2800">
                  <a:solidFill>
                    <a:schemeClr val="tx2"/>
                  </a:solidFill>
                </a:rPr>
                <a:t>)          H</a:t>
              </a:r>
              <a:r>
                <a:rPr lang="en-US" sz="2800" baseline="-25000">
                  <a:solidFill>
                    <a:schemeClr val="tx2"/>
                  </a:solidFill>
                </a:rPr>
                <a:t>2</a:t>
              </a:r>
              <a:r>
                <a:rPr lang="en-US" sz="2800">
                  <a:solidFill>
                    <a:schemeClr val="tx2"/>
                  </a:solidFill>
                </a:rPr>
                <a:t>O (</a:t>
              </a:r>
              <a:r>
                <a:rPr lang="en-US" sz="2800" i="1">
                  <a:solidFill>
                    <a:schemeClr val="tx2"/>
                  </a:solidFill>
                </a:rPr>
                <a:t>l</a:t>
              </a:r>
              <a:r>
                <a:rPr lang="en-US" sz="2800">
                  <a:solidFill>
                    <a:schemeClr val="tx2"/>
                  </a:solidFill>
                </a:rPr>
                <a:t>) + energy</a:t>
              </a:r>
            </a:p>
          </p:txBody>
        </p:sp>
        <p:sp>
          <p:nvSpPr>
            <p:cNvPr id="6151" name="Line 7"/>
            <p:cNvSpPr>
              <a:spLocks noChangeShapeType="1"/>
            </p:cNvSpPr>
            <p:nvPr/>
          </p:nvSpPr>
          <p:spPr bwMode="auto">
            <a:xfrm>
              <a:off x="2322" y="1615"/>
              <a:ext cx="40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>
                <a:solidFill>
                  <a:schemeClr val="tx2"/>
                </a:solidFill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919287" y="5334000"/>
            <a:ext cx="5735638" cy="523875"/>
            <a:chOff x="1089" y="3001"/>
            <a:chExt cx="3613" cy="330"/>
          </a:xfrm>
        </p:grpSpPr>
        <p:sp>
          <p:nvSpPr>
            <p:cNvPr id="6154" name="Text Box 10"/>
            <p:cNvSpPr txBox="1">
              <a:spLocks noChangeArrowheads="1"/>
            </p:cNvSpPr>
            <p:nvPr/>
          </p:nvSpPr>
          <p:spPr bwMode="auto">
            <a:xfrm>
              <a:off x="1089" y="3001"/>
              <a:ext cx="36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>
                  <a:solidFill>
                    <a:schemeClr val="tx2"/>
                  </a:solidFill>
                </a:rPr>
                <a:t>energy + 2HgO (</a:t>
              </a:r>
              <a:r>
                <a:rPr lang="en-US" sz="2800" i="1">
                  <a:solidFill>
                    <a:schemeClr val="tx2"/>
                  </a:solidFill>
                </a:rPr>
                <a:t>s</a:t>
              </a:r>
              <a:r>
                <a:rPr lang="en-US" sz="2800">
                  <a:solidFill>
                    <a:schemeClr val="tx2"/>
                  </a:solidFill>
                </a:rPr>
                <a:t>)          2Hg (</a:t>
              </a:r>
              <a:r>
                <a:rPr lang="en-US" sz="2800" i="1">
                  <a:solidFill>
                    <a:schemeClr val="tx2"/>
                  </a:solidFill>
                </a:rPr>
                <a:t>l</a:t>
              </a:r>
              <a:r>
                <a:rPr lang="en-US" sz="2800">
                  <a:solidFill>
                    <a:schemeClr val="tx2"/>
                  </a:solidFill>
                </a:rPr>
                <a:t>) + O</a:t>
              </a:r>
              <a:r>
                <a:rPr lang="en-US" sz="2800" baseline="-25000">
                  <a:solidFill>
                    <a:schemeClr val="tx2"/>
                  </a:solidFill>
                </a:rPr>
                <a:t>2</a:t>
              </a:r>
              <a:r>
                <a:rPr lang="en-US" sz="2800">
                  <a:solidFill>
                    <a:schemeClr val="tx2"/>
                  </a:solidFill>
                </a:rPr>
                <a:t> (</a:t>
              </a:r>
              <a:r>
                <a:rPr lang="en-US" sz="2800" i="1">
                  <a:solidFill>
                    <a:schemeClr val="tx2"/>
                  </a:solidFill>
                </a:rPr>
                <a:t>g</a:t>
              </a:r>
              <a:r>
                <a:rPr lang="en-US" sz="2800">
                  <a:solidFill>
                    <a:schemeClr val="tx2"/>
                  </a:solidFill>
                </a:rPr>
                <a:t>)</a:t>
              </a:r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2856" y="3152"/>
              <a:ext cx="40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>
                <a:solidFill>
                  <a:schemeClr val="tx2"/>
                </a:solidFill>
              </a:endParaRPr>
            </a:p>
          </p:txBody>
        </p:sp>
      </p:grp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838200" y="76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Exchange of Heat between System and Surroundings</a:t>
            </a:r>
          </a:p>
        </p:txBody>
      </p:sp>
      <p:grpSp>
        <p:nvGrpSpPr>
          <p:cNvPr id="19" name="مجموعة 18"/>
          <p:cNvGrpSpPr/>
          <p:nvPr/>
        </p:nvGrpSpPr>
        <p:grpSpPr>
          <a:xfrm>
            <a:off x="2633664" y="6096000"/>
            <a:ext cx="4327526" cy="523875"/>
            <a:chOff x="2633664" y="6096000"/>
            <a:chExt cx="4327526" cy="523875"/>
          </a:xfrm>
        </p:grpSpPr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5173665" y="6337300"/>
              <a:ext cx="635000" cy="0"/>
            </a:xfrm>
            <a:prstGeom prst="line">
              <a:avLst/>
            </a:prstGeom>
            <a:noFill/>
            <a:ln w="28575">
              <a:noFill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>
                <a:solidFill>
                  <a:schemeClr val="tx2"/>
                </a:solidFill>
              </a:endParaRPr>
            </a:p>
          </p:txBody>
        </p:sp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2633664" y="6096000"/>
              <a:ext cx="4327526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</a:rPr>
                <a:t>energy + H</a:t>
              </a:r>
              <a:r>
                <a:rPr lang="en-US" sz="2800" baseline="-25000" dirty="0">
                  <a:solidFill>
                    <a:schemeClr val="tx2"/>
                  </a:solidFill>
                </a:rPr>
                <a:t>2</a:t>
              </a:r>
              <a:r>
                <a:rPr lang="en-US" sz="2800" dirty="0">
                  <a:solidFill>
                    <a:schemeClr val="tx2"/>
                  </a:solidFill>
                </a:rPr>
                <a:t>O (</a:t>
              </a:r>
              <a:r>
                <a:rPr lang="en-US" sz="2800" i="1" dirty="0">
                  <a:solidFill>
                    <a:schemeClr val="tx2"/>
                  </a:solidFill>
                </a:rPr>
                <a:t>s</a:t>
              </a:r>
              <a:r>
                <a:rPr lang="en-US" sz="2800" dirty="0">
                  <a:solidFill>
                    <a:schemeClr val="tx2"/>
                  </a:solidFill>
                </a:rPr>
                <a:t>) </a:t>
              </a:r>
              <a:r>
                <a:rPr lang="en-US" sz="2800" dirty="0" smtClean="0">
                  <a:solidFill>
                    <a:schemeClr val="tx2"/>
                  </a:solidFill>
                </a:rPr>
                <a:t>         H</a:t>
              </a:r>
              <a:r>
                <a:rPr lang="en-US" sz="2800" baseline="-25000" dirty="0" smtClean="0">
                  <a:solidFill>
                    <a:schemeClr val="tx2"/>
                  </a:solidFill>
                </a:rPr>
                <a:t>2</a:t>
              </a:r>
              <a:r>
                <a:rPr lang="en-US" sz="2800" dirty="0" smtClean="0">
                  <a:solidFill>
                    <a:schemeClr val="tx2"/>
                  </a:solidFill>
                </a:rPr>
                <a:t>O </a:t>
              </a:r>
              <a:r>
                <a:rPr lang="en-US" sz="2800" dirty="0">
                  <a:solidFill>
                    <a:schemeClr val="tx2"/>
                  </a:solidFill>
                </a:rPr>
                <a:t>(</a:t>
              </a:r>
              <a:r>
                <a:rPr lang="en-US" sz="2800" i="1" dirty="0">
                  <a:solidFill>
                    <a:schemeClr val="tx2"/>
                  </a:solidFill>
                </a:rPr>
                <a:t>l</a:t>
              </a:r>
              <a:r>
                <a:rPr lang="en-US" sz="2800" dirty="0">
                  <a:solidFill>
                    <a:schemeClr val="tx2"/>
                  </a:solidFill>
                </a:rPr>
                <a:t>)</a:t>
              </a:r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>
              <a:off x="5156200" y="6400800"/>
              <a:ext cx="63500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04800" y="381000"/>
            <a:ext cx="83820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Examples of </a:t>
            </a:r>
            <a:r>
              <a:rPr lang="en-US" sz="4000" dirty="0" smtClean="0">
                <a:solidFill>
                  <a:srgbClr val="C00000"/>
                </a:solidFill>
              </a:rPr>
              <a:t>endothermic and exothermic reactions 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2057400"/>
            <a:ext cx="906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 NH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SCN(</a:t>
            </a:r>
            <a:r>
              <a:rPr lang="en-US" sz="2400" i="1" dirty="0" smtClean="0"/>
              <a:t>s</a:t>
            </a:r>
            <a:r>
              <a:rPr lang="en-US" sz="2400" dirty="0" smtClean="0"/>
              <a:t>)+ </a:t>
            </a:r>
            <a:r>
              <a:rPr lang="en-US" sz="2400" dirty="0" err="1" smtClean="0"/>
              <a:t>Ba</a:t>
            </a:r>
            <a:r>
              <a:rPr lang="en-US" sz="2400" dirty="0" smtClean="0"/>
              <a:t>(OH)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*8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O(</a:t>
            </a:r>
            <a:r>
              <a:rPr lang="en-US" sz="2400" i="1" dirty="0" smtClean="0"/>
              <a:t>s</a:t>
            </a:r>
            <a:r>
              <a:rPr lang="en-US" sz="2400" dirty="0" smtClean="0"/>
              <a:t>) → </a:t>
            </a:r>
            <a:r>
              <a:rPr lang="en-US" sz="2400" dirty="0" err="1" smtClean="0"/>
              <a:t>Ba</a:t>
            </a:r>
            <a:r>
              <a:rPr lang="en-US" sz="2400" dirty="0" smtClean="0"/>
              <a:t>(SCN)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(</a:t>
            </a:r>
            <a:r>
              <a:rPr lang="en-US" sz="2400" i="1" dirty="0" err="1" smtClean="0"/>
              <a:t>aq</a:t>
            </a:r>
            <a:r>
              <a:rPr lang="en-US" sz="2400" dirty="0" smtClean="0"/>
              <a:t>) + 2NH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(</a:t>
            </a:r>
            <a:r>
              <a:rPr lang="en-US" sz="2400" i="1" dirty="0" err="1" smtClean="0"/>
              <a:t>aq</a:t>
            </a:r>
            <a:r>
              <a:rPr lang="en-US" sz="2400" dirty="0" smtClean="0"/>
              <a:t>) + 10H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O(</a:t>
            </a:r>
            <a:r>
              <a:rPr lang="en-US" sz="2400" i="1" dirty="0" smtClean="0"/>
              <a:t>l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 smtClean="0"/>
              <a:t>          As a result, the temperature of the system drops from </a:t>
            </a:r>
          </a:p>
          <a:p>
            <a:r>
              <a:rPr lang="en-US" sz="2400" dirty="0" smtClean="0"/>
              <a:t>          about 20 °C to -9 °C.</a:t>
            </a:r>
          </a:p>
          <a:p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5029200"/>
            <a:ext cx="4876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Endothermic reaction</a:t>
            </a: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380873"/>
            <a:ext cx="2590800" cy="3477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734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609600"/>
            <a:ext cx="7924800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reaction of powdered aluminum with Fe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is highly exothermic. The reaction proceeds vigorously to form Al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and molten iron: </a:t>
            </a:r>
          </a:p>
          <a:p>
            <a:endParaRPr lang="en-US" sz="2800" dirty="0"/>
          </a:p>
          <a:p>
            <a:r>
              <a:rPr lang="en-US" sz="2800" dirty="0" smtClean="0"/>
              <a:t>2 Al(</a:t>
            </a:r>
            <a:r>
              <a:rPr lang="en-US" sz="2800" i="1" dirty="0" smtClean="0"/>
              <a:t>s</a:t>
            </a:r>
            <a:r>
              <a:rPr lang="en-US" sz="2800" dirty="0" smtClean="0"/>
              <a:t>) + Fe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(</a:t>
            </a:r>
            <a:r>
              <a:rPr lang="en-US" sz="2800" i="1" dirty="0" smtClean="0"/>
              <a:t>s</a:t>
            </a:r>
            <a:r>
              <a:rPr lang="en-US" sz="2800" dirty="0" smtClean="0"/>
              <a:t>) → Al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(</a:t>
            </a:r>
            <a:r>
              <a:rPr lang="en-US" sz="2800" i="1" dirty="0" smtClean="0"/>
              <a:t>s</a:t>
            </a:r>
            <a:r>
              <a:rPr lang="en-US" sz="2800" dirty="0" smtClean="0"/>
              <a:t>) + 2 Fe(</a:t>
            </a:r>
            <a:r>
              <a:rPr lang="en-US" sz="2800" i="1" dirty="0" smtClean="0"/>
              <a:t>l</a:t>
            </a:r>
            <a:r>
              <a:rPr lang="en-US" sz="2800" dirty="0" smtClean="0"/>
              <a:t> 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4648200"/>
            <a:ext cx="3733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Exothermic reaction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290" name="Picture 2" descr="https://encrypted-tbn3.gstatic.com/images?q=tbn:ANd9GcQ6uvfkIJNWno1w47-N1JmPSBa32l6i11Wv-StALa6LYoVKHyzHW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9293" y="3181000"/>
            <a:ext cx="5067508" cy="33721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772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</a:t>
            </a:r>
          </a:p>
        </p:txBody>
      </p:sp>
      <p:pic>
        <p:nvPicPr>
          <p:cNvPr id="5" name="Picture 13" descr="05_1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447800"/>
            <a:ext cx="5715000" cy="5106643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943600" y="1981200"/>
            <a:ext cx="3048000" cy="449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Usually in an open container the only work done is by a gas pushing on the surroundings (or by the surroundings pushing on the gas).</a:t>
            </a:r>
          </a:p>
        </p:txBody>
      </p:sp>
    </p:spTree>
    <p:extLst>
      <p:ext uri="{BB962C8B-B14F-4D97-AF65-F5344CB8AC3E}">
        <p14:creationId xmlns:p14="http://schemas.microsoft.com/office/powerpoint/2010/main" val="406734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>
                <a:solidFill>
                  <a:srgbClr val="C00000"/>
                </a:solidFill>
              </a:rPr>
              <a:t>P-V Work</a:t>
            </a:r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042988" y="1219200"/>
          <a:ext cx="4900612" cy="3847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85" name="Equation" r:id="rId3" imgW="2070000" imgH="1625400" progId="">
                  <p:embed/>
                </p:oleObj>
              </mc:Choice>
              <mc:Fallback>
                <p:oleObj name="Equation" r:id="rId3" imgW="2070000" imgH="16254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219200"/>
                        <a:ext cx="4900612" cy="38471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031"/>
          <p:cNvSpPr txBox="1">
            <a:spLocks noChangeArrowheads="1"/>
          </p:cNvSpPr>
          <p:nvPr/>
        </p:nvSpPr>
        <p:spPr bwMode="auto">
          <a:xfrm>
            <a:off x="964731" y="6248400"/>
            <a:ext cx="61218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FF0000"/>
                </a:solidFill>
              </a:rPr>
              <a:t>w</a:t>
            </a:r>
            <a:r>
              <a:rPr lang="en-US" sz="2800" dirty="0"/>
              <a:t> is the work done on (or by) the system</a:t>
            </a:r>
            <a:endParaRPr lang="en-US" sz="2800" i="1" dirty="0"/>
          </a:p>
        </p:txBody>
      </p:sp>
      <p:sp>
        <p:nvSpPr>
          <p:cNvPr id="7" name="Text Box 1033"/>
          <p:cNvSpPr txBox="1">
            <a:spLocks noChangeArrowheads="1"/>
          </p:cNvSpPr>
          <p:nvPr/>
        </p:nvSpPr>
        <p:spPr bwMode="auto">
          <a:xfrm>
            <a:off x="914400" y="5181600"/>
            <a:ext cx="7924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rgbClr val="FF0000"/>
                </a:solidFill>
              </a:rPr>
              <a:t>w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70C0"/>
                </a:solidFill>
              </a:rPr>
              <a:t> -</a:t>
            </a:r>
            <a:r>
              <a:rPr lang="en-US" sz="2800" i="1" dirty="0" smtClean="0">
                <a:solidFill>
                  <a:srgbClr val="0070C0"/>
                </a:solidFill>
              </a:rPr>
              <a:t>P</a:t>
            </a:r>
            <a:r>
              <a:rPr lang="en-US" sz="2800" i="1" dirty="0" smtClean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US" sz="2800" i="1" dirty="0" smtClean="0">
                <a:solidFill>
                  <a:srgbClr val="0070C0"/>
                </a:solidFill>
              </a:rPr>
              <a:t>V</a:t>
            </a:r>
            <a:r>
              <a:rPr lang="en-US" sz="2800" dirty="0" smtClean="0">
                <a:solidFill>
                  <a:srgbClr val="0070C0"/>
                </a:solidFill>
              </a:rPr>
              <a:t>  </a:t>
            </a:r>
            <a:r>
              <a:rPr lang="en-US" sz="2800" dirty="0"/>
              <a:t>when a gas expands against a constant external pressure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533400"/>
            <a:ext cx="87630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We can measure the work done by the gas if the reaction is done in a vessel that has been fitted with a piston.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-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</a:p>
        </p:txBody>
      </p:sp>
      <p:pic>
        <p:nvPicPr>
          <p:cNvPr id="4" name="Picture 6" descr="05_11"/>
          <p:cNvPicPr>
            <a:picLocks noChangeAspect="1" noChangeArrowheads="1"/>
          </p:cNvPicPr>
          <p:nvPr/>
        </p:nvPicPr>
        <p:blipFill>
          <a:blip r:embed="rId3" cstate="print"/>
          <a:srcRect b="10732"/>
          <a:stretch>
            <a:fillRect/>
          </a:stretch>
        </p:blipFill>
        <p:spPr>
          <a:xfrm>
            <a:off x="990600" y="2285999"/>
            <a:ext cx="7162800" cy="396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74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Enthalpy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219200"/>
            <a:ext cx="8534400" cy="41148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a process takes place at constant pressure and the only work done is this pressure-volume work, we can account for heat flow during the process by measuring 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enthalpy (H)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system,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other word enthalpy (H)</a:t>
            </a:r>
            <a:r>
              <a:rPr lang="en-US" sz="2800" dirty="0" smtClean="0"/>
              <a:t>is used to quantify the heat flow into or out of a system in a process that occurs at constant pressure.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Enthalpy is the internal energy plus the product of pressure and volume: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849168" y="5587425"/>
            <a:ext cx="18658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 dirty="0">
                <a:solidFill>
                  <a:srgbClr val="5F2317"/>
                </a:solidFill>
              </a:rPr>
              <a:t>H</a:t>
            </a:r>
            <a:r>
              <a:rPr lang="en-US" sz="3200" dirty="0">
                <a:solidFill>
                  <a:srgbClr val="5F2317"/>
                </a:solidFill>
              </a:rPr>
              <a:t> = </a:t>
            </a:r>
            <a:r>
              <a:rPr lang="en-US" sz="3200" i="1" dirty="0">
                <a:solidFill>
                  <a:srgbClr val="5F2317"/>
                </a:solidFill>
              </a:rPr>
              <a:t>E</a:t>
            </a:r>
            <a:r>
              <a:rPr lang="en-US" sz="3200" dirty="0">
                <a:solidFill>
                  <a:srgbClr val="5F2317"/>
                </a:solidFill>
              </a:rPr>
              <a:t> + </a:t>
            </a:r>
            <a:r>
              <a:rPr lang="en-US" sz="3200" i="1" dirty="0">
                <a:solidFill>
                  <a:srgbClr val="5F2317"/>
                </a:solidFill>
              </a:rPr>
              <a:t>PV</a:t>
            </a:r>
          </a:p>
        </p:txBody>
      </p:sp>
    </p:spTree>
    <p:extLst>
      <p:ext uri="{BB962C8B-B14F-4D97-AF65-F5344CB8AC3E}">
        <p14:creationId xmlns:p14="http://schemas.microsoft.com/office/powerpoint/2010/main" val="122845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152400"/>
            <a:ext cx="8763000" cy="2895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the system changes at constant pressure, the change in enthalpy,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PV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can be written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3200400"/>
            <a:ext cx="8839200" cy="472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-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we can substitute these into the enthalpy expression: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(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So, at constant pressure, the change in enthalpy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heat gained or lost.</a:t>
            </a:r>
          </a:p>
        </p:txBody>
      </p:sp>
    </p:spTree>
    <p:extLst>
      <p:ext uri="{BB962C8B-B14F-4D97-AF65-F5344CB8AC3E}">
        <p14:creationId xmlns:p14="http://schemas.microsoft.com/office/powerpoint/2010/main" val="325182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92500"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en-US" dirty="0"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/>
              <a:t>H</a:t>
            </a:r>
            <a:r>
              <a:rPr lang="en-US" dirty="0"/>
              <a:t> = </a:t>
            </a:r>
            <a:r>
              <a:rPr lang="en-US" dirty="0"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/>
              <a:t>E</a:t>
            </a:r>
            <a:r>
              <a:rPr lang="en-US" dirty="0"/>
              <a:t> + </a:t>
            </a:r>
            <a:r>
              <a:rPr lang="en-US" i="1" dirty="0"/>
              <a:t>P</a:t>
            </a:r>
            <a:r>
              <a:rPr lang="en-US" dirty="0"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 smtClean="0"/>
              <a:t>V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en-US" dirty="0"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 smtClean="0"/>
              <a:t>E </a:t>
            </a:r>
            <a:r>
              <a:rPr lang="en-US" dirty="0" smtClean="0">
                <a:latin typeface="Symbol" pitchFamily="1" charset="2"/>
                <a:sym typeface="Symbol" pitchFamily="1" charset="2"/>
              </a:rPr>
              <a:t>= </a:t>
            </a:r>
            <a:r>
              <a:rPr lang="en-US" i="1" dirty="0" smtClean="0">
                <a:sym typeface="Symbol" pitchFamily="1" charset="2"/>
              </a:rPr>
              <a:t>H - P</a:t>
            </a:r>
            <a:r>
              <a:rPr lang="en-US" dirty="0" smtClean="0"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 smtClean="0">
                <a:sym typeface="Symbol" pitchFamily="1" charset="2"/>
              </a:rPr>
              <a:t>V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en-US" i="1" dirty="0" smtClean="0">
                <a:sym typeface="Symbol" pitchFamily="1" charset="2"/>
              </a:rPr>
              <a:t>For Gas Materials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i="1" dirty="0">
                <a:solidFill>
                  <a:srgbClr val="FF0000"/>
                </a:solidFill>
                <a:sym typeface="Symbol" pitchFamily="1" charset="2"/>
              </a:rPr>
              <a:t>P</a:t>
            </a:r>
            <a:r>
              <a:rPr lang="en-US" dirty="0">
                <a:solidFill>
                  <a:srgbClr val="FF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 smtClean="0">
                <a:solidFill>
                  <a:srgbClr val="FF0000"/>
                </a:solidFill>
                <a:sym typeface="Symbol" pitchFamily="1" charset="2"/>
              </a:rPr>
              <a:t>V </a:t>
            </a:r>
            <a:r>
              <a:rPr lang="en-US" i="1" dirty="0" smtClean="0">
                <a:sym typeface="Symbol" pitchFamily="1" charset="2"/>
              </a:rPr>
              <a:t>= n</a:t>
            </a:r>
            <a:r>
              <a:rPr lang="en-US" sz="2800" i="1" baseline="-25000" dirty="0" smtClean="0">
                <a:sym typeface="Symbol" pitchFamily="1" charset="2"/>
              </a:rPr>
              <a:t>f</a:t>
            </a:r>
            <a:r>
              <a:rPr lang="en-US" sz="2800" i="1" dirty="0" smtClean="0">
                <a:sym typeface="Symbol" pitchFamily="1" charset="2"/>
              </a:rPr>
              <a:t>RT – n</a:t>
            </a:r>
            <a:r>
              <a:rPr lang="en-US" sz="2800" i="1" baseline="-25000" dirty="0" smtClean="0">
                <a:sym typeface="Symbol" pitchFamily="1" charset="2"/>
              </a:rPr>
              <a:t>i</a:t>
            </a:r>
            <a:r>
              <a:rPr lang="en-US" sz="2800" i="1" dirty="0" smtClean="0">
                <a:sym typeface="Symbol" pitchFamily="1" charset="2"/>
              </a:rPr>
              <a:t>RT = (</a:t>
            </a:r>
            <a:r>
              <a:rPr lang="en-US" i="1" dirty="0" smtClean="0">
                <a:sym typeface="Symbol" pitchFamily="1" charset="2"/>
              </a:rPr>
              <a:t>n</a:t>
            </a:r>
            <a:r>
              <a:rPr lang="en-US" i="1" baseline="-25000" dirty="0" smtClean="0">
                <a:sym typeface="Symbol" pitchFamily="1" charset="2"/>
              </a:rPr>
              <a:t>f</a:t>
            </a:r>
            <a:r>
              <a:rPr lang="en-US" i="1" dirty="0">
                <a:sym typeface="Symbol" pitchFamily="1" charset="2"/>
              </a:rPr>
              <a:t> </a:t>
            </a:r>
            <a:r>
              <a:rPr lang="en-US" i="1" dirty="0" smtClean="0">
                <a:sym typeface="Symbol" pitchFamily="1" charset="2"/>
              </a:rPr>
              <a:t>– n</a:t>
            </a:r>
            <a:r>
              <a:rPr lang="en-US" i="1" baseline="-25000" dirty="0" smtClean="0">
                <a:sym typeface="Symbol" pitchFamily="1" charset="2"/>
              </a:rPr>
              <a:t>i</a:t>
            </a:r>
            <a:r>
              <a:rPr lang="en-US" i="1" dirty="0" smtClean="0">
                <a:sym typeface="Symbol" pitchFamily="1" charset="2"/>
              </a:rPr>
              <a:t>)RT = </a:t>
            </a:r>
            <a:r>
              <a:rPr lang="en-US" dirty="0" smtClean="0">
                <a:solidFill>
                  <a:srgbClr val="FF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 smtClean="0">
                <a:solidFill>
                  <a:srgbClr val="FF0000"/>
                </a:solidFill>
                <a:sym typeface="Symbol" pitchFamily="1" charset="2"/>
              </a:rPr>
              <a:t>nRT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i="1" dirty="0" smtClean="0">
                <a:sym typeface="Symbol" pitchFamily="1" charset="2"/>
              </a:rPr>
              <a:t>Where </a:t>
            </a:r>
            <a:r>
              <a:rPr lang="en-US" i="1" dirty="0" smtClean="0">
                <a:solidFill>
                  <a:srgbClr val="FF0000"/>
                </a:solidFill>
                <a:sym typeface="Symbol" pitchFamily="1" charset="2"/>
              </a:rPr>
              <a:t>n</a:t>
            </a:r>
            <a:r>
              <a:rPr lang="en-US" i="1" dirty="0" smtClean="0">
                <a:sym typeface="Symbol" pitchFamily="1" charset="2"/>
              </a:rPr>
              <a:t> is the numbers of moles of gas molecules</a:t>
            </a:r>
            <a:endParaRPr lang="en-US" i="1" dirty="0">
              <a:sym typeface="Symbol" pitchFamily="1" charset="2"/>
            </a:endParaRPr>
          </a:p>
          <a:p>
            <a:pPr marL="0" lvl="0" indent="0">
              <a:buNone/>
            </a:pPr>
            <a:endParaRPr lang="en-US" i="1" dirty="0" smtClean="0">
              <a:sym typeface="Symbol" pitchFamily="1" charset="2"/>
            </a:endParaRPr>
          </a:p>
          <a:p>
            <a:pPr marL="0" lvl="0" indent="0">
              <a:buNone/>
            </a:pPr>
            <a:r>
              <a:rPr lang="en-US" dirty="0" smtClean="0"/>
              <a:t> 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165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229600" cy="64008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C00000"/>
                </a:solidFill>
                <a:cs typeface="Arial" panose="020B0604020202020204" pitchFamily="34" charset="0"/>
              </a:rPr>
              <a:t>Olive oils is completely burned in oxygen at 100.3 ˚C according to: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C00000"/>
                </a:solidFill>
                <a:cs typeface="Arial" panose="020B0604020202020204" pitchFamily="34" charset="0"/>
              </a:rPr>
              <a:t>∆H= -31150 kJ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C00000"/>
                </a:solidFill>
                <a:cs typeface="Arial" panose="020B0604020202020204" pitchFamily="34" charset="0"/>
              </a:rPr>
              <a:t>Calculate the change in the internal energy ∆E (in kJ) for this combustion process.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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n = n</a:t>
            </a:r>
            <a:r>
              <a:rPr lang="en-US" sz="2800" i="1" baseline="-25000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f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 </a:t>
            </a:r>
            <a:r>
              <a:rPr lang="en-US" sz="2800" i="1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– 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n</a:t>
            </a:r>
            <a:r>
              <a:rPr lang="en-US" sz="2800" i="1" baseline="-25000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i 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 = (52+57) – 80 = 29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i="1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P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</a:t>
            </a:r>
            <a:r>
              <a:rPr lang="en-US" sz="2800" i="1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V 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 </a:t>
            </a:r>
            <a:r>
              <a:rPr lang="en-US" sz="2800" i="1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=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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nRT = 29 x 8.314 x 373 = 89932.5 J = 89.93 kJ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</a:t>
            </a:r>
            <a:r>
              <a:rPr lang="en-US" sz="2800" i="1" dirty="0">
                <a:solidFill>
                  <a:schemeClr val="accent1">
                    <a:lumMod val="50000"/>
                  </a:schemeClr>
                </a:solidFill>
              </a:rPr>
              <a:t>E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= </a:t>
            </a:r>
            <a:r>
              <a:rPr lang="en-US" sz="2800" i="1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H - P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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V = -31150 – 89.93 = -31240 kJ</a:t>
            </a:r>
            <a:endParaRPr lang="en-US" sz="2800" i="1" dirty="0" smtClean="0">
              <a:solidFill>
                <a:srgbClr val="FF0000"/>
              </a:solidFill>
              <a:sym typeface="Symbol" pitchFamily="1" charset="2"/>
            </a:endParaRPr>
          </a:p>
          <a:p>
            <a:pPr marL="0" indent="0">
              <a:buNone/>
            </a:pPr>
            <a:endParaRPr lang="en-US" sz="2800" i="1" dirty="0">
              <a:solidFill>
                <a:srgbClr val="FF0000"/>
              </a:solidFill>
              <a:sym typeface="Symbol" pitchFamily="1" charset="2"/>
            </a:endParaRPr>
          </a:p>
          <a:p>
            <a:pPr marL="0" indent="0">
              <a:buNone/>
            </a:pPr>
            <a:endParaRPr lang="en-US" sz="2800" i="1" dirty="0" smtClean="0">
              <a:sym typeface="Symbol" pitchFamily="1" charset="2"/>
            </a:endParaRPr>
          </a:p>
          <a:p>
            <a:pPr marL="0" indent="0">
              <a:buNone/>
            </a:pPr>
            <a:endParaRPr lang="en-US" sz="2800" i="1" dirty="0">
              <a:solidFill>
                <a:srgbClr val="FF0000"/>
              </a:solidFill>
              <a:sym typeface="Symbol" pitchFamily="1" charset="2"/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045564"/>
              </p:ext>
            </p:extLst>
          </p:nvPr>
        </p:nvGraphicFramePr>
        <p:xfrm>
          <a:off x="609600" y="1552575"/>
          <a:ext cx="80772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CS ChemDraw Drawing" r:id="rId3" imgW="3780540" imgH="229678" progId="">
                  <p:embed/>
                </p:oleObj>
              </mc:Choice>
              <mc:Fallback>
                <p:oleObj name="CS ChemDraw Drawing" r:id="rId3" imgW="3780540" imgH="229678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52575"/>
                        <a:ext cx="8077200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802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152400"/>
            <a:ext cx="9277350" cy="1314450"/>
          </a:xfrm>
        </p:spPr>
        <p:txBody>
          <a:bodyPr>
            <a:noAutofit/>
          </a:bodyPr>
          <a:lstStyle/>
          <a:p>
            <a:r>
              <a:rPr lang="en-US" altLang="zh-TW" dirty="0" smtClean="0">
                <a:solidFill>
                  <a:srgbClr val="C00000"/>
                </a:solidFill>
                <a:latin typeface="+mn-lt"/>
              </a:rPr>
              <a:t>Energy</a:t>
            </a:r>
            <a:r>
              <a:rPr lang="en-US" altLang="zh-TW" dirty="0">
                <a:solidFill>
                  <a:srgbClr val="C00000"/>
                </a:solidFill>
                <a:latin typeface="+mn-lt"/>
              </a:rPr>
              <a:t>, Enthalpy and </a:t>
            </a:r>
            <a:r>
              <a:rPr lang="en-US" altLang="zh-TW" dirty="0" err="1">
                <a:solidFill>
                  <a:srgbClr val="C00000"/>
                </a:solidFill>
                <a:latin typeface="+mn-lt"/>
              </a:rPr>
              <a:t>Thermochemistry</a:t>
            </a:r>
            <a:endParaRPr lang="en-US" altLang="zh-TW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2450" y="1500187"/>
            <a:ext cx="8286750" cy="4824413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>
                <a:solidFill>
                  <a:schemeClr val="tx2"/>
                </a:solidFill>
              </a:rPr>
              <a:t>Energy: </a:t>
            </a:r>
            <a:r>
              <a:rPr lang="en-US" sz="2800" dirty="0" smtClean="0"/>
              <a:t>the ability to do work or transfer heat.</a:t>
            </a:r>
            <a:endParaRPr lang="en-US" altLang="zh-TW" sz="2800" dirty="0">
              <a:solidFill>
                <a:srgbClr val="000000"/>
              </a:solidFill>
            </a:endParaRPr>
          </a:p>
          <a:p>
            <a:r>
              <a:rPr lang="en-US" altLang="zh-TW" sz="2800" dirty="0">
                <a:solidFill>
                  <a:schemeClr val="tx2"/>
                </a:solidFill>
              </a:rPr>
              <a:t>Kinetic Energy</a:t>
            </a:r>
            <a:r>
              <a:rPr lang="en-US" altLang="zh-TW" sz="2800" dirty="0">
                <a:solidFill>
                  <a:srgbClr val="000000"/>
                </a:solidFill>
              </a:rPr>
              <a:t>: energy due to the motion of the object (1/2 </a:t>
            </a:r>
            <a:r>
              <a:rPr lang="en-US" altLang="zh-TW" sz="2800" i="1" dirty="0">
                <a:solidFill>
                  <a:srgbClr val="000000"/>
                </a:solidFill>
              </a:rPr>
              <a:t>mv</a:t>
            </a:r>
            <a:r>
              <a:rPr lang="en-US" altLang="zh-TW" sz="2800" baseline="30000" dirty="0">
                <a:solidFill>
                  <a:srgbClr val="000000"/>
                </a:solidFill>
              </a:rPr>
              <a:t>2</a:t>
            </a:r>
            <a:r>
              <a:rPr lang="en-US" altLang="zh-TW" sz="2800" dirty="0">
                <a:solidFill>
                  <a:srgbClr val="000000"/>
                </a:solidFill>
              </a:rPr>
              <a:t>)</a:t>
            </a:r>
          </a:p>
          <a:p>
            <a:r>
              <a:rPr lang="en-US" altLang="zh-TW" sz="2800" dirty="0">
                <a:solidFill>
                  <a:schemeClr val="tx2"/>
                </a:solidFill>
              </a:rPr>
              <a:t>Potential Energy</a:t>
            </a:r>
            <a:r>
              <a:rPr lang="en-US" altLang="zh-TW" sz="2800" dirty="0">
                <a:solidFill>
                  <a:srgbClr val="000000"/>
                </a:solidFill>
              </a:rPr>
              <a:t>: energy due to position or composition</a:t>
            </a:r>
          </a:p>
          <a:p>
            <a:r>
              <a:rPr lang="en-US" altLang="zh-TW" sz="2800" dirty="0" smtClean="0">
                <a:solidFill>
                  <a:schemeClr val="tx2"/>
                </a:solidFill>
              </a:rPr>
              <a:t>Thermal energy: </a:t>
            </a:r>
            <a:r>
              <a:rPr lang="en-GB" altLang="zh-TW" sz="2800" dirty="0" smtClean="0">
                <a:solidFill>
                  <a:srgbClr val="000000"/>
                </a:solidFill>
              </a:rPr>
              <a:t>the energy associated with the random motion of atoms and molecules</a:t>
            </a:r>
            <a:endParaRPr lang="en-US" altLang="zh-TW" sz="2800" dirty="0" smtClean="0">
              <a:solidFill>
                <a:schemeClr val="tx2"/>
              </a:solidFill>
            </a:endParaRPr>
          </a:p>
          <a:p>
            <a:r>
              <a:rPr lang="en-US" altLang="zh-TW" sz="2800" dirty="0" smtClean="0">
                <a:solidFill>
                  <a:schemeClr val="tx2"/>
                </a:solidFill>
              </a:rPr>
              <a:t>Heat</a:t>
            </a:r>
            <a:r>
              <a:rPr lang="en-US" altLang="zh-TW" sz="2800" dirty="0">
                <a:solidFill>
                  <a:schemeClr val="tx2"/>
                </a:solidFill>
              </a:rPr>
              <a:t>: </a:t>
            </a:r>
            <a:r>
              <a:rPr lang="en-US" altLang="zh-TW" sz="2800" dirty="0">
                <a:solidFill>
                  <a:srgbClr val="000000"/>
                </a:solidFill>
              </a:rPr>
              <a:t>the transfer </a:t>
            </a:r>
            <a:r>
              <a:rPr lang="en-US" altLang="zh-TW" sz="2800" dirty="0" smtClean="0">
                <a:solidFill>
                  <a:srgbClr val="000000"/>
                </a:solidFill>
              </a:rPr>
              <a:t>of thermal </a:t>
            </a:r>
            <a:r>
              <a:rPr lang="en-US" altLang="zh-TW" sz="2800" dirty="0">
                <a:solidFill>
                  <a:srgbClr val="000000"/>
                </a:solidFill>
              </a:rPr>
              <a:t>energy between two objects due to a temperature difference</a:t>
            </a:r>
          </a:p>
          <a:p>
            <a:r>
              <a:rPr lang="en-US" altLang="zh-TW" sz="2800" dirty="0">
                <a:solidFill>
                  <a:schemeClr val="tx2"/>
                </a:solidFill>
              </a:rPr>
              <a:t>Work: </a:t>
            </a:r>
            <a:r>
              <a:rPr lang="en-US" altLang="zh-TW" sz="2800" dirty="0">
                <a:solidFill>
                  <a:srgbClr val="000000"/>
                </a:solidFill>
              </a:rPr>
              <a:t>a force acting over a </a:t>
            </a:r>
            <a:r>
              <a:rPr lang="en-US" altLang="zh-TW" sz="2800" dirty="0" smtClean="0">
                <a:solidFill>
                  <a:srgbClr val="000000"/>
                </a:solidFill>
              </a:rPr>
              <a:t>distance.</a:t>
            </a:r>
          </a:p>
          <a:p>
            <a:endParaRPr lang="en-US" altLang="zh-TW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Chang Powerpoint\Figures\cng7ch06\cha56011_0603.jpeg"/>
          <p:cNvPicPr>
            <a:picLocks noChangeAspect="1" noChangeArrowheads="1"/>
          </p:cNvPicPr>
          <p:nvPr/>
        </p:nvPicPr>
        <p:blipFill>
          <a:blip r:embed="rId2" cstate="print"/>
          <a:srcRect b="7246"/>
          <a:stretch>
            <a:fillRect/>
          </a:stretch>
        </p:blipFill>
        <p:spPr bwMode="auto">
          <a:xfrm>
            <a:off x="688372" y="2877667"/>
            <a:ext cx="7541228" cy="3216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914400" y="2281535"/>
            <a:ext cx="63482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Symbol" pitchFamily="18" charset="2"/>
              </a:rPr>
              <a:t>D</a:t>
            </a:r>
            <a:r>
              <a:rPr lang="en-US" sz="2400" i="1" dirty="0"/>
              <a:t>H</a:t>
            </a:r>
            <a:r>
              <a:rPr lang="en-US" sz="2400" dirty="0"/>
              <a:t> = heat given off or absorbed during a </a:t>
            </a:r>
            <a:r>
              <a:rPr lang="en-US" sz="2400" dirty="0" smtClean="0"/>
              <a:t>reaction</a:t>
            </a:r>
            <a:endParaRPr lang="en-US" sz="2400" b="1" dirty="0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096963" y="6100465"/>
            <a:ext cx="19889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/>
              <a:t>H</a:t>
            </a:r>
            <a:r>
              <a:rPr lang="en-US" sz="2000" baseline="-25000" dirty="0"/>
              <a:t>products </a:t>
            </a:r>
            <a:r>
              <a:rPr lang="en-US" sz="2000" dirty="0"/>
              <a:t>&lt; </a:t>
            </a:r>
            <a:r>
              <a:rPr lang="en-US" sz="2000" i="1" dirty="0"/>
              <a:t>H</a:t>
            </a:r>
            <a:r>
              <a:rPr lang="en-US" sz="2000" baseline="-25000" dirty="0"/>
              <a:t>reactants</a:t>
            </a:r>
            <a:endParaRPr lang="en-US" sz="2000" i="1" dirty="0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066800" y="6516390"/>
            <a:ext cx="197682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D</a:t>
            </a:r>
            <a:r>
              <a:rPr lang="en-US" sz="2000" i="1"/>
              <a:t>H</a:t>
            </a:r>
            <a:r>
              <a:rPr lang="en-US" sz="2000"/>
              <a:t> &lt; 0 (negative)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745163" y="6100465"/>
            <a:ext cx="19889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/>
              <a:t>H</a:t>
            </a:r>
            <a:r>
              <a:rPr lang="en-US" sz="2000" baseline="-25000" dirty="0"/>
              <a:t>products </a:t>
            </a:r>
            <a:r>
              <a:rPr lang="en-US" sz="2000" dirty="0"/>
              <a:t>&gt; </a:t>
            </a:r>
            <a:r>
              <a:rPr lang="en-US" sz="2000" i="1" dirty="0"/>
              <a:t>H</a:t>
            </a:r>
            <a:r>
              <a:rPr lang="en-US" sz="2000" baseline="-25000" dirty="0"/>
              <a:t>reactants</a:t>
            </a:r>
            <a:endParaRPr lang="en-US" sz="2000" i="1" dirty="0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876925" y="6516390"/>
            <a:ext cx="19069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D</a:t>
            </a:r>
            <a:r>
              <a:rPr lang="en-US" sz="2000" i="1"/>
              <a:t>H</a:t>
            </a:r>
            <a:r>
              <a:rPr lang="en-US" sz="2000"/>
              <a:t> &gt; 0 (positive)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914400" y="914400"/>
            <a:ext cx="7848600" cy="1371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For a chemical reaction</a:t>
            </a: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:</a:t>
            </a:r>
            <a:r>
              <a:rPr kumimoji="0" lang="en-US" altLang="zh-TW" sz="28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ΔH=</a:t>
            </a:r>
            <a:r>
              <a:rPr lang="en-US" altLang="zh-TW" sz="2800" dirty="0" smtClean="0"/>
              <a:t> </a:t>
            </a: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</a:t>
            </a:r>
            <a:r>
              <a:rPr kumimoji="0" lang="en-US" altLang="zh-TW" sz="2800" b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products</a:t>
            </a: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kumimoji="0" lang="en-US" altLang="zh-TW" sz="28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</a:t>
            </a:r>
            <a:r>
              <a:rPr kumimoji="0" lang="en-US" altLang="zh-TW" sz="2800" b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reactants</a:t>
            </a:r>
            <a:endParaRPr kumimoji="0" lang="en-US" altLang="zh-TW" sz="2800" b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If </a:t>
            </a:r>
            <a:r>
              <a:rPr lang="en-US" altLang="zh-TW" sz="2400" dirty="0" err="1" smtClean="0">
                <a:solidFill>
                  <a:srgbClr val="000000"/>
                </a:solidFill>
              </a:rPr>
              <a:t> 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</a:t>
            </a:r>
            <a:r>
              <a:rPr kumimoji="0" lang="en-US" altLang="zh-TW" sz="2400" b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reactants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&lt;</a:t>
            </a:r>
            <a:r>
              <a:rPr lang="en-US" altLang="zh-TW" sz="2400" dirty="0" err="1" smtClean="0">
                <a:solidFill>
                  <a:srgbClr val="000000"/>
                </a:solidFill>
              </a:rPr>
              <a:t> 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</a:t>
            </a:r>
            <a:r>
              <a:rPr kumimoji="0" lang="en-US" altLang="zh-TW" sz="2400" b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products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(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endothermic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If </a:t>
            </a:r>
            <a:r>
              <a:rPr lang="en-US" altLang="zh-TW" sz="2400" dirty="0" smtClean="0">
                <a:solidFill>
                  <a:srgbClr val="000000"/>
                </a:solidFill>
              </a:rPr>
              <a:t> 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</a:t>
            </a:r>
            <a:r>
              <a:rPr kumimoji="0" lang="en-US" altLang="zh-TW" sz="2400" b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reactants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&gt;</a:t>
            </a:r>
            <a:r>
              <a:rPr lang="en-US" altLang="zh-TW" sz="2400" dirty="0" err="1" smtClean="0">
                <a:solidFill>
                  <a:srgbClr val="000000"/>
                </a:solidFill>
              </a:rPr>
              <a:t> 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</a:t>
            </a:r>
            <a:r>
              <a:rPr kumimoji="0" lang="en-US" altLang="zh-TW" sz="2400" b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products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(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exothermic</a:t>
            </a:r>
            <a:r>
              <a:rPr kumimoji="0" lang="en-US" altLang="zh-TW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zh-TW" sz="2800" b="0" u="none" strike="noStrike" kern="120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altLang="zh-TW" sz="28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609600" y="76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Enthalpy of Reaction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utoUpdateAnimBg="0"/>
      <p:bldP spid="7175" grpId="0" autoUpdateAnimBg="0"/>
      <p:bldP spid="7176" grpId="0" autoUpdateAnimBg="0"/>
      <p:bldP spid="7177" grpId="0" autoUpdateAnimBg="0"/>
      <p:bldP spid="717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1958976" y="2146300"/>
            <a:ext cx="5208588" cy="536575"/>
            <a:chOff x="1407" y="3648"/>
            <a:chExt cx="3281" cy="338"/>
          </a:xfrm>
        </p:grpSpPr>
        <p:grpSp>
          <p:nvGrpSpPr>
            <p:cNvPr id="3" name="Group 1027"/>
            <p:cNvGrpSpPr>
              <a:grpSpLocks/>
            </p:cNvGrpSpPr>
            <p:nvPr/>
          </p:nvGrpSpPr>
          <p:grpSpPr bwMode="auto">
            <a:xfrm>
              <a:off x="1407" y="3656"/>
              <a:ext cx="1883" cy="330"/>
              <a:chOff x="931" y="3504"/>
              <a:chExt cx="1883" cy="330"/>
            </a:xfrm>
          </p:grpSpPr>
          <p:sp>
            <p:nvSpPr>
              <p:cNvPr id="11268" name="Line 1028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11269" name="Text Box 1029"/>
              <p:cNvSpPr txBox="1">
                <a:spLocks noChangeArrowheads="1"/>
              </p:cNvSpPr>
              <p:nvPr/>
            </p:nvSpPr>
            <p:spPr bwMode="auto">
              <a:xfrm>
                <a:off x="931" y="3504"/>
                <a:ext cx="188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H</a:t>
                </a:r>
                <a:r>
                  <a:rPr lang="en-US" sz="2800" baseline="-25000"/>
                  <a:t>2</a:t>
                </a:r>
                <a:r>
                  <a:rPr lang="en-US" sz="2800"/>
                  <a:t>O (</a:t>
                </a:r>
                <a:r>
                  <a:rPr lang="en-US" sz="2800" i="1"/>
                  <a:t>s</a:t>
                </a:r>
                <a:r>
                  <a:rPr lang="en-US" sz="2800"/>
                  <a:t>)          H</a:t>
                </a:r>
                <a:r>
                  <a:rPr lang="en-US" sz="2800" baseline="-25000"/>
                  <a:t>2</a:t>
                </a:r>
                <a:r>
                  <a:rPr lang="en-US" sz="2800"/>
                  <a:t>O (</a:t>
                </a:r>
                <a:r>
                  <a:rPr lang="en-US" sz="2800" i="1"/>
                  <a:t>l</a:t>
                </a:r>
                <a:r>
                  <a:rPr lang="en-US" sz="2800"/>
                  <a:t>)</a:t>
                </a:r>
              </a:p>
            </p:txBody>
          </p:sp>
        </p:grpSp>
        <p:sp>
          <p:nvSpPr>
            <p:cNvPr id="11270" name="Text Box 1030"/>
            <p:cNvSpPr txBox="1">
              <a:spLocks noChangeArrowheads="1"/>
            </p:cNvSpPr>
            <p:nvPr/>
          </p:nvSpPr>
          <p:spPr bwMode="auto">
            <a:xfrm>
              <a:off x="3447" y="3648"/>
              <a:ext cx="124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latin typeface="Symbol" pitchFamily="18" charset="2"/>
                </a:rPr>
                <a:t>D</a:t>
              </a:r>
              <a:r>
                <a:rPr lang="en-US" sz="2800" i="1"/>
                <a:t>H </a:t>
              </a:r>
              <a:r>
                <a:rPr lang="en-US" sz="2800"/>
                <a:t>= 6.01 kJ</a:t>
              </a:r>
            </a:p>
          </p:txBody>
        </p:sp>
      </p:grpSp>
      <p:sp>
        <p:nvSpPr>
          <p:cNvPr id="11271" name="Text Box 1031"/>
          <p:cNvSpPr txBox="1">
            <a:spLocks noChangeArrowheads="1"/>
          </p:cNvSpPr>
          <p:nvPr/>
        </p:nvSpPr>
        <p:spPr bwMode="auto">
          <a:xfrm>
            <a:off x="304800" y="1247775"/>
            <a:ext cx="8534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n-US" sz="2800" dirty="0"/>
              <a:t>The stoichiometric coefficients always refer to the number of </a:t>
            </a:r>
            <a:r>
              <a:rPr lang="en-US" sz="2800" dirty="0" smtClean="0"/>
              <a:t>moles</a:t>
            </a:r>
            <a:endParaRPr lang="en-US" sz="2800" dirty="0"/>
          </a:p>
        </p:txBody>
      </p:sp>
      <p:sp>
        <p:nvSpPr>
          <p:cNvPr id="11272" name="Text Box 1032"/>
          <p:cNvSpPr txBox="1">
            <a:spLocks noChangeArrowheads="1"/>
          </p:cNvSpPr>
          <p:nvPr/>
        </p:nvSpPr>
        <p:spPr bwMode="auto">
          <a:xfrm>
            <a:off x="1411405" y="228600"/>
            <a:ext cx="64037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dirty="0">
                <a:solidFill>
                  <a:srgbClr val="C00000"/>
                </a:solidFill>
              </a:rPr>
              <a:t>Thermochemical Equations</a:t>
            </a:r>
          </a:p>
        </p:txBody>
      </p:sp>
      <p:sp>
        <p:nvSpPr>
          <p:cNvPr id="11273" name="Text Box 1033"/>
          <p:cNvSpPr txBox="1">
            <a:spLocks noChangeArrowheads="1"/>
          </p:cNvSpPr>
          <p:nvPr/>
        </p:nvSpPr>
        <p:spPr bwMode="auto">
          <a:xfrm>
            <a:off x="304800" y="2835275"/>
            <a:ext cx="8534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n-US" sz="2800" dirty="0"/>
              <a:t>If you reverse a reaction, the sign of </a:t>
            </a:r>
            <a:r>
              <a:rPr lang="en-US" sz="2800" dirty="0" smtClean="0">
                <a:latin typeface="Symbol" pitchFamily="18" charset="2"/>
              </a:rPr>
              <a:t>D</a:t>
            </a:r>
            <a:r>
              <a:rPr lang="en-US" sz="2800" dirty="0" smtClean="0"/>
              <a:t>H is changed</a:t>
            </a:r>
            <a:endParaRPr lang="en-US" sz="2800" dirty="0"/>
          </a:p>
        </p:txBody>
      </p:sp>
      <p:grpSp>
        <p:nvGrpSpPr>
          <p:cNvPr id="4" name="Group 1034"/>
          <p:cNvGrpSpPr>
            <a:grpSpLocks/>
          </p:cNvGrpSpPr>
          <p:nvPr/>
        </p:nvGrpSpPr>
        <p:grpSpPr bwMode="auto">
          <a:xfrm>
            <a:off x="1951038" y="3365499"/>
            <a:ext cx="5319714" cy="582613"/>
            <a:chOff x="1407" y="3619"/>
            <a:chExt cx="3351" cy="367"/>
          </a:xfrm>
        </p:grpSpPr>
        <p:grpSp>
          <p:nvGrpSpPr>
            <p:cNvPr id="5" name="Group 1035"/>
            <p:cNvGrpSpPr>
              <a:grpSpLocks/>
            </p:cNvGrpSpPr>
            <p:nvPr/>
          </p:nvGrpSpPr>
          <p:grpSpPr bwMode="auto">
            <a:xfrm>
              <a:off x="1407" y="3656"/>
              <a:ext cx="1883" cy="330"/>
              <a:chOff x="931" y="3504"/>
              <a:chExt cx="1883" cy="330"/>
            </a:xfrm>
          </p:grpSpPr>
          <p:sp>
            <p:nvSpPr>
              <p:cNvPr id="11276" name="Line 1036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11277" name="Text Box 1037"/>
              <p:cNvSpPr txBox="1">
                <a:spLocks noChangeArrowheads="1"/>
              </p:cNvSpPr>
              <p:nvPr/>
            </p:nvSpPr>
            <p:spPr bwMode="auto">
              <a:xfrm>
                <a:off x="931" y="3504"/>
                <a:ext cx="188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H</a:t>
                </a:r>
                <a:r>
                  <a:rPr lang="en-US" sz="2800" baseline="-25000"/>
                  <a:t>2</a:t>
                </a:r>
                <a:r>
                  <a:rPr lang="en-US" sz="2800"/>
                  <a:t>O (</a:t>
                </a:r>
                <a:r>
                  <a:rPr lang="en-US" sz="2800" i="1"/>
                  <a:t>l</a:t>
                </a:r>
                <a:r>
                  <a:rPr lang="en-US" sz="2800"/>
                  <a:t>)          H</a:t>
                </a:r>
                <a:r>
                  <a:rPr lang="en-US" sz="2800" baseline="-25000"/>
                  <a:t>2</a:t>
                </a:r>
                <a:r>
                  <a:rPr lang="en-US" sz="2800"/>
                  <a:t>O (</a:t>
                </a:r>
                <a:r>
                  <a:rPr lang="en-US" sz="2800" i="1"/>
                  <a:t>s</a:t>
                </a:r>
                <a:r>
                  <a:rPr lang="en-US" sz="2800"/>
                  <a:t>)</a:t>
                </a:r>
              </a:p>
            </p:txBody>
          </p:sp>
        </p:grpSp>
        <p:sp>
          <p:nvSpPr>
            <p:cNvPr id="11278" name="Text Box 1038"/>
            <p:cNvSpPr txBox="1">
              <a:spLocks noChangeArrowheads="1"/>
            </p:cNvSpPr>
            <p:nvPr/>
          </p:nvSpPr>
          <p:spPr bwMode="auto">
            <a:xfrm>
              <a:off x="3447" y="3619"/>
              <a:ext cx="131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latin typeface="Symbol" pitchFamily="18" charset="2"/>
                </a:rPr>
                <a:t>D</a:t>
              </a:r>
              <a:r>
                <a:rPr lang="en-US" sz="2800" i="1"/>
                <a:t>H </a:t>
              </a:r>
              <a:r>
                <a:rPr lang="en-US" sz="2800"/>
                <a:t>= </a:t>
              </a:r>
              <a:r>
                <a:rPr lang="en-US" sz="2800">
                  <a:solidFill>
                    <a:srgbClr val="FF0000"/>
                  </a:solidFill>
                </a:rPr>
                <a:t>-6.01</a:t>
              </a:r>
              <a:r>
                <a:rPr lang="en-US" sz="2800"/>
                <a:t> kJ</a:t>
              </a:r>
            </a:p>
          </p:txBody>
        </p:sp>
      </p:grpSp>
      <p:sp>
        <p:nvSpPr>
          <p:cNvPr id="11279" name="Text Box 1039"/>
          <p:cNvSpPr txBox="1">
            <a:spLocks noChangeArrowheads="1"/>
          </p:cNvSpPr>
          <p:nvPr/>
        </p:nvSpPr>
        <p:spPr bwMode="auto">
          <a:xfrm>
            <a:off x="304800" y="4068763"/>
            <a:ext cx="8534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n-US" sz="2800" dirty="0"/>
              <a:t>If you multiply both sides of the equation by a factor </a:t>
            </a:r>
            <a:r>
              <a:rPr lang="en-US" sz="2800" i="1" dirty="0"/>
              <a:t>n</a:t>
            </a:r>
            <a:r>
              <a:rPr lang="en-US" sz="2800" dirty="0"/>
              <a:t>, then </a:t>
            </a:r>
            <a:r>
              <a:rPr lang="en-US" sz="2800" dirty="0">
                <a:latin typeface="Symbol" pitchFamily="18" charset="2"/>
              </a:rPr>
              <a:t>D</a:t>
            </a:r>
            <a:r>
              <a:rPr lang="en-US" sz="2800" i="1" dirty="0"/>
              <a:t>H</a:t>
            </a:r>
            <a:r>
              <a:rPr lang="en-US" sz="2800" dirty="0"/>
              <a:t> </a:t>
            </a:r>
            <a:r>
              <a:rPr lang="en-US" sz="2800" dirty="0" smtClean="0"/>
              <a:t>must be multiplied by </a:t>
            </a:r>
            <a:r>
              <a:rPr lang="en-US" sz="2800" i="1" dirty="0" smtClean="0"/>
              <a:t>n</a:t>
            </a:r>
            <a:endParaRPr lang="en-US" sz="2800" i="1" dirty="0"/>
          </a:p>
        </p:txBody>
      </p:sp>
      <p:grpSp>
        <p:nvGrpSpPr>
          <p:cNvPr id="6" name="Group 1040"/>
          <p:cNvGrpSpPr>
            <a:grpSpLocks/>
          </p:cNvGrpSpPr>
          <p:nvPr/>
        </p:nvGrpSpPr>
        <p:grpSpPr bwMode="auto">
          <a:xfrm>
            <a:off x="1770063" y="5102225"/>
            <a:ext cx="6873876" cy="536575"/>
            <a:chOff x="1293" y="3648"/>
            <a:chExt cx="4330" cy="338"/>
          </a:xfrm>
        </p:grpSpPr>
        <p:grpSp>
          <p:nvGrpSpPr>
            <p:cNvPr id="7" name="Group 1041"/>
            <p:cNvGrpSpPr>
              <a:grpSpLocks/>
            </p:cNvGrpSpPr>
            <p:nvPr/>
          </p:nvGrpSpPr>
          <p:grpSpPr bwMode="auto">
            <a:xfrm>
              <a:off x="1293" y="3656"/>
              <a:ext cx="2114" cy="330"/>
              <a:chOff x="817" y="3504"/>
              <a:chExt cx="2114" cy="330"/>
            </a:xfrm>
          </p:grpSpPr>
          <p:sp>
            <p:nvSpPr>
              <p:cNvPr id="11282" name="Line 1042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11283" name="Text Box 1043"/>
              <p:cNvSpPr txBox="1">
                <a:spLocks noChangeArrowheads="1"/>
              </p:cNvSpPr>
              <p:nvPr/>
            </p:nvSpPr>
            <p:spPr bwMode="auto">
              <a:xfrm>
                <a:off x="817" y="3504"/>
                <a:ext cx="2114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/>
                  <a:t>2H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O (</a:t>
                </a:r>
                <a:r>
                  <a:rPr lang="en-US" sz="2800" i="1" dirty="0"/>
                  <a:t>s</a:t>
                </a:r>
                <a:r>
                  <a:rPr lang="en-US" sz="2800" dirty="0"/>
                  <a:t>)          2H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O (</a:t>
                </a:r>
                <a:r>
                  <a:rPr lang="en-US" sz="2800" i="1" dirty="0"/>
                  <a:t>l</a:t>
                </a:r>
                <a:r>
                  <a:rPr lang="en-US" sz="2800" dirty="0"/>
                  <a:t>)</a:t>
                </a:r>
              </a:p>
            </p:txBody>
          </p:sp>
        </p:grpSp>
        <p:sp>
          <p:nvSpPr>
            <p:cNvPr id="11284" name="Text Box 1044"/>
            <p:cNvSpPr txBox="1">
              <a:spLocks noChangeArrowheads="1"/>
            </p:cNvSpPr>
            <p:nvPr/>
          </p:nvSpPr>
          <p:spPr bwMode="auto">
            <a:xfrm>
              <a:off x="3447" y="3648"/>
              <a:ext cx="217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latin typeface="Symbol" pitchFamily="18" charset="2"/>
                </a:rPr>
                <a:t>D</a:t>
              </a:r>
              <a:r>
                <a:rPr lang="en-US" sz="2800" i="1"/>
                <a:t>H </a:t>
              </a:r>
              <a:r>
                <a:rPr lang="en-US" sz="2800"/>
                <a:t>= </a:t>
              </a:r>
              <a:r>
                <a:rPr lang="en-US" sz="2800">
                  <a:solidFill>
                    <a:srgbClr val="FF0000"/>
                  </a:solidFill>
                </a:rPr>
                <a:t>2 x </a:t>
              </a:r>
              <a:r>
                <a:rPr lang="en-US" sz="2800"/>
                <a:t>6.01</a:t>
              </a:r>
              <a:r>
                <a:rPr lang="en-US" sz="2800">
                  <a:solidFill>
                    <a:srgbClr val="FF0000"/>
                  </a:solidFill>
                </a:rPr>
                <a:t> </a:t>
              </a:r>
              <a:r>
                <a:rPr lang="en-US" sz="2800"/>
                <a:t>= 12.0 kJ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autoUpdateAnimBg="0"/>
      <p:bldP spid="1127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958976" y="1536700"/>
            <a:ext cx="5208588" cy="536575"/>
            <a:chOff x="1407" y="3648"/>
            <a:chExt cx="3281" cy="33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07" y="3656"/>
              <a:ext cx="1883" cy="330"/>
              <a:chOff x="931" y="3504"/>
              <a:chExt cx="1883" cy="330"/>
            </a:xfrm>
          </p:grpSpPr>
          <p:sp>
            <p:nvSpPr>
              <p:cNvPr id="10245" name="Line 5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10246" name="Text Box 6"/>
              <p:cNvSpPr txBox="1">
                <a:spLocks noChangeArrowheads="1"/>
              </p:cNvSpPr>
              <p:nvPr/>
            </p:nvSpPr>
            <p:spPr bwMode="auto">
              <a:xfrm>
                <a:off x="931" y="3504"/>
                <a:ext cx="188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H</a:t>
                </a:r>
                <a:r>
                  <a:rPr lang="en-US" sz="2800" baseline="-25000"/>
                  <a:t>2</a:t>
                </a:r>
                <a:r>
                  <a:rPr lang="en-US" sz="2800"/>
                  <a:t>O (</a:t>
                </a:r>
                <a:r>
                  <a:rPr lang="en-US" sz="2800" i="1"/>
                  <a:t>s</a:t>
                </a:r>
                <a:r>
                  <a:rPr lang="en-US" sz="2800"/>
                  <a:t>)          H</a:t>
                </a:r>
                <a:r>
                  <a:rPr lang="en-US" sz="2800" baseline="-25000"/>
                  <a:t>2</a:t>
                </a:r>
                <a:r>
                  <a:rPr lang="en-US" sz="2800"/>
                  <a:t>O (</a:t>
                </a:r>
                <a:r>
                  <a:rPr lang="en-US" sz="2800" i="1"/>
                  <a:t>l</a:t>
                </a:r>
                <a:r>
                  <a:rPr lang="en-US" sz="2800"/>
                  <a:t>)</a:t>
                </a:r>
              </a:p>
            </p:txBody>
          </p:sp>
        </p:grpSp>
        <p:sp>
          <p:nvSpPr>
            <p:cNvPr id="10247" name="Text Box 7"/>
            <p:cNvSpPr txBox="1">
              <a:spLocks noChangeArrowheads="1"/>
            </p:cNvSpPr>
            <p:nvPr/>
          </p:nvSpPr>
          <p:spPr bwMode="auto">
            <a:xfrm>
              <a:off x="3447" y="3648"/>
              <a:ext cx="124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latin typeface="Symbol" pitchFamily="18" charset="2"/>
                </a:rPr>
                <a:t>D</a:t>
              </a:r>
              <a:r>
                <a:rPr lang="en-US" sz="2800" i="1"/>
                <a:t>H </a:t>
              </a:r>
              <a:r>
                <a:rPr lang="en-US" sz="2800"/>
                <a:t>= 6.01 kJ</a:t>
              </a:r>
            </a:p>
          </p:txBody>
        </p:sp>
      </p:grp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04800" y="533400"/>
            <a:ext cx="8534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n-US" sz="2800" dirty="0" smtClean="0"/>
              <a:t>The states </a:t>
            </a:r>
            <a:r>
              <a:rPr lang="en-US" sz="2800" dirty="0"/>
              <a:t>of all reactants and products must be specified in thermochemical equations.</a:t>
            </a:r>
          </a:p>
        </p:txBody>
      </p: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1930400" y="2130425"/>
            <a:ext cx="5229225" cy="536575"/>
            <a:chOff x="1394" y="3648"/>
            <a:chExt cx="3294" cy="338"/>
          </a:xfrm>
        </p:grpSpPr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1394" y="3656"/>
              <a:ext cx="1912" cy="330"/>
              <a:chOff x="918" y="3504"/>
              <a:chExt cx="1912" cy="330"/>
            </a:xfrm>
          </p:grpSpPr>
          <p:sp>
            <p:nvSpPr>
              <p:cNvPr id="10270" name="Line 30"/>
              <p:cNvSpPr>
                <a:spLocks noChangeShapeType="1"/>
              </p:cNvSpPr>
              <p:nvPr/>
            </p:nvSpPr>
            <p:spPr bwMode="auto">
              <a:xfrm>
                <a:off x="1696" y="3664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10271" name="Text Box 31"/>
              <p:cNvSpPr txBox="1">
                <a:spLocks noChangeArrowheads="1"/>
              </p:cNvSpPr>
              <p:nvPr/>
            </p:nvSpPr>
            <p:spPr bwMode="auto">
              <a:xfrm>
                <a:off x="918" y="3504"/>
                <a:ext cx="1912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/>
                  <a:t>H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O (</a:t>
                </a:r>
                <a:r>
                  <a:rPr lang="en-US" sz="2800" i="1" dirty="0"/>
                  <a:t>l</a:t>
                </a:r>
                <a:r>
                  <a:rPr lang="en-US" sz="2800" dirty="0"/>
                  <a:t>)          H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O (</a:t>
                </a:r>
                <a:r>
                  <a:rPr lang="en-US" sz="2800" i="1" dirty="0"/>
                  <a:t>g</a:t>
                </a:r>
                <a:r>
                  <a:rPr lang="en-US" sz="2800" dirty="0"/>
                  <a:t>)</a:t>
                </a:r>
              </a:p>
            </p:txBody>
          </p:sp>
        </p:grpSp>
        <p:sp>
          <p:nvSpPr>
            <p:cNvPr id="10272" name="Text Box 32"/>
            <p:cNvSpPr txBox="1">
              <a:spLocks noChangeArrowheads="1"/>
            </p:cNvSpPr>
            <p:nvPr/>
          </p:nvSpPr>
          <p:spPr bwMode="auto">
            <a:xfrm>
              <a:off x="3447" y="3648"/>
              <a:ext cx="124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latin typeface="Symbol" pitchFamily="18" charset="2"/>
                </a:rPr>
                <a:t>D</a:t>
              </a:r>
              <a:r>
                <a:rPr lang="en-US" sz="2800" i="1"/>
                <a:t>H </a:t>
              </a:r>
              <a:r>
                <a:rPr lang="en-US" sz="2800"/>
                <a:t>= 44.0 kJ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Truth about Enthalpy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7772400" cy="41148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Enthalpy is an extensive property.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a reaction in the forward direction is equal in size, but opposite in sign, to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the reverse reaction.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a reaction depends on the state of the products and the state of the reactants.</a:t>
            </a:r>
          </a:p>
        </p:txBody>
      </p:sp>
    </p:spTree>
    <p:extLst>
      <p:ext uri="{BB962C8B-B14F-4D97-AF65-F5344CB8AC3E}">
        <p14:creationId xmlns:p14="http://schemas.microsoft.com/office/powerpoint/2010/main" val="46724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228600" y="609600"/>
            <a:ext cx="891539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800" dirty="0">
                <a:solidFill>
                  <a:schemeClr val="accent2"/>
                </a:solidFill>
              </a:rPr>
              <a:t>How much heat is evolved when 266 g of white phosphorus (P</a:t>
            </a:r>
            <a:r>
              <a:rPr lang="en-US" sz="2800" baseline="-25000" dirty="0">
                <a:solidFill>
                  <a:schemeClr val="accent2"/>
                </a:solidFill>
              </a:rPr>
              <a:t>4</a:t>
            </a:r>
            <a:r>
              <a:rPr lang="en-US" sz="2800" dirty="0">
                <a:solidFill>
                  <a:schemeClr val="accent2"/>
                </a:solidFill>
              </a:rPr>
              <a:t>) burns in air?</a:t>
            </a:r>
          </a:p>
        </p:txBody>
      </p: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914400" y="1630362"/>
            <a:ext cx="6742113" cy="523875"/>
            <a:chOff x="759" y="2640"/>
            <a:chExt cx="4247" cy="330"/>
          </a:xfrm>
        </p:grpSpPr>
        <p:sp>
          <p:nvSpPr>
            <p:cNvPr id="10283" name="Text Box 43"/>
            <p:cNvSpPr txBox="1">
              <a:spLocks noChangeArrowheads="1"/>
            </p:cNvSpPr>
            <p:nvPr/>
          </p:nvSpPr>
          <p:spPr bwMode="auto">
            <a:xfrm>
              <a:off x="759" y="2640"/>
              <a:ext cx="424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/>
                <a:t>P</a:t>
              </a:r>
              <a:r>
                <a:rPr lang="en-US" sz="2800" baseline="-25000"/>
                <a:t>4</a:t>
              </a:r>
              <a:r>
                <a:rPr lang="en-US" sz="2800"/>
                <a:t> (</a:t>
              </a:r>
              <a:r>
                <a:rPr lang="en-US" sz="2800" i="1"/>
                <a:t>s</a:t>
              </a:r>
              <a:r>
                <a:rPr lang="en-US" sz="2800"/>
                <a:t>) + 5O</a:t>
              </a:r>
              <a:r>
                <a:rPr lang="en-US" sz="2800" baseline="-25000"/>
                <a:t>2</a:t>
              </a:r>
              <a:r>
                <a:rPr lang="en-US" sz="2800"/>
                <a:t> (</a:t>
              </a:r>
              <a:r>
                <a:rPr lang="en-US" sz="2800" i="1"/>
                <a:t>g</a:t>
              </a:r>
              <a:r>
                <a:rPr lang="en-US" sz="2800"/>
                <a:t>)          P</a:t>
              </a:r>
              <a:r>
                <a:rPr lang="en-US" sz="2800" baseline="-25000"/>
                <a:t>4</a:t>
              </a:r>
              <a:r>
                <a:rPr lang="en-US" sz="2800"/>
                <a:t>O</a:t>
              </a:r>
              <a:r>
                <a:rPr lang="en-US" sz="2800" baseline="-25000"/>
                <a:t>10</a:t>
              </a:r>
              <a:r>
                <a:rPr lang="en-US" sz="2800"/>
                <a:t> (</a:t>
              </a:r>
              <a:r>
                <a:rPr lang="en-US" sz="2800" i="1"/>
                <a:t>s</a:t>
              </a:r>
              <a:r>
                <a:rPr lang="en-US" sz="2800"/>
                <a:t>)     </a:t>
              </a:r>
              <a:r>
                <a:rPr lang="en-US" sz="2800">
                  <a:latin typeface="Symbol" pitchFamily="18" charset="2"/>
                </a:rPr>
                <a:t>D</a:t>
              </a:r>
              <a:r>
                <a:rPr lang="en-US" sz="2800" i="1"/>
                <a:t>H</a:t>
              </a:r>
              <a:r>
                <a:rPr lang="en-US" sz="2800"/>
                <a:t> = -3013 kJ</a:t>
              </a:r>
            </a:p>
          </p:txBody>
        </p:sp>
        <p:sp>
          <p:nvSpPr>
            <p:cNvPr id="10284" name="Line 44"/>
            <p:cNvSpPr>
              <a:spLocks noChangeShapeType="1"/>
            </p:cNvSpPr>
            <p:nvPr/>
          </p:nvSpPr>
          <p:spPr bwMode="auto">
            <a:xfrm>
              <a:off x="2208" y="2792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</p:grp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1309687" y="2708275"/>
            <a:ext cx="11961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266 g P</a:t>
            </a:r>
            <a:r>
              <a:rPr lang="en-US" sz="2400" baseline="-25000"/>
              <a:t>4</a:t>
            </a:r>
            <a:endParaRPr lang="en-US" sz="2400"/>
          </a:p>
        </p:txBody>
      </p:sp>
      <p:grpSp>
        <p:nvGrpSpPr>
          <p:cNvPr id="7" name="Group 57"/>
          <p:cNvGrpSpPr>
            <a:grpSpLocks/>
          </p:cNvGrpSpPr>
          <p:nvPr/>
        </p:nvGrpSpPr>
        <p:grpSpPr bwMode="auto">
          <a:xfrm>
            <a:off x="2392363" y="2493959"/>
            <a:ext cx="1662113" cy="869950"/>
            <a:chOff x="1216" y="3312"/>
            <a:chExt cx="1047" cy="548"/>
          </a:xfrm>
        </p:grpSpPr>
        <p:grpSp>
          <p:nvGrpSpPr>
            <p:cNvPr id="8" name="Group 53"/>
            <p:cNvGrpSpPr>
              <a:grpSpLocks/>
            </p:cNvGrpSpPr>
            <p:nvPr/>
          </p:nvGrpSpPr>
          <p:grpSpPr bwMode="auto">
            <a:xfrm>
              <a:off x="1392" y="3312"/>
              <a:ext cx="871" cy="548"/>
              <a:chOff x="1584" y="3583"/>
              <a:chExt cx="871" cy="548"/>
            </a:xfrm>
          </p:grpSpPr>
          <p:sp>
            <p:nvSpPr>
              <p:cNvPr id="10287" name="Text Box 47"/>
              <p:cNvSpPr txBox="1">
                <a:spLocks noChangeArrowheads="1"/>
              </p:cNvSpPr>
              <p:nvPr/>
            </p:nvSpPr>
            <p:spPr bwMode="auto">
              <a:xfrm>
                <a:off x="1655" y="3583"/>
                <a:ext cx="80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/>
                  <a:t>    mol P</a:t>
                </a:r>
                <a:r>
                  <a:rPr lang="en-US" sz="2400" baseline="-25000"/>
                  <a:t>4</a:t>
                </a:r>
                <a:endParaRPr lang="en-US" sz="2400"/>
              </a:p>
            </p:txBody>
          </p:sp>
          <p:sp>
            <p:nvSpPr>
              <p:cNvPr id="10288" name="Text Box 48"/>
              <p:cNvSpPr txBox="1">
                <a:spLocks noChangeArrowheads="1"/>
              </p:cNvSpPr>
              <p:nvPr/>
            </p:nvSpPr>
            <p:spPr bwMode="auto">
              <a:xfrm>
                <a:off x="1584" y="3840"/>
                <a:ext cx="85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/>
                  <a:t>          g P</a:t>
                </a:r>
                <a:r>
                  <a:rPr lang="en-US" sz="2400" baseline="-25000"/>
                  <a:t>4</a:t>
                </a:r>
                <a:endParaRPr lang="en-US" sz="2400"/>
              </a:p>
            </p:txBody>
          </p:sp>
          <p:sp>
            <p:nvSpPr>
              <p:cNvPr id="10291" name="Line 51"/>
              <p:cNvSpPr>
                <a:spLocks noChangeShapeType="1"/>
              </p:cNvSpPr>
              <p:nvPr/>
            </p:nvSpPr>
            <p:spPr bwMode="auto">
              <a:xfrm>
                <a:off x="1629" y="3840"/>
                <a:ext cx="76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/>
              </a:p>
            </p:txBody>
          </p:sp>
        </p:grpSp>
        <p:sp>
          <p:nvSpPr>
            <p:cNvPr id="10295" name="Text Box 55"/>
            <p:cNvSpPr txBox="1">
              <a:spLocks noChangeArrowheads="1"/>
            </p:cNvSpPr>
            <p:nvPr/>
          </p:nvSpPr>
          <p:spPr bwMode="auto">
            <a:xfrm>
              <a:off x="1216" y="3416"/>
              <a:ext cx="20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x</a:t>
              </a: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4003676" y="2532058"/>
            <a:ext cx="1544638" cy="815975"/>
            <a:chOff x="2992" y="3511"/>
            <a:chExt cx="973" cy="514"/>
          </a:xfrm>
        </p:grpSpPr>
        <p:grpSp>
          <p:nvGrpSpPr>
            <p:cNvPr id="10" name="Group 54"/>
            <p:cNvGrpSpPr>
              <a:grpSpLocks/>
            </p:cNvGrpSpPr>
            <p:nvPr/>
          </p:nvGrpSpPr>
          <p:grpSpPr bwMode="auto">
            <a:xfrm>
              <a:off x="3165" y="3511"/>
              <a:ext cx="800" cy="514"/>
              <a:chOff x="3165" y="3511"/>
              <a:chExt cx="800" cy="514"/>
            </a:xfrm>
          </p:grpSpPr>
          <p:sp>
            <p:nvSpPr>
              <p:cNvPr id="10289" name="Text Box 49"/>
              <p:cNvSpPr txBox="1">
                <a:spLocks noChangeArrowheads="1"/>
              </p:cNvSpPr>
              <p:nvPr/>
            </p:nvSpPr>
            <p:spPr bwMode="auto">
              <a:xfrm>
                <a:off x="3185" y="3511"/>
                <a:ext cx="70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/>
                  <a:t>          kJ</a:t>
                </a:r>
              </a:p>
            </p:txBody>
          </p:sp>
          <p:sp>
            <p:nvSpPr>
              <p:cNvPr id="10290" name="Text Box 50"/>
              <p:cNvSpPr txBox="1">
                <a:spLocks noChangeArrowheads="1"/>
              </p:cNvSpPr>
              <p:nvPr/>
            </p:nvSpPr>
            <p:spPr bwMode="auto">
              <a:xfrm>
                <a:off x="3165" y="3734"/>
                <a:ext cx="80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/>
                  <a:t>    mol P</a:t>
                </a:r>
                <a:r>
                  <a:rPr lang="en-US" sz="2400" baseline="-25000"/>
                  <a:t>4</a:t>
                </a:r>
                <a:endParaRPr lang="en-US" sz="2400"/>
              </a:p>
            </p:txBody>
          </p:sp>
          <p:sp>
            <p:nvSpPr>
              <p:cNvPr id="10292" name="Line 52"/>
              <p:cNvSpPr>
                <a:spLocks noChangeShapeType="1"/>
              </p:cNvSpPr>
              <p:nvPr/>
            </p:nvSpPr>
            <p:spPr bwMode="auto">
              <a:xfrm>
                <a:off x="3211" y="37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/>
              </a:p>
            </p:txBody>
          </p:sp>
        </p:grpSp>
        <p:sp>
          <p:nvSpPr>
            <p:cNvPr id="10296" name="Text Box 56"/>
            <p:cNvSpPr txBox="1">
              <a:spLocks noChangeArrowheads="1"/>
            </p:cNvSpPr>
            <p:nvPr/>
          </p:nvSpPr>
          <p:spPr bwMode="auto">
            <a:xfrm>
              <a:off x="2992" y="3592"/>
              <a:ext cx="20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x</a:t>
              </a:r>
            </a:p>
          </p:txBody>
        </p:sp>
      </p:grpSp>
      <p:sp>
        <p:nvSpPr>
          <p:cNvPr id="10299" name="Text Box 59"/>
          <p:cNvSpPr txBox="1">
            <a:spLocks noChangeArrowheads="1"/>
          </p:cNvSpPr>
          <p:nvPr/>
        </p:nvSpPr>
        <p:spPr bwMode="auto">
          <a:xfrm>
            <a:off x="5338762" y="2697162"/>
            <a:ext cx="28680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= ______________ kJ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6" grpId="0" autoUpdateAnimBg="0"/>
      <p:bldP spid="10299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Heat Capacity and Specific Heat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990600"/>
            <a:ext cx="80010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amount of energy (heat (q)) required to raise the temperature of a substance by 1 K (1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C) is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its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 capacity.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6" descr="05_T02"/>
          <p:cNvPicPr>
            <a:picLocks noChangeAspect="1" noChangeArrowheads="1"/>
          </p:cNvPicPr>
          <p:nvPr/>
        </p:nvPicPr>
        <p:blipFill>
          <a:blip r:embed="rId2" cstate="print"/>
          <a:srcRect t="15508" b="7631"/>
          <a:stretch>
            <a:fillRect/>
          </a:stretch>
        </p:blipFill>
        <p:spPr>
          <a:xfrm>
            <a:off x="914400" y="4495800"/>
            <a:ext cx="7772400" cy="220454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62000" y="2438400"/>
            <a:ext cx="7924800" cy="1828800"/>
          </a:xfrm>
          <a:prstGeom prst="rect">
            <a:avLst/>
          </a:prstGeom>
        </p:spPr>
        <p:txBody>
          <a:bodyPr/>
          <a:lstStyle/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We define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97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specific heat capacity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(or simply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specific heat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as the amount of energy </a:t>
            </a:r>
            <a:r>
              <a:rPr lang="en-US" sz="2800" dirty="0" smtClean="0"/>
              <a:t>(heat (q)) required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raise the temperature of 1 g of a substance by 1 K.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838200" y="4048780"/>
            <a:ext cx="1556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smtClean="0">
                <a:solidFill>
                  <a:schemeClr val="accent4"/>
                </a:solidFill>
              </a:rPr>
              <a:t>Examples</a:t>
            </a:r>
            <a:endParaRPr lang="en-GB" sz="2800" i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04800" y="609600"/>
            <a:ext cx="7924800" cy="76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Specific heat, then, is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57200" y="1554163"/>
            <a:ext cx="7737616" cy="1193801"/>
            <a:chOff x="416" y="1776"/>
            <a:chExt cx="5104" cy="752"/>
          </a:xfrm>
        </p:grpSpPr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416" y="1977"/>
              <a:ext cx="163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Specific heat =</a:t>
              </a: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2880" y="1776"/>
              <a:ext cx="182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heat transferred</a:t>
              </a: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2112" y="2160"/>
              <a:ext cx="305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mass </a:t>
              </a:r>
              <a:r>
                <a:rPr lang="en-US" sz="3200">
                  <a:sym typeface="Symbol" pitchFamily="1" charset="2"/>
                </a:rPr>
                <a:t> temperature change</a:t>
              </a:r>
              <a:endParaRPr lang="en-US" sz="3200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2112" y="2160"/>
              <a:ext cx="34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35200" y="3439180"/>
            <a:ext cx="2794000" cy="1193801"/>
            <a:chOff x="1392" y="2544"/>
            <a:chExt cx="1616" cy="752"/>
          </a:xfrm>
        </p:grpSpPr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1392" y="2736"/>
              <a:ext cx="634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 smtClean="0"/>
                <a:t>C</a:t>
              </a:r>
              <a:r>
                <a:rPr lang="en-US" sz="3200" i="1" baseline="-25000" dirty="0" smtClean="0"/>
                <a:t>S</a:t>
              </a:r>
              <a:r>
                <a:rPr lang="en-US" sz="3200" dirty="0" smtClean="0"/>
                <a:t> =  </a:t>
              </a:r>
              <a:endParaRPr lang="en-US" sz="3200" i="1" dirty="0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2256" y="2544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/>
                <a:t>q</a:t>
              </a: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1955" y="2928"/>
              <a:ext cx="86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/>
                <a:t>m</a:t>
              </a:r>
              <a:r>
                <a:rPr lang="en-US" sz="3200" dirty="0"/>
                <a:t> </a:t>
              </a:r>
              <a:r>
                <a:rPr lang="en-US" sz="3200" dirty="0">
                  <a:sym typeface="Symbol" pitchFamily="1" charset="2"/>
                </a:rPr>
                <a:t> </a:t>
              </a:r>
              <a:r>
                <a:rPr lang="en-US" sz="3200" dirty="0">
                  <a:latin typeface="Symbol" pitchFamily="1" charset="2"/>
                  <a:sym typeface="Symbol" pitchFamily="1" charset="2"/>
                </a:rPr>
                <a:t></a:t>
              </a:r>
              <a:r>
                <a:rPr lang="en-US" sz="3200" i="1" dirty="0">
                  <a:sym typeface="Symbol" pitchFamily="1" charset="2"/>
                </a:rPr>
                <a:t>T</a:t>
              </a:r>
              <a:endParaRPr lang="en-US" sz="3200" i="1" dirty="0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>
              <a:off x="1856" y="2928"/>
              <a:ext cx="11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609600" y="5420380"/>
            <a:ext cx="25074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Symbol" pitchFamily="18" charset="2"/>
              </a:rPr>
              <a:t>D</a:t>
            </a:r>
            <a:r>
              <a:rPr lang="en-US" sz="2800" i="1" dirty="0" smtClean="0"/>
              <a:t>T</a:t>
            </a:r>
            <a:r>
              <a:rPr lang="en-US" sz="2800" dirty="0" smtClean="0"/>
              <a:t> </a:t>
            </a:r>
            <a:r>
              <a:rPr lang="en-US" sz="2800" dirty="0"/>
              <a:t>= </a:t>
            </a:r>
            <a:r>
              <a:rPr lang="en-US" sz="2800" i="1" dirty="0" err="1" smtClean="0"/>
              <a:t>T</a:t>
            </a:r>
            <a:r>
              <a:rPr lang="en-US" sz="2800" baseline="-25000" dirty="0" err="1" smtClean="0"/>
              <a:t>final</a:t>
            </a:r>
            <a:r>
              <a:rPr lang="en-US" sz="2800" dirty="0" smtClean="0"/>
              <a:t> </a:t>
            </a:r>
            <a:r>
              <a:rPr lang="en-US" sz="2800" dirty="0"/>
              <a:t>- </a:t>
            </a:r>
            <a:r>
              <a:rPr lang="en-US" sz="2800" i="1" dirty="0" err="1" smtClean="0"/>
              <a:t>T</a:t>
            </a:r>
            <a:r>
              <a:rPr lang="en-US" sz="2800" baseline="-25000" dirty="0" err="1" smtClean="0"/>
              <a:t>initial</a:t>
            </a:r>
            <a:endParaRPr lang="en-US" sz="2800" dirty="0"/>
          </a:p>
        </p:txBody>
      </p:sp>
      <p:sp>
        <p:nvSpPr>
          <p:cNvPr id="19" name="مستطيل 18"/>
          <p:cNvSpPr/>
          <p:nvPr/>
        </p:nvSpPr>
        <p:spPr>
          <a:xfrm>
            <a:off x="1905000" y="3286780"/>
            <a:ext cx="365760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519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85800" y="685800"/>
            <a:ext cx="754380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800" dirty="0">
                <a:solidFill>
                  <a:schemeClr val="accent2"/>
                </a:solidFill>
              </a:rPr>
              <a:t>How much heat is given off when an 869 g </a:t>
            </a:r>
            <a:r>
              <a:rPr lang="en-US" sz="2800" dirty="0" smtClean="0">
                <a:solidFill>
                  <a:schemeClr val="accent2"/>
                </a:solidFill>
              </a:rPr>
              <a:t>iron </a:t>
            </a:r>
            <a:r>
              <a:rPr lang="en-US" sz="2800" dirty="0">
                <a:solidFill>
                  <a:schemeClr val="accent2"/>
                </a:solidFill>
              </a:rPr>
              <a:t>bar cools from 94</a:t>
            </a:r>
            <a:r>
              <a:rPr lang="en-US" sz="2800" baseline="30000" dirty="0">
                <a:solidFill>
                  <a:schemeClr val="accent2"/>
                </a:solidFill>
              </a:rPr>
              <a:t>0</a:t>
            </a:r>
            <a:r>
              <a:rPr lang="en-US" sz="2800" dirty="0">
                <a:solidFill>
                  <a:schemeClr val="accent2"/>
                </a:solidFill>
              </a:rPr>
              <a:t>C to 5</a:t>
            </a:r>
            <a:r>
              <a:rPr lang="en-US" sz="2800" baseline="30000" dirty="0">
                <a:solidFill>
                  <a:schemeClr val="accent2"/>
                </a:solidFill>
              </a:rPr>
              <a:t>0</a:t>
            </a:r>
            <a:r>
              <a:rPr lang="en-US" sz="2800" dirty="0">
                <a:solidFill>
                  <a:schemeClr val="accent2"/>
                </a:solidFill>
              </a:rPr>
              <a:t>C?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762000" y="1610380"/>
            <a:ext cx="36293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</a:rPr>
              <a:t>Cs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>
                <a:solidFill>
                  <a:srgbClr val="C00000"/>
                </a:solidFill>
              </a:rPr>
              <a:t>of Fe = 0.444 J/g </a:t>
            </a:r>
            <a:r>
              <a:rPr lang="en-US" sz="2800" dirty="0">
                <a:solidFill>
                  <a:srgbClr val="C00000"/>
                </a:solidFill>
                <a:cs typeface="Arial" charset="0"/>
              </a:rPr>
              <a:t>• </a:t>
            </a:r>
            <a:r>
              <a:rPr lang="en-US" sz="2800" baseline="30000" dirty="0">
                <a:solidFill>
                  <a:srgbClr val="C00000"/>
                </a:solidFill>
                <a:cs typeface="Arial" charset="0"/>
              </a:rPr>
              <a:t>0</a:t>
            </a:r>
            <a:r>
              <a:rPr lang="en-US" sz="2800" dirty="0">
                <a:solidFill>
                  <a:srgbClr val="C00000"/>
                </a:solidFill>
                <a:cs typeface="Arial" charset="0"/>
              </a:rPr>
              <a:t>C</a:t>
            </a:r>
            <a:endParaRPr lang="en-US" sz="2800" i="1" dirty="0">
              <a:solidFill>
                <a:srgbClr val="C00000"/>
              </a:solidFill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838200" y="2921000"/>
            <a:ext cx="6529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Symbol" pitchFamily="18" charset="2"/>
              </a:rPr>
              <a:t>D</a:t>
            </a:r>
            <a:r>
              <a:rPr lang="en-US" sz="2800" i="1" dirty="0" smtClean="0"/>
              <a:t>T</a:t>
            </a:r>
            <a:r>
              <a:rPr lang="en-US" sz="2800" dirty="0" smtClean="0"/>
              <a:t> </a:t>
            </a:r>
            <a:r>
              <a:rPr lang="en-US" sz="2800" dirty="0"/>
              <a:t>= </a:t>
            </a:r>
            <a:r>
              <a:rPr lang="en-US" sz="2800" i="1" dirty="0" err="1" smtClean="0"/>
              <a:t>T</a:t>
            </a:r>
            <a:r>
              <a:rPr lang="en-US" sz="2800" baseline="-25000" dirty="0" err="1" smtClean="0"/>
              <a:t>final</a:t>
            </a:r>
            <a:r>
              <a:rPr lang="en-US" sz="2800" dirty="0" smtClean="0"/>
              <a:t> </a:t>
            </a:r>
            <a:r>
              <a:rPr lang="en-US" sz="2800" dirty="0"/>
              <a:t>– </a:t>
            </a:r>
            <a:r>
              <a:rPr lang="en-US" sz="2800" i="1" dirty="0" err="1" smtClean="0"/>
              <a:t>T</a:t>
            </a:r>
            <a:r>
              <a:rPr lang="en-US" sz="2800" baseline="-25000" dirty="0" err="1" smtClean="0"/>
              <a:t>initial</a:t>
            </a:r>
            <a:r>
              <a:rPr lang="en-US" sz="2800" dirty="0" smtClean="0"/>
              <a:t> </a:t>
            </a:r>
            <a:r>
              <a:rPr lang="en-US" sz="2800" dirty="0"/>
              <a:t>= ___ </a:t>
            </a:r>
            <a:r>
              <a:rPr lang="en-US" sz="2800" baseline="30000" dirty="0"/>
              <a:t>0</a:t>
            </a:r>
            <a:r>
              <a:rPr lang="en-US" sz="2800" dirty="0"/>
              <a:t>C – ___ </a:t>
            </a:r>
            <a:r>
              <a:rPr lang="en-US" sz="2800" baseline="30000" dirty="0"/>
              <a:t>0</a:t>
            </a:r>
            <a:r>
              <a:rPr lang="en-US" sz="2800" dirty="0"/>
              <a:t>C = ____ </a:t>
            </a:r>
            <a:r>
              <a:rPr lang="en-US" sz="2800" baseline="30000" dirty="0"/>
              <a:t>0</a:t>
            </a:r>
            <a:r>
              <a:rPr lang="en-US" sz="2800" dirty="0"/>
              <a:t>C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42480" y="3873500"/>
            <a:ext cx="20197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q</a:t>
            </a:r>
            <a:r>
              <a:rPr lang="en-US" sz="2800" dirty="0"/>
              <a:t> = </a:t>
            </a:r>
            <a:r>
              <a:rPr lang="en-US" sz="2800" i="1" dirty="0" err="1" smtClean="0"/>
              <a:t>mxCsx</a:t>
            </a:r>
            <a:r>
              <a:rPr lang="en-US" sz="2800" dirty="0" err="1" smtClean="0">
                <a:latin typeface="Symbol" pitchFamily="18" charset="2"/>
              </a:rPr>
              <a:t>D</a:t>
            </a:r>
            <a:r>
              <a:rPr lang="en-US" sz="2800" i="1" dirty="0" err="1" smtClean="0"/>
              <a:t>T</a:t>
            </a:r>
            <a:endParaRPr lang="en-US" sz="2800" i="1" dirty="0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219421" y="3886200"/>
            <a:ext cx="50195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= ____ g  x  ____ J/g </a:t>
            </a:r>
            <a:r>
              <a:rPr lang="en-US" sz="2800">
                <a:cs typeface="Arial" charset="0"/>
              </a:rPr>
              <a:t>• </a:t>
            </a:r>
            <a:r>
              <a:rPr lang="en-US" sz="2800" baseline="30000">
                <a:cs typeface="Arial" charset="0"/>
              </a:rPr>
              <a:t>0</a:t>
            </a:r>
            <a:r>
              <a:rPr lang="en-US" sz="2800">
                <a:cs typeface="Arial" charset="0"/>
              </a:rPr>
              <a:t>C x ___ </a:t>
            </a:r>
            <a:r>
              <a:rPr lang="en-US" sz="2800" baseline="30000">
                <a:cs typeface="Arial" charset="0"/>
              </a:rPr>
              <a:t>0</a:t>
            </a:r>
            <a:r>
              <a:rPr lang="en-US" sz="2800">
                <a:cs typeface="Arial" charset="0"/>
              </a:rPr>
              <a:t>C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7010400" y="3873500"/>
            <a:ext cx="15392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= _____ 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utoUpdateAnimBg="0"/>
      <p:bldP spid="13318" grpId="0" autoUpdateAnimBg="0"/>
      <p:bldP spid="13319" grpId="0" autoUpdateAnimBg="0"/>
      <p:bldP spid="13320" grpId="0" autoUpdateAnimBg="0"/>
      <p:bldP spid="1332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57200" y="457200"/>
            <a:ext cx="80772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AutoNum type="alphaLcParenBoth"/>
            </a:pPr>
            <a:r>
              <a:rPr lang="en-US" sz="2800" dirty="0" smtClean="0">
                <a:solidFill>
                  <a:srgbClr val="C00000"/>
                </a:solidFill>
              </a:rPr>
              <a:t>How </a:t>
            </a:r>
            <a:r>
              <a:rPr lang="en-US" sz="2800" dirty="0">
                <a:solidFill>
                  <a:srgbClr val="C00000"/>
                </a:solidFill>
              </a:rPr>
              <a:t>much heat is needed to warm 250 g of water </a:t>
            </a:r>
            <a:r>
              <a:rPr lang="en-US" sz="2800" dirty="0" smtClean="0">
                <a:solidFill>
                  <a:srgbClr val="C00000"/>
                </a:solidFill>
              </a:rPr>
              <a:t>from </a:t>
            </a:r>
            <a:r>
              <a:rPr lang="en-US" sz="2800" dirty="0">
                <a:solidFill>
                  <a:srgbClr val="C00000"/>
                </a:solidFill>
              </a:rPr>
              <a:t>22 °C </a:t>
            </a:r>
            <a:r>
              <a:rPr lang="en-US" sz="2800" dirty="0" smtClean="0">
                <a:solidFill>
                  <a:srgbClr val="C00000"/>
                </a:solidFill>
              </a:rPr>
              <a:t>to 98 </a:t>
            </a:r>
            <a:r>
              <a:rPr lang="en-US" sz="2800" dirty="0">
                <a:solidFill>
                  <a:srgbClr val="C00000"/>
                </a:solidFill>
              </a:rPr>
              <a:t>°C? 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(b) </a:t>
            </a:r>
            <a:r>
              <a:rPr lang="en-US" sz="2800" dirty="0">
                <a:solidFill>
                  <a:srgbClr val="C00000"/>
                </a:solidFill>
              </a:rPr>
              <a:t>What is the molar heat capacity of water</a:t>
            </a:r>
            <a:r>
              <a:rPr lang="en-US" sz="2800" dirty="0" smtClean="0">
                <a:solidFill>
                  <a:srgbClr val="C00000"/>
                </a:solidFill>
              </a:rPr>
              <a:t>?</a:t>
            </a:r>
          </a:p>
          <a:p>
            <a:pPr marL="514350" indent="-514350"/>
            <a:r>
              <a:rPr lang="en-US" sz="2800" dirty="0" smtClean="0">
                <a:solidFill>
                  <a:srgbClr val="C00000"/>
                </a:solidFill>
              </a:rPr>
              <a:t>    </a:t>
            </a:r>
          </a:p>
          <a:p>
            <a:pPr marL="514350" indent="-514350"/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 (a)    </a:t>
            </a:r>
            <a:r>
              <a:rPr lang="en-US" sz="2800" dirty="0" smtClean="0"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>
                <a:sym typeface="Symbol" pitchFamily="1" charset="2"/>
              </a:rPr>
              <a:t>T= 98 </a:t>
            </a:r>
            <a:r>
              <a:rPr lang="en-US" sz="2800" i="1" baseline="30000" dirty="0" smtClean="0">
                <a:sym typeface="Symbol" pitchFamily="1" charset="2"/>
              </a:rPr>
              <a:t>o</a:t>
            </a:r>
            <a:r>
              <a:rPr lang="en-US" sz="2800" i="1" dirty="0" smtClean="0">
                <a:sym typeface="Symbol" pitchFamily="1" charset="2"/>
              </a:rPr>
              <a:t>C – 22 </a:t>
            </a:r>
            <a:r>
              <a:rPr lang="en-US" sz="2800" i="1" baseline="30000" dirty="0" smtClean="0">
                <a:sym typeface="Symbol" pitchFamily="1" charset="2"/>
              </a:rPr>
              <a:t>o</a:t>
            </a:r>
            <a:r>
              <a:rPr lang="en-US" sz="2800" i="1" dirty="0" smtClean="0">
                <a:sym typeface="Symbol" pitchFamily="1" charset="2"/>
              </a:rPr>
              <a:t>C = 76 </a:t>
            </a:r>
            <a:r>
              <a:rPr lang="en-US" sz="2800" i="1" baseline="30000" dirty="0" smtClean="0">
                <a:sym typeface="Symbol" pitchFamily="1" charset="2"/>
              </a:rPr>
              <a:t>o</a:t>
            </a:r>
            <a:r>
              <a:rPr lang="en-US" sz="2800" i="1" dirty="0" smtClean="0">
                <a:sym typeface="Symbol" pitchFamily="1" charset="2"/>
              </a:rPr>
              <a:t>C = 76 K</a:t>
            </a:r>
          </a:p>
          <a:p>
            <a:pPr marL="514350" indent="-514350"/>
            <a:endParaRPr lang="en-US" sz="2800" i="1" dirty="0">
              <a:solidFill>
                <a:srgbClr val="C00000"/>
              </a:solidFill>
              <a:sym typeface="Symbol" pitchFamily="1" charset="2"/>
            </a:endParaRPr>
          </a:p>
          <a:p>
            <a:pPr marL="514350" indent="-514350"/>
            <a:endParaRPr lang="en-US" sz="2800" i="1" dirty="0" smtClean="0">
              <a:solidFill>
                <a:srgbClr val="C00000"/>
              </a:solidFill>
              <a:sym typeface="Symbol" pitchFamily="1" charset="2"/>
            </a:endParaRPr>
          </a:p>
          <a:p>
            <a:pPr marL="514350" indent="-514350"/>
            <a:endParaRPr lang="en-US" sz="2800" i="1" dirty="0">
              <a:solidFill>
                <a:srgbClr val="C00000"/>
              </a:solidFill>
              <a:sym typeface="Symbol" pitchFamily="1" charset="2"/>
            </a:endParaRPr>
          </a:p>
          <a:p>
            <a:pPr marL="514350" indent="-514350"/>
            <a:r>
              <a:rPr lang="en-US" sz="2800" i="1" dirty="0" smtClean="0">
                <a:sym typeface="Symbol" pitchFamily="1" charset="2"/>
              </a:rPr>
              <a:t>                     </a:t>
            </a:r>
          </a:p>
          <a:p>
            <a:pPr marL="514350" indent="-514350"/>
            <a:r>
              <a:rPr lang="en-US" sz="2800" i="1" dirty="0">
                <a:sym typeface="Symbol" pitchFamily="1" charset="2"/>
              </a:rPr>
              <a:t> </a:t>
            </a:r>
            <a:r>
              <a:rPr lang="en-US" sz="2800" i="1" dirty="0" smtClean="0">
                <a:sym typeface="Symbol" pitchFamily="1" charset="2"/>
              </a:rPr>
              <a:t>                      q = C</a:t>
            </a:r>
            <a:r>
              <a:rPr lang="en-US" sz="2800" i="1" baseline="-25000" dirty="0" smtClean="0">
                <a:sym typeface="Symbol" pitchFamily="1" charset="2"/>
              </a:rPr>
              <a:t>S</a:t>
            </a:r>
            <a:r>
              <a:rPr lang="en-US" sz="2800" i="1" dirty="0" smtClean="0">
                <a:sym typeface="Symbol" pitchFamily="1" charset="2"/>
              </a:rPr>
              <a:t> x m x </a:t>
            </a:r>
            <a:r>
              <a:rPr lang="en-US" sz="2800" dirty="0" smtClean="0"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>
                <a:sym typeface="Symbol" pitchFamily="1" charset="2"/>
              </a:rPr>
              <a:t>T</a:t>
            </a:r>
          </a:p>
          <a:p>
            <a:pPr marL="514350" indent="-514350"/>
            <a:r>
              <a:rPr lang="en-US" sz="2800" i="1" dirty="0">
                <a:sym typeface="Symbol" pitchFamily="1" charset="2"/>
              </a:rPr>
              <a:t> </a:t>
            </a:r>
            <a:r>
              <a:rPr lang="en-US" sz="2800" i="1" dirty="0" smtClean="0">
                <a:sym typeface="Symbol" pitchFamily="1" charset="2"/>
              </a:rPr>
              <a:t>                       = (4.18 J/g-K)(250 g)(76 K)= 7.9 x 10</a:t>
            </a:r>
            <a:r>
              <a:rPr lang="en-US" sz="2800" i="1" baseline="30000" dirty="0" smtClean="0">
                <a:sym typeface="Symbol" pitchFamily="1" charset="2"/>
              </a:rPr>
              <a:t>4</a:t>
            </a:r>
            <a:r>
              <a:rPr lang="en-US" sz="2800" i="1" dirty="0" smtClean="0">
                <a:sym typeface="Symbol" pitchFamily="1" charset="2"/>
              </a:rPr>
              <a:t> J</a:t>
            </a:r>
          </a:p>
          <a:p>
            <a:pPr marL="514350" indent="-514350"/>
            <a:endParaRPr lang="en-US" sz="2800" i="1" dirty="0">
              <a:sym typeface="Symbol" pitchFamily="1" charset="2"/>
            </a:endParaRPr>
          </a:p>
          <a:p>
            <a:pPr marL="514350" indent="-514350"/>
            <a:r>
              <a:rPr lang="en-US" sz="2800" i="1" dirty="0" smtClean="0">
                <a:sym typeface="Symbol" pitchFamily="1" charset="2"/>
              </a:rPr>
              <a:t> (b)  1 mol H</a:t>
            </a:r>
            <a:r>
              <a:rPr lang="en-US" sz="2800" i="1" baseline="-25000" dirty="0" smtClean="0">
                <a:sym typeface="Symbol" pitchFamily="1" charset="2"/>
              </a:rPr>
              <a:t>2</a:t>
            </a:r>
            <a:r>
              <a:rPr lang="en-US" sz="2800" i="1" dirty="0" smtClean="0">
                <a:sym typeface="Symbol" pitchFamily="1" charset="2"/>
              </a:rPr>
              <a:t>O = 18 g H</a:t>
            </a:r>
            <a:r>
              <a:rPr lang="en-US" sz="2800" i="1" baseline="-25000" dirty="0" smtClean="0">
                <a:sym typeface="Symbol" pitchFamily="1" charset="2"/>
              </a:rPr>
              <a:t>2</a:t>
            </a:r>
            <a:r>
              <a:rPr lang="en-US" sz="2800" i="1" dirty="0" smtClean="0">
                <a:sym typeface="Symbol" pitchFamily="1" charset="2"/>
              </a:rPr>
              <a:t>O</a:t>
            </a:r>
          </a:p>
          <a:p>
            <a:pPr marL="514350" indent="-514350"/>
            <a:r>
              <a:rPr lang="en-US" sz="2800" i="1" dirty="0" smtClean="0">
                <a:sym typeface="Symbol" pitchFamily="1" charset="2"/>
              </a:rPr>
              <a:t>              C</a:t>
            </a:r>
            <a:r>
              <a:rPr lang="en-US" sz="2800" i="1" baseline="-25000" dirty="0" smtClean="0">
                <a:sym typeface="Symbol" pitchFamily="1" charset="2"/>
              </a:rPr>
              <a:t>m</a:t>
            </a:r>
            <a:r>
              <a:rPr lang="en-US" sz="2800" i="1" dirty="0" smtClean="0">
                <a:sym typeface="Symbol" pitchFamily="1" charset="2"/>
              </a:rPr>
              <a:t> = (4.18 J/g-K)(18 g/mol) = 75.2 J/mol-K</a:t>
            </a:r>
          </a:p>
          <a:p>
            <a:pPr marL="514350" indent="-514350"/>
            <a:r>
              <a:rPr lang="en-US" sz="2800" i="1" dirty="0">
                <a:sym typeface="Symbol" pitchFamily="1" charset="2"/>
              </a:rPr>
              <a:t> </a:t>
            </a:r>
            <a:r>
              <a:rPr lang="en-US" sz="2800" i="1" dirty="0" smtClean="0">
                <a:sym typeface="Symbol" pitchFamily="1" charset="2"/>
              </a:rPr>
              <a:t>                               </a:t>
            </a:r>
            <a:endParaRPr lang="en-US" sz="2800" dirty="0" smtClean="0"/>
          </a:p>
          <a:p>
            <a:pPr marL="514350" indent="-514350"/>
            <a:r>
              <a:rPr lang="en-US" sz="2800" dirty="0" smtClean="0">
                <a:solidFill>
                  <a:srgbClr val="C00000"/>
                </a:solidFill>
              </a:rPr>
              <a:t>    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057400" y="2743200"/>
            <a:ext cx="2565400" cy="1193801"/>
            <a:chOff x="1392" y="2544"/>
            <a:chExt cx="1616" cy="752"/>
          </a:xfrm>
        </p:grpSpPr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1392" y="2736"/>
              <a:ext cx="51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 smtClean="0"/>
                <a:t>C</a:t>
              </a:r>
              <a:r>
                <a:rPr lang="en-US" sz="3200" i="1" baseline="-25000" dirty="0" smtClean="0"/>
                <a:t>S</a:t>
              </a:r>
              <a:r>
                <a:rPr lang="en-US" sz="3200" dirty="0" smtClean="0"/>
                <a:t> </a:t>
              </a:r>
              <a:r>
                <a:rPr lang="en-US" sz="3200" dirty="0"/>
                <a:t>=</a:t>
              </a:r>
              <a:endParaRPr lang="en-US" sz="3200" i="1" dirty="0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2256" y="2544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/>
                <a:t>q</a:t>
              </a: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1955" y="2928"/>
              <a:ext cx="86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/>
                <a:t>m</a:t>
              </a:r>
              <a:r>
                <a:rPr lang="en-US" sz="3200" dirty="0"/>
                <a:t> </a:t>
              </a:r>
              <a:r>
                <a:rPr lang="en-US" sz="3200" dirty="0">
                  <a:sym typeface="Symbol" pitchFamily="1" charset="2"/>
                </a:rPr>
                <a:t> </a:t>
              </a:r>
              <a:r>
                <a:rPr lang="en-US" sz="3200" dirty="0">
                  <a:latin typeface="Symbol" pitchFamily="1" charset="2"/>
                  <a:sym typeface="Symbol" pitchFamily="1" charset="2"/>
                </a:rPr>
                <a:t></a:t>
              </a:r>
              <a:r>
                <a:rPr lang="en-US" sz="3200" i="1" dirty="0">
                  <a:sym typeface="Symbol" pitchFamily="1" charset="2"/>
                </a:rPr>
                <a:t>T</a:t>
              </a:r>
              <a:endParaRPr lang="en-US" sz="3200" i="1" dirty="0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1856" y="2928"/>
              <a:ext cx="11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42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Calorimetry</a:t>
            </a:r>
          </a:p>
        </p:txBody>
      </p:sp>
      <p:pic>
        <p:nvPicPr>
          <p:cNvPr id="6" name="Picture 4" descr="370750_la_09_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19700" y="765175"/>
            <a:ext cx="3627438" cy="5832475"/>
          </a:xfrm>
          <a:prstGeom prst="rect">
            <a:avLst/>
          </a:prstGeom>
        </p:spPr>
      </p:pic>
      <p:sp>
        <p:nvSpPr>
          <p:cNvPr id="7" name="Rectangle 13"/>
          <p:cNvSpPr txBox="1">
            <a:spLocks noChangeArrowheads="1"/>
          </p:cNvSpPr>
          <p:nvPr/>
        </p:nvSpPr>
        <p:spPr>
          <a:xfrm>
            <a:off x="609600" y="990600"/>
            <a:ext cx="4724400" cy="5334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Since we cannot know the exact enthalpy of the reactants and products, we measure </a:t>
            </a:r>
            <a:r>
              <a:rPr lang="en-US" sz="2800" dirty="0" smtClean="0"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/>
              <a:t>H</a:t>
            </a:r>
            <a:r>
              <a:rPr lang="en-US" sz="2800" dirty="0" smtClean="0"/>
              <a:t> through </a:t>
            </a:r>
            <a:r>
              <a:rPr lang="en-US" sz="2800" dirty="0" smtClean="0">
                <a:solidFill>
                  <a:srgbClr val="C00000"/>
                </a:solidFill>
              </a:rPr>
              <a:t>calorimetry</a:t>
            </a:r>
            <a:r>
              <a:rPr lang="en-US" sz="2800" dirty="0" smtClean="0"/>
              <a:t>, the measurement of heat flow</a:t>
            </a:r>
            <a:endParaRPr kumimoji="0" lang="en-US" altLang="zh-TW" sz="2800" b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 constant-pressure calorimetry is used in determining </a:t>
            </a: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the change in enthalpy equals the heat</a:t>
            </a: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∆H=q</a:t>
            </a:r>
          </a:p>
        </p:txBody>
      </p:sp>
    </p:spTree>
    <p:extLst>
      <p:ext uri="{BB962C8B-B14F-4D97-AF65-F5344CB8AC3E}">
        <p14:creationId xmlns:p14="http://schemas.microsoft.com/office/powerpoint/2010/main" val="342612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Units of Energy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76600" y="1143000"/>
            <a:ext cx="5562600" cy="2743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SI unit of energy is the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joule (J):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 older, non-SI unit is still in widespread use: the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calorie (cal)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      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cal = 4.184 J</a:t>
            </a: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676775" y="1524000"/>
            <a:ext cx="1800225" cy="1142999"/>
            <a:chOff x="2082" y="1603"/>
            <a:chExt cx="1465" cy="743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082" y="1807"/>
              <a:ext cx="119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chemeClr val="accent2">
                      <a:lumMod val="50000"/>
                    </a:schemeClr>
                  </a:solidFill>
                </a:rPr>
                <a:t>1 J = 1 </a:t>
              </a:r>
              <a:r>
                <a:rPr lang="en-US" sz="2800" dirty="0">
                  <a:solidFill>
                    <a:schemeClr val="accent2">
                      <a:lumMod val="50000"/>
                    </a:schemeClr>
                  </a:solidFill>
                  <a:sym typeface="Symbol" pitchFamily="1" charset="2"/>
                </a:rPr>
                <a:t></a:t>
              </a:r>
              <a:endParaRPr lang="en-US" sz="28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913" y="1603"/>
              <a:ext cx="63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chemeClr val="accent2">
                      <a:lumMod val="50000"/>
                    </a:schemeClr>
                  </a:solidFill>
                </a:rPr>
                <a:t>kg m</a:t>
              </a:r>
              <a:r>
                <a:rPr lang="en-US" sz="2800" baseline="30000" dirty="0">
                  <a:solidFill>
                    <a:schemeClr val="accent2">
                      <a:lumMod val="50000"/>
                    </a:schemeClr>
                  </a:solidFill>
                </a:rPr>
                <a:t>2</a:t>
              </a:r>
              <a:endParaRPr lang="en-US" sz="28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100" y="2016"/>
              <a:ext cx="28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chemeClr val="accent2">
                      <a:lumMod val="50000"/>
                    </a:schemeClr>
                  </a:solidFill>
                </a:rPr>
                <a:t>s</a:t>
              </a:r>
              <a:r>
                <a:rPr lang="en-US" sz="2800" baseline="30000" dirty="0">
                  <a:solidFill>
                    <a:schemeClr val="accent2">
                      <a:lumMod val="50000"/>
                    </a:schemeClr>
                  </a:solidFill>
                </a:rPr>
                <a:t>2</a:t>
              </a:r>
              <a:endParaRPr lang="en-US" sz="28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9" name="مستطيل 8"/>
          <p:cNvSpPr/>
          <p:nvPr/>
        </p:nvSpPr>
        <p:spPr>
          <a:xfrm>
            <a:off x="571226" y="1076980"/>
            <a:ext cx="27044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2"/>
                </a:solidFill>
              </a:rPr>
              <a:t> Units of Energy: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646993" y="3972580"/>
            <a:ext cx="3086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altLang="zh-TW" sz="2800" dirty="0" smtClean="0">
                <a:solidFill>
                  <a:schemeClr val="tx2"/>
                </a:solidFill>
              </a:rPr>
              <a:t>Energy of Matters</a:t>
            </a:r>
            <a:r>
              <a:rPr lang="en-US" sz="2800" dirty="0" smtClean="0">
                <a:solidFill>
                  <a:schemeClr val="tx2"/>
                </a:solidFill>
              </a:rPr>
              <a:t>:</a:t>
            </a:r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3810000" y="4104862"/>
          <a:ext cx="2747500" cy="260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6" name="Equation" r:id="rId4" imgW="1180800" imgH="1117440" progId="">
                  <p:embed/>
                </p:oleObj>
              </mc:Choice>
              <mc:Fallback>
                <p:oleObj name="Equation" r:id="rId4" imgW="1180800" imgH="111744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104862"/>
                        <a:ext cx="2747500" cy="2600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937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153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Constant Pressure Calorimetry</a:t>
            </a: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457200" y="1066800"/>
            <a:ext cx="5334000" cy="3048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carrying out a reaction in aqueous solution in a simple calorimeter such as this one, one can indirectly measure the heat change for the system by measuring the heat change for the water in the calorimeter.</a:t>
            </a:r>
          </a:p>
        </p:txBody>
      </p:sp>
      <p:pic>
        <p:nvPicPr>
          <p:cNvPr id="4" name="Picture 12" descr="05_18"/>
          <p:cNvPicPr>
            <a:picLocks noChangeAspect="1" noChangeArrowheads="1"/>
          </p:cNvPicPr>
          <p:nvPr/>
        </p:nvPicPr>
        <p:blipFill>
          <a:blip r:embed="rId2" cstate="print"/>
          <a:srcRect b="3481"/>
          <a:stretch>
            <a:fillRect/>
          </a:stretch>
        </p:blipFill>
        <p:spPr>
          <a:xfrm>
            <a:off x="5943600" y="1066800"/>
            <a:ext cx="3108325" cy="4581525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4343400"/>
            <a:ext cx="54864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Because the specific heat for water is well known (4.184 J/g-K), we can measure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the reaction with this equation: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 C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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T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760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Bomb Calorimetry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(Constant-Volume Calorimetry)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7" descr="05_1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81600" y="1760537"/>
            <a:ext cx="3308350" cy="4564063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828800"/>
            <a:ext cx="4038600" cy="449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Reactions can be carried out in a sealed “bomb” such as this one.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heat absorbed (or released) by the water is a very good approximation of the enthalpy change for the reaction.</a:t>
            </a:r>
          </a:p>
        </p:txBody>
      </p:sp>
    </p:spTree>
    <p:extLst>
      <p:ext uri="{BB962C8B-B14F-4D97-AF65-F5344CB8AC3E}">
        <p14:creationId xmlns:p14="http://schemas.microsoft.com/office/powerpoint/2010/main" val="382424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57201"/>
            <a:ext cx="8229600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/>
              <a:t>Total heat capacity of the calorimeter C</a:t>
            </a:r>
            <a:r>
              <a:rPr lang="en-US" sz="2800" baseline="-25000" dirty="0" smtClean="0"/>
              <a:t>cal</a:t>
            </a:r>
          </a:p>
          <a:p>
            <a:pPr lvl="0">
              <a:spcBef>
                <a:spcPct val="20000"/>
              </a:spcBef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         q</a:t>
            </a:r>
            <a:r>
              <a:rPr lang="en-US" sz="2800" baseline="-25000" dirty="0" smtClean="0">
                <a:solidFill>
                  <a:srgbClr val="FF0000"/>
                </a:solidFill>
              </a:rPr>
              <a:t>rnx</a:t>
            </a:r>
            <a:r>
              <a:rPr lang="en-US" sz="2800" dirty="0" smtClean="0">
                <a:solidFill>
                  <a:srgbClr val="FF0000"/>
                </a:solidFill>
              </a:rPr>
              <a:t> = - C</a:t>
            </a:r>
            <a:r>
              <a:rPr lang="en-US" sz="2800" baseline="-25000" dirty="0" smtClean="0">
                <a:solidFill>
                  <a:srgbClr val="FF0000"/>
                </a:solidFill>
              </a:rPr>
              <a:t>cal 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x ∆T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800" baseline="-25000" dirty="0"/>
          </a:p>
          <a:p>
            <a:pPr algn="just">
              <a:spcBef>
                <a:spcPct val="20000"/>
              </a:spcBef>
              <a:defRPr/>
            </a:pPr>
            <a:r>
              <a:rPr lang="en-US" sz="2400" dirty="0" smtClean="0"/>
              <a:t>CH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is used as a liquid rocked fuel. The combustion of it with O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 produces 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and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O. When 4 g of CH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is combusted in a bomb calorimeter, the temperature of the calorimeter</a:t>
            </a:r>
            <a:r>
              <a:rPr lang="en-US" sz="2400" dirty="0"/>
              <a:t> </a:t>
            </a:r>
            <a:r>
              <a:rPr lang="en-US" sz="2400" dirty="0" smtClean="0"/>
              <a:t>increase from 25 ˚C to 39.5 </a:t>
            </a:r>
            <a:r>
              <a:rPr lang="en-US" sz="2400" dirty="0"/>
              <a:t>˚C </a:t>
            </a:r>
            <a:r>
              <a:rPr lang="en-US" sz="2400" dirty="0" smtClean="0"/>
              <a:t>. C</a:t>
            </a:r>
            <a:r>
              <a:rPr lang="en-US" sz="2400" baseline="-25000" dirty="0" smtClean="0"/>
              <a:t>cal </a:t>
            </a:r>
            <a:r>
              <a:rPr lang="en-US" sz="2400" dirty="0" smtClean="0"/>
              <a:t> of calorimeter is 7.794 KJ/</a:t>
            </a:r>
            <a:r>
              <a:rPr lang="en-US" sz="2400" dirty="0"/>
              <a:t> ˚</a:t>
            </a:r>
            <a:r>
              <a:rPr lang="en-US" sz="2400" dirty="0" smtClean="0"/>
              <a:t>C. calculate the heat of reaction for the combustion of a mole of CH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.</a:t>
            </a:r>
            <a:endParaRPr lang="en-US" sz="2400" baseline="-25000" dirty="0"/>
          </a:p>
          <a:p>
            <a:pPr lvl="0" algn="just">
              <a:spcBef>
                <a:spcPct val="20000"/>
              </a:spcBef>
              <a:defRPr/>
            </a:pPr>
            <a:endParaRPr lang="en-US" sz="2800" dirty="0" smtClean="0"/>
          </a:p>
          <a:p>
            <a:pPr algn="just">
              <a:spcBef>
                <a:spcPct val="20000"/>
              </a:spcBef>
              <a:defRPr/>
            </a:pPr>
            <a:r>
              <a:rPr lang="en-US" sz="2400" dirty="0">
                <a:solidFill>
                  <a:srgbClr val="0070C0"/>
                </a:solidFill>
              </a:rPr>
              <a:t>∆</a:t>
            </a:r>
            <a:r>
              <a:rPr lang="en-US" sz="2400" dirty="0" smtClean="0">
                <a:solidFill>
                  <a:srgbClr val="0070C0"/>
                </a:solidFill>
              </a:rPr>
              <a:t>T = 14.5 </a:t>
            </a:r>
            <a:r>
              <a:rPr lang="en-US" sz="2400" dirty="0">
                <a:solidFill>
                  <a:srgbClr val="0070C0"/>
                </a:solidFill>
              </a:rPr>
              <a:t>˚C </a:t>
            </a:r>
            <a:endParaRPr lang="en-US" sz="2400" dirty="0" smtClean="0">
              <a:solidFill>
                <a:srgbClr val="0070C0"/>
              </a:solidFill>
            </a:endParaRPr>
          </a:p>
          <a:p>
            <a:pPr lvl="0" algn="just">
              <a:spcBef>
                <a:spcPct val="20000"/>
              </a:spcBef>
              <a:defRPr/>
            </a:pPr>
            <a:r>
              <a:rPr lang="en-US" sz="2400" dirty="0">
                <a:solidFill>
                  <a:srgbClr val="0070C0"/>
                </a:solidFill>
              </a:rPr>
              <a:t>q</a:t>
            </a:r>
            <a:r>
              <a:rPr lang="en-US" sz="2400" baseline="-25000" dirty="0">
                <a:solidFill>
                  <a:srgbClr val="0070C0"/>
                </a:solidFill>
              </a:rPr>
              <a:t>rnx</a:t>
            </a:r>
            <a:r>
              <a:rPr lang="en-US" sz="2400" dirty="0">
                <a:solidFill>
                  <a:srgbClr val="0070C0"/>
                </a:solidFill>
              </a:rPr>
              <a:t> = - C</a:t>
            </a:r>
            <a:r>
              <a:rPr lang="en-US" sz="2400" baseline="-25000" dirty="0">
                <a:solidFill>
                  <a:srgbClr val="0070C0"/>
                </a:solidFill>
              </a:rPr>
              <a:t>cal </a:t>
            </a:r>
            <a:r>
              <a:rPr lang="en-US" sz="2400" dirty="0">
                <a:solidFill>
                  <a:srgbClr val="0070C0"/>
                </a:solidFill>
              </a:rPr>
              <a:t> x ∆</a:t>
            </a:r>
            <a:r>
              <a:rPr lang="en-US" sz="2400" dirty="0" smtClean="0">
                <a:solidFill>
                  <a:srgbClr val="0070C0"/>
                </a:solidFill>
              </a:rPr>
              <a:t>T = -(7.794 </a:t>
            </a:r>
            <a:r>
              <a:rPr lang="en-US" sz="2400" dirty="0">
                <a:solidFill>
                  <a:srgbClr val="0070C0"/>
                </a:solidFill>
              </a:rPr>
              <a:t>KJ/ ˚</a:t>
            </a:r>
            <a:r>
              <a:rPr lang="en-US" sz="2400" dirty="0" smtClean="0">
                <a:solidFill>
                  <a:srgbClr val="0070C0"/>
                </a:solidFill>
              </a:rPr>
              <a:t>C) x (14.5 </a:t>
            </a:r>
            <a:r>
              <a:rPr lang="en-US" sz="2400" dirty="0">
                <a:solidFill>
                  <a:srgbClr val="0070C0"/>
                </a:solidFill>
              </a:rPr>
              <a:t>˚C </a:t>
            </a:r>
            <a:r>
              <a:rPr lang="en-US" sz="2400" dirty="0" smtClean="0">
                <a:solidFill>
                  <a:srgbClr val="0070C0"/>
                </a:solidFill>
              </a:rPr>
              <a:t>) = -113 KJ</a:t>
            </a:r>
          </a:p>
          <a:p>
            <a:pPr lvl="0" algn="just">
              <a:spcBef>
                <a:spcPct val="20000"/>
              </a:spcBef>
              <a:defRPr/>
            </a:pP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       = -113 KJ / (4 g / 46 g mol</a:t>
            </a:r>
            <a:r>
              <a:rPr lang="en-US" sz="2400" baseline="30000" dirty="0" smtClean="0">
                <a:solidFill>
                  <a:srgbClr val="0070C0"/>
                </a:solidFill>
              </a:rPr>
              <a:t>-1</a:t>
            </a:r>
            <a:r>
              <a:rPr lang="en-US" sz="2400" dirty="0" smtClean="0">
                <a:solidFill>
                  <a:srgbClr val="0070C0"/>
                </a:solidFill>
              </a:rPr>
              <a:t>) = -1.3 x 10</a:t>
            </a:r>
            <a:r>
              <a:rPr lang="en-US" sz="2400" baseline="30000" dirty="0" smtClean="0">
                <a:solidFill>
                  <a:srgbClr val="0070C0"/>
                </a:solidFill>
              </a:rPr>
              <a:t>3</a:t>
            </a:r>
            <a:r>
              <a:rPr lang="en-US" sz="2400" dirty="0" smtClean="0">
                <a:solidFill>
                  <a:srgbClr val="0070C0"/>
                </a:solidFill>
              </a:rPr>
              <a:t> KJ /</a:t>
            </a:r>
            <a:r>
              <a:rPr lang="en-US" sz="2400" dirty="0" err="1" smtClean="0">
                <a:solidFill>
                  <a:srgbClr val="0070C0"/>
                </a:solidFill>
              </a:rPr>
              <a:t>mol</a:t>
            </a:r>
            <a:endParaRPr lang="en-US" sz="2400" dirty="0">
              <a:solidFill>
                <a:srgbClr val="0070C0"/>
              </a:solidFill>
            </a:endParaRPr>
          </a:p>
          <a:p>
            <a:pPr algn="just">
              <a:spcBef>
                <a:spcPct val="20000"/>
              </a:spcBef>
              <a:defRPr/>
            </a:pP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76672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C00000"/>
                </a:solidFill>
              </a:rPr>
              <a:t>When a student mixes 50 mL of 1 M HCl and 50 mL of NaOH in a coffee-cup calorimeter, the temperature of the resultant solution increase from 21 </a:t>
            </a:r>
            <a:r>
              <a:rPr lang="en-US" sz="2400" baseline="30000" dirty="0" smtClean="0">
                <a:solidFill>
                  <a:srgbClr val="C00000"/>
                </a:solidFill>
              </a:rPr>
              <a:t>o</a:t>
            </a:r>
            <a:r>
              <a:rPr lang="en-US" sz="2400" dirty="0" smtClean="0">
                <a:solidFill>
                  <a:srgbClr val="C00000"/>
                </a:solidFill>
              </a:rPr>
              <a:t>C to 27.5 </a:t>
            </a:r>
            <a:r>
              <a:rPr lang="en-US" sz="2400" baseline="30000" dirty="0" smtClean="0">
                <a:solidFill>
                  <a:srgbClr val="C00000"/>
                </a:solidFill>
              </a:rPr>
              <a:t>o</a:t>
            </a:r>
            <a:r>
              <a:rPr lang="en-US" sz="2400" dirty="0" smtClean="0">
                <a:solidFill>
                  <a:srgbClr val="C00000"/>
                </a:solidFill>
              </a:rPr>
              <a:t>C. Calculate the enthalpy change for the reaction in kJ/mol HCl, assuming that the calorimeter loses a negligible quantity of heat, that its density is 1 g/mL and that its specific heat is 4.18 J/g-K.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852936"/>
            <a:ext cx="73448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Total mass = 100 mL x 1 g/mL = 100 g</a:t>
            </a:r>
          </a:p>
          <a:p>
            <a:endParaRPr lang="en-US" sz="2000" dirty="0" smtClean="0"/>
          </a:p>
          <a:p>
            <a:r>
              <a:rPr lang="en-US" sz="2000" dirty="0" smtClean="0"/>
              <a:t>ΔT = 27.5 </a:t>
            </a:r>
            <a:r>
              <a:rPr lang="en-US" sz="2000" baseline="30000" dirty="0" smtClean="0"/>
              <a:t> o</a:t>
            </a:r>
            <a:r>
              <a:rPr lang="en-US" sz="2000" dirty="0" smtClean="0"/>
              <a:t>C – 21 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C = 6.5 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C = 6.5 K</a:t>
            </a:r>
          </a:p>
          <a:p>
            <a:endParaRPr lang="en-US" sz="2000" dirty="0" smtClean="0"/>
          </a:p>
          <a:p>
            <a:r>
              <a:rPr lang="en-US" sz="2000" dirty="0" smtClean="0"/>
              <a:t>q</a:t>
            </a:r>
            <a:r>
              <a:rPr lang="en-US" sz="2000" baseline="-25000" dirty="0" smtClean="0"/>
              <a:t>rnx</a:t>
            </a:r>
            <a:r>
              <a:rPr lang="en-US" sz="2000" dirty="0" smtClean="0"/>
              <a:t> = -C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 x m x </a:t>
            </a:r>
            <a:r>
              <a:rPr lang="el-GR" sz="2000" dirty="0" smtClean="0"/>
              <a:t>Δ</a:t>
            </a:r>
            <a:r>
              <a:rPr lang="en-US" sz="2000" dirty="0" smtClean="0"/>
              <a:t>T = -4.18 J/g-K x 100 g x 6.5 K = 2.7 x 10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J = -2.7 kJ</a:t>
            </a:r>
          </a:p>
          <a:p>
            <a:endParaRPr lang="en-US" sz="2000" dirty="0" smtClean="0"/>
          </a:p>
          <a:p>
            <a:r>
              <a:rPr lang="en-US" sz="2000" dirty="0" smtClean="0"/>
              <a:t>ΔH = q</a:t>
            </a:r>
            <a:r>
              <a:rPr lang="en-US" sz="2000" baseline="-25000" dirty="0" smtClean="0"/>
              <a:t>p</a:t>
            </a:r>
            <a:r>
              <a:rPr lang="en-US" sz="2000" dirty="0" smtClean="0"/>
              <a:t> =  -2.7 kJ.</a:t>
            </a:r>
          </a:p>
          <a:p>
            <a:endParaRPr lang="en-US" sz="2000" dirty="0" smtClean="0"/>
          </a:p>
          <a:p>
            <a:r>
              <a:rPr lang="en-US" sz="2000" dirty="0" smtClean="0"/>
              <a:t>No of HCl moles = 0.05 L x 1 mol / L = 0.05 mol</a:t>
            </a:r>
          </a:p>
          <a:p>
            <a:endParaRPr lang="en-US" sz="2000" dirty="0" smtClean="0"/>
          </a:p>
          <a:p>
            <a:r>
              <a:rPr lang="en-US" sz="2000" dirty="0" smtClean="0"/>
              <a:t>ΔH = -2.7 kJ/0.05 mol = -54 kJ/mol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604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152400"/>
            <a:ext cx="77724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Hess’s Law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0" y="1143000"/>
            <a:ext cx="7924800" cy="541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well known for many reactions, and it is inconvenient to measure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every reaction in which we are interested.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i="1" dirty="0" smtClean="0">
                <a:solidFill>
                  <a:srgbClr val="C00000"/>
                </a:solidFill>
              </a:rPr>
              <a:t>Hess’s law </a:t>
            </a:r>
            <a:r>
              <a:rPr lang="en-US" sz="3200" dirty="0" smtClean="0"/>
              <a:t>states that “</a:t>
            </a:r>
            <a:r>
              <a:rPr lang="en-US" sz="3200" dirty="0" smtClean="0">
                <a:solidFill>
                  <a:schemeClr val="tx2"/>
                </a:solidFill>
              </a:rPr>
              <a:t>If a reaction is carried out in a series of steps, </a:t>
            </a:r>
            <a:r>
              <a:rPr lang="en-US" sz="3200" dirty="0" smtClean="0">
                <a:solidFill>
                  <a:schemeClr val="tx2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3200" i="1" dirty="0" smtClean="0">
                <a:solidFill>
                  <a:schemeClr val="tx2"/>
                </a:solidFill>
              </a:rPr>
              <a:t>H</a:t>
            </a:r>
            <a:r>
              <a:rPr lang="en-US" sz="3200" dirty="0" smtClean="0">
                <a:solidFill>
                  <a:schemeClr val="tx2"/>
                </a:solidFill>
              </a:rPr>
              <a:t> for the overall reaction will be equal to the sum of the enthalpy changes for the individual steps.”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The total enthalpy change depends only on the initial state of the reactants and the final state of the products.</a:t>
            </a:r>
          </a:p>
        </p:txBody>
      </p:sp>
    </p:spTree>
    <p:extLst>
      <p:ext uri="{BB962C8B-B14F-4D97-AF65-F5344CB8AC3E}">
        <p14:creationId xmlns:p14="http://schemas.microsoft.com/office/powerpoint/2010/main" val="329995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05_21"/>
          <p:cNvPicPr>
            <a:picLocks noChangeAspect="1" noChangeArrowheads="1"/>
          </p:cNvPicPr>
          <p:nvPr/>
        </p:nvPicPr>
        <p:blipFill>
          <a:blip r:embed="rId2" cstate="print"/>
          <a:srcRect b="3600"/>
          <a:stretch>
            <a:fillRect/>
          </a:stretch>
        </p:blipFill>
        <p:spPr>
          <a:xfrm>
            <a:off x="304800" y="381000"/>
            <a:ext cx="5791200" cy="529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63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591550" cy="5153025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Consider the combustion reaction of methane to form CO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 and liquid H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O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CH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4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(g) + 2O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(g)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 CO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(g) + 2H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O(l)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H</a:t>
            </a:r>
            <a:r>
              <a:rPr lang="en-US" altLang="zh-TW" sz="2800" baseline="-25000" dirty="0" smtClean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 =-890KJ/mol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This reaction can be thought of as occurring in two steps: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CH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4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(g) + 2O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(g)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 CO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(g) + 2H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O(g)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H</a:t>
            </a:r>
            <a:r>
              <a:rPr lang="en-US" altLang="zh-TW" sz="2800" baseline="-250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 = -802 kJ/mol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2H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O(g)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2H</a:t>
            </a:r>
            <a:r>
              <a:rPr lang="en-US" altLang="zh-TW" sz="2800" baseline="-25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000000"/>
                </a:solidFill>
                <a:latin typeface="Times New Roman" pitchFamily="18" charset="0"/>
              </a:rPr>
              <a:t>O(l)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H</a:t>
            </a:r>
            <a:r>
              <a:rPr lang="en-US" altLang="zh-TW" sz="2800" baseline="-25000" dirty="0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 =-88KJ/mol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H</a:t>
            </a:r>
            <a:r>
              <a:rPr lang="en-US" altLang="zh-TW" sz="2800" baseline="-25000" dirty="0" smtClean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 = 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H</a:t>
            </a:r>
            <a:r>
              <a:rPr lang="en-US" altLang="zh-TW" sz="2800" baseline="-250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 + 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H</a:t>
            </a:r>
            <a:r>
              <a:rPr lang="en-US" altLang="zh-TW" sz="2800" baseline="-25000" dirty="0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4" name="صورة 3" descr="nano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9225" y="3362325"/>
            <a:ext cx="3914775" cy="3495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533401"/>
            <a:ext cx="8534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The enthalpy of reaction for the combustion of C to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 is </a:t>
            </a:r>
            <a:r>
              <a:rPr lang="en-US" sz="2800" b="1" i="1" dirty="0" smtClean="0">
                <a:solidFill>
                  <a:srgbClr val="C00000"/>
                </a:solidFill>
              </a:rPr>
              <a:t>–</a:t>
            </a:r>
            <a:r>
              <a:rPr lang="en-US" sz="2800" dirty="0" smtClean="0">
                <a:solidFill>
                  <a:srgbClr val="C00000"/>
                </a:solidFill>
              </a:rPr>
              <a:t>393.5 kJ/mol C, and the enthalpy for the combustion of CO to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 is </a:t>
            </a:r>
            <a:r>
              <a:rPr lang="en-US" sz="2800" b="1" i="1" dirty="0" smtClean="0">
                <a:solidFill>
                  <a:srgbClr val="C00000"/>
                </a:solidFill>
              </a:rPr>
              <a:t>–</a:t>
            </a:r>
            <a:r>
              <a:rPr lang="en-US" sz="2800" dirty="0" smtClean="0">
                <a:solidFill>
                  <a:srgbClr val="C00000"/>
                </a:solidFill>
              </a:rPr>
              <a:t>283.0 kJ/mol CO: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   (1)     C</a:t>
            </a:r>
            <a:r>
              <a:rPr lang="en-US" sz="2800" baseline="-25000" dirty="0" smtClean="0">
                <a:solidFill>
                  <a:srgbClr val="C00000"/>
                </a:solidFill>
              </a:rPr>
              <a:t>(s) </a:t>
            </a:r>
            <a:r>
              <a:rPr lang="en-US" sz="2800" dirty="0" smtClean="0">
                <a:solidFill>
                  <a:srgbClr val="C00000"/>
                </a:solidFill>
              </a:rPr>
              <a:t>+ O</a:t>
            </a:r>
            <a:r>
              <a:rPr lang="en-US" sz="2800" baseline="-25000" dirty="0" smtClean="0">
                <a:solidFill>
                  <a:srgbClr val="C00000"/>
                </a:solidFill>
              </a:rPr>
              <a:t>2(g)                                 </a:t>
            </a:r>
            <a:r>
              <a:rPr lang="en-US" sz="2800" dirty="0" smtClean="0">
                <a:solidFill>
                  <a:srgbClr val="C00000"/>
                </a:solidFill>
              </a:rPr>
              <a:t>CO</a:t>
            </a:r>
            <a:r>
              <a:rPr lang="en-US" sz="2800" baseline="-25000" dirty="0" smtClean="0">
                <a:solidFill>
                  <a:srgbClr val="C00000"/>
                </a:solidFill>
              </a:rPr>
              <a:t>2(g)                 </a:t>
            </a:r>
            <a:r>
              <a:rPr lang="en-US" sz="2800" dirty="0" smtClean="0">
                <a:solidFill>
                  <a:srgbClr val="C0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>
                <a:solidFill>
                  <a:srgbClr val="C00000"/>
                </a:solidFill>
              </a:rPr>
              <a:t>H</a:t>
            </a:r>
            <a:r>
              <a:rPr lang="en-US" sz="2800" i="1" baseline="-25000" dirty="0" smtClean="0">
                <a:solidFill>
                  <a:srgbClr val="C00000"/>
                </a:solidFill>
              </a:rPr>
              <a:t>1</a:t>
            </a:r>
            <a:r>
              <a:rPr lang="en-US" sz="2800" i="1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= -393.5 kJ</a:t>
            </a:r>
          </a:p>
          <a:p>
            <a:r>
              <a:rPr lang="en-US" sz="2800" i="1" dirty="0" smtClean="0">
                <a:solidFill>
                  <a:srgbClr val="C00000"/>
                </a:solidFill>
              </a:rPr>
              <a:t>  </a:t>
            </a:r>
            <a:r>
              <a:rPr lang="en-US" sz="2800" dirty="0" smtClean="0">
                <a:solidFill>
                  <a:srgbClr val="C00000"/>
                </a:solidFill>
              </a:rPr>
              <a:t> (2)   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(g) </a:t>
            </a:r>
            <a:r>
              <a:rPr lang="en-US" sz="2800" dirty="0" smtClean="0">
                <a:solidFill>
                  <a:srgbClr val="C00000"/>
                </a:solidFill>
              </a:rPr>
              <a:t>+ 0.5 O</a:t>
            </a:r>
            <a:r>
              <a:rPr lang="en-US" sz="2800" baseline="-25000" dirty="0" smtClean="0">
                <a:solidFill>
                  <a:srgbClr val="C00000"/>
                </a:solidFill>
              </a:rPr>
              <a:t>2(g)</a:t>
            </a:r>
            <a:r>
              <a:rPr lang="en-US" sz="2800" dirty="0" smtClean="0">
                <a:solidFill>
                  <a:srgbClr val="C00000"/>
                </a:solidFill>
              </a:rPr>
              <a:t>             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2(g)</a:t>
            </a:r>
            <a:r>
              <a:rPr lang="en-US" sz="2800" dirty="0" smtClean="0">
                <a:solidFill>
                  <a:srgbClr val="C00000"/>
                </a:solidFill>
              </a:rPr>
              <a:t>          </a:t>
            </a:r>
            <a:r>
              <a:rPr lang="en-US" sz="2800" dirty="0" smtClean="0">
                <a:solidFill>
                  <a:srgbClr val="C0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>
                <a:solidFill>
                  <a:srgbClr val="C00000"/>
                </a:solidFill>
              </a:rPr>
              <a:t>H</a:t>
            </a:r>
            <a:r>
              <a:rPr lang="en-US" sz="2800" i="1" baseline="-25000" dirty="0" smtClean="0">
                <a:solidFill>
                  <a:srgbClr val="C00000"/>
                </a:solidFill>
              </a:rPr>
              <a:t>2 </a:t>
            </a:r>
            <a:r>
              <a:rPr lang="en-US" sz="2800" dirty="0" smtClean="0">
                <a:solidFill>
                  <a:srgbClr val="C00000"/>
                </a:solidFill>
              </a:rPr>
              <a:t>= -283.0 kJ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Using these data, calculate the enthalpy for combustion of C to CO: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    (3)    C</a:t>
            </a:r>
            <a:r>
              <a:rPr lang="en-US" sz="2800" baseline="-25000" dirty="0" smtClean="0">
                <a:solidFill>
                  <a:srgbClr val="C00000"/>
                </a:solidFill>
              </a:rPr>
              <a:t>(s) </a:t>
            </a:r>
            <a:r>
              <a:rPr lang="en-US" sz="2800" dirty="0" smtClean="0">
                <a:solidFill>
                  <a:srgbClr val="C00000"/>
                </a:solidFill>
              </a:rPr>
              <a:t>+ 0.5 O</a:t>
            </a:r>
            <a:r>
              <a:rPr lang="en-US" sz="2800" baseline="-25000" dirty="0" smtClean="0">
                <a:solidFill>
                  <a:srgbClr val="C00000"/>
                </a:solidFill>
              </a:rPr>
              <a:t>2(g)</a:t>
            </a:r>
            <a:r>
              <a:rPr lang="en-US" sz="2800" dirty="0" smtClean="0">
                <a:solidFill>
                  <a:srgbClr val="C00000"/>
                </a:solidFill>
              </a:rPr>
              <a:t>             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(g)</a:t>
            </a:r>
            <a:r>
              <a:rPr lang="en-US" sz="2800" dirty="0" smtClean="0">
                <a:solidFill>
                  <a:srgbClr val="C00000"/>
                </a:solidFill>
              </a:rPr>
              <a:t>              </a:t>
            </a:r>
            <a:r>
              <a:rPr lang="en-US" sz="2800" dirty="0" smtClean="0">
                <a:solidFill>
                  <a:srgbClr val="C0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>
                <a:solidFill>
                  <a:srgbClr val="C00000"/>
                </a:solidFill>
              </a:rPr>
              <a:t>H</a:t>
            </a:r>
            <a:r>
              <a:rPr lang="en-US" sz="2800" i="1" baseline="-25000" dirty="0" smtClean="0">
                <a:solidFill>
                  <a:srgbClr val="C00000"/>
                </a:solidFill>
              </a:rPr>
              <a:t>3 </a:t>
            </a:r>
            <a:r>
              <a:rPr lang="en-US" sz="2800" dirty="0" smtClean="0">
                <a:solidFill>
                  <a:srgbClr val="C00000"/>
                </a:solidFill>
              </a:rPr>
              <a:t>= ? kJ</a:t>
            </a:r>
          </a:p>
          <a:p>
            <a:endParaRPr lang="en-US" sz="2800" dirty="0">
              <a:solidFill>
                <a:srgbClr val="C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917634" y="2110647"/>
            <a:ext cx="1295400" cy="1588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505200" y="2589212"/>
            <a:ext cx="914400" cy="1588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52800" y="3808412"/>
            <a:ext cx="914400" cy="1588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206" y="4648201"/>
            <a:ext cx="6923194" cy="129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072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77036" y="1695542"/>
            <a:ext cx="8362164" cy="4400458"/>
            <a:chOff x="288" y="1777"/>
            <a:chExt cx="5184" cy="2231"/>
          </a:xfrm>
        </p:grpSpPr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288" y="1777"/>
              <a:ext cx="5184" cy="2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tx2"/>
                  </a:solidFill>
                </a:rPr>
                <a:t> </a:t>
              </a:r>
              <a:r>
                <a:rPr lang="en-US" sz="2800" dirty="0" smtClean="0"/>
                <a:t>An enthalpy of formation, </a:t>
              </a:r>
              <a:r>
                <a:rPr lang="en-US" sz="2800" dirty="0" smtClean="0">
                  <a:solidFill>
                    <a:srgbClr val="C00000"/>
                  </a:solidFill>
                  <a:sym typeface="Symbol" pitchFamily="1" charset="2"/>
                </a:rPr>
                <a:t></a:t>
              </a:r>
              <a:r>
                <a:rPr lang="en-US" sz="2800" i="1" dirty="0" err="1" smtClean="0">
                  <a:solidFill>
                    <a:srgbClr val="C00000"/>
                  </a:solidFill>
                </a:rPr>
                <a:t>H</a:t>
              </a:r>
              <a:r>
                <a:rPr lang="en-US" sz="2800" i="1" baseline="-25000" dirty="0" err="1" smtClean="0">
                  <a:solidFill>
                    <a:srgbClr val="C00000"/>
                  </a:solidFill>
                </a:rPr>
                <a:t>f</a:t>
              </a:r>
              <a:r>
                <a:rPr lang="en-US" sz="2800" dirty="0" smtClean="0"/>
                <a:t>, is defined as the enthalpy change for the reaction in which a compound is made from its constituent elements in their elemental forms.</a:t>
              </a:r>
              <a:endParaRPr lang="en-US" sz="2800" dirty="0" smtClean="0">
                <a:solidFill>
                  <a:schemeClr val="tx2"/>
                </a:solidFill>
              </a:endParaRP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tx2"/>
                  </a:solidFill>
                </a:rPr>
                <a:t>Standard of enthalpies formation </a:t>
              </a:r>
              <a:r>
                <a:rPr lang="en-US" sz="2800" dirty="0"/>
                <a:t>(</a:t>
              </a:r>
              <a:r>
                <a:rPr lang="en-US" sz="2800" dirty="0">
                  <a:latin typeface="Symbol" pitchFamily="18" charset="2"/>
                </a:rPr>
                <a:t>D</a:t>
              </a:r>
              <a:r>
                <a:rPr lang="en-US" sz="2800" dirty="0"/>
                <a:t>H</a:t>
              </a:r>
              <a:r>
                <a:rPr lang="en-US" sz="2800" baseline="30000" dirty="0"/>
                <a:t>0</a:t>
              </a:r>
              <a:r>
                <a:rPr lang="en-US" sz="2800" dirty="0"/>
                <a:t>) is the heat change that results when </a:t>
              </a:r>
              <a:r>
                <a:rPr lang="en-US" sz="2800" dirty="0">
                  <a:solidFill>
                    <a:srgbClr val="C00000"/>
                  </a:solidFill>
                </a:rPr>
                <a:t>one mole </a:t>
              </a:r>
              <a:r>
                <a:rPr lang="en-US" sz="2800" dirty="0"/>
                <a:t>of a compound is formed from its </a:t>
              </a:r>
              <a:r>
                <a:rPr lang="en-US" sz="2800" dirty="0">
                  <a:solidFill>
                    <a:srgbClr val="C00000"/>
                  </a:solidFill>
                </a:rPr>
                <a:t>elements</a:t>
              </a:r>
              <a:r>
                <a:rPr lang="en-US" sz="2800" dirty="0"/>
                <a:t> at a pressure of 1 atm</a:t>
              </a:r>
              <a:r>
                <a:rPr lang="en-US" sz="2800" dirty="0" smtClean="0"/>
                <a:t>.</a:t>
              </a: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GB" sz="2800" dirty="0" smtClean="0"/>
                <a:t> The superscript zero indicates that the corresponding process has been carried out under standard conditions.</a:t>
              </a:r>
            </a:p>
          </p:txBody>
        </p:sp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3724" y="2832"/>
              <a:ext cx="18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/>
                <a:t>f</a:t>
              </a:r>
            </a:p>
          </p:txBody>
        </p:sp>
      </p:grpSp>
      <p:grpSp>
        <p:nvGrpSpPr>
          <p:cNvPr id="31" name="مجموعة 30"/>
          <p:cNvGrpSpPr/>
          <p:nvPr/>
        </p:nvGrpSpPr>
        <p:grpSpPr>
          <a:xfrm>
            <a:off x="1143000" y="123700"/>
            <a:ext cx="6556292" cy="1628901"/>
            <a:chOff x="-76200" y="122238"/>
            <a:chExt cx="8140700" cy="1332413"/>
          </a:xfrm>
        </p:grpSpPr>
        <p:sp>
          <p:nvSpPr>
            <p:cNvPr id="25" name="Rectangle 2"/>
            <p:cNvSpPr txBox="1">
              <a:spLocks noChangeArrowheads="1"/>
            </p:cNvSpPr>
            <p:nvPr/>
          </p:nvSpPr>
          <p:spPr>
            <a:xfrm>
              <a:off x="-76200" y="122238"/>
              <a:ext cx="8140700" cy="725486"/>
            </a:xfrm>
            <a:prstGeom prst="rect">
              <a:avLst/>
            </a:prstGeom>
          </p:spPr>
          <p:txBody>
            <a:bodyPr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Standard Enthalpies of Formation     </a:t>
              </a:r>
              <a:r>
                <a:rPr kumimoji="0" lang="en-US" altLang="zh-TW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 </a:t>
              </a:r>
              <a:r>
                <a:rPr kumimoji="0" lang="en-US" altLang="zh-TW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                       </a:t>
              </a:r>
            </a:p>
          </p:txBody>
        </p:sp>
        <p:sp>
          <p:nvSpPr>
            <p:cNvPr id="28" name="مستطيل 27"/>
            <p:cNvSpPr/>
            <p:nvPr/>
          </p:nvSpPr>
          <p:spPr>
            <a:xfrm>
              <a:off x="4938377" y="685210"/>
              <a:ext cx="16706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 smtClean="0">
                  <a:solidFill>
                    <a:srgbClr val="C00000"/>
                  </a:solidFill>
                </a:rPr>
                <a:t> (</a:t>
              </a:r>
              <a:r>
                <a:rPr lang="en-US" sz="4400" dirty="0" smtClean="0">
                  <a:solidFill>
                    <a:srgbClr val="C00000"/>
                  </a:solidFill>
                  <a:latin typeface="Symbol" pitchFamily="18" charset="2"/>
                </a:rPr>
                <a:t>D</a:t>
              </a:r>
              <a:r>
                <a:rPr lang="en-US" sz="4400" dirty="0" smtClean="0">
                  <a:solidFill>
                    <a:srgbClr val="C00000"/>
                  </a:solidFill>
                </a:rPr>
                <a:t>H</a:t>
              </a:r>
              <a:r>
                <a:rPr lang="en-US" sz="4400" baseline="30000" dirty="0" smtClean="0">
                  <a:solidFill>
                    <a:srgbClr val="C00000"/>
                  </a:solidFill>
                </a:rPr>
                <a:t>0</a:t>
              </a:r>
              <a:r>
                <a:rPr lang="en-US" sz="4400" dirty="0" smtClean="0">
                  <a:solidFill>
                    <a:srgbClr val="C00000"/>
                  </a:solidFill>
                </a:rPr>
                <a:t>) </a:t>
              </a:r>
              <a:endParaRPr lang="en-GB" sz="4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6172200" y="1153180"/>
            <a:ext cx="2936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2209800"/>
            <a:ext cx="85344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 enthalpies of formation,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f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°,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are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measured under standard conditions (25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°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C and 1.00 atm pressure).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11" descr="05_T03"/>
          <p:cNvPicPr>
            <a:picLocks noChangeAspect="1" noChangeArrowheads="1"/>
          </p:cNvPicPr>
          <p:nvPr/>
        </p:nvPicPr>
        <p:blipFill>
          <a:blip r:embed="rId2" cstate="print"/>
          <a:srcRect b="5524"/>
          <a:stretch>
            <a:fillRect/>
          </a:stretch>
        </p:blipFill>
        <p:spPr>
          <a:xfrm>
            <a:off x="685800" y="3481802"/>
            <a:ext cx="7696200" cy="3376198"/>
          </a:xfrm>
          <a:prstGeom prst="rect">
            <a:avLst/>
          </a:prstGeom>
        </p:spPr>
      </p:pic>
      <p:grpSp>
        <p:nvGrpSpPr>
          <p:cNvPr id="5" name="مجموعة 4"/>
          <p:cNvGrpSpPr/>
          <p:nvPr/>
        </p:nvGrpSpPr>
        <p:grpSpPr>
          <a:xfrm>
            <a:off x="511271" y="83545"/>
            <a:ext cx="8633115" cy="2150447"/>
            <a:chOff x="228599" y="4638134"/>
            <a:chExt cx="9002051" cy="2238791"/>
          </a:xfrm>
        </p:grpSpPr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228599" y="4638134"/>
              <a:ext cx="8638784" cy="993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US" sz="2800" dirty="0" smtClean="0"/>
                <a:t>   The </a:t>
              </a:r>
              <a:r>
                <a:rPr lang="en-US" sz="2800" dirty="0"/>
                <a:t>standard enthalpy of formation of any element in </a:t>
              </a:r>
              <a:r>
                <a:rPr lang="en-US" sz="2800" dirty="0" smtClean="0"/>
                <a:t>    its </a:t>
              </a:r>
              <a:r>
                <a:rPr lang="en-US" sz="2800" dirty="0"/>
                <a:t>most stable form (allotrope) is zero.</a:t>
              </a:r>
            </a:p>
          </p:txBody>
        </p:sp>
        <p:grpSp>
          <p:nvGrpSpPr>
            <p:cNvPr id="8" name="Group 14"/>
            <p:cNvGrpSpPr>
              <a:grpSpLocks/>
            </p:cNvGrpSpPr>
            <p:nvPr/>
          </p:nvGrpSpPr>
          <p:grpSpPr bwMode="auto">
            <a:xfrm>
              <a:off x="1266825" y="5578522"/>
              <a:ext cx="2018408" cy="761828"/>
              <a:chOff x="854" y="3670"/>
              <a:chExt cx="1200" cy="371"/>
            </a:xfrm>
          </p:grpSpPr>
          <p:sp>
            <p:nvSpPr>
              <p:cNvPr id="18" name="Text Box 12"/>
              <p:cNvSpPr txBox="1">
                <a:spLocks noChangeArrowheads="1"/>
              </p:cNvSpPr>
              <p:nvPr/>
            </p:nvSpPr>
            <p:spPr bwMode="auto">
              <a:xfrm>
                <a:off x="854" y="3670"/>
                <a:ext cx="1200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  <a:latin typeface="Symbol" pitchFamily="18" charset="2"/>
                  </a:rPr>
                  <a:t>D</a:t>
                </a:r>
                <a:r>
                  <a:rPr lang="en-US" sz="2800" dirty="0" smtClean="0">
                    <a:solidFill>
                      <a:srgbClr val="C00000"/>
                    </a:solidFill>
                  </a:rPr>
                  <a:t>H</a:t>
                </a:r>
                <a:r>
                  <a:rPr lang="en-US" sz="2800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en-US" sz="28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800" dirty="0" smtClean="0"/>
                  <a:t>(</a:t>
                </a:r>
                <a:r>
                  <a:rPr lang="en-US" sz="2800" dirty="0"/>
                  <a:t>O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) = </a:t>
                </a:r>
                <a:r>
                  <a:rPr lang="en-US" sz="2800" dirty="0">
                    <a:solidFill>
                      <a:schemeClr val="tx2"/>
                    </a:solidFill>
                  </a:rPr>
                  <a:t>0</a:t>
                </a:r>
              </a:p>
            </p:txBody>
          </p:sp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82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</a:rPr>
                  <a:t>f</a:t>
                </a:r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229184" y="6115097"/>
              <a:ext cx="3500255" cy="761828"/>
              <a:chOff x="625" y="3670"/>
              <a:chExt cx="2081" cy="371"/>
            </a:xfrm>
          </p:grpSpPr>
          <p:sp>
            <p:nvSpPr>
              <p:cNvPr id="16" name="Text Box 16"/>
              <p:cNvSpPr txBox="1">
                <a:spLocks noChangeArrowheads="1"/>
              </p:cNvSpPr>
              <p:nvPr/>
            </p:nvSpPr>
            <p:spPr bwMode="auto">
              <a:xfrm>
                <a:off x="625" y="3670"/>
                <a:ext cx="2081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00000"/>
                    </a:solidFill>
                    <a:latin typeface="Symbol" pitchFamily="18" charset="2"/>
                  </a:rPr>
                  <a:t>D</a:t>
                </a:r>
                <a:r>
                  <a:rPr lang="en-US" sz="2800" dirty="0">
                    <a:solidFill>
                      <a:srgbClr val="C00000"/>
                    </a:solidFill>
                  </a:rPr>
                  <a:t>H</a:t>
                </a:r>
                <a:r>
                  <a:rPr lang="en-US" sz="2800" baseline="30000" dirty="0">
                    <a:solidFill>
                      <a:srgbClr val="C00000"/>
                    </a:solidFill>
                  </a:rPr>
                  <a:t>0</a:t>
                </a:r>
                <a:r>
                  <a:rPr lang="en-US" sz="2800" dirty="0"/>
                  <a:t> (O</a:t>
                </a:r>
                <a:r>
                  <a:rPr lang="en-US" sz="2800" baseline="-25000" dirty="0"/>
                  <a:t>3</a:t>
                </a:r>
                <a:r>
                  <a:rPr lang="en-US" sz="2800" dirty="0"/>
                  <a:t>) = </a:t>
                </a:r>
                <a:r>
                  <a:rPr lang="en-US" sz="2800" dirty="0">
                    <a:solidFill>
                      <a:schemeClr val="tx2"/>
                    </a:solidFill>
                  </a:rPr>
                  <a:t>142 kJ/mol</a:t>
                </a:r>
              </a:p>
            </p:txBody>
          </p:sp>
          <p:sp>
            <p:nvSpPr>
              <p:cNvPr id="17" name="Text Box 17"/>
              <p:cNvSpPr txBox="1">
                <a:spLocks noChangeArrowheads="1"/>
              </p:cNvSpPr>
              <p:nvPr/>
            </p:nvSpPr>
            <p:spPr bwMode="auto">
              <a:xfrm>
                <a:off x="908" y="3776"/>
                <a:ext cx="182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00000"/>
                    </a:solidFill>
                  </a:rPr>
                  <a:t>f</a:t>
                </a:r>
              </a:p>
            </p:txBody>
          </p:sp>
        </p:grpSp>
        <p:grpSp>
          <p:nvGrpSpPr>
            <p:cNvPr id="10" name="Group 18"/>
            <p:cNvGrpSpPr>
              <a:grpSpLocks/>
            </p:cNvGrpSpPr>
            <p:nvPr/>
          </p:nvGrpSpPr>
          <p:grpSpPr bwMode="auto">
            <a:xfrm>
              <a:off x="5224463" y="5578522"/>
              <a:ext cx="3283276" cy="761828"/>
              <a:chOff x="854" y="3670"/>
              <a:chExt cx="1952" cy="371"/>
            </a:xfrm>
          </p:grpSpPr>
          <p:sp>
            <p:nvSpPr>
              <p:cNvPr id="14" name="Text Box 19"/>
              <p:cNvSpPr txBox="1">
                <a:spLocks noChangeArrowheads="1"/>
              </p:cNvSpPr>
              <p:nvPr/>
            </p:nvSpPr>
            <p:spPr bwMode="auto">
              <a:xfrm>
                <a:off x="854" y="3670"/>
                <a:ext cx="1952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  <a:latin typeface="Symbol" pitchFamily="18" charset="2"/>
                  </a:rPr>
                  <a:t>D</a:t>
                </a:r>
                <a:r>
                  <a:rPr lang="en-US" sz="2800" dirty="0" smtClean="0">
                    <a:solidFill>
                      <a:srgbClr val="C00000"/>
                    </a:solidFill>
                  </a:rPr>
                  <a:t>H</a:t>
                </a:r>
                <a:r>
                  <a:rPr lang="en-US" sz="2800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en-US" sz="2800" dirty="0" smtClean="0"/>
                  <a:t> </a:t>
                </a:r>
                <a:r>
                  <a:rPr lang="en-US" sz="2800" dirty="0"/>
                  <a:t>(C, graphite) = </a:t>
                </a:r>
                <a:r>
                  <a:rPr lang="en-US" sz="2800" dirty="0">
                    <a:solidFill>
                      <a:schemeClr val="tx2"/>
                    </a:solidFill>
                  </a:rPr>
                  <a:t>0</a:t>
                </a:r>
              </a:p>
            </p:txBody>
          </p:sp>
          <p:sp>
            <p:nvSpPr>
              <p:cNvPr id="15" name="Text Box 20"/>
              <p:cNvSpPr txBox="1">
                <a:spLocks noChangeArrowheads="1"/>
              </p:cNvSpPr>
              <p:nvPr/>
            </p:nvSpPr>
            <p:spPr bwMode="auto">
              <a:xfrm>
                <a:off x="1144" y="3776"/>
                <a:ext cx="182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</a:rPr>
                  <a:t>f</a:t>
                </a:r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>
              <a:off x="4280504" y="6115097"/>
              <a:ext cx="4950146" cy="761828"/>
              <a:chOff x="726" y="3670"/>
              <a:chExt cx="2943" cy="371"/>
            </a:xfrm>
          </p:grpSpPr>
          <p:sp>
            <p:nvSpPr>
              <p:cNvPr id="12" name="Text Box 22"/>
              <p:cNvSpPr txBox="1">
                <a:spLocks noChangeArrowheads="1"/>
              </p:cNvSpPr>
              <p:nvPr/>
            </p:nvSpPr>
            <p:spPr bwMode="auto">
              <a:xfrm>
                <a:off x="726" y="3670"/>
                <a:ext cx="2943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00000"/>
                    </a:solidFill>
                    <a:latin typeface="Symbol" pitchFamily="18" charset="2"/>
                  </a:rPr>
                  <a:t>D</a:t>
                </a:r>
                <a:r>
                  <a:rPr lang="en-US" sz="2800" dirty="0">
                    <a:solidFill>
                      <a:srgbClr val="C00000"/>
                    </a:solidFill>
                  </a:rPr>
                  <a:t>H</a:t>
                </a:r>
                <a:r>
                  <a:rPr lang="en-US" sz="2800" baseline="30000" dirty="0">
                    <a:solidFill>
                      <a:srgbClr val="C00000"/>
                    </a:solidFill>
                  </a:rPr>
                  <a:t>0</a:t>
                </a:r>
                <a:r>
                  <a:rPr lang="en-US" sz="2800" dirty="0">
                    <a:solidFill>
                      <a:srgbClr val="C00000"/>
                    </a:solidFill>
                  </a:rPr>
                  <a:t> </a:t>
                </a:r>
                <a:r>
                  <a:rPr lang="en-US" sz="2800" dirty="0"/>
                  <a:t>(C, diamond) = </a:t>
                </a:r>
                <a:r>
                  <a:rPr lang="en-US" sz="2800" dirty="0">
                    <a:solidFill>
                      <a:schemeClr val="tx2"/>
                    </a:solidFill>
                  </a:rPr>
                  <a:t>1.90 kJ/mol</a:t>
                </a:r>
              </a:p>
            </p:txBody>
          </p:sp>
          <p:sp>
            <p:nvSpPr>
              <p:cNvPr id="13" name="Text Box 23"/>
              <p:cNvSpPr txBox="1">
                <a:spLocks noChangeArrowheads="1"/>
              </p:cNvSpPr>
              <p:nvPr/>
            </p:nvSpPr>
            <p:spPr bwMode="auto">
              <a:xfrm>
                <a:off x="1010" y="3776"/>
                <a:ext cx="182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00000"/>
                    </a:solidFill>
                  </a:rPr>
                  <a:t>f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915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err="1" smtClean="0">
                <a:solidFill>
                  <a:srgbClr val="C00000"/>
                </a:solidFill>
              </a:rPr>
              <a:t>Thermochemistry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39624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err="1" smtClean="0">
                <a:solidFill>
                  <a:schemeClr val="tx2"/>
                </a:solidFill>
              </a:rPr>
              <a:t>Thermochemistry</a:t>
            </a:r>
            <a:r>
              <a:rPr lang="en-US" sz="2800" dirty="0" smtClean="0"/>
              <a:t> is the study of heat changes in chemical reactions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n-US" sz="28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dirty="0" smtClean="0"/>
              <a:t>is the specific part of the universe that </a:t>
            </a:r>
            <a:br>
              <a:rPr lang="en-US" sz="2800" dirty="0" smtClean="0"/>
            </a:br>
            <a:r>
              <a:rPr lang="en-US" sz="2800" dirty="0" smtClean="0"/>
              <a:t>is of interest in the study.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surrounding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is e</a:t>
            </a:r>
            <a:r>
              <a:rPr lang="en-GB" sz="2800" dirty="0" err="1" smtClean="0"/>
              <a:t>verything</a:t>
            </a:r>
            <a:r>
              <a:rPr lang="en-GB" sz="2800" dirty="0" smtClean="0"/>
              <a:t> in the universe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dirty="0" smtClean="0"/>
              <a:t>other than the system.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2953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20738" y="1066800"/>
            <a:ext cx="67389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C</a:t>
            </a:r>
            <a:r>
              <a:rPr lang="en-US" sz="3200" baseline="-25000" dirty="0"/>
              <a:t>3</a:t>
            </a:r>
            <a:r>
              <a:rPr lang="en-US" sz="3200" dirty="0"/>
              <a:t>H</a:t>
            </a:r>
            <a:r>
              <a:rPr lang="en-US" sz="3200" baseline="-25000" dirty="0"/>
              <a:t>8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</a:t>
            </a:r>
            <a:r>
              <a:rPr lang="en-US" sz="3200" dirty="0"/>
              <a:t> + 5 O</a:t>
            </a:r>
            <a:r>
              <a:rPr lang="en-US" sz="3200" baseline="-25000" dirty="0"/>
              <a:t>2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 </a:t>
            </a:r>
            <a:r>
              <a:rPr lang="en-US" sz="3200" dirty="0">
                <a:sym typeface="Symbol" pitchFamily="1" charset="2"/>
              </a:rPr>
              <a:t> 3 CO</a:t>
            </a:r>
            <a:r>
              <a:rPr lang="en-US" sz="3200" baseline="-25000" dirty="0">
                <a:sym typeface="Symbol" pitchFamily="1" charset="2"/>
              </a:rPr>
              <a:t>2 (</a:t>
            </a:r>
            <a:r>
              <a:rPr lang="en-US" sz="3200" i="1" baseline="-25000" dirty="0">
                <a:sym typeface="Symbol" pitchFamily="1" charset="2"/>
              </a:rPr>
              <a:t>g</a:t>
            </a:r>
            <a:r>
              <a:rPr lang="en-US" sz="3200" baseline="-25000" dirty="0">
                <a:sym typeface="Symbol" pitchFamily="1" charset="2"/>
              </a:rPr>
              <a:t>)</a:t>
            </a:r>
            <a:r>
              <a:rPr lang="en-US" sz="3200" dirty="0">
                <a:sym typeface="Symbol" pitchFamily="1" charset="2"/>
              </a:rPr>
              <a:t> + 4 H</a:t>
            </a:r>
            <a:r>
              <a:rPr lang="en-US" sz="3200" baseline="-25000" dirty="0">
                <a:sym typeface="Symbol" pitchFamily="1" charset="2"/>
              </a:rPr>
              <a:t>2</a:t>
            </a:r>
            <a:r>
              <a:rPr lang="en-US" sz="3200" dirty="0">
                <a:sym typeface="Symbol" pitchFamily="1" charset="2"/>
              </a:rPr>
              <a:t>O </a:t>
            </a:r>
            <a:r>
              <a:rPr lang="en-US" sz="3200" baseline="-25000" dirty="0">
                <a:sym typeface="Symbol" pitchFamily="1" charset="2"/>
              </a:rPr>
              <a:t>(</a:t>
            </a:r>
            <a:r>
              <a:rPr lang="en-US" sz="3200" i="1" baseline="-25000" dirty="0">
                <a:sym typeface="Symbol" pitchFamily="1" charset="2"/>
              </a:rPr>
              <a:t>l</a:t>
            </a:r>
            <a:r>
              <a:rPr lang="en-US" sz="3200" baseline="-25000" dirty="0">
                <a:sym typeface="Symbol" pitchFamily="1" charset="2"/>
              </a:rPr>
              <a:t>)</a:t>
            </a:r>
            <a:endParaRPr lang="en-US" sz="3200" baseline="-25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828800"/>
            <a:ext cx="8229600" cy="6858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Imagine this as occurring in three steps: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736163"/>
            <a:ext cx="5029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</a:rPr>
              <a:t>C</a:t>
            </a:r>
            <a:r>
              <a:rPr lang="en-US" sz="2800" baseline="-25000" dirty="0">
                <a:solidFill>
                  <a:srgbClr val="C82E32"/>
                </a:solidFill>
              </a:rPr>
              <a:t>3</a:t>
            </a:r>
            <a:r>
              <a:rPr lang="en-US" sz="2800" dirty="0">
                <a:solidFill>
                  <a:srgbClr val="C82E32"/>
                </a:solidFill>
              </a:rPr>
              <a:t>H</a:t>
            </a:r>
            <a:r>
              <a:rPr lang="en-US" sz="2800" baseline="-25000" dirty="0">
                <a:solidFill>
                  <a:srgbClr val="C82E32"/>
                </a:solidFill>
              </a:rPr>
              <a:t>8 (</a:t>
            </a:r>
            <a:r>
              <a:rPr lang="en-US" sz="2800" i="1" baseline="-25000" dirty="0">
                <a:solidFill>
                  <a:srgbClr val="C82E32"/>
                </a:solidFill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</a:rPr>
              <a:t>) 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 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endParaRPr lang="en-US" sz="2800" dirty="0"/>
          </a:p>
        </p:txBody>
      </p:sp>
      <p:pic>
        <p:nvPicPr>
          <p:cNvPr id="6" name="Picture 24" descr="05_2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514600"/>
            <a:ext cx="4251325" cy="32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20738" y="1066800"/>
            <a:ext cx="67389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C</a:t>
            </a:r>
            <a:r>
              <a:rPr lang="en-US" sz="3200" baseline="-25000" dirty="0"/>
              <a:t>3</a:t>
            </a:r>
            <a:r>
              <a:rPr lang="en-US" sz="3200" dirty="0"/>
              <a:t>H</a:t>
            </a:r>
            <a:r>
              <a:rPr lang="en-US" sz="3200" baseline="-25000" dirty="0"/>
              <a:t>8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</a:t>
            </a:r>
            <a:r>
              <a:rPr lang="en-US" sz="3200" dirty="0"/>
              <a:t> + 5 O</a:t>
            </a:r>
            <a:r>
              <a:rPr lang="en-US" sz="3200" baseline="-25000" dirty="0"/>
              <a:t>2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 </a:t>
            </a:r>
            <a:r>
              <a:rPr lang="en-US" sz="3200" dirty="0">
                <a:sym typeface="Symbol" pitchFamily="1" charset="2"/>
              </a:rPr>
              <a:t> 3 CO</a:t>
            </a:r>
            <a:r>
              <a:rPr lang="en-US" sz="3200" baseline="-25000" dirty="0">
                <a:sym typeface="Symbol" pitchFamily="1" charset="2"/>
              </a:rPr>
              <a:t>2 (</a:t>
            </a:r>
            <a:r>
              <a:rPr lang="en-US" sz="3200" i="1" baseline="-25000" dirty="0">
                <a:sym typeface="Symbol" pitchFamily="1" charset="2"/>
              </a:rPr>
              <a:t>g</a:t>
            </a:r>
            <a:r>
              <a:rPr lang="en-US" sz="3200" baseline="-25000" dirty="0">
                <a:sym typeface="Symbol" pitchFamily="1" charset="2"/>
              </a:rPr>
              <a:t>)</a:t>
            </a:r>
            <a:r>
              <a:rPr lang="en-US" sz="3200" dirty="0">
                <a:sym typeface="Symbol" pitchFamily="1" charset="2"/>
              </a:rPr>
              <a:t> + 4 H</a:t>
            </a:r>
            <a:r>
              <a:rPr lang="en-US" sz="3200" baseline="-25000" dirty="0">
                <a:sym typeface="Symbol" pitchFamily="1" charset="2"/>
              </a:rPr>
              <a:t>2</a:t>
            </a:r>
            <a:r>
              <a:rPr lang="en-US" sz="3200" dirty="0">
                <a:sym typeface="Symbol" pitchFamily="1" charset="2"/>
              </a:rPr>
              <a:t>O </a:t>
            </a:r>
            <a:r>
              <a:rPr lang="en-US" sz="3200" baseline="-25000" dirty="0">
                <a:sym typeface="Symbol" pitchFamily="1" charset="2"/>
              </a:rPr>
              <a:t>(</a:t>
            </a:r>
            <a:r>
              <a:rPr lang="en-US" sz="3200" i="1" baseline="-25000" dirty="0">
                <a:sym typeface="Symbol" pitchFamily="1" charset="2"/>
              </a:rPr>
              <a:t>l</a:t>
            </a:r>
            <a:r>
              <a:rPr lang="en-US" sz="3200" baseline="-25000" dirty="0">
                <a:sym typeface="Symbol" pitchFamily="1" charset="2"/>
              </a:rPr>
              <a:t>)</a:t>
            </a:r>
            <a:endParaRPr lang="en-US" sz="3200" baseline="-25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828800"/>
            <a:ext cx="8229600" cy="6858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Imagine this as occurring in three steps: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736163"/>
            <a:ext cx="5029200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</a:rPr>
              <a:t>C</a:t>
            </a:r>
            <a:r>
              <a:rPr lang="en-US" sz="2800" baseline="-25000" dirty="0">
                <a:solidFill>
                  <a:srgbClr val="C82E32"/>
                </a:solidFill>
              </a:rPr>
              <a:t>3</a:t>
            </a:r>
            <a:r>
              <a:rPr lang="en-US" sz="2800" dirty="0">
                <a:solidFill>
                  <a:srgbClr val="C82E32"/>
                </a:solidFill>
              </a:rPr>
              <a:t>H</a:t>
            </a:r>
            <a:r>
              <a:rPr lang="en-US" sz="2800" baseline="-25000" dirty="0">
                <a:solidFill>
                  <a:srgbClr val="C82E32"/>
                </a:solidFill>
              </a:rPr>
              <a:t>8 (</a:t>
            </a:r>
            <a:r>
              <a:rPr lang="en-US" sz="2800" i="1" baseline="-25000" dirty="0">
                <a:solidFill>
                  <a:srgbClr val="C82E32"/>
                </a:solidFill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</a:rPr>
              <a:t>) 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 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+ 3 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 3 CO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</a:t>
            </a:r>
          </a:p>
          <a:p>
            <a:endParaRPr lang="en-US" sz="2800" dirty="0"/>
          </a:p>
        </p:txBody>
      </p:sp>
      <p:pic>
        <p:nvPicPr>
          <p:cNvPr id="7" name="Picture 14" descr="05_22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81658" y="2513013"/>
            <a:ext cx="4251325" cy="32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4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20738" y="1066800"/>
            <a:ext cx="67389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C</a:t>
            </a:r>
            <a:r>
              <a:rPr lang="en-US" sz="3200" baseline="-25000" dirty="0"/>
              <a:t>3</a:t>
            </a:r>
            <a:r>
              <a:rPr lang="en-US" sz="3200" dirty="0"/>
              <a:t>H</a:t>
            </a:r>
            <a:r>
              <a:rPr lang="en-US" sz="3200" baseline="-25000" dirty="0"/>
              <a:t>8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</a:t>
            </a:r>
            <a:r>
              <a:rPr lang="en-US" sz="3200" dirty="0"/>
              <a:t> + 5 O</a:t>
            </a:r>
            <a:r>
              <a:rPr lang="en-US" sz="3200" baseline="-25000" dirty="0"/>
              <a:t>2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 </a:t>
            </a:r>
            <a:r>
              <a:rPr lang="en-US" sz="3200" dirty="0">
                <a:sym typeface="Symbol" pitchFamily="1" charset="2"/>
              </a:rPr>
              <a:t> 3 CO</a:t>
            </a:r>
            <a:r>
              <a:rPr lang="en-US" sz="3200" baseline="-25000" dirty="0">
                <a:sym typeface="Symbol" pitchFamily="1" charset="2"/>
              </a:rPr>
              <a:t>2 (</a:t>
            </a:r>
            <a:r>
              <a:rPr lang="en-US" sz="3200" i="1" baseline="-25000" dirty="0">
                <a:sym typeface="Symbol" pitchFamily="1" charset="2"/>
              </a:rPr>
              <a:t>g</a:t>
            </a:r>
            <a:r>
              <a:rPr lang="en-US" sz="3200" baseline="-25000" dirty="0">
                <a:sym typeface="Symbol" pitchFamily="1" charset="2"/>
              </a:rPr>
              <a:t>)</a:t>
            </a:r>
            <a:r>
              <a:rPr lang="en-US" sz="3200" dirty="0">
                <a:sym typeface="Symbol" pitchFamily="1" charset="2"/>
              </a:rPr>
              <a:t> + 4 H</a:t>
            </a:r>
            <a:r>
              <a:rPr lang="en-US" sz="3200" baseline="-25000" dirty="0">
                <a:sym typeface="Symbol" pitchFamily="1" charset="2"/>
              </a:rPr>
              <a:t>2</a:t>
            </a:r>
            <a:r>
              <a:rPr lang="en-US" sz="3200" dirty="0">
                <a:sym typeface="Symbol" pitchFamily="1" charset="2"/>
              </a:rPr>
              <a:t>O </a:t>
            </a:r>
            <a:r>
              <a:rPr lang="en-US" sz="3200" baseline="-25000" dirty="0">
                <a:sym typeface="Symbol" pitchFamily="1" charset="2"/>
              </a:rPr>
              <a:t>(</a:t>
            </a:r>
            <a:r>
              <a:rPr lang="en-US" sz="3200" i="1" baseline="-25000" dirty="0">
                <a:sym typeface="Symbol" pitchFamily="1" charset="2"/>
              </a:rPr>
              <a:t>l</a:t>
            </a:r>
            <a:r>
              <a:rPr lang="en-US" sz="3200" baseline="-25000" dirty="0">
                <a:sym typeface="Symbol" pitchFamily="1" charset="2"/>
              </a:rPr>
              <a:t>)</a:t>
            </a:r>
            <a:endParaRPr lang="en-US" sz="3200" baseline="-25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828800"/>
            <a:ext cx="8229600" cy="6858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Imagine this as occurring in three steps: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736163"/>
            <a:ext cx="5029200" cy="198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</a:rPr>
              <a:t>C</a:t>
            </a:r>
            <a:r>
              <a:rPr lang="en-US" sz="2800" baseline="-25000" dirty="0">
                <a:solidFill>
                  <a:srgbClr val="C82E32"/>
                </a:solidFill>
              </a:rPr>
              <a:t>3</a:t>
            </a:r>
            <a:r>
              <a:rPr lang="en-US" sz="2800" dirty="0">
                <a:solidFill>
                  <a:srgbClr val="C82E32"/>
                </a:solidFill>
              </a:rPr>
              <a:t>H</a:t>
            </a:r>
            <a:r>
              <a:rPr lang="en-US" sz="2800" baseline="-25000" dirty="0">
                <a:solidFill>
                  <a:srgbClr val="C82E32"/>
                </a:solidFill>
              </a:rPr>
              <a:t>8 (</a:t>
            </a:r>
            <a:r>
              <a:rPr lang="en-US" sz="2800" i="1" baseline="-25000" dirty="0">
                <a:solidFill>
                  <a:srgbClr val="C82E32"/>
                </a:solidFill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</a:rPr>
              <a:t>) 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 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+ 3 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 3 CO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+ 2 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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O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l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endParaRPr lang="en-US" sz="2800" dirty="0"/>
          </a:p>
        </p:txBody>
      </p:sp>
      <p:pic>
        <p:nvPicPr>
          <p:cNvPr id="7" name="Picture 14" descr="05_2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77719" y="2513013"/>
            <a:ext cx="4251325" cy="32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1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20738" y="1066800"/>
            <a:ext cx="67389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C</a:t>
            </a:r>
            <a:r>
              <a:rPr lang="en-US" sz="3200" baseline="-25000" dirty="0"/>
              <a:t>3</a:t>
            </a:r>
            <a:r>
              <a:rPr lang="en-US" sz="3200" dirty="0"/>
              <a:t>H</a:t>
            </a:r>
            <a:r>
              <a:rPr lang="en-US" sz="3200" baseline="-25000" dirty="0"/>
              <a:t>8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</a:t>
            </a:r>
            <a:r>
              <a:rPr lang="en-US" sz="3200" dirty="0"/>
              <a:t> + 5 O</a:t>
            </a:r>
            <a:r>
              <a:rPr lang="en-US" sz="3200" baseline="-25000" dirty="0"/>
              <a:t>2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 </a:t>
            </a:r>
            <a:r>
              <a:rPr lang="en-US" sz="3200" dirty="0">
                <a:sym typeface="Symbol" pitchFamily="1" charset="2"/>
              </a:rPr>
              <a:t> 3 CO</a:t>
            </a:r>
            <a:r>
              <a:rPr lang="en-US" sz="3200" baseline="-25000" dirty="0">
                <a:sym typeface="Symbol" pitchFamily="1" charset="2"/>
              </a:rPr>
              <a:t>2 (</a:t>
            </a:r>
            <a:r>
              <a:rPr lang="en-US" sz="3200" i="1" baseline="-25000" dirty="0">
                <a:sym typeface="Symbol" pitchFamily="1" charset="2"/>
              </a:rPr>
              <a:t>g</a:t>
            </a:r>
            <a:r>
              <a:rPr lang="en-US" sz="3200" baseline="-25000" dirty="0">
                <a:sym typeface="Symbol" pitchFamily="1" charset="2"/>
              </a:rPr>
              <a:t>)</a:t>
            </a:r>
            <a:r>
              <a:rPr lang="en-US" sz="3200" dirty="0">
                <a:sym typeface="Symbol" pitchFamily="1" charset="2"/>
              </a:rPr>
              <a:t> + 4 H</a:t>
            </a:r>
            <a:r>
              <a:rPr lang="en-US" sz="3200" baseline="-25000" dirty="0">
                <a:sym typeface="Symbol" pitchFamily="1" charset="2"/>
              </a:rPr>
              <a:t>2</a:t>
            </a:r>
            <a:r>
              <a:rPr lang="en-US" sz="3200" dirty="0">
                <a:sym typeface="Symbol" pitchFamily="1" charset="2"/>
              </a:rPr>
              <a:t>O </a:t>
            </a:r>
            <a:r>
              <a:rPr lang="en-US" sz="3200" baseline="-25000" dirty="0">
                <a:sym typeface="Symbol" pitchFamily="1" charset="2"/>
              </a:rPr>
              <a:t>(</a:t>
            </a:r>
            <a:r>
              <a:rPr lang="en-US" sz="3200" i="1" baseline="-25000" dirty="0">
                <a:sym typeface="Symbol" pitchFamily="1" charset="2"/>
              </a:rPr>
              <a:t>l</a:t>
            </a:r>
            <a:r>
              <a:rPr lang="en-US" sz="3200" baseline="-25000" dirty="0">
                <a:sym typeface="Symbol" pitchFamily="1" charset="2"/>
              </a:rPr>
              <a:t>)</a:t>
            </a:r>
            <a:endParaRPr lang="en-US" sz="3200" baseline="-25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828800"/>
            <a:ext cx="8229600" cy="6858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Imagine this as occurring in three steps: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736163"/>
            <a:ext cx="5029200" cy="198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</a:rPr>
              <a:t>C</a:t>
            </a:r>
            <a:r>
              <a:rPr lang="en-US" sz="2800" baseline="-25000" dirty="0">
                <a:solidFill>
                  <a:srgbClr val="C82E32"/>
                </a:solidFill>
              </a:rPr>
              <a:t>3</a:t>
            </a:r>
            <a:r>
              <a:rPr lang="en-US" sz="2800" dirty="0">
                <a:solidFill>
                  <a:srgbClr val="C82E32"/>
                </a:solidFill>
              </a:rPr>
              <a:t>H</a:t>
            </a:r>
            <a:r>
              <a:rPr lang="en-US" sz="2800" baseline="-25000" dirty="0">
                <a:solidFill>
                  <a:srgbClr val="C82E32"/>
                </a:solidFill>
              </a:rPr>
              <a:t>8 (</a:t>
            </a:r>
            <a:r>
              <a:rPr lang="en-US" sz="2800" i="1" baseline="-25000" dirty="0">
                <a:solidFill>
                  <a:srgbClr val="C82E32"/>
                </a:solidFill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</a:rPr>
              <a:t>) 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 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+ 3 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 3 CO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+ 2 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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O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l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endParaRPr lang="en-US" sz="2800" dirty="0"/>
          </a:p>
        </p:txBody>
      </p:sp>
      <p:pic>
        <p:nvPicPr>
          <p:cNvPr id="7" name="Picture 15" descr="05_2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513013"/>
            <a:ext cx="4251325" cy="3201987"/>
          </a:xfrm>
          <a:prstGeom prst="rect">
            <a:avLst/>
          </a:prstGeom>
        </p:spPr>
      </p:pic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76200" y="4419600"/>
            <a:ext cx="4724400" cy="0"/>
          </a:xfrm>
          <a:prstGeom prst="line">
            <a:avLst/>
          </a:prstGeom>
          <a:noFill/>
          <a:ln w="25400">
            <a:solidFill>
              <a:srgbClr val="C82E3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-76200" y="4724400"/>
            <a:ext cx="63246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500" dirty="0">
                <a:solidFill>
                  <a:srgbClr val="C82E32"/>
                </a:solidFill>
              </a:rPr>
              <a:t>C</a:t>
            </a:r>
            <a:r>
              <a:rPr lang="en-US" sz="2500" baseline="-25000" dirty="0">
                <a:solidFill>
                  <a:srgbClr val="C82E32"/>
                </a:solidFill>
              </a:rPr>
              <a:t>3</a:t>
            </a:r>
            <a:r>
              <a:rPr lang="en-US" sz="2500" dirty="0">
                <a:solidFill>
                  <a:srgbClr val="C82E32"/>
                </a:solidFill>
              </a:rPr>
              <a:t>H</a:t>
            </a:r>
            <a:r>
              <a:rPr lang="en-US" sz="2500" baseline="-25000" dirty="0">
                <a:solidFill>
                  <a:srgbClr val="C82E32"/>
                </a:solidFill>
              </a:rPr>
              <a:t>8 (</a:t>
            </a:r>
            <a:r>
              <a:rPr lang="en-US" sz="2500" i="1" baseline="-25000" dirty="0">
                <a:solidFill>
                  <a:srgbClr val="C82E32"/>
                </a:solidFill>
              </a:rPr>
              <a:t>g</a:t>
            </a:r>
            <a:r>
              <a:rPr lang="en-US" sz="2500" baseline="-25000" dirty="0">
                <a:solidFill>
                  <a:srgbClr val="C82E32"/>
                </a:solidFill>
              </a:rPr>
              <a:t>)</a:t>
            </a:r>
            <a:r>
              <a:rPr lang="en-US" sz="2500" dirty="0">
                <a:solidFill>
                  <a:srgbClr val="C82E32"/>
                </a:solidFill>
              </a:rPr>
              <a:t> + 5 O</a:t>
            </a:r>
            <a:r>
              <a:rPr lang="en-US" sz="2500" baseline="-25000" dirty="0">
                <a:solidFill>
                  <a:srgbClr val="C82E32"/>
                </a:solidFill>
              </a:rPr>
              <a:t>2 (</a:t>
            </a:r>
            <a:r>
              <a:rPr lang="en-US" sz="2500" i="1" baseline="-25000" dirty="0">
                <a:solidFill>
                  <a:srgbClr val="C82E32"/>
                </a:solidFill>
              </a:rPr>
              <a:t>g</a:t>
            </a:r>
            <a:r>
              <a:rPr lang="en-US" sz="2500" baseline="-25000" dirty="0">
                <a:solidFill>
                  <a:srgbClr val="C82E32"/>
                </a:solidFill>
              </a:rPr>
              <a:t>)</a:t>
            </a:r>
            <a:r>
              <a:rPr lang="en-US" sz="2500" dirty="0">
                <a:solidFill>
                  <a:srgbClr val="C82E32"/>
                </a:solidFill>
              </a:rPr>
              <a:t> </a:t>
            </a:r>
            <a:r>
              <a:rPr lang="en-US" sz="2500" dirty="0">
                <a:solidFill>
                  <a:srgbClr val="C82E32"/>
                </a:solidFill>
                <a:sym typeface="Symbol" pitchFamily="1" charset="2"/>
              </a:rPr>
              <a:t> 3 CO</a:t>
            </a:r>
            <a:r>
              <a:rPr lang="en-US" sz="25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5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500" baseline="-25000" dirty="0">
                <a:solidFill>
                  <a:srgbClr val="C82E32"/>
                </a:solidFill>
                <a:sym typeface="Symbol" pitchFamily="1" charset="2"/>
              </a:rPr>
              <a:t>) </a:t>
            </a:r>
            <a:r>
              <a:rPr lang="en-US" sz="2500" dirty="0">
                <a:solidFill>
                  <a:srgbClr val="C82E32"/>
                </a:solidFill>
                <a:sym typeface="Symbol" pitchFamily="1" charset="2"/>
              </a:rPr>
              <a:t>+ 4 H</a:t>
            </a:r>
            <a:r>
              <a:rPr lang="en-US" sz="25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2500" dirty="0">
                <a:solidFill>
                  <a:srgbClr val="C82E32"/>
                </a:solidFill>
                <a:sym typeface="Symbol" pitchFamily="1" charset="2"/>
              </a:rPr>
              <a:t>O</a:t>
            </a:r>
            <a:r>
              <a:rPr lang="en-US" sz="2500" baseline="-25000" dirty="0">
                <a:solidFill>
                  <a:srgbClr val="C82E32"/>
                </a:solidFill>
                <a:sym typeface="Symbol" pitchFamily="1" charset="2"/>
              </a:rPr>
              <a:t> (</a:t>
            </a:r>
            <a:r>
              <a:rPr lang="en-US" sz="2500" i="1" baseline="-25000" dirty="0">
                <a:solidFill>
                  <a:srgbClr val="C82E32"/>
                </a:solidFill>
                <a:sym typeface="Symbol" pitchFamily="1" charset="2"/>
              </a:rPr>
              <a:t>l</a:t>
            </a:r>
            <a:r>
              <a:rPr lang="en-US" sz="25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500" dirty="0">
                <a:solidFill>
                  <a:srgbClr val="C82E32"/>
                </a:solidFill>
                <a:sym typeface="Symbol" pitchFamily="1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697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We can use Hess’s law in this way: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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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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°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products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–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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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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H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°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reactants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	where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and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are the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stoichiometric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coefficients.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89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0738" y="1249363"/>
            <a:ext cx="75358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82E32"/>
                </a:solidFill>
              </a:rPr>
              <a:t>C</a:t>
            </a:r>
            <a:r>
              <a:rPr lang="en-US" sz="3200" baseline="-25000" dirty="0">
                <a:solidFill>
                  <a:srgbClr val="C82E32"/>
                </a:solidFill>
              </a:rPr>
              <a:t>3</a:t>
            </a:r>
            <a:r>
              <a:rPr lang="en-US" sz="3200" dirty="0">
                <a:solidFill>
                  <a:srgbClr val="C82E32"/>
                </a:solidFill>
              </a:rPr>
              <a:t>H</a:t>
            </a:r>
            <a:r>
              <a:rPr lang="en-US" sz="3200" baseline="-25000" dirty="0">
                <a:solidFill>
                  <a:srgbClr val="C82E32"/>
                </a:solidFill>
              </a:rPr>
              <a:t>8 (</a:t>
            </a:r>
            <a:r>
              <a:rPr lang="en-US" sz="3200" i="1" baseline="-25000" dirty="0">
                <a:solidFill>
                  <a:srgbClr val="C82E32"/>
                </a:solidFill>
              </a:rPr>
              <a:t>g</a:t>
            </a:r>
            <a:r>
              <a:rPr lang="en-US" sz="3200" baseline="-25000" dirty="0">
                <a:solidFill>
                  <a:srgbClr val="C82E32"/>
                </a:solidFill>
              </a:rPr>
              <a:t>)</a:t>
            </a:r>
            <a:r>
              <a:rPr lang="en-US" sz="3200" dirty="0">
                <a:solidFill>
                  <a:srgbClr val="C82E32"/>
                </a:solidFill>
              </a:rPr>
              <a:t> + 5 O</a:t>
            </a:r>
            <a:r>
              <a:rPr lang="en-US" sz="3200" baseline="-25000" dirty="0">
                <a:solidFill>
                  <a:srgbClr val="C82E32"/>
                </a:solidFill>
              </a:rPr>
              <a:t>2 (</a:t>
            </a:r>
            <a:r>
              <a:rPr lang="en-US" sz="3200" i="1" baseline="-25000" dirty="0">
                <a:solidFill>
                  <a:srgbClr val="C82E32"/>
                </a:solidFill>
              </a:rPr>
              <a:t>g</a:t>
            </a:r>
            <a:r>
              <a:rPr lang="en-US" sz="3200" baseline="-25000" dirty="0">
                <a:solidFill>
                  <a:srgbClr val="C82E32"/>
                </a:solidFill>
              </a:rPr>
              <a:t>) </a:t>
            </a:r>
            <a:r>
              <a:rPr lang="en-US" sz="3200" dirty="0">
                <a:solidFill>
                  <a:srgbClr val="C82E32"/>
                </a:solidFill>
                <a:sym typeface="Symbol" pitchFamily="1" charset="2"/>
              </a:rPr>
              <a:t> 3 CO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32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3200" dirty="0">
                <a:solidFill>
                  <a:srgbClr val="C82E32"/>
                </a:solidFill>
                <a:sym typeface="Symbol" pitchFamily="1" charset="2"/>
              </a:rPr>
              <a:t> + 4 H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3200" dirty="0">
                <a:solidFill>
                  <a:srgbClr val="C82E32"/>
                </a:solidFill>
                <a:sym typeface="Symbol" pitchFamily="1" charset="2"/>
              </a:rPr>
              <a:t>O 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3200" i="1" baseline="-25000" dirty="0">
                <a:solidFill>
                  <a:srgbClr val="C82E32"/>
                </a:solidFill>
                <a:sym typeface="Symbol" pitchFamily="1" charset="2"/>
              </a:rPr>
              <a:t>l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endParaRPr lang="en-US" sz="3200" baseline="-25000" dirty="0">
              <a:solidFill>
                <a:srgbClr val="C82E32"/>
              </a:solidFill>
            </a:endParaRPr>
          </a:p>
        </p:txBody>
      </p:sp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38100" y="2362200"/>
            <a:ext cx="8915400" cy="2057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</a:t>
            </a:r>
            <a:r>
              <a:rPr kumimoji="0" lang="en-US" sz="2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= [3(-393.5 kJ) + 4(-285.8 kJ)] – [1(-103.85 kJ) + 5(0 kJ)]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= [(-1180.5 kJ) + (-1143.2 kJ)] – [(-103.85 kJ) + (0 kJ)]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= (-2323.7 kJ) – (-103.85 kJ)    =   -2219.9 kJ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626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4"/>
          <p:cNvGraphicFramePr>
            <a:graphicFrameLocks noGrp="1" noChangeAspect="1"/>
          </p:cNvGraphicFramePr>
          <p:nvPr>
            <p:ph/>
          </p:nvPr>
        </p:nvGraphicFramePr>
        <p:xfrm>
          <a:off x="773113" y="1905000"/>
          <a:ext cx="7489907" cy="4206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1" name="方程式" r:id="rId3" imgW="3098520" imgH="1739880" progId="Equation.3">
                  <p:embed/>
                </p:oleObj>
              </mc:Choice>
              <mc:Fallback>
                <p:oleObj name="方程式" r:id="rId3" imgW="3098520" imgH="1739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113" y="1905000"/>
                        <a:ext cx="7489907" cy="42061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838200"/>
            <a:ext cx="29718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609600" y="533400"/>
          <a:ext cx="7848599" cy="379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05" name="方程式" r:id="rId3" imgW="3454200" imgH="1625400" progId="Equation.3">
                  <p:embed/>
                </p:oleObj>
              </mc:Choice>
              <mc:Fallback>
                <p:oleObj name="方程式" r:id="rId3" imgW="3454200" imgH="1625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33400"/>
                        <a:ext cx="7848599" cy="379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مستطيل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4" name="Picture 4" descr="C:\Chang Powerpoint\Figures\cng7ch06\cha56011_0601.jpeg"/>
          <p:cNvPicPr>
            <a:picLocks noChangeAspect="1" noChangeArrowheads="1"/>
          </p:cNvPicPr>
          <p:nvPr/>
        </p:nvPicPr>
        <p:blipFill>
          <a:blip r:embed="rId2" cstate="print"/>
          <a:srcRect b="5424"/>
          <a:stretch>
            <a:fillRect/>
          </a:stretch>
        </p:blipFill>
        <p:spPr bwMode="auto">
          <a:xfrm>
            <a:off x="1765300" y="1981200"/>
            <a:ext cx="62484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552807" y="5410200"/>
            <a:ext cx="9300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open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841253" y="6021388"/>
            <a:ext cx="23293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/>
              <a:t>mass &amp; energy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28600" y="6021388"/>
            <a:ext cx="1676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/>
              <a:t>Exchange: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660108" y="5496580"/>
            <a:ext cx="11160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closed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612237" y="6019800"/>
            <a:ext cx="11800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/>
              <a:t>energy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695422" y="5486400"/>
            <a:ext cx="13300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isolated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688780" y="6019800"/>
            <a:ext cx="13115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/>
              <a:t>nothing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213100" y="1360488"/>
            <a:ext cx="3810000" cy="1611312"/>
            <a:chOff x="2160" y="1001"/>
            <a:chExt cx="2400" cy="1015"/>
          </a:xfrm>
        </p:grpSpPr>
        <p:sp>
          <p:nvSpPr>
            <p:cNvPr id="5132" name="Text Box 12"/>
            <p:cNvSpPr txBox="1">
              <a:spLocks noChangeArrowheads="1"/>
            </p:cNvSpPr>
            <p:nvPr/>
          </p:nvSpPr>
          <p:spPr bwMode="auto">
            <a:xfrm>
              <a:off x="2990" y="1001"/>
              <a:ext cx="84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/>
                <a:t>SYSTEM</a:t>
              </a:r>
            </a:p>
          </p:txBody>
        </p:sp>
        <p:sp>
          <p:nvSpPr>
            <p:cNvPr id="5133" name="Line 13"/>
            <p:cNvSpPr>
              <a:spLocks noChangeShapeType="1"/>
            </p:cNvSpPr>
            <p:nvPr/>
          </p:nvSpPr>
          <p:spPr bwMode="auto">
            <a:xfrm flipH="1">
              <a:off x="2160" y="1296"/>
              <a:ext cx="720" cy="7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5134" name="Line 14"/>
            <p:cNvSpPr>
              <a:spLocks noChangeShapeType="1"/>
            </p:cNvSpPr>
            <p:nvPr/>
          </p:nvSpPr>
          <p:spPr bwMode="auto">
            <a:xfrm>
              <a:off x="3408" y="1296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3936" y="1248"/>
              <a:ext cx="624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2374900" y="838200"/>
            <a:ext cx="6019800" cy="1839913"/>
            <a:chOff x="1632" y="1001"/>
            <a:chExt cx="3792" cy="1159"/>
          </a:xfrm>
        </p:grpSpPr>
        <p:sp>
          <p:nvSpPr>
            <p:cNvPr id="5137" name="Text Box 17"/>
            <p:cNvSpPr txBox="1">
              <a:spLocks noChangeArrowheads="1"/>
            </p:cNvSpPr>
            <p:nvPr/>
          </p:nvSpPr>
          <p:spPr bwMode="auto">
            <a:xfrm>
              <a:off x="2687" y="1001"/>
              <a:ext cx="16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/>
                <a:t>SURROUNDINGS</a:t>
              </a:r>
            </a:p>
          </p:txBody>
        </p:sp>
        <p:sp>
          <p:nvSpPr>
            <p:cNvPr id="5138" name="Line 18"/>
            <p:cNvSpPr>
              <a:spLocks noChangeShapeType="1"/>
            </p:cNvSpPr>
            <p:nvPr/>
          </p:nvSpPr>
          <p:spPr bwMode="auto">
            <a:xfrm flipH="1">
              <a:off x="1632" y="1200"/>
              <a:ext cx="912" cy="9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 flipH="1">
              <a:off x="2736" y="1248"/>
              <a:ext cx="144" cy="8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>
              <a:off x="3600" y="1248"/>
              <a:ext cx="240" cy="8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5141" name="Line 21"/>
            <p:cNvSpPr>
              <a:spLocks noChangeShapeType="1"/>
            </p:cNvSpPr>
            <p:nvPr/>
          </p:nvSpPr>
          <p:spPr bwMode="auto">
            <a:xfrm>
              <a:off x="4464" y="1200"/>
              <a:ext cx="960" cy="8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5126" grpId="0" autoUpdateAnimBg="0"/>
      <p:bldP spid="5127" grpId="0" autoUpdateAnimBg="0"/>
      <p:bldP spid="5128" grpId="0" autoUpdateAnimBg="0"/>
      <p:bldP spid="5129" grpId="0" autoUpdateAnimBg="0"/>
      <p:bldP spid="5130" grpId="0" autoUpdateAnimBg="0"/>
      <p:bldP spid="513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90537"/>
            <a:ext cx="8243887" cy="576263"/>
          </a:xfrm>
          <a:noFill/>
          <a:ln/>
        </p:spPr>
        <p:txBody>
          <a:bodyPr anchor="ctr">
            <a:noAutofit/>
          </a:bodyPr>
          <a:lstStyle/>
          <a:p>
            <a:r>
              <a:rPr lang="en-US" altLang="zh-TW" dirty="0">
                <a:solidFill>
                  <a:srgbClr val="C00000"/>
                </a:solidFill>
              </a:rPr>
              <a:t>First Law of Thermodynamics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52401" y="1524000"/>
            <a:ext cx="8305800" cy="12954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altLang="zh-TW" sz="2800" dirty="0" smtClean="0">
                <a:solidFill>
                  <a:schemeClr val="tx2"/>
                </a:solidFill>
              </a:rPr>
              <a:t>   The total energy </a:t>
            </a:r>
            <a:r>
              <a:rPr lang="en-US" altLang="zh-TW" sz="2800" dirty="0">
                <a:solidFill>
                  <a:schemeClr val="tx2"/>
                </a:solidFill>
              </a:rPr>
              <a:t>of the universe is </a:t>
            </a:r>
            <a:r>
              <a:rPr lang="en-US" altLang="zh-TW" sz="2800" dirty="0" smtClean="0">
                <a:solidFill>
                  <a:schemeClr val="tx2"/>
                </a:solidFill>
              </a:rPr>
              <a:t>constant; </a:t>
            </a:r>
            <a:r>
              <a:rPr lang="en-GB" altLang="zh-TW" sz="2800" dirty="0" smtClean="0">
                <a:solidFill>
                  <a:schemeClr val="tx2"/>
                </a:solidFill>
              </a:rPr>
              <a:t>energy can be transformed from one form to another, but cannot be created or destroyed.</a:t>
            </a:r>
            <a:endParaRPr lang="en-US" altLang="zh-TW" sz="2800" dirty="0">
              <a:solidFill>
                <a:schemeClr val="tx2"/>
              </a:solidFill>
            </a:endParaRPr>
          </a:p>
          <a:p>
            <a:endParaRPr lang="en-US" altLang="zh-TW" sz="2800" dirty="0">
              <a:solidFill>
                <a:schemeClr val="tx2"/>
              </a:solidFill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577850" y="3503612"/>
            <a:ext cx="810895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altLang="zh-TW" sz="2600" i="1" dirty="0">
                <a:solidFill>
                  <a:srgbClr val="000000"/>
                </a:solidFill>
                <a:latin typeface="Times New Roman" pitchFamily="18" charset="0"/>
              </a:rPr>
              <a:t>In closed system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altLang="zh-TW" sz="2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∆E= </a:t>
            </a:r>
            <a:r>
              <a:rPr lang="en-US" altLang="zh-TW" sz="2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∆U = </a:t>
            </a:r>
            <a:r>
              <a:rPr lang="en-US" altLang="zh-TW" sz="2600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q+w</a:t>
            </a:r>
            <a:r>
              <a:rPr lang="en-US" altLang="zh-TW" sz="2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TW" sz="2600" dirty="0">
              <a:solidFill>
                <a:srgbClr val="000000"/>
              </a:solidFill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altLang="zh-TW" sz="2600" i="1" dirty="0">
                <a:solidFill>
                  <a:srgbClr val="000000"/>
                </a:solidFill>
                <a:latin typeface="Times New Roman" pitchFamily="18" charset="0"/>
              </a:rPr>
              <a:t>q: the heat added to the system during the process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altLang="zh-TW" sz="2600" i="1" dirty="0">
                <a:solidFill>
                  <a:srgbClr val="000000"/>
                </a:solidFill>
                <a:latin typeface="Times New Roman" pitchFamily="18" charset="0"/>
              </a:rPr>
              <a:t>w: the work done on the system during the </a:t>
            </a:r>
            <a:r>
              <a:rPr lang="en-US" altLang="zh-TW" sz="2600" i="1" dirty="0" smtClean="0">
                <a:solidFill>
                  <a:srgbClr val="000000"/>
                </a:solidFill>
                <a:latin typeface="Times New Roman" pitchFamily="18" charset="0"/>
              </a:rPr>
              <a:t>process</a:t>
            </a:r>
            <a:endParaRPr lang="en-US" altLang="zh-TW" sz="26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1355" y="929135"/>
            <a:ext cx="4694445" cy="288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950505"/>
            <a:ext cx="5248274" cy="290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609600" y="76200"/>
            <a:ext cx="77724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Internal Energy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3505200" y="838200"/>
            <a:ext cx="5562600" cy="60198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رابط مستقيم 11"/>
          <p:cNvCxnSpPr/>
          <p:nvPr/>
        </p:nvCxnSpPr>
        <p:spPr>
          <a:xfrm>
            <a:off x="3505200" y="3810000"/>
            <a:ext cx="5562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81000" y="838200"/>
            <a:ext cx="3124200" cy="449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	</a:t>
            </a:r>
            <a:r>
              <a:rPr lang="en-US" sz="2800" dirty="0" smtClean="0"/>
              <a:t>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he change in internal energy,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, is the final energy of the system minus the initial energy of the system:</a:t>
            </a: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= </a:t>
            </a:r>
            <a:r>
              <a:rPr kumimoji="0" lang="en-US" sz="28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</a:t>
            </a:r>
            <a:r>
              <a:rPr kumimoji="0" lang="en-US" sz="28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final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Arial" charset="0"/>
              </a:rPr>
              <a:t>−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8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</a:t>
            </a:r>
            <a:r>
              <a:rPr kumimoji="0" lang="en-US" sz="28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initial</a:t>
            </a: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79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Changes in Internal Energy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219200"/>
            <a:ext cx="8458200" cy="2895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energy is exchanged between the system and the surroundings, it is exchanged as either heat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or work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is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 Box 1029"/>
          <p:cNvSpPr txBox="1">
            <a:spLocks noChangeArrowheads="1"/>
          </p:cNvSpPr>
          <p:nvPr/>
        </p:nvSpPr>
        <p:spPr bwMode="auto">
          <a:xfrm>
            <a:off x="1158450" y="3298448"/>
            <a:ext cx="646209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600" i="1" dirty="0">
                <a:solidFill>
                  <a:schemeClr val="tx2"/>
                </a:solidFill>
              </a:rPr>
              <a:t>E</a:t>
            </a:r>
            <a:r>
              <a:rPr lang="en-US" sz="2600" i="1" dirty="0"/>
              <a:t> </a:t>
            </a:r>
            <a:r>
              <a:rPr lang="en-US" sz="2600" dirty="0"/>
              <a:t>is the change in internal energy of a system</a:t>
            </a:r>
          </a:p>
        </p:txBody>
      </p:sp>
      <p:sp>
        <p:nvSpPr>
          <p:cNvPr id="9" name="Text Box 1030"/>
          <p:cNvSpPr txBox="1">
            <a:spLocks noChangeArrowheads="1"/>
          </p:cNvSpPr>
          <p:nvPr/>
        </p:nvSpPr>
        <p:spPr bwMode="auto">
          <a:xfrm>
            <a:off x="1158450" y="3831848"/>
            <a:ext cx="77569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600" i="1" dirty="0">
                <a:solidFill>
                  <a:schemeClr val="tx2"/>
                </a:solidFill>
              </a:rPr>
              <a:t>q</a:t>
            </a:r>
            <a:r>
              <a:rPr lang="en-US" sz="2600" dirty="0"/>
              <a:t> is the heat exchange between the system and the surroundings</a:t>
            </a:r>
            <a:endParaRPr lang="en-US" sz="2600" i="1" dirty="0"/>
          </a:p>
        </p:txBody>
      </p:sp>
      <p:sp>
        <p:nvSpPr>
          <p:cNvPr id="10" name="Text Box 1031"/>
          <p:cNvSpPr txBox="1">
            <a:spLocks noChangeArrowheads="1"/>
          </p:cNvSpPr>
          <p:nvPr/>
        </p:nvSpPr>
        <p:spPr bwMode="auto">
          <a:xfrm>
            <a:off x="1158450" y="4771648"/>
            <a:ext cx="569232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600" i="1" dirty="0">
                <a:solidFill>
                  <a:schemeClr val="tx2"/>
                </a:solidFill>
              </a:rPr>
              <a:t>w</a:t>
            </a:r>
            <a:r>
              <a:rPr lang="en-US" sz="2600" dirty="0"/>
              <a:t> is the work done on (or by) the system</a:t>
            </a:r>
            <a:endParaRPr lang="en-US" sz="2600" i="1" dirty="0"/>
          </a:p>
        </p:txBody>
      </p:sp>
      <p:sp>
        <p:nvSpPr>
          <p:cNvPr id="11" name="Text Box 1033"/>
          <p:cNvSpPr txBox="1">
            <a:spLocks noChangeArrowheads="1"/>
          </p:cNvSpPr>
          <p:nvPr/>
        </p:nvSpPr>
        <p:spPr bwMode="auto">
          <a:xfrm>
            <a:off x="1166387" y="5355848"/>
            <a:ext cx="774901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600" i="1" dirty="0">
                <a:solidFill>
                  <a:srgbClr val="C00000"/>
                </a:solidFill>
              </a:rPr>
              <a:t>w</a:t>
            </a:r>
            <a:r>
              <a:rPr lang="en-US" sz="2600" dirty="0">
                <a:solidFill>
                  <a:srgbClr val="C00000"/>
                </a:solidFill>
              </a:rPr>
              <a:t> = -</a:t>
            </a:r>
            <a:r>
              <a:rPr lang="en-US" sz="2600" i="1" dirty="0">
                <a:solidFill>
                  <a:srgbClr val="C00000"/>
                </a:solidFill>
              </a:rPr>
              <a:t>P</a:t>
            </a:r>
            <a:r>
              <a:rPr lang="en-US" sz="2600" i="1" dirty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sz="2600" i="1" dirty="0">
                <a:solidFill>
                  <a:srgbClr val="C00000"/>
                </a:solidFill>
              </a:rPr>
              <a:t>V</a:t>
            </a:r>
            <a:r>
              <a:rPr lang="en-US" sz="2600" dirty="0">
                <a:solidFill>
                  <a:srgbClr val="C00000"/>
                </a:solidFill>
              </a:rPr>
              <a:t>  </a:t>
            </a:r>
            <a:r>
              <a:rPr lang="en-US" sz="2600" dirty="0"/>
              <a:t>when a gas expands against a constant external pressure</a:t>
            </a:r>
            <a:endParaRPr lang="en-US" sz="2600" i="1" dirty="0"/>
          </a:p>
        </p:txBody>
      </p:sp>
    </p:spTree>
    <p:extLst>
      <p:ext uri="{BB962C8B-B14F-4D97-AF65-F5344CB8AC3E}">
        <p14:creationId xmlns:p14="http://schemas.microsoft.com/office/powerpoint/2010/main" val="256568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and Their Signs</a:t>
            </a:r>
          </a:p>
        </p:txBody>
      </p:sp>
      <p:pic>
        <p:nvPicPr>
          <p:cNvPr id="3" name="Picture 12" descr="05_T01"/>
          <p:cNvPicPr>
            <a:picLocks noChangeAspect="1" noChangeArrowheads="1"/>
          </p:cNvPicPr>
          <p:nvPr/>
        </p:nvPicPr>
        <p:blipFill>
          <a:blip r:embed="rId3" cstate="print"/>
          <a:srcRect b="14102"/>
          <a:stretch>
            <a:fillRect/>
          </a:stretch>
        </p:blipFill>
        <p:spPr>
          <a:xfrm>
            <a:off x="304800" y="4419600"/>
            <a:ext cx="8686800" cy="1600200"/>
          </a:xfrm>
          <a:prstGeom prst="rect">
            <a:avLst/>
          </a:prstGeom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33400" y="2057400"/>
            <a:ext cx="81089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altLang="zh-TW" sz="2600" i="1" dirty="0" smtClean="0">
                <a:solidFill>
                  <a:srgbClr val="000000"/>
                </a:solidFill>
                <a:latin typeface="Times New Roman" pitchFamily="18" charset="0"/>
              </a:rPr>
              <a:t>q&gt;0 </a:t>
            </a:r>
            <a:r>
              <a:rPr lang="en-US" altLang="zh-TW" sz="2600" i="1" dirty="0">
                <a:solidFill>
                  <a:srgbClr val="000000"/>
                </a:solidFill>
                <a:latin typeface="Times New Roman" pitchFamily="18" charset="0"/>
              </a:rPr>
              <a:t>heat flows into the system from the surroundings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altLang="zh-TW" sz="2600" i="1" dirty="0">
                <a:solidFill>
                  <a:srgbClr val="000000"/>
                </a:solidFill>
                <a:latin typeface="Times New Roman" pitchFamily="18" charset="0"/>
              </a:rPr>
              <a:t>q&lt;0 an outflow of heat from the system to the surroundings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altLang="zh-TW" sz="2600" i="1" dirty="0">
                <a:solidFill>
                  <a:srgbClr val="000000"/>
                </a:solidFill>
                <a:latin typeface="Times New Roman" pitchFamily="18" charset="0"/>
              </a:rPr>
              <a:t>w&gt;0 work is done on the system by the surroundings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altLang="zh-TW" sz="2600" i="1" dirty="0">
                <a:solidFill>
                  <a:srgbClr val="000000"/>
                </a:solidFill>
                <a:latin typeface="Times New Roman" pitchFamily="18" charset="0"/>
              </a:rPr>
              <a:t>w&lt;0 the system does work on the surroundings</a:t>
            </a:r>
          </a:p>
        </p:txBody>
      </p:sp>
    </p:spTree>
    <p:extLst>
      <p:ext uri="{BB962C8B-B14F-4D97-AF65-F5344CB8AC3E}">
        <p14:creationId xmlns:p14="http://schemas.microsoft.com/office/powerpoint/2010/main" val="110956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6881</TotalTime>
  <Words>2535</Words>
  <Application>Microsoft Macintosh PowerPoint</Application>
  <PresentationFormat>On-screen Show (4:3)</PresentationFormat>
  <Paragraphs>285</Paragraphs>
  <Slides>47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Calibri</vt:lpstr>
      <vt:lpstr>Symbol</vt:lpstr>
      <vt:lpstr>Times New Roman</vt:lpstr>
      <vt:lpstr>Wingdings</vt:lpstr>
      <vt:lpstr>新細明體</vt:lpstr>
      <vt:lpstr>標楷體</vt:lpstr>
      <vt:lpstr>Arial</vt:lpstr>
      <vt:lpstr>Office Theme</vt:lpstr>
      <vt:lpstr>Equation</vt:lpstr>
      <vt:lpstr>CS ChemDraw Drawing</vt:lpstr>
      <vt:lpstr>方程式</vt:lpstr>
      <vt:lpstr>Thermochemistry</vt:lpstr>
      <vt:lpstr>Energy, Enthalpy and Thermochemistry</vt:lpstr>
      <vt:lpstr>PowerPoint Presentation</vt:lpstr>
      <vt:lpstr>PowerPoint Presentation</vt:lpstr>
      <vt:lpstr>PowerPoint Presentation</vt:lpstr>
      <vt:lpstr>First Law of Thermodynamics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P-V 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Fahad Alharthi</cp:lastModifiedBy>
  <cp:revision>168</cp:revision>
  <cp:lastPrinted>2016-10-25T05:17:12Z</cp:lastPrinted>
  <dcterms:created xsi:type="dcterms:W3CDTF">2013-02-17T06:40:54Z</dcterms:created>
  <dcterms:modified xsi:type="dcterms:W3CDTF">2016-10-26T07:48:49Z</dcterms:modified>
</cp:coreProperties>
</file>