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oleObject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8"/>
  </p:notesMasterIdLst>
  <p:sldIdLst>
    <p:sldId id="257" r:id="rId2"/>
    <p:sldId id="258" r:id="rId3"/>
    <p:sldId id="308" r:id="rId4"/>
    <p:sldId id="309" r:id="rId5"/>
    <p:sldId id="259" r:id="rId6"/>
    <p:sldId id="261" r:id="rId7"/>
    <p:sldId id="262" r:id="rId8"/>
    <p:sldId id="310" r:id="rId9"/>
    <p:sldId id="311" r:id="rId10"/>
    <p:sldId id="263" r:id="rId11"/>
    <p:sldId id="312" r:id="rId12"/>
    <p:sldId id="266" r:id="rId13"/>
    <p:sldId id="313" r:id="rId14"/>
    <p:sldId id="314" r:id="rId15"/>
    <p:sldId id="315" r:id="rId16"/>
    <p:sldId id="316" r:id="rId17"/>
    <p:sldId id="317" r:id="rId18"/>
    <p:sldId id="318" r:id="rId19"/>
    <p:sldId id="271" r:id="rId20"/>
    <p:sldId id="319" r:id="rId21"/>
    <p:sldId id="328" r:id="rId22"/>
    <p:sldId id="272" r:id="rId23"/>
    <p:sldId id="273" r:id="rId24"/>
    <p:sldId id="274" r:id="rId25"/>
    <p:sldId id="275" r:id="rId26"/>
    <p:sldId id="276" r:id="rId27"/>
    <p:sldId id="329" r:id="rId28"/>
    <p:sldId id="277" r:id="rId29"/>
    <p:sldId id="278" r:id="rId30"/>
    <p:sldId id="280" r:id="rId31"/>
    <p:sldId id="330" r:id="rId32"/>
    <p:sldId id="281" r:id="rId33"/>
    <p:sldId id="331" r:id="rId34"/>
    <p:sldId id="332" r:id="rId35"/>
    <p:sldId id="282" r:id="rId36"/>
    <p:sldId id="320" r:id="rId37"/>
    <p:sldId id="321" r:id="rId38"/>
    <p:sldId id="290" r:id="rId39"/>
    <p:sldId id="291" r:id="rId40"/>
    <p:sldId id="322" r:id="rId41"/>
    <p:sldId id="297" r:id="rId42"/>
    <p:sldId id="294" r:id="rId43"/>
    <p:sldId id="298" r:id="rId44"/>
    <p:sldId id="296" r:id="rId45"/>
    <p:sldId id="299" r:id="rId46"/>
    <p:sldId id="300" r:id="rId47"/>
    <p:sldId id="301" r:id="rId48"/>
    <p:sldId id="302" r:id="rId49"/>
    <p:sldId id="303" r:id="rId50"/>
    <p:sldId id="326" r:id="rId51"/>
    <p:sldId id="327" r:id="rId52"/>
    <p:sldId id="304" r:id="rId53"/>
    <p:sldId id="323" r:id="rId54"/>
    <p:sldId id="324" r:id="rId55"/>
    <p:sldId id="325" r:id="rId56"/>
    <p:sldId id="305" r:id="rId5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>
      <p:cViewPr varScale="1">
        <p:scale>
          <a:sx n="124" d="100"/>
          <a:sy n="124" d="100"/>
        </p:scale>
        <p:origin x="1824" y="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notesMaster" Target="notesMasters/notesMaster1.xml"/><Relationship Id="rId59" Type="http://schemas.openxmlformats.org/officeDocument/2006/relationships/presProps" Target="presProp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viewProps" Target="viewProps.xml"/><Relationship Id="rId61" Type="http://schemas.openxmlformats.org/officeDocument/2006/relationships/theme" Target="theme/theme1.xml"/><Relationship Id="rId6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D7C2B3-0D68-42E5-A5BA-32653E1852BD}" type="datetimeFigureOut">
              <a:rPr lang="en-US" smtClean="0"/>
              <a:pPr/>
              <a:t>10/20/16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632750-4CE6-4057-B30A-2329565020A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1728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7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8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9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2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544059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A01F41D-0EEB-4CD9-A3E7-A031FC17D1A9}" type="slidenum">
              <a:rPr lang="en-US"/>
              <a:pPr/>
              <a:t>22</a:t>
            </a:fld>
            <a:endParaRPr lang="en-US"/>
          </a:p>
        </p:txBody>
      </p:sp>
      <p:sp>
        <p:nvSpPr>
          <p:cNvPr id="8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57710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5878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A01F41D-0EEB-4CD9-A3E7-A031FC17D1A9}" type="slidenum">
              <a:rPr lang="en-US"/>
              <a:pPr/>
              <a:t>24</a:t>
            </a:fld>
            <a:endParaRPr lang="en-US"/>
          </a:p>
        </p:txBody>
      </p:sp>
      <p:sp>
        <p:nvSpPr>
          <p:cNvPr id="8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99943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926871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A01F41D-0EEB-4CD9-A3E7-A031FC17D1A9}" type="slidenum">
              <a:rPr lang="en-US"/>
              <a:pPr/>
              <a:t>26</a:t>
            </a:fld>
            <a:endParaRPr lang="en-US"/>
          </a:p>
        </p:txBody>
      </p:sp>
      <p:sp>
        <p:nvSpPr>
          <p:cNvPr id="8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55516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295597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130055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269900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938105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90806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65184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171583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937202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210437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40803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28626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127995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18612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060777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774885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20064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226D55A-A37E-4C5E-987D-240CA41B7C36}" type="slidenum">
              <a:rPr lang="en-US"/>
              <a:pPr/>
              <a:t>5</a:t>
            </a:fld>
            <a:endParaRPr lang="en-US"/>
          </a:p>
        </p:txBody>
      </p:sp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38042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702629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50859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4637515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76148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1988043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5793240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57037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3A15ED5-6B9A-41A0-B48F-BA00BACA74D6}" type="slidenum">
              <a:rPr lang="en-US"/>
              <a:pPr/>
              <a:t>6</a:t>
            </a:fld>
            <a:endParaRPr lang="en-US"/>
          </a:p>
        </p:txBody>
      </p:sp>
      <p:sp>
        <p:nvSpPr>
          <p:cNvPr id="73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68836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5F1F26-CD48-40C5-9126-42FC7EE859DC}" type="slidenum">
              <a:rPr lang="en-US"/>
              <a:pPr/>
              <a:t>7</a:t>
            </a:fld>
            <a:endParaRPr lang="en-US"/>
          </a:p>
        </p:txBody>
      </p:sp>
      <p:sp>
        <p:nvSpPr>
          <p:cNvPr id="7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68646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0D70289-F3D6-4926-95F5-A64035EEDA14}" type="slidenum">
              <a:rPr lang="en-US"/>
              <a:pPr/>
              <a:t>10</a:t>
            </a:fld>
            <a:endParaRPr lang="en-US"/>
          </a:p>
        </p:txBody>
      </p:sp>
      <p:sp>
        <p:nvSpPr>
          <p:cNvPr id="76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86994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3354A5E-C0CB-48C2-B076-3DED686E3FEC}" type="slidenum">
              <a:rPr lang="en-US"/>
              <a:pPr/>
              <a:t>12</a:t>
            </a:fld>
            <a:endParaRPr lang="en-US"/>
          </a:p>
        </p:txBody>
      </p:sp>
      <p:sp>
        <p:nvSpPr>
          <p:cNvPr id="79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45232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B149B9F-1818-4104-9549-AD1BF9431BAE}" type="slidenum">
              <a:rPr lang="en-US"/>
              <a:pPr/>
              <a:t>19</a:t>
            </a:fld>
            <a:endParaRPr lang="en-US"/>
          </a:p>
        </p:txBody>
      </p:sp>
      <p:sp>
        <p:nvSpPr>
          <p:cNvPr id="8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55708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523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C4194-A220-4AAF-87F8-CC8B62996F86}" type="datetimeFigureOut">
              <a:rPr lang="en-US" smtClean="0"/>
              <a:pPr/>
              <a:t>10/20/16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D6D98-E08C-4D6E-AC49-4B349A0F4BE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5106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C4194-A220-4AAF-87F8-CC8B62996F86}" type="datetimeFigureOut">
              <a:rPr lang="en-US" smtClean="0"/>
              <a:pPr/>
              <a:t>10/20/16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D6D98-E08C-4D6E-AC49-4B349A0F4BE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596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C4194-A220-4AAF-87F8-CC8B62996F86}" type="datetimeFigureOut">
              <a:rPr lang="en-US" smtClean="0"/>
              <a:pPr/>
              <a:t>10/20/16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D6D98-E08C-4D6E-AC49-4B349A0F4BE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385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134AF9C1-5E1D-420C-8597-42D8353168D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>
          <a:xfrm>
            <a:off x="7620000" y="6629400"/>
            <a:ext cx="1600200" cy="2286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4057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41148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C6D94EB-369E-4A6C-A304-AB570B4BEE7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>
          <a:xfrm>
            <a:off x="7620000" y="6629400"/>
            <a:ext cx="1600200" cy="2286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84123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عنوان، ومحتوى، واثنان من ال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129540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GB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GB"/>
          </a:p>
        </p:txBody>
      </p:sp>
      <p:sp>
        <p:nvSpPr>
          <p:cNvPr id="4" name="عنصر نائب للمحتوى 3"/>
          <p:cNvSpPr>
            <a:spLocks noGrp="1"/>
          </p:cNvSpPr>
          <p:nvPr>
            <p:ph sz="quarter" idx="2"/>
          </p:nvPr>
        </p:nvSpPr>
        <p:spPr>
          <a:xfrm>
            <a:off x="4648200" y="1719263"/>
            <a:ext cx="4038600" cy="2128837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GB"/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2130425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A088A4-8D1B-4098-87D1-050F8F0D52A8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C4194-A220-4AAF-87F8-CC8B62996F86}" type="datetimeFigureOut">
              <a:rPr lang="en-US" smtClean="0"/>
              <a:pPr/>
              <a:t>10/20/16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D6D98-E08C-4D6E-AC49-4B349A0F4BE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4940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C4194-A220-4AAF-87F8-CC8B62996F86}" type="datetimeFigureOut">
              <a:rPr lang="en-US" smtClean="0"/>
              <a:pPr/>
              <a:t>10/20/16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D6D98-E08C-4D6E-AC49-4B349A0F4BE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3472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C4194-A220-4AAF-87F8-CC8B62996F86}" type="datetimeFigureOut">
              <a:rPr lang="en-US" smtClean="0"/>
              <a:pPr/>
              <a:t>10/20/16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D6D98-E08C-4D6E-AC49-4B349A0F4BE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3887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C4194-A220-4AAF-87F8-CC8B62996F86}" type="datetimeFigureOut">
              <a:rPr lang="en-US" smtClean="0"/>
              <a:pPr/>
              <a:t>10/20/16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D6D98-E08C-4D6E-AC49-4B349A0F4BE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1780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C4194-A220-4AAF-87F8-CC8B62996F86}" type="datetimeFigureOut">
              <a:rPr lang="en-US" smtClean="0"/>
              <a:pPr/>
              <a:t>10/20/16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D6D98-E08C-4D6E-AC49-4B349A0F4BE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9310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C4194-A220-4AAF-87F8-CC8B62996F86}" type="datetimeFigureOut">
              <a:rPr lang="en-US" smtClean="0"/>
              <a:pPr/>
              <a:t>10/20/16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D6D98-E08C-4D6E-AC49-4B349A0F4BE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433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C4194-A220-4AAF-87F8-CC8B62996F86}" type="datetimeFigureOut">
              <a:rPr lang="en-US" smtClean="0"/>
              <a:pPr/>
              <a:t>10/20/16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D6D98-E08C-4D6E-AC49-4B349A0F4BE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351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C4194-A220-4AAF-87F8-CC8B62996F86}" type="datetimeFigureOut">
              <a:rPr lang="en-US" smtClean="0"/>
              <a:pPr/>
              <a:t>10/20/16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D6D98-E08C-4D6E-AC49-4B349A0F4BE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5720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8C4194-A220-4AAF-87F8-CC8B62996F86}" type="datetimeFigureOut">
              <a:rPr lang="en-US" smtClean="0"/>
              <a:pPr/>
              <a:t>10/20/16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1D6D98-E08C-4D6E-AC49-4B349A0F4BE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1779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9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3.jpe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jpe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14.jpe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jpe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16.jpe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17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4" Type="http://schemas.openxmlformats.org/officeDocument/2006/relationships/oleObject" Target="../embeddings/oleObject2.bin"/><Relationship Id="rId5" Type="http://schemas.openxmlformats.org/officeDocument/2006/relationships/image" Target="../media/image18.w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19.jpe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20.jpe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21.jpe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22.jpe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23.jpe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4" Type="http://schemas.openxmlformats.org/officeDocument/2006/relationships/image" Target="../media/image4.wmf"/><Relationship Id="rId5" Type="http://schemas.openxmlformats.org/officeDocument/2006/relationships/oleObject" Target="../embeddings/oleObject1.bin"/><Relationship Id="rId6" Type="http://schemas.openxmlformats.org/officeDocument/2006/relationships/image" Target="../media/image3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24.jpe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25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8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0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4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Relationship Id="rId3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75656" y="2132856"/>
            <a:ext cx="616247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dirty="0" smtClean="0">
                <a:solidFill>
                  <a:srgbClr val="C00000"/>
                </a:solidFill>
              </a:rPr>
              <a:t>Gases</a:t>
            </a:r>
            <a:endParaRPr lang="en-GB" sz="8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7097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370750_la_05_04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-8641" y="990600"/>
            <a:ext cx="9152641" cy="5310188"/>
          </a:xfrm>
          <a:noFill/>
          <a:ln/>
        </p:spPr>
      </p:pic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C00000"/>
                </a:solidFill>
                <a:latin typeface="+mn-lt"/>
              </a:rPr>
              <a:t>Relationship between </a:t>
            </a:r>
            <a:r>
              <a:rPr lang="en-US" i="1" dirty="0">
                <a:solidFill>
                  <a:srgbClr val="C00000"/>
                </a:solidFill>
                <a:latin typeface="+mn-lt"/>
              </a:rPr>
              <a:t>P</a:t>
            </a:r>
            <a:r>
              <a:rPr lang="en-US" dirty="0">
                <a:solidFill>
                  <a:srgbClr val="C00000"/>
                </a:solidFill>
                <a:latin typeface="+mn-lt"/>
              </a:rPr>
              <a:t> and </a:t>
            </a:r>
            <a:r>
              <a:rPr lang="en-US" i="1" dirty="0">
                <a:solidFill>
                  <a:srgbClr val="C00000"/>
                </a:solidFill>
                <a:latin typeface="+mn-lt"/>
              </a:rPr>
              <a:t>V</a:t>
            </a:r>
            <a:r>
              <a:rPr lang="en-US" dirty="0">
                <a:solidFill>
                  <a:srgbClr val="C00000"/>
                </a:solidFill>
                <a:latin typeface="+mn-lt"/>
              </a:rPr>
              <a:t> </a:t>
            </a:r>
          </a:p>
        </p:txBody>
      </p:sp>
      <p:sp>
        <p:nvSpPr>
          <p:cNvPr id="11" name="Rectangle 9"/>
          <p:cNvSpPr>
            <a:spLocks noChangeArrowheads="1"/>
          </p:cNvSpPr>
          <p:nvPr/>
        </p:nvSpPr>
        <p:spPr bwMode="auto">
          <a:xfrm>
            <a:off x="4648200" y="5845314"/>
            <a:ext cx="41148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lvl="1" eaLnBrk="1" hangingPunct="1">
              <a:spcBef>
                <a:spcPct val="20000"/>
              </a:spcBef>
            </a:pPr>
            <a:r>
              <a:rPr lang="en-US" sz="2000" i="1" dirty="0" smtClean="0">
                <a:solidFill>
                  <a:srgbClr val="C82E32"/>
                </a:solidFill>
                <a:latin typeface="Arial" charset="0"/>
              </a:rPr>
              <a:t>V </a:t>
            </a:r>
            <a:r>
              <a:rPr lang="en-US" sz="2000" dirty="0">
                <a:solidFill>
                  <a:srgbClr val="C82E32"/>
                </a:solidFill>
                <a:latin typeface="Arial" charset="0"/>
              </a:rPr>
              <a:t>= </a:t>
            </a:r>
            <a:r>
              <a:rPr lang="en-US" sz="2000" i="1" dirty="0">
                <a:solidFill>
                  <a:srgbClr val="C82E32"/>
                </a:solidFill>
                <a:latin typeface="Arial" charset="0"/>
              </a:rPr>
              <a:t>k</a:t>
            </a:r>
            <a:r>
              <a:rPr lang="en-US" sz="2000" dirty="0">
                <a:solidFill>
                  <a:srgbClr val="C82E32"/>
                </a:solidFill>
                <a:latin typeface="Arial" charset="0"/>
              </a:rPr>
              <a:t> (1/</a:t>
            </a:r>
            <a:r>
              <a:rPr lang="en-US" sz="2000" i="1" dirty="0">
                <a:solidFill>
                  <a:srgbClr val="C82E32"/>
                </a:solidFill>
                <a:latin typeface="Arial" charset="0"/>
              </a:rPr>
              <a:t>P</a:t>
            </a:r>
            <a:r>
              <a:rPr lang="en-US" sz="2000" dirty="0" smtClean="0">
                <a:solidFill>
                  <a:srgbClr val="C82E32"/>
                </a:solidFill>
                <a:latin typeface="Arial" charset="0"/>
              </a:rPr>
              <a:t>)  : </a:t>
            </a:r>
            <a:r>
              <a:rPr lang="en-US" sz="2000" dirty="0" smtClean="0">
                <a:solidFill>
                  <a:srgbClr val="000080"/>
                </a:solidFill>
                <a:latin typeface="Arial" charset="0"/>
              </a:rPr>
              <a:t>a </a:t>
            </a:r>
            <a:r>
              <a:rPr lang="en-US" sz="2000" dirty="0">
                <a:solidFill>
                  <a:srgbClr val="000080"/>
                </a:solidFill>
                <a:latin typeface="Arial" charset="0"/>
              </a:rPr>
              <a:t>plot of </a:t>
            </a:r>
            <a:r>
              <a:rPr lang="en-US" sz="2000" i="1" dirty="0">
                <a:solidFill>
                  <a:srgbClr val="000080"/>
                </a:solidFill>
                <a:latin typeface="Arial" charset="0"/>
              </a:rPr>
              <a:t>V</a:t>
            </a:r>
            <a:r>
              <a:rPr lang="en-US" sz="2000" dirty="0">
                <a:solidFill>
                  <a:srgbClr val="000080"/>
                </a:solidFill>
                <a:latin typeface="Arial" charset="0"/>
              </a:rPr>
              <a:t> versus 1/</a:t>
            </a:r>
            <a:r>
              <a:rPr lang="en-US" sz="2000" i="1" dirty="0">
                <a:solidFill>
                  <a:srgbClr val="000080"/>
                </a:solidFill>
                <a:latin typeface="Arial" charset="0"/>
              </a:rPr>
              <a:t>P</a:t>
            </a:r>
            <a:r>
              <a:rPr lang="en-US" sz="2000" dirty="0">
                <a:solidFill>
                  <a:srgbClr val="000080"/>
                </a:solidFill>
                <a:latin typeface="Arial" charset="0"/>
              </a:rPr>
              <a:t> will be a straight line.</a:t>
            </a:r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457200" y="5845314"/>
            <a:ext cx="3810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lvl="1" eaLnBrk="1" hangingPunct="1">
              <a:spcBef>
                <a:spcPct val="20000"/>
              </a:spcBef>
            </a:pPr>
            <a:r>
              <a:rPr lang="en-US" sz="2000" i="1" dirty="0" smtClean="0">
                <a:solidFill>
                  <a:srgbClr val="C82E32"/>
                </a:solidFill>
                <a:latin typeface="Arial" charset="0"/>
              </a:rPr>
              <a:t>PV </a:t>
            </a:r>
            <a:r>
              <a:rPr lang="en-US" sz="2000" dirty="0">
                <a:solidFill>
                  <a:srgbClr val="C82E32"/>
                </a:solidFill>
                <a:latin typeface="Arial" charset="0"/>
              </a:rPr>
              <a:t>= </a:t>
            </a:r>
            <a:r>
              <a:rPr lang="en-US" sz="2000" i="1" dirty="0" smtClean="0">
                <a:solidFill>
                  <a:srgbClr val="C82E32"/>
                </a:solidFill>
                <a:latin typeface="Arial" charset="0"/>
              </a:rPr>
              <a:t>k</a:t>
            </a:r>
            <a:r>
              <a:rPr lang="en-US" sz="2000" dirty="0" smtClean="0">
                <a:solidFill>
                  <a:srgbClr val="C82E32"/>
                </a:solidFill>
                <a:latin typeface="Arial" charset="0"/>
              </a:rPr>
              <a:t>  : </a:t>
            </a:r>
            <a:r>
              <a:rPr lang="en-US" sz="2000" dirty="0" smtClean="0">
                <a:solidFill>
                  <a:srgbClr val="000080"/>
                </a:solidFill>
                <a:latin typeface="Arial" charset="0"/>
              </a:rPr>
              <a:t>a </a:t>
            </a:r>
            <a:r>
              <a:rPr lang="en-US" sz="2000" dirty="0">
                <a:solidFill>
                  <a:srgbClr val="000080"/>
                </a:solidFill>
                <a:latin typeface="Arial" charset="0"/>
              </a:rPr>
              <a:t>plot of </a:t>
            </a:r>
            <a:r>
              <a:rPr lang="en-US" sz="2000" dirty="0" smtClean="0">
                <a:solidFill>
                  <a:srgbClr val="000080"/>
                </a:solidFill>
                <a:latin typeface="Arial" charset="0"/>
              </a:rPr>
              <a:t>P </a:t>
            </a:r>
            <a:r>
              <a:rPr lang="en-US" sz="2000" dirty="0">
                <a:solidFill>
                  <a:srgbClr val="000080"/>
                </a:solidFill>
                <a:latin typeface="Arial" charset="0"/>
              </a:rPr>
              <a:t>versus </a:t>
            </a:r>
            <a:r>
              <a:rPr lang="en-US" sz="2000" dirty="0" smtClean="0">
                <a:solidFill>
                  <a:srgbClr val="000080"/>
                </a:solidFill>
                <a:latin typeface="Arial" charset="0"/>
              </a:rPr>
              <a:t>V will </a:t>
            </a:r>
            <a:r>
              <a:rPr lang="en-US" sz="2000" dirty="0">
                <a:solidFill>
                  <a:srgbClr val="000080"/>
                </a:solidFill>
                <a:latin typeface="Arial" charset="0"/>
              </a:rPr>
              <a:t>be a </a:t>
            </a:r>
            <a:r>
              <a:rPr lang="en-US" sz="2000" dirty="0" smtClean="0">
                <a:solidFill>
                  <a:srgbClr val="000080"/>
                </a:solidFill>
                <a:latin typeface="Arial" charset="0"/>
              </a:rPr>
              <a:t>curve.</a:t>
            </a:r>
            <a:endParaRPr lang="en-US" sz="2000" dirty="0">
              <a:solidFill>
                <a:srgbClr val="000080"/>
              </a:solidFill>
              <a:latin typeface="Arial" charset="0"/>
            </a:endParaRPr>
          </a:p>
        </p:txBody>
      </p:sp>
      <p:sp>
        <p:nvSpPr>
          <p:cNvPr id="15" name="مستطيل 14"/>
          <p:cNvSpPr/>
          <p:nvPr/>
        </p:nvSpPr>
        <p:spPr>
          <a:xfrm>
            <a:off x="4572000" y="5715000"/>
            <a:ext cx="6096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مستطيل 15"/>
          <p:cNvSpPr/>
          <p:nvPr/>
        </p:nvSpPr>
        <p:spPr>
          <a:xfrm>
            <a:off x="304800" y="5562600"/>
            <a:ext cx="6096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1419466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685800" y="381000"/>
            <a:ext cx="82296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800" dirty="0">
                <a:solidFill>
                  <a:schemeClr val="accent2"/>
                </a:solidFill>
              </a:rPr>
              <a:t>A sample of chlorine gas occupies a volume of 946 </a:t>
            </a:r>
            <a:r>
              <a:rPr lang="en-US" sz="2800" dirty="0" err="1">
                <a:solidFill>
                  <a:schemeClr val="accent2"/>
                </a:solidFill>
              </a:rPr>
              <a:t>mL</a:t>
            </a:r>
            <a:r>
              <a:rPr lang="en-US" sz="2800" dirty="0">
                <a:solidFill>
                  <a:schemeClr val="accent2"/>
                </a:solidFill>
              </a:rPr>
              <a:t> at a pressure of 726 mmHg.  What is the pressure of the gas (in mmHg) if the volume is reduced at constant temperature to 154 </a:t>
            </a:r>
            <a:r>
              <a:rPr lang="en-US" sz="2800" dirty="0" err="1">
                <a:solidFill>
                  <a:schemeClr val="accent2"/>
                </a:solidFill>
              </a:rPr>
              <a:t>mL</a:t>
            </a:r>
            <a:r>
              <a:rPr lang="en-US" sz="2800" dirty="0">
                <a:solidFill>
                  <a:schemeClr val="accent2"/>
                </a:solidFill>
              </a:rPr>
              <a:t>?</a:t>
            </a: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3369598" y="2714622"/>
            <a:ext cx="243207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i="1" dirty="0"/>
              <a:t>P</a:t>
            </a:r>
            <a:r>
              <a:rPr lang="en-US" sz="2800" baseline="-25000" dirty="0"/>
              <a:t>1</a:t>
            </a:r>
            <a:r>
              <a:rPr lang="en-US" sz="2800" dirty="0"/>
              <a:t> x </a:t>
            </a:r>
            <a:r>
              <a:rPr lang="en-US" sz="2800" i="1" dirty="0"/>
              <a:t>V</a:t>
            </a:r>
            <a:r>
              <a:rPr lang="en-US" sz="2800" baseline="-25000" dirty="0"/>
              <a:t>1</a:t>
            </a:r>
            <a:r>
              <a:rPr lang="en-US" sz="2800" dirty="0"/>
              <a:t> = </a:t>
            </a:r>
            <a:r>
              <a:rPr lang="en-US" sz="2800" i="1" dirty="0"/>
              <a:t>P</a:t>
            </a:r>
            <a:r>
              <a:rPr lang="en-US" sz="2800" baseline="-25000" dirty="0"/>
              <a:t>2</a:t>
            </a:r>
            <a:r>
              <a:rPr lang="en-US" sz="2800" dirty="0"/>
              <a:t> x </a:t>
            </a:r>
            <a:r>
              <a:rPr lang="en-US" sz="2800" i="1" dirty="0"/>
              <a:t>V</a:t>
            </a:r>
            <a:r>
              <a:rPr lang="en-US" sz="2800" baseline="-25000" dirty="0"/>
              <a:t>2</a:t>
            </a:r>
            <a:endParaRPr lang="en-US" sz="2800" dirty="0"/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2034511" y="3330572"/>
            <a:ext cx="243207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i="1"/>
              <a:t>P</a:t>
            </a:r>
            <a:r>
              <a:rPr lang="en-US" sz="2800" baseline="-25000"/>
              <a:t>1</a:t>
            </a:r>
            <a:r>
              <a:rPr lang="en-US" sz="2800"/>
              <a:t> = 726 mmHg</a:t>
            </a:r>
            <a:endParaRPr lang="en-US" sz="2800" baseline="-25000"/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2039273" y="4020202"/>
            <a:ext cx="192071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i="1" dirty="0"/>
              <a:t>V</a:t>
            </a:r>
            <a:r>
              <a:rPr lang="en-US" sz="2800" baseline="-25000" dirty="0"/>
              <a:t>1</a:t>
            </a:r>
            <a:r>
              <a:rPr lang="en-US" sz="2800" dirty="0"/>
              <a:t> = 946 </a:t>
            </a:r>
            <a:r>
              <a:rPr lang="en-US" sz="2800" dirty="0" err="1"/>
              <a:t>mL</a:t>
            </a:r>
            <a:endParaRPr lang="en-US" sz="2800" baseline="-25000" dirty="0"/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5376198" y="3332160"/>
            <a:ext cx="100219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i="1"/>
              <a:t>P</a:t>
            </a:r>
            <a:r>
              <a:rPr lang="en-US" sz="2800" baseline="-25000"/>
              <a:t>2</a:t>
            </a:r>
            <a:r>
              <a:rPr lang="en-US" sz="2800"/>
              <a:t> = ?</a:t>
            </a:r>
            <a:endParaRPr lang="en-US" sz="2800" baseline="-25000"/>
          </a:p>
        </p:txBody>
      </p:sp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5376198" y="4005260"/>
            <a:ext cx="192071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i="1"/>
              <a:t>V</a:t>
            </a:r>
            <a:r>
              <a:rPr lang="en-US" sz="2800" baseline="-25000"/>
              <a:t>2</a:t>
            </a:r>
            <a:r>
              <a:rPr lang="en-US" sz="2800"/>
              <a:t> = 154 mL</a:t>
            </a:r>
            <a:endParaRPr lang="en-US" sz="2800" baseline="-25000"/>
          </a:p>
        </p:txBody>
      </p:sp>
      <p:sp>
        <p:nvSpPr>
          <p:cNvPr id="12297" name="Text Box 9"/>
          <p:cNvSpPr txBox="1">
            <a:spLocks noChangeArrowheads="1"/>
          </p:cNvSpPr>
          <p:nvPr/>
        </p:nvSpPr>
        <p:spPr bwMode="auto">
          <a:xfrm>
            <a:off x="575598" y="5218110"/>
            <a:ext cx="83548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 i="1"/>
              <a:t>P</a:t>
            </a:r>
            <a:r>
              <a:rPr lang="en-US" sz="2800" baseline="-25000"/>
              <a:t>2</a:t>
            </a:r>
            <a:r>
              <a:rPr lang="en-US" sz="2800"/>
              <a:t> = </a:t>
            </a:r>
            <a:endParaRPr lang="en-US" sz="2800" i="1"/>
          </a:p>
        </p:txBody>
      </p:sp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1455073" y="4962524"/>
            <a:ext cx="1222375" cy="1057276"/>
            <a:chOff x="1536" y="2928"/>
            <a:chExt cx="770" cy="666"/>
          </a:xfrm>
        </p:grpSpPr>
        <p:sp>
          <p:nvSpPr>
            <p:cNvPr id="12300" name="Text Box 12"/>
            <p:cNvSpPr txBox="1">
              <a:spLocks noChangeArrowheads="1"/>
            </p:cNvSpPr>
            <p:nvPr/>
          </p:nvSpPr>
          <p:spPr bwMode="auto">
            <a:xfrm>
              <a:off x="1536" y="2928"/>
              <a:ext cx="716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800" i="1"/>
                <a:t>P</a:t>
              </a:r>
              <a:r>
                <a:rPr lang="en-US" sz="2800" baseline="-25000"/>
                <a:t>1</a:t>
              </a:r>
              <a:r>
                <a:rPr lang="en-US" sz="2800"/>
                <a:t> x </a:t>
              </a:r>
              <a:r>
                <a:rPr lang="en-US" sz="2800" i="1"/>
                <a:t>V</a:t>
              </a:r>
              <a:r>
                <a:rPr lang="en-US" sz="2800" baseline="-25000"/>
                <a:t>1</a:t>
              </a:r>
              <a:endParaRPr lang="en-US" sz="2800" i="1"/>
            </a:p>
          </p:txBody>
        </p:sp>
        <p:sp>
          <p:nvSpPr>
            <p:cNvPr id="12301" name="Line 13"/>
            <p:cNvSpPr>
              <a:spLocks noChangeShapeType="1"/>
            </p:cNvSpPr>
            <p:nvPr/>
          </p:nvSpPr>
          <p:spPr bwMode="auto">
            <a:xfrm>
              <a:off x="1586" y="3259"/>
              <a:ext cx="72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2800"/>
            </a:p>
          </p:txBody>
        </p:sp>
        <p:sp>
          <p:nvSpPr>
            <p:cNvPr id="12302" name="Text Box 14"/>
            <p:cNvSpPr txBox="1">
              <a:spLocks noChangeArrowheads="1"/>
            </p:cNvSpPr>
            <p:nvPr/>
          </p:nvSpPr>
          <p:spPr bwMode="auto">
            <a:xfrm>
              <a:off x="1771" y="3264"/>
              <a:ext cx="321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800" i="1"/>
                <a:t>V</a:t>
              </a:r>
              <a:r>
                <a:rPr lang="en-US" sz="2800" baseline="-25000"/>
                <a:t>2</a:t>
              </a:r>
              <a:endParaRPr lang="en-US" sz="2800" i="1"/>
            </a:p>
          </p:txBody>
        </p:sp>
      </p:grpSp>
      <p:grpSp>
        <p:nvGrpSpPr>
          <p:cNvPr id="3" name="Group 20"/>
          <p:cNvGrpSpPr>
            <a:grpSpLocks/>
          </p:cNvGrpSpPr>
          <p:nvPr/>
        </p:nvGrpSpPr>
        <p:grpSpPr bwMode="auto">
          <a:xfrm>
            <a:off x="2752061" y="5026022"/>
            <a:ext cx="4773612" cy="925513"/>
            <a:chOff x="2074" y="2896"/>
            <a:chExt cx="2386" cy="583"/>
          </a:xfrm>
        </p:grpSpPr>
        <p:sp>
          <p:nvSpPr>
            <p:cNvPr id="12304" name="Text Box 16"/>
            <p:cNvSpPr txBox="1">
              <a:spLocks noChangeArrowheads="1"/>
            </p:cNvSpPr>
            <p:nvPr/>
          </p:nvSpPr>
          <p:spPr bwMode="auto">
            <a:xfrm>
              <a:off x="3357" y="2896"/>
              <a:ext cx="92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endParaRPr lang="en-US" sz="2800"/>
            </a:p>
          </p:txBody>
        </p:sp>
        <p:sp>
          <p:nvSpPr>
            <p:cNvPr id="12305" name="Line 17"/>
            <p:cNvSpPr>
              <a:spLocks noChangeShapeType="1"/>
            </p:cNvSpPr>
            <p:nvPr/>
          </p:nvSpPr>
          <p:spPr bwMode="auto">
            <a:xfrm>
              <a:off x="2348" y="3188"/>
              <a:ext cx="211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2800"/>
            </a:p>
          </p:txBody>
        </p:sp>
        <p:sp>
          <p:nvSpPr>
            <p:cNvPr id="12306" name="Text Box 18"/>
            <p:cNvSpPr txBox="1">
              <a:spLocks noChangeArrowheads="1"/>
            </p:cNvSpPr>
            <p:nvPr/>
          </p:nvSpPr>
          <p:spPr bwMode="auto">
            <a:xfrm>
              <a:off x="3358" y="3152"/>
              <a:ext cx="92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endParaRPr lang="en-US" sz="2800"/>
            </a:p>
          </p:txBody>
        </p:sp>
        <p:sp>
          <p:nvSpPr>
            <p:cNvPr id="12307" name="Text Box 19"/>
            <p:cNvSpPr txBox="1">
              <a:spLocks noChangeArrowheads="1"/>
            </p:cNvSpPr>
            <p:nvPr/>
          </p:nvSpPr>
          <p:spPr bwMode="auto">
            <a:xfrm>
              <a:off x="2074" y="3017"/>
              <a:ext cx="182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800"/>
                <a:t>=</a:t>
              </a:r>
            </a:p>
          </p:txBody>
        </p:sp>
      </p:grpSp>
      <p:sp>
        <p:nvSpPr>
          <p:cNvPr id="12309" name="Text Box 21"/>
          <p:cNvSpPr txBox="1">
            <a:spLocks noChangeArrowheads="1"/>
          </p:cNvSpPr>
          <p:nvPr/>
        </p:nvSpPr>
        <p:spPr bwMode="auto">
          <a:xfrm>
            <a:off x="7636798" y="5218110"/>
            <a:ext cx="36420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/>
              <a:t>=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3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3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 autoUpdateAnimBg="0"/>
      <p:bldP spid="12293" grpId="0" autoUpdateAnimBg="0"/>
      <p:bldP spid="12294" grpId="0" autoUpdateAnimBg="0"/>
      <p:bldP spid="12295" grpId="0" autoUpdateAnimBg="0"/>
      <p:bldP spid="12296" grpId="0" autoUpdateAnimBg="0"/>
      <p:bldP spid="12297" grpId="0" autoUpdateAnimBg="0"/>
      <p:bldP spid="12309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7772400" cy="1143000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Charles’s Law</a:t>
            </a:r>
          </a:p>
        </p:txBody>
      </p:sp>
      <p:sp>
        <p:nvSpPr>
          <p:cNvPr id="66566" name="Text Box 6"/>
          <p:cNvSpPr txBox="1">
            <a:spLocks noChangeArrowheads="1"/>
          </p:cNvSpPr>
          <p:nvPr/>
        </p:nvSpPr>
        <p:spPr bwMode="auto">
          <a:xfrm>
            <a:off x="457200" y="5953780"/>
            <a:ext cx="636546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800" dirty="0" smtClean="0">
                <a:solidFill>
                  <a:srgbClr val="C82E32"/>
                </a:solidFill>
              </a:rPr>
              <a:t> A </a:t>
            </a:r>
            <a:r>
              <a:rPr lang="en-US" sz="2800" dirty="0">
                <a:solidFill>
                  <a:srgbClr val="C82E32"/>
                </a:solidFill>
              </a:rPr>
              <a:t>plot of </a:t>
            </a:r>
            <a:r>
              <a:rPr lang="en-US" sz="2800" i="1" dirty="0">
                <a:solidFill>
                  <a:srgbClr val="C82E32"/>
                </a:solidFill>
              </a:rPr>
              <a:t>V</a:t>
            </a:r>
            <a:r>
              <a:rPr lang="en-US" sz="2800" dirty="0">
                <a:solidFill>
                  <a:srgbClr val="C82E32"/>
                </a:solidFill>
              </a:rPr>
              <a:t> versus </a:t>
            </a:r>
            <a:r>
              <a:rPr lang="en-US" sz="2800" i="1" dirty="0">
                <a:solidFill>
                  <a:srgbClr val="C82E32"/>
                </a:solidFill>
              </a:rPr>
              <a:t>T</a:t>
            </a:r>
            <a:r>
              <a:rPr lang="en-US" sz="2800" dirty="0">
                <a:solidFill>
                  <a:srgbClr val="C82E32"/>
                </a:solidFill>
              </a:rPr>
              <a:t> will be a straight line.</a:t>
            </a:r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>
          <a:xfrm>
            <a:off x="250825" y="1295400"/>
            <a:ext cx="8893175" cy="1223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altLang="zh-TW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volume of a gas at constant pressure increases linearly with the absolute</a:t>
            </a:r>
            <a:r>
              <a:rPr kumimoji="0" lang="en-US" altLang="zh-TW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altLang="zh-TW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temperature of the gas.</a:t>
            </a:r>
            <a:endParaRPr kumimoji="0" lang="en-US" altLang="zh-TW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5" name="Text Box 5"/>
          <p:cNvSpPr txBox="1">
            <a:spLocks noChangeArrowheads="1"/>
          </p:cNvSpPr>
          <p:nvPr/>
        </p:nvSpPr>
        <p:spPr bwMode="auto">
          <a:xfrm>
            <a:off x="3644368" y="2450168"/>
            <a:ext cx="95250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i="1"/>
              <a:t>V</a:t>
            </a:r>
            <a:r>
              <a:rPr lang="en-US" sz="2800"/>
              <a:t> </a:t>
            </a:r>
            <a:r>
              <a:rPr lang="en-US" sz="2800">
                <a:latin typeface="Symbol" pitchFamily="18" charset="2"/>
              </a:rPr>
              <a:t>a</a:t>
            </a:r>
            <a:r>
              <a:rPr lang="en-US" sz="2800"/>
              <a:t> </a:t>
            </a:r>
            <a:r>
              <a:rPr lang="en-US" sz="2800" i="1"/>
              <a:t>T</a:t>
            </a:r>
          </a:p>
        </p:txBody>
      </p:sp>
      <p:sp>
        <p:nvSpPr>
          <p:cNvPr id="26" name="Text Box 6"/>
          <p:cNvSpPr txBox="1">
            <a:spLocks noChangeArrowheads="1"/>
          </p:cNvSpPr>
          <p:nvPr/>
        </p:nvSpPr>
        <p:spPr bwMode="auto">
          <a:xfrm>
            <a:off x="3003284" y="3134380"/>
            <a:ext cx="248311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i="1" dirty="0"/>
              <a:t>V</a:t>
            </a:r>
            <a:r>
              <a:rPr lang="en-US" sz="2800" dirty="0"/>
              <a:t> = constant x </a:t>
            </a:r>
            <a:r>
              <a:rPr lang="en-US" sz="2800" i="1" dirty="0"/>
              <a:t>T</a:t>
            </a:r>
            <a:endParaRPr lang="en-US" sz="2800" i="1" dirty="0">
              <a:solidFill>
                <a:srgbClr val="FF3300"/>
              </a:solidFill>
            </a:endParaRPr>
          </a:p>
        </p:txBody>
      </p:sp>
      <p:sp>
        <p:nvSpPr>
          <p:cNvPr id="27" name="Text Box 7"/>
          <p:cNvSpPr txBox="1">
            <a:spLocks noChangeArrowheads="1"/>
          </p:cNvSpPr>
          <p:nvPr/>
        </p:nvSpPr>
        <p:spPr bwMode="auto">
          <a:xfrm>
            <a:off x="3231884" y="3820180"/>
            <a:ext cx="205056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i="1" dirty="0"/>
              <a:t>V</a:t>
            </a:r>
            <a:r>
              <a:rPr lang="en-US" sz="2800" baseline="-25000" dirty="0"/>
              <a:t>1</a:t>
            </a:r>
            <a:r>
              <a:rPr lang="en-US" sz="2800" dirty="0"/>
              <a:t>/</a:t>
            </a:r>
            <a:r>
              <a:rPr lang="en-US" sz="2800" i="1" dirty="0"/>
              <a:t>T</a:t>
            </a:r>
            <a:r>
              <a:rPr lang="en-US" sz="2800" baseline="-25000" dirty="0"/>
              <a:t>1</a:t>
            </a:r>
            <a:r>
              <a:rPr lang="en-US" sz="2800" dirty="0"/>
              <a:t> = </a:t>
            </a:r>
            <a:r>
              <a:rPr lang="en-US" sz="2800" i="1" dirty="0"/>
              <a:t>V</a:t>
            </a:r>
            <a:r>
              <a:rPr lang="en-US" sz="2800" baseline="-25000" dirty="0"/>
              <a:t>2</a:t>
            </a:r>
            <a:r>
              <a:rPr lang="en-US" sz="2800" dirty="0"/>
              <a:t>/</a:t>
            </a:r>
            <a:r>
              <a:rPr lang="en-US" sz="2800" i="1" dirty="0"/>
              <a:t>T</a:t>
            </a:r>
            <a:r>
              <a:rPr lang="en-US" sz="2800" baseline="-25000" dirty="0"/>
              <a:t>2</a:t>
            </a:r>
            <a:endParaRPr lang="en-US" sz="2800" i="1" dirty="0">
              <a:solidFill>
                <a:srgbClr val="FF3300"/>
              </a:solidFill>
            </a:endParaRPr>
          </a:p>
        </p:txBody>
      </p:sp>
      <p:sp>
        <p:nvSpPr>
          <p:cNvPr id="28" name="Text Box 11"/>
          <p:cNvSpPr txBox="1">
            <a:spLocks noChangeArrowheads="1"/>
          </p:cNvSpPr>
          <p:nvPr/>
        </p:nvSpPr>
        <p:spPr bwMode="auto">
          <a:xfrm>
            <a:off x="2120900" y="5115580"/>
            <a:ext cx="33586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i="1" dirty="0"/>
              <a:t>T</a:t>
            </a:r>
            <a:r>
              <a:rPr lang="en-US" sz="2800" dirty="0"/>
              <a:t> (K) = </a:t>
            </a:r>
            <a:r>
              <a:rPr lang="en-US" sz="2800" i="1" dirty="0"/>
              <a:t>t</a:t>
            </a:r>
            <a:r>
              <a:rPr lang="en-US" sz="2800" dirty="0"/>
              <a:t> (</a:t>
            </a:r>
            <a:r>
              <a:rPr lang="en-US" sz="2800" baseline="30000" dirty="0"/>
              <a:t>0</a:t>
            </a:r>
            <a:r>
              <a:rPr lang="en-US" sz="2800" dirty="0"/>
              <a:t>C) + 273.15</a:t>
            </a:r>
            <a:r>
              <a:rPr lang="en-US" sz="2800" dirty="0">
                <a:latin typeface="Times New Roman" charset="0"/>
              </a:rPr>
              <a:t> </a:t>
            </a:r>
          </a:p>
        </p:txBody>
      </p:sp>
      <p:sp>
        <p:nvSpPr>
          <p:cNvPr id="30" name="Text Box 10"/>
          <p:cNvSpPr txBox="1">
            <a:spLocks noChangeArrowheads="1"/>
          </p:cNvSpPr>
          <p:nvPr/>
        </p:nvSpPr>
        <p:spPr bwMode="auto">
          <a:xfrm>
            <a:off x="1358900" y="4658380"/>
            <a:ext cx="61087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0" hangingPunct="0"/>
            <a:r>
              <a:rPr lang="en-US" sz="2800" dirty="0"/>
              <a:t>Temperature </a:t>
            </a:r>
            <a:r>
              <a:rPr lang="en-US" sz="2800" b="1" dirty="0"/>
              <a:t>must</a:t>
            </a:r>
            <a:r>
              <a:rPr lang="en-US" sz="2800" dirty="0"/>
              <a:t> </a:t>
            </a:r>
            <a:r>
              <a:rPr lang="en-US" sz="2800" dirty="0" smtClean="0"/>
              <a:t>be in Kelvin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224515530"/>
      </p:ext>
    </p:extLst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utoUpdateAnimBg="0"/>
      <p:bldP spid="26" grpId="0" autoUpdateAnimBg="0"/>
      <p:bldP spid="27" grpId="0" autoUpdateAnimBg="0"/>
      <p:bldP spid="28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81000"/>
            <a:ext cx="7283450" cy="650875"/>
          </a:xfrm>
        </p:spPr>
        <p:txBody>
          <a:bodyPr>
            <a:noAutofit/>
          </a:bodyPr>
          <a:lstStyle/>
          <a:p>
            <a:r>
              <a:rPr lang="en-US" altLang="zh-TW" dirty="0">
                <a:solidFill>
                  <a:srgbClr val="C00000"/>
                </a:solidFill>
              </a:rPr>
              <a:t>Plot V vs. </a:t>
            </a:r>
            <a:r>
              <a:rPr lang="en-US" altLang="zh-TW" dirty="0" smtClean="0">
                <a:solidFill>
                  <a:srgbClr val="C00000"/>
                </a:solidFill>
              </a:rPr>
              <a:t>T (K)</a:t>
            </a:r>
            <a:endParaRPr lang="en-US" altLang="zh-TW" dirty="0">
              <a:solidFill>
                <a:srgbClr val="C00000"/>
              </a:solidFill>
            </a:endParaRPr>
          </a:p>
        </p:txBody>
      </p:sp>
      <p:pic>
        <p:nvPicPr>
          <p:cNvPr id="6" name="Picture 4" descr="05_07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295400" y="1219200"/>
            <a:ext cx="6623050" cy="5463235"/>
          </a:xfrm>
          <a:noFill/>
          <a:ln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762000" y="596205"/>
            <a:ext cx="80772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800" dirty="0">
                <a:solidFill>
                  <a:schemeClr val="accent2"/>
                </a:solidFill>
              </a:rPr>
              <a:t>A sample of carbon monoxide gas occupies 3.20 L at 125 </a:t>
            </a:r>
            <a:r>
              <a:rPr lang="en-US" sz="2800" baseline="30000" dirty="0">
                <a:solidFill>
                  <a:schemeClr val="accent2"/>
                </a:solidFill>
              </a:rPr>
              <a:t>0</a:t>
            </a:r>
            <a:r>
              <a:rPr lang="en-US" sz="2800" dirty="0">
                <a:solidFill>
                  <a:schemeClr val="accent2"/>
                </a:solidFill>
              </a:rPr>
              <a:t>C.  At what temperature will the gas occupy a volume of 1.54 L if the pressure remains constant?</a:t>
            </a:r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1719263" y="3130550"/>
            <a:ext cx="172515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i="1"/>
              <a:t>V</a:t>
            </a:r>
            <a:r>
              <a:rPr lang="en-US" sz="2800" baseline="-25000"/>
              <a:t>1</a:t>
            </a:r>
            <a:r>
              <a:rPr lang="en-US" sz="2800"/>
              <a:t> = 3.20 L</a:t>
            </a:r>
            <a:endParaRPr lang="en-US" sz="2800" baseline="-25000"/>
          </a:p>
        </p:txBody>
      </p:sp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1719263" y="3803650"/>
            <a:ext cx="209704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i="1"/>
              <a:t>T</a:t>
            </a:r>
            <a:r>
              <a:rPr lang="en-US" sz="2800" baseline="-25000"/>
              <a:t>1</a:t>
            </a:r>
            <a:r>
              <a:rPr lang="en-US" sz="2800"/>
              <a:t> = 398.15 K</a:t>
            </a:r>
            <a:endParaRPr lang="en-US" sz="2800" baseline="-25000"/>
          </a:p>
        </p:txBody>
      </p:sp>
      <p:sp>
        <p:nvSpPr>
          <p:cNvPr id="16391" name="Text Box 7"/>
          <p:cNvSpPr txBox="1">
            <a:spLocks noChangeArrowheads="1"/>
          </p:cNvSpPr>
          <p:nvPr/>
        </p:nvSpPr>
        <p:spPr bwMode="auto">
          <a:xfrm>
            <a:off x="5165725" y="3132138"/>
            <a:ext cx="172515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 i="1"/>
              <a:t>V</a:t>
            </a:r>
            <a:r>
              <a:rPr lang="en-US" sz="2800" baseline="-25000"/>
              <a:t>2</a:t>
            </a:r>
            <a:r>
              <a:rPr lang="en-US" sz="2800"/>
              <a:t> = 1.54 L</a:t>
            </a:r>
            <a:endParaRPr lang="en-US" sz="2800" baseline="-25000"/>
          </a:p>
        </p:txBody>
      </p:sp>
      <p:sp>
        <p:nvSpPr>
          <p:cNvPr id="16392" name="Text Box 8"/>
          <p:cNvSpPr txBox="1">
            <a:spLocks noChangeArrowheads="1"/>
          </p:cNvSpPr>
          <p:nvPr/>
        </p:nvSpPr>
        <p:spPr bwMode="auto">
          <a:xfrm>
            <a:off x="5175250" y="3805238"/>
            <a:ext cx="99097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 i="1"/>
              <a:t>T</a:t>
            </a:r>
            <a:r>
              <a:rPr lang="en-US" sz="2800" baseline="-25000"/>
              <a:t>2</a:t>
            </a:r>
            <a:r>
              <a:rPr lang="en-US" sz="2800"/>
              <a:t> = ?</a:t>
            </a:r>
            <a:endParaRPr lang="en-US" sz="2800" baseline="-25000"/>
          </a:p>
        </p:txBody>
      </p:sp>
      <p:sp>
        <p:nvSpPr>
          <p:cNvPr id="16393" name="Text Box 9"/>
          <p:cNvSpPr txBox="1">
            <a:spLocks noChangeArrowheads="1"/>
          </p:cNvSpPr>
          <p:nvPr/>
        </p:nvSpPr>
        <p:spPr bwMode="auto">
          <a:xfrm>
            <a:off x="1212185" y="5218110"/>
            <a:ext cx="82426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 i="1"/>
              <a:t>T</a:t>
            </a:r>
            <a:r>
              <a:rPr lang="en-US" sz="2800" baseline="-25000"/>
              <a:t>2</a:t>
            </a:r>
            <a:r>
              <a:rPr lang="en-US" sz="2800"/>
              <a:t> = </a:t>
            </a:r>
            <a:endParaRPr lang="en-US" sz="2800" i="1"/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2101185" y="4962524"/>
            <a:ext cx="1212850" cy="1057276"/>
            <a:chOff x="1542" y="2928"/>
            <a:chExt cx="764" cy="666"/>
          </a:xfrm>
        </p:grpSpPr>
        <p:sp>
          <p:nvSpPr>
            <p:cNvPr id="16395" name="Text Box 11"/>
            <p:cNvSpPr txBox="1">
              <a:spLocks noChangeArrowheads="1"/>
            </p:cNvSpPr>
            <p:nvPr/>
          </p:nvSpPr>
          <p:spPr bwMode="auto">
            <a:xfrm>
              <a:off x="1542" y="2928"/>
              <a:ext cx="709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800" i="1"/>
                <a:t>V</a:t>
              </a:r>
              <a:r>
                <a:rPr lang="en-US" sz="2800" baseline="-25000"/>
                <a:t>2</a:t>
              </a:r>
              <a:r>
                <a:rPr lang="en-US" sz="2800"/>
                <a:t> x </a:t>
              </a:r>
              <a:r>
                <a:rPr lang="en-US" sz="2800" i="1"/>
                <a:t>T</a:t>
              </a:r>
              <a:r>
                <a:rPr lang="en-US" sz="2800" baseline="-25000"/>
                <a:t>1</a:t>
              </a:r>
              <a:endParaRPr lang="en-US" sz="2800" i="1"/>
            </a:p>
          </p:txBody>
        </p:sp>
        <p:sp>
          <p:nvSpPr>
            <p:cNvPr id="16396" name="Line 12"/>
            <p:cNvSpPr>
              <a:spLocks noChangeShapeType="1"/>
            </p:cNvSpPr>
            <p:nvPr/>
          </p:nvSpPr>
          <p:spPr bwMode="auto">
            <a:xfrm>
              <a:off x="1586" y="3259"/>
              <a:ext cx="72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2800"/>
            </a:p>
          </p:txBody>
        </p:sp>
        <p:sp>
          <p:nvSpPr>
            <p:cNvPr id="16397" name="Text Box 13"/>
            <p:cNvSpPr txBox="1">
              <a:spLocks noChangeArrowheads="1"/>
            </p:cNvSpPr>
            <p:nvPr/>
          </p:nvSpPr>
          <p:spPr bwMode="auto">
            <a:xfrm>
              <a:off x="1771" y="3264"/>
              <a:ext cx="321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800" i="1"/>
                <a:t>V</a:t>
              </a:r>
              <a:r>
                <a:rPr lang="en-US" sz="2800" baseline="-25000"/>
                <a:t>1</a:t>
              </a:r>
              <a:endParaRPr lang="en-US" sz="2800" i="1"/>
            </a:p>
          </p:txBody>
        </p:sp>
      </p:grpSp>
      <p:grpSp>
        <p:nvGrpSpPr>
          <p:cNvPr id="3" name="Group 14"/>
          <p:cNvGrpSpPr>
            <a:grpSpLocks/>
          </p:cNvGrpSpPr>
          <p:nvPr/>
        </p:nvGrpSpPr>
        <p:grpSpPr bwMode="auto">
          <a:xfrm>
            <a:off x="3364835" y="5026022"/>
            <a:ext cx="4324350" cy="925513"/>
            <a:chOff x="2064" y="2896"/>
            <a:chExt cx="2396" cy="583"/>
          </a:xfrm>
        </p:grpSpPr>
        <p:sp>
          <p:nvSpPr>
            <p:cNvPr id="16399" name="Text Box 15"/>
            <p:cNvSpPr txBox="1">
              <a:spLocks noChangeArrowheads="1"/>
            </p:cNvSpPr>
            <p:nvPr/>
          </p:nvSpPr>
          <p:spPr bwMode="auto">
            <a:xfrm>
              <a:off x="3356" y="2896"/>
              <a:ext cx="102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endParaRPr lang="en-US" sz="2800"/>
            </a:p>
          </p:txBody>
        </p:sp>
        <p:sp>
          <p:nvSpPr>
            <p:cNvPr id="16400" name="Line 16"/>
            <p:cNvSpPr>
              <a:spLocks noChangeShapeType="1"/>
            </p:cNvSpPr>
            <p:nvPr/>
          </p:nvSpPr>
          <p:spPr bwMode="auto">
            <a:xfrm>
              <a:off x="2348" y="3188"/>
              <a:ext cx="211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2800"/>
            </a:p>
          </p:txBody>
        </p:sp>
        <p:sp>
          <p:nvSpPr>
            <p:cNvPr id="16401" name="Text Box 17"/>
            <p:cNvSpPr txBox="1">
              <a:spLocks noChangeArrowheads="1"/>
            </p:cNvSpPr>
            <p:nvPr/>
          </p:nvSpPr>
          <p:spPr bwMode="auto">
            <a:xfrm>
              <a:off x="3354" y="3152"/>
              <a:ext cx="102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endParaRPr lang="en-US" sz="2800"/>
            </a:p>
          </p:txBody>
        </p:sp>
        <p:sp>
          <p:nvSpPr>
            <p:cNvPr id="16402" name="Text Box 18"/>
            <p:cNvSpPr txBox="1">
              <a:spLocks noChangeArrowheads="1"/>
            </p:cNvSpPr>
            <p:nvPr/>
          </p:nvSpPr>
          <p:spPr bwMode="auto">
            <a:xfrm>
              <a:off x="2064" y="3017"/>
              <a:ext cx="202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800"/>
                <a:t>=</a:t>
              </a:r>
            </a:p>
          </p:txBody>
        </p:sp>
      </p:grpSp>
      <p:sp>
        <p:nvSpPr>
          <p:cNvPr id="16403" name="Text Box 19"/>
          <p:cNvSpPr txBox="1">
            <a:spLocks noChangeArrowheads="1"/>
          </p:cNvSpPr>
          <p:nvPr/>
        </p:nvSpPr>
        <p:spPr bwMode="auto">
          <a:xfrm>
            <a:off x="7712998" y="5218110"/>
            <a:ext cx="36420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/>
              <a:t>=</a:t>
            </a:r>
          </a:p>
        </p:txBody>
      </p:sp>
      <p:sp>
        <p:nvSpPr>
          <p:cNvPr id="16408" name="Text Box 24"/>
          <p:cNvSpPr txBox="1">
            <a:spLocks noChangeArrowheads="1"/>
          </p:cNvSpPr>
          <p:nvPr/>
        </p:nvSpPr>
        <p:spPr bwMode="auto">
          <a:xfrm>
            <a:off x="3454400" y="2362200"/>
            <a:ext cx="205056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i="1"/>
              <a:t>V</a:t>
            </a:r>
            <a:r>
              <a:rPr lang="en-US" sz="2800" baseline="-25000"/>
              <a:t>1</a:t>
            </a:r>
            <a:r>
              <a:rPr lang="en-US" sz="2800"/>
              <a:t>/</a:t>
            </a:r>
            <a:r>
              <a:rPr lang="en-US" sz="2800" i="1"/>
              <a:t>T</a:t>
            </a:r>
            <a:r>
              <a:rPr lang="en-US" sz="2800" baseline="-25000"/>
              <a:t>1</a:t>
            </a:r>
            <a:r>
              <a:rPr lang="en-US" sz="2800"/>
              <a:t> = </a:t>
            </a:r>
            <a:r>
              <a:rPr lang="en-US" sz="2800" i="1"/>
              <a:t>V</a:t>
            </a:r>
            <a:r>
              <a:rPr lang="en-US" sz="2800" baseline="-25000"/>
              <a:t>2</a:t>
            </a:r>
            <a:r>
              <a:rPr lang="en-US" sz="2800"/>
              <a:t>/</a:t>
            </a:r>
            <a:r>
              <a:rPr lang="en-US" sz="2800" i="1"/>
              <a:t>T</a:t>
            </a:r>
            <a:r>
              <a:rPr lang="en-US" sz="2800" baseline="-25000"/>
              <a:t>2</a:t>
            </a:r>
            <a:endParaRPr lang="en-US" sz="2800" i="1">
              <a:solidFill>
                <a:srgbClr val="FF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4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4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64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4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9" grpId="0" autoUpdateAnimBg="0"/>
      <p:bldP spid="16390" grpId="0" autoUpdateAnimBg="0"/>
      <p:bldP spid="16391" grpId="0" autoUpdateAnimBg="0"/>
      <p:bldP spid="16392" grpId="0" autoUpdateAnimBg="0"/>
      <p:bldP spid="16393" grpId="0" autoUpdateAnimBg="0"/>
      <p:bldP spid="16403" grpId="0" autoUpdateAnimBg="0"/>
      <p:bldP spid="16408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2895600" y="2448580"/>
            <a:ext cx="375776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i="1" dirty="0"/>
              <a:t>V</a:t>
            </a:r>
            <a:r>
              <a:rPr lang="en-US" sz="2800" dirty="0"/>
              <a:t> </a:t>
            </a:r>
            <a:r>
              <a:rPr lang="en-US" sz="2800" dirty="0" smtClean="0">
                <a:latin typeface="Symbol" pitchFamily="18" charset="2"/>
              </a:rPr>
              <a:t>a</a:t>
            </a:r>
            <a:r>
              <a:rPr lang="en-US" sz="2800" dirty="0" smtClean="0"/>
              <a:t> </a:t>
            </a:r>
            <a:r>
              <a:rPr lang="en-US" sz="2800" dirty="0"/>
              <a:t>number of moles (</a:t>
            </a:r>
            <a:r>
              <a:rPr lang="en-US" sz="2800" i="1" dirty="0"/>
              <a:t>n</a:t>
            </a:r>
            <a:r>
              <a:rPr lang="en-US" sz="2800" dirty="0"/>
              <a:t>)</a:t>
            </a: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2895600" y="3134380"/>
            <a:ext cx="249273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i="1"/>
              <a:t>V</a:t>
            </a:r>
            <a:r>
              <a:rPr lang="en-US" sz="2800"/>
              <a:t> = constant x </a:t>
            </a:r>
            <a:r>
              <a:rPr lang="en-US" sz="2800" i="1"/>
              <a:t>n</a:t>
            </a:r>
          </a:p>
        </p:txBody>
      </p:sp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2895600" y="3820180"/>
            <a:ext cx="206979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i="1"/>
              <a:t>V</a:t>
            </a:r>
            <a:r>
              <a:rPr lang="en-US" sz="2800" baseline="-25000"/>
              <a:t>1</a:t>
            </a:r>
            <a:r>
              <a:rPr lang="en-US" sz="2800"/>
              <a:t>/</a:t>
            </a:r>
            <a:r>
              <a:rPr lang="en-US" sz="2800" i="1"/>
              <a:t>n</a:t>
            </a:r>
            <a:r>
              <a:rPr lang="en-US" sz="2800" baseline="-25000"/>
              <a:t>1</a:t>
            </a:r>
            <a:r>
              <a:rPr lang="en-US" sz="2800"/>
              <a:t> = </a:t>
            </a:r>
            <a:r>
              <a:rPr lang="en-US" sz="2800" i="1"/>
              <a:t>V</a:t>
            </a:r>
            <a:r>
              <a:rPr lang="en-US" sz="2800" baseline="-25000"/>
              <a:t>2</a:t>
            </a:r>
            <a:r>
              <a:rPr lang="en-US" sz="2800"/>
              <a:t>/</a:t>
            </a:r>
            <a:r>
              <a:rPr lang="en-US" sz="2800" i="1"/>
              <a:t>n</a:t>
            </a:r>
            <a:r>
              <a:rPr lang="en-US" sz="2800" baseline="-25000"/>
              <a:t>2</a:t>
            </a:r>
            <a:endParaRPr lang="en-US" sz="2800"/>
          </a:p>
        </p:txBody>
      </p:sp>
      <p:pic>
        <p:nvPicPr>
          <p:cNvPr id="18438" name="Picture 6" descr="C:\Chang Powerpoint\Figures\cng7ch05\cha56011_0510L.jpeg"/>
          <p:cNvPicPr>
            <a:picLocks noChangeAspect="1" noChangeArrowheads="1"/>
          </p:cNvPicPr>
          <p:nvPr/>
        </p:nvPicPr>
        <p:blipFill>
          <a:blip r:embed="rId2" cstate="print"/>
          <a:srcRect l="3334" t="58537" r="5000"/>
          <a:stretch>
            <a:fillRect/>
          </a:stretch>
        </p:blipFill>
        <p:spPr bwMode="auto">
          <a:xfrm>
            <a:off x="0" y="5105400"/>
            <a:ext cx="9144000" cy="1395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1143000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Avogadro’s Law</a:t>
            </a: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>
          <a:xfrm>
            <a:off x="228600" y="1066801"/>
            <a:ext cx="8686800" cy="1295399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altLang="zh-TW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gas at constant temperature and pressure the volume is directly proportional to the number of moles of gas.</a:t>
            </a:r>
            <a:endParaRPr kumimoji="0" lang="en-US" altLang="zh-TW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autoUpdateAnimBg="0"/>
      <p:bldP spid="18436" grpId="0" autoUpdateAnimBg="0"/>
      <p:bldP spid="18437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685800" y="609600"/>
            <a:ext cx="80010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800" dirty="0">
                <a:solidFill>
                  <a:schemeClr val="accent2"/>
                </a:solidFill>
              </a:rPr>
              <a:t>Ammonia burns in oxygen to form nitric oxide (NO) and water vapor.  How many volumes of NO are obtained from one volume of ammonia at the same temperature and pressure?</a:t>
            </a:r>
          </a:p>
        </p:txBody>
      </p:sp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1965328" y="2819402"/>
            <a:ext cx="5146677" cy="523876"/>
            <a:chOff x="1281" y="1344"/>
            <a:chExt cx="3242" cy="330"/>
          </a:xfrm>
        </p:grpSpPr>
        <p:sp>
          <p:nvSpPr>
            <p:cNvPr id="17412" name="Text Box 4"/>
            <p:cNvSpPr txBox="1">
              <a:spLocks noChangeArrowheads="1"/>
            </p:cNvSpPr>
            <p:nvPr/>
          </p:nvSpPr>
          <p:spPr bwMode="auto">
            <a:xfrm>
              <a:off x="1281" y="1344"/>
              <a:ext cx="3242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800" dirty="0"/>
                <a:t>4NH</a:t>
              </a:r>
              <a:r>
                <a:rPr lang="en-US" sz="2800" baseline="-25000" dirty="0"/>
                <a:t>3</a:t>
              </a:r>
              <a:r>
                <a:rPr lang="en-US" sz="2800" dirty="0"/>
                <a:t> + 5O</a:t>
              </a:r>
              <a:r>
                <a:rPr lang="en-US" sz="2800" baseline="-25000" dirty="0"/>
                <a:t>2</a:t>
              </a:r>
              <a:r>
                <a:rPr lang="en-US" sz="2800" dirty="0"/>
                <a:t>  </a:t>
              </a:r>
              <a:r>
                <a:rPr lang="en-US" sz="2800" dirty="0" smtClean="0"/>
                <a:t>                 </a:t>
              </a:r>
              <a:r>
                <a:rPr lang="en-US" sz="2800" dirty="0"/>
                <a:t>4NO + 6H</a:t>
              </a:r>
              <a:r>
                <a:rPr lang="en-US" sz="2800" baseline="-25000" dirty="0"/>
                <a:t>2</a:t>
              </a:r>
              <a:r>
                <a:rPr lang="en-US" sz="2800" dirty="0"/>
                <a:t>O</a:t>
              </a:r>
            </a:p>
          </p:txBody>
        </p:sp>
        <p:sp>
          <p:nvSpPr>
            <p:cNvPr id="17414" name="Line 6"/>
            <p:cNvSpPr>
              <a:spLocks noChangeShapeType="1"/>
            </p:cNvSpPr>
            <p:nvPr/>
          </p:nvSpPr>
          <p:spPr bwMode="auto">
            <a:xfrm>
              <a:off x="2592" y="1536"/>
              <a:ext cx="48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 sz="2800"/>
            </a:p>
          </p:txBody>
        </p:sp>
      </p:grp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1957390" y="3748085"/>
            <a:ext cx="5486403" cy="523874"/>
            <a:chOff x="1284" y="1913"/>
            <a:chExt cx="3456" cy="330"/>
          </a:xfrm>
        </p:grpSpPr>
        <p:sp>
          <p:nvSpPr>
            <p:cNvPr id="17416" name="Text Box 8"/>
            <p:cNvSpPr txBox="1">
              <a:spLocks noChangeArrowheads="1"/>
            </p:cNvSpPr>
            <p:nvPr/>
          </p:nvSpPr>
          <p:spPr bwMode="auto">
            <a:xfrm>
              <a:off x="1284" y="1913"/>
              <a:ext cx="3456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800" dirty="0" smtClean="0"/>
                <a:t>__ </a:t>
              </a:r>
              <a:r>
                <a:rPr lang="en-US" sz="2800" dirty="0"/>
                <a:t>mole NH</a:t>
              </a:r>
              <a:r>
                <a:rPr lang="en-US" sz="2800" baseline="-25000" dirty="0"/>
                <a:t>3</a:t>
              </a:r>
              <a:r>
                <a:rPr lang="en-US" sz="2800" dirty="0"/>
                <a:t>  </a:t>
              </a:r>
              <a:r>
                <a:rPr lang="en-US" sz="2800" dirty="0" smtClean="0"/>
                <a:t>                 </a:t>
              </a:r>
              <a:r>
                <a:rPr lang="en-US" sz="2800" dirty="0"/>
                <a:t>__ mole NO</a:t>
              </a:r>
            </a:p>
          </p:txBody>
        </p:sp>
        <p:sp>
          <p:nvSpPr>
            <p:cNvPr id="17417" name="Line 9"/>
            <p:cNvSpPr>
              <a:spLocks noChangeShapeType="1"/>
            </p:cNvSpPr>
            <p:nvPr/>
          </p:nvSpPr>
          <p:spPr bwMode="auto">
            <a:xfrm>
              <a:off x="2688" y="2077"/>
              <a:ext cx="48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 sz="2800"/>
            </a:p>
          </p:txBody>
        </p:sp>
      </p:grpSp>
      <p:sp>
        <p:nvSpPr>
          <p:cNvPr id="17419" name="Text Box 11"/>
          <p:cNvSpPr txBox="1">
            <a:spLocks noChangeArrowheads="1"/>
          </p:cNvSpPr>
          <p:nvPr/>
        </p:nvSpPr>
        <p:spPr bwMode="auto">
          <a:xfrm>
            <a:off x="2857503" y="4471988"/>
            <a:ext cx="299979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/>
              <a:t>At constant </a:t>
            </a:r>
            <a:r>
              <a:rPr lang="en-US" sz="2800" i="1"/>
              <a:t>T</a:t>
            </a:r>
            <a:r>
              <a:rPr lang="en-US" sz="2800"/>
              <a:t> and </a:t>
            </a:r>
            <a:r>
              <a:rPr lang="en-US" sz="2800" i="1"/>
              <a:t>P</a:t>
            </a:r>
            <a:endParaRPr lang="en-US" sz="2800"/>
          </a:p>
        </p:txBody>
      </p:sp>
      <p:grpSp>
        <p:nvGrpSpPr>
          <p:cNvPr id="4" name="Group 12"/>
          <p:cNvGrpSpPr>
            <a:grpSpLocks/>
          </p:cNvGrpSpPr>
          <p:nvPr/>
        </p:nvGrpSpPr>
        <p:grpSpPr bwMode="auto">
          <a:xfrm>
            <a:off x="1616078" y="5195885"/>
            <a:ext cx="6080122" cy="523874"/>
            <a:chOff x="1019" y="1913"/>
            <a:chExt cx="3830" cy="330"/>
          </a:xfrm>
        </p:grpSpPr>
        <p:sp>
          <p:nvSpPr>
            <p:cNvPr id="17421" name="Text Box 13"/>
            <p:cNvSpPr txBox="1">
              <a:spLocks noChangeArrowheads="1"/>
            </p:cNvSpPr>
            <p:nvPr/>
          </p:nvSpPr>
          <p:spPr bwMode="auto">
            <a:xfrm>
              <a:off x="1019" y="1913"/>
              <a:ext cx="3830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800" dirty="0"/>
                <a:t>__ volume NH</a:t>
              </a:r>
              <a:r>
                <a:rPr lang="en-US" sz="2800" baseline="-25000" dirty="0"/>
                <a:t>3</a:t>
              </a:r>
              <a:r>
                <a:rPr lang="en-US" sz="2800" dirty="0"/>
                <a:t>  </a:t>
              </a:r>
              <a:r>
                <a:rPr lang="en-US" sz="2800" dirty="0" smtClean="0"/>
                <a:t>                  </a:t>
              </a:r>
              <a:r>
                <a:rPr lang="en-US" sz="2800" dirty="0"/>
                <a:t>__ volume NO</a:t>
              </a:r>
            </a:p>
          </p:txBody>
        </p:sp>
        <p:sp>
          <p:nvSpPr>
            <p:cNvPr id="17422" name="Line 14"/>
            <p:cNvSpPr>
              <a:spLocks noChangeShapeType="1"/>
            </p:cNvSpPr>
            <p:nvPr/>
          </p:nvSpPr>
          <p:spPr bwMode="auto">
            <a:xfrm>
              <a:off x="2688" y="2077"/>
              <a:ext cx="48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 sz="280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9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1284287" y="2083455"/>
            <a:ext cx="705712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/>
              <a:t>Charles’ law:  </a:t>
            </a:r>
            <a:r>
              <a:rPr lang="en-US" sz="2800" i="1"/>
              <a:t>V</a:t>
            </a:r>
            <a:r>
              <a:rPr lang="en-US" sz="2800"/>
              <a:t> </a:t>
            </a:r>
            <a:r>
              <a:rPr lang="en-US" sz="2800">
                <a:latin typeface="Symbol" pitchFamily="18" charset="2"/>
              </a:rPr>
              <a:t>a</a:t>
            </a:r>
            <a:r>
              <a:rPr lang="en-US" sz="2800"/>
              <a:t> </a:t>
            </a:r>
            <a:r>
              <a:rPr lang="en-US" sz="2800" i="1"/>
              <a:t>T</a:t>
            </a:r>
            <a:r>
              <a:rPr lang="en-US" sz="2800">
                <a:latin typeface="Symbol" pitchFamily="18" charset="2"/>
              </a:rPr>
              <a:t>            </a:t>
            </a:r>
            <a:r>
              <a:rPr lang="en-US" sz="2800"/>
              <a:t>(at constant </a:t>
            </a:r>
            <a:r>
              <a:rPr lang="en-US" sz="2800" i="1"/>
              <a:t>n</a:t>
            </a:r>
            <a:r>
              <a:rPr lang="en-US" sz="2800"/>
              <a:t> and </a:t>
            </a:r>
            <a:r>
              <a:rPr lang="en-US" sz="2800" i="1"/>
              <a:t>P</a:t>
            </a:r>
            <a:r>
              <a:rPr lang="en-US" sz="2800"/>
              <a:t>)</a:t>
            </a:r>
            <a:endParaRPr lang="en-US" sz="2800">
              <a:latin typeface="Symbol" pitchFamily="18" charset="2"/>
            </a:endParaRPr>
          </a:p>
        </p:txBody>
      </p:sp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1284287" y="2783543"/>
            <a:ext cx="703840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 dirty="0"/>
              <a:t>Avogadro’s law:  V </a:t>
            </a:r>
            <a:r>
              <a:rPr lang="en-US" sz="2800" dirty="0">
                <a:latin typeface="Symbol" pitchFamily="18" charset="2"/>
              </a:rPr>
              <a:t>a  </a:t>
            </a:r>
            <a:r>
              <a:rPr lang="en-US" sz="2800" i="1" dirty="0"/>
              <a:t>n</a:t>
            </a:r>
            <a:r>
              <a:rPr lang="en-US" sz="2800" dirty="0">
                <a:latin typeface="Symbol" pitchFamily="18" charset="2"/>
              </a:rPr>
              <a:t>      </a:t>
            </a:r>
            <a:r>
              <a:rPr lang="en-US" sz="2800" dirty="0"/>
              <a:t>(at constant </a:t>
            </a:r>
            <a:r>
              <a:rPr lang="en-US" sz="2800" i="1" dirty="0"/>
              <a:t>P</a:t>
            </a:r>
            <a:r>
              <a:rPr lang="en-US" sz="2800" dirty="0"/>
              <a:t> and </a:t>
            </a:r>
            <a:r>
              <a:rPr lang="en-US" sz="2800" i="1" dirty="0"/>
              <a:t>T</a:t>
            </a:r>
            <a:r>
              <a:rPr lang="en-US" sz="2800" dirty="0"/>
              <a:t>)</a:t>
            </a:r>
            <a:endParaRPr lang="en-US" sz="2800" dirty="0">
              <a:latin typeface="Symbol" pitchFamily="18" charset="2"/>
            </a:endParaRPr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1284287" y="1169056"/>
            <a:ext cx="7173913" cy="915988"/>
            <a:chOff x="422" y="816"/>
            <a:chExt cx="4519" cy="577"/>
          </a:xfrm>
        </p:grpSpPr>
        <p:sp>
          <p:nvSpPr>
            <p:cNvPr id="20484" name="Text Box 4"/>
            <p:cNvSpPr txBox="1">
              <a:spLocks noChangeArrowheads="1"/>
            </p:cNvSpPr>
            <p:nvPr/>
          </p:nvSpPr>
          <p:spPr bwMode="auto">
            <a:xfrm>
              <a:off x="422" y="902"/>
              <a:ext cx="4519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sz="2800" dirty="0"/>
                <a:t>Boyle’s law: </a:t>
              </a:r>
              <a:r>
                <a:rPr lang="en-US" sz="2800" dirty="0" smtClean="0"/>
                <a:t>  </a:t>
              </a:r>
              <a:r>
                <a:rPr lang="en-US" sz="2800" dirty="0"/>
                <a:t>V </a:t>
              </a:r>
              <a:r>
                <a:rPr lang="en-US" sz="2800" dirty="0" smtClean="0"/>
                <a:t> </a:t>
              </a:r>
              <a:r>
                <a:rPr lang="en-US" sz="2800" dirty="0" smtClean="0">
                  <a:latin typeface="Symbol" pitchFamily="18" charset="2"/>
                </a:rPr>
                <a:t>a              </a:t>
              </a:r>
              <a:r>
                <a:rPr lang="en-US" sz="2800" dirty="0"/>
                <a:t>(at constant </a:t>
              </a:r>
              <a:r>
                <a:rPr lang="en-US" sz="2800" i="1" dirty="0"/>
                <a:t>n</a:t>
              </a:r>
              <a:r>
                <a:rPr lang="en-US" sz="2800" dirty="0"/>
                <a:t> and </a:t>
              </a:r>
              <a:r>
                <a:rPr lang="en-US" sz="2800" i="1" dirty="0"/>
                <a:t>T</a:t>
              </a:r>
              <a:r>
                <a:rPr lang="en-US" sz="2800" dirty="0"/>
                <a:t>)</a:t>
              </a:r>
              <a:endParaRPr lang="en-US" sz="2800" dirty="0">
                <a:latin typeface="Symbol" pitchFamily="18" charset="2"/>
              </a:endParaRPr>
            </a:p>
          </p:txBody>
        </p:sp>
        <p:grpSp>
          <p:nvGrpSpPr>
            <p:cNvPr id="3" name="Group 10"/>
            <p:cNvGrpSpPr>
              <a:grpSpLocks/>
            </p:cNvGrpSpPr>
            <p:nvPr/>
          </p:nvGrpSpPr>
          <p:grpSpPr bwMode="auto">
            <a:xfrm>
              <a:off x="2208" y="816"/>
              <a:ext cx="252" cy="577"/>
              <a:chOff x="1208" y="3209"/>
              <a:chExt cx="252" cy="577"/>
            </a:xfrm>
          </p:grpSpPr>
          <p:sp>
            <p:nvSpPr>
              <p:cNvPr id="20487" name="Text Box 7"/>
              <p:cNvSpPr txBox="1">
                <a:spLocks noChangeArrowheads="1"/>
              </p:cNvSpPr>
              <p:nvPr/>
            </p:nvSpPr>
            <p:spPr bwMode="auto">
              <a:xfrm>
                <a:off x="1220" y="3209"/>
                <a:ext cx="231" cy="3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2800"/>
                  <a:t>1</a:t>
                </a:r>
              </a:p>
            </p:txBody>
          </p:sp>
          <p:sp>
            <p:nvSpPr>
              <p:cNvPr id="20488" name="Line 8"/>
              <p:cNvSpPr>
                <a:spLocks noChangeShapeType="1"/>
              </p:cNvSpPr>
              <p:nvPr/>
            </p:nvSpPr>
            <p:spPr bwMode="auto">
              <a:xfrm>
                <a:off x="1220" y="3496"/>
                <a:ext cx="24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800"/>
              </a:p>
            </p:txBody>
          </p:sp>
          <p:sp>
            <p:nvSpPr>
              <p:cNvPr id="20489" name="Text Box 9"/>
              <p:cNvSpPr txBox="1">
                <a:spLocks noChangeArrowheads="1"/>
              </p:cNvSpPr>
              <p:nvPr/>
            </p:nvSpPr>
            <p:spPr bwMode="auto">
              <a:xfrm>
                <a:off x="1208" y="3456"/>
                <a:ext cx="233" cy="3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2800" i="1"/>
                  <a:t>P</a:t>
                </a:r>
              </a:p>
            </p:txBody>
          </p:sp>
        </p:grpSp>
      </p:grpSp>
      <p:grpSp>
        <p:nvGrpSpPr>
          <p:cNvPr id="4" name="Group 23"/>
          <p:cNvGrpSpPr>
            <a:grpSpLocks/>
          </p:cNvGrpSpPr>
          <p:nvPr/>
        </p:nvGrpSpPr>
        <p:grpSpPr bwMode="auto">
          <a:xfrm>
            <a:off x="1258888" y="3531257"/>
            <a:ext cx="1354138" cy="1057276"/>
            <a:chOff x="2352" y="2256"/>
            <a:chExt cx="853" cy="666"/>
          </a:xfrm>
        </p:grpSpPr>
        <p:sp>
          <p:nvSpPr>
            <p:cNvPr id="20492" name="Text Box 12"/>
            <p:cNvSpPr txBox="1">
              <a:spLocks noChangeArrowheads="1"/>
            </p:cNvSpPr>
            <p:nvPr/>
          </p:nvSpPr>
          <p:spPr bwMode="auto">
            <a:xfrm>
              <a:off x="2352" y="2398"/>
              <a:ext cx="490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800" i="1"/>
                <a:t>V</a:t>
              </a:r>
              <a:r>
                <a:rPr lang="en-US" sz="2800"/>
                <a:t> </a:t>
              </a:r>
              <a:r>
                <a:rPr lang="en-US" sz="2800">
                  <a:latin typeface="Symbol" pitchFamily="18" charset="2"/>
                </a:rPr>
                <a:t>a</a:t>
              </a:r>
              <a:r>
                <a:rPr lang="en-US" sz="2800"/>
                <a:t> </a:t>
              </a:r>
              <a:endParaRPr lang="en-US" sz="2800" i="1"/>
            </a:p>
          </p:txBody>
        </p:sp>
        <p:grpSp>
          <p:nvGrpSpPr>
            <p:cNvPr id="5" name="Group 16"/>
            <p:cNvGrpSpPr>
              <a:grpSpLocks/>
            </p:cNvGrpSpPr>
            <p:nvPr/>
          </p:nvGrpSpPr>
          <p:grpSpPr bwMode="auto">
            <a:xfrm>
              <a:off x="2848" y="2256"/>
              <a:ext cx="357" cy="666"/>
              <a:chOff x="3119" y="2777"/>
              <a:chExt cx="357" cy="666"/>
            </a:xfrm>
          </p:grpSpPr>
          <p:sp>
            <p:nvSpPr>
              <p:cNvPr id="20493" name="Text Box 13"/>
              <p:cNvSpPr txBox="1">
                <a:spLocks noChangeArrowheads="1"/>
              </p:cNvSpPr>
              <p:nvPr/>
            </p:nvSpPr>
            <p:spPr bwMode="auto">
              <a:xfrm>
                <a:off x="3119" y="2777"/>
                <a:ext cx="343" cy="3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2800" i="1"/>
                  <a:t>nT</a:t>
                </a:r>
              </a:p>
            </p:txBody>
          </p:sp>
          <p:sp>
            <p:nvSpPr>
              <p:cNvPr id="20494" name="Line 14"/>
              <p:cNvSpPr>
                <a:spLocks noChangeShapeType="1"/>
              </p:cNvSpPr>
              <p:nvPr/>
            </p:nvSpPr>
            <p:spPr bwMode="auto">
              <a:xfrm>
                <a:off x="3140" y="3108"/>
                <a:ext cx="33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800"/>
              </a:p>
            </p:txBody>
          </p:sp>
          <p:sp>
            <p:nvSpPr>
              <p:cNvPr id="20495" name="Text Box 15"/>
              <p:cNvSpPr txBox="1">
                <a:spLocks noChangeArrowheads="1"/>
              </p:cNvSpPr>
              <p:nvPr/>
            </p:nvSpPr>
            <p:spPr bwMode="auto">
              <a:xfrm>
                <a:off x="3176" y="3113"/>
                <a:ext cx="233" cy="3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2800" i="1"/>
                  <a:t>P</a:t>
                </a:r>
              </a:p>
            </p:txBody>
          </p:sp>
        </p:grpSp>
      </p:grpSp>
      <p:grpSp>
        <p:nvGrpSpPr>
          <p:cNvPr id="6" name="Group 28"/>
          <p:cNvGrpSpPr>
            <a:grpSpLocks/>
          </p:cNvGrpSpPr>
          <p:nvPr/>
        </p:nvGrpSpPr>
        <p:grpSpPr bwMode="auto">
          <a:xfrm>
            <a:off x="1258887" y="4459941"/>
            <a:ext cx="4337050" cy="1057274"/>
            <a:chOff x="2383" y="2984"/>
            <a:chExt cx="2732" cy="666"/>
          </a:xfrm>
        </p:grpSpPr>
        <p:sp>
          <p:nvSpPr>
            <p:cNvPr id="20498" name="Text Box 18"/>
            <p:cNvSpPr txBox="1">
              <a:spLocks noChangeArrowheads="1"/>
            </p:cNvSpPr>
            <p:nvPr/>
          </p:nvSpPr>
          <p:spPr bwMode="auto">
            <a:xfrm>
              <a:off x="2383" y="3129"/>
              <a:ext cx="2463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sz="2800" i="1" dirty="0"/>
                <a:t>V</a:t>
              </a:r>
              <a:r>
                <a:rPr lang="en-US" sz="2800" dirty="0"/>
                <a:t> = </a:t>
              </a:r>
              <a:r>
                <a:rPr lang="en-US" sz="2800" dirty="0" smtClean="0"/>
                <a:t>constant   </a:t>
              </a:r>
              <a:r>
                <a:rPr lang="en-US" sz="2800" dirty="0"/>
                <a:t>x       </a:t>
              </a:r>
              <a:r>
                <a:rPr lang="en-US" sz="2800" dirty="0" smtClean="0"/>
                <a:t>    </a:t>
              </a:r>
              <a:r>
                <a:rPr lang="en-US" sz="2800" dirty="0"/>
                <a:t>= </a:t>
              </a:r>
              <a:r>
                <a:rPr lang="en-US" sz="2800" dirty="0" smtClean="0"/>
                <a:t> </a:t>
              </a:r>
              <a:r>
                <a:rPr lang="en-US" sz="2800" i="1" dirty="0" smtClean="0"/>
                <a:t>R</a:t>
              </a:r>
              <a:endParaRPr lang="en-US" sz="2800" i="1" dirty="0"/>
            </a:p>
          </p:txBody>
        </p:sp>
        <p:grpSp>
          <p:nvGrpSpPr>
            <p:cNvPr id="7" name="Group 19"/>
            <p:cNvGrpSpPr>
              <a:grpSpLocks/>
            </p:cNvGrpSpPr>
            <p:nvPr/>
          </p:nvGrpSpPr>
          <p:grpSpPr bwMode="auto">
            <a:xfrm>
              <a:off x="4758" y="2984"/>
              <a:ext cx="357" cy="666"/>
              <a:chOff x="3119" y="2777"/>
              <a:chExt cx="357" cy="666"/>
            </a:xfrm>
          </p:grpSpPr>
          <p:sp>
            <p:nvSpPr>
              <p:cNvPr id="20500" name="Text Box 20"/>
              <p:cNvSpPr txBox="1">
                <a:spLocks noChangeArrowheads="1"/>
              </p:cNvSpPr>
              <p:nvPr/>
            </p:nvSpPr>
            <p:spPr bwMode="auto">
              <a:xfrm>
                <a:off x="3119" y="2777"/>
                <a:ext cx="343" cy="3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2800" i="1"/>
                  <a:t>nT</a:t>
                </a:r>
              </a:p>
            </p:txBody>
          </p:sp>
          <p:sp>
            <p:nvSpPr>
              <p:cNvPr id="20501" name="Line 21"/>
              <p:cNvSpPr>
                <a:spLocks noChangeShapeType="1"/>
              </p:cNvSpPr>
              <p:nvPr/>
            </p:nvSpPr>
            <p:spPr bwMode="auto">
              <a:xfrm>
                <a:off x="3140" y="3108"/>
                <a:ext cx="33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800"/>
              </a:p>
            </p:txBody>
          </p:sp>
          <p:sp>
            <p:nvSpPr>
              <p:cNvPr id="20502" name="Text Box 22"/>
              <p:cNvSpPr txBox="1">
                <a:spLocks noChangeArrowheads="1"/>
              </p:cNvSpPr>
              <p:nvPr/>
            </p:nvSpPr>
            <p:spPr bwMode="auto">
              <a:xfrm>
                <a:off x="3176" y="3113"/>
                <a:ext cx="233" cy="3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2800" i="1"/>
                  <a:t>P</a:t>
                </a:r>
              </a:p>
            </p:txBody>
          </p:sp>
        </p:grpSp>
        <p:grpSp>
          <p:nvGrpSpPr>
            <p:cNvPr id="8" name="Group 24"/>
            <p:cNvGrpSpPr>
              <a:grpSpLocks/>
            </p:cNvGrpSpPr>
            <p:nvPr/>
          </p:nvGrpSpPr>
          <p:grpSpPr bwMode="auto">
            <a:xfrm>
              <a:off x="3896" y="2984"/>
              <a:ext cx="357" cy="666"/>
              <a:chOff x="3119" y="2777"/>
              <a:chExt cx="357" cy="666"/>
            </a:xfrm>
          </p:grpSpPr>
          <p:sp>
            <p:nvSpPr>
              <p:cNvPr id="20505" name="Text Box 25"/>
              <p:cNvSpPr txBox="1">
                <a:spLocks noChangeArrowheads="1"/>
              </p:cNvSpPr>
              <p:nvPr/>
            </p:nvSpPr>
            <p:spPr bwMode="auto">
              <a:xfrm>
                <a:off x="3119" y="2777"/>
                <a:ext cx="343" cy="3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2800" i="1"/>
                  <a:t>nT</a:t>
                </a:r>
              </a:p>
            </p:txBody>
          </p:sp>
          <p:sp>
            <p:nvSpPr>
              <p:cNvPr id="20506" name="Line 26"/>
              <p:cNvSpPr>
                <a:spLocks noChangeShapeType="1"/>
              </p:cNvSpPr>
              <p:nvPr/>
            </p:nvSpPr>
            <p:spPr bwMode="auto">
              <a:xfrm>
                <a:off x="3140" y="3108"/>
                <a:ext cx="33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800"/>
              </a:p>
            </p:txBody>
          </p:sp>
          <p:sp>
            <p:nvSpPr>
              <p:cNvPr id="20507" name="Text Box 27"/>
              <p:cNvSpPr txBox="1">
                <a:spLocks noChangeArrowheads="1"/>
              </p:cNvSpPr>
              <p:nvPr/>
            </p:nvSpPr>
            <p:spPr bwMode="auto">
              <a:xfrm>
                <a:off x="3176" y="3113"/>
                <a:ext cx="233" cy="3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2800" i="1"/>
                  <a:t>P</a:t>
                </a:r>
              </a:p>
            </p:txBody>
          </p:sp>
        </p:grpSp>
      </p:grpSp>
      <p:sp>
        <p:nvSpPr>
          <p:cNvPr id="20509" name="Text Box 29"/>
          <p:cNvSpPr txBox="1">
            <a:spLocks noChangeArrowheads="1"/>
          </p:cNvSpPr>
          <p:nvPr/>
        </p:nvSpPr>
        <p:spPr bwMode="auto">
          <a:xfrm>
            <a:off x="1360487" y="6182380"/>
            <a:ext cx="318753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 i="1" dirty="0"/>
              <a:t>R</a:t>
            </a:r>
            <a:r>
              <a:rPr lang="en-US" sz="2800" dirty="0"/>
              <a:t> is the </a:t>
            </a:r>
            <a:r>
              <a:rPr lang="en-US" sz="2800" b="1" dirty="0" smtClean="0"/>
              <a:t>gas constant</a:t>
            </a:r>
            <a:endParaRPr lang="en-US" sz="2800" i="1" dirty="0"/>
          </a:p>
        </p:txBody>
      </p:sp>
      <p:sp>
        <p:nvSpPr>
          <p:cNvPr id="3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Ideal-Gas Equation</a:t>
            </a:r>
          </a:p>
        </p:txBody>
      </p:sp>
      <p:sp>
        <p:nvSpPr>
          <p:cNvPr id="32" name="Rectangle 25"/>
          <p:cNvSpPr>
            <a:spLocks noChangeArrowheads="1"/>
          </p:cNvSpPr>
          <p:nvPr/>
        </p:nvSpPr>
        <p:spPr bwMode="auto">
          <a:xfrm>
            <a:off x="1371600" y="5496580"/>
            <a:ext cx="231095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i="1" dirty="0" smtClean="0">
                <a:solidFill>
                  <a:srgbClr val="C00000"/>
                </a:solidFill>
              </a:rPr>
              <a:t>Or</a:t>
            </a:r>
            <a:r>
              <a:rPr lang="en-US" sz="2800" i="1" dirty="0" smtClean="0">
                <a:solidFill>
                  <a:srgbClr val="000080"/>
                </a:solidFill>
              </a:rPr>
              <a:t>      PV</a:t>
            </a:r>
            <a:r>
              <a:rPr lang="en-US" sz="2800" dirty="0" smtClean="0">
                <a:solidFill>
                  <a:srgbClr val="000080"/>
                </a:solidFill>
              </a:rPr>
              <a:t> </a:t>
            </a:r>
            <a:r>
              <a:rPr lang="en-US" sz="2800" dirty="0">
                <a:solidFill>
                  <a:srgbClr val="000080"/>
                </a:solidFill>
              </a:rPr>
              <a:t>= </a:t>
            </a:r>
            <a:r>
              <a:rPr lang="en-US" sz="2800" i="1" dirty="0">
                <a:solidFill>
                  <a:srgbClr val="000080"/>
                </a:solidFill>
              </a:rPr>
              <a:t>nRT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5" grpId="0" autoUpdateAnimBg="0"/>
      <p:bldP spid="20486" grpId="0" autoUpdateAnimBg="0"/>
      <p:bldP spid="20509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685800" y="722293"/>
            <a:ext cx="81534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  <a:buFont typeface="Arial" pitchFamily="34" charset="0"/>
              <a:buChar char="•"/>
            </a:pPr>
            <a:r>
              <a:rPr lang="en-US" sz="2800" dirty="0" smtClean="0"/>
              <a:t> The conditions: 0 </a:t>
            </a:r>
            <a:r>
              <a:rPr lang="en-US" sz="2800" baseline="30000" dirty="0"/>
              <a:t>0</a:t>
            </a:r>
            <a:r>
              <a:rPr lang="en-US" sz="2800" dirty="0"/>
              <a:t>C and </a:t>
            </a:r>
            <a:r>
              <a:rPr lang="en-US" sz="2800" dirty="0" smtClean="0"/>
              <a:t>1 </a:t>
            </a:r>
            <a:r>
              <a:rPr lang="en-US" sz="2800" dirty="0" err="1"/>
              <a:t>atm</a:t>
            </a:r>
            <a:r>
              <a:rPr lang="en-US" sz="2800" dirty="0"/>
              <a:t> are called </a:t>
            </a:r>
            <a:r>
              <a:rPr lang="en-US" sz="2800" dirty="0">
                <a:solidFill>
                  <a:srgbClr val="0070C0"/>
                </a:solidFill>
              </a:rPr>
              <a:t>standard temperature and pressure (STP).</a:t>
            </a:r>
          </a:p>
        </p:txBody>
      </p:sp>
      <p:sp>
        <p:nvSpPr>
          <p:cNvPr id="21510" name="Text Box 6"/>
          <p:cNvSpPr txBox="1">
            <a:spLocks noChangeArrowheads="1"/>
          </p:cNvSpPr>
          <p:nvPr/>
        </p:nvSpPr>
        <p:spPr bwMode="auto">
          <a:xfrm>
            <a:off x="1662838" y="3348692"/>
            <a:ext cx="146136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i="1" dirty="0"/>
              <a:t>PV = </a:t>
            </a:r>
            <a:r>
              <a:rPr lang="en-US" sz="2800" i="1" dirty="0" err="1"/>
              <a:t>nRT</a:t>
            </a:r>
            <a:endParaRPr lang="en-US" sz="2800" i="1" dirty="0"/>
          </a:p>
        </p:txBody>
      </p:sp>
      <p:grpSp>
        <p:nvGrpSpPr>
          <p:cNvPr id="3" name="Group 12"/>
          <p:cNvGrpSpPr>
            <a:grpSpLocks/>
          </p:cNvGrpSpPr>
          <p:nvPr/>
        </p:nvGrpSpPr>
        <p:grpSpPr bwMode="auto">
          <a:xfrm>
            <a:off x="765176" y="4353581"/>
            <a:ext cx="1439863" cy="992188"/>
            <a:chOff x="2342" y="1776"/>
            <a:chExt cx="907" cy="625"/>
          </a:xfrm>
        </p:grpSpPr>
        <p:sp>
          <p:nvSpPr>
            <p:cNvPr id="21511" name="Text Box 7"/>
            <p:cNvSpPr txBox="1">
              <a:spLocks noChangeArrowheads="1"/>
            </p:cNvSpPr>
            <p:nvPr/>
          </p:nvSpPr>
          <p:spPr bwMode="auto">
            <a:xfrm>
              <a:off x="2342" y="1913"/>
              <a:ext cx="456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sz="2800" i="1"/>
                <a:t>R = </a:t>
              </a:r>
            </a:p>
          </p:txBody>
        </p:sp>
        <p:grpSp>
          <p:nvGrpSpPr>
            <p:cNvPr id="4" name="Group 11"/>
            <p:cNvGrpSpPr>
              <a:grpSpLocks/>
            </p:cNvGrpSpPr>
            <p:nvPr/>
          </p:nvGrpSpPr>
          <p:grpSpPr bwMode="auto">
            <a:xfrm>
              <a:off x="2850" y="1776"/>
              <a:ext cx="399" cy="625"/>
              <a:chOff x="3202" y="2873"/>
              <a:chExt cx="399" cy="625"/>
            </a:xfrm>
          </p:grpSpPr>
          <p:sp>
            <p:nvSpPr>
              <p:cNvPr id="21512" name="Text Box 8"/>
              <p:cNvSpPr txBox="1">
                <a:spLocks noChangeArrowheads="1"/>
              </p:cNvSpPr>
              <p:nvPr/>
            </p:nvSpPr>
            <p:spPr bwMode="auto">
              <a:xfrm>
                <a:off x="3202" y="2873"/>
                <a:ext cx="361" cy="3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2800" i="1"/>
                  <a:t>PV</a:t>
                </a:r>
              </a:p>
            </p:txBody>
          </p:sp>
          <p:sp>
            <p:nvSpPr>
              <p:cNvPr id="21513" name="Text Box 9"/>
              <p:cNvSpPr txBox="1">
                <a:spLocks noChangeArrowheads="1"/>
              </p:cNvSpPr>
              <p:nvPr/>
            </p:nvSpPr>
            <p:spPr bwMode="auto">
              <a:xfrm>
                <a:off x="3220" y="3168"/>
                <a:ext cx="343" cy="3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2800" i="1"/>
                  <a:t>nT</a:t>
                </a:r>
              </a:p>
            </p:txBody>
          </p:sp>
          <p:sp>
            <p:nvSpPr>
              <p:cNvPr id="21514" name="Line 10"/>
              <p:cNvSpPr>
                <a:spLocks noChangeShapeType="1"/>
              </p:cNvSpPr>
              <p:nvPr/>
            </p:nvSpPr>
            <p:spPr bwMode="auto">
              <a:xfrm>
                <a:off x="3217" y="3184"/>
                <a:ext cx="38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800"/>
              </a:p>
            </p:txBody>
          </p:sp>
        </p:grpSp>
      </p:grpSp>
      <p:grpSp>
        <p:nvGrpSpPr>
          <p:cNvPr id="5" name="Group 18"/>
          <p:cNvGrpSpPr>
            <a:grpSpLocks/>
          </p:cNvGrpSpPr>
          <p:nvPr/>
        </p:nvGrpSpPr>
        <p:grpSpPr bwMode="auto">
          <a:xfrm>
            <a:off x="2246313" y="4339294"/>
            <a:ext cx="3211512" cy="1031876"/>
            <a:chOff x="1557" y="2913"/>
            <a:chExt cx="2023" cy="650"/>
          </a:xfrm>
        </p:grpSpPr>
        <p:sp>
          <p:nvSpPr>
            <p:cNvPr id="21517" name="Text Box 13"/>
            <p:cNvSpPr txBox="1">
              <a:spLocks noChangeArrowheads="1"/>
            </p:cNvSpPr>
            <p:nvPr/>
          </p:nvSpPr>
          <p:spPr bwMode="auto">
            <a:xfrm>
              <a:off x="1557" y="3065"/>
              <a:ext cx="229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800"/>
                <a:t>=</a:t>
              </a:r>
            </a:p>
          </p:txBody>
        </p:sp>
        <p:grpSp>
          <p:nvGrpSpPr>
            <p:cNvPr id="6" name="Group 17"/>
            <p:cNvGrpSpPr>
              <a:grpSpLocks/>
            </p:cNvGrpSpPr>
            <p:nvPr/>
          </p:nvGrpSpPr>
          <p:grpSpPr bwMode="auto">
            <a:xfrm>
              <a:off x="1785" y="2913"/>
              <a:ext cx="1795" cy="650"/>
              <a:chOff x="2112" y="2873"/>
              <a:chExt cx="1795" cy="650"/>
            </a:xfrm>
          </p:grpSpPr>
          <p:sp>
            <p:nvSpPr>
              <p:cNvPr id="21518" name="Text Box 14"/>
              <p:cNvSpPr txBox="1">
                <a:spLocks noChangeArrowheads="1"/>
              </p:cNvSpPr>
              <p:nvPr/>
            </p:nvSpPr>
            <p:spPr bwMode="auto">
              <a:xfrm>
                <a:off x="2149" y="2873"/>
                <a:ext cx="1648" cy="3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2800" dirty="0"/>
                  <a:t>(1 </a:t>
                </a:r>
                <a:r>
                  <a:rPr lang="en-US" sz="2800" dirty="0" err="1"/>
                  <a:t>atm</a:t>
                </a:r>
                <a:r>
                  <a:rPr lang="en-US" sz="2800" dirty="0"/>
                  <a:t>)(22.414L)</a:t>
                </a:r>
              </a:p>
            </p:txBody>
          </p:sp>
          <p:sp>
            <p:nvSpPr>
              <p:cNvPr id="21519" name="Text Box 15"/>
              <p:cNvSpPr txBox="1">
                <a:spLocks noChangeArrowheads="1"/>
              </p:cNvSpPr>
              <p:nvPr/>
            </p:nvSpPr>
            <p:spPr bwMode="auto">
              <a:xfrm>
                <a:off x="2112" y="3193"/>
                <a:ext cx="1711" cy="3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2800"/>
                  <a:t>(1 mol)(273.15 K)</a:t>
                </a:r>
              </a:p>
            </p:txBody>
          </p:sp>
          <p:sp>
            <p:nvSpPr>
              <p:cNvPr id="21520" name="Line 16"/>
              <p:cNvSpPr>
                <a:spLocks noChangeShapeType="1"/>
              </p:cNvSpPr>
              <p:nvPr/>
            </p:nvSpPr>
            <p:spPr bwMode="auto">
              <a:xfrm>
                <a:off x="2179" y="3197"/>
                <a:ext cx="1728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800"/>
              </a:p>
            </p:txBody>
          </p:sp>
        </p:grpSp>
      </p:grpSp>
      <p:sp>
        <p:nvSpPr>
          <p:cNvPr id="21523" name="Text Box 19"/>
          <p:cNvSpPr txBox="1">
            <a:spLocks noChangeArrowheads="1"/>
          </p:cNvSpPr>
          <p:nvPr/>
        </p:nvSpPr>
        <p:spPr bwMode="auto">
          <a:xfrm>
            <a:off x="3686268" y="5572780"/>
            <a:ext cx="423853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2800" i="1" dirty="0"/>
              <a:t>R</a:t>
            </a:r>
            <a:r>
              <a:rPr lang="en-US" sz="2800" dirty="0"/>
              <a:t> =  </a:t>
            </a:r>
            <a:r>
              <a:rPr lang="en-US" sz="2800" dirty="0" smtClean="0"/>
              <a:t>0.08206 L.</a:t>
            </a:r>
            <a:r>
              <a:rPr lang="en-US" sz="2800" dirty="0" smtClean="0">
                <a:cs typeface="Arial" charset="0"/>
              </a:rPr>
              <a:t>atm </a:t>
            </a:r>
            <a:r>
              <a:rPr lang="en-US" sz="2800" dirty="0">
                <a:cs typeface="Arial" charset="0"/>
              </a:rPr>
              <a:t>/ (</a:t>
            </a:r>
            <a:r>
              <a:rPr lang="en-US" sz="2800" dirty="0" err="1" smtClean="0">
                <a:cs typeface="Arial" charset="0"/>
              </a:rPr>
              <a:t>mol.K</a:t>
            </a:r>
            <a:r>
              <a:rPr lang="en-US" sz="2800" dirty="0">
                <a:cs typeface="Arial" charset="0"/>
              </a:rPr>
              <a:t>)</a:t>
            </a:r>
          </a:p>
        </p:txBody>
      </p:sp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609600" y="1865293"/>
            <a:ext cx="80772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  <a:buFont typeface="Arial" pitchFamily="34" charset="0"/>
              <a:buChar char="•"/>
            </a:pPr>
            <a:r>
              <a:rPr lang="en-US" sz="2800" dirty="0" smtClean="0"/>
              <a:t> Experiments </a:t>
            </a:r>
            <a:r>
              <a:rPr lang="en-US" sz="2800" dirty="0"/>
              <a:t>show that at STP, 1 mole of an ideal gas </a:t>
            </a:r>
            <a:r>
              <a:rPr lang="en-US" sz="2800" dirty="0" smtClean="0"/>
              <a:t>            occupies 22.4 </a:t>
            </a:r>
            <a:r>
              <a:rPr lang="en-US" sz="2800" dirty="0"/>
              <a:t>L.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5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5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0" grpId="0" autoUpdateAnimBg="0"/>
      <p:bldP spid="21523" grpId="0" autoUpdateAnimBg="0"/>
      <p:bldP spid="21509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3"/>
          <p:cNvSpPr txBox="1">
            <a:spLocks noChangeArrowheads="1"/>
          </p:cNvSpPr>
          <p:nvPr/>
        </p:nvSpPr>
        <p:spPr>
          <a:xfrm>
            <a:off x="685800" y="762000"/>
            <a:ext cx="7772400" cy="144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The constant of proportionality is known as 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the gas constant.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4" name="Picture 10" descr="10_T02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/>
          <a:srcRect t="27034" b="4066"/>
          <a:stretch>
            <a:fillRect/>
          </a:stretch>
        </p:blipFill>
        <p:spPr>
          <a:xfrm>
            <a:off x="1676400" y="2133600"/>
            <a:ext cx="5715000" cy="3429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6010651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"/>
          <p:cNvSpPr txBox="1">
            <a:spLocks noChangeArrowheads="1"/>
          </p:cNvSpPr>
          <p:nvPr/>
        </p:nvSpPr>
        <p:spPr>
          <a:xfrm>
            <a:off x="457200" y="4572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Characteristics of Gases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15"/>
          <p:cNvSpPr>
            <a:spLocks noChangeArrowheads="1"/>
          </p:cNvSpPr>
          <p:nvPr/>
        </p:nvSpPr>
        <p:spPr bwMode="auto">
          <a:xfrm>
            <a:off x="1143000" y="1595911"/>
            <a:ext cx="6858000" cy="38904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0" algn="l" defTabSz="914400" rtl="0" eaLnBrk="1" fontAlgn="base" latinLnBrk="0" hangingPunct="1">
              <a:lnSpc>
                <a:spcPct val="150000"/>
              </a:lnSpc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A 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Gas 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has  neither  a  definite  shape  nor definite</a:t>
            </a:r>
            <a:r>
              <a:rPr kumimoji="0" lang="en-US" sz="28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volume:</a:t>
            </a:r>
            <a:endParaRPr kumimoji="0" lang="en-GB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R="0" lvl="0" indent="0" algn="l" defTabSz="914400" rtl="0" eaLnBrk="0" fontAlgn="base" latinLnBrk="0" hangingPunct="0">
              <a:lnSpc>
                <a:spcPct val="150000"/>
              </a:lnSpc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-adopts the volume and shape of the vessel containing it.</a:t>
            </a:r>
          </a:p>
          <a:p>
            <a:pPr lvl="0" eaLnBrk="0" fontAlgn="base" hangingPunct="0">
              <a:lnSpc>
                <a:spcPct val="150000"/>
              </a:lnSpc>
              <a:spcAft>
                <a:spcPct val="0"/>
              </a:spcAft>
            </a:pPr>
            <a:r>
              <a:rPr lang="en-US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-is highly compressible.</a:t>
            </a:r>
          </a:p>
          <a:p>
            <a:pPr lvl="0" eaLnBrk="0" fontAlgn="base" hangingPunct="0">
              <a:lnSpc>
                <a:spcPct val="150000"/>
              </a:lnSpc>
              <a:spcAft>
                <a:spcPct val="0"/>
              </a:spcAft>
            </a:pPr>
            <a:r>
              <a:rPr lang="en-US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-has extremely low density.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153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457200" y="609600"/>
            <a:ext cx="8382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800" dirty="0">
                <a:solidFill>
                  <a:schemeClr val="accent2"/>
                </a:solidFill>
              </a:rPr>
              <a:t>What is the volume (in liters) occupied by 49.8 g </a:t>
            </a:r>
            <a:r>
              <a:rPr lang="en-US" sz="2800" dirty="0" smtClean="0">
                <a:solidFill>
                  <a:schemeClr val="accent2"/>
                </a:solidFill>
              </a:rPr>
              <a:t>of </a:t>
            </a:r>
            <a:r>
              <a:rPr lang="en-US" sz="2800" dirty="0" err="1">
                <a:solidFill>
                  <a:schemeClr val="accent2"/>
                </a:solidFill>
              </a:rPr>
              <a:t>HCl</a:t>
            </a:r>
            <a:r>
              <a:rPr lang="en-US" sz="2800" dirty="0">
                <a:solidFill>
                  <a:schemeClr val="accent2"/>
                </a:solidFill>
              </a:rPr>
              <a:t> at STP?</a:t>
            </a:r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2196238" y="4191000"/>
            <a:ext cx="146136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i="1" dirty="0"/>
              <a:t>PV = nRT</a:t>
            </a: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4932363" y="4038600"/>
            <a:ext cx="1468437" cy="930274"/>
            <a:chOff x="653" y="1416"/>
            <a:chExt cx="925" cy="586"/>
          </a:xfrm>
        </p:grpSpPr>
        <p:sp>
          <p:nvSpPr>
            <p:cNvPr id="22533" name="Text Box 5"/>
            <p:cNvSpPr txBox="1">
              <a:spLocks noChangeArrowheads="1"/>
            </p:cNvSpPr>
            <p:nvPr/>
          </p:nvSpPr>
          <p:spPr bwMode="auto">
            <a:xfrm>
              <a:off x="653" y="1529"/>
              <a:ext cx="461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800" i="1"/>
                <a:t>V = </a:t>
              </a:r>
            </a:p>
          </p:txBody>
        </p:sp>
        <p:grpSp>
          <p:nvGrpSpPr>
            <p:cNvPr id="3" name="Group 9"/>
            <p:cNvGrpSpPr>
              <a:grpSpLocks/>
            </p:cNvGrpSpPr>
            <p:nvPr/>
          </p:nvGrpSpPr>
          <p:grpSpPr bwMode="auto">
            <a:xfrm>
              <a:off x="1092" y="1416"/>
              <a:ext cx="486" cy="586"/>
              <a:chOff x="1219" y="3209"/>
              <a:chExt cx="486" cy="586"/>
            </a:xfrm>
          </p:grpSpPr>
          <p:sp>
            <p:nvSpPr>
              <p:cNvPr id="22534" name="Text Box 6"/>
              <p:cNvSpPr txBox="1">
                <a:spLocks noChangeArrowheads="1"/>
              </p:cNvSpPr>
              <p:nvPr/>
            </p:nvSpPr>
            <p:spPr bwMode="auto">
              <a:xfrm>
                <a:off x="1219" y="3209"/>
                <a:ext cx="460" cy="3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2800" i="1"/>
                  <a:t>nRT</a:t>
                </a:r>
              </a:p>
            </p:txBody>
          </p:sp>
          <p:sp>
            <p:nvSpPr>
              <p:cNvPr id="22535" name="Text Box 7"/>
              <p:cNvSpPr txBox="1">
                <a:spLocks noChangeArrowheads="1"/>
              </p:cNvSpPr>
              <p:nvPr/>
            </p:nvSpPr>
            <p:spPr bwMode="auto">
              <a:xfrm>
                <a:off x="1356" y="3465"/>
                <a:ext cx="233" cy="3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2800" i="1"/>
                  <a:t>P</a:t>
                </a:r>
              </a:p>
            </p:txBody>
          </p:sp>
          <p:sp>
            <p:nvSpPr>
              <p:cNvPr id="22536" name="Line 8"/>
              <p:cNvSpPr>
                <a:spLocks noChangeShapeType="1"/>
              </p:cNvSpPr>
              <p:nvPr/>
            </p:nvSpPr>
            <p:spPr bwMode="auto">
              <a:xfrm>
                <a:off x="1273" y="3501"/>
                <a:ext cx="43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800"/>
              </a:p>
            </p:txBody>
          </p:sp>
        </p:grpSp>
      </p:grpSp>
      <p:sp>
        <p:nvSpPr>
          <p:cNvPr id="22539" name="Text Box 11"/>
          <p:cNvSpPr txBox="1">
            <a:spLocks noChangeArrowheads="1"/>
          </p:cNvSpPr>
          <p:nvPr/>
        </p:nvSpPr>
        <p:spPr bwMode="auto">
          <a:xfrm>
            <a:off x="2133600" y="1752600"/>
            <a:ext cx="28953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i="1"/>
              <a:t>T</a:t>
            </a:r>
            <a:r>
              <a:rPr lang="en-US" sz="2800"/>
              <a:t> = 0 </a:t>
            </a:r>
            <a:r>
              <a:rPr lang="en-US" sz="2800" baseline="30000"/>
              <a:t>0</a:t>
            </a:r>
            <a:r>
              <a:rPr lang="en-US" sz="2800"/>
              <a:t>C = 273.15 K</a:t>
            </a:r>
            <a:endParaRPr lang="en-US" sz="2800" i="1"/>
          </a:p>
        </p:txBody>
      </p:sp>
      <p:sp>
        <p:nvSpPr>
          <p:cNvPr id="22540" name="Text Box 12"/>
          <p:cNvSpPr txBox="1">
            <a:spLocks noChangeArrowheads="1"/>
          </p:cNvSpPr>
          <p:nvPr/>
        </p:nvSpPr>
        <p:spPr bwMode="auto">
          <a:xfrm>
            <a:off x="2133600" y="2373313"/>
            <a:ext cx="156645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i="1"/>
              <a:t>P = 1 atm</a:t>
            </a:r>
          </a:p>
        </p:txBody>
      </p:sp>
      <p:grpSp>
        <p:nvGrpSpPr>
          <p:cNvPr id="4" name="Group 46"/>
          <p:cNvGrpSpPr>
            <a:grpSpLocks/>
          </p:cNvGrpSpPr>
          <p:nvPr/>
        </p:nvGrpSpPr>
        <p:grpSpPr bwMode="auto">
          <a:xfrm>
            <a:off x="2133600" y="2895600"/>
            <a:ext cx="5138738" cy="915988"/>
            <a:chOff x="2448" y="1440"/>
            <a:chExt cx="3237" cy="577"/>
          </a:xfrm>
        </p:grpSpPr>
        <p:sp>
          <p:nvSpPr>
            <p:cNvPr id="22541" name="Text Box 13"/>
            <p:cNvSpPr txBox="1">
              <a:spLocks noChangeArrowheads="1"/>
            </p:cNvSpPr>
            <p:nvPr/>
          </p:nvSpPr>
          <p:spPr bwMode="auto">
            <a:xfrm>
              <a:off x="2448" y="1544"/>
              <a:ext cx="1210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800" i="1"/>
                <a:t>n</a:t>
              </a:r>
              <a:r>
                <a:rPr lang="en-US" sz="2800"/>
                <a:t> = 49.8 g x </a:t>
              </a:r>
              <a:endParaRPr lang="en-US" sz="2800" i="1"/>
            </a:p>
          </p:txBody>
        </p:sp>
        <p:grpSp>
          <p:nvGrpSpPr>
            <p:cNvPr id="5" name="Group 45"/>
            <p:cNvGrpSpPr>
              <a:grpSpLocks/>
            </p:cNvGrpSpPr>
            <p:nvPr/>
          </p:nvGrpSpPr>
          <p:grpSpPr bwMode="auto">
            <a:xfrm>
              <a:off x="3507" y="1440"/>
              <a:ext cx="1156" cy="577"/>
              <a:chOff x="3507" y="1440"/>
              <a:chExt cx="1156" cy="577"/>
            </a:xfrm>
          </p:grpSpPr>
          <p:sp>
            <p:nvSpPr>
              <p:cNvPr id="22543" name="Text Box 15"/>
              <p:cNvSpPr txBox="1">
                <a:spLocks noChangeArrowheads="1"/>
              </p:cNvSpPr>
              <p:nvPr/>
            </p:nvSpPr>
            <p:spPr bwMode="auto">
              <a:xfrm>
                <a:off x="3592" y="1440"/>
                <a:ext cx="999" cy="3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2800"/>
                  <a:t>1 mol HCl</a:t>
                </a:r>
              </a:p>
            </p:txBody>
          </p:sp>
          <p:sp>
            <p:nvSpPr>
              <p:cNvPr id="22544" name="Text Box 16"/>
              <p:cNvSpPr txBox="1">
                <a:spLocks noChangeArrowheads="1"/>
              </p:cNvSpPr>
              <p:nvPr/>
            </p:nvSpPr>
            <p:spPr bwMode="auto">
              <a:xfrm>
                <a:off x="3507" y="1687"/>
                <a:ext cx="1156" cy="3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2800"/>
                  <a:t>36.45 g HCl</a:t>
                </a:r>
              </a:p>
            </p:txBody>
          </p:sp>
          <p:sp>
            <p:nvSpPr>
              <p:cNvPr id="22545" name="Line 17"/>
              <p:cNvSpPr>
                <a:spLocks noChangeShapeType="1"/>
              </p:cNvSpPr>
              <p:nvPr/>
            </p:nvSpPr>
            <p:spPr bwMode="auto">
              <a:xfrm>
                <a:off x="3600" y="1695"/>
                <a:ext cx="96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800"/>
              </a:p>
            </p:txBody>
          </p:sp>
        </p:grpSp>
        <p:sp>
          <p:nvSpPr>
            <p:cNvPr id="22547" name="Text Box 19"/>
            <p:cNvSpPr txBox="1">
              <a:spLocks noChangeArrowheads="1"/>
            </p:cNvSpPr>
            <p:nvPr/>
          </p:nvSpPr>
          <p:spPr bwMode="auto">
            <a:xfrm>
              <a:off x="4598" y="1544"/>
              <a:ext cx="1087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800"/>
                <a:t>= 1.37 mol</a:t>
              </a:r>
            </a:p>
          </p:txBody>
        </p:sp>
      </p:grpSp>
      <p:sp>
        <p:nvSpPr>
          <p:cNvPr id="22549" name="Text Box 21"/>
          <p:cNvSpPr txBox="1">
            <a:spLocks noChangeArrowheads="1"/>
          </p:cNvSpPr>
          <p:nvPr/>
        </p:nvSpPr>
        <p:spPr bwMode="auto">
          <a:xfrm>
            <a:off x="2322263" y="5486400"/>
            <a:ext cx="64953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i="1" dirty="0"/>
              <a:t>V</a:t>
            </a:r>
            <a:r>
              <a:rPr lang="en-US" sz="2800" dirty="0"/>
              <a:t> =</a:t>
            </a:r>
            <a:endParaRPr lang="en-US" sz="2800" i="1" dirty="0"/>
          </a:p>
        </p:txBody>
      </p:sp>
      <p:cxnSp>
        <p:nvCxnSpPr>
          <p:cNvPr id="26" name="رابط كسهم مستقيم 25"/>
          <p:cNvCxnSpPr/>
          <p:nvPr/>
        </p:nvCxnSpPr>
        <p:spPr>
          <a:xfrm>
            <a:off x="4038600" y="4495800"/>
            <a:ext cx="609600" cy="0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5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5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2" grpId="0" autoUpdateAnimBg="0"/>
      <p:bldP spid="22539" grpId="0" autoUpdateAnimBg="0"/>
      <p:bldP spid="22540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1229078"/>
            <a:ext cx="7848600" cy="3342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827584" y="4737318"/>
            <a:ext cx="561662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rgbClr val="C00000"/>
                </a:solidFill>
              </a:rPr>
              <a:t>48.7 K</a:t>
            </a:r>
          </a:p>
          <a:p>
            <a:r>
              <a:rPr lang="en-GB" sz="2800" dirty="0" smtClean="0">
                <a:solidFill>
                  <a:srgbClr val="002060"/>
                </a:solidFill>
              </a:rPr>
              <a:t>3.05  x 10</a:t>
            </a:r>
            <a:r>
              <a:rPr lang="en-GB" sz="2800" baseline="30000" dirty="0" smtClean="0">
                <a:solidFill>
                  <a:srgbClr val="002060"/>
                </a:solidFill>
              </a:rPr>
              <a:t>-3</a:t>
            </a:r>
            <a:r>
              <a:rPr lang="en-GB" sz="2800" dirty="0" smtClean="0">
                <a:solidFill>
                  <a:srgbClr val="002060"/>
                </a:solidFill>
              </a:rPr>
              <a:t> mol</a:t>
            </a:r>
          </a:p>
          <a:p>
            <a:r>
              <a:rPr lang="en-GB" sz="2800" dirty="0" smtClean="0">
                <a:solidFill>
                  <a:srgbClr val="C00000"/>
                </a:solidFill>
              </a:rPr>
              <a:t>11.2 L</a:t>
            </a:r>
          </a:p>
          <a:p>
            <a:r>
              <a:rPr lang="en-GB" sz="2800" dirty="0" smtClean="0">
                <a:solidFill>
                  <a:srgbClr val="002060"/>
                </a:solidFill>
              </a:rPr>
              <a:t>10.3 atm</a:t>
            </a:r>
            <a:endParaRPr lang="en-GB" sz="2800" dirty="0">
              <a:solidFill>
                <a:srgbClr val="002060"/>
              </a:solidFill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685800" y="3810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Examples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685330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04664"/>
            <a:ext cx="8229600" cy="1143000"/>
          </a:xfrm>
        </p:spPr>
        <p:txBody>
          <a:bodyPr>
            <a:no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Relating the Ideal-Gas Equation and the Gas Laws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57200" y="2170093"/>
            <a:ext cx="8001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When the quantity of gas and the temperature are held constant, </a:t>
            </a:r>
            <a:r>
              <a:rPr lang="en-GB" sz="2800" i="1" dirty="0" smtClean="0">
                <a:cs typeface="Times New Roman" pitchFamily="18" charset="0"/>
              </a:rPr>
              <a:t>n</a:t>
            </a:r>
            <a:r>
              <a:rPr lang="en-GB" sz="2800" dirty="0" smtClean="0"/>
              <a:t> &amp; </a:t>
            </a:r>
            <a:r>
              <a:rPr lang="en-GB" sz="2800" i="1" dirty="0" smtClean="0">
                <a:cs typeface="Times New Roman" pitchFamily="18" charset="0"/>
              </a:rPr>
              <a:t>T</a:t>
            </a:r>
            <a:r>
              <a:rPr lang="en-GB" sz="2800" dirty="0" smtClean="0"/>
              <a:t> have fixed values. </a:t>
            </a:r>
            <a:endParaRPr lang="en-GB" sz="2800" dirty="0"/>
          </a:p>
        </p:txBody>
      </p:sp>
      <p:sp>
        <p:nvSpPr>
          <p:cNvPr id="20" name="Rectangle 25"/>
          <p:cNvSpPr>
            <a:spLocks noChangeArrowheads="1"/>
          </p:cNvSpPr>
          <p:nvPr/>
        </p:nvSpPr>
        <p:spPr bwMode="auto">
          <a:xfrm>
            <a:off x="2785077" y="3581400"/>
            <a:ext cx="306250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i="1" dirty="0">
                <a:solidFill>
                  <a:srgbClr val="000080"/>
                </a:solidFill>
              </a:rPr>
              <a:t>PV</a:t>
            </a:r>
            <a:r>
              <a:rPr lang="en-US" sz="2800" dirty="0">
                <a:solidFill>
                  <a:srgbClr val="000080"/>
                </a:solidFill>
              </a:rPr>
              <a:t> = </a:t>
            </a:r>
            <a:r>
              <a:rPr lang="en-US" sz="2800" i="1" dirty="0" smtClean="0">
                <a:solidFill>
                  <a:srgbClr val="000080"/>
                </a:solidFill>
              </a:rPr>
              <a:t>nRT = </a:t>
            </a:r>
            <a:r>
              <a:rPr lang="en-US" sz="2800" dirty="0" smtClean="0">
                <a:solidFill>
                  <a:srgbClr val="000080"/>
                </a:solidFill>
              </a:rPr>
              <a:t>constant</a:t>
            </a:r>
            <a:endParaRPr lang="en-US" sz="2800" dirty="0">
              <a:solidFill>
                <a:srgbClr val="000080"/>
              </a:solidFill>
            </a:endParaRPr>
          </a:p>
        </p:txBody>
      </p:sp>
      <p:sp>
        <p:nvSpPr>
          <p:cNvPr id="21" name="Rectangle 25"/>
          <p:cNvSpPr>
            <a:spLocks noChangeArrowheads="1"/>
          </p:cNvSpPr>
          <p:nvPr/>
        </p:nvSpPr>
        <p:spPr bwMode="auto">
          <a:xfrm>
            <a:off x="2819400" y="4505980"/>
            <a:ext cx="179408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i="1" dirty="0" smtClean="0">
                <a:solidFill>
                  <a:srgbClr val="000080"/>
                </a:solidFill>
              </a:rPr>
              <a:t>P</a:t>
            </a:r>
            <a:r>
              <a:rPr lang="en-US" sz="2800" i="1" baseline="-25000" dirty="0" smtClean="0">
                <a:solidFill>
                  <a:srgbClr val="000080"/>
                </a:solidFill>
              </a:rPr>
              <a:t>1</a:t>
            </a:r>
            <a:r>
              <a:rPr lang="en-US" sz="2800" i="1" dirty="0" smtClean="0">
                <a:solidFill>
                  <a:srgbClr val="000080"/>
                </a:solidFill>
              </a:rPr>
              <a:t>V</a:t>
            </a:r>
            <a:r>
              <a:rPr lang="en-US" sz="2800" dirty="0" smtClean="0">
                <a:solidFill>
                  <a:srgbClr val="000080"/>
                </a:solidFill>
              </a:rPr>
              <a:t> </a:t>
            </a:r>
            <a:r>
              <a:rPr lang="en-US" sz="2800" baseline="-25000" dirty="0" smtClean="0">
                <a:solidFill>
                  <a:srgbClr val="000080"/>
                </a:solidFill>
              </a:rPr>
              <a:t>1</a:t>
            </a:r>
            <a:r>
              <a:rPr lang="en-US" sz="2800" dirty="0" smtClean="0">
                <a:solidFill>
                  <a:srgbClr val="000080"/>
                </a:solidFill>
              </a:rPr>
              <a:t>= </a:t>
            </a:r>
            <a:r>
              <a:rPr lang="en-US" sz="2800" i="1" dirty="0" smtClean="0">
                <a:solidFill>
                  <a:srgbClr val="000080"/>
                </a:solidFill>
              </a:rPr>
              <a:t>P</a:t>
            </a:r>
            <a:r>
              <a:rPr lang="en-US" sz="2800" i="1" baseline="-25000" dirty="0" smtClean="0">
                <a:solidFill>
                  <a:srgbClr val="000080"/>
                </a:solidFill>
              </a:rPr>
              <a:t>2</a:t>
            </a:r>
            <a:r>
              <a:rPr lang="en-US" sz="2800" i="1" dirty="0" smtClean="0">
                <a:solidFill>
                  <a:srgbClr val="000080"/>
                </a:solidFill>
              </a:rPr>
              <a:t>V</a:t>
            </a:r>
            <a:r>
              <a:rPr lang="en-US" sz="2800" i="1" baseline="-25000" dirty="0" smtClean="0">
                <a:solidFill>
                  <a:srgbClr val="000080"/>
                </a:solidFill>
              </a:rPr>
              <a:t>2</a:t>
            </a:r>
            <a:endParaRPr lang="en-US" sz="2800" baseline="-25000" dirty="0">
              <a:solidFill>
                <a:srgbClr val="000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6585455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7544" y="548680"/>
            <a:ext cx="7992888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800" dirty="0" smtClean="0">
                <a:solidFill>
                  <a:srgbClr val="C00000"/>
                </a:solidFill>
              </a:rPr>
              <a:t>A metal cylinder holds 50 L of O</a:t>
            </a:r>
            <a:r>
              <a:rPr lang="en-GB" sz="2800" baseline="-25000" dirty="0" smtClean="0">
                <a:solidFill>
                  <a:srgbClr val="C00000"/>
                </a:solidFill>
              </a:rPr>
              <a:t>2</a:t>
            </a:r>
            <a:r>
              <a:rPr lang="en-GB" sz="2800" dirty="0" smtClean="0">
                <a:solidFill>
                  <a:srgbClr val="C00000"/>
                </a:solidFill>
              </a:rPr>
              <a:t> gas at 18.5 atm and 21</a:t>
            </a:r>
            <a:r>
              <a:rPr lang="en-GB" sz="2800" baseline="30000" dirty="0" smtClean="0">
                <a:solidFill>
                  <a:srgbClr val="C00000"/>
                </a:solidFill>
              </a:rPr>
              <a:t>o</a:t>
            </a:r>
            <a:r>
              <a:rPr lang="en-GB" sz="2800" dirty="0" smtClean="0">
                <a:solidFill>
                  <a:srgbClr val="C00000"/>
                </a:solidFill>
              </a:rPr>
              <a:t>C, what volume will the gas occupy if the temperature is maintained at 21 </a:t>
            </a:r>
            <a:r>
              <a:rPr lang="en-GB" sz="2800" baseline="30000" dirty="0" smtClean="0">
                <a:solidFill>
                  <a:srgbClr val="C00000"/>
                </a:solidFill>
              </a:rPr>
              <a:t>o</a:t>
            </a:r>
            <a:r>
              <a:rPr lang="en-GB" sz="2800" dirty="0" smtClean="0">
                <a:solidFill>
                  <a:srgbClr val="C00000"/>
                </a:solidFill>
              </a:rPr>
              <a:t>C while the pressure is reduced to 1.00 atm?</a:t>
            </a:r>
          </a:p>
          <a:p>
            <a:pPr algn="just"/>
            <a:endParaRPr lang="en-GB" sz="2800" dirty="0" smtClean="0">
              <a:solidFill>
                <a:srgbClr val="C00000"/>
              </a:solidFill>
            </a:endParaRPr>
          </a:p>
          <a:p>
            <a:pPr algn="just"/>
            <a:endParaRPr lang="en-GB" sz="2800" dirty="0" smtClean="0">
              <a:solidFill>
                <a:srgbClr val="C00000"/>
              </a:solidFill>
            </a:endParaRPr>
          </a:p>
          <a:p>
            <a:pPr algn="just"/>
            <a:endParaRPr lang="en-GB" sz="2800" dirty="0" smtClean="0">
              <a:solidFill>
                <a:srgbClr val="C00000"/>
              </a:solidFill>
            </a:endParaRPr>
          </a:p>
          <a:p>
            <a:pPr algn="just"/>
            <a:endParaRPr lang="en-GB" sz="2800" dirty="0" smtClean="0">
              <a:solidFill>
                <a:srgbClr val="C00000"/>
              </a:solidFill>
            </a:endParaRPr>
          </a:p>
          <a:p>
            <a:pPr algn="just"/>
            <a:r>
              <a:rPr lang="en-GB" sz="2800" dirty="0" smtClean="0"/>
              <a:t>                18.5 atm x 50 L = 1.00 atm x V</a:t>
            </a:r>
            <a:r>
              <a:rPr lang="en-GB" sz="2800" baseline="-25000" dirty="0" smtClean="0"/>
              <a:t>2</a:t>
            </a:r>
            <a:r>
              <a:rPr lang="en-GB" sz="2800" dirty="0" smtClean="0"/>
              <a:t> </a:t>
            </a:r>
          </a:p>
          <a:p>
            <a:pPr algn="just"/>
            <a:endParaRPr lang="en-GB" sz="2800" dirty="0" smtClean="0"/>
          </a:p>
          <a:p>
            <a:pPr algn="just"/>
            <a:r>
              <a:rPr lang="en-GB" sz="2800" dirty="0" smtClean="0"/>
              <a:t>                           V</a:t>
            </a:r>
            <a:r>
              <a:rPr lang="en-GB" sz="2800" baseline="-25000" dirty="0" smtClean="0"/>
              <a:t>2</a:t>
            </a:r>
            <a:r>
              <a:rPr lang="en-GB" sz="2800" dirty="0" smtClean="0"/>
              <a:t> = 925 L</a:t>
            </a:r>
            <a:endParaRPr lang="en-GB" sz="2800" dirty="0"/>
          </a:p>
        </p:txBody>
      </p:sp>
      <p:sp>
        <p:nvSpPr>
          <p:cNvPr id="4" name="Rectangle 25"/>
          <p:cNvSpPr>
            <a:spLocks noChangeArrowheads="1"/>
          </p:cNvSpPr>
          <p:nvPr/>
        </p:nvSpPr>
        <p:spPr bwMode="auto">
          <a:xfrm>
            <a:off x="2808454" y="3070701"/>
            <a:ext cx="208101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i="1" dirty="0" smtClean="0">
                <a:latin typeface="Arial" charset="0"/>
              </a:rPr>
              <a:t>P</a:t>
            </a:r>
            <a:r>
              <a:rPr lang="en-US" sz="2800" i="1" baseline="-25000" dirty="0" smtClean="0">
                <a:latin typeface="Arial" charset="0"/>
              </a:rPr>
              <a:t>1</a:t>
            </a:r>
            <a:r>
              <a:rPr lang="en-US" sz="2800" i="1" dirty="0" smtClean="0">
                <a:latin typeface="Arial" charset="0"/>
              </a:rPr>
              <a:t>V</a:t>
            </a:r>
            <a:r>
              <a:rPr lang="en-US" sz="2800" dirty="0" smtClean="0">
                <a:latin typeface="Arial" charset="0"/>
              </a:rPr>
              <a:t> </a:t>
            </a:r>
            <a:r>
              <a:rPr lang="en-US" sz="2800" i="1" baseline="-25000" dirty="0" smtClean="0">
                <a:latin typeface="Arial" charset="0"/>
              </a:rPr>
              <a:t>1</a:t>
            </a:r>
            <a:r>
              <a:rPr lang="en-US" sz="2800" dirty="0" smtClean="0">
                <a:latin typeface="Arial" charset="0"/>
              </a:rPr>
              <a:t>= </a:t>
            </a:r>
            <a:r>
              <a:rPr lang="en-US" sz="2800" i="1" dirty="0" smtClean="0">
                <a:latin typeface="Arial" charset="0"/>
              </a:rPr>
              <a:t>P</a:t>
            </a:r>
            <a:r>
              <a:rPr lang="en-US" sz="2800" i="1" baseline="-25000" dirty="0" smtClean="0">
                <a:latin typeface="Arial" charset="0"/>
              </a:rPr>
              <a:t>2</a:t>
            </a:r>
            <a:r>
              <a:rPr lang="en-US" sz="2800" i="1" dirty="0" smtClean="0">
                <a:latin typeface="Arial" charset="0"/>
              </a:rPr>
              <a:t>V</a:t>
            </a:r>
            <a:r>
              <a:rPr lang="en-US" sz="2800" i="1" baseline="-25000" dirty="0" smtClean="0">
                <a:latin typeface="Arial" charset="0"/>
              </a:rPr>
              <a:t>2</a:t>
            </a:r>
            <a:endParaRPr lang="en-US" sz="2800" baseline="-250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4328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685800" y="1003518"/>
            <a:ext cx="76962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When the quantity of gas and the volume are held constant, </a:t>
            </a:r>
            <a:r>
              <a:rPr lang="en-GB" sz="2800" i="1" dirty="0" smtClean="0">
                <a:cs typeface="Times New Roman" pitchFamily="18" charset="0"/>
              </a:rPr>
              <a:t>n</a:t>
            </a:r>
            <a:r>
              <a:rPr lang="en-GB" sz="2800" dirty="0" smtClean="0"/>
              <a:t> &amp; </a:t>
            </a:r>
            <a:r>
              <a:rPr lang="en-GB" sz="2800" i="1" dirty="0" smtClean="0">
                <a:cs typeface="Times New Roman" pitchFamily="18" charset="0"/>
              </a:rPr>
              <a:t>V</a:t>
            </a:r>
            <a:r>
              <a:rPr lang="en-GB" sz="2800" dirty="0" smtClean="0"/>
              <a:t> have fixed values. </a:t>
            </a:r>
          </a:p>
          <a:p>
            <a:r>
              <a:rPr lang="en-GB" sz="2800" dirty="0" smtClean="0"/>
              <a:t>                                  </a:t>
            </a:r>
            <a:r>
              <a:rPr lang="en-GB" sz="2800" dirty="0" smtClean="0">
                <a:solidFill>
                  <a:srgbClr val="000080"/>
                </a:solidFill>
              </a:rPr>
              <a:t>                                </a:t>
            </a:r>
          </a:p>
          <a:p>
            <a:r>
              <a:rPr lang="en-GB" sz="2800" dirty="0" smtClean="0">
                <a:solidFill>
                  <a:srgbClr val="000080"/>
                </a:solidFill>
              </a:rPr>
              <a:t>			</a:t>
            </a:r>
          </a:p>
        </p:txBody>
      </p:sp>
      <p:grpSp>
        <p:nvGrpSpPr>
          <p:cNvPr id="2" name="Group 19"/>
          <p:cNvGrpSpPr>
            <a:grpSpLocks/>
          </p:cNvGrpSpPr>
          <p:nvPr/>
        </p:nvGrpSpPr>
        <p:grpSpPr bwMode="auto">
          <a:xfrm>
            <a:off x="3200400" y="2362200"/>
            <a:ext cx="685800" cy="954088"/>
            <a:chOff x="1248" y="1582"/>
            <a:chExt cx="432" cy="601"/>
          </a:xfrm>
        </p:grpSpPr>
        <p:sp>
          <p:nvSpPr>
            <p:cNvPr id="10" name="Rectangle 20"/>
            <p:cNvSpPr>
              <a:spLocks noChangeArrowheads="1"/>
            </p:cNvSpPr>
            <p:nvPr/>
          </p:nvSpPr>
          <p:spPr bwMode="auto">
            <a:xfrm>
              <a:off x="1318" y="1582"/>
              <a:ext cx="267" cy="6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2800" i="1" dirty="0" smtClean="0">
                  <a:solidFill>
                    <a:srgbClr val="000080"/>
                  </a:solidFill>
                  <a:latin typeface="Arial" charset="0"/>
                </a:rPr>
                <a:t>P</a:t>
              </a:r>
              <a:endParaRPr lang="en-US" sz="2800" i="1" dirty="0">
                <a:solidFill>
                  <a:srgbClr val="000080"/>
                </a:solidFill>
                <a:latin typeface="Arial" charset="0"/>
              </a:endParaRPr>
            </a:p>
            <a:p>
              <a:pPr algn="ctr"/>
              <a:r>
                <a:rPr lang="en-US" sz="2800" i="1" dirty="0" smtClean="0">
                  <a:solidFill>
                    <a:srgbClr val="000080"/>
                  </a:solidFill>
                  <a:latin typeface="Arial" charset="0"/>
                </a:rPr>
                <a:t>T</a:t>
              </a:r>
              <a:endParaRPr lang="en-US" sz="2800" i="1" dirty="0">
                <a:solidFill>
                  <a:srgbClr val="000080"/>
                </a:solidFill>
                <a:latin typeface="Arial" charset="0"/>
              </a:endParaRPr>
            </a:p>
          </p:txBody>
        </p:sp>
        <p:sp>
          <p:nvSpPr>
            <p:cNvPr id="11" name="Line 21"/>
            <p:cNvSpPr>
              <a:spLocks noChangeShapeType="1"/>
            </p:cNvSpPr>
            <p:nvPr/>
          </p:nvSpPr>
          <p:spPr bwMode="auto">
            <a:xfrm>
              <a:off x="1248" y="1870"/>
              <a:ext cx="432" cy="0"/>
            </a:xfrm>
            <a:prstGeom prst="line">
              <a:avLst/>
            </a:prstGeom>
            <a:noFill/>
            <a:ln w="2857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sz="2800">
                <a:solidFill>
                  <a:srgbClr val="000080"/>
                </a:solidFill>
              </a:endParaRPr>
            </a:p>
          </p:txBody>
        </p:sp>
      </p:grpSp>
      <p:grpSp>
        <p:nvGrpSpPr>
          <p:cNvPr id="3" name="Group 19"/>
          <p:cNvGrpSpPr>
            <a:grpSpLocks/>
          </p:cNvGrpSpPr>
          <p:nvPr/>
        </p:nvGrpSpPr>
        <p:grpSpPr bwMode="auto">
          <a:xfrm>
            <a:off x="4544740" y="2362200"/>
            <a:ext cx="685800" cy="954088"/>
            <a:chOff x="1248" y="1582"/>
            <a:chExt cx="432" cy="601"/>
          </a:xfrm>
        </p:grpSpPr>
        <p:sp>
          <p:nvSpPr>
            <p:cNvPr id="14" name="Rectangle 20"/>
            <p:cNvSpPr>
              <a:spLocks noChangeArrowheads="1"/>
            </p:cNvSpPr>
            <p:nvPr/>
          </p:nvSpPr>
          <p:spPr bwMode="auto">
            <a:xfrm>
              <a:off x="1248" y="1582"/>
              <a:ext cx="406" cy="6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2800" i="1" dirty="0" smtClean="0">
                  <a:solidFill>
                    <a:srgbClr val="000080"/>
                  </a:solidFill>
                  <a:latin typeface="Arial" charset="0"/>
                </a:rPr>
                <a:t>nR</a:t>
              </a:r>
              <a:endParaRPr lang="en-US" sz="2800" i="1" dirty="0">
                <a:solidFill>
                  <a:srgbClr val="000080"/>
                </a:solidFill>
                <a:latin typeface="Arial" charset="0"/>
              </a:endParaRPr>
            </a:p>
            <a:p>
              <a:pPr algn="ctr"/>
              <a:r>
                <a:rPr lang="en-US" sz="2800" i="1" dirty="0" smtClean="0">
                  <a:solidFill>
                    <a:srgbClr val="000080"/>
                  </a:solidFill>
                  <a:latin typeface="Arial" charset="0"/>
                </a:rPr>
                <a:t>V</a:t>
              </a:r>
              <a:endParaRPr lang="en-US" sz="2800" i="1" dirty="0">
                <a:solidFill>
                  <a:srgbClr val="000080"/>
                </a:solidFill>
                <a:latin typeface="Arial" charset="0"/>
              </a:endParaRPr>
            </a:p>
          </p:txBody>
        </p:sp>
        <p:sp>
          <p:nvSpPr>
            <p:cNvPr id="15" name="Line 21"/>
            <p:cNvSpPr>
              <a:spLocks noChangeShapeType="1"/>
            </p:cNvSpPr>
            <p:nvPr/>
          </p:nvSpPr>
          <p:spPr bwMode="auto">
            <a:xfrm>
              <a:off x="1248" y="1870"/>
              <a:ext cx="432" cy="0"/>
            </a:xfrm>
            <a:prstGeom prst="line">
              <a:avLst/>
            </a:prstGeom>
            <a:noFill/>
            <a:ln w="2857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sz="2800">
                <a:solidFill>
                  <a:srgbClr val="000080"/>
                </a:solidFill>
              </a:endParaRPr>
            </a:p>
          </p:txBody>
        </p:sp>
      </p:grpSp>
      <p:grpSp>
        <p:nvGrpSpPr>
          <p:cNvPr id="4" name="Group 19"/>
          <p:cNvGrpSpPr>
            <a:grpSpLocks/>
          </p:cNvGrpSpPr>
          <p:nvPr/>
        </p:nvGrpSpPr>
        <p:grpSpPr bwMode="auto">
          <a:xfrm>
            <a:off x="3276600" y="3886200"/>
            <a:ext cx="685800" cy="954088"/>
            <a:chOff x="1248" y="1658"/>
            <a:chExt cx="432" cy="601"/>
          </a:xfrm>
        </p:grpSpPr>
        <p:sp>
          <p:nvSpPr>
            <p:cNvPr id="24" name="Rectangle 20"/>
            <p:cNvSpPr>
              <a:spLocks noChangeArrowheads="1"/>
            </p:cNvSpPr>
            <p:nvPr/>
          </p:nvSpPr>
          <p:spPr bwMode="auto">
            <a:xfrm>
              <a:off x="1276" y="1658"/>
              <a:ext cx="351" cy="6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2800" i="1" dirty="0" smtClean="0">
                  <a:solidFill>
                    <a:srgbClr val="000080"/>
                  </a:solidFill>
                  <a:latin typeface="Arial" charset="0"/>
                </a:rPr>
                <a:t>P</a:t>
              </a:r>
              <a:r>
                <a:rPr lang="en-US" sz="2800" i="1" baseline="-25000" dirty="0" smtClean="0">
                  <a:solidFill>
                    <a:srgbClr val="000080"/>
                  </a:solidFill>
                  <a:latin typeface="Arial" charset="0"/>
                </a:rPr>
                <a:t>1</a:t>
              </a:r>
              <a:endParaRPr lang="en-US" sz="2800" i="1" baseline="-25000" dirty="0">
                <a:solidFill>
                  <a:srgbClr val="000080"/>
                </a:solidFill>
                <a:latin typeface="Arial" charset="0"/>
              </a:endParaRPr>
            </a:p>
            <a:p>
              <a:pPr algn="ctr"/>
              <a:r>
                <a:rPr lang="en-US" sz="2800" i="1" dirty="0" smtClean="0">
                  <a:solidFill>
                    <a:srgbClr val="000080"/>
                  </a:solidFill>
                  <a:latin typeface="Arial" charset="0"/>
                </a:rPr>
                <a:t>T</a:t>
              </a:r>
              <a:r>
                <a:rPr lang="en-US" sz="2800" i="1" baseline="-25000" dirty="0" smtClean="0">
                  <a:solidFill>
                    <a:srgbClr val="000080"/>
                  </a:solidFill>
                  <a:latin typeface="Arial" charset="0"/>
                </a:rPr>
                <a:t>1</a:t>
              </a:r>
              <a:endParaRPr lang="en-US" sz="2800" i="1" baseline="-25000" dirty="0">
                <a:solidFill>
                  <a:srgbClr val="000080"/>
                </a:solidFill>
                <a:latin typeface="Arial" charset="0"/>
              </a:endParaRPr>
            </a:p>
          </p:txBody>
        </p:sp>
        <p:sp>
          <p:nvSpPr>
            <p:cNvPr id="25" name="Line 21"/>
            <p:cNvSpPr>
              <a:spLocks noChangeShapeType="1"/>
            </p:cNvSpPr>
            <p:nvPr/>
          </p:nvSpPr>
          <p:spPr bwMode="auto">
            <a:xfrm>
              <a:off x="1248" y="1968"/>
              <a:ext cx="432" cy="0"/>
            </a:xfrm>
            <a:prstGeom prst="line">
              <a:avLst/>
            </a:prstGeom>
            <a:noFill/>
            <a:ln w="2857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sz="2800">
                <a:solidFill>
                  <a:srgbClr val="000080"/>
                </a:solidFill>
              </a:endParaRPr>
            </a:p>
          </p:txBody>
        </p:sp>
      </p:grpSp>
      <p:grpSp>
        <p:nvGrpSpPr>
          <p:cNvPr id="5" name="Group 19"/>
          <p:cNvGrpSpPr>
            <a:grpSpLocks/>
          </p:cNvGrpSpPr>
          <p:nvPr/>
        </p:nvGrpSpPr>
        <p:grpSpPr bwMode="auto">
          <a:xfrm>
            <a:off x="4610472" y="3925589"/>
            <a:ext cx="685800" cy="954088"/>
            <a:chOff x="1248" y="1655"/>
            <a:chExt cx="432" cy="601"/>
          </a:xfrm>
        </p:grpSpPr>
        <p:sp>
          <p:nvSpPr>
            <p:cNvPr id="27" name="Rectangle 20"/>
            <p:cNvSpPr>
              <a:spLocks noChangeArrowheads="1"/>
            </p:cNvSpPr>
            <p:nvPr/>
          </p:nvSpPr>
          <p:spPr bwMode="auto">
            <a:xfrm>
              <a:off x="1276" y="1655"/>
              <a:ext cx="351" cy="6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2800" i="1" dirty="0" smtClean="0">
                  <a:solidFill>
                    <a:srgbClr val="000080"/>
                  </a:solidFill>
                  <a:latin typeface="Arial" charset="0"/>
                </a:rPr>
                <a:t>P</a:t>
              </a:r>
              <a:r>
                <a:rPr lang="en-US" sz="2800" i="1" baseline="-25000" dirty="0" smtClean="0">
                  <a:solidFill>
                    <a:srgbClr val="000080"/>
                  </a:solidFill>
                  <a:latin typeface="Arial" charset="0"/>
                </a:rPr>
                <a:t>2</a:t>
              </a:r>
              <a:endParaRPr lang="en-US" sz="2800" i="1" baseline="-25000" dirty="0">
                <a:solidFill>
                  <a:srgbClr val="000080"/>
                </a:solidFill>
                <a:latin typeface="Arial" charset="0"/>
              </a:endParaRPr>
            </a:p>
            <a:p>
              <a:pPr algn="ctr"/>
              <a:r>
                <a:rPr lang="en-US" sz="2800" i="1" dirty="0" smtClean="0">
                  <a:solidFill>
                    <a:srgbClr val="000080"/>
                  </a:solidFill>
                  <a:latin typeface="Arial" charset="0"/>
                </a:rPr>
                <a:t>T</a:t>
              </a:r>
              <a:r>
                <a:rPr lang="en-US" sz="2800" i="1" baseline="-25000" dirty="0" smtClean="0">
                  <a:solidFill>
                    <a:srgbClr val="000080"/>
                  </a:solidFill>
                  <a:latin typeface="Arial" charset="0"/>
                </a:rPr>
                <a:t>2</a:t>
              </a:r>
              <a:endParaRPr lang="en-US" sz="2800" i="1" baseline="-25000" dirty="0">
                <a:solidFill>
                  <a:srgbClr val="000080"/>
                </a:solidFill>
                <a:latin typeface="Arial" charset="0"/>
              </a:endParaRPr>
            </a:p>
          </p:txBody>
        </p:sp>
        <p:sp>
          <p:nvSpPr>
            <p:cNvPr id="28" name="Line 21"/>
            <p:cNvSpPr>
              <a:spLocks noChangeShapeType="1"/>
            </p:cNvSpPr>
            <p:nvPr/>
          </p:nvSpPr>
          <p:spPr bwMode="auto">
            <a:xfrm>
              <a:off x="1248" y="1968"/>
              <a:ext cx="432" cy="0"/>
            </a:xfrm>
            <a:prstGeom prst="line">
              <a:avLst/>
            </a:prstGeom>
            <a:noFill/>
            <a:ln w="2857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sz="2800">
                <a:solidFill>
                  <a:srgbClr val="000080"/>
                </a:solidFill>
              </a:endParaRPr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3958208" y="2514600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rgbClr val="000080"/>
                </a:solidFill>
              </a:rPr>
              <a:t> =</a:t>
            </a:r>
            <a:endParaRPr lang="en-GB" sz="2800" dirty="0"/>
          </a:p>
        </p:txBody>
      </p:sp>
      <p:sp>
        <p:nvSpPr>
          <p:cNvPr id="30" name="TextBox 29"/>
          <p:cNvSpPr txBox="1"/>
          <p:nvPr/>
        </p:nvSpPr>
        <p:spPr>
          <a:xfrm>
            <a:off x="4034407" y="4081847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rgbClr val="000080"/>
                </a:solidFill>
              </a:rPr>
              <a:t> =</a:t>
            </a:r>
            <a:endParaRPr lang="en-GB" sz="2800" dirty="0"/>
          </a:p>
        </p:txBody>
      </p:sp>
      <p:sp>
        <p:nvSpPr>
          <p:cNvPr id="31" name="TextBox 30"/>
          <p:cNvSpPr txBox="1"/>
          <p:nvPr/>
        </p:nvSpPr>
        <p:spPr>
          <a:xfrm>
            <a:off x="5398368" y="2514600"/>
            <a:ext cx="2304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rgbClr val="000080"/>
                </a:solidFill>
              </a:rPr>
              <a:t> =  constant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4138173693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7544" y="548680"/>
            <a:ext cx="7992888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800" dirty="0" smtClean="0">
                <a:solidFill>
                  <a:srgbClr val="C00000"/>
                </a:solidFill>
              </a:rPr>
              <a:t>The gas pressure in an aerosol can is 1.5 atm at 25 </a:t>
            </a:r>
            <a:r>
              <a:rPr lang="en-GB" sz="2800" baseline="30000" dirty="0" smtClean="0">
                <a:solidFill>
                  <a:srgbClr val="C00000"/>
                </a:solidFill>
              </a:rPr>
              <a:t>o</a:t>
            </a:r>
            <a:r>
              <a:rPr lang="en-GB" sz="2800" dirty="0" smtClean="0">
                <a:solidFill>
                  <a:srgbClr val="C00000"/>
                </a:solidFill>
              </a:rPr>
              <a:t>C. Assuming that the gas inside obeys the ideal-gas equation, what would the pressure be if the can were heated to 450 </a:t>
            </a:r>
            <a:r>
              <a:rPr lang="en-GB" sz="2800" baseline="30000" dirty="0" smtClean="0">
                <a:solidFill>
                  <a:srgbClr val="C00000"/>
                </a:solidFill>
              </a:rPr>
              <a:t>o</a:t>
            </a:r>
            <a:r>
              <a:rPr lang="en-GB" sz="2800" dirty="0" smtClean="0">
                <a:solidFill>
                  <a:srgbClr val="C00000"/>
                </a:solidFill>
              </a:rPr>
              <a:t>C?  </a:t>
            </a:r>
          </a:p>
          <a:p>
            <a:endParaRPr lang="en-GB" sz="2800" dirty="0" smtClean="0">
              <a:solidFill>
                <a:srgbClr val="C00000"/>
              </a:solidFill>
            </a:endParaRPr>
          </a:p>
          <a:p>
            <a:endParaRPr lang="en-GB" sz="2800" dirty="0" smtClean="0">
              <a:solidFill>
                <a:srgbClr val="C00000"/>
              </a:solidFill>
            </a:endParaRPr>
          </a:p>
          <a:p>
            <a:endParaRPr lang="en-GB" sz="2800" dirty="0" smtClean="0">
              <a:solidFill>
                <a:srgbClr val="C00000"/>
              </a:solidFill>
            </a:endParaRPr>
          </a:p>
          <a:p>
            <a:endParaRPr lang="en-GB" sz="2800" dirty="0" smtClean="0">
              <a:solidFill>
                <a:srgbClr val="C00000"/>
              </a:solidFill>
            </a:endParaRPr>
          </a:p>
          <a:p>
            <a:endParaRPr lang="en-GB" sz="2800" dirty="0" smtClean="0">
              <a:solidFill>
                <a:srgbClr val="C00000"/>
              </a:solidFill>
            </a:endParaRPr>
          </a:p>
          <a:p>
            <a:endParaRPr lang="en-GB" sz="2800" dirty="0" smtClean="0">
              <a:solidFill>
                <a:srgbClr val="C00000"/>
              </a:solidFill>
            </a:endParaRPr>
          </a:p>
          <a:p>
            <a:endParaRPr lang="en-GB" sz="2800" dirty="0" smtClean="0">
              <a:solidFill>
                <a:srgbClr val="C00000"/>
              </a:solidFill>
            </a:endParaRPr>
          </a:p>
          <a:p>
            <a:r>
              <a:rPr lang="en-GB" sz="2800" dirty="0" smtClean="0">
                <a:solidFill>
                  <a:srgbClr val="C00000"/>
                </a:solidFill>
              </a:rPr>
              <a:t>                 </a:t>
            </a:r>
          </a:p>
          <a:p>
            <a:r>
              <a:rPr lang="en-GB" sz="2800" dirty="0" smtClean="0">
                <a:solidFill>
                  <a:schemeClr val="tx2"/>
                </a:solidFill>
              </a:rPr>
              <a:t>                      </a:t>
            </a:r>
            <a:r>
              <a:rPr lang="en-GB" sz="2800" i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P</a:t>
            </a:r>
            <a:r>
              <a:rPr lang="en-GB" sz="2800" baseline="-250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GB" sz="28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= 3.6 atm</a:t>
            </a:r>
            <a:endParaRPr lang="en-GB" sz="28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19"/>
          <p:cNvGrpSpPr>
            <a:grpSpLocks/>
          </p:cNvGrpSpPr>
          <p:nvPr/>
        </p:nvGrpSpPr>
        <p:grpSpPr bwMode="auto">
          <a:xfrm>
            <a:off x="2781325" y="2895749"/>
            <a:ext cx="685800" cy="954088"/>
            <a:chOff x="1248" y="1645"/>
            <a:chExt cx="432" cy="601"/>
          </a:xfrm>
        </p:grpSpPr>
        <p:sp>
          <p:nvSpPr>
            <p:cNvPr id="5" name="Rectangle 20"/>
            <p:cNvSpPr>
              <a:spLocks noChangeArrowheads="1"/>
            </p:cNvSpPr>
            <p:nvPr/>
          </p:nvSpPr>
          <p:spPr bwMode="auto">
            <a:xfrm>
              <a:off x="1276" y="1645"/>
              <a:ext cx="351" cy="6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2800" i="1" dirty="0" smtClean="0">
                  <a:solidFill>
                    <a:srgbClr val="000080"/>
                  </a:solidFill>
                  <a:latin typeface="Arial" charset="0"/>
                </a:rPr>
                <a:t>P</a:t>
              </a:r>
              <a:r>
                <a:rPr lang="en-US" sz="2800" i="1" baseline="-25000" dirty="0" smtClean="0">
                  <a:solidFill>
                    <a:srgbClr val="000080"/>
                  </a:solidFill>
                  <a:latin typeface="Arial" charset="0"/>
                </a:rPr>
                <a:t>1</a:t>
              </a:r>
              <a:endParaRPr lang="en-US" sz="2800" i="1" baseline="-25000" dirty="0">
                <a:solidFill>
                  <a:srgbClr val="000080"/>
                </a:solidFill>
                <a:latin typeface="Arial" charset="0"/>
              </a:endParaRPr>
            </a:p>
            <a:p>
              <a:pPr algn="ctr"/>
              <a:r>
                <a:rPr lang="en-US" sz="2800" i="1" dirty="0" smtClean="0">
                  <a:solidFill>
                    <a:srgbClr val="000080"/>
                  </a:solidFill>
                  <a:latin typeface="Arial" charset="0"/>
                </a:rPr>
                <a:t>T</a:t>
              </a:r>
              <a:r>
                <a:rPr lang="en-US" sz="2800" i="1" baseline="-25000" dirty="0" smtClean="0">
                  <a:solidFill>
                    <a:srgbClr val="000080"/>
                  </a:solidFill>
                  <a:latin typeface="Arial" charset="0"/>
                </a:rPr>
                <a:t>1</a:t>
              </a:r>
              <a:endParaRPr lang="en-US" sz="2800" i="1" baseline="-25000" dirty="0">
                <a:solidFill>
                  <a:srgbClr val="000080"/>
                </a:solidFill>
                <a:latin typeface="Arial" charset="0"/>
              </a:endParaRPr>
            </a:p>
          </p:txBody>
        </p:sp>
        <p:sp>
          <p:nvSpPr>
            <p:cNvPr id="6" name="Line 21"/>
            <p:cNvSpPr>
              <a:spLocks noChangeShapeType="1"/>
            </p:cNvSpPr>
            <p:nvPr/>
          </p:nvSpPr>
          <p:spPr bwMode="auto">
            <a:xfrm>
              <a:off x="1248" y="1968"/>
              <a:ext cx="432" cy="0"/>
            </a:xfrm>
            <a:prstGeom prst="line">
              <a:avLst/>
            </a:prstGeom>
            <a:noFill/>
            <a:ln w="2857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sz="2800">
                <a:solidFill>
                  <a:srgbClr val="000080"/>
                </a:solidFill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3563888" y="3083768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rgbClr val="000080"/>
                </a:solidFill>
              </a:rPr>
              <a:t> =</a:t>
            </a:r>
            <a:endParaRPr lang="en-GB" sz="2800" dirty="0"/>
          </a:p>
        </p:txBody>
      </p:sp>
      <p:grpSp>
        <p:nvGrpSpPr>
          <p:cNvPr id="4" name="Group 19"/>
          <p:cNvGrpSpPr>
            <a:grpSpLocks/>
          </p:cNvGrpSpPr>
          <p:nvPr/>
        </p:nvGrpSpPr>
        <p:grpSpPr bwMode="auto">
          <a:xfrm>
            <a:off x="4174232" y="2895749"/>
            <a:ext cx="685800" cy="954088"/>
            <a:chOff x="1248" y="1645"/>
            <a:chExt cx="432" cy="601"/>
          </a:xfrm>
        </p:grpSpPr>
        <p:sp>
          <p:nvSpPr>
            <p:cNvPr id="9" name="Rectangle 20"/>
            <p:cNvSpPr>
              <a:spLocks noChangeArrowheads="1"/>
            </p:cNvSpPr>
            <p:nvPr/>
          </p:nvSpPr>
          <p:spPr bwMode="auto">
            <a:xfrm>
              <a:off x="1276" y="1645"/>
              <a:ext cx="351" cy="6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2800" i="1" dirty="0" smtClean="0">
                  <a:solidFill>
                    <a:srgbClr val="000080"/>
                  </a:solidFill>
                  <a:latin typeface="Arial" charset="0"/>
                </a:rPr>
                <a:t>P</a:t>
              </a:r>
              <a:r>
                <a:rPr lang="en-US" sz="2800" i="1" baseline="-25000" dirty="0" smtClean="0">
                  <a:solidFill>
                    <a:srgbClr val="000080"/>
                  </a:solidFill>
                  <a:latin typeface="Arial" charset="0"/>
                </a:rPr>
                <a:t>2</a:t>
              </a:r>
              <a:endParaRPr lang="en-US" sz="2800" i="1" baseline="-25000" dirty="0">
                <a:solidFill>
                  <a:srgbClr val="000080"/>
                </a:solidFill>
                <a:latin typeface="Arial" charset="0"/>
              </a:endParaRPr>
            </a:p>
            <a:p>
              <a:pPr algn="ctr"/>
              <a:r>
                <a:rPr lang="en-US" sz="2800" i="1" dirty="0" smtClean="0">
                  <a:solidFill>
                    <a:srgbClr val="000080"/>
                  </a:solidFill>
                  <a:latin typeface="Arial" charset="0"/>
                </a:rPr>
                <a:t>T</a:t>
              </a:r>
              <a:r>
                <a:rPr lang="en-US" sz="2800" i="1" baseline="-25000" dirty="0" smtClean="0">
                  <a:solidFill>
                    <a:srgbClr val="000080"/>
                  </a:solidFill>
                  <a:latin typeface="Arial" charset="0"/>
                </a:rPr>
                <a:t>2</a:t>
              </a:r>
              <a:endParaRPr lang="en-US" sz="2800" i="1" baseline="-25000" dirty="0">
                <a:solidFill>
                  <a:srgbClr val="000080"/>
                </a:solidFill>
                <a:latin typeface="Arial" charset="0"/>
              </a:endParaRPr>
            </a:p>
          </p:txBody>
        </p:sp>
        <p:sp>
          <p:nvSpPr>
            <p:cNvPr id="10" name="Line 21"/>
            <p:cNvSpPr>
              <a:spLocks noChangeShapeType="1"/>
            </p:cNvSpPr>
            <p:nvPr/>
          </p:nvSpPr>
          <p:spPr bwMode="auto">
            <a:xfrm>
              <a:off x="1248" y="1968"/>
              <a:ext cx="432" cy="0"/>
            </a:xfrm>
            <a:prstGeom prst="line">
              <a:avLst/>
            </a:prstGeom>
            <a:noFill/>
            <a:ln w="2857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sz="2800">
                <a:solidFill>
                  <a:srgbClr val="000080"/>
                </a:solidFill>
              </a:endParaRPr>
            </a:p>
          </p:txBody>
        </p:sp>
      </p:grpSp>
      <p:grpSp>
        <p:nvGrpSpPr>
          <p:cNvPr id="8" name="Group 19"/>
          <p:cNvGrpSpPr>
            <a:grpSpLocks/>
          </p:cNvGrpSpPr>
          <p:nvPr/>
        </p:nvGrpSpPr>
        <p:grpSpPr bwMode="auto">
          <a:xfrm>
            <a:off x="2207865" y="4379912"/>
            <a:ext cx="1384300" cy="954088"/>
            <a:chOff x="1016" y="1631"/>
            <a:chExt cx="872" cy="601"/>
          </a:xfrm>
        </p:grpSpPr>
        <p:sp>
          <p:nvSpPr>
            <p:cNvPr id="12" name="Rectangle 20"/>
            <p:cNvSpPr>
              <a:spLocks noChangeArrowheads="1"/>
            </p:cNvSpPr>
            <p:nvPr/>
          </p:nvSpPr>
          <p:spPr bwMode="auto">
            <a:xfrm>
              <a:off x="1016" y="1631"/>
              <a:ext cx="872" cy="6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2800" i="1" dirty="0" smtClean="0">
                  <a:solidFill>
                    <a:srgbClr val="000080"/>
                  </a:solidFill>
                  <a:latin typeface="Arial" charset="0"/>
                </a:rPr>
                <a:t>1.5 atm</a:t>
              </a:r>
              <a:endParaRPr lang="en-US" sz="2800" i="1" baseline="-25000" dirty="0">
                <a:solidFill>
                  <a:srgbClr val="000080"/>
                </a:solidFill>
                <a:latin typeface="Arial" charset="0"/>
              </a:endParaRPr>
            </a:p>
            <a:p>
              <a:pPr algn="ctr"/>
              <a:r>
                <a:rPr lang="en-US" sz="2800" i="1" dirty="0" smtClean="0">
                  <a:solidFill>
                    <a:srgbClr val="000080"/>
                  </a:solidFill>
                  <a:latin typeface="Arial" charset="0"/>
                </a:rPr>
                <a:t>298 K</a:t>
              </a:r>
              <a:endParaRPr lang="en-US" sz="2800" i="1" baseline="-25000" dirty="0">
                <a:solidFill>
                  <a:srgbClr val="000080"/>
                </a:solidFill>
                <a:latin typeface="Arial" charset="0"/>
              </a:endParaRPr>
            </a:p>
          </p:txBody>
        </p:sp>
        <p:sp>
          <p:nvSpPr>
            <p:cNvPr id="13" name="Line 21"/>
            <p:cNvSpPr>
              <a:spLocks noChangeShapeType="1"/>
            </p:cNvSpPr>
            <p:nvPr/>
          </p:nvSpPr>
          <p:spPr bwMode="auto">
            <a:xfrm>
              <a:off x="1113" y="1944"/>
              <a:ext cx="726" cy="0"/>
            </a:xfrm>
            <a:prstGeom prst="line">
              <a:avLst/>
            </a:prstGeom>
            <a:noFill/>
            <a:ln w="2857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sz="2800">
                <a:solidFill>
                  <a:srgbClr val="000080"/>
                </a:solidFill>
              </a:endParaRPr>
            </a:p>
          </p:txBody>
        </p:sp>
      </p:grpSp>
      <p:grpSp>
        <p:nvGrpSpPr>
          <p:cNvPr id="11" name="Group 19"/>
          <p:cNvGrpSpPr>
            <a:grpSpLocks/>
          </p:cNvGrpSpPr>
          <p:nvPr/>
        </p:nvGrpSpPr>
        <p:grpSpPr bwMode="auto">
          <a:xfrm>
            <a:off x="3863082" y="4379912"/>
            <a:ext cx="1123951" cy="954088"/>
            <a:chOff x="1052" y="1622"/>
            <a:chExt cx="708" cy="601"/>
          </a:xfrm>
        </p:grpSpPr>
        <p:sp>
          <p:nvSpPr>
            <p:cNvPr id="15" name="Rectangle 20"/>
            <p:cNvSpPr>
              <a:spLocks noChangeArrowheads="1"/>
            </p:cNvSpPr>
            <p:nvPr/>
          </p:nvSpPr>
          <p:spPr bwMode="auto">
            <a:xfrm>
              <a:off x="1052" y="1622"/>
              <a:ext cx="708" cy="6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2800" i="1" dirty="0" smtClean="0">
                  <a:solidFill>
                    <a:srgbClr val="000080"/>
                  </a:solidFill>
                  <a:latin typeface="Arial" charset="0"/>
                </a:rPr>
                <a:t>P</a:t>
              </a:r>
              <a:r>
                <a:rPr lang="en-US" sz="2800" i="1" baseline="-25000" dirty="0" smtClean="0">
                  <a:solidFill>
                    <a:srgbClr val="000080"/>
                  </a:solidFill>
                  <a:latin typeface="Arial" charset="0"/>
                </a:rPr>
                <a:t>2</a:t>
              </a:r>
              <a:endParaRPr lang="en-US" sz="2800" i="1" baseline="-25000" dirty="0">
                <a:solidFill>
                  <a:srgbClr val="000080"/>
                </a:solidFill>
                <a:latin typeface="Arial" charset="0"/>
              </a:endParaRPr>
            </a:p>
            <a:p>
              <a:pPr algn="ctr"/>
              <a:r>
                <a:rPr lang="en-US" sz="2800" i="1" dirty="0" smtClean="0">
                  <a:solidFill>
                    <a:srgbClr val="000080"/>
                  </a:solidFill>
                  <a:latin typeface="Arial" charset="0"/>
                </a:rPr>
                <a:t>723 K</a:t>
              </a:r>
              <a:endParaRPr lang="en-US" sz="2800" i="1" baseline="-25000" dirty="0">
                <a:solidFill>
                  <a:srgbClr val="000080"/>
                </a:solidFill>
                <a:latin typeface="Arial" charset="0"/>
              </a:endParaRPr>
            </a:p>
          </p:txBody>
        </p:sp>
        <p:sp>
          <p:nvSpPr>
            <p:cNvPr id="16" name="Line 21"/>
            <p:cNvSpPr>
              <a:spLocks noChangeShapeType="1"/>
            </p:cNvSpPr>
            <p:nvPr/>
          </p:nvSpPr>
          <p:spPr bwMode="auto">
            <a:xfrm>
              <a:off x="1163" y="1935"/>
              <a:ext cx="544" cy="0"/>
            </a:xfrm>
            <a:prstGeom prst="line">
              <a:avLst/>
            </a:prstGeom>
            <a:noFill/>
            <a:ln w="2857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sz="2800">
                <a:solidFill>
                  <a:srgbClr val="000080"/>
                </a:solidFill>
              </a:endParaRP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3491880" y="4595936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rgbClr val="000080"/>
                </a:solidFill>
              </a:rPr>
              <a:t> =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794850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971600" y="533400"/>
            <a:ext cx="727280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When the quantity of gas is held constant, </a:t>
            </a:r>
            <a:r>
              <a:rPr lang="en-GB" sz="2800" i="1" dirty="0" smtClean="0">
                <a:cs typeface="Times New Roman" pitchFamily="18" charset="0"/>
              </a:rPr>
              <a:t>n</a:t>
            </a:r>
            <a:r>
              <a:rPr lang="en-GB" sz="2800" dirty="0" smtClean="0"/>
              <a:t> has fixed values. </a:t>
            </a:r>
          </a:p>
          <a:p>
            <a:endParaRPr lang="en-GB" sz="2800" dirty="0" smtClean="0"/>
          </a:p>
          <a:p>
            <a:endParaRPr lang="en-GB" sz="2800" dirty="0" smtClean="0"/>
          </a:p>
          <a:p>
            <a:r>
              <a:rPr lang="en-GB" sz="2800" dirty="0" smtClean="0"/>
              <a:t>                                   </a:t>
            </a:r>
            <a:r>
              <a:rPr lang="en-GB" sz="2800" dirty="0" smtClean="0">
                <a:solidFill>
                  <a:srgbClr val="000080"/>
                </a:solidFill>
              </a:rPr>
              <a:t>= </a:t>
            </a:r>
            <a:r>
              <a:rPr lang="en-GB" sz="2800" i="1" dirty="0" smtClean="0">
                <a:solidFill>
                  <a:srgbClr val="000080"/>
                </a:solidFill>
                <a:latin typeface="Arial" pitchFamily="34" charset="0"/>
                <a:cs typeface="Arial" pitchFamily="34" charset="0"/>
              </a:rPr>
              <a:t>nR</a:t>
            </a:r>
            <a:r>
              <a:rPr lang="en-GB" sz="2800" dirty="0" smtClean="0">
                <a:solidFill>
                  <a:srgbClr val="000080"/>
                </a:solidFill>
                <a:latin typeface="Arial" pitchFamily="34" charset="0"/>
                <a:cs typeface="Arial" pitchFamily="34" charset="0"/>
              </a:rPr>
              <a:t> =  constant</a:t>
            </a:r>
          </a:p>
          <a:p>
            <a:endParaRPr lang="en-GB" sz="2800" dirty="0" smtClean="0">
              <a:solidFill>
                <a:srgbClr val="000080"/>
              </a:solidFill>
            </a:endParaRPr>
          </a:p>
        </p:txBody>
      </p:sp>
      <p:grpSp>
        <p:nvGrpSpPr>
          <p:cNvPr id="2" name="Group 19"/>
          <p:cNvGrpSpPr>
            <a:grpSpLocks/>
          </p:cNvGrpSpPr>
          <p:nvPr/>
        </p:nvGrpSpPr>
        <p:grpSpPr bwMode="auto">
          <a:xfrm>
            <a:off x="3001963" y="2057400"/>
            <a:ext cx="695325" cy="954088"/>
            <a:chOff x="1242" y="1678"/>
            <a:chExt cx="438" cy="601"/>
          </a:xfrm>
        </p:grpSpPr>
        <p:sp>
          <p:nvSpPr>
            <p:cNvPr id="10" name="Rectangle 20"/>
            <p:cNvSpPr>
              <a:spLocks noChangeArrowheads="1"/>
            </p:cNvSpPr>
            <p:nvPr/>
          </p:nvSpPr>
          <p:spPr bwMode="auto">
            <a:xfrm>
              <a:off x="1242" y="1678"/>
              <a:ext cx="417" cy="6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2800" i="1" dirty="0" smtClean="0">
                  <a:solidFill>
                    <a:srgbClr val="000080"/>
                  </a:solidFill>
                  <a:latin typeface="Arial" charset="0"/>
                </a:rPr>
                <a:t>PV</a:t>
              </a:r>
              <a:endParaRPr lang="en-US" sz="2800" i="1" dirty="0">
                <a:solidFill>
                  <a:srgbClr val="000080"/>
                </a:solidFill>
                <a:latin typeface="Arial" charset="0"/>
              </a:endParaRPr>
            </a:p>
            <a:p>
              <a:pPr algn="ctr"/>
              <a:r>
                <a:rPr lang="en-US" sz="2800" i="1" dirty="0" smtClean="0">
                  <a:solidFill>
                    <a:srgbClr val="000080"/>
                  </a:solidFill>
                  <a:latin typeface="Arial" charset="0"/>
                </a:rPr>
                <a:t>T</a:t>
              </a:r>
              <a:endParaRPr lang="en-US" sz="2800" i="1" dirty="0">
                <a:solidFill>
                  <a:srgbClr val="000080"/>
                </a:solidFill>
                <a:latin typeface="Arial" charset="0"/>
              </a:endParaRPr>
            </a:p>
          </p:txBody>
        </p:sp>
        <p:sp>
          <p:nvSpPr>
            <p:cNvPr id="11" name="Line 21"/>
            <p:cNvSpPr>
              <a:spLocks noChangeShapeType="1"/>
            </p:cNvSpPr>
            <p:nvPr/>
          </p:nvSpPr>
          <p:spPr bwMode="auto">
            <a:xfrm>
              <a:off x="1248" y="1968"/>
              <a:ext cx="432" cy="0"/>
            </a:xfrm>
            <a:prstGeom prst="line">
              <a:avLst/>
            </a:prstGeom>
            <a:noFill/>
            <a:ln w="2857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sz="2800">
                <a:solidFill>
                  <a:srgbClr val="000080"/>
                </a:solidFill>
              </a:endParaRPr>
            </a:p>
          </p:txBody>
        </p:sp>
      </p:grpSp>
      <p:grpSp>
        <p:nvGrpSpPr>
          <p:cNvPr id="3" name="Group 19"/>
          <p:cNvGrpSpPr>
            <a:grpSpLocks/>
          </p:cNvGrpSpPr>
          <p:nvPr/>
        </p:nvGrpSpPr>
        <p:grpSpPr bwMode="auto">
          <a:xfrm>
            <a:off x="3288113" y="3465483"/>
            <a:ext cx="928688" cy="954088"/>
            <a:chOff x="1159" y="1654"/>
            <a:chExt cx="585" cy="601"/>
          </a:xfrm>
        </p:grpSpPr>
        <p:sp>
          <p:nvSpPr>
            <p:cNvPr id="24" name="Rectangle 20"/>
            <p:cNvSpPr>
              <a:spLocks noChangeArrowheads="1"/>
            </p:cNvSpPr>
            <p:nvPr/>
          </p:nvSpPr>
          <p:spPr bwMode="auto">
            <a:xfrm>
              <a:off x="1159" y="1654"/>
              <a:ext cx="585" cy="6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2800" i="1" dirty="0" smtClean="0">
                  <a:solidFill>
                    <a:srgbClr val="000080"/>
                  </a:solidFill>
                  <a:latin typeface="Arial" charset="0"/>
                </a:rPr>
                <a:t>P</a:t>
              </a:r>
              <a:r>
                <a:rPr lang="en-US" sz="2800" i="1" baseline="-25000" dirty="0" smtClean="0">
                  <a:solidFill>
                    <a:srgbClr val="000080"/>
                  </a:solidFill>
                  <a:latin typeface="Arial" charset="0"/>
                </a:rPr>
                <a:t>1</a:t>
              </a:r>
              <a:r>
                <a:rPr lang="en-US" sz="2800" i="1" dirty="0" smtClean="0">
                  <a:solidFill>
                    <a:srgbClr val="000080"/>
                  </a:solidFill>
                  <a:latin typeface="Arial" charset="0"/>
                </a:rPr>
                <a:t>V</a:t>
              </a:r>
              <a:r>
                <a:rPr lang="en-US" sz="2800" i="1" baseline="-25000" dirty="0" smtClean="0">
                  <a:solidFill>
                    <a:srgbClr val="000080"/>
                  </a:solidFill>
                  <a:latin typeface="Arial" charset="0"/>
                </a:rPr>
                <a:t>1</a:t>
              </a:r>
            </a:p>
            <a:p>
              <a:pPr algn="ctr"/>
              <a:r>
                <a:rPr lang="en-US" sz="2800" i="1" dirty="0" smtClean="0">
                  <a:solidFill>
                    <a:srgbClr val="000080"/>
                  </a:solidFill>
                  <a:latin typeface="Arial" charset="0"/>
                </a:rPr>
                <a:t>T</a:t>
              </a:r>
              <a:r>
                <a:rPr lang="en-US" sz="2800" i="1" baseline="-25000" dirty="0" smtClean="0">
                  <a:solidFill>
                    <a:srgbClr val="000080"/>
                  </a:solidFill>
                  <a:latin typeface="Arial" charset="0"/>
                </a:rPr>
                <a:t>1</a:t>
              </a:r>
              <a:endParaRPr lang="en-US" sz="2800" i="1" baseline="-25000" dirty="0">
                <a:solidFill>
                  <a:srgbClr val="000080"/>
                </a:solidFill>
                <a:latin typeface="Arial" charset="0"/>
              </a:endParaRPr>
            </a:p>
          </p:txBody>
        </p:sp>
        <p:sp>
          <p:nvSpPr>
            <p:cNvPr id="25" name="Line 21"/>
            <p:cNvSpPr>
              <a:spLocks noChangeShapeType="1"/>
            </p:cNvSpPr>
            <p:nvPr/>
          </p:nvSpPr>
          <p:spPr bwMode="auto">
            <a:xfrm>
              <a:off x="1248" y="1968"/>
              <a:ext cx="432" cy="0"/>
            </a:xfrm>
            <a:prstGeom prst="line">
              <a:avLst/>
            </a:prstGeom>
            <a:noFill/>
            <a:ln w="2857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sz="2800">
                <a:solidFill>
                  <a:srgbClr val="000080"/>
                </a:solidFill>
              </a:endParaRPr>
            </a:p>
          </p:txBody>
        </p:sp>
      </p:grpSp>
      <p:grpSp>
        <p:nvGrpSpPr>
          <p:cNvPr id="4" name="Group 19"/>
          <p:cNvGrpSpPr>
            <a:grpSpLocks/>
          </p:cNvGrpSpPr>
          <p:nvPr/>
        </p:nvGrpSpPr>
        <p:grpSpPr bwMode="auto">
          <a:xfrm>
            <a:off x="4646740" y="3465484"/>
            <a:ext cx="928688" cy="954088"/>
            <a:chOff x="1159" y="1654"/>
            <a:chExt cx="585" cy="601"/>
          </a:xfrm>
        </p:grpSpPr>
        <p:sp>
          <p:nvSpPr>
            <p:cNvPr id="27" name="Rectangle 20"/>
            <p:cNvSpPr>
              <a:spLocks noChangeArrowheads="1"/>
            </p:cNvSpPr>
            <p:nvPr/>
          </p:nvSpPr>
          <p:spPr bwMode="auto">
            <a:xfrm>
              <a:off x="1159" y="1654"/>
              <a:ext cx="585" cy="6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2800" i="1" dirty="0" smtClean="0">
                  <a:solidFill>
                    <a:srgbClr val="000080"/>
                  </a:solidFill>
                  <a:latin typeface="Arial" charset="0"/>
                </a:rPr>
                <a:t>P</a:t>
              </a:r>
              <a:r>
                <a:rPr lang="en-US" sz="2800" i="1" baseline="-25000" dirty="0" smtClean="0">
                  <a:solidFill>
                    <a:srgbClr val="000080"/>
                  </a:solidFill>
                  <a:latin typeface="Arial" charset="0"/>
                </a:rPr>
                <a:t>2</a:t>
              </a:r>
              <a:r>
                <a:rPr lang="en-US" sz="2800" i="1" dirty="0" smtClean="0">
                  <a:solidFill>
                    <a:srgbClr val="000080"/>
                  </a:solidFill>
                  <a:latin typeface="Arial" charset="0"/>
                </a:rPr>
                <a:t>V</a:t>
              </a:r>
              <a:r>
                <a:rPr lang="en-US" sz="2800" i="1" baseline="-25000" dirty="0" smtClean="0">
                  <a:solidFill>
                    <a:srgbClr val="000080"/>
                  </a:solidFill>
                  <a:latin typeface="Arial" charset="0"/>
                </a:rPr>
                <a:t>2</a:t>
              </a:r>
              <a:endParaRPr lang="en-US" sz="2800" i="1" baseline="-25000" dirty="0">
                <a:solidFill>
                  <a:srgbClr val="000080"/>
                </a:solidFill>
                <a:latin typeface="Arial" charset="0"/>
              </a:endParaRPr>
            </a:p>
            <a:p>
              <a:pPr algn="ctr"/>
              <a:r>
                <a:rPr lang="en-US" sz="2800" i="1" dirty="0" smtClean="0">
                  <a:solidFill>
                    <a:srgbClr val="000080"/>
                  </a:solidFill>
                  <a:latin typeface="Arial" charset="0"/>
                </a:rPr>
                <a:t>T</a:t>
              </a:r>
              <a:r>
                <a:rPr lang="en-US" sz="2800" i="1" baseline="-25000" dirty="0" smtClean="0">
                  <a:solidFill>
                    <a:srgbClr val="000080"/>
                  </a:solidFill>
                  <a:latin typeface="Arial" charset="0"/>
                </a:rPr>
                <a:t>2</a:t>
              </a:r>
              <a:endParaRPr lang="en-US" sz="2800" i="1" baseline="-25000" dirty="0">
                <a:solidFill>
                  <a:srgbClr val="000080"/>
                </a:solidFill>
                <a:latin typeface="Arial" charset="0"/>
              </a:endParaRPr>
            </a:p>
          </p:txBody>
        </p:sp>
        <p:sp>
          <p:nvSpPr>
            <p:cNvPr id="28" name="Line 21"/>
            <p:cNvSpPr>
              <a:spLocks noChangeShapeType="1"/>
            </p:cNvSpPr>
            <p:nvPr/>
          </p:nvSpPr>
          <p:spPr bwMode="auto">
            <a:xfrm>
              <a:off x="1248" y="1968"/>
              <a:ext cx="432" cy="0"/>
            </a:xfrm>
            <a:prstGeom prst="line">
              <a:avLst/>
            </a:prstGeom>
            <a:noFill/>
            <a:ln w="2857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sz="2800">
                <a:solidFill>
                  <a:srgbClr val="000080"/>
                </a:solidFill>
              </a:endParaRP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4139952" y="3661110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srgbClr val="000080"/>
                </a:solidFill>
              </a:rPr>
              <a:t> =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315283778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09600" y="685800"/>
            <a:ext cx="80010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800" dirty="0" smtClean="0">
                <a:solidFill>
                  <a:srgbClr val="C00000"/>
                </a:solidFill>
              </a:rPr>
              <a:t>A scuba diver’s tank contains 0.29 kg of O</a:t>
            </a:r>
            <a:r>
              <a:rPr lang="en-GB" sz="2800" baseline="-25000" dirty="0" smtClean="0">
                <a:solidFill>
                  <a:srgbClr val="C00000"/>
                </a:solidFill>
              </a:rPr>
              <a:t>2</a:t>
            </a:r>
            <a:r>
              <a:rPr lang="en-GB" sz="2800" dirty="0" smtClean="0">
                <a:solidFill>
                  <a:srgbClr val="C00000"/>
                </a:solidFill>
              </a:rPr>
              <a:t> compressed into a volume of 2.3 L. (a) Calculate the gas pressure inside the tank at 9 </a:t>
            </a:r>
            <a:r>
              <a:rPr lang="en-GB" sz="2800" baseline="30000" dirty="0" smtClean="0">
                <a:solidFill>
                  <a:srgbClr val="C00000"/>
                </a:solidFill>
              </a:rPr>
              <a:t>o</a:t>
            </a:r>
            <a:r>
              <a:rPr lang="en-GB" sz="2800" dirty="0" smtClean="0">
                <a:solidFill>
                  <a:srgbClr val="C00000"/>
                </a:solidFill>
              </a:rPr>
              <a:t>C. (b) What volume would this oxygen occupy at 26 </a:t>
            </a:r>
            <a:r>
              <a:rPr lang="en-GB" sz="2800" baseline="30000" dirty="0" err="1" smtClean="0">
                <a:solidFill>
                  <a:srgbClr val="C00000"/>
                </a:solidFill>
              </a:rPr>
              <a:t>o</a:t>
            </a:r>
            <a:r>
              <a:rPr lang="en-GB" sz="2800" dirty="0" err="1" smtClean="0">
                <a:solidFill>
                  <a:srgbClr val="C00000"/>
                </a:solidFill>
              </a:rPr>
              <a:t>C</a:t>
            </a:r>
            <a:r>
              <a:rPr lang="en-GB" sz="2800" dirty="0" smtClean="0">
                <a:solidFill>
                  <a:srgbClr val="C00000"/>
                </a:solidFill>
              </a:rPr>
              <a:t> and 0.95 atm?</a:t>
            </a:r>
          </a:p>
          <a:p>
            <a:pPr algn="just"/>
            <a:endParaRPr lang="en-GB" sz="2800" dirty="0">
              <a:solidFill>
                <a:srgbClr val="C00000"/>
              </a:solidFill>
            </a:endParaRPr>
          </a:p>
          <a:p>
            <a:pPr algn="just"/>
            <a:endParaRPr lang="en-GB" sz="2800" dirty="0">
              <a:solidFill>
                <a:srgbClr val="C00000"/>
              </a:solidFill>
            </a:endParaRPr>
          </a:p>
          <a:p>
            <a:pPr algn="just"/>
            <a:endParaRPr lang="en-GB" sz="2800" dirty="0">
              <a:solidFill>
                <a:srgbClr val="C00000"/>
              </a:solidFill>
            </a:endParaRPr>
          </a:p>
        </p:txBody>
      </p:sp>
      <p:sp>
        <p:nvSpPr>
          <p:cNvPr id="4" name="Rectangle 25"/>
          <p:cNvSpPr>
            <a:spLocks noChangeArrowheads="1"/>
          </p:cNvSpPr>
          <p:nvPr/>
        </p:nvSpPr>
        <p:spPr bwMode="auto">
          <a:xfrm>
            <a:off x="3131840" y="2852936"/>
            <a:ext cx="174432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i="1" dirty="0">
                <a:solidFill>
                  <a:srgbClr val="000080"/>
                </a:solidFill>
                <a:latin typeface="Arial" charset="0"/>
              </a:rPr>
              <a:t>PV</a:t>
            </a:r>
            <a:r>
              <a:rPr lang="en-US" sz="2800" dirty="0">
                <a:solidFill>
                  <a:srgbClr val="000080"/>
                </a:solidFill>
                <a:latin typeface="Arial" charset="0"/>
              </a:rPr>
              <a:t> = </a:t>
            </a:r>
            <a:r>
              <a:rPr lang="en-US" sz="2800" i="1" dirty="0">
                <a:solidFill>
                  <a:srgbClr val="000080"/>
                </a:solidFill>
                <a:latin typeface="Arial" charset="0"/>
              </a:rPr>
              <a:t>nRT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71600" y="3486487"/>
            <a:ext cx="6984776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 P x 2.3 L = ( 290 g/32 gmol</a:t>
            </a:r>
            <a:r>
              <a:rPr lang="en-GB" sz="2800" baseline="30000" dirty="0" smtClean="0"/>
              <a:t>-1</a:t>
            </a:r>
            <a:r>
              <a:rPr lang="en-GB" sz="2800" dirty="0" smtClean="0"/>
              <a:t>) x 0.082  x 282 K</a:t>
            </a:r>
          </a:p>
          <a:p>
            <a:endParaRPr lang="en-GB" sz="2800" dirty="0"/>
          </a:p>
          <a:p>
            <a:r>
              <a:rPr lang="en-GB" sz="2800" dirty="0" smtClean="0">
                <a:solidFill>
                  <a:srgbClr val="FF0000"/>
                </a:solidFill>
              </a:rPr>
              <a:t>               P = 91 atm</a:t>
            </a:r>
          </a:p>
          <a:p>
            <a:endParaRPr lang="en-GB" sz="2800" dirty="0"/>
          </a:p>
          <a:p>
            <a:endParaRPr lang="en-GB" sz="2800" dirty="0" smtClean="0"/>
          </a:p>
          <a:p>
            <a:endParaRPr lang="en-GB" sz="2800" dirty="0"/>
          </a:p>
          <a:p>
            <a:r>
              <a:rPr lang="en-GB" sz="2800" dirty="0" smtClean="0">
                <a:solidFill>
                  <a:srgbClr val="FF0000"/>
                </a:solidFill>
              </a:rPr>
              <a:t>                         V</a:t>
            </a:r>
            <a:r>
              <a:rPr lang="en-GB" sz="2800" baseline="-25000" dirty="0" smtClean="0">
                <a:solidFill>
                  <a:srgbClr val="FF0000"/>
                </a:solidFill>
              </a:rPr>
              <a:t>2</a:t>
            </a:r>
            <a:r>
              <a:rPr lang="en-GB" sz="2800" dirty="0" smtClean="0">
                <a:solidFill>
                  <a:srgbClr val="FF0000"/>
                </a:solidFill>
              </a:rPr>
              <a:t> = 233 L</a:t>
            </a:r>
          </a:p>
        </p:txBody>
      </p:sp>
      <p:grpSp>
        <p:nvGrpSpPr>
          <p:cNvPr id="2" name="Group 19"/>
          <p:cNvGrpSpPr>
            <a:grpSpLocks/>
          </p:cNvGrpSpPr>
          <p:nvPr/>
        </p:nvGrpSpPr>
        <p:grpSpPr bwMode="auto">
          <a:xfrm>
            <a:off x="3048000" y="4941167"/>
            <a:ext cx="1168801" cy="773833"/>
            <a:chOff x="1159" y="1565"/>
            <a:chExt cx="585" cy="601"/>
          </a:xfrm>
        </p:grpSpPr>
        <p:sp>
          <p:nvSpPr>
            <p:cNvPr id="7" name="Rectangle 20"/>
            <p:cNvSpPr>
              <a:spLocks noChangeArrowheads="1"/>
            </p:cNvSpPr>
            <p:nvPr/>
          </p:nvSpPr>
          <p:spPr bwMode="auto">
            <a:xfrm>
              <a:off x="1159" y="1565"/>
              <a:ext cx="585" cy="6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2800" i="1" dirty="0" smtClean="0">
                  <a:solidFill>
                    <a:srgbClr val="000080"/>
                  </a:solidFill>
                  <a:latin typeface="Arial" charset="0"/>
                </a:rPr>
                <a:t>P</a:t>
              </a:r>
              <a:r>
                <a:rPr lang="en-US" sz="2800" i="1" baseline="-25000" dirty="0" smtClean="0">
                  <a:solidFill>
                    <a:srgbClr val="000080"/>
                  </a:solidFill>
                  <a:latin typeface="Arial" charset="0"/>
                </a:rPr>
                <a:t>1</a:t>
              </a:r>
              <a:r>
                <a:rPr lang="en-US" sz="2800" i="1" dirty="0" smtClean="0">
                  <a:solidFill>
                    <a:srgbClr val="000080"/>
                  </a:solidFill>
                  <a:latin typeface="Arial" charset="0"/>
                </a:rPr>
                <a:t>V</a:t>
              </a:r>
              <a:r>
                <a:rPr lang="en-US" sz="2800" i="1" baseline="-25000" dirty="0" smtClean="0">
                  <a:solidFill>
                    <a:srgbClr val="000080"/>
                  </a:solidFill>
                  <a:latin typeface="Arial" charset="0"/>
                </a:rPr>
                <a:t>1</a:t>
              </a:r>
            </a:p>
            <a:p>
              <a:pPr algn="ctr"/>
              <a:r>
                <a:rPr lang="en-US" sz="2800" i="1" dirty="0" smtClean="0">
                  <a:solidFill>
                    <a:srgbClr val="000080"/>
                  </a:solidFill>
                  <a:latin typeface="Arial" charset="0"/>
                </a:rPr>
                <a:t>T</a:t>
              </a:r>
              <a:r>
                <a:rPr lang="en-US" sz="2800" i="1" baseline="-25000" dirty="0" smtClean="0">
                  <a:solidFill>
                    <a:srgbClr val="000080"/>
                  </a:solidFill>
                  <a:latin typeface="Arial" charset="0"/>
                </a:rPr>
                <a:t>1</a:t>
              </a:r>
              <a:endParaRPr lang="en-US" sz="2800" i="1" baseline="-25000" dirty="0">
                <a:solidFill>
                  <a:srgbClr val="000080"/>
                </a:solidFill>
                <a:latin typeface="Arial" charset="0"/>
              </a:endParaRPr>
            </a:p>
          </p:txBody>
        </p:sp>
        <p:sp>
          <p:nvSpPr>
            <p:cNvPr id="8" name="Line 21"/>
            <p:cNvSpPr>
              <a:spLocks noChangeShapeType="1"/>
            </p:cNvSpPr>
            <p:nvPr/>
          </p:nvSpPr>
          <p:spPr bwMode="auto">
            <a:xfrm>
              <a:off x="1248" y="1968"/>
              <a:ext cx="432" cy="0"/>
            </a:xfrm>
            <a:prstGeom prst="line">
              <a:avLst/>
            </a:prstGeom>
            <a:noFill/>
            <a:ln w="2857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sz="2800">
                <a:solidFill>
                  <a:srgbClr val="000080"/>
                </a:solidFill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4139952" y="5229200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rgbClr val="000080"/>
                </a:solidFill>
              </a:rPr>
              <a:t> =</a:t>
            </a:r>
            <a:endParaRPr lang="en-GB" sz="2800" dirty="0"/>
          </a:p>
        </p:txBody>
      </p: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4494340" y="4965155"/>
            <a:ext cx="1144460" cy="749845"/>
            <a:chOff x="1159" y="1567"/>
            <a:chExt cx="585" cy="601"/>
          </a:xfrm>
        </p:grpSpPr>
        <p:sp>
          <p:nvSpPr>
            <p:cNvPr id="11" name="Rectangle 20"/>
            <p:cNvSpPr>
              <a:spLocks noChangeArrowheads="1"/>
            </p:cNvSpPr>
            <p:nvPr/>
          </p:nvSpPr>
          <p:spPr bwMode="auto">
            <a:xfrm>
              <a:off x="1159" y="1567"/>
              <a:ext cx="585" cy="6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2800" i="1" dirty="0" smtClean="0">
                  <a:solidFill>
                    <a:srgbClr val="000080"/>
                  </a:solidFill>
                  <a:latin typeface="Arial" charset="0"/>
                </a:rPr>
                <a:t>P</a:t>
              </a:r>
              <a:r>
                <a:rPr lang="en-US" sz="2800" i="1" baseline="-25000" dirty="0" smtClean="0">
                  <a:solidFill>
                    <a:srgbClr val="000080"/>
                  </a:solidFill>
                  <a:latin typeface="Arial" charset="0"/>
                </a:rPr>
                <a:t>2</a:t>
              </a:r>
              <a:r>
                <a:rPr lang="en-US" sz="2800" i="1" dirty="0" smtClean="0">
                  <a:solidFill>
                    <a:srgbClr val="000080"/>
                  </a:solidFill>
                  <a:latin typeface="Arial" charset="0"/>
                </a:rPr>
                <a:t>V</a:t>
              </a:r>
              <a:r>
                <a:rPr lang="en-US" sz="2800" i="1" baseline="-25000" dirty="0" smtClean="0">
                  <a:solidFill>
                    <a:srgbClr val="000080"/>
                  </a:solidFill>
                  <a:latin typeface="Arial" charset="0"/>
                </a:rPr>
                <a:t>2</a:t>
              </a:r>
              <a:endParaRPr lang="en-US" sz="2800" i="1" baseline="-25000" dirty="0">
                <a:solidFill>
                  <a:srgbClr val="000080"/>
                </a:solidFill>
                <a:latin typeface="Arial" charset="0"/>
              </a:endParaRPr>
            </a:p>
            <a:p>
              <a:pPr algn="ctr"/>
              <a:r>
                <a:rPr lang="en-US" sz="2800" i="1" dirty="0" smtClean="0">
                  <a:solidFill>
                    <a:srgbClr val="000080"/>
                  </a:solidFill>
                  <a:latin typeface="Arial" charset="0"/>
                </a:rPr>
                <a:t>T</a:t>
              </a:r>
              <a:r>
                <a:rPr lang="en-US" sz="2800" i="1" baseline="-25000" dirty="0" smtClean="0">
                  <a:solidFill>
                    <a:srgbClr val="000080"/>
                  </a:solidFill>
                  <a:latin typeface="Arial" charset="0"/>
                </a:rPr>
                <a:t>2</a:t>
              </a:r>
              <a:endParaRPr lang="en-US" sz="2800" i="1" baseline="-25000" dirty="0">
                <a:solidFill>
                  <a:srgbClr val="000080"/>
                </a:solidFill>
                <a:latin typeface="Arial" charset="0"/>
              </a:endParaRPr>
            </a:p>
          </p:txBody>
        </p:sp>
        <p:sp>
          <p:nvSpPr>
            <p:cNvPr id="12" name="Line 21"/>
            <p:cNvSpPr>
              <a:spLocks noChangeShapeType="1"/>
            </p:cNvSpPr>
            <p:nvPr/>
          </p:nvSpPr>
          <p:spPr bwMode="auto">
            <a:xfrm>
              <a:off x="1248" y="1968"/>
              <a:ext cx="432" cy="0"/>
            </a:xfrm>
            <a:prstGeom prst="line">
              <a:avLst/>
            </a:prstGeom>
            <a:noFill/>
            <a:ln w="2857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sz="2800">
                <a:solidFill>
                  <a:srgbClr val="00008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12442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7544" y="548680"/>
            <a:ext cx="7992888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800" dirty="0" smtClean="0">
                <a:solidFill>
                  <a:srgbClr val="C00000"/>
                </a:solidFill>
              </a:rPr>
              <a:t>An inflated balloon has a volume of 6.0 L at sea level (1.0 atm) and is allowed to ascend in altitude until the pressure is 0.45 atm. During ascent the temperature of the gas falls from 22 </a:t>
            </a:r>
            <a:r>
              <a:rPr lang="en-GB" sz="2800" baseline="30000" dirty="0" smtClean="0">
                <a:solidFill>
                  <a:srgbClr val="C00000"/>
                </a:solidFill>
              </a:rPr>
              <a:t>o</a:t>
            </a:r>
            <a:r>
              <a:rPr lang="en-GB" sz="2800" dirty="0" smtClean="0">
                <a:solidFill>
                  <a:srgbClr val="C00000"/>
                </a:solidFill>
              </a:rPr>
              <a:t>C to -21 </a:t>
            </a:r>
            <a:r>
              <a:rPr lang="en-GB" sz="2800" baseline="30000" dirty="0" smtClean="0">
                <a:solidFill>
                  <a:srgbClr val="C00000"/>
                </a:solidFill>
              </a:rPr>
              <a:t>o</a:t>
            </a:r>
            <a:r>
              <a:rPr lang="en-GB" sz="2800" dirty="0" smtClean="0">
                <a:solidFill>
                  <a:srgbClr val="C00000"/>
                </a:solidFill>
              </a:rPr>
              <a:t>C. Calculate the volume of the balloon at its final altitude.</a:t>
            </a:r>
          </a:p>
          <a:p>
            <a:pPr algn="just"/>
            <a:endParaRPr lang="en-GB" sz="2800" dirty="0" smtClean="0">
              <a:solidFill>
                <a:srgbClr val="C00000"/>
              </a:solidFill>
            </a:endParaRPr>
          </a:p>
          <a:p>
            <a:pPr algn="just"/>
            <a:endParaRPr lang="en-GB" sz="2800" dirty="0" smtClean="0">
              <a:solidFill>
                <a:srgbClr val="C00000"/>
              </a:solidFill>
            </a:endParaRPr>
          </a:p>
          <a:p>
            <a:pPr algn="just"/>
            <a:endParaRPr lang="en-GB" sz="2800" dirty="0" smtClean="0">
              <a:solidFill>
                <a:srgbClr val="C00000"/>
              </a:solidFill>
            </a:endParaRPr>
          </a:p>
          <a:p>
            <a:pPr algn="just"/>
            <a:endParaRPr lang="en-GB" sz="2800" dirty="0" smtClean="0">
              <a:solidFill>
                <a:srgbClr val="C00000"/>
              </a:solidFill>
            </a:endParaRPr>
          </a:p>
          <a:p>
            <a:pPr algn="just"/>
            <a:endParaRPr lang="en-GB" sz="2800" dirty="0" smtClean="0">
              <a:solidFill>
                <a:srgbClr val="C00000"/>
              </a:solidFill>
            </a:endParaRPr>
          </a:p>
          <a:p>
            <a:pPr algn="just"/>
            <a:endParaRPr lang="en-GB" sz="2800" dirty="0" smtClean="0">
              <a:solidFill>
                <a:srgbClr val="C00000"/>
              </a:solidFill>
            </a:endParaRPr>
          </a:p>
          <a:p>
            <a:pPr algn="just"/>
            <a:endParaRPr lang="en-GB" sz="2800" dirty="0" smtClean="0">
              <a:solidFill>
                <a:srgbClr val="C00000"/>
              </a:solidFill>
            </a:endParaRPr>
          </a:p>
          <a:p>
            <a:pPr algn="just"/>
            <a:endParaRPr lang="en-GB" sz="2800" dirty="0" smtClean="0">
              <a:solidFill>
                <a:srgbClr val="C00000"/>
              </a:solidFill>
            </a:endParaRPr>
          </a:p>
          <a:p>
            <a:pPr algn="just"/>
            <a:r>
              <a:rPr lang="en-GB" sz="28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			  </a:t>
            </a:r>
            <a:r>
              <a:rPr lang="en-GB" sz="2800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V</a:t>
            </a:r>
            <a:r>
              <a:rPr lang="en-GB" sz="2800" baseline="-25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GB" sz="28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= 11 L  </a:t>
            </a:r>
            <a:endParaRPr lang="en-GB" sz="28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19"/>
          <p:cNvGrpSpPr>
            <a:grpSpLocks/>
          </p:cNvGrpSpPr>
          <p:nvPr/>
        </p:nvGrpSpPr>
        <p:grpSpPr bwMode="auto">
          <a:xfrm>
            <a:off x="3288113" y="3465513"/>
            <a:ext cx="928688" cy="954088"/>
            <a:chOff x="1159" y="1636"/>
            <a:chExt cx="585" cy="601"/>
          </a:xfrm>
        </p:grpSpPr>
        <p:sp>
          <p:nvSpPr>
            <p:cNvPr id="5" name="Rectangle 20"/>
            <p:cNvSpPr>
              <a:spLocks noChangeArrowheads="1"/>
            </p:cNvSpPr>
            <p:nvPr/>
          </p:nvSpPr>
          <p:spPr bwMode="auto">
            <a:xfrm>
              <a:off x="1159" y="1636"/>
              <a:ext cx="585" cy="6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2800" i="1" dirty="0" smtClean="0">
                  <a:solidFill>
                    <a:srgbClr val="000080"/>
                  </a:solidFill>
                  <a:latin typeface="Arial" charset="0"/>
                </a:rPr>
                <a:t>P</a:t>
              </a:r>
              <a:r>
                <a:rPr lang="en-US" sz="2800" i="1" baseline="-25000" dirty="0" smtClean="0">
                  <a:solidFill>
                    <a:srgbClr val="000080"/>
                  </a:solidFill>
                  <a:latin typeface="Arial" charset="0"/>
                </a:rPr>
                <a:t>1</a:t>
              </a:r>
              <a:r>
                <a:rPr lang="en-US" sz="2800" i="1" dirty="0" smtClean="0">
                  <a:solidFill>
                    <a:srgbClr val="000080"/>
                  </a:solidFill>
                  <a:latin typeface="Arial" charset="0"/>
                </a:rPr>
                <a:t>V</a:t>
              </a:r>
              <a:r>
                <a:rPr lang="en-US" sz="2800" i="1" baseline="-25000" dirty="0" smtClean="0">
                  <a:solidFill>
                    <a:srgbClr val="000080"/>
                  </a:solidFill>
                  <a:latin typeface="Arial" charset="0"/>
                </a:rPr>
                <a:t>1</a:t>
              </a:r>
            </a:p>
            <a:p>
              <a:pPr algn="ctr"/>
              <a:r>
                <a:rPr lang="en-US" sz="2800" i="1" dirty="0" smtClean="0">
                  <a:solidFill>
                    <a:srgbClr val="000080"/>
                  </a:solidFill>
                  <a:latin typeface="Arial" charset="0"/>
                </a:rPr>
                <a:t>T</a:t>
              </a:r>
              <a:r>
                <a:rPr lang="en-US" sz="2800" i="1" baseline="-25000" dirty="0" smtClean="0">
                  <a:solidFill>
                    <a:srgbClr val="000080"/>
                  </a:solidFill>
                  <a:latin typeface="Arial" charset="0"/>
                </a:rPr>
                <a:t>1</a:t>
              </a:r>
              <a:endParaRPr lang="en-US" sz="2800" i="1" baseline="-25000" dirty="0">
                <a:solidFill>
                  <a:srgbClr val="000080"/>
                </a:solidFill>
                <a:latin typeface="Arial" charset="0"/>
              </a:endParaRPr>
            </a:p>
          </p:txBody>
        </p:sp>
        <p:sp>
          <p:nvSpPr>
            <p:cNvPr id="6" name="Line 21"/>
            <p:cNvSpPr>
              <a:spLocks noChangeShapeType="1"/>
            </p:cNvSpPr>
            <p:nvPr/>
          </p:nvSpPr>
          <p:spPr bwMode="auto">
            <a:xfrm>
              <a:off x="1248" y="1968"/>
              <a:ext cx="432" cy="0"/>
            </a:xfrm>
            <a:prstGeom prst="line">
              <a:avLst/>
            </a:prstGeom>
            <a:noFill/>
            <a:ln w="2857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sz="2800">
                <a:solidFill>
                  <a:srgbClr val="000080"/>
                </a:solidFill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4139952" y="3712841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rgbClr val="000080"/>
                </a:solidFill>
              </a:rPr>
              <a:t> =</a:t>
            </a:r>
            <a:endParaRPr lang="en-GB" sz="2800" dirty="0"/>
          </a:p>
        </p:txBody>
      </p:sp>
      <p:grpSp>
        <p:nvGrpSpPr>
          <p:cNvPr id="4" name="Group 19"/>
          <p:cNvGrpSpPr>
            <a:grpSpLocks/>
          </p:cNvGrpSpPr>
          <p:nvPr/>
        </p:nvGrpSpPr>
        <p:grpSpPr bwMode="auto">
          <a:xfrm>
            <a:off x="4562061" y="3465325"/>
            <a:ext cx="928688" cy="954088"/>
            <a:chOff x="1159" y="1631"/>
            <a:chExt cx="585" cy="601"/>
          </a:xfrm>
        </p:grpSpPr>
        <p:sp>
          <p:nvSpPr>
            <p:cNvPr id="9" name="Rectangle 20"/>
            <p:cNvSpPr>
              <a:spLocks noChangeArrowheads="1"/>
            </p:cNvSpPr>
            <p:nvPr/>
          </p:nvSpPr>
          <p:spPr bwMode="auto">
            <a:xfrm>
              <a:off x="1159" y="1631"/>
              <a:ext cx="585" cy="6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2800" i="1" dirty="0" smtClean="0">
                  <a:solidFill>
                    <a:srgbClr val="000080"/>
                  </a:solidFill>
                  <a:latin typeface="Arial" charset="0"/>
                </a:rPr>
                <a:t>P</a:t>
              </a:r>
              <a:r>
                <a:rPr lang="en-US" sz="2800" i="1" baseline="-25000" dirty="0" smtClean="0">
                  <a:solidFill>
                    <a:srgbClr val="000080"/>
                  </a:solidFill>
                  <a:latin typeface="Arial" charset="0"/>
                </a:rPr>
                <a:t>2</a:t>
              </a:r>
              <a:r>
                <a:rPr lang="en-US" sz="2800" i="1" dirty="0" smtClean="0">
                  <a:solidFill>
                    <a:srgbClr val="000080"/>
                  </a:solidFill>
                  <a:latin typeface="Arial" charset="0"/>
                </a:rPr>
                <a:t>V</a:t>
              </a:r>
              <a:r>
                <a:rPr lang="en-US" sz="2800" i="1" baseline="-25000" dirty="0" smtClean="0">
                  <a:solidFill>
                    <a:srgbClr val="000080"/>
                  </a:solidFill>
                  <a:latin typeface="Arial" charset="0"/>
                </a:rPr>
                <a:t>2</a:t>
              </a:r>
              <a:endParaRPr lang="en-US" sz="2800" i="1" baseline="-25000" dirty="0">
                <a:solidFill>
                  <a:srgbClr val="000080"/>
                </a:solidFill>
                <a:latin typeface="Arial" charset="0"/>
              </a:endParaRPr>
            </a:p>
            <a:p>
              <a:pPr algn="ctr"/>
              <a:r>
                <a:rPr lang="en-US" sz="2800" i="1" dirty="0" smtClean="0">
                  <a:solidFill>
                    <a:srgbClr val="000080"/>
                  </a:solidFill>
                  <a:latin typeface="Arial" charset="0"/>
                </a:rPr>
                <a:t>T</a:t>
              </a:r>
              <a:r>
                <a:rPr lang="en-US" sz="2800" i="1" baseline="-25000" dirty="0" smtClean="0">
                  <a:solidFill>
                    <a:srgbClr val="000080"/>
                  </a:solidFill>
                  <a:latin typeface="Arial" charset="0"/>
                </a:rPr>
                <a:t>2</a:t>
              </a:r>
              <a:endParaRPr lang="en-US" sz="2800" i="1" baseline="-25000" dirty="0">
                <a:solidFill>
                  <a:srgbClr val="000080"/>
                </a:solidFill>
                <a:latin typeface="Arial" charset="0"/>
              </a:endParaRPr>
            </a:p>
          </p:txBody>
        </p:sp>
        <p:sp>
          <p:nvSpPr>
            <p:cNvPr id="10" name="Line 21"/>
            <p:cNvSpPr>
              <a:spLocks noChangeShapeType="1"/>
            </p:cNvSpPr>
            <p:nvPr/>
          </p:nvSpPr>
          <p:spPr bwMode="auto">
            <a:xfrm>
              <a:off x="1248" y="1968"/>
              <a:ext cx="432" cy="0"/>
            </a:xfrm>
            <a:prstGeom prst="line">
              <a:avLst/>
            </a:prstGeom>
            <a:noFill/>
            <a:ln w="2857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sz="2800">
                <a:solidFill>
                  <a:srgbClr val="000080"/>
                </a:solidFill>
              </a:endParaRPr>
            </a:p>
          </p:txBody>
        </p:sp>
      </p:grpSp>
      <p:grpSp>
        <p:nvGrpSpPr>
          <p:cNvPr id="8" name="Group 19"/>
          <p:cNvGrpSpPr>
            <a:grpSpLocks/>
          </p:cNvGrpSpPr>
          <p:nvPr/>
        </p:nvGrpSpPr>
        <p:grpSpPr bwMode="auto">
          <a:xfrm>
            <a:off x="1597770" y="4837458"/>
            <a:ext cx="2562229" cy="954088"/>
            <a:chOff x="645" y="1666"/>
            <a:chExt cx="1614" cy="601"/>
          </a:xfrm>
        </p:grpSpPr>
        <p:sp>
          <p:nvSpPr>
            <p:cNvPr id="12" name="Rectangle 20"/>
            <p:cNvSpPr>
              <a:spLocks noChangeArrowheads="1"/>
            </p:cNvSpPr>
            <p:nvPr/>
          </p:nvSpPr>
          <p:spPr bwMode="auto">
            <a:xfrm>
              <a:off x="645" y="1666"/>
              <a:ext cx="1614" cy="6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2800" i="1" dirty="0" smtClean="0">
                  <a:solidFill>
                    <a:srgbClr val="000080"/>
                  </a:solidFill>
                  <a:latin typeface="Arial" charset="0"/>
                </a:rPr>
                <a:t>1.0 atm x 6.0 L</a:t>
              </a:r>
              <a:endParaRPr lang="en-US" sz="2800" i="1" baseline="-25000" dirty="0" smtClean="0">
                <a:solidFill>
                  <a:srgbClr val="000080"/>
                </a:solidFill>
                <a:latin typeface="Arial" charset="0"/>
              </a:endParaRPr>
            </a:p>
            <a:p>
              <a:pPr algn="ctr"/>
              <a:r>
                <a:rPr lang="en-US" sz="2800" i="1" dirty="0" smtClean="0">
                  <a:solidFill>
                    <a:srgbClr val="000080"/>
                  </a:solidFill>
                  <a:latin typeface="Arial" charset="0"/>
                </a:rPr>
                <a:t>295 K</a:t>
              </a:r>
              <a:endParaRPr lang="en-US" sz="2800" i="1" baseline="-25000" dirty="0">
                <a:solidFill>
                  <a:srgbClr val="000080"/>
                </a:solidFill>
                <a:latin typeface="Arial" charset="0"/>
              </a:endParaRPr>
            </a:p>
          </p:txBody>
        </p:sp>
        <p:sp>
          <p:nvSpPr>
            <p:cNvPr id="13" name="Line 21"/>
            <p:cNvSpPr>
              <a:spLocks noChangeShapeType="1"/>
            </p:cNvSpPr>
            <p:nvPr/>
          </p:nvSpPr>
          <p:spPr bwMode="auto">
            <a:xfrm>
              <a:off x="647" y="1968"/>
              <a:ext cx="1610" cy="0"/>
            </a:xfrm>
            <a:prstGeom prst="line">
              <a:avLst/>
            </a:prstGeom>
            <a:noFill/>
            <a:ln w="2857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sz="2800">
                <a:solidFill>
                  <a:srgbClr val="000080"/>
                </a:solidFill>
              </a:endParaRPr>
            </a:p>
          </p:txBody>
        </p:sp>
      </p:grpSp>
      <p:grpSp>
        <p:nvGrpSpPr>
          <p:cNvPr id="11" name="Group 19"/>
          <p:cNvGrpSpPr>
            <a:grpSpLocks/>
          </p:cNvGrpSpPr>
          <p:nvPr/>
        </p:nvGrpSpPr>
        <p:grpSpPr bwMode="auto">
          <a:xfrm>
            <a:off x="4947814" y="4837461"/>
            <a:ext cx="2349502" cy="954088"/>
            <a:chOff x="716" y="1668"/>
            <a:chExt cx="1480" cy="601"/>
          </a:xfrm>
        </p:grpSpPr>
        <p:sp>
          <p:nvSpPr>
            <p:cNvPr id="15" name="Rectangle 20"/>
            <p:cNvSpPr>
              <a:spLocks noChangeArrowheads="1"/>
            </p:cNvSpPr>
            <p:nvPr/>
          </p:nvSpPr>
          <p:spPr bwMode="auto">
            <a:xfrm>
              <a:off x="716" y="1668"/>
              <a:ext cx="1470" cy="6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2800" i="1" dirty="0" smtClean="0">
                  <a:solidFill>
                    <a:srgbClr val="000080"/>
                  </a:solidFill>
                  <a:latin typeface="Arial" charset="0"/>
                </a:rPr>
                <a:t>0.45 atm x V</a:t>
              </a:r>
              <a:r>
                <a:rPr lang="en-US" sz="2800" i="1" baseline="-25000" dirty="0" smtClean="0">
                  <a:solidFill>
                    <a:srgbClr val="000080"/>
                  </a:solidFill>
                  <a:latin typeface="Arial" charset="0"/>
                </a:rPr>
                <a:t>2</a:t>
              </a:r>
              <a:endParaRPr lang="en-US" sz="2800" i="1" baseline="-25000" dirty="0">
                <a:solidFill>
                  <a:srgbClr val="000080"/>
                </a:solidFill>
                <a:latin typeface="Arial" charset="0"/>
              </a:endParaRPr>
            </a:p>
            <a:p>
              <a:pPr algn="ctr"/>
              <a:r>
                <a:rPr lang="en-US" sz="2800" i="1" dirty="0" smtClean="0">
                  <a:solidFill>
                    <a:srgbClr val="000080"/>
                  </a:solidFill>
                  <a:latin typeface="Arial" charset="0"/>
                </a:rPr>
                <a:t>252 K</a:t>
              </a:r>
              <a:endParaRPr lang="en-US" sz="2800" i="1" baseline="-25000" dirty="0">
                <a:solidFill>
                  <a:srgbClr val="000080"/>
                </a:solidFill>
                <a:latin typeface="Arial" charset="0"/>
              </a:endParaRPr>
            </a:p>
          </p:txBody>
        </p:sp>
        <p:sp>
          <p:nvSpPr>
            <p:cNvPr id="16" name="Line 21"/>
            <p:cNvSpPr>
              <a:spLocks noChangeShapeType="1"/>
            </p:cNvSpPr>
            <p:nvPr/>
          </p:nvSpPr>
          <p:spPr bwMode="auto">
            <a:xfrm>
              <a:off x="767" y="1968"/>
              <a:ext cx="1429" cy="0"/>
            </a:xfrm>
            <a:prstGeom prst="line">
              <a:avLst/>
            </a:prstGeom>
            <a:noFill/>
            <a:ln w="2857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sz="2800">
                <a:solidFill>
                  <a:srgbClr val="000080"/>
                </a:solidFill>
              </a:endParaRP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4283968" y="5004465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rgbClr val="000080"/>
                </a:solidFill>
              </a:rPr>
              <a:t> =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140795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685800" y="1524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Gas Density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25"/>
          <p:cNvSpPr>
            <a:spLocks noChangeArrowheads="1"/>
          </p:cNvSpPr>
          <p:nvPr/>
        </p:nvSpPr>
        <p:spPr bwMode="auto">
          <a:xfrm>
            <a:off x="846476" y="2049324"/>
            <a:ext cx="174432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i="1" dirty="0">
                <a:solidFill>
                  <a:srgbClr val="000080"/>
                </a:solidFill>
                <a:latin typeface="Arial" charset="0"/>
              </a:rPr>
              <a:t>PV</a:t>
            </a:r>
            <a:r>
              <a:rPr lang="en-US" sz="2800" dirty="0">
                <a:solidFill>
                  <a:srgbClr val="000080"/>
                </a:solidFill>
                <a:latin typeface="Arial" charset="0"/>
              </a:rPr>
              <a:t> = </a:t>
            </a:r>
            <a:r>
              <a:rPr lang="en-US" sz="2800" i="1" dirty="0">
                <a:solidFill>
                  <a:srgbClr val="000080"/>
                </a:solidFill>
                <a:latin typeface="Arial" charset="0"/>
              </a:rPr>
              <a:t>nRT</a:t>
            </a: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587375" y="3294856"/>
            <a:ext cx="2308225" cy="954088"/>
            <a:chOff x="2064" y="3083"/>
            <a:chExt cx="1454" cy="601"/>
          </a:xfrm>
        </p:grpSpPr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2146" y="3083"/>
              <a:ext cx="267" cy="6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2800" i="1" dirty="0">
                  <a:solidFill>
                    <a:srgbClr val="000080"/>
                  </a:solidFill>
                  <a:latin typeface="Arial" charset="0"/>
                </a:rPr>
                <a:t>n</a:t>
              </a:r>
            </a:p>
            <a:p>
              <a:pPr algn="ctr"/>
              <a:r>
                <a:rPr lang="en-US" sz="2800" i="1" dirty="0">
                  <a:solidFill>
                    <a:srgbClr val="000080"/>
                  </a:solidFill>
                  <a:latin typeface="Arial" charset="0"/>
                </a:rPr>
                <a:t>V</a:t>
              </a:r>
            </a:p>
          </p:txBody>
        </p:sp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2064" y="3389"/>
              <a:ext cx="432" cy="0"/>
            </a:xfrm>
            <a:prstGeom prst="line">
              <a:avLst/>
            </a:prstGeom>
            <a:noFill/>
            <a:ln w="2857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sz="2800"/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3023" y="3083"/>
              <a:ext cx="414" cy="6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2800" i="1" dirty="0">
                  <a:solidFill>
                    <a:srgbClr val="000080"/>
                  </a:solidFill>
                  <a:latin typeface="Arial" charset="0"/>
                </a:rPr>
                <a:t>P</a:t>
              </a:r>
            </a:p>
            <a:p>
              <a:pPr algn="ctr"/>
              <a:r>
                <a:rPr lang="en-US" sz="2800" i="1" dirty="0">
                  <a:solidFill>
                    <a:srgbClr val="000080"/>
                  </a:solidFill>
                  <a:latin typeface="Arial" charset="0"/>
                </a:rPr>
                <a:t>RT</a:t>
              </a:r>
            </a:p>
          </p:txBody>
        </p:sp>
        <p:sp>
          <p:nvSpPr>
            <p:cNvPr id="9" name="Line 8"/>
            <p:cNvSpPr>
              <a:spLocks noChangeShapeType="1"/>
            </p:cNvSpPr>
            <p:nvPr/>
          </p:nvSpPr>
          <p:spPr bwMode="auto">
            <a:xfrm>
              <a:off x="2942" y="3389"/>
              <a:ext cx="576" cy="0"/>
            </a:xfrm>
            <a:prstGeom prst="line">
              <a:avLst/>
            </a:prstGeom>
            <a:noFill/>
            <a:ln w="2857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sz="2800"/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2577" y="3168"/>
              <a:ext cx="249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800" dirty="0">
                  <a:solidFill>
                    <a:srgbClr val="000080"/>
                  </a:solidFill>
                  <a:latin typeface="Arial" charset="0"/>
                </a:rPr>
                <a:t>=</a:t>
              </a:r>
            </a:p>
          </p:txBody>
        </p:sp>
      </p:grpSp>
      <p:sp>
        <p:nvSpPr>
          <p:cNvPr id="14" name="Down Arrow 13"/>
          <p:cNvSpPr/>
          <p:nvPr/>
        </p:nvSpPr>
        <p:spPr>
          <a:xfrm>
            <a:off x="7107560" y="2801144"/>
            <a:ext cx="360040" cy="728464"/>
          </a:xfrm>
          <a:prstGeom prst="downArrow">
            <a:avLst>
              <a:gd name="adj1" fmla="val 26557"/>
              <a:gd name="adj2" fmla="val 5000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800"/>
          </a:p>
        </p:txBody>
      </p:sp>
      <p:grpSp>
        <p:nvGrpSpPr>
          <p:cNvPr id="5" name="Group 10"/>
          <p:cNvGrpSpPr>
            <a:grpSpLocks/>
          </p:cNvGrpSpPr>
          <p:nvPr/>
        </p:nvGrpSpPr>
        <p:grpSpPr bwMode="auto">
          <a:xfrm>
            <a:off x="3886200" y="4267200"/>
            <a:ext cx="2035500" cy="708685"/>
            <a:chOff x="2064" y="2981"/>
            <a:chExt cx="1454" cy="607"/>
          </a:xfrm>
        </p:grpSpPr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2127" y="2981"/>
              <a:ext cx="305" cy="6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2800" i="1" dirty="0" smtClean="0">
                  <a:solidFill>
                    <a:srgbClr val="000080"/>
                  </a:solidFill>
                  <a:latin typeface="Arial" charset="0"/>
                </a:rPr>
                <a:t>m</a:t>
              </a:r>
              <a:endParaRPr lang="en-US" sz="2800" i="1" dirty="0">
                <a:solidFill>
                  <a:srgbClr val="000080"/>
                </a:solidFill>
                <a:latin typeface="Arial" charset="0"/>
              </a:endParaRPr>
            </a:p>
            <a:p>
              <a:pPr algn="ctr"/>
              <a:r>
                <a:rPr lang="en-US" sz="2800" i="1" dirty="0">
                  <a:solidFill>
                    <a:srgbClr val="000080"/>
                  </a:solidFill>
                  <a:latin typeface="Arial" charset="0"/>
                </a:rPr>
                <a:t>V</a:t>
              </a:r>
            </a:p>
          </p:txBody>
        </p:sp>
        <p:sp>
          <p:nvSpPr>
            <p:cNvPr id="18" name="Line 6"/>
            <p:cNvSpPr>
              <a:spLocks noChangeShapeType="1"/>
            </p:cNvSpPr>
            <p:nvPr/>
          </p:nvSpPr>
          <p:spPr bwMode="auto">
            <a:xfrm>
              <a:off x="2064" y="3389"/>
              <a:ext cx="432" cy="0"/>
            </a:xfrm>
            <a:prstGeom prst="line">
              <a:avLst/>
            </a:prstGeom>
            <a:noFill/>
            <a:ln w="2857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sz="2800"/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3003" y="2987"/>
              <a:ext cx="456" cy="6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2800" i="1" dirty="0" smtClean="0">
                  <a:solidFill>
                    <a:srgbClr val="000080"/>
                  </a:solidFill>
                  <a:latin typeface="Arial" charset="0"/>
                </a:rPr>
                <a:t>PM</a:t>
              </a:r>
              <a:endParaRPr lang="en-US" sz="2800" i="1" dirty="0">
                <a:solidFill>
                  <a:srgbClr val="000080"/>
                </a:solidFill>
                <a:latin typeface="Arial" charset="0"/>
              </a:endParaRPr>
            </a:p>
            <a:p>
              <a:pPr algn="ctr"/>
              <a:r>
                <a:rPr lang="en-US" sz="2800" i="1" dirty="0">
                  <a:solidFill>
                    <a:srgbClr val="000080"/>
                  </a:solidFill>
                  <a:latin typeface="Arial" charset="0"/>
                </a:rPr>
                <a:t>RT</a:t>
              </a:r>
            </a:p>
          </p:txBody>
        </p:sp>
        <p:sp>
          <p:nvSpPr>
            <p:cNvPr id="20" name="Line 8"/>
            <p:cNvSpPr>
              <a:spLocks noChangeShapeType="1"/>
            </p:cNvSpPr>
            <p:nvPr/>
          </p:nvSpPr>
          <p:spPr bwMode="auto">
            <a:xfrm>
              <a:off x="2942" y="3389"/>
              <a:ext cx="576" cy="0"/>
            </a:xfrm>
            <a:prstGeom prst="line">
              <a:avLst/>
            </a:prstGeom>
            <a:noFill/>
            <a:ln w="2857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sz="2800"/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2577" y="3168"/>
              <a:ext cx="249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800" dirty="0">
                  <a:solidFill>
                    <a:srgbClr val="000080"/>
                  </a:solidFill>
                  <a:latin typeface="Arial" charset="0"/>
                </a:rPr>
                <a:t>=</a:t>
              </a:r>
            </a:p>
          </p:txBody>
        </p:sp>
      </p:grpSp>
      <p:grpSp>
        <p:nvGrpSpPr>
          <p:cNvPr id="36" name="مجموعة 35"/>
          <p:cNvGrpSpPr/>
          <p:nvPr/>
        </p:nvGrpSpPr>
        <p:grpSpPr>
          <a:xfrm>
            <a:off x="3886200" y="1828800"/>
            <a:ext cx="5257800" cy="867930"/>
            <a:chOff x="3886200" y="2380456"/>
            <a:chExt cx="5257800" cy="867930"/>
          </a:xfrm>
        </p:grpSpPr>
        <p:sp>
          <p:nvSpPr>
            <p:cNvPr id="13" name="Rectangle 12"/>
            <p:cNvSpPr/>
            <p:nvPr/>
          </p:nvSpPr>
          <p:spPr>
            <a:xfrm>
              <a:off x="3886200" y="2609056"/>
              <a:ext cx="4343400" cy="4801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1">
                <a:lnSpc>
                  <a:spcPct val="90000"/>
                </a:lnSpc>
              </a:pPr>
              <a:r>
                <a:rPr lang="en-US" sz="2800" dirty="0" smtClean="0">
                  <a:solidFill>
                    <a:srgbClr val="FF0000"/>
                  </a:solidFill>
                </a:rPr>
                <a:t>moles (</a:t>
              </a:r>
              <a:r>
                <a:rPr lang="en-US" sz="2800" i="1" dirty="0" smtClean="0">
                  <a:solidFill>
                    <a:srgbClr val="FF0000"/>
                  </a:solidFill>
                </a:rPr>
                <a:t>n</a:t>
              </a:r>
              <a:r>
                <a:rPr lang="en-US" sz="2800" dirty="0" smtClean="0">
                  <a:solidFill>
                    <a:srgbClr val="FF0000"/>
                  </a:solidFill>
                </a:rPr>
                <a:t>)=</a:t>
              </a:r>
              <a:endParaRPr lang="en-US" sz="2800" dirty="0">
                <a:solidFill>
                  <a:srgbClr val="FF0000"/>
                </a:solidFill>
              </a:endParaRPr>
            </a:p>
          </p:txBody>
        </p:sp>
        <p:sp>
          <p:nvSpPr>
            <p:cNvPr id="23" name="Line 6"/>
            <p:cNvSpPr>
              <a:spLocks noChangeShapeType="1"/>
            </p:cNvSpPr>
            <p:nvPr/>
          </p:nvSpPr>
          <p:spPr bwMode="auto">
            <a:xfrm>
              <a:off x="6067128" y="2837656"/>
              <a:ext cx="2844000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>
                <a:solidFill>
                  <a:srgbClr val="FF0000"/>
                </a:solidFill>
              </a:endParaRPr>
            </a:p>
          </p:txBody>
        </p:sp>
        <p:sp>
          <p:nvSpPr>
            <p:cNvPr id="25" name="Rectangle 12"/>
            <p:cNvSpPr/>
            <p:nvPr/>
          </p:nvSpPr>
          <p:spPr>
            <a:xfrm>
              <a:off x="5457528" y="2380456"/>
              <a:ext cx="3686472" cy="867930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lvl="1">
                <a:lnSpc>
                  <a:spcPct val="90000"/>
                </a:lnSpc>
              </a:pPr>
              <a:r>
                <a:rPr lang="en-US" sz="2800" dirty="0" smtClean="0">
                  <a:solidFill>
                    <a:srgbClr val="FF0000"/>
                  </a:solidFill>
                </a:rPr>
                <a:t>         mass(</a:t>
              </a:r>
              <a:r>
                <a:rPr lang="en-US" sz="2800" i="1" dirty="0" smtClean="0">
                  <a:solidFill>
                    <a:srgbClr val="FF0000"/>
                  </a:solidFill>
                </a:rPr>
                <a:t>m</a:t>
              </a:r>
              <a:r>
                <a:rPr lang="en-US" sz="2800" dirty="0" smtClean="0">
                  <a:solidFill>
                    <a:srgbClr val="FF0000"/>
                  </a:solidFill>
                </a:rPr>
                <a:t>) </a:t>
              </a:r>
            </a:p>
            <a:p>
              <a:pPr lvl="1">
                <a:lnSpc>
                  <a:spcPct val="90000"/>
                </a:lnSpc>
              </a:pPr>
              <a:r>
                <a:rPr lang="en-US" sz="2800" dirty="0" smtClean="0">
                  <a:solidFill>
                    <a:srgbClr val="FF0000"/>
                  </a:solidFill>
                </a:rPr>
                <a:t>molecular mass (</a:t>
              </a:r>
              <a:r>
                <a:rPr lang="en-US" sz="2800" i="1" dirty="0" smtClean="0">
                  <a:solidFill>
                    <a:srgbClr val="FF0000"/>
                  </a:solidFill>
                  <a:latin typeface="Arial" charset="0"/>
                  <a:sym typeface="Symbol" pitchFamily="1" charset="2"/>
                </a:rPr>
                <a:t></a:t>
              </a:r>
              <a:r>
                <a:rPr lang="en-US" sz="2800" dirty="0" smtClean="0">
                  <a:solidFill>
                    <a:srgbClr val="FF0000"/>
                  </a:solidFill>
                </a:rPr>
                <a:t>)</a:t>
              </a:r>
              <a:endParaRPr lang="en-US" sz="2800" dirty="0">
                <a:solidFill>
                  <a:srgbClr val="FF0000"/>
                </a:solidFill>
              </a:endParaRPr>
            </a:p>
          </p:txBody>
        </p:sp>
      </p:grpSp>
      <p:sp>
        <p:nvSpPr>
          <p:cNvPr id="28" name="Rectangle 3"/>
          <p:cNvSpPr txBox="1">
            <a:spLocks noChangeArrowheads="1"/>
          </p:cNvSpPr>
          <p:nvPr/>
        </p:nvSpPr>
        <p:spPr>
          <a:xfrm>
            <a:off x="533400" y="1143000"/>
            <a:ext cx="5715000" cy="7112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Density (d) = mass (m)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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volume (V)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Down Arrow 13"/>
          <p:cNvSpPr/>
          <p:nvPr/>
        </p:nvSpPr>
        <p:spPr>
          <a:xfrm>
            <a:off x="1468760" y="2648744"/>
            <a:ext cx="360040" cy="728464"/>
          </a:xfrm>
          <a:prstGeom prst="downArrow">
            <a:avLst>
              <a:gd name="adj1" fmla="val 26557"/>
              <a:gd name="adj2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800"/>
          </a:p>
        </p:txBody>
      </p:sp>
      <p:sp>
        <p:nvSpPr>
          <p:cNvPr id="30" name="Down Arrow 13"/>
          <p:cNvSpPr/>
          <p:nvPr/>
        </p:nvSpPr>
        <p:spPr>
          <a:xfrm rot="18291554">
            <a:off x="3339211" y="3799028"/>
            <a:ext cx="360040" cy="728464"/>
          </a:xfrm>
          <a:prstGeom prst="downArrow">
            <a:avLst>
              <a:gd name="adj1" fmla="val 26557"/>
              <a:gd name="adj2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800"/>
          </a:p>
        </p:txBody>
      </p:sp>
      <p:sp>
        <p:nvSpPr>
          <p:cNvPr id="32" name="Down Arrow 13"/>
          <p:cNvSpPr/>
          <p:nvPr/>
        </p:nvSpPr>
        <p:spPr>
          <a:xfrm rot="3069779">
            <a:off x="6138370" y="3796498"/>
            <a:ext cx="360040" cy="728464"/>
          </a:xfrm>
          <a:prstGeom prst="downArrow">
            <a:avLst>
              <a:gd name="adj1" fmla="val 26557"/>
              <a:gd name="adj2" fmla="val 5000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800"/>
          </a:p>
        </p:txBody>
      </p:sp>
      <p:grpSp>
        <p:nvGrpSpPr>
          <p:cNvPr id="41" name="مجموعة 40"/>
          <p:cNvGrpSpPr/>
          <p:nvPr/>
        </p:nvGrpSpPr>
        <p:grpSpPr>
          <a:xfrm>
            <a:off x="6802092" y="3371037"/>
            <a:ext cx="1275108" cy="954107"/>
            <a:chOff x="6421092" y="3886200"/>
            <a:chExt cx="1275108" cy="954107"/>
          </a:xfrm>
        </p:grpSpPr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6421092" y="4048780"/>
              <a:ext cx="79380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800" i="1" dirty="0">
                  <a:solidFill>
                    <a:srgbClr val="FF0000"/>
                  </a:solidFill>
                  <a:latin typeface="Arial" charset="0"/>
                </a:rPr>
                <a:t>n</a:t>
              </a:r>
              <a:r>
                <a:rPr lang="en-US" sz="2800" dirty="0">
                  <a:solidFill>
                    <a:srgbClr val="FF0000"/>
                  </a:solidFill>
                  <a:latin typeface="Arial" charset="0"/>
                </a:rPr>
                <a:t> </a:t>
              </a:r>
              <a:r>
                <a:rPr lang="en-US" sz="2800" dirty="0" smtClean="0">
                  <a:solidFill>
                    <a:srgbClr val="FF0000"/>
                  </a:solidFill>
                  <a:latin typeface="Arial" charset="0"/>
                  <a:sym typeface="Symbol" pitchFamily="1" charset="2"/>
                </a:rPr>
                <a:t>= </a:t>
              </a:r>
              <a:endParaRPr lang="en-US" sz="2800" i="1" dirty="0">
                <a:solidFill>
                  <a:srgbClr val="FF0000"/>
                </a:solidFill>
                <a:latin typeface="Arial" charset="0"/>
              </a:endParaRPr>
            </a:p>
          </p:txBody>
        </p:sp>
        <p:grpSp>
          <p:nvGrpSpPr>
            <p:cNvPr id="40" name="مجموعة 39"/>
            <p:cNvGrpSpPr/>
            <p:nvPr/>
          </p:nvGrpSpPr>
          <p:grpSpPr>
            <a:xfrm>
              <a:off x="7072858" y="3886200"/>
              <a:ext cx="623342" cy="954107"/>
              <a:chOff x="6553200" y="4658380"/>
              <a:chExt cx="623342" cy="954107"/>
            </a:xfrm>
          </p:grpSpPr>
          <p:sp>
            <p:nvSpPr>
              <p:cNvPr id="33" name="Rectangle 10"/>
              <p:cNvSpPr>
                <a:spLocks noChangeArrowheads="1"/>
              </p:cNvSpPr>
              <p:nvPr/>
            </p:nvSpPr>
            <p:spPr bwMode="auto">
              <a:xfrm>
                <a:off x="6573492" y="4658380"/>
                <a:ext cx="603050" cy="954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2800" i="1" dirty="0" smtClean="0">
                    <a:solidFill>
                      <a:srgbClr val="FF0000"/>
                    </a:solidFill>
                    <a:latin typeface="Arial" charset="0"/>
                    <a:sym typeface="Symbol" pitchFamily="1" charset="2"/>
                  </a:rPr>
                  <a:t>m</a:t>
                </a:r>
              </a:p>
              <a:p>
                <a:r>
                  <a:rPr lang="en-US" sz="2800" i="1" dirty="0" smtClean="0">
                    <a:solidFill>
                      <a:srgbClr val="FF0000"/>
                    </a:solidFill>
                    <a:latin typeface="Arial" charset="0"/>
                    <a:sym typeface="Symbol" pitchFamily="1" charset="2"/>
                  </a:rPr>
                  <a:t> </a:t>
                </a:r>
                <a:endParaRPr lang="en-US" sz="2800" i="1" dirty="0">
                  <a:solidFill>
                    <a:srgbClr val="FF0000"/>
                  </a:solidFill>
                  <a:latin typeface="Arial" charset="0"/>
                </a:endParaRPr>
              </a:p>
            </p:txBody>
          </p:sp>
          <p:cxnSp>
            <p:nvCxnSpPr>
              <p:cNvPr id="38" name="رابط مستقيم 37"/>
              <p:cNvCxnSpPr/>
              <p:nvPr/>
            </p:nvCxnSpPr>
            <p:spPr>
              <a:xfrm flipH="1">
                <a:off x="6553200" y="5105400"/>
                <a:ext cx="576000" cy="0"/>
              </a:xfrm>
              <a:prstGeom prst="line">
                <a:avLst/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2" name="Group 17"/>
          <p:cNvGrpSpPr>
            <a:grpSpLocks/>
          </p:cNvGrpSpPr>
          <p:nvPr/>
        </p:nvGrpSpPr>
        <p:grpSpPr bwMode="auto">
          <a:xfrm>
            <a:off x="685800" y="5638800"/>
            <a:ext cx="1239692" cy="953773"/>
            <a:chOff x="3173" y="1707"/>
            <a:chExt cx="859" cy="902"/>
          </a:xfrm>
        </p:grpSpPr>
        <p:sp>
          <p:nvSpPr>
            <p:cNvPr id="43" name="Rectangle 13"/>
            <p:cNvSpPr>
              <a:spLocks noChangeArrowheads="1"/>
            </p:cNvSpPr>
            <p:nvPr/>
          </p:nvSpPr>
          <p:spPr bwMode="auto">
            <a:xfrm>
              <a:off x="3647" y="1707"/>
              <a:ext cx="336" cy="9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2800" i="1" dirty="0">
                  <a:latin typeface="Arial" pitchFamily="34" charset="0"/>
                  <a:cs typeface="Arial" pitchFamily="34" charset="0"/>
                </a:rPr>
                <a:t>m</a:t>
              </a:r>
            </a:p>
            <a:p>
              <a:pPr algn="ctr"/>
              <a:r>
                <a:rPr lang="en-US" sz="2800" i="1" dirty="0">
                  <a:latin typeface="Arial" pitchFamily="34" charset="0"/>
                  <a:cs typeface="Arial" pitchFamily="34" charset="0"/>
                </a:rPr>
                <a:t>V</a:t>
              </a:r>
            </a:p>
          </p:txBody>
        </p:sp>
        <p:sp>
          <p:nvSpPr>
            <p:cNvPr id="44" name="Line 14"/>
            <p:cNvSpPr>
              <a:spLocks noChangeShapeType="1"/>
            </p:cNvSpPr>
            <p:nvPr/>
          </p:nvSpPr>
          <p:spPr bwMode="auto">
            <a:xfrm>
              <a:off x="3600" y="2160"/>
              <a:ext cx="43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sz="28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" name="Rectangle 16"/>
            <p:cNvSpPr>
              <a:spLocks noChangeArrowheads="1"/>
            </p:cNvSpPr>
            <p:nvPr/>
          </p:nvSpPr>
          <p:spPr bwMode="auto">
            <a:xfrm>
              <a:off x="3173" y="1906"/>
              <a:ext cx="481" cy="4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800" i="1" dirty="0">
                  <a:latin typeface="Arial" pitchFamily="34" charset="0"/>
                  <a:cs typeface="Arial" pitchFamily="34" charset="0"/>
                  <a:sym typeface="Symbol" pitchFamily="1" charset="2"/>
                </a:rPr>
                <a:t>d</a:t>
              </a:r>
              <a:r>
                <a:rPr lang="en-US" sz="2800" dirty="0">
                  <a:latin typeface="Arial" pitchFamily="34" charset="0"/>
                  <a:cs typeface="Arial" pitchFamily="34" charset="0"/>
                  <a:sym typeface="Symbol" pitchFamily="1" charset="2"/>
                </a:rPr>
                <a:t> =</a:t>
              </a:r>
              <a:endParaRPr lang="en-US" sz="28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6" name="Group 17"/>
          <p:cNvGrpSpPr>
            <a:grpSpLocks/>
          </p:cNvGrpSpPr>
          <p:nvPr/>
        </p:nvGrpSpPr>
        <p:grpSpPr bwMode="auto">
          <a:xfrm>
            <a:off x="3330352" y="5634606"/>
            <a:ext cx="2644428" cy="959065"/>
            <a:chOff x="2976" y="1707"/>
            <a:chExt cx="2003" cy="889"/>
          </a:xfrm>
        </p:grpSpPr>
        <p:sp>
          <p:nvSpPr>
            <p:cNvPr id="47" name="Rectangle 11"/>
            <p:cNvSpPr>
              <a:spLocks noChangeArrowheads="1"/>
            </p:cNvSpPr>
            <p:nvPr/>
          </p:nvSpPr>
          <p:spPr bwMode="auto">
            <a:xfrm>
              <a:off x="4394" y="1712"/>
              <a:ext cx="548" cy="8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2800" i="1" dirty="0" smtClean="0">
                  <a:latin typeface="Arial" pitchFamily="34" charset="0"/>
                  <a:cs typeface="Arial" pitchFamily="34" charset="0"/>
                </a:rPr>
                <a:t>PM</a:t>
              </a:r>
              <a:endParaRPr lang="en-US" sz="2800" i="1" dirty="0">
                <a:cs typeface="Arial" pitchFamily="34" charset="0"/>
              </a:endParaRPr>
            </a:p>
            <a:p>
              <a:pPr algn="ctr"/>
              <a:r>
                <a:rPr lang="en-US" sz="2800" i="1" dirty="0">
                  <a:latin typeface="Arial" pitchFamily="34" charset="0"/>
                  <a:cs typeface="Arial" pitchFamily="34" charset="0"/>
                </a:rPr>
                <a:t>RT</a:t>
              </a:r>
            </a:p>
          </p:txBody>
        </p:sp>
        <p:sp>
          <p:nvSpPr>
            <p:cNvPr id="48" name="Line 12"/>
            <p:cNvSpPr>
              <a:spLocks noChangeShapeType="1"/>
            </p:cNvSpPr>
            <p:nvPr/>
          </p:nvSpPr>
          <p:spPr bwMode="auto">
            <a:xfrm>
              <a:off x="4355" y="2160"/>
              <a:ext cx="62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sz="28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9" name="Rectangle 13"/>
            <p:cNvSpPr>
              <a:spLocks noChangeArrowheads="1"/>
            </p:cNvSpPr>
            <p:nvPr/>
          </p:nvSpPr>
          <p:spPr bwMode="auto">
            <a:xfrm>
              <a:off x="3631" y="1707"/>
              <a:ext cx="367" cy="8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2800" i="1" dirty="0">
                  <a:latin typeface="Arial" pitchFamily="34" charset="0"/>
                  <a:cs typeface="Arial" pitchFamily="34" charset="0"/>
                </a:rPr>
                <a:t>m</a:t>
              </a:r>
            </a:p>
            <a:p>
              <a:pPr algn="ctr"/>
              <a:r>
                <a:rPr lang="en-US" sz="2800" i="1" dirty="0">
                  <a:latin typeface="Arial" pitchFamily="34" charset="0"/>
                  <a:cs typeface="Arial" pitchFamily="34" charset="0"/>
                </a:rPr>
                <a:t>V</a:t>
              </a:r>
            </a:p>
          </p:txBody>
        </p:sp>
        <p:sp>
          <p:nvSpPr>
            <p:cNvPr id="50" name="Line 14"/>
            <p:cNvSpPr>
              <a:spLocks noChangeShapeType="1"/>
            </p:cNvSpPr>
            <p:nvPr/>
          </p:nvSpPr>
          <p:spPr bwMode="auto">
            <a:xfrm>
              <a:off x="3600" y="2160"/>
              <a:ext cx="43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sz="28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" name="Rectangle 15"/>
            <p:cNvSpPr>
              <a:spLocks noChangeArrowheads="1"/>
            </p:cNvSpPr>
            <p:nvPr/>
          </p:nvSpPr>
          <p:spPr bwMode="auto">
            <a:xfrm>
              <a:off x="4032" y="1920"/>
              <a:ext cx="299" cy="4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800" dirty="0">
                  <a:latin typeface="Arial" pitchFamily="34" charset="0"/>
                  <a:cs typeface="Arial" pitchFamily="34" charset="0"/>
                  <a:sym typeface="Symbol" pitchFamily="1" charset="2"/>
                </a:rPr>
                <a:t>=</a:t>
              </a:r>
              <a:endParaRPr lang="en-US" sz="2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2" name="Rectangle 16"/>
            <p:cNvSpPr>
              <a:spLocks noChangeArrowheads="1"/>
            </p:cNvSpPr>
            <p:nvPr/>
          </p:nvSpPr>
          <p:spPr bwMode="auto">
            <a:xfrm>
              <a:off x="2976" y="1918"/>
              <a:ext cx="526" cy="4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800" i="1" dirty="0">
                  <a:latin typeface="Arial" pitchFamily="34" charset="0"/>
                  <a:cs typeface="Arial" pitchFamily="34" charset="0"/>
                  <a:sym typeface="Symbol" pitchFamily="1" charset="2"/>
                </a:rPr>
                <a:t>d</a:t>
              </a:r>
              <a:r>
                <a:rPr lang="en-US" sz="2800" dirty="0">
                  <a:latin typeface="Arial" pitchFamily="34" charset="0"/>
                  <a:cs typeface="Arial" pitchFamily="34" charset="0"/>
                  <a:sym typeface="Symbol" pitchFamily="1" charset="2"/>
                </a:rPr>
                <a:t> =</a:t>
              </a:r>
              <a:endParaRPr lang="en-US" sz="28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53" name="Rectangle 19"/>
          <p:cNvSpPr/>
          <p:nvPr/>
        </p:nvSpPr>
        <p:spPr>
          <a:xfrm>
            <a:off x="3330352" y="5562600"/>
            <a:ext cx="2994248" cy="112548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800">
              <a:solidFill>
                <a:schemeClr val="tx1"/>
              </a:solidFill>
            </a:endParaRPr>
          </a:p>
        </p:txBody>
      </p:sp>
      <p:sp>
        <p:nvSpPr>
          <p:cNvPr id="54" name="Down Arrow 13"/>
          <p:cNvSpPr/>
          <p:nvPr/>
        </p:nvSpPr>
        <p:spPr>
          <a:xfrm rot="16200000">
            <a:off x="2470212" y="5759388"/>
            <a:ext cx="360040" cy="728464"/>
          </a:xfrm>
          <a:prstGeom prst="downArrow">
            <a:avLst>
              <a:gd name="adj1" fmla="val 50001"/>
              <a:gd name="adj2" fmla="val 5000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800"/>
          </a:p>
        </p:txBody>
      </p:sp>
    </p:spTree>
    <p:extLst>
      <p:ext uri="{BB962C8B-B14F-4D97-AF65-F5344CB8AC3E}">
        <p14:creationId xmlns:p14="http://schemas.microsoft.com/office/powerpoint/2010/main" val="1227018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4" grpId="0" animBg="1"/>
      <p:bldP spid="28" grpId="0" build="allAtOnce"/>
      <p:bldP spid="29" grpId="0" animBg="1"/>
      <p:bldP spid="30" grpId="0" animBg="1"/>
      <p:bldP spid="32" grpId="0" animBg="1"/>
      <p:bldP spid="53" grpId="0" animBg="1"/>
      <p:bldP spid="5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76200" y="1676400"/>
            <a:ext cx="80965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chemeClr val="accent2"/>
                </a:solidFill>
              </a:rPr>
              <a:t>Elements</a:t>
            </a:r>
            <a:r>
              <a:rPr lang="en-US" sz="2800" dirty="0"/>
              <a:t> that exist as </a:t>
            </a:r>
            <a:r>
              <a:rPr lang="en-US" sz="2800" dirty="0">
                <a:solidFill>
                  <a:schemeClr val="accent2"/>
                </a:solidFill>
              </a:rPr>
              <a:t>gases</a:t>
            </a:r>
            <a:r>
              <a:rPr lang="en-US" sz="2800" dirty="0"/>
              <a:t> at 25</a:t>
            </a:r>
            <a:r>
              <a:rPr lang="en-US" sz="2800" baseline="30000" dirty="0"/>
              <a:t>0</a:t>
            </a:r>
            <a:r>
              <a:rPr lang="en-US" sz="2800" dirty="0"/>
              <a:t>C and 1 atmosphere</a:t>
            </a:r>
          </a:p>
        </p:txBody>
      </p:sp>
      <p:pic>
        <p:nvPicPr>
          <p:cNvPr id="5" name="Picture 2" descr="C:\Chang Powerpoint\Figures\cng7ch05\cha56011_050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362200"/>
            <a:ext cx="9144000" cy="3749675"/>
          </a:xfrm>
          <a:prstGeom prst="rect">
            <a:avLst/>
          </a:prstGeom>
          <a:noFill/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066800" y="304800"/>
            <a:ext cx="67056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4400" dirty="0" smtClean="0">
                <a:solidFill>
                  <a:srgbClr val="C00000"/>
                </a:solidFill>
              </a:rPr>
              <a:t>Substances exist as gases</a:t>
            </a:r>
            <a:endParaRPr lang="en-US" sz="4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3400" y="672405"/>
            <a:ext cx="8382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800" dirty="0" smtClean="0">
                <a:solidFill>
                  <a:srgbClr val="C00000"/>
                </a:solidFill>
              </a:rPr>
              <a:t>What is the density of carbon tetrachloride (CCl</a:t>
            </a:r>
            <a:r>
              <a:rPr lang="en-GB" sz="2800" baseline="-25000" dirty="0" smtClean="0">
                <a:solidFill>
                  <a:srgbClr val="C00000"/>
                </a:solidFill>
              </a:rPr>
              <a:t>4</a:t>
            </a:r>
            <a:r>
              <a:rPr lang="en-GB" sz="2800" dirty="0" smtClean="0">
                <a:solidFill>
                  <a:srgbClr val="C00000"/>
                </a:solidFill>
              </a:rPr>
              <a:t>) vapor at 714 torr and 125 </a:t>
            </a:r>
            <a:r>
              <a:rPr lang="en-GB" sz="2800" baseline="30000" dirty="0" smtClean="0">
                <a:solidFill>
                  <a:srgbClr val="C00000"/>
                </a:solidFill>
              </a:rPr>
              <a:t>o</a:t>
            </a:r>
            <a:r>
              <a:rPr lang="en-GB" sz="2800" dirty="0" smtClean="0">
                <a:solidFill>
                  <a:srgbClr val="C00000"/>
                </a:solidFill>
              </a:rPr>
              <a:t>C?</a:t>
            </a:r>
          </a:p>
          <a:p>
            <a:pPr algn="just"/>
            <a:r>
              <a:rPr lang="en-GB" sz="28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	</a:t>
            </a:r>
            <a:endParaRPr lang="en-GB" sz="28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17"/>
          <p:cNvGrpSpPr>
            <a:grpSpLocks/>
          </p:cNvGrpSpPr>
          <p:nvPr/>
        </p:nvGrpSpPr>
        <p:grpSpPr bwMode="auto">
          <a:xfrm>
            <a:off x="2743200" y="2209800"/>
            <a:ext cx="2353593" cy="813072"/>
            <a:chOff x="3037" y="1712"/>
            <a:chExt cx="1153" cy="601"/>
          </a:xfrm>
        </p:grpSpPr>
        <p:sp>
          <p:nvSpPr>
            <p:cNvPr id="6" name="Rectangle 11"/>
            <p:cNvSpPr>
              <a:spLocks noChangeArrowheads="1"/>
            </p:cNvSpPr>
            <p:nvPr/>
          </p:nvSpPr>
          <p:spPr bwMode="auto">
            <a:xfrm>
              <a:off x="3590" y="1712"/>
              <a:ext cx="456" cy="6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2800" i="1" dirty="0" smtClean="0">
                  <a:solidFill>
                    <a:srgbClr val="000080"/>
                  </a:solidFill>
                  <a:latin typeface="Arial" pitchFamily="34" charset="0"/>
                  <a:cs typeface="Arial" pitchFamily="34" charset="0"/>
                </a:rPr>
                <a:t>PM</a:t>
              </a:r>
              <a:endParaRPr lang="en-US" sz="2800" i="1" dirty="0">
                <a:solidFill>
                  <a:srgbClr val="000080"/>
                </a:solidFill>
                <a:cs typeface="Arial" pitchFamily="34" charset="0"/>
              </a:endParaRPr>
            </a:p>
            <a:p>
              <a:pPr algn="ctr"/>
              <a:r>
                <a:rPr lang="en-US" sz="2800" i="1" dirty="0">
                  <a:solidFill>
                    <a:srgbClr val="000080"/>
                  </a:solidFill>
                  <a:latin typeface="Arial" pitchFamily="34" charset="0"/>
                  <a:cs typeface="Arial" pitchFamily="34" charset="0"/>
                </a:rPr>
                <a:t>RT</a:t>
              </a:r>
            </a:p>
          </p:txBody>
        </p:sp>
        <p:sp>
          <p:nvSpPr>
            <p:cNvPr id="7" name="Line 12"/>
            <p:cNvSpPr>
              <a:spLocks noChangeShapeType="1"/>
            </p:cNvSpPr>
            <p:nvPr/>
          </p:nvSpPr>
          <p:spPr bwMode="auto">
            <a:xfrm>
              <a:off x="3566" y="2070"/>
              <a:ext cx="624" cy="0"/>
            </a:xfrm>
            <a:prstGeom prst="line">
              <a:avLst/>
            </a:prstGeom>
            <a:noFill/>
            <a:ln w="2857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sz="28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Rectangle 16"/>
            <p:cNvSpPr>
              <a:spLocks noChangeArrowheads="1"/>
            </p:cNvSpPr>
            <p:nvPr/>
          </p:nvSpPr>
          <p:spPr bwMode="auto">
            <a:xfrm>
              <a:off x="3037" y="1883"/>
              <a:ext cx="500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800" i="1" dirty="0">
                  <a:solidFill>
                    <a:srgbClr val="000080"/>
                  </a:solidFill>
                  <a:latin typeface="Arial" pitchFamily="34" charset="0"/>
                  <a:cs typeface="Arial" pitchFamily="34" charset="0"/>
                  <a:sym typeface="Symbol" pitchFamily="1" charset="2"/>
                </a:rPr>
                <a:t>d</a:t>
              </a:r>
              <a:r>
                <a:rPr lang="en-US" sz="2800" dirty="0">
                  <a:solidFill>
                    <a:srgbClr val="000080"/>
                  </a:solidFill>
                  <a:latin typeface="Arial" pitchFamily="34" charset="0"/>
                  <a:cs typeface="Arial" pitchFamily="34" charset="0"/>
                  <a:sym typeface="Symbol" pitchFamily="1" charset="2"/>
                </a:rPr>
                <a:t> </a:t>
              </a:r>
              <a:r>
                <a:rPr lang="en-US" sz="2800" dirty="0" smtClean="0">
                  <a:solidFill>
                    <a:srgbClr val="000080"/>
                  </a:solidFill>
                  <a:latin typeface="Arial" pitchFamily="34" charset="0"/>
                  <a:cs typeface="Arial" pitchFamily="34" charset="0"/>
                  <a:sym typeface="Symbol" pitchFamily="1" charset="2"/>
                </a:rPr>
                <a:t> =</a:t>
              </a:r>
              <a:endParaRPr lang="en-US" sz="2800" dirty="0">
                <a:solidFill>
                  <a:srgbClr val="00008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" name="Group 17"/>
          <p:cNvGrpSpPr>
            <a:grpSpLocks/>
          </p:cNvGrpSpPr>
          <p:nvPr/>
        </p:nvGrpSpPr>
        <p:grpSpPr bwMode="auto">
          <a:xfrm>
            <a:off x="1571257" y="3505200"/>
            <a:ext cx="6963143" cy="813072"/>
            <a:chOff x="3253" y="1712"/>
            <a:chExt cx="883" cy="601"/>
          </a:xfrm>
        </p:grpSpPr>
        <p:sp>
          <p:nvSpPr>
            <p:cNvPr id="17" name="Rectangle 11"/>
            <p:cNvSpPr>
              <a:spLocks noChangeArrowheads="1"/>
            </p:cNvSpPr>
            <p:nvPr/>
          </p:nvSpPr>
          <p:spPr bwMode="auto">
            <a:xfrm>
              <a:off x="3253" y="1712"/>
              <a:ext cx="883" cy="6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2800" i="1" dirty="0" smtClean="0">
                  <a:solidFill>
                    <a:srgbClr val="000080"/>
                  </a:solidFill>
                  <a:latin typeface="Arial" pitchFamily="34" charset="0"/>
                  <a:cs typeface="Arial" pitchFamily="34" charset="0"/>
                </a:rPr>
                <a:t>714 torr x 154 g mol </a:t>
              </a:r>
              <a:r>
                <a:rPr lang="en-US" sz="2800" i="1" baseline="30000" dirty="0" smtClean="0">
                  <a:solidFill>
                    <a:srgbClr val="000080"/>
                  </a:solidFill>
                  <a:latin typeface="Arial" pitchFamily="34" charset="0"/>
                  <a:cs typeface="Arial" pitchFamily="34" charset="0"/>
                </a:rPr>
                <a:t>-1</a:t>
              </a:r>
              <a:endParaRPr lang="en-US" sz="2800" i="1" baseline="30000" dirty="0">
                <a:solidFill>
                  <a:srgbClr val="000080"/>
                </a:solidFill>
                <a:cs typeface="Arial" pitchFamily="34" charset="0"/>
              </a:endParaRPr>
            </a:p>
            <a:p>
              <a:pPr algn="ctr"/>
              <a:r>
                <a:rPr lang="en-US" sz="2800" i="1" dirty="0" smtClean="0">
                  <a:solidFill>
                    <a:srgbClr val="000080"/>
                  </a:solidFill>
                  <a:latin typeface="Arial" pitchFamily="34" charset="0"/>
                  <a:cs typeface="Arial" pitchFamily="34" charset="0"/>
                </a:rPr>
                <a:t>62.36 L torr mol </a:t>
              </a:r>
              <a:r>
                <a:rPr lang="en-US" sz="2800" i="1" baseline="30000" dirty="0" smtClean="0">
                  <a:solidFill>
                    <a:srgbClr val="000080"/>
                  </a:solidFill>
                  <a:latin typeface="Arial" pitchFamily="34" charset="0"/>
                  <a:cs typeface="Arial" pitchFamily="34" charset="0"/>
                </a:rPr>
                <a:t>-1</a:t>
              </a:r>
              <a:r>
                <a:rPr lang="en-US" sz="2800" i="1" dirty="0" smtClean="0">
                  <a:solidFill>
                    <a:srgbClr val="000080"/>
                  </a:solidFill>
                  <a:latin typeface="Arial" pitchFamily="34" charset="0"/>
                  <a:cs typeface="Arial" pitchFamily="34" charset="0"/>
                </a:rPr>
                <a:t>K</a:t>
              </a:r>
              <a:r>
                <a:rPr lang="en-US" sz="2800" i="1" baseline="30000" dirty="0" smtClean="0">
                  <a:solidFill>
                    <a:srgbClr val="000080"/>
                  </a:solidFill>
                  <a:latin typeface="Arial" pitchFamily="34" charset="0"/>
                  <a:cs typeface="Arial" pitchFamily="34" charset="0"/>
                </a:rPr>
                <a:t>-1</a:t>
              </a:r>
              <a:r>
                <a:rPr lang="en-US" sz="2800" i="1" dirty="0" smtClean="0">
                  <a:solidFill>
                    <a:srgbClr val="000080"/>
                  </a:solidFill>
                  <a:latin typeface="Arial" pitchFamily="34" charset="0"/>
                  <a:cs typeface="Arial" pitchFamily="34" charset="0"/>
                </a:rPr>
                <a:t> x 398 K</a:t>
              </a:r>
              <a:r>
                <a:rPr lang="en-US" sz="2800" i="1" baseline="30000" dirty="0" smtClean="0">
                  <a:solidFill>
                    <a:srgbClr val="00008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800" i="1" dirty="0" smtClean="0">
                  <a:solidFill>
                    <a:srgbClr val="000080"/>
                  </a:solidFill>
                  <a:latin typeface="Arial" pitchFamily="34" charset="0"/>
                  <a:cs typeface="Arial" pitchFamily="34" charset="0"/>
                </a:rPr>
                <a:t> </a:t>
              </a:r>
              <a:endParaRPr lang="en-US" sz="2800" i="1" dirty="0">
                <a:solidFill>
                  <a:srgbClr val="00008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Line 12"/>
            <p:cNvSpPr>
              <a:spLocks noChangeShapeType="1"/>
            </p:cNvSpPr>
            <p:nvPr/>
          </p:nvSpPr>
          <p:spPr bwMode="auto">
            <a:xfrm>
              <a:off x="3392" y="2070"/>
              <a:ext cx="624" cy="0"/>
            </a:xfrm>
            <a:prstGeom prst="line">
              <a:avLst/>
            </a:prstGeom>
            <a:noFill/>
            <a:ln w="2857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sz="28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Rectangle 16"/>
            <p:cNvSpPr>
              <a:spLocks noChangeArrowheads="1"/>
            </p:cNvSpPr>
            <p:nvPr/>
          </p:nvSpPr>
          <p:spPr bwMode="auto">
            <a:xfrm>
              <a:off x="3298" y="1883"/>
              <a:ext cx="121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800" i="1" dirty="0">
                  <a:solidFill>
                    <a:srgbClr val="000080"/>
                  </a:solidFill>
                  <a:latin typeface="Arial" pitchFamily="34" charset="0"/>
                  <a:cs typeface="Arial" pitchFamily="34" charset="0"/>
                  <a:sym typeface="Symbol" pitchFamily="1" charset="2"/>
                </a:rPr>
                <a:t>d</a:t>
              </a:r>
              <a:r>
                <a:rPr lang="en-US" sz="2800" dirty="0">
                  <a:solidFill>
                    <a:srgbClr val="000080"/>
                  </a:solidFill>
                  <a:latin typeface="Arial" pitchFamily="34" charset="0"/>
                  <a:cs typeface="Arial" pitchFamily="34" charset="0"/>
                  <a:sym typeface="Symbol" pitchFamily="1" charset="2"/>
                </a:rPr>
                <a:t> </a:t>
              </a:r>
              <a:r>
                <a:rPr lang="en-US" sz="2800" dirty="0" smtClean="0">
                  <a:solidFill>
                    <a:srgbClr val="000080"/>
                  </a:solidFill>
                  <a:latin typeface="Arial" pitchFamily="34" charset="0"/>
                  <a:cs typeface="Arial" pitchFamily="34" charset="0"/>
                  <a:sym typeface="Symbol" pitchFamily="1" charset="2"/>
                </a:rPr>
                <a:t> =</a:t>
              </a:r>
              <a:endParaRPr lang="en-US" sz="2800" dirty="0">
                <a:solidFill>
                  <a:srgbClr val="00008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7" name="Rectangle 16"/>
          <p:cNvSpPr>
            <a:spLocks noChangeArrowheads="1"/>
          </p:cNvSpPr>
          <p:nvPr/>
        </p:nvSpPr>
        <p:spPr bwMode="auto">
          <a:xfrm>
            <a:off x="3077908" y="5105400"/>
            <a:ext cx="309429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800" i="1" dirty="0">
                <a:solidFill>
                  <a:srgbClr val="000080"/>
                </a:solidFill>
                <a:latin typeface="Arial" pitchFamily="34" charset="0"/>
                <a:cs typeface="Arial" pitchFamily="34" charset="0"/>
                <a:sym typeface="Symbol" pitchFamily="1" charset="2"/>
              </a:rPr>
              <a:t>d</a:t>
            </a:r>
            <a:r>
              <a:rPr lang="en-US" sz="2800" dirty="0">
                <a:solidFill>
                  <a:srgbClr val="000080"/>
                </a:solidFill>
                <a:latin typeface="Arial" pitchFamily="34" charset="0"/>
                <a:cs typeface="Arial" pitchFamily="34" charset="0"/>
                <a:sym typeface="Symbol" pitchFamily="1" charset="2"/>
              </a:rPr>
              <a:t> </a:t>
            </a:r>
            <a:r>
              <a:rPr lang="en-US" sz="2800" dirty="0" smtClean="0">
                <a:solidFill>
                  <a:srgbClr val="000080"/>
                </a:solidFill>
                <a:latin typeface="Arial" pitchFamily="34" charset="0"/>
                <a:cs typeface="Arial" pitchFamily="34" charset="0"/>
                <a:sym typeface="Symbol" pitchFamily="1" charset="2"/>
              </a:rPr>
              <a:t> = 4.43 g L</a:t>
            </a:r>
            <a:r>
              <a:rPr lang="en-US" sz="2800" baseline="30000" dirty="0" smtClean="0">
                <a:solidFill>
                  <a:srgbClr val="000080"/>
                </a:solidFill>
                <a:latin typeface="Arial" pitchFamily="34" charset="0"/>
                <a:cs typeface="Arial" pitchFamily="34" charset="0"/>
                <a:sym typeface="Symbol" pitchFamily="1" charset="2"/>
              </a:rPr>
              <a:t>-1</a:t>
            </a:r>
            <a:endParaRPr lang="en-US" sz="2800" baseline="30000" dirty="0">
              <a:solidFill>
                <a:srgbClr val="00008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0754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722293"/>
            <a:ext cx="73448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rgbClr val="C00000"/>
                </a:solidFill>
              </a:rPr>
              <a:t>Which gas is most dense at 1.00 atm and 298 K? CO</a:t>
            </a:r>
            <a:r>
              <a:rPr lang="en-GB" sz="2800" baseline="-25000" dirty="0" smtClean="0">
                <a:solidFill>
                  <a:srgbClr val="C00000"/>
                </a:solidFill>
              </a:rPr>
              <a:t>2</a:t>
            </a:r>
            <a:r>
              <a:rPr lang="en-GB" sz="2800" dirty="0" smtClean="0">
                <a:solidFill>
                  <a:srgbClr val="C00000"/>
                </a:solidFill>
              </a:rPr>
              <a:t>, N</a:t>
            </a:r>
            <a:r>
              <a:rPr lang="en-GB" sz="2800" baseline="-25000" dirty="0" smtClean="0">
                <a:solidFill>
                  <a:srgbClr val="C00000"/>
                </a:solidFill>
              </a:rPr>
              <a:t>2</a:t>
            </a:r>
            <a:r>
              <a:rPr lang="en-GB" sz="2800" dirty="0" smtClean="0">
                <a:solidFill>
                  <a:srgbClr val="C00000"/>
                </a:solidFill>
              </a:rPr>
              <a:t>O, or Cl</a:t>
            </a:r>
            <a:r>
              <a:rPr lang="en-GB" sz="2800" baseline="-25000" dirty="0" smtClean="0">
                <a:solidFill>
                  <a:srgbClr val="C00000"/>
                </a:solidFill>
              </a:rPr>
              <a:t>2</a:t>
            </a:r>
            <a:r>
              <a:rPr lang="en-GB" sz="2800" dirty="0" smtClean="0">
                <a:solidFill>
                  <a:srgbClr val="C00000"/>
                </a:solidFill>
              </a:rPr>
              <a:t>.</a:t>
            </a:r>
            <a:endParaRPr lang="en-GB" sz="2800" dirty="0">
              <a:solidFill>
                <a:srgbClr val="C00000"/>
              </a:solidFill>
            </a:endParaRPr>
          </a:p>
        </p:txBody>
      </p:sp>
      <p:grpSp>
        <p:nvGrpSpPr>
          <p:cNvPr id="3" name="Group 17"/>
          <p:cNvGrpSpPr>
            <a:grpSpLocks/>
          </p:cNvGrpSpPr>
          <p:nvPr/>
        </p:nvGrpSpPr>
        <p:grpSpPr bwMode="auto">
          <a:xfrm>
            <a:off x="2339750" y="2115319"/>
            <a:ext cx="1638300" cy="954088"/>
            <a:chOff x="2976" y="1803"/>
            <a:chExt cx="1032" cy="601"/>
          </a:xfrm>
        </p:grpSpPr>
        <p:sp>
          <p:nvSpPr>
            <p:cNvPr id="6" name="Rectangle 11"/>
            <p:cNvSpPr>
              <a:spLocks noChangeArrowheads="1"/>
            </p:cNvSpPr>
            <p:nvPr/>
          </p:nvSpPr>
          <p:spPr bwMode="auto">
            <a:xfrm>
              <a:off x="3489" y="1803"/>
              <a:ext cx="427" cy="6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2800" i="1" dirty="0" smtClean="0">
                  <a:solidFill>
                    <a:srgbClr val="000080"/>
                  </a:solidFill>
                  <a:cs typeface="Arial" pitchFamily="34" charset="0"/>
                </a:rPr>
                <a:t>PM</a:t>
              </a:r>
              <a:endParaRPr lang="en-US" sz="2800" i="1" dirty="0">
                <a:solidFill>
                  <a:srgbClr val="000080"/>
                </a:solidFill>
                <a:cs typeface="Arial" pitchFamily="34" charset="0"/>
              </a:endParaRPr>
            </a:p>
            <a:p>
              <a:pPr algn="ctr"/>
              <a:r>
                <a:rPr lang="en-US" sz="2800" i="1" dirty="0">
                  <a:solidFill>
                    <a:srgbClr val="000080"/>
                  </a:solidFill>
                  <a:cs typeface="Arial" pitchFamily="34" charset="0"/>
                </a:rPr>
                <a:t>RT</a:t>
              </a:r>
            </a:p>
          </p:txBody>
        </p:sp>
        <p:sp>
          <p:nvSpPr>
            <p:cNvPr id="7" name="Line 12"/>
            <p:cNvSpPr>
              <a:spLocks noChangeShapeType="1"/>
            </p:cNvSpPr>
            <p:nvPr/>
          </p:nvSpPr>
          <p:spPr bwMode="auto">
            <a:xfrm>
              <a:off x="3384" y="2086"/>
              <a:ext cx="624" cy="0"/>
            </a:xfrm>
            <a:prstGeom prst="line">
              <a:avLst/>
            </a:prstGeom>
            <a:noFill/>
            <a:ln w="2857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sz="2800">
                <a:cs typeface="Arial" pitchFamily="34" charset="0"/>
              </a:endParaRPr>
            </a:p>
          </p:txBody>
        </p:sp>
        <p:sp>
          <p:nvSpPr>
            <p:cNvPr id="11" name="Rectangle 16"/>
            <p:cNvSpPr>
              <a:spLocks noChangeArrowheads="1"/>
            </p:cNvSpPr>
            <p:nvPr/>
          </p:nvSpPr>
          <p:spPr bwMode="auto">
            <a:xfrm>
              <a:off x="2976" y="1918"/>
              <a:ext cx="397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800" i="1" dirty="0">
                  <a:solidFill>
                    <a:srgbClr val="000080"/>
                  </a:solidFill>
                  <a:cs typeface="Arial" pitchFamily="34" charset="0"/>
                  <a:sym typeface="Symbol" pitchFamily="1" charset="2"/>
                </a:rPr>
                <a:t>d</a:t>
              </a:r>
              <a:r>
                <a:rPr lang="en-US" sz="2800" dirty="0">
                  <a:solidFill>
                    <a:srgbClr val="000080"/>
                  </a:solidFill>
                  <a:cs typeface="Arial" pitchFamily="34" charset="0"/>
                  <a:sym typeface="Symbol" pitchFamily="1" charset="2"/>
                </a:rPr>
                <a:t> =</a:t>
              </a:r>
              <a:endParaRPr lang="en-US" sz="2800" dirty="0">
                <a:solidFill>
                  <a:srgbClr val="000080"/>
                </a:solidFill>
                <a:cs typeface="Arial" pitchFamily="34" charset="0"/>
              </a:endParaRPr>
            </a:p>
          </p:txBody>
        </p:sp>
      </p:grpSp>
      <p:grpSp>
        <p:nvGrpSpPr>
          <p:cNvPr id="4" name="Group 17"/>
          <p:cNvGrpSpPr>
            <a:grpSpLocks/>
          </p:cNvGrpSpPr>
          <p:nvPr/>
        </p:nvGrpSpPr>
        <p:grpSpPr bwMode="auto">
          <a:xfrm>
            <a:off x="1907704" y="3267000"/>
            <a:ext cx="3168352" cy="954088"/>
            <a:chOff x="2976" y="1803"/>
            <a:chExt cx="1032" cy="601"/>
          </a:xfrm>
        </p:grpSpPr>
        <p:sp>
          <p:nvSpPr>
            <p:cNvPr id="26" name="Rectangle 11"/>
            <p:cNvSpPr>
              <a:spLocks noChangeArrowheads="1"/>
            </p:cNvSpPr>
            <p:nvPr/>
          </p:nvSpPr>
          <p:spPr bwMode="auto">
            <a:xfrm>
              <a:off x="3398" y="1803"/>
              <a:ext cx="610" cy="6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2800" i="1" dirty="0" smtClean="0">
                  <a:solidFill>
                    <a:srgbClr val="000080"/>
                  </a:solidFill>
                  <a:cs typeface="Arial" pitchFamily="34" charset="0"/>
                </a:rPr>
                <a:t>1 x 44</a:t>
              </a:r>
              <a:endParaRPr lang="en-US" sz="2800" i="1" dirty="0">
                <a:solidFill>
                  <a:srgbClr val="000080"/>
                </a:solidFill>
                <a:cs typeface="Arial" pitchFamily="34" charset="0"/>
              </a:endParaRPr>
            </a:p>
            <a:p>
              <a:pPr algn="ctr"/>
              <a:r>
                <a:rPr lang="en-US" sz="2800" i="1" dirty="0" smtClean="0">
                  <a:solidFill>
                    <a:srgbClr val="000080"/>
                  </a:solidFill>
                  <a:cs typeface="Arial" pitchFamily="34" charset="0"/>
                </a:rPr>
                <a:t>0.082 x 298</a:t>
              </a:r>
              <a:endParaRPr lang="en-US" sz="2800" i="1" dirty="0">
                <a:solidFill>
                  <a:srgbClr val="000080"/>
                </a:solidFill>
                <a:cs typeface="Arial" pitchFamily="34" charset="0"/>
              </a:endParaRPr>
            </a:p>
          </p:txBody>
        </p:sp>
        <p:sp>
          <p:nvSpPr>
            <p:cNvPr id="27" name="Line 12"/>
            <p:cNvSpPr>
              <a:spLocks noChangeShapeType="1"/>
            </p:cNvSpPr>
            <p:nvPr/>
          </p:nvSpPr>
          <p:spPr bwMode="auto">
            <a:xfrm>
              <a:off x="3384" y="2086"/>
              <a:ext cx="624" cy="0"/>
            </a:xfrm>
            <a:prstGeom prst="line">
              <a:avLst/>
            </a:prstGeom>
            <a:noFill/>
            <a:ln w="2857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sz="2800">
                <a:cs typeface="Arial" pitchFamily="34" charset="0"/>
              </a:endParaRPr>
            </a:p>
          </p:txBody>
        </p:sp>
        <p:sp>
          <p:nvSpPr>
            <p:cNvPr id="28" name="Rectangle 16"/>
            <p:cNvSpPr>
              <a:spLocks noChangeArrowheads="1"/>
            </p:cNvSpPr>
            <p:nvPr/>
          </p:nvSpPr>
          <p:spPr bwMode="auto">
            <a:xfrm>
              <a:off x="2976" y="1918"/>
              <a:ext cx="365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800" i="1" dirty="0" smtClean="0">
                  <a:solidFill>
                    <a:srgbClr val="000080"/>
                  </a:solidFill>
                  <a:cs typeface="Arial" pitchFamily="34" charset="0"/>
                  <a:sym typeface="Symbol" pitchFamily="1" charset="2"/>
                </a:rPr>
                <a:t>d</a:t>
              </a:r>
              <a:r>
                <a:rPr lang="en-US" sz="2800" dirty="0" smtClean="0">
                  <a:solidFill>
                    <a:srgbClr val="000080"/>
                  </a:solidFill>
                  <a:cs typeface="Arial" pitchFamily="34" charset="0"/>
                  <a:sym typeface="Symbol" pitchFamily="1" charset="2"/>
                </a:rPr>
                <a:t>       =</a:t>
              </a:r>
              <a:endParaRPr lang="en-US" sz="2800" dirty="0">
                <a:solidFill>
                  <a:srgbClr val="000080"/>
                </a:solidFill>
                <a:cs typeface="Arial" pitchFamily="34" charset="0"/>
              </a:endParaRPr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2195736" y="3573016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rgbClr val="002060"/>
                </a:solidFill>
              </a:rPr>
              <a:t>CO</a:t>
            </a:r>
            <a:r>
              <a:rPr lang="en-GB" sz="2800" baseline="-25000" dirty="0" smtClean="0">
                <a:solidFill>
                  <a:srgbClr val="002060"/>
                </a:solidFill>
              </a:rPr>
              <a:t>2</a:t>
            </a:r>
            <a:endParaRPr lang="en-GB" sz="2800" baseline="-25000" dirty="0">
              <a:solidFill>
                <a:srgbClr val="00206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220072" y="3429000"/>
            <a:ext cx="20882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rgbClr val="002060"/>
                </a:solidFill>
                <a:cs typeface="Arial" pitchFamily="34" charset="0"/>
              </a:rPr>
              <a:t>= 1.8 g L</a:t>
            </a:r>
            <a:r>
              <a:rPr lang="en-GB" sz="2800" baseline="30000" dirty="0" smtClean="0">
                <a:solidFill>
                  <a:srgbClr val="002060"/>
                </a:solidFill>
                <a:cs typeface="Arial" pitchFamily="34" charset="0"/>
              </a:rPr>
              <a:t>-1</a:t>
            </a:r>
            <a:endParaRPr lang="en-GB" sz="2800" baseline="30000" dirty="0">
              <a:solidFill>
                <a:srgbClr val="002060"/>
              </a:solidFill>
              <a:cs typeface="Arial" pitchFamily="34" charset="0"/>
            </a:endParaRPr>
          </a:p>
        </p:txBody>
      </p:sp>
      <p:sp>
        <p:nvSpPr>
          <p:cNvPr id="31" name="Rectangle 16"/>
          <p:cNvSpPr>
            <a:spLocks noChangeArrowheads="1"/>
          </p:cNvSpPr>
          <p:nvPr/>
        </p:nvSpPr>
        <p:spPr bwMode="auto">
          <a:xfrm>
            <a:off x="2060104" y="4705980"/>
            <a:ext cx="241925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i="1" dirty="0" smtClean="0">
                <a:solidFill>
                  <a:srgbClr val="000080"/>
                </a:solidFill>
                <a:cs typeface="Arial" pitchFamily="34" charset="0"/>
                <a:sym typeface="Symbol" pitchFamily="1" charset="2"/>
              </a:rPr>
              <a:t>d</a:t>
            </a:r>
            <a:r>
              <a:rPr lang="en-US" sz="2800" dirty="0" smtClean="0">
                <a:solidFill>
                  <a:srgbClr val="000080"/>
                </a:solidFill>
                <a:cs typeface="Arial" pitchFamily="34" charset="0"/>
                <a:sym typeface="Symbol" pitchFamily="1" charset="2"/>
              </a:rPr>
              <a:t>       =  1.8 g L</a:t>
            </a:r>
            <a:r>
              <a:rPr lang="en-US" sz="2800" baseline="30000" dirty="0" smtClean="0">
                <a:solidFill>
                  <a:srgbClr val="000080"/>
                </a:solidFill>
                <a:cs typeface="Arial" pitchFamily="34" charset="0"/>
                <a:sym typeface="Symbol" pitchFamily="1" charset="2"/>
              </a:rPr>
              <a:t>-1</a:t>
            </a:r>
            <a:endParaRPr lang="en-US" sz="2800" baseline="30000" dirty="0">
              <a:solidFill>
                <a:srgbClr val="000080"/>
              </a:solidFill>
              <a:cs typeface="Arial" pitchFamily="34" charset="0"/>
            </a:endParaRPr>
          </a:p>
        </p:txBody>
      </p:sp>
      <p:sp>
        <p:nvSpPr>
          <p:cNvPr id="32" name="Rectangle 16"/>
          <p:cNvSpPr>
            <a:spLocks noChangeArrowheads="1"/>
          </p:cNvSpPr>
          <p:nvPr/>
        </p:nvSpPr>
        <p:spPr bwMode="auto">
          <a:xfrm>
            <a:off x="2060104" y="5714092"/>
            <a:ext cx="268374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i="1" dirty="0" smtClean="0">
                <a:solidFill>
                  <a:srgbClr val="000080"/>
                </a:solidFill>
                <a:cs typeface="Arial" pitchFamily="34" charset="0"/>
                <a:sym typeface="Symbol" pitchFamily="1" charset="2"/>
              </a:rPr>
              <a:t>d</a:t>
            </a:r>
            <a:r>
              <a:rPr lang="en-US" sz="2800" dirty="0" smtClean="0">
                <a:solidFill>
                  <a:srgbClr val="000080"/>
                </a:solidFill>
                <a:cs typeface="Arial" pitchFamily="34" charset="0"/>
                <a:sym typeface="Symbol" pitchFamily="1" charset="2"/>
              </a:rPr>
              <a:t>       = 2.91 g L</a:t>
            </a:r>
            <a:r>
              <a:rPr lang="en-US" sz="2800" baseline="30000" dirty="0" smtClean="0">
                <a:solidFill>
                  <a:srgbClr val="000080"/>
                </a:solidFill>
                <a:cs typeface="Arial" pitchFamily="34" charset="0"/>
                <a:sym typeface="Symbol" pitchFamily="1" charset="2"/>
              </a:rPr>
              <a:t>-1</a:t>
            </a:r>
            <a:r>
              <a:rPr lang="en-US" sz="2800" dirty="0" smtClean="0">
                <a:solidFill>
                  <a:srgbClr val="000080"/>
                </a:solidFill>
                <a:cs typeface="Arial" pitchFamily="34" charset="0"/>
                <a:sym typeface="Symbol" pitchFamily="1" charset="2"/>
              </a:rPr>
              <a:t>  </a:t>
            </a:r>
            <a:endParaRPr lang="en-US" sz="2800" dirty="0">
              <a:solidFill>
                <a:srgbClr val="000080"/>
              </a:solidFill>
              <a:cs typeface="Arial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286000" y="4886980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rgbClr val="002060"/>
                </a:solidFill>
              </a:rPr>
              <a:t>N</a:t>
            </a:r>
            <a:r>
              <a:rPr lang="en-GB" sz="2800" baseline="-25000" dirty="0" smtClean="0">
                <a:solidFill>
                  <a:srgbClr val="002060"/>
                </a:solidFill>
              </a:rPr>
              <a:t>2</a:t>
            </a:r>
            <a:r>
              <a:rPr lang="en-GB" sz="2800" dirty="0" smtClean="0">
                <a:solidFill>
                  <a:srgbClr val="002060"/>
                </a:solidFill>
              </a:rPr>
              <a:t>O</a:t>
            </a:r>
            <a:endParaRPr lang="en-GB" sz="2800" baseline="-25000" dirty="0">
              <a:solidFill>
                <a:srgbClr val="00206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348136" y="5858108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err="1" smtClean="0">
                <a:solidFill>
                  <a:srgbClr val="002060"/>
                </a:solidFill>
              </a:rPr>
              <a:t>Cl</a:t>
            </a:r>
            <a:endParaRPr lang="en-GB" sz="2800" baseline="-25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9206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685800" y="228600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Molecular Mass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093912" y="1888232"/>
            <a:ext cx="7288088" cy="154076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marL="0" marR="0" lvl="0" indent="0" algn="l" defTabSz="914400" rtl="1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	We can manipulate the density equation to enable us to find the molecular mass of a gas: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371600" y="3733800"/>
            <a:ext cx="1752599" cy="635494"/>
            <a:chOff x="1161" y="2501"/>
            <a:chExt cx="1274" cy="601"/>
          </a:xfrm>
        </p:grpSpPr>
        <p:sp>
          <p:nvSpPr>
            <p:cNvPr id="7" name="Line 10"/>
            <p:cNvSpPr>
              <a:spLocks noChangeShapeType="1"/>
            </p:cNvSpPr>
            <p:nvPr/>
          </p:nvSpPr>
          <p:spPr bwMode="auto">
            <a:xfrm>
              <a:off x="1811" y="2949"/>
              <a:ext cx="624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2800"/>
            </a:p>
          </p:txBody>
        </p:sp>
        <p:grpSp>
          <p:nvGrpSpPr>
            <p:cNvPr id="3" name="Group 15"/>
            <p:cNvGrpSpPr>
              <a:grpSpLocks/>
            </p:cNvGrpSpPr>
            <p:nvPr/>
          </p:nvGrpSpPr>
          <p:grpSpPr bwMode="auto">
            <a:xfrm>
              <a:off x="1161" y="2501"/>
              <a:ext cx="1197" cy="601"/>
              <a:chOff x="1161" y="2501"/>
              <a:chExt cx="1197" cy="601"/>
            </a:xfrm>
          </p:grpSpPr>
          <p:sp>
            <p:nvSpPr>
              <p:cNvPr id="9" name="Rectangle 9"/>
              <p:cNvSpPr>
                <a:spLocks noChangeArrowheads="1"/>
              </p:cNvSpPr>
              <p:nvPr/>
            </p:nvSpPr>
            <p:spPr bwMode="auto">
              <a:xfrm>
                <a:off x="1890" y="2501"/>
                <a:ext cx="468" cy="60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800" i="1" dirty="0">
                    <a:solidFill>
                      <a:srgbClr val="000080"/>
                    </a:solidFill>
                    <a:latin typeface="Arial" charset="0"/>
                  </a:rPr>
                  <a:t>P</a:t>
                </a:r>
                <a:r>
                  <a:rPr lang="en-US" sz="2800" i="1" dirty="0">
                    <a:solidFill>
                      <a:srgbClr val="000080"/>
                    </a:solidFill>
                    <a:latin typeface="Symbol" pitchFamily="1" charset="2"/>
                    <a:sym typeface="Symbol" pitchFamily="1" charset="2"/>
                  </a:rPr>
                  <a:t></a:t>
                </a:r>
                <a:endParaRPr lang="en-US" sz="2800" i="1" dirty="0">
                  <a:solidFill>
                    <a:srgbClr val="000080"/>
                  </a:solidFill>
                  <a:latin typeface="Arial" charset="0"/>
                </a:endParaRPr>
              </a:p>
              <a:p>
                <a:pPr algn="ctr"/>
                <a:r>
                  <a:rPr lang="en-US" sz="2800" i="1" dirty="0">
                    <a:solidFill>
                      <a:srgbClr val="000080"/>
                    </a:solidFill>
                    <a:latin typeface="Arial" charset="0"/>
                  </a:rPr>
                  <a:t>RT</a:t>
                </a:r>
              </a:p>
            </p:txBody>
          </p:sp>
          <p:sp>
            <p:nvSpPr>
              <p:cNvPr id="10" name="Rectangle 14"/>
              <p:cNvSpPr>
                <a:spLocks noChangeArrowheads="1"/>
              </p:cNvSpPr>
              <p:nvPr/>
            </p:nvSpPr>
            <p:spPr bwMode="auto">
              <a:xfrm>
                <a:off x="1161" y="2707"/>
                <a:ext cx="437" cy="3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2800" i="1" dirty="0">
                    <a:solidFill>
                      <a:srgbClr val="000080"/>
                    </a:solidFill>
                    <a:latin typeface="Arial" charset="0"/>
                    <a:sym typeface="Symbol" pitchFamily="1" charset="2"/>
                  </a:rPr>
                  <a:t>d</a:t>
                </a:r>
                <a:r>
                  <a:rPr lang="en-US" sz="2800" dirty="0">
                    <a:solidFill>
                      <a:srgbClr val="000080"/>
                    </a:solidFill>
                    <a:latin typeface="Arial" charset="0"/>
                    <a:sym typeface="Symbol" pitchFamily="1" charset="2"/>
                  </a:rPr>
                  <a:t> =</a:t>
                </a:r>
                <a:endParaRPr lang="en-US" sz="2800" dirty="0">
                  <a:solidFill>
                    <a:srgbClr val="000080"/>
                  </a:solidFill>
                  <a:latin typeface="Arial" charset="0"/>
                </a:endParaRPr>
              </a:p>
            </p:txBody>
          </p:sp>
        </p:grpSp>
      </p:grpSp>
      <p:grpSp>
        <p:nvGrpSpPr>
          <p:cNvPr id="6" name="Group 23"/>
          <p:cNvGrpSpPr>
            <a:grpSpLocks/>
          </p:cNvGrpSpPr>
          <p:nvPr/>
        </p:nvGrpSpPr>
        <p:grpSpPr bwMode="auto">
          <a:xfrm>
            <a:off x="5513389" y="3733802"/>
            <a:ext cx="1497011" cy="685798"/>
            <a:chOff x="3792" y="2510"/>
            <a:chExt cx="1422" cy="601"/>
          </a:xfrm>
        </p:grpSpPr>
        <p:sp>
          <p:nvSpPr>
            <p:cNvPr id="13" name="Line 18"/>
            <p:cNvSpPr>
              <a:spLocks noChangeShapeType="1"/>
            </p:cNvSpPr>
            <p:nvPr/>
          </p:nvSpPr>
          <p:spPr bwMode="auto">
            <a:xfrm>
              <a:off x="4590" y="2969"/>
              <a:ext cx="624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2800"/>
            </a:p>
          </p:txBody>
        </p:sp>
        <p:sp>
          <p:nvSpPr>
            <p:cNvPr id="14" name="Rectangle 20"/>
            <p:cNvSpPr>
              <a:spLocks noChangeArrowheads="1"/>
            </p:cNvSpPr>
            <p:nvPr/>
          </p:nvSpPr>
          <p:spPr bwMode="auto">
            <a:xfrm>
              <a:off x="4632" y="2510"/>
              <a:ext cx="540" cy="6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2800" i="1" dirty="0">
                  <a:solidFill>
                    <a:srgbClr val="000080"/>
                  </a:solidFill>
                  <a:latin typeface="Arial" charset="0"/>
                </a:rPr>
                <a:t>dRT</a:t>
              </a:r>
            </a:p>
            <a:p>
              <a:pPr algn="ctr"/>
              <a:r>
                <a:rPr lang="en-US" sz="2800" i="1" dirty="0">
                  <a:solidFill>
                    <a:srgbClr val="000080"/>
                  </a:solidFill>
                  <a:latin typeface="Arial" charset="0"/>
                </a:rPr>
                <a:t>P</a:t>
              </a:r>
            </a:p>
          </p:txBody>
        </p:sp>
        <p:sp>
          <p:nvSpPr>
            <p:cNvPr id="15" name="Rectangle 21"/>
            <p:cNvSpPr>
              <a:spLocks noChangeArrowheads="1"/>
            </p:cNvSpPr>
            <p:nvPr/>
          </p:nvSpPr>
          <p:spPr bwMode="auto">
            <a:xfrm>
              <a:off x="3792" y="2752"/>
              <a:ext cx="512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800" i="1" dirty="0">
                  <a:solidFill>
                    <a:srgbClr val="000080"/>
                  </a:solidFill>
                  <a:latin typeface="Symbol" pitchFamily="1" charset="2"/>
                  <a:sym typeface="Symbol" pitchFamily="1" charset="2"/>
                </a:rPr>
                <a:t></a:t>
              </a:r>
              <a:r>
                <a:rPr lang="en-US" sz="2800" dirty="0">
                  <a:solidFill>
                    <a:srgbClr val="000080"/>
                  </a:solidFill>
                  <a:latin typeface="Arial" charset="0"/>
                  <a:sym typeface="Symbol" pitchFamily="1" charset="2"/>
                </a:rPr>
                <a:t> =</a:t>
              </a:r>
              <a:endParaRPr lang="en-US" sz="2800" dirty="0">
                <a:solidFill>
                  <a:srgbClr val="000080"/>
                </a:solidFill>
                <a:latin typeface="Arial" charset="0"/>
              </a:endParaRPr>
            </a:p>
          </p:txBody>
        </p:sp>
      </p:grpSp>
      <p:sp>
        <p:nvSpPr>
          <p:cNvPr id="16" name="سهم إلى اليمين 15"/>
          <p:cNvSpPr/>
          <p:nvPr/>
        </p:nvSpPr>
        <p:spPr>
          <a:xfrm>
            <a:off x="3733800" y="4114800"/>
            <a:ext cx="1066800" cy="228600"/>
          </a:xfrm>
          <a:prstGeom prst="rightArrow">
            <a:avLst>
              <a:gd name="adj1" fmla="val 37692"/>
              <a:gd name="adj2" fmla="val 77693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0729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0600" y="685801"/>
            <a:ext cx="73914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just"/>
            <a:r>
              <a:rPr lang="en-US" sz="2800" dirty="0" smtClean="0">
                <a:solidFill>
                  <a:srgbClr val="C00000"/>
                </a:solidFill>
              </a:rPr>
              <a:t>     Calculate the density of NO</a:t>
            </a:r>
            <a:r>
              <a:rPr lang="en-US" sz="2800" baseline="-25000" dirty="0" smtClean="0">
                <a:solidFill>
                  <a:srgbClr val="C00000"/>
                </a:solidFill>
              </a:rPr>
              <a:t>2</a:t>
            </a:r>
            <a:r>
              <a:rPr lang="en-US" sz="2800" dirty="0" smtClean="0">
                <a:solidFill>
                  <a:srgbClr val="C00000"/>
                </a:solidFill>
              </a:rPr>
              <a:t> gas at 0.970 atm and 35 </a:t>
            </a:r>
            <a:r>
              <a:rPr lang="en-US" sz="2800" baseline="30000" dirty="0" err="1" smtClean="0">
                <a:solidFill>
                  <a:srgbClr val="C00000"/>
                </a:solidFill>
              </a:rPr>
              <a:t>o</a:t>
            </a:r>
            <a:r>
              <a:rPr lang="en-US" sz="2800" dirty="0" err="1" smtClean="0">
                <a:solidFill>
                  <a:srgbClr val="C00000"/>
                </a:solidFill>
              </a:rPr>
              <a:t>C.</a:t>
            </a:r>
            <a:r>
              <a:rPr lang="en-US" sz="2800" dirty="0" smtClean="0">
                <a:solidFill>
                  <a:srgbClr val="C00000"/>
                </a:solidFill>
              </a:rPr>
              <a:t> (b) Calculate the molar mass of a gas if 2.50 g occupies 0.875 L at 685 torr and 35 </a:t>
            </a:r>
            <a:r>
              <a:rPr lang="en-US" sz="2800" baseline="30000" dirty="0" err="1" smtClean="0">
                <a:solidFill>
                  <a:srgbClr val="C00000"/>
                </a:solidFill>
              </a:rPr>
              <a:t>o</a:t>
            </a:r>
            <a:r>
              <a:rPr lang="en-US" sz="2800" dirty="0" err="1" smtClean="0">
                <a:solidFill>
                  <a:srgbClr val="C00000"/>
                </a:solidFill>
              </a:rPr>
              <a:t>C.</a:t>
            </a:r>
            <a:endParaRPr lang="en-US" sz="2800" dirty="0" smtClean="0">
              <a:solidFill>
                <a:srgbClr val="C00000"/>
              </a:solidFill>
            </a:endParaRPr>
          </a:p>
          <a:p>
            <a:pPr marL="514350" indent="-514350" algn="just"/>
            <a:endParaRPr lang="en-US" sz="2800" dirty="0" smtClean="0">
              <a:solidFill>
                <a:srgbClr val="C00000"/>
              </a:solidFill>
            </a:endParaRPr>
          </a:p>
          <a:p>
            <a:pPr marL="514350" indent="-514350" algn="just">
              <a:buAutoNum type="alphaLcParenBoth"/>
            </a:pPr>
            <a:endParaRPr lang="en-US" sz="2800" dirty="0" smtClean="0">
              <a:solidFill>
                <a:srgbClr val="C00000"/>
              </a:solidFill>
            </a:endParaRPr>
          </a:p>
          <a:p>
            <a:pPr marL="514350" indent="-514350" algn="just"/>
            <a:r>
              <a:rPr lang="en-US" sz="2800" dirty="0" smtClean="0">
                <a:solidFill>
                  <a:srgbClr val="C00000"/>
                </a:solidFill>
              </a:rPr>
              <a:t>   </a:t>
            </a:r>
          </a:p>
          <a:p>
            <a:pPr marL="514350" indent="-514350" algn="just"/>
            <a:endParaRPr lang="en-US" sz="2800" dirty="0" smtClean="0">
              <a:solidFill>
                <a:srgbClr val="C00000"/>
              </a:solidFill>
            </a:endParaRPr>
          </a:p>
          <a:p>
            <a:pPr marL="514350" indent="-514350" algn="just">
              <a:buAutoNum type="alphaLcParenBoth"/>
            </a:pPr>
            <a:endParaRPr lang="en-US" sz="2800" dirty="0" smtClean="0">
              <a:solidFill>
                <a:srgbClr val="C00000"/>
              </a:solidFill>
            </a:endParaRPr>
          </a:p>
          <a:p>
            <a:pPr marL="514350" indent="-514350" algn="just"/>
            <a:r>
              <a:rPr lang="en-US" sz="2800" dirty="0" smtClean="0">
                <a:solidFill>
                  <a:srgbClr val="C00000"/>
                </a:solidFill>
              </a:rPr>
              <a:t>  </a:t>
            </a:r>
            <a:endParaRPr lang="en-US" sz="2800" dirty="0">
              <a:solidFill>
                <a:srgbClr val="C00000"/>
              </a:solidFill>
            </a:endParaRPr>
          </a:p>
        </p:txBody>
      </p:sp>
      <p:grpSp>
        <p:nvGrpSpPr>
          <p:cNvPr id="3" name="Group 17"/>
          <p:cNvGrpSpPr>
            <a:grpSpLocks/>
          </p:cNvGrpSpPr>
          <p:nvPr/>
        </p:nvGrpSpPr>
        <p:grpSpPr bwMode="auto">
          <a:xfrm>
            <a:off x="3467100" y="2398712"/>
            <a:ext cx="1638300" cy="954088"/>
            <a:chOff x="2976" y="1803"/>
            <a:chExt cx="1032" cy="601"/>
          </a:xfrm>
        </p:grpSpPr>
        <p:sp>
          <p:nvSpPr>
            <p:cNvPr id="4" name="Rectangle 11"/>
            <p:cNvSpPr>
              <a:spLocks noChangeArrowheads="1"/>
            </p:cNvSpPr>
            <p:nvPr/>
          </p:nvSpPr>
          <p:spPr bwMode="auto">
            <a:xfrm>
              <a:off x="3489" y="1803"/>
              <a:ext cx="427" cy="6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2800" i="1" dirty="0" smtClean="0">
                  <a:solidFill>
                    <a:srgbClr val="000080"/>
                  </a:solidFill>
                  <a:cs typeface="Arial" pitchFamily="34" charset="0"/>
                </a:rPr>
                <a:t>PM</a:t>
              </a:r>
              <a:endParaRPr lang="en-US" sz="2800" i="1" dirty="0">
                <a:solidFill>
                  <a:srgbClr val="000080"/>
                </a:solidFill>
                <a:cs typeface="Arial" pitchFamily="34" charset="0"/>
              </a:endParaRPr>
            </a:p>
            <a:p>
              <a:pPr algn="ctr"/>
              <a:r>
                <a:rPr lang="en-US" sz="2800" i="1" dirty="0">
                  <a:solidFill>
                    <a:srgbClr val="000080"/>
                  </a:solidFill>
                  <a:cs typeface="Arial" pitchFamily="34" charset="0"/>
                </a:rPr>
                <a:t>RT</a:t>
              </a:r>
            </a:p>
          </p:txBody>
        </p:sp>
        <p:sp>
          <p:nvSpPr>
            <p:cNvPr id="5" name="Line 12"/>
            <p:cNvSpPr>
              <a:spLocks noChangeShapeType="1"/>
            </p:cNvSpPr>
            <p:nvPr/>
          </p:nvSpPr>
          <p:spPr bwMode="auto">
            <a:xfrm>
              <a:off x="3384" y="2086"/>
              <a:ext cx="624" cy="0"/>
            </a:xfrm>
            <a:prstGeom prst="line">
              <a:avLst/>
            </a:prstGeom>
            <a:noFill/>
            <a:ln w="2857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sz="2800">
                <a:cs typeface="Arial" pitchFamily="34" charset="0"/>
              </a:endParaRPr>
            </a:p>
          </p:txBody>
        </p:sp>
        <p:sp>
          <p:nvSpPr>
            <p:cNvPr id="6" name="Rectangle 16"/>
            <p:cNvSpPr>
              <a:spLocks noChangeArrowheads="1"/>
            </p:cNvSpPr>
            <p:nvPr/>
          </p:nvSpPr>
          <p:spPr bwMode="auto">
            <a:xfrm>
              <a:off x="2976" y="1918"/>
              <a:ext cx="397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800" i="1" dirty="0">
                  <a:solidFill>
                    <a:srgbClr val="000080"/>
                  </a:solidFill>
                  <a:cs typeface="Arial" pitchFamily="34" charset="0"/>
                  <a:sym typeface="Symbol" pitchFamily="1" charset="2"/>
                </a:rPr>
                <a:t>d</a:t>
              </a:r>
              <a:r>
                <a:rPr lang="en-US" sz="2800" dirty="0">
                  <a:solidFill>
                    <a:srgbClr val="000080"/>
                  </a:solidFill>
                  <a:cs typeface="Arial" pitchFamily="34" charset="0"/>
                  <a:sym typeface="Symbol" pitchFamily="1" charset="2"/>
                </a:rPr>
                <a:t> =</a:t>
              </a:r>
              <a:endParaRPr lang="en-US" sz="2800" dirty="0">
                <a:solidFill>
                  <a:srgbClr val="000080"/>
                </a:solidFill>
                <a:cs typeface="Arial" pitchFamily="34" charset="0"/>
              </a:endParaRPr>
            </a:p>
          </p:txBody>
        </p:sp>
      </p:grpSp>
      <p:grpSp>
        <p:nvGrpSpPr>
          <p:cNvPr id="7" name="Group 17"/>
          <p:cNvGrpSpPr>
            <a:grpSpLocks/>
          </p:cNvGrpSpPr>
          <p:nvPr/>
        </p:nvGrpSpPr>
        <p:grpSpPr bwMode="auto">
          <a:xfrm>
            <a:off x="3276603" y="3313112"/>
            <a:ext cx="2895602" cy="954088"/>
            <a:chOff x="2976" y="1803"/>
            <a:chExt cx="1824" cy="601"/>
          </a:xfrm>
        </p:grpSpPr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>
              <a:off x="3053" y="1803"/>
              <a:ext cx="1747" cy="6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2800" i="1" dirty="0" smtClean="0">
                  <a:solidFill>
                    <a:srgbClr val="000080"/>
                  </a:solidFill>
                  <a:cs typeface="Arial" pitchFamily="34" charset="0"/>
                </a:rPr>
                <a:t>0.97 x 46</a:t>
              </a:r>
              <a:endParaRPr lang="en-US" sz="2800" i="1" dirty="0">
                <a:solidFill>
                  <a:srgbClr val="000080"/>
                </a:solidFill>
                <a:cs typeface="Arial" pitchFamily="34" charset="0"/>
              </a:endParaRPr>
            </a:p>
            <a:p>
              <a:pPr algn="ctr"/>
              <a:r>
                <a:rPr lang="en-US" sz="2800" i="1" dirty="0" smtClean="0">
                  <a:solidFill>
                    <a:srgbClr val="000080"/>
                  </a:solidFill>
                  <a:cs typeface="Arial" pitchFamily="34" charset="0"/>
                </a:rPr>
                <a:t>0.082 x 308</a:t>
              </a:r>
              <a:endParaRPr lang="en-US" sz="2800" i="1" dirty="0">
                <a:solidFill>
                  <a:srgbClr val="000080"/>
                </a:solidFill>
                <a:cs typeface="Arial" pitchFamily="34" charset="0"/>
              </a:endParaRPr>
            </a:p>
          </p:txBody>
        </p:sp>
        <p:sp>
          <p:nvSpPr>
            <p:cNvPr id="9" name="Line 12"/>
            <p:cNvSpPr>
              <a:spLocks noChangeShapeType="1"/>
            </p:cNvSpPr>
            <p:nvPr/>
          </p:nvSpPr>
          <p:spPr bwMode="auto">
            <a:xfrm>
              <a:off x="3384" y="2086"/>
              <a:ext cx="624" cy="0"/>
            </a:xfrm>
            <a:prstGeom prst="line">
              <a:avLst/>
            </a:prstGeom>
            <a:noFill/>
            <a:ln w="2857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sz="2800">
                <a:cs typeface="Arial" pitchFamily="34" charset="0"/>
              </a:endParaRPr>
            </a:p>
          </p:txBody>
        </p:sp>
        <p:sp>
          <p:nvSpPr>
            <p:cNvPr id="10" name="Rectangle 16"/>
            <p:cNvSpPr>
              <a:spLocks noChangeArrowheads="1"/>
            </p:cNvSpPr>
            <p:nvPr/>
          </p:nvSpPr>
          <p:spPr bwMode="auto">
            <a:xfrm>
              <a:off x="2976" y="1918"/>
              <a:ext cx="397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800" i="1" dirty="0">
                  <a:solidFill>
                    <a:srgbClr val="000080"/>
                  </a:solidFill>
                  <a:cs typeface="Arial" pitchFamily="34" charset="0"/>
                  <a:sym typeface="Symbol" pitchFamily="1" charset="2"/>
                </a:rPr>
                <a:t>d</a:t>
              </a:r>
              <a:r>
                <a:rPr lang="en-US" sz="2800" dirty="0">
                  <a:solidFill>
                    <a:srgbClr val="000080"/>
                  </a:solidFill>
                  <a:cs typeface="Arial" pitchFamily="34" charset="0"/>
                  <a:sym typeface="Symbol" pitchFamily="1" charset="2"/>
                </a:rPr>
                <a:t> =</a:t>
              </a:r>
              <a:endParaRPr lang="en-US" sz="2800" dirty="0">
                <a:solidFill>
                  <a:srgbClr val="000080"/>
                </a:solidFill>
                <a:cs typeface="Arial" pitchFamily="34" charset="0"/>
              </a:endParaRPr>
            </a:p>
          </p:txBody>
        </p:sp>
      </p:grpSp>
      <p:sp>
        <p:nvSpPr>
          <p:cNvPr id="14" name="Rectangle 16"/>
          <p:cNvSpPr>
            <a:spLocks noChangeArrowheads="1"/>
          </p:cNvSpPr>
          <p:nvPr/>
        </p:nvSpPr>
        <p:spPr bwMode="auto">
          <a:xfrm>
            <a:off x="3200400" y="4486275"/>
            <a:ext cx="21114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i="1" dirty="0">
                <a:solidFill>
                  <a:srgbClr val="000080"/>
                </a:solidFill>
                <a:cs typeface="Arial" pitchFamily="34" charset="0"/>
                <a:sym typeface="Symbol" pitchFamily="1" charset="2"/>
              </a:rPr>
              <a:t>d</a:t>
            </a:r>
            <a:r>
              <a:rPr lang="en-US" sz="2800" dirty="0">
                <a:solidFill>
                  <a:srgbClr val="000080"/>
                </a:solidFill>
                <a:cs typeface="Arial" pitchFamily="34" charset="0"/>
                <a:sym typeface="Symbol" pitchFamily="1" charset="2"/>
              </a:rPr>
              <a:t> </a:t>
            </a:r>
            <a:r>
              <a:rPr lang="en-US" sz="2800" dirty="0" smtClean="0">
                <a:solidFill>
                  <a:srgbClr val="000080"/>
                </a:solidFill>
                <a:cs typeface="Arial" pitchFamily="34" charset="0"/>
                <a:sym typeface="Symbol" pitchFamily="1" charset="2"/>
              </a:rPr>
              <a:t>=  1.77 g L</a:t>
            </a:r>
            <a:r>
              <a:rPr lang="en-US" sz="2800" baseline="30000" dirty="0" smtClean="0">
                <a:solidFill>
                  <a:srgbClr val="000080"/>
                </a:solidFill>
                <a:cs typeface="Arial" pitchFamily="34" charset="0"/>
                <a:sym typeface="Symbol" pitchFamily="1" charset="2"/>
              </a:rPr>
              <a:t>-1</a:t>
            </a:r>
            <a:endParaRPr lang="en-US" sz="2800" baseline="30000" dirty="0">
              <a:solidFill>
                <a:srgbClr val="000080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9633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2971828" y="858837"/>
            <a:ext cx="1841507" cy="954088"/>
            <a:chOff x="3792" y="2619"/>
            <a:chExt cx="1160" cy="601"/>
          </a:xfrm>
        </p:grpSpPr>
        <p:sp>
          <p:nvSpPr>
            <p:cNvPr id="3" name="Line 18"/>
            <p:cNvSpPr>
              <a:spLocks noChangeShapeType="1"/>
            </p:cNvSpPr>
            <p:nvPr/>
          </p:nvSpPr>
          <p:spPr bwMode="auto">
            <a:xfrm>
              <a:off x="4328" y="2908"/>
              <a:ext cx="624" cy="0"/>
            </a:xfrm>
            <a:prstGeom prst="line">
              <a:avLst/>
            </a:prstGeom>
            <a:noFill/>
            <a:ln w="28575">
              <a:solidFill>
                <a:schemeClr val="accent1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2800"/>
            </a:p>
          </p:txBody>
        </p:sp>
        <p:sp>
          <p:nvSpPr>
            <p:cNvPr id="4" name="Rectangle 20"/>
            <p:cNvSpPr>
              <a:spLocks noChangeArrowheads="1"/>
            </p:cNvSpPr>
            <p:nvPr/>
          </p:nvSpPr>
          <p:spPr bwMode="auto">
            <a:xfrm>
              <a:off x="4300" y="2619"/>
              <a:ext cx="460" cy="6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2800" i="1" dirty="0">
                  <a:solidFill>
                    <a:srgbClr val="000080"/>
                  </a:solidFill>
                </a:rPr>
                <a:t>dRT</a:t>
              </a:r>
            </a:p>
            <a:p>
              <a:pPr algn="ctr"/>
              <a:r>
                <a:rPr lang="en-US" sz="2800" i="1" dirty="0">
                  <a:solidFill>
                    <a:srgbClr val="000080"/>
                  </a:solidFill>
                </a:rPr>
                <a:t>P</a:t>
              </a:r>
            </a:p>
          </p:txBody>
        </p:sp>
        <p:sp>
          <p:nvSpPr>
            <p:cNvPr id="5" name="Rectangle 21"/>
            <p:cNvSpPr>
              <a:spLocks noChangeArrowheads="1"/>
            </p:cNvSpPr>
            <p:nvPr/>
          </p:nvSpPr>
          <p:spPr bwMode="auto">
            <a:xfrm>
              <a:off x="3792" y="2752"/>
              <a:ext cx="482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800" i="1" dirty="0">
                  <a:solidFill>
                    <a:srgbClr val="000080"/>
                  </a:solidFill>
                  <a:sym typeface="Symbol" pitchFamily="1" charset="2"/>
                </a:rPr>
                <a:t></a:t>
              </a:r>
              <a:r>
                <a:rPr lang="en-US" sz="2800" dirty="0">
                  <a:solidFill>
                    <a:srgbClr val="000080"/>
                  </a:solidFill>
                  <a:sym typeface="Symbol" pitchFamily="1" charset="2"/>
                </a:rPr>
                <a:t> =</a:t>
              </a:r>
              <a:endParaRPr lang="en-US" sz="2800" dirty="0">
                <a:solidFill>
                  <a:srgbClr val="000080"/>
                </a:solidFill>
              </a:endParaRPr>
            </a:p>
          </p:txBody>
        </p:sp>
      </p:grpSp>
      <p:grpSp>
        <p:nvGrpSpPr>
          <p:cNvPr id="6" name="Group 23"/>
          <p:cNvGrpSpPr>
            <a:grpSpLocks/>
          </p:cNvGrpSpPr>
          <p:nvPr/>
        </p:nvGrpSpPr>
        <p:grpSpPr bwMode="auto">
          <a:xfrm>
            <a:off x="2438400" y="4303711"/>
            <a:ext cx="3770325" cy="954089"/>
            <a:chOff x="3792" y="2653"/>
            <a:chExt cx="2375" cy="601"/>
          </a:xfrm>
        </p:grpSpPr>
        <p:sp>
          <p:nvSpPr>
            <p:cNvPr id="7" name="Line 18"/>
            <p:cNvSpPr>
              <a:spLocks noChangeShapeType="1"/>
            </p:cNvSpPr>
            <p:nvPr/>
          </p:nvSpPr>
          <p:spPr bwMode="auto">
            <a:xfrm>
              <a:off x="4328" y="2932"/>
              <a:ext cx="1152" cy="0"/>
            </a:xfrm>
            <a:prstGeom prst="line">
              <a:avLst/>
            </a:prstGeom>
            <a:noFill/>
            <a:ln w="28575">
              <a:solidFill>
                <a:schemeClr val="accent1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2800"/>
            </a:p>
          </p:txBody>
        </p:sp>
        <p:sp>
          <p:nvSpPr>
            <p:cNvPr id="8" name="Rectangle 20"/>
            <p:cNvSpPr>
              <a:spLocks noChangeArrowheads="1"/>
            </p:cNvSpPr>
            <p:nvPr/>
          </p:nvSpPr>
          <p:spPr bwMode="auto">
            <a:xfrm>
              <a:off x="4276" y="2653"/>
              <a:ext cx="1891" cy="6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2800" i="1" dirty="0" smtClean="0">
                  <a:solidFill>
                    <a:srgbClr val="000080"/>
                  </a:solidFill>
                </a:rPr>
                <a:t>2.86 x 62.36 x 308</a:t>
              </a:r>
              <a:endParaRPr lang="en-US" sz="2800" i="1" dirty="0">
                <a:solidFill>
                  <a:srgbClr val="000080"/>
                </a:solidFill>
              </a:endParaRPr>
            </a:p>
            <a:p>
              <a:r>
                <a:rPr lang="en-US" sz="2800" i="1" dirty="0" smtClean="0">
                  <a:solidFill>
                    <a:srgbClr val="000080"/>
                  </a:solidFill>
                </a:rPr>
                <a:t>    685 </a:t>
              </a:r>
              <a:endParaRPr lang="en-US" sz="2800" i="1" dirty="0">
                <a:solidFill>
                  <a:srgbClr val="000080"/>
                </a:solidFill>
              </a:endParaRPr>
            </a:p>
          </p:txBody>
        </p:sp>
        <p:sp>
          <p:nvSpPr>
            <p:cNvPr id="9" name="Rectangle 21"/>
            <p:cNvSpPr>
              <a:spLocks noChangeArrowheads="1"/>
            </p:cNvSpPr>
            <p:nvPr/>
          </p:nvSpPr>
          <p:spPr bwMode="auto">
            <a:xfrm>
              <a:off x="3792" y="2752"/>
              <a:ext cx="482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800" i="1" dirty="0">
                  <a:solidFill>
                    <a:srgbClr val="000080"/>
                  </a:solidFill>
                  <a:sym typeface="Symbol" pitchFamily="1" charset="2"/>
                </a:rPr>
                <a:t></a:t>
              </a:r>
              <a:r>
                <a:rPr lang="en-US" sz="2800" dirty="0">
                  <a:solidFill>
                    <a:srgbClr val="000080"/>
                  </a:solidFill>
                  <a:sym typeface="Symbol" pitchFamily="1" charset="2"/>
                </a:rPr>
                <a:t> =</a:t>
              </a:r>
              <a:endParaRPr lang="en-US" sz="2800" dirty="0">
                <a:solidFill>
                  <a:srgbClr val="000080"/>
                </a:solidFill>
              </a:endParaRPr>
            </a:p>
          </p:txBody>
        </p:sp>
      </p:grpSp>
      <p:sp>
        <p:nvSpPr>
          <p:cNvPr id="13" name="Rectangle 21"/>
          <p:cNvSpPr>
            <a:spLocks noChangeArrowheads="1"/>
          </p:cNvSpPr>
          <p:nvPr/>
        </p:nvSpPr>
        <p:spPr bwMode="auto">
          <a:xfrm>
            <a:off x="2438400" y="5572780"/>
            <a:ext cx="27350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i="1" dirty="0">
                <a:solidFill>
                  <a:srgbClr val="000080"/>
                </a:solidFill>
                <a:sym typeface="Symbol" pitchFamily="1" charset="2"/>
              </a:rPr>
              <a:t></a:t>
            </a:r>
            <a:r>
              <a:rPr lang="en-US" sz="2800" dirty="0">
                <a:solidFill>
                  <a:srgbClr val="000080"/>
                </a:solidFill>
                <a:sym typeface="Symbol" pitchFamily="1" charset="2"/>
              </a:rPr>
              <a:t> </a:t>
            </a:r>
            <a:r>
              <a:rPr lang="en-US" sz="2800" dirty="0" smtClean="0">
                <a:solidFill>
                  <a:srgbClr val="000080"/>
                </a:solidFill>
                <a:sym typeface="Symbol" pitchFamily="1" charset="2"/>
              </a:rPr>
              <a:t>=   80.2 g mol</a:t>
            </a:r>
            <a:r>
              <a:rPr lang="en-US" sz="2800" baseline="30000" dirty="0" smtClean="0">
                <a:solidFill>
                  <a:srgbClr val="000080"/>
                </a:solidFill>
                <a:sym typeface="Symbol" pitchFamily="1" charset="2"/>
              </a:rPr>
              <a:t>-1</a:t>
            </a:r>
            <a:endParaRPr lang="en-US" sz="2800" baseline="30000" dirty="0">
              <a:solidFill>
                <a:srgbClr val="000080"/>
              </a:solidFill>
            </a:endParaRPr>
          </a:p>
        </p:txBody>
      </p:sp>
      <p:grpSp>
        <p:nvGrpSpPr>
          <p:cNvPr id="10" name="Group 23"/>
          <p:cNvGrpSpPr>
            <a:grpSpLocks/>
          </p:cNvGrpSpPr>
          <p:nvPr/>
        </p:nvGrpSpPr>
        <p:grpSpPr bwMode="auto">
          <a:xfrm>
            <a:off x="2971802" y="2017712"/>
            <a:ext cx="2009783" cy="954088"/>
            <a:chOff x="3792" y="2667"/>
            <a:chExt cx="1266" cy="601"/>
          </a:xfrm>
        </p:grpSpPr>
        <p:sp>
          <p:nvSpPr>
            <p:cNvPr id="16" name="Line 18"/>
            <p:cNvSpPr>
              <a:spLocks noChangeShapeType="1"/>
            </p:cNvSpPr>
            <p:nvPr/>
          </p:nvSpPr>
          <p:spPr bwMode="auto">
            <a:xfrm>
              <a:off x="4328" y="2980"/>
              <a:ext cx="624" cy="0"/>
            </a:xfrm>
            <a:prstGeom prst="line">
              <a:avLst/>
            </a:prstGeom>
            <a:noFill/>
            <a:ln w="28575">
              <a:solidFill>
                <a:schemeClr val="accent1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2800"/>
            </a:p>
          </p:txBody>
        </p:sp>
        <p:sp>
          <p:nvSpPr>
            <p:cNvPr id="17" name="Rectangle 20"/>
            <p:cNvSpPr>
              <a:spLocks noChangeArrowheads="1"/>
            </p:cNvSpPr>
            <p:nvPr/>
          </p:nvSpPr>
          <p:spPr bwMode="auto">
            <a:xfrm>
              <a:off x="4271" y="2667"/>
              <a:ext cx="787" cy="6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2800" i="1" dirty="0" smtClean="0">
                  <a:solidFill>
                    <a:srgbClr val="000080"/>
                  </a:solidFill>
                </a:rPr>
                <a:t>mass</a:t>
              </a:r>
              <a:endParaRPr lang="en-US" sz="2800" i="1" dirty="0">
                <a:solidFill>
                  <a:srgbClr val="000080"/>
                </a:solidFill>
              </a:endParaRPr>
            </a:p>
            <a:p>
              <a:pPr algn="ctr"/>
              <a:r>
                <a:rPr lang="en-US" sz="2800" i="1" dirty="0" smtClean="0">
                  <a:solidFill>
                    <a:srgbClr val="000080"/>
                  </a:solidFill>
                </a:rPr>
                <a:t>volume</a:t>
              </a:r>
              <a:endParaRPr lang="en-US" sz="2800" i="1" dirty="0">
                <a:solidFill>
                  <a:srgbClr val="000080"/>
                </a:solidFill>
              </a:endParaRPr>
            </a:p>
          </p:txBody>
        </p:sp>
        <p:sp>
          <p:nvSpPr>
            <p:cNvPr id="18" name="Rectangle 21"/>
            <p:cNvSpPr>
              <a:spLocks noChangeArrowheads="1"/>
            </p:cNvSpPr>
            <p:nvPr/>
          </p:nvSpPr>
          <p:spPr bwMode="auto">
            <a:xfrm>
              <a:off x="3792" y="2745"/>
              <a:ext cx="397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800" i="1" dirty="0" smtClean="0">
                  <a:solidFill>
                    <a:srgbClr val="000080"/>
                  </a:solidFill>
                  <a:sym typeface="Symbol" pitchFamily="1" charset="2"/>
                </a:rPr>
                <a:t>d</a:t>
              </a:r>
              <a:r>
                <a:rPr lang="en-US" sz="2800" dirty="0" smtClean="0">
                  <a:solidFill>
                    <a:srgbClr val="000080"/>
                  </a:solidFill>
                  <a:sym typeface="Symbol" pitchFamily="1" charset="2"/>
                </a:rPr>
                <a:t> </a:t>
              </a:r>
              <a:r>
                <a:rPr lang="en-US" sz="2800" dirty="0">
                  <a:solidFill>
                    <a:srgbClr val="000080"/>
                  </a:solidFill>
                  <a:sym typeface="Symbol" pitchFamily="1" charset="2"/>
                </a:rPr>
                <a:t>=</a:t>
              </a:r>
              <a:endParaRPr lang="en-US" sz="2800" dirty="0">
                <a:solidFill>
                  <a:srgbClr val="000080"/>
                </a:solidFill>
              </a:endParaRPr>
            </a:p>
          </p:txBody>
        </p:sp>
      </p:grpSp>
      <p:grpSp>
        <p:nvGrpSpPr>
          <p:cNvPr id="11" name="Group 23"/>
          <p:cNvGrpSpPr>
            <a:grpSpLocks/>
          </p:cNvGrpSpPr>
          <p:nvPr/>
        </p:nvGrpSpPr>
        <p:grpSpPr bwMode="auto">
          <a:xfrm>
            <a:off x="2667000" y="3019425"/>
            <a:ext cx="3844936" cy="954088"/>
            <a:chOff x="3792" y="2674"/>
            <a:chExt cx="2422" cy="601"/>
          </a:xfrm>
        </p:grpSpPr>
        <p:sp>
          <p:nvSpPr>
            <p:cNvPr id="20" name="Line 18"/>
            <p:cNvSpPr>
              <a:spLocks noChangeShapeType="1"/>
            </p:cNvSpPr>
            <p:nvPr/>
          </p:nvSpPr>
          <p:spPr bwMode="auto">
            <a:xfrm>
              <a:off x="4328" y="2980"/>
              <a:ext cx="624" cy="0"/>
            </a:xfrm>
            <a:prstGeom prst="line">
              <a:avLst/>
            </a:prstGeom>
            <a:noFill/>
            <a:ln w="28575">
              <a:solidFill>
                <a:schemeClr val="accent1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2800"/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4300" y="2674"/>
              <a:ext cx="781" cy="6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2800" i="1" dirty="0" smtClean="0">
                  <a:solidFill>
                    <a:srgbClr val="000080"/>
                  </a:solidFill>
                </a:rPr>
                <a:t>2.5 g</a:t>
              </a:r>
              <a:endParaRPr lang="en-US" sz="2800" i="1" dirty="0">
                <a:solidFill>
                  <a:srgbClr val="000080"/>
                </a:solidFill>
              </a:endParaRPr>
            </a:p>
            <a:p>
              <a:pPr algn="ctr"/>
              <a:r>
                <a:rPr lang="en-US" sz="2800" i="1" dirty="0" smtClean="0">
                  <a:solidFill>
                    <a:srgbClr val="000080"/>
                  </a:solidFill>
                </a:rPr>
                <a:t>0.875 L</a:t>
              </a:r>
              <a:endParaRPr lang="en-US" sz="2800" i="1" dirty="0">
                <a:solidFill>
                  <a:srgbClr val="000080"/>
                </a:solidFill>
              </a:endParaRPr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3792" y="2745"/>
              <a:ext cx="2422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800" i="1" dirty="0" smtClean="0">
                  <a:solidFill>
                    <a:srgbClr val="000080"/>
                  </a:solidFill>
                  <a:sym typeface="Symbol" pitchFamily="1" charset="2"/>
                </a:rPr>
                <a:t>d</a:t>
              </a:r>
              <a:r>
                <a:rPr lang="en-US" sz="2800" dirty="0" smtClean="0">
                  <a:solidFill>
                    <a:srgbClr val="000080"/>
                  </a:solidFill>
                  <a:sym typeface="Symbol" pitchFamily="1" charset="2"/>
                </a:rPr>
                <a:t> =                  =  2.86 g L</a:t>
              </a:r>
              <a:r>
                <a:rPr lang="en-US" sz="2800" baseline="30000" dirty="0" smtClean="0">
                  <a:solidFill>
                    <a:srgbClr val="000080"/>
                  </a:solidFill>
                  <a:sym typeface="Symbol" pitchFamily="1" charset="2"/>
                </a:rPr>
                <a:t>-1</a:t>
              </a:r>
              <a:r>
                <a:rPr lang="en-US" sz="2800" dirty="0" smtClean="0">
                  <a:solidFill>
                    <a:srgbClr val="000080"/>
                  </a:solidFill>
                  <a:sym typeface="Symbol" pitchFamily="1" charset="2"/>
                </a:rPr>
                <a:t> </a:t>
              </a:r>
              <a:endParaRPr lang="en-US" sz="2800" dirty="0">
                <a:solidFill>
                  <a:srgbClr val="00008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11149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3048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Dalton’s Law of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Partial Pressures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04800" y="1295400"/>
            <a:ext cx="8839200" cy="17526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total pressure of a mixture of gases equals the sum of the pressures that each would exert if it were present alone.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3" descr="C:\Chang Powerpoint\Figures\cng7ch05\cha56011_0514.jpeg"/>
          <p:cNvPicPr>
            <a:picLocks noChangeAspect="1" noChangeArrowheads="1"/>
          </p:cNvPicPr>
          <p:nvPr/>
        </p:nvPicPr>
        <p:blipFill>
          <a:blip r:embed="rId3" cstate="print"/>
          <a:srcRect t="6172" b="6172"/>
          <a:stretch>
            <a:fillRect/>
          </a:stretch>
        </p:blipFill>
        <p:spPr bwMode="auto">
          <a:xfrm>
            <a:off x="1066800" y="2743200"/>
            <a:ext cx="7010400" cy="3317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5235046" y="2968519"/>
            <a:ext cx="134366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i="1" dirty="0"/>
              <a:t>V</a:t>
            </a:r>
            <a:r>
              <a:rPr lang="en-US" dirty="0"/>
              <a:t> and </a:t>
            </a:r>
            <a:r>
              <a:rPr lang="en-US" i="1" dirty="0"/>
              <a:t>T</a:t>
            </a:r>
            <a:r>
              <a:rPr lang="en-US" dirty="0"/>
              <a:t> are </a:t>
            </a:r>
            <a:r>
              <a:rPr lang="en-US" sz="2400" b="1" dirty="0"/>
              <a:t>constant</a:t>
            </a:r>
            <a:endParaRPr lang="en-US" sz="2400" i="1" dirty="0"/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1532467" y="6016519"/>
            <a:ext cx="103557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i="1" dirty="0">
                <a:solidFill>
                  <a:srgbClr val="FF0000"/>
                </a:solidFill>
              </a:rPr>
              <a:t>P</a:t>
            </a:r>
            <a:r>
              <a:rPr lang="en-US" sz="2800" baseline="-25000" dirty="0">
                <a:solidFill>
                  <a:srgbClr val="FF0000"/>
                </a:solidFill>
              </a:rPr>
              <a:t>1</a:t>
            </a:r>
            <a:endParaRPr lang="en-US" sz="2800" i="1" dirty="0">
              <a:solidFill>
                <a:srgbClr val="FF0000"/>
              </a:solidFill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4396846" y="6016519"/>
            <a:ext cx="8382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i="1" dirty="0">
                <a:solidFill>
                  <a:schemeClr val="accent1"/>
                </a:solidFill>
              </a:rPr>
              <a:t>P</a:t>
            </a:r>
            <a:r>
              <a:rPr lang="en-US" sz="2800" baseline="-25000" dirty="0">
                <a:solidFill>
                  <a:schemeClr val="accent1"/>
                </a:solidFill>
              </a:rPr>
              <a:t>2</a:t>
            </a:r>
            <a:endParaRPr lang="en-US" sz="2800" i="1" dirty="0">
              <a:solidFill>
                <a:schemeClr val="accent1"/>
              </a:solidFill>
            </a:endParaRP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6378046" y="6016519"/>
            <a:ext cx="244861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i="1" dirty="0" err="1"/>
              <a:t>P</a:t>
            </a:r>
            <a:r>
              <a:rPr lang="en-US" sz="2800" baseline="-25000" dirty="0" err="1"/>
              <a:t>total</a:t>
            </a:r>
            <a:r>
              <a:rPr lang="en-US" sz="2800" i="1" baseline="-25000" dirty="0"/>
              <a:t> </a:t>
            </a:r>
            <a:r>
              <a:rPr lang="en-US" sz="2800" i="1" dirty="0"/>
              <a:t>= </a:t>
            </a:r>
            <a:r>
              <a:rPr lang="en-US" sz="2800" i="1" dirty="0">
                <a:solidFill>
                  <a:srgbClr val="FF0000"/>
                </a:solidFill>
              </a:rPr>
              <a:t>P</a:t>
            </a:r>
            <a:r>
              <a:rPr lang="en-US" sz="2800" baseline="-25000" dirty="0">
                <a:solidFill>
                  <a:srgbClr val="FF0000"/>
                </a:solidFill>
              </a:rPr>
              <a:t>1</a:t>
            </a:r>
            <a:r>
              <a:rPr lang="en-US" sz="2800" dirty="0"/>
              <a:t> + </a:t>
            </a:r>
            <a:r>
              <a:rPr lang="en-US" sz="2800" i="1" dirty="0">
                <a:solidFill>
                  <a:schemeClr val="accent1"/>
                </a:solidFill>
              </a:rPr>
              <a:t>P</a:t>
            </a:r>
            <a:r>
              <a:rPr lang="en-US" sz="2800" baseline="-25000" dirty="0">
                <a:solidFill>
                  <a:schemeClr val="accent1"/>
                </a:solidFill>
              </a:rPr>
              <a:t>2</a:t>
            </a:r>
            <a:endParaRPr lang="en-US" sz="2800" i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7132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utoUpdateAnimBg="0"/>
      <p:bldP spid="7" grpId="0" autoUpdateAnimBg="0"/>
      <p:bldP spid="8" grpId="0" autoUpdateAnimBg="0"/>
      <p:bldP spid="9" grpId="0" autoUpdateAnimBg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3"/>
          <p:cNvSpPr txBox="1">
            <a:spLocks noChangeArrowheads="1"/>
          </p:cNvSpPr>
          <p:nvPr/>
        </p:nvSpPr>
        <p:spPr bwMode="auto">
          <a:xfrm>
            <a:off x="419100" y="587514"/>
            <a:ext cx="749697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800" dirty="0"/>
              <a:t>Consider a case in which two gases, </a:t>
            </a:r>
            <a:r>
              <a:rPr lang="en-US" sz="2800" dirty="0">
                <a:solidFill>
                  <a:srgbClr val="FF0000"/>
                </a:solidFill>
              </a:rPr>
              <a:t>A</a:t>
            </a:r>
            <a:r>
              <a:rPr lang="en-US" sz="2800" dirty="0"/>
              <a:t> and </a:t>
            </a:r>
            <a:r>
              <a:rPr lang="en-US" sz="2800" dirty="0">
                <a:solidFill>
                  <a:srgbClr val="00B050"/>
                </a:solidFill>
              </a:rPr>
              <a:t>B</a:t>
            </a:r>
            <a:r>
              <a:rPr lang="en-US" sz="2800" dirty="0"/>
              <a:t>, </a:t>
            </a:r>
            <a:br>
              <a:rPr lang="en-US" sz="2800" dirty="0"/>
            </a:br>
            <a:r>
              <a:rPr lang="en-US" sz="2800" dirty="0"/>
              <a:t>are in a container of volume V.</a:t>
            </a:r>
          </a:p>
        </p:txBody>
      </p:sp>
      <p:pic>
        <p:nvPicPr>
          <p:cNvPr id="28675" name="Picture 4" descr="C:\Chang Powerpoint\Figures\cng7ch05\cha56011_0514.jpeg"/>
          <p:cNvPicPr>
            <a:picLocks noChangeAspect="1" noChangeArrowheads="1"/>
          </p:cNvPicPr>
          <p:nvPr/>
        </p:nvPicPr>
        <p:blipFill>
          <a:blip r:embed="rId2" cstate="print"/>
          <a:srcRect l="78334" t="6172" b="6172"/>
          <a:stretch>
            <a:fillRect/>
          </a:stretch>
        </p:blipFill>
        <p:spPr bwMode="auto">
          <a:xfrm>
            <a:off x="7496175" y="358914"/>
            <a:ext cx="1419225" cy="310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35"/>
          <p:cNvGrpSpPr>
            <a:grpSpLocks/>
          </p:cNvGrpSpPr>
          <p:nvPr/>
        </p:nvGrpSpPr>
        <p:grpSpPr bwMode="auto">
          <a:xfrm>
            <a:off x="385763" y="1425714"/>
            <a:ext cx="2057672" cy="1262707"/>
            <a:chOff x="363" y="864"/>
            <a:chExt cx="1133" cy="618"/>
          </a:xfrm>
        </p:grpSpPr>
        <p:sp>
          <p:nvSpPr>
            <p:cNvPr id="28703" name="Text Box 5"/>
            <p:cNvSpPr txBox="1">
              <a:spLocks noChangeArrowheads="1"/>
            </p:cNvSpPr>
            <p:nvPr/>
          </p:nvSpPr>
          <p:spPr bwMode="auto">
            <a:xfrm>
              <a:off x="363" y="1001"/>
              <a:ext cx="536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800" i="1">
                  <a:solidFill>
                    <a:srgbClr val="FF0000"/>
                  </a:solidFill>
                </a:rPr>
                <a:t>P</a:t>
              </a:r>
              <a:r>
                <a:rPr lang="en-US" sz="2800" baseline="-25000">
                  <a:solidFill>
                    <a:srgbClr val="FF0000"/>
                  </a:solidFill>
                </a:rPr>
                <a:t>A</a:t>
              </a:r>
              <a:r>
                <a:rPr lang="en-US" sz="2800"/>
                <a:t> = </a:t>
              </a:r>
              <a:endParaRPr lang="en-US" sz="2800" i="1"/>
            </a:p>
          </p:txBody>
        </p:sp>
        <p:grpSp>
          <p:nvGrpSpPr>
            <p:cNvPr id="3" name="Group 10"/>
            <p:cNvGrpSpPr>
              <a:grpSpLocks/>
            </p:cNvGrpSpPr>
            <p:nvPr/>
          </p:nvGrpSpPr>
          <p:grpSpPr bwMode="auto">
            <a:xfrm>
              <a:off x="912" y="864"/>
              <a:ext cx="584" cy="618"/>
              <a:chOff x="1392" y="1152"/>
              <a:chExt cx="584" cy="618"/>
            </a:xfrm>
          </p:grpSpPr>
          <p:sp>
            <p:nvSpPr>
              <p:cNvPr id="28705" name="Text Box 6"/>
              <p:cNvSpPr txBox="1">
                <a:spLocks noChangeArrowheads="1"/>
              </p:cNvSpPr>
              <p:nvPr/>
            </p:nvSpPr>
            <p:spPr bwMode="auto">
              <a:xfrm>
                <a:off x="1392" y="1152"/>
                <a:ext cx="550" cy="3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800" i="1">
                    <a:solidFill>
                      <a:srgbClr val="FF0000"/>
                    </a:solidFill>
                  </a:rPr>
                  <a:t>n</a:t>
                </a:r>
                <a:r>
                  <a:rPr lang="en-US" sz="2800" i="1" baseline="-25000">
                    <a:solidFill>
                      <a:srgbClr val="FF0000"/>
                    </a:solidFill>
                  </a:rPr>
                  <a:t>A</a:t>
                </a:r>
                <a:r>
                  <a:rPr lang="en-US" sz="2800"/>
                  <a:t>RT</a:t>
                </a:r>
                <a:endParaRPr lang="en-US" sz="2800" i="1"/>
              </a:p>
            </p:txBody>
          </p:sp>
          <p:sp>
            <p:nvSpPr>
              <p:cNvPr id="28706" name="Line 7"/>
              <p:cNvSpPr>
                <a:spLocks noChangeShapeType="1"/>
              </p:cNvSpPr>
              <p:nvPr/>
            </p:nvSpPr>
            <p:spPr bwMode="auto">
              <a:xfrm>
                <a:off x="1448" y="1460"/>
                <a:ext cx="528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 sz="2800"/>
              </a:p>
            </p:txBody>
          </p:sp>
          <p:sp>
            <p:nvSpPr>
              <p:cNvPr id="28707" name="Text Box 8"/>
              <p:cNvSpPr txBox="1">
                <a:spLocks noChangeArrowheads="1"/>
              </p:cNvSpPr>
              <p:nvPr/>
            </p:nvSpPr>
            <p:spPr bwMode="auto">
              <a:xfrm>
                <a:off x="1580" y="1440"/>
                <a:ext cx="245" cy="3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800" i="1"/>
                  <a:t>V</a:t>
                </a:r>
              </a:p>
            </p:txBody>
          </p:sp>
        </p:grpSp>
      </p:grpSp>
      <p:grpSp>
        <p:nvGrpSpPr>
          <p:cNvPr id="4" name="Group 36"/>
          <p:cNvGrpSpPr>
            <a:grpSpLocks/>
          </p:cNvGrpSpPr>
          <p:nvPr/>
        </p:nvGrpSpPr>
        <p:grpSpPr bwMode="auto">
          <a:xfrm>
            <a:off x="381000" y="2430601"/>
            <a:ext cx="2057672" cy="1262704"/>
            <a:chOff x="360" y="1497"/>
            <a:chExt cx="1133" cy="618"/>
          </a:xfrm>
        </p:grpSpPr>
        <p:sp>
          <p:nvSpPr>
            <p:cNvPr id="28698" name="Text Box 11"/>
            <p:cNvSpPr txBox="1">
              <a:spLocks noChangeArrowheads="1"/>
            </p:cNvSpPr>
            <p:nvPr/>
          </p:nvSpPr>
          <p:spPr bwMode="auto">
            <a:xfrm>
              <a:off x="360" y="1634"/>
              <a:ext cx="464" cy="2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800" i="1" dirty="0">
                  <a:solidFill>
                    <a:srgbClr val="00B050"/>
                  </a:solidFill>
                </a:rPr>
                <a:t>P</a:t>
              </a:r>
              <a:r>
                <a:rPr lang="en-US" sz="2800" baseline="-25000" dirty="0">
                  <a:solidFill>
                    <a:srgbClr val="00B050"/>
                  </a:solidFill>
                </a:rPr>
                <a:t>B</a:t>
              </a:r>
              <a:r>
                <a:rPr lang="en-US" sz="2800" dirty="0"/>
                <a:t> = </a:t>
              </a:r>
              <a:endParaRPr lang="en-US" sz="2800" i="1" dirty="0"/>
            </a:p>
          </p:txBody>
        </p:sp>
        <p:grpSp>
          <p:nvGrpSpPr>
            <p:cNvPr id="5" name="Group 12"/>
            <p:cNvGrpSpPr>
              <a:grpSpLocks/>
            </p:cNvGrpSpPr>
            <p:nvPr/>
          </p:nvGrpSpPr>
          <p:grpSpPr bwMode="auto">
            <a:xfrm>
              <a:off x="909" y="1497"/>
              <a:ext cx="584" cy="618"/>
              <a:chOff x="1392" y="1152"/>
              <a:chExt cx="584" cy="618"/>
            </a:xfrm>
          </p:grpSpPr>
          <p:sp>
            <p:nvSpPr>
              <p:cNvPr id="28700" name="Text Box 13"/>
              <p:cNvSpPr txBox="1">
                <a:spLocks noChangeArrowheads="1"/>
              </p:cNvSpPr>
              <p:nvPr/>
            </p:nvSpPr>
            <p:spPr bwMode="auto">
              <a:xfrm>
                <a:off x="1392" y="1152"/>
                <a:ext cx="477" cy="2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800" i="1" dirty="0" err="1">
                    <a:solidFill>
                      <a:srgbClr val="00B050"/>
                    </a:solidFill>
                  </a:rPr>
                  <a:t>n</a:t>
                </a:r>
                <a:r>
                  <a:rPr lang="en-US" sz="2800" i="1" baseline="-25000" dirty="0" err="1">
                    <a:solidFill>
                      <a:srgbClr val="00B050"/>
                    </a:solidFill>
                  </a:rPr>
                  <a:t>B</a:t>
                </a:r>
                <a:r>
                  <a:rPr lang="en-US" sz="2800" dirty="0" err="1"/>
                  <a:t>RT</a:t>
                </a:r>
                <a:endParaRPr lang="en-US" sz="2800" i="1" dirty="0"/>
              </a:p>
            </p:txBody>
          </p:sp>
          <p:sp>
            <p:nvSpPr>
              <p:cNvPr id="28701" name="Line 14"/>
              <p:cNvSpPr>
                <a:spLocks noChangeShapeType="1"/>
              </p:cNvSpPr>
              <p:nvPr/>
            </p:nvSpPr>
            <p:spPr bwMode="auto">
              <a:xfrm>
                <a:off x="1448" y="1460"/>
                <a:ext cx="528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 sz="2800"/>
              </a:p>
            </p:txBody>
          </p:sp>
          <p:sp>
            <p:nvSpPr>
              <p:cNvPr id="28702" name="Text Box 15"/>
              <p:cNvSpPr txBox="1">
                <a:spLocks noChangeArrowheads="1"/>
              </p:cNvSpPr>
              <p:nvPr/>
            </p:nvSpPr>
            <p:spPr bwMode="auto">
              <a:xfrm>
                <a:off x="1580" y="1440"/>
                <a:ext cx="245" cy="3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800" i="1"/>
                  <a:t>V</a:t>
                </a:r>
              </a:p>
            </p:txBody>
          </p:sp>
        </p:grpSp>
      </p:grpSp>
      <p:sp>
        <p:nvSpPr>
          <p:cNvPr id="27664" name="Text Box 16"/>
          <p:cNvSpPr txBox="1">
            <a:spLocks noChangeArrowheads="1"/>
          </p:cNvSpPr>
          <p:nvPr/>
        </p:nvSpPr>
        <p:spPr bwMode="auto">
          <a:xfrm>
            <a:off x="2781300" y="1654313"/>
            <a:ext cx="529472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i="1">
                <a:solidFill>
                  <a:srgbClr val="FF0000"/>
                </a:solidFill>
              </a:rPr>
              <a:t>n</a:t>
            </a:r>
            <a:r>
              <a:rPr lang="en-US" sz="2800" baseline="-25000">
                <a:solidFill>
                  <a:srgbClr val="FF0000"/>
                </a:solidFill>
              </a:rPr>
              <a:t>A</a:t>
            </a:r>
            <a:r>
              <a:rPr lang="en-US" sz="2800"/>
              <a:t> is the number of moles of </a:t>
            </a:r>
            <a:r>
              <a:rPr lang="en-US" sz="2800">
                <a:solidFill>
                  <a:srgbClr val="FF0000"/>
                </a:solidFill>
              </a:rPr>
              <a:t>A</a:t>
            </a:r>
            <a:endParaRPr lang="en-US" sz="2800" i="1">
              <a:solidFill>
                <a:srgbClr val="FF0000"/>
              </a:solidFill>
            </a:endParaRPr>
          </a:p>
        </p:txBody>
      </p:sp>
      <p:sp>
        <p:nvSpPr>
          <p:cNvPr id="27665" name="Text Box 17"/>
          <p:cNvSpPr txBox="1">
            <a:spLocks noChangeArrowheads="1"/>
          </p:cNvSpPr>
          <p:nvPr/>
        </p:nvSpPr>
        <p:spPr bwMode="auto">
          <a:xfrm>
            <a:off x="2781299" y="2568713"/>
            <a:ext cx="527088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i="1" dirty="0" err="1">
                <a:solidFill>
                  <a:srgbClr val="00B050"/>
                </a:solidFill>
              </a:rPr>
              <a:t>n</a:t>
            </a:r>
            <a:r>
              <a:rPr lang="en-US" sz="2800" baseline="-25000" dirty="0" err="1">
                <a:solidFill>
                  <a:srgbClr val="00B050"/>
                </a:solidFill>
              </a:rPr>
              <a:t>B</a:t>
            </a:r>
            <a:r>
              <a:rPr lang="en-US" sz="2800" dirty="0"/>
              <a:t> is the number of moles of </a:t>
            </a:r>
            <a:r>
              <a:rPr lang="en-US" sz="2800" dirty="0">
                <a:solidFill>
                  <a:srgbClr val="00B050"/>
                </a:solidFill>
              </a:rPr>
              <a:t>B</a:t>
            </a:r>
            <a:endParaRPr lang="en-US" sz="2800" i="1" dirty="0">
              <a:solidFill>
                <a:srgbClr val="00B050"/>
              </a:solidFill>
            </a:endParaRPr>
          </a:p>
        </p:txBody>
      </p:sp>
      <p:sp>
        <p:nvSpPr>
          <p:cNvPr id="27666" name="Text Box 18"/>
          <p:cNvSpPr txBox="1">
            <a:spLocks noChangeArrowheads="1"/>
          </p:cNvSpPr>
          <p:nvPr/>
        </p:nvSpPr>
        <p:spPr bwMode="auto">
          <a:xfrm>
            <a:off x="393700" y="4208601"/>
            <a:ext cx="207446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2800" i="1" dirty="0"/>
              <a:t>P</a:t>
            </a:r>
            <a:r>
              <a:rPr lang="en-US" sz="2800" baseline="-25000" dirty="0"/>
              <a:t>T</a:t>
            </a:r>
            <a:r>
              <a:rPr lang="en-US" sz="2800" dirty="0"/>
              <a:t> = </a:t>
            </a:r>
            <a:r>
              <a:rPr lang="en-US" sz="2800" i="1" dirty="0">
                <a:solidFill>
                  <a:srgbClr val="FF0000"/>
                </a:solidFill>
              </a:rPr>
              <a:t>P</a:t>
            </a:r>
            <a:r>
              <a:rPr lang="en-US" sz="2800" baseline="-25000" dirty="0">
                <a:solidFill>
                  <a:srgbClr val="FF0000"/>
                </a:solidFill>
              </a:rPr>
              <a:t>A</a:t>
            </a:r>
            <a:r>
              <a:rPr lang="en-US" sz="2800" dirty="0"/>
              <a:t> + </a:t>
            </a:r>
            <a:r>
              <a:rPr lang="en-US" sz="2800" i="1" dirty="0">
                <a:solidFill>
                  <a:srgbClr val="00B050"/>
                </a:solidFill>
              </a:rPr>
              <a:t>P</a:t>
            </a:r>
            <a:r>
              <a:rPr lang="en-US" sz="2800" baseline="-25000" dirty="0">
                <a:solidFill>
                  <a:srgbClr val="00B050"/>
                </a:solidFill>
              </a:rPr>
              <a:t>B</a:t>
            </a:r>
            <a:endParaRPr lang="en-US" sz="2800" i="1" dirty="0">
              <a:solidFill>
                <a:srgbClr val="00B050"/>
              </a:solidFill>
            </a:endParaRPr>
          </a:p>
        </p:txBody>
      </p:sp>
      <p:grpSp>
        <p:nvGrpSpPr>
          <p:cNvPr id="6" name="Group 24"/>
          <p:cNvGrpSpPr>
            <a:grpSpLocks/>
          </p:cNvGrpSpPr>
          <p:nvPr/>
        </p:nvGrpSpPr>
        <p:grpSpPr bwMode="auto">
          <a:xfrm>
            <a:off x="2913064" y="3941896"/>
            <a:ext cx="2459036" cy="1144197"/>
            <a:chOff x="1563" y="3136"/>
            <a:chExt cx="1354" cy="560"/>
          </a:xfrm>
        </p:grpSpPr>
        <p:sp>
          <p:nvSpPr>
            <p:cNvPr id="28693" name="Text Box 19"/>
            <p:cNvSpPr txBox="1">
              <a:spLocks noChangeArrowheads="1"/>
            </p:cNvSpPr>
            <p:nvPr/>
          </p:nvSpPr>
          <p:spPr bwMode="auto">
            <a:xfrm>
              <a:off x="1563" y="3305"/>
              <a:ext cx="536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800" i="1">
                  <a:solidFill>
                    <a:srgbClr val="FF0000"/>
                  </a:solidFill>
                </a:rPr>
                <a:t>X</a:t>
              </a:r>
              <a:r>
                <a:rPr lang="en-US" sz="2800" baseline="-25000">
                  <a:solidFill>
                    <a:srgbClr val="FF0000"/>
                  </a:solidFill>
                </a:rPr>
                <a:t>A</a:t>
              </a:r>
              <a:r>
                <a:rPr lang="en-US" sz="2800"/>
                <a:t> = </a:t>
              </a:r>
              <a:endParaRPr lang="en-US" sz="2800" i="1"/>
            </a:p>
          </p:txBody>
        </p:sp>
        <p:grpSp>
          <p:nvGrpSpPr>
            <p:cNvPr id="7" name="Group 23"/>
            <p:cNvGrpSpPr>
              <a:grpSpLocks/>
            </p:cNvGrpSpPr>
            <p:nvPr/>
          </p:nvGrpSpPr>
          <p:grpSpPr bwMode="auto">
            <a:xfrm>
              <a:off x="2097" y="3136"/>
              <a:ext cx="820" cy="560"/>
              <a:chOff x="2873" y="2969"/>
              <a:chExt cx="820" cy="560"/>
            </a:xfrm>
          </p:grpSpPr>
          <p:sp>
            <p:nvSpPr>
              <p:cNvPr id="28695" name="Text Box 20"/>
              <p:cNvSpPr txBox="1">
                <a:spLocks noChangeArrowheads="1"/>
              </p:cNvSpPr>
              <p:nvPr/>
            </p:nvSpPr>
            <p:spPr bwMode="auto">
              <a:xfrm>
                <a:off x="3113" y="2969"/>
                <a:ext cx="319" cy="3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800" i="1">
                    <a:solidFill>
                      <a:srgbClr val="FF0000"/>
                    </a:solidFill>
                  </a:rPr>
                  <a:t>n</a:t>
                </a:r>
                <a:r>
                  <a:rPr lang="en-US" sz="2800" baseline="-25000">
                    <a:solidFill>
                      <a:srgbClr val="FF0000"/>
                    </a:solidFill>
                  </a:rPr>
                  <a:t>A</a:t>
                </a:r>
                <a:endParaRPr lang="en-US" sz="2800" i="1">
                  <a:solidFill>
                    <a:srgbClr val="FF0000"/>
                  </a:solidFill>
                </a:endParaRPr>
              </a:p>
            </p:txBody>
          </p:sp>
          <p:sp>
            <p:nvSpPr>
              <p:cNvPr id="28696" name="Text Box 21"/>
              <p:cNvSpPr txBox="1">
                <a:spLocks noChangeArrowheads="1"/>
              </p:cNvSpPr>
              <p:nvPr/>
            </p:nvSpPr>
            <p:spPr bwMode="auto">
              <a:xfrm>
                <a:off x="2873" y="3273"/>
                <a:ext cx="641" cy="2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800" i="1" dirty="0" err="1">
                    <a:solidFill>
                      <a:srgbClr val="FF0000"/>
                    </a:solidFill>
                  </a:rPr>
                  <a:t>n</a:t>
                </a:r>
                <a:r>
                  <a:rPr lang="en-US" sz="2800" baseline="-25000" dirty="0" err="1">
                    <a:solidFill>
                      <a:srgbClr val="FF0000"/>
                    </a:solidFill>
                  </a:rPr>
                  <a:t>A</a:t>
                </a:r>
                <a:r>
                  <a:rPr lang="en-US" sz="2800" dirty="0"/>
                  <a:t> + </a:t>
                </a:r>
                <a:r>
                  <a:rPr lang="en-US" sz="2800" i="1" dirty="0" err="1">
                    <a:solidFill>
                      <a:srgbClr val="00B050"/>
                    </a:solidFill>
                  </a:rPr>
                  <a:t>n</a:t>
                </a:r>
                <a:r>
                  <a:rPr lang="en-US" sz="2800" baseline="-25000" dirty="0" err="1">
                    <a:solidFill>
                      <a:srgbClr val="00B050"/>
                    </a:solidFill>
                  </a:rPr>
                  <a:t>B</a:t>
                </a:r>
                <a:endParaRPr lang="en-US" sz="2800" i="1" dirty="0">
                  <a:solidFill>
                    <a:srgbClr val="00B050"/>
                  </a:solidFill>
                </a:endParaRPr>
              </a:p>
            </p:txBody>
          </p:sp>
          <p:sp>
            <p:nvSpPr>
              <p:cNvPr id="28697" name="Line 22"/>
              <p:cNvSpPr>
                <a:spLocks noChangeShapeType="1"/>
              </p:cNvSpPr>
              <p:nvPr/>
            </p:nvSpPr>
            <p:spPr bwMode="auto">
              <a:xfrm>
                <a:off x="2877" y="3312"/>
                <a:ext cx="81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 sz="2800"/>
              </a:p>
            </p:txBody>
          </p:sp>
        </p:grpSp>
      </p:grpSp>
      <p:grpSp>
        <p:nvGrpSpPr>
          <p:cNvPr id="8" name="Group 25"/>
          <p:cNvGrpSpPr>
            <a:grpSpLocks/>
          </p:cNvGrpSpPr>
          <p:nvPr/>
        </p:nvGrpSpPr>
        <p:grpSpPr bwMode="auto">
          <a:xfrm>
            <a:off x="5580064" y="3940315"/>
            <a:ext cx="2459036" cy="1144200"/>
            <a:chOff x="1563" y="3136"/>
            <a:chExt cx="1354" cy="560"/>
          </a:xfrm>
        </p:grpSpPr>
        <p:sp>
          <p:nvSpPr>
            <p:cNvPr id="28688" name="Text Box 26"/>
            <p:cNvSpPr txBox="1">
              <a:spLocks noChangeArrowheads="1"/>
            </p:cNvSpPr>
            <p:nvPr/>
          </p:nvSpPr>
          <p:spPr bwMode="auto">
            <a:xfrm>
              <a:off x="1563" y="3305"/>
              <a:ext cx="464" cy="2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800" i="1" dirty="0">
                  <a:solidFill>
                    <a:srgbClr val="00B050"/>
                  </a:solidFill>
                </a:rPr>
                <a:t>X</a:t>
              </a:r>
              <a:r>
                <a:rPr lang="en-US" sz="2800" baseline="-25000" dirty="0">
                  <a:solidFill>
                    <a:srgbClr val="00B050"/>
                  </a:solidFill>
                </a:rPr>
                <a:t>B</a:t>
              </a:r>
              <a:r>
                <a:rPr lang="en-US" sz="2800" dirty="0"/>
                <a:t> = </a:t>
              </a:r>
              <a:endParaRPr lang="en-US" sz="2800" i="1" dirty="0"/>
            </a:p>
          </p:txBody>
        </p:sp>
        <p:grpSp>
          <p:nvGrpSpPr>
            <p:cNvPr id="9" name="Group 27"/>
            <p:cNvGrpSpPr>
              <a:grpSpLocks/>
            </p:cNvGrpSpPr>
            <p:nvPr/>
          </p:nvGrpSpPr>
          <p:grpSpPr bwMode="auto">
            <a:xfrm>
              <a:off x="2097" y="3136"/>
              <a:ext cx="820" cy="560"/>
              <a:chOff x="2873" y="2969"/>
              <a:chExt cx="820" cy="560"/>
            </a:xfrm>
          </p:grpSpPr>
          <p:sp>
            <p:nvSpPr>
              <p:cNvPr id="28690" name="Text Box 28"/>
              <p:cNvSpPr txBox="1">
                <a:spLocks noChangeArrowheads="1"/>
              </p:cNvSpPr>
              <p:nvPr/>
            </p:nvSpPr>
            <p:spPr bwMode="auto">
              <a:xfrm>
                <a:off x="3113" y="2969"/>
                <a:ext cx="275" cy="2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800" i="1" dirty="0" err="1">
                    <a:solidFill>
                      <a:srgbClr val="00B050"/>
                    </a:solidFill>
                  </a:rPr>
                  <a:t>n</a:t>
                </a:r>
                <a:r>
                  <a:rPr lang="en-US" sz="2800" baseline="-25000" dirty="0" err="1">
                    <a:solidFill>
                      <a:srgbClr val="00B050"/>
                    </a:solidFill>
                  </a:rPr>
                  <a:t>B</a:t>
                </a:r>
                <a:endParaRPr lang="en-US" sz="2800" i="1" dirty="0">
                  <a:solidFill>
                    <a:srgbClr val="00B050"/>
                  </a:solidFill>
                </a:endParaRPr>
              </a:p>
            </p:txBody>
          </p:sp>
          <p:sp>
            <p:nvSpPr>
              <p:cNvPr id="28691" name="Text Box 29"/>
              <p:cNvSpPr txBox="1">
                <a:spLocks noChangeArrowheads="1"/>
              </p:cNvSpPr>
              <p:nvPr/>
            </p:nvSpPr>
            <p:spPr bwMode="auto">
              <a:xfrm>
                <a:off x="2873" y="3273"/>
                <a:ext cx="641" cy="2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800" i="1" dirty="0" err="1">
                    <a:solidFill>
                      <a:srgbClr val="FF0000"/>
                    </a:solidFill>
                  </a:rPr>
                  <a:t>n</a:t>
                </a:r>
                <a:r>
                  <a:rPr lang="en-US" sz="2800" baseline="-25000" dirty="0" err="1">
                    <a:solidFill>
                      <a:srgbClr val="FF0000"/>
                    </a:solidFill>
                  </a:rPr>
                  <a:t>A</a:t>
                </a:r>
                <a:r>
                  <a:rPr lang="en-US" sz="2800" dirty="0"/>
                  <a:t> + </a:t>
                </a:r>
                <a:r>
                  <a:rPr lang="en-US" sz="2800" i="1" dirty="0" err="1">
                    <a:solidFill>
                      <a:srgbClr val="00B050"/>
                    </a:solidFill>
                  </a:rPr>
                  <a:t>n</a:t>
                </a:r>
                <a:r>
                  <a:rPr lang="en-US" sz="2800" baseline="-25000" dirty="0" err="1">
                    <a:solidFill>
                      <a:srgbClr val="00B050"/>
                    </a:solidFill>
                  </a:rPr>
                  <a:t>B</a:t>
                </a:r>
                <a:endParaRPr lang="en-US" sz="2800" i="1" dirty="0">
                  <a:solidFill>
                    <a:srgbClr val="00B050"/>
                  </a:solidFill>
                </a:endParaRPr>
              </a:p>
            </p:txBody>
          </p:sp>
          <p:sp>
            <p:nvSpPr>
              <p:cNvPr id="28692" name="Line 30"/>
              <p:cNvSpPr>
                <a:spLocks noChangeShapeType="1"/>
              </p:cNvSpPr>
              <p:nvPr/>
            </p:nvSpPr>
            <p:spPr bwMode="auto">
              <a:xfrm>
                <a:off x="2877" y="3312"/>
                <a:ext cx="81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 sz="2800"/>
              </a:p>
            </p:txBody>
          </p:sp>
        </p:grpSp>
      </p:grpSp>
      <p:sp>
        <p:nvSpPr>
          <p:cNvPr id="27679" name="Text Box 31"/>
          <p:cNvSpPr txBox="1">
            <a:spLocks noChangeArrowheads="1"/>
          </p:cNvSpPr>
          <p:nvPr/>
        </p:nvSpPr>
        <p:spPr bwMode="auto">
          <a:xfrm>
            <a:off x="419100" y="5199201"/>
            <a:ext cx="175354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i="1">
                <a:solidFill>
                  <a:srgbClr val="FF0000"/>
                </a:solidFill>
              </a:rPr>
              <a:t>P</a:t>
            </a:r>
            <a:r>
              <a:rPr lang="en-US" sz="2800" baseline="-25000">
                <a:solidFill>
                  <a:srgbClr val="FF0000"/>
                </a:solidFill>
              </a:rPr>
              <a:t>A</a:t>
            </a:r>
            <a:r>
              <a:rPr lang="en-US" sz="2800"/>
              <a:t> = </a:t>
            </a:r>
            <a:r>
              <a:rPr lang="en-US" sz="2800" i="1">
                <a:solidFill>
                  <a:srgbClr val="FF0000"/>
                </a:solidFill>
              </a:rPr>
              <a:t>X</a:t>
            </a:r>
            <a:r>
              <a:rPr lang="en-US" sz="2800" baseline="-25000">
                <a:solidFill>
                  <a:srgbClr val="FF0000"/>
                </a:solidFill>
              </a:rPr>
              <a:t>A</a:t>
            </a:r>
            <a:r>
              <a:rPr lang="en-US" sz="2800" baseline="-25000"/>
              <a:t> </a:t>
            </a:r>
            <a:r>
              <a:rPr lang="en-US" sz="2800" i="1"/>
              <a:t>P</a:t>
            </a:r>
            <a:r>
              <a:rPr lang="en-US" sz="2800" baseline="-25000"/>
              <a:t>T</a:t>
            </a:r>
            <a:endParaRPr lang="en-US" sz="2800" i="1"/>
          </a:p>
        </p:txBody>
      </p:sp>
      <p:sp>
        <p:nvSpPr>
          <p:cNvPr id="27680" name="Text Box 32"/>
          <p:cNvSpPr txBox="1">
            <a:spLocks noChangeArrowheads="1"/>
          </p:cNvSpPr>
          <p:nvPr/>
        </p:nvSpPr>
        <p:spPr bwMode="auto">
          <a:xfrm>
            <a:off x="2662238" y="5199201"/>
            <a:ext cx="173520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i="1" dirty="0">
                <a:solidFill>
                  <a:srgbClr val="00B050"/>
                </a:solidFill>
              </a:rPr>
              <a:t>P</a:t>
            </a:r>
            <a:r>
              <a:rPr lang="en-US" sz="2800" baseline="-25000" dirty="0">
                <a:solidFill>
                  <a:srgbClr val="00B050"/>
                </a:solidFill>
              </a:rPr>
              <a:t>B</a:t>
            </a:r>
            <a:r>
              <a:rPr lang="en-US" sz="2800" dirty="0"/>
              <a:t> = </a:t>
            </a:r>
            <a:r>
              <a:rPr lang="en-US" sz="2800" i="1" dirty="0">
                <a:solidFill>
                  <a:srgbClr val="00B050"/>
                </a:solidFill>
              </a:rPr>
              <a:t>X</a:t>
            </a:r>
            <a:r>
              <a:rPr lang="en-US" sz="2800" baseline="-25000" dirty="0">
                <a:solidFill>
                  <a:srgbClr val="00B050"/>
                </a:solidFill>
              </a:rPr>
              <a:t>B</a:t>
            </a:r>
            <a:r>
              <a:rPr lang="en-US" sz="2800" baseline="-25000" dirty="0"/>
              <a:t> </a:t>
            </a:r>
            <a:r>
              <a:rPr lang="en-US" sz="2800" i="1" dirty="0"/>
              <a:t>P</a:t>
            </a:r>
            <a:r>
              <a:rPr lang="en-US" sz="2800" baseline="-25000" dirty="0"/>
              <a:t>T</a:t>
            </a:r>
            <a:endParaRPr lang="en-US" sz="2800" i="1" dirty="0"/>
          </a:p>
        </p:txBody>
      </p:sp>
      <p:sp>
        <p:nvSpPr>
          <p:cNvPr id="27681" name="Text Box 33"/>
          <p:cNvSpPr txBox="1">
            <a:spLocks noChangeArrowheads="1"/>
          </p:cNvSpPr>
          <p:nvPr/>
        </p:nvSpPr>
        <p:spPr bwMode="auto">
          <a:xfrm>
            <a:off x="3390900" y="6073914"/>
            <a:ext cx="1985340" cy="707886"/>
          </a:xfrm>
          <a:prstGeom prst="rect">
            <a:avLst/>
          </a:prstGeom>
          <a:noFill/>
          <a:ln w="57150" cmpd="thinThick">
            <a:solidFill>
              <a:schemeClr val="tx1"/>
            </a:solidFill>
            <a:miter lim="800000"/>
            <a:headEnd/>
            <a:tailEnd/>
          </a:ln>
        </p:spPr>
        <p:txBody>
          <a:bodyPr wrap="square" lIns="274320" tIns="137160" rIns="274320" bIns="137160">
            <a:spAutoFit/>
          </a:bodyPr>
          <a:lstStyle/>
          <a:p>
            <a:r>
              <a:rPr lang="en-US" sz="2800" i="1"/>
              <a:t>P</a:t>
            </a:r>
            <a:r>
              <a:rPr lang="en-US" sz="2800" i="1" baseline="-25000"/>
              <a:t>i</a:t>
            </a:r>
            <a:r>
              <a:rPr lang="en-US" sz="2800"/>
              <a:t> = </a:t>
            </a:r>
            <a:r>
              <a:rPr lang="en-US" sz="2800" i="1"/>
              <a:t>X</a:t>
            </a:r>
            <a:r>
              <a:rPr lang="en-US" sz="2800" i="1" baseline="-25000"/>
              <a:t>i</a:t>
            </a:r>
            <a:r>
              <a:rPr lang="en-US" sz="2800" baseline="-25000"/>
              <a:t> </a:t>
            </a:r>
            <a:r>
              <a:rPr lang="en-US" sz="2800" i="1"/>
              <a:t>P</a:t>
            </a:r>
            <a:r>
              <a:rPr lang="en-US" sz="2800" baseline="-25000"/>
              <a:t>T</a:t>
            </a:r>
            <a:endParaRPr lang="en-US" sz="2800" i="1"/>
          </a:p>
        </p:txBody>
      </p:sp>
      <p:sp>
        <p:nvSpPr>
          <p:cNvPr id="28687" name="Text Box 37"/>
          <p:cNvSpPr txBox="1">
            <a:spLocks noChangeArrowheads="1"/>
          </p:cNvSpPr>
          <p:nvPr/>
        </p:nvSpPr>
        <p:spPr bwMode="auto">
          <a:xfrm>
            <a:off x="2792413" y="3254514"/>
            <a:ext cx="36613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800"/>
              <a:t>X is the mole fraction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6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6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76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76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6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76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76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76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76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76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76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76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64" grpId="0" autoUpdateAnimBg="0"/>
      <p:bldP spid="27665" grpId="0" autoUpdateAnimBg="0"/>
      <p:bldP spid="27666" grpId="0" autoUpdateAnimBg="0"/>
      <p:bldP spid="27679" grpId="0" autoUpdateAnimBg="0"/>
      <p:bldP spid="27680" grpId="0" autoUpdateAnimBg="0"/>
      <p:bldP spid="27681" grpId="0" animBg="1" autoUpdateAnimBg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609600" y="381000"/>
            <a:ext cx="83058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800" dirty="0">
                <a:solidFill>
                  <a:schemeClr val="accent2"/>
                </a:solidFill>
              </a:rPr>
              <a:t>A sample of natural gas contains 8.24 moles of CH</a:t>
            </a:r>
            <a:r>
              <a:rPr lang="en-US" sz="2800" baseline="-25000" dirty="0">
                <a:solidFill>
                  <a:schemeClr val="accent2"/>
                </a:solidFill>
              </a:rPr>
              <a:t>4</a:t>
            </a:r>
            <a:r>
              <a:rPr lang="en-US" sz="2800" dirty="0">
                <a:solidFill>
                  <a:schemeClr val="accent2"/>
                </a:solidFill>
              </a:rPr>
              <a:t>, 0.421 moles of C</a:t>
            </a:r>
            <a:r>
              <a:rPr lang="en-US" sz="2800" baseline="-25000" dirty="0">
                <a:solidFill>
                  <a:schemeClr val="accent2"/>
                </a:solidFill>
              </a:rPr>
              <a:t>2</a:t>
            </a:r>
            <a:r>
              <a:rPr lang="en-US" sz="2800" dirty="0">
                <a:solidFill>
                  <a:schemeClr val="accent2"/>
                </a:solidFill>
              </a:rPr>
              <a:t>H</a:t>
            </a:r>
            <a:r>
              <a:rPr lang="en-US" sz="2800" baseline="-25000" dirty="0">
                <a:solidFill>
                  <a:schemeClr val="accent2"/>
                </a:solidFill>
              </a:rPr>
              <a:t>6</a:t>
            </a:r>
            <a:r>
              <a:rPr lang="en-US" sz="2800" dirty="0">
                <a:solidFill>
                  <a:schemeClr val="accent2"/>
                </a:solidFill>
              </a:rPr>
              <a:t>, and 0.116 moles of C</a:t>
            </a:r>
            <a:r>
              <a:rPr lang="en-US" sz="2800" baseline="-25000" dirty="0">
                <a:solidFill>
                  <a:schemeClr val="accent2"/>
                </a:solidFill>
              </a:rPr>
              <a:t>3</a:t>
            </a:r>
            <a:r>
              <a:rPr lang="en-US" sz="2800" dirty="0">
                <a:solidFill>
                  <a:schemeClr val="accent2"/>
                </a:solidFill>
              </a:rPr>
              <a:t>H</a:t>
            </a:r>
            <a:r>
              <a:rPr lang="en-US" sz="2800" baseline="-25000" dirty="0">
                <a:solidFill>
                  <a:schemeClr val="accent2"/>
                </a:solidFill>
              </a:rPr>
              <a:t>8</a:t>
            </a:r>
            <a:r>
              <a:rPr lang="en-US" sz="2800" dirty="0">
                <a:solidFill>
                  <a:schemeClr val="accent2"/>
                </a:solidFill>
              </a:rPr>
              <a:t>.  If the total pressure of the gases is 1.37 </a:t>
            </a:r>
            <a:r>
              <a:rPr lang="en-US" sz="2800" dirty="0" err="1">
                <a:solidFill>
                  <a:schemeClr val="accent2"/>
                </a:solidFill>
              </a:rPr>
              <a:t>atm</a:t>
            </a:r>
            <a:r>
              <a:rPr lang="en-US" sz="2800" dirty="0">
                <a:solidFill>
                  <a:schemeClr val="accent2"/>
                </a:solidFill>
              </a:rPr>
              <a:t>, what is the partial pressure of propane (C</a:t>
            </a:r>
            <a:r>
              <a:rPr lang="en-US" sz="2800" baseline="-25000" dirty="0">
                <a:solidFill>
                  <a:schemeClr val="accent2"/>
                </a:solidFill>
              </a:rPr>
              <a:t>3</a:t>
            </a:r>
            <a:r>
              <a:rPr lang="en-US" sz="2800" dirty="0">
                <a:solidFill>
                  <a:schemeClr val="accent2"/>
                </a:solidFill>
              </a:rPr>
              <a:t>H</a:t>
            </a:r>
            <a:r>
              <a:rPr lang="en-US" sz="2800" baseline="-25000" dirty="0">
                <a:solidFill>
                  <a:schemeClr val="accent2"/>
                </a:solidFill>
              </a:rPr>
              <a:t>8</a:t>
            </a:r>
            <a:r>
              <a:rPr lang="en-US" sz="2800" dirty="0">
                <a:solidFill>
                  <a:schemeClr val="accent2"/>
                </a:solidFill>
              </a:rPr>
              <a:t>)?</a:t>
            </a:r>
          </a:p>
        </p:txBody>
      </p:sp>
      <p:sp>
        <p:nvSpPr>
          <p:cNvPr id="28676" name="Text Box 4"/>
          <p:cNvSpPr txBox="1">
            <a:spLocks noChangeArrowheads="1"/>
          </p:cNvSpPr>
          <p:nvPr/>
        </p:nvSpPr>
        <p:spPr bwMode="auto">
          <a:xfrm>
            <a:off x="817793" y="2677180"/>
            <a:ext cx="1735411" cy="707886"/>
          </a:xfrm>
          <a:prstGeom prst="rect">
            <a:avLst/>
          </a:prstGeom>
          <a:noFill/>
          <a:ln w="57150" cmpd="thinThick">
            <a:noFill/>
            <a:miter lim="800000"/>
            <a:headEnd/>
            <a:tailEnd/>
          </a:ln>
        </p:spPr>
        <p:txBody>
          <a:bodyPr wrap="none" lIns="274320" tIns="137160" rIns="274320" bIns="137160">
            <a:spAutoFit/>
          </a:bodyPr>
          <a:lstStyle/>
          <a:p>
            <a:r>
              <a:rPr lang="en-US" sz="2800" i="1" dirty="0">
                <a:solidFill>
                  <a:schemeClr val="tx2"/>
                </a:solidFill>
              </a:rPr>
              <a:t>P</a:t>
            </a:r>
            <a:r>
              <a:rPr lang="en-US" sz="2800" i="1" baseline="-25000" dirty="0">
                <a:solidFill>
                  <a:schemeClr val="tx2"/>
                </a:solidFill>
              </a:rPr>
              <a:t>i</a:t>
            </a:r>
            <a:r>
              <a:rPr lang="en-US" sz="2800" dirty="0">
                <a:solidFill>
                  <a:schemeClr val="tx2"/>
                </a:solidFill>
              </a:rPr>
              <a:t> = </a:t>
            </a:r>
            <a:r>
              <a:rPr lang="en-US" sz="2800" i="1" dirty="0">
                <a:solidFill>
                  <a:schemeClr val="tx2"/>
                </a:solidFill>
              </a:rPr>
              <a:t>X</a:t>
            </a:r>
            <a:r>
              <a:rPr lang="en-US" sz="2800" i="1" baseline="-25000" dirty="0">
                <a:solidFill>
                  <a:schemeClr val="tx2"/>
                </a:solidFill>
              </a:rPr>
              <a:t>i</a:t>
            </a:r>
            <a:r>
              <a:rPr lang="en-US" sz="2800" baseline="-25000" dirty="0">
                <a:solidFill>
                  <a:schemeClr val="tx2"/>
                </a:solidFill>
              </a:rPr>
              <a:t> </a:t>
            </a:r>
            <a:r>
              <a:rPr lang="en-US" sz="2800" i="1" dirty="0">
                <a:solidFill>
                  <a:schemeClr val="tx2"/>
                </a:solidFill>
              </a:rPr>
              <a:t>P</a:t>
            </a:r>
            <a:r>
              <a:rPr lang="en-US" sz="2800" baseline="-25000" dirty="0">
                <a:solidFill>
                  <a:schemeClr val="tx2"/>
                </a:solidFill>
              </a:rPr>
              <a:t>T</a:t>
            </a:r>
            <a:endParaRPr lang="en-US" sz="2800" i="1" dirty="0">
              <a:solidFill>
                <a:schemeClr val="tx2"/>
              </a:solidFill>
            </a:endParaRPr>
          </a:p>
        </p:txBody>
      </p:sp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970193" y="3759855"/>
            <a:ext cx="152894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i="1">
                <a:solidFill>
                  <a:schemeClr val="tx2"/>
                </a:solidFill>
              </a:rPr>
              <a:t>X</a:t>
            </a:r>
            <a:r>
              <a:rPr lang="en-US" sz="2800" baseline="-25000">
                <a:solidFill>
                  <a:schemeClr val="tx2"/>
                </a:solidFill>
              </a:rPr>
              <a:t>propane</a:t>
            </a:r>
            <a:r>
              <a:rPr lang="en-US" sz="2800">
                <a:solidFill>
                  <a:schemeClr val="tx2"/>
                </a:solidFill>
              </a:rPr>
              <a:t> = </a:t>
            </a:r>
            <a:endParaRPr lang="en-US" sz="2800" i="1">
              <a:solidFill>
                <a:schemeClr val="tx2"/>
              </a:solidFill>
            </a:endParaRP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2621193" y="3518557"/>
            <a:ext cx="3657600" cy="992188"/>
            <a:chOff x="1488" y="2489"/>
            <a:chExt cx="2304" cy="625"/>
          </a:xfrm>
        </p:grpSpPr>
        <p:sp>
          <p:nvSpPr>
            <p:cNvPr id="7180" name="Text Box 6"/>
            <p:cNvSpPr txBox="1">
              <a:spLocks noChangeArrowheads="1"/>
            </p:cNvSpPr>
            <p:nvPr/>
          </p:nvSpPr>
          <p:spPr bwMode="auto">
            <a:xfrm>
              <a:off x="2301" y="2489"/>
              <a:ext cx="634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800">
                  <a:solidFill>
                    <a:schemeClr val="tx2"/>
                  </a:solidFill>
                </a:rPr>
                <a:t>0.116</a:t>
              </a:r>
            </a:p>
          </p:txBody>
        </p:sp>
        <p:sp>
          <p:nvSpPr>
            <p:cNvPr id="7181" name="Text Box 7"/>
            <p:cNvSpPr txBox="1">
              <a:spLocks noChangeArrowheads="1"/>
            </p:cNvSpPr>
            <p:nvPr/>
          </p:nvSpPr>
          <p:spPr bwMode="auto">
            <a:xfrm>
              <a:off x="1546" y="2784"/>
              <a:ext cx="1987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800" dirty="0">
                  <a:solidFill>
                    <a:schemeClr val="tx2"/>
                  </a:solidFill>
                </a:rPr>
                <a:t>8.24 + 0.421 + 0.116</a:t>
              </a:r>
            </a:p>
          </p:txBody>
        </p:sp>
        <p:sp>
          <p:nvSpPr>
            <p:cNvPr id="7182" name="Line 8"/>
            <p:cNvSpPr>
              <a:spLocks noChangeShapeType="1"/>
            </p:cNvSpPr>
            <p:nvPr/>
          </p:nvSpPr>
          <p:spPr bwMode="auto">
            <a:xfrm>
              <a:off x="1488" y="2800"/>
              <a:ext cx="230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2800">
                <a:solidFill>
                  <a:schemeClr val="tx2"/>
                </a:solidFill>
              </a:endParaRPr>
            </a:p>
          </p:txBody>
        </p:sp>
      </p:grpSp>
      <p:sp>
        <p:nvSpPr>
          <p:cNvPr id="28682" name="Text Box 10"/>
          <p:cNvSpPr txBox="1">
            <a:spLocks noChangeArrowheads="1"/>
          </p:cNvSpPr>
          <p:nvPr/>
        </p:nvSpPr>
        <p:spPr bwMode="auto">
          <a:xfrm>
            <a:off x="3179993" y="2766080"/>
            <a:ext cx="212737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i="1">
                <a:solidFill>
                  <a:schemeClr val="tx2"/>
                </a:solidFill>
              </a:rPr>
              <a:t>P</a:t>
            </a:r>
            <a:r>
              <a:rPr lang="en-US" sz="2800" baseline="-25000">
                <a:solidFill>
                  <a:schemeClr val="tx2"/>
                </a:solidFill>
              </a:rPr>
              <a:t>T</a:t>
            </a:r>
            <a:r>
              <a:rPr lang="en-US" sz="2800">
                <a:solidFill>
                  <a:schemeClr val="tx2"/>
                </a:solidFill>
              </a:rPr>
              <a:t> = 1.37 atm</a:t>
            </a:r>
            <a:endParaRPr lang="en-US" sz="2800" i="1">
              <a:solidFill>
                <a:schemeClr val="tx2"/>
              </a:solidFill>
            </a:endParaRPr>
          </a:p>
        </p:txBody>
      </p:sp>
      <p:sp>
        <p:nvSpPr>
          <p:cNvPr id="28683" name="Text Box 11"/>
          <p:cNvSpPr txBox="1">
            <a:spLocks noChangeArrowheads="1"/>
          </p:cNvSpPr>
          <p:nvPr/>
        </p:nvSpPr>
        <p:spPr bwMode="auto">
          <a:xfrm>
            <a:off x="6369281" y="3756680"/>
            <a:ext cx="153279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2800" dirty="0" smtClean="0">
                <a:solidFill>
                  <a:schemeClr val="tx2"/>
                </a:solidFill>
              </a:rPr>
              <a:t>= 0.0132 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28684" name="Text Box 12"/>
          <p:cNvSpPr txBox="1">
            <a:spLocks noChangeArrowheads="1"/>
          </p:cNvSpPr>
          <p:nvPr/>
        </p:nvSpPr>
        <p:spPr bwMode="auto">
          <a:xfrm>
            <a:off x="970193" y="4810780"/>
            <a:ext cx="414972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i="1" dirty="0" err="1">
                <a:solidFill>
                  <a:schemeClr val="tx2"/>
                </a:solidFill>
              </a:rPr>
              <a:t>P</a:t>
            </a:r>
            <a:r>
              <a:rPr lang="en-US" sz="2800" baseline="-25000" dirty="0" err="1">
                <a:solidFill>
                  <a:schemeClr val="tx2"/>
                </a:solidFill>
              </a:rPr>
              <a:t>propane</a:t>
            </a:r>
            <a:r>
              <a:rPr lang="en-US" sz="2800" dirty="0">
                <a:solidFill>
                  <a:schemeClr val="tx2"/>
                </a:solidFill>
              </a:rPr>
              <a:t> = 0.0132 x 1.37 </a:t>
            </a:r>
            <a:r>
              <a:rPr lang="en-US" sz="2800" dirty="0" err="1">
                <a:solidFill>
                  <a:schemeClr val="tx2"/>
                </a:solidFill>
              </a:rPr>
              <a:t>atm</a:t>
            </a:r>
            <a:endParaRPr lang="en-US" sz="2800" i="1" dirty="0">
              <a:solidFill>
                <a:schemeClr val="tx2"/>
              </a:solidFill>
            </a:endParaRPr>
          </a:p>
        </p:txBody>
      </p:sp>
      <p:sp>
        <p:nvSpPr>
          <p:cNvPr id="28685" name="Text Box 13"/>
          <p:cNvSpPr txBox="1">
            <a:spLocks noChangeArrowheads="1"/>
          </p:cNvSpPr>
          <p:nvPr/>
        </p:nvSpPr>
        <p:spPr bwMode="auto">
          <a:xfrm>
            <a:off x="5105400" y="4810780"/>
            <a:ext cx="183883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chemeClr val="tx2"/>
                </a:solidFill>
              </a:rPr>
              <a:t>= </a:t>
            </a:r>
            <a:r>
              <a:rPr lang="en-US" sz="2800" dirty="0" smtClean="0">
                <a:solidFill>
                  <a:schemeClr val="tx2"/>
                </a:solidFill>
              </a:rPr>
              <a:t>          </a:t>
            </a:r>
            <a:r>
              <a:rPr lang="en-US" sz="2800" dirty="0" err="1">
                <a:solidFill>
                  <a:schemeClr val="tx2"/>
                </a:solidFill>
              </a:rPr>
              <a:t>atm</a:t>
            </a:r>
            <a:endParaRPr lang="en-US" sz="28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6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6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6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86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86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86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86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86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6" grpId="0" autoUpdateAnimBg="0"/>
      <p:bldP spid="28677" grpId="0" autoUpdateAnimBg="0"/>
      <p:bldP spid="28682" grpId="0" autoUpdateAnimBg="0"/>
      <p:bldP spid="28683" grpId="0" autoUpdateAnimBg="0"/>
      <p:bldP spid="28684" grpId="0" autoUpdateAnimBg="0"/>
      <p:bldP spid="28685" grpId="0" autoUpdateAnimBg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2286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Kinetic-Molecular Theory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Picture 7" descr="10_17"/>
          <p:cNvPicPr>
            <a:picLocks noChangeAspect="1" noChangeArrowheads="1"/>
          </p:cNvPicPr>
          <p:nvPr/>
        </p:nvPicPr>
        <p:blipFill>
          <a:blip r:embed="rId3" cstate="print"/>
          <a:srcRect b="3720"/>
          <a:stretch>
            <a:fillRect/>
          </a:stretch>
        </p:blipFill>
        <p:spPr>
          <a:xfrm>
            <a:off x="2209800" y="2289175"/>
            <a:ext cx="4648200" cy="4568825"/>
          </a:xfrm>
          <a:prstGeom prst="rect">
            <a:avLst/>
          </a:prstGeom>
        </p:spPr>
      </p:pic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152400" y="1143000"/>
            <a:ext cx="8839200" cy="2286000"/>
          </a:xfrm>
          <a:prstGeom prst="rect">
            <a:avLst/>
          </a:prstGeom>
        </p:spPr>
        <p:txBody>
          <a:bodyPr/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This is a model that aids in our understanding of what happens to gas particles as environmental conditions change.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16047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2286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Main Tenets of Kinetic-Molecular Theory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04800" y="1752600"/>
            <a:ext cx="8534400" cy="1143000"/>
          </a:xfrm>
          <a:prstGeom prst="rect">
            <a:avLst/>
          </a:prstGeom>
        </p:spPr>
        <p:txBody>
          <a:bodyPr/>
          <a:lstStyle/>
          <a:p>
            <a:pPr marL="342900"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800" dirty="0" smtClean="0"/>
              <a:t>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Gases consist of large numbers of molecules that are in continuous, random motion.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304800" y="2667000"/>
            <a:ext cx="8610600" cy="4038600"/>
          </a:xfrm>
          <a:prstGeom prst="rect">
            <a:avLst/>
          </a:prstGeom>
        </p:spPr>
        <p:txBody>
          <a:bodyPr/>
          <a:lstStyle/>
          <a:p>
            <a:pPr marL="34290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800" dirty="0" smtClean="0"/>
              <a:t>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combined volume of all the molecules of the gas is negligible relative to the total volume in which the gas is contained.</a:t>
            </a:r>
          </a:p>
          <a:p>
            <a:pPr marL="342900" lvl="0">
              <a:buFont typeface="Arial" pitchFamily="34" charset="0"/>
              <a:buChar char="•"/>
              <a:defRPr/>
            </a:pPr>
            <a:r>
              <a:rPr lang="en-US" sz="2800" dirty="0" smtClean="0"/>
              <a:t> Attractive and repulsive forces between gas molecules are negligible.</a:t>
            </a:r>
          </a:p>
          <a:p>
            <a:pPr marL="342900">
              <a:buFont typeface="Arial" pitchFamily="34" charset="0"/>
              <a:buChar char="•"/>
              <a:defRPr/>
            </a:pPr>
            <a:r>
              <a:rPr lang="en-US" sz="2800" dirty="0" smtClean="0"/>
              <a:t>Energy can be transferred between molecules during collisions, but the </a:t>
            </a:r>
            <a:r>
              <a:rPr lang="en-US" sz="2800" i="1" dirty="0" smtClean="0">
                <a:solidFill>
                  <a:srgbClr val="000080"/>
                </a:solidFill>
              </a:rPr>
              <a:t>average</a:t>
            </a:r>
            <a:r>
              <a:rPr lang="en-US" sz="2800" dirty="0" smtClean="0"/>
              <a:t> kinetic energy of the molecules does not change with time, as long as the temperature of the gas remains constant.</a:t>
            </a:r>
          </a:p>
          <a:p>
            <a:pPr marL="342900" lvl="0">
              <a:buFont typeface="Arial" pitchFamily="34" charset="0"/>
              <a:buChar char="•"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07439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r="5000"/>
          <a:stretch>
            <a:fillRect/>
          </a:stretch>
        </p:blipFill>
        <p:spPr bwMode="auto">
          <a:xfrm>
            <a:off x="0" y="955842"/>
            <a:ext cx="9144000" cy="59021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0" y="381000"/>
            <a:ext cx="925349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chemeClr val="accent2"/>
                </a:solidFill>
              </a:rPr>
              <a:t>Some substances</a:t>
            </a:r>
            <a:r>
              <a:rPr lang="en-US" sz="2800" dirty="0" smtClean="0"/>
              <a:t> </a:t>
            </a:r>
            <a:r>
              <a:rPr lang="en-US" sz="2800" dirty="0"/>
              <a:t>that exist as </a:t>
            </a:r>
            <a:r>
              <a:rPr lang="en-US" sz="2800" dirty="0">
                <a:solidFill>
                  <a:schemeClr val="accent2"/>
                </a:solidFill>
              </a:rPr>
              <a:t>gases</a:t>
            </a:r>
            <a:r>
              <a:rPr lang="en-US" sz="2800" dirty="0"/>
              <a:t> at 25</a:t>
            </a:r>
            <a:r>
              <a:rPr lang="en-US" sz="2800" baseline="30000" dirty="0"/>
              <a:t>0</a:t>
            </a:r>
            <a:r>
              <a:rPr lang="en-US" sz="2800" dirty="0"/>
              <a:t>C and 1 atmosphere</a:t>
            </a:r>
          </a:p>
        </p:txBody>
      </p:sp>
      <p:sp>
        <p:nvSpPr>
          <p:cNvPr id="6" name="مستطيل 5"/>
          <p:cNvSpPr/>
          <p:nvPr/>
        </p:nvSpPr>
        <p:spPr>
          <a:xfrm>
            <a:off x="0" y="838200"/>
            <a:ext cx="91440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3" descr="370750_la_05_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36981" y="533400"/>
            <a:ext cx="5207019" cy="6324600"/>
          </a:xfrm>
          <a:prstGeom prst="rect">
            <a:avLst/>
          </a:prstGeom>
          <a:noFill/>
        </p:spPr>
      </p:pic>
      <p:sp>
        <p:nvSpPr>
          <p:cNvPr id="18" name="Rectangle 3"/>
          <p:cNvSpPr txBox="1">
            <a:spLocks noChangeArrowheads="1"/>
          </p:cNvSpPr>
          <p:nvPr/>
        </p:nvSpPr>
        <p:spPr>
          <a:xfrm>
            <a:off x="381000" y="838200"/>
            <a:ext cx="3810000" cy="2819400"/>
          </a:xfrm>
          <a:prstGeom prst="rect">
            <a:avLst/>
          </a:prstGeom>
        </p:spPr>
        <p:txBody>
          <a:bodyPr/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average kinetic energy (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of the molecules is proportional to the absolute temperature.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685800" y="4648200"/>
            <a:ext cx="38100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/>
              <a:t>The distribution of </a:t>
            </a:r>
            <a:r>
              <a:rPr lang="en-US" sz="2800" dirty="0" smtClean="0"/>
              <a:t>speeds for </a:t>
            </a:r>
            <a:r>
              <a:rPr lang="en-US" sz="2800" dirty="0"/>
              <a:t>nitrogen gas </a:t>
            </a:r>
            <a:r>
              <a:rPr lang="en-US" sz="2800" dirty="0" smtClean="0"/>
              <a:t>molecules at </a:t>
            </a:r>
            <a:r>
              <a:rPr lang="en-US" sz="2800" dirty="0"/>
              <a:t>three different temperatures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47800" y="457200"/>
            <a:ext cx="614944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chemeClr val="accent2"/>
                </a:solidFill>
                <a:latin typeface="Arial" charset="0"/>
              </a:rPr>
              <a:t> Root-Mean-Square Speed (rms)</a:t>
            </a:r>
            <a:endParaRPr lang="en-US" sz="3200" dirty="0"/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609600" y="2895600"/>
            <a:ext cx="81534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Calculate the rms speed, </a:t>
            </a:r>
            <a:r>
              <a:rPr lang="en-US" sz="2800" i="1" dirty="0">
                <a:solidFill>
                  <a:srgbClr val="C00000"/>
                </a:solidFill>
              </a:rPr>
              <a:t>u</a:t>
            </a:r>
            <a:r>
              <a:rPr lang="en-US" sz="2800" dirty="0">
                <a:solidFill>
                  <a:srgbClr val="C00000"/>
                </a:solidFill>
              </a:rPr>
              <a:t>, of an N</a:t>
            </a:r>
            <a:r>
              <a:rPr lang="en-US" sz="2800" baseline="-25000" dirty="0">
                <a:solidFill>
                  <a:srgbClr val="C00000"/>
                </a:solidFill>
              </a:rPr>
              <a:t>2</a:t>
            </a:r>
            <a:r>
              <a:rPr lang="en-US" sz="2800" dirty="0">
                <a:solidFill>
                  <a:srgbClr val="C00000"/>
                </a:solidFill>
              </a:rPr>
              <a:t> molecule at 25 °C.</a:t>
            </a:r>
          </a:p>
        </p:txBody>
      </p:sp>
      <p:pic>
        <p:nvPicPr>
          <p:cNvPr id="5" name="Picture 12" descr="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3813175"/>
            <a:ext cx="7753811" cy="2130425"/>
          </a:xfrm>
          <a:prstGeom prst="rect">
            <a:avLst/>
          </a:prstGeom>
          <a:noFill/>
        </p:spPr>
      </p:pic>
      <p:grpSp>
        <p:nvGrpSpPr>
          <p:cNvPr id="6" name="Group 22"/>
          <p:cNvGrpSpPr>
            <a:grpSpLocks/>
          </p:cNvGrpSpPr>
          <p:nvPr/>
        </p:nvGrpSpPr>
        <p:grpSpPr bwMode="auto">
          <a:xfrm>
            <a:off x="3200400" y="1676400"/>
            <a:ext cx="2133600" cy="936745"/>
            <a:chOff x="402" y="3441"/>
            <a:chExt cx="1477" cy="574"/>
          </a:xfrm>
        </p:grpSpPr>
        <p:sp>
          <p:nvSpPr>
            <p:cNvPr id="7" name="Text Box 14"/>
            <p:cNvSpPr txBox="1">
              <a:spLocks noChangeArrowheads="1"/>
            </p:cNvSpPr>
            <p:nvPr/>
          </p:nvSpPr>
          <p:spPr bwMode="auto">
            <a:xfrm>
              <a:off x="402" y="3552"/>
              <a:ext cx="680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800" i="1" dirty="0" err="1"/>
                <a:t>u</a:t>
              </a:r>
              <a:r>
                <a:rPr lang="en-US" sz="2800" baseline="-25000" dirty="0" err="1"/>
                <a:t>rms</a:t>
              </a:r>
              <a:r>
                <a:rPr lang="en-US" sz="2800" dirty="0"/>
                <a:t> = </a:t>
              </a:r>
              <a:endParaRPr lang="en-US" sz="2800" i="1" dirty="0"/>
            </a:p>
          </p:txBody>
        </p:sp>
        <p:grpSp>
          <p:nvGrpSpPr>
            <p:cNvPr id="8" name="Group 21"/>
            <p:cNvGrpSpPr>
              <a:grpSpLocks/>
            </p:cNvGrpSpPr>
            <p:nvPr/>
          </p:nvGrpSpPr>
          <p:grpSpPr bwMode="auto">
            <a:xfrm>
              <a:off x="1090" y="3441"/>
              <a:ext cx="789" cy="574"/>
              <a:chOff x="1226" y="3449"/>
              <a:chExt cx="789" cy="574"/>
            </a:xfrm>
          </p:grpSpPr>
          <p:sp>
            <p:nvSpPr>
              <p:cNvPr id="9" name="Text Box 15"/>
              <p:cNvSpPr txBox="1">
                <a:spLocks noChangeArrowheads="1"/>
              </p:cNvSpPr>
              <p:nvPr/>
            </p:nvSpPr>
            <p:spPr bwMode="auto">
              <a:xfrm>
                <a:off x="1459" y="3449"/>
                <a:ext cx="459" cy="3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800"/>
                  <a:t>3</a:t>
                </a:r>
                <a:r>
                  <a:rPr lang="en-US" sz="2800" i="1"/>
                  <a:t>RT</a:t>
                </a:r>
                <a:endParaRPr lang="en-US" sz="2800"/>
              </a:p>
            </p:txBody>
          </p:sp>
          <p:sp>
            <p:nvSpPr>
              <p:cNvPr id="10" name="Text Box 16"/>
              <p:cNvSpPr txBox="1">
                <a:spLocks noChangeArrowheads="1"/>
              </p:cNvSpPr>
              <p:nvPr/>
            </p:nvSpPr>
            <p:spPr bwMode="auto">
              <a:xfrm>
                <a:off x="1485" y="3696"/>
                <a:ext cx="376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800" i="1">
                    <a:latin typeface="Lucida Calligraphy" pitchFamily="66" charset="0"/>
                  </a:rPr>
                  <a:t>M</a:t>
                </a:r>
              </a:p>
            </p:txBody>
          </p:sp>
          <p:sp>
            <p:nvSpPr>
              <p:cNvPr id="11" name="Line 17"/>
              <p:cNvSpPr>
                <a:spLocks noChangeShapeType="1"/>
              </p:cNvSpPr>
              <p:nvPr/>
            </p:nvSpPr>
            <p:spPr bwMode="auto">
              <a:xfrm>
                <a:off x="1513" y="3736"/>
                <a:ext cx="43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 sz="2800"/>
              </a:p>
            </p:txBody>
          </p:sp>
          <p:grpSp>
            <p:nvGrpSpPr>
              <p:cNvPr id="12" name="Group 20"/>
              <p:cNvGrpSpPr>
                <a:grpSpLocks/>
              </p:cNvGrpSpPr>
              <p:nvPr/>
            </p:nvGrpSpPr>
            <p:grpSpPr bwMode="auto">
              <a:xfrm>
                <a:off x="1226" y="3467"/>
                <a:ext cx="789" cy="509"/>
                <a:chOff x="3459" y="125"/>
                <a:chExt cx="789" cy="509"/>
              </a:xfrm>
            </p:grpSpPr>
            <p:sp>
              <p:nvSpPr>
                <p:cNvPr id="13" name="Text Box 18"/>
                <p:cNvSpPr txBox="1">
                  <a:spLocks noChangeArrowheads="1"/>
                </p:cNvSpPr>
                <p:nvPr/>
              </p:nvSpPr>
              <p:spPr bwMode="auto">
                <a:xfrm>
                  <a:off x="3459" y="125"/>
                  <a:ext cx="315" cy="50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r>
                    <a:rPr lang="en-US" sz="4800" dirty="0">
                      <a:sym typeface="Symbol" pitchFamily="18" charset="2"/>
                    </a:rPr>
                    <a:t></a:t>
                  </a:r>
                  <a:endParaRPr lang="en-US" sz="4800" dirty="0"/>
                </a:p>
              </p:txBody>
            </p:sp>
            <p:sp>
              <p:nvSpPr>
                <p:cNvPr id="14" name="Line 19"/>
                <p:cNvSpPr>
                  <a:spLocks noChangeShapeType="1"/>
                </p:cNvSpPr>
                <p:nvPr/>
              </p:nvSpPr>
              <p:spPr bwMode="auto">
                <a:xfrm>
                  <a:off x="3720" y="144"/>
                  <a:ext cx="528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sz="2800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248775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utoUpdateAnimBg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2286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Effusion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685800" y="1066800"/>
            <a:ext cx="8001000" cy="1447800"/>
          </a:xfrm>
          <a:prstGeom prst="rect">
            <a:avLst/>
          </a:prstGeom>
        </p:spPr>
        <p:txBody>
          <a:bodyPr/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en-GB" sz="2800" dirty="0" smtClean="0"/>
              <a:t>Suppose there is a tiny hole of area A in the wall and that outside the container is a vacuum. 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en-GB" sz="2800" dirty="0" smtClean="0"/>
              <a:t>Escape of a gas through a tiny hole is called effusion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3" descr="21_la_05_1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3600" y="2819400"/>
            <a:ext cx="5410200" cy="3866151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25802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مجموعة 10"/>
          <p:cNvGrpSpPr/>
          <p:nvPr/>
        </p:nvGrpSpPr>
        <p:grpSpPr>
          <a:xfrm>
            <a:off x="1219201" y="228600"/>
            <a:ext cx="5638799" cy="3581400"/>
            <a:chOff x="2286000" y="1219200"/>
            <a:chExt cx="6537325" cy="3970932"/>
          </a:xfrm>
        </p:grpSpPr>
        <p:graphicFrame>
          <p:nvGraphicFramePr>
            <p:cNvPr id="122882" name="Object 2"/>
            <p:cNvGraphicFramePr>
              <a:graphicFrameLocks noChangeAspect="1"/>
            </p:cNvGraphicFramePr>
            <p:nvPr/>
          </p:nvGraphicFramePr>
          <p:xfrm>
            <a:off x="2286000" y="1219200"/>
            <a:ext cx="6537325" cy="397093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2891" name="Equation" r:id="rId4" imgW="2197080" imgH="1244520" progId="">
                    <p:embed/>
                  </p:oleObj>
                </mc:Choice>
                <mc:Fallback>
                  <p:oleObj name="Equation" r:id="rId4" imgW="2197080" imgH="1244520" progId="">
                    <p:embed/>
                    <p:pic>
                      <p:nvPicPr>
                        <p:cNvPr id="0" name="Picture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86000" y="1219200"/>
                          <a:ext cx="6537325" cy="397093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" name="مستطيل 9"/>
            <p:cNvSpPr/>
            <p:nvPr/>
          </p:nvSpPr>
          <p:spPr>
            <a:xfrm>
              <a:off x="2286000" y="1295400"/>
              <a:ext cx="6324600" cy="1600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2286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Graham's Law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371434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2286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Diffusion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4"/>
          <p:cNvSpPr txBox="1">
            <a:spLocks noChangeArrowheads="1"/>
          </p:cNvSpPr>
          <p:nvPr/>
        </p:nvSpPr>
        <p:spPr>
          <a:xfrm>
            <a:off x="381000" y="1371600"/>
            <a:ext cx="8229600" cy="15240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Diffusion is the spread of one substance throughout a space or throughout a second substance.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Picture 3" descr="22_la_05_1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85850" y="2767926"/>
            <a:ext cx="7372350" cy="3480474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1217613" y="6258580"/>
            <a:ext cx="728607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altLang="zh-TW" sz="2800" dirty="0">
                <a:solidFill>
                  <a:schemeClr val="tx2"/>
                </a:solidFill>
              </a:rPr>
              <a:t>Relative diffusion rates of NH</a:t>
            </a:r>
            <a:r>
              <a:rPr lang="en-US" altLang="zh-TW" sz="2800" baseline="-25000" dirty="0">
                <a:solidFill>
                  <a:schemeClr val="tx2"/>
                </a:solidFill>
              </a:rPr>
              <a:t>3</a:t>
            </a:r>
            <a:r>
              <a:rPr lang="en-US" altLang="zh-TW" sz="2800" dirty="0">
                <a:solidFill>
                  <a:schemeClr val="tx2"/>
                </a:solidFill>
              </a:rPr>
              <a:t> and </a:t>
            </a:r>
            <a:r>
              <a:rPr lang="en-US" altLang="zh-TW" sz="2800" dirty="0" err="1">
                <a:solidFill>
                  <a:schemeClr val="tx2"/>
                </a:solidFill>
              </a:rPr>
              <a:t>HCl</a:t>
            </a:r>
            <a:r>
              <a:rPr lang="en-US" altLang="zh-TW" sz="2800" dirty="0">
                <a:solidFill>
                  <a:schemeClr val="tx2"/>
                </a:solidFill>
              </a:rPr>
              <a:t> molecules</a:t>
            </a:r>
            <a:endParaRPr lang="zh-TW" altLang="en-US" sz="28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4299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533400" y="762000"/>
            <a:ext cx="80772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2800" dirty="0">
                <a:solidFill>
                  <a:srgbClr val="C00000"/>
                </a:solidFill>
              </a:rPr>
              <a:t>An unknown gas composed of homonuclear diatomic molecules effuses at a rate that is only 0.355 times that of O</a:t>
            </a:r>
            <a:r>
              <a:rPr lang="en-US" sz="2800" baseline="-25000" dirty="0">
                <a:solidFill>
                  <a:srgbClr val="C00000"/>
                </a:solidFill>
              </a:rPr>
              <a:t>2</a:t>
            </a:r>
            <a:r>
              <a:rPr lang="en-US" sz="2800" dirty="0">
                <a:solidFill>
                  <a:srgbClr val="C00000"/>
                </a:solidFill>
              </a:rPr>
              <a:t> at the same temperature. Calculate the molar mass of the </a:t>
            </a:r>
            <a:r>
              <a:rPr lang="en-US" sz="2800" dirty="0" smtClean="0">
                <a:solidFill>
                  <a:srgbClr val="C00000"/>
                </a:solidFill>
              </a:rPr>
              <a:t>unknown gas.</a:t>
            </a:r>
            <a:endParaRPr lang="en-US" sz="2800" dirty="0">
              <a:solidFill>
                <a:srgbClr val="C00000"/>
              </a:solidFill>
            </a:endParaRPr>
          </a:p>
        </p:txBody>
      </p:sp>
      <p:pic>
        <p:nvPicPr>
          <p:cNvPr id="4" name="Picture 15" descr="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2155" y="3048000"/>
            <a:ext cx="3052445" cy="3352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90869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370750_la_05_2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762000"/>
            <a:ext cx="6039251" cy="5237163"/>
          </a:xfrm>
          <a:prstGeom prst="rect">
            <a:avLst/>
          </a:prstGeom>
          <a:noFill/>
        </p:spPr>
      </p:pic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0" y="5638800"/>
            <a:ext cx="8839200" cy="1066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lang="en-US" sz="2800" dirty="0" smtClean="0"/>
              <a:t>T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he behavior of real gases only conforms to the ideal-gas equation at relatively high temperature and low pressure.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2286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Real Gases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165692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370750_la_05_2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187170"/>
            <a:ext cx="6408022" cy="5680230"/>
          </a:xfrm>
          <a:prstGeom prst="rect">
            <a:avLst/>
          </a:prstGeom>
          <a:noFill/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04800" y="5562600"/>
            <a:ext cx="8382000" cy="9906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Even the same gas will show wildly different behavior under high pressure at different temperatures.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0208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370750_la_05_2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30015" y="838199"/>
            <a:ext cx="5164799" cy="4648201"/>
          </a:xfrm>
          <a:prstGeom prst="rect">
            <a:avLst/>
          </a:prstGeom>
          <a:noFill/>
        </p:spPr>
      </p:pic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533400" y="228600"/>
            <a:ext cx="8153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Deviations from Ideal Behavior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>
          <a:xfrm>
            <a:off x="152400" y="5257800"/>
            <a:ext cx="8763000" cy="17526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The assumptions made in the kinetic-molecular model (no attractive forces between gas molecules, etc.) break down at high pressure and/or low temperature.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94660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1371600"/>
            <a:ext cx="7772400" cy="11430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ideal-gas equation can be adjusted to take these deviations from ideal behavior into account.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685800" y="25146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buFontTx/>
              <a:buChar char="•"/>
            </a:pPr>
            <a:r>
              <a:rPr lang="en-US" sz="2800" dirty="0">
                <a:latin typeface="+mj-lt"/>
              </a:rPr>
              <a:t>The corrected ideal-gas equation is known as the </a:t>
            </a:r>
            <a:r>
              <a:rPr lang="en-US" sz="2800" dirty="0">
                <a:solidFill>
                  <a:srgbClr val="FF0000"/>
                </a:solidFill>
                <a:latin typeface="+mj-lt"/>
              </a:rPr>
              <a:t>van der Waals equation</a:t>
            </a:r>
            <a:r>
              <a:rPr lang="en-US" sz="2800" dirty="0">
                <a:latin typeface="+mj-lt"/>
              </a:rPr>
              <a:t>.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685800" y="2286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The van der Waals Equation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6" name="Group 14"/>
          <p:cNvGrpSpPr>
            <a:grpSpLocks/>
          </p:cNvGrpSpPr>
          <p:nvPr/>
        </p:nvGrpSpPr>
        <p:grpSpPr bwMode="auto">
          <a:xfrm>
            <a:off x="2297113" y="3676651"/>
            <a:ext cx="4562604" cy="954337"/>
            <a:chOff x="1099" y="768"/>
            <a:chExt cx="3687" cy="772"/>
          </a:xfrm>
        </p:grpSpPr>
        <p:sp>
          <p:nvSpPr>
            <p:cNvPr id="7" name="Rectangle 8"/>
            <p:cNvSpPr>
              <a:spLocks noChangeArrowheads="1"/>
            </p:cNvSpPr>
            <p:nvPr/>
          </p:nvSpPr>
          <p:spPr bwMode="auto">
            <a:xfrm>
              <a:off x="2544" y="979"/>
              <a:ext cx="2242" cy="4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800" dirty="0">
                  <a:solidFill>
                    <a:srgbClr val="000080"/>
                  </a:solidFill>
                  <a:latin typeface="Arial" charset="0"/>
                </a:rPr>
                <a:t>) (</a:t>
              </a:r>
              <a:r>
                <a:rPr lang="en-US" sz="2800" i="1" dirty="0">
                  <a:solidFill>
                    <a:srgbClr val="000080"/>
                  </a:solidFill>
                  <a:latin typeface="Arial" charset="0"/>
                </a:rPr>
                <a:t>V</a:t>
              </a:r>
              <a:r>
                <a:rPr lang="en-US" sz="2800" dirty="0">
                  <a:solidFill>
                    <a:srgbClr val="000080"/>
                  </a:solidFill>
                  <a:latin typeface="Arial" charset="0"/>
                </a:rPr>
                <a:t> </a:t>
              </a:r>
              <a:r>
                <a:rPr lang="en-US" sz="2800" dirty="0">
                  <a:solidFill>
                    <a:srgbClr val="000080"/>
                  </a:solidFill>
                  <a:latin typeface="Arial" charset="0"/>
                  <a:cs typeface="Arial" charset="0"/>
                </a:rPr>
                <a:t>−</a:t>
              </a:r>
              <a:r>
                <a:rPr lang="en-US" sz="2800" dirty="0">
                  <a:solidFill>
                    <a:srgbClr val="000080"/>
                  </a:solidFill>
                  <a:latin typeface="Arial" charset="0"/>
                </a:rPr>
                <a:t> </a:t>
              </a:r>
              <a:r>
                <a:rPr lang="en-US" sz="2800" i="1" dirty="0">
                  <a:solidFill>
                    <a:srgbClr val="000080"/>
                  </a:solidFill>
                  <a:latin typeface="Arial" charset="0"/>
                </a:rPr>
                <a:t>n</a:t>
              </a:r>
              <a:r>
                <a:rPr lang="en-US" sz="2800" i="1" dirty="0">
                  <a:solidFill>
                    <a:schemeClr val="accent3">
                      <a:lumMod val="50000"/>
                    </a:schemeClr>
                  </a:solidFill>
                  <a:latin typeface="Arial" charset="0"/>
                </a:rPr>
                <a:t>b</a:t>
              </a:r>
              <a:r>
                <a:rPr lang="en-US" sz="2800" dirty="0">
                  <a:solidFill>
                    <a:srgbClr val="000080"/>
                  </a:solidFill>
                  <a:latin typeface="Arial" charset="0"/>
                </a:rPr>
                <a:t>) = </a:t>
              </a:r>
              <a:r>
                <a:rPr lang="en-US" sz="2800" i="1" dirty="0">
                  <a:solidFill>
                    <a:srgbClr val="000080"/>
                  </a:solidFill>
                  <a:latin typeface="Arial" charset="0"/>
                </a:rPr>
                <a:t>nRT</a:t>
              </a:r>
            </a:p>
          </p:txBody>
        </p:sp>
        <p:grpSp>
          <p:nvGrpSpPr>
            <p:cNvPr id="8" name="Group 11"/>
            <p:cNvGrpSpPr>
              <a:grpSpLocks/>
            </p:cNvGrpSpPr>
            <p:nvPr/>
          </p:nvGrpSpPr>
          <p:grpSpPr bwMode="auto">
            <a:xfrm>
              <a:off x="1907" y="768"/>
              <a:ext cx="624" cy="772"/>
              <a:chOff x="192" y="2160"/>
              <a:chExt cx="624" cy="772"/>
            </a:xfrm>
          </p:grpSpPr>
          <p:sp>
            <p:nvSpPr>
              <p:cNvPr id="10" name="Rectangle 9"/>
              <p:cNvSpPr>
                <a:spLocks noChangeArrowheads="1"/>
              </p:cNvSpPr>
              <p:nvPr/>
            </p:nvSpPr>
            <p:spPr bwMode="auto">
              <a:xfrm>
                <a:off x="220" y="2160"/>
                <a:ext cx="581" cy="7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800" i="1" dirty="0">
                    <a:solidFill>
                      <a:srgbClr val="000080"/>
                    </a:solidFill>
                    <a:latin typeface="Arial" charset="0"/>
                  </a:rPr>
                  <a:t>n</a:t>
                </a:r>
                <a:r>
                  <a:rPr lang="en-US" sz="2800" baseline="30000" dirty="0">
                    <a:solidFill>
                      <a:srgbClr val="000080"/>
                    </a:solidFill>
                    <a:latin typeface="Arial" charset="0"/>
                  </a:rPr>
                  <a:t>2</a:t>
                </a:r>
                <a:r>
                  <a:rPr lang="en-US" sz="2800" i="1" dirty="0">
                    <a:solidFill>
                      <a:srgbClr val="FF0000"/>
                    </a:solidFill>
                    <a:latin typeface="Arial" charset="0"/>
                  </a:rPr>
                  <a:t>a</a:t>
                </a:r>
              </a:p>
              <a:p>
                <a:pPr algn="ctr"/>
                <a:r>
                  <a:rPr lang="en-US" sz="2800" i="1" dirty="0">
                    <a:solidFill>
                      <a:srgbClr val="000080"/>
                    </a:solidFill>
                    <a:latin typeface="Arial" charset="0"/>
                  </a:rPr>
                  <a:t>V</a:t>
                </a:r>
                <a:r>
                  <a:rPr lang="en-US" sz="2800" baseline="30000" dirty="0">
                    <a:solidFill>
                      <a:srgbClr val="000080"/>
                    </a:solidFill>
                    <a:latin typeface="Arial" charset="0"/>
                  </a:rPr>
                  <a:t>2</a:t>
                </a:r>
                <a:endParaRPr lang="en-US" sz="2800" dirty="0">
                  <a:solidFill>
                    <a:srgbClr val="000080"/>
                  </a:solidFill>
                  <a:latin typeface="Arial" charset="0"/>
                </a:endParaRPr>
              </a:p>
            </p:txBody>
          </p:sp>
          <p:sp>
            <p:nvSpPr>
              <p:cNvPr id="11" name="Line 10"/>
              <p:cNvSpPr>
                <a:spLocks noChangeShapeType="1"/>
              </p:cNvSpPr>
              <p:nvPr/>
            </p:nvSpPr>
            <p:spPr bwMode="auto">
              <a:xfrm>
                <a:off x="192" y="2544"/>
                <a:ext cx="624" cy="0"/>
              </a:xfrm>
              <a:prstGeom prst="line">
                <a:avLst/>
              </a:prstGeom>
              <a:noFill/>
              <a:ln w="28575">
                <a:solidFill>
                  <a:srgbClr val="00206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2800"/>
              </a:p>
            </p:txBody>
          </p:sp>
        </p:grpSp>
        <p:sp>
          <p:nvSpPr>
            <p:cNvPr id="9" name="Rectangle 13"/>
            <p:cNvSpPr>
              <a:spLocks noChangeArrowheads="1"/>
            </p:cNvSpPr>
            <p:nvPr/>
          </p:nvSpPr>
          <p:spPr bwMode="auto">
            <a:xfrm>
              <a:off x="1099" y="979"/>
              <a:ext cx="600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800" dirty="0">
                  <a:solidFill>
                    <a:srgbClr val="000080"/>
                  </a:solidFill>
                  <a:latin typeface="Arial" charset="0"/>
                </a:rPr>
                <a:t>(</a:t>
              </a:r>
              <a:r>
                <a:rPr lang="en-US" sz="2800" i="1" dirty="0">
                  <a:solidFill>
                    <a:srgbClr val="000080"/>
                  </a:solidFill>
                  <a:latin typeface="Arial" charset="0"/>
                </a:rPr>
                <a:t>P</a:t>
              </a:r>
              <a:r>
                <a:rPr lang="en-US" sz="2800" dirty="0">
                  <a:solidFill>
                    <a:srgbClr val="000080"/>
                  </a:solidFill>
                  <a:latin typeface="Arial" charset="0"/>
                </a:rPr>
                <a:t> + </a:t>
              </a:r>
            </a:p>
          </p:txBody>
        </p:sp>
      </p:grpSp>
      <p:sp>
        <p:nvSpPr>
          <p:cNvPr id="12" name="مربع نص 11"/>
          <p:cNvSpPr txBox="1"/>
          <p:nvPr/>
        </p:nvSpPr>
        <p:spPr>
          <a:xfrm>
            <a:off x="687760" y="4648200"/>
            <a:ext cx="75418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</a:rPr>
              <a:t>a</a:t>
            </a:r>
            <a:r>
              <a:rPr lang="en-GB" sz="2400" dirty="0" smtClean="0">
                <a:solidFill>
                  <a:schemeClr val="tx2"/>
                </a:solidFill>
              </a:rPr>
              <a:t> : the effect of intermolecular attractive forces on the gas pressure</a:t>
            </a:r>
          </a:p>
          <a:p>
            <a:endParaRPr lang="en-GB" sz="2400" dirty="0" smtClean="0">
              <a:solidFill>
                <a:schemeClr val="tx2"/>
              </a:solidFill>
            </a:endParaRPr>
          </a:p>
          <a:p>
            <a:r>
              <a:rPr lang="en-GB" sz="2400" dirty="0" smtClean="0">
                <a:solidFill>
                  <a:schemeClr val="accent3">
                    <a:lumMod val="50000"/>
                  </a:schemeClr>
                </a:solidFill>
              </a:rPr>
              <a:t>b</a:t>
            </a:r>
            <a:r>
              <a:rPr lang="en-GB" sz="2400" dirty="0" smtClean="0">
                <a:solidFill>
                  <a:schemeClr val="tx2"/>
                </a:solidFill>
              </a:rPr>
              <a:t> : nonzero volume of molecules and volume exclusive by intermolecular repulsive force.</a:t>
            </a:r>
            <a:endParaRPr lang="en-GB" sz="2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709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1371600"/>
            <a:ext cx="6477000" cy="9144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800" dirty="0"/>
              <a:t>Pressure is the amount of force applied to an area.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1143000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Pressure</a:t>
            </a:r>
          </a:p>
        </p:txBody>
      </p:sp>
      <p:sp>
        <p:nvSpPr>
          <p:cNvPr id="4109" name="Rectangle 13"/>
          <p:cNvSpPr>
            <a:spLocks noChangeArrowheads="1"/>
          </p:cNvSpPr>
          <p:nvPr/>
        </p:nvSpPr>
        <p:spPr bwMode="auto">
          <a:xfrm>
            <a:off x="533400" y="4800600"/>
            <a:ext cx="8077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FontTx/>
              <a:buChar char="•"/>
            </a:pPr>
            <a:r>
              <a:rPr lang="en-US" sz="2800" dirty="0" smtClean="0"/>
              <a:t>Units of pressure:</a:t>
            </a:r>
            <a:endParaRPr lang="en-US" sz="2800" dirty="0"/>
          </a:p>
        </p:txBody>
      </p:sp>
      <p:grpSp>
        <p:nvGrpSpPr>
          <p:cNvPr id="11" name="Group 27"/>
          <p:cNvGrpSpPr>
            <a:grpSpLocks/>
          </p:cNvGrpSpPr>
          <p:nvPr/>
        </p:nvGrpSpPr>
        <p:grpSpPr bwMode="auto">
          <a:xfrm>
            <a:off x="7302500" y="1504950"/>
            <a:ext cx="1155700" cy="2457450"/>
            <a:chOff x="2515" y="180"/>
            <a:chExt cx="728" cy="1548"/>
          </a:xfrm>
        </p:grpSpPr>
        <p:pic>
          <p:nvPicPr>
            <p:cNvPr id="12" name="Picture 23" descr="D:\mhp\Common\MSShared\Clipart\std4prem\std4dir5\BS00936_.wmf"/>
            <p:cNvPicPr>
              <a:picLocks noChangeAspect="1" noChangeArrowheads="1"/>
            </p:cNvPicPr>
            <p:nvPr/>
          </p:nvPicPr>
          <p:blipFill>
            <a:blip r:embed="rId4" cstate="print"/>
            <a:srcRect l="26614" t="26360" r="34804" b="23723"/>
            <a:stretch>
              <a:fillRect/>
            </a:stretch>
          </p:blipFill>
          <p:spPr bwMode="auto">
            <a:xfrm>
              <a:off x="2515" y="180"/>
              <a:ext cx="728" cy="7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5" name="Group 25"/>
            <p:cNvGrpSpPr>
              <a:grpSpLocks/>
            </p:cNvGrpSpPr>
            <p:nvPr/>
          </p:nvGrpSpPr>
          <p:grpSpPr bwMode="auto">
            <a:xfrm>
              <a:off x="2640" y="864"/>
              <a:ext cx="480" cy="864"/>
              <a:chOff x="2640" y="864"/>
              <a:chExt cx="480" cy="864"/>
            </a:xfrm>
          </p:grpSpPr>
          <p:sp>
            <p:nvSpPr>
              <p:cNvPr id="16" name="Oval 20"/>
              <p:cNvSpPr>
                <a:spLocks noChangeArrowheads="1"/>
              </p:cNvSpPr>
              <p:nvPr/>
            </p:nvSpPr>
            <p:spPr bwMode="auto">
              <a:xfrm>
                <a:off x="2640" y="1440"/>
                <a:ext cx="480" cy="288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7" name="Line 19"/>
              <p:cNvSpPr>
                <a:spLocks noChangeShapeType="1"/>
              </p:cNvSpPr>
              <p:nvPr/>
            </p:nvSpPr>
            <p:spPr bwMode="auto">
              <a:xfrm>
                <a:off x="2880" y="864"/>
                <a:ext cx="0" cy="672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</p:grpSp>
      </p:grpSp>
      <p:sp>
        <p:nvSpPr>
          <p:cNvPr id="21" name="Text Box 14"/>
          <p:cNvSpPr txBox="1">
            <a:spLocks noChangeArrowheads="1"/>
          </p:cNvSpPr>
          <p:nvPr/>
        </p:nvSpPr>
        <p:spPr bwMode="auto">
          <a:xfrm>
            <a:off x="3733800" y="4800600"/>
            <a:ext cx="495300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800" dirty="0"/>
              <a:t>1 </a:t>
            </a:r>
            <a:r>
              <a:rPr lang="en-US" sz="2800" dirty="0" err="1"/>
              <a:t>pascal</a:t>
            </a:r>
            <a:r>
              <a:rPr lang="en-US" sz="2800" dirty="0"/>
              <a:t> (Pa) = 1 N/m</a:t>
            </a:r>
            <a:r>
              <a:rPr lang="en-US" sz="2800" baseline="30000" dirty="0"/>
              <a:t>2</a:t>
            </a:r>
            <a:endParaRPr lang="en-US" sz="2800" dirty="0"/>
          </a:p>
          <a:p>
            <a:pPr>
              <a:spcBef>
                <a:spcPct val="50000"/>
              </a:spcBef>
            </a:pPr>
            <a:r>
              <a:rPr lang="en-US" sz="2800" dirty="0"/>
              <a:t>1 </a:t>
            </a:r>
            <a:r>
              <a:rPr lang="en-US" sz="2800" dirty="0" smtClean="0"/>
              <a:t>bar = 10</a:t>
            </a:r>
            <a:r>
              <a:rPr lang="en-US" sz="2800" baseline="30000" dirty="0" smtClean="0"/>
              <a:t>5</a:t>
            </a:r>
            <a:r>
              <a:rPr lang="en-US" sz="2800" dirty="0" smtClean="0"/>
              <a:t> Pa = 100 </a:t>
            </a:r>
            <a:r>
              <a:rPr lang="en-US" sz="2800" dirty="0" err="1" smtClean="0"/>
              <a:t>kPa</a:t>
            </a:r>
            <a:endParaRPr lang="en-US" sz="2800" dirty="0"/>
          </a:p>
        </p:txBody>
      </p:sp>
      <p:graphicFrame>
        <p:nvGraphicFramePr>
          <p:cNvPr id="99329" name="Object 1"/>
          <p:cNvGraphicFramePr>
            <a:graphicFrameLocks noChangeAspect="1"/>
          </p:cNvGraphicFramePr>
          <p:nvPr/>
        </p:nvGraphicFramePr>
        <p:xfrm>
          <a:off x="838200" y="2743200"/>
          <a:ext cx="6121400" cy="1371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338" name="Equation" r:id="rId5" imgW="2336760" imgH="634680" progId="">
                  <p:embed/>
                </p:oleObj>
              </mc:Choice>
              <mc:Fallback>
                <p:oleObj name="Equation" r:id="rId5" imgW="2336760" imgH="634680" progId="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2743200"/>
                        <a:ext cx="6121400" cy="1371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31349119"/>
      </p:ext>
    </p:extLst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9" grpId="0" build="p" bldLvl="2" autoUpdateAnimBg="0"/>
      <p:bldP spid="21" grpId="0" build="p" autoUpdateAnimBg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9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altLang="zh-TW" i="1" dirty="0" smtClean="0">
                <a:solidFill>
                  <a:srgbClr val="C00000"/>
                </a:solidFill>
              </a:rPr>
              <a:t>Analysis of the van </a:t>
            </a:r>
            <a:r>
              <a:rPr lang="en-US" altLang="zh-TW" i="1" dirty="0" err="1" smtClean="0">
                <a:solidFill>
                  <a:srgbClr val="C00000"/>
                </a:solidFill>
              </a:rPr>
              <a:t>der</a:t>
            </a:r>
            <a:r>
              <a:rPr lang="en-US" altLang="zh-TW" i="1" dirty="0" smtClean="0">
                <a:solidFill>
                  <a:srgbClr val="C00000"/>
                </a:solidFill>
              </a:rPr>
              <a:t> Waals Constants a constant</a:t>
            </a:r>
            <a:r>
              <a:rPr lang="en-US" altLang="zh-TW" dirty="0" smtClean="0">
                <a:solidFill>
                  <a:srgbClr val="C00000"/>
                </a:solidFill>
              </a:rPr>
              <a:t> </a:t>
            </a:r>
            <a:endParaRPr lang="zh-TW" altLang="en-US" dirty="0" smtClean="0">
              <a:solidFill>
                <a:srgbClr val="C00000"/>
              </a:solidFill>
            </a:endParaRPr>
          </a:p>
        </p:txBody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0238"/>
            <a:ext cx="8229600" cy="4805362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altLang="zh-TW" sz="2800" dirty="0" smtClean="0">
                <a:latin typeface="Times New Roman" charset="0"/>
              </a:rPr>
              <a:t>The a constant corrects for the force of attraction between gas particles. </a:t>
            </a:r>
          </a:p>
          <a:p>
            <a:pPr eaLnBrk="1" hangingPunct="1">
              <a:lnSpc>
                <a:spcPct val="90000"/>
              </a:lnSpc>
            </a:pPr>
            <a:r>
              <a:rPr lang="en-US" altLang="zh-TW" sz="2800" dirty="0" smtClean="0">
                <a:latin typeface="Times New Roman" charset="0"/>
              </a:rPr>
              <a:t>attraction between particles</a:t>
            </a:r>
            <a:r>
              <a:rPr lang="en-US" altLang="zh-TW" sz="2800" dirty="0" smtClean="0">
                <a:latin typeface="Times New Roman" charset="0"/>
                <a:cs typeface="Times New Roman" charset="0"/>
              </a:rPr>
              <a:t>↑</a:t>
            </a:r>
            <a:r>
              <a:rPr lang="en-US" altLang="zh-TW" sz="2800" dirty="0" smtClean="0">
                <a:latin typeface="Times New Roman" charset="0"/>
              </a:rPr>
              <a:t> a </a:t>
            </a:r>
            <a:r>
              <a:rPr lang="en-US" altLang="zh-TW" sz="2800" dirty="0" smtClean="0">
                <a:latin typeface="Times New Roman" charset="0"/>
                <a:cs typeface="Times New Roman" charset="0"/>
              </a:rPr>
              <a:t>↑</a:t>
            </a:r>
            <a:r>
              <a:rPr lang="en-US" altLang="zh-TW" sz="2800" dirty="0" smtClean="0">
                <a:latin typeface="Times New Roman" charset="0"/>
              </a:rPr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en-US" altLang="zh-TW" sz="2800" dirty="0" smtClean="0">
                <a:latin typeface="Times New Roman" charset="0"/>
              </a:rPr>
              <a:t>As the force of attraction between gas particles becomes stronger, we have to go to higher temperatures for the molecules in the liquid to form a gas.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zh-TW" sz="2800" dirty="0" smtClean="0">
                <a:latin typeface="Times New Roman" charset="0"/>
              </a:rPr>
              <a:t>Gases with very small values of </a:t>
            </a:r>
            <a:r>
              <a:rPr lang="en-US" altLang="zh-TW" sz="2800" i="1" dirty="0" smtClean="0">
                <a:latin typeface="Times New Roman" charset="0"/>
              </a:rPr>
              <a:t>a</a:t>
            </a:r>
            <a:r>
              <a:rPr lang="en-US" altLang="zh-TW" sz="2800" dirty="0" smtClean="0">
                <a:latin typeface="Times New Roman" charset="0"/>
              </a:rPr>
              <a:t>, such as H</a:t>
            </a:r>
            <a:r>
              <a:rPr lang="en-US" altLang="zh-TW" sz="2800" baseline="-25000" dirty="0" smtClean="0">
                <a:latin typeface="Times New Roman" charset="0"/>
              </a:rPr>
              <a:t>2</a:t>
            </a:r>
            <a:r>
              <a:rPr lang="en-US" altLang="zh-TW" sz="2800" dirty="0" smtClean="0">
                <a:latin typeface="Times New Roman" charset="0"/>
              </a:rPr>
              <a:t> and He, must be cooled to almost absolute zero before they condense to form a liquid. </a:t>
            </a:r>
            <a:endParaRPr lang="zh-TW" altLang="en-US" sz="2800" dirty="0" smtClean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Autofit/>
          </a:bodyPr>
          <a:lstStyle/>
          <a:p>
            <a:pPr eaLnBrk="1" hangingPunct="1"/>
            <a:r>
              <a:rPr lang="en-US" altLang="zh-TW" dirty="0" smtClean="0">
                <a:solidFill>
                  <a:srgbClr val="C00000"/>
                </a:solidFill>
                <a:latin typeface="+mn-lt"/>
              </a:rPr>
              <a:t>Analysis of the van </a:t>
            </a:r>
            <a:r>
              <a:rPr lang="en-US" altLang="zh-TW" dirty="0" err="1" smtClean="0">
                <a:solidFill>
                  <a:srgbClr val="C00000"/>
                </a:solidFill>
                <a:latin typeface="+mn-lt"/>
              </a:rPr>
              <a:t>der</a:t>
            </a:r>
            <a:r>
              <a:rPr lang="en-US" altLang="zh-TW" dirty="0" smtClean="0">
                <a:solidFill>
                  <a:srgbClr val="C00000"/>
                </a:solidFill>
                <a:latin typeface="+mn-lt"/>
              </a:rPr>
              <a:t> Waals Constants b constant</a:t>
            </a:r>
            <a:endParaRPr lang="zh-TW" altLang="en-US" dirty="0" smtClean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2057400"/>
            <a:ext cx="8229600" cy="1905000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zh-TW" sz="2800" dirty="0" smtClean="0"/>
              <a:t>a rough measure of the size of a gas particle </a:t>
            </a:r>
          </a:p>
          <a:p>
            <a:pPr eaLnBrk="1" hangingPunct="1"/>
            <a:r>
              <a:rPr lang="en-US" altLang="zh-TW" sz="2800" dirty="0" smtClean="0"/>
              <a:t>the volume of a mole of </a:t>
            </a:r>
            <a:r>
              <a:rPr lang="en-US" altLang="zh-TW" sz="2800" dirty="0" err="1" smtClean="0"/>
              <a:t>Ar</a:t>
            </a:r>
            <a:r>
              <a:rPr lang="en-US" altLang="zh-TW" sz="2800" dirty="0" smtClean="0"/>
              <a:t> atoms is 0.03219 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1" descr="10_T03"/>
          <p:cNvPicPr>
            <a:picLocks noChangeAspect="1" noChangeArrowheads="1"/>
          </p:cNvPicPr>
          <p:nvPr/>
        </p:nvPicPr>
        <p:blipFill>
          <a:blip r:embed="rId3" cstate="print"/>
          <a:srcRect b="3415"/>
          <a:stretch>
            <a:fillRect/>
          </a:stretch>
        </p:blipFill>
        <p:spPr>
          <a:xfrm>
            <a:off x="660557" y="1143000"/>
            <a:ext cx="7873843" cy="5637873"/>
          </a:xfrm>
          <a:prstGeom prst="rect">
            <a:avLst/>
          </a:prstGeom>
        </p:spPr>
      </p:pic>
      <p:sp>
        <p:nvSpPr>
          <p:cNvPr id="12" name="مستطيل 11"/>
          <p:cNvSpPr/>
          <p:nvPr/>
        </p:nvSpPr>
        <p:spPr>
          <a:xfrm>
            <a:off x="381000" y="990600"/>
            <a:ext cx="8229600" cy="685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838200" y="457200"/>
            <a:ext cx="76962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buFontTx/>
              <a:buChar char="•"/>
            </a:pPr>
            <a:r>
              <a:rPr lang="en-US" sz="2800" dirty="0" smtClean="0">
                <a:solidFill>
                  <a:srgbClr val="C00000"/>
                </a:solidFill>
                <a:latin typeface="+mj-lt"/>
              </a:rPr>
              <a:t>Values of van </a:t>
            </a:r>
            <a:r>
              <a:rPr lang="en-US" sz="2800" dirty="0">
                <a:solidFill>
                  <a:srgbClr val="C00000"/>
                </a:solidFill>
                <a:latin typeface="+mj-lt"/>
              </a:rPr>
              <a:t>der Waals </a:t>
            </a:r>
            <a:r>
              <a:rPr lang="en-US" sz="2800" dirty="0" smtClean="0">
                <a:solidFill>
                  <a:srgbClr val="C00000"/>
                </a:solidFill>
                <a:latin typeface="+mj-lt"/>
              </a:rPr>
              <a:t>constants for some common gases </a:t>
            </a:r>
            <a:endParaRPr lang="en-US" sz="2800" dirty="0">
              <a:solidFill>
                <a:srgbClr val="C0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96899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utoUpdateAnimBg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7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TW" sz="2800" dirty="0" smtClean="0">
                <a:solidFill>
                  <a:srgbClr val="C00000"/>
                </a:solidFill>
                <a:latin typeface="+mn-lt"/>
              </a:rPr>
              <a:t>Calculate pressure for 1 mole of CO</a:t>
            </a:r>
            <a:r>
              <a:rPr lang="en-US" altLang="zh-TW" sz="2800" baseline="-25000" dirty="0" smtClean="0">
                <a:solidFill>
                  <a:srgbClr val="C00000"/>
                </a:solidFill>
                <a:latin typeface="+mn-lt"/>
              </a:rPr>
              <a:t>2</a:t>
            </a:r>
            <a:r>
              <a:rPr lang="en-US" altLang="zh-TW" sz="2800" dirty="0" smtClean="0">
                <a:solidFill>
                  <a:srgbClr val="C00000"/>
                </a:solidFill>
                <a:latin typeface="+mn-lt"/>
              </a:rPr>
              <a:t> at 0</a:t>
            </a:r>
            <a:r>
              <a:rPr lang="en-US" altLang="zh-TW" sz="2800" baseline="30000" dirty="0" smtClean="0">
                <a:solidFill>
                  <a:srgbClr val="C00000"/>
                </a:solidFill>
                <a:latin typeface="+mn-lt"/>
              </a:rPr>
              <a:t>o</a:t>
            </a:r>
            <a:r>
              <a:rPr lang="en-US" altLang="zh-TW" sz="2800" dirty="0" smtClean="0">
                <a:solidFill>
                  <a:srgbClr val="C00000"/>
                </a:solidFill>
                <a:latin typeface="+mn-lt"/>
              </a:rPr>
              <a:t>C in containers with 22.4 L</a:t>
            </a:r>
            <a:endParaRPr lang="zh-TW" altLang="en-US" sz="2800" dirty="0" smtClean="0">
              <a:solidFill>
                <a:srgbClr val="C00000"/>
              </a:solidFill>
              <a:latin typeface="+mn-lt"/>
            </a:endParaRPr>
          </a:p>
        </p:txBody>
      </p:sp>
      <p:pic>
        <p:nvPicPr>
          <p:cNvPr id="67588" name="Picture 9" descr="equation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8313" y="4005263"/>
            <a:ext cx="7416800" cy="1136650"/>
          </a:xfrm>
          <a:noFill/>
        </p:spPr>
      </p:pic>
      <p:pic>
        <p:nvPicPr>
          <p:cNvPr id="67589" name="Picture 7" descr="equation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95288" y="2133600"/>
            <a:ext cx="6696075" cy="1108075"/>
          </a:xfrm>
          <a:noFill/>
        </p:spPr>
      </p:pic>
      <p:pic>
        <p:nvPicPr>
          <p:cNvPr id="67590" name="Picture 11" descr="equation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539750" y="5445125"/>
            <a:ext cx="5040313" cy="879475"/>
          </a:xfrm>
          <a:noFill/>
        </p:spPr>
      </p:pic>
      <p:sp>
        <p:nvSpPr>
          <p:cNvPr id="67591" name="Rectangle 13"/>
          <p:cNvSpPr>
            <a:spLocks noChangeArrowheads="1"/>
          </p:cNvSpPr>
          <p:nvPr/>
        </p:nvSpPr>
        <p:spPr bwMode="auto">
          <a:xfrm>
            <a:off x="5795963" y="5617696"/>
            <a:ext cx="231024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kumimoji="0" lang="en-US" altLang="zh-TW" sz="2800" i="1">
                <a:solidFill>
                  <a:srgbClr val="FF3300"/>
                </a:solidFill>
              </a:rPr>
              <a:t>P</a:t>
            </a:r>
            <a:r>
              <a:rPr kumimoji="0" lang="en-US" altLang="zh-TW" sz="2800">
                <a:solidFill>
                  <a:srgbClr val="FF3300"/>
                </a:solidFill>
              </a:rPr>
              <a:t> = 0.995 atm </a:t>
            </a:r>
          </a:p>
        </p:txBody>
      </p:sp>
      <p:sp>
        <p:nvSpPr>
          <p:cNvPr id="67592" name="Text Box 14"/>
          <p:cNvSpPr txBox="1">
            <a:spLocks noChangeArrowheads="1"/>
          </p:cNvSpPr>
          <p:nvPr/>
        </p:nvSpPr>
        <p:spPr bwMode="auto">
          <a:xfrm>
            <a:off x="539750" y="1484313"/>
            <a:ext cx="337906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2800" dirty="0">
                <a:solidFill>
                  <a:schemeClr val="tx2"/>
                </a:solidFill>
              </a:rPr>
              <a:t>Use idea gas equation</a:t>
            </a:r>
          </a:p>
        </p:txBody>
      </p:sp>
      <p:sp>
        <p:nvSpPr>
          <p:cNvPr id="67593" name="Text Box 15"/>
          <p:cNvSpPr txBox="1">
            <a:spLocks noChangeArrowheads="1"/>
          </p:cNvSpPr>
          <p:nvPr/>
        </p:nvSpPr>
        <p:spPr bwMode="auto">
          <a:xfrm>
            <a:off x="539750" y="3284538"/>
            <a:ext cx="432984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2800" dirty="0">
                <a:solidFill>
                  <a:schemeClr val="tx2"/>
                </a:solidFill>
              </a:rPr>
              <a:t>Use van </a:t>
            </a:r>
            <a:r>
              <a:rPr lang="en-US" altLang="zh-TW" sz="2800" dirty="0" err="1">
                <a:solidFill>
                  <a:schemeClr val="tx2"/>
                </a:solidFill>
              </a:rPr>
              <a:t>der</a:t>
            </a:r>
            <a:r>
              <a:rPr lang="en-US" altLang="zh-TW" sz="2800" dirty="0">
                <a:solidFill>
                  <a:schemeClr val="tx2"/>
                </a:solidFill>
              </a:rPr>
              <a:t> Waals equation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22238"/>
            <a:ext cx="7543800" cy="1295400"/>
          </a:xfrm>
        </p:spPr>
        <p:txBody>
          <a:bodyPr/>
          <a:lstStyle/>
          <a:p>
            <a:pPr eaLnBrk="1" hangingPunct="1"/>
            <a:r>
              <a:rPr lang="en-US" altLang="zh-TW" sz="2800" dirty="0" smtClean="0">
                <a:solidFill>
                  <a:srgbClr val="C00000"/>
                </a:solidFill>
                <a:latin typeface="+mn-lt"/>
              </a:rPr>
              <a:t>Calculate pressure for 1 mole of CO</a:t>
            </a:r>
            <a:r>
              <a:rPr lang="en-US" altLang="zh-TW" sz="2800" baseline="-25000" dirty="0" smtClean="0">
                <a:solidFill>
                  <a:srgbClr val="C00000"/>
                </a:solidFill>
                <a:latin typeface="+mn-lt"/>
              </a:rPr>
              <a:t>2</a:t>
            </a:r>
            <a:r>
              <a:rPr lang="en-US" altLang="zh-TW" sz="2800" dirty="0" smtClean="0">
                <a:solidFill>
                  <a:srgbClr val="C00000"/>
                </a:solidFill>
                <a:latin typeface="+mn-lt"/>
              </a:rPr>
              <a:t> at 0</a:t>
            </a:r>
            <a:r>
              <a:rPr lang="en-US" altLang="zh-TW" sz="2800" baseline="30000" dirty="0" smtClean="0">
                <a:solidFill>
                  <a:srgbClr val="C00000"/>
                </a:solidFill>
                <a:latin typeface="+mn-lt"/>
              </a:rPr>
              <a:t>o</a:t>
            </a:r>
            <a:r>
              <a:rPr lang="en-US" altLang="zh-TW" sz="2800" dirty="0" smtClean="0">
                <a:solidFill>
                  <a:srgbClr val="C00000"/>
                </a:solidFill>
                <a:latin typeface="+mn-lt"/>
              </a:rPr>
              <a:t>C in containers with 0.2 L</a:t>
            </a:r>
            <a:endParaRPr lang="zh-TW" altLang="en-US" sz="2800" dirty="0" smtClean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68612" name="Text Box 6"/>
          <p:cNvSpPr txBox="1">
            <a:spLocks noChangeArrowheads="1"/>
          </p:cNvSpPr>
          <p:nvPr/>
        </p:nvSpPr>
        <p:spPr bwMode="auto">
          <a:xfrm>
            <a:off x="539750" y="1484313"/>
            <a:ext cx="337906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2800" dirty="0">
                <a:solidFill>
                  <a:schemeClr val="tx2"/>
                </a:solidFill>
              </a:rPr>
              <a:t>Use idea gas equation</a:t>
            </a:r>
          </a:p>
        </p:txBody>
      </p:sp>
      <p:sp>
        <p:nvSpPr>
          <p:cNvPr id="68613" name="Text Box 7"/>
          <p:cNvSpPr txBox="1">
            <a:spLocks noChangeArrowheads="1"/>
          </p:cNvSpPr>
          <p:nvPr/>
        </p:nvSpPr>
        <p:spPr bwMode="auto">
          <a:xfrm>
            <a:off x="468313" y="3500438"/>
            <a:ext cx="432984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2800" dirty="0">
                <a:solidFill>
                  <a:schemeClr val="tx2"/>
                </a:solidFill>
              </a:rPr>
              <a:t>Use van </a:t>
            </a:r>
            <a:r>
              <a:rPr lang="en-US" altLang="zh-TW" sz="2800" dirty="0" err="1">
                <a:solidFill>
                  <a:schemeClr val="tx2"/>
                </a:solidFill>
              </a:rPr>
              <a:t>der</a:t>
            </a:r>
            <a:r>
              <a:rPr lang="en-US" altLang="zh-TW" sz="2800" dirty="0">
                <a:solidFill>
                  <a:schemeClr val="tx2"/>
                </a:solidFill>
              </a:rPr>
              <a:t> Waals equation </a:t>
            </a:r>
          </a:p>
        </p:txBody>
      </p:sp>
      <p:pic>
        <p:nvPicPr>
          <p:cNvPr id="68614" name="Picture 8" descr="equati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2205038"/>
            <a:ext cx="8135937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8615" name="Picture 9" descr="equati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313" y="4076700"/>
            <a:ext cx="8135937" cy="119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8616" name="Picture 10" descr="equatio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750" y="5445125"/>
            <a:ext cx="4968875" cy="86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8617" name="Rectangle 11"/>
          <p:cNvSpPr>
            <a:spLocks noChangeArrowheads="1"/>
          </p:cNvSpPr>
          <p:nvPr/>
        </p:nvSpPr>
        <p:spPr bwMode="auto">
          <a:xfrm>
            <a:off x="5795963" y="5544671"/>
            <a:ext cx="209211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kumimoji="0" lang="en-US" altLang="zh-TW" sz="2800" i="1">
                <a:solidFill>
                  <a:srgbClr val="FF3300"/>
                </a:solidFill>
              </a:rPr>
              <a:t>P</a:t>
            </a:r>
            <a:r>
              <a:rPr kumimoji="0" lang="en-US" altLang="zh-TW" sz="2800">
                <a:solidFill>
                  <a:srgbClr val="FF3300"/>
                </a:solidFill>
              </a:rPr>
              <a:t> = 52.6 atm</a:t>
            </a:r>
            <a:r>
              <a:rPr kumimoji="0" lang="en-US" altLang="zh-TW" sz="28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5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22238"/>
            <a:ext cx="7543800" cy="1295400"/>
          </a:xfrm>
        </p:spPr>
        <p:txBody>
          <a:bodyPr/>
          <a:lstStyle/>
          <a:p>
            <a:pPr eaLnBrk="1" hangingPunct="1"/>
            <a:r>
              <a:rPr lang="en-US" altLang="zh-TW" sz="2800" dirty="0" smtClean="0">
                <a:solidFill>
                  <a:srgbClr val="C00000"/>
                </a:solidFill>
                <a:latin typeface="+mn-lt"/>
              </a:rPr>
              <a:t>Calculate pressure for 1 mole of CO</a:t>
            </a:r>
            <a:r>
              <a:rPr lang="en-US" altLang="zh-TW" sz="2800" baseline="-25000" dirty="0" smtClean="0">
                <a:solidFill>
                  <a:srgbClr val="C00000"/>
                </a:solidFill>
                <a:latin typeface="+mn-lt"/>
              </a:rPr>
              <a:t>2</a:t>
            </a:r>
            <a:r>
              <a:rPr lang="en-US" altLang="zh-TW" sz="2800" dirty="0" smtClean="0">
                <a:solidFill>
                  <a:srgbClr val="C00000"/>
                </a:solidFill>
                <a:latin typeface="+mn-lt"/>
              </a:rPr>
              <a:t> at 0</a:t>
            </a:r>
            <a:r>
              <a:rPr lang="en-US" altLang="zh-TW" sz="2800" baseline="30000" dirty="0" smtClean="0">
                <a:solidFill>
                  <a:srgbClr val="C00000"/>
                </a:solidFill>
                <a:latin typeface="+mn-lt"/>
              </a:rPr>
              <a:t>o</a:t>
            </a:r>
            <a:r>
              <a:rPr lang="en-US" altLang="zh-TW" sz="2800" dirty="0" smtClean="0">
                <a:solidFill>
                  <a:srgbClr val="C00000"/>
                </a:solidFill>
                <a:latin typeface="+mn-lt"/>
              </a:rPr>
              <a:t>C in containers with 0.05 L</a:t>
            </a:r>
            <a:endParaRPr lang="zh-TW" altLang="en-US" sz="2800" dirty="0" smtClean="0">
              <a:solidFill>
                <a:srgbClr val="C00000"/>
              </a:solidFill>
              <a:latin typeface="+mn-lt"/>
            </a:endParaRPr>
          </a:p>
        </p:txBody>
      </p:sp>
      <p:pic>
        <p:nvPicPr>
          <p:cNvPr id="69636" name="Picture 7" descr="equati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2205038"/>
            <a:ext cx="7632700" cy="116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9637" name="Text Box 8"/>
          <p:cNvSpPr txBox="1">
            <a:spLocks noChangeArrowheads="1"/>
          </p:cNvSpPr>
          <p:nvPr/>
        </p:nvSpPr>
        <p:spPr bwMode="auto">
          <a:xfrm>
            <a:off x="539750" y="1484313"/>
            <a:ext cx="337906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2800" dirty="0">
                <a:solidFill>
                  <a:schemeClr val="tx2"/>
                </a:solidFill>
              </a:rPr>
              <a:t>Use idea gas equation</a:t>
            </a:r>
          </a:p>
        </p:txBody>
      </p:sp>
      <p:sp>
        <p:nvSpPr>
          <p:cNvPr id="69638" name="Text Box 9"/>
          <p:cNvSpPr txBox="1">
            <a:spLocks noChangeArrowheads="1"/>
          </p:cNvSpPr>
          <p:nvPr/>
        </p:nvSpPr>
        <p:spPr bwMode="auto">
          <a:xfrm>
            <a:off x="539750" y="3429000"/>
            <a:ext cx="432984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2800" dirty="0">
                <a:solidFill>
                  <a:schemeClr val="tx2"/>
                </a:solidFill>
              </a:rPr>
              <a:t>Use van </a:t>
            </a:r>
            <a:r>
              <a:rPr lang="en-US" altLang="zh-TW" sz="2800" dirty="0" err="1">
                <a:solidFill>
                  <a:schemeClr val="tx2"/>
                </a:solidFill>
              </a:rPr>
              <a:t>der</a:t>
            </a:r>
            <a:r>
              <a:rPr lang="en-US" altLang="zh-TW" sz="2800" dirty="0">
                <a:solidFill>
                  <a:schemeClr val="tx2"/>
                </a:solidFill>
              </a:rPr>
              <a:t> Waals equation </a:t>
            </a:r>
          </a:p>
        </p:txBody>
      </p:sp>
      <p:pic>
        <p:nvPicPr>
          <p:cNvPr id="69639" name="Picture 10" descr="equati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4149725"/>
            <a:ext cx="8569325" cy="1243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9640" name="Picture 11" descr="equatio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750" y="5589588"/>
            <a:ext cx="5111750" cy="89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9641" name="Rectangle 12"/>
          <p:cNvSpPr>
            <a:spLocks noChangeArrowheads="1"/>
          </p:cNvSpPr>
          <p:nvPr/>
        </p:nvSpPr>
        <p:spPr bwMode="auto">
          <a:xfrm>
            <a:off x="6020259" y="5689134"/>
            <a:ext cx="218348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kumimoji="0" lang="en-US" altLang="zh-TW" sz="2800" i="1"/>
              <a:t>P</a:t>
            </a:r>
            <a:r>
              <a:rPr kumimoji="0" lang="en-US" altLang="zh-TW" sz="2800"/>
              <a:t> = 1620 atm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609600" y="381000"/>
            <a:ext cx="80772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2800" dirty="0">
                <a:solidFill>
                  <a:srgbClr val="993300"/>
                </a:solidFill>
              </a:rPr>
              <a:t>If 1.000 mol of an ideal gas were confined to 22.41 L at 0.0 °C, it would exert a </a:t>
            </a:r>
            <a:r>
              <a:rPr lang="en-US" sz="2800" dirty="0" smtClean="0">
                <a:solidFill>
                  <a:srgbClr val="993300"/>
                </a:solidFill>
              </a:rPr>
              <a:t>pressure of </a:t>
            </a:r>
            <a:r>
              <a:rPr lang="en-US" sz="2800" dirty="0">
                <a:solidFill>
                  <a:srgbClr val="993300"/>
                </a:solidFill>
              </a:rPr>
              <a:t>1.000 atm. Use the van der Waals equation and the constants </a:t>
            </a:r>
            <a:r>
              <a:rPr lang="en-US" sz="2800" dirty="0">
                <a:solidFill>
                  <a:srgbClr val="993300"/>
                </a:solidFill>
              </a:rPr>
              <a:t>(</a:t>
            </a:r>
            <a:r>
              <a:rPr lang="en-US" sz="2800" dirty="0" smtClean="0">
                <a:solidFill>
                  <a:srgbClr val="993300"/>
                </a:solidFill>
              </a:rPr>
              <a:t>a=6.49 L</a:t>
            </a:r>
            <a:r>
              <a:rPr lang="en-US" sz="2800" baseline="30000" dirty="0" smtClean="0">
                <a:solidFill>
                  <a:srgbClr val="993300"/>
                </a:solidFill>
              </a:rPr>
              <a:t>2</a:t>
            </a:r>
            <a:r>
              <a:rPr lang="mr-IN" sz="2800" dirty="0" smtClean="0">
                <a:solidFill>
                  <a:srgbClr val="993300"/>
                </a:solidFill>
              </a:rPr>
              <a:t>–</a:t>
            </a:r>
            <a:r>
              <a:rPr lang="en-US" sz="2800" dirty="0" smtClean="0">
                <a:solidFill>
                  <a:srgbClr val="993300"/>
                </a:solidFill>
              </a:rPr>
              <a:t>atm/mol</a:t>
            </a:r>
            <a:r>
              <a:rPr lang="en-US" sz="2800" baseline="30000" dirty="0" smtClean="0">
                <a:solidFill>
                  <a:srgbClr val="993300"/>
                </a:solidFill>
              </a:rPr>
              <a:t>2</a:t>
            </a:r>
            <a:r>
              <a:rPr lang="en-US" sz="2800" dirty="0" smtClean="0">
                <a:solidFill>
                  <a:srgbClr val="993300"/>
                </a:solidFill>
              </a:rPr>
              <a:t>, b=0.0562 L/mol) to </a:t>
            </a:r>
            <a:r>
              <a:rPr lang="en-US" sz="2800" dirty="0" smtClean="0">
                <a:solidFill>
                  <a:srgbClr val="993300"/>
                </a:solidFill>
              </a:rPr>
              <a:t>estimate </a:t>
            </a:r>
            <a:r>
              <a:rPr lang="en-US" sz="2800" dirty="0">
                <a:solidFill>
                  <a:srgbClr val="993300"/>
                </a:solidFill>
              </a:rPr>
              <a:t>the pressure exerted by 1.000 mol of Cl</a:t>
            </a:r>
            <a:r>
              <a:rPr lang="en-US" sz="2800" baseline="-25000" dirty="0">
                <a:solidFill>
                  <a:srgbClr val="993300"/>
                </a:solidFill>
              </a:rPr>
              <a:t>2</a:t>
            </a:r>
            <a:r>
              <a:rPr lang="en-US" sz="2800" dirty="0">
                <a:solidFill>
                  <a:srgbClr val="993300"/>
                </a:solidFill>
              </a:rPr>
              <a:t>(</a:t>
            </a:r>
            <a:r>
              <a:rPr lang="en-US" sz="2800" i="1" dirty="0">
                <a:solidFill>
                  <a:srgbClr val="993300"/>
                </a:solidFill>
              </a:rPr>
              <a:t>g</a:t>
            </a:r>
            <a:r>
              <a:rPr lang="en-US" sz="2800" dirty="0">
                <a:solidFill>
                  <a:srgbClr val="993300"/>
                </a:solidFill>
              </a:rPr>
              <a:t>) in 22.41 L at 0.0 °C.</a:t>
            </a:r>
          </a:p>
        </p:txBody>
      </p:sp>
      <p:pic>
        <p:nvPicPr>
          <p:cNvPr id="11" name="Picture 12" descr="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9400" y="2895600"/>
            <a:ext cx="2514600" cy="855768"/>
          </a:xfrm>
          <a:prstGeom prst="rect">
            <a:avLst/>
          </a:prstGeom>
          <a:noFill/>
        </p:spPr>
      </p:pic>
      <p:pic>
        <p:nvPicPr>
          <p:cNvPr id="12" name="Picture 13" descr="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510" y="4038600"/>
            <a:ext cx="8305490" cy="1828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10088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828800"/>
            <a:ext cx="5181600" cy="2743200"/>
          </a:xfrm>
        </p:spPr>
        <p:txBody>
          <a:bodyPr/>
          <a:lstStyle/>
          <a:p>
            <a:r>
              <a:rPr lang="en-US" sz="2800" dirty="0"/>
              <a:t>mm Hg or torr</a:t>
            </a:r>
          </a:p>
          <a:p>
            <a:pPr marL="457200" lvl="1" indent="0"/>
            <a:r>
              <a:rPr lang="en-US" dirty="0"/>
              <a:t>These units are literally the difference in the heights measured in mm (</a:t>
            </a:r>
            <a:r>
              <a:rPr lang="en-US" i="1" dirty="0"/>
              <a:t>h</a:t>
            </a:r>
            <a:r>
              <a:rPr lang="en-US" dirty="0"/>
              <a:t>) of two connected columns of mercury</a:t>
            </a:r>
            <a:r>
              <a:rPr lang="en-US" dirty="0" smtClean="0"/>
              <a:t>.</a:t>
            </a:r>
          </a:p>
        </p:txBody>
      </p:sp>
      <p:sp>
        <p:nvSpPr>
          <p:cNvPr id="8209" name="Rectangle 17"/>
          <p:cNvSpPr>
            <a:spLocks noChangeArrowheads="1"/>
          </p:cNvSpPr>
          <p:nvPr/>
        </p:nvSpPr>
        <p:spPr bwMode="auto">
          <a:xfrm>
            <a:off x="381000" y="4419600"/>
            <a:ext cx="3962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800" dirty="0" smtClean="0"/>
              <a:t>Atmosphere pressure:</a:t>
            </a:r>
            <a:endParaRPr lang="en-US" sz="2800" dirty="0"/>
          </a:p>
        </p:txBody>
      </p:sp>
      <p:pic>
        <p:nvPicPr>
          <p:cNvPr id="8211" name="Picture 19" descr="10_0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 b="3720"/>
          <a:stretch>
            <a:fillRect/>
          </a:stretch>
        </p:blipFill>
        <p:spPr>
          <a:xfrm>
            <a:off x="5873508" y="1447800"/>
            <a:ext cx="3118092" cy="4151600"/>
          </a:xfrm>
        </p:spPr>
      </p:pic>
      <p:sp>
        <p:nvSpPr>
          <p:cNvPr id="8" name="TextBox 7"/>
          <p:cNvSpPr txBox="1"/>
          <p:nvPr/>
        </p:nvSpPr>
        <p:spPr>
          <a:xfrm>
            <a:off x="5971456" y="5791200"/>
            <a:ext cx="3096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A mercury barometer</a:t>
            </a:r>
            <a:endParaRPr lang="en-GB" sz="2400" b="1" dirty="0"/>
          </a:p>
        </p:txBody>
      </p:sp>
      <p:sp>
        <p:nvSpPr>
          <p:cNvPr id="7" name="Text Box 14"/>
          <p:cNvSpPr txBox="1">
            <a:spLocks noChangeArrowheads="1"/>
          </p:cNvSpPr>
          <p:nvPr/>
        </p:nvSpPr>
        <p:spPr bwMode="auto">
          <a:xfrm>
            <a:off x="609600" y="5181600"/>
            <a:ext cx="487680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800" dirty="0" smtClean="0"/>
              <a:t>1 </a:t>
            </a:r>
            <a:r>
              <a:rPr lang="en-US" sz="2800" dirty="0" err="1"/>
              <a:t>atm</a:t>
            </a:r>
            <a:r>
              <a:rPr lang="en-US" sz="2800" dirty="0"/>
              <a:t> = 760 mmHg = 760 </a:t>
            </a:r>
            <a:r>
              <a:rPr lang="en-US" sz="2800" dirty="0" err="1"/>
              <a:t>torr</a:t>
            </a:r>
            <a:endParaRPr lang="en-US" sz="2800" dirty="0"/>
          </a:p>
          <a:p>
            <a:pPr algn="l">
              <a:spcBef>
                <a:spcPct val="50000"/>
              </a:spcBef>
            </a:pPr>
            <a:r>
              <a:rPr lang="en-US" sz="2800" dirty="0"/>
              <a:t>1 </a:t>
            </a:r>
            <a:r>
              <a:rPr lang="en-US" sz="2800" dirty="0" err="1"/>
              <a:t>atm</a:t>
            </a:r>
            <a:r>
              <a:rPr lang="en-US" sz="2800" dirty="0"/>
              <a:t> = 101,325 Pa    (~10</a:t>
            </a:r>
            <a:r>
              <a:rPr lang="en-US" sz="2800" baseline="36000" dirty="0"/>
              <a:t>5</a:t>
            </a:r>
            <a:r>
              <a:rPr lang="en-US" sz="2800" dirty="0"/>
              <a:t>)</a:t>
            </a:r>
          </a:p>
        </p:txBody>
      </p:sp>
      <p:sp>
        <p:nvSpPr>
          <p:cNvPr id="10" name="Rectangle 13"/>
          <p:cNvSpPr>
            <a:spLocks noChangeArrowheads="1"/>
          </p:cNvSpPr>
          <p:nvPr/>
        </p:nvSpPr>
        <p:spPr bwMode="auto">
          <a:xfrm>
            <a:off x="381000" y="685800"/>
            <a:ext cx="8077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FontTx/>
              <a:buChar char="•"/>
            </a:pPr>
            <a:r>
              <a:rPr lang="en-US" sz="2800" dirty="0"/>
              <a:t>Atmospheric pressure is the weight of air per unit of area</a:t>
            </a:r>
            <a:r>
              <a:rPr lang="en-US" sz="28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18228854"/>
      </p:ext>
    </p:extLst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utoUpdateAnimBg="0"/>
      <p:bldP spid="10" grpId="0" build="p" bldLvl="2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Standard Pressure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14400"/>
            <a:ext cx="8153400" cy="1219200"/>
          </a:xfrm>
        </p:spPr>
        <p:txBody>
          <a:bodyPr>
            <a:normAutofit/>
          </a:bodyPr>
          <a:lstStyle/>
          <a:p>
            <a:r>
              <a:rPr lang="en-US" sz="2800" dirty="0"/>
              <a:t>Normal atmospheric pressure at sea level is referred to as </a:t>
            </a:r>
            <a:r>
              <a:rPr lang="en-US" sz="2800" dirty="0">
                <a:solidFill>
                  <a:srgbClr val="C00000"/>
                </a:solidFill>
              </a:rPr>
              <a:t>standard pressure.</a:t>
            </a:r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304800" y="6248400"/>
            <a:ext cx="8458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800" dirty="0" smtClean="0"/>
              <a:t>Standard pressure= 1.00 </a:t>
            </a:r>
            <a:r>
              <a:rPr lang="en-US" sz="2800" dirty="0" err="1" smtClean="0"/>
              <a:t>atm</a:t>
            </a:r>
            <a:r>
              <a:rPr lang="en-US" sz="2800" dirty="0" smtClean="0"/>
              <a:t> = 101.325 </a:t>
            </a:r>
            <a:r>
              <a:rPr lang="en-US" sz="2800" dirty="0"/>
              <a:t>kPa</a:t>
            </a:r>
          </a:p>
        </p:txBody>
      </p:sp>
      <p:graphicFrame>
        <p:nvGraphicFramePr>
          <p:cNvPr id="5" name="جدول 4"/>
          <p:cNvGraphicFramePr>
            <a:graphicFrameLocks noGrp="1"/>
          </p:cNvGraphicFramePr>
          <p:nvPr/>
        </p:nvGraphicFramePr>
        <p:xfrm>
          <a:off x="0" y="1905000"/>
          <a:ext cx="9144000" cy="4113658"/>
        </p:xfrm>
        <a:graphic>
          <a:graphicData uri="http://schemas.openxmlformats.org/drawingml/2006/table">
            <a:tbl>
              <a:tblPr/>
              <a:tblGrid>
                <a:gridCol w="2286000"/>
                <a:gridCol w="2286000"/>
                <a:gridCol w="2286000"/>
                <a:gridCol w="2286000"/>
              </a:tblGrid>
              <a:tr h="446882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Temperature</a:t>
                      </a:r>
                      <a:endParaRPr lang="en-GB" sz="1800" dirty="0"/>
                    </a:p>
                  </a:txBody>
                  <a:tcPr marL="65548" marR="65548" marT="32774" marB="32774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Absolute pressure</a:t>
                      </a:r>
                    </a:p>
                  </a:txBody>
                  <a:tcPr marL="65548" marR="65548" marT="32774" marB="32774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Relative humidity</a:t>
                      </a:r>
                    </a:p>
                  </a:txBody>
                  <a:tcPr marL="65548" marR="65548" marT="32774" marB="32774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Publishing or establishing entity</a:t>
                      </a:r>
                    </a:p>
                  </a:txBody>
                  <a:tcPr marL="65548" marR="65548" marT="32774" marB="32774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256797">
                <a:tc>
                  <a:txBody>
                    <a:bodyPr/>
                    <a:lstStyle/>
                    <a:p>
                      <a:pPr algn="ctr"/>
                      <a:r>
                        <a:rPr lang="en-GB" sz="1800"/>
                        <a:t>°C</a:t>
                      </a:r>
                    </a:p>
                  </a:txBody>
                  <a:tcPr marL="65548" marR="65548" marT="32774" marB="32774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err="1"/>
                        <a:t>kPa</a:t>
                      </a:r>
                      <a:endParaRPr lang="en-GB" sz="1800" dirty="0"/>
                    </a:p>
                  </a:txBody>
                  <a:tcPr marL="65548" marR="65548" marT="32774" marB="32774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%</a:t>
                      </a:r>
                    </a:p>
                  </a:txBody>
                  <a:tcPr marL="65548" marR="65548" marT="32774" marB="32774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56797">
                <a:tc>
                  <a:txBody>
                    <a:bodyPr/>
                    <a:lstStyle/>
                    <a:p>
                      <a:pPr algn="ctr"/>
                      <a:r>
                        <a:rPr lang="en-GB" sz="1800"/>
                        <a:t>0</a:t>
                      </a:r>
                    </a:p>
                  </a:txBody>
                  <a:tcPr marL="65548" marR="65548" marT="32774" marB="32774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/>
                        <a:t>101.325</a:t>
                      </a:r>
                    </a:p>
                  </a:txBody>
                  <a:tcPr marL="65548" marR="65548" marT="32774" marB="32774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/>
                        <a:t> </a:t>
                      </a:r>
                    </a:p>
                  </a:txBody>
                  <a:tcPr marL="65548" marR="65548" marT="32774" marB="32774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u="none" strike="noStrike" dirty="0">
                          <a:solidFill>
                            <a:schemeClr val="tx1"/>
                          </a:solidFill>
                        </a:rPr>
                        <a:t>IUPAC</a:t>
                      </a:r>
                      <a:r>
                        <a:rPr lang="en-GB" sz="1800" dirty="0">
                          <a:solidFill>
                            <a:schemeClr val="tx1"/>
                          </a:solidFill>
                        </a:rPr>
                        <a:t> (STP</a:t>
                      </a:r>
                      <a:r>
                        <a:rPr lang="en-GB" sz="180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 marL="65548" marR="65548" marT="32774" marB="32774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638402">
                <a:tc>
                  <a:txBody>
                    <a:bodyPr/>
                    <a:lstStyle/>
                    <a:p>
                      <a:pPr algn="ctr"/>
                      <a:r>
                        <a:rPr lang="en-GB" sz="1800"/>
                        <a:t>0</a:t>
                      </a:r>
                    </a:p>
                  </a:txBody>
                  <a:tcPr marL="65548" marR="65548" marT="32774" marB="32774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/>
                        <a:t>101.325</a:t>
                      </a:r>
                    </a:p>
                  </a:txBody>
                  <a:tcPr marL="65548" marR="65548" marT="32774" marB="32774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/>
                        <a:t> </a:t>
                      </a:r>
                    </a:p>
                  </a:txBody>
                  <a:tcPr marL="65548" marR="65548" marT="32774" marB="32774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u="none" strike="noStrike" dirty="0" smtClean="0">
                          <a:solidFill>
                            <a:schemeClr val="tx1"/>
                          </a:solidFill>
                        </a:rPr>
                        <a:t>NIST</a:t>
                      </a:r>
                      <a:r>
                        <a:rPr lang="en-GB" sz="1800" dirty="0" smtClean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en-GB" sz="1800" b="0" i="0" u="none" strike="noStrike" baseline="300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sz="1800" dirty="0" smtClean="0">
                          <a:solidFill>
                            <a:schemeClr val="tx1"/>
                          </a:solidFill>
                        </a:rPr>
                        <a:t>ISO,</a:t>
                      </a:r>
                      <a:r>
                        <a:rPr lang="en-GB" sz="1800" b="0" i="0" u="none" strike="noStrike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sz="1800" dirty="0" smtClean="0">
                          <a:solidFill>
                            <a:schemeClr val="tx1"/>
                          </a:solidFill>
                        </a:rPr>
                        <a:t>formerly</a:t>
                      </a:r>
                      <a:r>
                        <a:rPr lang="en-GB" sz="1800" dirty="0">
                          <a:solidFill>
                            <a:schemeClr val="tx1"/>
                          </a:solidFill>
                        </a:rPr>
                        <a:t> </a:t>
                      </a:r>
                      <a:r>
                        <a:rPr lang="en-GB" sz="1800" u="none" strike="noStrike" dirty="0" smtClean="0">
                          <a:solidFill>
                            <a:schemeClr val="tx1"/>
                          </a:solidFill>
                        </a:rPr>
                        <a:t>IUPAC</a:t>
                      </a:r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 marL="65548" marR="65548" marT="32774" marB="32774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673380">
                <a:tc>
                  <a:txBody>
                    <a:bodyPr/>
                    <a:lstStyle/>
                    <a:p>
                      <a:pPr algn="ctr"/>
                      <a:r>
                        <a:rPr lang="en-GB" sz="1800"/>
                        <a:t>15</a:t>
                      </a:r>
                    </a:p>
                  </a:txBody>
                  <a:tcPr marL="65548" marR="65548" marT="32774" marB="32774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/>
                        <a:t>101.325</a:t>
                      </a:r>
                    </a:p>
                  </a:txBody>
                  <a:tcPr marL="65548" marR="65548" marT="32774" marB="32774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0</a:t>
                      </a:r>
                      <a:endParaRPr lang="en-GB" sz="1800" dirty="0"/>
                    </a:p>
                  </a:txBody>
                  <a:tcPr marL="65548" marR="65548" marT="32774" marB="32774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u="none" strike="noStrike" dirty="0">
                          <a:solidFill>
                            <a:schemeClr val="tx1"/>
                          </a:solidFill>
                        </a:rPr>
                        <a:t>ICAO</a:t>
                      </a:r>
                      <a:r>
                        <a:rPr lang="en-GB" sz="1800" dirty="0">
                          <a:solidFill>
                            <a:schemeClr val="tx1"/>
                          </a:solidFill>
                        </a:rPr>
                        <a:t>'s </a:t>
                      </a:r>
                      <a:r>
                        <a:rPr lang="en-GB" sz="1800" u="none" strike="noStrike" dirty="0" smtClean="0">
                          <a:solidFill>
                            <a:schemeClr val="tx1"/>
                          </a:solidFill>
                        </a:rPr>
                        <a:t>ISA</a:t>
                      </a:r>
                      <a:r>
                        <a:rPr lang="en-GB" sz="1800" dirty="0" smtClean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en-GB" sz="1800" b="0" i="0" u="none" strike="noStrike" baseline="300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sz="1800" dirty="0" smtClean="0">
                          <a:solidFill>
                            <a:schemeClr val="tx1"/>
                          </a:solidFill>
                        </a:rPr>
                        <a:t>ISO,</a:t>
                      </a:r>
                      <a:r>
                        <a:rPr lang="en-GB" sz="1800" dirty="0">
                          <a:solidFill>
                            <a:schemeClr val="tx1"/>
                          </a:solidFill>
                        </a:rPr>
                        <a:t> </a:t>
                      </a:r>
                      <a:r>
                        <a:rPr lang="en-GB" sz="1800" u="none" strike="noStrike" dirty="0" smtClean="0">
                          <a:solidFill>
                            <a:schemeClr val="tx1"/>
                          </a:solidFill>
                        </a:rPr>
                        <a:t>EEA,</a:t>
                      </a:r>
                      <a:r>
                        <a:rPr lang="en-GB" sz="1800" dirty="0">
                          <a:solidFill>
                            <a:schemeClr val="tx1"/>
                          </a:solidFill>
                        </a:rPr>
                        <a:t> </a:t>
                      </a:r>
                      <a:r>
                        <a:rPr lang="en-GB" sz="1800" dirty="0" smtClean="0">
                          <a:solidFill>
                            <a:schemeClr val="tx1"/>
                          </a:solidFill>
                        </a:rPr>
                        <a:t>EGIA</a:t>
                      </a:r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 marL="65548" marR="65548" marT="32774" marB="32774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446882">
                <a:tc>
                  <a:txBody>
                    <a:bodyPr/>
                    <a:lstStyle/>
                    <a:p>
                      <a:pPr algn="ctr"/>
                      <a:r>
                        <a:rPr lang="en-GB" sz="1800"/>
                        <a:t>20</a:t>
                      </a:r>
                    </a:p>
                  </a:txBody>
                  <a:tcPr marL="65548" marR="65548" marT="32774" marB="32774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/>
                        <a:t>101.325</a:t>
                      </a:r>
                    </a:p>
                  </a:txBody>
                  <a:tcPr marL="65548" marR="65548" marT="32774" marB="32774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>
                          <a:solidFill>
                            <a:schemeClr val="tx1"/>
                          </a:solidFill>
                        </a:rPr>
                        <a:t> </a:t>
                      </a:r>
                    </a:p>
                  </a:txBody>
                  <a:tcPr marL="65548" marR="65548" marT="32774" marB="32774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u="none" strike="noStrike" dirty="0" smtClean="0">
                          <a:solidFill>
                            <a:schemeClr val="tx1"/>
                          </a:solidFill>
                        </a:rPr>
                        <a:t>EPA</a:t>
                      </a:r>
                      <a:r>
                        <a:rPr lang="en-GB" sz="1800" dirty="0" smtClean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en-GB" sz="1800" b="0" i="0" u="none" strike="noStrike" baseline="300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sz="1800" dirty="0" smtClean="0">
                          <a:solidFill>
                            <a:schemeClr val="tx1"/>
                          </a:solidFill>
                        </a:rPr>
                        <a:t>NIST</a:t>
                      </a:r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 marL="65548" marR="65548" marT="32774" marB="32774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463376">
                <a:tc>
                  <a:txBody>
                    <a:bodyPr/>
                    <a:lstStyle/>
                    <a:p>
                      <a:pPr algn="ctr"/>
                      <a:r>
                        <a:rPr lang="en-GB" sz="1800"/>
                        <a:t>22</a:t>
                      </a:r>
                    </a:p>
                  </a:txBody>
                  <a:tcPr marL="65548" marR="65548" marT="32774" marB="32774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/>
                        <a:t>101.325</a:t>
                      </a:r>
                    </a:p>
                  </a:txBody>
                  <a:tcPr marL="65548" marR="65548" marT="32774" marB="32774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/>
                        <a:t>20-80</a:t>
                      </a:r>
                    </a:p>
                  </a:txBody>
                  <a:tcPr marL="65548" marR="65548" marT="32774" marB="32774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u="none" strike="noStrike" dirty="0">
                          <a:solidFill>
                            <a:schemeClr val="tx1"/>
                          </a:solidFill>
                        </a:rPr>
                        <a:t>American Association of Physicists in </a:t>
                      </a:r>
                      <a:r>
                        <a:rPr lang="en-GB" sz="1800" u="none" strike="noStrike" dirty="0" smtClean="0">
                          <a:solidFill>
                            <a:schemeClr val="tx1"/>
                          </a:solidFill>
                        </a:rPr>
                        <a:t>Medicine</a:t>
                      </a:r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 marL="65548" marR="65548" marT="32774" marB="32774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1800"/>
                        <a:t>25</a:t>
                      </a:r>
                    </a:p>
                  </a:txBody>
                  <a:tcPr marL="65548" marR="65548" marT="32774" marB="32774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/>
                        <a:t>101.325</a:t>
                      </a:r>
                    </a:p>
                  </a:txBody>
                  <a:tcPr marL="65548" marR="65548" marT="32774" marB="32774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/>
                        <a:t> </a:t>
                      </a:r>
                    </a:p>
                  </a:txBody>
                  <a:tcPr marL="65548" marR="65548" marT="32774" marB="32774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EPA</a:t>
                      </a:r>
                      <a:endParaRPr lang="en-GB" sz="1800" dirty="0"/>
                    </a:p>
                  </a:txBody>
                  <a:tcPr marL="65548" marR="65548" marT="32774" marB="32774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239716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1295400"/>
          </a:xfrm>
        </p:spPr>
        <p:txBody>
          <a:bodyPr>
            <a:normAutofit/>
          </a:bodyPr>
          <a:lstStyle/>
          <a:p>
            <a:r>
              <a:rPr lang="en-US" altLang="zh-TW" dirty="0">
                <a:solidFill>
                  <a:srgbClr val="C00000"/>
                </a:solidFill>
                <a:ea typeface="AR MingtiM BIG-5" pitchFamily="49" charset="-120"/>
              </a:rPr>
              <a:t>Boyle’s Experiment</a:t>
            </a:r>
            <a:endParaRPr lang="zh-TW" altLang="en-US" dirty="0">
              <a:solidFill>
                <a:srgbClr val="C00000"/>
              </a:solidFill>
              <a:ea typeface="AR MingtiM BIG-5" pitchFamily="49" charset="-120"/>
            </a:endParaRPr>
          </a:p>
        </p:txBody>
      </p:sp>
      <p:pic>
        <p:nvPicPr>
          <p:cNvPr id="6" name="Picture 3" descr="370750_la_05_03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850" y="1495425"/>
            <a:ext cx="3097213" cy="4752975"/>
          </a:xfrm>
          <a:noFill/>
          <a:ln/>
        </p:spPr>
      </p:pic>
      <p:pic>
        <p:nvPicPr>
          <p:cNvPr id="7" name="Picture 4" descr="tab05_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35337" y="2290762"/>
            <a:ext cx="5580063" cy="38052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3514671" y="2866073"/>
            <a:ext cx="128592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i="1" dirty="0"/>
              <a:t>P</a:t>
            </a:r>
            <a:r>
              <a:rPr lang="en-US" sz="2800" dirty="0"/>
              <a:t> </a:t>
            </a:r>
            <a:r>
              <a:rPr lang="en-US" sz="2800" dirty="0">
                <a:latin typeface="Symbol" pitchFamily="18" charset="2"/>
              </a:rPr>
              <a:t>a</a:t>
            </a:r>
            <a:r>
              <a:rPr lang="en-US" sz="2800" dirty="0"/>
              <a:t> 1/</a:t>
            </a:r>
            <a:r>
              <a:rPr lang="en-US" sz="2800" i="1" dirty="0"/>
              <a:t>V</a:t>
            </a: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3068263" y="3704273"/>
            <a:ext cx="249433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i="1" dirty="0"/>
              <a:t>P</a:t>
            </a:r>
            <a:r>
              <a:rPr lang="en-US" sz="2800" dirty="0"/>
              <a:t> x </a:t>
            </a:r>
            <a:r>
              <a:rPr lang="en-US" sz="2800" i="1" dirty="0"/>
              <a:t>V</a:t>
            </a:r>
            <a:r>
              <a:rPr lang="en-US" sz="2800" dirty="0"/>
              <a:t> = constant</a:t>
            </a: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3048000" y="4466273"/>
            <a:ext cx="243207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i="1" dirty="0"/>
              <a:t>P</a:t>
            </a:r>
            <a:r>
              <a:rPr lang="en-US" sz="2800" baseline="-25000" dirty="0"/>
              <a:t>1</a:t>
            </a:r>
            <a:r>
              <a:rPr lang="en-US" sz="2800" dirty="0"/>
              <a:t> x </a:t>
            </a:r>
            <a:r>
              <a:rPr lang="en-US" sz="2800" i="1" dirty="0"/>
              <a:t>V</a:t>
            </a:r>
            <a:r>
              <a:rPr lang="en-US" sz="2800" baseline="-25000" dirty="0"/>
              <a:t>1</a:t>
            </a:r>
            <a:r>
              <a:rPr lang="en-US" sz="2800" dirty="0"/>
              <a:t> = </a:t>
            </a:r>
            <a:r>
              <a:rPr lang="en-US" sz="2800" i="1" dirty="0"/>
              <a:t>P</a:t>
            </a:r>
            <a:r>
              <a:rPr lang="en-US" sz="2800" baseline="-25000" dirty="0"/>
              <a:t>2</a:t>
            </a:r>
            <a:r>
              <a:rPr lang="en-US" sz="2800" dirty="0"/>
              <a:t> x </a:t>
            </a:r>
            <a:r>
              <a:rPr lang="en-US" sz="2800" i="1" dirty="0"/>
              <a:t>V</a:t>
            </a:r>
            <a:r>
              <a:rPr lang="en-US" sz="2800" baseline="-25000" dirty="0"/>
              <a:t>2</a:t>
            </a:r>
            <a:endParaRPr lang="en-US" sz="2800" dirty="0"/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685800" y="5446693"/>
            <a:ext cx="4135171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 dirty="0" smtClean="0"/>
              <a:t>At: Constant </a:t>
            </a:r>
            <a:r>
              <a:rPr lang="en-US" sz="2800" dirty="0"/>
              <a:t>temperature</a:t>
            </a:r>
          </a:p>
          <a:p>
            <a:pPr algn="l" eaLnBrk="0" hangingPunct="0"/>
            <a:r>
              <a:rPr lang="en-US" sz="2800" dirty="0" smtClean="0"/>
              <a:t>      Constant </a:t>
            </a:r>
            <a:r>
              <a:rPr lang="en-US" sz="2800" dirty="0"/>
              <a:t>amount of gas</a:t>
            </a:r>
          </a:p>
        </p:txBody>
      </p:sp>
      <p:sp>
        <p:nvSpPr>
          <p:cNvPr id="12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371600"/>
            <a:ext cx="8610600" cy="1143000"/>
          </a:xfrm>
        </p:spPr>
        <p:txBody>
          <a:bodyPr/>
          <a:lstStyle/>
          <a:p>
            <a:r>
              <a:rPr lang="en-US" sz="2800" dirty="0" smtClean="0"/>
              <a:t>The </a:t>
            </a:r>
            <a:r>
              <a:rPr lang="en-US" sz="2800" dirty="0"/>
              <a:t>volume of a fixed quantity of gas at </a:t>
            </a:r>
            <a:r>
              <a:rPr lang="en-US" sz="2800" dirty="0" smtClean="0"/>
              <a:t>constant temperature </a:t>
            </a:r>
            <a:r>
              <a:rPr lang="en-US" sz="2800" dirty="0"/>
              <a:t>is inversely proportional to the pressure.</a:t>
            </a:r>
          </a:p>
        </p:txBody>
      </p:sp>
      <p:sp>
        <p:nvSpPr>
          <p:cNvPr id="13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Boyle’s Law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utoUpdateAnimBg="0"/>
      <p:bldP spid="6" grpId="0" autoUpdateAnimBg="0"/>
      <p:bldP spid="7" grpId="0" autoUpdateAnimBg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1793</TotalTime>
  <Words>2180</Words>
  <Application>Microsoft Macintosh PowerPoint</Application>
  <PresentationFormat>On-screen Show (4:3)</PresentationFormat>
  <Paragraphs>433</Paragraphs>
  <Slides>56</Slides>
  <Notes>36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56</vt:i4>
      </vt:variant>
    </vt:vector>
  </HeadingPairs>
  <TitlesOfParts>
    <vt:vector size="66" baseType="lpstr">
      <vt:lpstr>AR MingtiM BIG-5</vt:lpstr>
      <vt:lpstr>Arial</vt:lpstr>
      <vt:lpstr>Calibri</vt:lpstr>
      <vt:lpstr>Lucida Calligraphy</vt:lpstr>
      <vt:lpstr>Mangal</vt:lpstr>
      <vt:lpstr>Symbol</vt:lpstr>
      <vt:lpstr>Times New Roman</vt:lpstr>
      <vt:lpstr>新細明體</vt:lpstr>
      <vt:lpstr>Office Theme</vt:lpstr>
      <vt:lpstr>Equation</vt:lpstr>
      <vt:lpstr>PowerPoint Presentation</vt:lpstr>
      <vt:lpstr>PowerPoint Presentation</vt:lpstr>
      <vt:lpstr>PowerPoint Presentation</vt:lpstr>
      <vt:lpstr>PowerPoint Presentation</vt:lpstr>
      <vt:lpstr>Pressure</vt:lpstr>
      <vt:lpstr>PowerPoint Presentation</vt:lpstr>
      <vt:lpstr>Standard Pressure</vt:lpstr>
      <vt:lpstr>Boyle’s Experiment</vt:lpstr>
      <vt:lpstr>Boyle’s Law</vt:lpstr>
      <vt:lpstr>Relationship between P and V </vt:lpstr>
      <vt:lpstr>PowerPoint Presentation</vt:lpstr>
      <vt:lpstr>Charles’s Law</vt:lpstr>
      <vt:lpstr>Plot V vs. T (K)</vt:lpstr>
      <vt:lpstr>PowerPoint Presentation</vt:lpstr>
      <vt:lpstr>Avogadro’s Law</vt:lpstr>
      <vt:lpstr>PowerPoint Presentation</vt:lpstr>
      <vt:lpstr>Ideal-Gas Equation</vt:lpstr>
      <vt:lpstr>PowerPoint Presentation</vt:lpstr>
      <vt:lpstr>PowerPoint Presentation</vt:lpstr>
      <vt:lpstr>PowerPoint Presentation</vt:lpstr>
      <vt:lpstr>PowerPoint Presentation</vt:lpstr>
      <vt:lpstr>Relating the Ideal-Gas Equation and the Gas Laws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Analysis of the van der Waals Constants a constant </vt:lpstr>
      <vt:lpstr>Analysis of the van der Waals Constants b constant</vt:lpstr>
      <vt:lpstr>PowerPoint Presentation</vt:lpstr>
      <vt:lpstr>Calculate pressure for 1 mole of CO2 at 0oC in containers with 22.4 L</vt:lpstr>
      <vt:lpstr>Calculate pressure for 1 mole of CO2 at 0oC in containers with 0.2 L</vt:lpstr>
      <vt:lpstr>Calculate pressure for 1 mole of CO2 at 0oC in containers with 0.05 L</vt:lpstr>
      <vt:lpstr>PowerPoint Presentation</vt:lpstr>
    </vt:vector>
  </TitlesOfParts>
  <Company>King Saud University</Company>
  <LinksUpToDate>false</LinksUpToDate>
  <SharedDoc>false</SharedDoc>
  <HyperlinksChanged>false</HyperlinksChanged>
  <AppVersion>15.0027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Fahad Alharthi</cp:lastModifiedBy>
  <cp:revision>172</cp:revision>
  <dcterms:created xsi:type="dcterms:W3CDTF">2013-02-06T08:19:17Z</dcterms:created>
  <dcterms:modified xsi:type="dcterms:W3CDTF">2016-10-20T05:43:27Z</dcterms:modified>
</cp:coreProperties>
</file>