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0" r:id="rId1"/>
    <p:sldMasterId id="2147483792" r:id="rId2"/>
  </p:sldMasterIdLst>
  <p:notesMasterIdLst>
    <p:notesMasterId r:id="rId278"/>
  </p:notesMasterIdLst>
  <p:handoutMasterIdLst>
    <p:handoutMasterId r:id="rId279"/>
  </p:handoutMasterIdLst>
  <p:sldIdLst>
    <p:sldId id="256" r:id="rId3"/>
    <p:sldId id="533" r:id="rId4"/>
    <p:sldId id="432" r:id="rId5"/>
    <p:sldId id="681" r:id="rId6"/>
    <p:sldId id="536" r:id="rId7"/>
    <p:sldId id="537" r:id="rId8"/>
    <p:sldId id="290" r:id="rId9"/>
    <p:sldId id="399" r:id="rId10"/>
    <p:sldId id="419" r:id="rId11"/>
    <p:sldId id="420" r:id="rId12"/>
    <p:sldId id="421" r:id="rId13"/>
    <p:sldId id="423" r:id="rId14"/>
    <p:sldId id="424" r:id="rId15"/>
    <p:sldId id="357" r:id="rId16"/>
    <p:sldId id="403" r:id="rId17"/>
    <p:sldId id="402" r:id="rId18"/>
    <p:sldId id="371" r:id="rId19"/>
    <p:sldId id="383" r:id="rId20"/>
    <p:sldId id="380" r:id="rId21"/>
    <p:sldId id="430" r:id="rId22"/>
    <p:sldId id="396" r:id="rId23"/>
    <p:sldId id="397" r:id="rId24"/>
    <p:sldId id="425" r:id="rId25"/>
    <p:sldId id="385" r:id="rId26"/>
    <p:sldId id="387" r:id="rId27"/>
    <p:sldId id="381" r:id="rId28"/>
    <p:sldId id="433" r:id="rId29"/>
    <p:sldId id="701" r:id="rId30"/>
    <p:sldId id="435" r:id="rId31"/>
    <p:sldId id="436" r:id="rId32"/>
    <p:sldId id="437" r:id="rId33"/>
    <p:sldId id="438" r:id="rId34"/>
    <p:sldId id="439" r:id="rId35"/>
    <p:sldId id="440" r:id="rId36"/>
    <p:sldId id="441" r:id="rId37"/>
    <p:sldId id="442" r:id="rId38"/>
    <p:sldId id="444" r:id="rId39"/>
    <p:sldId id="445" r:id="rId40"/>
    <p:sldId id="446" r:id="rId41"/>
    <p:sldId id="447" r:id="rId42"/>
    <p:sldId id="448" r:id="rId43"/>
    <p:sldId id="449" r:id="rId44"/>
    <p:sldId id="450" r:id="rId45"/>
    <p:sldId id="451" r:id="rId46"/>
    <p:sldId id="452" r:id="rId47"/>
    <p:sldId id="453" r:id="rId48"/>
    <p:sldId id="454" r:id="rId49"/>
    <p:sldId id="455" r:id="rId50"/>
    <p:sldId id="456" r:id="rId51"/>
    <p:sldId id="457" r:id="rId52"/>
    <p:sldId id="458" r:id="rId53"/>
    <p:sldId id="459" r:id="rId54"/>
    <p:sldId id="460" r:id="rId55"/>
    <p:sldId id="461" r:id="rId56"/>
    <p:sldId id="462" r:id="rId57"/>
    <p:sldId id="463" r:id="rId58"/>
    <p:sldId id="464" r:id="rId59"/>
    <p:sldId id="466" r:id="rId60"/>
    <p:sldId id="467" r:id="rId61"/>
    <p:sldId id="468" r:id="rId62"/>
    <p:sldId id="469" r:id="rId63"/>
    <p:sldId id="470" r:id="rId64"/>
    <p:sldId id="471" r:id="rId65"/>
    <p:sldId id="472" r:id="rId66"/>
    <p:sldId id="692" r:id="rId67"/>
    <p:sldId id="473" r:id="rId68"/>
    <p:sldId id="474" r:id="rId69"/>
    <p:sldId id="690" r:id="rId70"/>
    <p:sldId id="691" r:id="rId71"/>
    <p:sldId id="475" r:id="rId72"/>
    <p:sldId id="476" r:id="rId73"/>
    <p:sldId id="477" r:id="rId74"/>
    <p:sldId id="478" r:id="rId75"/>
    <p:sldId id="479" r:id="rId76"/>
    <p:sldId id="480" r:id="rId77"/>
    <p:sldId id="481" r:id="rId78"/>
    <p:sldId id="482" r:id="rId79"/>
    <p:sldId id="483" r:id="rId80"/>
    <p:sldId id="484" r:id="rId81"/>
    <p:sldId id="698" r:id="rId82"/>
    <p:sldId id="485" r:id="rId83"/>
    <p:sldId id="695" r:id="rId84"/>
    <p:sldId id="486" r:id="rId85"/>
    <p:sldId id="487" r:id="rId86"/>
    <p:sldId id="693" r:id="rId87"/>
    <p:sldId id="488" r:id="rId88"/>
    <p:sldId id="694" r:id="rId89"/>
    <p:sldId id="489" r:id="rId90"/>
    <p:sldId id="696" r:id="rId91"/>
    <p:sldId id="491" r:id="rId92"/>
    <p:sldId id="697" r:id="rId93"/>
    <p:sldId id="492" r:id="rId94"/>
    <p:sldId id="688" r:id="rId95"/>
    <p:sldId id="687" r:id="rId96"/>
    <p:sldId id="689" r:id="rId97"/>
    <p:sldId id="686" r:id="rId98"/>
    <p:sldId id="493" r:id="rId99"/>
    <p:sldId id="495" r:id="rId100"/>
    <p:sldId id="496" r:id="rId101"/>
    <p:sldId id="497" r:id="rId102"/>
    <p:sldId id="498" r:id="rId103"/>
    <p:sldId id="499" r:id="rId104"/>
    <p:sldId id="500" r:id="rId105"/>
    <p:sldId id="501" r:id="rId106"/>
    <p:sldId id="502" r:id="rId107"/>
    <p:sldId id="503" r:id="rId108"/>
    <p:sldId id="504" r:id="rId109"/>
    <p:sldId id="506" r:id="rId110"/>
    <p:sldId id="508" r:id="rId111"/>
    <p:sldId id="509" r:id="rId112"/>
    <p:sldId id="510" r:id="rId113"/>
    <p:sldId id="511" r:id="rId114"/>
    <p:sldId id="513" r:id="rId115"/>
    <p:sldId id="514" r:id="rId116"/>
    <p:sldId id="515" r:id="rId117"/>
    <p:sldId id="516" r:id="rId118"/>
    <p:sldId id="517" r:id="rId119"/>
    <p:sldId id="518" r:id="rId120"/>
    <p:sldId id="519" r:id="rId121"/>
    <p:sldId id="520" r:id="rId122"/>
    <p:sldId id="521" r:id="rId123"/>
    <p:sldId id="522" r:id="rId124"/>
    <p:sldId id="523" r:id="rId125"/>
    <p:sldId id="524" r:id="rId126"/>
    <p:sldId id="525" r:id="rId127"/>
    <p:sldId id="526" r:id="rId128"/>
    <p:sldId id="528" r:id="rId129"/>
    <p:sldId id="529" r:id="rId130"/>
    <p:sldId id="534" r:id="rId131"/>
    <p:sldId id="535" r:id="rId132"/>
    <p:sldId id="532" r:id="rId133"/>
    <p:sldId id="538" r:id="rId134"/>
    <p:sldId id="539" r:id="rId135"/>
    <p:sldId id="540" r:id="rId136"/>
    <p:sldId id="541" r:id="rId137"/>
    <p:sldId id="542" r:id="rId138"/>
    <p:sldId id="543" r:id="rId139"/>
    <p:sldId id="544" r:id="rId140"/>
    <p:sldId id="545" r:id="rId141"/>
    <p:sldId id="546" r:id="rId142"/>
    <p:sldId id="547" r:id="rId143"/>
    <p:sldId id="548" r:id="rId144"/>
    <p:sldId id="549" r:id="rId145"/>
    <p:sldId id="550" r:id="rId146"/>
    <p:sldId id="551" r:id="rId147"/>
    <p:sldId id="552" r:id="rId148"/>
    <p:sldId id="553" r:id="rId149"/>
    <p:sldId id="554" r:id="rId150"/>
    <p:sldId id="555" r:id="rId151"/>
    <p:sldId id="556" r:id="rId152"/>
    <p:sldId id="557" r:id="rId153"/>
    <p:sldId id="558" r:id="rId154"/>
    <p:sldId id="559" r:id="rId155"/>
    <p:sldId id="560" r:id="rId156"/>
    <p:sldId id="561" r:id="rId157"/>
    <p:sldId id="562" r:id="rId158"/>
    <p:sldId id="563" r:id="rId159"/>
    <p:sldId id="564" r:id="rId160"/>
    <p:sldId id="565" r:id="rId161"/>
    <p:sldId id="566" r:id="rId162"/>
    <p:sldId id="567" r:id="rId163"/>
    <p:sldId id="568" r:id="rId164"/>
    <p:sldId id="569" r:id="rId165"/>
    <p:sldId id="570" r:id="rId166"/>
    <p:sldId id="571" r:id="rId167"/>
    <p:sldId id="572" r:id="rId168"/>
    <p:sldId id="573" r:id="rId169"/>
    <p:sldId id="574" r:id="rId170"/>
    <p:sldId id="575" r:id="rId171"/>
    <p:sldId id="576" r:id="rId172"/>
    <p:sldId id="577" r:id="rId173"/>
    <p:sldId id="578" r:id="rId174"/>
    <p:sldId id="579" r:id="rId175"/>
    <p:sldId id="580" r:id="rId176"/>
    <p:sldId id="581" r:id="rId177"/>
    <p:sldId id="582" r:id="rId178"/>
    <p:sldId id="583" r:id="rId179"/>
    <p:sldId id="584" r:id="rId180"/>
    <p:sldId id="585" r:id="rId181"/>
    <p:sldId id="586" r:id="rId182"/>
    <p:sldId id="587" r:id="rId183"/>
    <p:sldId id="588" r:id="rId184"/>
    <p:sldId id="589" r:id="rId185"/>
    <p:sldId id="590" r:id="rId186"/>
    <p:sldId id="591" r:id="rId187"/>
    <p:sldId id="592" r:id="rId188"/>
    <p:sldId id="593" r:id="rId189"/>
    <p:sldId id="594" r:id="rId190"/>
    <p:sldId id="595" r:id="rId191"/>
    <p:sldId id="596" r:id="rId192"/>
    <p:sldId id="597" r:id="rId193"/>
    <p:sldId id="598" r:id="rId194"/>
    <p:sldId id="599" r:id="rId195"/>
    <p:sldId id="600" r:id="rId196"/>
    <p:sldId id="601" r:id="rId197"/>
    <p:sldId id="602" r:id="rId198"/>
    <p:sldId id="603" r:id="rId199"/>
    <p:sldId id="604" r:id="rId200"/>
    <p:sldId id="605" r:id="rId201"/>
    <p:sldId id="606" r:id="rId202"/>
    <p:sldId id="607" r:id="rId203"/>
    <p:sldId id="608" r:id="rId204"/>
    <p:sldId id="609" r:id="rId205"/>
    <p:sldId id="610" r:id="rId206"/>
    <p:sldId id="611" r:id="rId207"/>
    <p:sldId id="612" r:id="rId208"/>
    <p:sldId id="613" r:id="rId209"/>
    <p:sldId id="614" r:id="rId210"/>
    <p:sldId id="615" r:id="rId211"/>
    <p:sldId id="616" r:id="rId212"/>
    <p:sldId id="617" r:id="rId213"/>
    <p:sldId id="618" r:id="rId214"/>
    <p:sldId id="619" r:id="rId215"/>
    <p:sldId id="620" r:id="rId216"/>
    <p:sldId id="621" r:id="rId217"/>
    <p:sldId id="622" r:id="rId218"/>
    <p:sldId id="623" r:id="rId219"/>
    <p:sldId id="624" r:id="rId220"/>
    <p:sldId id="625" r:id="rId221"/>
    <p:sldId id="626" r:id="rId222"/>
    <p:sldId id="627" r:id="rId223"/>
    <p:sldId id="628" r:id="rId224"/>
    <p:sldId id="629" r:id="rId225"/>
    <p:sldId id="630" r:id="rId226"/>
    <p:sldId id="631" r:id="rId227"/>
    <p:sldId id="632" r:id="rId228"/>
    <p:sldId id="633" r:id="rId229"/>
    <p:sldId id="634" r:id="rId230"/>
    <p:sldId id="635" r:id="rId231"/>
    <p:sldId id="636" r:id="rId232"/>
    <p:sldId id="637" r:id="rId233"/>
    <p:sldId id="638" r:id="rId234"/>
    <p:sldId id="639" r:id="rId235"/>
    <p:sldId id="640" r:id="rId236"/>
    <p:sldId id="641" r:id="rId237"/>
    <p:sldId id="642" r:id="rId238"/>
    <p:sldId id="643" r:id="rId239"/>
    <p:sldId id="644" r:id="rId240"/>
    <p:sldId id="645" r:id="rId241"/>
    <p:sldId id="646" r:id="rId242"/>
    <p:sldId id="647" r:id="rId243"/>
    <p:sldId id="648" r:id="rId244"/>
    <p:sldId id="649" r:id="rId245"/>
    <p:sldId id="650" r:id="rId246"/>
    <p:sldId id="651" r:id="rId247"/>
    <p:sldId id="652" r:id="rId248"/>
    <p:sldId id="653" r:id="rId249"/>
    <p:sldId id="654" r:id="rId250"/>
    <p:sldId id="655" r:id="rId251"/>
    <p:sldId id="656" r:id="rId252"/>
    <p:sldId id="657" r:id="rId253"/>
    <p:sldId id="658" r:id="rId254"/>
    <p:sldId id="659" r:id="rId255"/>
    <p:sldId id="660" r:id="rId256"/>
    <p:sldId id="661" r:id="rId257"/>
    <p:sldId id="662" r:id="rId258"/>
    <p:sldId id="663" r:id="rId259"/>
    <p:sldId id="664" r:id="rId260"/>
    <p:sldId id="665" r:id="rId261"/>
    <p:sldId id="666" r:id="rId262"/>
    <p:sldId id="700" r:id="rId263"/>
    <p:sldId id="667" r:id="rId264"/>
    <p:sldId id="668" r:id="rId265"/>
    <p:sldId id="669" r:id="rId266"/>
    <p:sldId id="670" r:id="rId267"/>
    <p:sldId id="671" r:id="rId268"/>
    <p:sldId id="672" r:id="rId269"/>
    <p:sldId id="673" r:id="rId270"/>
    <p:sldId id="674" r:id="rId271"/>
    <p:sldId id="675" r:id="rId272"/>
    <p:sldId id="676" r:id="rId273"/>
    <p:sldId id="677" r:id="rId274"/>
    <p:sldId id="678" r:id="rId275"/>
    <p:sldId id="679" r:id="rId276"/>
    <p:sldId id="680" r:id="rId27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67A"/>
    <a:srgbClr val="214F87"/>
    <a:srgbClr val="0923E7"/>
    <a:srgbClr val="FFFFCC"/>
    <a:srgbClr val="FDFEC6"/>
    <a:srgbClr val="FEFE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90" autoAdjust="0"/>
    <p:restoredTop sz="94629" autoAdjust="0"/>
  </p:normalViewPr>
  <p:slideViewPr>
    <p:cSldViewPr>
      <p:cViewPr varScale="1">
        <p:scale>
          <a:sx n="100" d="100"/>
          <a:sy n="100" d="100"/>
        </p:scale>
        <p:origin x="-77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247" Type="http://schemas.openxmlformats.org/officeDocument/2006/relationships/slide" Target="slides/slide245.xml"/><Relationship Id="rId107" Type="http://schemas.openxmlformats.org/officeDocument/2006/relationships/slide" Target="slides/slide105.xml"/><Relationship Id="rId268" Type="http://schemas.openxmlformats.org/officeDocument/2006/relationships/slide" Target="slides/slide266.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slide" Target="slides/slide235.xml"/><Relationship Id="rId258" Type="http://schemas.openxmlformats.org/officeDocument/2006/relationships/slide" Target="slides/slide256.xml"/><Relationship Id="rId279" Type="http://schemas.openxmlformats.org/officeDocument/2006/relationships/handoutMaster" Target="handoutMasters/handoutMaster1.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206" Type="http://schemas.openxmlformats.org/officeDocument/2006/relationships/slide" Target="slides/slide204.xml"/><Relationship Id="rId227" Type="http://schemas.openxmlformats.org/officeDocument/2006/relationships/slide" Target="slides/slide225.xml"/><Relationship Id="rId248" Type="http://schemas.openxmlformats.org/officeDocument/2006/relationships/slide" Target="slides/slide246.xml"/><Relationship Id="rId269" Type="http://schemas.openxmlformats.org/officeDocument/2006/relationships/slide" Target="slides/slide267.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280" Type="http://schemas.openxmlformats.org/officeDocument/2006/relationships/presProps" Target="presProps.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217" Type="http://schemas.openxmlformats.org/officeDocument/2006/relationships/slide" Target="slides/slide215.xml"/><Relationship Id="rId6" Type="http://schemas.openxmlformats.org/officeDocument/2006/relationships/slide" Target="slides/slide4.xml"/><Relationship Id="rId238" Type="http://schemas.openxmlformats.org/officeDocument/2006/relationships/slide" Target="slides/slide236.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slide" Target="slides/slide170.xml"/><Relationship Id="rId193" Type="http://schemas.openxmlformats.org/officeDocument/2006/relationships/slide" Target="slides/slide191.xml"/><Relationship Id="rId207" Type="http://schemas.openxmlformats.org/officeDocument/2006/relationships/slide" Target="slides/slide205.xml"/><Relationship Id="rId228" Type="http://schemas.openxmlformats.org/officeDocument/2006/relationships/slide" Target="slides/slide226.xml"/><Relationship Id="rId249" Type="http://schemas.openxmlformats.org/officeDocument/2006/relationships/slide" Target="slides/slide24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260" Type="http://schemas.openxmlformats.org/officeDocument/2006/relationships/slide" Target="slides/slide258.xml"/><Relationship Id="rId265" Type="http://schemas.openxmlformats.org/officeDocument/2006/relationships/slide" Target="slides/slide263.xml"/><Relationship Id="rId281" Type="http://schemas.openxmlformats.org/officeDocument/2006/relationships/viewProps" Target="viewProp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13" Type="http://schemas.openxmlformats.org/officeDocument/2006/relationships/slide" Target="slides/slide211.xml"/><Relationship Id="rId218" Type="http://schemas.openxmlformats.org/officeDocument/2006/relationships/slide" Target="slides/slide216.xml"/><Relationship Id="rId234" Type="http://schemas.openxmlformats.org/officeDocument/2006/relationships/slide" Target="slides/slide232.xml"/><Relationship Id="rId239" Type="http://schemas.openxmlformats.org/officeDocument/2006/relationships/slide" Target="slides/slide237.xml"/><Relationship Id="rId2" Type="http://schemas.openxmlformats.org/officeDocument/2006/relationships/slideMaster" Target="slideMasters/slideMaster2.xml"/><Relationship Id="rId29" Type="http://schemas.openxmlformats.org/officeDocument/2006/relationships/slide" Target="slides/slide27.xml"/><Relationship Id="rId250" Type="http://schemas.openxmlformats.org/officeDocument/2006/relationships/slide" Target="slides/slide248.xml"/><Relationship Id="rId255" Type="http://schemas.openxmlformats.org/officeDocument/2006/relationships/slide" Target="slides/slide253.xml"/><Relationship Id="rId271" Type="http://schemas.openxmlformats.org/officeDocument/2006/relationships/slide" Target="slides/slide269.xml"/><Relationship Id="rId276" Type="http://schemas.openxmlformats.org/officeDocument/2006/relationships/slide" Target="slides/slide274.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slide" Target="slides/slide206.xml"/><Relationship Id="rId229" Type="http://schemas.openxmlformats.org/officeDocument/2006/relationships/slide" Target="slides/slide227.xml"/><Relationship Id="rId19" Type="http://schemas.openxmlformats.org/officeDocument/2006/relationships/slide" Target="slides/slide17.xml"/><Relationship Id="rId224" Type="http://schemas.openxmlformats.org/officeDocument/2006/relationships/slide" Target="slides/slide222.xml"/><Relationship Id="rId240" Type="http://schemas.openxmlformats.org/officeDocument/2006/relationships/slide" Target="slides/slide238.xml"/><Relationship Id="rId245" Type="http://schemas.openxmlformats.org/officeDocument/2006/relationships/slide" Target="slides/slide243.xml"/><Relationship Id="rId261" Type="http://schemas.openxmlformats.org/officeDocument/2006/relationships/slide" Target="slides/slide259.xml"/><Relationship Id="rId266" Type="http://schemas.openxmlformats.org/officeDocument/2006/relationships/slide" Target="slides/slide264.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282"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slide" Target="slides/slide217.xml"/><Relationship Id="rId3" Type="http://schemas.openxmlformats.org/officeDocument/2006/relationships/slide" Target="slides/slide1.xml"/><Relationship Id="rId214" Type="http://schemas.openxmlformats.org/officeDocument/2006/relationships/slide" Target="slides/slide212.xml"/><Relationship Id="rId230" Type="http://schemas.openxmlformats.org/officeDocument/2006/relationships/slide" Target="slides/slide228.xml"/><Relationship Id="rId235" Type="http://schemas.openxmlformats.org/officeDocument/2006/relationships/slide" Target="slides/slide233.xml"/><Relationship Id="rId251" Type="http://schemas.openxmlformats.org/officeDocument/2006/relationships/slide" Target="slides/slide249.xml"/><Relationship Id="rId256" Type="http://schemas.openxmlformats.org/officeDocument/2006/relationships/slide" Target="slides/slide254.xml"/><Relationship Id="rId277" Type="http://schemas.openxmlformats.org/officeDocument/2006/relationships/slide" Target="slides/slide275.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72" Type="http://schemas.openxmlformats.org/officeDocument/2006/relationships/slide" Target="slides/slide270.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slide" Target="slides/slide218.xml"/><Relationship Id="rId225" Type="http://schemas.openxmlformats.org/officeDocument/2006/relationships/slide" Target="slides/slide223.xml"/><Relationship Id="rId241" Type="http://schemas.openxmlformats.org/officeDocument/2006/relationships/slide" Target="slides/slide239.xml"/><Relationship Id="rId246" Type="http://schemas.openxmlformats.org/officeDocument/2006/relationships/slide" Target="slides/slide244.xml"/><Relationship Id="rId267" Type="http://schemas.openxmlformats.org/officeDocument/2006/relationships/slide" Target="slides/slide265.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262" Type="http://schemas.openxmlformats.org/officeDocument/2006/relationships/slide" Target="slides/slide260.xml"/><Relationship Id="rId283"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78" Type="http://schemas.openxmlformats.org/officeDocument/2006/relationships/notesMaster" Target="notesMasters/notesMaster1.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slide" Target="slides/slide271.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slide" Target="slides/slide272.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slide" Target="slides/slide273.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119DAC-6D2A-472D-828F-BB159CCF6173}"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0A826AAD-9866-4765-8F13-4F2A95571040}" type="pres">
      <dgm:prSet presAssocID="{8E119DAC-6D2A-472D-828F-BB159CCF6173}" presName="linear" presStyleCnt="0">
        <dgm:presLayoutVars>
          <dgm:animLvl val="lvl"/>
          <dgm:resizeHandles val="exact"/>
        </dgm:presLayoutVars>
      </dgm:prSet>
      <dgm:spPr/>
      <dgm:t>
        <a:bodyPr/>
        <a:lstStyle/>
        <a:p>
          <a:endParaRPr lang="en-US"/>
        </a:p>
      </dgm:t>
    </dgm:pt>
  </dgm:ptLst>
  <dgm:cxnLst>
    <dgm:cxn modelId="{0A5B3859-4211-4D83-81B1-2C72C170DE78}" type="presOf" srcId="{8E119DAC-6D2A-472D-828F-BB159CCF6173}" destId="{0A826AAD-9866-4765-8F13-4F2A95571040}" srcOrd="0" destOrd="0" presId="urn:microsoft.com/office/officeart/2005/8/layout/vList2"/>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119DAC-6D2A-472D-828F-BB159CCF6173}"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0A826AAD-9866-4765-8F13-4F2A95571040}" type="pres">
      <dgm:prSet presAssocID="{8E119DAC-6D2A-472D-828F-BB159CCF6173}" presName="linear" presStyleCnt="0">
        <dgm:presLayoutVars>
          <dgm:animLvl val="lvl"/>
          <dgm:resizeHandles val="exact"/>
        </dgm:presLayoutVars>
      </dgm:prSet>
      <dgm:spPr/>
      <dgm:t>
        <a:bodyPr/>
        <a:lstStyle/>
        <a:p>
          <a:endParaRPr lang="en-US"/>
        </a:p>
      </dgm:t>
    </dgm:pt>
  </dgm:ptLst>
  <dgm:cxnLst>
    <dgm:cxn modelId="{E8E637F3-C56A-4ACD-A3BD-BCAD90786EF5}" type="presOf" srcId="{8E119DAC-6D2A-472D-828F-BB159CCF6173}" destId="{0A826AAD-9866-4765-8F13-4F2A95571040}" srcOrd="0" destOrd="0" presId="urn:microsoft.com/office/officeart/2005/8/layout/vList2"/>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119DAC-6D2A-472D-828F-BB159CCF6173}" type="doc">
      <dgm:prSet loTypeId="urn:microsoft.com/office/officeart/2005/8/layout/vList2" loCatId="list" qsTypeId="urn:microsoft.com/office/officeart/2005/8/quickstyle/3d3" qsCatId="3D" csTypeId="urn:microsoft.com/office/officeart/2005/8/colors/accent0_3" csCatId="mainScheme" phldr="1"/>
      <dgm:spPr/>
      <dgm:t>
        <a:bodyPr/>
        <a:lstStyle/>
        <a:p>
          <a:endParaRPr lang="en-US"/>
        </a:p>
      </dgm:t>
    </dgm:pt>
    <dgm:pt modelId="{0A826AAD-9866-4765-8F13-4F2A95571040}" type="pres">
      <dgm:prSet presAssocID="{8E119DAC-6D2A-472D-828F-BB159CCF6173}" presName="linear" presStyleCnt="0">
        <dgm:presLayoutVars>
          <dgm:animLvl val="lvl"/>
          <dgm:resizeHandles val="exact"/>
        </dgm:presLayoutVars>
      </dgm:prSet>
      <dgm:spPr/>
      <dgm:t>
        <a:bodyPr/>
        <a:lstStyle/>
        <a:p>
          <a:endParaRPr lang="en-US"/>
        </a:p>
      </dgm:t>
    </dgm:pt>
  </dgm:ptLst>
  <dgm:cxnLst>
    <dgm:cxn modelId="{D80D7254-2F3E-4567-9A22-A5EF7126F215}" type="presOf" srcId="{8E119DAC-6D2A-472D-828F-BB159CCF6173}" destId="{0A826AAD-9866-4765-8F13-4F2A95571040}" srcOrd="0" destOrd="0" presId="urn:microsoft.com/office/officeart/2005/8/layout/vList2"/>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58.wmf"/><Relationship Id="rId13" Type="http://schemas.openxmlformats.org/officeDocument/2006/relationships/image" Target="../media/image63.wmf"/><Relationship Id="rId3" Type="http://schemas.openxmlformats.org/officeDocument/2006/relationships/image" Target="../media/image53.wmf"/><Relationship Id="rId7" Type="http://schemas.openxmlformats.org/officeDocument/2006/relationships/image" Target="../media/image57.wmf"/><Relationship Id="rId12" Type="http://schemas.openxmlformats.org/officeDocument/2006/relationships/image" Target="../media/image62.wmf"/><Relationship Id="rId2" Type="http://schemas.openxmlformats.org/officeDocument/2006/relationships/image" Target="../media/image52.wmf"/><Relationship Id="rId16" Type="http://schemas.openxmlformats.org/officeDocument/2006/relationships/image" Target="../media/image66.wmf"/><Relationship Id="rId1" Type="http://schemas.openxmlformats.org/officeDocument/2006/relationships/image" Target="../media/image51.wmf"/><Relationship Id="rId6" Type="http://schemas.openxmlformats.org/officeDocument/2006/relationships/image" Target="../media/image56.wmf"/><Relationship Id="rId11" Type="http://schemas.openxmlformats.org/officeDocument/2006/relationships/image" Target="../media/image61.wmf"/><Relationship Id="rId5" Type="http://schemas.openxmlformats.org/officeDocument/2006/relationships/image" Target="../media/image55.wmf"/><Relationship Id="rId15" Type="http://schemas.openxmlformats.org/officeDocument/2006/relationships/image" Target="../media/image65.wmf"/><Relationship Id="rId10" Type="http://schemas.openxmlformats.org/officeDocument/2006/relationships/image" Target="../media/image60.wmf"/><Relationship Id="rId4" Type="http://schemas.openxmlformats.org/officeDocument/2006/relationships/image" Target="../media/image54.wmf"/><Relationship Id="rId9" Type="http://schemas.openxmlformats.org/officeDocument/2006/relationships/image" Target="../media/image59.wmf"/><Relationship Id="rId14" Type="http://schemas.openxmlformats.org/officeDocument/2006/relationships/image" Target="../media/image6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8.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46.wmf"/><Relationship Id="rId2" Type="http://schemas.openxmlformats.org/officeDocument/2006/relationships/image" Target="../media/image245.wmf"/><Relationship Id="rId1" Type="http://schemas.openxmlformats.org/officeDocument/2006/relationships/image" Target="../media/image244.wmf"/><Relationship Id="rId4" Type="http://schemas.openxmlformats.org/officeDocument/2006/relationships/image" Target="../media/image24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C31DCA69-F31F-4A1D-9E80-FCD1E1B6CD14}" type="datetimeFigureOut">
              <a:rPr lang="ar-SA" smtClean="0"/>
              <a:t>09/05/1438</a:t>
            </a:fld>
            <a:endParaRPr lang="ar-SA"/>
          </a:p>
        </p:txBody>
      </p:sp>
      <p:sp>
        <p:nvSpPr>
          <p:cNvPr id="4" name="عنصر نائب للتذييل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5" name="عنصر نائب لرقم الشريحة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1F7128FF-63E2-4B9E-B6D6-878D91C91461}" type="slidenum">
              <a:rPr lang="ar-SA" smtClean="0"/>
              <a:t>‹#›</a:t>
            </a:fld>
            <a:endParaRPr lang="ar-SA"/>
          </a:p>
        </p:txBody>
      </p:sp>
    </p:spTree>
    <p:extLst>
      <p:ext uri="{BB962C8B-B14F-4D97-AF65-F5344CB8AC3E}">
        <p14:creationId xmlns:p14="http://schemas.microsoft.com/office/powerpoint/2010/main" val="2054200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4A58B4-B7BD-4F46-864B-DBF50BF46D34}" type="datetimeFigureOut">
              <a:rPr lang="en-US" smtClean="0"/>
              <a:pPr/>
              <a:t>5/2/2017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947382-2AFA-48CB-BF8F-9F23D252702C}" type="slidenum">
              <a:rPr lang="en-US" smtClean="0"/>
              <a:pPr/>
              <a:t>‹#›</a:t>
            </a:fld>
            <a:endParaRPr lang="en-US"/>
          </a:p>
        </p:txBody>
      </p:sp>
    </p:spTree>
    <p:extLst>
      <p:ext uri="{BB962C8B-B14F-4D97-AF65-F5344CB8AC3E}">
        <p14:creationId xmlns:p14="http://schemas.microsoft.com/office/powerpoint/2010/main" val="4083072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8947382-2AFA-48CB-BF8F-9F23D252702C}" type="slidenum">
              <a:rPr lang="en-US" smtClean="0"/>
              <a:pPr/>
              <a:t>1</a:t>
            </a:fld>
            <a:endParaRPr lang="en-US"/>
          </a:p>
        </p:txBody>
      </p:sp>
    </p:spTree>
    <p:extLst>
      <p:ext uri="{BB962C8B-B14F-4D97-AF65-F5344CB8AC3E}">
        <p14:creationId xmlns:p14="http://schemas.microsoft.com/office/powerpoint/2010/main" val="18466589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70</a:t>
            </a:fld>
            <a:endParaRPr lang="en-US"/>
          </a:p>
        </p:txBody>
      </p:sp>
    </p:spTree>
    <p:extLst>
      <p:ext uri="{BB962C8B-B14F-4D97-AF65-F5344CB8AC3E}">
        <p14:creationId xmlns:p14="http://schemas.microsoft.com/office/powerpoint/2010/main" val="295722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72</a:t>
            </a:fld>
            <a:endParaRPr lang="en-US"/>
          </a:p>
        </p:txBody>
      </p:sp>
    </p:spTree>
    <p:extLst>
      <p:ext uri="{BB962C8B-B14F-4D97-AF65-F5344CB8AC3E}">
        <p14:creationId xmlns:p14="http://schemas.microsoft.com/office/powerpoint/2010/main" val="2009223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75</a:t>
            </a:fld>
            <a:endParaRPr lang="en-US"/>
          </a:p>
        </p:txBody>
      </p:sp>
    </p:spTree>
    <p:extLst>
      <p:ext uri="{BB962C8B-B14F-4D97-AF65-F5344CB8AC3E}">
        <p14:creationId xmlns:p14="http://schemas.microsoft.com/office/powerpoint/2010/main" val="2397593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81</a:t>
            </a:fld>
            <a:endParaRPr lang="en-US"/>
          </a:p>
        </p:txBody>
      </p:sp>
    </p:spTree>
    <p:extLst>
      <p:ext uri="{BB962C8B-B14F-4D97-AF65-F5344CB8AC3E}">
        <p14:creationId xmlns:p14="http://schemas.microsoft.com/office/powerpoint/2010/main" val="7384920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83</a:t>
            </a:fld>
            <a:endParaRPr lang="en-US"/>
          </a:p>
        </p:txBody>
      </p:sp>
    </p:spTree>
    <p:extLst>
      <p:ext uri="{BB962C8B-B14F-4D97-AF65-F5344CB8AC3E}">
        <p14:creationId xmlns:p14="http://schemas.microsoft.com/office/powerpoint/2010/main" val="556793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68947382-2AFA-48CB-BF8F-9F23D252702C}" type="slidenum">
              <a:rPr lang="en-US" smtClean="0"/>
              <a:pPr/>
              <a:t>98</a:t>
            </a:fld>
            <a:endParaRPr lang="en-US"/>
          </a:p>
        </p:txBody>
      </p:sp>
    </p:spTree>
    <p:extLst>
      <p:ext uri="{BB962C8B-B14F-4D97-AF65-F5344CB8AC3E}">
        <p14:creationId xmlns:p14="http://schemas.microsoft.com/office/powerpoint/2010/main" val="3690933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101</a:t>
            </a:fld>
            <a:endParaRPr lang="en-US"/>
          </a:p>
        </p:txBody>
      </p:sp>
    </p:spTree>
    <p:extLst>
      <p:ext uri="{BB962C8B-B14F-4D97-AF65-F5344CB8AC3E}">
        <p14:creationId xmlns:p14="http://schemas.microsoft.com/office/powerpoint/2010/main" val="4106737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102</a:t>
            </a:fld>
            <a:endParaRPr lang="en-US"/>
          </a:p>
        </p:txBody>
      </p:sp>
    </p:spTree>
    <p:extLst>
      <p:ext uri="{BB962C8B-B14F-4D97-AF65-F5344CB8AC3E}">
        <p14:creationId xmlns:p14="http://schemas.microsoft.com/office/powerpoint/2010/main" val="13661735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103</a:t>
            </a:fld>
            <a:endParaRPr lang="en-US"/>
          </a:p>
        </p:txBody>
      </p:sp>
    </p:spTree>
    <p:extLst>
      <p:ext uri="{BB962C8B-B14F-4D97-AF65-F5344CB8AC3E}">
        <p14:creationId xmlns:p14="http://schemas.microsoft.com/office/powerpoint/2010/main" val="1164644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104</a:t>
            </a:fld>
            <a:endParaRPr lang="en-US"/>
          </a:p>
        </p:txBody>
      </p:sp>
    </p:spTree>
    <p:extLst>
      <p:ext uri="{BB962C8B-B14F-4D97-AF65-F5344CB8AC3E}">
        <p14:creationId xmlns:p14="http://schemas.microsoft.com/office/powerpoint/2010/main" val="2888808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3</a:t>
            </a:fld>
            <a:endParaRPr lang="en-US"/>
          </a:p>
        </p:txBody>
      </p:sp>
    </p:spTree>
    <p:extLst>
      <p:ext uri="{BB962C8B-B14F-4D97-AF65-F5344CB8AC3E}">
        <p14:creationId xmlns:p14="http://schemas.microsoft.com/office/powerpoint/2010/main" val="3714418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105</a:t>
            </a:fld>
            <a:endParaRPr lang="en-US"/>
          </a:p>
        </p:txBody>
      </p:sp>
    </p:spTree>
    <p:extLst>
      <p:ext uri="{BB962C8B-B14F-4D97-AF65-F5344CB8AC3E}">
        <p14:creationId xmlns:p14="http://schemas.microsoft.com/office/powerpoint/2010/main" val="35076017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106</a:t>
            </a:fld>
            <a:endParaRPr lang="en-US"/>
          </a:p>
        </p:txBody>
      </p:sp>
    </p:spTree>
    <p:extLst>
      <p:ext uri="{BB962C8B-B14F-4D97-AF65-F5344CB8AC3E}">
        <p14:creationId xmlns:p14="http://schemas.microsoft.com/office/powerpoint/2010/main" val="2858441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8947382-2AFA-48CB-BF8F-9F23D252702C}" type="slidenum">
              <a:rPr lang="en-US" smtClean="0"/>
              <a:pPr/>
              <a:t>124</a:t>
            </a:fld>
            <a:endParaRPr lang="en-US"/>
          </a:p>
        </p:txBody>
      </p:sp>
    </p:spTree>
    <p:extLst>
      <p:ext uri="{BB962C8B-B14F-4D97-AF65-F5344CB8AC3E}">
        <p14:creationId xmlns:p14="http://schemas.microsoft.com/office/powerpoint/2010/main" val="14816342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8947382-2AFA-48CB-BF8F-9F23D252702C}" type="slidenum">
              <a:rPr lang="en-US" smtClean="0">
                <a:solidFill>
                  <a:prstClr val="black"/>
                </a:solidFill>
              </a:rPr>
              <a:pPr/>
              <a:t>134</a:t>
            </a:fld>
            <a:endParaRPr lang="en-US">
              <a:solidFill>
                <a:prstClr val="black"/>
              </a:solidFill>
            </a:endParaRPr>
          </a:p>
        </p:txBody>
      </p:sp>
    </p:spTree>
    <p:extLst>
      <p:ext uri="{BB962C8B-B14F-4D97-AF65-F5344CB8AC3E}">
        <p14:creationId xmlns:p14="http://schemas.microsoft.com/office/powerpoint/2010/main" val="32874861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68947382-2AFA-48CB-BF8F-9F23D252702C}" type="slidenum">
              <a:rPr lang="en-US" smtClean="0">
                <a:solidFill>
                  <a:prstClr val="black"/>
                </a:solidFill>
              </a:rPr>
              <a:pPr/>
              <a:t>155</a:t>
            </a:fld>
            <a:endParaRPr lang="en-US">
              <a:solidFill>
                <a:prstClr val="black"/>
              </a:solidFill>
            </a:endParaRPr>
          </a:p>
        </p:txBody>
      </p:sp>
    </p:spTree>
    <p:extLst>
      <p:ext uri="{BB962C8B-B14F-4D97-AF65-F5344CB8AC3E}">
        <p14:creationId xmlns:p14="http://schemas.microsoft.com/office/powerpoint/2010/main" val="19480690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68947382-2AFA-48CB-BF8F-9F23D252702C}" type="slidenum">
              <a:rPr lang="en-US" smtClean="0">
                <a:solidFill>
                  <a:prstClr val="black"/>
                </a:solidFill>
              </a:rPr>
              <a:pPr/>
              <a:t>208</a:t>
            </a:fld>
            <a:endParaRPr lang="en-US">
              <a:solidFill>
                <a:prstClr val="black"/>
              </a:solidFill>
            </a:endParaRPr>
          </a:p>
        </p:txBody>
      </p:sp>
    </p:spTree>
    <p:extLst>
      <p:ext uri="{BB962C8B-B14F-4D97-AF65-F5344CB8AC3E}">
        <p14:creationId xmlns:p14="http://schemas.microsoft.com/office/powerpoint/2010/main" val="1375930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68947382-2AFA-48CB-BF8F-9F23D252702C}" type="slidenum">
              <a:rPr lang="en-US" smtClean="0">
                <a:solidFill>
                  <a:prstClr val="black"/>
                </a:solidFill>
              </a:rPr>
              <a:pPr/>
              <a:t>219</a:t>
            </a:fld>
            <a:endParaRPr lang="en-US">
              <a:solidFill>
                <a:prstClr val="black"/>
              </a:solidFill>
            </a:endParaRPr>
          </a:p>
        </p:txBody>
      </p:sp>
    </p:spTree>
    <p:extLst>
      <p:ext uri="{BB962C8B-B14F-4D97-AF65-F5344CB8AC3E}">
        <p14:creationId xmlns:p14="http://schemas.microsoft.com/office/powerpoint/2010/main" val="31694753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68947382-2AFA-48CB-BF8F-9F23D252702C}" type="slidenum">
              <a:rPr lang="en-US" smtClean="0">
                <a:solidFill>
                  <a:prstClr val="black"/>
                </a:solidFill>
              </a:rPr>
              <a:pPr/>
              <a:t>223</a:t>
            </a:fld>
            <a:endParaRPr lang="en-US">
              <a:solidFill>
                <a:prstClr val="black"/>
              </a:solidFill>
            </a:endParaRPr>
          </a:p>
        </p:txBody>
      </p:sp>
    </p:spTree>
    <p:extLst>
      <p:ext uri="{BB962C8B-B14F-4D97-AF65-F5344CB8AC3E}">
        <p14:creationId xmlns:p14="http://schemas.microsoft.com/office/powerpoint/2010/main" val="3230998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7</a:t>
            </a:fld>
            <a:endParaRPr lang="en-US"/>
          </a:p>
        </p:txBody>
      </p:sp>
    </p:spTree>
    <p:extLst>
      <p:ext uri="{BB962C8B-B14F-4D97-AF65-F5344CB8AC3E}">
        <p14:creationId xmlns:p14="http://schemas.microsoft.com/office/powerpoint/2010/main" val="1120724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fld id="{68947382-2AFA-48CB-BF8F-9F23D252702C}" type="slidenum">
              <a:rPr lang="en-US" smtClean="0"/>
              <a:pPr/>
              <a:t>13</a:t>
            </a:fld>
            <a:endParaRPr lang="en-US"/>
          </a:p>
        </p:txBody>
      </p:sp>
    </p:spTree>
    <p:extLst>
      <p:ext uri="{BB962C8B-B14F-4D97-AF65-F5344CB8AC3E}">
        <p14:creationId xmlns:p14="http://schemas.microsoft.com/office/powerpoint/2010/main" val="3252539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fld id="{68947382-2AFA-48CB-BF8F-9F23D252702C}" type="slidenum">
              <a:rPr lang="en-US" smtClean="0"/>
              <a:pPr/>
              <a:t>25</a:t>
            </a:fld>
            <a:endParaRPr lang="en-US"/>
          </a:p>
        </p:txBody>
      </p:sp>
    </p:spTree>
    <p:extLst>
      <p:ext uri="{BB962C8B-B14F-4D97-AF65-F5344CB8AC3E}">
        <p14:creationId xmlns:p14="http://schemas.microsoft.com/office/powerpoint/2010/main" val="4220152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43</a:t>
            </a:fld>
            <a:endParaRPr lang="en-US"/>
          </a:p>
        </p:txBody>
      </p:sp>
    </p:spTree>
    <p:extLst>
      <p:ext uri="{BB962C8B-B14F-4D97-AF65-F5344CB8AC3E}">
        <p14:creationId xmlns:p14="http://schemas.microsoft.com/office/powerpoint/2010/main" val="3647766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44</a:t>
            </a:fld>
            <a:endParaRPr lang="en-US"/>
          </a:p>
        </p:txBody>
      </p:sp>
    </p:spTree>
    <p:extLst>
      <p:ext uri="{BB962C8B-B14F-4D97-AF65-F5344CB8AC3E}">
        <p14:creationId xmlns:p14="http://schemas.microsoft.com/office/powerpoint/2010/main" val="2816973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64</a:t>
            </a:fld>
            <a:endParaRPr lang="en-US"/>
          </a:p>
        </p:txBody>
      </p:sp>
    </p:spTree>
    <p:extLst>
      <p:ext uri="{BB962C8B-B14F-4D97-AF65-F5344CB8AC3E}">
        <p14:creationId xmlns:p14="http://schemas.microsoft.com/office/powerpoint/2010/main" val="711531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dicular</a:t>
            </a:r>
            <a:endParaRPr lang="en-US" dirty="0"/>
          </a:p>
        </p:txBody>
      </p:sp>
      <p:sp>
        <p:nvSpPr>
          <p:cNvPr id="4" name="Slide Number Placeholder 3"/>
          <p:cNvSpPr>
            <a:spLocks noGrp="1"/>
          </p:cNvSpPr>
          <p:nvPr>
            <p:ph type="sldNum" sz="quarter" idx="10"/>
          </p:nvPr>
        </p:nvSpPr>
        <p:spPr/>
        <p:txBody>
          <a:bodyPr/>
          <a:lstStyle/>
          <a:p>
            <a:fld id="{68947382-2AFA-48CB-BF8F-9F23D252702C}" type="slidenum">
              <a:rPr lang="en-US" smtClean="0"/>
              <a:pPr/>
              <a:t>66</a:t>
            </a:fld>
            <a:endParaRPr lang="en-US"/>
          </a:p>
        </p:txBody>
      </p:sp>
    </p:spTree>
    <p:extLst>
      <p:ext uri="{BB962C8B-B14F-4D97-AF65-F5344CB8AC3E}">
        <p14:creationId xmlns:p14="http://schemas.microsoft.com/office/powerpoint/2010/main" val="2898778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6" name="Slide Number Placeholder 5"/>
          <p:cNvSpPr>
            <a:spLocks noGrp="1"/>
          </p:cNvSpPr>
          <p:nvPr>
            <p:ph type="sldNum" sz="quarter" idx="12"/>
          </p:nvPr>
        </p:nvSpPr>
        <p:spPr/>
        <p:txBody>
          <a:bodyPr/>
          <a:lstStyle/>
          <a:p>
            <a:fld id="{405B12B2-4FB3-489F-A189-74144EEB9694}" type="slidenum">
              <a:rPr lang="en-US" smtClean="0"/>
              <a:pPr/>
              <a:t>‹#›</a:t>
            </a:fld>
            <a:endParaRPr lang="en-US"/>
          </a:p>
        </p:txBody>
      </p:sp>
    </p:spTree>
    <p:extLst>
      <p:ext uri="{BB962C8B-B14F-4D97-AF65-F5344CB8AC3E}">
        <p14:creationId xmlns:p14="http://schemas.microsoft.com/office/powerpoint/2010/main" val="3369691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6" name="Slide Number Placeholder 5"/>
          <p:cNvSpPr>
            <a:spLocks noGrp="1"/>
          </p:cNvSpPr>
          <p:nvPr>
            <p:ph type="sldNum" sz="quarter" idx="12"/>
          </p:nvPr>
        </p:nvSpPr>
        <p:spPr/>
        <p:txBody>
          <a:bodyPr/>
          <a:lstStyle/>
          <a:p>
            <a:fld id="{405B12B2-4FB3-489F-A189-74144EEB9694}" type="slidenum">
              <a:rPr lang="en-US" smtClean="0"/>
              <a:pPr/>
              <a:t>‹#›</a:t>
            </a:fld>
            <a:endParaRPr lang="en-US"/>
          </a:p>
        </p:txBody>
      </p:sp>
    </p:spTree>
    <p:extLst>
      <p:ext uri="{BB962C8B-B14F-4D97-AF65-F5344CB8AC3E}">
        <p14:creationId xmlns:p14="http://schemas.microsoft.com/office/powerpoint/2010/main" val="7633663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6" name="Slide Number Placeholder 5"/>
          <p:cNvSpPr>
            <a:spLocks noGrp="1"/>
          </p:cNvSpPr>
          <p:nvPr>
            <p:ph type="sldNum" sz="quarter" idx="12"/>
          </p:nvPr>
        </p:nvSpPr>
        <p:spPr/>
        <p:txBody>
          <a:bodyPr/>
          <a:lstStyle/>
          <a:p>
            <a:fld id="{405B12B2-4FB3-489F-A189-74144EEB9694}" type="slidenum">
              <a:rPr lang="en-US" smtClean="0"/>
              <a:pPr/>
              <a:t>‹#›</a:t>
            </a:fld>
            <a:endParaRPr lang="en-US"/>
          </a:p>
        </p:txBody>
      </p:sp>
    </p:spTree>
    <p:extLst>
      <p:ext uri="{BB962C8B-B14F-4D97-AF65-F5344CB8AC3E}">
        <p14:creationId xmlns:p14="http://schemas.microsoft.com/office/powerpoint/2010/main" val="469819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fld id="{733E16C5-58A2-411D-B589-F9FBFF282B69}" type="datetime1">
              <a:rPr lang="en-US" smtClean="0">
                <a:solidFill>
                  <a:prstClr val="black">
                    <a:tint val="75000"/>
                  </a:prstClr>
                </a:solidFill>
              </a:rPr>
              <a:pPr/>
              <a:t>5/2/2017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05B12B2-4FB3-489F-A189-74144EEB96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002091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D2D897E1-4B3C-49D3-8E29-0C80FD4DEA62}" type="datetime1">
              <a:rPr lang="en-US" smtClean="0">
                <a:solidFill>
                  <a:prstClr val="black">
                    <a:tint val="75000"/>
                  </a:prstClr>
                </a:solidFill>
              </a:rPr>
              <a:pPr/>
              <a:t>5/2/2017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05B12B2-4FB3-489F-A189-74144EEB96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88208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0870F6-EC53-487B-969E-2A8B601D2FE7}" type="datetime1">
              <a:rPr lang="en-US" smtClean="0">
                <a:solidFill>
                  <a:prstClr val="black">
                    <a:tint val="75000"/>
                  </a:prstClr>
                </a:solidFill>
              </a:rPr>
              <a:pPr/>
              <a:t>5/2/2017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05B12B2-4FB3-489F-A189-74144EEB96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24590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fld id="{92C18AC7-1EA0-4D35-AF1C-147DFDA6A392}" type="datetime1">
              <a:rPr lang="en-US" smtClean="0">
                <a:solidFill>
                  <a:prstClr val="black">
                    <a:tint val="75000"/>
                  </a:prstClr>
                </a:solidFill>
              </a:rPr>
              <a:pPr/>
              <a:t>5/2/2017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05B12B2-4FB3-489F-A189-74144EEB96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62929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fld id="{55B8A4FA-78A0-4D0D-9889-E8E7756267D8}" type="datetime1">
              <a:rPr lang="en-US" smtClean="0">
                <a:solidFill>
                  <a:prstClr val="black">
                    <a:tint val="75000"/>
                  </a:prstClr>
                </a:solidFill>
              </a:rPr>
              <a:pPr/>
              <a:t>5/2/2017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05B12B2-4FB3-489F-A189-74144EEB96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39770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fld id="{1972860C-C9FB-450B-B076-03B7624A8F1C}" type="datetime1">
              <a:rPr lang="en-US" smtClean="0">
                <a:solidFill>
                  <a:prstClr val="black">
                    <a:tint val="75000"/>
                  </a:prstClr>
                </a:solidFill>
              </a:rPr>
              <a:pPr/>
              <a:t>5/2/2017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05B12B2-4FB3-489F-A189-74144EEB96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66370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F27158-153E-4168-8426-734E27F1C3B0}" type="datetime1">
              <a:rPr lang="en-US" smtClean="0">
                <a:solidFill>
                  <a:prstClr val="black">
                    <a:tint val="75000"/>
                  </a:prstClr>
                </a:solidFill>
              </a:rPr>
              <a:pPr/>
              <a:t>5/2/2017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05B12B2-4FB3-489F-A189-74144EEB96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79929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6920B3-D244-416A-82D6-F2C175457AA1}" type="datetime1">
              <a:rPr lang="en-US" smtClean="0">
                <a:solidFill>
                  <a:prstClr val="black">
                    <a:tint val="75000"/>
                  </a:prstClr>
                </a:solidFill>
              </a:rPr>
              <a:pPr/>
              <a:t>5/2/2017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05B12B2-4FB3-489F-A189-74144EEB96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6146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6" name="Slide Number Placeholder 5"/>
          <p:cNvSpPr>
            <a:spLocks noGrp="1"/>
          </p:cNvSpPr>
          <p:nvPr>
            <p:ph type="sldNum" sz="quarter" idx="12"/>
          </p:nvPr>
        </p:nvSpPr>
        <p:spPr/>
        <p:txBody>
          <a:bodyPr/>
          <a:lstStyle/>
          <a:p>
            <a:fld id="{405B12B2-4FB3-489F-A189-74144EEB9694}" type="slidenum">
              <a:rPr lang="en-US" smtClean="0"/>
              <a:pPr/>
              <a:t>‹#›</a:t>
            </a:fld>
            <a:endParaRPr lang="en-US"/>
          </a:p>
        </p:txBody>
      </p:sp>
    </p:spTree>
    <p:extLst>
      <p:ext uri="{BB962C8B-B14F-4D97-AF65-F5344CB8AC3E}">
        <p14:creationId xmlns:p14="http://schemas.microsoft.com/office/powerpoint/2010/main" val="9394853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B8A353-543A-4020-8B6F-2A1AC7D6C61C}" type="datetime1">
              <a:rPr lang="en-US" smtClean="0">
                <a:solidFill>
                  <a:prstClr val="black">
                    <a:tint val="75000"/>
                  </a:prstClr>
                </a:solidFill>
              </a:rPr>
              <a:pPr/>
              <a:t>5/2/2017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05B12B2-4FB3-489F-A189-74144EEB96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990479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F96E1A33-2430-4A11-89FC-44C6EC6073C9}" type="datetime1">
              <a:rPr lang="en-US" smtClean="0">
                <a:solidFill>
                  <a:prstClr val="black">
                    <a:tint val="75000"/>
                  </a:prstClr>
                </a:solidFill>
              </a:rPr>
              <a:pPr/>
              <a:t>5/2/2017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05B12B2-4FB3-489F-A189-74144EEB96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18603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27768803-9967-4B67-A0A4-C793DF41EFC3}" type="datetime1">
              <a:rPr lang="en-US" smtClean="0">
                <a:solidFill>
                  <a:prstClr val="black">
                    <a:tint val="75000"/>
                  </a:prstClr>
                </a:solidFill>
              </a:rPr>
              <a:pPr/>
              <a:t>5/2/2017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05B12B2-4FB3-489F-A189-74144EEB96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76549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6" name="Slide Number Placeholder 5"/>
          <p:cNvSpPr>
            <a:spLocks noGrp="1"/>
          </p:cNvSpPr>
          <p:nvPr>
            <p:ph type="sldNum" sz="quarter" idx="12"/>
          </p:nvPr>
        </p:nvSpPr>
        <p:spPr/>
        <p:txBody>
          <a:bodyPr/>
          <a:lstStyle/>
          <a:p>
            <a:fld id="{405B12B2-4FB3-489F-A189-74144EEB9694}" type="slidenum">
              <a:rPr lang="en-US" smtClean="0"/>
              <a:pPr/>
              <a:t>‹#›</a:t>
            </a:fld>
            <a:endParaRPr lang="en-US"/>
          </a:p>
        </p:txBody>
      </p:sp>
    </p:spTree>
    <p:extLst>
      <p:ext uri="{BB962C8B-B14F-4D97-AF65-F5344CB8AC3E}">
        <p14:creationId xmlns:p14="http://schemas.microsoft.com/office/powerpoint/2010/main" val="2428445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7" name="Slide Number Placeholder 6"/>
          <p:cNvSpPr>
            <a:spLocks noGrp="1"/>
          </p:cNvSpPr>
          <p:nvPr>
            <p:ph type="sldNum" sz="quarter" idx="12"/>
          </p:nvPr>
        </p:nvSpPr>
        <p:spPr/>
        <p:txBody>
          <a:bodyPr/>
          <a:lstStyle/>
          <a:p>
            <a:fld id="{405B12B2-4FB3-489F-A189-74144EEB9694}" type="slidenum">
              <a:rPr lang="en-US" smtClean="0"/>
              <a:pPr/>
              <a:t>‹#›</a:t>
            </a:fld>
            <a:endParaRPr lang="en-US"/>
          </a:p>
        </p:txBody>
      </p:sp>
    </p:spTree>
    <p:extLst>
      <p:ext uri="{BB962C8B-B14F-4D97-AF65-F5344CB8AC3E}">
        <p14:creationId xmlns:p14="http://schemas.microsoft.com/office/powerpoint/2010/main" val="2265438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9" name="Slide Number Placeholder 8"/>
          <p:cNvSpPr>
            <a:spLocks noGrp="1"/>
          </p:cNvSpPr>
          <p:nvPr>
            <p:ph type="sldNum" sz="quarter" idx="12"/>
          </p:nvPr>
        </p:nvSpPr>
        <p:spPr/>
        <p:txBody>
          <a:bodyPr/>
          <a:lstStyle/>
          <a:p>
            <a:fld id="{405B12B2-4FB3-489F-A189-74144EEB9694}" type="slidenum">
              <a:rPr lang="en-US" smtClean="0"/>
              <a:pPr/>
              <a:t>‹#›</a:t>
            </a:fld>
            <a:endParaRPr lang="en-US"/>
          </a:p>
        </p:txBody>
      </p:sp>
    </p:spTree>
    <p:extLst>
      <p:ext uri="{BB962C8B-B14F-4D97-AF65-F5344CB8AC3E}">
        <p14:creationId xmlns:p14="http://schemas.microsoft.com/office/powerpoint/2010/main" val="3717971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5" name="Slide Number Placeholder 4"/>
          <p:cNvSpPr>
            <a:spLocks noGrp="1"/>
          </p:cNvSpPr>
          <p:nvPr>
            <p:ph type="sldNum" sz="quarter" idx="12"/>
          </p:nvPr>
        </p:nvSpPr>
        <p:spPr/>
        <p:txBody>
          <a:bodyPr/>
          <a:lstStyle/>
          <a:p>
            <a:fld id="{405B12B2-4FB3-489F-A189-74144EEB9694}" type="slidenum">
              <a:rPr lang="en-US" smtClean="0"/>
              <a:pPr/>
              <a:t>‹#›</a:t>
            </a:fld>
            <a:endParaRPr lang="en-US"/>
          </a:p>
        </p:txBody>
      </p:sp>
    </p:spTree>
    <p:extLst>
      <p:ext uri="{BB962C8B-B14F-4D97-AF65-F5344CB8AC3E}">
        <p14:creationId xmlns:p14="http://schemas.microsoft.com/office/powerpoint/2010/main" val="2999400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4" name="Slide Number Placeholder 3"/>
          <p:cNvSpPr>
            <a:spLocks noGrp="1"/>
          </p:cNvSpPr>
          <p:nvPr>
            <p:ph type="sldNum" sz="quarter" idx="12"/>
          </p:nvPr>
        </p:nvSpPr>
        <p:spPr/>
        <p:txBody>
          <a:bodyPr/>
          <a:lstStyle/>
          <a:p>
            <a:fld id="{405B12B2-4FB3-489F-A189-74144EEB9694}" type="slidenum">
              <a:rPr lang="en-US" smtClean="0"/>
              <a:pPr/>
              <a:t>‹#›</a:t>
            </a:fld>
            <a:endParaRPr lang="en-US"/>
          </a:p>
        </p:txBody>
      </p:sp>
    </p:spTree>
    <p:extLst>
      <p:ext uri="{BB962C8B-B14F-4D97-AF65-F5344CB8AC3E}">
        <p14:creationId xmlns:p14="http://schemas.microsoft.com/office/powerpoint/2010/main" val="2371198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7" name="Slide Number Placeholder 6"/>
          <p:cNvSpPr>
            <a:spLocks noGrp="1"/>
          </p:cNvSpPr>
          <p:nvPr>
            <p:ph type="sldNum" sz="quarter" idx="12"/>
          </p:nvPr>
        </p:nvSpPr>
        <p:spPr/>
        <p:txBody>
          <a:bodyPr/>
          <a:lstStyle/>
          <a:p>
            <a:fld id="{405B12B2-4FB3-489F-A189-74144EEB9694}" type="slidenum">
              <a:rPr lang="en-US" smtClean="0"/>
              <a:pPr/>
              <a:t>‹#›</a:t>
            </a:fld>
            <a:endParaRPr lang="en-US"/>
          </a:p>
        </p:txBody>
      </p:sp>
    </p:spTree>
    <p:extLst>
      <p:ext uri="{BB962C8B-B14F-4D97-AF65-F5344CB8AC3E}">
        <p14:creationId xmlns:p14="http://schemas.microsoft.com/office/powerpoint/2010/main" val="176241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7" name="Slide Number Placeholder 6"/>
          <p:cNvSpPr>
            <a:spLocks noGrp="1"/>
          </p:cNvSpPr>
          <p:nvPr>
            <p:ph type="sldNum" sz="quarter" idx="12"/>
          </p:nvPr>
        </p:nvSpPr>
        <p:spPr/>
        <p:txBody>
          <a:bodyPr/>
          <a:lstStyle/>
          <a:p>
            <a:fld id="{405B12B2-4FB3-489F-A189-74144EEB9694}" type="slidenum">
              <a:rPr lang="en-US" smtClean="0"/>
              <a:pPr/>
              <a:t>‹#›</a:t>
            </a:fld>
            <a:endParaRPr lang="en-US"/>
          </a:p>
        </p:txBody>
      </p:sp>
    </p:spTree>
    <p:extLst>
      <p:ext uri="{BB962C8B-B14F-4D97-AF65-F5344CB8AC3E}">
        <p14:creationId xmlns:p14="http://schemas.microsoft.com/office/powerpoint/2010/main" val="1832753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r>
              <a:rPr lang="ar-SA" smtClean="0"/>
              <a:t>المرجع : أسس الكيمياء العضوية / أ.د سالم الذياب </a:t>
            </a:r>
            <a:endParaRPr lang="en-US"/>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05B12B2-4FB3-489F-A189-74144EEB9694}" type="slidenum">
              <a:rPr lang="en-US" smtClean="0"/>
              <a:pPr/>
              <a:t>‹#›</a:t>
            </a:fld>
            <a:endParaRPr lang="en-US"/>
          </a:p>
        </p:txBody>
      </p:sp>
    </p:spTree>
    <p:extLst>
      <p:ext uri="{BB962C8B-B14F-4D97-AF65-F5344CB8AC3E}">
        <p14:creationId xmlns:p14="http://schemas.microsoft.com/office/powerpoint/2010/main" val="1297460265"/>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66F13CC-9424-44BA-A028-7778B4AC0D6D}" type="datetime1">
              <a:rPr lang="en-US" smtClean="0">
                <a:solidFill>
                  <a:prstClr val="black">
                    <a:tint val="75000"/>
                  </a:prstClr>
                </a:solidFill>
              </a:rPr>
              <a:pPr/>
              <a:t>5/2/2017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05B12B2-4FB3-489F-A189-74144EEB96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41551456"/>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hdr="0" ft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69.emf"/><Relationship Id="rId5" Type="http://schemas.openxmlformats.org/officeDocument/2006/relationships/image" Target="../media/image168.wmf"/><Relationship Id="rId4" Type="http://schemas.openxmlformats.org/officeDocument/2006/relationships/oleObject" Target="../embeddings/oleObject21.bin"/></Relationships>
</file>

<file path=ppt/slides/_rels/slide102.xml.rels><?xml version="1.0" encoding="UTF-8" standalone="yes"?>
<Relationships xmlns="http://schemas.openxmlformats.org/package/2006/relationships"><Relationship Id="rId3" Type="http://schemas.openxmlformats.org/officeDocument/2006/relationships/image" Target="../media/image170.emf"/><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72.png"/><Relationship Id="rId4" Type="http://schemas.openxmlformats.org/officeDocument/2006/relationships/image" Target="../media/image169.emf"/></Relationships>
</file>

<file path=ppt/slides/_rels/slide104.xml.rels><?xml version="1.0" encoding="UTF-8" standalone="yes"?>
<Relationships xmlns="http://schemas.openxmlformats.org/package/2006/relationships"><Relationship Id="rId3" Type="http://schemas.openxmlformats.org/officeDocument/2006/relationships/image" Target="../media/image173.emf"/><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74.emf"/></Relationships>
</file>

<file path=ppt/slides/_rels/slide105.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77.png"/><Relationship Id="rId4" Type="http://schemas.openxmlformats.org/officeDocument/2006/relationships/image" Target="../media/image176.emf"/></Relationships>
</file>

<file path=ppt/slides/_rels/slide106.xml.rels><?xml version="1.0" encoding="UTF-8" standalone="yes"?>
<Relationships xmlns="http://schemas.openxmlformats.org/package/2006/relationships"><Relationship Id="rId3" Type="http://schemas.openxmlformats.org/officeDocument/2006/relationships/image" Target="../media/image178.emf"/><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79.emf"/></Relationships>
</file>

<file path=ppt/slides/_rels/slide107.xml.rels><?xml version="1.0" encoding="UTF-8" standalone="yes"?>
<Relationships xmlns="http://schemas.openxmlformats.org/package/2006/relationships"><Relationship Id="rId2" Type="http://schemas.openxmlformats.org/officeDocument/2006/relationships/image" Target="../media/image180.emf"/><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image" Target="../media/image18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10.xml.rels><?xml version="1.0" encoding="UTF-8" standalone="yes"?>
<Relationships xmlns="http://schemas.openxmlformats.org/package/2006/relationships"><Relationship Id="rId3" Type="http://schemas.openxmlformats.org/officeDocument/2006/relationships/image" Target="../media/image184.emf"/><Relationship Id="rId2" Type="http://schemas.openxmlformats.org/officeDocument/2006/relationships/image" Target="../media/image183.emf"/><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85.emf"/><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88.emf"/><Relationship Id="rId2" Type="http://schemas.openxmlformats.org/officeDocument/2006/relationships/image" Target="../media/image187.emf"/><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89.emf"/><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190.emf"/><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hyperlink" Target="http://www.google.com.sa/url?sa=i&amp;rct=j&amp;q=&amp;esrc=s&amp;source=images&amp;cd=&amp;cad=rja&amp;docid=L8bBwMTcLtMFCM&amp;tbnid=CNJz978wjutL_M:&amp;ved=&amp;url=http://www.wikipremed.com/image_archive.php?code=030107&amp;ei=EjkQU6TvFoeK4AS6roCACg&amp;psig=AFQjCNF-pihQCVU3ZsiWcaFpYWLngGYWYg&amp;ust=1393658514760542" TargetMode="Externa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193.emf"/><Relationship Id="rId2" Type="http://schemas.openxmlformats.org/officeDocument/2006/relationships/image" Target="../media/image192.emf"/><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95.emf"/><Relationship Id="rId2" Type="http://schemas.openxmlformats.org/officeDocument/2006/relationships/image" Target="../media/image194.emf"/><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197.emf"/><Relationship Id="rId2" Type="http://schemas.openxmlformats.org/officeDocument/2006/relationships/image" Target="../media/image196.emf"/><Relationship Id="rId1" Type="http://schemas.openxmlformats.org/officeDocument/2006/relationships/slideLayout" Target="../slideLayouts/slideLayout7.xml"/><Relationship Id="rId4" Type="http://schemas.openxmlformats.org/officeDocument/2006/relationships/image" Target="../media/image198.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emf"/><Relationship Id="rId4" Type="http://schemas.openxmlformats.org/officeDocument/2006/relationships/image" Target="../media/image9.emf"/></Relationships>
</file>

<file path=ppt/slides/_rels/slide120.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00.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202.emf"/><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204.emf"/><Relationship Id="rId2" Type="http://schemas.openxmlformats.org/officeDocument/2006/relationships/image" Target="../media/image203.emf"/><Relationship Id="rId1" Type="http://schemas.openxmlformats.org/officeDocument/2006/relationships/slideLayout" Target="../slideLayouts/slideLayout7.xml"/><Relationship Id="rId4" Type="http://schemas.openxmlformats.org/officeDocument/2006/relationships/image" Target="../media/image205.emf"/></Relationships>
</file>

<file path=ppt/slides/_rels/slide124.xml.rels><?xml version="1.0" encoding="UTF-8" standalone="yes"?>
<Relationships xmlns="http://schemas.openxmlformats.org/package/2006/relationships"><Relationship Id="rId3" Type="http://schemas.openxmlformats.org/officeDocument/2006/relationships/image" Target="../media/image206.emf"/><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209.emf"/><Relationship Id="rId2" Type="http://schemas.openxmlformats.org/officeDocument/2006/relationships/image" Target="../media/image208.emf"/><Relationship Id="rId1" Type="http://schemas.openxmlformats.org/officeDocument/2006/relationships/slideLayout" Target="../slideLayouts/slideLayout7.xml"/><Relationship Id="rId4" Type="http://schemas.openxmlformats.org/officeDocument/2006/relationships/image" Target="../media/image210.emf"/></Relationships>
</file>

<file path=ppt/slides/_rels/slide128.xml.rels><?xml version="1.0" encoding="UTF-8" standalone="yes"?>
<Relationships xmlns="http://schemas.openxmlformats.org/package/2006/relationships"><Relationship Id="rId3" Type="http://schemas.openxmlformats.org/officeDocument/2006/relationships/image" Target="../media/image212.emf"/><Relationship Id="rId2" Type="http://schemas.openxmlformats.org/officeDocument/2006/relationships/image" Target="../media/image211.emf"/><Relationship Id="rId1" Type="http://schemas.openxmlformats.org/officeDocument/2006/relationships/slideLayout" Target="../slideLayouts/slideLayout7.xml"/><Relationship Id="rId4" Type="http://schemas.openxmlformats.org/officeDocument/2006/relationships/image" Target="../media/image213.emf"/></Relationships>
</file>

<file path=ppt/slides/_rels/slide129.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4.xml"/><Relationship Id="rId7"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1.wmf"/><Relationship Id="rId4" Type="http://schemas.openxmlformats.org/officeDocument/2006/relationships/oleObject" Target="../embeddings/oleObject1.bin"/><Relationship Id="rId9" Type="http://schemas.openxmlformats.org/officeDocument/2006/relationships/image" Target="../media/image14.png"/></Relationships>
</file>

<file path=ppt/slides/_rels/slide130.xml.rels><?xml version="1.0" encoding="UTF-8" standalone="yes"?>
<Relationships xmlns="http://schemas.openxmlformats.org/package/2006/relationships"><Relationship Id="rId3" Type="http://schemas.openxmlformats.org/officeDocument/2006/relationships/image" Target="../media/image216.emf"/><Relationship Id="rId2" Type="http://schemas.openxmlformats.org/officeDocument/2006/relationships/image" Target="../media/image215.emf"/><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218.emf"/><Relationship Id="rId2" Type="http://schemas.openxmlformats.org/officeDocument/2006/relationships/image" Target="../media/image217.pn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3.xml.rels><?xml version="1.0" encoding="UTF-8" standalone="yes"?>
<Relationships xmlns="http://schemas.openxmlformats.org/package/2006/relationships"><Relationship Id="rId3" Type="http://schemas.openxmlformats.org/officeDocument/2006/relationships/image" Target="../media/image220.emf"/><Relationship Id="rId2" Type="http://schemas.openxmlformats.org/officeDocument/2006/relationships/image" Target="../media/image219.png"/><Relationship Id="rId1" Type="http://schemas.openxmlformats.org/officeDocument/2006/relationships/slideLayout" Target="../slideLayouts/slideLayout12.xml"/><Relationship Id="rId4" Type="http://schemas.openxmlformats.org/officeDocument/2006/relationships/image" Target="../media/image221.emf"/></Relationships>
</file>

<file path=ppt/slides/_rels/slide134.xml.rels><?xml version="1.0" encoding="UTF-8" standalone="yes"?>
<Relationships xmlns="http://schemas.openxmlformats.org/package/2006/relationships"><Relationship Id="rId3" Type="http://schemas.openxmlformats.org/officeDocument/2006/relationships/image" Target="../media/image222.emf"/><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135.xml.rels><?xml version="1.0" encoding="UTF-8" standalone="yes"?>
<Relationships xmlns="http://schemas.openxmlformats.org/package/2006/relationships"><Relationship Id="rId3" Type="http://schemas.openxmlformats.org/officeDocument/2006/relationships/image" Target="../media/image224.jpeg"/><Relationship Id="rId2" Type="http://schemas.openxmlformats.org/officeDocument/2006/relationships/image" Target="../media/image223.emf"/><Relationship Id="rId1" Type="http://schemas.openxmlformats.org/officeDocument/2006/relationships/slideLayout" Target="../slideLayouts/slideLayout18.xml"/><Relationship Id="rId6" Type="http://schemas.openxmlformats.org/officeDocument/2006/relationships/image" Target="../media/image226.gif"/><Relationship Id="rId5" Type="http://schemas.openxmlformats.org/officeDocument/2006/relationships/hyperlink" Target="http://www.google.com.sa/url?sa=i&amp;rct=j&amp;q=&amp;esrc=s&amp;frm=1&amp;source=images&amp;cd=&amp;cad=rja&amp;uact=8&amp;ved=0CAcQjRw&amp;url=http://hsc.csu.edu.au/chemistry/core/identification/chem921/chem921net.html&amp;ei=PJHcVPXyFInSaOq0gfAM&amp;psig=AFQjCNHeNoX2-16Nw4snQzwHAIo0BTAasg&amp;ust=1423827610449303" TargetMode="External"/><Relationship Id="rId4" Type="http://schemas.openxmlformats.org/officeDocument/2006/relationships/image" Target="../media/image225.jpeg"/></Relationships>
</file>

<file path=ppt/slides/_rels/slide136.xml.rels><?xml version="1.0" encoding="UTF-8" standalone="yes"?>
<Relationships xmlns="http://schemas.openxmlformats.org/package/2006/relationships"><Relationship Id="rId2" Type="http://schemas.openxmlformats.org/officeDocument/2006/relationships/image" Target="../media/image227.emf"/><Relationship Id="rId1" Type="http://schemas.openxmlformats.org/officeDocument/2006/relationships/slideLayout" Target="../slideLayouts/slideLayout18.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9.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8.xml"/><Relationship Id="rId1" Type="http://schemas.openxmlformats.org/officeDocument/2006/relationships/vmlDrawing" Target="../drawings/vmlDrawing6.vml"/><Relationship Id="rId5" Type="http://schemas.openxmlformats.org/officeDocument/2006/relationships/image" Target="../media/image228.emf"/><Relationship Id="rId4" Type="http://schemas.openxmlformats.org/officeDocument/2006/relationships/package" Target="../embeddings/Microsoft_Word_Document1.docx"/></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229.emf"/><Relationship Id="rId1" Type="http://schemas.openxmlformats.org/officeDocument/2006/relationships/slideLayout" Target="../slideLayouts/slideLayout18.xml"/></Relationships>
</file>

<file path=ppt/slides/_rels/slide141.xml.rels><?xml version="1.0" encoding="UTF-8" standalone="yes"?>
<Relationships xmlns="http://schemas.openxmlformats.org/package/2006/relationships"><Relationship Id="rId3" Type="http://schemas.openxmlformats.org/officeDocument/2006/relationships/image" Target="../media/image231.emf"/><Relationship Id="rId2" Type="http://schemas.openxmlformats.org/officeDocument/2006/relationships/image" Target="../media/image230.emf"/><Relationship Id="rId1" Type="http://schemas.openxmlformats.org/officeDocument/2006/relationships/slideLayout" Target="../slideLayouts/slideLayout18.xml"/><Relationship Id="rId5" Type="http://schemas.openxmlformats.org/officeDocument/2006/relationships/image" Target="../media/image233.emf"/><Relationship Id="rId4" Type="http://schemas.openxmlformats.org/officeDocument/2006/relationships/image" Target="../media/image232.emf"/></Relationships>
</file>

<file path=ppt/slides/_rels/slide142.xml.rels><?xml version="1.0" encoding="UTF-8" standalone="yes"?>
<Relationships xmlns="http://schemas.openxmlformats.org/package/2006/relationships"><Relationship Id="rId3" Type="http://schemas.openxmlformats.org/officeDocument/2006/relationships/image" Target="../media/image235.emf"/><Relationship Id="rId2" Type="http://schemas.openxmlformats.org/officeDocument/2006/relationships/image" Target="../media/image234.emf"/><Relationship Id="rId1" Type="http://schemas.openxmlformats.org/officeDocument/2006/relationships/slideLayout" Target="../slideLayouts/slideLayout18.xml"/></Relationships>
</file>

<file path=ppt/slides/_rels/slide143.xml.rels><?xml version="1.0" encoding="UTF-8" standalone="yes"?>
<Relationships xmlns="http://schemas.openxmlformats.org/package/2006/relationships"><Relationship Id="rId2" Type="http://schemas.openxmlformats.org/officeDocument/2006/relationships/image" Target="../media/image236.emf"/><Relationship Id="rId1" Type="http://schemas.openxmlformats.org/officeDocument/2006/relationships/slideLayout" Target="../slideLayouts/slideLayout18.xml"/></Relationships>
</file>

<file path=ppt/slides/_rels/slide144.xml.rels><?xml version="1.0" encoding="UTF-8" standalone="yes"?>
<Relationships xmlns="http://schemas.openxmlformats.org/package/2006/relationships"><Relationship Id="rId2" Type="http://schemas.openxmlformats.org/officeDocument/2006/relationships/image" Target="../media/image237.emf"/><Relationship Id="rId1" Type="http://schemas.openxmlformats.org/officeDocument/2006/relationships/slideLayout" Target="../slideLayouts/slideLayout18.xml"/></Relationships>
</file>

<file path=ppt/slides/_rels/slide145.xml.rels><?xml version="1.0" encoding="UTF-8" standalone="yes"?>
<Relationships xmlns="http://schemas.openxmlformats.org/package/2006/relationships"><Relationship Id="rId3" Type="http://schemas.openxmlformats.org/officeDocument/2006/relationships/image" Target="../media/image239.emf"/><Relationship Id="rId2" Type="http://schemas.openxmlformats.org/officeDocument/2006/relationships/image" Target="../media/image238.emf"/><Relationship Id="rId1" Type="http://schemas.openxmlformats.org/officeDocument/2006/relationships/slideLayout" Target="../slideLayouts/slideLayout18.xml"/><Relationship Id="rId4" Type="http://schemas.openxmlformats.org/officeDocument/2006/relationships/image" Target="../media/image240.emf"/></Relationships>
</file>

<file path=ppt/slides/_rels/slide146.xml.rels><?xml version="1.0" encoding="UTF-8" standalone="yes"?>
<Relationships xmlns="http://schemas.openxmlformats.org/package/2006/relationships"><Relationship Id="rId2" Type="http://schemas.openxmlformats.org/officeDocument/2006/relationships/image" Target="../media/image241.emf"/><Relationship Id="rId1" Type="http://schemas.openxmlformats.org/officeDocument/2006/relationships/slideLayout" Target="../slideLayouts/slideLayout18.xml"/></Relationships>
</file>

<file path=ppt/slides/_rels/slide147.xml.rels><?xml version="1.0" encoding="UTF-8" standalone="yes"?>
<Relationships xmlns="http://schemas.openxmlformats.org/package/2006/relationships"><Relationship Id="rId3" Type="http://schemas.openxmlformats.org/officeDocument/2006/relationships/image" Target="../media/image243.emf"/><Relationship Id="rId2" Type="http://schemas.openxmlformats.org/officeDocument/2006/relationships/image" Target="../media/image242.emf"/><Relationship Id="rId1" Type="http://schemas.openxmlformats.org/officeDocument/2006/relationships/slideLayout" Target="../slideLayouts/slideLayout18.xml"/><Relationship Id="rId4" Type="http://schemas.openxmlformats.org/officeDocument/2006/relationships/image" Target="../media/image139.png"/></Relationships>
</file>

<file path=ppt/slides/_rels/slide148.xml.rels><?xml version="1.0" encoding="UTF-8" standalone="yes"?>
<Relationships xmlns="http://schemas.openxmlformats.org/package/2006/relationships"><Relationship Id="rId8" Type="http://schemas.openxmlformats.org/officeDocument/2006/relationships/image" Target="../media/image246.wmf"/><Relationship Id="rId3" Type="http://schemas.openxmlformats.org/officeDocument/2006/relationships/oleObject" Target="../embeddings/oleObject23.bin"/><Relationship Id="rId7" Type="http://schemas.openxmlformats.org/officeDocument/2006/relationships/oleObject" Target="../embeddings/oleObject25.bin"/><Relationship Id="rId2" Type="http://schemas.openxmlformats.org/officeDocument/2006/relationships/slideLayout" Target="../slideLayouts/slideLayout18.xml"/><Relationship Id="rId1" Type="http://schemas.openxmlformats.org/officeDocument/2006/relationships/vmlDrawing" Target="../drawings/vmlDrawing7.vml"/><Relationship Id="rId6" Type="http://schemas.openxmlformats.org/officeDocument/2006/relationships/image" Target="../media/image245.wmf"/><Relationship Id="rId5" Type="http://schemas.openxmlformats.org/officeDocument/2006/relationships/oleObject" Target="../embeddings/oleObject24.bin"/><Relationship Id="rId10" Type="http://schemas.openxmlformats.org/officeDocument/2006/relationships/image" Target="../media/image247.wmf"/><Relationship Id="rId4" Type="http://schemas.openxmlformats.org/officeDocument/2006/relationships/image" Target="../media/image244.wmf"/><Relationship Id="rId9" Type="http://schemas.openxmlformats.org/officeDocument/2006/relationships/oleObject" Target="../embeddings/oleObject26.bin"/></Relationships>
</file>

<file path=ppt/slides/_rels/slide149.xml.rels><?xml version="1.0" encoding="UTF-8" standalone="yes"?>
<Relationships xmlns="http://schemas.openxmlformats.org/package/2006/relationships"><Relationship Id="rId3" Type="http://schemas.openxmlformats.org/officeDocument/2006/relationships/image" Target="../media/image249.emf"/><Relationship Id="rId2" Type="http://schemas.openxmlformats.org/officeDocument/2006/relationships/image" Target="../media/image248.emf"/><Relationship Id="rId1" Type="http://schemas.openxmlformats.org/officeDocument/2006/relationships/slideLayout" Target="../slideLayouts/slideLayout18.xml"/><Relationship Id="rId4" Type="http://schemas.openxmlformats.org/officeDocument/2006/relationships/image" Target="../media/image250.png"/></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emf"/></Relationships>
</file>

<file path=ppt/slides/_rels/slide150.xml.rels><?xml version="1.0" encoding="UTF-8" standalone="yes"?>
<Relationships xmlns="http://schemas.openxmlformats.org/package/2006/relationships"><Relationship Id="rId2" Type="http://schemas.openxmlformats.org/officeDocument/2006/relationships/image" Target="../media/image251.emf"/><Relationship Id="rId1" Type="http://schemas.openxmlformats.org/officeDocument/2006/relationships/slideLayout" Target="../slideLayouts/slideLayout18.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2.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image" Target="../media/image252.gif"/><Relationship Id="rId1" Type="http://schemas.openxmlformats.org/officeDocument/2006/relationships/slideLayout" Target="../slideLayouts/slideLayout18.xml"/></Relationships>
</file>

<file path=ppt/slides/_rels/slide153.xml.rels><?xml version="1.0" encoding="UTF-8" standalone="yes"?>
<Relationships xmlns="http://schemas.openxmlformats.org/package/2006/relationships"><Relationship Id="rId2" Type="http://schemas.openxmlformats.org/officeDocument/2006/relationships/image" Target="../media/image254.emf"/><Relationship Id="rId1" Type="http://schemas.openxmlformats.org/officeDocument/2006/relationships/slideLayout" Target="../slideLayouts/slideLayout18.xml"/></Relationships>
</file>

<file path=ppt/slides/_rels/slide154.xml.rels><?xml version="1.0" encoding="UTF-8" standalone="yes"?>
<Relationships xmlns="http://schemas.openxmlformats.org/package/2006/relationships"><Relationship Id="rId2" Type="http://schemas.openxmlformats.org/officeDocument/2006/relationships/image" Target="../media/image255.jpeg"/><Relationship Id="rId1" Type="http://schemas.openxmlformats.org/officeDocument/2006/relationships/slideLayout" Target="../slideLayouts/slideLayout18.xml"/></Relationships>
</file>

<file path=ppt/slides/_rels/slide155.xml.rels><?xml version="1.0" encoding="UTF-8" standalone="yes"?>
<Relationships xmlns="http://schemas.openxmlformats.org/package/2006/relationships"><Relationship Id="rId3" Type="http://schemas.openxmlformats.org/officeDocument/2006/relationships/image" Target="../media/image256.emf"/><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156.xml.rels><?xml version="1.0" encoding="UTF-8" standalone="yes"?>
<Relationships xmlns="http://schemas.openxmlformats.org/package/2006/relationships"><Relationship Id="rId2" Type="http://schemas.openxmlformats.org/officeDocument/2006/relationships/image" Target="../media/image257.emf"/><Relationship Id="rId1" Type="http://schemas.openxmlformats.org/officeDocument/2006/relationships/slideLayout" Target="../slideLayouts/slideLayout18.xml"/></Relationships>
</file>

<file path=ppt/slides/_rels/slide157.xml.rels><?xml version="1.0" encoding="UTF-8" standalone="yes"?>
<Relationships xmlns="http://schemas.openxmlformats.org/package/2006/relationships"><Relationship Id="rId2" Type="http://schemas.openxmlformats.org/officeDocument/2006/relationships/image" Target="../media/image258.emf"/><Relationship Id="rId1" Type="http://schemas.openxmlformats.org/officeDocument/2006/relationships/slideLayout" Target="../slideLayouts/slideLayout18.xml"/></Relationships>
</file>

<file path=ppt/slides/_rels/slide158.xml.rels><?xml version="1.0" encoding="UTF-8" standalone="yes"?>
<Relationships xmlns="http://schemas.openxmlformats.org/package/2006/relationships"><Relationship Id="rId2" Type="http://schemas.openxmlformats.org/officeDocument/2006/relationships/image" Target="../media/image259.emf"/><Relationship Id="rId1" Type="http://schemas.openxmlformats.org/officeDocument/2006/relationships/slideLayout" Target="../slideLayouts/slideLayout18.xml"/></Relationships>
</file>

<file path=ppt/slides/_rels/slide159.xml.rels><?xml version="1.0" encoding="UTF-8" standalone="yes"?>
<Relationships xmlns="http://schemas.openxmlformats.org/package/2006/relationships"><Relationship Id="rId2" Type="http://schemas.openxmlformats.org/officeDocument/2006/relationships/image" Target="../media/image260.emf"/><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2.xml.rels><?xml version="1.0" encoding="UTF-8" standalone="yes"?>
<Relationships xmlns="http://schemas.openxmlformats.org/package/2006/relationships"><Relationship Id="rId2" Type="http://schemas.openxmlformats.org/officeDocument/2006/relationships/image" Target="../media/image261.png"/><Relationship Id="rId1" Type="http://schemas.openxmlformats.org/officeDocument/2006/relationships/slideLayout" Target="../slideLayouts/slideLayout18.xml"/></Relationships>
</file>

<file path=ppt/slides/_rels/slide163.xml.rels><?xml version="1.0" encoding="UTF-8" standalone="yes"?>
<Relationships xmlns="http://schemas.openxmlformats.org/package/2006/relationships"><Relationship Id="rId3" Type="http://schemas.openxmlformats.org/officeDocument/2006/relationships/image" Target="../media/image263.png"/><Relationship Id="rId2" Type="http://schemas.openxmlformats.org/officeDocument/2006/relationships/image" Target="../media/image262.png"/><Relationship Id="rId1" Type="http://schemas.openxmlformats.org/officeDocument/2006/relationships/slideLayout" Target="../slideLayouts/slideLayout18.xml"/></Relationships>
</file>

<file path=ppt/slides/_rels/slide164.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image" Target="../media/image264.png"/><Relationship Id="rId1" Type="http://schemas.openxmlformats.org/officeDocument/2006/relationships/slideLayout" Target="../slideLayouts/slideLayout18.xml"/><Relationship Id="rId4" Type="http://schemas.openxmlformats.org/officeDocument/2006/relationships/image" Target="../media/image266.gif"/></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6.xml.rels><?xml version="1.0" encoding="UTF-8" standalone="yes"?>
<Relationships xmlns="http://schemas.openxmlformats.org/package/2006/relationships"><Relationship Id="rId3" Type="http://schemas.openxmlformats.org/officeDocument/2006/relationships/image" Target="../media/image268.emf"/><Relationship Id="rId2" Type="http://schemas.openxmlformats.org/officeDocument/2006/relationships/image" Target="../media/image267.jpeg"/><Relationship Id="rId1" Type="http://schemas.openxmlformats.org/officeDocument/2006/relationships/slideLayout" Target="../slideLayouts/slideLayout18.xml"/></Relationships>
</file>

<file path=ppt/slides/_rels/slide167.xml.rels><?xml version="1.0" encoding="UTF-8" standalone="yes"?>
<Relationships xmlns="http://schemas.openxmlformats.org/package/2006/relationships"><Relationship Id="rId3" Type="http://schemas.openxmlformats.org/officeDocument/2006/relationships/image" Target="../media/image270.emf"/><Relationship Id="rId2" Type="http://schemas.openxmlformats.org/officeDocument/2006/relationships/image" Target="../media/image269.emf"/><Relationship Id="rId1" Type="http://schemas.openxmlformats.org/officeDocument/2006/relationships/slideLayout" Target="../slideLayouts/slideLayout18.xml"/></Relationships>
</file>

<file path=ppt/slides/_rels/slide168.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image" Target="../media/image271.emf"/><Relationship Id="rId1" Type="http://schemas.openxmlformats.org/officeDocument/2006/relationships/slideLayout" Target="../slideLayouts/slideLayout18.xml"/></Relationships>
</file>

<file path=ppt/slides/_rels/slide169.xml.rels><?xml version="1.0" encoding="UTF-8" standalone="yes"?>
<Relationships xmlns="http://schemas.openxmlformats.org/package/2006/relationships"><Relationship Id="rId2" Type="http://schemas.openxmlformats.org/officeDocument/2006/relationships/image" Target="../media/image273.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image" Target="../media/image274.emf"/><Relationship Id="rId1" Type="http://schemas.openxmlformats.org/officeDocument/2006/relationships/slideLayout" Target="../slideLayouts/slideLayout18.xml"/></Relationships>
</file>

<file path=ppt/slides/_rels/slide171.xml.rels><?xml version="1.0" encoding="UTF-8" standalone="yes"?>
<Relationships xmlns="http://schemas.openxmlformats.org/package/2006/relationships"><Relationship Id="rId3" Type="http://schemas.openxmlformats.org/officeDocument/2006/relationships/image" Target="../media/image277.png"/><Relationship Id="rId2" Type="http://schemas.openxmlformats.org/officeDocument/2006/relationships/image" Target="../media/image276.png"/><Relationship Id="rId1" Type="http://schemas.openxmlformats.org/officeDocument/2006/relationships/slideLayout" Target="../slideLayouts/slideLayout18.xml"/></Relationships>
</file>

<file path=ppt/slides/_rels/slide172.xml.rels><?xml version="1.0" encoding="UTF-8" standalone="yes"?>
<Relationships xmlns="http://schemas.openxmlformats.org/package/2006/relationships"><Relationship Id="rId3" Type="http://schemas.openxmlformats.org/officeDocument/2006/relationships/image" Target="../media/image279.emf"/><Relationship Id="rId2" Type="http://schemas.openxmlformats.org/officeDocument/2006/relationships/image" Target="../media/image278.emf"/><Relationship Id="rId1" Type="http://schemas.openxmlformats.org/officeDocument/2006/relationships/slideLayout" Target="../slideLayouts/slideLayout18.xml"/></Relationships>
</file>

<file path=ppt/slides/_rels/slide173.xml.rels><?xml version="1.0" encoding="UTF-8" standalone="yes"?>
<Relationships xmlns="http://schemas.openxmlformats.org/package/2006/relationships"><Relationship Id="rId3" Type="http://schemas.openxmlformats.org/officeDocument/2006/relationships/image" Target="../media/image281.emf"/><Relationship Id="rId2" Type="http://schemas.openxmlformats.org/officeDocument/2006/relationships/image" Target="../media/image280.emf"/><Relationship Id="rId1" Type="http://schemas.openxmlformats.org/officeDocument/2006/relationships/slideLayout" Target="../slideLayouts/slideLayout18.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5.xml.rels><?xml version="1.0" encoding="UTF-8" standalone="yes"?>
<Relationships xmlns="http://schemas.openxmlformats.org/package/2006/relationships"><Relationship Id="rId3" Type="http://schemas.openxmlformats.org/officeDocument/2006/relationships/image" Target="../media/image283.emf"/><Relationship Id="rId2" Type="http://schemas.openxmlformats.org/officeDocument/2006/relationships/image" Target="../media/image282.emf"/><Relationship Id="rId1" Type="http://schemas.openxmlformats.org/officeDocument/2006/relationships/slideLayout" Target="../slideLayouts/slideLayout18.xml"/></Relationships>
</file>

<file path=ppt/slides/_rels/slide176.xml.rels><?xml version="1.0" encoding="UTF-8" standalone="yes"?>
<Relationships xmlns="http://schemas.openxmlformats.org/package/2006/relationships"><Relationship Id="rId3" Type="http://schemas.openxmlformats.org/officeDocument/2006/relationships/image" Target="../media/image285.png"/><Relationship Id="rId2" Type="http://schemas.openxmlformats.org/officeDocument/2006/relationships/image" Target="../media/image284.emf"/><Relationship Id="rId1" Type="http://schemas.openxmlformats.org/officeDocument/2006/relationships/slideLayout" Target="../slideLayouts/slideLayout18.xml"/></Relationships>
</file>

<file path=ppt/slides/_rels/slide177.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image" Target="../media/image286.png"/><Relationship Id="rId1" Type="http://schemas.openxmlformats.org/officeDocument/2006/relationships/slideLayout" Target="../slideLayouts/slideLayout18.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9.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image" Target="../media/image288.emf"/><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1.wmf"/><Relationship Id="rId5" Type="http://schemas.openxmlformats.org/officeDocument/2006/relationships/oleObject" Target="../embeddings/oleObject3.bin"/><Relationship Id="rId4" Type="http://schemas.openxmlformats.org/officeDocument/2006/relationships/image" Target="../media/image23.png"/></Relationships>
</file>

<file path=ppt/slides/_rels/slide180.xml.rels><?xml version="1.0" encoding="UTF-8" standalone="yes"?>
<Relationships xmlns="http://schemas.openxmlformats.org/package/2006/relationships"><Relationship Id="rId3" Type="http://schemas.openxmlformats.org/officeDocument/2006/relationships/image" Target="../media/image291.emf"/><Relationship Id="rId2" Type="http://schemas.openxmlformats.org/officeDocument/2006/relationships/image" Target="../media/image290.emf"/><Relationship Id="rId1" Type="http://schemas.openxmlformats.org/officeDocument/2006/relationships/slideLayout" Target="../slideLayouts/slideLayout18.xml"/></Relationships>
</file>

<file path=ppt/slides/_rels/slide181.xml.rels><?xml version="1.0" encoding="UTF-8" standalone="yes"?>
<Relationships xmlns="http://schemas.openxmlformats.org/package/2006/relationships"><Relationship Id="rId2" Type="http://schemas.openxmlformats.org/officeDocument/2006/relationships/image" Target="../media/image292.emf"/><Relationship Id="rId1" Type="http://schemas.openxmlformats.org/officeDocument/2006/relationships/slideLayout" Target="../slideLayouts/slideLayout18.xml"/></Relationships>
</file>

<file path=ppt/slides/_rels/slide182.xml.rels><?xml version="1.0" encoding="UTF-8" standalone="yes"?>
<Relationships xmlns="http://schemas.openxmlformats.org/package/2006/relationships"><Relationship Id="rId2" Type="http://schemas.openxmlformats.org/officeDocument/2006/relationships/image" Target="../media/image293.emf"/><Relationship Id="rId1" Type="http://schemas.openxmlformats.org/officeDocument/2006/relationships/slideLayout" Target="../slideLayouts/slideLayout18.xml"/></Relationships>
</file>

<file path=ppt/slides/_rels/slide183.xml.rels><?xml version="1.0" encoding="UTF-8" standalone="yes"?>
<Relationships xmlns="http://schemas.openxmlformats.org/package/2006/relationships"><Relationship Id="rId2" Type="http://schemas.openxmlformats.org/officeDocument/2006/relationships/image" Target="../media/image294.emf"/><Relationship Id="rId1" Type="http://schemas.openxmlformats.org/officeDocument/2006/relationships/slideLayout" Target="../slideLayouts/slideLayout18.xml"/></Relationships>
</file>

<file path=ppt/slides/_rels/slide184.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image" Target="../media/image295.emf"/><Relationship Id="rId1" Type="http://schemas.openxmlformats.org/officeDocument/2006/relationships/slideLayout" Target="../slideLayouts/slideLayout18.xml"/></Relationships>
</file>

<file path=ppt/slides/_rels/slide185.xml.rels><?xml version="1.0" encoding="UTF-8" standalone="yes"?>
<Relationships xmlns="http://schemas.openxmlformats.org/package/2006/relationships"><Relationship Id="rId3" Type="http://schemas.openxmlformats.org/officeDocument/2006/relationships/image" Target="../media/image298.emf"/><Relationship Id="rId2" Type="http://schemas.openxmlformats.org/officeDocument/2006/relationships/image" Target="../media/image297.emf"/><Relationship Id="rId1" Type="http://schemas.openxmlformats.org/officeDocument/2006/relationships/slideLayout" Target="../slideLayouts/slideLayout18.xml"/></Relationships>
</file>

<file path=ppt/slides/_rels/slide186.xml.rels><?xml version="1.0" encoding="UTF-8" standalone="yes"?>
<Relationships xmlns="http://schemas.openxmlformats.org/package/2006/relationships"><Relationship Id="rId2" Type="http://schemas.openxmlformats.org/officeDocument/2006/relationships/image" Target="../media/image299.emf"/><Relationship Id="rId1" Type="http://schemas.openxmlformats.org/officeDocument/2006/relationships/slideLayout" Target="../slideLayouts/slideLayout18.xml"/></Relationships>
</file>

<file path=ppt/slides/_rels/slide187.xml.rels><?xml version="1.0" encoding="UTF-8" standalone="yes"?>
<Relationships xmlns="http://schemas.openxmlformats.org/package/2006/relationships"><Relationship Id="rId3" Type="http://schemas.openxmlformats.org/officeDocument/2006/relationships/image" Target="../media/image301.emf"/><Relationship Id="rId2" Type="http://schemas.openxmlformats.org/officeDocument/2006/relationships/image" Target="../media/image300.png"/><Relationship Id="rId1" Type="http://schemas.openxmlformats.org/officeDocument/2006/relationships/slideLayout" Target="../slideLayouts/slideLayout18.xml"/></Relationships>
</file>

<file path=ppt/slides/_rels/slide188.xml.rels><?xml version="1.0" encoding="UTF-8" standalone="yes"?>
<Relationships xmlns="http://schemas.openxmlformats.org/package/2006/relationships"><Relationship Id="rId2" Type="http://schemas.openxmlformats.org/officeDocument/2006/relationships/image" Target="../media/image302.png"/><Relationship Id="rId1" Type="http://schemas.openxmlformats.org/officeDocument/2006/relationships/slideLayout" Target="../slideLayouts/slideLayout18.xml"/></Relationships>
</file>

<file path=ppt/slides/_rels/slide189.xml.rels><?xml version="1.0" encoding="UTF-8" standalone="yes"?>
<Relationships xmlns="http://schemas.openxmlformats.org/package/2006/relationships"><Relationship Id="rId3" Type="http://schemas.openxmlformats.org/officeDocument/2006/relationships/image" Target="../media/image304.png"/><Relationship Id="rId2" Type="http://schemas.openxmlformats.org/officeDocument/2006/relationships/image" Target="../media/image303.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9.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1.xml.rels><?xml version="1.0" encoding="UTF-8" standalone="yes"?>
<Relationships xmlns="http://schemas.openxmlformats.org/package/2006/relationships"><Relationship Id="rId2" Type="http://schemas.openxmlformats.org/officeDocument/2006/relationships/image" Target="../media/image305.png"/><Relationship Id="rId1" Type="http://schemas.openxmlformats.org/officeDocument/2006/relationships/slideLayout" Target="../slideLayouts/slideLayout18.xml"/></Relationships>
</file>

<file path=ppt/slides/_rels/slide192.xml.rels><?xml version="1.0" encoding="UTF-8" standalone="yes"?>
<Relationships xmlns="http://schemas.openxmlformats.org/package/2006/relationships"><Relationship Id="rId2" Type="http://schemas.openxmlformats.org/officeDocument/2006/relationships/image" Target="../media/image306.emf"/><Relationship Id="rId1" Type="http://schemas.openxmlformats.org/officeDocument/2006/relationships/slideLayout" Target="../slideLayouts/slideLayout18.xml"/></Relationships>
</file>

<file path=ppt/slides/_rels/slide193.xml.rels><?xml version="1.0" encoding="UTF-8" standalone="yes"?>
<Relationships xmlns="http://schemas.openxmlformats.org/package/2006/relationships"><Relationship Id="rId2" Type="http://schemas.openxmlformats.org/officeDocument/2006/relationships/image" Target="../media/image307.emf"/><Relationship Id="rId1" Type="http://schemas.openxmlformats.org/officeDocument/2006/relationships/slideLayout" Target="../slideLayouts/slideLayout18.xml"/></Relationships>
</file>

<file path=ppt/slides/_rels/slide194.xml.rels><?xml version="1.0" encoding="UTF-8" standalone="yes"?>
<Relationships xmlns="http://schemas.openxmlformats.org/package/2006/relationships"><Relationship Id="rId2" Type="http://schemas.openxmlformats.org/officeDocument/2006/relationships/image" Target="../media/image308.emf"/><Relationship Id="rId1" Type="http://schemas.openxmlformats.org/officeDocument/2006/relationships/slideLayout" Target="../slideLayouts/slideLayout18.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7.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309.png"/><Relationship Id="rId1" Type="http://schemas.openxmlformats.org/officeDocument/2006/relationships/slideLayout" Target="../slideLayouts/slideLayout18.xml"/></Relationships>
</file>

<file path=ppt/slides/_rels/slide198.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image" Target="../media/image311.png"/><Relationship Id="rId1" Type="http://schemas.openxmlformats.org/officeDocument/2006/relationships/slideLayout" Target="../slideLayouts/slideLayout18.xml"/><Relationship Id="rId5" Type="http://schemas.openxmlformats.org/officeDocument/2006/relationships/image" Target="../media/image314.jpeg"/><Relationship Id="rId4" Type="http://schemas.openxmlformats.org/officeDocument/2006/relationships/image" Target="../media/image313.png"/></Relationships>
</file>

<file path=ppt/slides/_rels/slide199.xml.rels><?xml version="1.0" encoding="UTF-8" standalone="yes"?>
<Relationships xmlns="http://schemas.openxmlformats.org/package/2006/relationships"><Relationship Id="rId2" Type="http://schemas.openxmlformats.org/officeDocument/2006/relationships/image" Target="../media/image315.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00.xml.rels><?xml version="1.0" encoding="UTF-8" standalone="yes"?>
<Relationships xmlns="http://schemas.openxmlformats.org/package/2006/relationships"><Relationship Id="rId2" Type="http://schemas.openxmlformats.org/officeDocument/2006/relationships/image" Target="../media/image316.png"/><Relationship Id="rId1" Type="http://schemas.openxmlformats.org/officeDocument/2006/relationships/slideLayout" Target="../slideLayouts/slideLayout18.xml"/></Relationships>
</file>

<file path=ppt/slides/_rels/slide201.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317.png"/><Relationship Id="rId1" Type="http://schemas.openxmlformats.org/officeDocument/2006/relationships/slideLayout" Target="../slideLayouts/slideLayout18.xml"/></Relationships>
</file>

<file path=ppt/slides/_rels/slide202.xml.rels><?xml version="1.0" encoding="UTF-8" standalone="yes"?>
<Relationships xmlns="http://schemas.openxmlformats.org/package/2006/relationships"><Relationship Id="rId2" Type="http://schemas.openxmlformats.org/officeDocument/2006/relationships/image" Target="../media/image319.emf"/><Relationship Id="rId1" Type="http://schemas.openxmlformats.org/officeDocument/2006/relationships/slideLayout" Target="../slideLayouts/slideLayout18.xml"/></Relationships>
</file>

<file path=ppt/slides/_rels/slide203.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18.xml"/><Relationship Id="rId4" Type="http://schemas.openxmlformats.org/officeDocument/2006/relationships/image" Target="../media/image322.emf"/></Relationships>
</file>

<file path=ppt/slides/_rels/slide204.xml.rels><?xml version="1.0" encoding="UTF-8" standalone="yes"?>
<Relationships xmlns="http://schemas.openxmlformats.org/package/2006/relationships"><Relationship Id="rId2" Type="http://schemas.openxmlformats.org/officeDocument/2006/relationships/image" Target="../media/image323.emf"/><Relationship Id="rId1" Type="http://schemas.openxmlformats.org/officeDocument/2006/relationships/slideLayout" Target="../slideLayouts/slideLayout18.xml"/></Relationships>
</file>

<file path=ppt/slides/_rels/slide205.xml.rels><?xml version="1.0" encoding="UTF-8" standalone="yes"?>
<Relationships xmlns="http://schemas.openxmlformats.org/package/2006/relationships"><Relationship Id="rId2" Type="http://schemas.openxmlformats.org/officeDocument/2006/relationships/image" Target="../media/image324.emf"/><Relationship Id="rId1" Type="http://schemas.openxmlformats.org/officeDocument/2006/relationships/slideLayout" Target="../slideLayouts/slideLayout18.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7.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image" Target="../media/image325.emf"/><Relationship Id="rId1" Type="http://schemas.openxmlformats.org/officeDocument/2006/relationships/slideLayout" Target="../slideLayouts/slideLayout18.xml"/><Relationship Id="rId4" Type="http://schemas.openxmlformats.org/officeDocument/2006/relationships/image" Target="../media/image327.png"/></Relationships>
</file>

<file path=ppt/slides/_rels/slide208.xml.rels><?xml version="1.0" encoding="UTF-8" standalone="yes"?>
<Relationships xmlns="http://schemas.openxmlformats.org/package/2006/relationships"><Relationship Id="rId3" Type="http://schemas.openxmlformats.org/officeDocument/2006/relationships/image" Target="../media/image328.emf"/><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09.xml.rels><?xml version="1.0" encoding="UTF-8" standalone="yes"?>
<Relationships xmlns="http://schemas.openxmlformats.org/package/2006/relationships"><Relationship Id="rId2" Type="http://schemas.openxmlformats.org/officeDocument/2006/relationships/image" Target="../media/image329.emf"/><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210.xml.rels><?xml version="1.0" encoding="UTF-8" standalone="yes"?>
<Relationships xmlns="http://schemas.openxmlformats.org/package/2006/relationships"><Relationship Id="rId3" Type="http://schemas.openxmlformats.org/officeDocument/2006/relationships/image" Target="../media/image331.png"/><Relationship Id="rId2" Type="http://schemas.openxmlformats.org/officeDocument/2006/relationships/image" Target="../media/image330.jpeg"/><Relationship Id="rId1" Type="http://schemas.openxmlformats.org/officeDocument/2006/relationships/slideLayout" Target="../slideLayouts/slideLayout18.xml"/></Relationships>
</file>

<file path=ppt/slides/_rels/slide211.xml.rels><?xml version="1.0" encoding="UTF-8" standalone="yes"?>
<Relationships xmlns="http://schemas.openxmlformats.org/package/2006/relationships"><Relationship Id="rId3" Type="http://schemas.openxmlformats.org/officeDocument/2006/relationships/image" Target="../media/image333.png"/><Relationship Id="rId2" Type="http://schemas.openxmlformats.org/officeDocument/2006/relationships/image" Target="../media/image332.png"/><Relationship Id="rId1" Type="http://schemas.openxmlformats.org/officeDocument/2006/relationships/slideLayout" Target="../slideLayouts/slideLayout18.xml"/></Relationships>
</file>

<file path=ppt/slides/_rels/slide212.xml.rels><?xml version="1.0" encoding="UTF-8" standalone="yes"?>
<Relationships xmlns="http://schemas.openxmlformats.org/package/2006/relationships"><Relationship Id="rId2" Type="http://schemas.openxmlformats.org/officeDocument/2006/relationships/image" Target="../media/image334.emf"/><Relationship Id="rId1" Type="http://schemas.openxmlformats.org/officeDocument/2006/relationships/slideLayout" Target="../slideLayouts/slideLayout18.xml"/></Relationships>
</file>

<file path=ppt/slides/_rels/slide213.xml.rels><?xml version="1.0" encoding="UTF-8" standalone="yes"?>
<Relationships xmlns="http://schemas.openxmlformats.org/package/2006/relationships"><Relationship Id="rId3" Type="http://schemas.openxmlformats.org/officeDocument/2006/relationships/image" Target="../media/image336.emf"/><Relationship Id="rId2" Type="http://schemas.openxmlformats.org/officeDocument/2006/relationships/image" Target="../media/image335.emf"/><Relationship Id="rId1" Type="http://schemas.openxmlformats.org/officeDocument/2006/relationships/slideLayout" Target="../slideLayouts/slideLayout18.xml"/></Relationships>
</file>

<file path=ppt/slides/_rels/slide214.xml.rels><?xml version="1.0" encoding="UTF-8" standalone="yes"?>
<Relationships xmlns="http://schemas.openxmlformats.org/package/2006/relationships"><Relationship Id="rId3" Type="http://schemas.openxmlformats.org/officeDocument/2006/relationships/image" Target="../media/image338.emf"/><Relationship Id="rId2" Type="http://schemas.openxmlformats.org/officeDocument/2006/relationships/image" Target="../media/image337.emf"/><Relationship Id="rId1" Type="http://schemas.openxmlformats.org/officeDocument/2006/relationships/slideLayout" Target="../slideLayouts/slideLayout18.xml"/></Relationships>
</file>

<file path=ppt/slides/_rels/slide215.xml.rels><?xml version="1.0" encoding="UTF-8" standalone="yes"?>
<Relationships xmlns="http://schemas.openxmlformats.org/package/2006/relationships"><Relationship Id="rId2" Type="http://schemas.openxmlformats.org/officeDocument/2006/relationships/image" Target="../media/image339.png"/><Relationship Id="rId1" Type="http://schemas.openxmlformats.org/officeDocument/2006/relationships/slideLayout" Target="../slideLayouts/slideLayout18.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7.xml.rels><?xml version="1.0" encoding="UTF-8" standalone="yes"?>
<Relationships xmlns="http://schemas.openxmlformats.org/package/2006/relationships"><Relationship Id="rId2" Type="http://schemas.openxmlformats.org/officeDocument/2006/relationships/image" Target="../media/image340.emf"/><Relationship Id="rId1" Type="http://schemas.openxmlformats.org/officeDocument/2006/relationships/slideLayout" Target="../slideLayouts/slideLayout18.xml"/></Relationships>
</file>

<file path=ppt/slides/_rels/slide218.xml.rels><?xml version="1.0" encoding="UTF-8" standalone="yes"?>
<Relationships xmlns="http://schemas.openxmlformats.org/package/2006/relationships"><Relationship Id="rId3" Type="http://schemas.openxmlformats.org/officeDocument/2006/relationships/image" Target="../media/image342.png"/><Relationship Id="rId2" Type="http://schemas.openxmlformats.org/officeDocument/2006/relationships/image" Target="../media/image341.emf"/><Relationship Id="rId1" Type="http://schemas.openxmlformats.org/officeDocument/2006/relationships/slideLayout" Target="../slideLayouts/slideLayout18.xml"/></Relationships>
</file>

<file path=ppt/slides/_rels/slide219.xml.rels><?xml version="1.0" encoding="UTF-8" standalone="yes"?>
<Relationships xmlns="http://schemas.openxmlformats.org/package/2006/relationships"><Relationship Id="rId3" Type="http://schemas.openxmlformats.org/officeDocument/2006/relationships/image" Target="../media/image343.emf"/><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344.jpe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emf"/><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20.xml.rels><?xml version="1.0" encoding="UTF-8" standalone="yes"?>
<Relationships xmlns="http://schemas.openxmlformats.org/package/2006/relationships"><Relationship Id="rId3" Type="http://schemas.openxmlformats.org/officeDocument/2006/relationships/image" Target="../media/image346.emf"/><Relationship Id="rId2" Type="http://schemas.openxmlformats.org/officeDocument/2006/relationships/image" Target="../media/image345.emf"/><Relationship Id="rId1" Type="http://schemas.openxmlformats.org/officeDocument/2006/relationships/slideLayout" Target="../slideLayouts/slideLayout18.xml"/></Relationships>
</file>

<file path=ppt/slides/_rels/slide221.xml.rels><?xml version="1.0" encoding="UTF-8" standalone="yes"?>
<Relationships xmlns="http://schemas.openxmlformats.org/package/2006/relationships"><Relationship Id="rId2" Type="http://schemas.openxmlformats.org/officeDocument/2006/relationships/image" Target="../media/image347.png"/><Relationship Id="rId1" Type="http://schemas.openxmlformats.org/officeDocument/2006/relationships/slideLayout" Target="../slideLayouts/slideLayout18.xml"/></Relationships>
</file>

<file path=ppt/slides/_rels/slide222.xml.rels><?xml version="1.0" encoding="UTF-8" standalone="yes"?>
<Relationships xmlns="http://schemas.openxmlformats.org/package/2006/relationships"><Relationship Id="rId2" Type="http://schemas.openxmlformats.org/officeDocument/2006/relationships/image" Target="../media/image348.png"/><Relationship Id="rId1" Type="http://schemas.openxmlformats.org/officeDocument/2006/relationships/slideLayout" Target="../slideLayouts/slideLayout18.xml"/></Relationships>
</file>

<file path=ppt/slides/_rels/slide223.xml.rels><?xml version="1.0" encoding="UTF-8" standalone="yes"?>
<Relationships xmlns="http://schemas.openxmlformats.org/package/2006/relationships"><Relationship Id="rId3" Type="http://schemas.openxmlformats.org/officeDocument/2006/relationships/image" Target="../media/image349.emf"/><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350.emf"/></Relationships>
</file>

<file path=ppt/slides/_rels/slide224.xml.rels><?xml version="1.0" encoding="UTF-8" standalone="yes"?>
<Relationships xmlns="http://schemas.openxmlformats.org/package/2006/relationships"><Relationship Id="rId2" Type="http://schemas.openxmlformats.org/officeDocument/2006/relationships/image" Target="../media/image351.png"/><Relationship Id="rId1" Type="http://schemas.openxmlformats.org/officeDocument/2006/relationships/slideLayout" Target="../slideLayouts/slideLayout18.xml"/></Relationships>
</file>

<file path=ppt/slides/_rels/slide225.xml.rels><?xml version="1.0" encoding="UTF-8" standalone="yes"?>
<Relationships xmlns="http://schemas.openxmlformats.org/package/2006/relationships"><Relationship Id="rId2" Type="http://schemas.openxmlformats.org/officeDocument/2006/relationships/image" Target="../media/image352.emf"/><Relationship Id="rId1" Type="http://schemas.openxmlformats.org/officeDocument/2006/relationships/slideLayout" Target="../slideLayouts/slideLayout18.xml"/></Relationships>
</file>

<file path=ppt/slides/_rels/slide226.xml.rels><?xml version="1.0" encoding="UTF-8" standalone="yes"?>
<Relationships xmlns="http://schemas.openxmlformats.org/package/2006/relationships"><Relationship Id="rId3" Type="http://schemas.openxmlformats.org/officeDocument/2006/relationships/image" Target="../media/image354.png"/><Relationship Id="rId2" Type="http://schemas.openxmlformats.org/officeDocument/2006/relationships/image" Target="../media/image353.gif"/><Relationship Id="rId1" Type="http://schemas.openxmlformats.org/officeDocument/2006/relationships/slideLayout" Target="../slideLayouts/slideLayout18.xml"/><Relationship Id="rId4" Type="http://schemas.openxmlformats.org/officeDocument/2006/relationships/image" Target="../media/image355.jpeg"/></Relationships>
</file>

<file path=ppt/slides/_rels/slide227.xml.rels><?xml version="1.0" encoding="UTF-8" standalone="yes"?>
<Relationships xmlns="http://schemas.openxmlformats.org/package/2006/relationships"><Relationship Id="rId3" Type="http://schemas.openxmlformats.org/officeDocument/2006/relationships/image" Target="../media/image357.emf"/><Relationship Id="rId2" Type="http://schemas.openxmlformats.org/officeDocument/2006/relationships/image" Target="../media/image356.emf"/><Relationship Id="rId1" Type="http://schemas.openxmlformats.org/officeDocument/2006/relationships/slideLayout" Target="../slideLayouts/slideLayout18.xml"/><Relationship Id="rId4" Type="http://schemas.openxmlformats.org/officeDocument/2006/relationships/image" Target="../media/image358.emf"/></Relationships>
</file>

<file path=ppt/slides/_rels/slide228.xml.rels><?xml version="1.0" encoding="UTF-8" standalone="yes"?>
<Relationships xmlns="http://schemas.openxmlformats.org/package/2006/relationships"><Relationship Id="rId3" Type="http://schemas.openxmlformats.org/officeDocument/2006/relationships/image" Target="../media/image360.emf"/><Relationship Id="rId2" Type="http://schemas.openxmlformats.org/officeDocument/2006/relationships/image" Target="../media/image359.emf"/><Relationship Id="rId1" Type="http://schemas.openxmlformats.org/officeDocument/2006/relationships/slideLayout" Target="../slideLayouts/slideLayout18.xml"/><Relationship Id="rId4" Type="http://schemas.openxmlformats.org/officeDocument/2006/relationships/image" Target="../media/image361.jpeg"/></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230.xml.rels><?xml version="1.0" encoding="UTF-8" standalone="yes"?>
<Relationships xmlns="http://schemas.openxmlformats.org/package/2006/relationships"><Relationship Id="rId3" Type="http://schemas.openxmlformats.org/officeDocument/2006/relationships/image" Target="../media/image363.emf"/><Relationship Id="rId2" Type="http://schemas.openxmlformats.org/officeDocument/2006/relationships/image" Target="../media/image362.emf"/><Relationship Id="rId1" Type="http://schemas.openxmlformats.org/officeDocument/2006/relationships/slideLayout" Target="../slideLayouts/slideLayout18.xml"/><Relationship Id="rId4" Type="http://schemas.openxmlformats.org/officeDocument/2006/relationships/image" Target="../media/image364.emf"/></Relationships>
</file>

<file path=ppt/slides/_rels/slide231.xml.rels><?xml version="1.0" encoding="UTF-8" standalone="yes"?>
<Relationships xmlns="http://schemas.openxmlformats.org/package/2006/relationships"><Relationship Id="rId2" Type="http://schemas.openxmlformats.org/officeDocument/2006/relationships/image" Target="../media/image365.emf"/><Relationship Id="rId1" Type="http://schemas.openxmlformats.org/officeDocument/2006/relationships/slideLayout" Target="../slideLayouts/slideLayout18.xml"/></Relationships>
</file>

<file path=ppt/slides/_rels/slide232.xml.rels><?xml version="1.0" encoding="UTF-8" standalone="yes"?>
<Relationships xmlns="http://schemas.openxmlformats.org/package/2006/relationships"><Relationship Id="rId2" Type="http://schemas.openxmlformats.org/officeDocument/2006/relationships/image" Target="../media/image366.emf"/><Relationship Id="rId1" Type="http://schemas.openxmlformats.org/officeDocument/2006/relationships/slideLayout" Target="../slideLayouts/slideLayout18.xml"/></Relationships>
</file>

<file path=ppt/slides/_rels/slide233.xml.rels><?xml version="1.0" encoding="UTF-8" standalone="yes"?>
<Relationships xmlns="http://schemas.openxmlformats.org/package/2006/relationships"><Relationship Id="rId2" Type="http://schemas.openxmlformats.org/officeDocument/2006/relationships/image" Target="../media/image367.emf"/><Relationship Id="rId1" Type="http://schemas.openxmlformats.org/officeDocument/2006/relationships/slideLayout" Target="../slideLayouts/slideLayout18.xml"/></Relationships>
</file>

<file path=ppt/slides/_rels/slide234.xml.rels><?xml version="1.0" encoding="UTF-8" standalone="yes"?>
<Relationships xmlns="http://schemas.openxmlformats.org/package/2006/relationships"><Relationship Id="rId2" Type="http://schemas.openxmlformats.org/officeDocument/2006/relationships/image" Target="../media/image368.emf"/><Relationship Id="rId1" Type="http://schemas.openxmlformats.org/officeDocument/2006/relationships/slideLayout" Target="../slideLayouts/slideLayout18.xml"/></Relationships>
</file>

<file path=ppt/slides/_rels/slide235.xml.rels><?xml version="1.0" encoding="UTF-8" standalone="yes"?>
<Relationships xmlns="http://schemas.openxmlformats.org/package/2006/relationships"><Relationship Id="rId2" Type="http://schemas.openxmlformats.org/officeDocument/2006/relationships/image" Target="../media/image369.emf"/><Relationship Id="rId1" Type="http://schemas.openxmlformats.org/officeDocument/2006/relationships/slideLayout" Target="../slideLayouts/slideLayout18.xml"/></Relationships>
</file>

<file path=ppt/slides/_rels/slide236.xml.rels><?xml version="1.0" encoding="UTF-8" standalone="yes"?>
<Relationships xmlns="http://schemas.openxmlformats.org/package/2006/relationships"><Relationship Id="rId2" Type="http://schemas.openxmlformats.org/officeDocument/2006/relationships/image" Target="../media/image370.emf"/><Relationship Id="rId1" Type="http://schemas.openxmlformats.org/officeDocument/2006/relationships/slideLayout" Target="../slideLayouts/slideLayout18.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8.xml.rels><?xml version="1.0" encoding="UTF-8" standalone="yes"?>
<Relationships xmlns="http://schemas.openxmlformats.org/package/2006/relationships"><Relationship Id="rId8" Type="http://schemas.openxmlformats.org/officeDocument/2006/relationships/image" Target="../media/image363.emf"/><Relationship Id="rId3" Type="http://schemas.openxmlformats.org/officeDocument/2006/relationships/diagramLayout" Target="../diagrams/layout1.xml"/><Relationship Id="rId7" Type="http://schemas.openxmlformats.org/officeDocument/2006/relationships/image" Target="../media/image362.emf"/><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364.emf"/></Relationships>
</file>

<file path=ppt/slides/_rels/slide23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2" Type="http://schemas.openxmlformats.org/officeDocument/2006/relationships/image" Target="../media/image371.emf"/><Relationship Id="rId1" Type="http://schemas.openxmlformats.org/officeDocument/2006/relationships/slideLayout" Target="../slideLayouts/slideLayout18.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2.xml.rels><?xml version="1.0" encoding="UTF-8" standalone="yes"?>
<Relationships xmlns="http://schemas.openxmlformats.org/package/2006/relationships"><Relationship Id="rId2" Type="http://schemas.openxmlformats.org/officeDocument/2006/relationships/image" Target="../media/image372.emf"/><Relationship Id="rId1" Type="http://schemas.openxmlformats.org/officeDocument/2006/relationships/slideLayout" Target="../slideLayouts/slideLayout18.xml"/></Relationships>
</file>

<file path=ppt/slides/_rels/slide243.xml.rels><?xml version="1.0" encoding="UTF-8" standalone="yes"?>
<Relationships xmlns="http://schemas.openxmlformats.org/package/2006/relationships"><Relationship Id="rId3" Type="http://schemas.openxmlformats.org/officeDocument/2006/relationships/image" Target="../media/image374.emf"/><Relationship Id="rId2" Type="http://schemas.openxmlformats.org/officeDocument/2006/relationships/image" Target="../media/image373.emf"/><Relationship Id="rId1" Type="http://schemas.openxmlformats.org/officeDocument/2006/relationships/slideLayout" Target="../slideLayouts/slideLayout18.xml"/></Relationships>
</file>

<file path=ppt/slides/_rels/slide244.xml.rels><?xml version="1.0" encoding="UTF-8" standalone="yes"?>
<Relationships xmlns="http://schemas.openxmlformats.org/package/2006/relationships"><Relationship Id="rId2" Type="http://schemas.openxmlformats.org/officeDocument/2006/relationships/image" Target="../media/image375.emf"/><Relationship Id="rId1" Type="http://schemas.openxmlformats.org/officeDocument/2006/relationships/slideLayout" Target="../slideLayouts/slideLayout18.xml"/></Relationships>
</file>

<file path=ppt/slides/_rels/slide245.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76.emf"/><Relationship Id="rId2" Type="http://schemas.openxmlformats.org/officeDocument/2006/relationships/diagramData" Target="../diagrams/data3.xml"/><Relationship Id="rId1" Type="http://schemas.openxmlformats.org/officeDocument/2006/relationships/slideLayout" Target="../slideLayouts/slideLayout1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6.xml.rels><?xml version="1.0" encoding="UTF-8" standalone="yes"?>
<Relationships xmlns="http://schemas.openxmlformats.org/package/2006/relationships"><Relationship Id="rId3" Type="http://schemas.openxmlformats.org/officeDocument/2006/relationships/image" Target="../media/image378.png"/><Relationship Id="rId2" Type="http://schemas.openxmlformats.org/officeDocument/2006/relationships/image" Target="../media/image377.emf"/><Relationship Id="rId1" Type="http://schemas.openxmlformats.org/officeDocument/2006/relationships/slideLayout" Target="../slideLayouts/slideLayout18.xml"/></Relationships>
</file>

<file path=ppt/slides/_rels/slide247.xml.rels><?xml version="1.0" encoding="UTF-8" standalone="yes"?>
<Relationships xmlns="http://schemas.openxmlformats.org/package/2006/relationships"><Relationship Id="rId2" Type="http://schemas.openxmlformats.org/officeDocument/2006/relationships/image" Target="../media/image379.emf"/><Relationship Id="rId1" Type="http://schemas.openxmlformats.org/officeDocument/2006/relationships/slideLayout" Target="../slideLayouts/slideLayout18.xml"/></Relationships>
</file>

<file path=ppt/slides/_rels/slide248.xml.rels><?xml version="1.0" encoding="UTF-8" standalone="yes"?>
<Relationships xmlns="http://schemas.openxmlformats.org/package/2006/relationships"><Relationship Id="rId3" Type="http://schemas.openxmlformats.org/officeDocument/2006/relationships/image" Target="../media/image381.emf"/><Relationship Id="rId2" Type="http://schemas.openxmlformats.org/officeDocument/2006/relationships/image" Target="../media/image380.emf"/><Relationship Id="rId1" Type="http://schemas.openxmlformats.org/officeDocument/2006/relationships/slideLayout" Target="../slideLayouts/slideLayout18.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jpeg"/></Relationships>
</file>

<file path=ppt/slides/_rels/slide250.xml.rels><?xml version="1.0" encoding="UTF-8" standalone="yes"?>
<Relationships xmlns="http://schemas.openxmlformats.org/package/2006/relationships"><Relationship Id="rId8" Type="http://schemas.openxmlformats.org/officeDocument/2006/relationships/image" Target="../media/image388.png"/><Relationship Id="rId3" Type="http://schemas.openxmlformats.org/officeDocument/2006/relationships/image" Target="../media/image383.gif"/><Relationship Id="rId7" Type="http://schemas.openxmlformats.org/officeDocument/2006/relationships/image" Target="../media/image387.png"/><Relationship Id="rId2" Type="http://schemas.openxmlformats.org/officeDocument/2006/relationships/image" Target="../media/image382.emf"/><Relationship Id="rId1" Type="http://schemas.openxmlformats.org/officeDocument/2006/relationships/slideLayout" Target="../slideLayouts/slideLayout18.xml"/><Relationship Id="rId6" Type="http://schemas.openxmlformats.org/officeDocument/2006/relationships/image" Target="../media/image386.gif"/><Relationship Id="rId5" Type="http://schemas.openxmlformats.org/officeDocument/2006/relationships/image" Target="../media/image385.gif"/><Relationship Id="rId4" Type="http://schemas.openxmlformats.org/officeDocument/2006/relationships/image" Target="../media/image384.gif"/></Relationships>
</file>

<file path=ppt/slides/_rels/slide251.xml.rels><?xml version="1.0" encoding="UTF-8" standalone="yes"?>
<Relationships xmlns="http://schemas.openxmlformats.org/package/2006/relationships"><Relationship Id="rId2" Type="http://schemas.openxmlformats.org/officeDocument/2006/relationships/image" Target="../media/image389.emf"/><Relationship Id="rId1" Type="http://schemas.openxmlformats.org/officeDocument/2006/relationships/slideLayout" Target="../slideLayouts/slideLayout18.xml"/></Relationships>
</file>

<file path=ppt/slides/_rels/slide252.xml.rels><?xml version="1.0" encoding="UTF-8" standalone="yes"?>
<Relationships xmlns="http://schemas.openxmlformats.org/package/2006/relationships"><Relationship Id="rId2" Type="http://schemas.openxmlformats.org/officeDocument/2006/relationships/image" Target="../media/image390.emf"/><Relationship Id="rId1" Type="http://schemas.openxmlformats.org/officeDocument/2006/relationships/slideLayout" Target="../slideLayouts/slideLayout18.xml"/></Relationships>
</file>

<file path=ppt/slides/_rels/slide253.xml.rels><?xml version="1.0" encoding="UTF-8" standalone="yes"?>
<Relationships xmlns="http://schemas.openxmlformats.org/package/2006/relationships"><Relationship Id="rId3" Type="http://schemas.openxmlformats.org/officeDocument/2006/relationships/image" Target="../media/image392.gif"/><Relationship Id="rId2" Type="http://schemas.openxmlformats.org/officeDocument/2006/relationships/image" Target="../media/image391.jpeg"/><Relationship Id="rId1" Type="http://schemas.openxmlformats.org/officeDocument/2006/relationships/slideLayout" Target="../slideLayouts/slideLayout18.xml"/></Relationships>
</file>

<file path=ppt/slides/_rels/slide254.xml.rels><?xml version="1.0" encoding="UTF-8" standalone="yes"?>
<Relationships xmlns="http://schemas.openxmlformats.org/package/2006/relationships"><Relationship Id="rId2" Type="http://schemas.openxmlformats.org/officeDocument/2006/relationships/image" Target="../media/image393.emf"/><Relationship Id="rId1" Type="http://schemas.openxmlformats.org/officeDocument/2006/relationships/slideLayout" Target="../slideLayouts/slideLayout18.xml"/></Relationships>
</file>

<file path=ppt/slides/_rels/slide255.xml.rels><?xml version="1.0" encoding="UTF-8" standalone="yes"?>
<Relationships xmlns="http://schemas.openxmlformats.org/package/2006/relationships"><Relationship Id="rId3" Type="http://schemas.openxmlformats.org/officeDocument/2006/relationships/image" Target="../media/image395.emf"/><Relationship Id="rId2" Type="http://schemas.openxmlformats.org/officeDocument/2006/relationships/image" Target="../media/image394.png"/><Relationship Id="rId1" Type="http://schemas.openxmlformats.org/officeDocument/2006/relationships/slideLayout" Target="../slideLayouts/slideLayout18.xml"/></Relationships>
</file>

<file path=ppt/slides/_rels/slide256.xml.rels><?xml version="1.0" encoding="UTF-8" standalone="yes"?>
<Relationships xmlns="http://schemas.openxmlformats.org/package/2006/relationships"><Relationship Id="rId3" Type="http://schemas.openxmlformats.org/officeDocument/2006/relationships/image" Target="../media/image397.emf"/><Relationship Id="rId2" Type="http://schemas.openxmlformats.org/officeDocument/2006/relationships/image" Target="../media/image396.emf"/><Relationship Id="rId1" Type="http://schemas.openxmlformats.org/officeDocument/2006/relationships/slideLayout" Target="../slideLayouts/slideLayout18.xml"/><Relationship Id="rId5" Type="http://schemas.openxmlformats.org/officeDocument/2006/relationships/image" Target="../media/image399.emf"/><Relationship Id="rId4" Type="http://schemas.openxmlformats.org/officeDocument/2006/relationships/image" Target="../media/image398.emf"/></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8.xml.rels><?xml version="1.0" encoding="UTF-8" standalone="yes"?>
<Relationships xmlns="http://schemas.openxmlformats.org/package/2006/relationships"><Relationship Id="rId3" Type="http://schemas.openxmlformats.org/officeDocument/2006/relationships/image" Target="../media/image401.emf"/><Relationship Id="rId2" Type="http://schemas.openxmlformats.org/officeDocument/2006/relationships/image" Target="../media/image400.emf"/><Relationship Id="rId1" Type="http://schemas.openxmlformats.org/officeDocument/2006/relationships/slideLayout" Target="../slideLayouts/slideLayout18.xml"/><Relationship Id="rId5" Type="http://schemas.openxmlformats.org/officeDocument/2006/relationships/image" Target="../media/image403.emf"/><Relationship Id="rId4" Type="http://schemas.openxmlformats.org/officeDocument/2006/relationships/image" Target="../media/image402.emf"/></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8" Type="http://schemas.openxmlformats.org/officeDocument/2006/relationships/image" Target="../media/image53.wmf"/><Relationship Id="rId13" Type="http://schemas.openxmlformats.org/officeDocument/2006/relationships/oleObject" Target="../embeddings/oleObject9.bin"/><Relationship Id="rId18" Type="http://schemas.openxmlformats.org/officeDocument/2006/relationships/image" Target="../media/image58.wmf"/><Relationship Id="rId26" Type="http://schemas.openxmlformats.org/officeDocument/2006/relationships/image" Target="../media/image62.wmf"/><Relationship Id="rId3" Type="http://schemas.openxmlformats.org/officeDocument/2006/relationships/oleObject" Target="../embeddings/oleObject4.bin"/><Relationship Id="rId21" Type="http://schemas.openxmlformats.org/officeDocument/2006/relationships/oleObject" Target="../embeddings/oleObject13.bin"/><Relationship Id="rId34" Type="http://schemas.openxmlformats.org/officeDocument/2006/relationships/image" Target="../media/image66.wmf"/><Relationship Id="rId7" Type="http://schemas.openxmlformats.org/officeDocument/2006/relationships/oleObject" Target="../embeddings/oleObject6.bin"/><Relationship Id="rId12" Type="http://schemas.openxmlformats.org/officeDocument/2006/relationships/image" Target="../media/image55.wmf"/><Relationship Id="rId17" Type="http://schemas.openxmlformats.org/officeDocument/2006/relationships/oleObject" Target="../embeddings/oleObject11.bin"/><Relationship Id="rId25" Type="http://schemas.openxmlformats.org/officeDocument/2006/relationships/oleObject" Target="../embeddings/oleObject15.bin"/><Relationship Id="rId33" Type="http://schemas.openxmlformats.org/officeDocument/2006/relationships/oleObject" Target="../embeddings/oleObject19.bin"/><Relationship Id="rId2" Type="http://schemas.openxmlformats.org/officeDocument/2006/relationships/slideLayout" Target="../slideLayouts/slideLayout7.xml"/><Relationship Id="rId16" Type="http://schemas.openxmlformats.org/officeDocument/2006/relationships/image" Target="../media/image57.wmf"/><Relationship Id="rId20" Type="http://schemas.openxmlformats.org/officeDocument/2006/relationships/image" Target="../media/image59.wmf"/><Relationship Id="rId29" Type="http://schemas.openxmlformats.org/officeDocument/2006/relationships/oleObject" Target="../embeddings/oleObject17.bin"/><Relationship Id="rId1" Type="http://schemas.openxmlformats.org/officeDocument/2006/relationships/vmlDrawing" Target="../drawings/vmlDrawing3.vml"/><Relationship Id="rId6" Type="http://schemas.openxmlformats.org/officeDocument/2006/relationships/image" Target="../media/image52.wmf"/><Relationship Id="rId11" Type="http://schemas.openxmlformats.org/officeDocument/2006/relationships/oleObject" Target="../embeddings/oleObject8.bin"/><Relationship Id="rId24" Type="http://schemas.openxmlformats.org/officeDocument/2006/relationships/image" Target="../media/image61.wmf"/><Relationship Id="rId32" Type="http://schemas.openxmlformats.org/officeDocument/2006/relationships/image" Target="../media/image65.wmf"/><Relationship Id="rId5" Type="http://schemas.openxmlformats.org/officeDocument/2006/relationships/oleObject" Target="../embeddings/oleObject5.bin"/><Relationship Id="rId15" Type="http://schemas.openxmlformats.org/officeDocument/2006/relationships/oleObject" Target="../embeddings/oleObject10.bin"/><Relationship Id="rId23" Type="http://schemas.openxmlformats.org/officeDocument/2006/relationships/oleObject" Target="../embeddings/oleObject14.bin"/><Relationship Id="rId28" Type="http://schemas.openxmlformats.org/officeDocument/2006/relationships/image" Target="../media/image63.wmf"/><Relationship Id="rId10" Type="http://schemas.openxmlformats.org/officeDocument/2006/relationships/image" Target="../media/image54.wmf"/><Relationship Id="rId19" Type="http://schemas.openxmlformats.org/officeDocument/2006/relationships/oleObject" Target="../embeddings/oleObject12.bin"/><Relationship Id="rId31" Type="http://schemas.openxmlformats.org/officeDocument/2006/relationships/oleObject" Target="../embeddings/oleObject18.bin"/><Relationship Id="rId4" Type="http://schemas.openxmlformats.org/officeDocument/2006/relationships/image" Target="../media/image51.wmf"/><Relationship Id="rId9" Type="http://schemas.openxmlformats.org/officeDocument/2006/relationships/oleObject" Target="../embeddings/oleObject7.bin"/><Relationship Id="rId14" Type="http://schemas.openxmlformats.org/officeDocument/2006/relationships/image" Target="../media/image56.wmf"/><Relationship Id="rId22" Type="http://schemas.openxmlformats.org/officeDocument/2006/relationships/image" Target="../media/image60.wmf"/><Relationship Id="rId27" Type="http://schemas.openxmlformats.org/officeDocument/2006/relationships/oleObject" Target="../embeddings/oleObject16.bin"/><Relationship Id="rId30" Type="http://schemas.openxmlformats.org/officeDocument/2006/relationships/image" Target="../media/image64.wmf"/></Relationships>
</file>

<file path=ppt/slides/_rels/slide260.xml.rels><?xml version="1.0" encoding="UTF-8" standalone="yes"?>
<Relationships xmlns="http://schemas.openxmlformats.org/package/2006/relationships"><Relationship Id="rId3" Type="http://schemas.openxmlformats.org/officeDocument/2006/relationships/image" Target="../media/image405.png"/><Relationship Id="rId2" Type="http://schemas.openxmlformats.org/officeDocument/2006/relationships/image" Target="../media/image404.png"/><Relationship Id="rId1" Type="http://schemas.openxmlformats.org/officeDocument/2006/relationships/slideLayout" Target="../slideLayouts/slideLayout18.xml"/></Relationships>
</file>

<file path=ppt/slides/_rels/slide261.xml.rels><?xml version="1.0" encoding="UTF-8" standalone="yes"?>
<Relationships xmlns="http://schemas.openxmlformats.org/package/2006/relationships"><Relationship Id="rId3" Type="http://schemas.openxmlformats.org/officeDocument/2006/relationships/image" Target="../media/image407.png"/><Relationship Id="rId2" Type="http://schemas.openxmlformats.org/officeDocument/2006/relationships/image" Target="../media/image406.gif"/><Relationship Id="rId1" Type="http://schemas.openxmlformats.org/officeDocument/2006/relationships/slideLayout" Target="../slideLayouts/slideLayout18.xml"/><Relationship Id="rId5" Type="http://schemas.openxmlformats.org/officeDocument/2006/relationships/image" Target="../media/image409.png"/><Relationship Id="rId4" Type="http://schemas.openxmlformats.org/officeDocument/2006/relationships/image" Target="../media/image408.png"/></Relationships>
</file>

<file path=ppt/slides/_rels/slide262.xml.rels><?xml version="1.0" encoding="UTF-8" standalone="yes"?>
<Relationships xmlns="http://schemas.openxmlformats.org/package/2006/relationships"><Relationship Id="rId3" Type="http://schemas.openxmlformats.org/officeDocument/2006/relationships/image" Target="../media/image411.png"/><Relationship Id="rId2" Type="http://schemas.openxmlformats.org/officeDocument/2006/relationships/image" Target="../media/image410.emf"/><Relationship Id="rId1" Type="http://schemas.openxmlformats.org/officeDocument/2006/relationships/slideLayout" Target="../slideLayouts/slideLayout18.xml"/><Relationship Id="rId5" Type="http://schemas.openxmlformats.org/officeDocument/2006/relationships/image" Target="../media/image413.png"/><Relationship Id="rId4" Type="http://schemas.openxmlformats.org/officeDocument/2006/relationships/image" Target="../media/image412.gif"/></Relationships>
</file>

<file path=ppt/slides/_rels/slide263.xml.rels><?xml version="1.0" encoding="UTF-8" standalone="yes"?>
<Relationships xmlns="http://schemas.openxmlformats.org/package/2006/relationships"><Relationship Id="rId2" Type="http://schemas.openxmlformats.org/officeDocument/2006/relationships/image" Target="../media/image414.emf"/><Relationship Id="rId1" Type="http://schemas.openxmlformats.org/officeDocument/2006/relationships/slideLayout" Target="../slideLayouts/slideLayout18.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6.xml.rels><?xml version="1.0" encoding="UTF-8" standalone="yes"?>
<Relationships xmlns="http://schemas.openxmlformats.org/package/2006/relationships"><Relationship Id="rId3" Type="http://schemas.openxmlformats.org/officeDocument/2006/relationships/image" Target="../media/image416.emf"/><Relationship Id="rId2" Type="http://schemas.openxmlformats.org/officeDocument/2006/relationships/image" Target="../media/image415.png"/><Relationship Id="rId1" Type="http://schemas.openxmlformats.org/officeDocument/2006/relationships/slideLayout" Target="../slideLayouts/slideLayout18.xml"/></Relationships>
</file>

<file path=ppt/slides/_rels/slide267.xml.rels><?xml version="1.0" encoding="UTF-8" standalone="yes"?>
<Relationships xmlns="http://schemas.openxmlformats.org/package/2006/relationships"><Relationship Id="rId2" Type="http://schemas.openxmlformats.org/officeDocument/2006/relationships/image" Target="../media/image417.emf"/><Relationship Id="rId1" Type="http://schemas.openxmlformats.org/officeDocument/2006/relationships/slideLayout" Target="../slideLayouts/slideLayout18.xml"/></Relationships>
</file>

<file path=ppt/slides/_rels/slide268.xml.rels><?xml version="1.0" encoding="UTF-8" standalone="yes"?>
<Relationships xmlns="http://schemas.openxmlformats.org/package/2006/relationships"><Relationship Id="rId3" Type="http://schemas.openxmlformats.org/officeDocument/2006/relationships/image" Target="../media/image419.emf"/><Relationship Id="rId2" Type="http://schemas.openxmlformats.org/officeDocument/2006/relationships/image" Target="../media/image418.emf"/><Relationship Id="rId1" Type="http://schemas.openxmlformats.org/officeDocument/2006/relationships/slideLayout" Target="../slideLayouts/slideLayout18.xml"/></Relationships>
</file>

<file path=ppt/slides/_rels/slide269.xml.rels><?xml version="1.0" encoding="UTF-8" standalone="yes"?>
<Relationships xmlns="http://schemas.openxmlformats.org/package/2006/relationships"><Relationship Id="rId3" Type="http://schemas.openxmlformats.org/officeDocument/2006/relationships/image" Target="../media/image421.emf"/><Relationship Id="rId2" Type="http://schemas.openxmlformats.org/officeDocument/2006/relationships/image" Target="../media/image420.emf"/><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2" Type="http://schemas.openxmlformats.org/officeDocument/2006/relationships/image" Target="../media/image422.emf"/><Relationship Id="rId1" Type="http://schemas.openxmlformats.org/officeDocument/2006/relationships/slideLayout" Target="../slideLayouts/slideLayout18.xml"/></Relationships>
</file>

<file path=ppt/slides/_rels/slide271.xml.rels><?xml version="1.0" encoding="UTF-8" standalone="yes"?>
<Relationships xmlns="http://schemas.openxmlformats.org/package/2006/relationships"><Relationship Id="rId3" Type="http://schemas.openxmlformats.org/officeDocument/2006/relationships/image" Target="../media/image424.emf"/><Relationship Id="rId2" Type="http://schemas.openxmlformats.org/officeDocument/2006/relationships/image" Target="../media/image423.emf"/><Relationship Id="rId1" Type="http://schemas.openxmlformats.org/officeDocument/2006/relationships/slideLayout" Target="../slideLayouts/slideLayout18.xml"/></Relationships>
</file>

<file path=ppt/slides/_rels/slide272.xml.rels><?xml version="1.0" encoding="UTF-8" standalone="yes"?>
<Relationships xmlns="http://schemas.openxmlformats.org/package/2006/relationships"><Relationship Id="rId2" Type="http://schemas.openxmlformats.org/officeDocument/2006/relationships/image" Target="../media/image425.emf"/><Relationship Id="rId1" Type="http://schemas.openxmlformats.org/officeDocument/2006/relationships/slideLayout" Target="../slideLayouts/slideLayout18.xml"/></Relationships>
</file>

<file path=ppt/slides/_rels/slide273.xml.rels><?xml version="1.0" encoding="UTF-8" standalone="yes"?>
<Relationships xmlns="http://schemas.openxmlformats.org/package/2006/relationships"><Relationship Id="rId2" Type="http://schemas.openxmlformats.org/officeDocument/2006/relationships/image" Target="../media/image426.emf"/><Relationship Id="rId1" Type="http://schemas.openxmlformats.org/officeDocument/2006/relationships/slideLayout" Target="../slideLayouts/slideLayout18.xml"/></Relationships>
</file>

<file path=ppt/slides/_rels/slide274.xml.rels><?xml version="1.0" encoding="UTF-8" standalone="yes"?>
<Relationships xmlns="http://schemas.openxmlformats.org/package/2006/relationships"><Relationship Id="rId3" Type="http://schemas.openxmlformats.org/officeDocument/2006/relationships/image" Target="../media/image397.emf"/><Relationship Id="rId2" Type="http://schemas.openxmlformats.org/officeDocument/2006/relationships/image" Target="../media/image427.emf"/><Relationship Id="rId1" Type="http://schemas.openxmlformats.org/officeDocument/2006/relationships/slideLayout" Target="../slideLayouts/slideLayout18.xml"/></Relationships>
</file>

<file path=ppt/slides/_rels/slide275.xml.rels><?xml version="1.0" encoding="UTF-8" standalone="yes"?>
<Relationships xmlns="http://schemas.openxmlformats.org/package/2006/relationships"><Relationship Id="rId3" Type="http://schemas.openxmlformats.org/officeDocument/2006/relationships/image" Target="../media/image428.emf"/><Relationship Id="rId2" Type="http://schemas.openxmlformats.org/officeDocument/2006/relationships/image" Target="../media/image349.emf"/><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www.google.com/imgres?imgurl=http://liakatas.org/chemblog/wp-content/uploads/2008/09/periodic-table-large3.png&amp;imgrefurl=http://liakatas.org/chemblog/?page_id=15&amp;h=1480&amp;w=2084&amp;sz=91&amp;tbnid=0VVvXVkQCVzvRM:&amp;tbnh=107&amp;tbnw=150&amp;prev=/images?q=periodic+table&amp;hl=ar&amp;usg=__lw8QR61tUxmp8CjeReZvUtOH8mw=&amp;ei=RvJ2S6qmNJS7jAeH7umaCg&amp;sa=X&amp;oi=image_result&amp;resnum=6&amp;ct=image&amp;ved=0CCcQ9QEwBQ"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32.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image" Target="../media/image71.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hyperlink" Target="http://www.google.com/imgres?imgurl=http://liakatas.org/chemblog/wp-content/uploads/2008/09/periodic-table-large3.png&amp;imgrefurl=http://liakatas.org/chemblog/?page_id=15&amp;h=1480&amp;w=2084&amp;sz=91&amp;tbnid=0VVvXVkQCVzvRM:&amp;tbnh=107&amp;tbnw=150&amp;prev=/images?q=periodic+table&amp;hl=ar&amp;usg=__lw8QR61tUxmp8CjeReZvUtOH8mw=&amp;ei=RvJ2S6qmNJS7jAeH7umaCg&amp;sa=X&amp;oi=image_result&amp;resnum=6&amp;ct=image&amp;ved=0CCcQ9QEwBQ"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hyperlink" Target="http://www.google.com/imgres?imgurl=http://liakatas.org/chemblog/wp-content/uploads/2008/09/periodic-table-large3.png&amp;imgrefurl=http://liakatas.org/chemblog/?page_id=15&amp;h=1480&amp;w=2084&amp;sz=91&amp;tbnid=0VVvXVkQCVzvRM:&amp;tbnh=107&amp;tbnw=150&amp;prev=/images?q=periodic+table&amp;hl=ar&amp;usg=__lw8QR61tUxmp8CjeReZvUtOH8mw=&amp;ei=RvJ2S6qmNJS7jAeH7umaCg&amp;sa=X&amp;oi=image_result&amp;resnum=6&amp;ct=image&amp;ved=0CCcQ9QEwBQ" TargetMode="External"/><Relationship Id="rId1" Type="http://schemas.openxmlformats.org/officeDocument/2006/relationships/slideLayout" Target="../slideLayouts/slideLayout7.xml"/><Relationship Id="rId4" Type="http://schemas.openxmlformats.org/officeDocument/2006/relationships/image" Target="../media/image75.emf"/></Relationships>
</file>

<file path=ppt/slides/_rels/slide36.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6.emf"/><Relationship Id="rId1" Type="http://schemas.openxmlformats.org/officeDocument/2006/relationships/slideLayout" Target="../slideLayouts/slideLayout7.xml"/><Relationship Id="rId4" Type="http://schemas.openxmlformats.org/officeDocument/2006/relationships/image" Target="../media/image77.emf"/></Relationships>
</file>

<file path=ppt/slides/_rels/slide37.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image" Target="../media/image78.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www.google.com/imgres?imgurl=http://liakatas.org/chemblog/wp-content/uploads/2008/09/periodic-table-large3.png&amp;imgrefurl=http://liakatas.org/chemblog/?page_id=15&amp;h=1480&amp;w=2084&amp;sz=91&amp;tbnid=0VVvXVkQCVzvRM:&amp;tbnh=107&amp;tbnw=150&amp;prev=/images?q=periodic+table&amp;hl=ar&amp;usg=__lw8QR61tUxmp8CjeReZvUtOH8mw=&amp;ei=RvJ2S6qmNJS7jAeH7umaCg&amp;sa=X&amp;oi=image_result&amp;resnum=6&amp;ct=image&amp;ved=0CCcQ9QEwBQ"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hyperlink" Target="http://www.google.com/imgres?imgurl=http://liakatas.org/chemblog/wp-content/uploads/2008/09/periodic-table-large3.png&amp;imgrefurl=http://liakatas.org/chemblog/?page_id=15&amp;h=1480&amp;w=2084&amp;sz=91&amp;tbnid=0VVvXVkQCVzvRM:&amp;tbnh=107&amp;tbnw=150&amp;prev=/images?q=periodic+table&amp;hl=ar&amp;usg=__lw8QR61tUxmp8CjeReZvUtOH8mw=&amp;ei=RvJ2S6qmNJS7jAeH7umaCg&amp;sa=X&amp;oi=image_result&amp;resnum=6&amp;ct=image&amp;ved=0CCcQ9QEwBQ"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44.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8.gif"/><Relationship Id="rId2" Type="http://schemas.openxmlformats.org/officeDocument/2006/relationships/image" Target="../media/image87.e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image" Target="../media/image96.e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03.emf"/><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image" Target="../media/image104.em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image" Target="../media/image106.em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image" Target="../media/image108.emf"/><Relationship Id="rId1" Type="http://schemas.openxmlformats.org/officeDocument/2006/relationships/slideLayout" Target="../slideLayouts/slideLayout7.xml"/><Relationship Id="rId4" Type="http://schemas.openxmlformats.org/officeDocument/2006/relationships/image" Target="../media/image110.png"/></Relationships>
</file>

<file path=ppt/slides/_rels/slide5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7.xml"/><Relationship Id="rId4" Type="http://schemas.openxmlformats.org/officeDocument/2006/relationships/image" Target="../media/image11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www.google.com.sa/url?sa=i&amp;rct=j&amp;q=&amp;esrc=s&amp;frm=1&amp;source=images&amp;cd=&amp;cad=rja&amp;docid=rlNaRlvDikYkkM&amp;tbnid=DYCjCMx7cloRqM:&amp;ved=0CAUQjRw&amp;url=http://heisenbergschemistry.com/2012/06/05/structures-in-breaking-bad/&amp;ei=bXsMU6DfLcLS0QWvl4GABQ&amp;psig=AFQjCNEA7Kb3iRqm8NoSIIxp4JUMD5OkBQ&amp;ust=1393413191324697"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15.emf"/><Relationship Id="rId2" Type="http://schemas.openxmlformats.org/officeDocument/2006/relationships/image" Target="../media/image114.emf"/><Relationship Id="rId1" Type="http://schemas.openxmlformats.org/officeDocument/2006/relationships/slideLayout" Target="../slideLayouts/slideLayout7.xml"/><Relationship Id="rId4" Type="http://schemas.openxmlformats.org/officeDocument/2006/relationships/image" Target="../media/image116.emf"/></Relationships>
</file>

<file path=ppt/slides/_rels/slide61.xml.rels><?xml version="1.0" encoding="UTF-8" standalone="yes"?>
<Relationships xmlns="http://schemas.openxmlformats.org/package/2006/relationships"><Relationship Id="rId2" Type="http://schemas.openxmlformats.org/officeDocument/2006/relationships/image" Target="../media/image117.emf"/><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19.emf"/><Relationship Id="rId2" Type="http://schemas.openxmlformats.org/officeDocument/2006/relationships/image" Target="../media/image118.emf"/><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25.emf"/><Relationship Id="rId2" Type="http://schemas.openxmlformats.org/officeDocument/2006/relationships/image" Target="../media/image124.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29.emf"/><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30.emf"/><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32.emf"/><Relationship Id="rId4" Type="http://schemas.openxmlformats.org/officeDocument/2006/relationships/image" Target="../media/image131.emf"/></Relationships>
</file>

<file path=ppt/slides/_rels/slide73.xml.rels><?xml version="1.0" encoding="UTF-8" standalone="yes"?>
<Relationships xmlns="http://schemas.openxmlformats.org/package/2006/relationships"><Relationship Id="rId3" Type="http://schemas.openxmlformats.org/officeDocument/2006/relationships/image" Target="../media/image134.e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33.wmf"/><Relationship Id="rId5" Type="http://schemas.openxmlformats.org/officeDocument/2006/relationships/oleObject" Target="../embeddings/oleObject20.bin"/><Relationship Id="rId4" Type="http://schemas.openxmlformats.org/officeDocument/2006/relationships/image" Target="../media/image135.png"/></Relationships>
</file>

<file path=ppt/slides/_rels/slide7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38.em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39.png"/></Relationships>
</file>

<file path=ppt/slides/_rels/slide76.xml.rels><?xml version="1.0" encoding="UTF-8" standalone="yes"?>
<Relationships xmlns="http://schemas.openxmlformats.org/package/2006/relationships"><Relationship Id="rId2" Type="http://schemas.openxmlformats.org/officeDocument/2006/relationships/image" Target="../media/image140.emf"/><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41.emf"/><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43.emf"/><Relationship Id="rId2" Type="http://schemas.openxmlformats.org/officeDocument/2006/relationships/image" Target="../media/image142.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145.emf"/><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47.png"/><Relationship Id="rId4" Type="http://schemas.openxmlformats.org/officeDocument/2006/relationships/image" Target="../media/image146.emf"/></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48.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49.emf"/><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3" Type="http://schemas.openxmlformats.org/officeDocument/2006/relationships/image" Target="../media/image152.emf"/><Relationship Id="rId2" Type="http://schemas.openxmlformats.org/officeDocument/2006/relationships/image" Target="../media/image151.emf"/><Relationship Id="rId1" Type="http://schemas.openxmlformats.org/officeDocument/2006/relationships/slideLayout" Target="../slideLayouts/slideLayout7.xml"/><Relationship Id="rId4" Type="http://schemas.openxmlformats.org/officeDocument/2006/relationships/image" Target="../media/image153.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3" Type="http://schemas.openxmlformats.org/officeDocument/2006/relationships/image" Target="../media/image155.emf"/><Relationship Id="rId2" Type="http://schemas.openxmlformats.org/officeDocument/2006/relationships/image" Target="../media/image154.emf"/><Relationship Id="rId1" Type="http://schemas.openxmlformats.org/officeDocument/2006/relationships/slideLayout" Target="../slideLayouts/slideLayout7.xml"/><Relationship Id="rId4" Type="http://schemas.openxmlformats.org/officeDocument/2006/relationships/image" Target="../media/image156.emf"/></Relationships>
</file>

<file path=ppt/slides/_rels/slide89.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161.emf"/><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62.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7.png"/><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a:spLocks noGrp="1"/>
          </p:cNvSpPr>
          <p:nvPr/>
        </p:nvSpPr>
        <p:spPr>
          <a:xfrm>
            <a:off x="1607126" y="4114800"/>
            <a:ext cx="6012873" cy="1219200"/>
          </a:xfrm>
          <a:prstGeom prst="rect">
            <a:avLst/>
          </a:prstGeom>
        </p:spPr>
        <p:txBody>
          <a:bodyPr>
            <a:no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endParaRPr lang="en-US" sz="1800" b="1" dirty="0" smtClean="0">
              <a:solidFill>
                <a:schemeClr val="bg2">
                  <a:lumMod val="50000"/>
                </a:schemeClr>
              </a:solidFill>
              <a:latin typeface="Tahoma" pitchFamily="34" charset="0"/>
              <a:ea typeface="Tahoma" pitchFamily="34" charset="0"/>
              <a:cs typeface="Tahoma" pitchFamily="34" charset="0"/>
            </a:endParaRPr>
          </a:p>
          <a:p>
            <a:endParaRPr lang="en-US" sz="1800" b="1" dirty="0">
              <a:solidFill>
                <a:schemeClr val="bg2">
                  <a:lumMod val="50000"/>
                </a:schemeClr>
              </a:solidFill>
              <a:latin typeface="Tahoma" pitchFamily="34" charset="0"/>
              <a:ea typeface="Tahoma" pitchFamily="34" charset="0"/>
              <a:cs typeface="Tahoma" pitchFamily="34" charset="0"/>
            </a:endParaRPr>
          </a:p>
          <a:p>
            <a:endParaRPr lang="en-US" sz="1800" b="1" dirty="0" smtClean="0">
              <a:solidFill>
                <a:schemeClr val="bg2">
                  <a:lumMod val="50000"/>
                </a:schemeClr>
              </a:solidFill>
              <a:latin typeface="Tahoma" pitchFamily="34" charset="0"/>
              <a:ea typeface="Tahoma" pitchFamily="34" charset="0"/>
              <a:cs typeface="Tahoma" pitchFamily="34" charset="0"/>
            </a:endParaRPr>
          </a:p>
        </p:txBody>
      </p:sp>
      <p:sp>
        <p:nvSpPr>
          <p:cNvPr id="3" name="Rectangle 2"/>
          <p:cNvSpPr/>
          <p:nvPr/>
        </p:nvSpPr>
        <p:spPr>
          <a:xfrm>
            <a:off x="979714" y="685800"/>
            <a:ext cx="7391400" cy="513986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spcBef>
                <a:spcPct val="0"/>
              </a:spcBef>
              <a:defRPr/>
            </a:pPr>
            <a:endParaRPr lang="en-US" sz="1200" b="1" dirty="0">
              <a:solidFill>
                <a:srgbClr val="002060"/>
              </a:solidFill>
              <a:latin typeface="Times New Roman" panose="02020603050405020304" pitchFamily="18" charset="0"/>
              <a:cs typeface="Times New Roman" panose="02020603050405020304" pitchFamily="18" charset="0"/>
            </a:endParaRPr>
          </a:p>
          <a:p>
            <a:pPr algn="ctr"/>
            <a:r>
              <a:rPr lang="en-US" sz="3200" b="1" dirty="0">
                <a:solidFill>
                  <a:srgbClr val="C00000"/>
                </a:solidFill>
                <a:latin typeface="Times New Roman" panose="02020603050405020304" pitchFamily="18" charset="0"/>
                <a:cs typeface="Times New Roman" panose="02020603050405020304" pitchFamily="18" charset="0"/>
              </a:rPr>
              <a:t>Introduction </a:t>
            </a:r>
            <a:r>
              <a:rPr lang="en-US" sz="3200" b="1" dirty="0" smtClean="0">
                <a:solidFill>
                  <a:srgbClr val="C00000"/>
                </a:solidFill>
                <a:latin typeface="Times New Roman" panose="02020603050405020304" pitchFamily="18" charset="0"/>
                <a:cs typeface="Times New Roman" panose="02020603050405020304" pitchFamily="18" charset="0"/>
              </a:rPr>
              <a:t>to</a:t>
            </a:r>
            <a:endParaRPr lang="en-US" sz="3200" b="1" dirty="0">
              <a:solidFill>
                <a:srgbClr val="FF0000"/>
              </a:solidFill>
              <a:latin typeface="Times New Roman" panose="02020603050405020304" pitchFamily="18" charset="0"/>
              <a:cs typeface="Times New Roman" panose="02020603050405020304" pitchFamily="18" charset="0"/>
            </a:endParaRPr>
          </a:p>
          <a:p>
            <a:pPr algn="ct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a:solidFill>
                  <a:srgbClr val="002060"/>
                </a:solidFill>
                <a:latin typeface="Times New Roman" panose="02020603050405020304" pitchFamily="18" charset="0"/>
                <a:cs typeface="Times New Roman" panose="02020603050405020304" pitchFamily="18" charset="0"/>
              </a:rPr>
              <a:t>Organic </a:t>
            </a:r>
            <a:r>
              <a:rPr lang="en-US" sz="3200" b="1" dirty="0" smtClean="0">
                <a:solidFill>
                  <a:srgbClr val="002060"/>
                </a:solidFill>
                <a:latin typeface="Times New Roman" panose="02020603050405020304" pitchFamily="18" charset="0"/>
                <a:cs typeface="Times New Roman" panose="02020603050405020304" pitchFamily="18" charset="0"/>
              </a:rPr>
              <a:t>Chemistry</a:t>
            </a:r>
          </a:p>
          <a:p>
            <a:pPr algn="ctr"/>
            <a:endParaRPr lang="en-US" sz="3200" b="1" dirty="0" smtClean="0">
              <a:solidFill>
                <a:srgbClr val="002060"/>
              </a:solidFill>
              <a:latin typeface="Times New Roman" panose="02020603050405020304" pitchFamily="18" charset="0"/>
              <a:cs typeface="Times New Roman" panose="02020603050405020304" pitchFamily="18" charset="0"/>
            </a:endParaRPr>
          </a:p>
          <a:p>
            <a:pPr algn="ctr"/>
            <a:r>
              <a:rPr lang="en-US" sz="2000" b="1" dirty="0">
                <a:solidFill>
                  <a:srgbClr val="002060"/>
                </a:solidFill>
                <a:latin typeface="Times New Roman" panose="02020603050405020304" pitchFamily="18" charset="0"/>
                <a:cs typeface="Times New Roman" panose="02020603050405020304" pitchFamily="18" charset="0"/>
              </a:rPr>
              <a:t> (for </a:t>
            </a:r>
            <a:r>
              <a:rPr lang="en-US" sz="2000" b="1" dirty="0">
                <a:solidFill>
                  <a:srgbClr val="C00000"/>
                </a:solidFill>
                <a:latin typeface="Times New Roman" panose="02020603050405020304" pitchFamily="18" charset="0"/>
                <a:cs typeface="Times New Roman" panose="02020603050405020304" pitchFamily="18" charset="0"/>
              </a:rPr>
              <a:t>Preparatory Year - </a:t>
            </a:r>
            <a:r>
              <a:rPr lang="en-US" sz="2000" b="1" dirty="0">
                <a:solidFill>
                  <a:srgbClr val="002060"/>
                </a:solidFill>
                <a:latin typeface="Times New Roman" panose="02020603050405020304" pitchFamily="18" charset="0"/>
                <a:cs typeface="Times New Roman" panose="02020603050405020304" pitchFamily="18" charset="0"/>
              </a:rPr>
              <a:t>Health Sciences)</a:t>
            </a:r>
          </a:p>
          <a:p>
            <a:pPr algn="ctr"/>
            <a:r>
              <a:rPr lang="en-US" sz="2400" b="1" dirty="0" smtClean="0">
                <a:solidFill>
                  <a:srgbClr val="002060"/>
                </a:solidFill>
                <a:latin typeface="Times New Roman" panose="02020603050405020304" pitchFamily="18" charset="0"/>
                <a:cs typeface="Times New Roman" panose="02020603050405020304" pitchFamily="18" charset="0"/>
              </a:rPr>
              <a:t>145 CHEM </a:t>
            </a:r>
          </a:p>
          <a:p>
            <a:pPr algn="ctr"/>
            <a:endParaRPr lang="en-US" sz="2000" b="1" dirty="0" smtClean="0">
              <a:solidFill>
                <a:srgbClr val="002060"/>
              </a:solidFill>
              <a:latin typeface="Times New Roman" panose="02020603050405020304" pitchFamily="18" charset="0"/>
              <a:cs typeface="Times New Roman" panose="02020603050405020304" pitchFamily="18" charset="0"/>
            </a:endParaRPr>
          </a:p>
          <a:p>
            <a:pPr algn="ctr"/>
            <a:r>
              <a:rPr lang="en-US" sz="2000" b="1" dirty="0">
                <a:solidFill>
                  <a:srgbClr val="002060"/>
                </a:solidFill>
                <a:latin typeface="Times New Roman" panose="02020603050405020304" pitchFamily="18" charset="0"/>
                <a:ea typeface="Tahoma" pitchFamily="34" charset="0"/>
                <a:cs typeface="Times New Roman" panose="02020603050405020304" pitchFamily="18" charset="0"/>
              </a:rPr>
              <a:t> By</a:t>
            </a:r>
          </a:p>
          <a:p>
            <a:pPr algn="ctr"/>
            <a:r>
              <a:rPr lang="en-US" sz="2000" b="1" dirty="0">
                <a:solidFill>
                  <a:srgbClr val="002060"/>
                </a:solidFill>
                <a:latin typeface="Times New Roman" panose="02020603050405020304" pitchFamily="18" charset="0"/>
                <a:ea typeface="Tahoma" pitchFamily="34" charset="0"/>
                <a:cs typeface="Times New Roman" panose="02020603050405020304" pitchFamily="18" charset="0"/>
              </a:rPr>
              <a:t>Prof. </a:t>
            </a:r>
            <a:r>
              <a:rPr lang="en-US" sz="2000" b="1" dirty="0" smtClean="0">
                <a:solidFill>
                  <a:srgbClr val="002060"/>
                </a:solidFill>
                <a:latin typeface="Times New Roman" panose="02020603050405020304" pitchFamily="18" charset="0"/>
                <a:ea typeface="Tahoma" pitchFamily="34" charset="0"/>
                <a:cs typeface="Times New Roman" panose="02020603050405020304" pitchFamily="18" charset="0"/>
              </a:rPr>
              <a:t>Salem </a:t>
            </a:r>
            <a:r>
              <a:rPr lang="en-US" sz="2000" b="1" dirty="0">
                <a:solidFill>
                  <a:srgbClr val="002060"/>
                </a:solidFill>
                <a:latin typeface="Times New Roman" panose="02020603050405020304" pitchFamily="18" charset="0"/>
                <a:ea typeface="Tahoma" pitchFamily="34" charset="0"/>
                <a:cs typeface="Times New Roman" panose="02020603050405020304" pitchFamily="18" charset="0"/>
              </a:rPr>
              <a:t>S. Al-Theyab</a:t>
            </a:r>
            <a:endParaRPr lang="en-US" sz="2000" b="1" dirty="0" smtClean="0">
              <a:solidFill>
                <a:srgbClr val="FF0000"/>
              </a:solidFill>
              <a:latin typeface="Times New Roman" panose="02020603050405020304" pitchFamily="18" charset="0"/>
              <a:ea typeface="Tahoma" pitchFamily="34" charset="0"/>
              <a:cs typeface="Times New Roman" panose="02020603050405020304" pitchFamily="18" charset="0"/>
            </a:endParaRPr>
          </a:p>
          <a:p>
            <a:pPr algn="ctr"/>
            <a:r>
              <a:rPr lang="en-US" b="1" dirty="0">
                <a:solidFill>
                  <a:srgbClr val="C00000"/>
                </a:solidFill>
                <a:latin typeface="Times New Roman" panose="02020603050405020304" pitchFamily="18" charset="0"/>
                <a:ea typeface="Tahoma" pitchFamily="34" charset="0"/>
                <a:cs typeface="Times New Roman" panose="02020603050405020304" pitchFamily="18" charset="0"/>
              </a:rPr>
              <a:t>King Saud University</a:t>
            </a:r>
          </a:p>
          <a:p>
            <a:pPr algn="ctr"/>
            <a:r>
              <a:rPr lang="en-US" b="1" dirty="0">
                <a:solidFill>
                  <a:srgbClr val="C00000"/>
                </a:solidFill>
                <a:latin typeface="Times New Roman" panose="02020603050405020304" pitchFamily="18" charset="0"/>
                <a:ea typeface="Tahoma" pitchFamily="34" charset="0"/>
                <a:cs typeface="Times New Roman" panose="02020603050405020304" pitchFamily="18" charset="0"/>
              </a:rPr>
              <a:t> College of Science - Chemistry Department </a:t>
            </a:r>
          </a:p>
          <a:p>
            <a:pPr algn="ctr"/>
            <a:endParaRPr lang="en-US" sz="2800" b="1" dirty="0">
              <a:solidFill>
                <a:srgbClr val="FF0000"/>
              </a:solidFill>
              <a:latin typeface="Times New Roman" panose="02020603050405020304" pitchFamily="18" charset="0"/>
              <a:ea typeface="Tahoma" pitchFamily="34" charset="0"/>
              <a:cs typeface="Times New Roman" panose="02020603050405020304" pitchFamily="18" charset="0"/>
            </a:endParaRPr>
          </a:p>
          <a:p>
            <a:pPr algn="ctr"/>
            <a:endParaRPr lang="en-US" sz="1600" b="1" dirty="0" smtClean="0">
              <a:solidFill>
                <a:srgbClr val="FF0000"/>
              </a:solidFill>
              <a:latin typeface="Times New Roman" panose="02020603050405020304" pitchFamily="18" charset="0"/>
              <a:ea typeface="Tahoma" pitchFamily="34" charset="0"/>
              <a:cs typeface="Times New Roman" panose="02020603050405020304" pitchFamily="18" charset="0"/>
            </a:endParaRPr>
          </a:p>
          <a:p>
            <a:pPr algn="ctr"/>
            <a:r>
              <a:rPr lang="ar-SA" sz="1600" b="1" dirty="0">
                <a:solidFill>
                  <a:srgbClr val="C00000"/>
                </a:solidFill>
              </a:rPr>
              <a:t>المرجع </a:t>
            </a:r>
          </a:p>
          <a:p>
            <a:pPr algn="ctr"/>
            <a:r>
              <a:rPr lang="ar-SA" sz="1600" b="1" dirty="0" smtClean="0">
                <a:solidFill>
                  <a:srgbClr val="FF0000"/>
                </a:solidFill>
              </a:rPr>
              <a:t>   </a:t>
            </a:r>
            <a:r>
              <a:rPr lang="ar-SA" sz="1600" b="1" dirty="0" smtClean="0">
                <a:solidFill>
                  <a:srgbClr val="C00000"/>
                </a:solidFill>
              </a:rPr>
              <a:t> أسس </a:t>
            </a:r>
            <a:r>
              <a:rPr lang="ar-SA" sz="1600" b="1" dirty="0">
                <a:solidFill>
                  <a:srgbClr val="C00000"/>
                </a:solidFill>
              </a:rPr>
              <a:t>الكيمياء العضوية </a:t>
            </a:r>
            <a:r>
              <a:rPr lang="ar-SA" sz="1600" b="1" dirty="0" smtClean="0">
                <a:solidFill>
                  <a:srgbClr val="C00000"/>
                </a:solidFill>
              </a:rPr>
              <a:t>– </a:t>
            </a:r>
            <a:r>
              <a:rPr lang="ar-SA" sz="1600" b="1" dirty="0" err="1" smtClean="0">
                <a:solidFill>
                  <a:srgbClr val="C00000"/>
                </a:solidFill>
              </a:rPr>
              <a:t>أ.د</a:t>
            </a:r>
            <a:r>
              <a:rPr lang="ar-SA" sz="1600" b="1" dirty="0">
                <a:solidFill>
                  <a:srgbClr val="C00000"/>
                </a:solidFill>
              </a:rPr>
              <a:t>/ سالم بن سليم </a:t>
            </a:r>
            <a:r>
              <a:rPr lang="ar-SA" sz="1600" b="1" dirty="0" smtClean="0">
                <a:solidFill>
                  <a:srgbClr val="C00000"/>
                </a:solidFill>
              </a:rPr>
              <a:t>الذياب</a:t>
            </a:r>
            <a:endParaRPr lang="ar-SA" sz="1400" b="1" dirty="0" smtClean="0">
              <a:solidFill>
                <a:srgbClr val="C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230" name="Picture 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732" y="2057400"/>
            <a:ext cx="6841039"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5"/>
          <p:cNvSpPr txBox="1"/>
          <p:nvPr/>
        </p:nvSpPr>
        <p:spPr>
          <a:xfrm>
            <a:off x="53371" y="1000273"/>
            <a:ext cx="8061990" cy="830997"/>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sz="2200" b="1" i="1" dirty="0" smtClean="0">
                <a:solidFill>
                  <a:srgbClr val="C00000"/>
                </a:solidFill>
                <a:cs typeface="Times New Roman" pitchFamily="18" charset="0"/>
              </a:rPr>
              <a:t>- </a:t>
            </a:r>
            <a:r>
              <a:rPr lang="en-US" sz="2200" b="1" i="1" dirty="0">
                <a:solidFill>
                  <a:srgbClr val="C00000"/>
                </a:solidFill>
                <a:cs typeface="Times New Roman" pitchFamily="18" charset="0"/>
              </a:rPr>
              <a:t>It can be formed </a:t>
            </a:r>
            <a:r>
              <a:rPr lang="en-US" sz="2400" b="1" dirty="0" smtClean="0">
                <a:solidFill>
                  <a:srgbClr val="0070C0"/>
                </a:solidFill>
                <a:cs typeface="Times New Roman" pitchFamily="18" charset="0"/>
              </a:rPr>
              <a:t>through </a:t>
            </a:r>
            <a:r>
              <a:rPr lang="en-US" sz="2400" b="1" dirty="0">
                <a:solidFill>
                  <a:srgbClr val="0070C0"/>
                </a:solidFill>
                <a:cs typeface="Times New Roman" pitchFamily="18" charset="0"/>
              </a:rPr>
              <a:t>transfer of electrons between atoms. </a:t>
            </a:r>
            <a:r>
              <a:rPr lang="en-US" sz="2400" b="1" dirty="0" smtClean="0">
                <a:solidFill>
                  <a:srgbClr val="0070C0"/>
                </a:solidFill>
                <a:cs typeface="Times New Roman" pitchFamily="18" charset="0"/>
              </a:rPr>
              <a:t>the </a:t>
            </a:r>
            <a:r>
              <a:rPr lang="en-US" sz="2400" b="1" dirty="0">
                <a:solidFill>
                  <a:srgbClr val="0070C0"/>
                </a:solidFill>
                <a:cs typeface="Times New Roman" pitchFamily="18" charset="0"/>
              </a:rPr>
              <a:t>majority of ionic compounds are inorganic substances</a:t>
            </a:r>
            <a:r>
              <a:rPr lang="en-US" sz="2400" b="1" dirty="0" smtClean="0">
                <a:solidFill>
                  <a:srgbClr val="0070C0"/>
                </a:solidFill>
                <a:cs typeface="Times New Roman" pitchFamily="18" charset="0"/>
              </a:rPr>
              <a:t>.</a:t>
            </a:r>
          </a:p>
        </p:txBody>
      </p:sp>
      <p:sp>
        <p:nvSpPr>
          <p:cNvPr id="5" name="مستطيل 4"/>
          <p:cNvSpPr/>
          <p:nvPr/>
        </p:nvSpPr>
        <p:spPr>
          <a:xfrm>
            <a:off x="228600" y="381000"/>
            <a:ext cx="2305439" cy="430887"/>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457200" lvl="0" indent="-457200">
              <a:buFontTx/>
              <a:buAutoNum type="alphaUcParenR"/>
            </a:pPr>
            <a:r>
              <a:rPr lang="en-US" sz="2200" b="1" dirty="0">
                <a:solidFill>
                  <a:srgbClr val="C00000"/>
                </a:solidFill>
              </a:rPr>
              <a:t>Ionic Bonding </a:t>
            </a:r>
          </a:p>
        </p:txBody>
      </p:sp>
      <p:sp>
        <p:nvSpPr>
          <p:cNvPr id="6" name="عنصر نائب لرقم الشريحة 5"/>
          <p:cNvSpPr>
            <a:spLocks noGrp="1"/>
          </p:cNvSpPr>
          <p:nvPr>
            <p:ph type="sldNum" sz="quarter" idx="12"/>
          </p:nvPr>
        </p:nvSpPr>
        <p:spPr/>
        <p:txBody>
          <a:bodyPr/>
          <a:lstStyle/>
          <a:p>
            <a:fld id="{405B12B2-4FB3-489F-A189-74144EEB9694}" type="slidenum">
              <a:rPr lang="en-US" smtClean="0"/>
              <a:pPr/>
              <a:t>10</a:t>
            </a:fld>
            <a:endParaRPr lang="en-US"/>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7" name="مستطيل 3"/>
          <p:cNvSpPr/>
          <p:nvPr/>
        </p:nvSpPr>
        <p:spPr>
          <a:xfrm>
            <a:off x="6210300" y="0"/>
            <a:ext cx="2933700"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b="1" dirty="0" smtClean="0">
                <a:solidFill>
                  <a:srgbClr val="C00000"/>
                </a:solidFill>
              </a:rPr>
              <a:t>Types of Chemical </a:t>
            </a:r>
            <a:r>
              <a:rPr lang="en-US" b="1" dirty="0">
                <a:solidFill>
                  <a:srgbClr val="C00000"/>
                </a:solidFill>
              </a:rPr>
              <a:t>Bonding </a:t>
            </a:r>
            <a:endParaRPr lang="ar-SA" sz="1400" dirty="0">
              <a:solidFill>
                <a:srgbClr val="C00000"/>
              </a:solidFill>
            </a:endParaRPr>
          </a:p>
        </p:txBody>
      </p:sp>
    </p:spTree>
    <p:extLst>
      <p:ext uri="{BB962C8B-B14F-4D97-AF65-F5344CB8AC3E}">
        <p14:creationId xmlns:p14="http://schemas.microsoft.com/office/powerpoint/2010/main" val="3036986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28600" y="609600"/>
            <a:ext cx="8534400" cy="4893647"/>
          </a:xfrm>
          <a:prstGeom prst="rect">
            <a:avLst/>
          </a:prstGeom>
          <a:noFill/>
        </p:spPr>
        <p:txBody>
          <a:bodyPr wrap="square" rtlCol="0">
            <a:spAutoFit/>
          </a:bodyPr>
          <a:lstStyle/>
          <a:p>
            <a:pPr algn="just"/>
            <a:r>
              <a:rPr lang="en-US" sz="2400" b="1" dirty="0" smtClean="0">
                <a:solidFill>
                  <a:srgbClr val="002060"/>
                </a:solidFill>
                <a:latin typeface="Arial" panose="020B0604020202020204" pitchFamily="34" charset="0"/>
                <a:cs typeface="Arial" panose="020B0604020202020204" pitchFamily="34" charset="0"/>
              </a:rPr>
              <a:t>        The physical properties of alkynes are much the same as those of corresponding alkanes.</a:t>
            </a:r>
            <a:r>
              <a:rPr lang="en-US" sz="2400" b="1" dirty="0">
                <a:solidFill>
                  <a:srgbClr val="002060"/>
                </a:solidFill>
                <a:latin typeface="Arial" panose="020B0604020202020204" pitchFamily="34" charset="0"/>
                <a:cs typeface="Arial" panose="020B0604020202020204" pitchFamily="34" charset="0"/>
              </a:rPr>
              <a:t> </a:t>
            </a:r>
            <a:endParaRPr lang="en-US" sz="2400" b="1" dirty="0" smtClean="0">
              <a:solidFill>
                <a:srgbClr val="002060"/>
              </a:solidFill>
              <a:latin typeface="Arial" panose="020B0604020202020204" pitchFamily="34" charset="0"/>
              <a:cs typeface="Arial" panose="020B0604020202020204" pitchFamily="34" charset="0"/>
            </a:endParaRPr>
          </a:p>
          <a:p>
            <a:pPr marL="342900" indent="-342900" algn="just">
              <a:buFont typeface="Wingdings" panose="05000000000000000000" pitchFamily="2" charset="2"/>
              <a:buChar char="§"/>
            </a:pPr>
            <a:r>
              <a:rPr lang="en-US" sz="2400" b="1" dirty="0" smtClean="0">
                <a:solidFill>
                  <a:srgbClr val="FF0000"/>
                </a:solidFill>
                <a:latin typeface="Arial" panose="020B0604020202020204" pitchFamily="34" charset="0"/>
                <a:cs typeface="Arial" panose="020B0604020202020204" pitchFamily="34" charset="0"/>
              </a:rPr>
              <a:t>Physical State </a:t>
            </a:r>
          </a:p>
          <a:p>
            <a:pPr algn="just"/>
            <a:r>
              <a:rPr lang="en-US" sz="2400" b="1" dirty="0">
                <a:solidFill>
                  <a:srgbClr val="FF0000"/>
                </a:solidFill>
                <a:latin typeface="Arial" panose="020B0604020202020204" pitchFamily="34" charset="0"/>
                <a:cs typeface="Arial" panose="020B0604020202020204" pitchFamily="34" charset="0"/>
              </a:rPr>
              <a:t> </a:t>
            </a:r>
            <a:r>
              <a:rPr lang="en-US" sz="2400" b="1" dirty="0" smtClean="0">
                <a:solidFill>
                  <a:srgbClr val="FF0000"/>
                </a:solidFill>
                <a:latin typeface="Arial" panose="020B0604020202020204" pitchFamily="34" charset="0"/>
                <a:cs typeface="Arial" panose="020B0604020202020204" pitchFamily="34" charset="0"/>
              </a:rPr>
              <a:t>      </a:t>
            </a:r>
            <a:r>
              <a:rPr lang="en-US" sz="2400" b="1" dirty="0" smtClean="0">
                <a:solidFill>
                  <a:srgbClr val="002060"/>
                </a:solidFill>
                <a:latin typeface="Arial" panose="020B0604020202020204" pitchFamily="34" charset="0"/>
                <a:cs typeface="Arial" panose="020B0604020202020204" pitchFamily="34" charset="0"/>
              </a:rPr>
              <a:t>-  Gases</a:t>
            </a:r>
            <a:r>
              <a:rPr lang="en-US" sz="2400" b="1" dirty="0">
                <a:solidFill>
                  <a:srgbClr val="002060"/>
                </a:solidFill>
                <a:latin typeface="Arial" panose="020B0604020202020204" pitchFamily="34" charset="0"/>
                <a:cs typeface="Arial" panose="020B0604020202020204" pitchFamily="34" charset="0"/>
              </a:rPr>
              <a:t>; </a:t>
            </a:r>
            <a:r>
              <a:rPr lang="en-US" sz="2400" b="1" dirty="0" smtClean="0">
                <a:solidFill>
                  <a:srgbClr val="002060"/>
                </a:solidFill>
                <a:latin typeface="Arial" panose="020B0604020202020204" pitchFamily="34" charset="0"/>
                <a:cs typeface="Arial" panose="020B0604020202020204" pitchFamily="34" charset="0"/>
              </a:rPr>
              <a:t>  C2  to  C4   </a:t>
            </a:r>
            <a:endParaRPr lang="en-US" sz="2400" b="1" dirty="0">
              <a:solidFill>
                <a:srgbClr val="002060"/>
              </a:solidFill>
              <a:latin typeface="Arial" panose="020B0604020202020204" pitchFamily="34" charset="0"/>
              <a:cs typeface="Arial" panose="020B0604020202020204" pitchFamily="34" charset="0"/>
            </a:endParaRPr>
          </a:p>
          <a:p>
            <a:pPr algn="just"/>
            <a:r>
              <a:rPr lang="en-US" sz="2400" b="1" dirty="0">
                <a:solidFill>
                  <a:srgbClr val="002060"/>
                </a:solidFill>
                <a:latin typeface="Arial" panose="020B0604020202020204" pitchFamily="34" charset="0"/>
                <a:cs typeface="Arial" panose="020B0604020202020204" pitchFamily="34" charset="0"/>
              </a:rPr>
              <a:t>       - </a:t>
            </a:r>
            <a:r>
              <a:rPr lang="en-US" sz="2400" b="1" dirty="0" smtClean="0">
                <a:solidFill>
                  <a:srgbClr val="002060"/>
                </a:solidFill>
                <a:latin typeface="Arial" panose="020B0604020202020204" pitchFamily="34" charset="0"/>
                <a:cs typeface="Arial" panose="020B0604020202020204" pitchFamily="34" charset="0"/>
              </a:rPr>
              <a:t> Liquids</a:t>
            </a:r>
            <a:r>
              <a:rPr lang="en-US" sz="2400" b="1" dirty="0">
                <a:solidFill>
                  <a:srgbClr val="002060"/>
                </a:solidFill>
                <a:latin typeface="Arial" panose="020B0604020202020204" pitchFamily="34" charset="0"/>
                <a:cs typeface="Arial" panose="020B0604020202020204" pitchFamily="34" charset="0"/>
              </a:rPr>
              <a:t>; </a:t>
            </a:r>
            <a:r>
              <a:rPr lang="en-US" sz="2400" b="1" dirty="0" smtClean="0">
                <a:solidFill>
                  <a:srgbClr val="002060"/>
                </a:solidFill>
                <a:latin typeface="Arial" panose="020B0604020202020204" pitchFamily="34" charset="0"/>
                <a:cs typeface="Arial" panose="020B0604020202020204" pitchFamily="34" charset="0"/>
              </a:rPr>
              <a:t>C5  </a:t>
            </a:r>
            <a:r>
              <a:rPr lang="en-US" sz="2400" b="1" dirty="0">
                <a:solidFill>
                  <a:srgbClr val="002060"/>
                </a:solidFill>
                <a:latin typeface="Arial" panose="020B0604020202020204" pitchFamily="34" charset="0"/>
                <a:cs typeface="Arial" panose="020B0604020202020204" pitchFamily="34" charset="0"/>
              </a:rPr>
              <a:t>to </a:t>
            </a:r>
            <a:r>
              <a:rPr lang="en-US" sz="2400" b="1" dirty="0" smtClean="0">
                <a:solidFill>
                  <a:srgbClr val="002060"/>
                </a:solidFill>
                <a:latin typeface="Arial" panose="020B0604020202020204" pitchFamily="34" charset="0"/>
                <a:cs typeface="Arial" panose="020B0604020202020204" pitchFamily="34" charset="0"/>
              </a:rPr>
              <a:t> C18</a:t>
            </a:r>
            <a:endParaRPr lang="en-US" sz="2400" b="1" dirty="0">
              <a:solidFill>
                <a:srgbClr val="002060"/>
              </a:solidFill>
              <a:latin typeface="Arial" panose="020B0604020202020204" pitchFamily="34" charset="0"/>
              <a:cs typeface="Arial" panose="020B0604020202020204" pitchFamily="34" charset="0"/>
            </a:endParaRPr>
          </a:p>
          <a:p>
            <a:pPr algn="just"/>
            <a:r>
              <a:rPr lang="en-US" sz="2400" b="1" dirty="0">
                <a:solidFill>
                  <a:srgbClr val="002060"/>
                </a:solidFill>
                <a:latin typeface="Arial" panose="020B0604020202020204" pitchFamily="34" charset="0"/>
                <a:cs typeface="Arial" panose="020B0604020202020204" pitchFamily="34" charset="0"/>
              </a:rPr>
              <a:t>       - </a:t>
            </a:r>
            <a:r>
              <a:rPr lang="en-US" sz="2400" b="1" dirty="0" smtClean="0">
                <a:solidFill>
                  <a:srgbClr val="002060"/>
                </a:solidFill>
                <a:latin typeface="Arial" panose="020B0604020202020204" pitchFamily="34" charset="0"/>
                <a:cs typeface="Arial" panose="020B0604020202020204" pitchFamily="34" charset="0"/>
              </a:rPr>
              <a:t> Solids</a:t>
            </a:r>
            <a:r>
              <a:rPr lang="en-US" sz="2400" b="1" dirty="0">
                <a:solidFill>
                  <a:srgbClr val="002060"/>
                </a:solidFill>
                <a:latin typeface="Arial" panose="020B0604020202020204" pitchFamily="34" charset="0"/>
                <a:cs typeface="Arial" panose="020B0604020202020204" pitchFamily="34" charset="0"/>
              </a:rPr>
              <a:t>; above </a:t>
            </a:r>
            <a:r>
              <a:rPr lang="en-US" sz="2400" b="1" dirty="0" smtClean="0">
                <a:solidFill>
                  <a:srgbClr val="002060"/>
                </a:solidFill>
                <a:latin typeface="Arial" panose="020B0604020202020204" pitchFamily="34" charset="0"/>
                <a:cs typeface="Arial" panose="020B0604020202020204" pitchFamily="34" charset="0"/>
              </a:rPr>
              <a:t> C18</a:t>
            </a:r>
            <a:endParaRPr lang="en-US" sz="2400" b="1" dirty="0">
              <a:solidFill>
                <a:srgbClr val="002060"/>
              </a:solidFill>
              <a:latin typeface="Arial" panose="020B0604020202020204" pitchFamily="34" charset="0"/>
              <a:cs typeface="Arial" panose="020B0604020202020204" pitchFamily="34" charset="0"/>
            </a:endParaRPr>
          </a:p>
          <a:p>
            <a:pPr marL="342900" lvl="0" indent="-342900" algn="just">
              <a:buFont typeface="Wingdings" panose="05000000000000000000" pitchFamily="2" charset="2"/>
              <a:buChar char="§"/>
            </a:pPr>
            <a:r>
              <a:rPr lang="en-US" sz="2400" b="1" dirty="0" smtClean="0">
                <a:solidFill>
                  <a:srgbClr val="002060"/>
                </a:solidFill>
                <a:latin typeface="Arial" panose="020B0604020202020204" pitchFamily="34" charset="0"/>
                <a:cs typeface="Arial" panose="020B0604020202020204" pitchFamily="34" charset="0"/>
              </a:rPr>
              <a:t>  </a:t>
            </a:r>
            <a:r>
              <a:rPr lang="en-US" sz="2400" b="1" dirty="0" smtClean="0">
                <a:solidFill>
                  <a:srgbClr val="C00000"/>
                </a:solidFill>
                <a:latin typeface="Arial" panose="020B0604020202020204" pitchFamily="34" charset="0"/>
                <a:cs typeface="Arial" panose="020B0604020202020204" pitchFamily="34" charset="0"/>
              </a:rPr>
              <a:t>Boiling </a:t>
            </a:r>
            <a:r>
              <a:rPr lang="en-US" sz="2400" b="1" dirty="0">
                <a:solidFill>
                  <a:srgbClr val="C00000"/>
                </a:solidFill>
                <a:latin typeface="Arial" panose="020B0604020202020204" pitchFamily="34" charset="0"/>
                <a:cs typeface="Arial" panose="020B0604020202020204" pitchFamily="34" charset="0"/>
              </a:rPr>
              <a:t>points </a:t>
            </a:r>
            <a:r>
              <a:rPr lang="en-US" sz="2400" b="1" dirty="0">
                <a:solidFill>
                  <a:srgbClr val="002060"/>
                </a:solidFill>
                <a:latin typeface="Arial" panose="020B0604020202020204" pitchFamily="34" charset="0"/>
                <a:cs typeface="Arial" panose="020B0604020202020204" pitchFamily="34" charset="0"/>
              </a:rPr>
              <a:t>and </a:t>
            </a:r>
            <a:r>
              <a:rPr lang="en-US" sz="2400" b="1" dirty="0">
                <a:solidFill>
                  <a:srgbClr val="C00000"/>
                </a:solidFill>
                <a:latin typeface="Arial" panose="020B0604020202020204" pitchFamily="34" charset="0"/>
                <a:cs typeface="Arial" panose="020B0604020202020204" pitchFamily="34" charset="0"/>
              </a:rPr>
              <a:t>Melting points </a:t>
            </a:r>
            <a:r>
              <a:rPr lang="en-US" sz="2400" b="1" dirty="0">
                <a:solidFill>
                  <a:srgbClr val="002060"/>
                </a:solidFill>
                <a:latin typeface="Arial" panose="020B0604020202020204" pitchFamily="34" charset="0"/>
                <a:cs typeface="Arial" panose="020B0604020202020204" pitchFamily="34" charset="0"/>
              </a:rPr>
              <a:t>increase with </a:t>
            </a:r>
            <a:r>
              <a:rPr lang="en-US" sz="2400" b="1" dirty="0" smtClean="0">
                <a:solidFill>
                  <a:srgbClr val="002060"/>
                </a:solidFill>
                <a:latin typeface="Arial" panose="020B0604020202020204" pitchFamily="34" charset="0"/>
                <a:cs typeface="Arial" panose="020B0604020202020204" pitchFamily="34" charset="0"/>
              </a:rPr>
              <a:t>   increasing molecular </a:t>
            </a:r>
            <a:r>
              <a:rPr lang="en-US" sz="2400" b="1" dirty="0">
                <a:solidFill>
                  <a:srgbClr val="002060"/>
                </a:solidFill>
                <a:latin typeface="Arial" panose="020B0604020202020204" pitchFamily="34" charset="0"/>
                <a:cs typeface="Arial" panose="020B0604020202020204" pitchFamily="34" charset="0"/>
              </a:rPr>
              <a:t>weight. and decreased with increasing </a:t>
            </a:r>
            <a:r>
              <a:rPr lang="en-US" sz="2400" b="1" dirty="0" smtClean="0">
                <a:solidFill>
                  <a:srgbClr val="002060"/>
                </a:solidFill>
                <a:latin typeface="Arial" panose="020B0604020202020204" pitchFamily="34" charset="0"/>
                <a:cs typeface="Arial" panose="020B0604020202020204" pitchFamily="34" charset="0"/>
              </a:rPr>
              <a:t>branching</a:t>
            </a:r>
          </a:p>
          <a:p>
            <a:pPr marL="342900" indent="-342900" algn="just">
              <a:buFont typeface="Wingdings" panose="05000000000000000000" pitchFamily="2" charset="2"/>
              <a:buChar char="§"/>
            </a:pPr>
            <a:r>
              <a:rPr lang="en-US" sz="2400" b="1" dirty="0" smtClean="0">
                <a:solidFill>
                  <a:srgbClr val="C00000"/>
                </a:solidFill>
                <a:latin typeface="Arial" panose="020B0604020202020204" pitchFamily="34" charset="0"/>
                <a:cs typeface="Arial" panose="020B0604020202020204" pitchFamily="34" charset="0"/>
              </a:rPr>
              <a:t>Solubility</a:t>
            </a:r>
            <a:r>
              <a:rPr lang="en-US" sz="2400" b="1" dirty="0" smtClean="0">
                <a:solidFill>
                  <a:srgbClr val="002060"/>
                </a:solidFill>
                <a:latin typeface="Arial" panose="020B0604020202020204" pitchFamily="34" charset="0"/>
                <a:cs typeface="Arial" panose="020B0604020202020204" pitchFamily="34" charset="0"/>
              </a:rPr>
              <a:t> of alkynes</a:t>
            </a:r>
          </a:p>
          <a:p>
            <a:pPr algn="just"/>
            <a:r>
              <a:rPr lang="en-US" sz="2400" b="1" dirty="0" smtClean="0">
                <a:solidFill>
                  <a:srgbClr val="002060"/>
                </a:solidFill>
                <a:latin typeface="Arial" panose="020B0604020202020204" pitchFamily="34" charset="0"/>
                <a:cs typeface="Arial" panose="020B0604020202020204" pitchFamily="34" charset="0"/>
              </a:rPr>
              <a:t>      Alkynes </a:t>
            </a:r>
            <a:r>
              <a:rPr lang="en-US" sz="2400" b="1" dirty="0">
                <a:solidFill>
                  <a:srgbClr val="002060"/>
                </a:solidFill>
                <a:latin typeface="Arial" panose="020B0604020202020204" pitchFamily="34" charset="0"/>
                <a:cs typeface="Arial" panose="020B0604020202020204" pitchFamily="34" charset="0"/>
              </a:rPr>
              <a:t>are </a:t>
            </a:r>
            <a:r>
              <a:rPr lang="en-US" sz="2400" b="1" dirty="0" smtClean="0">
                <a:solidFill>
                  <a:srgbClr val="002060"/>
                </a:solidFill>
                <a:latin typeface="Arial" panose="020B0604020202020204" pitchFamily="34" charset="0"/>
                <a:cs typeface="Arial" panose="020B0604020202020204" pitchFamily="34" charset="0"/>
              </a:rPr>
              <a:t>non polar compounds thus insoluble </a:t>
            </a:r>
            <a:r>
              <a:rPr lang="en-US" sz="2400" b="1" dirty="0">
                <a:solidFill>
                  <a:srgbClr val="002060"/>
                </a:solidFill>
                <a:latin typeface="Arial" panose="020B0604020202020204" pitchFamily="34" charset="0"/>
                <a:cs typeface="Arial" panose="020B0604020202020204" pitchFamily="34" charset="0"/>
              </a:rPr>
              <a:t>in </a:t>
            </a:r>
            <a:r>
              <a:rPr lang="en-US" sz="2400" b="1" dirty="0" smtClean="0">
                <a:solidFill>
                  <a:srgbClr val="002060"/>
                </a:solidFill>
                <a:latin typeface="Arial" panose="020B0604020202020204" pitchFamily="34" charset="0"/>
                <a:cs typeface="Arial" panose="020B0604020202020204" pitchFamily="34" charset="0"/>
              </a:rPr>
              <a:t>  water </a:t>
            </a:r>
            <a:r>
              <a:rPr lang="en-US" sz="2400" b="1" dirty="0">
                <a:solidFill>
                  <a:srgbClr val="002060"/>
                </a:solidFill>
                <a:latin typeface="Arial" panose="020B0604020202020204" pitchFamily="34" charset="0"/>
                <a:cs typeface="Arial" panose="020B0604020202020204" pitchFamily="34" charset="0"/>
              </a:rPr>
              <a:t>and soluble in nonpolar organic solvents such as benzene </a:t>
            </a:r>
            <a:r>
              <a:rPr lang="en-US" sz="2400" b="1" dirty="0" smtClean="0">
                <a:solidFill>
                  <a:srgbClr val="002060"/>
                </a:solidFill>
                <a:latin typeface="Arial" panose="020B0604020202020204" pitchFamily="34" charset="0"/>
                <a:cs typeface="Arial" panose="020B0604020202020204" pitchFamily="34" charset="0"/>
              </a:rPr>
              <a:t>, hexane or </a:t>
            </a:r>
            <a:r>
              <a:rPr lang="en-US" sz="2400" b="1" dirty="0">
                <a:solidFill>
                  <a:srgbClr val="002060"/>
                </a:solidFill>
                <a:latin typeface="Arial" panose="020B0604020202020204" pitchFamily="34" charset="0"/>
                <a:cs typeface="Arial" panose="020B0604020202020204" pitchFamily="34" charset="0"/>
              </a:rPr>
              <a:t>in carbon </a:t>
            </a:r>
            <a:r>
              <a:rPr lang="en-US" sz="2400" b="1" dirty="0" smtClean="0">
                <a:solidFill>
                  <a:srgbClr val="002060"/>
                </a:solidFill>
                <a:latin typeface="Arial" panose="020B0604020202020204" pitchFamily="34" charset="0"/>
                <a:cs typeface="Arial" panose="020B0604020202020204" pitchFamily="34" charset="0"/>
              </a:rPr>
              <a:t>tetrachloride…</a:t>
            </a:r>
            <a:endParaRPr lang="en-US" sz="2400" b="1" dirty="0">
              <a:solidFill>
                <a:srgbClr val="002060"/>
              </a:solidFill>
              <a:latin typeface="Arial" panose="020B0604020202020204" pitchFamily="34" charset="0"/>
              <a:cs typeface="Arial" panose="020B0604020202020204" pitchFamily="34" charset="0"/>
            </a:endParaRPr>
          </a:p>
        </p:txBody>
      </p:sp>
      <p:sp>
        <p:nvSpPr>
          <p:cNvPr id="8" name="TextBox 7"/>
          <p:cNvSpPr txBox="1"/>
          <p:nvPr/>
        </p:nvSpPr>
        <p:spPr>
          <a:xfrm>
            <a:off x="-21772" y="0"/>
            <a:ext cx="9165771" cy="461665"/>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400" b="1" dirty="0">
                <a:solidFill>
                  <a:srgbClr val="00467A"/>
                </a:solidFill>
              </a:rPr>
              <a:t>Physical </a:t>
            </a:r>
            <a:r>
              <a:rPr lang="en-US" sz="2400" b="1" dirty="0" smtClean="0">
                <a:solidFill>
                  <a:srgbClr val="00467A"/>
                </a:solidFill>
              </a:rPr>
              <a:t>Properties of Alkynes</a:t>
            </a:r>
            <a:endParaRPr lang="en-US" sz="2400" b="1" dirty="0">
              <a:solidFill>
                <a:srgbClr val="00467A"/>
              </a:solidFill>
            </a:endParaRPr>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100</a:t>
            </a:fld>
            <a:endParaRPr lang="en-US"/>
          </a:p>
        </p:txBody>
      </p:sp>
    </p:spTree>
    <p:extLst>
      <p:ext uri="{BB962C8B-B14F-4D97-AF65-F5344CB8AC3E}">
        <p14:creationId xmlns:p14="http://schemas.microsoft.com/office/powerpoint/2010/main" val="663927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381000" y="685800"/>
            <a:ext cx="8458200" cy="1200329"/>
          </a:xfrm>
          <a:prstGeom prst="rect">
            <a:avLst/>
          </a:prstGeom>
          <a:noFill/>
        </p:spPr>
        <p:txBody>
          <a:bodyPr wrap="square" rtlCol="0">
            <a:spAutoFit/>
          </a:bodyPr>
          <a:lstStyle/>
          <a:p>
            <a:pPr algn="just"/>
            <a:r>
              <a:rPr lang="en-US" sz="2400" b="1" dirty="0" smtClean="0">
                <a:solidFill>
                  <a:srgbClr val="002060"/>
                </a:solidFill>
                <a:cs typeface="Times New Roman" pitchFamily="18" charset="0"/>
              </a:rPr>
              <a:t>  The hydrogen bonded to the carbon of a terminal alkyne is more acidic than those bonded to carbons of alkene or alkane for this reason it reacts with strong bases</a:t>
            </a:r>
          </a:p>
        </p:txBody>
      </p:sp>
      <p:sp>
        <p:nvSpPr>
          <p:cNvPr id="19" name="TextBox 18"/>
          <p:cNvSpPr txBox="1"/>
          <p:nvPr/>
        </p:nvSpPr>
        <p:spPr>
          <a:xfrm>
            <a:off x="0" y="0"/>
            <a:ext cx="9144000" cy="461665"/>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b="1" dirty="0">
                <a:solidFill>
                  <a:srgbClr val="00467A"/>
                </a:solidFill>
              </a:rPr>
              <a:t>The Acidity of  Terminal </a:t>
            </a:r>
            <a:r>
              <a:rPr lang="en-US" sz="2400" b="1" dirty="0" smtClean="0">
                <a:solidFill>
                  <a:srgbClr val="00467A"/>
                </a:solidFill>
              </a:rPr>
              <a:t>Alkynes</a:t>
            </a:r>
            <a:endParaRPr lang="en-US" sz="2400" b="1" dirty="0">
              <a:solidFill>
                <a:srgbClr val="00467A"/>
              </a:solidFill>
            </a:endParaRPr>
          </a:p>
        </p:txBody>
      </p:sp>
      <p:graphicFrame>
        <p:nvGraphicFramePr>
          <p:cNvPr id="277505" name="Object 1"/>
          <p:cNvGraphicFramePr>
            <a:graphicFrameLocks noChangeAspect="1"/>
          </p:cNvGraphicFramePr>
          <p:nvPr>
            <p:extLst>
              <p:ext uri="{D42A27DB-BD31-4B8C-83A1-F6EECF244321}">
                <p14:modId xmlns:p14="http://schemas.microsoft.com/office/powerpoint/2010/main" val="677910422"/>
              </p:ext>
            </p:extLst>
          </p:nvPr>
        </p:nvGraphicFramePr>
        <p:xfrm>
          <a:off x="1444667" y="2133600"/>
          <a:ext cx="5411788" cy="1578552"/>
        </p:xfrm>
        <a:graphic>
          <a:graphicData uri="http://schemas.openxmlformats.org/presentationml/2006/ole">
            <mc:AlternateContent xmlns:mc="http://schemas.openxmlformats.org/markup-compatibility/2006">
              <mc:Choice xmlns:v="urn:schemas-microsoft-com:vml" Requires="v">
                <p:oleObj spid="_x0000_s323677" name="CS ChemDraw Drawing" r:id="rId4" imgW="3993840" imgH="1165320" progId="ChemDraw.Document.6.0">
                  <p:embed/>
                </p:oleObj>
              </mc:Choice>
              <mc:Fallback>
                <p:oleObj name="CS ChemDraw Drawing" r:id="rId4" imgW="3993840" imgH="1165320" progId="ChemDraw.Document.6.0">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67" y="2133600"/>
                        <a:ext cx="5411788" cy="157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77570" name="Picture 6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00200" y="3952875"/>
            <a:ext cx="5727626" cy="1609725"/>
          </a:xfrm>
          <a:prstGeom prst="rect">
            <a:avLst/>
          </a:prstGeom>
          <a:noFill/>
          <a:extLst>
            <a:ext uri="{909E8E84-426E-40DD-AFC4-6F175D3DCCD1}">
              <a14:hiddenFill xmlns:a14="http://schemas.microsoft.com/office/drawing/2010/main">
                <a:solidFill>
                  <a:srgbClr val="FFFFFF"/>
                </a:solidFill>
              </a14:hiddenFill>
            </a:ext>
          </a:extLst>
        </p:spPr>
      </p:pic>
      <p:sp>
        <p:nvSpPr>
          <p:cNvPr id="2" name="مستطيل 1"/>
          <p:cNvSpPr/>
          <p:nvPr/>
        </p:nvSpPr>
        <p:spPr>
          <a:xfrm>
            <a:off x="5638798" y="5012801"/>
            <a:ext cx="1179425" cy="584775"/>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600" b="1" dirty="0" smtClean="0">
                <a:solidFill>
                  <a:srgbClr val="002060"/>
                </a:solidFill>
              </a:rPr>
              <a:t>No reaction</a:t>
            </a:r>
          </a:p>
          <a:p>
            <a:endParaRPr lang="ar-SA" sz="1600" dirty="0"/>
          </a:p>
        </p:txBody>
      </p:sp>
      <p:sp>
        <p:nvSpPr>
          <p:cNvPr id="3" name="Rectangle 2"/>
          <p:cNvSpPr/>
          <p:nvPr/>
        </p:nvSpPr>
        <p:spPr>
          <a:xfrm>
            <a:off x="15047161" y="4964668"/>
            <a:ext cx="345239" cy="369332"/>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dirty="0" smtClean="0"/>
              <a:t>H</a:t>
            </a:r>
            <a:endParaRPr lang="en-US" dirty="0"/>
          </a:p>
        </p:txBody>
      </p:sp>
      <p:sp>
        <p:nvSpPr>
          <p:cNvPr id="8" name="Rectangle 7"/>
          <p:cNvSpPr/>
          <p:nvPr/>
        </p:nvSpPr>
        <p:spPr>
          <a:xfrm>
            <a:off x="4150561" y="4050268"/>
            <a:ext cx="345239" cy="369332"/>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dirty="0" smtClean="0"/>
              <a:t>H</a:t>
            </a:r>
            <a:endParaRPr lang="en-US" dirty="0"/>
          </a:p>
        </p:txBody>
      </p:sp>
      <p:sp>
        <p:nvSpPr>
          <p:cNvPr id="9" name="Rectangle 8"/>
          <p:cNvSpPr/>
          <p:nvPr/>
        </p:nvSpPr>
        <p:spPr>
          <a:xfrm>
            <a:off x="1600199" y="4050268"/>
            <a:ext cx="345239" cy="369332"/>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dirty="0" smtClean="0"/>
              <a:t>H</a:t>
            </a:r>
            <a:endParaRPr lang="en-US" dirty="0"/>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5" name="عنصر نائب لرقم الشريحة 4"/>
          <p:cNvSpPr>
            <a:spLocks noGrp="1"/>
          </p:cNvSpPr>
          <p:nvPr>
            <p:ph type="sldNum" sz="quarter" idx="12"/>
          </p:nvPr>
        </p:nvSpPr>
        <p:spPr/>
        <p:txBody>
          <a:bodyPr/>
          <a:lstStyle/>
          <a:p>
            <a:fld id="{405B12B2-4FB3-489F-A189-74144EEB9694}" type="slidenum">
              <a:rPr lang="en-US" smtClean="0"/>
              <a:pPr/>
              <a:t>101</a:t>
            </a:fld>
            <a:endParaRPr lang="en-US"/>
          </a:p>
        </p:txBody>
      </p:sp>
    </p:spTree>
    <p:extLst>
      <p:ext uri="{BB962C8B-B14F-4D97-AF65-F5344CB8AC3E}">
        <p14:creationId xmlns:p14="http://schemas.microsoft.com/office/powerpoint/2010/main" val="2525631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1+#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4" presetClass="entr" presetSubtype="0" fill="hold" nodeType="afterEffect">
                                  <p:stCondLst>
                                    <p:cond delay="0"/>
                                  </p:stCondLst>
                                  <p:childTnLst>
                                    <p:set>
                                      <p:cBhvr>
                                        <p:cTn id="15" dur="1" fill="hold">
                                          <p:stCondLst>
                                            <p:cond delay="0"/>
                                          </p:stCondLst>
                                        </p:cTn>
                                        <p:tgtEl>
                                          <p:spTgt spid="277505"/>
                                        </p:tgtEl>
                                        <p:attrNameLst>
                                          <p:attrName>style.visibility</p:attrName>
                                        </p:attrNameLst>
                                      </p:cBhvr>
                                      <p:to>
                                        <p:strVal val="visible"/>
                                      </p:to>
                                    </p:set>
                                    <p:anim to="" calcmode="lin" valueType="num">
                                      <p:cBhvr>
                                        <p:cTn id="16" dur="1" fill="hold"/>
                                        <p:tgtEl>
                                          <p:spTgt spid="27750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0" y="-4465"/>
            <a:ext cx="9144000"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effectLst>
                  <a:outerShdw blurRad="38100" dist="38100" dir="2700000" algn="tl">
                    <a:srgbClr val="000000">
                      <a:alpha val="43137"/>
                    </a:srgbClr>
                  </a:outerShdw>
                </a:effectLst>
              </a:rPr>
              <a:t>Preparation</a:t>
            </a:r>
            <a:r>
              <a:rPr lang="en-US" sz="2400" b="1" dirty="0" smtClean="0">
                <a:solidFill>
                  <a:srgbClr val="00467A"/>
                </a:solidFill>
              </a:rPr>
              <a:t> of Alkynes</a:t>
            </a:r>
            <a:endParaRPr lang="en-US" sz="2400" b="1" dirty="0">
              <a:solidFill>
                <a:srgbClr val="00467A"/>
              </a:solidFill>
            </a:endParaRPr>
          </a:p>
        </p:txBody>
      </p:sp>
      <p:pic>
        <p:nvPicPr>
          <p:cNvPr id="279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2110" y="2514600"/>
            <a:ext cx="5711775" cy="2362200"/>
          </a:xfrm>
          <a:prstGeom prst="rect">
            <a:avLst/>
          </a:prstGeom>
          <a:noFill/>
          <a:extLst>
            <a:ext uri="{909E8E84-426E-40DD-AFC4-6F175D3DCCD1}">
              <a14:hiddenFill xmlns:a14="http://schemas.microsoft.com/office/drawing/2010/main">
                <a:solidFill>
                  <a:srgbClr val="FFFFFF"/>
                </a:solidFill>
              </a14:hiddenFill>
            </a:ext>
          </a:extLst>
        </p:spPr>
      </p:pic>
      <p:sp>
        <p:nvSpPr>
          <p:cNvPr id="2" name="مستطيل 1"/>
          <p:cNvSpPr/>
          <p:nvPr/>
        </p:nvSpPr>
        <p:spPr>
          <a:xfrm>
            <a:off x="304801" y="469563"/>
            <a:ext cx="8686800" cy="1938992"/>
          </a:xfrm>
          <a:prstGeom prst="rect">
            <a:avLst/>
          </a:prstGeom>
        </p:spPr>
        <p:txBody>
          <a:bodyPr wrap="square">
            <a:spAutoFit/>
          </a:bodyPr>
          <a:lstStyle/>
          <a:p>
            <a:pPr lvl="0"/>
            <a:endParaRPr lang="en-US" sz="2000" b="1" dirty="0" smtClean="0">
              <a:solidFill>
                <a:srgbClr val="FF0000"/>
              </a:solidFill>
              <a:cs typeface="+mj-cs"/>
            </a:endParaRPr>
          </a:p>
          <a:p>
            <a:r>
              <a:rPr lang="en-US" sz="2000" b="1" dirty="0" smtClean="0">
                <a:solidFill>
                  <a:srgbClr val="00487E"/>
                </a:solidFill>
                <a:cs typeface="+mj-cs"/>
              </a:rPr>
              <a:t>Alkynes </a:t>
            </a:r>
            <a:r>
              <a:rPr lang="en-US" sz="2000" b="1" dirty="0">
                <a:solidFill>
                  <a:srgbClr val="00487E"/>
                </a:solidFill>
                <a:cs typeface="+mj-cs"/>
              </a:rPr>
              <a:t>are prepared by </a:t>
            </a:r>
            <a:r>
              <a:rPr lang="en-US" sz="2000" b="1" dirty="0">
                <a:solidFill>
                  <a:srgbClr val="C00000"/>
                </a:solidFill>
                <a:cs typeface="+mj-cs"/>
              </a:rPr>
              <a:t>elimination</a:t>
            </a:r>
            <a:r>
              <a:rPr lang="en-US" sz="2000" b="1" dirty="0">
                <a:solidFill>
                  <a:srgbClr val="00487E"/>
                </a:solidFill>
                <a:cs typeface="+mj-cs"/>
              </a:rPr>
              <a:t> of an atoms or group of atoms from </a:t>
            </a:r>
            <a:r>
              <a:rPr lang="en-US" sz="2000" b="1" dirty="0">
                <a:solidFill>
                  <a:srgbClr val="C00000"/>
                </a:solidFill>
                <a:cs typeface="+mj-cs"/>
              </a:rPr>
              <a:t>adjacent carbons</a:t>
            </a:r>
            <a:r>
              <a:rPr lang="en-US" sz="2000" b="1" dirty="0">
                <a:solidFill>
                  <a:srgbClr val="00487E"/>
                </a:solidFill>
                <a:cs typeface="+mj-cs"/>
              </a:rPr>
              <a:t> and it can be prepared from :-</a:t>
            </a:r>
          </a:p>
          <a:p>
            <a:pPr lvl="0"/>
            <a:r>
              <a:rPr lang="en-US" sz="2000" b="1" dirty="0" smtClean="0">
                <a:solidFill>
                  <a:srgbClr val="C00000"/>
                </a:solidFill>
                <a:cs typeface="+mj-cs"/>
              </a:rPr>
              <a:t>1- </a:t>
            </a:r>
            <a:r>
              <a:rPr lang="en-US" sz="2000" b="1" dirty="0" err="1">
                <a:solidFill>
                  <a:srgbClr val="C00000"/>
                </a:solidFill>
                <a:cs typeface="+mj-cs"/>
              </a:rPr>
              <a:t>Dehydrohalogenation</a:t>
            </a:r>
            <a:r>
              <a:rPr lang="en-US" sz="2000" b="1" dirty="0">
                <a:solidFill>
                  <a:srgbClr val="C00000"/>
                </a:solidFill>
                <a:cs typeface="+mj-cs"/>
              </a:rPr>
              <a:t> of Alkyl </a:t>
            </a:r>
            <a:r>
              <a:rPr lang="en-US" sz="2000" b="1" dirty="0" err="1" smtClean="0">
                <a:solidFill>
                  <a:srgbClr val="C00000"/>
                </a:solidFill>
                <a:cs typeface="+mj-cs"/>
              </a:rPr>
              <a:t>dihalides</a:t>
            </a:r>
            <a:endParaRPr lang="en-US" sz="2000" b="1" dirty="0" smtClean="0">
              <a:solidFill>
                <a:srgbClr val="C00000"/>
              </a:solidFill>
              <a:cs typeface="+mj-cs"/>
            </a:endParaRPr>
          </a:p>
          <a:p>
            <a:pPr lvl="0"/>
            <a:r>
              <a:rPr lang="en-US" sz="2000" b="1" dirty="0">
                <a:solidFill>
                  <a:srgbClr val="002060"/>
                </a:solidFill>
                <a:cs typeface="+mj-cs"/>
              </a:rPr>
              <a:t> </a:t>
            </a:r>
            <a:r>
              <a:rPr lang="en-US" sz="2000" b="1" dirty="0" smtClean="0">
                <a:solidFill>
                  <a:srgbClr val="002060"/>
                </a:solidFill>
                <a:cs typeface="+mj-cs"/>
              </a:rPr>
              <a:t> Treatment </a:t>
            </a:r>
            <a:r>
              <a:rPr lang="en-US" sz="2000" b="1" dirty="0">
                <a:solidFill>
                  <a:srgbClr val="002060"/>
                </a:solidFill>
                <a:cs typeface="+mj-cs"/>
              </a:rPr>
              <a:t>of vicinal </a:t>
            </a:r>
            <a:r>
              <a:rPr lang="en-US" sz="2000" b="1" dirty="0" err="1">
                <a:solidFill>
                  <a:srgbClr val="002060"/>
                </a:solidFill>
                <a:cs typeface="+mj-cs"/>
              </a:rPr>
              <a:t>dihalides</a:t>
            </a:r>
            <a:r>
              <a:rPr lang="en-US" sz="2000" b="1" dirty="0">
                <a:solidFill>
                  <a:srgbClr val="002060"/>
                </a:solidFill>
                <a:cs typeface="+mj-cs"/>
              </a:rPr>
              <a:t> (from adjacent carbon atoms) with strong base followed by sodium </a:t>
            </a:r>
            <a:r>
              <a:rPr lang="en-US" sz="2000" b="1" dirty="0" smtClean="0">
                <a:solidFill>
                  <a:srgbClr val="002060"/>
                </a:solidFill>
                <a:cs typeface="+mj-cs"/>
              </a:rPr>
              <a:t>amide (as stronger base ).</a:t>
            </a:r>
            <a:endParaRPr lang="en-US" sz="2000" b="1" dirty="0">
              <a:solidFill>
                <a:srgbClr val="FF0000"/>
              </a:solidFill>
              <a:cs typeface="+mj-cs"/>
            </a:endParaRPr>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5" name="عنصر نائب لرقم الشريحة 4"/>
          <p:cNvSpPr>
            <a:spLocks noGrp="1"/>
          </p:cNvSpPr>
          <p:nvPr>
            <p:ph type="sldNum" sz="quarter" idx="12"/>
          </p:nvPr>
        </p:nvSpPr>
        <p:spPr/>
        <p:txBody>
          <a:bodyPr/>
          <a:lstStyle/>
          <a:p>
            <a:fld id="{405B12B2-4FB3-489F-A189-74144EEB9694}" type="slidenum">
              <a:rPr lang="en-US" smtClean="0"/>
              <a:pPr/>
              <a:t>102</a:t>
            </a:fld>
            <a:endParaRPr lang="en-US"/>
          </a:p>
        </p:txBody>
      </p:sp>
    </p:spTree>
    <p:extLst>
      <p:ext uri="{BB962C8B-B14F-4D97-AF65-F5344CB8AC3E}">
        <p14:creationId xmlns:p14="http://schemas.microsoft.com/office/powerpoint/2010/main" val="260097366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11059" y="1143000"/>
            <a:ext cx="7280341" cy="769441"/>
          </a:xfrm>
          <a:prstGeom prst="rect">
            <a:avLst/>
          </a:prstGeom>
          <a:noFill/>
        </p:spPr>
        <p:txBody>
          <a:bodyPr wrap="square" rtlCol="0">
            <a:spAutoFit/>
          </a:bodyPr>
          <a:lstStyle/>
          <a:p>
            <a:pPr algn="just"/>
            <a:r>
              <a:rPr lang="en-US" sz="2200" b="1" dirty="0" smtClean="0">
                <a:solidFill>
                  <a:schemeClr val="tx2"/>
                </a:solidFill>
              </a:rPr>
              <a:t>   Sodium </a:t>
            </a:r>
            <a:r>
              <a:rPr lang="en-US" sz="2200" b="1" dirty="0" err="1">
                <a:solidFill>
                  <a:schemeClr val="tx2"/>
                </a:solidFill>
              </a:rPr>
              <a:t>Acetylide</a:t>
            </a:r>
            <a:r>
              <a:rPr lang="en-US" sz="2200" b="1" dirty="0">
                <a:solidFill>
                  <a:schemeClr val="tx2"/>
                </a:solidFill>
              </a:rPr>
              <a:t> </a:t>
            </a:r>
            <a:r>
              <a:rPr lang="en-US" sz="2200" b="1" dirty="0" smtClean="0">
                <a:solidFill>
                  <a:schemeClr val="tx2"/>
                </a:solidFill>
              </a:rPr>
              <a:t>formed by reaction of acetylenes with strong base as follow:-  </a:t>
            </a:r>
            <a:endParaRPr lang="en-US" sz="2200" b="1" dirty="0" smtClean="0">
              <a:solidFill>
                <a:schemeClr val="tx2"/>
              </a:solidFill>
              <a:latin typeface="Times New Roman" pitchFamily="18" charset="0"/>
              <a:cs typeface="Times New Roman" pitchFamily="18" charset="0"/>
            </a:endParaRPr>
          </a:p>
        </p:txBody>
      </p:sp>
      <p:sp>
        <p:nvSpPr>
          <p:cNvPr id="2" name="Rectangle 1"/>
          <p:cNvSpPr/>
          <p:nvPr/>
        </p:nvSpPr>
        <p:spPr>
          <a:xfrm>
            <a:off x="119223" y="3031629"/>
            <a:ext cx="546945" cy="1692771"/>
          </a:xfrm>
          <a:prstGeom prst="rect">
            <a:avLst/>
          </a:prstGeom>
        </p:spPr>
        <p:txBody>
          <a:bodyPr wrap="none">
            <a:spAutoFit/>
          </a:bodyPr>
          <a:lstStyle/>
          <a:p>
            <a:pPr lvl="0"/>
            <a:r>
              <a:rPr lang="en-US" sz="2000" b="1" dirty="0" smtClean="0"/>
              <a:t>1- </a:t>
            </a:r>
          </a:p>
          <a:p>
            <a:pPr lvl="0"/>
            <a:endParaRPr lang="en-US" sz="2000" b="1" dirty="0" smtClean="0"/>
          </a:p>
          <a:p>
            <a:pPr lvl="0"/>
            <a:r>
              <a:rPr lang="en-US" sz="2000" b="1" dirty="0" smtClean="0"/>
              <a:t>2- </a:t>
            </a:r>
          </a:p>
          <a:p>
            <a:pPr lvl="0"/>
            <a:endParaRPr lang="en-US" sz="2000" b="1" dirty="0" smtClean="0"/>
          </a:p>
          <a:p>
            <a:pPr lvl="0"/>
            <a:r>
              <a:rPr lang="en-US" sz="2000" b="1" dirty="0" smtClean="0"/>
              <a:t>3</a:t>
            </a:r>
            <a:r>
              <a:rPr lang="en-US" sz="2400" b="1" dirty="0" smtClean="0"/>
              <a:t>-  </a:t>
            </a:r>
            <a:endParaRPr lang="en-US" sz="2400" b="1" dirty="0"/>
          </a:p>
        </p:txBody>
      </p:sp>
      <p:sp>
        <p:nvSpPr>
          <p:cNvPr id="3" name="مستطيل 2"/>
          <p:cNvSpPr/>
          <p:nvPr/>
        </p:nvSpPr>
        <p:spPr>
          <a:xfrm>
            <a:off x="-9145" y="605135"/>
            <a:ext cx="8924543" cy="461665"/>
          </a:xfrm>
          <a:prstGeom prst="rect">
            <a:avLst/>
          </a:prstGeom>
        </p:spPr>
        <p:txBody>
          <a:bodyPr wrap="square">
            <a:spAutoFit/>
          </a:bodyPr>
          <a:lstStyle/>
          <a:p>
            <a:pPr lvl="0"/>
            <a:r>
              <a:rPr lang="en-US" sz="2400" b="1" dirty="0">
                <a:solidFill>
                  <a:srgbClr val="C00000"/>
                </a:solidFill>
              </a:rPr>
              <a:t>2- Reaction of Sodium </a:t>
            </a:r>
            <a:r>
              <a:rPr lang="en-US" sz="2400" b="1" dirty="0" err="1">
                <a:solidFill>
                  <a:srgbClr val="C00000"/>
                </a:solidFill>
              </a:rPr>
              <a:t>Acetylide</a:t>
            </a:r>
            <a:r>
              <a:rPr lang="en-US" sz="2400" b="1" dirty="0">
                <a:solidFill>
                  <a:srgbClr val="C00000"/>
                </a:solidFill>
              </a:rPr>
              <a:t> with Primary Alkyl Halides</a:t>
            </a:r>
          </a:p>
        </p:txBody>
      </p:sp>
      <p:sp>
        <p:nvSpPr>
          <p:cNvPr id="10" name="TextBox 28"/>
          <p:cNvSpPr txBox="1"/>
          <p:nvPr/>
        </p:nvSpPr>
        <p:spPr>
          <a:xfrm>
            <a:off x="0" y="-4465"/>
            <a:ext cx="9144000"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effectLst>
                  <a:outerShdw blurRad="38100" dist="38100" dir="2700000" algn="tl">
                    <a:srgbClr val="000000">
                      <a:alpha val="43137"/>
                    </a:srgbClr>
                  </a:outerShdw>
                </a:effectLst>
              </a:rPr>
              <a:t>Preparation</a:t>
            </a:r>
            <a:r>
              <a:rPr lang="en-US" sz="2400" b="1" dirty="0" smtClean="0">
                <a:solidFill>
                  <a:srgbClr val="00467A"/>
                </a:solidFill>
              </a:rPr>
              <a:t> of Alkynes</a:t>
            </a:r>
            <a:endParaRPr lang="en-US" sz="2400" b="1" dirty="0">
              <a:solidFill>
                <a:srgbClr val="00467A"/>
              </a:solidFill>
            </a:endParaRPr>
          </a:p>
        </p:txBody>
      </p:sp>
      <p:cxnSp>
        <p:nvCxnSpPr>
          <p:cNvPr id="8" name="Straight Arrow Connector 7"/>
          <p:cNvCxnSpPr/>
          <p:nvPr/>
        </p:nvCxnSpPr>
        <p:spPr>
          <a:xfrm>
            <a:off x="1123073" y="4980187"/>
            <a:ext cx="54786" cy="418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6" name="صورة 5" descr="http://science.uvu.edu/ochem/wp-content/images/D/dipolemoment8.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16984" y="1646290"/>
            <a:ext cx="1341662" cy="1249310"/>
          </a:xfrm>
          <a:prstGeom prst="rect">
            <a:avLst/>
          </a:prstGeom>
          <a:ln/>
        </p:spPr>
        <p:style>
          <a:lnRef idx="1">
            <a:schemeClr val="accent6"/>
          </a:lnRef>
          <a:fillRef idx="2">
            <a:schemeClr val="accent6"/>
          </a:fillRef>
          <a:effectRef idx="1">
            <a:schemeClr val="accent6"/>
          </a:effectRef>
          <a:fontRef idx="minor">
            <a:schemeClr val="dk1"/>
          </a:fontRef>
        </p:style>
      </p:pic>
      <p:sp>
        <p:nvSpPr>
          <p:cNvPr id="6" name="Rectangle 5"/>
          <p:cNvSpPr/>
          <p:nvPr/>
        </p:nvSpPr>
        <p:spPr>
          <a:xfrm>
            <a:off x="8464318" y="1645288"/>
            <a:ext cx="375424" cy="369332"/>
          </a:xfrm>
          <a:prstGeom prst="rect">
            <a:avLst/>
          </a:prstGeom>
        </p:spPr>
        <p:txBody>
          <a:bodyPr wrap="none">
            <a:spAutoFit/>
          </a:bodyPr>
          <a:lstStyle/>
          <a:p>
            <a:r>
              <a:rPr lang="el-GR" dirty="0"/>
              <a:t>δ-</a:t>
            </a:r>
            <a:endParaRPr lang="en-US" dirty="0"/>
          </a:p>
        </p:txBody>
      </p:sp>
      <p:sp>
        <p:nvSpPr>
          <p:cNvPr id="7" name="Rectangle 6"/>
          <p:cNvSpPr/>
          <p:nvPr/>
        </p:nvSpPr>
        <p:spPr>
          <a:xfrm>
            <a:off x="7939937" y="1832110"/>
            <a:ext cx="434734" cy="369332"/>
          </a:xfrm>
          <a:prstGeom prst="rect">
            <a:avLst/>
          </a:prstGeom>
        </p:spPr>
        <p:txBody>
          <a:bodyPr wrap="none">
            <a:spAutoFit/>
          </a:bodyPr>
          <a:lstStyle/>
          <a:p>
            <a:r>
              <a:rPr lang="en-US" dirty="0"/>
              <a:t>δ</a:t>
            </a:r>
            <a:r>
              <a:rPr lang="en-US" baseline="30000" dirty="0"/>
              <a:t>+</a:t>
            </a:r>
            <a:r>
              <a:rPr lang="en-US" dirty="0"/>
              <a:t> </a:t>
            </a:r>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1" name="عنصر نائب لرقم الشريحة 10"/>
          <p:cNvSpPr>
            <a:spLocks noGrp="1"/>
          </p:cNvSpPr>
          <p:nvPr>
            <p:ph type="sldNum" sz="quarter" idx="12"/>
          </p:nvPr>
        </p:nvSpPr>
        <p:spPr/>
        <p:txBody>
          <a:bodyPr/>
          <a:lstStyle/>
          <a:p>
            <a:fld id="{405B12B2-4FB3-489F-A189-74144EEB9694}" type="slidenum">
              <a:rPr lang="en-US" smtClean="0"/>
              <a:pPr/>
              <a:t>103</a:t>
            </a:fld>
            <a:endParaRPr lang="en-US"/>
          </a:p>
        </p:txBody>
      </p:sp>
      <p:sp>
        <p:nvSpPr>
          <p:cNvPr id="12" name="مستطيل 11"/>
          <p:cNvSpPr/>
          <p:nvPr/>
        </p:nvSpPr>
        <p:spPr>
          <a:xfrm>
            <a:off x="8229600" y="2101668"/>
            <a:ext cx="536121" cy="338554"/>
          </a:xfrm>
          <a:prstGeom prst="rect">
            <a:avLst/>
          </a:prstGeom>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sz="1600" b="1" dirty="0"/>
              <a:t>Br</a:t>
            </a:r>
          </a:p>
        </p:txBody>
      </p:sp>
      <p:sp>
        <p:nvSpPr>
          <p:cNvPr id="18" name="مستطيل 17"/>
          <p:cNvSpPr/>
          <p:nvPr/>
        </p:nvSpPr>
        <p:spPr>
          <a:xfrm>
            <a:off x="7976845" y="2463148"/>
            <a:ext cx="675185" cy="338554"/>
          </a:xfrm>
          <a:prstGeom prst="rect">
            <a:avLst/>
          </a:prstGeom>
          <a:ln>
            <a:noFill/>
          </a:ln>
        </p:spPr>
        <p:style>
          <a:lnRef idx="1">
            <a:schemeClr val="accent6"/>
          </a:lnRef>
          <a:fillRef idx="2">
            <a:schemeClr val="accent6"/>
          </a:fillRef>
          <a:effectRef idx="1">
            <a:schemeClr val="accent6"/>
          </a:effectRef>
          <a:fontRef idx="minor">
            <a:schemeClr val="dk1"/>
          </a:fontRef>
        </p:style>
        <p:txBody>
          <a:bodyPr wrap="none">
            <a:spAutoFit/>
          </a:bodyPr>
          <a:lstStyle/>
          <a:p>
            <a:pPr rtl="1"/>
            <a:r>
              <a:rPr lang="en-US" sz="1600" dirty="0"/>
              <a:t>CH</a:t>
            </a:r>
            <a:r>
              <a:rPr lang="en-US" sz="1600" baseline="-25000" dirty="0"/>
              <a:t>3</a:t>
            </a:r>
            <a:r>
              <a:rPr lang="en-US" sz="1600" dirty="0"/>
              <a:t>Br</a:t>
            </a:r>
          </a:p>
        </p:txBody>
      </p:sp>
      <p:pic>
        <p:nvPicPr>
          <p:cNvPr id="23" name="Picture 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2923" y="1912441"/>
            <a:ext cx="5727626" cy="160972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2885640"/>
            <a:ext cx="6981919" cy="2338507"/>
          </a:xfrm>
          <a:prstGeom prst="rect">
            <a:avLst/>
          </a:prstGeom>
          <a:extLst/>
        </p:spPr>
        <p:style>
          <a:lnRef idx="0">
            <a:scrgbClr r="0" g="0" b="0"/>
          </a:lnRef>
          <a:fillRef idx="1001">
            <a:schemeClr val="lt2"/>
          </a:fillRef>
          <a:effectRef idx="0">
            <a:scrgbClr r="0" g="0" b="0"/>
          </a:effectRef>
          <a:fontRef idx="major"/>
        </p:style>
      </p:pic>
      <p:sp>
        <p:nvSpPr>
          <p:cNvPr id="25" name="مستطيل 24"/>
          <p:cNvSpPr/>
          <p:nvPr/>
        </p:nvSpPr>
        <p:spPr>
          <a:xfrm>
            <a:off x="2058856" y="2264658"/>
            <a:ext cx="1293944" cy="307777"/>
          </a:xfrm>
          <a:prstGeom prst="rect">
            <a:avLst/>
          </a:prstGeom>
          <a:ln>
            <a:noFill/>
          </a:ln>
        </p:spPr>
        <p:style>
          <a:lnRef idx="1">
            <a:schemeClr val="accent6"/>
          </a:lnRef>
          <a:fillRef idx="1001">
            <a:schemeClr val="lt2"/>
          </a:fillRef>
          <a:effectRef idx="1">
            <a:schemeClr val="accent6"/>
          </a:effectRef>
          <a:fontRef idx="minor">
            <a:schemeClr val="dk1"/>
          </a:fontRef>
        </p:style>
        <p:txBody>
          <a:bodyPr wrap="none">
            <a:spAutoFit/>
          </a:bodyPr>
          <a:lstStyle/>
          <a:p>
            <a:r>
              <a:rPr lang="en-US" sz="1400" b="1" dirty="0" smtClean="0">
                <a:solidFill>
                  <a:srgbClr val="002060"/>
                </a:solidFill>
              </a:rPr>
              <a:t>Sodium amide </a:t>
            </a:r>
          </a:p>
        </p:txBody>
      </p:sp>
      <p:sp>
        <p:nvSpPr>
          <p:cNvPr id="19" name="مستطيل 18"/>
          <p:cNvSpPr/>
          <p:nvPr/>
        </p:nvSpPr>
        <p:spPr>
          <a:xfrm>
            <a:off x="3637898" y="2362200"/>
            <a:ext cx="1763816" cy="338554"/>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600" b="1" dirty="0">
                <a:solidFill>
                  <a:schemeClr val="tx2"/>
                </a:solidFill>
              </a:rPr>
              <a:t>Sodium </a:t>
            </a:r>
            <a:r>
              <a:rPr lang="en-US" sz="1600" b="1" dirty="0" smtClean="0">
                <a:solidFill>
                  <a:schemeClr val="tx2"/>
                </a:solidFill>
              </a:rPr>
              <a:t>Acetyl ide </a:t>
            </a:r>
            <a:endParaRPr lang="ar-SA" sz="1600" b="1" dirty="0">
              <a:solidFill>
                <a:schemeClr val="tx2"/>
              </a:solidFill>
            </a:endParaRPr>
          </a:p>
        </p:txBody>
      </p:sp>
      <p:sp>
        <p:nvSpPr>
          <p:cNvPr id="30" name="Rectangle 8"/>
          <p:cNvSpPr/>
          <p:nvPr/>
        </p:nvSpPr>
        <p:spPr>
          <a:xfrm>
            <a:off x="762000" y="1992868"/>
            <a:ext cx="508677" cy="369332"/>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dirty="0" smtClean="0"/>
              <a:t>H</a:t>
            </a:r>
            <a:r>
              <a:rPr lang="ar-SA" dirty="0" smtClean="0"/>
              <a:t>ــ </a:t>
            </a:r>
            <a:endParaRPr lang="en-US" dirty="0"/>
          </a:p>
        </p:txBody>
      </p:sp>
      <p:sp>
        <p:nvSpPr>
          <p:cNvPr id="32" name="Rectangle 8"/>
          <p:cNvSpPr/>
          <p:nvPr/>
        </p:nvSpPr>
        <p:spPr>
          <a:xfrm>
            <a:off x="3352800" y="1992868"/>
            <a:ext cx="508677" cy="369332"/>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dirty="0" smtClean="0"/>
              <a:t>H</a:t>
            </a:r>
            <a:r>
              <a:rPr lang="ar-SA" dirty="0" smtClean="0"/>
              <a:t>ــ </a:t>
            </a:r>
            <a:endParaRPr lang="en-US" dirty="0"/>
          </a:p>
        </p:txBody>
      </p:sp>
      <p:sp>
        <p:nvSpPr>
          <p:cNvPr id="33" name="مستطيل 32"/>
          <p:cNvSpPr/>
          <p:nvPr/>
        </p:nvSpPr>
        <p:spPr>
          <a:xfrm>
            <a:off x="633443" y="4765048"/>
            <a:ext cx="1750416" cy="338554"/>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600" b="1" dirty="0">
                <a:solidFill>
                  <a:schemeClr val="tx2"/>
                </a:solidFill>
              </a:rPr>
              <a:t>Sodium </a:t>
            </a:r>
            <a:r>
              <a:rPr lang="en-US" sz="1600" b="1" dirty="0" smtClean="0">
                <a:solidFill>
                  <a:schemeClr val="tx2"/>
                </a:solidFill>
              </a:rPr>
              <a:t>propynide</a:t>
            </a:r>
            <a:endParaRPr lang="ar-SA" sz="1600" b="1" dirty="0">
              <a:solidFill>
                <a:schemeClr val="tx2"/>
              </a:solidFill>
            </a:endParaRPr>
          </a:p>
        </p:txBody>
      </p:sp>
      <p:sp>
        <p:nvSpPr>
          <p:cNvPr id="34" name="Arc 3"/>
          <p:cNvSpPr/>
          <p:nvPr/>
        </p:nvSpPr>
        <p:spPr>
          <a:xfrm rot="18483976">
            <a:off x="1327650" y="2939550"/>
            <a:ext cx="914400" cy="914400"/>
          </a:xfrm>
          <a:prstGeom prst="arc">
            <a:avLst>
              <a:gd name="adj1" fmla="val 16200000"/>
              <a:gd name="adj2" fmla="val 95963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141651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7489" y="0"/>
            <a:ext cx="9144000" cy="52322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smtClean="0">
                <a:solidFill>
                  <a:srgbClr val="00467A"/>
                </a:solidFill>
              </a:rPr>
              <a:t>Reactions of Alkynes </a:t>
            </a:r>
            <a:endParaRPr lang="en-US" sz="2800" b="1" dirty="0">
              <a:solidFill>
                <a:srgbClr val="00467A"/>
              </a:solidFill>
            </a:endParaRPr>
          </a:p>
        </p:txBody>
      </p:sp>
      <p:sp>
        <p:nvSpPr>
          <p:cNvPr id="2" name="Rectangle 1"/>
          <p:cNvSpPr/>
          <p:nvPr/>
        </p:nvSpPr>
        <p:spPr>
          <a:xfrm>
            <a:off x="0" y="722293"/>
            <a:ext cx="8991600" cy="1446550"/>
          </a:xfrm>
          <a:prstGeom prst="rect">
            <a:avLst/>
          </a:prstGeom>
        </p:spPr>
        <p:txBody>
          <a:bodyPr wrap="square">
            <a:spAutoFit/>
          </a:bodyPr>
          <a:lstStyle/>
          <a:p>
            <a:pPr lvl="0"/>
            <a:r>
              <a:rPr lang="en-US" sz="2000" b="1" dirty="0">
                <a:solidFill>
                  <a:srgbClr val="00467A"/>
                </a:solidFill>
              </a:rPr>
              <a:t>Reactions of Alkynes involve tow main reaction addition reactions</a:t>
            </a:r>
            <a:r>
              <a:rPr lang="en-US" sz="2000" dirty="0">
                <a:solidFill>
                  <a:srgbClr val="00467A"/>
                </a:solidFill>
              </a:rPr>
              <a:t>   &amp;   </a:t>
            </a:r>
            <a:r>
              <a:rPr lang="en-US" sz="2000" b="1" dirty="0">
                <a:solidFill>
                  <a:srgbClr val="00467A"/>
                </a:solidFill>
              </a:rPr>
              <a:t>oxidation Reaction</a:t>
            </a:r>
          </a:p>
          <a:p>
            <a:pPr lvl="0"/>
            <a:r>
              <a:rPr lang="en-US" sz="2400" b="1" dirty="0">
                <a:solidFill>
                  <a:srgbClr val="C00000"/>
                </a:solidFill>
              </a:rPr>
              <a:t>   Addition reactions</a:t>
            </a:r>
            <a:endParaRPr lang="ar-SA" sz="2400" b="1" dirty="0">
              <a:solidFill>
                <a:srgbClr val="C00000"/>
              </a:solidFill>
              <a:cs typeface="Times New Roman"/>
            </a:endParaRPr>
          </a:p>
          <a:p>
            <a:pPr lvl="0"/>
            <a:r>
              <a:rPr lang="en-US" sz="2000" b="1" dirty="0">
                <a:solidFill>
                  <a:srgbClr val="0070C0"/>
                </a:solidFill>
              </a:rPr>
              <a:t>1.  Addition of Hydrogen:  (Hydrogenation) </a:t>
            </a:r>
            <a:r>
              <a:rPr lang="en-US" sz="2000" b="1" dirty="0">
                <a:solidFill>
                  <a:srgbClr val="C00000"/>
                </a:solidFill>
              </a:rPr>
              <a:t> </a:t>
            </a:r>
            <a:r>
              <a:rPr lang="en-US" sz="2400" b="1" dirty="0" smtClean="0">
                <a:solidFill>
                  <a:srgbClr val="C00000"/>
                </a:solidFill>
              </a:rPr>
              <a:t> </a:t>
            </a:r>
            <a:endParaRPr lang="ar-SA" sz="2400" dirty="0">
              <a:solidFill>
                <a:srgbClr val="C00000"/>
              </a:solidFill>
            </a:endParaRPr>
          </a:p>
        </p:txBody>
      </p:sp>
      <p:pic>
        <p:nvPicPr>
          <p:cNvPr id="281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183709"/>
            <a:ext cx="5186491" cy="1740591"/>
          </a:xfrm>
          <a:prstGeom prst="rect">
            <a:avLst/>
          </a:prstGeom>
          <a:noFill/>
          <a:extLst>
            <a:ext uri="{909E8E84-426E-40DD-AFC4-6F175D3DCCD1}">
              <a14:hiddenFill xmlns:a14="http://schemas.microsoft.com/office/drawing/2010/main">
                <a:solidFill>
                  <a:srgbClr val="FFFFFF"/>
                </a:solidFill>
              </a14:hiddenFill>
            </a:ext>
          </a:extLst>
        </p:spPr>
      </p:pic>
      <p:pic>
        <p:nvPicPr>
          <p:cNvPr id="28160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4108450"/>
            <a:ext cx="5814483" cy="1301750"/>
          </a:xfrm>
          <a:prstGeom prst="rect">
            <a:avLst/>
          </a:prstGeom>
          <a:noFill/>
          <a:extLst>
            <a:ext uri="{909E8E84-426E-40DD-AFC4-6F175D3DCCD1}">
              <a14:hiddenFill xmlns:a14="http://schemas.microsoft.com/office/drawing/2010/main">
                <a:solidFill>
                  <a:srgbClr val="FFFFFF"/>
                </a:solidFill>
              </a14:hiddenFill>
            </a:ext>
          </a:extLst>
        </p:spPr>
      </p:pic>
      <p:sp>
        <p:nvSpPr>
          <p:cNvPr id="3" name="مستطيل 2"/>
          <p:cNvSpPr/>
          <p:nvPr/>
        </p:nvSpPr>
        <p:spPr>
          <a:xfrm>
            <a:off x="922574" y="2286000"/>
            <a:ext cx="450764" cy="2431435"/>
          </a:xfrm>
          <a:prstGeom prst="rect">
            <a:avLst/>
          </a:prstGeom>
        </p:spPr>
        <p:txBody>
          <a:bodyPr wrap="none">
            <a:spAutoFit/>
          </a:bodyPr>
          <a:lstStyle/>
          <a:p>
            <a:r>
              <a:rPr lang="en-US" sz="2000" dirty="0" smtClean="0">
                <a:solidFill>
                  <a:srgbClr val="002060"/>
                </a:solidFill>
                <a:cs typeface="+mj-cs"/>
              </a:rPr>
              <a:t>1- </a:t>
            </a:r>
          </a:p>
          <a:p>
            <a:endParaRPr lang="en-US" sz="2000" dirty="0">
              <a:solidFill>
                <a:srgbClr val="002060"/>
              </a:solidFill>
              <a:cs typeface="+mj-cs"/>
            </a:endParaRPr>
          </a:p>
          <a:p>
            <a:endParaRPr lang="en-US" sz="1400" dirty="0" smtClean="0">
              <a:solidFill>
                <a:srgbClr val="002060"/>
              </a:solidFill>
              <a:cs typeface="+mj-cs"/>
            </a:endParaRPr>
          </a:p>
          <a:p>
            <a:endParaRPr lang="en-US" sz="2000" dirty="0">
              <a:solidFill>
                <a:srgbClr val="002060"/>
              </a:solidFill>
              <a:cs typeface="+mj-cs"/>
            </a:endParaRPr>
          </a:p>
          <a:p>
            <a:endParaRPr lang="en-US" sz="2000" dirty="0">
              <a:solidFill>
                <a:srgbClr val="002060"/>
              </a:solidFill>
              <a:cs typeface="+mj-cs"/>
            </a:endParaRPr>
          </a:p>
          <a:p>
            <a:endParaRPr lang="en-US" dirty="0" smtClean="0">
              <a:solidFill>
                <a:srgbClr val="002060"/>
              </a:solidFill>
              <a:cs typeface="+mj-cs"/>
            </a:endParaRPr>
          </a:p>
          <a:p>
            <a:endParaRPr lang="en-US" sz="2000" dirty="0" smtClean="0">
              <a:solidFill>
                <a:srgbClr val="002060"/>
              </a:solidFill>
              <a:cs typeface="+mj-cs"/>
            </a:endParaRPr>
          </a:p>
          <a:p>
            <a:r>
              <a:rPr lang="en-US" sz="2000" dirty="0" smtClean="0">
                <a:solidFill>
                  <a:srgbClr val="002060"/>
                </a:solidFill>
                <a:cs typeface="+mj-cs"/>
              </a:rPr>
              <a:t>2-</a:t>
            </a:r>
            <a:endParaRPr lang="ar-SA" sz="2000" dirty="0">
              <a:solidFill>
                <a:srgbClr val="002060"/>
              </a:solidFill>
              <a:cs typeface="+mj-cs"/>
            </a:endParaRPr>
          </a:p>
        </p:txBody>
      </p:sp>
      <p:sp>
        <p:nvSpPr>
          <p:cNvPr id="4" name="عنصر نائب للتذييل 3"/>
          <p:cNvSpPr>
            <a:spLocks noGrp="1"/>
          </p:cNvSpPr>
          <p:nvPr>
            <p:ph type="ftr" sz="quarter" idx="11"/>
          </p:nvPr>
        </p:nvSpPr>
        <p:spPr/>
        <p:txBody>
          <a:bodyPr/>
          <a:lstStyle/>
          <a:p>
            <a:r>
              <a:rPr lang="ar-SA" dirty="0" smtClean="0"/>
              <a:t>المرجع : أسس الكيمياء العضوية / </a:t>
            </a:r>
            <a:r>
              <a:rPr lang="ar-SA" dirty="0" err="1" smtClean="0"/>
              <a:t>أ.د</a:t>
            </a:r>
            <a:r>
              <a:rPr lang="ar-SA" dirty="0" smtClean="0"/>
              <a:t> سالم الذياب </a:t>
            </a:r>
            <a:endParaRPr lang="en-US" dirty="0"/>
          </a:p>
        </p:txBody>
      </p:sp>
      <p:sp>
        <p:nvSpPr>
          <p:cNvPr id="5" name="عنصر نائب لرقم الشريحة 4"/>
          <p:cNvSpPr>
            <a:spLocks noGrp="1"/>
          </p:cNvSpPr>
          <p:nvPr>
            <p:ph type="sldNum" sz="quarter" idx="12"/>
          </p:nvPr>
        </p:nvSpPr>
        <p:spPr/>
        <p:txBody>
          <a:bodyPr/>
          <a:lstStyle/>
          <a:p>
            <a:fld id="{405B12B2-4FB3-489F-A189-74144EEB9694}" type="slidenum">
              <a:rPr lang="en-US" smtClean="0"/>
              <a:pPr/>
              <a:t>104</a:t>
            </a:fld>
            <a:endParaRPr lang="en-US"/>
          </a:p>
        </p:txBody>
      </p:sp>
    </p:spTree>
    <p:extLst>
      <p:ext uri="{BB962C8B-B14F-4D97-AF65-F5344CB8AC3E}">
        <p14:creationId xmlns:p14="http://schemas.microsoft.com/office/powerpoint/2010/main" val="2803164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flipH="1">
            <a:off x="1062681" y="1066800"/>
            <a:ext cx="613719" cy="369332"/>
          </a:xfrm>
          <a:prstGeom prst="rect">
            <a:avLst/>
          </a:prstGeom>
        </p:spPr>
        <p:txBody>
          <a:bodyPr wrap="square">
            <a:spAutoFit/>
          </a:bodyPr>
          <a:lstStyle/>
          <a:p>
            <a:r>
              <a:rPr lang="en-US" b="1" dirty="0" smtClean="0">
                <a:solidFill>
                  <a:srgbClr val="0070C0"/>
                </a:solidFill>
              </a:rPr>
              <a:t>3-  </a:t>
            </a:r>
            <a:endParaRPr lang="ar-SA" dirty="0"/>
          </a:p>
        </p:txBody>
      </p:sp>
      <p:pic>
        <p:nvPicPr>
          <p:cNvPr id="282626" name="Picture 2" descr="1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6839" y="533400"/>
            <a:ext cx="4937761"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276600"/>
            <a:ext cx="4841631" cy="2438400"/>
          </a:xfrm>
          <a:prstGeom prst="rect">
            <a:avLst/>
          </a:prstGeom>
          <a:noFill/>
          <a:extLst>
            <a:ext uri="{909E8E84-426E-40DD-AFC4-6F175D3DCCD1}">
              <a14:hiddenFill xmlns:a14="http://schemas.microsoft.com/office/drawing/2010/main">
                <a:solidFill>
                  <a:srgbClr val="FFFFFF"/>
                </a:solidFill>
              </a14:hiddenFill>
            </a:ext>
          </a:extLst>
        </p:spPr>
      </p:pic>
      <p:pic>
        <p:nvPicPr>
          <p:cNvPr id="27853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2743200"/>
            <a:ext cx="550545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pPr/>
              <a:t>105</a:t>
            </a:fld>
            <a:endParaRPr lang="en-US"/>
          </a:p>
        </p:txBody>
      </p:sp>
      <p:sp>
        <p:nvSpPr>
          <p:cNvPr id="9" name="TextBox 9"/>
          <p:cNvSpPr txBox="1"/>
          <p:nvPr/>
        </p:nvSpPr>
        <p:spPr>
          <a:xfrm>
            <a:off x="-17489" y="0"/>
            <a:ext cx="3522689" cy="40011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000" b="1" dirty="0" smtClean="0">
                <a:solidFill>
                  <a:srgbClr val="00467A"/>
                </a:solidFill>
              </a:rPr>
              <a:t>Reactions of Alkynes /  cont.</a:t>
            </a:r>
            <a:endParaRPr lang="en-US" sz="2000" b="1" dirty="0">
              <a:solidFill>
                <a:srgbClr val="00467A"/>
              </a:solidFill>
            </a:endParaRPr>
          </a:p>
        </p:txBody>
      </p:sp>
    </p:spTree>
    <p:extLst>
      <p:ext uri="{BB962C8B-B14F-4D97-AF65-F5344CB8AC3E}">
        <p14:creationId xmlns:p14="http://schemas.microsoft.com/office/powerpoint/2010/main" val="824116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3733800"/>
            <a:ext cx="5171733" cy="1883120"/>
          </a:xfrm>
          <a:prstGeom prst="rect">
            <a:avLst/>
          </a:prstGeom>
          <a:noFill/>
          <a:extLst>
            <a:ext uri="{909E8E84-426E-40DD-AFC4-6F175D3DCCD1}">
              <a14:hiddenFill xmlns:a14="http://schemas.microsoft.com/office/drawing/2010/main">
                <a:solidFill>
                  <a:srgbClr val="FFFFFF"/>
                </a:solidFill>
              </a14:hiddenFill>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pPr/>
              <a:t>106</a:t>
            </a:fld>
            <a:endParaRPr lang="en-US"/>
          </a:p>
        </p:txBody>
      </p:sp>
      <p:pic>
        <p:nvPicPr>
          <p:cNvPr id="283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066800"/>
            <a:ext cx="4305300" cy="2190750"/>
          </a:xfrm>
          <a:prstGeom prst="rect">
            <a:avLst/>
          </a:prstGeom>
          <a:noFill/>
          <a:extLst>
            <a:ext uri="{909E8E84-426E-40DD-AFC4-6F175D3DCCD1}">
              <a14:hiddenFill xmlns:a14="http://schemas.microsoft.com/office/drawing/2010/main">
                <a:solidFill>
                  <a:srgbClr val="FFFFFF"/>
                </a:solidFill>
              </a14:hiddenFill>
            </a:ext>
          </a:extLst>
        </p:spPr>
      </p:pic>
      <p:sp>
        <p:nvSpPr>
          <p:cNvPr id="3" name="مستطيل 2"/>
          <p:cNvSpPr/>
          <p:nvPr/>
        </p:nvSpPr>
        <p:spPr>
          <a:xfrm>
            <a:off x="19087" y="609600"/>
            <a:ext cx="4309834" cy="461665"/>
          </a:xfrm>
          <a:prstGeom prst="rect">
            <a:avLst/>
          </a:prstGeom>
        </p:spPr>
        <p:txBody>
          <a:bodyPr wrap="none">
            <a:spAutoFit/>
          </a:bodyPr>
          <a:lstStyle/>
          <a:p>
            <a:pPr lvl="0" algn="ctr"/>
            <a:r>
              <a:rPr lang="en-US" sz="2400" b="1" dirty="0">
                <a:solidFill>
                  <a:srgbClr val="0070C0"/>
                </a:solidFill>
              </a:rPr>
              <a:t>3.  Addition of Hydrogen Halides</a:t>
            </a:r>
          </a:p>
        </p:txBody>
      </p:sp>
      <p:sp>
        <p:nvSpPr>
          <p:cNvPr id="4" name="مستطيل 3"/>
          <p:cNvSpPr/>
          <p:nvPr/>
        </p:nvSpPr>
        <p:spPr>
          <a:xfrm>
            <a:off x="22886" y="3276600"/>
            <a:ext cx="4531625" cy="461665"/>
          </a:xfrm>
          <a:prstGeom prst="rect">
            <a:avLst/>
          </a:prstGeom>
        </p:spPr>
        <p:txBody>
          <a:bodyPr wrap="none">
            <a:spAutoFit/>
          </a:bodyPr>
          <a:lstStyle/>
          <a:p>
            <a:pPr lvl="0" algn="ctr"/>
            <a:r>
              <a:rPr lang="en-US" sz="2400" b="1" dirty="0">
                <a:solidFill>
                  <a:srgbClr val="0070C0"/>
                </a:solidFill>
              </a:rPr>
              <a:t>4.  Addition of  Water: (Hydration)</a:t>
            </a:r>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9" name="TextBox 9"/>
          <p:cNvSpPr txBox="1"/>
          <p:nvPr/>
        </p:nvSpPr>
        <p:spPr>
          <a:xfrm>
            <a:off x="-17489" y="0"/>
            <a:ext cx="3522689" cy="40011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000" b="1" dirty="0" smtClean="0">
                <a:solidFill>
                  <a:srgbClr val="00467A"/>
                </a:solidFill>
              </a:rPr>
              <a:t>Reactions of Alkynes /  cont.</a:t>
            </a:r>
            <a:endParaRPr lang="en-US" sz="2000" b="1" dirty="0">
              <a:solidFill>
                <a:srgbClr val="00467A"/>
              </a:solidFill>
            </a:endParaRPr>
          </a:p>
        </p:txBody>
      </p:sp>
    </p:spTree>
    <p:extLst>
      <p:ext uri="{BB962C8B-B14F-4D97-AF65-F5344CB8AC3E}">
        <p14:creationId xmlns:p14="http://schemas.microsoft.com/office/powerpoint/2010/main" val="85704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5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7964" y="762000"/>
            <a:ext cx="5660036" cy="4640692"/>
          </a:xfrm>
          <a:prstGeom prst="rect">
            <a:avLst/>
          </a:prstGeom>
          <a:noFill/>
          <a:extLst>
            <a:ext uri="{909E8E84-426E-40DD-AFC4-6F175D3DCCD1}">
              <a14:hiddenFill xmlns:a14="http://schemas.microsoft.com/office/drawing/2010/main">
                <a:solidFill>
                  <a:srgbClr val="FFFFFF"/>
                </a:solidFill>
              </a14:hiddenFill>
            </a:ext>
          </a:extLst>
        </p:spPr>
      </p:pic>
      <p:cxnSp>
        <p:nvCxnSpPr>
          <p:cNvPr id="3" name="رابط كسهم مستقيم 2"/>
          <p:cNvCxnSpPr/>
          <p:nvPr/>
        </p:nvCxnSpPr>
        <p:spPr>
          <a:xfrm>
            <a:off x="6019800" y="2590800"/>
            <a:ext cx="0" cy="1295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سهم لأعلى 7"/>
          <p:cNvSpPr/>
          <p:nvPr/>
        </p:nvSpPr>
        <p:spPr>
          <a:xfrm rot="10800000">
            <a:off x="5943600" y="2498598"/>
            <a:ext cx="152400" cy="1479804"/>
          </a:xfrm>
          <a:prstGeom prst="upArrow">
            <a:avLst/>
          </a:prstGeom>
        </p:spPr>
        <p:style>
          <a:lnRef idx="1">
            <a:schemeClr val="dk1"/>
          </a:lnRef>
          <a:fillRef idx="2">
            <a:schemeClr val="dk1"/>
          </a:fillRef>
          <a:effectRef idx="1">
            <a:schemeClr val="dk1"/>
          </a:effectRef>
          <a:fontRef idx="minor">
            <a:schemeClr val="dk1"/>
          </a:fontRef>
        </p:style>
        <p:txBody>
          <a:bodyPr rtlCol="1" anchor="ctr"/>
          <a:lstStyle/>
          <a:p>
            <a:pPr algn="ctr"/>
            <a:endParaRPr lang="ar-SA">
              <a:solidFill>
                <a:srgbClr val="002060"/>
              </a:solidFill>
            </a:endParaRPr>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6" name="عنصر نائب لرقم الشريحة 5"/>
          <p:cNvSpPr>
            <a:spLocks noGrp="1"/>
          </p:cNvSpPr>
          <p:nvPr>
            <p:ph type="sldNum" sz="quarter" idx="12"/>
          </p:nvPr>
        </p:nvSpPr>
        <p:spPr/>
        <p:txBody>
          <a:bodyPr/>
          <a:lstStyle/>
          <a:p>
            <a:fld id="{405B12B2-4FB3-489F-A189-74144EEB9694}" type="slidenum">
              <a:rPr lang="en-US" smtClean="0"/>
              <a:pPr/>
              <a:t>107</a:t>
            </a:fld>
            <a:endParaRPr lang="en-US"/>
          </a:p>
        </p:txBody>
      </p:sp>
    </p:spTree>
    <p:extLst>
      <p:ext uri="{BB962C8B-B14F-4D97-AF65-F5344CB8AC3E}">
        <p14:creationId xmlns:p14="http://schemas.microsoft.com/office/powerpoint/2010/main" val="389859882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3564" y="455474"/>
            <a:ext cx="9180226"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3600" b="1" dirty="0">
                <a:solidFill>
                  <a:srgbClr val="00467A"/>
                </a:solidFill>
              </a:rPr>
              <a:t>Benzene </a:t>
            </a:r>
            <a:endParaRPr lang="ar-SA" sz="3600" b="1" dirty="0" smtClean="0">
              <a:solidFill>
                <a:srgbClr val="00467A"/>
              </a:solidFill>
            </a:endParaRPr>
          </a:p>
          <a:p>
            <a:pPr algn="ctr"/>
            <a:r>
              <a:rPr lang="en-US" sz="3600" b="1" dirty="0" smtClean="0">
                <a:solidFill>
                  <a:srgbClr val="00467A"/>
                </a:solidFill>
              </a:rPr>
              <a:t>&amp; </a:t>
            </a:r>
            <a:endParaRPr lang="ar-SA" sz="3600" b="1" dirty="0" smtClean="0">
              <a:solidFill>
                <a:srgbClr val="00467A"/>
              </a:solidFill>
            </a:endParaRPr>
          </a:p>
          <a:p>
            <a:pPr algn="ctr"/>
            <a:r>
              <a:rPr lang="en-US" sz="3600" b="1" dirty="0" smtClean="0">
                <a:solidFill>
                  <a:srgbClr val="00467A"/>
                </a:solidFill>
              </a:rPr>
              <a:t>Aromatic </a:t>
            </a:r>
            <a:r>
              <a:rPr lang="en-US" sz="3600" b="1" dirty="0">
                <a:solidFill>
                  <a:srgbClr val="00467A"/>
                </a:solidFill>
              </a:rPr>
              <a:t>Compounds</a:t>
            </a:r>
            <a:endParaRPr lang="en-US" sz="3600" b="1" dirty="0">
              <a:solidFill>
                <a:srgbClr val="00467A"/>
              </a:solidFill>
              <a:cs typeface="Times New Roman" pitchFamily="18" charset="0"/>
            </a:endParaRPr>
          </a:p>
        </p:txBody>
      </p:sp>
      <p:sp>
        <p:nvSpPr>
          <p:cNvPr id="2" name="مستطيل 1"/>
          <p:cNvSpPr/>
          <p:nvPr/>
        </p:nvSpPr>
        <p:spPr>
          <a:xfrm>
            <a:off x="381000" y="2274838"/>
            <a:ext cx="8229600" cy="4524315"/>
          </a:xfrm>
          <a:prstGeom prst="rect">
            <a:avLst/>
          </a:prstGeom>
        </p:spPr>
        <p:txBody>
          <a:bodyPr wrap="square">
            <a:spAutoFit/>
          </a:bodyPr>
          <a:lstStyle/>
          <a:p>
            <a:pPr marL="285750" indent="-285750">
              <a:buFont typeface="Arial" panose="020B0604020202020204" pitchFamily="34" charset="0"/>
              <a:buChar char="•"/>
            </a:pPr>
            <a:r>
              <a:rPr lang="en-US" sz="2400" b="1" dirty="0" smtClean="0">
                <a:solidFill>
                  <a:srgbClr val="0070C0"/>
                </a:solidFill>
              </a:rPr>
              <a:t>    Aromatic </a:t>
            </a:r>
            <a:r>
              <a:rPr lang="en-US" sz="2400" b="1" dirty="0">
                <a:solidFill>
                  <a:srgbClr val="0070C0"/>
                </a:solidFill>
              </a:rPr>
              <a:t>Compound; </a:t>
            </a:r>
            <a:endParaRPr lang="en-US" sz="2400" b="1" dirty="0" smtClean="0">
              <a:solidFill>
                <a:srgbClr val="0070C0"/>
              </a:solidFill>
            </a:endParaRPr>
          </a:p>
          <a:p>
            <a:pPr marL="285750" indent="-285750">
              <a:buFont typeface="Arial" panose="020B0604020202020204" pitchFamily="34" charset="0"/>
              <a:buChar char="•"/>
            </a:pPr>
            <a:r>
              <a:rPr lang="en-US" sz="2400" b="1" dirty="0" smtClean="0">
                <a:solidFill>
                  <a:srgbClr val="0070C0"/>
                </a:solidFill>
              </a:rPr>
              <a:t>Structure </a:t>
            </a:r>
            <a:r>
              <a:rPr lang="en-US" sz="2400" b="1" dirty="0">
                <a:solidFill>
                  <a:srgbClr val="0070C0"/>
                </a:solidFill>
              </a:rPr>
              <a:t>&amp; Stability of Benzene</a:t>
            </a:r>
          </a:p>
          <a:p>
            <a:pPr marL="342900" indent="-342900">
              <a:buFont typeface="Arial" panose="020B0604020202020204" pitchFamily="34" charset="0"/>
              <a:buChar char="•"/>
            </a:pPr>
            <a:r>
              <a:rPr lang="en-US" sz="2400" b="1" dirty="0" smtClean="0">
                <a:solidFill>
                  <a:srgbClr val="0070C0"/>
                </a:solidFill>
              </a:rPr>
              <a:t>   </a:t>
            </a:r>
            <a:r>
              <a:rPr lang="en-US" sz="2400" b="1" dirty="0" err="1" smtClean="0">
                <a:solidFill>
                  <a:srgbClr val="0070C0"/>
                </a:solidFill>
              </a:rPr>
              <a:t>Aromaic</a:t>
            </a:r>
            <a:r>
              <a:rPr lang="en-US" sz="2400" b="1" dirty="0" smtClean="0">
                <a:solidFill>
                  <a:srgbClr val="0070C0"/>
                </a:solidFill>
              </a:rPr>
              <a:t> character , </a:t>
            </a:r>
            <a:r>
              <a:rPr lang="en-US" sz="2400" b="1" dirty="0" err="1">
                <a:solidFill>
                  <a:srgbClr val="0070C0"/>
                </a:solidFill>
              </a:rPr>
              <a:t>Hukel</a:t>
            </a:r>
            <a:r>
              <a:rPr lang="en-US" sz="2400" b="1" dirty="0">
                <a:solidFill>
                  <a:srgbClr val="0070C0"/>
                </a:solidFill>
              </a:rPr>
              <a:t> rule, Physical properties of </a:t>
            </a:r>
            <a:r>
              <a:rPr lang="en-US" sz="2400" b="1" dirty="0" smtClean="0">
                <a:solidFill>
                  <a:srgbClr val="0070C0"/>
                </a:solidFill>
              </a:rPr>
              <a:t>Benzene</a:t>
            </a:r>
          </a:p>
          <a:p>
            <a:pPr marL="285750" indent="-285750">
              <a:buFont typeface="Arial" panose="020B0604020202020204" pitchFamily="34" charset="0"/>
              <a:buChar char="•"/>
            </a:pPr>
            <a:r>
              <a:rPr lang="en-US" sz="2400" b="1" dirty="0" smtClean="0">
                <a:solidFill>
                  <a:srgbClr val="0070C0"/>
                </a:solidFill>
              </a:rPr>
              <a:t>Nomenclature </a:t>
            </a:r>
            <a:r>
              <a:rPr lang="en-US" sz="2400" b="1" dirty="0">
                <a:solidFill>
                  <a:srgbClr val="0070C0"/>
                </a:solidFill>
              </a:rPr>
              <a:t>of Benzene </a:t>
            </a:r>
            <a:r>
              <a:rPr lang="en-US" sz="2400" b="1" dirty="0" smtClean="0">
                <a:solidFill>
                  <a:srgbClr val="0070C0"/>
                </a:solidFill>
              </a:rPr>
              <a:t>derivatives</a:t>
            </a:r>
          </a:p>
          <a:p>
            <a:pPr marL="285750" indent="-285750">
              <a:buFont typeface="Arial" panose="020B0604020202020204" pitchFamily="34" charset="0"/>
              <a:buChar char="•"/>
            </a:pPr>
            <a:r>
              <a:rPr lang="en-US" sz="2400" b="1" dirty="0">
                <a:solidFill>
                  <a:srgbClr val="0070C0"/>
                </a:solidFill>
              </a:rPr>
              <a:t> Side-Chain Reactions of alkyl substituted  benzene </a:t>
            </a:r>
          </a:p>
          <a:p>
            <a:pPr marL="342900" indent="-342900">
              <a:buFont typeface="Arial" panose="020B0604020202020204" pitchFamily="34" charset="0"/>
              <a:buChar char="•"/>
            </a:pPr>
            <a:r>
              <a:rPr lang="en-US" sz="2400" b="1" dirty="0" smtClean="0">
                <a:solidFill>
                  <a:srgbClr val="0070C0"/>
                </a:solidFill>
              </a:rPr>
              <a:t> Electrophilic </a:t>
            </a:r>
            <a:r>
              <a:rPr lang="en-US" sz="2400" b="1" dirty="0">
                <a:solidFill>
                  <a:srgbClr val="0070C0"/>
                </a:solidFill>
              </a:rPr>
              <a:t>aromatic substitution reactions </a:t>
            </a:r>
            <a:r>
              <a:rPr lang="en-US" sz="2400" b="1" dirty="0" smtClean="0">
                <a:solidFill>
                  <a:srgbClr val="0070C0"/>
                </a:solidFill>
              </a:rPr>
              <a:t>:</a:t>
            </a:r>
          </a:p>
          <a:p>
            <a:pPr marL="342900" indent="-342900">
              <a:buFont typeface="Arial" panose="020B0604020202020204" pitchFamily="34" charset="0"/>
              <a:buChar char="•"/>
            </a:pPr>
            <a:r>
              <a:rPr lang="en-US" sz="2400" b="1" dirty="0" smtClean="0">
                <a:solidFill>
                  <a:srgbClr val="0070C0"/>
                </a:solidFill>
              </a:rPr>
              <a:t>(</a:t>
            </a:r>
            <a:r>
              <a:rPr lang="en-US" sz="2400" b="1" dirty="0">
                <a:solidFill>
                  <a:srgbClr val="0070C0"/>
                </a:solidFill>
              </a:rPr>
              <a:t>Alkylation, </a:t>
            </a:r>
            <a:r>
              <a:rPr lang="en-US" sz="2400" b="1" dirty="0" smtClean="0">
                <a:solidFill>
                  <a:srgbClr val="0070C0"/>
                </a:solidFill>
              </a:rPr>
              <a:t>    Acylation</a:t>
            </a:r>
            <a:r>
              <a:rPr lang="en-US" sz="2400" b="1" dirty="0">
                <a:solidFill>
                  <a:srgbClr val="0070C0"/>
                </a:solidFill>
              </a:rPr>
              <a:t>, Halogenation, </a:t>
            </a:r>
            <a:r>
              <a:rPr lang="en-US" sz="2400" b="1" dirty="0" err="1">
                <a:solidFill>
                  <a:srgbClr val="0070C0"/>
                </a:solidFill>
              </a:rPr>
              <a:t>Sulphonation</a:t>
            </a:r>
            <a:r>
              <a:rPr lang="en-US" sz="2400" b="1" dirty="0">
                <a:solidFill>
                  <a:srgbClr val="0070C0"/>
                </a:solidFill>
              </a:rPr>
              <a:t>, Nitration), </a:t>
            </a:r>
            <a:r>
              <a:rPr lang="en-US" sz="2400" b="1" dirty="0" smtClean="0">
                <a:solidFill>
                  <a:srgbClr val="0070C0"/>
                </a:solidFill>
              </a:rPr>
              <a:t>Orientation </a:t>
            </a:r>
            <a:r>
              <a:rPr lang="en-US" sz="2400" b="1" dirty="0">
                <a:solidFill>
                  <a:srgbClr val="0070C0"/>
                </a:solidFill>
              </a:rPr>
              <a:t>in </a:t>
            </a:r>
            <a:r>
              <a:rPr lang="en-US" sz="2400" b="1" dirty="0" err="1">
                <a:solidFill>
                  <a:srgbClr val="0070C0"/>
                </a:solidFill>
              </a:rPr>
              <a:t>monsubstituted</a:t>
            </a:r>
            <a:r>
              <a:rPr lang="en-US" sz="2400" b="1" dirty="0">
                <a:solidFill>
                  <a:srgbClr val="0070C0"/>
                </a:solidFill>
              </a:rPr>
              <a:t> benzenes derivatives. </a:t>
            </a:r>
            <a:endParaRPr lang="en-US" sz="2400" b="1" dirty="0" smtClean="0">
              <a:solidFill>
                <a:srgbClr val="0070C0"/>
              </a:solidFill>
            </a:endParaRPr>
          </a:p>
          <a:p>
            <a:pPr marL="342900" indent="-342900">
              <a:buFont typeface="Arial" panose="020B0604020202020204" pitchFamily="34" charset="0"/>
              <a:buChar char="•"/>
            </a:pPr>
            <a:endParaRPr lang="en-US" sz="2400" dirty="0"/>
          </a:p>
          <a:p>
            <a:r>
              <a:rPr lang="en-US" sz="2400" dirty="0" smtClean="0"/>
              <a:t>                                                                                                (</a:t>
            </a:r>
            <a:r>
              <a:rPr lang="en-US" sz="2400" dirty="0"/>
              <a:t>3Lect</a:t>
            </a:r>
          </a:p>
        </p:txBody>
      </p:sp>
    </p:spTree>
    <p:extLst>
      <p:ext uri="{BB962C8B-B14F-4D97-AF65-F5344CB8AC3E}">
        <p14:creationId xmlns:p14="http://schemas.microsoft.com/office/powerpoint/2010/main" val="62622374"/>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304800" y="685800"/>
            <a:ext cx="8494426" cy="4108817"/>
          </a:xfrm>
          <a:prstGeom prst="rect">
            <a:avLst/>
          </a:prstGeom>
          <a:noFill/>
        </p:spPr>
        <p:txBody>
          <a:bodyPr wrap="square" rtlCol="0">
            <a:spAutoFit/>
          </a:bodyPr>
          <a:lstStyle/>
          <a:p>
            <a:r>
              <a:rPr lang="en-US" sz="2400" b="1" dirty="0" smtClean="0">
                <a:solidFill>
                  <a:srgbClr val="002060"/>
                </a:solidFill>
              </a:rPr>
              <a:t>     Compound </a:t>
            </a:r>
            <a:r>
              <a:rPr lang="en-US" sz="2400" b="1" dirty="0">
                <a:solidFill>
                  <a:srgbClr val="002060"/>
                </a:solidFill>
              </a:rPr>
              <a:t>is said to be </a:t>
            </a:r>
            <a:r>
              <a:rPr lang="en-US" sz="2400" b="1" dirty="0" smtClean="0">
                <a:solidFill>
                  <a:srgbClr val="C00000"/>
                </a:solidFill>
              </a:rPr>
              <a:t>aromatic </a:t>
            </a:r>
            <a:r>
              <a:rPr lang="en-US" sz="2400" b="1" dirty="0" smtClean="0">
                <a:solidFill>
                  <a:srgbClr val="002060"/>
                </a:solidFill>
              </a:rPr>
              <a:t>if it is </a:t>
            </a:r>
            <a:r>
              <a:rPr lang="en-US" sz="2400" b="1" dirty="0" err="1" smtClean="0">
                <a:solidFill>
                  <a:srgbClr val="002060"/>
                </a:solidFill>
              </a:rPr>
              <a:t>refered</a:t>
            </a:r>
            <a:r>
              <a:rPr lang="en-US" sz="2400" b="1" dirty="0" smtClean="0">
                <a:solidFill>
                  <a:srgbClr val="002060"/>
                </a:solidFill>
              </a:rPr>
              <a:t> to a </a:t>
            </a:r>
            <a:r>
              <a:rPr lang="en-US" sz="2400" dirty="0" smtClean="0"/>
              <a:t>class of </a:t>
            </a:r>
            <a:r>
              <a:rPr lang="en-US" sz="2400" dirty="0" smtClean="0">
                <a:solidFill>
                  <a:srgbClr val="FF0000"/>
                </a:solidFill>
              </a:rPr>
              <a:t>compounds</a:t>
            </a:r>
            <a:r>
              <a:rPr lang="en-US" sz="2400" dirty="0" smtClean="0"/>
              <a:t> that contain </a:t>
            </a:r>
            <a:r>
              <a:rPr lang="en-US" sz="2400" b="1" dirty="0" smtClean="0">
                <a:solidFill>
                  <a:srgbClr val="C00000"/>
                </a:solidFill>
              </a:rPr>
              <a:t>benzene-like</a:t>
            </a:r>
            <a:r>
              <a:rPr lang="en-US" sz="2400" b="1" dirty="0" smtClean="0">
                <a:solidFill>
                  <a:srgbClr val="002060"/>
                </a:solidFill>
              </a:rPr>
              <a:t> (</a:t>
            </a:r>
            <a:r>
              <a:rPr lang="en-US" sz="2400" b="1" dirty="0" err="1" smtClean="0">
                <a:solidFill>
                  <a:srgbClr val="002060"/>
                </a:solidFill>
              </a:rPr>
              <a:t>cyclo</a:t>
            </a:r>
            <a:r>
              <a:rPr lang="en-US" sz="2400" b="1" dirty="0" smtClean="0">
                <a:solidFill>
                  <a:srgbClr val="002060"/>
                </a:solidFill>
              </a:rPr>
              <a:t> </a:t>
            </a:r>
            <a:r>
              <a:rPr lang="en-US" sz="2400" b="1" dirty="0" err="1" smtClean="0">
                <a:solidFill>
                  <a:srgbClr val="002060"/>
                </a:solidFill>
              </a:rPr>
              <a:t>hexatriene</a:t>
            </a:r>
            <a:r>
              <a:rPr lang="en-US" sz="2400" b="1" dirty="0" smtClean="0">
                <a:solidFill>
                  <a:srgbClr val="002060"/>
                </a:solidFill>
              </a:rPr>
              <a:t> ) in its properties </a:t>
            </a:r>
          </a:p>
          <a:p>
            <a:pPr algn="ctr"/>
            <a:r>
              <a:rPr lang="en-US" sz="2400" b="1" dirty="0" smtClean="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Structure </a:t>
            </a:r>
            <a:r>
              <a:rPr lang="en-US" sz="24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&amp; Stability of Benzene</a:t>
            </a:r>
          </a:p>
          <a:p>
            <a:endParaRPr lang="en-US" sz="500" dirty="0" smtClean="0"/>
          </a:p>
          <a:p>
            <a:r>
              <a:rPr lang="en-US" sz="20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 Structure </a:t>
            </a:r>
            <a:r>
              <a:rPr lang="en-US" sz="2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of </a:t>
            </a:r>
            <a:r>
              <a:rPr lang="en-US" sz="20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Benzene</a:t>
            </a:r>
            <a:endParaRPr lang="ar-SA" sz="2000" dirty="0"/>
          </a:p>
          <a:p>
            <a:r>
              <a:rPr lang="en-US" sz="2000" b="1" dirty="0" smtClean="0">
                <a:solidFill>
                  <a:srgbClr val="FF0000"/>
                </a:solidFill>
              </a:rPr>
              <a:t> </a:t>
            </a:r>
            <a:r>
              <a:rPr lang="en-US" sz="2000" b="1" dirty="0" smtClean="0">
                <a:solidFill>
                  <a:srgbClr val="002060"/>
                </a:solidFill>
                <a:latin typeface="Arial" panose="020B0604020202020204" pitchFamily="34" charset="0"/>
                <a:cs typeface="Arial" panose="020B0604020202020204" pitchFamily="34" charset="0"/>
              </a:rPr>
              <a:t>Benzene, with a Chemical formula , </a:t>
            </a:r>
            <a:r>
              <a:rPr lang="en-US" sz="2000" b="1" dirty="0">
                <a:solidFill>
                  <a:srgbClr val="C00000"/>
                </a:solidFill>
                <a:latin typeface="Arial" panose="020B0604020202020204" pitchFamily="34" charset="0"/>
                <a:cs typeface="Arial" panose="020B0604020202020204" pitchFamily="34" charset="0"/>
              </a:rPr>
              <a:t>C</a:t>
            </a:r>
            <a:r>
              <a:rPr lang="en-US" sz="2000" b="1" baseline="-25000" dirty="0">
                <a:solidFill>
                  <a:srgbClr val="C00000"/>
                </a:solidFill>
                <a:latin typeface="Arial" panose="020B0604020202020204" pitchFamily="34" charset="0"/>
                <a:cs typeface="Arial" panose="020B0604020202020204" pitchFamily="34" charset="0"/>
              </a:rPr>
              <a:t>6</a:t>
            </a:r>
            <a:r>
              <a:rPr lang="en-US" sz="2000" b="1" dirty="0">
                <a:solidFill>
                  <a:srgbClr val="C00000"/>
                </a:solidFill>
                <a:latin typeface="Arial" panose="020B0604020202020204" pitchFamily="34" charset="0"/>
                <a:cs typeface="Arial" panose="020B0604020202020204" pitchFamily="34" charset="0"/>
              </a:rPr>
              <a:t>H</a:t>
            </a:r>
            <a:r>
              <a:rPr lang="en-US" sz="2000" b="1" baseline="-25000" dirty="0">
                <a:solidFill>
                  <a:srgbClr val="C00000"/>
                </a:solidFill>
                <a:latin typeface="Arial" panose="020B0604020202020204" pitchFamily="34" charset="0"/>
                <a:cs typeface="Arial" panose="020B0604020202020204" pitchFamily="34" charset="0"/>
              </a:rPr>
              <a:t>6</a:t>
            </a:r>
            <a:r>
              <a:rPr lang="en-US" sz="2000" b="1" dirty="0">
                <a:solidFill>
                  <a:srgbClr val="C00000"/>
                </a:solidFill>
                <a:latin typeface="Arial" panose="020B0604020202020204" pitchFamily="34" charset="0"/>
                <a:cs typeface="Arial" panose="020B0604020202020204" pitchFamily="34" charset="0"/>
              </a:rPr>
              <a:t>,</a:t>
            </a:r>
            <a:r>
              <a:rPr lang="en-US" sz="2000" b="1" dirty="0">
                <a:solidFill>
                  <a:srgbClr val="002060"/>
                </a:solidFill>
                <a:latin typeface="Arial" panose="020B0604020202020204" pitchFamily="34" charset="0"/>
                <a:cs typeface="Arial" panose="020B0604020202020204" pitchFamily="34" charset="0"/>
              </a:rPr>
              <a:t> is a </a:t>
            </a:r>
            <a:r>
              <a:rPr lang="en-US" sz="2000" b="1" dirty="0">
                <a:solidFill>
                  <a:srgbClr val="C00000"/>
                </a:solidFill>
                <a:latin typeface="Arial" panose="020B0604020202020204" pitchFamily="34" charset="0"/>
                <a:cs typeface="Arial" panose="020B0604020202020204" pitchFamily="34" charset="0"/>
              </a:rPr>
              <a:t>planar,</a:t>
            </a:r>
            <a:r>
              <a:rPr lang="en-US" sz="2000" b="1" dirty="0">
                <a:solidFill>
                  <a:srgbClr val="002060"/>
                </a:solidFill>
                <a:latin typeface="Arial" panose="020B0604020202020204" pitchFamily="34" charset="0"/>
                <a:cs typeface="Arial" panose="020B0604020202020204" pitchFamily="34" charset="0"/>
              </a:rPr>
              <a:t> cyclic compound </a:t>
            </a:r>
            <a:r>
              <a:rPr lang="en-US" sz="2000" b="1" dirty="0" smtClean="0">
                <a:solidFill>
                  <a:srgbClr val="002060"/>
                </a:solidFill>
                <a:latin typeface="Arial" panose="020B0604020202020204" pitchFamily="34" charset="0"/>
                <a:cs typeface="Arial" panose="020B0604020202020204" pitchFamily="34" charset="0"/>
              </a:rPr>
              <a:t>consist of six carbon and  six hydrogen ,  Bond Length of all </a:t>
            </a:r>
            <a:r>
              <a:rPr lang="en-US" sz="2000" b="1" dirty="0">
                <a:solidFill>
                  <a:srgbClr val="002060"/>
                </a:solidFill>
                <a:latin typeface="Arial" panose="020B0604020202020204" pitchFamily="34" charset="0"/>
                <a:cs typeface="Arial" panose="020B0604020202020204" pitchFamily="34" charset="0"/>
              </a:rPr>
              <a:t>carbon-carbon bonds in benzene are of equal length, </a:t>
            </a:r>
            <a:r>
              <a:rPr lang="en-US" sz="2000" b="1" u="sng" dirty="0">
                <a:solidFill>
                  <a:srgbClr val="C00000"/>
                </a:solidFill>
                <a:latin typeface="Arial" panose="020B0604020202020204" pitchFamily="34" charset="0"/>
                <a:cs typeface="Arial" panose="020B0604020202020204" pitchFamily="34" charset="0"/>
              </a:rPr>
              <a:t>1.39 </a:t>
            </a:r>
            <a:r>
              <a:rPr lang="en-US" sz="2000" b="1" u="sng" dirty="0" smtClean="0">
                <a:solidFill>
                  <a:srgbClr val="C00000"/>
                </a:solidFill>
                <a:latin typeface="Arial" panose="020B0604020202020204" pitchFamily="34" charset="0"/>
                <a:cs typeface="Arial" panose="020B0604020202020204" pitchFamily="34" charset="0"/>
              </a:rPr>
              <a:t>A</a:t>
            </a:r>
            <a:r>
              <a:rPr lang="en-US" sz="2000" b="1" dirty="0" smtClean="0">
                <a:solidFill>
                  <a:srgbClr val="C00000"/>
                </a:solidFill>
                <a:latin typeface="Arial" panose="020B0604020202020204" pitchFamily="34" charset="0"/>
                <a:cs typeface="Arial" panose="020B0604020202020204" pitchFamily="34" charset="0"/>
              </a:rPr>
              <a:t>(</a:t>
            </a:r>
            <a:r>
              <a:rPr lang="en-US" sz="2000" b="1" dirty="0" smtClean="0">
                <a:solidFill>
                  <a:srgbClr val="002060"/>
                </a:solidFill>
                <a:latin typeface="Arial" panose="020B0604020202020204" pitchFamily="34" charset="0"/>
                <a:cs typeface="Arial" panose="020B0604020202020204" pitchFamily="34" charset="0"/>
              </a:rPr>
              <a:t> as it reveals by  X-ray  diffraction </a:t>
            </a:r>
            <a:r>
              <a:rPr lang="en-US" sz="2000" b="1" dirty="0">
                <a:solidFill>
                  <a:srgbClr val="002060"/>
                </a:solidFill>
                <a:latin typeface="Arial" panose="020B0604020202020204" pitchFamily="34" charset="0"/>
                <a:cs typeface="Arial" panose="020B0604020202020204" pitchFamily="34" charset="0"/>
              </a:rPr>
              <a:t>experiments) </a:t>
            </a:r>
            <a:r>
              <a:rPr lang="en-US" sz="2000" b="1" dirty="0" smtClean="0">
                <a:solidFill>
                  <a:srgbClr val="002060"/>
                </a:solidFill>
                <a:latin typeface="Arial" panose="020B0604020202020204" pitchFamily="34" charset="0"/>
                <a:cs typeface="Arial" panose="020B0604020202020204" pitchFamily="34" charset="0"/>
              </a:rPr>
              <a:t>{it </a:t>
            </a:r>
            <a:r>
              <a:rPr lang="en-US" sz="2000" b="1" u="sng" dirty="0" smtClean="0">
                <a:solidFill>
                  <a:srgbClr val="C00000"/>
                </a:solidFill>
                <a:latin typeface="Arial" panose="020B0604020202020204" pitchFamily="34" charset="0"/>
                <a:cs typeface="Arial" panose="020B0604020202020204" pitchFamily="34" charset="0"/>
              </a:rPr>
              <a:t>is </a:t>
            </a:r>
            <a:r>
              <a:rPr lang="en-US" sz="2000" b="1" u="sng" dirty="0">
                <a:solidFill>
                  <a:srgbClr val="C00000"/>
                </a:solidFill>
                <a:latin typeface="Arial" panose="020B0604020202020204" pitchFamily="34" charset="0"/>
                <a:cs typeface="Arial" panose="020B0604020202020204" pitchFamily="34" charset="0"/>
              </a:rPr>
              <a:t>expected</a:t>
            </a:r>
            <a:r>
              <a:rPr lang="en-US" sz="2000" b="1" dirty="0" smtClean="0">
                <a:solidFill>
                  <a:srgbClr val="C0000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the </a:t>
            </a:r>
            <a:r>
              <a:rPr lang="en-US" sz="2000" b="1" dirty="0">
                <a:solidFill>
                  <a:srgbClr val="002060"/>
                </a:solidFill>
                <a:latin typeface="Arial" panose="020B0604020202020204" pitchFamily="34" charset="0"/>
                <a:cs typeface="Arial" panose="020B0604020202020204" pitchFamily="34" charset="0"/>
              </a:rPr>
              <a:t>shape of the molecule </a:t>
            </a:r>
            <a:r>
              <a:rPr lang="en-US" sz="2000" b="1" u="sng" dirty="0" smtClean="0">
                <a:solidFill>
                  <a:srgbClr val="002060"/>
                </a:solidFill>
                <a:latin typeface="Arial" panose="020B0604020202020204" pitchFamily="34" charset="0"/>
                <a:cs typeface="Arial" panose="020B0604020202020204" pitchFamily="34" charset="0"/>
              </a:rPr>
              <a:t>to </a:t>
            </a:r>
            <a:r>
              <a:rPr lang="en-US" sz="2000" b="1" u="sng" dirty="0">
                <a:solidFill>
                  <a:srgbClr val="002060"/>
                </a:solidFill>
                <a:latin typeface="Arial" panose="020B0604020202020204" pitchFamily="34" charset="0"/>
                <a:cs typeface="Arial" panose="020B0604020202020204" pitchFamily="34" charset="0"/>
              </a:rPr>
              <a:t>be </a:t>
            </a:r>
            <a:r>
              <a:rPr lang="en-US" sz="2000" b="1" dirty="0" smtClean="0">
                <a:solidFill>
                  <a:srgbClr val="002060"/>
                </a:solidFill>
                <a:latin typeface="Arial" panose="020B0604020202020204" pitchFamily="34" charset="0"/>
                <a:cs typeface="Arial" panose="020B0604020202020204" pitchFamily="34" charset="0"/>
              </a:rPr>
              <a:t>“</a:t>
            </a:r>
            <a:r>
              <a:rPr lang="en-US" sz="2000" b="1" dirty="0">
                <a:solidFill>
                  <a:srgbClr val="002060"/>
                </a:solidFill>
                <a:latin typeface="Arial" panose="020B0604020202020204" pitchFamily="34" charset="0"/>
                <a:cs typeface="Arial" panose="020B0604020202020204" pitchFamily="34" charset="0"/>
              </a:rPr>
              <a:t>1,3,5 cyclohexatriene” with the shape of an irregular hexagon with three C—C bond lengths of </a:t>
            </a:r>
            <a:r>
              <a:rPr lang="en-US" sz="2000" b="1" dirty="0">
                <a:solidFill>
                  <a:srgbClr val="C00000"/>
                </a:solidFill>
                <a:latin typeface="Arial" panose="020B0604020202020204" pitchFamily="34" charset="0"/>
                <a:cs typeface="Arial" panose="020B0604020202020204" pitchFamily="34" charset="0"/>
              </a:rPr>
              <a:t>1.54 A</a:t>
            </a:r>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and three </a:t>
            </a:r>
            <a:r>
              <a:rPr lang="en-US" sz="2000" b="1" dirty="0">
                <a:solidFill>
                  <a:srgbClr val="002060"/>
                </a:solidFill>
                <a:latin typeface="Arial" panose="020B0604020202020204" pitchFamily="34" charset="0"/>
                <a:cs typeface="Arial" panose="020B0604020202020204" pitchFamily="34" charset="0"/>
              </a:rPr>
              <a:t>C=C bonds </a:t>
            </a:r>
            <a:r>
              <a:rPr lang="en-US" sz="2000" b="1" dirty="0" smtClean="0">
                <a:solidFill>
                  <a:srgbClr val="002060"/>
                </a:solidFill>
                <a:latin typeface="Arial" panose="020B0604020202020204" pitchFamily="34" charset="0"/>
                <a:cs typeface="Arial" panose="020B0604020202020204" pitchFamily="34" charset="0"/>
              </a:rPr>
              <a:t>of </a:t>
            </a:r>
            <a:r>
              <a:rPr lang="en-US" sz="2000" b="1" dirty="0" smtClean="0">
                <a:solidFill>
                  <a:srgbClr val="C00000"/>
                </a:solidFill>
                <a:latin typeface="Arial" panose="020B0604020202020204" pitchFamily="34" charset="0"/>
                <a:cs typeface="Arial" panose="020B0604020202020204" pitchFamily="34" charset="0"/>
              </a:rPr>
              <a:t>1.34A</a:t>
            </a:r>
            <a:r>
              <a:rPr lang="en-US" sz="2000" b="1" dirty="0">
                <a:solidFill>
                  <a:srgbClr val="002060"/>
                </a:solidFill>
                <a:latin typeface="Arial" panose="020B0604020202020204" pitchFamily="34" charset="0"/>
                <a:cs typeface="Arial" panose="020B0604020202020204" pitchFamily="34" charset="0"/>
              </a:rPr>
              <a:t>) } , </a:t>
            </a:r>
            <a:r>
              <a:rPr lang="en-US" sz="2000" b="1" dirty="0" smtClean="0">
                <a:solidFill>
                  <a:srgbClr val="002060"/>
                </a:solidFill>
                <a:latin typeface="Arial" panose="020B0604020202020204" pitchFamily="34" charset="0"/>
                <a:cs typeface="Arial" panose="020B0604020202020204" pitchFamily="34" charset="0"/>
              </a:rPr>
              <a:t>Bond angles is </a:t>
            </a:r>
            <a:r>
              <a:rPr lang="en-US" sz="2000" b="1" dirty="0" smtClean="0">
                <a:solidFill>
                  <a:srgbClr val="C00000"/>
                </a:solidFill>
                <a:latin typeface="Arial" panose="020B0604020202020204" pitchFamily="34" charset="0"/>
                <a:cs typeface="Arial" panose="020B0604020202020204" pitchFamily="34" charset="0"/>
              </a:rPr>
              <a:t>120</a:t>
            </a:r>
            <a:endParaRPr lang="en-US" sz="2000" b="1" dirty="0">
              <a:solidFill>
                <a:srgbClr val="C00000"/>
              </a:solidFill>
              <a:latin typeface="Arial" panose="020B0604020202020204" pitchFamily="34" charset="0"/>
              <a:cs typeface="Arial" panose="020B0604020202020204" pitchFamily="34" charset="0"/>
            </a:endParaRPr>
          </a:p>
        </p:txBody>
      </p:sp>
      <p:sp>
        <p:nvSpPr>
          <p:cNvPr id="40" name="TextBox 39"/>
          <p:cNvSpPr txBox="1"/>
          <p:nvPr/>
        </p:nvSpPr>
        <p:spPr>
          <a:xfrm>
            <a:off x="0" y="0"/>
            <a:ext cx="9144000"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a:solidFill>
                  <a:srgbClr val="00467A"/>
                </a:solidFill>
                <a:latin typeface="Arial" panose="020B0604020202020204" pitchFamily="34" charset="0"/>
                <a:cs typeface="Arial" panose="020B0604020202020204" pitchFamily="34" charset="0"/>
              </a:rPr>
              <a:t>Benzene &amp; Aromatic </a:t>
            </a:r>
            <a:r>
              <a:rPr lang="en-US" sz="2800" b="1" dirty="0" smtClean="0">
                <a:solidFill>
                  <a:srgbClr val="00467A"/>
                </a:solidFill>
                <a:latin typeface="Arial" panose="020B0604020202020204" pitchFamily="34" charset="0"/>
                <a:cs typeface="Arial" panose="020B0604020202020204" pitchFamily="34" charset="0"/>
              </a:rPr>
              <a:t>Compounds</a:t>
            </a:r>
            <a:endParaRPr lang="en-US" sz="2800" b="1" dirty="0">
              <a:solidFill>
                <a:srgbClr val="00467A"/>
              </a:solidFill>
              <a:latin typeface="Arial" panose="020B0604020202020204" pitchFamily="34" charset="0"/>
              <a:cs typeface="Arial" panose="020B0604020202020204" pitchFamily="34" charset="0"/>
            </a:endParaRPr>
          </a:p>
        </p:txBody>
      </p:sp>
      <p:sp>
        <p:nvSpPr>
          <p:cNvPr id="8" name="TextBox 7"/>
          <p:cNvSpPr txBox="1"/>
          <p:nvPr/>
        </p:nvSpPr>
        <p:spPr>
          <a:xfrm rot="10800000">
            <a:off x="51465" y="6334780"/>
            <a:ext cx="419101" cy="523220"/>
          </a:xfrm>
          <a:prstGeom prst="rect">
            <a:avLst/>
          </a:prstGeom>
          <a:noFill/>
        </p:spPr>
        <p:txBody>
          <a:bodyPr wrap="square" rtlCol="0">
            <a:spAutoFit/>
          </a:bodyPr>
          <a:lstStyle/>
          <a:p>
            <a:pPr algn="just"/>
            <a:r>
              <a:rPr lang="en-US" sz="2800" b="1" dirty="0" smtClean="0">
                <a:solidFill>
                  <a:srgbClr val="FF0000"/>
                </a:solidFill>
                <a:cs typeface="Times New Roman" pitchFamily="18" charset="0"/>
                <a:sym typeface="Wingdings 3"/>
              </a:rPr>
              <a:t></a:t>
            </a:r>
            <a:endParaRPr lang="en-US" sz="2800" b="1" dirty="0">
              <a:solidFill>
                <a:srgbClr val="FF0000"/>
              </a:solidFill>
              <a:cs typeface="Times New Roman" pitchFamily="18" charset="0"/>
            </a:endParaRPr>
          </a:p>
        </p:txBody>
      </p:sp>
      <p:pic>
        <p:nvPicPr>
          <p:cNvPr id="11" name="Picture 2" descr="https://encrypted-tbn1.gstatic.com/images?q=tbn:ANd9GcRXwKtE6G17f7RRTU4pqXCkdE4S2qlwKAXF9hTE2jHVAjOQj_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9416" y="4985526"/>
            <a:ext cx="5756568" cy="1491474"/>
          </a:xfrm>
          <a:prstGeom prst="rect">
            <a:avLst/>
          </a:prstGeom>
        </p:spPr>
        <p:style>
          <a:lnRef idx="1">
            <a:schemeClr val="accent6"/>
          </a:lnRef>
          <a:fillRef idx="2">
            <a:schemeClr val="accent6"/>
          </a:fillRef>
          <a:effectRef idx="1">
            <a:schemeClr val="accent6"/>
          </a:effectRef>
          <a:fontRef idx="minor">
            <a:schemeClr val="dk1"/>
          </a:fontRef>
        </p:style>
      </p:pic>
      <p:pic>
        <p:nvPicPr>
          <p:cNvPr id="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6434" y="5029199"/>
            <a:ext cx="1268966" cy="1447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405B12B2-4FB3-489F-A189-74144EEB9694}" type="slidenum">
              <a:rPr lang="en-US" smtClean="0"/>
              <a:pPr/>
              <a:t>109</a:t>
            </a:fld>
            <a:endParaRPr lang="en-US"/>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2343548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1+#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1000" fill="hold"/>
                                        <p:tgtEl>
                                          <p:spTgt spid="8"/>
                                        </p:tgtEl>
                                        <p:attrNameLst>
                                          <p:attrName>ppt_x</p:attrName>
                                        </p:attrNameLst>
                                      </p:cBhvr>
                                      <p:tavLst>
                                        <p:tav tm="0">
                                          <p:val>
                                            <p:strVal val="0-#ppt_w/2"/>
                                          </p:val>
                                        </p:tav>
                                        <p:tav tm="100000">
                                          <p:val>
                                            <p:strVal val="#ppt_x"/>
                                          </p:val>
                                        </p:tav>
                                      </p:tavLst>
                                    </p:anim>
                                    <p:anim calcmode="lin" valueType="num">
                                      <p:cBhvr additive="base">
                                        <p:cTn id="17"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0"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4800" y="862280"/>
            <a:ext cx="7228114" cy="1569660"/>
          </a:xfrm>
          <a:prstGeom prst="rect">
            <a:avLst/>
          </a:prstGeom>
          <a:noFill/>
        </p:spPr>
        <p:txBody>
          <a:bodyPr wrap="square" rtlCol="0">
            <a:spAutoFit/>
          </a:bodyPr>
          <a:lstStyle/>
          <a:p>
            <a:pPr algn="just"/>
            <a:r>
              <a:rPr lang="en-US" sz="2400" b="1" dirty="0" smtClean="0">
                <a:solidFill>
                  <a:schemeClr val="tx2"/>
                </a:solidFill>
                <a:cs typeface="+mj-cs"/>
              </a:rPr>
              <a:t>The </a:t>
            </a:r>
            <a:r>
              <a:rPr lang="en-US" sz="2400" b="1" dirty="0">
                <a:solidFill>
                  <a:schemeClr val="tx2"/>
                </a:solidFill>
                <a:cs typeface="+mj-cs"/>
              </a:rPr>
              <a:t>Covalent </a:t>
            </a:r>
            <a:r>
              <a:rPr lang="en-US" sz="2400" b="1" dirty="0" smtClean="0">
                <a:solidFill>
                  <a:schemeClr val="tx2"/>
                </a:solidFill>
                <a:cs typeface="+mj-cs"/>
              </a:rPr>
              <a:t>bond formed when two atoms share one pair of electrons. A shared electron pair between two atoms is a single covalent bond, will be represented by a dash (-).</a:t>
            </a:r>
          </a:p>
        </p:txBody>
      </p:sp>
      <p:sp>
        <p:nvSpPr>
          <p:cNvPr id="14" name="TextBox 13"/>
          <p:cNvSpPr txBox="1"/>
          <p:nvPr/>
        </p:nvSpPr>
        <p:spPr>
          <a:xfrm>
            <a:off x="914400" y="4800600"/>
            <a:ext cx="7624356" cy="1569660"/>
          </a:xfrm>
          <a:prstGeom prst="rect">
            <a:avLst/>
          </a:prstGeom>
          <a:noFill/>
        </p:spPr>
        <p:txBody>
          <a:bodyPr wrap="square" rtlCol="0">
            <a:spAutoFit/>
          </a:bodyPr>
          <a:lstStyle/>
          <a:p>
            <a:pPr algn="just"/>
            <a:r>
              <a:rPr lang="en-US" sz="2400" b="1" dirty="0" smtClean="0">
                <a:cs typeface="Times New Roman" pitchFamily="18" charset="0"/>
              </a:rPr>
              <a:t>In molecules that consist of </a:t>
            </a:r>
            <a:r>
              <a:rPr lang="en-US" sz="2400" b="1" dirty="0" smtClean="0">
                <a:solidFill>
                  <a:srgbClr val="FF0000"/>
                </a:solidFill>
                <a:cs typeface="Times New Roman" pitchFamily="18" charset="0"/>
              </a:rPr>
              <a:t>two </a:t>
            </a:r>
            <a:r>
              <a:rPr lang="en-US" sz="2400" b="1" u="sng" dirty="0" smtClean="0">
                <a:solidFill>
                  <a:srgbClr val="FF0000"/>
                </a:solidFill>
                <a:cs typeface="Times New Roman" pitchFamily="18" charset="0"/>
              </a:rPr>
              <a:t>like</a:t>
            </a:r>
            <a:r>
              <a:rPr lang="en-US" sz="2400" b="1" dirty="0" smtClean="0">
                <a:solidFill>
                  <a:srgbClr val="FF0000"/>
                </a:solidFill>
                <a:cs typeface="Times New Roman" pitchFamily="18" charset="0"/>
              </a:rPr>
              <a:t> atoms</a:t>
            </a:r>
            <a:r>
              <a:rPr lang="en-US" sz="2400" b="1" dirty="0" smtClean="0">
                <a:cs typeface="Times New Roman" pitchFamily="18" charset="0"/>
              </a:rPr>
              <a:t>; the bonding electrons are shared equally (both atoms have the same electronegativity).</a:t>
            </a:r>
          </a:p>
          <a:p>
            <a:pPr algn="just"/>
            <a:r>
              <a:rPr lang="en-US" sz="2400" b="1" i="1" dirty="0" smtClean="0">
                <a:cs typeface="Times New Roman" pitchFamily="18" charset="0"/>
              </a:rPr>
              <a:t> </a:t>
            </a:r>
            <a:endParaRPr lang="en-US" sz="2400" b="1" dirty="0" smtClean="0">
              <a:cs typeface="Times New Roman" pitchFamily="18" charset="0"/>
            </a:endParaRPr>
          </a:p>
        </p:txBody>
      </p:sp>
      <p:pic>
        <p:nvPicPr>
          <p:cNvPr id="285771" name="Picture 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539663"/>
            <a:ext cx="4981575" cy="885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5772" name="Picture 7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539663"/>
            <a:ext cx="1780413" cy="1780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مستطيل 1"/>
          <p:cNvSpPr/>
          <p:nvPr/>
        </p:nvSpPr>
        <p:spPr>
          <a:xfrm>
            <a:off x="304800" y="472427"/>
            <a:ext cx="2338589" cy="40011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lvl="0" algn="just"/>
            <a:r>
              <a:rPr lang="en-US" sz="2000" b="1" dirty="0">
                <a:solidFill>
                  <a:srgbClr val="C00000"/>
                </a:solidFill>
              </a:rPr>
              <a:t>B) Covalent Bonding</a:t>
            </a:r>
          </a:p>
        </p:txBody>
      </p:sp>
      <p:pic>
        <p:nvPicPr>
          <p:cNvPr id="285775" name="Picture 7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1999" y="3683984"/>
            <a:ext cx="1780413" cy="907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عنصر نائب لرقم الشريحة 2"/>
          <p:cNvSpPr>
            <a:spLocks noGrp="1"/>
          </p:cNvSpPr>
          <p:nvPr>
            <p:ph type="sldNum" sz="quarter" idx="12"/>
          </p:nvPr>
        </p:nvSpPr>
        <p:spPr/>
        <p:txBody>
          <a:bodyPr/>
          <a:lstStyle/>
          <a:p>
            <a:fld id="{405B12B2-4FB3-489F-A189-74144EEB9694}" type="slidenum">
              <a:rPr lang="en-US" smtClean="0"/>
              <a:pPr/>
              <a:t>11</a:t>
            </a:fld>
            <a:endParaRPr lang="en-US"/>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0" name="مستطيل 3"/>
          <p:cNvSpPr/>
          <p:nvPr/>
        </p:nvSpPr>
        <p:spPr>
          <a:xfrm>
            <a:off x="6210300" y="0"/>
            <a:ext cx="2933700"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b="1" dirty="0" smtClean="0">
                <a:solidFill>
                  <a:srgbClr val="C00000"/>
                </a:solidFill>
              </a:rPr>
              <a:t>Types of Chemical </a:t>
            </a:r>
            <a:r>
              <a:rPr lang="en-US" b="1" dirty="0">
                <a:solidFill>
                  <a:srgbClr val="C00000"/>
                </a:solidFill>
              </a:rPr>
              <a:t>Bonding </a:t>
            </a:r>
            <a:endParaRPr lang="ar-SA" sz="1400" dirty="0">
              <a:solidFill>
                <a:srgbClr val="C00000"/>
              </a:solidFill>
            </a:endParaRPr>
          </a:p>
        </p:txBody>
      </p:sp>
    </p:spTree>
    <p:extLst>
      <p:ext uri="{BB962C8B-B14F-4D97-AF65-F5344CB8AC3E}">
        <p14:creationId xmlns:p14="http://schemas.microsoft.com/office/powerpoint/2010/main" val="35070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1+#ppt_w/2"/>
                                          </p:val>
                                        </p:tav>
                                        <p:tav tm="100000">
                                          <p:val>
                                            <p:strVal val="#ppt_x"/>
                                          </p:val>
                                        </p:tav>
                                      </p:tavLst>
                                    </p:anim>
                                    <p:anim calcmode="lin" valueType="num">
                                      <p:cBhvr additive="base">
                                        <p:cTn id="8" dur="10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4"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609600"/>
            <a:ext cx="8458200" cy="2677656"/>
          </a:xfrm>
          <a:prstGeom prst="rect">
            <a:avLst/>
          </a:prstGeom>
          <a:noFill/>
        </p:spPr>
        <p:txBody>
          <a:bodyPr wrap="square" rtlCol="0">
            <a:spAutoFit/>
          </a:bodyPr>
          <a:lstStyle/>
          <a:p>
            <a:r>
              <a:rPr lang="en-US" sz="2400" b="1" dirty="0" smtClean="0">
                <a:solidFill>
                  <a:srgbClr val="C00000"/>
                </a:solidFill>
                <a:cs typeface="+mj-cs"/>
              </a:rPr>
              <a:t>    Structure</a:t>
            </a:r>
            <a:r>
              <a:rPr lang="en-US" sz="2400" b="1" dirty="0" smtClean="0">
                <a:solidFill>
                  <a:srgbClr val="002060"/>
                </a:solidFill>
                <a:cs typeface="+mj-cs"/>
              </a:rPr>
              <a:t> </a:t>
            </a:r>
            <a:r>
              <a:rPr lang="en-US" sz="2400" b="1" dirty="0">
                <a:solidFill>
                  <a:srgbClr val="002060"/>
                </a:solidFill>
                <a:cs typeface="+mj-cs"/>
              </a:rPr>
              <a:t>of Benzene can be explained by </a:t>
            </a:r>
            <a:r>
              <a:rPr lang="en-US" sz="2400" b="1" dirty="0">
                <a:solidFill>
                  <a:srgbClr val="C00000"/>
                </a:solidFill>
                <a:ea typeface="Times New Roman"/>
                <a:cs typeface="+mj-cs"/>
              </a:rPr>
              <a:t>Resonance </a:t>
            </a:r>
            <a:r>
              <a:rPr lang="en-US" sz="2400" b="1" dirty="0" smtClean="0">
                <a:solidFill>
                  <a:srgbClr val="C00000"/>
                </a:solidFill>
                <a:ea typeface="Times New Roman"/>
                <a:cs typeface="+mj-cs"/>
              </a:rPr>
              <a:t>description</a:t>
            </a:r>
            <a:r>
              <a:rPr lang="en-US" sz="2400" dirty="0" smtClean="0">
                <a:solidFill>
                  <a:srgbClr val="C00000"/>
                </a:solidFill>
                <a:latin typeface="Times New Roman"/>
                <a:ea typeface="Times New Roman"/>
                <a:cs typeface="+mj-cs"/>
              </a:rPr>
              <a:t>   </a:t>
            </a:r>
            <a:r>
              <a:rPr lang="en-US" sz="2400" dirty="0">
                <a:solidFill>
                  <a:srgbClr val="002060"/>
                </a:solidFill>
                <a:latin typeface="Times New Roman"/>
                <a:ea typeface="Times New Roman"/>
                <a:cs typeface="+mj-cs"/>
              </a:rPr>
              <a:t>and  </a:t>
            </a:r>
            <a:r>
              <a:rPr lang="en-US" sz="2400" b="1" dirty="0">
                <a:solidFill>
                  <a:srgbClr val="C00000"/>
                </a:solidFill>
                <a:ea typeface="Times New Roman"/>
                <a:cs typeface="+mj-cs"/>
              </a:rPr>
              <a:t>Molecular Orbital </a:t>
            </a:r>
            <a:r>
              <a:rPr lang="en-US" sz="2400" b="1" dirty="0" smtClean="0">
                <a:solidFill>
                  <a:srgbClr val="C00000"/>
                </a:solidFill>
                <a:ea typeface="Times New Roman"/>
                <a:cs typeface="+mj-cs"/>
              </a:rPr>
              <a:t>description</a:t>
            </a:r>
            <a:endParaRPr lang="en-US" sz="2400" dirty="0">
              <a:solidFill>
                <a:srgbClr val="C00000"/>
              </a:solidFill>
              <a:latin typeface="Times New Roman"/>
              <a:ea typeface="Times New Roman"/>
              <a:cs typeface="+mj-cs"/>
            </a:endParaRPr>
          </a:p>
          <a:p>
            <a:r>
              <a:rPr lang="en-US" sz="2400" b="1" dirty="0" smtClean="0">
                <a:solidFill>
                  <a:srgbClr val="C00000"/>
                </a:solidFill>
                <a:effectLst>
                  <a:outerShdw blurRad="38100" dist="38100" dir="2700000" algn="tl">
                    <a:srgbClr val="000000">
                      <a:alpha val="43137"/>
                    </a:srgbClr>
                  </a:outerShdw>
                </a:effectLst>
                <a:cs typeface="+mj-cs"/>
              </a:rPr>
              <a:t>1-   </a:t>
            </a:r>
            <a:r>
              <a:rPr lang="en-US" sz="2400" b="1" dirty="0">
                <a:solidFill>
                  <a:srgbClr val="C00000"/>
                </a:solidFill>
                <a:effectLst>
                  <a:outerShdw blurRad="38100" dist="38100" dir="2700000" algn="tl">
                    <a:srgbClr val="000000">
                      <a:alpha val="43137"/>
                    </a:srgbClr>
                  </a:outerShdw>
                </a:effectLst>
                <a:cs typeface="+mj-cs"/>
              </a:rPr>
              <a:t>Resonance Description</a:t>
            </a:r>
            <a:endParaRPr lang="ar-SA" sz="2400" dirty="0">
              <a:solidFill>
                <a:srgbClr val="C00000"/>
              </a:solidFill>
              <a:effectLst>
                <a:outerShdw blurRad="38100" dist="38100" dir="2700000" algn="tl">
                  <a:srgbClr val="000000">
                    <a:alpha val="43137"/>
                  </a:srgbClr>
                </a:outerShdw>
              </a:effectLst>
              <a:cs typeface="+mj-cs"/>
            </a:endParaRPr>
          </a:p>
          <a:p>
            <a:r>
              <a:rPr lang="en-US" sz="2000" b="1" dirty="0" smtClean="0">
                <a:solidFill>
                  <a:srgbClr val="002060"/>
                </a:solidFill>
                <a:cs typeface="+mj-cs"/>
              </a:rPr>
              <a:t>       </a:t>
            </a:r>
            <a:r>
              <a:rPr lang="en-US" sz="2400" b="1" dirty="0" smtClean="0">
                <a:solidFill>
                  <a:srgbClr val="002060"/>
                </a:solidFill>
                <a:cs typeface="+mj-cs"/>
              </a:rPr>
              <a:t>It is expected that  </a:t>
            </a:r>
            <a:r>
              <a:rPr lang="en-US" sz="2400" b="1" dirty="0">
                <a:solidFill>
                  <a:srgbClr val="002060"/>
                </a:solidFill>
                <a:cs typeface="+mj-cs"/>
              </a:rPr>
              <a:t>benzene to undergo </a:t>
            </a:r>
            <a:r>
              <a:rPr lang="en-US" sz="2400" b="1" dirty="0">
                <a:solidFill>
                  <a:srgbClr val="C00000"/>
                </a:solidFill>
                <a:cs typeface="+mj-cs"/>
              </a:rPr>
              <a:t>addition</a:t>
            </a:r>
            <a:r>
              <a:rPr lang="en-US" sz="2400" b="1" dirty="0">
                <a:solidFill>
                  <a:srgbClr val="002060"/>
                </a:solidFill>
                <a:cs typeface="+mj-cs"/>
              </a:rPr>
              <a:t> </a:t>
            </a:r>
            <a:r>
              <a:rPr lang="en-US" sz="2400" b="1" dirty="0" smtClean="0">
                <a:solidFill>
                  <a:srgbClr val="002060"/>
                </a:solidFill>
                <a:cs typeface="+mj-cs"/>
              </a:rPr>
              <a:t>reactions</a:t>
            </a:r>
            <a:r>
              <a:rPr lang="en-US" sz="2400" b="1" dirty="0">
                <a:solidFill>
                  <a:srgbClr val="002060"/>
                </a:solidFill>
                <a:cs typeface="+mj-cs"/>
              </a:rPr>
              <a:t> </a:t>
            </a:r>
            <a:r>
              <a:rPr lang="en-US" sz="2400" b="1" dirty="0" smtClean="0">
                <a:solidFill>
                  <a:srgbClr val="C00000"/>
                </a:solidFill>
                <a:cs typeface="+mj-cs"/>
              </a:rPr>
              <a:t>but</a:t>
            </a:r>
            <a:r>
              <a:rPr lang="en-US" sz="2400" b="1" dirty="0" smtClean="0">
                <a:solidFill>
                  <a:srgbClr val="002060"/>
                </a:solidFill>
                <a:cs typeface="+mj-cs"/>
              </a:rPr>
              <a:t> the </a:t>
            </a:r>
            <a:r>
              <a:rPr lang="en-US" sz="2400" b="1" dirty="0">
                <a:solidFill>
                  <a:srgbClr val="002060"/>
                </a:solidFill>
                <a:cs typeface="+mj-cs"/>
              </a:rPr>
              <a:t>typical reaction of benzene is </a:t>
            </a:r>
            <a:r>
              <a:rPr lang="en-US" sz="2400" b="1" dirty="0">
                <a:solidFill>
                  <a:srgbClr val="C00000"/>
                </a:solidFill>
                <a:cs typeface="+mj-cs"/>
              </a:rPr>
              <a:t>substitution</a:t>
            </a:r>
            <a:r>
              <a:rPr lang="en-US" sz="2400" b="1" dirty="0">
                <a:solidFill>
                  <a:srgbClr val="002060"/>
                </a:solidFill>
                <a:cs typeface="+mj-cs"/>
              </a:rPr>
              <a:t>, rather than </a:t>
            </a:r>
            <a:r>
              <a:rPr lang="en-US" sz="2400" b="1" dirty="0" smtClean="0">
                <a:solidFill>
                  <a:srgbClr val="002060"/>
                </a:solidFill>
                <a:cs typeface="+mj-cs"/>
              </a:rPr>
              <a:t>addition , due to </a:t>
            </a:r>
            <a:r>
              <a:rPr lang="en-US" sz="2400" b="1" dirty="0">
                <a:solidFill>
                  <a:srgbClr val="002060"/>
                </a:solidFill>
                <a:cs typeface="+mj-cs"/>
              </a:rPr>
              <a:t>t</a:t>
            </a:r>
            <a:r>
              <a:rPr lang="en-US" sz="2400" b="1" dirty="0" smtClean="0">
                <a:solidFill>
                  <a:srgbClr val="002060"/>
                </a:solidFill>
                <a:cs typeface="+mj-cs"/>
              </a:rPr>
              <a:t>he </a:t>
            </a:r>
            <a:r>
              <a:rPr lang="en-US" sz="2400" b="1" dirty="0">
                <a:solidFill>
                  <a:srgbClr val="002060"/>
                </a:solidFill>
                <a:cs typeface="+mj-cs"/>
              </a:rPr>
              <a:t>true structure of benzene </a:t>
            </a:r>
            <a:r>
              <a:rPr lang="en-US" sz="2400" b="1" dirty="0" smtClean="0">
                <a:solidFill>
                  <a:srgbClr val="002060"/>
                </a:solidFill>
                <a:cs typeface="+mj-cs"/>
              </a:rPr>
              <a:t>which can </a:t>
            </a:r>
            <a:r>
              <a:rPr lang="en-US" sz="2400" b="1" dirty="0">
                <a:solidFill>
                  <a:srgbClr val="002060"/>
                </a:solidFill>
                <a:cs typeface="+mj-cs"/>
              </a:rPr>
              <a:t>be </a:t>
            </a:r>
            <a:r>
              <a:rPr lang="en-US" sz="2400" b="1" u="sng" dirty="0">
                <a:solidFill>
                  <a:srgbClr val="002060"/>
                </a:solidFill>
                <a:cs typeface="+mj-cs"/>
              </a:rPr>
              <a:t>explained</a:t>
            </a:r>
            <a:r>
              <a:rPr lang="en-US" sz="2400" b="1" dirty="0">
                <a:solidFill>
                  <a:srgbClr val="002060"/>
                </a:solidFill>
                <a:cs typeface="+mj-cs"/>
              </a:rPr>
              <a:t> by the concept of </a:t>
            </a:r>
            <a:r>
              <a:rPr lang="en-US" sz="2400" b="1" u="sng" dirty="0">
                <a:solidFill>
                  <a:srgbClr val="002060"/>
                </a:solidFill>
                <a:cs typeface="+mj-cs"/>
              </a:rPr>
              <a:t>resonance</a:t>
            </a:r>
            <a:r>
              <a:rPr lang="en-US" sz="2400" b="1" dirty="0">
                <a:solidFill>
                  <a:srgbClr val="002060"/>
                </a:solidFill>
                <a:cs typeface="+mj-cs"/>
              </a:rPr>
              <a:t>. </a:t>
            </a:r>
            <a:endParaRPr lang="en-US" sz="2400" b="1" dirty="0">
              <a:solidFill>
                <a:srgbClr val="002060"/>
              </a:solidFill>
              <a:latin typeface="Times New Roman" pitchFamily="18" charset="0"/>
              <a:cs typeface="+mj-cs"/>
            </a:endParaRPr>
          </a:p>
        </p:txBody>
      </p:sp>
      <p:sp>
        <p:nvSpPr>
          <p:cNvPr id="4" name="Slide Number Placeholder 3"/>
          <p:cNvSpPr>
            <a:spLocks noGrp="1"/>
          </p:cNvSpPr>
          <p:nvPr>
            <p:ph type="sldNum" sz="quarter" idx="12"/>
          </p:nvPr>
        </p:nvSpPr>
        <p:spPr/>
        <p:txBody>
          <a:bodyPr/>
          <a:lstStyle/>
          <a:p>
            <a:fld id="{405B12B2-4FB3-489F-A189-74144EEB9694}" type="slidenum">
              <a:rPr lang="en-US" smtClean="0"/>
              <a:pPr/>
              <a:t>110</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6458" y="3558293"/>
            <a:ext cx="6636542" cy="622176"/>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7708" y="4572000"/>
            <a:ext cx="4434092" cy="1687468"/>
          </a:xfrm>
          <a:prstGeom prst="rect">
            <a:avLst/>
          </a:prstGeom>
          <a:noFill/>
          <a:extLst>
            <a:ext uri="{909E8E84-426E-40DD-AFC4-6F175D3DCCD1}">
              <a14:hiddenFill xmlns:a14="http://schemas.microsoft.com/office/drawing/2010/main">
                <a:solidFill>
                  <a:srgbClr val="FFFFFF"/>
                </a:solidFill>
              </a14:hiddenFill>
            </a:ext>
          </a:extLst>
        </p:spPr>
      </p:pic>
      <p:sp>
        <p:nvSpPr>
          <p:cNvPr id="3" name="مستطيل 2"/>
          <p:cNvSpPr/>
          <p:nvPr/>
        </p:nvSpPr>
        <p:spPr>
          <a:xfrm>
            <a:off x="0" y="3373627"/>
            <a:ext cx="2524217" cy="369332"/>
          </a:xfrm>
          <a:prstGeom prst="rect">
            <a:avLst/>
          </a:prstGeom>
        </p:spPr>
        <p:txBody>
          <a:bodyPr wrap="none">
            <a:spAutoFit/>
          </a:bodyPr>
          <a:lstStyle/>
          <a:p>
            <a:r>
              <a:rPr lang="en-US" b="1" u="sng" dirty="0" smtClean="0">
                <a:solidFill>
                  <a:srgbClr val="002060"/>
                </a:solidFill>
              </a:rPr>
              <a:t>Resonance in butadiene </a:t>
            </a:r>
            <a:endParaRPr lang="ar-SA" dirty="0"/>
          </a:p>
        </p:txBody>
      </p:sp>
      <p:sp>
        <p:nvSpPr>
          <p:cNvPr id="10" name="مستطيل 9"/>
          <p:cNvSpPr/>
          <p:nvPr/>
        </p:nvSpPr>
        <p:spPr>
          <a:xfrm>
            <a:off x="72135" y="4495800"/>
            <a:ext cx="2302553" cy="369332"/>
          </a:xfrm>
          <a:prstGeom prst="rect">
            <a:avLst/>
          </a:prstGeom>
        </p:spPr>
        <p:txBody>
          <a:bodyPr wrap="none">
            <a:spAutoFit/>
          </a:bodyPr>
          <a:lstStyle/>
          <a:p>
            <a:r>
              <a:rPr lang="en-US" b="1" u="sng" dirty="0" smtClean="0">
                <a:solidFill>
                  <a:srgbClr val="002060"/>
                </a:solidFill>
              </a:rPr>
              <a:t>Resonance in benzene</a:t>
            </a:r>
            <a:endParaRPr lang="ar-SA" dirty="0"/>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6" name="مستطيل 5"/>
          <p:cNvSpPr/>
          <p:nvPr/>
        </p:nvSpPr>
        <p:spPr>
          <a:xfrm>
            <a:off x="13607" y="0"/>
            <a:ext cx="3698448"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lgn="ctr"/>
            <a:r>
              <a:rPr lang="en-US" b="1" dirty="0">
                <a:solidFill>
                  <a:srgbClr val="002060"/>
                </a:solidFill>
                <a:latin typeface="Arial" panose="020B0604020202020204" pitchFamily="34" charset="0"/>
                <a:cs typeface="Arial" panose="020B0604020202020204" pitchFamily="34" charset="0"/>
              </a:rPr>
              <a:t>Structure &amp; Stability of Benzene</a:t>
            </a:r>
          </a:p>
        </p:txBody>
      </p:sp>
    </p:spTree>
    <p:extLst>
      <p:ext uri="{BB962C8B-B14F-4D97-AF65-F5344CB8AC3E}">
        <p14:creationId xmlns:p14="http://schemas.microsoft.com/office/powerpoint/2010/main" val="1048314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28600" y="609600"/>
            <a:ext cx="8763000" cy="2308324"/>
          </a:xfrm>
          <a:prstGeom prst="rect">
            <a:avLst/>
          </a:prstGeom>
          <a:noFill/>
        </p:spPr>
        <p:txBody>
          <a:bodyPr wrap="square" rtlCol="0">
            <a:spAutoFit/>
          </a:bodyPr>
          <a:lstStyle/>
          <a:p>
            <a:pPr algn="just"/>
            <a:r>
              <a:rPr lang="en-US" sz="2400" b="1" dirty="0" smtClean="0">
                <a:solidFill>
                  <a:srgbClr val="C00000"/>
                </a:solidFill>
                <a:effectLst>
                  <a:outerShdw blurRad="38100" dist="38100" dir="2700000" algn="tl">
                    <a:srgbClr val="000000">
                      <a:alpha val="43137"/>
                    </a:srgbClr>
                  </a:outerShdw>
                </a:effectLst>
              </a:rPr>
              <a:t>2- Molecular </a:t>
            </a:r>
            <a:r>
              <a:rPr lang="en-US" sz="2400" b="1" dirty="0">
                <a:solidFill>
                  <a:srgbClr val="C00000"/>
                </a:solidFill>
                <a:effectLst>
                  <a:outerShdw blurRad="38100" dist="38100" dir="2700000" algn="tl">
                    <a:srgbClr val="000000">
                      <a:alpha val="43137"/>
                    </a:srgbClr>
                  </a:outerShdw>
                </a:effectLst>
              </a:rPr>
              <a:t>Orbital Description</a:t>
            </a:r>
            <a:endParaRPr lang="en-US"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a:p>
            <a:pPr algn="just"/>
            <a:r>
              <a:rPr lang="en-US" sz="2400" b="1" dirty="0" smtClean="0">
                <a:solidFill>
                  <a:srgbClr val="002060"/>
                </a:solidFill>
              </a:rPr>
              <a:t>Benzene is </a:t>
            </a:r>
            <a:r>
              <a:rPr lang="en-US" sz="2400" b="1" dirty="0" smtClean="0">
                <a:solidFill>
                  <a:srgbClr val="C00000"/>
                </a:solidFill>
              </a:rPr>
              <a:t>A </a:t>
            </a:r>
            <a:r>
              <a:rPr lang="en-US" sz="2400" b="1" dirty="0">
                <a:solidFill>
                  <a:srgbClr val="C00000"/>
                </a:solidFill>
              </a:rPr>
              <a:t>planar </a:t>
            </a:r>
            <a:r>
              <a:rPr lang="en-US" sz="2400" b="1" dirty="0">
                <a:solidFill>
                  <a:srgbClr val="002060"/>
                </a:solidFill>
              </a:rPr>
              <a:t>molecule having the shape of a </a:t>
            </a:r>
            <a:r>
              <a:rPr lang="en-US" sz="2400" b="1" dirty="0">
                <a:solidFill>
                  <a:srgbClr val="C00000"/>
                </a:solidFill>
              </a:rPr>
              <a:t>regular hexagon</a:t>
            </a:r>
            <a:r>
              <a:rPr lang="en-US" sz="2400" b="1" dirty="0">
                <a:solidFill>
                  <a:srgbClr val="002060"/>
                </a:solidFill>
              </a:rPr>
              <a:t>, with bond </a:t>
            </a:r>
            <a:r>
              <a:rPr lang="en-US" sz="2400" b="1" dirty="0">
                <a:solidFill>
                  <a:srgbClr val="C00000"/>
                </a:solidFill>
              </a:rPr>
              <a:t>angles of 120</a:t>
            </a:r>
            <a:r>
              <a:rPr lang="en-US" sz="2400" b="1" dirty="0" smtClean="0">
                <a:solidFill>
                  <a:srgbClr val="002060"/>
                </a:solidFill>
              </a:rPr>
              <a:t>°.</a:t>
            </a:r>
            <a:r>
              <a:rPr lang="en-US" sz="2400" b="1" dirty="0">
                <a:solidFill>
                  <a:srgbClr val="002060"/>
                </a:solidFill>
              </a:rPr>
              <a:t> </a:t>
            </a:r>
            <a:endParaRPr lang="en-US" sz="2400" b="1" dirty="0" smtClean="0">
              <a:solidFill>
                <a:srgbClr val="002060"/>
              </a:solidFill>
            </a:endParaRPr>
          </a:p>
          <a:p>
            <a:pPr algn="just"/>
            <a:r>
              <a:rPr lang="en-US" sz="2400" b="1" dirty="0">
                <a:solidFill>
                  <a:srgbClr val="002060"/>
                </a:solidFill>
              </a:rPr>
              <a:t> </a:t>
            </a:r>
            <a:r>
              <a:rPr lang="en-US" sz="2400" b="1" dirty="0" smtClean="0">
                <a:solidFill>
                  <a:srgbClr val="002060"/>
                </a:solidFill>
              </a:rPr>
              <a:t>   All </a:t>
            </a:r>
            <a:r>
              <a:rPr lang="en-US" sz="2400" b="1" dirty="0">
                <a:solidFill>
                  <a:srgbClr val="002060"/>
                </a:solidFill>
              </a:rPr>
              <a:t>the carbon-carbon bond distances to be </a:t>
            </a:r>
            <a:r>
              <a:rPr lang="en-US" sz="2400" b="1" dirty="0">
                <a:solidFill>
                  <a:srgbClr val="C00000"/>
                </a:solidFill>
              </a:rPr>
              <a:t>intermediate (1.39 A) </a:t>
            </a:r>
            <a:r>
              <a:rPr lang="en-US" sz="2400" b="1" dirty="0">
                <a:solidFill>
                  <a:srgbClr val="002060"/>
                </a:solidFill>
              </a:rPr>
              <a:t>between the usual C-C single bond (1.54 A) and the typical C=C double bond (1.34 A</a:t>
            </a:r>
            <a:r>
              <a:rPr lang="en-US" sz="2400" b="1" dirty="0" smtClean="0">
                <a:solidFill>
                  <a:srgbClr val="002060"/>
                </a:solidFill>
              </a:rPr>
              <a:t>).  </a:t>
            </a:r>
            <a:endParaRPr lang="en-US" sz="2400" b="1" dirty="0">
              <a:solidFill>
                <a:srgbClr val="002060"/>
              </a:solidFill>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pPr/>
              <a:t>111</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16" y="2895600"/>
            <a:ext cx="4968974" cy="188244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3162521"/>
            <a:ext cx="1447800" cy="1070113"/>
          </a:xfrm>
          <a:prstGeom prst="rect">
            <a:avLst/>
          </a:prstGeom>
          <a:noFill/>
          <a:extLst>
            <a:ext uri="{909E8E84-426E-40DD-AFC4-6F175D3DCCD1}">
              <a14:hiddenFill xmlns:a14="http://schemas.microsoft.com/office/drawing/2010/main">
                <a:solidFill>
                  <a:srgbClr val="FFFFFF"/>
                </a:solidFill>
              </a14:hiddenFill>
            </a:ext>
          </a:extLst>
        </p:spPr>
      </p:pic>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9" name="مستطيل 8"/>
          <p:cNvSpPr/>
          <p:nvPr/>
        </p:nvSpPr>
        <p:spPr>
          <a:xfrm>
            <a:off x="13607" y="0"/>
            <a:ext cx="3698448"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lgn="ctr"/>
            <a:r>
              <a:rPr lang="en-US" b="1" dirty="0">
                <a:solidFill>
                  <a:srgbClr val="002060"/>
                </a:solidFill>
                <a:latin typeface="Arial" panose="020B0604020202020204" pitchFamily="34" charset="0"/>
                <a:cs typeface="Arial" panose="020B0604020202020204" pitchFamily="34" charset="0"/>
              </a:rPr>
              <a:t>Structure &amp; Stability of Benzene</a:t>
            </a:r>
          </a:p>
        </p:txBody>
      </p:sp>
    </p:spTree>
    <p:extLst>
      <p:ext uri="{BB962C8B-B14F-4D97-AF65-F5344CB8AC3E}">
        <p14:creationId xmlns:p14="http://schemas.microsoft.com/office/powerpoint/2010/main" val="834342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000" fill="hold"/>
                                        <p:tgtEl>
                                          <p:spTgt spid="12"/>
                                        </p:tgtEl>
                                        <p:attrNameLst>
                                          <p:attrName>ppt_x</p:attrName>
                                        </p:attrNameLst>
                                      </p:cBhvr>
                                      <p:tavLst>
                                        <p:tav tm="0">
                                          <p:val>
                                            <p:strVal val="1+#ppt_w/2"/>
                                          </p:val>
                                        </p:tav>
                                        <p:tav tm="100000">
                                          <p:val>
                                            <p:strVal val="#ppt_x"/>
                                          </p:val>
                                        </p:tav>
                                      </p:tavLst>
                                    </p:anim>
                                    <p:anim calcmode="lin" valueType="num">
                                      <p:cBhvr additive="base">
                                        <p:cTn id="8" dur="2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457200"/>
            <a:ext cx="8705850" cy="1323439"/>
          </a:xfrm>
          <a:prstGeom prst="rect">
            <a:avLst/>
          </a:prstGeom>
        </p:spPr>
        <p:txBody>
          <a:bodyPr wrap="square">
            <a:spAutoFit/>
          </a:bodyPr>
          <a:lstStyle/>
          <a:p>
            <a:pPr lvl="0"/>
            <a:r>
              <a:rPr lang="en-US" sz="2000" b="1" dirty="0" smtClean="0">
                <a:solidFill>
                  <a:srgbClr val="C00000"/>
                </a:solidFill>
                <a:latin typeface="Arial" panose="020B0604020202020204" pitchFamily="34" charset="0"/>
                <a:cs typeface="Arial" panose="020B0604020202020204" pitchFamily="34" charset="0"/>
              </a:rPr>
              <a:t>    Stability </a:t>
            </a:r>
            <a:r>
              <a:rPr lang="en-US" sz="2000" b="1" dirty="0">
                <a:solidFill>
                  <a:srgbClr val="C00000"/>
                </a:solidFill>
                <a:latin typeface="Arial" panose="020B0604020202020204" pitchFamily="34" charset="0"/>
                <a:cs typeface="Arial" panose="020B0604020202020204" pitchFamily="34" charset="0"/>
              </a:rPr>
              <a:t>of </a:t>
            </a:r>
            <a:r>
              <a:rPr lang="en-US" sz="2000" b="1" dirty="0" smtClean="0">
                <a:solidFill>
                  <a:srgbClr val="C00000"/>
                </a:solidFill>
                <a:latin typeface="Arial" panose="020B0604020202020204" pitchFamily="34" charset="0"/>
                <a:cs typeface="Arial" panose="020B0604020202020204" pitchFamily="34" charset="0"/>
              </a:rPr>
              <a:t>Benzene</a:t>
            </a:r>
            <a:r>
              <a:rPr lang="en-US" sz="2000" b="1" dirty="0">
                <a:solidFill>
                  <a:srgbClr val="C0000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can </a:t>
            </a:r>
            <a:r>
              <a:rPr lang="en-US" sz="2000" b="1" dirty="0">
                <a:solidFill>
                  <a:srgbClr val="C00000"/>
                </a:solidFill>
                <a:latin typeface="Arial" panose="020B0604020202020204" pitchFamily="34" charset="0"/>
                <a:cs typeface="Arial" panose="020B0604020202020204" pitchFamily="34" charset="0"/>
              </a:rPr>
              <a:t>be explained by </a:t>
            </a:r>
            <a:r>
              <a:rPr lang="en-US" sz="2000" b="1" dirty="0" smtClean="0">
                <a:solidFill>
                  <a:srgbClr val="7030A0"/>
                </a:solidFill>
                <a:latin typeface="Arial" panose="020B0604020202020204" pitchFamily="34" charset="0"/>
                <a:cs typeface="Arial" panose="020B0604020202020204" pitchFamily="34" charset="0"/>
              </a:rPr>
              <a:t>Resonance Energy</a:t>
            </a:r>
            <a:r>
              <a:rPr lang="en-US" sz="2000" b="1" dirty="0">
                <a:solidFill>
                  <a:srgbClr val="7030A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which has been </a:t>
            </a:r>
            <a:r>
              <a:rPr lang="en-US" sz="2000" b="1" dirty="0" smtClean="0">
                <a:solidFill>
                  <a:srgbClr val="C00000"/>
                </a:solidFill>
                <a:latin typeface="Arial" panose="020B0604020202020204" pitchFamily="34" charset="0"/>
                <a:cs typeface="Arial" panose="020B0604020202020204" pitchFamily="34" charset="0"/>
              </a:rPr>
              <a:t>calculated</a:t>
            </a:r>
            <a:r>
              <a:rPr lang="en-US" sz="2000" b="1" dirty="0" smtClean="0">
                <a:solidFill>
                  <a:srgbClr val="002060"/>
                </a:solidFill>
                <a:latin typeface="Arial" panose="020B0604020202020204" pitchFamily="34" charset="0"/>
                <a:cs typeface="Arial" panose="020B0604020202020204" pitchFamily="34" charset="0"/>
              </a:rPr>
              <a:t> by means of </a:t>
            </a:r>
            <a:r>
              <a:rPr lang="en-US" sz="2000" b="1" dirty="0" smtClean="0">
                <a:solidFill>
                  <a:srgbClr val="C00000"/>
                </a:solidFill>
                <a:latin typeface="Arial" panose="020B0604020202020204" pitchFamily="34" charset="0"/>
                <a:cs typeface="Arial" panose="020B0604020202020204" pitchFamily="34" charset="0"/>
              </a:rPr>
              <a:t>heat of Hydrogenation </a:t>
            </a:r>
            <a:r>
              <a:rPr lang="en-US" sz="2000" b="1" dirty="0" smtClean="0">
                <a:solidFill>
                  <a:srgbClr val="002060"/>
                </a:solidFill>
                <a:latin typeface="Arial" panose="020B0604020202020204" pitchFamily="34" charset="0"/>
                <a:cs typeface="Arial" panose="020B0604020202020204" pitchFamily="34" charset="0"/>
              </a:rPr>
              <a:t>, ( heat emitted from benzene  molecules  through</a:t>
            </a:r>
            <a:r>
              <a:rPr lang="en-US" sz="2000" b="1" dirty="0">
                <a:solidFill>
                  <a:srgbClr val="002060"/>
                </a:solidFill>
                <a:latin typeface="Arial" panose="020B0604020202020204" pitchFamily="34" charset="0"/>
                <a:cs typeface="Arial" panose="020B0604020202020204" pitchFamily="34" charset="0"/>
              </a:rPr>
              <a:t> </a:t>
            </a:r>
            <a:r>
              <a:rPr lang="en-US" sz="2000" b="1" u="sng" dirty="0" smtClean="0">
                <a:solidFill>
                  <a:srgbClr val="002060"/>
                </a:solidFill>
                <a:latin typeface="Arial" panose="020B0604020202020204" pitchFamily="34" charset="0"/>
                <a:cs typeface="Arial" panose="020B0604020202020204" pitchFamily="34" charset="0"/>
              </a:rPr>
              <a:t>Hydrogenation</a:t>
            </a:r>
          </a:p>
          <a:p>
            <a:pPr lvl="0"/>
            <a:r>
              <a:rPr lang="en-US" sz="2000" b="1" dirty="0" smtClean="0">
                <a:solidFill>
                  <a:srgbClr val="002060"/>
                </a:solidFill>
                <a:latin typeface="Arial" panose="020B0604020202020204" pitchFamily="34" charset="0"/>
                <a:cs typeface="Arial" panose="020B0604020202020204" pitchFamily="34" charset="0"/>
              </a:rPr>
              <a:t> process</a:t>
            </a:r>
            <a:r>
              <a:rPr lang="en-US" sz="2000" b="1" dirty="0">
                <a:solidFill>
                  <a:srgbClr val="002060"/>
                </a:solidFill>
                <a:latin typeface="Arial" panose="020B0604020202020204" pitchFamily="34" charset="0"/>
                <a:cs typeface="Arial" panose="020B0604020202020204" pitchFamily="34" charset="0"/>
              </a:rPr>
              <a:t>) When benzene is </a:t>
            </a:r>
            <a:endParaRPr lang="ar-SA" sz="2000" dirty="0">
              <a:solidFill>
                <a:srgbClr val="00206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405B12B2-4FB3-489F-A189-74144EEB9694}" type="slidenum">
              <a:rPr lang="en-US" smtClean="0"/>
              <a:pPr/>
              <a:t>112</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9874" y="1371600"/>
            <a:ext cx="5299326" cy="280987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p:cNvSpPr/>
          <p:nvPr/>
        </p:nvSpPr>
        <p:spPr>
          <a:xfrm>
            <a:off x="7064870" y="3581400"/>
            <a:ext cx="1393330" cy="338554"/>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600" b="1" dirty="0" smtClean="0">
                <a:solidFill>
                  <a:srgbClr val="002060"/>
                </a:solidFill>
                <a:latin typeface="Arial" panose="020B0604020202020204" pitchFamily="34" charset="0"/>
                <a:cs typeface="Arial" panose="020B0604020202020204" pitchFamily="34" charset="0"/>
              </a:rPr>
              <a:t>Actual value</a:t>
            </a:r>
            <a:endParaRPr lang="en-US" sz="1600" dirty="0">
              <a:solidFill>
                <a:srgbClr val="002060"/>
              </a:solidFill>
            </a:endParaRPr>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8" name="مستطيل 7"/>
          <p:cNvSpPr/>
          <p:nvPr/>
        </p:nvSpPr>
        <p:spPr>
          <a:xfrm>
            <a:off x="13607" y="0"/>
            <a:ext cx="3698448"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lgn="ctr"/>
            <a:r>
              <a:rPr lang="en-US" b="1" dirty="0">
                <a:solidFill>
                  <a:srgbClr val="002060"/>
                </a:solidFill>
                <a:latin typeface="Arial" panose="020B0604020202020204" pitchFamily="34" charset="0"/>
                <a:cs typeface="Arial" panose="020B0604020202020204" pitchFamily="34" charset="0"/>
              </a:rPr>
              <a:t>Structure &amp; Stability of Benzene</a:t>
            </a: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2113" y="4267200"/>
            <a:ext cx="5048487" cy="1905000"/>
          </a:xfrm>
          <a:prstGeom prst="rect">
            <a:avLst/>
          </a:prstGeom>
          <a:noFill/>
          <a:extLst>
            <a:ext uri="{909E8E84-426E-40DD-AFC4-6F175D3DCCD1}">
              <a14:hiddenFill xmlns:a14="http://schemas.microsoft.com/office/drawing/2010/main">
                <a:solidFill>
                  <a:srgbClr val="FFFFFF"/>
                </a:solidFill>
              </a14:hiddenFill>
            </a:ext>
          </a:extLst>
        </p:spPr>
      </p:pic>
      <p:sp>
        <p:nvSpPr>
          <p:cNvPr id="5" name="مستطيل 4"/>
          <p:cNvSpPr/>
          <p:nvPr/>
        </p:nvSpPr>
        <p:spPr>
          <a:xfrm>
            <a:off x="66557" y="1648123"/>
            <a:ext cx="3591044" cy="2646878"/>
          </a:xfrm>
          <a:prstGeom prst="rect">
            <a:avLst/>
          </a:prstGeom>
        </p:spPr>
        <p:txBody>
          <a:bodyPr wrap="square">
            <a:spAutoFit/>
          </a:bodyPr>
          <a:lstStyle/>
          <a:p>
            <a:r>
              <a:rPr lang="en-US" b="1" dirty="0" smtClean="0">
                <a:solidFill>
                  <a:srgbClr val="002060"/>
                </a:solidFill>
                <a:latin typeface="Arial" panose="020B0604020202020204" pitchFamily="34" charset="0"/>
                <a:cs typeface="Arial" panose="020B0604020202020204" pitchFamily="34" charset="0"/>
              </a:rPr>
              <a:t> </a:t>
            </a:r>
            <a:r>
              <a:rPr lang="en-US" b="1" u="sng" dirty="0" smtClean="0">
                <a:solidFill>
                  <a:schemeClr val="bg2">
                    <a:lumMod val="25000"/>
                  </a:schemeClr>
                </a:solidFill>
                <a:latin typeface="Arial" panose="020B0604020202020204" pitchFamily="34" charset="0"/>
                <a:cs typeface="Arial" panose="020B0604020202020204" pitchFamily="34" charset="0"/>
              </a:rPr>
              <a:t>hydrogenated</a:t>
            </a:r>
            <a:r>
              <a:rPr lang="en-US" b="1" dirty="0" smtClean="0">
                <a:solidFill>
                  <a:srgbClr val="002060"/>
                </a:solidFill>
                <a:latin typeface="Arial" panose="020B0604020202020204" pitchFamily="34" charset="0"/>
                <a:cs typeface="Arial" panose="020B0604020202020204" pitchFamily="34" charset="0"/>
              </a:rPr>
              <a:t> </a:t>
            </a:r>
            <a:r>
              <a:rPr lang="en-US" b="1" dirty="0">
                <a:solidFill>
                  <a:srgbClr val="002060"/>
                </a:solidFill>
                <a:latin typeface="Arial" panose="020B0604020202020204" pitchFamily="34" charset="0"/>
                <a:cs typeface="Arial" panose="020B0604020202020204" pitchFamily="34" charset="0"/>
              </a:rPr>
              <a:t>to cyclohexane, </a:t>
            </a:r>
            <a:endParaRPr lang="en-US" b="1" dirty="0" smtClean="0">
              <a:solidFill>
                <a:srgbClr val="002060"/>
              </a:solidFill>
              <a:latin typeface="Arial" panose="020B0604020202020204" pitchFamily="34" charset="0"/>
              <a:cs typeface="Arial" panose="020B0604020202020204" pitchFamily="34" charset="0"/>
            </a:endParaRPr>
          </a:p>
          <a:p>
            <a:r>
              <a:rPr lang="en-US" b="1" dirty="0" smtClean="0">
                <a:solidFill>
                  <a:srgbClr val="002060"/>
                </a:solidFill>
                <a:latin typeface="Arial" panose="020B0604020202020204" pitchFamily="34" charset="0"/>
                <a:cs typeface="Arial" panose="020B0604020202020204" pitchFamily="34" charset="0"/>
              </a:rPr>
              <a:t> Only 49.8 </a:t>
            </a:r>
            <a:r>
              <a:rPr lang="en-US" b="1" dirty="0">
                <a:solidFill>
                  <a:srgbClr val="002060"/>
                </a:solidFill>
                <a:latin typeface="Arial" panose="020B0604020202020204" pitchFamily="34" charset="0"/>
                <a:cs typeface="Arial" panose="020B0604020202020204" pitchFamily="34" charset="0"/>
              </a:rPr>
              <a:t>kcal/mole of energy </a:t>
            </a:r>
            <a:endParaRPr lang="en-US" b="1" dirty="0" smtClean="0">
              <a:solidFill>
                <a:srgbClr val="002060"/>
              </a:solidFill>
              <a:latin typeface="Arial" panose="020B0604020202020204" pitchFamily="34" charset="0"/>
              <a:cs typeface="Arial" panose="020B0604020202020204" pitchFamily="34" charset="0"/>
            </a:endParaRPr>
          </a:p>
          <a:p>
            <a:r>
              <a:rPr lang="en-US" b="1" dirty="0" smtClean="0">
                <a:solidFill>
                  <a:srgbClr val="002060"/>
                </a:solidFill>
                <a:latin typeface="Arial" panose="020B0604020202020204" pitchFamily="34" charset="0"/>
                <a:cs typeface="Arial" panose="020B0604020202020204" pitchFamily="34" charset="0"/>
              </a:rPr>
              <a:t> is liberated</a:t>
            </a:r>
            <a:r>
              <a:rPr lang="en-US" b="1" dirty="0">
                <a:solidFill>
                  <a:srgbClr val="002060"/>
                </a:solidFill>
                <a:latin typeface="Arial" panose="020B0604020202020204" pitchFamily="34" charset="0"/>
                <a:cs typeface="Arial" panose="020B0604020202020204" pitchFamily="34" charset="0"/>
              </a:rPr>
              <a:t>. that is </a:t>
            </a:r>
            <a:r>
              <a:rPr lang="en-US" b="1" dirty="0">
                <a:solidFill>
                  <a:srgbClr val="C00000"/>
                </a:solidFill>
                <a:latin typeface="Arial" panose="020B0604020202020204" pitchFamily="34" charset="0"/>
                <a:cs typeface="Arial" panose="020B0604020202020204" pitchFamily="34" charset="0"/>
              </a:rPr>
              <a:t>because of </a:t>
            </a:r>
            <a:endParaRPr lang="en-US" b="1" dirty="0" smtClean="0">
              <a:solidFill>
                <a:srgbClr val="C00000"/>
              </a:solidFill>
              <a:latin typeface="Arial" panose="020B0604020202020204" pitchFamily="34" charset="0"/>
              <a:cs typeface="Arial" panose="020B0604020202020204" pitchFamily="34" charset="0"/>
            </a:endParaRPr>
          </a:p>
          <a:p>
            <a:r>
              <a:rPr lang="en-US" b="1" dirty="0" smtClean="0">
                <a:solidFill>
                  <a:srgbClr val="C00000"/>
                </a:solidFill>
                <a:latin typeface="Arial" panose="020B0604020202020204" pitchFamily="34" charset="0"/>
                <a:cs typeface="Arial" panose="020B0604020202020204" pitchFamily="34" charset="0"/>
              </a:rPr>
              <a:t> Resonance </a:t>
            </a:r>
            <a:r>
              <a:rPr lang="en-US" b="1" dirty="0">
                <a:solidFill>
                  <a:srgbClr val="002060"/>
                </a:solidFill>
                <a:latin typeface="Arial" panose="020B0604020202020204" pitchFamily="34" charset="0"/>
                <a:cs typeface="Arial" panose="020B0604020202020204" pitchFamily="34" charset="0"/>
              </a:rPr>
              <a:t>which leads to </a:t>
            </a:r>
            <a:endParaRPr lang="en-US" b="1" dirty="0" smtClean="0">
              <a:solidFill>
                <a:srgbClr val="002060"/>
              </a:solidFill>
              <a:latin typeface="Arial" panose="020B0604020202020204" pitchFamily="34" charset="0"/>
              <a:cs typeface="Arial" panose="020B0604020202020204" pitchFamily="34" charset="0"/>
            </a:endParaRPr>
          </a:p>
          <a:p>
            <a:r>
              <a:rPr lang="en-US" b="1" u="sng" dirty="0" smtClean="0">
                <a:solidFill>
                  <a:srgbClr val="C00000"/>
                </a:solidFill>
                <a:latin typeface="Arial" panose="020B0604020202020204" pitchFamily="34" charset="0"/>
                <a:cs typeface="Arial" panose="020B0604020202020204" pitchFamily="34" charset="0"/>
              </a:rPr>
              <a:t>  low </a:t>
            </a:r>
            <a:r>
              <a:rPr lang="en-US" b="1" u="sng" dirty="0">
                <a:solidFill>
                  <a:srgbClr val="C00000"/>
                </a:solidFill>
                <a:latin typeface="Arial" panose="020B0604020202020204" pitchFamily="34" charset="0"/>
                <a:cs typeface="Arial" panose="020B0604020202020204" pitchFamily="34" charset="0"/>
              </a:rPr>
              <a:t>reactivity </a:t>
            </a:r>
            <a:r>
              <a:rPr lang="en-US" b="1" dirty="0">
                <a:solidFill>
                  <a:srgbClr val="002060"/>
                </a:solidFill>
                <a:latin typeface="Arial" panose="020B0604020202020204" pitchFamily="34" charset="0"/>
                <a:cs typeface="Arial" panose="020B0604020202020204" pitchFamily="34" charset="0"/>
              </a:rPr>
              <a:t>of benzene ring </a:t>
            </a:r>
            <a:endParaRPr lang="en-US" b="1" dirty="0" smtClean="0">
              <a:solidFill>
                <a:srgbClr val="002060"/>
              </a:solidFill>
              <a:latin typeface="Arial" panose="020B0604020202020204" pitchFamily="34" charset="0"/>
              <a:cs typeface="Arial" panose="020B0604020202020204" pitchFamily="34" charset="0"/>
            </a:endParaRPr>
          </a:p>
          <a:p>
            <a:r>
              <a:rPr lang="en-US" b="1" dirty="0" smtClean="0">
                <a:solidFill>
                  <a:srgbClr val="002060"/>
                </a:solidFill>
                <a:latin typeface="Arial" panose="020B0604020202020204" pitchFamily="34" charset="0"/>
                <a:cs typeface="Arial" panose="020B0604020202020204" pitchFamily="34" charset="0"/>
              </a:rPr>
              <a:t> toward </a:t>
            </a:r>
            <a:r>
              <a:rPr lang="en-US" b="1" dirty="0">
                <a:solidFill>
                  <a:srgbClr val="C00000"/>
                </a:solidFill>
                <a:latin typeface="Arial" panose="020B0604020202020204" pitchFamily="34" charset="0"/>
                <a:cs typeface="Arial" panose="020B0604020202020204" pitchFamily="34" charset="0"/>
              </a:rPr>
              <a:t>addition reaction </a:t>
            </a:r>
            <a:endParaRPr lang="en-US" b="1" dirty="0" smtClean="0">
              <a:solidFill>
                <a:srgbClr val="C00000"/>
              </a:solidFill>
              <a:latin typeface="Arial" panose="020B0604020202020204" pitchFamily="34" charset="0"/>
              <a:cs typeface="Arial" panose="020B0604020202020204" pitchFamily="34" charset="0"/>
            </a:endParaRPr>
          </a:p>
          <a:p>
            <a:r>
              <a:rPr lang="en-US" b="1" dirty="0" smtClean="0">
                <a:solidFill>
                  <a:srgbClr val="002060"/>
                </a:solidFill>
                <a:latin typeface="Arial" panose="020B0604020202020204" pitchFamily="34" charset="0"/>
                <a:cs typeface="Arial" panose="020B0604020202020204" pitchFamily="34" charset="0"/>
              </a:rPr>
              <a:t> and </a:t>
            </a:r>
            <a:r>
              <a:rPr lang="en-US" b="1" dirty="0">
                <a:solidFill>
                  <a:srgbClr val="002060"/>
                </a:solidFill>
                <a:latin typeface="Arial" panose="020B0604020202020204" pitchFamily="34" charset="0"/>
                <a:cs typeface="Arial" panose="020B0604020202020204" pitchFamily="34" charset="0"/>
              </a:rPr>
              <a:t>it needs catalysis toward </a:t>
            </a:r>
            <a:r>
              <a:rPr lang="en-US" b="1" dirty="0" smtClean="0">
                <a:solidFill>
                  <a:srgbClr val="002060"/>
                </a:solidFill>
                <a:latin typeface="Arial" panose="020B0604020202020204" pitchFamily="34" charset="0"/>
                <a:cs typeface="Arial" panose="020B0604020202020204" pitchFamily="34" charset="0"/>
              </a:rPr>
              <a:t>    substitution </a:t>
            </a:r>
            <a:r>
              <a:rPr lang="en-US" b="1" dirty="0">
                <a:solidFill>
                  <a:srgbClr val="002060"/>
                </a:solidFill>
                <a:latin typeface="Arial" panose="020B0604020202020204" pitchFamily="34" charset="0"/>
                <a:cs typeface="Arial" panose="020B0604020202020204" pitchFamily="34" charset="0"/>
              </a:rPr>
              <a:t>reaction </a:t>
            </a:r>
            <a:r>
              <a:rPr lang="en-US" sz="2000" b="1" dirty="0" smtClean="0">
                <a:solidFill>
                  <a:srgbClr val="002060"/>
                </a:solidFill>
                <a:latin typeface="Arial" panose="020B0604020202020204" pitchFamily="34" charset="0"/>
                <a:cs typeface="Arial" panose="020B0604020202020204" pitchFamily="34" charset="0"/>
              </a:rPr>
              <a:t>as  </a:t>
            </a:r>
            <a:r>
              <a:rPr lang="en-US" sz="2000" b="1" dirty="0">
                <a:solidFill>
                  <a:srgbClr val="002060"/>
                </a:solidFill>
                <a:latin typeface="Arial" panose="020B0604020202020204" pitchFamily="34" charset="0"/>
                <a:cs typeface="Arial" panose="020B0604020202020204" pitchFamily="34" charset="0"/>
              </a:rPr>
              <a:t>it </a:t>
            </a:r>
            <a:endParaRPr lang="en-US" sz="2000" b="1" dirty="0" smtClean="0">
              <a:solidFill>
                <a:srgbClr val="002060"/>
              </a:solidFill>
              <a:latin typeface="Arial" panose="020B0604020202020204" pitchFamily="34" charset="0"/>
              <a:cs typeface="Arial" panose="020B0604020202020204" pitchFamily="34" charset="0"/>
            </a:endParaRPr>
          </a:p>
          <a:p>
            <a:r>
              <a:rPr lang="en-US" sz="2000" b="1" dirty="0" smtClean="0">
                <a:solidFill>
                  <a:srgbClr val="002060"/>
                </a:solidFill>
                <a:latin typeface="Arial" panose="020B0604020202020204" pitchFamily="34" charset="0"/>
                <a:cs typeface="Arial" panose="020B0604020202020204" pitchFamily="34" charset="0"/>
              </a:rPr>
              <a:t> appear  </a:t>
            </a:r>
            <a:r>
              <a:rPr lang="en-US" sz="2000" b="1" dirty="0">
                <a:solidFill>
                  <a:srgbClr val="002060"/>
                </a:solidFill>
                <a:latin typeface="Arial" panose="020B0604020202020204" pitchFamily="34" charset="0"/>
                <a:cs typeface="Arial" panose="020B0604020202020204" pitchFamily="34" charset="0"/>
              </a:rPr>
              <a:t>from </a:t>
            </a:r>
            <a:r>
              <a:rPr lang="en-US" sz="2000" b="1" u="sng" dirty="0" err="1">
                <a:solidFill>
                  <a:schemeClr val="bg2">
                    <a:lumMod val="25000"/>
                  </a:schemeClr>
                </a:solidFill>
                <a:latin typeface="Arial" panose="020B0604020202020204" pitchFamily="34" charset="0"/>
                <a:cs typeface="Arial" panose="020B0604020202020204" pitchFamily="34" charset="0"/>
              </a:rPr>
              <a:t>Bromination</a:t>
            </a:r>
            <a:r>
              <a:rPr lang="en-US" sz="2000" b="1" dirty="0">
                <a:solidFill>
                  <a:schemeClr val="bg2">
                    <a:lumMod val="25000"/>
                  </a:schemeClr>
                </a:solidFill>
                <a:latin typeface="Arial" panose="020B0604020202020204" pitchFamily="34" charset="0"/>
                <a:cs typeface="Arial" panose="020B0604020202020204" pitchFamily="34" charset="0"/>
              </a:rPr>
              <a:t> </a:t>
            </a:r>
            <a:endParaRPr lang="ar-SA" dirty="0">
              <a:solidFill>
                <a:schemeClr val="bg2">
                  <a:lumMod val="25000"/>
                </a:schemeClr>
              </a:solidFill>
            </a:endParaRPr>
          </a:p>
        </p:txBody>
      </p:sp>
      <p:sp>
        <p:nvSpPr>
          <p:cNvPr id="6" name="مستطيل 5"/>
          <p:cNvSpPr/>
          <p:nvPr/>
        </p:nvSpPr>
        <p:spPr>
          <a:xfrm>
            <a:off x="3657601" y="3733800"/>
            <a:ext cx="2428755" cy="584775"/>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1600" b="1" dirty="0" smtClean="0">
                <a:solidFill>
                  <a:srgbClr val="002060"/>
                </a:solidFill>
                <a:latin typeface="Arial" panose="020B0604020202020204" pitchFamily="34" charset="0"/>
                <a:cs typeface="Arial" panose="020B0604020202020204" pitchFamily="34" charset="0"/>
              </a:rPr>
              <a:t>  Benzene</a:t>
            </a:r>
          </a:p>
          <a:p>
            <a:pPr algn="ctr"/>
            <a:r>
              <a:rPr lang="en-US" sz="1600" b="1" dirty="0" smtClean="0">
                <a:solidFill>
                  <a:srgbClr val="002060"/>
                </a:solidFill>
                <a:latin typeface="Arial" panose="020B0604020202020204" pitchFamily="34" charset="0"/>
                <a:cs typeface="Arial" panose="020B0604020202020204" pitchFamily="34" charset="0"/>
              </a:rPr>
              <a:t>(1,3,5 cyclohexatriene)</a:t>
            </a:r>
            <a:endParaRPr lang="ar-SA" sz="1600" dirty="0"/>
          </a:p>
        </p:txBody>
      </p:sp>
    </p:spTree>
    <p:extLst>
      <p:ext uri="{BB962C8B-B14F-4D97-AF65-F5344CB8AC3E}">
        <p14:creationId xmlns:p14="http://schemas.microsoft.com/office/powerpoint/2010/main" val="390768242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5379" y="0"/>
            <a:ext cx="9144000"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smtClean="0">
                <a:solidFill>
                  <a:srgbClr val="C00000"/>
                </a:solidFill>
              </a:rPr>
              <a:t>Aromatic Character (Aromaticity)</a:t>
            </a:r>
            <a:endParaRPr lang="en-US" sz="2800" b="1" dirty="0" smtClean="0">
              <a:solidFill>
                <a:srgbClr val="C00000"/>
              </a:solidFill>
              <a:cs typeface="Times New Roman" pitchFamily="18" charset="0"/>
            </a:endParaRPr>
          </a:p>
        </p:txBody>
      </p:sp>
      <p:sp>
        <p:nvSpPr>
          <p:cNvPr id="9" name="TextBox 8"/>
          <p:cNvSpPr txBox="1"/>
          <p:nvPr/>
        </p:nvSpPr>
        <p:spPr>
          <a:xfrm>
            <a:off x="231321" y="533400"/>
            <a:ext cx="8610600" cy="6001643"/>
          </a:xfrm>
          <a:prstGeom prst="rect">
            <a:avLst/>
          </a:prstGeom>
          <a:noFill/>
        </p:spPr>
        <p:txBody>
          <a:bodyPr wrap="square" rtlCol="0">
            <a:spAutoFit/>
          </a:bodyPr>
          <a:lstStyle/>
          <a:p>
            <a:pPr algn="just"/>
            <a:r>
              <a:rPr lang="en-US" sz="2400" b="1" dirty="0" smtClean="0">
                <a:solidFill>
                  <a:srgbClr val="002060"/>
                </a:solidFill>
              </a:rPr>
              <a:t> In the aromatic </a:t>
            </a:r>
            <a:r>
              <a:rPr lang="en-US" sz="2400" b="1" dirty="0">
                <a:solidFill>
                  <a:srgbClr val="002060"/>
                </a:solidFill>
              </a:rPr>
              <a:t>compounds a</a:t>
            </a:r>
            <a:r>
              <a:rPr lang="en-US" sz="2400" b="1" dirty="0" smtClean="0">
                <a:solidFill>
                  <a:srgbClr val="002060"/>
                </a:solidFill>
              </a:rPr>
              <a:t>romatic characters is associated with several structural requirements</a:t>
            </a:r>
            <a:r>
              <a:rPr lang="en-US" sz="2400" b="1" dirty="0">
                <a:solidFill>
                  <a:srgbClr val="002060"/>
                </a:solidFill>
              </a:rPr>
              <a:t>. </a:t>
            </a:r>
            <a:endParaRPr lang="en-US" sz="2400" b="1" dirty="0" smtClean="0">
              <a:solidFill>
                <a:srgbClr val="002060"/>
              </a:solidFill>
            </a:endParaRPr>
          </a:p>
          <a:p>
            <a:pPr marL="457200" indent="-457200" algn="just">
              <a:buFont typeface="+mj-lt"/>
              <a:buAutoNum type="arabicPeriod"/>
            </a:pPr>
            <a:r>
              <a:rPr lang="en-US" sz="2400" b="1" dirty="0" smtClean="0">
                <a:solidFill>
                  <a:srgbClr val="C00000"/>
                </a:solidFill>
              </a:rPr>
              <a:t>Cyclic</a:t>
            </a:r>
            <a:r>
              <a:rPr lang="en-US" sz="2400" b="1" dirty="0" smtClean="0">
                <a:solidFill>
                  <a:srgbClr val="002060"/>
                </a:solidFill>
              </a:rPr>
              <a:t> </a:t>
            </a:r>
            <a:r>
              <a:rPr lang="en-US" sz="2400" b="1" dirty="0">
                <a:solidFill>
                  <a:srgbClr val="002060"/>
                </a:solidFill>
              </a:rPr>
              <a:t>structures </a:t>
            </a:r>
            <a:r>
              <a:rPr lang="en-US" sz="2400" b="1" dirty="0" smtClean="0">
                <a:solidFill>
                  <a:srgbClr val="002060"/>
                </a:solidFill>
              </a:rPr>
              <a:t>and </a:t>
            </a:r>
            <a:endParaRPr lang="ar-SA" sz="2400" b="1" dirty="0" smtClean="0">
              <a:solidFill>
                <a:srgbClr val="002060"/>
              </a:solidFill>
            </a:endParaRPr>
          </a:p>
          <a:p>
            <a:pPr marL="457200" indent="-457200" algn="just">
              <a:buFont typeface="+mj-lt"/>
              <a:buAutoNum type="arabicPeriod"/>
            </a:pPr>
            <a:r>
              <a:rPr lang="en-US" sz="2400" b="1" dirty="0" smtClean="0">
                <a:solidFill>
                  <a:srgbClr val="C00000"/>
                </a:solidFill>
              </a:rPr>
              <a:t>planar </a:t>
            </a:r>
            <a:r>
              <a:rPr lang="en-US" sz="2400" b="1" dirty="0" smtClean="0">
                <a:solidFill>
                  <a:srgbClr val="002060"/>
                </a:solidFill>
              </a:rPr>
              <a:t>ring </a:t>
            </a:r>
            <a:r>
              <a:rPr lang="en-US" sz="2400" b="1" dirty="0">
                <a:solidFill>
                  <a:srgbClr val="002060"/>
                </a:solidFill>
              </a:rPr>
              <a:t>{</a:t>
            </a:r>
            <a:r>
              <a:rPr lang="en-US" sz="2400" b="1" dirty="0" smtClean="0">
                <a:solidFill>
                  <a:srgbClr val="002060"/>
                </a:solidFill>
              </a:rPr>
              <a:t>carbon </a:t>
            </a:r>
            <a:r>
              <a:rPr lang="en-US" sz="2400" b="1" dirty="0">
                <a:solidFill>
                  <a:srgbClr val="002060"/>
                </a:solidFill>
              </a:rPr>
              <a:t>atoms </a:t>
            </a:r>
            <a:r>
              <a:rPr lang="en-US" sz="2400" b="1" dirty="0" smtClean="0">
                <a:solidFill>
                  <a:srgbClr val="002060"/>
                </a:solidFill>
              </a:rPr>
              <a:t>in the ring must </a:t>
            </a:r>
            <a:r>
              <a:rPr lang="en-US" sz="2400" b="1" dirty="0">
                <a:solidFill>
                  <a:srgbClr val="002060"/>
                </a:solidFill>
              </a:rPr>
              <a:t>be </a:t>
            </a:r>
            <a:r>
              <a:rPr lang="en-US" sz="2400" b="1" dirty="0" smtClean="0">
                <a:solidFill>
                  <a:srgbClr val="002060"/>
                </a:solidFill>
              </a:rPr>
              <a:t>able to participate in delocalizing the electrons,</a:t>
            </a:r>
            <a:r>
              <a:rPr lang="en-US" sz="2400" b="1" dirty="0">
                <a:solidFill>
                  <a:srgbClr val="002060"/>
                </a:solidFill>
              </a:rPr>
              <a:t> </a:t>
            </a:r>
            <a:r>
              <a:rPr lang="en-US" sz="2400" b="1" dirty="0" smtClean="0">
                <a:solidFill>
                  <a:srgbClr val="002060"/>
                </a:solidFill>
              </a:rPr>
              <a:t>in the p-Orbitals or an unshared pair of electrons</a:t>
            </a:r>
            <a:r>
              <a:rPr lang="en-US" sz="2400" b="1" dirty="0">
                <a:solidFill>
                  <a:srgbClr val="002060"/>
                </a:solidFill>
              </a:rPr>
              <a:t>. </a:t>
            </a:r>
            <a:r>
              <a:rPr lang="en-US" sz="2400" b="1" dirty="0" smtClean="0">
                <a:solidFill>
                  <a:srgbClr val="002060"/>
                </a:solidFill>
              </a:rPr>
              <a:t>( in other wards by </a:t>
            </a:r>
            <a:r>
              <a:rPr lang="en-US" sz="2400" b="1" dirty="0">
                <a:solidFill>
                  <a:srgbClr val="002060"/>
                </a:solidFill>
              </a:rPr>
              <a:t>overlapping P orbital to ease the movement of electrons)}</a:t>
            </a:r>
            <a:r>
              <a:rPr lang="en-US" sz="2400" b="1" dirty="0" smtClean="0">
                <a:solidFill>
                  <a:srgbClr val="002060"/>
                </a:solidFill>
              </a:rPr>
              <a:t> (all </a:t>
            </a:r>
            <a:r>
              <a:rPr lang="en-US" sz="2400" b="1" dirty="0">
                <a:solidFill>
                  <a:srgbClr val="002060"/>
                </a:solidFill>
              </a:rPr>
              <a:t>atoms in the ring are Sp2-hybridized</a:t>
            </a:r>
            <a:r>
              <a:rPr lang="en-US" sz="2400" b="1" dirty="0" smtClean="0">
                <a:solidFill>
                  <a:srgbClr val="002060"/>
                </a:solidFill>
              </a:rPr>
              <a:t> )</a:t>
            </a:r>
            <a:endParaRPr lang="en-US" sz="2400" b="1" dirty="0">
              <a:solidFill>
                <a:srgbClr val="002060"/>
              </a:solidFill>
            </a:endParaRPr>
          </a:p>
          <a:p>
            <a:pPr marL="457200" indent="-457200" algn="just">
              <a:buFont typeface="+mj-lt"/>
              <a:buAutoNum type="arabicPeriod"/>
            </a:pPr>
            <a:r>
              <a:rPr lang="en-US" sz="2400" b="1" dirty="0" smtClean="0">
                <a:solidFill>
                  <a:srgbClr val="002060"/>
                </a:solidFill>
              </a:rPr>
              <a:t>Fully </a:t>
            </a:r>
            <a:r>
              <a:rPr lang="en-US" sz="2400" b="1" dirty="0">
                <a:solidFill>
                  <a:srgbClr val="C00000"/>
                </a:solidFill>
              </a:rPr>
              <a:t>conjugated</a:t>
            </a:r>
            <a:r>
              <a:rPr lang="en-US" sz="2400" b="1" dirty="0">
                <a:solidFill>
                  <a:srgbClr val="002060"/>
                </a:solidFill>
              </a:rPr>
              <a:t> </a:t>
            </a:r>
            <a:r>
              <a:rPr lang="en-US" sz="2400" b="1" dirty="0" smtClean="0">
                <a:solidFill>
                  <a:srgbClr val="002060"/>
                </a:solidFill>
              </a:rPr>
              <a:t>system (Presence of alternating  </a:t>
            </a:r>
            <a:r>
              <a:rPr lang="en-US" sz="2400" b="1" dirty="0">
                <a:solidFill>
                  <a:srgbClr val="002060"/>
                </a:solidFill>
              </a:rPr>
              <a:t>double and single bonds</a:t>
            </a:r>
            <a:r>
              <a:rPr lang="en-US" sz="2400" b="1" dirty="0" smtClean="0">
                <a:solidFill>
                  <a:srgbClr val="002060"/>
                </a:solidFill>
              </a:rPr>
              <a:t>. to form  </a:t>
            </a:r>
            <a:r>
              <a:rPr lang="en-US" sz="2400" b="1" dirty="0">
                <a:solidFill>
                  <a:srgbClr val="002060"/>
                </a:solidFill>
              </a:rPr>
              <a:t>a continuous system of alternating double and single </a:t>
            </a:r>
            <a:r>
              <a:rPr lang="en-US" sz="2400" b="1" dirty="0" smtClean="0">
                <a:solidFill>
                  <a:srgbClr val="002060"/>
                </a:solidFill>
              </a:rPr>
              <a:t>bonds).</a:t>
            </a:r>
          </a:p>
          <a:p>
            <a:pPr marL="457200" indent="-457200" algn="just">
              <a:buFont typeface="+mj-lt"/>
              <a:buAutoNum type="arabicPeriod"/>
            </a:pPr>
            <a:r>
              <a:rPr lang="en-US" sz="2400" b="1" dirty="0" smtClean="0">
                <a:solidFill>
                  <a:srgbClr val="002060"/>
                </a:solidFill>
              </a:rPr>
              <a:t>Carbon </a:t>
            </a:r>
            <a:r>
              <a:rPr lang="en-US" sz="2400" b="1" dirty="0">
                <a:solidFill>
                  <a:srgbClr val="002060"/>
                </a:solidFill>
              </a:rPr>
              <a:t>atoms forming the ring </a:t>
            </a:r>
            <a:r>
              <a:rPr lang="en-US" sz="2400" b="1" dirty="0" smtClean="0">
                <a:solidFill>
                  <a:srgbClr val="002060"/>
                </a:solidFill>
              </a:rPr>
              <a:t>must not be separated </a:t>
            </a:r>
            <a:r>
              <a:rPr lang="en-US" sz="2400" b="1" dirty="0">
                <a:solidFill>
                  <a:srgbClr val="002060"/>
                </a:solidFill>
              </a:rPr>
              <a:t>by a </a:t>
            </a:r>
            <a:r>
              <a:rPr lang="en-US" sz="2400" b="1" dirty="0">
                <a:solidFill>
                  <a:srgbClr val="C00000"/>
                </a:solidFill>
              </a:rPr>
              <a:t>saturated </a:t>
            </a:r>
            <a:r>
              <a:rPr lang="en-US" sz="2400" b="1" dirty="0">
                <a:solidFill>
                  <a:srgbClr val="002060"/>
                </a:solidFill>
              </a:rPr>
              <a:t>carbon atom. </a:t>
            </a:r>
          </a:p>
          <a:p>
            <a:pPr marL="457200" indent="-457200" algn="just">
              <a:buFont typeface="+mj-lt"/>
              <a:buAutoNum type="arabicPeriod"/>
            </a:pPr>
            <a:r>
              <a:rPr lang="en-US" sz="2400" b="1" dirty="0" smtClean="0">
                <a:solidFill>
                  <a:srgbClr val="002060"/>
                </a:solidFill>
              </a:rPr>
              <a:t>Fulfill </a:t>
            </a:r>
            <a:r>
              <a:rPr lang="en-US" sz="2400" b="1" dirty="0" err="1" smtClean="0">
                <a:solidFill>
                  <a:srgbClr val="C00000"/>
                </a:solidFill>
              </a:rPr>
              <a:t>Hückel’s</a:t>
            </a:r>
            <a:r>
              <a:rPr lang="en-US" sz="2400" b="1" dirty="0" smtClean="0">
                <a:solidFill>
                  <a:srgbClr val="C00000"/>
                </a:solidFill>
              </a:rPr>
              <a:t> rule</a:t>
            </a:r>
            <a:r>
              <a:rPr lang="en-US" sz="2400" b="1" dirty="0" smtClean="0">
                <a:solidFill>
                  <a:srgbClr val="C00000"/>
                </a:solidFill>
                <a:cs typeface="Times New Roman" pitchFamily="18" charset="0"/>
              </a:rPr>
              <a:t> </a:t>
            </a:r>
            <a:r>
              <a:rPr lang="en-US" sz="2400" b="1" dirty="0" smtClean="0">
                <a:solidFill>
                  <a:srgbClr val="002060"/>
                </a:solidFill>
                <a:cs typeface="Times New Roman" pitchFamily="18" charset="0"/>
              </a:rPr>
              <a:t>. </a:t>
            </a:r>
            <a:r>
              <a:rPr lang="en-US" sz="2400" b="1" dirty="0" err="1" smtClean="0">
                <a:solidFill>
                  <a:srgbClr val="002060"/>
                </a:solidFill>
                <a:cs typeface="Times New Roman" pitchFamily="18" charset="0"/>
              </a:rPr>
              <a:t>i.e</a:t>
            </a:r>
            <a:r>
              <a:rPr lang="en-US" sz="2400" b="1" dirty="0" smtClean="0">
                <a:solidFill>
                  <a:srgbClr val="002060"/>
                </a:solidFill>
                <a:cs typeface="Times New Roman" pitchFamily="18" charset="0"/>
              </a:rPr>
              <a:t> </a:t>
            </a:r>
            <a:r>
              <a:rPr lang="en-US" sz="2400" b="1" dirty="0" smtClean="0">
                <a:solidFill>
                  <a:srgbClr val="002060"/>
                </a:solidFill>
              </a:rPr>
              <a:t>the system must show that the number of  ∏ electrons in the compound  equal to </a:t>
            </a:r>
            <a:r>
              <a:rPr lang="en-US" sz="2400" b="1" dirty="0">
                <a:solidFill>
                  <a:srgbClr val="C00000"/>
                </a:solidFill>
              </a:rPr>
              <a:t>(4n + 2)  </a:t>
            </a:r>
            <a:r>
              <a:rPr lang="en-US" sz="2400" b="1" dirty="0">
                <a:solidFill>
                  <a:srgbClr val="002060"/>
                </a:solidFill>
              </a:rPr>
              <a:t>Where </a:t>
            </a:r>
            <a:r>
              <a:rPr lang="en-US" sz="2400" b="1" dirty="0">
                <a:solidFill>
                  <a:srgbClr val="C00000"/>
                </a:solidFill>
              </a:rPr>
              <a:t>(n = 1, 2, 3, and so on). </a:t>
            </a:r>
            <a:endParaRPr lang="en-US" sz="2400" b="1" dirty="0">
              <a:solidFill>
                <a:srgbClr val="C00000"/>
              </a:solidFill>
              <a:cs typeface="Times New Roman" pitchFamily="18" charset="0"/>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pPr/>
              <a:t>113</a:t>
            </a:fld>
            <a:endParaRPr lang="en-US"/>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963011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1+#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1+#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9"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2408" y="1295400"/>
            <a:ext cx="5204011" cy="1600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8439" y="-4465"/>
            <a:ext cx="457200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solidFill>
                  <a:srgbClr val="002060"/>
                </a:solidFill>
              </a:rPr>
              <a:t>Aromatic Character       (Examples)</a:t>
            </a:r>
            <a:endParaRPr lang="en-US" sz="2400" b="1" dirty="0" smtClean="0">
              <a:solidFill>
                <a:srgbClr val="002060"/>
              </a:solidFill>
              <a:cs typeface="Times New Roman" pitchFamily="18" charset="0"/>
            </a:endParaRPr>
          </a:p>
        </p:txBody>
      </p:sp>
      <p:sp>
        <p:nvSpPr>
          <p:cNvPr id="2" name="Rectangle 1"/>
          <p:cNvSpPr/>
          <p:nvPr/>
        </p:nvSpPr>
        <p:spPr>
          <a:xfrm>
            <a:off x="76200" y="990600"/>
            <a:ext cx="3657600" cy="400110"/>
          </a:xfrm>
          <a:prstGeom prst="rect">
            <a:avLst/>
          </a:prstGeom>
        </p:spPr>
        <p:txBody>
          <a:bodyPr wrap="square">
            <a:spAutoFit/>
          </a:bodyPr>
          <a:lstStyle/>
          <a:p>
            <a:pPr algn="ctr" rtl="1"/>
            <a:r>
              <a:rPr lang="en-US" sz="2000" b="1" dirty="0">
                <a:solidFill>
                  <a:srgbClr val="C00000"/>
                </a:solidFill>
              </a:rPr>
              <a:t>Structure </a:t>
            </a:r>
            <a:r>
              <a:rPr lang="en-US" sz="2000" b="1" dirty="0" smtClean="0">
                <a:solidFill>
                  <a:srgbClr val="C00000"/>
                </a:solidFill>
              </a:rPr>
              <a:t>of </a:t>
            </a:r>
            <a:r>
              <a:rPr lang="en-US" sz="2000" b="1" u="sng" dirty="0">
                <a:solidFill>
                  <a:srgbClr val="C00000"/>
                </a:solidFill>
              </a:rPr>
              <a:t>aromatic</a:t>
            </a:r>
            <a:r>
              <a:rPr lang="en-US" sz="2000" b="1" dirty="0">
                <a:solidFill>
                  <a:srgbClr val="C00000"/>
                </a:solidFill>
              </a:rPr>
              <a:t> compound</a:t>
            </a:r>
            <a:endParaRPr lang="ar-SA" sz="2000" b="1" dirty="0">
              <a:solidFill>
                <a:srgbClr val="C00000"/>
              </a:solidFill>
            </a:endParaRPr>
          </a:p>
        </p:txBody>
      </p:sp>
      <p:sp>
        <p:nvSpPr>
          <p:cNvPr id="7" name="Rectangle 6"/>
          <p:cNvSpPr/>
          <p:nvPr/>
        </p:nvSpPr>
        <p:spPr>
          <a:xfrm>
            <a:off x="67340" y="3352800"/>
            <a:ext cx="9066199" cy="1015663"/>
          </a:xfrm>
          <a:prstGeom prst="rect">
            <a:avLst/>
          </a:prstGeom>
        </p:spPr>
        <p:txBody>
          <a:bodyPr wrap="square">
            <a:spAutoFit/>
          </a:bodyPr>
          <a:lstStyle/>
          <a:p>
            <a:r>
              <a:rPr lang="en-US" sz="2000" b="1" dirty="0" smtClean="0">
                <a:solidFill>
                  <a:srgbClr val="FF0000"/>
                </a:solidFill>
              </a:rPr>
              <a:t> </a:t>
            </a:r>
            <a:r>
              <a:rPr lang="en-US" sz="2000" b="1" dirty="0" smtClean="0">
                <a:solidFill>
                  <a:srgbClr val="C00000"/>
                </a:solidFill>
              </a:rPr>
              <a:t>Structure of </a:t>
            </a:r>
            <a:r>
              <a:rPr lang="en-US" sz="2000" b="1" u="sng" dirty="0" smtClean="0">
                <a:solidFill>
                  <a:srgbClr val="002060"/>
                </a:solidFill>
              </a:rPr>
              <a:t>non</a:t>
            </a:r>
            <a:r>
              <a:rPr lang="en-US" sz="2000" b="1" u="sng" dirty="0" smtClean="0">
                <a:solidFill>
                  <a:srgbClr val="C00000"/>
                </a:solidFill>
              </a:rPr>
              <a:t> aromatic </a:t>
            </a:r>
            <a:r>
              <a:rPr lang="en-US" sz="2000" b="1" dirty="0" smtClean="0">
                <a:solidFill>
                  <a:srgbClr val="C00000"/>
                </a:solidFill>
              </a:rPr>
              <a:t>compound</a:t>
            </a:r>
          </a:p>
          <a:p>
            <a:r>
              <a:rPr lang="en-US" sz="2000" b="1" dirty="0" smtClean="0">
                <a:solidFill>
                  <a:srgbClr val="0070C0"/>
                </a:solidFill>
              </a:rPr>
              <a:t>     </a:t>
            </a:r>
            <a:r>
              <a:rPr lang="en-US" sz="2000" b="1" dirty="0" smtClean="0">
                <a:solidFill>
                  <a:srgbClr val="002060"/>
                </a:solidFill>
              </a:rPr>
              <a:t>Examples </a:t>
            </a:r>
            <a:r>
              <a:rPr lang="en-US" sz="2000" b="1" dirty="0">
                <a:solidFill>
                  <a:srgbClr val="002060"/>
                </a:solidFill>
              </a:rPr>
              <a:t>of compounds to which </a:t>
            </a:r>
            <a:r>
              <a:rPr lang="en-US" sz="2000" b="1" dirty="0">
                <a:solidFill>
                  <a:srgbClr val="C00000"/>
                </a:solidFill>
              </a:rPr>
              <a:t>it obeys </a:t>
            </a:r>
            <a:r>
              <a:rPr lang="en-US" sz="2000" b="1" dirty="0" err="1">
                <a:solidFill>
                  <a:srgbClr val="C00000"/>
                </a:solidFill>
              </a:rPr>
              <a:t>Hückel’s</a:t>
            </a:r>
            <a:r>
              <a:rPr lang="en-US" sz="2000" b="1" dirty="0">
                <a:solidFill>
                  <a:srgbClr val="C00000"/>
                </a:solidFill>
              </a:rPr>
              <a:t>  </a:t>
            </a:r>
            <a:r>
              <a:rPr lang="en-US" sz="2000" b="1" dirty="0">
                <a:solidFill>
                  <a:srgbClr val="002060"/>
                </a:solidFill>
              </a:rPr>
              <a:t>rule  but it is  </a:t>
            </a:r>
            <a:r>
              <a:rPr lang="en-US" sz="2000" b="1" dirty="0">
                <a:solidFill>
                  <a:srgbClr val="C00000"/>
                </a:solidFill>
              </a:rPr>
              <a:t>not </a:t>
            </a:r>
            <a:r>
              <a:rPr lang="en-US" sz="2000" b="1" dirty="0" smtClean="0">
                <a:solidFill>
                  <a:srgbClr val="C00000"/>
                </a:solidFill>
              </a:rPr>
              <a:t>aromatic</a:t>
            </a:r>
          </a:p>
          <a:p>
            <a:r>
              <a:rPr lang="en-US" sz="2000" b="1" dirty="0" smtClean="0">
                <a:solidFill>
                  <a:srgbClr val="002060"/>
                </a:solidFill>
              </a:rPr>
              <a:t> </a:t>
            </a:r>
            <a:r>
              <a:rPr lang="en-US" sz="2000" b="1" dirty="0">
                <a:solidFill>
                  <a:srgbClr val="002060"/>
                </a:solidFill>
              </a:rPr>
              <a:t>compounds </a:t>
            </a:r>
            <a:r>
              <a:rPr lang="en-US" sz="2000" b="1" dirty="0" smtClean="0">
                <a:solidFill>
                  <a:srgbClr val="002060"/>
                </a:solidFill>
              </a:rPr>
              <a:t>include</a:t>
            </a:r>
          </a:p>
        </p:txBody>
      </p:sp>
      <p:sp>
        <p:nvSpPr>
          <p:cNvPr id="3" name="Rectangle 20"/>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6" name="Group 4"/>
          <p:cNvGrpSpPr>
            <a:grpSpLocks noChangeAspect="1"/>
          </p:cNvGrpSpPr>
          <p:nvPr/>
        </p:nvGrpSpPr>
        <p:grpSpPr bwMode="auto">
          <a:xfrm>
            <a:off x="2979143" y="4114800"/>
            <a:ext cx="4077175" cy="1180235"/>
            <a:chOff x="0" y="0"/>
            <a:chExt cx="2280" cy="660"/>
          </a:xfrm>
        </p:grpSpPr>
        <p:sp>
          <p:nvSpPr>
            <p:cNvPr id="8" name="AutoShape 19"/>
            <p:cNvSpPr>
              <a:spLocks noChangeAspect="1" noChangeArrowheads="1" noTextEdit="1"/>
            </p:cNvSpPr>
            <p:nvPr/>
          </p:nvSpPr>
          <p:spPr bwMode="auto">
            <a:xfrm>
              <a:off x="0" y="0"/>
              <a:ext cx="2280" cy="6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Line 18"/>
            <p:cNvSpPr>
              <a:spLocks noChangeShapeType="1"/>
            </p:cNvSpPr>
            <p:nvPr/>
          </p:nvSpPr>
          <p:spPr bwMode="auto">
            <a:xfrm>
              <a:off x="1502" y="385"/>
              <a:ext cx="184" cy="179"/>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Line 17"/>
            <p:cNvSpPr>
              <a:spLocks noChangeShapeType="1"/>
            </p:cNvSpPr>
            <p:nvPr/>
          </p:nvSpPr>
          <p:spPr bwMode="auto">
            <a:xfrm flipH="1">
              <a:off x="1502" y="162"/>
              <a:ext cx="66" cy="223"/>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Line 16"/>
            <p:cNvSpPr>
              <a:spLocks noChangeShapeType="1"/>
            </p:cNvSpPr>
            <p:nvPr/>
          </p:nvSpPr>
          <p:spPr bwMode="auto">
            <a:xfrm flipH="1">
              <a:off x="1561" y="200"/>
              <a:ext cx="47" cy="165"/>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Line 15"/>
            <p:cNvSpPr>
              <a:spLocks noChangeShapeType="1"/>
            </p:cNvSpPr>
            <p:nvPr/>
          </p:nvSpPr>
          <p:spPr bwMode="auto">
            <a:xfrm flipH="1">
              <a:off x="1568" y="63"/>
              <a:ext cx="265" cy="99"/>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Line 14"/>
            <p:cNvSpPr>
              <a:spLocks noChangeShapeType="1"/>
            </p:cNvSpPr>
            <p:nvPr/>
          </p:nvSpPr>
          <p:spPr bwMode="auto">
            <a:xfrm flipH="1" flipV="1">
              <a:off x="1833" y="63"/>
              <a:ext cx="266" cy="99"/>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Line 13"/>
            <p:cNvSpPr>
              <a:spLocks noChangeShapeType="1"/>
            </p:cNvSpPr>
            <p:nvPr/>
          </p:nvSpPr>
          <p:spPr bwMode="auto">
            <a:xfrm flipH="1" flipV="1">
              <a:off x="2099" y="162"/>
              <a:ext cx="66" cy="223"/>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Line 12"/>
            <p:cNvSpPr>
              <a:spLocks noChangeShapeType="1"/>
            </p:cNvSpPr>
            <p:nvPr/>
          </p:nvSpPr>
          <p:spPr bwMode="auto">
            <a:xfrm flipH="1" flipV="1">
              <a:off x="2058" y="200"/>
              <a:ext cx="49" cy="165"/>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Line 11"/>
            <p:cNvSpPr>
              <a:spLocks noChangeShapeType="1"/>
            </p:cNvSpPr>
            <p:nvPr/>
          </p:nvSpPr>
          <p:spPr bwMode="auto">
            <a:xfrm flipV="1">
              <a:off x="1981" y="385"/>
              <a:ext cx="184" cy="179"/>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Line 10"/>
            <p:cNvSpPr>
              <a:spLocks noChangeShapeType="1"/>
            </p:cNvSpPr>
            <p:nvPr/>
          </p:nvSpPr>
          <p:spPr bwMode="auto">
            <a:xfrm>
              <a:off x="1686" y="564"/>
              <a:ext cx="295"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Line 9"/>
            <p:cNvSpPr>
              <a:spLocks noChangeShapeType="1"/>
            </p:cNvSpPr>
            <p:nvPr/>
          </p:nvSpPr>
          <p:spPr bwMode="auto">
            <a:xfrm>
              <a:off x="1725" y="525"/>
              <a:ext cx="218"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Line 8"/>
            <p:cNvSpPr>
              <a:spLocks noChangeShapeType="1"/>
            </p:cNvSpPr>
            <p:nvPr/>
          </p:nvSpPr>
          <p:spPr bwMode="auto">
            <a:xfrm flipH="1">
              <a:off x="128" y="187"/>
              <a:ext cx="281" cy="377"/>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Line 7"/>
            <p:cNvSpPr>
              <a:spLocks noChangeShapeType="1"/>
            </p:cNvSpPr>
            <p:nvPr/>
          </p:nvSpPr>
          <p:spPr bwMode="auto">
            <a:xfrm flipH="1" flipV="1">
              <a:off x="409" y="187"/>
              <a:ext cx="281" cy="377"/>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6"/>
            <p:cNvSpPr>
              <a:spLocks noChangeShapeType="1"/>
            </p:cNvSpPr>
            <p:nvPr/>
          </p:nvSpPr>
          <p:spPr bwMode="auto">
            <a:xfrm>
              <a:off x="128" y="564"/>
              <a:ext cx="562"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5"/>
            <p:cNvSpPr>
              <a:spLocks noChangeShapeType="1"/>
            </p:cNvSpPr>
            <p:nvPr/>
          </p:nvSpPr>
          <p:spPr bwMode="auto">
            <a:xfrm>
              <a:off x="220" y="506"/>
              <a:ext cx="380"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4" name="Rectangle 23"/>
          <p:cNvSpPr/>
          <p:nvPr/>
        </p:nvSpPr>
        <p:spPr>
          <a:xfrm>
            <a:off x="3413684" y="5257800"/>
            <a:ext cx="3642634" cy="400110"/>
          </a:xfrm>
          <a:prstGeom prst="rect">
            <a:avLst/>
          </a:prstGeom>
        </p:spPr>
        <p:txBody>
          <a:bodyPr wrap="square">
            <a:spAutoFit/>
          </a:bodyPr>
          <a:lstStyle/>
          <a:p>
            <a:r>
              <a:rPr lang="en-US" sz="2000" b="1" dirty="0" smtClean="0">
                <a:solidFill>
                  <a:srgbClr val="002060"/>
                </a:solidFill>
                <a:latin typeface="Times New Roman" panose="02020603050405020304" pitchFamily="18" charset="0"/>
                <a:ea typeface="Times New Roman" panose="02020603050405020304" pitchFamily="18" charset="0"/>
                <a:cs typeface="Simplified Arabic" panose="02020603050405020304" pitchFamily="18" charset="-78"/>
              </a:rPr>
              <a:t>n=0</a:t>
            </a:r>
            <a:r>
              <a:rPr lang="en-US" sz="2000" b="1" dirty="0">
                <a:solidFill>
                  <a:srgbClr val="002060"/>
                </a:solidFill>
                <a:latin typeface="Times New Roman" panose="02020603050405020304" pitchFamily="18" charset="0"/>
                <a:ea typeface="Times New Roman" panose="02020603050405020304" pitchFamily="18" charset="0"/>
                <a:cs typeface="Simplified Arabic" panose="02020603050405020304" pitchFamily="18" charset="-78"/>
              </a:rPr>
              <a:t> </a:t>
            </a:r>
            <a:r>
              <a:rPr lang="en-US" sz="2000" b="1" dirty="0" smtClean="0">
                <a:solidFill>
                  <a:srgbClr val="002060"/>
                </a:solidFill>
                <a:latin typeface="Times New Roman" panose="02020603050405020304" pitchFamily="18" charset="0"/>
                <a:ea typeface="Times New Roman" panose="02020603050405020304" pitchFamily="18" charset="0"/>
                <a:cs typeface="Simplified Arabic" panose="02020603050405020304" pitchFamily="18" charset="-78"/>
              </a:rPr>
              <a:t>                                 n=1</a:t>
            </a:r>
            <a:endParaRPr lang="en-US" dirty="0">
              <a:solidFill>
                <a:srgbClr val="002060"/>
              </a:solidFill>
            </a:endParaRPr>
          </a:p>
        </p:txBody>
      </p:sp>
      <p:sp>
        <p:nvSpPr>
          <p:cNvPr id="27" name="Rectangle 26"/>
          <p:cNvSpPr/>
          <p:nvPr/>
        </p:nvSpPr>
        <p:spPr>
          <a:xfrm>
            <a:off x="5818279" y="4206409"/>
            <a:ext cx="681308" cy="276999"/>
          </a:xfrm>
          <a:prstGeom prst="rect">
            <a:avLst/>
          </a:prstGeom>
        </p:spPr>
        <p:txBody>
          <a:bodyPr wrap="square">
            <a:spAutoFit/>
          </a:bodyPr>
          <a:lstStyle/>
          <a:p>
            <a:r>
              <a:rPr lang="en-US" sz="1200" b="1" dirty="0" smtClean="0">
                <a:solidFill>
                  <a:srgbClr val="0000FF"/>
                </a:solidFill>
                <a:latin typeface="Times New Roman" panose="02020603050405020304" pitchFamily="18" charset="0"/>
                <a:ea typeface="Times New Roman" panose="02020603050405020304" pitchFamily="18" charset="0"/>
                <a:cs typeface="Simplified Arabic" panose="02020603050405020304" pitchFamily="18" charset="-78"/>
              </a:rPr>
              <a:t> </a:t>
            </a:r>
            <a:endParaRPr lang="en-US" dirty="0"/>
          </a:p>
        </p:txBody>
      </p:sp>
      <p:sp>
        <p:nvSpPr>
          <p:cNvPr id="29" name="Rectangle 28"/>
          <p:cNvSpPr/>
          <p:nvPr/>
        </p:nvSpPr>
        <p:spPr>
          <a:xfrm>
            <a:off x="1524000" y="2971800"/>
            <a:ext cx="1889684" cy="369332"/>
          </a:xfrm>
          <a:prstGeom prst="rect">
            <a:avLst/>
          </a:prstGeom>
        </p:spPr>
        <p:txBody>
          <a:bodyPr wrap="none">
            <a:spAutoFit/>
          </a:bodyPr>
          <a:lstStyle/>
          <a:p>
            <a:pPr algn="r" rtl="1"/>
            <a:r>
              <a:rPr lang="en-US" b="1" dirty="0">
                <a:solidFill>
                  <a:srgbClr val="C00000"/>
                </a:solidFill>
                <a:latin typeface="Times New Roman" panose="02020603050405020304" pitchFamily="18" charset="0"/>
                <a:ea typeface="Times New Roman" panose="02020603050405020304" pitchFamily="18" charset="0"/>
                <a:cs typeface="Simplified Arabic" panose="02020603050405020304" pitchFamily="18" charset="-78"/>
              </a:rPr>
              <a:t>1 + 2) = 6 e’s</a:t>
            </a:r>
            <a:r>
              <a:rPr lang="ar-SA" b="1" dirty="0">
                <a:solidFill>
                  <a:srgbClr val="C00000"/>
                </a:solidFill>
                <a:latin typeface="Times New Roman" panose="02020603050405020304" pitchFamily="18" charset="0"/>
                <a:ea typeface="Times New Roman" panose="02020603050405020304" pitchFamily="18" charset="0"/>
                <a:cs typeface="Simplified Arabic" panose="02020603050405020304" pitchFamily="18" charset="-78"/>
              </a:rPr>
              <a:t>× </a:t>
            </a:r>
            <a:r>
              <a:rPr lang="en-US" b="1" dirty="0">
                <a:solidFill>
                  <a:srgbClr val="C00000"/>
                </a:solidFill>
                <a:latin typeface="Times New Roman" panose="02020603050405020304" pitchFamily="18" charset="0"/>
                <a:ea typeface="Times New Roman" panose="02020603050405020304" pitchFamily="18" charset="0"/>
                <a:cs typeface="Simplified Arabic" panose="02020603050405020304" pitchFamily="18" charset="-78"/>
              </a:rPr>
              <a:t>(4</a:t>
            </a:r>
            <a:r>
              <a:rPr lang="en-US" b="1" dirty="0">
                <a:solidFill>
                  <a:srgbClr val="C00000"/>
                </a:solidFill>
                <a:latin typeface="Simplified Arabic" panose="02020603050405020304" pitchFamily="18" charset="-78"/>
                <a:ea typeface="Times New Roman" panose="02020603050405020304" pitchFamily="18" charset="0"/>
              </a:rPr>
              <a:t> </a:t>
            </a:r>
            <a:endParaRPr lang="en-US" dirty="0">
              <a:solidFill>
                <a:srgbClr val="C00000"/>
              </a:solidFill>
            </a:endParaRPr>
          </a:p>
        </p:txBody>
      </p:sp>
      <p:sp>
        <p:nvSpPr>
          <p:cNvPr id="30" name="Slide Number Placeholder 29"/>
          <p:cNvSpPr>
            <a:spLocks noGrp="1"/>
          </p:cNvSpPr>
          <p:nvPr>
            <p:ph type="sldNum" sz="quarter" idx="12"/>
          </p:nvPr>
        </p:nvSpPr>
        <p:spPr/>
        <p:txBody>
          <a:bodyPr/>
          <a:lstStyle/>
          <a:p>
            <a:fld id="{405B12B2-4FB3-489F-A189-74144EEB9694}" type="slidenum">
              <a:rPr lang="en-US" smtClean="0"/>
              <a:pPr/>
              <a:t>114</a:t>
            </a:fld>
            <a:endParaRPr lang="en-US"/>
          </a:p>
        </p:txBody>
      </p:sp>
      <p:sp>
        <p:nvSpPr>
          <p:cNvPr id="23" name="عنصر نائب للتذييل 2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25" name="مستطيل 24"/>
          <p:cNvSpPr/>
          <p:nvPr/>
        </p:nvSpPr>
        <p:spPr>
          <a:xfrm>
            <a:off x="29351" y="533400"/>
            <a:ext cx="4572000" cy="369332"/>
          </a:xfrm>
          <a:prstGeom prst="rect">
            <a:avLst/>
          </a:prstGeom>
        </p:spPr>
        <p:txBody>
          <a:bodyPr>
            <a:spAutoFit/>
          </a:bodyPr>
          <a:lstStyle/>
          <a:p>
            <a:r>
              <a:rPr lang="en-US" b="1" u="sng"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Simplified Arabic" panose="02020603050405020304" pitchFamily="18" charset="-78"/>
              </a:rPr>
              <a:t>Huckel’s </a:t>
            </a:r>
            <a:r>
              <a:rPr lang="en-US" b="1" u="sng" dirty="0" smtClean="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Simplified Arabic" panose="02020603050405020304" pitchFamily="18" charset="-78"/>
              </a:rPr>
              <a:t>rule   or</a:t>
            </a:r>
            <a:r>
              <a:rPr lang="en-US" u="sng" dirty="0" smtClean="0">
                <a:solidFill>
                  <a:srgbClr val="002060"/>
                </a:solidFill>
                <a:effectLst>
                  <a:outerShdw blurRad="38100" dist="38100" dir="2700000" algn="tl">
                    <a:srgbClr val="000000">
                      <a:alpha val="43137"/>
                    </a:srgbClr>
                  </a:outerShdw>
                </a:effectLst>
              </a:rPr>
              <a:t>  </a:t>
            </a:r>
            <a:r>
              <a:rPr lang="en-US" b="1" u="sng" dirty="0" smtClean="0">
                <a:solidFill>
                  <a:srgbClr val="002060"/>
                </a:solidFill>
                <a:effectLst>
                  <a:outerShdw blurRad="38100" dist="38100" dir="2700000" algn="tl">
                    <a:srgbClr val="000000">
                      <a:alpha val="43137"/>
                    </a:srgbClr>
                  </a:outerShdw>
                </a:effectLst>
              </a:rPr>
              <a:t>(</a:t>
            </a:r>
            <a:r>
              <a:rPr lang="en-US" b="1" u="sng" dirty="0">
                <a:solidFill>
                  <a:srgbClr val="002060"/>
                </a:solidFill>
                <a:effectLst>
                  <a:outerShdw blurRad="38100" dist="38100" dir="2700000" algn="tl">
                    <a:srgbClr val="000000">
                      <a:alpha val="43137"/>
                    </a:srgbClr>
                  </a:outerShdw>
                </a:effectLst>
              </a:rPr>
              <a:t>4n + 2) </a:t>
            </a:r>
            <a:r>
              <a:rPr lang="en-US" b="1" u="sng" dirty="0" smtClean="0">
                <a:solidFill>
                  <a:srgbClr val="002060"/>
                </a:solidFill>
                <a:effectLst>
                  <a:outerShdw blurRad="38100" dist="38100" dir="2700000" algn="tl">
                    <a:srgbClr val="000000">
                      <a:alpha val="43137"/>
                    </a:srgbClr>
                  </a:outerShdw>
                </a:effectLst>
              </a:rPr>
              <a:t>= ∏ electrons</a:t>
            </a:r>
            <a:endParaRPr lang="en-US" u="sng"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22415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838200"/>
            <a:ext cx="5334000" cy="53968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28600" y="1270337"/>
            <a:ext cx="3200400" cy="1015663"/>
          </a:xfrm>
          <a:prstGeom prst="rect">
            <a:avLst/>
          </a:prstGeom>
        </p:spPr>
        <p:txBody>
          <a:bodyPr wrap="square">
            <a:spAutoFit/>
          </a:bodyPr>
          <a:lstStyle/>
          <a:p>
            <a:r>
              <a:rPr lang="en-US" sz="2000" b="1" u="sng" dirty="0" smtClean="0">
                <a:solidFill>
                  <a:srgbClr val="C00000"/>
                </a:solidFill>
              </a:rPr>
              <a:t>Another examples          </a:t>
            </a:r>
            <a:r>
              <a:rPr lang="en-US" sz="2000" b="1" u="sng" dirty="0">
                <a:solidFill>
                  <a:schemeClr val="bg1"/>
                </a:solidFill>
              </a:rPr>
              <a:t> </a:t>
            </a:r>
            <a:r>
              <a:rPr lang="en-US" sz="2000" b="1" u="sng" dirty="0" smtClean="0">
                <a:solidFill>
                  <a:schemeClr val="bg1"/>
                </a:solidFill>
              </a:rPr>
              <a:t> </a:t>
            </a:r>
            <a:r>
              <a:rPr lang="en-US" sz="2000" b="1" dirty="0" smtClean="0">
                <a:solidFill>
                  <a:srgbClr val="002060"/>
                </a:solidFill>
              </a:rPr>
              <a:t>Structure </a:t>
            </a:r>
            <a:r>
              <a:rPr lang="en-US" sz="2000" b="1" dirty="0">
                <a:solidFill>
                  <a:srgbClr val="002060"/>
                </a:solidFill>
              </a:rPr>
              <a:t>of </a:t>
            </a:r>
            <a:r>
              <a:rPr lang="en-US" sz="2000" b="1" dirty="0" smtClean="0">
                <a:solidFill>
                  <a:srgbClr val="002060"/>
                </a:solidFill>
              </a:rPr>
              <a:t>some aromatic compounds                                </a:t>
            </a:r>
            <a:endParaRPr lang="ar-SA" sz="2000" b="1" dirty="0">
              <a:solidFill>
                <a:srgbClr val="002060"/>
              </a:solidFill>
            </a:endParaRPr>
          </a:p>
        </p:txBody>
      </p:sp>
      <p:sp>
        <p:nvSpPr>
          <p:cNvPr id="6" name="Slide Number Placeholder 5"/>
          <p:cNvSpPr>
            <a:spLocks noGrp="1"/>
          </p:cNvSpPr>
          <p:nvPr>
            <p:ph type="sldNum" sz="quarter" idx="12"/>
          </p:nvPr>
        </p:nvSpPr>
        <p:spPr>
          <a:xfrm>
            <a:off x="457200" y="6356350"/>
            <a:ext cx="609600" cy="365125"/>
          </a:xfrm>
        </p:spPr>
        <p:txBody>
          <a:bodyPr/>
          <a:lstStyle/>
          <a:p>
            <a:fld id="{405B12B2-4FB3-489F-A189-74144EEB9694}" type="slidenum">
              <a:rPr lang="en-US" smtClean="0"/>
              <a:pPr/>
              <a:t>115</a:t>
            </a:fld>
            <a:endParaRPr lang="en-US" dirty="0"/>
          </a:p>
        </p:txBody>
      </p:sp>
      <p:sp>
        <p:nvSpPr>
          <p:cNvPr id="7" name="عنصر نائب للتذييل 6"/>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9" name="TextBox 3"/>
          <p:cNvSpPr txBox="1"/>
          <p:nvPr/>
        </p:nvSpPr>
        <p:spPr>
          <a:xfrm>
            <a:off x="28439" y="10180"/>
            <a:ext cx="457200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solidFill>
                  <a:srgbClr val="002060"/>
                </a:solidFill>
              </a:rPr>
              <a:t>Aromatic Character       (Examples)</a:t>
            </a:r>
            <a:endParaRPr lang="en-US" sz="2400" b="1" dirty="0" smtClean="0">
              <a:solidFill>
                <a:srgbClr val="002060"/>
              </a:solidFill>
              <a:cs typeface="Times New Roman" pitchFamily="18" charset="0"/>
            </a:endParaRPr>
          </a:p>
        </p:txBody>
      </p:sp>
      <p:sp>
        <p:nvSpPr>
          <p:cNvPr id="11" name="مستطيل 10"/>
          <p:cNvSpPr/>
          <p:nvPr/>
        </p:nvSpPr>
        <p:spPr>
          <a:xfrm>
            <a:off x="29351" y="533400"/>
            <a:ext cx="4572000" cy="369332"/>
          </a:xfrm>
          <a:prstGeom prst="rect">
            <a:avLst/>
          </a:prstGeom>
        </p:spPr>
        <p:txBody>
          <a:bodyPr>
            <a:spAutoFit/>
          </a:bodyPr>
          <a:lstStyle/>
          <a:p>
            <a:r>
              <a:rPr lang="en-US" b="1" u="sng"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Simplified Arabic" panose="02020603050405020304" pitchFamily="18" charset="-78"/>
              </a:rPr>
              <a:t>Huckel’s </a:t>
            </a:r>
            <a:r>
              <a:rPr lang="en-US" b="1" u="sng" dirty="0" smtClean="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Simplified Arabic" panose="02020603050405020304" pitchFamily="18" charset="-78"/>
              </a:rPr>
              <a:t>rule   or</a:t>
            </a:r>
            <a:r>
              <a:rPr lang="en-US" u="sng" dirty="0" smtClean="0">
                <a:solidFill>
                  <a:srgbClr val="002060"/>
                </a:solidFill>
                <a:effectLst>
                  <a:outerShdw blurRad="38100" dist="38100" dir="2700000" algn="tl">
                    <a:srgbClr val="000000">
                      <a:alpha val="43137"/>
                    </a:srgbClr>
                  </a:outerShdw>
                </a:effectLst>
              </a:rPr>
              <a:t>  </a:t>
            </a:r>
            <a:r>
              <a:rPr lang="en-US" b="1" u="sng" dirty="0" smtClean="0">
                <a:solidFill>
                  <a:srgbClr val="002060"/>
                </a:solidFill>
                <a:effectLst>
                  <a:outerShdw blurRad="38100" dist="38100" dir="2700000" algn="tl">
                    <a:srgbClr val="000000">
                      <a:alpha val="43137"/>
                    </a:srgbClr>
                  </a:outerShdw>
                </a:effectLst>
              </a:rPr>
              <a:t>(</a:t>
            </a:r>
            <a:r>
              <a:rPr lang="en-US" b="1" u="sng" dirty="0">
                <a:solidFill>
                  <a:srgbClr val="002060"/>
                </a:solidFill>
                <a:effectLst>
                  <a:outerShdw blurRad="38100" dist="38100" dir="2700000" algn="tl">
                    <a:srgbClr val="000000">
                      <a:alpha val="43137"/>
                    </a:srgbClr>
                  </a:outerShdw>
                </a:effectLst>
              </a:rPr>
              <a:t>4n + 2) </a:t>
            </a:r>
            <a:r>
              <a:rPr lang="en-US" b="1" u="sng" dirty="0" smtClean="0">
                <a:solidFill>
                  <a:srgbClr val="002060"/>
                </a:solidFill>
                <a:effectLst>
                  <a:outerShdw blurRad="38100" dist="38100" dir="2700000" algn="tl">
                    <a:srgbClr val="000000">
                      <a:alpha val="43137"/>
                    </a:srgbClr>
                  </a:outerShdw>
                </a:effectLst>
              </a:rPr>
              <a:t>= ∏ electrons</a:t>
            </a:r>
            <a:endParaRPr lang="en-US" u="sng" dirty="0">
              <a:solidFill>
                <a:srgbClr val="002060"/>
              </a:solidFill>
              <a:effectLst>
                <a:outerShdw blurRad="38100" dist="38100" dir="2700000" algn="tl">
                  <a:srgbClr val="000000">
                    <a:alpha val="43137"/>
                  </a:srgbClr>
                </a:outerShdw>
              </a:effectLst>
            </a:endParaRPr>
          </a:p>
        </p:txBody>
      </p:sp>
      <p:sp>
        <p:nvSpPr>
          <p:cNvPr id="12" name="مستطيل 11"/>
          <p:cNvSpPr/>
          <p:nvPr/>
        </p:nvSpPr>
        <p:spPr>
          <a:xfrm>
            <a:off x="181751" y="2514600"/>
            <a:ext cx="3399649" cy="3693319"/>
          </a:xfrm>
          <a:prstGeom prst="rect">
            <a:avLst/>
          </a:prstGeom>
        </p:spPr>
        <p:txBody>
          <a:bodyPr wrap="square">
            <a:spAutoFit/>
          </a:bodyPr>
          <a:lstStyle/>
          <a:p>
            <a:r>
              <a:rPr lang="en-US" b="1" dirty="0" smtClean="0">
                <a:solidFill>
                  <a:srgbClr val="C00000"/>
                </a:solidFill>
                <a:latin typeface="Arial" panose="020B0604020202020204" pitchFamily="34" charset="0"/>
                <a:cs typeface="Arial" panose="020B0604020202020204" pitchFamily="34" charset="0"/>
              </a:rPr>
              <a:t>  Cyclopentadienide</a:t>
            </a:r>
            <a:r>
              <a:rPr lang="en-US" b="1" dirty="0" smtClean="0">
                <a:solidFill>
                  <a:srgbClr val="002060"/>
                </a:solidFill>
                <a:latin typeface="Arial" panose="020B0604020202020204" pitchFamily="34" charset="0"/>
                <a:cs typeface="Arial" panose="020B0604020202020204" pitchFamily="34" charset="0"/>
              </a:rPr>
              <a:t> </a:t>
            </a:r>
            <a:r>
              <a:rPr lang="en-US" b="1" dirty="0">
                <a:solidFill>
                  <a:srgbClr val="002060"/>
                </a:solidFill>
                <a:latin typeface="Arial" panose="020B0604020202020204" pitchFamily="34" charset="0"/>
                <a:cs typeface="Arial" panose="020B0604020202020204" pitchFamily="34" charset="0"/>
              </a:rPr>
              <a:t>anion is a five-membered ring the ring has a sextet </a:t>
            </a:r>
            <a:r>
              <a:rPr lang="en-US" b="1" dirty="0" smtClean="0">
                <a:solidFill>
                  <a:srgbClr val="002060"/>
                </a:solidFill>
                <a:latin typeface="Arial" panose="020B0604020202020204" pitchFamily="34" charset="0"/>
                <a:cs typeface="Arial" panose="020B0604020202020204" pitchFamily="34" charset="0"/>
              </a:rPr>
              <a:t> </a:t>
            </a:r>
            <a:r>
              <a:rPr lang="el-GR" b="1" i="1" dirty="0" smtClean="0">
                <a:solidFill>
                  <a:srgbClr val="C00000"/>
                </a:solidFill>
                <a:latin typeface="Arial" panose="020B0604020202020204" pitchFamily="34" charset="0"/>
                <a:cs typeface="Arial" panose="020B0604020202020204" pitchFamily="34" charset="0"/>
              </a:rPr>
              <a:t>π</a:t>
            </a:r>
            <a:r>
              <a:rPr lang="en-US" b="1" i="1" dirty="0" smtClean="0">
                <a:solidFill>
                  <a:srgbClr val="002060"/>
                </a:solidFill>
                <a:latin typeface="Arial" panose="020B0604020202020204" pitchFamily="34" charset="0"/>
                <a:cs typeface="Arial" panose="020B0604020202020204" pitchFamily="34" charset="0"/>
              </a:rPr>
              <a:t> </a:t>
            </a:r>
            <a:r>
              <a:rPr lang="en-US" b="1" dirty="0">
                <a:solidFill>
                  <a:srgbClr val="002060"/>
                </a:solidFill>
                <a:latin typeface="Arial" panose="020B0604020202020204" pitchFamily="34" charset="0"/>
                <a:cs typeface="Arial" panose="020B0604020202020204" pitchFamily="34" charset="0"/>
              </a:rPr>
              <a:t>electrons, two double bonds and a pair of </a:t>
            </a:r>
            <a:r>
              <a:rPr lang="en-US" b="1" dirty="0" err="1">
                <a:solidFill>
                  <a:srgbClr val="C00000"/>
                </a:solidFill>
                <a:latin typeface="Arial" panose="020B0604020202020204" pitchFamily="34" charset="0"/>
                <a:cs typeface="Arial" panose="020B0604020202020204" pitchFamily="34" charset="0"/>
              </a:rPr>
              <a:t>nonbonded</a:t>
            </a:r>
            <a:r>
              <a:rPr lang="en-US" b="1" dirty="0">
                <a:solidFill>
                  <a:srgbClr val="C00000"/>
                </a:solidFill>
                <a:latin typeface="Arial" panose="020B0604020202020204" pitchFamily="34" charset="0"/>
                <a:cs typeface="Arial" panose="020B0604020202020204" pitchFamily="34" charset="0"/>
              </a:rPr>
              <a:t> </a:t>
            </a:r>
            <a:r>
              <a:rPr lang="en-US" b="1" dirty="0">
                <a:solidFill>
                  <a:srgbClr val="002060"/>
                </a:solidFill>
                <a:latin typeface="Arial" panose="020B0604020202020204" pitchFamily="34" charset="0"/>
                <a:cs typeface="Arial" panose="020B0604020202020204" pitchFamily="34" charset="0"/>
              </a:rPr>
              <a:t>electrons. It is therefore </a:t>
            </a:r>
            <a:r>
              <a:rPr lang="en-US" b="1" dirty="0" smtClean="0">
                <a:solidFill>
                  <a:srgbClr val="002060"/>
                </a:solidFill>
                <a:latin typeface="Arial" panose="020B0604020202020204" pitchFamily="34" charset="0"/>
                <a:cs typeface="Arial" panose="020B0604020202020204" pitchFamily="34" charset="0"/>
              </a:rPr>
              <a:t>aromatic. </a:t>
            </a:r>
          </a:p>
          <a:p>
            <a:endParaRPr lang="en-US" b="1" dirty="0">
              <a:solidFill>
                <a:srgbClr val="002060"/>
              </a:solidFill>
              <a:latin typeface="Arial" panose="020B0604020202020204" pitchFamily="34" charset="0"/>
              <a:cs typeface="Arial" panose="020B0604020202020204" pitchFamily="34" charset="0"/>
            </a:endParaRPr>
          </a:p>
          <a:p>
            <a:r>
              <a:rPr lang="en-US" b="1" dirty="0" smtClean="0">
                <a:solidFill>
                  <a:srgbClr val="002060"/>
                </a:solidFill>
                <a:latin typeface="Arial" panose="020B0604020202020204" pitchFamily="34" charset="0"/>
                <a:cs typeface="Arial" panose="020B0604020202020204" pitchFamily="34" charset="0"/>
              </a:rPr>
              <a:t> </a:t>
            </a:r>
          </a:p>
          <a:p>
            <a:r>
              <a:rPr lang="en-US" b="1" dirty="0">
                <a:solidFill>
                  <a:srgbClr val="002060"/>
                </a:solidFill>
                <a:latin typeface="Arial" panose="020B0604020202020204" pitchFamily="34" charset="0"/>
                <a:cs typeface="Arial" panose="020B0604020202020204" pitchFamily="34" charset="0"/>
              </a:rPr>
              <a:t> </a:t>
            </a:r>
            <a:r>
              <a:rPr lang="en-US" b="1" dirty="0" smtClean="0">
                <a:solidFill>
                  <a:srgbClr val="002060"/>
                </a:solidFill>
                <a:latin typeface="Arial" panose="020B0604020202020204" pitchFamily="34" charset="0"/>
                <a:cs typeface="Arial" panose="020B0604020202020204" pitchFamily="34" charset="0"/>
              </a:rPr>
              <a:t>  </a:t>
            </a:r>
            <a:r>
              <a:rPr lang="en-US" b="1" dirty="0" smtClean="0">
                <a:solidFill>
                  <a:srgbClr val="C00000"/>
                </a:solidFill>
                <a:latin typeface="Arial" panose="020B0604020202020204" pitchFamily="34" charset="0"/>
                <a:cs typeface="Arial" panose="020B0604020202020204" pitchFamily="34" charset="0"/>
              </a:rPr>
              <a:t>Tropylium </a:t>
            </a:r>
            <a:r>
              <a:rPr lang="en-US" b="1" dirty="0">
                <a:solidFill>
                  <a:srgbClr val="C00000"/>
                </a:solidFill>
                <a:latin typeface="Arial" panose="020B0604020202020204" pitchFamily="34" charset="0"/>
                <a:cs typeface="Arial" panose="020B0604020202020204" pitchFamily="34" charset="0"/>
              </a:rPr>
              <a:t>ion </a:t>
            </a:r>
            <a:r>
              <a:rPr lang="en-US" b="1" dirty="0">
                <a:solidFill>
                  <a:srgbClr val="002060"/>
                </a:solidFill>
                <a:latin typeface="Arial" panose="020B0604020202020204" pitchFamily="34" charset="0"/>
                <a:cs typeface="Arial" panose="020B0604020202020204" pitchFamily="34" charset="0"/>
              </a:rPr>
              <a:t>is a seven-membered ring that contains three double bonds. </a:t>
            </a:r>
            <a:r>
              <a:rPr lang="en-US" b="1" dirty="0" smtClean="0">
                <a:solidFill>
                  <a:srgbClr val="002060"/>
                </a:solidFill>
                <a:latin typeface="Arial" panose="020B0604020202020204" pitchFamily="34" charset="0"/>
                <a:cs typeface="Arial" panose="020B0604020202020204" pitchFamily="34" charset="0"/>
              </a:rPr>
              <a:t>the </a:t>
            </a:r>
            <a:r>
              <a:rPr lang="en-US" b="1" dirty="0">
                <a:solidFill>
                  <a:srgbClr val="002060"/>
                </a:solidFill>
                <a:latin typeface="Arial" panose="020B0604020202020204" pitchFamily="34" charset="0"/>
                <a:cs typeface="Arial" panose="020B0604020202020204" pitchFamily="34" charset="0"/>
              </a:rPr>
              <a:t>ring has a total of six </a:t>
            </a:r>
            <a:r>
              <a:rPr lang="en-US" b="1" dirty="0" smtClean="0">
                <a:solidFill>
                  <a:srgbClr val="C00000"/>
                </a:solidFill>
                <a:latin typeface="Arial" panose="020B0604020202020204" pitchFamily="34" charset="0"/>
                <a:cs typeface="Arial" panose="020B0604020202020204" pitchFamily="34" charset="0"/>
              </a:rPr>
              <a:t>π </a:t>
            </a:r>
            <a:r>
              <a:rPr lang="en-US" b="1" dirty="0" smtClean="0">
                <a:solidFill>
                  <a:srgbClr val="002060"/>
                </a:solidFill>
                <a:latin typeface="Arial" panose="020B0604020202020204" pitchFamily="34" charset="0"/>
                <a:cs typeface="Arial" panose="020B0604020202020204" pitchFamily="34" charset="0"/>
              </a:rPr>
              <a:t>electrons</a:t>
            </a:r>
            <a:r>
              <a:rPr lang="en-US" b="1" dirty="0">
                <a:solidFill>
                  <a:srgbClr val="002060"/>
                </a:solidFill>
                <a:latin typeface="Arial" panose="020B0604020202020204" pitchFamily="34" charset="0"/>
                <a:cs typeface="Arial" panose="020B0604020202020204" pitchFamily="34" charset="0"/>
              </a:rPr>
              <a:t>, It is therefore </a:t>
            </a:r>
            <a:r>
              <a:rPr lang="en-US" b="1" dirty="0" smtClean="0">
                <a:solidFill>
                  <a:srgbClr val="002060"/>
                </a:solidFill>
                <a:latin typeface="Arial" panose="020B0604020202020204" pitchFamily="34" charset="0"/>
                <a:cs typeface="Arial" panose="020B0604020202020204" pitchFamily="34" charset="0"/>
              </a:rPr>
              <a:t>aromatic </a:t>
            </a:r>
            <a:endParaRPr lang="ar-SA" dirty="0">
              <a:solidFill>
                <a:srgbClr val="002060"/>
              </a:solidFill>
            </a:endParaRPr>
          </a:p>
        </p:txBody>
      </p:sp>
      <p:sp>
        <p:nvSpPr>
          <p:cNvPr id="13" name="مستطيل 12"/>
          <p:cNvSpPr/>
          <p:nvPr/>
        </p:nvSpPr>
        <p:spPr>
          <a:xfrm>
            <a:off x="6019800" y="4800600"/>
            <a:ext cx="2095445" cy="276999"/>
          </a:xfrm>
          <a:prstGeom prst="rect">
            <a:avLst/>
          </a:prstGeom>
        </p:spPr>
        <p:txBody>
          <a:bodyPr wrap="none">
            <a:spAutoFit/>
          </a:bodyPr>
          <a:lstStyle/>
          <a:p>
            <a:r>
              <a:rPr lang="en-US" sz="1200" b="1" dirty="0">
                <a:solidFill>
                  <a:srgbClr val="002060"/>
                </a:solidFill>
                <a:latin typeface="Arial" panose="020B0604020202020204" pitchFamily="34" charset="0"/>
                <a:cs typeface="Arial" panose="020B0604020202020204" pitchFamily="34" charset="0"/>
              </a:rPr>
              <a:t>Cyclopentadienide </a:t>
            </a:r>
            <a:r>
              <a:rPr lang="en-US" sz="1200" b="1" dirty="0" smtClean="0">
                <a:solidFill>
                  <a:srgbClr val="002060"/>
                </a:solidFill>
                <a:latin typeface="Arial" panose="020B0604020202020204" pitchFamily="34" charset="0"/>
                <a:cs typeface="Arial" panose="020B0604020202020204" pitchFamily="34" charset="0"/>
              </a:rPr>
              <a:t> anion </a:t>
            </a:r>
            <a:endParaRPr lang="ar-SA" sz="1200" dirty="0"/>
          </a:p>
        </p:txBody>
      </p:sp>
      <p:sp>
        <p:nvSpPr>
          <p:cNvPr id="14" name="مستطيل 13"/>
          <p:cNvSpPr/>
          <p:nvPr/>
        </p:nvSpPr>
        <p:spPr>
          <a:xfrm>
            <a:off x="4105315" y="6031468"/>
            <a:ext cx="1769780" cy="307777"/>
          </a:xfrm>
          <a:prstGeom prst="rect">
            <a:avLst/>
          </a:prstGeom>
        </p:spPr>
        <p:txBody>
          <a:bodyPr wrap="none">
            <a:spAutoFit/>
          </a:bodyPr>
          <a:lstStyle/>
          <a:p>
            <a:r>
              <a:rPr lang="en-US" sz="1400" b="1" dirty="0" smtClean="0">
                <a:solidFill>
                  <a:srgbClr val="C00000"/>
                </a:solidFill>
                <a:latin typeface="Arial" panose="020B0604020202020204" pitchFamily="34" charset="0"/>
                <a:cs typeface="Arial" panose="020B0604020202020204" pitchFamily="34" charset="0"/>
              </a:rPr>
              <a:t>n=1</a:t>
            </a:r>
            <a:r>
              <a:rPr lang="en-US" sz="1400" b="1" dirty="0" smtClean="0">
                <a:solidFill>
                  <a:srgbClr val="002060"/>
                </a:solidFill>
                <a:latin typeface="Arial" panose="020B0604020202020204" pitchFamily="34" charset="0"/>
                <a:cs typeface="Arial" panose="020B0604020202020204" pitchFamily="34" charset="0"/>
              </a:rPr>
              <a:t> Tropylium </a:t>
            </a:r>
            <a:r>
              <a:rPr lang="en-US" sz="1400" b="1" dirty="0">
                <a:solidFill>
                  <a:srgbClr val="002060"/>
                </a:solidFill>
                <a:latin typeface="Arial" panose="020B0604020202020204" pitchFamily="34" charset="0"/>
                <a:cs typeface="Arial" panose="020B0604020202020204" pitchFamily="34" charset="0"/>
              </a:rPr>
              <a:t>ion </a:t>
            </a:r>
            <a:endParaRPr lang="ar-SA" sz="1400" dirty="0">
              <a:solidFill>
                <a:srgbClr val="002060"/>
              </a:solidFill>
            </a:endParaRPr>
          </a:p>
        </p:txBody>
      </p:sp>
      <p:sp>
        <p:nvSpPr>
          <p:cNvPr id="15" name="مستطيل 14"/>
          <p:cNvSpPr/>
          <p:nvPr/>
        </p:nvSpPr>
        <p:spPr>
          <a:xfrm>
            <a:off x="6889339" y="6062246"/>
            <a:ext cx="502061" cy="338554"/>
          </a:xfrm>
          <a:prstGeom prst="rect">
            <a:avLst/>
          </a:prstGeom>
        </p:spPr>
        <p:txBody>
          <a:bodyPr wrap="none">
            <a:spAutoFit/>
          </a:bodyPr>
          <a:lstStyle/>
          <a:p>
            <a:r>
              <a:rPr lang="en-US" sz="1600" b="1" dirty="0">
                <a:solidFill>
                  <a:srgbClr val="C00000"/>
                </a:solidFill>
              </a:rPr>
              <a:t>n=1</a:t>
            </a:r>
            <a:endParaRPr lang="ar-SA" sz="1600" b="1" dirty="0">
              <a:solidFill>
                <a:srgbClr val="C00000"/>
              </a:solidFill>
            </a:endParaRPr>
          </a:p>
        </p:txBody>
      </p:sp>
    </p:spTree>
    <p:extLst>
      <p:ext uri="{BB962C8B-B14F-4D97-AF65-F5344CB8AC3E}">
        <p14:creationId xmlns:p14="http://schemas.microsoft.com/office/powerpoint/2010/main" val="3939943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914400"/>
            <a:ext cx="8534400" cy="1323439"/>
          </a:xfrm>
          <a:prstGeom prst="rect">
            <a:avLst/>
          </a:prstGeom>
        </p:spPr>
        <p:txBody>
          <a:bodyPr wrap="square">
            <a:spAutoFit/>
          </a:bodyPr>
          <a:lstStyle/>
          <a:p>
            <a:r>
              <a:rPr lang="en-US" sz="2000" b="1" dirty="0" smtClean="0">
                <a:solidFill>
                  <a:srgbClr val="002060"/>
                </a:solidFill>
              </a:rPr>
              <a:t> </a:t>
            </a:r>
            <a:r>
              <a:rPr lang="en-US" sz="2000" b="1" u="sng" dirty="0" smtClean="0">
                <a:solidFill>
                  <a:srgbClr val="002060"/>
                </a:solidFill>
              </a:rPr>
              <a:t>Structure of another exampes of </a:t>
            </a:r>
            <a:r>
              <a:rPr lang="en-US" sz="2000" b="1" u="sng" dirty="0" smtClean="0">
                <a:solidFill>
                  <a:srgbClr val="C00000"/>
                </a:solidFill>
              </a:rPr>
              <a:t>non aromatic </a:t>
            </a:r>
            <a:r>
              <a:rPr lang="en-US" sz="2000" b="1" u="sng" dirty="0" smtClean="0">
                <a:solidFill>
                  <a:srgbClr val="002060"/>
                </a:solidFill>
              </a:rPr>
              <a:t>compounds </a:t>
            </a:r>
          </a:p>
          <a:p>
            <a:r>
              <a:rPr lang="en-US" sz="2000" b="1" dirty="0" smtClean="0">
                <a:solidFill>
                  <a:srgbClr val="002060"/>
                </a:solidFill>
              </a:rPr>
              <a:t>Examples </a:t>
            </a:r>
            <a:r>
              <a:rPr lang="en-US" sz="2000" b="1" dirty="0">
                <a:solidFill>
                  <a:srgbClr val="002060"/>
                </a:solidFill>
              </a:rPr>
              <a:t>of compounds to which it has alternating  double and single bonds but it is  not aromatic compounds  :-</a:t>
            </a:r>
            <a:endParaRPr lang="ar-SA" sz="2000" b="1" dirty="0">
              <a:solidFill>
                <a:srgbClr val="002060"/>
              </a:solidFill>
            </a:endParaRPr>
          </a:p>
          <a:p>
            <a:r>
              <a:rPr lang="en-US" sz="2000" b="1" dirty="0" smtClean="0">
                <a:solidFill>
                  <a:srgbClr val="002060"/>
                </a:solidFill>
              </a:rPr>
              <a:t>                               </a:t>
            </a:r>
            <a:endParaRPr lang="ar-SA" sz="2000" b="1" dirty="0">
              <a:solidFill>
                <a:srgbClr val="002060"/>
              </a:solidFill>
            </a:endParaRPr>
          </a:p>
        </p:txBody>
      </p:sp>
      <p:sp>
        <p:nvSpPr>
          <p:cNvPr id="93" name="Rectangle 132"/>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138" name="Group 89"/>
          <p:cNvGrpSpPr>
            <a:grpSpLocks noChangeAspect="1"/>
          </p:cNvGrpSpPr>
          <p:nvPr/>
        </p:nvGrpSpPr>
        <p:grpSpPr bwMode="auto">
          <a:xfrm>
            <a:off x="1177809" y="2133600"/>
            <a:ext cx="5833859" cy="1080949"/>
            <a:chOff x="0" y="0"/>
            <a:chExt cx="5808" cy="1032"/>
          </a:xfrm>
        </p:grpSpPr>
        <p:sp>
          <p:nvSpPr>
            <p:cNvPr id="139" name="AutoShape 131"/>
            <p:cNvSpPr>
              <a:spLocks noChangeAspect="1" noChangeArrowheads="1" noTextEdit="1"/>
            </p:cNvSpPr>
            <p:nvPr/>
          </p:nvSpPr>
          <p:spPr bwMode="auto">
            <a:xfrm>
              <a:off x="0" y="0"/>
              <a:ext cx="5808" cy="103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Line 130"/>
            <p:cNvSpPr>
              <a:spLocks noChangeShapeType="1"/>
            </p:cNvSpPr>
            <p:nvPr/>
          </p:nvSpPr>
          <p:spPr bwMode="auto">
            <a:xfrm flipH="1">
              <a:off x="127" y="495"/>
              <a:ext cx="223" cy="390"/>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Line 129"/>
            <p:cNvSpPr>
              <a:spLocks noChangeShapeType="1"/>
            </p:cNvSpPr>
            <p:nvPr/>
          </p:nvSpPr>
          <p:spPr bwMode="auto">
            <a:xfrm flipH="1" flipV="1">
              <a:off x="350" y="495"/>
              <a:ext cx="223" cy="390"/>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2" name="Line 128"/>
            <p:cNvSpPr>
              <a:spLocks noChangeShapeType="1"/>
            </p:cNvSpPr>
            <p:nvPr/>
          </p:nvSpPr>
          <p:spPr bwMode="auto">
            <a:xfrm>
              <a:off x="127" y="885"/>
              <a:ext cx="446"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Line 127"/>
            <p:cNvSpPr>
              <a:spLocks noChangeShapeType="1"/>
            </p:cNvSpPr>
            <p:nvPr/>
          </p:nvSpPr>
          <p:spPr bwMode="auto">
            <a:xfrm>
              <a:off x="165" y="833"/>
              <a:ext cx="370"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Line 126"/>
            <p:cNvSpPr>
              <a:spLocks noChangeShapeType="1"/>
            </p:cNvSpPr>
            <p:nvPr/>
          </p:nvSpPr>
          <p:spPr bwMode="auto">
            <a:xfrm flipH="1">
              <a:off x="1284" y="449"/>
              <a:ext cx="426"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Line 125"/>
            <p:cNvSpPr>
              <a:spLocks noChangeShapeType="1"/>
            </p:cNvSpPr>
            <p:nvPr/>
          </p:nvSpPr>
          <p:spPr bwMode="auto">
            <a:xfrm flipV="1">
              <a:off x="1710" y="449"/>
              <a:ext cx="1" cy="429"/>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Line 124"/>
            <p:cNvSpPr>
              <a:spLocks noChangeShapeType="1"/>
            </p:cNvSpPr>
            <p:nvPr/>
          </p:nvSpPr>
          <p:spPr bwMode="auto">
            <a:xfrm flipV="1">
              <a:off x="1659" y="487"/>
              <a:ext cx="1" cy="353"/>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Line 123"/>
            <p:cNvSpPr>
              <a:spLocks noChangeShapeType="1"/>
            </p:cNvSpPr>
            <p:nvPr/>
          </p:nvSpPr>
          <p:spPr bwMode="auto">
            <a:xfrm>
              <a:off x="1284" y="878"/>
              <a:ext cx="426"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Line 122"/>
            <p:cNvSpPr>
              <a:spLocks noChangeShapeType="1"/>
            </p:cNvSpPr>
            <p:nvPr/>
          </p:nvSpPr>
          <p:spPr bwMode="auto">
            <a:xfrm>
              <a:off x="1284" y="449"/>
              <a:ext cx="1" cy="429"/>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Line 121"/>
            <p:cNvSpPr>
              <a:spLocks noChangeShapeType="1"/>
            </p:cNvSpPr>
            <p:nvPr/>
          </p:nvSpPr>
          <p:spPr bwMode="auto">
            <a:xfrm>
              <a:off x="1335" y="487"/>
              <a:ext cx="1" cy="353"/>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Line 120"/>
            <p:cNvSpPr>
              <a:spLocks noChangeShapeType="1"/>
            </p:cNvSpPr>
            <p:nvPr/>
          </p:nvSpPr>
          <p:spPr bwMode="auto">
            <a:xfrm>
              <a:off x="2437" y="517"/>
              <a:ext cx="118" cy="368"/>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Line 119"/>
            <p:cNvSpPr>
              <a:spLocks noChangeShapeType="1"/>
            </p:cNvSpPr>
            <p:nvPr/>
          </p:nvSpPr>
          <p:spPr bwMode="auto">
            <a:xfrm>
              <a:off x="2497" y="537"/>
              <a:ext cx="95" cy="295"/>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Line 118"/>
            <p:cNvSpPr>
              <a:spLocks noChangeShapeType="1"/>
            </p:cNvSpPr>
            <p:nvPr/>
          </p:nvSpPr>
          <p:spPr bwMode="auto">
            <a:xfrm flipH="1">
              <a:off x="2437" y="290"/>
              <a:ext cx="310" cy="227"/>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Line 117"/>
            <p:cNvSpPr>
              <a:spLocks noChangeShapeType="1"/>
            </p:cNvSpPr>
            <p:nvPr/>
          </p:nvSpPr>
          <p:spPr bwMode="auto">
            <a:xfrm flipH="1" flipV="1">
              <a:off x="2747" y="290"/>
              <a:ext cx="310" cy="227"/>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Line 116"/>
            <p:cNvSpPr>
              <a:spLocks noChangeShapeType="1"/>
            </p:cNvSpPr>
            <p:nvPr/>
          </p:nvSpPr>
          <p:spPr bwMode="auto">
            <a:xfrm flipV="1">
              <a:off x="2938" y="517"/>
              <a:ext cx="119" cy="368"/>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Line 115"/>
            <p:cNvSpPr>
              <a:spLocks noChangeShapeType="1"/>
            </p:cNvSpPr>
            <p:nvPr/>
          </p:nvSpPr>
          <p:spPr bwMode="auto">
            <a:xfrm flipV="1">
              <a:off x="2901" y="537"/>
              <a:ext cx="96" cy="295"/>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Line 114"/>
            <p:cNvSpPr>
              <a:spLocks noChangeShapeType="1"/>
            </p:cNvSpPr>
            <p:nvPr/>
          </p:nvSpPr>
          <p:spPr bwMode="auto">
            <a:xfrm>
              <a:off x="2555" y="885"/>
              <a:ext cx="383"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Line 113"/>
            <p:cNvSpPr>
              <a:spLocks noChangeShapeType="1"/>
            </p:cNvSpPr>
            <p:nvPr/>
          </p:nvSpPr>
          <p:spPr bwMode="auto">
            <a:xfrm>
              <a:off x="3721" y="491"/>
              <a:ext cx="118" cy="368"/>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Line 112"/>
            <p:cNvSpPr>
              <a:spLocks noChangeShapeType="1"/>
            </p:cNvSpPr>
            <p:nvPr/>
          </p:nvSpPr>
          <p:spPr bwMode="auto">
            <a:xfrm>
              <a:off x="3781" y="511"/>
              <a:ext cx="95" cy="295"/>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Line 111"/>
            <p:cNvSpPr>
              <a:spLocks noChangeShapeType="1"/>
            </p:cNvSpPr>
            <p:nvPr/>
          </p:nvSpPr>
          <p:spPr bwMode="auto">
            <a:xfrm flipH="1">
              <a:off x="3721" y="264"/>
              <a:ext cx="310" cy="227"/>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Line 110"/>
            <p:cNvSpPr>
              <a:spLocks noChangeShapeType="1"/>
            </p:cNvSpPr>
            <p:nvPr/>
          </p:nvSpPr>
          <p:spPr bwMode="auto">
            <a:xfrm flipH="1" flipV="1">
              <a:off x="4031" y="264"/>
              <a:ext cx="310" cy="227"/>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Line 109"/>
            <p:cNvSpPr>
              <a:spLocks noChangeShapeType="1"/>
            </p:cNvSpPr>
            <p:nvPr/>
          </p:nvSpPr>
          <p:spPr bwMode="auto">
            <a:xfrm flipV="1">
              <a:off x="4222" y="491"/>
              <a:ext cx="119" cy="368"/>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Line 108"/>
            <p:cNvSpPr>
              <a:spLocks noChangeShapeType="1"/>
            </p:cNvSpPr>
            <p:nvPr/>
          </p:nvSpPr>
          <p:spPr bwMode="auto">
            <a:xfrm flipV="1">
              <a:off x="4185" y="511"/>
              <a:ext cx="96" cy="295"/>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Line 107"/>
            <p:cNvSpPr>
              <a:spLocks noChangeShapeType="1"/>
            </p:cNvSpPr>
            <p:nvPr/>
          </p:nvSpPr>
          <p:spPr bwMode="auto">
            <a:xfrm>
              <a:off x="3839" y="859"/>
              <a:ext cx="383"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Line 106"/>
            <p:cNvSpPr>
              <a:spLocks noChangeShapeType="1"/>
            </p:cNvSpPr>
            <p:nvPr/>
          </p:nvSpPr>
          <p:spPr bwMode="auto">
            <a:xfrm flipH="1">
              <a:off x="4945" y="167"/>
              <a:ext cx="216" cy="218"/>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Line 105"/>
            <p:cNvSpPr>
              <a:spLocks noChangeShapeType="1"/>
            </p:cNvSpPr>
            <p:nvPr/>
          </p:nvSpPr>
          <p:spPr bwMode="auto">
            <a:xfrm flipH="1">
              <a:off x="5161" y="167"/>
              <a:ext cx="306"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Line 104"/>
            <p:cNvSpPr>
              <a:spLocks noChangeShapeType="1"/>
            </p:cNvSpPr>
            <p:nvPr/>
          </p:nvSpPr>
          <p:spPr bwMode="auto">
            <a:xfrm flipH="1">
              <a:off x="5199" y="218"/>
              <a:ext cx="230"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Line 103"/>
            <p:cNvSpPr>
              <a:spLocks noChangeShapeType="1"/>
            </p:cNvSpPr>
            <p:nvPr/>
          </p:nvSpPr>
          <p:spPr bwMode="auto">
            <a:xfrm flipH="1" flipV="1">
              <a:off x="5467" y="167"/>
              <a:ext cx="216" cy="218"/>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Line 102"/>
            <p:cNvSpPr>
              <a:spLocks noChangeShapeType="1"/>
            </p:cNvSpPr>
            <p:nvPr/>
          </p:nvSpPr>
          <p:spPr bwMode="auto">
            <a:xfrm flipV="1">
              <a:off x="5683" y="385"/>
              <a:ext cx="1" cy="309"/>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Line 101"/>
            <p:cNvSpPr>
              <a:spLocks noChangeShapeType="1"/>
            </p:cNvSpPr>
            <p:nvPr/>
          </p:nvSpPr>
          <p:spPr bwMode="auto">
            <a:xfrm flipV="1">
              <a:off x="5633" y="423"/>
              <a:ext cx="1" cy="232"/>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Line 100"/>
            <p:cNvSpPr>
              <a:spLocks noChangeShapeType="1"/>
            </p:cNvSpPr>
            <p:nvPr/>
          </p:nvSpPr>
          <p:spPr bwMode="auto">
            <a:xfrm flipV="1">
              <a:off x="5467" y="694"/>
              <a:ext cx="216" cy="217"/>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Line 99"/>
            <p:cNvSpPr>
              <a:spLocks noChangeShapeType="1"/>
            </p:cNvSpPr>
            <p:nvPr/>
          </p:nvSpPr>
          <p:spPr bwMode="auto">
            <a:xfrm>
              <a:off x="5161" y="911"/>
              <a:ext cx="306"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Line 98"/>
            <p:cNvSpPr>
              <a:spLocks noChangeShapeType="1"/>
            </p:cNvSpPr>
            <p:nvPr/>
          </p:nvSpPr>
          <p:spPr bwMode="auto">
            <a:xfrm>
              <a:off x="5199" y="860"/>
              <a:ext cx="230"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Line 97"/>
            <p:cNvSpPr>
              <a:spLocks noChangeShapeType="1"/>
            </p:cNvSpPr>
            <p:nvPr/>
          </p:nvSpPr>
          <p:spPr bwMode="auto">
            <a:xfrm>
              <a:off x="4945" y="694"/>
              <a:ext cx="216" cy="217"/>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Line 96"/>
            <p:cNvSpPr>
              <a:spLocks noChangeShapeType="1"/>
            </p:cNvSpPr>
            <p:nvPr/>
          </p:nvSpPr>
          <p:spPr bwMode="auto">
            <a:xfrm>
              <a:off x="4945" y="385"/>
              <a:ext cx="1" cy="309"/>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Line 95"/>
            <p:cNvSpPr>
              <a:spLocks noChangeShapeType="1"/>
            </p:cNvSpPr>
            <p:nvPr/>
          </p:nvSpPr>
          <p:spPr bwMode="auto">
            <a:xfrm>
              <a:off x="4996" y="423"/>
              <a:ext cx="1" cy="232"/>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Line 94"/>
            <p:cNvSpPr>
              <a:spLocks noChangeShapeType="1"/>
            </p:cNvSpPr>
            <p:nvPr/>
          </p:nvSpPr>
          <p:spPr bwMode="auto">
            <a:xfrm>
              <a:off x="333" y="385"/>
              <a:ext cx="71"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Oval 93"/>
            <p:cNvSpPr>
              <a:spLocks noChangeArrowheads="1"/>
            </p:cNvSpPr>
            <p:nvPr/>
          </p:nvSpPr>
          <p:spPr bwMode="auto">
            <a:xfrm>
              <a:off x="305" y="320"/>
              <a:ext cx="112" cy="113"/>
            </a:xfrm>
            <a:prstGeom prst="ellipse">
              <a:avLst/>
            </a:prstGeom>
            <a:noFill/>
            <a:ln w="825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Line 92"/>
            <p:cNvSpPr>
              <a:spLocks noChangeShapeType="1"/>
            </p:cNvSpPr>
            <p:nvPr/>
          </p:nvSpPr>
          <p:spPr bwMode="auto">
            <a:xfrm>
              <a:off x="4030" y="118"/>
              <a:ext cx="1" cy="72"/>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Line 91"/>
            <p:cNvSpPr>
              <a:spLocks noChangeShapeType="1"/>
            </p:cNvSpPr>
            <p:nvPr/>
          </p:nvSpPr>
          <p:spPr bwMode="auto">
            <a:xfrm>
              <a:off x="3994" y="154"/>
              <a:ext cx="71" cy="1"/>
            </a:xfrm>
            <a:prstGeom prst="line">
              <a:avLst/>
            </a:prstGeom>
            <a:noFill/>
            <a:ln w="825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Oval 90"/>
            <p:cNvSpPr>
              <a:spLocks noChangeArrowheads="1"/>
            </p:cNvSpPr>
            <p:nvPr/>
          </p:nvSpPr>
          <p:spPr bwMode="auto">
            <a:xfrm>
              <a:off x="3966" y="90"/>
              <a:ext cx="112" cy="113"/>
            </a:xfrm>
            <a:prstGeom prst="ellipse">
              <a:avLst/>
            </a:prstGeom>
            <a:noFill/>
            <a:ln w="825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182" name="Rectangle 181"/>
          <p:cNvSpPr/>
          <p:nvPr/>
        </p:nvSpPr>
        <p:spPr>
          <a:xfrm>
            <a:off x="1254014" y="3124200"/>
            <a:ext cx="5906862" cy="400110"/>
          </a:xfrm>
          <a:prstGeom prst="rect">
            <a:avLst/>
          </a:prstGeom>
        </p:spPr>
        <p:txBody>
          <a:bodyPr wrap="square">
            <a:spAutoFit/>
          </a:bodyPr>
          <a:lstStyle/>
          <a:p>
            <a:r>
              <a:rPr lang="en-US" sz="2000" b="1" dirty="0" smtClean="0">
                <a:solidFill>
                  <a:srgbClr val="002060"/>
                </a:solidFill>
                <a:latin typeface="Times New Roman" panose="02020603050405020304" pitchFamily="18" charset="0"/>
                <a:ea typeface="Times New Roman" panose="02020603050405020304" pitchFamily="18" charset="0"/>
                <a:cs typeface="Simplified Arabic" panose="02020603050405020304" pitchFamily="18" charset="-78"/>
              </a:rPr>
              <a:t>n=0.5       n=0.5         n=0.5           n=0.5            n=1.5  </a:t>
            </a:r>
            <a:endParaRPr lang="en-US" dirty="0">
              <a:solidFill>
                <a:srgbClr val="002060"/>
              </a:solidFill>
            </a:endParaRPr>
          </a:p>
        </p:txBody>
      </p:sp>
      <p:pic>
        <p:nvPicPr>
          <p:cNvPr id="185" name="irc_mi" descr="http://wikipremed.com/image_science_archive_th/030107_th/206600_COT-all-cis_68.jpg">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7202386" y="1981200"/>
            <a:ext cx="1666727" cy="1587554"/>
          </a:xfrm>
          <a:prstGeom prst="rect">
            <a:avLst/>
          </a:prstGeom>
          <a:ln/>
        </p:spPr>
        <p:style>
          <a:lnRef idx="2">
            <a:schemeClr val="accent1"/>
          </a:lnRef>
          <a:fillRef idx="1001">
            <a:schemeClr val="lt2"/>
          </a:fillRef>
          <a:effectRef idx="0">
            <a:schemeClr val="accent1"/>
          </a:effectRef>
          <a:fontRef idx="minor">
            <a:schemeClr val="dk1"/>
          </a:fontRef>
        </p:style>
      </p:pic>
      <p:sp>
        <p:nvSpPr>
          <p:cNvPr id="187" name="Rectangle 186"/>
          <p:cNvSpPr/>
          <p:nvPr/>
        </p:nvSpPr>
        <p:spPr>
          <a:xfrm>
            <a:off x="6934200" y="2362200"/>
            <a:ext cx="323326" cy="584775"/>
          </a:xfrm>
          <a:prstGeom prst="rect">
            <a:avLst/>
          </a:prstGeom>
        </p:spPr>
        <p:txBody>
          <a:bodyPr wrap="square">
            <a:spAutoFit/>
          </a:bodyPr>
          <a:lstStyle/>
          <a:p>
            <a:r>
              <a:rPr lang="en-US" sz="3200" b="1" dirty="0">
                <a:solidFill>
                  <a:schemeClr val="tx2"/>
                </a:solidFill>
                <a:latin typeface="Times New Roman" panose="02020603050405020304" pitchFamily="18" charset="0"/>
                <a:ea typeface="Times New Roman" panose="02020603050405020304" pitchFamily="18" charset="0"/>
                <a:cs typeface="Simplified Arabic" panose="02020603050405020304" pitchFamily="18" charset="-78"/>
              </a:rPr>
              <a:t>=</a:t>
            </a:r>
            <a:endParaRPr lang="en-US" sz="2800" dirty="0">
              <a:solidFill>
                <a:schemeClr val="tx2"/>
              </a:solidFill>
            </a:endParaRPr>
          </a:p>
        </p:txBody>
      </p:sp>
      <p:sp>
        <p:nvSpPr>
          <p:cNvPr id="188" name="Slide Number Placeholder 187"/>
          <p:cNvSpPr>
            <a:spLocks noGrp="1"/>
          </p:cNvSpPr>
          <p:nvPr>
            <p:ph type="sldNum" sz="quarter" idx="12"/>
          </p:nvPr>
        </p:nvSpPr>
        <p:spPr/>
        <p:txBody>
          <a:bodyPr/>
          <a:lstStyle/>
          <a:p>
            <a:fld id="{405B12B2-4FB3-489F-A189-74144EEB9694}" type="slidenum">
              <a:rPr lang="en-US" smtClean="0"/>
              <a:pPr/>
              <a:t>116</a:t>
            </a:fld>
            <a:endParaRPr lang="en-US"/>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7" name="مستطيل 6"/>
          <p:cNvSpPr/>
          <p:nvPr/>
        </p:nvSpPr>
        <p:spPr>
          <a:xfrm>
            <a:off x="76200" y="533400"/>
            <a:ext cx="5751767" cy="369332"/>
          </a:xfrm>
          <a:prstGeom prst="rect">
            <a:avLst/>
          </a:prstGeom>
        </p:spPr>
        <p:txBody>
          <a:bodyPr wrap="none">
            <a:spAutoFit/>
          </a:bodyPr>
          <a:lstStyle/>
          <a:p>
            <a:r>
              <a:rPr lang="en-US" b="1" u="sng" dirty="0">
                <a:solidFill>
                  <a:srgbClr val="C0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Simplified Arabic" panose="02020603050405020304" pitchFamily="18" charset="-78"/>
              </a:rPr>
              <a:t>Not </a:t>
            </a:r>
            <a:r>
              <a:rPr lang="en-US" b="1" u="sng" dirty="0" err="1">
                <a:solidFill>
                  <a:srgbClr val="C0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Simplified Arabic" panose="02020603050405020304" pitchFamily="18" charset="-78"/>
              </a:rPr>
              <a:t>Aplicable</a:t>
            </a:r>
            <a:r>
              <a:rPr lang="en-US" b="1" u="sng" dirty="0">
                <a:solidFill>
                  <a:srgbClr val="C0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Simplified Arabic" panose="02020603050405020304" pitchFamily="18" charset="-78"/>
              </a:rPr>
              <a:t> </a:t>
            </a:r>
            <a:r>
              <a:rPr lang="en-US" b="1" u="sng" dirty="0" smtClean="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Simplified Arabic" panose="02020603050405020304" pitchFamily="18" charset="-78"/>
              </a:rPr>
              <a:t>for Huckel’s </a:t>
            </a:r>
            <a:r>
              <a:rPr lang="en-US" b="1" u="sng"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Simplified Arabic" panose="02020603050405020304" pitchFamily="18" charset="-78"/>
              </a:rPr>
              <a:t>rule   or</a:t>
            </a:r>
            <a:r>
              <a:rPr lang="en-US" u="sng" dirty="0">
                <a:solidFill>
                  <a:srgbClr val="002060"/>
                </a:solidFill>
                <a:effectLst>
                  <a:outerShdw blurRad="38100" dist="38100" dir="2700000" algn="tl">
                    <a:srgbClr val="000000">
                      <a:alpha val="43137"/>
                    </a:srgbClr>
                  </a:outerShdw>
                </a:effectLst>
              </a:rPr>
              <a:t>  </a:t>
            </a:r>
            <a:r>
              <a:rPr lang="en-US" b="1" u="sng" dirty="0">
                <a:solidFill>
                  <a:srgbClr val="002060"/>
                </a:solidFill>
                <a:effectLst>
                  <a:outerShdw blurRad="38100" dist="38100" dir="2700000" algn="tl">
                    <a:srgbClr val="000000">
                      <a:alpha val="43137"/>
                    </a:srgbClr>
                  </a:outerShdw>
                </a:effectLst>
              </a:rPr>
              <a:t>(4n + 2) = ∏ electrons</a:t>
            </a:r>
            <a:endParaRPr lang="en-US" u="sng" dirty="0">
              <a:solidFill>
                <a:srgbClr val="002060"/>
              </a:solidFill>
              <a:effectLst>
                <a:outerShdw blurRad="38100" dist="38100" dir="2700000" algn="tl">
                  <a:srgbClr val="000000">
                    <a:alpha val="43137"/>
                  </a:srgbClr>
                </a:outerShdw>
              </a:effectLst>
            </a:endParaRPr>
          </a:p>
        </p:txBody>
      </p:sp>
      <p:sp>
        <p:nvSpPr>
          <p:cNvPr id="60" name="TextBox 3"/>
          <p:cNvSpPr txBox="1"/>
          <p:nvPr/>
        </p:nvSpPr>
        <p:spPr>
          <a:xfrm>
            <a:off x="28439" y="10180"/>
            <a:ext cx="457200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solidFill>
                  <a:srgbClr val="002060"/>
                </a:solidFill>
              </a:rPr>
              <a:t>Aromatic Character       (Examples)</a:t>
            </a:r>
            <a:endParaRPr lang="en-US" sz="2400" b="1" dirty="0" smtClean="0">
              <a:solidFill>
                <a:srgbClr val="002060"/>
              </a:solidFill>
              <a:cs typeface="Times New Roman" pitchFamily="18" charset="0"/>
            </a:endParaRPr>
          </a:p>
        </p:txBody>
      </p:sp>
      <p:sp>
        <p:nvSpPr>
          <p:cNvPr id="61" name="Rectangle 3"/>
          <p:cNvSpPr/>
          <p:nvPr/>
        </p:nvSpPr>
        <p:spPr>
          <a:xfrm>
            <a:off x="28439" y="3805535"/>
            <a:ext cx="9115561" cy="4616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2400" b="1" dirty="0">
                <a:solidFill>
                  <a:srgbClr val="C00000"/>
                </a:solidFill>
              </a:rPr>
              <a:t>Physical </a:t>
            </a:r>
            <a:r>
              <a:rPr lang="en-US" sz="2400" b="1" dirty="0" smtClean="0">
                <a:solidFill>
                  <a:srgbClr val="C00000"/>
                </a:solidFill>
              </a:rPr>
              <a:t>properties of Benzene </a:t>
            </a:r>
            <a:endParaRPr lang="en-US" sz="2400" b="1" dirty="0">
              <a:solidFill>
                <a:srgbClr val="C00000"/>
              </a:solidFill>
            </a:endParaRPr>
          </a:p>
        </p:txBody>
      </p:sp>
      <p:sp>
        <p:nvSpPr>
          <p:cNvPr id="62" name="Rectangle 1"/>
          <p:cNvSpPr/>
          <p:nvPr/>
        </p:nvSpPr>
        <p:spPr>
          <a:xfrm>
            <a:off x="304800" y="4343400"/>
            <a:ext cx="7603265" cy="400110"/>
          </a:xfrm>
          <a:prstGeom prst="rect">
            <a:avLst/>
          </a:prstGeom>
        </p:spPr>
        <p:txBody>
          <a:bodyPr wrap="square">
            <a:spAutoFit/>
          </a:bodyPr>
          <a:lstStyle/>
          <a:p>
            <a:r>
              <a:rPr lang="en-US" sz="2000" b="1" dirty="0" smtClean="0">
                <a:solidFill>
                  <a:srgbClr val="002060"/>
                </a:solidFill>
              </a:rPr>
              <a:t>    It is liquid , non polar , BP 80 </a:t>
            </a:r>
            <a:r>
              <a:rPr lang="en-US" sz="2000" b="1" dirty="0">
                <a:solidFill>
                  <a:srgbClr val="002060"/>
                </a:solidFill>
              </a:rPr>
              <a:t>˚</a:t>
            </a:r>
            <a:r>
              <a:rPr lang="en-US" sz="2000" b="1" dirty="0" smtClean="0">
                <a:solidFill>
                  <a:srgbClr val="002060"/>
                </a:solidFill>
              </a:rPr>
              <a:t>C  , crystal at 4.5 </a:t>
            </a:r>
            <a:r>
              <a:rPr lang="en-US" sz="2000" b="1" dirty="0">
                <a:solidFill>
                  <a:srgbClr val="002060"/>
                </a:solidFill>
              </a:rPr>
              <a:t>˚</a:t>
            </a:r>
            <a:r>
              <a:rPr lang="en-US" sz="2000" b="1" dirty="0" smtClean="0">
                <a:solidFill>
                  <a:srgbClr val="002060"/>
                </a:solidFill>
              </a:rPr>
              <a:t>C</a:t>
            </a:r>
            <a:endParaRPr lang="en-US" sz="2000" b="1" dirty="0">
              <a:solidFill>
                <a:srgbClr val="002060"/>
              </a:solidFill>
            </a:endParaRPr>
          </a:p>
        </p:txBody>
      </p:sp>
    </p:spTree>
    <p:extLst>
      <p:ext uri="{BB962C8B-B14F-4D97-AF65-F5344CB8AC3E}">
        <p14:creationId xmlns:p14="http://schemas.microsoft.com/office/powerpoint/2010/main" val="1748611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000" fill="hold"/>
                                        <p:tgtEl>
                                          <p:spTgt spid="60"/>
                                        </p:tgtEl>
                                        <p:attrNameLst>
                                          <p:attrName>ppt_x</p:attrName>
                                        </p:attrNameLst>
                                      </p:cBhvr>
                                      <p:tavLst>
                                        <p:tav tm="0">
                                          <p:val>
                                            <p:strVal val="1+#ppt_w/2"/>
                                          </p:val>
                                        </p:tav>
                                        <p:tav tm="100000">
                                          <p:val>
                                            <p:strVal val="#ppt_x"/>
                                          </p:val>
                                        </p:tav>
                                      </p:tavLst>
                                    </p:anim>
                                    <p:anim calcmode="lin" valueType="num">
                                      <p:cBhvr additive="base">
                                        <p:cTn id="8" dur="10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2629"/>
            <a:ext cx="9144000" cy="46166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en-US" sz="2400" b="1" dirty="0">
                <a:solidFill>
                  <a:srgbClr val="C00000"/>
                </a:solidFill>
              </a:rPr>
              <a:t>Source of </a:t>
            </a:r>
            <a:r>
              <a:rPr lang="en-US" sz="2400" b="1" dirty="0" smtClean="0">
                <a:solidFill>
                  <a:srgbClr val="C00000"/>
                </a:solidFill>
              </a:rPr>
              <a:t>benzene and its </a:t>
            </a:r>
            <a:r>
              <a:rPr lang="en-US" sz="2400" b="1" dirty="0" err="1" smtClean="0">
                <a:solidFill>
                  <a:srgbClr val="C00000"/>
                </a:solidFill>
              </a:rPr>
              <a:t>derevatives</a:t>
            </a:r>
            <a:endParaRPr lang="en-US" sz="2400" b="1" dirty="0">
              <a:solidFill>
                <a:srgbClr val="0070C0"/>
              </a:solidFill>
            </a:endParaRPr>
          </a:p>
        </p:txBody>
      </p:sp>
      <p:sp>
        <p:nvSpPr>
          <p:cNvPr id="5" name="Rectangle 4"/>
          <p:cNvSpPr/>
          <p:nvPr/>
        </p:nvSpPr>
        <p:spPr>
          <a:xfrm>
            <a:off x="13094" y="457200"/>
            <a:ext cx="4213782" cy="461665"/>
          </a:xfrm>
          <a:prstGeom prst="rect">
            <a:avLst/>
          </a:prstGeom>
        </p:spPr>
        <p:txBody>
          <a:bodyPr wrap="none">
            <a:spAutoFit/>
          </a:bodyPr>
          <a:lstStyle/>
          <a:p>
            <a:pPr algn="ctr"/>
            <a:r>
              <a:rPr lang="en-US" sz="2400" b="1" dirty="0" smtClean="0">
                <a:solidFill>
                  <a:srgbClr val="0070C0"/>
                </a:solidFill>
              </a:rPr>
              <a:t>From alkanes and Cycloalkanes </a:t>
            </a:r>
            <a:endParaRPr lang="en-US" sz="2400" b="1" dirty="0">
              <a:solidFill>
                <a:srgbClr val="0070C0"/>
              </a:solidFill>
            </a:endParaRPr>
          </a:p>
        </p:txBody>
      </p:sp>
      <p:sp>
        <p:nvSpPr>
          <p:cNvPr id="6" name="Slide Number Placeholder 5"/>
          <p:cNvSpPr>
            <a:spLocks noGrp="1"/>
          </p:cNvSpPr>
          <p:nvPr>
            <p:ph type="sldNum" sz="quarter" idx="12"/>
          </p:nvPr>
        </p:nvSpPr>
        <p:spPr/>
        <p:txBody>
          <a:bodyPr/>
          <a:lstStyle/>
          <a:p>
            <a:fld id="{405B12B2-4FB3-489F-A189-74144EEB9694}" type="slidenum">
              <a:rPr lang="en-US" smtClean="0"/>
              <a:pPr/>
              <a:t>117</a:t>
            </a:fld>
            <a:endParaRPr lang="en-US"/>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4495800"/>
            <a:ext cx="3147577" cy="1203654"/>
          </a:xfrm>
          <a:prstGeom prst="rect">
            <a:avLst/>
          </a:prstGeom>
        </p:spPr>
        <p:style>
          <a:lnRef idx="0">
            <a:scrgbClr r="0" g="0" b="0"/>
          </a:lnRef>
          <a:fillRef idx="1001">
            <a:schemeClr val="lt2"/>
          </a:fillRef>
          <a:effectRef idx="0">
            <a:scrgbClr r="0" g="0" b="0"/>
          </a:effectRef>
          <a:fontRef idx="major"/>
        </p:style>
      </p:pic>
      <p:sp>
        <p:nvSpPr>
          <p:cNvPr id="8" name="عنصر نائب للتذييل 7"/>
          <p:cNvSpPr>
            <a:spLocks noGrp="1"/>
          </p:cNvSpPr>
          <p:nvPr>
            <p:ph type="ftr" sz="quarter" idx="11"/>
          </p:nvPr>
        </p:nvSpPr>
        <p:spPr/>
        <p:txBody>
          <a:bodyPr/>
          <a:lstStyle/>
          <a:p>
            <a:r>
              <a:rPr lang="ar-SA" smtClean="0"/>
              <a:t>المرجع : أسس الكيمياء العضوية / أ.د سالم الذياب </a:t>
            </a:r>
            <a:endParaRPr lang="en-US"/>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7244" y="685800"/>
            <a:ext cx="4066606" cy="3876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412355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0886" y="0"/>
            <a:ext cx="914400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800" b="1" dirty="0">
                <a:solidFill>
                  <a:srgbClr val="002060"/>
                </a:solidFill>
              </a:rPr>
              <a:t>Nomenclature of </a:t>
            </a:r>
            <a:r>
              <a:rPr lang="en-US" sz="2800" b="1" dirty="0" smtClean="0">
                <a:solidFill>
                  <a:srgbClr val="002060"/>
                </a:solidFill>
              </a:rPr>
              <a:t>Benzene derivatives</a:t>
            </a:r>
            <a:endParaRPr lang="en-US" sz="2800" b="1" dirty="0" smtClean="0">
              <a:solidFill>
                <a:srgbClr val="002060"/>
              </a:solidFill>
              <a:cs typeface="Times New Roman" pitchFamily="18" charset="0"/>
            </a:endParaRPr>
          </a:p>
        </p:txBody>
      </p:sp>
      <p:sp>
        <p:nvSpPr>
          <p:cNvPr id="26" name="TextBox 25"/>
          <p:cNvSpPr txBox="1"/>
          <p:nvPr/>
        </p:nvSpPr>
        <p:spPr>
          <a:xfrm>
            <a:off x="228600" y="1024302"/>
            <a:ext cx="8610600" cy="1200329"/>
          </a:xfrm>
          <a:prstGeom prst="rect">
            <a:avLst/>
          </a:prstGeom>
          <a:noFill/>
        </p:spPr>
        <p:txBody>
          <a:bodyPr wrap="square" rtlCol="0">
            <a:spAutoFit/>
          </a:bodyPr>
          <a:lstStyle/>
          <a:p>
            <a:r>
              <a:rPr lang="en-US" sz="2200" b="1" dirty="0" smtClean="0">
                <a:solidFill>
                  <a:srgbClr val="002060"/>
                </a:solidFill>
              </a:rPr>
              <a:t>  Because all the six positions in benzene are equivalent,</a:t>
            </a:r>
            <a:r>
              <a:rPr lang="en-US" sz="2400" b="1" dirty="0">
                <a:solidFill>
                  <a:srgbClr val="002060"/>
                </a:solidFill>
              </a:rPr>
              <a:t> there is no need to specify by a number the position of a substituent for </a:t>
            </a:r>
            <a:r>
              <a:rPr lang="en-US" sz="2400" b="1" dirty="0" err="1">
                <a:solidFill>
                  <a:srgbClr val="002060"/>
                </a:solidFill>
              </a:rPr>
              <a:t>monosubstituted</a:t>
            </a:r>
            <a:r>
              <a:rPr lang="en-US" sz="2400" b="1" dirty="0">
                <a:solidFill>
                  <a:srgbClr val="002060"/>
                </a:solidFill>
              </a:rPr>
              <a:t> benzenes</a:t>
            </a:r>
            <a:r>
              <a:rPr lang="en-US" sz="2200" b="1" dirty="0" smtClean="0">
                <a:solidFill>
                  <a:srgbClr val="002060"/>
                </a:solidFill>
              </a:rPr>
              <a:t> </a:t>
            </a:r>
            <a:endParaRPr lang="en-US" sz="2200" b="1" dirty="0" smtClean="0">
              <a:solidFill>
                <a:srgbClr val="002060"/>
              </a:solidFill>
              <a:cs typeface="Times New Roman" pitchFamily="18" charset="0"/>
            </a:endParaRPr>
          </a:p>
        </p:txBody>
      </p:sp>
      <p:sp>
        <p:nvSpPr>
          <p:cNvPr id="2" name="Rectangle 1"/>
          <p:cNvSpPr/>
          <p:nvPr/>
        </p:nvSpPr>
        <p:spPr>
          <a:xfrm>
            <a:off x="228600" y="3657600"/>
            <a:ext cx="8880130" cy="830997"/>
          </a:xfrm>
          <a:prstGeom prst="rect">
            <a:avLst/>
          </a:prstGeom>
        </p:spPr>
        <p:txBody>
          <a:bodyPr wrap="square">
            <a:spAutoFit/>
          </a:bodyPr>
          <a:lstStyle/>
          <a:p>
            <a:r>
              <a:rPr lang="en-US" sz="2400" b="1" dirty="0" smtClean="0">
                <a:solidFill>
                  <a:srgbClr val="0070C0"/>
                </a:solidFill>
              </a:rPr>
              <a:t>-   Some </a:t>
            </a:r>
            <a:r>
              <a:rPr lang="en-US" sz="2400" b="1" dirty="0" err="1">
                <a:solidFill>
                  <a:srgbClr val="C00000"/>
                </a:solidFill>
              </a:rPr>
              <a:t>monosubstituted</a:t>
            </a:r>
            <a:r>
              <a:rPr lang="en-US" sz="2400" b="1" dirty="0">
                <a:solidFill>
                  <a:srgbClr val="0070C0"/>
                </a:solidFill>
              </a:rPr>
              <a:t> benzenes are considered </a:t>
            </a:r>
            <a:r>
              <a:rPr lang="en-US" sz="2400" b="1" dirty="0">
                <a:solidFill>
                  <a:srgbClr val="C00000"/>
                </a:solidFill>
                <a:effectLst>
                  <a:outerShdw blurRad="38100" dist="38100" dir="2700000" algn="tl">
                    <a:srgbClr val="000000">
                      <a:alpha val="43137"/>
                    </a:srgbClr>
                  </a:outerShdw>
                </a:effectLst>
              </a:rPr>
              <a:t>parent compounds</a:t>
            </a:r>
            <a:endParaRPr lang="ar-SA" sz="2400" dirty="0">
              <a:solidFill>
                <a:srgbClr val="C00000"/>
              </a:solidFill>
              <a:effectLst>
                <a:outerShdw blurRad="38100" dist="38100" dir="2700000" algn="tl">
                  <a:srgbClr val="000000">
                    <a:alpha val="43137"/>
                  </a:srgbClr>
                </a:outerShdw>
              </a:effectLst>
            </a:endParaRPr>
          </a:p>
        </p:txBody>
      </p:sp>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1" y="2122257"/>
            <a:ext cx="5867400" cy="1441115"/>
          </a:xfrm>
          <a:prstGeom prst="rect">
            <a:avLst/>
          </a:prstGeom>
          <a:noFill/>
          <a:extLst>
            <a:ext uri="{909E8E84-426E-40DD-AFC4-6F175D3DCCD1}">
              <a14:hiddenFill xmlns:a14="http://schemas.microsoft.com/office/drawing/2010/main">
                <a:solidFill>
                  <a:srgbClr val="FFFFFF"/>
                </a:solidFill>
              </a14:hiddenFill>
            </a:ext>
          </a:extLst>
        </p:spPr>
      </p:pic>
      <p:pic>
        <p:nvPicPr>
          <p:cNvPr id="614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0553" y="4419600"/>
            <a:ext cx="5810447" cy="1598641"/>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405B12B2-4FB3-489F-A189-74144EEB9694}" type="slidenum">
              <a:rPr lang="en-US" smtClean="0"/>
              <a:pPr/>
              <a:t>118</a:t>
            </a:fld>
            <a:endParaRPr lang="en-US"/>
          </a:p>
        </p:txBody>
      </p:sp>
      <p:sp>
        <p:nvSpPr>
          <p:cNvPr id="4" name="مستطيل 3"/>
          <p:cNvSpPr/>
          <p:nvPr/>
        </p:nvSpPr>
        <p:spPr>
          <a:xfrm>
            <a:off x="177822" y="591720"/>
            <a:ext cx="4025461" cy="461665"/>
          </a:xfrm>
          <a:prstGeom prst="rect">
            <a:avLst/>
          </a:prstGeom>
        </p:spPr>
        <p:txBody>
          <a:bodyPr wrap="none">
            <a:spAutoFit/>
          </a:bodyPr>
          <a:lstStyle/>
          <a:p>
            <a:pPr marL="342900" lvl="0" indent="-342900" algn="ctr">
              <a:buFont typeface="Wingdings" panose="05000000000000000000" pitchFamily="2" charset="2"/>
              <a:buChar char="v"/>
            </a:pPr>
            <a:r>
              <a:rPr lang="en-US" sz="2400" b="1" dirty="0" err="1">
                <a:solidFill>
                  <a:srgbClr val="7030A0"/>
                </a:solidFill>
              </a:rPr>
              <a:t>Monosubstituted</a:t>
            </a:r>
            <a:r>
              <a:rPr lang="en-US" sz="2400" b="1" dirty="0">
                <a:solidFill>
                  <a:srgbClr val="7030A0"/>
                </a:solidFill>
              </a:rPr>
              <a:t> Benzenes</a:t>
            </a:r>
            <a:endParaRPr lang="en-US" sz="2400" b="1" dirty="0">
              <a:solidFill>
                <a:srgbClr val="7030A0"/>
              </a:solidFill>
              <a:cs typeface="Times New Roman" pitchFamily="18" charset="0"/>
            </a:endParaRPr>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459893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1+#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1+#ppt_w/2"/>
                                          </p:val>
                                        </p:tav>
                                        <p:tav tm="100000">
                                          <p:val>
                                            <p:strVal val="#ppt_x"/>
                                          </p:val>
                                        </p:tav>
                                      </p:tavLst>
                                    </p:anim>
                                    <p:anim calcmode="lin" valueType="num">
                                      <p:cBhvr additive="base">
                                        <p:cTn id="12"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6"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886" y="0"/>
            <a:ext cx="5627914"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000" b="1" dirty="0"/>
              <a:t>Nomenclature of </a:t>
            </a:r>
            <a:r>
              <a:rPr lang="en-US" sz="2000" b="1" dirty="0" smtClean="0"/>
              <a:t>Benzene derivatives      </a:t>
            </a:r>
            <a:r>
              <a:rPr lang="en-US" b="1" dirty="0" smtClean="0"/>
              <a:t>Cont</a:t>
            </a:r>
            <a:r>
              <a:rPr lang="en-US" sz="2800" b="1" dirty="0" smtClean="0"/>
              <a:t>.</a:t>
            </a:r>
            <a:endParaRPr lang="en-US" sz="2800" b="1" dirty="0" smtClean="0">
              <a:solidFill>
                <a:srgbClr val="7030A0"/>
              </a:solidFill>
              <a:cs typeface="Times New Roman" pitchFamily="18" charset="0"/>
            </a:endParaRPr>
          </a:p>
        </p:txBody>
      </p:sp>
      <p:sp>
        <p:nvSpPr>
          <p:cNvPr id="5" name="TextBox 4"/>
          <p:cNvSpPr txBox="1"/>
          <p:nvPr/>
        </p:nvSpPr>
        <p:spPr>
          <a:xfrm>
            <a:off x="152400" y="3733800"/>
            <a:ext cx="8258382" cy="1261884"/>
          </a:xfrm>
          <a:prstGeom prst="rect">
            <a:avLst/>
          </a:prstGeom>
          <a:noFill/>
        </p:spPr>
        <p:txBody>
          <a:bodyPr wrap="square" rtlCol="0">
            <a:spAutoFit/>
          </a:bodyPr>
          <a:lstStyle/>
          <a:p>
            <a:pPr algn="just"/>
            <a:r>
              <a:rPr lang="en-US" sz="2400" b="1" dirty="0" smtClean="0">
                <a:solidFill>
                  <a:srgbClr val="214F87"/>
                </a:solidFill>
              </a:rPr>
              <a:t>- Sometimes it is more convenient to name </a:t>
            </a:r>
            <a:r>
              <a:rPr lang="en-US" sz="2400" b="1" dirty="0" smtClean="0">
                <a:solidFill>
                  <a:srgbClr val="214F87"/>
                </a:solidFill>
                <a:effectLst>
                  <a:outerShdw blurRad="38100" dist="38100" dir="2700000" algn="tl">
                    <a:srgbClr val="000000">
                      <a:alpha val="43137"/>
                    </a:srgbClr>
                  </a:outerShdw>
                </a:effectLst>
              </a:rPr>
              <a:t>the </a:t>
            </a:r>
            <a:r>
              <a:rPr lang="en-US" sz="2400" b="1" dirty="0" smtClean="0">
                <a:solidFill>
                  <a:srgbClr val="C00000"/>
                </a:solidFill>
              </a:rPr>
              <a:t>benzene ring as a substituent called a phenyl group </a:t>
            </a:r>
            <a:r>
              <a:rPr lang="en-US" sz="2400" b="1" dirty="0" smtClean="0">
                <a:solidFill>
                  <a:srgbClr val="214F87"/>
                </a:solidFill>
              </a:rPr>
              <a:t>, as in the following structures</a:t>
            </a:r>
            <a:r>
              <a:rPr lang="en-US" sz="2800" b="1" dirty="0" smtClean="0">
                <a:solidFill>
                  <a:srgbClr val="214F87"/>
                </a:solidFill>
              </a:rPr>
              <a:t>. </a:t>
            </a:r>
            <a:endParaRPr lang="en-US" sz="2800" b="1" dirty="0" smtClean="0">
              <a:solidFill>
                <a:srgbClr val="214F87"/>
              </a:solidFill>
              <a:cs typeface="Times New Roman" pitchFamily="18" charset="0"/>
            </a:endParaRPr>
          </a:p>
        </p:txBody>
      </p:sp>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533400"/>
            <a:ext cx="5956812" cy="1670134"/>
          </a:xfrm>
          <a:prstGeom prst="rect">
            <a:avLst/>
          </a:prstGeom>
          <a:noFill/>
          <a:extLst>
            <a:ext uri="{909E8E84-426E-40DD-AFC4-6F175D3DCCD1}">
              <a14:hiddenFill xmlns:a14="http://schemas.microsoft.com/office/drawing/2010/main">
                <a:solidFill>
                  <a:srgbClr val="FFFFFF"/>
                </a:solidFill>
              </a14:hiddenFill>
            </a:ext>
          </a:extLst>
        </p:spPr>
      </p:pic>
      <p:pic>
        <p:nvPicPr>
          <p:cNvPr id="624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2109" y="4572000"/>
            <a:ext cx="4633091" cy="166906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1219200" y="2209800"/>
            <a:ext cx="6026220" cy="1516621"/>
          </a:xfrm>
          <a:prstGeom prst="rect">
            <a:avLst/>
          </a:prstGeom>
        </p:spPr>
      </p:pic>
      <p:sp>
        <p:nvSpPr>
          <p:cNvPr id="4" name="Slide Number Placeholder 3"/>
          <p:cNvSpPr>
            <a:spLocks noGrp="1"/>
          </p:cNvSpPr>
          <p:nvPr>
            <p:ph type="sldNum" sz="quarter" idx="12"/>
          </p:nvPr>
        </p:nvSpPr>
        <p:spPr/>
        <p:txBody>
          <a:bodyPr/>
          <a:lstStyle/>
          <a:p>
            <a:fld id="{405B12B2-4FB3-489F-A189-74144EEB9694}" type="slidenum">
              <a:rPr lang="en-US" smtClean="0"/>
              <a:pPr/>
              <a:t>119</a:t>
            </a:fld>
            <a:endParaRPr lang="en-US"/>
          </a:p>
        </p:txBody>
      </p:sp>
      <p:sp>
        <p:nvSpPr>
          <p:cNvPr id="6" name="عنصر نائب للتذييل 5"/>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2631999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9571" y="140322"/>
            <a:ext cx="4295680" cy="1360803"/>
          </a:xfrm>
          <a:prstGeom prst="rect">
            <a:avLst/>
          </a:prstGeom>
          <a:ln/>
          <a:extLst/>
        </p:spPr>
        <p:style>
          <a:lnRef idx="2">
            <a:schemeClr val="accent3"/>
          </a:lnRef>
          <a:fillRef idx="1">
            <a:schemeClr val="lt1"/>
          </a:fillRef>
          <a:effectRef idx="0">
            <a:schemeClr val="accent3"/>
          </a:effectRef>
          <a:fontRef idx="minor">
            <a:schemeClr val="dk1"/>
          </a:fontRef>
        </p:style>
      </p:pic>
      <p:pic>
        <p:nvPicPr>
          <p:cNvPr id="31336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9572" y="1512011"/>
            <a:ext cx="4295680" cy="1320712"/>
          </a:xfrm>
          <a:prstGeom prst="rect">
            <a:avLst/>
          </a:prstGeom>
          <a:ln/>
          <a:extLst/>
        </p:spPr>
        <p:style>
          <a:lnRef idx="2">
            <a:schemeClr val="accent3"/>
          </a:lnRef>
          <a:fillRef idx="1">
            <a:schemeClr val="lt1"/>
          </a:fillRef>
          <a:effectRef idx="0">
            <a:schemeClr val="accent3"/>
          </a:effectRef>
          <a:fontRef idx="minor">
            <a:schemeClr val="dk1"/>
          </a:fontRef>
        </p:style>
      </p:pic>
      <p:sp>
        <p:nvSpPr>
          <p:cNvPr id="4" name="مستطيل 3"/>
          <p:cNvSpPr/>
          <p:nvPr/>
        </p:nvSpPr>
        <p:spPr>
          <a:xfrm>
            <a:off x="0" y="658932"/>
            <a:ext cx="2551148" cy="369332"/>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lvl="0" algn="just"/>
            <a:r>
              <a:rPr lang="en-US" b="1" dirty="0" smtClean="0">
                <a:solidFill>
                  <a:srgbClr val="C00000"/>
                </a:solidFill>
              </a:rPr>
              <a:t>Covalent Bonding / </a:t>
            </a:r>
            <a:r>
              <a:rPr lang="en-US" sz="1600" b="1" dirty="0" smtClean="0">
                <a:solidFill>
                  <a:srgbClr val="C00000"/>
                </a:solidFill>
              </a:rPr>
              <a:t>cont</a:t>
            </a:r>
            <a:r>
              <a:rPr lang="en-US" sz="1600" b="1" dirty="0" smtClean="0">
                <a:solidFill>
                  <a:srgbClr val="FF0000"/>
                </a:solidFill>
              </a:rPr>
              <a:t>.</a:t>
            </a:r>
            <a:r>
              <a:rPr lang="en-US" b="1" dirty="0" smtClean="0">
                <a:solidFill>
                  <a:srgbClr val="FF0000"/>
                </a:solidFill>
              </a:rPr>
              <a:t> </a:t>
            </a:r>
            <a:endParaRPr lang="en-US" b="1" dirty="0">
              <a:solidFill>
                <a:srgbClr val="FF0000"/>
              </a:solidFill>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12</a:t>
            </a:fld>
            <a:endParaRPr lang="en-US"/>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4117580"/>
            <a:ext cx="4949663" cy="234489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2832723"/>
            <a:ext cx="5105400" cy="1284857"/>
          </a:xfrm>
          <a:prstGeom prst="rect">
            <a:avLst/>
          </a:prstGeom>
          <a:noFill/>
          <a:extLst>
            <a:ext uri="{909E8E84-426E-40DD-AFC4-6F175D3DCCD1}">
              <a14:hiddenFill xmlns:a14="http://schemas.microsoft.com/office/drawing/2010/main">
                <a:solidFill>
                  <a:srgbClr val="FFFFFF"/>
                </a:solidFill>
              </a14:hiddenFill>
            </a:ext>
          </a:extLst>
        </p:spPr>
      </p:pic>
      <p:sp>
        <p:nvSpPr>
          <p:cNvPr id="10" name="مستطيل 9"/>
          <p:cNvSpPr/>
          <p:nvPr/>
        </p:nvSpPr>
        <p:spPr>
          <a:xfrm>
            <a:off x="3733800" y="3618816"/>
            <a:ext cx="1013611" cy="369332"/>
          </a:xfrm>
          <a:prstGeom prst="rect">
            <a:avLst/>
          </a:prstGeom>
        </p:spPr>
        <p:txBody>
          <a:bodyPr wrap="none">
            <a:spAutoFit/>
          </a:bodyPr>
          <a:lstStyle/>
          <a:p>
            <a:r>
              <a:rPr lang="en-US" sz="1600" b="1" dirty="0" smtClean="0">
                <a:solidFill>
                  <a:srgbClr val="0923E7"/>
                </a:solidFill>
              </a:rPr>
              <a:t>Methane</a:t>
            </a:r>
            <a:r>
              <a:rPr lang="en-US" dirty="0" smtClean="0"/>
              <a:t> </a:t>
            </a:r>
            <a:endParaRPr lang="ar-SA" dirty="0"/>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1" name="مستطيل 3"/>
          <p:cNvSpPr/>
          <p:nvPr/>
        </p:nvSpPr>
        <p:spPr>
          <a:xfrm>
            <a:off x="7543800" y="0"/>
            <a:ext cx="1600200" cy="92333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b="1" dirty="0" smtClean="0">
                <a:solidFill>
                  <a:srgbClr val="C00000"/>
                </a:solidFill>
              </a:rPr>
              <a:t>Types of Chemical </a:t>
            </a:r>
            <a:r>
              <a:rPr lang="en-US" b="1" dirty="0">
                <a:solidFill>
                  <a:srgbClr val="C00000"/>
                </a:solidFill>
              </a:rPr>
              <a:t>Bonding </a:t>
            </a:r>
            <a:endParaRPr lang="ar-SA" sz="1400" dirty="0">
              <a:solidFill>
                <a:srgbClr val="C00000"/>
              </a:solidFill>
            </a:endParaRPr>
          </a:p>
        </p:txBody>
      </p:sp>
    </p:spTree>
    <p:extLst>
      <p:ext uri="{BB962C8B-B14F-4D97-AF65-F5344CB8AC3E}">
        <p14:creationId xmlns:p14="http://schemas.microsoft.com/office/powerpoint/2010/main" val="67034889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33310" y="1143000"/>
            <a:ext cx="8596745" cy="1938992"/>
          </a:xfrm>
          <a:prstGeom prst="rect">
            <a:avLst/>
          </a:prstGeom>
          <a:noFill/>
        </p:spPr>
        <p:txBody>
          <a:bodyPr wrap="square" rtlCol="0">
            <a:spAutoFit/>
          </a:bodyPr>
          <a:lstStyle/>
          <a:p>
            <a:r>
              <a:rPr lang="en-US" sz="2400" b="1" dirty="0">
                <a:solidFill>
                  <a:srgbClr val="0070C0"/>
                </a:solidFill>
              </a:rPr>
              <a:t> </a:t>
            </a:r>
            <a:r>
              <a:rPr lang="en-US" sz="2400" b="1" dirty="0" smtClean="0">
                <a:solidFill>
                  <a:srgbClr val="0070C0"/>
                </a:solidFill>
              </a:rPr>
              <a:t>   </a:t>
            </a:r>
            <a:r>
              <a:rPr lang="en-US" sz="2400" b="1" dirty="0" smtClean="0">
                <a:solidFill>
                  <a:schemeClr val="accent4">
                    <a:lumMod val="50000"/>
                  </a:schemeClr>
                </a:solidFill>
              </a:rPr>
              <a:t>All</a:t>
            </a:r>
            <a:r>
              <a:rPr lang="en-US" sz="2400" b="1" dirty="0" smtClean="0">
                <a:solidFill>
                  <a:srgbClr val="0070C0"/>
                </a:solidFill>
              </a:rPr>
              <a:t> </a:t>
            </a:r>
            <a:r>
              <a:rPr lang="en-US" sz="2400" b="1" dirty="0" err="1" smtClean="0">
                <a:solidFill>
                  <a:srgbClr val="C00000"/>
                </a:solidFill>
              </a:rPr>
              <a:t>di</a:t>
            </a:r>
            <a:r>
              <a:rPr lang="en-US" sz="2400" b="1" dirty="0" err="1" smtClean="0">
                <a:solidFill>
                  <a:srgbClr val="002060"/>
                </a:solidFill>
              </a:rPr>
              <a:t>substituted</a:t>
            </a:r>
            <a:r>
              <a:rPr lang="en-US" sz="2400" b="1" dirty="0" smtClean="0">
                <a:solidFill>
                  <a:srgbClr val="C00000"/>
                </a:solidFill>
              </a:rPr>
              <a:t> </a:t>
            </a:r>
            <a:r>
              <a:rPr lang="en-US" sz="2400" b="1" dirty="0" smtClean="0">
                <a:solidFill>
                  <a:srgbClr val="002060"/>
                </a:solidFill>
              </a:rPr>
              <a:t>benzenes, no matter what the substituents, can give rise to </a:t>
            </a:r>
            <a:r>
              <a:rPr lang="en-US" sz="2400" b="1" dirty="0" smtClean="0">
                <a:solidFill>
                  <a:srgbClr val="C00000"/>
                </a:solidFill>
                <a:effectLst>
                  <a:outerShdw blurRad="38100" dist="38100" dir="2700000" algn="tl">
                    <a:srgbClr val="000000">
                      <a:alpha val="43137"/>
                    </a:srgbClr>
                  </a:outerShdw>
                </a:effectLst>
              </a:rPr>
              <a:t>three possible isomers</a:t>
            </a:r>
            <a:r>
              <a:rPr lang="en-US" sz="2400" b="1" dirty="0" smtClean="0">
                <a:solidFill>
                  <a:srgbClr val="0070C0"/>
                </a:solidFill>
              </a:rPr>
              <a:t>.</a:t>
            </a:r>
            <a:r>
              <a:rPr lang="en-US" sz="2400" b="1" dirty="0"/>
              <a:t> </a:t>
            </a:r>
            <a:r>
              <a:rPr lang="en-US" sz="2400" b="1" dirty="0" smtClean="0">
                <a:solidFill>
                  <a:srgbClr val="002060"/>
                </a:solidFill>
              </a:rPr>
              <a:t>the </a:t>
            </a:r>
            <a:r>
              <a:rPr lang="en-US" sz="2400" b="1" dirty="0">
                <a:solidFill>
                  <a:srgbClr val="002060"/>
                </a:solidFill>
              </a:rPr>
              <a:t>relative positions of the substituents are designated </a:t>
            </a:r>
            <a:r>
              <a:rPr lang="en-US" sz="2400" b="1" dirty="0" smtClean="0">
                <a:solidFill>
                  <a:srgbClr val="002060"/>
                </a:solidFill>
              </a:rPr>
              <a:t>by numbers more </a:t>
            </a:r>
            <a:r>
              <a:rPr lang="en-US" sz="2400" b="1" dirty="0">
                <a:solidFill>
                  <a:srgbClr val="002060"/>
                </a:solidFill>
              </a:rPr>
              <a:t>commonly, by the prefixes </a:t>
            </a:r>
            <a:r>
              <a:rPr lang="en-US" sz="2400" b="1" dirty="0" err="1">
                <a:solidFill>
                  <a:srgbClr val="002060"/>
                </a:solidFill>
              </a:rPr>
              <a:t>ortho</a:t>
            </a:r>
            <a:r>
              <a:rPr lang="en-US" sz="2400" b="1" dirty="0">
                <a:solidFill>
                  <a:srgbClr val="002060"/>
                </a:solidFill>
              </a:rPr>
              <a:t> </a:t>
            </a:r>
            <a:r>
              <a:rPr lang="en-US" sz="2400" b="1" dirty="0">
                <a:solidFill>
                  <a:srgbClr val="C00000"/>
                </a:solidFill>
              </a:rPr>
              <a:t>(o-), </a:t>
            </a:r>
            <a:r>
              <a:rPr lang="en-US" sz="2400" b="1" dirty="0">
                <a:solidFill>
                  <a:srgbClr val="002060"/>
                </a:solidFill>
              </a:rPr>
              <a:t>meta </a:t>
            </a:r>
            <a:r>
              <a:rPr lang="en-US" sz="2400" b="1" i="1" dirty="0">
                <a:solidFill>
                  <a:srgbClr val="C00000"/>
                </a:solidFill>
              </a:rPr>
              <a:t>(m-), </a:t>
            </a:r>
            <a:r>
              <a:rPr lang="en-US" sz="2400" b="1" dirty="0">
                <a:solidFill>
                  <a:srgbClr val="002060"/>
                </a:solidFill>
              </a:rPr>
              <a:t>or para </a:t>
            </a:r>
            <a:r>
              <a:rPr lang="en-US" sz="2400" b="1" dirty="0">
                <a:solidFill>
                  <a:srgbClr val="C00000"/>
                </a:solidFill>
              </a:rPr>
              <a:t>(p-</a:t>
            </a:r>
            <a:r>
              <a:rPr lang="en-US" sz="2400" b="1" dirty="0" smtClean="0">
                <a:solidFill>
                  <a:srgbClr val="C00000"/>
                </a:solidFill>
              </a:rPr>
              <a:t>) , </a:t>
            </a:r>
            <a:r>
              <a:rPr lang="en-US" sz="2400" b="1" dirty="0" smtClean="0">
                <a:solidFill>
                  <a:srgbClr val="0070C0"/>
                </a:solidFill>
              </a:rPr>
              <a:t> and </a:t>
            </a:r>
            <a:r>
              <a:rPr lang="en-US" sz="2400" b="1" dirty="0" smtClean="0">
                <a:solidFill>
                  <a:srgbClr val="002060"/>
                </a:solidFill>
              </a:rPr>
              <a:t>if </a:t>
            </a:r>
            <a:r>
              <a:rPr lang="en-US" sz="2400" b="1" dirty="0">
                <a:solidFill>
                  <a:srgbClr val="002060"/>
                </a:solidFill>
              </a:rPr>
              <a:t>the substituents are different, they are listed in alphabetical order</a:t>
            </a:r>
            <a:r>
              <a:rPr lang="en-US" sz="2400" b="1" dirty="0" smtClean="0">
                <a:solidFill>
                  <a:srgbClr val="002060"/>
                </a:solidFill>
              </a:rPr>
              <a:t> </a:t>
            </a:r>
            <a:endParaRPr lang="en-US" sz="2400" b="1" dirty="0">
              <a:solidFill>
                <a:srgbClr val="002060"/>
              </a:solidFill>
              <a:cs typeface="Times New Roman" pitchFamily="18" charset="0"/>
            </a:endParaRPr>
          </a:p>
        </p:txBody>
      </p:sp>
      <p:sp>
        <p:nvSpPr>
          <p:cNvPr id="8" name="Slide Number Placeholder 7"/>
          <p:cNvSpPr>
            <a:spLocks noGrp="1"/>
          </p:cNvSpPr>
          <p:nvPr>
            <p:ph type="sldNum" sz="quarter" idx="12"/>
          </p:nvPr>
        </p:nvSpPr>
        <p:spPr/>
        <p:txBody>
          <a:bodyPr/>
          <a:lstStyle/>
          <a:p>
            <a:fld id="{405B12B2-4FB3-489F-A189-74144EEB9694}" type="slidenum">
              <a:rPr lang="en-US" smtClean="0"/>
              <a:pPr/>
              <a:t>120</a:t>
            </a:fld>
            <a:endParaRPr 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
        <p:nvSpPr>
          <p:cNvPr id="6"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pic>
        <p:nvPicPr>
          <p:cNvPr id="717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3017500"/>
            <a:ext cx="6934554" cy="231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مستطيل 12"/>
          <p:cNvSpPr/>
          <p:nvPr/>
        </p:nvSpPr>
        <p:spPr>
          <a:xfrm>
            <a:off x="0" y="681335"/>
            <a:ext cx="6170342" cy="461665"/>
          </a:xfrm>
          <a:prstGeom prst="rect">
            <a:avLst/>
          </a:prstGeom>
        </p:spPr>
        <p:txBody>
          <a:bodyPr wrap="none">
            <a:spAutoFit/>
          </a:bodyPr>
          <a:lstStyle/>
          <a:p>
            <a:pPr marL="342900" lvl="0" indent="-342900" algn="ctr">
              <a:buFont typeface="Wingdings" panose="05000000000000000000" pitchFamily="2" charset="2"/>
              <a:buChar char="v"/>
            </a:pPr>
            <a:r>
              <a:rPr lang="en-US" sz="2400" b="1" dirty="0">
                <a:solidFill>
                  <a:srgbClr val="7030A0"/>
                </a:solidFill>
              </a:rPr>
              <a:t>Disubstituted </a:t>
            </a:r>
            <a:r>
              <a:rPr lang="en-US" sz="2400" b="1" dirty="0" smtClean="0">
                <a:solidFill>
                  <a:srgbClr val="7030A0"/>
                </a:solidFill>
              </a:rPr>
              <a:t>Benzenes </a:t>
            </a:r>
            <a:r>
              <a:rPr lang="en-US" sz="2400" b="1" u="sng" dirty="0" smtClean="0">
                <a:solidFill>
                  <a:srgbClr val="C00000"/>
                </a:solidFill>
              </a:rPr>
              <a:t>(</a:t>
            </a:r>
            <a:r>
              <a:rPr lang="en-US" sz="2000" b="1" u="sng" dirty="0" smtClean="0">
                <a:solidFill>
                  <a:srgbClr val="7030A0"/>
                </a:solidFill>
              </a:rPr>
              <a:t>and </a:t>
            </a:r>
            <a:r>
              <a:rPr lang="en-US" sz="2000" b="1" u="sng" dirty="0" smtClean="0">
                <a:solidFill>
                  <a:srgbClr val="C00000"/>
                </a:solidFill>
              </a:rPr>
              <a:t>o-, </a:t>
            </a:r>
            <a:r>
              <a:rPr lang="en-US" sz="2000" b="1" i="1" u="sng" dirty="0" smtClean="0">
                <a:solidFill>
                  <a:srgbClr val="C00000"/>
                </a:solidFill>
              </a:rPr>
              <a:t>m-, </a:t>
            </a:r>
            <a:r>
              <a:rPr lang="en-US" sz="2000" b="1" u="sng" dirty="0" smtClean="0">
                <a:solidFill>
                  <a:srgbClr val="C00000"/>
                </a:solidFill>
              </a:rPr>
              <a:t>p- isomers)</a:t>
            </a:r>
            <a:endParaRPr lang="en-US" sz="2400" b="1" u="sng" dirty="0">
              <a:solidFill>
                <a:srgbClr val="7030A0"/>
              </a:solidFill>
              <a:cs typeface="Times New Roman" pitchFamily="18" charset="0"/>
            </a:endParaRPr>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2" name="TextBox 2"/>
          <p:cNvSpPr txBox="1"/>
          <p:nvPr/>
        </p:nvSpPr>
        <p:spPr>
          <a:xfrm>
            <a:off x="10886" y="10180"/>
            <a:ext cx="5627914"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000" b="1" dirty="0">
                <a:solidFill>
                  <a:srgbClr val="7030A0"/>
                </a:solidFill>
              </a:rPr>
              <a:t>Nomenclature of </a:t>
            </a:r>
            <a:r>
              <a:rPr lang="en-US" sz="2000" b="1" dirty="0" smtClean="0">
                <a:solidFill>
                  <a:srgbClr val="7030A0"/>
                </a:solidFill>
              </a:rPr>
              <a:t>Benzene derivatives      </a:t>
            </a:r>
            <a:r>
              <a:rPr lang="en-US" b="1" dirty="0" smtClean="0">
                <a:solidFill>
                  <a:srgbClr val="7030A0"/>
                </a:solidFill>
              </a:rPr>
              <a:t>Cont</a:t>
            </a:r>
            <a:r>
              <a:rPr lang="en-US" sz="2800" b="1" dirty="0" smtClean="0">
                <a:solidFill>
                  <a:srgbClr val="7030A0"/>
                </a:solidFill>
              </a:rPr>
              <a:t>.</a:t>
            </a:r>
            <a:endParaRPr lang="en-US" sz="2800" b="1" dirty="0" smtClean="0">
              <a:solidFill>
                <a:srgbClr val="7030A0"/>
              </a:solidFill>
              <a:cs typeface="Times New Roman" pitchFamily="18" charset="0"/>
            </a:endParaRPr>
          </a:p>
        </p:txBody>
      </p:sp>
    </p:spTree>
    <p:extLst>
      <p:ext uri="{BB962C8B-B14F-4D97-AF65-F5344CB8AC3E}">
        <p14:creationId xmlns:p14="http://schemas.microsoft.com/office/powerpoint/2010/main" val="1505811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1+#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533400"/>
            <a:ext cx="8672208" cy="2308324"/>
          </a:xfrm>
          <a:prstGeom prst="rect">
            <a:avLst/>
          </a:prstGeom>
          <a:noFill/>
        </p:spPr>
        <p:txBody>
          <a:bodyPr wrap="square" rtlCol="0">
            <a:spAutoFit/>
          </a:bodyPr>
          <a:lstStyle/>
          <a:p>
            <a:pPr algn="just"/>
            <a:r>
              <a:rPr lang="en-US" sz="2400" b="1" dirty="0" smtClean="0">
                <a:solidFill>
                  <a:srgbClr val="0070C0"/>
                </a:solidFill>
                <a:cs typeface="+mj-cs"/>
              </a:rPr>
              <a:t>    </a:t>
            </a:r>
            <a:r>
              <a:rPr lang="en-US" sz="2400" b="1" dirty="0" smtClean="0">
                <a:solidFill>
                  <a:schemeClr val="accent4">
                    <a:lumMod val="75000"/>
                  </a:schemeClr>
                </a:solidFill>
                <a:cs typeface="+mj-cs"/>
              </a:rPr>
              <a:t>Like </a:t>
            </a:r>
            <a:r>
              <a:rPr lang="en-US" sz="2400" b="1" dirty="0" err="1" smtClean="0">
                <a:solidFill>
                  <a:schemeClr val="accent4">
                    <a:lumMod val="75000"/>
                  </a:schemeClr>
                </a:solidFill>
                <a:cs typeface="+mj-cs"/>
              </a:rPr>
              <a:t>monosubstituted</a:t>
            </a:r>
            <a:r>
              <a:rPr lang="en-US" sz="2400" b="1" dirty="0" smtClean="0">
                <a:solidFill>
                  <a:schemeClr val="accent4">
                    <a:lumMod val="75000"/>
                  </a:schemeClr>
                </a:solidFill>
                <a:cs typeface="+mj-cs"/>
              </a:rPr>
              <a:t> benzenes</a:t>
            </a:r>
            <a:r>
              <a:rPr lang="en-US" sz="2400" b="1" dirty="0" smtClean="0">
                <a:solidFill>
                  <a:srgbClr val="C00000"/>
                </a:solidFill>
                <a:cs typeface="+mj-cs"/>
              </a:rPr>
              <a:t>, certain </a:t>
            </a:r>
            <a:r>
              <a:rPr lang="en-US" sz="2400" b="1" dirty="0" err="1" smtClean="0">
                <a:solidFill>
                  <a:schemeClr val="accent4">
                    <a:lumMod val="75000"/>
                  </a:schemeClr>
                </a:solidFill>
                <a:cs typeface="+mj-cs"/>
              </a:rPr>
              <a:t>disubstituted</a:t>
            </a:r>
            <a:r>
              <a:rPr lang="en-US" sz="2400" b="1" dirty="0" smtClean="0">
                <a:solidFill>
                  <a:schemeClr val="accent4">
                    <a:lumMod val="75000"/>
                  </a:schemeClr>
                </a:solidFill>
                <a:cs typeface="+mj-cs"/>
              </a:rPr>
              <a:t> benzenes are named   by their</a:t>
            </a:r>
          </a:p>
          <a:p>
            <a:pPr algn="just"/>
            <a:r>
              <a:rPr lang="en-US" sz="2400" b="1" dirty="0" smtClean="0">
                <a:solidFill>
                  <a:schemeClr val="accent4">
                    <a:lumMod val="75000"/>
                  </a:schemeClr>
                </a:solidFill>
                <a:cs typeface="+mj-cs"/>
              </a:rPr>
              <a:t> common names,</a:t>
            </a:r>
          </a:p>
          <a:p>
            <a:pPr algn="just"/>
            <a:r>
              <a:rPr lang="en-US" sz="2400" b="1" dirty="0" smtClean="0">
                <a:solidFill>
                  <a:schemeClr val="accent4">
                    <a:lumMod val="75000"/>
                  </a:schemeClr>
                </a:solidFill>
                <a:cs typeface="+mj-cs"/>
              </a:rPr>
              <a:t> such as dimethyl </a:t>
            </a:r>
          </a:p>
          <a:p>
            <a:pPr algn="just"/>
            <a:r>
              <a:rPr lang="en-US" sz="2400" b="1" dirty="0" smtClean="0">
                <a:solidFill>
                  <a:schemeClr val="accent4">
                    <a:lumMod val="75000"/>
                  </a:schemeClr>
                </a:solidFill>
                <a:cs typeface="+mj-cs"/>
              </a:rPr>
              <a:t>benzenes </a:t>
            </a:r>
            <a:r>
              <a:rPr lang="en-US" sz="2400" b="1" dirty="0">
                <a:solidFill>
                  <a:schemeClr val="accent4">
                    <a:lumMod val="75000"/>
                  </a:schemeClr>
                </a:solidFill>
                <a:cs typeface="+mj-cs"/>
              </a:rPr>
              <a:t>are known </a:t>
            </a:r>
            <a:endParaRPr lang="en-US" sz="2400" b="1" dirty="0" smtClean="0">
              <a:solidFill>
                <a:schemeClr val="accent4">
                  <a:lumMod val="75000"/>
                </a:schemeClr>
              </a:solidFill>
              <a:cs typeface="+mj-cs"/>
            </a:endParaRPr>
          </a:p>
          <a:p>
            <a:pPr algn="just"/>
            <a:r>
              <a:rPr lang="en-US" sz="2400" b="1" dirty="0" smtClean="0">
                <a:solidFill>
                  <a:schemeClr val="accent4">
                    <a:lumMod val="75000"/>
                  </a:schemeClr>
                </a:solidFill>
                <a:cs typeface="+mj-cs"/>
              </a:rPr>
              <a:t>as </a:t>
            </a:r>
            <a:r>
              <a:rPr lang="en-US" sz="2400" b="1" dirty="0">
                <a:solidFill>
                  <a:srgbClr val="C00000"/>
                </a:solidFill>
                <a:effectLst>
                  <a:outerShdw blurRad="38100" dist="38100" dir="2700000" algn="tl">
                    <a:srgbClr val="000000">
                      <a:alpha val="43137"/>
                    </a:srgbClr>
                  </a:outerShdw>
                </a:effectLst>
                <a:cs typeface="+mj-cs"/>
              </a:rPr>
              <a:t>xylenes</a:t>
            </a:r>
            <a:endParaRPr lang="en-US" sz="2400" b="1" dirty="0" smtClean="0">
              <a:solidFill>
                <a:srgbClr val="C00000"/>
              </a:solidFill>
              <a:effectLst>
                <a:outerShdw blurRad="38100" dist="38100" dir="2700000" algn="tl">
                  <a:srgbClr val="000000">
                    <a:alpha val="43137"/>
                  </a:srgbClr>
                </a:outerShdw>
              </a:effectLst>
              <a:cs typeface="+mj-cs"/>
            </a:endParaRPr>
          </a:p>
        </p:txBody>
      </p:sp>
      <p:pic>
        <p:nvPicPr>
          <p:cNvPr id="13383" name="Picture 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637559"/>
            <a:ext cx="6748182" cy="2610841"/>
          </a:xfrm>
          <a:prstGeom prst="rect">
            <a:avLst/>
          </a:prstGeom>
          <a:ln/>
        </p:spPr>
        <p:style>
          <a:lnRef idx="2">
            <a:schemeClr val="accent6"/>
          </a:lnRef>
          <a:fillRef idx="1">
            <a:schemeClr val="lt1"/>
          </a:fillRef>
          <a:effectRef idx="0">
            <a:schemeClr val="accent6"/>
          </a:effectRef>
          <a:fontRef idx="minor">
            <a:schemeClr val="dk1"/>
          </a:fontRef>
        </p:style>
      </p:pic>
      <p:pic>
        <p:nvPicPr>
          <p:cNvPr id="3" name="Picture 2"/>
          <p:cNvPicPr>
            <a:picLocks noChangeAspect="1"/>
          </p:cNvPicPr>
          <p:nvPr/>
        </p:nvPicPr>
        <p:blipFill>
          <a:blip r:embed="rId3"/>
          <a:stretch>
            <a:fillRect/>
          </a:stretch>
        </p:blipFill>
        <p:spPr>
          <a:xfrm>
            <a:off x="2743200" y="1041231"/>
            <a:ext cx="6211755" cy="1815994"/>
          </a:xfrm>
          <a:prstGeom prst="rect">
            <a:avLst/>
          </a:prstGeom>
        </p:spPr>
        <p:style>
          <a:lnRef idx="0">
            <a:scrgbClr r="0" g="0" b="0"/>
          </a:lnRef>
          <a:fillRef idx="1001">
            <a:schemeClr val="lt2"/>
          </a:fillRef>
          <a:effectRef idx="0">
            <a:scrgbClr r="0" g="0" b="0"/>
          </a:effectRef>
          <a:fontRef idx="major"/>
        </p:style>
      </p:pic>
      <p:sp>
        <p:nvSpPr>
          <p:cNvPr id="4" name="Rectangle 3"/>
          <p:cNvSpPr/>
          <p:nvPr/>
        </p:nvSpPr>
        <p:spPr>
          <a:xfrm>
            <a:off x="76200" y="2819400"/>
            <a:ext cx="8763000" cy="1015663"/>
          </a:xfrm>
          <a:prstGeom prst="rect">
            <a:avLst/>
          </a:prstGeom>
        </p:spPr>
        <p:txBody>
          <a:bodyPr wrap="square">
            <a:spAutoFit/>
          </a:bodyPr>
          <a:lstStyle/>
          <a:p>
            <a:pPr algn="just"/>
            <a:r>
              <a:rPr lang="en-US" sz="2000" b="1" dirty="0" smtClean="0">
                <a:solidFill>
                  <a:srgbClr val="C00000"/>
                </a:solidFill>
                <a:latin typeface="Arial" panose="020B0604020202020204" pitchFamily="34" charset="0"/>
                <a:cs typeface="+mj-cs"/>
              </a:rPr>
              <a:t>    If </a:t>
            </a:r>
            <a:r>
              <a:rPr lang="en-US" sz="2000" b="1" dirty="0">
                <a:solidFill>
                  <a:srgbClr val="C00000"/>
                </a:solidFill>
                <a:latin typeface="Arial" panose="020B0604020202020204" pitchFamily="34" charset="0"/>
                <a:cs typeface="+mj-cs"/>
              </a:rPr>
              <a:t>one of the group is part of the parent compound,</a:t>
            </a:r>
            <a:r>
              <a:rPr lang="en-US" sz="2000" b="1" dirty="0">
                <a:solidFill>
                  <a:srgbClr val="00B050"/>
                </a:solidFill>
                <a:latin typeface="Arial" panose="020B0604020202020204" pitchFamily="34" charset="0"/>
                <a:cs typeface="+mj-cs"/>
              </a:rPr>
              <a:t> </a:t>
            </a:r>
            <a:r>
              <a:rPr lang="en-US" sz="2000" b="1" dirty="0">
                <a:solidFill>
                  <a:schemeClr val="accent4">
                    <a:lumMod val="75000"/>
                  </a:schemeClr>
                </a:solidFill>
                <a:latin typeface="Arial" panose="020B0604020202020204" pitchFamily="34" charset="0"/>
                <a:cs typeface="+mj-cs"/>
              </a:rPr>
              <a:t>the carbon that bears the functional group of the parent compound is </a:t>
            </a:r>
            <a:r>
              <a:rPr lang="en-US" sz="2000" b="1" dirty="0" smtClean="0">
                <a:solidFill>
                  <a:schemeClr val="accent4">
                    <a:lumMod val="75000"/>
                  </a:schemeClr>
                </a:solidFill>
                <a:latin typeface="Arial" panose="020B0604020202020204" pitchFamily="34" charset="0"/>
                <a:cs typeface="+mj-cs"/>
              </a:rPr>
              <a:t>assigned </a:t>
            </a:r>
            <a:r>
              <a:rPr lang="en-US" sz="2000" b="1" dirty="0">
                <a:solidFill>
                  <a:schemeClr val="accent4">
                    <a:lumMod val="75000"/>
                  </a:schemeClr>
                </a:solidFill>
                <a:latin typeface="Arial" panose="020B0604020202020204" pitchFamily="34" charset="0"/>
                <a:cs typeface="+mj-cs"/>
              </a:rPr>
              <a:t>the </a:t>
            </a:r>
            <a:endParaRPr lang="en-US" sz="2000" b="1" dirty="0" smtClean="0">
              <a:solidFill>
                <a:schemeClr val="accent4">
                  <a:lumMod val="75000"/>
                </a:schemeClr>
              </a:solidFill>
              <a:latin typeface="Arial" panose="020B0604020202020204" pitchFamily="34" charset="0"/>
              <a:cs typeface="+mj-cs"/>
            </a:endParaRPr>
          </a:p>
          <a:p>
            <a:pPr algn="just"/>
            <a:r>
              <a:rPr lang="en-US" sz="2000" b="1" dirty="0" smtClean="0">
                <a:solidFill>
                  <a:schemeClr val="accent4">
                    <a:lumMod val="75000"/>
                  </a:schemeClr>
                </a:solidFill>
                <a:latin typeface="Arial" panose="020B0604020202020204" pitchFamily="34" charset="0"/>
                <a:cs typeface="+mj-cs"/>
              </a:rPr>
              <a:t>number 1.   </a:t>
            </a:r>
            <a:endParaRPr lang="en-US" sz="2000" b="1" dirty="0">
              <a:solidFill>
                <a:schemeClr val="accent4">
                  <a:lumMod val="75000"/>
                </a:schemeClr>
              </a:solidFill>
              <a:latin typeface="Arial" panose="020B0604020202020204" pitchFamily="34" charset="0"/>
              <a:cs typeface="+mj-cs"/>
            </a:endParaRPr>
          </a:p>
        </p:txBody>
      </p:sp>
      <p:sp>
        <p:nvSpPr>
          <p:cNvPr id="5" name="Slide Number Placeholder 4"/>
          <p:cNvSpPr>
            <a:spLocks noGrp="1"/>
          </p:cNvSpPr>
          <p:nvPr>
            <p:ph type="sldNum" sz="quarter" idx="12"/>
          </p:nvPr>
        </p:nvSpPr>
        <p:spPr/>
        <p:txBody>
          <a:bodyPr/>
          <a:lstStyle/>
          <a:p>
            <a:fld id="{405B12B2-4FB3-489F-A189-74144EEB9694}" type="slidenum">
              <a:rPr lang="en-US" smtClean="0"/>
              <a:pPr/>
              <a:t>121</a:t>
            </a:fld>
            <a:endParaRPr lang="en-US"/>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9" name="TextBox 2"/>
          <p:cNvSpPr txBox="1"/>
          <p:nvPr/>
        </p:nvSpPr>
        <p:spPr>
          <a:xfrm>
            <a:off x="10886" y="0"/>
            <a:ext cx="5627914"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000" b="1" dirty="0">
                <a:solidFill>
                  <a:srgbClr val="7030A0"/>
                </a:solidFill>
              </a:rPr>
              <a:t>Nomenclature of </a:t>
            </a:r>
            <a:r>
              <a:rPr lang="en-US" sz="2000" b="1" dirty="0" smtClean="0">
                <a:solidFill>
                  <a:srgbClr val="7030A0"/>
                </a:solidFill>
              </a:rPr>
              <a:t>Benzene derivatives      </a:t>
            </a:r>
            <a:r>
              <a:rPr lang="en-US" b="1" dirty="0" smtClean="0">
                <a:solidFill>
                  <a:srgbClr val="7030A0"/>
                </a:solidFill>
              </a:rPr>
              <a:t>Cont</a:t>
            </a:r>
            <a:r>
              <a:rPr lang="en-US" sz="2800" b="1" dirty="0" smtClean="0">
                <a:solidFill>
                  <a:srgbClr val="7030A0"/>
                </a:solidFill>
              </a:rPr>
              <a:t>.</a:t>
            </a:r>
            <a:endParaRPr lang="en-US" sz="2800" b="1" dirty="0" smtClean="0">
              <a:solidFill>
                <a:srgbClr val="7030A0"/>
              </a:solidFill>
              <a:cs typeface="Times New Roman" pitchFamily="18" charset="0"/>
            </a:endParaRPr>
          </a:p>
        </p:txBody>
      </p:sp>
    </p:spTree>
    <p:extLst>
      <p:ext uri="{BB962C8B-B14F-4D97-AF65-F5344CB8AC3E}">
        <p14:creationId xmlns:p14="http://schemas.microsoft.com/office/powerpoint/2010/main" val="2111251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1+#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20044" y="914400"/>
            <a:ext cx="8719156" cy="3046988"/>
          </a:xfrm>
          <a:prstGeom prst="rect">
            <a:avLst/>
          </a:prstGeom>
          <a:noFill/>
        </p:spPr>
        <p:txBody>
          <a:bodyPr wrap="square" rtlCol="0">
            <a:spAutoFit/>
          </a:bodyPr>
          <a:lstStyle/>
          <a:p>
            <a:pPr lvl="0" algn="just"/>
            <a:r>
              <a:rPr lang="en-US" sz="2400" b="1" dirty="0" smtClean="0">
                <a:solidFill>
                  <a:srgbClr val="002060"/>
                </a:solidFill>
                <a:latin typeface="Arial" panose="020B0604020202020204" pitchFamily="34" charset="0"/>
                <a:cs typeface="Arial" panose="020B0604020202020204" pitchFamily="34" charset="0"/>
              </a:rPr>
              <a:t>   When </a:t>
            </a:r>
            <a:r>
              <a:rPr lang="en-US" sz="2400" b="1" dirty="0" smtClean="0">
                <a:solidFill>
                  <a:srgbClr val="C00000"/>
                </a:solidFill>
                <a:latin typeface="Arial" panose="020B0604020202020204" pitchFamily="34" charset="0"/>
                <a:cs typeface="Arial" panose="020B0604020202020204" pitchFamily="34" charset="0"/>
              </a:rPr>
              <a:t>three or more substituents </a:t>
            </a:r>
            <a:r>
              <a:rPr lang="en-US" sz="2400" b="1" dirty="0" smtClean="0">
                <a:solidFill>
                  <a:srgbClr val="002060"/>
                </a:solidFill>
                <a:latin typeface="Arial" panose="020B0604020202020204" pitchFamily="34" charset="0"/>
                <a:cs typeface="Arial" panose="020B0604020202020204" pitchFamily="34" charset="0"/>
              </a:rPr>
              <a:t>are present, the ring must be numbered  the </a:t>
            </a:r>
            <a:r>
              <a:rPr lang="en-US" sz="2400" b="1" dirty="0">
                <a:solidFill>
                  <a:srgbClr val="002060"/>
                </a:solidFill>
                <a:latin typeface="Arial" panose="020B0604020202020204" pitchFamily="34" charset="0"/>
                <a:cs typeface="Arial" panose="020B0604020202020204" pitchFamily="34" charset="0"/>
              </a:rPr>
              <a:t>numbering starts with one substituent and continues around the ring so as to use the lowest possible numbers for the other substituents</a:t>
            </a:r>
            <a:r>
              <a:rPr lang="en-US" sz="2400" b="1" dirty="0" smtClean="0">
                <a:solidFill>
                  <a:srgbClr val="002060"/>
                </a:solidFill>
                <a:latin typeface="Arial" panose="020B0604020202020204" pitchFamily="34" charset="0"/>
                <a:cs typeface="Arial" panose="020B0604020202020204" pitchFamily="34" charset="0"/>
              </a:rPr>
              <a:t>.</a:t>
            </a:r>
            <a:r>
              <a:rPr lang="en-US" sz="2400" b="1" dirty="0">
                <a:solidFill>
                  <a:srgbClr val="C00000"/>
                </a:solidFill>
                <a:latin typeface="Arial" panose="020B0604020202020204" pitchFamily="34" charset="0"/>
                <a:cs typeface="Arial" panose="020B0604020202020204" pitchFamily="34" charset="0"/>
              </a:rPr>
              <a:t> If one of the group </a:t>
            </a:r>
            <a:r>
              <a:rPr lang="en-US" sz="2400" b="1" u="sng" dirty="0">
                <a:solidFill>
                  <a:srgbClr val="C00000"/>
                </a:solidFill>
                <a:latin typeface="Arial" panose="020B0604020202020204" pitchFamily="34" charset="0"/>
                <a:cs typeface="Arial" panose="020B0604020202020204" pitchFamily="34" charset="0"/>
              </a:rPr>
              <a:t>is part of the parent compound</a:t>
            </a:r>
            <a:r>
              <a:rPr lang="en-US" sz="2400" b="1" dirty="0" smtClean="0">
                <a:solidFill>
                  <a:srgbClr val="C00000"/>
                </a:solidFill>
                <a:latin typeface="Arial" panose="020B0604020202020204" pitchFamily="34" charset="0"/>
                <a:cs typeface="Arial" panose="020B0604020202020204" pitchFamily="34" charset="0"/>
              </a:rPr>
              <a:t>,           </a:t>
            </a:r>
            <a:r>
              <a:rPr lang="en-US" sz="2400" b="1" dirty="0" smtClean="0">
                <a:solidFill>
                  <a:srgbClr val="002060"/>
                </a:solidFill>
                <a:latin typeface="Arial" panose="020B0604020202020204" pitchFamily="34" charset="0"/>
                <a:cs typeface="Arial" panose="020B0604020202020204" pitchFamily="34" charset="0"/>
              </a:rPr>
              <a:t> </a:t>
            </a:r>
            <a:r>
              <a:rPr lang="en-US" sz="2400" b="1" dirty="0">
                <a:solidFill>
                  <a:srgbClr val="002060"/>
                </a:solidFill>
                <a:latin typeface="Arial" panose="020B0604020202020204" pitchFamily="34" charset="0"/>
                <a:cs typeface="Arial" panose="020B0604020202020204" pitchFamily="34" charset="0"/>
              </a:rPr>
              <a:t>( such as Benzoic acid ).</a:t>
            </a:r>
            <a:r>
              <a:rPr lang="en-US" sz="2400" b="1" dirty="0" smtClean="0">
                <a:solidFill>
                  <a:srgbClr val="00B050"/>
                </a:solidFill>
                <a:latin typeface="Arial" panose="020B0604020202020204" pitchFamily="34" charset="0"/>
                <a:cs typeface="Arial" panose="020B0604020202020204" pitchFamily="34" charset="0"/>
              </a:rPr>
              <a:t> </a:t>
            </a:r>
            <a:r>
              <a:rPr lang="en-US" sz="2400" b="1" dirty="0">
                <a:solidFill>
                  <a:srgbClr val="002060"/>
                </a:solidFill>
                <a:latin typeface="Arial" panose="020B0604020202020204" pitchFamily="34" charset="0"/>
                <a:cs typeface="Arial" panose="020B0604020202020204" pitchFamily="34" charset="0"/>
              </a:rPr>
              <a:t>the carbon that bears the functional group of the parent compound is assigned the number </a:t>
            </a:r>
            <a:r>
              <a:rPr lang="en-US" sz="2400" b="1" dirty="0" smtClean="0">
                <a:solidFill>
                  <a:srgbClr val="002060"/>
                </a:solidFill>
                <a:latin typeface="Arial" panose="020B0604020202020204" pitchFamily="34" charset="0"/>
                <a:cs typeface="Arial" panose="020B0604020202020204" pitchFamily="34" charset="0"/>
              </a:rPr>
              <a:t>1. </a:t>
            </a:r>
            <a:endParaRPr lang="en-US" sz="2400" b="1" dirty="0">
              <a:solidFill>
                <a:srgbClr val="002060"/>
              </a:solidFill>
              <a:latin typeface="Arial" panose="020B0604020202020204" pitchFamily="34" charset="0"/>
              <a:cs typeface="Arial" panose="020B0604020202020204" pitchFamily="34" charset="0"/>
            </a:endParaRPr>
          </a:p>
          <a:p>
            <a:pPr algn="just"/>
            <a:r>
              <a:rPr lang="en-US" sz="2400" b="1" dirty="0" smtClean="0">
                <a:solidFill>
                  <a:srgbClr val="002060"/>
                </a:solidFill>
                <a:latin typeface="Arial" panose="020B0604020202020204" pitchFamily="34" charset="0"/>
                <a:cs typeface="Arial" panose="020B0604020202020204" pitchFamily="34" charset="0"/>
              </a:rPr>
              <a:t> </a:t>
            </a:r>
            <a:endParaRPr lang="en-US" sz="2400" b="1" dirty="0">
              <a:solidFill>
                <a:srgbClr val="002060"/>
              </a:solidFill>
              <a:latin typeface="Arial" panose="020B0604020202020204" pitchFamily="34" charset="0"/>
              <a:cs typeface="Arial" panose="020B0604020202020204" pitchFamily="34" charset="0"/>
            </a:endParaRPr>
          </a:p>
        </p:txBody>
      </p:sp>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3581401"/>
            <a:ext cx="6858000" cy="222178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405B12B2-4FB3-489F-A189-74144EEB9694}" type="slidenum">
              <a:rPr lang="en-US" smtClean="0"/>
              <a:pPr/>
              <a:t>122</a:t>
            </a:fld>
            <a:endParaRPr lang="en-US"/>
          </a:p>
        </p:txBody>
      </p:sp>
      <p:sp>
        <p:nvSpPr>
          <p:cNvPr id="3" name="مستطيل 2"/>
          <p:cNvSpPr/>
          <p:nvPr/>
        </p:nvSpPr>
        <p:spPr>
          <a:xfrm>
            <a:off x="18193" y="572787"/>
            <a:ext cx="3803798" cy="461665"/>
          </a:xfrm>
          <a:prstGeom prst="rect">
            <a:avLst/>
          </a:prstGeom>
        </p:spPr>
        <p:txBody>
          <a:bodyPr wrap="none">
            <a:spAutoFit/>
          </a:bodyPr>
          <a:lstStyle/>
          <a:p>
            <a:pPr marL="342900" lvl="0" indent="-342900" algn="ctr">
              <a:buFont typeface="Wingdings" panose="05000000000000000000" pitchFamily="2" charset="2"/>
              <a:buChar char="v"/>
            </a:pPr>
            <a:r>
              <a:rPr lang="en-US" sz="2400" b="1" dirty="0" err="1">
                <a:solidFill>
                  <a:srgbClr val="7030A0"/>
                </a:solidFill>
              </a:rPr>
              <a:t>Polysubstituted</a:t>
            </a:r>
            <a:r>
              <a:rPr lang="en-US" sz="2400" b="1" dirty="0">
                <a:solidFill>
                  <a:srgbClr val="7030A0"/>
                </a:solidFill>
              </a:rPr>
              <a:t> Benzenes</a:t>
            </a:r>
            <a:endParaRPr lang="en-US" sz="2400" b="1" dirty="0">
              <a:solidFill>
                <a:srgbClr val="7030A0"/>
              </a:solidFill>
              <a:cs typeface="Times New Roman" pitchFamily="18" charset="0"/>
            </a:endParaRPr>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8" name="TextBox 2"/>
          <p:cNvSpPr txBox="1"/>
          <p:nvPr/>
        </p:nvSpPr>
        <p:spPr>
          <a:xfrm>
            <a:off x="10886" y="0"/>
            <a:ext cx="5627914"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000" b="1" dirty="0">
                <a:solidFill>
                  <a:srgbClr val="7030A0"/>
                </a:solidFill>
              </a:rPr>
              <a:t>Nomenclature of </a:t>
            </a:r>
            <a:r>
              <a:rPr lang="en-US" sz="2000" b="1" dirty="0" smtClean="0">
                <a:solidFill>
                  <a:srgbClr val="7030A0"/>
                </a:solidFill>
              </a:rPr>
              <a:t>Benzene derivatives      </a:t>
            </a:r>
            <a:r>
              <a:rPr lang="en-US" b="1" dirty="0" smtClean="0">
                <a:solidFill>
                  <a:srgbClr val="7030A0"/>
                </a:solidFill>
              </a:rPr>
              <a:t>Cont</a:t>
            </a:r>
            <a:r>
              <a:rPr lang="en-US" sz="2800" b="1" dirty="0" smtClean="0">
                <a:solidFill>
                  <a:srgbClr val="7030A0"/>
                </a:solidFill>
              </a:rPr>
              <a:t>.</a:t>
            </a:r>
            <a:endParaRPr lang="en-US" sz="2800" b="1" dirty="0" smtClean="0">
              <a:solidFill>
                <a:srgbClr val="7030A0"/>
              </a:solidFill>
              <a:cs typeface="Times New Roman" pitchFamily="18" charset="0"/>
            </a:endParaRPr>
          </a:p>
        </p:txBody>
      </p:sp>
    </p:spTree>
    <p:extLst>
      <p:ext uri="{BB962C8B-B14F-4D97-AF65-F5344CB8AC3E}">
        <p14:creationId xmlns:p14="http://schemas.microsoft.com/office/powerpoint/2010/main" val="427469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0" y="595"/>
            <a:ext cx="9144000"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800" b="1" dirty="0" smtClean="0">
                <a:solidFill>
                  <a:srgbClr val="214F87"/>
                </a:solidFill>
              </a:rPr>
              <a:t>Reactions of Aromatic Compounds</a:t>
            </a:r>
            <a:endParaRPr lang="en-US" sz="2800" b="1" dirty="0" smtClean="0">
              <a:solidFill>
                <a:srgbClr val="214F87"/>
              </a:solidFill>
              <a:latin typeface="Times New Roman" pitchFamily="18" charset="0"/>
              <a:cs typeface="Times New Roman" pitchFamily="18" charset="0"/>
            </a:endParaRPr>
          </a:p>
        </p:txBody>
      </p:sp>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1" y="1696771"/>
            <a:ext cx="6248399" cy="1732229"/>
          </a:xfrm>
          <a:prstGeom prst="rect">
            <a:avLst/>
          </a:prstGeom>
          <a:noFill/>
          <a:extLst>
            <a:ext uri="{909E8E84-426E-40DD-AFC4-6F175D3DCCD1}">
              <a14:hiddenFill xmlns:a14="http://schemas.microsoft.com/office/drawing/2010/main">
                <a:solidFill>
                  <a:srgbClr val="FFFFFF"/>
                </a:solidFill>
              </a14:hiddenFill>
            </a:ext>
          </a:extLst>
        </p:spPr>
      </p:pic>
      <p:pic>
        <p:nvPicPr>
          <p:cNvPr id="655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7877" y="3309794"/>
            <a:ext cx="5567923" cy="1948006"/>
          </a:xfrm>
          <a:prstGeom prst="rect">
            <a:avLst/>
          </a:prstGeom>
          <a:noFill/>
          <a:extLst>
            <a:ext uri="{909E8E84-426E-40DD-AFC4-6F175D3DCCD1}">
              <a14:hiddenFill xmlns:a14="http://schemas.microsoft.com/office/drawing/2010/main">
                <a:solidFill>
                  <a:srgbClr val="FFFFFF"/>
                </a:solidFill>
              </a14:hiddenFill>
            </a:ext>
          </a:extLst>
        </p:spPr>
      </p:pic>
      <p:pic>
        <p:nvPicPr>
          <p:cNvPr id="655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5187478"/>
            <a:ext cx="3372789" cy="128952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405B12B2-4FB3-489F-A189-74144EEB9694}" type="slidenum">
              <a:rPr lang="en-US" smtClean="0"/>
              <a:pPr/>
              <a:t>123</a:t>
            </a:fld>
            <a:endParaRPr lang="en-US"/>
          </a:p>
        </p:txBody>
      </p:sp>
      <p:sp>
        <p:nvSpPr>
          <p:cNvPr id="3" name="مستطيل 2"/>
          <p:cNvSpPr/>
          <p:nvPr/>
        </p:nvSpPr>
        <p:spPr>
          <a:xfrm>
            <a:off x="24384" y="523815"/>
            <a:ext cx="8205216" cy="2431435"/>
          </a:xfrm>
          <a:prstGeom prst="rect">
            <a:avLst/>
          </a:prstGeom>
        </p:spPr>
        <p:txBody>
          <a:bodyPr wrap="square">
            <a:spAutoFit/>
          </a:bodyPr>
          <a:lstStyle/>
          <a:p>
            <a:pPr lvl="0" algn="ctr"/>
            <a:r>
              <a:rPr lang="en-US" sz="2800" b="1" dirty="0" smtClean="0">
                <a:solidFill>
                  <a:srgbClr val="214F87"/>
                </a:solidFill>
              </a:rPr>
              <a:t>A-    Side-Chain </a:t>
            </a:r>
            <a:r>
              <a:rPr lang="en-US" sz="2800" b="1" dirty="0">
                <a:solidFill>
                  <a:srgbClr val="214F87"/>
                </a:solidFill>
              </a:rPr>
              <a:t>Reactions of Aromatic Compounds</a:t>
            </a:r>
            <a:endParaRPr lang="en-US" sz="2800" b="1" dirty="0">
              <a:solidFill>
                <a:srgbClr val="214F87"/>
              </a:solidFill>
              <a:latin typeface="Times New Roman" pitchFamily="18" charset="0"/>
              <a:cs typeface="Times New Roman" pitchFamily="18" charset="0"/>
            </a:endParaRPr>
          </a:p>
          <a:p>
            <a:pPr lvl="0"/>
            <a:r>
              <a:rPr lang="en-US" sz="2400" b="1" dirty="0" smtClean="0">
                <a:solidFill>
                  <a:srgbClr val="C00000"/>
                </a:solidFill>
              </a:rPr>
              <a:t>1-  Halogenation </a:t>
            </a:r>
            <a:r>
              <a:rPr lang="en-US" sz="2400" b="1" dirty="0">
                <a:solidFill>
                  <a:srgbClr val="C00000"/>
                </a:solidFill>
              </a:rPr>
              <a:t>of an Alkyl Side </a:t>
            </a:r>
            <a:r>
              <a:rPr lang="en-US" sz="2400" b="1" dirty="0" smtClean="0">
                <a:solidFill>
                  <a:srgbClr val="C00000"/>
                </a:solidFill>
              </a:rPr>
              <a:t>Chain</a:t>
            </a:r>
          </a:p>
          <a:p>
            <a:pPr lvl="0"/>
            <a:r>
              <a:rPr lang="en-US" sz="2000" b="1" dirty="0">
                <a:solidFill>
                  <a:srgbClr val="214F87"/>
                </a:solidFill>
              </a:rPr>
              <a:t> Treatment of alkyl substituted  benzene with Halogen, substitution reaction occurs on the alkyl  section </a:t>
            </a:r>
            <a:endParaRPr lang="en-US" sz="2000" b="1" dirty="0" smtClean="0">
              <a:solidFill>
                <a:srgbClr val="214F87"/>
              </a:solidFill>
            </a:endParaRPr>
          </a:p>
          <a:p>
            <a:pPr lvl="0"/>
            <a:r>
              <a:rPr lang="en-US" sz="2000" b="1" dirty="0" smtClean="0">
                <a:solidFill>
                  <a:srgbClr val="214F87"/>
                </a:solidFill>
              </a:rPr>
              <a:t>. </a:t>
            </a:r>
            <a:r>
              <a:rPr lang="en-US" sz="2000" b="1" dirty="0">
                <a:solidFill>
                  <a:srgbClr val="214F87"/>
                </a:solidFill>
              </a:rPr>
              <a:t>(substitution in </a:t>
            </a:r>
            <a:r>
              <a:rPr lang="en-US" sz="2000" b="1" dirty="0" smtClean="0">
                <a:solidFill>
                  <a:srgbClr val="214F87"/>
                </a:solidFill>
              </a:rPr>
              <a:t>the</a:t>
            </a:r>
          </a:p>
          <a:p>
            <a:pPr lvl="0"/>
            <a:r>
              <a:rPr lang="en-US" sz="2000" b="1" dirty="0" smtClean="0">
                <a:solidFill>
                  <a:srgbClr val="214F87"/>
                </a:solidFill>
              </a:rPr>
              <a:t> </a:t>
            </a:r>
            <a:r>
              <a:rPr lang="en-US" sz="2000" b="1" dirty="0">
                <a:solidFill>
                  <a:srgbClr val="214F87"/>
                </a:solidFill>
              </a:rPr>
              <a:t>aromatic ring </a:t>
            </a:r>
            <a:r>
              <a:rPr lang="en-US" sz="2000" b="1" dirty="0" smtClean="0">
                <a:solidFill>
                  <a:srgbClr val="214F87"/>
                </a:solidFill>
              </a:rPr>
              <a:t>needs</a:t>
            </a:r>
          </a:p>
          <a:p>
            <a:pPr lvl="0"/>
            <a:r>
              <a:rPr lang="en-US" sz="2000" b="1" dirty="0" smtClean="0">
                <a:solidFill>
                  <a:srgbClr val="214F87"/>
                </a:solidFill>
              </a:rPr>
              <a:t> </a:t>
            </a:r>
            <a:r>
              <a:rPr lang="en-US" sz="2000" b="1" dirty="0">
                <a:solidFill>
                  <a:srgbClr val="214F87"/>
                </a:solidFill>
              </a:rPr>
              <a:t>certain catalysis )</a:t>
            </a:r>
            <a:endParaRPr lang="en-US" sz="2400" b="1" dirty="0">
              <a:solidFill>
                <a:srgbClr val="C00000"/>
              </a:solidFill>
            </a:endParaRPr>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5" name="مستطيل 4"/>
          <p:cNvSpPr/>
          <p:nvPr/>
        </p:nvSpPr>
        <p:spPr>
          <a:xfrm>
            <a:off x="5791200" y="5943600"/>
            <a:ext cx="2209066" cy="338554"/>
          </a:xfrm>
          <a:prstGeom prst="rect">
            <a:avLst/>
          </a:prstGeom>
        </p:spPr>
        <p:txBody>
          <a:bodyPr wrap="none">
            <a:spAutoFit/>
          </a:bodyPr>
          <a:lstStyle/>
          <a:p>
            <a:r>
              <a:rPr lang="en-US" sz="1600" b="1" dirty="0" smtClean="0">
                <a:solidFill>
                  <a:srgbClr val="214F87"/>
                </a:solidFill>
              </a:rPr>
              <a:t>More stable free radical</a:t>
            </a:r>
            <a:endParaRPr lang="ar-SA" sz="1600" dirty="0"/>
          </a:p>
        </p:txBody>
      </p:sp>
      <p:sp>
        <p:nvSpPr>
          <p:cNvPr id="7" name="مستطيل 6"/>
          <p:cNvSpPr/>
          <p:nvPr/>
        </p:nvSpPr>
        <p:spPr>
          <a:xfrm>
            <a:off x="4260531" y="4584118"/>
            <a:ext cx="1261307" cy="307777"/>
          </a:xfrm>
          <a:prstGeom prst="rect">
            <a:avLst/>
          </a:prstGeom>
        </p:spPr>
        <p:txBody>
          <a:bodyPr wrap="none">
            <a:spAutoFit/>
          </a:bodyPr>
          <a:lstStyle/>
          <a:p>
            <a:r>
              <a:rPr lang="en-US" sz="1400" b="1" dirty="0" smtClean="0">
                <a:solidFill>
                  <a:srgbClr val="214F87"/>
                </a:solidFill>
              </a:rPr>
              <a:t>Major product</a:t>
            </a:r>
            <a:endParaRPr lang="ar-SA" sz="1400" dirty="0"/>
          </a:p>
        </p:txBody>
      </p:sp>
    </p:spTree>
    <p:extLst>
      <p:ext uri="{BB962C8B-B14F-4D97-AF65-F5344CB8AC3E}">
        <p14:creationId xmlns:p14="http://schemas.microsoft.com/office/powerpoint/2010/main" val="761747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8600" y="838200"/>
            <a:ext cx="8686800" cy="1938992"/>
          </a:xfrm>
          <a:prstGeom prst="rect">
            <a:avLst/>
          </a:prstGeom>
          <a:noFill/>
        </p:spPr>
        <p:txBody>
          <a:bodyPr wrap="square" rtlCol="0">
            <a:spAutoFit/>
          </a:bodyPr>
          <a:lstStyle/>
          <a:p>
            <a:pPr algn="just"/>
            <a:r>
              <a:rPr lang="en-US" sz="2400" dirty="0" smtClean="0">
                <a:solidFill>
                  <a:srgbClr val="002060"/>
                </a:solidFill>
                <a:cs typeface="+mj-cs"/>
              </a:rPr>
              <a:t>    Treatment of </a:t>
            </a:r>
            <a:r>
              <a:rPr lang="en-US" sz="2400" dirty="0" err="1" smtClean="0">
                <a:solidFill>
                  <a:srgbClr val="002060"/>
                </a:solidFill>
                <a:cs typeface="+mj-cs"/>
              </a:rPr>
              <a:t>alkyle</a:t>
            </a:r>
            <a:r>
              <a:rPr lang="en-US" sz="2400" dirty="0" smtClean="0">
                <a:solidFill>
                  <a:srgbClr val="002060"/>
                </a:solidFill>
                <a:cs typeface="+mj-cs"/>
              </a:rPr>
              <a:t> substituted  benzene with hot potassium permanganate</a:t>
            </a:r>
            <a:r>
              <a:rPr lang="en-US" sz="2400" dirty="0">
                <a:solidFill>
                  <a:srgbClr val="002060"/>
                </a:solidFill>
                <a:cs typeface="+mj-cs"/>
              </a:rPr>
              <a:t>. </a:t>
            </a:r>
            <a:r>
              <a:rPr lang="en-US" sz="2400" dirty="0" smtClean="0">
                <a:solidFill>
                  <a:srgbClr val="002060"/>
                </a:solidFill>
                <a:cs typeface="+mj-cs"/>
              </a:rPr>
              <a:t>The alkyl group Converts </a:t>
            </a:r>
            <a:r>
              <a:rPr lang="en-US" sz="2400" dirty="0">
                <a:solidFill>
                  <a:srgbClr val="002060"/>
                </a:solidFill>
                <a:cs typeface="+mj-cs"/>
              </a:rPr>
              <a:t>into a carboxyl group</a:t>
            </a:r>
            <a:r>
              <a:rPr lang="en-US" sz="2400" dirty="0">
                <a:solidFill>
                  <a:srgbClr val="C00000"/>
                </a:solidFill>
                <a:cs typeface="+mj-cs"/>
              </a:rPr>
              <a:t>, -COOH</a:t>
            </a:r>
            <a:r>
              <a:rPr lang="en-US" sz="2400" dirty="0" smtClean="0">
                <a:solidFill>
                  <a:srgbClr val="C00000"/>
                </a:solidFill>
                <a:cs typeface="+mj-cs"/>
              </a:rPr>
              <a:t> </a:t>
            </a:r>
            <a:r>
              <a:rPr lang="en-US" sz="2400" dirty="0" smtClean="0">
                <a:solidFill>
                  <a:srgbClr val="002060"/>
                </a:solidFill>
                <a:cs typeface="+mj-cs"/>
              </a:rPr>
              <a:t>regardless of </a:t>
            </a:r>
            <a:r>
              <a:rPr lang="en-US" sz="2400" dirty="0">
                <a:solidFill>
                  <a:srgbClr val="002060"/>
                </a:solidFill>
                <a:cs typeface="+mj-cs"/>
              </a:rPr>
              <a:t>the </a:t>
            </a:r>
            <a:r>
              <a:rPr lang="en-US" sz="2400" dirty="0">
                <a:solidFill>
                  <a:srgbClr val="C00000"/>
                </a:solidFill>
                <a:cs typeface="+mj-cs"/>
              </a:rPr>
              <a:t>length</a:t>
            </a:r>
            <a:r>
              <a:rPr lang="en-US" sz="2400" dirty="0">
                <a:solidFill>
                  <a:srgbClr val="002060"/>
                </a:solidFill>
                <a:cs typeface="+mj-cs"/>
              </a:rPr>
              <a:t> of the alkyl </a:t>
            </a:r>
            <a:r>
              <a:rPr lang="en-US" sz="2400" dirty="0" smtClean="0">
                <a:solidFill>
                  <a:srgbClr val="002060"/>
                </a:solidFill>
                <a:cs typeface="+mj-cs"/>
              </a:rPr>
              <a:t>chain , and  </a:t>
            </a:r>
            <a:r>
              <a:rPr lang="en-US" sz="2400" dirty="0">
                <a:solidFill>
                  <a:srgbClr val="002060"/>
                </a:solidFill>
                <a:cs typeface="+mj-cs"/>
              </a:rPr>
              <a:t>the product is always the same, </a:t>
            </a:r>
            <a:endParaRPr lang="en-US" sz="2400" dirty="0" smtClean="0">
              <a:solidFill>
                <a:srgbClr val="002060"/>
              </a:solidFill>
              <a:cs typeface="+mj-cs"/>
            </a:endParaRPr>
          </a:p>
          <a:p>
            <a:pPr algn="just"/>
            <a:r>
              <a:rPr lang="en-US" sz="2400" dirty="0" smtClean="0">
                <a:solidFill>
                  <a:srgbClr val="002060"/>
                </a:solidFill>
                <a:cs typeface="+mj-cs"/>
              </a:rPr>
              <a:t>carboxyl </a:t>
            </a:r>
            <a:r>
              <a:rPr lang="en-US" sz="2400" dirty="0">
                <a:solidFill>
                  <a:srgbClr val="002060"/>
                </a:solidFill>
                <a:cs typeface="+mj-cs"/>
              </a:rPr>
              <a:t>group, -COOH</a:t>
            </a:r>
            <a:r>
              <a:rPr lang="en-US" sz="2400" dirty="0" smtClean="0">
                <a:solidFill>
                  <a:srgbClr val="002060"/>
                </a:solidFill>
                <a:cs typeface="+mj-cs"/>
              </a:rPr>
              <a:t>.</a:t>
            </a:r>
            <a:endParaRPr lang="en-US" sz="2400" dirty="0">
              <a:solidFill>
                <a:srgbClr val="002060"/>
              </a:solidFill>
              <a:cs typeface="+mj-cs"/>
            </a:endParaRPr>
          </a:p>
        </p:txBody>
      </p:sp>
      <p:sp>
        <p:nvSpPr>
          <p:cNvPr id="10" name="TextBox 9"/>
          <p:cNvSpPr txBox="1"/>
          <p:nvPr/>
        </p:nvSpPr>
        <p:spPr>
          <a:xfrm>
            <a:off x="0" y="595"/>
            <a:ext cx="6019800" cy="40011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b="1" dirty="0" smtClean="0">
                <a:solidFill>
                  <a:srgbClr val="214F87"/>
                </a:solidFill>
              </a:rPr>
              <a:t>Reactions of Aromatic Compounds   cont.</a:t>
            </a:r>
            <a:endParaRPr lang="en-US" sz="2000" b="1" dirty="0" smtClean="0">
              <a:solidFill>
                <a:srgbClr val="214F87"/>
              </a:solidFill>
              <a:latin typeface="Times New Roman" pitchFamily="18" charset="0"/>
              <a:cs typeface="Times New Roman" pitchFamily="18" charset="0"/>
            </a:endParaRPr>
          </a:p>
        </p:txBody>
      </p:sp>
      <p:pic>
        <p:nvPicPr>
          <p:cNvPr id="665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8840" y="1981200"/>
            <a:ext cx="5417960" cy="396929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405B12B2-4FB3-489F-A189-74144EEB9694}" type="slidenum">
              <a:rPr lang="en-US" smtClean="0"/>
              <a:pPr/>
              <a:t>124</a:t>
            </a:fld>
            <a:endParaRPr lang="en-US" dirty="0"/>
          </a:p>
        </p:txBody>
      </p:sp>
      <p:sp>
        <p:nvSpPr>
          <p:cNvPr id="3" name="مستطيل 2"/>
          <p:cNvSpPr/>
          <p:nvPr/>
        </p:nvSpPr>
        <p:spPr>
          <a:xfrm>
            <a:off x="76200" y="457200"/>
            <a:ext cx="4640822" cy="461665"/>
          </a:xfrm>
          <a:prstGeom prst="rect">
            <a:avLst/>
          </a:prstGeom>
        </p:spPr>
        <p:txBody>
          <a:bodyPr wrap="none">
            <a:spAutoFit/>
          </a:bodyPr>
          <a:lstStyle/>
          <a:p>
            <a:pPr lvl="0"/>
            <a:r>
              <a:rPr lang="en-US" sz="2400" b="1" dirty="0" smtClean="0">
                <a:solidFill>
                  <a:srgbClr val="C00000"/>
                </a:solidFill>
              </a:rPr>
              <a:t>2-  </a:t>
            </a:r>
            <a:r>
              <a:rPr lang="en-US" sz="2400" b="1" dirty="0">
                <a:solidFill>
                  <a:srgbClr val="C00000"/>
                </a:solidFill>
              </a:rPr>
              <a:t>Oxidation of an Alkyl Side Chain</a:t>
            </a:r>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277700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4"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to="" calcmode="lin" valueType="num">
                                      <p:cBhvr>
                                        <p:cTn id="12"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867" y="1620053"/>
            <a:ext cx="6019133" cy="4856947"/>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3" name="Rectangle 2"/>
          <p:cNvSpPr/>
          <p:nvPr/>
        </p:nvSpPr>
        <p:spPr>
          <a:xfrm>
            <a:off x="567087" y="1676400"/>
            <a:ext cx="2023713" cy="4832092"/>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342900" indent="-342900">
              <a:buFont typeface="Arial" panose="020B0604020202020204" pitchFamily="34" charset="0"/>
              <a:buChar char="•"/>
            </a:pPr>
            <a:endParaRPr lang="en-US" sz="800" b="1" dirty="0" smtClean="0">
              <a:solidFill>
                <a:srgbClr val="002060"/>
              </a:solidFill>
              <a:cs typeface="+mj-cs"/>
            </a:endParaRPr>
          </a:p>
          <a:p>
            <a:r>
              <a:rPr lang="en-US" sz="2000" b="1" dirty="0" smtClean="0">
                <a:solidFill>
                  <a:srgbClr val="002060"/>
                </a:solidFill>
                <a:cs typeface="+mj-cs"/>
              </a:rPr>
              <a:t>Alkylation</a:t>
            </a:r>
          </a:p>
          <a:p>
            <a:pPr marL="342900" indent="-342900">
              <a:buFont typeface="Arial" panose="020B0604020202020204" pitchFamily="34" charset="0"/>
              <a:buChar char="•"/>
            </a:pPr>
            <a:endParaRPr lang="en-US" sz="2000" b="1" dirty="0" smtClean="0">
              <a:solidFill>
                <a:srgbClr val="002060"/>
              </a:solidFill>
              <a:cs typeface="+mj-cs"/>
            </a:endParaRPr>
          </a:p>
          <a:p>
            <a:endParaRPr lang="en-US" sz="2000" b="1" dirty="0">
              <a:solidFill>
                <a:srgbClr val="002060"/>
              </a:solidFill>
              <a:cs typeface="+mj-cs"/>
            </a:endParaRPr>
          </a:p>
          <a:p>
            <a:r>
              <a:rPr lang="en-US" sz="2000" b="1" dirty="0" smtClean="0">
                <a:solidFill>
                  <a:srgbClr val="002060"/>
                </a:solidFill>
                <a:cs typeface="+mj-cs"/>
              </a:rPr>
              <a:t>Acylation</a:t>
            </a:r>
          </a:p>
          <a:p>
            <a:endParaRPr lang="en-US" sz="2000" b="1" dirty="0">
              <a:solidFill>
                <a:srgbClr val="002060"/>
              </a:solidFill>
              <a:cs typeface="+mj-cs"/>
            </a:endParaRPr>
          </a:p>
          <a:p>
            <a:endParaRPr lang="en-US" sz="2000" b="1" dirty="0">
              <a:solidFill>
                <a:srgbClr val="002060"/>
              </a:solidFill>
              <a:cs typeface="+mj-cs"/>
            </a:endParaRPr>
          </a:p>
          <a:p>
            <a:r>
              <a:rPr lang="en-US" sz="2000" b="1" dirty="0" smtClean="0">
                <a:solidFill>
                  <a:srgbClr val="002060"/>
                </a:solidFill>
                <a:cs typeface="+mj-cs"/>
              </a:rPr>
              <a:t>Halogenation</a:t>
            </a:r>
          </a:p>
          <a:p>
            <a:endParaRPr lang="en-US" sz="2000" b="1" dirty="0">
              <a:solidFill>
                <a:srgbClr val="002060"/>
              </a:solidFill>
              <a:cs typeface="+mj-cs"/>
            </a:endParaRPr>
          </a:p>
          <a:p>
            <a:endParaRPr lang="en-US" sz="2000" b="1" dirty="0">
              <a:solidFill>
                <a:srgbClr val="002060"/>
              </a:solidFill>
              <a:cs typeface="+mj-cs"/>
            </a:endParaRPr>
          </a:p>
          <a:p>
            <a:r>
              <a:rPr lang="en-US" sz="2000" b="1" dirty="0" smtClean="0">
                <a:solidFill>
                  <a:srgbClr val="002060"/>
                </a:solidFill>
                <a:cs typeface="+mj-cs"/>
              </a:rPr>
              <a:t>Nitration</a:t>
            </a:r>
          </a:p>
          <a:p>
            <a:endParaRPr lang="en-US" sz="2000" b="1" dirty="0">
              <a:solidFill>
                <a:srgbClr val="002060"/>
              </a:solidFill>
              <a:cs typeface="+mj-cs"/>
            </a:endParaRPr>
          </a:p>
          <a:p>
            <a:endParaRPr lang="en-US" sz="2000" b="1" dirty="0" smtClean="0">
              <a:solidFill>
                <a:srgbClr val="002060"/>
              </a:solidFill>
              <a:cs typeface="+mj-cs"/>
            </a:endParaRPr>
          </a:p>
          <a:p>
            <a:r>
              <a:rPr lang="en-US" sz="2000" b="1" dirty="0" err="1" smtClean="0">
                <a:solidFill>
                  <a:srgbClr val="002060"/>
                </a:solidFill>
                <a:cs typeface="+mj-cs"/>
              </a:rPr>
              <a:t>Sulfonation</a:t>
            </a:r>
            <a:endParaRPr lang="en-US" sz="2000" b="1" dirty="0" smtClean="0">
              <a:solidFill>
                <a:srgbClr val="002060"/>
              </a:solidFill>
              <a:cs typeface="+mj-cs"/>
            </a:endParaRPr>
          </a:p>
          <a:p>
            <a:pPr marL="342900" indent="-342900">
              <a:buFont typeface="Arial" panose="020B0604020202020204" pitchFamily="34" charset="0"/>
              <a:buChar char="•"/>
            </a:pPr>
            <a:endParaRPr lang="en-US" sz="2000" b="1" dirty="0" smtClean="0">
              <a:solidFill>
                <a:srgbClr val="002060"/>
              </a:solidFill>
              <a:cs typeface="+mj-cs"/>
            </a:endParaRPr>
          </a:p>
          <a:p>
            <a:pPr marL="342900" indent="-342900">
              <a:buFont typeface="Arial" panose="020B0604020202020204" pitchFamily="34" charset="0"/>
              <a:buChar char="•"/>
            </a:pPr>
            <a:endParaRPr lang="en-US" sz="2000" b="1" dirty="0" smtClean="0">
              <a:solidFill>
                <a:srgbClr val="002060"/>
              </a:solidFill>
              <a:cs typeface="+mj-cs"/>
            </a:endParaRPr>
          </a:p>
        </p:txBody>
      </p:sp>
      <p:sp>
        <p:nvSpPr>
          <p:cNvPr id="4" name="Rectangle 3"/>
          <p:cNvSpPr/>
          <p:nvPr/>
        </p:nvSpPr>
        <p:spPr>
          <a:xfrm>
            <a:off x="186086" y="838200"/>
            <a:ext cx="8576914" cy="830997"/>
          </a:xfrm>
          <a:prstGeom prst="rect">
            <a:avLst/>
          </a:prstGeom>
        </p:spPr>
        <p:txBody>
          <a:bodyPr wrap="square">
            <a:spAutoFit/>
          </a:bodyPr>
          <a:lstStyle/>
          <a:p>
            <a:pPr algn="just"/>
            <a:r>
              <a:rPr lang="en-US" sz="2400" b="1" dirty="0" smtClean="0">
                <a:solidFill>
                  <a:srgbClr val="002060"/>
                </a:solidFill>
              </a:rPr>
              <a:t>      </a:t>
            </a:r>
            <a:r>
              <a:rPr lang="en-US" sz="2400" dirty="0" smtClean="0">
                <a:solidFill>
                  <a:srgbClr val="002060"/>
                </a:solidFill>
                <a:cs typeface="+mj-cs"/>
              </a:rPr>
              <a:t>In this reaction </a:t>
            </a:r>
            <a:r>
              <a:rPr lang="en-US" sz="2400" dirty="0">
                <a:solidFill>
                  <a:srgbClr val="002060"/>
                </a:solidFill>
                <a:cs typeface="+mj-cs"/>
              </a:rPr>
              <a:t>catalysts </a:t>
            </a:r>
            <a:r>
              <a:rPr lang="en-US" sz="2400" dirty="0" smtClean="0">
                <a:solidFill>
                  <a:srgbClr val="002060"/>
                </a:solidFill>
                <a:cs typeface="+mj-cs"/>
              </a:rPr>
              <a:t>such as </a:t>
            </a:r>
            <a:r>
              <a:rPr lang="en-US" sz="2400" dirty="0">
                <a:solidFill>
                  <a:srgbClr val="C00000"/>
                </a:solidFill>
                <a:cs typeface="+mj-cs"/>
              </a:rPr>
              <a:t>Lewis acids </a:t>
            </a:r>
            <a:r>
              <a:rPr lang="en-US" sz="2400" dirty="0">
                <a:solidFill>
                  <a:srgbClr val="002060"/>
                </a:solidFill>
                <a:cs typeface="+mj-cs"/>
              </a:rPr>
              <a:t>or a </a:t>
            </a:r>
            <a:r>
              <a:rPr lang="en-US" sz="2400" dirty="0" err="1">
                <a:solidFill>
                  <a:srgbClr val="C00000"/>
                </a:solidFill>
                <a:cs typeface="+mj-cs"/>
              </a:rPr>
              <a:t>protonic</a:t>
            </a:r>
            <a:r>
              <a:rPr lang="en-US" sz="2400" dirty="0">
                <a:solidFill>
                  <a:srgbClr val="C00000"/>
                </a:solidFill>
                <a:cs typeface="+mj-cs"/>
              </a:rPr>
              <a:t> acid</a:t>
            </a:r>
            <a:r>
              <a:rPr lang="en-US" sz="2400" dirty="0">
                <a:solidFill>
                  <a:srgbClr val="002060"/>
                </a:solidFill>
                <a:cs typeface="+mj-cs"/>
              </a:rPr>
              <a:t>.</a:t>
            </a:r>
            <a:r>
              <a:rPr lang="en-US" sz="2400" dirty="0" smtClean="0">
                <a:solidFill>
                  <a:srgbClr val="002060"/>
                </a:solidFill>
                <a:cs typeface="+mj-cs"/>
              </a:rPr>
              <a:t> is added  </a:t>
            </a:r>
            <a:r>
              <a:rPr lang="en-US" sz="2400" dirty="0">
                <a:solidFill>
                  <a:srgbClr val="002060"/>
                </a:solidFill>
                <a:cs typeface="+mj-cs"/>
              </a:rPr>
              <a:t>to </a:t>
            </a:r>
            <a:r>
              <a:rPr lang="en-US" sz="2400" dirty="0">
                <a:solidFill>
                  <a:srgbClr val="C00000"/>
                </a:solidFill>
                <a:cs typeface="+mj-cs"/>
              </a:rPr>
              <a:t>generate</a:t>
            </a:r>
            <a:r>
              <a:rPr lang="en-US" sz="2400" dirty="0">
                <a:solidFill>
                  <a:srgbClr val="002060"/>
                </a:solidFill>
                <a:cs typeface="+mj-cs"/>
              </a:rPr>
              <a:t> powerful </a:t>
            </a:r>
            <a:r>
              <a:rPr lang="en-US" sz="2400" dirty="0" smtClean="0">
                <a:solidFill>
                  <a:srgbClr val="002060"/>
                </a:solidFill>
                <a:cs typeface="+mj-cs"/>
              </a:rPr>
              <a:t>electrophiles </a:t>
            </a:r>
            <a:r>
              <a:rPr lang="en-US" sz="2400" dirty="0">
                <a:solidFill>
                  <a:srgbClr val="002060"/>
                </a:solidFill>
                <a:latin typeface="Times New Roman"/>
                <a:ea typeface="Times New Roman"/>
                <a:cs typeface="+mj-cs"/>
              </a:rPr>
              <a:t>(</a:t>
            </a:r>
            <a:r>
              <a:rPr lang="en-US" sz="2400" dirty="0">
                <a:solidFill>
                  <a:srgbClr val="C00000"/>
                </a:solidFill>
                <a:latin typeface="Times New Roman"/>
                <a:ea typeface="Times New Roman"/>
                <a:cs typeface="+mj-cs"/>
              </a:rPr>
              <a:t>E</a:t>
            </a:r>
            <a:r>
              <a:rPr lang="en-US" sz="2400" baseline="30000" dirty="0" smtClean="0">
                <a:solidFill>
                  <a:srgbClr val="C00000"/>
                </a:solidFill>
                <a:latin typeface="Times New Roman"/>
                <a:ea typeface="Times New Roman"/>
                <a:cs typeface="+mj-cs"/>
              </a:rPr>
              <a:t>+</a:t>
            </a:r>
            <a:r>
              <a:rPr lang="en-US" sz="2400" dirty="0" smtClean="0">
                <a:solidFill>
                  <a:srgbClr val="002060"/>
                </a:solidFill>
                <a:latin typeface="Times New Roman"/>
                <a:ea typeface="Times New Roman"/>
                <a:cs typeface="+mj-cs"/>
              </a:rPr>
              <a:t>)</a:t>
            </a:r>
            <a:endParaRPr lang="en-US" sz="2400" dirty="0">
              <a:solidFill>
                <a:srgbClr val="002060"/>
              </a:solidFill>
              <a:cs typeface="+mj-cs"/>
            </a:endParaRPr>
          </a:p>
        </p:txBody>
      </p:sp>
      <p:sp>
        <p:nvSpPr>
          <p:cNvPr id="7" name="Rectangle 6"/>
          <p:cNvSpPr/>
          <p:nvPr/>
        </p:nvSpPr>
        <p:spPr>
          <a:xfrm>
            <a:off x="152400" y="1905000"/>
            <a:ext cx="444352" cy="4278094"/>
          </a:xfrm>
          <a:prstGeom prst="rect">
            <a:avLst/>
          </a:prstGeom>
        </p:spPr>
        <p:txBody>
          <a:bodyPr wrap="none">
            <a:spAutoFit/>
          </a:bodyPr>
          <a:lstStyle/>
          <a:p>
            <a:r>
              <a:rPr lang="en-US" sz="24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rPr>
              <a:t>1-</a:t>
            </a:r>
          </a:p>
          <a:p>
            <a:endParaRPr lang="en-US" sz="2400" b="1" baseline="30000" dirty="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endParaRPr lang="en-US" sz="20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endParaRPr lang="en-US" sz="24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r>
              <a:rPr lang="en-US" sz="24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rPr>
              <a:t> 2- </a:t>
            </a:r>
          </a:p>
          <a:p>
            <a:endParaRPr lang="en-US" sz="2400" b="1" baseline="30000" dirty="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endParaRPr lang="en-US" sz="24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endParaRPr lang="en-US" sz="24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r>
              <a:rPr lang="en-US" sz="24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rPr>
              <a:t>3-</a:t>
            </a:r>
            <a:endParaRPr lang="en-US" sz="2400" b="1" baseline="30000" dirty="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r>
              <a:rPr lang="en-US" sz="24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rPr>
              <a:t> </a:t>
            </a:r>
          </a:p>
          <a:p>
            <a:endParaRPr lang="en-US" sz="24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r>
              <a:rPr lang="en-US" sz="24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rPr>
              <a:t>4-</a:t>
            </a:r>
            <a:endParaRPr lang="en-US" sz="2400" b="1" baseline="30000" dirty="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endParaRPr lang="en-US" sz="24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endParaRPr lang="en-US" sz="2400" b="1" baseline="30000" dirty="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endParaRPr lang="en-US" sz="24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r>
              <a:rPr lang="en-US" sz="2400" b="1" baseline="30000" dirty="0" smtClean="0">
                <a:solidFill>
                  <a:srgbClr val="002060"/>
                </a:solidFill>
                <a:latin typeface="Calibri" panose="020F0502020204030204" pitchFamily="34" charset="0"/>
                <a:ea typeface="Times New Roman" panose="02020603050405020304" pitchFamily="18" charset="0"/>
                <a:cs typeface="Arial" panose="020B0604020202020204" pitchFamily="34" charset="0"/>
              </a:rPr>
              <a:t>5-  </a:t>
            </a:r>
          </a:p>
          <a:p>
            <a:endParaRPr lang="en-US" sz="2400" b="1" baseline="30000" dirty="0">
              <a:solidFill>
                <a:srgbClr val="002060"/>
              </a:solidFill>
              <a:latin typeface="Calibri" panose="020F0502020204030204" pitchFamily="34" charset="0"/>
              <a:ea typeface="Times New Roman" panose="02020603050405020304" pitchFamily="18" charset="0"/>
              <a:cs typeface="Arial" panose="020B0604020202020204" pitchFamily="34" charset="0"/>
            </a:endParaRPr>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6" name="عنصر نائب لرقم الشريحة 5"/>
          <p:cNvSpPr>
            <a:spLocks noGrp="1"/>
          </p:cNvSpPr>
          <p:nvPr>
            <p:ph type="sldNum" sz="quarter" idx="12"/>
          </p:nvPr>
        </p:nvSpPr>
        <p:spPr/>
        <p:txBody>
          <a:bodyPr/>
          <a:lstStyle/>
          <a:p>
            <a:fld id="{405B12B2-4FB3-489F-A189-74144EEB9694}" type="slidenum">
              <a:rPr lang="en-US" smtClean="0"/>
              <a:pPr/>
              <a:t>125</a:t>
            </a:fld>
            <a:endParaRPr lang="en-US"/>
          </a:p>
        </p:txBody>
      </p:sp>
      <p:sp>
        <p:nvSpPr>
          <p:cNvPr id="9" name="TextBox 9"/>
          <p:cNvSpPr txBox="1"/>
          <p:nvPr/>
        </p:nvSpPr>
        <p:spPr>
          <a:xfrm>
            <a:off x="0" y="595"/>
            <a:ext cx="6019800" cy="40011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b="1" dirty="0" smtClean="0">
                <a:solidFill>
                  <a:srgbClr val="214F87"/>
                </a:solidFill>
              </a:rPr>
              <a:t>Reactions of Aromatic Compounds   cont.</a:t>
            </a:r>
            <a:endParaRPr lang="en-US" sz="2000" b="1" dirty="0" smtClean="0">
              <a:solidFill>
                <a:srgbClr val="214F87"/>
              </a:solidFill>
              <a:latin typeface="Times New Roman" pitchFamily="18" charset="0"/>
              <a:cs typeface="Times New Roman" pitchFamily="18" charset="0"/>
            </a:endParaRPr>
          </a:p>
        </p:txBody>
      </p:sp>
      <p:sp>
        <p:nvSpPr>
          <p:cNvPr id="8" name="مستطيل 7"/>
          <p:cNvSpPr/>
          <p:nvPr/>
        </p:nvSpPr>
        <p:spPr>
          <a:xfrm>
            <a:off x="168811" y="414159"/>
            <a:ext cx="6308189" cy="461665"/>
          </a:xfrm>
          <a:prstGeom prst="rect">
            <a:avLst/>
          </a:prstGeom>
        </p:spPr>
        <p:txBody>
          <a:bodyPr wrap="square">
            <a:spAutoFit/>
          </a:bodyPr>
          <a:lstStyle/>
          <a:p>
            <a:pPr algn="ctr"/>
            <a:r>
              <a:rPr lang="en-US" sz="2400" b="1" dirty="0" smtClean="0">
                <a:solidFill>
                  <a:srgbClr val="002060"/>
                </a:solidFill>
                <a:cs typeface="+mj-cs"/>
              </a:rPr>
              <a:t>B- Electrophilic  </a:t>
            </a:r>
            <a:r>
              <a:rPr lang="en-US" sz="2400" b="1" dirty="0">
                <a:solidFill>
                  <a:srgbClr val="002060"/>
                </a:solidFill>
                <a:cs typeface="+mj-cs"/>
              </a:rPr>
              <a:t>aromatic substitution reaction</a:t>
            </a:r>
            <a:endParaRPr lang="ar-SA" sz="2400" b="1" dirty="0">
              <a:solidFill>
                <a:srgbClr val="002060"/>
              </a:solidFill>
              <a:cs typeface="+mj-cs"/>
            </a:endParaRPr>
          </a:p>
        </p:txBody>
      </p:sp>
    </p:spTree>
    <p:extLst>
      <p:ext uri="{BB962C8B-B14F-4D97-AF65-F5344CB8AC3E}">
        <p14:creationId xmlns:p14="http://schemas.microsoft.com/office/powerpoint/2010/main" val="2169579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5B12B2-4FB3-489F-A189-74144EEB9694}" type="slidenum">
              <a:rPr lang="en-US" smtClean="0"/>
              <a:pPr/>
              <a:t>126</a:t>
            </a:fld>
            <a:endParaRPr lang="en-US"/>
          </a:p>
        </p:txBody>
      </p:sp>
      <p:sp>
        <p:nvSpPr>
          <p:cNvPr id="4" name="Rectangle 3"/>
          <p:cNvSpPr/>
          <p:nvPr/>
        </p:nvSpPr>
        <p:spPr>
          <a:xfrm>
            <a:off x="228600" y="1066800"/>
            <a:ext cx="8795959" cy="4801314"/>
          </a:xfrm>
          <a:prstGeom prst="rect">
            <a:avLst/>
          </a:prstGeom>
        </p:spPr>
        <p:txBody>
          <a:bodyPr wrap="square">
            <a:spAutoFit/>
          </a:bodyPr>
          <a:lstStyle/>
          <a:p>
            <a:pPr marL="342900" indent="-342900" algn="just">
              <a:buFont typeface="Wingdings" panose="05000000000000000000" pitchFamily="2" charset="2"/>
              <a:buChar char="v"/>
            </a:pPr>
            <a:r>
              <a:rPr lang="en-US" sz="2000" b="1" dirty="0" smtClean="0">
                <a:solidFill>
                  <a:srgbClr val="C00000"/>
                </a:solidFill>
              </a:rPr>
              <a:t>    </a:t>
            </a:r>
            <a:r>
              <a:rPr lang="en-US" sz="2000" b="1" u="sng" dirty="0">
                <a:solidFill>
                  <a:srgbClr val="C00000"/>
                </a:solidFill>
              </a:rPr>
              <a:t>Alkylation</a:t>
            </a:r>
            <a:r>
              <a:rPr lang="en-US" sz="2000" b="1" dirty="0">
                <a:solidFill>
                  <a:srgbClr val="C00000"/>
                </a:solidFill>
              </a:rPr>
              <a:t> </a:t>
            </a:r>
            <a:r>
              <a:rPr lang="en-US" sz="2000" b="1" dirty="0" smtClean="0">
                <a:solidFill>
                  <a:srgbClr val="C00000"/>
                </a:solidFill>
              </a:rPr>
              <a:t>and </a:t>
            </a:r>
            <a:r>
              <a:rPr lang="en-US" sz="2000" b="1" u="sng" dirty="0" smtClean="0">
                <a:solidFill>
                  <a:srgbClr val="C00000"/>
                </a:solidFill>
              </a:rPr>
              <a:t>Acylation</a:t>
            </a:r>
            <a:r>
              <a:rPr lang="en-US" sz="2000" b="1" dirty="0" smtClean="0">
                <a:solidFill>
                  <a:srgbClr val="C00000"/>
                </a:solidFill>
              </a:rPr>
              <a:t> of benzene</a:t>
            </a:r>
          </a:p>
          <a:p>
            <a:pPr algn="just"/>
            <a:r>
              <a:rPr lang="en-US" sz="2000" b="1" dirty="0">
                <a:solidFill>
                  <a:srgbClr val="C00000"/>
                </a:solidFill>
              </a:rPr>
              <a:t> </a:t>
            </a:r>
            <a:r>
              <a:rPr lang="en-US" sz="2000" b="1" dirty="0" smtClean="0">
                <a:solidFill>
                  <a:srgbClr val="C00000"/>
                </a:solidFill>
              </a:rPr>
              <a:t>   </a:t>
            </a:r>
            <a:r>
              <a:rPr lang="en-US" sz="2000" b="1" dirty="0" smtClean="0">
                <a:solidFill>
                  <a:srgbClr val="0070C0"/>
                </a:solidFill>
              </a:rPr>
              <a:t>It</a:t>
            </a:r>
            <a:r>
              <a:rPr lang="en-US" sz="2000" b="1" dirty="0">
                <a:solidFill>
                  <a:srgbClr val="0070C0"/>
                </a:solidFill>
              </a:rPr>
              <a:t> requires</a:t>
            </a:r>
            <a:r>
              <a:rPr lang="en-US" sz="2000" b="1" dirty="0" smtClean="0">
                <a:solidFill>
                  <a:srgbClr val="0070C0"/>
                </a:solidFill>
              </a:rPr>
              <a:t> the presence of Lewis acid as a catalyst. Such as </a:t>
            </a:r>
            <a:r>
              <a:rPr lang="en-US" sz="2000" b="1" dirty="0" err="1" smtClean="0">
                <a:solidFill>
                  <a:srgbClr val="0070C0"/>
                </a:solidFill>
              </a:rPr>
              <a:t>Aluminium</a:t>
            </a:r>
            <a:r>
              <a:rPr lang="en-US" sz="2000" b="1" dirty="0" smtClean="0">
                <a:solidFill>
                  <a:srgbClr val="0070C0"/>
                </a:solidFill>
              </a:rPr>
              <a:t> </a:t>
            </a:r>
            <a:r>
              <a:rPr lang="en-US" sz="2000" b="1" dirty="0">
                <a:solidFill>
                  <a:srgbClr val="0070C0"/>
                </a:solidFill>
              </a:rPr>
              <a:t>chloride</a:t>
            </a:r>
            <a:r>
              <a:rPr lang="en-US" sz="2000" b="1" dirty="0" smtClean="0">
                <a:solidFill>
                  <a:srgbClr val="0070C0"/>
                </a:solidFill>
              </a:rPr>
              <a:t>.</a:t>
            </a:r>
            <a:r>
              <a:rPr lang="en-US" sz="2000" b="1" dirty="0">
                <a:solidFill>
                  <a:srgbClr val="0070C0"/>
                </a:solidFill>
              </a:rPr>
              <a:t> Ferric chloride will help to generate a highly reactive electrophile, the carbocation </a:t>
            </a:r>
            <a:r>
              <a:rPr lang="en-US" sz="2000" b="1" dirty="0" smtClean="0">
                <a:solidFill>
                  <a:srgbClr val="C00000"/>
                </a:solidFill>
              </a:rPr>
              <a:t>CH</a:t>
            </a:r>
            <a:r>
              <a:rPr lang="en-US" sz="2000" b="1" baseline="-25000" dirty="0" smtClean="0">
                <a:solidFill>
                  <a:srgbClr val="C00000"/>
                </a:solidFill>
              </a:rPr>
              <a:t>3</a:t>
            </a:r>
            <a:r>
              <a:rPr lang="en-US" sz="2000" b="1" dirty="0" smtClean="0">
                <a:solidFill>
                  <a:srgbClr val="C00000"/>
                </a:solidFill>
              </a:rPr>
              <a:t> </a:t>
            </a:r>
            <a:r>
              <a:rPr lang="en-US" sz="2000" b="1" dirty="0">
                <a:solidFill>
                  <a:srgbClr val="C00000"/>
                </a:solidFill>
              </a:rPr>
              <a:t>CH</a:t>
            </a:r>
            <a:r>
              <a:rPr lang="en-US" sz="2000" b="1" baseline="-25000" dirty="0">
                <a:solidFill>
                  <a:srgbClr val="C00000"/>
                </a:solidFill>
              </a:rPr>
              <a:t>2</a:t>
            </a:r>
            <a:r>
              <a:rPr lang="en-US" sz="2000" b="1" baseline="30000" dirty="0" smtClean="0">
                <a:solidFill>
                  <a:srgbClr val="C00000"/>
                </a:solidFill>
              </a:rPr>
              <a:t>+ </a:t>
            </a:r>
            <a:r>
              <a:rPr lang="en-US" sz="2000" b="1" dirty="0" smtClean="0">
                <a:solidFill>
                  <a:srgbClr val="C00000"/>
                </a:solidFill>
              </a:rPr>
              <a:t> or CH</a:t>
            </a:r>
            <a:r>
              <a:rPr lang="en-US" sz="2000" b="1" baseline="-25000" dirty="0">
                <a:solidFill>
                  <a:srgbClr val="C00000"/>
                </a:solidFill>
              </a:rPr>
              <a:t>3</a:t>
            </a:r>
            <a:r>
              <a:rPr lang="en-US" sz="2000" b="1" dirty="0" smtClean="0">
                <a:solidFill>
                  <a:srgbClr val="C00000"/>
                </a:solidFill>
              </a:rPr>
              <a:t>C</a:t>
            </a:r>
            <a:r>
              <a:rPr lang="en-US" sz="2000" b="1" baseline="30000" dirty="0">
                <a:solidFill>
                  <a:srgbClr val="C00000"/>
                </a:solidFill>
                <a:latin typeface="Times New Roman"/>
                <a:ea typeface="Times New Roman"/>
                <a:cs typeface="Simplified Arabic"/>
              </a:rPr>
              <a:t>+</a:t>
            </a:r>
            <a:r>
              <a:rPr lang="en-US" sz="2000" b="1" dirty="0">
                <a:solidFill>
                  <a:srgbClr val="C00000"/>
                </a:solidFill>
                <a:latin typeface="Times New Roman"/>
                <a:ea typeface="Times New Roman"/>
                <a:cs typeface="Simplified Arabic"/>
              </a:rPr>
              <a:t>=</a:t>
            </a:r>
            <a:r>
              <a:rPr lang="en-US" sz="2000" b="1" dirty="0">
                <a:solidFill>
                  <a:srgbClr val="C00000"/>
                </a:solidFill>
              </a:rPr>
              <a:t>O </a:t>
            </a:r>
            <a:r>
              <a:rPr lang="en-US" sz="2000" b="1" dirty="0" smtClean="0">
                <a:solidFill>
                  <a:srgbClr val="0070C0"/>
                </a:solidFill>
              </a:rPr>
              <a:t>in place of </a:t>
            </a:r>
            <a:r>
              <a:rPr lang="en-US" sz="2000" b="1" dirty="0">
                <a:solidFill>
                  <a:srgbClr val="0070C0"/>
                </a:solidFill>
              </a:rPr>
              <a:t>a proton H</a:t>
            </a:r>
            <a:r>
              <a:rPr lang="en-US" sz="2000" b="1" baseline="30000" dirty="0" smtClean="0">
                <a:solidFill>
                  <a:srgbClr val="0070C0"/>
                </a:solidFill>
              </a:rPr>
              <a:t>+</a:t>
            </a:r>
            <a:r>
              <a:rPr lang="en-US" sz="2000" b="1" dirty="0" smtClean="0">
                <a:solidFill>
                  <a:srgbClr val="0070C0"/>
                </a:solidFill>
              </a:rPr>
              <a:t>. </a:t>
            </a:r>
            <a:r>
              <a:rPr lang="en-US" sz="2000" b="1" dirty="0">
                <a:solidFill>
                  <a:srgbClr val="0070C0"/>
                </a:solidFill>
              </a:rPr>
              <a:t>i.e. electrophilic aromatic </a:t>
            </a:r>
            <a:r>
              <a:rPr lang="en-US" sz="2000" b="1" dirty="0" smtClean="0">
                <a:solidFill>
                  <a:srgbClr val="0070C0"/>
                </a:solidFill>
              </a:rPr>
              <a:t>substitution </a:t>
            </a:r>
          </a:p>
          <a:p>
            <a:pPr marL="342900" indent="-342900" algn="just">
              <a:buFont typeface="Wingdings" panose="05000000000000000000" pitchFamily="2" charset="2"/>
              <a:buChar char="v"/>
            </a:pPr>
            <a:r>
              <a:rPr lang="en-US" sz="2000" b="1" u="sng" dirty="0" smtClean="0">
                <a:solidFill>
                  <a:srgbClr val="C00000"/>
                </a:solidFill>
              </a:rPr>
              <a:t>Halogenation</a:t>
            </a:r>
            <a:r>
              <a:rPr lang="en-US" sz="2000" b="1" dirty="0" smtClean="0">
                <a:solidFill>
                  <a:srgbClr val="C00000"/>
                </a:solidFill>
              </a:rPr>
              <a:t> (</a:t>
            </a:r>
            <a:r>
              <a:rPr lang="en-US" sz="2000" b="1" dirty="0" err="1" smtClean="0">
                <a:solidFill>
                  <a:srgbClr val="C00000"/>
                </a:solidFill>
              </a:rPr>
              <a:t>Bromination</a:t>
            </a:r>
            <a:r>
              <a:rPr lang="en-US" sz="2000" b="1" dirty="0" smtClean="0">
                <a:solidFill>
                  <a:srgbClr val="C00000"/>
                </a:solidFill>
              </a:rPr>
              <a:t> </a:t>
            </a:r>
            <a:r>
              <a:rPr lang="en-US" sz="2000" b="1" dirty="0">
                <a:solidFill>
                  <a:srgbClr val="C00000"/>
                </a:solidFill>
              </a:rPr>
              <a:t>or Chlorination </a:t>
            </a:r>
            <a:r>
              <a:rPr lang="en-US" sz="2000" b="1" dirty="0" smtClean="0">
                <a:solidFill>
                  <a:srgbClr val="C00000"/>
                </a:solidFill>
              </a:rPr>
              <a:t>) of benzene</a:t>
            </a:r>
            <a:endParaRPr lang="en-US" sz="2000" b="1" dirty="0">
              <a:solidFill>
                <a:srgbClr val="C00000"/>
              </a:solidFill>
            </a:endParaRPr>
          </a:p>
          <a:p>
            <a:pPr algn="just"/>
            <a:r>
              <a:rPr lang="en-US" sz="2000" b="1" dirty="0" smtClean="0">
                <a:solidFill>
                  <a:srgbClr val="0070C0"/>
                </a:solidFill>
              </a:rPr>
              <a:t>   It </a:t>
            </a:r>
            <a:r>
              <a:rPr lang="en-US" sz="2000" b="1" dirty="0">
                <a:solidFill>
                  <a:srgbClr val="0070C0"/>
                </a:solidFill>
              </a:rPr>
              <a:t>requires the presence of a Lewis acid catalyst, ferric Chloride or Ferric bromide wich will help to generate a highly reactive electrophile, the Chloronium or </a:t>
            </a:r>
            <a:r>
              <a:rPr lang="en-US" sz="2000" b="1" dirty="0" err="1">
                <a:solidFill>
                  <a:srgbClr val="0070C0"/>
                </a:solidFill>
              </a:rPr>
              <a:t>bromonium</a:t>
            </a:r>
            <a:r>
              <a:rPr lang="en-US" sz="2000" b="1" dirty="0">
                <a:solidFill>
                  <a:srgbClr val="0070C0"/>
                </a:solidFill>
              </a:rPr>
              <a:t> ion </a:t>
            </a:r>
            <a:r>
              <a:rPr lang="en-US" sz="2000" b="1" dirty="0">
                <a:solidFill>
                  <a:srgbClr val="C00000"/>
                </a:solidFill>
              </a:rPr>
              <a:t>(</a:t>
            </a:r>
            <a:r>
              <a:rPr lang="en-US" sz="2000" b="1" dirty="0" err="1">
                <a:solidFill>
                  <a:srgbClr val="C00000"/>
                </a:solidFill>
              </a:rPr>
              <a:t>Cl</a:t>
            </a:r>
            <a:r>
              <a:rPr lang="en-US" sz="2000" b="1" baseline="30000" dirty="0">
                <a:solidFill>
                  <a:srgbClr val="C00000"/>
                </a:solidFill>
              </a:rPr>
              <a:t>+ , </a:t>
            </a:r>
            <a:r>
              <a:rPr lang="en-US" sz="2000" b="1" dirty="0">
                <a:solidFill>
                  <a:srgbClr val="C00000"/>
                </a:solidFill>
              </a:rPr>
              <a:t>    Br</a:t>
            </a:r>
            <a:r>
              <a:rPr lang="en-US" sz="2000" b="1" baseline="30000" dirty="0">
                <a:solidFill>
                  <a:srgbClr val="C00000"/>
                </a:solidFill>
              </a:rPr>
              <a:t> +</a:t>
            </a:r>
            <a:r>
              <a:rPr lang="en-US" sz="2000" b="1" dirty="0">
                <a:solidFill>
                  <a:srgbClr val="C00000"/>
                </a:solidFill>
              </a:rPr>
              <a:t>  </a:t>
            </a:r>
            <a:r>
              <a:rPr lang="en-US" sz="2000" b="1" dirty="0" smtClean="0">
                <a:solidFill>
                  <a:srgbClr val="C00000"/>
                </a:solidFill>
              </a:rPr>
              <a:t>).</a:t>
            </a:r>
            <a:endParaRPr lang="en-US" sz="2000" b="1" dirty="0">
              <a:solidFill>
                <a:srgbClr val="C00000"/>
              </a:solidFill>
            </a:endParaRPr>
          </a:p>
          <a:p>
            <a:pPr marL="342900" indent="-342900" algn="just">
              <a:buFont typeface="Wingdings" panose="05000000000000000000" pitchFamily="2" charset="2"/>
              <a:buChar char="v"/>
            </a:pPr>
            <a:r>
              <a:rPr lang="en-US" sz="2000" b="1" u="sng" dirty="0">
                <a:solidFill>
                  <a:srgbClr val="C00000"/>
                </a:solidFill>
              </a:rPr>
              <a:t>Nitration</a:t>
            </a:r>
            <a:r>
              <a:rPr lang="en-US" sz="2000" b="1" dirty="0">
                <a:solidFill>
                  <a:srgbClr val="C00000"/>
                </a:solidFill>
              </a:rPr>
              <a:t> of </a:t>
            </a:r>
            <a:r>
              <a:rPr lang="en-US" sz="2000" b="1" dirty="0" smtClean="0">
                <a:solidFill>
                  <a:srgbClr val="C00000"/>
                </a:solidFill>
              </a:rPr>
              <a:t>benzene</a:t>
            </a:r>
            <a:endParaRPr lang="en-US" sz="2000" b="1" dirty="0" smtClean="0">
              <a:solidFill>
                <a:srgbClr val="0070C0"/>
              </a:solidFill>
            </a:endParaRPr>
          </a:p>
          <a:p>
            <a:pPr algn="just"/>
            <a:r>
              <a:rPr lang="en-US" sz="2000" b="1" dirty="0" smtClean="0">
                <a:solidFill>
                  <a:srgbClr val="0070C0"/>
                </a:solidFill>
              </a:rPr>
              <a:t> </a:t>
            </a:r>
            <a:r>
              <a:rPr lang="en-US" sz="2000" b="1" dirty="0">
                <a:solidFill>
                  <a:srgbClr val="0070C0"/>
                </a:solidFill>
              </a:rPr>
              <a:t>It requires the presence of a protonated acid, Sulfuric acid. </a:t>
            </a:r>
          </a:p>
          <a:p>
            <a:pPr algn="just"/>
            <a:r>
              <a:rPr lang="en-US" sz="2000" b="1" dirty="0">
                <a:solidFill>
                  <a:srgbClr val="0070C0"/>
                </a:solidFill>
              </a:rPr>
              <a:t>The attacking electrophile in nitration is the </a:t>
            </a:r>
            <a:r>
              <a:rPr lang="en-US" sz="2000" b="1" dirty="0" err="1">
                <a:solidFill>
                  <a:srgbClr val="0070C0"/>
                </a:solidFill>
              </a:rPr>
              <a:t>nitronium</a:t>
            </a:r>
            <a:r>
              <a:rPr lang="en-US" sz="2000" b="1" dirty="0">
                <a:solidFill>
                  <a:srgbClr val="0070C0"/>
                </a:solidFill>
              </a:rPr>
              <a:t> ion (</a:t>
            </a:r>
            <a:r>
              <a:rPr lang="en-US" sz="2000" b="1" dirty="0">
                <a:solidFill>
                  <a:srgbClr val="C00000"/>
                </a:solidFill>
              </a:rPr>
              <a:t>NO</a:t>
            </a:r>
            <a:r>
              <a:rPr lang="en-US" sz="2000" b="1" baseline="-25000" dirty="0">
                <a:solidFill>
                  <a:srgbClr val="C00000"/>
                </a:solidFill>
              </a:rPr>
              <a:t>2</a:t>
            </a:r>
            <a:r>
              <a:rPr lang="en-US" sz="2000" b="1" baseline="30000" dirty="0" smtClean="0">
                <a:solidFill>
                  <a:srgbClr val="C00000"/>
                </a:solidFill>
              </a:rPr>
              <a:t>+</a:t>
            </a:r>
            <a:r>
              <a:rPr lang="en-US" sz="2000" b="1" dirty="0" smtClean="0">
                <a:solidFill>
                  <a:srgbClr val="0070C0"/>
                </a:solidFill>
              </a:rPr>
              <a:t>).</a:t>
            </a:r>
            <a:r>
              <a:rPr lang="en-US" sz="2000" b="1" dirty="0"/>
              <a:t> </a:t>
            </a:r>
            <a:endParaRPr lang="en-US" sz="2000" b="1" dirty="0" smtClean="0"/>
          </a:p>
          <a:p>
            <a:pPr marL="342900" indent="-342900" algn="just">
              <a:buFont typeface="Wingdings" panose="05000000000000000000" pitchFamily="2" charset="2"/>
              <a:buChar char="v"/>
            </a:pPr>
            <a:r>
              <a:rPr lang="en-US" sz="2000" b="1" u="sng" dirty="0" err="1">
                <a:solidFill>
                  <a:srgbClr val="C00000"/>
                </a:solidFill>
              </a:rPr>
              <a:t>Sulfonation</a:t>
            </a:r>
            <a:r>
              <a:rPr lang="en-US" sz="2000" b="1" dirty="0">
                <a:solidFill>
                  <a:srgbClr val="C00000"/>
                </a:solidFill>
              </a:rPr>
              <a:t> of </a:t>
            </a:r>
            <a:r>
              <a:rPr lang="en-US" sz="2000" b="1" dirty="0" smtClean="0">
                <a:solidFill>
                  <a:srgbClr val="C00000"/>
                </a:solidFill>
              </a:rPr>
              <a:t>benzene</a:t>
            </a:r>
            <a:endParaRPr lang="en-US" sz="2000" b="1" dirty="0"/>
          </a:p>
          <a:p>
            <a:pPr marL="342900" lvl="0" indent="-342900" rtl="1">
              <a:lnSpc>
                <a:spcPct val="115000"/>
              </a:lnSpc>
              <a:spcAft>
                <a:spcPts val="1000"/>
              </a:spcAft>
              <a:buFont typeface="Wingdings" panose="05000000000000000000" pitchFamily="2" charset="2"/>
              <a:buChar char="v"/>
            </a:pPr>
            <a:r>
              <a:rPr lang="en-US" sz="2000" b="1" dirty="0" smtClean="0">
                <a:solidFill>
                  <a:srgbClr val="0070C0"/>
                </a:solidFill>
              </a:rPr>
              <a:t>It </a:t>
            </a:r>
            <a:r>
              <a:rPr lang="en-US" sz="2000" b="1" dirty="0">
                <a:solidFill>
                  <a:srgbClr val="0070C0"/>
                </a:solidFill>
              </a:rPr>
              <a:t>carried out in fuming sulfuric acid, which is a solution of SO</a:t>
            </a:r>
            <a:r>
              <a:rPr lang="en-US" sz="2000" b="1" baseline="-25000" dirty="0">
                <a:solidFill>
                  <a:srgbClr val="0070C0"/>
                </a:solidFill>
              </a:rPr>
              <a:t>3</a:t>
            </a:r>
            <a:r>
              <a:rPr lang="en-US" sz="2000" b="1" dirty="0">
                <a:solidFill>
                  <a:srgbClr val="0070C0"/>
                </a:solidFill>
              </a:rPr>
              <a:t> in H</a:t>
            </a:r>
            <a:r>
              <a:rPr lang="en-US" sz="2000" b="1" baseline="-25000" dirty="0">
                <a:solidFill>
                  <a:srgbClr val="0070C0"/>
                </a:solidFill>
              </a:rPr>
              <a:t>2</a:t>
            </a:r>
            <a:r>
              <a:rPr lang="en-US" sz="2000" b="1" dirty="0">
                <a:solidFill>
                  <a:srgbClr val="0070C0"/>
                </a:solidFill>
              </a:rPr>
              <a:t>SO</a:t>
            </a:r>
            <a:r>
              <a:rPr lang="en-US" sz="2000" b="1" baseline="-25000" dirty="0">
                <a:solidFill>
                  <a:srgbClr val="0070C0"/>
                </a:solidFill>
              </a:rPr>
              <a:t>4</a:t>
            </a:r>
            <a:r>
              <a:rPr lang="en-US" sz="2000" b="1" dirty="0">
                <a:solidFill>
                  <a:srgbClr val="0070C0"/>
                </a:solidFill>
              </a:rPr>
              <a:t>. The attacking electrophile in </a:t>
            </a:r>
            <a:r>
              <a:rPr lang="en-US" sz="2000" b="1" dirty="0" err="1">
                <a:solidFill>
                  <a:srgbClr val="0070C0"/>
                </a:solidFill>
              </a:rPr>
              <a:t>sulfonation</a:t>
            </a:r>
            <a:r>
              <a:rPr lang="en-US" sz="2000" b="1" dirty="0">
                <a:solidFill>
                  <a:srgbClr val="0070C0"/>
                </a:solidFill>
              </a:rPr>
              <a:t> is the </a:t>
            </a:r>
            <a:r>
              <a:rPr lang="en-US" sz="2000" b="1" dirty="0">
                <a:solidFill>
                  <a:srgbClr val="C00000"/>
                </a:solidFill>
              </a:rPr>
              <a:t>SO</a:t>
            </a:r>
            <a:r>
              <a:rPr lang="en-US" sz="2000" b="1" baseline="-25000" dirty="0">
                <a:solidFill>
                  <a:srgbClr val="C00000"/>
                </a:solidFill>
              </a:rPr>
              <a:t>3</a:t>
            </a:r>
            <a:r>
              <a:rPr lang="en-US" sz="2000" b="1" dirty="0">
                <a:solidFill>
                  <a:srgbClr val="C00000"/>
                </a:solidFill>
              </a:rPr>
              <a:t>H</a:t>
            </a:r>
            <a:r>
              <a:rPr lang="en-US" sz="2000" b="1" baseline="30000" dirty="0" smtClean="0">
                <a:solidFill>
                  <a:srgbClr val="C00000"/>
                </a:solidFill>
              </a:rPr>
              <a:t>+</a:t>
            </a:r>
            <a:r>
              <a:rPr lang="en-US" sz="2000" b="1" dirty="0" smtClean="0"/>
              <a:t>.</a:t>
            </a:r>
            <a:r>
              <a:rPr lang="en-US" sz="2000" b="1" dirty="0">
                <a:solidFill>
                  <a:srgbClr val="C00000"/>
                </a:solidFill>
              </a:rPr>
              <a:t> </a:t>
            </a:r>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8" name="مستطيل 7"/>
          <p:cNvSpPr/>
          <p:nvPr/>
        </p:nvSpPr>
        <p:spPr>
          <a:xfrm>
            <a:off x="614318" y="1307068"/>
            <a:ext cx="300082" cy="369332"/>
          </a:xfrm>
          <a:prstGeom prst="rect">
            <a:avLst/>
          </a:prstGeom>
        </p:spPr>
        <p:txBody>
          <a:bodyPr wrap="none">
            <a:spAutoFit/>
          </a:bodyPr>
          <a:lstStyle/>
          <a:p>
            <a:r>
              <a:rPr lang="en-US" b="1" dirty="0">
                <a:solidFill>
                  <a:srgbClr val="C00000"/>
                </a:solidFill>
              </a:rPr>
              <a:t>_</a:t>
            </a:r>
            <a:endParaRPr lang="ar-SA" dirty="0">
              <a:solidFill>
                <a:srgbClr val="C00000"/>
              </a:solidFill>
            </a:endParaRPr>
          </a:p>
        </p:txBody>
      </p:sp>
      <p:sp>
        <p:nvSpPr>
          <p:cNvPr id="7" name="TextBox 9"/>
          <p:cNvSpPr txBox="1"/>
          <p:nvPr/>
        </p:nvSpPr>
        <p:spPr>
          <a:xfrm>
            <a:off x="0" y="595"/>
            <a:ext cx="6019800" cy="40011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b="1" dirty="0" smtClean="0">
                <a:solidFill>
                  <a:srgbClr val="214F87"/>
                </a:solidFill>
              </a:rPr>
              <a:t>Reactions of Aromatic Compounds   cont.</a:t>
            </a:r>
            <a:endParaRPr lang="en-US" sz="2000" b="1" dirty="0" smtClean="0">
              <a:solidFill>
                <a:srgbClr val="214F87"/>
              </a:solidFill>
              <a:latin typeface="Times New Roman" pitchFamily="18" charset="0"/>
              <a:cs typeface="Times New Roman" pitchFamily="18" charset="0"/>
            </a:endParaRPr>
          </a:p>
        </p:txBody>
      </p:sp>
      <p:sp>
        <p:nvSpPr>
          <p:cNvPr id="6" name="مستطيل 5"/>
          <p:cNvSpPr/>
          <p:nvPr/>
        </p:nvSpPr>
        <p:spPr>
          <a:xfrm>
            <a:off x="0" y="444175"/>
            <a:ext cx="6019800" cy="584775"/>
          </a:xfrm>
          <a:prstGeom prst="rect">
            <a:avLst/>
          </a:prstGeom>
        </p:spPr>
        <p:txBody>
          <a:bodyPr wrap="square">
            <a:spAutoFit/>
          </a:bodyPr>
          <a:lstStyle/>
          <a:p>
            <a:pPr marL="342900" indent="-342900" algn="ctr">
              <a:buFont typeface="Wingdings" panose="05000000000000000000" pitchFamily="2" charset="2"/>
              <a:buChar char="v"/>
            </a:pPr>
            <a:r>
              <a:rPr lang="en-US" b="1" dirty="0"/>
              <a:t>Electrophilic  aromatic substitution reaction    cont.</a:t>
            </a:r>
          </a:p>
          <a:p>
            <a:pPr lvl="0"/>
            <a:r>
              <a:rPr lang="en-US" sz="1400" b="1" dirty="0">
                <a:solidFill>
                  <a:srgbClr val="C00000"/>
                </a:solidFill>
              </a:rPr>
              <a:t>types of Electrophile</a:t>
            </a:r>
            <a:endParaRPr lang="ar-SA" sz="1100" dirty="0">
              <a:solidFill>
                <a:srgbClr val="C00000"/>
              </a:solidFill>
              <a:cs typeface="Times New Roman"/>
            </a:endParaRPr>
          </a:p>
        </p:txBody>
      </p:sp>
    </p:spTree>
    <p:extLst>
      <p:ext uri="{BB962C8B-B14F-4D97-AF65-F5344CB8AC3E}">
        <p14:creationId xmlns:p14="http://schemas.microsoft.com/office/powerpoint/2010/main" val="458304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381000" y="6400800"/>
            <a:ext cx="2133600" cy="365125"/>
          </a:xfrm>
        </p:spPr>
        <p:txBody>
          <a:bodyPr/>
          <a:lstStyle/>
          <a:p>
            <a:fld id="{405B12B2-4FB3-489F-A189-74144EEB9694}" type="slidenum">
              <a:rPr lang="en-US" smtClean="0"/>
              <a:pPr/>
              <a:t>127</a:t>
            </a:fld>
            <a:endParaRPr lang="en-U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0750" y="2118041"/>
            <a:ext cx="4876800" cy="905989"/>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4" name="Rectangle 3"/>
          <p:cNvSpPr/>
          <p:nvPr/>
        </p:nvSpPr>
        <p:spPr>
          <a:xfrm>
            <a:off x="1" y="0"/>
            <a:ext cx="914400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2400" b="1" dirty="0">
                <a:cs typeface="+mj-cs"/>
              </a:rPr>
              <a:t>Electrophilic  aromatic substitution reaction</a:t>
            </a:r>
            <a:endParaRPr lang="ar-SA" sz="2400" b="1" dirty="0">
              <a:cs typeface="+mj-cs"/>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834989"/>
            <a:ext cx="5410200" cy="3032411"/>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7" name="Rectangle 6"/>
          <p:cNvSpPr/>
          <p:nvPr/>
        </p:nvSpPr>
        <p:spPr>
          <a:xfrm>
            <a:off x="501132" y="1767230"/>
            <a:ext cx="479618" cy="4072910"/>
          </a:xfrm>
          <a:prstGeom prst="rect">
            <a:avLst/>
          </a:prstGeom>
        </p:spPr>
        <p:txBody>
          <a:bodyPr wrap="none">
            <a:spAutoFit/>
          </a:bodyPr>
          <a:lstStyle/>
          <a:p>
            <a:r>
              <a:rPr lang="en-US" sz="2800" baseline="30000" dirty="0" smtClean="0">
                <a:solidFill>
                  <a:srgbClr val="000000"/>
                </a:solidFill>
                <a:latin typeface="Baskerville Old Face" panose="02020602080505020303" pitchFamily="18" charset="0"/>
                <a:ea typeface="Times New Roman" panose="02020603050405020304" pitchFamily="18" charset="0"/>
                <a:cs typeface="+mj-cs"/>
              </a:rPr>
              <a:t>1-</a:t>
            </a:r>
          </a:p>
          <a:p>
            <a:endParaRPr lang="en-US" sz="2800" baseline="30000" dirty="0" smtClean="0">
              <a:solidFill>
                <a:srgbClr val="000000"/>
              </a:solidFill>
              <a:latin typeface="Baskerville Old Face" panose="02020602080505020303" pitchFamily="18" charset="0"/>
              <a:ea typeface="Times New Roman" panose="02020603050405020304" pitchFamily="18" charset="0"/>
              <a:cs typeface="+mj-cs"/>
            </a:endParaRPr>
          </a:p>
          <a:p>
            <a:endParaRPr lang="en-US" sz="2800" baseline="30000" dirty="0" smtClean="0">
              <a:solidFill>
                <a:srgbClr val="000000"/>
              </a:solidFill>
              <a:latin typeface="Baskerville Old Face" panose="02020602080505020303" pitchFamily="18" charset="0"/>
              <a:ea typeface="Times New Roman" panose="02020603050405020304" pitchFamily="18" charset="0"/>
              <a:cs typeface="+mj-cs"/>
            </a:endParaRPr>
          </a:p>
          <a:p>
            <a:r>
              <a:rPr lang="en-US" sz="2800" baseline="30000" dirty="0" smtClean="0">
                <a:solidFill>
                  <a:srgbClr val="000000"/>
                </a:solidFill>
                <a:latin typeface="Baskerville Old Face" panose="02020602080505020303" pitchFamily="18" charset="0"/>
                <a:ea typeface="Times New Roman" panose="02020603050405020304" pitchFamily="18" charset="0"/>
                <a:cs typeface="+mj-cs"/>
              </a:rPr>
              <a:t>2-</a:t>
            </a:r>
          </a:p>
          <a:p>
            <a:endParaRPr lang="en-US" sz="2800" baseline="30000" dirty="0">
              <a:solidFill>
                <a:srgbClr val="000000"/>
              </a:solidFill>
              <a:latin typeface="Baskerville Old Face" panose="02020602080505020303" pitchFamily="18" charset="0"/>
              <a:ea typeface="Times New Roman" panose="02020603050405020304" pitchFamily="18" charset="0"/>
              <a:cs typeface="+mj-cs"/>
            </a:endParaRPr>
          </a:p>
          <a:p>
            <a:endParaRPr lang="en-US" sz="2400" baseline="30000" dirty="0" smtClean="0">
              <a:solidFill>
                <a:srgbClr val="000000"/>
              </a:solidFill>
              <a:latin typeface="Baskerville Old Face" panose="02020602080505020303" pitchFamily="18" charset="0"/>
              <a:ea typeface="Times New Roman" panose="02020603050405020304" pitchFamily="18" charset="0"/>
              <a:cs typeface="+mj-cs"/>
            </a:endParaRPr>
          </a:p>
          <a:p>
            <a:r>
              <a:rPr lang="en-US" sz="2800" baseline="30000" dirty="0" smtClean="0">
                <a:solidFill>
                  <a:srgbClr val="000000"/>
                </a:solidFill>
                <a:latin typeface="Baskerville Old Face" panose="02020602080505020303" pitchFamily="18" charset="0"/>
                <a:ea typeface="Times New Roman" panose="02020603050405020304" pitchFamily="18" charset="0"/>
                <a:cs typeface="+mj-cs"/>
              </a:rPr>
              <a:t> 3- </a:t>
            </a:r>
          </a:p>
          <a:p>
            <a:endParaRPr lang="en-US" sz="2800" baseline="30000" dirty="0">
              <a:solidFill>
                <a:srgbClr val="000000"/>
              </a:solidFill>
              <a:latin typeface="Baskerville Old Face" panose="02020602080505020303" pitchFamily="18" charset="0"/>
              <a:ea typeface="Times New Roman" panose="02020603050405020304" pitchFamily="18" charset="0"/>
              <a:cs typeface="+mj-cs"/>
            </a:endParaRPr>
          </a:p>
          <a:p>
            <a:endParaRPr lang="en-US" sz="2800" baseline="30000" dirty="0">
              <a:solidFill>
                <a:srgbClr val="000000"/>
              </a:solidFill>
              <a:latin typeface="Baskerville Old Face" panose="02020602080505020303" pitchFamily="18" charset="0"/>
              <a:ea typeface="Times New Roman" panose="02020603050405020304" pitchFamily="18" charset="0"/>
              <a:cs typeface="+mj-cs"/>
            </a:endParaRPr>
          </a:p>
          <a:p>
            <a:r>
              <a:rPr lang="en-US" sz="2800" baseline="30000" dirty="0" smtClean="0">
                <a:solidFill>
                  <a:srgbClr val="000000"/>
                </a:solidFill>
                <a:latin typeface="Baskerville Old Face" panose="02020602080505020303" pitchFamily="18" charset="0"/>
                <a:ea typeface="Times New Roman" panose="02020603050405020304" pitchFamily="18" charset="0"/>
                <a:cs typeface="+mj-cs"/>
              </a:rPr>
              <a:t> </a:t>
            </a:r>
          </a:p>
          <a:p>
            <a:r>
              <a:rPr lang="en-US" sz="2800" baseline="30000" dirty="0" smtClean="0">
                <a:solidFill>
                  <a:srgbClr val="000000"/>
                </a:solidFill>
                <a:latin typeface="Baskerville Old Face" panose="02020602080505020303" pitchFamily="18" charset="0"/>
                <a:ea typeface="Times New Roman" panose="02020603050405020304" pitchFamily="18" charset="0"/>
                <a:cs typeface="+mj-cs"/>
              </a:rPr>
              <a:t>4- </a:t>
            </a:r>
          </a:p>
          <a:p>
            <a:endParaRPr lang="en-US" sz="2800" baseline="30000" dirty="0">
              <a:solidFill>
                <a:srgbClr val="000000"/>
              </a:solidFill>
              <a:latin typeface="Baskerville Old Face" panose="02020602080505020303" pitchFamily="18" charset="0"/>
              <a:ea typeface="Times New Roman" panose="02020603050405020304" pitchFamily="18" charset="0"/>
              <a:cs typeface="+mj-cs"/>
            </a:endParaRPr>
          </a:p>
          <a:p>
            <a:r>
              <a:rPr lang="en-US" sz="2800" baseline="30000" dirty="0" smtClean="0">
                <a:solidFill>
                  <a:srgbClr val="000000"/>
                </a:solidFill>
                <a:latin typeface="Baskerville Old Face" panose="02020602080505020303" pitchFamily="18" charset="0"/>
                <a:ea typeface="Times New Roman" panose="02020603050405020304" pitchFamily="18" charset="0"/>
                <a:cs typeface="+mj-cs"/>
              </a:rPr>
              <a:t>5 - </a:t>
            </a:r>
          </a:p>
          <a:p>
            <a:endParaRPr lang="en-US" sz="2800" b="1" baseline="30000" dirty="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sp>
        <p:nvSpPr>
          <p:cNvPr id="5" name="مستطيل 4"/>
          <p:cNvSpPr/>
          <p:nvPr/>
        </p:nvSpPr>
        <p:spPr>
          <a:xfrm>
            <a:off x="29849" y="500390"/>
            <a:ext cx="1901803" cy="400110"/>
          </a:xfrm>
          <a:prstGeom prst="rect">
            <a:avLst/>
          </a:prstGeom>
        </p:spPr>
        <p:txBody>
          <a:bodyPr wrap="none">
            <a:spAutoFit/>
          </a:bodyPr>
          <a:lstStyle/>
          <a:p>
            <a:r>
              <a:rPr lang="en-US" sz="2000" b="1" dirty="0" smtClean="0">
                <a:solidFill>
                  <a:srgbClr val="0070C0"/>
                </a:solidFill>
              </a:rPr>
              <a:t>Examples   cont.</a:t>
            </a:r>
            <a:endParaRPr lang="ar-SA" sz="1400" dirty="0"/>
          </a:p>
        </p:txBody>
      </p:sp>
      <p:sp>
        <p:nvSpPr>
          <p:cNvPr id="8" name="عنصر نائب للتذييل 7"/>
          <p:cNvSpPr>
            <a:spLocks noGrp="1"/>
          </p:cNvSpPr>
          <p:nvPr>
            <p:ph type="ftr" sz="quarter" idx="11"/>
          </p:nvPr>
        </p:nvSpPr>
        <p:spPr/>
        <p:txBody>
          <a:bodyPr/>
          <a:lstStyle/>
          <a:p>
            <a:r>
              <a:rPr lang="ar-SA" smtClean="0"/>
              <a:t>المرجع : أسس الكيمياء العضوية / أ.د سالم الذياب </a:t>
            </a:r>
            <a:endParaRPr lang="en-US"/>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6529" y="1143000"/>
            <a:ext cx="3962400" cy="975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5110785"/>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5B12B2-4FB3-489F-A189-74144EEB9694}" type="slidenum">
              <a:rPr lang="en-US" smtClean="0"/>
              <a:pPr/>
              <a:t>128</a:t>
            </a:fld>
            <a:endParaRPr lang="en-US"/>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838200"/>
            <a:ext cx="7924800" cy="1375485"/>
          </a:xfrm>
          <a:prstGeom prst="rect">
            <a:avLst/>
          </a:prstGeom>
          <a:noFill/>
          <a:ln>
            <a:noFill/>
          </a:ln>
        </p:spPr>
        <p:style>
          <a:lnRef idx="1">
            <a:schemeClr val="accent6"/>
          </a:lnRef>
          <a:fillRef idx="2">
            <a:schemeClr val="accent6"/>
          </a:fillRef>
          <a:effectRef idx="1">
            <a:schemeClr val="accent6"/>
          </a:effectRef>
          <a:fontRef idx="minor">
            <a:schemeClr val="dk1"/>
          </a:fontRef>
        </p:style>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00" y="2472608"/>
            <a:ext cx="8079132" cy="214529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08835" y="579277"/>
            <a:ext cx="3094180" cy="400110"/>
          </a:xfrm>
          <a:prstGeom prst="rect">
            <a:avLst/>
          </a:prstGeom>
        </p:spPr>
        <p:txBody>
          <a:bodyPr wrap="none">
            <a:spAutoFit/>
          </a:bodyPr>
          <a:lstStyle/>
          <a:p>
            <a:pPr algn="just"/>
            <a:r>
              <a:rPr lang="en-US" sz="2000" b="1" dirty="0" smtClean="0"/>
              <a:t>Generation of </a:t>
            </a:r>
            <a:r>
              <a:rPr lang="en-US" sz="2000" b="1" dirty="0" smtClean="0">
                <a:solidFill>
                  <a:srgbClr val="00B050"/>
                </a:solidFill>
              </a:rPr>
              <a:t>electrophiles</a:t>
            </a:r>
            <a:endParaRPr lang="en-US" sz="2000" b="1" dirty="0"/>
          </a:p>
        </p:txBody>
      </p:sp>
      <p:sp>
        <p:nvSpPr>
          <p:cNvPr id="7" name="Rectangle 6"/>
          <p:cNvSpPr/>
          <p:nvPr/>
        </p:nvSpPr>
        <p:spPr>
          <a:xfrm>
            <a:off x="0" y="8474"/>
            <a:ext cx="9144000" cy="526228"/>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ctr"/>
            <a:r>
              <a:rPr lang="en-US" b="1" dirty="0">
                <a:solidFill>
                  <a:srgbClr val="0070C0"/>
                </a:solidFill>
              </a:rPr>
              <a:t> </a:t>
            </a:r>
            <a:r>
              <a:rPr lang="en-US" sz="2800" b="1" dirty="0" smtClean="0">
                <a:solidFill>
                  <a:srgbClr val="C00000"/>
                </a:solidFill>
              </a:rPr>
              <a:t>Mechanism</a:t>
            </a:r>
            <a:endParaRPr lang="ar-SA" sz="2800" dirty="0">
              <a:solidFill>
                <a:srgbClr val="C00000"/>
              </a:solidFill>
            </a:endParaRPr>
          </a:p>
        </p:txBody>
      </p:sp>
      <p:sp>
        <p:nvSpPr>
          <p:cNvPr id="8" name="Rectangle 7"/>
          <p:cNvSpPr/>
          <p:nvPr/>
        </p:nvSpPr>
        <p:spPr>
          <a:xfrm>
            <a:off x="0" y="5619094"/>
            <a:ext cx="9124122" cy="1231106"/>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ctr"/>
            <a:r>
              <a:rPr lang="en-US" b="1" dirty="0">
                <a:solidFill>
                  <a:srgbClr val="0070C0"/>
                </a:solidFill>
              </a:rPr>
              <a:t> </a:t>
            </a:r>
            <a:endParaRPr lang="en-US" b="1" dirty="0" smtClean="0">
              <a:solidFill>
                <a:srgbClr val="0070C0"/>
              </a:solidFill>
            </a:endParaRPr>
          </a:p>
          <a:p>
            <a:pPr algn="ctr"/>
            <a:endParaRPr lang="en-US" sz="2800" b="1" dirty="0">
              <a:solidFill>
                <a:srgbClr val="0070C0"/>
              </a:solidFill>
            </a:endParaRPr>
          </a:p>
          <a:p>
            <a:pPr algn="ctr"/>
            <a:endParaRPr lang="en-US" sz="2800" b="1" dirty="0">
              <a:solidFill>
                <a:srgbClr val="0070C0"/>
              </a:solidFill>
            </a:endParaRPr>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035" y="4585788"/>
            <a:ext cx="8227663" cy="2264412"/>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9" name="مستطيل 8"/>
          <p:cNvSpPr/>
          <p:nvPr/>
        </p:nvSpPr>
        <p:spPr>
          <a:xfrm>
            <a:off x="8846645" y="-32407"/>
            <a:ext cx="325730" cy="400110"/>
          </a:xfrm>
          <a:prstGeom prst="rect">
            <a:avLst/>
          </a:prstGeom>
        </p:spPr>
        <p:txBody>
          <a:bodyPr wrap="none">
            <a:spAutoFit/>
          </a:bodyPr>
          <a:lstStyle/>
          <a:p>
            <a:pPr lvl="0"/>
            <a:r>
              <a:rPr lang="en-US" sz="2000" b="1" dirty="0" smtClean="0">
                <a:solidFill>
                  <a:srgbClr val="C00000"/>
                </a:solidFill>
              </a:rPr>
              <a:t>X</a:t>
            </a:r>
            <a:endParaRPr lang="ar-SA" sz="1600" dirty="0">
              <a:solidFill>
                <a:srgbClr val="C00000"/>
              </a:solidFill>
              <a:cs typeface="Times New Roman"/>
            </a:endParaRPr>
          </a:p>
        </p:txBody>
      </p:sp>
    </p:spTree>
    <p:extLst>
      <p:ext uri="{BB962C8B-B14F-4D97-AF65-F5344CB8AC3E}">
        <p14:creationId xmlns:p14="http://schemas.microsoft.com/office/powerpoint/2010/main" val="286042822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4566910"/>
            <a:ext cx="6663163" cy="2021146"/>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12" name="TextBox 11"/>
          <p:cNvSpPr txBox="1"/>
          <p:nvPr/>
        </p:nvSpPr>
        <p:spPr>
          <a:xfrm>
            <a:off x="0" y="4191000"/>
            <a:ext cx="2709515" cy="1015663"/>
          </a:xfrm>
          <a:prstGeom prst="rect">
            <a:avLst/>
          </a:prstGeom>
          <a:noFill/>
        </p:spPr>
        <p:txBody>
          <a:bodyPr wrap="square" rtlCol="0">
            <a:spAutoFit/>
          </a:bodyPr>
          <a:lstStyle/>
          <a:p>
            <a:pPr algn="just"/>
            <a:r>
              <a:rPr lang="en-US" sz="2000" b="1" dirty="0" smtClean="0">
                <a:solidFill>
                  <a:srgbClr val="0070C0"/>
                </a:solidFill>
              </a:rPr>
              <a:t>For example;</a:t>
            </a:r>
          </a:p>
          <a:p>
            <a:pPr algn="just"/>
            <a:r>
              <a:rPr lang="en-US" sz="2000" b="1" dirty="0" smtClean="0">
                <a:solidFill>
                  <a:srgbClr val="7030A0"/>
                </a:solidFill>
              </a:rPr>
              <a:t>1- Nitration of Phenol</a:t>
            </a:r>
          </a:p>
          <a:p>
            <a:pPr algn="just"/>
            <a:r>
              <a:rPr lang="en-US" sz="2000" b="1" dirty="0">
                <a:solidFill>
                  <a:srgbClr val="FF0000"/>
                </a:solidFill>
              </a:rPr>
              <a:t> </a:t>
            </a:r>
            <a:endParaRPr lang="en-US" sz="2000" b="1" dirty="0" smtClean="0">
              <a:solidFill>
                <a:srgbClr val="FF0000"/>
              </a:solidFill>
            </a:endParaRPr>
          </a:p>
        </p:txBody>
      </p:sp>
      <p:sp>
        <p:nvSpPr>
          <p:cNvPr id="13" name="TextBox 12"/>
          <p:cNvSpPr txBox="1"/>
          <p:nvPr/>
        </p:nvSpPr>
        <p:spPr>
          <a:xfrm>
            <a:off x="0" y="0"/>
            <a:ext cx="9144000"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smtClean="0"/>
              <a:t>Disubstituted Benzenes: Orientation</a:t>
            </a:r>
            <a:endParaRPr lang="en-US" sz="2800" b="1" dirty="0" smtClean="0">
              <a:solidFill>
                <a:srgbClr val="7030A0"/>
              </a:solidFill>
              <a:latin typeface="Times New Roman" pitchFamily="18" charset="0"/>
              <a:cs typeface="Times New Roman" pitchFamily="18" charset="0"/>
            </a:endParaRPr>
          </a:p>
        </p:txBody>
      </p:sp>
      <p:sp>
        <p:nvSpPr>
          <p:cNvPr id="6" name="Rectangle 5"/>
          <p:cNvSpPr/>
          <p:nvPr/>
        </p:nvSpPr>
        <p:spPr>
          <a:xfrm>
            <a:off x="-18180" y="533400"/>
            <a:ext cx="9162179" cy="3385542"/>
          </a:xfrm>
          <a:prstGeom prst="rect">
            <a:avLst/>
          </a:prstGeom>
        </p:spPr>
        <p:txBody>
          <a:bodyPr wrap="square">
            <a:spAutoFit/>
          </a:bodyPr>
          <a:lstStyle/>
          <a:p>
            <a:pPr lvl="0"/>
            <a:r>
              <a:rPr lang="en-US" sz="2400" b="1" dirty="0">
                <a:solidFill>
                  <a:prstClr val="black"/>
                </a:solidFill>
              </a:rPr>
              <a:t> </a:t>
            </a:r>
            <a:r>
              <a:rPr lang="en-US" sz="2000" b="1" dirty="0">
                <a:solidFill>
                  <a:srgbClr val="C00000"/>
                </a:solidFill>
                <a:effectLst>
                  <a:outerShdw blurRad="38100" dist="38100" dir="2700000" algn="tl">
                    <a:srgbClr val="000000">
                      <a:alpha val="43137"/>
                    </a:srgbClr>
                  </a:outerShdw>
                </a:effectLst>
              </a:rPr>
              <a:t>Effect of Substituent Groups on Orientation and Reactivity of </a:t>
            </a:r>
            <a:r>
              <a:rPr lang="en-US" sz="2000" b="1" dirty="0" smtClean="0">
                <a:solidFill>
                  <a:srgbClr val="C00000"/>
                </a:solidFill>
                <a:effectLst>
                  <a:outerShdw blurRad="38100" dist="38100" dir="2700000" algn="tl">
                    <a:srgbClr val="000000">
                      <a:alpha val="43137"/>
                    </a:srgbClr>
                  </a:outerShdw>
                </a:effectLst>
              </a:rPr>
              <a:t>Aromatic</a:t>
            </a:r>
          </a:p>
          <a:p>
            <a:pPr lvl="0"/>
            <a:r>
              <a:rPr lang="en-US" sz="2000" b="1" dirty="0" smtClean="0">
                <a:solidFill>
                  <a:srgbClr val="C00000"/>
                </a:solidFill>
                <a:effectLst>
                  <a:outerShdw blurRad="38100" dist="38100" dir="2700000" algn="tl">
                    <a:srgbClr val="000000">
                      <a:alpha val="43137"/>
                    </a:srgbClr>
                  </a:outerShdw>
                </a:effectLst>
              </a:rPr>
              <a:t>Compounds </a:t>
            </a:r>
            <a:endParaRPr lang="en-US" sz="2400" b="1" dirty="0">
              <a:solidFill>
                <a:srgbClr val="0070C0"/>
              </a:solidFill>
            </a:endParaRPr>
          </a:p>
          <a:p>
            <a:pPr lvl="0" algn="just"/>
            <a:r>
              <a:rPr lang="en-US" sz="2400" b="1" dirty="0">
                <a:solidFill>
                  <a:prstClr val="black"/>
                </a:solidFill>
              </a:rPr>
              <a:t> </a:t>
            </a:r>
            <a:r>
              <a:rPr lang="en-US" sz="2400" b="1" dirty="0" smtClean="0">
                <a:solidFill>
                  <a:prstClr val="black"/>
                </a:solidFill>
              </a:rPr>
              <a:t>  </a:t>
            </a:r>
            <a:r>
              <a:rPr lang="en-US" sz="2000" b="1" dirty="0" smtClean="0">
                <a:solidFill>
                  <a:srgbClr val="002060"/>
                </a:solidFill>
                <a:latin typeface="Times New Roman" panose="02020603050405020304" pitchFamily="18" charset="0"/>
                <a:cs typeface="Times New Roman" panose="02020603050405020304" pitchFamily="18" charset="0"/>
              </a:rPr>
              <a:t>Introduction </a:t>
            </a:r>
            <a:r>
              <a:rPr lang="en-US" sz="2000" b="1" dirty="0">
                <a:solidFill>
                  <a:srgbClr val="002060"/>
                </a:solidFill>
                <a:latin typeface="Times New Roman" panose="02020603050405020304" pitchFamily="18" charset="0"/>
                <a:cs typeface="Times New Roman" panose="02020603050405020304" pitchFamily="18" charset="0"/>
              </a:rPr>
              <a:t>of a second group,, into a </a:t>
            </a:r>
            <a:r>
              <a:rPr lang="en-US" sz="2000" b="1" dirty="0" err="1">
                <a:solidFill>
                  <a:srgbClr val="002060"/>
                </a:solidFill>
                <a:latin typeface="Times New Roman" panose="02020603050405020304" pitchFamily="18" charset="0"/>
                <a:cs typeface="Times New Roman" panose="02020603050405020304" pitchFamily="18" charset="0"/>
              </a:rPr>
              <a:t>monosubstituted</a:t>
            </a:r>
            <a:r>
              <a:rPr lang="en-US" sz="2000" b="1" dirty="0">
                <a:solidFill>
                  <a:srgbClr val="002060"/>
                </a:solidFill>
                <a:latin typeface="Times New Roman" panose="02020603050405020304" pitchFamily="18" charset="0"/>
                <a:cs typeface="Times New Roman" panose="02020603050405020304" pitchFamily="18" charset="0"/>
              </a:rPr>
              <a:t> benzene,. three possible isomeric compounds can theoretically be formed and the </a:t>
            </a:r>
            <a:r>
              <a:rPr lang="en-US" sz="2000" b="1" u="sng" dirty="0">
                <a:solidFill>
                  <a:srgbClr val="002060"/>
                </a:solidFill>
                <a:latin typeface="Times New Roman" panose="02020603050405020304" pitchFamily="18" charset="0"/>
                <a:cs typeface="Times New Roman" panose="02020603050405020304" pitchFamily="18" charset="0"/>
              </a:rPr>
              <a:t>actual distribution </a:t>
            </a:r>
            <a:r>
              <a:rPr lang="en-US" sz="2000" b="1" dirty="0">
                <a:solidFill>
                  <a:srgbClr val="002060"/>
                </a:solidFill>
                <a:latin typeface="Times New Roman" panose="02020603050405020304" pitchFamily="18" charset="0"/>
                <a:cs typeface="Times New Roman" panose="02020603050405020304" pitchFamily="18" charset="0"/>
              </a:rPr>
              <a:t>depends on the nature of the first substituent,.</a:t>
            </a:r>
            <a:r>
              <a:rPr lang="en-US" sz="2000" b="1" dirty="0">
                <a:solidFill>
                  <a:srgbClr val="002060"/>
                </a:solidFill>
              </a:rPr>
              <a:t> The presence of a substituent also affects </a:t>
            </a:r>
            <a:r>
              <a:rPr lang="en-US" sz="2000" b="1" u="sng" dirty="0">
                <a:solidFill>
                  <a:srgbClr val="002060"/>
                </a:solidFill>
              </a:rPr>
              <a:t>the rate </a:t>
            </a:r>
            <a:r>
              <a:rPr lang="en-US" sz="2000" b="1" dirty="0">
                <a:solidFill>
                  <a:srgbClr val="002060"/>
                </a:solidFill>
              </a:rPr>
              <a:t>of electrophilic substitution reactions</a:t>
            </a:r>
            <a:endParaRPr lang="en-US" sz="2000" b="1" dirty="0" smtClean="0">
              <a:solidFill>
                <a:srgbClr val="002060"/>
              </a:solidFill>
            </a:endParaRPr>
          </a:p>
          <a:p>
            <a:pPr marL="342900" indent="-342900" algn="just">
              <a:buFont typeface="Wingdings" panose="05000000000000000000" pitchFamily="2" charset="2"/>
              <a:buChar char="v"/>
            </a:pPr>
            <a:r>
              <a:rPr lang="en-US" sz="2400" b="1" dirty="0" smtClean="0">
                <a:solidFill>
                  <a:srgbClr val="002060"/>
                </a:solidFill>
              </a:rPr>
              <a:t>  </a:t>
            </a:r>
            <a:r>
              <a:rPr lang="en-US" sz="2400" b="1" u="sng" dirty="0" smtClean="0">
                <a:solidFill>
                  <a:srgbClr val="C00000"/>
                </a:solidFill>
              </a:rPr>
              <a:t>Ortho-para directing </a:t>
            </a:r>
            <a:r>
              <a:rPr lang="en-US" sz="2400" b="1" u="sng" dirty="0">
                <a:solidFill>
                  <a:srgbClr val="C00000"/>
                </a:solidFill>
              </a:rPr>
              <a:t>groups (activating </a:t>
            </a:r>
            <a:r>
              <a:rPr lang="en-US" sz="2400" b="1" u="sng" dirty="0" smtClean="0">
                <a:solidFill>
                  <a:srgbClr val="C00000"/>
                </a:solidFill>
              </a:rPr>
              <a:t>group</a:t>
            </a:r>
          </a:p>
          <a:p>
            <a:pPr algn="just"/>
            <a:r>
              <a:rPr lang="en-US" sz="2400" b="1" dirty="0" smtClean="0">
                <a:solidFill>
                  <a:srgbClr val="002060"/>
                </a:solidFill>
              </a:rPr>
              <a:t>   </a:t>
            </a:r>
            <a:r>
              <a:rPr lang="en-US" sz="2000" b="1" dirty="0" smtClean="0">
                <a:solidFill>
                  <a:srgbClr val="002060"/>
                </a:solidFill>
              </a:rPr>
              <a:t>Substituents </a:t>
            </a:r>
            <a:r>
              <a:rPr lang="en-US" sz="2000" b="1" dirty="0">
                <a:solidFill>
                  <a:srgbClr val="002060"/>
                </a:solidFill>
              </a:rPr>
              <a:t>that </a:t>
            </a:r>
            <a:r>
              <a:rPr lang="en-US" sz="2000" b="1" dirty="0">
                <a:solidFill>
                  <a:srgbClr val="C00000"/>
                </a:solidFill>
              </a:rPr>
              <a:t>release electrons </a:t>
            </a:r>
            <a:r>
              <a:rPr lang="en-US" sz="2000" b="1" dirty="0">
                <a:solidFill>
                  <a:srgbClr val="002060"/>
                </a:solidFill>
              </a:rPr>
              <a:t>to the ring will </a:t>
            </a:r>
            <a:r>
              <a:rPr lang="en-US" sz="2000" b="1" dirty="0">
                <a:solidFill>
                  <a:srgbClr val="C00000"/>
                </a:solidFill>
              </a:rPr>
              <a:t>activate</a:t>
            </a:r>
            <a:r>
              <a:rPr lang="en-US" sz="2000" b="1" dirty="0">
                <a:solidFill>
                  <a:srgbClr val="002060"/>
                </a:solidFill>
              </a:rPr>
              <a:t> the ring toward electrophilic substitution</a:t>
            </a:r>
            <a:r>
              <a:rPr lang="en-US" sz="2000" b="1" dirty="0" smtClean="0">
                <a:solidFill>
                  <a:srgbClr val="002060"/>
                </a:solidFill>
              </a:rPr>
              <a:t>.</a:t>
            </a:r>
          </a:p>
          <a:p>
            <a:pPr lvl="0"/>
            <a:r>
              <a:rPr lang="en-US" b="1" dirty="0">
                <a:solidFill>
                  <a:srgbClr val="00B050"/>
                </a:solidFill>
              </a:rPr>
              <a:t> </a:t>
            </a:r>
            <a:r>
              <a:rPr lang="en-US" b="1" dirty="0" smtClean="0">
                <a:solidFill>
                  <a:srgbClr val="00B050"/>
                </a:solidFill>
              </a:rPr>
              <a:t>              </a:t>
            </a:r>
            <a:r>
              <a:rPr lang="en-US" b="1" dirty="0" smtClean="0">
                <a:solidFill>
                  <a:srgbClr val="C00000"/>
                </a:solidFill>
              </a:rPr>
              <a:t>-</a:t>
            </a:r>
            <a:r>
              <a:rPr lang="en-US" b="1" dirty="0">
                <a:solidFill>
                  <a:srgbClr val="C00000"/>
                </a:solidFill>
              </a:rPr>
              <a:t>NH</a:t>
            </a:r>
            <a:r>
              <a:rPr lang="en-US" b="1" baseline="-25000" dirty="0">
                <a:solidFill>
                  <a:srgbClr val="C00000"/>
                </a:solidFill>
              </a:rPr>
              <a:t>2 , </a:t>
            </a:r>
            <a:r>
              <a:rPr lang="en-US" b="1" dirty="0">
                <a:solidFill>
                  <a:srgbClr val="C00000"/>
                </a:solidFill>
              </a:rPr>
              <a:t>(-NR</a:t>
            </a:r>
            <a:r>
              <a:rPr lang="en-US" b="1" baseline="-25000" dirty="0">
                <a:solidFill>
                  <a:srgbClr val="C00000"/>
                </a:solidFill>
              </a:rPr>
              <a:t>2</a:t>
            </a:r>
            <a:r>
              <a:rPr lang="en-US" b="1" dirty="0">
                <a:solidFill>
                  <a:srgbClr val="C00000"/>
                </a:solidFill>
              </a:rPr>
              <a:t>)  ,  -OH    -OR  ,    -NHCOCH</a:t>
            </a:r>
            <a:r>
              <a:rPr lang="en-US" b="1" baseline="-25000" dirty="0">
                <a:solidFill>
                  <a:srgbClr val="C00000"/>
                </a:solidFill>
              </a:rPr>
              <a:t>3</a:t>
            </a:r>
            <a:r>
              <a:rPr lang="en-US" b="1" dirty="0">
                <a:solidFill>
                  <a:srgbClr val="C00000"/>
                </a:solidFill>
              </a:rPr>
              <a:t>   ,   -C</a:t>
            </a:r>
            <a:r>
              <a:rPr lang="en-US" b="1" baseline="-25000" dirty="0">
                <a:solidFill>
                  <a:srgbClr val="C00000"/>
                </a:solidFill>
              </a:rPr>
              <a:t>6</a:t>
            </a:r>
            <a:r>
              <a:rPr lang="en-US" b="1" dirty="0">
                <a:solidFill>
                  <a:srgbClr val="C00000"/>
                </a:solidFill>
              </a:rPr>
              <a:t>H</a:t>
            </a:r>
            <a:r>
              <a:rPr lang="en-US" b="1" baseline="-25000" dirty="0">
                <a:solidFill>
                  <a:srgbClr val="C00000"/>
                </a:solidFill>
              </a:rPr>
              <a:t>5</a:t>
            </a:r>
            <a:r>
              <a:rPr lang="en-US" b="1" dirty="0">
                <a:solidFill>
                  <a:srgbClr val="C00000"/>
                </a:solidFill>
              </a:rPr>
              <a:t>   ,  -CH</a:t>
            </a:r>
            <a:r>
              <a:rPr lang="en-US" b="1" baseline="-25000" dirty="0">
                <a:solidFill>
                  <a:srgbClr val="C00000"/>
                </a:solidFill>
              </a:rPr>
              <a:t>3 </a:t>
            </a:r>
            <a:r>
              <a:rPr lang="en-US" b="1" dirty="0">
                <a:solidFill>
                  <a:srgbClr val="C00000"/>
                </a:solidFill>
              </a:rPr>
              <a:t> ,  -</a:t>
            </a:r>
            <a:r>
              <a:rPr lang="en-US" b="1" dirty="0" smtClean="0">
                <a:solidFill>
                  <a:srgbClr val="C00000"/>
                </a:solidFill>
              </a:rPr>
              <a:t>R</a:t>
            </a:r>
            <a:endParaRPr lang="en-US" b="1" dirty="0">
              <a:solidFill>
                <a:srgbClr val="C00000"/>
              </a:solidFill>
            </a:endParaRPr>
          </a:p>
        </p:txBody>
      </p:sp>
      <p:sp>
        <p:nvSpPr>
          <p:cNvPr id="5" name="Slide Number Placeholder 4"/>
          <p:cNvSpPr>
            <a:spLocks noGrp="1"/>
          </p:cNvSpPr>
          <p:nvPr>
            <p:ph type="sldNum" sz="quarter" idx="12"/>
          </p:nvPr>
        </p:nvSpPr>
        <p:spPr/>
        <p:txBody>
          <a:bodyPr/>
          <a:lstStyle/>
          <a:p>
            <a:fld id="{405B12B2-4FB3-489F-A189-74144EEB9694}" type="slidenum">
              <a:rPr lang="en-US" smtClean="0"/>
              <a:pPr/>
              <a:t>129</a:t>
            </a:fld>
            <a:endParaRPr lang="en-US" dirty="0"/>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438767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4"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to="" calcmode="lin" valueType="num">
                                      <p:cBhvr>
                                        <p:cTn id="12" dur="1" fill="hold"/>
                                        <p:tgtEl>
                                          <p:spTgt spid="1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4194" name="Object 2"/>
          <p:cNvGraphicFramePr>
            <a:graphicFrameLocks noChangeAspect="1"/>
          </p:cNvGraphicFramePr>
          <p:nvPr>
            <p:extLst>
              <p:ext uri="{D42A27DB-BD31-4B8C-83A1-F6EECF244321}">
                <p14:modId xmlns:p14="http://schemas.microsoft.com/office/powerpoint/2010/main" val="3001706454"/>
              </p:ext>
            </p:extLst>
          </p:nvPr>
        </p:nvGraphicFramePr>
        <p:xfrm>
          <a:off x="2447265" y="2667000"/>
          <a:ext cx="2324100" cy="534987"/>
        </p:xfrm>
        <a:graphic>
          <a:graphicData uri="http://schemas.openxmlformats.org/presentationml/2006/ole">
            <mc:AlternateContent xmlns:mc="http://schemas.openxmlformats.org/markup-compatibility/2006">
              <mc:Choice xmlns:v="urn:schemas-microsoft-com:vml" Requires="v">
                <p:oleObj spid="_x0000_s321762" name="CS ChemDraw Drawing" r:id="rId4" imgW="1784520" imgH="409680" progId="ChemDraw.Document.6.0">
                  <p:embed/>
                </p:oleObj>
              </mc:Choice>
              <mc:Fallback>
                <p:oleObj name="CS ChemDraw Drawing" r:id="rId4" imgW="1784520" imgH="409680" progId="ChemDraw.Document.6.0">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7265" y="2667000"/>
                        <a:ext cx="2324100" cy="53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TextBox 12"/>
          <p:cNvSpPr txBox="1"/>
          <p:nvPr/>
        </p:nvSpPr>
        <p:spPr>
          <a:xfrm>
            <a:off x="93335" y="457200"/>
            <a:ext cx="3865643" cy="461665"/>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b="1" dirty="0" smtClean="0">
                <a:solidFill>
                  <a:srgbClr val="C00000"/>
                </a:solidFill>
                <a:cs typeface="Times New Roman" pitchFamily="18" charset="0"/>
              </a:rPr>
              <a:t>polar</a:t>
            </a:r>
            <a:r>
              <a:rPr lang="en-US" sz="2200" b="1" dirty="0" smtClean="0">
                <a:solidFill>
                  <a:srgbClr val="C00000"/>
                </a:solidFill>
                <a:cs typeface="Times New Roman" pitchFamily="18" charset="0"/>
              </a:rPr>
              <a:t> covalent bond</a:t>
            </a:r>
          </a:p>
        </p:txBody>
      </p:sp>
      <p:sp>
        <p:nvSpPr>
          <p:cNvPr id="21" name="TextBox 20"/>
          <p:cNvSpPr txBox="1"/>
          <p:nvPr/>
        </p:nvSpPr>
        <p:spPr>
          <a:xfrm>
            <a:off x="673608" y="990600"/>
            <a:ext cx="7607120" cy="1569660"/>
          </a:xfrm>
          <a:prstGeom prst="rect">
            <a:avLst/>
          </a:prstGeom>
          <a:noFill/>
        </p:spPr>
        <p:txBody>
          <a:bodyPr wrap="square" rtlCol="0">
            <a:spAutoFit/>
          </a:bodyPr>
          <a:lstStyle/>
          <a:p>
            <a:pPr algn="just"/>
            <a:r>
              <a:rPr lang="en-US" sz="2400" b="1" dirty="0">
                <a:solidFill>
                  <a:schemeClr val="tx2"/>
                </a:solidFill>
                <a:cs typeface="Times New Roman" pitchFamily="18" charset="0"/>
              </a:rPr>
              <a:t>A bond, in which an electron pair is shared </a:t>
            </a:r>
            <a:r>
              <a:rPr lang="en-US" sz="2400" b="1" dirty="0" smtClean="0">
                <a:solidFill>
                  <a:schemeClr val="tx2"/>
                </a:solidFill>
                <a:cs typeface="Times New Roman" pitchFamily="18" charset="0"/>
              </a:rPr>
              <a:t>unequally The more electronegative atom assumes a partial negative charge and the less electronegative atom assumes a partial positive charge.</a:t>
            </a:r>
          </a:p>
        </p:txBody>
      </p:sp>
      <p:sp>
        <p:nvSpPr>
          <p:cNvPr id="18" name="TextBox 17"/>
          <p:cNvSpPr txBox="1"/>
          <p:nvPr/>
        </p:nvSpPr>
        <p:spPr>
          <a:xfrm>
            <a:off x="228601" y="3505200"/>
            <a:ext cx="4237826" cy="461665"/>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b="1" dirty="0" smtClean="0">
                <a:solidFill>
                  <a:srgbClr val="FF0000"/>
                </a:solidFill>
              </a:rPr>
              <a:t>Coordinate</a:t>
            </a:r>
            <a:r>
              <a:rPr lang="en-US" sz="2200" b="1" dirty="0" smtClean="0">
                <a:solidFill>
                  <a:srgbClr val="FF0000"/>
                </a:solidFill>
              </a:rPr>
              <a:t> Covalent Bonding</a:t>
            </a:r>
          </a:p>
        </p:txBody>
      </p:sp>
      <p:sp>
        <p:nvSpPr>
          <p:cNvPr id="23" name="TextBox 22"/>
          <p:cNvSpPr txBox="1"/>
          <p:nvPr/>
        </p:nvSpPr>
        <p:spPr>
          <a:xfrm>
            <a:off x="936170" y="4017876"/>
            <a:ext cx="7598230" cy="1200329"/>
          </a:xfrm>
          <a:prstGeom prst="rect">
            <a:avLst/>
          </a:prstGeom>
          <a:noFill/>
        </p:spPr>
        <p:txBody>
          <a:bodyPr wrap="square" rtlCol="0">
            <a:spAutoFit/>
          </a:bodyPr>
          <a:lstStyle/>
          <a:p>
            <a:pPr algn="just"/>
            <a:r>
              <a:rPr lang="en-US" sz="2400" b="1" dirty="0" smtClean="0">
                <a:cs typeface="+mj-cs"/>
              </a:rPr>
              <a:t>     There are molecules in which </a:t>
            </a:r>
            <a:r>
              <a:rPr lang="en-US" sz="2400" b="1" dirty="0" smtClean="0">
                <a:solidFill>
                  <a:srgbClr val="0070C0"/>
                </a:solidFill>
                <a:cs typeface="+mj-cs"/>
              </a:rPr>
              <a:t>one atom supplies both electrons</a:t>
            </a:r>
            <a:r>
              <a:rPr lang="en-US" sz="2400" b="1" dirty="0" smtClean="0">
                <a:cs typeface="+mj-cs"/>
              </a:rPr>
              <a:t> to another atom in the formation of a covalent bond</a:t>
            </a:r>
            <a:r>
              <a:rPr lang="en-US" sz="2400" b="1" dirty="0">
                <a:cs typeface="+mj-cs"/>
              </a:rPr>
              <a:t>. For example; </a:t>
            </a:r>
            <a:endParaRPr lang="en-US" sz="2400" b="1" dirty="0" smtClean="0">
              <a:cs typeface="+mj-cs"/>
            </a:endParaRPr>
          </a:p>
        </p:txBody>
      </p:sp>
      <p:graphicFrame>
        <p:nvGraphicFramePr>
          <p:cNvPr id="27" name="Object 2"/>
          <p:cNvGraphicFramePr>
            <a:graphicFrameLocks noChangeAspect="1"/>
          </p:cNvGraphicFramePr>
          <p:nvPr>
            <p:extLst>
              <p:ext uri="{D42A27DB-BD31-4B8C-83A1-F6EECF244321}">
                <p14:modId xmlns:p14="http://schemas.microsoft.com/office/powerpoint/2010/main" val="3070348000"/>
              </p:ext>
            </p:extLst>
          </p:nvPr>
        </p:nvGraphicFramePr>
        <p:xfrm>
          <a:off x="3505200" y="4953000"/>
          <a:ext cx="3786187" cy="1337896"/>
        </p:xfrm>
        <a:graphic>
          <a:graphicData uri="http://schemas.openxmlformats.org/presentationml/2006/ole">
            <mc:AlternateContent xmlns:mc="http://schemas.openxmlformats.org/markup-compatibility/2006">
              <mc:Choice xmlns:v="urn:schemas-microsoft-com:vml" Requires="v">
                <p:oleObj spid="_x0000_s321763" name="CS ChemDraw Drawing" r:id="rId6" imgW="4438440" imgH="1568160" progId="ChemDraw.Document.6.0">
                  <p:embed/>
                </p:oleObj>
              </mc:Choice>
              <mc:Fallback>
                <p:oleObj name="CS ChemDraw Drawing" r:id="rId6" imgW="4438440" imgH="1568160" progId="ChemDraw.Document.6.0">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5200" y="4953000"/>
                        <a:ext cx="3786187" cy="1337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86870" name="Picture 15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9400" y="2683764"/>
            <a:ext cx="19050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871" name="Picture 15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3608" y="2668905"/>
            <a:ext cx="1352550"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pPr/>
              <a:t>13</a:t>
            </a:fld>
            <a:endParaRPr lang="en-US"/>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1941244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1+#ppt_w/2"/>
                                          </p:val>
                                        </p:tav>
                                        <p:tav tm="100000">
                                          <p:val>
                                            <p:strVal val="#ppt_x"/>
                                          </p:val>
                                        </p:tav>
                                      </p:tavLst>
                                    </p:anim>
                                    <p:anim calcmode="lin" valueType="num">
                                      <p:cBhvr additive="base">
                                        <p:cTn id="12" dur="10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slide(fromBottom)">
                                      <p:cBhvr>
                                        <p:cTn id="16" dur="1000"/>
                                        <p:tgtEl>
                                          <p:spTgt spid="18"/>
                                        </p:tgtEl>
                                      </p:cBhvr>
                                    </p:animEffect>
                                  </p:childTnLst>
                                </p:cTn>
                              </p:par>
                              <p:par>
                                <p:cTn id="17" presetID="2" presetClass="entr" presetSubtype="2"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000" fill="hold"/>
                                        <p:tgtEl>
                                          <p:spTgt spid="23"/>
                                        </p:tgtEl>
                                        <p:attrNameLst>
                                          <p:attrName>ppt_x</p:attrName>
                                        </p:attrNameLst>
                                      </p:cBhvr>
                                      <p:tavLst>
                                        <p:tav tm="0">
                                          <p:val>
                                            <p:strVal val="1+#ppt_w/2"/>
                                          </p:val>
                                        </p:tav>
                                        <p:tav tm="100000">
                                          <p:val>
                                            <p:strVal val="#ppt_x"/>
                                          </p:val>
                                        </p:tav>
                                      </p:tavLst>
                                    </p:anim>
                                    <p:anim calcmode="lin" valueType="num">
                                      <p:cBhvr additive="base">
                                        <p:cTn id="20"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1" grpId="0"/>
      <p:bldP spid="18" grpId="0" animBg="1"/>
      <p:bldP spid="23"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5547" y="4114800"/>
            <a:ext cx="5819909" cy="1828800"/>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6" name="TextBox 5"/>
          <p:cNvSpPr txBox="1"/>
          <p:nvPr/>
        </p:nvSpPr>
        <p:spPr>
          <a:xfrm>
            <a:off x="0" y="0"/>
            <a:ext cx="9144000"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smtClean="0"/>
              <a:t>Disubstituted Benzenes: Orientation</a:t>
            </a:r>
            <a:endParaRPr lang="en-US" sz="2800" b="1" dirty="0" smtClean="0">
              <a:solidFill>
                <a:srgbClr val="7030A0"/>
              </a:solidFill>
              <a:latin typeface="Times New Roman" pitchFamily="18" charset="0"/>
              <a:cs typeface="Times New Roman" pitchFamily="18" charset="0"/>
            </a:endParaRPr>
          </a:p>
        </p:txBody>
      </p:sp>
      <p:sp>
        <p:nvSpPr>
          <p:cNvPr id="7" name="Rectangle 6"/>
          <p:cNvSpPr/>
          <p:nvPr/>
        </p:nvSpPr>
        <p:spPr>
          <a:xfrm>
            <a:off x="59221" y="3962400"/>
            <a:ext cx="3141179" cy="369332"/>
          </a:xfrm>
          <a:prstGeom prst="rect">
            <a:avLst/>
          </a:prstGeom>
        </p:spPr>
        <p:txBody>
          <a:bodyPr wrap="square">
            <a:spAutoFit/>
          </a:bodyPr>
          <a:lstStyle/>
          <a:p>
            <a:r>
              <a:rPr lang="en-US" b="1" dirty="0" smtClean="0">
                <a:solidFill>
                  <a:srgbClr val="7030A0"/>
                </a:solidFill>
              </a:rPr>
              <a:t>3- Nitration of </a:t>
            </a:r>
            <a:r>
              <a:rPr lang="en-US" b="1" dirty="0" err="1" smtClean="0">
                <a:solidFill>
                  <a:srgbClr val="7030A0"/>
                </a:solidFill>
              </a:rPr>
              <a:t>Bromobenzene</a:t>
            </a:r>
            <a:endParaRPr lang="en-US" b="1" dirty="0">
              <a:solidFill>
                <a:srgbClr val="7030A0"/>
              </a:solidFill>
            </a:endParaRP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033480"/>
            <a:ext cx="6334970" cy="2274771"/>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2" name="Rectangle 1"/>
          <p:cNvSpPr/>
          <p:nvPr/>
        </p:nvSpPr>
        <p:spPr>
          <a:xfrm>
            <a:off x="228600" y="762000"/>
            <a:ext cx="2260747" cy="369332"/>
          </a:xfrm>
          <a:prstGeom prst="rect">
            <a:avLst/>
          </a:prstGeom>
        </p:spPr>
        <p:txBody>
          <a:bodyPr wrap="none">
            <a:spAutoFit/>
          </a:bodyPr>
          <a:lstStyle/>
          <a:p>
            <a:pPr algn="just"/>
            <a:r>
              <a:rPr lang="en-US" b="1" dirty="0">
                <a:solidFill>
                  <a:srgbClr val="7030A0"/>
                </a:solidFill>
              </a:rPr>
              <a:t>2- Nitration of </a:t>
            </a:r>
            <a:r>
              <a:rPr lang="en-US" b="1" dirty="0" err="1">
                <a:solidFill>
                  <a:srgbClr val="7030A0"/>
                </a:solidFill>
              </a:rPr>
              <a:t>toluen</a:t>
            </a:r>
            <a:r>
              <a:rPr lang="en-US" b="1" dirty="0">
                <a:solidFill>
                  <a:srgbClr val="7030A0"/>
                </a:solidFill>
              </a:rPr>
              <a:t> </a:t>
            </a:r>
          </a:p>
        </p:txBody>
      </p:sp>
      <p:sp>
        <p:nvSpPr>
          <p:cNvPr id="9" name="Slide Number Placeholder 8"/>
          <p:cNvSpPr>
            <a:spLocks noGrp="1"/>
          </p:cNvSpPr>
          <p:nvPr>
            <p:ph type="sldNum" sz="quarter" idx="12"/>
          </p:nvPr>
        </p:nvSpPr>
        <p:spPr/>
        <p:txBody>
          <a:bodyPr/>
          <a:lstStyle/>
          <a:p>
            <a:fld id="{405B12B2-4FB3-489F-A189-74144EEB9694}" type="slidenum">
              <a:rPr lang="en-US" smtClean="0"/>
              <a:pPr/>
              <a:t>130</a:t>
            </a:fld>
            <a:endParaRPr lang="en-US"/>
          </a:p>
        </p:txBody>
      </p:sp>
      <p:sp>
        <p:nvSpPr>
          <p:cNvPr id="10" name="مستطيل 9"/>
          <p:cNvSpPr/>
          <p:nvPr/>
        </p:nvSpPr>
        <p:spPr>
          <a:xfrm>
            <a:off x="159114" y="3486090"/>
            <a:ext cx="8375285" cy="400110"/>
          </a:xfrm>
          <a:prstGeom prst="rect">
            <a:avLst/>
          </a:prstGeom>
        </p:spPr>
        <p:txBody>
          <a:bodyPr wrap="square">
            <a:spAutoFit/>
          </a:bodyPr>
          <a:lstStyle/>
          <a:p>
            <a:pPr marL="342900" lvl="0" indent="-342900">
              <a:buFont typeface="Wingdings" panose="05000000000000000000" pitchFamily="2" charset="2"/>
              <a:buChar char="v"/>
            </a:pPr>
            <a:r>
              <a:rPr lang="en-US" sz="2000" b="1" u="sng" dirty="0">
                <a:solidFill>
                  <a:srgbClr val="C00000"/>
                </a:solidFill>
              </a:rPr>
              <a:t>Ortho-para-directing groups (deactivating groups</a:t>
            </a:r>
            <a:r>
              <a:rPr lang="en-US" dirty="0">
                <a:solidFill>
                  <a:srgbClr val="C00000"/>
                </a:solidFill>
              </a:rPr>
              <a:t>) </a:t>
            </a:r>
            <a:endParaRPr lang="en-US" dirty="0" smtClean="0">
              <a:solidFill>
                <a:srgbClr val="C00000"/>
              </a:solidFill>
            </a:endParaRPr>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1051390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4968" y="3587957"/>
            <a:ext cx="4605861" cy="1716523"/>
          </a:xfrm>
          <a:prstGeom prst="rect">
            <a:avLst/>
          </a:prstGeom>
          <a:noFill/>
          <a:ln/>
        </p:spPr>
        <p:style>
          <a:lnRef idx="1">
            <a:schemeClr val="accent6"/>
          </a:lnRef>
          <a:fillRef idx="2">
            <a:schemeClr val="accent6"/>
          </a:fillRef>
          <a:effectRef idx="1">
            <a:schemeClr val="accent6"/>
          </a:effectRef>
          <a:fontRef idx="minor">
            <a:schemeClr val="dk1"/>
          </a:fontRef>
        </p:style>
      </p:pic>
      <p:sp>
        <p:nvSpPr>
          <p:cNvPr id="13" name="TextBox 12"/>
          <p:cNvSpPr txBox="1"/>
          <p:nvPr/>
        </p:nvSpPr>
        <p:spPr>
          <a:xfrm>
            <a:off x="0" y="2175808"/>
            <a:ext cx="3636819" cy="1938992"/>
          </a:xfrm>
          <a:prstGeom prst="rect">
            <a:avLst/>
          </a:prstGeom>
          <a:noFill/>
        </p:spPr>
        <p:txBody>
          <a:bodyPr wrap="square" rtlCol="0">
            <a:spAutoFit/>
          </a:bodyPr>
          <a:lstStyle/>
          <a:p>
            <a:r>
              <a:rPr lang="en-US" sz="2000" b="1" dirty="0" smtClean="0">
                <a:solidFill>
                  <a:srgbClr val="0070C0"/>
                </a:solidFill>
              </a:rPr>
              <a:t> </a:t>
            </a:r>
            <a:r>
              <a:rPr lang="en-US" sz="2000" b="1" dirty="0" smtClean="0">
                <a:solidFill>
                  <a:srgbClr val="7030A0"/>
                </a:solidFill>
              </a:rPr>
              <a:t>1</a:t>
            </a:r>
            <a:r>
              <a:rPr lang="en-US" sz="2000" b="1" dirty="0" smtClean="0">
                <a:solidFill>
                  <a:srgbClr val="0070C0"/>
                </a:solidFill>
              </a:rPr>
              <a:t>- </a:t>
            </a:r>
            <a:r>
              <a:rPr lang="en-US" sz="2000" b="1" dirty="0" smtClean="0">
                <a:solidFill>
                  <a:srgbClr val="7030A0"/>
                </a:solidFill>
              </a:rPr>
              <a:t>Bromination of Nitrobenzene</a:t>
            </a:r>
          </a:p>
          <a:p>
            <a:pPr algn="just"/>
            <a:endParaRPr lang="en-US" sz="2000" b="1" dirty="0" smtClean="0">
              <a:solidFill>
                <a:srgbClr val="7030A0"/>
              </a:solidFill>
            </a:endParaRPr>
          </a:p>
          <a:p>
            <a:pPr algn="just"/>
            <a:endParaRPr lang="en-US" sz="2000" b="1" dirty="0" smtClean="0">
              <a:solidFill>
                <a:srgbClr val="7030A0"/>
              </a:solidFill>
            </a:endParaRPr>
          </a:p>
          <a:p>
            <a:pPr algn="just"/>
            <a:endParaRPr lang="en-US" sz="2000" b="1" dirty="0" smtClean="0">
              <a:solidFill>
                <a:srgbClr val="7030A0"/>
              </a:solidFill>
            </a:endParaRPr>
          </a:p>
          <a:p>
            <a:pPr algn="just"/>
            <a:endParaRPr lang="en-US" sz="2000" b="1" dirty="0">
              <a:solidFill>
                <a:srgbClr val="7030A0"/>
              </a:solidFill>
            </a:endParaRPr>
          </a:p>
          <a:p>
            <a:pPr algn="just"/>
            <a:r>
              <a:rPr lang="en-US" sz="2000" b="1" dirty="0" smtClean="0">
                <a:solidFill>
                  <a:srgbClr val="7030A0"/>
                </a:solidFill>
              </a:rPr>
              <a:t> 2-  Nitration </a:t>
            </a:r>
            <a:r>
              <a:rPr lang="en-US" sz="2000" b="1" dirty="0">
                <a:solidFill>
                  <a:srgbClr val="7030A0"/>
                </a:solidFill>
              </a:rPr>
              <a:t>of </a:t>
            </a:r>
            <a:r>
              <a:rPr lang="en-US" sz="2000" b="1" dirty="0" smtClean="0">
                <a:solidFill>
                  <a:srgbClr val="7030A0"/>
                </a:solidFill>
              </a:rPr>
              <a:t>Nitrobenzene</a:t>
            </a:r>
          </a:p>
        </p:txBody>
      </p:sp>
      <p:sp>
        <p:nvSpPr>
          <p:cNvPr id="11" name="Rectangle 10"/>
          <p:cNvSpPr/>
          <p:nvPr/>
        </p:nvSpPr>
        <p:spPr>
          <a:xfrm>
            <a:off x="0" y="685800"/>
            <a:ext cx="9099274" cy="1323439"/>
          </a:xfrm>
          <a:prstGeom prst="rect">
            <a:avLst/>
          </a:prstGeom>
        </p:spPr>
        <p:txBody>
          <a:bodyPr wrap="square">
            <a:spAutoFit/>
          </a:bodyPr>
          <a:lstStyle/>
          <a:p>
            <a:pPr marL="342900" lvl="0" indent="-342900">
              <a:buFont typeface="Wingdings" panose="05000000000000000000" pitchFamily="2" charset="2"/>
              <a:buChar char="v"/>
            </a:pPr>
            <a:r>
              <a:rPr lang="en-US" sz="2000" b="1" dirty="0" smtClean="0">
                <a:solidFill>
                  <a:srgbClr val="002060"/>
                </a:solidFill>
              </a:rPr>
              <a:t>   </a:t>
            </a:r>
            <a:r>
              <a:rPr lang="en-US" sz="2000" b="1" dirty="0">
                <a:solidFill>
                  <a:srgbClr val="C00000"/>
                </a:solidFill>
              </a:rPr>
              <a:t> </a:t>
            </a:r>
            <a:r>
              <a:rPr lang="en-US" sz="2000" b="1" u="sng" dirty="0">
                <a:solidFill>
                  <a:srgbClr val="C00000"/>
                </a:solidFill>
              </a:rPr>
              <a:t>Meta-directing groups (deactivating groups</a:t>
            </a:r>
            <a:r>
              <a:rPr lang="en-US" b="1" u="sng" dirty="0" smtClean="0">
                <a:solidFill>
                  <a:srgbClr val="C00000"/>
                </a:solidFill>
              </a:rPr>
              <a:t>)</a:t>
            </a:r>
            <a:endParaRPr lang="en-US" sz="2000" b="1" u="sng" dirty="0" smtClean="0">
              <a:solidFill>
                <a:srgbClr val="002060"/>
              </a:solidFill>
            </a:endParaRPr>
          </a:p>
          <a:p>
            <a:r>
              <a:rPr lang="en-US" sz="2000" b="1" dirty="0" smtClean="0">
                <a:solidFill>
                  <a:srgbClr val="002060"/>
                </a:solidFill>
              </a:rPr>
              <a:t> Substituents </a:t>
            </a:r>
            <a:r>
              <a:rPr lang="en-US" sz="2000" b="1" dirty="0">
                <a:solidFill>
                  <a:srgbClr val="002060"/>
                </a:solidFill>
              </a:rPr>
              <a:t>that </a:t>
            </a:r>
            <a:r>
              <a:rPr lang="en-US" sz="2000" b="1" dirty="0">
                <a:solidFill>
                  <a:srgbClr val="C00000"/>
                </a:solidFill>
              </a:rPr>
              <a:t>withdraw electrons </a:t>
            </a:r>
            <a:r>
              <a:rPr lang="en-US" sz="2000" b="1" dirty="0">
                <a:solidFill>
                  <a:srgbClr val="002060"/>
                </a:solidFill>
              </a:rPr>
              <a:t>from the ring will </a:t>
            </a:r>
            <a:r>
              <a:rPr lang="en-US" sz="2000" b="1" dirty="0">
                <a:solidFill>
                  <a:srgbClr val="C00000"/>
                </a:solidFill>
              </a:rPr>
              <a:t>deactivate</a:t>
            </a:r>
            <a:r>
              <a:rPr lang="en-US" sz="2000" b="1" dirty="0">
                <a:solidFill>
                  <a:srgbClr val="002060"/>
                </a:solidFill>
              </a:rPr>
              <a:t> the ring toward electrophilic </a:t>
            </a:r>
            <a:r>
              <a:rPr lang="en-US" sz="2000" b="1" dirty="0" smtClean="0">
                <a:solidFill>
                  <a:srgbClr val="002060"/>
                </a:solidFill>
              </a:rPr>
              <a:t>substitution</a:t>
            </a:r>
          </a:p>
          <a:p>
            <a:r>
              <a:rPr lang="en-US" b="1" dirty="0">
                <a:solidFill>
                  <a:srgbClr val="C00000"/>
                </a:solidFill>
              </a:rPr>
              <a:t> </a:t>
            </a:r>
            <a:r>
              <a:rPr lang="en-US" b="1" dirty="0" smtClean="0">
                <a:solidFill>
                  <a:srgbClr val="C00000"/>
                </a:solidFill>
              </a:rPr>
              <a:t>     -</a:t>
            </a:r>
            <a:r>
              <a:rPr lang="en-US" b="1" dirty="0">
                <a:solidFill>
                  <a:srgbClr val="C00000"/>
                </a:solidFill>
              </a:rPr>
              <a:t>NO</a:t>
            </a:r>
            <a:r>
              <a:rPr lang="en-US" b="1" baseline="-25000" dirty="0">
                <a:solidFill>
                  <a:srgbClr val="C00000"/>
                </a:solidFill>
              </a:rPr>
              <a:t>2 </a:t>
            </a:r>
            <a:r>
              <a:rPr lang="en-US" b="1" dirty="0">
                <a:solidFill>
                  <a:srgbClr val="C00000"/>
                </a:solidFill>
              </a:rPr>
              <a:t> &gt;   -</a:t>
            </a:r>
            <a:r>
              <a:rPr lang="en-US" b="1" baseline="30000" dirty="0">
                <a:solidFill>
                  <a:srgbClr val="C00000"/>
                </a:solidFill>
              </a:rPr>
              <a:t>+</a:t>
            </a:r>
            <a:r>
              <a:rPr lang="en-US" b="1" dirty="0">
                <a:solidFill>
                  <a:srgbClr val="C00000"/>
                </a:solidFill>
              </a:rPr>
              <a:t>NR</a:t>
            </a:r>
            <a:r>
              <a:rPr lang="en-US" b="1" baseline="-25000" dirty="0">
                <a:solidFill>
                  <a:srgbClr val="C00000"/>
                </a:solidFill>
              </a:rPr>
              <a:t>3</a:t>
            </a:r>
            <a:r>
              <a:rPr lang="en-US" b="1" dirty="0">
                <a:solidFill>
                  <a:srgbClr val="C00000"/>
                </a:solidFill>
              </a:rPr>
              <a:t>  &gt;  -CN  &gt;  -SO</a:t>
            </a:r>
            <a:r>
              <a:rPr lang="en-US" b="1" baseline="-25000" dirty="0">
                <a:solidFill>
                  <a:srgbClr val="C00000"/>
                </a:solidFill>
              </a:rPr>
              <a:t>3</a:t>
            </a:r>
            <a:r>
              <a:rPr lang="en-US" b="1" dirty="0">
                <a:solidFill>
                  <a:srgbClr val="C00000"/>
                </a:solidFill>
              </a:rPr>
              <a:t>H  &gt;  -COOH  &gt;  -COOR  &gt;  -CHO  &gt;  -COR</a:t>
            </a:r>
            <a:endParaRPr lang="ar-SA" sz="2000" dirty="0">
              <a:solidFill>
                <a:srgbClr val="002060"/>
              </a:solidFill>
            </a:endParaRPr>
          </a:p>
        </p:txBody>
      </p:sp>
      <p:sp>
        <p:nvSpPr>
          <p:cNvPr id="12" name="Slide Number Placeholder 11"/>
          <p:cNvSpPr>
            <a:spLocks noGrp="1"/>
          </p:cNvSpPr>
          <p:nvPr>
            <p:ph type="sldNum" sz="quarter" idx="12"/>
          </p:nvPr>
        </p:nvSpPr>
        <p:spPr/>
        <p:txBody>
          <a:bodyPr/>
          <a:lstStyle/>
          <a:p>
            <a:fld id="{405B12B2-4FB3-489F-A189-74144EEB9694}" type="slidenum">
              <a:rPr lang="en-US" smtClean="0"/>
              <a:pPr/>
              <a:t>131</a:t>
            </a:fld>
            <a:endParaRPr lang="en-US"/>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8" name="مستطيل 17"/>
          <p:cNvSpPr/>
          <p:nvPr/>
        </p:nvSpPr>
        <p:spPr>
          <a:xfrm>
            <a:off x="3429000" y="3433831"/>
            <a:ext cx="245580" cy="1754326"/>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b="1" dirty="0" smtClean="0">
                <a:solidFill>
                  <a:srgbClr val="214F87"/>
                </a:solidFill>
              </a:rPr>
              <a:t>.</a:t>
            </a:r>
          </a:p>
          <a:p>
            <a:endParaRPr lang="en-US" b="1" dirty="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a:solidFill>
                <a:srgbClr val="214F87"/>
              </a:solidFill>
            </a:endParaRPr>
          </a:p>
        </p:txBody>
      </p:sp>
      <p:grpSp>
        <p:nvGrpSpPr>
          <p:cNvPr id="20" name="Group 2"/>
          <p:cNvGrpSpPr>
            <a:grpSpLocks/>
          </p:cNvGrpSpPr>
          <p:nvPr/>
        </p:nvGrpSpPr>
        <p:grpSpPr bwMode="auto">
          <a:xfrm>
            <a:off x="3581400" y="2286000"/>
            <a:ext cx="4952999" cy="1301957"/>
            <a:chOff x="3888" y="9296"/>
            <a:chExt cx="4896" cy="1584"/>
          </a:xfrm>
        </p:grpSpPr>
        <p:sp>
          <p:nvSpPr>
            <p:cNvPr id="21" name="Line 3"/>
            <p:cNvSpPr>
              <a:spLocks noChangeShapeType="1"/>
            </p:cNvSpPr>
            <p:nvPr/>
          </p:nvSpPr>
          <p:spPr bwMode="auto">
            <a:xfrm>
              <a:off x="3888" y="9296"/>
              <a:ext cx="4896" cy="0"/>
            </a:xfrm>
            <a:prstGeom prst="line">
              <a:avLst/>
            </a:prstGeom>
            <a:ln>
              <a:noFill/>
              <a:headEnd/>
              <a:tailEnd/>
            </a:ln>
          </p:spPr>
          <p:style>
            <a:lnRef idx="1">
              <a:schemeClr val="accent6"/>
            </a:lnRef>
            <a:fillRef idx="1001">
              <a:schemeClr val="lt2"/>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endParaRPr lang="ar-SA"/>
            </a:p>
          </p:txBody>
        </p:sp>
        <p:sp>
          <p:nvSpPr>
            <p:cNvPr id="22" name="Line 4"/>
            <p:cNvSpPr>
              <a:spLocks noChangeShapeType="1"/>
            </p:cNvSpPr>
            <p:nvPr/>
          </p:nvSpPr>
          <p:spPr bwMode="auto">
            <a:xfrm>
              <a:off x="3888" y="10850"/>
              <a:ext cx="4896" cy="0"/>
            </a:xfrm>
            <a:prstGeom prst="line">
              <a:avLst/>
            </a:prstGeom>
            <a:ln>
              <a:noFill/>
              <a:headEnd/>
              <a:tailEnd/>
            </a:ln>
          </p:spPr>
          <p:style>
            <a:lnRef idx="1">
              <a:schemeClr val="accent6"/>
            </a:lnRef>
            <a:fillRef idx="1001">
              <a:schemeClr val="lt2"/>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endParaRPr lang="ar-SA"/>
            </a:p>
          </p:txBody>
        </p:sp>
        <p:sp>
          <p:nvSpPr>
            <p:cNvPr id="23" name="Line 5"/>
            <p:cNvSpPr>
              <a:spLocks noChangeShapeType="1"/>
            </p:cNvSpPr>
            <p:nvPr/>
          </p:nvSpPr>
          <p:spPr bwMode="auto">
            <a:xfrm>
              <a:off x="3888" y="9296"/>
              <a:ext cx="0" cy="1584"/>
            </a:xfrm>
            <a:prstGeom prst="line">
              <a:avLst/>
            </a:prstGeom>
            <a:ln>
              <a:noFill/>
              <a:headEnd/>
              <a:tailEnd/>
            </a:ln>
          </p:spPr>
          <p:style>
            <a:lnRef idx="1">
              <a:schemeClr val="accent6"/>
            </a:lnRef>
            <a:fillRef idx="1001">
              <a:schemeClr val="lt2"/>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endParaRPr lang="ar-SA"/>
            </a:p>
          </p:txBody>
        </p:sp>
        <p:grpSp>
          <p:nvGrpSpPr>
            <p:cNvPr id="24" name="Group 6"/>
            <p:cNvGrpSpPr>
              <a:grpSpLocks/>
            </p:cNvGrpSpPr>
            <p:nvPr/>
          </p:nvGrpSpPr>
          <p:grpSpPr bwMode="auto">
            <a:xfrm>
              <a:off x="4032" y="9296"/>
              <a:ext cx="4752" cy="1584"/>
              <a:chOff x="4032" y="9296"/>
              <a:chExt cx="4752" cy="1584"/>
            </a:xfrm>
          </p:grpSpPr>
          <p:pic>
            <p:nvPicPr>
              <p:cNvPr id="2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2" y="9296"/>
                <a:ext cx="4575" cy="1470"/>
              </a:xfrm>
              <a:prstGeom prst="rect">
                <a:avLst/>
              </a:prstGeom>
              <a:ln>
                <a:noFill/>
              </a:ln>
            </p:spPr>
            <p:style>
              <a:lnRef idx="1">
                <a:schemeClr val="accent6"/>
              </a:lnRef>
              <a:fillRef idx="1001">
                <a:schemeClr val="lt2"/>
              </a:fillRef>
              <a:effectRef idx="1">
                <a:schemeClr val="accent6"/>
              </a:effectRef>
              <a:fontRef idx="minor">
                <a:schemeClr val="dk1"/>
              </a:fontRef>
            </p:style>
          </p:pic>
          <p:sp>
            <p:nvSpPr>
              <p:cNvPr id="26" name="Line 8"/>
              <p:cNvSpPr>
                <a:spLocks noChangeShapeType="1"/>
              </p:cNvSpPr>
              <p:nvPr/>
            </p:nvSpPr>
            <p:spPr bwMode="auto">
              <a:xfrm>
                <a:off x="8784" y="9296"/>
                <a:ext cx="0" cy="1584"/>
              </a:xfrm>
              <a:prstGeom prst="line">
                <a:avLst/>
              </a:prstGeom>
              <a:ln>
                <a:noFill/>
                <a:headEnd/>
                <a:tailEnd/>
              </a:ln>
            </p:spPr>
            <p:style>
              <a:lnRef idx="1">
                <a:schemeClr val="accent6"/>
              </a:lnRef>
              <a:fillRef idx="1001">
                <a:schemeClr val="lt2"/>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endParaRPr lang="ar-SA"/>
              </a:p>
            </p:txBody>
          </p:sp>
        </p:grpSp>
      </p:grpSp>
      <p:sp>
        <p:nvSpPr>
          <p:cNvPr id="27" name="مستطيل 26"/>
          <p:cNvSpPr/>
          <p:nvPr/>
        </p:nvSpPr>
        <p:spPr>
          <a:xfrm>
            <a:off x="8212620" y="3429000"/>
            <a:ext cx="245580" cy="1754326"/>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b="1" dirty="0" smtClean="0">
                <a:solidFill>
                  <a:srgbClr val="214F87"/>
                </a:solidFill>
              </a:rPr>
              <a:t>.</a:t>
            </a:r>
          </a:p>
          <a:p>
            <a:endParaRPr lang="en-US" b="1" dirty="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a:solidFill>
                <a:srgbClr val="214F87"/>
              </a:solidFill>
            </a:endParaRPr>
          </a:p>
        </p:txBody>
      </p:sp>
      <p:sp>
        <p:nvSpPr>
          <p:cNvPr id="28" name="مستطيل 27"/>
          <p:cNvSpPr/>
          <p:nvPr/>
        </p:nvSpPr>
        <p:spPr>
          <a:xfrm rot="5400000">
            <a:off x="5885848" y="2827533"/>
            <a:ext cx="245580" cy="4801314"/>
          </a:xfrm>
          <a:prstGeom prst="rect">
            <a:avLst/>
          </a:prstGeom>
        </p:spPr>
        <p:style>
          <a:lnRef idx="0">
            <a:scrgbClr r="0" g="0" b="0"/>
          </a:lnRef>
          <a:fillRef idx="1001">
            <a:schemeClr val="lt2"/>
          </a:fillRef>
          <a:effectRef idx="0">
            <a:scrgbClr r="0" g="0" b="0"/>
          </a:effectRef>
          <a:fontRef idx="major"/>
        </p:style>
        <p:txBody>
          <a:bodyPr wrap="none">
            <a:spAutoFit/>
          </a:bodyPr>
          <a:lstStyle/>
          <a:p>
            <a:endParaRPr lang="en-US" b="1" dirty="0" smtClean="0">
              <a:solidFill>
                <a:srgbClr val="214F87"/>
              </a:solidFill>
            </a:endParaRPr>
          </a:p>
          <a:p>
            <a:endParaRPr lang="en-US" b="1" dirty="0">
              <a:solidFill>
                <a:srgbClr val="214F87"/>
              </a:solidFill>
            </a:endParaRPr>
          </a:p>
          <a:p>
            <a:r>
              <a:rPr lang="en-US" b="1" dirty="0" smtClean="0">
                <a:solidFill>
                  <a:srgbClr val="214F87"/>
                </a:solidFill>
              </a:rPr>
              <a:t>.</a:t>
            </a:r>
          </a:p>
          <a:p>
            <a:endParaRPr lang="en-US" b="1" dirty="0">
              <a:solidFill>
                <a:srgbClr val="214F87"/>
              </a:solidFill>
            </a:endParaRPr>
          </a:p>
          <a:p>
            <a:endParaRPr lang="en-US" b="1" dirty="0" smtClean="0">
              <a:solidFill>
                <a:srgbClr val="214F87"/>
              </a:solidFill>
            </a:endParaRPr>
          </a:p>
          <a:p>
            <a:endParaRPr lang="en-US" b="1" dirty="0">
              <a:solidFill>
                <a:srgbClr val="214F87"/>
              </a:solidFill>
            </a:endParaRPr>
          </a:p>
          <a:p>
            <a:endParaRPr lang="en-US" b="1" dirty="0" smtClean="0">
              <a:solidFill>
                <a:srgbClr val="214F87"/>
              </a:solidFill>
            </a:endParaRPr>
          </a:p>
          <a:p>
            <a:endParaRPr lang="en-US" b="1" dirty="0">
              <a:solidFill>
                <a:srgbClr val="214F87"/>
              </a:solidFill>
            </a:endParaRPr>
          </a:p>
          <a:p>
            <a:endParaRPr lang="en-US" b="1" dirty="0" smtClean="0">
              <a:solidFill>
                <a:srgbClr val="214F87"/>
              </a:solidFill>
            </a:endParaRPr>
          </a:p>
          <a:p>
            <a:endParaRPr lang="en-US" b="1" dirty="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a:solidFill>
                <a:srgbClr val="214F87"/>
              </a:solidFill>
            </a:endParaRPr>
          </a:p>
        </p:txBody>
      </p:sp>
      <p:sp>
        <p:nvSpPr>
          <p:cNvPr id="29" name="مستطيل 28"/>
          <p:cNvSpPr/>
          <p:nvPr/>
        </p:nvSpPr>
        <p:spPr>
          <a:xfrm>
            <a:off x="3505200" y="3429000"/>
            <a:ext cx="158965" cy="1477328"/>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b="1" dirty="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a:solidFill>
                <a:srgbClr val="214F87"/>
              </a:solidFill>
            </a:endParaRPr>
          </a:p>
        </p:txBody>
      </p:sp>
      <p:sp>
        <p:nvSpPr>
          <p:cNvPr id="30" name="مستطيل 29"/>
          <p:cNvSpPr/>
          <p:nvPr/>
        </p:nvSpPr>
        <p:spPr>
          <a:xfrm>
            <a:off x="8273469" y="3429000"/>
            <a:ext cx="184731" cy="1477328"/>
          </a:xfrm>
          <a:prstGeom prst="rect">
            <a:avLst/>
          </a:prstGeom>
        </p:spPr>
        <p:style>
          <a:lnRef idx="0">
            <a:scrgbClr r="0" g="0" b="0"/>
          </a:lnRef>
          <a:fillRef idx="1001">
            <a:schemeClr val="lt2"/>
          </a:fillRef>
          <a:effectRef idx="0">
            <a:scrgbClr r="0" g="0" b="0"/>
          </a:effectRef>
          <a:fontRef idx="major"/>
        </p:style>
        <p:txBody>
          <a:bodyPr wrap="none">
            <a:spAutoFit/>
          </a:bodyPr>
          <a:lstStyle/>
          <a:p>
            <a:endParaRPr lang="en-US" b="1" dirty="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a:solidFill>
                <a:srgbClr val="214F87"/>
              </a:solidFill>
            </a:endParaRPr>
          </a:p>
        </p:txBody>
      </p:sp>
      <p:sp>
        <p:nvSpPr>
          <p:cNvPr id="31" name="مستطيل 30"/>
          <p:cNvSpPr/>
          <p:nvPr/>
        </p:nvSpPr>
        <p:spPr>
          <a:xfrm>
            <a:off x="8229600" y="3505200"/>
            <a:ext cx="184731" cy="1477328"/>
          </a:xfrm>
          <a:prstGeom prst="rect">
            <a:avLst/>
          </a:prstGeom>
        </p:spPr>
        <p:style>
          <a:lnRef idx="0">
            <a:scrgbClr r="0" g="0" b="0"/>
          </a:lnRef>
          <a:fillRef idx="1001">
            <a:schemeClr val="lt2"/>
          </a:fillRef>
          <a:effectRef idx="0">
            <a:scrgbClr r="0" g="0" b="0"/>
          </a:effectRef>
          <a:fontRef idx="major"/>
        </p:style>
        <p:txBody>
          <a:bodyPr wrap="none">
            <a:spAutoFit/>
          </a:bodyPr>
          <a:lstStyle/>
          <a:p>
            <a:endParaRPr lang="en-US" b="1" dirty="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smtClean="0">
              <a:solidFill>
                <a:srgbClr val="214F87"/>
              </a:solidFill>
            </a:endParaRPr>
          </a:p>
          <a:p>
            <a:endParaRPr lang="en-US" b="1" dirty="0">
              <a:solidFill>
                <a:srgbClr val="214F87"/>
              </a:solidFill>
            </a:endParaRPr>
          </a:p>
        </p:txBody>
      </p:sp>
      <p:sp>
        <p:nvSpPr>
          <p:cNvPr id="32" name="TextBox 12"/>
          <p:cNvSpPr txBox="1"/>
          <p:nvPr/>
        </p:nvSpPr>
        <p:spPr>
          <a:xfrm>
            <a:off x="0" y="0"/>
            <a:ext cx="4572000" cy="40011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b="1" dirty="0" smtClean="0">
                <a:solidFill>
                  <a:srgbClr val="214F87"/>
                </a:solidFill>
              </a:rPr>
              <a:t>Disubstituted Benzenes: Orientation</a:t>
            </a:r>
            <a:endParaRPr lang="en-US" sz="2000" b="1" dirty="0" smtClean="0">
              <a:solidFill>
                <a:srgbClr val="214F87"/>
              </a:solidFill>
              <a:latin typeface="Times New Roman" pitchFamily="18" charset="0"/>
              <a:cs typeface="Times New Roman" pitchFamily="18" charset="0"/>
            </a:endParaRPr>
          </a:p>
        </p:txBody>
      </p:sp>
    </p:spTree>
    <p:extLst>
      <p:ext uri="{BB962C8B-B14F-4D97-AF65-F5344CB8AC3E}">
        <p14:creationId xmlns:p14="http://schemas.microsoft.com/office/powerpoint/2010/main" val="1119485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4"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to="" calcmode="lin" valueType="num">
                                      <p:cBhvr>
                                        <p:cTn id="12" dur="1" fill="hold"/>
                                        <p:tgtEl>
                                          <p:spTgt spid="3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2"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2568714"/>
            <a:ext cx="8686800" cy="707886"/>
          </a:xfrm>
          <a:prstGeom prst="rect">
            <a:avLst/>
          </a:prstGeom>
          <a:solidFill>
            <a:schemeClr val="bg2">
              <a:lumMod val="75000"/>
            </a:schemeClr>
          </a:solidFill>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sz="4000" b="1" dirty="0" smtClean="0">
                <a:solidFill>
                  <a:srgbClr val="C00000"/>
                </a:solidFill>
              </a:rPr>
              <a:t>Organic Halides</a:t>
            </a: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132</a:t>
            </a:fld>
            <a:endParaRPr lang="en-US" dirty="0">
              <a:solidFill>
                <a:prstClr val="black">
                  <a:tint val="75000"/>
                </a:prstClr>
              </a:solidFill>
            </a:endParaRPr>
          </a:p>
        </p:txBody>
      </p:sp>
    </p:spTree>
    <p:extLst>
      <p:ext uri="{BB962C8B-B14F-4D97-AF65-F5344CB8AC3E}">
        <p14:creationId xmlns:p14="http://schemas.microsoft.com/office/powerpoint/2010/main" val="39437472"/>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37374" cy="584775"/>
          </a:xfrm>
          <a:prstGeom prst="rect">
            <a:avLst/>
          </a:prstGeom>
          <a:solidFill>
            <a:schemeClr val="bg2">
              <a:lumMod val="75000"/>
            </a:schemeClr>
          </a:solidFill>
        </p:spPr>
        <p:style>
          <a:lnRef idx="3">
            <a:schemeClr val="lt1"/>
          </a:lnRef>
          <a:fillRef idx="1">
            <a:schemeClr val="accent2"/>
          </a:fillRef>
          <a:effectRef idx="1">
            <a:schemeClr val="accent2"/>
          </a:effectRef>
          <a:fontRef idx="minor">
            <a:schemeClr val="lt1"/>
          </a:fontRef>
        </p:style>
        <p:txBody>
          <a:bodyPr wrap="square">
            <a:spAutoFit/>
          </a:bodyPr>
          <a:lstStyle/>
          <a:p>
            <a:pPr algn="ctr"/>
            <a:r>
              <a:rPr lang="en-US" sz="3200" b="1" dirty="0">
                <a:solidFill>
                  <a:srgbClr val="C00000"/>
                </a:solidFill>
              </a:rPr>
              <a:t>Organic Halides</a:t>
            </a:r>
          </a:p>
        </p:txBody>
      </p:sp>
      <p:sp>
        <p:nvSpPr>
          <p:cNvPr id="4" name="Rectangle 3"/>
          <p:cNvSpPr/>
          <p:nvPr/>
        </p:nvSpPr>
        <p:spPr>
          <a:xfrm>
            <a:off x="109330" y="838200"/>
            <a:ext cx="9061174" cy="3170099"/>
          </a:xfrm>
          <a:prstGeom prst="rect">
            <a:avLst/>
          </a:prstGeom>
        </p:spPr>
        <p:txBody>
          <a:bodyPr wrap="square">
            <a:spAutoFit/>
          </a:bodyPr>
          <a:lstStyle/>
          <a:p>
            <a:r>
              <a:rPr lang="en-US" sz="2000" b="1" dirty="0" smtClean="0">
                <a:solidFill>
                  <a:srgbClr val="C00000"/>
                </a:solidFill>
                <a:latin typeface="Arial" panose="020B0604020202020204" pitchFamily="34" charset="0"/>
                <a:cs typeface="Arial" panose="020B0604020202020204" pitchFamily="34" charset="0"/>
              </a:rPr>
              <a:t>    Organic Halides </a:t>
            </a:r>
            <a:r>
              <a:rPr lang="en-US" sz="2000" b="1" dirty="0" smtClean="0">
                <a:solidFill>
                  <a:srgbClr val="002060"/>
                </a:solidFill>
                <a:latin typeface="Arial" panose="020B0604020202020204" pitchFamily="34" charset="0"/>
                <a:cs typeface="Arial" panose="020B0604020202020204" pitchFamily="34" charset="0"/>
              </a:rPr>
              <a:t>are compounds containing ,</a:t>
            </a:r>
            <a:r>
              <a:rPr lang="en-US" sz="2000" b="1" dirty="0" smtClean="0">
                <a:solidFill>
                  <a:srgbClr val="C00000"/>
                </a:solidFill>
                <a:latin typeface="Arial" panose="020B0604020202020204" pitchFamily="34" charset="0"/>
                <a:cs typeface="Arial" panose="020B0604020202020204" pitchFamily="34" charset="0"/>
              </a:rPr>
              <a:t>Carbon, Hydrogen, and a Halogen </a:t>
            </a:r>
            <a:r>
              <a:rPr lang="en-US" sz="2000" b="1" dirty="0" smtClean="0">
                <a:solidFill>
                  <a:srgbClr val="002060"/>
                </a:solidFill>
                <a:latin typeface="Arial" panose="020B0604020202020204" pitchFamily="34" charset="0"/>
                <a:cs typeface="Arial" panose="020B0604020202020204" pitchFamily="34" charset="0"/>
              </a:rPr>
              <a:t>atoms, and </a:t>
            </a:r>
            <a:r>
              <a:rPr lang="en-US" sz="2000" b="1" dirty="0">
                <a:solidFill>
                  <a:srgbClr val="002060"/>
                </a:solidFill>
                <a:latin typeface="Arial" panose="020B0604020202020204" pitchFamily="34" charset="0"/>
                <a:cs typeface="Arial" panose="020B0604020202020204" pitchFamily="34" charset="0"/>
              </a:rPr>
              <a:t>i</a:t>
            </a:r>
            <a:r>
              <a:rPr lang="en-US" sz="2000" b="1" dirty="0" smtClean="0">
                <a:solidFill>
                  <a:srgbClr val="002060"/>
                </a:solidFill>
                <a:latin typeface="Arial" panose="020B0604020202020204" pitchFamily="34" charset="0"/>
                <a:cs typeface="Arial" panose="020B0604020202020204" pitchFamily="34" charset="0"/>
              </a:rPr>
              <a:t>t generally fall into one of three categories:</a:t>
            </a:r>
          </a:p>
          <a:p>
            <a:r>
              <a:rPr lang="ar-SA" sz="2000" b="1" dirty="0" smtClean="0">
                <a:solidFill>
                  <a:srgbClr val="002060"/>
                </a:solidFill>
                <a:latin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a</a:t>
            </a:r>
            <a:r>
              <a:rPr lang="en-US" sz="2000" b="1" dirty="0">
                <a:solidFill>
                  <a:srgbClr val="002060"/>
                </a:solidFill>
                <a:latin typeface="Arial" panose="020B0604020202020204" pitchFamily="34" charset="0"/>
                <a:cs typeface="Arial" panose="020B0604020202020204" pitchFamily="34" charset="0"/>
              </a:rPr>
              <a:t>) Alkyl halides</a:t>
            </a:r>
          </a:p>
          <a:p>
            <a:r>
              <a:rPr lang="ar-SA" sz="2000" b="1" dirty="0" smtClean="0">
                <a:solidFill>
                  <a:srgbClr val="002060"/>
                </a:solidFill>
                <a:latin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b</a:t>
            </a:r>
            <a:r>
              <a:rPr lang="en-US" sz="2000" b="1" dirty="0">
                <a:solidFill>
                  <a:srgbClr val="002060"/>
                </a:solidFill>
                <a:latin typeface="Arial" panose="020B0604020202020204" pitchFamily="34" charset="0"/>
                <a:cs typeface="Arial" panose="020B0604020202020204" pitchFamily="34" charset="0"/>
              </a:rPr>
              <a:t>) Aryl </a:t>
            </a:r>
            <a:r>
              <a:rPr lang="en-US" sz="2000" b="1" dirty="0" smtClean="0">
                <a:solidFill>
                  <a:srgbClr val="002060"/>
                </a:solidFill>
                <a:latin typeface="Arial" panose="020B0604020202020204" pitchFamily="34" charset="0"/>
                <a:cs typeface="Arial" panose="020B0604020202020204" pitchFamily="34" charset="0"/>
              </a:rPr>
              <a:t>halides</a:t>
            </a:r>
          </a:p>
          <a:p>
            <a:r>
              <a:rPr lang="ar-SA" sz="2000" b="1" dirty="0" smtClean="0">
                <a:solidFill>
                  <a:srgbClr val="002060"/>
                </a:solidFill>
                <a:latin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c</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Vinylic</a:t>
            </a:r>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halides</a:t>
            </a:r>
            <a:endParaRPr lang="en-US" dirty="0">
              <a:solidFill>
                <a:prstClr val="black"/>
              </a:solidFill>
              <a:latin typeface="Arial" panose="020B0604020202020204" pitchFamily="34" charset="0"/>
              <a:cs typeface="Arial" panose="020B0604020202020204" pitchFamily="34" charset="0"/>
            </a:endParaRPr>
          </a:p>
          <a:p>
            <a:pPr algn="ctr"/>
            <a:r>
              <a:rPr lang="ar-SA" sz="2000" b="1" dirty="0" smtClean="0">
                <a:solidFill>
                  <a:srgbClr val="C00000"/>
                </a:solidFill>
                <a:latin typeface="Arial" panose="020B0604020202020204" pitchFamily="34" charset="0"/>
              </a:rPr>
              <a:t>   </a:t>
            </a:r>
            <a:r>
              <a:rPr lang="en-US" sz="2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Classes  and Names of </a:t>
            </a:r>
            <a:r>
              <a:rPr lang="en-US" sz="20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Alkyl </a:t>
            </a:r>
            <a:r>
              <a:rPr lang="en-US" sz="2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halides</a:t>
            </a:r>
          </a:p>
          <a:p>
            <a:r>
              <a:rPr lang="ar-SA" sz="2000" b="1" dirty="0" smtClean="0">
                <a:solidFill>
                  <a:srgbClr val="FF0000"/>
                </a:solidFill>
                <a:latin typeface="Arial" panose="020B0604020202020204" pitchFamily="34" charset="0"/>
              </a:rPr>
              <a:t> </a:t>
            </a:r>
            <a:r>
              <a:rPr lang="en-US" sz="2000" b="1" dirty="0" smtClean="0">
                <a:solidFill>
                  <a:srgbClr val="FF0000"/>
                </a:solidFill>
                <a:latin typeface="Arial" panose="020B0604020202020204" pitchFamily="34" charset="0"/>
              </a:rPr>
              <a:t>  </a:t>
            </a:r>
            <a:r>
              <a:rPr lang="en-US" sz="2000" b="1" dirty="0" smtClean="0">
                <a:solidFill>
                  <a:srgbClr val="FF0000"/>
                </a:solidFill>
                <a:latin typeface="Arial" panose="020B0604020202020204" pitchFamily="34" charset="0"/>
                <a:cs typeface="Arial" panose="020B0604020202020204" pitchFamily="34" charset="0"/>
              </a:rPr>
              <a:t>Alkyl </a:t>
            </a:r>
            <a:r>
              <a:rPr lang="en-US" sz="2000" b="1" dirty="0">
                <a:solidFill>
                  <a:srgbClr val="FF0000"/>
                </a:solidFill>
                <a:latin typeface="Arial" panose="020B0604020202020204" pitchFamily="34" charset="0"/>
                <a:cs typeface="Arial" panose="020B0604020202020204" pitchFamily="34" charset="0"/>
              </a:rPr>
              <a:t>Halides </a:t>
            </a:r>
            <a:r>
              <a:rPr lang="en-US" sz="2000" b="1" dirty="0">
                <a:solidFill>
                  <a:prstClr val="black"/>
                </a:solidFill>
                <a:latin typeface="Arial" panose="020B0604020202020204" pitchFamily="34" charset="0"/>
                <a:cs typeface="Arial" panose="020B0604020202020204" pitchFamily="34" charset="0"/>
              </a:rPr>
              <a:t>are classified </a:t>
            </a:r>
            <a:r>
              <a:rPr lang="en-US" sz="2000" b="1" dirty="0" smtClean="0">
                <a:solidFill>
                  <a:prstClr val="black"/>
                </a:solidFill>
                <a:latin typeface="Arial" panose="020B0604020202020204" pitchFamily="34" charset="0"/>
                <a:cs typeface="Arial" panose="020B0604020202020204" pitchFamily="34" charset="0"/>
              </a:rPr>
              <a:t>(</a:t>
            </a:r>
            <a:r>
              <a:rPr lang="en-US" sz="2000" dirty="0" smtClean="0">
                <a:solidFill>
                  <a:prstClr val="black"/>
                </a:solidFill>
                <a:latin typeface="Arial" panose="020B0604020202020204" pitchFamily="34" charset="0"/>
                <a:cs typeface="Arial" panose="020B0604020202020204" pitchFamily="34" charset="0"/>
              </a:rPr>
              <a:t>according to</a:t>
            </a:r>
          </a:p>
          <a:p>
            <a:r>
              <a:rPr lang="en-US" sz="2000" dirty="0" smtClean="0">
                <a:solidFill>
                  <a:prstClr val="black"/>
                </a:solidFill>
                <a:latin typeface="Arial" panose="020B0604020202020204" pitchFamily="34" charset="0"/>
                <a:cs typeface="Arial" panose="020B0604020202020204" pitchFamily="34" charset="0"/>
              </a:rPr>
              <a:t> </a:t>
            </a:r>
            <a:r>
              <a:rPr lang="en-US" sz="2000" dirty="0">
                <a:solidFill>
                  <a:prstClr val="black"/>
                </a:solidFill>
                <a:latin typeface="Arial" panose="020B0604020202020204" pitchFamily="34" charset="0"/>
                <a:cs typeface="Arial" panose="020B0604020202020204" pitchFamily="34" charset="0"/>
              </a:rPr>
              <a:t>the type of carbon to which the halogen is </a:t>
            </a:r>
            <a:endParaRPr lang="en-US" sz="2000" dirty="0" smtClean="0">
              <a:solidFill>
                <a:prstClr val="black"/>
              </a:solidFill>
              <a:latin typeface="Arial" panose="020B0604020202020204" pitchFamily="34" charset="0"/>
              <a:cs typeface="Arial" panose="020B0604020202020204" pitchFamily="34" charset="0"/>
            </a:endParaRPr>
          </a:p>
          <a:p>
            <a:r>
              <a:rPr lang="en-US" sz="2000" dirty="0" smtClean="0">
                <a:solidFill>
                  <a:prstClr val="black"/>
                </a:solidFill>
                <a:latin typeface="Arial" panose="020B0604020202020204" pitchFamily="34" charset="0"/>
                <a:cs typeface="Arial" panose="020B0604020202020204" pitchFamily="34" charset="0"/>
              </a:rPr>
              <a:t>attached ) into </a:t>
            </a:r>
            <a:r>
              <a:rPr lang="en-US" sz="2000" dirty="0">
                <a:solidFill>
                  <a:prstClr val="black"/>
                </a:solidFill>
                <a:latin typeface="Arial" panose="020B0604020202020204" pitchFamily="34" charset="0"/>
                <a:cs typeface="Arial" panose="020B0604020202020204" pitchFamily="34" charset="0"/>
              </a:rPr>
              <a:t>three types,  </a:t>
            </a:r>
            <a:r>
              <a:rPr lang="en-US" sz="2000" b="1" dirty="0">
                <a:solidFill>
                  <a:srgbClr val="C00000"/>
                </a:solidFill>
                <a:latin typeface="Arial" panose="020B0604020202020204" pitchFamily="34" charset="0"/>
                <a:cs typeface="Arial" panose="020B0604020202020204" pitchFamily="34" charset="0"/>
              </a:rPr>
              <a:t>primary (1</a:t>
            </a:r>
            <a:r>
              <a:rPr lang="en-US" sz="2000" b="1" dirty="0" smtClean="0">
                <a:solidFill>
                  <a:srgbClr val="C00000"/>
                </a:solidFill>
                <a:latin typeface="Arial" panose="020B0604020202020204" pitchFamily="34" charset="0"/>
                <a:cs typeface="Arial" panose="020B0604020202020204" pitchFamily="34" charset="0"/>
              </a:rPr>
              <a:t>°),</a:t>
            </a:r>
          </a:p>
          <a:p>
            <a:r>
              <a:rPr lang="en-US" sz="2000" b="1" dirty="0" smtClean="0">
                <a:solidFill>
                  <a:srgbClr val="C00000"/>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secondary (2°), and tertiary (3°)</a:t>
            </a:r>
            <a:r>
              <a:rPr lang="en-US" sz="2000" b="1" i="1" dirty="0">
                <a:solidFill>
                  <a:prstClr val="black"/>
                </a:solidFill>
                <a:latin typeface="Arial" panose="020B0604020202020204" pitchFamily="34" charset="0"/>
                <a:cs typeface="Arial" panose="020B0604020202020204" pitchFamily="34" charset="0"/>
              </a:rPr>
              <a:t>.</a:t>
            </a:r>
            <a:r>
              <a:rPr lang="en-US" sz="2000" b="1" dirty="0" smtClean="0">
                <a:solidFill>
                  <a:prstClr val="black"/>
                </a:solidFill>
                <a:latin typeface="Arial" panose="020B0604020202020204" pitchFamily="34" charset="0"/>
                <a:cs typeface="Arial" panose="020B0604020202020204" pitchFamily="34" charset="0"/>
              </a:rPr>
              <a:t>halides</a:t>
            </a:r>
          </a:p>
        </p:txBody>
      </p:sp>
      <p:pic>
        <p:nvPicPr>
          <p:cNvPr id="11" name="Picture 10"/>
          <p:cNvPicPr>
            <a:picLocks noChangeAspect="1"/>
          </p:cNvPicPr>
          <p:nvPr/>
        </p:nvPicPr>
        <p:blipFill>
          <a:blip r:embed="rId2"/>
          <a:stretch>
            <a:fillRect/>
          </a:stretch>
        </p:blipFill>
        <p:spPr>
          <a:xfrm>
            <a:off x="6705600" y="5486400"/>
            <a:ext cx="1676545" cy="920576"/>
          </a:xfrm>
          <a:prstGeom prst="rect">
            <a:avLst/>
          </a:prstGeom>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027" y="4204562"/>
            <a:ext cx="7523319" cy="120993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42207" y="4491168"/>
            <a:ext cx="1676400" cy="923330"/>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b="1" dirty="0" smtClean="0">
              <a:solidFill>
                <a:srgbClr val="002060"/>
              </a:solidFill>
              <a:latin typeface="Arial" panose="020B0604020202020204" pitchFamily="34" charset="0"/>
              <a:cs typeface="Arial" panose="020B0604020202020204" pitchFamily="34" charset="0"/>
            </a:endParaRPr>
          </a:p>
          <a:p>
            <a:endParaRPr lang="en-US" b="1" dirty="0">
              <a:solidFill>
                <a:srgbClr val="002060"/>
              </a:solidFill>
              <a:latin typeface="Arial" panose="020B0604020202020204" pitchFamily="34" charset="0"/>
              <a:cs typeface="Arial" panose="020B0604020202020204" pitchFamily="34" charset="0"/>
            </a:endParaRPr>
          </a:p>
          <a:p>
            <a:endParaRPr lang="en-US" dirty="0">
              <a:solidFill>
                <a:prstClr val="black"/>
              </a:solidFill>
            </a:endParaRPr>
          </a:p>
        </p:txBody>
      </p:sp>
      <p:sp>
        <p:nvSpPr>
          <p:cNvPr id="7" name="Rectangle 6"/>
          <p:cNvSpPr/>
          <p:nvPr/>
        </p:nvSpPr>
        <p:spPr>
          <a:xfrm>
            <a:off x="6477000" y="4876800"/>
            <a:ext cx="1143000" cy="923330"/>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b="1" dirty="0" smtClean="0">
              <a:solidFill>
                <a:srgbClr val="002060"/>
              </a:solidFill>
              <a:latin typeface="Arial" panose="020B0604020202020204" pitchFamily="34" charset="0"/>
              <a:cs typeface="Arial" panose="020B0604020202020204" pitchFamily="34" charset="0"/>
            </a:endParaRPr>
          </a:p>
          <a:p>
            <a:endParaRPr lang="en-US" b="1" dirty="0">
              <a:solidFill>
                <a:srgbClr val="002060"/>
              </a:solidFill>
              <a:latin typeface="Arial" panose="020B0604020202020204" pitchFamily="34" charset="0"/>
              <a:cs typeface="Arial" panose="020B0604020202020204" pitchFamily="34" charset="0"/>
            </a:endParaRPr>
          </a:p>
          <a:p>
            <a:endParaRPr lang="en-US" dirty="0">
              <a:solidFill>
                <a:prstClr val="black"/>
              </a:solidFill>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133</a:t>
            </a:fld>
            <a:endParaRPr lang="en-US">
              <a:solidFill>
                <a:prstClr val="black">
                  <a:tint val="75000"/>
                </a:prstClr>
              </a:solidFill>
            </a:endParaRPr>
          </a:p>
        </p:txBody>
      </p:sp>
      <p:pic>
        <p:nvPicPr>
          <p:cNvPr id="32870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7913" y="2756041"/>
            <a:ext cx="6539567" cy="1448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5845613"/>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00800" y="1981200"/>
            <a:ext cx="1676400" cy="923330"/>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b="1" dirty="0" smtClean="0">
              <a:solidFill>
                <a:srgbClr val="002060"/>
              </a:solidFill>
              <a:latin typeface="Arial" panose="020B0604020202020204" pitchFamily="34" charset="0"/>
              <a:cs typeface="Arial" panose="020B0604020202020204" pitchFamily="34" charset="0"/>
            </a:endParaRPr>
          </a:p>
          <a:p>
            <a:endParaRPr lang="en-US" b="1" dirty="0">
              <a:solidFill>
                <a:srgbClr val="002060"/>
              </a:solidFill>
              <a:latin typeface="Arial" panose="020B0604020202020204" pitchFamily="34" charset="0"/>
              <a:cs typeface="Arial" panose="020B0604020202020204" pitchFamily="34" charset="0"/>
            </a:endParaRPr>
          </a:p>
          <a:p>
            <a:endParaRPr lang="en-US" dirty="0">
              <a:solidFill>
                <a:prstClr val="black"/>
              </a:solidFill>
            </a:endParaRPr>
          </a:p>
        </p:txBody>
      </p:sp>
      <p:pic>
        <p:nvPicPr>
          <p:cNvPr id="116738" name="Picture 2"/>
          <p:cNvPicPr>
            <a:picLocks noChangeAspect="1" noChangeArrowheads="1"/>
          </p:cNvPicPr>
          <p:nvPr/>
        </p:nvPicPr>
        <p:blipFill>
          <a:blip r:embed="rId3">
            <a:extLst>
              <a:ext uri="{28A0092B-C50C-407E-A947-70E740481C1C}">
                <a14:useLocalDpi xmlns:a14="http://schemas.microsoft.com/office/drawing/2010/main" val="0"/>
              </a:ext>
            </a:extLst>
          </a:blip>
          <a:srcRect r="20573"/>
          <a:stretch>
            <a:fillRect/>
          </a:stretch>
        </p:blipFill>
        <p:spPr bwMode="auto">
          <a:xfrm>
            <a:off x="2209800" y="609601"/>
            <a:ext cx="6096000" cy="549269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086600" y="3200400"/>
            <a:ext cx="1676400" cy="923330"/>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b="1" dirty="0" smtClean="0">
              <a:solidFill>
                <a:srgbClr val="002060"/>
              </a:solidFill>
              <a:latin typeface="Arial" panose="020B0604020202020204" pitchFamily="34" charset="0"/>
              <a:cs typeface="Arial" panose="020B0604020202020204" pitchFamily="34" charset="0"/>
            </a:endParaRPr>
          </a:p>
          <a:p>
            <a:endParaRPr lang="en-US" b="1" dirty="0">
              <a:solidFill>
                <a:srgbClr val="002060"/>
              </a:solidFill>
              <a:latin typeface="Arial" panose="020B0604020202020204" pitchFamily="34" charset="0"/>
              <a:cs typeface="Arial" panose="020B0604020202020204" pitchFamily="34" charset="0"/>
            </a:endParaRPr>
          </a:p>
          <a:p>
            <a:endParaRPr lang="en-US" dirty="0">
              <a:solidFill>
                <a:prstClr val="black"/>
              </a:solidFill>
            </a:endParaRPr>
          </a:p>
        </p:txBody>
      </p:sp>
      <p:sp>
        <p:nvSpPr>
          <p:cNvPr id="5" name="Rectangle 4"/>
          <p:cNvSpPr/>
          <p:nvPr/>
        </p:nvSpPr>
        <p:spPr>
          <a:xfrm>
            <a:off x="7010400" y="1676400"/>
            <a:ext cx="1066800" cy="923330"/>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b="1" smtClean="0">
              <a:solidFill>
                <a:srgbClr val="002060"/>
              </a:solidFill>
              <a:latin typeface="Arial" panose="020B0604020202020204" pitchFamily="34" charset="0"/>
              <a:cs typeface="Arial" panose="020B0604020202020204" pitchFamily="34" charset="0"/>
            </a:endParaRPr>
          </a:p>
          <a:p>
            <a:endParaRPr lang="en-US" b="1" smtClean="0">
              <a:solidFill>
                <a:srgbClr val="002060"/>
              </a:solidFill>
              <a:latin typeface="Arial" panose="020B0604020202020204" pitchFamily="34" charset="0"/>
              <a:cs typeface="Arial" panose="020B0604020202020204" pitchFamily="34" charset="0"/>
            </a:endParaRPr>
          </a:p>
          <a:p>
            <a:endParaRPr lang="en-US" dirty="0">
              <a:solidFill>
                <a:prstClr val="black"/>
              </a:solidFill>
            </a:endParaRPr>
          </a:p>
        </p:txBody>
      </p:sp>
      <p:sp>
        <p:nvSpPr>
          <p:cNvPr id="6" name="Rectangle 5"/>
          <p:cNvSpPr/>
          <p:nvPr/>
        </p:nvSpPr>
        <p:spPr>
          <a:xfrm>
            <a:off x="5334000" y="4648200"/>
            <a:ext cx="2895600" cy="369332"/>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dirty="0">
              <a:solidFill>
                <a:prstClr val="black"/>
              </a:solidFill>
            </a:endParaRPr>
          </a:p>
        </p:txBody>
      </p:sp>
      <p:sp>
        <p:nvSpPr>
          <p:cNvPr id="9" name="Rectangle 8"/>
          <p:cNvSpPr/>
          <p:nvPr/>
        </p:nvSpPr>
        <p:spPr>
          <a:xfrm>
            <a:off x="0" y="-152400"/>
            <a:ext cx="9137374" cy="461665"/>
          </a:xfrm>
          <a:prstGeom prst="rect">
            <a:avLst/>
          </a:prstGeom>
          <a:solidFill>
            <a:schemeClr val="bg2">
              <a:lumMod val="75000"/>
            </a:schemeClr>
          </a:solidFill>
        </p:spPr>
        <p:style>
          <a:lnRef idx="3">
            <a:schemeClr val="lt1"/>
          </a:lnRef>
          <a:fillRef idx="1">
            <a:schemeClr val="accent2"/>
          </a:fillRef>
          <a:effectRef idx="1">
            <a:schemeClr val="accent2"/>
          </a:effectRef>
          <a:fontRef idx="minor">
            <a:schemeClr val="lt1"/>
          </a:fontRef>
        </p:style>
        <p:txBody>
          <a:bodyPr wrap="square">
            <a:spAutoFit/>
          </a:bodyPr>
          <a:lstStyle/>
          <a:p>
            <a:pPr algn="ctr"/>
            <a:r>
              <a:rPr lang="en-US" sz="2400" b="1" dirty="0" smtClean="0">
                <a:solidFill>
                  <a:srgbClr val="C00000"/>
                </a:solidFill>
                <a:latin typeface="Arial" panose="020B0604020202020204" pitchFamily="34" charset="0"/>
                <a:cs typeface="Arial" panose="020B0604020202020204" pitchFamily="34" charset="0"/>
              </a:rPr>
              <a:t>Names and Classes of Organic Halides</a:t>
            </a:r>
            <a:endParaRPr lang="en-US" sz="3200" b="1" dirty="0">
              <a:solidFill>
                <a:prstClr val="white"/>
              </a:solidFill>
            </a:endParaRPr>
          </a:p>
        </p:txBody>
      </p:sp>
      <p:sp>
        <p:nvSpPr>
          <p:cNvPr id="3" name="Slide Number Placeholder 2"/>
          <p:cNvSpPr>
            <a:spLocks noGrp="1"/>
          </p:cNvSpPr>
          <p:nvPr>
            <p:ph type="sldNum" sz="quarter" idx="12"/>
          </p:nvPr>
        </p:nvSpPr>
        <p:spPr/>
        <p:txBody>
          <a:bodyPr/>
          <a:lstStyle/>
          <a:p>
            <a:fld id="{405B12B2-4FB3-489F-A189-74144EEB9694}" type="slidenum">
              <a:rPr lang="en-US" smtClean="0">
                <a:solidFill>
                  <a:prstClr val="black">
                    <a:tint val="75000"/>
                  </a:prstClr>
                </a:solidFill>
              </a:rPr>
              <a:pPr/>
              <a:t>134</a:t>
            </a:fld>
            <a:endParaRPr lang="en-US">
              <a:solidFill>
                <a:prstClr val="black">
                  <a:tint val="75000"/>
                </a:prstClr>
              </a:solidFill>
            </a:endParaRPr>
          </a:p>
        </p:txBody>
      </p:sp>
    </p:spTree>
    <p:extLst>
      <p:ext uri="{BB962C8B-B14F-4D97-AF65-F5344CB8AC3E}">
        <p14:creationId xmlns:p14="http://schemas.microsoft.com/office/powerpoint/2010/main" val="3788047764"/>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0764" y="1028700"/>
            <a:ext cx="3536403" cy="1409700"/>
          </a:xfrm>
          <a:prstGeom prst="rect">
            <a:avLst/>
          </a:prstGeom>
        </p:spPr>
        <p:style>
          <a:lnRef idx="0">
            <a:scrgbClr r="0" g="0" b="0"/>
          </a:lnRef>
          <a:fillRef idx="1001">
            <a:schemeClr val="lt2"/>
          </a:fillRef>
          <a:effectRef idx="0">
            <a:scrgbClr r="0" g="0" b="0"/>
          </a:effectRef>
          <a:fontRef idx="major"/>
        </p:style>
      </p:pic>
      <p:sp>
        <p:nvSpPr>
          <p:cNvPr id="5" name="Rectangle 4"/>
          <p:cNvSpPr/>
          <p:nvPr/>
        </p:nvSpPr>
        <p:spPr>
          <a:xfrm>
            <a:off x="0" y="5181600"/>
            <a:ext cx="5830957" cy="1015663"/>
          </a:xfrm>
          <a:prstGeom prst="rect">
            <a:avLst/>
          </a:prstGeom>
        </p:spPr>
        <p:txBody>
          <a:bodyPr wrap="square">
            <a:spAutoFit/>
          </a:bodyPr>
          <a:lstStyle/>
          <a:p>
            <a:pPr marL="342900" indent="-342900">
              <a:buFont typeface="Wingdings" panose="05000000000000000000" pitchFamily="2" charset="2"/>
              <a:buChar char="v"/>
            </a:pPr>
            <a:r>
              <a:rPr lang="en-US" sz="2000" b="1" dirty="0">
                <a:solidFill>
                  <a:srgbClr val="C00000"/>
                </a:solidFill>
                <a:latin typeface="Arial" panose="020B0604020202020204" pitchFamily="34" charset="0"/>
                <a:cs typeface="Arial" panose="020B0604020202020204" pitchFamily="34" charset="0"/>
              </a:rPr>
              <a:t>Allylic halides </a:t>
            </a:r>
            <a:endParaRPr lang="en-US" sz="2000" b="1" dirty="0" smtClean="0">
              <a:solidFill>
                <a:srgbClr val="C00000"/>
              </a:solidFill>
              <a:latin typeface="Arial" panose="020B0604020202020204" pitchFamily="34" charset="0"/>
              <a:cs typeface="Arial" panose="020B0604020202020204" pitchFamily="34" charset="0"/>
            </a:endParaRPr>
          </a:p>
          <a:p>
            <a:r>
              <a:rPr lang="en-US" sz="2000" dirty="0" smtClean="0">
                <a:solidFill>
                  <a:srgbClr val="002060"/>
                </a:solidFill>
                <a:latin typeface="Arial" panose="020B0604020202020204" pitchFamily="34" charset="0"/>
                <a:cs typeface="Arial" panose="020B0604020202020204" pitchFamily="34" charset="0"/>
              </a:rPr>
              <a:t>The </a:t>
            </a:r>
            <a:r>
              <a:rPr lang="en-US" sz="2000" dirty="0">
                <a:solidFill>
                  <a:srgbClr val="002060"/>
                </a:solidFill>
                <a:latin typeface="Arial" panose="020B0604020202020204" pitchFamily="34" charset="0"/>
                <a:cs typeface="Arial" panose="020B0604020202020204" pitchFamily="34" charset="0"/>
              </a:rPr>
              <a:t>halogen attached to a carbon next </a:t>
            </a:r>
            <a:endParaRPr lang="en-US" sz="2000" dirty="0" smtClean="0">
              <a:solidFill>
                <a:srgbClr val="002060"/>
              </a:solidFill>
              <a:latin typeface="Arial" panose="020B0604020202020204" pitchFamily="34" charset="0"/>
              <a:cs typeface="Arial" panose="020B0604020202020204" pitchFamily="34" charset="0"/>
            </a:endParaRPr>
          </a:p>
          <a:p>
            <a:r>
              <a:rPr lang="en-US" sz="2000" dirty="0" smtClean="0">
                <a:solidFill>
                  <a:srgbClr val="002060"/>
                </a:solidFill>
                <a:latin typeface="Arial" panose="020B0604020202020204" pitchFamily="34" charset="0"/>
                <a:cs typeface="Arial" panose="020B0604020202020204" pitchFamily="34" charset="0"/>
              </a:rPr>
              <a:t>to </a:t>
            </a:r>
            <a:r>
              <a:rPr lang="en-US" sz="2000" dirty="0">
                <a:solidFill>
                  <a:srgbClr val="002060"/>
                </a:solidFill>
                <a:latin typeface="Arial" panose="020B0604020202020204" pitchFamily="34" charset="0"/>
                <a:cs typeface="Arial" panose="020B0604020202020204" pitchFamily="34" charset="0"/>
              </a:rPr>
              <a:t>a </a:t>
            </a:r>
            <a:r>
              <a:rPr lang="en-US" sz="2000" dirty="0" err="1" smtClean="0">
                <a:solidFill>
                  <a:srgbClr val="002060"/>
                </a:solidFill>
                <a:latin typeface="Arial" panose="020B0604020202020204" pitchFamily="34" charset="0"/>
                <a:cs typeface="Arial" panose="020B0604020202020204" pitchFamily="34" charset="0"/>
              </a:rPr>
              <a:t>doublybonded</a:t>
            </a:r>
            <a:r>
              <a:rPr lang="en-US" sz="2000" dirty="0" smtClean="0">
                <a:solidFill>
                  <a:srgbClr val="002060"/>
                </a:solidFill>
                <a:latin typeface="Arial" panose="020B0604020202020204" pitchFamily="34" charset="0"/>
                <a:cs typeface="Arial" panose="020B0604020202020204" pitchFamily="34" charset="0"/>
              </a:rPr>
              <a:t> carbon</a:t>
            </a:r>
            <a:r>
              <a:rPr lang="en-US" sz="2000" dirty="0">
                <a:solidFill>
                  <a:srgbClr val="EEECE1">
                    <a:lumMod val="25000"/>
                  </a:srgbClr>
                </a:solidFill>
                <a:latin typeface="Arial" panose="020B0604020202020204" pitchFamily="34" charset="0"/>
                <a:cs typeface="Arial" panose="020B0604020202020204" pitchFamily="34" charset="0"/>
              </a:rPr>
              <a:t>, </a:t>
            </a:r>
            <a:r>
              <a:rPr lang="en-US" b="1" dirty="0" smtClean="0">
                <a:solidFill>
                  <a:srgbClr val="EEECE1">
                    <a:lumMod val="25000"/>
                  </a:srgbClr>
                </a:solidFill>
                <a:latin typeface="Arial" panose="020B0604020202020204" pitchFamily="34" charset="0"/>
                <a:cs typeface="Arial" panose="020B0604020202020204" pitchFamily="34" charset="0"/>
              </a:rPr>
              <a:t>CH</a:t>
            </a:r>
            <a:r>
              <a:rPr lang="en-US" b="1" baseline="-25000" dirty="0" smtClean="0">
                <a:solidFill>
                  <a:srgbClr val="EEECE1">
                    <a:lumMod val="25000"/>
                  </a:srgbClr>
                </a:solidFill>
              </a:rPr>
              <a:t>2</a:t>
            </a:r>
            <a:r>
              <a:rPr lang="en-US" b="1" dirty="0" smtClean="0">
                <a:solidFill>
                  <a:srgbClr val="EEECE1">
                    <a:lumMod val="25000"/>
                  </a:srgbClr>
                </a:solidFill>
                <a:latin typeface="Arial" panose="020B0604020202020204" pitchFamily="34" charset="0"/>
                <a:cs typeface="Arial" panose="020B0604020202020204" pitchFamily="34" charset="0"/>
              </a:rPr>
              <a:t>=CHCH</a:t>
            </a:r>
            <a:r>
              <a:rPr lang="en-US" b="1" baseline="-25000" dirty="0">
                <a:solidFill>
                  <a:srgbClr val="EEECE1">
                    <a:lumMod val="25000"/>
                  </a:srgbClr>
                </a:solidFill>
              </a:rPr>
              <a:t>2</a:t>
            </a:r>
            <a:r>
              <a:rPr lang="en-US" b="1" dirty="0" smtClean="0">
                <a:solidFill>
                  <a:srgbClr val="EEECE1">
                    <a:lumMod val="25000"/>
                  </a:srgbClr>
                </a:solidFill>
                <a:latin typeface="Arial" panose="020B0604020202020204" pitchFamily="34" charset="0"/>
                <a:cs typeface="Arial" panose="020B0604020202020204" pitchFamily="34" charset="0"/>
              </a:rPr>
              <a:t>-Cl</a:t>
            </a:r>
          </a:p>
        </p:txBody>
      </p:sp>
      <p:pic>
        <p:nvPicPr>
          <p:cNvPr id="11" name="Picture 10" descr="http://science.pc.athabascau.ca/reagentstud.nsf/c982974ea911edc887257093006b238d/bd4fd71725fafdd4872570ae006a28fa/$FILE/Benzyl%20chloride%20Structure.jpg"/>
          <p:cNvPicPr/>
          <p:nvPr/>
        </p:nvPicPr>
        <p:blipFill>
          <a:blip r:embed="rId3">
            <a:extLst>
              <a:ext uri="{28A0092B-C50C-407E-A947-70E740481C1C}">
                <a14:useLocalDpi xmlns:a14="http://schemas.microsoft.com/office/drawing/2010/main" val="0"/>
              </a:ext>
            </a:extLst>
          </a:blip>
          <a:srcRect/>
          <a:stretch>
            <a:fillRect/>
          </a:stretch>
        </p:blipFill>
        <p:spPr bwMode="auto">
          <a:xfrm>
            <a:off x="4663830" y="2438400"/>
            <a:ext cx="1813170" cy="1187239"/>
          </a:xfrm>
          <a:prstGeom prst="rect">
            <a:avLst/>
          </a:prstGeom>
          <a:noFill/>
          <a:ln>
            <a:noFill/>
          </a:ln>
        </p:spPr>
      </p:pic>
      <p:sp>
        <p:nvSpPr>
          <p:cNvPr id="6" name="Rectangle 5"/>
          <p:cNvSpPr/>
          <p:nvPr/>
        </p:nvSpPr>
        <p:spPr>
          <a:xfrm>
            <a:off x="4896159" y="5098795"/>
            <a:ext cx="1392041" cy="353943"/>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1400" b="1" dirty="0" err="1" smtClean="0">
                <a:solidFill>
                  <a:srgbClr val="002060"/>
                </a:solidFill>
                <a:latin typeface="Arial" panose="020B0604020202020204" pitchFamily="34" charset="0"/>
                <a:cs typeface="Arial" panose="020B0604020202020204" pitchFamily="34" charset="0"/>
              </a:rPr>
              <a:t>Viny</a:t>
            </a:r>
            <a:r>
              <a:rPr lang="en-US" sz="1400" b="1" dirty="0" smtClean="0">
                <a:solidFill>
                  <a:srgbClr val="002060"/>
                </a:solidFill>
                <a:latin typeface="Arial" panose="020B0604020202020204" pitchFamily="34" charset="0"/>
                <a:cs typeface="Arial" panose="020B0604020202020204" pitchFamily="34" charset="0"/>
              </a:rPr>
              <a:t> Chloride</a:t>
            </a:r>
          </a:p>
          <a:p>
            <a:endParaRPr lang="en-US" sz="300" b="1" dirty="0">
              <a:solidFill>
                <a:prstClr val="black"/>
              </a:solidFill>
            </a:endParaRPr>
          </a:p>
        </p:txBody>
      </p:sp>
      <p:sp>
        <p:nvSpPr>
          <p:cNvPr id="8" name="Rectangle 7"/>
          <p:cNvSpPr/>
          <p:nvPr/>
        </p:nvSpPr>
        <p:spPr>
          <a:xfrm>
            <a:off x="76201" y="4092714"/>
            <a:ext cx="5837582" cy="1292662"/>
          </a:xfrm>
          <a:prstGeom prst="rect">
            <a:avLst/>
          </a:prstGeom>
        </p:spPr>
        <p:txBody>
          <a:bodyPr wrap="square">
            <a:spAutoFit/>
          </a:bodyPr>
          <a:lstStyle/>
          <a:p>
            <a:pPr marL="342900" indent="-342900">
              <a:buFont typeface="Wingdings" panose="05000000000000000000" pitchFamily="2" charset="2"/>
              <a:buChar char="v"/>
            </a:pPr>
            <a:r>
              <a:rPr lang="en-US" sz="2000" b="1" dirty="0" err="1" smtClean="0">
                <a:solidFill>
                  <a:srgbClr val="C00000"/>
                </a:solidFill>
                <a:latin typeface="Arial" panose="020B0604020202020204" pitchFamily="34" charset="0"/>
                <a:cs typeface="Arial" panose="020B0604020202020204" pitchFamily="34" charset="0"/>
              </a:rPr>
              <a:t>Vinylic</a:t>
            </a:r>
            <a:r>
              <a:rPr lang="en-US" sz="2000" b="1" dirty="0" smtClean="0">
                <a:solidFill>
                  <a:srgbClr val="C00000"/>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halides</a:t>
            </a:r>
            <a:r>
              <a:rPr lang="en-US" sz="2000" b="1" dirty="0">
                <a:solidFill>
                  <a:srgbClr val="002060"/>
                </a:solidFill>
                <a:latin typeface="Arial" panose="020B0604020202020204" pitchFamily="34" charset="0"/>
                <a:cs typeface="Arial" panose="020B0604020202020204" pitchFamily="34" charset="0"/>
              </a:rPr>
              <a:t>. A halogen </a:t>
            </a:r>
            <a:r>
              <a:rPr lang="en-US" sz="2000" b="1" dirty="0" smtClean="0">
                <a:solidFill>
                  <a:srgbClr val="002060"/>
                </a:solidFill>
                <a:latin typeface="Arial" panose="020B0604020202020204" pitchFamily="34" charset="0"/>
                <a:cs typeface="Arial" panose="020B0604020202020204" pitchFamily="34" charset="0"/>
              </a:rPr>
              <a:t>attached</a:t>
            </a:r>
          </a:p>
          <a:p>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directly to a doubly bonded carbon</a:t>
            </a:r>
            <a:r>
              <a:rPr lang="en-US" sz="2000" b="1" dirty="0" smtClean="0">
                <a:solidFill>
                  <a:srgbClr val="002060"/>
                </a:solidFill>
                <a:latin typeface="Arial" panose="020B0604020202020204" pitchFamily="34" charset="0"/>
                <a:cs typeface="Arial" panose="020B0604020202020204" pitchFamily="34" charset="0"/>
              </a:rPr>
              <a:t>.</a:t>
            </a:r>
          </a:p>
          <a:p>
            <a:r>
              <a:rPr lang="en-US" sz="2000" b="1" dirty="0" smtClean="0">
                <a:solidFill>
                  <a:srgbClr val="FF0000"/>
                </a:solidFill>
                <a:latin typeface="Arial" panose="020B0604020202020204" pitchFamily="34" charset="0"/>
                <a:cs typeface="Arial" panose="020B0604020202020204" pitchFamily="34" charset="0"/>
              </a:rPr>
              <a:t> </a:t>
            </a:r>
            <a:r>
              <a:rPr lang="en-US" b="1" dirty="0" smtClean="0">
                <a:solidFill>
                  <a:srgbClr val="EEECE1">
                    <a:lumMod val="25000"/>
                  </a:srgbClr>
                </a:solidFill>
                <a:latin typeface="Arial" panose="020B0604020202020204" pitchFamily="34" charset="0"/>
                <a:cs typeface="Arial" panose="020B0604020202020204" pitchFamily="34" charset="0"/>
              </a:rPr>
              <a:t>CH</a:t>
            </a:r>
            <a:r>
              <a:rPr lang="en-US" b="1" baseline="-25000" dirty="0" smtClean="0">
                <a:solidFill>
                  <a:srgbClr val="EEECE1">
                    <a:lumMod val="25000"/>
                  </a:srgbClr>
                </a:solidFill>
              </a:rPr>
              <a:t>2</a:t>
            </a:r>
            <a:r>
              <a:rPr lang="en-US" b="1" dirty="0" smtClean="0">
                <a:solidFill>
                  <a:srgbClr val="EEECE1">
                    <a:lumMod val="25000"/>
                  </a:srgbClr>
                </a:solidFill>
                <a:latin typeface="Arial" panose="020B0604020202020204" pitchFamily="34" charset="0"/>
                <a:cs typeface="Arial" panose="020B0604020202020204" pitchFamily="34" charset="0"/>
              </a:rPr>
              <a:t>=CH-Cl</a:t>
            </a:r>
            <a:endParaRPr lang="en-US" b="1" dirty="0">
              <a:solidFill>
                <a:srgbClr val="EEECE1">
                  <a:lumMod val="25000"/>
                </a:srgbClr>
              </a:solidFill>
              <a:latin typeface="Arial" panose="020B0604020202020204" pitchFamily="34" charset="0"/>
              <a:cs typeface="Arial" panose="020B0604020202020204" pitchFamily="34" charset="0"/>
            </a:endParaRPr>
          </a:p>
          <a:p>
            <a:endParaRPr lang="en-US" b="1" i="1" dirty="0" smtClean="0">
              <a:solidFill>
                <a:srgbClr val="002060"/>
              </a:solidFill>
              <a:cs typeface="Calibri" pitchFamily="34" charset="0"/>
            </a:endParaRPr>
          </a:p>
        </p:txBody>
      </p:sp>
      <p:sp>
        <p:nvSpPr>
          <p:cNvPr id="9" name="Rectangle 8"/>
          <p:cNvSpPr/>
          <p:nvPr/>
        </p:nvSpPr>
        <p:spPr>
          <a:xfrm>
            <a:off x="48492" y="2263914"/>
            <a:ext cx="4400475" cy="1015663"/>
          </a:xfrm>
          <a:prstGeom prst="rect">
            <a:avLst/>
          </a:prstGeom>
        </p:spPr>
        <p:txBody>
          <a:bodyPr wrap="square">
            <a:spAutoFit/>
          </a:bodyPr>
          <a:lstStyle/>
          <a:p>
            <a:pPr marL="285750" indent="-285750">
              <a:buFont typeface="Wingdings" panose="05000000000000000000" pitchFamily="2" charset="2"/>
              <a:buChar char="v"/>
            </a:pPr>
            <a:r>
              <a:rPr lang="en-US" sz="2000" b="1" dirty="0" smtClean="0">
                <a:solidFill>
                  <a:srgbClr val="C00000"/>
                </a:solidFill>
                <a:latin typeface="Arial" panose="020B0604020202020204" pitchFamily="34" charset="0"/>
                <a:cs typeface="Arial" panose="020B0604020202020204" pitchFamily="34" charset="0"/>
              </a:rPr>
              <a:t>Benzylic </a:t>
            </a:r>
            <a:r>
              <a:rPr lang="en-US" sz="2000" b="1" dirty="0">
                <a:solidFill>
                  <a:srgbClr val="C00000"/>
                </a:solidFill>
                <a:latin typeface="Arial" panose="020B0604020202020204" pitchFamily="34" charset="0"/>
                <a:cs typeface="Arial" panose="020B0604020202020204" pitchFamily="34" charset="0"/>
              </a:rPr>
              <a:t>halides</a:t>
            </a:r>
            <a:r>
              <a:rPr lang="en-US" sz="2000" b="1" dirty="0">
                <a:solidFill>
                  <a:srgbClr val="FF0000"/>
                </a:solidFill>
                <a:latin typeface="Arial" panose="020B0604020202020204" pitchFamily="34" charset="0"/>
                <a:cs typeface="Arial" panose="020B0604020202020204" pitchFamily="34" charset="0"/>
              </a:rPr>
              <a:t>, </a:t>
            </a:r>
            <a:r>
              <a:rPr lang="en-US" sz="2000" b="1" dirty="0" smtClean="0">
                <a:solidFill>
                  <a:srgbClr val="FF0000"/>
                </a:solidFill>
                <a:latin typeface="Arial" panose="020B0604020202020204" pitchFamily="34" charset="0"/>
                <a:cs typeface="Arial" panose="020B0604020202020204" pitchFamily="34" charset="0"/>
              </a:rPr>
              <a:t>.</a:t>
            </a:r>
            <a:r>
              <a:rPr lang="en-US" sz="2000" b="1" dirty="0" smtClean="0">
                <a:solidFill>
                  <a:prstClr val="black"/>
                </a:solidFill>
                <a:latin typeface="Arial" panose="020B0604020202020204" pitchFamily="34" charset="0"/>
                <a:cs typeface="Arial" panose="020B0604020202020204" pitchFamily="34" charset="0"/>
              </a:rPr>
              <a:t> </a:t>
            </a:r>
          </a:p>
          <a:p>
            <a:r>
              <a:rPr lang="en-US" sz="2000" b="1" dirty="0" smtClean="0">
                <a:solidFill>
                  <a:srgbClr val="002060"/>
                </a:solidFill>
                <a:latin typeface="Arial" panose="020B0604020202020204" pitchFamily="34" charset="0"/>
                <a:cs typeface="Arial" panose="020B0604020202020204" pitchFamily="34" charset="0"/>
              </a:rPr>
              <a:t>   The </a:t>
            </a:r>
            <a:r>
              <a:rPr lang="en-US" sz="2000" b="1" dirty="0">
                <a:solidFill>
                  <a:srgbClr val="002060"/>
                </a:solidFill>
                <a:latin typeface="Arial" panose="020B0604020202020204" pitchFamily="34" charset="0"/>
                <a:cs typeface="Arial" panose="020B0604020202020204" pitchFamily="34" charset="0"/>
              </a:rPr>
              <a:t>halogen one </a:t>
            </a:r>
            <a:r>
              <a:rPr lang="en-US" sz="2000" b="1" dirty="0" smtClean="0">
                <a:solidFill>
                  <a:srgbClr val="002060"/>
                </a:solidFill>
                <a:latin typeface="Arial" panose="020B0604020202020204" pitchFamily="34" charset="0"/>
                <a:cs typeface="Arial" panose="020B0604020202020204" pitchFamily="34" charset="0"/>
              </a:rPr>
              <a:t>carbon </a:t>
            </a:r>
            <a:r>
              <a:rPr lang="en-US" sz="2000" b="1" dirty="0">
                <a:solidFill>
                  <a:srgbClr val="002060"/>
                </a:solidFill>
                <a:latin typeface="Arial" panose="020B0604020202020204" pitchFamily="34" charset="0"/>
                <a:cs typeface="Arial" panose="020B0604020202020204" pitchFamily="34" charset="0"/>
              </a:rPr>
              <a:t>away from an aromatic </a:t>
            </a:r>
            <a:r>
              <a:rPr lang="en-US" sz="2000" b="1" dirty="0" smtClean="0">
                <a:solidFill>
                  <a:srgbClr val="002060"/>
                </a:solidFill>
                <a:latin typeface="Arial" panose="020B0604020202020204" pitchFamily="34" charset="0"/>
                <a:cs typeface="Arial" panose="020B0604020202020204" pitchFamily="34" charset="0"/>
              </a:rPr>
              <a:t>ring,</a:t>
            </a:r>
            <a:r>
              <a:rPr lang="en-US" sz="2000" b="1" dirty="0" smtClean="0">
                <a:solidFill>
                  <a:srgbClr val="EEECE1">
                    <a:lumMod val="25000"/>
                  </a:srgbClr>
                </a:solidFill>
                <a:latin typeface="Arial" panose="020B0604020202020204" pitchFamily="34" charset="0"/>
                <a:cs typeface="Arial" panose="020B0604020202020204" pitchFamily="34" charset="0"/>
              </a:rPr>
              <a:t> </a:t>
            </a:r>
            <a:r>
              <a:rPr lang="en-US" sz="2000" b="1" dirty="0">
                <a:solidFill>
                  <a:srgbClr val="EEECE1">
                    <a:lumMod val="25000"/>
                  </a:srgbClr>
                </a:solidFill>
                <a:latin typeface="Arial" panose="020B0604020202020204" pitchFamily="34" charset="0"/>
                <a:cs typeface="Arial" panose="020B0604020202020204" pitchFamily="34" charset="0"/>
              </a:rPr>
              <a:t>Ar-CH</a:t>
            </a:r>
            <a:r>
              <a:rPr lang="en-US" sz="2400" b="1" baseline="-25000" dirty="0">
                <a:solidFill>
                  <a:srgbClr val="002060"/>
                </a:solidFill>
              </a:rPr>
              <a:t>2</a:t>
            </a:r>
            <a:r>
              <a:rPr lang="en-US" sz="2000" b="1" dirty="0">
                <a:solidFill>
                  <a:srgbClr val="EEECE1">
                    <a:lumMod val="25000"/>
                  </a:srgbClr>
                </a:solidFill>
                <a:latin typeface="Arial" panose="020B0604020202020204" pitchFamily="34" charset="0"/>
                <a:cs typeface="Arial" panose="020B0604020202020204" pitchFamily="34" charset="0"/>
              </a:rPr>
              <a:t>-X</a:t>
            </a:r>
            <a:r>
              <a:rPr lang="en-US" sz="2000" b="1" dirty="0" smtClean="0">
                <a:solidFill>
                  <a:srgbClr val="002060"/>
                </a:solidFill>
                <a:latin typeface="Arial" panose="020B0604020202020204" pitchFamily="34" charset="0"/>
                <a:cs typeface="Arial" panose="020B0604020202020204" pitchFamily="34" charset="0"/>
              </a:rPr>
              <a:t>.</a:t>
            </a:r>
            <a:endParaRPr lang="en-US" sz="2000" b="1" dirty="0">
              <a:solidFill>
                <a:srgbClr val="002060"/>
              </a:solidFill>
              <a:latin typeface="Arial" panose="020B0604020202020204" pitchFamily="34" charset="0"/>
              <a:cs typeface="Arial" panose="020B0604020202020204" pitchFamily="34" charset="0"/>
            </a:endParaRPr>
          </a:p>
        </p:txBody>
      </p:sp>
      <p:sp>
        <p:nvSpPr>
          <p:cNvPr id="16" name="Rectangle 15"/>
          <p:cNvSpPr/>
          <p:nvPr/>
        </p:nvSpPr>
        <p:spPr>
          <a:xfrm>
            <a:off x="48492" y="610348"/>
            <a:ext cx="4828308" cy="1631216"/>
          </a:xfrm>
          <a:prstGeom prst="rect">
            <a:avLst/>
          </a:prstGeom>
        </p:spPr>
        <p:style>
          <a:lnRef idx="0">
            <a:scrgbClr r="0" g="0" b="0"/>
          </a:lnRef>
          <a:fillRef idx="1001">
            <a:schemeClr val="lt2"/>
          </a:fillRef>
          <a:effectRef idx="0">
            <a:scrgbClr r="0" g="0" b="0"/>
          </a:effectRef>
          <a:fontRef idx="major"/>
        </p:style>
        <p:txBody>
          <a:bodyPr wrap="square">
            <a:spAutoFit/>
          </a:bodyPr>
          <a:lstStyle/>
          <a:p>
            <a:pPr marL="342900" indent="-342900">
              <a:buFont typeface="Wingdings" panose="05000000000000000000" pitchFamily="2" charset="2"/>
              <a:buChar char="v"/>
            </a:pPr>
            <a:endParaRPr lang="en-US" sz="2000" b="1" dirty="0" smtClean="0">
              <a:solidFill>
                <a:srgbClr val="FF0000"/>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v"/>
            </a:pPr>
            <a:r>
              <a:rPr lang="en-US" sz="2000" b="1" dirty="0" smtClean="0">
                <a:solidFill>
                  <a:srgbClr val="C00000"/>
                </a:solidFill>
                <a:latin typeface="Arial" panose="020B0604020202020204" pitchFamily="34" charset="0"/>
                <a:cs typeface="Arial" panose="020B0604020202020204" pitchFamily="34" charset="0"/>
              </a:rPr>
              <a:t>Aryl </a:t>
            </a:r>
            <a:r>
              <a:rPr lang="en-US" sz="2000" b="1" dirty="0">
                <a:solidFill>
                  <a:srgbClr val="C00000"/>
                </a:solidFill>
                <a:latin typeface="Arial" panose="020B0604020202020204" pitchFamily="34" charset="0"/>
                <a:cs typeface="Arial" panose="020B0604020202020204" pitchFamily="34" charset="0"/>
              </a:rPr>
              <a:t>halides</a:t>
            </a:r>
            <a:r>
              <a:rPr lang="en-US" sz="2000" b="1" dirty="0">
                <a:solidFill>
                  <a:srgbClr val="FF0000"/>
                </a:solidFill>
                <a:latin typeface="Arial" panose="020B0604020202020204" pitchFamily="34" charset="0"/>
                <a:cs typeface="Arial" panose="020B0604020202020204" pitchFamily="34" charset="0"/>
              </a:rPr>
              <a:t>, </a:t>
            </a:r>
            <a:r>
              <a:rPr lang="en-US" sz="2000" b="1" dirty="0" smtClean="0">
                <a:solidFill>
                  <a:srgbClr val="FF0000"/>
                </a:solidFill>
                <a:latin typeface="Arial" panose="020B0604020202020204" pitchFamily="34" charset="0"/>
                <a:cs typeface="Arial" panose="020B0604020202020204" pitchFamily="34" charset="0"/>
              </a:rPr>
              <a:t>. </a:t>
            </a:r>
          </a:p>
          <a:p>
            <a:r>
              <a:rPr lang="en-US" sz="2000" b="1" dirty="0" smtClean="0">
                <a:solidFill>
                  <a:srgbClr val="002060"/>
                </a:solidFill>
                <a:latin typeface="Arial" panose="020B0604020202020204" pitchFamily="34" charset="0"/>
                <a:cs typeface="Arial" panose="020B0604020202020204" pitchFamily="34" charset="0"/>
              </a:rPr>
              <a:t>The </a:t>
            </a:r>
            <a:r>
              <a:rPr lang="en-US" sz="2000" b="1" dirty="0">
                <a:solidFill>
                  <a:srgbClr val="002060"/>
                </a:solidFill>
                <a:latin typeface="Arial" panose="020B0604020202020204" pitchFamily="34" charset="0"/>
                <a:cs typeface="Arial" panose="020B0604020202020204" pitchFamily="34" charset="0"/>
              </a:rPr>
              <a:t>halogen is </a:t>
            </a:r>
            <a:r>
              <a:rPr lang="en-US" sz="2000" b="1" dirty="0" smtClean="0">
                <a:solidFill>
                  <a:srgbClr val="002060"/>
                </a:solidFill>
                <a:latin typeface="Arial" panose="020B0604020202020204" pitchFamily="34" charset="0"/>
                <a:cs typeface="Arial" panose="020B0604020202020204" pitchFamily="34" charset="0"/>
              </a:rPr>
              <a:t>directly </a:t>
            </a:r>
            <a:r>
              <a:rPr lang="en-US" sz="2000" b="1" dirty="0">
                <a:solidFill>
                  <a:srgbClr val="002060"/>
                </a:solidFill>
                <a:latin typeface="Arial" panose="020B0604020202020204" pitchFamily="34" charset="0"/>
                <a:cs typeface="Arial" panose="020B0604020202020204" pitchFamily="34" charset="0"/>
              </a:rPr>
              <a:t>attached to an aromatic </a:t>
            </a:r>
            <a:r>
              <a:rPr lang="en-US" sz="2000" b="1" dirty="0" smtClean="0">
                <a:solidFill>
                  <a:srgbClr val="002060"/>
                </a:solidFill>
                <a:latin typeface="Arial" panose="020B0604020202020204" pitchFamily="34" charset="0"/>
                <a:cs typeface="Arial" panose="020B0604020202020204" pitchFamily="34" charset="0"/>
              </a:rPr>
              <a:t>ring,</a:t>
            </a:r>
            <a:r>
              <a:rPr lang="en-US" sz="2000" b="1" dirty="0" smtClean="0">
                <a:solidFill>
                  <a:srgbClr val="EEECE1">
                    <a:lumMod val="25000"/>
                  </a:srgbClr>
                </a:solidFill>
                <a:latin typeface="Arial" panose="020B0604020202020204" pitchFamily="34" charset="0"/>
                <a:cs typeface="Arial" panose="020B0604020202020204" pitchFamily="34" charset="0"/>
              </a:rPr>
              <a:t> </a:t>
            </a:r>
            <a:r>
              <a:rPr lang="en-US" sz="2000" b="1" dirty="0" err="1">
                <a:solidFill>
                  <a:srgbClr val="EEECE1">
                    <a:lumMod val="25000"/>
                  </a:srgbClr>
                </a:solidFill>
                <a:latin typeface="Arial" panose="020B0604020202020204" pitchFamily="34" charset="0"/>
                <a:cs typeface="Arial" panose="020B0604020202020204" pitchFamily="34" charset="0"/>
              </a:rPr>
              <a:t>Ar</a:t>
            </a:r>
            <a:r>
              <a:rPr lang="en-US" sz="2000" b="1" dirty="0">
                <a:solidFill>
                  <a:srgbClr val="EEECE1">
                    <a:lumMod val="25000"/>
                  </a:srgbClr>
                </a:solidFill>
                <a:latin typeface="Arial" panose="020B0604020202020204" pitchFamily="34" charset="0"/>
                <a:cs typeface="Arial" panose="020B0604020202020204" pitchFamily="34" charset="0"/>
              </a:rPr>
              <a:t>-X</a:t>
            </a:r>
            <a:r>
              <a:rPr lang="en-US" sz="2000" b="1" dirty="0" smtClean="0">
                <a:solidFill>
                  <a:srgbClr val="002060"/>
                </a:solidFill>
                <a:cs typeface="Calibri" pitchFamily="34" charset="0"/>
              </a:rPr>
              <a:t>.</a:t>
            </a:r>
          </a:p>
          <a:p>
            <a:endParaRPr lang="en-US" sz="2000" b="1" dirty="0" smtClean="0">
              <a:solidFill>
                <a:srgbClr val="002060"/>
              </a:solidFill>
              <a:cs typeface="Calibri" pitchFamily="34" charset="0"/>
            </a:endParaRPr>
          </a:p>
        </p:txBody>
      </p:sp>
      <p:pic>
        <p:nvPicPr>
          <p:cNvPr id="17" name="Picture 16" descr="http://m.c.lnkd.licdn.com/mpr/mpr/p/6/005/090/391/3578258.jpg"/>
          <p:cNvPicPr/>
          <p:nvPr/>
        </p:nvPicPr>
        <p:blipFill>
          <a:blip r:embed="rId4">
            <a:extLst>
              <a:ext uri="{28A0092B-C50C-407E-A947-70E740481C1C}">
                <a14:useLocalDpi xmlns:a14="http://schemas.microsoft.com/office/drawing/2010/main" val="0"/>
              </a:ext>
            </a:extLst>
          </a:blip>
          <a:srcRect/>
          <a:stretch>
            <a:fillRect/>
          </a:stretch>
        </p:blipFill>
        <p:spPr bwMode="auto">
          <a:xfrm>
            <a:off x="4800600" y="5478803"/>
            <a:ext cx="1631402" cy="940968"/>
          </a:xfrm>
          <a:prstGeom prst="rect">
            <a:avLst/>
          </a:prstGeom>
          <a:noFill/>
          <a:ln>
            <a:noFill/>
          </a:ln>
        </p:spPr>
      </p:pic>
      <p:sp>
        <p:nvSpPr>
          <p:cNvPr id="18" name="Rectangle 17"/>
          <p:cNvSpPr/>
          <p:nvPr/>
        </p:nvSpPr>
        <p:spPr>
          <a:xfrm>
            <a:off x="4800600" y="6275457"/>
            <a:ext cx="1584570" cy="353943"/>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1400" b="1" dirty="0" err="1" smtClean="0">
                <a:solidFill>
                  <a:srgbClr val="002060"/>
                </a:solidFill>
                <a:latin typeface="Arial" panose="020B0604020202020204" pitchFamily="34" charset="0"/>
                <a:cs typeface="Arial" panose="020B0604020202020204" pitchFamily="34" charset="0"/>
              </a:rPr>
              <a:t>Allyl</a:t>
            </a:r>
            <a:r>
              <a:rPr lang="en-US" sz="1400" b="1" dirty="0" smtClean="0">
                <a:solidFill>
                  <a:srgbClr val="002060"/>
                </a:solidFill>
                <a:latin typeface="Arial" panose="020B0604020202020204" pitchFamily="34" charset="0"/>
                <a:cs typeface="Arial" panose="020B0604020202020204" pitchFamily="34" charset="0"/>
              </a:rPr>
              <a:t> Chloride</a:t>
            </a:r>
          </a:p>
          <a:p>
            <a:endParaRPr lang="en-US" sz="300" b="1" dirty="0">
              <a:solidFill>
                <a:prstClr val="black"/>
              </a:solidFill>
            </a:endParaRPr>
          </a:p>
        </p:txBody>
      </p:sp>
      <p:pic>
        <p:nvPicPr>
          <p:cNvPr id="118786" name="Picture 2" descr="http://hsc.csu.edu.au/chemistry/core/identification/chem921/vinyl%20chloride.gif">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3981" y="4058365"/>
            <a:ext cx="1500619" cy="104043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135</a:t>
            </a:fld>
            <a:endParaRPr lang="en-US">
              <a:solidFill>
                <a:prstClr val="black">
                  <a:tint val="75000"/>
                </a:prstClr>
              </a:solidFill>
            </a:endParaRPr>
          </a:p>
        </p:txBody>
      </p:sp>
      <p:sp>
        <p:nvSpPr>
          <p:cNvPr id="4" name="مستطيل 3"/>
          <p:cNvSpPr/>
          <p:nvPr/>
        </p:nvSpPr>
        <p:spPr>
          <a:xfrm>
            <a:off x="4663830" y="3272999"/>
            <a:ext cx="1813170" cy="492443"/>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1400" b="1" dirty="0" smtClean="0">
                <a:solidFill>
                  <a:srgbClr val="002060"/>
                </a:solidFill>
                <a:latin typeface="Arial" panose="020B0604020202020204" pitchFamily="34" charset="0"/>
                <a:cs typeface="Arial" panose="020B0604020202020204" pitchFamily="34" charset="0"/>
              </a:rPr>
              <a:t>Benzyl Chloride</a:t>
            </a:r>
          </a:p>
          <a:p>
            <a:endParaRPr lang="ar-SA" sz="1200" dirty="0">
              <a:solidFill>
                <a:prstClr val="black"/>
              </a:solidFill>
            </a:endParaRPr>
          </a:p>
        </p:txBody>
      </p:sp>
      <p:sp>
        <p:nvSpPr>
          <p:cNvPr id="19" name="مستطيل 18"/>
          <p:cNvSpPr/>
          <p:nvPr/>
        </p:nvSpPr>
        <p:spPr>
          <a:xfrm>
            <a:off x="4722238" y="1676400"/>
            <a:ext cx="1754762" cy="738664"/>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1400" b="1" dirty="0" smtClean="0">
                <a:solidFill>
                  <a:srgbClr val="002060"/>
                </a:solidFill>
                <a:latin typeface="Arial" panose="020B0604020202020204" pitchFamily="34" charset="0"/>
                <a:cs typeface="Arial" panose="020B0604020202020204" pitchFamily="34" charset="0"/>
              </a:rPr>
              <a:t>Bromobenzene </a:t>
            </a:r>
            <a:r>
              <a:rPr lang="en-US" sz="1400" b="1" dirty="0" smtClean="0">
                <a:solidFill>
                  <a:srgbClr val="C00000"/>
                </a:solidFill>
                <a:latin typeface="Arial" panose="020B0604020202020204" pitchFamily="34" charset="0"/>
                <a:cs typeface="Arial" panose="020B0604020202020204" pitchFamily="34" charset="0"/>
              </a:rPr>
              <a:t>or</a:t>
            </a:r>
          </a:p>
          <a:p>
            <a:r>
              <a:rPr lang="en-US" sz="1400" b="1" dirty="0" smtClean="0">
                <a:solidFill>
                  <a:srgbClr val="002060"/>
                </a:solidFill>
                <a:latin typeface="Arial" panose="020B0604020202020204" pitchFamily="34" charset="0"/>
                <a:cs typeface="Arial" panose="020B0604020202020204" pitchFamily="34" charset="0"/>
              </a:rPr>
              <a:t>Phenylbromide</a:t>
            </a:r>
          </a:p>
          <a:p>
            <a:r>
              <a:rPr lang="en-US" sz="1400" b="1" dirty="0" smtClean="0">
                <a:solidFill>
                  <a:srgbClr val="002060"/>
                </a:solidFill>
                <a:latin typeface="Arial" panose="020B0604020202020204" pitchFamily="34" charset="0"/>
                <a:cs typeface="Arial" panose="020B0604020202020204" pitchFamily="34" charset="0"/>
              </a:rPr>
              <a:t> </a:t>
            </a:r>
            <a:endParaRPr lang="ar-SA" sz="1200" dirty="0">
              <a:solidFill>
                <a:srgbClr val="002060"/>
              </a:solidFill>
            </a:endParaRPr>
          </a:p>
        </p:txBody>
      </p:sp>
      <p:sp>
        <p:nvSpPr>
          <p:cNvPr id="20" name="Rectangle 8"/>
          <p:cNvSpPr/>
          <p:nvPr/>
        </p:nvSpPr>
        <p:spPr>
          <a:xfrm>
            <a:off x="6626" y="-2632"/>
            <a:ext cx="9137374" cy="461665"/>
          </a:xfrm>
          <a:prstGeom prst="rect">
            <a:avLst/>
          </a:prstGeom>
          <a:solidFill>
            <a:schemeClr val="bg2">
              <a:lumMod val="75000"/>
            </a:schemeClr>
          </a:solidFill>
        </p:spPr>
        <p:style>
          <a:lnRef idx="3">
            <a:schemeClr val="lt1"/>
          </a:lnRef>
          <a:fillRef idx="1">
            <a:schemeClr val="accent2"/>
          </a:fillRef>
          <a:effectRef idx="1">
            <a:schemeClr val="accent2"/>
          </a:effectRef>
          <a:fontRef idx="minor">
            <a:schemeClr val="lt1"/>
          </a:fontRef>
        </p:style>
        <p:txBody>
          <a:bodyPr wrap="square">
            <a:spAutoFit/>
          </a:bodyPr>
          <a:lstStyle/>
          <a:p>
            <a:pPr algn="ctr"/>
            <a:r>
              <a:rPr lang="en-US" sz="2400" b="1" dirty="0" smtClean="0">
                <a:solidFill>
                  <a:srgbClr val="C00000"/>
                </a:solidFill>
                <a:latin typeface="Arial" panose="020B0604020202020204" pitchFamily="34" charset="0"/>
                <a:cs typeface="Arial" panose="020B0604020202020204" pitchFamily="34" charset="0"/>
              </a:rPr>
              <a:t>Names and Classes of Organic Halides    cont.</a:t>
            </a:r>
            <a:endParaRPr lang="en-US" sz="3200" b="1" dirty="0">
              <a:solidFill>
                <a:prstClr val="white"/>
              </a:solidFill>
            </a:endParaRPr>
          </a:p>
        </p:txBody>
      </p:sp>
    </p:spTree>
    <p:extLst>
      <p:ext uri="{BB962C8B-B14F-4D97-AF65-F5344CB8AC3E}">
        <p14:creationId xmlns:p14="http://schemas.microsoft.com/office/powerpoint/2010/main" val="948073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219200"/>
            <a:ext cx="6732410" cy="309404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52401" y="762000"/>
            <a:ext cx="4191000" cy="400110"/>
          </a:xfrm>
          <a:prstGeom prst="rect">
            <a:avLst/>
          </a:prstGeom>
        </p:spPr>
        <p:txBody>
          <a:bodyPr wrap="square">
            <a:spAutoFit/>
          </a:bodyPr>
          <a:lstStyle/>
          <a:p>
            <a:pPr marL="342900" indent="-342900" algn="just">
              <a:buFont typeface="Wingdings" panose="05000000000000000000" pitchFamily="2" charset="2"/>
              <a:buChar char="v"/>
            </a:pPr>
            <a:r>
              <a:rPr lang="en-US" sz="2000" b="1" dirty="0" err="1" smtClean="0">
                <a:solidFill>
                  <a:srgbClr val="FF0000"/>
                </a:solidFill>
                <a:latin typeface="Arial" panose="020B0604020202020204" pitchFamily="34" charset="0"/>
                <a:cs typeface="Arial" panose="020B0604020202020204" pitchFamily="34" charset="0"/>
              </a:rPr>
              <a:t>Polyhalogen</a:t>
            </a:r>
            <a:r>
              <a:rPr lang="en-US" sz="2000" b="1" dirty="0" smtClean="0">
                <a:solidFill>
                  <a:srgbClr val="FF0000"/>
                </a:solidFill>
                <a:latin typeface="Arial" panose="020B0604020202020204" pitchFamily="34" charset="0"/>
                <a:cs typeface="Arial" panose="020B0604020202020204" pitchFamily="34" charset="0"/>
              </a:rPr>
              <a:t> </a:t>
            </a:r>
            <a:r>
              <a:rPr lang="en-US" sz="2000" b="1" dirty="0">
                <a:solidFill>
                  <a:srgbClr val="FF0000"/>
                </a:solidFill>
                <a:latin typeface="Arial" panose="020B0604020202020204" pitchFamily="34" charset="0"/>
                <a:cs typeface="Arial" panose="020B0604020202020204" pitchFamily="34" charset="0"/>
              </a:rPr>
              <a:t>Compounds .</a:t>
            </a:r>
            <a:r>
              <a:rPr lang="en-US" sz="2000" b="1" dirty="0">
                <a:solidFill>
                  <a:srgbClr val="00B0F0"/>
                </a:solidFill>
                <a:latin typeface="Arial" panose="020B0604020202020204" pitchFamily="34" charset="0"/>
                <a:cs typeface="Arial" panose="020B0604020202020204" pitchFamily="34" charset="0"/>
              </a:rPr>
              <a:t> </a:t>
            </a:r>
          </a:p>
        </p:txBody>
      </p:sp>
      <p:sp>
        <p:nvSpPr>
          <p:cNvPr id="5" name="Slide Number Placeholder 4"/>
          <p:cNvSpPr>
            <a:spLocks noGrp="1"/>
          </p:cNvSpPr>
          <p:nvPr>
            <p:ph type="sldNum" sz="quarter" idx="12"/>
          </p:nvPr>
        </p:nvSpPr>
        <p:spPr/>
        <p:txBody>
          <a:bodyPr/>
          <a:lstStyle/>
          <a:p>
            <a:fld id="{405B12B2-4FB3-489F-A189-74144EEB9694}" type="slidenum">
              <a:rPr lang="en-US" smtClean="0">
                <a:solidFill>
                  <a:prstClr val="black">
                    <a:tint val="75000"/>
                  </a:prstClr>
                </a:solidFill>
              </a:rPr>
              <a:pPr/>
              <a:t>136</a:t>
            </a:fld>
            <a:endParaRPr lang="en-US">
              <a:solidFill>
                <a:prstClr val="black">
                  <a:tint val="75000"/>
                </a:prstClr>
              </a:solidFill>
            </a:endParaRPr>
          </a:p>
        </p:txBody>
      </p:sp>
      <p:sp>
        <p:nvSpPr>
          <p:cNvPr id="6" name="Rectangle 8"/>
          <p:cNvSpPr/>
          <p:nvPr/>
        </p:nvSpPr>
        <p:spPr>
          <a:xfrm>
            <a:off x="6626" y="-29183"/>
            <a:ext cx="5479774" cy="461665"/>
          </a:xfrm>
          <a:prstGeom prst="rect">
            <a:avLst/>
          </a:prstGeom>
          <a:solidFill>
            <a:schemeClr val="bg2">
              <a:lumMod val="75000"/>
            </a:schemeClr>
          </a:solidFill>
        </p:spPr>
        <p:style>
          <a:lnRef idx="3">
            <a:schemeClr val="lt1"/>
          </a:lnRef>
          <a:fillRef idx="1">
            <a:schemeClr val="accent2"/>
          </a:fillRef>
          <a:effectRef idx="1">
            <a:schemeClr val="accent2"/>
          </a:effectRef>
          <a:fontRef idx="minor">
            <a:schemeClr val="lt1"/>
          </a:fontRef>
        </p:style>
        <p:txBody>
          <a:bodyPr wrap="square">
            <a:spAutoFit/>
          </a:bodyPr>
          <a:lstStyle/>
          <a:p>
            <a:r>
              <a:rPr lang="en-US" sz="2400" b="1" dirty="0" smtClean="0">
                <a:solidFill>
                  <a:srgbClr val="C00000"/>
                </a:solidFill>
                <a:latin typeface="Arial" panose="020B0604020202020204" pitchFamily="34" charset="0"/>
                <a:cs typeface="Arial" panose="020B0604020202020204" pitchFamily="34" charset="0"/>
              </a:rPr>
              <a:t>Names of Organic Halides    cont.</a:t>
            </a:r>
            <a:endParaRPr lang="en-US" sz="3200" b="1" dirty="0">
              <a:solidFill>
                <a:prstClr val="white"/>
              </a:solidFill>
            </a:endParaRPr>
          </a:p>
        </p:txBody>
      </p:sp>
    </p:spTree>
    <p:extLst>
      <p:ext uri="{BB962C8B-B14F-4D97-AF65-F5344CB8AC3E}">
        <p14:creationId xmlns:p14="http://schemas.microsoft.com/office/powerpoint/2010/main" val="216262046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286" y="0"/>
            <a:ext cx="9132714" cy="461665"/>
          </a:xfrm>
          <a:prstGeom prst="rect">
            <a:avLst/>
          </a:prstGeom>
          <a:solidFill>
            <a:schemeClr val="tx2">
              <a:lumMod val="40000"/>
              <a:lumOff val="6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400" b="1" dirty="0" smtClean="0">
                <a:solidFill>
                  <a:srgbClr val="C00000"/>
                </a:solidFill>
                <a:cs typeface="Calibri" pitchFamily="34" charset="0"/>
              </a:rPr>
              <a:t>Physical Properties of Organic Halides</a:t>
            </a:r>
          </a:p>
        </p:txBody>
      </p:sp>
      <p:sp>
        <p:nvSpPr>
          <p:cNvPr id="38" name="Rectangle 37"/>
          <p:cNvSpPr/>
          <p:nvPr/>
        </p:nvSpPr>
        <p:spPr>
          <a:xfrm>
            <a:off x="-5279" y="762000"/>
            <a:ext cx="9067800" cy="4647426"/>
          </a:xfrm>
          <a:prstGeom prst="rect">
            <a:avLst/>
          </a:prstGeom>
        </p:spPr>
        <p:txBody>
          <a:bodyPr wrap="square">
            <a:spAutoFit/>
          </a:bodyPr>
          <a:lstStyle/>
          <a:p>
            <a:pPr algn="just"/>
            <a:r>
              <a:rPr lang="en-US" sz="2000" b="1" dirty="0" smtClean="0">
                <a:solidFill>
                  <a:prstClr val="black"/>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 </a:t>
            </a:r>
            <a:r>
              <a:rPr lang="en-US" sz="2400" b="1" dirty="0">
                <a:solidFill>
                  <a:srgbClr val="C00000"/>
                </a:solidFill>
                <a:latin typeface="Arial" panose="020B0604020202020204" pitchFamily="34" charset="0"/>
                <a:cs typeface="Arial" panose="020B0604020202020204" pitchFamily="34" charset="0"/>
              </a:rPr>
              <a:t>Solubility</a:t>
            </a:r>
          </a:p>
          <a:p>
            <a:pPr algn="just"/>
            <a:r>
              <a:rPr lang="en-US" sz="2000" b="1" dirty="0">
                <a:solidFill>
                  <a:srgbClr val="FF000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All organic halides are insoluble in water. They are soluble in common organic solvents (benzene, ether, etc.), Poly </a:t>
            </a:r>
            <a:r>
              <a:rPr lang="en-US" sz="2000" b="1" dirty="0" err="1">
                <a:solidFill>
                  <a:srgbClr val="002060"/>
                </a:solidFill>
                <a:latin typeface="Arial" panose="020B0604020202020204" pitchFamily="34" charset="0"/>
                <a:cs typeface="Arial" panose="020B0604020202020204" pitchFamily="34" charset="0"/>
              </a:rPr>
              <a:t>chloro</a:t>
            </a:r>
            <a:r>
              <a:rPr lang="en-US" sz="2000" b="1" dirty="0">
                <a:solidFill>
                  <a:srgbClr val="002060"/>
                </a:solidFill>
                <a:latin typeface="Arial" panose="020B0604020202020204" pitchFamily="34" charset="0"/>
                <a:cs typeface="Arial" panose="020B0604020202020204" pitchFamily="34" charset="0"/>
              </a:rPr>
              <a:t> compounds, such as </a:t>
            </a:r>
            <a:r>
              <a:rPr lang="en-US" sz="2000" b="1" dirty="0" smtClean="0">
                <a:solidFill>
                  <a:srgbClr val="002060"/>
                </a:solidFill>
                <a:latin typeface="Arial" panose="020B0604020202020204" pitchFamily="34" charset="0"/>
                <a:cs typeface="Arial" panose="020B0604020202020204" pitchFamily="34" charset="0"/>
              </a:rPr>
              <a:t>di </a:t>
            </a:r>
            <a:r>
              <a:rPr lang="en-US" sz="2000" b="1" dirty="0">
                <a:solidFill>
                  <a:srgbClr val="002060"/>
                </a:solidFill>
                <a:latin typeface="Arial" panose="020B0604020202020204" pitchFamily="34" charset="0"/>
                <a:cs typeface="Arial" panose="020B0604020202020204" pitchFamily="34" charset="0"/>
              </a:rPr>
              <a:t>,  tri , and tetra </a:t>
            </a:r>
            <a:r>
              <a:rPr lang="en-US" sz="2000" b="1" dirty="0" err="1">
                <a:solidFill>
                  <a:srgbClr val="002060"/>
                </a:solidFill>
                <a:latin typeface="Arial" panose="020B0604020202020204" pitchFamily="34" charset="0"/>
                <a:cs typeface="Arial" panose="020B0604020202020204" pitchFamily="34" charset="0"/>
              </a:rPr>
              <a:t>chloroethylene</a:t>
            </a:r>
            <a:r>
              <a:rPr lang="en-US" sz="2000" b="1" dirty="0">
                <a:solidFill>
                  <a:srgbClr val="002060"/>
                </a:solidFill>
                <a:latin typeface="Arial" panose="020B0604020202020204" pitchFamily="34" charset="0"/>
                <a:cs typeface="Arial" panose="020B0604020202020204" pitchFamily="34" charset="0"/>
              </a:rPr>
              <a:t>, are widely used as solvents.</a:t>
            </a:r>
            <a:r>
              <a:rPr lang="en-US" sz="2000" b="1" dirty="0" smtClean="0">
                <a:solidFill>
                  <a:prstClr val="black"/>
                </a:solidFill>
                <a:latin typeface="Arial" panose="020B0604020202020204" pitchFamily="34" charset="0"/>
                <a:cs typeface="Arial" panose="020B0604020202020204" pitchFamily="34" charset="0"/>
              </a:rPr>
              <a:t> </a:t>
            </a:r>
          </a:p>
          <a:p>
            <a:pPr algn="just"/>
            <a:r>
              <a:rPr lang="en-US" sz="2400" b="1" dirty="0" smtClean="0">
                <a:solidFill>
                  <a:srgbClr val="C00000"/>
                </a:solidFill>
                <a:latin typeface="Arial" panose="020B0604020202020204" pitchFamily="34" charset="0"/>
                <a:cs typeface="Arial" panose="020B0604020202020204" pitchFamily="34" charset="0"/>
              </a:rPr>
              <a:t>  Density</a:t>
            </a:r>
            <a:endParaRPr lang="en-US" sz="2400" b="1" dirty="0">
              <a:solidFill>
                <a:srgbClr val="C00000"/>
              </a:solidFill>
              <a:latin typeface="Arial" panose="020B0604020202020204" pitchFamily="34" charset="0"/>
              <a:cs typeface="Arial" panose="020B0604020202020204" pitchFamily="34" charset="0"/>
            </a:endParaRPr>
          </a:p>
          <a:p>
            <a:r>
              <a:rPr lang="en-US" sz="2000" b="1" dirty="0" smtClean="0">
                <a:solidFill>
                  <a:srgbClr val="002060"/>
                </a:solidFill>
                <a:latin typeface="Arial" panose="020B0604020202020204" pitchFamily="34" charset="0"/>
                <a:cs typeface="Arial" panose="020B0604020202020204" pitchFamily="34" charset="0"/>
              </a:rPr>
              <a:t>The simple </a:t>
            </a:r>
            <a:r>
              <a:rPr lang="en-US" sz="2000" b="1" dirty="0" err="1" smtClean="0">
                <a:solidFill>
                  <a:srgbClr val="002060"/>
                </a:solidFill>
                <a:latin typeface="Arial" panose="020B0604020202020204" pitchFamily="34" charset="0"/>
                <a:cs typeface="Arial" panose="020B0604020202020204" pitchFamily="34" charset="0"/>
              </a:rPr>
              <a:t>monofluoro</a:t>
            </a:r>
            <a:r>
              <a:rPr lang="en-US" sz="2000" b="1" dirty="0" smtClean="0">
                <a:solidFill>
                  <a:srgbClr val="002060"/>
                </a:solidFill>
                <a:latin typeface="Arial" panose="020B0604020202020204" pitchFamily="34" charset="0"/>
                <a:cs typeface="Arial" panose="020B0604020202020204" pitchFamily="34" charset="0"/>
              </a:rPr>
              <a:t> and </a:t>
            </a:r>
            <a:r>
              <a:rPr lang="en-US" sz="2000" b="1" dirty="0" err="1" smtClean="0">
                <a:solidFill>
                  <a:srgbClr val="002060"/>
                </a:solidFill>
                <a:latin typeface="Arial" panose="020B0604020202020204" pitchFamily="34" charset="0"/>
                <a:cs typeface="Arial" panose="020B0604020202020204" pitchFamily="34" charset="0"/>
              </a:rPr>
              <a:t>monochloro</a:t>
            </a:r>
            <a:r>
              <a:rPr lang="en-US" sz="2000" b="1" dirty="0" smtClean="0">
                <a:solidFill>
                  <a:srgbClr val="002060"/>
                </a:solidFill>
                <a:latin typeface="Arial" panose="020B0604020202020204" pitchFamily="34" charset="0"/>
                <a:cs typeface="Arial" panose="020B0604020202020204" pitchFamily="34" charset="0"/>
              </a:rPr>
              <a:t> compounds are less dense than water, The </a:t>
            </a:r>
            <a:r>
              <a:rPr lang="en-US" sz="2000" b="1" dirty="0" err="1" smtClean="0">
                <a:solidFill>
                  <a:srgbClr val="002060"/>
                </a:solidFill>
                <a:latin typeface="Arial" panose="020B0604020202020204" pitchFamily="34" charset="0"/>
                <a:cs typeface="Arial" panose="020B0604020202020204" pitchFamily="34" charset="0"/>
              </a:rPr>
              <a:t>monobromo</a:t>
            </a:r>
            <a:r>
              <a:rPr lang="en-US" sz="2000" b="1" dirty="0" smtClean="0">
                <a:solidFill>
                  <a:srgbClr val="002060"/>
                </a:solidFill>
                <a:latin typeface="Arial" panose="020B0604020202020204" pitchFamily="34" charset="0"/>
                <a:cs typeface="Arial" panose="020B0604020202020204" pitchFamily="34" charset="0"/>
              </a:rPr>
              <a:t> and </a:t>
            </a:r>
            <a:r>
              <a:rPr lang="en-US" sz="2000" b="1" dirty="0" err="1" smtClean="0">
                <a:solidFill>
                  <a:srgbClr val="002060"/>
                </a:solidFill>
                <a:latin typeface="Arial" panose="020B0604020202020204" pitchFamily="34" charset="0"/>
                <a:cs typeface="Arial" panose="020B0604020202020204" pitchFamily="34" charset="0"/>
              </a:rPr>
              <a:t>monoiodo</a:t>
            </a:r>
            <a:r>
              <a:rPr lang="en-US" sz="2000" b="1" dirty="0" smtClean="0">
                <a:solidFill>
                  <a:srgbClr val="002060"/>
                </a:solidFill>
                <a:latin typeface="Arial" panose="020B0604020202020204" pitchFamily="34" charset="0"/>
                <a:cs typeface="Arial" panose="020B0604020202020204" pitchFamily="34" charset="0"/>
              </a:rPr>
              <a:t> derivatives have densities greater than water. As the number of halogen atoms increases, the density increases</a:t>
            </a:r>
          </a:p>
          <a:p>
            <a:pPr algn="just"/>
            <a:r>
              <a:rPr lang="en-US" sz="2400" b="1" dirty="0" smtClean="0">
                <a:solidFill>
                  <a:srgbClr val="C00000"/>
                </a:solidFill>
                <a:latin typeface="Arial" panose="020B0604020202020204" pitchFamily="34" charset="0"/>
                <a:cs typeface="Arial" panose="020B0604020202020204" pitchFamily="34" charset="0"/>
              </a:rPr>
              <a:t>  Boiling </a:t>
            </a:r>
            <a:r>
              <a:rPr lang="en-US" sz="2400" b="1" dirty="0">
                <a:solidFill>
                  <a:srgbClr val="C00000"/>
                </a:solidFill>
                <a:latin typeface="Arial" panose="020B0604020202020204" pitchFamily="34" charset="0"/>
                <a:cs typeface="Arial" panose="020B0604020202020204" pitchFamily="34" charset="0"/>
              </a:rPr>
              <a:t>points</a:t>
            </a:r>
          </a:p>
          <a:p>
            <a:pPr algn="just"/>
            <a:r>
              <a:rPr lang="en-US" sz="2000" b="1" dirty="0">
                <a:solidFill>
                  <a:srgbClr val="002060"/>
                </a:solidFill>
                <a:latin typeface="Arial" panose="020B0604020202020204" pitchFamily="34" charset="0"/>
                <a:cs typeface="Arial" panose="020B0604020202020204" pitchFamily="34" charset="0"/>
              </a:rPr>
              <a:t>Organic halides have high boiling points because it is polar compounds and  Within a series of halides, its boiling points increase with increasing molecular weights. therefore, the boiling points increase in the </a:t>
            </a:r>
            <a:r>
              <a:rPr lang="en-US" sz="2000" b="1" dirty="0" smtClean="0">
                <a:solidFill>
                  <a:srgbClr val="002060"/>
                </a:solidFill>
                <a:latin typeface="Arial" panose="020B0604020202020204" pitchFamily="34" charset="0"/>
                <a:cs typeface="Arial" panose="020B0604020202020204" pitchFamily="34" charset="0"/>
              </a:rPr>
              <a:t>order</a:t>
            </a:r>
          </a:p>
          <a:p>
            <a:pPr algn="just"/>
            <a:r>
              <a:rPr lang="en-US" sz="2000" b="1" dirty="0" smtClean="0">
                <a:solidFill>
                  <a:srgbClr val="002060"/>
                </a:solidFill>
                <a:latin typeface="Arial" panose="020B0604020202020204" pitchFamily="34" charset="0"/>
                <a:cs typeface="Arial" panose="020B0604020202020204" pitchFamily="34" charset="0"/>
              </a:rPr>
              <a:t> </a:t>
            </a:r>
            <a:r>
              <a:rPr lang="en-US" b="1" dirty="0">
                <a:solidFill>
                  <a:srgbClr val="C00000"/>
                </a:solidFill>
                <a:latin typeface="Arial" panose="020B0604020202020204" pitchFamily="34" charset="0"/>
                <a:cs typeface="Arial" panose="020B0604020202020204" pitchFamily="34" charset="0"/>
              </a:rPr>
              <a:t>F &lt;</a:t>
            </a:r>
            <a:r>
              <a:rPr lang="en-US" b="1" dirty="0" err="1">
                <a:solidFill>
                  <a:srgbClr val="C00000"/>
                </a:solidFill>
                <a:latin typeface="Arial" panose="020B0604020202020204" pitchFamily="34" charset="0"/>
                <a:cs typeface="Arial" panose="020B0604020202020204" pitchFamily="34" charset="0"/>
              </a:rPr>
              <a:t>Cl</a:t>
            </a:r>
            <a:r>
              <a:rPr lang="en-US" b="1" dirty="0">
                <a:solidFill>
                  <a:srgbClr val="C00000"/>
                </a:solidFill>
                <a:latin typeface="Arial" panose="020B0604020202020204" pitchFamily="34" charset="0"/>
                <a:cs typeface="Arial" panose="020B0604020202020204" pitchFamily="34" charset="0"/>
              </a:rPr>
              <a:t> &lt;Br &lt; I </a:t>
            </a:r>
          </a:p>
        </p:txBody>
      </p:sp>
      <p:sp>
        <p:nvSpPr>
          <p:cNvPr id="2" name="Rectangle 1"/>
          <p:cNvSpPr/>
          <p:nvPr/>
        </p:nvSpPr>
        <p:spPr>
          <a:xfrm>
            <a:off x="1066800" y="5257800"/>
            <a:ext cx="5029200" cy="1146211"/>
          </a:xfrm>
          <a:prstGeom prst="rect">
            <a:avLst/>
          </a:prstGeom>
        </p:spPr>
        <p:txBody>
          <a:bodyPr wrap="square">
            <a:spAutoFit/>
          </a:bodyPr>
          <a:lstStyle/>
          <a:p>
            <a:pPr>
              <a:lnSpc>
                <a:spcPct val="107000"/>
              </a:lnSpc>
            </a:pP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 CH</a:t>
            </a:r>
            <a:r>
              <a:rPr lang="en-US" sz="1600" b="1" baseline="-25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3</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F </a:t>
            </a:r>
            <a:r>
              <a:rPr lang="en-US" sz="1600" b="1" dirty="0">
                <a:solidFill>
                  <a:srgbClr val="C00000"/>
                </a:solidFill>
                <a:latin typeface="Times New Roman" panose="02020603050405020304" pitchFamily="18" charset="0"/>
                <a:ea typeface="Calibri" panose="020F0502020204030204" pitchFamily="34" charset="0"/>
                <a:cs typeface="Arial" panose="020B0604020202020204" pitchFamily="34" charset="0"/>
              </a:rPr>
              <a:t>:-  Mol. Wt. = 34; </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                bp </a:t>
            </a:r>
            <a:r>
              <a:rPr lang="en-US" sz="1600" b="1" dirty="0">
                <a:solidFill>
                  <a:srgbClr val="C00000"/>
                </a:solidFill>
                <a:latin typeface="Times New Roman" panose="02020603050405020304" pitchFamily="18" charset="0"/>
                <a:ea typeface="Calibri" panose="020F0502020204030204" pitchFamily="34" charset="0"/>
                <a:cs typeface="Arial" panose="020B0604020202020204" pitchFamily="34" charset="0"/>
              </a:rPr>
              <a:t>= -78</a:t>
            </a:r>
            <a:r>
              <a:rPr lang="en-US" sz="1600" b="1" baseline="30000" dirty="0">
                <a:solidFill>
                  <a:srgbClr val="C00000"/>
                </a:solidFill>
                <a:latin typeface="Times New Roman" panose="02020603050405020304" pitchFamily="18" charset="0"/>
                <a:ea typeface="Calibri" panose="020F0502020204030204" pitchFamily="34" charset="0"/>
                <a:cs typeface="Arial" panose="020B0604020202020204" pitchFamily="34" charset="0"/>
              </a:rPr>
              <a:t>0</a:t>
            </a:r>
            <a:r>
              <a:rPr lang="en-US" sz="1600" b="1" dirty="0">
                <a:solidFill>
                  <a:srgbClr val="C00000"/>
                </a:solidFill>
                <a:latin typeface="Times New Roman" panose="02020603050405020304" pitchFamily="18" charset="0"/>
                <a:ea typeface="Calibri" panose="020F0502020204030204" pitchFamily="34" charset="0"/>
                <a:cs typeface="Arial" panose="020B0604020202020204" pitchFamily="34" charset="0"/>
              </a:rPr>
              <a:t>C</a:t>
            </a:r>
            <a:endParaRPr lang="en-US" sz="1600" dirty="0">
              <a:solidFill>
                <a:srgbClr val="C00000"/>
              </a:solidFill>
              <a:ea typeface="Calibri" panose="020F0502020204030204" pitchFamily="34" charset="0"/>
              <a:cs typeface="Arial" panose="020B0604020202020204" pitchFamily="34" charset="0"/>
            </a:endParaRPr>
          </a:p>
          <a:p>
            <a:pPr>
              <a:lnSpc>
                <a:spcPct val="107000"/>
              </a:lnSpc>
            </a:pP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 CH</a:t>
            </a:r>
            <a:r>
              <a:rPr lang="en-US" sz="1600" b="1" baseline="-25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3</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Cl </a:t>
            </a:r>
            <a:r>
              <a:rPr lang="en-US" sz="1600" b="1" dirty="0">
                <a:solidFill>
                  <a:srgbClr val="C00000"/>
                </a:solidFill>
                <a:latin typeface="Times New Roman" panose="02020603050405020304" pitchFamily="18" charset="0"/>
                <a:ea typeface="Calibri" panose="020F0502020204030204" pitchFamily="34" charset="0"/>
                <a:cs typeface="Arial" panose="020B0604020202020204" pitchFamily="34" charset="0"/>
              </a:rPr>
              <a:t>:-  Mol. Wt. = 50.5</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             </a:t>
            </a:r>
            <a:r>
              <a:rPr lang="en-US" sz="1600" b="1" dirty="0">
                <a:solidFill>
                  <a:srgbClr val="C00000"/>
                </a:solidFill>
                <a:latin typeface="Times New Roman" panose="02020603050405020304" pitchFamily="18" charset="0"/>
                <a:ea typeface="Calibri" panose="020F0502020204030204" pitchFamily="34" charset="0"/>
                <a:cs typeface="Arial" panose="020B0604020202020204" pitchFamily="34" charset="0"/>
              </a:rPr>
              <a:t>bp = -24</a:t>
            </a:r>
            <a:r>
              <a:rPr lang="en-US" sz="1600" b="1" baseline="30000" dirty="0">
                <a:solidFill>
                  <a:srgbClr val="C00000"/>
                </a:solidFill>
                <a:latin typeface="Times New Roman" panose="02020603050405020304" pitchFamily="18" charset="0"/>
                <a:ea typeface="Calibri" panose="020F0502020204030204" pitchFamily="34" charset="0"/>
                <a:cs typeface="Arial" panose="020B0604020202020204" pitchFamily="34" charset="0"/>
              </a:rPr>
              <a:t>0</a:t>
            </a:r>
            <a:r>
              <a:rPr lang="en-US" sz="1600" b="1" dirty="0">
                <a:solidFill>
                  <a:srgbClr val="C00000"/>
                </a:solidFill>
                <a:latin typeface="Times New Roman" panose="02020603050405020304" pitchFamily="18" charset="0"/>
                <a:ea typeface="Calibri" panose="020F0502020204030204" pitchFamily="34" charset="0"/>
                <a:cs typeface="Arial" panose="020B0604020202020204" pitchFamily="34" charset="0"/>
              </a:rPr>
              <a:t>C</a:t>
            </a:r>
            <a:endParaRPr lang="en-US" sz="1600" dirty="0">
              <a:solidFill>
                <a:srgbClr val="C00000"/>
              </a:solidFill>
              <a:ea typeface="Calibri" panose="020F0502020204030204" pitchFamily="34" charset="0"/>
              <a:cs typeface="Arial" panose="020B0604020202020204" pitchFamily="34" charset="0"/>
            </a:endParaRPr>
          </a:p>
          <a:p>
            <a:pPr>
              <a:lnSpc>
                <a:spcPct val="107000"/>
              </a:lnSpc>
            </a:pPr>
            <a:r>
              <a:rPr lang="en-US" sz="1600" dirty="0">
                <a:solidFill>
                  <a:srgbClr val="C00000"/>
                </a:solidFill>
                <a:ea typeface="Calibri" panose="020F0502020204030204" pitchFamily="34" charset="0"/>
                <a:cs typeface="Arial" panose="020B0604020202020204" pitchFamily="34" charset="0"/>
              </a:rPr>
              <a:t> </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CH</a:t>
            </a:r>
            <a:r>
              <a:rPr lang="en-US" sz="1600" b="1" baseline="-25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3</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Br </a:t>
            </a:r>
            <a:r>
              <a:rPr lang="en-US" sz="1600" b="1" dirty="0">
                <a:solidFill>
                  <a:srgbClr val="C00000"/>
                </a:solidFill>
                <a:latin typeface="Times New Roman" panose="02020603050405020304" pitchFamily="18" charset="0"/>
                <a:ea typeface="Calibri" panose="020F0502020204030204" pitchFamily="34" charset="0"/>
                <a:cs typeface="Arial" panose="020B0604020202020204" pitchFamily="34" charset="0"/>
              </a:rPr>
              <a:t>:-  Mol. Wt. = 95; </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               bp </a:t>
            </a:r>
            <a:r>
              <a:rPr lang="en-US" sz="1600" b="1" dirty="0">
                <a:solidFill>
                  <a:srgbClr val="C00000"/>
                </a:solidFill>
                <a:latin typeface="Times New Roman" panose="02020603050405020304" pitchFamily="18" charset="0"/>
                <a:ea typeface="Calibri" panose="020F0502020204030204" pitchFamily="34" charset="0"/>
                <a:cs typeface="Arial" panose="020B0604020202020204" pitchFamily="34" charset="0"/>
              </a:rPr>
              <a:t>= </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4</a:t>
            </a:r>
            <a:r>
              <a:rPr lang="en-US" sz="1600" b="1" baseline="30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0</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C</a:t>
            </a:r>
          </a:p>
          <a:p>
            <a:pPr>
              <a:lnSpc>
                <a:spcPct val="107000"/>
              </a:lnSpc>
            </a:pP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 CH</a:t>
            </a:r>
            <a:r>
              <a:rPr lang="en-US" sz="1600" b="1" baseline="-25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3</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I </a:t>
            </a:r>
            <a:r>
              <a:rPr lang="en-US" sz="1600" b="1" dirty="0">
                <a:solidFill>
                  <a:srgbClr val="C00000"/>
                </a:solidFill>
                <a:latin typeface="Times New Roman" panose="02020603050405020304" pitchFamily="18" charset="0"/>
                <a:ea typeface="Calibri" panose="020F0502020204030204" pitchFamily="34" charset="0"/>
                <a:cs typeface="Arial" panose="020B0604020202020204" pitchFamily="34" charset="0"/>
              </a:rPr>
              <a:t>:-  Mol. Wt. = 142; </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                bp </a:t>
            </a:r>
            <a:r>
              <a:rPr lang="en-US" sz="1600" b="1" dirty="0">
                <a:solidFill>
                  <a:srgbClr val="C00000"/>
                </a:solidFill>
                <a:latin typeface="Times New Roman" panose="02020603050405020304" pitchFamily="18" charset="0"/>
                <a:ea typeface="Calibri" panose="020F0502020204030204" pitchFamily="34" charset="0"/>
                <a:cs typeface="Arial" panose="020B0604020202020204" pitchFamily="34" charset="0"/>
              </a:rPr>
              <a:t>= 42</a:t>
            </a:r>
            <a:r>
              <a:rPr lang="en-US" sz="1600" b="1" baseline="30000" dirty="0">
                <a:solidFill>
                  <a:srgbClr val="C00000"/>
                </a:solidFill>
                <a:latin typeface="Times New Roman" panose="02020603050405020304" pitchFamily="18" charset="0"/>
                <a:ea typeface="Calibri" panose="020F0502020204030204" pitchFamily="34" charset="0"/>
                <a:cs typeface="Arial" panose="020B0604020202020204" pitchFamily="34" charset="0"/>
              </a:rPr>
              <a:t>0</a:t>
            </a:r>
            <a:r>
              <a:rPr lang="en-US" sz="1600" b="1" dirty="0">
                <a:solidFill>
                  <a:srgbClr val="C00000"/>
                </a:solidFill>
                <a:latin typeface="Times New Roman" panose="02020603050405020304" pitchFamily="18" charset="0"/>
                <a:ea typeface="Calibri" panose="020F0502020204030204" pitchFamily="34" charset="0"/>
                <a:cs typeface="Arial" panose="020B0604020202020204" pitchFamily="34" charset="0"/>
              </a:rPr>
              <a:t>C</a:t>
            </a:r>
            <a:endParaRPr lang="en-US" sz="1600" dirty="0">
              <a:solidFill>
                <a:srgbClr val="C00000"/>
              </a:solidFill>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405B12B2-4FB3-489F-A189-74144EEB9694}" type="slidenum">
              <a:rPr lang="en-US" smtClean="0">
                <a:solidFill>
                  <a:prstClr val="black">
                    <a:tint val="75000"/>
                  </a:prstClr>
                </a:solidFill>
              </a:rPr>
              <a:pPr/>
              <a:t>137</a:t>
            </a:fld>
            <a:endParaRPr lang="en-US">
              <a:solidFill>
                <a:prstClr val="black">
                  <a:tint val="75000"/>
                </a:prstClr>
              </a:solidFill>
            </a:endParaRPr>
          </a:p>
        </p:txBody>
      </p:sp>
    </p:spTree>
    <p:extLst>
      <p:ext uri="{BB962C8B-B14F-4D97-AF65-F5344CB8AC3E}">
        <p14:creationId xmlns:p14="http://schemas.microsoft.com/office/powerpoint/2010/main" val="681346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8"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320800" y="1299800"/>
            <a:ext cx="7162800" cy="400110"/>
          </a:xfrm>
          <a:prstGeom prst="rect">
            <a:avLst/>
          </a:prstGeom>
        </p:spPr>
        <p:txBody>
          <a:bodyPr wrap="square">
            <a:spAutoFit/>
          </a:bodyPr>
          <a:lstStyle/>
          <a:p>
            <a:pPr algn="just"/>
            <a:r>
              <a:rPr lang="en-US" sz="2000" b="1" dirty="0" smtClean="0">
                <a:solidFill>
                  <a:srgbClr val="00B050"/>
                </a:solidFill>
                <a:cs typeface="Calibri" pitchFamily="34" charset="0"/>
              </a:rPr>
              <a:t>.</a:t>
            </a:r>
            <a:endParaRPr lang="en-US" sz="2000" b="1" dirty="0">
              <a:solidFill>
                <a:srgbClr val="00B050"/>
              </a:solidFill>
              <a:cs typeface="Calibri" pitchFamily="34" charset="0"/>
            </a:endParaRPr>
          </a:p>
        </p:txBody>
      </p:sp>
      <p:sp>
        <p:nvSpPr>
          <p:cNvPr id="25" name="Rectangle 24"/>
          <p:cNvSpPr/>
          <p:nvPr/>
        </p:nvSpPr>
        <p:spPr>
          <a:xfrm>
            <a:off x="100772" y="1699910"/>
            <a:ext cx="8087055" cy="646331"/>
          </a:xfrm>
          <a:prstGeom prst="rect">
            <a:avLst/>
          </a:prstGeom>
        </p:spPr>
        <p:txBody>
          <a:bodyPr wrap="square">
            <a:spAutoFit/>
          </a:bodyPr>
          <a:lstStyle/>
          <a:p>
            <a:pPr algn="just"/>
            <a:r>
              <a:rPr lang="en-US" b="1" dirty="0" smtClean="0">
                <a:solidFill>
                  <a:prstClr val="black"/>
                </a:solidFill>
                <a:latin typeface="Arial" panose="020B0604020202020204" pitchFamily="34" charset="0"/>
                <a:cs typeface="Arial" panose="020B0604020202020204" pitchFamily="34" charset="0"/>
              </a:rPr>
              <a:t>   </a:t>
            </a:r>
            <a:r>
              <a:rPr lang="en-US" dirty="0" smtClean="0">
                <a:solidFill>
                  <a:prstClr val="black"/>
                </a:solidFill>
                <a:latin typeface="Arial" panose="020B0604020202020204" pitchFamily="34" charset="0"/>
                <a:cs typeface="Arial" panose="020B0604020202020204" pitchFamily="34" charset="0"/>
              </a:rPr>
              <a:t>The </a:t>
            </a:r>
            <a:r>
              <a:rPr lang="en-US" dirty="0" smtClean="0">
                <a:solidFill>
                  <a:srgbClr val="C00000"/>
                </a:solidFill>
                <a:latin typeface="Arial" panose="020B0604020202020204" pitchFamily="34" charset="0"/>
                <a:cs typeface="Arial" panose="020B0604020202020204" pitchFamily="34" charset="0"/>
              </a:rPr>
              <a:t>straight-chain</a:t>
            </a:r>
            <a:r>
              <a:rPr lang="en-US" dirty="0" smtClean="0">
                <a:solidFill>
                  <a:prstClr val="black"/>
                </a:solidFill>
                <a:latin typeface="Arial" panose="020B0604020202020204" pitchFamily="34" charset="0"/>
                <a:cs typeface="Arial" panose="020B0604020202020204" pitchFamily="34" charset="0"/>
              </a:rPr>
              <a:t> compound has the highest boiling point, and the most </a:t>
            </a:r>
            <a:r>
              <a:rPr lang="en-US" dirty="0" smtClean="0">
                <a:solidFill>
                  <a:srgbClr val="C00000"/>
                </a:solidFill>
                <a:latin typeface="Arial" panose="020B0604020202020204" pitchFamily="34" charset="0"/>
                <a:cs typeface="Arial" panose="020B0604020202020204" pitchFamily="34" charset="0"/>
              </a:rPr>
              <a:t>branched</a:t>
            </a:r>
            <a:r>
              <a:rPr lang="en-US" dirty="0" smtClean="0">
                <a:solidFill>
                  <a:prstClr val="black"/>
                </a:solidFill>
                <a:latin typeface="Arial" panose="020B0604020202020204" pitchFamily="34" charset="0"/>
                <a:cs typeface="Arial" panose="020B0604020202020204" pitchFamily="34" charset="0"/>
              </a:rPr>
              <a:t> isomer the lowest boiling point.</a:t>
            </a:r>
            <a:r>
              <a:rPr lang="en-US" dirty="0">
                <a:solidFill>
                  <a:srgbClr val="7030A0"/>
                </a:solidFill>
                <a:latin typeface="Arial" panose="020B0604020202020204" pitchFamily="34" charset="0"/>
                <a:cs typeface="Arial" panose="020B0604020202020204" pitchFamily="34" charset="0"/>
              </a:rPr>
              <a:t> </a:t>
            </a:r>
            <a:r>
              <a:rPr lang="en-US" dirty="0" smtClean="0">
                <a:solidFill>
                  <a:srgbClr val="7030A0"/>
                </a:solidFill>
                <a:latin typeface="Arial" panose="020B0604020202020204" pitchFamily="34" charset="0"/>
                <a:cs typeface="Arial" panose="020B0604020202020204" pitchFamily="34" charset="0"/>
              </a:rPr>
              <a:t>(This is within </a:t>
            </a:r>
            <a:r>
              <a:rPr lang="en-US" dirty="0">
                <a:solidFill>
                  <a:srgbClr val="7030A0"/>
                </a:solidFill>
                <a:latin typeface="Arial" panose="020B0604020202020204" pitchFamily="34" charset="0"/>
                <a:cs typeface="Arial" panose="020B0604020202020204" pitchFamily="34" charset="0"/>
              </a:rPr>
              <a:t>a series of isomers</a:t>
            </a:r>
            <a:r>
              <a:rPr lang="en-US" dirty="0" smtClean="0">
                <a:solidFill>
                  <a:prstClr val="black"/>
                </a:solidFill>
                <a:latin typeface="Arial" panose="020B0604020202020204" pitchFamily="34" charset="0"/>
                <a:cs typeface="Arial" panose="020B0604020202020204" pitchFamily="34" charset="0"/>
              </a:rPr>
              <a:t>,) </a:t>
            </a:r>
          </a:p>
        </p:txBody>
      </p:sp>
      <p:sp>
        <p:nvSpPr>
          <p:cNvPr id="4" name="Rectangle 3"/>
          <p:cNvSpPr/>
          <p:nvPr/>
        </p:nvSpPr>
        <p:spPr>
          <a:xfrm>
            <a:off x="152400" y="3878450"/>
            <a:ext cx="8839199" cy="646331"/>
          </a:xfrm>
          <a:prstGeom prst="rect">
            <a:avLst/>
          </a:prstGeom>
        </p:spPr>
        <p:txBody>
          <a:bodyPr wrap="square">
            <a:spAutoFit/>
          </a:bodyPr>
          <a:lstStyle/>
          <a:p>
            <a:pPr algn="just"/>
            <a:r>
              <a:rPr lang="en-US" dirty="0" smtClean="0">
                <a:solidFill>
                  <a:prstClr val="black"/>
                </a:solidFill>
                <a:latin typeface="Arial" panose="020B0604020202020204" pitchFamily="34" charset="0"/>
                <a:cs typeface="Arial" panose="020B0604020202020204" pitchFamily="34" charset="0"/>
              </a:rPr>
              <a:t>      In </a:t>
            </a:r>
            <a:r>
              <a:rPr lang="en-US" dirty="0" smtClean="0">
                <a:solidFill>
                  <a:srgbClr val="C00000"/>
                </a:solidFill>
                <a:latin typeface="Arial" panose="020B0604020202020204" pitchFamily="34" charset="0"/>
                <a:cs typeface="Arial" panose="020B0604020202020204" pitchFamily="34" charset="0"/>
              </a:rPr>
              <a:t>comparison</a:t>
            </a:r>
            <a:r>
              <a:rPr lang="en-US" dirty="0" smtClean="0">
                <a:solidFill>
                  <a:prstClr val="black"/>
                </a:solidFill>
                <a:latin typeface="Arial" panose="020B0604020202020204" pitchFamily="34" charset="0"/>
                <a:cs typeface="Arial" panose="020B0604020202020204" pitchFamily="34" charset="0"/>
              </a:rPr>
              <a:t> with the </a:t>
            </a:r>
            <a:r>
              <a:rPr lang="en-US" dirty="0">
                <a:solidFill>
                  <a:prstClr val="black"/>
                </a:solidFill>
                <a:latin typeface="Arial" panose="020B0604020202020204" pitchFamily="34" charset="0"/>
                <a:cs typeface="Arial" panose="020B0604020202020204" pitchFamily="34" charset="0"/>
              </a:rPr>
              <a:t>corresponding alkane , alkene and </a:t>
            </a:r>
            <a:r>
              <a:rPr lang="en-US" dirty="0" smtClean="0">
                <a:solidFill>
                  <a:prstClr val="black"/>
                </a:solidFill>
                <a:latin typeface="Arial" panose="020B0604020202020204" pitchFamily="34" charset="0"/>
                <a:cs typeface="Arial" panose="020B0604020202020204" pitchFamily="34" charset="0"/>
              </a:rPr>
              <a:t>alkyne , the Alkyl </a:t>
            </a:r>
            <a:r>
              <a:rPr lang="en-US" dirty="0">
                <a:solidFill>
                  <a:prstClr val="black"/>
                </a:solidFill>
                <a:latin typeface="Arial" panose="020B0604020202020204" pitchFamily="34" charset="0"/>
                <a:cs typeface="Arial" panose="020B0604020202020204" pitchFamily="34" charset="0"/>
              </a:rPr>
              <a:t>halides have higher </a:t>
            </a:r>
            <a:r>
              <a:rPr lang="en-US" dirty="0">
                <a:solidFill>
                  <a:srgbClr val="C00000"/>
                </a:solidFill>
                <a:latin typeface="Arial" panose="020B0604020202020204" pitchFamily="34" charset="0"/>
                <a:cs typeface="Arial" panose="020B0604020202020204" pitchFamily="34" charset="0"/>
              </a:rPr>
              <a:t>melting point </a:t>
            </a:r>
            <a:r>
              <a:rPr lang="en-US" dirty="0" smtClean="0">
                <a:solidFill>
                  <a:srgbClr val="002060"/>
                </a:solidFill>
                <a:latin typeface="Arial" panose="020B0604020202020204" pitchFamily="34" charset="0"/>
                <a:cs typeface="Arial" panose="020B0604020202020204" pitchFamily="34" charset="0"/>
              </a:rPr>
              <a:t>because </a:t>
            </a:r>
            <a:r>
              <a:rPr lang="en-US" dirty="0">
                <a:solidFill>
                  <a:srgbClr val="002060"/>
                </a:solidFill>
                <a:latin typeface="Arial" panose="020B0604020202020204" pitchFamily="34" charset="0"/>
                <a:cs typeface="Arial" panose="020B0604020202020204" pitchFamily="34" charset="0"/>
              </a:rPr>
              <a:t>of its polarity. </a:t>
            </a:r>
            <a:endParaRPr lang="en-US" dirty="0">
              <a:solidFill>
                <a:prstClr val="black"/>
              </a:solidFill>
              <a:latin typeface="Arial" panose="020B0604020202020204" pitchFamily="34" charset="0"/>
              <a:cs typeface="Arial" panose="020B0604020202020204" pitchFamily="34" charset="0"/>
            </a:endParaRPr>
          </a:p>
        </p:txBody>
      </p:sp>
      <p:sp>
        <p:nvSpPr>
          <p:cNvPr id="2" name="Rectangle 1"/>
          <p:cNvSpPr/>
          <p:nvPr/>
        </p:nvSpPr>
        <p:spPr>
          <a:xfrm>
            <a:off x="2032707" y="2642775"/>
            <a:ext cx="2615493" cy="721864"/>
          </a:xfrm>
          <a:prstGeom prst="rect">
            <a:avLst/>
          </a:prstGeom>
        </p:spPr>
        <p:txBody>
          <a:bodyPr wrap="square">
            <a:spAutoFit/>
          </a:bodyPr>
          <a:lstStyle/>
          <a:p>
            <a:pPr>
              <a:lnSpc>
                <a:spcPct val="107000"/>
              </a:lnSpc>
              <a:spcAft>
                <a:spcPts val="800"/>
              </a:spcAft>
            </a:pP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CH</a:t>
            </a:r>
            <a:r>
              <a:rPr lang="en-US" sz="1600" b="1" baseline="-25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3</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CH</a:t>
            </a:r>
            <a:r>
              <a:rPr lang="en-US" sz="1600" b="1" baseline="-25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2</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CH</a:t>
            </a:r>
            <a:r>
              <a:rPr lang="en-US" sz="1600" b="1" baseline="-25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2</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CH</a:t>
            </a:r>
            <a:r>
              <a:rPr lang="en-US" sz="1600" b="1" baseline="-25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2</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Br</a:t>
            </a:r>
            <a:r>
              <a:rPr lang="en-US" sz="1600" dirty="0" smtClean="0">
                <a:solidFill>
                  <a:srgbClr val="C00000"/>
                </a:solidFill>
                <a:ea typeface="Calibri" panose="020F0502020204030204" pitchFamily="34" charset="0"/>
                <a:cs typeface="Arial" panose="020B0604020202020204" pitchFamily="34" charset="0"/>
              </a:rPr>
              <a:t>   </a:t>
            </a:r>
            <a:r>
              <a:rPr lang="en-US" sz="1600" b="1" dirty="0" smtClean="0">
                <a:solidFill>
                  <a:srgbClr val="C00000"/>
                </a:solidFill>
                <a:latin typeface="Times New Roman" panose="02020603050405020304" pitchFamily="18" charset="0"/>
                <a:ea typeface="Calibri" panose="020F0502020204030204" pitchFamily="34" charset="0"/>
              </a:rPr>
              <a:t>  </a:t>
            </a:r>
          </a:p>
          <a:p>
            <a:pPr>
              <a:lnSpc>
                <a:spcPct val="107000"/>
              </a:lnSpc>
              <a:spcAft>
                <a:spcPts val="800"/>
              </a:spcAft>
            </a:pPr>
            <a:r>
              <a:rPr lang="en-US" sz="1600" b="1" dirty="0" smtClean="0">
                <a:solidFill>
                  <a:srgbClr val="C00000"/>
                </a:solidFill>
                <a:latin typeface="Times New Roman" panose="02020603050405020304" pitchFamily="18" charset="0"/>
                <a:ea typeface="Calibri" panose="020F0502020204030204" pitchFamily="34" charset="0"/>
              </a:rPr>
              <a:t>  bp </a:t>
            </a:r>
            <a:r>
              <a:rPr lang="en-US" sz="1600" b="1" dirty="0">
                <a:solidFill>
                  <a:srgbClr val="C00000"/>
                </a:solidFill>
                <a:latin typeface="Times New Roman" panose="02020603050405020304" pitchFamily="18" charset="0"/>
                <a:ea typeface="Calibri" panose="020F0502020204030204" pitchFamily="34" charset="0"/>
              </a:rPr>
              <a:t>= </a:t>
            </a:r>
            <a:r>
              <a:rPr lang="en-US" sz="1600" b="1" dirty="0" smtClean="0">
                <a:solidFill>
                  <a:srgbClr val="C00000"/>
                </a:solidFill>
                <a:latin typeface="Times New Roman" panose="02020603050405020304" pitchFamily="18" charset="0"/>
                <a:ea typeface="Calibri" panose="020F0502020204030204" pitchFamily="34" charset="0"/>
              </a:rPr>
              <a:t>101</a:t>
            </a:r>
            <a:r>
              <a:rPr lang="en-US" sz="1600" b="1" baseline="30000" dirty="0" smtClean="0">
                <a:solidFill>
                  <a:srgbClr val="C00000"/>
                </a:solidFill>
                <a:latin typeface="Times New Roman" panose="02020603050405020304" pitchFamily="18" charset="0"/>
                <a:ea typeface="Calibri" panose="020F0502020204030204" pitchFamily="34" charset="0"/>
              </a:rPr>
              <a:t>0</a:t>
            </a:r>
            <a:r>
              <a:rPr lang="en-US" sz="1600" b="1" dirty="0" smtClean="0">
                <a:solidFill>
                  <a:srgbClr val="C00000"/>
                </a:solidFill>
                <a:latin typeface="Times New Roman" panose="02020603050405020304" pitchFamily="18" charset="0"/>
                <a:ea typeface="Calibri" panose="020F0502020204030204" pitchFamily="34" charset="0"/>
              </a:rPr>
              <a:t>C </a:t>
            </a:r>
            <a:endParaRPr lang="en-US" sz="1600" dirty="0">
              <a:solidFill>
                <a:srgbClr val="C00000"/>
              </a:solidFill>
            </a:endParaRPr>
          </a:p>
        </p:txBody>
      </p:sp>
      <p:cxnSp>
        <p:nvCxnSpPr>
          <p:cNvPr id="37" name="Straight Connector 36"/>
          <p:cNvCxnSpPr/>
          <p:nvPr/>
        </p:nvCxnSpPr>
        <p:spPr>
          <a:xfrm>
            <a:off x="-2209799" y="3373817"/>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368987" y="584201"/>
            <a:ext cx="8624888" cy="1169551"/>
          </a:xfrm>
          <a:prstGeom prst="rect">
            <a:avLst/>
          </a:prstGeom>
        </p:spPr>
        <p:txBody>
          <a:bodyPr wrap="square">
            <a:spAutoFit/>
          </a:bodyPr>
          <a:lstStyle/>
          <a:p>
            <a:pPr algn="just"/>
            <a:r>
              <a:rPr lang="en-US" b="1" dirty="0" smtClean="0">
                <a:solidFill>
                  <a:prstClr val="black"/>
                </a:solidFill>
                <a:latin typeface="Arial" panose="020B0604020202020204" pitchFamily="34" charset="0"/>
                <a:cs typeface="Arial" panose="020B0604020202020204" pitchFamily="34" charset="0"/>
              </a:rPr>
              <a:t> </a:t>
            </a:r>
            <a:r>
              <a:rPr lang="en-US" dirty="0" smtClean="0">
                <a:solidFill>
                  <a:prstClr val="black"/>
                </a:solidFill>
                <a:latin typeface="Arial" panose="020B0604020202020204" pitchFamily="34" charset="0"/>
                <a:cs typeface="Arial" panose="020B0604020202020204" pitchFamily="34" charset="0"/>
              </a:rPr>
              <a:t>The </a:t>
            </a:r>
            <a:r>
              <a:rPr lang="en-US" dirty="0">
                <a:solidFill>
                  <a:srgbClr val="C00000"/>
                </a:solidFill>
                <a:latin typeface="Arial" panose="020B0604020202020204" pitchFamily="34" charset="0"/>
                <a:cs typeface="Arial" panose="020B0604020202020204" pitchFamily="34" charset="0"/>
              </a:rPr>
              <a:t>boiling points </a:t>
            </a:r>
            <a:r>
              <a:rPr lang="en-US" dirty="0">
                <a:solidFill>
                  <a:prstClr val="black"/>
                </a:solidFill>
                <a:latin typeface="Arial" panose="020B0604020202020204" pitchFamily="34" charset="0"/>
                <a:cs typeface="Arial" panose="020B0604020202020204" pitchFamily="34" charset="0"/>
              </a:rPr>
              <a:t>also increase regularly with molecular weights</a:t>
            </a:r>
            <a:r>
              <a:rPr lang="en-US" dirty="0" smtClean="0">
                <a:solidFill>
                  <a:prstClr val="black"/>
                </a:solidFill>
                <a:latin typeface="Arial" panose="020B0604020202020204" pitchFamily="34" charset="0"/>
                <a:cs typeface="Arial" panose="020B0604020202020204" pitchFamily="34" charset="0"/>
              </a:rPr>
              <a:t>.</a:t>
            </a:r>
          </a:p>
          <a:p>
            <a:pPr algn="just"/>
            <a:endParaRPr lang="en-US" dirty="0" smtClean="0">
              <a:solidFill>
                <a:prstClr val="black"/>
              </a:solidFill>
              <a:latin typeface="Arial" panose="020B0604020202020204" pitchFamily="34" charset="0"/>
              <a:cs typeface="Arial" panose="020B0604020202020204" pitchFamily="34" charset="0"/>
            </a:endParaRPr>
          </a:p>
          <a:p>
            <a:pPr algn="just"/>
            <a:r>
              <a:rPr lang="en-US" dirty="0">
                <a:solidFill>
                  <a:srgbClr val="C00000"/>
                </a:solidFill>
              </a:rPr>
              <a:t>CH</a:t>
            </a:r>
            <a:r>
              <a:rPr lang="en-US" baseline="-25000" dirty="0">
                <a:solidFill>
                  <a:srgbClr val="C00000"/>
                </a:solidFill>
              </a:rPr>
              <a:t>3</a:t>
            </a:r>
            <a:r>
              <a:rPr lang="en-US" dirty="0">
                <a:solidFill>
                  <a:srgbClr val="C00000"/>
                </a:solidFill>
              </a:rPr>
              <a:t>Cl :- bp = -24</a:t>
            </a:r>
            <a:r>
              <a:rPr lang="en-US" baseline="30000" dirty="0">
                <a:solidFill>
                  <a:srgbClr val="C00000"/>
                </a:solidFill>
              </a:rPr>
              <a:t>0</a:t>
            </a:r>
            <a:r>
              <a:rPr lang="en-US" dirty="0">
                <a:solidFill>
                  <a:srgbClr val="C00000"/>
                </a:solidFill>
              </a:rPr>
              <a:t>C    </a:t>
            </a:r>
            <a:r>
              <a:rPr lang="ar-SA" dirty="0">
                <a:solidFill>
                  <a:srgbClr val="C00000"/>
                </a:solidFill>
              </a:rPr>
              <a:t>   </a:t>
            </a:r>
            <a:r>
              <a:rPr lang="en-US" dirty="0">
                <a:solidFill>
                  <a:srgbClr val="C00000"/>
                </a:solidFill>
              </a:rPr>
              <a:t>CH</a:t>
            </a:r>
            <a:r>
              <a:rPr lang="en-US" baseline="-25000" dirty="0">
                <a:solidFill>
                  <a:srgbClr val="C00000"/>
                </a:solidFill>
              </a:rPr>
              <a:t>3</a:t>
            </a:r>
            <a:r>
              <a:rPr lang="en-US" dirty="0">
                <a:solidFill>
                  <a:srgbClr val="C00000"/>
                </a:solidFill>
              </a:rPr>
              <a:t>CH</a:t>
            </a:r>
            <a:r>
              <a:rPr lang="en-US" baseline="-25000" dirty="0">
                <a:solidFill>
                  <a:srgbClr val="C00000"/>
                </a:solidFill>
              </a:rPr>
              <a:t>2</a:t>
            </a:r>
            <a:r>
              <a:rPr lang="en-US" dirty="0">
                <a:solidFill>
                  <a:srgbClr val="C00000"/>
                </a:solidFill>
              </a:rPr>
              <a:t>Cl :- bp = 12</a:t>
            </a:r>
            <a:r>
              <a:rPr lang="en-US" baseline="30000" dirty="0">
                <a:solidFill>
                  <a:srgbClr val="C00000"/>
                </a:solidFill>
              </a:rPr>
              <a:t>0</a:t>
            </a:r>
            <a:r>
              <a:rPr lang="en-US" dirty="0">
                <a:solidFill>
                  <a:srgbClr val="C00000"/>
                </a:solidFill>
              </a:rPr>
              <a:t>C    CH</a:t>
            </a:r>
            <a:r>
              <a:rPr lang="en-US" baseline="-25000" dirty="0">
                <a:solidFill>
                  <a:srgbClr val="C00000"/>
                </a:solidFill>
              </a:rPr>
              <a:t>3</a:t>
            </a:r>
            <a:r>
              <a:rPr lang="en-US" dirty="0">
                <a:solidFill>
                  <a:srgbClr val="C00000"/>
                </a:solidFill>
              </a:rPr>
              <a:t>CH</a:t>
            </a:r>
            <a:r>
              <a:rPr lang="en-US" baseline="-25000" dirty="0">
                <a:solidFill>
                  <a:srgbClr val="C00000"/>
                </a:solidFill>
              </a:rPr>
              <a:t>2</a:t>
            </a:r>
            <a:r>
              <a:rPr lang="en-US" dirty="0">
                <a:solidFill>
                  <a:srgbClr val="C00000"/>
                </a:solidFill>
              </a:rPr>
              <a:t>CH</a:t>
            </a:r>
            <a:r>
              <a:rPr lang="en-US" baseline="-25000" dirty="0">
                <a:solidFill>
                  <a:srgbClr val="C00000"/>
                </a:solidFill>
              </a:rPr>
              <a:t>2</a:t>
            </a:r>
            <a:r>
              <a:rPr lang="en-US" dirty="0">
                <a:solidFill>
                  <a:srgbClr val="C00000"/>
                </a:solidFill>
              </a:rPr>
              <a:t>Cl:-  bp = </a:t>
            </a:r>
            <a:r>
              <a:rPr lang="en-US" dirty="0" smtClean="0">
                <a:solidFill>
                  <a:srgbClr val="C00000"/>
                </a:solidFill>
              </a:rPr>
              <a:t>47</a:t>
            </a:r>
            <a:r>
              <a:rPr lang="en-US" baseline="30000" dirty="0" smtClean="0">
                <a:solidFill>
                  <a:srgbClr val="C00000"/>
                </a:solidFill>
              </a:rPr>
              <a:t>0</a:t>
            </a:r>
            <a:r>
              <a:rPr lang="en-US" sz="1600" dirty="0" smtClean="0">
                <a:solidFill>
                  <a:srgbClr val="C00000"/>
                </a:solidFill>
              </a:rPr>
              <a:t> </a:t>
            </a:r>
          </a:p>
          <a:p>
            <a:pPr algn="just"/>
            <a:r>
              <a:rPr lang="en-US" sz="1600" dirty="0">
                <a:solidFill>
                  <a:srgbClr val="C00000"/>
                </a:solidFill>
              </a:rPr>
              <a:t> </a:t>
            </a:r>
            <a:r>
              <a:rPr lang="en-US" sz="1600" dirty="0" smtClean="0">
                <a:solidFill>
                  <a:srgbClr val="C00000"/>
                </a:solidFill>
              </a:rPr>
              <a:t>                               (</a:t>
            </a:r>
            <a:r>
              <a:rPr lang="en-US" sz="1600" dirty="0" smtClean="0">
                <a:solidFill>
                  <a:srgbClr val="7030A0"/>
                </a:solidFill>
                <a:latin typeface="Arial" panose="020B0604020202020204" pitchFamily="34" charset="0"/>
                <a:cs typeface="Arial" panose="020B0604020202020204" pitchFamily="34" charset="0"/>
              </a:rPr>
              <a:t>Within </a:t>
            </a:r>
            <a:r>
              <a:rPr lang="en-US" sz="1600" dirty="0">
                <a:solidFill>
                  <a:srgbClr val="7030A0"/>
                </a:solidFill>
                <a:latin typeface="Arial" panose="020B0604020202020204" pitchFamily="34" charset="0"/>
                <a:cs typeface="Arial" panose="020B0604020202020204" pitchFamily="34" charset="0"/>
              </a:rPr>
              <a:t>a homologous series</a:t>
            </a:r>
            <a:r>
              <a:rPr lang="en-US" sz="1600" dirty="0" smtClean="0">
                <a:solidFill>
                  <a:srgbClr val="C00000"/>
                </a:solidFill>
              </a:rPr>
              <a:t> )      </a:t>
            </a:r>
            <a:endParaRPr lang="en-US" sz="1600" dirty="0">
              <a:solidFill>
                <a:srgbClr val="C00000"/>
              </a:solidFill>
            </a:endParaRPr>
          </a:p>
        </p:txBody>
      </p:sp>
      <p:sp>
        <p:nvSpPr>
          <p:cNvPr id="14" name="Rectangle 13"/>
          <p:cNvSpPr/>
          <p:nvPr/>
        </p:nvSpPr>
        <p:spPr>
          <a:xfrm>
            <a:off x="3971925" y="2390045"/>
            <a:ext cx="2667000" cy="1440972"/>
          </a:xfrm>
          <a:prstGeom prst="rect">
            <a:avLst/>
          </a:prstGeom>
        </p:spPr>
        <p:txBody>
          <a:bodyPr wrap="square">
            <a:spAutoFit/>
          </a:bodyPr>
          <a:lstStyle/>
          <a:p>
            <a:pPr algn="ctr">
              <a:lnSpc>
                <a:spcPct val="107000"/>
              </a:lnSpc>
              <a:spcAft>
                <a:spcPts val="800"/>
              </a:spcAft>
            </a:pP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        CH</a:t>
            </a:r>
            <a:r>
              <a:rPr lang="en-US" sz="1600" b="1" baseline="-25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3</a:t>
            </a:r>
            <a:endParaRPr lang="en-US" sz="1600" dirty="0">
              <a:solidFill>
                <a:srgbClr val="C00000"/>
              </a:solidFill>
              <a:ea typeface="Calibri" panose="020F0502020204030204" pitchFamily="34" charset="0"/>
              <a:cs typeface="Arial" panose="020B0604020202020204" pitchFamily="34" charset="0"/>
            </a:endParaRPr>
          </a:p>
          <a:p>
            <a:pPr algn="ctr">
              <a:lnSpc>
                <a:spcPct val="107000"/>
              </a:lnSpc>
              <a:spcAft>
                <a:spcPts val="800"/>
              </a:spcAft>
            </a:pP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H</a:t>
            </a:r>
            <a:r>
              <a:rPr lang="en-US" sz="1600" b="1" baseline="-25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3</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C-C-Br</a:t>
            </a:r>
            <a:endParaRPr lang="en-US" sz="1600" dirty="0">
              <a:solidFill>
                <a:srgbClr val="C00000"/>
              </a:solidFill>
              <a:ea typeface="Calibri" panose="020F0502020204030204" pitchFamily="34" charset="0"/>
              <a:cs typeface="Arial" panose="020B0604020202020204" pitchFamily="34" charset="0"/>
            </a:endParaRPr>
          </a:p>
          <a:p>
            <a:pPr algn="ctr">
              <a:lnSpc>
                <a:spcPct val="107000"/>
              </a:lnSpc>
              <a:spcAft>
                <a:spcPts val="800"/>
              </a:spcAft>
            </a:pP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          CH</a:t>
            </a:r>
            <a:r>
              <a:rPr lang="en-US" sz="1600" b="1" baseline="-25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3</a:t>
            </a:r>
            <a:endParaRPr lang="en-US" sz="1600" dirty="0">
              <a:solidFill>
                <a:srgbClr val="C00000"/>
              </a:solidFill>
              <a:ea typeface="Calibri" panose="020F0502020204030204" pitchFamily="34" charset="0"/>
              <a:cs typeface="Arial" panose="020B0604020202020204" pitchFamily="34" charset="0"/>
            </a:endParaRPr>
          </a:p>
          <a:p>
            <a:pPr algn="ctr">
              <a:lnSpc>
                <a:spcPct val="107000"/>
              </a:lnSpc>
              <a:spcAft>
                <a:spcPts val="800"/>
              </a:spcAft>
            </a:pP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       </a:t>
            </a:r>
            <a:r>
              <a:rPr lang="en-US" sz="1600" b="1" dirty="0" err="1" smtClean="0">
                <a:solidFill>
                  <a:srgbClr val="C00000"/>
                </a:solidFill>
                <a:latin typeface="Times New Roman" panose="02020603050405020304" pitchFamily="18" charset="0"/>
                <a:ea typeface="Calibri" panose="020F0502020204030204" pitchFamily="34" charset="0"/>
                <a:cs typeface="Arial" panose="020B0604020202020204" pitchFamily="34" charset="0"/>
              </a:rPr>
              <a:t>bp</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 </a:t>
            </a:r>
            <a:r>
              <a:rPr lang="en-US" sz="1600" b="1" dirty="0">
                <a:solidFill>
                  <a:srgbClr val="C00000"/>
                </a:solidFill>
                <a:latin typeface="Times New Roman" panose="02020603050405020304" pitchFamily="18" charset="0"/>
                <a:ea typeface="Calibri" panose="020F0502020204030204" pitchFamily="34" charset="0"/>
                <a:cs typeface="Arial" panose="020B0604020202020204" pitchFamily="34" charset="0"/>
              </a:rPr>
              <a:t>= </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73</a:t>
            </a:r>
            <a:r>
              <a:rPr lang="en-US" sz="1600" b="1" baseline="30000"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0</a:t>
            </a:r>
            <a:r>
              <a:rPr lang="en-US" sz="1600" b="1" dirty="0" smtClean="0">
                <a:solidFill>
                  <a:srgbClr val="C00000"/>
                </a:solidFill>
                <a:latin typeface="Times New Roman" panose="02020603050405020304" pitchFamily="18" charset="0"/>
                <a:ea typeface="Calibri" panose="020F0502020204030204" pitchFamily="34" charset="0"/>
                <a:cs typeface="Arial" panose="020B0604020202020204" pitchFamily="34" charset="0"/>
              </a:rPr>
              <a:t>C</a:t>
            </a:r>
            <a:endParaRPr lang="en-US" sz="1600" dirty="0">
              <a:solidFill>
                <a:srgbClr val="C00000"/>
              </a:solidFill>
              <a:ea typeface="Calibri" panose="020F0502020204030204" pitchFamily="34" charset="0"/>
              <a:cs typeface="Arial" panose="020B0604020202020204" pitchFamily="34" charset="0"/>
            </a:endParaRPr>
          </a:p>
        </p:txBody>
      </p:sp>
      <p:cxnSp>
        <p:nvCxnSpPr>
          <p:cNvPr id="15" name="Straight Connector 14"/>
          <p:cNvCxnSpPr/>
          <p:nvPr/>
        </p:nvCxnSpPr>
        <p:spPr>
          <a:xfrm>
            <a:off x="5410200" y="2971800"/>
            <a:ext cx="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410200" y="2667000"/>
            <a:ext cx="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405B12B2-4FB3-489F-A189-74144EEB9694}" type="slidenum">
              <a:rPr lang="en-US" smtClean="0">
                <a:solidFill>
                  <a:prstClr val="black">
                    <a:tint val="75000"/>
                  </a:prstClr>
                </a:solidFill>
              </a:rPr>
              <a:pPr/>
              <a:t>138</a:t>
            </a:fld>
            <a:endParaRPr lang="en-US">
              <a:solidFill>
                <a:prstClr val="black">
                  <a:tint val="75000"/>
                </a:prstClr>
              </a:solidFill>
            </a:endParaRPr>
          </a:p>
        </p:txBody>
      </p:sp>
      <p:sp>
        <p:nvSpPr>
          <p:cNvPr id="20" name="TextBox 4"/>
          <p:cNvSpPr txBox="1"/>
          <p:nvPr/>
        </p:nvSpPr>
        <p:spPr>
          <a:xfrm>
            <a:off x="11286" y="0"/>
            <a:ext cx="6922914" cy="461665"/>
          </a:xfrm>
          <a:prstGeom prst="rect">
            <a:avLst/>
          </a:prstGeom>
          <a:solidFill>
            <a:schemeClr val="tx2">
              <a:lumMod val="40000"/>
              <a:lumOff val="6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400" b="1" dirty="0" smtClean="0">
                <a:solidFill>
                  <a:srgbClr val="C00000"/>
                </a:solidFill>
                <a:cs typeface="Calibri" pitchFamily="34" charset="0"/>
              </a:rPr>
              <a:t>Physical Properties of Organic Halides      </a:t>
            </a:r>
            <a:r>
              <a:rPr lang="en-US" sz="2400" b="1" dirty="0">
                <a:solidFill>
                  <a:srgbClr val="C00000"/>
                </a:solidFill>
                <a:cs typeface="Calibri" pitchFamily="34" charset="0"/>
              </a:rPr>
              <a:t>Cont</a:t>
            </a:r>
            <a:r>
              <a:rPr lang="en-US" sz="2400" b="1" dirty="0" smtClean="0">
                <a:solidFill>
                  <a:srgbClr val="C00000"/>
                </a:solidFill>
                <a:cs typeface="Calibri" pitchFamily="34" charset="0"/>
              </a:rPr>
              <a:t>. </a:t>
            </a:r>
          </a:p>
        </p:txBody>
      </p:sp>
    </p:spTree>
    <p:extLst>
      <p:ext uri="{BB962C8B-B14F-4D97-AF65-F5344CB8AC3E}">
        <p14:creationId xmlns:p14="http://schemas.microsoft.com/office/powerpoint/2010/main" val="3416989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par>
                                <p:cTn id="8" presetID="2" presetClass="entr" presetSubtype="2"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1+#ppt_w/2"/>
                                          </p:val>
                                        </p:tav>
                                        <p:tav tm="100000">
                                          <p:val>
                                            <p:strVal val="#ppt_x"/>
                                          </p:val>
                                        </p:tav>
                                      </p:tavLst>
                                    </p:anim>
                                    <p:anim calcmode="lin" valueType="num">
                                      <p:cBhvr additive="base">
                                        <p:cTn id="11" dur="500" fill="hold"/>
                                        <p:tgtEl>
                                          <p:spTgt spid="25"/>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2" presetClass="entr" presetSubtype="2"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1+#ppt_w/2"/>
                                          </p:val>
                                        </p:tav>
                                        <p:tav tm="100000">
                                          <p:val>
                                            <p:strVal val="#ppt_x"/>
                                          </p:val>
                                        </p:tav>
                                      </p:tavLst>
                                    </p:anim>
                                    <p:anim calcmode="lin" valueType="num">
                                      <p:cBhvr additive="base">
                                        <p:cTn id="16"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20"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val="2140107190"/>
              </p:ext>
            </p:extLst>
          </p:nvPr>
        </p:nvGraphicFramePr>
        <p:xfrm>
          <a:off x="304800" y="1371600"/>
          <a:ext cx="7709901" cy="3886200"/>
        </p:xfrm>
        <a:graphic>
          <a:graphicData uri="http://schemas.openxmlformats.org/presentationml/2006/ole">
            <mc:AlternateContent xmlns:mc="http://schemas.openxmlformats.org/markup-compatibility/2006">
              <mc:Choice xmlns:v="urn:schemas-microsoft-com:vml" Requires="v">
                <p:oleObj spid="_x0000_s326700" name="Document" r:id="rId4" imgW="5483860" imgH="2763356" progId="Word.Document.12">
                  <p:embed/>
                </p:oleObj>
              </mc:Choice>
              <mc:Fallback>
                <p:oleObj name="Document" r:id="rId4" imgW="5483860" imgH="2763356" progId="Word.Document.12">
                  <p:embed/>
                  <p:pic>
                    <p:nvPicPr>
                      <p:cNvPr id="0" name=""/>
                      <p:cNvPicPr/>
                      <p:nvPr/>
                    </p:nvPicPr>
                    <p:blipFill>
                      <a:blip r:embed="rId5"/>
                      <a:stretch>
                        <a:fillRect/>
                      </a:stretch>
                    </p:blipFill>
                    <p:spPr>
                      <a:xfrm>
                        <a:off x="304800" y="1371600"/>
                        <a:ext cx="7709901" cy="3886200"/>
                      </a:xfrm>
                      <a:prstGeom prst="rect">
                        <a:avLst/>
                      </a:prstGeom>
                    </p:spPr>
                  </p:pic>
                </p:oleObj>
              </mc:Fallback>
            </mc:AlternateContent>
          </a:graphicData>
        </a:graphic>
      </p:graphicFrame>
      <p:sp>
        <p:nvSpPr>
          <p:cNvPr id="9" name="Rectangle 8"/>
          <p:cNvSpPr/>
          <p:nvPr/>
        </p:nvSpPr>
        <p:spPr>
          <a:xfrm>
            <a:off x="228600" y="914400"/>
            <a:ext cx="8212945" cy="373757"/>
          </a:xfrm>
          <a:prstGeom prst="rect">
            <a:avLst/>
          </a:prstGeom>
        </p:spPr>
        <p:txBody>
          <a:bodyPr wrap="square">
            <a:spAutoFit/>
          </a:bodyPr>
          <a:lstStyle/>
          <a:p>
            <a:pPr>
              <a:lnSpc>
                <a:spcPct val="107000"/>
              </a:lnSpc>
              <a:spcAft>
                <a:spcPts val="800"/>
              </a:spcAft>
            </a:pPr>
            <a:r>
              <a:rPr lang="en-US" b="1" dirty="0">
                <a:solidFill>
                  <a:prstClr val="black"/>
                </a:solidFill>
                <a:latin typeface="Times New Roman" panose="02020603050405020304" pitchFamily="18" charset="0"/>
                <a:ea typeface="Calibri" panose="020F0502020204030204" pitchFamily="34" charset="0"/>
                <a:cs typeface="Arial" panose="020B0604020202020204" pitchFamily="34" charset="0"/>
              </a:rPr>
              <a:t>Table</a:t>
            </a:r>
            <a:r>
              <a:rPr lang="ar-SA" b="1" dirty="0">
                <a:solidFill>
                  <a:prstClr val="black"/>
                </a:solidFill>
                <a:latin typeface="Times New Roman" panose="02020603050405020304" pitchFamily="18" charset="0"/>
                <a:ea typeface="Calibri" panose="020F0502020204030204" pitchFamily="34" charset="0"/>
              </a:rPr>
              <a:t>. </a:t>
            </a:r>
            <a:r>
              <a:rPr lang="en-US" b="1" dirty="0">
                <a:solidFill>
                  <a:srgbClr val="C00000"/>
                </a:solidFill>
                <a:latin typeface="Times New Roman" panose="02020603050405020304" pitchFamily="18" charset="0"/>
                <a:ea typeface="Calibri" panose="020F0502020204030204" pitchFamily="34" charset="0"/>
                <a:cs typeface="Arial" panose="020B0604020202020204" pitchFamily="34" charset="0"/>
              </a:rPr>
              <a:t>Boiling temperature </a:t>
            </a:r>
            <a:r>
              <a:rPr lang="en-US" b="1" dirty="0">
                <a:solidFill>
                  <a:prstClr val="black"/>
                </a:solidFill>
                <a:latin typeface="Times New Roman" panose="02020603050405020304" pitchFamily="18" charset="0"/>
                <a:ea typeface="Calibri" panose="020F0502020204030204" pitchFamily="34" charset="0"/>
                <a:cs typeface="Arial" panose="020B0604020202020204" pitchFamily="34" charset="0"/>
              </a:rPr>
              <a:t>of some organic halides</a:t>
            </a:r>
            <a:endParaRPr lang="en-US" sz="1400" dirty="0">
              <a:solidFill>
                <a:prstClr val="black"/>
              </a:solidFill>
              <a:ea typeface="Calibri" panose="020F050202020403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139</a:t>
            </a:fld>
            <a:endParaRPr lang="en-US">
              <a:solidFill>
                <a:prstClr val="black">
                  <a:tint val="75000"/>
                </a:prstClr>
              </a:solidFill>
            </a:endParaRPr>
          </a:p>
        </p:txBody>
      </p:sp>
      <p:sp>
        <p:nvSpPr>
          <p:cNvPr id="5" name="TextBox 4"/>
          <p:cNvSpPr txBox="1"/>
          <p:nvPr/>
        </p:nvSpPr>
        <p:spPr>
          <a:xfrm>
            <a:off x="11286" y="0"/>
            <a:ext cx="6922914" cy="461665"/>
          </a:xfrm>
          <a:prstGeom prst="rect">
            <a:avLst/>
          </a:prstGeom>
          <a:solidFill>
            <a:schemeClr val="tx2">
              <a:lumMod val="40000"/>
              <a:lumOff val="6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400" b="1" dirty="0" smtClean="0">
                <a:solidFill>
                  <a:srgbClr val="C00000"/>
                </a:solidFill>
                <a:cs typeface="Calibri" pitchFamily="34" charset="0"/>
              </a:rPr>
              <a:t>Physical Properties of Organic Halides      </a:t>
            </a:r>
            <a:r>
              <a:rPr lang="en-US" sz="2400" b="1" dirty="0">
                <a:solidFill>
                  <a:srgbClr val="C00000"/>
                </a:solidFill>
                <a:cs typeface="Calibri" pitchFamily="34" charset="0"/>
              </a:rPr>
              <a:t>Cont</a:t>
            </a:r>
            <a:r>
              <a:rPr lang="en-US" sz="2400" b="1" dirty="0" smtClean="0">
                <a:solidFill>
                  <a:srgbClr val="C00000"/>
                </a:solidFill>
                <a:cs typeface="Calibri" pitchFamily="34" charset="0"/>
              </a:rPr>
              <a:t>. </a:t>
            </a:r>
          </a:p>
        </p:txBody>
      </p:sp>
    </p:spTree>
    <p:extLst>
      <p:ext uri="{BB962C8B-B14F-4D97-AF65-F5344CB8AC3E}">
        <p14:creationId xmlns:p14="http://schemas.microsoft.com/office/powerpoint/2010/main" val="2524165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 y="0"/>
            <a:ext cx="9144000" cy="523220"/>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sz="2800" b="1" dirty="0" smtClean="0">
                <a:solidFill>
                  <a:srgbClr val="FF0000"/>
                </a:solidFill>
              </a:rPr>
              <a:t>Atomic Structure</a:t>
            </a:r>
          </a:p>
        </p:txBody>
      </p:sp>
      <p:sp>
        <p:nvSpPr>
          <p:cNvPr id="25" name="TextBox 24"/>
          <p:cNvSpPr txBox="1"/>
          <p:nvPr/>
        </p:nvSpPr>
        <p:spPr>
          <a:xfrm>
            <a:off x="145685" y="914400"/>
            <a:ext cx="8845914" cy="4154984"/>
          </a:xfrm>
          <a:prstGeom prst="rect">
            <a:avLst/>
          </a:prstGeom>
          <a:noFill/>
        </p:spPr>
        <p:txBody>
          <a:bodyPr wrap="square" rtlCol="0">
            <a:spAutoFit/>
          </a:bodyPr>
          <a:lstStyle/>
          <a:p>
            <a:pPr algn="just"/>
            <a:r>
              <a:rPr lang="en-US" sz="2400" b="1" dirty="0" smtClean="0">
                <a:solidFill>
                  <a:srgbClr val="002060"/>
                </a:solidFill>
                <a:cs typeface="+mj-cs"/>
              </a:rPr>
              <a:t>    Atoms </a:t>
            </a:r>
            <a:r>
              <a:rPr lang="en-US" sz="2400" b="1" dirty="0">
                <a:solidFill>
                  <a:srgbClr val="002060"/>
                </a:solidFill>
                <a:cs typeface="+mj-cs"/>
              </a:rPr>
              <a:t>consist of three main </a:t>
            </a:r>
            <a:r>
              <a:rPr lang="en-US" sz="2400" b="1" dirty="0" smtClean="0">
                <a:solidFill>
                  <a:srgbClr val="002060"/>
                </a:solidFill>
                <a:cs typeface="+mj-cs"/>
              </a:rPr>
              <a:t>particles: </a:t>
            </a:r>
            <a:r>
              <a:rPr lang="en-US" sz="2400" b="1" dirty="0">
                <a:solidFill>
                  <a:srgbClr val="C00000"/>
                </a:solidFill>
                <a:cs typeface="+mj-cs"/>
              </a:rPr>
              <a:t>Protons</a:t>
            </a:r>
            <a:r>
              <a:rPr lang="en-US" sz="2400" b="1" dirty="0">
                <a:solidFill>
                  <a:srgbClr val="002060"/>
                </a:solidFill>
                <a:cs typeface="+mj-cs"/>
              </a:rPr>
              <a:t> (positively charged) </a:t>
            </a:r>
            <a:r>
              <a:rPr lang="en-US" sz="2400" b="1" dirty="0" smtClean="0">
                <a:solidFill>
                  <a:srgbClr val="002060"/>
                </a:solidFill>
                <a:cs typeface="+mj-cs"/>
              </a:rPr>
              <a:t>, </a:t>
            </a:r>
            <a:r>
              <a:rPr lang="en-US" sz="2400" b="1" dirty="0" smtClean="0">
                <a:solidFill>
                  <a:srgbClr val="C00000"/>
                </a:solidFill>
                <a:cs typeface="+mj-cs"/>
              </a:rPr>
              <a:t>Neutrons</a:t>
            </a:r>
            <a:r>
              <a:rPr lang="en-US" sz="2400" b="1" dirty="0" smtClean="0">
                <a:solidFill>
                  <a:srgbClr val="002060"/>
                </a:solidFill>
                <a:cs typeface="+mj-cs"/>
              </a:rPr>
              <a:t> </a:t>
            </a:r>
            <a:r>
              <a:rPr lang="en-US" sz="2400" b="1" dirty="0">
                <a:solidFill>
                  <a:srgbClr val="002060"/>
                </a:solidFill>
                <a:cs typeface="+mj-cs"/>
              </a:rPr>
              <a:t>(have no charge), </a:t>
            </a:r>
            <a:r>
              <a:rPr lang="en-US" sz="2400" b="1" dirty="0" smtClean="0">
                <a:solidFill>
                  <a:srgbClr val="002060"/>
                </a:solidFill>
                <a:cs typeface="+mj-cs"/>
              </a:rPr>
              <a:t>and </a:t>
            </a:r>
            <a:r>
              <a:rPr lang="en-US" sz="2400" b="1" dirty="0" smtClean="0">
                <a:solidFill>
                  <a:srgbClr val="C00000"/>
                </a:solidFill>
                <a:cs typeface="+mj-cs"/>
              </a:rPr>
              <a:t>Electrons</a:t>
            </a:r>
            <a:r>
              <a:rPr lang="en-US" sz="2400" b="1" dirty="0" smtClean="0">
                <a:solidFill>
                  <a:srgbClr val="002060"/>
                </a:solidFill>
                <a:cs typeface="+mj-cs"/>
              </a:rPr>
              <a:t> </a:t>
            </a:r>
            <a:r>
              <a:rPr lang="en-US" sz="2400" b="1" dirty="0">
                <a:solidFill>
                  <a:srgbClr val="002060"/>
                </a:solidFill>
                <a:cs typeface="+mj-cs"/>
              </a:rPr>
              <a:t>(negatively charged).</a:t>
            </a:r>
          </a:p>
          <a:p>
            <a:pPr algn="just"/>
            <a:r>
              <a:rPr lang="en-US" sz="2400" b="1" dirty="0" smtClean="0">
                <a:solidFill>
                  <a:srgbClr val="002060"/>
                </a:solidFill>
                <a:cs typeface="+mj-cs"/>
              </a:rPr>
              <a:t>     Protons and Neutrons </a:t>
            </a:r>
            <a:r>
              <a:rPr lang="en-US" sz="2400" b="1" dirty="0">
                <a:solidFill>
                  <a:srgbClr val="002060"/>
                </a:solidFill>
                <a:cs typeface="+mj-cs"/>
              </a:rPr>
              <a:t>are </a:t>
            </a:r>
            <a:r>
              <a:rPr lang="en-US" sz="2400" b="1" dirty="0" smtClean="0">
                <a:solidFill>
                  <a:srgbClr val="002060"/>
                </a:solidFill>
                <a:cs typeface="+mj-cs"/>
              </a:rPr>
              <a:t>found in the nucleus. Electrons </a:t>
            </a:r>
            <a:r>
              <a:rPr lang="en-US" sz="2400" b="1" dirty="0">
                <a:solidFill>
                  <a:srgbClr val="002060"/>
                </a:solidFill>
                <a:cs typeface="+mj-cs"/>
              </a:rPr>
              <a:t>are </a:t>
            </a:r>
            <a:r>
              <a:rPr lang="en-US" sz="2400" b="1" dirty="0" smtClean="0">
                <a:solidFill>
                  <a:srgbClr val="002060"/>
                </a:solidFill>
                <a:cs typeface="+mj-cs"/>
              </a:rPr>
              <a:t>found outside </a:t>
            </a:r>
            <a:r>
              <a:rPr lang="en-US" sz="2400" b="1" dirty="0">
                <a:solidFill>
                  <a:srgbClr val="002060"/>
                </a:solidFill>
                <a:cs typeface="+mj-cs"/>
              </a:rPr>
              <a:t>the nucleus</a:t>
            </a:r>
            <a:r>
              <a:rPr lang="en-US" sz="2400" b="1" dirty="0" smtClean="0">
                <a:solidFill>
                  <a:srgbClr val="002060"/>
                </a:solidFill>
                <a:cs typeface="+mj-cs"/>
              </a:rPr>
              <a:t>.</a:t>
            </a:r>
            <a:r>
              <a:rPr lang="en-US" sz="2400" b="1" dirty="0">
                <a:solidFill>
                  <a:srgbClr val="002060"/>
                </a:solidFill>
                <a:cs typeface="+mj-cs"/>
              </a:rPr>
              <a:t> </a:t>
            </a:r>
            <a:r>
              <a:rPr lang="en-US" sz="2400" b="1" dirty="0" smtClean="0">
                <a:solidFill>
                  <a:srgbClr val="002060"/>
                </a:solidFill>
                <a:cs typeface="+mj-cs"/>
              </a:rPr>
              <a:t>and distributed </a:t>
            </a:r>
            <a:r>
              <a:rPr lang="en-US" sz="2400" b="1" dirty="0">
                <a:solidFill>
                  <a:srgbClr val="002060"/>
                </a:solidFill>
                <a:cs typeface="+mj-cs"/>
              </a:rPr>
              <a:t>around the nucleus in successive shells (</a:t>
            </a:r>
            <a:r>
              <a:rPr lang="en-US" sz="2400" b="1" i="1" dirty="0">
                <a:solidFill>
                  <a:srgbClr val="002060"/>
                </a:solidFill>
                <a:cs typeface="+mj-cs"/>
              </a:rPr>
              <a:t>principal energy </a:t>
            </a:r>
            <a:r>
              <a:rPr lang="en-US" sz="2400" b="1" i="1" dirty="0" smtClean="0">
                <a:solidFill>
                  <a:srgbClr val="002060"/>
                </a:solidFill>
                <a:cs typeface="+mj-cs"/>
              </a:rPr>
              <a:t>levels )</a:t>
            </a:r>
            <a:r>
              <a:rPr lang="en-US" sz="2400" b="1" dirty="0">
                <a:solidFill>
                  <a:srgbClr val="002060"/>
                </a:solidFill>
                <a:cs typeface="+mj-cs"/>
              </a:rPr>
              <a:t> </a:t>
            </a:r>
            <a:r>
              <a:rPr lang="en-US" sz="2400" b="1" dirty="0" smtClean="0">
                <a:solidFill>
                  <a:srgbClr val="002060"/>
                </a:solidFill>
                <a:cs typeface="+mj-cs"/>
              </a:rPr>
              <a:t>K,L, M,N</a:t>
            </a:r>
            <a:r>
              <a:rPr lang="en-US" sz="2400" b="1" dirty="0">
                <a:solidFill>
                  <a:srgbClr val="002060"/>
                </a:solidFill>
                <a:cs typeface="+mj-cs"/>
              </a:rPr>
              <a:t>….. </a:t>
            </a:r>
            <a:endParaRPr lang="en-US" sz="2400" b="1" dirty="0" smtClean="0">
              <a:solidFill>
                <a:srgbClr val="002060"/>
              </a:solidFill>
              <a:cs typeface="+mj-cs"/>
            </a:endParaRPr>
          </a:p>
          <a:p>
            <a:pPr algn="just"/>
            <a:r>
              <a:rPr lang="en-US" sz="2400" b="1" dirty="0">
                <a:solidFill>
                  <a:srgbClr val="002060"/>
                </a:solidFill>
                <a:cs typeface="+mj-cs"/>
              </a:rPr>
              <a:t> </a:t>
            </a:r>
            <a:r>
              <a:rPr lang="en-US" sz="2400" b="1" dirty="0" smtClean="0">
                <a:solidFill>
                  <a:srgbClr val="002060"/>
                </a:solidFill>
                <a:cs typeface="+mj-cs"/>
              </a:rPr>
              <a:t>      </a:t>
            </a:r>
            <a:r>
              <a:rPr lang="en-US" sz="2400" b="1" dirty="0" smtClean="0">
                <a:solidFill>
                  <a:srgbClr val="C00000"/>
                </a:solidFill>
                <a:cs typeface="+mj-cs"/>
              </a:rPr>
              <a:t>The </a:t>
            </a:r>
            <a:r>
              <a:rPr lang="en-US" sz="2400" b="1" dirty="0">
                <a:solidFill>
                  <a:srgbClr val="C00000"/>
                </a:solidFill>
                <a:cs typeface="+mj-cs"/>
              </a:rPr>
              <a:t>energy levels </a:t>
            </a:r>
            <a:r>
              <a:rPr lang="en-US" sz="2400" b="1" dirty="0">
                <a:solidFill>
                  <a:srgbClr val="002060"/>
                </a:solidFill>
                <a:cs typeface="+mj-cs"/>
              </a:rPr>
              <a:t>are designated by capital letters (K, L, M, N, </a:t>
            </a:r>
            <a:r>
              <a:rPr lang="en-US" sz="2400" b="1" dirty="0" smtClean="0">
                <a:solidFill>
                  <a:srgbClr val="002060"/>
                </a:solidFill>
                <a:cs typeface="+mj-cs"/>
              </a:rPr>
              <a:t>..). </a:t>
            </a:r>
            <a:r>
              <a:rPr lang="en-US" sz="2400" b="1" dirty="0">
                <a:solidFill>
                  <a:srgbClr val="002060"/>
                </a:solidFill>
                <a:cs typeface="+mj-cs"/>
              </a:rPr>
              <a:t>the maximum capacity of a shell = </a:t>
            </a:r>
            <a:r>
              <a:rPr lang="en-US" sz="2400" b="1" dirty="0" smtClean="0">
                <a:solidFill>
                  <a:srgbClr val="002060"/>
                </a:solidFill>
                <a:cs typeface="+mj-cs"/>
              </a:rPr>
              <a:t>2n</a:t>
            </a:r>
            <a:r>
              <a:rPr lang="en-US" sz="2400" b="1" baseline="30000" dirty="0" smtClean="0">
                <a:solidFill>
                  <a:srgbClr val="002060"/>
                </a:solidFill>
                <a:cs typeface="+mj-cs"/>
              </a:rPr>
              <a:t>2</a:t>
            </a:r>
            <a:r>
              <a:rPr lang="en-US" sz="2400" b="1" dirty="0" smtClean="0">
                <a:solidFill>
                  <a:srgbClr val="002060"/>
                </a:solidFill>
                <a:cs typeface="+mj-cs"/>
              </a:rPr>
              <a:t> </a:t>
            </a:r>
            <a:r>
              <a:rPr lang="en-US" sz="2400" b="1" dirty="0">
                <a:solidFill>
                  <a:srgbClr val="002060"/>
                </a:solidFill>
                <a:cs typeface="+mj-cs"/>
              </a:rPr>
              <a:t>electrons</a:t>
            </a:r>
            <a:r>
              <a:rPr lang="en-US" sz="2400" b="1" dirty="0" smtClean="0">
                <a:solidFill>
                  <a:srgbClr val="002060"/>
                </a:solidFill>
                <a:cs typeface="+mj-cs"/>
              </a:rPr>
              <a:t>. </a:t>
            </a:r>
          </a:p>
          <a:p>
            <a:pPr algn="just"/>
            <a:r>
              <a:rPr lang="en-US" sz="2400" b="1" dirty="0" smtClean="0">
                <a:solidFill>
                  <a:srgbClr val="002060"/>
                </a:solidFill>
              </a:rPr>
              <a:t>Where</a:t>
            </a:r>
            <a:r>
              <a:rPr lang="en-US" sz="2400" b="1" dirty="0" smtClean="0">
                <a:solidFill>
                  <a:srgbClr val="002060"/>
                </a:solidFill>
                <a:cs typeface="+mj-cs"/>
              </a:rPr>
              <a:t> </a:t>
            </a:r>
            <a:r>
              <a:rPr lang="en-US" sz="2400" b="1" dirty="0">
                <a:solidFill>
                  <a:srgbClr val="002060"/>
                </a:solidFill>
                <a:cs typeface="+mj-cs"/>
              </a:rPr>
              <a:t>n = number of the energy level</a:t>
            </a:r>
            <a:r>
              <a:rPr lang="en-US" sz="2400" b="1" dirty="0" smtClean="0">
                <a:solidFill>
                  <a:srgbClr val="002060"/>
                </a:solidFill>
                <a:cs typeface="+mj-cs"/>
              </a:rPr>
              <a:t>.</a:t>
            </a:r>
          </a:p>
          <a:p>
            <a:pPr algn="just"/>
            <a:r>
              <a:rPr lang="en-US" sz="2400" b="1" dirty="0">
                <a:solidFill>
                  <a:srgbClr val="002060"/>
                </a:solidFill>
                <a:cs typeface="+mj-cs"/>
              </a:rPr>
              <a:t>For example, the </a:t>
            </a:r>
            <a:r>
              <a:rPr lang="en-US" sz="2400" b="1" dirty="0">
                <a:solidFill>
                  <a:srgbClr val="C00000"/>
                </a:solidFill>
                <a:cs typeface="+mj-cs"/>
              </a:rPr>
              <a:t>element </a:t>
            </a:r>
            <a:r>
              <a:rPr lang="en-US" sz="2400" b="1" dirty="0">
                <a:solidFill>
                  <a:srgbClr val="C00000"/>
                </a:solidFill>
                <a:effectLst>
                  <a:outerShdw blurRad="38100" dist="38100" dir="2700000" algn="tl">
                    <a:srgbClr val="000000">
                      <a:alpha val="43137"/>
                    </a:srgbClr>
                  </a:outerShdw>
                </a:effectLst>
                <a:cs typeface="+mj-cs"/>
              </a:rPr>
              <a:t>carbon</a:t>
            </a:r>
            <a:r>
              <a:rPr lang="en-US" sz="2400" b="1" dirty="0">
                <a:solidFill>
                  <a:srgbClr val="C00000"/>
                </a:solidFill>
                <a:cs typeface="+mj-cs"/>
              </a:rPr>
              <a:t> </a:t>
            </a:r>
            <a:r>
              <a:rPr lang="en-US" sz="2400" b="1" dirty="0">
                <a:solidFill>
                  <a:srgbClr val="002060"/>
                </a:solidFill>
                <a:cs typeface="+mj-cs"/>
              </a:rPr>
              <a:t>(</a:t>
            </a:r>
            <a:r>
              <a:rPr lang="en-US" sz="2400" b="1" dirty="0">
                <a:solidFill>
                  <a:srgbClr val="C00000"/>
                </a:solidFill>
                <a:cs typeface="+mj-cs"/>
              </a:rPr>
              <a:t>atomic number 6</a:t>
            </a:r>
            <a:r>
              <a:rPr lang="en-US" sz="2400" b="1" dirty="0">
                <a:solidFill>
                  <a:srgbClr val="002060"/>
                </a:solidFill>
                <a:cs typeface="+mj-cs"/>
              </a:rPr>
              <a:t>)</a:t>
            </a:r>
          </a:p>
          <a:p>
            <a:pPr algn="just"/>
            <a:r>
              <a:rPr lang="en-US" sz="2400" b="1" dirty="0">
                <a:solidFill>
                  <a:srgbClr val="002060"/>
                </a:solidFill>
                <a:cs typeface="+mj-cs"/>
              </a:rPr>
              <a:t>Shell			</a:t>
            </a:r>
            <a:r>
              <a:rPr lang="en-US" sz="2400" b="1" dirty="0">
                <a:solidFill>
                  <a:srgbClr val="C00000"/>
                </a:solidFill>
                <a:cs typeface="+mj-cs"/>
              </a:rPr>
              <a:t>K	L	M	N</a:t>
            </a:r>
          </a:p>
          <a:p>
            <a:pPr algn="just"/>
            <a:r>
              <a:rPr lang="en-US" sz="2400" b="1" dirty="0">
                <a:solidFill>
                  <a:srgbClr val="002060"/>
                </a:solidFill>
                <a:cs typeface="+mj-cs"/>
              </a:rPr>
              <a:t>Number of electrons  	</a:t>
            </a:r>
            <a:r>
              <a:rPr lang="en-US" sz="2400" b="1" dirty="0">
                <a:solidFill>
                  <a:srgbClr val="C00000"/>
                </a:solidFill>
                <a:cs typeface="+mj-cs"/>
              </a:rPr>
              <a:t>2	4	0	</a:t>
            </a:r>
            <a:r>
              <a:rPr lang="en-US" sz="2400" b="1" dirty="0" smtClean="0">
                <a:solidFill>
                  <a:srgbClr val="C00000"/>
                </a:solidFill>
                <a:cs typeface="+mj-cs"/>
              </a:rPr>
              <a:t>0</a:t>
            </a:r>
            <a:endParaRPr lang="en-US" sz="2400" b="1" dirty="0">
              <a:solidFill>
                <a:srgbClr val="C00000"/>
              </a:solidFill>
              <a:cs typeface="+mj-cs"/>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14</a:t>
            </a:fld>
            <a:endParaRPr lang="en-US"/>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Bottom)">
                                      <p:cBhvr>
                                        <p:cTn id="7" dur="1000"/>
                                        <p:tgtEl>
                                          <p:spTgt spid="12"/>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Bottom)">
                                      <p:cBhvr>
                                        <p:cTn id="10"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5"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1000" y="838200"/>
            <a:ext cx="6550512" cy="4191000"/>
          </a:xfrm>
          <a:prstGeom prst="rect">
            <a:avLst/>
          </a:prstGeom>
        </p:spPr>
      </p:pic>
      <p:sp>
        <p:nvSpPr>
          <p:cNvPr id="3" name="Rectangle 2"/>
          <p:cNvSpPr/>
          <p:nvPr/>
        </p:nvSpPr>
        <p:spPr>
          <a:xfrm>
            <a:off x="466725" y="762000"/>
            <a:ext cx="6781800" cy="421654"/>
          </a:xfrm>
          <a:prstGeom prst="rect">
            <a:avLst/>
          </a:prstGeom>
        </p:spPr>
        <p:txBody>
          <a:bodyPr wrap="square">
            <a:spAutoFit/>
          </a:bodyPr>
          <a:lstStyle/>
          <a:p>
            <a:pPr>
              <a:lnSpc>
                <a:spcPct val="107000"/>
              </a:lnSpc>
              <a:spcAft>
                <a:spcPts val="800"/>
              </a:spcAft>
            </a:pPr>
            <a:r>
              <a:rPr lang="en-US" sz="2000" b="1" dirty="0">
                <a:solidFill>
                  <a:prstClr val="black"/>
                </a:solidFill>
                <a:latin typeface="Times New Roman" panose="02020603050405020304" pitchFamily="18" charset="0"/>
                <a:ea typeface="Calibri" panose="020F0502020204030204" pitchFamily="34" charset="0"/>
                <a:cs typeface="Arial" panose="020B0604020202020204" pitchFamily="34" charset="0"/>
              </a:rPr>
              <a:t>Table</a:t>
            </a:r>
            <a:r>
              <a:rPr lang="ar-SA" sz="2000" b="1" dirty="0">
                <a:solidFill>
                  <a:prstClr val="black"/>
                </a:solidFill>
                <a:latin typeface="Times New Roman" panose="02020603050405020304" pitchFamily="18" charset="0"/>
                <a:ea typeface="Calibri" panose="020F0502020204030204" pitchFamily="34" charset="0"/>
              </a:rPr>
              <a:t>. </a:t>
            </a:r>
            <a:r>
              <a:rPr lang="en-US" sz="2000" b="1" dirty="0">
                <a:solidFill>
                  <a:prstClr val="black"/>
                </a:solidFill>
                <a:latin typeface="Times New Roman" panose="02020603050405020304" pitchFamily="18" charset="0"/>
                <a:ea typeface="Calibri" panose="020F0502020204030204" pitchFamily="34" charset="0"/>
                <a:cs typeface="Arial" panose="020B0604020202020204" pitchFamily="34" charset="0"/>
              </a:rPr>
              <a:t>The density of some organic halides</a:t>
            </a:r>
            <a:endParaRPr lang="en-US" sz="1600" dirty="0">
              <a:solidFill>
                <a:prstClr val="black"/>
              </a:solidFill>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405B12B2-4FB3-489F-A189-74144EEB9694}" type="slidenum">
              <a:rPr lang="en-US" smtClean="0">
                <a:solidFill>
                  <a:prstClr val="black">
                    <a:tint val="75000"/>
                  </a:prstClr>
                </a:solidFill>
              </a:rPr>
              <a:pPr/>
              <a:t>140</a:t>
            </a:fld>
            <a:endParaRPr lang="en-US">
              <a:solidFill>
                <a:prstClr val="black">
                  <a:tint val="75000"/>
                </a:prstClr>
              </a:solidFill>
            </a:endParaRPr>
          </a:p>
        </p:txBody>
      </p:sp>
      <p:sp>
        <p:nvSpPr>
          <p:cNvPr id="7" name="TextBox 4"/>
          <p:cNvSpPr txBox="1"/>
          <p:nvPr/>
        </p:nvSpPr>
        <p:spPr>
          <a:xfrm>
            <a:off x="11286" y="0"/>
            <a:ext cx="6922914" cy="461665"/>
          </a:xfrm>
          <a:prstGeom prst="rect">
            <a:avLst/>
          </a:prstGeom>
          <a:solidFill>
            <a:schemeClr val="tx2">
              <a:lumMod val="40000"/>
              <a:lumOff val="6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400" b="1" dirty="0" smtClean="0">
                <a:solidFill>
                  <a:srgbClr val="C00000"/>
                </a:solidFill>
                <a:cs typeface="Calibri" pitchFamily="34" charset="0"/>
              </a:rPr>
              <a:t>Physical Properties of Organic Halides      </a:t>
            </a:r>
            <a:r>
              <a:rPr lang="en-US" sz="2400" b="1" dirty="0">
                <a:solidFill>
                  <a:srgbClr val="C00000"/>
                </a:solidFill>
                <a:cs typeface="Calibri" pitchFamily="34" charset="0"/>
              </a:rPr>
              <a:t>Cont</a:t>
            </a:r>
            <a:r>
              <a:rPr lang="en-US" sz="2400" b="1" dirty="0" smtClean="0">
                <a:solidFill>
                  <a:srgbClr val="C00000"/>
                </a:solidFill>
                <a:cs typeface="Calibri" pitchFamily="34" charset="0"/>
              </a:rPr>
              <a:t>. </a:t>
            </a:r>
          </a:p>
        </p:txBody>
      </p:sp>
    </p:spTree>
    <p:extLst>
      <p:ext uri="{BB962C8B-B14F-4D97-AF65-F5344CB8AC3E}">
        <p14:creationId xmlns:p14="http://schemas.microsoft.com/office/powerpoint/2010/main" val="291763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9144000" cy="523220"/>
          </a:xfrm>
          <a:prstGeom prst="rect">
            <a:avLst/>
          </a:prstGeom>
          <a:ln>
            <a:no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800" b="1" dirty="0" smtClean="0">
                <a:solidFill>
                  <a:prstClr val="black"/>
                </a:solidFill>
                <a:cs typeface="Calibri" pitchFamily="34" charset="0"/>
              </a:rPr>
              <a:t>Preparation of </a:t>
            </a:r>
            <a:r>
              <a:rPr lang="en-US" sz="2800" b="1" dirty="0">
                <a:solidFill>
                  <a:prstClr val="black"/>
                </a:solidFill>
                <a:cs typeface="Calibri" pitchFamily="34" charset="0"/>
              </a:rPr>
              <a:t>Organic Halides </a:t>
            </a:r>
            <a:endParaRPr lang="en-US" sz="2800" b="1" dirty="0" smtClean="0">
              <a:solidFill>
                <a:prstClr val="black"/>
              </a:solidFill>
              <a:cs typeface="Calibri" pitchFamily="34" charset="0"/>
            </a:endParaRPr>
          </a:p>
        </p:txBody>
      </p:sp>
      <p:sp>
        <p:nvSpPr>
          <p:cNvPr id="22" name="Rectangle 21"/>
          <p:cNvSpPr/>
          <p:nvPr/>
        </p:nvSpPr>
        <p:spPr>
          <a:xfrm>
            <a:off x="5569070" y="2770150"/>
            <a:ext cx="1676400" cy="400110"/>
          </a:xfrm>
          <a:prstGeom prst="rect">
            <a:avLst/>
          </a:prstGeom>
        </p:spPr>
        <p:txBody>
          <a:bodyPr wrap="square">
            <a:spAutoFit/>
          </a:bodyPr>
          <a:lstStyle/>
          <a:p>
            <a:pPr algn="just"/>
            <a:r>
              <a:rPr lang="en-US" sz="2000" b="1" dirty="0" err="1" smtClean="0">
                <a:solidFill>
                  <a:srgbClr val="FF0000"/>
                </a:solidFill>
                <a:cs typeface="Calibri" pitchFamily="34" charset="0"/>
              </a:rPr>
              <a:t>Allyl</a:t>
            </a:r>
            <a:r>
              <a:rPr lang="en-US" sz="2000" b="1" dirty="0" smtClean="0">
                <a:solidFill>
                  <a:srgbClr val="FF0000"/>
                </a:solidFill>
                <a:cs typeface="Calibri" pitchFamily="34" charset="0"/>
              </a:rPr>
              <a:t> halides</a:t>
            </a:r>
            <a:endParaRPr lang="en-US" sz="2000" b="1" dirty="0">
              <a:solidFill>
                <a:srgbClr val="FF0000"/>
              </a:solidFill>
              <a:cs typeface="Calibri" pitchFamily="34" charset="0"/>
            </a:endParaRPr>
          </a:p>
        </p:txBody>
      </p:sp>
      <p:sp>
        <p:nvSpPr>
          <p:cNvPr id="2" name="Rectangle 1"/>
          <p:cNvSpPr/>
          <p:nvPr/>
        </p:nvSpPr>
        <p:spPr>
          <a:xfrm>
            <a:off x="6172200" y="3954371"/>
            <a:ext cx="1699248" cy="400110"/>
          </a:xfrm>
          <a:prstGeom prst="rect">
            <a:avLst/>
          </a:prstGeom>
        </p:spPr>
        <p:txBody>
          <a:bodyPr wrap="none">
            <a:spAutoFit/>
          </a:bodyPr>
          <a:lstStyle/>
          <a:p>
            <a:pPr algn="just"/>
            <a:r>
              <a:rPr lang="en-US" sz="2000" b="1" dirty="0">
                <a:solidFill>
                  <a:srgbClr val="FF0000"/>
                </a:solidFill>
                <a:cs typeface="Calibri" pitchFamily="34" charset="0"/>
              </a:rPr>
              <a:t>Benzyl halides</a:t>
            </a:r>
          </a:p>
        </p:txBody>
      </p:sp>
      <p:sp>
        <p:nvSpPr>
          <p:cNvPr id="4" name="Rectangle 3"/>
          <p:cNvSpPr/>
          <p:nvPr/>
        </p:nvSpPr>
        <p:spPr>
          <a:xfrm>
            <a:off x="5717488" y="5277139"/>
            <a:ext cx="1527982" cy="400110"/>
          </a:xfrm>
          <a:prstGeom prst="rect">
            <a:avLst/>
          </a:prstGeom>
        </p:spPr>
        <p:txBody>
          <a:bodyPr wrap="none">
            <a:spAutoFit/>
          </a:bodyPr>
          <a:lstStyle/>
          <a:p>
            <a:pPr algn="just"/>
            <a:r>
              <a:rPr lang="en-US" sz="2000" b="1" dirty="0">
                <a:solidFill>
                  <a:srgbClr val="FF0000"/>
                </a:solidFill>
                <a:cs typeface="Calibri" pitchFamily="34" charset="0"/>
              </a:rPr>
              <a:t>Alkyl halides</a:t>
            </a:r>
          </a:p>
        </p:txBody>
      </p:sp>
      <p:sp>
        <p:nvSpPr>
          <p:cNvPr id="35" name="Rectangle 34"/>
          <p:cNvSpPr/>
          <p:nvPr/>
        </p:nvSpPr>
        <p:spPr>
          <a:xfrm>
            <a:off x="4172444" y="1885341"/>
            <a:ext cx="1388522" cy="369332"/>
          </a:xfrm>
          <a:prstGeom prst="rect">
            <a:avLst/>
          </a:prstGeom>
        </p:spPr>
        <p:txBody>
          <a:bodyPr wrap="none">
            <a:spAutoFit/>
          </a:bodyPr>
          <a:lstStyle/>
          <a:p>
            <a:pPr algn="just"/>
            <a:r>
              <a:rPr lang="en-US" b="1" dirty="0">
                <a:solidFill>
                  <a:srgbClr val="FF0000"/>
                </a:solidFill>
                <a:cs typeface="Calibri" pitchFamily="34" charset="0"/>
              </a:rPr>
              <a:t>Alkyl halides</a:t>
            </a:r>
          </a:p>
        </p:txBody>
      </p:sp>
      <p:sp>
        <p:nvSpPr>
          <p:cNvPr id="13" name="TextBox 12"/>
          <p:cNvSpPr txBox="1"/>
          <p:nvPr/>
        </p:nvSpPr>
        <p:spPr>
          <a:xfrm rot="10800000">
            <a:off x="0" y="6319960"/>
            <a:ext cx="609600" cy="523220"/>
          </a:xfrm>
          <a:prstGeom prst="rect">
            <a:avLst/>
          </a:prstGeom>
          <a:noFill/>
        </p:spPr>
        <p:txBody>
          <a:bodyPr wrap="square" rtlCol="0">
            <a:spAutoFit/>
          </a:bodyPr>
          <a:lstStyle/>
          <a:p>
            <a:pPr algn="ctr"/>
            <a:r>
              <a:rPr lang="en-US" sz="2800" b="1" dirty="0" smtClean="0">
                <a:solidFill>
                  <a:srgbClr val="FF0000"/>
                </a:solidFill>
                <a:cs typeface="Calibri" pitchFamily="34" charset="0"/>
                <a:sym typeface="Wingdings 3"/>
              </a:rPr>
              <a:t></a:t>
            </a:r>
            <a:endParaRPr lang="en-US" sz="2800" b="1" dirty="0">
              <a:solidFill>
                <a:srgbClr val="FF0000"/>
              </a:solidFill>
              <a:cs typeface="Calibri" pitchFamily="34" charset="0"/>
            </a:endParaRPr>
          </a:p>
        </p:txBody>
      </p:sp>
      <p:sp>
        <p:nvSpPr>
          <p:cNvPr id="5" name="Rectangle 4"/>
          <p:cNvSpPr/>
          <p:nvPr/>
        </p:nvSpPr>
        <p:spPr>
          <a:xfrm>
            <a:off x="0" y="534677"/>
            <a:ext cx="9144000" cy="707886"/>
          </a:xfrm>
          <a:prstGeom prst="rect">
            <a:avLst/>
          </a:prstGeom>
        </p:spPr>
        <p:txBody>
          <a:bodyPr wrap="square">
            <a:spAutoFit/>
          </a:bodyPr>
          <a:lstStyle/>
          <a:p>
            <a:pPr algn="just"/>
            <a:r>
              <a:rPr lang="en-US" sz="2000" b="1" dirty="0">
                <a:solidFill>
                  <a:srgbClr val="7030A0"/>
                </a:solidFill>
                <a:latin typeface="Arial" panose="020B0604020202020204" pitchFamily="34" charset="0"/>
                <a:cs typeface="Arial" panose="020B0604020202020204" pitchFamily="34" charset="0"/>
              </a:rPr>
              <a:t>1-  </a:t>
            </a:r>
            <a:r>
              <a:rPr lang="en-US" sz="2000" dirty="0">
                <a:solidFill>
                  <a:srgbClr val="002060"/>
                </a:solidFill>
                <a:latin typeface="Arial" panose="020B0604020202020204" pitchFamily="34" charset="0"/>
                <a:cs typeface="Arial" panose="020B0604020202020204" pitchFamily="34" charset="0"/>
              </a:rPr>
              <a:t>Direct </a:t>
            </a:r>
            <a:r>
              <a:rPr lang="en-US" sz="2000" dirty="0">
                <a:solidFill>
                  <a:srgbClr val="C00000"/>
                </a:solidFill>
                <a:latin typeface="Arial" panose="020B0604020202020204" pitchFamily="34" charset="0"/>
                <a:cs typeface="Arial" panose="020B0604020202020204" pitchFamily="34" charset="0"/>
              </a:rPr>
              <a:t>halogenation</a:t>
            </a:r>
            <a:r>
              <a:rPr lang="en-US" sz="2000" dirty="0">
                <a:solidFill>
                  <a:srgbClr val="7030A0"/>
                </a:solidFill>
                <a:latin typeface="Arial" panose="020B0604020202020204" pitchFamily="34" charset="0"/>
                <a:cs typeface="Arial" panose="020B0604020202020204" pitchFamily="34" charset="0"/>
              </a:rPr>
              <a:t> </a:t>
            </a:r>
            <a:r>
              <a:rPr lang="en-US" sz="2000" dirty="0">
                <a:solidFill>
                  <a:srgbClr val="002060"/>
                </a:solidFill>
                <a:latin typeface="Arial" panose="020B0604020202020204" pitchFamily="34" charset="0"/>
                <a:cs typeface="Arial" panose="020B0604020202020204" pitchFamily="34" charset="0"/>
              </a:rPr>
              <a:t>of saturated carbons   </a:t>
            </a:r>
            <a:r>
              <a:rPr lang="en-US" sz="2000" dirty="0">
                <a:solidFill>
                  <a:srgbClr val="7030A0"/>
                </a:solidFill>
                <a:latin typeface="Arial" panose="020B0604020202020204" pitchFamily="34" charset="0"/>
                <a:cs typeface="Arial" panose="020B0604020202020204" pitchFamily="34" charset="0"/>
              </a:rPr>
              <a:t>(</a:t>
            </a:r>
            <a:r>
              <a:rPr lang="en-US" sz="2000" dirty="0">
                <a:solidFill>
                  <a:srgbClr val="002060"/>
                </a:solidFill>
                <a:latin typeface="Arial" panose="020B0604020202020204" pitchFamily="34" charset="0"/>
                <a:cs typeface="Arial" panose="020B0604020202020204" pitchFamily="34" charset="0"/>
              </a:rPr>
              <a:t> Halogenation of alkanes , </a:t>
            </a:r>
            <a:r>
              <a:rPr lang="en-US" sz="2000" dirty="0" smtClean="0">
                <a:solidFill>
                  <a:srgbClr val="002060"/>
                </a:solidFill>
                <a:latin typeface="Arial" panose="020B0604020202020204" pitchFamily="34" charset="0"/>
                <a:cs typeface="Arial" panose="020B0604020202020204" pitchFamily="34" charset="0"/>
              </a:rPr>
              <a:t>alkenes </a:t>
            </a:r>
            <a:r>
              <a:rPr lang="en-US" sz="2000" dirty="0">
                <a:solidFill>
                  <a:srgbClr val="002060"/>
                </a:solidFill>
                <a:latin typeface="Arial" panose="020B0604020202020204" pitchFamily="34" charset="0"/>
                <a:cs typeface="Arial" panose="020B0604020202020204" pitchFamily="34" charset="0"/>
              </a:rPr>
              <a:t>and </a:t>
            </a:r>
            <a:r>
              <a:rPr lang="en-US" sz="2000" dirty="0" smtClean="0">
                <a:solidFill>
                  <a:srgbClr val="002060"/>
                </a:solidFill>
                <a:latin typeface="Arial" panose="020B0604020202020204" pitchFamily="34" charset="0"/>
                <a:cs typeface="Arial" panose="020B0604020202020204" pitchFamily="34" charset="0"/>
              </a:rPr>
              <a:t>alkyl </a:t>
            </a:r>
            <a:r>
              <a:rPr lang="en-US" sz="2000" dirty="0">
                <a:solidFill>
                  <a:srgbClr val="002060"/>
                </a:solidFill>
                <a:latin typeface="Arial" panose="020B0604020202020204" pitchFamily="34" charset="0"/>
                <a:cs typeface="Arial" panose="020B0604020202020204" pitchFamily="34" charset="0"/>
              </a:rPr>
              <a:t>benzenes</a:t>
            </a:r>
            <a:r>
              <a:rPr lang="en-US" sz="2000" dirty="0">
                <a:solidFill>
                  <a:srgbClr val="7030A0"/>
                </a:solidFill>
                <a:latin typeface="Arial" panose="020B0604020202020204" pitchFamily="34" charset="0"/>
                <a:cs typeface="Arial" panose="020B0604020202020204" pitchFamily="34" charset="0"/>
              </a:rPr>
              <a:t>) (</a:t>
            </a:r>
            <a:r>
              <a:rPr lang="en-US" sz="20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Substitution Reaction</a:t>
            </a:r>
            <a:r>
              <a:rPr lang="en-US" sz="2000" dirty="0">
                <a:solidFill>
                  <a:srgbClr val="7030A0"/>
                </a:solidFill>
                <a:latin typeface="Arial" panose="020B0604020202020204" pitchFamily="34" charset="0"/>
                <a:cs typeface="Arial" panose="020B0604020202020204" pitchFamily="34" charset="0"/>
              </a:rPr>
              <a:t>)</a:t>
            </a:r>
          </a:p>
        </p:txBody>
      </p:sp>
      <p:pic>
        <p:nvPicPr>
          <p:cNvPr id="1187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9826" y="1340507"/>
            <a:ext cx="5573979" cy="1796416"/>
          </a:xfrm>
          <a:prstGeom prst="rect">
            <a:avLst/>
          </a:prstGeom>
          <a:noFill/>
          <a:extLst>
            <a:ext uri="{909E8E84-426E-40DD-AFC4-6F175D3DCCD1}">
              <a14:hiddenFill xmlns:a14="http://schemas.microsoft.com/office/drawing/2010/main">
                <a:solidFill>
                  <a:srgbClr val="FFFFFF"/>
                </a:solidFill>
              </a14:hiddenFill>
            </a:ext>
          </a:extLst>
        </p:spPr>
      </p:pic>
      <p:pic>
        <p:nvPicPr>
          <p:cNvPr id="1187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3146095"/>
            <a:ext cx="5521206" cy="115212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rot="10800000" flipH="1" flipV="1">
            <a:off x="3004930" y="1752600"/>
            <a:ext cx="1033670" cy="369332"/>
          </a:xfrm>
          <a:prstGeom prst="rect">
            <a:avLst/>
          </a:prstGeom>
        </p:spPr>
        <p:style>
          <a:lnRef idx="0">
            <a:scrgbClr r="0" g="0" b="0"/>
          </a:lnRef>
          <a:fillRef idx="1001">
            <a:schemeClr val="lt2"/>
          </a:fillRef>
          <a:effectRef idx="0">
            <a:scrgbClr r="0" g="0" b="0"/>
          </a:effectRef>
          <a:fontRef idx="major"/>
        </p:style>
        <p:txBody>
          <a:bodyPr wrap="square">
            <a:spAutoFit/>
          </a:bodyPr>
          <a:lstStyle/>
          <a:p>
            <a:pPr algn="just"/>
            <a:r>
              <a:rPr lang="en-US" dirty="0" smtClean="0">
                <a:solidFill>
                  <a:srgbClr val="FF0000"/>
                </a:solidFill>
                <a:cs typeface="Calibri" pitchFamily="34" charset="0"/>
              </a:rPr>
              <a:t>heat</a:t>
            </a:r>
            <a:endParaRPr lang="en-US" dirty="0">
              <a:solidFill>
                <a:srgbClr val="FF0000"/>
              </a:solidFill>
              <a:cs typeface="Calibri" pitchFamily="34" charset="0"/>
            </a:endParaRPr>
          </a:p>
        </p:txBody>
      </p:sp>
      <p:sp>
        <p:nvSpPr>
          <p:cNvPr id="21" name="Rectangle 20"/>
          <p:cNvSpPr/>
          <p:nvPr/>
        </p:nvSpPr>
        <p:spPr>
          <a:xfrm rot="10800000" flipH="1" flipV="1">
            <a:off x="4071730" y="3634038"/>
            <a:ext cx="1033670" cy="369332"/>
          </a:xfrm>
          <a:prstGeom prst="rect">
            <a:avLst/>
          </a:prstGeom>
        </p:spPr>
        <p:style>
          <a:lnRef idx="0">
            <a:scrgbClr r="0" g="0" b="0"/>
          </a:lnRef>
          <a:fillRef idx="1001">
            <a:schemeClr val="lt2"/>
          </a:fillRef>
          <a:effectRef idx="0">
            <a:scrgbClr r="0" g="0" b="0"/>
          </a:effectRef>
          <a:fontRef idx="major"/>
        </p:style>
        <p:txBody>
          <a:bodyPr wrap="square">
            <a:spAutoFit/>
          </a:bodyPr>
          <a:lstStyle/>
          <a:p>
            <a:pPr algn="just"/>
            <a:r>
              <a:rPr lang="en-US" dirty="0" smtClean="0">
                <a:solidFill>
                  <a:srgbClr val="FF0000"/>
                </a:solidFill>
                <a:cs typeface="Calibri" pitchFamily="34" charset="0"/>
              </a:rPr>
              <a:t>heat</a:t>
            </a:r>
            <a:endParaRPr lang="en-US" dirty="0">
              <a:solidFill>
                <a:srgbClr val="FF0000"/>
              </a:solidFill>
              <a:cs typeface="Calibri" pitchFamily="34" charset="0"/>
            </a:endParaRPr>
          </a:p>
        </p:txBody>
      </p:sp>
      <p:sp>
        <p:nvSpPr>
          <p:cNvPr id="23" name="Rectangle 22"/>
          <p:cNvSpPr/>
          <p:nvPr/>
        </p:nvSpPr>
        <p:spPr>
          <a:xfrm rot="10800000" flipH="1" flipV="1">
            <a:off x="3538330" y="2526267"/>
            <a:ext cx="1033670" cy="369332"/>
          </a:xfrm>
          <a:prstGeom prst="rect">
            <a:avLst/>
          </a:prstGeom>
        </p:spPr>
        <p:style>
          <a:lnRef idx="0">
            <a:scrgbClr r="0" g="0" b="0"/>
          </a:lnRef>
          <a:fillRef idx="1001">
            <a:schemeClr val="lt2"/>
          </a:fillRef>
          <a:effectRef idx="0">
            <a:scrgbClr r="0" g="0" b="0"/>
          </a:effectRef>
          <a:fontRef idx="major"/>
        </p:style>
        <p:txBody>
          <a:bodyPr wrap="square">
            <a:spAutoFit/>
          </a:bodyPr>
          <a:lstStyle/>
          <a:p>
            <a:pPr algn="just"/>
            <a:r>
              <a:rPr lang="en-US" dirty="0" smtClean="0">
                <a:solidFill>
                  <a:srgbClr val="FF0000"/>
                </a:solidFill>
                <a:cs typeface="Calibri" pitchFamily="34" charset="0"/>
              </a:rPr>
              <a:t>heat</a:t>
            </a:r>
            <a:endParaRPr lang="en-US" dirty="0">
              <a:solidFill>
                <a:srgbClr val="FF0000"/>
              </a:solidFill>
              <a:cs typeface="Calibri" pitchFamily="34" charset="0"/>
            </a:endParaRPr>
          </a:p>
        </p:txBody>
      </p:sp>
      <p:sp>
        <p:nvSpPr>
          <p:cNvPr id="7" name="Rectangle 6"/>
          <p:cNvSpPr/>
          <p:nvPr/>
        </p:nvSpPr>
        <p:spPr>
          <a:xfrm>
            <a:off x="228600" y="4440451"/>
            <a:ext cx="7906244" cy="400110"/>
          </a:xfrm>
          <a:prstGeom prst="rect">
            <a:avLst/>
          </a:prstGeom>
        </p:spPr>
        <p:txBody>
          <a:bodyPr wrap="square">
            <a:spAutoFit/>
          </a:bodyPr>
          <a:lstStyle/>
          <a:p>
            <a:pPr algn="just"/>
            <a:r>
              <a:rPr lang="en-US" sz="2000" b="1" dirty="0">
                <a:solidFill>
                  <a:srgbClr val="7030A0"/>
                </a:solidFill>
                <a:latin typeface="Arial" panose="020B0604020202020204" pitchFamily="34" charset="0"/>
                <a:cs typeface="Arial" panose="020B0604020202020204" pitchFamily="34" charset="0"/>
              </a:rPr>
              <a:t>2- </a:t>
            </a:r>
            <a:r>
              <a:rPr lang="en-US" sz="2000" dirty="0">
                <a:solidFill>
                  <a:srgbClr val="002060"/>
                </a:solidFill>
                <a:latin typeface="Arial" panose="020B0604020202020204" pitchFamily="34" charset="0"/>
                <a:cs typeface="Arial" panose="020B0604020202020204" pitchFamily="34" charset="0"/>
              </a:rPr>
              <a:t>Addition of </a:t>
            </a:r>
            <a:r>
              <a:rPr lang="en-US" sz="2000" dirty="0">
                <a:solidFill>
                  <a:srgbClr val="C00000"/>
                </a:solidFill>
                <a:latin typeface="Arial" panose="020B0604020202020204" pitchFamily="34" charset="0"/>
                <a:cs typeface="Arial" panose="020B0604020202020204" pitchFamily="34" charset="0"/>
              </a:rPr>
              <a:t>hydrogen halides </a:t>
            </a:r>
            <a:r>
              <a:rPr lang="en-US" sz="2000" dirty="0">
                <a:solidFill>
                  <a:srgbClr val="002060"/>
                </a:solidFill>
                <a:latin typeface="Arial" panose="020B0604020202020204" pitchFamily="34" charset="0"/>
                <a:cs typeface="Arial" panose="020B0604020202020204" pitchFamily="34" charset="0"/>
              </a:rPr>
              <a:t>to  alkenes and alkynes  </a:t>
            </a:r>
          </a:p>
        </p:txBody>
      </p:sp>
      <p:pic>
        <p:nvPicPr>
          <p:cNvPr id="11878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9827" y="4789644"/>
            <a:ext cx="4510216" cy="1063872"/>
          </a:xfrm>
          <a:prstGeom prst="rect">
            <a:avLst/>
          </a:prstGeom>
          <a:noFill/>
          <a:extLst>
            <a:ext uri="{909E8E84-426E-40DD-AFC4-6F175D3DCCD1}">
              <a14:hiddenFill xmlns:a14="http://schemas.microsoft.com/office/drawing/2010/main">
                <a:solidFill>
                  <a:srgbClr val="FFFFFF"/>
                </a:solidFill>
              </a14:hiddenFill>
            </a:ext>
          </a:extLst>
        </p:spPr>
      </p:pic>
      <p:pic>
        <p:nvPicPr>
          <p:cNvPr id="11878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9826" y="5680516"/>
            <a:ext cx="5259630" cy="615631"/>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405B12B2-4FB3-489F-A189-74144EEB9694}" type="slidenum">
              <a:rPr lang="en-US" smtClean="0">
                <a:solidFill>
                  <a:prstClr val="black">
                    <a:tint val="75000"/>
                  </a:prstClr>
                </a:solidFill>
              </a:rPr>
              <a:pPr/>
              <a:t>141</a:t>
            </a:fld>
            <a:endParaRPr lang="en-US">
              <a:solidFill>
                <a:prstClr val="black">
                  <a:tint val="75000"/>
                </a:prstClr>
              </a:solidFill>
            </a:endParaRPr>
          </a:p>
        </p:txBody>
      </p:sp>
    </p:spTree>
    <p:extLst>
      <p:ext uri="{BB962C8B-B14F-4D97-AF65-F5344CB8AC3E}">
        <p14:creationId xmlns:p14="http://schemas.microsoft.com/office/powerpoint/2010/main" val="1207063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0-#ppt_w/2"/>
                                          </p:val>
                                        </p:tav>
                                        <p:tav tm="100000">
                                          <p:val>
                                            <p:strVal val="#ppt_x"/>
                                          </p:val>
                                        </p:tav>
                                      </p:tavLst>
                                    </p:anim>
                                    <p:anim calcmode="lin" valueType="num">
                                      <p:cBhvr additive="base">
                                        <p:cTn id="1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p:bldP spid="13"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10180"/>
            <a:ext cx="7620000" cy="523220"/>
          </a:xfrm>
          <a:prstGeom prst="rect">
            <a:avLst/>
          </a:prstGeom>
          <a:ln>
            <a:no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800" b="1" dirty="0" smtClean="0">
                <a:solidFill>
                  <a:prstClr val="black"/>
                </a:solidFill>
                <a:cs typeface="Calibri" pitchFamily="34" charset="0"/>
              </a:rPr>
              <a:t>Preparation of </a:t>
            </a:r>
            <a:r>
              <a:rPr lang="en-US" sz="2800" b="1" dirty="0">
                <a:solidFill>
                  <a:prstClr val="black"/>
                </a:solidFill>
                <a:cs typeface="Calibri" pitchFamily="34" charset="0"/>
              </a:rPr>
              <a:t>Organic Halides </a:t>
            </a:r>
            <a:r>
              <a:rPr lang="en-US" sz="2800" b="1" dirty="0" smtClean="0">
                <a:solidFill>
                  <a:prstClr val="black"/>
                </a:solidFill>
                <a:cs typeface="Calibri" pitchFamily="34" charset="0"/>
              </a:rPr>
              <a:t>     cont.     </a:t>
            </a:r>
          </a:p>
        </p:txBody>
      </p:sp>
      <p:sp>
        <p:nvSpPr>
          <p:cNvPr id="2" name="Rectangle 1"/>
          <p:cNvSpPr/>
          <p:nvPr/>
        </p:nvSpPr>
        <p:spPr>
          <a:xfrm>
            <a:off x="59699" y="819090"/>
            <a:ext cx="7239000" cy="400110"/>
          </a:xfrm>
          <a:prstGeom prst="rect">
            <a:avLst/>
          </a:prstGeom>
        </p:spPr>
        <p:txBody>
          <a:bodyPr wrap="square">
            <a:spAutoFit/>
          </a:bodyPr>
          <a:lstStyle/>
          <a:p>
            <a:r>
              <a:rPr lang="en-US" sz="2000" b="1" dirty="0">
                <a:solidFill>
                  <a:srgbClr val="002060"/>
                </a:solidFill>
                <a:latin typeface="Arial" panose="020B0604020202020204" pitchFamily="34" charset="0"/>
                <a:cs typeface="Arial" panose="020B0604020202020204" pitchFamily="34" charset="0"/>
              </a:rPr>
              <a:t>3-  Addition of</a:t>
            </a:r>
            <a:r>
              <a:rPr lang="en-US" sz="2000" b="1" dirty="0">
                <a:solidFill>
                  <a:srgbClr val="C00000"/>
                </a:solidFill>
                <a:latin typeface="Arial" panose="020B0604020202020204" pitchFamily="34" charset="0"/>
                <a:cs typeface="Arial" panose="020B0604020202020204" pitchFamily="34" charset="0"/>
              </a:rPr>
              <a:t> </a:t>
            </a:r>
            <a:r>
              <a:rPr lang="en-US" sz="2000" b="1" dirty="0" err="1">
                <a:solidFill>
                  <a:srgbClr val="C00000"/>
                </a:solidFill>
                <a:latin typeface="Arial" panose="020B0604020202020204" pitchFamily="34" charset="0"/>
                <a:cs typeface="Arial" panose="020B0604020202020204" pitchFamily="34" charset="0"/>
              </a:rPr>
              <a:t>halogenes</a:t>
            </a:r>
            <a:r>
              <a:rPr lang="en-US" sz="2000" b="1" dirty="0">
                <a:solidFill>
                  <a:srgbClr val="C0000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to  alkenes and alkynes </a:t>
            </a:r>
            <a:endParaRPr lang="en-US" sz="2000" dirty="0">
              <a:solidFill>
                <a:srgbClr val="002060"/>
              </a:solidFill>
              <a:latin typeface="Arial" panose="020B0604020202020204" pitchFamily="34" charset="0"/>
              <a:cs typeface="Arial" panose="020B0604020202020204" pitchFamily="34" charset="0"/>
            </a:endParaRPr>
          </a:p>
        </p:txBody>
      </p:sp>
      <p:pic>
        <p:nvPicPr>
          <p:cNvPr id="1198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219200"/>
            <a:ext cx="4157998" cy="218679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04800" y="3581400"/>
            <a:ext cx="4113627" cy="400110"/>
          </a:xfrm>
          <a:prstGeom prst="rect">
            <a:avLst/>
          </a:prstGeom>
        </p:spPr>
        <p:txBody>
          <a:bodyPr wrap="none">
            <a:spAutoFit/>
          </a:bodyPr>
          <a:lstStyle/>
          <a:p>
            <a:r>
              <a:rPr lang="en-US" sz="2000" b="1" dirty="0">
                <a:solidFill>
                  <a:srgbClr val="002060"/>
                </a:solidFill>
                <a:latin typeface="Arial" panose="020B0604020202020204" pitchFamily="34" charset="0"/>
                <a:cs typeface="Arial" panose="020B0604020202020204" pitchFamily="34" charset="0"/>
              </a:rPr>
              <a:t>4- </a:t>
            </a:r>
            <a:r>
              <a:rPr lang="en-US" sz="2000" b="1" dirty="0" smtClean="0">
                <a:solidFill>
                  <a:srgbClr val="002060"/>
                </a:solidFill>
                <a:latin typeface="Arial" panose="020B0604020202020204" pitchFamily="34" charset="0"/>
                <a:cs typeface="Arial" panose="020B0604020202020204" pitchFamily="34" charset="0"/>
              </a:rPr>
              <a:t>Halogenation </a:t>
            </a:r>
            <a:r>
              <a:rPr lang="en-US" sz="2000" b="1" dirty="0">
                <a:solidFill>
                  <a:srgbClr val="002060"/>
                </a:solidFill>
                <a:latin typeface="Arial" panose="020B0604020202020204" pitchFamily="34" charset="0"/>
                <a:cs typeface="Arial" panose="020B0604020202020204" pitchFamily="34" charset="0"/>
              </a:rPr>
              <a:t>of </a:t>
            </a:r>
            <a:r>
              <a:rPr lang="en-US" sz="2000" b="1" dirty="0">
                <a:solidFill>
                  <a:srgbClr val="C00000"/>
                </a:solidFill>
                <a:latin typeface="Arial" panose="020B0604020202020204" pitchFamily="34" charset="0"/>
                <a:cs typeface="Arial" panose="020B0604020202020204" pitchFamily="34" charset="0"/>
              </a:rPr>
              <a:t>aromatic </a:t>
            </a:r>
            <a:r>
              <a:rPr lang="en-US" sz="2000" b="1" dirty="0" smtClean="0">
                <a:solidFill>
                  <a:srgbClr val="C00000"/>
                </a:solidFill>
                <a:latin typeface="Arial" panose="020B0604020202020204" pitchFamily="34" charset="0"/>
                <a:cs typeface="Arial" panose="020B0604020202020204" pitchFamily="34" charset="0"/>
              </a:rPr>
              <a:t>ring</a:t>
            </a:r>
            <a:endParaRPr lang="en-US" b="1" dirty="0">
              <a:solidFill>
                <a:srgbClr val="C00000"/>
              </a:solidFill>
              <a:latin typeface="Arial" panose="020B0604020202020204" pitchFamily="34" charset="0"/>
              <a:cs typeface="Arial" panose="020B0604020202020204" pitchFamily="34" charset="0"/>
            </a:endParaRPr>
          </a:p>
        </p:txBody>
      </p:sp>
      <p:pic>
        <p:nvPicPr>
          <p:cNvPr id="1198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4191000"/>
            <a:ext cx="4615543" cy="844675"/>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4418427" y="5060499"/>
            <a:ext cx="1357488" cy="369332"/>
          </a:xfrm>
          <a:prstGeom prst="rect">
            <a:avLst/>
          </a:prstGeom>
        </p:spPr>
        <p:txBody>
          <a:bodyPr wrap="none">
            <a:spAutoFit/>
          </a:bodyPr>
          <a:lstStyle/>
          <a:p>
            <a:r>
              <a:rPr lang="en-US" b="1" dirty="0">
                <a:solidFill>
                  <a:srgbClr val="C00000"/>
                </a:solidFill>
                <a:cs typeface="Calibri" pitchFamily="34" charset="0"/>
              </a:rPr>
              <a:t>Aryl halides </a:t>
            </a:r>
            <a:endParaRPr lang="ar-SA" dirty="0">
              <a:solidFill>
                <a:prstClr val="black"/>
              </a:solidFill>
            </a:endParaRPr>
          </a:p>
        </p:txBody>
      </p:sp>
      <p:sp>
        <p:nvSpPr>
          <p:cNvPr id="4" name="Slide Number Placeholder 3"/>
          <p:cNvSpPr>
            <a:spLocks noGrp="1"/>
          </p:cNvSpPr>
          <p:nvPr>
            <p:ph type="sldNum" sz="quarter" idx="12"/>
          </p:nvPr>
        </p:nvSpPr>
        <p:spPr/>
        <p:txBody>
          <a:bodyPr/>
          <a:lstStyle/>
          <a:p>
            <a:fld id="{405B12B2-4FB3-489F-A189-74144EEB9694}" type="slidenum">
              <a:rPr lang="en-US" smtClean="0">
                <a:solidFill>
                  <a:prstClr val="black">
                    <a:tint val="75000"/>
                  </a:prstClr>
                </a:solidFill>
              </a:rPr>
              <a:pPr/>
              <a:t>142</a:t>
            </a:fld>
            <a:endParaRPr lang="en-US">
              <a:solidFill>
                <a:prstClr val="black">
                  <a:tint val="75000"/>
                </a:prstClr>
              </a:solidFill>
            </a:endParaRPr>
          </a:p>
        </p:txBody>
      </p:sp>
    </p:spTree>
    <p:extLst>
      <p:ext uri="{BB962C8B-B14F-4D97-AF65-F5344CB8AC3E}">
        <p14:creationId xmlns:p14="http://schemas.microsoft.com/office/powerpoint/2010/main" val="2289927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0" y="3326730"/>
            <a:ext cx="1388522" cy="369332"/>
          </a:xfrm>
          <a:prstGeom prst="rect">
            <a:avLst/>
          </a:prstGeom>
        </p:spPr>
        <p:txBody>
          <a:bodyPr wrap="none">
            <a:spAutoFit/>
          </a:bodyPr>
          <a:lstStyle/>
          <a:p>
            <a:r>
              <a:rPr lang="en-US" b="1" dirty="0">
                <a:solidFill>
                  <a:srgbClr val="7030A0"/>
                </a:solidFill>
                <a:cs typeface="Calibri" pitchFamily="34" charset="0"/>
              </a:rPr>
              <a:t>Alkyl halides</a:t>
            </a:r>
            <a:endParaRPr lang="ar-SA" dirty="0">
              <a:solidFill>
                <a:prstClr val="black"/>
              </a:solidFill>
            </a:endParaRPr>
          </a:p>
        </p:txBody>
      </p:sp>
      <p:sp>
        <p:nvSpPr>
          <p:cNvPr id="5" name="TextBox 4"/>
          <p:cNvSpPr txBox="1"/>
          <p:nvPr/>
        </p:nvSpPr>
        <p:spPr>
          <a:xfrm>
            <a:off x="0" y="0"/>
            <a:ext cx="7696200" cy="523220"/>
          </a:xfrm>
          <a:prstGeom prst="rect">
            <a:avLst/>
          </a:prstGeom>
          <a:ln>
            <a:no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800" b="1" dirty="0" smtClean="0">
                <a:solidFill>
                  <a:prstClr val="black"/>
                </a:solidFill>
                <a:cs typeface="Calibri" pitchFamily="34" charset="0"/>
              </a:rPr>
              <a:t>Preparation of </a:t>
            </a:r>
            <a:r>
              <a:rPr lang="en-US" sz="2800" b="1" dirty="0">
                <a:solidFill>
                  <a:prstClr val="black"/>
                </a:solidFill>
                <a:cs typeface="Calibri" pitchFamily="34" charset="0"/>
              </a:rPr>
              <a:t>Organic Halides </a:t>
            </a:r>
            <a:r>
              <a:rPr lang="en-US" sz="2800" b="1" dirty="0" smtClean="0">
                <a:solidFill>
                  <a:prstClr val="black"/>
                </a:solidFill>
                <a:cs typeface="Calibri" pitchFamily="34" charset="0"/>
              </a:rPr>
              <a:t>    cont.     </a:t>
            </a:r>
          </a:p>
        </p:txBody>
      </p:sp>
      <p:sp>
        <p:nvSpPr>
          <p:cNvPr id="4" name="Rectangle 3"/>
          <p:cNvSpPr/>
          <p:nvPr/>
        </p:nvSpPr>
        <p:spPr>
          <a:xfrm>
            <a:off x="228600" y="762000"/>
            <a:ext cx="3403496" cy="400110"/>
          </a:xfrm>
          <a:prstGeom prst="rect">
            <a:avLst/>
          </a:prstGeom>
        </p:spPr>
        <p:txBody>
          <a:bodyPr wrap="none">
            <a:spAutoFit/>
          </a:bodyPr>
          <a:lstStyle/>
          <a:p>
            <a:r>
              <a:rPr lang="en-US" sz="2000" b="1" dirty="0" smtClean="0">
                <a:solidFill>
                  <a:srgbClr val="7030A0"/>
                </a:solidFill>
                <a:latin typeface="Arial" panose="020B0604020202020204" pitchFamily="34" charset="0"/>
                <a:cs typeface="Arial" panose="020B0604020202020204" pitchFamily="34" charset="0"/>
              </a:rPr>
              <a:t>5- Conversion </a:t>
            </a:r>
            <a:r>
              <a:rPr lang="en-US" sz="2000" b="1" dirty="0">
                <a:solidFill>
                  <a:srgbClr val="7030A0"/>
                </a:solidFill>
                <a:latin typeface="Arial" panose="020B0604020202020204" pitchFamily="34" charset="0"/>
                <a:cs typeface="Arial" panose="020B0604020202020204" pitchFamily="34" charset="0"/>
              </a:rPr>
              <a:t>of </a:t>
            </a:r>
            <a:r>
              <a:rPr lang="en-US" sz="2000" b="1" dirty="0">
                <a:solidFill>
                  <a:srgbClr val="C00000"/>
                </a:solidFill>
                <a:latin typeface="Arial" panose="020B0604020202020204" pitchFamily="34" charset="0"/>
                <a:cs typeface="Arial" panose="020B0604020202020204" pitchFamily="34" charset="0"/>
              </a:rPr>
              <a:t>alcohols</a:t>
            </a:r>
            <a:r>
              <a:rPr lang="en-US" sz="2000" b="1" dirty="0">
                <a:solidFill>
                  <a:srgbClr val="7030A0"/>
                </a:solidFill>
                <a:latin typeface="Arial" panose="020B0604020202020204" pitchFamily="34" charset="0"/>
                <a:cs typeface="Arial" panose="020B0604020202020204" pitchFamily="34" charset="0"/>
              </a:rPr>
              <a:t>:</a:t>
            </a:r>
          </a:p>
        </p:txBody>
      </p:sp>
      <p:pic>
        <p:nvPicPr>
          <p:cNvPr id="1208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1" y="1219200"/>
            <a:ext cx="5647900" cy="4584393"/>
          </a:xfrm>
          <a:prstGeom prst="rect">
            <a:avLst/>
          </a:prstGeom>
          <a:noFill/>
          <a:extLst>
            <a:ext uri="{909E8E84-426E-40DD-AFC4-6F175D3DCCD1}">
              <a14:hiddenFill xmlns:a14="http://schemas.microsoft.com/office/drawing/2010/main">
                <a:solidFill>
                  <a:srgbClr val="FFFFFF"/>
                </a:solidFill>
              </a14:hiddenFill>
            </a:ext>
          </a:extLst>
        </p:spPr>
      </p:pic>
      <p:sp>
        <p:nvSpPr>
          <p:cNvPr id="2" name="Left Brace 1"/>
          <p:cNvSpPr/>
          <p:nvPr/>
        </p:nvSpPr>
        <p:spPr>
          <a:xfrm rot="10800000">
            <a:off x="7239000" y="1866538"/>
            <a:ext cx="228600" cy="3391262"/>
          </a:xfrm>
          <a:prstGeom prst="lef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 name="Slide Number Placeholder 5"/>
          <p:cNvSpPr>
            <a:spLocks noGrp="1"/>
          </p:cNvSpPr>
          <p:nvPr>
            <p:ph type="sldNum" sz="quarter" idx="12"/>
          </p:nvPr>
        </p:nvSpPr>
        <p:spPr/>
        <p:txBody>
          <a:bodyPr/>
          <a:lstStyle/>
          <a:p>
            <a:fld id="{405B12B2-4FB3-489F-A189-74144EEB9694}" type="slidenum">
              <a:rPr lang="en-US" smtClean="0">
                <a:solidFill>
                  <a:prstClr val="black">
                    <a:tint val="75000"/>
                  </a:prstClr>
                </a:solidFill>
              </a:rPr>
              <a:pPr/>
              <a:t>143</a:t>
            </a:fld>
            <a:endParaRPr lang="en-US">
              <a:solidFill>
                <a:prstClr val="black">
                  <a:tint val="75000"/>
                </a:prstClr>
              </a:solidFill>
            </a:endParaRPr>
          </a:p>
        </p:txBody>
      </p:sp>
    </p:spTree>
    <p:extLst>
      <p:ext uri="{BB962C8B-B14F-4D97-AF65-F5344CB8AC3E}">
        <p14:creationId xmlns:p14="http://schemas.microsoft.com/office/powerpoint/2010/main" val="2250399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9144000" cy="461665"/>
          </a:xfrm>
          <a:prstGeom prst="rect">
            <a:avLst/>
          </a:prstGeom>
          <a:solidFill>
            <a:schemeClr val="accent5">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2400" b="1" dirty="0" smtClean="0">
                <a:solidFill>
                  <a:srgbClr val="C00000"/>
                </a:solidFill>
              </a:rPr>
              <a:t>Reactions of </a:t>
            </a:r>
            <a:r>
              <a:rPr lang="en-US" sz="2400" b="1" dirty="0">
                <a:solidFill>
                  <a:srgbClr val="C00000"/>
                </a:solidFill>
                <a:cs typeface="Calibri" pitchFamily="34" charset="0"/>
              </a:rPr>
              <a:t>Organic Halides </a:t>
            </a:r>
            <a:endParaRPr lang="en-US" sz="2400" b="1" dirty="0" smtClean="0">
              <a:solidFill>
                <a:srgbClr val="C00000"/>
              </a:solidFill>
              <a:latin typeface="Times New Roman" pitchFamily="18" charset="0"/>
              <a:cs typeface="Times New Roman" pitchFamily="18" charset="0"/>
            </a:endParaRPr>
          </a:p>
        </p:txBody>
      </p:sp>
      <p:sp>
        <p:nvSpPr>
          <p:cNvPr id="13" name="Rectangle 12"/>
          <p:cNvSpPr/>
          <p:nvPr/>
        </p:nvSpPr>
        <p:spPr>
          <a:xfrm>
            <a:off x="76200" y="636775"/>
            <a:ext cx="9070805" cy="5386090"/>
          </a:xfrm>
          <a:prstGeom prst="rect">
            <a:avLst/>
          </a:prstGeom>
        </p:spPr>
        <p:txBody>
          <a:bodyPr wrap="square">
            <a:spAutoFit/>
          </a:bodyPr>
          <a:lstStyle/>
          <a:p>
            <a:pPr algn="just"/>
            <a:r>
              <a:rPr lang="en-US" sz="2000" b="1" dirty="0" smtClean="0">
                <a:solidFill>
                  <a:srgbClr val="7030A0"/>
                </a:solidFill>
                <a:latin typeface="Arial" panose="020B0604020202020204" pitchFamily="34" charset="0"/>
                <a:cs typeface="Arial" panose="020B0604020202020204" pitchFamily="34" charset="0"/>
              </a:rPr>
              <a:t>The reactions of organic halides fall into </a:t>
            </a:r>
            <a:r>
              <a:rPr lang="en-US" sz="2000" b="1" dirty="0" smtClean="0">
                <a:solidFill>
                  <a:srgbClr val="C00000"/>
                </a:solidFill>
                <a:latin typeface="Arial" panose="020B0604020202020204" pitchFamily="34" charset="0"/>
                <a:cs typeface="Arial" panose="020B0604020202020204" pitchFamily="34" charset="0"/>
              </a:rPr>
              <a:t>three </a:t>
            </a:r>
            <a:r>
              <a:rPr lang="en-US" sz="2000" b="1" dirty="0" smtClean="0">
                <a:solidFill>
                  <a:srgbClr val="7030A0"/>
                </a:solidFill>
                <a:latin typeface="Arial" panose="020B0604020202020204" pitchFamily="34" charset="0"/>
                <a:cs typeface="Arial" panose="020B0604020202020204" pitchFamily="34" charset="0"/>
              </a:rPr>
              <a:t>categories</a:t>
            </a:r>
            <a:r>
              <a:rPr lang="en-US" sz="2000" b="1" dirty="0">
                <a:solidFill>
                  <a:srgbClr val="7030A0"/>
                </a:solidFill>
                <a:latin typeface="Arial" panose="020B0604020202020204" pitchFamily="34" charset="0"/>
                <a:cs typeface="Arial" panose="020B0604020202020204" pitchFamily="34" charset="0"/>
              </a:rPr>
              <a:t> </a:t>
            </a:r>
            <a:endParaRPr lang="en-US" sz="2000" b="1" dirty="0" smtClean="0">
              <a:solidFill>
                <a:srgbClr val="7030A0"/>
              </a:solidFill>
              <a:latin typeface="Arial" panose="020B0604020202020204" pitchFamily="34" charset="0"/>
              <a:cs typeface="Arial" panose="020B0604020202020204" pitchFamily="34" charset="0"/>
            </a:endParaRPr>
          </a:p>
          <a:p>
            <a:pPr marL="342900" indent="-342900" algn="just">
              <a:buFontTx/>
              <a:buChar char="-"/>
            </a:pPr>
            <a:r>
              <a:rPr lang="en-US" sz="2000" b="1" dirty="0" err="1" smtClean="0">
                <a:solidFill>
                  <a:srgbClr val="002060"/>
                </a:solidFill>
                <a:latin typeface="Arial" panose="020B0604020202020204" pitchFamily="34" charset="0"/>
                <a:cs typeface="Arial" panose="020B0604020202020204" pitchFamily="34" charset="0"/>
              </a:rPr>
              <a:t>Nucleophiic</a:t>
            </a:r>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substitution,</a:t>
            </a:r>
            <a:r>
              <a:rPr lang="en-US" sz="2000" b="1" dirty="0">
                <a:solidFill>
                  <a:srgbClr val="002060"/>
                </a:solidFill>
                <a:latin typeface="Arial" panose="020B0604020202020204" pitchFamily="34" charset="0"/>
                <a:cs typeface="Arial" panose="020B0604020202020204" pitchFamily="34" charset="0"/>
              </a:rPr>
              <a:t>, reactions </a:t>
            </a:r>
            <a:r>
              <a:rPr lang="en-US" sz="2000" b="1" dirty="0" smtClean="0">
                <a:solidFill>
                  <a:srgbClr val="002060"/>
                </a:solidFill>
                <a:latin typeface="Arial" panose="020B0604020202020204" pitchFamily="34" charset="0"/>
                <a:cs typeface="Arial" panose="020B0604020202020204" pitchFamily="34" charset="0"/>
              </a:rPr>
              <a:t>( S</a:t>
            </a:r>
            <a:r>
              <a:rPr lang="en-US" sz="2000" b="1" baseline="-25000" dirty="0" smtClean="0">
                <a:solidFill>
                  <a:srgbClr val="002060"/>
                </a:solidFill>
                <a:latin typeface="Arial" panose="020B0604020202020204" pitchFamily="34" charset="0"/>
                <a:cs typeface="Arial" panose="020B0604020202020204" pitchFamily="34" charset="0"/>
              </a:rPr>
              <a:t>N </a:t>
            </a:r>
            <a:r>
              <a:rPr lang="en-US" sz="2000" b="1" dirty="0" smtClean="0">
                <a:solidFill>
                  <a:srgbClr val="002060"/>
                </a:solidFill>
                <a:latin typeface="Arial" panose="020B0604020202020204" pitchFamily="34" charset="0"/>
                <a:cs typeface="Arial" panose="020B0604020202020204" pitchFamily="34" charset="0"/>
              </a:rPr>
              <a:t>) , </a:t>
            </a:r>
          </a:p>
          <a:p>
            <a:pPr marL="342900" indent="-342900" algn="just">
              <a:buFontTx/>
              <a:buChar char="-"/>
            </a:pPr>
            <a:r>
              <a:rPr lang="en-US" sz="2000" b="1" dirty="0" smtClean="0">
                <a:solidFill>
                  <a:srgbClr val="C00000"/>
                </a:solidFill>
                <a:latin typeface="Arial" panose="020B0604020202020204" pitchFamily="34" charset="0"/>
                <a:cs typeface="Arial" panose="020B0604020202020204" pitchFamily="34" charset="0"/>
              </a:rPr>
              <a:t>Elimination</a:t>
            </a:r>
            <a:r>
              <a:rPr lang="en-US" sz="2000" b="1" dirty="0" smtClean="0">
                <a:solidFill>
                  <a:srgbClr val="7030A0"/>
                </a:solidFill>
                <a:latin typeface="Arial" panose="020B0604020202020204" pitchFamily="34" charset="0"/>
                <a:cs typeface="Arial" panose="020B0604020202020204" pitchFamily="34" charset="0"/>
              </a:rPr>
              <a:t>, reactions</a:t>
            </a:r>
            <a:r>
              <a:rPr lang="en-US" sz="2000" b="1" dirty="0">
                <a:solidFill>
                  <a:srgbClr val="C00000"/>
                </a:solidFill>
                <a:latin typeface="Arial" panose="020B0604020202020204" pitchFamily="34" charset="0"/>
                <a:cs typeface="Arial" panose="020B0604020202020204" pitchFamily="34" charset="0"/>
              </a:rPr>
              <a:t> ,</a:t>
            </a:r>
            <a:r>
              <a:rPr lang="en-US" sz="2000" b="1" dirty="0">
                <a:solidFill>
                  <a:srgbClr val="7030A0"/>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E )</a:t>
            </a:r>
            <a:r>
              <a:rPr lang="en-US" sz="2000" b="1" dirty="0" smtClean="0">
                <a:solidFill>
                  <a:srgbClr val="7030A0"/>
                </a:solidFill>
                <a:latin typeface="Arial" panose="020B0604020202020204" pitchFamily="34" charset="0"/>
                <a:cs typeface="Arial" panose="020B0604020202020204" pitchFamily="34" charset="0"/>
              </a:rPr>
              <a:t> ,</a:t>
            </a:r>
          </a:p>
          <a:p>
            <a:pPr algn="just"/>
            <a:r>
              <a:rPr lang="en-US" sz="2000" b="1" dirty="0">
                <a:solidFill>
                  <a:srgbClr val="7030A0"/>
                </a:solidFill>
                <a:latin typeface="Arial" panose="020B0604020202020204" pitchFamily="34" charset="0"/>
                <a:cs typeface="Arial" panose="020B0604020202020204" pitchFamily="34" charset="0"/>
              </a:rPr>
              <a:t> </a:t>
            </a:r>
            <a:r>
              <a:rPr lang="en-US" sz="2000" b="1" dirty="0" smtClean="0">
                <a:solidFill>
                  <a:srgbClr val="7030A0"/>
                </a:solidFill>
                <a:latin typeface="Arial" panose="020B0604020202020204" pitchFamily="34" charset="0"/>
                <a:cs typeface="Arial" panose="020B0604020202020204" pitchFamily="34" charset="0"/>
              </a:rPr>
              <a:t>    It involves </a:t>
            </a:r>
            <a:r>
              <a:rPr lang="en-US" sz="2000" b="1" dirty="0">
                <a:solidFill>
                  <a:srgbClr val="7030A0"/>
                </a:solidFill>
                <a:latin typeface="Arial" panose="020B0604020202020204" pitchFamily="34" charset="0"/>
                <a:cs typeface="Arial" panose="020B0604020202020204" pitchFamily="34" charset="0"/>
              </a:rPr>
              <a:t>the loss of HX from the halide. </a:t>
            </a:r>
            <a:endParaRPr lang="en-US" sz="2000" b="1" dirty="0" smtClean="0">
              <a:solidFill>
                <a:srgbClr val="7030A0"/>
              </a:solidFill>
              <a:latin typeface="Arial" panose="020B0604020202020204" pitchFamily="34" charset="0"/>
              <a:cs typeface="Arial" panose="020B0604020202020204" pitchFamily="34" charset="0"/>
            </a:endParaRPr>
          </a:p>
          <a:p>
            <a:pPr marL="342900" indent="-342900">
              <a:buFontTx/>
              <a:buChar char="-"/>
            </a:pPr>
            <a:r>
              <a:rPr lang="en-US" sz="2000" b="1" dirty="0" smtClean="0">
                <a:solidFill>
                  <a:srgbClr val="C00000"/>
                </a:solidFill>
                <a:latin typeface="Arial" panose="020B0604020202020204" pitchFamily="34" charset="0"/>
                <a:cs typeface="Arial" panose="020B0604020202020204" pitchFamily="34" charset="0"/>
              </a:rPr>
              <a:t>Formation </a:t>
            </a:r>
            <a:r>
              <a:rPr lang="en-US" sz="2000" b="1" dirty="0">
                <a:solidFill>
                  <a:srgbClr val="C00000"/>
                </a:solidFill>
                <a:latin typeface="Arial" panose="020B0604020202020204" pitchFamily="34" charset="0"/>
                <a:cs typeface="Arial" panose="020B0604020202020204" pitchFamily="34" charset="0"/>
              </a:rPr>
              <a:t>of organometallic compounds</a:t>
            </a:r>
            <a:r>
              <a:rPr lang="en-US" sz="2000" b="1" dirty="0" smtClean="0">
                <a:solidFill>
                  <a:srgbClr val="7030A0"/>
                </a:solidFill>
                <a:latin typeface="Arial" panose="020B0604020202020204" pitchFamily="34" charset="0"/>
                <a:cs typeface="Arial" panose="020B0604020202020204" pitchFamily="34" charset="0"/>
              </a:rPr>
              <a:t>.</a:t>
            </a:r>
            <a:r>
              <a:rPr lang="en-US" sz="2000" b="1" dirty="0">
                <a:solidFill>
                  <a:srgbClr val="7030A0"/>
                </a:solidFill>
                <a:latin typeface="Arial" panose="020B0604020202020204" pitchFamily="34" charset="0"/>
                <a:cs typeface="Arial" panose="020B0604020202020204" pitchFamily="34" charset="0"/>
              </a:rPr>
              <a:t> </a:t>
            </a:r>
            <a:endParaRPr lang="en-US" sz="2000" b="1" dirty="0" smtClean="0">
              <a:solidFill>
                <a:srgbClr val="7030A0"/>
              </a:solidFill>
              <a:latin typeface="Arial" panose="020B0604020202020204" pitchFamily="34" charset="0"/>
              <a:cs typeface="Arial" panose="020B0604020202020204" pitchFamily="34" charset="0"/>
            </a:endParaRPr>
          </a:p>
          <a:p>
            <a:r>
              <a:rPr lang="en-US" sz="2000" b="1" dirty="0">
                <a:solidFill>
                  <a:srgbClr val="7030A0"/>
                </a:solidFill>
                <a:latin typeface="Arial" panose="020B0604020202020204" pitchFamily="34" charset="0"/>
                <a:cs typeface="Arial" panose="020B0604020202020204" pitchFamily="34" charset="0"/>
              </a:rPr>
              <a:t> </a:t>
            </a:r>
            <a:r>
              <a:rPr lang="en-US" sz="2000" b="1" dirty="0" smtClean="0">
                <a:solidFill>
                  <a:srgbClr val="7030A0"/>
                </a:solidFill>
                <a:latin typeface="Arial" panose="020B0604020202020204" pitchFamily="34" charset="0"/>
                <a:cs typeface="Arial" panose="020B0604020202020204" pitchFamily="34" charset="0"/>
              </a:rPr>
              <a:t>    It involves </a:t>
            </a:r>
            <a:r>
              <a:rPr lang="en-US" sz="2000" b="1" dirty="0">
                <a:solidFill>
                  <a:srgbClr val="7030A0"/>
                </a:solidFill>
                <a:latin typeface="Arial" panose="020B0604020202020204" pitchFamily="34" charset="0"/>
                <a:cs typeface="Arial" panose="020B0604020202020204" pitchFamily="34" charset="0"/>
              </a:rPr>
              <a:t>reaction with certain </a:t>
            </a:r>
            <a:r>
              <a:rPr lang="en-US" sz="2000" b="1" dirty="0" smtClean="0">
                <a:solidFill>
                  <a:srgbClr val="7030A0"/>
                </a:solidFill>
                <a:latin typeface="Arial" panose="020B0604020202020204" pitchFamily="34" charset="0"/>
                <a:cs typeface="Arial" panose="020B0604020202020204" pitchFamily="34" charset="0"/>
              </a:rPr>
              <a:t>metals such as ,  Mg  ,  Na  ,  Li  .</a:t>
            </a:r>
          </a:p>
          <a:p>
            <a:endParaRPr lang="en-US" sz="2000" b="1" dirty="0" smtClean="0">
              <a:solidFill>
                <a:srgbClr val="7030A0"/>
              </a:solidFill>
              <a:latin typeface="Arial" panose="020B0604020202020204" pitchFamily="34" charset="0"/>
              <a:cs typeface="Arial" panose="020B0604020202020204" pitchFamily="34" charset="0"/>
            </a:endParaRPr>
          </a:p>
          <a:p>
            <a:pPr algn="ctr"/>
            <a:r>
              <a:rPr lang="en-US" sz="20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1 -  </a:t>
            </a:r>
            <a:r>
              <a:rPr lang="en-US" sz="2000" b="1" dirty="0" err="1">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Nucleophilic</a:t>
            </a:r>
            <a:r>
              <a:rPr lang="en-US" sz="20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substitution reactions (S</a:t>
            </a:r>
            <a:r>
              <a:rPr lang="en-US" sz="2000" b="1" baseline="-250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a:t>
            </a:r>
            <a:r>
              <a:rPr lang="en-US" sz="20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algn="just"/>
            <a:r>
              <a:rPr lang="en-US" sz="2000" b="1" dirty="0" smtClean="0">
                <a:solidFill>
                  <a:srgbClr val="7030A0"/>
                </a:solidFill>
                <a:latin typeface="Arial" panose="020B0604020202020204" pitchFamily="34" charset="0"/>
                <a:cs typeface="Arial" panose="020B0604020202020204" pitchFamily="34" charset="0"/>
              </a:rPr>
              <a:t>     It </a:t>
            </a:r>
            <a:r>
              <a:rPr lang="en-US" sz="2000" b="1" dirty="0">
                <a:solidFill>
                  <a:srgbClr val="7030A0"/>
                </a:solidFill>
                <a:latin typeface="Arial" panose="020B0604020202020204" pitchFamily="34" charset="0"/>
                <a:cs typeface="Arial" panose="020B0604020202020204" pitchFamily="34" charset="0"/>
              </a:rPr>
              <a:t>involves the replacement of halogen </a:t>
            </a:r>
            <a:r>
              <a:rPr lang="en-US" sz="2000" b="1" dirty="0" smtClean="0">
                <a:solidFill>
                  <a:srgbClr val="7030A0"/>
                </a:solidFill>
                <a:latin typeface="Arial" panose="020B0604020202020204" pitchFamily="34" charset="0"/>
                <a:cs typeface="Arial" panose="020B0604020202020204" pitchFamily="34" charset="0"/>
              </a:rPr>
              <a:t>(</a:t>
            </a:r>
            <a:r>
              <a:rPr lang="en-US" sz="2000" b="1" dirty="0">
                <a:solidFill>
                  <a:srgbClr val="FF0000"/>
                </a:solidFill>
                <a:latin typeface="Arial" panose="020B0604020202020204" pitchFamily="34" charset="0"/>
                <a:cs typeface="Arial" panose="020B0604020202020204" pitchFamily="34" charset="0"/>
              </a:rPr>
              <a:t>leaving group</a:t>
            </a:r>
            <a:r>
              <a:rPr lang="en-US" sz="2000" b="1" dirty="0">
                <a:solidFill>
                  <a:srgbClr val="C00000"/>
                </a:solidFill>
                <a:latin typeface="Arial" panose="020B0604020202020204" pitchFamily="34" charset="0"/>
                <a:cs typeface="Arial" panose="020B0604020202020204" pitchFamily="34" charset="0"/>
              </a:rPr>
              <a:t> ) </a:t>
            </a:r>
            <a:r>
              <a:rPr lang="en-US" sz="2000" b="1" dirty="0">
                <a:solidFill>
                  <a:srgbClr val="7030A0"/>
                </a:solidFill>
                <a:latin typeface="Arial" panose="020B0604020202020204" pitchFamily="34" charset="0"/>
                <a:cs typeface="Arial" panose="020B0604020202020204" pitchFamily="34" charset="0"/>
              </a:rPr>
              <a:t>by some other atom or group </a:t>
            </a:r>
            <a:r>
              <a:rPr lang="en-US" sz="2000" b="1" dirty="0" smtClean="0">
                <a:solidFill>
                  <a:srgbClr val="7030A0"/>
                </a:solidFill>
                <a:latin typeface="Arial" panose="020B0604020202020204" pitchFamily="34" charset="0"/>
                <a:cs typeface="Arial" panose="020B0604020202020204" pitchFamily="34" charset="0"/>
              </a:rPr>
              <a:t>(</a:t>
            </a:r>
            <a:r>
              <a:rPr lang="en-US" sz="2000" b="1" dirty="0" smtClean="0">
                <a:solidFill>
                  <a:srgbClr val="C00000"/>
                </a:solidFill>
                <a:latin typeface="Arial" panose="020B0604020202020204" pitchFamily="34" charset="0"/>
                <a:cs typeface="Arial" panose="020B0604020202020204" pitchFamily="34" charset="0"/>
              </a:rPr>
              <a:t>the </a:t>
            </a:r>
            <a:r>
              <a:rPr lang="en-US" sz="2000" b="1" dirty="0">
                <a:solidFill>
                  <a:srgbClr val="C00000"/>
                </a:solidFill>
                <a:latin typeface="Arial" panose="020B0604020202020204" pitchFamily="34" charset="0"/>
                <a:cs typeface="Arial" panose="020B0604020202020204" pitchFamily="34" charset="0"/>
              </a:rPr>
              <a:t>nucleophile</a:t>
            </a:r>
            <a:r>
              <a:rPr lang="en-US" sz="2000" b="1" dirty="0" smtClean="0">
                <a:solidFill>
                  <a:srgbClr val="7030A0"/>
                </a:solidFill>
                <a:latin typeface="Arial" panose="020B0604020202020204" pitchFamily="34" charset="0"/>
                <a:cs typeface="Arial" panose="020B0604020202020204" pitchFamily="34" charset="0"/>
              </a:rPr>
              <a:t>)</a:t>
            </a:r>
            <a:r>
              <a:rPr lang="en-US" sz="2000" b="1" i="1" dirty="0" smtClean="0">
                <a:solidFill>
                  <a:srgbClr val="7030A0"/>
                </a:solidFill>
                <a:latin typeface="Arial" panose="020B0604020202020204" pitchFamily="34" charset="0"/>
                <a:cs typeface="Arial" panose="020B0604020202020204" pitchFamily="34" charset="0"/>
              </a:rPr>
              <a:t> </a:t>
            </a:r>
            <a:r>
              <a:rPr lang="en-US" sz="2000" b="1" dirty="0">
                <a:solidFill>
                  <a:srgbClr val="7030A0"/>
                </a:solidFill>
                <a:latin typeface="Arial" panose="020B0604020202020204" pitchFamily="34" charset="0"/>
                <a:cs typeface="Arial" panose="020B0604020202020204" pitchFamily="34" charset="0"/>
              </a:rPr>
              <a:t>, the overall process </a:t>
            </a:r>
            <a:r>
              <a:rPr lang="en-US" sz="2000" b="1" dirty="0" smtClean="0">
                <a:solidFill>
                  <a:srgbClr val="7030A0"/>
                </a:solidFill>
                <a:latin typeface="Arial" panose="020B0604020202020204" pitchFamily="34" charset="0"/>
                <a:cs typeface="Arial" panose="020B0604020202020204" pitchFamily="34" charset="0"/>
              </a:rPr>
              <a:t>descried </a:t>
            </a:r>
            <a:r>
              <a:rPr lang="en-US" sz="2000" b="1" dirty="0">
                <a:solidFill>
                  <a:srgbClr val="7030A0"/>
                </a:solidFill>
                <a:latin typeface="Arial" panose="020B0604020202020204" pitchFamily="34" charset="0"/>
                <a:cs typeface="Arial" panose="020B0604020202020204" pitchFamily="34" charset="0"/>
              </a:rPr>
              <a:t>by S</a:t>
            </a:r>
            <a:r>
              <a:rPr lang="en-US" sz="2000" b="1" baseline="-25000" dirty="0">
                <a:solidFill>
                  <a:srgbClr val="7030A0"/>
                </a:solidFill>
                <a:latin typeface="Arial" panose="020B0604020202020204" pitchFamily="34" charset="0"/>
                <a:cs typeface="Arial" panose="020B0604020202020204" pitchFamily="34" charset="0"/>
              </a:rPr>
              <a:t>N</a:t>
            </a:r>
            <a:r>
              <a:rPr lang="en-US" sz="2000" b="1" dirty="0">
                <a:solidFill>
                  <a:srgbClr val="7030A0"/>
                </a:solidFill>
                <a:latin typeface="Arial" panose="020B0604020202020204" pitchFamily="34" charset="0"/>
                <a:cs typeface="Arial" panose="020B0604020202020204" pitchFamily="34" charset="0"/>
              </a:rPr>
              <a:t> </a:t>
            </a:r>
            <a:r>
              <a:rPr lang="en-US" sz="2000" b="1" dirty="0" smtClean="0">
                <a:solidFill>
                  <a:srgbClr val="7030A0"/>
                </a:solidFill>
                <a:latin typeface="Arial" panose="020B0604020202020204" pitchFamily="34" charset="0"/>
                <a:cs typeface="Arial" panose="020B0604020202020204" pitchFamily="34" charset="0"/>
              </a:rPr>
              <a:t>reaction, the </a:t>
            </a:r>
            <a:r>
              <a:rPr lang="en-US" sz="2000" b="1" dirty="0">
                <a:solidFill>
                  <a:srgbClr val="7030A0"/>
                </a:solidFill>
                <a:latin typeface="Arial" panose="020B0604020202020204" pitchFamily="34" charset="0"/>
                <a:cs typeface="Arial" panose="020B0604020202020204" pitchFamily="34" charset="0"/>
              </a:rPr>
              <a:t>nucleophile (</a:t>
            </a:r>
            <a:r>
              <a:rPr lang="en-US" sz="2000" b="1" dirty="0">
                <a:solidFill>
                  <a:srgbClr val="C00000"/>
                </a:solidFill>
                <a:latin typeface="Arial" panose="020B0604020202020204" pitchFamily="34" charset="0"/>
                <a:cs typeface="Arial" panose="020B0604020202020204" pitchFamily="34" charset="0"/>
              </a:rPr>
              <a:t>Nu</a:t>
            </a:r>
            <a:r>
              <a:rPr lang="en-US" sz="2000" b="1" dirty="0">
                <a:solidFill>
                  <a:srgbClr val="7030A0"/>
                </a:solidFill>
                <a:latin typeface="Arial" panose="020B0604020202020204" pitchFamily="34" charset="0"/>
                <a:cs typeface="Arial" panose="020B0604020202020204" pitchFamily="34" charset="0"/>
              </a:rPr>
              <a:t>) , usually has an unshared electron pair available for </a:t>
            </a:r>
            <a:r>
              <a:rPr lang="en-US" sz="2000" b="1" dirty="0" smtClean="0">
                <a:solidFill>
                  <a:srgbClr val="7030A0"/>
                </a:solidFill>
                <a:latin typeface="Arial" panose="020B0604020202020204" pitchFamily="34" charset="0"/>
                <a:cs typeface="Arial" panose="020B0604020202020204" pitchFamily="34" charset="0"/>
              </a:rPr>
              <a:t>bonding </a:t>
            </a:r>
          </a:p>
          <a:p>
            <a:pPr algn="just"/>
            <a:r>
              <a:rPr lang="en-US" sz="2000" b="1" dirty="0" smtClean="0">
                <a:solidFill>
                  <a:srgbClr val="7030A0"/>
                </a:solidFill>
                <a:latin typeface="Arial" panose="020B0604020202020204" pitchFamily="34" charset="0"/>
                <a:cs typeface="Arial" panose="020B0604020202020204" pitchFamily="34" charset="0"/>
              </a:rPr>
              <a:t>Such as:-</a:t>
            </a:r>
            <a:endParaRPr lang="en-US" sz="2000" b="1" dirty="0">
              <a:solidFill>
                <a:srgbClr val="7030A0"/>
              </a:solidFill>
              <a:latin typeface="Arial" panose="020B0604020202020204" pitchFamily="34" charset="0"/>
              <a:cs typeface="Arial" panose="020B0604020202020204" pitchFamily="34" charset="0"/>
            </a:endParaRPr>
          </a:p>
          <a:p>
            <a:pPr algn="just"/>
            <a:endParaRPr lang="en-US" sz="2000" b="1" dirty="0" smtClean="0">
              <a:solidFill>
                <a:srgbClr val="7030A0"/>
              </a:solidFill>
              <a:latin typeface="Arial" panose="020B0604020202020204" pitchFamily="34" charset="0"/>
              <a:cs typeface="Arial" panose="020B0604020202020204" pitchFamily="34" charset="0"/>
            </a:endParaRPr>
          </a:p>
          <a:p>
            <a:pPr algn="just"/>
            <a:r>
              <a:rPr lang="en-US" sz="2000" b="1" dirty="0" smtClean="0">
                <a:solidFill>
                  <a:srgbClr val="7030A0"/>
                </a:solidFill>
                <a:latin typeface="Arial" panose="020B0604020202020204" pitchFamily="34" charset="0"/>
                <a:cs typeface="Arial" panose="020B0604020202020204" pitchFamily="34" charset="0"/>
              </a:rPr>
              <a:t>       The </a:t>
            </a:r>
            <a:r>
              <a:rPr lang="en-US" sz="2000" b="1" dirty="0">
                <a:solidFill>
                  <a:srgbClr val="7030A0"/>
                </a:solidFill>
                <a:latin typeface="Arial" panose="020B0604020202020204" pitchFamily="34" charset="0"/>
                <a:cs typeface="Arial" panose="020B0604020202020204" pitchFamily="34" charset="0"/>
              </a:rPr>
              <a:t>leaving group (</a:t>
            </a:r>
            <a:r>
              <a:rPr lang="en-US" sz="2000" b="1" dirty="0">
                <a:solidFill>
                  <a:srgbClr val="C00000"/>
                </a:solidFill>
                <a:latin typeface="Arial" panose="020B0604020202020204" pitchFamily="34" charset="0"/>
                <a:cs typeface="Arial" panose="020B0604020202020204" pitchFamily="34" charset="0"/>
              </a:rPr>
              <a:t>X) </a:t>
            </a:r>
            <a:r>
              <a:rPr lang="en-US" sz="2000" b="1" dirty="0">
                <a:solidFill>
                  <a:srgbClr val="7030A0"/>
                </a:solidFill>
                <a:latin typeface="Arial" panose="020B0604020202020204" pitchFamily="34" charset="0"/>
                <a:cs typeface="Arial" panose="020B0604020202020204" pitchFamily="34" charset="0"/>
              </a:rPr>
              <a:t>is also a nucleophile.</a:t>
            </a:r>
            <a:r>
              <a:rPr lang="en-US" sz="2000" b="1" dirty="0">
                <a:solidFill>
                  <a:prstClr val="black"/>
                </a:solidFill>
                <a:latin typeface="Arial" panose="020B0604020202020204" pitchFamily="34" charset="0"/>
                <a:cs typeface="Arial" panose="020B0604020202020204" pitchFamily="34" charset="0"/>
              </a:rPr>
              <a:t> (</a:t>
            </a:r>
            <a:r>
              <a:rPr lang="en-US" sz="2000" b="1" dirty="0">
                <a:solidFill>
                  <a:srgbClr val="7030A0"/>
                </a:solidFill>
                <a:latin typeface="Arial" panose="020B0604020202020204" pitchFamily="34" charset="0"/>
                <a:cs typeface="Arial" panose="020B0604020202020204" pitchFamily="34" charset="0"/>
              </a:rPr>
              <a:t>the </a:t>
            </a:r>
            <a:r>
              <a:rPr lang="en-US" sz="2000" b="1" dirty="0">
                <a:solidFill>
                  <a:srgbClr val="C00000"/>
                </a:solidFill>
                <a:latin typeface="Arial" panose="020B0604020202020204" pitchFamily="34" charset="0"/>
                <a:cs typeface="Arial" panose="020B0604020202020204" pitchFamily="34" charset="0"/>
              </a:rPr>
              <a:t>incoming</a:t>
            </a:r>
            <a:r>
              <a:rPr lang="en-US" sz="2000" b="1" dirty="0">
                <a:solidFill>
                  <a:srgbClr val="7030A0"/>
                </a:solidFill>
                <a:latin typeface="Arial" panose="020B0604020202020204" pitchFamily="34" charset="0"/>
                <a:cs typeface="Arial" panose="020B0604020202020204" pitchFamily="34" charset="0"/>
              </a:rPr>
              <a:t> nucleophile must be stronger than the leaving one</a:t>
            </a:r>
            <a:r>
              <a:rPr lang="en-US" sz="2000" b="1" dirty="0" smtClean="0">
                <a:solidFill>
                  <a:srgbClr val="7030A0"/>
                </a:solidFill>
                <a:latin typeface="Arial" panose="020B0604020202020204" pitchFamily="34" charset="0"/>
                <a:cs typeface="Arial" panose="020B0604020202020204" pitchFamily="34" charset="0"/>
              </a:rPr>
              <a:t>) such as</a:t>
            </a:r>
            <a:r>
              <a:rPr lang="pt-BR" sz="2000" b="1" dirty="0">
                <a:solidFill>
                  <a:srgbClr val="EEECE1">
                    <a:lumMod val="50000"/>
                  </a:srgbClr>
                </a:solidFill>
                <a:latin typeface="Arial" panose="020B0604020202020204" pitchFamily="34" charset="0"/>
                <a:cs typeface="Arial" panose="020B0604020202020204" pitchFamily="34" charset="0"/>
              </a:rPr>
              <a:t>:-  </a:t>
            </a:r>
            <a:r>
              <a:rPr lang="pt-BR" sz="2000" b="1" dirty="0" smtClean="0">
                <a:solidFill>
                  <a:srgbClr val="EEECE1">
                    <a:lumMod val="50000"/>
                  </a:srgbClr>
                </a:solidFill>
                <a:latin typeface="Arial" panose="020B0604020202020204" pitchFamily="34" charset="0"/>
                <a:cs typeface="Arial" panose="020B0604020202020204" pitchFamily="34" charset="0"/>
              </a:rPr>
              <a:t>Cl</a:t>
            </a:r>
            <a:r>
              <a:rPr lang="en-US" sz="3200" b="1" baseline="30000" dirty="0">
                <a:solidFill>
                  <a:srgbClr val="C00000"/>
                </a:solidFill>
                <a:latin typeface="Times New Roman" panose="02020603050405020304" pitchFamily="18" charset="0"/>
                <a:ea typeface="Calibri" panose="020F0502020204030204" pitchFamily="34" charset="0"/>
              </a:rPr>
              <a:t>-</a:t>
            </a:r>
            <a:r>
              <a:rPr lang="pt-BR" sz="2000" b="1" dirty="0" smtClean="0">
                <a:solidFill>
                  <a:srgbClr val="EEECE1">
                    <a:lumMod val="50000"/>
                  </a:srgbClr>
                </a:solidFill>
                <a:latin typeface="Arial" panose="020B0604020202020204" pitchFamily="34" charset="0"/>
                <a:cs typeface="Arial" panose="020B0604020202020204" pitchFamily="34" charset="0"/>
              </a:rPr>
              <a:t>, Br</a:t>
            </a:r>
            <a:r>
              <a:rPr lang="en-US" sz="3200" b="1" baseline="30000" dirty="0">
                <a:solidFill>
                  <a:srgbClr val="C00000"/>
                </a:solidFill>
                <a:latin typeface="Times New Roman" panose="02020603050405020304" pitchFamily="18" charset="0"/>
                <a:ea typeface="Calibri" panose="020F0502020204030204" pitchFamily="34" charset="0"/>
              </a:rPr>
              <a:t>-</a:t>
            </a:r>
            <a:r>
              <a:rPr lang="pt-BR" sz="2000" b="1" dirty="0" smtClean="0">
                <a:solidFill>
                  <a:srgbClr val="EEECE1">
                    <a:lumMod val="50000"/>
                  </a:srgbClr>
                </a:solidFill>
                <a:latin typeface="Arial" panose="020B0604020202020204" pitchFamily="34" charset="0"/>
                <a:cs typeface="Arial" panose="020B0604020202020204" pitchFamily="34" charset="0"/>
              </a:rPr>
              <a:t>, I</a:t>
            </a:r>
            <a:r>
              <a:rPr lang="en-US" sz="3200" b="1" baseline="30000" dirty="0">
                <a:solidFill>
                  <a:srgbClr val="C00000"/>
                </a:solidFill>
                <a:latin typeface="Times New Roman" panose="02020603050405020304" pitchFamily="18" charset="0"/>
                <a:ea typeface="Calibri" panose="020F0502020204030204" pitchFamily="34" charset="0"/>
              </a:rPr>
              <a:t>-</a:t>
            </a:r>
            <a:r>
              <a:rPr lang="pt-BR" sz="2000" b="1" dirty="0" smtClean="0">
                <a:solidFill>
                  <a:srgbClr val="EEECE1">
                    <a:lumMod val="50000"/>
                  </a:srgbClr>
                </a:solidFill>
                <a:latin typeface="Arial" panose="020B0604020202020204" pitchFamily="34" charset="0"/>
                <a:cs typeface="Arial" panose="020B0604020202020204" pitchFamily="34" charset="0"/>
              </a:rPr>
              <a:t>, </a:t>
            </a:r>
            <a:r>
              <a:rPr lang="en-US" sz="2000" b="1" dirty="0" smtClean="0">
                <a:solidFill>
                  <a:srgbClr val="EEECE1">
                    <a:lumMod val="50000"/>
                  </a:srgbClr>
                </a:solidFill>
                <a:latin typeface="Arial" panose="020B0604020202020204" pitchFamily="34" charset="0"/>
                <a:cs typeface="Arial" panose="020B0604020202020204" pitchFamily="34" charset="0"/>
              </a:rPr>
              <a:t>H</a:t>
            </a:r>
            <a:r>
              <a:rPr lang="en-US" sz="2000" b="1" baseline="-25000" dirty="0" smtClean="0">
                <a:solidFill>
                  <a:srgbClr val="EEECE1">
                    <a:lumMod val="50000"/>
                  </a:srgbClr>
                </a:solidFill>
                <a:latin typeface="Arial" panose="020B0604020202020204" pitchFamily="34" charset="0"/>
                <a:cs typeface="Arial" panose="020B0604020202020204" pitchFamily="34" charset="0"/>
              </a:rPr>
              <a:t>2</a:t>
            </a:r>
            <a:r>
              <a:rPr lang="en-US" sz="2000" b="1" dirty="0" smtClean="0">
                <a:solidFill>
                  <a:srgbClr val="EEECE1">
                    <a:lumMod val="50000"/>
                  </a:srgbClr>
                </a:solidFill>
                <a:latin typeface="Arial" panose="020B0604020202020204" pitchFamily="34" charset="0"/>
                <a:cs typeface="Arial" panose="020B0604020202020204" pitchFamily="34" charset="0"/>
              </a:rPr>
              <a:t>O</a:t>
            </a:r>
            <a:r>
              <a:rPr lang="en-US" sz="2400" b="1" baseline="30000" dirty="0" smtClean="0">
                <a:solidFill>
                  <a:srgbClr val="C00000"/>
                </a:solidFill>
                <a:latin typeface="Times New Roman" panose="02020603050405020304" pitchFamily="18" charset="0"/>
                <a:ea typeface="Calibri" panose="020F0502020204030204" pitchFamily="34" charset="0"/>
              </a:rPr>
              <a:t>+</a:t>
            </a:r>
            <a:r>
              <a:rPr lang="pt-BR" sz="2000" b="1" dirty="0" smtClean="0">
                <a:solidFill>
                  <a:srgbClr val="EEECE1">
                    <a:lumMod val="50000"/>
                  </a:srgbClr>
                </a:solidFill>
                <a:latin typeface="Arial" panose="020B0604020202020204" pitchFamily="34" charset="0"/>
                <a:cs typeface="Arial" panose="020B0604020202020204" pitchFamily="34" charset="0"/>
              </a:rPr>
              <a:t> </a:t>
            </a:r>
            <a:r>
              <a:rPr lang="pt-BR" sz="2000" b="1" dirty="0">
                <a:solidFill>
                  <a:srgbClr val="EEECE1">
                    <a:lumMod val="50000"/>
                  </a:srgbClr>
                </a:solidFill>
                <a:latin typeface="Arial" panose="020B0604020202020204" pitchFamily="34" charset="0"/>
                <a:cs typeface="Arial" panose="020B0604020202020204" pitchFamily="34" charset="0"/>
              </a:rPr>
              <a:t>&amp; </a:t>
            </a:r>
            <a:r>
              <a:rPr lang="pt-BR" sz="2000" b="1" dirty="0" smtClean="0">
                <a:solidFill>
                  <a:srgbClr val="EEECE1">
                    <a:lumMod val="50000"/>
                  </a:srgbClr>
                </a:solidFill>
                <a:latin typeface="Arial" panose="020B0604020202020204" pitchFamily="34" charset="0"/>
                <a:cs typeface="Arial" panose="020B0604020202020204" pitchFamily="34" charset="0"/>
              </a:rPr>
              <a:t>HS0</a:t>
            </a:r>
            <a:r>
              <a:rPr lang="en-US" sz="2000" b="1" baseline="-25000" dirty="0" smtClean="0">
                <a:solidFill>
                  <a:srgbClr val="EEECE1">
                    <a:lumMod val="50000"/>
                  </a:srgbClr>
                </a:solidFill>
                <a:latin typeface="Arial" panose="020B0604020202020204" pitchFamily="34" charset="0"/>
                <a:cs typeface="Arial" panose="020B0604020202020204" pitchFamily="34" charset="0"/>
              </a:rPr>
              <a:t>4</a:t>
            </a:r>
            <a:r>
              <a:rPr lang="en-US" sz="3200" b="1" baseline="30000" dirty="0" smtClean="0">
                <a:solidFill>
                  <a:srgbClr val="C00000"/>
                </a:solidFill>
                <a:latin typeface="Times New Roman" panose="02020603050405020304" pitchFamily="18" charset="0"/>
                <a:ea typeface="Calibri" panose="020F0502020204030204" pitchFamily="34" charset="0"/>
              </a:rPr>
              <a:t>-</a:t>
            </a:r>
            <a:r>
              <a:rPr lang="en-US" sz="2000" b="1" dirty="0" smtClean="0">
                <a:solidFill>
                  <a:srgbClr val="EEECE1">
                    <a:lumMod val="50000"/>
                  </a:srgbClr>
                </a:solidFill>
                <a:latin typeface="Arial" panose="020B0604020202020204" pitchFamily="34" charset="0"/>
                <a:cs typeface="Arial" panose="020B0604020202020204" pitchFamily="34" charset="0"/>
              </a:rPr>
              <a:t>. </a:t>
            </a:r>
            <a:endParaRPr lang="en-US" sz="2000" b="1" dirty="0">
              <a:solidFill>
                <a:srgbClr val="EEECE1">
                  <a:lumMod val="50000"/>
                </a:srgbClr>
              </a:solidFill>
              <a:latin typeface="Arial" panose="020B0604020202020204" pitchFamily="34" charset="0"/>
              <a:cs typeface="Arial" panose="020B0604020202020204" pitchFamily="34"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3829" y="4075968"/>
            <a:ext cx="5791200" cy="877032"/>
          </a:xfrm>
          <a:prstGeom prst="rect">
            <a:avLst/>
          </a:prstGeom>
          <a:solidFill>
            <a:schemeClr val="bg2">
              <a:lumMod val="90000"/>
            </a:schemeClr>
          </a:solidFill>
          <a:extLst/>
        </p:spPr>
      </p:pic>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144</a:t>
            </a:fld>
            <a:endParaRPr lang="en-US" dirty="0">
              <a:solidFill>
                <a:prstClr val="black">
                  <a:tint val="75000"/>
                </a:prstClr>
              </a:solidFill>
            </a:endParaRPr>
          </a:p>
        </p:txBody>
      </p:sp>
    </p:spTree>
    <p:extLst>
      <p:ext uri="{BB962C8B-B14F-4D97-AF65-F5344CB8AC3E}">
        <p14:creationId xmlns:p14="http://schemas.microsoft.com/office/powerpoint/2010/main" val="2693508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28599" y="533400"/>
            <a:ext cx="6400801" cy="553998"/>
          </a:xfrm>
          <a:prstGeom prst="rect">
            <a:avLst/>
          </a:prstGeom>
        </p:spPr>
        <p:txBody>
          <a:bodyPr wrap="square">
            <a:spAutoFit/>
          </a:bodyPr>
          <a:lstStyle/>
          <a:p>
            <a:pPr>
              <a:lnSpc>
                <a:spcPct val="150000"/>
              </a:lnSpc>
            </a:pPr>
            <a:r>
              <a:rPr lang="en-US" sz="2000" b="1" dirty="0" smtClean="0">
                <a:solidFill>
                  <a:srgbClr val="002060"/>
                </a:solidFill>
                <a:latin typeface="Arial" panose="020B0604020202020204" pitchFamily="34" charset="0"/>
                <a:cs typeface="Arial" panose="020B0604020202020204" pitchFamily="34" charset="0"/>
              </a:rPr>
              <a:t>Examples:-  </a:t>
            </a:r>
            <a:r>
              <a:rPr lang="en-US" sz="2000" b="1" dirty="0">
                <a:solidFill>
                  <a:srgbClr val="C00000"/>
                </a:solidFill>
              </a:rPr>
              <a:t>Nucleophilic substitution reactions (S</a:t>
            </a:r>
            <a:r>
              <a:rPr lang="en-US" sz="2000" b="1" baseline="-25000" dirty="0">
                <a:solidFill>
                  <a:srgbClr val="C00000"/>
                </a:solidFill>
              </a:rPr>
              <a:t>N</a:t>
            </a:r>
            <a:r>
              <a:rPr lang="en-US" sz="2000" b="1" dirty="0" smtClean="0">
                <a:solidFill>
                  <a:srgbClr val="C00000"/>
                </a:solidFill>
              </a:rPr>
              <a:t>)</a:t>
            </a:r>
            <a:endParaRPr lang="ar-SA" sz="2000" b="1" dirty="0">
              <a:solidFill>
                <a:srgbClr val="C00000"/>
              </a:solidFill>
            </a:endParaRPr>
          </a:p>
        </p:txBody>
      </p:sp>
      <p:pic>
        <p:nvPicPr>
          <p:cNvPr id="1218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143000"/>
            <a:ext cx="4554987" cy="1074592"/>
          </a:xfrm>
          <a:prstGeom prst="rect">
            <a:avLst/>
          </a:prstGeom>
          <a:noFill/>
          <a:extLst>
            <a:ext uri="{909E8E84-426E-40DD-AFC4-6F175D3DCCD1}">
              <a14:hiddenFill xmlns:a14="http://schemas.microsoft.com/office/drawing/2010/main">
                <a:solidFill>
                  <a:srgbClr val="FFFFFF"/>
                </a:solidFill>
              </a14:hiddenFill>
            </a:ext>
          </a:extLst>
        </p:spPr>
      </p:pic>
      <p:pic>
        <p:nvPicPr>
          <p:cNvPr id="1218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057400"/>
            <a:ext cx="4554987" cy="1415141"/>
          </a:xfrm>
          <a:prstGeom prst="rect">
            <a:avLst/>
          </a:prstGeom>
          <a:noFill/>
          <a:extLst>
            <a:ext uri="{909E8E84-426E-40DD-AFC4-6F175D3DCCD1}">
              <a14:hiddenFill xmlns:a14="http://schemas.microsoft.com/office/drawing/2010/main">
                <a:solidFill>
                  <a:srgbClr val="FFFFFF"/>
                </a:solidFill>
              </a14:hiddenFill>
            </a:ext>
          </a:extLst>
        </p:spPr>
      </p:pic>
      <p:pic>
        <p:nvPicPr>
          <p:cNvPr id="1187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4114800"/>
            <a:ext cx="5952090" cy="114993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145</a:t>
            </a:fld>
            <a:endParaRPr lang="en-US">
              <a:solidFill>
                <a:prstClr val="black">
                  <a:tint val="75000"/>
                </a:prstClr>
              </a:solidFill>
            </a:endParaRPr>
          </a:p>
        </p:txBody>
      </p:sp>
      <p:sp>
        <p:nvSpPr>
          <p:cNvPr id="10" name="Rectangle 9"/>
          <p:cNvSpPr/>
          <p:nvPr/>
        </p:nvSpPr>
        <p:spPr>
          <a:xfrm>
            <a:off x="151124" y="3483425"/>
            <a:ext cx="2745752" cy="369332"/>
          </a:xfrm>
          <a:prstGeom prst="rect">
            <a:avLst/>
          </a:prstGeom>
        </p:spPr>
        <p:style>
          <a:lnRef idx="1">
            <a:schemeClr val="dk1"/>
          </a:lnRef>
          <a:fillRef idx="2">
            <a:schemeClr val="dk1"/>
          </a:fillRef>
          <a:effectRef idx="1">
            <a:schemeClr val="dk1"/>
          </a:effectRef>
          <a:fontRef idx="minor">
            <a:schemeClr val="dk1"/>
          </a:fontRef>
        </p:style>
        <p:txBody>
          <a:bodyPr wrap="none">
            <a:spAutoFit/>
          </a:bodyPr>
          <a:lstStyle/>
          <a:p>
            <a:r>
              <a:rPr lang="en-US" b="1" dirty="0" smtClean="0">
                <a:solidFill>
                  <a:srgbClr val="C00000"/>
                </a:solidFill>
              </a:rPr>
              <a:t>Mechanism of substitution</a:t>
            </a:r>
            <a:endParaRPr lang="en-US" dirty="0">
              <a:solidFill>
                <a:prstClr val="black"/>
              </a:solidFill>
            </a:endParaRPr>
          </a:p>
        </p:txBody>
      </p:sp>
      <p:sp>
        <p:nvSpPr>
          <p:cNvPr id="4" name="Rectangle 3"/>
          <p:cNvSpPr/>
          <p:nvPr/>
        </p:nvSpPr>
        <p:spPr>
          <a:xfrm>
            <a:off x="609600" y="1295400"/>
            <a:ext cx="425116" cy="369332"/>
          </a:xfrm>
          <a:prstGeom prst="rect">
            <a:avLst/>
          </a:prstGeom>
        </p:spPr>
        <p:txBody>
          <a:bodyPr wrap="none">
            <a:spAutoFit/>
          </a:bodyPr>
          <a:lstStyle/>
          <a:p>
            <a:r>
              <a:rPr lang="en-US" b="1" dirty="0" smtClean="0">
                <a:solidFill>
                  <a:srgbClr val="C00000"/>
                </a:solidFill>
              </a:rPr>
              <a:t>1- </a:t>
            </a:r>
            <a:endParaRPr lang="en-US" dirty="0">
              <a:solidFill>
                <a:prstClr val="black"/>
              </a:solidFill>
            </a:endParaRPr>
          </a:p>
        </p:txBody>
      </p:sp>
      <p:sp>
        <p:nvSpPr>
          <p:cNvPr id="6" name="Rectangle 5"/>
          <p:cNvSpPr/>
          <p:nvPr/>
        </p:nvSpPr>
        <p:spPr>
          <a:xfrm>
            <a:off x="641684" y="2526268"/>
            <a:ext cx="425116" cy="369332"/>
          </a:xfrm>
          <a:prstGeom prst="rect">
            <a:avLst/>
          </a:prstGeom>
        </p:spPr>
        <p:txBody>
          <a:bodyPr wrap="none">
            <a:spAutoFit/>
          </a:bodyPr>
          <a:lstStyle/>
          <a:p>
            <a:r>
              <a:rPr lang="en-US" b="1" dirty="0" smtClean="0">
                <a:solidFill>
                  <a:srgbClr val="C00000"/>
                </a:solidFill>
              </a:rPr>
              <a:t>2- </a:t>
            </a:r>
            <a:endParaRPr lang="en-US" dirty="0">
              <a:solidFill>
                <a:prstClr val="black"/>
              </a:solidFill>
            </a:endParaRPr>
          </a:p>
        </p:txBody>
      </p:sp>
      <p:sp>
        <p:nvSpPr>
          <p:cNvPr id="11" name="TextBox 2"/>
          <p:cNvSpPr txBox="1"/>
          <p:nvPr/>
        </p:nvSpPr>
        <p:spPr>
          <a:xfrm>
            <a:off x="0" y="0"/>
            <a:ext cx="6096000" cy="461665"/>
          </a:xfrm>
          <a:prstGeom prst="rect">
            <a:avLst/>
          </a:prstGeom>
          <a:solidFill>
            <a:schemeClr val="accent5">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2400" b="1" dirty="0" smtClean="0">
                <a:solidFill>
                  <a:srgbClr val="C00000"/>
                </a:solidFill>
              </a:rPr>
              <a:t>Reactions of </a:t>
            </a:r>
            <a:r>
              <a:rPr lang="en-US" sz="2400" b="1" dirty="0">
                <a:solidFill>
                  <a:srgbClr val="C00000"/>
                </a:solidFill>
                <a:cs typeface="Calibri" pitchFamily="34" charset="0"/>
              </a:rPr>
              <a:t>Organic </a:t>
            </a:r>
            <a:r>
              <a:rPr lang="en-US" sz="2400" b="1" dirty="0" smtClean="0">
                <a:solidFill>
                  <a:srgbClr val="C00000"/>
                </a:solidFill>
                <a:cs typeface="Calibri" pitchFamily="34" charset="0"/>
              </a:rPr>
              <a:t>Halides   cont. </a:t>
            </a:r>
            <a:endParaRPr lang="en-US" sz="2400" b="1" dirty="0" smtClean="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241746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1+#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416" y="1371600"/>
            <a:ext cx="6893779" cy="5108929"/>
          </a:xfrm>
          <a:prstGeom prst="rect">
            <a:avLst/>
          </a:prstGeom>
          <a:noFill/>
        </p:spPr>
        <p:style>
          <a:lnRef idx="1">
            <a:schemeClr val="accent2"/>
          </a:lnRef>
          <a:fillRef idx="2">
            <a:schemeClr val="accent2"/>
          </a:fillRef>
          <a:effectRef idx="1">
            <a:schemeClr val="accent2"/>
          </a:effectRef>
          <a:fontRef idx="minor">
            <a:schemeClr val="dk1"/>
          </a:fontRef>
        </p:style>
      </p:pic>
      <p:sp>
        <p:nvSpPr>
          <p:cNvPr id="6" name="Rectangle 5"/>
          <p:cNvSpPr/>
          <p:nvPr/>
        </p:nvSpPr>
        <p:spPr>
          <a:xfrm>
            <a:off x="152400" y="757535"/>
            <a:ext cx="8167813" cy="461665"/>
          </a:xfrm>
          <a:prstGeom prst="rect">
            <a:avLst/>
          </a:prstGeom>
        </p:spPr>
        <p:txBody>
          <a:bodyPr wrap="none">
            <a:spAutoFit/>
          </a:bodyPr>
          <a:lstStyle/>
          <a:p>
            <a:r>
              <a:rPr lang="en-US" sz="2400" b="1" dirty="0" smtClean="0">
                <a:solidFill>
                  <a:srgbClr val="7030A0"/>
                </a:solidFill>
              </a:rPr>
              <a:t>Examples on </a:t>
            </a:r>
            <a:r>
              <a:rPr lang="en-US" sz="2400" b="1" dirty="0">
                <a:solidFill>
                  <a:srgbClr val="7030A0"/>
                </a:solidFill>
              </a:rPr>
              <a:t>Some  Nucleophilic </a:t>
            </a:r>
            <a:r>
              <a:rPr lang="en-US" sz="2400" b="1" dirty="0" smtClean="0">
                <a:solidFill>
                  <a:srgbClr val="7030A0"/>
                </a:solidFill>
              </a:rPr>
              <a:t>Substitution Reactions </a:t>
            </a:r>
            <a:r>
              <a:rPr lang="en-US" sz="2400" b="1" dirty="0" smtClean="0">
                <a:solidFill>
                  <a:srgbClr val="FF0000"/>
                </a:solidFill>
                <a:latin typeface="Times New Roman"/>
                <a:ea typeface="Times New Roman"/>
              </a:rPr>
              <a:t>(</a:t>
            </a:r>
            <a:r>
              <a:rPr lang="en-US" sz="2400" b="1" dirty="0">
                <a:solidFill>
                  <a:srgbClr val="FF0000"/>
                </a:solidFill>
                <a:latin typeface="Times New Roman"/>
                <a:ea typeface="Times New Roman"/>
              </a:rPr>
              <a:t>S</a:t>
            </a:r>
            <a:r>
              <a:rPr lang="en-US" sz="2400" b="1" baseline="-25000" dirty="0">
                <a:solidFill>
                  <a:srgbClr val="FF0000"/>
                </a:solidFill>
                <a:latin typeface="Times New Roman"/>
                <a:ea typeface="Times New Roman"/>
              </a:rPr>
              <a:t>N</a:t>
            </a:r>
            <a:r>
              <a:rPr lang="en-US" sz="2400" b="1" dirty="0" smtClean="0">
                <a:solidFill>
                  <a:srgbClr val="FF0000"/>
                </a:solidFill>
                <a:latin typeface="Times New Roman"/>
                <a:ea typeface="Times New Roman"/>
              </a:rPr>
              <a:t>)</a:t>
            </a:r>
            <a:r>
              <a:rPr lang="en-US" sz="2400" b="1" dirty="0">
                <a:solidFill>
                  <a:srgbClr val="7030A0"/>
                </a:solidFill>
              </a:rPr>
              <a:t> </a:t>
            </a:r>
            <a:r>
              <a:rPr lang="en-US" sz="2000" b="1" dirty="0" smtClean="0">
                <a:solidFill>
                  <a:srgbClr val="7030A0"/>
                </a:solidFill>
              </a:rPr>
              <a:t>:-</a:t>
            </a:r>
            <a:endParaRPr lang="ar-SA" sz="2000" dirty="0">
              <a:solidFill>
                <a:srgbClr val="7030A0"/>
              </a:solidFill>
              <a:cs typeface="Times New Roman"/>
            </a:endParaRPr>
          </a:p>
        </p:txBody>
      </p:sp>
      <p:sp>
        <p:nvSpPr>
          <p:cNvPr id="2" name="Rectangle 1"/>
          <p:cNvSpPr/>
          <p:nvPr/>
        </p:nvSpPr>
        <p:spPr>
          <a:xfrm>
            <a:off x="6629400" y="1523286"/>
            <a:ext cx="914400" cy="4893647"/>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dirty="0" smtClean="0">
                <a:solidFill>
                  <a:prstClr val="black"/>
                </a:solidFill>
              </a:rPr>
              <a:t>Alcohol</a:t>
            </a:r>
          </a:p>
          <a:p>
            <a:endParaRPr lang="en-US" dirty="0" smtClean="0">
              <a:solidFill>
                <a:prstClr val="black"/>
              </a:solidFill>
            </a:endParaRPr>
          </a:p>
          <a:p>
            <a:endParaRPr lang="en-US" sz="1100" dirty="0" smtClean="0">
              <a:solidFill>
                <a:prstClr val="black"/>
              </a:solidFill>
            </a:endParaRPr>
          </a:p>
          <a:p>
            <a:r>
              <a:rPr lang="en-US" dirty="0" smtClean="0">
                <a:solidFill>
                  <a:prstClr val="black"/>
                </a:solidFill>
              </a:rPr>
              <a:t>Ether</a:t>
            </a:r>
          </a:p>
          <a:p>
            <a:endParaRPr lang="en-US" sz="2800" dirty="0">
              <a:solidFill>
                <a:prstClr val="black"/>
              </a:solidFill>
            </a:endParaRPr>
          </a:p>
          <a:p>
            <a:r>
              <a:rPr lang="en-US" dirty="0" smtClean="0">
                <a:solidFill>
                  <a:prstClr val="black"/>
                </a:solidFill>
              </a:rPr>
              <a:t>Amines</a:t>
            </a:r>
          </a:p>
          <a:p>
            <a:endParaRPr lang="en-US" dirty="0">
              <a:solidFill>
                <a:prstClr val="black"/>
              </a:solidFill>
            </a:endParaRPr>
          </a:p>
          <a:p>
            <a:endParaRPr lang="en-US" dirty="0" smtClean="0">
              <a:solidFill>
                <a:prstClr val="black"/>
              </a:solidFill>
            </a:endParaRPr>
          </a:p>
          <a:p>
            <a:endParaRPr lang="en-US" dirty="0">
              <a:solidFill>
                <a:prstClr val="black"/>
              </a:solidFill>
            </a:endParaRPr>
          </a:p>
          <a:p>
            <a:endParaRPr lang="en-US" sz="1100" dirty="0" smtClean="0">
              <a:solidFill>
                <a:prstClr val="black"/>
              </a:solidFill>
            </a:endParaRPr>
          </a:p>
          <a:p>
            <a:r>
              <a:rPr lang="en-US" dirty="0" smtClean="0">
                <a:solidFill>
                  <a:prstClr val="black"/>
                </a:solidFill>
              </a:rPr>
              <a:t>Alkyne</a:t>
            </a:r>
          </a:p>
          <a:p>
            <a:endParaRPr lang="en-US" sz="1200" dirty="0">
              <a:solidFill>
                <a:prstClr val="black"/>
              </a:solidFill>
            </a:endParaRPr>
          </a:p>
          <a:p>
            <a:r>
              <a:rPr lang="en-US" dirty="0" smtClean="0">
                <a:solidFill>
                  <a:prstClr val="black"/>
                </a:solidFill>
              </a:rPr>
              <a:t>Alkane</a:t>
            </a:r>
          </a:p>
          <a:p>
            <a:endParaRPr lang="en-US" sz="2400" dirty="0">
              <a:solidFill>
                <a:prstClr val="black"/>
              </a:solidFill>
            </a:endParaRPr>
          </a:p>
          <a:p>
            <a:r>
              <a:rPr lang="en-US" dirty="0" smtClean="0">
                <a:solidFill>
                  <a:prstClr val="black"/>
                </a:solidFill>
              </a:rPr>
              <a:t>Nitrile</a:t>
            </a:r>
          </a:p>
          <a:p>
            <a:endParaRPr lang="en-US" sz="2800" dirty="0">
              <a:solidFill>
                <a:prstClr val="black"/>
              </a:solidFill>
            </a:endParaRPr>
          </a:p>
          <a:p>
            <a:r>
              <a:rPr lang="en-US" dirty="0" smtClean="0">
                <a:solidFill>
                  <a:prstClr val="black"/>
                </a:solidFill>
              </a:rPr>
              <a:t>Ester</a:t>
            </a:r>
          </a:p>
        </p:txBody>
      </p:sp>
      <p:sp>
        <p:nvSpPr>
          <p:cNvPr id="4" name="Rectangle 3"/>
          <p:cNvSpPr/>
          <p:nvPr/>
        </p:nvSpPr>
        <p:spPr>
          <a:xfrm>
            <a:off x="6452978" y="5334000"/>
            <a:ext cx="184731" cy="369332"/>
          </a:xfrm>
          <a:prstGeom prst="rect">
            <a:avLst/>
          </a:prstGeom>
        </p:spPr>
        <p:style>
          <a:lnRef idx="0">
            <a:scrgbClr r="0" g="0" b="0"/>
          </a:lnRef>
          <a:fillRef idx="1001">
            <a:schemeClr val="lt2"/>
          </a:fillRef>
          <a:effectRef idx="0">
            <a:scrgbClr r="0" g="0" b="0"/>
          </a:effectRef>
          <a:fontRef idx="major"/>
        </p:style>
        <p:txBody>
          <a:bodyPr wrap="none">
            <a:spAutoFit/>
          </a:bodyPr>
          <a:lstStyle/>
          <a:p>
            <a:endParaRPr lang="en-US" dirty="0">
              <a:solidFill>
                <a:prstClr val="black"/>
              </a:solidFill>
            </a:endParaRPr>
          </a:p>
        </p:txBody>
      </p:sp>
      <p:sp>
        <p:nvSpPr>
          <p:cNvPr id="3" name="Slide Number Placeholder 2"/>
          <p:cNvSpPr>
            <a:spLocks noGrp="1"/>
          </p:cNvSpPr>
          <p:nvPr>
            <p:ph type="sldNum" sz="quarter" idx="12"/>
          </p:nvPr>
        </p:nvSpPr>
        <p:spPr/>
        <p:txBody>
          <a:bodyPr/>
          <a:lstStyle/>
          <a:p>
            <a:fld id="{405B12B2-4FB3-489F-A189-74144EEB9694}" type="slidenum">
              <a:rPr lang="en-US" smtClean="0">
                <a:solidFill>
                  <a:prstClr val="black">
                    <a:tint val="75000"/>
                  </a:prstClr>
                </a:solidFill>
              </a:rPr>
              <a:pPr/>
              <a:t>146</a:t>
            </a:fld>
            <a:endParaRPr lang="en-US">
              <a:solidFill>
                <a:prstClr val="black">
                  <a:tint val="75000"/>
                </a:prstClr>
              </a:solidFill>
            </a:endParaRPr>
          </a:p>
        </p:txBody>
      </p:sp>
      <p:sp>
        <p:nvSpPr>
          <p:cNvPr id="8" name="TextBox 2"/>
          <p:cNvSpPr txBox="1"/>
          <p:nvPr/>
        </p:nvSpPr>
        <p:spPr>
          <a:xfrm>
            <a:off x="0" y="0"/>
            <a:ext cx="6096000" cy="461665"/>
          </a:xfrm>
          <a:prstGeom prst="rect">
            <a:avLst/>
          </a:prstGeom>
          <a:solidFill>
            <a:schemeClr val="accent5">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2400" b="1" dirty="0" smtClean="0">
                <a:solidFill>
                  <a:srgbClr val="C00000"/>
                </a:solidFill>
              </a:rPr>
              <a:t>Reactions of </a:t>
            </a:r>
            <a:r>
              <a:rPr lang="en-US" sz="2400" b="1" dirty="0">
                <a:solidFill>
                  <a:srgbClr val="C00000"/>
                </a:solidFill>
                <a:cs typeface="Calibri" pitchFamily="34" charset="0"/>
              </a:rPr>
              <a:t>Organic </a:t>
            </a:r>
            <a:r>
              <a:rPr lang="en-US" sz="2400" b="1" dirty="0" smtClean="0">
                <a:solidFill>
                  <a:srgbClr val="C00000"/>
                </a:solidFill>
                <a:cs typeface="Calibri" pitchFamily="34" charset="0"/>
              </a:rPr>
              <a:t>Halides   cont. </a:t>
            </a:r>
            <a:endParaRPr lang="en-US" sz="2400" b="1" dirty="0" smtClean="0">
              <a:solidFill>
                <a:srgbClr val="C00000"/>
              </a:solidFill>
              <a:latin typeface="Times New Roman" pitchFamily="18" charset="0"/>
              <a:cs typeface="Times New Roman" pitchFamily="18" charset="0"/>
            </a:endParaRPr>
          </a:p>
        </p:txBody>
      </p:sp>
      <p:sp>
        <p:nvSpPr>
          <p:cNvPr id="9" name="Rectangle 8"/>
          <p:cNvSpPr/>
          <p:nvPr/>
        </p:nvSpPr>
        <p:spPr>
          <a:xfrm>
            <a:off x="3047999" y="3352800"/>
            <a:ext cx="3497343" cy="400110"/>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sz="2000" b="1" dirty="0" smtClean="0">
              <a:solidFill>
                <a:srgbClr val="FF0000"/>
              </a:solidFill>
              <a:latin typeface="Times New Roman"/>
              <a:ea typeface="Times New Roman"/>
            </a:endParaRPr>
          </a:p>
        </p:txBody>
      </p:sp>
    </p:spTree>
    <p:extLst>
      <p:ext uri="{BB962C8B-B14F-4D97-AF65-F5344CB8AC3E}">
        <p14:creationId xmlns:p14="http://schemas.microsoft.com/office/powerpoint/2010/main" val="3091327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147</a:t>
            </a:fld>
            <a:endParaRPr lang="en-US">
              <a:solidFill>
                <a:prstClr val="black">
                  <a:tint val="75000"/>
                </a:prstClr>
              </a:solidFill>
            </a:endParaRPr>
          </a:p>
        </p:txBody>
      </p:sp>
      <p:sp>
        <p:nvSpPr>
          <p:cNvPr id="5" name="Rectangle 4"/>
          <p:cNvSpPr/>
          <p:nvPr/>
        </p:nvSpPr>
        <p:spPr>
          <a:xfrm>
            <a:off x="145181" y="832132"/>
            <a:ext cx="8229600" cy="1384995"/>
          </a:xfrm>
          <a:prstGeom prst="rect">
            <a:avLst/>
          </a:prstGeom>
        </p:spPr>
        <p:txBody>
          <a:bodyPr wrap="square">
            <a:spAutoFit/>
          </a:bodyPr>
          <a:lstStyle/>
          <a:p>
            <a:pPr algn="ctr"/>
            <a:r>
              <a:rPr lang="en-US" sz="2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400" b="1" dirty="0">
                <a:solidFill>
                  <a:srgbClr val="C00000"/>
                </a:solidFill>
                <a:effectLst>
                  <a:outerShdw blurRad="38100" dist="38100" dir="2700000" algn="tl">
                    <a:srgbClr val="000000">
                      <a:alpha val="43137"/>
                    </a:srgbClr>
                  </a:outerShdw>
                </a:effectLst>
              </a:rPr>
              <a:t>2- Elimination Reactions</a:t>
            </a:r>
            <a:endParaRPr lang="en-US" sz="2400" b="1" dirty="0">
              <a:solidFill>
                <a:srgbClr val="C00000"/>
              </a:solidFill>
              <a:effectLst>
                <a:outerShdw blurRad="38100" dist="38100" dir="2700000" algn="tl">
                  <a:srgbClr val="000000">
                    <a:alpha val="43137"/>
                  </a:srgbClr>
                </a:outerShdw>
              </a:effectLst>
              <a:cs typeface="Times New Roman" pitchFamily="18" charset="0"/>
            </a:endParaRPr>
          </a:p>
          <a:p>
            <a:pPr algn="just"/>
            <a:r>
              <a:rPr lang="en-US" sz="2000" b="1" dirty="0" smtClean="0">
                <a:solidFill>
                  <a:prstClr val="black"/>
                </a:solidFill>
                <a:latin typeface="Arial" panose="020B0604020202020204" pitchFamily="34" charset="0"/>
                <a:cs typeface="Arial" panose="020B0604020202020204" pitchFamily="34" charset="0"/>
              </a:rPr>
              <a:t>Alkyl halides react with strong base and it loses Hydrogen and Halogen from adjacent carbons to </a:t>
            </a:r>
            <a:r>
              <a:rPr lang="en-US" sz="2000" b="1" dirty="0" smtClean="0">
                <a:solidFill>
                  <a:srgbClr val="00B0F0"/>
                </a:solidFill>
                <a:latin typeface="Arial" panose="020B0604020202020204" pitchFamily="34" charset="0"/>
                <a:cs typeface="Arial" panose="020B0604020202020204" pitchFamily="34" charset="0"/>
              </a:rPr>
              <a:t>form alkenes </a:t>
            </a:r>
            <a:r>
              <a:rPr lang="en-US" sz="2000" b="1" dirty="0" smtClean="0">
                <a:solidFill>
                  <a:prstClr val="black"/>
                </a:solidFill>
                <a:latin typeface="Arial" panose="020B0604020202020204" pitchFamily="34" charset="0"/>
                <a:cs typeface="Arial" panose="020B0604020202020204" pitchFamily="34" charset="0"/>
              </a:rPr>
              <a:t>by </a:t>
            </a:r>
            <a:r>
              <a:rPr lang="en-US" sz="2000" b="1" dirty="0">
                <a:solidFill>
                  <a:prstClr val="black"/>
                </a:solidFill>
                <a:latin typeface="Arial" panose="020B0604020202020204" pitchFamily="34" charset="0"/>
                <a:cs typeface="Arial" panose="020B0604020202020204" pitchFamily="34" charset="0"/>
              </a:rPr>
              <a:t>an </a:t>
            </a:r>
            <a:r>
              <a:rPr lang="en-US" sz="2000" b="1" dirty="0">
                <a:solidFill>
                  <a:srgbClr val="FF0000"/>
                </a:solidFill>
                <a:latin typeface="Arial" panose="020B0604020202020204" pitchFamily="34" charset="0"/>
                <a:cs typeface="Arial" panose="020B0604020202020204" pitchFamily="34" charset="0"/>
              </a:rPr>
              <a:t>elimination process</a:t>
            </a:r>
            <a:r>
              <a:rPr lang="en-US" sz="2000" b="1" dirty="0">
                <a:solidFill>
                  <a:prstClr val="black"/>
                </a:solidFill>
                <a:latin typeface="Arial" panose="020B0604020202020204" pitchFamily="34" charset="0"/>
                <a:cs typeface="Arial" panose="020B0604020202020204" pitchFamily="34" charset="0"/>
              </a:rPr>
              <a:t>.</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068176"/>
            <a:ext cx="5105400" cy="97982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7041" y="3036651"/>
            <a:ext cx="4969042" cy="135260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p:nvPr/>
        </p:nvPicPr>
        <p:blipFill>
          <a:blip r:embed="rId4">
            <a:extLst>
              <a:ext uri="{28A0092B-C50C-407E-A947-70E740481C1C}">
                <a14:useLocalDpi xmlns:a14="http://schemas.microsoft.com/office/drawing/2010/main" val="0"/>
              </a:ext>
            </a:extLst>
          </a:blip>
          <a:srcRect/>
          <a:stretch>
            <a:fillRect/>
          </a:stretch>
        </p:blipFill>
        <p:spPr bwMode="auto">
          <a:xfrm>
            <a:off x="1050758" y="4953000"/>
            <a:ext cx="5654842" cy="1219200"/>
          </a:xfrm>
          <a:prstGeom prst="rect">
            <a:avLst/>
          </a:prstGeom>
          <a:noFill/>
        </p:spPr>
      </p:pic>
      <p:sp>
        <p:nvSpPr>
          <p:cNvPr id="9" name="Rectangle 8"/>
          <p:cNvSpPr/>
          <p:nvPr/>
        </p:nvSpPr>
        <p:spPr>
          <a:xfrm>
            <a:off x="21771" y="4419600"/>
            <a:ext cx="2683235" cy="369332"/>
          </a:xfrm>
          <a:prstGeom prst="rect">
            <a:avLst/>
          </a:prstGeom>
        </p:spPr>
        <p:style>
          <a:lnRef idx="1">
            <a:schemeClr val="dk1"/>
          </a:lnRef>
          <a:fillRef idx="2">
            <a:schemeClr val="dk1"/>
          </a:fillRef>
          <a:effectRef idx="1">
            <a:schemeClr val="dk1"/>
          </a:effectRef>
          <a:fontRef idx="minor">
            <a:schemeClr val="dk1"/>
          </a:fontRef>
        </p:style>
        <p:txBody>
          <a:bodyPr wrap="none">
            <a:spAutoFit/>
          </a:bodyPr>
          <a:lstStyle/>
          <a:p>
            <a:r>
              <a:rPr lang="en-US" b="1" dirty="0" smtClean="0">
                <a:solidFill>
                  <a:srgbClr val="C00000"/>
                </a:solidFill>
              </a:rPr>
              <a:t>Mechanism of </a:t>
            </a:r>
            <a:r>
              <a:rPr lang="en-US" b="1" dirty="0">
                <a:solidFill>
                  <a:srgbClr val="C00000"/>
                </a:solidFill>
              </a:rPr>
              <a:t>Elimination</a:t>
            </a:r>
            <a:endParaRPr lang="en-US" dirty="0">
              <a:solidFill>
                <a:prstClr val="black"/>
              </a:solidFill>
            </a:endParaRPr>
          </a:p>
        </p:txBody>
      </p:sp>
      <p:sp>
        <p:nvSpPr>
          <p:cNvPr id="10" name="Rectangle 9"/>
          <p:cNvSpPr/>
          <p:nvPr/>
        </p:nvSpPr>
        <p:spPr>
          <a:xfrm>
            <a:off x="336884" y="2297668"/>
            <a:ext cx="425116" cy="369332"/>
          </a:xfrm>
          <a:prstGeom prst="rect">
            <a:avLst/>
          </a:prstGeom>
        </p:spPr>
        <p:txBody>
          <a:bodyPr wrap="none">
            <a:spAutoFit/>
          </a:bodyPr>
          <a:lstStyle/>
          <a:p>
            <a:r>
              <a:rPr lang="en-US" b="1" dirty="0" smtClean="0">
                <a:solidFill>
                  <a:srgbClr val="C00000"/>
                </a:solidFill>
              </a:rPr>
              <a:t>1- </a:t>
            </a:r>
            <a:endParaRPr lang="en-US" dirty="0">
              <a:solidFill>
                <a:prstClr val="black"/>
              </a:solidFill>
            </a:endParaRPr>
          </a:p>
        </p:txBody>
      </p:sp>
      <p:sp>
        <p:nvSpPr>
          <p:cNvPr id="11" name="Rectangle 10"/>
          <p:cNvSpPr/>
          <p:nvPr/>
        </p:nvSpPr>
        <p:spPr>
          <a:xfrm>
            <a:off x="292768" y="3440668"/>
            <a:ext cx="425116" cy="369332"/>
          </a:xfrm>
          <a:prstGeom prst="rect">
            <a:avLst/>
          </a:prstGeom>
        </p:spPr>
        <p:txBody>
          <a:bodyPr wrap="none">
            <a:spAutoFit/>
          </a:bodyPr>
          <a:lstStyle/>
          <a:p>
            <a:r>
              <a:rPr lang="en-US" b="1" dirty="0" smtClean="0">
                <a:solidFill>
                  <a:srgbClr val="C00000"/>
                </a:solidFill>
              </a:rPr>
              <a:t>2- </a:t>
            </a:r>
            <a:endParaRPr lang="en-US" dirty="0">
              <a:solidFill>
                <a:prstClr val="black"/>
              </a:solidFill>
            </a:endParaRPr>
          </a:p>
        </p:txBody>
      </p:sp>
      <p:sp>
        <p:nvSpPr>
          <p:cNvPr id="12" name="TextBox 2"/>
          <p:cNvSpPr txBox="1"/>
          <p:nvPr/>
        </p:nvSpPr>
        <p:spPr>
          <a:xfrm>
            <a:off x="0" y="0"/>
            <a:ext cx="6096000" cy="461665"/>
          </a:xfrm>
          <a:prstGeom prst="rect">
            <a:avLst/>
          </a:prstGeom>
          <a:solidFill>
            <a:schemeClr val="accent5">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2400" b="1" dirty="0" smtClean="0">
                <a:solidFill>
                  <a:srgbClr val="C00000"/>
                </a:solidFill>
              </a:rPr>
              <a:t>Reactions of </a:t>
            </a:r>
            <a:r>
              <a:rPr lang="en-US" sz="2400" b="1" dirty="0">
                <a:solidFill>
                  <a:srgbClr val="C00000"/>
                </a:solidFill>
                <a:cs typeface="Calibri" pitchFamily="34" charset="0"/>
              </a:rPr>
              <a:t>Organic </a:t>
            </a:r>
            <a:r>
              <a:rPr lang="en-US" sz="2400" b="1" dirty="0" smtClean="0">
                <a:solidFill>
                  <a:srgbClr val="C00000"/>
                </a:solidFill>
                <a:cs typeface="Calibri" pitchFamily="34" charset="0"/>
              </a:rPr>
              <a:t>Halides   cont. </a:t>
            </a:r>
            <a:endParaRPr lang="en-US" sz="2400" b="1" dirty="0" smtClean="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106180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52400" y="582228"/>
            <a:ext cx="8305800" cy="1015663"/>
          </a:xfrm>
          <a:prstGeom prst="rect">
            <a:avLst/>
          </a:prstGeom>
        </p:spPr>
        <p:txBody>
          <a:bodyPr wrap="square">
            <a:spAutoFit/>
          </a:bodyPr>
          <a:lstStyle/>
          <a:p>
            <a:pPr algn="just"/>
            <a:r>
              <a:rPr lang="en-US" sz="2000" b="1" dirty="0" smtClean="0">
                <a:solidFill>
                  <a:srgbClr val="00B0F0"/>
                </a:solidFill>
                <a:latin typeface="Arial" panose="020B0604020202020204" pitchFamily="34" charset="0"/>
                <a:cs typeface="Arial" panose="020B0604020202020204" pitchFamily="34" charset="0"/>
              </a:rPr>
              <a:t>        </a:t>
            </a:r>
            <a:r>
              <a:rPr lang="en-US" sz="2000" b="1" dirty="0" smtClean="0">
                <a:solidFill>
                  <a:srgbClr val="EEECE1">
                    <a:lumMod val="50000"/>
                  </a:srgbClr>
                </a:solidFill>
                <a:latin typeface="Arial" panose="020B0604020202020204" pitchFamily="34" charset="0"/>
                <a:cs typeface="Arial" panose="020B0604020202020204" pitchFamily="34" charset="0"/>
              </a:rPr>
              <a:t>In general </a:t>
            </a:r>
            <a:r>
              <a:rPr lang="en-US" sz="2000" b="1" dirty="0">
                <a:solidFill>
                  <a:prstClr val="black"/>
                </a:solidFill>
                <a:latin typeface="Arial" panose="020B0604020202020204" pitchFamily="34" charset="0"/>
                <a:cs typeface="Arial" panose="020B0604020202020204" pitchFamily="34" charset="0"/>
              </a:rPr>
              <a:t>Alkyl halides react with </a:t>
            </a:r>
            <a:r>
              <a:rPr lang="en-US" sz="2000" b="1" dirty="0">
                <a:solidFill>
                  <a:srgbClr val="C00000"/>
                </a:solidFill>
                <a:latin typeface="Arial" panose="020B0604020202020204" pitchFamily="34" charset="0"/>
                <a:cs typeface="Arial" panose="020B0604020202020204" pitchFamily="34" charset="0"/>
              </a:rPr>
              <a:t>strong </a:t>
            </a:r>
            <a:r>
              <a:rPr lang="en-US" sz="2000" b="1" dirty="0" smtClean="0">
                <a:solidFill>
                  <a:srgbClr val="C00000"/>
                </a:solidFill>
                <a:latin typeface="Arial" panose="020B0604020202020204" pitchFamily="34" charset="0"/>
                <a:cs typeface="Arial" panose="020B0604020202020204" pitchFamily="34" charset="0"/>
              </a:rPr>
              <a:t>base </a:t>
            </a:r>
            <a:r>
              <a:rPr lang="en-US" sz="2000" b="1" dirty="0" smtClean="0">
                <a:solidFill>
                  <a:prstClr val="black"/>
                </a:solidFill>
                <a:latin typeface="Arial" panose="020B0604020202020204" pitchFamily="34" charset="0"/>
                <a:cs typeface="Arial" panose="020B0604020202020204" pitchFamily="34" charset="0"/>
              </a:rPr>
              <a:t>in the presence of </a:t>
            </a:r>
            <a:r>
              <a:rPr lang="en-US" sz="2000" b="1" dirty="0" smtClean="0">
                <a:solidFill>
                  <a:srgbClr val="C00000"/>
                </a:solidFill>
                <a:latin typeface="Arial" panose="020B0604020202020204" pitchFamily="34" charset="0"/>
                <a:cs typeface="Arial" panose="020B0604020202020204" pitchFamily="34" charset="0"/>
              </a:rPr>
              <a:t>alcohol</a:t>
            </a:r>
            <a:r>
              <a:rPr lang="en-US" sz="2000" b="1" dirty="0" smtClean="0">
                <a:solidFill>
                  <a:prstClr val="black"/>
                </a:solidFill>
                <a:latin typeface="Arial" panose="020B0604020202020204" pitchFamily="34" charset="0"/>
                <a:cs typeface="Arial" panose="020B0604020202020204" pitchFamily="34" charset="0"/>
              </a:rPr>
              <a:t> to give </a:t>
            </a:r>
            <a:r>
              <a:rPr lang="en-US" sz="2000" b="1" i="1" dirty="0" smtClean="0">
                <a:solidFill>
                  <a:srgbClr val="EEECE1">
                    <a:lumMod val="50000"/>
                  </a:srgbClr>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Elimination product and </a:t>
            </a:r>
            <a:r>
              <a:rPr lang="en-US" sz="2000" b="1" dirty="0" smtClean="0">
                <a:solidFill>
                  <a:prstClr val="black"/>
                </a:solidFill>
                <a:latin typeface="Arial" panose="020B0604020202020204" pitchFamily="34" charset="0"/>
                <a:cs typeface="Arial" panose="020B0604020202020204" pitchFamily="34" charset="0"/>
              </a:rPr>
              <a:t>alkyl </a:t>
            </a:r>
            <a:r>
              <a:rPr lang="en-US" sz="2000" b="1" dirty="0">
                <a:solidFill>
                  <a:prstClr val="black"/>
                </a:solidFill>
                <a:latin typeface="Arial" panose="020B0604020202020204" pitchFamily="34" charset="0"/>
                <a:cs typeface="Arial" panose="020B0604020202020204" pitchFamily="34" charset="0"/>
              </a:rPr>
              <a:t>halides react with </a:t>
            </a:r>
            <a:r>
              <a:rPr lang="en-US" sz="2000" b="1" dirty="0" smtClean="0">
                <a:solidFill>
                  <a:srgbClr val="C00000"/>
                </a:solidFill>
                <a:latin typeface="Arial" panose="020B0604020202020204" pitchFamily="34" charset="0"/>
                <a:cs typeface="Arial" panose="020B0604020202020204" pitchFamily="34" charset="0"/>
              </a:rPr>
              <a:t>dilute </a:t>
            </a:r>
            <a:r>
              <a:rPr lang="en-US" sz="2000" b="1" dirty="0">
                <a:solidFill>
                  <a:srgbClr val="C00000"/>
                </a:solidFill>
                <a:latin typeface="Arial" panose="020B0604020202020204" pitchFamily="34" charset="0"/>
                <a:cs typeface="Arial" panose="020B0604020202020204" pitchFamily="34" charset="0"/>
              </a:rPr>
              <a:t>base </a:t>
            </a:r>
            <a:r>
              <a:rPr lang="en-US" sz="2000" b="1" dirty="0" smtClean="0">
                <a:solidFill>
                  <a:srgbClr val="C00000"/>
                </a:solidFill>
                <a:latin typeface="Arial" panose="020B0604020202020204" pitchFamily="34" charset="0"/>
                <a:cs typeface="Arial" panose="020B0604020202020204" pitchFamily="34" charset="0"/>
              </a:rPr>
              <a:t>(</a:t>
            </a:r>
            <a:r>
              <a:rPr lang="en-US" sz="2000" b="1" dirty="0" smtClean="0">
                <a:solidFill>
                  <a:prstClr val="black"/>
                </a:solidFill>
                <a:latin typeface="Arial" panose="020B0604020202020204" pitchFamily="34" charset="0"/>
                <a:cs typeface="Arial" panose="020B0604020202020204" pitchFamily="34" charset="0"/>
              </a:rPr>
              <a:t>in </a:t>
            </a:r>
            <a:r>
              <a:rPr lang="en-US" sz="2000" b="1" dirty="0">
                <a:solidFill>
                  <a:prstClr val="black"/>
                </a:solidFill>
                <a:latin typeface="Arial" panose="020B0604020202020204" pitchFamily="34" charset="0"/>
                <a:cs typeface="Arial" panose="020B0604020202020204" pitchFamily="34" charset="0"/>
              </a:rPr>
              <a:t>the presence of </a:t>
            </a:r>
            <a:r>
              <a:rPr lang="en-US" sz="2000" b="1" dirty="0" smtClean="0">
                <a:solidFill>
                  <a:srgbClr val="C00000"/>
                </a:solidFill>
                <a:latin typeface="Arial" panose="020B0604020202020204" pitchFamily="34" charset="0"/>
                <a:cs typeface="Arial" panose="020B0604020202020204" pitchFamily="34" charset="0"/>
              </a:rPr>
              <a:t>water)</a:t>
            </a:r>
            <a:r>
              <a:rPr lang="en-US" sz="2000" b="1" dirty="0" smtClean="0">
                <a:solidFill>
                  <a:prstClr val="black"/>
                </a:solidFill>
                <a:latin typeface="Arial" panose="020B0604020202020204" pitchFamily="34" charset="0"/>
                <a:cs typeface="Arial" panose="020B0604020202020204" pitchFamily="34" charset="0"/>
              </a:rPr>
              <a:t> </a:t>
            </a:r>
            <a:r>
              <a:rPr lang="en-US" sz="2000" b="1" dirty="0">
                <a:solidFill>
                  <a:prstClr val="black"/>
                </a:solidFill>
                <a:latin typeface="Arial" panose="020B0604020202020204" pitchFamily="34" charset="0"/>
                <a:cs typeface="Arial" panose="020B0604020202020204" pitchFamily="34" charset="0"/>
              </a:rPr>
              <a:t>to give </a:t>
            </a:r>
            <a:r>
              <a:rPr lang="en-US" sz="2000" b="1" dirty="0" smtClean="0">
                <a:solidFill>
                  <a:srgbClr val="002060"/>
                </a:solidFill>
                <a:latin typeface="Arial" panose="020B0604020202020204" pitchFamily="34" charset="0"/>
                <a:cs typeface="Arial" panose="020B0604020202020204" pitchFamily="34" charset="0"/>
              </a:rPr>
              <a:t>substitution product.</a:t>
            </a:r>
            <a:endParaRPr lang="en-US" sz="2000" b="1" dirty="0">
              <a:solidFill>
                <a:srgbClr val="002060"/>
              </a:solidFill>
              <a:latin typeface="Arial" panose="020B0604020202020204" pitchFamily="34" charset="0"/>
              <a:cs typeface="Arial" panose="020B0604020202020204" pitchFamily="34" charset="0"/>
            </a:endParaRPr>
          </a:p>
        </p:txBody>
      </p:sp>
      <p:graphicFrame>
        <p:nvGraphicFramePr>
          <p:cNvPr id="11" name="Object 2"/>
          <p:cNvGraphicFramePr>
            <a:graphicFrameLocks noChangeAspect="1"/>
          </p:cNvGraphicFramePr>
          <p:nvPr>
            <p:extLst>
              <p:ext uri="{D42A27DB-BD31-4B8C-83A1-F6EECF244321}">
                <p14:modId xmlns:p14="http://schemas.microsoft.com/office/powerpoint/2010/main" val="3374538613"/>
              </p:ext>
            </p:extLst>
          </p:nvPr>
        </p:nvGraphicFramePr>
        <p:xfrm>
          <a:off x="990600" y="2667000"/>
          <a:ext cx="1836664" cy="320776"/>
        </p:xfrm>
        <a:graphic>
          <a:graphicData uri="http://schemas.openxmlformats.org/presentationml/2006/ole">
            <mc:AlternateContent xmlns:mc="http://schemas.openxmlformats.org/markup-compatibility/2006">
              <mc:Choice xmlns:v="urn:schemas-microsoft-com:vml" Requires="v">
                <p:oleObj spid="_x0000_s327850" name="CS ChemDraw Drawing" r:id="rId3" imgW="1027080" imgH="179640" progId="ChemDraw.Document.6.0">
                  <p:embed/>
                </p:oleObj>
              </mc:Choice>
              <mc:Fallback>
                <p:oleObj name="CS ChemDraw Drawing" r:id="rId3" imgW="1027080" imgH="179640" progId="ChemDraw.Document.6.0">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2667000"/>
                        <a:ext cx="1836664" cy="320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 name="Object 3"/>
          <p:cNvGraphicFramePr>
            <a:graphicFrameLocks noChangeAspect="1"/>
          </p:cNvGraphicFramePr>
          <p:nvPr>
            <p:extLst>
              <p:ext uri="{D42A27DB-BD31-4B8C-83A1-F6EECF244321}">
                <p14:modId xmlns:p14="http://schemas.microsoft.com/office/powerpoint/2010/main" val="3693277853"/>
              </p:ext>
            </p:extLst>
          </p:nvPr>
        </p:nvGraphicFramePr>
        <p:xfrm>
          <a:off x="2819400" y="1828800"/>
          <a:ext cx="2172210" cy="1800456"/>
        </p:xfrm>
        <a:graphic>
          <a:graphicData uri="http://schemas.openxmlformats.org/presentationml/2006/ole">
            <mc:AlternateContent xmlns:mc="http://schemas.openxmlformats.org/markup-compatibility/2006">
              <mc:Choice xmlns:v="urn:schemas-microsoft-com:vml" Requires="v">
                <p:oleObj spid="_x0000_s327851" name="CS ChemDraw Drawing" r:id="rId5" imgW="1419480" imgH="1176120" progId="ChemDraw.Document.6.0">
                  <p:embed/>
                </p:oleObj>
              </mc:Choice>
              <mc:Fallback>
                <p:oleObj name="CS ChemDraw Drawing" r:id="rId5" imgW="1419480" imgH="1176120" progId="ChemDraw.Document.6.0">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9400" y="1828800"/>
                        <a:ext cx="2172210" cy="180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 name="Object 4"/>
          <p:cNvGraphicFramePr>
            <a:graphicFrameLocks noChangeAspect="1"/>
          </p:cNvGraphicFramePr>
          <p:nvPr>
            <p:extLst>
              <p:ext uri="{D42A27DB-BD31-4B8C-83A1-F6EECF244321}">
                <p14:modId xmlns:p14="http://schemas.microsoft.com/office/powerpoint/2010/main" val="3756915909"/>
              </p:ext>
            </p:extLst>
          </p:nvPr>
        </p:nvGraphicFramePr>
        <p:xfrm>
          <a:off x="5105400" y="1981200"/>
          <a:ext cx="1555283" cy="611103"/>
        </p:xfrm>
        <a:graphic>
          <a:graphicData uri="http://schemas.openxmlformats.org/presentationml/2006/ole">
            <mc:AlternateContent xmlns:mc="http://schemas.openxmlformats.org/markup-compatibility/2006">
              <mc:Choice xmlns:v="urn:schemas-microsoft-com:vml" Requires="v">
                <p:oleObj spid="_x0000_s327852" name="CS ChemDraw Drawing" r:id="rId7" imgW="986400" imgH="390960" progId="ChemDraw.Document.6.0">
                  <p:embed/>
                </p:oleObj>
              </mc:Choice>
              <mc:Fallback>
                <p:oleObj name="CS ChemDraw Drawing" r:id="rId7" imgW="986400" imgH="390960" progId="ChemDraw.Document.6.0">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05400" y="1981200"/>
                        <a:ext cx="1555283" cy="611103"/>
                      </a:xfrm>
                      <a:prstGeom prst="rect">
                        <a:avLst/>
                      </a:prstGeom>
                      <a:noFill/>
                      <a:ln>
                        <a:noFill/>
                      </a:ln>
                      <a:effectLst/>
                      <a:extLst/>
                    </p:spPr>
                  </p:pic>
                </p:oleObj>
              </mc:Fallback>
            </mc:AlternateContent>
          </a:graphicData>
        </a:graphic>
      </p:graphicFrame>
      <p:graphicFrame>
        <p:nvGraphicFramePr>
          <p:cNvPr id="14" name="Object 5"/>
          <p:cNvGraphicFramePr>
            <a:graphicFrameLocks noChangeAspect="1"/>
          </p:cNvGraphicFramePr>
          <p:nvPr>
            <p:extLst>
              <p:ext uri="{D42A27DB-BD31-4B8C-83A1-F6EECF244321}">
                <p14:modId xmlns:p14="http://schemas.microsoft.com/office/powerpoint/2010/main" val="2901860304"/>
              </p:ext>
            </p:extLst>
          </p:nvPr>
        </p:nvGraphicFramePr>
        <p:xfrm>
          <a:off x="5105400" y="3352800"/>
          <a:ext cx="1600200" cy="612307"/>
        </p:xfrm>
        <a:graphic>
          <a:graphicData uri="http://schemas.openxmlformats.org/presentationml/2006/ole">
            <mc:AlternateContent xmlns:mc="http://schemas.openxmlformats.org/markup-compatibility/2006">
              <mc:Choice xmlns:v="urn:schemas-microsoft-com:vml" Requires="v">
                <p:oleObj spid="_x0000_s327853" name="CS ChemDraw Drawing" r:id="rId9" imgW="1098000" imgH="371160" progId="ChemDraw.Document.6.0">
                  <p:embed/>
                </p:oleObj>
              </mc:Choice>
              <mc:Fallback>
                <p:oleObj name="CS ChemDraw Drawing" r:id="rId9" imgW="1098000" imgH="371160" progId="ChemDraw.Document.6.0">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05400" y="3352800"/>
                        <a:ext cx="1600200" cy="612307"/>
                      </a:xfrm>
                      <a:prstGeom prst="rect">
                        <a:avLst/>
                      </a:prstGeom>
                      <a:noFill/>
                      <a:ln>
                        <a:noFill/>
                      </a:ln>
                      <a:effectLst/>
                      <a:extLst/>
                    </p:spPr>
                  </p:pic>
                </p:oleObj>
              </mc:Fallback>
            </mc:AlternateContent>
          </a:graphicData>
        </a:graphic>
      </p:graphicFrame>
      <p:sp>
        <p:nvSpPr>
          <p:cNvPr id="3" name="Slide Number Placeholder 2"/>
          <p:cNvSpPr>
            <a:spLocks noGrp="1"/>
          </p:cNvSpPr>
          <p:nvPr>
            <p:ph type="sldNum" sz="quarter" idx="12"/>
          </p:nvPr>
        </p:nvSpPr>
        <p:spPr>
          <a:xfrm>
            <a:off x="457200" y="6356350"/>
            <a:ext cx="457200" cy="365125"/>
          </a:xfrm>
        </p:spPr>
        <p:txBody>
          <a:bodyPr/>
          <a:lstStyle/>
          <a:p>
            <a:fld id="{405B12B2-4FB3-489F-A189-74144EEB9694}" type="slidenum">
              <a:rPr lang="en-US" smtClean="0">
                <a:solidFill>
                  <a:prstClr val="black">
                    <a:tint val="75000"/>
                  </a:prstClr>
                </a:solidFill>
              </a:rPr>
              <a:pPr/>
              <a:t>148</a:t>
            </a:fld>
            <a:endParaRPr lang="en-US">
              <a:solidFill>
                <a:prstClr val="black">
                  <a:tint val="75000"/>
                </a:prstClr>
              </a:solidFill>
            </a:endParaRPr>
          </a:p>
        </p:txBody>
      </p:sp>
      <p:sp>
        <p:nvSpPr>
          <p:cNvPr id="5" name="Rectangle 4"/>
          <p:cNvSpPr/>
          <p:nvPr/>
        </p:nvSpPr>
        <p:spPr>
          <a:xfrm>
            <a:off x="3415284" y="3166646"/>
            <a:ext cx="1253869" cy="338554"/>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600" dirty="0" smtClean="0">
                <a:latin typeface="Arial" panose="020B0604020202020204" pitchFamily="34" charset="0"/>
                <a:cs typeface="Arial" panose="020B0604020202020204" pitchFamily="34" charset="0"/>
              </a:rPr>
              <a:t>H</a:t>
            </a:r>
            <a:r>
              <a:rPr lang="en-US" sz="1600" baseline="-25000" dirty="0" smtClean="0">
                <a:latin typeface="Arial" panose="020B0604020202020204" pitchFamily="34" charset="0"/>
                <a:cs typeface="Arial" panose="020B0604020202020204" pitchFamily="34" charset="0"/>
              </a:rPr>
              <a:t>2</a:t>
            </a:r>
            <a:r>
              <a:rPr lang="en-US" sz="1600" dirty="0" smtClean="0">
                <a:latin typeface="Arial" panose="020B0604020202020204" pitchFamily="34" charset="0"/>
                <a:cs typeface="Arial" panose="020B0604020202020204" pitchFamily="34" charset="0"/>
              </a:rPr>
              <a:t>O /  KOH</a:t>
            </a:r>
            <a:endParaRPr lang="en-US" sz="1600" dirty="0"/>
          </a:p>
        </p:txBody>
      </p:sp>
      <p:sp>
        <p:nvSpPr>
          <p:cNvPr id="15" name="TextBox 2"/>
          <p:cNvSpPr txBox="1"/>
          <p:nvPr/>
        </p:nvSpPr>
        <p:spPr>
          <a:xfrm>
            <a:off x="0" y="0"/>
            <a:ext cx="6096000" cy="461665"/>
          </a:xfrm>
          <a:prstGeom prst="rect">
            <a:avLst/>
          </a:prstGeom>
          <a:solidFill>
            <a:schemeClr val="accent5">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2400" b="1" dirty="0" smtClean="0">
                <a:solidFill>
                  <a:srgbClr val="C00000"/>
                </a:solidFill>
              </a:rPr>
              <a:t>Reactions of </a:t>
            </a:r>
            <a:r>
              <a:rPr lang="en-US" sz="2400" b="1" dirty="0">
                <a:solidFill>
                  <a:srgbClr val="C00000"/>
                </a:solidFill>
                <a:cs typeface="Calibri" pitchFamily="34" charset="0"/>
              </a:rPr>
              <a:t>Organic </a:t>
            </a:r>
            <a:r>
              <a:rPr lang="en-US" sz="2400" b="1" dirty="0" smtClean="0">
                <a:solidFill>
                  <a:srgbClr val="C00000"/>
                </a:solidFill>
                <a:cs typeface="Calibri" pitchFamily="34" charset="0"/>
              </a:rPr>
              <a:t>Halides   cont. </a:t>
            </a:r>
            <a:endParaRPr lang="en-US" sz="2400" b="1" dirty="0" smtClean="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1190524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to="" calcmode="lin" valueType="num">
                                      <p:cBhvr>
                                        <p:cTn id="12" dur="1" fill="hold"/>
                                        <p:tgtEl>
                                          <p:spTgt spid="1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to="" calcmode="lin" valueType="num">
                                      <p:cBhvr>
                                        <p:cTn id="17" dur="1" fill="hold"/>
                                        <p:tgtEl>
                                          <p:spTgt spid="13"/>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 to="" calcmode="lin" valueType="num">
                                      <p:cBhvr>
                                        <p:cTn id="22" dur="1" fill="hold"/>
                                        <p:tgtEl>
                                          <p:spTgt spid="14"/>
                                        </p:tgtEl>
                                        <p:attrNameLst>
                                          <p:attrName/>
                                        </p:attrNameLst>
                                      </p:cBhvr>
                                    </p:anim>
                                  </p:childTnLst>
                                </p:cTn>
                              </p:par>
                              <p:par>
                                <p:cTn id="23" presetID="2" presetClass="entr" presetSubtype="2"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1+#ppt_w/2"/>
                                          </p:val>
                                        </p:tav>
                                        <p:tav tm="100000">
                                          <p:val>
                                            <p:strVal val="#ppt_x"/>
                                          </p:val>
                                        </p:tav>
                                      </p:tavLst>
                                    </p:anim>
                                    <p:anim calcmode="lin" valueType="num">
                                      <p:cBhvr additive="base">
                                        <p:cTn id="26"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28600" y="1120914"/>
            <a:ext cx="8610600" cy="707886"/>
          </a:xfrm>
          <a:prstGeom prst="rect">
            <a:avLst/>
          </a:prstGeom>
        </p:spPr>
        <p:txBody>
          <a:bodyPr wrap="square">
            <a:spAutoFit/>
          </a:bodyPr>
          <a:lstStyle/>
          <a:p>
            <a:pPr algn="just"/>
            <a:r>
              <a:rPr lang="en-US" sz="2000" b="1" dirty="0" smtClean="0">
                <a:solidFill>
                  <a:srgbClr val="C00000"/>
                </a:solidFill>
                <a:latin typeface="Arial" panose="020B0604020202020204" pitchFamily="34" charset="0"/>
                <a:cs typeface="Arial" panose="020B0604020202020204" pitchFamily="34" charset="0"/>
              </a:rPr>
              <a:t>Grignard </a:t>
            </a:r>
            <a:r>
              <a:rPr lang="en-US" sz="2000" b="1" dirty="0">
                <a:solidFill>
                  <a:srgbClr val="C00000"/>
                </a:solidFill>
                <a:latin typeface="Arial" panose="020B0604020202020204" pitchFamily="34" charset="0"/>
                <a:cs typeface="Arial" panose="020B0604020202020204" pitchFamily="34" charset="0"/>
              </a:rPr>
              <a:t>reagents </a:t>
            </a:r>
            <a:r>
              <a:rPr lang="en-US" sz="2000" b="1" dirty="0">
                <a:solidFill>
                  <a:srgbClr val="002060"/>
                </a:solidFill>
                <a:latin typeface="Arial" panose="020B0604020202020204" pitchFamily="34" charset="0"/>
                <a:cs typeface="Arial" panose="020B0604020202020204" pitchFamily="34" charset="0"/>
              </a:rPr>
              <a:t>are obtained by the reaction of alkyl or aryl halides with metallic magnesium in dry ether as the solvent</a:t>
            </a:r>
            <a:r>
              <a:rPr lang="en-US" sz="2000" b="1" dirty="0" smtClean="0">
                <a:solidFill>
                  <a:prstClr val="black"/>
                </a:solidFill>
                <a:latin typeface="Arial" panose="020B0604020202020204" pitchFamily="34" charset="0"/>
                <a:cs typeface="Arial" panose="020B0604020202020204" pitchFamily="34" charset="0"/>
              </a:rPr>
              <a:t>.</a:t>
            </a:r>
            <a:endParaRPr lang="en-US" sz="2000" b="1" dirty="0">
              <a:solidFill>
                <a:prstClr val="black"/>
              </a:solidFill>
              <a:latin typeface="Arial" panose="020B0604020202020204" pitchFamily="34" charset="0"/>
              <a:cs typeface="Arial" panose="020B0604020202020204" pitchFamily="34" charset="0"/>
            </a:endParaRPr>
          </a:p>
        </p:txBody>
      </p:sp>
      <p:pic>
        <p:nvPicPr>
          <p:cNvPr id="114724" name="Picture 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1304" y="1864459"/>
            <a:ext cx="6247696" cy="650141"/>
          </a:xfrm>
          <a:prstGeom prst="rect">
            <a:avLst/>
          </a:prstGeom>
          <a:noFill/>
          <a:extLst>
            <a:ext uri="{909E8E84-426E-40DD-AFC4-6F175D3DCCD1}">
              <a14:hiddenFill xmlns:a14="http://schemas.microsoft.com/office/drawing/2010/main">
                <a:solidFill>
                  <a:srgbClr val="FFFFFF"/>
                </a:solidFill>
              </a14:hiddenFill>
            </a:ext>
          </a:extLst>
        </p:spPr>
      </p:pic>
      <p:pic>
        <p:nvPicPr>
          <p:cNvPr id="114725" name="Picture 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628690"/>
            <a:ext cx="5434365" cy="87651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57200" y="3635514"/>
            <a:ext cx="8661400" cy="707886"/>
          </a:xfrm>
          <a:prstGeom prst="rect">
            <a:avLst/>
          </a:prstGeom>
        </p:spPr>
        <p:txBody>
          <a:bodyPr wrap="square">
            <a:spAutoFit/>
          </a:bodyPr>
          <a:lstStyle/>
          <a:p>
            <a:r>
              <a:rPr lang="en-US" sz="2000" b="1" dirty="0">
                <a:solidFill>
                  <a:srgbClr val="C00000"/>
                </a:solidFill>
                <a:latin typeface="Arial" panose="020B0604020202020204" pitchFamily="34" charset="0"/>
                <a:cs typeface="Arial" panose="020B0604020202020204" pitchFamily="34" charset="0"/>
              </a:rPr>
              <a:t>Grignard reagents </a:t>
            </a:r>
            <a:r>
              <a:rPr lang="en-US" sz="2000" b="1" dirty="0">
                <a:solidFill>
                  <a:srgbClr val="002060"/>
                </a:solidFill>
                <a:latin typeface="Arial" panose="020B0604020202020204" pitchFamily="34" charset="0"/>
                <a:cs typeface="Arial" panose="020B0604020202020204" pitchFamily="34" charset="0"/>
              </a:rPr>
              <a:t>react readily with any source of protons to give hydrocarbons</a:t>
            </a:r>
            <a:endParaRPr lang="en-US" sz="2000" dirty="0">
              <a:solidFill>
                <a:prstClr val="black"/>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2299276"/>
            <a:ext cx="5381527" cy="8319076"/>
          </a:xfrm>
          <a:prstGeom prst="rect">
            <a:avLst/>
          </a:prstGeom>
        </p:spPr>
      </p:pic>
      <p:sp>
        <p:nvSpPr>
          <p:cNvPr id="4" name="Slide Number Placeholder 3"/>
          <p:cNvSpPr>
            <a:spLocks noGrp="1"/>
          </p:cNvSpPr>
          <p:nvPr>
            <p:ph type="sldNum" sz="quarter" idx="12"/>
          </p:nvPr>
        </p:nvSpPr>
        <p:spPr/>
        <p:txBody>
          <a:bodyPr/>
          <a:lstStyle/>
          <a:p>
            <a:fld id="{405B12B2-4FB3-489F-A189-74144EEB9694}" type="slidenum">
              <a:rPr lang="en-US" smtClean="0">
                <a:solidFill>
                  <a:prstClr val="black">
                    <a:tint val="75000"/>
                  </a:prstClr>
                </a:solidFill>
              </a:rPr>
              <a:pPr/>
              <a:t>149</a:t>
            </a:fld>
            <a:endParaRPr lang="en-US">
              <a:solidFill>
                <a:prstClr val="black">
                  <a:tint val="75000"/>
                </a:prstClr>
              </a:solidFill>
            </a:endParaRPr>
          </a:p>
        </p:txBody>
      </p:sp>
      <p:sp>
        <p:nvSpPr>
          <p:cNvPr id="9" name="Rectangle 9"/>
          <p:cNvSpPr/>
          <p:nvPr/>
        </p:nvSpPr>
        <p:spPr>
          <a:xfrm>
            <a:off x="549442" y="2052935"/>
            <a:ext cx="425116" cy="1200329"/>
          </a:xfrm>
          <a:prstGeom prst="rect">
            <a:avLst/>
          </a:prstGeom>
        </p:spPr>
        <p:txBody>
          <a:bodyPr wrap="none">
            <a:spAutoFit/>
          </a:bodyPr>
          <a:lstStyle/>
          <a:p>
            <a:r>
              <a:rPr lang="en-US" b="1" dirty="0" smtClean="0">
                <a:solidFill>
                  <a:srgbClr val="C00000"/>
                </a:solidFill>
              </a:rPr>
              <a:t>1- </a:t>
            </a:r>
          </a:p>
          <a:p>
            <a:endParaRPr lang="en-US" b="1" dirty="0" smtClean="0">
              <a:solidFill>
                <a:srgbClr val="C00000"/>
              </a:solidFill>
            </a:endParaRPr>
          </a:p>
          <a:p>
            <a:endParaRPr lang="en-US" b="1" dirty="0">
              <a:solidFill>
                <a:srgbClr val="C00000"/>
              </a:solidFill>
            </a:endParaRPr>
          </a:p>
          <a:p>
            <a:r>
              <a:rPr lang="en-US" b="1" dirty="0" smtClean="0">
                <a:solidFill>
                  <a:srgbClr val="C00000"/>
                </a:solidFill>
              </a:rPr>
              <a:t>2-</a:t>
            </a:r>
            <a:endParaRPr lang="en-US" dirty="0">
              <a:solidFill>
                <a:prstClr val="black"/>
              </a:solidFill>
            </a:endParaRPr>
          </a:p>
        </p:txBody>
      </p:sp>
      <p:sp>
        <p:nvSpPr>
          <p:cNvPr id="5" name="مستطيل 4"/>
          <p:cNvSpPr/>
          <p:nvPr/>
        </p:nvSpPr>
        <p:spPr>
          <a:xfrm>
            <a:off x="1828800" y="681335"/>
            <a:ext cx="5867400" cy="461665"/>
          </a:xfrm>
          <a:prstGeom prst="rect">
            <a:avLst/>
          </a:prstGeom>
        </p:spPr>
        <p:txBody>
          <a:bodyPr wrap="square">
            <a:spAutoFit/>
          </a:bodyPr>
          <a:lstStyle/>
          <a:p>
            <a:pPr algn="ctr"/>
            <a:r>
              <a:rPr lang="en-US" sz="2400" b="1" dirty="0">
                <a:solidFill>
                  <a:srgbClr val="C00000"/>
                </a:solidFill>
                <a:effectLst>
                  <a:outerShdw blurRad="38100" dist="38100" dir="2700000" algn="tl">
                    <a:srgbClr val="000000">
                      <a:alpha val="43137"/>
                    </a:srgbClr>
                  </a:outerShdw>
                </a:effectLst>
              </a:rPr>
              <a:t>3- Formation of Grignard compound</a:t>
            </a:r>
            <a:endParaRPr lang="en-US" sz="2400" b="1" dirty="0">
              <a:solidFill>
                <a:srgbClr val="C00000"/>
              </a:solidFill>
              <a:effectLst>
                <a:outerShdw blurRad="38100" dist="38100" dir="2700000" algn="tl">
                  <a:srgbClr val="000000">
                    <a:alpha val="43137"/>
                  </a:srgbClr>
                </a:outerShdw>
              </a:effectLst>
              <a:cs typeface="Times New Roman" pitchFamily="18" charset="0"/>
            </a:endParaRPr>
          </a:p>
        </p:txBody>
      </p:sp>
      <p:sp>
        <p:nvSpPr>
          <p:cNvPr id="11" name="TextBox 2"/>
          <p:cNvSpPr txBox="1"/>
          <p:nvPr/>
        </p:nvSpPr>
        <p:spPr>
          <a:xfrm>
            <a:off x="0" y="0"/>
            <a:ext cx="6096000" cy="461665"/>
          </a:xfrm>
          <a:prstGeom prst="rect">
            <a:avLst/>
          </a:prstGeom>
          <a:solidFill>
            <a:schemeClr val="accent5">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2400" b="1" dirty="0" smtClean="0">
                <a:solidFill>
                  <a:srgbClr val="C00000"/>
                </a:solidFill>
              </a:rPr>
              <a:t>Reactions of </a:t>
            </a:r>
            <a:r>
              <a:rPr lang="en-US" sz="2400" b="1" dirty="0">
                <a:solidFill>
                  <a:srgbClr val="C00000"/>
                </a:solidFill>
                <a:cs typeface="Calibri" pitchFamily="34" charset="0"/>
              </a:rPr>
              <a:t>Organic </a:t>
            </a:r>
            <a:r>
              <a:rPr lang="en-US" sz="2400" b="1" dirty="0" smtClean="0">
                <a:solidFill>
                  <a:srgbClr val="C00000"/>
                </a:solidFill>
                <a:cs typeface="Calibri" pitchFamily="34" charset="0"/>
              </a:rPr>
              <a:t>Halides   cont. </a:t>
            </a:r>
            <a:endParaRPr lang="en-US" sz="2400" b="1" dirty="0" smtClean="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568362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1+#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5" name="Rectangle 317444"/>
          <p:cNvSpPr/>
          <p:nvPr/>
        </p:nvSpPr>
        <p:spPr>
          <a:xfrm>
            <a:off x="2530997" y="2743200"/>
            <a:ext cx="237566" cy="369332"/>
          </a:xfrm>
          <a:prstGeom prst="rect">
            <a:avLst/>
          </a:prstGeom>
        </p:spPr>
        <p:txBody>
          <a:bodyPr wrap="none">
            <a:spAutoFit/>
          </a:bodyPr>
          <a:lstStyle/>
          <a:p>
            <a:r>
              <a:rPr lang="en-US" dirty="0"/>
              <a:t> </a:t>
            </a:r>
          </a:p>
        </p:txBody>
      </p:sp>
      <p:pic>
        <p:nvPicPr>
          <p:cNvPr id="317475" name="Picture 3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3095683"/>
            <a:ext cx="8001000" cy="460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82" name="Picture 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429" y="2748383"/>
            <a:ext cx="8095541" cy="466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83" name="Picture 4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79" y="2467945"/>
            <a:ext cx="8229599" cy="473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85056" y="457200"/>
            <a:ext cx="8882744" cy="1938992"/>
          </a:xfrm>
          <a:prstGeom prst="rect">
            <a:avLst/>
          </a:prstGeom>
          <a:noFill/>
        </p:spPr>
        <p:txBody>
          <a:bodyPr wrap="square" rtlCol="0">
            <a:spAutoFit/>
          </a:bodyPr>
          <a:lstStyle/>
          <a:p>
            <a:r>
              <a:rPr lang="en-US" sz="2400" b="1" dirty="0">
                <a:solidFill>
                  <a:srgbClr val="002060"/>
                </a:solidFill>
                <a:cs typeface="+mj-cs"/>
              </a:rPr>
              <a:t>Atom is electrically </a:t>
            </a:r>
            <a:r>
              <a:rPr lang="en-US" sz="2400" b="1" dirty="0" smtClean="0">
                <a:solidFill>
                  <a:srgbClr val="C00000"/>
                </a:solidFill>
                <a:cs typeface="+mj-cs"/>
              </a:rPr>
              <a:t>neutral ,  </a:t>
            </a:r>
            <a:r>
              <a:rPr lang="en-US" sz="2400" b="1" dirty="0" smtClean="0">
                <a:solidFill>
                  <a:srgbClr val="002060"/>
                </a:solidFill>
                <a:cs typeface="+mj-cs"/>
              </a:rPr>
              <a:t>i.e</a:t>
            </a:r>
            <a:r>
              <a:rPr lang="en-US" sz="2400" b="1" dirty="0">
                <a:solidFill>
                  <a:srgbClr val="002060"/>
                </a:solidFill>
                <a:cs typeface="+mj-cs"/>
              </a:rPr>
              <a:t>. Number of Electrons </a:t>
            </a:r>
            <a:r>
              <a:rPr lang="en-US" sz="2400" b="1" dirty="0">
                <a:solidFill>
                  <a:srgbClr val="C00000"/>
                </a:solidFill>
                <a:cs typeface="+mj-cs"/>
              </a:rPr>
              <a:t>=</a:t>
            </a:r>
            <a:r>
              <a:rPr lang="en-US" sz="2400" b="1" dirty="0">
                <a:solidFill>
                  <a:srgbClr val="002060"/>
                </a:solidFill>
                <a:cs typeface="+mj-cs"/>
              </a:rPr>
              <a:t> the Number of </a:t>
            </a:r>
            <a:r>
              <a:rPr lang="en-US" sz="2400" b="1" dirty="0" smtClean="0">
                <a:solidFill>
                  <a:srgbClr val="002060"/>
                </a:solidFill>
                <a:cs typeface="+mj-cs"/>
              </a:rPr>
              <a:t>Protons. The </a:t>
            </a:r>
            <a:r>
              <a:rPr lang="en-US" sz="2400" b="1" dirty="0">
                <a:solidFill>
                  <a:srgbClr val="C00000"/>
                </a:solidFill>
                <a:cs typeface="+mj-cs"/>
              </a:rPr>
              <a:t>atomic number </a:t>
            </a:r>
            <a:r>
              <a:rPr lang="en-US" sz="2400" b="1" dirty="0">
                <a:solidFill>
                  <a:srgbClr val="002060"/>
                </a:solidFill>
                <a:cs typeface="+mj-cs"/>
              </a:rPr>
              <a:t>of an element </a:t>
            </a:r>
            <a:r>
              <a:rPr lang="en-US" sz="2400" b="1" dirty="0">
                <a:solidFill>
                  <a:srgbClr val="C00000"/>
                </a:solidFill>
                <a:cs typeface="+mj-cs"/>
              </a:rPr>
              <a:t>=</a:t>
            </a:r>
            <a:r>
              <a:rPr lang="en-US" sz="2400" b="1" dirty="0">
                <a:solidFill>
                  <a:srgbClr val="002060"/>
                </a:solidFill>
                <a:cs typeface="+mj-cs"/>
              </a:rPr>
              <a:t> the </a:t>
            </a:r>
            <a:r>
              <a:rPr lang="en-US" sz="2400" b="1" dirty="0">
                <a:solidFill>
                  <a:srgbClr val="C00000"/>
                </a:solidFill>
                <a:cs typeface="+mj-cs"/>
              </a:rPr>
              <a:t>number of </a:t>
            </a:r>
            <a:r>
              <a:rPr lang="en-US" sz="2400" b="1" dirty="0" smtClean="0">
                <a:solidFill>
                  <a:srgbClr val="C00000"/>
                </a:solidFill>
                <a:cs typeface="+mj-cs"/>
              </a:rPr>
              <a:t>protons.  </a:t>
            </a:r>
            <a:r>
              <a:rPr lang="en-US" sz="2400" b="1" dirty="0" smtClean="0">
                <a:solidFill>
                  <a:srgbClr val="002060"/>
                </a:solidFill>
                <a:cs typeface="+mj-cs"/>
              </a:rPr>
              <a:t>The following scheme  illustrate the distribution </a:t>
            </a:r>
            <a:r>
              <a:rPr lang="en-US" sz="2400" b="1" dirty="0">
                <a:solidFill>
                  <a:srgbClr val="002060"/>
                </a:solidFill>
                <a:cs typeface="+mj-cs"/>
              </a:rPr>
              <a:t>of electrons at different </a:t>
            </a:r>
            <a:r>
              <a:rPr lang="en-US" sz="2400" b="1" u="sng" dirty="0">
                <a:solidFill>
                  <a:srgbClr val="002060"/>
                </a:solidFill>
                <a:cs typeface="+mj-cs"/>
              </a:rPr>
              <a:t>energy levels </a:t>
            </a:r>
            <a:r>
              <a:rPr lang="en-US" sz="2400" b="1" dirty="0">
                <a:solidFill>
                  <a:srgbClr val="002060"/>
                </a:solidFill>
                <a:cs typeface="+mj-cs"/>
              </a:rPr>
              <a:t>(K,L,M) in each of the carbon, nitrogen and </a:t>
            </a:r>
            <a:r>
              <a:rPr lang="en-US" sz="2400" b="1" dirty="0" smtClean="0">
                <a:solidFill>
                  <a:srgbClr val="002060"/>
                </a:solidFill>
                <a:cs typeface="+mj-cs"/>
              </a:rPr>
              <a:t>potassium</a:t>
            </a:r>
            <a:endParaRPr lang="en-US" sz="2400" b="1" dirty="0">
              <a:solidFill>
                <a:srgbClr val="002060"/>
              </a:solidFill>
              <a:cs typeface="+mj-cs"/>
            </a:endParaRPr>
          </a:p>
        </p:txBody>
      </p:sp>
      <p:sp>
        <p:nvSpPr>
          <p:cNvPr id="15" name="Rectangle 14"/>
          <p:cNvSpPr/>
          <p:nvPr/>
        </p:nvSpPr>
        <p:spPr>
          <a:xfrm flipH="1">
            <a:off x="2649780" y="2211526"/>
            <a:ext cx="3370020" cy="369332"/>
          </a:xfrm>
          <a:prstGeom prst="rect">
            <a:avLst/>
          </a:prstGeom>
        </p:spPr>
        <p:txBody>
          <a:bodyPr wrap="square">
            <a:spAutoFit/>
          </a:bodyPr>
          <a:lstStyle/>
          <a:p>
            <a:r>
              <a:rPr lang="en-US" b="1" dirty="0" smtClean="0"/>
              <a:t>               </a:t>
            </a:r>
            <a:r>
              <a:rPr lang="en-US" b="1" u="sng" dirty="0" smtClean="0"/>
              <a:t>K</a:t>
            </a:r>
            <a:r>
              <a:rPr lang="en-US" b="1" dirty="0" smtClean="0"/>
              <a:t>      </a:t>
            </a:r>
            <a:r>
              <a:rPr lang="en-US" b="1" u="sng" dirty="0" smtClean="0"/>
              <a:t>L</a:t>
            </a:r>
            <a:r>
              <a:rPr lang="en-US" sz="1600" b="1" u="sng" dirty="0" smtClean="0"/>
              <a:t>______</a:t>
            </a:r>
            <a:r>
              <a:rPr lang="en-US" sz="1600" b="1" dirty="0" smtClean="0"/>
              <a:t>      </a:t>
            </a:r>
            <a:r>
              <a:rPr lang="en-US" b="1" u="sng" dirty="0" smtClean="0"/>
              <a:t>M_____</a:t>
            </a:r>
            <a:endParaRPr lang="en-US" u="sng" dirty="0"/>
          </a:p>
        </p:txBody>
      </p:sp>
      <p:pic>
        <p:nvPicPr>
          <p:cNvPr id="319502"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4495800"/>
            <a:ext cx="4648200" cy="1631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p:nvPr/>
        </p:nvSpPr>
        <p:spPr>
          <a:xfrm>
            <a:off x="185056" y="3556337"/>
            <a:ext cx="8710204" cy="1015663"/>
          </a:xfrm>
          <a:prstGeom prst="rect">
            <a:avLst/>
          </a:prstGeom>
        </p:spPr>
        <p:txBody>
          <a:bodyPr wrap="square">
            <a:spAutoFit/>
          </a:bodyPr>
          <a:lstStyle/>
          <a:p>
            <a:pPr lvl="0"/>
            <a:r>
              <a:rPr lang="en-US" sz="2000" b="1" dirty="0" smtClean="0">
                <a:solidFill>
                  <a:srgbClr val="002060"/>
                </a:solidFill>
              </a:rPr>
              <a:t>  Distribution </a:t>
            </a:r>
            <a:r>
              <a:rPr lang="en-US" sz="2000" b="1" dirty="0">
                <a:solidFill>
                  <a:srgbClr val="002060"/>
                </a:solidFill>
              </a:rPr>
              <a:t>of electrons on different </a:t>
            </a:r>
            <a:r>
              <a:rPr lang="en-US" sz="2000" b="1" u="sng" dirty="0" smtClean="0">
                <a:solidFill>
                  <a:srgbClr val="002060"/>
                </a:solidFill>
              </a:rPr>
              <a:t>orbitals</a:t>
            </a:r>
            <a:r>
              <a:rPr lang="en-US" sz="2000" b="1" dirty="0" smtClean="0">
                <a:solidFill>
                  <a:srgbClr val="002060"/>
                </a:solidFill>
              </a:rPr>
              <a:t> in </a:t>
            </a:r>
            <a:r>
              <a:rPr lang="en-US" sz="2000" b="1" dirty="0">
                <a:solidFill>
                  <a:srgbClr val="002060"/>
                </a:solidFill>
              </a:rPr>
              <a:t>accordance with the base of the Pauli exclusion </a:t>
            </a:r>
            <a:r>
              <a:rPr lang="en-US" sz="2000" b="1" dirty="0" smtClean="0">
                <a:solidFill>
                  <a:srgbClr val="002060"/>
                </a:solidFill>
              </a:rPr>
              <a:t>and The </a:t>
            </a:r>
            <a:r>
              <a:rPr lang="en-US" sz="2000" b="1" dirty="0">
                <a:solidFill>
                  <a:srgbClr val="002060"/>
                </a:solidFill>
              </a:rPr>
              <a:t>electronic configuration of carbon </a:t>
            </a:r>
            <a:r>
              <a:rPr lang="en-US" sz="2000" b="1" dirty="0" smtClean="0">
                <a:solidFill>
                  <a:srgbClr val="002060"/>
                </a:solidFill>
              </a:rPr>
              <a:t>(</a:t>
            </a:r>
            <a:r>
              <a:rPr lang="en-US" sz="2000" b="1" dirty="0" smtClean="0">
                <a:solidFill>
                  <a:srgbClr val="C00000"/>
                </a:solidFill>
              </a:rPr>
              <a:t>atomic </a:t>
            </a:r>
            <a:r>
              <a:rPr lang="en-US" sz="2000" b="1" dirty="0">
                <a:solidFill>
                  <a:srgbClr val="C00000"/>
                </a:solidFill>
              </a:rPr>
              <a:t>number </a:t>
            </a:r>
            <a:r>
              <a:rPr lang="en-US" sz="2000" b="1" dirty="0" smtClean="0">
                <a:solidFill>
                  <a:srgbClr val="C00000"/>
                </a:solidFill>
              </a:rPr>
              <a:t>6 </a:t>
            </a:r>
            <a:r>
              <a:rPr lang="en-US" sz="2000" b="1" dirty="0" smtClean="0">
                <a:solidFill>
                  <a:srgbClr val="002060"/>
                </a:solidFill>
              </a:rPr>
              <a:t>) can </a:t>
            </a:r>
            <a:r>
              <a:rPr lang="en-US" sz="2000" b="1" dirty="0">
                <a:solidFill>
                  <a:srgbClr val="002060"/>
                </a:solidFill>
              </a:rPr>
              <a:t>be represented </a:t>
            </a:r>
            <a:r>
              <a:rPr lang="en-US" sz="2000" b="1" dirty="0" smtClean="0">
                <a:solidFill>
                  <a:srgbClr val="002060"/>
                </a:solidFill>
              </a:rPr>
              <a:t>as :-  </a:t>
            </a:r>
            <a:r>
              <a:rPr lang="en-US" sz="2000" b="1" i="1" dirty="0" smtClean="0">
                <a:solidFill>
                  <a:srgbClr val="C00000"/>
                </a:solidFill>
                <a:cs typeface="Times New Roman" pitchFamily="18" charset="0"/>
              </a:rPr>
              <a:t>1s</a:t>
            </a:r>
            <a:r>
              <a:rPr lang="en-US" sz="2000" b="1" i="1" baseline="30000" dirty="0" smtClean="0">
                <a:solidFill>
                  <a:srgbClr val="C00000"/>
                </a:solidFill>
                <a:cs typeface="Times New Roman" pitchFamily="18" charset="0"/>
              </a:rPr>
              <a:t>2</a:t>
            </a:r>
            <a:r>
              <a:rPr lang="en-US" sz="2000" b="1" i="1" dirty="0" smtClean="0">
                <a:solidFill>
                  <a:srgbClr val="C00000"/>
                </a:solidFill>
                <a:cs typeface="Times New Roman" pitchFamily="18" charset="0"/>
              </a:rPr>
              <a:t>2s</a:t>
            </a:r>
            <a:r>
              <a:rPr lang="en-US" sz="2000" b="1" i="1" baseline="30000" dirty="0" smtClean="0">
                <a:solidFill>
                  <a:srgbClr val="C00000"/>
                </a:solidFill>
                <a:cs typeface="Times New Roman" pitchFamily="18" charset="0"/>
              </a:rPr>
              <a:t>2</a:t>
            </a:r>
            <a:r>
              <a:rPr lang="en-US" sz="2000" b="1" i="1" dirty="0" smtClean="0">
                <a:solidFill>
                  <a:srgbClr val="C00000"/>
                </a:solidFill>
                <a:cs typeface="Times New Roman" pitchFamily="18" charset="0"/>
              </a:rPr>
              <a:t>sp</a:t>
            </a:r>
            <a:r>
              <a:rPr lang="en-US" sz="2000" b="1" i="1" baseline="30000" dirty="0" smtClean="0">
                <a:solidFill>
                  <a:srgbClr val="C00000"/>
                </a:solidFill>
                <a:cs typeface="Times New Roman" pitchFamily="18" charset="0"/>
              </a:rPr>
              <a:t>1</a:t>
            </a:r>
            <a:r>
              <a:rPr lang="en-US" sz="2000" b="1" i="1" baseline="-25000" dirty="0" smtClean="0">
                <a:solidFill>
                  <a:srgbClr val="C00000"/>
                </a:solidFill>
                <a:cs typeface="Times New Roman" pitchFamily="18" charset="0"/>
              </a:rPr>
              <a:t>x</a:t>
            </a:r>
            <a:r>
              <a:rPr lang="en-US" sz="2000" b="1" i="1" dirty="0" smtClean="0">
                <a:solidFill>
                  <a:srgbClr val="C00000"/>
                </a:solidFill>
                <a:cs typeface="Times New Roman" pitchFamily="18" charset="0"/>
              </a:rPr>
              <a:t>2p</a:t>
            </a:r>
            <a:r>
              <a:rPr lang="en-US" sz="2000" b="1" i="1" baseline="30000" dirty="0" smtClean="0">
                <a:solidFill>
                  <a:srgbClr val="C00000"/>
                </a:solidFill>
                <a:cs typeface="Times New Roman" pitchFamily="18" charset="0"/>
              </a:rPr>
              <a:t>1</a:t>
            </a:r>
            <a:r>
              <a:rPr lang="en-US" sz="2000" b="1" i="1" baseline="-25000" dirty="0" smtClean="0">
                <a:solidFill>
                  <a:srgbClr val="C00000"/>
                </a:solidFill>
                <a:cs typeface="Times New Roman" pitchFamily="18" charset="0"/>
              </a:rPr>
              <a:t>y</a:t>
            </a:r>
            <a:r>
              <a:rPr lang="en-US" sz="2000" b="1" dirty="0" smtClean="0">
                <a:cs typeface="Times New Roman" pitchFamily="18" charset="0"/>
              </a:rPr>
              <a:t>  or    </a:t>
            </a:r>
            <a:r>
              <a:rPr lang="en-US" sz="2000" b="1" i="1" dirty="0" smtClean="0">
                <a:solidFill>
                  <a:srgbClr val="C00000"/>
                </a:solidFill>
                <a:cs typeface="Times New Roman" pitchFamily="18" charset="0"/>
              </a:rPr>
              <a:t>1s</a:t>
            </a:r>
            <a:r>
              <a:rPr lang="en-US" sz="2000" b="1" i="1" baseline="30000" dirty="0" smtClean="0">
                <a:solidFill>
                  <a:srgbClr val="C00000"/>
                </a:solidFill>
                <a:cs typeface="Times New Roman" pitchFamily="18" charset="0"/>
              </a:rPr>
              <a:t>2</a:t>
            </a:r>
            <a:r>
              <a:rPr lang="en-US" sz="2000" b="1" i="1" dirty="0" smtClean="0">
                <a:solidFill>
                  <a:srgbClr val="C00000"/>
                </a:solidFill>
                <a:cs typeface="Times New Roman" pitchFamily="18" charset="0"/>
              </a:rPr>
              <a:t>2s</a:t>
            </a:r>
            <a:r>
              <a:rPr lang="en-US" sz="2000" b="1" i="1" baseline="30000" dirty="0" smtClean="0">
                <a:solidFill>
                  <a:srgbClr val="C00000"/>
                </a:solidFill>
                <a:cs typeface="Times New Roman" pitchFamily="18" charset="0"/>
              </a:rPr>
              <a:t>2</a:t>
            </a:r>
            <a:r>
              <a:rPr lang="en-US" sz="2000" b="1" i="1" dirty="0" smtClean="0">
                <a:solidFill>
                  <a:srgbClr val="C00000"/>
                </a:solidFill>
                <a:cs typeface="Times New Roman" pitchFamily="18" charset="0"/>
              </a:rPr>
              <a:t>2p</a:t>
            </a:r>
            <a:r>
              <a:rPr lang="en-US" sz="2000" b="1" i="1" baseline="30000" dirty="0" smtClean="0">
                <a:solidFill>
                  <a:srgbClr val="C00000"/>
                </a:solidFill>
                <a:cs typeface="Times New Roman" pitchFamily="18" charset="0"/>
              </a:rPr>
              <a:t>2</a:t>
            </a:r>
            <a:endParaRPr lang="en-US" sz="2000" b="1" i="1" baseline="30000" dirty="0">
              <a:solidFill>
                <a:srgbClr val="002060"/>
              </a:solidFill>
              <a:cs typeface="Times New Roman" pitchFamily="18"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15</a:t>
            </a:fld>
            <a:endParaRPr lang="en-US"/>
          </a:p>
        </p:txBody>
      </p:sp>
      <p:sp>
        <p:nvSpPr>
          <p:cNvPr id="16" name="TextBox 11"/>
          <p:cNvSpPr txBox="1"/>
          <p:nvPr/>
        </p:nvSpPr>
        <p:spPr>
          <a:xfrm>
            <a:off x="0" y="0"/>
            <a:ext cx="2895600" cy="400110"/>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000" b="1" dirty="0" smtClean="0">
                <a:solidFill>
                  <a:srgbClr val="FF0000"/>
                </a:solidFill>
              </a:rPr>
              <a:t>Atomic Structure  / cont.</a:t>
            </a:r>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2030115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lide(fromBottom)">
                                      <p:cBhvr>
                                        <p:cTn id="1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24600"/>
            <a:ext cx="9144000"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800" b="1" dirty="0" smtClean="0">
                <a:solidFill>
                  <a:srgbClr val="002060"/>
                </a:solidFill>
              </a:rPr>
              <a:t>END</a:t>
            </a:r>
            <a:endParaRPr lang="en-US" sz="2800" b="1" dirty="0" smtClean="0">
              <a:solidFill>
                <a:srgbClr val="002060"/>
              </a:solidFill>
              <a:cs typeface="Times New Roman" pitchFamily="18" charset="0"/>
            </a:endParaRPr>
          </a:p>
        </p:txBody>
      </p:sp>
      <p:pic>
        <p:nvPicPr>
          <p:cNvPr id="1198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447800"/>
            <a:ext cx="7256305" cy="35877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6200" y="630818"/>
            <a:ext cx="9067800" cy="646331"/>
          </a:xfrm>
          <a:prstGeom prst="rect">
            <a:avLst/>
          </a:prstGeom>
        </p:spPr>
        <p:txBody>
          <a:bodyPr wrap="square">
            <a:spAutoFit/>
          </a:bodyPr>
          <a:lstStyle/>
          <a:p>
            <a:r>
              <a:rPr lang="en-US" b="1" dirty="0">
                <a:solidFill>
                  <a:srgbClr val="FF0000"/>
                </a:solidFill>
                <a:latin typeface="Arial" panose="020B0604020202020204" pitchFamily="34" charset="0"/>
                <a:cs typeface="Arial" panose="020B0604020202020204" pitchFamily="34" charset="0"/>
              </a:rPr>
              <a:t>Grignard reagents </a:t>
            </a:r>
            <a:r>
              <a:rPr lang="en-US" b="1" dirty="0">
                <a:solidFill>
                  <a:srgbClr val="002060"/>
                </a:solidFill>
                <a:latin typeface="Arial" panose="020B0604020202020204" pitchFamily="34" charset="0"/>
                <a:cs typeface="Arial" panose="020B0604020202020204" pitchFamily="34" charset="0"/>
              </a:rPr>
              <a:t>react readily with </a:t>
            </a:r>
            <a:r>
              <a:rPr lang="en-US" b="1" dirty="0" smtClean="0">
                <a:solidFill>
                  <a:srgbClr val="002060"/>
                </a:solidFill>
                <a:latin typeface="Arial" panose="020B0604020202020204" pitchFamily="34" charset="0"/>
                <a:cs typeface="Arial" panose="020B0604020202020204" pitchFamily="34" charset="0"/>
              </a:rPr>
              <a:t>some other molecules to give products with </a:t>
            </a:r>
            <a:r>
              <a:rPr lang="en-US" b="1" smtClean="0">
                <a:solidFill>
                  <a:srgbClr val="002060"/>
                </a:solidFill>
                <a:latin typeface="Arial" panose="020B0604020202020204" pitchFamily="34" charset="0"/>
                <a:cs typeface="Arial" panose="020B0604020202020204" pitchFamily="34" charset="0"/>
              </a:rPr>
              <a:t>greater sizes . </a:t>
            </a:r>
            <a:endParaRPr lang="en-US" dirty="0">
              <a:solidFill>
                <a:prstClr val="black"/>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405B12B2-4FB3-489F-A189-74144EEB9694}" type="slidenum">
              <a:rPr lang="en-US" smtClean="0">
                <a:solidFill>
                  <a:prstClr val="black">
                    <a:tint val="75000"/>
                  </a:prstClr>
                </a:solidFill>
              </a:rPr>
              <a:pPr/>
              <a:t>150</a:t>
            </a:fld>
            <a:endParaRPr lang="en-US">
              <a:solidFill>
                <a:prstClr val="black">
                  <a:tint val="75000"/>
                </a:prstClr>
              </a:solidFill>
            </a:endParaRPr>
          </a:p>
        </p:txBody>
      </p:sp>
      <p:sp>
        <p:nvSpPr>
          <p:cNvPr id="7" name="TextBox 2"/>
          <p:cNvSpPr txBox="1"/>
          <p:nvPr/>
        </p:nvSpPr>
        <p:spPr>
          <a:xfrm>
            <a:off x="0" y="0"/>
            <a:ext cx="6096000" cy="461665"/>
          </a:xfrm>
          <a:prstGeom prst="rect">
            <a:avLst/>
          </a:prstGeom>
          <a:solidFill>
            <a:schemeClr val="accent5">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2400" b="1" dirty="0" smtClean="0">
                <a:solidFill>
                  <a:srgbClr val="C00000"/>
                </a:solidFill>
              </a:rPr>
              <a:t>Reactions of </a:t>
            </a:r>
            <a:r>
              <a:rPr lang="en-US" sz="2400" b="1" dirty="0">
                <a:solidFill>
                  <a:srgbClr val="C00000"/>
                </a:solidFill>
                <a:cs typeface="Calibri" pitchFamily="34" charset="0"/>
              </a:rPr>
              <a:t>Organic </a:t>
            </a:r>
            <a:r>
              <a:rPr lang="en-US" sz="2400" b="1" dirty="0" smtClean="0">
                <a:solidFill>
                  <a:srgbClr val="C00000"/>
                </a:solidFill>
                <a:cs typeface="Calibri" pitchFamily="34" charset="0"/>
              </a:rPr>
              <a:t>Halides   cont. </a:t>
            </a:r>
            <a:endParaRPr lang="en-US" sz="2400" b="1" dirty="0" smtClean="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164616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2667000"/>
            <a:ext cx="9144000" cy="707886"/>
          </a:xfrm>
          <a:prstGeom prst="rect">
            <a:avLst/>
          </a:prstGeom>
          <a:solidFill>
            <a:schemeClr val="accent4">
              <a:lumMod val="40000"/>
              <a:lumOff val="60000"/>
            </a:schemeClr>
          </a:solidFill>
        </p:spPr>
        <p:style>
          <a:lnRef idx="3">
            <a:schemeClr val="lt1"/>
          </a:lnRef>
          <a:fillRef idx="1">
            <a:schemeClr val="accent4"/>
          </a:fillRef>
          <a:effectRef idx="1">
            <a:schemeClr val="accent4"/>
          </a:effectRef>
          <a:fontRef idx="minor">
            <a:schemeClr val="lt1"/>
          </a:fontRef>
        </p:style>
        <p:txBody>
          <a:bodyPr wrap="square">
            <a:spAutoFit/>
          </a:bodyPr>
          <a:lstStyle/>
          <a:p>
            <a:pPr algn="ctr"/>
            <a:r>
              <a:rPr lang="en-US" sz="4000" b="1" dirty="0" smtClean="0">
                <a:solidFill>
                  <a:srgbClr val="002060"/>
                </a:solidFill>
                <a:latin typeface="Arial" pitchFamily="34" charset="0"/>
                <a:cs typeface="Arial" pitchFamily="34" charset="0"/>
              </a:rPr>
              <a:t>Alcohols</a:t>
            </a:r>
            <a:endParaRPr lang="ar-SA" sz="3600" b="1" dirty="0" smtClean="0">
              <a:solidFill>
                <a:srgbClr val="002060"/>
              </a:solidFill>
              <a:latin typeface="Arial" pitchFamily="34" charset="0"/>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151</a:t>
            </a:fld>
            <a:endParaRPr lang="en-US">
              <a:solidFill>
                <a:prstClr val="black">
                  <a:tint val="75000"/>
                </a:prstClr>
              </a:solidFill>
            </a:endParaRPr>
          </a:p>
        </p:txBody>
      </p:sp>
    </p:spTree>
    <p:extLst>
      <p:ext uri="{BB962C8B-B14F-4D97-AF65-F5344CB8AC3E}">
        <p14:creationId xmlns:p14="http://schemas.microsoft.com/office/powerpoint/2010/main" val="1334235269"/>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5262" y="685800"/>
            <a:ext cx="8647434" cy="2308324"/>
          </a:xfrm>
          <a:prstGeom prst="rect">
            <a:avLst/>
          </a:prstGeom>
          <a:noFill/>
        </p:spPr>
        <p:txBody>
          <a:bodyPr wrap="square" rtlCol="0">
            <a:spAutoFit/>
          </a:bodyPr>
          <a:lstStyle/>
          <a:p>
            <a:pPr algn="just"/>
            <a:r>
              <a:rPr lang="en-US" sz="2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Definition</a:t>
            </a:r>
            <a:r>
              <a:rPr lang="en-US" sz="2000" b="1" dirty="0" smtClean="0">
                <a:solidFill>
                  <a:srgbClr val="002060"/>
                </a:solidFill>
                <a:latin typeface="Arial" panose="020B0604020202020204" pitchFamily="34" charset="0"/>
                <a:cs typeface="Arial" panose="020B0604020202020204" pitchFamily="34" charset="0"/>
              </a:rPr>
              <a:t> </a:t>
            </a:r>
          </a:p>
          <a:p>
            <a:pPr algn="just"/>
            <a:r>
              <a:rPr lang="en-US" sz="2000" b="1" dirty="0" smtClean="0">
                <a:solidFill>
                  <a:srgbClr val="C00000"/>
                </a:solidFill>
                <a:latin typeface="Arial" panose="020B0604020202020204" pitchFamily="34" charset="0"/>
                <a:cs typeface="Arial" panose="020B0604020202020204" pitchFamily="34" charset="0"/>
              </a:rPr>
              <a:t>      Alcohols</a:t>
            </a:r>
            <a:r>
              <a:rPr lang="en-US" sz="2000" b="1" dirty="0" smtClean="0">
                <a:solidFill>
                  <a:srgbClr val="002060"/>
                </a:solidFill>
                <a:latin typeface="Arial" panose="020B0604020202020204" pitchFamily="34" charset="0"/>
                <a:cs typeface="Arial" panose="020B0604020202020204" pitchFamily="34" charset="0"/>
              </a:rPr>
              <a:t> , are compounds containing a hydroxyl group bonded to sp</a:t>
            </a:r>
            <a:r>
              <a:rPr lang="en-US" sz="2000" b="1" baseline="30000" dirty="0" smtClean="0">
                <a:solidFill>
                  <a:srgbClr val="002060"/>
                </a:solidFill>
                <a:latin typeface="Arial" panose="020B0604020202020204" pitchFamily="34" charset="0"/>
                <a:cs typeface="Arial" panose="020B0604020202020204" pitchFamily="34" charset="0"/>
              </a:rPr>
              <a:t>3</a:t>
            </a:r>
            <a:r>
              <a:rPr lang="en-US" sz="2000" b="1" dirty="0" smtClean="0">
                <a:solidFill>
                  <a:srgbClr val="002060"/>
                </a:solidFill>
                <a:latin typeface="Arial" panose="020B0604020202020204" pitchFamily="34" charset="0"/>
                <a:cs typeface="Arial" panose="020B0604020202020204" pitchFamily="34" charset="0"/>
              </a:rPr>
              <a:t>-hybridized carbon.</a:t>
            </a:r>
          </a:p>
          <a:p>
            <a:pPr algn="just"/>
            <a:r>
              <a:rPr lang="en-US" sz="2000" b="1" dirty="0" smtClean="0">
                <a:solidFill>
                  <a:srgbClr val="00206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Alcohols</a:t>
            </a:r>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and </a:t>
            </a:r>
            <a:r>
              <a:rPr lang="en-US" sz="2000" b="1" dirty="0">
                <a:solidFill>
                  <a:srgbClr val="C00000"/>
                </a:solidFill>
                <a:latin typeface="Arial" panose="020B0604020202020204" pitchFamily="34" charset="0"/>
                <a:cs typeface="Arial" panose="020B0604020202020204" pitchFamily="34" charset="0"/>
              </a:rPr>
              <a:t>phenols</a:t>
            </a:r>
            <a:r>
              <a:rPr lang="en-US" sz="2000" b="1" dirty="0">
                <a:solidFill>
                  <a:srgbClr val="002060"/>
                </a:solidFill>
                <a:latin typeface="Arial" panose="020B0604020202020204" pitchFamily="34" charset="0"/>
                <a:cs typeface="Arial" panose="020B0604020202020204" pitchFamily="34" charset="0"/>
              </a:rPr>
              <a:t> have </a:t>
            </a:r>
            <a:r>
              <a:rPr lang="en-US" sz="2000" b="1" dirty="0" smtClean="0">
                <a:solidFill>
                  <a:srgbClr val="002060"/>
                </a:solidFill>
                <a:latin typeface="Arial" panose="020B0604020202020204" pitchFamily="34" charset="0"/>
                <a:cs typeface="Arial" panose="020B0604020202020204" pitchFamily="34" charset="0"/>
              </a:rPr>
              <a:t>a</a:t>
            </a:r>
            <a:r>
              <a:rPr lang="en-US" sz="2000" b="1" dirty="0">
                <a:solidFill>
                  <a:srgbClr val="002060"/>
                </a:solidFill>
                <a:latin typeface="Arial" panose="020B0604020202020204" pitchFamily="34" charset="0"/>
                <a:cs typeface="Arial" panose="020B0604020202020204" pitchFamily="34" charset="0"/>
              </a:rPr>
              <a:t> the hydroxyl group, </a:t>
            </a:r>
            <a:r>
              <a:rPr lang="en-US" sz="2000" b="1" dirty="0">
                <a:solidFill>
                  <a:srgbClr val="C00000"/>
                </a:solidFill>
                <a:latin typeface="Arial" panose="020B0604020202020204" pitchFamily="34" charset="0"/>
                <a:cs typeface="Arial" panose="020B0604020202020204" pitchFamily="34" charset="0"/>
              </a:rPr>
              <a:t>-</a:t>
            </a:r>
            <a:r>
              <a:rPr lang="en-US" sz="2000" b="1" dirty="0" smtClean="0">
                <a:solidFill>
                  <a:srgbClr val="C00000"/>
                </a:solidFill>
                <a:latin typeface="Arial" panose="020B0604020202020204" pitchFamily="34" charset="0"/>
                <a:cs typeface="Arial" panose="020B0604020202020204" pitchFamily="34" charset="0"/>
              </a:rPr>
              <a:t>OH </a:t>
            </a:r>
            <a:r>
              <a:rPr lang="en-US" sz="2000" b="1" dirty="0" smtClean="0">
                <a:solidFill>
                  <a:srgbClr val="002060"/>
                </a:solidFill>
                <a:latin typeface="Arial" panose="020B0604020202020204" pitchFamily="34" charset="0"/>
                <a:cs typeface="Arial" panose="020B0604020202020204" pitchFamily="34" charset="0"/>
              </a:rPr>
              <a:t>as a </a:t>
            </a:r>
            <a:r>
              <a:rPr lang="en-US" sz="2000" b="1" dirty="0">
                <a:solidFill>
                  <a:srgbClr val="002060"/>
                </a:solidFill>
                <a:latin typeface="Arial" panose="020B0604020202020204" pitchFamily="34" charset="0"/>
                <a:cs typeface="Arial" panose="020B0604020202020204" pitchFamily="34" charset="0"/>
              </a:rPr>
              <a:t>common functional </a:t>
            </a:r>
            <a:r>
              <a:rPr lang="en-US" sz="2000" b="1" dirty="0" smtClean="0">
                <a:solidFill>
                  <a:srgbClr val="002060"/>
                </a:solidFill>
                <a:latin typeface="Arial" panose="020B0604020202020204" pitchFamily="34" charset="0"/>
                <a:cs typeface="Arial" panose="020B0604020202020204" pitchFamily="34" charset="0"/>
              </a:rPr>
              <a:t>group, and </a:t>
            </a:r>
            <a:r>
              <a:rPr lang="en-US" sz="2000" b="1" dirty="0">
                <a:solidFill>
                  <a:srgbClr val="002060"/>
                </a:solidFill>
                <a:latin typeface="Arial" panose="020B0604020202020204" pitchFamily="34" charset="0"/>
                <a:cs typeface="Arial" panose="020B0604020202020204" pitchFamily="34" charset="0"/>
              </a:rPr>
              <a:t>may be viewed as organic derivatives of water.  In </a:t>
            </a:r>
            <a:r>
              <a:rPr lang="en-US" sz="2000" b="1" dirty="0">
                <a:solidFill>
                  <a:srgbClr val="C00000"/>
                </a:solidFill>
                <a:latin typeface="Arial" panose="020B0604020202020204" pitchFamily="34" charset="0"/>
                <a:cs typeface="Arial" panose="020B0604020202020204" pitchFamily="34" charset="0"/>
              </a:rPr>
              <a:t>alcohols</a:t>
            </a:r>
            <a:r>
              <a:rPr lang="en-US" sz="2000" b="1" dirty="0">
                <a:solidFill>
                  <a:srgbClr val="002060"/>
                </a:solidFill>
                <a:latin typeface="Arial" panose="020B0604020202020204" pitchFamily="34" charset="0"/>
                <a:cs typeface="Arial" panose="020B0604020202020204" pitchFamily="34" charset="0"/>
              </a:rPr>
              <a:t> the hydroxyl group is attached to an alkyl group, -R. In </a:t>
            </a:r>
            <a:r>
              <a:rPr lang="en-US" sz="2000" b="1" dirty="0">
                <a:solidFill>
                  <a:srgbClr val="C00000"/>
                </a:solidFill>
                <a:latin typeface="Arial" panose="020B0604020202020204" pitchFamily="34" charset="0"/>
                <a:cs typeface="Arial" panose="020B0604020202020204" pitchFamily="34" charset="0"/>
              </a:rPr>
              <a:t>phenols</a:t>
            </a:r>
            <a:r>
              <a:rPr lang="en-US" sz="2000" b="1" dirty="0">
                <a:solidFill>
                  <a:srgbClr val="002060"/>
                </a:solidFill>
                <a:latin typeface="Arial" panose="020B0604020202020204" pitchFamily="34" charset="0"/>
                <a:cs typeface="Arial" panose="020B0604020202020204" pitchFamily="34" charset="0"/>
              </a:rPr>
              <a:t> the hydroxyl function is attached to an aromatic ring</a:t>
            </a:r>
            <a:r>
              <a:rPr lang="en-US" sz="2000" b="1" dirty="0">
                <a:solidFill>
                  <a:srgbClr val="C00000"/>
                </a:solidFill>
                <a:latin typeface="Arial" panose="020B0604020202020204" pitchFamily="34" charset="0"/>
                <a:cs typeface="Arial" panose="020B0604020202020204" pitchFamily="34" charset="0"/>
              </a:rPr>
              <a:t>, </a:t>
            </a:r>
            <a:r>
              <a:rPr lang="en-US" sz="2000" b="1" dirty="0" err="1">
                <a:solidFill>
                  <a:srgbClr val="C00000"/>
                </a:solidFill>
                <a:latin typeface="Arial" panose="020B0604020202020204" pitchFamily="34" charset="0"/>
                <a:cs typeface="Arial" panose="020B0604020202020204" pitchFamily="34" charset="0"/>
              </a:rPr>
              <a:t>Ar</a:t>
            </a:r>
            <a:endParaRPr lang="en-US" sz="2000" b="1" dirty="0">
              <a:solidFill>
                <a:srgbClr val="C00000"/>
              </a:solidFill>
              <a:latin typeface="Arial" panose="020B0604020202020204" pitchFamily="34" charset="0"/>
              <a:cs typeface="Arial" panose="020B0604020202020204" pitchFamily="34" charset="0"/>
            </a:endParaRPr>
          </a:p>
        </p:txBody>
      </p:sp>
      <p:sp>
        <p:nvSpPr>
          <p:cNvPr id="3" name="مستطيل 2"/>
          <p:cNvSpPr/>
          <p:nvPr/>
        </p:nvSpPr>
        <p:spPr>
          <a:xfrm>
            <a:off x="1371600" y="3352800"/>
            <a:ext cx="5562600" cy="707886"/>
          </a:xfrm>
          <a:prstGeom prst="rect">
            <a:avLst/>
          </a:prstGeom>
        </p:spPr>
        <p:txBody>
          <a:bodyPr wrap="square">
            <a:spAutoFit/>
          </a:bodyPr>
          <a:lstStyle/>
          <a:p>
            <a:r>
              <a:rPr lang="en-US" sz="2000" b="1" dirty="0" smtClean="0">
                <a:solidFill>
                  <a:srgbClr val="C00000"/>
                </a:solidFill>
              </a:rPr>
              <a:t>H-O-H                     R-O-H                                  </a:t>
            </a:r>
            <a:r>
              <a:rPr lang="en-US" sz="2000" b="1" dirty="0" err="1" smtClean="0">
                <a:solidFill>
                  <a:srgbClr val="C00000"/>
                </a:solidFill>
              </a:rPr>
              <a:t>Ar</a:t>
            </a:r>
            <a:r>
              <a:rPr lang="en-US" sz="2000" b="1" dirty="0" smtClean="0">
                <a:solidFill>
                  <a:srgbClr val="C00000"/>
                </a:solidFill>
              </a:rPr>
              <a:t>-O-H</a:t>
            </a:r>
          </a:p>
          <a:p>
            <a:r>
              <a:rPr lang="en-US" sz="2000" b="1" dirty="0" smtClean="0">
                <a:solidFill>
                  <a:srgbClr val="C00000"/>
                </a:solidFill>
              </a:rPr>
              <a:t>Water                    Alcohol                               Phenol </a:t>
            </a:r>
            <a:endParaRPr lang="ar-SA" sz="2000" b="1" dirty="0">
              <a:solidFill>
                <a:srgbClr val="C00000"/>
              </a:solidFill>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152</a:t>
            </a:fld>
            <a:endParaRPr lang="en-US">
              <a:solidFill>
                <a:prstClr val="black">
                  <a:tint val="75000"/>
                </a:prstClr>
              </a:solidFill>
            </a:endParaRPr>
          </a:p>
        </p:txBody>
      </p:sp>
      <p:sp>
        <p:nvSpPr>
          <p:cNvPr id="6" name="Rectangle 5"/>
          <p:cNvSpPr/>
          <p:nvPr/>
        </p:nvSpPr>
        <p:spPr>
          <a:xfrm>
            <a:off x="0" y="-1"/>
            <a:ext cx="9144000" cy="523220"/>
          </a:xfrm>
          <a:prstGeom prst="rect">
            <a:avLst/>
          </a:prstGeom>
          <a:solidFill>
            <a:schemeClr val="accent4">
              <a:lumMod val="40000"/>
              <a:lumOff val="60000"/>
            </a:schemeClr>
          </a:solidFill>
        </p:spPr>
        <p:style>
          <a:lnRef idx="3">
            <a:schemeClr val="lt1"/>
          </a:lnRef>
          <a:fillRef idx="1">
            <a:schemeClr val="accent2"/>
          </a:fillRef>
          <a:effectRef idx="1">
            <a:schemeClr val="accent2"/>
          </a:effectRef>
          <a:fontRef idx="minor">
            <a:schemeClr val="lt1"/>
          </a:fontRef>
        </p:style>
        <p:txBody>
          <a:bodyPr wrap="square">
            <a:spAutoFit/>
          </a:bodyPr>
          <a:lstStyle/>
          <a:p>
            <a:pPr algn="ctr"/>
            <a:r>
              <a:rPr lang="en-US" sz="2800" b="1" dirty="0">
                <a:solidFill>
                  <a:srgbClr val="C00000"/>
                </a:solidFill>
                <a:latin typeface="Arial" pitchFamily="34" charset="0"/>
                <a:cs typeface="Arial" pitchFamily="34" charset="0"/>
              </a:rPr>
              <a:t>Alcohols, and Phenols </a:t>
            </a:r>
          </a:p>
        </p:txBody>
      </p:sp>
      <p:pic>
        <p:nvPicPr>
          <p:cNvPr id="10" name="Picture 9" descr="http://www.bio.davidson.edu/people/kabernd/berndcv/lab/Online_website2/Ethanol.g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94206" y="4403270"/>
            <a:ext cx="2028545" cy="1143000"/>
          </a:xfrm>
          <a:prstGeom prst="rect">
            <a:avLst/>
          </a:prstGeom>
          <a:ln>
            <a:noFill/>
          </a:ln>
        </p:spPr>
        <p:style>
          <a:lnRef idx="0">
            <a:scrgbClr r="0" g="0" b="0"/>
          </a:lnRef>
          <a:fillRef idx="1001">
            <a:schemeClr val="lt2"/>
          </a:fillRef>
          <a:effectRef idx="0">
            <a:scrgbClr r="0" g="0" b="0"/>
          </a:effectRef>
          <a:fontRef idx="major"/>
        </p:style>
      </p:pic>
      <p:pic>
        <p:nvPicPr>
          <p:cNvPr id="11" name="Picture 10" descr="http://upload.wikimedia.org/wikipedia/commons/thumb/4/47/Ethanol_Keilstrich.svg/500px-Ethanol_Keilstrich.svg.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7029" y="4468585"/>
            <a:ext cx="1752600" cy="1012371"/>
          </a:xfrm>
          <a:prstGeom prst="rect">
            <a:avLst/>
          </a:prstGeom>
          <a:ln>
            <a:noFill/>
          </a:ln>
        </p:spPr>
        <p:style>
          <a:lnRef idx="0">
            <a:scrgbClr r="0" g="0" b="0"/>
          </a:lnRef>
          <a:fillRef idx="1001">
            <a:schemeClr val="lt2"/>
          </a:fillRef>
          <a:effectRef idx="0">
            <a:scrgbClr r="0" g="0" b="0"/>
          </a:effectRef>
          <a:fontRef idx="major"/>
        </p:style>
      </p:pic>
      <p:sp>
        <p:nvSpPr>
          <p:cNvPr id="4" name="Rectangle 3"/>
          <p:cNvSpPr/>
          <p:nvPr/>
        </p:nvSpPr>
        <p:spPr>
          <a:xfrm>
            <a:off x="3200400" y="4355068"/>
            <a:ext cx="460382" cy="307777"/>
          </a:xfrm>
          <a:prstGeom prst="rect">
            <a:avLst/>
          </a:prstGeom>
        </p:spPr>
        <p:txBody>
          <a:bodyPr wrap="none">
            <a:spAutoFit/>
          </a:bodyPr>
          <a:lstStyle/>
          <a:p>
            <a:r>
              <a:rPr lang="en-US" sz="1400" b="1" dirty="0">
                <a:solidFill>
                  <a:srgbClr val="C00000"/>
                </a:solidFill>
                <a:latin typeface="Arial" panose="020B0604020202020204" pitchFamily="34" charset="0"/>
                <a:cs typeface="Arial" panose="020B0604020202020204" pitchFamily="34" charset="0"/>
              </a:rPr>
              <a:t>sp</a:t>
            </a:r>
            <a:r>
              <a:rPr lang="en-US" sz="1400" b="1" baseline="30000" dirty="0">
                <a:solidFill>
                  <a:srgbClr val="C00000"/>
                </a:solidFill>
                <a:latin typeface="Arial" panose="020B0604020202020204" pitchFamily="34" charset="0"/>
                <a:cs typeface="Arial" panose="020B0604020202020204" pitchFamily="34" charset="0"/>
              </a:rPr>
              <a:t>3</a:t>
            </a:r>
            <a:endParaRPr lang="en-US" sz="1400" dirty="0">
              <a:solidFill>
                <a:srgbClr val="C00000"/>
              </a:solidFill>
            </a:endParaRPr>
          </a:p>
        </p:txBody>
      </p:sp>
      <p:cxnSp>
        <p:nvCxnSpPr>
          <p:cNvPr id="14" name="Straight Arrow Connector 13"/>
          <p:cNvCxnSpPr/>
          <p:nvPr/>
        </p:nvCxnSpPr>
        <p:spPr>
          <a:xfrm flipH="1">
            <a:off x="2895600" y="4639058"/>
            <a:ext cx="304800" cy="1615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9909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934200" y="4295239"/>
            <a:ext cx="1659544" cy="923330"/>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dirty="0" smtClean="0">
              <a:solidFill>
                <a:prstClr val="black"/>
              </a:solidFill>
            </a:endParaRPr>
          </a:p>
          <a:p>
            <a:endParaRPr lang="en-US" dirty="0">
              <a:solidFill>
                <a:prstClr val="black"/>
              </a:solidFill>
            </a:endParaRPr>
          </a:p>
          <a:p>
            <a:r>
              <a:rPr lang="en-US" dirty="0" smtClean="0">
                <a:solidFill>
                  <a:prstClr val="black"/>
                </a:solidFill>
              </a:rPr>
              <a:t>                         p</a:t>
            </a:r>
            <a:endParaRPr lang="en-US" dirty="0">
              <a:solidFill>
                <a:prstClr val="black"/>
              </a:solidFill>
            </a:endParaRPr>
          </a:p>
        </p:txBody>
      </p:sp>
      <p:sp>
        <p:nvSpPr>
          <p:cNvPr id="13" name="Rectangle 12"/>
          <p:cNvSpPr/>
          <p:nvPr/>
        </p:nvSpPr>
        <p:spPr>
          <a:xfrm>
            <a:off x="152400" y="533400"/>
            <a:ext cx="8615030" cy="1323439"/>
          </a:xfrm>
          <a:prstGeom prst="rect">
            <a:avLst/>
          </a:prstGeom>
        </p:spPr>
        <p:txBody>
          <a:bodyPr wrap="square">
            <a:spAutoFit/>
          </a:bodyPr>
          <a:lstStyle/>
          <a:p>
            <a:r>
              <a:rPr lang="en-US" sz="2000" b="1" dirty="0" smtClean="0">
                <a:solidFill>
                  <a:srgbClr val="C00000"/>
                </a:solidFill>
                <a:latin typeface="Arial" panose="020B0604020202020204" pitchFamily="34" charset="0"/>
                <a:cs typeface="Arial" panose="020B0604020202020204" pitchFamily="34" charset="0"/>
              </a:rPr>
              <a:t> </a:t>
            </a:r>
            <a:r>
              <a:rPr lang="en-US" sz="2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Classification </a:t>
            </a:r>
          </a:p>
          <a:p>
            <a:r>
              <a:rPr lang="en-US" sz="2000" b="1" dirty="0" smtClean="0">
                <a:solidFill>
                  <a:srgbClr val="002060"/>
                </a:solidFill>
                <a:latin typeface="Arial" panose="020B0604020202020204" pitchFamily="34" charset="0"/>
                <a:cs typeface="Arial" panose="020B0604020202020204" pitchFamily="34" charset="0"/>
              </a:rPr>
              <a:t>Alcohols </a:t>
            </a:r>
            <a:r>
              <a:rPr lang="en-US" sz="2000" b="1" dirty="0">
                <a:solidFill>
                  <a:srgbClr val="002060"/>
                </a:solidFill>
                <a:latin typeface="Arial" panose="020B0604020202020204" pitchFamily="34" charset="0"/>
                <a:cs typeface="Arial" panose="020B0604020202020204" pitchFamily="34" charset="0"/>
              </a:rPr>
              <a:t>are </a:t>
            </a:r>
            <a:r>
              <a:rPr lang="en-US" sz="2000" b="1" dirty="0" smtClean="0">
                <a:solidFill>
                  <a:srgbClr val="002060"/>
                </a:solidFill>
                <a:latin typeface="Arial" panose="020B0604020202020204" pitchFamily="34" charset="0"/>
                <a:cs typeface="Arial" panose="020B0604020202020204" pitchFamily="34" charset="0"/>
              </a:rPr>
              <a:t>Classified (subdivided ) into </a:t>
            </a:r>
            <a:r>
              <a:rPr lang="en-US" sz="2000" b="1" dirty="0">
                <a:solidFill>
                  <a:srgbClr val="002060"/>
                </a:solidFill>
                <a:latin typeface="Arial" panose="020B0604020202020204" pitchFamily="34" charset="0"/>
                <a:cs typeface="Arial" panose="020B0604020202020204" pitchFamily="34" charset="0"/>
              </a:rPr>
              <a:t>three classes: </a:t>
            </a:r>
            <a:r>
              <a:rPr lang="en-US" sz="2000" b="1" dirty="0" smtClean="0">
                <a:solidFill>
                  <a:srgbClr val="002060"/>
                </a:solidFill>
                <a:latin typeface="Arial" panose="020B0604020202020204" pitchFamily="34" charset="0"/>
                <a:cs typeface="Arial" panose="020B0604020202020204" pitchFamily="34" charset="0"/>
              </a:rPr>
              <a:t>depending </a:t>
            </a:r>
            <a:r>
              <a:rPr lang="en-US" sz="2000" b="1" dirty="0">
                <a:solidFill>
                  <a:srgbClr val="002060"/>
                </a:solidFill>
                <a:latin typeface="Arial" panose="020B0604020202020204" pitchFamily="34" charset="0"/>
                <a:cs typeface="Arial" panose="020B0604020202020204" pitchFamily="34" charset="0"/>
              </a:rPr>
              <a:t>on the number of alkyl groups bonded to the carbon bearing the </a:t>
            </a:r>
            <a:r>
              <a:rPr lang="en-US" sz="2000" b="1" dirty="0" smtClean="0">
                <a:solidFill>
                  <a:srgbClr val="002060"/>
                </a:solidFill>
                <a:latin typeface="Arial" panose="020B0604020202020204" pitchFamily="34" charset="0"/>
                <a:cs typeface="Arial" panose="020B0604020202020204" pitchFamily="34" charset="0"/>
              </a:rPr>
              <a:t>OH</a:t>
            </a:r>
            <a:r>
              <a:rPr lang="en-US" sz="2000" b="1" dirty="0">
                <a:solidFill>
                  <a:srgbClr val="002060"/>
                </a:solidFill>
                <a:latin typeface="Arial" panose="020B0604020202020204" pitchFamily="34" charset="0"/>
                <a:cs typeface="Arial" panose="020B0604020202020204" pitchFamily="34" charset="0"/>
              </a:rPr>
              <a:t>, the so-called </a:t>
            </a:r>
            <a:r>
              <a:rPr lang="en-US" sz="2000" b="1" dirty="0" err="1" smtClean="0">
                <a:solidFill>
                  <a:srgbClr val="C00000"/>
                </a:solidFill>
                <a:latin typeface="Arial" panose="020B0604020202020204" pitchFamily="34" charset="0"/>
                <a:cs typeface="Arial" panose="020B0604020202020204" pitchFamily="34" charset="0"/>
              </a:rPr>
              <a:t>carbinol</a:t>
            </a:r>
            <a:r>
              <a:rPr lang="en-US" sz="2000" b="1" dirty="0" smtClean="0">
                <a:solidFill>
                  <a:srgbClr val="C00000"/>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carbon</a:t>
            </a:r>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133600"/>
            <a:ext cx="5263507" cy="1411443"/>
          </a:xfrm>
          <a:prstGeom prst="rect">
            <a:avLst/>
          </a:prstGeom>
          <a:ln>
            <a:noFill/>
          </a:ln>
        </p:spPr>
        <p:style>
          <a:lnRef idx="1">
            <a:schemeClr val="accent1"/>
          </a:lnRef>
          <a:fillRef idx="1001">
            <a:schemeClr val="lt2"/>
          </a:fillRef>
          <a:effectRef idx="1">
            <a:schemeClr val="accent1"/>
          </a:effectRef>
          <a:fontRef idx="minor">
            <a:schemeClr val="dk1"/>
          </a:fontRef>
        </p:style>
      </p:pic>
      <p:sp>
        <p:nvSpPr>
          <p:cNvPr id="15" name="TextBox 14"/>
          <p:cNvSpPr txBox="1"/>
          <p:nvPr/>
        </p:nvSpPr>
        <p:spPr>
          <a:xfrm>
            <a:off x="966281" y="3545043"/>
            <a:ext cx="5263507" cy="338554"/>
          </a:xfrm>
          <a:prstGeom prst="rect">
            <a:avLst/>
          </a:prstGeom>
          <a:ln>
            <a:noFill/>
          </a:ln>
        </p:spPr>
        <p:style>
          <a:lnRef idx="1">
            <a:schemeClr val="accent1"/>
          </a:lnRef>
          <a:fillRef idx="1001">
            <a:schemeClr val="lt2"/>
          </a:fillRef>
          <a:effectRef idx="1">
            <a:schemeClr val="accent1"/>
          </a:effectRef>
          <a:fontRef idx="minor">
            <a:schemeClr val="dk1"/>
          </a:fontRef>
        </p:style>
        <p:txBody>
          <a:bodyPr wrap="square" rtlCol="0">
            <a:spAutoFit/>
          </a:bodyPr>
          <a:lstStyle/>
          <a:p>
            <a:pPr algn="ctr"/>
            <a:r>
              <a:rPr lang="en-US" sz="1600" b="1" dirty="0" smtClean="0">
                <a:solidFill>
                  <a:srgbClr val="C00000"/>
                </a:solidFill>
                <a:cs typeface="Times New Roman" pitchFamily="18" charset="0"/>
              </a:rPr>
              <a:t>primary (1°),                secondary (2),                tertiary (3°).  </a:t>
            </a:r>
          </a:p>
        </p:txBody>
      </p:sp>
      <p:sp>
        <p:nvSpPr>
          <p:cNvPr id="4" name="Slide Number Placeholder 3"/>
          <p:cNvSpPr>
            <a:spLocks noGrp="1"/>
          </p:cNvSpPr>
          <p:nvPr>
            <p:ph type="sldNum" sz="quarter" idx="12"/>
          </p:nvPr>
        </p:nvSpPr>
        <p:spPr/>
        <p:txBody>
          <a:bodyPr/>
          <a:lstStyle/>
          <a:p>
            <a:fld id="{405B12B2-4FB3-489F-A189-74144EEB9694}" type="slidenum">
              <a:rPr lang="en-US" smtClean="0">
                <a:solidFill>
                  <a:prstClr val="black">
                    <a:tint val="75000"/>
                  </a:prstClr>
                </a:solidFill>
              </a:rPr>
              <a:pPr/>
              <a:t>153</a:t>
            </a:fld>
            <a:endParaRPr lang="en-US">
              <a:solidFill>
                <a:prstClr val="black">
                  <a:tint val="75000"/>
                </a:prstClr>
              </a:solidFill>
            </a:endParaRPr>
          </a:p>
        </p:txBody>
      </p:sp>
      <p:sp>
        <p:nvSpPr>
          <p:cNvPr id="18" name="Rectangle 5"/>
          <p:cNvSpPr/>
          <p:nvPr/>
        </p:nvSpPr>
        <p:spPr>
          <a:xfrm>
            <a:off x="0" y="-1"/>
            <a:ext cx="9144000" cy="523220"/>
          </a:xfrm>
          <a:prstGeom prst="rect">
            <a:avLst/>
          </a:prstGeom>
          <a:solidFill>
            <a:schemeClr val="accent4">
              <a:lumMod val="40000"/>
              <a:lumOff val="60000"/>
            </a:schemeClr>
          </a:solidFill>
        </p:spPr>
        <p:style>
          <a:lnRef idx="3">
            <a:schemeClr val="lt1"/>
          </a:lnRef>
          <a:fillRef idx="1">
            <a:schemeClr val="accent2"/>
          </a:fillRef>
          <a:effectRef idx="1">
            <a:schemeClr val="accent2"/>
          </a:effectRef>
          <a:fontRef idx="minor">
            <a:schemeClr val="lt1"/>
          </a:fontRef>
        </p:style>
        <p:txBody>
          <a:bodyPr wrap="square">
            <a:spAutoFit/>
          </a:bodyPr>
          <a:lstStyle/>
          <a:p>
            <a:pPr algn="ctr"/>
            <a:r>
              <a:rPr lang="en-US" sz="2800" b="1" dirty="0" smtClean="0">
                <a:solidFill>
                  <a:srgbClr val="C00000"/>
                </a:solidFill>
                <a:latin typeface="Arial" pitchFamily="34" charset="0"/>
                <a:cs typeface="Arial" pitchFamily="34" charset="0"/>
              </a:rPr>
              <a:t>Alcohols</a:t>
            </a:r>
            <a:endParaRPr lang="en-US" sz="2800" b="1" dirty="0">
              <a:solidFill>
                <a:srgbClr val="C00000"/>
              </a:solidFill>
              <a:latin typeface="Arial" pitchFamily="34" charset="0"/>
              <a:cs typeface="Arial" pitchFamily="34" charset="0"/>
            </a:endParaRPr>
          </a:p>
        </p:txBody>
      </p:sp>
    </p:spTree>
    <p:extLst>
      <p:ext uri="{BB962C8B-B14F-4D97-AF65-F5344CB8AC3E}">
        <p14:creationId xmlns:p14="http://schemas.microsoft.com/office/powerpoint/2010/main" val="157935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2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 y="2133600"/>
            <a:ext cx="7620000" cy="407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76200" y="520820"/>
            <a:ext cx="8915400" cy="1384995"/>
          </a:xfrm>
          <a:prstGeom prst="rect">
            <a:avLst/>
          </a:prstGeom>
          <a:noFill/>
        </p:spPr>
        <p:txBody>
          <a:bodyPr wrap="square" rtlCol="0">
            <a:spAutoFit/>
          </a:bodyPr>
          <a:lstStyle/>
          <a:p>
            <a:pPr marL="342900" indent="-342900" algn="just">
              <a:buFont typeface="Wingdings" panose="05000000000000000000" pitchFamily="2" charset="2"/>
              <a:buChar char="v"/>
            </a:pPr>
            <a:r>
              <a:rPr lang="en-US" sz="2400" b="1" dirty="0" smtClean="0">
                <a:solidFill>
                  <a:srgbClr val="FF0000"/>
                </a:solidFill>
                <a:latin typeface="Arial" panose="020B0604020202020204" pitchFamily="34" charset="0"/>
                <a:cs typeface="Arial" panose="020B0604020202020204" pitchFamily="34" charset="0"/>
              </a:rPr>
              <a:t> </a:t>
            </a:r>
            <a:r>
              <a:rPr lang="en-US" sz="2400" b="1" dirty="0" smtClean="0">
                <a:solidFill>
                  <a:srgbClr val="C00000"/>
                </a:solidFill>
                <a:latin typeface="Arial" panose="020B0604020202020204" pitchFamily="34" charset="0"/>
                <a:cs typeface="Arial" panose="020B0604020202020204" pitchFamily="34" charset="0"/>
              </a:rPr>
              <a:t>Common Names </a:t>
            </a:r>
            <a:endParaRPr lang="en-US" sz="2400" b="1" dirty="0">
              <a:solidFill>
                <a:srgbClr val="C00000"/>
              </a:solidFill>
              <a:latin typeface="Arial" panose="020B0604020202020204" pitchFamily="34" charset="0"/>
              <a:cs typeface="Arial" panose="020B0604020202020204" pitchFamily="34" charset="0"/>
            </a:endParaRPr>
          </a:p>
          <a:p>
            <a:pPr algn="just"/>
            <a:r>
              <a:rPr lang="en-US" sz="2000" b="1" dirty="0" smtClean="0">
                <a:solidFill>
                  <a:prstClr val="black"/>
                </a:solidFill>
                <a:latin typeface="Arial" panose="020B0604020202020204" pitchFamily="34" charset="0"/>
                <a:cs typeface="Arial" panose="020B0604020202020204" pitchFamily="34" charset="0"/>
              </a:rPr>
              <a:t>      The </a:t>
            </a:r>
            <a:r>
              <a:rPr lang="en-US" sz="2000" b="1" dirty="0" smtClean="0">
                <a:solidFill>
                  <a:srgbClr val="C00000"/>
                </a:solidFill>
                <a:latin typeface="Arial" panose="020B0604020202020204" pitchFamily="34" charset="0"/>
                <a:cs typeface="Arial" panose="020B0604020202020204" pitchFamily="34" charset="0"/>
              </a:rPr>
              <a:t>common names </a:t>
            </a:r>
            <a:r>
              <a:rPr lang="en-US" sz="2000" b="1" dirty="0" smtClean="0">
                <a:solidFill>
                  <a:srgbClr val="002060"/>
                </a:solidFill>
                <a:latin typeface="Arial" panose="020B0604020202020204" pitchFamily="34" charset="0"/>
                <a:cs typeface="Arial" panose="020B0604020202020204" pitchFamily="34" charset="0"/>
              </a:rPr>
              <a:t>for the simplest alcohols consist of the name of alkyl </a:t>
            </a:r>
            <a:r>
              <a:rPr lang="en-US" sz="2000" b="1" dirty="0">
                <a:solidFill>
                  <a:srgbClr val="002060"/>
                </a:solidFill>
                <a:latin typeface="Arial" panose="020B0604020202020204" pitchFamily="34" charset="0"/>
                <a:cs typeface="Arial" panose="020B0604020202020204" pitchFamily="34" charset="0"/>
              </a:rPr>
              <a:t>group attached to the hydroxyl function followed by the word alcohol</a:t>
            </a:r>
            <a:r>
              <a:rPr lang="en-US" sz="2000" b="1" dirty="0" smtClean="0">
                <a:solidFill>
                  <a:srgbClr val="002060"/>
                </a:solidFill>
                <a:latin typeface="Arial" panose="020B0604020202020204" pitchFamily="34" charset="0"/>
                <a:cs typeface="Arial" panose="020B0604020202020204" pitchFamily="34" charset="0"/>
              </a:rPr>
              <a:t>.</a:t>
            </a:r>
            <a:endParaRPr lang="en-US" sz="2000" b="1" dirty="0">
              <a:solidFill>
                <a:srgbClr val="002060"/>
              </a:solidFill>
              <a:latin typeface="Arial" panose="020B0604020202020204" pitchFamily="34" charset="0"/>
              <a:cs typeface="Arial" panose="020B0604020202020204" pitchFamily="34" charset="0"/>
            </a:endParaRPr>
          </a:p>
        </p:txBody>
      </p:sp>
      <p:sp>
        <p:nvSpPr>
          <p:cNvPr id="6" name="TextBox 5"/>
          <p:cNvSpPr txBox="1"/>
          <p:nvPr/>
        </p:nvSpPr>
        <p:spPr>
          <a:xfrm>
            <a:off x="0" y="-2400"/>
            <a:ext cx="9144000" cy="52322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r"/>
            <a:r>
              <a:rPr lang="en-US" sz="2800" b="1" dirty="0" smtClean="0">
                <a:solidFill>
                  <a:srgbClr val="002060"/>
                </a:solidFill>
                <a:latin typeface="Arial" panose="020B0604020202020204" pitchFamily="34" charset="0"/>
                <a:cs typeface="Arial" panose="020B0604020202020204" pitchFamily="34" charset="0"/>
              </a:rPr>
              <a:t>Nomenclature</a:t>
            </a:r>
            <a:r>
              <a:rPr lang="en-US" sz="2800" b="1" dirty="0" smtClean="0">
                <a:solidFill>
                  <a:prstClr val="white"/>
                </a:solidFill>
                <a:latin typeface="Arial" panose="020B0604020202020204" pitchFamily="34" charset="0"/>
                <a:cs typeface="Arial" panose="020B0604020202020204" pitchFamily="34" charset="0"/>
              </a:rPr>
              <a:t>                     Alcohols</a:t>
            </a:r>
            <a:endParaRPr lang="en-US" sz="2800" b="1" dirty="0">
              <a:solidFill>
                <a:prstClr val="white"/>
              </a:solidFill>
              <a:latin typeface="Arial" panose="020B0604020202020204" pitchFamily="34" charset="0"/>
              <a:cs typeface="Arial" panose="020B0604020202020204" pitchFamily="34" charset="0"/>
            </a:endParaRPr>
          </a:p>
        </p:txBody>
      </p:sp>
      <p:sp>
        <p:nvSpPr>
          <p:cNvPr id="2" name="Rectangle 1"/>
          <p:cNvSpPr/>
          <p:nvPr/>
        </p:nvSpPr>
        <p:spPr>
          <a:xfrm>
            <a:off x="0" y="2286000"/>
            <a:ext cx="1342697" cy="646331"/>
          </a:xfrm>
          <a:prstGeom prst="rect">
            <a:avLst/>
          </a:prstGeom>
        </p:spPr>
        <p:txBody>
          <a:bodyPr wrap="square">
            <a:spAutoFit/>
          </a:bodyPr>
          <a:lstStyle/>
          <a:p>
            <a:r>
              <a:rPr lang="en-US" b="1" dirty="0" smtClean="0">
                <a:solidFill>
                  <a:srgbClr val="002060"/>
                </a:solidFill>
                <a:latin typeface="Arial" panose="020B0604020202020204" pitchFamily="34" charset="0"/>
                <a:cs typeface="Arial" panose="020B0604020202020204" pitchFamily="34" charset="0"/>
              </a:rPr>
              <a:t>  </a:t>
            </a:r>
            <a:r>
              <a:rPr lang="en-US" b="1" dirty="0" smtClean="0">
                <a:solidFill>
                  <a:srgbClr val="C00000"/>
                </a:solidFill>
                <a:latin typeface="Arial" panose="020B0604020202020204" pitchFamily="34" charset="0"/>
                <a:cs typeface="Arial" panose="020B0604020202020204" pitchFamily="34" charset="0"/>
              </a:rPr>
              <a:t>Alkyl </a:t>
            </a:r>
            <a:r>
              <a:rPr lang="en-US" b="1" dirty="0">
                <a:solidFill>
                  <a:srgbClr val="C00000"/>
                </a:solidFill>
                <a:latin typeface="Arial" panose="020B0604020202020204" pitchFamily="34" charset="0"/>
                <a:cs typeface="Arial" panose="020B0604020202020204" pitchFamily="34" charset="0"/>
              </a:rPr>
              <a:t>alcohol </a:t>
            </a:r>
            <a:endParaRPr lang="en-US" dirty="0">
              <a:solidFill>
                <a:srgbClr val="C00000"/>
              </a:solidFill>
            </a:endParaRPr>
          </a:p>
        </p:txBody>
      </p:sp>
      <p:sp>
        <p:nvSpPr>
          <p:cNvPr id="3" name="Rectangle 2"/>
          <p:cNvSpPr/>
          <p:nvPr/>
        </p:nvSpPr>
        <p:spPr>
          <a:xfrm>
            <a:off x="685800" y="2286000"/>
            <a:ext cx="389850" cy="369332"/>
          </a:xfrm>
          <a:prstGeom prst="rect">
            <a:avLst/>
          </a:prstGeom>
        </p:spPr>
        <p:txBody>
          <a:bodyPr wrap="none">
            <a:spAutoFit/>
          </a:bodyPr>
          <a:lstStyle/>
          <a:p>
            <a:pPr algn="just"/>
            <a:r>
              <a:rPr lang="en-US" b="1" dirty="0">
                <a:solidFill>
                  <a:srgbClr val="FF0000"/>
                </a:solidFill>
                <a:cs typeface="Times New Roman" pitchFamily="18" charset="0"/>
                <a:sym typeface="Wingdings 3"/>
              </a:rPr>
              <a:t></a:t>
            </a:r>
            <a:endParaRPr lang="en-US" b="1" dirty="0">
              <a:solidFill>
                <a:srgbClr val="FF0000"/>
              </a:solidFill>
              <a:cs typeface="Times New Roman" pitchFamily="18" charset="0"/>
            </a:endParaRPr>
          </a:p>
        </p:txBody>
      </p:sp>
      <p:sp>
        <p:nvSpPr>
          <p:cNvPr id="4" name="Slide Number Placeholder 3"/>
          <p:cNvSpPr>
            <a:spLocks noGrp="1"/>
          </p:cNvSpPr>
          <p:nvPr>
            <p:ph type="sldNum" sz="quarter" idx="12"/>
          </p:nvPr>
        </p:nvSpPr>
        <p:spPr/>
        <p:txBody>
          <a:bodyPr/>
          <a:lstStyle/>
          <a:p>
            <a:fld id="{405B12B2-4FB3-489F-A189-74144EEB9694}" type="slidenum">
              <a:rPr lang="en-US" smtClean="0">
                <a:solidFill>
                  <a:prstClr val="black">
                    <a:tint val="75000"/>
                  </a:prstClr>
                </a:solidFill>
              </a:rPr>
              <a:pPr/>
              <a:t>154</a:t>
            </a:fld>
            <a:endParaRPr lang="en-US">
              <a:solidFill>
                <a:prstClr val="black">
                  <a:tint val="75000"/>
                </a:prstClr>
              </a:solidFill>
            </a:endParaRPr>
          </a:p>
        </p:txBody>
      </p:sp>
    </p:spTree>
    <p:extLst>
      <p:ext uri="{BB962C8B-B14F-4D97-AF65-F5344CB8AC3E}">
        <p14:creationId xmlns:p14="http://schemas.microsoft.com/office/powerpoint/2010/main" val="4042742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 y="685800"/>
            <a:ext cx="8839200" cy="2308324"/>
          </a:xfrm>
          <a:prstGeom prst="rect">
            <a:avLst/>
          </a:prstGeom>
          <a:noFill/>
        </p:spPr>
        <p:txBody>
          <a:bodyPr wrap="square" rtlCol="0">
            <a:spAutoFit/>
          </a:bodyPr>
          <a:lstStyle/>
          <a:p>
            <a:pPr marL="342900" indent="-342900" algn="just">
              <a:buFont typeface="Wingdings" panose="05000000000000000000" pitchFamily="2" charset="2"/>
              <a:buChar char="v"/>
            </a:pPr>
            <a:r>
              <a:rPr lang="en-US" sz="2400" b="1" dirty="0" smtClean="0">
                <a:solidFill>
                  <a:srgbClr val="C00000"/>
                </a:solidFill>
                <a:latin typeface="Arial" panose="020B0604020202020204" pitchFamily="34" charset="0"/>
                <a:cs typeface="Arial" panose="020B0604020202020204" pitchFamily="34" charset="0"/>
              </a:rPr>
              <a:t>IUPAC System </a:t>
            </a:r>
          </a:p>
          <a:p>
            <a:r>
              <a:rPr lang="en-US" sz="2000" b="1" dirty="0" smtClean="0">
                <a:solidFill>
                  <a:prstClr val="black"/>
                </a:solidFill>
                <a:latin typeface="Arial" panose="020B0604020202020204" pitchFamily="34" charset="0"/>
                <a:cs typeface="Arial" panose="020B0604020202020204" pitchFamily="34" charset="0"/>
              </a:rPr>
              <a:t>    In the </a:t>
            </a:r>
            <a:r>
              <a:rPr lang="en-US" sz="2000" b="1" dirty="0" smtClean="0">
                <a:solidFill>
                  <a:srgbClr val="C00000"/>
                </a:solidFill>
                <a:latin typeface="Arial" panose="020B0604020202020204" pitchFamily="34" charset="0"/>
                <a:cs typeface="Arial" panose="020B0604020202020204" pitchFamily="34" charset="0"/>
              </a:rPr>
              <a:t>IUPAC system</a:t>
            </a:r>
            <a:r>
              <a:rPr lang="en-US" sz="2000" b="1" dirty="0" smtClean="0">
                <a:solidFill>
                  <a:prstClr val="black"/>
                </a:solidFill>
                <a:latin typeface="Arial" panose="020B0604020202020204" pitchFamily="34" charset="0"/>
                <a:cs typeface="Arial" panose="020B0604020202020204" pitchFamily="34" charset="0"/>
              </a:rPr>
              <a:t>, alcohols are named according to the following rules:</a:t>
            </a:r>
            <a:r>
              <a:rPr lang="en-US" sz="2000" b="1" dirty="0" smtClean="0">
                <a:solidFill>
                  <a:srgbClr val="0070C0"/>
                </a:solidFill>
                <a:latin typeface="Arial" panose="020B0604020202020204" pitchFamily="34" charset="0"/>
                <a:cs typeface="Arial" panose="020B0604020202020204" pitchFamily="34" charset="0"/>
              </a:rPr>
              <a:t> </a:t>
            </a:r>
          </a:p>
          <a:p>
            <a:r>
              <a:rPr lang="en-US" sz="2000" b="1" dirty="0" smtClean="0">
                <a:solidFill>
                  <a:srgbClr val="0070C0"/>
                </a:solidFill>
                <a:latin typeface="Arial" panose="020B0604020202020204" pitchFamily="34" charset="0"/>
                <a:cs typeface="Arial" panose="020B0604020202020204" pitchFamily="34" charset="0"/>
              </a:rPr>
              <a:t>      1</a:t>
            </a:r>
            <a:r>
              <a:rPr lang="en-US" sz="2000" b="1" dirty="0">
                <a:solidFill>
                  <a:srgbClr val="0070C0"/>
                </a:solidFill>
                <a:latin typeface="Arial" panose="020B0604020202020204" pitchFamily="34" charset="0"/>
                <a:cs typeface="Arial" panose="020B0604020202020204" pitchFamily="34" charset="0"/>
              </a:rPr>
              <a:t>. Select the </a:t>
            </a:r>
            <a:r>
              <a:rPr lang="en-US" sz="2000" b="1" dirty="0">
                <a:solidFill>
                  <a:srgbClr val="C00000"/>
                </a:solidFill>
                <a:latin typeface="Arial" panose="020B0604020202020204" pitchFamily="34" charset="0"/>
                <a:cs typeface="Arial" panose="020B0604020202020204" pitchFamily="34" charset="0"/>
              </a:rPr>
              <a:t>longest</a:t>
            </a:r>
            <a:r>
              <a:rPr lang="en-US" sz="2000" b="1" dirty="0">
                <a:solidFill>
                  <a:srgbClr val="0070C0"/>
                </a:solidFill>
                <a:latin typeface="Arial" panose="020B0604020202020204" pitchFamily="34" charset="0"/>
                <a:cs typeface="Arial" panose="020B0604020202020204" pitchFamily="34" charset="0"/>
              </a:rPr>
              <a:t> </a:t>
            </a:r>
            <a:r>
              <a:rPr lang="en-US" sz="2000" b="1" dirty="0">
                <a:solidFill>
                  <a:prstClr val="black"/>
                </a:solidFill>
                <a:latin typeface="Arial" panose="020B0604020202020204" pitchFamily="34" charset="0"/>
                <a:cs typeface="Arial" panose="020B0604020202020204" pitchFamily="34" charset="0"/>
              </a:rPr>
              <a:t>continuous carbon chain that </a:t>
            </a:r>
            <a:r>
              <a:rPr lang="en-US" sz="2000" b="1" dirty="0">
                <a:solidFill>
                  <a:srgbClr val="C00000"/>
                </a:solidFill>
                <a:latin typeface="Arial" panose="020B0604020202020204" pitchFamily="34" charset="0"/>
                <a:cs typeface="Arial" panose="020B0604020202020204" pitchFamily="34" charset="0"/>
              </a:rPr>
              <a:t>contains the -OH </a:t>
            </a:r>
            <a:r>
              <a:rPr lang="en-US" sz="2000" b="1" dirty="0" smtClean="0">
                <a:solidFill>
                  <a:srgbClr val="C00000"/>
                </a:solidFill>
                <a:latin typeface="Arial" panose="020B0604020202020204" pitchFamily="34" charset="0"/>
                <a:cs typeface="Arial" panose="020B0604020202020204" pitchFamily="34" charset="0"/>
              </a:rPr>
              <a:t>group as a </a:t>
            </a:r>
            <a:r>
              <a:rPr lang="en-US" sz="2000" b="1" dirty="0">
                <a:solidFill>
                  <a:srgbClr val="1F497D"/>
                </a:solidFill>
                <a:latin typeface="Arial" panose="020B0604020202020204" pitchFamily="34" charset="0"/>
                <a:cs typeface="Arial" panose="020B0604020202020204" pitchFamily="34" charset="0"/>
              </a:rPr>
              <a:t>parent chain</a:t>
            </a:r>
            <a:r>
              <a:rPr lang="en-US" sz="2000" b="1" dirty="0" smtClean="0">
                <a:solidFill>
                  <a:srgbClr val="FF000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drop </a:t>
            </a:r>
            <a:r>
              <a:rPr lang="en-US" sz="2000" b="1" dirty="0">
                <a:solidFill>
                  <a:srgbClr val="C00000"/>
                </a:solidFill>
                <a:latin typeface="Arial" panose="020B0604020202020204" pitchFamily="34" charset="0"/>
                <a:cs typeface="Arial" panose="020B0604020202020204" pitchFamily="34" charset="0"/>
              </a:rPr>
              <a:t>the –e</a:t>
            </a:r>
            <a:r>
              <a:rPr lang="en-US" sz="2000" b="1" dirty="0">
                <a:solidFill>
                  <a:srgbClr val="FF0000"/>
                </a:solidFill>
                <a:latin typeface="Arial" panose="020B0604020202020204" pitchFamily="34" charset="0"/>
                <a:cs typeface="Arial" panose="020B0604020202020204" pitchFamily="34" charset="0"/>
              </a:rPr>
              <a:t> </a:t>
            </a:r>
            <a:r>
              <a:rPr lang="en-US" sz="2000" b="1" dirty="0">
                <a:solidFill>
                  <a:prstClr val="black"/>
                </a:solidFill>
                <a:latin typeface="Arial" panose="020B0604020202020204" pitchFamily="34" charset="0"/>
                <a:cs typeface="Arial" panose="020B0604020202020204" pitchFamily="34" charset="0"/>
              </a:rPr>
              <a:t>ending of the parent alkane and replace it by the suffix </a:t>
            </a:r>
            <a:r>
              <a:rPr lang="en-US" sz="2000" b="1" dirty="0">
                <a:solidFill>
                  <a:srgbClr val="FF0000"/>
                </a:solidFill>
                <a:latin typeface="Arial" panose="020B0604020202020204" pitchFamily="34" charset="0"/>
                <a:cs typeface="Arial" panose="020B0604020202020204" pitchFamily="34" charset="0"/>
              </a:rPr>
              <a:t>-</a:t>
            </a:r>
            <a:r>
              <a:rPr lang="en-US" sz="2000" b="1" dirty="0" err="1">
                <a:solidFill>
                  <a:srgbClr val="FF0000"/>
                </a:solidFill>
                <a:latin typeface="Arial" panose="020B0604020202020204" pitchFamily="34" charset="0"/>
                <a:cs typeface="Arial" panose="020B0604020202020204" pitchFamily="34" charset="0"/>
              </a:rPr>
              <a:t>ol</a:t>
            </a:r>
            <a:r>
              <a:rPr lang="en-US" sz="2000" b="1" dirty="0">
                <a:solidFill>
                  <a:prstClr val="black"/>
                </a:solidFill>
                <a:latin typeface="Arial" panose="020B0604020202020204" pitchFamily="34" charset="0"/>
                <a:cs typeface="Arial" panose="020B0604020202020204" pitchFamily="34" charset="0"/>
              </a:rPr>
              <a:t>. </a:t>
            </a:r>
          </a:p>
          <a:p>
            <a:pPr algn="just"/>
            <a:endParaRPr lang="en-US" sz="2000" b="1" dirty="0" smtClean="0">
              <a:solidFill>
                <a:prstClr val="black"/>
              </a:solidFill>
              <a:cs typeface="Times New Roman" pitchFamily="18" charset="0"/>
            </a:endParaRPr>
          </a:p>
        </p:txBody>
      </p:sp>
      <p:sp>
        <p:nvSpPr>
          <p:cNvPr id="4" name="TextBox 3"/>
          <p:cNvSpPr txBox="1"/>
          <p:nvPr/>
        </p:nvSpPr>
        <p:spPr>
          <a:xfrm>
            <a:off x="0" y="0"/>
            <a:ext cx="65532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r"/>
            <a:r>
              <a:rPr lang="en-US" sz="2800" b="1" dirty="0">
                <a:solidFill>
                  <a:srgbClr val="002060"/>
                </a:solidFill>
                <a:latin typeface="Arial" panose="020B0604020202020204" pitchFamily="34" charset="0"/>
                <a:cs typeface="Arial" panose="020B0604020202020204" pitchFamily="34" charset="0"/>
              </a:rPr>
              <a:t>Nomenclature </a:t>
            </a:r>
            <a:r>
              <a:rPr lang="en-US" sz="2800" b="1" dirty="0" smtClean="0">
                <a:solidFill>
                  <a:srgbClr val="002060"/>
                </a:solidFill>
                <a:latin typeface="Arial" panose="020B0604020202020204" pitchFamily="34" charset="0"/>
                <a:cs typeface="Arial" panose="020B0604020202020204" pitchFamily="34" charset="0"/>
              </a:rPr>
              <a:t>        cont</a:t>
            </a:r>
            <a:r>
              <a:rPr lang="en-US" sz="2800" b="1" dirty="0">
                <a:solidFill>
                  <a:srgbClr val="002060"/>
                </a:solidFill>
                <a:latin typeface="Arial" panose="020B0604020202020204" pitchFamily="34" charset="0"/>
                <a:cs typeface="Arial" panose="020B0604020202020204" pitchFamily="34" charset="0"/>
              </a:rPr>
              <a:t>.</a:t>
            </a:r>
          </a:p>
        </p:txBody>
      </p:sp>
      <p:pic>
        <p:nvPicPr>
          <p:cNvPr id="1085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2499092"/>
            <a:ext cx="3048000" cy="136769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038600" y="3668750"/>
            <a:ext cx="3306657" cy="400110"/>
          </a:xfrm>
          <a:prstGeom prst="rect">
            <a:avLst/>
          </a:prstGeom>
        </p:spPr>
        <p:txBody>
          <a:bodyPr wrap="square">
            <a:spAutoFit/>
          </a:bodyPr>
          <a:lstStyle/>
          <a:p>
            <a:r>
              <a:rPr lang="en-US" sz="2000" dirty="0">
                <a:solidFill>
                  <a:prstClr val="black"/>
                </a:solidFill>
                <a:latin typeface="Arial" panose="020B0604020202020204" pitchFamily="34" charset="0"/>
                <a:cs typeface="Arial" panose="020B0604020202020204" pitchFamily="34" charset="0"/>
              </a:rPr>
              <a:t> </a:t>
            </a:r>
            <a:r>
              <a:rPr lang="en-US" sz="1600" b="1" dirty="0" smtClean="0">
                <a:solidFill>
                  <a:prstClr val="black"/>
                </a:solidFill>
                <a:latin typeface="Arial" panose="020B0604020202020204" pitchFamily="34" charset="0"/>
                <a:cs typeface="Arial" panose="020B0604020202020204" pitchFamily="34" charset="0"/>
              </a:rPr>
              <a:t>2-Ethyl-1-Pentan</a:t>
            </a:r>
            <a:r>
              <a:rPr lang="en-US" sz="1600" b="1" dirty="0" smtClean="0">
                <a:solidFill>
                  <a:srgbClr val="C00000"/>
                </a:solidFill>
                <a:latin typeface="Arial" panose="020B0604020202020204" pitchFamily="34" charset="0"/>
                <a:cs typeface="Arial" panose="020B0604020202020204" pitchFamily="34" charset="0"/>
              </a:rPr>
              <a:t>o</a:t>
            </a:r>
            <a:r>
              <a:rPr lang="en-US" sz="2000" dirty="0" smtClean="0">
                <a:solidFill>
                  <a:srgbClr val="C00000"/>
                </a:solidFill>
                <a:latin typeface="Arial" panose="020B0604020202020204" pitchFamily="34" charset="0"/>
                <a:cs typeface="Arial" panose="020B0604020202020204" pitchFamily="34" charset="0"/>
              </a:rPr>
              <a:t>l</a:t>
            </a:r>
            <a:endParaRPr lang="ar-SA" sz="2000" dirty="0">
              <a:solidFill>
                <a:srgbClr val="C00000"/>
              </a:solidFill>
              <a:latin typeface="Arial" panose="020B0604020202020204" pitchFamily="34" charset="0"/>
            </a:endParaRPr>
          </a:p>
        </p:txBody>
      </p:sp>
      <p:sp>
        <p:nvSpPr>
          <p:cNvPr id="8" name="Rectangle 7"/>
          <p:cNvSpPr/>
          <p:nvPr/>
        </p:nvSpPr>
        <p:spPr>
          <a:xfrm>
            <a:off x="547020" y="3207085"/>
            <a:ext cx="3458923" cy="461665"/>
          </a:xfrm>
          <a:prstGeom prst="rect">
            <a:avLst/>
          </a:prstGeom>
        </p:spPr>
        <p:txBody>
          <a:bodyPr wrap="square">
            <a:spAutoFit/>
          </a:bodyPr>
          <a:lstStyle/>
          <a:p>
            <a:r>
              <a:rPr lang="en-US" sz="2400" b="1" dirty="0" smtClean="0">
                <a:solidFill>
                  <a:prstClr val="black"/>
                </a:solidFill>
              </a:rPr>
              <a:t>Pentan</a:t>
            </a:r>
            <a:r>
              <a:rPr lang="en-US" sz="2400" b="1" u="sng" dirty="0" smtClean="0">
                <a:solidFill>
                  <a:srgbClr val="C00000"/>
                </a:solidFill>
              </a:rPr>
              <a:t>e</a:t>
            </a:r>
            <a:r>
              <a:rPr lang="en-US" sz="2400" dirty="0" smtClean="0">
                <a:solidFill>
                  <a:prstClr val="black"/>
                </a:solidFill>
              </a:rPr>
              <a:t>       </a:t>
            </a:r>
            <a:r>
              <a:rPr lang="en-US" sz="2400" b="1" dirty="0" err="1" smtClean="0">
                <a:solidFill>
                  <a:prstClr val="black"/>
                </a:solidFill>
              </a:rPr>
              <a:t>Pentan</a:t>
            </a:r>
            <a:r>
              <a:rPr lang="en-US" sz="2400" b="1" u="sng" dirty="0" err="1" smtClean="0">
                <a:solidFill>
                  <a:srgbClr val="C00000"/>
                </a:solidFill>
              </a:rPr>
              <a:t>ol</a:t>
            </a:r>
            <a:endParaRPr lang="en-US" sz="2400" b="1" u="sng" dirty="0" smtClean="0">
              <a:solidFill>
                <a:srgbClr val="C00000"/>
              </a:solidFill>
            </a:endParaRPr>
          </a:p>
        </p:txBody>
      </p:sp>
      <p:sp>
        <p:nvSpPr>
          <p:cNvPr id="11" name="TextBox 10"/>
          <p:cNvSpPr txBox="1"/>
          <p:nvPr/>
        </p:nvSpPr>
        <p:spPr>
          <a:xfrm>
            <a:off x="1602047" y="3219266"/>
            <a:ext cx="621135" cy="523220"/>
          </a:xfrm>
          <a:prstGeom prst="rect">
            <a:avLst/>
          </a:prstGeom>
          <a:noFill/>
        </p:spPr>
        <p:txBody>
          <a:bodyPr wrap="square" rtlCol="0">
            <a:spAutoFit/>
          </a:bodyPr>
          <a:lstStyle/>
          <a:p>
            <a:pPr algn="just"/>
            <a:r>
              <a:rPr lang="en-US" sz="2800" b="1" dirty="0" smtClean="0">
                <a:solidFill>
                  <a:srgbClr val="FF0000"/>
                </a:solidFill>
                <a:cs typeface="Times New Roman" pitchFamily="18" charset="0"/>
                <a:sym typeface="Wingdings 3"/>
              </a:rPr>
              <a:t> </a:t>
            </a:r>
            <a:endParaRPr lang="en-US" sz="2800" b="1" dirty="0">
              <a:solidFill>
                <a:srgbClr val="FF0000"/>
              </a:solidFill>
              <a:cs typeface="Times New Roman" pitchFamily="18" charset="0"/>
            </a:endParaRPr>
          </a:p>
        </p:txBody>
      </p:sp>
      <p:sp>
        <p:nvSpPr>
          <p:cNvPr id="9" name="TextBox 8"/>
          <p:cNvSpPr txBox="1"/>
          <p:nvPr/>
        </p:nvSpPr>
        <p:spPr>
          <a:xfrm>
            <a:off x="492591" y="4191000"/>
            <a:ext cx="8194209" cy="1446550"/>
          </a:xfrm>
          <a:prstGeom prst="rect">
            <a:avLst/>
          </a:prstGeom>
          <a:noFill/>
        </p:spPr>
        <p:txBody>
          <a:bodyPr wrap="square" rtlCol="0">
            <a:spAutoFit/>
          </a:bodyPr>
          <a:lstStyle/>
          <a:p>
            <a:pPr algn="just"/>
            <a:r>
              <a:rPr lang="en-US" sz="2000" b="1" dirty="0" smtClean="0">
                <a:solidFill>
                  <a:srgbClr val="0070C0"/>
                </a:solidFill>
              </a:rPr>
              <a:t>   </a:t>
            </a:r>
            <a:r>
              <a:rPr lang="en-US" sz="2000" b="1" dirty="0" smtClean="0">
                <a:solidFill>
                  <a:srgbClr val="0070C0"/>
                </a:solidFill>
                <a:latin typeface="Arial" panose="020B0604020202020204" pitchFamily="34" charset="0"/>
                <a:cs typeface="Arial" panose="020B0604020202020204" pitchFamily="34" charset="0"/>
              </a:rPr>
              <a:t>2</a:t>
            </a:r>
            <a:r>
              <a:rPr lang="en-US" sz="2000" b="1" dirty="0">
                <a:solidFill>
                  <a:srgbClr val="0070C0"/>
                </a:solidFill>
                <a:latin typeface="Arial" panose="020B0604020202020204" pitchFamily="34" charset="0"/>
                <a:cs typeface="Arial" panose="020B0604020202020204" pitchFamily="34" charset="0"/>
              </a:rPr>
              <a:t>. </a:t>
            </a:r>
            <a:r>
              <a:rPr lang="en-US" sz="2000" b="1" dirty="0">
                <a:solidFill>
                  <a:srgbClr val="1F497D"/>
                </a:solidFill>
                <a:cs typeface="Times New Roman" pitchFamily="18" charset="0"/>
              </a:rPr>
              <a:t>Number the carbons in the </a:t>
            </a:r>
            <a:r>
              <a:rPr lang="en-US" sz="2000" b="1" dirty="0" smtClean="0">
                <a:solidFill>
                  <a:srgbClr val="1F497D"/>
                </a:solidFill>
                <a:cs typeface="Times New Roman" pitchFamily="18" charset="0"/>
              </a:rPr>
              <a:t>chain </a:t>
            </a:r>
            <a:r>
              <a:rPr lang="en-US" sz="2000" b="1" dirty="0" smtClean="0">
                <a:solidFill>
                  <a:srgbClr val="002060"/>
                </a:solidFill>
                <a:latin typeface="Arial" panose="020B0604020202020204" pitchFamily="34" charset="0"/>
                <a:cs typeface="Arial" panose="020B0604020202020204" pitchFamily="34" charset="0"/>
              </a:rPr>
              <a:t>so as to give the</a:t>
            </a:r>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-OH </a:t>
            </a:r>
            <a:r>
              <a:rPr lang="en-US" sz="2000" b="1" dirty="0" smtClean="0">
                <a:solidFill>
                  <a:srgbClr val="002060"/>
                </a:solidFill>
                <a:latin typeface="Arial" panose="020B0604020202020204" pitchFamily="34" charset="0"/>
                <a:cs typeface="Arial" panose="020B0604020202020204" pitchFamily="34" charset="0"/>
              </a:rPr>
              <a:t>(functional group) </a:t>
            </a:r>
            <a:r>
              <a:rPr lang="en-US" sz="2000" b="1" dirty="0" smtClean="0">
                <a:solidFill>
                  <a:srgbClr val="C00000"/>
                </a:solidFill>
                <a:latin typeface="Arial" panose="020B0604020202020204" pitchFamily="34" charset="0"/>
                <a:cs typeface="Arial" panose="020B0604020202020204" pitchFamily="34" charset="0"/>
              </a:rPr>
              <a:t>the lowest possible number</a:t>
            </a:r>
            <a:r>
              <a:rPr lang="en-US" sz="2000" b="1" dirty="0" smtClean="0">
                <a:solidFill>
                  <a:srgbClr val="002060"/>
                </a:solidFill>
                <a:latin typeface="Arial" panose="020B0604020202020204" pitchFamily="34" charset="0"/>
                <a:cs typeface="Arial" panose="020B0604020202020204" pitchFamily="34" charset="0"/>
              </a:rPr>
              <a:t>.</a:t>
            </a:r>
            <a:r>
              <a:rPr lang="en-US" sz="2000" b="1" dirty="0">
                <a:solidFill>
                  <a:srgbClr val="002060"/>
                </a:solidFill>
                <a:latin typeface="Arial" panose="020B0604020202020204" pitchFamily="34" charset="0"/>
                <a:cs typeface="Arial" panose="020B0604020202020204" pitchFamily="34" charset="0"/>
              </a:rPr>
              <a:t> For </a:t>
            </a:r>
            <a:r>
              <a:rPr lang="en-US" sz="2000" b="1" dirty="0">
                <a:solidFill>
                  <a:srgbClr val="C00000"/>
                </a:solidFill>
                <a:latin typeface="Arial" panose="020B0604020202020204" pitchFamily="34" charset="0"/>
                <a:cs typeface="Arial" panose="020B0604020202020204" pitchFamily="34" charset="0"/>
              </a:rPr>
              <a:t>cyclic alcohols</a:t>
            </a:r>
            <a:r>
              <a:rPr lang="en-US" sz="2000" b="1" dirty="0">
                <a:solidFill>
                  <a:srgbClr val="002060"/>
                </a:solidFill>
                <a:latin typeface="Arial" panose="020B0604020202020204" pitchFamily="34" charset="0"/>
                <a:cs typeface="Arial" panose="020B0604020202020204" pitchFamily="34" charset="0"/>
              </a:rPr>
              <a:t>, numbering always starts from the carbon bearing the -OH group. </a:t>
            </a:r>
          </a:p>
          <a:p>
            <a:endParaRPr lang="en-US" sz="2800" b="1" dirty="0" smtClean="0">
              <a:solidFill>
                <a:prstClr val="black"/>
              </a:solidFill>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155</a:t>
            </a:fld>
            <a:endParaRPr lang="en-US">
              <a:solidFill>
                <a:prstClr val="black">
                  <a:tint val="75000"/>
                </a:prstClr>
              </a:solidFill>
            </a:endParaRPr>
          </a:p>
        </p:txBody>
      </p:sp>
    </p:spTree>
    <p:extLst>
      <p:ext uri="{BB962C8B-B14F-4D97-AF65-F5344CB8AC3E}">
        <p14:creationId xmlns:p14="http://schemas.microsoft.com/office/powerpoint/2010/main" val="3506240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000" fill="hold"/>
                                        <p:tgtEl>
                                          <p:spTgt spid="11"/>
                                        </p:tgtEl>
                                        <p:attrNameLst>
                                          <p:attrName>ppt_x</p:attrName>
                                        </p:attrNameLst>
                                      </p:cBhvr>
                                      <p:tavLst>
                                        <p:tav tm="0">
                                          <p:val>
                                            <p:strVal val="0-#ppt_w/2"/>
                                          </p:val>
                                        </p:tav>
                                        <p:tav tm="100000">
                                          <p:val>
                                            <p:strVal val="#ppt_x"/>
                                          </p:val>
                                        </p:tav>
                                      </p:tavLst>
                                    </p:anim>
                                    <p:anim calcmode="lin" valueType="num">
                                      <p:cBhvr additive="base">
                                        <p:cTn id="19"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1" grpId="0"/>
      <p:bldP spid="9"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143000"/>
            <a:ext cx="6147122" cy="4856226"/>
          </a:xfrm>
          <a:prstGeom prst="rect">
            <a:avLst/>
          </a:prstGeom>
          <a:ln>
            <a:noFill/>
          </a:ln>
        </p:spPr>
        <p:style>
          <a:lnRef idx="1">
            <a:schemeClr val="accent6"/>
          </a:lnRef>
          <a:fillRef idx="1001">
            <a:schemeClr val="lt2"/>
          </a:fillRef>
          <a:effectRef idx="1">
            <a:schemeClr val="accent6"/>
          </a:effectRef>
          <a:fontRef idx="minor">
            <a:schemeClr val="dk1"/>
          </a:fontRef>
        </p:style>
      </p:pic>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156</a:t>
            </a:fld>
            <a:endParaRPr lang="en-US">
              <a:solidFill>
                <a:prstClr val="black">
                  <a:tint val="75000"/>
                </a:prstClr>
              </a:solidFill>
            </a:endParaRPr>
          </a:p>
        </p:txBody>
      </p:sp>
      <p:sp>
        <p:nvSpPr>
          <p:cNvPr id="5" name="TextBox 4"/>
          <p:cNvSpPr txBox="1"/>
          <p:nvPr/>
        </p:nvSpPr>
        <p:spPr>
          <a:xfrm>
            <a:off x="0" y="0"/>
            <a:ext cx="65532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r"/>
            <a:r>
              <a:rPr lang="en-US" sz="2800" b="1" dirty="0">
                <a:solidFill>
                  <a:srgbClr val="002060"/>
                </a:solidFill>
                <a:latin typeface="Arial" panose="020B0604020202020204" pitchFamily="34" charset="0"/>
                <a:cs typeface="Arial" panose="020B0604020202020204" pitchFamily="34" charset="0"/>
              </a:rPr>
              <a:t>Nomenclature </a:t>
            </a:r>
            <a:r>
              <a:rPr lang="en-US" sz="2800" b="1" dirty="0" smtClean="0">
                <a:solidFill>
                  <a:srgbClr val="002060"/>
                </a:solidFill>
                <a:latin typeface="Arial" panose="020B0604020202020204" pitchFamily="34" charset="0"/>
                <a:cs typeface="Arial" panose="020B0604020202020204" pitchFamily="34" charset="0"/>
              </a:rPr>
              <a:t>        cont</a:t>
            </a:r>
            <a:r>
              <a:rPr lang="en-US" sz="2800" b="1" dirty="0">
                <a:solidFill>
                  <a:srgbClr val="00206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002789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8600" y="609600"/>
            <a:ext cx="7239000" cy="3662541"/>
          </a:xfrm>
          <a:prstGeom prst="rect">
            <a:avLst/>
          </a:prstGeom>
          <a:noFill/>
        </p:spPr>
        <p:txBody>
          <a:bodyPr wrap="square" rtlCol="0">
            <a:spAutoFit/>
          </a:bodyPr>
          <a:lstStyle/>
          <a:p>
            <a:pPr algn="just"/>
            <a:r>
              <a:rPr lang="en-US" sz="2000" dirty="0" smtClean="0">
                <a:solidFill>
                  <a:srgbClr val="002060"/>
                </a:solidFill>
                <a:latin typeface="Arial" panose="020B0604020202020204" pitchFamily="34" charset="0"/>
                <a:ea typeface="Arial Unicode MS" panose="020B0604020202020204" pitchFamily="34" charset="-128"/>
                <a:cs typeface="Arial" panose="020B0604020202020204" pitchFamily="34" charset="0"/>
              </a:rPr>
              <a:t>  3. When </a:t>
            </a:r>
            <a:r>
              <a:rPr lang="en-US" sz="2000" dirty="0" smtClean="0">
                <a:solidFill>
                  <a:srgbClr val="C00000"/>
                </a:solidFill>
                <a:latin typeface="Arial" panose="020B0604020202020204" pitchFamily="34" charset="0"/>
                <a:ea typeface="Arial Unicode MS" panose="020B0604020202020204" pitchFamily="34" charset="-128"/>
                <a:cs typeface="Arial" panose="020B0604020202020204" pitchFamily="34" charset="0"/>
              </a:rPr>
              <a:t>alkyl </a:t>
            </a:r>
            <a:r>
              <a:rPr lang="en-US" sz="2400" dirty="0" smtClean="0">
                <a:solidFill>
                  <a:srgbClr val="C00000"/>
                </a:solidFill>
                <a:latin typeface="Arial" panose="020B0604020202020204" pitchFamily="34" charset="0"/>
                <a:ea typeface="Arial Unicode MS" panose="020B0604020202020204" pitchFamily="34" charset="-128"/>
                <a:cs typeface="Arial" panose="020B0604020202020204" pitchFamily="34" charset="0"/>
              </a:rPr>
              <a:t>substituents</a:t>
            </a:r>
            <a:r>
              <a:rPr lang="en-US" sz="2400" dirty="0">
                <a:solidFill>
                  <a:srgbClr val="C00000"/>
                </a:solidFill>
                <a:latin typeface="Arial" panose="020B0604020202020204" pitchFamily="34" charset="0"/>
                <a:ea typeface="Arial Unicode MS" panose="020B0604020202020204" pitchFamily="34" charset="-128"/>
                <a:cs typeface="Arial" panose="020B0604020202020204" pitchFamily="34" charset="0"/>
              </a:rPr>
              <a:t> </a:t>
            </a:r>
            <a:r>
              <a:rPr lang="en-US" sz="2000" dirty="0">
                <a:solidFill>
                  <a:srgbClr val="002060"/>
                </a:solidFill>
                <a:latin typeface="Arial" panose="020B0604020202020204" pitchFamily="34" charset="0"/>
                <a:ea typeface="Arial Unicode MS" panose="020B0604020202020204" pitchFamily="34" charset="-128"/>
                <a:cs typeface="Arial" panose="020B0604020202020204" pitchFamily="34" charset="0"/>
              </a:rPr>
              <a:t>or other </a:t>
            </a:r>
            <a:r>
              <a:rPr lang="en-US" sz="2000" dirty="0" smtClean="0">
                <a:solidFill>
                  <a:srgbClr val="002060"/>
                </a:solidFill>
                <a:latin typeface="Arial" panose="020B0604020202020204" pitchFamily="34" charset="0"/>
                <a:ea typeface="Arial Unicode MS" panose="020B0604020202020204" pitchFamily="34" charset="-128"/>
                <a:cs typeface="Arial" panose="020B0604020202020204" pitchFamily="34" charset="0"/>
              </a:rPr>
              <a:t>groups </a:t>
            </a:r>
            <a:r>
              <a:rPr lang="en-US" sz="2400" dirty="0" smtClean="0">
                <a:solidFill>
                  <a:srgbClr val="002060"/>
                </a:solidFill>
                <a:latin typeface="Arial" panose="020B0604020202020204" pitchFamily="34" charset="0"/>
                <a:ea typeface="Arial Unicode MS" panose="020B0604020202020204" pitchFamily="34" charset="-128"/>
                <a:cs typeface="Arial" panose="020B0604020202020204" pitchFamily="34" charset="0"/>
              </a:rPr>
              <a:t>are </a:t>
            </a:r>
            <a:r>
              <a:rPr lang="en-US" sz="2400" dirty="0">
                <a:solidFill>
                  <a:srgbClr val="002060"/>
                </a:solidFill>
                <a:latin typeface="Arial" panose="020B0604020202020204" pitchFamily="34" charset="0"/>
                <a:ea typeface="Arial Unicode MS" panose="020B0604020202020204" pitchFamily="34" charset="-128"/>
                <a:cs typeface="Arial" panose="020B0604020202020204" pitchFamily="34" charset="0"/>
              </a:rPr>
              <a:t>attached on the parent </a:t>
            </a:r>
            <a:r>
              <a:rPr lang="en-US" sz="2400" dirty="0" smtClean="0">
                <a:solidFill>
                  <a:srgbClr val="002060"/>
                </a:solidFill>
                <a:latin typeface="Arial" panose="020B0604020202020204" pitchFamily="34" charset="0"/>
                <a:ea typeface="Arial Unicode MS" panose="020B0604020202020204" pitchFamily="34" charset="-128"/>
                <a:cs typeface="Arial" panose="020B0604020202020204" pitchFamily="34" charset="0"/>
              </a:rPr>
              <a:t>chain</a:t>
            </a:r>
            <a:r>
              <a:rPr lang="en-US" sz="2400" dirty="0">
                <a:solidFill>
                  <a:srgbClr val="002060"/>
                </a:solidFill>
                <a:latin typeface="Arial" panose="020B0604020202020204" pitchFamily="34" charset="0"/>
                <a:ea typeface="Arial Unicode MS" panose="020B0604020202020204" pitchFamily="34" charset="-128"/>
                <a:cs typeface="Arial" panose="020B0604020202020204" pitchFamily="34" charset="0"/>
              </a:rPr>
              <a:t>, they are named in order of  alphabetical </a:t>
            </a:r>
            <a:r>
              <a:rPr lang="en-US" sz="2400" dirty="0" smtClean="0">
                <a:solidFill>
                  <a:srgbClr val="002060"/>
                </a:solidFill>
                <a:latin typeface="Arial" panose="020B0604020202020204" pitchFamily="34" charset="0"/>
                <a:ea typeface="Arial Unicode MS" panose="020B0604020202020204" pitchFamily="34" charset="-128"/>
                <a:cs typeface="Arial" panose="020B0604020202020204" pitchFamily="34" charset="0"/>
              </a:rPr>
              <a:t>order</a:t>
            </a:r>
            <a:r>
              <a:rPr lang="en-US" sz="2000" dirty="0" smtClean="0">
                <a:solidFill>
                  <a:srgbClr val="002060"/>
                </a:solidFill>
                <a:latin typeface="Arial" panose="020B0604020202020204" pitchFamily="34" charset="0"/>
                <a:ea typeface="Arial Unicode MS" panose="020B0604020202020204" pitchFamily="34" charset="-128"/>
                <a:cs typeface="Arial" panose="020B0604020202020204" pitchFamily="34" charset="0"/>
              </a:rPr>
              <a:t>, and </a:t>
            </a:r>
            <a:r>
              <a:rPr lang="en-US" sz="2000" dirty="0">
                <a:solidFill>
                  <a:srgbClr val="002060"/>
                </a:solidFill>
                <a:latin typeface="Arial" panose="020B0604020202020204" pitchFamily="34" charset="0"/>
                <a:ea typeface="Arial Unicode MS" panose="020B0604020202020204" pitchFamily="34" charset="-128"/>
                <a:cs typeface="Arial" panose="020B0604020202020204" pitchFamily="34" charset="0"/>
              </a:rPr>
              <a:t>their positions are indicated by a number</a:t>
            </a:r>
            <a:r>
              <a:rPr lang="en-US" sz="2000" dirty="0" smtClean="0">
                <a:solidFill>
                  <a:srgbClr val="002060"/>
                </a:solidFill>
                <a:latin typeface="Arial" panose="020B0604020202020204" pitchFamily="34" charset="0"/>
                <a:ea typeface="Arial Unicode MS" panose="020B0604020202020204" pitchFamily="34" charset="-128"/>
                <a:cs typeface="Arial" panose="020B0604020202020204" pitchFamily="34" charset="0"/>
              </a:rPr>
              <a:t>.</a:t>
            </a:r>
            <a:r>
              <a:rPr lang="en-US" sz="2000" dirty="0">
                <a:solidFill>
                  <a:srgbClr val="002060"/>
                </a:solidFill>
                <a:latin typeface="Arial" panose="020B0604020202020204" pitchFamily="34" charset="0"/>
                <a:ea typeface="Arial Unicode MS" panose="020B0604020202020204" pitchFamily="34" charset="-128"/>
                <a:cs typeface="Arial" panose="020B0604020202020204" pitchFamily="34" charset="0"/>
              </a:rPr>
              <a:t> The position of the functional group (-OH) is always given the lowest possible number at the end of the </a:t>
            </a:r>
            <a:r>
              <a:rPr lang="en-US" sz="2000" dirty="0" smtClean="0">
                <a:solidFill>
                  <a:srgbClr val="002060"/>
                </a:solidFill>
                <a:latin typeface="Arial" panose="020B0604020202020204" pitchFamily="34" charset="0"/>
                <a:ea typeface="Arial Unicode MS" panose="020B0604020202020204" pitchFamily="34" charset="-128"/>
                <a:cs typeface="Arial" panose="020B0604020202020204" pitchFamily="34" charset="0"/>
              </a:rPr>
              <a:t>name. </a:t>
            </a:r>
          </a:p>
          <a:p>
            <a:pPr algn="just"/>
            <a:r>
              <a:rPr lang="en-US" sz="2000" dirty="0">
                <a:solidFill>
                  <a:srgbClr val="002060"/>
                </a:solidFill>
                <a:latin typeface="Arial" panose="020B0604020202020204" pitchFamily="34" charset="0"/>
                <a:ea typeface="Arial Unicode MS" panose="020B0604020202020204" pitchFamily="34" charset="-128"/>
                <a:cs typeface="Arial" panose="020B0604020202020204" pitchFamily="34" charset="0"/>
              </a:rPr>
              <a:t> </a:t>
            </a:r>
            <a:r>
              <a:rPr lang="en-US" sz="2000" dirty="0" smtClean="0">
                <a:solidFill>
                  <a:srgbClr val="002060"/>
                </a:solidFill>
                <a:latin typeface="Arial" panose="020B0604020202020204" pitchFamily="34" charset="0"/>
                <a:ea typeface="Arial Unicode MS" panose="020B0604020202020204" pitchFamily="34" charset="-128"/>
                <a:cs typeface="Arial" panose="020B0604020202020204" pitchFamily="34" charset="0"/>
              </a:rPr>
              <a:t> 4. If </a:t>
            </a:r>
            <a:r>
              <a:rPr lang="en-US" sz="2000" dirty="0">
                <a:solidFill>
                  <a:srgbClr val="002060"/>
                </a:solidFill>
                <a:latin typeface="Arial" panose="020B0604020202020204" pitchFamily="34" charset="0"/>
                <a:ea typeface="Arial Unicode MS" panose="020B0604020202020204" pitchFamily="34" charset="-128"/>
                <a:cs typeface="Arial" panose="020B0604020202020204" pitchFamily="34" charset="0"/>
              </a:rPr>
              <a:t>a molecule contains both an</a:t>
            </a:r>
            <a:r>
              <a:rPr lang="en-US" sz="2000" dirty="0">
                <a:solidFill>
                  <a:srgbClr val="C00000"/>
                </a:solidFill>
                <a:latin typeface="Arial" panose="020B0604020202020204" pitchFamily="34" charset="0"/>
                <a:ea typeface="Arial Unicode MS" panose="020B0604020202020204" pitchFamily="34" charset="-128"/>
                <a:cs typeface="Arial" panose="020B0604020202020204" pitchFamily="34" charset="0"/>
              </a:rPr>
              <a:t> -OH </a:t>
            </a:r>
            <a:r>
              <a:rPr lang="en-US" sz="2000" dirty="0">
                <a:solidFill>
                  <a:srgbClr val="002060"/>
                </a:solidFill>
                <a:latin typeface="Arial" panose="020B0604020202020204" pitchFamily="34" charset="0"/>
                <a:ea typeface="Arial Unicode MS" panose="020B0604020202020204" pitchFamily="34" charset="-128"/>
                <a:cs typeface="Arial" panose="020B0604020202020204" pitchFamily="34" charset="0"/>
              </a:rPr>
              <a:t>group and a </a:t>
            </a:r>
            <a:r>
              <a:rPr lang="en-US" sz="2000" dirty="0">
                <a:solidFill>
                  <a:srgbClr val="C00000"/>
                </a:solidFill>
                <a:latin typeface="Arial" panose="020B0604020202020204" pitchFamily="34" charset="0"/>
                <a:ea typeface="Arial Unicode MS" panose="020B0604020202020204" pitchFamily="34" charset="-128"/>
                <a:cs typeface="Arial" panose="020B0604020202020204" pitchFamily="34" charset="0"/>
              </a:rPr>
              <a:t>C=C</a:t>
            </a:r>
            <a:r>
              <a:rPr lang="en-US" sz="2000" dirty="0">
                <a:solidFill>
                  <a:srgbClr val="002060"/>
                </a:solidFill>
                <a:latin typeface="Arial" panose="020B0604020202020204" pitchFamily="34" charset="0"/>
                <a:ea typeface="Arial Unicode MS" panose="020B0604020202020204" pitchFamily="34" charset="-128"/>
                <a:cs typeface="Arial" panose="020B0604020202020204" pitchFamily="34" charset="0"/>
              </a:rPr>
              <a:t> or </a:t>
            </a:r>
            <a:r>
              <a:rPr lang="en-US" sz="2000" dirty="0">
                <a:solidFill>
                  <a:srgbClr val="C00000"/>
                </a:solidFill>
                <a:latin typeface="Arial" panose="020B0604020202020204" pitchFamily="34" charset="0"/>
                <a:ea typeface="Arial Unicode MS" panose="020B0604020202020204" pitchFamily="34" charset="-128"/>
                <a:cs typeface="Arial" panose="020B0604020202020204" pitchFamily="34" charset="0"/>
              </a:rPr>
              <a:t>C-C triple bond</a:t>
            </a:r>
            <a:r>
              <a:rPr lang="en-US" sz="2000" dirty="0">
                <a:solidFill>
                  <a:srgbClr val="002060"/>
                </a:solidFill>
                <a:latin typeface="Arial" panose="020B0604020202020204" pitchFamily="34" charset="0"/>
                <a:ea typeface="Arial Unicode MS" panose="020B0604020202020204" pitchFamily="34" charset="-128"/>
                <a:cs typeface="Arial" panose="020B0604020202020204" pitchFamily="34" charset="0"/>
              </a:rPr>
              <a:t>, The -OH group takes preference before the double or triple bonds in getting the lower number. The name should include (if possible) both the hydroxyl and the unsaturated groups, even if this does not make the longest chain the parent hydrocarbon.</a:t>
            </a:r>
            <a:r>
              <a:rPr lang="en-US" sz="2000" i="1" dirty="0">
                <a:solidFill>
                  <a:srgbClr val="002060"/>
                </a:solidFill>
                <a:latin typeface="Arial" panose="020B0604020202020204" pitchFamily="34" charset="0"/>
                <a:ea typeface="Arial Unicode MS" panose="020B0604020202020204" pitchFamily="34" charset="-128"/>
                <a:cs typeface="Arial" panose="020B0604020202020204" pitchFamily="34" charset="0"/>
              </a:rPr>
              <a:t> </a:t>
            </a:r>
            <a:endParaRPr lang="en-US" sz="2000" dirty="0">
              <a:solidFill>
                <a:srgbClr val="002060"/>
              </a:solidFill>
              <a:latin typeface="Arial" panose="020B0604020202020204" pitchFamily="34" charset="0"/>
              <a:ea typeface="Arial Unicode MS" panose="020B0604020202020204" pitchFamily="34" charset="-128"/>
              <a:cs typeface="Arial" panose="020B0604020202020204" pitchFamily="34"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405172"/>
            <a:ext cx="6781800" cy="1832597"/>
          </a:xfrm>
          <a:prstGeom prst="rect">
            <a:avLst/>
          </a:prstGeom>
          <a:ln>
            <a:noFill/>
          </a:ln>
        </p:spPr>
        <p:style>
          <a:lnRef idx="1">
            <a:schemeClr val="accent6"/>
          </a:lnRef>
          <a:fillRef idx="1001">
            <a:schemeClr val="lt2"/>
          </a:fillRef>
          <a:effectRef idx="1">
            <a:schemeClr val="accent6"/>
          </a:effectRef>
          <a:fontRef idx="minor">
            <a:schemeClr val="dk1"/>
          </a:fontRef>
        </p:style>
      </p:pic>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157</a:t>
            </a:fld>
            <a:endParaRPr lang="en-US">
              <a:solidFill>
                <a:prstClr val="black">
                  <a:tint val="75000"/>
                </a:prstClr>
              </a:solidFill>
            </a:endParaRPr>
          </a:p>
        </p:txBody>
      </p:sp>
      <p:sp>
        <p:nvSpPr>
          <p:cNvPr id="6" name="TextBox 4"/>
          <p:cNvSpPr txBox="1"/>
          <p:nvPr/>
        </p:nvSpPr>
        <p:spPr>
          <a:xfrm>
            <a:off x="0" y="0"/>
            <a:ext cx="65532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r"/>
            <a:r>
              <a:rPr lang="en-US" sz="2800" b="1" dirty="0">
                <a:solidFill>
                  <a:srgbClr val="002060"/>
                </a:solidFill>
                <a:latin typeface="Arial" panose="020B0604020202020204" pitchFamily="34" charset="0"/>
                <a:cs typeface="Arial" panose="020B0604020202020204" pitchFamily="34" charset="0"/>
              </a:rPr>
              <a:t>Nomenclature </a:t>
            </a:r>
            <a:r>
              <a:rPr lang="en-US" sz="2800" b="1" dirty="0" smtClean="0">
                <a:solidFill>
                  <a:srgbClr val="002060"/>
                </a:solidFill>
                <a:latin typeface="Arial" panose="020B0604020202020204" pitchFamily="34" charset="0"/>
                <a:cs typeface="Arial" panose="020B0604020202020204" pitchFamily="34" charset="0"/>
              </a:rPr>
              <a:t>        cont</a:t>
            </a:r>
            <a:r>
              <a:rPr lang="en-US" sz="2800" b="1" dirty="0">
                <a:solidFill>
                  <a:srgbClr val="00206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674981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914400"/>
            <a:ext cx="5638800" cy="2999476"/>
          </a:xfrm>
          <a:prstGeom prst="rect">
            <a:avLst/>
          </a:prstGeom>
          <a:ln>
            <a:noFill/>
          </a:ln>
        </p:spPr>
        <p:style>
          <a:lnRef idx="1">
            <a:schemeClr val="accent6"/>
          </a:lnRef>
          <a:fillRef idx="1001">
            <a:schemeClr val="lt2"/>
          </a:fillRef>
          <a:effectRef idx="1">
            <a:schemeClr val="accent6"/>
          </a:effectRef>
          <a:fontRef idx="minor">
            <a:schemeClr val="dk1"/>
          </a:fontRef>
        </p:style>
      </p:pic>
      <p:sp>
        <p:nvSpPr>
          <p:cNvPr id="5" name="TextBox 4"/>
          <p:cNvSpPr txBox="1"/>
          <p:nvPr/>
        </p:nvSpPr>
        <p:spPr>
          <a:xfrm>
            <a:off x="228600" y="4191000"/>
            <a:ext cx="8616161" cy="1631216"/>
          </a:xfrm>
          <a:prstGeom prst="rect">
            <a:avLst/>
          </a:prstGeom>
          <a:noFill/>
        </p:spPr>
        <p:txBody>
          <a:bodyPr wrap="square" rtlCol="0">
            <a:spAutoFit/>
          </a:bodyPr>
          <a:lstStyle/>
          <a:p>
            <a:pPr algn="just"/>
            <a:r>
              <a:rPr lang="en-US" sz="2000" b="1" dirty="0" smtClean="0">
                <a:solidFill>
                  <a:srgbClr val="0070C0"/>
                </a:solidFill>
                <a:cs typeface="Times New Roman" pitchFamily="18" charset="0"/>
              </a:rPr>
              <a:t>  </a:t>
            </a:r>
            <a:r>
              <a:rPr lang="en-US" sz="2000" b="1" dirty="0" smtClean="0">
                <a:solidFill>
                  <a:srgbClr val="002060"/>
                </a:solidFill>
                <a:cs typeface="Times New Roman" pitchFamily="18" charset="0"/>
              </a:rPr>
              <a:t>   Some alcohols contain </a:t>
            </a:r>
            <a:r>
              <a:rPr lang="en-US" sz="2000" b="1" dirty="0" smtClean="0">
                <a:solidFill>
                  <a:srgbClr val="C00000"/>
                </a:solidFill>
                <a:cs typeface="Times New Roman" pitchFamily="18" charset="0"/>
              </a:rPr>
              <a:t>more than one hydroxyl </a:t>
            </a:r>
            <a:r>
              <a:rPr lang="en-US" sz="2000" b="1" dirty="0" smtClean="0">
                <a:solidFill>
                  <a:srgbClr val="002060"/>
                </a:solidFill>
                <a:cs typeface="Times New Roman" pitchFamily="18" charset="0"/>
              </a:rPr>
              <a:t>group, in this case the </a:t>
            </a:r>
            <a:r>
              <a:rPr lang="en-US" sz="2000" b="1" i="1" dirty="0">
                <a:solidFill>
                  <a:srgbClr val="002060"/>
                </a:solidFill>
                <a:cs typeface="Times New Roman" pitchFamily="18" charset="0"/>
              </a:rPr>
              <a:t>suffix </a:t>
            </a:r>
            <a:r>
              <a:rPr lang="en-US" sz="2000" b="1" dirty="0">
                <a:solidFill>
                  <a:srgbClr val="002060"/>
                </a:solidFill>
                <a:cs typeface="Times New Roman" pitchFamily="18" charset="0"/>
              </a:rPr>
              <a:t>-</a:t>
            </a:r>
            <a:r>
              <a:rPr lang="en-US" sz="2000" b="1" dirty="0" err="1">
                <a:solidFill>
                  <a:srgbClr val="C00000"/>
                </a:solidFill>
                <a:cs typeface="Times New Roman" pitchFamily="18" charset="0"/>
              </a:rPr>
              <a:t>diol</a:t>
            </a:r>
            <a:r>
              <a:rPr lang="en-US" sz="2000" b="1" dirty="0">
                <a:solidFill>
                  <a:srgbClr val="002060"/>
                </a:solidFill>
                <a:cs typeface="Times New Roman" pitchFamily="18" charset="0"/>
              </a:rPr>
              <a:t> is added to the name of the parent hydrocarbon when two hydroxyl groups are present, and the </a:t>
            </a:r>
            <a:r>
              <a:rPr lang="en-US" sz="2000" b="1" i="1" dirty="0">
                <a:solidFill>
                  <a:srgbClr val="002060"/>
                </a:solidFill>
                <a:cs typeface="Times New Roman" pitchFamily="18" charset="0"/>
              </a:rPr>
              <a:t>suffix</a:t>
            </a:r>
            <a:r>
              <a:rPr lang="en-US" sz="2000" b="1" dirty="0">
                <a:solidFill>
                  <a:srgbClr val="002060"/>
                </a:solidFill>
                <a:cs typeface="Times New Roman" pitchFamily="18" charset="0"/>
              </a:rPr>
              <a:t> </a:t>
            </a:r>
            <a:r>
              <a:rPr lang="en-US" sz="2000" b="1" dirty="0">
                <a:solidFill>
                  <a:srgbClr val="C00000"/>
                </a:solidFill>
                <a:cs typeface="Times New Roman" pitchFamily="18" charset="0"/>
              </a:rPr>
              <a:t>-</a:t>
            </a:r>
            <a:r>
              <a:rPr lang="en-US" sz="2000" b="1" dirty="0" err="1">
                <a:solidFill>
                  <a:srgbClr val="C00000"/>
                </a:solidFill>
                <a:cs typeface="Times New Roman" pitchFamily="18" charset="0"/>
              </a:rPr>
              <a:t>triol</a:t>
            </a:r>
            <a:r>
              <a:rPr lang="en-US" sz="2000" b="1" dirty="0">
                <a:solidFill>
                  <a:srgbClr val="C00000"/>
                </a:solidFill>
                <a:cs typeface="Times New Roman" pitchFamily="18" charset="0"/>
              </a:rPr>
              <a:t> </a:t>
            </a:r>
            <a:r>
              <a:rPr lang="en-US" sz="2000" b="1" dirty="0">
                <a:solidFill>
                  <a:srgbClr val="002060"/>
                </a:solidFill>
                <a:cs typeface="Times New Roman" pitchFamily="18" charset="0"/>
              </a:rPr>
              <a:t>is added when there are three -OH groups</a:t>
            </a:r>
            <a:r>
              <a:rPr lang="en-US" sz="2000" b="1" dirty="0" smtClean="0">
                <a:solidFill>
                  <a:srgbClr val="002060"/>
                </a:solidFill>
                <a:cs typeface="Times New Roman" pitchFamily="18" charset="0"/>
              </a:rPr>
              <a:t>.</a:t>
            </a:r>
            <a:r>
              <a:rPr lang="en-US" sz="2000" b="1" dirty="0">
                <a:solidFill>
                  <a:srgbClr val="002060"/>
                </a:solidFill>
                <a:cs typeface="Times New Roman" pitchFamily="18" charset="0"/>
              </a:rPr>
              <a:t> </a:t>
            </a:r>
            <a:r>
              <a:rPr lang="en-US" sz="2000" b="1" dirty="0" smtClean="0">
                <a:solidFill>
                  <a:srgbClr val="C00000"/>
                </a:solidFill>
                <a:cs typeface="Times New Roman" pitchFamily="18" charset="0"/>
              </a:rPr>
              <a:t>(</a:t>
            </a:r>
            <a:r>
              <a:rPr lang="en-US" sz="2000" b="1" dirty="0" smtClean="0">
                <a:solidFill>
                  <a:srgbClr val="002060"/>
                </a:solidFill>
                <a:cs typeface="Times New Roman" pitchFamily="18" charset="0"/>
              </a:rPr>
              <a:t>Those </a:t>
            </a:r>
            <a:r>
              <a:rPr lang="en-US" sz="2000" b="1" dirty="0" err="1" smtClean="0">
                <a:solidFill>
                  <a:srgbClr val="002060"/>
                </a:solidFill>
                <a:cs typeface="Times New Roman" pitchFamily="18" charset="0"/>
              </a:rPr>
              <a:t>moleculses</a:t>
            </a:r>
            <a:r>
              <a:rPr lang="en-US" sz="2000" b="1" dirty="0" smtClean="0">
                <a:solidFill>
                  <a:srgbClr val="002060"/>
                </a:solidFill>
                <a:cs typeface="Times New Roman" pitchFamily="18" charset="0"/>
              </a:rPr>
              <a:t> containing </a:t>
            </a:r>
            <a:r>
              <a:rPr lang="en-US" sz="2000" b="1" dirty="0" smtClean="0">
                <a:solidFill>
                  <a:srgbClr val="C00000"/>
                </a:solidFill>
                <a:cs typeface="Times New Roman" pitchFamily="18" charset="0"/>
              </a:rPr>
              <a:t>two -OH </a:t>
            </a:r>
            <a:r>
              <a:rPr lang="en-US" sz="2000" b="1" dirty="0">
                <a:solidFill>
                  <a:srgbClr val="002060"/>
                </a:solidFill>
                <a:cs typeface="Times New Roman" pitchFamily="18" charset="0"/>
              </a:rPr>
              <a:t>groups on adjacent carbons are known as </a:t>
            </a:r>
            <a:r>
              <a:rPr lang="en-US" sz="2000" b="1" dirty="0" smtClean="0">
                <a:solidFill>
                  <a:srgbClr val="002060"/>
                </a:solidFill>
                <a:cs typeface="Times New Roman" pitchFamily="18" charset="0"/>
              </a:rPr>
              <a:t>1,2</a:t>
            </a:r>
            <a:r>
              <a:rPr lang="en-US" sz="2000" b="1" dirty="0" smtClean="0">
                <a:solidFill>
                  <a:srgbClr val="C00000"/>
                </a:solidFill>
                <a:cs typeface="Times New Roman" pitchFamily="18" charset="0"/>
              </a:rPr>
              <a:t>-glycols)</a:t>
            </a:r>
            <a:endParaRPr lang="en-US" sz="2000" b="1" dirty="0">
              <a:solidFill>
                <a:srgbClr val="C00000"/>
              </a:solidFill>
              <a:cs typeface="Times New Roman" pitchFamily="18" charset="0"/>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158</a:t>
            </a:fld>
            <a:endParaRPr lang="en-US">
              <a:solidFill>
                <a:prstClr val="black">
                  <a:tint val="75000"/>
                </a:prstClr>
              </a:solidFill>
            </a:endParaRPr>
          </a:p>
        </p:txBody>
      </p:sp>
      <p:sp>
        <p:nvSpPr>
          <p:cNvPr id="6" name="TextBox 4"/>
          <p:cNvSpPr txBox="1"/>
          <p:nvPr/>
        </p:nvSpPr>
        <p:spPr>
          <a:xfrm>
            <a:off x="0" y="0"/>
            <a:ext cx="65532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r"/>
            <a:r>
              <a:rPr lang="en-US" sz="2800" b="1" dirty="0">
                <a:solidFill>
                  <a:srgbClr val="002060"/>
                </a:solidFill>
                <a:latin typeface="Arial" panose="020B0604020202020204" pitchFamily="34" charset="0"/>
                <a:cs typeface="Arial" panose="020B0604020202020204" pitchFamily="34" charset="0"/>
              </a:rPr>
              <a:t>Nomenclature </a:t>
            </a:r>
            <a:r>
              <a:rPr lang="en-US" sz="2800" b="1" dirty="0" smtClean="0">
                <a:solidFill>
                  <a:srgbClr val="002060"/>
                </a:solidFill>
                <a:latin typeface="Arial" panose="020B0604020202020204" pitchFamily="34" charset="0"/>
                <a:cs typeface="Arial" panose="020B0604020202020204" pitchFamily="34" charset="0"/>
              </a:rPr>
              <a:t>        cont</a:t>
            </a:r>
            <a:r>
              <a:rPr lang="en-US" sz="2800" b="1" dirty="0">
                <a:solidFill>
                  <a:srgbClr val="00206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923364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5895" y="762001"/>
            <a:ext cx="6497905" cy="3352800"/>
          </a:xfrm>
          <a:prstGeom prst="rect">
            <a:avLst/>
          </a:prstGeom>
          <a:ln>
            <a:noFill/>
          </a:ln>
        </p:spPr>
        <p:style>
          <a:lnRef idx="1">
            <a:schemeClr val="accent6"/>
          </a:lnRef>
          <a:fillRef idx="1001">
            <a:schemeClr val="lt2"/>
          </a:fillRef>
          <a:effectRef idx="1">
            <a:schemeClr val="accent6"/>
          </a:effectRef>
          <a:fontRef idx="minor">
            <a:schemeClr val="dk1"/>
          </a:fontRef>
        </p:style>
      </p:pic>
      <p:sp>
        <p:nvSpPr>
          <p:cNvPr id="5" name="TextBox 4"/>
          <p:cNvSpPr txBox="1"/>
          <p:nvPr/>
        </p:nvSpPr>
        <p:spPr>
          <a:xfrm>
            <a:off x="38400" y="4648200"/>
            <a:ext cx="8877000" cy="707886"/>
          </a:xfrm>
          <a:prstGeom prst="rect">
            <a:avLst/>
          </a:prstGeom>
          <a:noFill/>
        </p:spPr>
        <p:txBody>
          <a:bodyPr wrap="square" rtlCol="0">
            <a:spAutoFit/>
          </a:bodyPr>
          <a:lstStyle/>
          <a:p>
            <a:pPr algn="just"/>
            <a:r>
              <a:rPr lang="en-US" sz="2000" b="1" dirty="0" smtClean="0">
                <a:solidFill>
                  <a:srgbClr val="00B05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Alcohols that contain more than three hydroxyl groups per molecule are known as </a:t>
            </a:r>
            <a:r>
              <a:rPr lang="en-US" sz="2000" b="1" dirty="0" err="1" smtClean="0">
                <a:solidFill>
                  <a:srgbClr val="C00000"/>
                </a:solidFill>
                <a:latin typeface="Arial" panose="020B0604020202020204" pitchFamily="34" charset="0"/>
                <a:cs typeface="Arial" panose="020B0604020202020204" pitchFamily="34" charset="0"/>
              </a:rPr>
              <a:t>polyols</a:t>
            </a:r>
            <a:r>
              <a:rPr lang="en-US" sz="2000" b="1" dirty="0" smtClean="0">
                <a:solidFill>
                  <a:srgbClr val="002060"/>
                </a:solidFill>
                <a:latin typeface="Arial" panose="020B0604020202020204" pitchFamily="34" charset="0"/>
                <a:cs typeface="Arial" panose="020B0604020202020204" pitchFamily="34" charset="0"/>
              </a:rPr>
              <a:t>.</a:t>
            </a: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159</a:t>
            </a:fld>
            <a:endParaRPr lang="en-US">
              <a:solidFill>
                <a:prstClr val="black">
                  <a:tint val="75000"/>
                </a:prstClr>
              </a:solidFill>
            </a:endParaRPr>
          </a:p>
        </p:txBody>
      </p:sp>
      <p:sp>
        <p:nvSpPr>
          <p:cNvPr id="7" name="TextBox 4"/>
          <p:cNvSpPr txBox="1"/>
          <p:nvPr/>
        </p:nvSpPr>
        <p:spPr>
          <a:xfrm>
            <a:off x="0" y="0"/>
            <a:ext cx="65532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r"/>
            <a:r>
              <a:rPr lang="en-US" sz="2800" b="1" dirty="0">
                <a:solidFill>
                  <a:srgbClr val="002060"/>
                </a:solidFill>
                <a:latin typeface="Arial" panose="020B0604020202020204" pitchFamily="34" charset="0"/>
                <a:cs typeface="Arial" panose="020B0604020202020204" pitchFamily="34" charset="0"/>
              </a:rPr>
              <a:t>Nomenclature </a:t>
            </a:r>
            <a:r>
              <a:rPr lang="en-US" sz="2800" b="1" dirty="0" smtClean="0">
                <a:solidFill>
                  <a:srgbClr val="002060"/>
                </a:solidFill>
                <a:latin typeface="Arial" panose="020B0604020202020204" pitchFamily="34" charset="0"/>
                <a:cs typeface="Arial" panose="020B0604020202020204" pitchFamily="34" charset="0"/>
              </a:rPr>
              <a:t>        cont</a:t>
            </a:r>
            <a:r>
              <a:rPr lang="en-US" sz="2800" b="1" dirty="0">
                <a:solidFill>
                  <a:srgbClr val="00206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010762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3303" y="533400"/>
            <a:ext cx="8320205" cy="830997"/>
          </a:xfrm>
          <a:prstGeom prst="rect">
            <a:avLst/>
          </a:prstGeom>
        </p:spPr>
        <p:txBody>
          <a:bodyPr wrap="square">
            <a:spAutoFit/>
          </a:bodyPr>
          <a:lstStyle/>
          <a:p>
            <a:pPr algn="just"/>
            <a:r>
              <a:rPr lang="en-US" sz="2400" b="1" dirty="0" smtClean="0">
                <a:solidFill>
                  <a:srgbClr val="C00000"/>
                </a:solidFill>
                <a:effectLst>
                  <a:outerShdw blurRad="38100" dist="38100" dir="2700000" algn="tl">
                    <a:srgbClr val="000000">
                      <a:alpha val="43137"/>
                    </a:srgbClr>
                  </a:outerShdw>
                </a:effectLst>
                <a:cs typeface="Times New Roman" pitchFamily="18" charset="0"/>
              </a:rPr>
              <a:t>Valance </a:t>
            </a:r>
            <a:r>
              <a:rPr lang="en-US" sz="2400" b="1" dirty="0">
                <a:solidFill>
                  <a:srgbClr val="C00000"/>
                </a:solidFill>
                <a:effectLst>
                  <a:outerShdw blurRad="38100" dist="38100" dir="2700000" algn="tl">
                    <a:srgbClr val="000000">
                      <a:alpha val="43137"/>
                    </a:srgbClr>
                  </a:outerShdw>
                </a:effectLst>
                <a:cs typeface="Times New Roman" pitchFamily="18" charset="0"/>
              </a:rPr>
              <a:t>Electrons </a:t>
            </a:r>
            <a:r>
              <a:rPr lang="en-US" sz="2400" b="1" dirty="0">
                <a:solidFill>
                  <a:srgbClr val="002060"/>
                </a:solidFill>
                <a:cs typeface="+mj-cs"/>
              </a:rPr>
              <a:t>are those electrons located in the </a:t>
            </a:r>
            <a:r>
              <a:rPr lang="en-US" sz="2400" b="1" i="1" dirty="0">
                <a:solidFill>
                  <a:srgbClr val="002060"/>
                </a:solidFill>
                <a:cs typeface="+mj-cs"/>
              </a:rPr>
              <a:t>outermost energy level</a:t>
            </a:r>
            <a:r>
              <a:rPr lang="en-US" sz="2400" b="1" dirty="0">
                <a:solidFill>
                  <a:srgbClr val="002060"/>
                </a:solidFill>
                <a:cs typeface="+mj-cs"/>
              </a:rPr>
              <a:t> (</a:t>
            </a:r>
            <a:r>
              <a:rPr lang="en-US" sz="2400" b="1" i="1" dirty="0">
                <a:solidFill>
                  <a:srgbClr val="002060"/>
                </a:solidFill>
                <a:cs typeface="+mj-cs"/>
              </a:rPr>
              <a:t>the valance shell</a:t>
            </a:r>
            <a:r>
              <a:rPr lang="en-US" sz="2400" b="1" dirty="0">
                <a:solidFill>
                  <a:srgbClr val="002060"/>
                </a:solidFill>
                <a:cs typeface="+mj-cs"/>
              </a:rPr>
              <a:t>).</a:t>
            </a:r>
          </a:p>
        </p:txBody>
      </p:sp>
      <p:pic>
        <p:nvPicPr>
          <p:cNvPr id="7" name="Picture 4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1906074"/>
            <a:ext cx="6573212" cy="684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pPr/>
              <a:t>16</a:t>
            </a:fld>
            <a:endParaRPr lang="en-US"/>
          </a:p>
        </p:txBody>
      </p:sp>
      <p:sp>
        <p:nvSpPr>
          <p:cNvPr id="9" name="TextBox 11"/>
          <p:cNvSpPr txBox="1"/>
          <p:nvPr/>
        </p:nvSpPr>
        <p:spPr>
          <a:xfrm>
            <a:off x="0" y="0"/>
            <a:ext cx="2819400" cy="400110"/>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000" b="1" dirty="0" smtClean="0">
                <a:solidFill>
                  <a:srgbClr val="FF0000"/>
                </a:solidFill>
              </a:rPr>
              <a:t>Atomic Structure /  cont.</a:t>
            </a:r>
          </a:p>
        </p:txBody>
      </p:sp>
      <p:sp>
        <p:nvSpPr>
          <p:cNvPr id="10" name="TextBox 14"/>
          <p:cNvSpPr txBox="1"/>
          <p:nvPr/>
        </p:nvSpPr>
        <p:spPr>
          <a:xfrm>
            <a:off x="369968" y="2667000"/>
            <a:ext cx="6934200" cy="1938992"/>
          </a:xfrm>
          <a:prstGeom prst="rect">
            <a:avLst/>
          </a:prstGeom>
          <a:noFill/>
        </p:spPr>
        <p:txBody>
          <a:bodyPr wrap="square" rtlCol="0">
            <a:spAutoFit/>
          </a:bodyPr>
          <a:lstStyle/>
          <a:p>
            <a:pPr algn="just"/>
            <a:r>
              <a:rPr lang="en-US" sz="2400" b="1" dirty="0" smtClean="0">
                <a:solidFill>
                  <a:schemeClr val="accent2"/>
                </a:solidFill>
                <a:cs typeface="+mj-cs"/>
              </a:rPr>
              <a:t>Noble gases:- </a:t>
            </a:r>
            <a:r>
              <a:rPr lang="en-US" sz="2400" b="1" dirty="0" smtClean="0">
                <a:solidFill>
                  <a:srgbClr val="0070C0"/>
                </a:solidFill>
                <a:latin typeface="Times New Roman" panose="02020603050405020304" pitchFamily="18" charset="0"/>
                <a:cs typeface="+mj-cs"/>
              </a:rPr>
              <a:t>N</a:t>
            </a:r>
            <a:r>
              <a:rPr lang="en-US" sz="2400" b="1" dirty="0" smtClean="0">
                <a:solidFill>
                  <a:schemeClr val="accent2"/>
                </a:solidFill>
                <a:latin typeface="Times New Roman" panose="02020603050405020304" pitchFamily="18" charset="0"/>
                <a:cs typeface="+mj-cs"/>
              </a:rPr>
              <a:t>oble gases </a:t>
            </a:r>
            <a:r>
              <a:rPr lang="en-US" sz="2400" b="1" dirty="0" smtClean="0">
                <a:solidFill>
                  <a:srgbClr val="0070C0"/>
                </a:solidFill>
                <a:latin typeface="Times New Roman" panose="02020603050405020304" pitchFamily="18" charset="0"/>
                <a:cs typeface="+mj-cs"/>
              </a:rPr>
              <a:t>were </a:t>
            </a:r>
            <a:r>
              <a:rPr lang="en-US" sz="2400" b="1" dirty="0" smtClean="0">
                <a:solidFill>
                  <a:schemeClr val="accent2"/>
                </a:solidFill>
                <a:latin typeface="Times New Roman" panose="02020603050405020304" pitchFamily="18" charset="0"/>
                <a:cs typeface="+mj-cs"/>
              </a:rPr>
              <a:t>stable elements </a:t>
            </a:r>
            <a:r>
              <a:rPr lang="en-US" sz="2400" b="1" dirty="0" smtClean="0">
                <a:solidFill>
                  <a:srgbClr val="002060"/>
                </a:solidFill>
                <a:latin typeface="Times New Roman" panose="02020603050405020304" pitchFamily="18" charset="0"/>
                <a:cs typeface="+mj-cs"/>
              </a:rPr>
              <a:t>and it ascribed their lack of reactivity to their having their valence shells filled with electrons</a:t>
            </a:r>
            <a:r>
              <a:rPr lang="en-US" sz="2400" b="1" dirty="0">
                <a:solidFill>
                  <a:srgbClr val="002060"/>
                </a:solidFill>
                <a:latin typeface="Times New Roman" panose="02020603050405020304" pitchFamily="18" charset="0"/>
                <a:cs typeface="+mj-cs"/>
              </a:rPr>
              <a:t>. </a:t>
            </a:r>
            <a:r>
              <a:rPr lang="en-US" sz="2400" b="1" dirty="0">
                <a:solidFill>
                  <a:srgbClr val="C00000"/>
                </a:solidFill>
                <a:latin typeface="Times New Roman" panose="02020603050405020304" pitchFamily="18" charset="0"/>
                <a:cs typeface="+mj-cs"/>
              </a:rPr>
              <a:t>2</a:t>
            </a:r>
            <a:r>
              <a:rPr lang="en-US" sz="2400" b="1" dirty="0">
                <a:solidFill>
                  <a:srgbClr val="002060"/>
                </a:solidFill>
                <a:latin typeface="Times New Roman" panose="02020603050405020304" pitchFamily="18" charset="0"/>
                <a:cs typeface="+mj-cs"/>
              </a:rPr>
              <a:t> electrons in case of helium. </a:t>
            </a:r>
            <a:r>
              <a:rPr lang="en-US" sz="2400" b="1" dirty="0" smtClean="0">
                <a:solidFill>
                  <a:srgbClr val="C00000"/>
                </a:solidFill>
                <a:latin typeface="Times New Roman" panose="02020603050405020304" pitchFamily="18" charset="0"/>
                <a:cs typeface="+mj-cs"/>
              </a:rPr>
              <a:t>8 </a:t>
            </a:r>
            <a:r>
              <a:rPr lang="en-US" sz="2400" b="1" dirty="0">
                <a:solidFill>
                  <a:srgbClr val="002060"/>
                </a:solidFill>
                <a:latin typeface="Times New Roman" panose="02020603050405020304" pitchFamily="18" charset="0"/>
                <a:cs typeface="+mj-cs"/>
              </a:rPr>
              <a:t>electrons for the other noble </a:t>
            </a:r>
            <a:r>
              <a:rPr lang="en-US" sz="2400" b="1" dirty="0" smtClean="0">
                <a:solidFill>
                  <a:srgbClr val="002060"/>
                </a:solidFill>
                <a:latin typeface="Times New Roman" panose="02020603050405020304" pitchFamily="18" charset="0"/>
                <a:cs typeface="+mj-cs"/>
              </a:rPr>
              <a:t>gases as </a:t>
            </a:r>
            <a:r>
              <a:rPr lang="en-US" sz="2400" b="1" dirty="0">
                <a:solidFill>
                  <a:srgbClr val="002060"/>
                </a:solidFill>
                <a:latin typeface="Times New Roman" panose="02020603050405020304" pitchFamily="18" charset="0"/>
                <a:cs typeface="+mj-cs"/>
              </a:rPr>
              <a:t>it </a:t>
            </a:r>
            <a:r>
              <a:rPr lang="en-US" sz="2400" b="1" dirty="0" smtClean="0">
                <a:solidFill>
                  <a:srgbClr val="002060"/>
                </a:solidFill>
                <a:latin typeface="Times New Roman" panose="02020603050405020304" pitchFamily="18" charset="0"/>
                <a:cs typeface="+mj-cs"/>
              </a:rPr>
              <a:t>seen from </a:t>
            </a:r>
            <a:r>
              <a:rPr lang="en-US" sz="2400" b="1" dirty="0">
                <a:solidFill>
                  <a:srgbClr val="002060"/>
                </a:solidFill>
                <a:latin typeface="Times New Roman" panose="02020603050405020304" pitchFamily="18" charset="0"/>
                <a:cs typeface="+mj-cs"/>
              </a:rPr>
              <a:t>the </a:t>
            </a:r>
            <a:r>
              <a:rPr lang="en-US" sz="2400" b="1" dirty="0" smtClean="0">
                <a:solidFill>
                  <a:srgbClr val="002060"/>
                </a:solidFill>
                <a:latin typeface="Times New Roman" panose="02020603050405020304" pitchFamily="18" charset="0"/>
                <a:cs typeface="+mj-cs"/>
              </a:rPr>
              <a:t>following</a:t>
            </a:r>
            <a:r>
              <a:rPr lang="en-US" sz="2400" b="1" dirty="0" smtClean="0">
                <a:solidFill>
                  <a:srgbClr val="0070C0"/>
                </a:solidFill>
                <a:latin typeface="Times New Roman" panose="02020603050405020304" pitchFamily="18" charset="0"/>
                <a:cs typeface="+mj-cs"/>
              </a:rPr>
              <a:t>:-</a:t>
            </a:r>
          </a:p>
        </p:txBody>
      </p:sp>
      <p:sp>
        <p:nvSpPr>
          <p:cNvPr id="11" name="Rectangle 1"/>
          <p:cNvSpPr/>
          <p:nvPr/>
        </p:nvSpPr>
        <p:spPr>
          <a:xfrm>
            <a:off x="838200" y="4648200"/>
            <a:ext cx="5562600" cy="861774"/>
          </a:xfrm>
          <a:prstGeom prst="rect">
            <a:avLst/>
          </a:prstGeom>
        </p:spPr>
        <p:txBody>
          <a:bodyPr wrap="square">
            <a:spAutoFit/>
          </a:bodyPr>
          <a:lstStyle/>
          <a:p>
            <a:pPr algn="justLow">
              <a:lnSpc>
                <a:spcPts val="2000"/>
              </a:lnSpc>
            </a:pPr>
            <a:r>
              <a:rPr lang="en-US" b="1" dirty="0">
                <a:solidFill>
                  <a:srgbClr val="0000FF"/>
                </a:solidFill>
                <a:latin typeface="Times New Roman"/>
                <a:ea typeface="Times New Roman"/>
              </a:rPr>
              <a:t> He  :  </a:t>
            </a:r>
            <a:r>
              <a:rPr lang="en-US" b="1" i="1" dirty="0">
                <a:solidFill>
                  <a:srgbClr val="0000FF"/>
                </a:solidFill>
                <a:latin typeface="Times New Roman"/>
                <a:ea typeface="Times New Roman"/>
              </a:rPr>
              <a:t>1s</a:t>
            </a:r>
            <a:r>
              <a:rPr lang="en-US" b="1" i="1" baseline="30000" dirty="0">
                <a:solidFill>
                  <a:srgbClr val="0000FF"/>
                </a:solidFill>
                <a:latin typeface="Times New Roman"/>
                <a:ea typeface="Times New Roman"/>
              </a:rPr>
              <a:t>2</a:t>
            </a:r>
            <a:endParaRPr lang="en-US" sz="2000" dirty="0">
              <a:latin typeface="Times New Roman"/>
              <a:ea typeface="Times New Roman"/>
            </a:endParaRPr>
          </a:p>
          <a:p>
            <a:pPr algn="justLow">
              <a:lnSpc>
                <a:spcPts val="2000"/>
              </a:lnSpc>
            </a:pPr>
            <a:r>
              <a:rPr lang="en-US" b="1" dirty="0" smtClean="0">
                <a:solidFill>
                  <a:srgbClr val="0000FF"/>
                </a:solidFill>
                <a:latin typeface="Times New Roman"/>
                <a:ea typeface="Times New Roman"/>
              </a:rPr>
              <a:t> Ne</a:t>
            </a:r>
            <a:r>
              <a:rPr lang="en-US" b="1" i="1" dirty="0" smtClean="0">
                <a:solidFill>
                  <a:srgbClr val="000000"/>
                </a:solidFill>
                <a:latin typeface="Times New Roman"/>
                <a:ea typeface="Times New Roman"/>
              </a:rPr>
              <a:t>  </a:t>
            </a:r>
            <a:r>
              <a:rPr lang="en-US" b="1" i="1" dirty="0">
                <a:solidFill>
                  <a:srgbClr val="000000"/>
                </a:solidFill>
                <a:latin typeface="Times New Roman"/>
                <a:ea typeface="Times New Roman"/>
              </a:rPr>
              <a:t>:  </a:t>
            </a:r>
            <a:r>
              <a:rPr lang="en-US" b="1" i="1" dirty="0">
                <a:solidFill>
                  <a:srgbClr val="0000FF"/>
                </a:solidFill>
                <a:latin typeface="Times New Roman"/>
                <a:ea typeface="Times New Roman"/>
              </a:rPr>
              <a:t>1s</a:t>
            </a:r>
            <a:r>
              <a:rPr lang="en-US" b="1" i="1" baseline="30000" dirty="0">
                <a:solidFill>
                  <a:srgbClr val="0000FF"/>
                </a:solidFill>
                <a:latin typeface="Times New Roman"/>
                <a:ea typeface="Times New Roman"/>
              </a:rPr>
              <a:t>2</a:t>
            </a:r>
            <a:r>
              <a:rPr lang="en-US" b="1" i="1" dirty="0">
                <a:solidFill>
                  <a:srgbClr val="0000FF"/>
                </a:solidFill>
                <a:latin typeface="Times New Roman"/>
                <a:ea typeface="Times New Roman"/>
              </a:rPr>
              <a:t> , 2s</a:t>
            </a:r>
            <a:r>
              <a:rPr lang="en-US" b="1" i="1" baseline="30000" dirty="0">
                <a:solidFill>
                  <a:srgbClr val="0000FF"/>
                </a:solidFill>
                <a:latin typeface="Times New Roman"/>
                <a:ea typeface="Times New Roman"/>
              </a:rPr>
              <a:t>2</a:t>
            </a:r>
            <a:r>
              <a:rPr lang="en-US" b="1" i="1" dirty="0">
                <a:solidFill>
                  <a:srgbClr val="0000FF"/>
                </a:solidFill>
                <a:latin typeface="Times New Roman"/>
                <a:ea typeface="Times New Roman"/>
              </a:rPr>
              <a:t>  2p</a:t>
            </a:r>
            <a:r>
              <a:rPr lang="en-US" b="1" i="1" baseline="30000" dirty="0">
                <a:solidFill>
                  <a:srgbClr val="0000FF"/>
                </a:solidFill>
                <a:latin typeface="Times New Roman"/>
                <a:ea typeface="Times New Roman"/>
              </a:rPr>
              <a:t>6</a:t>
            </a:r>
            <a:endParaRPr lang="en-US" sz="2000" dirty="0">
              <a:latin typeface="Times New Roman"/>
              <a:ea typeface="Times New Roman"/>
            </a:endParaRPr>
          </a:p>
          <a:p>
            <a:pPr algn="justLow">
              <a:lnSpc>
                <a:spcPts val="2000"/>
              </a:lnSpc>
            </a:pPr>
            <a:r>
              <a:rPr lang="en-US" b="1" dirty="0" err="1" smtClean="0">
                <a:solidFill>
                  <a:srgbClr val="0000FF"/>
                </a:solidFill>
                <a:latin typeface="Times New Roman"/>
                <a:ea typeface="Times New Roman"/>
              </a:rPr>
              <a:t>Ar</a:t>
            </a:r>
            <a:r>
              <a:rPr lang="en-US" b="1" i="1" dirty="0" smtClean="0">
                <a:solidFill>
                  <a:srgbClr val="000000"/>
                </a:solidFill>
                <a:latin typeface="Times New Roman"/>
                <a:ea typeface="Times New Roman"/>
              </a:rPr>
              <a:t>  </a:t>
            </a:r>
            <a:r>
              <a:rPr lang="en-US" b="1" i="1" dirty="0">
                <a:solidFill>
                  <a:srgbClr val="000000"/>
                </a:solidFill>
                <a:latin typeface="Times New Roman"/>
                <a:ea typeface="Times New Roman"/>
              </a:rPr>
              <a:t>:  </a:t>
            </a:r>
            <a:r>
              <a:rPr lang="en-US" b="1" i="1" dirty="0">
                <a:solidFill>
                  <a:srgbClr val="0000FF"/>
                </a:solidFill>
                <a:latin typeface="Times New Roman"/>
                <a:ea typeface="Times New Roman"/>
              </a:rPr>
              <a:t>1s</a:t>
            </a:r>
            <a:r>
              <a:rPr lang="en-US" b="1" i="1" baseline="30000" dirty="0">
                <a:solidFill>
                  <a:srgbClr val="0000FF"/>
                </a:solidFill>
                <a:latin typeface="Times New Roman"/>
                <a:ea typeface="Times New Roman"/>
              </a:rPr>
              <a:t>2</a:t>
            </a:r>
            <a:r>
              <a:rPr lang="en-US" b="1" i="1" dirty="0">
                <a:solidFill>
                  <a:srgbClr val="0000FF"/>
                </a:solidFill>
                <a:latin typeface="Times New Roman"/>
                <a:ea typeface="Times New Roman"/>
              </a:rPr>
              <a:t> , 2s</a:t>
            </a:r>
            <a:r>
              <a:rPr lang="en-US" b="1" i="1" baseline="30000" dirty="0">
                <a:solidFill>
                  <a:srgbClr val="0000FF"/>
                </a:solidFill>
                <a:latin typeface="Times New Roman"/>
                <a:ea typeface="Times New Roman"/>
              </a:rPr>
              <a:t>2</a:t>
            </a:r>
            <a:r>
              <a:rPr lang="en-US" b="1" i="1" dirty="0">
                <a:solidFill>
                  <a:srgbClr val="0000FF"/>
                </a:solidFill>
                <a:latin typeface="Times New Roman"/>
                <a:ea typeface="Times New Roman"/>
              </a:rPr>
              <a:t>  2p</a:t>
            </a:r>
            <a:r>
              <a:rPr lang="en-US" b="1" i="1" baseline="30000" dirty="0">
                <a:solidFill>
                  <a:srgbClr val="0000FF"/>
                </a:solidFill>
                <a:latin typeface="Times New Roman"/>
                <a:ea typeface="Times New Roman"/>
              </a:rPr>
              <a:t>6</a:t>
            </a:r>
            <a:r>
              <a:rPr lang="en-US" b="1" i="1" dirty="0">
                <a:solidFill>
                  <a:srgbClr val="0000FF"/>
                </a:solidFill>
                <a:latin typeface="Times New Roman"/>
                <a:ea typeface="Times New Roman"/>
              </a:rPr>
              <a:t> , 3s</a:t>
            </a:r>
            <a:r>
              <a:rPr lang="en-US" b="1" i="1" baseline="30000" dirty="0">
                <a:solidFill>
                  <a:srgbClr val="0000FF"/>
                </a:solidFill>
                <a:latin typeface="Times New Roman"/>
                <a:ea typeface="Times New Roman"/>
              </a:rPr>
              <a:t>2</a:t>
            </a:r>
            <a:r>
              <a:rPr lang="en-US" b="1" i="1" dirty="0">
                <a:solidFill>
                  <a:srgbClr val="0000FF"/>
                </a:solidFill>
                <a:latin typeface="Times New Roman"/>
                <a:ea typeface="Times New Roman"/>
              </a:rPr>
              <a:t>  3p</a:t>
            </a:r>
            <a:r>
              <a:rPr lang="en-US" b="1" i="1" baseline="30000" dirty="0">
                <a:solidFill>
                  <a:srgbClr val="0000FF"/>
                </a:solidFill>
                <a:latin typeface="Times New Roman"/>
                <a:ea typeface="Times New Roman"/>
              </a:rPr>
              <a:t>6</a:t>
            </a:r>
            <a:endParaRPr lang="en-US" dirty="0"/>
          </a:p>
        </p:txBody>
      </p:sp>
      <p:pic>
        <p:nvPicPr>
          <p:cNvPr id="318537" name="Picture 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1" y="1339843"/>
            <a:ext cx="712868" cy="565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1274975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1000"/>
                                        <p:tgtEl>
                                          <p:spTgt spid="9"/>
                                        </p:tgtEl>
                                      </p:cBhvr>
                                    </p:animEffect>
                                  </p:childTnLst>
                                </p:cTn>
                              </p:par>
                              <p:par>
                                <p:cTn id="8" presetID="2" presetClass="entr" presetSubtype="2"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1+#ppt_w/2"/>
                                          </p:val>
                                        </p:tav>
                                        <p:tav tm="100000">
                                          <p:val>
                                            <p:strVal val="#ppt_x"/>
                                          </p:val>
                                        </p:tav>
                                      </p:tavLst>
                                    </p:anim>
                                    <p:anim calcmode="lin" valueType="num">
                                      <p:cBhvr additive="base">
                                        <p:cTn id="11"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800" b="1" dirty="0">
                <a:solidFill>
                  <a:srgbClr val="C00000"/>
                </a:solidFill>
                <a:latin typeface="Arial" panose="020B0604020202020204" pitchFamily="34" charset="0"/>
                <a:cs typeface="Arial" panose="020B0604020202020204" pitchFamily="34" charset="0"/>
              </a:rPr>
              <a:t>Physical properties, </a:t>
            </a:r>
            <a:r>
              <a:rPr lang="en-US" sz="2800" b="1" dirty="0" smtClean="0">
                <a:solidFill>
                  <a:srgbClr val="C00000"/>
                </a:solidFill>
                <a:latin typeface="Arial" panose="020B0604020202020204" pitchFamily="34" charset="0"/>
                <a:cs typeface="Arial" panose="020B0604020202020204" pitchFamily="34" charset="0"/>
              </a:rPr>
              <a:t>of Alcohols</a:t>
            </a:r>
            <a:r>
              <a:rPr lang="en-US" sz="2800" b="1" dirty="0" smtClean="0">
                <a:solidFill>
                  <a:prstClr val="white"/>
                </a:solidFill>
                <a:latin typeface="Arial" panose="020B0604020202020204" pitchFamily="34" charset="0"/>
                <a:cs typeface="Arial" panose="020B0604020202020204" pitchFamily="34" charset="0"/>
              </a:rPr>
              <a:t>. </a:t>
            </a:r>
            <a:endParaRPr lang="en-US" sz="2800" b="1" dirty="0">
              <a:solidFill>
                <a:prstClr val="white"/>
              </a:solidFill>
              <a:latin typeface="Arial" panose="020B0604020202020204" pitchFamily="34" charset="0"/>
              <a:cs typeface="Arial" panose="020B0604020202020204" pitchFamily="34" charset="0"/>
            </a:endParaRPr>
          </a:p>
        </p:txBody>
      </p:sp>
      <p:sp>
        <p:nvSpPr>
          <p:cNvPr id="3" name="TextBox 2"/>
          <p:cNvSpPr txBox="1"/>
          <p:nvPr/>
        </p:nvSpPr>
        <p:spPr>
          <a:xfrm>
            <a:off x="152400" y="914400"/>
            <a:ext cx="8991600" cy="5940088"/>
          </a:xfrm>
          <a:prstGeom prst="rect">
            <a:avLst/>
          </a:prstGeom>
          <a:noFill/>
        </p:spPr>
        <p:txBody>
          <a:bodyPr wrap="square" rtlCol="0">
            <a:spAutoFit/>
          </a:bodyPr>
          <a:lstStyle/>
          <a:p>
            <a:r>
              <a:rPr lang="en-US" sz="2000" b="1" dirty="0" smtClean="0">
                <a:solidFill>
                  <a:srgbClr val="002060"/>
                </a:solidFill>
                <a:latin typeface="Arial" panose="020B0604020202020204" pitchFamily="34" charset="0"/>
                <a:cs typeface="Arial" panose="020B0604020202020204" pitchFamily="34" charset="0"/>
              </a:rPr>
              <a:t>  The simplest alcohol, such as methanol, is a </a:t>
            </a:r>
            <a:r>
              <a:rPr lang="en-US" sz="2000" b="1" dirty="0" smtClean="0">
                <a:solidFill>
                  <a:srgbClr val="C00000"/>
                </a:solidFill>
                <a:latin typeface="Arial" panose="020B0604020202020204" pitchFamily="34" charset="0"/>
                <a:cs typeface="Arial" panose="020B0604020202020204" pitchFamily="34" charset="0"/>
              </a:rPr>
              <a:t>liquid</a:t>
            </a:r>
            <a:r>
              <a:rPr lang="en-US" sz="2000" b="1" dirty="0" smtClean="0">
                <a:solidFill>
                  <a:srgbClr val="002060"/>
                </a:solidFill>
                <a:latin typeface="Arial" panose="020B0604020202020204" pitchFamily="34" charset="0"/>
                <a:cs typeface="Arial" panose="020B0604020202020204" pitchFamily="34" charset="0"/>
              </a:rPr>
              <a:t> at room temperature In </a:t>
            </a:r>
            <a:r>
              <a:rPr lang="en-US" sz="2000" b="1" dirty="0">
                <a:solidFill>
                  <a:srgbClr val="002060"/>
                </a:solidFill>
                <a:latin typeface="Arial" panose="020B0604020202020204" pitchFamily="34" charset="0"/>
                <a:cs typeface="Arial" panose="020B0604020202020204" pitchFamily="34" charset="0"/>
              </a:rPr>
              <a:t>contrast, alkanes from methane to butane are gases</a:t>
            </a:r>
            <a:r>
              <a:rPr lang="en-US" sz="2000" b="1" dirty="0" smtClean="0">
                <a:solidFill>
                  <a:srgbClr val="002060"/>
                </a:solidFill>
                <a:latin typeface="Arial" panose="020B0604020202020204" pitchFamily="34" charset="0"/>
                <a:cs typeface="Arial" panose="020B0604020202020204" pitchFamily="34" charset="0"/>
              </a:rPr>
              <a:t>.</a:t>
            </a:r>
          </a:p>
          <a:p>
            <a:endParaRPr lang="en-US" sz="2000" b="1" dirty="0" smtClean="0">
              <a:solidFill>
                <a:prstClr val="black"/>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v"/>
            </a:pPr>
            <a:r>
              <a:rPr lang="en-US" sz="2000" b="1" dirty="0">
                <a:solidFill>
                  <a:srgbClr val="C00000"/>
                </a:solidFill>
                <a:latin typeface="Arial" panose="020B0604020202020204" pitchFamily="34" charset="0"/>
                <a:cs typeface="Arial" panose="020B0604020202020204" pitchFamily="34" charset="0"/>
              </a:rPr>
              <a:t> Boiling points. </a:t>
            </a:r>
            <a:endParaRPr lang="en-US" sz="2000" b="1" dirty="0" smtClean="0">
              <a:solidFill>
                <a:srgbClr val="C00000"/>
              </a:solidFill>
              <a:latin typeface="Arial" panose="020B0604020202020204" pitchFamily="34" charset="0"/>
              <a:cs typeface="Arial" panose="020B0604020202020204" pitchFamily="34" charset="0"/>
            </a:endParaRPr>
          </a:p>
          <a:p>
            <a:r>
              <a:rPr lang="en-US" sz="2000" b="1" dirty="0">
                <a:solidFill>
                  <a:srgbClr val="C0000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The </a:t>
            </a:r>
            <a:r>
              <a:rPr lang="en-US" sz="2000" b="1" dirty="0">
                <a:solidFill>
                  <a:srgbClr val="002060"/>
                </a:solidFill>
                <a:latin typeface="Arial" panose="020B0604020202020204" pitchFamily="34" charset="0"/>
                <a:cs typeface="Arial" panose="020B0604020202020204" pitchFamily="34" charset="0"/>
              </a:rPr>
              <a:t>boiling points </a:t>
            </a:r>
            <a:r>
              <a:rPr lang="en-US" sz="2000" b="1" dirty="0" smtClean="0">
                <a:solidFill>
                  <a:srgbClr val="002060"/>
                </a:solidFill>
                <a:latin typeface="Arial" panose="020B0604020202020204" pitchFamily="34" charset="0"/>
                <a:cs typeface="Arial" panose="020B0604020202020204" pitchFamily="34" charset="0"/>
              </a:rPr>
              <a:t>in </a:t>
            </a:r>
            <a:r>
              <a:rPr lang="en-US" sz="2000" b="1" dirty="0" smtClean="0">
                <a:solidFill>
                  <a:srgbClr val="C00000"/>
                </a:solidFill>
                <a:latin typeface="Arial" panose="020B0604020202020204" pitchFamily="34" charset="0"/>
                <a:cs typeface="Arial" panose="020B0604020202020204" pitchFamily="34" charset="0"/>
              </a:rPr>
              <a:t>alcohols are high  </a:t>
            </a:r>
            <a:r>
              <a:rPr lang="en-US" sz="2000" b="1" dirty="0" smtClean="0">
                <a:solidFill>
                  <a:srgbClr val="002060"/>
                </a:solidFill>
                <a:latin typeface="Arial" panose="020B0604020202020204" pitchFamily="34" charset="0"/>
                <a:cs typeface="Arial" panose="020B0604020202020204" pitchFamily="34" charset="0"/>
              </a:rPr>
              <a:t>in comparison with alkanes</a:t>
            </a:r>
            <a:r>
              <a:rPr lang="en-US" sz="2000" b="1" dirty="0">
                <a:solidFill>
                  <a:srgbClr val="002060"/>
                </a:solidFill>
                <a:latin typeface="Arial" panose="020B0604020202020204" pitchFamily="34" charset="0"/>
                <a:cs typeface="Arial" panose="020B0604020202020204" pitchFamily="34" charset="0"/>
              </a:rPr>
              <a:t> as a result of the presence </a:t>
            </a:r>
            <a:r>
              <a:rPr lang="en-US" sz="2000" b="1" dirty="0">
                <a:solidFill>
                  <a:srgbClr val="C00000"/>
                </a:solidFill>
                <a:latin typeface="Arial" panose="020B0604020202020204" pitchFamily="34" charset="0"/>
                <a:cs typeface="Arial" panose="020B0604020202020204" pitchFamily="34" charset="0"/>
              </a:rPr>
              <a:t>of hydrogen bonding </a:t>
            </a:r>
            <a:r>
              <a:rPr lang="en-US" sz="2000" b="1" dirty="0">
                <a:solidFill>
                  <a:srgbClr val="002060"/>
                </a:solidFill>
                <a:latin typeface="Arial" panose="020B0604020202020204" pitchFamily="34" charset="0"/>
                <a:cs typeface="Arial" panose="020B0604020202020204" pitchFamily="34" charset="0"/>
              </a:rPr>
              <a:t>between the molecules of alcohol.</a:t>
            </a:r>
            <a:r>
              <a:rPr lang="en-US" sz="2000" b="1" dirty="0" smtClean="0">
                <a:solidFill>
                  <a:srgbClr val="002060"/>
                </a:solidFill>
                <a:latin typeface="Arial" panose="020B0604020202020204" pitchFamily="34" charset="0"/>
                <a:cs typeface="Arial" panose="020B0604020202020204" pitchFamily="34" charset="0"/>
              </a:rPr>
              <a:t> and the </a:t>
            </a:r>
            <a:r>
              <a:rPr lang="en-US" sz="2000" b="1" dirty="0">
                <a:solidFill>
                  <a:srgbClr val="002060"/>
                </a:solidFill>
                <a:latin typeface="Arial" panose="020B0604020202020204" pitchFamily="34" charset="0"/>
                <a:cs typeface="Arial" panose="020B0604020202020204" pitchFamily="34" charset="0"/>
              </a:rPr>
              <a:t>boiling points </a:t>
            </a:r>
            <a:r>
              <a:rPr lang="en-US" sz="2000" b="1" dirty="0" smtClean="0">
                <a:solidFill>
                  <a:srgbClr val="002060"/>
                </a:solidFill>
                <a:latin typeface="Arial" panose="020B0604020202020204" pitchFamily="34" charset="0"/>
                <a:cs typeface="Arial" panose="020B0604020202020204" pitchFamily="34" charset="0"/>
              </a:rPr>
              <a:t>increase </a:t>
            </a:r>
            <a:r>
              <a:rPr lang="en-US" sz="2000" b="1" dirty="0">
                <a:solidFill>
                  <a:srgbClr val="002060"/>
                </a:solidFill>
                <a:latin typeface="Arial" panose="020B0604020202020204" pitchFamily="34" charset="0"/>
                <a:cs typeface="Arial" panose="020B0604020202020204" pitchFamily="34" charset="0"/>
              </a:rPr>
              <a:t>with </a:t>
            </a:r>
            <a:r>
              <a:rPr lang="en-US" sz="2000" b="1" dirty="0" smtClean="0">
                <a:solidFill>
                  <a:srgbClr val="002060"/>
                </a:solidFill>
                <a:latin typeface="Arial" panose="020B0604020202020204" pitchFamily="34" charset="0"/>
                <a:cs typeface="Arial" panose="020B0604020202020204" pitchFamily="34" charset="0"/>
              </a:rPr>
              <a:t>increasing the </a:t>
            </a:r>
            <a:r>
              <a:rPr lang="en-US" sz="2000" b="1" dirty="0">
                <a:solidFill>
                  <a:srgbClr val="002060"/>
                </a:solidFill>
                <a:latin typeface="Arial" panose="020B0604020202020204" pitchFamily="34" charset="0"/>
                <a:cs typeface="Arial" panose="020B0604020202020204" pitchFamily="34" charset="0"/>
              </a:rPr>
              <a:t>molecular </a:t>
            </a:r>
            <a:r>
              <a:rPr lang="en-US" sz="2000" b="1" dirty="0" smtClean="0">
                <a:solidFill>
                  <a:srgbClr val="002060"/>
                </a:solidFill>
                <a:latin typeface="Arial" panose="020B0604020202020204" pitchFamily="34" charset="0"/>
                <a:cs typeface="Arial" panose="020B0604020202020204" pitchFamily="34" charset="0"/>
              </a:rPr>
              <a:t>weights</a:t>
            </a:r>
            <a:endParaRPr lang="en-US" sz="2000" b="1" dirty="0">
              <a:solidFill>
                <a:srgbClr val="002060"/>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v"/>
            </a:pPr>
            <a:endParaRPr lang="en-US" sz="2000" b="1" dirty="0" smtClean="0">
              <a:solidFill>
                <a:prstClr val="black"/>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v"/>
            </a:pPr>
            <a:r>
              <a:rPr lang="en-US" sz="2000" b="1" dirty="0" smtClean="0">
                <a:solidFill>
                  <a:srgbClr val="C00000"/>
                </a:solidFill>
                <a:latin typeface="Arial" panose="020B0604020202020204" pitchFamily="34" charset="0"/>
                <a:cs typeface="Arial" panose="020B0604020202020204" pitchFamily="34" charset="0"/>
              </a:rPr>
              <a:t>Solubility in water</a:t>
            </a:r>
            <a:endParaRPr lang="en-US" sz="2000" b="1" dirty="0" smtClean="0">
              <a:solidFill>
                <a:prstClr val="black"/>
              </a:solidFill>
              <a:latin typeface="Arial" panose="020B0604020202020204" pitchFamily="34" charset="0"/>
              <a:cs typeface="Arial" panose="020B0604020202020204" pitchFamily="34" charset="0"/>
            </a:endParaRPr>
          </a:p>
          <a:p>
            <a:pPr algn="just"/>
            <a:r>
              <a:rPr lang="en-US" sz="2000" b="1" dirty="0">
                <a:solidFill>
                  <a:srgbClr val="0070C0"/>
                </a:solidFill>
                <a:latin typeface="Arial" panose="020B0604020202020204" pitchFamily="34" charset="0"/>
                <a:cs typeface="Arial" panose="020B0604020202020204" pitchFamily="34" charset="0"/>
              </a:rPr>
              <a:t> </a:t>
            </a:r>
            <a:r>
              <a:rPr lang="en-US" sz="2000" b="1" dirty="0" smtClean="0">
                <a:solidFill>
                  <a:srgbClr val="0070C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The </a:t>
            </a:r>
            <a:r>
              <a:rPr lang="en-US" sz="2000" b="1" dirty="0">
                <a:solidFill>
                  <a:srgbClr val="C00000"/>
                </a:solidFill>
                <a:latin typeface="Arial" panose="020B0604020202020204" pitchFamily="34" charset="0"/>
                <a:cs typeface="Arial" panose="020B0604020202020204" pitchFamily="34" charset="0"/>
              </a:rPr>
              <a:t>lowe</a:t>
            </a:r>
            <a:r>
              <a:rPr lang="en-US" sz="2000" b="1" dirty="0">
                <a:solidFill>
                  <a:srgbClr val="002060"/>
                </a:solidFill>
                <a:latin typeface="Arial" panose="020B0604020202020204" pitchFamily="34" charset="0"/>
                <a:cs typeface="Arial" panose="020B0604020202020204" pitchFamily="34" charset="0"/>
              </a:rPr>
              <a:t>r alcohols are completely </a:t>
            </a:r>
            <a:r>
              <a:rPr lang="en-US" sz="2000" b="1" dirty="0" smtClean="0">
                <a:solidFill>
                  <a:srgbClr val="C00000"/>
                </a:solidFill>
                <a:latin typeface="Arial" panose="020B0604020202020204" pitchFamily="34" charset="0"/>
                <a:cs typeface="Arial" panose="020B0604020202020204" pitchFamily="34" charset="0"/>
              </a:rPr>
              <a:t>soluble</a:t>
            </a:r>
            <a:r>
              <a:rPr lang="en-US" sz="2000" b="1" dirty="0" smtClean="0">
                <a:solidFill>
                  <a:srgbClr val="002060"/>
                </a:solidFill>
                <a:latin typeface="Arial" panose="020B0604020202020204" pitchFamily="34" charset="0"/>
                <a:cs typeface="Arial" panose="020B0604020202020204" pitchFamily="34" charset="0"/>
              </a:rPr>
              <a:t> in water , </a:t>
            </a:r>
            <a:r>
              <a:rPr lang="en-US" sz="2000" b="1" dirty="0" smtClean="0">
                <a:solidFill>
                  <a:srgbClr val="C00000"/>
                </a:solidFill>
                <a:latin typeface="Arial" panose="020B0604020202020204" pitchFamily="34" charset="0"/>
                <a:cs typeface="Arial" panose="020B0604020202020204" pitchFamily="34" charset="0"/>
              </a:rPr>
              <a:t>diols and </a:t>
            </a:r>
            <a:r>
              <a:rPr lang="en-US" sz="2000" b="1" dirty="0" err="1" smtClean="0">
                <a:solidFill>
                  <a:srgbClr val="C00000"/>
                </a:solidFill>
                <a:latin typeface="Arial" panose="020B0604020202020204" pitchFamily="34" charset="0"/>
                <a:cs typeface="Arial" panose="020B0604020202020204" pitchFamily="34" charset="0"/>
              </a:rPr>
              <a:t>triols</a:t>
            </a:r>
            <a:r>
              <a:rPr lang="en-US" sz="2000" b="1" dirty="0" smtClean="0">
                <a:solidFill>
                  <a:srgbClr val="C0000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are </a:t>
            </a:r>
            <a:r>
              <a:rPr lang="en-US" sz="2000" b="1" dirty="0" smtClean="0">
                <a:solidFill>
                  <a:srgbClr val="C00000"/>
                </a:solidFill>
                <a:latin typeface="Arial" panose="020B0604020202020204" pitchFamily="34" charset="0"/>
                <a:cs typeface="Arial" panose="020B0604020202020204" pitchFamily="34" charset="0"/>
              </a:rPr>
              <a:t>more soluble </a:t>
            </a:r>
            <a:r>
              <a:rPr lang="en-US" sz="2000" b="1" dirty="0" smtClean="0">
                <a:solidFill>
                  <a:srgbClr val="002060"/>
                </a:solidFill>
                <a:latin typeface="Arial" panose="020B0604020202020204" pitchFamily="34" charset="0"/>
                <a:cs typeface="Arial" panose="020B0604020202020204" pitchFamily="34" charset="0"/>
              </a:rPr>
              <a:t>in water than </a:t>
            </a:r>
            <a:r>
              <a:rPr lang="en-US" sz="2000" b="1" dirty="0" err="1" smtClean="0">
                <a:solidFill>
                  <a:srgbClr val="002060"/>
                </a:solidFill>
                <a:latin typeface="Arial" panose="020B0604020202020204" pitchFamily="34" charset="0"/>
                <a:cs typeface="Arial" panose="020B0604020202020204" pitchFamily="34" charset="0"/>
              </a:rPr>
              <a:t>monohydroxyalcohols</a:t>
            </a:r>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Solubility of the lower </a:t>
            </a:r>
            <a:r>
              <a:rPr lang="en-US" sz="2000" b="1" dirty="0">
                <a:solidFill>
                  <a:srgbClr val="002060"/>
                </a:solidFill>
                <a:latin typeface="Arial" panose="020B0604020202020204" pitchFamily="34" charset="0"/>
                <a:cs typeface="Arial" panose="020B0604020202020204" pitchFamily="34" charset="0"/>
              </a:rPr>
              <a:t>alcohols in water </a:t>
            </a:r>
            <a:r>
              <a:rPr lang="en-US" sz="2000" b="1" dirty="0">
                <a:solidFill>
                  <a:srgbClr val="C00000"/>
                </a:solidFill>
                <a:latin typeface="Arial" panose="020B0604020202020204" pitchFamily="34" charset="0"/>
                <a:cs typeface="Arial" panose="020B0604020202020204" pitchFamily="34" charset="0"/>
              </a:rPr>
              <a:t>is due </a:t>
            </a:r>
            <a:r>
              <a:rPr lang="en-US" sz="2000" b="1" dirty="0">
                <a:solidFill>
                  <a:srgbClr val="002060"/>
                </a:solidFill>
                <a:latin typeface="Arial" panose="020B0604020202020204" pitchFamily="34" charset="0"/>
                <a:cs typeface="Arial" panose="020B0604020202020204" pitchFamily="34" charset="0"/>
              </a:rPr>
              <a:t>to  formation of </a:t>
            </a:r>
            <a:r>
              <a:rPr lang="en-US" sz="2000" b="1" dirty="0">
                <a:solidFill>
                  <a:srgbClr val="C00000"/>
                </a:solidFill>
                <a:latin typeface="Arial" panose="020B0604020202020204" pitchFamily="34" charset="0"/>
                <a:cs typeface="Arial" panose="020B0604020202020204" pitchFamily="34" charset="0"/>
              </a:rPr>
              <a:t>hydrogen bonds between the OH bond of the alcohol and the hydroxyl group of the water,</a:t>
            </a:r>
            <a:r>
              <a:rPr lang="en-US" sz="2000" b="1" dirty="0">
                <a:solidFill>
                  <a:srgbClr val="002060"/>
                </a:solidFill>
                <a:latin typeface="Arial" panose="020B0604020202020204" pitchFamily="34" charset="0"/>
                <a:cs typeface="Arial" panose="020B0604020202020204" pitchFamily="34" charset="0"/>
              </a:rPr>
              <a:t> but the </a:t>
            </a:r>
            <a:r>
              <a:rPr lang="en-US" sz="2000" b="1" dirty="0">
                <a:solidFill>
                  <a:srgbClr val="C00000"/>
                </a:solidFill>
                <a:latin typeface="Arial" panose="020B0604020202020204" pitchFamily="34" charset="0"/>
                <a:cs typeface="Arial" panose="020B0604020202020204" pitchFamily="34" charset="0"/>
              </a:rPr>
              <a:t>polar OH </a:t>
            </a:r>
            <a:r>
              <a:rPr lang="en-US" sz="2000" b="1" dirty="0">
                <a:solidFill>
                  <a:srgbClr val="002060"/>
                </a:solidFill>
                <a:latin typeface="Arial" panose="020B0604020202020204" pitchFamily="34" charset="0"/>
                <a:cs typeface="Arial" panose="020B0604020202020204" pitchFamily="34" charset="0"/>
              </a:rPr>
              <a:t>group becomes </a:t>
            </a:r>
            <a:r>
              <a:rPr lang="en-US" sz="2000" b="1" dirty="0">
                <a:solidFill>
                  <a:srgbClr val="C00000"/>
                </a:solidFill>
                <a:latin typeface="Arial" panose="020B0604020202020204" pitchFamily="34" charset="0"/>
                <a:cs typeface="Arial" panose="020B0604020202020204" pitchFamily="34" charset="0"/>
              </a:rPr>
              <a:t>less important </a:t>
            </a:r>
            <a:r>
              <a:rPr lang="en-US" sz="2000" b="1" dirty="0">
                <a:solidFill>
                  <a:srgbClr val="002060"/>
                </a:solidFill>
                <a:latin typeface="Arial" panose="020B0604020202020204" pitchFamily="34" charset="0"/>
                <a:cs typeface="Arial" panose="020B0604020202020204" pitchFamily="34" charset="0"/>
              </a:rPr>
              <a:t>as the number of carbons in an alcohol increases, because the nonpolar alkyl group becomes more and more important. </a:t>
            </a:r>
            <a:endParaRPr lang="en-US" sz="2000" b="1" dirty="0" smtClean="0">
              <a:solidFill>
                <a:srgbClr val="002060"/>
              </a:solidFill>
              <a:latin typeface="Arial" panose="020B0604020202020204" pitchFamily="34" charset="0"/>
              <a:cs typeface="Arial" panose="020B0604020202020204" pitchFamily="34" charset="0"/>
            </a:endParaRPr>
          </a:p>
          <a:p>
            <a:pPr algn="just"/>
            <a:r>
              <a:rPr lang="en-US" sz="2000" b="1" dirty="0" smtClean="0">
                <a:solidFill>
                  <a:srgbClr val="0070C0"/>
                </a:solidFill>
                <a:latin typeface="Arial" panose="020B0604020202020204" pitchFamily="34" charset="0"/>
                <a:cs typeface="Arial" panose="020B0604020202020204" pitchFamily="34" charset="0"/>
              </a:rPr>
              <a:t>;</a:t>
            </a:r>
            <a:endParaRPr lang="en-US" sz="2000" b="1" dirty="0">
              <a:solidFill>
                <a:srgbClr val="0070C0"/>
              </a:solidFill>
              <a:latin typeface="Arial" panose="020B0604020202020204" pitchFamily="34" charset="0"/>
              <a:cs typeface="Arial" panose="020B0604020202020204" pitchFamily="34" charset="0"/>
            </a:endParaRPr>
          </a:p>
          <a:p>
            <a:pPr algn="just"/>
            <a:r>
              <a:rPr lang="en-US" sz="2000" b="1" dirty="0" smtClean="0">
                <a:solidFill>
                  <a:prstClr val="black"/>
                </a:solidFill>
                <a:latin typeface="Arial" panose="020B0604020202020204" pitchFamily="34" charset="0"/>
                <a:cs typeface="Arial" panose="020B0604020202020204" pitchFamily="34" charset="0"/>
              </a:rPr>
              <a:t>   </a:t>
            </a:r>
            <a:endParaRPr lang="en-US" sz="2000" b="1" dirty="0">
              <a:solidFill>
                <a:prstClr val="black"/>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405B12B2-4FB3-489F-A189-74144EEB9694}" type="slidenum">
              <a:rPr lang="en-US" smtClean="0">
                <a:solidFill>
                  <a:prstClr val="black">
                    <a:tint val="75000"/>
                  </a:prstClr>
                </a:solidFill>
              </a:rPr>
              <a:pPr/>
              <a:t>160</a:t>
            </a:fld>
            <a:endParaRPr lang="en-US">
              <a:solidFill>
                <a:prstClr val="black">
                  <a:tint val="75000"/>
                </a:prstClr>
              </a:solidFill>
            </a:endParaRPr>
          </a:p>
        </p:txBody>
      </p:sp>
    </p:spTree>
    <p:extLst>
      <p:ext uri="{BB962C8B-B14F-4D97-AF65-F5344CB8AC3E}">
        <p14:creationId xmlns:p14="http://schemas.microsoft.com/office/powerpoint/2010/main" val="3490649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1+#ppt_w/2"/>
                                          </p:val>
                                        </p:tav>
                                        <p:tav tm="100000">
                                          <p:val>
                                            <p:strVal val="#ppt_x"/>
                                          </p:val>
                                        </p:tav>
                                      </p:tavLst>
                                    </p:anim>
                                    <p:anim calcmode="lin" valueType="num">
                                      <p:cBhvr additive="base">
                                        <p:cTn id="12" dur="2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72390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tabLst>
                <a:tab pos="3482975" algn="l"/>
              </a:tabLst>
            </a:pPr>
            <a:r>
              <a:rPr lang="en-US" sz="2800" b="1" dirty="0">
                <a:solidFill>
                  <a:srgbClr val="C00000"/>
                </a:solidFill>
                <a:latin typeface="Arial" panose="020B0604020202020204" pitchFamily="34" charset="0"/>
                <a:cs typeface="Arial" panose="020B0604020202020204" pitchFamily="34" charset="0"/>
              </a:rPr>
              <a:t>Physical properties, </a:t>
            </a:r>
            <a:r>
              <a:rPr lang="en-US" sz="2800" b="1" dirty="0" smtClean="0">
                <a:solidFill>
                  <a:srgbClr val="C00000"/>
                </a:solidFill>
                <a:latin typeface="Arial" panose="020B0604020202020204" pitchFamily="34" charset="0"/>
                <a:cs typeface="Arial" panose="020B0604020202020204" pitchFamily="34" charset="0"/>
              </a:rPr>
              <a:t>                           cont</a:t>
            </a:r>
            <a:r>
              <a:rPr lang="en-US" sz="2800" b="1" dirty="0">
                <a:solidFill>
                  <a:srgbClr val="C00000"/>
                </a:solidFill>
                <a:latin typeface="Arial" panose="020B0604020202020204" pitchFamily="34" charset="0"/>
                <a:cs typeface="Arial" panose="020B0604020202020204" pitchFamily="34" charset="0"/>
              </a:rPr>
              <a:t>.</a:t>
            </a:r>
            <a:r>
              <a:rPr lang="en-US" sz="2800" b="1" dirty="0" smtClean="0">
                <a:solidFill>
                  <a:srgbClr val="C00000"/>
                </a:solidFill>
                <a:latin typeface="Arial" panose="020B0604020202020204" pitchFamily="34" charset="0"/>
                <a:cs typeface="Arial" panose="020B0604020202020204" pitchFamily="34" charset="0"/>
              </a:rPr>
              <a:t> </a:t>
            </a:r>
            <a:endParaRPr lang="en-US" sz="2800" b="1" dirty="0">
              <a:solidFill>
                <a:srgbClr val="C00000"/>
              </a:solidFill>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091532447"/>
              </p:ext>
            </p:extLst>
          </p:nvPr>
        </p:nvGraphicFramePr>
        <p:xfrm>
          <a:off x="304800" y="1396931"/>
          <a:ext cx="8229600" cy="3403669"/>
        </p:xfrm>
        <a:graphic>
          <a:graphicData uri="http://schemas.openxmlformats.org/drawingml/2006/table">
            <a:tbl>
              <a:tblPr firstRow="1" firstCol="1" bandRow="1">
                <a:tableStyleId>{5C22544A-7EE6-4342-B048-85BDC9FD1C3A}</a:tableStyleId>
              </a:tblPr>
              <a:tblGrid>
                <a:gridCol w="1592066"/>
                <a:gridCol w="1913134"/>
                <a:gridCol w="1383038"/>
                <a:gridCol w="1020739"/>
                <a:gridCol w="2320623"/>
              </a:tblGrid>
              <a:tr h="830049">
                <a:tc>
                  <a:txBody>
                    <a:bodyPr/>
                    <a:lstStyle/>
                    <a:p>
                      <a:pPr algn="ctr">
                        <a:lnSpc>
                          <a:spcPct val="107000"/>
                        </a:lnSpc>
                        <a:spcAft>
                          <a:spcPts val="0"/>
                        </a:spcAft>
                      </a:pPr>
                      <a:r>
                        <a:rPr lang="en-US" sz="2000" dirty="0">
                          <a:solidFill>
                            <a:srgbClr val="002060"/>
                          </a:solidFill>
                          <a:effectLst/>
                        </a:rPr>
                        <a:t>Name</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solidFill>
                            <a:srgbClr val="C00000"/>
                          </a:solidFill>
                          <a:effectLst/>
                        </a:rPr>
                        <a:t>Structure</a:t>
                      </a:r>
                      <a:endParaRPr lang="en-US" sz="1600" dirty="0">
                        <a:solidFill>
                          <a:srgbClr val="C0000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err="1">
                          <a:solidFill>
                            <a:srgbClr val="C00000"/>
                          </a:solidFill>
                          <a:effectLst/>
                        </a:rPr>
                        <a:t>Mp</a:t>
                      </a:r>
                      <a:r>
                        <a:rPr lang="en-US" sz="2000" dirty="0">
                          <a:solidFill>
                            <a:srgbClr val="C00000"/>
                          </a:solidFill>
                          <a:effectLst/>
                        </a:rPr>
                        <a:t> (°C)</a:t>
                      </a:r>
                      <a:endParaRPr lang="en-US" sz="1600" dirty="0">
                        <a:solidFill>
                          <a:srgbClr val="C0000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err="1">
                          <a:solidFill>
                            <a:srgbClr val="C00000"/>
                          </a:solidFill>
                          <a:effectLst/>
                        </a:rPr>
                        <a:t>Bp</a:t>
                      </a:r>
                      <a:r>
                        <a:rPr lang="en-US" sz="2000" dirty="0">
                          <a:solidFill>
                            <a:srgbClr val="C00000"/>
                          </a:solidFill>
                          <a:effectLst/>
                        </a:rPr>
                        <a:t> (°C)</a:t>
                      </a:r>
                      <a:endParaRPr lang="en-US" sz="1600" dirty="0">
                        <a:solidFill>
                          <a:srgbClr val="C0000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solidFill>
                            <a:srgbClr val="C00000"/>
                          </a:solidFill>
                          <a:effectLst/>
                        </a:rPr>
                        <a:t>Solubility in H</a:t>
                      </a:r>
                      <a:r>
                        <a:rPr lang="en-US" sz="2000" baseline="-25000" dirty="0">
                          <a:solidFill>
                            <a:srgbClr val="C00000"/>
                          </a:solidFill>
                          <a:effectLst/>
                        </a:rPr>
                        <a:t>2</a:t>
                      </a:r>
                      <a:r>
                        <a:rPr lang="en-US" sz="2000" dirty="0">
                          <a:solidFill>
                            <a:srgbClr val="C00000"/>
                          </a:solidFill>
                          <a:effectLst/>
                        </a:rPr>
                        <a:t>O</a:t>
                      </a:r>
                      <a:endParaRPr lang="en-US" sz="1600" dirty="0">
                        <a:solidFill>
                          <a:srgbClr val="C00000"/>
                        </a:solidFill>
                        <a:effectLst/>
                      </a:endParaRPr>
                    </a:p>
                    <a:p>
                      <a:pPr algn="ctr">
                        <a:lnSpc>
                          <a:spcPct val="107000"/>
                        </a:lnSpc>
                        <a:spcAft>
                          <a:spcPts val="0"/>
                        </a:spcAft>
                      </a:pPr>
                      <a:r>
                        <a:rPr lang="en-US" sz="2000" dirty="0">
                          <a:solidFill>
                            <a:srgbClr val="C00000"/>
                          </a:solidFill>
                          <a:effectLst/>
                        </a:rPr>
                        <a:t>At 20 °C</a:t>
                      </a:r>
                      <a:endParaRPr lang="en-US" sz="1600" dirty="0">
                        <a:solidFill>
                          <a:srgbClr val="C00000"/>
                        </a:solidFill>
                        <a:effectLst/>
                        <a:latin typeface="Calibri"/>
                        <a:ea typeface="Calibri"/>
                        <a:cs typeface="Arial"/>
                      </a:endParaRPr>
                    </a:p>
                  </a:txBody>
                  <a:tcPr marL="68580" marR="68580" marT="0" marB="0"/>
                </a:tc>
              </a:tr>
              <a:tr h="408825">
                <a:tc>
                  <a:txBody>
                    <a:bodyPr/>
                    <a:lstStyle/>
                    <a:p>
                      <a:pPr algn="ctr">
                        <a:lnSpc>
                          <a:spcPct val="107000"/>
                        </a:lnSpc>
                        <a:spcAft>
                          <a:spcPts val="0"/>
                        </a:spcAft>
                      </a:pPr>
                      <a:r>
                        <a:rPr lang="en-US" sz="2000">
                          <a:solidFill>
                            <a:srgbClr val="002060"/>
                          </a:solidFill>
                          <a:effectLst/>
                        </a:rPr>
                        <a:t>Methanol</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CH</a:t>
                      </a:r>
                      <a:r>
                        <a:rPr lang="en-US" sz="2000" baseline="-25000">
                          <a:effectLst/>
                        </a:rPr>
                        <a:t>3</a:t>
                      </a:r>
                      <a:r>
                        <a:rPr lang="en-US" sz="2000">
                          <a:effectLst/>
                        </a:rPr>
                        <a:t>OH</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-97</a:t>
                      </a:r>
                      <a:endParaRPr lang="en-US" sz="1600" dirty="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64.5</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Completely soluble</a:t>
                      </a:r>
                      <a:endParaRPr lang="en-US" sz="1600">
                        <a:effectLst/>
                        <a:latin typeface="Calibri"/>
                        <a:ea typeface="Calibri"/>
                        <a:cs typeface="Arial"/>
                      </a:endParaRPr>
                    </a:p>
                  </a:txBody>
                  <a:tcPr marL="68580" marR="68580" marT="0" marB="0"/>
                </a:tc>
              </a:tr>
              <a:tr h="408825">
                <a:tc>
                  <a:txBody>
                    <a:bodyPr/>
                    <a:lstStyle/>
                    <a:p>
                      <a:pPr algn="ctr">
                        <a:lnSpc>
                          <a:spcPct val="107000"/>
                        </a:lnSpc>
                        <a:spcAft>
                          <a:spcPts val="0"/>
                        </a:spcAft>
                      </a:pPr>
                      <a:r>
                        <a:rPr lang="en-US" sz="2000">
                          <a:solidFill>
                            <a:srgbClr val="002060"/>
                          </a:solidFill>
                          <a:effectLst/>
                        </a:rPr>
                        <a:t>Ethanol</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OH</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-115</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78</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Completely soluble</a:t>
                      </a:r>
                      <a:endParaRPr lang="en-US" sz="1600">
                        <a:effectLst/>
                        <a:latin typeface="Calibri"/>
                        <a:ea typeface="Calibri"/>
                        <a:cs typeface="Arial"/>
                      </a:endParaRPr>
                    </a:p>
                  </a:txBody>
                  <a:tcPr marL="68580" marR="68580" marT="0" marB="0"/>
                </a:tc>
              </a:tr>
              <a:tr h="408825">
                <a:tc>
                  <a:txBody>
                    <a:bodyPr/>
                    <a:lstStyle/>
                    <a:p>
                      <a:pPr algn="ctr">
                        <a:lnSpc>
                          <a:spcPct val="107000"/>
                        </a:lnSpc>
                        <a:spcAft>
                          <a:spcPts val="0"/>
                        </a:spcAft>
                      </a:pPr>
                      <a:r>
                        <a:rPr lang="en-US" sz="2000">
                          <a:solidFill>
                            <a:srgbClr val="002060"/>
                          </a:solidFill>
                          <a:effectLst/>
                        </a:rPr>
                        <a:t>1-Propanol</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CH</a:t>
                      </a:r>
                      <a:r>
                        <a:rPr lang="en-US" sz="2000" baseline="-25000">
                          <a:effectLst/>
                        </a:rPr>
                        <a:t>2</a:t>
                      </a:r>
                      <a:r>
                        <a:rPr lang="en-US" sz="2000">
                          <a:effectLst/>
                        </a:rPr>
                        <a:t>OH</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-126</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97</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Completely soluble</a:t>
                      </a:r>
                      <a:endParaRPr lang="en-US" sz="1600">
                        <a:effectLst/>
                        <a:latin typeface="Calibri"/>
                        <a:ea typeface="Calibri"/>
                        <a:cs typeface="Arial"/>
                      </a:endParaRPr>
                    </a:p>
                  </a:txBody>
                  <a:tcPr marL="68580" marR="68580" marT="0" marB="0"/>
                </a:tc>
              </a:tr>
              <a:tr h="432745">
                <a:tc>
                  <a:txBody>
                    <a:bodyPr/>
                    <a:lstStyle/>
                    <a:p>
                      <a:pPr algn="ctr">
                        <a:lnSpc>
                          <a:spcPct val="107000"/>
                        </a:lnSpc>
                        <a:spcAft>
                          <a:spcPts val="0"/>
                        </a:spcAft>
                      </a:pPr>
                      <a:r>
                        <a:rPr lang="en-US" sz="2000" dirty="0">
                          <a:solidFill>
                            <a:srgbClr val="002060"/>
                          </a:solidFill>
                          <a:effectLst/>
                        </a:rPr>
                        <a:t>1-Butanol</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CH</a:t>
                      </a:r>
                      <a:r>
                        <a:rPr lang="en-US" sz="2000" baseline="-25000" dirty="0">
                          <a:effectLst/>
                        </a:rPr>
                        <a:t>3</a:t>
                      </a:r>
                      <a:r>
                        <a:rPr lang="en-US" sz="2000" dirty="0">
                          <a:effectLst/>
                        </a:rPr>
                        <a:t>(CH</a:t>
                      </a:r>
                      <a:r>
                        <a:rPr lang="en-US" sz="2000" baseline="-25000" dirty="0">
                          <a:effectLst/>
                        </a:rPr>
                        <a:t>2</a:t>
                      </a:r>
                      <a:r>
                        <a:rPr lang="en-US" sz="2000" dirty="0">
                          <a:effectLst/>
                        </a:rPr>
                        <a:t>)</a:t>
                      </a:r>
                      <a:r>
                        <a:rPr lang="en-US" sz="2000" baseline="-25000" dirty="0">
                          <a:effectLst/>
                        </a:rPr>
                        <a:t>2</a:t>
                      </a:r>
                      <a:r>
                        <a:rPr lang="en-US" sz="2000" dirty="0">
                          <a:effectLst/>
                        </a:rPr>
                        <a:t>CH</a:t>
                      </a:r>
                      <a:r>
                        <a:rPr lang="en-US" sz="2000" baseline="-25000" dirty="0">
                          <a:effectLst/>
                        </a:rPr>
                        <a:t>2</a:t>
                      </a:r>
                      <a:r>
                        <a:rPr lang="en-US" sz="2000" dirty="0">
                          <a:effectLst/>
                        </a:rPr>
                        <a:t>OH</a:t>
                      </a:r>
                      <a:endParaRPr lang="en-US" sz="1600" dirty="0">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-90</a:t>
                      </a:r>
                      <a:endParaRPr lang="en-US" sz="1600" dirty="0">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118</a:t>
                      </a:r>
                      <a:endParaRPr lang="en-US" sz="1600" dirty="0">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8.0 g/100 g H</a:t>
                      </a:r>
                      <a:r>
                        <a:rPr lang="en-US" sz="2000" baseline="-25000" dirty="0">
                          <a:effectLst/>
                        </a:rPr>
                        <a:t>2</a:t>
                      </a:r>
                      <a:r>
                        <a:rPr lang="en-US" sz="2000" dirty="0">
                          <a:effectLst/>
                        </a:rPr>
                        <a:t>O</a:t>
                      </a:r>
                      <a:endParaRPr lang="en-US" sz="1600" dirty="0">
                        <a:effectLst/>
                        <a:latin typeface="Calibri"/>
                        <a:ea typeface="Calibri"/>
                        <a:cs typeface="Arial"/>
                      </a:endParaRPr>
                    </a:p>
                  </a:txBody>
                  <a:tcPr marL="68580" marR="68580" marT="0" marB="0"/>
                </a:tc>
              </a:tr>
              <a:tr h="457200">
                <a:tc>
                  <a:txBody>
                    <a:bodyPr/>
                    <a:lstStyle/>
                    <a:p>
                      <a:pPr algn="ctr">
                        <a:lnSpc>
                          <a:spcPct val="107000"/>
                        </a:lnSpc>
                        <a:spcAft>
                          <a:spcPts val="0"/>
                        </a:spcAft>
                      </a:pPr>
                      <a:r>
                        <a:rPr lang="en-US" sz="2000" dirty="0">
                          <a:solidFill>
                            <a:srgbClr val="002060"/>
                          </a:solidFill>
                          <a:effectLst/>
                        </a:rPr>
                        <a:t>1-Pentanol</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a:t>
                      </a:r>
                      <a:r>
                        <a:rPr lang="en-US" sz="2000" baseline="-25000">
                          <a:effectLst/>
                        </a:rPr>
                        <a:t>3</a:t>
                      </a:r>
                      <a:r>
                        <a:rPr lang="en-US" sz="2000">
                          <a:effectLst/>
                        </a:rPr>
                        <a:t>CH</a:t>
                      </a:r>
                      <a:r>
                        <a:rPr lang="en-US" sz="2000" baseline="-25000">
                          <a:effectLst/>
                        </a:rPr>
                        <a:t>2</a:t>
                      </a:r>
                      <a:r>
                        <a:rPr lang="en-US" sz="2000">
                          <a:effectLst/>
                        </a:rPr>
                        <a:t>OH</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-78.5</a:t>
                      </a:r>
                      <a:endParaRPr lang="en-US" sz="1600" dirty="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138</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2.3 g/100 g H</a:t>
                      </a:r>
                      <a:r>
                        <a:rPr lang="en-US" sz="2000" baseline="-25000">
                          <a:effectLst/>
                        </a:rPr>
                        <a:t>2</a:t>
                      </a:r>
                      <a:r>
                        <a:rPr lang="en-US" sz="2000">
                          <a:effectLst/>
                        </a:rPr>
                        <a:t>O</a:t>
                      </a:r>
                      <a:endParaRPr lang="en-US" sz="1600">
                        <a:effectLst/>
                        <a:latin typeface="Calibri"/>
                        <a:ea typeface="Calibri"/>
                        <a:cs typeface="Arial"/>
                      </a:endParaRPr>
                    </a:p>
                  </a:txBody>
                  <a:tcPr marL="68580" marR="68580" marT="0" marB="0"/>
                </a:tc>
              </a:tr>
              <a:tr h="457200">
                <a:tc>
                  <a:txBody>
                    <a:bodyPr/>
                    <a:lstStyle/>
                    <a:p>
                      <a:pPr algn="ctr">
                        <a:lnSpc>
                          <a:spcPct val="107000"/>
                        </a:lnSpc>
                        <a:spcAft>
                          <a:spcPts val="0"/>
                        </a:spcAft>
                      </a:pPr>
                      <a:r>
                        <a:rPr lang="en-US" sz="2000" dirty="0">
                          <a:solidFill>
                            <a:srgbClr val="002060"/>
                          </a:solidFill>
                          <a:effectLst/>
                        </a:rPr>
                        <a:t>1-Hexanol</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CH</a:t>
                      </a:r>
                      <a:r>
                        <a:rPr lang="en-US" sz="2000" baseline="-25000" dirty="0">
                          <a:effectLst/>
                        </a:rPr>
                        <a:t>3</a:t>
                      </a:r>
                      <a:r>
                        <a:rPr lang="en-US" sz="2000" dirty="0">
                          <a:effectLst/>
                        </a:rPr>
                        <a:t>(CH</a:t>
                      </a:r>
                      <a:r>
                        <a:rPr lang="en-US" sz="2000" baseline="-25000" dirty="0">
                          <a:effectLst/>
                        </a:rPr>
                        <a:t>2</a:t>
                      </a:r>
                      <a:r>
                        <a:rPr lang="en-US" sz="2000" dirty="0">
                          <a:effectLst/>
                        </a:rPr>
                        <a:t>)</a:t>
                      </a:r>
                      <a:r>
                        <a:rPr lang="en-US" sz="2000" baseline="-25000" dirty="0">
                          <a:effectLst/>
                        </a:rPr>
                        <a:t>4</a:t>
                      </a:r>
                      <a:r>
                        <a:rPr lang="en-US" sz="2000" dirty="0">
                          <a:effectLst/>
                        </a:rPr>
                        <a:t>CH</a:t>
                      </a:r>
                      <a:r>
                        <a:rPr lang="en-US" sz="2000" baseline="-25000" dirty="0">
                          <a:effectLst/>
                        </a:rPr>
                        <a:t>2</a:t>
                      </a:r>
                      <a:r>
                        <a:rPr lang="en-US" sz="2000" dirty="0">
                          <a:effectLst/>
                        </a:rPr>
                        <a:t>OH</a:t>
                      </a:r>
                      <a:endParaRPr lang="en-US" sz="1600" dirty="0">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-52</a:t>
                      </a:r>
                      <a:endParaRPr lang="en-US" sz="1600" dirty="0">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157</a:t>
                      </a:r>
                      <a:endParaRPr lang="en-US" sz="1600" dirty="0">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0.6 g/100 g H</a:t>
                      </a:r>
                      <a:r>
                        <a:rPr lang="en-US" sz="2000" baseline="-25000" dirty="0">
                          <a:effectLst/>
                        </a:rPr>
                        <a:t>2</a:t>
                      </a:r>
                      <a:r>
                        <a:rPr lang="en-US" sz="2000" dirty="0">
                          <a:effectLst/>
                        </a:rPr>
                        <a:t>O</a:t>
                      </a:r>
                      <a:endParaRPr lang="en-US" sz="1600" dirty="0">
                        <a:effectLst/>
                        <a:latin typeface="Calibri"/>
                        <a:ea typeface="Calibri"/>
                        <a:cs typeface="Arial"/>
                      </a:endParaRPr>
                    </a:p>
                  </a:txBody>
                  <a:tcPr marL="68580" marR="68580" marT="0" marB="0"/>
                </a:tc>
              </a:tr>
            </a:tbl>
          </a:graphicData>
        </a:graphic>
      </p:graphicFrame>
      <p:sp>
        <p:nvSpPr>
          <p:cNvPr id="8" name="Rectangle 7"/>
          <p:cNvSpPr/>
          <p:nvPr/>
        </p:nvSpPr>
        <p:spPr>
          <a:xfrm>
            <a:off x="152401" y="838200"/>
            <a:ext cx="6553200" cy="400110"/>
          </a:xfrm>
          <a:prstGeom prst="rect">
            <a:avLst/>
          </a:prstGeom>
        </p:spPr>
        <p:txBody>
          <a:bodyPr wrap="square">
            <a:spAutoFit/>
          </a:bodyPr>
          <a:lstStyle/>
          <a:p>
            <a:pPr marL="342900" indent="-342900">
              <a:buFont typeface="Wingdings" panose="05000000000000000000" pitchFamily="2" charset="2"/>
              <a:buChar char="v"/>
            </a:pPr>
            <a:r>
              <a:rPr lang="en-US" sz="2000" b="1" dirty="0" smtClean="0">
                <a:solidFill>
                  <a:prstClr val="black"/>
                </a:solidFill>
              </a:rPr>
              <a:t>Physical </a:t>
            </a:r>
            <a:r>
              <a:rPr lang="en-US" sz="2000" b="1" dirty="0">
                <a:solidFill>
                  <a:prstClr val="black"/>
                </a:solidFill>
              </a:rPr>
              <a:t>Properties of Straight-Chain Primary Alcohols</a:t>
            </a:r>
            <a:endParaRPr lang="ar-SA" sz="2000" dirty="0">
              <a:solidFill>
                <a:prstClr val="black"/>
              </a:solidFill>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161</a:t>
            </a:fld>
            <a:endParaRPr lang="en-US">
              <a:solidFill>
                <a:prstClr val="black">
                  <a:tint val="75000"/>
                </a:prstClr>
              </a:solidFill>
            </a:endParaRPr>
          </a:p>
        </p:txBody>
      </p:sp>
    </p:spTree>
    <p:extLst>
      <p:ext uri="{BB962C8B-B14F-4D97-AF65-F5344CB8AC3E}">
        <p14:creationId xmlns:p14="http://schemas.microsoft.com/office/powerpoint/2010/main" val="2767029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1371600" y="2626032"/>
            <a:ext cx="5867400" cy="2902154"/>
          </a:xfrm>
          <a:prstGeom prst="rect">
            <a:avLst/>
          </a:prstGeom>
          <a:noFill/>
          <a:ln w="9525">
            <a:noFill/>
            <a:miter lim="800000"/>
            <a:headEnd/>
            <a:tailEnd/>
          </a:ln>
        </p:spPr>
      </p:pic>
      <p:sp>
        <p:nvSpPr>
          <p:cNvPr id="5" name="Rectangle 4"/>
          <p:cNvSpPr/>
          <p:nvPr/>
        </p:nvSpPr>
        <p:spPr>
          <a:xfrm>
            <a:off x="228600" y="609600"/>
            <a:ext cx="8839200" cy="1692771"/>
          </a:xfrm>
          <a:prstGeom prst="rect">
            <a:avLst/>
          </a:prstGeom>
        </p:spPr>
        <p:txBody>
          <a:bodyPr wrap="square">
            <a:spAutoFit/>
          </a:bodyPr>
          <a:lstStyle/>
          <a:p>
            <a:pPr algn="just"/>
            <a:r>
              <a:rPr lang="en-US" sz="2400" dirty="0" smtClean="0">
                <a:solidFill>
                  <a:prstClr val="black"/>
                </a:solidFill>
                <a:cs typeface="Times New Roman" pitchFamily="18" charset="0"/>
              </a:rPr>
              <a:t>  </a:t>
            </a:r>
            <a:r>
              <a:rPr lang="en-US" sz="2000" dirty="0" smtClean="0">
                <a:solidFill>
                  <a:prstClr val="black"/>
                </a:solidFill>
                <a:latin typeface="Arial" panose="020B0604020202020204" pitchFamily="34" charset="0"/>
                <a:cs typeface="Arial" panose="020B0604020202020204" pitchFamily="34" charset="0"/>
              </a:rPr>
              <a:t>The </a:t>
            </a:r>
            <a:r>
              <a:rPr lang="en-US" sz="2000" dirty="0">
                <a:solidFill>
                  <a:srgbClr val="C00000"/>
                </a:solidFill>
                <a:latin typeface="Arial" panose="020B0604020202020204" pitchFamily="34" charset="0"/>
                <a:cs typeface="Arial" panose="020B0604020202020204" pitchFamily="34" charset="0"/>
              </a:rPr>
              <a:t>boiling points </a:t>
            </a:r>
            <a:r>
              <a:rPr lang="en-US" sz="2000" dirty="0">
                <a:solidFill>
                  <a:srgbClr val="0070C0"/>
                </a:solidFill>
                <a:latin typeface="Arial" panose="020B0604020202020204" pitchFamily="34" charset="0"/>
                <a:cs typeface="Arial" panose="020B0604020202020204" pitchFamily="34" charset="0"/>
              </a:rPr>
              <a:t>decrease </a:t>
            </a:r>
            <a:r>
              <a:rPr lang="en-US" sz="2000" dirty="0">
                <a:solidFill>
                  <a:prstClr val="black"/>
                </a:solidFill>
                <a:latin typeface="Arial" panose="020B0604020202020204" pitchFamily="34" charset="0"/>
                <a:cs typeface="Arial" panose="020B0604020202020204" pitchFamily="34" charset="0"/>
              </a:rPr>
              <a:t>as the number of alkyl </a:t>
            </a:r>
            <a:r>
              <a:rPr lang="en-US" sz="2000" dirty="0">
                <a:solidFill>
                  <a:srgbClr val="C00000"/>
                </a:solidFill>
                <a:latin typeface="Arial" panose="020B0604020202020204" pitchFamily="34" charset="0"/>
                <a:cs typeface="Arial" panose="020B0604020202020204" pitchFamily="34" charset="0"/>
              </a:rPr>
              <a:t>branches</a:t>
            </a:r>
            <a:r>
              <a:rPr lang="en-US" sz="2000" dirty="0">
                <a:solidFill>
                  <a:prstClr val="black"/>
                </a:solidFill>
                <a:latin typeface="Arial" panose="020B0604020202020204" pitchFamily="34" charset="0"/>
                <a:cs typeface="Arial" panose="020B0604020202020204" pitchFamily="34" charset="0"/>
              </a:rPr>
              <a:t> from the </a:t>
            </a:r>
            <a:r>
              <a:rPr lang="en-US" sz="2000" dirty="0" err="1">
                <a:solidFill>
                  <a:prstClr val="black"/>
                </a:solidFill>
                <a:latin typeface="Arial" panose="020B0604020202020204" pitchFamily="34" charset="0"/>
                <a:cs typeface="Arial" panose="020B0604020202020204" pitchFamily="34" charset="0"/>
              </a:rPr>
              <a:t>carbinol</a:t>
            </a:r>
            <a:r>
              <a:rPr lang="en-US" sz="2000" dirty="0">
                <a:solidFill>
                  <a:prstClr val="black"/>
                </a:solidFill>
                <a:latin typeface="Arial" panose="020B0604020202020204" pitchFamily="34" charset="0"/>
                <a:cs typeface="Arial" panose="020B0604020202020204" pitchFamily="34" charset="0"/>
              </a:rPr>
              <a:t> group </a:t>
            </a:r>
            <a:r>
              <a:rPr lang="en-US" sz="2000" dirty="0" smtClean="0">
                <a:solidFill>
                  <a:prstClr val="black"/>
                </a:solidFill>
                <a:latin typeface="Arial" panose="020B0604020202020204" pitchFamily="34" charset="0"/>
                <a:cs typeface="Arial" panose="020B0604020202020204" pitchFamily="34" charset="0"/>
              </a:rPr>
              <a:t>increases, this can be explained as follow:- </a:t>
            </a:r>
          </a:p>
          <a:p>
            <a:pPr algn="just"/>
            <a:r>
              <a:rPr lang="en-US" sz="2000" dirty="0">
                <a:solidFill>
                  <a:prstClr val="black"/>
                </a:solidFill>
                <a:latin typeface="Arial" panose="020B0604020202020204" pitchFamily="34" charset="0"/>
                <a:cs typeface="Arial" panose="020B0604020202020204" pitchFamily="34" charset="0"/>
              </a:rPr>
              <a:t> </a:t>
            </a:r>
            <a:r>
              <a:rPr lang="en-US" sz="2000" dirty="0" smtClean="0">
                <a:solidFill>
                  <a:prstClr val="black"/>
                </a:solidFill>
                <a:latin typeface="Arial" panose="020B0604020202020204" pitchFamily="34" charset="0"/>
                <a:cs typeface="Arial" panose="020B0604020202020204" pitchFamily="34" charset="0"/>
              </a:rPr>
              <a:t>    The </a:t>
            </a:r>
            <a:r>
              <a:rPr lang="en-US" sz="2000" dirty="0">
                <a:solidFill>
                  <a:prstClr val="black"/>
                </a:solidFill>
                <a:latin typeface="Arial" panose="020B0604020202020204" pitchFamily="34" charset="0"/>
                <a:cs typeface="Arial" panose="020B0604020202020204" pitchFamily="34" charset="0"/>
              </a:rPr>
              <a:t>straight-chain isomers have </a:t>
            </a:r>
            <a:r>
              <a:rPr lang="en-US" sz="2000" dirty="0">
                <a:solidFill>
                  <a:srgbClr val="C00000"/>
                </a:solidFill>
                <a:latin typeface="Arial" panose="020B0604020202020204" pitchFamily="34" charset="0"/>
                <a:cs typeface="Arial" panose="020B0604020202020204" pitchFamily="34" charset="0"/>
              </a:rPr>
              <a:t>larger molecular surfaces </a:t>
            </a:r>
            <a:r>
              <a:rPr lang="en-US" sz="2000" dirty="0">
                <a:solidFill>
                  <a:prstClr val="black"/>
                </a:solidFill>
                <a:latin typeface="Arial" panose="020B0604020202020204" pitchFamily="34" charset="0"/>
                <a:cs typeface="Arial" panose="020B0604020202020204" pitchFamily="34" charset="0"/>
              </a:rPr>
              <a:t>than do their branched-chain isomers, therefore, they have higher intermolecular interactions and, as a result, </a:t>
            </a:r>
            <a:r>
              <a:rPr lang="en-US" sz="2000" dirty="0">
                <a:solidFill>
                  <a:srgbClr val="C00000"/>
                </a:solidFill>
                <a:latin typeface="Arial" panose="020B0604020202020204" pitchFamily="34" charset="0"/>
                <a:cs typeface="Arial" panose="020B0604020202020204" pitchFamily="34" charset="0"/>
              </a:rPr>
              <a:t>higher boiling </a:t>
            </a:r>
            <a:r>
              <a:rPr lang="en-US" sz="2000" dirty="0" smtClean="0">
                <a:solidFill>
                  <a:srgbClr val="C00000"/>
                </a:solidFill>
                <a:latin typeface="Arial" panose="020B0604020202020204" pitchFamily="34" charset="0"/>
                <a:cs typeface="Arial" panose="020B0604020202020204" pitchFamily="34" charset="0"/>
              </a:rPr>
              <a:t>points</a:t>
            </a:r>
            <a:endParaRPr lang="en-US" sz="2000" dirty="0">
              <a:solidFill>
                <a:prstClr val="black"/>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405B12B2-4FB3-489F-A189-74144EEB9694}" type="slidenum">
              <a:rPr lang="en-US" smtClean="0">
                <a:solidFill>
                  <a:prstClr val="black">
                    <a:tint val="75000"/>
                  </a:prstClr>
                </a:solidFill>
              </a:rPr>
              <a:pPr/>
              <a:t>162</a:t>
            </a:fld>
            <a:endParaRPr lang="en-US">
              <a:solidFill>
                <a:prstClr val="black">
                  <a:tint val="75000"/>
                </a:prstClr>
              </a:solidFill>
            </a:endParaRPr>
          </a:p>
        </p:txBody>
      </p:sp>
      <p:sp>
        <p:nvSpPr>
          <p:cNvPr id="6" name="TextBox 5"/>
          <p:cNvSpPr txBox="1"/>
          <p:nvPr/>
        </p:nvSpPr>
        <p:spPr>
          <a:xfrm>
            <a:off x="0" y="0"/>
            <a:ext cx="72390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tabLst>
                <a:tab pos="3482975" algn="l"/>
              </a:tabLst>
            </a:pPr>
            <a:r>
              <a:rPr lang="en-US" sz="2800" b="1" dirty="0">
                <a:solidFill>
                  <a:srgbClr val="C00000"/>
                </a:solidFill>
                <a:latin typeface="Arial" panose="020B0604020202020204" pitchFamily="34" charset="0"/>
                <a:cs typeface="Arial" panose="020B0604020202020204" pitchFamily="34" charset="0"/>
              </a:rPr>
              <a:t>Physical </a:t>
            </a:r>
            <a:r>
              <a:rPr lang="en-US" sz="2800" b="1" dirty="0" smtClean="0">
                <a:solidFill>
                  <a:srgbClr val="C00000"/>
                </a:solidFill>
                <a:latin typeface="Arial" panose="020B0604020202020204" pitchFamily="34" charset="0"/>
                <a:cs typeface="Arial" panose="020B0604020202020204" pitchFamily="34" charset="0"/>
              </a:rPr>
              <a:t>properties                            cont</a:t>
            </a:r>
            <a:r>
              <a:rPr lang="en-US" sz="2800" b="1" dirty="0">
                <a:solidFill>
                  <a:srgbClr val="C00000"/>
                </a:solidFill>
                <a:latin typeface="Arial" panose="020B0604020202020204" pitchFamily="34" charset="0"/>
                <a:cs typeface="Arial" panose="020B0604020202020204" pitchFamily="34" charset="0"/>
              </a:rPr>
              <a:t>.</a:t>
            </a:r>
            <a:r>
              <a:rPr lang="en-US" sz="2800" b="1" dirty="0" smtClean="0">
                <a:solidFill>
                  <a:srgbClr val="C00000"/>
                </a:solidFill>
                <a:latin typeface="Arial" panose="020B0604020202020204" pitchFamily="34" charset="0"/>
                <a:cs typeface="Arial" panose="020B0604020202020204" pitchFamily="34" charset="0"/>
              </a:rPr>
              <a:t> </a:t>
            </a:r>
            <a:endParaRPr lang="en-US" sz="28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4907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0402" y="914400"/>
            <a:ext cx="8933597" cy="1323439"/>
          </a:xfrm>
          <a:prstGeom prst="rect">
            <a:avLst/>
          </a:prstGeom>
          <a:noFill/>
        </p:spPr>
        <p:txBody>
          <a:bodyPr wrap="square" rtlCol="0">
            <a:spAutoFit/>
          </a:bodyPr>
          <a:lstStyle/>
          <a:p>
            <a:r>
              <a:rPr lang="en-US" sz="2000" b="1" dirty="0" smtClean="0">
                <a:solidFill>
                  <a:prstClr val="black"/>
                </a:solidFill>
                <a:latin typeface="Arial" panose="020B0604020202020204" pitchFamily="34" charset="0"/>
                <a:cs typeface="Arial" panose="020B0604020202020204" pitchFamily="34" charset="0"/>
              </a:rPr>
              <a:t>    </a:t>
            </a:r>
            <a:r>
              <a:rPr lang="en-US" sz="2000" dirty="0" smtClean="0">
                <a:solidFill>
                  <a:prstClr val="black"/>
                </a:solidFill>
                <a:latin typeface="Arial" panose="020B0604020202020204" pitchFamily="34" charset="0"/>
                <a:cs typeface="Arial" panose="020B0604020202020204" pitchFamily="34" charset="0"/>
              </a:rPr>
              <a:t>The </a:t>
            </a:r>
            <a:r>
              <a:rPr lang="en-US" sz="2000" dirty="0">
                <a:solidFill>
                  <a:prstClr val="black"/>
                </a:solidFill>
                <a:latin typeface="Arial" panose="020B0604020202020204" pitchFamily="34" charset="0"/>
                <a:cs typeface="Arial" panose="020B0604020202020204" pitchFamily="34" charset="0"/>
              </a:rPr>
              <a:t>large increase in boiling points of alcohols compared with alkanes (or </a:t>
            </a:r>
            <a:r>
              <a:rPr lang="en-US" sz="2000" dirty="0" smtClean="0">
                <a:solidFill>
                  <a:prstClr val="black"/>
                </a:solidFill>
                <a:latin typeface="Arial" panose="020B0604020202020204" pitchFamily="34" charset="0"/>
                <a:cs typeface="Arial" panose="020B0604020202020204" pitchFamily="34" charset="0"/>
              </a:rPr>
              <a:t>ethers)</a:t>
            </a:r>
            <a:r>
              <a:rPr lang="en-US" sz="2000" i="1" dirty="0" smtClean="0">
                <a:solidFill>
                  <a:srgbClr val="0070C0"/>
                </a:solidFill>
                <a:latin typeface="Arial" panose="020B0604020202020204" pitchFamily="34" charset="0"/>
                <a:cs typeface="Arial" panose="020B0604020202020204" pitchFamily="34" charset="0"/>
              </a:rPr>
              <a:t> </a:t>
            </a:r>
            <a:r>
              <a:rPr lang="en-US" sz="2000" dirty="0" smtClean="0">
                <a:solidFill>
                  <a:prstClr val="black"/>
                </a:solidFill>
                <a:latin typeface="Arial" panose="020B0604020202020204" pitchFamily="34" charset="0"/>
                <a:cs typeface="Arial" panose="020B0604020202020204" pitchFamily="34" charset="0"/>
              </a:rPr>
              <a:t>of </a:t>
            </a:r>
            <a:r>
              <a:rPr lang="en-US" sz="2000" dirty="0">
                <a:solidFill>
                  <a:prstClr val="black"/>
                </a:solidFill>
                <a:latin typeface="Arial" panose="020B0604020202020204" pitchFamily="34" charset="0"/>
                <a:cs typeface="Arial" panose="020B0604020202020204" pitchFamily="34" charset="0"/>
              </a:rPr>
              <a:t>similar molecular </a:t>
            </a:r>
            <a:r>
              <a:rPr lang="en-US" sz="2000" dirty="0" smtClean="0">
                <a:solidFill>
                  <a:prstClr val="black"/>
                </a:solidFill>
                <a:latin typeface="Arial" panose="020B0604020202020204" pitchFamily="34" charset="0"/>
                <a:cs typeface="Arial" panose="020B0604020202020204" pitchFamily="34" charset="0"/>
              </a:rPr>
              <a:t>weights relate to the  </a:t>
            </a:r>
            <a:r>
              <a:rPr lang="en-US" sz="2000" dirty="0" smtClean="0">
                <a:solidFill>
                  <a:srgbClr val="C00000"/>
                </a:solidFill>
                <a:latin typeface="Arial" panose="020B0604020202020204" pitchFamily="34" charset="0"/>
                <a:cs typeface="Arial" panose="020B0604020202020204" pitchFamily="34" charset="0"/>
              </a:rPr>
              <a:t>O-H </a:t>
            </a:r>
            <a:r>
              <a:rPr lang="en-US" sz="2000" dirty="0">
                <a:solidFill>
                  <a:srgbClr val="C00000"/>
                </a:solidFill>
                <a:latin typeface="Arial" panose="020B0604020202020204" pitchFamily="34" charset="0"/>
                <a:cs typeface="Arial" panose="020B0604020202020204" pitchFamily="34" charset="0"/>
              </a:rPr>
              <a:t>bond </a:t>
            </a:r>
            <a:r>
              <a:rPr lang="en-US" sz="2000" dirty="0">
                <a:solidFill>
                  <a:prstClr val="black"/>
                </a:solidFill>
                <a:latin typeface="Arial" panose="020B0604020202020204" pitchFamily="34" charset="0"/>
                <a:cs typeface="Arial" panose="020B0604020202020204" pitchFamily="34" charset="0"/>
              </a:rPr>
              <a:t>and not to the </a:t>
            </a:r>
            <a:r>
              <a:rPr lang="en-US" sz="2000" dirty="0">
                <a:solidFill>
                  <a:srgbClr val="C00000"/>
                </a:solidFill>
                <a:latin typeface="Arial" panose="020B0604020202020204" pitchFamily="34" charset="0"/>
                <a:cs typeface="Arial" panose="020B0604020202020204" pitchFamily="34" charset="0"/>
              </a:rPr>
              <a:t>presence of oxygen </a:t>
            </a:r>
            <a:r>
              <a:rPr lang="en-US" sz="2000" dirty="0" smtClean="0">
                <a:solidFill>
                  <a:srgbClr val="C00000"/>
                </a:solidFill>
                <a:latin typeface="Arial" panose="020B0604020202020204" pitchFamily="34" charset="0"/>
                <a:cs typeface="Arial" panose="020B0604020202020204" pitchFamily="34" charset="0"/>
              </a:rPr>
              <a:t>this </a:t>
            </a:r>
            <a:r>
              <a:rPr lang="en-US" sz="2000" dirty="0" smtClean="0">
                <a:solidFill>
                  <a:prstClr val="black"/>
                </a:solidFill>
                <a:latin typeface="Arial" panose="020B0604020202020204" pitchFamily="34" charset="0"/>
                <a:cs typeface="Arial" panose="020B0604020202020204" pitchFamily="34" charset="0"/>
              </a:rPr>
              <a:t>can </a:t>
            </a:r>
            <a:r>
              <a:rPr lang="en-US" sz="2000" dirty="0">
                <a:solidFill>
                  <a:prstClr val="black"/>
                </a:solidFill>
                <a:latin typeface="Arial" panose="020B0604020202020204" pitchFamily="34" charset="0"/>
                <a:cs typeface="Arial" panose="020B0604020202020204" pitchFamily="34" charset="0"/>
              </a:rPr>
              <a:t>be proved by comparing the boiling point of ethanol with </a:t>
            </a:r>
            <a:r>
              <a:rPr lang="en-US" sz="2000" dirty="0" smtClean="0">
                <a:solidFill>
                  <a:prstClr val="black"/>
                </a:solidFill>
                <a:latin typeface="Arial" panose="020B0604020202020204" pitchFamily="34" charset="0"/>
                <a:cs typeface="Arial" panose="020B0604020202020204" pitchFamily="34" charset="0"/>
              </a:rPr>
              <a:t>methyl ether, </a:t>
            </a:r>
            <a:r>
              <a:rPr lang="en-US" sz="2000" dirty="0">
                <a:solidFill>
                  <a:prstClr val="black"/>
                </a:solidFill>
                <a:latin typeface="Arial" panose="020B0604020202020204" pitchFamily="34" charset="0"/>
                <a:cs typeface="Arial" panose="020B0604020202020204" pitchFamily="34" charset="0"/>
              </a:rPr>
              <a:t>that of </a:t>
            </a:r>
            <a:r>
              <a:rPr lang="en-US" sz="2000" dirty="0" smtClean="0">
                <a:solidFill>
                  <a:prstClr val="black"/>
                </a:solidFill>
                <a:latin typeface="Arial" panose="020B0604020202020204" pitchFamily="34" charset="0"/>
                <a:cs typeface="Arial" panose="020B0604020202020204" pitchFamily="34" charset="0"/>
              </a:rPr>
              <a:t>its </a:t>
            </a:r>
            <a:r>
              <a:rPr lang="en-US" sz="2000" dirty="0">
                <a:solidFill>
                  <a:prstClr val="black"/>
                </a:solidFill>
                <a:latin typeface="Arial" panose="020B0604020202020204" pitchFamily="34" charset="0"/>
                <a:cs typeface="Arial" panose="020B0604020202020204" pitchFamily="34" charset="0"/>
              </a:rPr>
              <a:t>structural isomer, </a:t>
            </a:r>
          </a:p>
        </p:txBody>
      </p:sp>
      <p:pic>
        <p:nvPicPr>
          <p:cNvPr id="9" name="Picture 3"/>
          <p:cNvPicPr>
            <a:picLocks noChangeAspect="1" noChangeArrowheads="1"/>
          </p:cNvPicPr>
          <p:nvPr/>
        </p:nvPicPr>
        <p:blipFill>
          <a:blip r:embed="rId2" cstate="print"/>
          <a:srcRect/>
          <a:stretch>
            <a:fillRect/>
          </a:stretch>
        </p:blipFill>
        <p:spPr bwMode="auto">
          <a:xfrm>
            <a:off x="731782" y="2514600"/>
            <a:ext cx="5812809" cy="1346100"/>
          </a:xfrm>
          <a:prstGeom prst="rect">
            <a:avLst/>
          </a:prstGeom>
          <a:noFill/>
          <a:ln w="9525">
            <a:noFill/>
            <a:miter lim="800000"/>
            <a:headEnd/>
            <a:tailEnd/>
          </a:ln>
        </p:spPr>
      </p:pic>
      <p:pic>
        <p:nvPicPr>
          <p:cNvPr id="14" name="Picture 13"/>
          <p:cNvPicPr>
            <a:picLocks noChangeAspect="1" noChangeArrowheads="1"/>
          </p:cNvPicPr>
          <p:nvPr/>
        </p:nvPicPr>
        <p:blipFill>
          <a:blip r:embed="rId3" cstate="print"/>
          <a:srcRect/>
          <a:stretch>
            <a:fillRect/>
          </a:stretch>
        </p:blipFill>
        <p:spPr bwMode="auto">
          <a:xfrm>
            <a:off x="731782" y="3852990"/>
            <a:ext cx="5812808" cy="125241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163</a:t>
            </a:fld>
            <a:endParaRPr lang="en-US">
              <a:solidFill>
                <a:prstClr val="black">
                  <a:tint val="75000"/>
                </a:prstClr>
              </a:solidFill>
            </a:endParaRPr>
          </a:p>
        </p:txBody>
      </p:sp>
      <p:sp>
        <p:nvSpPr>
          <p:cNvPr id="8" name="TextBox 7"/>
          <p:cNvSpPr txBox="1"/>
          <p:nvPr/>
        </p:nvSpPr>
        <p:spPr>
          <a:xfrm>
            <a:off x="0" y="0"/>
            <a:ext cx="72390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tabLst>
                <a:tab pos="3482975" algn="l"/>
              </a:tabLst>
            </a:pPr>
            <a:r>
              <a:rPr lang="en-US" sz="2800" b="1" dirty="0">
                <a:solidFill>
                  <a:srgbClr val="C00000"/>
                </a:solidFill>
                <a:latin typeface="Arial" panose="020B0604020202020204" pitchFamily="34" charset="0"/>
                <a:cs typeface="Arial" panose="020B0604020202020204" pitchFamily="34" charset="0"/>
              </a:rPr>
              <a:t>Physical </a:t>
            </a:r>
            <a:r>
              <a:rPr lang="en-US" sz="2800" b="1" dirty="0" smtClean="0">
                <a:solidFill>
                  <a:srgbClr val="C00000"/>
                </a:solidFill>
                <a:latin typeface="Arial" panose="020B0604020202020204" pitchFamily="34" charset="0"/>
                <a:cs typeface="Arial" panose="020B0604020202020204" pitchFamily="34" charset="0"/>
              </a:rPr>
              <a:t>properties                            cont</a:t>
            </a:r>
            <a:r>
              <a:rPr lang="en-US" sz="2800" b="1" dirty="0">
                <a:solidFill>
                  <a:srgbClr val="C00000"/>
                </a:solidFill>
                <a:latin typeface="Arial" panose="020B0604020202020204" pitchFamily="34" charset="0"/>
                <a:cs typeface="Arial" panose="020B0604020202020204" pitchFamily="34" charset="0"/>
              </a:rPr>
              <a:t>.</a:t>
            </a:r>
            <a:r>
              <a:rPr lang="en-US" sz="2800" b="1" dirty="0" smtClean="0">
                <a:solidFill>
                  <a:srgbClr val="C00000"/>
                </a:solidFill>
                <a:latin typeface="Arial" panose="020B0604020202020204" pitchFamily="34" charset="0"/>
                <a:cs typeface="Arial" panose="020B0604020202020204" pitchFamily="34" charset="0"/>
              </a:rPr>
              <a:t> </a:t>
            </a:r>
            <a:endParaRPr lang="en-US" sz="28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5258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1+#ppt_w/2"/>
                                          </p:val>
                                        </p:tav>
                                        <p:tav tm="100000">
                                          <p:val>
                                            <p:strVal val="#ppt_x"/>
                                          </p:val>
                                        </p:tav>
                                      </p:tavLst>
                                    </p:anim>
                                    <p:anim calcmode="lin" valueType="num">
                                      <p:cBhvr additive="base">
                                        <p:cTn id="8" dur="2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amond(in)">
                                      <p:cBhvr>
                                        <p:cTn id="18" dur="2000"/>
                                        <p:tgtEl>
                                          <p:spTgt spid="14"/>
                                        </p:tgtEl>
                                      </p:cBhvr>
                                    </p:animEffect>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639972"/>
            <a:ext cx="8085122" cy="2616101"/>
          </a:xfrm>
          <a:prstGeom prst="rect">
            <a:avLst/>
          </a:prstGeom>
          <a:noFill/>
        </p:spPr>
        <p:txBody>
          <a:bodyPr wrap="square" rtlCol="0">
            <a:spAutoFit/>
          </a:bodyPr>
          <a:lstStyle/>
          <a:p>
            <a:pPr marL="342900" indent="-342900" algn="just">
              <a:buFont typeface="Wingdings" panose="05000000000000000000" pitchFamily="2" charset="2"/>
              <a:buChar char="§"/>
            </a:pPr>
            <a:r>
              <a:rPr lang="en-US" sz="2400" b="1" dirty="0" smtClean="0">
                <a:solidFill>
                  <a:srgbClr val="C00000"/>
                </a:solidFill>
                <a:effectLst>
                  <a:outerShdw blurRad="38100" dist="38100" dir="2700000" algn="tl">
                    <a:srgbClr val="000000">
                      <a:alpha val="43137"/>
                    </a:srgbClr>
                  </a:outerShdw>
                </a:effectLst>
                <a:cs typeface="Times New Roman" pitchFamily="18" charset="0"/>
              </a:rPr>
              <a:t>Hydrogen Bonding</a:t>
            </a:r>
          </a:p>
          <a:p>
            <a:pPr algn="just"/>
            <a:r>
              <a:rPr lang="en-US" sz="2000" dirty="0" smtClean="0">
                <a:solidFill>
                  <a:srgbClr val="002060"/>
                </a:solidFill>
                <a:latin typeface="Arial" panose="020B0604020202020204" pitchFamily="34" charset="0"/>
                <a:cs typeface="Arial" panose="020B0604020202020204" pitchFamily="34" charset="0"/>
              </a:rPr>
              <a:t>     </a:t>
            </a:r>
            <a:r>
              <a:rPr lang="en-US" sz="2000" dirty="0">
                <a:solidFill>
                  <a:srgbClr val="002060"/>
                </a:solidFill>
                <a:latin typeface="Arial" panose="020B0604020202020204" pitchFamily="34" charset="0"/>
                <a:cs typeface="Arial" panose="020B0604020202020204" pitchFamily="34" charset="0"/>
              </a:rPr>
              <a:t>Hydrogen </a:t>
            </a:r>
            <a:r>
              <a:rPr lang="en-US" sz="2000" dirty="0" smtClean="0">
                <a:solidFill>
                  <a:srgbClr val="002060"/>
                </a:solidFill>
                <a:latin typeface="Arial" panose="020B0604020202020204" pitchFamily="34" charset="0"/>
                <a:cs typeface="Arial" panose="020B0604020202020204" pitchFamily="34" charset="0"/>
              </a:rPr>
              <a:t>Bonding effect on </a:t>
            </a:r>
            <a:r>
              <a:rPr lang="en-US" sz="2000" dirty="0">
                <a:solidFill>
                  <a:srgbClr val="002060"/>
                </a:solidFill>
                <a:latin typeface="Arial" panose="020B0604020202020204" pitchFamily="34" charset="0"/>
                <a:cs typeface="Arial" panose="020B0604020202020204" pitchFamily="34" charset="0"/>
              </a:rPr>
              <a:t>the physical properties of alcohols can be explained as </a:t>
            </a:r>
            <a:r>
              <a:rPr lang="en-US" sz="2000" dirty="0" smtClean="0">
                <a:solidFill>
                  <a:srgbClr val="002060"/>
                </a:solidFill>
                <a:latin typeface="Arial" panose="020B0604020202020204" pitchFamily="34" charset="0"/>
                <a:cs typeface="Arial" panose="020B0604020202020204" pitchFamily="34" charset="0"/>
              </a:rPr>
              <a:t>follows:- The oxygen atom is </a:t>
            </a:r>
            <a:r>
              <a:rPr lang="en-US" sz="2000" dirty="0">
                <a:solidFill>
                  <a:srgbClr val="002060"/>
                </a:solidFill>
                <a:latin typeface="Arial" panose="020B0604020202020204" pitchFamily="34" charset="0"/>
                <a:cs typeface="Arial" panose="020B0604020202020204" pitchFamily="34" charset="0"/>
              </a:rPr>
              <a:t>a </a:t>
            </a:r>
            <a:r>
              <a:rPr lang="en-US" sz="2000" dirty="0">
                <a:solidFill>
                  <a:srgbClr val="C00000"/>
                </a:solidFill>
                <a:latin typeface="Arial" panose="020B0604020202020204" pitchFamily="34" charset="0"/>
                <a:cs typeface="Arial" panose="020B0604020202020204" pitchFamily="34" charset="0"/>
              </a:rPr>
              <a:t>highly electronegative </a:t>
            </a:r>
            <a:r>
              <a:rPr lang="en-US" sz="2000" dirty="0">
                <a:solidFill>
                  <a:srgbClr val="002060"/>
                </a:solidFill>
                <a:latin typeface="Arial" panose="020B0604020202020204" pitchFamily="34" charset="0"/>
                <a:cs typeface="Arial" panose="020B0604020202020204" pitchFamily="34" charset="0"/>
              </a:rPr>
              <a:t>atom carries a </a:t>
            </a:r>
            <a:r>
              <a:rPr lang="en-US" sz="2000" dirty="0">
                <a:solidFill>
                  <a:srgbClr val="C00000"/>
                </a:solidFill>
                <a:latin typeface="Arial" panose="020B0604020202020204" pitchFamily="34" charset="0"/>
                <a:cs typeface="Arial" panose="020B0604020202020204" pitchFamily="34" charset="0"/>
              </a:rPr>
              <a:t>partial negative </a:t>
            </a:r>
            <a:r>
              <a:rPr lang="en-US" sz="2000" dirty="0">
                <a:solidFill>
                  <a:srgbClr val="002060"/>
                </a:solidFill>
                <a:latin typeface="Arial" panose="020B0604020202020204" pitchFamily="34" charset="0"/>
                <a:cs typeface="Arial" panose="020B0604020202020204" pitchFamily="34" charset="0"/>
              </a:rPr>
              <a:t>charge (</a:t>
            </a:r>
            <a:r>
              <a:rPr lang="en-US" sz="2000" dirty="0">
                <a:solidFill>
                  <a:srgbClr val="002060"/>
                </a:solidFill>
                <a:latin typeface="Arial" panose="020B0604020202020204" pitchFamily="34" charset="0"/>
                <a:cs typeface="Arial" panose="020B0604020202020204" pitchFamily="34" charset="0"/>
                <a:sym typeface="Symbol"/>
              </a:rPr>
              <a:t></a:t>
            </a:r>
            <a:r>
              <a:rPr lang="en-US" sz="2000" dirty="0">
                <a:solidFill>
                  <a:srgbClr val="002060"/>
                </a:solidFill>
                <a:latin typeface="Arial" panose="020B0604020202020204" pitchFamily="34" charset="0"/>
                <a:cs typeface="Arial" panose="020B0604020202020204" pitchFamily="34" charset="0"/>
              </a:rPr>
              <a:t>-),  and the </a:t>
            </a:r>
            <a:r>
              <a:rPr lang="en-US" sz="2000" dirty="0" smtClean="0">
                <a:solidFill>
                  <a:srgbClr val="002060"/>
                </a:solidFill>
                <a:latin typeface="Arial" panose="020B0604020202020204" pitchFamily="34" charset="0"/>
                <a:cs typeface="Arial" panose="020B0604020202020204" pitchFamily="34" charset="0"/>
              </a:rPr>
              <a:t>hydrogen </a:t>
            </a:r>
            <a:r>
              <a:rPr lang="en-US" sz="2000" dirty="0">
                <a:solidFill>
                  <a:srgbClr val="002060"/>
                </a:solidFill>
                <a:latin typeface="Arial" panose="020B0604020202020204" pitchFamily="34" charset="0"/>
                <a:cs typeface="Arial" panose="020B0604020202020204" pitchFamily="34" charset="0"/>
              </a:rPr>
              <a:t>atom carries a </a:t>
            </a:r>
            <a:r>
              <a:rPr lang="en-US" sz="2000" dirty="0">
                <a:solidFill>
                  <a:srgbClr val="C00000"/>
                </a:solidFill>
                <a:latin typeface="Arial" panose="020B0604020202020204" pitchFamily="34" charset="0"/>
                <a:cs typeface="Arial" panose="020B0604020202020204" pitchFamily="34" charset="0"/>
              </a:rPr>
              <a:t>partial positive </a:t>
            </a:r>
            <a:r>
              <a:rPr lang="en-US" sz="2000" dirty="0">
                <a:solidFill>
                  <a:srgbClr val="002060"/>
                </a:solidFill>
                <a:latin typeface="Arial" panose="020B0604020202020204" pitchFamily="34" charset="0"/>
                <a:cs typeface="Arial" panose="020B0604020202020204" pitchFamily="34" charset="0"/>
              </a:rPr>
              <a:t>charge (</a:t>
            </a:r>
            <a:r>
              <a:rPr lang="en-US" sz="2000" dirty="0">
                <a:solidFill>
                  <a:srgbClr val="002060"/>
                </a:solidFill>
                <a:latin typeface="Arial" panose="020B0604020202020204" pitchFamily="34" charset="0"/>
                <a:cs typeface="Arial" panose="020B0604020202020204" pitchFamily="34" charset="0"/>
                <a:sym typeface="Symbol"/>
              </a:rPr>
              <a:t></a:t>
            </a:r>
            <a:r>
              <a:rPr lang="en-US" sz="2000" dirty="0" smtClean="0">
                <a:solidFill>
                  <a:srgbClr val="002060"/>
                </a:solidFill>
                <a:latin typeface="Arial" panose="020B0604020202020204" pitchFamily="34" charset="0"/>
                <a:cs typeface="Arial" panose="020B0604020202020204" pitchFamily="34" charset="0"/>
              </a:rPr>
              <a:t>+), resulting in highly polar (O---H) bond which leads to form a bonds between the molecules of </a:t>
            </a:r>
            <a:r>
              <a:rPr lang="en-US" sz="2000" dirty="0" err="1" smtClean="0">
                <a:solidFill>
                  <a:srgbClr val="002060"/>
                </a:solidFill>
                <a:latin typeface="Arial" panose="020B0604020202020204" pitchFamily="34" charset="0"/>
                <a:cs typeface="Arial" panose="020B0604020202020204" pitchFamily="34" charset="0"/>
              </a:rPr>
              <a:t>alcohol.,</a:t>
            </a:r>
            <a:r>
              <a:rPr lang="en-US" sz="2000" dirty="0" err="1" smtClean="0">
                <a:solidFill>
                  <a:srgbClr val="C00000"/>
                </a:solidFill>
                <a:latin typeface="Arial" panose="020B0604020202020204" pitchFamily="34" charset="0"/>
                <a:cs typeface="Arial" panose="020B0604020202020204" pitchFamily="34" charset="0"/>
              </a:rPr>
              <a:t>or</a:t>
            </a:r>
            <a:r>
              <a:rPr lang="en-US" sz="2000" dirty="0" smtClean="0">
                <a:solidFill>
                  <a:srgbClr val="002060"/>
                </a:solidFill>
                <a:latin typeface="Arial" panose="020B0604020202020204" pitchFamily="34" charset="0"/>
                <a:cs typeface="Arial" panose="020B0604020202020204" pitchFamily="34" charset="0"/>
              </a:rPr>
              <a:t> </a:t>
            </a:r>
            <a:r>
              <a:rPr lang="en-US" sz="2000" dirty="0">
                <a:solidFill>
                  <a:srgbClr val="002060"/>
                </a:solidFill>
                <a:latin typeface="Arial" panose="020B0604020202020204" pitchFamily="34" charset="0"/>
                <a:cs typeface="Arial" panose="020B0604020202020204" pitchFamily="34" charset="0"/>
              </a:rPr>
              <a:t>with water, or with any molecule containing NH or OH </a:t>
            </a:r>
            <a:r>
              <a:rPr lang="en-US" sz="2000" dirty="0" smtClean="0">
                <a:solidFill>
                  <a:srgbClr val="002060"/>
                </a:solidFill>
                <a:latin typeface="Arial" panose="020B0604020202020204" pitchFamily="34" charset="0"/>
                <a:cs typeface="Arial" panose="020B0604020202020204" pitchFamily="34" charset="0"/>
              </a:rPr>
              <a:t>group  this bond called </a:t>
            </a:r>
            <a:r>
              <a:rPr lang="en-US" sz="2000" dirty="0">
                <a:solidFill>
                  <a:srgbClr val="002060"/>
                </a:solidFill>
                <a:latin typeface="Arial" panose="020B0604020202020204" pitchFamily="34" charset="0"/>
                <a:cs typeface="Arial" panose="020B0604020202020204" pitchFamily="34" charset="0"/>
              </a:rPr>
              <a:t>Hydrogen </a:t>
            </a:r>
            <a:r>
              <a:rPr lang="en-US" sz="2000" dirty="0" smtClean="0">
                <a:solidFill>
                  <a:srgbClr val="002060"/>
                </a:solidFill>
                <a:latin typeface="Arial" panose="020B0604020202020204" pitchFamily="34" charset="0"/>
                <a:cs typeface="Arial" panose="020B0604020202020204" pitchFamily="34" charset="0"/>
              </a:rPr>
              <a:t>Bond.</a:t>
            </a:r>
            <a:endParaRPr lang="en-US" sz="2000" dirty="0">
              <a:solidFill>
                <a:srgbClr val="002060"/>
              </a:solidFill>
              <a:latin typeface="Arial" panose="020B0604020202020204" pitchFamily="34" charset="0"/>
              <a:cs typeface="Arial" panose="020B0604020202020204" pitchFamily="34" charset="0"/>
            </a:endParaRPr>
          </a:p>
        </p:txBody>
      </p:sp>
      <p:pic>
        <p:nvPicPr>
          <p:cNvPr id="1064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2486" y="5257800"/>
            <a:ext cx="3971513" cy="1352938"/>
          </a:xfrm>
          <a:prstGeom prst="rect">
            <a:avLst/>
          </a:prstGeom>
          <a:ln>
            <a:noFill/>
          </a:ln>
        </p:spPr>
        <p:style>
          <a:lnRef idx="1">
            <a:schemeClr val="accent3"/>
          </a:lnRef>
          <a:fillRef idx="2">
            <a:schemeClr val="accent3"/>
          </a:fillRef>
          <a:effectRef idx="1">
            <a:schemeClr val="accent3"/>
          </a:effectRef>
          <a:fontRef idx="minor">
            <a:schemeClr val="dk1"/>
          </a:fontRef>
        </p:style>
      </p:pic>
      <p:sp>
        <p:nvSpPr>
          <p:cNvPr id="7" name="TextBox 6"/>
          <p:cNvSpPr txBox="1"/>
          <p:nvPr/>
        </p:nvSpPr>
        <p:spPr>
          <a:xfrm>
            <a:off x="4267200" y="5257800"/>
            <a:ext cx="1447800" cy="1384995"/>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endParaRPr lang="en-US" sz="2800" b="1" dirty="0" smtClean="0">
              <a:solidFill>
                <a:srgbClr val="C00000"/>
              </a:solidFill>
            </a:endParaRPr>
          </a:p>
          <a:p>
            <a:pPr algn="ctr"/>
            <a:endParaRPr lang="en-US" sz="2800" b="1" dirty="0" err="1" smtClean="0">
              <a:solidFill>
                <a:srgbClr val="C00000"/>
              </a:solidFill>
              <a:cs typeface="Arial" pitchFamily="34" charset="0"/>
            </a:endParaRPr>
          </a:p>
          <a:p>
            <a:pPr algn="ctr"/>
            <a:endParaRPr lang="en-US" sz="2800" b="1" dirty="0">
              <a:solidFill>
                <a:srgbClr val="C00000"/>
              </a:solidFill>
              <a:cs typeface="Arial" pitchFamily="34" charset="0"/>
            </a:endParaRPr>
          </a:p>
        </p:txBody>
      </p:sp>
      <p:sp>
        <p:nvSpPr>
          <p:cNvPr id="3" name="Slide Number Placeholder 2"/>
          <p:cNvSpPr>
            <a:spLocks noGrp="1"/>
          </p:cNvSpPr>
          <p:nvPr>
            <p:ph type="sldNum" sz="quarter" idx="12"/>
          </p:nvPr>
        </p:nvSpPr>
        <p:spPr/>
        <p:txBody>
          <a:bodyPr/>
          <a:lstStyle/>
          <a:p>
            <a:fld id="{405B12B2-4FB3-489F-A189-74144EEB9694}" type="slidenum">
              <a:rPr lang="en-US" smtClean="0">
                <a:solidFill>
                  <a:prstClr val="black">
                    <a:tint val="75000"/>
                  </a:prstClr>
                </a:solidFill>
              </a:rPr>
              <a:pPr/>
              <a:t>164</a:t>
            </a:fld>
            <a:endParaRPr lang="en-US">
              <a:solidFill>
                <a:prstClr val="black">
                  <a:tint val="75000"/>
                </a:prstClr>
              </a:solidFill>
            </a:endParaRPr>
          </a:p>
        </p:txBody>
      </p:sp>
      <p:sp>
        <p:nvSpPr>
          <p:cNvPr id="9" name="TextBox 8"/>
          <p:cNvSpPr txBox="1"/>
          <p:nvPr/>
        </p:nvSpPr>
        <p:spPr>
          <a:xfrm>
            <a:off x="0" y="0"/>
            <a:ext cx="72390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tabLst>
                <a:tab pos="3482975" algn="l"/>
              </a:tabLst>
            </a:pPr>
            <a:r>
              <a:rPr lang="en-US" sz="2800" b="1" dirty="0">
                <a:solidFill>
                  <a:srgbClr val="C00000"/>
                </a:solidFill>
                <a:latin typeface="Arial" panose="020B0604020202020204" pitchFamily="34" charset="0"/>
                <a:cs typeface="Arial" panose="020B0604020202020204" pitchFamily="34" charset="0"/>
              </a:rPr>
              <a:t>Physical </a:t>
            </a:r>
            <a:r>
              <a:rPr lang="en-US" sz="2800" b="1" dirty="0" smtClean="0">
                <a:solidFill>
                  <a:srgbClr val="C00000"/>
                </a:solidFill>
                <a:latin typeface="Arial" panose="020B0604020202020204" pitchFamily="34" charset="0"/>
                <a:cs typeface="Arial" panose="020B0604020202020204" pitchFamily="34" charset="0"/>
              </a:rPr>
              <a:t>properties                            cont</a:t>
            </a:r>
            <a:r>
              <a:rPr lang="en-US" sz="2800" b="1" dirty="0">
                <a:solidFill>
                  <a:srgbClr val="C00000"/>
                </a:solidFill>
                <a:latin typeface="Arial" panose="020B0604020202020204" pitchFamily="34" charset="0"/>
                <a:cs typeface="Arial" panose="020B0604020202020204" pitchFamily="34" charset="0"/>
              </a:rPr>
              <a:t>.</a:t>
            </a:r>
            <a:r>
              <a:rPr lang="en-US" sz="2800" b="1" dirty="0" smtClean="0">
                <a:solidFill>
                  <a:srgbClr val="C00000"/>
                </a:solidFill>
                <a:latin typeface="Arial" panose="020B0604020202020204" pitchFamily="34" charset="0"/>
                <a:cs typeface="Arial" panose="020B0604020202020204" pitchFamily="34" charset="0"/>
              </a:rPr>
              <a:t> </a:t>
            </a:r>
            <a:endParaRPr lang="en-US" sz="2800" b="1" dirty="0">
              <a:solidFill>
                <a:srgbClr val="C00000"/>
              </a:solidFill>
              <a:latin typeface="Arial" panose="020B0604020202020204" pitchFamily="34" charset="0"/>
              <a:cs typeface="Arial" panose="020B0604020202020204" pitchFamily="34" charset="0"/>
            </a:endParaRPr>
          </a:p>
        </p:txBody>
      </p:sp>
      <p:pic>
        <p:nvPicPr>
          <p:cNvPr id="8" name="Picture 15"/>
          <p:cNvPicPr>
            <a:picLocks noChangeAspect="1"/>
          </p:cNvPicPr>
          <p:nvPr/>
        </p:nvPicPr>
        <p:blipFill>
          <a:blip r:embed="rId3"/>
          <a:stretch>
            <a:fillRect/>
          </a:stretch>
        </p:blipFill>
        <p:spPr>
          <a:xfrm>
            <a:off x="3635829" y="3449445"/>
            <a:ext cx="4822371" cy="1543095"/>
          </a:xfrm>
          <a:prstGeom prst="rect">
            <a:avLst/>
          </a:prstGeom>
        </p:spPr>
      </p:pic>
      <p:sp>
        <p:nvSpPr>
          <p:cNvPr id="10" name="Rectangle 16"/>
          <p:cNvSpPr/>
          <p:nvPr/>
        </p:nvSpPr>
        <p:spPr>
          <a:xfrm>
            <a:off x="2938728" y="3559272"/>
            <a:ext cx="3843072" cy="1323439"/>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1600" b="1" dirty="0" smtClean="0">
                <a:solidFill>
                  <a:srgbClr val="C00000"/>
                </a:solidFill>
                <a:latin typeface="Arial" panose="020B0604020202020204" pitchFamily="34" charset="0"/>
                <a:cs typeface="Arial" panose="020B0604020202020204" pitchFamily="34" charset="0"/>
              </a:rPr>
              <a:t>                          </a:t>
            </a:r>
          </a:p>
          <a:p>
            <a:endParaRPr lang="en-US" sz="1600" b="1" dirty="0" smtClean="0">
              <a:solidFill>
                <a:srgbClr val="C00000"/>
              </a:solidFill>
              <a:latin typeface="Arial" panose="020B0604020202020204" pitchFamily="34" charset="0"/>
              <a:cs typeface="Arial" panose="020B0604020202020204" pitchFamily="34" charset="0"/>
            </a:endParaRPr>
          </a:p>
          <a:p>
            <a:r>
              <a:rPr lang="en-US" sz="1600" b="1" dirty="0">
                <a:solidFill>
                  <a:srgbClr val="C00000"/>
                </a:solidFill>
                <a:latin typeface="Arial" panose="020B0604020202020204" pitchFamily="34" charset="0"/>
                <a:cs typeface="Arial" panose="020B0604020202020204" pitchFamily="34" charset="0"/>
              </a:rPr>
              <a:t> </a:t>
            </a:r>
            <a:r>
              <a:rPr lang="en-US" sz="1600" b="1" dirty="0" smtClean="0">
                <a:solidFill>
                  <a:srgbClr val="C00000"/>
                </a:solidFill>
                <a:latin typeface="Arial" panose="020B0604020202020204" pitchFamily="34" charset="0"/>
                <a:cs typeface="Arial" panose="020B0604020202020204" pitchFamily="34" charset="0"/>
              </a:rPr>
              <a:t>                                      </a:t>
            </a:r>
            <a:r>
              <a:rPr lang="en-US" sz="1400" dirty="0" smtClean="0">
                <a:solidFill>
                  <a:srgbClr val="C00000"/>
                </a:solidFill>
                <a:latin typeface="Arial" panose="020B0604020202020204" pitchFamily="34" charset="0"/>
                <a:cs typeface="Arial" panose="020B0604020202020204" pitchFamily="34" charset="0"/>
              </a:rPr>
              <a:t>hydrogen bonds</a:t>
            </a:r>
          </a:p>
          <a:p>
            <a:r>
              <a:rPr lang="en-US" sz="1400" dirty="0" smtClean="0">
                <a:solidFill>
                  <a:srgbClr val="C00000"/>
                </a:solidFill>
                <a:latin typeface="Arial" panose="020B0604020202020204" pitchFamily="34" charset="0"/>
                <a:cs typeface="Arial" panose="020B0604020202020204" pitchFamily="34" charset="0"/>
              </a:rPr>
              <a:t>                                             with water,</a:t>
            </a:r>
          </a:p>
          <a:p>
            <a:endParaRPr lang="en-US" sz="1600" b="1" dirty="0">
              <a:solidFill>
                <a:srgbClr val="C00000"/>
              </a:solidFill>
              <a:latin typeface="Arial" panose="020B0604020202020204" pitchFamily="34" charset="0"/>
              <a:cs typeface="Arial" panose="020B0604020202020204" pitchFamily="34" charset="0"/>
            </a:endParaRPr>
          </a:p>
        </p:txBody>
      </p:sp>
      <p:pic>
        <p:nvPicPr>
          <p:cNvPr id="11" name="Picture 2" descr="http://archives.library.illinois.edu/erec/University%20Archives/1505050/Organic/Alcohols/Chapter%206/sec6-2/fig6-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3706149"/>
            <a:ext cx="1787525" cy="1399251"/>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4"/>
          <p:cNvSpPr/>
          <p:nvPr/>
        </p:nvSpPr>
        <p:spPr>
          <a:xfrm>
            <a:off x="533400" y="3746887"/>
            <a:ext cx="1905000" cy="523220"/>
          </a:xfrm>
          <a:prstGeom prst="rect">
            <a:avLst/>
          </a:prstGeom>
        </p:spPr>
        <p:txBody>
          <a:bodyPr wrap="square">
            <a:spAutoFit/>
          </a:bodyPr>
          <a:lstStyle/>
          <a:p>
            <a:r>
              <a:rPr lang="en-US" sz="1400" dirty="0">
                <a:solidFill>
                  <a:srgbClr val="C00000"/>
                </a:solidFill>
                <a:latin typeface="Arial" panose="020B0604020202020204" pitchFamily="34" charset="0"/>
                <a:cs typeface="Arial" panose="020B0604020202020204" pitchFamily="34" charset="0"/>
              </a:rPr>
              <a:t>hydrogen bonds </a:t>
            </a:r>
            <a:endParaRPr lang="en-US" sz="1400" dirty="0" smtClean="0">
              <a:solidFill>
                <a:srgbClr val="C00000"/>
              </a:solidFill>
              <a:latin typeface="Arial" panose="020B0604020202020204" pitchFamily="34" charset="0"/>
              <a:cs typeface="Arial" panose="020B0604020202020204" pitchFamily="34" charset="0"/>
            </a:endParaRPr>
          </a:p>
          <a:p>
            <a:r>
              <a:rPr lang="en-US" sz="1400" dirty="0" smtClean="0">
                <a:solidFill>
                  <a:srgbClr val="C00000"/>
                </a:solidFill>
                <a:latin typeface="Arial" panose="020B0604020202020204" pitchFamily="34" charset="0"/>
                <a:cs typeface="Arial" panose="020B0604020202020204" pitchFamily="34" charset="0"/>
              </a:rPr>
              <a:t>Between alcohols</a:t>
            </a:r>
            <a:endParaRPr lang="en-US" sz="1400" dirty="0">
              <a:solidFill>
                <a:srgbClr val="C00000"/>
              </a:solidFill>
            </a:endParaRPr>
          </a:p>
        </p:txBody>
      </p:sp>
      <p:sp>
        <p:nvSpPr>
          <p:cNvPr id="13" name="Rectangle 16"/>
          <p:cNvSpPr/>
          <p:nvPr/>
        </p:nvSpPr>
        <p:spPr>
          <a:xfrm>
            <a:off x="3962400" y="5197495"/>
            <a:ext cx="2209799" cy="1508105"/>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1600" b="1" dirty="0" smtClean="0">
                <a:solidFill>
                  <a:srgbClr val="C00000"/>
                </a:solidFill>
                <a:latin typeface="Arial" panose="020B0604020202020204" pitchFamily="34" charset="0"/>
                <a:cs typeface="Arial" panose="020B0604020202020204" pitchFamily="34" charset="0"/>
              </a:rPr>
              <a:t>                          </a:t>
            </a:r>
          </a:p>
          <a:p>
            <a:endParaRPr lang="en-US" sz="1600" b="1" dirty="0" smtClean="0">
              <a:solidFill>
                <a:srgbClr val="C00000"/>
              </a:solidFill>
              <a:latin typeface="Arial" panose="020B0604020202020204" pitchFamily="34" charset="0"/>
              <a:cs typeface="Arial" panose="020B0604020202020204" pitchFamily="34" charset="0"/>
            </a:endParaRPr>
          </a:p>
          <a:p>
            <a:r>
              <a:rPr lang="en-US" sz="1600" b="1" dirty="0">
                <a:solidFill>
                  <a:srgbClr val="C00000"/>
                </a:solidFill>
                <a:latin typeface="Arial" panose="020B0604020202020204" pitchFamily="34" charset="0"/>
                <a:cs typeface="Arial" panose="020B0604020202020204" pitchFamily="34" charset="0"/>
              </a:rPr>
              <a:t> </a:t>
            </a:r>
            <a:r>
              <a:rPr lang="en-US" sz="1600" b="1" dirty="0" smtClean="0">
                <a:solidFill>
                  <a:srgbClr val="C00000"/>
                </a:solidFill>
                <a:latin typeface="Arial" panose="020B0604020202020204" pitchFamily="34" charset="0"/>
                <a:cs typeface="Arial" panose="020B0604020202020204" pitchFamily="34" charset="0"/>
              </a:rPr>
              <a:t>                                      </a:t>
            </a:r>
            <a:r>
              <a:rPr lang="en-US" sz="1400" dirty="0" smtClean="0">
                <a:solidFill>
                  <a:srgbClr val="C00000"/>
                </a:solidFill>
                <a:latin typeface="Arial" panose="020B0604020202020204" pitchFamily="34" charset="0"/>
                <a:cs typeface="Arial" panose="020B0604020202020204" pitchFamily="34" charset="0"/>
              </a:rPr>
              <a:t>hydrogen bonds                                        with water,</a:t>
            </a:r>
          </a:p>
          <a:p>
            <a:endParaRPr lang="en-US"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560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9"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6200" y="609600"/>
            <a:ext cx="8686800" cy="707886"/>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000" b="1" dirty="0" smtClean="0">
                <a:solidFill>
                  <a:prstClr val="black"/>
                </a:solidFill>
                <a:latin typeface="Arial" panose="020B0604020202020204" pitchFamily="34" charset="0"/>
                <a:cs typeface="Arial" panose="020B0604020202020204" pitchFamily="34" charset="0"/>
              </a:rPr>
              <a:t>  </a:t>
            </a:r>
            <a:r>
              <a:rPr lang="en-US" sz="2000" dirty="0" err="1" smtClean="0">
                <a:solidFill>
                  <a:srgbClr val="C00000"/>
                </a:solidFill>
                <a:latin typeface="Arial" panose="020B0604020202020204" pitchFamily="34" charset="0"/>
                <a:cs typeface="Arial" panose="020B0604020202020204" pitchFamily="34" charset="0"/>
              </a:rPr>
              <a:t>Diols</a:t>
            </a:r>
            <a:r>
              <a:rPr lang="en-US" sz="2000" dirty="0" smtClean="0">
                <a:solidFill>
                  <a:srgbClr val="C00000"/>
                </a:solidFill>
                <a:latin typeface="Arial" panose="020B0604020202020204" pitchFamily="34" charset="0"/>
                <a:cs typeface="Arial" panose="020B0604020202020204" pitchFamily="34" charset="0"/>
              </a:rPr>
              <a:t> and </a:t>
            </a:r>
            <a:r>
              <a:rPr lang="en-US" sz="2000" dirty="0" err="1" smtClean="0">
                <a:solidFill>
                  <a:srgbClr val="C00000"/>
                </a:solidFill>
                <a:latin typeface="Arial" panose="020B0604020202020204" pitchFamily="34" charset="0"/>
                <a:cs typeface="Arial" panose="020B0604020202020204" pitchFamily="34" charset="0"/>
              </a:rPr>
              <a:t>Triols</a:t>
            </a:r>
            <a:r>
              <a:rPr lang="en-US" sz="2000" dirty="0" smtClean="0">
                <a:solidFill>
                  <a:srgbClr val="C00000"/>
                </a:solidFill>
                <a:latin typeface="Arial" panose="020B0604020202020204" pitchFamily="34" charset="0"/>
                <a:cs typeface="Arial" panose="020B0604020202020204" pitchFamily="34" charset="0"/>
              </a:rPr>
              <a:t> </a:t>
            </a:r>
            <a:r>
              <a:rPr lang="en-US" sz="2000" dirty="0" smtClean="0">
                <a:solidFill>
                  <a:prstClr val="black"/>
                </a:solidFill>
                <a:latin typeface="Arial" panose="020B0604020202020204" pitchFamily="34" charset="0"/>
                <a:cs typeface="Arial" panose="020B0604020202020204" pitchFamily="34" charset="0"/>
              </a:rPr>
              <a:t>are </a:t>
            </a:r>
            <a:r>
              <a:rPr lang="en-US" sz="2000" dirty="0">
                <a:solidFill>
                  <a:prstClr val="black"/>
                </a:solidFill>
                <a:latin typeface="Arial" panose="020B0604020202020204" pitchFamily="34" charset="0"/>
                <a:cs typeface="Arial" panose="020B0604020202020204" pitchFamily="34" charset="0"/>
              </a:rPr>
              <a:t>also miscible with water, but are only slightly soluble in alkanes </a:t>
            </a:r>
          </a:p>
        </p:txBody>
      </p:sp>
      <p:graphicFrame>
        <p:nvGraphicFramePr>
          <p:cNvPr id="4" name="Table 3"/>
          <p:cNvGraphicFramePr>
            <a:graphicFrameLocks noGrp="1"/>
          </p:cNvGraphicFramePr>
          <p:nvPr>
            <p:extLst>
              <p:ext uri="{D42A27DB-BD31-4B8C-83A1-F6EECF244321}">
                <p14:modId xmlns:p14="http://schemas.microsoft.com/office/powerpoint/2010/main" val="3908614383"/>
              </p:ext>
            </p:extLst>
          </p:nvPr>
        </p:nvGraphicFramePr>
        <p:xfrm>
          <a:off x="421334" y="1752600"/>
          <a:ext cx="7808266" cy="3725782"/>
        </p:xfrm>
        <a:graphic>
          <a:graphicData uri="http://schemas.openxmlformats.org/drawingml/2006/table">
            <a:tbl>
              <a:tblPr firstRow="1" firstCol="1" bandRow="1">
                <a:tableStyleId>{5C22544A-7EE6-4342-B048-85BDC9FD1C3A}</a:tableStyleId>
              </a:tblPr>
              <a:tblGrid>
                <a:gridCol w="2245666"/>
                <a:gridCol w="982029"/>
                <a:gridCol w="1052236"/>
                <a:gridCol w="1878994"/>
                <a:gridCol w="1649341"/>
              </a:tblGrid>
              <a:tr h="495094">
                <a:tc>
                  <a:txBody>
                    <a:bodyPr/>
                    <a:lstStyle/>
                    <a:p>
                      <a:pPr algn="ctr">
                        <a:lnSpc>
                          <a:spcPct val="107000"/>
                        </a:lnSpc>
                        <a:spcAft>
                          <a:spcPts val="0"/>
                        </a:spcAft>
                      </a:pPr>
                      <a:r>
                        <a:rPr lang="en-US" sz="2000" dirty="0">
                          <a:solidFill>
                            <a:srgbClr val="002060"/>
                          </a:solidFill>
                          <a:effectLst/>
                        </a:rPr>
                        <a:t>Alcohol</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Mol. Wt.</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Bp (°C)</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Solubility in H</a:t>
                      </a:r>
                      <a:r>
                        <a:rPr lang="en-US" sz="2000" baseline="-25000">
                          <a:solidFill>
                            <a:srgbClr val="002060"/>
                          </a:solidFill>
                          <a:effectLst/>
                        </a:rPr>
                        <a:t>2</a:t>
                      </a:r>
                      <a:r>
                        <a:rPr lang="en-US" sz="2000">
                          <a:solidFill>
                            <a:srgbClr val="002060"/>
                          </a:solidFill>
                          <a:effectLst/>
                        </a:rPr>
                        <a:t>O</a:t>
                      </a:r>
                      <a:endParaRPr lang="en-US" sz="1600">
                        <a:solidFill>
                          <a:srgbClr val="002060"/>
                        </a:solidFill>
                        <a:effectLst/>
                      </a:endParaRPr>
                    </a:p>
                    <a:p>
                      <a:pPr algn="ctr">
                        <a:lnSpc>
                          <a:spcPct val="107000"/>
                        </a:lnSpc>
                        <a:spcAft>
                          <a:spcPts val="0"/>
                        </a:spcAft>
                      </a:pPr>
                      <a:r>
                        <a:rPr lang="en-US" sz="2000">
                          <a:solidFill>
                            <a:srgbClr val="002060"/>
                          </a:solidFill>
                          <a:effectLst/>
                        </a:rPr>
                        <a:t>At 20 °C</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OH groups per molecule</a:t>
                      </a:r>
                      <a:endParaRPr lang="en-US" sz="1600">
                        <a:solidFill>
                          <a:srgbClr val="002060"/>
                        </a:solidFill>
                        <a:effectLst/>
                        <a:latin typeface="Calibri"/>
                        <a:ea typeface="Calibri"/>
                        <a:cs typeface="Arial"/>
                      </a:endParaRPr>
                    </a:p>
                  </a:txBody>
                  <a:tcPr marL="68580" marR="68580" marT="0" marB="0"/>
                </a:tc>
              </a:tr>
              <a:tr h="379795">
                <a:tc>
                  <a:txBody>
                    <a:bodyPr/>
                    <a:lstStyle/>
                    <a:p>
                      <a:pPr algn="ctr">
                        <a:lnSpc>
                          <a:spcPct val="107000"/>
                        </a:lnSpc>
                        <a:spcAft>
                          <a:spcPts val="0"/>
                        </a:spcAft>
                      </a:pPr>
                      <a:r>
                        <a:rPr lang="en-US" sz="2000" dirty="0">
                          <a:solidFill>
                            <a:srgbClr val="002060"/>
                          </a:solidFill>
                          <a:effectLst/>
                        </a:rPr>
                        <a:t>1-Propanol</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60</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97</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Soluble</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1</a:t>
                      </a:r>
                      <a:endParaRPr lang="en-US" sz="1600">
                        <a:solidFill>
                          <a:srgbClr val="002060"/>
                        </a:solidFill>
                        <a:effectLst/>
                        <a:latin typeface="Calibri"/>
                        <a:ea typeface="Calibri"/>
                        <a:cs typeface="Arial"/>
                      </a:endParaRPr>
                    </a:p>
                  </a:txBody>
                  <a:tcPr marL="68580" marR="68580" marT="0" marB="0"/>
                </a:tc>
              </a:tr>
              <a:tr h="379795">
                <a:tc>
                  <a:txBody>
                    <a:bodyPr/>
                    <a:lstStyle/>
                    <a:p>
                      <a:pPr algn="ctr">
                        <a:lnSpc>
                          <a:spcPct val="107000"/>
                        </a:lnSpc>
                        <a:spcAft>
                          <a:spcPts val="0"/>
                        </a:spcAft>
                      </a:pPr>
                      <a:r>
                        <a:rPr lang="en-US" sz="2000">
                          <a:solidFill>
                            <a:srgbClr val="002060"/>
                          </a:solidFill>
                          <a:effectLst/>
                        </a:rPr>
                        <a:t>1-Butanol</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74</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118.5</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Soluble</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1</a:t>
                      </a:r>
                      <a:endParaRPr lang="en-US" sz="1600">
                        <a:solidFill>
                          <a:srgbClr val="002060"/>
                        </a:solidFill>
                        <a:effectLst/>
                        <a:latin typeface="Calibri"/>
                        <a:ea typeface="Calibri"/>
                        <a:cs typeface="Arial"/>
                      </a:endParaRPr>
                    </a:p>
                  </a:txBody>
                  <a:tcPr marL="68580" marR="68580" marT="0" marB="0"/>
                </a:tc>
              </a:tr>
              <a:tr h="777165">
                <a:tc>
                  <a:txBody>
                    <a:bodyPr/>
                    <a:lstStyle/>
                    <a:p>
                      <a:pPr algn="ctr">
                        <a:lnSpc>
                          <a:spcPct val="107000"/>
                        </a:lnSpc>
                        <a:spcAft>
                          <a:spcPts val="0"/>
                        </a:spcAft>
                      </a:pPr>
                      <a:r>
                        <a:rPr lang="en-US" sz="2000">
                          <a:solidFill>
                            <a:srgbClr val="002060"/>
                          </a:solidFill>
                          <a:effectLst/>
                        </a:rPr>
                        <a:t>Ethylene glycol</a:t>
                      </a:r>
                      <a:endParaRPr lang="en-US" sz="1600">
                        <a:solidFill>
                          <a:srgbClr val="002060"/>
                        </a:solidFill>
                        <a:effectLst/>
                      </a:endParaRPr>
                    </a:p>
                    <a:p>
                      <a:pPr algn="ctr">
                        <a:lnSpc>
                          <a:spcPct val="107000"/>
                        </a:lnSpc>
                        <a:spcAft>
                          <a:spcPts val="0"/>
                        </a:spcAft>
                      </a:pPr>
                      <a:r>
                        <a:rPr lang="en-US" sz="2000">
                          <a:solidFill>
                            <a:srgbClr val="002060"/>
                          </a:solidFill>
                          <a:effectLst/>
                        </a:rPr>
                        <a:t>(1.2-ethanediol)</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solidFill>
                            <a:srgbClr val="002060"/>
                          </a:solidFill>
                          <a:effectLst/>
                        </a:rPr>
                        <a:t>62</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solidFill>
                            <a:srgbClr val="002060"/>
                          </a:solidFill>
                          <a:effectLst/>
                        </a:rPr>
                        <a:t>197</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Soluble</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2</a:t>
                      </a:r>
                      <a:endParaRPr lang="en-US" sz="1600">
                        <a:solidFill>
                          <a:srgbClr val="002060"/>
                        </a:solidFill>
                        <a:effectLst/>
                        <a:latin typeface="Calibri"/>
                        <a:ea typeface="Calibri"/>
                        <a:cs typeface="Arial"/>
                      </a:endParaRPr>
                    </a:p>
                  </a:txBody>
                  <a:tcPr marL="68580" marR="68580" marT="0" marB="0"/>
                </a:tc>
              </a:tr>
              <a:tr h="379795">
                <a:tc>
                  <a:txBody>
                    <a:bodyPr/>
                    <a:lstStyle/>
                    <a:p>
                      <a:pPr algn="ctr">
                        <a:lnSpc>
                          <a:spcPct val="107000"/>
                        </a:lnSpc>
                        <a:spcAft>
                          <a:spcPts val="0"/>
                        </a:spcAft>
                      </a:pPr>
                      <a:r>
                        <a:rPr lang="en-US" sz="2000">
                          <a:solidFill>
                            <a:srgbClr val="002060"/>
                          </a:solidFill>
                          <a:effectLst/>
                        </a:rPr>
                        <a:t>1-Pentanol</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solidFill>
                            <a:srgbClr val="002060"/>
                          </a:solidFill>
                          <a:effectLst/>
                        </a:rPr>
                        <a:t>88</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solidFill>
                            <a:srgbClr val="002060"/>
                          </a:solidFill>
                          <a:effectLst/>
                        </a:rPr>
                        <a:t>138</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solidFill>
                            <a:srgbClr val="002060"/>
                          </a:solidFill>
                          <a:effectLst/>
                        </a:rPr>
                        <a:t>2.3 g/100 g H</a:t>
                      </a:r>
                      <a:r>
                        <a:rPr lang="en-US" sz="2000" baseline="-25000" dirty="0">
                          <a:solidFill>
                            <a:srgbClr val="002060"/>
                          </a:solidFill>
                          <a:effectLst/>
                        </a:rPr>
                        <a:t>2</a:t>
                      </a:r>
                      <a:r>
                        <a:rPr lang="en-US" sz="2000" dirty="0">
                          <a:solidFill>
                            <a:srgbClr val="002060"/>
                          </a:solidFill>
                          <a:effectLst/>
                        </a:rPr>
                        <a:t>O</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1</a:t>
                      </a:r>
                      <a:endParaRPr lang="en-US" sz="1600">
                        <a:solidFill>
                          <a:srgbClr val="002060"/>
                        </a:solidFill>
                        <a:effectLst/>
                        <a:latin typeface="Calibri"/>
                        <a:ea typeface="Calibri"/>
                        <a:cs typeface="Arial"/>
                      </a:endParaRPr>
                    </a:p>
                  </a:txBody>
                  <a:tcPr marL="68580" marR="68580" marT="0" marB="0"/>
                </a:tc>
              </a:tr>
              <a:tr h="379795">
                <a:tc>
                  <a:txBody>
                    <a:bodyPr/>
                    <a:lstStyle/>
                    <a:p>
                      <a:pPr algn="ctr">
                        <a:lnSpc>
                          <a:spcPct val="107000"/>
                        </a:lnSpc>
                        <a:spcAft>
                          <a:spcPts val="0"/>
                        </a:spcAft>
                      </a:pPr>
                      <a:r>
                        <a:rPr lang="en-US" sz="2000">
                          <a:solidFill>
                            <a:srgbClr val="002060"/>
                          </a:solidFill>
                          <a:effectLst/>
                        </a:rPr>
                        <a:t>1-Hexanol</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102</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157</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0.6 g/100 g H</a:t>
                      </a:r>
                      <a:r>
                        <a:rPr lang="en-US" sz="2000" baseline="-25000">
                          <a:solidFill>
                            <a:srgbClr val="002060"/>
                          </a:solidFill>
                          <a:effectLst/>
                        </a:rPr>
                        <a:t>2</a:t>
                      </a:r>
                      <a:r>
                        <a:rPr lang="en-US" sz="2000">
                          <a:solidFill>
                            <a:srgbClr val="002060"/>
                          </a:solidFill>
                          <a:effectLst/>
                        </a:rPr>
                        <a:t>O</a:t>
                      </a:r>
                      <a:endParaRPr lang="en-US" sz="160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a:solidFill>
                            <a:srgbClr val="002060"/>
                          </a:solidFill>
                          <a:effectLst/>
                        </a:rPr>
                        <a:t>1</a:t>
                      </a:r>
                      <a:endParaRPr lang="en-US" sz="1600">
                        <a:solidFill>
                          <a:srgbClr val="002060"/>
                        </a:solidFill>
                        <a:effectLst/>
                        <a:latin typeface="Calibri"/>
                        <a:ea typeface="Calibri"/>
                        <a:cs typeface="Arial"/>
                      </a:endParaRPr>
                    </a:p>
                  </a:txBody>
                  <a:tcPr marL="68580" marR="68580" marT="0" marB="0"/>
                </a:tc>
              </a:tr>
              <a:tr h="777165">
                <a:tc>
                  <a:txBody>
                    <a:bodyPr/>
                    <a:lstStyle/>
                    <a:p>
                      <a:pPr algn="ctr">
                        <a:lnSpc>
                          <a:spcPct val="107000"/>
                        </a:lnSpc>
                        <a:spcAft>
                          <a:spcPts val="0"/>
                        </a:spcAft>
                      </a:pPr>
                      <a:r>
                        <a:rPr lang="en-US" sz="2000" dirty="0">
                          <a:solidFill>
                            <a:srgbClr val="002060"/>
                          </a:solidFill>
                          <a:effectLst/>
                        </a:rPr>
                        <a:t>Glycerol</a:t>
                      </a:r>
                      <a:endParaRPr lang="en-US" sz="1600" dirty="0">
                        <a:solidFill>
                          <a:srgbClr val="002060"/>
                        </a:solidFill>
                        <a:effectLst/>
                      </a:endParaRPr>
                    </a:p>
                    <a:p>
                      <a:pPr algn="ctr">
                        <a:lnSpc>
                          <a:spcPct val="107000"/>
                        </a:lnSpc>
                        <a:spcAft>
                          <a:spcPts val="0"/>
                        </a:spcAft>
                      </a:pPr>
                      <a:r>
                        <a:rPr lang="en-US" sz="2000" dirty="0">
                          <a:solidFill>
                            <a:srgbClr val="002060"/>
                          </a:solidFill>
                          <a:effectLst/>
                        </a:rPr>
                        <a:t>(1,2,3-propanetriol)</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solidFill>
                            <a:srgbClr val="002060"/>
                          </a:solidFill>
                          <a:effectLst/>
                        </a:rPr>
                        <a:t>92</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solidFill>
                            <a:srgbClr val="002060"/>
                          </a:solidFill>
                          <a:effectLst/>
                        </a:rPr>
                        <a:t>290</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solidFill>
                            <a:srgbClr val="002060"/>
                          </a:solidFill>
                          <a:effectLst/>
                        </a:rPr>
                        <a:t>Soluble</a:t>
                      </a:r>
                      <a:endParaRPr lang="en-US" sz="1600" dirty="0">
                        <a:solidFill>
                          <a:srgbClr val="002060"/>
                        </a:solidFill>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solidFill>
                            <a:srgbClr val="002060"/>
                          </a:solidFill>
                          <a:effectLst/>
                        </a:rPr>
                        <a:t>3</a:t>
                      </a:r>
                      <a:endParaRPr lang="en-US" sz="1600" dirty="0">
                        <a:solidFill>
                          <a:srgbClr val="002060"/>
                        </a:solidFill>
                        <a:effectLst/>
                        <a:latin typeface="Calibri"/>
                        <a:ea typeface="Calibri"/>
                        <a:cs typeface="Arial"/>
                      </a:endParaRPr>
                    </a:p>
                  </a:txBody>
                  <a:tcPr marL="68580" marR="68580" marT="0" marB="0"/>
                </a:tc>
              </a:tr>
            </a:tbl>
          </a:graphicData>
        </a:graphic>
      </p:graphicFrame>
      <p:sp>
        <p:nvSpPr>
          <p:cNvPr id="5" name="Rectangle 4"/>
          <p:cNvSpPr/>
          <p:nvPr/>
        </p:nvSpPr>
        <p:spPr>
          <a:xfrm>
            <a:off x="228600" y="1317486"/>
            <a:ext cx="7351066" cy="400110"/>
          </a:xfrm>
          <a:prstGeom prst="rect">
            <a:avLst/>
          </a:prstGeom>
        </p:spPr>
        <p:txBody>
          <a:bodyPr wrap="square">
            <a:spAutoFit/>
          </a:bodyPr>
          <a:lstStyle/>
          <a:p>
            <a:r>
              <a:rPr lang="en-US" sz="2000" dirty="0">
                <a:solidFill>
                  <a:srgbClr val="002060"/>
                </a:solidFill>
              </a:rPr>
              <a:t>Physical Prosperities of some Alcohols and number of OH Groups</a:t>
            </a:r>
            <a:r>
              <a:rPr lang="en-US" sz="2000" b="1" dirty="0">
                <a:solidFill>
                  <a:prstClr val="black"/>
                </a:solidFill>
              </a:rPr>
              <a:t>.</a:t>
            </a:r>
            <a:endParaRPr lang="en-US" sz="2000" dirty="0">
              <a:solidFill>
                <a:prstClr val="black"/>
              </a:solidFill>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165</a:t>
            </a:fld>
            <a:endParaRPr lang="en-US">
              <a:solidFill>
                <a:prstClr val="black">
                  <a:tint val="75000"/>
                </a:prstClr>
              </a:solidFill>
            </a:endParaRPr>
          </a:p>
        </p:txBody>
      </p:sp>
      <p:sp>
        <p:nvSpPr>
          <p:cNvPr id="7" name="TextBox 6"/>
          <p:cNvSpPr txBox="1"/>
          <p:nvPr/>
        </p:nvSpPr>
        <p:spPr>
          <a:xfrm>
            <a:off x="0" y="0"/>
            <a:ext cx="72390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tabLst>
                <a:tab pos="3482975" algn="l"/>
              </a:tabLst>
            </a:pPr>
            <a:r>
              <a:rPr lang="en-US" sz="2800" b="1" dirty="0">
                <a:solidFill>
                  <a:srgbClr val="C00000"/>
                </a:solidFill>
                <a:latin typeface="Arial" panose="020B0604020202020204" pitchFamily="34" charset="0"/>
                <a:cs typeface="Arial" panose="020B0604020202020204" pitchFamily="34" charset="0"/>
              </a:rPr>
              <a:t>Physical </a:t>
            </a:r>
            <a:r>
              <a:rPr lang="en-US" sz="2800" b="1" dirty="0" smtClean="0">
                <a:solidFill>
                  <a:srgbClr val="C00000"/>
                </a:solidFill>
                <a:latin typeface="Arial" panose="020B0604020202020204" pitchFamily="34" charset="0"/>
                <a:cs typeface="Arial" panose="020B0604020202020204" pitchFamily="34" charset="0"/>
              </a:rPr>
              <a:t>properties                            cont</a:t>
            </a:r>
            <a:r>
              <a:rPr lang="en-US" sz="2800" b="1" dirty="0">
                <a:solidFill>
                  <a:srgbClr val="C00000"/>
                </a:solidFill>
                <a:latin typeface="Arial" panose="020B0604020202020204" pitchFamily="34" charset="0"/>
                <a:cs typeface="Arial" panose="020B0604020202020204" pitchFamily="34" charset="0"/>
              </a:rPr>
              <a:t>.</a:t>
            </a:r>
            <a:r>
              <a:rPr lang="en-US" sz="2800" b="1" dirty="0" smtClean="0">
                <a:solidFill>
                  <a:srgbClr val="C00000"/>
                </a:solidFill>
                <a:latin typeface="Arial" panose="020B0604020202020204" pitchFamily="34" charset="0"/>
                <a:cs typeface="Arial" panose="020B0604020202020204" pitchFamily="34" charset="0"/>
              </a:rPr>
              <a:t> </a:t>
            </a:r>
            <a:endParaRPr lang="en-US" sz="28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473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76200"/>
            <a:ext cx="9144000" cy="584775"/>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3200" b="1" dirty="0" smtClean="0">
                <a:solidFill>
                  <a:srgbClr val="1F497D"/>
                </a:solidFill>
                <a:cs typeface="Arial" pitchFamily="34" charset="0"/>
              </a:rPr>
              <a:t>Synthesis of Alcohols</a:t>
            </a:r>
          </a:p>
        </p:txBody>
      </p:sp>
      <p:sp>
        <p:nvSpPr>
          <p:cNvPr id="13" name="Rectangle 12"/>
          <p:cNvSpPr/>
          <p:nvPr/>
        </p:nvSpPr>
        <p:spPr>
          <a:xfrm>
            <a:off x="124800" y="609600"/>
            <a:ext cx="8991600" cy="1138773"/>
          </a:xfrm>
          <a:prstGeom prst="rect">
            <a:avLst/>
          </a:prstGeom>
        </p:spPr>
        <p:txBody>
          <a:bodyPr wrap="square">
            <a:spAutoFit/>
          </a:bodyPr>
          <a:lstStyle/>
          <a:p>
            <a:pPr marL="457200" indent="-457200" algn="just"/>
            <a:r>
              <a:rPr lang="en-US" sz="2400" b="1" dirty="0">
                <a:solidFill>
                  <a:srgbClr val="FF0000"/>
                </a:solidFill>
                <a:cs typeface="Arial" pitchFamily="34" charset="0"/>
              </a:rPr>
              <a:t>1- </a:t>
            </a:r>
            <a:r>
              <a:rPr lang="en-US" sz="2400" b="1" dirty="0">
                <a:solidFill>
                  <a:srgbClr val="002060"/>
                </a:solidFill>
                <a:latin typeface="Arial" panose="020B0604020202020204" pitchFamily="34" charset="0"/>
                <a:cs typeface="Arial" panose="020B0604020202020204" pitchFamily="34" charset="0"/>
              </a:rPr>
              <a:t>	</a:t>
            </a:r>
            <a:r>
              <a:rPr lang="en-US" sz="2400" b="1" dirty="0">
                <a:solidFill>
                  <a:srgbClr val="C00000"/>
                </a:solidFill>
                <a:latin typeface="Arial" panose="020B0604020202020204" pitchFamily="34" charset="0"/>
                <a:cs typeface="Arial" panose="020B0604020202020204" pitchFamily="34" charset="0"/>
              </a:rPr>
              <a:t>From Alkenes (Addition of water )</a:t>
            </a:r>
          </a:p>
          <a:p>
            <a:pPr marL="457200" indent="-457200" algn="just"/>
            <a:r>
              <a:rPr lang="en-US" sz="2400" b="1" dirty="0" smtClean="0">
                <a:solidFill>
                  <a:srgbClr val="C00000"/>
                </a:solidFill>
                <a:cs typeface="Times New Roman" pitchFamily="18" charset="0"/>
              </a:rPr>
              <a:t>         </a:t>
            </a:r>
            <a:r>
              <a:rPr lang="en-US" sz="2400" dirty="0" smtClean="0">
                <a:solidFill>
                  <a:srgbClr val="C00000"/>
                </a:solidFill>
                <a:cs typeface="Times New Roman" pitchFamily="18" charset="0"/>
              </a:rPr>
              <a:t>A</a:t>
            </a:r>
            <a:r>
              <a:rPr lang="en-US" sz="2000" dirty="0" smtClean="0">
                <a:solidFill>
                  <a:prstClr val="black"/>
                </a:solidFill>
                <a:cs typeface="Times New Roman" pitchFamily="18" charset="0"/>
              </a:rPr>
              <a:t>-  </a:t>
            </a:r>
            <a:r>
              <a:rPr lang="en-US" sz="2000" dirty="0" smtClean="0">
                <a:solidFill>
                  <a:srgbClr val="C00000"/>
                </a:solidFill>
                <a:latin typeface="Arial" panose="020B0604020202020204" pitchFamily="34" charset="0"/>
                <a:cs typeface="Arial" panose="020B0604020202020204" pitchFamily="34" charset="0"/>
              </a:rPr>
              <a:t>Addition of water </a:t>
            </a:r>
            <a:r>
              <a:rPr lang="en-US" sz="2000" dirty="0" smtClean="0">
                <a:solidFill>
                  <a:srgbClr val="002060"/>
                </a:solidFill>
                <a:latin typeface="Arial" panose="020B0604020202020204" pitchFamily="34" charset="0"/>
                <a:cs typeface="Arial" panose="020B0604020202020204" pitchFamily="34" charset="0"/>
              </a:rPr>
              <a:t>to a double bond in the presence of an acid catalyst, H</a:t>
            </a:r>
            <a:r>
              <a:rPr lang="en-US" sz="2000" baseline="30000" dirty="0" smtClean="0">
                <a:solidFill>
                  <a:srgbClr val="002060"/>
                </a:solidFill>
                <a:latin typeface="Arial" panose="020B0604020202020204" pitchFamily="34" charset="0"/>
                <a:cs typeface="Arial" panose="020B0604020202020204" pitchFamily="34" charset="0"/>
              </a:rPr>
              <a:t>+ ,</a:t>
            </a:r>
            <a:r>
              <a:rPr lang="en-US" sz="2000" dirty="0" smtClean="0">
                <a:solidFill>
                  <a:srgbClr val="002060"/>
                </a:solidFill>
                <a:latin typeface="Arial" panose="020B0604020202020204" pitchFamily="34" charset="0"/>
                <a:cs typeface="Arial" panose="020B0604020202020204" pitchFamily="34" charset="0"/>
              </a:rPr>
              <a:t>, gives an alcohol according to </a:t>
            </a:r>
            <a:r>
              <a:rPr lang="en-US" sz="2000" dirty="0" smtClean="0">
                <a:solidFill>
                  <a:srgbClr val="002060"/>
                </a:solidFill>
                <a:cs typeface="Times New Roman" pitchFamily="18" charset="0"/>
              </a:rPr>
              <a:t>Markovnikov’s </a:t>
            </a:r>
            <a:r>
              <a:rPr lang="en-US" sz="2000" dirty="0">
                <a:solidFill>
                  <a:srgbClr val="002060"/>
                </a:solidFill>
                <a:cs typeface="Times New Roman" pitchFamily="18" charset="0"/>
              </a:rPr>
              <a:t>rule</a:t>
            </a:r>
            <a:endParaRPr lang="en-US" sz="2000" dirty="0">
              <a:solidFill>
                <a:srgbClr val="002060"/>
              </a:solidFill>
              <a:latin typeface="Arial" panose="020B0604020202020204" pitchFamily="34" charset="0"/>
              <a:cs typeface="Arial" panose="020B0604020202020204" pitchFamily="34" charset="0"/>
            </a:endParaRPr>
          </a:p>
        </p:txBody>
      </p:sp>
      <p:sp>
        <p:nvSpPr>
          <p:cNvPr id="22" name="Rectangle 21"/>
          <p:cNvSpPr/>
          <p:nvPr/>
        </p:nvSpPr>
        <p:spPr>
          <a:xfrm>
            <a:off x="381001" y="3283803"/>
            <a:ext cx="8229600" cy="830997"/>
          </a:xfrm>
          <a:prstGeom prst="rect">
            <a:avLst/>
          </a:prstGeom>
        </p:spPr>
        <p:txBody>
          <a:bodyPr wrap="square">
            <a:spAutoFit/>
          </a:bodyPr>
          <a:lstStyle/>
          <a:p>
            <a:r>
              <a:rPr lang="en-US" sz="2400" b="1" dirty="0" smtClean="0">
                <a:solidFill>
                  <a:srgbClr val="002060"/>
                </a:solidFill>
                <a:cs typeface="Times New Roman" pitchFamily="18" charset="0"/>
              </a:rPr>
              <a:t>    </a:t>
            </a:r>
            <a:r>
              <a:rPr lang="en-US" sz="2400" dirty="0" smtClean="0">
                <a:solidFill>
                  <a:srgbClr val="002060"/>
                </a:solidFill>
                <a:cs typeface="Times New Roman" pitchFamily="18" charset="0"/>
              </a:rPr>
              <a:t>In this method It is not possible to prepare primary alcohols except Ethanol.</a:t>
            </a:r>
            <a:endParaRPr lang="en-US" sz="2400" dirty="0">
              <a:solidFill>
                <a:srgbClr val="002060"/>
              </a:solidFill>
              <a:cs typeface="Times New Roman" pitchFamily="18" charset="0"/>
            </a:endParaRPr>
          </a:p>
        </p:txBody>
      </p:sp>
      <p:pic>
        <p:nvPicPr>
          <p:cNvPr id="105474" name="Picture 2" descr="27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861014"/>
            <a:ext cx="7162800" cy="1487122"/>
          </a:xfrm>
          <a:prstGeom prst="rect">
            <a:avLst/>
          </a:prstGeom>
          <a:ln>
            <a:noFill/>
          </a:ln>
          <a:extLst/>
        </p:spPr>
        <p:style>
          <a:lnRef idx="0">
            <a:scrgbClr r="0" g="0" b="0"/>
          </a:lnRef>
          <a:fillRef idx="1001">
            <a:schemeClr val="lt2"/>
          </a:fillRef>
          <a:effectRef idx="0">
            <a:scrgbClr r="0" g="0" b="0"/>
          </a:effectRef>
          <a:fontRef idx="major"/>
        </p:style>
      </p:pic>
      <p:sp>
        <p:nvSpPr>
          <p:cNvPr id="9" name="TextBox 8"/>
          <p:cNvSpPr txBox="1"/>
          <p:nvPr/>
        </p:nvSpPr>
        <p:spPr>
          <a:xfrm>
            <a:off x="7248601" y="2209800"/>
            <a:ext cx="523800" cy="338554"/>
          </a:xfrm>
          <a:prstGeom prst="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1600" b="1" dirty="0" smtClean="0">
                <a:solidFill>
                  <a:prstClr val="white"/>
                </a:solidFill>
                <a:cs typeface="Arial" pitchFamily="34" charset="0"/>
              </a:rPr>
              <a:t>;</a:t>
            </a:r>
          </a:p>
        </p:txBody>
      </p:sp>
      <p:sp>
        <p:nvSpPr>
          <p:cNvPr id="2" name="Rectangle 1"/>
          <p:cNvSpPr/>
          <p:nvPr/>
        </p:nvSpPr>
        <p:spPr>
          <a:xfrm flipH="1">
            <a:off x="7239000" y="2209800"/>
            <a:ext cx="45719" cy="46166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2400" b="1" baseline="-25000" dirty="0" smtClean="0">
                <a:solidFill>
                  <a:prstClr val="black"/>
                </a:solidFill>
              </a:rPr>
              <a:t>3</a:t>
            </a:r>
            <a:endParaRPr lang="en-US" sz="2400" b="1" dirty="0">
              <a:solidFill>
                <a:prstClr val="black"/>
              </a:solidFill>
            </a:endParaRPr>
          </a:p>
        </p:txBody>
      </p:sp>
      <p:sp>
        <p:nvSpPr>
          <p:cNvPr id="12" name="TextBox 11"/>
          <p:cNvSpPr txBox="1"/>
          <p:nvPr/>
        </p:nvSpPr>
        <p:spPr>
          <a:xfrm>
            <a:off x="304801" y="4114800"/>
            <a:ext cx="8669170" cy="769441"/>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smtClean="0">
                <a:solidFill>
                  <a:srgbClr val="C00000"/>
                </a:solidFill>
                <a:latin typeface="Arial" panose="020B0604020202020204" pitchFamily="34" charset="0"/>
                <a:cs typeface="Arial" panose="020B0604020202020204" pitchFamily="34" charset="0"/>
              </a:rPr>
              <a:t>     B-  Oxidation of alkenes  </a:t>
            </a:r>
          </a:p>
          <a:p>
            <a:r>
              <a:rPr lang="en-US" sz="2400" dirty="0" smtClean="0">
                <a:solidFill>
                  <a:srgbClr val="002060"/>
                </a:solidFill>
                <a:latin typeface="Arial" panose="020B0604020202020204" pitchFamily="34" charset="0"/>
                <a:cs typeface="Arial" panose="020B0604020202020204" pitchFamily="34" charset="0"/>
              </a:rPr>
              <a:t>   </a:t>
            </a:r>
            <a:r>
              <a:rPr lang="en-US" sz="2000" dirty="0">
                <a:solidFill>
                  <a:srgbClr val="0070C0"/>
                </a:solidFill>
                <a:latin typeface="Arial" panose="020B0604020202020204" pitchFamily="34" charset="0"/>
                <a:cs typeface="Arial" panose="020B0604020202020204" pitchFamily="34" charset="0"/>
              </a:rPr>
              <a:t>Oxidation of alkenes </a:t>
            </a:r>
            <a:r>
              <a:rPr lang="en-US" sz="2000" dirty="0" smtClean="0">
                <a:solidFill>
                  <a:srgbClr val="C00000"/>
                </a:solidFill>
                <a:latin typeface="Arial" panose="020B0604020202020204" pitchFamily="34" charset="0"/>
                <a:cs typeface="Arial" panose="020B0604020202020204" pitchFamily="34" charset="0"/>
              </a:rPr>
              <a:t>by </a:t>
            </a:r>
            <a:r>
              <a:rPr lang="en-US" sz="2000" dirty="0" smtClean="0">
                <a:solidFill>
                  <a:srgbClr val="C00000"/>
                </a:solidFill>
                <a:cs typeface="Arial" pitchFamily="34" charset="0"/>
              </a:rPr>
              <a:t>(KMN</a:t>
            </a:r>
            <a:r>
              <a:rPr lang="en-US" sz="2000" dirty="0" smtClean="0">
                <a:solidFill>
                  <a:srgbClr val="C00000"/>
                </a:solidFill>
              </a:rPr>
              <a:t>O</a:t>
            </a:r>
            <a:r>
              <a:rPr lang="en-US" sz="2000" baseline="-25000" dirty="0" smtClean="0">
                <a:solidFill>
                  <a:srgbClr val="C00000"/>
                </a:solidFill>
              </a:rPr>
              <a:t>4</a:t>
            </a:r>
            <a:r>
              <a:rPr lang="en-US" sz="2000" dirty="0" smtClean="0">
                <a:solidFill>
                  <a:srgbClr val="C00000"/>
                </a:solidFill>
              </a:rPr>
              <a:t> /OH</a:t>
            </a:r>
            <a:r>
              <a:rPr lang="en-US" sz="2000" dirty="0" smtClean="0">
                <a:solidFill>
                  <a:srgbClr val="C00000"/>
                </a:solidFill>
                <a:cs typeface="Arial" pitchFamily="34" charset="0"/>
              </a:rPr>
              <a:t>  or  </a:t>
            </a:r>
            <a:r>
              <a:rPr lang="en-US" sz="2000" dirty="0" smtClean="0">
                <a:solidFill>
                  <a:srgbClr val="C00000"/>
                </a:solidFill>
              </a:rPr>
              <a:t>OsO</a:t>
            </a:r>
            <a:r>
              <a:rPr lang="en-US" sz="2000" baseline="-25000" dirty="0" smtClean="0">
                <a:solidFill>
                  <a:srgbClr val="C00000"/>
                </a:solidFill>
              </a:rPr>
              <a:t>4</a:t>
            </a:r>
            <a:r>
              <a:rPr lang="en-US" sz="2000" dirty="0" smtClean="0">
                <a:solidFill>
                  <a:srgbClr val="C00000"/>
                </a:solidFill>
              </a:rPr>
              <a:t> / NaHSO</a:t>
            </a:r>
            <a:r>
              <a:rPr lang="en-US" sz="2000" baseline="-25000" dirty="0" smtClean="0">
                <a:solidFill>
                  <a:srgbClr val="C00000"/>
                </a:solidFill>
              </a:rPr>
              <a:t>­3 </a:t>
            </a:r>
            <a:r>
              <a:rPr lang="en-US" sz="2000" dirty="0" smtClean="0">
                <a:solidFill>
                  <a:srgbClr val="C00000"/>
                </a:solidFill>
              </a:rPr>
              <a:t>) </a:t>
            </a:r>
            <a:r>
              <a:rPr lang="en-US" sz="2000" dirty="0" smtClean="0">
                <a:solidFill>
                  <a:srgbClr val="C00000"/>
                </a:solidFill>
                <a:cs typeface="Arial" pitchFamily="34" charset="0"/>
              </a:rPr>
              <a:t> </a:t>
            </a:r>
            <a:endParaRPr lang="en-US" sz="2200" dirty="0" smtClean="0">
              <a:solidFill>
                <a:srgbClr val="C00000"/>
              </a:solidFill>
              <a:cs typeface="Arial" pitchFamily="34" charset="0"/>
            </a:endParaRPr>
          </a:p>
        </p:txBody>
      </p:sp>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5029200"/>
            <a:ext cx="7191616" cy="1296701"/>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3" name="Slide Number Placeholder 2"/>
          <p:cNvSpPr>
            <a:spLocks noGrp="1"/>
          </p:cNvSpPr>
          <p:nvPr>
            <p:ph type="sldNum" sz="quarter" idx="12"/>
          </p:nvPr>
        </p:nvSpPr>
        <p:spPr/>
        <p:txBody>
          <a:bodyPr/>
          <a:lstStyle/>
          <a:p>
            <a:fld id="{405B12B2-4FB3-489F-A189-74144EEB9694}" type="slidenum">
              <a:rPr lang="en-US" smtClean="0">
                <a:solidFill>
                  <a:prstClr val="black">
                    <a:tint val="75000"/>
                  </a:prstClr>
                </a:solidFill>
              </a:rPr>
              <a:pPr/>
              <a:t>166</a:t>
            </a:fld>
            <a:endParaRPr lang="en-US">
              <a:solidFill>
                <a:prstClr val="black">
                  <a:tint val="75000"/>
                </a:prstClr>
              </a:solidFill>
            </a:endParaRPr>
          </a:p>
        </p:txBody>
      </p:sp>
    </p:spTree>
    <p:extLst>
      <p:ext uri="{BB962C8B-B14F-4D97-AF65-F5344CB8AC3E}">
        <p14:creationId xmlns:p14="http://schemas.microsoft.com/office/powerpoint/2010/main" val="3467863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5" presetClass="entr" presetSubtype="1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heckerboard(across)">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P spid="22" grpId="0"/>
      <p:bldP spid="9" grpId="0" animBg="1"/>
      <p:bldP spid="12"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249401"/>
            <a:ext cx="6019800" cy="1587038"/>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3" name="TextBox 2"/>
          <p:cNvSpPr txBox="1"/>
          <p:nvPr/>
        </p:nvSpPr>
        <p:spPr>
          <a:xfrm>
            <a:off x="2931" y="643244"/>
            <a:ext cx="7807657" cy="400110"/>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marL="342900" indent="-342900">
              <a:buFont typeface="Wingdings" panose="05000000000000000000" pitchFamily="2" charset="2"/>
              <a:buChar char="v"/>
            </a:pPr>
            <a:r>
              <a:rPr lang="en-US" sz="2000" b="1" dirty="0" smtClean="0">
                <a:solidFill>
                  <a:srgbClr val="0070C0"/>
                </a:solidFill>
                <a:latin typeface="Arial" panose="020B0604020202020204" pitchFamily="34" charset="0"/>
                <a:cs typeface="Arial" panose="020B0604020202020204" pitchFamily="34" charset="0"/>
              </a:rPr>
              <a:t>Oxidation of alkenes </a:t>
            </a:r>
            <a:r>
              <a:rPr lang="en-US" sz="2000" b="1" dirty="0" smtClean="0">
                <a:solidFill>
                  <a:srgbClr val="C00000"/>
                </a:solidFill>
                <a:latin typeface="Arial" panose="020B0604020202020204" pitchFamily="34" charset="0"/>
                <a:cs typeface="Arial" panose="020B0604020202020204" pitchFamily="34" charset="0"/>
              </a:rPr>
              <a:t>by</a:t>
            </a:r>
            <a:r>
              <a:rPr lang="en-US" sz="2000" b="1" dirty="0" smtClean="0">
                <a:solidFill>
                  <a:srgbClr val="0070C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peroxides</a:t>
            </a:r>
          </a:p>
        </p:txBody>
      </p:sp>
      <p:pic>
        <p:nvPicPr>
          <p:cNvPr id="1075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124200"/>
            <a:ext cx="5562600" cy="1869253"/>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5" name="TextBox 4"/>
          <p:cNvSpPr txBox="1"/>
          <p:nvPr/>
        </p:nvSpPr>
        <p:spPr>
          <a:xfrm>
            <a:off x="0" y="-4465"/>
            <a:ext cx="5562600" cy="461665"/>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a:solidFill>
                  <a:srgbClr val="1F497D"/>
                </a:solidFill>
                <a:latin typeface="Arial" panose="020B0604020202020204" pitchFamily="34" charset="0"/>
                <a:cs typeface="Arial" panose="020B0604020202020204" pitchFamily="34" charset="0"/>
              </a:rPr>
              <a:t>Synthesis </a:t>
            </a:r>
            <a:r>
              <a:rPr lang="en-US" sz="2400" b="1" dirty="0" smtClean="0">
                <a:solidFill>
                  <a:srgbClr val="1F497D"/>
                </a:solidFill>
                <a:latin typeface="Arial" panose="020B0604020202020204" pitchFamily="34" charset="0"/>
                <a:cs typeface="Arial" panose="020B0604020202020204" pitchFamily="34" charset="0"/>
              </a:rPr>
              <a:t>of Alcohols         </a:t>
            </a:r>
            <a:r>
              <a:rPr lang="en-US" sz="2000" b="1" dirty="0" smtClean="0">
                <a:solidFill>
                  <a:srgbClr val="1F497D"/>
                </a:solidFill>
                <a:latin typeface="Arial" panose="020B0604020202020204" pitchFamily="34" charset="0"/>
                <a:cs typeface="Arial" panose="020B0604020202020204" pitchFamily="34" charset="0"/>
              </a:rPr>
              <a:t>Cont</a:t>
            </a:r>
            <a:r>
              <a:rPr lang="en-US" sz="2400" b="1" dirty="0" smtClean="0">
                <a:solidFill>
                  <a:srgbClr val="1F497D"/>
                </a:solidFill>
                <a:cs typeface="Arial" pitchFamily="34" charset="0"/>
              </a:rPr>
              <a:t>.</a:t>
            </a:r>
          </a:p>
        </p:txBody>
      </p:sp>
      <p:sp>
        <p:nvSpPr>
          <p:cNvPr id="2" name="Rectangle 1"/>
          <p:cNvSpPr/>
          <p:nvPr/>
        </p:nvSpPr>
        <p:spPr>
          <a:xfrm>
            <a:off x="762000" y="1524000"/>
            <a:ext cx="372218" cy="2031325"/>
          </a:xfrm>
          <a:prstGeom prst="rect">
            <a:avLst/>
          </a:prstGeom>
        </p:spPr>
        <p:txBody>
          <a:bodyPr wrap="none">
            <a:spAutoFit/>
          </a:bodyPr>
          <a:lstStyle/>
          <a:p>
            <a:r>
              <a:rPr lang="en-US" b="1" dirty="0" smtClean="0">
                <a:solidFill>
                  <a:srgbClr val="FF0000"/>
                </a:solidFill>
                <a:cs typeface="Times New Roman" pitchFamily="18" charset="0"/>
              </a:rPr>
              <a:t>1-</a:t>
            </a:r>
          </a:p>
          <a:p>
            <a:endParaRPr lang="en-US" b="1" dirty="0">
              <a:solidFill>
                <a:srgbClr val="FF0000"/>
              </a:solidFill>
              <a:cs typeface="Times New Roman" pitchFamily="18" charset="0"/>
            </a:endParaRPr>
          </a:p>
          <a:p>
            <a:endParaRPr lang="en-US" b="1" dirty="0" smtClean="0">
              <a:solidFill>
                <a:srgbClr val="FF0000"/>
              </a:solidFill>
              <a:cs typeface="Times New Roman" pitchFamily="18" charset="0"/>
            </a:endParaRPr>
          </a:p>
          <a:p>
            <a:endParaRPr lang="en-US" b="1" dirty="0">
              <a:solidFill>
                <a:srgbClr val="FF0000"/>
              </a:solidFill>
              <a:cs typeface="Times New Roman" pitchFamily="18" charset="0"/>
            </a:endParaRPr>
          </a:p>
          <a:p>
            <a:endParaRPr lang="en-US" b="1" dirty="0" smtClean="0">
              <a:solidFill>
                <a:srgbClr val="FF0000"/>
              </a:solidFill>
              <a:cs typeface="Times New Roman" pitchFamily="18" charset="0"/>
            </a:endParaRPr>
          </a:p>
          <a:p>
            <a:endParaRPr lang="en-US" b="1" dirty="0">
              <a:solidFill>
                <a:srgbClr val="FF0000"/>
              </a:solidFill>
              <a:cs typeface="Times New Roman" pitchFamily="18" charset="0"/>
            </a:endParaRPr>
          </a:p>
          <a:p>
            <a:r>
              <a:rPr lang="en-US" b="1" dirty="0" smtClean="0">
                <a:solidFill>
                  <a:srgbClr val="FF0000"/>
                </a:solidFill>
                <a:cs typeface="Times New Roman" pitchFamily="18" charset="0"/>
              </a:rPr>
              <a:t>2-</a:t>
            </a:r>
            <a:endParaRPr lang="en-US" dirty="0">
              <a:solidFill>
                <a:prstClr val="black"/>
              </a:solidFill>
            </a:endParaRPr>
          </a:p>
        </p:txBody>
      </p:sp>
      <p:sp>
        <p:nvSpPr>
          <p:cNvPr id="4" name="Slide Number Placeholder 3"/>
          <p:cNvSpPr>
            <a:spLocks noGrp="1"/>
          </p:cNvSpPr>
          <p:nvPr>
            <p:ph type="sldNum" sz="quarter" idx="12"/>
          </p:nvPr>
        </p:nvSpPr>
        <p:spPr/>
        <p:txBody>
          <a:bodyPr/>
          <a:lstStyle/>
          <a:p>
            <a:fld id="{405B12B2-4FB3-489F-A189-74144EEB9694}" type="slidenum">
              <a:rPr lang="en-US" smtClean="0">
                <a:solidFill>
                  <a:prstClr val="black">
                    <a:tint val="75000"/>
                  </a:prstClr>
                </a:solidFill>
              </a:rPr>
              <a:pPr/>
              <a:t>167</a:t>
            </a:fld>
            <a:endParaRPr lang="en-US">
              <a:solidFill>
                <a:prstClr val="black">
                  <a:tint val="75000"/>
                </a:prstClr>
              </a:solidFill>
            </a:endParaRPr>
          </a:p>
        </p:txBody>
      </p:sp>
    </p:spTree>
    <p:extLst>
      <p:ext uri="{BB962C8B-B14F-4D97-AF65-F5344CB8AC3E}">
        <p14:creationId xmlns:p14="http://schemas.microsoft.com/office/powerpoint/2010/main" val="137297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5743" y="990600"/>
            <a:ext cx="3464257" cy="400110"/>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smtClean="0">
                <a:solidFill>
                  <a:srgbClr val="C00000"/>
                </a:solidFill>
                <a:latin typeface="Arial" panose="020B0604020202020204" pitchFamily="34" charset="0"/>
                <a:cs typeface="Arial" panose="020B0604020202020204" pitchFamily="34" charset="0"/>
              </a:rPr>
              <a:t>2-    From Alkyl halide </a:t>
            </a:r>
          </a:p>
        </p:txBody>
      </p:sp>
      <p:pic>
        <p:nvPicPr>
          <p:cNvPr id="1085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524000"/>
            <a:ext cx="5715000" cy="813820"/>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4" name="Rectangle 3"/>
          <p:cNvSpPr/>
          <p:nvPr/>
        </p:nvSpPr>
        <p:spPr>
          <a:xfrm>
            <a:off x="381000" y="2209800"/>
            <a:ext cx="8763000" cy="830997"/>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000" b="1" dirty="0" smtClean="0">
                <a:solidFill>
                  <a:srgbClr val="C00000"/>
                </a:solidFill>
                <a:latin typeface="Arial" panose="020B0604020202020204" pitchFamily="34" charset="0"/>
                <a:cs typeface="Arial" panose="020B0604020202020204" pitchFamily="34" charset="0"/>
              </a:rPr>
              <a:t>3</a:t>
            </a:r>
            <a:r>
              <a:rPr lang="en-US" sz="2400" b="1" dirty="0" smtClean="0">
                <a:solidFill>
                  <a:srgbClr val="C00000"/>
                </a:solidFill>
                <a:latin typeface="Arial" panose="020B0604020202020204" pitchFamily="34" charset="0"/>
                <a:cs typeface="Arial" panose="020B0604020202020204" pitchFamily="34" charset="0"/>
              </a:rPr>
              <a:t>-</a:t>
            </a:r>
            <a:r>
              <a:rPr lang="en-US" sz="2400" b="1" dirty="0" smtClean="0">
                <a:solidFill>
                  <a:srgbClr val="0070C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From aldehyde</a:t>
            </a:r>
            <a:r>
              <a:rPr lang="en-US" sz="2000" b="1" dirty="0">
                <a:solidFill>
                  <a:srgbClr val="C00000"/>
                </a:solidFill>
                <a:latin typeface="Arial" panose="020B0604020202020204" pitchFamily="34" charset="0"/>
                <a:cs typeface="Arial" panose="020B0604020202020204" pitchFamily="34" charset="0"/>
              </a:rPr>
              <a:t>, ketone and carboxylic acid</a:t>
            </a:r>
            <a:r>
              <a:rPr lang="en-US" sz="2000" b="1" dirty="0" smtClean="0">
                <a:solidFill>
                  <a:srgbClr val="C00000"/>
                </a:solidFill>
                <a:latin typeface="Arial" panose="020B0604020202020204" pitchFamily="34" charset="0"/>
                <a:cs typeface="Arial" panose="020B0604020202020204" pitchFamily="34" charset="0"/>
              </a:rPr>
              <a:t>.</a:t>
            </a:r>
          </a:p>
          <a:p>
            <a:r>
              <a:rPr lang="en-US" sz="2000" b="1" dirty="0" smtClean="0">
                <a:solidFill>
                  <a:srgbClr val="0070C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  A- Reduction </a:t>
            </a:r>
            <a:r>
              <a:rPr lang="en-US" sz="2400" b="1" dirty="0" smtClean="0">
                <a:solidFill>
                  <a:prstClr val="black"/>
                </a:solidFill>
                <a:latin typeface="Arial" panose="020B0604020202020204" pitchFamily="34" charset="0"/>
                <a:cs typeface="Arial" panose="020B0604020202020204" pitchFamily="34" charset="0"/>
              </a:rPr>
              <a:t>(</a:t>
            </a:r>
            <a:r>
              <a:rPr lang="en-US" sz="2000" b="1" dirty="0" smtClean="0">
                <a:solidFill>
                  <a:srgbClr val="0070C0"/>
                </a:solidFill>
                <a:latin typeface="Arial" panose="020B0604020202020204" pitchFamily="34" charset="0"/>
                <a:cs typeface="Arial" panose="020B0604020202020204" pitchFamily="34" charset="0"/>
              </a:rPr>
              <a:t>the reaction will be explained later</a:t>
            </a:r>
            <a:r>
              <a:rPr lang="en-US" sz="2400" b="1" dirty="0" smtClean="0">
                <a:solidFill>
                  <a:srgbClr val="0070C0"/>
                </a:solidFill>
                <a:latin typeface="Arial" panose="020B0604020202020204" pitchFamily="34" charset="0"/>
                <a:cs typeface="Arial" panose="020B0604020202020204" pitchFamily="34" charset="0"/>
              </a:rPr>
              <a:t>).</a:t>
            </a:r>
            <a:endParaRPr lang="ar-SA" sz="2400" dirty="0">
              <a:solidFill>
                <a:srgbClr val="0070C0"/>
              </a:solidFill>
              <a:latin typeface="Arial" panose="020B0604020202020204" pitchFamily="34" charset="0"/>
            </a:endParaRPr>
          </a:p>
        </p:txBody>
      </p:sp>
      <p:sp>
        <p:nvSpPr>
          <p:cNvPr id="7" name="Rectangle 6"/>
          <p:cNvSpPr/>
          <p:nvPr/>
        </p:nvSpPr>
        <p:spPr>
          <a:xfrm>
            <a:off x="152400" y="4626686"/>
            <a:ext cx="9053014" cy="707886"/>
          </a:xfrm>
          <a:prstGeom prst="rect">
            <a:avLst/>
          </a:prstGeom>
        </p:spPr>
        <p:txBody>
          <a:bodyPr wrap="square">
            <a:spAutoFit/>
          </a:bodyPr>
          <a:lstStyle/>
          <a:p>
            <a:pPr algn="just"/>
            <a:r>
              <a:rPr lang="en-US" sz="2000" dirty="0">
                <a:solidFill>
                  <a:srgbClr val="FF0000"/>
                </a:solidFill>
                <a:latin typeface="Arial" panose="020B0604020202020204" pitchFamily="34" charset="0"/>
                <a:cs typeface="Arial" panose="020B0604020202020204" pitchFamily="34" charset="0"/>
              </a:rPr>
              <a:t>Reduction</a:t>
            </a:r>
            <a:r>
              <a:rPr lang="en-US" sz="2000" dirty="0">
                <a:solidFill>
                  <a:prstClr val="black"/>
                </a:solidFill>
                <a:latin typeface="Arial" panose="020B0604020202020204" pitchFamily="34" charset="0"/>
                <a:cs typeface="Arial" panose="020B0604020202020204" pitchFamily="34" charset="0"/>
              </a:rPr>
              <a:t> </a:t>
            </a:r>
            <a:r>
              <a:rPr lang="en-US" sz="2000" dirty="0">
                <a:solidFill>
                  <a:srgbClr val="002060"/>
                </a:solidFill>
                <a:latin typeface="Arial" panose="020B0604020202020204" pitchFamily="34" charset="0"/>
                <a:cs typeface="Arial" panose="020B0604020202020204" pitchFamily="34" charset="0"/>
              </a:rPr>
              <a:t>is the addition of </a:t>
            </a:r>
            <a:r>
              <a:rPr lang="en-US" sz="2000" dirty="0" smtClean="0">
                <a:solidFill>
                  <a:srgbClr val="002060"/>
                </a:solidFill>
                <a:latin typeface="Arial" panose="020B0604020202020204" pitchFamily="34" charset="0"/>
                <a:cs typeface="Arial" panose="020B0604020202020204" pitchFamily="34" charset="0"/>
              </a:rPr>
              <a:t>(H) </a:t>
            </a:r>
            <a:r>
              <a:rPr lang="en-US" sz="2000" dirty="0">
                <a:solidFill>
                  <a:srgbClr val="002060"/>
                </a:solidFill>
                <a:latin typeface="Arial" panose="020B0604020202020204" pitchFamily="34" charset="0"/>
                <a:cs typeface="Arial" panose="020B0604020202020204" pitchFamily="34" charset="0"/>
              </a:rPr>
              <a:t>to a compound and/or the removal of </a:t>
            </a:r>
            <a:r>
              <a:rPr lang="en-US" sz="2000" dirty="0" smtClean="0">
                <a:solidFill>
                  <a:srgbClr val="002060"/>
                </a:solidFill>
                <a:latin typeface="Arial" panose="020B0604020202020204" pitchFamily="34" charset="0"/>
                <a:cs typeface="Arial" panose="020B0604020202020204" pitchFamily="34" charset="0"/>
              </a:rPr>
              <a:t>(O) </a:t>
            </a:r>
            <a:r>
              <a:rPr lang="en-US" sz="2000" dirty="0">
                <a:solidFill>
                  <a:srgbClr val="002060"/>
                </a:solidFill>
                <a:latin typeface="Arial" panose="020B0604020202020204" pitchFamily="34" charset="0"/>
                <a:cs typeface="Arial" panose="020B0604020202020204" pitchFamily="34" charset="0"/>
              </a:rPr>
              <a:t>from a compound</a:t>
            </a:r>
            <a:r>
              <a:rPr lang="en-US" sz="2000" dirty="0" smtClean="0">
                <a:solidFill>
                  <a:prstClr val="black"/>
                </a:solidFill>
                <a:latin typeface="Arial" panose="020B0604020202020204" pitchFamily="34" charset="0"/>
                <a:cs typeface="Arial" panose="020B0604020202020204" pitchFamily="34" charset="0"/>
              </a:rPr>
              <a:t>.</a:t>
            </a:r>
            <a:r>
              <a:rPr lang="en-US" sz="2000" dirty="0">
                <a:solidFill>
                  <a:srgbClr val="002060"/>
                </a:solidFill>
                <a:latin typeface="Arial" panose="020B0604020202020204" pitchFamily="34" charset="0"/>
                <a:cs typeface="Arial" panose="020B0604020202020204" pitchFamily="34" charset="0"/>
              </a:rPr>
              <a:t> A reducing agent is a substance that does the reduction</a:t>
            </a:r>
            <a:r>
              <a:rPr lang="en-US" sz="2000" dirty="0" smtClean="0">
                <a:solidFill>
                  <a:srgbClr val="002060"/>
                </a:solidFill>
                <a:latin typeface="Arial" panose="020B0604020202020204" pitchFamily="34" charset="0"/>
                <a:cs typeface="Arial" panose="020B0604020202020204" pitchFamily="34" charset="0"/>
              </a:rPr>
              <a:t>.</a:t>
            </a:r>
            <a:r>
              <a:rPr lang="en-US" sz="2000" dirty="0">
                <a:solidFill>
                  <a:srgbClr val="002060"/>
                </a:solidFill>
                <a:latin typeface="Arial" panose="020B0604020202020204" pitchFamily="34" charset="0"/>
                <a:cs typeface="Arial" panose="020B0604020202020204" pitchFamily="34" charset="0"/>
              </a:rPr>
              <a:t> </a:t>
            </a:r>
            <a:endParaRPr lang="en-US" sz="2000" dirty="0" smtClean="0">
              <a:solidFill>
                <a:srgbClr val="002060"/>
              </a:solidFill>
              <a:latin typeface="Arial" panose="020B0604020202020204" pitchFamily="34" charset="0"/>
              <a:cs typeface="Arial" panose="020B0604020202020204" pitchFamily="34" charset="0"/>
            </a:endParaRPr>
          </a:p>
        </p:txBody>
      </p:sp>
      <p:pic>
        <p:nvPicPr>
          <p:cNvPr id="9" name="Picture 3"/>
          <p:cNvPicPr>
            <a:picLocks noChangeAspect="1" noChangeArrowheads="1"/>
          </p:cNvPicPr>
          <p:nvPr/>
        </p:nvPicPr>
        <p:blipFill>
          <a:blip r:embed="rId3" cstate="print"/>
          <a:srcRect l="7291" t="21689" r="1042"/>
          <a:stretch>
            <a:fillRect/>
          </a:stretch>
        </p:blipFill>
        <p:spPr bwMode="auto">
          <a:xfrm>
            <a:off x="304800" y="3109842"/>
            <a:ext cx="7924799" cy="15240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405B12B2-4FB3-489F-A189-74144EEB9694}" type="slidenum">
              <a:rPr lang="en-US" smtClean="0">
                <a:solidFill>
                  <a:prstClr val="black">
                    <a:tint val="75000"/>
                  </a:prstClr>
                </a:solidFill>
              </a:rPr>
              <a:pPr/>
              <a:t>168</a:t>
            </a:fld>
            <a:endParaRPr lang="en-US">
              <a:solidFill>
                <a:prstClr val="black">
                  <a:tint val="75000"/>
                </a:prstClr>
              </a:solidFill>
            </a:endParaRPr>
          </a:p>
        </p:txBody>
      </p:sp>
      <p:sp>
        <p:nvSpPr>
          <p:cNvPr id="11" name="TextBox 10"/>
          <p:cNvSpPr txBox="1"/>
          <p:nvPr/>
        </p:nvSpPr>
        <p:spPr>
          <a:xfrm>
            <a:off x="0" y="-4465"/>
            <a:ext cx="5562600" cy="461665"/>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a:solidFill>
                  <a:srgbClr val="1F497D"/>
                </a:solidFill>
                <a:latin typeface="Arial" panose="020B0604020202020204" pitchFamily="34" charset="0"/>
                <a:cs typeface="Arial" panose="020B0604020202020204" pitchFamily="34" charset="0"/>
              </a:rPr>
              <a:t>Synthesis </a:t>
            </a:r>
            <a:r>
              <a:rPr lang="en-US" sz="2400" b="1" dirty="0" smtClean="0">
                <a:solidFill>
                  <a:srgbClr val="1F497D"/>
                </a:solidFill>
                <a:latin typeface="Arial" panose="020B0604020202020204" pitchFamily="34" charset="0"/>
                <a:cs typeface="Arial" panose="020B0604020202020204" pitchFamily="34" charset="0"/>
              </a:rPr>
              <a:t>of Alcohols         </a:t>
            </a:r>
            <a:r>
              <a:rPr lang="en-US" sz="2000" b="1" dirty="0" smtClean="0">
                <a:solidFill>
                  <a:srgbClr val="1F497D"/>
                </a:solidFill>
                <a:latin typeface="Arial" panose="020B0604020202020204" pitchFamily="34" charset="0"/>
                <a:cs typeface="Arial" panose="020B0604020202020204" pitchFamily="34" charset="0"/>
              </a:rPr>
              <a:t>Cont</a:t>
            </a:r>
            <a:r>
              <a:rPr lang="en-US" sz="2400" b="1" dirty="0" smtClean="0">
                <a:solidFill>
                  <a:srgbClr val="1F497D"/>
                </a:solidFill>
                <a:cs typeface="Arial" pitchFamily="34" charset="0"/>
              </a:rPr>
              <a:t>.</a:t>
            </a:r>
          </a:p>
        </p:txBody>
      </p:sp>
    </p:spTree>
    <p:extLst>
      <p:ext uri="{BB962C8B-B14F-4D97-AF65-F5344CB8AC3E}">
        <p14:creationId xmlns:p14="http://schemas.microsoft.com/office/powerpoint/2010/main" val="108955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heckerboard(across)">
                                      <p:cBhvr>
                                        <p:cTn id="11" dur="500"/>
                                        <p:tgtEl>
                                          <p:spTgt spid="9"/>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heckerboard(across)">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457" y="657135"/>
            <a:ext cx="7807657" cy="830997"/>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200" b="1" dirty="0" smtClean="0">
                <a:solidFill>
                  <a:srgbClr val="C00000"/>
                </a:solidFill>
                <a:cs typeface="Arial" pitchFamily="34" charset="0"/>
              </a:rPr>
              <a:t>   </a:t>
            </a:r>
            <a:r>
              <a:rPr lang="en-US" sz="2200" b="1" dirty="0">
                <a:solidFill>
                  <a:srgbClr val="C00000"/>
                </a:solidFill>
                <a:cs typeface="Arial" pitchFamily="34" charset="0"/>
              </a:rPr>
              <a:t> </a:t>
            </a:r>
            <a:r>
              <a:rPr lang="en-US" sz="2200" b="1" dirty="0" smtClean="0">
                <a:solidFill>
                  <a:srgbClr val="C00000"/>
                </a:solidFill>
                <a:cs typeface="Arial" pitchFamily="34" charset="0"/>
              </a:rPr>
              <a:t>   B- </a:t>
            </a:r>
            <a:r>
              <a:rPr lang="en-US" sz="2400" b="1" dirty="0" smtClean="0">
                <a:solidFill>
                  <a:srgbClr val="0070C0"/>
                </a:solidFill>
              </a:rPr>
              <a:t>Reaction </a:t>
            </a:r>
            <a:r>
              <a:rPr lang="en-US" sz="2400" b="1" dirty="0">
                <a:solidFill>
                  <a:srgbClr val="0070C0"/>
                </a:solidFill>
              </a:rPr>
              <a:t>of Grignard </a:t>
            </a:r>
            <a:r>
              <a:rPr lang="en-US" sz="2400" b="1" dirty="0" smtClean="0">
                <a:solidFill>
                  <a:srgbClr val="0070C0"/>
                </a:solidFill>
              </a:rPr>
              <a:t>reagent   with </a:t>
            </a:r>
            <a:r>
              <a:rPr lang="en-US" sz="2400" b="1" dirty="0">
                <a:solidFill>
                  <a:srgbClr val="0070C0"/>
                </a:solidFill>
              </a:rPr>
              <a:t>Aldehydes and </a:t>
            </a:r>
            <a:r>
              <a:rPr lang="en-US" sz="2400" b="1" dirty="0" smtClean="0">
                <a:solidFill>
                  <a:srgbClr val="0070C0"/>
                </a:solidFill>
              </a:rPr>
              <a:t>Ketones   </a:t>
            </a:r>
            <a:endParaRPr lang="en-US" sz="2200" b="1" dirty="0" smtClean="0">
              <a:solidFill>
                <a:srgbClr val="0070C0"/>
              </a:solidFill>
              <a:cs typeface="Arial" pitchFamily="34" charset="0"/>
            </a:endParaRPr>
          </a:p>
        </p:txBody>
      </p:sp>
      <p:pic>
        <p:nvPicPr>
          <p:cNvPr id="110594" name="Picture 2" descr="3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83603"/>
            <a:ext cx="6325047" cy="3385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846982" y="2319278"/>
            <a:ext cx="372218" cy="2308324"/>
          </a:xfrm>
          <a:prstGeom prst="rect">
            <a:avLst/>
          </a:prstGeom>
        </p:spPr>
        <p:txBody>
          <a:bodyPr wrap="none">
            <a:spAutoFit/>
          </a:bodyPr>
          <a:lstStyle/>
          <a:p>
            <a:r>
              <a:rPr lang="en-US" b="1" dirty="0" smtClean="0">
                <a:solidFill>
                  <a:srgbClr val="FF0000"/>
                </a:solidFill>
                <a:cs typeface="Times New Roman" pitchFamily="18" charset="0"/>
              </a:rPr>
              <a:t>1-</a:t>
            </a:r>
          </a:p>
          <a:p>
            <a:endParaRPr lang="en-US" b="1" dirty="0">
              <a:solidFill>
                <a:srgbClr val="FF0000"/>
              </a:solidFill>
              <a:cs typeface="Times New Roman" pitchFamily="18" charset="0"/>
            </a:endParaRPr>
          </a:p>
          <a:p>
            <a:endParaRPr lang="en-US" b="1" dirty="0" smtClean="0">
              <a:solidFill>
                <a:srgbClr val="FF0000"/>
              </a:solidFill>
              <a:cs typeface="Times New Roman" pitchFamily="18" charset="0"/>
            </a:endParaRPr>
          </a:p>
          <a:p>
            <a:endParaRPr lang="en-US" b="1" dirty="0">
              <a:solidFill>
                <a:srgbClr val="FF0000"/>
              </a:solidFill>
              <a:cs typeface="Times New Roman" pitchFamily="18" charset="0"/>
            </a:endParaRPr>
          </a:p>
          <a:p>
            <a:endParaRPr lang="en-US" b="1" dirty="0" smtClean="0">
              <a:solidFill>
                <a:srgbClr val="FF0000"/>
              </a:solidFill>
              <a:cs typeface="Times New Roman" pitchFamily="18" charset="0"/>
            </a:endParaRPr>
          </a:p>
          <a:p>
            <a:endParaRPr lang="en-US" b="1" dirty="0">
              <a:solidFill>
                <a:srgbClr val="FF0000"/>
              </a:solidFill>
              <a:cs typeface="Times New Roman" pitchFamily="18" charset="0"/>
            </a:endParaRPr>
          </a:p>
          <a:p>
            <a:endParaRPr lang="en-US" b="1" dirty="0">
              <a:solidFill>
                <a:srgbClr val="FF0000"/>
              </a:solidFill>
              <a:cs typeface="Times New Roman" pitchFamily="18" charset="0"/>
            </a:endParaRPr>
          </a:p>
          <a:p>
            <a:r>
              <a:rPr lang="en-US" b="1" dirty="0" smtClean="0">
                <a:solidFill>
                  <a:srgbClr val="FF0000"/>
                </a:solidFill>
                <a:cs typeface="Times New Roman" pitchFamily="18" charset="0"/>
              </a:rPr>
              <a:t>2-</a:t>
            </a:r>
            <a:endParaRPr lang="en-US" dirty="0">
              <a:solidFill>
                <a:prstClr val="black"/>
              </a:solidFill>
            </a:endParaRPr>
          </a:p>
        </p:txBody>
      </p:sp>
      <p:sp>
        <p:nvSpPr>
          <p:cNvPr id="4" name="Slide Number Placeholder 3"/>
          <p:cNvSpPr>
            <a:spLocks noGrp="1"/>
          </p:cNvSpPr>
          <p:nvPr>
            <p:ph type="sldNum" sz="quarter" idx="12"/>
          </p:nvPr>
        </p:nvSpPr>
        <p:spPr/>
        <p:txBody>
          <a:bodyPr/>
          <a:lstStyle/>
          <a:p>
            <a:fld id="{405B12B2-4FB3-489F-A189-74144EEB9694}" type="slidenum">
              <a:rPr lang="en-US" smtClean="0">
                <a:solidFill>
                  <a:prstClr val="black">
                    <a:tint val="75000"/>
                  </a:prstClr>
                </a:solidFill>
              </a:rPr>
              <a:pPr/>
              <a:t>169</a:t>
            </a:fld>
            <a:endParaRPr lang="en-US">
              <a:solidFill>
                <a:prstClr val="black">
                  <a:tint val="75000"/>
                </a:prstClr>
              </a:solidFill>
            </a:endParaRPr>
          </a:p>
        </p:txBody>
      </p:sp>
      <p:sp>
        <p:nvSpPr>
          <p:cNvPr id="8" name="TextBox 7"/>
          <p:cNvSpPr txBox="1"/>
          <p:nvPr/>
        </p:nvSpPr>
        <p:spPr>
          <a:xfrm>
            <a:off x="0" y="-4465"/>
            <a:ext cx="5562600" cy="461665"/>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a:solidFill>
                  <a:srgbClr val="1F497D"/>
                </a:solidFill>
                <a:latin typeface="Arial" panose="020B0604020202020204" pitchFamily="34" charset="0"/>
                <a:cs typeface="Arial" panose="020B0604020202020204" pitchFamily="34" charset="0"/>
              </a:rPr>
              <a:t>Synthesis </a:t>
            </a:r>
            <a:r>
              <a:rPr lang="en-US" sz="2400" b="1" dirty="0" smtClean="0">
                <a:solidFill>
                  <a:srgbClr val="1F497D"/>
                </a:solidFill>
                <a:latin typeface="Arial" panose="020B0604020202020204" pitchFamily="34" charset="0"/>
                <a:cs typeface="Arial" panose="020B0604020202020204" pitchFamily="34" charset="0"/>
              </a:rPr>
              <a:t>of Alcohols         </a:t>
            </a:r>
            <a:r>
              <a:rPr lang="en-US" sz="2000" b="1" dirty="0" smtClean="0">
                <a:solidFill>
                  <a:srgbClr val="1F497D"/>
                </a:solidFill>
                <a:latin typeface="Arial" panose="020B0604020202020204" pitchFamily="34" charset="0"/>
                <a:cs typeface="Arial" panose="020B0604020202020204" pitchFamily="34" charset="0"/>
              </a:rPr>
              <a:t>Cont</a:t>
            </a:r>
            <a:r>
              <a:rPr lang="en-US" sz="2400" b="1" dirty="0" smtClean="0">
                <a:solidFill>
                  <a:srgbClr val="1F497D"/>
                </a:solidFill>
                <a:cs typeface="Arial" pitchFamily="34" charset="0"/>
              </a:rPr>
              <a:t>.</a:t>
            </a:r>
          </a:p>
        </p:txBody>
      </p:sp>
    </p:spTree>
    <p:extLst>
      <p:ext uri="{BB962C8B-B14F-4D97-AF65-F5344CB8AC3E}">
        <p14:creationId xmlns:p14="http://schemas.microsoft.com/office/powerpoint/2010/main" val="1756756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heckerboard(across)">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13124" y="609600"/>
            <a:ext cx="8512628" cy="4154984"/>
          </a:xfrm>
          <a:prstGeom prst="rect">
            <a:avLst/>
          </a:prstGeom>
          <a:noFill/>
        </p:spPr>
        <p:txBody>
          <a:bodyPr wrap="square" rtlCol="0">
            <a:spAutoFit/>
          </a:bodyPr>
          <a:lstStyle/>
          <a:p>
            <a:pPr algn="just"/>
            <a:r>
              <a:rPr lang="en-US" sz="2400" b="1" dirty="0" smtClean="0">
                <a:solidFill>
                  <a:srgbClr val="002060"/>
                </a:solidFill>
                <a:cs typeface="Times New Roman" pitchFamily="18" charset="0"/>
              </a:rPr>
              <a:t>    An atomic orbital represents a </a:t>
            </a:r>
            <a:r>
              <a:rPr lang="en-US" sz="2400" b="1" dirty="0" smtClean="0">
                <a:solidFill>
                  <a:srgbClr val="C00000"/>
                </a:solidFill>
                <a:cs typeface="Times New Roman" pitchFamily="18" charset="0"/>
              </a:rPr>
              <a:t>specific region </a:t>
            </a:r>
            <a:r>
              <a:rPr lang="en-US" sz="2400" b="1" dirty="0" smtClean="0">
                <a:solidFill>
                  <a:srgbClr val="002060"/>
                </a:solidFill>
                <a:cs typeface="Times New Roman" pitchFamily="18" charset="0"/>
              </a:rPr>
              <a:t>in space in which an electron is most likely to be found.</a:t>
            </a:r>
          </a:p>
          <a:p>
            <a:pPr algn="just"/>
            <a:r>
              <a:rPr lang="en-US" sz="2400" b="1" dirty="0">
                <a:solidFill>
                  <a:srgbClr val="002060"/>
                </a:solidFill>
                <a:cs typeface="Times New Roman" pitchFamily="18" charset="0"/>
              </a:rPr>
              <a:t>Atomic orbitals are designated in the order in which they are filled by the letters s, p, d, and </a:t>
            </a:r>
            <a:r>
              <a:rPr lang="en-US" sz="2400" b="1" dirty="0" smtClean="0">
                <a:solidFill>
                  <a:srgbClr val="002060"/>
                </a:solidFill>
                <a:cs typeface="Times New Roman" pitchFamily="18" charset="0"/>
              </a:rPr>
              <a:t>f</a:t>
            </a:r>
          </a:p>
          <a:p>
            <a:pPr algn="just"/>
            <a:r>
              <a:rPr lang="en-US" sz="2400" b="1" dirty="0" smtClean="0">
                <a:solidFill>
                  <a:srgbClr val="002060"/>
                </a:solidFill>
                <a:cs typeface="Times New Roman" pitchFamily="18" charset="0"/>
              </a:rPr>
              <a:t>Examples:     </a:t>
            </a:r>
            <a:r>
              <a:rPr lang="en-US" sz="2400" b="1" dirty="0" smtClean="0">
                <a:solidFill>
                  <a:srgbClr val="C00000"/>
                </a:solidFill>
                <a:cs typeface="Times New Roman" pitchFamily="18" charset="0"/>
              </a:rPr>
              <a:t>K </a:t>
            </a:r>
            <a:r>
              <a:rPr lang="en-US" sz="2400" b="1" dirty="0">
                <a:solidFill>
                  <a:srgbClr val="002060"/>
                </a:solidFill>
                <a:cs typeface="Times New Roman" pitchFamily="18" charset="0"/>
              </a:rPr>
              <a:t>shell has only one </a:t>
            </a:r>
            <a:r>
              <a:rPr lang="en-US" sz="2400" b="1" dirty="0">
                <a:solidFill>
                  <a:srgbClr val="C00000"/>
                </a:solidFill>
                <a:cs typeface="Times New Roman" pitchFamily="18" charset="0"/>
              </a:rPr>
              <a:t>1s orbital</a:t>
            </a:r>
            <a:r>
              <a:rPr lang="en-US" sz="2400" b="1" dirty="0">
                <a:solidFill>
                  <a:srgbClr val="002060"/>
                </a:solidFill>
                <a:cs typeface="Times New Roman" pitchFamily="18" charset="0"/>
              </a:rPr>
              <a:t>.</a:t>
            </a:r>
          </a:p>
          <a:p>
            <a:pPr algn="just"/>
            <a:r>
              <a:rPr lang="en-US" sz="2400" b="1" dirty="0" smtClean="0">
                <a:solidFill>
                  <a:srgbClr val="C00000"/>
                </a:solidFill>
                <a:cs typeface="Times New Roman" pitchFamily="18" charset="0"/>
              </a:rPr>
              <a:t>                       L</a:t>
            </a:r>
            <a:r>
              <a:rPr lang="en-US" sz="2400" b="1" dirty="0" smtClean="0">
                <a:solidFill>
                  <a:srgbClr val="002060"/>
                </a:solidFill>
                <a:cs typeface="Times New Roman" pitchFamily="18" charset="0"/>
              </a:rPr>
              <a:t> </a:t>
            </a:r>
            <a:r>
              <a:rPr lang="en-US" sz="2400" b="1" dirty="0">
                <a:solidFill>
                  <a:srgbClr val="002060"/>
                </a:solidFill>
                <a:cs typeface="Times New Roman" pitchFamily="18" charset="0"/>
              </a:rPr>
              <a:t>shell has </a:t>
            </a:r>
            <a:r>
              <a:rPr lang="en-US" sz="2400" b="1" dirty="0">
                <a:solidFill>
                  <a:srgbClr val="C00000"/>
                </a:solidFill>
                <a:cs typeface="Times New Roman" pitchFamily="18" charset="0"/>
              </a:rPr>
              <a:t>one 2s and three 2p </a:t>
            </a:r>
            <a:r>
              <a:rPr lang="en-US" sz="2400" b="1" dirty="0">
                <a:solidFill>
                  <a:srgbClr val="002060"/>
                </a:solidFill>
                <a:cs typeface="Times New Roman" pitchFamily="18" charset="0"/>
              </a:rPr>
              <a:t>(2px, 2py and 2pz) </a:t>
            </a:r>
            <a:endParaRPr lang="en-US" sz="2400" b="1" dirty="0" smtClean="0">
              <a:solidFill>
                <a:srgbClr val="002060"/>
              </a:solidFill>
              <a:cs typeface="Times New Roman" pitchFamily="18" charset="0"/>
            </a:endParaRPr>
          </a:p>
          <a:p>
            <a:pPr algn="just"/>
            <a:r>
              <a:rPr lang="en-US" sz="2400" b="1" dirty="0">
                <a:solidFill>
                  <a:srgbClr val="002060"/>
                </a:solidFill>
                <a:cs typeface="Times New Roman" pitchFamily="18" charset="0"/>
              </a:rPr>
              <a:t> </a:t>
            </a:r>
            <a:r>
              <a:rPr lang="en-US" sz="2400" b="1" dirty="0" smtClean="0">
                <a:solidFill>
                  <a:srgbClr val="002060"/>
                </a:solidFill>
                <a:cs typeface="Times New Roman" pitchFamily="18" charset="0"/>
              </a:rPr>
              <a:t>  An </a:t>
            </a:r>
            <a:r>
              <a:rPr lang="en-US" sz="2400" b="1" dirty="0">
                <a:solidFill>
                  <a:srgbClr val="C00000"/>
                </a:solidFill>
                <a:cs typeface="Times New Roman" pitchFamily="18" charset="0"/>
              </a:rPr>
              <a:t>s</a:t>
            </a:r>
            <a:r>
              <a:rPr lang="en-US" sz="2400" b="1" dirty="0">
                <a:solidFill>
                  <a:srgbClr val="002060"/>
                </a:solidFill>
                <a:cs typeface="Times New Roman" pitchFamily="18" charset="0"/>
              </a:rPr>
              <a:t> </a:t>
            </a:r>
            <a:r>
              <a:rPr lang="en-US" sz="2400" b="1" dirty="0">
                <a:solidFill>
                  <a:srgbClr val="C00000"/>
                </a:solidFill>
                <a:cs typeface="Times New Roman" pitchFamily="18" charset="0"/>
              </a:rPr>
              <a:t>orbital</a:t>
            </a:r>
            <a:r>
              <a:rPr lang="en-US" sz="2400" b="1" dirty="0">
                <a:solidFill>
                  <a:srgbClr val="002060"/>
                </a:solidFill>
                <a:cs typeface="Times New Roman" pitchFamily="18" charset="0"/>
              </a:rPr>
              <a:t> is </a:t>
            </a:r>
            <a:r>
              <a:rPr lang="en-US" sz="2400" b="1" dirty="0">
                <a:solidFill>
                  <a:srgbClr val="C00000"/>
                </a:solidFill>
                <a:cs typeface="Times New Roman" pitchFamily="18" charset="0"/>
              </a:rPr>
              <a:t>spherically shaped </a:t>
            </a:r>
            <a:r>
              <a:rPr lang="en-US" sz="2400" b="1" dirty="0">
                <a:solidFill>
                  <a:srgbClr val="002060"/>
                </a:solidFill>
                <a:cs typeface="Times New Roman" pitchFamily="18" charset="0"/>
              </a:rPr>
              <a:t>electron cloud with the atom’s nucleus </a:t>
            </a:r>
            <a:r>
              <a:rPr lang="en-US" sz="2400" b="1" dirty="0" smtClean="0">
                <a:solidFill>
                  <a:srgbClr val="002060"/>
                </a:solidFill>
                <a:cs typeface="Times New Roman" pitchFamily="18" charset="0"/>
              </a:rPr>
              <a:t>in its center. </a:t>
            </a:r>
            <a:r>
              <a:rPr lang="en-US" sz="2400" b="1" dirty="0" smtClean="0">
                <a:solidFill>
                  <a:srgbClr val="C00000"/>
                </a:solidFill>
                <a:cs typeface="Times New Roman" pitchFamily="18" charset="0"/>
              </a:rPr>
              <a:t>p</a:t>
            </a:r>
            <a:r>
              <a:rPr lang="en-US" sz="2400" b="1" dirty="0" smtClean="0">
                <a:solidFill>
                  <a:srgbClr val="002060"/>
                </a:solidFill>
                <a:cs typeface="Times New Roman" pitchFamily="18" charset="0"/>
              </a:rPr>
              <a:t> </a:t>
            </a:r>
            <a:r>
              <a:rPr lang="en-US" sz="2400" b="1" dirty="0">
                <a:solidFill>
                  <a:srgbClr val="002060"/>
                </a:solidFill>
                <a:cs typeface="Times New Roman" pitchFamily="18" charset="0"/>
              </a:rPr>
              <a:t>orbital is a </a:t>
            </a:r>
            <a:r>
              <a:rPr lang="en-US" sz="2400" b="1" dirty="0">
                <a:solidFill>
                  <a:srgbClr val="C00000"/>
                </a:solidFill>
                <a:cs typeface="Times New Roman" pitchFamily="18" charset="0"/>
              </a:rPr>
              <a:t>dumbbell-shaped</a:t>
            </a:r>
            <a:r>
              <a:rPr lang="en-US" sz="2400" b="1" dirty="0">
                <a:solidFill>
                  <a:srgbClr val="002060"/>
                </a:solidFill>
                <a:cs typeface="Times New Roman" pitchFamily="18" charset="0"/>
              </a:rPr>
              <a:t> electron cloud with the nucleus between the two lobes.</a:t>
            </a:r>
          </a:p>
          <a:p>
            <a:pPr algn="just"/>
            <a:r>
              <a:rPr lang="en-US" sz="2400" b="1" dirty="0" smtClean="0">
                <a:solidFill>
                  <a:srgbClr val="002060"/>
                </a:solidFill>
                <a:cs typeface="Times New Roman" pitchFamily="18" charset="0"/>
              </a:rPr>
              <a:t>     Each </a:t>
            </a:r>
            <a:r>
              <a:rPr lang="en-US" sz="2400" b="1" dirty="0">
                <a:solidFill>
                  <a:srgbClr val="C00000"/>
                </a:solidFill>
                <a:cs typeface="Times New Roman" pitchFamily="18" charset="0"/>
              </a:rPr>
              <a:t>p</a:t>
            </a:r>
            <a:r>
              <a:rPr lang="en-US" sz="2400" b="1" dirty="0">
                <a:solidFill>
                  <a:srgbClr val="002060"/>
                </a:solidFill>
                <a:cs typeface="Times New Roman" pitchFamily="18" charset="0"/>
              </a:rPr>
              <a:t> orbital is oriented along one of three perpendicular coordinate axes (in the </a:t>
            </a:r>
            <a:r>
              <a:rPr lang="en-US" sz="2400" b="1" dirty="0">
                <a:solidFill>
                  <a:srgbClr val="C00000"/>
                </a:solidFill>
                <a:cs typeface="Times New Roman" pitchFamily="18" charset="0"/>
              </a:rPr>
              <a:t>x, y, or z </a:t>
            </a:r>
            <a:r>
              <a:rPr lang="en-US" sz="2400" b="1" dirty="0">
                <a:solidFill>
                  <a:srgbClr val="002060"/>
                </a:solidFill>
                <a:cs typeface="Times New Roman" pitchFamily="18" charset="0"/>
              </a:rPr>
              <a:t>direction).</a:t>
            </a:r>
            <a:endParaRPr lang="en-US" sz="2400" b="1" dirty="0" smtClean="0">
              <a:solidFill>
                <a:srgbClr val="002060"/>
              </a:solidFill>
              <a:cs typeface="Times New Roman" pitchFamily="18" charset="0"/>
            </a:endParaRPr>
          </a:p>
        </p:txBody>
      </p:sp>
      <p:sp>
        <p:nvSpPr>
          <p:cNvPr id="10" name="TextBox 9"/>
          <p:cNvSpPr txBox="1"/>
          <p:nvPr/>
        </p:nvSpPr>
        <p:spPr>
          <a:xfrm>
            <a:off x="0" y="0"/>
            <a:ext cx="9144000" cy="461665"/>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b="1" dirty="0" smtClean="0">
                <a:solidFill>
                  <a:srgbClr val="C00000"/>
                </a:solidFill>
              </a:rPr>
              <a:t>Atomic Orbitals</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17</a:t>
            </a:fld>
            <a:endParaRPr lang="en-US"/>
          </a:p>
        </p:txBody>
      </p:sp>
      <p:pic>
        <p:nvPicPr>
          <p:cNvPr id="32256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4742813"/>
            <a:ext cx="4575252"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lide(fromBottom)">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8317" y="839027"/>
            <a:ext cx="7721987" cy="1077218"/>
          </a:xfrm>
          <a:prstGeom prst="rect">
            <a:avLst/>
          </a:prstGeom>
          <a:noFill/>
        </p:spPr>
        <p:txBody>
          <a:bodyPr wrap="square" rtlCol="0">
            <a:spAutoFit/>
          </a:bodyPr>
          <a:lstStyle/>
          <a:p>
            <a:pPr algn="just"/>
            <a:r>
              <a:rPr lang="en-US" sz="2400" b="1" dirty="0" smtClean="0">
                <a:solidFill>
                  <a:srgbClr val="FF0000"/>
                </a:solidFill>
                <a:cs typeface="Times New Roman" pitchFamily="18" charset="0"/>
              </a:rPr>
              <a:t>    </a:t>
            </a:r>
            <a:r>
              <a:rPr lang="en-US" sz="2000" dirty="0" smtClean="0">
                <a:solidFill>
                  <a:srgbClr val="FF0000"/>
                </a:solidFill>
                <a:cs typeface="Times New Roman" pitchFamily="18" charset="0"/>
              </a:rPr>
              <a:t>Alcohols</a:t>
            </a:r>
            <a:r>
              <a:rPr lang="en-US" sz="2000" dirty="0" smtClean="0">
                <a:solidFill>
                  <a:prstClr val="black"/>
                </a:solidFill>
                <a:cs typeface="Times New Roman" pitchFamily="18" charset="0"/>
              </a:rPr>
              <a:t> </a:t>
            </a:r>
            <a:r>
              <a:rPr lang="en-US" sz="2000" dirty="0">
                <a:solidFill>
                  <a:srgbClr val="0070C0"/>
                </a:solidFill>
                <a:cs typeface="Times New Roman" pitchFamily="18" charset="0"/>
              </a:rPr>
              <a:t>undergo two kinds of </a:t>
            </a:r>
            <a:r>
              <a:rPr lang="en-US" sz="2000" dirty="0" smtClean="0">
                <a:solidFill>
                  <a:srgbClr val="0070C0"/>
                </a:solidFill>
                <a:cs typeface="Times New Roman" pitchFamily="18" charset="0"/>
              </a:rPr>
              <a:t>reactions : </a:t>
            </a:r>
            <a:r>
              <a:rPr lang="en-US" sz="2000" dirty="0">
                <a:solidFill>
                  <a:srgbClr val="0070C0"/>
                </a:solidFill>
                <a:cs typeface="Times New Roman" pitchFamily="18" charset="0"/>
              </a:rPr>
              <a:t>o</a:t>
            </a:r>
            <a:r>
              <a:rPr lang="en-US" sz="2000" dirty="0" smtClean="0">
                <a:solidFill>
                  <a:srgbClr val="0070C0"/>
                </a:solidFill>
                <a:cs typeface="Times New Roman" pitchFamily="18" charset="0"/>
              </a:rPr>
              <a:t>ne of them involves </a:t>
            </a:r>
            <a:r>
              <a:rPr lang="en-US" sz="2000" dirty="0">
                <a:solidFill>
                  <a:srgbClr val="0070C0"/>
                </a:solidFill>
                <a:cs typeface="Times New Roman" pitchFamily="18" charset="0"/>
              </a:rPr>
              <a:t>the </a:t>
            </a:r>
            <a:r>
              <a:rPr lang="en-US" sz="2000" dirty="0">
                <a:solidFill>
                  <a:srgbClr val="FF0000"/>
                </a:solidFill>
                <a:cs typeface="Times New Roman" pitchFamily="18" charset="0"/>
              </a:rPr>
              <a:t>breaking of the oxygen-hydrogen </a:t>
            </a:r>
            <a:r>
              <a:rPr lang="en-US" sz="2000" dirty="0">
                <a:solidFill>
                  <a:srgbClr val="0070C0"/>
                </a:solidFill>
                <a:cs typeface="Times New Roman" pitchFamily="18" charset="0"/>
              </a:rPr>
              <a:t>bond (CO-H</a:t>
            </a:r>
            <a:r>
              <a:rPr lang="en-US" sz="2000" dirty="0" smtClean="0">
                <a:solidFill>
                  <a:srgbClr val="0070C0"/>
                </a:solidFill>
                <a:cs typeface="Times New Roman" pitchFamily="18" charset="0"/>
              </a:rPr>
              <a:t>).</a:t>
            </a:r>
            <a:r>
              <a:rPr lang="en-US" sz="2000" dirty="0">
                <a:solidFill>
                  <a:srgbClr val="0070C0"/>
                </a:solidFill>
                <a:cs typeface="Times New Roman" pitchFamily="18" charset="0"/>
              </a:rPr>
              <a:t> </a:t>
            </a:r>
            <a:r>
              <a:rPr lang="en-US" sz="2000" dirty="0" smtClean="0">
                <a:solidFill>
                  <a:srgbClr val="0070C0"/>
                </a:solidFill>
                <a:cs typeface="Times New Roman" pitchFamily="18" charset="0"/>
              </a:rPr>
              <a:t>and the other involves </a:t>
            </a:r>
            <a:r>
              <a:rPr lang="en-US" sz="2000" dirty="0">
                <a:solidFill>
                  <a:srgbClr val="0070C0"/>
                </a:solidFill>
                <a:cs typeface="Times New Roman" pitchFamily="18" charset="0"/>
              </a:rPr>
              <a:t>the </a:t>
            </a:r>
            <a:r>
              <a:rPr lang="en-US" sz="2000" dirty="0">
                <a:solidFill>
                  <a:srgbClr val="FF0000"/>
                </a:solidFill>
                <a:cs typeface="Times New Roman" pitchFamily="18" charset="0"/>
              </a:rPr>
              <a:t>rupture of the carbon-oxygen </a:t>
            </a:r>
            <a:r>
              <a:rPr lang="en-US" sz="2000" dirty="0">
                <a:solidFill>
                  <a:srgbClr val="0070C0"/>
                </a:solidFill>
                <a:cs typeface="Times New Roman" pitchFamily="18" charset="0"/>
              </a:rPr>
              <a:t>bond (C-OH</a:t>
            </a:r>
            <a:r>
              <a:rPr lang="en-US" sz="2000" dirty="0" smtClean="0">
                <a:solidFill>
                  <a:srgbClr val="0070C0"/>
                </a:solidFill>
                <a:cs typeface="Times New Roman" pitchFamily="18" charset="0"/>
              </a:rPr>
              <a:t>).</a:t>
            </a:r>
            <a:endParaRPr lang="en-US" sz="2400" dirty="0">
              <a:solidFill>
                <a:srgbClr val="0070C0"/>
              </a:solidFill>
              <a:cs typeface="Times New Roman" pitchFamily="18" charset="0"/>
            </a:endParaRPr>
          </a:p>
        </p:txBody>
      </p:sp>
      <p:sp>
        <p:nvSpPr>
          <p:cNvPr id="10" name="TextBox 9"/>
          <p:cNvSpPr txBox="1"/>
          <p:nvPr/>
        </p:nvSpPr>
        <p:spPr>
          <a:xfrm>
            <a:off x="0" y="0"/>
            <a:ext cx="91440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smtClean="0">
                <a:solidFill>
                  <a:srgbClr val="C00000"/>
                </a:solidFill>
                <a:cs typeface="Arial" pitchFamily="34" charset="0"/>
              </a:rPr>
              <a:t>Reactions of Alcohols</a:t>
            </a:r>
          </a:p>
        </p:txBody>
      </p:sp>
      <p:pic>
        <p:nvPicPr>
          <p:cNvPr id="1095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057400"/>
            <a:ext cx="2195639" cy="1381280"/>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7" name="Rectangle 6"/>
          <p:cNvSpPr/>
          <p:nvPr/>
        </p:nvSpPr>
        <p:spPr>
          <a:xfrm>
            <a:off x="268317" y="3438680"/>
            <a:ext cx="8418484" cy="2123658"/>
          </a:xfrm>
          <a:prstGeom prst="rect">
            <a:avLst/>
          </a:prstGeom>
        </p:spPr>
        <p:txBody>
          <a:bodyPr wrap="square">
            <a:spAutoFit/>
          </a:bodyPr>
          <a:lstStyle/>
          <a:p>
            <a:pPr marL="342900" indent="-342900">
              <a:buFont typeface="Wingdings" panose="05000000000000000000" pitchFamily="2" charset="2"/>
              <a:buChar char="v"/>
            </a:pPr>
            <a:r>
              <a:rPr lang="en-US" sz="1600" b="1" dirty="0" smtClean="0">
                <a:solidFill>
                  <a:srgbClr val="C00000"/>
                </a:solidFill>
                <a:latin typeface="Arial" panose="020B0604020202020204" pitchFamily="34" charset="0"/>
                <a:cs typeface="Arial" panose="020B0604020202020204" pitchFamily="34" charset="0"/>
              </a:rPr>
              <a:t>Dissociation </a:t>
            </a:r>
            <a:r>
              <a:rPr lang="en-US" sz="1600" b="1" dirty="0">
                <a:solidFill>
                  <a:srgbClr val="C00000"/>
                </a:solidFill>
                <a:latin typeface="Arial" panose="020B0604020202020204" pitchFamily="34" charset="0"/>
                <a:cs typeface="Arial" panose="020B0604020202020204" pitchFamily="34" charset="0"/>
              </a:rPr>
              <a:t>of oxygen-hydrogen bond (O-H </a:t>
            </a:r>
            <a:r>
              <a:rPr lang="en-US" sz="1600" b="1" dirty="0" smtClean="0">
                <a:solidFill>
                  <a:srgbClr val="C00000"/>
                </a:solidFill>
                <a:latin typeface="Arial" panose="020B0604020202020204" pitchFamily="34" charset="0"/>
                <a:cs typeface="Arial" panose="020B0604020202020204" pitchFamily="34" charset="0"/>
              </a:rPr>
              <a:t>)</a:t>
            </a:r>
          </a:p>
          <a:p>
            <a:pPr marL="342900" indent="-342900">
              <a:buFont typeface="Wingdings" panose="05000000000000000000" pitchFamily="2" charset="2"/>
              <a:buChar char="v"/>
            </a:pPr>
            <a:endParaRPr lang="en-US" sz="1600" b="1" dirty="0">
              <a:solidFill>
                <a:srgbClr val="C00000"/>
              </a:solidFill>
              <a:latin typeface="Arial" panose="020B0604020202020204" pitchFamily="34" charset="0"/>
              <a:cs typeface="Arial" panose="020B0604020202020204" pitchFamily="34" charset="0"/>
            </a:endParaRPr>
          </a:p>
          <a:p>
            <a:r>
              <a:rPr lang="en-US" sz="2000" dirty="0" smtClean="0">
                <a:solidFill>
                  <a:srgbClr val="0070C0"/>
                </a:solidFill>
                <a:latin typeface="Arial" panose="020B0604020202020204" pitchFamily="34" charset="0"/>
                <a:cs typeface="Arial" panose="020B0604020202020204" pitchFamily="34" charset="0"/>
              </a:rPr>
              <a:t>    This reactions involve </a:t>
            </a:r>
            <a:r>
              <a:rPr lang="en-US" sz="2000" dirty="0">
                <a:solidFill>
                  <a:srgbClr val="0070C0"/>
                </a:solidFill>
                <a:latin typeface="Arial" panose="020B0604020202020204" pitchFamily="34" charset="0"/>
                <a:cs typeface="Arial" panose="020B0604020202020204" pitchFamily="34" charset="0"/>
              </a:rPr>
              <a:t>the </a:t>
            </a:r>
            <a:r>
              <a:rPr lang="en-US" sz="2000" dirty="0">
                <a:solidFill>
                  <a:srgbClr val="C00000"/>
                </a:solidFill>
                <a:latin typeface="Arial" panose="020B0604020202020204" pitchFamily="34" charset="0"/>
                <a:cs typeface="Arial" panose="020B0604020202020204" pitchFamily="34" charset="0"/>
              </a:rPr>
              <a:t>breaking </a:t>
            </a:r>
            <a:r>
              <a:rPr lang="en-US" sz="2000" dirty="0">
                <a:solidFill>
                  <a:srgbClr val="0070C0"/>
                </a:solidFill>
                <a:latin typeface="Arial" panose="020B0604020202020204" pitchFamily="34" charset="0"/>
                <a:cs typeface="Arial" panose="020B0604020202020204" pitchFamily="34" charset="0"/>
              </a:rPr>
              <a:t>of the </a:t>
            </a:r>
            <a:r>
              <a:rPr lang="en-US" sz="2000" dirty="0">
                <a:solidFill>
                  <a:srgbClr val="C00000"/>
                </a:solidFill>
                <a:latin typeface="Arial" panose="020B0604020202020204" pitchFamily="34" charset="0"/>
                <a:cs typeface="Arial" panose="020B0604020202020204" pitchFamily="34" charset="0"/>
              </a:rPr>
              <a:t>oxygen-hydrogen </a:t>
            </a:r>
            <a:r>
              <a:rPr lang="en-US" sz="2000" dirty="0" smtClean="0">
                <a:solidFill>
                  <a:srgbClr val="C00000"/>
                </a:solidFill>
                <a:latin typeface="Arial" panose="020B0604020202020204" pitchFamily="34" charset="0"/>
                <a:cs typeface="Arial" panose="020B0604020202020204" pitchFamily="34" charset="0"/>
              </a:rPr>
              <a:t>bond. </a:t>
            </a:r>
            <a:r>
              <a:rPr lang="en-US" sz="2000" dirty="0" smtClean="0">
                <a:solidFill>
                  <a:srgbClr val="FF0000"/>
                </a:solidFill>
                <a:latin typeface="Arial" panose="020B0604020202020204" pitchFamily="34" charset="0"/>
                <a:cs typeface="Arial" panose="020B0604020202020204" pitchFamily="34" charset="0"/>
              </a:rPr>
              <a:t>Alcohols</a:t>
            </a:r>
            <a:r>
              <a:rPr lang="en-US" sz="2000" dirty="0" smtClean="0">
                <a:solidFill>
                  <a:prstClr val="black"/>
                </a:solidFill>
                <a:latin typeface="Arial" panose="020B0604020202020204" pitchFamily="34" charset="0"/>
                <a:cs typeface="Arial" panose="020B0604020202020204" pitchFamily="34" charset="0"/>
              </a:rPr>
              <a:t> can </a:t>
            </a:r>
            <a:r>
              <a:rPr lang="en-US" sz="2000" dirty="0">
                <a:solidFill>
                  <a:prstClr val="black"/>
                </a:solidFill>
                <a:latin typeface="Arial" panose="020B0604020202020204" pitchFamily="34" charset="0"/>
                <a:cs typeface="Arial" panose="020B0604020202020204" pitchFamily="34" charset="0"/>
              </a:rPr>
              <a:t>act as acids whenever they donate a proton to a base</a:t>
            </a:r>
            <a:r>
              <a:rPr lang="en-US" sz="2000" dirty="0">
                <a:solidFill>
                  <a:srgbClr val="00B050"/>
                </a:solidFill>
                <a:latin typeface="Arial" panose="020B0604020202020204" pitchFamily="34" charset="0"/>
                <a:cs typeface="Arial" panose="020B0604020202020204" pitchFamily="34" charset="0"/>
              </a:rPr>
              <a:t> </a:t>
            </a:r>
            <a:r>
              <a:rPr lang="en-US" sz="2000" dirty="0" smtClean="0">
                <a:solidFill>
                  <a:srgbClr val="00B050"/>
                </a:solidFill>
                <a:latin typeface="Arial" panose="020B0604020202020204" pitchFamily="34" charset="0"/>
                <a:cs typeface="Arial" panose="020B0604020202020204" pitchFamily="34" charset="0"/>
              </a:rPr>
              <a:t>, the </a:t>
            </a:r>
            <a:r>
              <a:rPr lang="en-US" sz="2000" dirty="0">
                <a:solidFill>
                  <a:srgbClr val="00B050"/>
                </a:solidFill>
                <a:latin typeface="Arial" panose="020B0604020202020204" pitchFamily="34" charset="0"/>
                <a:cs typeface="Arial" panose="020B0604020202020204" pitchFamily="34" charset="0"/>
              </a:rPr>
              <a:t>base must be stronger than the conjugate base of the </a:t>
            </a:r>
            <a:r>
              <a:rPr lang="en-US" sz="2000" dirty="0" smtClean="0">
                <a:solidFill>
                  <a:srgbClr val="00B050"/>
                </a:solidFill>
                <a:latin typeface="Arial" panose="020B0604020202020204" pitchFamily="34" charset="0"/>
                <a:cs typeface="Arial" panose="020B0604020202020204" pitchFamily="34" charset="0"/>
              </a:rPr>
              <a:t>alcohol ,  </a:t>
            </a:r>
            <a:r>
              <a:rPr lang="en-US" sz="2000" dirty="0" smtClean="0">
                <a:solidFill>
                  <a:prstClr val="black"/>
                </a:solidFill>
                <a:latin typeface="Arial" panose="020B0604020202020204" pitchFamily="34" charset="0"/>
                <a:cs typeface="Arial" panose="020B0604020202020204" pitchFamily="34" charset="0"/>
              </a:rPr>
              <a:t>Since </a:t>
            </a:r>
            <a:r>
              <a:rPr lang="en-US" sz="2000" dirty="0">
                <a:solidFill>
                  <a:prstClr val="black"/>
                </a:solidFill>
                <a:latin typeface="Arial" panose="020B0604020202020204" pitchFamily="34" charset="0"/>
                <a:cs typeface="Arial" panose="020B0604020202020204" pitchFamily="34" charset="0"/>
              </a:rPr>
              <a:t>alcohols are </a:t>
            </a:r>
            <a:r>
              <a:rPr lang="en-US" sz="2000" dirty="0">
                <a:solidFill>
                  <a:srgbClr val="C00000"/>
                </a:solidFill>
                <a:latin typeface="Arial" panose="020B0604020202020204" pitchFamily="34" charset="0"/>
                <a:cs typeface="Arial" panose="020B0604020202020204" pitchFamily="34" charset="0"/>
              </a:rPr>
              <a:t>weaker acids than water</a:t>
            </a:r>
            <a:r>
              <a:rPr lang="en-US" sz="2000" dirty="0">
                <a:solidFill>
                  <a:prstClr val="black"/>
                </a:solidFill>
                <a:latin typeface="Arial" panose="020B0604020202020204" pitchFamily="34" charset="0"/>
                <a:cs typeface="Arial" panose="020B0604020202020204" pitchFamily="34" charset="0"/>
              </a:rPr>
              <a:t>, it is </a:t>
            </a:r>
            <a:r>
              <a:rPr lang="en-US" sz="2000" dirty="0">
                <a:solidFill>
                  <a:srgbClr val="C00000"/>
                </a:solidFill>
                <a:latin typeface="Arial" panose="020B0604020202020204" pitchFamily="34" charset="0"/>
                <a:cs typeface="Arial" panose="020B0604020202020204" pitchFamily="34" charset="0"/>
              </a:rPr>
              <a:t>not possible </a:t>
            </a:r>
            <a:r>
              <a:rPr lang="en-US" sz="2000" dirty="0">
                <a:solidFill>
                  <a:prstClr val="black"/>
                </a:solidFill>
                <a:latin typeface="Arial" panose="020B0604020202020204" pitchFamily="34" charset="0"/>
                <a:cs typeface="Arial" panose="020B0604020202020204" pitchFamily="34" charset="0"/>
              </a:rPr>
              <a:t>to </a:t>
            </a:r>
            <a:r>
              <a:rPr lang="en-US" sz="2000" dirty="0">
                <a:solidFill>
                  <a:srgbClr val="C00000"/>
                </a:solidFill>
                <a:latin typeface="Arial" panose="020B0604020202020204" pitchFamily="34" charset="0"/>
                <a:cs typeface="Arial" panose="020B0604020202020204" pitchFamily="34" charset="0"/>
              </a:rPr>
              <a:t>form the salt </a:t>
            </a:r>
            <a:r>
              <a:rPr lang="en-US" sz="2000" dirty="0">
                <a:solidFill>
                  <a:prstClr val="black"/>
                </a:solidFill>
                <a:latin typeface="Arial" panose="020B0604020202020204" pitchFamily="34" charset="0"/>
                <a:cs typeface="Arial" panose="020B0604020202020204" pitchFamily="34" charset="0"/>
              </a:rPr>
              <a:t>of an alcohol in aqueous alkaline solutions</a:t>
            </a:r>
            <a:r>
              <a:rPr lang="en-US" sz="2000" dirty="0" smtClean="0">
                <a:solidFill>
                  <a:prstClr val="black"/>
                </a:solidFill>
                <a:latin typeface="Arial" panose="020B0604020202020204" pitchFamily="34" charset="0"/>
                <a:cs typeface="Arial" panose="020B0604020202020204" pitchFamily="34" charset="0"/>
              </a:rPr>
              <a:t>.</a:t>
            </a:r>
            <a:endParaRPr lang="en-US" sz="2000" dirty="0">
              <a:solidFill>
                <a:prstClr val="black"/>
              </a:solidFill>
              <a:latin typeface="Arial" panose="020B0604020202020204" pitchFamily="34" charset="0"/>
              <a:cs typeface="Arial" panose="020B0604020202020204" pitchFamily="34" charset="0"/>
            </a:endParaRPr>
          </a:p>
        </p:txBody>
      </p:sp>
      <p:pic>
        <p:nvPicPr>
          <p:cNvPr id="8" name="Picture 7"/>
          <p:cNvPicPr>
            <a:picLocks noChangeAspect="1" noChangeArrowheads="1"/>
          </p:cNvPicPr>
          <p:nvPr/>
        </p:nvPicPr>
        <p:blipFill>
          <a:blip r:embed="rId3" cstate="print"/>
          <a:srcRect/>
          <a:stretch>
            <a:fillRect/>
          </a:stretch>
        </p:blipFill>
        <p:spPr bwMode="auto">
          <a:xfrm>
            <a:off x="573117" y="5791200"/>
            <a:ext cx="5370483" cy="459687"/>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170</a:t>
            </a:fld>
            <a:endParaRPr lang="en-US">
              <a:solidFill>
                <a:prstClr val="black">
                  <a:tint val="75000"/>
                </a:prstClr>
              </a:solidFill>
            </a:endParaRPr>
          </a:p>
        </p:txBody>
      </p:sp>
    </p:spTree>
    <p:extLst>
      <p:ext uri="{BB962C8B-B14F-4D97-AF65-F5344CB8AC3E}">
        <p14:creationId xmlns:p14="http://schemas.microsoft.com/office/powerpoint/2010/main" val="3177810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heckerboard(across)">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6699" y="990600"/>
            <a:ext cx="7189501" cy="1446550"/>
          </a:xfrm>
          <a:prstGeom prst="rect">
            <a:avLst/>
          </a:prstGeom>
        </p:spPr>
        <p:txBody>
          <a:bodyPr wrap="square">
            <a:spAutoFit/>
          </a:bodyPr>
          <a:lstStyle/>
          <a:p>
            <a:pPr algn="ctr"/>
            <a:r>
              <a:rPr lang="en-US" sz="2400" b="1" dirty="0" smtClean="0">
                <a:solidFill>
                  <a:srgbClr val="0070C0"/>
                </a:solidFill>
              </a:rPr>
              <a:t>1- Salt Formation</a:t>
            </a:r>
            <a:r>
              <a:rPr lang="en-US" sz="2400" b="1" dirty="0" smtClean="0">
                <a:solidFill>
                  <a:srgbClr val="FF0000"/>
                </a:solidFill>
                <a:cs typeface="Times New Roman" pitchFamily="18" charset="0"/>
              </a:rPr>
              <a:t> </a:t>
            </a:r>
          </a:p>
          <a:p>
            <a:r>
              <a:rPr lang="en-US" sz="2400" b="1" dirty="0">
                <a:solidFill>
                  <a:srgbClr val="FF0000"/>
                </a:solidFill>
                <a:cs typeface="Times New Roman" pitchFamily="18" charset="0"/>
              </a:rPr>
              <a:t> </a:t>
            </a:r>
            <a:r>
              <a:rPr lang="en-US" sz="2400" b="1" dirty="0" smtClean="0">
                <a:solidFill>
                  <a:srgbClr val="FF0000"/>
                </a:solidFill>
                <a:cs typeface="Times New Roman" pitchFamily="18" charset="0"/>
              </a:rPr>
              <a:t>   </a:t>
            </a:r>
            <a:r>
              <a:rPr lang="en-US" sz="2000" dirty="0" smtClean="0">
                <a:solidFill>
                  <a:prstClr val="black"/>
                </a:solidFill>
                <a:cs typeface="Times New Roman" pitchFamily="18" charset="0"/>
              </a:rPr>
              <a:t>It is possible to form the salt by the reaction of alcohol with active metals such as </a:t>
            </a:r>
            <a:r>
              <a:rPr lang="en-US" sz="2000" dirty="0" smtClean="0">
                <a:solidFill>
                  <a:srgbClr val="FF0000"/>
                </a:solidFill>
              </a:rPr>
              <a:t> Na</a:t>
            </a:r>
            <a:r>
              <a:rPr lang="en-US" sz="2000" dirty="0">
                <a:solidFill>
                  <a:srgbClr val="FF0000"/>
                </a:solidFill>
              </a:rPr>
              <a:t> </a:t>
            </a:r>
            <a:r>
              <a:rPr lang="en-US" sz="2000" dirty="0" smtClean="0">
                <a:solidFill>
                  <a:srgbClr val="FF0000"/>
                </a:solidFill>
              </a:rPr>
              <a:t>, K , </a:t>
            </a:r>
            <a:r>
              <a:rPr lang="en-US" sz="2000" dirty="0">
                <a:solidFill>
                  <a:srgbClr val="FF0000"/>
                </a:solidFill>
              </a:rPr>
              <a:t>Mg </a:t>
            </a:r>
            <a:r>
              <a:rPr lang="en-US" sz="2000" dirty="0" smtClean="0">
                <a:solidFill>
                  <a:srgbClr val="FF0000"/>
                </a:solidFill>
              </a:rPr>
              <a:t>,</a:t>
            </a:r>
            <a:r>
              <a:rPr lang="en-US" sz="2000" dirty="0">
                <a:solidFill>
                  <a:prstClr val="black"/>
                </a:solidFill>
                <a:cs typeface="Times New Roman" pitchFamily="18" charset="0"/>
              </a:rPr>
              <a:t> </a:t>
            </a:r>
            <a:r>
              <a:rPr lang="en-US" sz="2000" dirty="0" smtClean="0">
                <a:solidFill>
                  <a:prstClr val="black"/>
                </a:solidFill>
                <a:cs typeface="Times New Roman" pitchFamily="18" charset="0"/>
              </a:rPr>
              <a:t> the </a:t>
            </a:r>
            <a:r>
              <a:rPr lang="en-US" sz="2000" dirty="0">
                <a:solidFill>
                  <a:prstClr val="black"/>
                </a:solidFill>
                <a:cs typeface="Times New Roman" pitchFamily="18" charset="0"/>
              </a:rPr>
              <a:t>action of metallic sodium on an alcohol is similar to the reaction of metallic sodium with water.</a:t>
            </a:r>
            <a:r>
              <a:rPr lang="en-US" sz="2000" dirty="0">
                <a:solidFill>
                  <a:srgbClr val="FF0000"/>
                </a:solidFill>
                <a:cs typeface="Times New Roman" pitchFamily="18" charset="0"/>
              </a:rPr>
              <a:t> </a:t>
            </a:r>
            <a:endParaRPr lang="ar-SA" sz="2000" dirty="0">
              <a:solidFill>
                <a:srgbClr val="FF0000"/>
              </a:solidFill>
            </a:endParaRPr>
          </a:p>
        </p:txBody>
      </p:sp>
      <p:pic>
        <p:nvPicPr>
          <p:cNvPr id="6" name="Picture 5"/>
          <p:cNvPicPr>
            <a:picLocks noChangeAspect="1" noChangeArrowheads="1"/>
          </p:cNvPicPr>
          <p:nvPr/>
        </p:nvPicPr>
        <p:blipFill>
          <a:blip r:embed="rId2" cstate="print"/>
          <a:srcRect l="6504" t="35714"/>
          <a:stretch>
            <a:fillRect/>
          </a:stretch>
        </p:blipFill>
        <p:spPr bwMode="auto">
          <a:xfrm>
            <a:off x="506699" y="2590800"/>
            <a:ext cx="6656101" cy="833460"/>
          </a:xfrm>
          <a:prstGeom prst="rect">
            <a:avLst/>
          </a:prstGeom>
          <a:noFill/>
          <a:ln w="9525">
            <a:noFill/>
            <a:miter lim="800000"/>
            <a:headEnd/>
            <a:tailEnd/>
          </a:ln>
        </p:spPr>
      </p:pic>
      <p:sp>
        <p:nvSpPr>
          <p:cNvPr id="8" name="Rectangle 7"/>
          <p:cNvSpPr/>
          <p:nvPr/>
        </p:nvSpPr>
        <p:spPr>
          <a:xfrm>
            <a:off x="506698" y="3903290"/>
            <a:ext cx="7081387" cy="1569660"/>
          </a:xfrm>
          <a:prstGeom prst="rect">
            <a:avLst/>
          </a:prstGeom>
        </p:spPr>
        <p:txBody>
          <a:bodyPr wrap="square">
            <a:spAutoFit/>
          </a:bodyPr>
          <a:lstStyle/>
          <a:p>
            <a:pPr algn="just"/>
            <a:r>
              <a:rPr lang="en-US" sz="2400" b="1" dirty="0" err="1">
                <a:solidFill>
                  <a:srgbClr val="C00000"/>
                </a:solidFill>
                <a:cs typeface="Times New Roman" pitchFamily="18" charset="0"/>
              </a:rPr>
              <a:t>Alkoxides</a:t>
            </a:r>
            <a:r>
              <a:rPr lang="en-US" sz="2400" b="1" dirty="0">
                <a:solidFill>
                  <a:srgbClr val="C00000"/>
                </a:solidFill>
                <a:cs typeface="Times New Roman" pitchFamily="18" charset="0"/>
              </a:rPr>
              <a:t> </a:t>
            </a:r>
            <a:endParaRPr lang="en-US" sz="2400" b="1" dirty="0" smtClean="0">
              <a:solidFill>
                <a:srgbClr val="C00000"/>
              </a:solidFill>
              <a:cs typeface="Times New Roman" pitchFamily="18" charset="0"/>
            </a:endParaRPr>
          </a:p>
          <a:p>
            <a:pPr algn="just"/>
            <a:r>
              <a:rPr lang="en-US" sz="2000" dirty="0" err="1">
                <a:solidFill>
                  <a:srgbClr val="FF0000"/>
                </a:solidFill>
                <a:cs typeface="Times New Roman" pitchFamily="18" charset="0"/>
              </a:rPr>
              <a:t>Alkoxides</a:t>
            </a:r>
            <a:r>
              <a:rPr lang="en-US" sz="2400" b="1" dirty="0">
                <a:solidFill>
                  <a:srgbClr val="FF0000"/>
                </a:solidFill>
                <a:cs typeface="Times New Roman" pitchFamily="18" charset="0"/>
              </a:rPr>
              <a:t> </a:t>
            </a:r>
            <a:r>
              <a:rPr lang="en-US" sz="2000" dirty="0" smtClean="0">
                <a:solidFill>
                  <a:prstClr val="black"/>
                </a:solidFill>
                <a:cs typeface="Times New Roman" pitchFamily="18" charset="0"/>
              </a:rPr>
              <a:t>are </a:t>
            </a:r>
            <a:r>
              <a:rPr lang="en-US" sz="2000" dirty="0">
                <a:solidFill>
                  <a:prstClr val="black"/>
                </a:solidFill>
                <a:cs typeface="Times New Roman" pitchFamily="18" charset="0"/>
              </a:rPr>
              <a:t>strong bases, even stronger than hydroxides </a:t>
            </a:r>
            <a:endParaRPr lang="en-US" sz="2000" dirty="0" smtClean="0">
              <a:solidFill>
                <a:prstClr val="black"/>
              </a:solidFill>
              <a:cs typeface="Times New Roman" pitchFamily="18" charset="0"/>
            </a:endParaRPr>
          </a:p>
          <a:p>
            <a:pPr algn="just"/>
            <a:endParaRPr lang="en-US" sz="2400" b="1" dirty="0">
              <a:solidFill>
                <a:prstClr val="black"/>
              </a:solidFill>
              <a:cs typeface="Times New Roman" pitchFamily="18" charset="0"/>
            </a:endParaRPr>
          </a:p>
          <a:p>
            <a:pPr algn="just"/>
            <a:r>
              <a:rPr lang="en-US" sz="2400" b="1" dirty="0" smtClean="0">
                <a:solidFill>
                  <a:srgbClr val="0070C0"/>
                </a:solidFill>
              </a:rPr>
              <a:t>           CH</a:t>
            </a:r>
            <a:r>
              <a:rPr lang="en-US" sz="2400" b="1" baseline="-25000" dirty="0" smtClean="0">
                <a:solidFill>
                  <a:srgbClr val="0070C0"/>
                </a:solidFill>
              </a:rPr>
              <a:t>3</a:t>
            </a:r>
            <a:r>
              <a:rPr lang="en-US" sz="2400" b="1" dirty="0" smtClean="0">
                <a:solidFill>
                  <a:srgbClr val="0070C0"/>
                </a:solidFill>
              </a:rPr>
              <a:t>O</a:t>
            </a:r>
            <a:r>
              <a:rPr lang="en-US" sz="2400" b="1" baseline="30000" dirty="0" smtClean="0">
                <a:solidFill>
                  <a:srgbClr val="0070C0"/>
                </a:solidFill>
              </a:rPr>
              <a:t>- </a:t>
            </a:r>
            <a:r>
              <a:rPr lang="en-US" sz="2400" b="1" dirty="0">
                <a:solidFill>
                  <a:srgbClr val="0070C0"/>
                </a:solidFill>
              </a:rPr>
              <a:t>Na</a:t>
            </a:r>
            <a:r>
              <a:rPr lang="en-US" sz="2400" b="1" baseline="30000" dirty="0">
                <a:solidFill>
                  <a:srgbClr val="0070C0"/>
                </a:solidFill>
              </a:rPr>
              <a:t>+</a:t>
            </a:r>
            <a:r>
              <a:rPr lang="en-US" sz="2400" dirty="0">
                <a:solidFill>
                  <a:prstClr val="black"/>
                </a:solidFill>
              </a:rPr>
              <a:t>    +    H</a:t>
            </a:r>
            <a:r>
              <a:rPr lang="en-US" sz="2400" baseline="-25000" dirty="0">
                <a:solidFill>
                  <a:prstClr val="black"/>
                </a:solidFill>
              </a:rPr>
              <a:t>2</a:t>
            </a:r>
            <a:r>
              <a:rPr lang="en-US" sz="2400" dirty="0">
                <a:solidFill>
                  <a:prstClr val="black"/>
                </a:solidFill>
              </a:rPr>
              <a:t>O    </a:t>
            </a:r>
            <a:r>
              <a:rPr lang="en-US" sz="2400" b="1" dirty="0">
                <a:solidFill>
                  <a:prstClr val="black"/>
                </a:solidFill>
              </a:rPr>
              <a:t>            </a:t>
            </a:r>
            <a:r>
              <a:rPr lang="en-US" sz="2400" b="1" dirty="0">
                <a:solidFill>
                  <a:srgbClr val="0070C0"/>
                </a:solidFill>
              </a:rPr>
              <a:t>CH</a:t>
            </a:r>
            <a:r>
              <a:rPr lang="en-US" sz="2400" b="1" baseline="-25000" dirty="0">
                <a:solidFill>
                  <a:srgbClr val="0070C0"/>
                </a:solidFill>
              </a:rPr>
              <a:t>3</a:t>
            </a:r>
            <a:r>
              <a:rPr lang="en-US" sz="2400" b="1" dirty="0">
                <a:solidFill>
                  <a:srgbClr val="0070C0"/>
                </a:solidFill>
              </a:rPr>
              <a:t>O</a:t>
            </a:r>
            <a:r>
              <a:rPr lang="en-US" sz="2400" dirty="0">
                <a:solidFill>
                  <a:prstClr val="black"/>
                </a:solidFill>
              </a:rPr>
              <a:t>H   +    </a:t>
            </a:r>
            <a:r>
              <a:rPr lang="en-US" sz="2400" dirty="0" err="1">
                <a:solidFill>
                  <a:prstClr val="black"/>
                </a:solidFill>
              </a:rPr>
              <a:t>Na</a:t>
            </a:r>
            <a:r>
              <a:rPr lang="en-US" sz="2400" baseline="30000" dirty="0" err="1">
                <a:solidFill>
                  <a:prstClr val="black"/>
                </a:solidFill>
              </a:rPr>
              <a:t>+</a:t>
            </a:r>
            <a:r>
              <a:rPr lang="en-US" sz="2400" dirty="0" err="1">
                <a:solidFill>
                  <a:prstClr val="black"/>
                </a:solidFill>
              </a:rPr>
              <a:t>OH</a:t>
            </a:r>
            <a:r>
              <a:rPr lang="en-US" sz="2400" baseline="30000" dirty="0">
                <a:solidFill>
                  <a:prstClr val="black"/>
                </a:solidFill>
              </a:rPr>
              <a:t>-</a:t>
            </a:r>
            <a:endParaRPr lang="en-US" sz="3200" dirty="0">
              <a:solidFill>
                <a:prstClr val="black"/>
              </a:solidFil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4749" y="5181600"/>
            <a:ext cx="967047" cy="205498"/>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171</a:t>
            </a:fld>
            <a:endParaRPr lang="en-US">
              <a:solidFill>
                <a:prstClr val="black">
                  <a:tint val="75000"/>
                </a:prstClr>
              </a:solidFill>
            </a:endParaRPr>
          </a:p>
        </p:txBody>
      </p:sp>
      <p:sp>
        <p:nvSpPr>
          <p:cNvPr id="10" name="TextBox 7"/>
          <p:cNvSpPr txBox="1"/>
          <p:nvPr/>
        </p:nvSpPr>
        <p:spPr>
          <a:xfrm>
            <a:off x="0" y="0"/>
            <a:ext cx="5638800" cy="461665"/>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solidFill>
                  <a:srgbClr val="C00000"/>
                </a:solidFill>
                <a:latin typeface="Arial" panose="020B0604020202020204" pitchFamily="34" charset="0"/>
                <a:cs typeface="Arial" panose="020B0604020202020204" pitchFamily="34" charset="0"/>
              </a:rPr>
              <a:t>Reactions of Alcohols     cont</a:t>
            </a:r>
            <a:r>
              <a:rPr lang="en-US" sz="2400" b="1" dirty="0">
                <a:solidFill>
                  <a:srgbClr val="C00000"/>
                </a:solidFill>
                <a:latin typeface="Arial" panose="020B0604020202020204" pitchFamily="34" charset="0"/>
                <a:cs typeface="Arial" panose="020B0604020202020204" pitchFamily="34" charset="0"/>
              </a:rPr>
              <a:t>.</a:t>
            </a:r>
            <a:endParaRPr lang="en-US" sz="2400" b="1" dirty="0" smtClean="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7013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745980"/>
            <a:ext cx="8760050" cy="830997"/>
          </a:xfrm>
          <a:prstGeom prst="rect">
            <a:avLst/>
          </a:prstGeom>
          <a:noFill/>
        </p:spPr>
        <p:txBody>
          <a:bodyPr wrap="square" rtlCol="0">
            <a:spAutoFit/>
          </a:bodyPr>
          <a:lstStyle/>
          <a:p>
            <a:pPr lvl="1" algn="ctr"/>
            <a:r>
              <a:rPr lang="en-US" sz="2400" b="1" dirty="0" smtClean="0">
                <a:solidFill>
                  <a:srgbClr val="0070C0"/>
                </a:solidFill>
                <a:cs typeface="Times New Roman" pitchFamily="18" charset="0"/>
              </a:rPr>
              <a:t>2-Ether Formation</a:t>
            </a:r>
          </a:p>
          <a:p>
            <a:pPr lvl="1" algn="just"/>
            <a:r>
              <a:rPr lang="en-US" sz="2400" dirty="0">
                <a:solidFill>
                  <a:prstClr val="black"/>
                </a:solidFill>
                <a:cs typeface="Times New Roman" pitchFamily="18" charset="0"/>
              </a:rPr>
              <a:t> </a:t>
            </a:r>
            <a:r>
              <a:rPr lang="en-US" sz="2400" dirty="0" smtClean="0">
                <a:solidFill>
                  <a:prstClr val="black"/>
                </a:solidFill>
                <a:cs typeface="Times New Roman" pitchFamily="18" charset="0"/>
              </a:rPr>
              <a:t>       Alkoxides are used extensively in the synthesis of </a:t>
            </a:r>
            <a:r>
              <a:rPr lang="en-US" sz="2400" dirty="0" smtClean="0">
                <a:solidFill>
                  <a:srgbClr val="0070C0"/>
                </a:solidFill>
                <a:cs typeface="Times New Roman" pitchFamily="18" charset="0"/>
              </a:rPr>
              <a:t>ethers</a:t>
            </a:r>
          </a:p>
        </p:txBody>
      </p:sp>
      <p:pic>
        <p:nvPicPr>
          <p:cNvPr id="1054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2766" y="1676400"/>
            <a:ext cx="6248400" cy="99603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200400" y="2823865"/>
            <a:ext cx="2723759" cy="461665"/>
          </a:xfrm>
          <a:prstGeom prst="rect">
            <a:avLst/>
          </a:prstGeom>
        </p:spPr>
        <p:txBody>
          <a:bodyPr wrap="none">
            <a:spAutoFit/>
          </a:bodyPr>
          <a:lstStyle/>
          <a:p>
            <a:pPr algn="ctr"/>
            <a:r>
              <a:rPr lang="en-US" sz="2400" b="1" dirty="0" smtClean="0">
                <a:solidFill>
                  <a:srgbClr val="0070C0"/>
                </a:solidFill>
              </a:rPr>
              <a:t>3- Esters Formation </a:t>
            </a:r>
            <a:endParaRPr lang="ar-SA" sz="2400" b="1" dirty="0">
              <a:solidFill>
                <a:srgbClr val="0070C0"/>
              </a:solidFill>
            </a:endParaRPr>
          </a:p>
        </p:txBody>
      </p:sp>
      <p:pic>
        <p:nvPicPr>
          <p:cNvPr id="1054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3200400"/>
            <a:ext cx="6579205" cy="1420778"/>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7" name="Rectangle 6"/>
          <p:cNvSpPr/>
          <p:nvPr/>
        </p:nvSpPr>
        <p:spPr>
          <a:xfrm>
            <a:off x="542182" y="3494782"/>
            <a:ext cx="351378" cy="1077218"/>
          </a:xfrm>
          <a:prstGeom prst="rect">
            <a:avLst/>
          </a:prstGeom>
        </p:spPr>
        <p:txBody>
          <a:bodyPr wrap="none">
            <a:spAutoFit/>
          </a:bodyPr>
          <a:lstStyle/>
          <a:p>
            <a:r>
              <a:rPr lang="en-US" sz="1600" b="1" dirty="0" smtClean="0">
                <a:solidFill>
                  <a:srgbClr val="FF0000"/>
                </a:solidFill>
                <a:cs typeface="Times New Roman" pitchFamily="18" charset="0"/>
              </a:rPr>
              <a:t>1-</a:t>
            </a:r>
          </a:p>
          <a:p>
            <a:endParaRPr lang="en-US" sz="1600" b="1" dirty="0">
              <a:solidFill>
                <a:srgbClr val="FF0000"/>
              </a:solidFill>
              <a:cs typeface="Times New Roman" pitchFamily="18" charset="0"/>
            </a:endParaRPr>
          </a:p>
          <a:p>
            <a:endParaRPr lang="en-US" sz="1600" b="1" dirty="0">
              <a:solidFill>
                <a:srgbClr val="FF0000"/>
              </a:solidFill>
              <a:cs typeface="Times New Roman" pitchFamily="18" charset="0"/>
            </a:endParaRPr>
          </a:p>
          <a:p>
            <a:r>
              <a:rPr lang="en-US" sz="1600" b="1" dirty="0" smtClean="0">
                <a:solidFill>
                  <a:srgbClr val="FF0000"/>
                </a:solidFill>
                <a:cs typeface="Times New Roman" pitchFamily="18" charset="0"/>
              </a:rPr>
              <a:t>2-</a:t>
            </a:r>
            <a:endParaRPr lang="en-US" sz="1600" dirty="0">
              <a:solidFill>
                <a:prstClr val="black"/>
              </a:solidFill>
            </a:endParaRPr>
          </a:p>
        </p:txBody>
      </p:sp>
      <p:sp>
        <p:nvSpPr>
          <p:cNvPr id="3" name="Slide Number Placeholder 2"/>
          <p:cNvSpPr>
            <a:spLocks noGrp="1"/>
          </p:cNvSpPr>
          <p:nvPr>
            <p:ph type="sldNum" sz="quarter" idx="12"/>
          </p:nvPr>
        </p:nvSpPr>
        <p:spPr/>
        <p:txBody>
          <a:bodyPr/>
          <a:lstStyle/>
          <a:p>
            <a:fld id="{405B12B2-4FB3-489F-A189-74144EEB9694}" type="slidenum">
              <a:rPr lang="en-US" smtClean="0">
                <a:solidFill>
                  <a:prstClr val="black">
                    <a:tint val="75000"/>
                  </a:prstClr>
                </a:solidFill>
              </a:rPr>
              <a:pPr/>
              <a:t>172</a:t>
            </a:fld>
            <a:endParaRPr lang="en-US">
              <a:solidFill>
                <a:prstClr val="black">
                  <a:tint val="75000"/>
                </a:prstClr>
              </a:solidFill>
            </a:endParaRPr>
          </a:p>
        </p:txBody>
      </p:sp>
      <p:sp>
        <p:nvSpPr>
          <p:cNvPr id="9" name="TextBox 7"/>
          <p:cNvSpPr txBox="1"/>
          <p:nvPr/>
        </p:nvSpPr>
        <p:spPr>
          <a:xfrm>
            <a:off x="0" y="0"/>
            <a:ext cx="5638800" cy="461665"/>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solidFill>
                  <a:srgbClr val="C00000"/>
                </a:solidFill>
                <a:latin typeface="Arial" panose="020B0604020202020204" pitchFamily="34" charset="0"/>
                <a:cs typeface="Arial" panose="020B0604020202020204" pitchFamily="34" charset="0"/>
              </a:rPr>
              <a:t>Reactions of Alcohols     cont</a:t>
            </a:r>
            <a:r>
              <a:rPr lang="en-US" sz="2400" b="1" dirty="0">
                <a:solidFill>
                  <a:srgbClr val="C00000"/>
                </a:solidFill>
                <a:latin typeface="Arial" panose="020B0604020202020204" pitchFamily="34" charset="0"/>
                <a:cs typeface="Arial" panose="020B0604020202020204" pitchFamily="34" charset="0"/>
              </a:rPr>
              <a:t>.</a:t>
            </a:r>
            <a:endParaRPr lang="en-US" sz="2400" b="1" dirty="0" smtClean="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73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838200"/>
            <a:ext cx="9144000" cy="400110"/>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2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 Substitution Reaction</a:t>
            </a:r>
            <a:endParaRPr lang="ar-SA" sz="2000" b="1" dirty="0">
              <a:solidFill>
                <a:srgbClr val="C00000"/>
              </a:solidFill>
              <a:effectLst>
                <a:outerShdw blurRad="38100" dist="38100" dir="2700000" algn="tl">
                  <a:srgbClr val="000000">
                    <a:alpha val="43137"/>
                  </a:srgbClr>
                </a:outerShdw>
              </a:effectLst>
              <a:latin typeface="Arial" panose="020B0604020202020204" pitchFamily="34" charset="0"/>
            </a:endParaRPr>
          </a:p>
        </p:txBody>
      </p:sp>
      <p:sp>
        <p:nvSpPr>
          <p:cNvPr id="6" name="Rectangle 5"/>
          <p:cNvSpPr/>
          <p:nvPr/>
        </p:nvSpPr>
        <p:spPr>
          <a:xfrm>
            <a:off x="228600" y="1143000"/>
            <a:ext cx="8839200" cy="1384995"/>
          </a:xfrm>
          <a:prstGeom prst="rect">
            <a:avLst/>
          </a:prstGeom>
        </p:spPr>
        <p:txBody>
          <a:bodyPr wrap="square">
            <a:spAutoFit/>
          </a:bodyPr>
          <a:lstStyle/>
          <a:p>
            <a:r>
              <a:rPr lang="en-US" sz="2400" b="1" dirty="0" smtClean="0">
                <a:solidFill>
                  <a:srgbClr val="0070C0"/>
                </a:solidFill>
                <a:cs typeface="Arial" pitchFamily="34" charset="0"/>
              </a:rPr>
              <a:t>    </a:t>
            </a:r>
            <a:r>
              <a:rPr lang="en-US" sz="2000" b="1" dirty="0" smtClean="0">
                <a:solidFill>
                  <a:srgbClr val="002060"/>
                </a:solidFill>
                <a:cs typeface="Arial" pitchFamily="34" charset="0"/>
              </a:rPr>
              <a:t>Reactions </a:t>
            </a:r>
            <a:r>
              <a:rPr lang="en-US" sz="2000" b="1" dirty="0">
                <a:solidFill>
                  <a:srgbClr val="002060"/>
                </a:solidFill>
                <a:cs typeface="Arial" pitchFamily="34" charset="0"/>
              </a:rPr>
              <a:t>Involving Carbon-Hydroxyl Bond </a:t>
            </a:r>
            <a:r>
              <a:rPr lang="en-US" sz="2000" b="1" dirty="0" smtClean="0">
                <a:solidFill>
                  <a:srgbClr val="002060"/>
                </a:solidFill>
                <a:cs typeface="Arial" pitchFamily="34" charset="0"/>
              </a:rPr>
              <a:t>Breaking</a:t>
            </a:r>
            <a:r>
              <a:rPr lang="en-US" sz="2000" b="1" dirty="0">
                <a:solidFill>
                  <a:srgbClr val="002060"/>
                </a:solidFill>
              </a:rPr>
              <a:t> </a:t>
            </a:r>
            <a:r>
              <a:rPr lang="en-US" sz="2000" b="1" dirty="0" smtClean="0">
                <a:solidFill>
                  <a:srgbClr val="002060"/>
                </a:solidFill>
              </a:rPr>
              <a:t>(Replacement </a:t>
            </a:r>
            <a:r>
              <a:rPr lang="en-US" sz="2000" b="1" dirty="0">
                <a:solidFill>
                  <a:srgbClr val="002060"/>
                </a:solidFill>
              </a:rPr>
              <a:t>of the OH Group by </a:t>
            </a:r>
            <a:r>
              <a:rPr lang="en-US" sz="2000" b="1" dirty="0" smtClean="0">
                <a:solidFill>
                  <a:srgbClr val="002060"/>
                </a:solidFill>
              </a:rPr>
              <a:t>Halide</a:t>
            </a:r>
            <a:r>
              <a:rPr lang="en-US" sz="2000" b="1" dirty="0">
                <a:solidFill>
                  <a:srgbClr val="002060"/>
                </a:solidFill>
              </a:rPr>
              <a:t>) The hydroxyl group of alcohols can be replaced by halide to form alkyl halides. The replacement of OH by halogen is applicable only to chlorides, bromides, and iodides. Alkyl fluorides, R—F, are not prepared from alcohols</a:t>
            </a:r>
            <a:r>
              <a:rPr lang="en-US" sz="2000" dirty="0">
                <a:solidFill>
                  <a:srgbClr val="002060"/>
                </a:solidFill>
              </a:rPr>
              <a:t>. </a:t>
            </a:r>
            <a:endParaRPr lang="en-US" sz="2400" dirty="0">
              <a:solidFill>
                <a:srgbClr val="002060"/>
              </a:solidFill>
              <a:cs typeface="Arial" pitchFamily="34" charset="0"/>
            </a:endParaRPr>
          </a:p>
        </p:txBody>
      </p:sp>
      <p:sp>
        <p:nvSpPr>
          <p:cNvPr id="13" name="Rectangle 12"/>
          <p:cNvSpPr/>
          <p:nvPr/>
        </p:nvSpPr>
        <p:spPr>
          <a:xfrm>
            <a:off x="152400" y="2438400"/>
            <a:ext cx="8686801" cy="1077218"/>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2400" b="1" dirty="0" smtClean="0">
                <a:solidFill>
                  <a:srgbClr val="C00000"/>
                </a:solidFill>
                <a:cs typeface="Times New Roman" pitchFamily="18" charset="0"/>
              </a:rPr>
              <a:t>1)- Reaction </a:t>
            </a:r>
            <a:r>
              <a:rPr lang="en-US" sz="2400" b="1" dirty="0">
                <a:solidFill>
                  <a:srgbClr val="C00000"/>
                </a:solidFill>
                <a:cs typeface="Times New Roman" pitchFamily="18" charset="0"/>
              </a:rPr>
              <a:t>with hydrogen halides </a:t>
            </a:r>
            <a:r>
              <a:rPr lang="en-US" sz="2400" b="1" dirty="0" err="1">
                <a:solidFill>
                  <a:srgbClr val="C00000"/>
                </a:solidFill>
                <a:cs typeface="Times New Roman" pitchFamily="18" charset="0"/>
              </a:rPr>
              <a:t>HCl</a:t>
            </a:r>
            <a:r>
              <a:rPr lang="en-US" sz="2400" b="1" dirty="0">
                <a:solidFill>
                  <a:srgbClr val="C00000"/>
                </a:solidFill>
                <a:cs typeface="Times New Roman" pitchFamily="18" charset="0"/>
              </a:rPr>
              <a:t> (Lucas test). </a:t>
            </a:r>
          </a:p>
          <a:p>
            <a:pPr algn="just"/>
            <a:r>
              <a:rPr lang="en-US" sz="2000" b="1" dirty="0" smtClean="0">
                <a:solidFill>
                  <a:srgbClr val="002060"/>
                </a:solidFill>
                <a:cs typeface="Times New Roman" pitchFamily="18" charset="0"/>
              </a:rPr>
              <a:t>          The </a:t>
            </a:r>
            <a:r>
              <a:rPr lang="en-US" sz="2000" b="1" dirty="0">
                <a:solidFill>
                  <a:srgbClr val="002060"/>
                </a:solidFill>
                <a:cs typeface="Times New Roman" pitchFamily="18" charset="0"/>
              </a:rPr>
              <a:t>reaction of halogen acids with various alcohols proceeds at different rates.</a:t>
            </a:r>
          </a:p>
        </p:txBody>
      </p:sp>
      <p:sp>
        <p:nvSpPr>
          <p:cNvPr id="17" name="Rectangle 16"/>
          <p:cNvSpPr/>
          <p:nvPr/>
        </p:nvSpPr>
        <p:spPr>
          <a:xfrm>
            <a:off x="1" y="523220"/>
            <a:ext cx="9141724" cy="338554"/>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a:spAutoFit/>
          </a:bodyPr>
          <a:lstStyle/>
          <a:p>
            <a:pPr marL="342900" indent="-342900">
              <a:buFont typeface="Wingdings" panose="05000000000000000000" pitchFamily="2" charset="2"/>
              <a:buChar char="v"/>
            </a:pPr>
            <a:r>
              <a:rPr lang="en-US" sz="1600" b="1" dirty="0" smtClean="0">
                <a:solidFill>
                  <a:srgbClr val="C00000"/>
                </a:solidFill>
                <a:latin typeface="Arial" panose="020B0604020202020204" pitchFamily="34" charset="0"/>
                <a:cs typeface="Arial" panose="020B0604020202020204" pitchFamily="34" charset="0"/>
              </a:rPr>
              <a:t>Dissociation </a:t>
            </a:r>
            <a:r>
              <a:rPr lang="en-US" sz="1600" b="1" dirty="0">
                <a:solidFill>
                  <a:srgbClr val="C00000"/>
                </a:solidFill>
                <a:latin typeface="Arial" panose="020B0604020202020204" pitchFamily="34" charset="0"/>
                <a:cs typeface="Arial" panose="020B0604020202020204" pitchFamily="34" charset="0"/>
              </a:rPr>
              <a:t>of Carbon-Hydroxyl Bond </a:t>
            </a:r>
            <a:r>
              <a:rPr lang="en-US" sz="1600" b="1" dirty="0" smtClean="0">
                <a:solidFill>
                  <a:srgbClr val="C00000"/>
                </a:solidFill>
                <a:latin typeface="Arial" panose="020B0604020202020204" pitchFamily="34" charset="0"/>
                <a:cs typeface="Arial" panose="020B0604020202020204" pitchFamily="34" charset="0"/>
              </a:rPr>
              <a:t>(C- OH)</a:t>
            </a:r>
            <a:endParaRPr lang="en-US" sz="1600" b="1" dirty="0">
              <a:solidFill>
                <a:srgbClr val="C00000"/>
              </a:solidFill>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173</a:t>
            </a:fld>
            <a:endParaRPr lang="en-US">
              <a:solidFill>
                <a:prstClr val="black">
                  <a:tint val="75000"/>
                </a:prstClr>
              </a:solidFill>
            </a:endParaRPr>
          </a:p>
        </p:txBody>
      </p:sp>
      <p:sp>
        <p:nvSpPr>
          <p:cNvPr id="8" name="TextBox 7"/>
          <p:cNvSpPr txBox="1"/>
          <p:nvPr/>
        </p:nvSpPr>
        <p:spPr>
          <a:xfrm>
            <a:off x="0" y="0"/>
            <a:ext cx="5638800" cy="461665"/>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solidFill>
                  <a:srgbClr val="C00000"/>
                </a:solidFill>
                <a:latin typeface="Arial" panose="020B0604020202020204" pitchFamily="34" charset="0"/>
                <a:cs typeface="Arial" panose="020B0604020202020204" pitchFamily="34" charset="0"/>
              </a:rPr>
              <a:t>Reactions of Alcohols     cont</a:t>
            </a:r>
            <a:r>
              <a:rPr lang="en-US" sz="2400" b="1" dirty="0">
                <a:solidFill>
                  <a:srgbClr val="C00000"/>
                </a:solidFill>
                <a:latin typeface="Arial" panose="020B0604020202020204" pitchFamily="34" charset="0"/>
                <a:cs typeface="Arial" panose="020B0604020202020204" pitchFamily="34" charset="0"/>
              </a:rPr>
              <a:t>.</a:t>
            </a:r>
            <a:endParaRPr lang="en-US" sz="2400" b="1" dirty="0" smtClean="0">
              <a:solidFill>
                <a:srgbClr val="C00000"/>
              </a:solidFill>
              <a:latin typeface="Arial" panose="020B0604020202020204" pitchFamily="34" charset="0"/>
              <a:cs typeface="Arial" panose="020B0604020202020204" pitchFamily="34"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7630" y="3352800"/>
            <a:ext cx="6874368" cy="2092064"/>
          </a:xfrm>
          <a:prstGeom prst="rect">
            <a:avLst/>
          </a:prstGeom>
          <a:noFill/>
          <a:ln>
            <a:noFill/>
          </a:ln>
        </p:spPr>
        <p:style>
          <a:lnRef idx="1">
            <a:schemeClr val="accent6"/>
          </a:lnRef>
          <a:fillRef idx="2">
            <a:schemeClr val="accent6"/>
          </a:fillRef>
          <a:effectRef idx="1">
            <a:schemeClr val="accent6"/>
          </a:effectRef>
          <a:fontRef idx="minor">
            <a:schemeClr val="dk1"/>
          </a:fontRef>
        </p:style>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5390514"/>
            <a:ext cx="6400800" cy="689081"/>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11" name="Rectangle 9"/>
          <p:cNvSpPr/>
          <p:nvPr/>
        </p:nvSpPr>
        <p:spPr>
          <a:xfrm>
            <a:off x="533400" y="3836075"/>
            <a:ext cx="330540" cy="2031325"/>
          </a:xfrm>
          <a:prstGeom prst="rect">
            <a:avLst/>
          </a:prstGeom>
        </p:spPr>
        <p:txBody>
          <a:bodyPr wrap="none">
            <a:spAutoFit/>
          </a:bodyPr>
          <a:lstStyle/>
          <a:p>
            <a:r>
              <a:rPr lang="en-US" sz="1400" b="1" dirty="0" smtClean="0">
                <a:solidFill>
                  <a:srgbClr val="FF0000"/>
                </a:solidFill>
                <a:cs typeface="Times New Roman" pitchFamily="18" charset="0"/>
              </a:rPr>
              <a:t>1-</a:t>
            </a:r>
          </a:p>
          <a:p>
            <a:endParaRPr lang="en-US" sz="1400" b="1" dirty="0">
              <a:solidFill>
                <a:srgbClr val="FF0000"/>
              </a:solidFill>
              <a:cs typeface="Times New Roman" pitchFamily="18" charset="0"/>
            </a:endParaRPr>
          </a:p>
          <a:p>
            <a:endParaRPr lang="en-US" sz="1400" b="1" dirty="0" smtClean="0">
              <a:solidFill>
                <a:srgbClr val="FF0000"/>
              </a:solidFill>
              <a:cs typeface="Times New Roman" pitchFamily="18" charset="0"/>
            </a:endParaRPr>
          </a:p>
          <a:p>
            <a:endParaRPr lang="en-US" sz="1400" b="1" dirty="0" smtClean="0">
              <a:solidFill>
                <a:srgbClr val="FF0000"/>
              </a:solidFill>
              <a:cs typeface="Times New Roman" pitchFamily="18" charset="0"/>
            </a:endParaRPr>
          </a:p>
          <a:p>
            <a:endParaRPr lang="en-US" sz="1400" b="1" dirty="0" smtClean="0">
              <a:solidFill>
                <a:srgbClr val="FF0000"/>
              </a:solidFill>
              <a:cs typeface="Times New Roman" pitchFamily="18" charset="0"/>
            </a:endParaRPr>
          </a:p>
          <a:p>
            <a:r>
              <a:rPr lang="en-US" sz="1400" b="1" dirty="0" smtClean="0">
                <a:solidFill>
                  <a:srgbClr val="FF0000"/>
                </a:solidFill>
                <a:cs typeface="Times New Roman" pitchFamily="18" charset="0"/>
              </a:rPr>
              <a:t>2-</a:t>
            </a:r>
          </a:p>
          <a:p>
            <a:endParaRPr lang="en-US" sz="1400" b="1" dirty="0" smtClean="0">
              <a:solidFill>
                <a:srgbClr val="FF0000"/>
              </a:solidFill>
              <a:cs typeface="Times New Roman" pitchFamily="18" charset="0"/>
            </a:endParaRPr>
          </a:p>
          <a:p>
            <a:endParaRPr lang="en-US" sz="1400" b="1" dirty="0" smtClean="0">
              <a:solidFill>
                <a:srgbClr val="FF0000"/>
              </a:solidFill>
              <a:cs typeface="Times New Roman" pitchFamily="18" charset="0"/>
            </a:endParaRPr>
          </a:p>
          <a:p>
            <a:r>
              <a:rPr lang="en-US" sz="1400" b="1" dirty="0" smtClean="0">
                <a:solidFill>
                  <a:srgbClr val="FF0000"/>
                </a:solidFill>
                <a:cs typeface="Times New Roman" pitchFamily="18" charset="0"/>
              </a:rPr>
              <a:t>3-</a:t>
            </a:r>
            <a:endParaRPr lang="en-US" sz="1400" dirty="0">
              <a:solidFill>
                <a:prstClr val="black"/>
              </a:solidFill>
            </a:endParaRPr>
          </a:p>
        </p:txBody>
      </p:sp>
      <p:cxnSp>
        <p:nvCxnSpPr>
          <p:cNvPr id="4" name="رابط كسهم مستقيم 3"/>
          <p:cNvCxnSpPr/>
          <p:nvPr/>
        </p:nvCxnSpPr>
        <p:spPr>
          <a:xfrm>
            <a:off x="7010400" y="381000"/>
            <a:ext cx="0" cy="3378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Rectangle 3"/>
          <p:cNvSpPr/>
          <p:nvPr/>
        </p:nvSpPr>
        <p:spPr>
          <a:xfrm>
            <a:off x="4343400" y="5802868"/>
            <a:ext cx="1219200" cy="369332"/>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1400" b="1" dirty="0" smtClean="0">
                <a:solidFill>
                  <a:srgbClr val="002060"/>
                </a:solidFill>
                <a:cs typeface="Times New Roman" pitchFamily="18" charset="0"/>
              </a:rPr>
              <a:t>Room temp</a:t>
            </a:r>
            <a:r>
              <a:rPr lang="en-US" dirty="0" smtClean="0">
                <a:solidFill>
                  <a:srgbClr val="002060"/>
                </a:solidFill>
                <a:cs typeface="Times New Roman" pitchFamily="18" charset="0"/>
              </a:rPr>
              <a:t>.</a:t>
            </a:r>
            <a:endParaRPr lang="en-US" dirty="0">
              <a:solidFill>
                <a:prstClr val="black"/>
              </a:solidFill>
            </a:endParaRPr>
          </a:p>
        </p:txBody>
      </p:sp>
    </p:spTree>
    <p:extLst>
      <p:ext uri="{BB962C8B-B14F-4D97-AF65-F5344CB8AC3E}">
        <p14:creationId xmlns:p14="http://schemas.microsoft.com/office/powerpoint/2010/main" val="3340712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55121" y="609600"/>
            <a:ext cx="8836479" cy="3477875"/>
          </a:xfrm>
          <a:prstGeom prst="rect">
            <a:avLst/>
          </a:prstGeom>
        </p:spPr>
        <p:txBody>
          <a:bodyPr wrap="square">
            <a:spAutoFit/>
          </a:bodyPr>
          <a:lstStyle/>
          <a:p>
            <a:pPr algn="just"/>
            <a:r>
              <a:rPr lang="en-US" sz="2000" b="1" dirty="0">
                <a:solidFill>
                  <a:prstClr val="black"/>
                </a:solidFill>
              </a:rPr>
              <a:t> </a:t>
            </a:r>
            <a:r>
              <a:rPr lang="en-US" sz="2000" b="1" dirty="0" smtClean="0">
                <a:solidFill>
                  <a:prstClr val="black"/>
                </a:solidFill>
              </a:rPr>
              <a:t>  </a:t>
            </a:r>
            <a:r>
              <a:rPr lang="en-US" sz="2000" b="1" dirty="0" smtClean="0">
                <a:solidFill>
                  <a:prstClr val="black"/>
                </a:solidFill>
                <a:latin typeface="Andalus" panose="02020603050405020304" pitchFamily="18" charset="-78"/>
                <a:cs typeface="Andalus" panose="02020603050405020304" pitchFamily="18" charset="-78"/>
              </a:rPr>
              <a:t>From </a:t>
            </a:r>
            <a:r>
              <a:rPr lang="en-US" sz="2000" b="1" dirty="0">
                <a:solidFill>
                  <a:prstClr val="black"/>
                </a:solidFill>
                <a:latin typeface="Andalus" panose="02020603050405020304" pitchFamily="18" charset="-78"/>
                <a:cs typeface="Andalus" panose="02020603050405020304" pitchFamily="18" charset="-78"/>
              </a:rPr>
              <a:t>the above reactions tertiary alcohols react  in </a:t>
            </a:r>
            <a:r>
              <a:rPr lang="en-US" sz="2000" b="1" dirty="0" err="1">
                <a:solidFill>
                  <a:srgbClr val="C00000"/>
                </a:solidFill>
                <a:latin typeface="Andalus" panose="02020603050405020304" pitchFamily="18" charset="-78"/>
                <a:cs typeface="Andalus" panose="02020603050405020304" pitchFamily="18" charset="-78"/>
              </a:rPr>
              <a:t>dil</a:t>
            </a:r>
            <a:r>
              <a:rPr lang="en-US" sz="2000" b="1" dirty="0">
                <a:solidFill>
                  <a:srgbClr val="C00000"/>
                </a:solidFill>
                <a:latin typeface="Andalus" panose="02020603050405020304" pitchFamily="18" charset="-78"/>
                <a:cs typeface="Andalus" panose="02020603050405020304" pitchFamily="18" charset="-78"/>
              </a:rPr>
              <a:t> acidic </a:t>
            </a:r>
            <a:r>
              <a:rPr lang="en-US" sz="2000" b="1" dirty="0">
                <a:solidFill>
                  <a:prstClr val="black"/>
                </a:solidFill>
                <a:latin typeface="Andalus" panose="02020603050405020304" pitchFamily="18" charset="-78"/>
                <a:cs typeface="Andalus" panose="02020603050405020304" pitchFamily="18" charset="-78"/>
              </a:rPr>
              <a:t>solution at room temp.  .Secondary alcohols, need </a:t>
            </a:r>
            <a:r>
              <a:rPr lang="en-US" sz="2000" b="1" dirty="0">
                <a:solidFill>
                  <a:srgbClr val="C00000"/>
                </a:solidFill>
                <a:latin typeface="Andalus" panose="02020603050405020304" pitchFamily="18" charset="-78"/>
                <a:cs typeface="Andalus" panose="02020603050405020304" pitchFamily="18" charset="-78"/>
              </a:rPr>
              <a:t>more concentrated acid </a:t>
            </a:r>
            <a:r>
              <a:rPr lang="en-US" sz="2000" b="1" dirty="0">
                <a:solidFill>
                  <a:prstClr val="black"/>
                </a:solidFill>
                <a:latin typeface="Andalus" panose="02020603050405020304" pitchFamily="18" charset="-78"/>
                <a:cs typeface="Andalus" panose="02020603050405020304" pitchFamily="18" charset="-78"/>
              </a:rPr>
              <a:t>media and </a:t>
            </a:r>
            <a:r>
              <a:rPr lang="en-US" sz="2000" b="1" dirty="0">
                <a:solidFill>
                  <a:srgbClr val="C00000"/>
                </a:solidFill>
                <a:latin typeface="Andalus" panose="02020603050405020304" pitchFamily="18" charset="-78"/>
                <a:cs typeface="Andalus" panose="02020603050405020304" pitchFamily="18" charset="-78"/>
              </a:rPr>
              <a:t>heat </a:t>
            </a:r>
            <a:r>
              <a:rPr lang="en-US" sz="2000" b="1" dirty="0">
                <a:solidFill>
                  <a:prstClr val="black"/>
                </a:solidFill>
                <a:latin typeface="Andalus" panose="02020603050405020304" pitchFamily="18" charset="-78"/>
                <a:cs typeface="Andalus" panose="02020603050405020304" pitchFamily="18" charset="-78"/>
              </a:rPr>
              <a:t>,Primary alcohols more </a:t>
            </a:r>
            <a:r>
              <a:rPr lang="en-US" sz="2000" b="1" dirty="0">
                <a:solidFill>
                  <a:srgbClr val="C00000"/>
                </a:solidFill>
                <a:latin typeface="Andalus" panose="02020603050405020304" pitchFamily="18" charset="-78"/>
                <a:cs typeface="Andalus" panose="02020603050405020304" pitchFamily="18" charset="-78"/>
              </a:rPr>
              <a:t>vigorous </a:t>
            </a:r>
            <a:r>
              <a:rPr lang="en-US" sz="2000" b="1" dirty="0" smtClean="0">
                <a:solidFill>
                  <a:srgbClr val="C00000"/>
                </a:solidFill>
                <a:latin typeface="Andalus" panose="02020603050405020304" pitchFamily="18" charset="-78"/>
                <a:cs typeface="Andalus" panose="02020603050405020304" pitchFamily="18" charset="-78"/>
              </a:rPr>
              <a:t>conditions</a:t>
            </a:r>
          </a:p>
          <a:p>
            <a:pPr algn="just"/>
            <a:r>
              <a:rPr lang="en-US" sz="2000" b="1" dirty="0" smtClean="0">
                <a:solidFill>
                  <a:srgbClr val="C00000"/>
                </a:solidFill>
                <a:latin typeface="Andalus" panose="02020603050405020304" pitchFamily="18" charset="-78"/>
                <a:cs typeface="Andalus" panose="02020603050405020304" pitchFamily="18" charset="-78"/>
              </a:rPr>
              <a:t>      Lucas </a:t>
            </a:r>
            <a:r>
              <a:rPr lang="en-US" sz="2000" b="1" dirty="0">
                <a:solidFill>
                  <a:srgbClr val="C00000"/>
                </a:solidFill>
                <a:latin typeface="Andalus" panose="02020603050405020304" pitchFamily="18" charset="-78"/>
                <a:cs typeface="Andalus" panose="02020603050405020304" pitchFamily="18" charset="-78"/>
              </a:rPr>
              <a:t>test </a:t>
            </a:r>
            <a:r>
              <a:rPr lang="en-US" sz="2000" b="1" dirty="0" smtClean="0">
                <a:solidFill>
                  <a:srgbClr val="002060"/>
                </a:solidFill>
                <a:latin typeface="Andalus" panose="02020603050405020304" pitchFamily="18" charset="-78"/>
                <a:cs typeface="Andalus" panose="02020603050405020304" pitchFamily="18" charset="-78"/>
              </a:rPr>
              <a:t>reaction can be done to distinguish among the three classes of alcohols this test is carried out as follows. An alcohol is mixed, at room temperature, with concentrated HC1 and ZnCl</a:t>
            </a:r>
            <a:r>
              <a:rPr lang="en-US" sz="2000" b="1" baseline="-25000" dirty="0" smtClean="0">
                <a:solidFill>
                  <a:srgbClr val="002060"/>
                </a:solidFill>
                <a:latin typeface="Andalus" panose="02020603050405020304" pitchFamily="18" charset="-78"/>
                <a:cs typeface="Andalus" panose="02020603050405020304" pitchFamily="18" charset="-78"/>
              </a:rPr>
              <a:t>2</a:t>
            </a:r>
            <a:r>
              <a:rPr lang="en-US" sz="2000" b="1" dirty="0" smtClean="0">
                <a:solidFill>
                  <a:srgbClr val="002060"/>
                </a:solidFill>
                <a:latin typeface="Andalus" panose="02020603050405020304" pitchFamily="18" charset="-78"/>
                <a:cs typeface="Andalus" panose="02020603050405020304" pitchFamily="18" charset="-78"/>
              </a:rPr>
              <a:t> (catalyst). The alkyl chloride, as it is formed, is insoluble in the medium and causes the solution to become cloudy before it separates as a distinct layer.</a:t>
            </a:r>
          </a:p>
          <a:p>
            <a:pPr algn="just"/>
            <a:r>
              <a:rPr lang="en-US" sz="2000" b="1" dirty="0" smtClean="0">
                <a:solidFill>
                  <a:srgbClr val="C00000"/>
                </a:solidFill>
                <a:latin typeface="Andalus" panose="02020603050405020304" pitchFamily="18" charset="-78"/>
                <a:cs typeface="Andalus" panose="02020603050405020304" pitchFamily="18" charset="-78"/>
              </a:rPr>
              <a:t>   Tertiary alcohols </a:t>
            </a:r>
            <a:r>
              <a:rPr lang="en-US" sz="2000" b="1" dirty="0" smtClean="0">
                <a:solidFill>
                  <a:prstClr val="black"/>
                </a:solidFill>
                <a:latin typeface="Andalus" panose="02020603050405020304" pitchFamily="18" charset="-78"/>
                <a:cs typeface="Andalus" panose="02020603050405020304" pitchFamily="18" charset="-78"/>
              </a:rPr>
              <a:t>react almost immediately.</a:t>
            </a:r>
          </a:p>
          <a:p>
            <a:pPr algn="just"/>
            <a:r>
              <a:rPr lang="en-US" sz="2000" b="1" dirty="0" smtClean="0">
                <a:solidFill>
                  <a:srgbClr val="FF0000"/>
                </a:solidFill>
                <a:latin typeface="Andalus" panose="02020603050405020304" pitchFamily="18" charset="-78"/>
                <a:cs typeface="Andalus" panose="02020603050405020304" pitchFamily="18" charset="-78"/>
              </a:rPr>
              <a:t>   </a:t>
            </a:r>
            <a:r>
              <a:rPr lang="en-US" sz="2000" b="1" dirty="0" smtClean="0">
                <a:solidFill>
                  <a:srgbClr val="C00000"/>
                </a:solidFill>
                <a:latin typeface="Andalus" panose="02020603050405020304" pitchFamily="18" charset="-78"/>
                <a:cs typeface="Andalus" panose="02020603050405020304" pitchFamily="18" charset="-78"/>
              </a:rPr>
              <a:t>Secondary alcohols</a:t>
            </a:r>
            <a:r>
              <a:rPr lang="en-US" sz="2000" b="1" dirty="0" smtClean="0">
                <a:solidFill>
                  <a:prstClr val="black"/>
                </a:solidFill>
                <a:latin typeface="Andalus" panose="02020603050405020304" pitchFamily="18" charset="-78"/>
                <a:cs typeface="Andalus" panose="02020603050405020304" pitchFamily="18" charset="-78"/>
              </a:rPr>
              <a:t>, the cloudiness appears after about five minutes.</a:t>
            </a:r>
            <a:r>
              <a:rPr lang="en-US" sz="2000" b="1" dirty="0" smtClean="0">
                <a:solidFill>
                  <a:srgbClr val="C00000"/>
                </a:solidFill>
                <a:latin typeface="Andalus" panose="02020603050405020304" pitchFamily="18" charset="-78"/>
                <a:cs typeface="Andalus" panose="02020603050405020304" pitchFamily="18" charset="-78"/>
              </a:rPr>
              <a:t> </a:t>
            </a:r>
          </a:p>
          <a:p>
            <a:pPr algn="just"/>
            <a:r>
              <a:rPr lang="en-US" sz="2000" b="1" dirty="0" smtClean="0">
                <a:solidFill>
                  <a:srgbClr val="C00000"/>
                </a:solidFill>
                <a:latin typeface="Andalus" panose="02020603050405020304" pitchFamily="18" charset="-78"/>
                <a:cs typeface="Andalus" panose="02020603050405020304" pitchFamily="18" charset="-78"/>
              </a:rPr>
              <a:t>   Primary alcohols </a:t>
            </a:r>
            <a:r>
              <a:rPr lang="en-US" sz="2000" b="1" dirty="0" smtClean="0">
                <a:solidFill>
                  <a:prstClr val="black"/>
                </a:solidFill>
                <a:latin typeface="Andalus" panose="02020603050405020304" pitchFamily="18" charset="-78"/>
                <a:cs typeface="Andalus" panose="02020603050405020304" pitchFamily="18" charset="-78"/>
              </a:rPr>
              <a:t>do not react under above conditions.</a:t>
            </a:r>
            <a:endParaRPr lang="en-US" sz="2000" b="1" dirty="0">
              <a:solidFill>
                <a:prstClr val="black"/>
              </a:solidFill>
              <a:latin typeface="Andalus" panose="02020603050405020304" pitchFamily="18" charset="-78"/>
              <a:cs typeface="Andalus" panose="02020603050405020304" pitchFamily="18" charset="-78"/>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174</a:t>
            </a:fld>
            <a:endParaRPr lang="en-US">
              <a:solidFill>
                <a:prstClr val="black">
                  <a:tint val="75000"/>
                </a:prstClr>
              </a:solidFill>
            </a:endParaRPr>
          </a:p>
        </p:txBody>
      </p:sp>
      <p:sp>
        <p:nvSpPr>
          <p:cNvPr id="8" name="TextBox 7"/>
          <p:cNvSpPr txBox="1"/>
          <p:nvPr/>
        </p:nvSpPr>
        <p:spPr>
          <a:xfrm>
            <a:off x="0" y="-76200"/>
            <a:ext cx="9144000" cy="584775"/>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r"/>
            <a:r>
              <a:rPr lang="en-US" sz="2000" b="1" dirty="0" smtClean="0">
                <a:solidFill>
                  <a:srgbClr val="C00000"/>
                </a:solidFill>
                <a:latin typeface="Arial" panose="020B0604020202020204" pitchFamily="34" charset="0"/>
                <a:cs typeface="Arial" panose="020B0604020202020204" pitchFamily="34" charset="0"/>
              </a:rPr>
              <a:t>Substitution </a:t>
            </a:r>
            <a:r>
              <a:rPr lang="en-US" sz="2000" b="1" dirty="0">
                <a:solidFill>
                  <a:srgbClr val="C00000"/>
                </a:solidFill>
                <a:latin typeface="Arial" panose="020B0604020202020204" pitchFamily="34" charset="0"/>
                <a:cs typeface="Arial" panose="020B0604020202020204" pitchFamily="34" charset="0"/>
              </a:rPr>
              <a:t>Reaction      </a:t>
            </a:r>
            <a:r>
              <a:rPr lang="en-US" sz="2000" b="1" dirty="0" smtClean="0">
                <a:solidFill>
                  <a:srgbClr val="C00000"/>
                </a:solidFill>
                <a:latin typeface="Arial" panose="020B0604020202020204" pitchFamily="34" charset="0"/>
                <a:cs typeface="Arial" panose="020B0604020202020204" pitchFamily="34" charset="0"/>
              </a:rPr>
              <a:t>         cont</a:t>
            </a:r>
            <a:r>
              <a:rPr lang="en-US" sz="3200" b="1" dirty="0" smtClean="0">
                <a:solidFill>
                  <a:prstClr val="white"/>
                </a:solidFill>
                <a:latin typeface="Arial" panose="020B0604020202020204" pitchFamily="34" charset="0"/>
                <a:cs typeface="Arial" panose="020B0604020202020204" pitchFamily="34" charset="0"/>
              </a:rPr>
              <a:t>.     </a:t>
            </a:r>
            <a:r>
              <a:rPr lang="en-US" sz="2800" b="1" dirty="0">
                <a:solidFill>
                  <a:prstClr val="white"/>
                </a:solidFill>
                <a:latin typeface="Arial" panose="020B0604020202020204" pitchFamily="34" charset="0"/>
                <a:cs typeface="Arial" panose="020B0604020202020204" pitchFamily="34" charset="0"/>
              </a:rPr>
              <a:t>Alcohols</a:t>
            </a:r>
            <a:endParaRPr lang="en-US" sz="2800" b="1" dirty="0" smtClean="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5794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463" y="685800"/>
            <a:ext cx="7319812" cy="1234603"/>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3" name="Rectangle 2"/>
          <p:cNvSpPr/>
          <p:nvPr/>
        </p:nvSpPr>
        <p:spPr>
          <a:xfrm>
            <a:off x="381000" y="1905000"/>
            <a:ext cx="8084737" cy="83099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2400" dirty="0" smtClean="0">
                <a:solidFill>
                  <a:srgbClr val="0070C0"/>
                </a:solidFill>
                <a:cs typeface="Times New Roman" pitchFamily="18" charset="0"/>
              </a:rPr>
              <a:t>    </a:t>
            </a:r>
            <a:r>
              <a:rPr lang="en-US" sz="2400" dirty="0" smtClean="0">
                <a:solidFill>
                  <a:prstClr val="black"/>
                </a:solidFill>
                <a:cs typeface="Times New Roman" pitchFamily="18" charset="0"/>
              </a:rPr>
              <a:t>This </a:t>
            </a:r>
            <a:r>
              <a:rPr lang="en-US" sz="2400" dirty="0">
                <a:solidFill>
                  <a:prstClr val="black"/>
                </a:solidFill>
                <a:cs typeface="Times New Roman" pitchFamily="18" charset="0"/>
              </a:rPr>
              <a:t>reaction is </a:t>
            </a:r>
            <a:r>
              <a:rPr lang="en-US" sz="2400" dirty="0">
                <a:solidFill>
                  <a:srgbClr val="C00000"/>
                </a:solidFill>
                <a:cs typeface="Times New Roman" pitchFamily="18" charset="0"/>
              </a:rPr>
              <a:t>irreversible</a:t>
            </a:r>
            <a:r>
              <a:rPr lang="en-US" sz="2400" dirty="0">
                <a:solidFill>
                  <a:prstClr val="black"/>
                </a:solidFill>
                <a:cs typeface="Times New Roman" pitchFamily="18" charset="0"/>
              </a:rPr>
              <a:t> because the by-products, </a:t>
            </a:r>
            <a:r>
              <a:rPr lang="en-US" sz="2400" dirty="0" err="1">
                <a:solidFill>
                  <a:prstClr val="black"/>
                </a:solidFill>
                <a:cs typeface="Times New Roman" pitchFamily="18" charset="0"/>
              </a:rPr>
              <a:t>HCl</a:t>
            </a:r>
            <a:r>
              <a:rPr lang="en-US" sz="2400" dirty="0">
                <a:solidFill>
                  <a:prstClr val="black"/>
                </a:solidFill>
                <a:cs typeface="Times New Roman" pitchFamily="18" charset="0"/>
              </a:rPr>
              <a:t> and SO</a:t>
            </a:r>
            <a:r>
              <a:rPr lang="en-US" sz="2400" baseline="-25000" dirty="0">
                <a:solidFill>
                  <a:prstClr val="black"/>
                </a:solidFill>
                <a:cs typeface="Times New Roman" pitchFamily="18" charset="0"/>
              </a:rPr>
              <a:t>2</a:t>
            </a:r>
            <a:r>
              <a:rPr lang="en-US" sz="2400" dirty="0">
                <a:solidFill>
                  <a:prstClr val="black"/>
                </a:solidFill>
                <a:cs typeface="Times New Roman" pitchFamily="18" charset="0"/>
              </a:rPr>
              <a:t>, are gases</a:t>
            </a:r>
            <a:endParaRPr lang="ar-SA" sz="2400" dirty="0">
              <a:solidFill>
                <a:prstClr val="black"/>
              </a:solidFill>
            </a:endParaRPr>
          </a:p>
        </p:txBody>
      </p:sp>
      <p:sp>
        <p:nvSpPr>
          <p:cNvPr id="37" name="Rectangle 36"/>
          <p:cNvSpPr/>
          <p:nvPr/>
        </p:nvSpPr>
        <p:spPr>
          <a:xfrm>
            <a:off x="119743" y="2738735"/>
            <a:ext cx="7303365" cy="461665"/>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2400" b="1" dirty="0" smtClean="0">
                <a:solidFill>
                  <a:srgbClr val="C00000"/>
                </a:solidFill>
                <a:cs typeface="Times New Roman" pitchFamily="18" charset="0"/>
              </a:rPr>
              <a:t>3)- Reaction </a:t>
            </a:r>
            <a:r>
              <a:rPr lang="en-US" sz="2400" b="1" dirty="0">
                <a:solidFill>
                  <a:srgbClr val="C00000"/>
                </a:solidFill>
                <a:cs typeface="Times New Roman" pitchFamily="18" charset="0"/>
              </a:rPr>
              <a:t>with phosphorous </a:t>
            </a:r>
            <a:r>
              <a:rPr lang="en-US" sz="2400" b="1" dirty="0" err="1">
                <a:solidFill>
                  <a:srgbClr val="C00000"/>
                </a:solidFill>
                <a:cs typeface="Times New Roman" pitchFamily="18" charset="0"/>
              </a:rPr>
              <a:t>trihalides</a:t>
            </a:r>
            <a:r>
              <a:rPr lang="en-US" sz="2400" b="1" dirty="0">
                <a:solidFill>
                  <a:srgbClr val="C00000"/>
                </a:solidFill>
                <a:cs typeface="Times New Roman" pitchFamily="18" charset="0"/>
              </a:rPr>
              <a:t>; </a:t>
            </a:r>
            <a:r>
              <a:rPr lang="en-US" sz="2400" b="1" dirty="0" smtClean="0">
                <a:solidFill>
                  <a:srgbClr val="C00000"/>
                </a:solidFill>
                <a:cs typeface="Times New Roman" pitchFamily="18" charset="0"/>
              </a:rPr>
              <a:t>PX3</a:t>
            </a:r>
            <a:endParaRPr lang="en-US" sz="2400" b="1" dirty="0">
              <a:solidFill>
                <a:srgbClr val="C00000"/>
              </a:solidFill>
              <a:cs typeface="Times New Roman" pitchFamily="18" charset="0"/>
            </a:endParaRP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1" y="3276600"/>
            <a:ext cx="7315200" cy="1233824"/>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12" name="Rectangle 11"/>
          <p:cNvSpPr/>
          <p:nvPr/>
        </p:nvSpPr>
        <p:spPr>
          <a:xfrm>
            <a:off x="174588" y="533400"/>
            <a:ext cx="7266354" cy="830997"/>
          </a:xfrm>
          <a:prstGeom prst="rect">
            <a:avLst/>
          </a:prstGeom>
          <a:ln>
            <a:noFill/>
          </a:ln>
        </p:spPr>
        <p:style>
          <a:lnRef idx="1">
            <a:schemeClr val="accent2"/>
          </a:lnRef>
          <a:fillRef idx="1001">
            <a:schemeClr val="lt2"/>
          </a:fillRef>
          <a:effectRef idx="1">
            <a:schemeClr val="accent2"/>
          </a:effectRef>
          <a:fontRef idx="minor">
            <a:schemeClr val="dk1"/>
          </a:fontRef>
        </p:style>
        <p:txBody>
          <a:bodyPr wrap="square">
            <a:spAutoFit/>
          </a:bodyPr>
          <a:lstStyle/>
          <a:p>
            <a:pPr algn="just"/>
            <a:r>
              <a:rPr lang="en-US" sz="2400" b="1" dirty="0">
                <a:solidFill>
                  <a:srgbClr val="C00000"/>
                </a:solidFill>
                <a:latin typeface="Arial" panose="020B0604020202020204" pitchFamily="34" charset="0"/>
                <a:cs typeface="Arial" panose="020B0604020202020204" pitchFamily="34" charset="0"/>
              </a:rPr>
              <a:t> </a:t>
            </a:r>
            <a:endParaRPr lang="en-US" sz="2400" b="1" dirty="0" smtClean="0">
              <a:solidFill>
                <a:srgbClr val="C00000"/>
              </a:solidFill>
              <a:latin typeface="Arial" panose="020B0604020202020204" pitchFamily="34" charset="0"/>
              <a:cs typeface="Arial" panose="020B0604020202020204" pitchFamily="34" charset="0"/>
            </a:endParaRPr>
          </a:p>
          <a:p>
            <a:pPr algn="just"/>
            <a:r>
              <a:rPr lang="en-US" sz="2400" b="1" dirty="0" smtClean="0">
                <a:solidFill>
                  <a:srgbClr val="C00000"/>
                </a:solidFill>
                <a:latin typeface="Arial" panose="020B0604020202020204" pitchFamily="34" charset="0"/>
                <a:cs typeface="Arial" panose="020B0604020202020204" pitchFamily="34" charset="0"/>
              </a:rPr>
              <a:t>2)- Reaction </a:t>
            </a:r>
            <a:r>
              <a:rPr lang="en-US" sz="2400" b="1" dirty="0">
                <a:solidFill>
                  <a:srgbClr val="C00000"/>
                </a:solidFill>
                <a:latin typeface="Arial" panose="020B0604020202020204" pitchFamily="34" charset="0"/>
                <a:cs typeface="Arial" panose="020B0604020202020204" pitchFamily="34" charset="0"/>
              </a:rPr>
              <a:t>with </a:t>
            </a:r>
            <a:r>
              <a:rPr lang="en-US" sz="2400" b="1" dirty="0" err="1">
                <a:solidFill>
                  <a:srgbClr val="C00000"/>
                </a:solidFill>
                <a:latin typeface="Arial" panose="020B0604020202020204" pitchFamily="34" charset="0"/>
                <a:cs typeface="Arial" panose="020B0604020202020204" pitchFamily="34" charset="0"/>
              </a:rPr>
              <a:t>thionyl</a:t>
            </a:r>
            <a:r>
              <a:rPr lang="en-US" sz="2400" b="1" dirty="0">
                <a:solidFill>
                  <a:srgbClr val="C00000"/>
                </a:solidFill>
                <a:latin typeface="Arial" panose="020B0604020202020204" pitchFamily="34" charset="0"/>
                <a:cs typeface="Arial" panose="020B0604020202020204" pitchFamily="34" charset="0"/>
              </a:rPr>
              <a:t> </a:t>
            </a:r>
            <a:r>
              <a:rPr lang="en-US" sz="2400" b="1" dirty="0" smtClean="0">
                <a:solidFill>
                  <a:srgbClr val="C00000"/>
                </a:solidFill>
                <a:latin typeface="Arial" panose="020B0604020202020204" pitchFamily="34" charset="0"/>
                <a:cs typeface="Arial" panose="020B0604020202020204" pitchFamily="34" charset="0"/>
              </a:rPr>
              <a:t>chloride;  </a:t>
            </a:r>
            <a:endParaRPr lang="en-US" sz="2400" b="1" dirty="0">
              <a:solidFill>
                <a:srgbClr val="4BACC6">
                  <a:lumMod val="50000"/>
                </a:srgbClr>
              </a:solidFill>
              <a:cs typeface="Times New Roman" pitchFamily="18" charset="0"/>
            </a:endParaRPr>
          </a:p>
        </p:txBody>
      </p:sp>
      <p:sp>
        <p:nvSpPr>
          <p:cNvPr id="4" name="Rectangle 3"/>
          <p:cNvSpPr/>
          <p:nvPr/>
        </p:nvSpPr>
        <p:spPr>
          <a:xfrm>
            <a:off x="1557721" y="4563937"/>
            <a:ext cx="412292" cy="1461939"/>
          </a:xfrm>
          <a:prstGeom prst="rect">
            <a:avLst/>
          </a:prstGeom>
        </p:spPr>
        <p:txBody>
          <a:bodyPr wrap="none">
            <a:spAutoFit/>
          </a:bodyPr>
          <a:lstStyle/>
          <a:p>
            <a:pPr algn="just"/>
            <a:r>
              <a:rPr lang="en-US" sz="2000" dirty="0" smtClean="0">
                <a:solidFill>
                  <a:srgbClr val="4BACC6">
                    <a:lumMod val="50000"/>
                  </a:srgbClr>
                </a:solidFill>
                <a:latin typeface="Arial" panose="020B0604020202020204" pitchFamily="34" charset="0"/>
                <a:cs typeface="Arial" panose="020B0604020202020204" pitchFamily="34" charset="0"/>
              </a:rPr>
              <a:t>1-</a:t>
            </a:r>
          </a:p>
          <a:p>
            <a:pPr algn="just"/>
            <a:endParaRPr lang="en-US" sz="2000" dirty="0" smtClean="0">
              <a:solidFill>
                <a:srgbClr val="4BACC6">
                  <a:lumMod val="50000"/>
                </a:srgbClr>
              </a:solidFill>
              <a:latin typeface="Arial" panose="020B0604020202020204" pitchFamily="34" charset="0"/>
              <a:cs typeface="Arial" panose="020B0604020202020204" pitchFamily="34" charset="0"/>
            </a:endParaRPr>
          </a:p>
          <a:p>
            <a:pPr algn="just"/>
            <a:endParaRPr lang="en-US" sz="2000" dirty="0">
              <a:solidFill>
                <a:srgbClr val="4BACC6">
                  <a:lumMod val="50000"/>
                </a:srgbClr>
              </a:solidFill>
              <a:latin typeface="Arial" panose="020B0604020202020204" pitchFamily="34" charset="0"/>
              <a:cs typeface="Arial" panose="020B0604020202020204" pitchFamily="34" charset="0"/>
            </a:endParaRPr>
          </a:p>
          <a:p>
            <a:pPr algn="just"/>
            <a:endParaRPr lang="en-US" sz="900" dirty="0" smtClean="0">
              <a:solidFill>
                <a:srgbClr val="4BACC6">
                  <a:lumMod val="50000"/>
                </a:srgbClr>
              </a:solidFill>
              <a:latin typeface="Arial" panose="020B0604020202020204" pitchFamily="34" charset="0"/>
              <a:cs typeface="Arial" panose="020B0604020202020204" pitchFamily="34" charset="0"/>
            </a:endParaRPr>
          </a:p>
          <a:p>
            <a:pPr algn="just"/>
            <a:r>
              <a:rPr lang="en-US" sz="2000" dirty="0" smtClean="0">
                <a:solidFill>
                  <a:srgbClr val="4BACC6">
                    <a:lumMod val="50000"/>
                  </a:srgbClr>
                </a:solidFill>
                <a:latin typeface="Arial" panose="020B0604020202020204" pitchFamily="34" charset="0"/>
                <a:cs typeface="Arial" panose="020B0604020202020204" pitchFamily="34" charset="0"/>
              </a:rPr>
              <a:t>2-</a:t>
            </a:r>
            <a:endParaRPr lang="en-US" sz="2000" dirty="0">
              <a:solidFill>
                <a:srgbClr val="4BACC6">
                  <a:lumMod val="50000"/>
                </a:srgbClr>
              </a:solidFill>
              <a:latin typeface="Arial" panose="020B0604020202020204" pitchFamily="34" charset="0"/>
              <a:cs typeface="Arial" panose="020B0604020202020204" pitchFamily="34" charset="0"/>
            </a:endParaRPr>
          </a:p>
        </p:txBody>
      </p:sp>
      <p:sp>
        <p:nvSpPr>
          <p:cNvPr id="15" name="Rectangle 14"/>
          <p:cNvSpPr/>
          <p:nvPr/>
        </p:nvSpPr>
        <p:spPr>
          <a:xfrm>
            <a:off x="4724400" y="3977269"/>
            <a:ext cx="327334" cy="400110"/>
          </a:xfrm>
          <a:prstGeom prst="rect">
            <a:avLst/>
          </a:prstGeom>
        </p:spPr>
        <p:txBody>
          <a:bodyPr wrap="none">
            <a:spAutoFit/>
          </a:bodyPr>
          <a:lstStyle/>
          <a:p>
            <a:pPr algn="just"/>
            <a:r>
              <a:rPr lang="en-US" sz="2000" dirty="0" smtClean="0">
                <a:solidFill>
                  <a:srgbClr val="4BACC6">
                    <a:lumMod val="50000"/>
                  </a:srgbClr>
                </a:solidFill>
                <a:latin typeface="Arial" panose="020B0604020202020204" pitchFamily="34" charset="0"/>
                <a:cs typeface="Arial" panose="020B0604020202020204" pitchFamily="34" charset="0"/>
              </a:rPr>
              <a:t>3</a:t>
            </a:r>
            <a:endParaRPr lang="en-US" sz="2000" dirty="0">
              <a:solidFill>
                <a:srgbClr val="4BACC6">
                  <a:lumMod val="50000"/>
                </a:srgbClr>
              </a:solidFill>
              <a:latin typeface="Arial" panose="020B0604020202020204" pitchFamily="34" charset="0"/>
              <a:cs typeface="Arial" panose="020B0604020202020204" pitchFamily="34" charset="0"/>
            </a:endParaRPr>
          </a:p>
        </p:txBody>
      </p:sp>
      <p:pic>
        <p:nvPicPr>
          <p:cNvPr id="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8230" y="4424065"/>
            <a:ext cx="5559674" cy="2006907"/>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5" name="Rectangle 4"/>
          <p:cNvSpPr/>
          <p:nvPr/>
        </p:nvSpPr>
        <p:spPr>
          <a:xfrm>
            <a:off x="332123" y="3962400"/>
            <a:ext cx="7600213" cy="461665"/>
          </a:xfrm>
          <a:prstGeom prst="rect">
            <a:avLst/>
          </a:prstGeom>
        </p:spPr>
        <p:style>
          <a:lnRef idx="0">
            <a:scrgbClr r="0" g="0" b="0"/>
          </a:lnRef>
          <a:fillRef idx="1001">
            <a:schemeClr val="lt2"/>
          </a:fillRef>
          <a:effectRef idx="0">
            <a:scrgbClr r="0" g="0" b="0"/>
          </a:effectRef>
          <a:fontRef idx="major"/>
        </p:style>
        <p:txBody>
          <a:bodyPr wrap="square">
            <a:spAutoFit/>
          </a:bodyPr>
          <a:lstStyle/>
          <a:p>
            <a:pPr algn="ctr"/>
            <a:r>
              <a:rPr lang="en-US" sz="24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 Elimination Reactions</a:t>
            </a:r>
            <a:endParaRPr lang="ar-SA" sz="24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175</a:t>
            </a:fld>
            <a:endParaRPr lang="en-US">
              <a:solidFill>
                <a:prstClr val="black">
                  <a:tint val="75000"/>
                </a:prstClr>
              </a:solidFill>
            </a:endParaRPr>
          </a:p>
        </p:txBody>
      </p:sp>
      <p:sp>
        <p:nvSpPr>
          <p:cNvPr id="18" name="TextBox 17"/>
          <p:cNvSpPr txBox="1"/>
          <p:nvPr/>
        </p:nvSpPr>
        <p:spPr>
          <a:xfrm>
            <a:off x="0" y="-76200"/>
            <a:ext cx="9144000" cy="584775"/>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r"/>
            <a:r>
              <a:rPr lang="en-US" sz="2000" b="1" dirty="0" smtClean="0">
                <a:solidFill>
                  <a:srgbClr val="C00000"/>
                </a:solidFill>
                <a:latin typeface="Arial" panose="020B0604020202020204" pitchFamily="34" charset="0"/>
                <a:cs typeface="Arial" panose="020B0604020202020204" pitchFamily="34" charset="0"/>
              </a:rPr>
              <a:t>Substitution </a:t>
            </a:r>
            <a:r>
              <a:rPr lang="en-US" sz="2000" b="1" dirty="0">
                <a:solidFill>
                  <a:srgbClr val="C00000"/>
                </a:solidFill>
                <a:latin typeface="Arial" panose="020B0604020202020204" pitchFamily="34" charset="0"/>
                <a:cs typeface="Arial" panose="020B0604020202020204" pitchFamily="34" charset="0"/>
              </a:rPr>
              <a:t>Reaction      </a:t>
            </a:r>
            <a:r>
              <a:rPr lang="en-US" sz="2000" b="1" dirty="0" smtClean="0">
                <a:solidFill>
                  <a:srgbClr val="C00000"/>
                </a:solidFill>
                <a:latin typeface="Arial" panose="020B0604020202020204" pitchFamily="34" charset="0"/>
                <a:cs typeface="Arial" panose="020B0604020202020204" pitchFamily="34" charset="0"/>
              </a:rPr>
              <a:t>         cont</a:t>
            </a:r>
            <a:r>
              <a:rPr lang="en-US" sz="3200" b="1" dirty="0" smtClean="0">
                <a:solidFill>
                  <a:srgbClr val="C00000"/>
                </a:solidFill>
                <a:latin typeface="Arial" panose="020B0604020202020204" pitchFamily="34" charset="0"/>
                <a:cs typeface="Arial" panose="020B0604020202020204" pitchFamily="34" charset="0"/>
              </a:rPr>
              <a:t>.     </a:t>
            </a:r>
            <a:r>
              <a:rPr lang="en-US" sz="2800" b="1" dirty="0">
                <a:solidFill>
                  <a:srgbClr val="C00000"/>
                </a:solidFill>
                <a:latin typeface="Arial" panose="020B0604020202020204" pitchFamily="34" charset="0"/>
                <a:cs typeface="Arial" panose="020B0604020202020204" pitchFamily="34" charset="0"/>
              </a:rPr>
              <a:t>Alcohols</a:t>
            </a:r>
            <a:endParaRPr lang="en-US" sz="2800" b="1" dirty="0" smtClean="0">
              <a:solidFill>
                <a:srgbClr val="C00000"/>
              </a:solidFill>
              <a:latin typeface="Arial" panose="020B0604020202020204" pitchFamily="34" charset="0"/>
              <a:cs typeface="Arial" panose="020B0604020202020204" pitchFamily="34" charset="0"/>
            </a:endParaRPr>
          </a:p>
        </p:txBody>
      </p:sp>
      <p:sp>
        <p:nvSpPr>
          <p:cNvPr id="6" name="مستطيل 5"/>
          <p:cNvSpPr/>
          <p:nvPr/>
        </p:nvSpPr>
        <p:spPr>
          <a:xfrm>
            <a:off x="5029200" y="694492"/>
            <a:ext cx="1532906" cy="677108"/>
          </a:xfrm>
          <a:prstGeom prst="rect">
            <a:avLst/>
          </a:prstGeom>
        </p:spPr>
        <p:txBody>
          <a:bodyPr wrap="square">
            <a:spAutoFit/>
          </a:bodyPr>
          <a:lstStyle/>
          <a:p>
            <a:r>
              <a:rPr lang="en-US" b="1" dirty="0" smtClean="0">
                <a:solidFill>
                  <a:srgbClr val="C00000"/>
                </a:solidFill>
                <a:latin typeface="Arial" panose="020B0604020202020204" pitchFamily="34" charset="0"/>
                <a:cs typeface="Arial" panose="020B0604020202020204" pitchFamily="34" charset="0"/>
              </a:rPr>
              <a:t>     O</a:t>
            </a:r>
          </a:p>
          <a:p>
            <a:r>
              <a:rPr lang="en-US" sz="2000" b="1" dirty="0" smtClean="0">
                <a:solidFill>
                  <a:srgbClr val="C00000"/>
                </a:solidFill>
                <a:latin typeface="Arial" panose="020B0604020202020204" pitchFamily="34" charset="0"/>
                <a:cs typeface="Arial" panose="020B0604020202020204" pitchFamily="34" charset="0"/>
              </a:rPr>
              <a:t>Cl-S-Cl  </a:t>
            </a:r>
            <a:endParaRPr lang="ar-SA" sz="1600" dirty="0">
              <a:solidFill>
                <a:prstClr val="black"/>
              </a:solidFill>
            </a:endParaRPr>
          </a:p>
        </p:txBody>
      </p:sp>
      <p:sp>
        <p:nvSpPr>
          <p:cNvPr id="7" name="مستطيل 6"/>
          <p:cNvSpPr/>
          <p:nvPr/>
        </p:nvSpPr>
        <p:spPr>
          <a:xfrm rot="16200000">
            <a:off x="5367182" y="805018"/>
            <a:ext cx="333746" cy="400110"/>
          </a:xfrm>
          <a:prstGeom prst="rect">
            <a:avLst/>
          </a:prstGeom>
        </p:spPr>
        <p:txBody>
          <a:bodyPr wrap="none">
            <a:spAutoFit/>
          </a:bodyPr>
          <a:lstStyle/>
          <a:p>
            <a:r>
              <a:rPr lang="en-US" sz="2000" b="1" dirty="0" smtClean="0">
                <a:solidFill>
                  <a:srgbClr val="C00000"/>
                </a:solidFill>
                <a:latin typeface="Arial" panose="020B0604020202020204" pitchFamily="34" charset="0"/>
                <a:cs typeface="Arial" panose="020B0604020202020204" pitchFamily="34" charset="0"/>
              </a:rPr>
              <a:t>=</a:t>
            </a:r>
            <a:endParaRPr lang="ar-SA" sz="1600" dirty="0">
              <a:solidFill>
                <a:prstClr val="black"/>
              </a:solidFill>
            </a:endParaRPr>
          </a:p>
        </p:txBody>
      </p:sp>
    </p:spTree>
    <p:extLst>
      <p:ext uri="{BB962C8B-B14F-4D97-AF65-F5344CB8AC3E}">
        <p14:creationId xmlns:p14="http://schemas.microsoft.com/office/powerpoint/2010/main" val="1835594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33400"/>
            <a:ext cx="9144000" cy="523220"/>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2800" b="1" dirty="0" smtClean="0">
                <a:solidFill>
                  <a:srgbClr val="C00000"/>
                </a:solidFill>
              </a:rPr>
              <a:t>C. </a:t>
            </a:r>
            <a:r>
              <a:rPr lang="en-US" sz="2800" b="1" dirty="0">
                <a:solidFill>
                  <a:srgbClr val="C00000"/>
                </a:solidFill>
              </a:rPr>
              <a:t>Oxidation Reactions</a:t>
            </a:r>
            <a:endParaRPr lang="ar-SA" sz="2800" b="1" dirty="0">
              <a:solidFill>
                <a:srgbClr val="C00000"/>
              </a:solidFill>
            </a:endParaRPr>
          </a:p>
        </p:txBody>
      </p:sp>
      <p:sp>
        <p:nvSpPr>
          <p:cNvPr id="4" name="Rectangle 3"/>
          <p:cNvSpPr/>
          <p:nvPr/>
        </p:nvSpPr>
        <p:spPr>
          <a:xfrm>
            <a:off x="76200" y="1066800"/>
            <a:ext cx="8839200" cy="3170099"/>
          </a:xfrm>
          <a:prstGeom prst="rect">
            <a:avLst/>
          </a:prstGeom>
        </p:spPr>
        <p:txBody>
          <a:bodyPr wrap="square">
            <a:spAutoFit/>
          </a:bodyPr>
          <a:lstStyle/>
          <a:p>
            <a:r>
              <a:rPr lang="en-US" sz="2000" b="1" dirty="0" smtClean="0">
                <a:solidFill>
                  <a:srgbClr val="FF000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Oxidation </a:t>
            </a:r>
            <a:r>
              <a:rPr lang="en-US" sz="2000" b="1" dirty="0">
                <a:solidFill>
                  <a:srgbClr val="002060"/>
                </a:solidFill>
                <a:latin typeface="Arial" panose="020B0604020202020204" pitchFamily="34" charset="0"/>
                <a:cs typeface="Arial" panose="020B0604020202020204" pitchFamily="34" charset="0"/>
              </a:rPr>
              <a:t>is the </a:t>
            </a:r>
            <a:r>
              <a:rPr lang="en-US" sz="2000" b="1" dirty="0">
                <a:solidFill>
                  <a:srgbClr val="C00000"/>
                </a:solidFill>
                <a:latin typeface="Arial" panose="020B0604020202020204" pitchFamily="34" charset="0"/>
                <a:cs typeface="Arial" panose="020B0604020202020204" pitchFamily="34" charset="0"/>
              </a:rPr>
              <a:t>removal of H </a:t>
            </a:r>
            <a:r>
              <a:rPr lang="en-US" sz="2000" b="1" dirty="0">
                <a:solidFill>
                  <a:srgbClr val="002060"/>
                </a:solidFill>
                <a:latin typeface="Arial" panose="020B0604020202020204" pitchFamily="34" charset="0"/>
                <a:cs typeface="Arial" panose="020B0604020202020204" pitchFamily="34" charset="0"/>
              </a:rPr>
              <a:t>from a compound and/or the </a:t>
            </a:r>
            <a:r>
              <a:rPr lang="en-US" sz="2000" b="1" dirty="0">
                <a:solidFill>
                  <a:srgbClr val="C00000"/>
                </a:solidFill>
                <a:latin typeface="Arial" panose="020B0604020202020204" pitchFamily="34" charset="0"/>
                <a:cs typeface="Arial" panose="020B0604020202020204" pitchFamily="34" charset="0"/>
              </a:rPr>
              <a:t>addition of </a:t>
            </a:r>
            <a:r>
              <a:rPr lang="en-US" sz="2000" b="1" dirty="0" err="1" smtClean="0">
                <a:solidFill>
                  <a:srgbClr val="C00000"/>
                </a:solidFill>
                <a:latin typeface="Arial" panose="020B0604020202020204" pitchFamily="34" charset="0"/>
                <a:cs typeface="Arial" panose="020B0604020202020204" pitchFamily="34" charset="0"/>
              </a:rPr>
              <a:t>Oxygene</a:t>
            </a:r>
            <a:r>
              <a:rPr lang="en-US" sz="2000" b="1" dirty="0" smtClean="0">
                <a:solidFill>
                  <a:srgbClr val="C0000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to a </a:t>
            </a:r>
            <a:r>
              <a:rPr lang="en-US" sz="2000" b="1" dirty="0" smtClean="0">
                <a:solidFill>
                  <a:srgbClr val="002060"/>
                </a:solidFill>
                <a:latin typeface="Arial" panose="020B0604020202020204" pitchFamily="34" charset="0"/>
                <a:cs typeface="Arial" panose="020B0604020202020204" pitchFamily="34" charset="0"/>
              </a:rPr>
              <a:t>compound.</a:t>
            </a:r>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An oxidizing agent is the chemical reagent that does the </a:t>
            </a:r>
            <a:r>
              <a:rPr lang="en-US" sz="2000" b="1" dirty="0" err="1" smtClean="0">
                <a:solidFill>
                  <a:srgbClr val="002060"/>
                </a:solidFill>
                <a:latin typeface="Arial" panose="020B0604020202020204" pitchFamily="34" charset="0"/>
                <a:cs typeface="Arial" panose="020B0604020202020204" pitchFamily="34" charset="0"/>
              </a:rPr>
              <a:t>oxidation,such</a:t>
            </a:r>
            <a:r>
              <a:rPr lang="en-US" sz="2000" b="1" dirty="0" smtClean="0">
                <a:solidFill>
                  <a:srgbClr val="002060"/>
                </a:solidFill>
                <a:latin typeface="Arial" panose="020B0604020202020204" pitchFamily="34" charset="0"/>
                <a:cs typeface="Arial" panose="020B0604020202020204" pitchFamily="34" charset="0"/>
              </a:rPr>
              <a:t> as hot metallic </a:t>
            </a:r>
            <a:r>
              <a:rPr lang="en-US" sz="2000" b="1" dirty="0" smtClean="0">
                <a:solidFill>
                  <a:srgbClr val="C00000"/>
                </a:solidFill>
                <a:latin typeface="Arial" panose="020B0604020202020204" pitchFamily="34" charset="0"/>
                <a:cs typeface="Arial" panose="020B0604020202020204" pitchFamily="34" charset="0"/>
              </a:rPr>
              <a:t>copper or CrO3 </a:t>
            </a:r>
            <a:r>
              <a:rPr lang="en-US" sz="2000" b="1" dirty="0" smtClean="0">
                <a:solidFill>
                  <a:srgbClr val="002060"/>
                </a:solidFill>
                <a:latin typeface="Arial" panose="020B0604020202020204" pitchFamily="34" charset="0"/>
                <a:cs typeface="Arial" panose="020B0604020202020204" pitchFamily="34" charset="0"/>
              </a:rPr>
              <a:t>in pyridine . Oxidation of alcohols gives different products depending on the class of alcohols that is oxidized and on the kind of oxidizing agent that is used.</a:t>
            </a:r>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Primary</a:t>
            </a:r>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alcohols yield aldehydes when treated with mild oxidizing agents </a:t>
            </a:r>
            <a:r>
              <a:rPr lang="en-US" sz="2000" b="1" dirty="0" err="1">
                <a:solidFill>
                  <a:srgbClr val="002060"/>
                </a:solidFill>
                <a:latin typeface="Arial" panose="020B0604020202020204" pitchFamily="34" charset="0"/>
                <a:cs typeface="Arial" panose="020B0604020202020204" pitchFamily="34" charset="0"/>
              </a:rPr>
              <a:t>suh</a:t>
            </a:r>
            <a:r>
              <a:rPr lang="en-US" sz="2000" b="1" dirty="0">
                <a:solidFill>
                  <a:srgbClr val="002060"/>
                </a:solidFill>
                <a:latin typeface="Arial" panose="020B0604020202020204" pitchFamily="34" charset="0"/>
                <a:cs typeface="Arial" panose="020B0604020202020204" pitchFamily="34" charset="0"/>
              </a:rPr>
              <a:t> as hot metallic copper or </a:t>
            </a:r>
            <a:r>
              <a:rPr lang="en-US" sz="2000" b="1" dirty="0">
                <a:solidFill>
                  <a:srgbClr val="C00000"/>
                </a:solidFill>
                <a:latin typeface="Arial" panose="020B0604020202020204" pitchFamily="34" charset="0"/>
                <a:cs typeface="Arial" panose="020B0604020202020204" pitchFamily="34" charset="0"/>
              </a:rPr>
              <a:t>CrO</a:t>
            </a:r>
            <a:r>
              <a:rPr lang="en-US" sz="2000" b="1" baseline="-25000" dirty="0">
                <a:solidFill>
                  <a:srgbClr val="C00000"/>
                </a:solidFill>
                <a:latin typeface="Arial" panose="020B0604020202020204" pitchFamily="34" charset="0"/>
                <a:cs typeface="Arial" panose="020B0604020202020204" pitchFamily="34" charset="0"/>
              </a:rPr>
              <a:t>3</a:t>
            </a:r>
            <a:r>
              <a:rPr lang="en-US" sz="2000" b="1" dirty="0">
                <a:solidFill>
                  <a:srgbClr val="002060"/>
                </a:solidFill>
                <a:latin typeface="Arial" panose="020B0604020202020204" pitchFamily="34" charset="0"/>
                <a:cs typeface="Arial" panose="020B0604020202020204" pitchFamily="34" charset="0"/>
              </a:rPr>
              <a:t> in </a:t>
            </a:r>
            <a:r>
              <a:rPr lang="en-US" sz="2000" b="1" dirty="0" smtClean="0">
                <a:solidFill>
                  <a:srgbClr val="002060"/>
                </a:solidFill>
                <a:latin typeface="Arial" panose="020B0604020202020204" pitchFamily="34" charset="0"/>
                <a:cs typeface="Arial" panose="020B0604020202020204" pitchFamily="34" charset="0"/>
              </a:rPr>
              <a:t>pyridine or </a:t>
            </a:r>
            <a:r>
              <a:rPr lang="en-US" b="1" dirty="0" smtClean="0">
                <a:solidFill>
                  <a:srgbClr val="C00000"/>
                </a:solidFill>
                <a:latin typeface="Times New Roman" panose="02020603050405020304" pitchFamily="18" charset="0"/>
                <a:cs typeface="Times New Roman" panose="02020603050405020304" pitchFamily="18" charset="0"/>
              </a:rPr>
              <a:t>PCC</a:t>
            </a:r>
            <a:r>
              <a:rPr lang="en-US" dirty="0" smtClean="0">
                <a:solidFill>
                  <a:srgbClr val="C00000"/>
                </a:solidFill>
              </a:rPr>
              <a:t>.</a:t>
            </a:r>
            <a:endParaRPr lang="en-US" sz="2000" b="1" dirty="0">
              <a:solidFill>
                <a:srgbClr val="002060"/>
              </a:solidFill>
              <a:latin typeface="Arial" panose="020B0604020202020204" pitchFamily="34" charset="0"/>
              <a:cs typeface="Arial" panose="020B0604020202020204" pitchFamily="34" charset="0"/>
            </a:endParaRPr>
          </a:p>
          <a:p>
            <a:pPr algn="just"/>
            <a:r>
              <a:rPr lang="en-US" sz="2000" b="1" dirty="0">
                <a:solidFill>
                  <a:srgbClr val="002060"/>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Secondary</a:t>
            </a:r>
            <a:r>
              <a:rPr lang="en-US" sz="2000" b="1" dirty="0">
                <a:solidFill>
                  <a:srgbClr val="002060"/>
                </a:solidFill>
                <a:latin typeface="Arial" panose="020B0604020202020204" pitchFamily="34" charset="0"/>
                <a:cs typeface="Arial" panose="020B0604020202020204" pitchFamily="34" charset="0"/>
              </a:rPr>
              <a:t> alcohols, when treated with any of the oxidizing agents mentioned previously, yield </a:t>
            </a:r>
            <a:r>
              <a:rPr lang="en-US" sz="2000" b="1" dirty="0" err="1" smtClean="0">
                <a:solidFill>
                  <a:srgbClr val="002060"/>
                </a:solidFill>
                <a:latin typeface="Arial" panose="020B0604020202020204" pitchFamily="34" charset="0"/>
                <a:cs typeface="Arial" panose="020B0604020202020204" pitchFamily="34" charset="0"/>
              </a:rPr>
              <a:t>ketones.</a:t>
            </a:r>
            <a:r>
              <a:rPr lang="en-US" sz="2000" b="1" dirty="0" err="1" smtClean="0">
                <a:solidFill>
                  <a:srgbClr val="C00000"/>
                </a:solidFill>
                <a:latin typeface="Arial" panose="020B0604020202020204" pitchFamily="34" charset="0"/>
                <a:cs typeface="Arial" panose="020B0604020202020204" pitchFamily="34" charset="0"/>
              </a:rPr>
              <a:t>Tertiary</a:t>
            </a:r>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alcohols do not react with oxidizing agents </a:t>
            </a:r>
            <a:r>
              <a:rPr lang="en-US" sz="2000" b="1" dirty="0" smtClean="0">
                <a:solidFill>
                  <a:srgbClr val="EEECE1">
                    <a:lumMod val="50000"/>
                  </a:srgbClr>
                </a:solidFill>
                <a:latin typeface="Arial" panose="020B0604020202020204" pitchFamily="34" charset="0"/>
                <a:cs typeface="Arial" panose="020B0604020202020204" pitchFamily="34" charset="0"/>
              </a:rPr>
              <a:t>  </a:t>
            </a:r>
            <a:endParaRPr lang="en-US" sz="2000" b="1" dirty="0" smtClean="0">
              <a:solidFill>
                <a:srgbClr val="0070C0"/>
              </a:solidFill>
              <a:latin typeface="Arial" panose="020B0604020202020204" pitchFamily="34" charset="0"/>
              <a:cs typeface="Arial" panose="020B0604020202020204" pitchFamily="34" charset="0"/>
            </a:endParaRPr>
          </a:p>
        </p:txBody>
      </p:sp>
      <p:sp>
        <p:nvSpPr>
          <p:cNvPr id="5" name="TextBox 4"/>
          <p:cNvSpPr txBox="1"/>
          <p:nvPr/>
        </p:nvSpPr>
        <p:spPr>
          <a:xfrm>
            <a:off x="0" y="0"/>
            <a:ext cx="5638800" cy="461665"/>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solidFill>
                  <a:srgbClr val="C00000"/>
                </a:solidFill>
                <a:latin typeface="Arial" panose="020B0604020202020204" pitchFamily="34" charset="0"/>
                <a:cs typeface="Arial" panose="020B0604020202020204" pitchFamily="34" charset="0"/>
              </a:rPr>
              <a:t>Reactions of Alcohols     cont</a:t>
            </a:r>
            <a:r>
              <a:rPr lang="en-US" sz="2400" b="1" dirty="0">
                <a:solidFill>
                  <a:srgbClr val="C00000"/>
                </a:solidFill>
                <a:latin typeface="Arial" panose="020B0604020202020204" pitchFamily="34" charset="0"/>
                <a:cs typeface="Arial" panose="020B0604020202020204" pitchFamily="34" charset="0"/>
              </a:rPr>
              <a:t>.</a:t>
            </a:r>
            <a:endParaRPr lang="en-US" sz="2400" b="1" dirty="0" smtClean="0">
              <a:solidFill>
                <a:srgbClr val="C00000"/>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405B12B2-4FB3-489F-A189-74144EEB9694}" type="slidenum">
              <a:rPr lang="en-US" smtClean="0">
                <a:solidFill>
                  <a:prstClr val="black">
                    <a:tint val="75000"/>
                  </a:prstClr>
                </a:solidFill>
              </a:rPr>
              <a:pPr/>
              <a:t>176</a:t>
            </a:fld>
            <a:endParaRPr lang="en-US">
              <a:solidFill>
                <a:prstClr val="black">
                  <a:tint val="75000"/>
                </a:prstClr>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4073160"/>
            <a:ext cx="5181599" cy="2396098"/>
          </a:xfrm>
          <a:prstGeom prst="rect">
            <a:avLst/>
          </a:prstGeom>
          <a:noFill/>
          <a:ln>
            <a:noFill/>
          </a:ln>
        </p:spPr>
        <p:style>
          <a:lnRef idx="1">
            <a:schemeClr val="accent2"/>
          </a:lnRef>
          <a:fillRef idx="2">
            <a:schemeClr val="accent2"/>
          </a:fillRef>
          <a:effectRef idx="1">
            <a:schemeClr val="accent2"/>
          </a:effectRef>
          <a:fontRef idx="minor">
            <a:schemeClr val="dk1"/>
          </a:fontRef>
        </p:style>
      </p:pic>
      <p:sp>
        <p:nvSpPr>
          <p:cNvPr id="8" name="Rectangle 3"/>
          <p:cNvSpPr/>
          <p:nvPr/>
        </p:nvSpPr>
        <p:spPr>
          <a:xfrm>
            <a:off x="4771918" y="6048345"/>
            <a:ext cx="1636987" cy="400110"/>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2000" b="1" dirty="0" smtClean="0">
                <a:solidFill>
                  <a:srgbClr val="C00000"/>
                </a:solidFill>
                <a:latin typeface="Arial" panose="020B0604020202020204" pitchFamily="34" charset="0"/>
                <a:cs typeface="Arial" panose="020B0604020202020204" pitchFamily="34" charset="0"/>
              </a:rPr>
              <a:t>no reaction </a:t>
            </a:r>
            <a:endParaRPr lang="en-US" sz="2000" dirty="0">
              <a:solidFill>
                <a:srgbClr val="C00000"/>
              </a:solidFill>
            </a:endParaRPr>
          </a:p>
        </p:txBody>
      </p:sp>
      <p:sp>
        <p:nvSpPr>
          <p:cNvPr id="9" name="Rectangle 3"/>
          <p:cNvSpPr/>
          <p:nvPr/>
        </p:nvSpPr>
        <p:spPr>
          <a:xfrm>
            <a:off x="609600" y="4294019"/>
            <a:ext cx="412292" cy="1954381"/>
          </a:xfrm>
          <a:prstGeom prst="rect">
            <a:avLst/>
          </a:prstGeom>
        </p:spPr>
        <p:txBody>
          <a:bodyPr wrap="none">
            <a:spAutoFit/>
          </a:bodyPr>
          <a:lstStyle/>
          <a:p>
            <a:pPr algn="just"/>
            <a:r>
              <a:rPr lang="en-US" sz="2000" dirty="0" smtClean="0">
                <a:solidFill>
                  <a:srgbClr val="4BACC6">
                    <a:lumMod val="50000"/>
                  </a:srgbClr>
                </a:solidFill>
                <a:latin typeface="Arial" panose="020B0604020202020204" pitchFamily="34" charset="0"/>
                <a:cs typeface="Arial" panose="020B0604020202020204" pitchFamily="34" charset="0"/>
              </a:rPr>
              <a:t>1-</a:t>
            </a:r>
          </a:p>
          <a:p>
            <a:pPr algn="just"/>
            <a:endParaRPr lang="en-US" sz="2000" dirty="0">
              <a:solidFill>
                <a:srgbClr val="4BACC6">
                  <a:lumMod val="50000"/>
                </a:srgbClr>
              </a:solidFill>
              <a:latin typeface="Arial" panose="020B0604020202020204" pitchFamily="34" charset="0"/>
              <a:cs typeface="Arial" panose="020B0604020202020204" pitchFamily="34" charset="0"/>
            </a:endParaRPr>
          </a:p>
          <a:p>
            <a:pPr algn="just"/>
            <a:endParaRPr lang="en-US" sz="900" dirty="0" smtClean="0">
              <a:solidFill>
                <a:srgbClr val="4BACC6">
                  <a:lumMod val="50000"/>
                </a:srgbClr>
              </a:solidFill>
              <a:latin typeface="Arial" panose="020B0604020202020204" pitchFamily="34" charset="0"/>
              <a:cs typeface="Arial" panose="020B0604020202020204" pitchFamily="34" charset="0"/>
            </a:endParaRPr>
          </a:p>
          <a:p>
            <a:pPr algn="just"/>
            <a:r>
              <a:rPr lang="en-US" sz="2000" dirty="0" smtClean="0">
                <a:solidFill>
                  <a:srgbClr val="4BACC6">
                    <a:lumMod val="50000"/>
                  </a:srgbClr>
                </a:solidFill>
                <a:latin typeface="Arial" panose="020B0604020202020204" pitchFamily="34" charset="0"/>
                <a:cs typeface="Arial" panose="020B0604020202020204" pitchFamily="34" charset="0"/>
              </a:rPr>
              <a:t>2-</a:t>
            </a:r>
          </a:p>
          <a:p>
            <a:pPr algn="just"/>
            <a:endParaRPr lang="en-US" sz="2000" dirty="0">
              <a:solidFill>
                <a:srgbClr val="4BACC6">
                  <a:lumMod val="50000"/>
                </a:srgbClr>
              </a:solidFill>
              <a:latin typeface="Arial" panose="020B0604020202020204" pitchFamily="34" charset="0"/>
              <a:cs typeface="Arial" panose="020B0604020202020204" pitchFamily="34" charset="0"/>
            </a:endParaRPr>
          </a:p>
          <a:p>
            <a:pPr algn="just"/>
            <a:endParaRPr lang="en-US" sz="1200" dirty="0" smtClean="0">
              <a:solidFill>
                <a:srgbClr val="4BACC6">
                  <a:lumMod val="50000"/>
                </a:srgbClr>
              </a:solidFill>
              <a:latin typeface="Arial" panose="020B0604020202020204" pitchFamily="34" charset="0"/>
              <a:cs typeface="Arial" panose="020B0604020202020204" pitchFamily="34" charset="0"/>
            </a:endParaRPr>
          </a:p>
          <a:p>
            <a:pPr algn="just"/>
            <a:r>
              <a:rPr lang="en-US" sz="2000" dirty="0" smtClean="0">
                <a:solidFill>
                  <a:srgbClr val="4BACC6">
                    <a:lumMod val="50000"/>
                  </a:srgbClr>
                </a:solidFill>
                <a:latin typeface="Arial" panose="020B0604020202020204" pitchFamily="34" charset="0"/>
                <a:cs typeface="Arial" panose="020B0604020202020204" pitchFamily="34" charset="0"/>
              </a:rPr>
              <a:t>3-</a:t>
            </a:r>
            <a:endParaRPr lang="en-US" sz="2000" dirty="0">
              <a:solidFill>
                <a:srgbClr val="4BACC6">
                  <a:lumMod val="50000"/>
                </a:srgbClr>
              </a:solidFill>
              <a:latin typeface="Arial" panose="020B0604020202020204" pitchFamily="34" charset="0"/>
              <a:cs typeface="Arial" panose="020B0604020202020204" pitchFamily="34" charset="0"/>
            </a:endParaRPr>
          </a:p>
        </p:txBody>
      </p:sp>
      <p:pic>
        <p:nvPicPr>
          <p:cNvPr id="10" name="Picture 2" descr="https://upload.wikimedia.org/wikipedia/commons/f/f9/Pyridinium_chlorochromate_structur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8734" y="3947729"/>
            <a:ext cx="1774228" cy="128335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p:cNvSpPr/>
          <p:nvPr/>
        </p:nvSpPr>
        <p:spPr>
          <a:xfrm>
            <a:off x="6714229" y="5231087"/>
            <a:ext cx="2207656" cy="707886"/>
          </a:xfrm>
          <a:prstGeom prst="rect">
            <a:avLst/>
          </a:prstGeom>
        </p:spPr>
        <p:txBody>
          <a:bodyPr wrap="none">
            <a:spAutoFit/>
          </a:bodyPr>
          <a:lstStyle/>
          <a:p>
            <a:r>
              <a:rPr lang="en-US" b="1" dirty="0" smtClean="0">
                <a:solidFill>
                  <a:srgbClr val="C00000"/>
                </a:solidFill>
                <a:latin typeface="Times New Roman" panose="02020603050405020304" pitchFamily="18" charset="0"/>
                <a:cs typeface="Times New Roman" panose="02020603050405020304" pitchFamily="18" charset="0"/>
              </a:rPr>
              <a:t>PCC</a:t>
            </a:r>
            <a:r>
              <a:rPr lang="en-US" b="1" dirty="0" smtClean="0">
                <a:solidFill>
                  <a:prstClr val="black"/>
                </a:solidFill>
                <a:latin typeface="Times New Roman" panose="02020603050405020304" pitchFamily="18" charset="0"/>
                <a:cs typeface="Times New Roman" panose="02020603050405020304" pitchFamily="18" charset="0"/>
              </a:rPr>
              <a:t> =</a:t>
            </a:r>
            <a:r>
              <a:rPr lang="en-US" dirty="0">
                <a:solidFill>
                  <a:prstClr val="black"/>
                </a:solidFill>
                <a:latin typeface="Times New Roman" panose="02020603050405020304" pitchFamily="18" charset="0"/>
                <a:cs typeface="Times New Roman" panose="02020603050405020304" pitchFamily="18" charset="0"/>
              </a:rPr>
              <a:t> </a:t>
            </a:r>
            <a:r>
              <a:rPr lang="en-US" sz="2000" b="1" dirty="0" err="1">
                <a:solidFill>
                  <a:srgbClr val="1F497D"/>
                </a:solidFill>
                <a:latin typeface="Times New Roman" panose="02020603050405020304" pitchFamily="18" charset="0"/>
                <a:cs typeface="Times New Roman" panose="02020603050405020304" pitchFamily="18" charset="0"/>
              </a:rPr>
              <a:t>pyridinium</a:t>
            </a:r>
            <a:r>
              <a:rPr lang="en-US" sz="2000" b="1" dirty="0">
                <a:solidFill>
                  <a:srgbClr val="1F497D"/>
                </a:solidFill>
                <a:latin typeface="Times New Roman" panose="02020603050405020304" pitchFamily="18" charset="0"/>
                <a:cs typeface="Times New Roman" panose="02020603050405020304" pitchFamily="18" charset="0"/>
              </a:rPr>
              <a:t> </a:t>
            </a:r>
            <a:endParaRPr lang="en-US" sz="2000" b="1" dirty="0" smtClean="0">
              <a:solidFill>
                <a:srgbClr val="1F497D"/>
              </a:solidFill>
              <a:latin typeface="Times New Roman" panose="02020603050405020304" pitchFamily="18" charset="0"/>
              <a:cs typeface="Times New Roman" panose="02020603050405020304" pitchFamily="18" charset="0"/>
            </a:endParaRPr>
          </a:p>
          <a:p>
            <a:r>
              <a:rPr lang="en-US" sz="2000" b="1" dirty="0" err="1" smtClean="0">
                <a:solidFill>
                  <a:srgbClr val="1F497D"/>
                </a:solidFill>
                <a:latin typeface="Times New Roman" panose="02020603050405020304" pitchFamily="18" charset="0"/>
                <a:cs typeface="Times New Roman" panose="02020603050405020304" pitchFamily="18" charset="0"/>
              </a:rPr>
              <a:t>chlorochromate</a:t>
            </a:r>
            <a:endParaRPr lang="en-US" sz="2000" b="1" dirty="0">
              <a:solidFill>
                <a:srgbClr val="1F497D"/>
              </a:solidFill>
              <a:latin typeface="Times New Roman" panose="02020603050405020304" pitchFamily="18" charset="0"/>
              <a:cs typeface="Times New Roman" panose="02020603050405020304" pitchFamily="18" charset="0"/>
            </a:endParaRPr>
          </a:p>
        </p:txBody>
      </p:sp>
      <p:sp>
        <p:nvSpPr>
          <p:cNvPr id="7" name="مستطيل 6"/>
          <p:cNvSpPr/>
          <p:nvPr/>
        </p:nvSpPr>
        <p:spPr>
          <a:xfrm>
            <a:off x="3048000" y="4736068"/>
            <a:ext cx="1166345" cy="369332"/>
          </a:xfrm>
          <a:prstGeom prst="rect">
            <a:avLst/>
          </a:prstGeom>
        </p:spPr>
        <p:txBody>
          <a:bodyPr wrap="none">
            <a:spAutoFit/>
          </a:bodyPr>
          <a:lstStyle/>
          <a:p>
            <a:r>
              <a:rPr lang="en-US" b="1" dirty="0" smtClean="0">
                <a:solidFill>
                  <a:srgbClr val="1F497D">
                    <a:lumMod val="75000"/>
                  </a:srgbClr>
                </a:solidFill>
                <a:latin typeface="Times New Roman" panose="02020603050405020304" pitchFamily="18" charset="0"/>
                <a:cs typeface="Times New Roman" panose="02020603050405020304" pitchFamily="18" charset="0"/>
              </a:rPr>
              <a:t>(</a:t>
            </a:r>
            <a:r>
              <a:rPr lang="en-US" sz="1400" b="1" dirty="0" smtClean="0">
                <a:solidFill>
                  <a:srgbClr val="C00000"/>
                </a:solidFill>
                <a:latin typeface="Times New Roman" panose="02020603050405020304" pitchFamily="18" charset="0"/>
                <a:cs typeface="Times New Roman" panose="02020603050405020304" pitchFamily="18" charset="0"/>
              </a:rPr>
              <a:t>O</a:t>
            </a:r>
            <a:r>
              <a:rPr lang="en-US" b="1" dirty="0" smtClean="0">
                <a:solidFill>
                  <a:srgbClr val="C00000"/>
                </a:solidFill>
                <a:latin typeface="Times New Roman" panose="02020603050405020304" pitchFamily="18" charset="0"/>
                <a:cs typeface="Times New Roman" panose="02020603050405020304" pitchFamily="18" charset="0"/>
              </a:rPr>
              <a:t>r</a:t>
            </a:r>
            <a:r>
              <a:rPr lang="en-US" b="1" dirty="0" smtClean="0">
                <a:solidFill>
                  <a:srgbClr val="1F497D">
                    <a:lumMod val="75000"/>
                  </a:srgbClr>
                </a:solidFill>
                <a:latin typeface="Times New Roman" panose="02020603050405020304" pitchFamily="18" charset="0"/>
                <a:cs typeface="Times New Roman" panose="02020603050405020304" pitchFamily="18" charset="0"/>
              </a:rPr>
              <a:t> ) PCC</a:t>
            </a:r>
            <a:endParaRPr lang="ar-SA" dirty="0">
              <a:solidFill>
                <a:srgbClr val="1F497D">
                  <a:lumMod val="75000"/>
                </a:srgbClr>
              </a:solidFill>
            </a:endParaRPr>
          </a:p>
        </p:txBody>
      </p:sp>
    </p:spTree>
    <p:extLst>
      <p:ext uri="{BB962C8B-B14F-4D97-AF65-F5344CB8AC3E}">
        <p14:creationId xmlns:p14="http://schemas.microsoft.com/office/powerpoint/2010/main" val="4120254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0341" y="584537"/>
            <a:ext cx="8382000" cy="1015663"/>
          </a:xfrm>
          <a:prstGeom prst="rect">
            <a:avLst/>
          </a:prstGeom>
        </p:spPr>
        <p:txBody>
          <a:bodyPr wrap="square">
            <a:spAutoFit/>
          </a:bodyPr>
          <a:lstStyle/>
          <a:p>
            <a:pPr algn="just"/>
            <a:r>
              <a:rPr lang="en-US" sz="2000" b="1" dirty="0" smtClean="0">
                <a:solidFill>
                  <a:srgbClr val="C00000"/>
                </a:solidFill>
                <a:latin typeface="Arial" panose="020B0604020202020204" pitchFamily="34" charset="0"/>
                <a:cs typeface="Arial" panose="020B0604020202020204" pitchFamily="34" charset="0"/>
              </a:rPr>
              <a:t>   Stronger oxidizing agents, </a:t>
            </a:r>
            <a:r>
              <a:rPr lang="en-US" sz="2000" b="1" dirty="0" smtClean="0">
                <a:solidFill>
                  <a:prstClr val="black"/>
                </a:solidFill>
                <a:latin typeface="Arial" panose="020B0604020202020204" pitchFamily="34" charset="0"/>
                <a:cs typeface="Arial" panose="020B0604020202020204" pitchFamily="34" charset="0"/>
              </a:rPr>
              <a:t>such as chromic acid, </a:t>
            </a:r>
            <a:r>
              <a:rPr lang="en-US" sz="2000" b="1" dirty="0" smtClean="0">
                <a:solidFill>
                  <a:srgbClr val="C00000"/>
                </a:solidFill>
                <a:latin typeface="Arial" panose="020B0604020202020204" pitchFamily="34" charset="0"/>
                <a:cs typeface="Arial" panose="020B0604020202020204" pitchFamily="34" charset="0"/>
              </a:rPr>
              <a:t>H</a:t>
            </a:r>
            <a:r>
              <a:rPr lang="en-US" sz="2000" b="1" baseline="-25000" dirty="0" smtClean="0">
                <a:solidFill>
                  <a:srgbClr val="C00000"/>
                </a:solidFill>
                <a:latin typeface="Arial" panose="020B0604020202020204" pitchFamily="34" charset="0"/>
                <a:cs typeface="Arial" panose="020B0604020202020204" pitchFamily="34" charset="0"/>
              </a:rPr>
              <a:t>2</a:t>
            </a:r>
            <a:r>
              <a:rPr lang="en-US" sz="2000" b="1" dirty="0" smtClean="0">
                <a:solidFill>
                  <a:srgbClr val="C00000"/>
                </a:solidFill>
                <a:latin typeface="Arial" panose="020B0604020202020204" pitchFamily="34" charset="0"/>
                <a:cs typeface="Arial" panose="020B0604020202020204" pitchFamily="34" charset="0"/>
              </a:rPr>
              <a:t>Cr</a:t>
            </a:r>
            <a:r>
              <a:rPr lang="en-US" sz="2000" b="1" baseline="-25000" dirty="0" smtClean="0">
                <a:solidFill>
                  <a:srgbClr val="C00000"/>
                </a:solidFill>
                <a:latin typeface="Arial" panose="020B0604020202020204" pitchFamily="34" charset="0"/>
                <a:cs typeface="Arial" panose="020B0604020202020204" pitchFamily="34" charset="0"/>
              </a:rPr>
              <a:t>2</a:t>
            </a:r>
            <a:r>
              <a:rPr lang="en-US" sz="2000" b="1" dirty="0" smtClean="0">
                <a:solidFill>
                  <a:srgbClr val="C00000"/>
                </a:solidFill>
                <a:latin typeface="Arial" panose="020B0604020202020204" pitchFamily="34" charset="0"/>
                <a:cs typeface="Arial" panose="020B0604020202020204" pitchFamily="34" charset="0"/>
              </a:rPr>
              <a:t>O</a:t>
            </a:r>
            <a:r>
              <a:rPr lang="en-US" sz="2000" b="1" baseline="-25000" dirty="0" smtClean="0">
                <a:solidFill>
                  <a:srgbClr val="00B050"/>
                </a:solidFill>
                <a:latin typeface="Arial" panose="020B0604020202020204" pitchFamily="34" charset="0"/>
                <a:cs typeface="Arial" panose="020B0604020202020204" pitchFamily="34" charset="0"/>
              </a:rPr>
              <a:t>7</a:t>
            </a:r>
            <a:r>
              <a:rPr lang="en-US" sz="2000" b="1" dirty="0" smtClean="0">
                <a:solidFill>
                  <a:prstClr val="black"/>
                </a:solidFill>
                <a:latin typeface="Arial" panose="020B0604020202020204" pitchFamily="34" charset="0"/>
                <a:cs typeface="Arial" panose="020B0604020202020204" pitchFamily="34" charset="0"/>
              </a:rPr>
              <a:t>, or neutral potassium permanganate</a:t>
            </a:r>
            <a:r>
              <a:rPr lang="en-US" sz="2000" b="1" dirty="0" smtClean="0">
                <a:solidFill>
                  <a:srgbClr val="00B05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KMnO</a:t>
            </a:r>
            <a:r>
              <a:rPr lang="en-US" sz="2000" b="1" baseline="-25000" dirty="0" smtClean="0">
                <a:solidFill>
                  <a:srgbClr val="C00000"/>
                </a:solidFill>
                <a:latin typeface="Arial" panose="020B0604020202020204" pitchFamily="34" charset="0"/>
                <a:cs typeface="Arial" panose="020B0604020202020204" pitchFamily="34" charset="0"/>
              </a:rPr>
              <a:t>4</a:t>
            </a:r>
            <a:r>
              <a:rPr lang="en-US" sz="2000" b="1" dirty="0" smtClean="0">
                <a:solidFill>
                  <a:prstClr val="black"/>
                </a:solidFill>
                <a:latin typeface="Arial" panose="020B0604020202020204" pitchFamily="34" charset="0"/>
                <a:cs typeface="Arial" panose="020B0604020202020204" pitchFamily="34" charset="0"/>
              </a:rPr>
              <a:t>, </a:t>
            </a:r>
            <a:r>
              <a:rPr lang="en-US" sz="2000" b="1" dirty="0">
                <a:solidFill>
                  <a:prstClr val="black"/>
                </a:solidFill>
                <a:latin typeface="Arial" panose="020B0604020202020204" pitchFamily="34" charset="0"/>
                <a:cs typeface="Arial" panose="020B0604020202020204" pitchFamily="34" charset="0"/>
              </a:rPr>
              <a:t>oxidizes alcohols </a:t>
            </a:r>
            <a:r>
              <a:rPr lang="en-US" sz="2000" b="1" dirty="0" smtClean="0">
                <a:solidFill>
                  <a:prstClr val="black"/>
                </a:solidFill>
                <a:latin typeface="Arial" panose="020B0604020202020204" pitchFamily="34" charset="0"/>
                <a:cs typeface="Arial" panose="020B0604020202020204" pitchFamily="34" charset="0"/>
              </a:rPr>
              <a:t>further to </a:t>
            </a:r>
            <a:r>
              <a:rPr lang="en-US" sz="2000" b="1" dirty="0" smtClean="0">
                <a:solidFill>
                  <a:srgbClr val="FF0000"/>
                </a:solidFill>
                <a:latin typeface="Arial" panose="020B0604020202020204" pitchFamily="34" charset="0"/>
                <a:cs typeface="Arial" panose="020B0604020202020204" pitchFamily="34" charset="0"/>
              </a:rPr>
              <a:t>carboxylic acids</a:t>
            </a:r>
            <a:r>
              <a:rPr lang="en-US" sz="2000" b="1" dirty="0" smtClean="0">
                <a:solidFill>
                  <a:prstClr val="black"/>
                </a:solidFill>
                <a:latin typeface="Arial" panose="020B0604020202020204" pitchFamily="34" charset="0"/>
                <a:cs typeface="Arial" panose="020B0604020202020204" pitchFamily="34" charset="0"/>
              </a:rPr>
              <a:t>.</a:t>
            </a:r>
            <a:endParaRPr lang="en-US" sz="2000" b="1" dirty="0">
              <a:solidFill>
                <a:prstClr val="black"/>
              </a:solidFill>
              <a:latin typeface="Arial" panose="020B0604020202020204" pitchFamily="34" charset="0"/>
              <a:cs typeface="Arial" panose="020B0604020202020204" pitchFamily="34" charset="0"/>
            </a:endParaRPr>
          </a:p>
        </p:txBody>
      </p:sp>
      <p:pic>
        <p:nvPicPr>
          <p:cNvPr id="10" name="Picture 2"/>
          <p:cNvPicPr>
            <a:picLocks noChangeAspect="1" noChangeArrowheads="1"/>
          </p:cNvPicPr>
          <p:nvPr/>
        </p:nvPicPr>
        <p:blipFill>
          <a:blip r:embed="rId2" cstate="print"/>
          <a:srcRect t="6667" r="6599"/>
          <a:stretch>
            <a:fillRect/>
          </a:stretch>
        </p:blipFill>
        <p:spPr bwMode="auto">
          <a:xfrm>
            <a:off x="914400" y="1621962"/>
            <a:ext cx="4912601" cy="1273638"/>
          </a:xfrm>
          <a:prstGeom prst="rect">
            <a:avLst/>
          </a:prstGeom>
          <a:noFill/>
          <a:ln w="9525">
            <a:noFill/>
            <a:miter lim="800000"/>
            <a:headEnd/>
            <a:tailEnd/>
          </a:ln>
        </p:spPr>
      </p:pic>
      <p:sp>
        <p:nvSpPr>
          <p:cNvPr id="11" name="TextBox 10"/>
          <p:cNvSpPr txBox="1"/>
          <p:nvPr/>
        </p:nvSpPr>
        <p:spPr>
          <a:xfrm>
            <a:off x="4419600" y="-762000"/>
            <a:ext cx="4912601" cy="461665"/>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2400" b="1" dirty="0" smtClean="0">
              <a:solidFill>
                <a:prstClr val="white"/>
              </a:solidFill>
              <a:cs typeface="Arial" pitchFamily="34" charset="0"/>
            </a:endParaRPr>
          </a:p>
        </p:txBody>
      </p:sp>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177</a:t>
            </a:fld>
            <a:endParaRPr lang="en-US">
              <a:solidFill>
                <a:prstClr val="black">
                  <a:tint val="75000"/>
                </a:prstClr>
              </a:solidFill>
            </a:endParaRPr>
          </a:p>
        </p:txBody>
      </p:sp>
      <p:sp>
        <p:nvSpPr>
          <p:cNvPr id="7" name="TextBox 4"/>
          <p:cNvSpPr txBox="1"/>
          <p:nvPr/>
        </p:nvSpPr>
        <p:spPr>
          <a:xfrm>
            <a:off x="0" y="0"/>
            <a:ext cx="5638800" cy="461665"/>
          </a:xfrm>
          <a:prstGeom prst="rect">
            <a:avLst/>
          </a:prstGeom>
          <a:solidFill>
            <a:schemeClr val="accent1">
              <a:tint val="65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solidFill>
                  <a:srgbClr val="C00000"/>
                </a:solidFill>
                <a:latin typeface="Arial" panose="020B0604020202020204" pitchFamily="34" charset="0"/>
                <a:cs typeface="Arial" panose="020B0604020202020204" pitchFamily="34" charset="0"/>
              </a:rPr>
              <a:t>Reactions of Alcohols     cont</a:t>
            </a:r>
            <a:r>
              <a:rPr lang="en-US" sz="2400" b="1" dirty="0">
                <a:solidFill>
                  <a:srgbClr val="C00000"/>
                </a:solidFill>
                <a:latin typeface="Arial" panose="020B0604020202020204" pitchFamily="34" charset="0"/>
                <a:cs typeface="Arial" panose="020B0604020202020204" pitchFamily="34" charset="0"/>
              </a:rPr>
              <a:t>.</a:t>
            </a:r>
            <a:endParaRPr lang="en-US" sz="2400" b="1" dirty="0" smtClean="0">
              <a:solidFill>
                <a:srgbClr val="C00000"/>
              </a:solidFill>
              <a:latin typeface="Arial" panose="020B0604020202020204" pitchFamily="34" charset="0"/>
              <a:cs typeface="Arial" panose="020B0604020202020204" pitchFamily="34" charset="0"/>
            </a:endParaRPr>
          </a:p>
        </p:txBody>
      </p:sp>
      <p:pic>
        <p:nvPicPr>
          <p:cNvPr id="8" name="Picture 7" descr="http://science.uvu.edu/ochem/wp-content/images/P/PCC3.png"/>
          <p:cNvPicPr/>
          <p:nvPr/>
        </p:nvPicPr>
        <p:blipFill>
          <a:blip r:embed="rId3">
            <a:extLst>
              <a:ext uri="{28A0092B-C50C-407E-A947-70E740481C1C}">
                <a14:useLocalDpi xmlns:a14="http://schemas.microsoft.com/office/drawing/2010/main" val="0"/>
              </a:ext>
            </a:extLst>
          </a:blip>
          <a:srcRect/>
          <a:stretch>
            <a:fillRect/>
          </a:stretch>
        </p:blipFill>
        <p:spPr bwMode="auto">
          <a:xfrm>
            <a:off x="914401" y="2625725"/>
            <a:ext cx="4912600" cy="1031875"/>
          </a:xfrm>
          <a:prstGeom prst="rect">
            <a:avLst/>
          </a:prstGeom>
          <a:ln>
            <a:noFill/>
          </a:ln>
        </p:spPr>
        <p:style>
          <a:lnRef idx="0">
            <a:scrgbClr r="0" g="0" b="0"/>
          </a:lnRef>
          <a:fillRef idx="1001">
            <a:schemeClr val="lt1"/>
          </a:fillRef>
          <a:effectRef idx="0">
            <a:scrgbClr r="0" g="0" b="0"/>
          </a:effectRef>
          <a:fontRef idx="major"/>
        </p:style>
      </p:pic>
      <p:sp>
        <p:nvSpPr>
          <p:cNvPr id="4" name="Rectangle 3"/>
          <p:cNvSpPr/>
          <p:nvPr/>
        </p:nvSpPr>
        <p:spPr>
          <a:xfrm>
            <a:off x="705811" y="2667000"/>
            <a:ext cx="5542589" cy="1015663"/>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sz="2000" b="1" dirty="0" smtClean="0">
              <a:solidFill>
                <a:srgbClr val="1F497D"/>
              </a:solidFill>
              <a:latin typeface="Times New Roman" panose="02020603050405020304" pitchFamily="18" charset="0"/>
              <a:cs typeface="Times New Roman" panose="02020603050405020304" pitchFamily="18" charset="0"/>
            </a:endParaRPr>
          </a:p>
          <a:p>
            <a:endParaRPr lang="en-US" sz="2000" b="1" dirty="0" smtClean="0">
              <a:solidFill>
                <a:srgbClr val="1F497D"/>
              </a:solidFill>
              <a:latin typeface="Times New Roman" panose="02020603050405020304" pitchFamily="18" charset="0"/>
              <a:cs typeface="Times New Roman" panose="02020603050405020304" pitchFamily="18" charset="0"/>
            </a:endParaRPr>
          </a:p>
          <a:p>
            <a:endParaRPr lang="en-US" sz="2000" b="1" dirty="0" smtClean="0">
              <a:solidFill>
                <a:srgbClr val="1F497D"/>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0" y="6350367"/>
            <a:ext cx="9143999" cy="523220"/>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800" b="1" dirty="0" smtClean="0">
                <a:solidFill>
                  <a:prstClr val="white"/>
                </a:solidFill>
                <a:latin typeface="Arial" panose="020B0604020202020204" pitchFamily="34" charset="0"/>
                <a:cs typeface="Arial" panose="020B0604020202020204" pitchFamily="34" charset="0"/>
              </a:rPr>
              <a:t>The End</a:t>
            </a:r>
          </a:p>
        </p:txBody>
      </p:sp>
    </p:spTree>
    <p:extLst>
      <p:ext uri="{BB962C8B-B14F-4D97-AF65-F5344CB8AC3E}">
        <p14:creationId xmlns:p14="http://schemas.microsoft.com/office/powerpoint/2010/main" val="2579060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 presetClass="entr" presetSubtype="1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7" grpId="0" animBg="1"/>
      <p:bldP spid="13" grpId="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873514"/>
            <a:ext cx="9144000" cy="707886"/>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4000" b="1" dirty="0" smtClean="0">
                <a:solidFill>
                  <a:srgbClr val="EEECE1">
                    <a:lumMod val="25000"/>
                  </a:srgbClr>
                </a:solidFill>
                <a:latin typeface="Arial" pitchFamily="34" charset="0"/>
              </a:rPr>
              <a:t>Phenols</a:t>
            </a:r>
            <a:endParaRPr lang="en-US" sz="4000" b="1" dirty="0">
              <a:solidFill>
                <a:srgbClr val="EEECE1">
                  <a:lumMod val="25000"/>
                </a:srgbClr>
              </a:solidFill>
              <a:latin typeface="Arial" pitchFamily="34" charset="0"/>
            </a:endParaRPr>
          </a:p>
        </p:txBody>
      </p:sp>
    </p:spTree>
    <p:extLst>
      <p:ext uri="{BB962C8B-B14F-4D97-AF65-F5344CB8AC3E}">
        <p14:creationId xmlns:p14="http://schemas.microsoft.com/office/powerpoint/2010/main" val="3914904953"/>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609600"/>
            <a:ext cx="8382000" cy="2492990"/>
          </a:xfrm>
          <a:prstGeom prst="rect">
            <a:avLst/>
          </a:prstGeom>
          <a:noFill/>
        </p:spPr>
        <p:txBody>
          <a:bodyPr wrap="square" rtlCol="0">
            <a:spAutoFit/>
          </a:bodyPr>
          <a:lstStyle/>
          <a:p>
            <a:pPr algn="just"/>
            <a:r>
              <a:rPr lang="en-US" sz="2800" b="1" dirty="0" smtClean="0">
                <a:solidFill>
                  <a:srgbClr val="C00000"/>
                </a:solidFill>
                <a:cs typeface="Times New Roman" pitchFamily="18" charset="0"/>
              </a:rPr>
              <a:t>Definition of Phenol </a:t>
            </a:r>
          </a:p>
          <a:p>
            <a:pPr algn="just"/>
            <a:r>
              <a:rPr lang="en-US" sz="2000" dirty="0" smtClean="0">
                <a:solidFill>
                  <a:srgbClr val="002060"/>
                </a:solidFill>
                <a:cs typeface="Times New Roman" pitchFamily="18" charset="0"/>
              </a:rPr>
              <a:t>     Phenol is colorless, crystalline, low-melting solid, with a high boiling point, that is moderately soluble in water. </a:t>
            </a:r>
            <a:r>
              <a:rPr lang="en-US" sz="2000" dirty="0">
                <a:solidFill>
                  <a:srgbClr val="002060"/>
                </a:solidFill>
                <a:cs typeface="Times New Roman" pitchFamily="18" charset="0"/>
              </a:rPr>
              <a:t>Most other phenols also are solids, with slight solubility in water and high boiling points</a:t>
            </a:r>
            <a:r>
              <a:rPr lang="en-US" sz="2400" dirty="0" smtClean="0">
                <a:solidFill>
                  <a:prstClr val="black"/>
                </a:solidFill>
                <a:cs typeface="Times New Roman" pitchFamily="18" charset="0"/>
              </a:rPr>
              <a:t>.</a:t>
            </a:r>
            <a:endParaRPr lang="en-US" sz="2400" b="1" dirty="0">
              <a:solidFill>
                <a:srgbClr val="7030A0"/>
              </a:solidFill>
              <a:cs typeface="Times New Roman" pitchFamily="18" charset="0"/>
            </a:endParaRPr>
          </a:p>
          <a:p>
            <a:pPr algn="just"/>
            <a:r>
              <a:rPr lang="en-US" sz="2400" b="1" dirty="0" smtClean="0">
                <a:solidFill>
                  <a:srgbClr val="C00000"/>
                </a:solidFill>
                <a:cs typeface="Times New Roman" pitchFamily="18" charset="0"/>
              </a:rPr>
              <a:t>Acidity of </a:t>
            </a:r>
            <a:r>
              <a:rPr lang="en-US" sz="2400" b="1" dirty="0">
                <a:solidFill>
                  <a:srgbClr val="C00000"/>
                </a:solidFill>
                <a:cs typeface="Times New Roman" pitchFamily="18" charset="0"/>
              </a:rPr>
              <a:t>Phenols</a:t>
            </a:r>
            <a:r>
              <a:rPr lang="en-US" sz="2400" b="1" dirty="0">
                <a:solidFill>
                  <a:srgbClr val="7030A0"/>
                </a:solidFill>
                <a:cs typeface="Times New Roman" pitchFamily="18" charset="0"/>
              </a:rPr>
              <a:t> </a:t>
            </a:r>
            <a:endParaRPr lang="en-US" sz="2400" b="1" dirty="0" smtClean="0">
              <a:solidFill>
                <a:srgbClr val="7030A0"/>
              </a:solidFill>
              <a:cs typeface="Times New Roman" pitchFamily="18" charset="0"/>
            </a:endParaRPr>
          </a:p>
          <a:p>
            <a:pPr algn="just"/>
            <a:r>
              <a:rPr lang="en-US" sz="2000" dirty="0" smtClean="0">
                <a:solidFill>
                  <a:srgbClr val="002060"/>
                </a:solidFill>
                <a:cs typeface="Times New Roman" pitchFamily="18" charset="0"/>
              </a:rPr>
              <a:t>Phenols </a:t>
            </a:r>
            <a:r>
              <a:rPr lang="en-US" sz="2000" dirty="0">
                <a:solidFill>
                  <a:srgbClr val="002060"/>
                </a:solidFill>
                <a:cs typeface="Times New Roman" pitchFamily="18" charset="0"/>
              </a:rPr>
              <a:t>are much more acidic .than alcohols because the </a:t>
            </a:r>
            <a:r>
              <a:rPr lang="en-US" sz="2000" dirty="0" err="1">
                <a:solidFill>
                  <a:srgbClr val="002060"/>
                </a:solidFill>
                <a:cs typeface="Times New Roman" pitchFamily="18" charset="0"/>
              </a:rPr>
              <a:t>phenoxide</a:t>
            </a:r>
            <a:r>
              <a:rPr lang="en-US" sz="2000" dirty="0">
                <a:solidFill>
                  <a:srgbClr val="002060"/>
                </a:solidFill>
                <a:cs typeface="Times New Roman" pitchFamily="18" charset="0"/>
              </a:rPr>
              <a:t> anion is stabilized by the resonance of the aromatic ring</a:t>
            </a:r>
            <a:r>
              <a:rPr lang="en-US" sz="2000" dirty="0" smtClean="0">
                <a:solidFill>
                  <a:srgbClr val="002060"/>
                </a:solidFill>
                <a:cs typeface="Times New Roman" pitchFamily="18" charset="0"/>
              </a:rPr>
              <a:t>.</a:t>
            </a:r>
            <a:endParaRPr lang="en-US" sz="2000" dirty="0">
              <a:solidFill>
                <a:srgbClr val="002060"/>
              </a:solidFill>
            </a:endParaRPr>
          </a:p>
        </p:txBody>
      </p:sp>
      <p:sp>
        <p:nvSpPr>
          <p:cNvPr id="10" name="TextBox 9"/>
          <p:cNvSpPr txBox="1"/>
          <p:nvPr/>
        </p:nvSpPr>
        <p:spPr>
          <a:xfrm>
            <a:off x="0" y="0"/>
            <a:ext cx="9144000" cy="52322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smtClean="0">
                <a:solidFill>
                  <a:srgbClr val="EEECE1">
                    <a:lumMod val="25000"/>
                  </a:srgbClr>
                </a:solidFill>
                <a:cs typeface="Arial" pitchFamily="34" charset="0"/>
              </a:rPr>
              <a:t>Phenols</a:t>
            </a:r>
            <a:r>
              <a:rPr lang="en-US" sz="2800" b="1" dirty="0" smtClean="0">
                <a:solidFill>
                  <a:prstClr val="white"/>
                </a:solidFill>
                <a:cs typeface="Arial" pitchFamily="34" charset="0"/>
              </a:rPr>
              <a:t> </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 y="3329084"/>
            <a:ext cx="7277100" cy="147159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5257800"/>
            <a:ext cx="5602311" cy="77525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09600" y="4876800"/>
            <a:ext cx="3968202" cy="369332"/>
          </a:xfrm>
          <a:prstGeom prst="rect">
            <a:avLst/>
          </a:prstGeom>
        </p:spPr>
        <p:txBody>
          <a:bodyPr wrap="none">
            <a:spAutoFit/>
          </a:bodyPr>
          <a:lstStyle/>
          <a:p>
            <a:r>
              <a:rPr lang="en-US" dirty="0" smtClean="0">
                <a:solidFill>
                  <a:prstClr val="black"/>
                </a:solidFill>
              </a:rPr>
              <a:t>For this reason it reacts easily with base </a:t>
            </a:r>
            <a:endParaRPr lang="en-US" dirty="0">
              <a:solidFill>
                <a:prstClr val="black"/>
              </a:solidFill>
            </a:endParaRPr>
          </a:p>
        </p:txBody>
      </p:sp>
    </p:spTree>
    <p:extLst>
      <p:ext uri="{BB962C8B-B14F-4D97-AF65-F5344CB8AC3E}">
        <p14:creationId xmlns:p14="http://schemas.microsoft.com/office/powerpoint/2010/main" val="1828287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1+#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9"/>
          <p:cNvSpPr txBox="1"/>
          <p:nvPr/>
        </p:nvSpPr>
        <p:spPr>
          <a:xfrm>
            <a:off x="76200" y="76200"/>
            <a:ext cx="3062728" cy="400110"/>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b="1" dirty="0" smtClean="0">
                <a:solidFill>
                  <a:srgbClr val="C00000"/>
                </a:solidFill>
              </a:rPr>
              <a:t>Atomic Orbitals / cont.</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18</a:t>
            </a:fld>
            <a:endParaRPr lang="en-US" dirty="0"/>
          </a:p>
        </p:txBody>
      </p:sp>
      <p:sp>
        <p:nvSpPr>
          <p:cNvPr id="3" name="مستطيل 2"/>
          <p:cNvSpPr/>
          <p:nvPr/>
        </p:nvSpPr>
        <p:spPr>
          <a:xfrm>
            <a:off x="228600" y="533400"/>
            <a:ext cx="7696200" cy="830997"/>
          </a:xfrm>
          <a:prstGeom prst="rect">
            <a:avLst/>
          </a:prstGeom>
        </p:spPr>
        <p:txBody>
          <a:bodyPr wrap="square">
            <a:spAutoFit/>
          </a:bodyPr>
          <a:lstStyle/>
          <a:p>
            <a:r>
              <a:rPr lang="en-US" sz="2400" b="1" dirty="0">
                <a:solidFill>
                  <a:srgbClr val="002060"/>
                </a:solidFill>
              </a:rPr>
              <a:t> </a:t>
            </a:r>
            <a:r>
              <a:rPr lang="en-US" sz="2400" b="1" dirty="0" smtClean="0">
                <a:solidFill>
                  <a:srgbClr val="002060"/>
                </a:solidFill>
              </a:rPr>
              <a:t> The </a:t>
            </a:r>
            <a:r>
              <a:rPr lang="en-US" sz="2400" b="1" dirty="0">
                <a:solidFill>
                  <a:srgbClr val="C00000"/>
                </a:solidFill>
              </a:rPr>
              <a:t>energy</a:t>
            </a:r>
            <a:r>
              <a:rPr lang="en-US" sz="2400" b="1" dirty="0">
                <a:solidFill>
                  <a:srgbClr val="002060"/>
                </a:solidFill>
              </a:rPr>
              <a:t> of electrons in different </a:t>
            </a:r>
            <a:r>
              <a:rPr lang="en-US" sz="2400" b="1" dirty="0" smtClean="0">
                <a:solidFill>
                  <a:srgbClr val="002060"/>
                </a:solidFill>
              </a:rPr>
              <a:t> levels   </a:t>
            </a:r>
            <a:r>
              <a:rPr lang="en-US" sz="2400" b="1" dirty="0">
                <a:solidFill>
                  <a:srgbClr val="002060"/>
                </a:solidFill>
              </a:rPr>
              <a:t>increases in the following order :- </a:t>
            </a:r>
            <a:endParaRPr lang="ar-SA" sz="2400" b="1" dirty="0">
              <a:solidFill>
                <a:srgbClr val="002060"/>
              </a:solidFill>
            </a:endParaRPr>
          </a:p>
        </p:txBody>
      </p:sp>
      <p:sp>
        <p:nvSpPr>
          <p:cNvPr id="5" name="Line 8"/>
          <p:cNvSpPr>
            <a:spLocks noChangeShapeType="1"/>
          </p:cNvSpPr>
          <p:nvPr/>
        </p:nvSpPr>
        <p:spPr bwMode="auto">
          <a:xfrm>
            <a:off x="5027613" y="663575"/>
            <a:ext cx="1825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ar-SA"/>
          </a:p>
        </p:txBody>
      </p:sp>
      <p:pic>
        <p:nvPicPr>
          <p:cNvPr id="323597"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0" y="914400"/>
            <a:ext cx="4402137" cy="1366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3598"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0088" y="1295400"/>
            <a:ext cx="123825" cy="1066800"/>
          </a:xfrm>
          <a:prstGeom prst="rect">
            <a:avLst/>
          </a:prstGeom>
          <a:noFill/>
          <a:extLst>
            <a:ext uri="{909E8E84-426E-40DD-AFC4-6F175D3DCCD1}">
              <a14:hiddenFill xmlns:a14="http://schemas.microsoft.com/office/drawing/2010/main">
                <a:solidFill>
                  <a:srgbClr val="FFFFFF"/>
                </a:solidFill>
              </a14:hiddenFill>
            </a:ext>
          </a:extLst>
        </p:spPr>
      </p:pic>
      <p:sp>
        <p:nvSpPr>
          <p:cNvPr id="14" name="مستطيل 13"/>
          <p:cNvSpPr/>
          <p:nvPr/>
        </p:nvSpPr>
        <p:spPr>
          <a:xfrm>
            <a:off x="4495800" y="2082225"/>
            <a:ext cx="1952522" cy="584775"/>
          </a:xfrm>
          <a:prstGeom prst="rect">
            <a:avLst/>
          </a:prstGeom>
        </p:spPr>
        <p:txBody>
          <a:bodyPr wrap="none">
            <a:spAutoFit/>
          </a:bodyPr>
          <a:lstStyle/>
          <a:p>
            <a:r>
              <a:rPr lang="en-US" sz="1600" b="1" dirty="0" smtClean="0"/>
              <a:t>_________________</a:t>
            </a:r>
          </a:p>
          <a:p>
            <a:r>
              <a:rPr lang="en-US" sz="1600" b="1" dirty="0" smtClean="0"/>
              <a:t>Energy </a:t>
            </a:r>
            <a:r>
              <a:rPr lang="en-US" sz="1600" b="1" dirty="0"/>
              <a:t>level </a:t>
            </a:r>
            <a:r>
              <a:rPr lang="en-US" sz="1600" b="1" dirty="0" smtClean="0"/>
              <a:t>diagram</a:t>
            </a:r>
            <a:endParaRPr lang="ar-SA" sz="1600" b="1" dirty="0"/>
          </a:p>
        </p:txBody>
      </p:sp>
      <p:sp>
        <p:nvSpPr>
          <p:cNvPr id="15" name="مستطيل 14"/>
          <p:cNvSpPr/>
          <p:nvPr/>
        </p:nvSpPr>
        <p:spPr>
          <a:xfrm>
            <a:off x="3304114" y="1524000"/>
            <a:ext cx="1344086" cy="461665"/>
          </a:xfrm>
          <a:prstGeom prst="rect">
            <a:avLst/>
          </a:prstGeom>
        </p:spPr>
        <p:txBody>
          <a:bodyPr wrap="none">
            <a:spAutoFit/>
          </a:bodyPr>
          <a:lstStyle/>
          <a:p>
            <a:r>
              <a:rPr lang="en-US" sz="1200" b="1" dirty="0" smtClean="0">
                <a:cs typeface="+mj-cs"/>
              </a:rPr>
              <a:t>Energy content</a:t>
            </a:r>
          </a:p>
          <a:p>
            <a:r>
              <a:rPr lang="en-US" sz="1200" b="1" dirty="0" smtClean="0">
                <a:cs typeface="+mj-cs"/>
              </a:rPr>
              <a:t> of atomic orbitals</a:t>
            </a:r>
            <a:endParaRPr lang="ar-SA" sz="1200" b="1" dirty="0">
              <a:cs typeface="+mj-cs"/>
            </a:endParaRPr>
          </a:p>
        </p:txBody>
      </p:sp>
      <p:sp>
        <p:nvSpPr>
          <p:cNvPr id="10" name="TextBox 16"/>
          <p:cNvSpPr txBox="1"/>
          <p:nvPr/>
        </p:nvSpPr>
        <p:spPr>
          <a:xfrm>
            <a:off x="152400" y="3124200"/>
            <a:ext cx="8839200" cy="1107996"/>
          </a:xfrm>
          <a:prstGeom prst="rect">
            <a:avLst/>
          </a:prstGeom>
          <a:noFill/>
        </p:spPr>
        <p:txBody>
          <a:bodyPr wrap="square" rtlCol="0">
            <a:spAutoFit/>
          </a:bodyPr>
          <a:lstStyle/>
          <a:p>
            <a:pPr algn="just"/>
            <a:r>
              <a:rPr lang="en-US" sz="2200" b="1" dirty="0" smtClean="0">
                <a:solidFill>
                  <a:srgbClr val="C00000"/>
                </a:solidFill>
                <a:effectLst>
                  <a:outerShdw blurRad="38100" dist="38100" dir="2700000" algn="tl">
                    <a:srgbClr val="000000">
                      <a:alpha val="43137"/>
                    </a:srgbClr>
                  </a:outerShdw>
                </a:effectLst>
                <a:cs typeface="Times New Roman" pitchFamily="18" charset="0"/>
              </a:rPr>
              <a:t>Formation of covalent </a:t>
            </a:r>
            <a:r>
              <a:rPr lang="en-US" sz="2200" b="1" dirty="0">
                <a:solidFill>
                  <a:srgbClr val="C00000"/>
                </a:solidFill>
                <a:effectLst>
                  <a:outerShdw blurRad="38100" dist="38100" dir="2700000" algn="tl">
                    <a:srgbClr val="000000">
                      <a:alpha val="43137"/>
                    </a:srgbClr>
                  </a:outerShdw>
                </a:effectLst>
                <a:cs typeface="Times New Roman" pitchFamily="18" charset="0"/>
              </a:rPr>
              <a:t>bond </a:t>
            </a:r>
            <a:endParaRPr lang="en-US" sz="2200" b="1" dirty="0" smtClean="0">
              <a:solidFill>
                <a:srgbClr val="C00000"/>
              </a:solidFill>
              <a:effectLst>
                <a:outerShdw blurRad="38100" dist="38100" dir="2700000" algn="tl">
                  <a:srgbClr val="000000">
                    <a:alpha val="43137"/>
                  </a:srgbClr>
                </a:outerShdw>
              </a:effectLst>
              <a:cs typeface="Times New Roman" pitchFamily="18" charset="0"/>
            </a:endParaRPr>
          </a:p>
          <a:p>
            <a:pPr lvl="0" algn="just"/>
            <a:r>
              <a:rPr lang="en-US" sz="2200" b="1" dirty="0" smtClean="0">
                <a:solidFill>
                  <a:srgbClr val="002060"/>
                </a:solidFill>
                <a:cs typeface="Times New Roman" pitchFamily="18" charset="0"/>
              </a:rPr>
              <a:t>      A </a:t>
            </a:r>
            <a:r>
              <a:rPr lang="en-US" sz="2200" b="1" u="sng" dirty="0" smtClean="0">
                <a:solidFill>
                  <a:srgbClr val="002060"/>
                </a:solidFill>
                <a:cs typeface="Times New Roman" pitchFamily="18" charset="0"/>
              </a:rPr>
              <a:t>covalent bond </a:t>
            </a:r>
            <a:r>
              <a:rPr lang="en-US" sz="2200" b="1" dirty="0" smtClean="0">
                <a:solidFill>
                  <a:srgbClr val="002060"/>
                </a:solidFill>
                <a:cs typeface="Times New Roman" pitchFamily="18" charset="0"/>
              </a:rPr>
              <a:t>consists of the </a:t>
            </a:r>
            <a:r>
              <a:rPr lang="en-US" sz="2200" b="1" dirty="0" smtClean="0">
                <a:solidFill>
                  <a:srgbClr val="C00000"/>
                </a:solidFill>
                <a:cs typeface="Times New Roman" pitchFamily="18" charset="0"/>
              </a:rPr>
              <a:t>overlap between two atomic orbitals </a:t>
            </a:r>
            <a:r>
              <a:rPr lang="en-US" sz="2200" b="1" dirty="0" smtClean="0">
                <a:solidFill>
                  <a:srgbClr val="002060"/>
                </a:solidFill>
                <a:cs typeface="Times New Roman" pitchFamily="18" charset="0"/>
              </a:rPr>
              <a:t>to form a molecular orbital.      </a:t>
            </a:r>
            <a:r>
              <a:rPr lang="en-US" sz="2200" b="1" dirty="0" smtClean="0">
                <a:solidFill>
                  <a:prstClr val="black"/>
                </a:solidFill>
                <a:cs typeface="Times New Roman" pitchFamily="18" charset="0"/>
              </a:rPr>
              <a:t> </a:t>
            </a:r>
            <a:r>
              <a:rPr lang="en-US" sz="2200" b="1" dirty="0">
                <a:solidFill>
                  <a:prstClr val="black"/>
                </a:solidFill>
                <a:cs typeface="Times New Roman" pitchFamily="18" charset="0"/>
              </a:rPr>
              <a:t>Example: </a:t>
            </a:r>
            <a:r>
              <a:rPr lang="en-US" sz="2200" b="1" dirty="0">
                <a:solidFill>
                  <a:srgbClr val="FF0000"/>
                </a:solidFill>
                <a:cs typeface="Times New Roman" pitchFamily="18" charset="0"/>
              </a:rPr>
              <a:t>Molecular orbital of </a:t>
            </a:r>
            <a:r>
              <a:rPr lang="en-US" sz="2200" b="1" dirty="0" smtClean="0">
                <a:solidFill>
                  <a:srgbClr val="FF0000"/>
                </a:solidFill>
                <a:cs typeface="Times New Roman" pitchFamily="18" charset="0"/>
              </a:rPr>
              <a:t>H</a:t>
            </a:r>
            <a:r>
              <a:rPr lang="en-US" sz="2200" b="1" baseline="-25000" dirty="0" smtClean="0">
                <a:solidFill>
                  <a:srgbClr val="FF0000"/>
                </a:solidFill>
                <a:cs typeface="Times New Roman" pitchFamily="18" charset="0"/>
              </a:rPr>
              <a:t>2</a:t>
            </a:r>
            <a:endParaRPr lang="en-US" sz="2200" b="1" i="1" dirty="0">
              <a:solidFill>
                <a:prstClr val="black"/>
              </a:solidFill>
              <a:cs typeface="Times New Roman" pitchFamily="18" charset="0"/>
            </a:endParaRPr>
          </a:p>
        </p:txBody>
      </p:sp>
      <p:sp>
        <p:nvSpPr>
          <p:cNvPr id="13" name="TextBox 28"/>
          <p:cNvSpPr txBox="1"/>
          <p:nvPr/>
        </p:nvSpPr>
        <p:spPr>
          <a:xfrm>
            <a:off x="228600" y="5257800"/>
            <a:ext cx="8686800" cy="800219"/>
          </a:xfrm>
          <a:prstGeom prst="rect">
            <a:avLst/>
          </a:prstGeom>
          <a:noFill/>
        </p:spPr>
        <p:txBody>
          <a:bodyPr wrap="square" rtlCol="0">
            <a:spAutoFit/>
          </a:bodyPr>
          <a:lstStyle/>
          <a:p>
            <a:pPr algn="just"/>
            <a:r>
              <a:rPr lang="en-US" sz="2200" b="1" u="sng" dirty="0" smtClean="0">
                <a:solidFill>
                  <a:srgbClr val="FF0000"/>
                </a:solidFill>
                <a:cs typeface="Times New Roman" pitchFamily="18" charset="0"/>
              </a:rPr>
              <a:t>    Sigma bonds </a:t>
            </a:r>
            <a:r>
              <a:rPr lang="en-US" sz="2200" b="1" dirty="0" smtClean="0">
                <a:solidFill>
                  <a:srgbClr val="FF0000"/>
                </a:solidFill>
                <a:cs typeface="Times New Roman" pitchFamily="18" charset="0"/>
              </a:rPr>
              <a:t>(</a:t>
            </a:r>
            <a:r>
              <a:rPr lang="en-US" sz="2200" b="1" dirty="0" smtClean="0">
                <a:solidFill>
                  <a:srgbClr val="FF0000"/>
                </a:solidFill>
                <a:cs typeface="Times New Roman" pitchFamily="18" charset="0"/>
                <a:sym typeface="Symbol"/>
              </a:rPr>
              <a:t></a:t>
            </a:r>
            <a:r>
              <a:rPr lang="en-US" sz="2200" b="1" dirty="0" smtClean="0">
                <a:solidFill>
                  <a:srgbClr val="FF0000"/>
                </a:solidFill>
                <a:cs typeface="Times New Roman" pitchFamily="18" charset="0"/>
              </a:rPr>
              <a:t> bonds) </a:t>
            </a:r>
            <a:r>
              <a:rPr lang="en-US" sz="2200" b="1" dirty="0" smtClean="0">
                <a:solidFill>
                  <a:srgbClr val="002060"/>
                </a:solidFill>
                <a:cs typeface="Times New Roman" pitchFamily="18" charset="0"/>
              </a:rPr>
              <a:t>can be formed from the </a:t>
            </a:r>
            <a:r>
              <a:rPr lang="en-US" sz="2200" b="1" dirty="0">
                <a:solidFill>
                  <a:srgbClr val="002060"/>
                </a:solidFill>
                <a:cs typeface="Times New Roman" pitchFamily="18" charset="0"/>
              </a:rPr>
              <a:t>overlap of two </a:t>
            </a:r>
            <a:r>
              <a:rPr lang="en-US" sz="2400" b="1" dirty="0">
                <a:solidFill>
                  <a:srgbClr val="002060"/>
                </a:solidFill>
                <a:cs typeface="Times New Roman" pitchFamily="18" charset="0"/>
              </a:rPr>
              <a:t>s</a:t>
            </a:r>
            <a:r>
              <a:rPr lang="en-US" sz="2200" b="1" dirty="0">
                <a:solidFill>
                  <a:srgbClr val="002060"/>
                </a:solidFill>
                <a:cs typeface="Times New Roman" pitchFamily="18" charset="0"/>
              </a:rPr>
              <a:t> atomic orbitals</a:t>
            </a:r>
            <a:endParaRPr lang="en-US" sz="2200" b="1" i="1" dirty="0" smtClean="0">
              <a:solidFill>
                <a:srgbClr val="002060"/>
              </a:solidFill>
              <a:cs typeface="Times New Roman" pitchFamily="18" charset="0"/>
            </a:endParaRPr>
          </a:p>
        </p:txBody>
      </p:sp>
      <p:sp>
        <p:nvSpPr>
          <p:cNvPr id="16" name="Rectangle 32"/>
          <p:cNvSpPr>
            <a:spLocks noChangeArrowheads="1"/>
          </p:cNvSpPr>
          <p:nvPr/>
        </p:nvSpPr>
        <p:spPr bwMode="auto">
          <a:xfrm>
            <a:off x="0" y="308598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17" name="Object 2"/>
          <p:cNvGraphicFramePr>
            <a:graphicFrameLocks noChangeAspect="1"/>
          </p:cNvGraphicFramePr>
          <p:nvPr>
            <p:extLst>
              <p:ext uri="{D42A27DB-BD31-4B8C-83A1-F6EECF244321}">
                <p14:modId xmlns:p14="http://schemas.microsoft.com/office/powerpoint/2010/main" val="1325103185"/>
              </p:ext>
            </p:extLst>
          </p:nvPr>
        </p:nvGraphicFramePr>
        <p:xfrm>
          <a:off x="1828800" y="4267200"/>
          <a:ext cx="4295775" cy="790575"/>
        </p:xfrm>
        <a:graphic>
          <a:graphicData uri="http://schemas.openxmlformats.org/presentationml/2006/ole">
            <mc:AlternateContent xmlns:mc="http://schemas.openxmlformats.org/markup-compatibility/2006">
              <mc:Choice xmlns:v="urn:schemas-microsoft-com:vml" Requires="v">
                <p:oleObj spid="_x0000_s324693" r:id="rId5" imgW="4298749" imgH="792276" progId="ChemDraw.Document.6.0">
                  <p:embed/>
                </p:oleObj>
              </mc:Choice>
              <mc:Fallback>
                <p:oleObj r:id="rId5" imgW="4298749" imgH="792276" progId="ChemDraw.Document.6.0">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8800" y="4267200"/>
                        <a:ext cx="4295775" cy="790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3"/>
          <p:cNvSpPr/>
          <p:nvPr/>
        </p:nvSpPr>
        <p:spPr>
          <a:xfrm>
            <a:off x="3163308" y="4953000"/>
            <a:ext cx="2365712" cy="369332"/>
          </a:xfrm>
          <a:prstGeom prst="rect">
            <a:avLst/>
          </a:prstGeom>
        </p:spPr>
        <p:txBody>
          <a:bodyPr wrap="none">
            <a:spAutoFit/>
          </a:bodyPr>
          <a:lstStyle/>
          <a:p>
            <a:pPr algn="just"/>
            <a:r>
              <a:rPr lang="en-US" b="1" dirty="0">
                <a:solidFill>
                  <a:srgbClr val="FF0000"/>
                </a:solidFill>
                <a:cs typeface="Times New Roman" pitchFamily="18" charset="0"/>
              </a:rPr>
              <a:t>Molecular orbital of H</a:t>
            </a:r>
            <a:r>
              <a:rPr lang="en-US" b="1" baseline="-25000" dirty="0">
                <a:solidFill>
                  <a:srgbClr val="FF0000"/>
                </a:solidFill>
                <a:cs typeface="Times New Roman" pitchFamily="18" charset="0"/>
              </a:rPr>
              <a:t>2</a:t>
            </a:r>
            <a:endParaRPr lang="en-US" b="1" i="1" dirty="0">
              <a:cs typeface="Times New Roman" pitchFamily="18" charset="0"/>
            </a:endParaRPr>
          </a:p>
        </p:txBody>
      </p:sp>
      <p:sp>
        <p:nvSpPr>
          <p:cNvPr id="19" name="TextBox 9"/>
          <p:cNvSpPr txBox="1"/>
          <p:nvPr/>
        </p:nvSpPr>
        <p:spPr>
          <a:xfrm>
            <a:off x="152400" y="2667000"/>
            <a:ext cx="8991600" cy="461665"/>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b="1" dirty="0" smtClean="0">
                <a:solidFill>
                  <a:srgbClr val="C00000"/>
                </a:solidFill>
              </a:rPr>
              <a:t>Molecular Orbitals</a:t>
            </a:r>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Bottom)">
                                      <p:cBhvr>
                                        <p:cTn id="7" dur="1000"/>
                                        <p:tgtEl>
                                          <p:spTgt spid="11"/>
                                        </p:tgtEl>
                                      </p:cBhvr>
                                    </p:animEffect>
                                  </p:childTnLst>
                                </p:cTn>
                              </p:par>
                              <p:par>
                                <p:cTn id="8" presetID="2" presetClass="entr" presetSubtype="2"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1+#ppt_w/2"/>
                                          </p:val>
                                        </p:tav>
                                        <p:tav tm="100000">
                                          <p:val>
                                            <p:strVal val="#ppt_x"/>
                                          </p:val>
                                        </p:tav>
                                      </p:tavLst>
                                    </p:anim>
                                    <p:anim calcmode="lin" valueType="num">
                                      <p:cBhvr additive="base">
                                        <p:cTn id="11" dur="1000" fill="hold"/>
                                        <p:tgtEl>
                                          <p:spTgt spid="10"/>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000" fill="hold"/>
                                        <p:tgtEl>
                                          <p:spTgt spid="13"/>
                                        </p:tgtEl>
                                        <p:attrNameLst>
                                          <p:attrName>ppt_x</p:attrName>
                                        </p:attrNameLst>
                                      </p:cBhvr>
                                      <p:tavLst>
                                        <p:tav tm="0">
                                          <p:val>
                                            <p:strVal val="1+#ppt_w/2"/>
                                          </p:val>
                                        </p:tav>
                                        <p:tav tm="100000">
                                          <p:val>
                                            <p:strVal val="#ppt_x"/>
                                          </p:val>
                                        </p:tav>
                                      </p:tavLst>
                                    </p:anim>
                                    <p:anim calcmode="lin" valueType="num">
                                      <p:cBhvr additive="base">
                                        <p:cTn id="15" dur="1000" fill="hold"/>
                                        <p:tgtEl>
                                          <p:spTgt spid="13"/>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slide(fromBottom)">
                                      <p:cBhvr>
                                        <p:cTn id="19"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3" grpId="0"/>
      <p:bldP spid="19" grpId="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962400"/>
            <a:ext cx="3352800" cy="133037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460" y="1371600"/>
            <a:ext cx="6978539" cy="191446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52401" y="609600"/>
            <a:ext cx="8763000" cy="830997"/>
          </a:xfrm>
          <a:prstGeom prst="rect">
            <a:avLst/>
          </a:prstGeom>
        </p:spPr>
        <p:txBody>
          <a:bodyPr wrap="square">
            <a:spAutoFit/>
          </a:bodyPr>
          <a:lstStyle/>
          <a:p>
            <a:pPr algn="just"/>
            <a:r>
              <a:rPr lang="en-US" sz="2400" b="1" dirty="0">
                <a:solidFill>
                  <a:srgbClr val="C00000"/>
                </a:solidFill>
                <a:cs typeface="Times New Roman" pitchFamily="18" charset="0"/>
              </a:rPr>
              <a:t>Acidity of </a:t>
            </a:r>
            <a:r>
              <a:rPr lang="en-US" sz="2400" b="1" dirty="0" smtClean="0">
                <a:solidFill>
                  <a:srgbClr val="C00000"/>
                </a:solidFill>
                <a:cs typeface="Times New Roman" pitchFamily="18" charset="0"/>
              </a:rPr>
              <a:t>Phenols    cont.</a:t>
            </a:r>
          </a:p>
          <a:p>
            <a:pPr algn="just"/>
            <a:r>
              <a:rPr lang="en-US" sz="2400" b="1" dirty="0" smtClean="0">
                <a:solidFill>
                  <a:srgbClr val="7030A0"/>
                </a:solidFill>
                <a:cs typeface="Times New Roman" pitchFamily="18" charset="0"/>
              </a:rPr>
              <a:t> </a:t>
            </a:r>
            <a:r>
              <a:rPr lang="en-US" sz="2400" dirty="0" smtClean="0">
                <a:solidFill>
                  <a:srgbClr val="002060"/>
                </a:solidFill>
                <a:cs typeface="Times New Roman" pitchFamily="18" charset="0"/>
              </a:rPr>
              <a:t>Phenols with an electron withdrawing substituent are more acidic </a:t>
            </a:r>
            <a:endParaRPr lang="en-US" sz="2400" dirty="0">
              <a:solidFill>
                <a:srgbClr val="002060"/>
              </a:solidFill>
              <a:cs typeface="Times New Roman" pitchFamily="18" charset="0"/>
            </a:endParaRPr>
          </a:p>
        </p:txBody>
      </p:sp>
      <p:sp>
        <p:nvSpPr>
          <p:cNvPr id="6" name="Rectangle 5"/>
          <p:cNvSpPr/>
          <p:nvPr/>
        </p:nvSpPr>
        <p:spPr>
          <a:xfrm>
            <a:off x="228600" y="3429000"/>
            <a:ext cx="8610601" cy="461665"/>
          </a:xfrm>
          <a:prstGeom prst="rect">
            <a:avLst/>
          </a:prstGeom>
        </p:spPr>
        <p:txBody>
          <a:bodyPr wrap="square">
            <a:spAutoFit/>
          </a:bodyPr>
          <a:lstStyle/>
          <a:p>
            <a:pPr algn="just"/>
            <a:r>
              <a:rPr lang="en-US" sz="2400" dirty="0">
                <a:solidFill>
                  <a:srgbClr val="002060"/>
                </a:solidFill>
                <a:cs typeface="Times New Roman" pitchFamily="18" charset="0"/>
              </a:rPr>
              <a:t> Phenols with an electron </a:t>
            </a:r>
            <a:r>
              <a:rPr lang="en-US" sz="2400" dirty="0" smtClean="0">
                <a:solidFill>
                  <a:srgbClr val="002060"/>
                </a:solidFill>
                <a:cs typeface="Times New Roman" pitchFamily="18" charset="0"/>
              </a:rPr>
              <a:t>donating </a:t>
            </a:r>
            <a:r>
              <a:rPr lang="en-US" sz="2400" dirty="0">
                <a:solidFill>
                  <a:srgbClr val="002060"/>
                </a:solidFill>
                <a:cs typeface="Times New Roman" pitchFamily="18" charset="0"/>
              </a:rPr>
              <a:t>substituent are </a:t>
            </a:r>
            <a:r>
              <a:rPr lang="en-US" sz="2400" dirty="0" smtClean="0">
                <a:solidFill>
                  <a:srgbClr val="002060"/>
                </a:solidFill>
                <a:cs typeface="Times New Roman" pitchFamily="18" charset="0"/>
              </a:rPr>
              <a:t>less </a:t>
            </a:r>
            <a:r>
              <a:rPr lang="en-US" sz="2400" dirty="0">
                <a:solidFill>
                  <a:srgbClr val="002060"/>
                </a:solidFill>
                <a:cs typeface="Times New Roman" pitchFamily="18" charset="0"/>
              </a:rPr>
              <a:t>acidic </a:t>
            </a:r>
          </a:p>
        </p:txBody>
      </p:sp>
      <p:sp>
        <p:nvSpPr>
          <p:cNvPr id="7" name="TextBox 6"/>
          <p:cNvSpPr txBox="1"/>
          <p:nvPr/>
        </p:nvSpPr>
        <p:spPr>
          <a:xfrm>
            <a:off x="0" y="0"/>
            <a:ext cx="48006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smtClean="0">
                <a:solidFill>
                  <a:srgbClr val="1F497D"/>
                </a:solidFill>
                <a:cs typeface="Arial" pitchFamily="34" charset="0"/>
              </a:rPr>
              <a:t>Phenols</a:t>
            </a:r>
            <a:r>
              <a:rPr lang="en-US" sz="2800" b="1" dirty="0" smtClean="0">
                <a:solidFill>
                  <a:prstClr val="white"/>
                </a:solidFill>
                <a:cs typeface="Arial" pitchFamily="34" charset="0"/>
              </a:rPr>
              <a:t> </a:t>
            </a:r>
          </a:p>
        </p:txBody>
      </p:sp>
    </p:spTree>
    <p:extLst>
      <p:ext uri="{BB962C8B-B14F-4D97-AF65-F5344CB8AC3E}">
        <p14:creationId xmlns:p14="http://schemas.microsoft.com/office/powerpoint/2010/main" val="1308893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676400"/>
            <a:ext cx="5257800" cy="3636645"/>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3" name="TextBox 2"/>
          <p:cNvSpPr txBox="1"/>
          <p:nvPr/>
        </p:nvSpPr>
        <p:spPr>
          <a:xfrm>
            <a:off x="0" y="0"/>
            <a:ext cx="91440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smtClean="0">
                <a:solidFill>
                  <a:srgbClr val="1F497D"/>
                </a:solidFill>
                <a:cs typeface="Arial" pitchFamily="34" charset="0"/>
              </a:rPr>
              <a:t>Nomenclature of Phenols</a:t>
            </a:r>
            <a:endParaRPr lang="en-US" sz="2800" b="1" dirty="0">
              <a:solidFill>
                <a:srgbClr val="1F497D"/>
              </a:solidFill>
              <a:cs typeface="Arial" pitchFamily="34" charset="0"/>
            </a:endParaRPr>
          </a:p>
        </p:txBody>
      </p:sp>
      <p:sp>
        <p:nvSpPr>
          <p:cNvPr id="2" name="Rectangle 1"/>
          <p:cNvSpPr/>
          <p:nvPr/>
        </p:nvSpPr>
        <p:spPr>
          <a:xfrm>
            <a:off x="76200" y="685800"/>
            <a:ext cx="9067800" cy="1077218"/>
          </a:xfrm>
          <a:prstGeom prst="rect">
            <a:avLst/>
          </a:prstGeom>
        </p:spPr>
        <p:txBody>
          <a:bodyPr wrap="square">
            <a:spAutoFit/>
          </a:bodyPr>
          <a:lstStyle/>
          <a:p>
            <a:r>
              <a:rPr lang="en-US" sz="2400" b="1" dirty="0" smtClean="0">
                <a:solidFill>
                  <a:srgbClr val="002060"/>
                </a:solidFill>
                <a:cs typeface="Times New Roman" pitchFamily="18" charset="0"/>
              </a:rPr>
              <a:t>    </a:t>
            </a:r>
            <a:r>
              <a:rPr lang="en-US" sz="2000" dirty="0" smtClean="0">
                <a:solidFill>
                  <a:srgbClr val="002060"/>
                </a:solidFill>
                <a:cs typeface="Times New Roman" pitchFamily="18" charset="0"/>
              </a:rPr>
              <a:t>Phenols </a:t>
            </a:r>
            <a:r>
              <a:rPr lang="en-US" sz="2000" dirty="0">
                <a:solidFill>
                  <a:srgbClr val="002060"/>
                </a:solidFill>
                <a:cs typeface="Times New Roman" pitchFamily="18" charset="0"/>
              </a:rPr>
              <a:t>are generally </a:t>
            </a:r>
            <a:r>
              <a:rPr lang="en-US" sz="2000" dirty="0">
                <a:solidFill>
                  <a:srgbClr val="C00000"/>
                </a:solidFill>
                <a:cs typeface="Times New Roman" pitchFamily="18" charset="0"/>
              </a:rPr>
              <a:t>named as derivatives </a:t>
            </a:r>
            <a:r>
              <a:rPr lang="en-US" sz="2000" dirty="0">
                <a:solidFill>
                  <a:srgbClr val="002060"/>
                </a:solidFill>
                <a:cs typeface="Times New Roman" pitchFamily="18" charset="0"/>
              </a:rPr>
              <a:t>of the simplest member </a:t>
            </a:r>
            <a:endParaRPr lang="en-US" sz="2000" dirty="0" smtClean="0">
              <a:solidFill>
                <a:srgbClr val="002060"/>
              </a:solidFill>
              <a:cs typeface="Times New Roman" pitchFamily="18" charset="0"/>
            </a:endParaRPr>
          </a:p>
          <a:p>
            <a:r>
              <a:rPr lang="en-US" sz="2000" dirty="0" smtClean="0">
                <a:solidFill>
                  <a:srgbClr val="002060"/>
                </a:solidFill>
                <a:cs typeface="Times New Roman" pitchFamily="18" charset="0"/>
              </a:rPr>
              <a:t>of </a:t>
            </a:r>
            <a:r>
              <a:rPr lang="en-US" sz="2000" dirty="0">
                <a:solidFill>
                  <a:srgbClr val="002060"/>
                </a:solidFill>
                <a:cs typeface="Times New Roman" pitchFamily="18" charset="0"/>
              </a:rPr>
              <a:t>the </a:t>
            </a:r>
            <a:r>
              <a:rPr lang="en-US" sz="2000" dirty="0" smtClean="0">
                <a:solidFill>
                  <a:srgbClr val="002060"/>
                </a:solidFill>
                <a:cs typeface="Times New Roman" pitchFamily="18" charset="0"/>
              </a:rPr>
              <a:t>family. Phenols also named in different </a:t>
            </a:r>
            <a:r>
              <a:rPr lang="en-US" sz="2000" dirty="0">
                <a:solidFill>
                  <a:srgbClr val="002060"/>
                </a:solidFill>
                <a:cs typeface="Times New Roman" pitchFamily="18" charset="0"/>
              </a:rPr>
              <a:t>names </a:t>
            </a:r>
            <a:r>
              <a:rPr lang="en-US" sz="2000" dirty="0" smtClean="0">
                <a:solidFill>
                  <a:srgbClr val="002060"/>
                </a:solidFill>
                <a:cs typeface="Times New Roman" pitchFamily="18" charset="0"/>
              </a:rPr>
              <a:t>according to the type of substituents.</a:t>
            </a:r>
            <a:endParaRPr lang="en-US" sz="2000" dirty="0">
              <a:solidFill>
                <a:srgbClr val="002060"/>
              </a:solidFill>
            </a:endParaRPr>
          </a:p>
        </p:txBody>
      </p:sp>
    </p:spTree>
    <p:extLst>
      <p:ext uri="{BB962C8B-B14F-4D97-AF65-F5344CB8AC3E}">
        <p14:creationId xmlns:p14="http://schemas.microsoft.com/office/powerpoint/2010/main" val="2934983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838201"/>
            <a:ext cx="4931957" cy="3425731"/>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4" name="TextBox 3"/>
          <p:cNvSpPr txBox="1"/>
          <p:nvPr/>
        </p:nvSpPr>
        <p:spPr>
          <a:xfrm>
            <a:off x="0" y="0"/>
            <a:ext cx="55626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800" b="1" dirty="0" smtClean="0">
                <a:solidFill>
                  <a:srgbClr val="1F497D"/>
                </a:solidFill>
                <a:cs typeface="Arial" pitchFamily="34" charset="0"/>
              </a:rPr>
              <a:t>Nomenclature of Phenols     cont.</a:t>
            </a:r>
            <a:endParaRPr lang="en-US" sz="2800" b="1" dirty="0">
              <a:solidFill>
                <a:srgbClr val="1F497D"/>
              </a:solidFill>
              <a:cs typeface="Arial" pitchFamily="34" charset="0"/>
            </a:endParaRPr>
          </a:p>
        </p:txBody>
      </p:sp>
    </p:spTree>
    <p:extLst>
      <p:ext uri="{BB962C8B-B14F-4D97-AF65-F5344CB8AC3E}">
        <p14:creationId xmlns:p14="http://schemas.microsoft.com/office/powerpoint/2010/main" val="3367010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84775"/>
          </a:xfrm>
          <a:prstGeom prst="rect">
            <a:avLst/>
          </a:prstGeom>
          <a:ln>
            <a:no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3200" b="1" dirty="0" smtClean="0">
                <a:solidFill>
                  <a:srgbClr val="1F497D"/>
                </a:solidFill>
                <a:cs typeface="Arial" pitchFamily="34" charset="0"/>
              </a:rPr>
              <a:t>Preparation of Phenols</a:t>
            </a:r>
          </a:p>
        </p:txBody>
      </p:sp>
      <p:pic>
        <p:nvPicPr>
          <p:cNvPr id="1075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759570"/>
            <a:ext cx="6019800" cy="174563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28600" y="3810000"/>
            <a:ext cx="5638800" cy="461665"/>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solidFill>
                  <a:srgbClr val="0070C0"/>
                </a:solidFill>
                <a:latin typeface="Arial" panose="020B0604020202020204" pitchFamily="34" charset="0"/>
                <a:cs typeface="Arial" panose="020B0604020202020204" pitchFamily="34" charset="0"/>
              </a:rPr>
              <a:t>2- The Alkali Fusion of </a:t>
            </a:r>
            <a:r>
              <a:rPr lang="en-US" sz="2400" b="1" dirty="0" err="1" smtClean="0">
                <a:solidFill>
                  <a:srgbClr val="0070C0"/>
                </a:solidFill>
                <a:latin typeface="Arial" panose="020B0604020202020204" pitchFamily="34" charset="0"/>
                <a:cs typeface="Arial" panose="020B0604020202020204" pitchFamily="34" charset="0"/>
              </a:rPr>
              <a:t>Sulfonates</a:t>
            </a:r>
            <a:endParaRPr lang="en-US" sz="2400" b="1" dirty="0" smtClean="0">
              <a:solidFill>
                <a:srgbClr val="0070C0"/>
              </a:solidFill>
              <a:latin typeface="Arial" panose="020B0604020202020204" pitchFamily="34" charset="0"/>
              <a:cs typeface="Arial" panose="020B0604020202020204" pitchFamily="34" charset="0"/>
            </a:endParaRPr>
          </a:p>
        </p:txBody>
      </p:sp>
      <p:sp>
        <p:nvSpPr>
          <p:cNvPr id="5" name="TextBox 4"/>
          <p:cNvSpPr txBox="1"/>
          <p:nvPr/>
        </p:nvSpPr>
        <p:spPr>
          <a:xfrm>
            <a:off x="152400" y="933298"/>
            <a:ext cx="3886200" cy="461665"/>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solidFill>
                  <a:srgbClr val="0070C0"/>
                </a:solidFill>
                <a:latin typeface="Arial" panose="020B0604020202020204" pitchFamily="34" charset="0"/>
                <a:cs typeface="Arial" panose="020B0604020202020204" pitchFamily="34" charset="0"/>
              </a:rPr>
              <a:t>1- from </a:t>
            </a:r>
            <a:r>
              <a:rPr lang="en-US" sz="2400" b="1" dirty="0" err="1" smtClean="0">
                <a:solidFill>
                  <a:srgbClr val="0070C0"/>
                </a:solidFill>
                <a:latin typeface="Arial" panose="020B0604020202020204" pitchFamily="34" charset="0"/>
                <a:cs typeface="Arial" panose="020B0604020202020204" pitchFamily="34" charset="0"/>
              </a:rPr>
              <a:t>Diazonium</a:t>
            </a:r>
            <a:r>
              <a:rPr lang="en-US" sz="2400" b="1" dirty="0" smtClean="0">
                <a:solidFill>
                  <a:srgbClr val="0070C0"/>
                </a:solidFill>
                <a:latin typeface="Arial" panose="020B0604020202020204" pitchFamily="34" charset="0"/>
                <a:cs typeface="Arial" panose="020B0604020202020204" pitchFamily="34" charset="0"/>
              </a:rPr>
              <a:t> Salt</a:t>
            </a:r>
          </a:p>
        </p:txBody>
      </p:sp>
      <p:sp>
        <p:nvSpPr>
          <p:cNvPr id="9" name="Rectangle 8"/>
          <p:cNvSpPr/>
          <p:nvPr/>
        </p:nvSpPr>
        <p:spPr>
          <a:xfrm>
            <a:off x="98961" y="4267200"/>
            <a:ext cx="8511639" cy="1015663"/>
          </a:xfrm>
          <a:prstGeom prst="rect">
            <a:avLst/>
          </a:prstGeom>
        </p:spPr>
        <p:txBody>
          <a:bodyPr wrap="square">
            <a:spAutoFit/>
          </a:bodyPr>
          <a:lstStyle/>
          <a:p>
            <a:pPr algn="just"/>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     </a:t>
            </a:r>
            <a:r>
              <a:rPr lang="en-US" sz="2000" dirty="0" smtClean="0">
                <a:solidFill>
                  <a:srgbClr val="002060"/>
                </a:solidFill>
                <a:latin typeface="Arial" panose="020B0604020202020204" pitchFamily="34" charset="0"/>
                <a:cs typeface="Arial" panose="020B0604020202020204" pitchFamily="34" charset="0"/>
              </a:rPr>
              <a:t>The </a:t>
            </a:r>
            <a:r>
              <a:rPr lang="en-US" sz="2000" dirty="0">
                <a:solidFill>
                  <a:srgbClr val="002060"/>
                </a:solidFill>
                <a:latin typeface="Arial" panose="020B0604020202020204" pitchFamily="34" charset="0"/>
                <a:cs typeface="Arial" panose="020B0604020202020204" pitchFamily="34" charset="0"/>
              </a:rPr>
              <a:t>alkali fusion of sulfonates </a:t>
            </a:r>
            <a:r>
              <a:rPr lang="en-US" sz="2000" dirty="0" smtClean="0">
                <a:solidFill>
                  <a:srgbClr val="002060"/>
                </a:solidFill>
                <a:latin typeface="Arial" panose="020B0604020202020204" pitchFamily="34" charset="0"/>
                <a:cs typeface="Arial" panose="020B0604020202020204" pitchFamily="34" charset="0"/>
              </a:rPr>
              <a:t>involves  Melting </a:t>
            </a:r>
            <a:r>
              <a:rPr lang="en-US" sz="2000" dirty="0">
                <a:solidFill>
                  <a:srgbClr val="002060"/>
                </a:solidFill>
                <a:latin typeface="Arial" panose="020B0604020202020204" pitchFamily="34" charset="0"/>
                <a:cs typeface="Arial" panose="020B0604020202020204" pitchFamily="34" charset="0"/>
              </a:rPr>
              <a:t>(fusion) of the aromatic sulfonic acid with sodium hydroxide to give a </a:t>
            </a:r>
            <a:r>
              <a:rPr lang="en-US" sz="2000" dirty="0" err="1">
                <a:solidFill>
                  <a:srgbClr val="002060"/>
                </a:solidFill>
                <a:latin typeface="Arial" panose="020B0604020202020204" pitchFamily="34" charset="0"/>
                <a:cs typeface="Arial" panose="020B0604020202020204" pitchFamily="34" charset="0"/>
              </a:rPr>
              <a:t>phenoxide</a:t>
            </a:r>
            <a:r>
              <a:rPr lang="en-US" sz="2000" dirty="0">
                <a:solidFill>
                  <a:srgbClr val="002060"/>
                </a:solidFill>
                <a:latin typeface="Arial" panose="020B0604020202020204" pitchFamily="34" charset="0"/>
                <a:cs typeface="Arial" panose="020B0604020202020204" pitchFamily="34" charset="0"/>
              </a:rPr>
              <a:t> salt.  </a:t>
            </a:r>
            <a:r>
              <a:rPr lang="en-US" sz="2000" dirty="0" smtClean="0">
                <a:solidFill>
                  <a:srgbClr val="002060"/>
                </a:solidFill>
                <a:latin typeface="Arial" panose="020B0604020202020204" pitchFamily="34" charset="0"/>
                <a:cs typeface="Arial" panose="020B0604020202020204" pitchFamily="34" charset="0"/>
              </a:rPr>
              <a:t> Acidification </a:t>
            </a:r>
            <a:r>
              <a:rPr lang="en-US" sz="2000" dirty="0">
                <a:solidFill>
                  <a:srgbClr val="002060"/>
                </a:solidFill>
                <a:latin typeface="Arial" panose="020B0604020202020204" pitchFamily="34" charset="0"/>
                <a:cs typeface="Arial" panose="020B0604020202020204" pitchFamily="34" charset="0"/>
              </a:rPr>
              <a:t>of the </a:t>
            </a:r>
            <a:r>
              <a:rPr lang="en-US" sz="2000" dirty="0" err="1">
                <a:solidFill>
                  <a:srgbClr val="002060"/>
                </a:solidFill>
                <a:latin typeface="Arial" panose="020B0604020202020204" pitchFamily="34" charset="0"/>
                <a:cs typeface="Arial" panose="020B0604020202020204" pitchFamily="34" charset="0"/>
              </a:rPr>
              <a:t>phenoxide</a:t>
            </a:r>
            <a:r>
              <a:rPr lang="en-US" sz="2000" dirty="0">
                <a:solidFill>
                  <a:srgbClr val="002060"/>
                </a:solidFill>
                <a:latin typeface="Arial" panose="020B0604020202020204" pitchFamily="34" charset="0"/>
                <a:cs typeface="Arial" panose="020B0604020202020204" pitchFamily="34" charset="0"/>
              </a:rPr>
              <a:t> with </a:t>
            </a:r>
            <a:r>
              <a:rPr lang="en-US" sz="2000" dirty="0" err="1">
                <a:solidFill>
                  <a:srgbClr val="002060"/>
                </a:solidFill>
                <a:latin typeface="Arial" panose="020B0604020202020204" pitchFamily="34" charset="0"/>
                <a:cs typeface="Arial" panose="020B0604020202020204" pitchFamily="34" charset="0"/>
              </a:rPr>
              <a:t>HCl</a:t>
            </a:r>
            <a:r>
              <a:rPr lang="en-US" sz="2000" dirty="0">
                <a:solidFill>
                  <a:srgbClr val="002060"/>
                </a:solidFill>
                <a:latin typeface="Arial" panose="020B0604020202020204" pitchFamily="34" charset="0"/>
                <a:cs typeface="Arial" panose="020B0604020202020204" pitchFamily="34" charset="0"/>
              </a:rPr>
              <a:t> to produce the phenol</a:t>
            </a:r>
          </a:p>
        </p:txBody>
      </p:sp>
    </p:spTree>
    <p:extLst>
      <p:ext uri="{BB962C8B-B14F-4D97-AF65-F5344CB8AC3E}">
        <p14:creationId xmlns:p14="http://schemas.microsoft.com/office/powerpoint/2010/main" val="2525362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400" y="685800"/>
            <a:ext cx="5105400" cy="461665"/>
          </a:xfrm>
          <a:prstGeom prst="rect">
            <a:avLst/>
          </a:prstGeom>
          <a:noFill/>
          <a:ln>
            <a:noFill/>
          </a:ln>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2400" b="1" dirty="0" smtClean="0">
                <a:solidFill>
                  <a:srgbClr val="0070C0"/>
                </a:solidFill>
                <a:latin typeface="Arial" panose="020B0604020202020204" pitchFamily="34" charset="0"/>
                <a:cs typeface="Arial" panose="020B0604020202020204" pitchFamily="34" charset="0"/>
              </a:rPr>
              <a:t>the Alkali Fusion of </a:t>
            </a:r>
            <a:r>
              <a:rPr lang="en-US" sz="2400" b="1" dirty="0" err="1" smtClean="0">
                <a:solidFill>
                  <a:srgbClr val="0070C0"/>
                </a:solidFill>
                <a:latin typeface="Arial" panose="020B0604020202020204" pitchFamily="34" charset="0"/>
                <a:cs typeface="Arial" panose="020B0604020202020204" pitchFamily="34" charset="0"/>
              </a:rPr>
              <a:t>Sulfonates</a:t>
            </a:r>
            <a:endParaRPr lang="en-US" sz="2400" b="1" dirty="0" smtClean="0">
              <a:solidFill>
                <a:srgbClr val="0070C0"/>
              </a:solidFill>
              <a:latin typeface="Arial" panose="020B0604020202020204" pitchFamily="34" charset="0"/>
              <a:cs typeface="Arial" panose="020B0604020202020204" pitchFamily="34" charset="0"/>
            </a:endParaRPr>
          </a:p>
        </p:txBody>
      </p:sp>
      <p:sp>
        <p:nvSpPr>
          <p:cNvPr id="5" name="Rectangle 4"/>
          <p:cNvSpPr/>
          <p:nvPr/>
        </p:nvSpPr>
        <p:spPr>
          <a:xfrm>
            <a:off x="152400" y="4343400"/>
            <a:ext cx="8763000" cy="830997"/>
          </a:xfrm>
          <a:prstGeom prst="rect">
            <a:avLst/>
          </a:prstGeom>
        </p:spPr>
        <p:txBody>
          <a:bodyPr wrap="square">
            <a:spAutoFit/>
          </a:bodyPr>
          <a:lstStyle/>
          <a:p>
            <a:pPr algn="just"/>
            <a:r>
              <a:rPr lang="en-US" sz="2000" b="1" dirty="0">
                <a:solidFill>
                  <a:srgbClr val="EEECE1">
                    <a:lumMod val="25000"/>
                  </a:srgbClr>
                </a:solidFill>
                <a:cs typeface="Times New Roman" pitchFamily="18" charset="0"/>
              </a:rPr>
              <a:t> </a:t>
            </a:r>
            <a:r>
              <a:rPr lang="en-US" sz="2000" b="1" dirty="0" smtClean="0">
                <a:solidFill>
                  <a:srgbClr val="EEECE1">
                    <a:lumMod val="25000"/>
                  </a:srgbClr>
                </a:solidFill>
                <a:cs typeface="Times New Roman" pitchFamily="18" charset="0"/>
              </a:rPr>
              <a:t> </a:t>
            </a:r>
            <a:r>
              <a:rPr lang="en-US" sz="2400" dirty="0" smtClean="0">
                <a:solidFill>
                  <a:srgbClr val="EEECE1">
                    <a:lumMod val="25000"/>
                  </a:srgbClr>
                </a:solidFill>
                <a:cs typeface="Times New Roman" pitchFamily="18" charset="0"/>
              </a:rPr>
              <a:t>Benzene  </a:t>
            </a:r>
            <a:r>
              <a:rPr lang="en-US" sz="2400" dirty="0">
                <a:solidFill>
                  <a:srgbClr val="EEECE1">
                    <a:lumMod val="25000"/>
                  </a:srgbClr>
                </a:solidFill>
                <a:cs typeface="Times New Roman" pitchFamily="18" charset="0"/>
              </a:rPr>
              <a:t>sulfonic </a:t>
            </a:r>
            <a:r>
              <a:rPr lang="en-US" sz="2400" dirty="0" smtClean="0">
                <a:solidFill>
                  <a:srgbClr val="EEECE1">
                    <a:lumMod val="25000"/>
                  </a:srgbClr>
                </a:solidFill>
                <a:cs typeface="Times New Roman" pitchFamily="18" charset="0"/>
              </a:rPr>
              <a:t>acid can be prepared by </a:t>
            </a:r>
            <a:r>
              <a:rPr lang="en-US" sz="2400" dirty="0" err="1" smtClean="0">
                <a:solidFill>
                  <a:srgbClr val="EEECE1">
                    <a:lumMod val="25000"/>
                  </a:srgbClr>
                </a:solidFill>
                <a:cs typeface="Times New Roman" pitchFamily="18" charset="0"/>
              </a:rPr>
              <a:t>Sulfonation</a:t>
            </a:r>
            <a:r>
              <a:rPr lang="en-US" sz="2400" dirty="0" smtClean="0">
                <a:solidFill>
                  <a:srgbClr val="EEECE1">
                    <a:lumMod val="25000"/>
                  </a:srgbClr>
                </a:solidFill>
                <a:cs typeface="Times New Roman" pitchFamily="18" charset="0"/>
              </a:rPr>
              <a:t> </a:t>
            </a:r>
            <a:r>
              <a:rPr lang="en-US" sz="2400" dirty="0">
                <a:solidFill>
                  <a:srgbClr val="EEECE1">
                    <a:lumMod val="25000"/>
                  </a:srgbClr>
                </a:solidFill>
                <a:cs typeface="Times New Roman" pitchFamily="18" charset="0"/>
              </a:rPr>
              <a:t>of an aromatic </a:t>
            </a:r>
            <a:r>
              <a:rPr lang="en-US" sz="2400" dirty="0" smtClean="0">
                <a:solidFill>
                  <a:srgbClr val="EEECE1">
                    <a:lumMod val="25000"/>
                  </a:srgbClr>
                </a:solidFill>
                <a:cs typeface="Times New Roman" pitchFamily="18" charset="0"/>
              </a:rPr>
              <a:t>ring as follow.</a:t>
            </a:r>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833" y="1147466"/>
            <a:ext cx="6298967" cy="314948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upload.wikimedia.org/wikipedia/commons/thumb/2/21/Synthesis_Benzenesulfonic_acid.svg/396px-Synthesis_Benzenesulfonic_acid.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5181600"/>
            <a:ext cx="3962400" cy="100060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0" y="9999"/>
            <a:ext cx="5334000" cy="523220"/>
          </a:xfrm>
          <a:prstGeom prst="rect">
            <a:avLst/>
          </a:prstGeom>
          <a:ln>
            <a:noFill/>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800" b="1" dirty="0" smtClean="0">
                <a:solidFill>
                  <a:srgbClr val="1F497D"/>
                </a:solidFill>
                <a:cs typeface="Arial" pitchFamily="34" charset="0"/>
              </a:rPr>
              <a:t>Preparation of Phenols      cont.</a:t>
            </a:r>
          </a:p>
        </p:txBody>
      </p:sp>
    </p:spTree>
    <p:extLst>
      <p:ext uri="{BB962C8B-B14F-4D97-AF65-F5344CB8AC3E}">
        <p14:creationId xmlns:p14="http://schemas.microsoft.com/office/powerpoint/2010/main" val="3059837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8533" y="523220"/>
            <a:ext cx="8991600" cy="3046988"/>
          </a:xfrm>
          <a:prstGeom prst="rect">
            <a:avLst/>
          </a:prstGeom>
          <a:noFill/>
        </p:spPr>
        <p:txBody>
          <a:bodyPr wrap="square" rtlCol="0">
            <a:spAutoFit/>
          </a:bodyPr>
          <a:lstStyle/>
          <a:p>
            <a:r>
              <a:rPr lang="en-US" sz="2400" dirty="0" smtClean="0">
                <a:solidFill>
                  <a:srgbClr val="002060"/>
                </a:solidFill>
                <a:cs typeface="Times New Roman" pitchFamily="18" charset="0"/>
              </a:rPr>
              <a:t>        </a:t>
            </a:r>
            <a:r>
              <a:rPr lang="en-US" sz="2000" dirty="0" smtClean="0">
                <a:solidFill>
                  <a:srgbClr val="002060"/>
                </a:solidFill>
                <a:cs typeface="Times New Roman" pitchFamily="18" charset="0"/>
              </a:rPr>
              <a:t>Phenols do not participate in reactions where the C-OH bond is broken. Phenols </a:t>
            </a:r>
            <a:r>
              <a:rPr lang="en-US" sz="2000" dirty="0">
                <a:solidFill>
                  <a:srgbClr val="002060"/>
                </a:solidFill>
                <a:cs typeface="Times New Roman" pitchFamily="18" charset="0"/>
              </a:rPr>
              <a:t>can act as acids whenever they donate a proton to a </a:t>
            </a:r>
            <a:r>
              <a:rPr lang="en-US" sz="2000" dirty="0" err="1" smtClean="0">
                <a:solidFill>
                  <a:srgbClr val="002060"/>
                </a:solidFill>
                <a:cs typeface="Times New Roman" pitchFamily="18" charset="0"/>
              </a:rPr>
              <a:t>base.the</a:t>
            </a:r>
            <a:r>
              <a:rPr lang="en-US" sz="2000" dirty="0" smtClean="0">
                <a:solidFill>
                  <a:srgbClr val="002060"/>
                </a:solidFill>
                <a:cs typeface="Times New Roman" pitchFamily="18" charset="0"/>
              </a:rPr>
              <a:t> </a:t>
            </a:r>
            <a:r>
              <a:rPr lang="en-US" sz="2000" dirty="0">
                <a:solidFill>
                  <a:srgbClr val="002060"/>
                </a:solidFill>
                <a:cs typeface="Times New Roman" pitchFamily="18" charset="0"/>
              </a:rPr>
              <a:t>base must be stronger than the conjugate base of the alcohol or the phenol</a:t>
            </a:r>
            <a:r>
              <a:rPr lang="en-US" sz="2000" dirty="0" smtClean="0">
                <a:solidFill>
                  <a:srgbClr val="002060"/>
                </a:solidFill>
                <a:cs typeface="Times New Roman" pitchFamily="18" charset="0"/>
              </a:rPr>
              <a:t>.</a:t>
            </a:r>
          </a:p>
          <a:p>
            <a:endParaRPr lang="en-US" sz="2000" b="1" dirty="0" smtClean="0">
              <a:solidFill>
                <a:srgbClr val="002060"/>
              </a:solidFill>
              <a:cs typeface="Times New Roman" pitchFamily="18" charset="0"/>
            </a:endParaRPr>
          </a:p>
          <a:p>
            <a:r>
              <a:rPr lang="en-US" sz="2000" b="1" dirty="0" smtClean="0">
                <a:solidFill>
                  <a:srgbClr val="C00000"/>
                </a:solidFill>
                <a:latin typeface="Arial" panose="020B0604020202020204" pitchFamily="34" charset="0"/>
                <a:cs typeface="Arial" panose="020B0604020202020204" pitchFamily="34" charset="0"/>
              </a:rPr>
              <a:t>  1- </a:t>
            </a:r>
            <a:r>
              <a:rPr lang="en-US" sz="2000" b="1" dirty="0">
                <a:solidFill>
                  <a:srgbClr val="C00000"/>
                </a:solidFill>
                <a:latin typeface="Arial" panose="020B0604020202020204" pitchFamily="34" charset="0"/>
                <a:cs typeface="Arial" panose="020B0604020202020204" pitchFamily="34" charset="0"/>
              </a:rPr>
              <a:t>Dissociation of O-H Bond.( Phenols as Acids)</a:t>
            </a:r>
            <a:endParaRPr lang="en-US" sz="2000" dirty="0">
              <a:solidFill>
                <a:srgbClr val="C00000"/>
              </a:solidFill>
              <a:latin typeface="Arial" panose="020B0604020202020204" pitchFamily="34" charset="0"/>
              <a:cs typeface="Arial" panose="020B0604020202020204" pitchFamily="34" charset="0"/>
            </a:endParaRPr>
          </a:p>
          <a:p>
            <a:r>
              <a:rPr lang="en-US" sz="2000" dirty="0" smtClean="0">
                <a:solidFill>
                  <a:prstClr val="black"/>
                </a:solidFill>
                <a:cs typeface="Times New Roman" pitchFamily="18" charset="0"/>
              </a:rPr>
              <a:t>     It </a:t>
            </a:r>
            <a:r>
              <a:rPr lang="en-US" sz="2000" dirty="0">
                <a:solidFill>
                  <a:prstClr val="black"/>
                </a:solidFill>
                <a:cs typeface="Times New Roman" pitchFamily="18" charset="0"/>
              </a:rPr>
              <a:t>is possible to obtain </a:t>
            </a:r>
            <a:r>
              <a:rPr lang="en-US" sz="2000" dirty="0" err="1">
                <a:solidFill>
                  <a:srgbClr val="FF0000"/>
                </a:solidFill>
                <a:cs typeface="Times New Roman" pitchFamily="18" charset="0"/>
              </a:rPr>
              <a:t>phenoxide</a:t>
            </a:r>
            <a:r>
              <a:rPr lang="en-US" sz="2000" dirty="0">
                <a:solidFill>
                  <a:prstClr val="black"/>
                </a:solidFill>
                <a:cs typeface="Times New Roman" pitchFamily="18" charset="0"/>
              </a:rPr>
              <a:t> salts from aqueous solutions of </a:t>
            </a:r>
            <a:r>
              <a:rPr lang="en-US" sz="2000" dirty="0" smtClean="0">
                <a:solidFill>
                  <a:prstClr val="black"/>
                </a:solidFill>
                <a:cs typeface="Times New Roman" pitchFamily="18" charset="0"/>
              </a:rPr>
              <a:t>alkali</a:t>
            </a:r>
          </a:p>
          <a:p>
            <a:endParaRPr lang="en-US" sz="2000" b="1" dirty="0">
              <a:solidFill>
                <a:prstClr val="black"/>
              </a:solidFill>
              <a:cs typeface="Times New Roman" pitchFamily="18" charset="0"/>
            </a:endParaRPr>
          </a:p>
          <a:p>
            <a:pPr marL="285750" indent="-285750">
              <a:buFont typeface="Wingdings" panose="05000000000000000000" pitchFamily="2" charset="2"/>
              <a:buChar char="v"/>
            </a:pPr>
            <a:r>
              <a:rPr lang="en-US" sz="2400" b="1" dirty="0">
                <a:solidFill>
                  <a:srgbClr val="0070C0"/>
                </a:solidFill>
              </a:rPr>
              <a:t>Salt Formation</a:t>
            </a:r>
            <a:endParaRPr lang="en-US" sz="2400" dirty="0">
              <a:solidFill>
                <a:prstClr val="black"/>
              </a:solidFill>
            </a:endParaRPr>
          </a:p>
          <a:p>
            <a:endParaRPr lang="ar-SA" sz="2000" dirty="0">
              <a:solidFill>
                <a:prstClr val="black"/>
              </a:solidFill>
            </a:endParaRPr>
          </a:p>
        </p:txBody>
      </p:sp>
      <p:sp>
        <p:nvSpPr>
          <p:cNvPr id="10" name="TextBox 9"/>
          <p:cNvSpPr txBox="1"/>
          <p:nvPr/>
        </p:nvSpPr>
        <p:spPr>
          <a:xfrm>
            <a:off x="0" y="0"/>
            <a:ext cx="91440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800" b="1" dirty="0" smtClean="0">
                <a:solidFill>
                  <a:srgbClr val="EEECE1">
                    <a:lumMod val="25000"/>
                  </a:srgbClr>
                </a:solidFill>
                <a:cs typeface="Arial" pitchFamily="34" charset="0"/>
              </a:rPr>
              <a:t>Reactions of Phenols </a:t>
            </a:r>
          </a:p>
        </p:txBody>
      </p:sp>
      <p:pic>
        <p:nvPicPr>
          <p:cNvPr id="1054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143292"/>
            <a:ext cx="5967592" cy="81234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2"/>
          <p:cNvSpPr/>
          <p:nvPr/>
        </p:nvSpPr>
        <p:spPr>
          <a:xfrm>
            <a:off x="159276" y="3997124"/>
            <a:ext cx="3826550" cy="461665"/>
          </a:xfrm>
          <a:prstGeom prst="rect">
            <a:avLst/>
          </a:prstGeom>
        </p:spPr>
        <p:txBody>
          <a:bodyPr wrap="square">
            <a:spAutoFit/>
          </a:bodyPr>
          <a:lstStyle/>
          <a:p>
            <a:pPr marL="342900" indent="-342900" algn="just">
              <a:buFont typeface="Wingdings" panose="05000000000000000000" pitchFamily="2" charset="2"/>
              <a:buChar char="v"/>
            </a:pPr>
            <a:r>
              <a:rPr lang="en-US" sz="2400" b="1" dirty="0">
                <a:solidFill>
                  <a:srgbClr val="0070C0"/>
                </a:solidFill>
                <a:cs typeface="Times New Roman" pitchFamily="18" charset="0"/>
              </a:rPr>
              <a:t>Ether Formation</a:t>
            </a:r>
          </a:p>
        </p:txBody>
      </p:sp>
      <p:pic>
        <p:nvPicPr>
          <p:cNvPr id="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4458789"/>
            <a:ext cx="5985932" cy="1628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381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981402"/>
            <a:ext cx="6248400" cy="348814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01048" y="762000"/>
            <a:ext cx="2783391" cy="461665"/>
          </a:xfrm>
          <a:prstGeom prst="rect">
            <a:avLst/>
          </a:prstGeom>
        </p:spPr>
        <p:txBody>
          <a:bodyPr wrap="none">
            <a:spAutoFit/>
          </a:bodyPr>
          <a:lstStyle/>
          <a:p>
            <a:pPr marL="342900" indent="-342900" algn="r">
              <a:buFont typeface="Wingdings" panose="05000000000000000000" pitchFamily="2" charset="2"/>
              <a:buChar char="v"/>
            </a:pPr>
            <a:r>
              <a:rPr lang="en-US" sz="2400" b="1" dirty="0" smtClean="0">
                <a:solidFill>
                  <a:srgbClr val="0070C0"/>
                </a:solidFill>
              </a:rPr>
              <a:t>Esters Formation </a:t>
            </a:r>
            <a:endParaRPr lang="ar-SA" sz="2400" b="1" dirty="0">
              <a:solidFill>
                <a:srgbClr val="0070C0"/>
              </a:solidFill>
            </a:endParaRPr>
          </a:p>
        </p:txBody>
      </p:sp>
      <p:sp>
        <p:nvSpPr>
          <p:cNvPr id="6" name="TextBox 5"/>
          <p:cNvSpPr txBox="1"/>
          <p:nvPr/>
        </p:nvSpPr>
        <p:spPr>
          <a:xfrm>
            <a:off x="0" y="0"/>
            <a:ext cx="5334000" cy="523220"/>
          </a:xfrm>
          <a:prstGeom prst="rect">
            <a:avLst/>
          </a:prstGeom>
          <a:solidFill>
            <a:schemeClr val="accent4">
              <a:tint val="65000"/>
            </a:schemeClr>
          </a:solid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b="1" dirty="0" smtClean="0">
                <a:solidFill>
                  <a:srgbClr val="EEECE1">
                    <a:lumMod val="25000"/>
                  </a:srgbClr>
                </a:solidFill>
                <a:cs typeface="Arial" pitchFamily="34" charset="0"/>
              </a:rPr>
              <a:t>Reactions of Phenols              cont.</a:t>
            </a:r>
          </a:p>
        </p:txBody>
      </p:sp>
    </p:spTree>
    <p:extLst>
      <p:ext uri="{BB962C8B-B14F-4D97-AF65-F5344CB8AC3E}">
        <p14:creationId xmlns:p14="http://schemas.microsoft.com/office/powerpoint/2010/main" val="3005192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438400"/>
            <a:ext cx="5478204" cy="180694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944179" y="3886200"/>
            <a:ext cx="2304221" cy="369332"/>
          </a:xfrm>
          <a:prstGeom prst="rect">
            <a:avLst/>
          </a:prstGeom>
        </p:spPr>
        <p:txBody>
          <a:bodyPr wrap="none">
            <a:spAutoFit/>
          </a:bodyPr>
          <a:lstStyle/>
          <a:p>
            <a:pPr rtl="1"/>
            <a:r>
              <a:rPr lang="en-US" b="1" dirty="0">
                <a:solidFill>
                  <a:srgbClr val="0070C0"/>
                </a:solidFill>
              </a:rPr>
              <a:t>2,4,6-tri </a:t>
            </a:r>
            <a:r>
              <a:rPr lang="en-US" b="1" dirty="0" err="1">
                <a:solidFill>
                  <a:srgbClr val="0070C0"/>
                </a:solidFill>
              </a:rPr>
              <a:t>Bromophenol</a:t>
            </a:r>
            <a:endParaRPr lang="en-US" b="1" dirty="0">
              <a:solidFill>
                <a:srgbClr val="0070C0"/>
              </a:solidFill>
            </a:endParaRPr>
          </a:p>
        </p:txBody>
      </p:sp>
      <p:pic>
        <p:nvPicPr>
          <p:cNvPr id="1085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4343400"/>
            <a:ext cx="5715000" cy="205668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7749" y="762000"/>
            <a:ext cx="9136251" cy="1815882"/>
          </a:xfrm>
          <a:prstGeom prst="rect">
            <a:avLst/>
          </a:prstGeom>
        </p:spPr>
        <p:txBody>
          <a:bodyPr wrap="square">
            <a:spAutoFit/>
          </a:bodyPr>
          <a:lstStyle/>
          <a:p>
            <a:r>
              <a:rPr lang="en-US" sz="2400" b="1" dirty="0" smtClean="0">
                <a:solidFill>
                  <a:srgbClr val="C00000"/>
                </a:solidFill>
                <a:cs typeface="Arial" pitchFamily="34" charset="0"/>
              </a:rPr>
              <a:t>       2-</a:t>
            </a:r>
            <a:r>
              <a:rPr lang="en-US" sz="2400" b="1" dirty="0" smtClean="0">
                <a:solidFill>
                  <a:srgbClr val="0070C0"/>
                </a:solidFill>
                <a:cs typeface="Arial" pitchFamily="34" charset="0"/>
              </a:rPr>
              <a:t> </a:t>
            </a:r>
            <a:r>
              <a:rPr lang="en-US" sz="2400" b="1" dirty="0">
                <a:solidFill>
                  <a:srgbClr val="C00000"/>
                </a:solidFill>
                <a:cs typeface="Arial" pitchFamily="34" charset="0"/>
              </a:rPr>
              <a:t>Reactions on the Aromatic Ring of </a:t>
            </a:r>
            <a:r>
              <a:rPr lang="en-US" sz="2400" b="1" dirty="0" smtClean="0">
                <a:solidFill>
                  <a:srgbClr val="C00000"/>
                </a:solidFill>
                <a:cs typeface="Arial" pitchFamily="34" charset="0"/>
              </a:rPr>
              <a:t>Phenols</a:t>
            </a:r>
          </a:p>
          <a:p>
            <a:r>
              <a:rPr lang="en-US" sz="2400" b="1" dirty="0">
                <a:solidFill>
                  <a:srgbClr val="C00000"/>
                </a:solidFill>
                <a:cs typeface="Arial" pitchFamily="34" charset="0"/>
              </a:rPr>
              <a:t> </a:t>
            </a:r>
            <a:r>
              <a:rPr lang="en-US" sz="2400" b="1" dirty="0" smtClean="0">
                <a:solidFill>
                  <a:srgbClr val="C00000"/>
                </a:solidFill>
                <a:cs typeface="Arial" pitchFamily="34" charset="0"/>
              </a:rPr>
              <a:t>                        </a:t>
            </a:r>
            <a:r>
              <a:rPr lang="en-US" sz="2400" b="1" dirty="0">
                <a:solidFill>
                  <a:srgbClr val="C00000"/>
                </a:solidFill>
                <a:cs typeface="Arial" pitchFamily="34" charset="0"/>
              </a:rPr>
              <a:t>(</a:t>
            </a:r>
            <a:r>
              <a:rPr lang="en-US" sz="2400" b="1" dirty="0">
                <a:solidFill>
                  <a:srgbClr val="C00000"/>
                </a:solidFill>
              </a:rPr>
              <a:t> electrophilic substitution reaction of phenols</a:t>
            </a:r>
            <a:r>
              <a:rPr lang="en-US" sz="2400" b="1" dirty="0" smtClean="0">
                <a:solidFill>
                  <a:srgbClr val="C00000"/>
                </a:solidFill>
              </a:rPr>
              <a:t>)</a:t>
            </a:r>
            <a:endParaRPr lang="en-US" sz="2400" b="1" dirty="0">
              <a:solidFill>
                <a:srgbClr val="C00000"/>
              </a:solidFill>
              <a:cs typeface="Arial" pitchFamily="34" charset="0"/>
            </a:endParaRPr>
          </a:p>
          <a:p>
            <a:pPr marL="285750" indent="-285750">
              <a:buFont typeface="Wingdings" panose="05000000000000000000" pitchFamily="2" charset="2"/>
              <a:buChar char="v"/>
            </a:pPr>
            <a:r>
              <a:rPr lang="en-US" sz="2400" b="1" dirty="0" smtClean="0">
                <a:solidFill>
                  <a:srgbClr val="0070C0"/>
                </a:solidFill>
                <a:cs typeface="Times New Roman" pitchFamily="18" charset="0"/>
              </a:rPr>
              <a:t>   Halogenation</a:t>
            </a:r>
          </a:p>
          <a:p>
            <a:r>
              <a:rPr lang="en-US" sz="2000" b="1" dirty="0">
                <a:solidFill>
                  <a:srgbClr val="0070C0"/>
                </a:solidFill>
                <a:cs typeface="Times New Roman" pitchFamily="18" charset="0"/>
              </a:rPr>
              <a:t> </a:t>
            </a:r>
            <a:r>
              <a:rPr lang="en-US" sz="2000" b="1" dirty="0" smtClean="0">
                <a:solidFill>
                  <a:srgbClr val="0070C0"/>
                </a:solidFill>
                <a:cs typeface="Times New Roman" pitchFamily="18" charset="0"/>
              </a:rPr>
              <a:t>     </a:t>
            </a:r>
            <a:r>
              <a:rPr lang="en-US" sz="2000" dirty="0" smtClean="0">
                <a:solidFill>
                  <a:srgbClr val="FF0000"/>
                </a:solidFill>
                <a:cs typeface="Times New Roman" pitchFamily="18" charset="0"/>
              </a:rPr>
              <a:t>Halogenation</a:t>
            </a:r>
            <a:r>
              <a:rPr lang="en-US" sz="2000" dirty="0" smtClean="0">
                <a:solidFill>
                  <a:prstClr val="black"/>
                </a:solidFill>
                <a:cs typeface="Times New Roman" pitchFamily="18" charset="0"/>
              </a:rPr>
              <a:t> </a:t>
            </a:r>
            <a:r>
              <a:rPr lang="en-US" sz="2000" dirty="0">
                <a:solidFill>
                  <a:prstClr val="black"/>
                </a:solidFill>
                <a:cs typeface="Times New Roman" pitchFamily="18" charset="0"/>
              </a:rPr>
              <a:t>takes place without catalyst.</a:t>
            </a:r>
            <a:r>
              <a:rPr lang="en-US" sz="2000" dirty="0">
                <a:solidFill>
                  <a:prstClr val="black"/>
                </a:solidFill>
              </a:rPr>
              <a:t> (</a:t>
            </a:r>
            <a:r>
              <a:rPr lang="en-US" sz="2000" dirty="0">
                <a:solidFill>
                  <a:srgbClr val="C00000"/>
                </a:solidFill>
              </a:rPr>
              <a:t>Electrophilic Aromatic Substitution Reactions </a:t>
            </a:r>
            <a:r>
              <a:rPr lang="en-US" sz="2000" dirty="0" smtClean="0">
                <a:solidFill>
                  <a:srgbClr val="C00000"/>
                </a:solidFill>
              </a:rPr>
              <a:t>)</a:t>
            </a:r>
            <a:endParaRPr lang="en-US" sz="2000" dirty="0">
              <a:solidFill>
                <a:srgbClr val="C00000"/>
              </a:solidFill>
            </a:endParaRPr>
          </a:p>
        </p:txBody>
      </p:sp>
      <p:sp>
        <p:nvSpPr>
          <p:cNvPr id="4" name="Rectangle 3"/>
          <p:cNvSpPr/>
          <p:nvPr/>
        </p:nvSpPr>
        <p:spPr>
          <a:xfrm>
            <a:off x="3944179" y="6096000"/>
            <a:ext cx="1694621" cy="369332"/>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dirty="0">
              <a:solidFill>
                <a:prstClr val="black"/>
              </a:solidFill>
            </a:endParaRPr>
          </a:p>
        </p:txBody>
      </p:sp>
      <p:sp>
        <p:nvSpPr>
          <p:cNvPr id="10" name="TextBox 9"/>
          <p:cNvSpPr txBox="1"/>
          <p:nvPr/>
        </p:nvSpPr>
        <p:spPr>
          <a:xfrm>
            <a:off x="0" y="0"/>
            <a:ext cx="5334000" cy="523220"/>
          </a:xfrm>
          <a:prstGeom prst="rect">
            <a:avLst/>
          </a:prstGeom>
          <a:solidFill>
            <a:schemeClr val="accent4">
              <a:tint val="65000"/>
            </a:schemeClr>
          </a:solid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b="1" dirty="0" smtClean="0">
                <a:solidFill>
                  <a:srgbClr val="EEECE1">
                    <a:lumMod val="25000"/>
                  </a:srgbClr>
                </a:solidFill>
                <a:cs typeface="Arial" pitchFamily="34" charset="0"/>
              </a:rPr>
              <a:t>Reactions of Phenols              cont.</a:t>
            </a:r>
          </a:p>
        </p:txBody>
      </p:sp>
    </p:spTree>
    <p:extLst>
      <p:ext uri="{BB962C8B-B14F-4D97-AF65-F5344CB8AC3E}">
        <p14:creationId xmlns:p14="http://schemas.microsoft.com/office/powerpoint/2010/main" val="4219170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20482" y="1145942"/>
            <a:ext cx="7837718" cy="461665"/>
          </a:xfrm>
          <a:prstGeom prst="rect">
            <a:avLst/>
          </a:prstGeom>
        </p:spPr>
        <p:txBody>
          <a:bodyPr wrap="square">
            <a:spAutoFit/>
          </a:bodyPr>
          <a:lstStyle/>
          <a:p>
            <a:pPr algn="just"/>
            <a:endParaRPr lang="en-US" sz="2400" b="1" dirty="0">
              <a:solidFill>
                <a:prstClr val="black"/>
              </a:solidFill>
              <a:cs typeface="Times New Roman" pitchFamily="18" charset="0"/>
            </a:endParaRPr>
          </a:p>
        </p:txBody>
      </p:sp>
      <p:sp>
        <p:nvSpPr>
          <p:cNvPr id="3" name="Rectangle 2"/>
          <p:cNvSpPr/>
          <p:nvPr/>
        </p:nvSpPr>
        <p:spPr>
          <a:xfrm>
            <a:off x="76200" y="2057400"/>
            <a:ext cx="9156700" cy="1077218"/>
          </a:xfrm>
          <a:prstGeom prst="rect">
            <a:avLst/>
          </a:prstGeom>
        </p:spPr>
        <p:txBody>
          <a:bodyPr wrap="square">
            <a:spAutoFit/>
          </a:bodyPr>
          <a:lstStyle/>
          <a:p>
            <a:pPr marL="285750" indent="-285750">
              <a:buFont typeface="Wingdings" panose="05000000000000000000" pitchFamily="2" charset="2"/>
              <a:buChar char="v"/>
            </a:pPr>
            <a:r>
              <a:rPr lang="en-US" sz="2400" b="1" dirty="0">
                <a:solidFill>
                  <a:srgbClr val="0070C0"/>
                </a:solidFill>
                <a:cs typeface="Times New Roman" pitchFamily="18" charset="0"/>
              </a:rPr>
              <a:t>Nitration of </a:t>
            </a:r>
            <a:r>
              <a:rPr lang="en-US" sz="2400" b="1" dirty="0" smtClean="0">
                <a:solidFill>
                  <a:srgbClr val="0070C0"/>
                </a:solidFill>
                <a:cs typeface="Times New Roman" pitchFamily="18" charset="0"/>
              </a:rPr>
              <a:t>phenol</a:t>
            </a:r>
          </a:p>
          <a:p>
            <a:r>
              <a:rPr lang="en-US" sz="2000" dirty="0">
                <a:solidFill>
                  <a:srgbClr val="0070C0"/>
                </a:solidFill>
                <a:cs typeface="Times New Roman" pitchFamily="18" charset="0"/>
              </a:rPr>
              <a:t> </a:t>
            </a:r>
            <a:r>
              <a:rPr lang="en-US" sz="2000" dirty="0" smtClean="0">
                <a:solidFill>
                  <a:srgbClr val="0070C0"/>
                </a:solidFill>
                <a:cs typeface="Times New Roman" pitchFamily="18" charset="0"/>
              </a:rPr>
              <a:t>      </a:t>
            </a:r>
            <a:r>
              <a:rPr lang="en-US" sz="2000" dirty="0" smtClean="0">
                <a:solidFill>
                  <a:srgbClr val="002060"/>
                </a:solidFill>
                <a:cs typeface="Times New Roman" pitchFamily="18" charset="0"/>
              </a:rPr>
              <a:t>Nitration </a:t>
            </a:r>
            <a:r>
              <a:rPr lang="en-US" sz="2000" dirty="0">
                <a:solidFill>
                  <a:srgbClr val="002060"/>
                </a:solidFill>
                <a:cs typeface="Times New Roman" pitchFamily="18" charset="0"/>
              </a:rPr>
              <a:t>of phenol </a:t>
            </a:r>
            <a:r>
              <a:rPr lang="en-US" sz="2000" dirty="0" smtClean="0">
                <a:solidFill>
                  <a:srgbClr val="002060"/>
                </a:solidFill>
                <a:cs typeface="Times New Roman" pitchFamily="18" charset="0"/>
              </a:rPr>
              <a:t>with </a:t>
            </a:r>
            <a:r>
              <a:rPr lang="en-US" sz="2000" i="1" dirty="0" smtClean="0">
                <a:solidFill>
                  <a:srgbClr val="002060"/>
                </a:solidFill>
                <a:cs typeface="Times New Roman" pitchFamily="18" charset="0"/>
              </a:rPr>
              <a:t>dilute </a:t>
            </a:r>
            <a:r>
              <a:rPr lang="en-US" sz="2000" i="1" dirty="0">
                <a:solidFill>
                  <a:srgbClr val="002060"/>
                </a:solidFill>
                <a:cs typeface="Times New Roman" pitchFamily="18" charset="0"/>
              </a:rPr>
              <a:t>nitric acid </a:t>
            </a:r>
            <a:r>
              <a:rPr lang="en-US" sz="2000" dirty="0">
                <a:solidFill>
                  <a:srgbClr val="002060"/>
                </a:solidFill>
                <a:cs typeface="Times New Roman" pitchFamily="18" charset="0"/>
              </a:rPr>
              <a:t>at room temperature </a:t>
            </a:r>
            <a:r>
              <a:rPr lang="en-US" sz="2000" dirty="0" smtClean="0">
                <a:solidFill>
                  <a:srgbClr val="002060"/>
                </a:solidFill>
                <a:cs typeface="Times New Roman" pitchFamily="18" charset="0"/>
              </a:rPr>
              <a:t>gives  </a:t>
            </a:r>
            <a:r>
              <a:rPr lang="en-US" sz="2000" dirty="0" err="1" smtClean="0">
                <a:solidFill>
                  <a:srgbClr val="002060"/>
                </a:solidFill>
                <a:cs typeface="Times New Roman" pitchFamily="18" charset="0"/>
              </a:rPr>
              <a:t>ortho</a:t>
            </a:r>
            <a:r>
              <a:rPr lang="en-US" sz="2000" dirty="0" smtClean="0">
                <a:solidFill>
                  <a:srgbClr val="002060"/>
                </a:solidFill>
                <a:cs typeface="Times New Roman" pitchFamily="18" charset="0"/>
              </a:rPr>
              <a:t> and para </a:t>
            </a:r>
            <a:r>
              <a:rPr lang="en-US" sz="2000" dirty="0" err="1" smtClean="0">
                <a:solidFill>
                  <a:srgbClr val="002060"/>
                </a:solidFill>
                <a:cs typeface="Times New Roman" pitchFamily="18" charset="0"/>
              </a:rPr>
              <a:t>Nitrophenol</a:t>
            </a:r>
            <a:r>
              <a:rPr lang="en-US" sz="2000" dirty="0" smtClean="0">
                <a:solidFill>
                  <a:srgbClr val="002060"/>
                </a:solidFill>
                <a:cs typeface="Times New Roman" pitchFamily="18" charset="0"/>
              </a:rPr>
              <a:t> and it goes rapidly </a:t>
            </a:r>
            <a:endParaRPr lang="en-US" sz="2000" dirty="0">
              <a:solidFill>
                <a:srgbClr val="002060"/>
              </a:solidFill>
              <a:cs typeface="Times New Roman" pitchFamily="18" charset="0"/>
            </a:endParaRPr>
          </a:p>
        </p:txBody>
      </p:sp>
      <p:pic>
        <p:nvPicPr>
          <p:cNvPr id="8" name="Picture 7" descr="http://upload.wikimedia.org/wikipedia/commons/b/be/PhenolNitration.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0200" y="3429000"/>
            <a:ext cx="5943600" cy="1752600"/>
          </a:xfrm>
          <a:prstGeom prst="rect">
            <a:avLst/>
          </a:prstGeom>
          <a:noFill/>
          <a:ln>
            <a:noFill/>
          </a:ln>
        </p:spPr>
      </p:pic>
      <p:sp>
        <p:nvSpPr>
          <p:cNvPr id="9" name="Rectangle 8"/>
          <p:cNvSpPr/>
          <p:nvPr/>
        </p:nvSpPr>
        <p:spPr>
          <a:xfrm>
            <a:off x="0" y="584775"/>
            <a:ext cx="8995319" cy="1323439"/>
          </a:xfrm>
          <a:prstGeom prst="rect">
            <a:avLst/>
          </a:prstGeom>
        </p:spPr>
        <p:txBody>
          <a:bodyPr wrap="square">
            <a:spAutoFit/>
          </a:bodyPr>
          <a:lstStyle/>
          <a:p>
            <a:pPr algn="just"/>
            <a:r>
              <a:rPr lang="en-US" sz="2000" dirty="0" smtClean="0">
                <a:solidFill>
                  <a:srgbClr val="002060"/>
                </a:solidFill>
                <a:latin typeface="Arial" panose="020B0604020202020204" pitchFamily="34" charset="0"/>
                <a:cs typeface="Arial" panose="020B0604020202020204" pitchFamily="34" charset="0"/>
              </a:rPr>
              <a:t>       The products depend on the solvent used.      </a:t>
            </a:r>
            <a:r>
              <a:rPr lang="en-US" sz="2000" i="1" dirty="0" smtClean="0">
                <a:solidFill>
                  <a:srgbClr val="002060"/>
                </a:solidFill>
                <a:latin typeface="Arial" panose="020B0604020202020204" pitchFamily="34" charset="0"/>
                <a:cs typeface="Arial" panose="020B0604020202020204" pitchFamily="34" charset="0"/>
              </a:rPr>
              <a:t>(</a:t>
            </a:r>
            <a:r>
              <a:rPr lang="en-US" sz="2000" dirty="0">
                <a:solidFill>
                  <a:srgbClr val="002060"/>
                </a:solidFill>
                <a:latin typeface="Arial" panose="020B0604020202020204" pitchFamily="34" charset="0"/>
                <a:cs typeface="Arial" panose="020B0604020202020204" pitchFamily="34" charset="0"/>
              </a:rPr>
              <a:t>solvents</a:t>
            </a:r>
            <a:r>
              <a:rPr lang="en-US" sz="2000" i="1" dirty="0">
                <a:solidFill>
                  <a:srgbClr val="002060"/>
                </a:solidFill>
                <a:latin typeface="Arial" panose="020B0604020202020204" pitchFamily="34" charset="0"/>
                <a:cs typeface="Arial" panose="020B0604020202020204" pitchFamily="34" charset="0"/>
              </a:rPr>
              <a:t> </a:t>
            </a:r>
            <a:r>
              <a:rPr lang="en-US" sz="2000" dirty="0">
                <a:solidFill>
                  <a:srgbClr val="002060"/>
                </a:solidFill>
                <a:latin typeface="Arial" panose="020B0604020202020204" pitchFamily="34" charset="0"/>
                <a:cs typeface="Arial" panose="020B0604020202020204" pitchFamily="34" charset="0"/>
              </a:rPr>
              <a:t>that do not release protons) (CCl</a:t>
            </a:r>
            <a:r>
              <a:rPr lang="en-US" sz="2000" baseline="-25000" dirty="0">
                <a:solidFill>
                  <a:srgbClr val="002060"/>
                </a:solidFill>
                <a:latin typeface="Arial" panose="020B0604020202020204" pitchFamily="34" charset="0"/>
                <a:cs typeface="Arial" panose="020B0604020202020204" pitchFamily="34" charset="0"/>
              </a:rPr>
              <a:t>4</a:t>
            </a:r>
            <a:r>
              <a:rPr lang="en-US" sz="2000" dirty="0">
                <a:solidFill>
                  <a:srgbClr val="002060"/>
                </a:solidFill>
                <a:latin typeface="Arial" panose="020B0604020202020204" pitchFamily="34" charset="0"/>
                <a:cs typeface="Arial" panose="020B0604020202020204" pitchFamily="34" charset="0"/>
              </a:rPr>
              <a:t>, CS</a:t>
            </a:r>
            <a:r>
              <a:rPr lang="en-US" sz="2000" baseline="-25000" dirty="0">
                <a:solidFill>
                  <a:srgbClr val="002060"/>
                </a:solidFill>
                <a:latin typeface="Arial" panose="020B0604020202020204" pitchFamily="34" charset="0"/>
                <a:cs typeface="Arial" panose="020B0604020202020204" pitchFamily="34" charset="0"/>
              </a:rPr>
              <a:t>2</a:t>
            </a:r>
            <a:r>
              <a:rPr lang="en-US" sz="2000" dirty="0">
                <a:solidFill>
                  <a:srgbClr val="002060"/>
                </a:solidFill>
                <a:latin typeface="Arial" panose="020B0604020202020204" pitchFamily="34" charset="0"/>
                <a:cs typeface="Arial" panose="020B0604020202020204" pitchFamily="34" charset="0"/>
              </a:rPr>
              <a:t>)-</a:t>
            </a:r>
            <a:r>
              <a:rPr lang="en-US" sz="2000" dirty="0" err="1">
                <a:solidFill>
                  <a:srgbClr val="002060"/>
                </a:solidFill>
                <a:latin typeface="Arial" panose="020B0604020202020204" pitchFamily="34" charset="0"/>
                <a:cs typeface="Arial" panose="020B0604020202020204" pitchFamily="34" charset="0"/>
              </a:rPr>
              <a:t>bromination</a:t>
            </a:r>
            <a:r>
              <a:rPr lang="en-US" sz="2000" dirty="0">
                <a:solidFill>
                  <a:srgbClr val="002060"/>
                </a:solidFill>
                <a:latin typeface="Arial" panose="020B0604020202020204" pitchFamily="34" charset="0"/>
                <a:cs typeface="Arial" panose="020B0604020202020204" pitchFamily="34" charset="0"/>
              </a:rPr>
              <a:t> gives a mixture of </a:t>
            </a:r>
            <a:r>
              <a:rPr lang="en-US" sz="2000" i="1" dirty="0">
                <a:solidFill>
                  <a:srgbClr val="002060"/>
                </a:solidFill>
                <a:latin typeface="Arial" panose="020B0604020202020204" pitchFamily="34" charset="0"/>
                <a:cs typeface="Arial" panose="020B0604020202020204" pitchFamily="34" charset="0"/>
              </a:rPr>
              <a:t>o- </a:t>
            </a:r>
            <a:r>
              <a:rPr lang="en-US" sz="2000" dirty="0">
                <a:solidFill>
                  <a:srgbClr val="002060"/>
                </a:solidFill>
                <a:latin typeface="Arial" panose="020B0604020202020204" pitchFamily="34" charset="0"/>
                <a:cs typeface="Arial" panose="020B0604020202020204" pitchFamily="34" charset="0"/>
              </a:rPr>
              <a:t>and </a:t>
            </a:r>
            <a:r>
              <a:rPr lang="en-US" sz="2000" i="1" dirty="0">
                <a:solidFill>
                  <a:srgbClr val="002060"/>
                </a:solidFill>
                <a:latin typeface="Arial" panose="020B0604020202020204" pitchFamily="34" charset="0"/>
                <a:cs typeface="Arial" panose="020B0604020202020204" pitchFamily="34" charset="0"/>
              </a:rPr>
              <a:t>p</a:t>
            </a:r>
            <a:r>
              <a:rPr lang="en-US" sz="2000" dirty="0">
                <a:solidFill>
                  <a:srgbClr val="002060"/>
                </a:solidFill>
                <a:latin typeface="Arial" panose="020B0604020202020204" pitchFamily="34" charset="0"/>
                <a:cs typeface="Arial" panose="020B0604020202020204" pitchFamily="34" charset="0"/>
              </a:rPr>
              <a:t>-</a:t>
            </a:r>
            <a:r>
              <a:rPr lang="en-US" sz="2000" dirty="0" err="1">
                <a:solidFill>
                  <a:srgbClr val="002060"/>
                </a:solidFill>
                <a:latin typeface="Arial" panose="020B0604020202020204" pitchFamily="34" charset="0"/>
                <a:cs typeface="Arial" panose="020B0604020202020204" pitchFamily="34" charset="0"/>
              </a:rPr>
              <a:t>bromophenol</a:t>
            </a:r>
            <a:r>
              <a:rPr lang="en-US" sz="2000" dirty="0">
                <a:solidFill>
                  <a:srgbClr val="002060"/>
                </a:solidFill>
                <a:latin typeface="Arial" panose="020B0604020202020204" pitchFamily="34" charset="0"/>
                <a:cs typeface="Arial" panose="020B0604020202020204" pitchFamily="34" charset="0"/>
              </a:rPr>
              <a:t>. </a:t>
            </a:r>
            <a:r>
              <a:rPr lang="en-US" sz="2000" dirty="0" smtClean="0">
                <a:solidFill>
                  <a:srgbClr val="002060"/>
                </a:solidFill>
                <a:latin typeface="Arial" panose="020B0604020202020204" pitchFamily="34" charset="0"/>
                <a:cs typeface="Arial" panose="020B0604020202020204" pitchFamily="34" charset="0"/>
              </a:rPr>
              <a:t> In </a:t>
            </a:r>
            <a:r>
              <a:rPr lang="en-US" sz="2000" i="1" dirty="0" err="1">
                <a:solidFill>
                  <a:srgbClr val="002060"/>
                </a:solidFill>
                <a:latin typeface="Arial" panose="020B0604020202020204" pitchFamily="34" charset="0"/>
                <a:cs typeface="Arial" panose="020B0604020202020204" pitchFamily="34" charset="0"/>
              </a:rPr>
              <a:t>protic</a:t>
            </a:r>
            <a:r>
              <a:rPr lang="en-US" sz="2000" i="1" dirty="0">
                <a:solidFill>
                  <a:srgbClr val="002060"/>
                </a:solidFill>
                <a:latin typeface="Arial" panose="020B0604020202020204" pitchFamily="34" charset="0"/>
                <a:cs typeface="Arial" panose="020B0604020202020204" pitchFamily="34" charset="0"/>
              </a:rPr>
              <a:t> solvents (solvents that can release protons) </a:t>
            </a:r>
            <a:r>
              <a:rPr lang="en-US" sz="2000" dirty="0">
                <a:solidFill>
                  <a:srgbClr val="002060"/>
                </a:solidFill>
                <a:latin typeface="Arial" panose="020B0604020202020204" pitchFamily="34" charset="0"/>
                <a:cs typeface="Arial" panose="020B0604020202020204" pitchFamily="34" charset="0"/>
              </a:rPr>
              <a:t>(H</a:t>
            </a:r>
            <a:r>
              <a:rPr lang="en-US" sz="2000" baseline="-25000" dirty="0">
                <a:solidFill>
                  <a:srgbClr val="002060"/>
                </a:solidFill>
                <a:latin typeface="Arial" panose="020B0604020202020204" pitchFamily="34" charset="0"/>
                <a:cs typeface="Arial" panose="020B0604020202020204" pitchFamily="34" charset="0"/>
              </a:rPr>
              <a:t>2</a:t>
            </a:r>
            <a:r>
              <a:rPr lang="en-US" sz="2000" dirty="0">
                <a:solidFill>
                  <a:srgbClr val="002060"/>
                </a:solidFill>
                <a:latin typeface="Arial" panose="020B0604020202020204" pitchFamily="34" charset="0"/>
                <a:cs typeface="Arial" panose="020B0604020202020204" pitchFamily="34" charset="0"/>
              </a:rPr>
              <a:t>O)-halogenation gives a </a:t>
            </a:r>
            <a:r>
              <a:rPr lang="en-US" sz="2000" dirty="0" err="1">
                <a:solidFill>
                  <a:srgbClr val="002060"/>
                </a:solidFill>
                <a:latin typeface="Arial" panose="020B0604020202020204" pitchFamily="34" charset="0"/>
                <a:cs typeface="Arial" panose="020B0604020202020204" pitchFamily="34" charset="0"/>
              </a:rPr>
              <a:t>trisubstituted</a:t>
            </a:r>
            <a:r>
              <a:rPr lang="en-US" sz="2000" dirty="0">
                <a:solidFill>
                  <a:srgbClr val="002060"/>
                </a:solidFill>
                <a:latin typeface="Arial" panose="020B0604020202020204" pitchFamily="34" charset="0"/>
                <a:cs typeface="Arial" panose="020B0604020202020204" pitchFamily="34" charset="0"/>
              </a:rPr>
              <a:t> phenol is produced</a:t>
            </a:r>
            <a:r>
              <a:rPr lang="en-US" sz="2000" dirty="0" smtClean="0">
                <a:solidFill>
                  <a:srgbClr val="002060"/>
                </a:solidFill>
                <a:latin typeface="Arial" panose="020B0604020202020204" pitchFamily="34" charset="0"/>
                <a:cs typeface="Arial" panose="020B0604020202020204" pitchFamily="34" charset="0"/>
              </a:rPr>
              <a:t>.</a:t>
            </a:r>
            <a:endParaRPr lang="en-US" sz="2000" dirty="0">
              <a:solidFill>
                <a:srgbClr val="002060"/>
              </a:solidFill>
              <a:latin typeface="Arial" panose="020B0604020202020204" pitchFamily="34" charset="0"/>
              <a:cs typeface="Arial" panose="020B0604020202020204" pitchFamily="34" charset="0"/>
            </a:endParaRPr>
          </a:p>
        </p:txBody>
      </p:sp>
      <p:sp>
        <p:nvSpPr>
          <p:cNvPr id="7" name="TextBox 6"/>
          <p:cNvSpPr txBox="1"/>
          <p:nvPr/>
        </p:nvSpPr>
        <p:spPr>
          <a:xfrm>
            <a:off x="0" y="0"/>
            <a:ext cx="5334000" cy="523220"/>
          </a:xfrm>
          <a:prstGeom prst="rect">
            <a:avLst/>
          </a:prstGeom>
          <a:solidFill>
            <a:schemeClr val="accent4">
              <a:tint val="65000"/>
            </a:schemeClr>
          </a:solid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b="1" dirty="0" smtClean="0">
                <a:solidFill>
                  <a:srgbClr val="EEECE1">
                    <a:lumMod val="25000"/>
                  </a:srgbClr>
                </a:solidFill>
                <a:cs typeface="Arial" pitchFamily="34" charset="0"/>
              </a:rPr>
              <a:t>Reactions of Phenols              cont.</a:t>
            </a:r>
          </a:p>
        </p:txBody>
      </p:sp>
    </p:spTree>
    <p:extLst>
      <p:ext uri="{BB962C8B-B14F-4D97-AF65-F5344CB8AC3E}">
        <p14:creationId xmlns:p14="http://schemas.microsoft.com/office/powerpoint/2010/main" val="53484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nodePh="1">
                                  <p:stCondLst>
                                    <p:cond delay="0"/>
                                  </p:stCondLst>
                                  <p:endCondLst>
                                    <p:cond evt="begin" delay="0">
                                      <p:tn val="5"/>
                                    </p:cond>
                                  </p:end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9" grpId="0"/>
      <p:bldP spid="7" grpId="0" animBg="1"/>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8357" y="609600"/>
            <a:ext cx="4196442" cy="461665"/>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marL="342900" indent="-342900" algn="ctr">
              <a:buFont typeface="Wingdings" panose="05000000000000000000" pitchFamily="2" charset="2"/>
              <a:buChar char="v"/>
            </a:pPr>
            <a:r>
              <a:rPr lang="en-US" sz="2400" b="1" dirty="0" smtClean="0">
                <a:solidFill>
                  <a:srgbClr val="0070C0"/>
                </a:solidFill>
                <a:cs typeface="Arial" pitchFamily="34" charset="0"/>
              </a:rPr>
              <a:t>Oxidation of Phenols</a:t>
            </a:r>
          </a:p>
        </p:txBody>
      </p:sp>
      <p:sp>
        <p:nvSpPr>
          <p:cNvPr id="12" name="Rectangle 11"/>
          <p:cNvSpPr/>
          <p:nvPr/>
        </p:nvSpPr>
        <p:spPr>
          <a:xfrm>
            <a:off x="185058" y="990600"/>
            <a:ext cx="8958942" cy="1754326"/>
          </a:xfrm>
          <a:prstGeom prst="rect">
            <a:avLst/>
          </a:prstGeom>
        </p:spPr>
        <p:txBody>
          <a:bodyPr wrap="square">
            <a:spAutoFit/>
          </a:bodyPr>
          <a:lstStyle/>
          <a:p>
            <a:pPr algn="just"/>
            <a:r>
              <a:rPr lang="en-US" sz="2400" b="1" dirty="0" smtClean="0">
                <a:solidFill>
                  <a:prstClr val="black"/>
                </a:solidFill>
                <a:cs typeface="Times New Roman" pitchFamily="18" charset="0"/>
              </a:rPr>
              <a:t>        </a:t>
            </a:r>
            <a:r>
              <a:rPr lang="en-US" sz="2000" b="1" dirty="0" smtClean="0">
                <a:solidFill>
                  <a:prstClr val="black"/>
                </a:solidFill>
                <a:cs typeface="Times New Roman" pitchFamily="18" charset="0"/>
              </a:rPr>
              <a:t>Some </a:t>
            </a:r>
            <a:r>
              <a:rPr lang="en-US" sz="2000" b="1" dirty="0" smtClean="0">
                <a:solidFill>
                  <a:srgbClr val="FF0000"/>
                </a:solidFill>
                <a:cs typeface="Times New Roman" pitchFamily="18" charset="0"/>
              </a:rPr>
              <a:t>phenols</a:t>
            </a:r>
            <a:r>
              <a:rPr lang="en-US" sz="2000" b="1" dirty="0" smtClean="0">
                <a:solidFill>
                  <a:prstClr val="black"/>
                </a:solidFill>
                <a:cs typeface="Times New Roman" pitchFamily="18" charset="0"/>
              </a:rPr>
              <a:t> are </a:t>
            </a:r>
            <a:r>
              <a:rPr lang="en-US" sz="2000" b="1" dirty="0" smtClean="0">
                <a:solidFill>
                  <a:srgbClr val="FF0000"/>
                </a:solidFill>
                <a:cs typeface="Times New Roman" pitchFamily="18" charset="0"/>
              </a:rPr>
              <a:t>oxidized slowly </a:t>
            </a:r>
            <a:r>
              <a:rPr lang="en-US" sz="2000" b="1" dirty="0" smtClean="0">
                <a:solidFill>
                  <a:prstClr val="black"/>
                </a:solidFill>
                <a:cs typeface="Times New Roman" pitchFamily="18" charset="0"/>
              </a:rPr>
              <a:t>by </a:t>
            </a:r>
            <a:r>
              <a:rPr lang="en-US" sz="2000" b="1" dirty="0" smtClean="0">
                <a:solidFill>
                  <a:srgbClr val="00B050"/>
                </a:solidFill>
                <a:cs typeface="Times New Roman" pitchFamily="18" charset="0"/>
              </a:rPr>
              <a:t>oxygen in the air alone</a:t>
            </a:r>
            <a:r>
              <a:rPr lang="en-US" sz="2000" b="1" dirty="0" smtClean="0">
                <a:solidFill>
                  <a:prstClr val="black"/>
                </a:solidFill>
                <a:cs typeface="Times New Roman" pitchFamily="18" charset="0"/>
              </a:rPr>
              <a:t>; in that case, we say that the phenol has undergone </a:t>
            </a:r>
            <a:r>
              <a:rPr lang="en-US" sz="2000" b="1" i="1" dirty="0" smtClean="0">
                <a:solidFill>
                  <a:srgbClr val="0070C0"/>
                </a:solidFill>
                <a:cs typeface="Times New Roman" pitchFamily="18" charset="0"/>
              </a:rPr>
              <a:t>autoxidation</a:t>
            </a:r>
            <a:r>
              <a:rPr lang="en-US" sz="2000" b="1" i="1" dirty="0" smtClean="0">
                <a:solidFill>
                  <a:prstClr val="black"/>
                </a:solidFill>
                <a:cs typeface="Times New Roman" pitchFamily="18" charset="0"/>
              </a:rPr>
              <a:t>. </a:t>
            </a:r>
            <a:r>
              <a:rPr lang="en-US" sz="2000" b="1" dirty="0" smtClean="0">
                <a:solidFill>
                  <a:prstClr val="black"/>
                </a:solidFill>
                <a:cs typeface="Times New Roman" pitchFamily="18" charset="0"/>
              </a:rPr>
              <a:t>the </a:t>
            </a:r>
            <a:r>
              <a:rPr lang="en-US" sz="2000" b="1" dirty="0">
                <a:solidFill>
                  <a:prstClr val="black"/>
                </a:solidFill>
                <a:cs typeface="Times New Roman" pitchFamily="18" charset="0"/>
              </a:rPr>
              <a:t>food, petroleum, rubber, and plastic industries take advantage of the autoxidation to incorporate them as </a:t>
            </a:r>
            <a:r>
              <a:rPr lang="en-US" sz="2000" b="1" i="1" dirty="0">
                <a:solidFill>
                  <a:srgbClr val="0070C0"/>
                </a:solidFill>
                <a:cs typeface="Times New Roman" pitchFamily="18" charset="0"/>
              </a:rPr>
              <a:t>antioxidants</a:t>
            </a:r>
            <a:r>
              <a:rPr lang="en-US" sz="2000" b="1" i="1" dirty="0">
                <a:solidFill>
                  <a:prstClr val="black"/>
                </a:solidFill>
                <a:cs typeface="Times New Roman" pitchFamily="18" charset="0"/>
              </a:rPr>
              <a:t> </a:t>
            </a:r>
            <a:r>
              <a:rPr lang="en-US" sz="2000" b="1" dirty="0">
                <a:solidFill>
                  <a:prstClr val="black"/>
                </a:solidFill>
                <a:cs typeface="Times New Roman" pitchFamily="18" charset="0"/>
              </a:rPr>
              <a:t>in their products</a:t>
            </a:r>
            <a:r>
              <a:rPr lang="en-US" sz="2000" b="1" dirty="0" smtClean="0">
                <a:solidFill>
                  <a:prstClr val="black"/>
                </a:solidFill>
                <a:cs typeface="Times New Roman" pitchFamily="18" charset="0"/>
              </a:rPr>
              <a:t>.</a:t>
            </a:r>
            <a:endParaRPr lang="en-US" sz="2000" b="1" dirty="0">
              <a:solidFill>
                <a:prstClr val="black"/>
              </a:solidFill>
              <a:cs typeface="Times New Roman" pitchFamily="18" charset="0"/>
            </a:endParaRPr>
          </a:p>
          <a:p>
            <a:pPr algn="just"/>
            <a:r>
              <a:rPr lang="en-US" sz="2000" b="1" dirty="0">
                <a:solidFill>
                  <a:srgbClr val="00B050"/>
                </a:solidFill>
                <a:cs typeface="Times New Roman" pitchFamily="18" charset="0"/>
              </a:rPr>
              <a:t>Hydroquinone</a:t>
            </a:r>
            <a:r>
              <a:rPr lang="en-US" sz="2000" b="1" dirty="0">
                <a:solidFill>
                  <a:prstClr val="black"/>
                </a:solidFill>
                <a:cs typeface="Times New Roman" pitchFamily="18" charset="0"/>
              </a:rPr>
              <a:t> is oxidized </a:t>
            </a:r>
            <a:r>
              <a:rPr lang="en-US" sz="2000" b="1" dirty="0" smtClean="0">
                <a:solidFill>
                  <a:prstClr val="black"/>
                </a:solidFill>
                <a:cs typeface="Times New Roman" pitchFamily="18" charset="0"/>
              </a:rPr>
              <a:t>to </a:t>
            </a:r>
            <a:r>
              <a:rPr lang="en-US" sz="2000" b="1" dirty="0">
                <a:solidFill>
                  <a:prstClr val="black"/>
                </a:solidFill>
                <a:cs typeface="Times New Roman" pitchFamily="18" charset="0"/>
              </a:rPr>
              <a:t>the yellow, stable </a:t>
            </a:r>
            <a:r>
              <a:rPr lang="en-US" sz="2000" b="1" i="1" dirty="0">
                <a:solidFill>
                  <a:prstClr val="black"/>
                </a:solidFill>
                <a:cs typeface="Times New Roman" pitchFamily="18" charset="0"/>
              </a:rPr>
              <a:t>p</a:t>
            </a:r>
            <a:r>
              <a:rPr lang="en-US" sz="2000" b="1" dirty="0">
                <a:solidFill>
                  <a:prstClr val="black"/>
                </a:solidFill>
                <a:cs typeface="Times New Roman" pitchFamily="18" charset="0"/>
              </a:rPr>
              <a:t>-benzoquinone</a:t>
            </a:r>
            <a:r>
              <a:rPr lang="en-US" sz="2400" b="1" dirty="0" smtClean="0">
                <a:solidFill>
                  <a:prstClr val="black"/>
                </a:solidFill>
                <a:cs typeface="Times New Roman" pitchFamily="18" charset="0"/>
              </a:rPr>
              <a:t>.</a:t>
            </a:r>
            <a:endParaRPr lang="en-US" sz="2400" b="1" dirty="0">
              <a:solidFill>
                <a:prstClr val="black"/>
              </a:solidFill>
              <a:cs typeface="Times New Roman" pitchFamily="18" charset="0"/>
            </a:endParaRPr>
          </a:p>
        </p:txBody>
      </p:sp>
      <p:pic>
        <p:nvPicPr>
          <p:cNvPr id="3074" name="Picture 2" descr="http://www.meritnation.com/img/shared/discuss_editlive/image678471154512187965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212935"/>
            <a:ext cx="2819400" cy="166386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patentimages.storage.googleapis.com/EP1194137B1/00140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3097335"/>
            <a:ext cx="3962400" cy="170326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6199" y="6324600"/>
            <a:ext cx="9202588" cy="58244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3200" b="1" dirty="0" smtClean="0">
                <a:solidFill>
                  <a:srgbClr val="002060"/>
                </a:solidFill>
                <a:cs typeface="Arial" pitchFamily="34" charset="0"/>
              </a:rPr>
              <a:t>The End</a:t>
            </a:r>
          </a:p>
        </p:txBody>
      </p:sp>
      <p:sp>
        <p:nvSpPr>
          <p:cNvPr id="10" name="TextBox 6"/>
          <p:cNvSpPr txBox="1"/>
          <p:nvPr/>
        </p:nvSpPr>
        <p:spPr>
          <a:xfrm>
            <a:off x="0" y="0"/>
            <a:ext cx="5334000" cy="523220"/>
          </a:xfrm>
          <a:prstGeom prst="rect">
            <a:avLst/>
          </a:prstGeom>
          <a:solidFill>
            <a:schemeClr val="accent4">
              <a:tint val="65000"/>
            </a:schemeClr>
          </a:solid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b="1" dirty="0" smtClean="0">
                <a:solidFill>
                  <a:srgbClr val="EEECE1">
                    <a:lumMod val="25000"/>
                  </a:srgbClr>
                </a:solidFill>
                <a:cs typeface="Arial" pitchFamily="34" charset="0"/>
              </a:rPr>
              <a:t>Reactions of Phenols              cont.</a:t>
            </a:r>
          </a:p>
        </p:txBody>
      </p:sp>
    </p:spTree>
    <p:extLst>
      <p:ext uri="{BB962C8B-B14F-4D97-AF65-F5344CB8AC3E}">
        <p14:creationId xmlns:p14="http://schemas.microsoft.com/office/powerpoint/2010/main" val="361783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500" fill="hold"/>
                                        <p:tgtEl>
                                          <p:spTgt spid="12"/>
                                        </p:tgtEl>
                                        <p:attrNameLst>
                                          <p:attrName>ppt_x</p:attrName>
                                        </p:attrNameLst>
                                      </p:cBhvr>
                                      <p:tavLst>
                                        <p:tav tm="0">
                                          <p:val>
                                            <p:strVal val="#ppt_x"/>
                                          </p:val>
                                        </p:tav>
                                        <p:tav tm="100000">
                                          <p:val>
                                            <p:strVal val="#ppt_x"/>
                                          </p:val>
                                        </p:tav>
                                      </p:tavLst>
                                    </p:anim>
                                    <p:anim calcmode="lin" valueType="num">
                                      <p:cBhvr additive="base">
                                        <p:cTn id="11" dur="500" fill="hold"/>
                                        <p:tgtEl>
                                          <p:spTgt spid="12"/>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9155" name="Picture 147" descr="http://www.recredible.com/media/images/vitamins/id_alkan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9926" y="4357493"/>
            <a:ext cx="1427162" cy="1427163"/>
          </a:xfrm>
          <a:prstGeom prst="rect">
            <a:avLst/>
          </a:prstGeom>
          <a:extLst/>
        </p:spPr>
        <p:style>
          <a:lnRef idx="0">
            <a:scrgbClr r="0" g="0" b="0"/>
          </a:lnRef>
          <a:fillRef idx="1001">
            <a:schemeClr val="lt1"/>
          </a:fillRef>
          <a:effectRef idx="0">
            <a:scrgbClr r="0" g="0" b="0"/>
          </a:effectRef>
          <a:fontRef idx="major"/>
        </p:style>
      </p:pic>
      <p:sp>
        <p:nvSpPr>
          <p:cNvPr id="2" name="عنصر نائب لرقم الشريحة 1"/>
          <p:cNvSpPr>
            <a:spLocks noGrp="1"/>
          </p:cNvSpPr>
          <p:nvPr>
            <p:ph type="sldNum" sz="quarter" idx="12"/>
          </p:nvPr>
        </p:nvSpPr>
        <p:spPr/>
        <p:txBody>
          <a:bodyPr/>
          <a:lstStyle/>
          <a:p>
            <a:fld id="{405B12B2-4FB3-489F-A189-74144EEB9694}" type="slidenum">
              <a:rPr lang="en-US" smtClean="0"/>
              <a:pPr/>
              <a:t>19</a:t>
            </a:fld>
            <a:endParaRPr lang="en-US"/>
          </a:p>
        </p:txBody>
      </p:sp>
      <p:sp>
        <p:nvSpPr>
          <p:cNvPr id="3" name="مستطيل 2"/>
          <p:cNvSpPr/>
          <p:nvPr/>
        </p:nvSpPr>
        <p:spPr>
          <a:xfrm>
            <a:off x="0" y="32169"/>
            <a:ext cx="9144000" cy="5232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800" b="1" dirty="0">
                <a:solidFill>
                  <a:srgbClr val="C00000"/>
                </a:solidFill>
              </a:rPr>
              <a:t>Hybridization</a:t>
            </a:r>
            <a:endParaRPr lang="ar-SA" sz="1600" dirty="0">
              <a:solidFill>
                <a:srgbClr val="C00000"/>
              </a:solidFill>
            </a:endParaRPr>
          </a:p>
        </p:txBody>
      </p:sp>
      <p:sp>
        <p:nvSpPr>
          <p:cNvPr id="13" name="مستطيل 12"/>
          <p:cNvSpPr/>
          <p:nvPr/>
        </p:nvSpPr>
        <p:spPr>
          <a:xfrm>
            <a:off x="76200" y="533400"/>
            <a:ext cx="8267701" cy="1415772"/>
          </a:xfrm>
          <a:prstGeom prst="rect">
            <a:avLst/>
          </a:prstGeom>
        </p:spPr>
        <p:txBody>
          <a:bodyPr wrap="square">
            <a:spAutoFit/>
          </a:bodyPr>
          <a:lstStyle/>
          <a:p>
            <a:pPr lvl="0"/>
            <a:r>
              <a:rPr lang="en-US" sz="2400" b="1" i="1" dirty="0">
                <a:solidFill>
                  <a:srgbClr val="C00000"/>
                </a:solidFill>
                <a:effectLst>
                  <a:outerShdw blurRad="38100" dist="38100" dir="2700000" algn="tl">
                    <a:srgbClr val="000000">
                      <a:alpha val="43137"/>
                    </a:srgbClr>
                  </a:outerShdw>
                </a:effectLst>
                <a:cs typeface="+mj-cs"/>
              </a:rPr>
              <a:t>sp</a:t>
            </a:r>
            <a:r>
              <a:rPr lang="en-US" sz="2400" b="1" i="1" baseline="30000" dirty="0">
                <a:solidFill>
                  <a:srgbClr val="C00000"/>
                </a:solidFill>
                <a:effectLst>
                  <a:outerShdw blurRad="38100" dist="38100" dir="2700000" algn="tl">
                    <a:srgbClr val="000000">
                      <a:alpha val="43137"/>
                    </a:srgbClr>
                  </a:outerShdw>
                </a:effectLst>
                <a:cs typeface="+mj-cs"/>
              </a:rPr>
              <a:t>3</a:t>
            </a:r>
            <a:r>
              <a:rPr lang="en-US" sz="2400" b="1" i="1" dirty="0">
                <a:solidFill>
                  <a:srgbClr val="C00000"/>
                </a:solidFill>
                <a:effectLst>
                  <a:outerShdw blurRad="38100" dist="38100" dir="2700000" algn="tl">
                    <a:srgbClr val="000000">
                      <a:alpha val="43137"/>
                    </a:srgbClr>
                  </a:outerShdw>
                </a:effectLst>
                <a:cs typeface="+mj-cs"/>
              </a:rPr>
              <a:t> </a:t>
            </a:r>
            <a:r>
              <a:rPr lang="en-US" sz="2400" b="1" dirty="0">
                <a:solidFill>
                  <a:srgbClr val="C00000"/>
                </a:solidFill>
                <a:cs typeface="+mj-cs"/>
              </a:rPr>
              <a:t>Hybridization and </a:t>
            </a:r>
            <a:r>
              <a:rPr lang="en-US" sz="2400" b="1" dirty="0">
                <a:solidFill>
                  <a:srgbClr val="C00000"/>
                </a:solidFill>
                <a:effectLst>
                  <a:outerShdw blurRad="38100" dist="38100" dir="2700000" algn="tl">
                    <a:srgbClr val="000000">
                      <a:alpha val="43137"/>
                    </a:srgbClr>
                  </a:outerShdw>
                </a:effectLst>
                <a:cs typeface="+mj-cs"/>
              </a:rPr>
              <a:t>Molecular Shape </a:t>
            </a:r>
            <a:r>
              <a:rPr lang="en-US" sz="2400" b="1" dirty="0">
                <a:solidFill>
                  <a:srgbClr val="C00000"/>
                </a:solidFill>
                <a:cs typeface="+mj-cs"/>
              </a:rPr>
              <a:t>of Organic molecules </a:t>
            </a:r>
            <a:endParaRPr lang="en-US" sz="2400" b="1" dirty="0" smtClean="0">
              <a:solidFill>
                <a:srgbClr val="C00000"/>
              </a:solidFill>
              <a:cs typeface="+mj-cs"/>
            </a:endParaRPr>
          </a:p>
          <a:p>
            <a:pPr lvl="0"/>
            <a:r>
              <a:rPr lang="en-US" sz="2000" b="1" u="sng" dirty="0" smtClean="0">
                <a:effectLst>
                  <a:outerShdw blurRad="38100" dist="38100" dir="2700000" algn="tl">
                    <a:srgbClr val="000000">
                      <a:alpha val="43137"/>
                    </a:srgbClr>
                  </a:outerShdw>
                </a:effectLst>
                <a:cs typeface="+mj-cs"/>
              </a:rPr>
              <a:t>The Tetrahedral  geometry</a:t>
            </a:r>
          </a:p>
          <a:p>
            <a:pPr lvl="0"/>
            <a:r>
              <a:rPr lang="en-US" sz="2000" b="1" dirty="0" smtClean="0">
                <a:solidFill>
                  <a:srgbClr val="002060"/>
                </a:solidFill>
                <a:cs typeface="+mj-cs"/>
              </a:rPr>
              <a:t>            The </a:t>
            </a:r>
            <a:r>
              <a:rPr lang="en-US" sz="2000" b="1" dirty="0">
                <a:solidFill>
                  <a:srgbClr val="002060"/>
                </a:solidFill>
                <a:cs typeface="+mj-cs"/>
              </a:rPr>
              <a:t>electronic configuration of the ground-state (or ) isolated carbon.</a:t>
            </a:r>
          </a:p>
          <a:p>
            <a:pPr lvl="0" algn="just"/>
            <a:r>
              <a:rPr lang="en-US" sz="2000" b="1" dirty="0" smtClean="0">
                <a:solidFill>
                  <a:schemeClr val="accent1"/>
                </a:solidFill>
                <a:cs typeface="+mj-cs"/>
              </a:rPr>
              <a:t>  </a:t>
            </a:r>
            <a:r>
              <a:rPr lang="en-US" sz="2200" b="1" i="1" dirty="0">
                <a:solidFill>
                  <a:srgbClr val="C00000"/>
                </a:solidFill>
                <a:cs typeface="Times New Roman" pitchFamily="18" charset="0"/>
              </a:rPr>
              <a:t>1s</a:t>
            </a:r>
            <a:r>
              <a:rPr lang="en-US" sz="2200" b="1" i="1" baseline="30000" dirty="0">
                <a:solidFill>
                  <a:srgbClr val="C00000"/>
                </a:solidFill>
                <a:cs typeface="Times New Roman" pitchFamily="18" charset="0"/>
              </a:rPr>
              <a:t>2</a:t>
            </a:r>
            <a:r>
              <a:rPr lang="en-US" sz="2200" b="1" i="1" dirty="0">
                <a:solidFill>
                  <a:srgbClr val="C00000"/>
                </a:solidFill>
                <a:cs typeface="Times New Roman" pitchFamily="18" charset="0"/>
              </a:rPr>
              <a:t>2s</a:t>
            </a:r>
            <a:r>
              <a:rPr lang="en-US" sz="2200" b="1" i="1" baseline="30000" dirty="0">
                <a:solidFill>
                  <a:srgbClr val="C00000"/>
                </a:solidFill>
                <a:cs typeface="Times New Roman" pitchFamily="18" charset="0"/>
              </a:rPr>
              <a:t>2</a:t>
            </a:r>
            <a:r>
              <a:rPr lang="en-US" sz="2200" b="1" i="1" dirty="0">
                <a:solidFill>
                  <a:srgbClr val="C00000"/>
                </a:solidFill>
                <a:cs typeface="Times New Roman" pitchFamily="18" charset="0"/>
              </a:rPr>
              <a:t>2p</a:t>
            </a:r>
            <a:r>
              <a:rPr lang="en-US" sz="2200" b="1" i="1" baseline="-25000" dirty="0">
                <a:solidFill>
                  <a:srgbClr val="C00000"/>
                </a:solidFill>
                <a:cs typeface="Times New Roman" pitchFamily="18" charset="0"/>
              </a:rPr>
              <a:t>x</a:t>
            </a:r>
            <a:r>
              <a:rPr lang="en-US" sz="2200" b="1" i="1" baseline="30000" dirty="0">
                <a:solidFill>
                  <a:srgbClr val="C00000"/>
                </a:solidFill>
                <a:cs typeface="Times New Roman" pitchFamily="18" charset="0"/>
              </a:rPr>
              <a:t>1</a:t>
            </a:r>
            <a:r>
              <a:rPr lang="en-US" sz="2200" b="1" i="1" dirty="0">
                <a:solidFill>
                  <a:srgbClr val="C00000"/>
                </a:solidFill>
                <a:cs typeface="Times New Roman" pitchFamily="18" charset="0"/>
              </a:rPr>
              <a:t>2p</a:t>
            </a:r>
            <a:r>
              <a:rPr lang="en-US" sz="2200" b="1" i="1" baseline="-25000" dirty="0">
                <a:solidFill>
                  <a:srgbClr val="C00000"/>
                </a:solidFill>
                <a:cs typeface="Times New Roman" pitchFamily="18" charset="0"/>
              </a:rPr>
              <a:t>y</a:t>
            </a:r>
            <a:r>
              <a:rPr lang="en-US" sz="2200" b="1" i="1" baseline="30000" dirty="0">
                <a:solidFill>
                  <a:srgbClr val="C00000"/>
                </a:solidFill>
                <a:cs typeface="Times New Roman" pitchFamily="18" charset="0"/>
              </a:rPr>
              <a:t>1  </a:t>
            </a:r>
            <a:r>
              <a:rPr lang="en-US" sz="2200" b="1" i="1" dirty="0">
                <a:solidFill>
                  <a:srgbClr val="002060"/>
                </a:solidFill>
                <a:cs typeface="Times New Roman" pitchFamily="18" charset="0"/>
              </a:rPr>
              <a:t>Equivalent   </a:t>
            </a:r>
            <a:r>
              <a:rPr lang="en-US" sz="2200" b="1" i="1" dirty="0" smtClean="0">
                <a:solidFill>
                  <a:srgbClr val="002060"/>
                </a:solidFill>
                <a:cs typeface="Times New Roman" pitchFamily="18" charset="0"/>
              </a:rPr>
              <a:t>to</a:t>
            </a:r>
            <a:endParaRPr lang="en-US" sz="2200" b="1" i="1" baseline="30000" dirty="0">
              <a:solidFill>
                <a:srgbClr val="002060"/>
              </a:solidFill>
              <a:cs typeface="Times New Roman" pitchFamily="18" charset="0"/>
            </a:endParaRPr>
          </a:p>
        </p:txBody>
      </p:sp>
      <p:pic>
        <p:nvPicPr>
          <p:cNvPr id="299218" name="Picture 2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6182" y="4357493"/>
            <a:ext cx="4237037" cy="142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سهم إلى اليمين 5"/>
          <p:cNvSpPr/>
          <p:nvPr/>
        </p:nvSpPr>
        <p:spPr>
          <a:xfrm rot="951894">
            <a:off x="845308" y="4865179"/>
            <a:ext cx="489204" cy="120165"/>
          </a:xfrm>
          <a:prstGeom prst="rightArrow">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ar-SA"/>
          </a:p>
        </p:txBody>
      </p:sp>
      <p:pic>
        <p:nvPicPr>
          <p:cNvPr id="22" name="Picture 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697" y="4572000"/>
            <a:ext cx="523875" cy="41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9223" name="Picture 2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1612925"/>
            <a:ext cx="554037" cy="4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مستطيل 24"/>
          <p:cNvSpPr/>
          <p:nvPr/>
        </p:nvSpPr>
        <p:spPr>
          <a:xfrm>
            <a:off x="1166018" y="5791200"/>
            <a:ext cx="4495800" cy="338554"/>
          </a:xfrm>
          <a:prstGeom prst="rect">
            <a:avLst/>
          </a:prstGeom>
        </p:spPr>
        <p:txBody>
          <a:bodyPr wrap="square">
            <a:spAutoFit/>
          </a:bodyPr>
          <a:lstStyle/>
          <a:p>
            <a:pPr algn="ctr"/>
            <a:r>
              <a:rPr lang="en-US" sz="1600" b="1" u="sng" dirty="0">
                <a:solidFill>
                  <a:schemeClr val="accent1">
                    <a:lumMod val="75000"/>
                  </a:schemeClr>
                </a:solidFill>
                <a:cs typeface="Times New Roman" pitchFamily="18" charset="0"/>
              </a:rPr>
              <a:t>Sigma </a:t>
            </a:r>
            <a:r>
              <a:rPr lang="en-US" sz="1600" b="1" u="sng" dirty="0" smtClean="0">
                <a:solidFill>
                  <a:schemeClr val="accent1">
                    <a:lumMod val="75000"/>
                  </a:schemeClr>
                </a:solidFill>
                <a:cs typeface="Times New Roman" pitchFamily="18" charset="0"/>
              </a:rPr>
              <a:t>bonds</a:t>
            </a:r>
            <a:r>
              <a:rPr lang="en-US" sz="1600" b="1" dirty="0" smtClean="0">
                <a:solidFill>
                  <a:schemeClr val="accent1">
                    <a:lumMod val="75000"/>
                  </a:schemeClr>
                </a:solidFill>
                <a:cs typeface="Times New Roman" pitchFamily="18" charset="0"/>
              </a:rPr>
              <a:t> </a:t>
            </a:r>
            <a:r>
              <a:rPr lang="en-US" sz="1600" b="1" dirty="0">
                <a:solidFill>
                  <a:schemeClr val="accent1">
                    <a:lumMod val="75000"/>
                  </a:schemeClr>
                </a:solidFill>
                <a:cs typeface="Times New Roman" pitchFamily="18" charset="0"/>
              </a:rPr>
              <a:t>on </a:t>
            </a:r>
            <a:r>
              <a:rPr lang="en-US" sz="1600" b="1" dirty="0" smtClean="0">
                <a:solidFill>
                  <a:schemeClr val="accent1">
                    <a:lumMod val="75000"/>
                  </a:schemeClr>
                </a:solidFill>
                <a:cs typeface="Times New Roman" pitchFamily="18" charset="0"/>
              </a:rPr>
              <a:t>Methane formation</a:t>
            </a:r>
            <a:endParaRPr lang="ar-SA" sz="1200" dirty="0">
              <a:solidFill>
                <a:schemeClr val="accent1">
                  <a:lumMod val="75000"/>
                </a:schemeClr>
              </a:solidFill>
            </a:endParaRPr>
          </a:p>
        </p:txBody>
      </p:sp>
      <p:pic>
        <p:nvPicPr>
          <p:cNvPr id="299228" name="Picture 2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3413" y="2133600"/>
            <a:ext cx="7875587" cy="14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مستطيل 28"/>
          <p:cNvSpPr/>
          <p:nvPr/>
        </p:nvSpPr>
        <p:spPr>
          <a:xfrm>
            <a:off x="1387657" y="3657600"/>
            <a:ext cx="5383534" cy="369332"/>
          </a:xfrm>
          <a:prstGeom prst="rect">
            <a:avLst/>
          </a:prstGeom>
        </p:spPr>
        <p:txBody>
          <a:bodyPr wrap="square">
            <a:spAutoFit/>
          </a:bodyPr>
          <a:lstStyle/>
          <a:p>
            <a:pPr lvl="0"/>
            <a:r>
              <a:rPr lang="en-US" b="1" dirty="0">
                <a:solidFill>
                  <a:srgbClr val="002060"/>
                </a:solidFill>
                <a:cs typeface="+mj-cs"/>
              </a:rPr>
              <a:t>Electron transfer </a:t>
            </a:r>
            <a:r>
              <a:rPr lang="en-US" b="1" dirty="0" smtClean="0">
                <a:solidFill>
                  <a:srgbClr val="002060"/>
                </a:solidFill>
                <a:cs typeface="+mj-cs"/>
              </a:rPr>
              <a:t>and </a:t>
            </a:r>
            <a:r>
              <a:rPr lang="en-US" b="1" i="1" dirty="0" smtClean="0">
                <a:solidFill>
                  <a:srgbClr val="C00000"/>
                </a:solidFill>
                <a:cs typeface="+mj-cs"/>
              </a:rPr>
              <a:t>sp</a:t>
            </a:r>
            <a:r>
              <a:rPr lang="en-US" b="1" i="1" baseline="30000" dirty="0" smtClean="0">
                <a:solidFill>
                  <a:srgbClr val="C00000"/>
                </a:solidFill>
                <a:cs typeface="+mj-cs"/>
              </a:rPr>
              <a:t>3</a:t>
            </a:r>
            <a:r>
              <a:rPr lang="en-US" b="1" i="1" dirty="0" smtClean="0">
                <a:solidFill>
                  <a:srgbClr val="002060"/>
                </a:solidFill>
                <a:cs typeface="+mj-cs"/>
              </a:rPr>
              <a:t> </a:t>
            </a:r>
            <a:r>
              <a:rPr lang="en-US" b="1" dirty="0" smtClean="0">
                <a:solidFill>
                  <a:srgbClr val="002060"/>
                </a:solidFill>
                <a:cs typeface="+mj-cs"/>
              </a:rPr>
              <a:t>Hybridization in carbon atom</a:t>
            </a:r>
            <a:endParaRPr lang="en-US" b="1" dirty="0">
              <a:solidFill>
                <a:srgbClr val="002060"/>
              </a:solidFill>
              <a:cs typeface="+mj-cs"/>
            </a:endParaRPr>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772" y="2711778"/>
            <a:ext cx="9144000" cy="707886"/>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4000" b="1" dirty="0" smtClean="0">
                <a:solidFill>
                  <a:srgbClr val="C00000"/>
                </a:solidFill>
                <a:latin typeface="Arial" pitchFamily="34" charset="0"/>
                <a:cs typeface="Arial" pitchFamily="34" charset="0"/>
              </a:rPr>
              <a:t>Ethers</a:t>
            </a: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190</a:t>
            </a:fld>
            <a:endParaRPr lang="en-US">
              <a:solidFill>
                <a:prstClr val="black">
                  <a:tint val="75000"/>
                </a:prstClr>
              </a:solidFill>
            </a:endParaRPr>
          </a:p>
        </p:txBody>
      </p:sp>
    </p:spTree>
    <p:extLst>
      <p:ext uri="{BB962C8B-B14F-4D97-AF65-F5344CB8AC3E}">
        <p14:creationId xmlns:p14="http://schemas.microsoft.com/office/powerpoint/2010/main" val="2683007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565725"/>
            <a:ext cx="8915400" cy="1631216"/>
          </a:xfrm>
          <a:prstGeom prst="rect">
            <a:avLst/>
          </a:prstGeom>
        </p:spPr>
        <p:txBody>
          <a:bodyPr wrap="square">
            <a:spAutoFit/>
          </a:bodyPr>
          <a:lstStyle/>
          <a:p>
            <a:r>
              <a:rPr lang="en-US" sz="2000" b="1" dirty="0" smtClean="0">
                <a:solidFill>
                  <a:srgbClr val="FF0000"/>
                </a:solidFill>
                <a:latin typeface="Arial" panose="020B0604020202020204" pitchFamily="34" charset="0"/>
                <a:cs typeface="Arial" panose="020B0604020202020204" pitchFamily="34" charset="0"/>
              </a:rPr>
              <a:t>   Ethers</a:t>
            </a:r>
            <a:r>
              <a:rPr lang="en-US" sz="2000" b="1" dirty="0" smtClean="0">
                <a:solidFill>
                  <a:prstClr val="black"/>
                </a:solidFill>
                <a:latin typeface="Arial" panose="020B0604020202020204" pitchFamily="34" charset="0"/>
                <a:cs typeface="Arial" panose="020B0604020202020204" pitchFamily="34" charset="0"/>
              </a:rPr>
              <a:t> </a:t>
            </a:r>
            <a:r>
              <a:rPr lang="ar-SA" sz="2000" b="1" dirty="0" smtClean="0">
                <a:solidFill>
                  <a:prstClr val="black"/>
                </a:solidFill>
                <a:latin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are compounds of general formula </a:t>
            </a:r>
          </a:p>
          <a:p>
            <a:r>
              <a:rPr lang="en-US" sz="2000" b="1" dirty="0" smtClean="0">
                <a:solidFill>
                  <a:srgbClr val="0070C0"/>
                </a:solidFill>
                <a:latin typeface="Arial" panose="020B0604020202020204" pitchFamily="34" charset="0"/>
                <a:cs typeface="Arial" panose="020B0604020202020204" pitchFamily="34" charset="0"/>
              </a:rPr>
              <a:t>                    R—O—R</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Ar</a:t>
            </a:r>
            <a:r>
              <a:rPr lang="en-US" sz="2000" b="1" dirty="0">
                <a:solidFill>
                  <a:srgbClr val="0070C0"/>
                </a:solidFill>
                <a:latin typeface="Arial" panose="020B0604020202020204" pitchFamily="34" charset="0"/>
                <a:cs typeface="Arial" panose="020B0604020202020204" pitchFamily="34" charset="0"/>
              </a:rPr>
              <a:t>—O—R,      or      </a:t>
            </a:r>
            <a:r>
              <a:rPr lang="en-US" sz="2000" b="1" dirty="0" err="1" smtClean="0">
                <a:solidFill>
                  <a:srgbClr val="0070C0"/>
                </a:solidFill>
                <a:latin typeface="Arial" panose="020B0604020202020204" pitchFamily="34" charset="0"/>
                <a:cs typeface="Arial" panose="020B0604020202020204" pitchFamily="34" charset="0"/>
              </a:rPr>
              <a:t>Ar</a:t>
            </a:r>
            <a:r>
              <a:rPr lang="en-US" sz="2000" b="1" dirty="0" smtClean="0">
                <a:solidFill>
                  <a:srgbClr val="0070C0"/>
                </a:solidFill>
                <a:latin typeface="Arial" panose="020B0604020202020204" pitchFamily="34" charset="0"/>
                <a:cs typeface="Arial" panose="020B0604020202020204" pitchFamily="34" charset="0"/>
              </a:rPr>
              <a:t>—O—</a:t>
            </a:r>
            <a:r>
              <a:rPr lang="en-US" sz="2000" b="1" dirty="0" err="1" smtClean="0">
                <a:solidFill>
                  <a:srgbClr val="0070C0"/>
                </a:solidFill>
                <a:latin typeface="Arial" panose="020B0604020202020204" pitchFamily="34" charset="0"/>
                <a:cs typeface="Arial" panose="020B0604020202020204" pitchFamily="34" charset="0"/>
              </a:rPr>
              <a:t>Ar</a:t>
            </a:r>
            <a:r>
              <a:rPr lang="en-US" sz="2000" b="1" dirty="0" smtClean="0">
                <a:solidFill>
                  <a:srgbClr val="0070C0"/>
                </a:solidFill>
                <a:latin typeface="Arial" panose="020B0604020202020204" pitchFamily="34" charset="0"/>
                <a:cs typeface="Arial" panose="020B0604020202020204" pitchFamily="34" charset="0"/>
              </a:rPr>
              <a:t>  </a:t>
            </a:r>
          </a:p>
          <a:p>
            <a:r>
              <a:rPr lang="en-US" sz="2000" b="1" dirty="0" smtClean="0">
                <a:solidFill>
                  <a:srgbClr val="0070C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It is as </a:t>
            </a:r>
            <a:r>
              <a:rPr lang="en-US" sz="2000" b="1" dirty="0">
                <a:solidFill>
                  <a:srgbClr val="002060"/>
                </a:solidFill>
                <a:latin typeface="Arial" panose="020B0604020202020204" pitchFamily="34" charset="0"/>
                <a:cs typeface="Arial" panose="020B0604020202020204" pitchFamily="34" charset="0"/>
              </a:rPr>
              <a:t>water molecules in which </a:t>
            </a:r>
            <a:r>
              <a:rPr lang="en-US" sz="2000" b="1" dirty="0" smtClean="0">
                <a:solidFill>
                  <a:srgbClr val="C00000"/>
                </a:solidFill>
                <a:latin typeface="Arial" panose="020B0604020202020204" pitchFamily="34" charset="0"/>
                <a:cs typeface="Arial" panose="020B0604020202020204" pitchFamily="34" charset="0"/>
              </a:rPr>
              <a:t>each</a:t>
            </a:r>
            <a:r>
              <a:rPr lang="ar-SA" sz="2000" b="1" dirty="0" smtClean="0">
                <a:solidFill>
                  <a:srgbClr val="C00000"/>
                </a:solidFill>
                <a:latin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hydrogen </a:t>
            </a:r>
            <a:r>
              <a:rPr lang="en-US" sz="2000" b="1" dirty="0">
                <a:solidFill>
                  <a:srgbClr val="C00000"/>
                </a:solidFill>
                <a:latin typeface="Arial" panose="020B0604020202020204" pitchFamily="34" charset="0"/>
                <a:cs typeface="Arial" panose="020B0604020202020204" pitchFamily="34" charset="0"/>
              </a:rPr>
              <a:t>has been replaced </a:t>
            </a:r>
            <a:r>
              <a:rPr lang="en-US" sz="2000" b="1" dirty="0">
                <a:solidFill>
                  <a:srgbClr val="002060"/>
                </a:solidFill>
                <a:latin typeface="Arial" panose="020B0604020202020204" pitchFamily="34" charset="0"/>
                <a:cs typeface="Arial" panose="020B0604020202020204" pitchFamily="34" charset="0"/>
              </a:rPr>
              <a:t>by an </a:t>
            </a:r>
            <a:r>
              <a:rPr lang="en-US" sz="2000" b="1" dirty="0" smtClean="0">
                <a:solidFill>
                  <a:srgbClr val="002060"/>
                </a:solidFill>
                <a:latin typeface="Arial" panose="020B0604020202020204" pitchFamily="34" charset="0"/>
                <a:cs typeface="Arial" panose="020B0604020202020204" pitchFamily="34" charset="0"/>
              </a:rPr>
              <a:t>organic</a:t>
            </a:r>
            <a:r>
              <a:rPr lang="ar-SA" sz="2000" b="1" dirty="0" smtClean="0">
                <a:solidFill>
                  <a:srgbClr val="002060"/>
                </a:solidFill>
                <a:latin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group .The </a:t>
            </a:r>
            <a:r>
              <a:rPr lang="en-US" sz="2000" b="1" dirty="0">
                <a:solidFill>
                  <a:srgbClr val="002060"/>
                </a:solidFill>
                <a:latin typeface="Arial" panose="020B0604020202020204" pitchFamily="34" charset="0"/>
                <a:cs typeface="Arial" panose="020B0604020202020204" pitchFamily="34" charset="0"/>
              </a:rPr>
              <a:t>geometry of simple ethers is </a:t>
            </a:r>
            <a:r>
              <a:rPr lang="en-US" sz="2000" b="1" dirty="0" err="1" smtClean="0">
                <a:solidFill>
                  <a:srgbClr val="002060"/>
                </a:solidFill>
                <a:latin typeface="Arial" panose="020B0604020202020204" pitchFamily="34" charset="0"/>
                <a:cs typeface="Arial" panose="020B0604020202020204" pitchFamily="34" charset="0"/>
              </a:rPr>
              <a:t>imilar</a:t>
            </a:r>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to that of water</a:t>
            </a:r>
            <a:r>
              <a:rPr lang="en-US" sz="2000" b="1" dirty="0" smtClean="0">
                <a:solidFill>
                  <a:srgbClr val="002060"/>
                </a:solidFill>
                <a:latin typeface="Arial" panose="020B0604020202020204" pitchFamily="34" charset="0"/>
                <a:cs typeface="Arial" panose="020B0604020202020204" pitchFamily="34" charset="0"/>
              </a:rPr>
              <a:t>.</a:t>
            </a:r>
          </a:p>
        </p:txBody>
      </p:sp>
      <p:sp>
        <p:nvSpPr>
          <p:cNvPr id="11" name="TextBox 10"/>
          <p:cNvSpPr txBox="1"/>
          <p:nvPr/>
        </p:nvSpPr>
        <p:spPr>
          <a:xfrm>
            <a:off x="0" y="0"/>
            <a:ext cx="91440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a:solidFill>
                  <a:srgbClr val="C00000"/>
                </a:solidFill>
                <a:cs typeface="Arial" pitchFamily="34" charset="0"/>
              </a:rPr>
              <a:t>Structure and N</a:t>
            </a:r>
            <a:r>
              <a:rPr lang="en-US" sz="2800" b="1" dirty="0" smtClean="0">
                <a:solidFill>
                  <a:srgbClr val="C00000"/>
                </a:solidFill>
                <a:cs typeface="Arial" pitchFamily="34" charset="0"/>
              </a:rPr>
              <a:t>omenclature of Ethers</a:t>
            </a:r>
          </a:p>
        </p:txBody>
      </p:sp>
      <p:pic>
        <p:nvPicPr>
          <p:cNvPr id="7" name="Picture 2"/>
          <p:cNvPicPr>
            <a:picLocks noChangeAspect="1" noChangeArrowheads="1"/>
          </p:cNvPicPr>
          <p:nvPr/>
        </p:nvPicPr>
        <p:blipFill>
          <a:blip r:embed="rId2" cstate="print"/>
          <a:srcRect l="1892" t="8333" r="1594" b="4167"/>
          <a:stretch>
            <a:fillRect/>
          </a:stretch>
        </p:blipFill>
        <p:spPr bwMode="auto">
          <a:xfrm>
            <a:off x="2438400" y="2129992"/>
            <a:ext cx="3482116" cy="1433812"/>
          </a:xfrm>
          <a:prstGeom prst="rect">
            <a:avLst/>
          </a:prstGeom>
          <a:noFill/>
          <a:ln w="9525">
            <a:solidFill>
              <a:schemeClr val="tx1"/>
            </a:solidFill>
            <a:miter lim="800000"/>
            <a:headEnd/>
            <a:tailEnd/>
          </a:ln>
        </p:spPr>
      </p:pic>
      <p:sp>
        <p:nvSpPr>
          <p:cNvPr id="8" name="Rectangle 3"/>
          <p:cNvSpPr/>
          <p:nvPr/>
        </p:nvSpPr>
        <p:spPr>
          <a:xfrm>
            <a:off x="228600" y="3886200"/>
            <a:ext cx="8763000" cy="1631216"/>
          </a:xfrm>
          <a:prstGeom prst="rect">
            <a:avLst/>
          </a:prstGeom>
        </p:spPr>
        <p:txBody>
          <a:bodyPr wrap="square">
            <a:spAutoFit/>
          </a:bodyPr>
          <a:lstStyle/>
          <a:p>
            <a:r>
              <a:rPr lang="en-US" sz="2000" b="1" dirty="0" smtClean="0">
                <a:solidFill>
                  <a:srgbClr val="002060"/>
                </a:solidFill>
                <a:latin typeface="Arial" panose="020B0604020202020204" pitchFamily="34" charset="0"/>
                <a:cs typeface="Arial" panose="020B0604020202020204" pitchFamily="34" charset="0"/>
              </a:rPr>
              <a:t>The </a:t>
            </a:r>
            <a:r>
              <a:rPr lang="en-US" sz="2000" b="1" dirty="0">
                <a:solidFill>
                  <a:srgbClr val="002060"/>
                </a:solidFill>
                <a:latin typeface="Arial" panose="020B0604020202020204" pitchFamily="34" charset="0"/>
                <a:cs typeface="Arial" panose="020B0604020202020204" pitchFamily="34" charset="0"/>
              </a:rPr>
              <a:t>ether is classified </a:t>
            </a:r>
            <a:r>
              <a:rPr lang="en-US" sz="2000" b="1" dirty="0" smtClean="0">
                <a:solidFill>
                  <a:srgbClr val="002060"/>
                </a:solidFill>
                <a:latin typeface="Arial" panose="020B0604020202020204" pitchFamily="34" charset="0"/>
                <a:cs typeface="Arial" panose="020B0604020202020204" pitchFamily="34" charset="0"/>
              </a:rPr>
              <a:t>as:-</a:t>
            </a:r>
          </a:p>
          <a:p>
            <a:r>
              <a:rPr lang="en-US" sz="2000" b="1" dirty="0" smtClean="0">
                <a:solidFill>
                  <a:srgbClr val="00206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Symmetrical</a:t>
            </a:r>
            <a:r>
              <a:rPr lang="en-US" sz="2000" b="1" dirty="0" smtClean="0">
                <a:solidFill>
                  <a:srgbClr val="002060"/>
                </a:solidFill>
                <a:latin typeface="Arial" panose="020B0604020202020204" pitchFamily="34" charset="0"/>
                <a:cs typeface="Arial" panose="020B0604020202020204" pitchFamily="34" charset="0"/>
              </a:rPr>
              <a:t> ethers , When </a:t>
            </a:r>
            <a:r>
              <a:rPr lang="en-US" sz="2000" b="1" dirty="0">
                <a:solidFill>
                  <a:srgbClr val="002060"/>
                </a:solidFill>
                <a:latin typeface="Arial" panose="020B0604020202020204" pitchFamily="34" charset="0"/>
                <a:cs typeface="Arial" panose="020B0604020202020204" pitchFamily="34" charset="0"/>
              </a:rPr>
              <a:t>the organic groups which are attached to the oxygen are </a:t>
            </a:r>
            <a:r>
              <a:rPr lang="en-US" sz="2000" b="1" dirty="0" smtClean="0">
                <a:solidFill>
                  <a:srgbClr val="002060"/>
                </a:solidFill>
                <a:latin typeface="Arial" panose="020B0604020202020204" pitchFamily="34" charset="0"/>
                <a:cs typeface="Arial" panose="020B0604020202020204" pitchFamily="34" charset="0"/>
              </a:rPr>
              <a:t>identical.</a:t>
            </a:r>
          </a:p>
          <a:p>
            <a:r>
              <a:rPr lang="en-US" sz="2000" b="1" dirty="0" smtClean="0">
                <a:solidFill>
                  <a:srgbClr val="00206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Unsymmetrical</a:t>
            </a:r>
            <a:r>
              <a:rPr lang="en-US" sz="2000" b="1" dirty="0" smtClean="0">
                <a:solidFill>
                  <a:srgbClr val="002060"/>
                </a:solidFill>
                <a:latin typeface="Arial" panose="020B0604020202020204" pitchFamily="34" charset="0"/>
                <a:cs typeface="Arial" panose="020B0604020202020204" pitchFamily="34" charset="0"/>
              </a:rPr>
              <a:t> ethers , When </a:t>
            </a:r>
            <a:r>
              <a:rPr lang="en-US" sz="2000" b="1" dirty="0">
                <a:solidFill>
                  <a:srgbClr val="002060"/>
                </a:solidFill>
                <a:latin typeface="Arial" panose="020B0604020202020204" pitchFamily="34" charset="0"/>
                <a:cs typeface="Arial" panose="020B0604020202020204" pitchFamily="34" charset="0"/>
              </a:rPr>
              <a:t>the organic groups which are attached to the oxygen are different. Unsymmetrical ethers (mixed ethers); </a:t>
            </a:r>
            <a:endParaRPr lang="en-US" sz="2000" dirty="0">
              <a:solidFill>
                <a:srgbClr val="002060"/>
              </a:solidFill>
              <a:latin typeface="Arial" panose="020B0604020202020204" pitchFamily="34" charset="0"/>
              <a:cs typeface="Arial" panose="020B0604020202020204" pitchFamily="34"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191</a:t>
            </a:fld>
            <a:endParaRPr lang="en-US">
              <a:solidFill>
                <a:prstClr val="black">
                  <a:tint val="75000"/>
                </a:prstClr>
              </a:solidFill>
            </a:endParaRPr>
          </a:p>
        </p:txBody>
      </p:sp>
    </p:spTree>
    <p:extLst>
      <p:ext uri="{BB962C8B-B14F-4D97-AF65-F5344CB8AC3E}">
        <p14:creationId xmlns:p14="http://schemas.microsoft.com/office/powerpoint/2010/main" val="965416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par>
                                <p:cTn id="8" presetID="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animBg="1"/>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914400"/>
            <a:ext cx="8534400" cy="2108269"/>
          </a:xfrm>
          <a:prstGeom prst="rect">
            <a:avLst/>
          </a:prstGeom>
        </p:spPr>
        <p:txBody>
          <a:bodyPr wrap="square">
            <a:spAutoFit/>
          </a:bodyPr>
          <a:lstStyle/>
          <a:p>
            <a:pPr algn="just"/>
            <a:r>
              <a:rPr lang="en-US" sz="2000" b="1" dirty="0" smtClean="0">
                <a:solidFill>
                  <a:srgbClr val="00206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Simple </a:t>
            </a:r>
            <a:r>
              <a:rPr lang="en-US" sz="2000" b="1" dirty="0">
                <a:solidFill>
                  <a:srgbClr val="C00000"/>
                </a:solidFill>
                <a:latin typeface="Arial" panose="020B0604020202020204" pitchFamily="34" charset="0"/>
                <a:cs typeface="Arial" panose="020B0604020202020204" pitchFamily="34" charset="0"/>
              </a:rPr>
              <a:t>ethers </a:t>
            </a:r>
            <a:r>
              <a:rPr lang="en-US" sz="2000" b="1" dirty="0">
                <a:solidFill>
                  <a:srgbClr val="002060"/>
                </a:solidFill>
                <a:latin typeface="Arial" panose="020B0604020202020204" pitchFamily="34" charset="0"/>
                <a:cs typeface="Arial" panose="020B0604020202020204" pitchFamily="34" charset="0"/>
              </a:rPr>
              <a:t>are given </a:t>
            </a:r>
            <a:r>
              <a:rPr lang="en-US" sz="2000" b="1" u="sng"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common </a:t>
            </a:r>
            <a:r>
              <a:rPr lang="en-US" sz="2000" b="1" u="sng" dirty="0" smtClean="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names</a:t>
            </a:r>
            <a:r>
              <a:rPr lang="en-US" sz="2000" b="1" dirty="0" smtClean="0">
                <a:solidFill>
                  <a:srgbClr val="002060"/>
                </a:solidFill>
                <a:latin typeface="Arial" panose="020B0604020202020204" pitchFamily="34" charset="0"/>
                <a:cs typeface="Arial" panose="020B0604020202020204" pitchFamily="34" charset="0"/>
              </a:rPr>
              <a:t>.</a:t>
            </a:r>
            <a:r>
              <a:rPr lang="ar-SA" sz="2000" b="1" dirty="0" smtClean="0">
                <a:solidFill>
                  <a:srgbClr val="002060"/>
                </a:solidFill>
                <a:latin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The </a:t>
            </a:r>
            <a:r>
              <a:rPr lang="en-US" sz="2000" b="1" dirty="0">
                <a:solidFill>
                  <a:srgbClr val="002060"/>
                </a:solidFill>
                <a:latin typeface="Arial" panose="020B0604020202020204" pitchFamily="34" charset="0"/>
                <a:cs typeface="Arial" panose="020B0604020202020204" pitchFamily="34" charset="0"/>
              </a:rPr>
              <a:t>organic groups are named first in alphabetical order; then the word ether is added. </a:t>
            </a:r>
            <a:endParaRPr lang="en-US" sz="2000" b="1" dirty="0" smtClean="0">
              <a:solidFill>
                <a:srgbClr val="002060"/>
              </a:solidFill>
              <a:latin typeface="Arial" panose="020B0604020202020204" pitchFamily="34" charset="0"/>
              <a:cs typeface="Arial" panose="020B0604020202020204" pitchFamily="34" charset="0"/>
            </a:endParaRPr>
          </a:p>
          <a:p>
            <a:pPr algn="just"/>
            <a:r>
              <a:rPr lang="en-US" sz="2000" b="1" dirty="0" smtClean="0">
                <a:solidFill>
                  <a:srgbClr val="002060"/>
                </a:solidFill>
                <a:latin typeface="Arial" panose="020B0604020202020204" pitchFamily="34" charset="0"/>
                <a:cs typeface="Arial" panose="020B0604020202020204" pitchFamily="34" charset="0"/>
              </a:rPr>
              <a:t>Some ether </a:t>
            </a:r>
            <a:r>
              <a:rPr lang="en-US" sz="2000" b="1" dirty="0">
                <a:solidFill>
                  <a:srgbClr val="002060"/>
                </a:solidFill>
                <a:latin typeface="Arial" panose="020B0604020202020204" pitchFamily="34" charset="0"/>
                <a:cs typeface="Arial" panose="020B0604020202020204" pitchFamily="34" charset="0"/>
              </a:rPr>
              <a:t>has special </a:t>
            </a:r>
            <a:r>
              <a:rPr lang="en-US" sz="2000" b="1" dirty="0" smtClean="0">
                <a:solidFill>
                  <a:srgbClr val="002060"/>
                </a:solidFill>
                <a:latin typeface="Arial" panose="020B0604020202020204" pitchFamily="34" charset="0"/>
                <a:cs typeface="Arial" panose="020B0604020202020204" pitchFamily="34" charset="0"/>
              </a:rPr>
              <a:t>names such as methyl </a:t>
            </a:r>
            <a:r>
              <a:rPr lang="en-US" sz="2000" b="1" dirty="0">
                <a:solidFill>
                  <a:srgbClr val="002060"/>
                </a:solidFill>
                <a:latin typeface="Arial" panose="020B0604020202020204" pitchFamily="34" charset="0"/>
                <a:cs typeface="Arial" panose="020B0604020202020204" pitchFamily="34" charset="0"/>
              </a:rPr>
              <a:t>phenyl ether  </a:t>
            </a:r>
            <a:r>
              <a:rPr lang="en-US" sz="2000" b="1" dirty="0" smtClean="0">
                <a:solidFill>
                  <a:srgbClr val="002060"/>
                </a:solidFill>
                <a:latin typeface="Arial" panose="020B0604020202020204" pitchFamily="34" charset="0"/>
                <a:cs typeface="Arial" panose="020B0604020202020204" pitchFamily="34" charset="0"/>
              </a:rPr>
              <a:t>called anisole </a:t>
            </a:r>
            <a:r>
              <a:rPr lang="en-US" sz="2000" b="1" dirty="0">
                <a:solidFill>
                  <a:srgbClr val="002060"/>
                </a:solidFill>
                <a:latin typeface="Arial" panose="020B0604020202020204" pitchFamily="34" charset="0"/>
                <a:cs typeface="Arial" panose="020B0604020202020204" pitchFamily="34" charset="0"/>
              </a:rPr>
              <a:t>(oil of </a:t>
            </a:r>
            <a:r>
              <a:rPr lang="en-US" sz="2000" b="1" dirty="0" err="1">
                <a:solidFill>
                  <a:srgbClr val="002060"/>
                </a:solidFill>
                <a:latin typeface="Arial" panose="020B0604020202020204" pitchFamily="34" charset="0"/>
                <a:cs typeface="Arial" panose="020B0604020202020204" pitchFamily="34" charset="0"/>
              </a:rPr>
              <a:t>anis</a:t>
            </a:r>
            <a:r>
              <a:rPr lang="en-US" sz="2000" b="1" dirty="0" smtClean="0">
                <a:solidFill>
                  <a:srgbClr val="002060"/>
                </a:solidFill>
                <a:latin typeface="Arial" panose="020B0604020202020204" pitchFamily="34" charset="0"/>
                <a:cs typeface="Arial" panose="020B0604020202020204" pitchFamily="34" charset="0"/>
              </a:rPr>
              <a:t>).</a:t>
            </a:r>
          </a:p>
          <a:p>
            <a:pPr algn="just"/>
            <a:endParaRPr lang="en-US" sz="1100" b="1" dirty="0" smtClean="0">
              <a:solidFill>
                <a:srgbClr val="002060"/>
              </a:solidFill>
              <a:latin typeface="Arial" panose="020B0604020202020204" pitchFamily="34" charset="0"/>
              <a:cs typeface="Arial" panose="020B0604020202020204" pitchFamily="34" charset="0"/>
            </a:endParaRPr>
          </a:p>
          <a:p>
            <a:pPr algn="just"/>
            <a:r>
              <a:rPr lang="en-US" sz="2000" b="1" dirty="0" smtClean="0">
                <a:solidFill>
                  <a:srgbClr val="C00000"/>
                </a:solidFill>
                <a:latin typeface="Arial" panose="020B0604020202020204" pitchFamily="34" charset="0"/>
                <a:cs typeface="Arial" panose="020B0604020202020204" pitchFamily="34" charset="0"/>
              </a:rPr>
              <a:t>Example of a few names of </a:t>
            </a:r>
            <a:r>
              <a:rPr lang="en-US" sz="2000" b="1" dirty="0" smtClean="0">
                <a:solidFill>
                  <a:srgbClr val="002060"/>
                </a:solidFill>
                <a:latin typeface="Arial" panose="020B0604020202020204" pitchFamily="34" charset="0"/>
                <a:cs typeface="Arial" panose="020B0604020202020204" pitchFamily="34" charset="0"/>
              </a:rPr>
              <a:t>Symmetrical </a:t>
            </a:r>
            <a:r>
              <a:rPr lang="en-US" sz="2000" b="1" dirty="0">
                <a:solidFill>
                  <a:srgbClr val="002060"/>
                </a:solidFill>
                <a:latin typeface="Arial" panose="020B0604020202020204" pitchFamily="34" charset="0"/>
                <a:cs typeface="Arial" panose="020B0604020202020204" pitchFamily="34" charset="0"/>
              </a:rPr>
              <a:t>and  </a:t>
            </a:r>
            <a:r>
              <a:rPr lang="en-US" sz="2000" b="1" dirty="0" err="1">
                <a:solidFill>
                  <a:srgbClr val="002060"/>
                </a:solidFill>
                <a:latin typeface="Arial" panose="020B0604020202020204" pitchFamily="34" charset="0"/>
                <a:cs typeface="Arial" panose="020B0604020202020204" pitchFamily="34" charset="0"/>
              </a:rPr>
              <a:t>UnSymmetrical</a:t>
            </a:r>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ethers</a:t>
            </a:r>
            <a:r>
              <a:rPr lang="en-US" sz="2000" b="1" dirty="0">
                <a:solidFill>
                  <a:prstClr val="black"/>
                </a:solidFill>
                <a:latin typeface="Arial" panose="020B0604020202020204" pitchFamily="34" charset="0"/>
                <a:cs typeface="Arial" panose="020B0604020202020204" pitchFamily="34" charset="0"/>
              </a:rPr>
              <a:t> </a:t>
            </a:r>
            <a:r>
              <a:rPr lang="en-US" sz="2000" b="1" dirty="0" smtClean="0">
                <a:solidFill>
                  <a:prstClr val="black"/>
                </a:solidFill>
                <a:latin typeface="Arial" panose="020B0604020202020204" pitchFamily="34" charset="0"/>
                <a:cs typeface="Arial" panose="020B0604020202020204" pitchFamily="34" charset="0"/>
              </a:rPr>
              <a:t>as follow  </a:t>
            </a:r>
            <a:endParaRPr lang="en-US" sz="2000" b="1" dirty="0">
              <a:solidFill>
                <a:srgbClr val="00B050"/>
              </a:solidFill>
              <a:latin typeface="Arial" panose="020B0604020202020204" pitchFamily="34" charset="0"/>
              <a:cs typeface="Arial" panose="020B0604020202020204" pitchFamily="34" charset="0"/>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803117"/>
            <a:ext cx="6449291" cy="3216683"/>
          </a:xfrm>
          <a:prstGeom prst="rect">
            <a:avLst/>
          </a:prstGeom>
          <a:noFill/>
          <a:extLst>
            <a:ext uri="{909E8E84-426E-40DD-AFC4-6F175D3DCCD1}">
              <a14:hiddenFill xmlns:a14="http://schemas.microsoft.com/office/drawing/2010/main">
                <a:solidFill>
                  <a:srgbClr val="FFFFFF"/>
                </a:solidFill>
              </a14:hiddenFill>
            </a:ext>
          </a:extLst>
        </p:spPr>
      </p:pic>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192</a:t>
            </a:fld>
            <a:endParaRPr lang="en-US">
              <a:solidFill>
                <a:prstClr val="black">
                  <a:tint val="75000"/>
                </a:prstClr>
              </a:solidFill>
            </a:endParaRPr>
          </a:p>
        </p:txBody>
      </p:sp>
      <p:sp>
        <p:nvSpPr>
          <p:cNvPr id="8" name="TextBox 10"/>
          <p:cNvSpPr txBox="1"/>
          <p:nvPr/>
        </p:nvSpPr>
        <p:spPr>
          <a:xfrm>
            <a:off x="0" y="0"/>
            <a:ext cx="59436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800" b="1" dirty="0">
                <a:solidFill>
                  <a:srgbClr val="C00000"/>
                </a:solidFill>
                <a:cs typeface="Arial" pitchFamily="34" charset="0"/>
              </a:rPr>
              <a:t>Structure and N</a:t>
            </a:r>
            <a:r>
              <a:rPr lang="en-US" sz="2800" b="1" dirty="0" smtClean="0">
                <a:solidFill>
                  <a:srgbClr val="C00000"/>
                </a:solidFill>
                <a:cs typeface="Arial" pitchFamily="34" charset="0"/>
              </a:rPr>
              <a:t>omenclature of Ethers</a:t>
            </a:r>
          </a:p>
        </p:txBody>
      </p:sp>
      <p:sp>
        <p:nvSpPr>
          <p:cNvPr id="4" name="مستطيل 3"/>
          <p:cNvSpPr/>
          <p:nvPr/>
        </p:nvSpPr>
        <p:spPr>
          <a:xfrm>
            <a:off x="6174859" y="4736068"/>
            <a:ext cx="1826141" cy="369332"/>
          </a:xfrm>
          <a:prstGeom prst="rect">
            <a:avLst/>
          </a:prstGeom>
        </p:spPr>
        <p:txBody>
          <a:bodyPr wrap="none">
            <a:spAutoFit/>
          </a:bodyPr>
          <a:lstStyle/>
          <a:p>
            <a:r>
              <a:rPr lang="en-US" b="1" dirty="0" smtClean="0">
                <a:solidFill>
                  <a:srgbClr val="C00000"/>
                </a:solidFill>
                <a:latin typeface="Times New Roman"/>
                <a:cs typeface="Simplified Arabic"/>
              </a:rPr>
              <a:t>Phenoxybenzene</a:t>
            </a:r>
            <a:endParaRPr lang="ar-SA" dirty="0">
              <a:solidFill>
                <a:prstClr val="black"/>
              </a:solidFill>
            </a:endParaRPr>
          </a:p>
        </p:txBody>
      </p:sp>
      <p:sp>
        <p:nvSpPr>
          <p:cNvPr id="9" name="مستطيل 8"/>
          <p:cNvSpPr/>
          <p:nvPr/>
        </p:nvSpPr>
        <p:spPr>
          <a:xfrm>
            <a:off x="2133600" y="4812268"/>
            <a:ext cx="1851789" cy="369332"/>
          </a:xfrm>
          <a:prstGeom prst="rect">
            <a:avLst/>
          </a:prstGeom>
        </p:spPr>
        <p:txBody>
          <a:bodyPr wrap="none">
            <a:spAutoFit/>
          </a:bodyPr>
          <a:lstStyle/>
          <a:p>
            <a:r>
              <a:rPr lang="en-US" b="1" dirty="0" smtClean="0">
                <a:solidFill>
                  <a:srgbClr val="C00000"/>
                </a:solidFill>
                <a:latin typeface="Times New Roman"/>
                <a:cs typeface="Simplified Arabic"/>
              </a:rPr>
              <a:t>Methoxybenzene</a:t>
            </a:r>
            <a:endParaRPr lang="ar-SA" dirty="0">
              <a:solidFill>
                <a:prstClr val="black"/>
              </a:solidFill>
            </a:endParaRPr>
          </a:p>
        </p:txBody>
      </p:sp>
    </p:spTree>
    <p:extLst>
      <p:ext uri="{BB962C8B-B14F-4D97-AF65-F5344CB8AC3E}">
        <p14:creationId xmlns:p14="http://schemas.microsoft.com/office/powerpoint/2010/main" val="3160792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1591" y="762000"/>
            <a:ext cx="8915400" cy="1631216"/>
          </a:xfrm>
          <a:prstGeom prst="rect">
            <a:avLst/>
          </a:prstGeom>
        </p:spPr>
        <p:txBody>
          <a:bodyPr wrap="square">
            <a:spAutoFit/>
          </a:bodyPr>
          <a:lstStyle/>
          <a:p>
            <a:pPr algn="just"/>
            <a:r>
              <a:rPr lang="ar-SA" sz="2000" b="1" dirty="0" smtClean="0">
                <a:solidFill>
                  <a:srgbClr val="002060"/>
                </a:solidFill>
                <a:cs typeface="Times New Roman"/>
              </a:rPr>
              <a:t>    </a:t>
            </a:r>
            <a:r>
              <a:rPr lang="en-US" sz="2000" b="1" dirty="0" smtClean="0">
                <a:solidFill>
                  <a:srgbClr val="C00000"/>
                </a:solidFill>
              </a:rPr>
              <a:t>Complicated </a:t>
            </a:r>
            <a:r>
              <a:rPr lang="en-US" sz="2000" b="1" dirty="0">
                <a:solidFill>
                  <a:srgbClr val="C00000"/>
                </a:solidFill>
              </a:rPr>
              <a:t>ethers </a:t>
            </a:r>
            <a:r>
              <a:rPr lang="en-US" sz="2000" b="1" dirty="0">
                <a:solidFill>
                  <a:srgbClr val="002060"/>
                </a:solidFill>
              </a:rPr>
              <a:t>are named </a:t>
            </a:r>
            <a:r>
              <a:rPr lang="en-US" sz="2000" b="1" dirty="0" smtClean="0">
                <a:solidFill>
                  <a:srgbClr val="002060"/>
                </a:solidFill>
              </a:rPr>
              <a:t>according </a:t>
            </a:r>
            <a:r>
              <a:rPr lang="en-US" sz="2000" b="1" dirty="0">
                <a:solidFill>
                  <a:srgbClr val="002060"/>
                </a:solidFill>
              </a:rPr>
              <a:t>to the IUPAC </a:t>
            </a:r>
            <a:r>
              <a:rPr lang="en-US" sz="2000" b="1" dirty="0" smtClean="0">
                <a:solidFill>
                  <a:srgbClr val="002060"/>
                </a:solidFill>
              </a:rPr>
              <a:t>system by considering the ether as </a:t>
            </a:r>
            <a:r>
              <a:rPr lang="en-US" sz="2000" b="1" dirty="0" err="1" smtClean="0">
                <a:solidFill>
                  <a:srgbClr val="002060"/>
                </a:solidFill>
              </a:rPr>
              <a:t>alkoxy</a:t>
            </a:r>
            <a:r>
              <a:rPr lang="en-US" sz="2000" b="1" dirty="0" smtClean="0">
                <a:solidFill>
                  <a:srgbClr val="002060"/>
                </a:solidFill>
              </a:rPr>
              <a:t> (RO-) derivatives of a parent compound , Specific </a:t>
            </a:r>
            <a:r>
              <a:rPr lang="en-US" sz="2000" b="1" dirty="0" err="1" smtClean="0">
                <a:solidFill>
                  <a:srgbClr val="002060"/>
                </a:solidFill>
              </a:rPr>
              <a:t>alkoxy</a:t>
            </a:r>
            <a:r>
              <a:rPr lang="en-US" sz="2000" b="1" dirty="0" smtClean="0">
                <a:solidFill>
                  <a:srgbClr val="002060"/>
                </a:solidFill>
              </a:rPr>
              <a:t> groups; </a:t>
            </a:r>
            <a:r>
              <a:rPr lang="en-US" sz="2000" b="1" dirty="0" err="1" smtClean="0">
                <a:solidFill>
                  <a:srgbClr val="002060"/>
                </a:solidFill>
              </a:rPr>
              <a:t>methoxy</a:t>
            </a:r>
            <a:r>
              <a:rPr lang="en-US" sz="2000" b="1" dirty="0" smtClean="0">
                <a:solidFill>
                  <a:srgbClr val="002060"/>
                </a:solidFill>
              </a:rPr>
              <a:t>, CH</a:t>
            </a:r>
            <a:r>
              <a:rPr lang="en-US" sz="2000" b="1" baseline="-25000" dirty="0" smtClean="0">
                <a:solidFill>
                  <a:srgbClr val="002060"/>
                </a:solidFill>
              </a:rPr>
              <a:t>3</a:t>
            </a:r>
            <a:r>
              <a:rPr lang="en-US" sz="2000" b="1" dirty="0" smtClean="0">
                <a:solidFill>
                  <a:srgbClr val="002060"/>
                </a:solidFill>
              </a:rPr>
              <a:t>O-, </a:t>
            </a:r>
            <a:r>
              <a:rPr lang="en-US" sz="2000" b="1" dirty="0" err="1" smtClean="0">
                <a:solidFill>
                  <a:srgbClr val="002060"/>
                </a:solidFill>
              </a:rPr>
              <a:t>ethoxy</a:t>
            </a:r>
            <a:r>
              <a:rPr lang="en-US" sz="2000" b="1" dirty="0" smtClean="0">
                <a:solidFill>
                  <a:srgbClr val="002060"/>
                </a:solidFill>
              </a:rPr>
              <a:t> CH</a:t>
            </a:r>
            <a:r>
              <a:rPr lang="en-US" sz="2000" b="1" baseline="-25000" dirty="0" smtClean="0">
                <a:solidFill>
                  <a:srgbClr val="002060"/>
                </a:solidFill>
              </a:rPr>
              <a:t>3</a:t>
            </a:r>
            <a:r>
              <a:rPr lang="en-US" sz="2000" b="1" dirty="0" smtClean="0">
                <a:solidFill>
                  <a:srgbClr val="002060"/>
                </a:solidFill>
              </a:rPr>
              <a:t>CH</a:t>
            </a:r>
            <a:r>
              <a:rPr lang="en-US" sz="2000" b="1" baseline="-25000" dirty="0" smtClean="0">
                <a:solidFill>
                  <a:srgbClr val="002060"/>
                </a:solidFill>
              </a:rPr>
              <a:t>2</a:t>
            </a:r>
            <a:r>
              <a:rPr lang="en-US" sz="2000" b="1" dirty="0" smtClean="0">
                <a:solidFill>
                  <a:srgbClr val="002060"/>
                </a:solidFill>
              </a:rPr>
              <a:t>O-, etc.</a:t>
            </a:r>
            <a:r>
              <a:rPr lang="ar-SA" sz="2000" b="1" dirty="0" smtClean="0">
                <a:solidFill>
                  <a:srgbClr val="002060"/>
                </a:solidFill>
                <a:cs typeface="Times New Roman"/>
              </a:rPr>
              <a:t> </a:t>
            </a:r>
            <a:endParaRPr lang="en-US" sz="2000" b="1" dirty="0" smtClean="0">
              <a:solidFill>
                <a:srgbClr val="002060"/>
              </a:solidFill>
            </a:endParaRPr>
          </a:p>
          <a:p>
            <a:pPr algn="just"/>
            <a:endParaRPr lang="en-US" sz="2000" b="1" dirty="0" smtClean="0">
              <a:solidFill>
                <a:srgbClr val="002060"/>
              </a:solidFill>
            </a:endParaRPr>
          </a:p>
          <a:p>
            <a:pPr algn="just"/>
            <a:r>
              <a:rPr lang="en-US" sz="2000" b="1" dirty="0" smtClean="0">
                <a:solidFill>
                  <a:srgbClr val="C00000"/>
                </a:solidFill>
              </a:rPr>
              <a:t>Example</a:t>
            </a:r>
            <a:r>
              <a:rPr lang="en-US" sz="2000" b="1" dirty="0" smtClean="0">
                <a:solidFill>
                  <a:srgbClr val="002060"/>
                </a:solidFill>
              </a:rPr>
              <a:t> of </a:t>
            </a:r>
            <a:r>
              <a:rPr lang="en-US" sz="2000" b="1" dirty="0">
                <a:solidFill>
                  <a:srgbClr val="002060"/>
                </a:solidFill>
              </a:rPr>
              <a:t>a </a:t>
            </a:r>
            <a:r>
              <a:rPr lang="en-US" sz="2000" b="1" dirty="0" smtClean="0">
                <a:solidFill>
                  <a:srgbClr val="002060"/>
                </a:solidFill>
              </a:rPr>
              <a:t>few names of ethers </a:t>
            </a:r>
            <a:r>
              <a:rPr lang="en-US" sz="2000" b="1" dirty="0">
                <a:solidFill>
                  <a:srgbClr val="002060"/>
                </a:solidFill>
              </a:rPr>
              <a:t>according to the </a:t>
            </a:r>
            <a:r>
              <a:rPr lang="en-US" sz="2000" b="1" dirty="0">
                <a:solidFill>
                  <a:srgbClr val="C00000"/>
                </a:solidFill>
              </a:rPr>
              <a:t>IUPAC system </a:t>
            </a:r>
            <a:r>
              <a:rPr lang="en-US" sz="2000" b="1" dirty="0">
                <a:solidFill>
                  <a:srgbClr val="002060"/>
                </a:solidFill>
              </a:rPr>
              <a:t>are </a:t>
            </a:r>
          </a:p>
        </p:txBody>
      </p:sp>
      <p:sp>
        <p:nvSpPr>
          <p:cNvPr id="4" name="TextBox 3"/>
          <p:cNvSpPr txBox="1"/>
          <p:nvPr/>
        </p:nvSpPr>
        <p:spPr>
          <a:xfrm>
            <a:off x="0" y="0"/>
            <a:ext cx="4285635" cy="52322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800" b="1" dirty="0" smtClean="0">
                <a:solidFill>
                  <a:srgbClr val="C00000"/>
                </a:solidFill>
                <a:cs typeface="Arial" pitchFamily="34" charset="0"/>
              </a:rPr>
              <a:t>Nomenclature of Ethers</a:t>
            </a:r>
          </a:p>
        </p:txBody>
      </p:sp>
      <p:pic>
        <p:nvPicPr>
          <p:cNvPr id="1064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554266"/>
            <a:ext cx="5828071" cy="2474934"/>
          </a:xfrm>
          <a:prstGeom prst="rect">
            <a:avLst/>
          </a:prstGeom>
          <a:noFill/>
          <a:extLst>
            <a:ext uri="{909E8E84-426E-40DD-AFC4-6F175D3DCCD1}">
              <a14:hiddenFill xmlns:a14="http://schemas.microsoft.com/office/drawing/2010/main">
                <a:solidFill>
                  <a:srgbClr val="FFFFFF"/>
                </a:solidFill>
              </a14:hiddenFill>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193</a:t>
            </a:fld>
            <a:endParaRPr lang="en-US">
              <a:solidFill>
                <a:prstClr val="black">
                  <a:tint val="75000"/>
                </a:prstClr>
              </a:solidFill>
            </a:endParaRPr>
          </a:p>
        </p:txBody>
      </p:sp>
      <p:sp>
        <p:nvSpPr>
          <p:cNvPr id="5" name="مستطيل 4"/>
          <p:cNvSpPr/>
          <p:nvPr/>
        </p:nvSpPr>
        <p:spPr>
          <a:xfrm>
            <a:off x="1066800" y="5162490"/>
            <a:ext cx="6456511" cy="1015663"/>
          </a:xfrm>
          <a:prstGeom prst="rect">
            <a:avLst/>
          </a:prstGeom>
        </p:spPr>
        <p:txBody>
          <a:bodyPr wrap="none">
            <a:spAutoFit/>
          </a:bodyPr>
          <a:lstStyle/>
          <a:p>
            <a:r>
              <a:rPr lang="en-US" sz="2000" b="1" dirty="0" smtClean="0">
                <a:solidFill>
                  <a:srgbClr val="C00000"/>
                </a:solidFill>
              </a:rPr>
              <a:t>Example :-  </a:t>
            </a:r>
            <a:r>
              <a:rPr lang="en-US" sz="2000" b="1" dirty="0" smtClean="0">
                <a:solidFill>
                  <a:srgbClr val="C0504D">
                    <a:lumMod val="50000"/>
                  </a:srgbClr>
                </a:solidFill>
              </a:rPr>
              <a:t>Draw the structure of the following compounds</a:t>
            </a:r>
          </a:p>
          <a:p>
            <a:r>
              <a:rPr lang="en-US" sz="2000" b="1" dirty="0">
                <a:solidFill>
                  <a:srgbClr val="C0504D">
                    <a:lumMod val="50000"/>
                  </a:srgbClr>
                </a:solidFill>
              </a:rPr>
              <a:t> </a:t>
            </a:r>
            <a:r>
              <a:rPr lang="en-US" sz="2000" b="1" dirty="0" smtClean="0">
                <a:solidFill>
                  <a:srgbClr val="C0504D">
                    <a:lumMod val="50000"/>
                  </a:srgbClr>
                </a:solidFill>
              </a:rPr>
              <a:t>                1)-    1-Phenoxy-1- propene      </a:t>
            </a:r>
          </a:p>
          <a:p>
            <a:r>
              <a:rPr lang="en-US" sz="2000" b="1" dirty="0" smtClean="0">
                <a:solidFill>
                  <a:srgbClr val="C0504D">
                    <a:lumMod val="50000"/>
                  </a:srgbClr>
                </a:solidFill>
              </a:rPr>
              <a:t>                 2)-    5-Ethoxy-2-heptene </a:t>
            </a:r>
            <a:endParaRPr lang="ar-SA" dirty="0">
              <a:solidFill>
                <a:srgbClr val="C0504D">
                  <a:lumMod val="50000"/>
                </a:srgbClr>
              </a:solidFill>
            </a:endParaRPr>
          </a:p>
        </p:txBody>
      </p:sp>
    </p:spTree>
    <p:extLst>
      <p:ext uri="{BB962C8B-B14F-4D97-AF65-F5344CB8AC3E}">
        <p14:creationId xmlns:p14="http://schemas.microsoft.com/office/powerpoint/2010/main" val="296375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0" y="0"/>
            <a:ext cx="9143999" cy="52322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a:r>
              <a:rPr lang="en-US" sz="2800" b="1" dirty="0" smtClean="0">
                <a:solidFill>
                  <a:srgbClr val="002060"/>
                </a:solidFill>
                <a:cs typeface="Arial" pitchFamily="34" charset="0"/>
              </a:rPr>
              <a:t>Physical Properties of Ethers</a:t>
            </a:r>
          </a:p>
        </p:txBody>
      </p:sp>
      <p:sp>
        <p:nvSpPr>
          <p:cNvPr id="15" name="Rectangle 14"/>
          <p:cNvSpPr/>
          <p:nvPr/>
        </p:nvSpPr>
        <p:spPr>
          <a:xfrm>
            <a:off x="152400" y="609600"/>
            <a:ext cx="8883000" cy="3170099"/>
          </a:xfrm>
          <a:prstGeom prst="rect">
            <a:avLst/>
          </a:prstGeom>
        </p:spPr>
        <p:txBody>
          <a:bodyPr wrap="square">
            <a:spAutoFit/>
          </a:bodyPr>
          <a:lstStyle/>
          <a:p>
            <a:pPr algn="just"/>
            <a:r>
              <a:rPr lang="en-US" sz="2000" b="1" dirty="0" smtClean="0">
                <a:solidFill>
                  <a:prstClr val="black"/>
                </a:solidFill>
                <a:cs typeface="Arial" panose="020B0604020202020204" pitchFamily="34" charset="0"/>
              </a:rPr>
              <a:t>    Ethers, have no hydrogens directly attached to the oxygen </a:t>
            </a:r>
            <a:r>
              <a:rPr lang="en-US" sz="2000" b="1" dirty="0">
                <a:solidFill>
                  <a:prstClr val="black"/>
                </a:solidFill>
                <a:cs typeface="Arial" panose="020B0604020202020204" pitchFamily="34" charset="0"/>
              </a:rPr>
              <a:t>atom </a:t>
            </a:r>
            <a:r>
              <a:rPr lang="en-US" sz="2000" b="1" dirty="0" smtClean="0">
                <a:solidFill>
                  <a:prstClr val="black"/>
                </a:solidFill>
                <a:cs typeface="Arial" panose="020B0604020202020204" pitchFamily="34" charset="0"/>
              </a:rPr>
              <a:t>as it is in </a:t>
            </a:r>
            <a:r>
              <a:rPr lang="en-US" sz="2000" b="1" dirty="0">
                <a:solidFill>
                  <a:prstClr val="black"/>
                </a:solidFill>
                <a:cs typeface="Arial" panose="020B0604020202020204" pitchFamily="34" charset="0"/>
              </a:rPr>
              <a:t>water or alcohols</a:t>
            </a:r>
            <a:r>
              <a:rPr lang="en-US" sz="2000" b="1" dirty="0" smtClean="0">
                <a:solidFill>
                  <a:prstClr val="black"/>
                </a:solidFill>
                <a:cs typeface="Arial" panose="020B0604020202020204" pitchFamily="34" charset="0"/>
              </a:rPr>
              <a:t>, </a:t>
            </a:r>
            <a:r>
              <a:rPr lang="en-US" sz="2000" b="1" dirty="0">
                <a:solidFill>
                  <a:prstClr val="black"/>
                </a:solidFill>
                <a:cs typeface="Arial" panose="020B0604020202020204" pitchFamily="34" charset="0"/>
              </a:rPr>
              <a:t>s</a:t>
            </a:r>
            <a:r>
              <a:rPr lang="en-US" sz="2000" b="1" dirty="0" smtClean="0">
                <a:solidFill>
                  <a:prstClr val="black"/>
                </a:solidFill>
                <a:cs typeface="Arial" panose="020B0604020202020204" pitchFamily="34" charset="0"/>
              </a:rPr>
              <a:t>o</a:t>
            </a:r>
            <a:r>
              <a:rPr lang="en-US" sz="2000" b="1" dirty="0">
                <a:solidFill>
                  <a:prstClr val="black"/>
                </a:solidFill>
                <a:cs typeface="Arial" panose="020B0604020202020204" pitchFamily="34" charset="0"/>
              </a:rPr>
              <a:t>, there is no hydrogen bonding between one ether molecule and </a:t>
            </a:r>
            <a:r>
              <a:rPr lang="en-US" sz="2000" b="1" dirty="0" smtClean="0">
                <a:solidFill>
                  <a:prstClr val="black"/>
                </a:solidFill>
                <a:cs typeface="Arial" panose="020B0604020202020204" pitchFamily="34" charset="0"/>
              </a:rPr>
              <a:t> another</a:t>
            </a:r>
            <a:r>
              <a:rPr lang="en-US" sz="2000" b="1" dirty="0">
                <a:solidFill>
                  <a:prstClr val="black"/>
                </a:solidFill>
                <a:cs typeface="Arial" panose="020B0604020202020204" pitchFamily="34" charset="0"/>
              </a:rPr>
              <a:t>.</a:t>
            </a:r>
          </a:p>
          <a:p>
            <a:pPr marL="342900" indent="-342900" algn="just">
              <a:buFont typeface="Wingdings" panose="05000000000000000000" pitchFamily="2" charset="2"/>
              <a:buChar char="§"/>
            </a:pPr>
            <a:r>
              <a:rPr lang="en-US" sz="2000" b="1" dirty="0" smtClean="0">
                <a:solidFill>
                  <a:prstClr val="black"/>
                </a:solidFill>
                <a:cs typeface="Arial" panose="020B0604020202020204" pitchFamily="34" charset="0"/>
              </a:rPr>
              <a:t>Boiling points of </a:t>
            </a:r>
            <a:r>
              <a:rPr lang="en-US" sz="2000" b="1" dirty="0">
                <a:solidFill>
                  <a:prstClr val="black"/>
                </a:solidFill>
                <a:cs typeface="Arial" panose="020B0604020202020204" pitchFamily="34" charset="0"/>
              </a:rPr>
              <a:t>ethers </a:t>
            </a:r>
            <a:endParaRPr lang="en-US" sz="2000" b="1" strike="sngStrike" dirty="0" smtClean="0">
              <a:solidFill>
                <a:srgbClr val="FF0000"/>
              </a:solidFill>
              <a:cs typeface="Arial" panose="020B0604020202020204" pitchFamily="34" charset="0"/>
            </a:endParaRPr>
          </a:p>
          <a:p>
            <a:pPr marL="347663" algn="just"/>
            <a:r>
              <a:rPr lang="en-US" sz="2000" b="1" dirty="0" smtClean="0">
                <a:solidFill>
                  <a:prstClr val="black"/>
                </a:solidFill>
                <a:cs typeface="Arial" panose="020B0604020202020204" pitchFamily="34" charset="0"/>
              </a:rPr>
              <a:t>The </a:t>
            </a:r>
            <a:r>
              <a:rPr lang="en-US" sz="2000" b="1" dirty="0">
                <a:solidFill>
                  <a:prstClr val="black"/>
                </a:solidFill>
                <a:cs typeface="Arial" panose="020B0604020202020204" pitchFamily="34" charset="0"/>
              </a:rPr>
              <a:t>boiling points of ethers </a:t>
            </a:r>
            <a:r>
              <a:rPr lang="en-US" sz="2000" b="1" dirty="0" smtClean="0">
                <a:solidFill>
                  <a:prstClr val="black"/>
                </a:solidFill>
                <a:cs typeface="Arial" panose="020B0604020202020204" pitchFamily="34" charset="0"/>
              </a:rPr>
              <a:t>are </a:t>
            </a:r>
            <a:r>
              <a:rPr lang="en-US" sz="2000" b="1" dirty="0">
                <a:solidFill>
                  <a:prstClr val="black"/>
                </a:solidFill>
                <a:cs typeface="Arial" panose="020B0604020202020204" pitchFamily="34" charset="0"/>
              </a:rPr>
              <a:t>Lower than those of alcohols </a:t>
            </a:r>
            <a:r>
              <a:rPr lang="en-US" sz="2000" b="1" dirty="0">
                <a:solidFill>
                  <a:srgbClr val="FF0000"/>
                </a:solidFill>
                <a:cs typeface="Arial" panose="020B0604020202020204" pitchFamily="34" charset="0"/>
              </a:rPr>
              <a:t>and higher than those of </a:t>
            </a:r>
            <a:r>
              <a:rPr lang="en-US" sz="2000" b="1" dirty="0" smtClean="0">
                <a:solidFill>
                  <a:srgbClr val="FF0000"/>
                </a:solidFill>
                <a:cs typeface="Arial" panose="020B0604020202020204" pitchFamily="34" charset="0"/>
              </a:rPr>
              <a:t>alkanes</a:t>
            </a:r>
            <a:r>
              <a:rPr lang="en-US" sz="2000" b="1" dirty="0" smtClean="0">
                <a:solidFill>
                  <a:srgbClr val="FF0000"/>
                </a:solidFill>
              </a:rPr>
              <a:t> </a:t>
            </a:r>
            <a:r>
              <a:rPr lang="en-US" sz="2000" b="1" dirty="0" smtClean="0">
                <a:solidFill>
                  <a:prstClr val="black"/>
                </a:solidFill>
                <a:cs typeface="Arial" panose="020B0604020202020204" pitchFamily="34" charset="0"/>
              </a:rPr>
              <a:t>of </a:t>
            </a:r>
            <a:r>
              <a:rPr lang="en-US" sz="2000" b="1" dirty="0">
                <a:solidFill>
                  <a:prstClr val="black"/>
                </a:solidFill>
                <a:cs typeface="Arial" panose="020B0604020202020204" pitchFamily="34" charset="0"/>
              </a:rPr>
              <a:t>comparable molecular </a:t>
            </a:r>
            <a:r>
              <a:rPr lang="en-US" sz="2000" b="1" dirty="0" smtClean="0">
                <a:solidFill>
                  <a:prstClr val="black"/>
                </a:solidFill>
                <a:cs typeface="Arial" panose="020B0604020202020204" pitchFamily="34" charset="0"/>
              </a:rPr>
              <a:t>weights.</a:t>
            </a:r>
          </a:p>
          <a:p>
            <a:pPr marL="342900" indent="-342900" algn="just">
              <a:buFont typeface="Wingdings" panose="05000000000000000000" pitchFamily="2" charset="2"/>
              <a:buChar char="§"/>
            </a:pPr>
            <a:r>
              <a:rPr lang="en-US" sz="2000" b="1" dirty="0" smtClean="0">
                <a:solidFill>
                  <a:prstClr val="black"/>
                </a:solidFill>
                <a:cs typeface="Arial" panose="020B0604020202020204" pitchFamily="34" charset="0"/>
              </a:rPr>
              <a:t>Solubility of </a:t>
            </a:r>
            <a:r>
              <a:rPr lang="en-US" sz="2000" b="1" dirty="0">
                <a:solidFill>
                  <a:prstClr val="black"/>
                </a:solidFill>
                <a:cs typeface="Arial" panose="020B0604020202020204" pitchFamily="34" charset="0"/>
              </a:rPr>
              <a:t>ethers  in water</a:t>
            </a:r>
          </a:p>
          <a:p>
            <a:pPr marL="347663" algn="just"/>
            <a:r>
              <a:rPr lang="en-US" sz="2000" b="1" dirty="0">
                <a:solidFill>
                  <a:prstClr val="black"/>
                </a:solidFill>
                <a:cs typeface="Arial" panose="020B0604020202020204" pitchFamily="34" charset="0"/>
              </a:rPr>
              <a:t>Ethers even it is much less soluble in water than alcohol it behaves much like alcohols of similar molecular </a:t>
            </a:r>
            <a:r>
              <a:rPr lang="en-US" sz="2000" b="1" dirty="0" smtClean="0">
                <a:solidFill>
                  <a:prstClr val="black"/>
                </a:solidFill>
                <a:cs typeface="Arial" panose="020B0604020202020204" pitchFamily="34" charset="0"/>
              </a:rPr>
              <a:t>weights, this </a:t>
            </a:r>
            <a:r>
              <a:rPr lang="en-US" sz="2000" b="1" dirty="0">
                <a:solidFill>
                  <a:prstClr val="black"/>
                </a:solidFill>
                <a:cs typeface="Arial" panose="020B0604020202020204" pitchFamily="34" charset="0"/>
              </a:rPr>
              <a:t>is because the oxygen atom in ethers, as in alcohols, is capable of hydrogen bonding with water molecules. </a:t>
            </a:r>
          </a:p>
        </p:txBody>
      </p:sp>
      <p:pic>
        <p:nvPicPr>
          <p:cNvPr id="4" name="Picture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886200"/>
            <a:ext cx="6248400" cy="175175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447800" y="5257800"/>
            <a:ext cx="2003385" cy="738664"/>
          </a:xfrm>
          <a:prstGeom prst="rect">
            <a:avLst/>
          </a:prstGeom>
        </p:spPr>
        <p:txBody>
          <a:bodyPr wrap="square">
            <a:spAutoFit/>
          </a:bodyPr>
          <a:lstStyle/>
          <a:p>
            <a:pPr algn="just"/>
            <a:r>
              <a:rPr lang="en-US" sz="1400" b="1" dirty="0">
                <a:solidFill>
                  <a:prstClr val="black"/>
                </a:solidFill>
              </a:rPr>
              <a:t>Alkanes: No hydrogen</a:t>
            </a:r>
          </a:p>
          <a:p>
            <a:pPr algn="just"/>
            <a:r>
              <a:rPr lang="en-US" sz="1400" b="1" dirty="0">
                <a:solidFill>
                  <a:prstClr val="black"/>
                </a:solidFill>
              </a:rPr>
              <a:t>Bonding with </a:t>
            </a:r>
            <a:r>
              <a:rPr lang="en-US" sz="1400" b="1" dirty="0" smtClean="0">
                <a:solidFill>
                  <a:prstClr val="black"/>
                </a:solidFill>
              </a:rPr>
              <a:t>water;</a:t>
            </a:r>
          </a:p>
          <a:p>
            <a:pPr algn="just"/>
            <a:r>
              <a:rPr lang="en-US" sz="1400" b="1" dirty="0" smtClean="0">
                <a:solidFill>
                  <a:prstClr val="black"/>
                </a:solidFill>
              </a:rPr>
              <a:t>Insoluble</a:t>
            </a:r>
            <a:endParaRPr lang="en-US" sz="1400" b="1" dirty="0">
              <a:solidFill>
                <a:prstClr val="black"/>
              </a:solidFill>
            </a:endParaRPr>
          </a:p>
        </p:txBody>
      </p:sp>
      <p:sp>
        <p:nvSpPr>
          <p:cNvPr id="6" name="Rectangle 5"/>
          <p:cNvSpPr/>
          <p:nvPr/>
        </p:nvSpPr>
        <p:spPr>
          <a:xfrm>
            <a:off x="3886200" y="5257800"/>
            <a:ext cx="1872885" cy="738664"/>
          </a:xfrm>
          <a:prstGeom prst="rect">
            <a:avLst/>
          </a:prstGeom>
        </p:spPr>
        <p:txBody>
          <a:bodyPr wrap="square">
            <a:spAutoFit/>
          </a:bodyPr>
          <a:lstStyle/>
          <a:p>
            <a:pPr algn="just"/>
            <a:r>
              <a:rPr lang="en-US" sz="1400" b="1" dirty="0">
                <a:solidFill>
                  <a:prstClr val="black"/>
                </a:solidFill>
              </a:rPr>
              <a:t>Ethers: Hydrogen</a:t>
            </a:r>
          </a:p>
          <a:p>
            <a:pPr algn="just"/>
            <a:r>
              <a:rPr lang="en-US" sz="1400" b="1" dirty="0">
                <a:solidFill>
                  <a:prstClr val="black"/>
                </a:solidFill>
              </a:rPr>
              <a:t>Bonding with </a:t>
            </a:r>
            <a:r>
              <a:rPr lang="en-US" sz="1400" b="1" dirty="0" smtClean="0">
                <a:solidFill>
                  <a:prstClr val="black"/>
                </a:solidFill>
              </a:rPr>
              <a:t>water;</a:t>
            </a:r>
          </a:p>
          <a:p>
            <a:pPr algn="just"/>
            <a:r>
              <a:rPr lang="en-US" sz="1400" b="1" dirty="0" smtClean="0">
                <a:solidFill>
                  <a:prstClr val="black"/>
                </a:solidFill>
              </a:rPr>
              <a:t>Soluble</a:t>
            </a:r>
            <a:endParaRPr lang="en-US" sz="1400" b="1" dirty="0">
              <a:solidFill>
                <a:prstClr val="black"/>
              </a:solidFill>
            </a:endParaRPr>
          </a:p>
        </p:txBody>
      </p:sp>
      <p:sp>
        <p:nvSpPr>
          <p:cNvPr id="7" name="Rectangle 6"/>
          <p:cNvSpPr/>
          <p:nvPr/>
        </p:nvSpPr>
        <p:spPr>
          <a:xfrm>
            <a:off x="5759085" y="5257800"/>
            <a:ext cx="1860915" cy="738664"/>
          </a:xfrm>
          <a:prstGeom prst="rect">
            <a:avLst/>
          </a:prstGeom>
        </p:spPr>
        <p:txBody>
          <a:bodyPr wrap="square">
            <a:spAutoFit/>
          </a:bodyPr>
          <a:lstStyle/>
          <a:p>
            <a:pPr algn="just"/>
            <a:r>
              <a:rPr lang="en-US" sz="1400" b="1" dirty="0">
                <a:solidFill>
                  <a:prstClr val="black"/>
                </a:solidFill>
              </a:rPr>
              <a:t>Alcohols: Hydrogen</a:t>
            </a:r>
          </a:p>
          <a:p>
            <a:pPr algn="just"/>
            <a:r>
              <a:rPr lang="en-US" sz="1400" b="1" dirty="0">
                <a:solidFill>
                  <a:prstClr val="black"/>
                </a:solidFill>
              </a:rPr>
              <a:t>Bonding with </a:t>
            </a:r>
            <a:r>
              <a:rPr lang="en-US" sz="1400" b="1" dirty="0" smtClean="0">
                <a:solidFill>
                  <a:prstClr val="black"/>
                </a:solidFill>
              </a:rPr>
              <a:t>water;</a:t>
            </a:r>
          </a:p>
          <a:p>
            <a:pPr algn="just"/>
            <a:r>
              <a:rPr lang="en-US" sz="1400" b="1" dirty="0" smtClean="0">
                <a:solidFill>
                  <a:prstClr val="black"/>
                </a:solidFill>
              </a:rPr>
              <a:t>Soluble</a:t>
            </a:r>
            <a:endParaRPr lang="en-US" sz="1400" b="1" dirty="0">
              <a:solidFill>
                <a:prstClr val="black"/>
              </a:solidFill>
            </a:endParaRPr>
          </a:p>
        </p:txBody>
      </p:sp>
      <p:sp>
        <p:nvSpPr>
          <p:cNvPr id="8" name="Rectangle 7"/>
          <p:cNvSpPr/>
          <p:nvPr/>
        </p:nvSpPr>
        <p:spPr>
          <a:xfrm>
            <a:off x="533400" y="6096000"/>
            <a:ext cx="8502000" cy="369332"/>
          </a:xfrm>
          <a:prstGeom prst="rect">
            <a:avLst/>
          </a:prstGeom>
        </p:spPr>
        <p:txBody>
          <a:bodyPr wrap="square">
            <a:spAutoFit/>
          </a:bodyPr>
          <a:lstStyle/>
          <a:p>
            <a:pPr algn="just"/>
            <a:r>
              <a:rPr lang="en-US" b="1" dirty="0" smtClean="0">
                <a:solidFill>
                  <a:prstClr val="black"/>
                </a:solidFill>
              </a:rPr>
              <a:t>Alkanes, of course, are insoluble because no hydrogen bonding with water is possible. </a:t>
            </a:r>
            <a:endParaRPr lang="en-US" b="1" dirty="0">
              <a:solidFill>
                <a:prstClr val="black"/>
              </a:solidFill>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194</a:t>
            </a:fld>
            <a:endParaRPr lang="en-US">
              <a:solidFill>
                <a:prstClr val="black">
                  <a:tint val="75000"/>
                </a:prstClr>
              </a:solidFill>
            </a:endParaRPr>
          </a:p>
        </p:txBody>
      </p:sp>
    </p:spTree>
    <p:extLst>
      <p:ext uri="{BB962C8B-B14F-4D97-AF65-F5344CB8AC3E}">
        <p14:creationId xmlns:p14="http://schemas.microsoft.com/office/powerpoint/2010/main" val="1369037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ppt_x"/>
                                          </p:val>
                                        </p:tav>
                                        <p:tav tm="100000">
                                          <p:val>
                                            <p:strVal val="#ppt_x"/>
                                          </p:val>
                                        </p:tav>
                                      </p:tavLst>
                                    </p:anim>
                                    <p:anim calcmode="lin" valueType="num">
                                      <p:cBhvr additive="base">
                                        <p:cTn id="11" dur="500" fill="hold"/>
                                        <p:tgtEl>
                                          <p:spTgt spid="15"/>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8"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92369770"/>
              </p:ext>
            </p:extLst>
          </p:nvPr>
        </p:nvGraphicFramePr>
        <p:xfrm>
          <a:off x="685799" y="685806"/>
          <a:ext cx="7924801" cy="5706539"/>
        </p:xfrm>
        <a:graphic>
          <a:graphicData uri="http://schemas.openxmlformats.org/drawingml/2006/table">
            <a:tbl>
              <a:tblPr firstRow="1" firstCol="1" bandRow="1">
                <a:tableStyleId>{5C22544A-7EE6-4342-B048-85BDC9FD1C3A}</a:tableStyleId>
              </a:tblPr>
              <a:tblGrid>
                <a:gridCol w="2162594"/>
                <a:gridCol w="1843442"/>
                <a:gridCol w="1105399"/>
                <a:gridCol w="569323"/>
                <a:gridCol w="2244043"/>
              </a:tblGrid>
              <a:tr h="714954">
                <a:tc>
                  <a:txBody>
                    <a:bodyPr/>
                    <a:lstStyle/>
                    <a:p>
                      <a:pPr algn="ctr">
                        <a:lnSpc>
                          <a:spcPct val="107000"/>
                        </a:lnSpc>
                        <a:spcAft>
                          <a:spcPts val="0"/>
                        </a:spcAft>
                      </a:pPr>
                      <a:r>
                        <a:rPr lang="en-US" sz="2400" dirty="0">
                          <a:effectLst/>
                        </a:rPr>
                        <a:t>Structure</a:t>
                      </a:r>
                      <a:endParaRPr lang="en-US" sz="1800" dirty="0">
                        <a:effectLst/>
                        <a:latin typeface="Calibri"/>
                        <a:ea typeface="Calibri"/>
                        <a:cs typeface="Arial"/>
                      </a:endParaRPr>
                    </a:p>
                  </a:txBody>
                  <a:tcPr marL="68580" marR="68580" marT="0" marB="0"/>
                </a:tc>
                <a:tc>
                  <a:txBody>
                    <a:bodyPr/>
                    <a:lstStyle/>
                    <a:p>
                      <a:pPr algn="ctr">
                        <a:lnSpc>
                          <a:spcPct val="107000"/>
                        </a:lnSpc>
                        <a:spcAft>
                          <a:spcPts val="0"/>
                        </a:spcAft>
                      </a:pPr>
                      <a:r>
                        <a:rPr lang="en-US" sz="2800" dirty="0">
                          <a:effectLst/>
                        </a:rPr>
                        <a:t>Name</a:t>
                      </a:r>
                      <a:endParaRPr lang="en-US" sz="2000" dirty="0">
                        <a:effectLst/>
                        <a:latin typeface="Calibri"/>
                        <a:ea typeface="Calibri"/>
                        <a:cs typeface="Arial"/>
                      </a:endParaRPr>
                    </a:p>
                  </a:txBody>
                  <a:tcPr marL="68580" marR="68580" marT="0" marB="0"/>
                </a:tc>
                <a:tc>
                  <a:txBody>
                    <a:bodyPr/>
                    <a:lstStyle/>
                    <a:p>
                      <a:pPr algn="ctr">
                        <a:lnSpc>
                          <a:spcPct val="107000"/>
                        </a:lnSpc>
                        <a:spcAft>
                          <a:spcPts val="0"/>
                        </a:spcAft>
                      </a:pPr>
                      <a:r>
                        <a:rPr lang="en-US" sz="2400" dirty="0">
                          <a:effectLst/>
                        </a:rPr>
                        <a:t>Mol. Wt.</a:t>
                      </a:r>
                      <a:endParaRPr lang="en-US" sz="1800" dirty="0">
                        <a:effectLst/>
                        <a:latin typeface="Calibri"/>
                        <a:ea typeface="Calibri"/>
                        <a:cs typeface="Arial"/>
                      </a:endParaRPr>
                    </a:p>
                  </a:txBody>
                  <a:tcPr marL="68580" marR="68580" marT="0" marB="0"/>
                </a:tc>
                <a:tc>
                  <a:txBody>
                    <a:bodyPr/>
                    <a:lstStyle/>
                    <a:p>
                      <a:pPr algn="ctr">
                        <a:lnSpc>
                          <a:spcPct val="107000"/>
                        </a:lnSpc>
                        <a:spcAft>
                          <a:spcPts val="0"/>
                        </a:spcAft>
                      </a:pPr>
                      <a:r>
                        <a:rPr lang="en-US" sz="1800">
                          <a:effectLst/>
                        </a:rPr>
                        <a:t>Bp (°C)</a:t>
                      </a:r>
                      <a:endParaRPr lang="en-US" sz="1400">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Solubility i</a:t>
                      </a:r>
                      <a:r>
                        <a:rPr lang="en-US" sz="2400" dirty="0">
                          <a:effectLst/>
                        </a:rPr>
                        <a:t>n H</a:t>
                      </a:r>
                      <a:r>
                        <a:rPr lang="en-US" sz="2400" baseline="-25000" dirty="0">
                          <a:effectLst/>
                        </a:rPr>
                        <a:t>2</a:t>
                      </a:r>
                      <a:r>
                        <a:rPr lang="en-US" sz="2400" dirty="0">
                          <a:effectLst/>
                        </a:rPr>
                        <a:t>O</a:t>
                      </a:r>
                      <a:endParaRPr lang="en-US" sz="1800" dirty="0">
                        <a:effectLst/>
                      </a:endParaRPr>
                    </a:p>
                    <a:p>
                      <a:pPr algn="ctr">
                        <a:lnSpc>
                          <a:spcPct val="107000"/>
                        </a:lnSpc>
                        <a:spcAft>
                          <a:spcPts val="0"/>
                        </a:spcAft>
                      </a:pPr>
                      <a:r>
                        <a:rPr lang="en-US" sz="2000" dirty="0">
                          <a:effectLst/>
                        </a:rPr>
                        <a:t>At 20 °C</a:t>
                      </a:r>
                      <a:endParaRPr lang="en-US" sz="1600" dirty="0">
                        <a:effectLst/>
                        <a:latin typeface="Calibri"/>
                        <a:ea typeface="Calibri"/>
                        <a:cs typeface="Arial"/>
                      </a:endParaRPr>
                    </a:p>
                  </a:txBody>
                  <a:tcPr marL="68580" marR="68580" marT="0" marB="0"/>
                </a:tc>
              </a:tr>
              <a:tr h="349393">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CH</a:t>
                      </a:r>
                      <a:r>
                        <a:rPr lang="en-US" sz="2000" baseline="-25000">
                          <a:effectLst/>
                        </a:rPr>
                        <a:t>3</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propane</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44</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-42</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insoluble</a:t>
                      </a:r>
                      <a:endParaRPr lang="en-US" sz="1600">
                        <a:effectLst/>
                        <a:latin typeface="Calibri"/>
                        <a:ea typeface="Calibri"/>
                        <a:cs typeface="Arial"/>
                      </a:endParaRPr>
                    </a:p>
                  </a:txBody>
                  <a:tcPr marL="68580" marR="68580" marT="0" marB="0"/>
                </a:tc>
              </a:tr>
              <a:tr h="349393">
                <a:tc>
                  <a:txBody>
                    <a:bodyPr/>
                    <a:lstStyle/>
                    <a:p>
                      <a:pPr algn="ctr">
                        <a:lnSpc>
                          <a:spcPct val="107000"/>
                        </a:lnSpc>
                        <a:spcAft>
                          <a:spcPts val="0"/>
                        </a:spcAft>
                      </a:pPr>
                      <a:r>
                        <a:rPr lang="en-US" sz="2000">
                          <a:effectLst/>
                        </a:rPr>
                        <a:t>CH</a:t>
                      </a:r>
                      <a:r>
                        <a:rPr lang="en-US" sz="2000" baseline="-25000">
                          <a:effectLst/>
                        </a:rPr>
                        <a:t>3</a:t>
                      </a:r>
                      <a:r>
                        <a:rPr lang="en-US" sz="2000">
                          <a:effectLst/>
                        </a:rPr>
                        <a:t>OCH</a:t>
                      </a:r>
                      <a:r>
                        <a:rPr lang="en-US" sz="2000" baseline="-25000">
                          <a:effectLst/>
                        </a:rPr>
                        <a:t>3</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Methyl ether</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46</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-24</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Soluble</a:t>
                      </a:r>
                      <a:endParaRPr lang="en-US" sz="1600">
                        <a:effectLst/>
                        <a:latin typeface="Calibri"/>
                        <a:ea typeface="Calibri"/>
                        <a:cs typeface="Arial"/>
                      </a:endParaRPr>
                    </a:p>
                  </a:txBody>
                  <a:tcPr marL="68580" marR="68580" marT="0" marB="0"/>
                </a:tc>
              </a:tr>
              <a:tr h="349393">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OH</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ethanol</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46</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78</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Soluble</a:t>
                      </a:r>
                      <a:endParaRPr lang="en-US" sz="1600">
                        <a:effectLst/>
                        <a:latin typeface="Calibri"/>
                        <a:ea typeface="Calibri"/>
                        <a:cs typeface="Arial"/>
                      </a:endParaRPr>
                    </a:p>
                  </a:txBody>
                  <a:tcPr marL="68580" marR="68580" marT="0" marB="0"/>
                </a:tc>
              </a:tr>
              <a:tr h="349393">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CH</a:t>
                      </a:r>
                      <a:r>
                        <a:rPr lang="en-US" sz="2000" baseline="-25000">
                          <a:effectLst/>
                        </a:rPr>
                        <a:t>2</a:t>
                      </a:r>
                      <a:r>
                        <a:rPr lang="en-US" sz="2000">
                          <a:effectLst/>
                        </a:rPr>
                        <a:t>CH</a:t>
                      </a:r>
                      <a:r>
                        <a:rPr lang="en-US" sz="2000" baseline="-25000">
                          <a:effectLst/>
                        </a:rPr>
                        <a:t>3</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n-butane</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58</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-0.5</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insoluble</a:t>
                      </a:r>
                      <a:endParaRPr lang="en-US" sz="1600">
                        <a:effectLst/>
                        <a:latin typeface="Calibri"/>
                        <a:ea typeface="Calibri"/>
                        <a:cs typeface="Arial"/>
                      </a:endParaRPr>
                    </a:p>
                  </a:txBody>
                  <a:tcPr marL="68580" marR="68580" marT="0" marB="0"/>
                </a:tc>
              </a:tr>
              <a:tr h="714954">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OCH</a:t>
                      </a:r>
                      <a:r>
                        <a:rPr lang="en-US" sz="2000" baseline="-25000">
                          <a:effectLst/>
                        </a:rPr>
                        <a:t>3</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Ethyl methyl ether</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60</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8</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Soluble</a:t>
                      </a:r>
                      <a:endParaRPr lang="en-US" sz="1600">
                        <a:effectLst/>
                        <a:latin typeface="Calibri"/>
                        <a:ea typeface="Calibri"/>
                        <a:cs typeface="Arial"/>
                      </a:endParaRPr>
                    </a:p>
                  </a:txBody>
                  <a:tcPr marL="68580" marR="68580" marT="0" marB="0"/>
                </a:tc>
              </a:tr>
              <a:tr h="349393">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CH</a:t>
                      </a:r>
                      <a:r>
                        <a:rPr lang="en-US" sz="2000" baseline="-25000">
                          <a:effectLst/>
                        </a:rPr>
                        <a:t>2</a:t>
                      </a:r>
                      <a:r>
                        <a:rPr lang="en-US" sz="2000">
                          <a:effectLst/>
                        </a:rPr>
                        <a:t>OH</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1-propanol</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60</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97</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Soluble</a:t>
                      </a:r>
                      <a:endParaRPr lang="en-US" sz="1600">
                        <a:effectLst/>
                        <a:latin typeface="Calibri"/>
                        <a:ea typeface="Calibri"/>
                        <a:cs typeface="Arial"/>
                      </a:endParaRPr>
                    </a:p>
                  </a:txBody>
                  <a:tcPr marL="68580" marR="68580" marT="0" marB="0"/>
                </a:tc>
              </a:tr>
              <a:tr h="349393">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a:t>
                      </a:r>
                      <a:r>
                        <a:rPr lang="en-US" sz="2000" baseline="-25000">
                          <a:effectLst/>
                        </a:rPr>
                        <a:t>3</a:t>
                      </a:r>
                      <a:r>
                        <a:rPr lang="en-US" sz="2000">
                          <a:effectLst/>
                        </a:rPr>
                        <a:t>CH</a:t>
                      </a:r>
                      <a:r>
                        <a:rPr lang="en-US" sz="2000" baseline="-25000">
                          <a:effectLst/>
                        </a:rPr>
                        <a:t>3</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n-pentane</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72</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35</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insoluble</a:t>
                      </a:r>
                      <a:endParaRPr lang="en-US" sz="1600">
                        <a:effectLst/>
                        <a:latin typeface="Calibri"/>
                        <a:ea typeface="Calibri"/>
                        <a:cs typeface="Arial"/>
                      </a:endParaRPr>
                    </a:p>
                  </a:txBody>
                  <a:tcPr marL="68580" marR="68580" marT="0" marB="0"/>
                </a:tc>
              </a:tr>
              <a:tr h="349393">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OCH</a:t>
                      </a:r>
                      <a:r>
                        <a:rPr lang="en-US" sz="2000" baseline="-25000">
                          <a:effectLst/>
                        </a:rPr>
                        <a:t>2</a:t>
                      </a:r>
                      <a:r>
                        <a:rPr lang="en-US" sz="2000">
                          <a:effectLst/>
                        </a:rPr>
                        <a:t>CH</a:t>
                      </a:r>
                      <a:r>
                        <a:rPr lang="en-US" sz="2000" baseline="-25000">
                          <a:effectLst/>
                        </a:rPr>
                        <a:t>3</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Ethyl ether</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74</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36</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7.5 g/100 g H</a:t>
                      </a:r>
                      <a:r>
                        <a:rPr lang="en-US" sz="2000" baseline="-25000">
                          <a:effectLst/>
                        </a:rPr>
                        <a:t>2</a:t>
                      </a:r>
                      <a:r>
                        <a:rPr lang="en-US" sz="2000">
                          <a:effectLst/>
                        </a:rPr>
                        <a:t>O</a:t>
                      </a:r>
                      <a:endParaRPr lang="en-US" sz="1600">
                        <a:effectLst/>
                        <a:latin typeface="Calibri"/>
                        <a:ea typeface="Calibri"/>
                        <a:cs typeface="Arial"/>
                      </a:endParaRPr>
                    </a:p>
                  </a:txBody>
                  <a:tcPr marL="68580" marR="68580" marT="0" marB="0"/>
                </a:tc>
              </a:tr>
              <a:tr h="349393">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a:t>
                      </a:r>
                      <a:r>
                        <a:rPr lang="en-US" sz="2000" baseline="-25000">
                          <a:effectLst/>
                        </a:rPr>
                        <a:t>2</a:t>
                      </a:r>
                      <a:r>
                        <a:rPr lang="en-US" sz="2000">
                          <a:effectLst/>
                        </a:rPr>
                        <a:t>CH</a:t>
                      </a:r>
                      <a:r>
                        <a:rPr lang="en-US" sz="2000" baseline="-25000">
                          <a:effectLst/>
                        </a:rPr>
                        <a:t>2</a:t>
                      </a:r>
                      <a:r>
                        <a:rPr lang="en-US" sz="2000">
                          <a:effectLst/>
                        </a:rPr>
                        <a:t>OH</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1-butanol</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74</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118</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7.9 g/100 g H</a:t>
                      </a:r>
                      <a:r>
                        <a:rPr lang="en-US" sz="2000" baseline="-25000">
                          <a:effectLst/>
                        </a:rPr>
                        <a:t>2</a:t>
                      </a:r>
                      <a:r>
                        <a:rPr lang="en-US" sz="2000">
                          <a:effectLst/>
                        </a:rPr>
                        <a:t>O</a:t>
                      </a:r>
                      <a:endParaRPr lang="en-US" sz="1600">
                        <a:effectLst/>
                        <a:latin typeface="Calibri"/>
                        <a:ea typeface="Calibri"/>
                        <a:cs typeface="Arial"/>
                      </a:endParaRPr>
                    </a:p>
                  </a:txBody>
                  <a:tcPr marL="68580" marR="68580" marT="0" marB="0"/>
                </a:tc>
              </a:tr>
              <a:tr h="349393">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a:t>
                      </a:r>
                      <a:r>
                        <a:rPr lang="en-US" sz="2000" baseline="-25000">
                          <a:effectLst/>
                        </a:rPr>
                        <a:t>5</a:t>
                      </a:r>
                      <a:r>
                        <a:rPr lang="en-US" sz="2000">
                          <a:effectLst/>
                        </a:rPr>
                        <a:t>CH</a:t>
                      </a:r>
                      <a:r>
                        <a:rPr lang="en-US" sz="2000" baseline="-25000">
                          <a:effectLst/>
                        </a:rPr>
                        <a:t>3</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n-heptane</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100</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98</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insoluble</a:t>
                      </a:r>
                      <a:endParaRPr lang="en-US" sz="1600">
                        <a:effectLst/>
                        <a:latin typeface="Calibri"/>
                        <a:ea typeface="Calibri"/>
                        <a:cs typeface="Arial"/>
                      </a:endParaRPr>
                    </a:p>
                  </a:txBody>
                  <a:tcPr marL="68580" marR="68580" marT="0" marB="0"/>
                </a:tc>
              </a:tr>
              <a:tr h="714954">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a:t>
                      </a:r>
                      <a:r>
                        <a:rPr lang="en-US" sz="2000" baseline="-25000">
                          <a:effectLst/>
                        </a:rPr>
                        <a:t>2</a:t>
                      </a:r>
                      <a:r>
                        <a:rPr lang="en-US" sz="2000">
                          <a:effectLst/>
                        </a:rPr>
                        <a:t>O(CH</a:t>
                      </a:r>
                      <a:r>
                        <a:rPr lang="en-US" sz="2000" baseline="-25000">
                          <a:effectLst/>
                        </a:rPr>
                        <a:t>2</a:t>
                      </a:r>
                      <a:r>
                        <a:rPr lang="en-US" sz="2000">
                          <a:effectLst/>
                        </a:rPr>
                        <a:t>)</a:t>
                      </a:r>
                      <a:r>
                        <a:rPr lang="en-US" sz="2000" baseline="-25000">
                          <a:effectLst/>
                        </a:rPr>
                        <a:t>2</a:t>
                      </a:r>
                      <a:r>
                        <a:rPr lang="en-US" sz="2000">
                          <a:effectLst/>
                        </a:rPr>
                        <a:t>CH</a:t>
                      </a:r>
                      <a:r>
                        <a:rPr lang="en-US" sz="2000" baseline="-25000">
                          <a:effectLst/>
                        </a:rPr>
                        <a:t>3</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n-propyl ether</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102</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91</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0.2 g/100 g H</a:t>
                      </a:r>
                      <a:r>
                        <a:rPr lang="en-US" sz="2000" baseline="-25000" dirty="0">
                          <a:effectLst/>
                        </a:rPr>
                        <a:t>2</a:t>
                      </a:r>
                      <a:r>
                        <a:rPr lang="en-US" sz="2000" dirty="0">
                          <a:effectLst/>
                        </a:rPr>
                        <a:t>O</a:t>
                      </a:r>
                      <a:endParaRPr lang="en-US" sz="1600" dirty="0">
                        <a:effectLst/>
                        <a:latin typeface="Calibri"/>
                        <a:ea typeface="Calibri"/>
                        <a:cs typeface="Arial"/>
                      </a:endParaRPr>
                    </a:p>
                  </a:txBody>
                  <a:tcPr marL="68580" marR="68580" marT="0" marB="0"/>
                </a:tc>
              </a:tr>
              <a:tr h="349393">
                <a:tc>
                  <a:txBody>
                    <a:bodyPr/>
                    <a:lstStyle/>
                    <a:p>
                      <a:pPr algn="ctr">
                        <a:lnSpc>
                          <a:spcPct val="107000"/>
                        </a:lnSpc>
                        <a:spcAft>
                          <a:spcPts val="0"/>
                        </a:spcAft>
                      </a:pPr>
                      <a:r>
                        <a:rPr lang="en-US" sz="2000">
                          <a:effectLst/>
                        </a:rPr>
                        <a:t>CH</a:t>
                      </a:r>
                      <a:r>
                        <a:rPr lang="en-US" sz="2000" baseline="-25000">
                          <a:effectLst/>
                        </a:rPr>
                        <a:t>3</a:t>
                      </a:r>
                      <a:r>
                        <a:rPr lang="en-US" sz="2000">
                          <a:effectLst/>
                        </a:rPr>
                        <a:t>(CH</a:t>
                      </a:r>
                      <a:r>
                        <a:rPr lang="en-US" sz="2000" baseline="-25000">
                          <a:effectLst/>
                        </a:rPr>
                        <a:t>2</a:t>
                      </a:r>
                      <a:r>
                        <a:rPr lang="en-US" sz="2000">
                          <a:effectLst/>
                        </a:rPr>
                        <a:t>)</a:t>
                      </a:r>
                      <a:r>
                        <a:rPr lang="en-US" sz="2000" baseline="-25000">
                          <a:effectLst/>
                        </a:rPr>
                        <a:t>4</a:t>
                      </a:r>
                      <a:r>
                        <a:rPr lang="en-US" sz="2000">
                          <a:effectLst/>
                        </a:rPr>
                        <a:t>CH</a:t>
                      </a:r>
                      <a:r>
                        <a:rPr lang="en-US" sz="2000" baseline="-25000">
                          <a:effectLst/>
                        </a:rPr>
                        <a:t>2</a:t>
                      </a:r>
                      <a:r>
                        <a:rPr lang="en-US" sz="2000">
                          <a:effectLst/>
                        </a:rPr>
                        <a:t>OH</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1-hexanol</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10</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157</a:t>
                      </a:r>
                      <a:endParaRPr lang="en-US" sz="1600">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0.6 g/100 g H</a:t>
                      </a:r>
                      <a:r>
                        <a:rPr lang="en-US" sz="2000" baseline="-25000" dirty="0">
                          <a:effectLst/>
                        </a:rPr>
                        <a:t>2</a:t>
                      </a:r>
                      <a:r>
                        <a:rPr lang="en-US" sz="2000" dirty="0">
                          <a:effectLst/>
                        </a:rPr>
                        <a:t>O</a:t>
                      </a:r>
                      <a:endParaRPr lang="en-US" sz="1600" dirty="0">
                        <a:effectLst/>
                        <a:latin typeface="Calibri"/>
                        <a:ea typeface="Calibri"/>
                        <a:cs typeface="Arial"/>
                      </a:endParaRPr>
                    </a:p>
                  </a:txBody>
                  <a:tcPr marL="68580" marR="68580" marT="0" marB="0"/>
                </a:tc>
              </a:tr>
            </a:tbl>
          </a:graphicData>
        </a:graphic>
      </p:graphicFrame>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195</a:t>
            </a:fld>
            <a:endParaRPr lang="en-US">
              <a:solidFill>
                <a:prstClr val="black">
                  <a:tint val="75000"/>
                </a:prstClr>
              </a:solidFill>
            </a:endParaRPr>
          </a:p>
        </p:txBody>
      </p:sp>
      <p:sp>
        <p:nvSpPr>
          <p:cNvPr id="5" name="TextBox 10"/>
          <p:cNvSpPr txBox="1"/>
          <p:nvPr/>
        </p:nvSpPr>
        <p:spPr>
          <a:xfrm>
            <a:off x="1" y="0"/>
            <a:ext cx="4495799" cy="52322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r>
              <a:rPr lang="en-US" sz="2800" b="1" dirty="0" smtClean="0">
                <a:solidFill>
                  <a:srgbClr val="002060"/>
                </a:solidFill>
                <a:cs typeface="Arial" pitchFamily="34" charset="0"/>
              </a:rPr>
              <a:t>Physical Properties of Ethers</a:t>
            </a:r>
          </a:p>
        </p:txBody>
      </p:sp>
    </p:spTree>
    <p:extLst>
      <p:ext uri="{BB962C8B-B14F-4D97-AF65-F5344CB8AC3E}">
        <p14:creationId xmlns:p14="http://schemas.microsoft.com/office/powerpoint/2010/main" val="2361818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0" y="0"/>
            <a:ext cx="91440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800" b="1" dirty="0" smtClean="0">
                <a:solidFill>
                  <a:prstClr val="black">
                    <a:lumMod val="75000"/>
                    <a:lumOff val="25000"/>
                  </a:prstClr>
                </a:solidFill>
                <a:cs typeface="Arial" pitchFamily="34" charset="0"/>
              </a:rPr>
              <a:t>Preparation of Ethers</a:t>
            </a:r>
          </a:p>
        </p:txBody>
      </p:sp>
      <p:sp>
        <p:nvSpPr>
          <p:cNvPr id="13" name="Rectangle 12"/>
          <p:cNvSpPr/>
          <p:nvPr/>
        </p:nvSpPr>
        <p:spPr>
          <a:xfrm>
            <a:off x="228600" y="712942"/>
            <a:ext cx="8915400" cy="3170099"/>
          </a:xfrm>
          <a:prstGeom prst="rect">
            <a:avLst/>
          </a:prstGeom>
        </p:spPr>
        <p:txBody>
          <a:bodyPr wrap="square">
            <a:spAutoFit/>
          </a:bodyPr>
          <a:lstStyle/>
          <a:p>
            <a:pPr algn="just"/>
            <a:r>
              <a:rPr lang="en-US" sz="2000" b="1" dirty="0" smtClean="0">
                <a:solidFill>
                  <a:srgbClr val="002060"/>
                </a:solidFill>
                <a:cs typeface="Arial" panose="020B0604020202020204" pitchFamily="34" charset="0"/>
              </a:rPr>
              <a:t>There are </a:t>
            </a:r>
            <a:r>
              <a:rPr lang="en-US" sz="2000" b="1" i="1" u="sng" dirty="0" smtClean="0">
                <a:solidFill>
                  <a:srgbClr val="002060"/>
                </a:solidFill>
                <a:cs typeface="Arial" panose="020B0604020202020204" pitchFamily="34" charset="0"/>
              </a:rPr>
              <a:t>two general methods </a:t>
            </a:r>
            <a:r>
              <a:rPr lang="en-US" sz="2000" b="1" dirty="0" smtClean="0">
                <a:solidFill>
                  <a:srgbClr val="002060"/>
                </a:solidFill>
                <a:cs typeface="Arial" panose="020B0604020202020204" pitchFamily="34" charset="0"/>
              </a:rPr>
              <a:t>for synthesizing ethers.</a:t>
            </a:r>
          </a:p>
          <a:p>
            <a:pPr algn="just"/>
            <a:r>
              <a:rPr lang="en-US" sz="2000" b="1" u="sng" dirty="0" smtClean="0">
                <a:solidFill>
                  <a:srgbClr val="002060"/>
                </a:solidFill>
                <a:cs typeface="Arial" panose="020B0604020202020204" pitchFamily="34" charset="0"/>
              </a:rPr>
              <a:t>1- Dehydration</a:t>
            </a:r>
            <a:r>
              <a:rPr lang="en-US" sz="2000" b="1" dirty="0" smtClean="0">
                <a:solidFill>
                  <a:srgbClr val="002060"/>
                </a:solidFill>
                <a:cs typeface="Arial" panose="020B0604020202020204" pitchFamily="34" charset="0"/>
              </a:rPr>
              <a:t> </a:t>
            </a:r>
            <a:r>
              <a:rPr lang="en-US" sz="2000" b="1" u="sng" dirty="0">
                <a:solidFill>
                  <a:srgbClr val="002060"/>
                </a:solidFill>
                <a:cs typeface="Arial" panose="020B0604020202020204" pitchFamily="34" charset="0"/>
              </a:rPr>
              <a:t>of </a:t>
            </a:r>
            <a:r>
              <a:rPr lang="en-US" sz="2000" b="1" u="sng" dirty="0" smtClean="0">
                <a:solidFill>
                  <a:srgbClr val="002060"/>
                </a:solidFill>
                <a:cs typeface="Arial" panose="020B0604020202020204" pitchFamily="34" charset="0"/>
              </a:rPr>
              <a:t>alcohols</a:t>
            </a:r>
          </a:p>
          <a:p>
            <a:pPr marL="288925" algn="just"/>
            <a:r>
              <a:rPr lang="en-US" sz="2000" b="1" dirty="0" smtClean="0">
                <a:solidFill>
                  <a:srgbClr val="002060"/>
                </a:solidFill>
                <a:cs typeface="Arial" panose="020B0604020202020204" pitchFamily="34" charset="0"/>
              </a:rPr>
              <a:t>This method is </a:t>
            </a:r>
            <a:r>
              <a:rPr lang="en-US" sz="2000" b="1" dirty="0">
                <a:solidFill>
                  <a:srgbClr val="002060"/>
                </a:solidFill>
                <a:cs typeface="Arial" panose="020B0604020202020204" pitchFamily="34" charset="0"/>
              </a:rPr>
              <a:t>used commercially and in the laboratory to make certain symmetrical </a:t>
            </a:r>
            <a:r>
              <a:rPr lang="en-US" sz="2000" b="1" dirty="0" smtClean="0">
                <a:solidFill>
                  <a:srgbClr val="002060"/>
                </a:solidFill>
                <a:cs typeface="Arial" panose="020B0604020202020204" pitchFamily="34" charset="0"/>
              </a:rPr>
              <a:t>ethers. </a:t>
            </a:r>
          </a:p>
          <a:p>
            <a:pPr algn="just"/>
            <a:r>
              <a:rPr lang="en-US" sz="2000" b="1" u="sng" dirty="0" smtClean="0">
                <a:solidFill>
                  <a:srgbClr val="002060"/>
                </a:solidFill>
                <a:cs typeface="Arial" panose="020B0604020202020204" pitchFamily="34" charset="0"/>
              </a:rPr>
              <a:t>2- Williamson synthesis</a:t>
            </a:r>
            <a:r>
              <a:rPr lang="en-US" sz="2000" b="1" dirty="0" smtClean="0">
                <a:solidFill>
                  <a:srgbClr val="002060"/>
                </a:solidFill>
                <a:cs typeface="Arial" panose="020B0604020202020204" pitchFamily="34" charset="0"/>
              </a:rPr>
              <a:t>.</a:t>
            </a:r>
          </a:p>
          <a:p>
            <a:pPr marL="288925" algn="just"/>
            <a:r>
              <a:rPr lang="en-US" sz="2000" b="1" dirty="0" smtClean="0">
                <a:solidFill>
                  <a:srgbClr val="002060"/>
                </a:solidFill>
                <a:cs typeface="Arial" panose="020B0604020202020204" pitchFamily="34" charset="0"/>
              </a:rPr>
              <a:t>This is a General </a:t>
            </a:r>
            <a:r>
              <a:rPr lang="en-US" sz="2000" b="1" dirty="0">
                <a:solidFill>
                  <a:srgbClr val="002060"/>
                </a:solidFill>
                <a:cs typeface="Arial" panose="020B0604020202020204" pitchFamily="34" charset="0"/>
              </a:rPr>
              <a:t>laboratory method used to prepare all kinds of ethers, symmetrical and </a:t>
            </a:r>
            <a:r>
              <a:rPr lang="en-US" sz="2000" b="1" dirty="0" smtClean="0">
                <a:solidFill>
                  <a:srgbClr val="002060"/>
                </a:solidFill>
                <a:cs typeface="Arial" panose="020B0604020202020204" pitchFamily="34" charset="0"/>
              </a:rPr>
              <a:t>unsymmetrical.</a:t>
            </a:r>
          </a:p>
          <a:p>
            <a:pPr algn="just"/>
            <a:endParaRPr lang="en-US" sz="2000" b="1" dirty="0">
              <a:solidFill>
                <a:srgbClr val="002060"/>
              </a:solidFill>
              <a:cs typeface="Arial" panose="020B0604020202020204" pitchFamily="34" charset="0"/>
            </a:endParaRPr>
          </a:p>
          <a:p>
            <a:pPr marL="342900" indent="-342900" algn="just">
              <a:buFontTx/>
              <a:buChar char="-"/>
            </a:pPr>
            <a:r>
              <a:rPr lang="en-US" sz="2000" b="1" dirty="0" smtClean="0">
                <a:solidFill>
                  <a:srgbClr val="002060"/>
                </a:solidFill>
                <a:cs typeface="Arial" panose="020B0604020202020204" pitchFamily="34" charset="0"/>
              </a:rPr>
              <a:t>Both methods depend on </a:t>
            </a:r>
            <a:r>
              <a:rPr lang="en-US" sz="2000" b="1" i="1" dirty="0" smtClean="0">
                <a:solidFill>
                  <a:srgbClr val="002060"/>
                </a:solidFill>
                <a:cs typeface="Arial" panose="020B0604020202020204" pitchFamily="34" charset="0"/>
              </a:rPr>
              <a:t>alcohols as starting materials</a:t>
            </a:r>
            <a:r>
              <a:rPr lang="en-US" sz="2000" b="1" dirty="0" smtClean="0">
                <a:solidFill>
                  <a:srgbClr val="002060"/>
                </a:solidFill>
                <a:cs typeface="Arial" panose="020B0604020202020204" pitchFamily="34" charset="0"/>
              </a:rPr>
              <a:t>.</a:t>
            </a:r>
          </a:p>
          <a:p>
            <a:pPr marL="342900" indent="-342900" algn="just">
              <a:buFontTx/>
              <a:buChar char="-"/>
            </a:pPr>
            <a:r>
              <a:rPr lang="en-US" sz="2000" b="1" dirty="0" smtClean="0">
                <a:solidFill>
                  <a:srgbClr val="002060"/>
                </a:solidFill>
                <a:cs typeface="Arial" panose="020B0604020202020204" pitchFamily="34" charset="0"/>
              </a:rPr>
              <a:t>Both </a:t>
            </a:r>
            <a:r>
              <a:rPr lang="en-US" sz="2000" b="1" dirty="0">
                <a:solidFill>
                  <a:srgbClr val="002060"/>
                </a:solidFill>
                <a:cs typeface="Arial" panose="020B0604020202020204" pitchFamily="34" charset="0"/>
              </a:rPr>
              <a:t>methods involve </a:t>
            </a:r>
            <a:r>
              <a:rPr lang="en-US" sz="2000" b="1" i="1" dirty="0">
                <a:solidFill>
                  <a:srgbClr val="002060"/>
                </a:solidFill>
                <a:cs typeface="Arial" panose="020B0604020202020204" pitchFamily="34" charset="0"/>
              </a:rPr>
              <a:t>nucleophilic substitution (S</a:t>
            </a:r>
            <a:r>
              <a:rPr lang="en-US" sz="2000" b="1" i="1" baseline="-25000" dirty="0">
                <a:solidFill>
                  <a:srgbClr val="002060"/>
                </a:solidFill>
                <a:cs typeface="Arial" panose="020B0604020202020204" pitchFamily="34" charset="0"/>
              </a:rPr>
              <a:t>N</a:t>
            </a:r>
            <a:r>
              <a:rPr lang="en-US" sz="2000" b="1" i="1" dirty="0">
                <a:solidFill>
                  <a:srgbClr val="002060"/>
                </a:solidFill>
                <a:cs typeface="Arial" panose="020B0604020202020204" pitchFamily="34" charset="0"/>
              </a:rPr>
              <a:t>) reactions</a:t>
            </a:r>
            <a:r>
              <a:rPr lang="en-US" sz="2000" b="1" dirty="0" smtClean="0">
                <a:solidFill>
                  <a:srgbClr val="002060"/>
                </a:solidFill>
                <a:cs typeface="Arial" panose="020B0604020202020204" pitchFamily="34" charset="0"/>
              </a:rPr>
              <a:t>.</a:t>
            </a:r>
            <a:endParaRPr lang="en-US" sz="2000" b="1" dirty="0">
              <a:solidFill>
                <a:srgbClr val="002060"/>
              </a:solidFill>
              <a:cs typeface="Arial" panose="020B0604020202020204" pitchFamily="34" charset="0"/>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196</a:t>
            </a:fld>
            <a:endParaRPr lang="en-US">
              <a:solidFill>
                <a:prstClr val="black">
                  <a:tint val="75000"/>
                </a:prstClr>
              </a:solidFill>
            </a:endParaRPr>
          </a:p>
        </p:txBody>
      </p:sp>
    </p:spTree>
    <p:extLst>
      <p:ext uri="{BB962C8B-B14F-4D97-AF65-F5344CB8AC3E}">
        <p14:creationId xmlns:p14="http://schemas.microsoft.com/office/powerpoint/2010/main" val="1049106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ppt_x"/>
                                          </p:val>
                                        </p:tav>
                                        <p:tav tm="100000">
                                          <p:val>
                                            <p:strVal val="#ppt_x"/>
                                          </p:val>
                                        </p:tav>
                                      </p:tavLst>
                                    </p:anim>
                                    <p:anim calcmode="lin" valueType="num">
                                      <p:cBhvr additive="base">
                                        <p:cTn id="1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85579" y="4038600"/>
            <a:ext cx="8906021" cy="707886"/>
          </a:xfrm>
          <a:prstGeom prst="rect">
            <a:avLst/>
          </a:prstGeom>
        </p:spPr>
        <p:txBody>
          <a:bodyPr wrap="square">
            <a:spAutoFit/>
          </a:bodyPr>
          <a:lstStyle/>
          <a:p>
            <a:pPr algn="just"/>
            <a:r>
              <a:rPr lang="en-US" sz="2000" b="1" dirty="0" smtClean="0">
                <a:solidFill>
                  <a:srgbClr val="C00000"/>
                </a:solidFill>
                <a:latin typeface="Arial" panose="020B0604020202020204" pitchFamily="34" charset="0"/>
                <a:cs typeface="Arial" panose="020B0604020202020204" pitchFamily="34" charset="0"/>
              </a:rPr>
              <a:t> Scope </a:t>
            </a:r>
            <a:r>
              <a:rPr lang="en-US" sz="2000" b="1" dirty="0">
                <a:solidFill>
                  <a:srgbClr val="C00000"/>
                </a:solidFill>
                <a:latin typeface="Arial" panose="020B0604020202020204" pitchFamily="34" charset="0"/>
                <a:cs typeface="Arial" panose="020B0604020202020204" pitchFamily="34" charset="0"/>
              </a:rPr>
              <a:t>and </a:t>
            </a:r>
            <a:r>
              <a:rPr lang="en-US" sz="2000" b="1" dirty="0" smtClean="0">
                <a:solidFill>
                  <a:srgbClr val="C00000"/>
                </a:solidFill>
                <a:latin typeface="Arial" panose="020B0604020202020204" pitchFamily="34" charset="0"/>
                <a:cs typeface="Arial" panose="020B0604020202020204" pitchFamily="34" charset="0"/>
              </a:rPr>
              <a:t>Limitations:- </a:t>
            </a:r>
            <a:r>
              <a:rPr lang="en-US" sz="2000" b="1" dirty="0" smtClean="0">
                <a:solidFill>
                  <a:srgbClr val="002060"/>
                </a:solidFill>
                <a:latin typeface="Arial" panose="020B0604020202020204" pitchFamily="34" charset="0"/>
                <a:cs typeface="Arial" panose="020B0604020202020204" pitchFamily="34" charset="0"/>
              </a:rPr>
              <a:t>When propyl or  ethyl alcohol is dehydrated by sulfuric acid at </a:t>
            </a:r>
            <a:r>
              <a:rPr lang="en-US" sz="2000" b="1" dirty="0" smtClean="0">
                <a:solidFill>
                  <a:srgbClr val="C00000"/>
                </a:solidFill>
                <a:latin typeface="Arial" panose="020B0604020202020204" pitchFamily="34" charset="0"/>
                <a:cs typeface="Arial" panose="020B0604020202020204" pitchFamily="34" charset="0"/>
              </a:rPr>
              <a:t>180°C</a:t>
            </a:r>
            <a:r>
              <a:rPr lang="en-US" sz="2000" b="1" dirty="0" smtClean="0">
                <a:solidFill>
                  <a:srgbClr val="002060"/>
                </a:solidFill>
                <a:latin typeface="Arial" panose="020B0604020202020204" pitchFamily="34" charset="0"/>
                <a:cs typeface="Arial" panose="020B0604020202020204" pitchFamily="34" charset="0"/>
              </a:rPr>
              <a:t>, the dominant product is propylene or ethylene.</a:t>
            </a:r>
            <a:endParaRPr lang="en-US" sz="2000" b="1" dirty="0">
              <a:solidFill>
                <a:srgbClr val="002060"/>
              </a:solidFill>
              <a:latin typeface="Arial" panose="020B0604020202020204" pitchFamily="34" charset="0"/>
              <a:cs typeface="Arial" panose="020B0604020202020204" pitchFamily="34" charset="0"/>
            </a:endParaRPr>
          </a:p>
        </p:txBody>
      </p:sp>
      <p:sp>
        <p:nvSpPr>
          <p:cNvPr id="26" name="Rectangle 25"/>
          <p:cNvSpPr/>
          <p:nvPr/>
        </p:nvSpPr>
        <p:spPr>
          <a:xfrm>
            <a:off x="76200" y="666214"/>
            <a:ext cx="8686800" cy="1631216"/>
          </a:xfrm>
          <a:prstGeom prst="rect">
            <a:avLst/>
          </a:prstGeom>
        </p:spPr>
        <p:txBody>
          <a:bodyPr wrap="square">
            <a:spAutoFit/>
          </a:bodyPr>
          <a:lstStyle/>
          <a:p>
            <a:pPr algn="just"/>
            <a:r>
              <a:rPr lang="en-US" sz="2000" b="1" dirty="0">
                <a:solidFill>
                  <a:srgbClr val="C00000"/>
                </a:solidFill>
              </a:rPr>
              <a:t>1- Dehydration of Alcohols</a:t>
            </a:r>
            <a:endParaRPr lang="ar-SA" sz="2000" b="1" dirty="0">
              <a:solidFill>
                <a:srgbClr val="C00000"/>
              </a:solidFill>
            </a:endParaRPr>
          </a:p>
          <a:p>
            <a:pPr algn="just"/>
            <a:r>
              <a:rPr lang="en-US" sz="2000" b="1" dirty="0" smtClean="0">
                <a:solidFill>
                  <a:srgbClr val="002060"/>
                </a:solidFill>
              </a:rPr>
              <a:t>    Preparation of ether takes </a:t>
            </a:r>
            <a:r>
              <a:rPr lang="en-US" sz="2000" b="1" dirty="0">
                <a:solidFill>
                  <a:srgbClr val="002060"/>
                </a:solidFill>
              </a:rPr>
              <a:t>place in the presence of acid catalysts (</a:t>
            </a:r>
            <a:r>
              <a:rPr lang="en-US" sz="2000" b="1" dirty="0">
                <a:solidFill>
                  <a:srgbClr val="C00000"/>
                </a:solidFill>
              </a:rPr>
              <a:t>H</a:t>
            </a:r>
            <a:r>
              <a:rPr lang="en-US" sz="2000" b="1" baseline="-25000" dirty="0">
                <a:solidFill>
                  <a:srgbClr val="C00000"/>
                </a:solidFill>
              </a:rPr>
              <a:t>2</a:t>
            </a:r>
            <a:r>
              <a:rPr lang="en-US" sz="2000" b="1" dirty="0">
                <a:solidFill>
                  <a:srgbClr val="C00000"/>
                </a:solidFill>
              </a:rPr>
              <a:t>SO</a:t>
            </a:r>
            <a:r>
              <a:rPr lang="en-US" sz="2000" b="1" baseline="-25000" dirty="0">
                <a:solidFill>
                  <a:srgbClr val="C00000"/>
                </a:solidFill>
              </a:rPr>
              <a:t>4</a:t>
            </a:r>
            <a:r>
              <a:rPr lang="en-US" sz="2000" b="1" dirty="0">
                <a:solidFill>
                  <a:srgbClr val="002060"/>
                </a:solidFill>
              </a:rPr>
              <a:t> or  H</a:t>
            </a:r>
            <a:r>
              <a:rPr lang="en-US" sz="2000" b="1" baseline="-25000" dirty="0">
                <a:solidFill>
                  <a:srgbClr val="002060"/>
                </a:solidFill>
              </a:rPr>
              <a:t>3</a:t>
            </a:r>
            <a:r>
              <a:rPr lang="en-US" sz="2000" b="1" dirty="0">
                <a:solidFill>
                  <a:srgbClr val="002060"/>
                </a:solidFill>
              </a:rPr>
              <a:t>PO</a:t>
            </a:r>
            <a:r>
              <a:rPr lang="en-US" sz="2000" b="1" baseline="-25000" dirty="0">
                <a:solidFill>
                  <a:srgbClr val="002060"/>
                </a:solidFill>
              </a:rPr>
              <a:t>4</a:t>
            </a:r>
            <a:r>
              <a:rPr lang="en-US" sz="2000" b="1" dirty="0">
                <a:solidFill>
                  <a:srgbClr val="002060"/>
                </a:solidFill>
              </a:rPr>
              <a:t>) (</a:t>
            </a:r>
            <a:r>
              <a:rPr lang="en-US" sz="2000" b="1" i="1" dirty="0">
                <a:solidFill>
                  <a:srgbClr val="002060"/>
                </a:solidFill>
              </a:rPr>
              <a:t>intermolecular reaction</a:t>
            </a:r>
            <a:r>
              <a:rPr lang="en-US" sz="2000" b="1" dirty="0" smtClean="0">
                <a:solidFill>
                  <a:srgbClr val="002060"/>
                </a:solidFill>
              </a:rPr>
              <a:t>),the process of preparation started by </a:t>
            </a:r>
            <a:r>
              <a:rPr lang="en-US" sz="2000" b="1" dirty="0" smtClean="0">
                <a:solidFill>
                  <a:srgbClr val="002060"/>
                </a:solidFill>
                <a:latin typeface="Arial" panose="020B0604020202020204" pitchFamily="34" charset="0"/>
              </a:rPr>
              <a:t>dissolving </a:t>
            </a:r>
            <a:r>
              <a:rPr lang="en-US" sz="2000" b="1" dirty="0">
                <a:solidFill>
                  <a:srgbClr val="002060"/>
                </a:solidFill>
                <a:latin typeface="Arial" panose="020B0604020202020204" pitchFamily="34" charset="0"/>
              </a:rPr>
              <a:t>ethyl </a:t>
            </a:r>
            <a:r>
              <a:rPr lang="en-US" sz="2000" b="1" dirty="0" smtClean="0">
                <a:solidFill>
                  <a:srgbClr val="002060"/>
                </a:solidFill>
                <a:latin typeface="Arial" panose="020B0604020202020204" pitchFamily="34" charset="0"/>
              </a:rPr>
              <a:t>alcohol as an example  </a:t>
            </a:r>
            <a:r>
              <a:rPr lang="en-US" sz="2000" b="1" dirty="0">
                <a:solidFill>
                  <a:srgbClr val="002060"/>
                </a:solidFill>
                <a:latin typeface="Arial" panose="020B0604020202020204" pitchFamily="34" charset="0"/>
              </a:rPr>
              <a:t>in sulfuric acid at ambient </a:t>
            </a:r>
            <a:r>
              <a:rPr lang="en-US" sz="2000" b="1" dirty="0" smtClean="0">
                <a:solidFill>
                  <a:srgbClr val="002060"/>
                </a:solidFill>
                <a:latin typeface="Arial" panose="020B0604020202020204" pitchFamily="34" charset="0"/>
              </a:rPr>
              <a:t>temperature. Heat the solution to </a:t>
            </a:r>
            <a:r>
              <a:rPr lang="en-US" sz="2000" b="1" dirty="0" smtClean="0">
                <a:solidFill>
                  <a:srgbClr val="C00000"/>
                </a:solidFill>
                <a:latin typeface="Arial" panose="020B0604020202020204" pitchFamily="34" charset="0"/>
              </a:rPr>
              <a:t>140°C</a:t>
            </a:r>
            <a:r>
              <a:rPr lang="en-US" sz="2000" b="1" dirty="0" smtClean="0">
                <a:solidFill>
                  <a:srgbClr val="002060"/>
                </a:solidFill>
                <a:latin typeface="Arial" panose="020B0604020202020204" pitchFamily="34" charset="0"/>
              </a:rPr>
              <a:t> while adding more alcohol</a:t>
            </a:r>
            <a:r>
              <a:rPr lang="en-US" sz="2000" b="1" dirty="0" smtClean="0">
                <a:solidFill>
                  <a:srgbClr val="0070C0"/>
                </a:solidFill>
                <a:latin typeface="Arial" panose="020B0604020202020204" pitchFamily="34" charset="0"/>
              </a:rPr>
              <a:t>. </a:t>
            </a:r>
          </a:p>
        </p:txBody>
      </p:sp>
      <p:sp>
        <p:nvSpPr>
          <p:cNvPr id="21" name="Rectangle 20"/>
          <p:cNvSpPr/>
          <p:nvPr/>
        </p:nvSpPr>
        <p:spPr>
          <a:xfrm>
            <a:off x="381000" y="3299460"/>
            <a:ext cx="7920699" cy="707886"/>
          </a:xfrm>
          <a:prstGeom prst="rect">
            <a:avLst/>
          </a:prstGeom>
        </p:spPr>
        <p:txBody>
          <a:bodyPr wrap="square">
            <a:spAutoFit/>
          </a:bodyPr>
          <a:lstStyle/>
          <a:p>
            <a:pPr algn="just"/>
            <a:r>
              <a:rPr lang="en-US" sz="2000" b="1" dirty="0" smtClean="0">
                <a:solidFill>
                  <a:srgbClr val="002060"/>
                </a:solidFill>
                <a:latin typeface="Arial" panose="020B0604020202020204" pitchFamily="34" charset="0"/>
                <a:cs typeface="Arial" panose="020B0604020202020204" pitchFamily="34" charset="0"/>
              </a:rPr>
              <a:t>Generally, the dehydration of alcohols is limited to the preparation of </a:t>
            </a:r>
            <a:r>
              <a:rPr lang="en-US" sz="2000" b="1" dirty="0" smtClean="0">
                <a:solidFill>
                  <a:srgbClr val="C00000"/>
                </a:solidFill>
                <a:latin typeface="Arial" panose="020B0604020202020204" pitchFamily="34" charset="0"/>
                <a:cs typeface="Arial" panose="020B0604020202020204" pitchFamily="34" charset="0"/>
              </a:rPr>
              <a:t>symmetrical ethers</a:t>
            </a:r>
            <a:r>
              <a:rPr lang="en-US" sz="2000" b="1" dirty="0" smtClean="0">
                <a:solidFill>
                  <a:srgbClr val="002060"/>
                </a:solidFill>
                <a:latin typeface="Arial" panose="020B0604020202020204" pitchFamily="34" charset="0"/>
                <a:cs typeface="Arial" panose="020B0604020202020204" pitchFamily="34" charset="0"/>
              </a:rPr>
              <a:t>.</a:t>
            </a:r>
            <a:endParaRPr lang="en-US" sz="2000" b="1" dirty="0">
              <a:solidFill>
                <a:srgbClr val="002060"/>
              </a:solidFill>
              <a:latin typeface="Arial" panose="020B0604020202020204" pitchFamily="34" charset="0"/>
              <a:cs typeface="Arial" panose="020B0604020202020204" pitchFamily="34"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197</a:t>
            </a:fld>
            <a:endParaRPr lang="en-US">
              <a:solidFill>
                <a:prstClr val="black">
                  <a:tint val="75000"/>
                </a:prstClr>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579" y="2514600"/>
            <a:ext cx="7017489" cy="762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599" y="4876800"/>
            <a:ext cx="5662083" cy="119062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10"/>
          <p:cNvSpPr txBox="1"/>
          <p:nvPr/>
        </p:nvSpPr>
        <p:spPr>
          <a:xfrm>
            <a:off x="0" y="0"/>
            <a:ext cx="382164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b="1" dirty="0" smtClean="0">
                <a:solidFill>
                  <a:prstClr val="black">
                    <a:lumMod val="75000"/>
                    <a:lumOff val="25000"/>
                  </a:prstClr>
                </a:solidFill>
                <a:cs typeface="Arial" pitchFamily="34" charset="0"/>
              </a:rPr>
              <a:t>Preparation of Ethers</a:t>
            </a:r>
          </a:p>
        </p:txBody>
      </p:sp>
    </p:spTree>
    <p:extLst>
      <p:ext uri="{BB962C8B-B14F-4D97-AF65-F5344CB8AC3E}">
        <p14:creationId xmlns:p14="http://schemas.microsoft.com/office/powerpoint/2010/main" val="2372678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ox(in)">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P spid="21" grpId="0"/>
      <p:bldP spid="9" grpId="0" animBg="1"/>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76201" y="2835364"/>
            <a:ext cx="8704880" cy="1384995"/>
          </a:xfrm>
          <a:prstGeom prst="rect">
            <a:avLst/>
          </a:prstGeom>
        </p:spPr>
        <p:style>
          <a:lnRef idx="0">
            <a:scrgbClr r="0" g="0" b="0"/>
          </a:lnRef>
          <a:fillRef idx="1001">
            <a:schemeClr val="lt1"/>
          </a:fillRef>
          <a:effectRef idx="0">
            <a:scrgbClr r="0" g="0" b="0"/>
          </a:effectRef>
          <a:fontRef idx="major"/>
        </p:style>
        <p:txBody>
          <a:bodyPr wrap="square">
            <a:spAutoFit/>
          </a:bodyPr>
          <a:lstStyle/>
          <a:p>
            <a:pPr algn="just"/>
            <a:r>
              <a:rPr lang="en-US" sz="2000" b="1" dirty="0" smtClean="0">
                <a:solidFill>
                  <a:srgbClr val="C00000"/>
                </a:solidFill>
                <a:latin typeface="Arial" panose="020B0604020202020204" pitchFamily="34" charset="0"/>
                <a:cs typeface="Arial" panose="020B0604020202020204" pitchFamily="34" charset="0"/>
              </a:rPr>
              <a:t>Example for preparation of unsymmetrical ether;</a:t>
            </a:r>
          </a:p>
          <a:p>
            <a:pPr algn="just"/>
            <a:r>
              <a:rPr lang="en-US" sz="2000" b="1" dirty="0" smtClean="0">
                <a:solidFill>
                  <a:srgbClr val="0070C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        Assume you needed </a:t>
            </a:r>
            <a:r>
              <a:rPr lang="en-US" sz="2000" b="1" dirty="0" smtClean="0">
                <a:solidFill>
                  <a:srgbClr val="C00000"/>
                </a:solidFill>
                <a:latin typeface="Arial" panose="020B0604020202020204" pitchFamily="34" charset="0"/>
                <a:cs typeface="Arial" panose="020B0604020202020204" pitchFamily="34" charset="0"/>
              </a:rPr>
              <a:t>Ethyl </a:t>
            </a:r>
            <a:r>
              <a:rPr lang="en-US" sz="2000" b="1" i="1" dirty="0" smtClean="0">
                <a:solidFill>
                  <a:srgbClr val="C00000"/>
                </a:solidFill>
                <a:latin typeface="Arial" panose="020B0604020202020204" pitchFamily="34" charset="0"/>
                <a:cs typeface="Arial" panose="020B0604020202020204" pitchFamily="34" charset="0"/>
              </a:rPr>
              <a:t>n</a:t>
            </a:r>
            <a:r>
              <a:rPr lang="en-US" sz="2000" b="1" dirty="0" smtClean="0">
                <a:solidFill>
                  <a:srgbClr val="C00000"/>
                </a:solidFill>
                <a:latin typeface="Arial" panose="020B0604020202020204" pitchFamily="34" charset="0"/>
                <a:cs typeface="Arial" panose="020B0604020202020204" pitchFamily="34" charset="0"/>
              </a:rPr>
              <a:t>-Propyl ether</a:t>
            </a:r>
            <a:r>
              <a:rPr lang="en-US" sz="2000" b="1" dirty="0" smtClean="0">
                <a:solidFill>
                  <a:srgbClr val="002060"/>
                </a:solidFill>
                <a:latin typeface="Arial" panose="020B0604020202020204" pitchFamily="34" charset="0"/>
                <a:cs typeface="Arial" panose="020B0604020202020204" pitchFamily="34" charset="0"/>
              </a:rPr>
              <a:t>.</a:t>
            </a:r>
          </a:p>
          <a:p>
            <a:pPr algn="just"/>
            <a:r>
              <a:rPr lang="en-US" sz="2000" b="1" dirty="0">
                <a:solidFill>
                  <a:srgbClr val="002060"/>
                </a:solidFill>
                <a:latin typeface="Arial" panose="020B0604020202020204" pitchFamily="34" charset="0"/>
                <a:cs typeface="Arial" panose="020B0604020202020204" pitchFamily="34" charset="0"/>
              </a:rPr>
              <a:t>It can be prepared by dehydrating a mixture of ethyl alcohol and </a:t>
            </a:r>
            <a:endParaRPr lang="en-US" sz="2000" b="1" dirty="0" smtClean="0">
              <a:solidFill>
                <a:srgbClr val="002060"/>
              </a:solidFill>
              <a:latin typeface="Arial" panose="020B0604020202020204" pitchFamily="34" charset="0"/>
              <a:cs typeface="Arial" panose="020B0604020202020204" pitchFamily="34" charset="0"/>
            </a:endParaRPr>
          </a:p>
          <a:p>
            <a:pPr algn="just"/>
            <a:r>
              <a:rPr lang="en-US" sz="2000" b="1" i="1" dirty="0" smtClean="0">
                <a:solidFill>
                  <a:srgbClr val="002060"/>
                </a:solidFill>
                <a:latin typeface="Arial" panose="020B0604020202020204" pitchFamily="34" charset="0"/>
                <a:cs typeface="Arial" panose="020B0604020202020204" pitchFamily="34" charset="0"/>
              </a:rPr>
              <a:t>n</a:t>
            </a:r>
            <a:r>
              <a:rPr lang="en-US" sz="2000" b="1" dirty="0" smtClean="0">
                <a:solidFill>
                  <a:srgbClr val="002060"/>
                </a:solidFill>
                <a:latin typeface="Arial" panose="020B0604020202020204" pitchFamily="34" charset="0"/>
                <a:cs typeface="Arial" panose="020B0604020202020204" pitchFamily="34" charset="0"/>
              </a:rPr>
              <a:t>-propyl alcohol it will give a mixture of three compounds as follow </a:t>
            </a:r>
            <a:r>
              <a:rPr lang="en-US" sz="2400" b="1" dirty="0" smtClean="0">
                <a:solidFill>
                  <a:srgbClr val="002060"/>
                </a:solidFill>
                <a:latin typeface="Arial" panose="020B0604020202020204" pitchFamily="34" charset="0"/>
                <a:cs typeface="Arial" panose="020B0604020202020204" pitchFamily="34" charset="0"/>
              </a:rPr>
              <a:t>.</a:t>
            </a:r>
            <a:endParaRPr lang="en-US" sz="2400" b="1" dirty="0">
              <a:solidFill>
                <a:srgbClr val="002060"/>
              </a:solidFill>
              <a:latin typeface="Arial" panose="020B0604020202020204" pitchFamily="34" charset="0"/>
              <a:cs typeface="Arial" panose="020B0604020202020204" pitchFamily="34" charset="0"/>
            </a:endParaRPr>
          </a:p>
        </p:txBody>
      </p:sp>
      <p:pic>
        <p:nvPicPr>
          <p:cNvPr id="19" name="Picture 2"/>
          <p:cNvPicPr>
            <a:picLocks noChangeAspect="1" noChangeArrowheads="1"/>
          </p:cNvPicPr>
          <p:nvPr/>
        </p:nvPicPr>
        <p:blipFill>
          <a:blip r:embed="rId2" cstate="print"/>
          <a:srcRect l="1057" r="1660" b="9091"/>
          <a:stretch>
            <a:fillRect/>
          </a:stretch>
        </p:blipFill>
        <p:spPr bwMode="auto">
          <a:xfrm>
            <a:off x="108687" y="4220359"/>
            <a:ext cx="7110791" cy="1029984"/>
          </a:xfrm>
          <a:prstGeom prst="rect">
            <a:avLst/>
          </a:prstGeom>
          <a:noFill/>
          <a:ln w="9525">
            <a:solidFill>
              <a:schemeClr val="tx1"/>
            </a:solidFill>
            <a:miter lim="800000"/>
            <a:headEnd/>
            <a:tailEnd/>
          </a:ln>
        </p:spPr>
      </p:pic>
      <p:pic>
        <p:nvPicPr>
          <p:cNvPr id="21" name="Picture 3"/>
          <p:cNvPicPr>
            <a:picLocks noChangeAspect="1" noChangeArrowheads="1"/>
          </p:cNvPicPr>
          <p:nvPr/>
        </p:nvPicPr>
        <p:blipFill>
          <a:blip r:embed="rId3" cstate="print"/>
          <a:srcRect l="1231" r="1538"/>
          <a:stretch>
            <a:fillRect/>
          </a:stretch>
        </p:blipFill>
        <p:spPr bwMode="auto">
          <a:xfrm>
            <a:off x="108687" y="4983775"/>
            <a:ext cx="7130313" cy="912984"/>
          </a:xfrm>
          <a:prstGeom prst="rect">
            <a:avLst/>
          </a:prstGeom>
          <a:noFill/>
          <a:ln w="9525">
            <a:solidFill>
              <a:schemeClr val="tx1"/>
            </a:solidFill>
            <a:miter lim="800000"/>
            <a:headEnd/>
            <a:tailEnd/>
          </a:ln>
        </p:spPr>
      </p:pic>
      <p:pic>
        <p:nvPicPr>
          <p:cNvPr id="23" name="Picture 4"/>
          <p:cNvPicPr>
            <a:picLocks noChangeAspect="1" noChangeArrowheads="1"/>
          </p:cNvPicPr>
          <p:nvPr/>
        </p:nvPicPr>
        <p:blipFill>
          <a:blip r:embed="rId4" cstate="print"/>
          <a:srcRect l="1068" r="53004" b="65812"/>
          <a:stretch>
            <a:fillRect/>
          </a:stretch>
        </p:blipFill>
        <p:spPr bwMode="auto">
          <a:xfrm>
            <a:off x="76200" y="5854772"/>
            <a:ext cx="4038600" cy="469605"/>
          </a:xfrm>
          <a:prstGeom prst="rect">
            <a:avLst/>
          </a:prstGeom>
          <a:noFill/>
          <a:ln w="9525">
            <a:noFill/>
            <a:miter lim="800000"/>
            <a:headEnd/>
            <a:tailEnd/>
          </a:ln>
        </p:spPr>
      </p:pic>
      <p:pic>
        <p:nvPicPr>
          <p:cNvPr id="25" name="Picture 4"/>
          <p:cNvPicPr>
            <a:picLocks noChangeAspect="1" noChangeArrowheads="1"/>
          </p:cNvPicPr>
          <p:nvPr/>
        </p:nvPicPr>
        <p:blipFill>
          <a:blip r:embed="rId4" cstate="print"/>
          <a:srcRect l="46996" t="-9402" r="43391" b="68376"/>
          <a:stretch>
            <a:fillRect/>
          </a:stretch>
        </p:blipFill>
        <p:spPr bwMode="auto">
          <a:xfrm>
            <a:off x="4145604" y="5608749"/>
            <a:ext cx="1028203" cy="685468"/>
          </a:xfrm>
          <a:prstGeom prst="rect">
            <a:avLst/>
          </a:prstGeom>
          <a:noFill/>
          <a:ln w="9525">
            <a:noFill/>
            <a:miter lim="800000"/>
            <a:headEnd/>
            <a:tailEnd/>
          </a:ln>
        </p:spPr>
      </p:pic>
      <p:pic>
        <p:nvPicPr>
          <p:cNvPr id="26" name="Picture 4"/>
          <p:cNvPicPr>
            <a:picLocks noChangeAspect="1" noChangeArrowheads="1"/>
          </p:cNvPicPr>
          <p:nvPr/>
        </p:nvPicPr>
        <p:blipFill>
          <a:blip r:embed="rId4" cstate="print"/>
          <a:srcRect l="46996" t="34188" r="1736"/>
          <a:stretch>
            <a:fillRect/>
          </a:stretch>
        </p:blipFill>
        <p:spPr bwMode="auto">
          <a:xfrm>
            <a:off x="5029200" y="5724670"/>
            <a:ext cx="3751880" cy="752330"/>
          </a:xfrm>
          <a:prstGeom prst="rect">
            <a:avLst/>
          </a:prstGeom>
          <a:noFill/>
          <a:ln w="9525">
            <a:noFill/>
            <a:miter lim="800000"/>
            <a:headEnd/>
            <a:tailEnd/>
          </a:ln>
        </p:spPr>
      </p:pic>
      <p:sp>
        <p:nvSpPr>
          <p:cNvPr id="2" name="Rectangle 1"/>
          <p:cNvSpPr/>
          <p:nvPr/>
        </p:nvSpPr>
        <p:spPr>
          <a:xfrm>
            <a:off x="5038928" y="6294638"/>
            <a:ext cx="3751880" cy="338554"/>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sz="1600" dirty="0" smtClean="0">
              <a:solidFill>
                <a:prstClr val="black"/>
              </a:solidFill>
            </a:endParaRPr>
          </a:p>
        </p:txBody>
      </p:sp>
      <p:sp>
        <p:nvSpPr>
          <p:cNvPr id="11" name="Rectangle 10"/>
          <p:cNvSpPr/>
          <p:nvPr/>
        </p:nvSpPr>
        <p:spPr>
          <a:xfrm>
            <a:off x="7248728" y="4220359"/>
            <a:ext cx="1542080" cy="1538883"/>
          </a:xfrm>
          <a:prstGeom prst="rect">
            <a:avLst/>
          </a:prstGeom>
        </p:spPr>
        <p:style>
          <a:lnRef idx="0">
            <a:scrgbClr r="0" g="0" b="0"/>
          </a:lnRef>
          <a:fillRef idx="1001">
            <a:schemeClr val="lt1"/>
          </a:fillRef>
          <a:effectRef idx="0">
            <a:scrgbClr r="0" g="0" b="0"/>
          </a:effectRef>
          <a:fontRef idx="major"/>
        </p:style>
        <p:txBody>
          <a:bodyPr wrap="square">
            <a:spAutoFit/>
          </a:bodyPr>
          <a:lstStyle/>
          <a:p>
            <a:endParaRPr lang="en-US" sz="1600" dirty="0" smtClean="0">
              <a:solidFill>
                <a:prstClr val="black"/>
              </a:solidFill>
            </a:endParaRPr>
          </a:p>
          <a:p>
            <a:endParaRPr lang="en-US" sz="1600" dirty="0">
              <a:solidFill>
                <a:prstClr val="black"/>
              </a:solidFill>
            </a:endParaRPr>
          </a:p>
          <a:p>
            <a:endParaRPr lang="en-US" sz="1600" dirty="0" smtClean="0">
              <a:solidFill>
                <a:prstClr val="black"/>
              </a:solidFill>
            </a:endParaRPr>
          </a:p>
          <a:p>
            <a:endParaRPr lang="en-US" sz="2800" dirty="0">
              <a:solidFill>
                <a:prstClr val="black"/>
              </a:solidFill>
            </a:endParaRPr>
          </a:p>
          <a:p>
            <a:endParaRPr lang="en-US" dirty="0">
              <a:solidFill>
                <a:prstClr val="black"/>
              </a:solidFill>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198</a:t>
            </a:fld>
            <a:endParaRPr lang="en-US">
              <a:solidFill>
                <a:prstClr val="black">
                  <a:tint val="75000"/>
                </a:prstClr>
              </a:solidFill>
            </a:endParaRPr>
          </a:p>
        </p:txBody>
      </p:sp>
      <p:sp>
        <p:nvSpPr>
          <p:cNvPr id="12" name="TextBox 10"/>
          <p:cNvSpPr txBox="1"/>
          <p:nvPr/>
        </p:nvSpPr>
        <p:spPr>
          <a:xfrm>
            <a:off x="0" y="0"/>
            <a:ext cx="382164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b="1" dirty="0" smtClean="0">
                <a:solidFill>
                  <a:prstClr val="black">
                    <a:lumMod val="75000"/>
                    <a:lumOff val="25000"/>
                  </a:prstClr>
                </a:solidFill>
                <a:cs typeface="Arial" pitchFamily="34" charset="0"/>
              </a:rPr>
              <a:t>Preparation of Ethers</a:t>
            </a:r>
          </a:p>
        </p:txBody>
      </p:sp>
      <p:pic>
        <p:nvPicPr>
          <p:cNvPr id="120834" name="Picture 2" descr="305"/>
          <p:cNvPicPr>
            <a:picLocks noChangeAspect="1" noChangeArrowheads="1"/>
          </p:cNvPicPr>
          <p:nvPr/>
        </p:nvPicPr>
        <p:blipFill>
          <a:blip r:embed="rId5">
            <a:extLst>
              <a:ext uri="{28A0092B-C50C-407E-A947-70E740481C1C}">
                <a14:useLocalDpi xmlns:a14="http://schemas.microsoft.com/office/drawing/2010/main" val="0"/>
              </a:ext>
            </a:extLst>
          </a:blip>
          <a:srcRect t="5487"/>
          <a:stretch>
            <a:fillRect/>
          </a:stretch>
        </p:blipFill>
        <p:spPr bwMode="auto">
          <a:xfrm>
            <a:off x="145750" y="762000"/>
            <a:ext cx="8645058" cy="2149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9041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heckerboard(across)">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checkerboard(across)">
                                      <p:cBhvr>
                                        <p:cTn id="22" dur="500"/>
                                        <p:tgtEl>
                                          <p:spTgt spid="23"/>
                                        </p:tgtEl>
                                      </p:cBhvr>
                                    </p:animEffect>
                                  </p:childTnLst>
                                </p:cTn>
                              </p:par>
                              <p:par>
                                <p:cTn id="23" presetID="5" presetClass="entr" presetSubtype="1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checkerboard(across)">
                                      <p:cBhvr>
                                        <p:cTn id="25" dur="500"/>
                                        <p:tgtEl>
                                          <p:spTgt spid="25"/>
                                        </p:tgtEl>
                                      </p:cBhvr>
                                    </p:animEffect>
                                  </p:childTnLst>
                                </p:cTn>
                              </p:par>
                              <p:par>
                                <p:cTn id="26" presetID="5" presetClass="entr" presetSubtype="1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checkerboard(across)">
                                      <p:cBhvr>
                                        <p:cTn id="28" dur="500"/>
                                        <p:tgtEl>
                                          <p:spTgt spid="26"/>
                                        </p:tgtEl>
                                      </p:cBhvr>
                                    </p:animEffect>
                                  </p:childTnLst>
                                </p:cTn>
                              </p:par>
                            </p:childTnLst>
                          </p:cTn>
                        </p:par>
                        <p:par>
                          <p:cTn id="29" fill="hold">
                            <p:stCondLst>
                              <p:cond delay="500"/>
                            </p:stCondLst>
                            <p:childTnLst>
                              <p:par>
                                <p:cTn id="30" presetID="4"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ox(in)">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208251" y="3352800"/>
            <a:ext cx="8727498" cy="3170099"/>
          </a:xfrm>
          <a:prstGeom prst="rect">
            <a:avLst/>
          </a:prstGeom>
        </p:spPr>
        <p:txBody>
          <a:bodyPr wrap="square">
            <a:spAutoFit/>
          </a:bodyPr>
          <a:lstStyle/>
          <a:p>
            <a:r>
              <a:rPr lang="en-US" sz="2000" b="1" dirty="0" smtClean="0">
                <a:solidFill>
                  <a:srgbClr val="002060"/>
                </a:solidFill>
              </a:rPr>
              <a:t>  The </a:t>
            </a:r>
            <a:r>
              <a:rPr lang="en-US" sz="2000" b="1" dirty="0" err="1" smtClean="0">
                <a:solidFill>
                  <a:srgbClr val="002060"/>
                </a:solidFill>
              </a:rPr>
              <a:t>ethoxide</a:t>
            </a:r>
            <a:r>
              <a:rPr lang="en-US" sz="2000" b="1" dirty="0" smtClean="0">
                <a:solidFill>
                  <a:srgbClr val="002060"/>
                </a:solidFill>
              </a:rPr>
              <a:t> </a:t>
            </a:r>
            <a:r>
              <a:rPr lang="en-US" sz="2000" b="1" dirty="0">
                <a:solidFill>
                  <a:srgbClr val="002060"/>
                </a:solidFill>
              </a:rPr>
              <a:t>(or </a:t>
            </a:r>
            <a:r>
              <a:rPr lang="en-US" sz="2000" b="1" dirty="0" err="1">
                <a:solidFill>
                  <a:srgbClr val="002060"/>
                </a:solidFill>
              </a:rPr>
              <a:t>phenoxide</a:t>
            </a:r>
            <a:r>
              <a:rPr lang="en-US" sz="2000" b="1" dirty="0">
                <a:solidFill>
                  <a:srgbClr val="002060"/>
                </a:solidFill>
              </a:rPr>
              <a:t>) ion </a:t>
            </a:r>
            <a:r>
              <a:rPr lang="en-US" sz="2000" b="1" dirty="0">
                <a:solidFill>
                  <a:srgbClr val="002060"/>
                </a:solidFill>
                <a:latin typeface="Arial" panose="020B0604020202020204" pitchFamily="34" charset="0"/>
                <a:cs typeface="Arial" panose="020B0604020202020204" pitchFamily="34" charset="0"/>
              </a:rPr>
              <a:t>serves</a:t>
            </a:r>
            <a:r>
              <a:rPr lang="en-US" sz="2000" b="1" dirty="0">
                <a:solidFill>
                  <a:srgbClr val="002060"/>
                </a:solidFill>
              </a:rPr>
              <a:t> as a strong </a:t>
            </a:r>
            <a:r>
              <a:rPr lang="en-US" sz="2000" b="1" dirty="0">
                <a:solidFill>
                  <a:srgbClr val="C00000"/>
                </a:solidFill>
              </a:rPr>
              <a:t>nucleophile</a:t>
            </a:r>
            <a:r>
              <a:rPr lang="en-US" sz="2000" b="1" dirty="0">
                <a:solidFill>
                  <a:srgbClr val="002060"/>
                </a:solidFill>
              </a:rPr>
              <a:t> and displaces the halide ion from the alkyl halide</a:t>
            </a:r>
            <a:r>
              <a:rPr lang="en-US" sz="2000" b="1" dirty="0" smtClean="0">
                <a:solidFill>
                  <a:srgbClr val="002060"/>
                </a:solidFill>
              </a:rPr>
              <a:t>.</a:t>
            </a:r>
            <a:r>
              <a:rPr lang="en-US" sz="2000" b="1" dirty="0">
                <a:solidFill>
                  <a:srgbClr val="C00000"/>
                </a:solidFill>
                <a:latin typeface="Arial" panose="020B0604020202020204" pitchFamily="34" charset="0"/>
                <a:cs typeface="Arial" panose="020B0604020202020204" pitchFamily="34" charset="0"/>
              </a:rPr>
              <a:t> </a:t>
            </a:r>
            <a:endParaRPr lang="en-US" sz="2000" b="1" dirty="0" smtClean="0">
              <a:solidFill>
                <a:srgbClr val="C00000"/>
              </a:solidFill>
              <a:latin typeface="Arial" panose="020B0604020202020204" pitchFamily="34" charset="0"/>
              <a:cs typeface="Arial" panose="020B0604020202020204" pitchFamily="34" charset="0"/>
            </a:endParaRPr>
          </a:p>
          <a:p>
            <a:r>
              <a:rPr lang="en-US" sz="2000" b="1" dirty="0" smtClean="0">
                <a:solidFill>
                  <a:srgbClr val="C00000"/>
                </a:solidFill>
                <a:latin typeface="Arial" panose="020B0604020202020204" pitchFamily="34" charset="0"/>
                <a:cs typeface="Arial" panose="020B0604020202020204" pitchFamily="34" charset="0"/>
              </a:rPr>
              <a:t>Example-2</a:t>
            </a:r>
            <a:r>
              <a:rPr lang="en-US" sz="2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Preparation of t-butyl methyl ether</a:t>
            </a:r>
            <a:r>
              <a:rPr lang="en-US" sz="2000" b="1" dirty="0">
                <a:solidFill>
                  <a:srgbClr val="C00000"/>
                </a:solidFill>
                <a:latin typeface="Arial" panose="020B0604020202020204" pitchFamily="34" charset="0"/>
                <a:cs typeface="Arial" panose="020B0604020202020204" pitchFamily="34" charset="0"/>
              </a:rPr>
              <a:t>, (CH</a:t>
            </a:r>
            <a:r>
              <a:rPr lang="en-US" sz="2000" b="1" baseline="-25000" dirty="0">
                <a:solidFill>
                  <a:srgbClr val="C00000"/>
                </a:solidFill>
                <a:latin typeface="Arial" panose="020B0604020202020204" pitchFamily="34" charset="0"/>
                <a:cs typeface="Arial" panose="020B0604020202020204" pitchFamily="34" charset="0"/>
              </a:rPr>
              <a:t>3</a:t>
            </a:r>
            <a:r>
              <a:rPr lang="en-US" sz="2000" b="1" dirty="0">
                <a:solidFill>
                  <a:srgbClr val="C00000"/>
                </a:solidFill>
                <a:latin typeface="Arial" panose="020B0604020202020204" pitchFamily="34" charset="0"/>
                <a:cs typeface="Arial" panose="020B0604020202020204" pitchFamily="34" charset="0"/>
              </a:rPr>
              <a:t>)</a:t>
            </a:r>
            <a:r>
              <a:rPr lang="en-US" sz="2000" b="1" baseline="-25000" dirty="0">
                <a:solidFill>
                  <a:srgbClr val="C00000"/>
                </a:solidFill>
                <a:latin typeface="Arial" panose="020B0604020202020204" pitchFamily="34" charset="0"/>
                <a:cs typeface="Arial" panose="020B0604020202020204" pitchFamily="34" charset="0"/>
              </a:rPr>
              <a:t>3</a:t>
            </a:r>
            <a:r>
              <a:rPr lang="en-US" sz="2000" b="1" dirty="0">
                <a:solidFill>
                  <a:srgbClr val="C00000"/>
                </a:solidFill>
                <a:latin typeface="Arial" panose="020B0604020202020204" pitchFamily="34" charset="0"/>
                <a:cs typeface="Arial" panose="020B0604020202020204" pitchFamily="34" charset="0"/>
              </a:rPr>
              <a:t>C-O-CH</a:t>
            </a:r>
            <a:r>
              <a:rPr lang="en-US" sz="2000" b="1" baseline="-25000" dirty="0">
                <a:solidFill>
                  <a:srgbClr val="C00000"/>
                </a:solidFill>
                <a:latin typeface="Arial" panose="020B0604020202020204" pitchFamily="34" charset="0"/>
                <a:cs typeface="Arial" panose="020B0604020202020204" pitchFamily="34" charset="0"/>
              </a:rPr>
              <a:t>3              </a:t>
            </a:r>
          </a:p>
          <a:p>
            <a:r>
              <a:rPr lang="en-US" sz="2000" b="1" baseline="-25000" dirty="0">
                <a:solidFill>
                  <a:srgbClr val="C00000"/>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In theory, this could be done by either of two reactions.</a:t>
            </a:r>
          </a:p>
          <a:p>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1-</a:t>
            </a:r>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Reaction of  sodium methoxide, </a:t>
            </a:r>
            <a:r>
              <a:rPr lang="en-US" sz="2000" b="1" dirty="0">
                <a:solidFill>
                  <a:srgbClr val="C00000"/>
                </a:solidFill>
                <a:latin typeface="Arial" panose="020B0604020202020204" pitchFamily="34" charset="0"/>
                <a:cs typeface="Arial" panose="020B0604020202020204" pitchFamily="34" charset="0"/>
              </a:rPr>
              <a:t>CH</a:t>
            </a:r>
            <a:r>
              <a:rPr lang="en-US" sz="2000" b="1" baseline="-25000" dirty="0">
                <a:solidFill>
                  <a:srgbClr val="C00000"/>
                </a:solidFill>
                <a:latin typeface="Arial" panose="020B0604020202020204" pitchFamily="34" charset="0"/>
                <a:cs typeface="Arial" panose="020B0604020202020204" pitchFamily="34" charset="0"/>
              </a:rPr>
              <a:t>3</a:t>
            </a:r>
            <a:r>
              <a:rPr lang="en-US" sz="2000" b="1" dirty="0">
                <a:solidFill>
                  <a:srgbClr val="C00000"/>
                </a:solidFill>
                <a:latin typeface="Arial" panose="020B0604020202020204" pitchFamily="34" charset="0"/>
                <a:cs typeface="Arial" panose="020B0604020202020204" pitchFamily="34" charset="0"/>
              </a:rPr>
              <a:t>O</a:t>
            </a:r>
            <a:r>
              <a:rPr lang="en-US" sz="2000" b="1" baseline="30000" dirty="0">
                <a:solidFill>
                  <a:srgbClr val="C00000"/>
                </a:solidFill>
                <a:latin typeface="Arial" panose="020B0604020202020204" pitchFamily="34" charset="0"/>
                <a:cs typeface="Arial" panose="020B0604020202020204" pitchFamily="34" charset="0"/>
              </a:rPr>
              <a:t>-</a:t>
            </a:r>
            <a:r>
              <a:rPr lang="en-US" sz="2000" b="1" dirty="0">
                <a:solidFill>
                  <a:srgbClr val="C00000"/>
                </a:solidFill>
                <a:latin typeface="Arial" panose="020B0604020202020204" pitchFamily="34" charset="0"/>
                <a:cs typeface="Arial" panose="020B0604020202020204" pitchFamily="34" charset="0"/>
              </a:rPr>
              <a:t>Na</a:t>
            </a:r>
            <a:r>
              <a:rPr lang="en-US" sz="2000" b="1" baseline="30000" dirty="0">
                <a:solidFill>
                  <a:srgbClr val="002060"/>
                </a:solidFill>
                <a:latin typeface="Arial" panose="020B0604020202020204" pitchFamily="34" charset="0"/>
                <a:cs typeface="Arial" panose="020B0604020202020204" pitchFamily="34" charset="0"/>
              </a:rPr>
              <a:t>+</a:t>
            </a:r>
            <a:r>
              <a:rPr lang="en-US" sz="2000" b="1" dirty="0">
                <a:solidFill>
                  <a:srgbClr val="002060"/>
                </a:solidFill>
                <a:latin typeface="Arial" panose="020B0604020202020204" pitchFamily="34" charset="0"/>
                <a:cs typeface="Arial" panose="020B0604020202020204" pitchFamily="34" charset="0"/>
              </a:rPr>
              <a:t>, with t-butyl chloride, </a:t>
            </a:r>
            <a:r>
              <a:rPr lang="en-US" sz="2000" b="1" dirty="0" smtClean="0">
                <a:solidFill>
                  <a:srgbClr val="00206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a:t>
            </a:r>
            <a:r>
              <a:rPr lang="en-US" sz="2000" b="1" dirty="0">
                <a:solidFill>
                  <a:srgbClr val="C00000"/>
                </a:solidFill>
                <a:latin typeface="Arial" panose="020B0604020202020204" pitchFamily="34" charset="0"/>
                <a:cs typeface="Arial" panose="020B0604020202020204" pitchFamily="34" charset="0"/>
              </a:rPr>
              <a:t>CH</a:t>
            </a:r>
            <a:r>
              <a:rPr lang="en-US" sz="2000" b="1" baseline="-25000" dirty="0">
                <a:solidFill>
                  <a:srgbClr val="C00000"/>
                </a:solidFill>
                <a:latin typeface="Arial" panose="020B0604020202020204" pitchFamily="34" charset="0"/>
                <a:cs typeface="Arial" panose="020B0604020202020204" pitchFamily="34" charset="0"/>
              </a:rPr>
              <a:t>3</a:t>
            </a:r>
            <a:r>
              <a:rPr lang="en-US" sz="2000" b="1" dirty="0">
                <a:solidFill>
                  <a:srgbClr val="C00000"/>
                </a:solidFill>
                <a:latin typeface="Arial" panose="020B0604020202020204" pitchFamily="34" charset="0"/>
                <a:cs typeface="Arial" panose="020B0604020202020204" pitchFamily="34" charset="0"/>
              </a:rPr>
              <a:t>)</a:t>
            </a:r>
            <a:r>
              <a:rPr lang="en-US" sz="2000" b="1" baseline="-25000" dirty="0">
                <a:solidFill>
                  <a:srgbClr val="C00000"/>
                </a:solidFill>
                <a:latin typeface="Arial" panose="020B0604020202020204" pitchFamily="34" charset="0"/>
                <a:cs typeface="Arial" panose="020B0604020202020204" pitchFamily="34" charset="0"/>
              </a:rPr>
              <a:t>3</a:t>
            </a:r>
            <a:r>
              <a:rPr lang="en-US" sz="2000" b="1" dirty="0">
                <a:solidFill>
                  <a:srgbClr val="C00000"/>
                </a:solidFill>
                <a:latin typeface="Arial" panose="020B0604020202020204" pitchFamily="34" charset="0"/>
                <a:cs typeface="Arial" panose="020B0604020202020204" pitchFamily="34" charset="0"/>
              </a:rPr>
              <a:t>C-Cl </a:t>
            </a:r>
            <a:r>
              <a:rPr lang="en-US" sz="2000" b="1" dirty="0">
                <a:solidFill>
                  <a:srgbClr val="002060"/>
                </a:solidFill>
                <a:latin typeface="Arial" panose="020B0604020202020204" pitchFamily="34" charset="0"/>
                <a:cs typeface="Arial" panose="020B0604020202020204" pitchFamily="34" charset="0"/>
              </a:rPr>
              <a:t>, this combination leads to </a:t>
            </a:r>
            <a:r>
              <a:rPr lang="en-US" sz="2000" b="1" dirty="0" err="1">
                <a:solidFill>
                  <a:srgbClr val="002060"/>
                </a:solidFill>
                <a:latin typeface="Arial" panose="020B0604020202020204" pitchFamily="34" charset="0"/>
                <a:cs typeface="Arial" panose="020B0604020202020204" pitchFamily="34" charset="0"/>
              </a:rPr>
              <a:t>dehydrohalogenation</a:t>
            </a:r>
            <a:r>
              <a:rPr lang="en-US" sz="2000" b="1" dirty="0">
                <a:solidFill>
                  <a:srgbClr val="002060"/>
                </a:solidFill>
                <a:latin typeface="Arial" panose="020B0604020202020204" pitchFamily="34" charset="0"/>
                <a:cs typeface="Arial" panose="020B0604020202020204" pitchFamily="34" charset="0"/>
              </a:rPr>
              <a:t> to an </a:t>
            </a:r>
            <a:r>
              <a:rPr lang="en-US" sz="2000" b="1" dirty="0" smtClean="0">
                <a:solidFill>
                  <a:srgbClr val="002060"/>
                </a:solidFill>
                <a:latin typeface="Arial" panose="020B0604020202020204" pitchFamily="34" charset="0"/>
                <a:cs typeface="Arial" panose="020B0604020202020204" pitchFamily="34" charset="0"/>
              </a:rPr>
              <a:t>    alkene</a:t>
            </a:r>
            <a:r>
              <a:rPr lang="en-US" sz="2000" b="1" dirty="0">
                <a:solidFill>
                  <a:srgbClr val="002060"/>
                </a:solidFill>
                <a:latin typeface="Arial" panose="020B0604020202020204" pitchFamily="34" charset="0"/>
                <a:cs typeface="Arial" panose="020B0604020202020204" pitchFamily="34" charset="0"/>
              </a:rPr>
              <a:t>, an elimination reaction. </a:t>
            </a:r>
          </a:p>
          <a:p>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2-</a:t>
            </a:r>
            <a:r>
              <a:rPr lang="en-US" sz="2000" b="1" dirty="0">
                <a:solidFill>
                  <a:srgbClr val="002060"/>
                </a:solidFill>
                <a:latin typeface="Arial" panose="020B0604020202020204" pitchFamily="34" charset="0"/>
                <a:cs typeface="Arial" panose="020B0604020202020204" pitchFamily="34" charset="0"/>
              </a:rPr>
              <a:t> Reaction of  sodium t-</a:t>
            </a:r>
            <a:r>
              <a:rPr lang="en-US" sz="2000" b="1" dirty="0" err="1">
                <a:solidFill>
                  <a:srgbClr val="002060"/>
                </a:solidFill>
                <a:latin typeface="Arial" panose="020B0604020202020204" pitchFamily="34" charset="0"/>
                <a:cs typeface="Arial" panose="020B0604020202020204" pitchFamily="34" charset="0"/>
              </a:rPr>
              <a:t>butoxide</a:t>
            </a:r>
            <a:r>
              <a:rPr lang="en-US" sz="2000" b="1" dirty="0">
                <a:solidFill>
                  <a:srgbClr val="002060"/>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(CH</a:t>
            </a:r>
            <a:r>
              <a:rPr lang="en-US" sz="2000" b="1" baseline="-25000" dirty="0">
                <a:solidFill>
                  <a:srgbClr val="C00000"/>
                </a:solidFill>
                <a:latin typeface="Arial" panose="020B0604020202020204" pitchFamily="34" charset="0"/>
                <a:cs typeface="Arial" panose="020B0604020202020204" pitchFamily="34" charset="0"/>
              </a:rPr>
              <a:t>3</a:t>
            </a:r>
            <a:r>
              <a:rPr lang="en-US" sz="2000" b="1" dirty="0">
                <a:solidFill>
                  <a:srgbClr val="C00000"/>
                </a:solidFill>
                <a:latin typeface="Arial" panose="020B0604020202020204" pitchFamily="34" charset="0"/>
                <a:cs typeface="Arial" panose="020B0604020202020204" pitchFamily="34" charset="0"/>
              </a:rPr>
              <a:t>)</a:t>
            </a:r>
            <a:r>
              <a:rPr lang="en-US" sz="2000" b="1" baseline="-25000" dirty="0">
                <a:solidFill>
                  <a:srgbClr val="C00000"/>
                </a:solidFill>
                <a:latin typeface="Arial" panose="020B0604020202020204" pitchFamily="34" charset="0"/>
                <a:cs typeface="Arial" panose="020B0604020202020204" pitchFamily="34" charset="0"/>
              </a:rPr>
              <a:t>3</a:t>
            </a:r>
            <a:r>
              <a:rPr lang="en-US" sz="2000" b="1" dirty="0">
                <a:solidFill>
                  <a:srgbClr val="C00000"/>
                </a:solidFill>
                <a:latin typeface="Arial" panose="020B0604020202020204" pitchFamily="34" charset="0"/>
                <a:cs typeface="Arial" panose="020B0604020202020204" pitchFamily="34" charset="0"/>
              </a:rPr>
              <a:t>C-O</a:t>
            </a:r>
            <a:r>
              <a:rPr lang="en-US" sz="2000" b="1" baseline="30000" dirty="0">
                <a:solidFill>
                  <a:srgbClr val="C00000"/>
                </a:solidFill>
                <a:latin typeface="Arial" panose="020B0604020202020204" pitchFamily="34" charset="0"/>
                <a:cs typeface="Arial" panose="020B0604020202020204" pitchFamily="34" charset="0"/>
              </a:rPr>
              <a:t>-</a:t>
            </a:r>
            <a:r>
              <a:rPr lang="en-US" sz="2000" b="1" dirty="0">
                <a:solidFill>
                  <a:srgbClr val="C00000"/>
                </a:solidFill>
                <a:latin typeface="Arial" panose="020B0604020202020204" pitchFamily="34" charset="0"/>
                <a:cs typeface="Arial" panose="020B0604020202020204" pitchFamily="34" charset="0"/>
              </a:rPr>
              <a:t>Na</a:t>
            </a:r>
            <a:r>
              <a:rPr lang="en-US" sz="2000" b="1" baseline="30000" dirty="0">
                <a:solidFill>
                  <a:srgbClr val="C00000"/>
                </a:solidFill>
                <a:latin typeface="Arial" panose="020B0604020202020204" pitchFamily="34" charset="0"/>
                <a:cs typeface="Arial" panose="020B0604020202020204" pitchFamily="34" charset="0"/>
              </a:rPr>
              <a:t>+</a:t>
            </a:r>
            <a:r>
              <a:rPr lang="en-US" sz="2000" b="1" dirty="0">
                <a:solidFill>
                  <a:srgbClr val="002060"/>
                </a:solidFill>
                <a:latin typeface="Arial" panose="020B0604020202020204" pitchFamily="34" charset="0"/>
                <a:cs typeface="Arial" panose="020B0604020202020204" pitchFamily="34" charset="0"/>
              </a:rPr>
              <a:t>, with methyl chloride, </a:t>
            </a:r>
            <a:r>
              <a:rPr lang="en-US" sz="2000" b="1" dirty="0">
                <a:solidFill>
                  <a:srgbClr val="C00000"/>
                </a:solidFill>
                <a:latin typeface="Arial" panose="020B0604020202020204" pitchFamily="34" charset="0"/>
                <a:cs typeface="Arial" panose="020B0604020202020204" pitchFamily="34" charset="0"/>
              </a:rPr>
              <a:t>CH</a:t>
            </a:r>
            <a:r>
              <a:rPr lang="en-US" sz="2000" b="1" baseline="-25000" dirty="0">
                <a:solidFill>
                  <a:srgbClr val="C00000"/>
                </a:solidFill>
                <a:latin typeface="Arial" panose="020B0604020202020204" pitchFamily="34" charset="0"/>
                <a:cs typeface="Arial" panose="020B0604020202020204" pitchFamily="34" charset="0"/>
              </a:rPr>
              <a:t>3</a:t>
            </a:r>
            <a:r>
              <a:rPr lang="en-US" sz="2000" b="1" dirty="0">
                <a:solidFill>
                  <a:srgbClr val="C00000"/>
                </a:solidFill>
                <a:latin typeface="Arial" panose="020B0604020202020204" pitchFamily="34" charset="0"/>
                <a:cs typeface="Arial" panose="020B0604020202020204" pitchFamily="34" charset="0"/>
              </a:rPr>
              <a:t>Cl</a:t>
            </a:r>
            <a:r>
              <a:rPr lang="en-US" sz="2000" b="1" dirty="0">
                <a:solidFill>
                  <a:srgbClr val="002060"/>
                </a:solidFill>
                <a:latin typeface="Arial" panose="020B0604020202020204" pitchFamily="34" charset="0"/>
                <a:cs typeface="Arial" panose="020B0604020202020204" pitchFamily="34" charset="0"/>
              </a:rPr>
              <a:t>.  this route gives the desired ether by substitution.</a:t>
            </a:r>
          </a:p>
          <a:p>
            <a:pPr algn="just"/>
            <a:r>
              <a:rPr lang="en-US" sz="2000" b="1" dirty="0" smtClean="0">
                <a:solidFill>
                  <a:srgbClr val="002060"/>
                </a:solidFill>
              </a:rPr>
              <a:t> </a:t>
            </a:r>
            <a:endParaRPr lang="en-US" sz="2000" b="1" dirty="0">
              <a:solidFill>
                <a:srgbClr val="002060"/>
              </a:solidFill>
            </a:endParaRPr>
          </a:p>
        </p:txBody>
      </p:sp>
      <p:pic>
        <p:nvPicPr>
          <p:cNvPr id="7" name="Picture 2" descr="30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5152" y="1496438"/>
            <a:ext cx="6400800" cy="179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51739" y="609600"/>
            <a:ext cx="8784010" cy="1015663"/>
          </a:xfrm>
          <a:prstGeom prst="rect">
            <a:avLst/>
          </a:prstGeom>
        </p:spPr>
        <p:txBody>
          <a:bodyPr wrap="square">
            <a:spAutoFit/>
          </a:bodyPr>
          <a:lstStyle/>
          <a:p>
            <a:r>
              <a:rPr lang="en-US" sz="2000" b="1" dirty="0">
                <a:solidFill>
                  <a:srgbClr val="C00000"/>
                </a:solidFill>
                <a:latin typeface="Arial" panose="020B0604020202020204" pitchFamily="34" charset="0"/>
                <a:cs typeface="Arial" panose="020B0604020202020204" pitchFamily="34" charset="0"/>
              </a:rPr>
              <a:t>2- The Williamson Synthesis </a:t>
            </a:r>
            <a:endParaRPr lang="en-US" sz="2000" b="1" dirty="0" smtClean="0">
              <a:solidFill>
                <a:srgbClr val="C00000"/>
              </a:solidFill>
              <a:latin typeface="Arial" panose="020B0604020202020204" pitchFamily="34" charset="0"/>
              <a:cs typeface="Arial" panose="020B0604020202020204" pitchFamily="34" charset="0"/>
            </a:endParaRPr>
          </a:p>
          <a:p>
            <a:r>
              <a:rPr lang="en-US" sz="2000" b="1" dirty="0">
                <a:solidFill>
                  <a:srgbClr val="C00000"/>
                </a:solidFill>
                <a:latin typeface="Arial" panose="020B0604020202020204" pitchFamily="34" charset="0"/>
                <a:cs typeface="Arial" panose="020B0604020202020204" pitchFamily="34" charset="0"/>
              </a:rPr>
              <a:t> </a:t>
            </a:r>
            <a:r>
              <a:rPr lang="en-US" sz="2000" dirty="0" smtClean="0">
                <a:solidFill>
                  <a:srgbClr val="002060"/>
                </a:solidFill>
                <a:latin typeface="Arial" panose="020B0604020202020204" pitchFamily="34" charset="0"/>
                <a:cs typeface="Arial" panose="020B0604020202020204" pitchFamily="34" charset="0"/>
              </a:rPr>
              <a:t>This can be done by </a:t>
            </a:r>
            <a:r>
              <a:rPr lang="en-US" sz="2000" dirty="0">
                <a:solidFill>
                  <a:srgbClr val="002060"/>
                </a:solidFill>
                <a:latin typeface="Arial" panose="020B0604020202020204" pitchFamily="34" charset="0"/>
                <a:cs typeface="Arial" panose="020B0604020202020204" pitchFamily="34" charset="0"/>
              </a:rPr>
              <a:t>reaction of a </a:t>
            </a:r>
            <a:r>
              <a:rPr lang="en-US" sz="2000" dirty="0">
                <a:solidFill>
                  <a:srgbClr val="C00000"/>
                </a:solidFill>
                <a:latin typeface="Arial" panose="020B0604020202020204" pitchFamily="34" charset="0"/>
                <a:cs typeface="Arial" panose="020B0604020202020204" pitchFamily="34" charset="0"/>
              </a:rPr>
              <a:t>sodium </a:t>
            </a:r>
            <a:r>
              <a:rPr lang="en-US" sz="2000" dirty="0" err="1">
                <a:solidFill>
                  <a:srgbClr val="C00000"/>
                </a:solidFill>
                <a:latin typeface="Arial" panose="020B0604020202020204" pitchFamily="34" charset="0"/>
                <a:cs typeface="Arial" panose="020B0604020202020204" pitchFamily="34" charset="0"/>
              </a:rPr>
              <a:t>ethoxide</a:t>
            </a:r>
            <a:r>
              <a:rPr lang="en-US" sz="2000" dirty="0">
                <a:solidFill>
                  <a:srgbClr val="002060"/>
                </a:solidFill>
                <a:latin typeface="Arial" panose="020B0604020202020204" pitchFamily="34" charset="0"/>
                <a:cs typeface="Arial" panose="020B0604020202020204" pitchFamily="34" charset="0"/>
              </a:rPr>
              <a:t> or a sodium </a:t>
            </a:r>
            <a:r>
              <a:rPr lang="en-US" sz="2000" dirty="0" err="1">
                <a:solidFill>
                  <a:srgbClr val="002060"/>
                </a:solidFill>
                <a:latin typeface="Arial" panose="020B0604020202020204" pitchFamily="34" charset="0"/>
                <a:cs typeface="Arial" panose="020B0604020202020204" pitchFamily="34" charset="0"/>
              </a:rPr>
              <a:t>phenoxide</a:t>
            </a:r>
            <a:r>
              <a:rPr lang="en-US" sz="2000" dirty="0">
                <a:solidFill>
                  <a:srgbClr val="002060"/>
                </a:solidFill>
                <a:latin typeface="Arial" panose="020B0604020202020204" pitchFamily="34" charset="0"/>
                <a:cs typeface="Arial" panose="020B0604020202020204" pitchFamily="34" charset="0"/>
              </a:rPr>
              <a:t> with an </a:t>
            </a:r>
            <a:r>
              <a:rPr lang="en-US" sz="2000" dirty="0">
                <a:solidFill>
                  <a:srgbClr val="C00000"/>
                </a:solidFill>
                <a:latin typeface="Arial" panose="020B0604020202020204" pitchFamily="34" charset="0"/>
                <a:cs typeface="Arial" panose="020B0604020202020204" pitchFamily="34" charset="0"/>
              </a:rPr>
              <a:t>alkyl halide </a:t>
            </a:r>
            <a:r>
              <a:rPr lang="en-US" sz="2000" dirty="0">
                <a:solidFill>
                  <a:srgbClr val="002060"/>
                </a:solidFill>
                <a:latin typeface="Arial" panose="020B0604020202020204" pitchFamily="34" charset="0"/>
                <a:cs typeface="Arial" panose="020B0604020202020204" pitchFamily="34" charset="0"/>
              </a:rPr>
              <a:t>to form an ether. </a:t>
            </a: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199</a:t>
            </a:fld>
            <a:endParaRPr lang="en-US" dirty="0">
              <a:solidFill>
                <a:prstClr val="black">
                  <a:tint val="75000"/>
                </a:prstClr>
              </a:solidFill>
            </a:endParaRPr>
          </a:p>
        </p:txBody>
      </p:sp>
      <p:sp>
        <p:nvSpPr>
          <p:cNvPr id="8" name="TextBox 10"/>
          <p:cNvSpPr txBox="1"/>
          <p:nvPr/>
        </p:nvSpPr>
        <p:spPr>
          <a:xfrm>
            <a:off x="0" y="0"/>
            <a:ext cx="382164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b="1" dirty="0" smtClean="0">
                <a:solidFill>
                  <a:prstClr val="black">
                    <a:lumMod val="75000"/>
                    <a:lumOff val="25000"/>
                  </a:prstClr>
                </a:solidFill>
                <a:cs typeface="Arial" pitchFamily="34" charset="0"/>
              </a:rPr>
              <a:t>Preparation of Ethers</a:t>
            </a:r>
          </a:p>
        </p:txBody>
      </p:sp>
      <p:sp>
        <p:nvSpPr>
          <p:cNvPr id="4" name="مستطيل 3"/>
          <p:cNvSpPr/>
          <p:nvPr/>
        </p:nvSpPr>
        <p:spPr>
          <a:xfrm>
            <a:off x="381000" y="1625263"/>
            <a:ext cx="1338828" cy="369332"/>
          </a:xfrm>
          <a:prstGeom prst="rect">
            <a:avLst/>
          </a:prstGeom>
        </p:spPr>
        <p:txBody>
          <a:bodyPr wrap="none">
            <a:spAutoFit/>
          </a:bodyPr>
          <a:lstStyle/>
          <a:p>
            <a:r>
              <a:rPr lang="en-US" b="1" dirty="0" smtClean="0">
                <a:solidFill>
                  <a:srgbClr val="C00000"/>
                </a:solidFill>
                <a:latin typeface="Arial" panose="020B0604020202020204" pitchFamily="34" charset="0"/>
                <a:cs typeface="Arial" panose="020B0604020202020204" pitchFamily="34" charset="0"/>
              </a:rPr>
              <a:t>Example-1</a:t>
            </a:r>
            <a:endParaRPr lang="ar-SA" dirty="0">
              <a:solidFill>
                <a:prstClr val="black"/>
              </a:solidFill>
            </a:endParaRPr>
          </a:p>
        </p:txBody>
      </p:sp>
    </p:spTree>
    <p:extLst>
      <p:ext uri="{BB962C8B-B14F-4D97-AF65-F5344CB8AC3E}">
        <p14:creationId xmlns:p14="http://schemas.microsoft.com/office/powerpoint/2010/main" val="3159467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الكتب\للمراجعة والحذف\اسس الكيمياء العضوية 1-6-1434\الغلاف.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00" y="1057394"/>
            <a:ext cx="5410200" cy="411097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400800" y="1057394"/>
            <a:ext cx="762000" cy="4124206"/>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endParaRPr lang="en-US" sz="1600" b="1" dirty="0" smtClean="0">
              <a:solidFill>
                <a:srgbClr val="00467A"/>
              </a:solidFill>
              <a:latin typeface="Times New Roman" panose="02020603050405020304" pitchFamily="18" charset="0"/>
              <a:cs typeface="Times New Roman" panose="02020603050405020304" pitchFamily="18" charset="0"/>
            </a:endParaRPr>
          </a:p>
          <a:p>
            <a:pPr algn="ctr"/>
            <a:endParaRPr lang="en-US" sz="1600" b="1" dirty="0">
              <a:solidFill>
                <a:srgbClr val="00467A"/>
              </a:solidFill>
              <a:latin typeface="Times New Roman" panose="02020603050405020304" pitchFamily="18" charset="0"/>
              <a:cs typeface="Times New Roman" panose="02020603050405020304" pitchFamily="18" charset="0"/>
            </a:endParaRPr>
          </a:p>
          <a:p>
            <a:pPr algn="ctr"/>
            <a:endParaRPr lang="en-US" sz="1600" b="1" dirty="0" smtClean="0">
              <a:solidFill>
                <a:srgbClr val="00467A"/>
              </a:solidFill>
              <a:latin typeface="Times New Roman" panose="02020603050405020304" pitchFamily="18" charset="0"/>
              <a:cs typeface="Times New Roman" panose="02020603050405020304" pitchFamily="18" charset="0"/>
            </a:endParaRPr>
          </a:p>
          <a:p>
            <a:pPr algn="ctr"/>
            <a:endParaRPr lang="en-US" sz="1600" b="1" dirty="0" smtClean="0">
              <a:solidFill>
                <a:srgbClr val="00467A"/>
              </a:solidFill>
              <a:latin typeface="Times New Roman" panose="02020603050405020304" pitchFamily="18" charset="0"/>
              <a:cs typeface="Times New Roman" panose="02020603050405020304" pitchFamily="18" charset="0"/>
            </a:endParaRPr>
          </a:p>
          <a:p>
            <a:pPr algn="ctr"/>
            <a:r>
              <a:rPr lang="en-US" sz="1100" b="1" dirty="0" smtClean="0">
                <a:solidFill>
                  <a:srgbClr val="00467A"/>
                </a:solidFill>
                <a:latin typeface="Times New Roman" panose="02020603050405020304" pitchFamily="18" charset="0"/>
                <a:cs typeface="Times New Roman" panose="02020603050405020304" pitchFamily="18" charset="0"/>
              </a:rPr>
              <a:t>Introduction </a:t>
            </a:r>
            <a:r>
              <a:rPr lang="en-US" sz="1100" b="1" dirty="0">
                <a:solidFill>
                  <a:srgbClr val="00467A"/>
                </a:solidFill>
                <a:latin typeface="Times New Roman" panose="02020603050405020304" pitchFamily="18" charset="0"/>
                <a:cs typeface="Times New Roman" panose="02020603050405020304" pitchFamily="18" charset="0"/>
              </a:rPr>
              <a:t>to </a:t>
            </a:r>
            <a:r>
              <a:rPr lang="en-US" sz="1200" b="1" dirty="0">
                <a:solidFill>
                  <a:srgbClr val="00467A"/>
                </a:solidFill>
                <a:latin typeface="Times New Roman" panose="02020603050405020304" pitchFamily="18" charset="0"/>
                <a:cs typeface="Times New Roman" panose="02020603050405020304" pitchFamily="18" charset="0"/>
              </a:rPr>
              <a:t>Organic Chemistry</a:t>
            </a:r>
          </a:p>
          <a:p>
            <a:pPr algn="ctr"/>
            <a:r>
              <a:rPr lang="en-US" sz="900" b="1" dirty="0">
                <a:solidFill>
                  <a:srgbClr val="00467A"/>
                </a:solidFill>
                <a:latin typeface="Times New Roman" panose="02020603050405020304" pitchFamily="18" charset="0"/>
                <a:cs typeface="Times New Roman" panose="02020603050405020304" pitchFamily="18" charset="0"/>
              </a:rPr>
              <a:t> (for Preparatory Year - Health Sciences)</a:t>
            </a:r>
          </a:p>
          <a:p>
            <a:pPr algn="ctr"/>
            <a:r>
              <a:rPr lang="en-US" sz="1100" b="1" dirty="0">
                <a:solidFill>
                  <a:srgbClr val="00467A"/>
                </a:solidFill>
                <a:latin typeface="Times New Roman" panose="02020603050405020304" pitchFamily="18" charset="0"/>
                <a:cs typeface="Times New Roman" panose="02020603050405020304" pitchFamily="18" charset="0"/>
              </a:rPr>
              <a:t>145 CHE</a:t>
            </a:r>
            <a:r>
              <a:rPr lang="en-US" sz="1200" b="1" dirty="0">
                <a:solidFill>
                  <a:srgbClr val="00467A"/>
                </a:solidFill>
                <a:latin typeface="Times New Roman" panose="02020603050405020304" pitchFamily="18" charset="0"/>
                <a:cs typeface="Times New Roman" panose="02020603050405020304" pitchFamily="18" charset="0"/>
              </a:rPr>
              <a:t>M </a:t>
            </a:r>
            <a:endParaRPr lang="en-US" sz="1200" dirty="0">
              <a:solidFill>
                <a:srgbClr val="00467A"/>
              </a:solidFill>
              <a:ea typeface="Times New Roman"/>
              <a:cs typeface="Arabic Transparent"/>
            </a:endParaRPr>
          </a:p>
          <a:p>
            <a:pPr algn="ctr" rtl="1"/>
            <a:endParaRPr lang="en-US" sz="1200" dirty="0" smtClean="0">
              <a:solidFill>
                <a:srgbClr val="00467A"/>
              </a:solidFill>
              <a:ea typeface="Times New Roman"/>
              <a:cs typeface="Arabic Transparent"/>
            </a:endParaRPr>
          </a:p>
          <a:p>
            <a:pPr algn="ctr" rtl="1"/>
            <a:endParaRPr lang="en-US" sz="1200" dirty="0">
              <a:solidFill>
                <a:srgbClr val="00467A"/>
              </a:solidFill>
              <a:ea typeface="Times New Roman"/>
              <a:cs typeface="Arabic Transparent"/>
            </a:endParaRPr>
          </a:p>
          <a:p>
            <a:pPr algn="ctr" rtl="1"/>
            <a:endParaRPr lang="en-US" sz="1200" dirty="0" smtClean="0">
              <a:solidFill>
                <a:srgbClr val="00467A"/>
              </a:solidFill>
              <a:ea typeface="Times New Roman"/>
              <a:cs typeface="Arabic Transparent"/>
            </a:endParaRPr>
          </a:p>
          <a:p>
            <a:pPr algn="ctr" rtl="1"/>
            <a:endParaRPr lang="en-US" sz="1200" dirty="0">
              <a:solidFill>
                <a:srgbClr val="00467A"/>
              </a:solidFill>
              <a:ea typeface="Times New Roman"/>
              <a:cs typeface="Arabic Transparent"/>
            </a:endParaRPr>
          </a:p>
          <a:p>
            <a:pPr algn="ctr" rtl="1"/>
            <a:endParaRPr lang="en-US" sz="1200" dirty="0" smtClean="0">
              <a:solidFill>
                <a:srgbClr val="00467A"/>
              </a:solidFill>
              <a:ea typeface="Times New Roman"/>
              <a:cs typeface="Arabic Transparent"/>
            </a:endParaRPr>
          </a:p>
          <a:p>
            <a:pPr algn="ctr" rtl="1"/>
            <a:endParaRPr lang="en-US" sz="1200" dirty="0" smtClean="0">
              <a:solidFill>
                <a:srgbClr val="00467A"/>
              </a:solidFill>
              <a:ea typeface="Times New Roman"/>
              <a:cs typeface="Arabic Transparent"/>
            </a:endParaRPr>
          </a:p>
        </p:txBody>
      </p:sp>
      <p:sp>
        <p:nvSpPr>
          <p:cNvPr id="2" name="مستطيل 1"/>
          <p:cNvSpPr/>
          <p:nvPr/>
        </p:nvSpPr>
        <p:spPr>
          <a:xfrm>
            <a:off x="6388102" y="1188199"/>
            <a:ext cx="787395" cy="261610"/>
          </a:xfrm>
          <a:prstGeom prst="rect">
            <a:avLst/>
          </a:prstGeom>
        </p:spPr>
        <p:txBody>
          <a:bodyPr wrap="none">
            <a:spAutoFit/>
          </a:bodyPr>
          <a:lstStyle/>
          <a:p>
            <a:r>
              <a:rPr lang="en-US" sz="1100" b="1" dirty="0" smtClean="0">
                <a:solidFill>
                  <a:srgbClr val="00467A"/>
                </a:solidFill>
                <a:latin typeface="Times New Roman" panose="02020603050405020304" pitchFamily="18" charset="0"/>
                <a:cs typeface="Times New Roman" panose="02020603050405020304" pitchFamily="18" charset="0"/>
              </a:rPr>
              <a:t>Reference</a:t>
            </a:r>
            <a:endParaRPr lang="ar-SA" sz="1100" dirty="0"/>
          </a:p>
        </p:txBody>
      </p:sp>
      <p:sp>
        <p:nvSpPr>
          <p:cNvPr id="3" name="مستطيل 2"/>
          <p:cNvSpPr/>
          <p:nvPr/>
        </p:nvSpPr>
        <p:spPr>
          <a:xfrm rot="9559083" flipH="1">
            <a:off x="5689690" y="1188199"/>
            <a:ext cx="647316" cy="646331"/>
          </a:xfrm>
          <a:prstGeom prst="rect">
            <a:avLst/>
          </a:prstGeom>
        </p:spPr>
        <p:txBody>
          <a:bodyPr wrap="square">
            <a:spAutoFit/>
          </a:bodyPr>
          <a:lstStyle/>
          <a:p>
            <a:pPr algn="just"/>
            <a:r>
              <a:rPr lang="en-US" sz="3600" b="1" dirty="0">
                <a:solidFill>
                  <a:srgbClr val="0070C0"/>
                </a:solidFill>
                <a:cs typeface="Times New Roman" pitchFamily="18" charset="0"/>
                <a:sym typeface="Wingdings 3"/>
              </a:rPr>
              <a:t></a:t>
            </a:r>
            <a:endParaRPr lang="en-US" sz="3600" b="1" dirty="0">
              <a:solidFill>
                <a:srgbClr val="0070C0"/>
              </a:solidFill>
              <a:cs typeface="Times New Roman" pitchFamily="18" charset="0"/>
            </a:endParaRPr>
          </a:p>
        </p:txBody>
      </p:sp>
      <p:sp>
        <p:nvSpPr>
          <p:cNvPr id="5" name="مستطيل 4"/>
          <p:cNvSpPr/>
          <p:nvPr/>
        </p:nvSpPr>
        <p:spPr>
          <a:xfrm rot="16200000">
            <a:off x="2594202" y="2958993"/>
            <a:ext cx="4110973" cy="307777"/>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algn="ctr"/>
            <a:r>
              <a:rPr lang="en-US" sz="1200" b="1" dirty="0">
                <a:solidFill>
                  <a:srgbClr val="00467A"/>
                </a:solidFill>
                <a:latin typeface="Times New Roman" panose="02020603050405020304" pitchFamily="18" charset="0"/>
                <a:cs typeface="Times New Roman" panose="02020603050405020304" pitchFamily="18" charset="0"/>
              </a:rPr>
              <a:t>Introduction to </a:t>
            </a:r>
            <a:r>
              <a:rPr lang="en-US" sz="1400" b="1" dirty="0">
                <a:solidFill>
                  <a:srgbClr val="00467A"/>
                </a:solidFill>
                <a:latin typeface="Times New Roman" panose="02020603050405020304" pitchFamily="18" charset="0"/>
                <a:cs typeface="Times New Roman" panose="02020603050405020304" pitchFamily="18" charset="0"/>
              </a:rPr>
              <a:t>Organic Chemistry</a:t>
            </a:r>
          </a:p>
        </p:txBody>
      </p:sp>
      <p:sp>
        <p:nvSpPr>
          <p:cNvPr id="6" name="عنصر نائب للتذييل 5"/>
          <p:cNvSpPr>
            <a:spLocks noGrp="1"/>
          </p:cNvSpPr>
          <p:nvPr>
            <p:ph type="ftr" sz="quarter" idx="11"/>
          </p:nvPr>
        </p:nvSpPr>
        <p:spPr/>
        <p:txBody>
          <a:bodyPr/>
          <a:lstStyle/>
          <a:p>
            <a:r>
              <a:rPr lang="ar-SA" dirty="0" smtClean="0"/>
              <a:t>المرجع : أسس الكيمياء العضوية / </a:t>
            </a:r>
            <a:r>
              <a:rPr lang="ar-SA" dirty="0" err="1" smtClean="0"/>
              <a:t>أ.د</a:t>
            </a:r>
            <a:r>
              <a:rPr lang="ar-SA" dirty="0" smtClean="0"/>
              <a:t> سالم الذياب </a:t>
            </a:r>
            <a:endParaRPr lang="en-US" dirty="0"/>
          </a:p>
        </p:txBody>
      </p:sp>
      <p:sp>
        <p:nvSpPr>
          <p:cNvPr id="7" name="عنصر نائب لرقم الشريحة 6"/>
          <p:cNvSpPr>
            <a:spLocks noGrp="1"/>
          </p:cNvSpPr>
          <p:nvPr>
            <p:ph type="sldNum" sz="quarter" idx="12"/>
          </p:nvPr>
        </p:nvSpPr>
        <p:spPr/>
        <p:txBody>
          <a:bodyPr/>
          <a:lstStyle/>
          <a:p>
            <a:fld id="{405B12B2-4FB3-489F-A189-74144EEB9694}" type="slidenum">
              <a:rPr lang="en-US" smtClean="0"/>
              <a:pPr/>
              <a:t>2</a:t>
            </a:fld>
            <a:endParaRPr lang="en-US" dirty="0"/>
          </a:p>
        </p:txBody>
      </p:sp>
    </p:spTree>
    <p:extLst>
      <p:ext uri="{BB962C8B-B14F-4D97-AF65-F5344CB8AC3E}">
        <p14:creationId xmlns:p14="http://schemas.microsoft.com/office/powerpoint/2010/main" val="36570652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405B12B2-4FB3-489F-A189-74144EEB9694}" type="slidenum">
              <a:rPr lang="en-US" smtClean="0"/>
              <a:pPr/>
              <a:t>20</a:t>
            </a:fld>
            <a:endParaRPr lang="en-US"/>
          </a:p>
        </p:txBody>
      </p:sp>
      <p:sp>
        <p:nvSpPr>
          <p:cNvPr id="3" name="مستطيل 2"/>
          <p:cNvSpPr/>
          <p:nvPr/>
        </p:nvSpPr>
        <p:spPr>
          <a:xfrm>
            <a:off x="152400" y="457200"/>
            <a:ext cx="7696200" cy="1200329"/>
          </a:xfrm>
          <a:prstGeom prst="rect">
            <a:avLst/>
          </a:prstGeom>
        </p:spPr>
        <p:txBody>
          <a:bodyPr wrap="square">
            <a:spAutoFit/>
          </a:bodyPr>
          <a:lstStyle/>
          <a:p>
            <a:pPr algn="just"/>
            <a:r>
              <a:rPr lang="en-US" sz="2400" b="1" dirty="0" smtClean="0">
                <a:solidFill>
                  <a:srgbClr val="C00000"/>
                </a:solidFill>
              </a:rPr>
              <a:t>     Four Sigma </a:t>
            </a:r>
            <a:r>
              <a:rPr lang="en-US" sz="2400" b="1" dirty="0">
                <a:solidFill>
                  <a:srgbClr val="C00000"/>
                </a:solidFill>
              </a:rPr>
              <a:t>bonds </a:t>
            </a:r>
            <a:r>
              <a:rPr lang="en-US" sz="2400" b="1" dirty="0">
                <a:solidFill>
                  <a:srgbClr val="002060"/>
                </a:solidFill>
              </a:rPr>
              <a:t>(</a:t>
            </a:r>
            <a:r>
              <a:rPr lang="en-US" sz="2400" b="1" dirty="0">
                <a:solidFill>
                  <a:srgbClr val="C00000"/>
                </a:solidFill>
                <a:cs typeface="Times New Roman" pitchFamily="18" charset="0"/>
                <a:sym typeface="Symbol"/>
              </a:rPr>
              <a:t></a:t>
            </a:r>
            <a:r>
              <a:rPr lang="en-US" sz="2400" b="1" dirty="0">
                <a:solidFill>
                  <a:srgbClr val="002060"/>
                </a:solidFill>
              </a:rPr>
              <a:t> bonds</a:t>
            </a:r>
            <a:r>
              <a:rPr lang="en-US" sz="2400" b="1" dirty="0" smtClean="0">
                <a:solidFill>
                  <a:srgbClr val="002060"/>
                </a:solidFill>
              </a:rPr>
              <a:t>) in methane </a:t>
            </a:r>
            <a:r>
              <a:rPr lang="en-US" sz="2400" b="1" dirty="0">
                <a:solidFill>
                  <a:srgbClr val="002060"/>
                </a:solidFill>
              </a:rPr>
              <a:t>can be formed from the </a:t>
            </a:r>
            <a:r>
              <a:rPr lang="en-US" sz="2400" b="1" u="sng" dirty="0">
                <a:solidFill>
                  <a:srgbClr val="C00000"/>
                </a:solidFill>
              </a:rPr>
              <a:t>end-on</a:t>
            </a:r>
            <a:r>
              <a:rPr lang="en-US" sz="2400" b="1" u="sng" dirty="0">
                <a:solidFill>
                  <a:srgbClr val="002060"/>
                </a:solidFill>
              </a:rPr>
              <a:t> </a:t>
            </a:r>
            <a:r>
              <a:rPr lang="en-US" sz="2400" b="1" dirty="0">
                <a:solidFill>
                  <a:srgbClr val="002060"/>
                </a:solidFill>
              </a:rPr>
              <a:t>overlap of </a:t>
            </a:r>
            <a:r>
              <a:rPr lang="en-US" sz="2400" b="1" dirty="0" smtClean="0">
                <a:solidFill>
                  <a:srgbClr val="002060"/>
                </a:solidFill>
              </a:rPr>
              <a:t>four </a:t>
            </a:r>
            <a:r>
              <a:rPr lang="en-US" sz="2400" b="1" i="1" dirty="0">
                <a:solidFill>
                  <a:srgbClr val="0000FF"/>
                </a:solidFill>
                <a:latin typeface="Times New Roman"/>
                <a:ea typeface="Times New Roman"/>
                <a:cs typeface="Simplified Arabic"/>
              </a:rPr>
              <a:t>sp</a:t>
            </a:r>
            <a:r>
              <a:rPr lang="en-US" sz="2400" b="1" i="1" baseline="30000" dirty="0">
                <a:solidFill>
                  <a:srgbClr val="0000FF"/>
                </a:solidFill>
                <a:latin typeface="Times New Roman"/>
                <a:ea typeface="Times New Roman"/>
                <a:cs typeface="Simplified Arabic"/>
              </a:rPr>
              <a:t>3</a:t>
            </a:r>
            <a:r>
              <a:rPr lang="en-US" sz="2400" b="1" dirty="0">
                <a:solidFill>
                  <a:srgbClr val="0000FF"/>
                </a:solidFill>
                <a:latin typeface="Simplified Arabic"/>
                <a:ea typeface="Times New Roman"/>
              </a:rPr>
              <a:t> </a:t>
            </a:r>
            <a:r>
              <a:rPr lang="en-US" sz="2400" b="1" dirty="0">
                <a:solidFill>
                  <a:srgbClr val="002060"/>
                </a:solidFill>
              </a:rPr>
              <a:t> atomic orbitals  </a:t>
            </a:r>
            <a:r>
              <a:rPr lang="en-US" sz="2400" b="1" dirty="0" smtClean="0">
                <a:solidFill>
                  <a:srgbClr val="002060"/>
                </a:solidFill>
              </a:rPr>
              <a:t>with </a:t>
            </a:r>
            <a:r>
              <a:rPr lang="en-US" sz="2400" b="1" dirty="0" smtClean="0">
                <a:solidFill>
                  <a:srgbClr val="0923E7"/>
                </a:solidFill>
              </a:rPr>
              <a:t>s</a:t>
            </a:r>
            <a:r>
              <a:rPr lang="en-US" sz="2400" b="1" dirty="0">
                <a:solidFill>
                  <a:srgbClr val="C00000"/>
                </a:solidFill>
                <a:cs typeface="Times New Roman" pitchFamily="18" charset="0"/>
              </a:rPr>
              <a:t> </a:t>
            </a:r>
            <a:r>
              <a:rPr lang="en-US" sz="2400" b="1" dirty="0" smtClean="0">
                <a:solidFill>
                  <a:srgbClr val="C00000"/>
                </a:solidFill>
                <a:cs typeface="Times New Roman" pitchFamily="18" charset="0"/>
              </a:rPr>
              <a:t>atomic </a:t>
            </a:r>
            <a:r>
              <a:rPr lang="en-US" sz="2400" b="1" dirty="0">
                <a:solidFill>
                  <a:srgbClr val="C00000"/>
                </a:solidFill>
                <a:cs typeface="Times New Roman" pitchFamily="18" charset="0"/>
              </a:rPr>
              <a:t>orbitals</a:t>
            </a:r>
            <a:r>
              <a:rPr lang="en-US" sz="2400" b="1" dirty="0" smtClean="0">
                <a:solidFill>
                  <a:srgbClr val="0923E7"/>
                </a:solidFill>
              </a:rPr>
              <a:t>  of four hydrogen </a:t>
            </a:r>
            <a:r>
              <a:rPr lang="en-US" sz="2400" b="1" dirty="0" smtClean="0">
                <a:solidFill>
                  <a:srgbClr val="002060"/>
                </a:solidFill>
              </a:rPr>
              <a:t>.</a:t>
            </a:r>
            <a:endParaRPr lang="en-US" sz="2400" b="1" dirty="0">
              <a:solidFill>
                <a:srgbClr val="002060"/>
              </a:solidFill>
            </a:endParaRPr>
          </a:p>
        </p:txBody>
      </p:sp>
      <p:pic>
        <p:nvPicPr>
          <p:cNvPr id="3287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2372" y="1600200"/>
            <a:ext cx="4200525"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5"/>
          <p:cNvSpPr/>
          <p:nvPr/>
        </p:nvSpPr>
        <p:spPr>
          <a:xfrm>
            <a:off x="226435" y="2971800"/>
            <a:ext cx="7772400" cy="830997"/>
          </a:xfrm>
          <a:prstGeom prst="rect">
            <a:avLst/>
          </a:prstGeom>
        </p:spPr>
        <p:txBody>
          <a:bodyPr wrap="square">
            <a:spAutoFit/>
          </a:bodyPr>
          <a:lstStyle/>
          <a:p>
            <a:pPr algn="just"/>
            <a:r>
              <a:rPr lang="en-US" sz="2400" b="1" dirty="0" smtClean="0">
                <a:solidFill>
                  <a:srgbClr val="C00000"/>
                </a:solidFill>
              </a:rPr>
              <a:t>     Sigma </a:t>
            </a:r>
            <a:r>
              <a:rPr lang="en-US" sz="2400" b="1" dirty="0">
                <a:solidFill>
                  <a:srgbClr val="C00000"/>
                </a:solidFill>
              </a:rPr>
              <a:t>bonds </a:t>
            </a:r>
            <a:r>
              <a:rPr lang="en-US" sz="2400" b="1" dirty="0">
                <a:solidFill>
                  <a:srgbClr val="002060"/>
                </a:solidFill>
              </a:rPr>
              <a:t>(</a:t>
            </a:r>
            <a:r>
              <a:rPr lang="en-US" sz="2400" b="1" dirty="0">
                <a:solidFill>
                  <a:srgbClr val="C00000"/>
                </a:solidFill>
                <a:cs typeface="Times New Roman" pitchFamily="18" charset="0"/>
                <a:sym typeface="Symbol"/>
              </a:rPr>
              <a:t></a:t>
            </a:r>
            <a:r>
              <a:rPr lang="en-US" sz="2400" b="1" dirty="0">
                <a:solidFill>
                  <a:srgbClr val="002060"/>
                </a:solidFill>
              </a:rPr>
              <a:t> bonds) </a:t>
            </a:r>
            <a:r>
              <a:rPr lang="en-US" sz="2400" b="1" dirty="0" smtClean="0">
                <a:solidFill>
                  <a:srgbClr val="002060"/>
                </a:solidFill>
              </a:rPr>
              <a:t>in ethane can </a:t>
            </a:r>
            <a:r>
              <a:rPr lang="en-US" sz="2400" b="1" dirty="0">
                <a:solidFill>
                  <a:srgbClr val="002060"/>
                </a:solidFill>
              </a:rPr>
              <a:t>be formed from the </a:t>
            </a:r>
            <a:r>
              <a:rPr lang="en-US" sz="2400" b="1" u="sng" dirty="0">
                <a:solidFill>
                  <a:srgbClr val="C00000"/>
                </a:solidFill>
              </a:rPr>
              <a:t>end-on</a:t>
            </a:r>
            <a:r>
              <a:rPr lang="en-US" sz="2400" b="1" u="sng" dirty="0">
                <a:solidFill>
                  <a:srgbClr val="002060"/>
                </a:solidFill>
              </a:rPr>
              <a:t> </a:t>
            </a:r>
            <a:r>
              <a:rPr lang="en-US" sz="2400" b="1" dirty="0">
                <a:solidFill>
                  <a:srgbClr val="002060"/>
                </a:solidFill>
              </a:rPr>
              <a:t>overlap of two </a:t>
            </a:r>
            <a:r>
              <a:rPr lang="en-US" sz="2400" b="1" i="1" dirty="0">
                <a:solidFill>
                  <a:srgbClr val="0000FF"/>
                </a:solidFill>
                <a:latin typeface="Times New Roman"/>
                <a:ea typeface="Times New Roman"/>
                <a:cs typeface="Simplified Arabic"/>
              </a:rPr>
              <a:t>sp</a:t>
            </a:r>
            <a:r>
              <a:rPr lang="en-US" sz="2400" b="1" i="1" baseline="30000" dirty="0">
                <a:solidFill>
                  <a:srgbClr val="0000FF"/>
                </a:solidFill>
                <a:latin typeface="Times New Roman"/>
                <a:ea typeface="Times New Roman"/>
                <a:cs typeface="Simplified Arabic"/>
              </a:rPr>
              <a:t>3</a:t>
            </a:r>
            <a:r>
              <a:rPr lang="en-US" sz="2400" b="1" dirty="0">
                <a:solidFill>
                  <a:srgbClr val="0000FF"/>
                </a:solidFill>
                <a:latin typeface="Simplified Arabic"/>
                <a:ea typeface="Times New Roman"/>
              </a:rPr>
              <a:t> </a:t>
            </a:r>
            <a:r>
              <a:rPr lang="en-US" sz="2400" b="1" dirty="0" smtClean="0">
                <a:solidFill>
                  <a:srgbClr val="002060"/>
                </a:solidFill>
              </a:rPr>
              <a:t> </a:t>
            </a:r>
            <a:r>
              <a:rPr lang="en-US" sz="2400" b="1" dirty="0">
                <a:solidFill>
                  <a:srgbClr val="002060"/>
                </a:solidFill>
              </a:rPr>
              <a:t>atomic </a:t>
            </a:r>
            <a:r>
              <a:rPr lang="en-US" sz="2400" b="1" dirty="0" smtClean="0">
                <a:solidFill>
                  <a:srgbClr val="002060"/>
                </a:solidFill>
              </a:rPr>
              <a:t>orbitals . </a:t>
            </a:r>
            <a:endParaRPr lang="en-US" sz="2400" b="1" dirty="0">
              <a:solidFill>
                <a:srgbClr val="002060"/>
              </a:solidFill>
            </a:endParaRPr>
          </a:p>
        </p:txBody>
      </p:sp>
      <p:pic>
        <p:nvPicPr>
          <p:cNvPr id="3287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4495800"/>
            <a:ext cx="3419475" cy="137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مستطيل 7"/>
          <p:cNvSpPr/>
          <p:nvPr/>
        </p:nvSpPr>
        <p:spPr>
          <a:xfrm>
            <a:off x="2100616" y="5867400"/>
            <a:ext cx="3485441" cy="338554"/>
          </a:xfrm>
          <a:prstGeom prst="rect">
            <a:avLst/>
          </a:prstGeom>
        </p:spPr>
        <p:txBody>
          <a:bodyPr wrap="none">
            <a:spAutoFit/>
          </a:bodyPr>
          <a:lstStyle/>
          <a:p>
            <a:pPr algn="ctr"/>
            <a:r>
              <a:rPr lang="en-US" sz="1600" b="1" u="sng" dirty="0">
                <a:solidFill>
                  <a:srgbClr val="FF0000"/>
                </a:solidFill>
                <a:cs typeface="Times New Roman" pitchFamily="18" charset="0"/>
              </a:rPr>
              <a:t>Sigma bonds </a:t>
            </a:r>
            <a:r>
              <a:rPr lang="en-US" sz="1600" b="1" dirty="0">
                <a:solidFill>
                  <a:srgbClr val="FF0000"/>
                </a:solidFill>
                <a:cs typeface="Times New Roman" pitchFamily="18" charset="0"/>
              </a:rPr>
              <a:t>(</a:t>
            </a:r>
            <a:r>
              <a:rPr lang="en-US" sz="1600" b="1" dirty="0" smtClean="0">
                <a:solidFill>
                  <a:srgbClr val="FF0000"/>
                </a:solidFill>
                <a:cs typeface="Times New Roman" pitchFamily="18" charset="0"/>
                <a:sym typeface="Symbol"/>
              </a:rPr>
              <a:t></a:t>
            </a:r>
            <a:r>
              <a:rPr lang="en-US" sz="1600" b="1" dirty="0" smtClean="0">
                <a:solidFill>
                  <a:srgbClr val="FF0000"/>
                </a:solidFill>
                <a:cs typeface="Times New Roman" pitchFamily="18" charset="0"/>
              </a:rPr>
              <a:t>) on Ethane Molecules  </a:t>
            </a:r>
            <a:endParaRPr lang="ar-SA" sz="1200" dirty="0"/>
          </a:p>
        </p:txBody>
      </p:sp>
      <p:sp>
        <p:nvSpPr>
          <p:cNvPr id="9" name="مستطيل 8"/>
          <p:cNvSpPr/>
          <p:nvPr/>
        </p:nvSpPr>
        <p:spPr>
          <a:xfrm>
            <a:off x="0" y="32169"/>
            <a:ext cx="2895600" cy="400110"/>
          </a:xfrm>
          <a:prstGeom prst="rect">
            <a:avLst/>
          </a:prstGeom>
        </p:spPr>
        <p:style>
          <a:lnRef idx="1">
            <a:schemeClr val="dk1"/>
          </a:lnRef>
          <a:fillRef idx="1001">
            <a:schemeClr val="lt2"/>
          </a:fillRef>
          <a:effectRef idx="1">
            <a:schemeClr val="dk1"/>
          </a:effectRef>
          <a:fontRef idx="minor">
            <a:schemeClr val="dk1"/>
          </a:fontRef>
        </p:style>
        <p:txBody>
          <a:bodyPr wrap="square">
            <a:spAutoFit/>
          </a:bodyPr>
          <a:lstStyle/>
          <a:p>
            <a:pPr algn="ctr"/>
            <a:r>
              <a:rPr lang="en-US" sz="2000" b="1" dirty="0" smtClean="0">
                <a:solidFill>
                  <a:srgbClr val="C00000"/>
                </a:solidFill>
              </a:rPr>
              <a:t>Hybridization / cont.</a:t>
            </a:r>
            <a:endParaRPr lang="ar-SA" sz="1200" dirty="0">
              <a:solidFill>
                <a:srgbClr val="C00000"/>
              </a:solidFill>
            </a:endParaRPr>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pic>
        <p:nvPicPr>
          <p:cNvPr id="10" name="Picture 9" descr="http://heisenbergschemistry.files.wordpress.com/2012/06/ethane4-copy.jpg?w=240&amp;h=140"/>
          <p:cNvPicPr/>
          <p:nvPr/>
        </p:nvPicPr>
        <p:blipFill>
          <a:blip r:embed="rId4">
            <a:extLst>
              <a:ext uri="{28A0092B-C50C-407E-A947-70E740481C1C}">
                <a14:useLocalDpi xmlns:a14="http://schemas.microsoft.com/office/drawing/2010/main" val="0"/>
              </a:ext>
            </a:extLst>
          </a:blip>
          <a:srcRect/>
          <a:stretch>
            <a:fillRect/>
          </a:stretch>
        </p:blipFill>
        <p:spPr bwMode="auto">
          <a:xfrm>
            <a:off x="6132739" y="4572000"/>
            <a:ext cx="1866096" cy="1223010"/>
          </a:xfrm>
          <a:prstGeom prst="rect">
            <a:avLst/>
          </a:prstGeom>
          <a:noFill/>
          <a:ln>
            <a:noFill/>
          </a:ln>
        </p:spPr>
      </p:pic>
    </p:spTree>
    <p:extLst>
      <p:ext uri="{BB962C8B-B14F-4D97-AF65-F5344CB8AC3E}">
        <p14:creationId xmlns:p14="http://schemas.microsoft.com/office/powerpoint/2010/main" val="3108220122"/>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r="1980"/>
          <a:stretch>
            <a:fillRect/>
          </a:stretch>
        </p:blipFill>
        <p:spPr bwMode="auto">
          <a:xfrm>
            <a:off x="381000" y="761016"/>
            <a:ext cx="6781800" cy="4528082"/>
          </a:xfrm>
          <a:prstGeom prst="rect">
            <a:avLst/>
          </a:prstGeom>
          <a:noFill/>
          <a:ln w="9525">
            <a:noFill/>
            <a:miter lim="800000"/>
            <a:headEnd/>
            <a:tailEnd/>
          </a:ln>
        </p:spPr>
      </p:pic>
      <p:sp>
        <p:nvSpPr>
          <p:cNvPr id="4" name="عنصر نائب لرقم الشريحة 3"/>
          <p:cNvSpPr>
            <a:spLocks noGrp="1"/>
          </p:cNvSpPr>
          <p:nvPr>
            <p:ph type="sldNum" sz="quarter" idx="12"/>
          </p:nvPr>
        </p:nvSpPr>
        <p:spPr/>
        <p:txBody>
          <a:bodyPr/>
          <a:lstStyle/>
          <a:p>
            <a:fld id="{405B12B2-4FB3-489F-A189-74144EEB9694}" type="slidenum">
              <a:rPr lang="en-US" smtClean="0">
                <a:solidFill>
                  <a:prstClr val="black">
                    <a:tint val="75000"/>
                  </a:prstClr>
                </a:solidFill>
              </a:rPr>
              <a:pPr/>
              <a:t>200</a:t>
            </a:fld>
            <a:endParaRPr lang="en-US">
              <a:solidFill>
                <a:prstClr val="black">
                  <a:tint val="75000"/>
                </a:prstClr>
              </a:solidFill>
            </a:endParaRPr>
          </a:p>
        </p:txBody>
      </p:sp>
      <p:sp>
        <p:nvSpPr>
          <p:cNvPr id="5" name="مستطيل 4"/>
          <p:cNvSpPr/>
          <p:nvPr/>
        </p:nvSpPr>
        <p:spPr>
          <a:xfrm>
            <a:off x="419899" y="773668"/>
            <a:ext cx="2018501" cy="369332"/>
          </a:xfrm>
          <a:prstGeom prst="rect">
            <a:avLst/>
          </a:prstGeom>
        </p:spPr>
        <p:style>
          <a:lnRef idx="0">
            <a:scrgbClr r="0" g="0" b="0"/>
          </a:lnRef>
          <a:fillRef idx="1001">
            <a:schemeClr val="lt1"/>
          </a:fillRef>
          <a:effectRef idx="0">
            <a:scrgbClr r="0" g="0" b="0"/>
          </a:effectRef>
          <a:fontRef idx="major"/>
        </p:style>
        <p:txBody>
          <a:bodyPr wrap="none">
            <a:spAutoFit/>
          </a:bodyPr>
          <a:lstStyle/>
          <a:p>
            <a:r>
              <a:rPr lang="en-US" b="1" dirty="0" smtClean="0">
                <a:solidFill>
                  <a:srgbClr val="C00000"/>
                </a:solidFill>
                <a:latin typeface="Arial" panose="020B0604020202020204" pitchFamily="34" charset="0"/>
                <a:cs typeface="Arial" panose="020B0604020202020204" pitchFamily="34" charset="0"/>
              </a:rPr>
              <a:t>Example-2  cont</a:t>
            </a:r>
            <a:r>
              <a:rPr lang="en-US" b="1" dirty="0">
                <a:solidFill>
                  <a:srgbClr val="C00000"/>
                </a:solidFill>
                <a:latin typeface="Arial" panose="020B0604020202020204" pitchFamily="34" charset="0"/>
                <a:cs typeface="Arial" panose="020B0604020202020204" pitchFamily="34" charset="0"/>
              </a:rPr>
              <a:t>.</a:t>
            </a:r>
            <a:endParaRPr lang="ar-SA" dirty="0">
              <a:solidFill>
                <a:prstClr val="black"/>
              </a:solidFill>
            </a:endParaRPr>
          </a:p>
        </p:txBody>
      </p:sp>
      <p:sp>
        <p:nvSpPr>
          <p:cNvPr id="6" name="TextBox 10"/>
          <p:cNvSpPr txBox="1"/>
          <p:nvPr/>
        </p:nvSpPr>
        <p:spPr>
          <a:xfrm>
            <a:off x="0" y="0"/>
            <a:ext cx="382164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b="1" dirty="0" smtClean="0">
                <a:solidFill>
                  <a:prstClr val="black">
                    <a:lumMod val="75000"/>
                    <a:lumOff val="25000"/>
                  </a:prstClr>
                </a:solidFill>
                <a:cs typeface="Arial" pitchFamily="34" charset="0"/>
              </a:rPr>
              <a:t>Preparation of Ethers</a:t>
            </a:r>
          </a:p>
        </p:txBody>
      </p:sp>
    </p:spTree>
    <p:extLst>
      <p:ext uri="{BB962C8B-B14F-4D97-AF65-F5344CB8AC3E}">
        <p14:creationId xmlns:p14="http://schemas.microsoft.com/office/powerpoint/2010/main" val="4161631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0" y="609600"/>
            <a:ext cx="9144000" cy="1015663"/>
          </a:xfrm>
          <a:prstGeom prst="rect">
            <a:avLst/>
          </a:prstGeom>
        </p:spPr>
        <p:txBody>
          <a:bodyPr wrap="square">
            <a:spAutoFit/>
          </a:bodyPr>
          <a:lstStyle/>
          <a:p>
            <a:pPr algn="just"/>
            <a:r>
              <a:rPr lang="en-US" sz="2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Example 3; </a:t>
            </a:r>
            <a:r>
              <a:rPr lang="en-US" sz="2000" b="1" dirty="0" smtClean="0">
                <a:solidFill>
                  <a:srgbClr val="002060"/>
                </a:solidFill>
                <a:latin typeface="Arial" panose="020B0604020202020204" pitchFamily="34" charset="0"/>
                <a:cs typeface="Arial" panose="020B0604020202020204" pitchFamily="34" charset="0"/>
              </a:rPr>
              <a:t>Synthesis of methyl phenyl ether </a:t>
            </a:r>
            <a:r>
              <a:rPr lang="en-US" sz="2000" b="1" dirty="0" smtClean="0">
                <a:solidFill>
                  <a:srgbClr val="C00000"/>
                </a:solidFill>
                <a:latin typeface="Arial" panose="020B0604020202020204" pitchFamily="34" charset="0"/>
                <a:cs typeface="Arial" panose="020B0604020202020204" pitchFamily="34" charset="0"/>
              </a:rPr>
              <a:t>(anisole), CH</a:t>
            </a:r>
            <a:r>
              <a:rPr lang="en-US" sz="2000" b="1" baseline="-25000" dirty="0" smtClean="0">
                <a:solidFill>
                  <a:srgbClr val="C00000"/>
                </a:solidFill>
                <a:latin typeface="Arial" panose="020B0604020202020204" pitchFamily="34" charset="0"/>
                <a:cs typeface="Arial" panose="020B0604020202020204" pitchFamily="34" charset="0"/>
              </a:rPr>
              <a:t>3</a:t>
            </a:r>
            <a:r>
              <a:rPr lang="en-US" sz="2000" b="1" dirty="0" smtClean="0">
                <a:solidFill>
                  <a:srgbClr val="C00000"/>
                </a:solidFill>
                <a:latin typeface="Arial" panose="020B0604020202020204" pitchFamily="34" charset="0"/>
                <a:cs typeface="Arial" panose="020B0604020202020204" pitchFamily="34" charset="0"/>
              </a:rPr>
              <a:t>-O-C</a:t>
            </a:r>
            <a:r>
              <a:rPr lang="en-US" sz="2000" b="1" baseline="-25000" dirty="0" smtClean="0">
                <a:solidFill>
                  <a:srgbClr val="C00000"/>
                </a:solidFill>
                <a:latin typeface="Arial" panose="020B0604020202020204" pitchFamily="34" charset="0"/>
                <a:cs typeface="Arial" panose="020B0604020202020204" pitchFamily="34" charset="0"/>
              </a:rPr>
              <a:t>6</a:t>
            </a:r>
            <a:r>
              <a:rPr lang="en-US" sz="2000" b="1" dirty="0" smtClean="0">
                <a:solidFill>
                  <a:srgbClr val="C00000"/>
                </a:solidFill>
                <a:latin typeface="Arial" panose="020B0604020202020204" pitchFamily="34" charset="0"/>
                <a:cs typeface="Arial" panose="020B0604020202020204" pitchFamily="34" charset="0"/>
              </a:rPr>
              <a:t>H</a:t>
            </a:r>
            <a:r>
              <a:rPr lang="en-US" sz="2000" b="1" baseline="-25000" dirty="0" smtClean="0">
                <a:solidFill>
                  <a:srgbClr val="C00000"/>
                </a:solidFill>
                <a:latin typeface="Arial" panose="020B0604020202020204" pitchFamily="34" charset="0"/>
                <a:cs typeface="Arial" panose="020B0604020202020204" pitchFamily="34" charset="0"/>
              </a:rPr>
              <a:t>5</a:t>
            </a:r>
            <a:r>
              <a:rPr lang="en-US" sz="2000" b="1" dirty="0" smtClean="0">
                <a:solidFill>
                  <a:srgbClr val="C00000"/>
                </a:solidFill>
                <a:latin typeface="Arial" panose="020B0604020202020204" pitchFamily="34" charset="0"/>
                <a:cs typeface="Arial" panose="020B0604020202020204" pitchFamily="34" charset="0"/>
              </a:rPr>
              <a:t>, </a:t>
            </a:r>
          </a:p>
          <a:p>
            <a:pPr algn="just"/>
            <a:r>
              <a:rPr lang="en-US" sz="2000" b="1" dirty="0">
                <a:solidFill>
                  <a:srgbClr val="0070C0"/>
                </a:solidFill>
                <a:latin typeface="Arial" panose="020B0604020202020204" pitchFamily="34" charset="0"/>
                <a:cs typeface="Arial" panose="020B0604020202020204" pitchFamily="34" charset="0"/>
              </a:rPr>
              <a:t>This can be done by </a:t>
            </a:r>
            <a:r>
              <a:rPr lang="en-US" sz="2000" b="1" dirty="0" smtClean="0">
                <a:solidFill>
                  <a:srgbClr val="0070C0"/>
                </a:solidFill>
                <a:latin typeface="Arial" panose="020B0604020202020204" pitchFamily="34" charset="0"/>
                <a:cs typeface="Arial" panose="020B0604020202020204" pitchFamily="34" charset="0"/>
              </a:rPr>
              <a:t>Williamson method. </a:t>
            </a:r>
          </a:p>
          <a:p>
            <a:pPr algn="just"/>
            <a:r>
              <a:rPr lang="en-US" sz="2000" b="1" dirty="0" smtClean="0">
                <a:solidFill>
                  <a:srgbClr val="0070C0"/>
                </a:solidFill>
                <a:latin typeface="Arial" panose="020B0604020202020204" pitchFamily="34" charset="0"/>
                <a:cs typeface="Arial" panose="020B0604020202020204" pitchFamily="34" charset="0"/>
              </a:rPr>
              <a:t>In </a:t>
            </a:r>
            <a:r>
              <a:rPr lang="en-US" sz="2000" b="1" dirty="0">
                <a:solidFill>
                  <a:srgbClr val="0070C0"/>
                </a:solidFill>
                <a:latin typeface="Arial" panose="020B0604020202020204" pitchFamily="34" charset="0"/>
                <a:cs typeface="Arial" panose="020B0604020202020204" pitchFamily="34" charset="0"/>
              </a:rPr>
              <a:t>theory, anisole could </a:t>
            </a:r>
            <a:r>
              <a:rPr lang="en-US" sz="2000" b="1" dirty="0" smtClean="0">
                <a:solidFill>
                  <a:srgbClr val="0070C0"/>
                </a:solidFill>
                <a:latin typeface="Arial" panose="020B0604020202020204" pitchFamily="34" charset="0"/>
                <a:cs typeface="Arial" panose="020B0604020202020204" pitchFamily="34" charset="0"/>
              </a:rPr>
              <a:t>be obtained </a:t>
            </a:r>
            <a:r>
              <a:rPr lang="en-US" sz="2000" b="1" dirty="0">
                <a:solidFill>
                  <a:srgbClr val="0070C0"/>
                </a:solidFill>
                <a:latin typeface="Arial" panose="020B0604020202020204" pitchFamily="34" charset="0"/>
                <a:cs typeface="Arial" panose="020B0604020202020204" pitchFamily="34" charset="0"/>
              </a:rPr>
              <a:t>in either of two ways. </a:t>
            </a:r>
          </a:p>
        </p:txBody>
      </p:sp>
      <p:pic>
        <p:nvPicPr>
          <p:cNvPr id="22" name="Picture 3"/>
          <p:cNvPicPr>
            <a:picLocks noChangeAspect="1" noChangeArrowheads="1"/>
          </p:cNvPicPr>
          <p:nvPr/>
        </p:nvPicPr>
        <p:blipFill>
          <a:blip r:embed="rId2" cstate="print"/>
          <a:srcRect l="1481" r="11111"/>
          <a:stretch>
            <a:fillRect/>
          </a:stretch>
        </p:blipFill>
        <p:spPr bwMode="auto">
          <a:xfrm>
            <a:off x="457200" y="1625263"/>
            <a:ext cx="6324600" cy="1308998"/>
          </a:xfrm>
          <a:prstGeom prst="rect">
            <a:avLst/>
          </a:prstGeom>
          <a:noFill/>
          <a:ln w="9525">
            <a:solidFill>
              <a:schemeClr val="tx1"/>
            </a:solidFill>
            <a:miter lim="800000"/>
            <a:headEnd/>
            <a:tailEnd/>
          </a:ln>
        </p:spPr>
      </p:pic>
      <p:pic>
        <p:nvPicPr>
          <p:cNvPr id="23" name="Picture 4"/>
          <p:cNvPicPr>
            <a:picLocks noChangeAspect="1" noChangeArrowheads="1"/>
          </p:cNvPicPr>
          <p:nvPr/>
        </p:nvPicPr>
        <p:blipFill>
          <a:blip r:embed="rId3" cstate="print"/>
          <a:srcRect t="13043" r="2090"/>
          <a:stretch>
            <a:fillRect/>
          </a:stretch>
        </p:blipFill>
        <p:spPr bwMode="auto">
          <a:xfrm>
            <a:off x="457200" y="2934261"/>
            <a:ext cx="6324600" cy="1134621"/>
          </a:xfrm>
          <a:prstGeom prst="rect">
            <a:avLst/>
          </a:prstGeom>
          <a:noFill/>
          <a:ln w="9525">
            <a:solidFill>
              <a:schemeClr val="tx1"/>
            </a:solidFill>
            <a:miter lim="800000"/>
            <a:headEnd/>
            <a:tailEnd/>
          </a:ln>
        </p:spPr>
      </p:pic>
      <p:sp>
        <p:nvSpPr>
          <p:cNvPr id="3" name="Rectangle 2"/>
          <p:cNvSpPr/>
          <p:nvPr/>
        </p:nvSpPr>
        <p:spPr>
          <a:xfrm>
            <a:off x="0" y="2703428"/>
            <a:ext cx="492443" cy="461665"/>
          </a:xfrm>
          <a:prstGeom prst="rect">
            <a:avLst/>
          </a:prstGeom>
        </p:spPr>
        <p:txBody>
          <a:bodyPr wrap="none">
            <a:spAutoFit/>
          </a:bodyPr>
          <a:lstStyle/>
          <a:p>
            <a:r>
              <a:rPr lang="en-US" sz="2400" b="1" dirty="0" smtClean="0">
                <a:solidFill>
                  <a:srgbClr val="C00000"/>
                </a:solidFill>
                <a:latin typeface="Arial" panose="020B0604020202020204" pitchFamily="34" charset="0"/>
                <a:cs typeface="Arial" panose="020B0604020202020204" pitchFamily="34" charset="0"/>
              </a:rPr>
              <a:t>or</a:t>
            </a:r>
            <a:endParaRPr lang="en-US" sz="2400" dirty="0">
              <a:solidFill>
                <a:srgbClr val="C00000"/>
              </a:solidFill>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201</a:t>
            </a:fld>
            <a:endParaRPr lang="en-US">
              <a:solidFill>
                <a:prstClr val="black">
                  <a:tint val="75000"/>
                </a:prstClr>
              </a:solidFill>
            </a:endParaRPr>
          </a:p>
        </p:txBody>
      </p:sp>
      <p:sp>
        <p:nvSpPr>
          <p:cNvPr id="9" name="TextBox 10"/>
          <p:cNvSpPr txBox="1"/>
          <p:nvPr/>
        </p:nvSpPr>
        <p:spPr>
          <a:xfrm>
            <a:off x="0" y="0"/>
            <a:ext cx="382164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b="1" dirty="0" smtClean="0">
                <a:solidFill>
                  <a:prstClr val="black">
                    <a:lumMod val="75000"/>
                    <a:lumOff val="25000"/>
                  </a:prstClr>
                </a:solidFill>
                <a:cs typeface="Arial" pitchFamily="34" charset="0"/>
              </a:rPr>
              <a:t>Preparation of Ethers</a:t>
            </a:r>
          </a:p>
        </p:txBody>
      </p:sp>
    </p:spTree>
    <p:extLst>
      <p:ext uri="{BB962C8B-B14F-4D97-AF65-F5344CB8AC3E}">
        <p14:creationId xmlns:p14="http://schemas.microsoft.com/office/powerpoint/2010/main" val="814746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heckerboard(across)">
                                      <p:cBhvr>
                                        <p:cTn id="7" dur="500"/>
                                        <p:tgtEl>
                                          <p:spTgt spid="22"/>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checkerboard(across)">
                                      <p:cBhvr>
                                        <p:cTn id="11" dur="500"/>
                                        <p:tgtEl>
                                          <p:spTgt spid="23"/>
                                        </p:tgtEl>
                                      </p:cBhvr>
                                    </p:animEffect>
                                  </p:childTnLst>
                                </p:cTn>
                              </p:par>
                            </p:childTnLst>
                          </p:cTn>
                        </p:par>
                        <p:par>
                          <p:cTn id="12" fill="hold">
                            <p:stCondLst>
                              <p:cond delay="1000"/>
                            </p:stCondLst>
                            <p:childTnLst>
                              <p:par>
                                <p:cTn id="13" presetID="4"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ox(in)">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52400" y="641744"/>
            <a:ext cx="8534399" cy="2246769"/>
          </a:xfrm>
          <a:prstGeom prst="rect">
            <a:avLst/>
          </a:prstGeom>
        </p:spPr>
        <p:txBody>
          <a:bodyPr wrap="square">
            <a:spAutoFit/>
          </a:bodyPr>
          <a:lstStyle/>
          <a:p>
            <a:r>
              <a:rPr lang="en-US" sz="2000" b="1" dirty="0" smtClean="0">
                <a:solidFill>
                  <a:srgbClr val="002060"/>
                </a:solidFill>
                <a:latin typeface="Arial" panose="020B0604020202020204" pitchFamily="34" charset="0"/>
                <a:cs typeface="Arial" panose="020B0604020202020204" pitchFamily="34" charset="0"/>
              </a:rPr>
              <a:t>      Ethers are quite stable compounds. the </a:t>
            </a:r>
            <a:r>
              <a:rPr lang="en-US" sz="2000" b="1" dirty="0">
                <a:solidFill>
                  <a:srgbClr val="002060"/>
                </a:solidFill>
                <a:latin typeface="Arial" panose="020B0604020202020204" pitchFamily="34" charset="0"/>
                <a:cs typeface="Arial" panose="020B0604020202020204" pitchFamily="34" charset="0"/>
              </a:rPr>
              <a:t>ether linkage does not react with </a:t>
            </a:r>
            <a:r>
              <a:rPr lang="en-US" sz="2000" b="1" dirty="0" smtClean="0">
                <a:solidFill>
                  <a:srgbClr val="002060"/>
                </a:solidFill>
                <a:latin typeface="Arial" panose="020B0604020202020204" pitchFamily="34" charset="0"/>
                <a:cs typeface="Arial" panose="020B0604020202020204" pitchFamily="34" charset="0"/>
              </a:rPr>
              <a:t>bases, or </a:t>
            </a:r>
            <a:r>
              <a:rPr lang="en-US" sz="2000" b="1" dirty="0">
                <a:solidFill>
                  <a:srgbClr val="002060"/>
                </a:solidFill>
                <a:latin typeface="Arial" panose="020B0604020202020204" pitchFamily="34" charset="0"/>
                <a:cs typeface="Arial" panose="020B0604020202020204" pitchFamily="34" charset="0"/>
              </a:rPr>
              <a:t>reducing agents, or oxidizing agents, or active metals. </a:t>
            </a:r>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Ethers react only under strongly acidic </a:t>
            </a:r>
            <a:r>
              <a:rPr lang="en-US" sz="2000" b="1" dirty="0" smtClean="0">
                <a:solidFill>
                  <a:srgbClr val="002060"/>
                </a:solidFill>
                <a:latin typeface="Arial" panose="020B0604020202020204" pitchFamily="34" charset="0"/>
                <a:cs typeface="Arial" panose="020B0604020202020204" pitchFamily="34" charset="0"/>
              </a:rPr>
              <a:t>conditions , acids most often used in the reactions are </a:t>
            </a:r>
            <a:r>
              <a:rPr lang="en-US" sz="2000" b="1" dirty="0" smtClean="0">
                <a:solidFill>
                  <a:srgbClr val="C00000"/>
                </a:solidFill>
                <a:latin typeface="Arial" panose="020B0604020202020204" pitchFamily="34" charset="0"/>
                <a:cs typeface="Arial" panose="020B0604020202020204" pitchFamily="34" charset="0"/>
              </a:rPr>
              <a:t>HI , </a:t>
            </a:r>
            <a:r>
              <a:rPr lang="en-US" sz="2000" b="1" dirty="0" err="1" smtClean="0">
                <a:solidFill>
                  <a:srgbClr val="C00000"/>
                </a:solidFill>
                <a:latin typeface="Arial" panose="020B0604020202020204" pitchFamily="34" charset="0"/>
                <a:cs typeface="Arial" panose="020B0604020202020204" pitchFamily="34" charset="0"/>
              </a:rPr>
              <a:t>HBr</a:t>
            </a:r>
            <a:r>
              <a:rPr lang="en-US" sz="2000" b="1" dirty="0" smtClean="0">
                <a:solidFill>
                  <a:srgbClr val="C00000"/>
                </a:solidFill>
                <a:latin typeface="Arial" panose="020B0604020202020204" pitchFamily="34" charset="0"/>
                <a:cs typeface="Arial" panose="020B0604020202020204" pitchFamily="34" charset="0"/>
              </a:rPr>
              <a:t> , </a:t>
            </a:r>
            <a:r>
              <a:rPr lang="en-US" sz="2000" b="1" dirty="0" err="1" smtClean="0">
                <a:solidFill>
                  <a:srgbClr val="C00000"/>
                </a:solidFill>
                <a:latin typeface="Arial" panose="020B0604020202020204" pitchFamily="34" charset="0"/>
                <a:cs typeface="Arial" panose="020B0604020202020204" pitchFamily="34" charset="0"/>
              </a:rPr>
              <a:t>HCl</a:t>
            </a:r>
            <a:r>
              <a:rPr lang="en-US" sz="2000" b="1" dirty="0" smtClean="0">
                <a:solidFill>
                  <a:srgbClr val="C00000"/>
                </a:solidFill>
                <a:latin typeface="Arial" panose="020B0604020202020204" pitchFamily="34" charset="0"/>
                <a:cs typeface="Arial" panose="020B0604020202020204" pitchFamily="34" charset="0"/>
              </a:rPr>
              <a:t> . </a:t>
            </a:r>
          </a:p>
          <a:p>
            <a:pPr marL="457200" indent="-457200">
              <a:buFont typeface="Wingdings" panose="05000000000000000000" pitchFamily="2" charset="2"/>
              <a:buChar char="§"/>
            </a:pPr>
            <a:r>
              <a:rPr lang="en-US" sz="2000" b="1" dirty="0" smtClean="0">
                <a:solidFill>
                  <a:srgbClr val="C00000"/>
                </a:solidFill>
                <a:latin typeface="Arial" panose="020B0604020202020204" pitchFamily="34" charset="0"/>
                <a:cs typeface="Arial" panose="020B0604020202020204" pitchFamily="34" charset="0"/>
              </a:rPr>
              <a:t>Cleavage </a:t>
            </a:r>
            <a:r>
              <a:rPr lang="en-US" sz="2000" b="1" dirty="0">
                <a:solidFill>
                  <a:srgbClr val="C00000"/>
                </a:solidFill>
                <a:latin typeface="Arial" panose="020B0604020202020204" pitchFamily="34" charset="0"/>
                <a:cs typeface="Arial" panose="020B0604020202020204" pitchFamily="34" charset="0"/>
              </a:rPr>
              <a:t>of Ethers by </a:t>
            </a:r>
            <a:r>
              <a:rPr lang="en-US" sz="2000" b="1" u="sng" dirty="0">
                <a:solidFill>
                  <a:srgbClr val="C00000"/>
                </a:solidFill>
                <a:latin typeface="Arial" panose="020B0604020202020204" pitchFamily="34" charset="0"/>
                <a:cs typeface="Arial" panose="020B0604020202020204" pitchFamily="34" charset="0"/>
              </a:rPr>
              <a:t>Hot Concentrated </a:t>
            </a:r>
            <a:r>
              <a:rPr lang="en-US" sz="2000" b="1" dirty="0">
                <a:solidFill>
                  <a:srgbClr val="C00000"/>
                </a:solidFill>
                <a:latin typeface="Arial" panose="020B0604020202020204" pitchFamily="34" charset="0"/>
                <a:cs typeface="Arial" panose="020B0604020202020204" pitchFamily="34" charset="0"/>
              </a:rPr>
              <a:t>Acids  </a:t>
            </a:r>
          </a:p>
          <a:p>
            <a:r>
              <a:rPr lang="en-US" sz="2000" b="1" dirty="0">
                <a:solidFill>
                  <a:srgbClr val="002060"/>
                </a:solidFill>
                <a:latin typeface="Arial" panose="020B0604020202020204" pitchFamily="34" charset="0"/>
                <a:cs typeface="Arial" panose="020B0604020202020204" pitchFamily="34" charset="0"/>
              </a:rPr>
              <a:t>When ethers are heated in concentrated acid solutions, the ether linkage is </a:t>
            </a:r>
            <a:r>
              <a:rPr lang="en-US" sz="2000" b="1" dirty="0" smtClean="0">
                <a:solidFill>
                  <a:srgbClr val="002060"/>
                </a:solidFill>
                <a:latin typeface="Arial" panose="020B0604020202020204" pitchFamily="34" charset="0"/>
                <a:cs typeface="Arial" panose="020B0604020202020204" pitchFamily="34" charset="0"/>
              </a:rPr>
              <a:t>broken</a:t>
            </a:r>
            <a:endParaRPr lang="en-US" sz="2000" b="1" dirty="0">
              <a:solidFill>
                <a:srgbClr val="002060"/>
              </a:solidFill>
              <a:latin typeface="Arial" panose="020B0604020202020204" pitchFamily="34" charset="0"/>
              <a:cs typeface="Arial" panose="020B0604020202020204" pitchFamily="34" charset="0"/>
            </a:endParaRPr>
          </a:p>
        </p:txBody>
      </p:sp>
      <p:sp>
        <p:nvSpPr>
          <p:cNvPr id="17" name="TextBox 16"/>
          <p:cNvSpPr txBox="1"/>
          <p:nvPr/>
        </p:nvSpPr>
        <p:spPr>
          <a:xfrm>
            <a:off x="0" y="0"/>
            <a:ext cx="9144000" cy="523220"/>
          </a:xfrm>
          <a:prstGeom prst="rect">
            <a:avLst/>
          </a:prstGeom>
          <a:ln>
            <a:no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800" b="1" dirty="0">
                <a:solidFill>
                  <a:srgbClr val="C00000"/>
                </a:solidFill>
                <a:cs typeface="Arial" pitchFamily="34" charset="0"/>
              </a:rPr>
              <a:t>Reactions of Ethers</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843519"/>
            <a:ext cx="6438899" cy="218568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181600" y="3212068"/>
            <a:ext cx="530915" cy="369332"/>
          </a:xfrm>
          <a:prstGeom prst="rect">
            <a:avLst/>
          </a:prstGeom>
        </p:spPr>
        <p:style>
          <a:lnRef idx="0">
            <a:scrgbClr r="0" g="0" b="0"/>
          </a:lnRef>
          <a:fillRef idx="1001">
            <a:schemeClr val="lt2"/>
          </a:fillRef>
          <a:effectRef idx="0">
            <a:scrgbClr r="0" g="0" b="0"/>
          </a:effectRef>
          <a:fontRef idx="major"/>
        </p:style>
        <p:txBody>
          <a:bodyPr wrap="none">
            <a:spAutoFit/>
          </a:bodyPr>
          <a:lstStyle/>
          <a:p>
            <a:r>
              <a:rPr lang="ar-SA" dirty="0" smtClean="0">
                <a:solidFill>
                  <a:prstClr val="black"/>
                </a:solidFill>
              </a:rPr>
              <a:t>      </a:t>
            </a:r>
            <a:endParaRPr lang="en-US" dirty="0">
              <a:solidFill>
                <a:prstClr val="black"/>
              </a:solidFill>
            </a:endParaRPr>
          </a:p>
        </p:txBody>
      </p:sp>
      <p:sp>
        <p:nvSpPr>
          <p:cNvPr id="6" name="Rectangle 5"/>
          <p:cNvSpPr/>
          <p:nvPr/>
        </p:nvSpPr>
        <p:spPr>
          <a:xfrm>
            <a:off x="0" y="4921984"/>
            <a:ext cx="8686800" cy="1631216"/>
          </a:xfrm>
          <a:prstGeom prst="rect">
            <a:avLst/>
          </a:prstGeom>
        </p:spPr>
        <p:txBody>
          <a:bodyPr wrap="square">
            <a:spAutoFit/>
          </a:bodyPr>
          <a:lstStyle/>
          <a:p>
            <a:pPr algn="just"/>
            <a:r>
              <a:rPr lang="en-US" sz="2000" b="1" dirty="0" smtClean="0">
                <a:solidFill>
                  <a:srgbClr val="002060"/>
                </a:solidFill>
                <a:latin typeface="Arial" panose="020B0604020202020204" pitchFamily="34" charset="0"/>
                <a:cs typeface="Arial" panose="020B0604020202020204" pitchFamily="34" charset="0"/>
              </a:rPr>
              <a:t>The </a:t>
            </a:r>
            <a:r>
              <a:rPr lang="en-US" sz="2000" b="1" dirty="0">
                <a:solidFill>
                  <a:srgbClr val="002060"/>
                </a:solidFill>
                <a:latin typeface="Arial" panose="020B0604020202020204" pitchFamily="34" charset="0"/>
                <a:cs typeface="Arial" panose="020B0604020202020204" pitchFamily="34" charset="0"/>
              </a:rPr>
              <a:t>cleavage of ethers involves two steps:</a:t>
            </a:r>
          </a:p>
          <a:p>
            <a:pPr algn="just"/>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(1) A protonated ether is formed</a:t>
            </a:r>
            <a:r>
              <a:rPr lang="en-US" sz="2000" b="1" dirty="0" smtClean="0">
                <a:solidFill>
                  <a:srgbClr val="002060"/>
                </a:solidFill>
                <a:latin typeface="Arial" panose="020B0604020202020204" pitchFamily="34" charset="0"/>
                <a:cs typeface="Arial" panose="020B0604020202020204" pitchFamily="34" charset="0"/>
              </a:rPr>
              <a:t>.</a:t>
            </a:r>
          </a:p>
          <a:p>
            <a:pPr algn="just"/>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(2) When heated, the protonated ether undergoes cleavage. </a:t>
            </a:r>
            <a:endParaRPr lang="en-US" sz="2000" b="1" dirty="0" smtClean="0">
              <a:solidFill>
                <a:srgbClr val="002060"/>
              </a:solidFill>
              <a:latin typeface="Arial" panose="020B0604020202020204" pitchFamily="34" charset="0"/>
              <a:cs typeface="Arial" panose="020B0604020202020204" pitchFamily="34" charset="0"/>
            </a:endParaRPr>
          </a:p>
          <a:p>
            <a:pPr algn="just"/>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    If </a:t>
            </a:r>
            <a:r>
              <a:rPr lang="en-US" sz="2000" b="1" dirty="0">
                <a:solidFill>
                  <a:srgbClr val="002060"/>
                </a:solidFill>
                <a:latin typeface="Arial" panose="020B0604020202020204" pitchFamily="34" charset="0"/>
                <a:cs typeface="Arial" panose="020B0604020202020204" pitchFamily="34" charset="0"/>
              </a:rPr>
              <a:t>an </a:t>
            </a:r>
            <a:r>
              <a:rPr lang="en-US" sz="2000" b="1" dirty="0">
                <a:solidFill>
                  <a:srgbClr val="C00000"/>
                </a:solidFill>
                <a:latin typeface="Arial" panose="020B0604020202020204" pitchFamily="34" charset="0"/>
                <a:cs typeface="Arial" panose="020B0604020202020204" pitchFamily="34" charset="0"/>
              </a:rPr>
              <a:t>excess of acid </a:t>
            </a:r>
            <a:r>
              <a:rPr lang="en-US" sz="2000" b="1" dirty="0">
                <a:solidFill>
                  <a:srgbClr val="002060"/>
                </a:solidFill>
                <a:latin typeface="Arial" panose="020B0604020202020204" pitchFamily="34" charset="0"/>
                <a:cs typeface="Arial" panose="020B0604020202020204" pitchFamily="34" charset="0"/>
              </a:rPr>
              <a:t>is present, the alcohol initially produced is converted into an alkyl halide by the reaction.  </a:t>
            </a: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202</a:t>
            </a:fld>
            <a:endParaRPr lang="en-US">
              <a:solidFill>
                <a:prstClr val="black">
                  <a:tint val="75000"/>
                </a:prstClr>
              </a:solidFill>
            </a:endParaRPr>
          </a:p>
        </p:txBody>
      </p:sp>
    </p:spTree>
    <p:extLst>
      <p:ext uri="{BB962C8B-B14F-4D97-AF65-F5344CB8AC3E}">
        <p14:creationId xmlns:p14="http://schemas.microsoft.com/office/powerpoint/2010/main" val="1862994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ox(in)">
                                      <p:cBhvr>
                                        <p:cTn id="12" dur="500"/>
                                        <p:tgtEl>
                                          <p:spTgt spid="17"/>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P spid="6"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685800"/>
            <a:ext cx="8839200" cy="2616101"/>
          </a:xfrm>
          <a:prstGeom prst="rect">
            <a:avLst/>
          </a:prstGeom>
        </p:spPr>
        <p:txBody>
          <a:bodyPr wrap="square">
            <a:spAutoFit/>
          </a:bodyPr>
          <a:lstStyle/>
          <a:p>
            <a:pPr algn="ctr"/>
            <a:r>
              <a:rPr lang="en-US" sz="2000" b="1" dirty="0" smtClean="0">
                <a:solidFill>
                  <a:srgbClr val="FF0000"/>
                </a:solidFill>
                <a:latin typeface="Arial" panose="020B0604020202020204" pitchFamily="34" charset="0"/>
                <a:cs typeface="Arial" panose="020B0604020202020204" pitchFamily="34" charset="0"/>
              </a:rPr>
              <a:t>   </a:t>
            </a:r>
            <a:r>
              <a:rPr lang="en-US" sz="2400" b="1" dirty="0">
                <a:solidFill>
                  <a:srgbClr val="C00000"/>
                </a:solidFill>
                <a:latin typeface="Arial" panose="020B0604020202020204" pitchFamily="34" charset="0"/>
                <a:cs typeface="Arial" panose="020B0604020202020204" pitchFamily="34" charset="0"/>
              </a:rPr>
              <a:t>Epoxides</a:t>
            </a:r>
          </a:p>
          <a:p>
            <a:pPr algn="just"/>
            <a:r>
              <a:rPr lang="en-US" sz="2000" b="1" dirty="0" smtClean="0">
                <a:solidFill>
                  <a:srgbClr val="002060"/>
                </a:solidFill>
                <a:latin typeface="Arial" panose="020B0604020202020204" pitchFamily="34" charset="0"/>
                <a:cs typeface="Arial" panose="020B0604020202020204" pitchFamily="34" charset="0"/>
              </a:rPr>
              <a:t>  Epoxides are cyclic ethers </a:t>
            </a:r>
            <a:r>
              <a:rPr lang="en-US" sz="2000" b="1" dirty="0" smtClean="0">
                <a:solidFill>
                  <a:srgbClr val="C00000"/>
                </a:solidFill>
                <a:latin typeface="Arial" panose="020B0604020202020204" pitchFamily="34" charset="0"/>
                <a:cs typeface="Arial" panose="020B0604020202020204" pitchFamily="34" charset="0"/>
              </a:rPr>
              <a:t>in which the ether oxygen is part of a three membered ring</a:t>
            </a:r>
            <a:r>
              <a:rPr lang="en-US" sz="2000" b="1" dirty="0" smtClean="0">
                <a:solidFill>
                  <a:srgbClr val="002060"/>
                </a:solidFill>
                <a:latin typeface="Arial" panose="020B0604020202020204" pitchFamily="34" charset="0"/>
                <a:cs typeface="Arial" panose="020B0604020202020204" pitchFamily="34" charset="0"/>
              </a:rPr>
              <a:t>.</a:t>
            </a:r>
            <a:r>
              <a:rPr lang="en-US" sz="2000" b="1" dirty="0">
                <a:solidFill>
                  <a:srgbClr val="002060"/>
                </a:solidFill>
                <a:latin typeface="Arial" panose="020B0604020202020204" pitchFamily="34" charset="0"/>
                <a:cs typeface="Arial" panose="020B0604020202020204" pitchFamily="34" charset="0"/>
              </a:rPr>
              <a:t> The simplest ethers </a:t>
            </a:r>
            <a:r>
              <a:rPr lang="en-US" sz="2000" b="1" dirty="0" smtClean="0">
                <a:solidFill>
                  <a:srgbClr val="002060"/>
                </a:solidFill>
                <a:latin typeface="Arial" panose="020B0604020202020204" pitchFamily="34" charset="0"/>
                <a:cs typeface="Arial" panose="020B0604020202020204" pitchFamily="34" charset="0"/>
              </a:rPr>
              <a:t>and most</a:t>
            </a:r>
          </a:p>
          <a:p>
            <a:pPr algn="just"/>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important epoxide is </a:t>
            </a:r>
            <a:r>
              <a:rPr lang="en-US" sz="2000" b="1" dirty="0">
                <a:solidFill>
                  <a:srgbClr val="C00000"/>
                </a:solidFill>
                <a:latin typeface="Arial" panose="020B0604020202020204" pitchFamily="34" charset="0"/>
                <a:cs typeface="Arial" panose="020B0604020202020204" pitchFamily="34" charset="0"/>
              </a:rPr>
              <a:t>ethylene oxide</a:t>
            </a:r>
            <a:r>
              <a:rPr lang="en-US" sz="2000" b="1" dirty="0" smtClean="0">
                <a:solidFill>
                  <a:srgbClr val="002060"/>
                </a:solidFill>
                <a:latin typeface="Arial" panose="020B0604020202020204" pitchFamily="34" charset="0"/>
                <a:cs typeface="Arial" panose="020B0604020202020204" pitchFamily="34" charset="0"/>
              </a:rPr>
              <a:t>.</a:t>
            </a:r>
          </a:p>
          <a:p>
            <a:pPr marL="342900" indent="-342900" algn="just">
              <a:buFont typeface="Wingdings" panose="05000000000000000000" pitchFamily="2" charset="2"/>
              <a:buChar char="§"/>
            </a:pPr>
            <a:r>
              <a:rPr lang="en-US" sz="2000" b="1" dirty="0">
                <a:solidFill>
                  <a:srgbClr val="C00000"/>
                </a:solidFill>
                <a:latin typeface="Arial" panose="020B0604020202020204" pitchFamily="34" charset="0"/>
                <a:cs typeface="Arial" panose="020B0604020202020204" pitchFamily="34" charset="0"/>
              </a:rPr>
              <a:t>Synthesis of Epoxides</a:t>
            </a:r>
          </a:p>
          <a:p>
            <a:pPr algn="just"/>
            <a:r>
              <a:rPr lang="en-US" sz="2000" b="1" dirty="0" smtClean="0">
                <a:solidFill>
                  <a:srgbClr val="002060"/>
                </a:solidFill>
                <a:latin typeface="Arial" panose="020B0604020202020204" pitchFamily="34" charset="0"/>
                <a:cs typeface="Arial" panose="020B0604020202020204" pitchFamily="34" charset="0"/>
              </a:rPr>
              <a:t>   </a:t>
            </a:r>
            <a:r>
              <a:rPr lang="en-US" sz="2000" b="1" dirty="0" err="1" smtClean="0">
                <a:solidFill>
                  <a:srgbClr val="002060"/>
                </a:solidFill>
                <a:latin typeface="Arial" panose="020B0604020202020204" pitchFamily="34" charset="0"/>
                <a:cs typeface="Arial" panose="020B0604020202020204" pitchFamily="34" charset="0"/>
              </a:rPr>
              <a:t>Peroxyacids</a:t>
            </a:r>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(sometimes called </a:t>
            </a:r>
            <a:r>
              <a:rPr lang="en-US" sz="2000" b="1" u="sng" dirty="0" err="1">
                <a:solidFill>
                  <a:srgbClr val="C00000"/>
                </a:solidFill>
                <a:latin typeface="Arial" panose="020B0604020202020204" pitchFamily="34" charset="0"/>
                <a:cs typeface="Arial" panose="020B0604020202020204" pitchFamily="34" charset="0"/>
              </a:rPr>
              <a:t>peracids</a:t>
            </a:r>
            <a:r>
              <a:rPr lang="en-US" sz="2000" b="1" dirty="0">
                <a:solidFill>
                  <a:srgbClr val="002060"/>
                </a:solidFill>
                <a:latin typeface="Arial" panose="020B0604020202020204" pitchFamily="34" charset="0"/>
                <a:cs typeface="Arial" panose="020B0604020202020204" pitchFamily="34" charset="0"/>
              </a:rPr>
              <a:t>) are used to convert alkenes to epoxides. meta-</a:t>
            </a:r>
            <a:r>
              <a:rPr lang="en-US" sz="2000" b="1" dirty="0" err="1">
                <a:solidFill>
                  <a:srgbClr val="002060"/>
                </a:solidFill>
                <a:latin typeface="Arial" panose="020B0604020202020204" pitchFamily="34" charset="0"/>
                <a:cs typeface="Arial" panose="020B0604020202020204" pitchFamily="34" charset="0"/>
              </a:rPr>
              <a:t>chloroperoxybenzoic</a:t>
            </a:r>
            <a:r>
              <a:rPr lang="en-US" sz="2000" b="1" dirty="0">
                <a:solidFill>
                  <a:srgbClr val="002060"/>
                </a:solidFill>
                <a:latin typeface="Arial" panose="020B0604020202020204" pitchFamily="34" charset="0"/>
                <a:cs typeface="Arial" panose="020B0604020202020204" pitchFamily="34" charset="0"/>
              </a:rPr>
              <a:t> acid </a:t>
            </a:r>
            <a:r>
              <a:rPr lang="en-US" sz="2000" b="1" dirty="0">
                <a:solidFill>
                  <a:srgbClr val="C00000"/>
                </a:solidFill>
                <a:latin typeface="Arial" panose="020B0604020202020204" pitchFamily="34" charset="0"/>
                <a:cs typeface="Arial" panose="020B0604020202020204" pitchFamily="34" charset="0"/>
              </a:rPr>
              <a:t>(m-CPBA) </a:t>
            </a:r>
            <a:r>
              <a:rPr lang="en-US" sz="2000" b="1" dirty="0">
                <a:solidFill>
                  <a:srgbClr val="002060"/>
                </a:solidFill>
                <a:latin typeface="Arial" panose="020B0604020202020204" pitchFamily="34" charset="0"/>
                <a:cs typeface="Arial" panose="020B0604020202020204" pitchFamily="34" charset="0"/>
              </a:rPr>
              <a:t>is often used for these epoxidations</a:t>
            </a:r>
          </a:p>
        </p:txBody>
      </p:sp>
      <p:sp>
        <p:nvSpPr>
          <p:cNvPr id="9" name="TextBox 8"/>
          <p:cNvSpPr txBox="1"/>
          <p:nvPr/>
        </p:nvSpPr>
        <p:spPr>
          <a:xfrm>
            <a:off x="0" y="-36731"/>
            <a:ext cx="9144000" cy="523220"/>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a:solidFill>
                  <a:srgbClr val="9BBB59">
                    <a:lumMod val="50000"/>
                  </a:srgbClr>
                </a:solidFill>
                <a:cs typeface="Arial" pitchFamily="34" charset="0"/>
              </a:rPr>
              <a:t>Cyclic </a:t>
            </a:r>
            <a:r>
              <a:rPr lang="en-US" sz="2800" b="1" dirty="0" smtClean="0">
                <a:solidFill>
                  <a:srgbClr val="9BBB59">
                    <a:lumMod val="50000"/>
                  </a:srgbClr>
                </a:solidFill>
                <a:cs typeface="Arial" pitchFamily="34" charset="0"/>
              </a:rPr>
              <a:t>Ethers</a:t>
            </a:r>
            <a:endParaRPr lang="en-US" sz="2800" b="1" dirty="0">
              <a:solidFill>
                <a:srgbClr val="9BBB59">
                  <a:lumMod val="50000"/>
                </a:srgbClr>
              </a:solidFill>
              <a:cs typeface="Arial" pitchFamily="34" charset="0"/>
            </a:endParaRPr>
          </a:p>
        </p:txBody>
      </p:sp>
      <p:pic>
        <p:nvPicPr>
          <p:cNvPr id="2" name="Picture 1"/>
          <p:cNvPicPr>
            <a:picLocks noChangeAspect="1"/>
          </p:cNvPicPr>
          <p:nvPr/>
        </p:nvPicPr>
        <p:blipFill>
          <a:blip r:embed="rId2"/>
          <a:stretch>
            <a:fillRect/>
          </a:stretch>
        </p:blipFill>
        <p:spPr>
          <a:xfrm>
            <a:off x="6825325" y="1421569"/>
            <a:ext cx="1709075" cy="843855"/>
          </a:xfrm>
          <a:prstGeom prst="rect">
            <a:avLst/>
          </a:prstGeom>
        </p:spPr>
      </p:pic>
      <p:pic>
        <p:nvPicPr>
          <p:cNvPr id="8" name="Picture 7" descr="http://upload.wikimedia.org/wikipedia/commons/a/a7/Reaction_of_cyclohexene_with_mCPBA.png"/>
          <p:cNvPicPr/>
          <p:nvPr/>
        </p:nvPicPr>
        <p:blipFill>
          <a:blip r:embed="rId3">
            <a:extLst>
              <a:ext uri="{28A0092B-C50C-407E-A947-70E740481C1C}">
                <a14:useLocalDpi xmlns:a14="http://schemas.microsoft.com/office/drawing/2010/main" val="0"/>
              </a:ext>
            </a:extLst>
          </a:blip>
          <a:srcRect/>
          <a:stretch>
            <a:fillRect/>
          </a:stretch>
        </p:blipFill>
        <p:spPr bwMode="auto">
          <a:xfrm>
            <a:off x="2609850" y="3213795"/>
            <a:ext cx="5619750" cy="1967805"/>
          </a:xfrm>
          <a:prstGeom prst="rect">
            <a:avLst/>
          </a:prstGeom>
          <a:noFill/>
          <a:ln>
            <a:noFill/>
          </a:ln>
        </p:spPr>
      </p:pic>
      <p:sp>
        <p:nvSpPr>
          <p:cNvPr id="10" name="Rectangle 9"/>
          <p:cNvSpPr/>
          <p:nvPr/>
        </p:nvSpPr>
        <p:spPr>
          <a:xfrm>
            <a:off x="4724400" y="4312434"/>
            <a:ext cx="1015021" cy="338554"/>
          </a:xfrm>
          <a:prstGeom prst="rect">
            <a:avLst/>
          </a:prstGeom>
        </p:spPr>
        <p:txBody>
          <a:bodyPr wrap="none">
            <a:spAutoFit/>
          </a:bodyPr>
          <a:lstStyle/>
          <a:p>
            <a:r>
              <a:rPr lang="en-US" sz="1600" b="1" dirty="0" smtClean="0">
                <a:solidFill>
                  <a:srgbClr val="C00000"/>
                </a:solidFill>
                <a:latin typeface="Arial" panose="020B0604020202020204" pitchFamily="34" charset="0"/>
                <a:cs typeface="Arial" panose="020B0604020202020204" pitchFamily="34" charset="0"/>
              </a:rPr>
              <a:t>m-CPBA</a:t>
            </a:r>
            <a:endParaRPr lang="ar-SA" sz="1600" b="1" dirty="0">
              <a:solidFill>
                <a:srgbClr val="C00000"/>
              </a:solidFill>
              <a:latin typeface="Arial" panose="020B0604020202020204" pitchFamily="34" charset="0"/>
            </a:endParaRPr>
          </a:p>
        </p:txBody>
      </p:sp>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9850" y="5181600"/>
            <a:ext cx="5619750" cy="1295400"/>
          </a:xfrm>
          <a:prstGeom prst="rect">
            <a:avLst/>
          </a:prstGeom>
          <a:extLst/>
        </p:spPr>
        <p:style>
          <a:lnRef idx="0">
            <a:scrgbClr r="0" g="0" b="0"/>
          </a:lnRef>
          <a:fillRef idx="1001">
            <a:schemeClr val="lt1"/>
          </a:fillRef>
          <a:effectRef idx="0">
            <a:scrgbClr r="0" g="0" b="0"/>
          </a:effectRef>
          <a:fontRef idx="major"/>
        </p:style>
      </p:pic>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203</a:t>
            </a:fld>
            <a:endParaRPr lang="en-US">
              <a:solidFill>
                <a:prstClr val="black">
                  <a:tint val="75000"/>
                </a:prstClr>
              </a:solidFill>
            </a:endParaRPr>
          </a:p>
        </p:txBody>
      </p:sp>
    </p:spTree>
    <p:extLst>
      <p:ext uri="{BB962C8B-B14F-4D97-AF65-F5344CB8AC3E}">
        <p14:creationId xmlns:p14="http://schemas.microsoft.com/office/powerpoint/2010/main" val="1630589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62000"/>
            <a:ext cx="9144000" cy="1631216"/>
          </a:xfrm>
          <a:prstGeom prst="rect">
            <a:avLst/>
          </a:prstGeom>
        </p:spPr>
        <p:txBody>
          <a:bodyPr wrap="square">
            <a:spAutoFit/>
          </a:bodyPr>
          <a:lstStyle/>
          <a:p>
            <a:pPr algn="just"/>
            <a:r>
              <a:rPr lang="en-US" sz="2000" b="1" dirty="0" smtClean="0">
                <a:solidFill>
                  <a:srgbClr val="FF000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Epoxides undergo many reactions that other ethers do not,</a:t>
            </a:r>
          </a:p>
          <a:p>
            <a:r>
              <a:rPr lang="en-US" sz="2000" b="1" dirty="0" smtClean="0">
                <a:solidFill>
                  <a:srgbClr val="002060"/>
                </a:solidFill>
                <a:latin typeface="Arial" panose="020B0604020202020204" pitchFamily="34" charset="0"/>
                <a:cs typeface="Arial" panose="020B0604020202020204" pitchFamily="34" charset="0"/>
              </a:rPr>
              <a:t>their </a:t>
            </a:r>
            <a:r>
              <a:rPr lang="en-US" sz="2000" b="1" dirty="0">
                <a:solidFill>
                  <a:srgbClr val="002060"/>
                </a:solidFill>
                <a:latin typeface="Arial" panose="020B0604020202020204" pitchFamily="34" charset="0"/>
                <a:cs typeface="Arial" panose="020B0604020202020204" pitchFamily="34" charset="0"/>
              </a:rPr>
              <a:t>reactivity is due to the strain in the three-membered ring, which is relieved when the epoxide ring is opened after a reaction has taken place. Examples of ring-opening reactions of ethylene oxide that form commercially important products are: </a:t>
            </a:r>
          </a:p>
        </p:txBody>
      </p:sp>
      <p:sp>
        <p:nvSpPr>
          <p:cNvPr id="3" name="TextBox 2"/>
          <p:cNvSpPr txBox="1"/>
          <p:nvPr/>
        </p:nvSpPr>
        <p:spPr>
          <a:xfrm>
            <a:off x="0" y="0"/>
            <a:ext cx="9144000" cy="523220"/>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smtClean="0">
                <a:solidFill>
                  <a:srgbClr val="9BBB59">
                    <a:lumMod val="50000"/>
                  </a:srgbClr>
                </a:solidFill>
              </a:rPr>
              <a:t>Reactions of </a:t>
            </a:r>
            <a:r>
              <a:rPr lang="en-US" sz="2800" b="1" dirty="0" smtClean="0">
                <a:solidFill>
                  <a:srgbClr val="9BBB59">
                    <a:lumMod val="50000"/>
                  </a:srgbClr>
                </a:solidFill>
                <a:cs typeface="Arial" pitchFamily="34" charset="0"/>
              </a:rPr>
              <a:t>Epoxides</a:t>
            </a:r>
            <a:endParaRPr lang="en-US" sz="2800" b="1" dirty="0">
              <a:solidFill>
                <a:srgbClr val="9BBB59">
                  <a:lumMod val="50000"/>
                </a:srgbClr>
              </a:solidFill>
              <a:cs typeface="Arial" pitchFamily="34"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218" y="2393216"/>
            <a:ext cx="6357099" cy="438191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785317" y="2583716"/>
            <a:ext cx="1901483" cy="646331"/>
          </a:xfrm>
          <a:prstGeom prst="rect">
            <a:avLst/>
          </a:prstGeom>
        </p:spPr>
        <p:txBody>
          <a:bodyPr wrap="none">
            <a:spAutoFit/>
          </a:bodyPr>
          <a:lstStyle/>
          <a:p>
            <a:r>
              <a:rPr lang="en-US" dirty="0">
                <a:solidFill>
                  <a:prstClr val="black"/>
                </a:solidFill>
              </a:rPr>
              <a:t>in acidic solutions </a:t>
            </a:r>
            <a:endParaRPr lang="en-US" dirty="0" smtClean="0">
              <a:solidFill>
                <a:prstClr val="black"/>
              </a:solidFill>
            </a:endParaRPr>
          </a:p>
          <a:p>
            <a:r>
              <a:rPr lang="en-US" dirty="0" smtClean="0">
                <a:solidFill>
                  <a:prstClr val="black"/>
                </a:solidFill>
              </a:rPr>
              <a:t>to </a:t>
            </a:r>
            <a:r>
              <a:rPr lang="en-US" dirty="0">
                <a:solidFill>
                  <a:prstClr val="black"/>
                </a:solidFill>
              </a:rPr>
              <a:t>form glycols </a:t>
            </a:r>
          </a:p>
        </p:txBody>
      </p:sp>
      <p:sp>
        <p:nvSpPr>
          <p:cNvPr id="5" name="Rectangle 4"/>
          <p:cNvSpPr/>
          <p:nvPr/>
        </p:nvSpPr>
        <p:spPr>
          <a:xfrm>
            <a:off x="6632917" y="3886200"/>
            <a:ext cx="2739683" cy="646331"/>
          </a:xfrm>
          <a:prstGeom prst="rect">
            <a:avLst/>
          </a:prstGeom>
        </p:spPr>
        <p:txBody>
          <a:bodyPr wrap="square">
            <a:spAutoFit/>
          </a:bodyPr>
          <a:lstStyle/>
          <a:p>
            <a:r>
              <a:rPr lang="en-US" dirty="0">
                <a:solidFill>
                  <a:prstClr val="black"/>
                </a:solidFill>
              </a:rPr>
              <a:t>in acidic alcohol </a:t>
            </a:r>
            <a:r>
              <a:rPr lang="en-US" dirty="0" smtClean="0">
                <a:solidFill>
                  <a:prstClr val="black"/>
                </a:solidFill>
              </a:rPr>
              <a:t>solutions</a:t>
            </a:r>
          </a:p>
          <a:p>
            <a:r>
              <a:rPr lang="en-US" dirty="0" smtClean="0">
                <a:solidFill>
                  <a:prstClr val="black"/>
                </a:solidFill>
              </a:rPr>
              <a:t> </a:t>
            </a:r>
            <a:r>
              <a:rPr lang="en-US" dirty="0">
                <a:solidFill>
                  <a:prstClr val="black"/>
                </a:solidFill>
              </a:rPr>
              <a:t>to form 2-alkoxy alcohols. </a:t>
            </a:r>
          </a:p>
        </p:txBody>
      </p:sp>
      <p:sp>
        <p:nvSpPr>
          <p:cNvPr id="6" name="عنصر نائب لرقم الشريحة 5"/>
          <p:cNvSpPr>
            <a:spLocks noGrp="1"/>
          </p:cNvSpPr>
          <p:nvPr>
            <p:ph type="sldNum" sz="quarter" idx="12"/>
          </p:nvPr>
        </p:nvSpPr>
        <p:spPr/>
        <p:txBody>
          <a:bodyPr/>
          <a:lstStyle/>
          <a:p>
            <a:fld id="{405B12B2-4FB3-489F-A189-74144EEB9694}" type="slidenum">
              <a:rPr lang="en-US" smtClean="0">
                <a:solidFill>
                  <a:prstClr val="black">
                    <a:tint val="75000"/>
                  </a:prstClr>
                </a:solidFill>
              </a:rPr>
              <a:pPr/>
              <a:t>204</a:t>
            </a:fld>
            <a:endParaRPr lang="en-US">
              <a:solidFill>
                <a:prstClr val="black">
                  <a:tint val="75000"/>
                </a:prstClr>
              </a:solidFill>
            </a:endParaRPr>
          </a:p>
        </p:txBody>
      </p:sp>
    </p:spTree>
    <p:extLst>
      <p:ext uri="{BB962C8B-B14F-4D97-AF65-F5344CB8AC3E}">
        <p14:creationId xmlns:p14="http://schemas.microsoft.com/office/powerpoint/2010/main" val="311610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97" y="1415744"/>
            <a:ext cx="6586497" cy="478851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477000" y="5029200"/>
            <a:ext cx="2674963" cy="646331"/>
          </a:xfrm>
          <a:prstGeom prst="rect">
            <a:avLst/>
          </a:prstGeom>
        </p:spPr>
        <p:txBody>
          <a:bodyPr wrap="none">
            <a:spAutoFit/>
          </a:bodyPr>
          <a:lstStyle/>
          <a:p>
            <a:r>
              <a:rPr lang="en-US" dirty="0" err="1" smtClean="0">
                <a:solidFill>
                  <a:prstClr val="black"/>
                </a:solidFill>
              </a:rPr>
              <a:t>Reacion</a:t>
            </a:r>
            <a:r>
              <a:rPr lang="en-US" dirty="0" smtClean="0">
                <a:solidFill>
                  <a:prstClr val="black"/>
                </a:solidFill>
              </a:rPr>
              <a:t> with </a:t>
            </a:r>
            <a:r>
              <a:rPr lang="en-US" dirty="0">
                <a:solidFill>
                  <a:srgbClr val="C00000"/>
                </a:solidFill>
              </a:rPr>
              <a:t>Grignard</a:t>
            </a:r>
            <a:r>
              <a:rPr lang="en-US" dirty="0">
                <a:solidFill>
                  <a:prstClr val="black"/>
                </a:solidFill>
              </a:rPr>
              <a:t> </a:t>
            </a:r>
            <a:r>
              <a:rPr lang="en-US" dirty="0" smtClean="0">
                <a:solidFill>
                  <a:prstClr val="black"/>
                </a:solidFill>
              </a:rPr>
              <a:t>and</a:t>
            </a:r>
          </a:p>
          <a:p>
            <a:r>
              <a:rPr lang="en-US" dirty="0" smtClean="0">
                <a:solidFill>
                  <a:prstClr val="black"/>
                </a:solidFill>
              </a:rPr>
              <a:t> </a:t>
            </a:r>
            <a:r>
              <a:rPr lang="en-US" dirty="0" err="1">
                <a:solidFill>
                  <a:srgbClr val="C00000"/>
                </a:solidFill>
              </a:rPr>
              <a:t>Organolithium</a:t>
            </a:r>
            <a:r>
              <a:rPr lang="en-US" dirty="0">
                <a:solidFill>
                  <a:prstClr val="black"/>
                </a:solidFill>
              </a:rPr>
              <a:t> Reagents </a:t>
            </a:r>
          </a:p>
        </p:txBody>
      </p:sp>
      <p:sp>
        <p:nvSpPr>
          <p:cNvPr id="4" name="Rectangle 3"/>
          <p:cNvSpPr/>
          <p:nvPr/>
        </p:nvSpPr>
        <p:spPr>
          <a:xfrm>
            <a:off x="6400800" y="1066800"/>
            <a:ext cx="2692049" cy="1200329"/>
          </a:xfrm>
          <a:prstGeom prst="rect">
            <a:avLst/>
          </a:prstGeom>
        </p:spPr>
        <p:txBody>
          <a:bodyPr wrap="square">
            <a:spAutoFit/>
          </a:bodyPr>
          <a:lstStyle/>
          <a:p>
            <a:r>
              <a:rPr lang="en-US" dirty="0" smtClean="0">
                <a:solidFill>
                  <a:prstClr val="black"/>
                </a:solidFill>
              </a:rPr>
              <a:t>reactions </a:t>
            </a:r>
            <a:r>
              <a:rPr lang="en-US" dirty="0">
                <a:solidFill>
                  <a:prstClr val="black"/>
                </a:solidFill>
              </a:rPr>
              <a:t>with a </a:t>
            </a:r>
            <a:r>
              <a:rPr lang="en-US" dirty="0" err="1">
                <a:solidFill>
                  <a:prstClr val="black"/>
                </a:solidFill>
              </a:rPr>
              <a:t>hydrohalic</a:t>
            </a:r>
            <a:r>
              <a:rPr lang="en-US" dirty="0">
                <a:solidFill>
                  <a:prstClr val="black"/>
                </a:solidFill>
              </a:rPr>
              <a:t> </a:t>
            </a:r>
            <a:r>
              <a:rPr lang="en-US" dirty="0" smtClean="0">
                <a:solidFill>
                  <a:prstClr val="black"/>
                </a:solidFill>
              </a:rPr>
              <a:t>acid ( </a:t>
            </a:r>
            <a:r>
              <a:rPr lang="en-US" dirty="0" err="1">
                <a:solidFill>
                  <a:prstClr val="black"/>
                </a:solidFill>
              </a:rPr>
              <a:t>HCl,HBr</a:t>
            </a:r>
            <a:r>
              <a:rPr lang="en-US" dirty="0">
                <a:solidFill>
                  <a:prstClr val="black"/>
                </a:solidFill>
              </a:rPr>
              <a:t>, or HI), a halide ion attacks the protonated </a:t>
            </a:r>
            <a:r>
              <a:rPr lang="en-US" dirty="0" err="1">
                <a:solidFill>
                  <a:prstClr val="black"/>
                </a:solidFill>
              </a:rPr>
              <a:t>epoxid</a:t>
            </a:r>
            <a:r>
              <a:rPr lang="en-US" dirty="0">
                <a:solidFill>
                  <a:prstClr val="black"/>
                </a:solidFill>
              </a:rPr>
              <a:t> </a:t>
            </a:r>
          </a:p>
        </p:txBody>
      </p:sp>
      <p:sp>
        <p:nvSpPr>
          <p:cNvPr id="5" name="Rectangle 4"/>
          <p:cNvSpPr/>
          <p:nvPr/>
        </p:nvSpPr>
        <p:spPr>
          <a:xfrm>
            <a:off x="6705600" y="3810000"/>
            <a:ext cx="2209801" cy="923330"/>
          </a:xfrm>
          <a:prstGeom prst="rect">
            <a:avLst/>
          </a:prstGeom>
        </p:spPr>
        <p:txBody>
          <a:bodyPr wrap="square">
            <a:spAutoFit/>
          </a:bodyPr>
          <a:lstStyle/>
          <a:p>
            <a:r>
              <a:rPr lang="en-US" dirty="0" smtClean="0">
                <a:solidFill>
                  <a:prstClr val="black"/>
                </a:solidFill>
              </a:rPr>
              <a:t>LiAlH4 or NaBH4 reduces an </a:t>
            </a:r>
            <a:r>
              <a:rPr lang="en-US" dirty="0">
                <a:solidFill>
                  <a:prstClr val="black"/>
                </a:solidFill>
              </a:rPr>
              <a:t>epoxide to an </a:t>
            </a:r>
            <a:r>
              <a:rPr lang="en-US" dirty="0" smtClean="0">
                <a:solidFill>
                  <a:prstClr val="black"/>
                </a:solidFill>
              </a:rPr>
              <a:t> alcohol </a:t>
            </a:r>
            <a:endParaRPr lang="en-US" dirty="0">
              <a:solidFill>
                <a:prstClr val="black"/>
              </a:solidFill>
            </a:endParaRPr>
          </a:p>
        </p:txBody>
      </p:sp>
      <p:sp>
        <p:nvSpPr>
          <p:cNvPr id="7" name="TextBox 6"/>
          <p:cNvSpPr txBox="1"/>
          <p:nvPr/>
        </p:nvSpPr>
        <p:spPr>
          <a:xfrm>
            <a:off x="0" y="6236313"/>
            <a:ext cx="9144000" cy="584775"/>
          </a:xfrm>
          <a:prstGeom prst="rect">
            <a:avLst/>
          </a:prstGeom>
          <a:ln/>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3200" b="1" dirty="0" smtClean="0">
                <a:solidFill>
                  <a:srgbClr val="C0504D">
                    <a:lumMod val="50000"/>
                  </a:srgbClr>
                </a:solidFill>
                <a:cs typeface="Arial" pitchFamily="34" charset="0"/>
              </a:rPr>
              <a:t>End</a:t>
            </a:r>
            <a:endParaRPr lang="en-US" sz="1600" b="1" dirty="0">
              <a:solidFill>
                <a:srgbClr val="C0504D">
                  <a:lumMod val="50000"/>
                </a:srgbClr>
              </a:solidFill>
              <a:cs typeface="Arial" pitchFamily="34" charset="0"/>
            </a:endParaRPr>
          </a:p>
        </p:txBody>
      </p:sp>
      <p:sp>
        <p:nvSpPr>
          <p:cNvPr id="6" name="عنصر نائب لرقم الشريحة 5"/>
          <p:cNvSpPr>
            <a:spLocks noGrp="1"/>
          </p:cNvSpPr>
          <p:nvPr>
            <p:ph type="sldNum" sz="quarter" idx="12"/>
          </p:nvPr>
        </p:nvSpPr>
        <p:spPr/>
        <p:txBody>
          <a:bodyPr/>
          <a:lstStyle/>
          <a:p>
            <a:fld id="{405B12B2-4FB3-489F-A189-74144EEB9694}" type="slidenum">
              <a:rPr lang="en-US" smtClean="0">
                <a:solidFill>
                  <a:prstClr val="black">
                    <a:tint val="75000"/>
                  </a:prstClr>
                </a:solidFill>
              </a:rPr>
              <a:pPr/>
              <a:t>205</a:t>
            </a:fld>
            <a:endParaRPr lang="en-US">
              <a:solidFill>
                <a:prstClr val="black">
                  <a:tint val="75000"/>
                </a:prstClr>
              </a:solidFill>
            </a:endParaRPr>
          </a:p>
        </p:txBody>
      </p:sp>
      <p:sp>
        <p:nvSpPr>
          <p:cNvPr id="9" name="TextBox 2"/>
          <p:cNvSpPr txBox="1"/>
          <p:nvPr/>
        </p:nvSpPr>
        <p:spPr>
          <a:xfrm>
            <a:off x="0" y="0"/>
            <a:ext cx="4191000" cy="523220"/>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800" b="1" dirty="0" smtClean="0">
                <a:solidFill>
                  <a:srgbClr val="9BBB59">
                    <a:lumMod val="50000"/>
                  </a:srgbClr>
                </a:solidFill>
              </a:rPr>
              <a:t>Reactions of </a:t>
            </a:r>
            <a:r>
              <a:rPr lang="en-US" sz="2800" b="1" dirty="0" smtClean="0">
                <a:solidFill>
                  <a:srgbClr val="9BBB59">
                    <a:lumMod val="50000"/>
                  </a:srgbClr>
                </a:solidFill>
                <a:cs typeface="Arial" pitchFamily="34" charset="0"/>
              </a:rPr>
              <a:t>Epoxides</a:t>
            </a:r>
            <a:endParaRPr lang="en-US" sz="2800" b="1" dirty="0">
              <a:solidFill>
                <a:srgbClr val="9BBB59">
                  <a:lumMod val="50000"/>
                </a:srgbClr>
              </a:solidFill>
              <a:cs typeface="Arial" pitchFamily="34" charset="0"/>
            </a:endParaRPr>
          </a:p>
        </p:txBody>
      </p:sp>
      <p:sp>
        <p:nvSpPr>
          <p:cNvPr id="3" name="مستطيل 2"/>
          <p:cNvSpPr/>
          <p:nvPr/>
        </p:nvSpPr>
        <p:spPr>
          <a:xfrm>
            <a:off x="2505923" y="5377320"/>
            <a:ext cx="1951175" cy="400110"/>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2000" b="1" dirty="0" smtClean="0">
                <a:solidFill>
                  <a:srgbClr val="EEECE1">
                    <a:lumMod val="25000"/>
                  </a:srgbClr>
                </a:solidFill>
              </a:rPr>
              <a:t>(or) </a:t>
            </a:r>
            <a:r>
              <a:rPr lang="en-US" sz="2000" b="1" dirty="0" smtClean="0">
                <a:solidFill>
                  <a:srgbClr val="C00000"/>
                </a:solidFill>
              </a:rPr>
              <a:t>CH</a:t>
            </a:r>
            <a:r>
              <a:rPr lang="en-US" sz="2000" b="1" baseline="-25000" dirty="0" smtClean="0">
                <a:solidFill>
                  <a:srgbClr val="C00000"/>
                </a:solidFill>
                <a:latin typeface="Arial" panose="020B0604020202020204" pitchFamily="34" charset="0"/>
                <a:cs typeface="Arial" panose="020B0604020202020204" pitchFamily="34" charset="0"/>
              </a:rPr>
              <a:t>3</a:t>
            </a:r>
            <a:r>
              <a:rPr lang="en-US" sz="2000" b="1" dirty="0" smtClean="0">
                <a:solidFill>
                  <a:srgbClr val="C00000"/>
                </a:solidFill>
              </a:rPr>
              <a:t>Li / H</a:t>
            </a:r>
            <a:r>
              <a:rPr lang="en-US" sz="2000" b="1" baseline="-25000" dirty="0" smtClean="0">
                <a:solidFill>
                  <a:srgbClr val="C00000"/>
                </a:solidFill>
                <a:latin typeface="Arial" panose="020B0604020202020204" pitchFamily="34" charset="0"/>
                <a:cs typeface="Arial" panose="020B0604020202020204" pitchFamily="34" charset="0"/>
              </a:rPr>
              <a:t>3</a:t>
            </a:r>
            <a:r>
              <a:rPr lang="en-US" sz="2000" b="1" dirty="0" smtClean="0">
                <a:solidFill>
                  <a:srgbClr val="C00000"/>
                </a:solidFill>
              </a:rPr>
              <a:t>O</a:t>
            </a:r>
            <a:r>
              <a:rPr lang="en-US" sz="2000" b="1" baseline="30000" dirty="0">
                <a:solidFill>
                  <a:srgbClr val="C00000"/>
                </a:solidFill>
                <a:latin typeface="Arial" panose="020B0604020202020204" pitchFamily="34" charset="0"/>
                <a:cs typeface="Arial" panose="020B0604020202020204" pitchFamily="34" charset="0"/>
              </a:rPr>
              <a:t>+</a:t>
            </a:r>
            <a:endParaRPr lang="ar-SA" sz="2000" dirty="0">
              <a:solidFill>
                <a:srgbClr val="C00000"/>
              </a:solidFill>
            </a:endParaRPr>
          </a:p>
        </p:txBody>
      </p:sp>
      <p:sp>
        <p:nvSpPr>
          <p:cNvPr id="8" name="مستطيل 7"/>
          <p:cNvSpPr/>
          <p:nvPr/>
        </p:nvSpPr>
        <p:spPr>
          <a:xfrm>
            <a:off x="2667001" y="4914275"/>
            <a:ext cx="381000" cy="369332"/>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ar-SA" dirty="0">
              <a:solidFill>
                <a:prstClr val="black"/>
              </a:solidFill>
            </a:endParaRPr>
          </a:p>
        </p:txBody>
      </p:sp>
    </p:spTree>
    <p:extLst>
      <p:ext uri="{BB962C8B-B14F-4D97-AF65-F5344CB8AC3E}">
        <p14:creationId xmlns:p14="http://schemas.microsoft.com/office/powerpoint/2010/main" val="3154802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ox(in)">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226" y="457200"/>
            <a:ext cx="9180226" cy="52322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a:solidFill>
                  <a:srgbClr val="C00000"/>
                </a:solidFill>
                <a:cs typeface="Arial" pitchFamily="34" charset="0"/>
              </a:rPr>
              <a:t>Aldehydes and Ketones</a:t>
            </a:r>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solidFill>
                  <a:prstClr val="black">
                    <a:tint val="75000"/>
                  </a:prstClr>
                </a:solidFill>
              </a:rPr>
              <a:pPr/>
              <a:t>206</a:t>
            </a:fld>
            <a:endParaRPr lang="en-US">
              <a:solidFill>
                <a:prstClr val="black">
                  <a:tint val="75000"/>
                </a:prstClr>
              </a:solidFill>
            </a:endParaRPr>
          </a:p>
        </p:txBody>
      </p:sp>
      <p:sp>
        <p:nvSpPr>
          <p:cNvPr id="2" name="مستطيل 1"/>
          <p:cNvSpPr/>
          <p:nvPr/>
        </p:nvSpPr>
        <p:spPr>
          <a:xfrm>
            <a:off x="304800" y="1524000"/>
            <a:ext cx="8265826" cy="2308324"/>
          </a:xfrm>
          <a:prstGeom prst="rect">
            <a:avLst/>
          </a:prstGeom>
        </p:spPr>
        <p:txBody>
          <a:bodyPr wrap="square">
            <a:spAutoFit/>
          </a:bodyPr>
          <a:lstStyle/>
          <a:p>
            <a:r>
              <a:rPr lang="en-US" dirty="0"/>
              <a:t>Syllabus</a:t>
            </a:r>
          </a:p>
          <a:p>
            <a:r>
              <a:rPr lang="en-US" dirty="0"/>
              <a:t>Aldehydes and Ketones        </a:t>
            </a:r>
          </a:p>
          <a:p>
            <a:r>
              <a:rPr lang="en-US" dirty="0"/>
              <a:t>Definition  ,  Structure , Nomenclature , Physical properties. </a:t>
            </a:r>
          </a:p>
          <a:p>
            <a:r>
              <a:rPr lang="en-US" dirty="0"/>
              <a:t>Synthesis (oxidation of alcohols, </a:t>
            </a:r>
            <a:r>
              <a:rPr lang="en-US" dirty="0" err="1"/>
              <a:t>ozonolysis</a:t>
            </a:r>
            <a:r>
              <a:rPr lang="en-US" dirty="0"/>
              <a:t>, hydration of alkynes and </a:t>
            </a:r>
            <a:r>
              <a:rPr lang="en-US" dirty="0" err="1"/>
              <a:t>Friedel</a:t>
            </a:r>
            <a:r>
              <a:rPr lang="en-US" dirty="0"/>
              <a:t>-Crafts acylation. Reactions: Nucleophilic addition (addition of </a:t>
            </a:r>
            <a:r>
              <a:rPr lang="en-US" dirty="0" err="1"/>
              <a:t>Grinard</a:t>
            </a:r>
            <a:r>
              <a:rPr lang="en-US" dirty="0"/>
              <a:t> compounds, hydrogen cyanide, alcohol, ammonia and ammonia derivatives. (</a:t>
            </a:r>
            <a:r>
              <a:rPr lang="en-US" dirty="0" err="1"/>
              <a:t>Acetals</a:t>
            </a:r>
            <a:r>
              <a:rPr lang="en-US" dirty="0"/>
              <a:t> and Ketals, </a:t>
            </a:r>
            <a:r>
              <a:rPr lang="en-US" dirty="0" err="1"/>
              <a:t>Hyddrazones</a:t>
            </a:r>
            <a:r>
              <a:rPr lang="en-US" dirty="0"/>
              <a:t> and oximes.)                                                                   (2Lect.)</a:t>
            </a:r>
          </a:p>
          <a:p>
            <a:r>
              <a:rPr lang="en-US" dirty="0"/>
              <a:t>Carboxylic </a:t>
            </a:r>
            <a:r>
              <a:rPr lang="en-US" dirty="0" smtClean="0"/>
              <a:t>acids</a:t>
            </a:r>
            <a:endParaRPr lang="en-US" dirty="0"/>
          </a:p>
        </p:txBody>
      </p:sp>
    </p:spTree>
    <p:extLst>
      <p:ext uri="{BB962C8B-B14F-4D97-AF65-F5344CB8AC3E}">
        <p14:creationId xmlns:p14="http://schemas.microsoft.com/office/powerpoint/2010/main" val="292692586"/>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9175" y="685800"/>
            <a:ext cx="8217050" cy="1077218"/>
          </a:xfrm>
          <a:prstGeom prst="rect">
            <a:avLst/>
          </a:prstGeom>
        </p:spPr>
        <p:txBody>
          <a:bodyPr wrap="square">
            <a:spAutoFit/>
          </a:bodyPr>
          <a:lstStyle/>
          <a:p>
            <a:pPr algn="just"/>
            <a:r>
              <a:rPr lang="en-US" sz="2400" b="1" dirty="0" smtClean="0">
                <a:solidFill>
                  <a:srgbClr val="C00000"/>
                </a:solidFill>
              </a:rPr>
              <a:t>Definition &amp; </a:t>
            </a:r>
            <a:r>
              <a:rPr lang="en-US" sz="2400" b="1" dirty="0" smtClean="0">
                <a:solidFill>
                  <a:srgbClr val="C00000"/>
                </a:solidFill>
                <a:cs typeface="Arial" pitchFamily="34" charset="0"/>
              </a:rPr>
              <a:t>Structure </a:t>
            </a:r>
          </a:p>
          <a:p>
            <a:pPr algn="just"/>
            <a:r>
              <a:rPr lang="en-US" sz="2000" b="1" dirty="0" smtClean="0">
                <a:solidFill>
                  <a:srgbClr val="0070C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Aldehydes and ketones </a:t>
            </a:r>
            <a:r>
              <a:rPr lang="en-US" sz="2000" dirty="0" smtClean="0">
                <a:solidFill>
                  <a:srgbClr val="002060"/>
                </a:solidFill>
                <a:latin typeface="Arial" panose="020B0604020202020204" pitchFamily="34" charset="0"/>
                <a:cs typeface="Arial" panose="020B0604020202020204" pitchFamily="34" charset="0"/>
              </a:rPr>
              <a:t>are</a:t>
            </a:r>
            <a:r>
              <a:rPr lang="en-US" sz="2000" b="1" dirty="0" smtClean="0">
                <a:solidFill>
                  <a:srgbClr val="002060"/>
                </a:solidFill>
                <a:latin typeface="Arial" panose="020B0604020202020204" pitchFamily="34" charset="0"/>
                <a:cs typeface="Arial" panose="020B0604020202020204" pitchFamily="34" charset="0"/>
              </a:rPr>
              <a:t> </a:t>
            </a:r>
            <a:r>
              <a:rPr lang="en-US" sz="2000" dirty="0" smtClean="0">
                <a:solidFill>
                  <a:srgbClr val="002060"/>
                </a:solidFill>
                <a:latin typeface="Arial" panose="020B0604020202020204" pitchFamily="34" charset="0"/>
                <a:cs typeface="Arial" panose="020B0604020202020204" pitchFamily="34" charset="0"/>
              </a:rPr>
              <a:t>organic compounds that contain the </a:t>
            </a:r>
            <a:r>
              <a:rPr lang="en-US" sz="2000" b="1" dirty="0" smtClean="0">
                <a:solidFill>
                  <a:srgbClr val="002060"/>
                </a:solidFill>
                <a:latin typeface="Arial" panose="020B0604020202020204" pitchFamily="34" charset="0"/>
                <a:cs typeface="Arial" panose="020B0604020202020204" pitchFamily="34" charset="0"/>
              </a:rPr>
              <a:t>carbonyl group</a:t>
            </a:r>
            <a:r>
              <a:rPr lang="en-US" sz="2000" b="1" dirty="0" smtClean="0">
                <a:solidFill>
                  <a:srgbClr val="0070C0"/>
                </a:solidFill>
                <a:latin typeface="Arial" panose="020B0604020202020204" pitchFamily="34" charset="0"/>
                <a:cs typeface="Arial" panose="020B0604020202020204" pitchFamily="34" charset="0"/>
              </a:rPr>
              <a:t>.</a:t>
            </a:r>
            <a:endParaRPr lang="en-US" sz="2000" dirty="0">
              <a:solidFill>
                <a:srgbClr val="0070C0"/>
              </a:solidFill>
              <a:latin typeface="Arial" panose="020B0604020202020204" pitchFamily="34" charset="0"/>
              <a:cs typeface="Arial" panose="020B0604020202020204" pitchFamily="34" charset="0"/>
            </a:endParaRPr>
          </a:p>
        </p:txBody>
      </p:sp>
      <p:pic>
        <p:nvPicPr>
          <p:cNvPr id="88088"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600200"/>
            <a:ext cx="3505200" cy="1514475"/>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36442" y="3124200"/>
            <a:ext cx="8802757" cy="1015663"/>
          </a:xfrm>
          <a:prstGeom prst="rect">
            <a:avLst/>
          </a:prstGeom>
        </p:spPr>
        <p:txBody>
          <a:bodyPr wrap="square">
            <a:spAutoFit/>
          </a:bodyPr>
          <a:lstStyle/>
          <a:p>
            <a:pPr algn="just"/>
            <a:r>
              <a:rPr lang="en-US" sz="2000" b="1" dirty="0" smtClean="0">
                <a:solidFill>
                  <a:srgbClr val="0070C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The </a:t>
            </a:r>
            <a:r>
              <a:rPr lang="en-US" sz="2000" b="1" dirty="0">
                <a:solidFill>
                  <a:srgbClr val="002060"/>
                </a:solidFill>
                <a:latin typeface="Arial" panose="020B0604020202020204" pitchFamily="34" charset="0"/>
                <a:cs typeface="Arial" panose="020B0604020202020204" pitchFamily="34" charset="0"/>
              </a:rPr>
              <a:t>carbon-oxygen double bond is a combination of a </a:t>
            </a:r>
            <a:r>
              <a:rPr lang="en-US" sz="2000" b="1" dirty="0">
                <a:solidFill>
                  <a:srgbClr val="C00000"/>
                </a:solidFill>
                <a:latin typeface="Arial" panose="020B0604020202020204" pitchFamily="34" charset="0"/>
                <a:cs typeface="Arial" panose="020B0604020202020204" pitchFamily="34" charset="0"/>
              </a:rPr>
              <a:t>sigma (</a:t>
            </a:r>
            <a:r>
              <a:rPr lang="en-US" sz="2000" b="1" dirty="0">
                <a:solidFill>
                  <a:srgbClr val="C00000"/>
                </a:solidFill>
                <a:latin typeface="Arial" panose="020B0604020202020204" pitchFamily="34" charset="0"/>
                <a:cs typeface="Arial" panose="020B0604020202020204" pitchFamily="34" charset="0"/>
                <a:sym typeface="Symbol"/>
              </a:rPr>
              <a:t></a:t>
            </a:r>
            <a:r>
              <a:rPr lang="en-US" sz="2000" b="1" dirty="0">
                <a:solidFill>
                  <a:srgbClr val="C00000"/>
                </a:solidFill>
                <a:latin typeface="Arial" panose="020B0604020202020204" pitchFamily="34" charset="0"/>
                <a:cs typeface="Arial" panose="020B0604020202020204" pitchFamily="34" charset="0"/>
              </a:rPr>
              <a:t>)</a:t>
            </a:r>
            <a:r>
              <a:rPr lang="en-US" sz="2000" b="1" dirty="0">
                <a:solidFill>
                  <a:srgbClr val="002060"/>
                </a:solidFill>
                <a:latin typeface="Arial" panose="020B0604020202020204" pitchFamily="34" charset="0"/>
                <a:cs typeface="Arial" panose="020B0604020202020204" pitchFamily="34" charset="0"/>
              </a:rPr>
              <a:t> bond and a </a:t>
            </a:r>
            <a:r>
              <a:rPr lang="en-US" sz="2000" b="1" dirty="0">
                <a:solidFill>
                  <a:srgbClr val="C00000"/>
                </a:solidFill>
                <a:latin typeface="Arial" panose="020B0604020202020204" pitchFamily="34" charset="0"/>
                <a:cs typeface="Arial" panose="020B0604020202020204" pitchFamily="34" charset="0"/>
              </a:rPr>
              <a:t>pi (</a:t>
            </a:r>
            <a:r>
              <a:rPr lang="el-GR" sz="2000" b="1" dirty="0">
                <a:solidFill>
                  <a:srgbClr val="C00000"/>
                </a:solidFill>
                <a:latin typeface="Arial" panose="020B0604020202020204" pitchFamily="34" charset="0"/>
                <a:cs typeface="Arial" panose="020B0604020202020204" pitchFamily="34" charset="0"/>
              </a:rPr>
              <a:t>π</a:t>
            </a:r>
            <a:r>
              <a:rPr lang="en-US" sz="2000" b="1" dirty="0">
                <a:solidFill>
                  <a:srgbClr val="C00000"/>
                </a:solidFill>
                <a:latin typeface="Arial" panose="020B0604020202020204" pitchFamily="34" charset="0"/>
                <a:cs typeface="Arial" panose="020B0604020202020204" pitchFamily="34" charset="0"/>
              </a:rPr>
              <a:t>)</a:t>
            </a:r>
            <a:r>
              <a:rPr lang="en-US" sz="2000" b="1" dirty="0">
                <a:solidFill>
                  <a:srgbClr val="002060"/>
                </a:solidFill>
                <a:latin typeface="Arial" panose="020B0604020202020204" pitchFamily="34" charset="0"/>
                <a:cs typeface="Arial" panose="020B0604020202020204" pitchFamily="34" charset="0"/>
              </a:rPr>
              <a:t> bond. </a:t>
            </a:r>
            <a:r>
              <a:rPr lang="en-US" sz="2000" b="1" dirty="0">
                <a:solidFill>
                  <a:srgbClr val="C00000"/>
                </a:solidFill>
                <a:latin typeface="Arial" panose="020B0604020202020204" pitchFamily="34" charset="0"/>
                <a:cs typeface="Arial" panose="020B0604020202020204" pitchFamily="34" charset="0"/>
              </a:rPr>
              <a:t>Geometry</a:t>
            </a:r>
            <a:r>
              <a:rPr lang="en-US" sz="2000" b="1" dirty="0">
                <a:solidFill>
                  <a:srgbClr val="002060"/>
                </a:solidFill>
                <a:latin typeface="Arial" panose="020B0604020202020204" pitchFamily="34" charset="0"/>
                <a:cs typeface="Arial" panose="020B0604020202020204" pitchFamily="34" charset="0"/>
              </a:rPr>
              <a:t> of the carbonyl group:</a:t>
            </a:r>
            <a:r>
              <a:rPr lang="en-US" sz="2000" b="1" dirty="0">
                <a:solidFill>
                  <a:srgbClr val="C00000"/>
                </a:solidFill>
                <a:latin typeface="Arial" panose="020B0604020202020204" pitchFamily="34" charset="0"/>
                <a:cs typeface="Arial" panose="020B0604020202020204" pitchFamily="34" charset="0"/>
              </a:rPr>
              <a:t> planar</a:t>
            </a:r>
            <a:r>
              <a:rPr lang="en-US" sz="2000" b="1" dirty="0">
                <a:solidFill>
                  <a:srgbClr val="002060"/>
                </a:solidFill>
                <a:latin typeface="Arial" panose="020B0604020202020204" pitchFamily="34" charset="0"/>
                <a:cs typeface="Arial" panose="020B0604020202020204" pitchFamily="34" charset="0"/>
              </a:rPr>
              <a:t>,  with 120</a:t>
            </a:r>
            <a:r>
              <a:rPr lang="en-US" sz="2000" b="1" dirty="0">
                <a:solidFill>
                  <a:srgbClr val="002060"/>
                </a:solidFill>
                <a:latin typeface="Arial" panose="020B0604020202020204" pitchFamily="34" charset="0"/>
                <a:cs typeface="Arial" panose="020B0604020202020204" pitchFamily="34" charset="0"/>
                <a:sym typeface="Symbol"/>
              </a:rPr>
              <a:t></a:t>
            </a:r>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angles,</a:t>
            </a:r>
            <a:r>
              <a:rPr lang="en-US" sz="2000" b="1" i="1"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2000" b="1"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the </a:t>
            </a:r>
            <a:r>
              <a:rPr lang="en-US" sz="2000" b="1" dirty="0">
                <a:solidFill>
                  <a:srgbClr val="002060"/>
                </a:solidFill>
                <a:latin typeface="Arial" panose="020B0604020202020204" pitchFamily="34" charset="0"/>
                <a:ea typeface="Times New Roman" panose="02020603050405020304" pitchFamily="18" charset="0"/>
                <a:cs typeface="Arial" panose="020B0604020202020204" pitchFamily="34" charset="0"/>
              </a:rPr>
              <a:t>Carbonyl  carbon is Sp</a:t>
            </a:r>
            <a:r>
              <a:rPr lang="en-US" sz="2000" b="1" baseline="30000" dirty="0">
                <a:solidFill>
                  <a:srgbClr val="002060"/>
                </a:solidFill>
                <a:latin typeface="Arial" panose="020B0604020202020204" pitchFamily="34" charset="0"/>
                <a:ea typeface="Times New Roman" panose="02020603050405020304" pitchFamily="18" charset="0"/>
                <a:cs typeface="Arial" panose="020B0604020202020204" pitchFamily="34" charset="0"/>
              </a:rPr>
              <a:t>2  </a:t>
            </a:r>
            <a:r>
              <a:rPr lang="en-US" sz="2000" b="1"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20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hyperdization</a:t>
            </a:r>
            <a:r>
              <a:rPr lang="en-US" sz="2000" b="1"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endParaRPr lang="en-US" sz="2000" dirty="0">
              <a:solidFill>
                <a:srgbClr val="002060"/>
              </a:solidFill>
              <a:latin typeface="Arial" panose="020B0604020202020204" pitchFamily="34" charset="0"/>
              <a:cs typeface="Arial" panose="020B0604020202020204" pitchFamily="34" charset="0"/>
            </a:endParaRPr>
          </a:p>
        </p:txBody>
      </p:sp>
      <p:sp>
        <p:nvSpPr>
          <p:cNvPr id="17" name="Rectangle 16"/>
          <p:cNvSpPr/>
          <p:nvPr/>
        </p:nvSpPr>
        <p:spPr>
          <a:xfrm>
            <a:off x="243485" y="4390072"/>
            <a:ext cx="8748115" cy="1477328"/>
          </a:xfrm>
          <a:prstGeom prst="rect">
            <a:avLst/>
          </a:prstGeom>
        </p:spPr>
        <p:txBody>
          <a:bodyPr wrap="square">
            <a:spAutoFit/>
          </a:bodyPr>
          <a:lstStyle/>
          <a:p>
            <a:r>
              <a:rPr lang="en-US" b="1" dirty="0" smtClean="0">
                <a:solidFill>
                  <a:srgbClr val="002060"/>
                </a:solidFill>
                <a:latin typeface="Arial" panose="020B0604020202020204" pitchFamily="34" charset="0"/>
                <a:cs typeface="Arial" panose="020B0604020202020204" pitchFamily="34" charset="0"/>
              </a:rPr>
              <a:t>    Aldehydes </a:t>
            </a:r>
            <a:r>
              <a:rPr lang="en-US" b="1" dirty="0">
                <a:solidFill>
                  <a:srgbClr val="002060"/>
                </a:solidFill>
                <a:latin typeface="Arial" panose="020B0604020202020204" pitchFamily="34" charset="0"/>
                <a:cs typeface="Arial" panose="020B0604020202020204" pitchFamily="34" charset="0"/>
              </a:rPr>
              <a:t>have the general </a:t>
            </a:r>
            <a:r>
              <a:rPr lang="en-US" b="1" dirty="0" smtClean="0">
                <a:solidFill>
                  <a:srgbClr val="002060"/>
                </a:solidFill>
                <a:latin typeface="Arial" panose="020B0604020202020204" pitchFamily="34" charset="0"/>
                <a:cs typeface="Arial" panose="020B0604020202020204" pitchFamily="34" charset="0"/>
              </a:rPr>
              <a:t>formula</a:t>
            </a:r>
            <a:r>
              <a:rPr lang="ar-SA" b="1" dirty="0" smtClean="0">
                <a:solidFill>
                  <a:srgbClr val="002060"/>
                </a:solidFill>
                <a:latin typeface="Arial" panose="020B0604020202020204" pitchFamily="34" charset="0"/>
              </a:rPr>
              <a:t>  </a:t>
            </a:r>
            <a:r>
              <a:rPr lang="en-US" b="1" dirty="0" smtClean="0">
                <a:solidFill>
                  <a:srgbClr val="002060"/>
                </a:solidFill>
                <a:latin typeface="Arial" panose="020B0604020202020204" pitchFamily="34" charset="0"/>
                <a:cs typeface="Arial" panose="020B0604020202020204" pitchFamily="34" charset="0"/>
              </a:rPr>
              <a:t> </a:t>
            </a:r>
            <a:r>
              <a:rPr lang="en-US" b="1" dirty="0">
                <a:solidFill>
                  <a:srgbClr val="C00000"/>
                </a:solidFill>
                <a:latin typeface="Arial" panose="020B0604020202020204" pitchFamily="34" charset="0"/>
                <a:cs typeface="Arial" panose="020B0604020202020204" pitchFamily="34" charset="0"/>
              </a:rPr>
              <a:t>R-CO-H  </a:t>
            </a:r>
            <a:r>
              <a:rPr lang="en-US" b="1" dirty="0" smtClean="0">
                <a:solidFill>
                  <a:srgbClr val="C00000"/>
                </a:solidFill>
                <a:latin typeface="Arial" panose="020B0604020202020204" pitchFamily="34" charset="0"/>
                <a:cs typeface="Arial" panose="020B0604020202020204" pitchFamily="34" charset="0"/>
              </a:rPr>
              <a:t>where R </a:t>
            </a:r>
            <a:r>
              <a:rPr lang="en-US" b="1" dirty="0">
                <a:solidFill>
                  <a:srgbClr val="C00000"/>
                </a:solidFill>
                <a:latin typeface="Arial" panose="020B0604020202020204" pitchFamily="34" charset="0"/>
                <a:cs typeface="Arial" panose="020B0604020202020204" pitchFamily="34" charset="0"/>
              </a:rPr>
              <a:t>=  hydrogen or carbon </a:t>
            </a:r>
            <a:r>
              <a:rPr lang="en-US" b="1" dirty="0" smtClean="0">
                <a:solidFill>
                  <a:srgbClr val="C00000"/>
                </a:solidFill>
                <a:latin typeface="Arial" panose="020B0604020202020204" pitchFamily="34" charset="0"/>
                <a:cs typeface="Arial" panose="020B0604020202020204" pitchFamily="34" charset="0"/>
              </a:rPr>
              <a:t>atom </a:t>
            </a:r>
            <a:r>
              <a:rPr lang="en-US" b="1" dirty="0" smtClean="0">
                <a:solidFill>
                  <a:srgbClr val="002060"/>
                </a:solidFill>
                <a:latin typeface="Arial" panose="020B0604020202020204" pitchFamily="34" charset="0"/>
                <a:cs typeface="Arial" panose="020B0604020202020204" pitchFamily="34" charset="0"/>
              </a:rPr>
              <a:t>and the aldehyde group is always at the end of </a:t>
            </a:r>
            <a:r>
              <a:rPr lang="en-US" b="1" dirty="0" err="1" smtClean="0">
                <a:solidFill>
                  <a:srgbClr val="002060"/>
                </a:solidFill>
                <a:latin typeface="Arial" panose="020B0604020202020204" pitchFamily="34" charset="0"/>
                <a:cs typeface="Arial" panose="020B0604020202020204" pitchFamily="34" charset="0"/>
              </a:rPr>
              <a:t>achain</a:t>
            </a:r>
            <a:r>
              <a:rPr lang="en-US" b="1" dirty="0" smtClean="0">
                <a:solidFill>
                  <a:srgbClr val="002060"/>
                </a:solidFill>
                <a:latin typeface="Arial" panose="020B0604020202020204" pitchFamily="34" charset="0"/>
                <a:cs typeface="Arial" panose="020B0604020202020204" pitchFamily="34" charset="0"/>
              </a:rPr>
              <a:t> </a:t>
            </a:r>
          </a:p>
          <a:p>
            <a:endParaRPr lang="en-US" b="1" dirty="0">
              <a:solidFill>
                <a:srgbClr val="002060"/>
              </a:solidFill>
              <a:latin typeface="Arial" panose="020B0604020202020204" pitchFamily="34" charset="0"/>
              <a:cs typeface="Arial" panose="020B0604020202020204" pitchFamily="34" charset="0"/>
            </a:endParaRPr>
          </a:p>
          <a:p>
            <a:r>
              <a:rPr lang="en-US" b="1" dirty="0" smtClean="0">
                <a:solidFill>
                  <a:srgbClr val="002060"/>
                </a:solidFill>
                <a:latin typeface="Arial" panose="020B0604020202020204" pitchFamily="34" charset="0"/>
                <a:cs typeface="Arial" panose="020B0604020202020204" pitchFamily="34" charset="0"/>
              </a:rPr>
              <a:t>    Ketones </a:t>
            </a:r>
            <a:r>
              <a:rPr lang="en-US" b="1" dirty="0">
                <a:solidFill>
                  <a:srgbClr val="002060"/>
                </a:solidFill>
                <a:latin typeface="Arial" panose="020B0604020202020204" pitchFamily="34" charset="0"/>
                <a:cs typeface="Arial" panose="020B0604020202020204" pitchFamily="34" charset="0"/>
              </a:rPr>
              <a:t>have the general </a:t>
            </a:r>
            <a:r>
              <a:rPr lang="en-US" b="1" dirty="0" smtClean="0">
                <a:solidFill>
                  <a:srgbClr val="002060"/>
                </a:solidFill>
                <a:latin typeface="Arial" panose="020B0604020202020204" pitchFamily="34" charset="0"/>
                <a:cs typeface="Arial" panose="020B0604020202020204" pitchFamily="34" charset="0"/>
              </a:rPr>
              <a:t>formula  </a:t>
            </a:r>
            <a:r>
              <a:rPr lang="en-US" b="1" dirty="0">
                <a:solidFill>
                  <a:srgbClr val="C00000"/>
                </a:solidFill>
                <a:latin typeface="Arial" panose="020B0604020202020204" pitchFamily="34" charset="0"/>
                <a:cs typeface="Arial" panose="020B0604020202020204" pitchFamily="34" charset="0"/>
              </a:rPr>
              <a:t>R-CO-R</a:t>
            </a:r>
            <a:r>
              <a:rPr lang="en-US" dirty="0" smtClean="0">
                <a:solidFill>
                  <a:srgbClr val="C00000"/>
                </a:solidFill>
                <a:latin typeface="Arial" panose="020B0604020202020204" pitchFamily="34" charset="0"/>
                <a:cs typeface="Arial" panose="020B0604020202020204" pitchFamily="34" charset="0"/>
              </a:rPr>
              <a:t>’</a:t>
            </a:r>
            <a:r>
              <a:rPr lang="en-US" b="1" dirty="0" smtClean="0">
                <a:solidFill>
                  <a:srgbClr val="C00000"/>
                </a:solidFill>
                <a:latin typeface="Arial" panose="020B0604020202020204" pitchFamily="34" charset="0"/>
                <a:cs typeface="Arial" panose="020B0604020202020204" pitchFamily="34" charset="0"/>
              </a:rPr>
              <a:t> </a:t>
            </a:r>
            <a:r>
              <a:rPr lang="en-US" b="1" dirty="0" smtClean="0">
                <a:solidFill>
                  <a:srgbClr val="0070C0"/>
                </a:solidFill>
                <a:latin typeface="Arial" panose="020B0604020202020204" pitchFamily="34" charset="0"/>
                <a:cs typeface="Arial" panose="020B0604020202020204" pitchFamily="34" charset="0"/>
              </a:rPr>
              <a:t>,where</a:t>
            </a:r>
          </a:p>
          <a:p>
            <a:r>
              <a:rPr lang="en-US" b="1" dirty="0" smtClean="0">
                <a:solidFill>
                  <a:srgbClr val="0070C0"/>
                </a:solidFill>
                <a:latin typeface="Arial" panose="020B0604020202020204" pitchFamily="34" charset="0"/>
                <a:cs typeface="Arial" panose="020B0604020202020204" pitchFamily="34" charset="0"/>
              </a:rPr>
              <a:t>  </a:t>
            </a:r>
            <a:r>
              <a:rPr lang="en-US" b="1" dirty="0">
                <a:solidFill>
                  <a:srgbClr val="0070C0"/>
                </a:solidFill>
                <a:latin typeface="Arial" panose="020B0604020202020204" pitchFamily="34" charset="0"/>
                <a:cs typeface="Arial" panose="020B0604020202020204" pitchFamily="34" charset="0"/>
              </a:rPr>
              <a:t>R , R’ = Carbon atoms </a:t>
            </a:r>
            <a:endParaRPr lang="en-US" dirty="0">
              <a:solidFill>
                <a:srgbClr val="0070C0"/>
              </a:solidFill>
            </a:endParaRPr>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solidFill>
                  <a:prstClr val="black">
                    <a:tint val="75000"/>
                  </a:prstClr>
                </a:solidFill>
              </a:rPr>
              <a:pPr/>
              <a:t>207</a:t>
            </a:fld>
            <a:endParaRPr lang="en-US">
              <a:solidFill>
                <a:prstClr val="black">
                  <a:tint val="75000"/>
                </a:prstClr>
              </a:solidFill>
            </a:endParaRPr>
          </a:p>
        </p:txBody>
      </p:sp>
      <p:pic>
        <p:nvPicPr>
          <p:cNvPr id="1026" name="Picture 2" descr="http://upload.wikimedia.org/wikipedia/commons/2/2f/Butanal-skeleta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5290" y="4648201"/>
            <a:ext cx="1161510" cy="68579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نتيجة بحث الصور عن ‪butano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5180051"/>
            <a:ext cx="990600" cy="68877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0" y="1215"/>
            <a:ext cx="9180226"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a:solidFill>
                  <a:srgbClr val="C00000"/>
                </a:solidFill>
                <a:cs typeface="Arial" pitchFamily="34" charset="0"/>
              </a:rPr>
              <a:t>Definition &amp; Structure </a:t>
            </a:r>
            <a:r>
              <a:rPr lang="en-US" sz="2800" b="1" dirty="0" smtClean="0">
                <a:solidFill>
                  <a:srgbClr val="C00000"/>
                </a:solidFill>
                <a:cs typeface="Arial" pitchFamily="34" charset="0"/>
              </a:rPr>
              <a:t>Aldehydes and Ketones</a:t>
            </a:r>
            <a:endParaRPr lang="en-US" sz="2800" b="1" dirty="0">
              <a:solidFill>
                <a:srgbClr val="C00000"/>
              </a:solidFill>
              <a:cs typeface="Arial" pitchFamily="34" charset="0"/>
            </a:endParaRPr>
          </a:p>
        </p:txBody>
      </p:sp>
    </p:spTree>
    <p:extLst>
      <p:ext uri="{BB962C8B-B14F-4D97-AF65-F5344CB8AC3E}">
        <p14:creationId xmlns:p14="http://schemas.microsoft.com/office/powerpoint/2010/main" val="3998665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0" y="0"/>
            <a:ext cx="91440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800" b="1" dirty="0" smtClean="0">
                <a:solidFill>
                  <a:srgbClr val="C00000"/>
                </a:solidFill>
                <a:latin typeface="Arial" panose="020B0604020202020204" pitchFamily="34" charset="0"/>
                <a:cs typeface="Arial" panose="020B0604020202020204" pitchFamily="34" charset="0"/>
              </a:rPr>
              <a:t>Nomenclature  of  Aldehydes </a:t>
            </a:r>
          </a:p>
        </p:txBody>
      </p:sp>
      <p:sp>
        <p:nvSpPr>
          <p:cNvPr id="13" name="Rectangle 12"/>
          <p:cNvSpPr/>
          <p:nvPr/>
        </p:nvSpPr>
        <p:spPr>
          <a:xfrm>
            <a:off x="161275" y="762000"/>
            <a:ext cx="8601725" cy="1631216"/>
          </a:xfrm>
          <a:prstGeom prst="rect">
            <a:avLst/>
          </a:prstGeom>
        </p:spPr>
        <p:txBody>
          <a:bodyPr wrap="square">
            <a:spAutoFit/>
          </a:bodyPr>
          <a:lstStyle/>
          <a:p>
            <a:pPr algn="ctr"/>
            <a:r>
              <a:rPr lang="en-US" sz="20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IUPAC system </a:t>
            </a:r>
          </a:p>
          <a:p>
            <a:pPr algn="just"/>
            <a:r>
              <a:rPr lang="en-US" sz="2000" dirty="0" smtClean="0">
                <a:solidFill>
                  <a:srgbClr val="002060"/>
                </a:solidFill>
                <a:latin typeface="Arial" panose="020B0604020202020204" pitchFamily="34" charset="0"/>
                <a:cs typeface="Arial" panose="020B0604020202020204" pitchFamily="34" charset="0"/>
              </a:rPr>
              <a:t>     Aliphatic aldehydes are named by selecting the longest continues carbon chain that </a:t>
            </a:r>
            <a:r>
              <a:rPr lang="en-US" sz="2000" dirty="0" smtClean="0">
                <a:solidFill>
                  <a:srgbClr val="C00000"/>
                </a:solidFill>
                <a:latin typeface="Arial" panose="020B0604020202020204" pitchFamily="34" charset="0"/>
                <a:cs typeface="Arial" panose="020B0604020202020204" pitchFamily="34" charset="0"/>
              </a:rPr>
              <a:t>contain the C=O</a:t>
            </a:r>
            <a:r>
              <a:rPr lang="en-US" sz="2000" dirty="0" smtClean="0">
                <a:solidFill>
                  <a:srgbClr val="002060"/>
                </a:solidFill>
                <a:latin typeface="Arial" panose="020B0604020202020204" pitchFamily="34" charset="0"/>
                <a:cs typeface="Arial" panose="020B0604020202020204" pitchFamily="34" charset="0"/>
              </a:rPr>
              <a:t> group  and replacing the </a:t>
            </a:r>
            <a:r>
              <a:rPr lang="en-US" sz="2000" dirty="0" smtClean="0">
                <a:solidFill>
                  <a:srgbClr val="C00000"/>
                </a:solidFill>
                <a:latin typeface="Arial" panose="020B0604020202020204" pitchFamily="34" charset="0"/>
                <a:cs typeface="Arial" panose="020B0604020202020204" pitchFamily="34" charset="0"/>
              </a:rPr>
              <a:t>suffix </a:t>
            </a:r>
            <a:r>
              <a:rPr lang="en-US" sz="2000" b="1" dirty="0" smtClean="0">
                <a:solidFill>
                  <a:srgbClr val="C00000"/>
                </a:solidFill>
                <a:latin typeface="Arial" panose="020B0604020202020204" pitchFamily="34" charset="0"/>
                <a:cs typeface="Arial" panose="020B0604020202020204" pitchFamily="34" charset="0"/>
              </a:rPr>
              <a:t>-e</a:t>
            </a:r>
            <a:r>
              <a:rPr lang="en-US" sz="2000" dirty="0">
                <a:solidFill>
                  <a:srgbClr val="002060"/>
                </a:solidFill>
                <a:latin typeface="Arial" panose="020B0604020202020204" pitchFamily="34" charset="0"/>
                <a:cs typeface="Arial" panose="020B0604020202020204" pitchFamily="34" charset="0"/>
              </a:rPr>
              <a:t> </a:t>
            </a:r>
            <a:r>
              <a:rPr lang="en-US" sz="2000" dirty="0" smtClean="0">
                <a:solidFill>
                  <a:srgbClr val="002060"/>
                </a:solidFill>
                <a:latin typeface="Arial" panose="020B0604020202020204" pitchFamily="34" charset="0"/>
                <a:cs typeface="Arial" panose="020B0604020202020204" pitchFamily="34" charset="0"/>
              </a:rPr>
              <a:t>(from the name of the hydrocarbon that has the same carbon skeleton</a:t>
            </a:r>
            <a:r>
              <a:rPr lang="ar-SA" sz="2000" dirty="0" smtClean="0">
                <a:solidFill>
                  <a:srgbClr val="002060"/>
                </a:solidFill>
                <a:latin typeface="Arial" panose="020B0604020202020204" pitchFamily="34" charset="0"/>
              </a:rPr>
              <a:t>(</a:t>
            </a:r>
            <a:r>
              <a:rPr lang="en-US" sz="2000" dirty="0">
                <a:solidFill>
                  <a:srgbClr val="002060"/>
                </a:solidFill>
                <a:latin typeface="Arial" panose="020B0604020202020204" pitchFamily="34" charset="0"/>
                <a:cs typeface="Arial" panose="020B0604020202020204" pitchFamily="34" charset="0"/>
              </a:rPr>
              <a:t>with the suffix </a:t>
            </a:r>
            <a:r>
              <a:rPr lang="en-US" sz="2000" b="1" dirty="0" smtClean="0">
                <a:solidFill>
                  <a:srgbClr val="C00000"/>
                </a:solidFill>
                <a:latin typeface="Arial" panose="020B0604020202020204" pitchFamily="34" charset="0"/>
                <a:cs typeface="Arial" panose="020B0604020202020204" pitchFamily="34" charset="0"/>
              </a:rPr>
              <a:t>–a</a:t>
            </a:r>
            <a:r>
              <a:rPr lang="en-US" sz="2000" dirty="0" smtClean="0">
                <a:solidFill>
                  <a:srgbClr val="002060"/>
                </a:solidFill>
                <a:latin typeface="Arial" panose="020B0604020202020204" pitchFamily="34" charset="0"/>
                <a:cs typeface="Arial" panose="020B0604020202020204" pitchFamily="34" charset="0"/>
              </a:rPr>
              <a:t>l</a:t>
            </a:r>
            <a:r>
              <a:rPr lang="ar-SA" sz="2000" dirty="0" smtClean="0">
                <a:solidFill>
                  <a:srgbClr val="002060"/>
                </a:solidFill>
                <a:latin typeface="Arial" panose="020B0604020202020204" pitchFamily="34" charset="0"/>
              </a:rPr>
              <a:t> </a:t>
            </a:r>
            <a:r>
              <a:rPr lang="en-US" sz="2000" dirty="0">
                <a:solidFill>
                  <a:srgbClr val="FF0000"/>
                </a:solidFill>
                <a:latin typeface="Arial" panose="020B0604020202020204" pitchFamily="34" charset="0"/>
                <a:cs typeface="Arial" panose="020B0604020202020204" pitchFamily="34" charset="0"/>
              </a:rPr>
              <a:t>.</a:t>
            </a:r>
            <a:endParaRPr lang="en-US" sz="2000" dirty="0" smtClean="0">
              <a:solidFill>
                <a:prstClr val="black"/>
              </a:solidFill>
              <a:latin typeface="Arial" panose="020B0604020202020204" pitchFamily="34" charset="0"/>
              <a:cs typeface="Arial" panose="020B0604020202020204" pitchFamily="34" charset="0"/>
            </a:endParaRPr>
          </a:p>
        </p:txBody>
      </p:sp>
      <p:pic>
        <p:nvPicPr>
          <p:cNvPr id="87090" name="Picture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362200"/>
            <a:ext cx="6760908" cy="158378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86660" y="3200400"/>
            <a:ext cx="1184940" cy="769441"/>
          </a:xfrm>
          <a:prstGeom prst="rect">
            <a:avLst/>
          </a:prstGeom>
        </p:spPr>
        <p:txBody>
          <a:bodyPr wrap="none">
            <a:spAutoFit/>
          </a:bodyPr>
          <a:lstStyle/>
          <a:p>
            <a:r>
              <a:rPr lang="en-US" b="1" dirty="0" smtClean="0">
                <a:solidFill>
                  <a:srgbClr val="C00000"/>
                </a:solidFill>
                <a:latin typeface="Arial" panose="020B0604020202020204" pitchFamily="34" charset="0"/>
                <a:cs typeface="Arial" panose="020B0604020202020204" pitchFamily="34" charset="0"/>
              </a:rPr>
              <a:t>IUPAC</a:t>
            </a:r>
          </a:p>
          <a:p>
            <a:endParaRPr lang="en-US" sz="7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b="1" dirty="0" smtClean="0">
                <a:solidFill>
                  <a:srgbClr val="C00000"/>
                </a:solidFill>
                <a:latin typeface="Arial" panose="020B0604020202020204" pitchFamily="34" charset="0"/>
                <a:cs typeface="Arial" panose="020B0604020202020204" pitchFamily="34" charset="0"/>
              </a:rPr>
              <a:t>Common</a:t>
            </a:r>
            <a:endParaRPr lang="en-US" dirty="0">
              <a:solidFill>
                <a:prstClr val="black"/>
              </a:solidFill>
            </a:endParaRPr>
          </a:p>
        </p:txBody>
      </p:sp>
      <p:sp>
        <p:nvSpPr>
          <p:cNvPr id="6" name="Rectangle 5"/>
          <p:cNvSpPr/>
          <p:nvPr/>
        </p:nvSpPr>
        <p:spPr>
          <a:xfrm>
            <a:off x="228600" y="4114800"/>
            <a:ext cx="8534401" cy="2246769"/>
          </a:xfrm>
          <a:prstGeom prst="rect">
            <a:avLst/>
          </a:prstGeom>
        </p:spPr>
        <p:txBody>
          <a:bodyPr wrap="square">
            <a:spAutoFit/>
          </a:bodyPr>
          <a:lstStyle/>
          <a:p>
            <a:pPr algn="just"/>
            <a:r>
              <a:rPr lang="en-US" sz="2000" dirty="0" smtClean="0">
                <a:solidFill>
                  <a:srgbClr val="FF000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Substituted </a:t>
            </a:r>
            <a:r>
              <a:rPr lang="en-US" sz="2000" b="1" dirty="0">
                <a:solidFill>
                  <a:srgbClr val="C00000"/>
                </a:solidFill>
                <a:latin typeface="Arial" panose="020B0604020202020204" pitchFamily="34" charset="0"/>
                <a:cs typeface="Arial" panose="020B0604020202020204" pitchFamily="34" charset="0"/>
              </a:rPr>
              <a:t>aldehydes </a:t>
            </a:r>
            <a:r>
              <a:rPr lang="en-US" sz="2000" dirty="0">
                <a:solidFill>
                  <a:prstClr val="black"/>
                </a:solidFill>
                <a:latin typeface="Arial" panose="020B0604020202020204" pitchFamily="34" charset="0"/>
                <a:cs typeface="Arial" panose="020B0604020202020204" pitchFamily="34" charset="0"/>
              </a:rPr>
              <a:t>are named in the usual </a:t>
            </a:r>
            <a:r>
              <a:rPr lang="en-US" sz="2000" dirty="0" smtClean="0">
                <a:solidFill>
                  <a:prstClr val="black"/>
                </a:solidFill>
                <a:latin typeface="Arial" panose="020B0604020202020204" pitchFamily="34" charset="0"/>
                <a:cs typeface="Arial" panose="020B0604020202020204" pitchFamily="34" charset="0"/>
              </a:rPr>
              <a:t>ways, by numbering and alphabetically listing the substituents , the </a:t>
            </a:r>
            <a:r>
              <a:rPr lang="en-US" sz="2000" dirty="0">
                <a:solidFill>
                  <a:srgbClr val="C00000"/>
                </a:solidFill>
                <a:latin typeface="Arial" panose="020B0604020202020204" pitchFamily="34" charset="0"/>
                <a:cs typeface="Arial" panose="020B0604020202020204" pitchFamily="34" charset="0"/>
              </a:rPr>
              <a:t>CHO group </a:t>
            </a:r>
            <a:r>
              <a:rPr lang="en-US" sz="2000" dirty="0">
                <a:solidFill>
                  <a:prstClr val="black"/>
                </a:solidFill>
                <a:latin typeface="Arial" panose="020B0604020202020204" pitchFamily="34" charset="0"/>
                <a:cs typeface="Arial" panose="020B0604020202020204" pitchFamily="34" charset="0"/>
              </a:rPr>
              <a:t>is assigned the number </a:t>
            </a:r>
            <a:r>
              <a:rPr lang="en-US" sz="2000" dirty="0">
                <a:solidFill>
                  <a:srgbClr val="C00000"/>
                </a:solidFill>
                <a:latin typeface="Arial" panose="020B0604020202020204" pitchFamily="34" charset="0"/>
                <a:cs typeface="Arial" panose="020B0604020202020204" pitchFamily="34" charset="0"/>
              </a:rPr>
              <a:t>1</a:t>
            </a:r>
            <a:r>
              <a:rPr lang="en-US" sz="2000" dirty="0">
                <a:solidFill>
                  <a:srgbClr val="FF0000"/>
                </a:solidFill>
                <a:latin typeface="Arial" panose="020B0604020202020204" pitchFamily="34" charset="0"/>
                <a:cs typeface="Arial" panose="020B0604020202020204" pitchFamily="34" charset="0"/>
              </a:rPr>
              <a:t> </a:t>
            </a:r>
            <a:r>
              <a:rPr lang="en-US" sz="2000" dirty="0" smtClean="0">
                <a:solidFill>
                  <a:prstClr val="black"/>
                </a:solidFill>
                <a:latin typeface="Arial" panose="020B0604020202020204" pitchFamily="34" charset="0"/>
                <a:cs typeface="Arial" panose="020B0604020202020204" pitchFamily="34" charset="0"/>
              </a:rPr>
              <a:t>position ,and it takes </a:t>
            </a:r>
            <a:r>
              <a:rPr lang="en-US" sz="2000" dirty="0">
                <a:solidFill>
                  <a:prstClr val="black"/>
                </a:solidFill>
                <a:latin typeface="Arial" panose="020B0604020202020204" pitchFamily="34" charset="0"/>
                <a:cs typeface="Arial" panose="020B0604020202020204" pitchFamily="34" charset="0"/>
              </a:rPr>
              <a:t>precedence over other functional groups such as </a:t>
            </a:r>
            <a:r>
              <a:rPr lang="en-US" sz="2000" dirty="0">
                <a:solidFill>
                  <a:srgbClr val="C00000"/>
                </a:solidFill>
                <a:latin typeface="Arial" panose="020B0604020202020204" pitchFamily="34" charset="0"/>
                <a:cs typeface="Arial" panose="020B0604020202020204" pitchFamily="34" charset="0"/>
              </a:rPr>
              <a:t>-OH, C=C, or C-C triple bond</a:t>
            </a:r>
            <a:r>
              <a:rPr lang="en-US" sz="2000" dirty="0">
                <a:solidFill>
                  <a:prstClr val="black"/>
                </a:solidFill>
                <a:latin typeface="Arial" panose="020B0604020202020204" pitchFamily="34" charset="0"/>
                <a:cs typeface="Arial" panose="020B0604020202020204" pitchFamily="34" charset="0"/>
              </a:rPr>
              <a:t>. </a:t>
            </a:r>
            <a:endParaRPr lang="en-US" sz="2000" dirty="0" smtClean="0">
              <a:solidFill>
                <a:prstClr val="black"/>
              </a:solidFill>
              <a:latin typeface="Arial" panose="020B0604020202020204" pitchFamily="34" charset="0"/>
              <a:cs typeface="Arial" panose="020B0604020202020204" pitchFamily="34" charset="0"/>
            </a:endParaRPr>
          </a:p>
          <a:p>
            <a:pPr algn="just"/>
            <a:r>
              <a:rPr lang="en-US" sz="2000" dirty="0">
                <a:solidFill>
                  <a:srgbClr val="C00000"/>
                </a:solidFill>
                <a:latin typeface="Arial" panose="020B0604020202020204" pitchFamily="34" charset="0"/>
                <a:cs typeface="Arial" panose="020B0604020202020204" pitchFamily="34" charset="0"/>
              </a:rPr>
              <a:t> </a:t>
            </a:r>
            <a:r>
              <a:rPr lang="en-US" sz="2000" dirty="0" smtClean="0">
                <a:solidFill>
                  <a:srgbClr val="C00000"/>
                </a:solidFill>
                <a:latin typeface="Arial" panose="020B0604020202020204" pitchFamily="34" charset="0"/>
                <a:cs typeface="Arial" panose="020B0604020202020204" pitchFamily="34" charset="0"/>
              </a:rPr>
              <a:t>    Aromatic </a:t>
            </a:r>
            <a:r>
              <a:rPr lang="en-US" sz="2000" dirty="0">
                <a:solidFill>
                  <a:srgbClr val="C00000"/>
                </a:solidFill>
                <a:latin typeface="Arial" panose="020B0604020202020204" pitchFamily="34" charset="0"/>
                <a:cs typeface="Arial" panose="020B0604020202020204" pitchFamily="34" charset="0"/>
              </a:rPr>
              <a:t>aldehydes </a:t>
            </a:r>
            <a:r>
              <a:rPr lang="en-US" sz="2000" dirty="0">
                <a:solidFill>
                  <a:prstClr val="black"/>
                </a:solidFill>
                <a:latin typeface="Arial" panose="020B0604020202020204" pitchFamily="34" charset="0"/>
                <a:cs typeface="Arial" panose="020B0604020202020204" pitchFamily="34" charset="0"/>
              </a:rPr>
              <a:t>are usually designated as </a:t>
            </a:r>
            <a:r>
              <a:rPr lang="en-US" sz="2000" dirty="0">
                <a:solidFill>
                  <a:srgbClr val="C00000"/>
                </a:solidFill>
                <a:latin typeface="Arial" panose="020B0604020202020204" pitchFamily="34" charset="0"/>
                <a:cs typeface="Arial" panose="020B0604020202020204" pitchFamily="34" charset="0"/>
              </a:rPr>
              <a:t>derivatives of </a:t>
            </a:r>
            <a:r>
              <a:rPr lang="en-US" sz="2000" dirty="0">
                <a:solidFill>
                  <a:prstClr val="black"/>
                </a:solidFill>
                <a:latin typeface="Arial" panose="020B0604020202020204" pitchFamily="34" charset="0"/>
                <a:cs typeface="Arial" panose="020B0604020202020204" pitchFamily="34" charset="0"/>
              </a:rPr>
              <a:t>the simplest aromatic aldehyde, </a:t>
            </a:r>
            <a:r>
              <a:rPr lang="en-US" sz="2000" dirty="0" err="1">
                <a:solidFill>
                  <a:srgbClr val="C00000"/>
                </a:solidFill>
                <a:latin typeface="Arial" panose="020B0604020202020204" pitchFamily="34" charset="0"/>
                <a:cs typeface="Arial" panose="020B0604020202020204" pitchFamily="34" charset="0"/>
              </a:rPr>
              <a:t>benzaldehyde</a:t>
            </a:r>
            <a:r>
              <a:rPr lang="en-US" sz="2000" dirty="0">
                <a:solidFill>
                  <a:srgbClr val="C00000"/>
                </a:solidFill>
                <a:latin typeface="Arial" panose="020B0604020202020204" pitchFamily="34" charset="0"/>
                <a:cs typeface="Arial" panose="020B0604020202020204" pitchFamily="34" charset="0"/>
              </a:rPr>
              <a:t>.</a:t>
            </a:r>
            <a:r>
              <a:rPr lang="en-US" sz="2000" dirty="0">
                <a:solidFill>
                  <a:prstClr val="black"/>
                </a:solidFill>
                <a:latin typeface="Arial" panose="020B0604020202020204" pitchFamily="34" charset="0"/>
                <a:cs typeface="Arial" panose="020B0604020202020204" pitchFamily="34" charset="0"/>
              </a:rPr>
              <a:t> </a:t>
            </a:r>
          </a:p>
          <a:p>
            <a:pPr algn="just"/>
            <a:endParaRPr lang="en-US" sz="2000" dirty="0">
              <a:solidFill>
                <a:prstClr val="black"/>
              </a:solidFill>
              <a:latin typeface="Arial" panose="020B0604020202020204" pitchFamily="34" charset="0"/>
              <a:cs typeface="Arial" panose="020B0604020202020204" pitchFamily="34" charset="0"/>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208</a:t>
            </a:fld>
            <a:endParaRPr lang="en-US">
              <a:solidFill>
                <a:prstClr val="black">
                  <a:tint val="75000"/>
                </a:prstClr>
              </a:solidFill>
            </a:endParaRPr>
          </a:p>
        </p:txBody>
      </p:sp>
    </p:spTree>
    <p:extLst>
      <p:ext uri="{BB962C8B-B14F-4D97-AF65-F5344CB8AC3E}">
        <p14:creationId xmlns:p14="http://schemas.microsoft.com/office/powerpoint/2010/main" val="298370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4"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to="" calcmode="lin" valueType="num">
                                      <p:cBhvr>
                                        <p:cTn id="11" dur="1" fill="hold"/>
                                        <p:tgtEl>
                                          <p:spTgt spid="13"/>
                                        </p:tgtEl>
                                        <p:attrNameLst>
                                          <p:attrName/>
                                        </p:attrNameLst>
                                      </p:cBhvr>
                                    </p:anim>
                                  </p:childTnLst>
                                </p:cTn>
                              </p:par>
                              <p:par>
                                <p:cTn id="12" presetID="24"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to="" calcmode="lin" valueType="num">
                                      <p:cBhvr>
                                        <p:cTn id="14"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6"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3174" y="18957"/>
            <a:ext cx="6950826" cy="6815852"/>
          </a:xfrm>
          <a:prstGeom prst="rect">
            <a:avLst/>
          </a:prstGeom>
          <a:ln>
            <a:noFill/>
          </a:ln>
        </p:spPr>
        <p:style>
          <a:lnRef idx="2">
            <a:schemeClr val="accent2"/>
          </a:lnRef>
          <a:fillRef idx="1">
            <a:schemeClr val="lt1"/>
          </a:fillRef>
          <a:effectRef idx="0">
            <a:schemeClr val="accent2"/>
          </a:effectRef>
          <a:fontRef idx="minor">
            <a:schemeClr val="dk1"/>
          </a:fontRef>
        </p:style>
      </p:pic>
      <p:sp>
        <p:nvSpPr>
          <p:cNvPr id="5" name="Rectangle 4"/>
          <p:cNvSpPr/>
          <p:nvPr/>
        </p:nvSpPr>
        <p:spPr>
          <a:xfrm>
            <a:off x="0" y="0"/>
            <a:ext cx="2193174" cy="461665"/>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r>
              <a:rPr lang="en-US" sz="2400" b="1" dirty="0" smtClean="0">
                <a:solidFill>
                  <a:srgbClr val="C00000"/>
                </a:solidFill>
                <a:cs typeface="Arial" pitchFamily="34" charset="0"/>
              </a:rPr>
              <a:t>Nomenclature</a:t>
            </a:r>
            <a:endParaRPr lang="en-US" sz="2400" dirty="0">
              <a:solidFill>
                <a:srgbClr val="C00000"/>
              </a:solidFill>
            </a:endParaRPr>
          </a:p>
        </p:txBody>
      </p:sp>
      <p:sp>
        <p:nvSpPr>
          <p:cNvPr id="6" name="Rectangle 5"/>
          <p:cNvSpPr/>
          <p:nvPr/>
        </p:nvSpPr>
        <p:spPr>
          <a:xfrm>
            <a:off x="1100388" y="914400"/>
            <a:ext cx="1205948" cy="584775"/>
          </a:xfrm>
          <a:prstGeom prst="rect">
            <a:avLst/>
          </a:prstGeom>
        </p:spPr>
        <p:txBody>
          <a:bodyPr wrap="square">
            <a:spAutoFit/>
          </a:bodyPr>
          <a:lstStyle/>
          <a:p>
            <a:r>
              <a:rPr lang="en-US" sz="1600" b="1" dirty="0" smtClean="0">
                <a:solidFill>
                  <a:srgbClr val="C00000"/>
                </a:solidFill>
                <a:latin typeface="Arial" panose="020B0604020202020204" pitchFamily="34" charset="0"/>
                <a:cs typeface="Arial" panose="020B0604020202020204" pitchFamily="34" charset="0"/>
              </a:rPr>
              <a:t>IUPAC</a:t>
            </a:r>
            <a:endParaRPr lang="en-US" sz="16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1600" b="1" dirty="0" smtClean="0">
                <a:solidFill>
                  <a:srgbClr val="C00000"/>
                </a:solidFill>
                <a:latin typeface="Arial" panose="020B0604020202020204" pitchFamily="34" charset="0"/>
                <a:cs typeface="Arial" panose="020B0604020202020204" pitchFamily="34" charset="0"/>
              </a:rPr>
              <a:t>Common</a:t>
            </a:r>
            <a:endParaRPr lang="en-US" sz="1600" dirty="0">
              <a:solidFill>
                <a:prstClr val="black"/>
              </a:solidFill>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209</a:t>
            </a:fld>
            <a:endParaRPr lang="en-US">
              <a:solidFill>
                <a:prstClr val="black">
                  <a:tint val="75000"/>
                </a:prstClr>
              </a:solidFill>
            </a:endParaRPr>
          </a:p>
        </p:txBody>
      </p:sp>
    </p:spTree>
    <p:extLst>
      <p:ext uri="{BB962C8B-B14F-4D97-AF65-F5344CB8AC3E}">
        <p14:creationId xmlns:p14="http://schemas.microsoft.com/office/powerpoint/2010/main" val="16958829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418" name="Picture 2" descr="page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3148395"/>
            <a:ext cx="4694407" cy="120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37"/>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
        <p:nvSpPr>
          <p:cNvPr id="316423" name="Rectangle 91"/>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
        <p:nvSpPr>
          <p:cNvPr id="316458" name="Rectangle 316457"/>
          <p:cNvSpPr/>
          <p:nvPr/>
        </p:nvSpPr>
        <p:spPr>
          <a:xfrm>
            <a:off x="5857712" y="2578348"/>
            <a:ext cx="1017266" cy="369332"/>
          </a:xfrm>
          <a:prstGeom prst="rect">
            <a:avLst/>
          </a:prstGeom>
        </p:spPr>
        <p:txBody>
          <a:bodyPr wrap="none">
            <a:spAutoFit/>
          </a:bodyPr>
          <a:lstStyle/>
          <a:p>
            <a:r>
              <a:rPr lang="en-US" b="1" dirty="0" smtClean="0">
                <a:solidFill>
                  <a:srgbClr val="0070C0"/>
                </a:solidFill>
              </a:rPr>
              <a:t>Ethylene</a:t>
            </a:r>
            <a:endParaRPr lang="ar-SA" b="1" dirty="0">
              <a:solidFill>
                <a:srgbClr val="0070C0"/>
              </a:solidFill>
            </a:endParaRPr>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pPr/>
              <a:t>21</a:t>
            </a:fld>
            <a:endParaRPr lang="en-US"/>
          </a:p>
        </p:txBody>
      </p:sp>
      <p:sp>
        <p:nvSpPr>
          <p:cNvPr id="44" name="مستطيل 43"/>
          <p:cNvSpPr/>
          <p:nvPr/>
        </p:nvSpPr>
        <p:spPr>
          <a:xfrm>
            <a:off x="0" y="32169"/>
            <a:ext cx="9143999" cy="5232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800" b="1" dirty="0" smtClean="0">
                <a:solidFill>
                  <a:srgbClr val="C00000"/>
                </a:solidFill>
              </a:rPr>
              <a:t>Hybridization  </a:t>
            </a:r>
            <a:r>
              <a:rPr lang="en-US" sz="2400" b="1" dirty="0" smtClean="0">
                <a:solidFill>
                  <a:srgbClr val="C00000"/>
                </a:solidFill>
              </a:rPr>
              <a:t>cont.</a:t>
            </a:r>
            <a:endParaRPr lang="ar-SA" sz="1600" dirty="0">
              <a:solidFill>
                <a:srgbClr val="C00000"/>
              </a:solidFill>
            </a:endParaRPr>
          </a:p>
        </p:txBody>
      </p:sp>
      <p:sp>
        <p:nvSpPr>
          <p:cNvPr id="5" name="مستطيل 4"/>
          <p:cNvSpPr/>
          <p:nvPr/>
        </p:nvSpPr>
        <p:spPr>
          <a:xfrm>
            <a:off x="17605" y="685800"/>
            <a:ext cx="4572000" cy="738664"/>
          </a:xfrm>
          <a:prstGeom prst="rect">
            <a:avLst/>
          </a:prstGeom>
        </p:spPr>
        <p:txBody>
          <a:bodyPr>
            <a:spAutoFit/>
          </a:bodyPr>
          <a:lstStyle/>
          <a:p>
            <a:r>
              <a:rPr lang="en-US" sz="2400" b="1" i="1" dirty="0">
                <a:solidFill>
                  <a:srgbClr val="C00000"/>
                </a:solidFill>
                <a:effectLst>
                  <a:outerShdw blurRad="38100" dist="38100" dir="2700000" algn="tl">
                    <a:srgbClr val="000000">
                      <a:alpha val="43137"/>
                    </a:srgbClr>
                  </a:outerShdw>
                </a:effectLst>
                <a:cs typeface="+mj-cs"/>
              </a:rPr>
              <a:t>sp</a:t>
            </a:r>
            <a:r>
              <a:rPr lang="en-US" sz="2400" b="1" i="1" baseline="30000" dirty="0">
                <a:solidFill>
                  <a:srgbClr val="C00000"/>
                </a:solidFill>
                <a:effectLst>
                  <a:outerShdw blurRad="38100" dist="38100" dir="2700000" algn="tl">
                    <a:srgbClr val="000000">
                      <a:alpha val="43137"/>
                    </a:srgbClr>
                  </a:outerShdw>
                </a:effectLst>
                <a:cs typeface="+mj-cs"/>
              </a:rPr>
              <a:t>2</a:t>
            </a:r>
            <a:r>
              <a:rPr lang="en-US" sz="2400" b="1" i="1" dirty="0">
                <a:solidFill>
                  <a:srgbClr val="C00000"/>
                </a:solidFill>
                <a:effectLst>
                  <a:outerShdw blurRad="38100" dist="38100" dir="2700000" algn="tl">
                    <a:srgbClr val="000000">
                      <a:alpha val="43137"/>
                    </a:srgbClr>
                  </a:outerShdw>
                </a:effectLst>
                <a:cs typeface="+mj-cs"/>
              </a:rPr>
              <a:t> </a:t>
            </a:r>
            <a:r>
              <a:rPr lang="en-US" sz="2400" b="1" dirty="0">
                <a:solidFill>
                  <a:srgbClr val="C00000"/>
                </a:solidFill>
                <a:effectLst>
                  <a:outerShdw blurRad="38100" dist="38100" dir="2700000" algn="tl">
                    <a:srgbClr val="000000">
                      <a:alpha val="43137"/>
                    </a:srgbClr>
                  </a:outerShdw>
                </a:effectLst>
                <a:cs typeface="+mj-cs"/>
              </a:rPr>
              <a:t>Hybridization</a:t>
            </a:r>
          </a:p>
          <a:p>
            <a:r>
              <a:rPr lang="en-US" b="1" dirty="0" smtClean="0">
                <a:solidFill>
                  <a:srgbClr val="1F497D"/>
                </a:solidFill>
              </a:rPr>
              <a:t>        </a:t>
            </a:r>
            <a:r>
              <a:rPr lang="en-US" b="1" u="sng" dirty="0" smtClean="0">
                <a:solidFill>
                  <a:srgbClr val="1F497D"/>
                </a:solidFill>
                <a:effectLst>
                  <a:outerShdw blurRad="38100" dist="38100" dir="2700000" algn="tl">
                    <a:srgbClr val="000000">
                      <a:alpha val="43137"/>
                    </a:srgbClr>
                  </a:outerShdw>
                </a:effectLst>
              </a:rPr>
              <a:t>The </a:t>
            </a:r>
            <a:r>
              <a:rPr lang="en-US" b="1" u="sng" dirty="0">
                <a:solidFill>
                  <a:srgbClr val="1F497D"/>
                </a:solidFill>
                <a:effectLst>
                  <a:outerShdw blurRad="38100" dist="38100" dir="2700000" algn="tl">
                    <a:srgbClr val="000000">
                      <a:alpha val="43137"/>
                    </a:srgbClr>
                  </a:outerShdw>
                </a:effectLst>
              </a:rPr>
              <a:t>trigonal planar geometry</a:t>
            </a:r>
            <a:endParaRPr lang="en-US" sz="2800" b="1" u="sng" dirty="0">
              <a:solidFill>
                <a:srgbClr val="FF0000"/>
              </a:solidFill>
              <a:effectLst>
                <a:outerShdw blurRad="38100" dist="38100" dir="2700000" algn="tl">
                  <a:srgbClr val="000000">
                    <a:alpha val="43137"/>
                  </a:srgbClr>
                </a:outerShdw>
              </a:effectLst>
            </a:endParaRPr>
          </a:p>
        </p:txBody>
      </p:sp>
      <p:sp>
        <p:nvSpPr>
          <p:cNvPr id="46" name="Rectangle 316457"/>
          <p:cNvSpPr/>
          <p:nvPr/>
        </p:nvSpPr>
        <p:spPr>
          <a:xfrm>
            <a:off x="1295400" y="3296505"/>
            <a:ext cx="762000" cy="692497"/>
          </a:xfrm>
          <a:prstGeom prst="rect">
            <a:avLst/>
          </a:prstGeom>
        </p:spPr>
        <p:style>
          <a:lnRef idx="0">
            <a:scrgbClr r="0" g="0" b="0"/>
          </a:lnRef>
          <a:fillRef idx="1001">
            <a:schemeClr val="lt1"/>
          </a:fillRef>
          <a:effectRef idx="0">
            <a:scrgbClr r="0" g="0" b="0"/>
          </a:effectRef>
          <a:fontRef idx="major"/>
        </p:style>
        <p:txBody>
          <a:bodyPr wrap="square">
            <a:spAutoFit/>
          </a:bodyPr>
          <a:lstStyle/>
          <a:p>
            <a:endParaRPr lang="en-US" sz="1600" b="1" dirty="0">
              <a:solidFill>
                <a:srgbClr val="0070C0"/>
              </a:solidFill>
            </a:endParaRPr>
          </a:p>
          <a:p>
            <a:r>
              <a:rPr lang="en-US" sz="1200" b="1" dirty="0" smtClean="0">
                <a:solidFill>
                  <a:srgbClr val="0070C0"/>
                </a:solidFill>
              </a:rPr>
              <a:t>   Energy</a:t>
            </a:r>
            <a:endParaRPr lang="en-US" sz="1600" b="1" dirty="0">
              <a:solidFill>
                <a:srgbClr val="0070C0"/>
              </a:solidFill>
            </a:endParaRPr>
          </a:p>
          <a:p>
            <a:endParaRPr lang="en-US" sz="1100" b="1" dirty="0">
              <a:solidFill>
                <a:srgbClr val="0070C0"/>
              </a:solidFill>
            </a:endParaRPr>
          </a:p>
        </p:txBody>
      </p:sp>
      <p:pic>
        <p:nvPicPr>
          <p:cNvPr id="3297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7254" y="1217442"/>
            <a:ext cx="2979091" cy="1401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مستطيل 5"/>
          <p:cNvSpPr/>
          <p:nvPr/>
        </p:nvSpPr>
        <p:spPr>
          <a:xfrm>
            <a:off x="2075004" y="3948007"/>
            <a:ext cx="5029201" cy="584775"/>
          </a:xfrm>
          <a:prstGeom prst="rect">
            <a:avLst/>
          </a:prstGeom>
        </p:spPr>
        <p:txBody>
          <a:bodyPr wrap="square">
            <a:spAutoFit/>
          </a:bodyPr>
          <a:lstStyle/>
          <a:p>
            <a:pPr lvl="0"/>
            <a:r>
              <a:rPr lang="en-US" sz="1400" dirty="0" smtClean="0">
                <a:solidFill>
                  <a:srgbClr val="002060"/>
                </a:solidFill>
                <a:cs typeface="+mj-cs"/>
              </a:rPr>
              <a:t>__________________________________________</a:t>
            </a:r>
            <a:r>
              <a:rPr lang="en-US" dirty="0" smtClean="0">
                <a:solidFill>
                  <a:srgbClr val="002060"/>
                </a:solidFill>
                <a:cs typeface="+mj-cs"/>
              </a:rPr>
              <a:t>________</a:t>
            </a:r>
          </a:p>
          <a:p>
            <a:pPr lvl="0"/>
            <a:r>
              <a:rPr lang="en-US" sz="1400" dirty="0" smtClean="0">
                <a:solidFill>
                  <a:srgbClr val="002060"/>
                </a:solidFill>
                <a:cs typeface="+mj-cs"/>
              </a:rPr>
              <a:t>    Electron </a:t>
            </a:r>
            <a:r>
              <a:rPr lang="en-US" sz="1400" dirty="0">
                <a:solidFill>
                  <a:srgbClr val="002060"/>
                </a:solidFill>
                <a:cs typeface="+mj-cs"/>
              </a:rPr>
              <a:t>transfer </a:t>
            </a:r>
            <a:r>
              <a:rPr lang="en-US" sz="1400" dirty="0" smtClean="0">
                <a:solidFill>
                  <a:srgbClr val="002060"/>
                </a:solidFill>
                <a:cs typeface="+mj-cs"/>
              </a:rPr>
              <a:t>and </a:t>
            </a:r>
            <a:r>
              <a:rPr lang="en-US" sz="1400" i="1" dirty="0">
                <a:solidFill>
                  <a:srgbClr val="C00000"/>
                </a:solidFill>
                <a:cs typeface="+mj-cs"/>
              </a:rPr>
              <a:t>sp</a:t>
            </a:r>
            <a:r>
              <a:rPr lang="en-US" sz="1400" i="1" baseline="30000" dirty="0">
                <a:solidFill>
                  <a:srgbClr val="C00000"/>
                </a:solidFill>
                <a:cs typeface="+mj-cs"/>
              </a:rPr>
              <a:t>2</a:t>
            </a:r>
            <a:r>
              <a:rPr lang="en-US" sz="1400" i="1" dirty="0">
                <a:solidFill>
                  <a:srgbClr val="002060"/>
                </a:solidFill>
                <a:cs typeface="+mj-cs"/>
              </a:rPr>
              <a:t> </a:t>
            </a:r>
            <a:r>
              <a:rPr lang="en-US" sz="1400" dirty="0" smtClean="0">
                <a:solidFill>
                  <a:srgbClr val="002060"/>
                </a:solidFill>
                <a:cs typeface="+mj-cs"/>
              </a:rPr>
              <a:t>Hybridization in carbon atom</a:t>
            </a:r>
            <a:endParaRPr lang="en-US" sz="1400" dirty="0">
              <a:solidFill>
                <a:srgbClr val="002060"/>
              </a:solidFill>
              <a:cs typeface="+mj-cs"/>
            </a:endParaRPr>
          </a:p>
        </p:txBody>
      </p:sp>
      <p:sp>
        <p:nvSpPr>
          <p:cNvPr id="7" name="مستطيل 6"/>
          <p:cNvSpPr/>
          <p:nvPr/>
        </p:nvSpPr>
        <p:spPr>
          <a:xfrm>
            <a:off x="4456038" y="789233"/>
            <a:ext cx="841521" cy="307777"/>
          </a:xfrm>
          <a:prstGeom prst="rect">
            <a:avLst/>
          </a:prstGeom>
        </p:spPr>
        <p:txBody>
          <a:bodyPr wrap="square">
            <a:spAutoFit/>
          </a:bodyPr>
          <a:lstStyle/>
          <a:p>
            <a:r>
              <a:rPr lang="en-US" sz="1400" b="1" dirty="0">
                <a:solidFill>
                  <a:srgbClr val="C00000"/>
                </a:solidFill>
              </a:rPr>
              <a:t>π</a:t>
            </a:r>
            <a:r>
              <a:rPr lang="en-US" sz="1400" b="1" dirty="0">
                <a:solidFill>
                  <a:srgbClr val="002060"/>
                </a:solidFill>
              </a:rPr>
              <a:t> </a:t>
            </a:r>
            <a:r>
              <a:rPr lang="en-US" sz="1400" b="1" dirty="0" smtClean="0">
                <a:solidFill>
                  <a:srgbClr val="002060"/>
                </a:solidFill>
              </a:rPr>
              <a:t>bonds</a:t>
            </a:r>
          </a:p>
        </p:txBody>
      </p:sp>
      <p:cxnSp>
        <p:nvCxnSpPr>
          <p:cNvPr id="10" name="رابط كسهم مستقيم 9"/>
          <p:cNvCxnSpPr>
            <a:endCxn id="17" idx="0"/>
          </p:cNvCxnSpPr>
          <p:nvPr/>
        </p:nvCxnSpPr>
        <p:spPr>
          <a:xfrm>
            <a:off x="4875386" y="2188814"/>
            <a:ext cx="109520" cy="48797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مستطيل 16"/>
          <p:cNvSpPr/>
          <p:nvPr/>
        </p:nvSpPr>
        <p:spPr>
          <a:xfrm>
            <a:off x="4589605" y="2676791"/>
            <a:ext cx="790601" cy="307777"/>
          </a:xfrm>
          <a:prstGeom prst="rect">
            <a:avLst/>
          </a:prstGeom>
        </p:spPr>
        <p:txBody>
          <a:bodyPr wrap="none">
            <a:spAutoFit/>
          </a:bodyPr>
          <a:lstStyle/>
          <a:p>
            <a:pPr lvl="0"/>
            <a:r>
              <a:rPr lang="en-US" sz="1400" b="1" dirty="0">
                <a:solidFill>
                  <a:srgbClr val="C00000"/>
                </a:solidFill>
                <a:cs typeface="Times New Roman" pitchFamily="18" charset="0"/>
                <a:sym typeface="Symbol"/>
              </a:rPr>
              <a:t></a:t>
            </a:r>
            <a:r>
              <a:rPr lang="en-US" sz="1400" b="1" dirty="0">
                <a:solidFill>
                  <a:srgbClr val="002060"/>
                </a:solidFill>
              </a:rPr>
              <a:t> bonds</a:t>
            </a:r>
            <a:endParaRPr lang="ar-SA" sz="1400" dirty="0">
              <a:solidFill>
                <a:prstClr val="black"/>
              </a:solidFill>
            </a:endParaRPr>
          </a:p>
        </p:txBody>
      </p:sp>
      <p:pic>
        <p:nvPicPr>
          <p:cNvPr id="3225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1906908">
            <a:off x="4559158" y="988289"/>
            <a:ext cx="460631" cy="866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0" name="رابط كسهم مستقيم 29"/>
          <p:cNvCxnSpPr/>
          <p:nvPr/>
        </p:nvCxnSpPr>
        <p:spPr>
          <a:xfrm flipH="1">
            <a:off x="5065846" y="2318749"/>
            <a:ext cx="314360" cy="3565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مستطيل 20"/>
          <p:cNvSpPr/>
          <p:nvPr/>
        </p:nvSpPr>
        <p:spPr>
          <a:xfrm>
            <a:off x="7073525" y="2011370"/>
            <a:ext cx="324082" cy="369332"/>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dirty="0" smtClean="0"/>
              <a:t>   </a:t>
            </a:r>
          </a:p>
        </p:txBody>
      </p:sp>
      <p:sp>
        <p:nvSpPr>
          <p:cNvPr id="33" name="مستطيل 32"/>
          <p:cNvSpPr/>
          <p:nvPr/>
        </p:nvSpPr>
        <p:spPr>
          <a:xfrm>
            <a:off x="5567662" y="1748135"/>
            <a:ext cx="756938" cy="461665"/>
          </a:xfrm>
          <a:prstGeom prst="rect">
            <a:avLst/>
          </a:prstGeom>
        </p:spPr>
        <p:style>
          <a:lnRef idx="0">
            <a:scrgbClr r="0" g="0" b="0"/>
          </a:lnRef>
          <a:fillRef idx="1001">
            <a:schemeClr val="lt1"/>
          </a:fillRef>
          <a:effectRef idx="0">
            <a:scrgbClr r="0" g="0" b="0"/>
          </a:effectRef>
          <a:fontRef idx="major"/>
        </p:style>
        <p:txBody>
          <a:bodyPr wrap="none">
            <a:spAutoFit/>
          </a:bodyPr>
          <a:lstStyle/>
          <a:p>
            <a:r>
              <a:rPr lang="en-US" dirty="0" smtClean="0"/>
              <a:t>  </a:t>
            </a:r>
            <a:r>
              <a:rPr lang="en-US" sz="2400" dirty="0" smtClean="0"/>
              <a:t>      </a:t>
            </a:r>
            <a:r>
              <a:rPr lang="en-US" dirty="0" smtClean="0"/>
              <a:t> </a:t>
            </a:r>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9" name="Rectangle 8"/>
          <p:cNvSpPr/>
          <p:nvPr/>
        </p:nvSpPr>
        <p:spPr>
          <a:xfrm>
            <a:off x="457200" y="1378802"/>
            <a:ext cx="2590800" cy="1200329"/>
          </a:xfrm>
          <a:prstGeom prst="rect">
            <a:avLst/>
          </a:prstGeom>
        </p:spPr>
        <p:txBody>
          <a:bodyPr wrap="square">
            <a:spAutoFit/>
          </a:bodyPr>
          <a:lstStyle/>
          <a:p>
            <a:pPr algn="just"/>
            <a:r>
              <a:rPr lang="en-US" b="1" dirty="0">
                <a:solidFill>
                  <a:srgbClr val="C00000"/>
                </a:solidFill>
              </a:rPr>
              <a:t>pi bonds</a:t>
            </a:r>
            <a:r>
              <a:rPr lang="en-US" b="1" dirty="0">
                <a:solidFill>
                  <a:srgbClr val="002060"/>
                </a:solidFill>
              </a:rPr>
              <a:t> (</a:t>
            </a:r>
            <a:r>
              <a:rPr lang="en-US" b="1" dirty="0">
                <a:solidFill>
                  <a:srgbClr val="C00000"/>
                </a:solidFill>
              </a:rPr>
              <a:t>π</a:t>
            </a:r>
            <a:r>
              <a:rPr lang="en-US" b="1" dirty="0">
                <a:solidFill>
                  <a:srgbClr val="002060"/>
                </a:solidFill>
              </a:rPr>
              <a:t> bonds) can be formed from the </a:t>
            </a:r>
            <a:r>
              <a:rPr lang="en-US" b="1" u="sng" dirty="0">
                <a:solidFill>
                  <a:srgbClr val="C00000"/>
                </a:solidFill>
              </a:rPr>
              <a:t>side-side</a:t>
            </a:r>
            <a:r>
              <a:rPr lang="en-US" b="1" dirty="0">
                <a:solidFill>
                  <a:srgbClr val="002060"/>
                </a:solidFill>
              </a:rPr>
              <a:t> overlap between two </a:t>
            </a:r>
            <a:r>
              <a:rPr lang="en-US" b="1" dirty="0">
                <a:solidFill>
                  <a:srgbClr val="0923E7"/>
                </a:solidFill>
              </a:rPr>
              <a:t>p</a:t>
            </a:r>
            <a:r>
              <a:rPr lang="en-US" b="1" dirty="0">
                <a:solidFill>
                  <a:srgbClr val="002060"/>
                </a:solidFill>
              </a:rPr>
              <a:t> atomic orbitals.</a:t>
            </a:r>
          </a:p>
        </p:txBody>
      </p:sp>
      <p:pic>
        <p:nvPicPr>
          <p:cNvPr id="32870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2719" y="4648200"/>
            <a:ext cx="4241416" cy="1410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0237066"/>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0"/>
            <a:ext cx="62484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b="1" dirty="0" smtClean="0">
                <a:solidFill>
                  <a:srgbClr val="C00000"/>
                </a:solidFill>
                <a:cs typeface="Arial" pitchFamily="34" charset="0"/>
              </a:rPr>
              <a:t>Nomenclature</a:t>
            </a:r>
            <a:r>
              <a:rPr lang="en-US" sz="2800" b="1" dirty="0" smtClean="0">
                <a:solidFill>
                  <a:srgbClr val="C00000"/>
                </a:solidFill>
                <a:latin typeface="Arial" panose="020B0604020202020204" pitchFamily="34" charset="0"/>
                <a:cs typeface="Arial" panose="020B0604020202020204" pitchFamily="34" charset="0"/>
              </a:rPr>
              <a:t> of    Ketones      cont. </a:t>
            </a:r>
          </a:p>
        </p:txBody>
      </p:sp>
      <p:sp>
        <p:nvSpPr>
          <p:cNvPr id="3" name="Rectangle 2"/>
          <p:cNvSpPr/>
          <p:nvPr/>
        </p:nvSpPr>
        <p:spPr>
          <a:xfrm>
            <a:off x="187518" y="1066800"/>
            <a:ext cx="8956482" cy="3785652"/>
          </a:xfrm>
          <a:prstGeom prst="rect">
            <a:avLst/>
          </a:prstGeom>
        </p:spPr>
        <p:txBody>
          <a:bodyPr wrap="square">
            <a:spAutoFit/>
          </a:bodyPr>
          <a:lstStyle/>
          <a:p>
            <a:r>
              <a:rPr lang="en-US" sz="2000" dirty="0" smtClean="0">
                <a:solidFill>
                  <a:srgbClr val="0070C0"/>
                </a:solidFill>
                <a:latin typeface="Arial" panose="020B0604020202020204" pitchFamily="34" charset="0"/>
              </a:rPr>
              <a:t> </a:t>
            </a:r>
            <a:r>
              <a:rPr lang="en-US" sz="2000" dirty="0">
                <a:solidFill>
                  <a:srgbClr val="0070C0"/>
                </a:solidFill>
                <a:latin typeface="Arial" panose="020B0604020202020204" pitchFamily="34" charset="0"/>
              </a:rPr>
              <a:t> </a:t>
            </a:r>
            <a:r>
              <a:rPr lang="en-US" sz="2000" dirty="0" smtClean="0">
                <a:solidFill>
                  <a:srgbClr val="0070C0"/>
                </a:solidFill>
                <a:latin typeface="Arial" panose="020B0604020202020204" pitchFamily="34" charset="0"/>
              </a:rPr>
              <a:t>    The</a:t>
            </a:r>
            <a:r>
              <a:rPr lang="en-US" sz="2000" dirty="0" smtClean="0">
                <a:solidFill>
                  <a:srgbClr val="002060"/>
                </a:solidFill>
                <a:latin typeface="Arial" panose="020B0604020202020204" pitchFamily="34" charset="0"/>
              </a:rPr>
              <a:t> </a:t>
            </a:r>
            <a:r>
              <a:rPr lang="en-US" sz="2000" dirty="0">
                <a:solidFill>
                  <a:srgbClr val="C00000"/>
                </a:solidFill>
                <a:latin typeface="Arial" panose="020B0604020202020204" pitchFamily="34" charset="0"/>
              </a:rPr>
              <a:t>carbonyl </a:t>
            </a:r>
            <a:r>
              <a:rPr lang="en-US" sz="2000" dirty="0" smtClean="0">
                <a:solidFill>
                  <a:srgbClr val="C00000"/>
                </a:solidFill>
                <a:latin typeface="Arial" panose="020B0604020202020204" pitchFamily="34" charset="0"/>
              </a:rPr>
              <a:t>gro</a:t>
            </a:r>
            <a:r>
              <a:rPr lang="en-US" sz="2000" dirty="0" smtClean="0">
                <a:solidFill>
                  <a:srgbClr val="002060"/>
                </a:solidFill>
                <a:latin typeface="Arial" panose="020B0604020202020204" pitchFamily="34" charset="0"/>
              </a:rPr>
              <a:t>up in Ketones may </a:t>
            </a:r>
            <a:r>
              <a:rPr lang="en-US" sz="2000" dirty="0">
                <a:solidFill>
                  <a:srgbClr val="002060"/>
                </a:solidFill>
                <a:latin typeface="Arial" panose="020B0604020202020204" pitchFamily="34" charset="0"/>
              </a:rPr>
              <a:t>appear at </a:t>
            </a:r>
            <a:r>
              <a:rPr lang="en-US" sz="2000" dirty="0" smtClean="0">
                <a:solidFill>
                  <a:srgbClr val="002060"/>
                </a:solidFill>
                <a:latin typeface="Arial" panose="020B0604020202020204" pitchFamily="34" charset="0"/>
              </a:rPr>
              <a:t>any positions along the chain</a:t>
            </a:r>
            <a:r>
              <a:rPr lang="en-US" sz="2000" dirty="0">
                <a:solidFill>
                  <a:srgbClr val="002060"/>
                </a:solidFill>
                <a:latin typeface="Arial" panose="020B0604020202020204" pitchFamily="34" charset="0"/>
              </a:rPr>
              <a:t>, </a:t>
            </a:r>
            <a:r>
              <a:rPr lang="en-US" sz="2000" dirty="0" smtClean="0">
                <a:solidFill>
                  <a:srgbClr val="002060"/>
                </a:solidFill>
                <a:latin typeface="Arial" panose="020B0604020202020204" pitchFamily="34" charset="0"/>
              </a:rPr>
              <a:t>(except </a:t>
            </a:r>
            <a:r>
              <a:rPr lang="en-US" sz="2000" dirty="0">
                <a:solidFill>
                  <a:srgbClr val="002060"/>
                </a:solidFill>
                <a:latin typeface="Arial" panose="020B0604020202020204" pitchFamily="34" charset="0"/>
              </a:rPr>
              <a:t>at the </a:t>
            </a:r>
            <a:r>
              <a:rPr lang="en-US" sz="2000" dirty="0" smtClean="0">
                <a:solidFill>
                  <a:srgbClr val="002060"/>
                </a:solidFill>
                <a:latin typeface="Arial" panose="020B0604020202020204" pitchFamily="34" charset="0"/>
              </a:rPr>
              <a:t>end) .   </a:t>
            </a:r>
            <a:r>
              <a:rPr lang="en-US" sz="2000" dirty="0">
                <a:solidFill>
                  <a:srgbClr val="002060"/>
                </a:solidFill>
                <a:latin typeface="Arial" panose="020B0604020202020204" pitchFamily="34" charset="0"/>
              </a:rPr>
              <a:t>The </a:t>
            </a:r>
            <a:r>
              <a:rPr lang="en-US" sz="2000" dirty="0">
                <a:solidFill>
                  <a:srgbClr val="C00000"/>
                </a:solidFill>
                <a:latin typeface="Arial" panose="020B0604020202020204" pitchFamily="34" charset="0"/>
              </a:rPr>
              <a:t>R,  R’ </a:t>
            </a:r>
            <a:r>
              <a:rPr lang="en-US" sz="2000" dirty="0">
                <a:solidFill>
                  <a:srgbClr val="002060"/>
                </a:solidFill>
                <a:latin typeface="Arial" panose="020B0604020202020204" pitchFamily="34" charset="0"/>
              </a:rPr>
              <a:t>, groups need not be </a:t>
            </a:r>
            <a:r>
              <a:rPr lang="en-US" sz="2000" dirty="0" smtClean="0">
                <a:solidFill>
                  <a:srgbClr val="002060"/>
                </a:solidFill>
                <a:latin typeface="Arial" panose="020B0604020202020204" pitchFamily="34" charset="0"/>
              </a:rPr>
              <a:t>the same ; they are either aliphatic </a:t>
            </a:r>
            <a:r>
              <a:rPr lang="en-US" sz="2000" dirty="0">
                <a:solidFill>
                  <a:srgbClr val="002060"/>
                </a:solidFill>
                <a:latin typeface="Arial" panose="020B0604020202020204" pitchFamily="34" charset="0"/>
              </a:rPr>
              <a:t>or aromatic. In ketones the </a:t>
            </a:r>
            <a:r>
              <a:rPr lang="en-US" sz="2000" dirty="0">
                <a:solidFill>
                  <a:srgbClr val="C00000"/>
                </a:solidFill>
                <a:latin typeface="Arial" panose="020B0604020202020204" pitchFamily="34" charset="0"/>
              </a:rPr>
              <a:t>carbonyl group </a:t>
            </a:r>
            <a:r>
              <a:rPr lang="en-US" sz="2000" dirty="0">
                <a:solidFill>
                  <a:srgbClr val="002060"/>
                </a:solidFill>
                <a:latin typeface="Arial" panose="020B0604020202020204" pitchFamily="34" charset="0"/>
              </a:rPr>
              <a:t>may also be part of a cyclic structure </a:t>
            </a:r>
            <a:endParaRPr lang="en-US" sz="2000" dirty="0" smtClean="0">
              <a:solidFill>
                <a:srgbClr val="002060"/>
              </a:solidFill>
              <a:latin typeface="Arial" panose="020B0604020202020204" pitchFamily="34" charset="0"/>
            </a:endParaRPr>
          </a:p>
          <a:p>
            <a:endParaRPr lang="en-US" sz="2000" b="1" dirty="0">
              <a:solidFill>
                <a:srgbClr val="0070C0"/>
              </a:solidFill>
              <a:latin typeface="Arial" panose="020B0604020202020204" pitchFamily="34" charset="0"/>
            </a:endParaRPr>
          </a:p>
          <a:p>
            <a:r>
              <a:rPr lang="en-US" sz="2000" b="1" dirty="0" smtClean="0">
                <a:solidFill>
                  <a:srgbClr val="C00000"/>
                </a:solidFill>
                <a:latin typeface="Arial" panose="020B0604020202020204" pitchFamily="34" charset="0"/>
              </a:rPr>
              <a:t>Common Names .</a:t>
            </a:r>
          </a:p>
          <a:p>
            <a:r>
              <a:rPr lang="en-US" sz="2000" b="1" dirty="0" smtClean="0">
                <a:solidFill>
                  <a:srgbClr val="C00000"/>
                </a:solidFill>
                <a:latin typeface="Arial" panose="020B0604020202020204" pitchFamily="34" charset="0"/>
              </a:rPr>
              <a:t>Ketones </a:t>
            </a:r>
            <a:r>
              <a:rPr lang="en-US" sz="2000" dirty="0">
                <a:solidFill>
                  <a:prstClr val="black"/>
                </a:solidFill>
                <a:latin typeface="Arial" panose="020B0604020202020204" pitchFamily="34" charset="0"/>
              </a:rPr>
              <a:t>are named by </a:t>
            </a:r>
            <a:r>
              <a:rPr lang="en-US" sz="2000" dirty="0" smtClean="0">
                <a:solidFill>
                  <a:prstClr val="black"/>
                </a:solidFill>
                <a:latin typeface="Arial" panose="020B0604020202020204" pitchFamily="34" charset="0"/>
              </a:rPr>
              <a:t>writing </a:t>
            </a:r>
            <a:r>
              <a:rPr lang="en-US" sz="2000" dirty="0">
                <a:solidFill>
                  <a:prstClr val="black"/>
                </a:solidFill>
                <a:latin typeface="Arial" panose="020B0604020202020204" pitchFamily="34" charset="0"/>
              </a:rPr>
              <a:t>the </a:t>
            </a:r>
            <a:r>
              <a:rPr lang="en-US" sz="2000" dirty="0" smtClean="0">
                <a:solidFill>
                  <a:prstClr val="black"/>
                </a:solidFill>
                <a:latin typeface="Arial" panose="020B0604020202020204" pitchFamily="34" charset="0"/>
              </a:rPr>
              <a:t>name of alkyl </a:t>
            </a:r>
            <a:r>
              <a:rPr lang="en-US" sz="2000" dirty="0">
                <a:solidFill>
                  <a:prstClr val="black"/>
                </a:solidFill>
                <a:latin typeface="Arial" panose="020B0604020202020204" pitchFamily="34" charset="0"/>
              </a:rPr>
              <a:t>substituents </a:t>
            </a:r>
            <a:r>
              <a:rPr lang="en-US" sz="2000" dirty="0" smtClean="0">
                <a:solidFill>
                  <a:prstClr val="black"/>
                </a:solidFill>
                <a:latin typeface="Arial" panose="020B0604020202020204" pitchFamily="34" charset="0"/>
              </a:rPr>
              <a:t>which is attached </a:t>
            </a:r>
            <a:r>
              <a:rPr lang="en-US" sz="2000" dirty="0">
                <a:solidFill>
                  <a:prstClr val="black"/>
                </a:solidFill>
                <a:latin typeface="Arial" panose="020B0604020202020204" pitchFamily="34" charset="0"/>
              </a:rPr>
              <a:t>to the carbonyl group, followed by the word ketone. </a:t>
            </a:r>
            <a:r>
              <a:rPr lang="en-US" sz="2000" dirty="0" smtClean="0">
                <a:solidFill>
                  <a:prstClr val="black"/>
                </a:solidFill>
                <a:latin typeface="Arial" panose="020B0604020202020204" pitchFamily="34" charset="0"/>
              </a:rPr>
              <a:t>Such as, </a:t>
            </a:r>
            <a:r>
              <a:rPr lang="en-US" sz="2000" dirty="0">
                <a:solidFill>
                  <a:prstClr val="black"/>
                </a:solidFill>
                <a:latin typeface="Arial" panose="020B0604020202020204" pitchFamily="34" charset="0"/>
              </a:rPr>
              <a:t>dimethyl ketone, </a:t>
            </a:r>
            <a:r>
              <a:rPr lang="en-US" sz="2000" dirty="0" smtClean="0">
                <a:solidFill>
                  <a:prstClr val="black"/>
                </a:solidFill>
                <a:latin typeface="Arial" panose="020B0604020202020204" pitchFamily="34" charset="0"/>
              </a:rPr>
              <a:t>(is </a:t>
            </a:r>
            <a:r>
              <a:rPr lang="en-US" sz="2000" dirty="0">
                <a:solidFill>
                  <a:prstClr val="black"/>
                </a:solidFill>
                <a:latin typeface="Arial" panose="020B0604020202020204" pitchFamily="34" charset="0"/>
              </a:rPr>
              <a:t>usually called </a:t>
            </a:r>
            <a:r>
              <a:rPr lang="en-US" sz="2000" dirty="0" smtClean="0">
                <a:solidFill>
                  <a:prstClr val="black"/>
                </a:solidFill>
                <a:latin typeface="Arial" panose="020B0604020202020204" pitchFamily="34" charset="0"/>
              </a:rPr>
              <a:t>acetone), ethylmethyle </a:t>
            </a:r>
            <a:r>
              <a:rPr lang="en-US" sz="2000" dirty="0">
                <a:solidFill>
                  <a:prstClr val="black"/>
                </a:solidFill>
                <a:latin typeface="Arial" panose="020B0604020202020204" pitchFamily="34" charset="0"/>
              </a:rPr>
              <a:t>ketone </a:t>
            </a:r>
            <a:r>
              <a:rPr lang="en-US" sz="2000" dirty="0" smtClean="0">
                <a:solidFill>
                  <a:prstClr val="black"/>
                </a:solidFill>
                <a:latin typeface="Arial" panose="020B0604020202020204" pitchFamily="34" charset="0"/>
              </a:rPr>
              <a:t>diethyl ketone. When </a:t>
            </a:r>
            <a:r>
              <a:rPr lang="en-US" sz="2000" dirty="0">
                <a:solidFill>
                  <a:prstClr val="black"/>
                </a:solidFill>
                <a:latin typeface="Arial" panose="020B0604020202020204" pitchFamily="34" charset="0"/>
              </a:rPr>
              <a:t>the </a:t>
            </a:r>
            <a:r>
              <a:rPr lang="en-US" sz="2000" dirty="0">
                <a:solidFill>
                  <a:srgbClr val="C00000"/>
                </a:solidFill>
                <a:latin typeface="Arial" panose="020B0604020202020204" pitchFamily="34" charset="0"/>
              </a:rPr>
              <a:t>carbonyl gr</a:t>
            </a:r>
            <a:r>
              <a:rPr lang="en-US" sz="2000" dirty="0">
                <a:solidFill>
                  <a:prstClr val="black"/>
                </a:solidFill>
                <a:latin typeface="Arial" panose="020B0604020202020204" pitchFamily="34" charset="0"/>
              </a:rPr>
              <a:t>oup of a ketone is attached to a </a:t>
            </a:r>
            <a:r>
              <a:rPr lang="en-US" sz="2000" dirty="0">
                <a:solidFill>
                  <a:srgbClr val="C00000"/>
                </a:solidFill>
                <a:latin typeface="Arial" panose="020B0604020202020204" pitchFamily="34" charset="0"/>
              </a:rPr>
              <a:t>benzene ring</a:t>
            </a:r>
            <a:r>
              <a:rPr lang="en-US" sz="2000" dirty="0">
                <a:solidFill>
                  <a:prstClr val="black"/>
                </a:solidFill>
                <a:latin typeface="Arial" panose="020B0604020202020204" pitchFamily="34" charset="0"/>
              </a:rPr>
              <a:t>, the ketone may be similarly named, or it may be given a special </a:t>
            </a:r>
            <a:r>
              <a:rPr lang="en-US" sz="2000" dirty="0" smtClean="0">
                <a:solidFill>
                  <a:prstClr val="black"/>
                </a:solidFill>
                <a:latin typeface="Arial" panose="020B0604020202020204" pitchFamily="34" charset="0"/>
              </a:rPr>
              <a:t>name</a:t>
            </a:r>
            <a:r>
              <a:rPr lang="en-US" sz="2000" dirty="0">
                <a:solidFill>
                  <a:prstClr val="black"/>
                </a:solidFill>
                <a:latin typeface="Arial" panose="020B0604020202020204" pitchFamily="34" charset="0"/>
              </a:rPr>
              <a:t> </a:t>
            </a:r>
            <a:r>
              <a:rPr lang="en-US" sz="2000" dirty="0" smtClean="0">
                <a:solidFill>
                  <a:prstClr val="black"/>
                </a:solidFill>
                <a:latin typeface="Arial" panose="020B0604020202020204" pitchFamily="34" charset="0"/>
              </a:rPr>
              <a:t>such</a:t>
            </a:r>
            <a:r>
              <a:rPr lang="en-US" sz="2000" dirty="0">
                <a:solidFill>
                  <a:prstClr val="black"/>
                </a:solidFill>
                <a:latin typeface="Arial" panose="020B0604020202020204" pitchFamily="34" charset="0"/>
              </a:rPr>
              <a:t> </a:t>
            </a:r>
            <a:r>
              <a:rPr lang="en-US" sz="2000" dirty="0" err="1" smtClean="0">
                <a:solidFill>
                  <a:prstClr val="black"/>
                </a:solidFill>
                <a:latin typeface="Arial" panose="020B0604020202020204" pitchFamily="34" charset="0"/>
              </a:rPr>
              <a:t>diphenyl</a:t>
            </a:r>
            <a:r>
              <a:rPr lang="en-US" sz="2000" dirty="0" smtClean="0">
                <a:solidFill>
                  <a:prstClr val="black"/>
                </a:solidFill>
                <a:latin typeface="Arial" panose="020B0604020202020204" pitchFamily="34" charset="0"/>
              </a:rPr>
              <a:t> </a:t>
            </a:r>
            <a:r>
              <a:rPr lang="en-US" sz="2000" dirty="0">
                <a:solidFill>
                  <a:prstClr val="black"/>
                </a:solidFill>
                <a:latin typeface="Arial" panose="020B0604020202020204" pitchFamily="34" charset="0"/>
              </a:rPr>
              <a:t>ketone</a:t>
            </a:r>
            <a:r>
              <a:rPr lang="en-US" sz="2000" dirty="0" smtClean="0">
                <a:solidFill>
                  <a:prstClr val="black"/>
                </a:solidFill>
                <a:latin typeface="Arial" panose="020B0604020202020204" pitchFamily="34" charset="0"/>
              </a:rPr>
              <a:t>. </a:t>
            </a:r>
            <a:endParaRPr lang="en-US" sz="2000" dirty="0">
              <a:solidFill>
                <a:prstClr val="black"/>
              </a:solidFill>
              <a:latin typeface="Arial" panose="020B0604020202020204" pitchFamily="34"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210</a:t>
            </a:fld>
            <a:endParaRPr lang="en-US">
              <a:solidFill>
                <a:prstClr val="black">
                  <a:tint val="75000"/>
                </a:prstClr>
              </a:solidFill>
            </a:endParaRPr>
          </a:p>
        </p:txBody>
      </p:sp>
      <p:pic>
        <p:nvPicPr>
          <p:cNvPr id="172036" name="Picture 4" descr="http://icanhasscience.com/wp-content/uploads/2010/10/aceton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5027707"/>
            <a:ext cx="1446092" cy="1296893"/>
          </a:xfrm>
          <a:prstGeom prst="rect">
            <a:avLst/>
          </a:prstGeom>
          <a:noFill/>
          <a:extLst>
            <a:ext uri="{909E8E84-426E-40DD-AFC4-6F175D3DCCD1}">
              <a14:hiddenFill xmlns:a14="http://schemas.microsoft.com/office/drawing/2010/main">
                <a:solidFill>
                  <a:srgbClr val="FFFFFF"/>
                </a:solidFill>
              </a14:hiddenFill>
            </a:ext>
          </a:extLst>
        </p:spPr>
      </p:pic>
      <p:sp>
        <p:nvSpPr>
          <p:cNvPr id="8" name="مستطيل 7"/>
          <p:cNvSpPr/>
          <p:nvPr/>
        </p:nvSpPr>
        <p:spPr>
          <a:xfrm>
            <a:off x="2452687" y="5968425"/>
            <a:ext cx="1589153" cy="584775"/>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600" b="1" dirty="0" smtClean="0">
                <a:solidFill>
                  <a:prstClr val="black"/>
                </a:solidFill>
              </a:rPr>
              <a:t>Dimethyl ketone</a:t>
            </a:r>
          </a:p>
          <a:p>
            <a:r>
              <a:rPr lang="en-US" sz="1600" b="1" dirty="0">
                <a:solidFill>
                  <a:prstClr val="black"/>
                </a:solidFill>
              </a:rPr>
              <a:t> </a:t>
            </a:r>
            <a:r>
              <a:rPr lang="en-US" sz="1600" b="1" dirty="0" smtClean="0">
                <a:solidFill>
                  <a:prstClr val="black"/>
                </a:solidFill>
              </a:rPr>
              <a:t>   ( Acetone)</a:t>
            </a:r>
            <a:endParaRPr lang="en-US" sz="1600" b="1" dirty="0">
              <a:solidFill>
                <a:prstClr val="black"/>
              </a:solidFill>
            </a:endParaRPr>
          </a:p>
        </p:txBody>
      </p:sp>
      <p:pic>
        <p:nvPicPr>
          <p:cNvPr id="172038" name="Picture 6" descr="http://www.sme.in/ketulchem/images/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5027707"/>
            <a:ext cx="1658841" cy="1165860"/>
          </a:xfrm>
          <a:prstGeom prst="rect">
            <a:avLst/>
          </a:prstGeom>
          <a:noFill/>
          <a:extLst>
            <a:ext uri="{909E8E84-426E-40DD-AFC4-6F175D3DCCD1}">
              <a14:hiddenFill xmlns:a14="http://schemas.microsoft.com/office/drawing/2010/main">
                <a:solidFill>
                  <a:srgbClr val="FFFFFF"/>
                </a:solidFill>
              </a14:hiddenFill>
            </a:ext>
          </a:extLst>
        </p:spPr>
      </p:pic>
      <p:sp>
        <p:nvSpPr>
          <p:cNvPr id="6" name="مستطيل 5"/>
          <p:cNvSpPr/>
          <p:nvPr/>
        </p:nvSpPr>
        <p:spPr>
          <a:xfrm>
            <a:off x="4142117" y="5953035"/>
            <a:ext cx="1973617" cy="307777"/>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400" b="1" dirty="0" err="1" smtClean="0">
                <a:solidFill>
                  <a:prstClr val="black"/>
                </a:solidFill>
                <a:latin typeface="Arial" panose="020B0604020202020204" pitchFamily="34" charset="0"/>
              </a:rPr>
              <a:t>Ethylmethyle</a:t>
            </a:r>
            <a:r>
              <a:rPr lang="en-US" sz="1400" b="1" dirty="0" smtClean="0">
                <a:solidFill>
                  <a:prstClr val="black"/>
                </a:solidFill>
                <a:latin typeface="Arial" panose="020B0604020202020204" pitchFamily="34" charset="0"/>
              </a:rPr>
              <a:t> </a:t>
            </a:r>
            <a:r>
              <a:rPr lang="en-US" sz="1400" b="1" dirty="0">
                <a:solidFill>
                  <a:prstClr val="black"/>
                </a:solidFill>
                <a:latin typeface="Arial" panose="020B0604020202020204" pitchFamily="34" charset="0"/>
              </a:rPr>
              <a:t>ketone </a:t>
            </a:r>
            <a:endParaRPr lang="ar-SA" sz="1200" b="1" dirty="0">
              <a:solidFill>
                <a:prstClr val="black"/>
              </a:solidFill>
            </a:endParaRPr>
          </a:p>
        </p:txBody>
      </p:sp>
    </p:spTree>
    <p:extLst>
      <p:ext uri="{BB962C8B-B14F-4D97-AF65-F5344CB8AC3E}">
        <p14:creationId xmlns:p14="http://schemas.microsoft.com/office/powerpoint/2010/main" val="543825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191" y="914400"/>
            <a:ext cx="8763000" cy="5016758"/>
          </a:xfrm>
          <a:prstGeom prst="rect">
            <a:avLst/>
          </a:prstGeom>
        </p:spPr>
        <p:txBody>
          <a:bodyPr wrap="square">
            <a:spAutoFit/>
          </a:bodyPr>
          <a:lstStyle/>
          <a:p>
            <a:r>
              <a:rPr lang="en-US" sz="2000" dirty="0">
                <a:solidFill>
                  <a:srgbClr val="0070C0"/>
                </a:solidFill>
              </a:rPr>
              <a:t> </a:t>
            </a:r>
            <a:r>
              <a:rPr lang="en-US" sz="2000" b="1" dirty="0">
                <a:solidFill>
                  <a:srgbClr val="C00000"/>
                </a:solidFill>
                <a:effectLst>
                  <a:outerShdw blurRad="38100" dist="38100" dir="2700000" algn="tl">
                    <a:srgbClr val="000000">
                      <a:alpha val="43137"/>
                    </a:srgbClr>
                  </a:outerShdw>
                </a:effectLst>
                <a:latin typeface="Arial" panose="020B0604020202020204" pitchFamily="34" charset="0"/>
              </a:rPr>
              <a:t>IUPAC </a:t>
            </a:r>
            <a:r>
              <a:rPr lang="en-US" sz="2000" b="1" dirty="0">
                <a:solidFill>
                  <a:srgbClr val="C00000"/>
                </a:solidFill>
                <a:latin typeface="Arial" panose="020B0604020202020204" pitchFamily="34" charset="0"/>
              </a:rPr>
              <a:t>Systems</a:t>
            </a:r>
            <a:endParaRPr lang="en-US" sz="2000" b="1" dirty="0">
              <a:solidFill>
                <a:srgbClr val="0070C0"/>
              </a:solidFill>
              <a:latin typeface="Arial" panose="020B0604020202020204" pitchFamily="34" charset="0"/>
            </a:endParaRPr>
          </a:p>
          <a:p>
            <a:r>
              <a:rPr lang="en-US" sz="2000" dirty="0" smtClean="0">
                <a:solidFill>
                  <a:srgbClr val="002060"/>
                </a:solidFill>
              </a:rPr>
              <a:t>   ketones are </a:t>
            </a:r>
            <a:r>
              <a:rPr lang="en-US" sz="2000" dirty="0">
                <a:solidFill>
                  <a:srgbClr val="002060"/>
                </a:solidFill>
              </a:rPr>
              <a:t>named  in the usual manner by selecting the longest continuous chain carrying the carbonyl group. </a:t>
            </a:r>
            <a:endParaRPr lang="en-US" sz="2000" dirty="0" smtClean="0">
              <a:solidFill>
                <a:srgbClr val="002060"/>
              </a:solidFill>
            </a:endParaRPr>
          </a:p>
          <a:p>
            <a:r>
              <a:rPr lang="en-US" sz="2000" dirty="0">
                <a:solidFill>
                  <a:srgbClr val="002060"/>
                </a:solidFill>
              </a:rPr>
              <a:t> </a:t>
            </a:r>
            <a:r>
              <a:rPr lang="en-US" sz="2000" dirty="0" smtClean="0">
                <a:solidFill>
                  <a:srgbClr val="002060"/>
                </a:solidFill>
              </a:rPr>
              <a:t>  Name </a:t>
            </a:r>
            <a:r>
              <a:rPr lang="en-US" sz="2000" dirty="0">
                <a:solidFill>
                  <a:srgbClr val="002060"/>
                </a:solidFill>
              </a:rPr>
              <a:t>the parent structure by </a:t>
            </a:r>
            <a:r>
              <a:rPr lang="en-US" sz="2000" dirty="0">
                <a:solidFill>
                  <a:srgbClr val="002060"/>
                </a:solidFill>
                <a:latin typeface="Arial" panose="020B0604020202020204" pitchFamily="34" charset="0"/>
              </a:rPr>
              <a:t>replacing the ending </a:t>
            </a:r>
            <a:r>
              <a:rPr lang="en-US" sz="2000" dirty="0">
                <a:solidFill>
                  <a:srgbClr val="FF0000"/>
                </a:solidFill>
                <a:latin typeface="Arial" panose="020B0604020202020204" pitchFamily="34" charset="0"/>
              </a:rPr>
              <a:t>-e</a:t>
            </a:r>
            <a:r>
              <a:rPr lang="en-US" sz="2000" dirty="0">
                <a:solidFill>
                  <a:prstClr val="black"/>
                </a:solidFill>
                <a:latin typeface="Arial" panose="020B0604020202020204" pitchFamily="34" charset="0"/>
              </a:rPr>
              <a:t> </a:t>
            </a:r>
            <a:r>
              <a:rPr lang="en-US" sz="2000" dirty="0">
                <a:solidFill>
                  <a:srgbClr val="002060"/>
                </a:solidFill>
                <a:latin typeface="Arial" panose="020B0604020202020204" pitchFamily="34" charset="0"/>
              </a:rPr>
              <a:t>(</a:t>
            </a:r>
            <a:r>
              <a:rPr lang="en-US" sz="2000" dirty="0">
                <a:solidFill>
                  <a:prstClr val="black"/>
                </a:solidFill>
                <a:latin typeface="Arial" panose="020B0604020202020204" pitchFamily="34" charset="0"/>
              </a:rPr>
              <a:t>from the </a:t>
            </a:r>
            <a:r>
              <a:rPr lang="en-US" sz="2000" dirty="0">
                <a:solidFill>
                  <a:srgbClr val="002060"/>
                </a:solidFill>
                <a:latin typeface="Arial" panose="020B0604020202020204" pitchFamily="34" charset="0"/>
              </a:rPr>
              <a:t>name of the hydrocarbon that has the same carbon skeleton </a:t>
            </a:r>
            <a:r>
              <a:rPr lang="ar-SA" sz="2000" dirty="0">
                <a:solidFill>
                  <a:srgbClr val="002060"/>
                </a:solidFill>
                <a:latin typeface="Arial" panose="020B0604020202020204" pitchFamily="34" charset="0"/>
              </a:rPr>
              <a:t>(</a:t>
            </a:r>
            <a:r>
              <a:rPr lang="en-US" sz="2000" dirty="0">
                <a:solidFill>
                  <a:srgbClr val="002060"/>
                </a:solidFill>
                <a:latin typeface="Arial" panose="020B0604020202020204" pitchFamily="34" charset="0"/>
              </a:rPr>
              <a:t>  by the suffix </a:t>
            </a:r>
            <a:r>
              <a:rPr lang="en-US" sz="2000" dirty="0">
                <a:solidFill>
                  <a:srgbClr val="FF0000"/>
                </a:solidFill>
                <a:latin typeface="Arial" panose="020B0604020202020204" pitchFamily="34" charset="0"/>
              </a:rPr>
              <a:t>–one</a:t>
            </a:r>
            <a:r>
              <a:rPr lang="ar-SA" sz="2000" dirty="0">
                <a:solidFill>
                  <a:srgbClr val="FF0000"/>
                </a:solidFill>
                <a:latin typeface="Arial" panose="020B0604020202020204" pitchFamily="34" charset="0"/>
              </a:rPr>
              <a:t> </a:t>
            </a:r>
            <a:r>
              <a:rPr lang="en-US" sz="2000" dirty="0">
                <a:solidFill>
                  <a:srgbClr val="FF0000"/>
                </a:solidFill>
                <a:latin typeface="Arial" panose="020B0604020202020204" pitchFamily="34" charset="0"/>
              </a:rPr>
              <a:t>,</a:t>
            </a:r>
            <a:r>
              <a:rPr lang="en-US" sz="2000" dirty="0">
                <a:solidFill>
                  <a:srgbClr val="0070C0"/>
                </a:solidFill>
              </a:rPr>
              <a:t>and </a:t>
            </a:r>
            <a:r>
              <a:rPr lang="en-US" sz="2000" dirty="0">
                <a:solidFill>
                  <a:srgbClr val="002060"/>
                </a:solidFill>
              </a:rPr>
              <a:t>the chain is numbered in such a way that the  C=O group will have the lowest possible number</a:t>
            </a:r>
            <a:r>
              <a:rPr lang="en-US" sz="2000" dirty="0" smtClean="0">
                <a:solidFill>
                  <a:srgbClr val="002060"/>
                </a:solidFill>
              </a:rPr>
              <a:t>.</a:t>
            </a:r>
          </a:p>
          <a:p>
            <a:endParaRPr lang="en-US" sz="2000" i="1" dirty="0" smtClean="0">
              <a:solidFill>
                <a:srgbClr val="002060"/>
              </a:solidFill>
            </a:endParaRPr>
          </a:p>
          <a:p>
            <a:endParaRPr lang="en-US" sz="2000" dirty="0" smtClean="0">
              <a:solidFill>
                <a:srgbClr val="002060"/>
              </a:solidFill>
            </a:endParaRPr>
          </a:p>
          <a:p>
            <a:endParaRPr lang="en-US" sz="2000" dirty="0">
              <a:solidFill>
                <a:srgbClr val="002060"/>
              </a:solidFill>
            </a:endParaRPr>
          </a:p>
          <a:p>
            <a:endParaRPr lang="en-US" sz="2000" dirty="0" smtClean="0">
              <a:solidFill>
                <a:srgbClr val="002060"/>
              </a:solidFill>
            </a:endParaRPr>
          </a:p>
          <a:p>
            <a:r>
              <a:rPr lang="en-US" sz="2000" dirty="0" smtClean="0">
                <a:solidFill>
                  <a:srgbClr val="002060"/>
                </a:solidFill>
              </a:rPr>
              <a:t>For </a:t>
            </a:r>
            <a:r>
              <a:rPr lang="en-US" sz="2000" dirty="0">
                <a:solidFill>
                  <a:srgbClr val="C00000"/>
                </a:solidFill>
              </a:rPr>
              <a:t>cyclic ketones</a:t>
            </a:r>
            <a:r>
              <a:rPr lang="en-US" sz="2000" dirty="0" smtClean="0">
                <a:solidFill>
                  <a:srgbClr val="002060"/>
                </a:solidFill>
              </a:rPr>
              <a:t>, numbering </a:t>
            </a:r>
            <a:r>
              <a:rPr lang="en-US" sz="2000" dirty="0">
                <a:solidFill>
                  <a:srgbClr val="002060"/>
                </a:solidFill>
              </a:rPr>
              <a:t>always starts from the C=O </a:t>
            </a:r>
            <a:r>
              <a:rPr lang="en-US" sz="2000" dirty="0" smtClean="0">
                <a:solidFill>
                  <a:srgbClr val="002060"/>
                </a:solidFill>
              </a:rPr>
              <a:t>group.</a:t>
            </a:r>
          </a:p>
          <a:p>
            <a:endParaRPr lang="en-US" sz="2000" dirty="0">
              <a:solidFill>
                <a:srgbClr val="002060"/>
              </a:solidFill>
            </a:endParaRPr>
          </a:p>
          <a:p>
            <a:endParaRPr lang="en-US" sz="2000" dirty="0" smtClean="0">
              <a:solidFill>
                <a:srgbClr val="002060"/>
              </a:solidFill>
            </a:endParaRPr>
          </a:p>
          <a:p>
            <a:r>
              <a:rPr lang="en-US" sz="2000" b="1" dirty="0" smtClean="0">
                <a:solidFill>
                  <a:srgbClr val="FF0000"/>
                </a:solidFill>
              </a:rPr>
              <a:t>     </a:t>
            </a:r>
            <a:r>
              <a:rPr lang="en-US" sz="2000" b="1" dirty="0" smtClean="0">
                <a:solidFill>
                  <a:srgbClr val="C00000"/>
                </a:solidFill>
              </a:rPr>
              <a:t>Substituted </a:t>
            </a:r>
            <a:r>
              <a:rPr lang="en-US" sz="2000" b="1" dirty="0">
                <a:solidFill>
                  <a:srgbClr val="C00000"/>
                </a:solidFill>
              </a:rPr>
              <a:t>ketones </a:t>
            </a:r>
            <a:r>
              <a:rPr lang="en-US" sz="2000" b="1" dirty="0">
                <a:solidFill>
                  <a:srgbClr val="0070C0"/>
                </a:solidFill>
              </a:rPr>
              <a:t>are named by numbering and listing the substituents alphabetically. </a:t>
            </a:r>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solidFill>
                  <a:prstClr val="black">
                    <a:tint val="75000"/>
                  </a:prstClr>
                </a:solidFill>
              </a:rPr>
              <a:pPr/>
              <a:t>211</a:t>
            </a:fld>
            <a:endParaRPr lang="en-US" dirty="0">
              <a:solidFill>
                <a:prstClr val="black">
                  <a:tint val="75000"/>
                </a:prstClr>
              </a:solidFill>
            </a:endParaRPr>
          </a:p>
        </p:txBody>
      </p:sp>
      <p:pic>
        <p:nvPicPr>
          <p:cNvPr id="2050" name="Picture 2" descr="http://upload.wikimedia.org/wikipedia/commons/thumb/6/62/2-Pentanone.svg/140px-2-Pentanone.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809875"/>
            <a:ext cx="1333500" cy="77152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489859" y="3514725"/>
            <a:ext cx="1458989" cy="369332"/>
          </a:xfrm>
          <a:prstGeom prst="rect">
            <a:avLst/>
          </a:prstGeom>
        </p:spPr>
        <p:txBody>
          <a:bodyPr wrap="none">
            <a:spAutoFit/>
          </a:bodyPr>
          <a:lstStyle/>
          <a:p>
            <a:r>
              <a:rPr lang="en-US" b="1" dirty="0">
                <a:solidFill>
                  <a:srgbClr val="002060"/>
                </a:solidFill>
              </a:rPr>
              <a:t>2- </a:t>
            </a:r>
            <a:r>
              <a:rPr lang="en-US" b="1" dirty="0" err="1">
                <a:solidFill>
                  <a:srgbClr val="002060"/>
                </a:solidFill>
              </a:rPr>
              <a:t>Pentan</a:t>
            </a:r>
            <a:r>
              <a:rPr lang="en-US" b="1" dirty="0" err="1">
                <a:solidFill>
                  <a:srgbClr val="C00000"/>
                </a:solidFill>
              </a:rPr>
              <a:t>one</a:t>
            </a:r>
            <a:endParaRPr lang="en-US" b="1" dirty="0">
              <a:solidFill>
                <a:srgbClr val="C00000"/>
              </a:solidFill>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75186">
            <a:off x="6656201" y="3452461"/>
            <a:ext cx="1562957" cy="1358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6172200" y="4572000"/>
            <a:ext cx="2658677" cy="369332"/>
          </a:xfrm>
          <a:prstGeom prst="rect">
            <a:avLst/>
          </a:prstGeom>
        </p:spPr>
        <p:txBody>
          <a:bodyPr wrap="none">
            <a:spAutoFit/>
          </a:bodyPr>
          <a:lstStyle/>
          <a:p>
            <a:r>
              <a:rPr lang="en-US" b="1" dirty="0" smtClean="0">
                <a:solidFill>
                  <a:srgbClr val="C00000"/>
                </a:solidFill>
              </a:rPr>
              <a:t>2</a:t>
            </a:r>
            <a:r>
              <a:rPr lang="en-US" b="1" dirty="0" smtClean="0">
                <a:solidFill>
                  <a:srgbClr val="002060"/>
                </a:solidFill>
              </a:rPr>
              <a:t>-Bromo </a:t>
            </a:r>
            <a:r>
              <a:rPr lang="en-US" b="1" dirty="0" err="1" smtClean="0">
                <a:solidFill>
                  <a:srgbClr val="002060"/>
                </a:solidFill>
              </a:rPr>
              <a:t>Cyclopentan</a:t>
            </a:r>
            <a:r>
              <a:rPr lang="en-US" b="1" dirty="0" err="1" smtClean="0">
                <a:solidFill>
                  <a:srgbClr val="C00000"/>
                </a:solidFill>
              </a:rPr>
              <a:t>one</a:t>
            </a:r>
            <a:endParaRPr lang="en-US" b="1" dirty="0">
              <a:solidFill>
                <a:srgbClr val="C00000"/>
              </a:solidFill>
            </a:endParaRPr>
          </a:p>
        </p:txBody>
      </p:sp>
      <p:sp>
        <p:nvSpPr>
          <p:cNvPr id="10" name="TextBox 9"/>
          <p:cNvSpPr txBox="1"/>
          <p:nvPr/>
        </p:nvSpPr>
        <p:spPr>
          <a:xfrm>
            <a:off x="0" y="0"/>
            <a:ext cx="62484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b="1" dirty="0" smtClean="0">
                <a:solidFill>
                  <a:srgbClr val="C00000"/>
                </a:solidFill>
                <a:cs typeface="Arial" pitchFamily="34" charset="0"/>
              </a:rPr>
              <a:t>Nomenclature</a:t>
            </a:r>
            <a:r>
              <a:rPr lang="en-US" sz="2800" b="1" dirty="0" smtClean="0">
                <a:solidFill>
                  <a:srgbClr val="C00000"/>
                </a:solidFill>
                <a:latin typeface="Arial" panose="020B0604020202020204" pitchFamily="34" charset="0"/>
                <a:cs typeface="Arial" panose="020B0604020202020204" pitchFamily="34" charset="0"/>
              </a:rPr>
              <a:t> of    Ketones      cont. </a:t>
            </a:r>
          </a:p>
        </p:txBody>
      </p:sp>
      <p:sp>
        <p:nvSpPr>
          <p:cNvPr id="5" name="Rectangle 4"/>
          <p:cNvSpPr/>
          <p:nvPr/>
        </p:nvSpPr>
        <p:spPr>
          <a:xfrm>
            <a:off x="7110102" y="4186535"/>
            <a:ext cx="372218" cy="461665"/>
          </a:xfrm>
          <a:prstGeom prst="rect">
            <a:avLst/>
          </a:prstGeom>
        </p:spPr>
        <p:style>
          <a:lnRef idx="0">
            <a:scrgbClr r="0" g="0" b="0"/>
          </a:lnRef>
          <a:fillRef idx="1001">
            <a:schemeClr val="lt1"/>
          </a:fillRef>
          <a:effectRef idx="0">
            <a:scrgbClr r="0" g="0" b="0"/>
          </a:effectRef>
          <a:fontRef idx="major"/>
        </p:style>
        <p:txBody>
          <a:bodyPr wrap="none">
            <a:spAutoFit/>
          </a:bodyPr>
          <a:lstStyle/>
          <a:p>
            <a:r>
              <a:rPr lang="en-US" sz="2400" b="1" dirty="0">
                <a:solidFill>
                  <a:srgbClr val="C00000"/>
                </a:solidFill>
                <a:latin typeface="Arial" panose="020B0604020202020204" pitchFamily="34" charset="0"/>
              </a:rPr>
              <a:t>o</a:t>
            </a:r>
            <a:endParaRPr lang="en-US" sz="2000" b="1" dirty="0">
              <a:solidFill>
                <a:srgbClr val="C00000"/>
              </a:solidFill>
            </a:endParaRPr>
          </a:p>
        </p:txBody>
      </p:sp>
      <p:sp>
        <p:nvSpPr>
          <p:cNvPr id="7" name="Rectangle 6"/>
          <p:cNvSpPr/>
          <p:nvPr/>
        </p:nvSpPr>
        <p:spPr>
          <a:xfrm rot="5400000">
            <a:off x="7114109" y="4024039"/>
            <a:ext cx="364202" cy="461665"/>
          </a:xfrm>
          <a:prstGeom prst="rect">
            <a:avLst/>
          </a:prstGeom>
        </p:spPr>
        <p:txBody>
          <a:bodyPr wrap="none">
            <a:spAutoFit/>
          </a:bodyPr>
          <a:lstStyle/>
          <a:p>
            <a:r>
              <a:rPr lang="en-US" sz="2400" b="1" dirty="0">
                <a:solidFill>
                  <a:srgbClr val="FF0000"/>
                </a:solidFill>
                <a:latin typeface="Arial" panose="020B0604020202020204" pitchFamily="34" charset="0"/>
              </a:rPr>
              <a:t>=</a:t>
            </a:r>
            <a:endParaRPr lang="en-US" sz="2000" b="1" dirty="0">
              <a:solidFill>
                <a:prstClr val="black"/>
              </a:solidFill>
            </a:endParaRPr>
          </a:p>
        </p:txBody>
      </p:sp>
    </p:spTree>
    <p:extLst>
      <p:ext uri="{BB962C8B-B14F-4D97-AF65-F5344CB8AC3E}">
        <p14:creationId xmlns:p14="http://schemas.microsoft.com/office/powerpoint/2010/main" val="3931149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0216"/>
            <a:ext cx="5638800" cy="682778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299252" y="609600"/>
            <a:ext cx="1205948" cy="584775"/>
          </a:xfrm>
          <a:prstGeom prst="rect">
            <a:avLst/>
          </a:prstGeom>
        </p:spPr>
        <p:txBody>
          <a:bodyPr wrap="square">
            <a:spAutoFit/>
          </a:bodyPr>
          <a:lstStyle/>
          <a:p>
            <a:r>
              <a:rPr lang="en-US" sz="1600"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IUPAC</a:t>
            </a:r>
            <a:endParaRPr lang="en-US" sz="16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1600"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Common</a:t>
            </a:r>
            <a:endParaRPr lang="en-US" sz="1600" dirty="0">
              <a:solidFill>
                <a:prstClr val="black"/>
              </a:solidFill>
              <a:effectLst>
                <a:outerShdw blurRad="38100" dist="38100" dir="2700000" algn="tl">
                  <a:srgbClr val="000000">
                    <a:alpha val="43137"/>
                  </a:srgbClr>
                </a:outerShdw>
              </a:effectLst>
            </a:endParaRPr>
          </a:p>
        </p:txBody>
      </p:sp>
      <p:sp>
        <p:nvSpPr>
          <p:cNvPr id="5" name="Rectangle 4"/>
          <p:cNvSpPr/>
          <p:nvPr/>
        </p:nvSpPr>
        <p:spPr>
          <a:xfrm>
            <a:off x="1752600" y="1981200"/>
            <a:ext cx="1205948" cy="584775"/>
          </a:xfrm>
          <a:prstGeom prst="rect">
            <a:avLst/>
          </a:prstGeom>
        </p:spPr>
        <p:txBody>
          <a:bodyPr wrap="square">
            <a:spAutoFit/>
          </a:bodyPr>
          <a:lstStyle/>
          <a:p>
            <a:r>
              <a:rPr lang="en-US" sz="1600"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IUPAC</a:t>
            </a:r>
            <a:endParaRPr lang="en-US" sz="16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1600"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Common</a:t>
            </a:r>
            <a:endParaRPr lang="en-US" sz="1600" dirty="0">
              <a:solidFill>
                <a:prstClr val="black"/>
              </a:solidFill>
              <a:effectLst>
                <a:outerShdw blurRad="38100" dist="38100" dir="2700000" algn="tl">
                  <a:srgbClr val="000000">
                    <a:alpha val="43137"/>
                  </a:srgbClr>
                </a:outerShdw>
              </a:effectLst>
            </a:endParaRPr>
          </a:p>
        </p:txBody>
      </p:sp>
      <p:sp>
        <p:nvSpPr>
          <p:cNvPr id="6" name="Rectangle 5"/>
          <p:cNvSpPr/>
          <p:nvPr/>
        </p:nvSpPr>
        <p:spPr>
          <a:xfrm>
            <a:off x="0" y="0"/>
            <a:ext cx="2057400" cy="1200329"/>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400" b="1" dirty="0" smtClean="0">
                <a:solidFill>
                  <a:srgbClr val="C00000"/>
                </a:solidFill>
                <a:cs typeface="Arial" pitchFamily="34" charset="0"/>
              </a:rPr>
              <a:t>  Structure      &amp; </a:t>
            </a:r>
            <a:r>
              <a:rPr lang="en-US" sz="2400" b="1" dirty="0">
                <a:solidFill>
                  <a:srgbClr val="C00000"/>
                </a:solidFill>
                <a:cs typeface="Arial" pitchFamily="34" charset="0"/>
              </a:rPr>
              <a:t>Nomenclature</a:t>
            </a:r>
            <a:endParaRPr lang="en-US" sz="2400" dirty="0">
              <a:solidFill>
                <a:srgbClr val="C00000"/>
              </a:solidFill>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212</a:t>
            </a:fld>
            <a:endParaRPr lang="en-US">
              <a:solidFill>
                <a:prstClr val="black">
                  <a:tint val="75000"/>
                </a:prstClr>
              </a:solidFill>
            </a:endParaRPr>
          </a:p>
        </p:txBody>
      </p:sp>
    </p:spTree>
    <p:extLst>
      <p:ext uri="{BB962C8B-B14F-4D97-AF65-F5344CB8AC3E}">
        <p14:creationId xmlns:p14="http://schemas.microsoft.com/office/powerpoint/2010/main" val="1740410051"/>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2514600"/>
            <a:ext cx="5135034" cy="108741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 y="-11215"/>
            <a:ext cx="3428999" cy="461665"/>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r>
              <a:rPr lang="en-US" sz="2400" b="1" dirty="0" smtClean="0">
                <a:solidFill>
                  <a:srgbClr val="C00000"/>
                </a:solidFill>
                <a:cs typeface="Arial" pitchFamily="34" charset="0"/>
              </a:rPr>
              <a:t>   Nomenclature</a:t>
            </a:r>
            <a:endParaRPr lang="en-US" sz="2400" dirty="0">
              <a:solidFill>
                <a:srgbClr val="C00000"/>
              </a:solidFill>
            </a:endParaRPr>
          </a:p>
        </p:txBody>
      </p:sp>
      <p:pic>
        <p:nvPicPr>
          <p:cNvPr id="175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914401"/>
            <a:ext cx="5029200" cy="1048240"/>
          </a:xfrm>
          <a:prstGeom prst="rect">
            <a:avLst/>
          </a:prstGeom>
          <a:noFill/>
          <a:extLst>
            <a:ext uri="{909E8E84-426E-40DD-AFC4-6F175D3DCCD1}">
              <a14:hiddenFill xmlns:a14="http://schemas.microsoft.com/office/drawing/2010/main">
                <a:solidFill>
                  <a:srgbClr val="FFFFFF"/>
                </a:solidFill>
              </a14:hiddenFill>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213</a:t>
            </a:fld>
            <a:endParaRPr lang="en-US">
              <a:solidFill>
                <a:prstClr val="black">
                  <a:tint val="75000"/>
                </a:prstClr>
              </a:solidFill>
            </a:endParaRPr>
          </a:p>
        </p:txBody>
      </p:sp>
      <p:sp>
        <p:nvSpPr>
          <p:cNvPr id="4" name="Rectangle 3"/>
          <p:cNvSpPr/>
          <p:nvPr/>
        </p:nvSpPr>
        <p:spPr>
          <a:xfrm>
            <a:off x="5029200" y="3285236"/>
            <a:ext cx="1505156" cy="338554"/>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600" b="1" dirty="0" smtClean="0">
                <a:solidFill>
                  <a:srgbClr val="C00000"/>
                </a:solidFill>
                <a:cs typeface="Arial" pitchFamily="34" charset="0"/>
              </a:rPr>
              <a:t>4-Oxo-pentanal</a:t>
            </a:r>
            <a:endParaRPr lang="en-US" sz="1600" dirty="0">
              <a:solidFill>
                <a:srgbClr val="C00000"/>
              </a:solidFill>
            </a:endParaRPr>
          </a:p>
        </p:txBody>
      </p:sp>
    </p:spTree>
    <p:extLst>
      <p:ext uri="{BB962C8B-B14F-4D97-AF65-F5344CB8AC3E}">
        <p14:creationId xmlns:p14="http://schemas.microsoft.com/office/powerpoint/2010/main" val="1283446948"/>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626" y="745581"/>
            <a:ext cx="8991600" cy="1077218"/>
          </a:xfrm>
          <a:prstGeom prst="rect">
            <a:avLst/>
          </a:prstGeom>
        </p:spPr>
        <p:txBody>
          <a:bodyPr wrap="square">
            <a:spAutoFit/>
          </a:bodyPr>
          <a:lstStyle/>
          <a:p>
            <a:pPr algn="just"/>
            <a:r>
              <a:rPr lang="en-US" sz="24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Aldehydes and ketones are </a:t>
            </a:r>
            <a:r>
              <a:rPr lang="en-US" sz="2000" b="1" dirty="0">
                <a:solidFill>
                  <a:srgbClr val="C00000"/>
                </a:solidFill>
                <a:latin typeface="Arial" panose="020B0604020202020204" pitchFamily="34" charset="0"/>
                <a:cs typeface="Arial" panose="020B0604020202020204" pitchFamily="34" charset="0"/>
              </a:rPr>
              <a:t>polar </a:t>
            </a:r>
            <a:r>
              <a:rPr lang="en-US" sz="2000" b="1" dirty="0" smtClean="0">
                <a:solidFill>
                  <a:srgbClr val="002060"/>
                </a:solidFill>
                <a:latin typeface="Arial" panose="020B0604020202020204" pitchFamily="34" charset="0"/>
                <a:cs typeface="Arial" panose="020B0604020202020204" pitchFamily="34" charset="0"/>
              </a:rPr>
              <a:t>compounds  , due to the polarity </a:t>
            </a:r>
            <a:r>
              <a:rPr lang="en-US" sz="2000" b="1" dirty="0">
                <a:solidFill>
                  <a:srgbClr val="002060"/>
                </a:solidFill>
                <a:latin typeface="Arial" panose="020B0604020202020204" pitchFamily="34" charset="0"/>
                <a:cs typeface="Arial" panose="020B0604020202020204" pitchFamily="34" charset="0"/>
              </a:rPr>
              <a:t>of the carbonyl group</a:t>
            </a:r>
            <a:r>
              <a:rPr lang="en-US" sz="2000" b="1" dirty="0" smtClean="0">
                <a:solidFill>
                  <a:srgbClr val="002060"/>
                </a:solidFill>
                <a:latin typeface="Arial" panose="020B0604020202020204" pitchFamily="34" charset="0"/>
                <a:cs typeface="Arial" panose="020B0604020202020204" pitchFamily="34" charset="0"/>
              </a:rPr>
              <a:t>, the polar character of the carbonyl group </a:t>
            </a:r>
            <a:r>
              <a:rPr lang="en-US" sz="2000" b="1" dirty="0" smtClean="0">
                <a:solidFill>
                  <a:srgbClr val="C00000"/>
                </a:solidFill>
                <a:latin typeface="Arial" panose="020B0604020202020204" pitchFamily="34" charset="0"/>
                <a:cs typeface="Arial" panose="020B0604020202020204" pitchFamily="34" charset="0"/>
              </a:rPr>
              <a:t>can be described by </a:t>
            </a:r>
            <a:r>
              <a:rPr lang="en-US" sz="2000" b="1" dirty="0" smtClean="0">
                <a:solidFill>
                  <a:srgbClr val="002060"/>
                </a:solidFill>
                <a:latin typeface="Arial" panose="020B0604020202020204" pitchFamily="34" charset="0"/>
                <a:cs typeface="Arial" panose="020B0604020202020204" pitchFamily="34" charset="0"/>
              </a:rPr>
              <a:t>resonance-contributing structures. </a:t>
            </a:r>
          </a:p>
        </p:txBody>
      </p:sp>
      <p:sp>
        <p:nvSpPr>
          <p:cNvPr id="17" name="Rectangle 16"/>
          <p:cNvSpPr/>
          <p:nvPr/>
        </p:nvSpPr>
        <p:spPr>
          <a:xfrm>
            <a:off x="152400" y="3429000"/>
            <a:ext cx="8839200" cy="1015663"/>
          </a:xfrm>
          <a:prstGeom prst="rect">
            <a:avLst/>
          </a:prstGeom>
        </p:spPr>
        <p:txBody>
          <a:bodyPr wrap="square">
            <a:spAutoFit/>
          </a:bodyPr>
          <a:lstStyle/>
          <a:p>
            <a:pPr algn="just"/>
            <a:r>
              <a:rPr lang="ar-SA" sz="2000" b="1" dirty="0" smtClean="0">
                <a:solidFill>
                  <a:srgbClr val="002060"/>
                </a:solidFill>
                <a:latin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The partial negative charge on the carbonyl oxygen and the partial positive charge on the carbonyl carbon may be indicated </a:t>
            </a:r>
          </a:p>
          <a:p>
            <a:pPr algn="just"/>
            <a:r>
              <a:rPr lang="en-US" sz="2000" b="1" dirty="0" smtClean="0">
                <a:solidFill>
                  <a:srgbClr val="002060"/>
                </a:solidFill>
                <a:latin typeface="Arial" panose="020B0604020202020204" pitchFamily="34" charset="0"/>
                <a:cs typeface="Arial" panose="020B0604020202020204" pitchFamily="34" charset="0"/>
              </a:rPr>
              <a:t>as follows:-</a:t>
            </a:r>
            <a:endParaRPr lang="en-US" sz="2000" b="1" dirty="0">
              <a:solidFill>
                <a:srgbClr val="002060"/>
              </a:solidFill>
              <a:latin typeface="Arial" panose="020B0604020202020204" pitchFamily="34" charset="0"/>
              <a:cs typeface="Arial" panose="020B0604020202020204" pitchFamily="34" charset="0"/>
            </a:endParaRPr>
          </a:p>
        </p:txBody>
      </p:sp>
      <p:pic>
        <p:nvPicPr>
          <p:cNvPr id="162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981200"/>
            <a:ext cx="5791200" cy="1295598"/>
          </a:xfrm>
          <a:prstGeom prst="rect">
            <a:avLst/>
          </a:prstGeom>
          <a:noFill/>
          <a:extLst>
            <a:ext uri="{909E8E84-426E-40DD-AFC4-6F175D3DCCD1}">
              <a14:hiddenFill xmlns:a14="http://schemas.microsoft.com/office/drawing/2010/main">
                <a:solidFill>
                  <a:srgbClr val="FFFFFF"/>
                </a:solidFill>
              </a14:hiddenFill>
            </a:ext>
          </a:extLst>
        </p:spPr>
      </p:pic>
      <p:pic>
        <p:nvPicPr>
          <p:cNvPr id="159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4191000"/>
            <a:ext cx="990599" cy="79548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0"/>
            <a:ext cx="91440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2800" b="1" dirty="0">
                <a:solidFill>
                  <a:srgbClr val="1F497D"/>
                </a:solidFill>
                <a:cs typeface="Arial" pitchFamily="34" charset="0"/>
              </a:rPr>
              <a:t>Physical Properties of Aldehydes and Ketones</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214</a:t>
            </a:fld>
            <a:endParaRPr lang="en-US">
              <a:solidFill>
                <a:prstClr val="black">
                  <a:tint val="75000"/>
                </a:prstClr>
              </a:solidFill>
            </a:endParaRPr>
          </a:p>
        </p:txBody>
      </p:sp>
    </p:spTree>
    <p:extLst>
      <p:ext uri="{BB962C8B-B14F-4D97-AF65-F5344CB8AC3E}">
        <p14:creationId xmlns:p14="http://schemas.microsoft.com/office/powerpoint/2010/main" val="1482784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to="" calcmode="lin" valueType="num">
                                      <p:cBhvr>
                                        <p:cTn id="7" dur="1" fill="hold"/>
                                        <p:tgtEl>
                                          <p:spTgt spid="22"/>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 to="" calcmode="lin" valueType="num">
                                      <p:cBhvr>
                                        <p:cTn id="10" dur="1" fill="hold"/>
                                        <p:tgtEl>
                                          <p:spTgt spid="1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90500" y="737383"/>
            <a:ext cx="8763000" cy="2000548"/>
          </a:xfrm>
          <a:prstGeom prst="rect">
            <a:avLst/>
          </a:prstGeom>
        </p:spPr>
        <p:txBody>
          <a:bodyPr wrap="square">
            <a:spAutoFit/>
          </a:bodyPr>
          <a:lstStyle/>
          <a:p>
            <a:pPr algn="just"/>
            <a:r>
              <a:rPr lang="en-US" sz="2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400" b="1" dirty="0" smtClean="0">
                <a:solidFill>
                  <a:srgbClr val="C00000"/>
                </a:solidFill>
                <a:latin typeface="Arial" panose="020B0604020202020204" pitchFamily="34" charset="0"/>
                <a:cs typeface="Arial" panose="020B0604020202020204" pitchFamily="34" charset="0"/>
              </a:rPr>
              <a:t>Boiling </a:t>
            </a:r>
            <a:r>
              <a:rPr lang="en-US" sz="2400" b="1" dirty="0">
                <a:solidFill>
                  <a:srgbClr val="C00000"/>
                </a:solidFill>
                <a:latin typeface="Arial" panose="020B0604020202020204" pitchFamily="34" charset="0"/>
                <a:cs typeface="Arial" panose="020B0604020202020204" pitchFamily="34" charset="0"/>
              </a:rPr>
              <a:t>points </a:t>
            </a:r>
            <a:endParaRPr lang="en-US" sz="2400" dirty="0">
              <a:solidFill>
                <a:srgbClr val="C00000"/>
              </a:solidFill>
              <a:latin typeface="Arial" panose="020B0604020202020204" pitchFamily="34" charset="0"/>
              <a:cs typeface="Arial" panose="020B0604020202020204" pitchFamily="34" charset="0"/>
            </a:endParaRPr>
          </a:p>
          <a:p>
            <a:pPr algn="just"/>
            <a:r>
              <a:rPr lang="en-US" sz="2000" b="1" dirty="0" smtClean="0">
                <a:solidFill>
                  <a:srgbClr val="002060"/>
                </a:solidFill>
                <a:latin typeface="Arial" panose="020B0604020202020204" pitchFamily="34" charset="0"/>
                <a:cs typeface="Arial" panose="020B0604020202020204" pitchFamily="34" charset="0"/>
              </a:rPr>
              <a:t>   The </a:t>
            </a:r>
            <a:r>
              <a:rPr lang="en-US" sz="2000" b="1" dirty="0">
                <a:solidFill>
                  <a:srgbClr val="002060"/>
                </a:solidFill>
                <a:latin typeface="Arial" panose="020B0604020202020204" pitchFamily="34" charset="0"/>
                <a:cs typeface="Arial" panose="020B0604020202020204" pitchFamily="34" charset="0"/>
              </a:rPr>
              <a:t>polar character of the molecules gives rise to </a:t>
            </a:r>
            <a:r>
              <a:rPr lang="en-US" sz="2000" b="1" dirty="0">
                <a:solidFill>
                  <a:srgbClr val="C00000"/>
                </a:solidFill>
                <a:latin typeface="Arial" panose="020B0604020202020204" pitchFamily="34" charset="0"/>
                <a:cs typeface="Arial" panose="020B0604020202020204" pitchFamily="34" charset="0"/>
              </a:rPr>
              <a:t>intermolecular</a:t>
            </a:r>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attractions</a:t>
            </a:r>
            <a:r>
              <a:rPr lang="en-US" sz="2000" b="1" dirty="0" smtClean="0">
                <a:solidFill>
                  <a:srgbClr val="002060"/>
                </a:solidFill>
                <a:latin typeface="Arial" panose="020B0604020202020204" pitchFamily="34" charset="0"/>
                <a:cs typeface="Arial" panose="020B0604020202020204" pitchFamily="34" charset="0"/>
              </a:rPr>
              <a:t> , these </a:t>
            </a:r>
            <a:r>
              <a:rPr lang="en-US" sz="2000" b="1" dirty="0">
                <a:solidFill>
                  <a:srgbClr val="002060"/>
                </a:solidFill>
                <a:latin typeface="Arial" panose="020B0604020202020204" pitchFamily="34" charset="0"/>
                <a:cs typeface="Arial" panose="020B0604020202020204" pitchFamily="34" charset="0"/>
              </a:rPr>
              <a:t>attractive forces, called </a:t>
            </a:r>
            <a:r>
              <a:rPr lang="en-US" sz="2000" b="1" dirty="0">
                <a:solidFill>
                  <a:srgbClr val="C00000"/>
                </a:solidFill>
                <a:latin typeface="Arial" panose="020B0604020202020204" pitchFamily="34" charset="0"/>
                <a:cs typeface="Arial" panose="020B0604020202020204" pitchFamily="34" charset="0"/>
              </a:rPr>
              <a:t>dipole-dipole attractions</a:t>
            </a:r>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occur </a:t>
            </a:r>
            <a:r>
              <a:rPr lang="en-US" sz="2000" b="1" dirty="0">
                <a:solidFill>
                  <a:srgbClr val="002060"/>
                </a:solidFill>
                <a:latin typeface="Arial" panose="020B0604020202020204" pitchFamily="34" charset="0"/>
                <a:cs typeface="Arial" panose="020B0604020202020204" pitchFamily="34" charset="0"/>
              </a:rPr>
              <a:t>between the partial negative charge on the carbonyl oxygen of one molecule and the partial positive charge on the carbonyl carbon of another molecule. </a:t>
            </a:r>
          </a:p>
        </p:txBody>
      </p:sp>
      <p:sp>
        <p:nvSpPr>
          <p:cNvPr id="15" name="Rectangle 14"/>
          <p:cNvSpPr/>
          <p:nvPr/>
        </p:nvSpPr>
        <p:spPr>
          <a:xfrm>
            <a:off x="304800" y="4876800"/>
            <a:ext cx="8648700" cy="707886"/>
          </a:xfrm>
          <a:prstGeom prst="rect">
            <a:avLst/>
          </a:prstGeom>
        </p:spPr>
        <p:txBody>
          <a:bodyPr wrap="square">
            <a:spAutoFit/>
          </a:bodyPr>
          <a:lstStyle/>
          <a:p>
            <a:pPr algn="just"/>
            <a:r>
              <a:rPr lang="en-US" sz="2000" b="1" dirty="0" smtClean="0">
                <a:solidFill>
                  <a:srgbClr val="002060"/>
                </a:solidFill>
                <a:latin typeface="Arial" panose="020B0604020202020204" pitchFamily="34" charset="0"/>
                <a:cs typeface="Arial" panose="020B0604020202020204" pitchFamily="34" charset="0"/>
              </a:rPr>
              <a:t>    Dipole-dipole attractions, although important, are not as strong as interactions due to hydrogen bonding. </a:t>
            </a:r>
            <a:endParaRPr lang="en-US" sz="2000" b="1" dirty="0">
              <a:solidFill>
                <a:srgbClr val="00206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a:stretch>
            <a:fillRect/>
          </a:stretch>
        </p:blipFill>
        <p:spPr>
          <a:xfrm>
            <a:off x="4038600" y="2732184"/>
            <a:ext cx="2362200" cy="1621809"/>
          </a:xfrm>
          <a:prstGeom prst="rect">
            <a:avLst/>
          </a:prstGeom>
        </p:spPr>
      </p:pic>
      <p:sp>
        <p:nvSpPr>
          <p:cNvPr id="4" name="Rectangle 3"/>
          <p:cNvSpPr/>
          <p:nvPr/>
        </p:nvSpPr>
        <p:spPr>
          <a:xfrm>
            <a:off x="3997807" y="4419600"/>
            <a:ext cx="2707793" cy="338554"/>
          </a:xfrm>
          <a:prstGeom prst="rect">
            <a:avLst/>
          </a:prstGeom>
        </p:spPr>
        <p:txBody>
          <a:bodyPr wrap="none">
            <a:spAutoFit/>
          </a:bodyPr>
          <a:lstStyle/>
          <a:p>
            <a:r>
              <a:rPr lang="en-US" sz="1600" b="1" dirty="0">
                <a:solidFill>
                  <a:srgbClr val="C00000"/>
                </a:solidFill>
                <a:latin typeface="Arial" panose="020B0604020202020204" pitchFamily="34" charset="0"/>
                <a:cs typeface="Arial" panose="020B0604020202020204" pitchFamily="34" charset="0"/>
              </a:rPr>
              <a:t>intermolecular attractions</a:t>
            </a:r>
            <a:endParaRPr lang="en-US" sz="1600" dirty="0">
              <a:solidFill>
                <a:prstClr val="black"/>
              </a:solidFill>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215</a:t>
            </a:fld>
            <a:endParaRPr lang="en-US" dirty="0">
              <a:solidFill>
                <a:prstClr val="black">
                  <a:tint val="75000"/>
                </a:prstClr>
              </a:solidFill>
            </a:endParaRPr>
          </a:p>
        </p:txBody>
      </p:sp>
      <p:sp>
        <p:nvSpPr>
          <p:cNvPr id="8" name="Rectangle 7"/>
          <p:cNvSpPr/>
          <p:nvPr/>
        </p:nvSpPr>
        <p:spPr>
          <a:xfrm>
            <a:off x="0" y="0"/>
            <a:ext cx="70104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2800" b="1" dirty="0">
                <a:solidFill>
                  <a:srgbClr val="1F497D"/>
                </a:solidFill>
                <a:cs typeface="Arial" pitchFamily="34" charset="0"/>
              </a:rPr>
              <a:t>Physical Properties of Aldehydes and Ketones</a:t>
            </a:r>
          </a:p>
        </p:txBody>
      </p:sp>
    </p:spTree>
    <p:extLst>
      <p:ext uri="{BB962C8B-B14F-4D97-AF65-F5344CB8AC3E}">
        <p14:creationId xmlns:p14="http://schemas.microsoft.com/office/powerpoint/2010/main" val="327884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to="" calcmode="lin" valueType="num">
                                      <p:cBhvr>
                                        <p:cTn id="7" dur="1" fill="hold"/>
                                        <p:tgtEl>
                                          <p:spTgt spid="19"/>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to="" calcmode="lin" valueType="num">
                                      <p:cBhvr>
                                        <p:cTn id="10" dur="1" fill="hold"/>
                                        <p:tgtEl>
                                          <p:spTgt spid="1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456" y="838200"/>
            <a:ext cx="8652344" cy="646331"/>
          </a:xfrm>
          <a:prstGeom prst="rect">
            <a:avLst/>
          </a:prstGeom>
        </p:spPr>
        <p:txBody>
          <a:bodyPr wrap="square">
            <a:spAutoFit/>
          </a:bodyPr>
          <a:lstStyle/>
          <a:p>
            <a:r>
              <a:rPr lang="en-US" b="1" dirty="0" smtClean="0">
                <a:solidFill>
                  <a:srgbClr val="C00000"/>
                </a:solidFill>
                <a:latin typeface="Arial" panose="020B0604020202020204" pitchFamily="34" charset="0"/>
                <a:cs typeface="Arial" panose="020B0604020202020204" pitchFamily="34" charset="0"/>
              </a:rPr>
              <a:t>Boiling</a:t>
            </a:r>
            <a:r>
              <a:rPr lang="en-US" b="1" dirty="0" smtClean="0">
                <a:solidFill>
                  <a:srgbClr val="002060"/>
                </a:solidFill>
                <a:latin typeface="Arial" panose="020B0604020202020204" pitchFamily="34" charset="0"/>
                <a:cs typeface="Arial" panose="020B0604020202020204" pitchFamily="34" charset="0"/>
              </a:rPr>
              <a:t> </a:t>
            </a:r>
            <a:r>
              <a:rPr lang="en-US" b="1" dirty="0">
                <a:solidFill>
                  <a:srgbClr val="002060"/>
                </a:solidFill>
                <a:latin typeface="Arial" panose="020B0604020202020204" pitchFamily="34" charset="0"/>
                <a:cs typeface="Arial" panose="020B0604020202020204" pitchFamily="34" charset="0"/>
              </a:rPr>
              <a:t>Points of Compounds Having </a:t>
            </a:r>
            <a:r>
              <a:rPr lang="en-US" b="1" dirty="0">
                <a:solidFill>
                  <a:srgbClr val="C00000"/>
                </a:solidFill>
                <a:latin typeface="Arial" panose="020B0604020202020204" pitchFamily="34" charset="0"/>
                <a:cs typeface="Arial" panose="020B0604020202020204" pitchFamily="34" charset="0"/>
              </a:rPr>
              <a:t>Similar Molecular </a:t>
            </a:r>
            <a:r>
              <a:rPr lang="en-US" b="1" dirty="0">
                <a:solidFill>
                  <a:srgbClr val="002060"/>
                </a:solidFill>
                <a:latin typeface="Arial" panose="020B0604020202020204" pitchFamily="34" charset="0"/>
                <a:cs typeface="Arial" panose="020B0604020202020204" pitchFamily="34" charset="0"/>
              </a:rPr>
              <a:t>weight </a:t>
            </a:r>
            <a:r>
              <a:rPr lang="en-US" b="1" dirty="0" smtClean="0">
                <a:solidFill>
                  <a:srgbClr val="002060"/>
                </a:solidFill>
                <a:latin typeface="Arial" panose="020B0604020202020204" pitchFamily="34" charset="0"/>
                <a:cs typeface="Arial" panose="020B0604020202020204" pitchFamily="34" charset="0"/>
              </a:rPr>
              <a:t>but </a:t>
            </a:r>
            <a:r>
              <a:rPr lang="en-US" b="1" dirty="0">
                <a:solidFill>
                  <a:srgbClr val="C00000"/>
                </a:solidFill>
                <a:latin typeface="Arial" panose="020B0604020202020204" pitchFamily="34" charset="0"/>
                <a:cs typeface="Arial" panose="020B0604020202020204" pitchFamily="34" charset="0"/>
              </a:rPr>
              <a:t>Different </a:t>
            </a:r>
            <a:r>
              <a:rPr lang="en-US" b="1" dirty="0" smtClean="0">
                <a:solidFill>
                  <a:srgbClr val="002060"/>
                </a:solidFill>
                <a:latin typeface="Arial" panose="020B0604020202020204" pitchFamily="34" charset="0"/>
                <a:cs typeface="Arial" panose="020B0604020202020204" pitchFamily="34" charset="0"/>
              </a:rPr>
              <a:t>types </a:t>
            </a:r>
            <a:r>
              <a:rPr lang="en-US" b="1" dirty="0">
                <a:solidFill>
                  <a:srgbClr val="002060"/>
                </a:solidFill>
                <a:latin typeface="Arial" panose="020B0604020202020204" pitchFamily="34" charset="0"/>
                <a:cs typeface="Arial" panose="020B0604020202020204" pitchFamily="34" charset="0"/>
              </a:rPr>
              <a:t>of Intermolecular Forces</a:t>
            </a:r>
          </a:p>
        </p:txBody>
      </p:sp>
      <p:graphicFrame>
        <p:nvGraphicFramePr>
          <p:cNvPr id="5" name="Table 4"/>
          <p:cNvGraphicFramePr>
            <a:graphicFrameLocks noGrp="1"/>
          </p:cNvGraphicFramePr>
          <p:nvPr>
            <p:extLst>
              <p:ext uri="{D42A27DB-BD31-4B8C-83A1-F6EECF244321}">
                <p14:modId xmlns:p14="http://schemas.microsoft.com/office/powerpoint/2010/main" val="3063891002"/>
              </p:ext>
            </p:extLst>
          </p:nvPr>
        </p:nvGraphicFramePr>
        <p:xfrm>
          <a:off x="22529" y="1524000"/>
          <a:ext cx="8762996" cy="2706469"/>
        </p:xfrm>
        <a:graphic>
          <a:graphicData uri="http://schemas.openxmlformats.org/drawingml/2006/table">
            <a:tbl>
              <a:tblPr firstRow="1" firstCol="1" bandRow="1">
                <a:tableStyleId>{5C22544A-7EE6-4342-B048-85BDC9FD1C3A}</a:tableStyleId>
              </a:tblPr>
              <a:tblGrid>
                <a:gridCol w="2133597"/>
                <a:gridCol w="1524000"/>
                <a:gridCol w="1387764"/>
                <a:gridCol w="1965036"/>
                <a:gridCol w="1398538"/>
                <a:gridCol w="354061"/>
              </a:tblGrid>
              <a:tr h="956763">
                <a:tc>
                  <a:txBody>
                    <a:bodyPr/>
                    <a:lstStyle/>
                    <a:p>
                      <a:pPr marL="0" marR="0" algn="ctr">
                        <a:lnSpc>
                          <a:spcPct val="107000"/>
                        </a:lnSpc>
                        <a:spcBef>
                          <a:spcPts val="0"/>
                        </a:spcBef>
                        <a:spcAft>
                          <a:spcPts val="0"/>
                        </a:spcAft>
                      </a:pPr>
                      <a:r>
                        <a:rPr lang="en-US" sz="1800" dirty="0" smtClean="0">
                          <a:solidFill>
                            <a:srgbClr val="C00000"/>
                          </a:solidFill>
                          <a:effectLst/>
                          <a:latin typeface="Arial" panose="020B0604020202020204" pitchFamily="34" charset="0"/>
                          <a:cs typeface="Arial" panose="020B0604020202020204" pitchFamily="34" charset="0"/>
                        </a:rPr>
                        <a:t>Structural formula </a:t>
                      </a:r>
                      <a:endParaRPr lang="en-US" sz="140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solidFill>
                            <a:srgbClr val="C00000"/>
                          </a:solidFill>
                          <a:effectLst/>
                          <a:latin typeface="Arial" panose="020B0604020202020204" pitchFamily="34" charset="0"/>
                          <a:cs typeface="Arial" panose="020B0604020202020204" pitchFamily="34" charset="0"/>
                        </a:rPr>
                        <a:t>Family</a:t>
                      </a:r>
                      <a:endParaRPr lang="en-US" sz="140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smtClean="0">
                          <a:solidFill>
                            <a:srgbClr val="C00000"/>
                          </a:solidFill>
                          <a:effectLst/>
                          <a:latin typeface="Arial" panose="020B0604020202020204" pitchFamily="34" charset="0"/>
                          <a:cs typeface="Arial" panose="020B0604020202020204" pitchFamily="34" charset="0"/>
                        </a:rPr>
                        <a:t>Molecular weight </a:t>
                      </a:r>
                      <a:endParaRPr lang="en-US" sz="140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solidFill>
                            <a:srgbClr val="C00000"/>
                          </a:solidFill>
                          <a:effectLst/>
                          <a:latin typeface="Arial" panose="020B0604020202020204" pitchFamily="34" charset="0"/>
                          <a:cs typeface="Arial" panose="020B0604020202020204" pitchFamily="34" charset="0"/>
                        </a:rPr>
                        <a:t>Type of Intermolecular Forces</a:t>
                      </a:r>
                      <a:endParaRPr lang="en-US" sz="140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solidFill>
                            <a:srgbClr val="C00000"/>
                          </a:solidFill>
                          <a:effectLst/>
                          <a:latin typeface="Arial" panose="020B0604020202020204" pitchFamily="34" charset="0"/>
                          <a:cs typeface="Arial" panose="020B0604020202020204" pitchFamily="34" charset="0"/>
                        </a:rPr>
                        <a:t>Boiling Point (°C)</a:t>
                      </a:r>
                      <a:endParaRPr lang="en-US" sz="140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r">
                        <a:lnSpc>
                          <a:spcPct val="107000"/>
                        </a:lnSpc>
                        <a:spcBef>
                          <a:spcPts val="0"/>
                        </a:spcBef>
                        <a:spcAft>
                          <a:spcPts val="0"/>
                        </a:spcAft>
                      </a:pPr>
                      <a:r>
                        <a:rPr lang="en-US" sz="1800" dirty="0">
                          <a:solidFill>
                            <a:srgbClr val="C00000"/>
                          </a:solidFill>
                          <a:effectLst/>
                          <a:latin typeface="Arial" panose="020B0604020202020204" pitchFamily="34" charset="0"/>
                          <a:cs typeface="Arial" panose="020B0604020202020204" pitchFamily="34" charset="0"/>
                        </a:rPr>
                        <a:t> </a:t>
                      </a:r>
                      <a:endParaRPr lang="en-US" sz="140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tc>
              </a:tr>
              <a:tr h="389459">
                <a:tc>
                  <a:txBody>
                    <a:bodyPr/>
                    <a:lstStyle/>
                    <a:p>
                      <a:pPr marL="0" marR="0" algn="ctr">
                        <a:lnSpc>
                          <a:spcPct val="107000"/>
                        </a:lnSpc>
                        <a:spcBef>
                          <a:spcPts val="0"/>
                        </a:spcBef>
                        <a:spcAft>
                          <a:spcPts val="0"/>
                        </a:spcAft>
                      </a:pPr>
                      <a:r>
                        <a:rPr lang="en-US" sz="1800">
                          <a:solidFill>
                            <a:srgbClr val="C00000"/>
                          </a:solidFill>
                          <a:effectLst/>
                          <a:latin typeface="Arial" panose="020B0604020202020204" pitchFamily="34" charset="0"/>
                          <a:cs typeface="Arial" panose="020B0604020202020204" pitchFamily="34" charset="0"/>
                        </a:rPr>
                        <a:t>CH</a:t>
                      </a:r>
                      <a:r>
                        <a:rPr lang="en-US" sz="1800" baseline="-25000">
                          <a:solidFill>
                            <a:srgbClr val="C00000"/>
                          </a:solidFill>
                          <a:effectLst/>
                          <a:latin typeface="Arial" panose="020B0604020202020204" pitchFamily="34" charset="0"/>
                          <a:cs typeface="Arial" panose="020B0604020202020204" pitchFamily="34" charset="0"/>
                        </a:rPr>
                        <a:t>3</a:t>
                      </a:r>
                      <a:r>
                        <a:rPr lang="en-US" sz="1800">
                          <a:solidFill>
                            <a:srgbClr val="C00000"/>
                          </a:solidFill>
                          <a:effectLst/>
                          <a:latin typeface="Arial" panose="020B0604020202020204" pitchFamily="34" charset="0"/>
                          <a:cs typeface="Arial" panose="020B0604020202020204" pitchFamily="34" charset="0"/>
                        </a:rPr>
                        <a:t>CH</a:t>
                      </a:r>
                      <a:r>
                        <a:rPr lang="en-US" sz="1800" baseline="-25000">
                          <a:solidFill>
                            <a:srgbClr val="C00000"/>
                          </a:solidFill>
                          <a:effectLst/>
                          <a:latin typeface="Arial" panose="020B0604020202020204" pitchFamily="34" charset="0"/>
                          <a:cs typeface="Arial" panose="020B0604020202020204" pitchFamily="34" charset="0"/>
                        </a:rPr>
                        <a:t>2</a:t>
                      </a:r>
                      <a:r>
                        <a:rPr lang="en-US" sz="1800">
                          <a:solidFill>
                            <a:srgbClr val="C00000"/>
                          </a:solidFill>
                          <a:effectLst/>
                          <a:latin typeface="Arial" panose="020B0604020202020204" pitchFamily="34" charset="0"/>
                          <a:cs typeface="Arial" panose="020B0604020202020204" pitchFamily="34" charset="0"/>
                        </a:rPr>
                        <a:t>CH</a:t>
                      </a:r>
                      <a:r>
                        <a:rPr lang="en-US" sz="1800" baseline="-25000">
                          <a:solidFill>
                            <a:srgbClr val="C00000"/>
                          </a:solidFill>
                          <a:effectLst/>
                          <a:latin typeface="Arial" panose="020B0604020202020204" pitchFamily="34" charset="0"/>
                          <a:cs typeface="Arial" panose="020B0604020202020204" pitchFamily="34" charset="0"/>
                        </a:rPr>
                        <a:t>2</a:t>
                      </a:r>
                      <a:r>
                        <a:rPr lang="en-US" sz="1800">
                          <a:solidFill>
                            <a:srgbClr val="C00000"/>
                          </a:solidFill>
                          <a:effectLst/>
                          <a:latin typeface="Arial" panose="020B0604020202020204" pitchFamily="34" charset="0"/>
                          <a:cs typeface="Arial" panose="020B0604020202020204" pitchFamily="34" charset="0"/>
                        </a:rPr>
                        <a:t>CH</a:t>
                      </a:r>
                      <a:r>
                        <a:rPr lang="en-US" sz="1800" baseline="-25000">
                          <a:solidFill>
                            <a:srgbClr val="C00000"/>
                          </a:solidFill>
                          <a:effectLst/>
                          <a:latin typeface="Arial" panose="020B0604020202020204" pitchFamily="34" charset="0"/>
                          <a:cs typeface="Arial" panose="020B0604020202020204" pitchFamily="34" charset="0"/>
                        </a:rPr>
                        <a:t>3</a:t>
                      </a:r>
                      <a:endParaRPr lang="en-US" sz="140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alkane</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a:effectLst/>
                          <a:latin typeface="Arial" panose="020B0604020202020204" pitchFamily="34" charset="0"/>
                          <a:cs typeface="Arial" panose="020B0604020202020204" pitchFamily="34" charset="0"/>
                        </a:rPr>
                        <a:t>58</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a:effectLst/>
                          <a:latin typeface="Arial" panose="020B0604020202020204" pitchFamily="34" charset="0"/>
                          <a:cs typeface="Arial" panose="020B0604020202020204" pitchFamily="34" charset="0"/>
                        </a:rPr>
                        <a:t>dispersion only</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a:effectLst/>
                          <a:latin typeface="Arial" panose="020B0604020202020204" pitchFamily="34" charset="0"/>
                          <a:cs typeface="Arial" panose="020B0604020202020204" pitchFamily="34" charset="0"/>
                        </a:rPr>
                        <a:t>–1</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r">
                        <a:lnSpc>
                          <a:spcPct val="107000"/>
                        </a:lnSpc>
                        <a:spcBef>
                          <a:spcPts val="0"/>
                        </a:spcBef>
                        <a:spcAft>
                          <a:spcPts val="0"/>
                        </a:spcAft>
                      </a:pPr>
                      <a:r>
                        <a:rPr lang="en-US" sz="1800">
                          <a:effectLst/>
                          <a:latin typeface="Arial" panose="020B0604020202020204" pitchFamily="34" charset="0"/>
                          <a:cs typeface="Arial" panose="020B0604020202020204" pitchFamily="34" charset="0"/>
                        </a:rPr>
                        <a:t> </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0" marR="0" marT="0" marB="0"/>
                </a:tc>
              </a:tr>
              <a:tr h="389459">
                <a:tc>
                  <a:txBody>
                    <a:bodyPr/>
                    <a:lstStyle/>
                    <a:p>
                      <a:pPr marL="0" marR="0" algn="ctr">
                        <a:lnSpc>
                          <a:spcPct val="107000"/>
                        </a:lnSpc>
                        <a:spcBef>
                          <a:spcPts val="0"/>
                        </a:spcBef>
                        <a:spcAft>
                          <a:spcPts val="0"/>
                        </a:spcAft>
                      </a:pPr>
                      <a:r>
                        <a:rPr lang="en-US" sz="1800">
                          <a:solidFill>
                            <a:srgbClr val="C00000"/>
                          </a:solidFill>
                          <a:effectLst/>
                          <a:latin typeface="Arial" panose="020B0604020202020204" pitchFamily="34" charset="0"/>
                          <a:cs typeface="Arial" panose="020B0604020202020204" pitchFamily="34" charset="0"/>
                        </a:rPr>
                        <a:t>CH</a:t>
                      </a:r>
                      <a:r>
                        <a:rPr lang="en-US" sz="1800" baseline="-25000">
                          <a:solidFill>
                            <a:srgbClr val="C00000"/>
                          </a:solidFill>
                          <a:effectLst/>
                          <a:latin typeface="Arial" panose="020B0604020202020204" pitchFamily="34" charset="0"/>
                          <a:cs typeface="Arial" panose="020B0604020202020204" pitchFamily="34" charset="0"/>
                        </a:rPr>
                        <a:t>3</a:t>
                      </a:r>
                      <a:r>
                        <a:rPr lang="en-US" sz="1800">
                          <a:solidFill>
                            <a:srgbClr val="C00000"/>
                          </a:solidFill>
                          <a:effectLst/>
                          <a:latin typeface="Arial" panose="020B0604020202020204" pitchFamily="34" charset="0"/>
                          <a:cs typeface="Arial" panose="020B0604020202020204" pitchFamily="34" charset="0"/>
                        </a:rPr>
                        <a:t>OCH</a:t>
                      </a:r>
                      <a:r>
                        <a:rPr lang="en-US" sz="1800" baseline="-25000">
                          <a:solidFill>
                            <a:srgbClr val="C00000"/>
                          </a:solidFill>
                          <a:effectLst/>
                          <a:latin typeface="Arial" panose="020B0604020202020204" pitchFamily="34" charset="0"/>
                          <a:cs typeface="Arial" panose="020B0604020202020204" pitchFamily="34" charset="0"/>
                        </a:rPr>
                        <a:t>2</a:t>
                      </a:r>
                      <a:r>
                        <a:rPr lang="en-US" sz="1800">
                          <a:solidFill>
                            <a:srgbClr val="C00000"/>
                          </a:solidFill>
                          <a:effectLst/>
                          <a:latin typeface="Arial" panose="020B0604020202020204" pitchFamily="34" charset="0"/>
                          <a:cs typeface="Arial" panose="020B0604020202020204" pitchFamily="34" charset="0"/>
                        </a:rPr>
                        <a:t>CH</a:t>
                      </a:r>
                      <a:r>
                        <a:rPr lang="en-US" sz="1800" baseline="-25000">
                          <a:solidFill>
                            <a:srgbClr val="C00000"/>
                          </a:solidFill>
                          <a:effectLst/>
                          <a:latin typeface="Arial" panose="020B0604020202020204" pitchFamily="34" charset="0"/>
                          <a:cs typeface="Arial" panose="020B0604020202020204" pitchFamily="34" charset="0"/>
                        </a:rPr>
                        <a:t>3</a:t>
                      </a:r>
                      <a:endParaRPr lang="en-US" sz="140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ether</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a:effectLst/>
                          <a:latin typeface="Arial" panose="020B0604020202020204" pitchFamily="34" charset="0"/>
                          <a:cs typeface="Arial" panose="020B0604020202020204" pitchFamily="34" charset="0"/>
                        </a:rPr>
                        <a:t>60</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weak dipole</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6</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r">
                        <a:lnSpc>
                          <a:spcPct val="107000"/>
                        </a:lnSpc>
                        <a:spcBef>
                          <a:spcPts val="0"/>
                        </a:spcBef>
                        <a:spcAft>
                          <a:spcPts val="0"/>
                        </a:spcAft>
                      </a:pPr>
                      <a:r>
                        <a:rPr lang="en-US" sz="1800">
                          <a:effectLst/>
                          <a:latin typeface="Arial" panose="020B0604020202020204" pitchFamily="34" charset="0"/>
                          <a:cs typeface="Arial" panose="020B0604020202020204" pitchFamily="34" charset="0"/>
                        </a:rPr>
                        <a:t> </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0" marR="0" marT="0" marB="0"/>
                </a:tc>
              </a:tr>
              <a:tr h="389459">
                <a:tc>
                  <a:txBody>
                    <a:bodyPr/>
                    <a:lstStyle/>
                    <a:p>
                      <a:pPr marL="0" marR="0" algn="ctr">
                        <a:lnSpc>
                          <a:spcPct val="107000"/>
                        </a:lnSpc>
                        <a:spcBef>
                          <a:spcPts val="0"/>
                        </a:spcBef>
                        <a:spcAft>
                          <a:spcPts val="0"/>
                        </a:spcAft>
                      </a:pPr>
                      <a:r>
                        <a:rPr lang="en-US" sz="1800">
                          <a:solidFill>
                            <a:srgbClr val="C00000"/>
                          </a:solidFill>
                          <a:effectLst/>
                          <a:latin typeface="Arial" panose="020B0604020202020204" pitchFamily="34" charset="0"/>
                          <a:cs typeface="Arial" panose="020B0604020202020204" pitchFamily="34" charset="0"/>
                        </a:rPr>
                        <a:t>CH</a:t>
                      </a:r>
                      <a:r>
                        <a:rPr lang="en-US" sz="1800" baseline="-25000">
                          <a:solidFill>
                            <a:srgbClr val="C00000"/>
                          </a:solidFill>
                          <a:effectLst/>
                          <a:latin typeface="Arial" panose="020B0604020202020204" pitchFamily="34" charset="0"/>
                          <a:cs typeface="Arial" panose="020B0604020202020204" pitchFamily="34" charset="0"/>
                        </a:rPr>
                        <a:t>3</a:t>
                      </a:r>
                      <a:r>
                        <a:rPr lang="en-US" sz="1800">
                          <a:solidFill>
                            <a:srgbClr val="C00000"/>
                          </a:solidFill>
                          <a:effectLst/>
                          <a:latin typeface="Arial" panose="020B0604020202020204" pitchFamily="34" charset="0"/>
                          <a:cs typeface="Arial" panose="020B0604020202020204" pitchFamily="34" charset="0"/>
                        </a:rPr>
                        <a:t>CH</a:t>
                      </a:r>
                      <a:r>
                        <a:rPr lang="en-US" sz="1800" baseline="-25000">
                          <a:solidFill>
                            <a:srgbClr val="C00000"/>
                          </a:solidFill>
                          <a:effectLst/>
                          <a:latin typeface="Arial" panose="020B0604020202020204" pitchFamily="34" charset="0"/>
                          <a:cs typeface="Arial" panose="020B0604020202020204" pitchFamily="34" charset="0"/>
                        </a:rPr>
                        <a:t>2</a:t>
                      </a:r>
                      <a:r>
                        <a:rPr lang="en-US" sz="1800">
                          <a:solidFill>
                            <a:srgbClr val="C00000"/>
                          </a:solidFill>
                          <a:effectLst/>
                          <a:latin typeface="Arial" panose="020B0604020202020204" pitchFamily="34" charset="0"/>
                          <a:cs typeface="Arial" panose="020B0604020202020204" pitchFamily="34" charset="0"/>
                        </a:rPr>
                        <a:t>CHO</a:t>
                      </a:r>
                      <a:endParaRPr lang="en-US" sz="140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aldehyde</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a:effectLst/>
                          <a:latin typeface="Arial" panose="020B0604020202020204" pitchFamily="34" charset="0"/>
                          <a:cs typeface="Arial" panose="020B0604020202020204" pitchFamily="34" charset="0"/>
                        </a:rPr>
                        <a:t>58</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strong dipole</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a:effectLst/>
                          <a:latin typeface="Arial" panose="020B0604020202020204" pitchFamily="34" charset="0"/>
                          <a:cs typeface="Arial" panose="020B0604020202020204" pitchFamily="34" charset="0"/>
                        </a:rPr>
                        <a:t>49</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r">
                        <a:lnSpc>
                          <a:spcPct val="107000"/>
                        </a:lnSpc>
                        <a:spcBef>
                          <a:spcPts val="0"/>
                        </a:spcBef>
                        <a:spcAft>
                          <a:spcPts val="0"/>
                        </a:spcAft>
                      </a:pPr>
                      <a:r>
                        <a:rPr lang="en-US" sz="1800">
                          <a:effectLst/>
                          <a:latin typeface="Arial" panose="020B0604020202020204" pitchFamily="34" charset="0"/>
                          <a:cs typeface="Arial" panose="020B0604020202020204" pitchFamily="34" charset="0"/>
                        </a:rPr>
                        <a:t> </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0" marR="0" marT="0" marB="0"/>
                </a:tc>
              </a:tr>
              <a:tr h="562351">
                <a:tc>
                  <a:txBody>
                    <a:bodyPr/>
                    <a:lstStyle/>
                    <a:p>
                      <a:pPr marL="0" marR="0" algn="ctr">
                        <a:lnSpc>
                          <a:spcPct val="107000"/>
                        </a:lnSpc>
                        <a:spcBef>
                          <a:spcPts val="0"/>
                        </a:spcBef>
                        <a:spcAft>
                          <a:spcPts val="0"/>
                        </a:spcAft>
                      </a:pPr>
                      <a:r>
                        <a:rPr lang="en-US" sz="1800" dirty="0">
                          <a:solidFill>
                            <a:srgbClr val="C00000"/>
                          </a:solidFill>
                          <a:effectLst/>
                          <a:latin typeface="Arial" panose="020B0604020202020204" pitchFamily="34" charset="0"/>
                          <a:cs typeface="Arial" panose="020B0604020202020204" pitchFamily="34" charset="0"/>
                        </a:rPr>
                        <a:t>CH</a:t>
                      </a:r>
                      <a:r>
                        <a:rPr lang="en-US" sz="1800" baseline="-25000" dirty="0">
                          <a:solidFill>
                            <a:srgbClr val="C00000"/>
                          </a:solidFill>
                          <a:effectLst/>
                          <a:latin typeface="Arial" panose="020B0604020202020204" pitchFamily="34" charset="0"/>
                          <a:cs typeface="Arial" panose="020B0604020202020204" pitchFamily="34" charset="0"/>
                        </a:rPr>
                        <a:t>3</a:t>
                      </a:r>
                      <a:r>
                        <a:rPr lang="en-US" sz="1800" dirty="0">
                          <a:solidFill>
                            <a:srgbClr val="C00000"/>
                          </a:solidFill>
                          <a:effectLst/>
                          <a:latin typeface="Arial" panose="020B0604020202020204" pitchFamily="34" charset="0"/>
                          <a:cs typeface="Arial" panose="020B0604020202020204" pitchFamily="34" charset="0"/>
                        </a:rPr>
                        <a:t>CH</a:t>
                      </a:r>
                      <a:r>
                        <a:rPr lang="en-US" sz="1800" baseline="-25000" dirty="0">
                          <a:solidFill>
                            <a:srgbClr val="C00000"/>
                          </a:solidFill>
                          <a:effectLst/>
                          <a:latin typeface="Arial" panose="020B0604020202020204" pitchFamily="34" charset="0"/>
                          <a:cs typeface="Arial" panose="020B0604020202020204" pitchFamily="34" charset="0"/>
                        </a:rPr>
                        <a:t>2</a:t>
                      </a:r>
                      <a:r>
                        <a:rPr lang="en-US" sz="1800" dirty="0">
                          <a:solidFill>
                            <a:srgbClr val="C00000"/>
                          </a:solidFill>
                          <a:effectLst/>
                          <a:latin typeface="Arial" panose="020B0604020202020204" pitchFamily="34" charset="0"/>
                          <a:cs typeface="Arial" panose="020B0604020202020204" pitchFamily="34" charset="0"/>
                        </a:rPr>
                        <a:t>CH</a:t>
                      </a:r>
                      <a:r>
                        <a:rPr lang="en-US" sz="1800" baseline="-25000" dirty="0">
                          <a:solidFill>
                            <a:srgbClr val="C00000"/>
                          </a:solidFill>
                          <a:effectLst/>
                          <a:latin typeface="Arial" panose="020B0604020202020204" pitchFamily="34" charset="0"/>
                          <a:cs typeface="Arial" panose="020B0604020202020204" pitchFamily="34" charset="0"/>
                        </a:rPr>
                        <a:t>2</a:t>
                      </a:r>
                      <a:r>
                        <a:rPr lang="en-US" sz="1800" dirty="0">
                          <a:solidFill>
                            <a:srgbClr val="C00000"/>
                          </a:solidFill>
                          <a:effectLst/>
                          <a:latin typeface="Arial" panose="020B0604020202020204" pitchFamily="34" charset="0"/>
                          <a:cs typeface="Arial" panose="020B0604020202020204" pitchFamily="34" charset="0"/>
                        </a:rPr>
                        <a:t>OH</a:t>
                      </a:r>
                      <a:endParaRPr lang="en-US" sz="140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alcohol</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60</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hydrogen bonding</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97</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47625" marR="47625" marT="47625" marB="47625" anchor="ctr"/>
                </a:tc>
                <a:tc>
                  <a:txBody>
                    <a:bodyPr/>
                    <a:lstStyle/>
                    <a:p>
                      <a:pPr marL="0" marR="0" algn="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tc>
              </a:tr>
            </a:tbl>
          </a:graphicData>
        </a:graphic>
      </p:graphicFrame>
      <p:sp>
        <p:nvSpPr>
          <p:cNvPr id="8" name="Rectangle 7"/>
          <p:cNvSpPr/>
          <p:nvPr/>
        </p:nvSpPr>
        <p:spPr>
          <a:xfrm>
            <a:off x="0" y="0"/>
            <a:ext cx="4724400" cy="584775"/>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3200" b="1" dirty="0">
                <a:solidFill>
                  <a:srgbClr val="1F497D"/>
                </a:solidFill>
                <a:cs typeface="Arial" pitchFamily="34" charset="0"/>
              </a:rPr>
              <a:t>Physical Properties </a:t>
            </a:r>
            <a:r>
              <a:rPr lang="en-US" sz="3200" b="1" dirty="0" smtClean="0">
                <a:solidFill>
                  <a:srgbClr val="1F497D"/>
                </a:solidFill>
                <a:cs typeface="Arial" pitchFamily="34" charset="0"/>
              </a:rPr>
              <a:t>    cot.</a:t>
            </a:r>
            <a:endParaRPr lang="en-US" sz="3200" b="1" dirty="0">
              <a:solidFill>
                <a:srgbClr val="1F497D"/>
              </a:solidFill>
              <a:cs typeface="Arial" pitchFamily="34" charset="0"/>
            </a:endParaRPr>
          </a:p>
        </p:txBody>
      </p:sp>
      <p:sp>
        <p:nvSpPr>
          <p:cNvPr id="11" name="Rectangle 10"/>
          <p:cNvSpPr/>
          <p:nvPr/>
        </p:nvSpPr>
        <p:spPr>
          <a:xfrm>
            <a:off x="152400" y="4419600"/>
            <a:ext cx="8534400" cy="1015663"/>
          </a:xfrm>
          <a:prstGeom prst="rect">
            <a:avLst/>
          </a:prstGeom>
        </p:spPr>
        <p:txBody>
          <a:bodyPr wrap="square">
            <a:spAutoFit/>
          </a:bodyPr>
          <a:lstStyle/>
          <a:p>
            <a:pPr algn="just"/>
            <a:r>
              <a:rPr lang="en-US" sz="2000" b="1" dirty="0" smtClean="0">
                <a:solidFill>
                  <a:srgbClr val="002060"/>
                </a:solidFill>
                <a:latin typeface="Arial" panose="020B0604020202020204" pitchFamily="34" charset="0"/>
                <a:cs typeface="Arial" panose="020B0604020202020204" pitchFamily="34" charset="0"/>
              </a:rPr>
              <a:t>  The boiling points of aldehydes and ketones are</a:t>
            </a:r>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higher </a:t>
            </a:r>
            <a:r>
              <a:rPr lang="en-US" sz="2000" b="1" dirty="0">
                <a:solidFill>
                  <a:srgbClr val="002060"/>
                </a:solidFill>
                <a:latin typeface="Arial" panose="020B0604020202020204" pitchFamily="34" charset="0"/>
                <a:cs typeface="Arial" panose="020B0604020202020204" pitchFamily="34" charset="0"/>
              </a:rPr>
              <a:t>than those of nonpolar alkanes, </a:t>
            </a:r>
            <a:r>
              <a:rPr lang="en-US" sz="2000" b="1" dirty="0" smtClean="0">
                <a:solidFill>
                  <a:srgbClr val="002060"/>
                </a:solidFill>
                <a:latin typeface="Arial" panose="020B0604020202020204" pitchFamily="34" charset="0"/>
                <a:cs typeface="Arial" panose="020B0604020202020204" pitchFamily="34" charset="0"/>
              </a:rPr>
              <a:t>and lower </a:t>
            </a:r>
            <a:r>
              <a:rPr lang="en-US" sz="2000" b="1" dirty="0">
                <a:solidFill>
                  <a:srgbClr val="002060"/>
                </a:solidFill>
                <a:latin typeface="Arial" panose="020B0604020202020204" pitchFamily="34" charset="0"/>
                <a:cs typeface="Arial" panose="020B0604020202020204" pitchFamily="34" charset="0"/>
              </a:rPr>
              <a:t>than those of alcohols, of comparable molecular weights</a:t>
            </a:r>
            <a:r>
              <a:rPr lang="en-US" sz="2000" b="1" dirty="0" smtClean="0">
                <a:solidFill>
                  <a:srgbClr val="002060"/>
                </a:solidFill>
                <a:latin typeface="Arial" panose="020B0604020202020204" pitchFamily="34" charset="0"/>
                <a:cs typeface="Arial" panose="020B0604020202020204" pitchFamily="34" charset="0"/>
              </a:rPr>
              <a:t>.</a:t>
            </a:r>
            <a:endParaRPr lang="en-US" sz="2000" b="1" dirty="0">
              <a:solidFill>
                <a:srgbClr val="002060"/>
              </a:solidFill>
              <a:latin typeface="Arial" panose="020B0604020202020204" pitchFamily="34" charset="0"/>
              <a:cs typeface="Arial" panose="020B0604020202020204" pitchFamily="34"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216</a:t>
            </a:fld>
            <a:endParaRPr lang="en-US">
              <a:solidFill>
                <a:prstClr val="black">
                  <a:tint val="75000"/>
                </a:prstClr>
              </a:solidFill>
            </a:endParaRPr>
          </a:p>
        </p:txBody>
      </p:sp>
    </p:spTree>
    <p:extLst>
      <p:ext uri="{BB962C8B-B14F-4D97-AF65-F5344CB8AC3E}">
        <p14:creationId xmlns:p14="http://schemas.microsoft.com/office/powerpoint/2010/main" val="3974145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3986" y="914400"/>
            <a:ext cx="8589013" cy="1569660"/>
          </a:xfrm>
          <a:prstGeom prst="rect">
            <a:avLst/>
          </a:prstGeom>
        </p:spPr>
        <p:txBody>
          <a:bodyPr wrap="square">
            <a:spAutoFit/>
          </a:bodyPr>
          <a:lstStyle/>
          <a:p>
            <a:r>
              <a:rPr lang="en-US" sz="2400" b="1" dirty="0" smtClean="0">
                <a:solidFill>
                  <a:srgbClr val="0070C0"/>
                </a:solidFill>
              </a:rPr>
              <a:t>  </a:t>
            </a:r>
            <a:r>
              <a:rPr lang="en-US" sz="2400" b="1" dirty="0">
                <a:solidFill>
                  <a:srgbClr val="C00000"/>
                </a:solidFill>
              </a:rPr>
              <a:t>Solubility in Water</a:t>
            </a:r>
            <a:r>
              <a:rPr lang="en-US" sz="2200" b="1" dirty="0" smtClean="0">
                <a:solidFill>
                  <a:srgbClr val="C00000"/>
                </a:solidFill>
              </a:rPr>
              <a:t>.</a:t>
            </a:r>
            <a:endParaRPr lang="en-US" sz="2400" b="1" dirty="0" smtClean="0">
              <a:solidFill>
                <a:srgbClr val="0070C0"/>
              </a:solidFill>
            </a:endParaRPr>
          </a:p>
          <a:p>
            <a:pPr algn="just"/>
            <a:r>
              <a:rPr lang="en-US" sz="2400" b="1" dirty="0" smtClean="0">
                <a:solidFill>
                  <a:srgbClr val="002060"/>
                </a:solidFill>
              </a:rPr>
              <a:t>Aldehydes and ketones having </a:t>
            </a:r>
            <a:r>
              <a:rPr lang="en-US" sz="2400" b="1" dirty="0" smtClean="0">
                <a:solidFill>
                  <a:srgbClr val="C00000"/>
                </a:solidFill>
              </a:rPr>
              <a:t>lower</a:t>
            </a:r>
            <a:r>
              <a:rPr lang="en-US" sz="2400" b="1" dirty="0" smtClean="0">
                <a:solidFill>
                  <a:srgbClr val="002060"/>
                </a:solidFill>
              </a:rPr>
              <a:t> molecular weight </a:t>
            </a:r>
            <a:r>
              <a:rPr lang="en-US" sz="2400" b="1" dirty="0" smtClean="0">
                <a:solidFill>
                  <a:srgbClr val="C00000"/>
                </a:solidFill>
              </a:rPr>
              <a:t>are soluble </a:t>
            </a:r>
            <a:r>
              <a:rPr lang="en-US" sz="2400" b="1" dirty="0" smtClean="0">
                <a:solidFill>
                  <a:srgbClr val="002060"/>
                </a:solidFill>
              </a:rPr>
              <a:t>in water, because </a:t>
            </a:r>
            <a:r>
              <a:rPr lang="en-US" sz="2400" b="1" dirty="0">
                <a:solidFill>
                  <a:srgbClr val="002060"/>
                </a:solidFill>
              </a:rPr>
              <a:t>aldehydes and ketones form hydrogen bonds with water</a:t>
            </a:r>
          </a:p>
        </p:txBody>
      </p:sp>
      <p:sp>
        <p:nvSpPr>
          <p:cNvPr id="7" name="Rectangle 6"/>
          <p:cNvSpPr/>
          <p:nvPr/>
        </p:nvSpPr>
        <p:spPr>
          <a:xfrm>
            <a:off x="304800" y="4724400"/>
            <a:ext cx="8610600" cy="1200329"/>
          </a:xfrm>
          <a:prstGeom prst="rect">
            <a:avLst/>
          </a:prstGeom>
        </p:spPr>
        <p:txBody>
          <a:bodyPr wrap="square">
            <a:spAutoFit/>
          </a:bodyPr>
          <a:lstStyle/>
          <a:p>
            <a:pPr algn="just"/>
            <a:r>
              <a:rPr lang="en-US" sz="2400" b="1" dirty="0" smtClean="0">
                <a:solidFill>
                  <a:srgbClr val="002060"/>
                </a:solidFill>
              </a:rPr>
              <a:t>     As the hydrocarbon portion of the molecule increases, the solubility in water decreases rapidly ,  aldehydes </a:t>
            </a:r>
            <a:r>
              <a:rPr lang="en-US" sz="2400" b="1" dirty="0">
                <a:solidFill>
                  <a:srgbClr val="002060"/>
                </a:solidFill>
              </a:rPr>
              <a:t>and ketones with </a:t>
            </a:r>
            <a:r>
              <a:rPr lang="en-US" sz="2400" b="1" dirty="0">
                <a:solidFill>
                  <a:srgbClr val="C00000"/>
                </a:solidFill>
              </a:rPr>
              <a:t>more than six </a:t>
            </a:r>
            <a:r>
              <a:rPr lang="en-US" sz="2400" b="1" dirty="0">
                <a:solidFill>
                  <a:srgbClr val="002060"/>
                </a:solidFill>
              </a:rPr>
              <a:t>carbons are essentially </a:t>
            </a:r>
            <a:r>
              <a:rPr lang="en-US" sz="2400" b="1" dirty="0">
                <a:solidFill>
                  <a:srgbClr val="C00000"/>
                </a:solidFill>
              </a:rPr>
              <a:t>insoluble</a:t>
            </a:r>
            <a:r>
              <a:rPr lang="en-US" sz="2400" b="1" dirty="0">
                <a:solidFill>
                  <a:srgbClr val="002060"/>
                </a:solidFill>
              </a:rPr>
              <a:t> in water</a:t>
            </a:r>
            <a:r>
              <a:rPr lang="en-US" sz="2400" b="1" dirty="0" smtClean="0">
                <a:solidFill>
                  <a:srgbClr val="002060"/>
                </a:solidFill>
              </a:rPr>
              <a:t>.</a:t>
            </a:r>
            <a:endParaRPr lang="en-US" sz="2400" b="1" dirty="0">
              <a:solidFill>
                <a:srgbClr val="002060"/>
              </a:solidFill>
            </a:endParaRPr>
          </a:p>
        </p:txBody>
      </p:sp>
      <p:pic>
        <p:nvPicPr>
          <p:cNvPr id="160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2818071"/>
            <a:ext cx="2366252" cy="16002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6444" y="0"/>
            <a:ext cx="9180443" cy="584775"/>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3200" b="1" dirty="0">
                <a:solidFill>
                  <a:prstClr val="white"/>
                </a:solidFill>
                <a:cs typeface="Arial" pitchFamily="34" charset="0"/>
              </a:rPr>
              <a:t>Physical Properties </a:t>
            </a:r>
            <a:r>
              <a:rPr lang="en-US" sz="3200" b="1" dirty="0" smtClean="0">
                <a:solidFill>
                  <a:prstClr val="white"/>
                </a:solidFill>
                <a:cs typeface="Arial" pitchFamily="34" charset="0"/>
              </a:rPr>
              <a:t>    cot.</a:t>
            </a:r>
            <a:endParaRPr lang="en-US" sz="3200" b="1" dirty="0">
              <a:solidFill>
                <a:prstClr val="white"/>
              </a:solidFill>
              <a:cs typeface="Arial" pitchFamily="34" charset="0"/>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2818071"/>
            <a:ext cx="2366252" cy="1600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649941" y="3030119"/>
            <a:ext cx="625492" cy="369332"/>
          </a:xfrm>
          <a:prstGeom prst="rect">
            <a:avLst/>
          </a:prstGeom>
        </p:spPr>
        <p:txBody>
          <a:bodyPr wrap="none">
            <a:spAutoFit/>
          </a:bodyPr>
          <a:lstStyle/>
          <a:p>
            <a:r>
              <a:rPr lang="en-US" b="1" dirty="0" smtClean="0">
                <a:solidFill>
                  <a:srgbClr val="C00000"/>
                </a:solidFill>
              </a:rPr>
              <a:t>- - - -</a:t>
            </a:r>
            <a:endParaRPr lang="en-US" dirty="0">
              <a:solidFill>
                <a:srgbClr val="C00000"/>
              </a:solidFill>
            </a:endParaRPr>
          </a:p>
        </p:txBody>
      </p:sp>
      <p:sp>
        <p:nvSpPr>
          <p:cNvPr id="5" name="عنصر نائب لرقم الشريحة 4"/>
          <p:cNvSpPr>
            <a:spLocks noGrp="1"/>
          </p:cNvSpPr>
          <p:nvPr>
            <p:ph type="sldNum" sz="quarter" idx="12"/>
          </p:nvPr>
        </p:nvSpPr>
        <p:spPr/>
        <p:txBody>
          <a:bodyPr/>
          <a:lstStyle/>
          <a:p>
            <a:fld id="{405B12B2-4FB3-489F-A189-74144EEB9694}" type="slidenum">
              <a:rPr lang="en-US" smtClean="0">
                <a:solidFill>
                  <a:prstClr val="black">
                    <a:tint val="75000"/>
                  </a:prstClr>
                </a:solidFill>
              </a:rPr>
              <a:pPr/>
              <a:t>217</a:t>
            </a:fld>
            <a:endParaRPr lang="en-US" dirty="0">
              <a:solidFill>
                <a:prstClr val="black">
                  <a:tint val="75000"/>
                </a:prstClr>
              </a:solidFill>
            </a:endParaRPr>
          </a:p>
        </p:txBody>
      </p:sp>
    </p:spTree>
    <p:extLst>
      <p:ext uri="{BB962C8B-B14F-4D97-AF65-F5344CB8AC3E}">
        <p14:creationId xmlns:p14="http://schemas.microsoft.com/office/powerpoint/2010/main" val="2540468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to="" calcmode="lin" valueType="num">
                                      <p:cBhvr>
                                        <p:cTn id="10"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833735"/>
            <a:ext cx="6367514" cy="461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US" sz="2400" b="1" dirty="0" smtClean="0">
                <a:solidFill>
                  <a:srgbClr val="C00000"/>
                </a:solidFill>
                <a:cs typeface="Arial" pitchFamily="34" charset="0"/>
              </a:rPr>
              <a:t>1- </a:t>
            </a:r>
            <a:r>
              <a:rPr lang="en-US" sz="2400" b="1" dirty="0" smtClean="0">
                <a:solidFill>
                  <a:srgbClr val="002060"/>
                </a:solidFill>
                <a:cs typeface="Arial" pitchFamily="34" charset="0"/>
              </a:rPr>
              <a:t>Oxidation of </a:t>
            </a:r>
            <a:r>
              <a:rPr lang="en-US" sz="2400" b="1" dirty="0" smtClean="0">
                <a:solidFill>
                  <a:srgbClr val="C00000"/>
                </a:solidFill>
                <a:cs typeface="Arial" pitchFamily="34" charset="0"/>
              </a:rPr>
              <a:t>Alcohols </a:t>
            </a:r>
            <a:endParaRPr lang="en-US" sz="2400" b="1" dirty="0">
              <a:solidFill>
                <a:srgbClr val="C00000"/>
              </a:solidFill>
              <a:cs typeface="Arial" pitchFamily="34" charset="0"/>
            </a:endParaRPr>
          </a:p>
        </p:txBody>
      </p:sp>
      <p:sp>
        <p:nvSpPr>
          <p:cNvPr id="15" name="Rectangle 14"/>
          <p:cNvSpPr/>
          <p:nvPr/>
        </p:nvSpPr>
        <p:spPr>
          <a:xfrm>
            <a:off x="228600" y="1295400"/>
            <a:ext cx="8686800" cy="1015663"/>
          </a:xfrm>
          <a:prstGeom prst="rect">
            <a:avLst/>
          </a:prstGeom>
        </p:spPr>
        <p:txBody>
          <a:bodyPr wrap="square">
            <a:spAutoFit/>
          </a:bodyPr>
          <a:lstStyle/>
          <a:p>
            <a:pPr algn="just"/>
            <a:r>
              <a:rPr lang="en-US" sz="2000" b="1" dirty="0" smtClean="0">
                <a:solidFill>
                  <a:prstClr val="black"/>
                </a:solidFill>
              </a:rPr>
              <a:t>      </a:t>
            </a:r>
            <a:r>
              <a:rPr lang="en-US" sz="2000" b="1" dirty="0" smtClean="0">
                <a:solidFill>
                  <a:srgbClr val="002060"/>
                </a:solidFill>
              </a:rPr>
              <a:t>Oxidation of primary alcohols, under controlled conditions, yields aldehydes</a:t>
            </a:r>
            <a:r>
              <a:rPr lang="en-US" sz="2000" b="1" dirty="0">
                <a:solidFill>
                  <a:srgbClr val="002060"/>
                </a:solidFill>
              </a:rPr>
              <a:t>. Oxidation of secondary alcohols yields </a:t>
            </a:r>
            <a:r>
              <a:rPr lang="en-US" sz="2000" b="1" dirty="0" smtClean="0">
                <a:solidFill>
                  <a:srgbClr val="002060"/>
                </a:solidFill>
              </a:rPr>
              <a:t>ketones , aldehydes </a:t>
            </a:r>
            <a:r>
              <a:rPr lang="en-US" sz="2000" b="1" dirty="0">
                <a:solidFill>
                  <a:srgbClr val="002060"/>
                </a:solidFill>
              </a:rPr>
              <a:t>are very easily oxidized to carboxylic acids. </a:t>
            </a:r>
          </a:p>
        </p:txBody>
      </p:sp>
      <p:sp>
        <p:nvSpPr>
          <p:cNvPr id="13" name="Rectangle 12"/>
          <p:cNvSpPr/>
          <p:nvPr/>
        </p:nvSpPr>
        <p:spPr>
          <a:xfrm>
            <a:off x="0" y="0"/>
            <a:ext cx="9144000" cy="523220"/>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800" b="1" dirty="0" smtClean="0">
                <a:solidFill>
                  <a:srgbClr val="1F497D"/>
                </a:solidFill>
                <a:cs typeface="Arial" pitchFamily="34" charset="0"/>
              </a:rPr>
              <a:t>Synthesis  </a:t>
            </a:r>
            <a:r>
              <a:rPr lang="en-US" sz="2800" b="1" dirty="0">
                <a:solidFill>
                  <a:srgbClr val="1F497D"/>
                </a:solidFill>
                <a:cs typeface="Arial" pitchFamily="34" charset="0"/>
              </a:rPr>
              <a:t>of Aldehydes and Ketones</a:t>
            </a:r>
          </a:p>
        </p:txBody>
      </p:sp>
      <p:pic>
        <p:nvPicPr>
          <p:cNvPr id="72798" name="Picture 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311065"/>
            <a:ext cx="4995914" cy="2365712"/>
          </a:xfrm>
          <a:prstGeom prst="rect">
            <a:avLst/>
          </a:prstGeom>
          <a:noFill/>
          <a:extLst>
            <a:ext uri="{909E8E84-426E-40DD-AFC4-6F175D3DCCD1}">
              <a14:hiddenFill xmlns:a14="http://schemas.microsoft.com/office/drawing/2010/main">
                <a:solidFill>
                  <a:srgbClr val="FFFFFF"/>
                </a:solidFill>
              </a14:hiddenFill>
            </a:ext>
          </a:extLst>
        </p:spPr>
      </p:pic>
      <p:pic>
        <p:nvPicPr>
          <p:cNvPr id="72839" name="Picture 135" descr="http://chemwiki.ucdavis.edu/@api/deki/files/4142/image213.png?revision=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4782387"/>
            <a:ext cx="4335563" cy="150223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530408" y="4476690"/>
            <a:ext cx="965392" cy="400110"/>
          </a:xfrm>
          <a:prstGeom prst="rect">
            <a:avLst/>
          </a:prstGeom>
        </p:spPr>
        <p:txBody>
          <a:bodyPr wrap="none">
            <a:spAutoFit/>
          </a:bodyPr>
          <a:lstStyle/>
          <a:p>
            <a:r>
              <a:rPr lang="en-US" b="1" dirty="0" smtClean="0">
                <a:solidFill>
                  <a:srgbClr val="C00000"/>
                </a:solidFill>
              </a:rPr>
              <a:t>(Or) </a:t>
            </a:r>
            <a:r>
              <a:rPr lang="en-US" sz="2000" b="1" dirty="0" smtClean="0">
                <a:solidFill>
                  <a:srgbClr val="C00000"/>
                </a:solidFill>
              </a:rPr>
              <a:t>Pcc</a:t>
            </a:r>
            <a:endParaRPr lang="en-US" sz="2000" dirty="0">
              <a:solidFill>
                <a:srgbClr val="C00000"/>
              </a:solidFill>
            </a:endParaRPr>
          </a:p>
        </p:txBody>
      </p:sp>
      <p:sp>
        <p:nvSpPr>
          <p:cNvPr id="3" name="Rectangle 2"/>
          <p:cNvSpPr/>
          <p:nvPr/>
        </p:nvSpPr>
        <p:spPr>
          <a:xfrm>
            <a:off x="4131823" y="4925438"/>
            <a:ext cx="838200" cy="400110"/>
          </a:xfrm>
          <a:prstGeom prst="rect">
            <a:avLst/>
          </a:prstGeom>
        </p:spPr>
        <p:txBody>
          <a:bodyPr wrap="square">
            <a:spAutoFit/>
          </a:bodyPr>
          <a:lstStyle/>
          <a:p>
            <a:r>
              <a:rPr lang="en-US" sz="2000" b="1" dirty="0" err="1" smtClean="0">
                <a:solidFill>
                  <a:srgbClr val="C00000"/>
                </a:solidFill>
              </a:rPr>
              <a:t>Pcc</a:t>
            </a:r>
            <a:r>
              <a:rPr lang="en-US" sz="2000" b="1" dirty="0" smtClean="0">
                <a:solidFill>
                  <a:srgbClr val="C00000"/>
                </a:solidFill>
              </a:rPr>
              <a:t> = </a:t>
            </a:r>
            <a:endParaRPr lang="en-US" sz="2000" dirty="0">
              <a:solidFill>
                <a:srgbClr val="C00000"/>
              </a:solidFill>
            </a:endParaRPr>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solidFill>
                  <a:prstClr val="black">
                    <a:tint val="75000"/>
                  </a:prstClr>
                </a:solidFill>
              </a:rPr>
              <a:pPr/>
              <a:t>218</a:t>
            </a:fld>
            <a:endParaRPr lang="en-US">
              <a:solidFill>
                <a:prstClr val="black">
                  <a:tint val="75000"/>
                </a:prstClr>
              </a:solidFill>
            </a:endParaRPr>
          </a:p>
        </p:txBody>
      </p:sp>
    </p:spTree>
    <p:extLst>
      <p:ext uri="{BB962C8B-B14F-4D97-AF65-F5344CB8AC3E}">
        <p14:creationId xmlns:p14="http://schemas.microsoft.com/office/powerpoint/2010/main" val="401769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to="" calcmode="lin" valueType="num">
                                      <p:cBhvr>
                                        <p:cTn id="10" dur="1" fill="hold"/>
                                        <p:tgtEl>
                                          <p:spTgt spid="1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3252" y="685800"/>
            <a:ext cx="4253948" cy="461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sz="2400" b="1" dirty="0" smtClean="0">
                <a:solidFill>
                  <a:srgbClr val="C00000"/>
                </a:solidFill>
                <a:cs typeface="Arial" pitchFamily="34" charset="0"/>
              </a:rPr>
              <a:t>2- </a:t>
            </a:r>
            <a:r>
              <a:rPr lang="en-US" sz="2400" b="1" dirty="0" err="1" smtClean="0">
                <a:solidFill>
                  <a:srgbClr val="002060"/>
                </a:solidFill>
                <a:cs typeface="Arial" pitchFamily="34" charset="0"/>
              </a:rPr>
              <a:t>Ozonolysis</a:t>
            </a:r>
            <a:r>
              <a:rPr lang="en-US" sz="2400" b="1" dirty="0" smtClean="0">
                <a:solidFill>
                  <a:srgbClr val="002060"/>
                </a:solidFill>
                <a:cs typeface="Arial" pitchFamily="34" charset="0"/>
              </a:rPr>
              <a:t> of </a:t>
            </a:r>
            <a:r>
              <a:rPr lang="en-US" sz="2400" b="1" dirty="0" smtClean="0">
                <a:solidFill>
                  <a:srgbClr val="C00000"/>
                </a:solidFill>
                <a:cs typeface="Arial" pitchFamily="34" charset="0"/>
              </a:rPr>
              <a:t>Alkenes </a:t>
            </a:r>
            <a:endParaRPr lang="en-US" sz="2400" b="1" dirty="0">
              <a:solidFill>
                <a:srgbClr val="C00000"/>
              </a:solidFill>
              <a:cs typeface="Arial" pitchFamily="34" charset="0"/>
            </a:endParaRPr>
          </a:p>
        </p:txBody>
      </p:sp>
      <p:sp>
        <p:nvSpPr>
          <p:cNvPr id="29" name="Rectangle 28"/>
          <p:cNvSpPr/>
          <p:nvPr/>
        </p:nvSpPr>
        <p:spPr>
          <a:xfrm>
            <a:off x="457200" y="1200977"/>
            <a:ext cx="6889614" cy="707886"/>
          </a:xfrm>
          <a:prstGeom prst="rect">
            <a:avLst/>
          </a:prstGeom>
        </p:spPr>
        <p:txBody>
          <a:bodyPr wrap="square">
            <a:spAutoFit/>
          </a:bodyPr>
          <a:lstStyle/>
          <a:p>
            <a:pPr algn="just"/>
            <a:r>
              <a:rPr lang="en-US" sz="2000" b="1" dirty="0" smtClean="0">
                <a:solidFill>
                  <a:srgbClr val="002060"/>
                </a:solidFill>
              </a:rPr>
              <a:t>Oxidation of alkenes by </a:t>
            </a:r>
            <a:r>
              <a:rPr lang="en-US" sz="2000" b="1" dirty="0" err="1" smtClean="0">
                <a:solidFill>
                  <a:srgbClr val="002060"/>
                </a:solidFill>
              </a:rPr>
              <a:t>ozonolysis</a:t>
            </a:r>
            <a:r>
              <a:rPr lang="en-US" sz="2000" b="1" dirty="0" smtClean="0">
                <a:solidFill>
                  <a:srgbClr val="002060"/>
                </a:solidFill>
              </a:rPr>
              <a:t>. Resulted in </a:t>
            </a:r>
            <a:r>
              <a:rPr lang="en-US" sz="2000" b="1" dirty="0">
                <a:solidFill>
                  <a:srgbClr val="002060"/>
                </a:solidFill>
              </a:rPr>
              <a:t>the presence of </a:t>
            </a:r>
            <a:r>
              <a:rPr lang="en-US" sz="2000" b="1" dirty="0">
                <a:solidFill>
                  <a:srgbClr val="C00000"/>
                </a:solidFill>
              </a:rPr>
              <a:t>two C=O </a:t>
            </a:r>
            <a:r>
              <a:rPr lang="en-US" sz="2000" b="1" dirty="0">
                <a:solidFill>
                  <a:srgbClr val="002060"/>
                </a:solidFill>
              </a:rPr>
              <a:t>bonds for every </a:t>
            </a:r>
            <a:r>
              <a:rPr lang="en-US" sz="2000" b="1" dirty="0">
                <a:solidFill>
                  <a:srgbClr val="C00000"/>
                </a:solidFill>
              </a:rPr>
              <a:t>C=C</a:t>
            </a:r>
            <a:r>
              <a:rPr lang="en-US" sz="2000" b="1" dirty="0" smtClean="0">
                <a:solidFill>
                  <a:srgbClr val="002060"/>
                </a:solidFill>
              </a:rPr>
              <a:t>.</a:t>
            </a:r>
            <a:endParaRPr lang="en-US" sz="2000" b="1" dirty="0">
              <a:solidFill>
                <a:srgbClr val="002060"/>
              </a:solidFill>
            </a:endParaRPr>
          </a:p>
        </p:txBody>
      </p:sp>
      <p:pic>
        <p:nvPicPr>
          <p:cNvPr id="71714" name="Picture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5214" y="1790002"/>
            <a:ext cx="7376785" cy="1252036"/>
          </a:xfrm>
          <a:prstGeom prst="rect">
            <a:avLst/>
          </a:prstGeom>
          <a:noFill/>
          <a:ln>
            <a:noFill/>
          </a:ln>
        </p:spPr>
        <p:style>
          <a:lnRef idx="2">
            <a:schemeClr val="accent2"/>
          </a:lnRef>
          <a:fillRef idx="1">
            <a:schemeClr val="lt1"/>
          </a:fillRef>
          <a:effectRef idx="0">
            <a:schemeClr val="accent2"/>
          </a:effectRef>
          <a:fontRef idx="minor">
            <a:schemeClr val="dk1"/>
          </a:fontRef>
        </p:style>
      </p:pic>
      <p:sp>
        <p:nvSpPr>
          <p:cNvPr id="14" name="Rectangle 13"/>
          <p:cNvSpPr/>
          <p:nvPr/>
        </p:nvSpPr>
        <p:spPr>
          <a:xfrm>
            <a:off x="0" y="0"/>
            <a:ext cx="6324600" cy="461665"/>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400" b="1" dirty="0" smtClean="0">
                <a:solidFill>
                  <a:srgbClr val="1F497D"/>
                </a:solidFill>
                <a:cs typeface="Arial" pitchFamily="34" charset="0"/>
              </a:rPr>
              <a:t>Synthesis  </a:t>
            </a:r>
            <a:r>
              <a:rPr lang="en-US" sz="2400" b="1" dirty="0">
                <a:solidFill>
                  <a:srgbClr val="1F497D"/>
                </a:solidFill>
                <a:cs typeface="Arial" pitchFamily="34" charset="0"/>
              </a:rPr>
              <a:t>of Aldehydes and </a:t>
            </a:r>
            <a:r>
              <a:rPr lang="en-US" sz="2400" b="1" dirty="0" smtClean="0">
                <a:solidFill>
                  <a:srgbClr val="1F497D"/>
                </a:solidFill>
                <a:cs typeface="Arial" pitchFamily="34" charset="0"/>
              </a:rPr>
              <a:t>Ketones      cont</a:t>
            </a:r>
            <a:r>
              <a:rPr lang="en-US" sz="2400" b="1" dirty="0">
                <a:solidFill>
                  <a:srgbClr val="C00000"/>
                </a:solidFill>
                <a:cs typeface="Arial" pitchFamily="34" charset="0"/>
              </a:rPr>
              <a:t>.</a:t>
            </a:r>
          </a:p>
        </p:txBody>
      </p:sp>
      <p:sp>
        <p:nvSpPr>
          <p:cNvPr id="8" name="Rectangle 7"/>
          <p:cNvSpPr/>
          <p:nvPr/>
        </p:nvSpPr>
        <p:spPr>
          <a:xfrm>
            <a:off x="370045" y="3545466"/>
            <a:ext cx="8403910" cy="1384995"/>
          </a:xfrm>
          <a:prstGeom prst="rect">
            <a:avLst/>
          </a:prstGeom>
        </p:spPr>
        <p:txBody>
          <a:bodyPr wrap="square">
            <a:spAutoFit/>
          </a:bodyPr>
          <a:lstStyle/>
          <a:p>
            <a:pPr algn="just"/>
            <a:r>
              <a:rPr lang="en-US" sz="2000" b="1" dirty="0">
                <a:solidFill>
                  <a:prstClr val="black"/>
                </a:solidFill>
              </a:rPr>
              <a:t> </a:t>
            </a:r>
            <a:r>
              <a:rPr lang="en-US" sz="2400" b="1" dirty="0">
                <a:solidFill>
                  <a:srgbClr val="C00000"/>
                </a:solidFill>
                <a:cs typeface="Arial" pitchFamily="34" charset="0"/>
              </a:rPr>
              <a:t>3- </a:t>
            </a:r>
            <a:r>
              <a:rPr lang="en-US" sz="2400" b="1" dirty="0">
                <a:solidFill>
                  <a:srgbClr val="002060"/>
                </a:solidFill>
                <a:cs typeface="Arial" pitchFamily="34" charset="0"/>
              </a:rPr>
              <a:t>Hydration of </a:t>
            </a:r>
            <a:r>
              <a:rPr lang="en-US" sz="2400" b="1" dirty="0" smtClean="0">
                <a:solidFill>
                  <a:srgbClr val="C00000"/>
                </a:solidFill>
                <a:cs typeface="Arial" pitchFamily="34" charset="0"/>
              </a:rPr>
              <a:t>Alkynes</a:t>
            </a:r>
            <a:endParaRPr lang="en-US" sz="2000" b="1" dirty="0" smtClean="0">
              <a:solidFill>
                <a:srgbClr val="C00000"/>
              </a:solidFill>
            </a:endParaRPr>
          </a:p>
          <a:p>
            <a:r>
              <a:rPr lang="en-US" sz="2000" b="1" dirty="0" smtClean="0">
                <a:solidFill>
                  <a:srgbClr val="002060"/>
                </a:solidFill>
              </a:rPr>
              <a:t>Addition of water to alkyne follows </a:t>
            </a:r>
            <a:r>
              <a:rPr lang="en-US" sz="2000" b="1" dirty="0" err="1" smtClean="0">
                <a:solidFill>
                  <a:srgbClr val="002060"/>
                </a:solidFill>
              </a:rPr>
              <a:t>Markovnikov’s</a:t>
            </a:r>
            <a:r>
              <a:rPr lang="en-US" sz="2000" b="1" dirty="0" smtClean="0">
                <a:solidFill>
                  <a:srgbClr val="002060"/>
                </a:solidFill>
              </a:rPr>
              <a:t> rule to give </a:t>
            </a:r>
            <a:r>
              <a:rPr lang="en-US" sz="2000" b="1" dirty="0" smtClean="0">
                <a:solidFill>
                  <a:srgbClr val="C00000"/>
                </a:solidFill>
              </a:rPr>
              <a:t>ketones </a:t>
            </a:r>
            <a:r>
              <a:rPr lang="en-US" sz="2000" b="1" dirty="0" smtClean="0">
                <a:solidFill>
                  <a:srgbClr val="002060"/>
                </a:solidFill>
              </a:rPr>
              <a:t>but when the water added </a:t>
            </a:r>
            <a:r>
              <a:rPr lang="en-US" sz="2000" b="1" dirty="0">
                <a:solidFill>
                  <a:srgbClr val="002060"/>
                </a:solidFill>
              </a:rPr>
              <a:t>to </a:t>
            </a:r>
            <a:r>
              <a:rPr lang="en-US" sz="2000" b="1" dirty="0" smtClean="0">
                <a:solidFill>
                  <a:srgbClr val="C00000"/>
                </a:solidFill>
              </a:rPr>
              <a:t>acetylene</a:t>
            </a:r>
            <a:r>
              <a:rPr lang="en-US" sz="2000" b="1" dirty="0" smtClean="0">
                <a:solidFill>
                  <a:srgbClr val="002060"/>
                </a:solidFill>
              </a:rPr>
              <a:t>  the </a:t>
            </a:r>
            <a:r>
              <a:rPr lang="en-US" sz="2000" b="1" dirty="0">
                <a:solidFill>
                  <a:srgbClr val="002060"/>
                </a:solidFill>
              </a:rPr>
              <a:t>only </a:t>
            </a:r>
            <a:r>
              <a:rPr lang="en-US" sz="2000" b="1" dirty="0" smtClean="0">
                <a:solidFill>
                  <a:srgbClr val="002060"/>
                </a:solidFill>
              </a:rPr>
              <a:t>product  that </a:t>
            </a:r>
            <a:r>
              <a:rPr lang="en-US" sz="2000" b="1" dirty="0">
                <a:solidFill>
                  <a:srgbClr val="002060"/>
                </a:solidFill>
              </a:rPr>
              <a:t>can be obtained by this method is </a:t>
            </a:r>
            <a:r>
              <a:rPr lang="en-US" sz="2000" b="1" dirty="0">
                <a:solidFill>
                  <a:srgbClr val="C00000"/>
                </a:solidFill>
              </a:rPr>
              <a:t>acetaldehyde</a:t>
            </a:r>
            <a:r>
              <a:rPr lang="en-US" sz="2000" b="1" dirty="0" smtClean="0">
                <a:solidFill>
                  <a:srgbClr val="002060"/>
                </a:solidFill>
              </a:rPr>
              <a:t>.</a:t>
            </a:r>
            <a:endParaRPr lang="en-US" sz="2000" b="1" dirty="0">
              <a:solidFill>
                <a:srgbClr val="002060"/>
              </a:solidFill>
            </a:endParaRPr>
          </a:p>
        </p:txBody>
      </p:sp>
      <p:pic>
        <p:nvPicPr>
          <p:cNvPr id="177154" name="Picture 2" descr="352"/>
          <p:cNvPicPr>
            <a:picLocks noChangeAspect="1" noChangeArrowheads="1"/>
          </p:cNvPicPr>
          <p:nvPr/>
        </p:nvPicPr>
        <p:blipFill>
          <a:blip r:embed="rId4">
            <a:extLst>
              <a:ext uri="{28A0092B-C50C-407E-A947-70E740481C1C}">
                <a14:useLocalDpi xmlns:a14="http://schemas.microsoft.com/office/drawing/2010/main" val="0"/>
              </a:ext>
            </a:extLst>
          </a:blip>
          <a:srcRect l="9822" r="6671"/>
          <a:stretch>
            <a:fillRect/>
          </a:stretch>
        </p:blipFill>
        <p:spPr bwMode="auto">
          <a:xfrm>
            <a:off x="1005214" y="4953000"/>
            <a:ext cx="6211523" cy="1156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219</a:t>
            </a:fld>
            <a:endParaRPr lang="en-US" dirty="0">
              <a:solidFill>
                <a:prstClr val="black">
                  <a:tint val="75000"/>
                </a:prstClr>
              </a:solidFill>
            </a:endParaRPr>
          </a:p>
        </p:txBody>
      </p:sp>
      <p:sp>
        <p:nvSpPr>
          <p:cNvPr id="10" name="Rectangle 9"/>
          <p:cNvSpPr/>
          <p:nvPr/>
        </p:nvSpPr>
        <p:spPr>
          <a:xfrm>
            <a:off x="533400" y="2895600"/>
            <a:ext cx="7848600" cy="615553"/>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1600" b="1" dirty="0" smtClean="0">
                <a:solidFill>
                  <a:srgbClr val="C00000"/>
                </a:solidFill>
                <a:cs typeface="Arial" pitchFamily="34" charset="0"/>
              </a:rPr>
              <a:t>Another </a:t>
            </a:r>
            <a:r>
              <a:rPr lang="en-US" sz="1600" b="1" dirty="0" err="1" smtClean="0">
                <a:solidFill>
                  <a:srgbClr val="C00000"/>
                </a:solidFill>
                <a:cs typeface="Arial" pitchFamily="34" charset="0"/>
              </a:rPr>
              <a:t>exampele</a:t>
            </a:r>
            <a:r>
              <a:rPr lang="en-US" sz="1600" b="1" dirty="0" smtClean="0">
                <a:solidFill>
                  <a:srgbClr val="C00000"/>
                </a:solidFill>
                <a:cs typeface="Arial" pitchFamily="34" charset="0"/>
              </a:rPr>
              <a:t> :</a:t>
            </a:r>
          </a:p>
          <a:p>
            <a:r>
              <a:rPr lang="en-US" sz="1600" b="1" dirty="0" smtClean="0">
                <a:solidFill>
                  <a:srgbClr val="C00000"/>
                </a:solidFill>
                <a:cs typeface="Arial" pitchFamily="34" charset="0"/>
              </a:rPr>
              <a:t>           </a:t>
            </a:r>
            <a:r>
              <a:rPr lang="en-US" b="1" dirty="0" smtClean="0">
                <a:solidFill>
                  <a:srgbClr val="C00000"/>
                </a:solidFill>
                <a:cs typeface="Arial" pitchFamily="34" charset="0"/>
              </a:rPr>
              <a:t>1-methyle Cyclohexane   (after </a:t>
            </a:r>
            <a:r>
              <a:rPr lang="en-US" b="1" dirty="0" err="1" smtClean="0">
                <a:solidFill>
                  <a:srgbClr val="C00000"/>
                </a:solidFill>
                <a:cs typeface="Arial" pitchFamily="34" charset="0"/>
              </a:rPr>
              <a:t>Ozonolysis</a:t>
            </a:r>
            <a:r>
              <a:rPr lang="en-US" b="1" dirty="0" smtClean="0">
                <a:solidFill>
                  <a:srgbClr val="C00000"/>
                </a:solidFill>
                <a:cs typeface="Arial" pitchFamily="34" charset="0"/>
              </a:rPr>
              <a:t>  gives )     4-Oxo-pentanal</a:t>
            </a:r>
            <a:endParaRPr lang="en-US" sz="1600" dirty="0">
              <a:solidFill>
                <a:srgbClr val="C00000"/>
              </a:solidFill>
            </a:endParaRPr>
          </a:p>
        </p:txBody>
      </p:sp>
    </p:spTree>
    <p:extLst>
      <p:ext uri="{BB962C8B-B14F-4D97-AF65-F5344CB8AC3E}">
        <p14:creationId xmlns:p14="http://schemas.microsoft.com/office/powerpoint/2010/main" val="365798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to="" calcmode="lin" valueType="num">
                                      <p:cBhvr>
                                        <p:cTn id="7" dur="1" fill="hold"/>
                                        <p:tgtEl>
                                          <p:spTgt spid="24"/>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 to="" calcmode="lin" valueType="num">
                                      <p:cBhvr>
                                        <p:cTn id="10" dur="1" fill="hold"/>
                                        <p:tgtEl>
                                          <p:spTgt spid="29"/>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to="" calcmode="lin" valueType="num">
                                      <p:cBhvr>
                                        <p:cTn id="13" dur="1" fill="hold"/>
                                        <p:tgtEl>
                                          <p:spTgt spid="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048000"/>
            <a:ext cx="6708584"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pic>
        <p:nvPicPr>
          <p:cNvPr id="3297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336206"/>
            <a:ext cx="2782876"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عنصر نائب لرقم الشريحة 4"/>
          <p:cNvSpPr>
            <a:spLocks noGrp="1"/>
          </p:cNvSpPr>
          <p:nvPr>
            <p:ph type="sldNum" sz="quarter" idx="12"/>
          </p:nvPr>
        </p:nvSpPr>
        <p:spPr/>
        <p:txBody>
          <a:bodyPr/>
          <a:lstStyle/>
          <a:p>
            <a:fld id="{405B12B2-4FB3-489F-A189-74144EEB9694}" type="slidenum">
              <a:rPr lang="en-US" smtClean="0"/>
              <a:pPr/>
              <a:t>22</a:t>
            </a:fld>
            <a:endParaRPr lang="en-US"/>
          </a:p>
        </p:txBody>
      </p:sp>
      <p:pic>
        <p:nvPicPr>
          <p:cNvPr id="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1118174"/>
            <a:ext cx="2362200" cy="1655263"/>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7"/>
          <p:cNvSpPr/>
          <p:nvPr/>
        </p:nvSpPr>
        <p:spPr>
          <a:xfrm>
            <a:off x="2879981" y="2555406"/>
            <a:ext cx="1737873" cy="400110"/>
          </a:xfrm>
          <a:prstGeom prst="rect">
            <a:avLst/>
          </a:prstGeom>
        </p:spPr>
        <p:txBody>
          <a:bodyPr wrap="square">
            <a:spAutoFit/>
          </a:bodyPr>
          <a:lstStyle/>
          <a:p>
            <a:r>
              <a:rPr lang="en-US" sz="2000" b="1" dirty="0">
                <a:solidFill>
                  <a:srgbClr val="0070C0"/>
                </a:solidFill>
              </a:rPr>
              <a:t>Acetylene</a:t>
            </a:r>
            <a:endParaRPr lang="ar-SA" sz="2000" b="1" dirty="0">
              <a:solidFill>
                <a:srgbClr val="0070C0"/>
              </a:solidFill>
            </a:endParaRPr>
          </a:p>
        </p:txBody>
      </p:sp>
      <p:sp>
        <p:nvSpPr>
          <p:cNvPr id="10" name="مستطيل 9"/>
          <p:cNvSpPr/>
          <p:nvPr/>
        </p:nvSpPr>
        <p:spPr>
          <a:xfrm>
            <a:off x="0" y="-76200"/>
            <a:ext cx="9143999"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3200" b="1" dirty="0" smtClean="0">
                <a:solidFill>
                  <a:srgbClr val="C00000"/>
                </a:solidFill>
              </a:rPr>
              <a:t>Hybridization  cont.</a:t>
            </a:r>
            <a:endParaRPr lang="ar-SA" dirty="0">
              <a:solidFill>
                <a:srgbClr val="C00000"/>
              </a:solidFill>
            </a:endParaRPr>
          </a:p>
        </p:txBody>
      </p:sp>
      <p:sp>
        <p:nvSpPr>
          <p:cNvPr id="4" name="مستطيل 3"/>
          <p:cNvSpPr/>
          <p:nvPr/>
        </p:nvSpPr>
        <p:spPr>
          <a:xfrm>
            <a:off x="303308" y="4191000"/>
            <a:ext cx="6097492" cy="646331"/>
          </a:xfrm>
          <a:prstGeom prst="rect">
            <a:avLst/>
          </a:prstGeom>
        </p:spPr>
        <p:txBody>
          <a:bodyPr wrap="square">
            <a:spAutoFit/>
          </a:bodyPr>
          <a:lstStyle/>
          <a:p>
            <a:pPr lvl="0"/>
            <a:r>
              <a:rPr lang="en-US" b="1" dirty="0" smtClean="0">
                <a:solidFill>
                  <a:srgbClr val="002060"/>
                </a:solidFill>
              </a:rPr>
              <a:t>______________________________________________</a:t>
            </a:r>
          </a:p>
          <a:p>
            <a:pPr lvl="0"/>
            <a:r>
              <a:rPr lang="en-US" b="1" dirty="0" smtClean="0">
                <a:solidFill>
                  <a:srgbClr val="002060"/>
                </a:solidFill>
              </a:rPr>
              <a:t>      Electron </a:t>
            </a:r>
            <a:r>
              <a:rPr lang="en-US" b="1" dirty="0">
                <a:solidFill>
                  <a:srgbClr val="002060"/>
                </a:solidFill>
              </a:rPr>
              <a:t>transfer and </a:t>
            </a:r>
            <a:r>
              <a:rPr lang="en-US" b="1" i="1" dirty="0" err="1" smtClean="0">
                <a:solidFill>
                  <a:srgbClr val="C00000"/>
                </a:solidFill>
              </a:rPr>
              <a:t>sp</a:t>
            </a:r>
            <a:r>
              <a:rPr lang="en-US" b="1" i="1" dirty="0" smtClean="0">
                <a:solidFill>
                  <a:srgbClr val="002060"/>
                </a:solidFill>
              </a:rPr>
              <a:t> </a:t>
            </a:r>
            <a:r>
              <a:rPr lang="en-US" b="1" dirty="0">
                <a:solidFill>
                  <a:srgbClr val="002060"/>
                </a:solidFill>
              </a:rPr>
              <a:t>Hybridization in carbon atom</a:t>
            </a:r>
          </a:p>
        </p:txBody>
      </p:sp>
      <p:sp>
        <p:nvSpPr>
          <p:cNvPr id="6" name="مستطيل 5"/>
          <p:cNvSpPr/>
          <p:nvPr/>
        </p:nvSpPr>
        <p:spPr>
          <a:xfrm>
            <a:off x="0" y="516813"/>
            <a:ext cx="4572000" cy="707886"/>
          </a:xfrm>
          <a:prstGeom prst="rect">
            <a:avLst/>
          </a:prstGeom>
        </p:spPr>
        <p:txBody>
          <a:bodyPr>
            <a:spAutoFit/>
          </a:bodyPr>
          <a:lstStyle/>
          <a:p>
            <a:pPr lvl="0"/>
            <a:r>
              <a:rPr lang="en-US" sz="2000" b="1" i="1" dirty="0" err="1">
                <a:solidFill>
                  <a:srgbClr val="FF0000"/>
                </a:solidFill>
                <a:effectLst>
                  <a:outerShdw blurRad="38100" dist="38100" dir="2700000" algn="tl">
                    <a:srgbClr val="000000">
                      <a:alpha val="43137"/>
                    </a:srgbClr>
                  </a:outerShdw>
                </a:effectLst>
              </a:rPr>
              <a:t>sp</a:t>
            </a:r>
            <a:r>
              <a:rPr lang="en-US" sz="2000" b="1" i="1" dirty="0">
                <a:solidFill>
                  <a:srgbClr val="FF0000"/>
                </a:solidFill>
                <a:effectLst>
                  <a:outerShdw blurRad="38100" dist="38100" dir="2700000" algn="tl">
                    <a:srgbClr val="000000">
                      <a:alpha val="43137"/>
                    </a:srgbClr>
                  </a:outerShdw>
                </a:effectLst>
              </a:rPr>
              <a:t> </a:t>
            </a:r>
            <a:r>
              <a:rPr lang="en-US" sz="2000" b="1" dirty="0">
                <a:solidFill>
                  <a:srgbClr val="FF0000"/>
                </a:solidFill>
                <a:effectLst>
                  <a:outerShdw blurRad="38100" dist="38100" dir="2700000" algn="tl">
                    <a:srgbClr val="000000">
                      <a:alpha val="43137"/>
                    </a:srgbClr>
                  </a:outerShdw>
                </a:effectLst>
              </a:rPr>
              <a:t>Hybridization</a:t>
            </a:r>
            <a:r>
              <a:rPr lang="en-US" sz="2000" dirty="0">
                <a:solidFill>
                  <a:prstClr val="black"/>
                </a:solidFill>
                <a:effectLst>
                  <a:outerShdw blurRad="38100" dist="38100" dir="2700000" algn="tl">
                    <a:srgbClr val="000000">
                      <a:alpha val="43137"/>
                    </a:srgbClr>
                  </a:outerShdw>
                </a:effectLst>
              </a:rPr>
              <a:t> </a:t>
            </a:r>
          </a:p>
          <a:p>
            <a:pPr lvl="0"/>
            <a:r>
              <a:rPr lang="en-US" sz="2000" b="1" u="sng" dirty="0">
                <a:solidFill>
                  <a:srgbClr val="1F497D"/>
                </a:solidFill>
                <a:effectLst>
                  <a:outerShdw blurRad="38100" dist="38100" dir="2700000" algn="tl">
                    <a:srgbClr val="000000">
                      <a:alpha val="43137"/>
                    </a:srgbClr>
                  </a:outerShdw>
                </a:effectLst>
              </a:rPr>
              <a:t>Linear</a:t>
            </a:r>
            <a:r>
              <a:rPr lang="en-US" sz="2000" u="sng" dirty="0">
                <a:solidFill>
                  <a:prstClr val="black"/>
                </a:solidFill>
                <a:effectLst>
                  <a:outerShdw blurRad="38100" dist="38100" dir="2700000" algn="tl">
                    <a:srgbClr val="000000">
                      <a:alpha val="43137"/>
                    </a:srgbClr>
                  </a:outerShdw>
                </a:effectLst>
              </a:rPr>
              <a:t> </a:t>
            </a:r>
            <a:r>
              <a:rPr lang="en-US" sz="2000" b="1" u="sng" dirty="0">
                <a:solidFill>
                  <a:srgbClr val="1F497D"/>
                </a:solidFill>
                <a:effectLst>
                  <a:outerShdw blurRad="38100" dist="38100" dir="2700000" algn="tl">
                    <a:srgbClr val="000000">
                      <a:alpha val="43137"/>
                    </a:srgbClr>
                  </a:outerShdw>
                </a:effectLst>
              </a:rPr>
              <a:t>geometry shape</a:t>
            </a:r>
            <a:endParaRPr lang="en-US" sz="2000" b="1" u="sng" dirty="0">
              <a:solidFill>
                <a:srgbClr val="FF0000"/>
              </a:solidFill>
              <a:effectLst>
                <a:outerShdw blurRad="38100" dist="38100" dir="2700000" algn="tl">
                  <a:srgbClr val="000000">
                    <a:alpha val="43137"/>
                  </a:srgbClr>
                </a:outerShdw>
              </a:effectLst>
            </a:endParaRPr>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1835864637"/>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609600"/>
            <a:ext cx="5700393" cy="400110"/>
          </a:xfrm>
          <a:prstGeom prst="rect">
            <a:avLst/>
          </a:prstGeom>
        </p:spPr>
        <p:txBody>
          <a:bodyPr wrap="square">
            <a:spAutoFit/>
          </a:bodyPr>
          <a:lstStyle/>
          <a:p>
            <a:pPr algn="just"/>
            <a:r>
              <a:rPr lang="en-US" sz="2000" b="1" dirty="0" smtClean="0">
                <a:solidFill>
                  <a:prstClr val="black"/>
                </a:solidFill>
              </a:rPr>
              <a:t>All other </a:t>
            </a:r>
            <a:r>
              <a:rPr lang="en-US" sz="2000" b="1" dirty="0" smtClean="0">
                <a:solidFill>
                  <a:srgbClr val="C00000"/>
                </a:solidFill>
              </a:rPr>
              <a:t>alkynes</a:t>
            </a:r>
            <a:r>
              <a:rPr lang="en-US" sz="2000" b="1" dirty="0" smtClean="0">
                <a:solidFill>
                  <a:prstClr val="black"/>
                </a:solidFill>
              </a:rPr>
              <a:t> yield </a:t>
            </a:r>
            <a:r>
              <a:rPr lang="en-US" sz="2000" b="1" dirty="0" err="1" smtClean="0">
                <a:solidFill>
                  <a:srgbClr val="FF0000"/>
                </a:solidFill>
              </a:rPr>
              <a:t>ketones</a:t>
            </a:r>
            <a:r>
              <a:rPr lang="en-US" sz="2000" b="1" dirty="0" smtClean="0">
                <a:solidFill>
                  <a:prstClr val="black"/>
                </a:solidFill>
              </a:rPr>
              <a:t> on hydration. </a:t>
            </a:r>
            <a:endParaRPr lang="en-US" sz="2000" b="1" dirty="0">
              <a:solidFill>
                <a:prstClr val="black"/>
              </a:solidFill>
            </a:endParaRPr>
          </a:p>
        </p:txBody>
      </p:sp>
      <p:pic>
        <p:nvPicPr>
          <p:cNvPr id="178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990601"/>
            <a:ext cx="5475376" cy="1696084"/>
          </a:xfrm>
          <a:prstGeom prst="rect">
            <a:avLst/>
          </a:prstGeom>
          <a:noFill/>
          <a:extLst>
            <a:ext uri="{909E8E84-426E-40DD-AFC4-6F175D3DCCD1}">
              <a14:hiddenFill xmlns:a14="http://schemas.microsoft.com/office/drawing/2010/main">
                <a:solidFill>
                  <a:srgbClr val="FFFFFF"/>
                </a:solidFill>
              </a14:hiddenFill>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220</a:t>
            </a:fld>
            <a:endParaRPr lang="en-US">
              <a:solidFill>
                <a:prstClr val="black">
                  <a:tint val="75000"/>
                </a:prstClr>
              </a:solidFill>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2862469"/>
            <a:ext cx="5166760" cy="374337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4"/>
          <p:cNvSpPr/>
          <p:nvPr/>
        </p:nvSpPr>
        <p:spPr>
          <a:xfrm>
            <a:off x="0" y="2769513"/>
            <a:ext cx="3429000" cy="43088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sz="2200" b="1" dirty="0" smtClean="0">
                <a:solidFill>
                  <a:srgbClr val="C00000"/>
                </a:solidFill>
                <a:cs typeface="Arial" pitchFamily="34" charset="0"/>
              </a:rPr>
              <a:t>4- </a:t>
            </a:r>
            <a:r>
              <a:rPr lang="en-US" sz="2200" b="1" dirty="0" err="1" smtClean="0">
                <a:solidFill>
                  <a:srgbClr val="C00000"/>
                </a:solidFill>
                <a:cs typeface="Arial" pitchFamily="34" charset="0"/>
              </a:rPr>
              <a:t>Friedel</a:t>
            </a:r>
            <a:r>
              <a:rPr lang="en-US" sz="2200" b="1" dirty="0" smtClean="0">
                <a:solidFill>
                  <a:srgbClr val="C00000"/>
                </a:solidFill>
                <a:cs typeface="Arial" pitchFamily="34" charset="0"/>
              </a:rPr>
              <a:t>-Crafts Acylation</a:t>
            </a:r>
            <a:endParaRPr lang="en-US" sz="2200" b="1" dirty="0">
              <a:solidFill>
                <a:srgbClr val="C00000"/>
              </a:solidFill>
              <a:cs typeface="Arial" pitchFamily="34" charset="0"/>
            </a:endParaRPr>
          </a:p>
        </p:txBody>
      </p:sp>
      <p:sp>
        <p:nvSpPr>
          <p:cNvPr id="10" name="Rectangle 13"/>
          <p:cNvSpPr/>
          <p:nvPr/>
        </p:nvSpPr>
        <p:spPr>
          <a:xfrm>
            <a:off x="0" y="0"/>
            <a:ext cx="6324600" cy="461665"/>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400" b="1" dirty="0" smtClean="0">
                <a:solidFill>
                  <a:srgbClr val="1F497D"/>
                </a:solidFill>
                <a:cs typeface="Arial" pitchFamily="34" charset="0"/>
              </a:rPr>
              <a:t>Synthesis  </a:t>
            </a:r>
            <a:r>
              <a:rPr lang="en-US" sz="2400" b="1" dirty="0">
                <a:solidFill>
                  <a:srgbClr val="1F497D"/>
                </a:solidFill>
                <a:cs typeface="Arial" pitchFamily="34" charset="0"/>
              </a:rPr>
              <a:t>of Aldehydes and </a:t>
            </a:r>
            <a:r>
              <a:rPr lang="en-US" sz="2400" b="1" dirty="0" smtClean="0">
                <a:solidFill>
                  <a:srgbClr val="1F497D"/>
                </a:solidFill>
                <a:cs typeface="Arial" pitchFamily="34" charset="0"/>
              </a:rPr>
              <a:t>Ketones      cont</a:t>
            </a:r>
            <a:r>
              <a:rPr lang="en-US" sz="2400" b="1" dirty="0">
                <a:solidFill>
                  <a:srgbClr val="C00000"/>
                </a:solidFill>
                <a:cs typeface="Arial" pitchFamily="34" charset="0"/>
              </a:rPr>
              <a:t>.</a:t>
            </a:r>
          </a:p>
        </p:txBody>
      </p:sp>
    </p:spTree>
    <p:extLst>
      <p:ext uri="{BB962C8B-B14F-4D97-AF65-F5344CB8AC3E}">
        <p14:creationId xmlns:p14="http://schemas.microsoft.com/office/powerpoint/2010/main" val="1464838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to="" calcmode="lin" valueType="num">
                                      <p:cBhvr>
                                        <p:cTn id="10" dur="1" fill="hold"/>
                                        <p:tgtEl>
                                          <p:spTgt spid="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7197" y="914400"/>
            <a:ext cx="8839201" cy="224676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just"/>
            <a:r>
              <a:rPr lang="en-US" sz="2000" b="1" dirty="0" smtClean="0">
                <a:solidFill>
                  <a:srgbClr val="C0000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One of the most important reaction </a:t>
            </a:r>
            <a:r>
              <a:rPr lang="en-US" sz="2000" b="1" dirty="0">
                <a:solidFill>
                  <a:srgbClr val="002060"/>
                </a:solidFill>
                <a:latin typeface="Arial" panose="020B0604020202020204" pitchFamily="34" charset="0"/>
                <a:cs typeface="Arial" panose="020B0604020202020204" pitchFamily="34" charset="0"/>
              </a:rPr>
              <a:t>which </a:t>
            </a:r>
            <a:r>
              <a:rPr lang="en-US" sz="2000" b="1" dirty="0" smtClean="0">
                <a:solidFill>
                  <a:srgbClr val="002060"/>
                </a:solidFill>
                <a:latin typeface="Arial" panose="020B0604020202020204" pitchFamily="34" charset="0"/>
                <a:cs typeface="Arial" panose="020B0604020202020204" pitchFamily="34" charset="0"/>
              </a:rPr>
              <a:t>recognize aldehydes </a:t>
            </a:r>
            <a:r>
              <a:rPr lang="en-US" sz="2000" b="1" dirty="0">
                <a:solidFill>
                  <a:srgbClr val="002060"/>
                </a:solidFill>
                <a:latin typeface="Arial" panose="020B0604020202020204" pitchFamily="34" charset="0"/>
                <a:cs typeface="Arial" panose="020B0604020202020204" pitchFamily="34" charset="0"/>
              </a:rPr>
              <a:t>and Ketones </a:t>
            </a:r>
            <a:r>
              <a:rPr lang="en-US" sz="2000" b="1" dirty="0" smtClean="0">
                <a:solidFill>
                  <a:srgbClr val="002060"/>
                </a:solidFill>
                <a:latin typeface="Arial" panose="020B0604020202020204" pitchFamily="34" charset="0"/>
                <a:cs typeface="Arial" panose="020B0604020202020204" pitchFamily="34" charset="0"/>
              </a:rPr>
              <a:t>is the </a:t>
            </a:r>
            <a:r>
              <a:rPr lang="en-US" sz="2000" b="1" dirty="0" err="1" smtClean="0">
                <a:solidFill>
                  <a:srgbClr val="C00000"/>
                </a:solidFill>
                <a:latin typeface="Arial" panose="020B0604020202020204" pitchFamily="34" charset="0"/>
                <a:cs typeface="Arial" panose="020B0604020202020204" pitchFamily="34" charset="0"/>
              </a:rPr>
              <a:t>Nucleophific</a:t>
            </a:r>
            <a:r>
              <a:rPr lang="en-US" sz="2000" b="1" dirty="0" smtClean="0">
                <a:solidFill>
                  <a:srgbClr val="C00000"/>
                </a:solidFill>
                <a:latin typeface="Arial" panose="020B0604020202020204" pitchFamily="34" charset="0"/>
                <a:cs typeface="Arial" panose="020B0604020202020204" pitchFamily="34" charset="0"/>
              </a:rPr>
              <a:t> addition reactions </a:t>
            </a:r>
            <a:r>
              <a:rPr lang="en-US" sz="2000" b="1" dirty="0" smtClean="0">
                <a:solidFill>
                  <a:srgbClr val="002060"/>
                </a:solidFill>
                <a:latin typeface="Arial" panose="020B0604020202020204" pitchFamily="34" charset="0"/>
                <a:cs typeface="Arial" panose="020B0604020202020204" pitchFamily="34" charset="0"/>
              </a:rPr>
              <a:t>to the carbon-oxygen double bond.</a:t>
            </a:r>
            <a:r>
              <a:rPr lang="en-US" sz="2000" b="1" dirty="0">
                <a:solidFill>
                  <a:srgbClr val="002060"/>
                </a:solidFill>
                <a:latin typeface="Arial" panose="020B0604020202020204" pitchFamily="34" charset="0"/>
                <a:cs typeface="Arial" panose="020B0604020202020204" pitchFamily="34" charset="0"/>
              </a:rPr>
              <a:t> In nucleophilic addition reactions the partially positive carbonyl carbon undergoes attack by electron-rich reagents, or nucleophiles (</a:t>
            </a:r>
            <a:r>
              <a:rPr lang="en-US" sz="2000" b="1" dirty="0">
                <a:solidFill>
                  <a:srgbClr val="C00000"/>
                </a:solidFill>
                <a:latin typeface="Arial" panose="020B0604020202020204" pitchFamily="34" charset="0"/>
                <a:cs typeface="Arial" panose="020B0604020202020204" pitchFamily="34" charset="0"/>
              </a:rPr>
              <a:t>Nu:</a:t>
            </a:r>
            <a:r>
              <a:rPr lang="en-US" sz="2000" b="1" dirty="0">
                <a:solidFill>
                  <a:srgbClr val="002060"/>
                </a:solidFill>
                <a:latin typeface="Arial" panose="020B0604020202020204" pitchFamily="34" charset="0"/>
                <a:cs typeface="Arial" panose="020B0604020202020204" pitchFamily="34" charset="0"/>
              </a:rPr>
              <a:t>).</a:t>
            </a:r>
            <a:r>
              <a:rPr lang="en-US" sz="2000" dirty="0">
                <a:solidFill>
                  <a:srgbClr val="002060"/>
                </a:solidFill>
                <a:latin typeface="Arial" panose="020B0604020202020204" pitchFamily="34" charset="0"/>
                <a:cs typeface="Arial" panose="020B0604020202020204" pitchFamily="34" charset="0"/>
              </a:rPr>
              <a:t> </a:t>
            </a:r>
            <a:r>
              <a:rPr lang="en-US" sz="2000" dirty="0" smtClean="0">
                <a:solidFill>
                  <a:srgbClr val="002060"/>
                </a:solidFill>
                <a:latin typeface="Arial" panose="020B0604020202020204" pitchFamily="34" charset="0"/>
                <a:cs typeface="Arial" panose="020B0604020202020204" pitchFamily="34" charset="0"/>
              </a:rPr>
              <a:t>Such as </a:t>
            </a:r>
            <a:r>
              <a:rPr lang="en-US" sz="2000" b="1" dirty="0">
                <a:solidFill>
                  <a:srgbClr val="C00000"/>
                </a:solidFill>
                <a:cs typeface="Arial" panose="020B0604020202020204" pitchFamily="34" charset="0"/>
              </a:rPr>
              <a:t>R</a:t>
            </a:r>
            <a:r>
              <a:rPr lang="en-US" sz="2000" b="1" baseline="30000" dirty="0">
                <a:solidFill>
                  <a:srgbClr val="C00000"/>
                </a:solidFill>
                <a:cs typeface="Arial" panose="020B0604020202020204" pitchFamily="34" charset="0"/>
              </a:rPr>
              <a:t>-</a:t>
            </a:r>
            <a:r>
              <a:rPr lang="en-US" sz="2000" b="1" dirty="0">
                <a:solidFill>
                  <a:srgbClr val="C00000"/>
                </a:solidFill>
                <a:cs typeface="Arial" panose="020B0604020202020204" pitchFamily="34" charset="0"/>
              </a:rPr>
              <a:t>Mg</a:t>
            </a:r>
            <a:r>
              <a:rPr lang="en-US" sz="2000" b="1" baseline="30000" dirty="0">
                <a:solidFill>
                  <a:srgbClr val="C00000"/>
                </a:solidFill>
                <a:cs typeface="Arial" panose="020B0604020202020204" pitchFamily="34" charset="0"/>
              </a:rPr>
              <a:t>+</a:t>
            </a:r>
            <a:r>
              <a:rPr lang="en-US" sz="2000" b="1" dirty="0">
                <a:solidFill>
                  <a:srgbClr val="C00000"/>
                </a:solidFill>
                <a:cs typeface="Arial" panose="020B0604020202020204" pitchFamily="34" charset="0"/>
              </a:rPr>
              <a:t>X</a:t>
            </a:r>
            <a:r>
              <a:rPr lang="en-US" sz="2000" dirty="0" smtClean="0">
                <a:solidFill>
                  <a:srgbClr val="C00000"/>
                </a:solidFill>
                <a:latin typeface="Arial" panose="020B0604020202020204" pitchFamily="34" charset="0"/>
                <a:cs typeface="Arial" panose="020B0604020202020204" pitchFamily="34" charset="0"/>
              </a:rPr>
              <a:t>,</a:t>
            </a:r>
            <a:r>
              <a:rPr lang="ar-SA" sz="2000" dirty="0" smtClean="0">
                <a:solidFill>
                  <a:srgbClr val="C00000"/>
                </a:solidFill>
                <a:latin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NH</a:t>
            </a:r>
            <a:r>
              <a:rPr lang="en-US" sz="2000" b="1" baseline="-25000" dirty="0">
                <a:solidFill>
                  <a:srgbClr val="C00000"/>
                </a:solidFill>
                <a:latin typeface="Arial" panose="020B0604020202020204" pitchFamily="34" charset="0"/>
                <a:cs typeface="Arial" panose="020B0604020202020204" pitchFamily="34" charset="0"/>
              </a:rPr>
              <a:t>2</a:t>
            </a:r>
            <a:r>
              <a:rPr lang="en-US" sz="2000" b="1" dirty="0">
                <a:solidFill>
                  <a:srgbClr val="C00000"/>
                </a:solidFill>
                <a:latin typeface="Arial" panose="020B0604020202020204" pitchFamily="34" charset="0"/>
                <a:cs typeface="Arial" panose="020B0604020202020204" pitchFamily="34" charset="0"/>
              </a:rPr>
              <a:t> – G , ROH , HCN</a:t>
            </a:r>
            <a:r>
              <a:rPr lang="en-US" sz="2000" dirty="0">
                <a:solidFill>
                  <a:srgbClr val="C00000"/>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and </a:t>
            </a:r>
            <a:r>
              <a:rPr lang="en-US" sz="2000" b="1" dirty="0" smtClean="0">
                <a:solidFill>
                  <a:srgbClr val="002060"/>
                </a:solidFill>
                <a:latin typeface="Arial" panose="020B0604020202020204" pitchFamily="34" charset="0"/>
                <a:cs typeface="Arial" panose="020B0604020202020204" pitchFamily="34" charset="0"/>
              </a:rPr>
              <a:t>the </a:t>
            </a:r>
            <a:r>
              <a:rPr lang="en-US" sz="2000" b="1" dirty="0">
                <a:solidFill>
                  <a:srgbClr val="002060"/>
                </a:solidFill>
                <a:latin typeface="Arial" panose="020B0604020202020204" pitchFamily="34" charset="0"/>
                <a:cs typeface="Arial" panose="020B0604020202020204" pitchFamily="34" charset="0"/>
              </a:rPr>
              <a:t>partially negative carbonyl oxygen is attacked by electron-deficient reagents, or electrophiles (E</a:t>
            </a:r>
            <a:r>
              <a:rPr lang="en-US" sz="2000" b="1" baseline="30000" dirty="0" smtClean="0">
                <a:solidFill>
                  <a:srgbClr val="002060"/>
                </a:solidFill>
                <a:latin typeface="Arial" panose="020B0604020202020204" pitchFamily="34" charset="0"/>
                <a:cs typeface="Arial" panose="020B0604020202020204" pitchFamily="34" charset="0"/>
              </a:rPr>
              <a:t>+</a:t>
            </a:r>
            <a:r>
              <a:rPr lang="en-US" sz="2000" b="1" dirty="0" smtClean="0">
                <a:solidFill>
                  <a:srgbClr val="002060"/>
                </a:solidFill>
                <a:latin typeface="Arial" panose="020B0604020202020204" pitchFamily="34" charset="0"/>
                <a:cs typeface="Arial" panose="020B0604020202020204" pitchFamily="34" charset="0"/>
              </a:rPr>
              <a:t>). </a:t>
            </a:r>
            <a:endParaRPr lang="en-US" sz="2000" b="1" dirty="0">
              <a:solidFill>
                <a:srgbClr val="002060"/>
              </a:solidFill>
              <a:latin typeface="Arial" panose="020B0604020202020204" pitchFamily="34" charset="0"/>
              <a:cs typeface="Arial" panose="020B0604020202020204" pitchFamily="34" charset="0"/>
            </a:endParaRPr>
          </a:p>
        </p:txBody>
      </p:sp>
      <p:pic>
        <p:nvPicPr>
          <p:cNvPr id="19" name="Picture 2"/>
          <p:cNvPicPr>
            <a:picLocks noChangeAspect="1" noChangeArrowheads="1"/>
          </p:cNvPicPr>
          <p:nvPr/>
        </p:nvPicPr>
        <p:blipFill>
          <a:blip r:embed="rId2" cstate="print"/>
          <a:srcRect t="7921"/>
          <a:stretch>
            <a:fillRect/>
          </a:stretch>
        </p:blipFill>
        <p:spPr bwMode="auto">
          <a:xfrm>
            <a:off x="1447800" y="3198180"/>
            <a:ext cx="6378995" cy="1042612"/>
          </a:xfrm>
          <a:prstGeom prst="rect">
            <a:avLst/>
          </a:prstGeom>
          <a:noFill/>
          <a:ln w="9525">
            <a:solidFill>
              <a:schemeClr val="tx1"/>
            </a:solidFill>
            <a:miter lim="800000"/>
            <a:headEnd/>
            <a:tailEnd/>
          </a:ln>
        </p:spPr>
      </p:pic>
      <p:sp>
        <p:nvSpPr>
          <p:cNvPr id="18" name="Rectangle 17"/>
          <p:cNvSpPr/>
          <p:nvPr/>
        </p:nvSpPr>
        <p:spPr>
          <a:xfrm>
            <a:off x="0" y="0"/>
            <a:ext cx="91440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smtClean="0">
                <a:solidFill>
                  <a:srgbClr val="002060"/>
                </a:solidFill>
                <a:cs typeface="Arial" pitchFamily="34" charset="0"/>
              </a:rPr>
              <a:t>Reactions </a:t>
            </a:r>
            <a:r>
              <a:rPr lang="en-US" sz="2800" b="1" dirty="0">
                <a:solidFill>
                  <a:srgbClr val="002060"/>
                </a:solidFill>
                <a:cs typeface="Arial" pitchFamily="34" charset="0"/>
              </a:rPr>
              <a:t>of Aldehydes and Ketones</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221</a:t>
            </a:fld>
            <a:endParaRPr lang="en-US">
              <a:solidFill>
                <a:prstClr val="black">
                  <a:tint val="75000"/>
                </a:prstClr>
              </a:solidFill>
            </a:endParaRPr>
          </a:p>
        </p:txBody>
      </p:sp>
    </p:spTree>
    <p:extLst>
      <p:ext uri="{BB962C8B-B14F-4D97-AF65-F5344CB8AC3E}">
        <p14:creationId xmlns:p14="http://schemas.microsoft.com/office/powerpoint/2010/main" val="2059671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5" presetClass="entr" presetSubtype="1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checkerboard(across)">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609600" y="76200"/>
            <a:ext cx="470079" cy="461665"/>
          </a:xfrm>
          <a:prstGeom prst="rect">
            <a:avLst/>
          </a:prstGeom>
          <a:noFill/>
        </p:spPr>
        <p:txBody>
          <a:bodyPr wrap="square" rtlCol="0">
            <a:spAutoFit/>
          </a:bodyPr>
          <a:lstStyle/>
          <a:p>
            <a:pPr algn="just"/>
            <a:r>
              <a:rPr lang="en-US" sz="2400" b="1" dirty="0" smtClean="0">
                <a:solidFill>
                  <a:srgbClr val="FF0000"/>
                </a:solidFill>
                <a:cs typeface="Times New Roman" pitchFamily="18" charset="0"/>
                <a:sym typeface="Wingdings 3"/>
              </a:rPr>
              <a:t></a:t>
            </a:r>
            <a:endParaRPr lang="en-US" sz="2400" b="1" dirty="0">
              <a:solidFill>
                <a:srgbClr val="FF0000"/>
              </a:solidFill>
              <a:cs typeface="Times New Roman" pitchFamily="18" charset="0"/>
            </a:endParaRPr>
          </a:p>
        </p:txBody>
      </p:sp>
      <p:sp>
        <p:nvSpPr>
          <p:cNvPr id="17" name="Rectangle 16"/>
          <p:cNvSpPr/>
          <p:nvPr/>
        </p:nvSpPr>
        <p:spPr>
          <a:xfrm>
            <a:off x="228600" y="609600"/>
            <a:ext cx="8763000" cy="2923877"/>
          </a:xfrm>
          <a:prstGeom prst="rect">
            <a:avLst/>
          </a:prstGeom>
        </p:spPr>
        <p:txBody>
          <a:bodyPr wrap="square">
            <a:spAutoFit/>
          </a:bodyPr>
          <a:lstStyle/>
          <a:p>
            <a:r>
              <a:rPr lang="en-US" sz="2400" b="1" dirty="0" smtClean="0">
                <a:solidFill>
                  <a:prstClr val="black"/>
                </a:solidFill>
                <a:latin typeface="Arial" panose="020B0604020202020204" pitchFamily="34" charset="0"/>
                <a:cs typeface="Arial" panose="020B0604020202020204" pitchFamily="34" charset="0"/>
              </a:rPr>
              <a:t>    </a:t>
            </a:r>
            <a:r>
              <a:rPr lang="en-US" sz="2400" b="1" dirty="0">
                <a:solidFill>
                  <a:srgbClr val="C00000"/>
                </a:solidFill>
                <a:latin typeface="Arial" panose="020B0604020202020204" pitchFamily="34" charset="0"/>
                <a:cs typeface="Arial" panose="020B0604020202020204" pitchFamily="34" charset="0"/>
              </a:rPr>
              <a:t>1- Addition of Grignard Reagents</a:t>
            </a:r>
          </a:p>
          <a:p>
            <a:pPr algn="just"/>
            <a:r>
              <a:rPr lang="en-US" sz="2000" b="1" dirty="0" smtClean="0">
                <a:solidFill>
                  <a:prstClr val="black"/>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Addition of Grignard reagents, </a:t>
            </a:r>
            <a:r>
              <a:rPr lang="en-US" sz="2000" b="1" dirty="0" smtClean="0">
                <a:solidFill>
                  <a:srgbClr val="C00000"/>
                </a:solidFill>
                <a:latin typeface="Arial" panose="020B0604020202020204" pitchFamily="34" charset="0"/>
                <a:cs typeface="Arial" panose="020B0604020202020204" pitchFamily="34" charset="0"/>
              </a:rPr>
              <a:t>R</a:t>
            </a:r>
            <a:r>
              <a:rPr lang="en-US" sz="2000" b="1" baseline="30000" dirty="0" smtClean="0">
                <a:solidFill>
                  <a:srgbClr val="C00000"/>
                </a:solidFill>
                <a:latin typeface="Arial" panose="020B0604020202020204" pitchFamily="34" charset="0"/>
                <a:cs typeface="Arial" panose="020B0604020202020204" pitchFamily="34" charset="0"/>
              </a:rPr>
              <a:t>-</a:t>
            </a:r>
            <a:r>
              <a:rPr lang="en-US" sz="2000" b="1" dirty="0" smtClean="0">
                <a:solidFill>
                  <a:srgbClr val="C00000"/>
                </a:solidFill>
                <a:latin typeface="Arial" panose="020B0604020202020204" pitchFamily="34" charset="0"/>
                <a:cs typeface="Arial" panose="020B0604020202020204" pitchFamily="34" charset="0"/>
              </a:rPr>
              <a:t>Mg</a:t>
            </a:r>
            <a:r>
              <a:rPr lang="en-US" sz="2000" b="1" baseline="30000" dirty="0" smtClean="0">
                <a:solidFill>
                  <a:srgbClr val="C00000"/>
                </a:solidFill>
                <a:latin typeface="Arial" panose="020B0604020202020204" pitchFamily="34" charset="0"/>
                <a:cs typeface="Arial" panose="020B0604020202020204" pitchFamily="34" charset="0"/>
              </a:rPr>
              <a:t>+</a:t>
            </a:r>
            <a:r>
              <a:rPr lang="en-US" sz="2000" b="1" dirty="0" smtClean="0">
                <a:solidFill>
                  <a:srgbClr val="C00000"/>
                </a:solidFill>
                <a:latin typeface="Arial" panose="020B0604020202020204" pitchFamily="34" charset="0"/>
                <a:cs typeface="Arial" panose="020B0604020202020204" pitchFamily="34" charset="0"/>
              </a:rPr>
              <a:t>X,</a:t>
            </a:r>
            <a:r>
              <a:rPr lang="en-US" sz="2000" b="1" dirty="0" smtClean="0">
                <a:solidFill>
                  <a:srgbClr val="002060"/>
                </a:solidFill>
                <a:latin typeface="Arial" panose="020B0604020202020204" pitchFamily="34" charset="0"/>
                <a:cs typeface="Arial" panose="020B0604020202020204" pitchFamily="34" charset="0"/>
              </a:rPr>
              <a:t> to the </a:t>
            </a:r>
            <a:r>
              <a:rPr lang="en-US" sz="2000" b="1" dirty="0" smtClean="0">
                <a:solidFill>
                  <a:srgbClr val="C00000"/>
                </a:solidFill>
                <a:latin typeface="Arial" panose="020B0604020202020204" pitchFamily="34" charset="0"/>
                <a:cs typeface="Arial" panose="020B0604020202020204" pitchFamily="34" charset="0"/>
              </a:rPr>
              <a:t>carbonyl group </a:t>
            </a:r>
            <a:r>
              <a:rPr lang="en-US" sz="2000" b="1" dirty="0" smtClean="0">
                <a:solidFill>
                  <a:srgbClr val="002060"/>
                </a:solidFill>
                <a:latin typeface="Arial" panose="020B0604020202020204" pitchFamily="34" charset="0"/>
                <a:cs typeface="Arial" panose="020B0604020202020204" pitchFamily="34" charset="0"/>
              </a:rPr>
              <a:t>is used for synthesizing all kinds </a:t>
            </a:r>
            <a:r>
              <a:rPr lang="en-US" sz="2000" b="1" dirty="0">
                <a:solidFill>
                  <a:srgbClr val="002060"/>
                </a:solidFill>
                <a:latin typeface="Arial" panose="020B0604020202020204" pitchFamily="34" charset="0"/>
                <a:cs typeface="Arial" panose="020B0604020202020204" pitchFamily="34" charset="0"/>
              </a:rPr>
              <a:t>of </a:t>
            </a:r>
            <a:r>
              <a:rPr lang="en-US" sz="2000" b="1" dirty="0" smtClean="0">
                <a:solidFill>
                  <a:srgbClr val="002060"/>
                </a:solidFill>
                <a:latin typeface="Arial" panose="020B0604020202020204" pitchFamily="34" charset="0"/>
                <a:cs typeface="Arial" panose="020B0604020202020204" pitchFamily="34" charset="0"/>
              </a:rPr>
              <a:t>alcohols which </a:t>
            </a:r>
            <a:r>
              <a:rPr lang="en-US" sz="2000" b="1" dirty="0">
                <a:solidFill>
                  <a:srgbClr val="002060"/>
                </a:solidFill>
                <a:latin typeface="Arial" panose="020B0604020202020204" pitchFamily="34" charset="0"/>
                <a:cs typeface="Arial" panose="020B0604020202020204" pitchFamily="34" charset="0"/>
              </a:rPr>
              <a:t>can be obtained after hydrolysis of  </a:t>
            </a:r>
            <a:r>
              <a:rPr lang="en-US" sz="2000" b="1" dirty="0" smtClean="0">
                <a:solidFill>
                  <a:srgbClr val="002060"/>
                </a:solidFill>
                <a:latin typeface="Arial" panose="020B0604020202020204" pitchFamily="34" charset="0"/>
                <a:cs typeface="Arial" panose="020B0604020202020204" pitchFamily="34" charset="0"/>
              </a:rPr>
              <a:t>the addition product , with aqueous acid. It is possible to prepare </a:t>
            </a:r>
            <a:r>
              <a:rPr lang="en-US" sz="2000" b="1" dirty="0" smtClean="0">
                <a:solidFill>
                  <a:srgbClr val="C00000"/>
                </a:solidFill>
                <a:latin typeface="Arial" panose="020B0604020202020204" pitchFamily="34" charset="0"/>
                <a:cs typeface="Arial" panose="020B0604020202020204" pitchFamily="34" charset="0"/>
              </a:rPr>
              <a:t>1°, 2°, or 3° alcohols</a:t>
            </a:r>
            <a:r>
              <a:rPr lang="en-US" sz="2000" b="1" dirty="0" smtClean="0">
                <a:solidFill>
                  <a:srgbClr val="002060"/>
                </a:solidFill>
                <a:latin typeface="Arial" panose="020B0604020202020204" pitchFamily="34" charset="0"/>
                <a:cs typeface="Arial" panose="020B0604020202020204" pitchFamily="34" charset="0"/>
              </a:rPr>
              <a:t>, depending on what kind of carbonyl compound undergoes the addition reaction. For example; Formaldehyde yields primary alcohols , aldehyde other than formaldehyde yields secondary alcohols , and Ketones yields tertiary alcohols.</a:t>
            </a:r>
            <a:endParaRPr lang="en-US" sz="2000" b="1" dirty="0">
              <a:solidFill>
                <a:srgbClr val="00206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stretch>
            <a:fillRect/>
          </a:stretch>
        </p:blipFill>
        <p:spPr>
          <a:xfrm>
            <a:off x="1091606" y="3402103"/>
            <a:ext cx="6169687" cy="3304318"/>
          </a:xfrm>
          <a:prstGeom prst="rect">
            <a:avLst/>
          </a:prstGeom>
        </p:spPr>
      </p:pic>
      <p:sp>
        <p:nvSpPr>
          <p:cNvPr id="3" name="Rectangle 2"/>
          <p:cNvSpPr/>
          <p:nvPr/>
        </p:nvSpPr>
        <p:spPr>
          <a:xfrm>
            <a:off x="634117" y="4038600"/>
            <a:ext cx="389850" cy="2031325"/>
          </a:xfrm>
          <a:prstGeom prst="rect">
            <a:avLst/>
          </a:prstGeom>
        </p:spPr>
        <p:txBody>
          <a:bodyPr wrap="none">
            <a:spAutoFit/>
          </a:bodyPr>
          <a:lstStyle/>
          <a:p>
            <a:r>
              <a:rPr lang="en-US" b="1" dirty="0" smtClean="0">
                <a:solidFill>
                  <a:srgbClr val="C00000"/>
                </a:solidFill>
                <a:latin typeface="Arial" panose="020B0604020202020204" pitchFamily="34" charset="0"/>
                <a:cs typeface="Arial" panose="020B0604020202020204" pitchFamily="34" charset="0"/>
              </a:rPr>
              <a:t>1-</a:t>
            </a:r>
          </a:p>
          <a:p>
            <a:endParaRPr lang="en-US" b="1" dirty="0">
              <a:solidFill>
                <a:srgbClr val="C00000"/>
              </a:solidFill>
              <a:latin typeface="Arial" panose="020B0604020202020204" pitchFamily="34" charset="0"/>
              <a:cs typeface="Arial" panose="020B0604020202020204" pitchFamily="34" charset="0"/>
            </a:endParaRPr>
          </a:p>
          <a:p>
            <a:endParaRPr lang="en-US" b="1" dirty="0" smtClean="0">
              <a:solidFill>
                <a:srgbClr val="C00000"/>
              </a:solidFill>
              <a:latin typeface="Arial" panose="020B0604020202020204" pitchFamily="34" charset="0"/>
              <a:cs typeface="Arial" panose="020B0604020202020204" pitchFamily="34" charset="0"/>
            </a:endParaRPr>
          </a:p>
          <a:p>
            <a:endParaRPr lang="en-US" b="1" dirty="0">
              <a:solidFill>
                <a:srgbClr val="C00000"/>
              </a:solidFill>
              <a:latin typeface="Arial" panose="020B0604020202020204" pitchFamily="34" charset="0"/>
              <a:cs typeface="Arial" panose="020B0604020202020204" pitchFamily="34" charset="0"/>
            </a:endParaRPr>
          </a:p>
          <a:p>
            <a:endParaRPr lang="en-US" b="1" dirty="0" smtClean="0">
              <a:solidFill>
                <a:srgbClr val="C00000"/>
              </a:solidFill>
              <a:latin typeface="Arial" panose="020B0604020202020204" pitchFamily="34" charset="0"/>
              <a:cs typeface="Arial" panose="020B0604020202020204" pitchFamily="34" charset="0"/>
            </a:endParaRPr>
          </a:p>
          <a:p>
            <a:endParaRPr lang="en-US" b="1" dirty="0" smtClean="0">
              <a:solidFill>
                <a:srgbClr val="C00000"/>
              </a:solidFill>
              <a:latin typeface="Arial" panose="020B0604020202020204" pitchFamily="34" charset="0"/>
              <a:cs typeface="Arial" panose="020B0604020202020204" pitchFamily="34" charset="0"/>
            </a:endParaRPr>
          </a:p>
          <a:p>
            <a:r>
              <a:rPr lang="en-US" b="1" dirty="0" smtClean="0">
                <a:solidFill>
                  <a:srgbClr val="C00000"/>
                </a:solidFill>
                <a:latin typeface="Arial" panose="020B0604020202020204" pitchFamily="34" charset="0"/>
                <a:cs typeface="Arial" panose="020B0604020202020204" pitchFamily="34" charset="0"/>
              </a:rPr>
              <a:t>2-</a:t>
            </a:r>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solidFill>
                  <a:prstClr val="black">
                    <a:tint val="75000"/>
                  </a:prstClr>
                </a:solidFill>
              </a:rPr>
              <a:pPr/>
              <a:t>222</a:t>
            </a:fld>
            <a:endParaRPr lang="en-US">
              <a:solidFill>
                <a:prstClr val="black">
                  <a:tint val="75000"/>
                </a:prstClr>
              </a:solidFill>
            </a:endParaRPr>
          </a:p>
        </p:txBody>
      </p:sp>
      <p:sp>
        <p:nvSpPr>
          <p:cNvPr id="8" name="Rectangle 17"/>
          <p:cNvSpPr/>
          <p:nvPr/>
        </p:nvSpPr>
        <p:spPr>
          <a:xfrm>
            <a:off x="0" y="0"/>
            <a:ext cx="67056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smtClean="0">
                <a:solidFill>
                  <a:srgbClr val="002060"/>
                </a:solidFill>
                <a:cs typeface="Arial" pitchFamily="34" charset="0"/>
              </a:rPr>
              <a:t>Reactions </a:t>
            </a:r>
            <a:r>
              <a:rPr lang="en-US" sz="2800" b="1" dirty="0">
                <a:solidFill>
                  <a:srgbClr val="002060"/>
                </a:solidFill>
                <a:cs typeface="Arial" pitchFamily="34" charset="0"/>
              </a:rPr>
              <a:t>of Aldehydes and </a:t>
            </a:r>
            <a:r>
              <a:rPr lang="en-US" sz="2800" b="1" dirty="0" smtClean="0">
                <a:solidFill>
                  <a:srgbClr val="002060"/>
                </a:solidFill>
                <a:cs typeface="Arial" pitchFamily="34" charset="0"/>
              </a:rPr>
              <a:t>Ketones   cont.</a:t>
            </a:r>
            <a:endParaRPr lang="en-US" sz="2800" b="1" dirty="0">
              <a:solidFill>
                <a:srgbClr val="002060"/>
              </a:solidFill>
              <a:cs typeface="Arial" pitchFamily="34" charset="0"/>
            </a:endParaRPr>
          </a:p>
        </p:txBody>
      </p:sp>
    </p:spTree>
    <p:extLst>
      <p:ext uri="{BB962C8B-B14F-4D97-AF65-F5344CB8AC3E}">
        <p14:creationId xmlns:p14="http://schemas.microsoft.com/office/powerpoint/2010/main" val="3875648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0-#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7"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533400"/>
            <a:ext cx="9144000" cy="126188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r>
              <a:rPr lang="en-US" sz="2800" b="1" i="1" dirty="0" smtClean="0">
                <a:solidFill>
                  <a:srgbClr val="0070C0"/>
                </a:solidFill>
                <a:cs typeface="Arial" pitchFamily="34" charset="0"/>
              </a:rPr>
              <a:t>  </a:t>
            </a:r>
            <a:r>
              <a:rPr lang="en-US" sz="2400" b="1" dirty="0" smtClean="0">
                <a:solidFill>
                  <a:srgbClr val="C00000"/>
                </a:solidFill>
                <a:cs typeface="Arial" pitchFamily="34" charset="0"/>
              </a:rPr>
              <a:t>2- Addition </a:t>
            </a:r>
            <a:r>
              <a:rPr lang="en-US" sz="2400" b="1" dirty="0">
                <a:solidFill>
                  <a:srgbClr val="C00000"/>
                </a:solidFill>
                <a:cs typeface="Arial" pitchFamily="34" charset="0"/>
              </a:rPr>
              <a:t>of Ammonia and Ammonia </a:t>
            </a:r>
            <a:r>
              <a:rPr lang="en-US" sz="2400" b="1" dirty="0" smtClean="0">
                <a:solidFill>
                  <a:srgbClr val="C00000"/>
                </a:solidFill>
                <a:cs typeface="Arial" pitchFamily="34" charset="0"/>
              </a:rPr>
              <a:t>Derivatives</a:t>
            </a:r>
          </a:p>
          <a:p>
            <a:r>
              <a:rPr lang="en-US" sz="2800" b="1" dirty="0" smtClean="0">
                <a:solidFill>
                  <a:srgbClr val="002060"/>
                </a:solidFill>
                <a:cs typeface="Arial" pitchFamily="34" charset="0"/>
              </a:rPr>
              <a:t>    </a:t>
            </a:r>
            <a:r>
              <a:rPr lang="en-US" sz="2000" b="1" dirty="0" smtClean="0">
                <a:solidFill>
                  <a:srgbClr val="002060"/>
                </a:solidFill>
                <a:latin typeface="Arial" panose="020B0604020202020204" pitchFamily="34" charset="0"/>
                <a:cs typeface="Arial" panose="020B0604020202020204" pitchFamily="34" charset="0"/>
              </a:rPr>
              <a:t>Addition </a:t>
            </a:r>
            <a:r>
              <a:rPr lang="en-US" sz="2000" b="1" dirty="0">
                <a:solidFill>
                  <a:srgbClr val="002060"/>
                </a:solidFill>
                <a:latin typeface="Arial" panose="020B0604020202020204" pitchFamily="34" charset="0"/>
                <a:cs typeface="Arial" panose="020B0604020202020204" pitchFamily="34" charset="0"/>
              </a:rPr>
              <a:t>of nitrogen nucleophile, such as ammonia(NH3) and ammonia derivatives </a:t>
            </a:r>
            <a:r>
              <a:rPr lang="en-US" sz="2000" b="1" dirty="0">
                <a:solidFill>
                  <a:srgbClr val="C00000"/>
                </a:solidFill>
              </a:rPr>
              <a:t>(NH</a:t>
            </a:r>
            <a:r>
              <a:rPr lang="en-US" sz="2000" b="1" baseline="-25000" dirty="0">
                <a:solidFill>
                  <a:srgbClr val="C00000"/>
                </a:solidFill>
              </a:rPr>
              <a:t>2</a:t>
            </a:r>
            <a:r>
              <a:rPr lang="en-US" sz="2000" b="1" dirty="0">
                <a:solidFill>
                  <a:srgbClr val="C00000"/>
                </a:solidFill>
              </a:rPr>
              <a:t>-0H , NH</a:t>
            </a:r>
            <a:r>
              <a:rPr lang="en-US" sz="2000" b="1" baseline="-25000" dirty="0">
                <a:solidFill>
                  <a:srgbClr val="C00000"/>
                </a:solidFill>
              </a:rPr>
              <a:t>2</a:t>
            </a:r>
            <a:r>
              <a:rPr lang="en-US" sz="2000" b="1" dirty="0">
                <a:solidFill>
                  <a:srgbClr val="C00000"/>
                </a:solidFill>
              </a:rPr>
              <a:t> -NH</a:t>
            </a:r>
            <a:r>
              <a:rPr lang="en-US" sz="2000" b="1" baseline="-25000" dirty="0">
                <a:solidFill>
                  <a:srgbClr val="C00000"/>
                </a:solidFill>
              </a:rPr>
              <a:t>2</a:t>
            </a:r>
            <a:r>
              <a:rPr lang="en-US" sz="2000" b="1" dirty="0">
                <a:solidFill>
                  <a:srgbClr val="C00000"/>
                </a:solidFill>
              </a:rPr>
              <a:t> , ………).</a:t>
            </a:r>
            <a:endParaRPr lang="en-US" sz="2000" b="1" dirty="0">
              <a:solidFill>
                <a:srgbClr val="C00000"/>
              </a:solidFill>
              <a:latin typeface="Arial" panose="020B0604020202020204" pitchFamily="34" charset="0"/>
              <a:cs typeface="Arial" panose="020B0604020202020204" pitchFamily="34" charset="0"/>
            </a:endParaRPr>
          </a:p>
        </p:txBody>
      </p:sp>
      <p:pic>
        <p:nvPicPr>
          <p:cNvPr id="16179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905000"/>
            <a:ext cx="5492750" cy="1412875"/>
          </a:xfrm>
          <a:prstGeom prst="rect">
            <a:avLst/>
          </a:prstGeom>
          <a:noFill/>
          <a:extLst>
            <a:ext uri="{909E8E84-426E-40DD-AFC4-6F175D3DCCD1}">
              <a14:hiddenFill xmlns:a14="http://schemas.microsoft.com/office/drawing/2010/main">
                <a:solidFill>
                  <a:srgbClr val="FFFFFF"/>
                </a:solidFill>
              </a14:hiddenFill>
            </a:ext>
          </a:extLst>
        </p:spPr>
      </p:pic>
      <p:pic>
        <p:nvPicPr>
          <p:cNvPr id="16179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3048000"/>
            <a:ext cx="6461394" cy="291012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185294" y="3581400"/>
            <a:ext cx="914399" cy="369332"/>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a:spAutoFit/>
          </a:bodyPr>
          <a:lstStyle/>
          <a:p>
            <a:r>
              <a:rPr lang="en-US" b="1" dirty="0" err="1">
                <a:solidFill>
                  <a:prstClr val="black"/>
                </a:solidFill>
              </a:rPr>
              <a:t>Oxime</a:t>
            </a:r>
            <a:endParaRPr lang="ar-SA" dirty="0">
              <a:solidFill>
                <a:prstClr val="black"/>
              </a:solidFill>
            </a:endParaRPr>
          </a:p>
        </p:txBody>
      </p:sp>
      <p:sp>
        <p:nvSpPr>
          <p:cNvPr id="8" name="Rectangle 7"/>
          <p:cNvSpPr/>
          <p:nvPr/>
        </p:nvSpPr>
        <p:spPr>
          <a:xfrm>
            <a:off x="7125328" y="4919171"/>
            <a:ext cx="1200585" cy="369332"/>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none">
            <a:spAutoFit/>
          </a:bodyPr>
          <a:lstStyle/>
          <a:p>
            <a:r>
              <a:rPr lang="en-US" b="1" dirty="0" err="1">
                <a:solidFill>
                  <a:prstClr val="black"/>
                </a:solidFill>
              </a:rPr>
              <a:t>Hydrazone</a:t>
            </a:r>
            <a:endParaRPr lang="ar-SA" dirty="0">
              <a:solidFill>
                <a:prstClr val="black"/>
              </a:solidFill>
            </a:endParaRPr>
          </a:p>
        </p:txBody>
      </p:sp>
      <p:sp>
        <p:nvSpPr>
          <p:cNvPr id="18" name="Rectangle 17"/>
          <p:cNvSpPr/>
          <p:nvPr/>
        </p:nvSpPr>
        <p:spPr>
          <a:xfrm>
            <a:off x="7147194" y="2690910"/>
            <a:ext cx="914399" cy="369332"/>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a:spAutoFit/>
          </a:bodyPr>
          <a:lstStyle/>
          <a:p>
            <a:r>
              <a:rPr lang="en-US" b="1" dirty="0" smtClean="0">
                <a:solidFill>
                  <a:prstClr val="black"/>
                </a:solidFill>
              </a:rPr>
              <a:t>imine</a:t>
            </a:r>
            <a:endParaRPr lang="ar-SA" dirty="0">
              <a:solidFill>
                <a:prstClr val="black"/>
              </a:solidFill>
            </a:endParaRPr>
          </a:p>
        </p:txBody>
      </p:sp>
      <p:sp>
        <p:nvSpPr>
          <p:cNvPr id="19" name="Rectangle 18"/>
          <p:cNvSpPr/>
          <p:nvPr/>
        </p:nvSpPr>
        <p:spPr>
          <a:xfrm>
            <a:off x="257850" y="2362200"/>
            <a:ext cx="389850" cy="3139321"/>
          </a:xfrm>
          <a:prstGeom prst="rect">
            <a:avLst/>
          </a:prstGeom>
        </p:spPr>
        <p:txBody>
          <a:bodyPr wrap="none">
            <a:spAutoFit/>
          </a:bodyPr>
          <a:lstStyle/>
          <a:p>
            <a:r>
              <a:rPr lang="en-US" b="1" dirty="0" smtClean="0">
                <a:solidFill>
                  <a:srgbClr val="C00000"/>
                </a:solidFill>
                <a:latin typeface="Arial" panose="020B0604020202020204" pitchFamily="34" charset="0"/>
                <a:cs typeface="Arial" panose="020B0604020202020204" pitchFamily="34" charset="0"/>
              </a:rPr>
              <a:t>1-</a:t>
            </a:r>
          </a:p>
          <a:p>
            <a:endParaRPr lang="en-US" b="1" dirty="0">
              <a:solidFill>
                <a:srgbClr val="C00000"/>
              </a:solidFill>
              <a:latin typeface="Arial" panose="020B0604020202020204" pitchFamily="34" charset="0"/>
              <a:cs typeface="Arial" panose="020B0604020202020204" pitchFamily="34" charset="0"/>
            </a:endParaRPr>
          </a:p>
          <a:p>
            <a:endParaRPr lang="en-US" b="1" dirty="0" smtClean="0">
              <a:solidFill>
                <a:srgbClr val="C00000"/>
              </a:solidFill>
              <a:latin typeface="Arial" panose="020B0604020202020204" pitchFamily="34" charset="0"/>
              <a:cs typeface="Arial" panose="020B0604020202020204" pitchFamily="34" charset="0"/>
            </a:endParaRPr>
          </a:p>
          <a:p>
            <a:endParaRPr lang="en-US" b="1" dirty="0" smtClean="0">
              <a:solidFill>
                <a:srgbClr val="C00000"/>
              </a:solidFill>
              <a:latin typeface="Arial" panose="020B0604020202020204" pitchFamily="34" charset="0"/>
              <a:cs typeface="Arial" panose="020B0604020202020204" pitchFamily="34" charset="0"/>
            </a:endParaRPr>
          </a:p>
          <a:p>
            <a:r>
              <a:rPr lang="en-US" b="1" dirty="0" smtClean="0">
                <a:solidFill>
                  <a:srgbClr val="C00000"/>
                </a:solidFill>
                <a:latin typeface="Arial" panose="020B0604020202020204" pitchFamily="34" charset="0"/>
                <a:cs typeface="Arial" panose="020B0604020202020204" pitchFamily="34" charset="0"/>
              </a:rPr>
              <a:t>2-</a:t>
            </a:r>
          </a:p>
          <a:p>
            <a:endParaRPr lang="en-US" b="1" dirty="0">
              <a:solidFill>
                <a:srgbClr val="C00000"/>
              </a:solidFill>
              <a:latin typeface="Arial" panose="020B0604020202020204" pitchFamily="34" charset="0"/>
              <a:cs typeface="Arial" panose="020B0604020202020204" pitchFamily="34" charset="0"/>
            </a:endParaRPr>
          </a:p>
          <a:p>
            <a:endParaRPr lang="en-US" b="1" dirty="0" smtClean="0">
              <a:solidFill>
                <a:srgbClr val="C00000"/>
              </a:solidFill>
              <a:latin typeface="Arial" panose="020B0604020202020204" pitchFamily="34" charset="0"/>
              <a:cs typeface="Arial" panose="020B0604020202020204" pitchFamily="34" charset="0"/>
            </a:endParaRPr>
          </a:p>
          <a:p>
            <a:endParaRPr lang="en-US" b="1" dirty="0" smtClean="0">
              <a:solidFill>
                <a:srgbClr val="C00000"/>
              </a:solidFill>
              <a:latin typeface="Arial" panose="020B0604020202020204" pitchFamily="34" charset="0"/>
              <a:cs typeface="Arial" panose="020B0604020202020204" pitchFamily="34" charset="0"/>
            </a:endParaRPr>
          </a:p>
          <a:p>
            <a:endParaRPr lang="en-US" b="1" dirty="0" smtClean="0">
              <a:solidFill>
                <a:srgbClr val="C00000"/>
              </a:solidFill>
              <a:latin typeface="Arial" panose="020B0604020202020204" pitchFamily="34" charset="0"/>
              <a:cs typeface="Arial" panose="020B0604020202020204" pitchFamily="34" charset="0"/>
            </a:endParaRPr>
          </a:p>
          <a:p>
            <a:r>
              <a:rPr lang="en-US" b="1" dirty="0" smtClean="0">
                <a:solidFill>
                  <a:srgbClr val="C00000"/>
                </a:solidFill>
                <a:latin typeface="Arial" panose="020B0604020202020204" pitchFamily="34" charset="0"/>
                <a:cs typeface="Arial" panose="020B0604020202020204" pitchFamily="34" charset="0"/>
              </a:rPr>
              <a:t>3-</a:t>
            </a:r>
          </a:p>
          <a:p>
            <a:endParaRPr lang="en-US" b="1" dirty="0" smtClean="0">
              <a:solidFill>
                <a:srgbClr val="C00000"/>
              </a:solidFill>
              <a:latin typeface="Arial" panose="020B0604020202020204" pitchFamily="34" charset="0"/>
              <a:cs typeface="Arial" panose="020B0604020202020204" pitchFamily="34"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223</a:t>
            </a:fld>
            <a:endParaRPr lang="en-US">
              <a:solidFill>
                <a:prstClr val="black">
                  <a:tint val="75000"/>
                </a:prstClr>
              </a:solidFill>
            </a:endParaRPr>
          </a:p>
        </p:txBody>
      </p:sp>
      <p:sp>
        <p:nvSpPr>
          <p:cNvPr id="11" name="Rectangle 17"/>
          <p:cNvSpPr/>
          <p:nvPr/>
        </p:nvSpPr>
        <p:spPr>
          <a:xfrm>
            <a:off x="0" y="0"/>
            <a:ext cx="67056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smtClean="0">
                <a:solidFill>
                  <a:srgbClr val="002060"/>
                </a:solidFill>
                <a:cs typeface="Arial" pitchFamily="34" charset="0"/>
              </a:rPr>
              <a:t>Reactions </a:t>
            </a:r>
            <a:r>
              <a:rPr lang="en-US" sz="2800" b="1" dirty="0">
                <a:solidFill>
                  <a:srgbClr val="002060"/>
                </a:solidFill>
                <a:cs typeface="Arial" pitchFamily="34" charset="0"/>
              </a:rPr>
              <a:t>of Aldehydes and </a:t>
            </a:r>
            <a:r>
              <a:rPr lang="en-US" sz="2800" b="1" dirty="0" smtClean="0">
                <a:solidFill>
                  <a:srgbClr val="002060"/>
                </a:solidFill>
                <a:cs typeface="Arial" pitchFamily="34" charset="0"/>
              </a:rPr>
              <a:t>Ketones   cont.</a:t>
            </a:r>
            <a:endParaRPr lang="en-US" sz="2800" b="1" dirty="0">
              <a:solidFill>
                <a:srgbClr val="002060"/>
              </a:solidFill>
              <a:cs typeface="Arial" pitchFamily="34" charset="0"/>
            </a:endParaRPr>
          </a:p>
        </p:txBody>
      </p:sp>
    </p:spTree>
    <p:extLst>
      <p:ext uri="{BB962C8B-B14F-4D97-AF65-F5344CB8AC3E}">
        <p14:creationId xmlns:p14="http://schemas.microsoft.com/office/powerpoint/2010/main" val="758608604"/>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2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0"/>
            <a:ext cx="9220200" cy="6848079"/>
          </a:xfrm>
          <a:prstGeom prst="rect">
            <a:avLst/>
          </a:prstGeom>
          <a:noFill/>
          <a:ln>
            <a:noFill/>
          </a:ln>
        </p:spPr>
        <p:style>
          <a:lnRef idx="1">
            <a:schemeClr val="accent6"/>
          </a:lnRef>
          <a:fillRef idx="2">
            <a:schemeClr val="accent6"/>
          </a:fillRef>
          <a:effectRef idx="1">
            <a:schemeClr val="accent6"/>
          </a:effectRef>
          <a:fontRef idx="minor">
            <a:schemeClr val="dk1"/>
          </a:fontRef>
        </p:style>
      </p:pic>
      <p:sp>
        <p:nvSpPr>
          <p:cNvPr id="3" name="Rectangle 2"/>
          <p:cNvSpPr/>
          <p:nvPr/>
        </p:nvSpPr>
        <p:spPr>
          <a:xfrm>
            <a:off x="0" y="0"/>
            <a:ext cx="1524000" cy="1477328"/>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en-US" b="1" dirty="0">
                <a:solidFill>
                  <a:srgbClr val="C00000"/>
                </a:solidFill>
                <a:cs typeface="Arial" pitchFamily="34" charset="0"/>
              </a:rPr>
              <a:t>Addition </a:t>
            </a:r>
            <a:r>
              <a:rPr lang="en-US" b="1" dirty="0" smtClean="0">
                <a:solidFill>
                  <a:srgbClr val="C00000"/>
                </a:solidFill>
                <a:cs typeface="Arial" pitchFamily="34" charset="0"/>
              </a:rPr>
              <a:t>of</a:t>
            </a:r>
          </a:p>
          <a:p>
            <a:r>
              <a:rPr lang="en-US" b="1" dirty="0" smtClean="0">
                <a:solidFill>
                  <a:srgbClr val="C00000"/>
                </a:solidFill>
                <a:cs typeface="Arial" pitchFamily="34" charset="0"/>
              </a:rPr>
              <a:t> </a:t>
            </a:r>
            <a:r>
              <a:rPr lang="en-US" b="1" dirty="0">
                <a:solidFill>
                  <a:srgbClr val="C00000"/>
                </a:solidFill>
                <a:cs typeface="Arial" pitchFamily="34" charset="0"/>
              </a:rPr>
              <a:t>Ammonia </a:t>
            </a:r>
            <a:r>
              <a:rPr lang="en-US" b="1" dirty="0" smtClean="0">
                <a:solidFill>
                  <a:srgbClr val="C00000"/>
                </a:solidFill>
                <a:cs typeface="Arial" pitchFamily="34" charset="0"/>
              </a:rPr>
              <a:t>and</a:t>
            </a:r>
          </a:p>
          <a:p>
            <a:r>
              <a:rPr lang="en-US" b="1" dirty="0" smtClean="0">
                <a:solidFill>
                  <a:srgbClr val="C00000"/>
                </a:solidFill>
                <a:cs typeface="Arial" pitchFamily="34" charset="0"/>
              </a:rPr>
              <a:t> Ammonia</a:t>
            </a:r>
          </a:p>
          <a:p>
            <a:r>
              <a:rPr lang="en-US" b="1" dirty="0" smtClean="0">
                <a:solidFill>
                  <a:srgbClr val="C00000"/>
                </a:solidFill>
                <a:cs typeface="Arial" pitchFamily="34" charset="0"/>
              </a:rPr>
              <a:t> </a:t>
            </a:r>
            <a:r>
              <a:rPr lang="en-US" b="1" dirty="0">
                <a:solidFill>
                  <a:srgbClr val="C00000"/>
                </a:solidFill>
                <a:cs typeface="Arial" pitchFamily="34" charset="0"/>
              </a:rPr>
              <a:t>Derivatives</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224</a:t>
            </a:fld>
            <a:endParaRPr lang="en-US">
              <a:solidFill>
                <a:prstClr val="black">
                  <a:tint val="75000"/>
                </a:prstClr>
              </a:solidFill>
            </a:endParaRPr>
          </a:p>
        </p:txBody>
      </p:sp>
    </p:spTree>
    <p:extLst>
      <p:ext uri="{BB962C8B-B14F-4D97-AF65-F5344CB8AC3E}">
        <p14:creationId xmlns:p14="http://schemas.microsoft.com/office/powerpoint/2010/main" val="3964192488"/>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156376" y="685800"/>
            <a:ext cx="8686800" cy="2123658"/>
          </a:xfrm>
          <a:prstGeom prst="rect">
            <a:avLst/>
          </a:prstGeom>
        </p:spPr>
        <p:txBody>
          <a:bodyPr wrap="square">
            <a:spAutoFit/>
          </a:bodyPr>
          <a:lstStyle/>
          <a:p>
            <a:r>
              <a:rPr lang="en-US" sz="2000" b="1" dirty="0" smtClean="0">
                <a:solidFill>
                  <a:srgbClr val="002060"/>
                </a:solidFill>
                <a:latin typeface="Arial" panose="020B0604020202020204" pitchFamily="34" charset="0"/>
                <a:cs typeface="Arial" panose="020B0604020202020204" pitchFamily="34" charset="0"/>
              </a:rPr>
              <a:t>  </a:t>
            </a:r>
            <a:r>
              <a:rPr lang="en-US" sz="2400" b="1" dirty="0">
                <a:solidFill>
                  <a:srgbClr val="C00000"/>
                </a:solidFill>
                <a:cs typeface="Arial" pitchFamily="34" charset="0"/>
              </a:rPr>
              <a:t>3- Addition of Alcohols</a:t>
            </a:r>
            <a:r>
              <a:rPr lang="en-US" sz="2400" b="1" dirty="0" smtClean="0">
                <a:solidFill>
                  <a:srgbClr val="C00000"/>
                </a:solidFill>
                <a:cs typeface="Arial" pitchFamily="34" charset="0"/>
              </a:rPr>
              <a:t>:</a:t>
            </a:r>
            <a:endParaRPr lang="en-US" sz="2400" b="1" dirty="0" smtClean="0">
              <a:solidFill>
                <a:srgbClr val="C00000"/>
              </a:solidFill>
              <a:latin typeface="Arial" panose="020B0604020202020204" pitchFamily="34" charset="0"/>
              <a:cs typeface="Arial" panose="020B0604020202020204" pitchFamily="34" charset="0"/>
            </a:endParaRPr>
          </a:p>
          <a:p>
            <a:pPr algn="just"/>
            <a:r>
              <a:rPr lang="en-US" sz="2400" b="1" dirty="0" smtClean="0">
                <a:solidFill>
                  <a:srgbClr val="002060"/>
                </a:solidFill>
              </a:rPr>
              <a:t>  A</a:t>
            </a:r>
            <a:r>
              <a:rPr lang="en-US" sz="2400" b="1" dirty="0">
                <a:solidFill>
                  <a:srgbClr val="002060"/>
                </a:solidFill>
              </a:rPr>
              <a:t>. </a:t>
            </a:r>
            <a:r>
              <a:rPr lang="en-US" sz="2400" b="1" dirty="0">
                <a:solidFill>
                  <a:srgbClr val="002060"/>
                </a:solidFill>
                <a:cs typeface="Arial" pitchFamily="34" charset="0"/>
              </a:rPr>
              <a:t>Formation of </a:t>
            </a:r>
            <a:r>
              <a:rPr lang="en-US" sz="2400" b="1" dirty="0" err="1">
                <a:solidFill>
                  <a:srgbClr val="002060"/>
                </a:solidFill>
              </a:rPr>
              <a:t>Hemiacetals</a:t>
            </a:r>
            <a:r>
              <a:rPr lang="en-US" sz="2400" b="1" dirty="0">
                <a:solidFill>
                  <a:srgbClr val="002060"/>
                </a:solidFill>
              </a:rPr>
              <a:t> (and </a:t>
            </a:r>
            <a:r>
              <a:rPr lang="en-US" sz="2400" b="1" dirty="0" err="1">
                <a:solidFill>
                  <a:srgbClr val="002060"/>
                </a:solidFill>
              </a:rPr>
              <a:t>Hemiketals</a:t>
            </a:r>
            <a:r>
              <a:rPr lang="en-US" sz="2400" b="1" dirty="0" smtClean="0">
                <a:solidFill>
                  <a:srgbClr val="002060"/>
                </a:solidFill>
              </a:rPr>
              <a:t>)</a:t>
            </a:r>
            <a:r>
              <a:rPr lang="en-US" sz="2000" b="1" dirty="0" smtClean="0">
                <a:solidFill>
                  <a:srgbClr val="002060"/>
                </a:solidFill>
                <a:latin typeface="Arial" panose="020B0604020202020204" pitchFamily="34" charset="0"/>
                <a:cs typeface="Arial" panose="020B0604020202020204" pitchFamily="34" charset="0"/>
              </a:rPr>
              <a:t>  </a:t>
            </a:r>
          </a:p>
          <a:p>
            <a:pPr algn="just"/>
            <a:r>
              <a:rPr lang="en-US" sz="2000" b="1" dirty="0" smtClean="0">
                <a:solidFill>
                  <a:srgbClr val="002060"/>
                </a:solidFill>
                <a:latin typeface="Arial" panose="020B0604020202020204" pitchFamily="34" charset="0"/>
                <a:cs typeface="Arial" panose="020B0604020202020204" pitchFamily="34" charset="0"/>
              </a:rPr>
              <a:t>Alcohols, can be added to the carbonyl group of aldehydes and ketones, an </a:t>
            </a:r>
            <a:r>
              <a:rPr lang="en-US" sz="2000" b="1" dirty="0">
                <a:solidFill>
                  <a:srgbClr val="002060"/>
                </a:solidFill>
                <a:latin typeface="Arial" panose="020B0604020202020204" pitchFamily="34" charset="0"/>
                <a:cs typeface="Arial" panose="020B0604020202020204" pitchFamily="34" charset="0"/>
              </a:rPr>
              <a:t>acid catalyst is required </a:t>
            </a:r>
            <a:r>
              <a:rPr lang="en-US" sz="2000" b="1" dirty="0" smtClean="0">
                <a:solidFill>
                  <a:srgbClr val="002060"/>
                </a:solidFill>
                <a:latin typeface="Arial" panose="020B0604020202020204" pitchFamily="34" charset="0"/>
                <a:cs typeface="Arial" panose="020B0604020202020204" pitchFamily="34" charset="0"/>
              </a:rPr>
              <a:t>for the reaction. Addition </a:t>
            </a:r>
            <a:r>
              <a:rPr lang="en-US" sz="2000" b="1" dirty="0">
                <a:solidFill>
                  <a:srgbClr val="002060"/>
                </a:solidFill>
                <a:latin typeface="Arial" panose="020B0604020202020204" pitchFamily="34" charset="0"/>
                <a:cs typeface="Arial" panose="020B0604020202020204" pitchFamily="34" charset="0"/>
              </a:rPr>
              <a:t>of one mole of an alcohol to the carbonyl group of an aldehyde </a:t>
            </a:r>
            <a:r>
              <a:rPr lang="en-US" sz="2000" b="1" dirty="0" smtClean="0">
                <a:solidFill>
                  <a:srgbClr val="002060"/>
                </a:solidFill>
                <a:latin typeface="Arial" panose="020B0604020202020204" pitchFamily="34" charset="0"/>
                <a:cs typeface="Arial" panose="020B0604020202020204" pitchFamily="34" charset="0"/>
              </a:rPr>
              <a:t>or ketone yields </a:t>
            </a:r>
            <a:r>
              <a:rPr lang="en-US" sz="2000" b="1" dirty="0">
                <a:solidFill>
                  <a:srgbClr val="002060"/>
                </a:solidFill>
                <a:latin typeface="Arial" panose="020B0604020202020204" pitchFamily="34" charset="0"/>
                <a:cs typeface="Arial" panose="020B0604020202020204" pitchFamily="34" charset="0"/>
              </a:rPr>
              <a:t>a </a:t>
            </a:r>
            <a:r>
              <a:rPr lang="en-US" sz="2000" b="1" dirty="0" smtClean="0">
                <a:solidFill>
                  <a:srgbClr val="002060"/>
                </a:solidFill>
                <a:latin typeface="Arial" panose="020B0604020202020204" pitchFamily="34" charset="0"/>
                <a:cs typeface="Arial" panose="020B0604020202020204" pitchFamily="34" charset="0"/>
              </a:rPr>
              <a:t>Hemiacetal or </a:t>
            </a:r>
            <a:r>
              <a:rPr lang="en-US" sz="2000" b="1" dirty="0">
                <a:solidFill>
                  <a:srgbClr val="002060"/>
                </a:solidFill>
                <a:latin typeface="Arial" panose="020B0604020202020204" pitchFamily="34" charset="0"/>
                <a:cs typeface="Arial" panose="020B0604020202020204" pitchFamily="34" charset="0"/>
              </a:rPr>
              <a:t>Hemiketals</a:t>
            </a:r>
          </a:p>
        </p:txBody>
      </p:sp>
      <p:pic>
        <p:nvPicPr>
          <p:cNvPr id="163910" name="Picture 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0062" y="2550910"/>
            <a:ext cx="6999428" cy="269716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876800" y="5169485"/>
            <a:ext cx="1017104" cy="646331"/>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dirty="0" smtClean="0">
              <a:solidFill>
                <a:prstClr val="black"/>
              </a:solidFill>
            </a:endParaRPr>
          </a:p>
          <a:p>
            <a:endParaRPr lang="en-US" dirty="0">
              <a:solidFill>
                <a:prstClr val="black"/>
              </a:solidFill>
            </a:endParaRPr>
          </a:p>
        </p:txBody>
      </p:sp>
      <p:sp>
        <p:nvSpPr>
          <p:cNvPr id="17" name="Rectangle 16"/>
          <p:cNvSpPr/>
          <p:nvPr/>
        </p:nvSpPr>
        <p:spPr>
          <a:xfrm>
            <a:off x="7378154" y="5169484"/>
            <a:ext cx="879568" cy="646331"/>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dirty="0" smtClean="0">
              <a:solidFill>
                <a:prstClr val="black"/>
              </a:solidFill>
            </a:endParaRPr>
          </a:p>
          <a:p>
            <a:endParaRPr lang="en-US" dirty="0">
              <a:solidFill>
                <a:prstClr val="black"/>
              </a:solidFill>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225</a:t>
            </a:fld>
            <a:endParaRPr lang="en-US">
              <a:solidFill>
                <a:prstClr val="black">
                  <a:tint val="75000"/>
                </a:prstClr>
              </a:solidFill>
            </a:endParaRPr>
          </a:p>
        </p:txBody>
      </p:sp>
      <p:sp>
        <p:nvSpPr>
          <p:cNvPr id="9" name="Rectangle 17"/>
          <p:cNvSpPr/>
          <p:nvPr/>
        </p:nvSpPr>
        <p:spPr>
          <a:xfrm>
            <a:off x="0" y="0"/>
            <a:ext cx="67056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smtClean="0">
                <a:solidFill>
                  <a:srgbClr val="002060"/>
                </a:solidFill>
                <a:cs typeface="Arial" pitchFamily="34" charset="0"/>
              </a:rPr>
              <a:t>Reactions </a:t>
            </a:r>
            <a:r>
              <a:rPr lang="en-US" sz="2800" b="1" dirty="0">
                <a:solidFill>
                  <a:srgbClr val="002060"/>
                </a:solidFill>
                <a:cs typeface="Arial" pitchFamily="34" charset="0"/>
              </a:rPr>
              <a:t>of Aldehydes and </a:t>
            </a:r>
            <a:r>
              <a:rPr lang="en-US" sz="2800" b="1" dirty="0" smtClean="0">
                <a:solidFill>
                  <a:srgbClr val="002060"/>
                </a:solidFill>
                <a:cs typeface="Arial" pitchFamily="34" charset="0"/>
              </a:rPr>
              <a:t>Ketones   cont.</a:t>
            </a:r>
            <a:endParaRPr lang="en-US" sz="2800" b="1" dirty="0">
              <a:solidFill>
                <a:srgbClr val="002060"/>
              </a:solidFill>
              <a:cs typeface="Arial" pitchFamily="34" charset="0"/>
            </a:endParaRPr>
          </a:p>
        </p:txBody>
      </p:sp>
    </p:spTree>
    <p:extLst>
      <p:ext uri="{BB962C8B-B14F-4D97-AF65-F5344CB8AC3E}">
        <p14:creationId xmlns:p14="http://schemas.microsoft.com/office/powerpoint/2010/main" val="959552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52400" y="3276600"/>
            <a:ext cx="8763000" cy="707886"/>
          </a:xfrm>
          <a:prstGeom prst="rect">
            <a:avLst/>
          </a:prstGeom>
        </p:spPr>
        <p:txBody>
          <a:bodyPr wrap="square">
            <a:spAutoFit/>
          </a:bodyPr>
          <a:lstStyle/>
          <a:p>
            <a:pPr algn="just"/>
            <a:r>
              <a:rPr lang="en-US" sz="2000" b="1" dirty="0" smtClean="0">
                <a:solidFill>
                  <a:srgbClr val="002060"/>
                </a:solidFill>
              </a:rPr>
              <a:t>      The addition of one mole of an alcohol to a ketone gives a </a:t>
            </a:r>
            <a:r>
              <a:rPr lang="en-US" sz="2000" b="1" dirty="0" err="1" smtClean="0">
                <a:solidFill>
                  <a:srgbClr val="C00000"/>
                </a:solidFill>
              </a:rPr>
              <a:t>hemiketal</a:t>
            </a:r>
            <a:r>
              <a:rPr lang="en-US" sz="2000" b="1" dirty="0">
                <a:solidFill>
                  <a:srgbClr val="002060"/>
                </a:solidFill>
              </a:rPr>
              <a:t>. addition of one more mole of an alcohol to the </a:t>
            </a:r>
            <a:r>
              <a:rPr lang="en-US" sz="2000" b="1" dirty="0" err="1">
                <a:solidFill>
                  <a:srgbClr val="002060"/>
                </a:solidFill>
              </a:rPr>
              <a:t>hemiketal</a:t>
            </a:r>
            <a:r>
              <a:rPr lang="en-US" sz="2000" b="1" dirty="0">
                <a:solidFill>
                  <a:srgbClr val="002060"/>
                </a:solidFill>
              </a:rPr>
              <a:t> gives </a:t>
            </a:r>
            <a:r>
              <a:rPr lang="en-US" sz="2000" b="1" dirty="0">
                <a:solidFill>
                  <a:srgbClr val="C00000"/>
                </a:solidFill>
              </a:rPr>
              <a:t>ketal </a:t>
            </a:r>
            <a:r>
              <a:rPr lang="en-US" sz="2000" b="1" dirty="0">
                <a:solidFill>
                  <a:srgbClr val="002060"/>
                </a:solidFill>
              </a:rPr>
              <a:t> </a:t>
            </a:r>
          </a:p>
        </p:txBody>
      </p:sp>
      <p:pic>
        <p:nvPicPr>
          <p:cNvPr id="13" name="Picture 8" descr="http://archives.library.illinois.edu/erec/University%20Archives/1505050/Organic/Ketones/Chapter%208/sec8-5/fig8-8.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995" y="4033392"/>
            <a:ext cx="5035547" cy="15282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533400"/>
            <a:ext cx="9067801" cy="707886"/>
          </a:xfrm>
          <a:prstGeom prst="rect">
            <a:avLst/>
          </a:prstGeom>
        </p:spPr>
        <p:txBody>
          <a:bodyPr wrap="square">
            <a:spAutoFit/>
          </a:bodyPr>
          <a:lstStyle/>
          <a:p>
            <a:r>
              <a:rPr lang="en-US" sz="2000" b="1" dirty="0" smtClean="0">
                <a:solidFill>
                  <a:srgbClr val="002060"/>
                </a:solidFill>
                <a:latin typeface="Arial" panose="020B0604020202020204" pitchFamily="34" charset="0"/>
                <a:cs typeface="Arial" panose="020B0604020202020204" pitchFamily="34" charset="0"/>
              </a:rPr>
              <a:t>  The </a:t>
            </a:r>
            <a:r>
              <a:rPr lang="en-US" sz="2000" b="1" dirty="0">
                <a:solidFill>
                  <a:srgbClr val="002060"/>
                </a:solidFill>
                <a:latin typeface="Arial" panose="020B0604020202020204" pitchFamily="34" charset="0"/>
                <a:cs typeface="Arial" panose="020B0604020202020204" pitchFamily="34" charset="0"/>
              </a:rPr>
              <a:t>addition of one mole of an alcohol to </a:t>
            </a:r>
            <a:r>
              <a:rPr lang="en-US" sz="2000" b="1" dirty="0" smtClean="0">
                <a:solidFill>
                  <a:srgbClr val="002060"/>
                </a:solidFill>
                <a:latin typeface="Arial" panose="020B0604020202020204" pitchFamily="34" charset="0"/>
                <a:cs typeface="Arial" panose="020B0604020202020204" pitchFamily="34" charset="0"/>
              </a:rPr>
              <a:t>the Aldehyde gives hemiacetal addition </a:t>
            </a:r>
            <a:r>
              <a:rPr lang="en-US" sz="2000" b="1" dirty="0">
                <a:solidFill>
                  <a:srgbClr val="002060"/>
                </a:solidFill>
                <a:latin typeface="Arial" panose="020B0604020202020204" pitchFamily="34" charset="0"/>
                <a:cs typeface="Arial" panose="020B0604020202020204" pitchFamily="34" charset="0"/>
              </a:rPr>
              <a:t>of </a:t>
            </a:r>
            <a:r>
              <a:rPr lang="en-US" sz="2000" b="1" dirty="0" smtClean="0">
                <a:solidFill>
                  <a:srgbClr val="002060"/>
                </a:solidFill>
                <a:latin typeface="Arial" panose="020B0604020202020204" pitchFamily="34" charset="0"/>
                <a:cs typeface="Arial" panose="020B0604020202020204" pitchFamily="34" charset="0"/>
              </a:rPr>
              <a:t>one more mole </a:t>
            </a:r>
            <a:r>
              <a:rPr lang="en-US" sz="2000" b="1" dirty="0">
                <a:solidFill>
                  <a:srgbClr val="002060"/>
                </a:solidFill>
                <a:latin typeface="Arial" panose="020B0604020202020204" pitchFamily="34" charset="0"/>
                <a:cs typeface="Arial" panose="020B0604020202020204" pitchFamily="34" charset="0"/>
              </a:rPr>
              <a:t>of an alcohol to </a:t>
            </a:r>
            <a:r>
              <a:rPr lang="en-US" sz="2000" b="1" dirty="0" smtClean="0">
                <a:solidFill>
                  <a:srgbClr val="002060"/>
                </a:solidFill>
                <a:latin typeface="Arial" panose="020B0604020202020204" pitchFamily="34" charset="0"/>
                <a:cs typeface="Arial" panose="020B0604020202020204" pitchFamily="34" charset="0"/>
              </a:rPr>
              <a:t>the hemiacetal gives </a:t>
            </a:r>
            <a:r>
              <a:rPr lang="en-US" sz="2000" b="1" dirty="0" err="1" smtClean="0">
                <a:solidFill>
                  <a:srgbClr val="002060"/>
                </a:solidFill>
                <a:latin typeface="Arial" panose="020B0604020202020204" pitchFamily="34" charset="0"/>
                <a:cs typeface="Arial" panose="020B0604020202020204" pitchFamily="34" charset="0"/>
              </a:rPr>
              <a:t>acetal</a:t>
            </a:r>
            <a:r>
              <a:rPr lang="en-US" sz="2000" b="1" dirty="0">
                <a:solidFill>
                  <a:srgbClr val="002060"/>
                </a:solidFill>
                <a:latin typeface="Arial" panose="020B0604020202020204" pitchFamily="34" charset="0"/>
                <a:cs typeface="Arial" panose="020B0604020202020204" pitchFamily="34" charset="0"/>
              </a:rPr>
              <a:t>.  </a:t>
            </a:r>
          </a:p>
        </p:txBody>
      </p:sp>
      <p:pic>
        <p:nvPicPr>
          <p:cNvPr id="15" name="Picture 2" descr="http://upload.wikimedia.org/wikipedia/commons/4/45/Equil_acet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251" y="1241286"/>
            <a:ext cx="7308415" cy="2121001"/>
          </a:xfrm>
          <a:prstGeom prst="rect">
            <a:avLst/>
          </a:prstGeom>
          <a:noFill/>
          <a:extLst>
            <a:ext uri="{909E8E84-426E-40DD-AFC4-6F175D3DCCD1}">
              <a14:hiddenFill xmlns:a14="http://schemas.microsoft.com/office/drawing/2010/main">
                <a:solidFill>
                  <a:srgbClr val="FFFFFF"/>
                </a:solidFill>
              </a14:hiddenFill>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226</a:t>
            </a:fld>
            <a:endParaRPr lang="en-US">
              <a:solidFill>
                <a:prstClr val="black">
                  <a:tint val="75000"/>
                </a:prstClr>
              </a:solidFill>
            </a:endParaRPr>
          </a:p>
        </p:txBody>
      </p:sp>
      <p:sp>
        <p:nvSpPr>
          <p:cNvPr id="3" name="مستطيل 2"/>
          <p:cNvSpPr/>
          <p:nvPr/>
        </p:nvSpPr>
        <p:spPr>
          <a:xfrm>
            <a:off x="6629400" y="1524000"/>
            <a:ext cx="1447800" cy="369332"/>
          </a:xfrm>
          <a:prstGeom prst="rect">
            <a:avLst/>
          </a:prstGeom>
        </p:spPr>
        <p:style>
          <a:lnRef idx="0">
            <a:scrgbClr r="0" g="0" b="0"/>
          </a:lnRef>
          <a:fillRef idx="1001">
            <a:schemeClr val="lt1"/>
          </a:fillRef>
          <a:effectRef idx="0">
            <a:scrgbClr r="0" g="0" b="0"/>
          </a:effectRef>
          <a:fontRef idx="major"/>
        </p:style>
        <p:txBody>
          <a:bodyPr wrap="square">
            <a:spAutoFit/>
          </a:bodyPr>
          <a:lstStyle/>
          <a:p>
            <a:r>
              <a:rPr lang="en-US" dirty="0" smtClean="0">
                <a:solidFill>
                  <a:srgbClr val="C00000"/>
                </a:solidFill>
              </a:rPr>
              <a:t>Hemiaceta</a:t>
            </a:r>
            <a:r>
              <a:rPr lang="en-US" dirty="0" smtClean="0">
                <a:solidFill>
                  <a:prstClr val="black"/>
                </a:solidFill>
              </a:rPr>
              <a:t>l</a:t>
            </a:r>
            <a:endParaRPr lang="ar-SA" dirty="0">
              <a:solidFill>
                <a:prstClr val="black"/>
              </a:solidFill>
            </a:endParaRPr>
          </a:p>
        </p:txBody>
      </p:sp>
      <p:sp>
        <p:nvSpPr>
          <p:cNvPr id="5" name="مستطيل 4"/>
          <p:cNvSpPr/>
          <p:nvPr/>
        </p:nvSpPr>
        <p:spPr>
          <a:xfrm>
            <a:off x="7100968" y="2992955"/>
            <a:ext cx="877933" cy="369332"/>
          </a:xfrm>
          <a:prstGeom prst="rect">
            <a:avLst/>
          </a:prstGeom>
        </p:spPr>
        <p:style>
          <a:lnRef idx="0">
            <a:scrgbClr r="0" g="0" b="0"/>
          </a:lnRef>
          <a:fillRef idx="1001">
            <a:schemeClr val="lt1"/>
          </a:fillRef>
          <a:effectRef idx="0">
            <a:scrgbClr r="0" g="0" b="0"/>
          </a:effectRef>
          <a:fontRef idx="major"/>
        </p:style>
        <p:txBody>
          <a:bodyPr wrap="none">
            <a:spAutoFit/>
          </a:bodyPr>
          <a:lstStyle/>
          <a:p>
            <a:r>
              <a:rPr lang="en-US" dirty="0" err="1" smtClean="0">
                <a:solidFill>
                  <a:srgbClr val="C00000"/>
                </a:solidFill>
              </a:rPr>
              <a:t>Acetal</a:t>
            </a:r>
            <a:r>
              <a:rPr lang="en-US" dirty="0">
                <a:solidFill>
                  <a:prstClr val="black"/>
                </a:solidFill>
              </a:rPr>
              <a:t>. </a:t>
            </a:r>
            <a:endParaRPr lang="ar-SA" dirty="0">
              <a:solidFill>
                <a:prstClr val="black"/>
              </a:solidFill>
            </a:endParaRPr>
          </a:p>
        </p:txBody>
      </p:sp>
      <p:sp>
        <p:nvSpPr>
          <p:cNvPr id="6" name="مستطيل 5"/>
          <p:cNvSpPr/>
          <p:nvPr/>
        </p:nvSpPr>
        <p:spPr>
          <a:xfrm>
            <a:off x="4388286" y="5121269"/>
            <a:ext cx="1400202" cy="369332"/>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dirty="0" smtClean="0">
                <a:solidFill>
                  <a:srgbClr val="C00000"/>
                </a:solidFill>
              </a:rPr>
              <a:t>Hemiketal</a:t>
            </a:r>
            <a:endParaRPr lang="ar-SA" dirty="0">
              <a:solidFill>
                <a:srgbClr val="C00000"/>
              </a:solidFill>
            </a:endParaRPr>
          </a:p>
        </p:txBody>
      </p:sp>
      <p:pic>
        <p:nvPicPr>
          <p:cNvPr id="11" name="Picture 8" descr="http://archives.library.illinois.edu/erec/University%20Archives/1505050/Organic/Ketones/Chapter%208/sec8-5/fig8-8.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962400"/>
            <a:ext cx="5108573" cy="1528201"/>
          </a:xfrm>
          <a:prstGeom prst="rect">
            <a:avLst/>
          </a:prstGeom>
          <a:extLst/>
        </p:spPr>
        <p:style>
          <a:lnRef idx="0">
            <a:scrgbClr r="0" g="0" b="0"/>
          </a:lnRef>
          <a:fillRef idx="1001">
            <a:schemeClr val="lt2"/>
          </a:fillRef>
          <a:effectRef idx="0">
            <a:scrgbClr r="0" g="0" b="0"/>
          </a:effectRef>
          <a:fontRef idx="major"/>
        </p:style>
      </p:pic>
      <p:sp>
        <p:nvSpPr>
          <p:cNvPr id="16" name="Rectangle 15"/>
          <p:cNvSpPr/>
          <p:nvPr/>
        </p:nvSpPr>
        <p:spPr>
          <a:xfrm>
            <a:off x="7818395" y="4536692"/>
            <a:ext cx="944605" cy="461665"/>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2000" dirty="0" smtClean="0">
                <a:solidFill>
                  <a:srgbClr val="C00000"/>
                </a:solidFill>
              </a:rPr>
              <a:t>OC</a:t>
            </a:r>
            <a:r>
              <a:rPr lang="en-US" sz="2400" baseline="-25000" dirty="0" smtClean="0">
                <a:solidFill>
                  <a:srgbClr val="C00000"/>
                </a:solidFill>
              </a:rPr>
              <a:t>2</a:t>
            </a:r>
            <a:r>
              <a:rPr lang="en-US" sz="2400" dirty="0" smtClean="0">
                <a:solidFill>
                  <a:srgbClr val="C00000"/>
                </a:solidFill>
              </a:rPr>
              <a:t>H</a:t>
            </a:r>
            <a:r>
              <a:rPr lang="en-US" sz="2400" baseline="-25000" dirty="0" smtClean="0">
                <a:solidFill>
                  <a:srgbClr val="C00000"/>
                </a:solidFill>
              </a:rPr>
              <a:t>3</a:t>
            </a:r>
            <a:endParaRPr lang="en-US" sz="2000" dirty="0">
              <a:solidFill>
                <a:srgbClr val="C00000"/>
              </a:solidFill>
            </a:endParaRPr>
          </a:p>
        </p:txBody>
      </p:sp>
      <p:sp>
        <p:nvSpPr>
          <p:cNvPr id="18" name="Rectangle 17"/>
          <p:cNvSpPr/>
          <p:nvPr/>
        </p:nvSpPr>
        <p:spPr>
          <a:xfrm>
            <a:off x="6934200" y="5105400"/>
            <a:ext cx="1356497" cy="400110"/>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2000" dirty="0" smtClean="0">
                <a:solidFill>
                  <a:srgbClr val="C00000"/>
                </a:solidFill>
              </a:rPr>
              <a:t>    Ketal</a:t>
            </a:r>
            <a:endParaRPr lang="en-US" sz="2000" dirty="0">
              <a:solidFill>
                <a:srgbClr val="C00000"/>
              </a:solidFill>
            </a:endParaRPr>
          </a:p>
        </p:txBody>
      </p:sp>
      <p:sp>
        <p:nvSpPr>
          <p:cNvPr id="19" name="Rectangle 18"/>
          <p:cNvSpPr/>
          <p:nvPr/>
        </p:nvSpPr>
        <p:spPr>
          <a:xfrm>
            <a:off x="5638801" y="4212782"/>
            <a:ext cx="1295399" cy="400110"/>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1600" b="1" dirty="0" smtClean="0">
                <a:solidFill>
                  <a:srgbClr val="C00000"/>
                </a:solidFill>
              </a:rPr>
              <a:t>C</a:t>
            </a:r>
            <a:r>
              <a:rPr lang="en-US" b="1" baseline="-25000" dirty="0" smtClean="0">
                <a:solidFill>
                  <a:srgbClr val="C00000"/>
                </a:solidFill>
              </a:rPr>
              <a:t>2</a:t>
            </a:r>
            <a:r>
              <a:rPr lang="en-US" b="1" dirty="0" smtClean="0">
                <a:solidFill>
                  <a:srgbClr val="C00000"/>
                </a:solidFill>
              </a:rPr>
              <a:t>H</a:t>
            </a:r>
            <a:r>
              <a:rPr lang="en-US" b="1" baseline="-25000" dirty="0" smtClean="0">
                <a:solidFill>
                  <a:srgbClr val="C00000"/>
                </a:solidFill>
              </a:rPr>
              <a:t>3</a:t>
            </a:r>
            <a:r>
              <a:rPr lang="en-US" b="1" dirty="0" smtClean="0">
                <a:solidFill>
                  <a:srgbClr val="C00000"/>
                </a:solidFill>
              </a:rPr>
              <a:t>OH/H</a:t>
            </a:r>
            <a:r>
              <a:rPr lang="en-US" sz="2000" b="1" baseline="30000" dirty="0">
                <a:solidFill>
                  <a:srgbClr val="C00000"/>
                </a:solidFill>
                <a:latin typeface="Arial" panose="020B0604020202020204" pitchFamily="34" charset="0"/>
                <a:cs typeface="Arial" panose="020B0604020202020204" pitchFamily="34" charset="0"/>
              </a:rPr>
              <a:t>+</a:t>
            </a:r>
            <a:endParaRPr lang="en-US" sz="1200" b="1" dirty="0">
              <a:solidFill>
                <a:srgbClr val="C00000"/>
              </a:solidFill>
            </a:endParaRPr>
          </a:p>
        </p:txBody>
      </p:sp>
      <p:sp>
        <p:nvSpPr>
          <p:cNvPr id="17" name="Rectangle 17"/>
          <p:cNvSpPr/>
          <p:nvPr/>
        </p:nvSpPr>
        <p:spPr>
          <a:xfrm>
            <a:off x="0" y="0"/>
            <a:ext cx="67056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smtClean="0">
                <a:solidFill>
                  <a:srgbClr val="002060"/>
                </a:solidFill>
                <a:cs typeface="Arial" pitchFamily="34" charset="0"/>
              </a:rPr>
              <a:t>Reactions </a:t>
            </a:r>
            <a:r>
              <a:rPr lang="en-US" sz="2800" b="1" dirty="0">
                <a:solidFill>
                  <a:srgbClr val="002060"/>
                </a:solidFill>
                <a:cs typeface="Arial" pitchFamily="34" charset="0"/>
              </a:rPr>
              <a:t>of Aldehydes and </a:t>
            </a:r>
            <a:r>
              <a:rPr lang="en-US" sz="2800" b="1" dirty="0" smtClean="0">
                <a:solidFill>
                  <a:srgbClr val="002060"/>
                </a:solidFill>
                <a:cs typeface="Arial" pitchFamily="34" charset="0"/>
              </a:rPr>
              <a:t>Ketones   cont.</a:t>
            </a:r>
            <a:endParaRPr lang="en-US" sz="2800" b="1" dirty="0">
              <a:solidFill>
                <a:srgbClr val="002060"/>
              </a:solidFill>
              <a:cs typeface="Arial" pitchFamily="34" charset="0"/>
            </a:endParaRPr>
          </a:p>
        </p:txBody>
      </p:sp>
      <p:pic>
        <p:nvPicPr>
          <p:cNvPr id="20" name="Picture 6" descr="http://upload.wikimedia.org/wikipedia/commons/thumb/2/2a/Ketal_Synthesis_V.1.pdf/page1-800px-Ketal_Synthesis_V.1.pdf.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5195386"/>
            <a:ext cx="5506666" cy="991725"/>
          </a:xfrm>
          <a:prstGeom prst="rect">
            <a:avLst/>
          </a:prstGeom>
          <a:noFill/>
          <a:extLst>
            <a:ext uri="{909E8E84-426E-40DD-AFC4-6F175D3DCCD1}">
              <a14:hiddenFill xmlns:a14="http://schemas.microsoft.com/office/drawing/2010/main">
                <a:solidFill>
                  <a:srgbClr val="FFFFFF"/>
                </a:solidFill>
              </a14:hiddenFill>
            </a:ext>
          </a:extLst>
        </p:spPr>
      </p:pic>
      <p:sp>
        <p:nvSpPr>
          <p:cNvPr id="7" name="مستطيل 6"/>
          <p:cNvSpPr/>
          <p:nvPr/>
        </p:nvSpPr>
        <p:spPr>
          <a:xfrm>
            <a:off x="5013022" y="4781490"/>
            <a:ext cx="1303627" cy="400110"/>
          </a:xfrm>
          <a:prstGeom prst="rect">
            <a:avLst/>
          </a:prstGeom>
        </p:spPr>
        <p:txBody>
          <a:bodyPr wrap="none">
            <a:spAutoFit/>
          </a:bodyPr>
          <a:lstStyle/>
          <a:p>
            <a:r>
              <a:rPr lang="en-US" sz="2000" dirty="0" err="1">
                <a:solidFill>
                  <a:srgbClr val="C00000"/>
                </a:solidFill>
              </a:rPr>
              <a:t>H</a:t>
            </a:r>
            <a:r>
              <a:rPr lang="en-US" sz="2000" dirty="0" err="1" smtClean="0">
                <a:solidFill>
                  <a:srgbClr val="C00000"/>
                </a:solidFill>
              </a:rPr>
              <a:t>emiketal</a:t>
            </a:r>
            <a:r>
              <a:rPr lang="en-US" sz="2000" dirty="0">
                <a:solidFill>
                  <a:srgbClr val="002060"/>
                </a:solidFill>
              </a:rPr>
              <a:t>.</a:t>
            </a:r>
            <a:endParaRPr lang="ar-SA" dirty="0">
              <a:solidFill>
                <a:prstClr val="black"/>
              </a:solidFill>
            </a:endParaRPr>
          </a:p>
        </p:txBody>
      </p:sp>
      <p:sp>
        <p:nvSpPr>
          <p:cNvPr id="21" name="مستطيل 20"/>
          <p:cNvSpPr/>
          <p:nvPr/>
        </p:nvSpPr>
        <p:spPr>
          <a:xfrm>
            <a:off x="990600" y="6183868"/>
            <a:ext cx="5513338" cy="369332"/>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dirty="0" smtClean="0">
                <a:solidFill>
                  <a:srgbClr val="C00000"/>
                </a:solidFill>
              </a:rPr>
              <a:t>Ketone                         Diol                                         ketal</a:t>
            </a:r>
            <a:endParaRPr lang="ar-SA" dirty="0">
              <a:solidFill>
                <a:srgbClr val="C00000"/>
              </a:solidFill>
            </a:endParaRPr>
          </a:p>
        </p:txBody>
      </p:sp>
      <p:sp>
        <p:nvSpPr>
          <p:cNvPr id="8" name="مستطيل 7"/>
          <p:cNvSpPr/>
          <p:nvPr/>
        </p:nvSpPr>
        <p:spPr>
          <a:xfrm>
            <a:off x="389782" y="1600200"/>
            <a:ext cx="372218" cy="4524315"/>
          </a:xfrm>
          <a:prstGeom prst="rect">
            <a:avLst/>
          </a:prstGeom>
        </p:spPr>
        <p:txBody>
          <a:bodyPr wrap="none">
            <a:spAutoFit/>
          </a:bodyPr>
          <a:lstStyle/>
          <a:p>
            <a:r>
              <a:rPr lang="en-US" dirty="0" smtClean="0">
                <a:solidFill>
                  <a:srgbClr val="C00000"/>
                </a:solidFill>
              </a:rPr>
              <a:t>1-</a:t>
            </a:r>
          </a:p>
          <a:p>
            <a:endParaRPr lang="en-US" dirty="0">
              <a:solidFill>
                <a:srgbClr val="C00000"/>
              </a:solidFill>
            </a:endParaRPr>
          </a:p>
          <a:p>
            <a:endParaRPr lang="en-US" dirty="0" smtClean="0">
              <a:solidFill>
                <a:srgbClr val="C00000"/>
              </a:solidFill>
            </a:endParaRPr>
          </a:p>
          <a:p>
            <a:endParaRPr lang="en-US" dirty="0">
              <a:solidFill>
                <a:srgbClr val="C00000"/>
              </a:solidFill>
            </a:endParaRPr>
          </a:p>
          <a:p>
            <a:endParaRPr lang="en-US" dirty="0" smtClean="0">
              <a:solidFill>
                <a:srgbClr val="C00000"/>
              </a:solidFill>
            </a:endParaRPr>
          </a:p>
          <a:p>
            <a:endParaRPr lang="en-US" dirty="0">
              <a:solidFill>
                <a:srgbClr val="C00000"/>
              </a:solidFill>
            </a:endParaRPr>
          </a:p>
          <a:p>
            <a:endParaRPr lang="en-US" dirty="0" smtClean="0">
              <a:solidFill>
                <a:srgbClr val="C00000"/>
              </a:solidFill>
            </a:endParaRPr>
          </a:p>
          <a:p>
            <a:endParaRPr lang="en-US" dirty="0">
              <a:solidFill>
                <a:srgbClr val="C00000"/>
              </a:solidFill>
            </a:endParaRPr>
          </a:p>
          <a:p>
            <a:endParaRPr lang="en-US" dirty="0" smtClean="0">
              <a:solidFill>
                <a:srgbClr val="C00000"/>
              </a:solidFill>
            </a:endParaRPr>
          </a:p>
          <a:p>
            <a:endParaRPr lang="en-US" dirty="0">
              <a:solidFill>
                <a:srgbClr val="C00000"/>
              </a:solidFill>
            </a:endParaRPr>
          </a:p>
          <a:p>
            <a:r>
              <a:rPr lang="en-US" dirty="0" smtClean="0">
                <a:solidFill>
                  <a:srgbClr val="C00000"/>
                </a:solidFill>
              </a:rPr>
              <a:t>2-</a:t>
            </a:r>
          </a:p>
          <a:p>
            <a:endParaRPr lang="en-US" dirty="0">
              <a:solidFill>
                <a:srgbClr val="C00000"/>
              </a:solidFill>
            </a:endParaRPr>
          </a:p>
          <a:p>
            <a:endParaRPr lang="en-US" dirty="0" smtClean="0">
              <a:solidFill>
                <a:srgbClr val="C00000"/>
              </a:solidFill>
            </a:endParaRPr>
          </a:p>
          <a:p>
            <a:endParaRPr lang="en-US" dirty="0" smtClean="0">
              <a:solidFill>
                <a:srgbClr val="C00000"/>
              </a:solidFill>
            </a:endParaRPr>
          </a:p>
          <a:p>
            <a:r>
              <a:rPr lang="en-US" dirty="0" smtClean="0">
                <a:solidFill>
                  <a:srgbClr val="C00000"/>
                </a:solidFill>
              </a:rPr>
              <a:t>3-</a:t>
            </a:r>
          </a:p>
          <a:p>
            <a:endParaRPr lang="en-US" dirty="0">
              <a:solidFill>
                <a:srgbClr val="C00000"/>
              </a:solidFill>
            </a:endParaRPr>
          </a:p>
        </p:txBody>
      </p:sp>
    </p:spTree>
    <p:extLst>
      <p:ext uri="{BB962C8B-B14F-4D97-AF65-F5344CB8AC3E}">
        <p14:creationId xmlns:p14="http://schemas.microsoft.com/office/powerpoint/2010/main" val="2789801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2667000"/>
            <a:ext cx="8458200" cy="1077218"/>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2400" b="1" dirty="0" smtClean="0">
                <a:solidFill>
                  <a:srgbClr val="C00000"/>
                </a:solidFill>
                <a:cs typeface="Arial" pitchFamily="34" charset="0"/>
              </a:rPr>
              <a:t>5- Reduction of Aldehydes </a:t>
            </a:r>
            <a:r>
              <a:rPr lang="en-US" sz="2400" b="1" dirty="0">
                <a:solidFill>
                  <a:srgbClr val="C00000"/>
                </a:solidFill>
                <a:cs typeface="Arial" pitchFamily="34" charset="0"/>
              </a:rPr>
              <a:t>and </a:t>
            </a:r>
            <a:r>
              <a:rPr lang="en-US" sz="2400" b="1" dirty="0" smtClean="0">
                <a:solidFill>
                  <a:srgbClr val="C00000"/>
                </a:solidFill>
                <a:cs typeface="Arial" pitchFamily="34" charset="0"/>
              </a:rPr>
              <a:t>Ketones : (Formation of Alcohols) </a:t>
            </a:r>
            <a:r>
              <a:rPr lang="en-US" sz="2000" dirty="0">
                <a:solidFill>
                  <a:srgbClr val="002060"/>
                </a:solidFill>
              </a:rPr>
              <a:t>Aldehydes usually reduced to primary alcohols and Ketones can be reduced to secondary alcohols.. </a:t>
            </a:r>
            <a:endParaRPr lang="en-US" sz="2400" b="1" dirty="0">
              <a:solidFill>
                <a:srgbClr val="C00000"/>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2055" y="3620737"/>
            <a:ext cx="4554736" cy="16801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5257800"/>
            <a:ext cx="4658766" cy="896402"/>
          </a:xfrm>
          <a:prstGeom prst="rect">
            <a:avLst/>
          </a:prstGeom>
          <a:noFill/>
          <a:extLst>
            <a:ext uri="{909E8E84-426E-40DD-AFC4-6F175D3DCCD1}">
              <a14:hiddenFill xmlns:a14="http://schemas.microsoft.com/office/drawing/2010/main">
                <a:solidFill>
                  <a:srgbClr val="FFFFFF"/>
                </a:solidFill>
              </a14:hiddenFill>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227</a:t>
            </a:fld>
            <a:endParaRPr lang="en-US">
              <a:solidFill>
                <a:prstClr val="black">
                  <a:tint val="75000"/>
                </a:prstClr>
              </a:solidFill>
            </a:endParaRPr>
          </a:p>
        </p:txBody>
      </p:sp>
      <p:sp>
        <p:nvSpPr>
          <p:cNvPr id="6" name="مستطيل 5"/>
          <p:cNvSpPr/>
          <p:nvPr/>
        </p:nvSpPr>
        <p:spPr>
          <a:xfrm>
            <a:off x="1219200" y="4016276"/>
            <a:ext cx="425116" cy="2031325"/>
          </a:xfrm>
          <a:prstGeom prst="rect">
            <a:avLst/>
          </a:prstGeom>
        </p:spPr>
        <p:txBody>
          <a:bodyPr wrap="none">
            <a:spAutoFit/>
          </a:bodyPr>
          <a:lstStyle/>
          <a:p>
            <a:r>
              <a:rPr lang="en-US" dirty="0" smtClean="0">
                <a:solidFill>
                  <a:prstClr val="black"/>
                </a:solidFill>
              </a:rPr>
              <a:t>1- </a:t>
            </a:r>
          </a:p>
          <a:p>
            <a:endParaRPr lang="en-US" dirty="0">
              <a:solidFill>
                <a:prstClr val="black"/>
              </a:solidFill>
            </a:endParaRPr>
          </a:p>
          <a:p>
            <a:endParaRPr lang="en-US" dirty="0" smtClean="0">
              <a:solidFill>
                <a:prstClr val="black"/>
              </a:solidFill>
            </a:endParaRPr>
          </a:p>
          <a:p>
            <a:r>
              <a:rPr lang="en-US" dirty="0" smtClean="0">
                <a:solidFill>
                  <a:prstClr val="black"/>
                </a:solidFill>
              </a:rPr>
              <a:t>2- </a:t>
            </a:r>
          </a:p>
          <a:p>
            <a:endParaRPr lang="en-US" dirty="0">
              <a:solidFill>
                <a:prstClr val="black"/>
              </a:solidFill>
            </a:endParaRPr>
          </a:p>
          <a:p>
            <a:endParaRPr lang="en-US" dirty="0" smtClean="0">
              <a:solidFill>
                <a:prstClr val="black"/>
              </a:solidFill>
            </a:endParaRPr>
          </a:p>
          <a:p>
            <a:r>
              <a:rPr lang="en-US" dirty="0" smtClean="0">
                <a:solidFill>
                  <a:prstClr val="black"/>
                </a:solidFill>
              </a:rPr>
              <a:t>3- </a:t>
            </a:r>
            <a:endParaRPr lang="en-US" dirty="0">
              <a:solidFill>
                <a:prstClr val="black"/>
              </a:solidFill>
            </a:endParaRPr>
          </a:p>
        </p:txBody>
      </p:sp>
      <p:sp>
        <p:nvSpPr>
          <p:cNvPr id="10" name="Rectangle 13"/>
          <p:cNvSpPr/>
          <p:nvPr/>
        </p:nvSpPr>
        <p:spPr>
          <a:xfrm>
            <a:off x="228600" y="533400"/>
            <a:ext cx="8763000" cy="1077218"/>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2200" b="1" dirty="0" smtClean="0">
                <a:solidFill>
                  <a:srgbClr val="C00000"/>
                </a:solidFill>
                <a:cs typeface="Arial" pitchFamily="34" charset="0"/>
              </a:rPr>
              <a:t>4- Addition of Hydrogen Cyanide: (Formation of Cyanohydrins)</a:t>
            </a:r>
            <a:r>
              <a:rPr lang="en-US" sz="2000" dirty="0">
                <a:solidFill>
                  <a:srgbClr val="002060"/>
                </a:solidFill>
              </a:rPr>
              <a:t> </a:t>
            </a:r>
            <a:endParaRPr lang="en-US" sz="2000" dirty="0" smtClean="0">
              <a:solidFill>
                <a:srgbClr val="002060"/>
              </a:solidFill>
            </a:endParaRPr>
          </a:p>
          <a:p>
            <a:r>
              <a:rPr lang="en-US" sz="2000" dirty="0" smtClean="0">
                <a:solidFill>
                  <a:srgbClr val="002060"/>
                </a:solidFill>
              </a:rPr>
              <a:t>The </a:t>
            </a:r>
            <a:r>
              <a:rPr lang="en-US" sz="2000" dirty="0">
                <a:solidFill>
                  <a:srgbClr val="002060"/>
                </a:solidFill>
              </a:rPr>
              <a:t>cyanohydrin obtained when hydrogen cyanide is added to acetaldehyde or </a:t>
            </a:r>
            <a:r>
              <a:rPr lang="en-US" sz="2000" dirty="0" err="1">
                <a:solidFill>
                  <a:srgbClr val="002060"/>
                </a:solidFill>
              </a:rPr>
              <a:t>benzaldehyde</a:t>
            </a:r>
            <a:r>
              <a:rPr lang="en-US" sz="2000" dirty="0">
                <a:solidFill>
                  <a:srgbClr val="002060"/>
                </a:solidFill>
              </a:rPr>
              <a:t> as an example.</a:t>
            </a:r>
            <a:r>
              <a:rPr lang="en-US" sz="2200" b="1" dirty="0" smtClean="0">
                <a:solidFill>
                  <a:srgbClr val="C00000"/>
                </a:solidFill>
              </a:rPr>
              <a:t> </a:t>
            </a:r>
            <a:endParaRPr lang="en-US" sz="2200" b="1" dirty="0">
              <a:solidFill>
                <a:srgbClr val="C00000"/>
              </a:solidFill>
            </a:endParaRPr>
          </a:p>
        </p:txBody>
      </p:sp>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8600" y="1219200"/>
            <a:ext cx="4105200" cy="1542486"/>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7"/>
          <p:cNvSpPr/>
          <p:nvPr/>
        </p:nvSpPr>
        <p:spPr>
          <a:xfrm>
            <a:off x="0" y="0"/>
            <a:ext cx="67056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smtClean="0">
                <a:solidFill>
                  <a:srgbClr val="002060"/>
                </a:solidFill>
                <a:cs typeface="Arial" pitchFamily="34" charset="0"/>
              </a:rPr>
              <a:t>Reactions </a:t>
            </a:r>
            <a:r>
              <a:rPr lang="en-US" sz="2800" b="1" dirty="0">
                <a:solidFill>
                  <a:srgbClr val="002060"/>
                </a:solidFill>
                <a:cs typeface="Arial" pitchFamily="34" charset="0"/>
              </a:rPr>
              <a:t>of Aldehydes and </a:t>
            </a:r>
            <a:r>
              <a:rPr lang="en-US" sz="2800" b="1" dirty="0" smtClean="0">
                <a:solidFill>
                  <a:srgbClr val="002060"/>
                </a:solidFill>
                <a:cs typeface="Arial" pitchFamily="34" charset="0"/>
              </a:rPr>
              <a:t>Ketones   cont.</a:t>
            </a:r>
            <a:endParaRPr lang="en-US" sz="2800" b="1" dirty="0">
              <a:solidFill>
                <a:srgbClr val="002060"/>
              </a:solidFill>
              <a:cs typeface="Arial" pitchFamily="34" charset="0"/>
            </a:endParaRPr>
          </a:p>
        </p:txBody>
      </p:sp>
    </p:spTree>
    <p:extLst>
      <p:ext uri="{BB962C8B-B14F-4D97-AF65-F5344CB8AC3E}">
        <p14:creationId xmlns:p14="http://schemas.microsoft.com/office/powerpoint/2010/main" val="3623479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amond(in)">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057780"/>
            <a:ext cx="4953000" cy="914020"/>
          </a:xfrm>
          <a:prstGeom prst="rect">
            <a:avLst/>
          </a:prstGeom>
          <a:noFill/>
          <a:extLst>
            <a:ext uri="{909E8E84-426E-40DD-AFC4-6F175D3DCCD1}">
              <a14:hiddenFill xmlns:a14="http://schemas.microsoft.com/office/drawing/2010/main">
                <a:solidFill>
                  <a:srgbClr val="FFFFFF"/>
                </a:solidFill>
              </a14:hiddenFill>
            </a:ext>
          </a:extLst>
        </p:spPr>
      </p:pic>
      <p:pic>
        <p:nvPicPr>
          <p:cNvPr id="16589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973770"/>
            <a:ext cx="5181600" cy="121722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76200" y="533400"/>
            <a:ext cx="8534400" cy="40011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2000" b="1" dirty="0" smtClean="0">
                <a:solidFill>
                  <a:srgbClr val="C00000"/>
                </a:solidFill>
                <a:cs typeface="Arial" pitchFamily="34" charset="0"/>
              </a:rPr>
              <a:t>Reduction of Aldehydes </a:t>
            </a:r>
            <a:r>
              <a:rPr lang="en-US" sz="2000" b="1" dirty="0">
                <a:solidFill>
                  <a:srgbClr val="C00000"/>
                </a:solidFill>
                <a:cs typeface="Arial" pitchFamily="34" charset="0"/>
              </a:rPr>
              <a:t>and </a:t>
            </a:r>
            <a:r>
              <a:rPr lang="en-US" sz="2000" b="1" dirty="0" smtClean="0">
                <a:solidFill>
                  <a:srgbClr val="C00000"/>
                </a:solidFill>
                <a:cs typeface="Arial" pitchFamily="34" charset="0"/>
              </a:rPr>
              <a:t>Ketones </a:t>
            </a:r>
            <a:r>
              <a:rPr lang="en-US" sz="2000" b="1" dirty="0">
                <a:solidFill>
                  <a:srgbClr val="C00000"/>
                </a:solidFill>
                <a:cs typeface="Arial" pitchFamily="34" charset="0"/>
              </a:rPr>
              <a:t> </a:t>
            </a:r>
            <a:r>
              <a:rPr lang="en-US" sz="2000" b="1" dirty="0" smtClean="0">
                <a:solidFill>
                  <a:srgbClr val="C00000"/>
                </a:solidFill>
                <a:cs typeface="Arial" pitchFamily="34" charset="0"/>
              </a:rPr>
              <a:t>        CONT.</a:t>
            </a:r>
            <a:endParaRPr lang="en-US" sz="2000" b="1" dirty="0">
              <a:solidFill>
                <a:srgbClr val="C00000"/>
              </a:solidFill>
              <a:cs typeface="Arial" pitchFamily="34" charset="0"/>
            </a:endParaRPr>
          </a:p>
        </p:txBody>
      </p:sp>
      <p:sp>
        <p:nvSpPr>
          <p:cNvPr id="8" name="Rectangle 7"/>
          <p:cNvSpPr/>
          <p:nvPr/>
        </p:nvSpPr>
        <p:spPr>
          <a:xfrm>
            <a:off x="45720" y="1026134"/>
            <a:ext cx="8324536" cy="1015663"/>
          </a:xfrm>
          <a:prstGeom prst="rect">
            <a:avLst/>
          </a:prstGeom>
        </p:spPr>
        <p:txBody>
          <a:bodyPr wrap="square">
            <a:spAutoFit/>
          </a:bodyPr>
          <a:lstStyle/>
          <a:p>
            <a:pPr algn="just"/>
            <a:r>
              <a:rPr lang="en-US" sz="2000" dirty="0" smtClean="0">
                <a:solidFill>
                  <a:srgbClr val="002060"/>
                </a:solidFill>
              </a:rPr>
              <a:t>     Sodium </a:t>
            </a:r>
            <a:r>
              <a:rPr lang="en-US" sz="2000" dirty="0" err="1" smtClean="0">
                <a:solidFill>
                  <a:srgbClr val="002060"/>
                </a:solidFill>
              </a:rPr>
              <a:t>borohydride</a:t>
            </a:r>
            <a:r>
              <a:rPr lang="en-US" sz="2000" dirty="0" smtClean="0">
                <a:solidFill>
                  <a:srgbClr val="002060"/>
                </a:solidFill>
              </a:rPr>
              <a:t>, </a:t>
            </a:r>
            <a:r>
              <a:rPr lang="en-US" sz="2000" dirty="0" smtClean="0">
                <a:solidFill>
                  <a:srgbClr val="C00000"/>
                </a:solidFill>
              </a:rPr>
              <a:t>NaBH</a:t>
            </a:r>
            <a:r>
              <a:rPr lang="en-US" sz="2000" baseline="-25000" dirty="0" smtClean="0">
                <a:solidFill>
                  <a:srgbClr val="C00000"/>
                </a:solidFill>
              </a:rPr>
              <a:t>4</a:t>
            </a:r>
            <a:r>
              <a:rPr lang="en-US" sz="2000" baseline="-25000" dirty="0" smtClean="0">
                <a:solidFill>
                  <a:srgbClr val="002060"/>
                </a:solidFill>
              </a:rPr>
              <a:t> </a:t>
            </a:r>
            <a:r>
              <a:rPr lang="en-US" sz="2000" dirty="0" smtClean="0">
                <a:solidFill>
                  <a:srgbClr val="002060"/>
                </a:solidFill>
              </a:rPr>
              <a:t>, has the advantage of </a:t>
            </a:r>
            <a:r>
              <a:rPr lang="en-US" sz="2000" u="sng" dirty="0" smtClean="0">
                <a:solidFill>
                  <a:srgbClr val="002060"/>
                </a:solidFill>
              </a:rPr>
              <a:t>selectively</a:t>
            </a:r>
            <a:r>
              <a:rPr lang="en-US" sz="2000" dirty="0" smtClean="0">
                <a:solidFill>
                  <a:srgbClr val="002060"/>
                </a:solidFill>
              </a:rPr>
              <a:t> reducing the carbonyl group of non-conjugated unsaturated aldehydes or ketones as well as esters . </a:t>
            </a:r>
            <a:endParaRPr lang="en-US" sz="2000" dirty="0">
              <a:solidFill>
                <a:srgbClr val="002060"/>
              </a:solidFill>
            </a:endParaRPr>
          </a:p>
        </p:txBody>
      </p:sp>
      <p:sp>
        <p:nvSpPr>
          <p:cNvPr id="9" name="Rectangle 8"/>
          <p:cNvSpPr/>
          <p:nvPr/>
        </p:nvSpPr>
        <p:spPr>
          <a:xfrm>
            <a:off x="76200" y="4191000"/>
            <a:ext cx="8534400" cy="461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2400" b="1" dirty="0" smtClean="0">
                <a:solidFill>
                  <a:srgbClr val="C00000"/>
                </a:solidFill>
                <a:cs typeface="Arial" pitchFamily="34" charset="0"/>
              </a:rPr>
              <a:t>6- Oxidation of Aldehydes</a:t>
            </a:r>
            <a:endParaRPr lang="en-US" sz="2400" b="1" dirty="0">
              <a:solidFill>
                <a:srgbClr val="C00000"/>
              </a:solidFill>
              <a:cs typeface="Arial" pitchFamily="34" charset="0"/>
            </a:endParaRPr>
          </a:p>
        </p:txBody>
      </p:sp>
      <p:pic>
        <p:nvPicPr>
          <p:cNvPr id="10" name="Picture 2" descr="3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4648200"/>
            <a:ext cx="6324600" cy="111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0" y="6273225"/>
            <a:ext cx="9144000" cy="584775"/>
          </a:xfrm>
          <a:prstGeom prst="rect">
            <a:avLst/>
          </a:prstGeom>
        </p:spPr>
        <p:style>
          <a:lnRef idx="3">
            <a:schemeClr val="lt1"/>
          </a:lnRef>
          <a:fillRef idx="1">
            <a:schemeClr val="accent4"/>
          </a:fillRef>
          <a:effectRef idx="1">
            <a:schemeClr val="accent4"/>
          </a:effectRef>
          <a:fontRef idx="minor">
            <a:schemeClr val="lt1"/>
          </a:fontRef>
        </p:style>
        <p:txBody>
          <a:bodyPr wrap="square">
            <a:spAutoFit/>
          </a:bodyPr>
          <a:lstStyle/>
          <a:p>
            <a:pPr algn="ctr"/>
            <a:r>
              <a:rPr lang="en-US" sz="3200" b="1" dirty="0" smtClean="0">
                <a:solidFill>
                  <a:prstClr val="white"/>
                </a:solidFill>
                <a:cs typeface="Arial" pitchFamily="34" charset="0"/>
              </a:rPr>
              <a:t>THE END</a:t>
            </a:r>
            <a:endParaRPr lang="en-US" sz="3200" b="1" dirty="0">
              <a:solidFill>
                <a:prstClr val="white"/>
              </a:solidFill>
              <a:cs typeface="Arial" pitchFamily="34"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228</a:t>
            </a:fld>
            <a:endParaRPr lang="en-US">
              <a:solidFill>
                <a:prstClr val="black">
                  <a:tint val="75000"/>
                </a:prstClr>
              </a:solidFill>
            </a:endParaRPr>
          </a:p>
        </p:txBody>
      </p:sp>
      <p:sp>
        <p:nvSpPr>
          <p:cNvPr id="12" name="Rectangle 17"/>
          <p:cNvSpPr/>
          <p:nvPr/>
        </p:nvSpPr>
        <p:spPr>
          <a:xfrm>
            <a:off x="0" y="0"/>
            <a:ext cx="67056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smtClean="0">
                <a:solidFill>
                  <a:srgbClr val="002060"/>
                </a:solidFill>
                <a:cs typeface="Arial" pitchFamily="34" charset="0"/>
              </a:rPr>
              <a:t>Reactions </a:t>
            </a:r>
            <a:r>
              <a:rPr lang="en-US" sz="2800" b="1" dirty="0">
                <a:solidFill>
                  <a:srgbClr val="002060"/>
                </a:solidFill>
                <a:cs typeface="Arial" pitchFamily="34" charset="0"/>
              </a:rPr>
              <a:t>of Aldehydes and </a:t>
            </a:r>
            <a:r>
              <a:rPr lang="en-US" sz="2800" b="1" dirty="0" smtClean="0">
                <a:solidFill>
                  <a:srgbClr val="002060"/>
                </a:solidFill>
                <a:cs typeface="Arial" pitchFamily="34" charset="0"/>
              </a:rPr>
              <a:t>Ketones   cont.</a:t>
            </a:r>
            <a:endParaRPr lang="en-US" sz="2800" b="1" dirty="0">
              <a:solidFill>
                <a:srgbClr val="002060"/>
              </a:solidFill>
              <a:cs typeface="Arial" pitchFamily="34" charset="0"/>
            </a:endParaRPr>
          </a:p>
        </p:txBody>
      </p:sp>
      <p:sp>
        <p:nvSpPr>
          <p:cNvPr id="13" name="مستطيل 12"/>
          <p:cNvSpPr/>
          <p:nvPr/>
        </p:nvSpPr>
        <p:spPr>
          <a:xfrm>
            <a:off x="528195" y="2438400"/>
            <a:ext cx="425116" cy="1477328"/>
          </a:xfrm>
          <a:prstGeom prst="rect">
            <a:avLst/>
          </a:prstGeom>
        </p:spPr>
        <p:txBody>
          <a:bodyPr wrap="none">
            <a:spAutoFit/>
          </a:bodyPr>
          <a:lstStyle/>
          <a:p>
            <a:r>
              <a:rPr lang="en-US" dirty="0" smtClean="0">
                <a:solidFill>
                  <a:prstClr val="black"/>
                </a:solidFill>
              </a:rPr>
              <a:t>1- </a:t>
            </a:r>
          </a:p>
          <a:p>
            <a:endParaRPr lang="en-US" dirty="0">
              <a:solidFill>
                <a:prstClr val="black"/>
              </a:solidFill>
            </a:endParaRPr>
          </a:p>
          <a:p>
            <a:endParaRPr lang="en-US" dirty="0" smtClean="0">
              <a:solidFill>
                <a:prstClr val="black"/>
              </a:solidFill>
            </a:endParaRPr>
          </a:p>
          <a:p>
            <a:r>
              <a:rPr lang="en-US" dirty="0" smtClean="0">
                <a:solidFill>
                  <a:prstClr val="black"/>
                </a:solidFill>
              </a:rPr>
              <a:t>2- </a:t>
            </a:r>
          </a:p>
          <a:p>
            <a:r>
              <a:rPr lang="en-US" dirty="0" smtClean="0">
                <a:solidFill>
                  <a:prstClr val="black"/>
                </a:solidFill>
              </a:rPr>
              <a:t> </a:t>
            </a:r>
            <a:endParaRPr lang="en-US" dirty="0">
              <a:solidFill>
                <a:prstClr val="black"/>
              </a:solidFill>
            </a:endParaRPr>
          </a:p>
        </p:txBody>
      </p:sp>
    </p:spTree>
    <p:extLst>
      <p:ext uri="{BB962C8B-B14F-4D97-AF65-F5344CB8AC3E}">
        <p14:creationId xmlns:p14="http://schemas.microsoft.com/office/powerpoint/2010/main" val="11553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par>
                                <p:cTn id="12" presetID="8" presetClass="entr" presetSubtype="16"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amond(in)">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066800"/>
            <a:ext cx="9144000" cy="661207"/>
          </a:xfrm>
          <a:prstGeom prst="rect">
            <a:avLst/>
          </a:prstGeom>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lnSpc>
                <a:spcPct val="150000"/>
              </a:lnSpc>
            </a:pPr>
            <a:r>
              <a:rPr lang="en-US" sz="2800" b="1" dirty="0">
                <a:solidFill>
                  <a:srgbClr val="002060"/>
                </a:solidFill>
                <a:latin typeface="Times New Roman" panose="02020603050405020304" pitchFamily="18" charset="0"/>
              </a:rPr>
              <a:t>Carboxylic </a:t>
            </a:r>
            <a:r>
              <a:rPr lang="en-US" sz="2800" b="1" dirty="0" smtClean="0">
                <a:solidFill>
                  <a:srgbClr val="002060"/>
                </a:solidFill>
                <a:latin typeface="Times New Roman" panose="02020603050405020304" pitchFamily="18" charset="0"/>
              </a:rPr>
              <a:t>acids</a:t>
            </a:r>
            <a:endParaRPr lang="en-US" dirty="0">
              <a:solidFill>
                <a:prstClr val="black"/>
              </a:solidFill>
              <a:latin typeface="Times New Roman" panose="02020603050405020304" pitchFamily="18"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229</a:t>
            </a:fld>
            <a:endParaRPr lang="en-US">
              <a:solidFill>
                <a:prstClr val="black">
                  <a:tint val="75000"/>
                </a:prstClr>
              </a:solidFill>
            </a:endParaRPr>
          </a:p>
        </p:txBody>
      </p:sp>
      <p:sp>
        <p:nvSpPr>
          <p:cNvPr id="4" name="مستطيل 3"/>
          <p:cNvSpPr/>
          <p:nvPr/>
        </p:nvSpPr>
        <p:spPr>
          <a:xfrm>
            <a:off x="228600" y="2057400"/>
            <a:ext cx="8610600" cy="3139321"/>
          </a:xfrm>
          <a:prstGeom prst="rect">
            <a:avLst/>
          </a:prstGeom>
        </p:spPr>
        <p:txBody>
          <a:bodyPr wrap="square">
            <a:spAutoFit/>
          </a:bodyPr>
          <a:lstStyle/>
          <a:p>
            <a:endParaRPr lang="en-US" dirty="0"/>
          </a:p>
          <a:p>
            <a:r>
              <a:rPr lang="en-US" dirty="0" smtClean="0"/>
              <a:t>- Nomenclature ,</a:t>
            </a:r>
          </a:p>
          <a:p>
            <a:r>
              <a:rPr lang="en-US" dirty="0" smtClean="0"/>
              <a:t> </a:t>
            </a:r>
            <a:r>
              <a:rPr lang="en-US" dirty="0"/>
              <a:t>Physical properties, </a:t>
            </a:r>
            <a:endParaRPr lang="en-US" dirty="0" smtClean="0"/>
          </a:p>
          <a:p>
            <a:r>
              <a:rPr lang="en-US" dirty="0" smtClean="0"/>
              <a:t>acid </a:t>
            </a:r>
            <a:r>
              <a:rPr lang="en-US" dirty="0"/>
              <a:t>strength and structure. </a:t>
            </a:r>
          </a:p>
          <a:p>
            <a:r>
              <a:rPr lang="en-US" dirty="0"/>
              <a:t>Preparation</a:t>
            </a:r>
            <a:r>
              <a:rPr lang="en-US" dirty="0" smtClean="0"/>
              <a:t>:</a:t>
            </a:r>
          </a:p>
          <a:p>
            <a:r>
              <a:rPr lang="en-US" dirty="0" smtClean="0"/>
              <a:t> </a:t>
            </a:r>
            <a:r>
              <a:rPr lang="en-US" dirty="0"/>
              <a:t>by oxidation of primary alcohols and aldehydes; oxidation of alkyl benzenes ; carbonation of </a:t>
            </a:r>
            <a:r>
              <a:rPr lang="en-US" dirty="0" err="1"/>
              <a:t>Grinard</a:t>
            </a:r>
            <a:r>
              <a:rPr lang="en-US" dirty="0"/>
              <a:t> reagents hydrolysis of nitrile; . </a:t>
            </a:r>
          </a:p>
          <a:p>
            <a:r>
              <a:rPr lang="en-US" dirty="0"/>
              <a:t>Reaction of carboxylic acids: </a:t>
            </a:r>
            <a:endParaRPr lang="en-US" dirty="0" smtClean="0"/>
          </a:p>
          <a:p>
            <a:r>
              <a:rPr lang="en-US" dirty="0" smtClean="0"/>
              <a:t>formation </a:t>
            </a:r>
            <a:r>
              <a:rPr lang="en-US" dirty="0"/>
              <a:t>of salt, ester, amide and acid chloride. </a:t>
            </a:r>
          </a:p>
          <a:p>
            <a:r>
              <a:rPr lang="en-US" dirty="0"/>
              <a:t>Carboxylic acid derivatives, nomenclature, preparation: from acid and acid chloride, hydrolysis of acid derivatives.                                                         ( 3 Lectures</a:t>
            </a:r>
            <a:r>
              <a:rPr lang="en-US" dirty="0" smtClean="0"/>
              <a:t>)</a:t>
            </a:r>
            <a:endParaRPr lang="en-US" dirty="0"/>
          </a:p>
        </p:txBody>
      </p:sp>
    </p:spTree>
    <p:extLst>
      <p:ext uri="{BB962C8B-B14F-4D97-AF65-F5344CB8AC3E}">
        <p14:creationId xmlns:p14="http://schemas.microsoft.com/office/powerpoint/2010/main" val="2839852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 y="609600"/>
            <a:ext cx="9137903" cy="707886"/>
          </a:xfrm>
          <a:prstGeom prst="rect">
            <a:avLst/>
          </a:prstGeom>
        </p:spPr>
        <p:txBody>
          <a:bodyPr wrap="square">
            <a:spAutoFit/>
          </a:bodyPr>
          <a:lstStyle/>
          <a:p>
            <a:r>
              <a:rPr lang="en-US" sz="2000" b="1" dirty="0" smtClean="0">
                <a:solidFill>
                  <a:schemeClr val="tx2"/>
                </a:solidFill>
              </a:rPr>
              <a:t>   The </a:t>
            </a:r>
            <a:r>
              <a:rPr lang="en-US" sz="2000" b="1" dirty="0">
                <a:solidFill>
                  <a:schemeClr val="tx2"/>
                </a:solidFill>
              </a:rPr>
              <a:t>inductive effect is </a:t>
            </a:r>
            <a:r>
              <a:rPr lang="en-US" sz="2000" b="1" dirty="0" smtClean="0">
                <a:solidFill>
                  <a:schemeClr val="tx2"/>
                </a:solidFill>
              </a:rPr>
              <a:t>the </a:t>
            </a:r>
            <a:r>
              <a:rPr lang="en-US" sz="2000" b="1" dirty="0">
                <a:solidFill>
                  <a:srgbClr val="C00000"/>
                </a:solidFill>
              </a:rPr>
              <a:t>effect </a:t>
            </a:r>
            <a:r>
              <a:rPr lang="en-US" sz="2000" b="1" dirty="0" smtClean="0">
                <a:solidFill>
                  <a:srgbClr val="C00000"/>
                </a:solidFill>
              </a:rPr>
              <a:t>of the Polarization </a:t>
            </a:r>
            <a:r>
              <a:rPr lang="en-US" sz="2000" b="1" dirty="0">
                <a:solidFill>
                  <a:schemeClr val="tx2"/>
                </a:solidFill>
              </a:rPr>
              <a:t>of electron through single </a:t>
            </a:r>
            <a:r>
              <a:rPr lang="en-US" sz="2000" b="1" dirty="0" smtClean="0">
                <a:solidFill>
                  <a:schemeClr val="tx2"/>
                </a:solidFill>
              </a:rPr>
              <a:t>bond on </a:t>
            </a:r>
            <a:r>
              <a:rPr lang="en-US" sz="2000" b="1" dirty="0">
                <a:solidFill>
                  <a:schemeClr val="tx2"/>
                </a:solidFill>
              </a:rPr>
              <a:t>the adjacent </a:t>
            </a:r>
            <a:r>
              <a:rPr lang="en-US" sz="2000" b="1" dirty="0" smtClean="0">
                <a:solidFill>
                  <a:schemeClr val="tx2"/>
                </a:solidFill>
              </a:rPr>
              <a:t>molecule</a:t>
            </a:r>
            <a:r>
              <a:rPr lang="en-US" sz="2000" b="1" dirty="0">
                <a:solidFill>
                  <a:schemeClr val="tx2"/>
                </a:solidFill>
              </a:rPr>
              <a:t>, and it depends on the difference in electronegativity.</a:t>
            </a:r>
            <a:endParaRPr lang="ar-SA" sz="2000" b="1" dirty="0">
              <a:solidFill>
                <a:schemeClr val="tx2"/>
              </a:solidFill>
            </a:endParaRPr>
          </a:p>
        </p:txBody>
      </p:sp>
      <p:sp>
        <p:nvSpPr>
          <p:cNvPr id="3" name="مستطيل 2"/>
          <p:cNvSpPr/>
          <p:nvPr/>
        </p:nvSpPr>
        <p:spPr>
          <a:xfrm>
            <a:off x="8524787" y="0"/>
            <a:ext cx="613117" cy="369332"/>
          </a:xfrm>
          <a:prstGeom prst="rect">
            <a:avLst/>
          </a:prstGeom>
        </p:spPr>
        <p:txBody>
          <a:bodyPr wrap="none">
            <a:spAutoFit/>
          </a:bodyPr>
          <a:lstStyle/>
          <a:p>
            <a:r>
              <a:rPr lang="en-US" dirty="0" smtClean="0"/>
              <a:t>New</a:t>
            </a:r>
            <a:endParaRPr lang="ar-SA" dirty="0"/>
          </a:p>
        </p:txBody>
      </p:sp>
      <p:sp>
        <p:nvSpPr>
          <p:cNvPr id="4" name="مستطيل 3"/>
          <p:cNvSpPr/>
          <p:nvPr/>
        </p:nvSpPr>
        <p:spPr>
          <a:xfrm>
            <a:off x="0" y="0"/>
            <a:ext cx="9137904"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2400" b="1" dirty="0" smtClean="0">
                <a:solidFill>
                  <a:srgbClr val="C00000"/>
                </a:solidFill>
              </a:rPr>
              <a:t>Inductive </a:t>
            </a:r>
            <a:r>
              <a:rPr lang="en-US" sz="2400" b="1" dirty="0">
                <a:solidFill>
                  <a:srgbClr val="C00000"/>
                </a:solidFill>
              </a:rPr>
              <a:t>effect</a:t>
            </a:r>
          </a:p>
        </p:txBody>
      </p:sp>
      <p:sp>
        <p:nvSpPr>
          <p:cNvPr id="7" name="عنصر نائب لرقم الشريحة 6"/>
          <p:cNvSpPr>
            <a:spLocks noGrp="1"/>
          </p:cNvSpPr>
          <p:nvPr>
            <p:ph type="sldNum" sz="quarter" idx="12"/>
          </p:nvPr>
        </p:nvSpPr>
        <p:spPr>
          <a:xfrm>
            <a:off x="457200" y="6363700"/>
            <a:ext cx="685800" cy="365125"/>
          </a:xfrm>
        </p:spPr>
        <p:txBody>
          <a:bodyPr/>
          <a:lstStyle/>
          <a:p>
            <a:fld id="{405B12B2-4FB3-489F-A189-74144EEB9694}" type="slidenum">
              <a:rPr lang="en-US" smtClean="0"/>
              <a:pPr/>
              <a:t>23</a:t>
            </a:fld>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pic>
        <p:nvPicPr>
          <p:cNvPr id="3225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295400"/>
            <a:ext cx="1628775" cy="1284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
        <p:nvSpPr>
          <p:cNvPr id="1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
        <p:nvSpPr>
          <p:cNvPr id="13"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
        <p:nvSpPr>
          <p:cNvPr id="15"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pic>
        <p:nvPicPr>
          <p:cNvPr id="322572"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1676400"/>
            <a:ext cx="1371600" cy="308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257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4" y="2590800"/>
            <a:ext cx="3645026" cy="1154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2574"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9419" y="2362200"/>
            <a:ext cx="3352800" cy="123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
        <p:nvSpPr>
          <p:cNvPr id="21" name="مستطيل 20"/>
          <p:cNvSpPr/>
          <p:nvPr/>
        </p:nvSpPr>
        <p:spPr>
          <a:xfrm>
            <a:off x="4038600" y="2895600"/>
            <a:ext cx="1237522" cy="369332"/>
          </a:xfrm>
          <a:prstGeom prst="rect">
            <a:avLst/>
          </a:prstGeom>
        </p:spPr>
        <p:txBody>
          <a:bodyPr wrap="square">
            <a:spAutoFit/>
          </a:bodyPr>
          <a:lstStyle/>
          <a:p>
            <a:r>
              <a:rPr lang="en-US" dirty="0"/>
              <a:t>-CN , NO2 ,</a:t>
            </a:r>
            <a:endParaRPr lang="ar-SA" dirty="0"/>
          </a:p>
        </p:txBody>
      </p:sp>
      <p:pic>
        <p:nvPicPr>
          <p:cNvPr id="322585" name="Picture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1600" y="2514600"/>
            <a:ext cx="983522" cy="868143"/>
          </a:xfrm>
          <a:prstGeom prst="rect">
            <a:avLst/>
          </a:prstGeom>
          <a:ln>
            <a:noFill/>
          </a:ln>
          <a:effectLst/>
        </p:spPr>
        <p:style>
          <a:lnRef idx="0">
            <a:scrgbClr r="0" g="0" b="0"/>
          </a:lnRef>
          <a:fillRef idx="1001">
            <a:schemeClr val="lt2"/>
          </a:fillRef>
          <a:effectRef idx="0">
            <a:scrgbClr r="0" g="0" b="0"/>
          </a:effectRef>
          <a:fontRef idx="major"/>
        </p:style>
      </p:pic>
      <p:sp>
        <p:nvSpPr>
          <p:cNvPr id="20" name="مستطيل 19"/>
          <p:cNvSpPr/>
          <p:nvPr/>
        </p:nvSpPr>
        <p:spPr>
          <a:xfrm>
            <a:off x="0" y="3733800"/>
            <a:ext cx="9137904"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2400" b="1" dirty="0">
                <a:solidFill>
                  <a:srgbClr val="C00000"/>
                </a:solidFill>
              </a:rPr>
              <a:t>Dipole </a:t>
            </a:r>
            <a:r>
              <a:rPr lang="en-US" sz="2400" b="1" dirty="0" smtClean="0">
                <a:solidFill>
                  <a:srgbClr val="C00000"/>
                </a:solidFill>
              </a:rPr>
              <a:t>moment</a:t>
            </a:r>
            <a:endParaRPr lang="en-US" sz="2400" b="1" dirty="0">
              <a:solidFill>
                <a:srgbClr val="C00000"/>
              </a:solidFill>
            </a:endParaRPr>
          </a:p>
        </p:txBody>
      </p:sp>
      <p:pic>
        <p:nvPicPr>
          <p:cNvPr id="2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6619" y="4876800"/>
            <a:ext cx="1383961" cy="1486900"/>
          </a:xfrm>
          <a:prstGeom prst="rect">
            <a:avLst/>
          </a:prstGeom>
          <a:extLst/>
        </p:spPr>
        <p:style>
          <a:lnRef idx="0">
            <a:scrgbClr r="0" g="0" b="0"/>
          </a:lnRef>
          <a:fillRef idx="1001">
            <a:schemeClr val="lt2"/>
          </a:fillRef>
          <a:effectRef idx="0">
            <a:scrgbClr r="0" g="0" b="0"/>
          </a:effectRef>
          <a:fontRef idx="major"/>
        </p:style>
      </p:pic>
      <p:sp>
        <p:nvSpPr>
          <p:cNvPr id="6" name="مستطيل 5"/>
          <p:cNvSpPr/>
          <p:nvPr/>
        </p:nvSpPr>
        <p:spPr>
          <a:xfrm>
            <a:off x="1" y="4267200"/>
            <a:ext cx="9144000" cy="646331"/>
          </a:xfrm>
          <a:prstGeom prst="rect">
            <a:avLst/>
          </a:prstGeom>
        </p:spPr>
        <p:txBody>
          <a:bodyPr wrap="square">
            <a:spAutoFit/>
          </a:bodyPr>
          <a:lstStyle/>
          <a:p>
            <a:r>
              <a:rPr lang="en-US" b="1" dirty="0" smtClean="0"/>
              <a:t>     Dipole </a:t>
            </a:r>
            <a:r>
              <a:rPr lang="en-US" b="1" dirty="0"/>
              <a:t>moment (depends on the inductive effect) and it ​is a measurement of the separation of two oppositely charged charges.</a:t>
            </a:r>
          </a:p>
        </p:txBody>
      </p:sp>
      <p:pic>
        <p:nvPicPr>
          <p:cNvPr id="331779"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58647" y="4800600"/>
            <a:ext cx="1006475"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178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05601" y="4800600"/>
            <a:ext cx="897046" cy="1503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1781"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16668" y="4800600"/>
            <a:ext cx="684042" cy="1498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1524000" y="1535668"/>
            <a:ext cx="942975" cy="369332"/>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dirty="0"/>
              <a:t>δ</a:t>
            </a:r>
            <a:r>
              <a:rPr lang="en-US" baseline="30000" dirty="0"/>
              <a:t>+</a:t>
            </a:r>
            <a:r>
              <a:rPr lang="en-US" dirty="0"/>
              <a:t>    </a:t>
            </a:r>
            <a:r>
              <a:rPr lang="en-US" dirty="0" smtClean="0"/>
              <a:t>   δ</a:t>
            </a:r>
            <a:r>
              <a:rPr lang="en-US" baseline="30000" dirty="0" smtClean="0"/>
              <a:t>- </a:t>
            </a:r>
            <a:endParaRPr lang="en-US" dirty="0"/>
          </a:p>
        </p:txBody>
      </p:sp>
      <p:sp>
        <p:nvSpPr>
          <p:cNvPr id="10" name="عنصر نائب للتذييل 9"/>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1518576372"/>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0"/>
            <a:ext cx="9144000" cy="707886"/>
          </a:xfrm>
          <a:prstGeom prst="rect">
            <a:avLst/>
          </a:prstGeom>
          <a:ln>
            <a:noFill/>
          </a:ln>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sz="4000" b="1" dirty="0" smtClean="0">
                <a:solidFill>
                  <a:prstClr val="black"/>
                </a:solidFill>
                <a:cs typeface="Arial" pitchFamily="34" charset="0"/>
              </a:rPr>
              <a:t>  </a:t>
            </a:r>
            <a:r>
              <a:rPr lang="en-US" sz="2800" b="1" dirty="0" smtClean="0">
                <a:solidFill>
                  <a:srgbClr val="002060"/>
                </a:solidFill>
                <a:cs typeface="Arial" pitchFamily="34" charset="0"/>
              </a:rPr>
              <a:t>Acids  Definition &amp; Structure </a:t>
            </a:r>
            <a:endParaRPr lang="en-US" sz="4000" b="1" dirty="0">
              <a:solidFill>
                <a:srgbClr val="002060"/>
              </a:solidFill>
              <a:cs typeface="Arial" pitchFamily="34" charset="0"/>
            </a:endParaRPr>
          </a:p>
        </p:txBody>
      </p:sp>
      <p:sp>
        <p:nvSpPr>
          <p:cNvPr id="3" name="Rectangle 2"/>
          <p:cNvSpPr/>
          <p:nvPr/>
        </p:nvSpPr>
        <p:spPr>
          <a:xfrm>
            <a:off x="48138" y="914400"/>
            <a:ext cx="8984512" cy="1631216"/>
          </a:xfrm>
          <a:prstGeom prst="rect">
            <a:avLst/>
          </a:prstGeom>
        </p:spPr>
        <p:txBody>
          <a:bodyPr wrap="square">
            <a:spAutoFit/>
          </a:bodyPr>
          <a:lstStyle/>
          <a:p>
            <a:pPr algn="just"/>
            <a:r>
              <a:rPr lang="en-US" sz="2000" b="1" dirty="0" smtClean="0">
                <a:solidFill>
                  <a:srgbClr val="002060"/>
                </a:solidFill>
              </a:rPr>
              <a:t>     Carboxylic acids are organic compounds containing   </a:t>
            </a:r>
            <a:r>
              <a:rPr lang="en-US" sz="2000" b="1" dirty="0">
                <a:solidFill>
                  <a:srgbClr val="002060"/>
                </a:solidFill>
              </a:rPr>
              <a:t>carboxyl group, </a:t>
            </a:r>
            <a:r>
              <a:rPr lang="en-US" sz="2000" b="1" dirty="0">
                <a:solidFill>
                  <a:srgbClr val="C00000"/>
                </a:solidFill>
              </a:rPr>
              <a:t>-</a:t>
            </a:r>
            <a:r>
              <a:rPr lang="en-US" sz="2000" b="1" dirty="0" smtClean="0">
                <a:solidFill>
                  <a:srgbClr val="C00000"/>
                </a:solidFill>
              </a:rPr>
              <a:t>COOH , </a:t>
            </a:r>
            <a:r>
              <a:rPr lang="en-US" sz="2000" b="1" dirty="0" smtClean="0">
                <a:solidFill>
                  <a:srgbClr val="002060"/>
                </a:solidFill>
              </a:rPr>
              <a:t>they are </a:t>
            </a:r>
            <a:r>
              <a:rPr lang="en-US" sz="2000" b="1" dirty="0">
                <a:solidFill>
                  <a:srgbClr val="002060"/>
                </a:solidFill>
              </a:rPr>
              <a:t>classified as </a:t>
            </a:r>
            <a:r>
              <a:rPr lang="en-US" sz="2000" b="1" dirty="0">
                <a:solidFill>
                  <a:srgbClr val="C00000"/>
                </a:solidFill>
              </a:rPr>
              <a:t>aliphatic or </a:t>
            </a:r>
            <a:r>
              <a:rPr lang="en-US" sz="2000" b="1" dirty="0" smtClean="0">
                <a:solidFill>
                  <a:srgbClr val="C00000"/>
                </a:solidFill>
              </a:rPr>
              <a:t>aromatic </a:t>
            </a:r>
            <a:r>
              <a:rPr lang="en-US" sz="2000" b="1" dirty="0" smtClean="0">
                <a:solidFill>
                  <a:srgbClr val="002060"/>
                </a:solidFill>
              </a:rPr>
              <a:t>depending </a:t>
            </a:r>
            <a:r>
              <a:rPr lang="en-US" sz="2000" b="1" dirty="0">
                <a:solidFill>
                  <a:srgbClr val="002060"/>
                </a:solidFill>
              </a:rPr>
              <a:t>on whether an R or an </a:t>
            </a:r>
            <a:r>
              <a:rPr lang="en-US" sz="2000" b="1" dirty="0" err="1" smtClean="0">
                <a:solidFill>
                  <a:srgbClr val="002060"/>
                </a:solidFill>
              </a:rPr>
              <a:t>Ar</a:t>
            </a:r>
            <a:r>
              <a:rPr lang="en-US" sz="2000" b="1" dirty="0" smtClean="0">
                <a:solidFill>
                  <a:srgbClr val="002060"/>
                </a:solidFill>
              </a:rPr>
              <a:t>  Groups  </a:t>
            </a:r>
            <a:r>
              <a:rPr lang="en-US" sz="2000" b="1" dirty="0">
                <a:solidFill>
                  <a:srgbClr val="002060"/>
                </a:solidFill>
              </a:rPr>
              <a:t>is attached to the carboxyl group;. </a:t>
            </a:r>
            <a:r>
              <a:rPr lang="en-US" sz="2000" b="1" dirty="0" smtClean="0">
                <a:solidFill>
                  <a:srgbClr val="002060"/>
                </a:solidFill>
              </a:rPr>
              <a:t>R-COOH         </a:t>
            </a:r>
            <a:r>
              <a:rPr lang="en-US" sz="2000" b="1" dirty="0" err="1" smtClean="0">
                <a:solidFill>
                  <a:srgbClr val="002060"/>
                </a:solidFill>
              </a:rPr>
              <a:t>Ar</a:t>
            </a:r>
            <a:r>
              <a:rPr lang="en-US" sz="2000" b="1" dirty="0" smtClean="0">
                <a:solidFill>
                  <a:srgbClr val="002060"/>
                </a:solidFill>
              </a:rPr>
              <a:t>-COOH , </a:t>
            </a:r>
          </a:p>
          <a:p>
            <a:r>
              <a:rPr lang="en-US" sz="2000" b="1" dirty="0" smtClean="0">
                <a:solidFill>
                  <a:srgbClr val="C00000"/>
                </a:solidFill>
              </a:rPr>
              <a:t>Acidity</a:t>
            </a:r>
            <a:r>
              <a:rPr lang="en-US" sz="2000" b="1" dirty="0" smtClean="0">
                <a:solidFill>
                  <a:srgbClr val="002060"/>
                </a:solidFill>
              </a:rPr>
              <a:t> of </a:t>
            </a:r>
            <a:r>
              <a:rPr lang="en-US" sz="2000" b="1" dirty="0">
                <a:solidFill>
                  <a:srgbClr val="002060"/>
                </a:solidFill>
              </a:rPr>
              <a:t>Carboxylic </a:t>
            </a:r>
            <a:r>
              <a:rPr lang="en-US" sz="2000" b="1" dirty="0" smtClean="0">
                <a:solidFill>
                  <a:srgbClr val="002060"/>
                </a:solidFill>
              </a:rPr>
              <a:t>acids as </a:t>
            </a:r>
            <a:r>
              <a:rPr lang="en-US" sz="2000" b="1" dirty="0">
                <a:solidFill>
                  <a:srgbClr val="002060"/>
                </a:solidFill>
              </a:rPr>
              <a:t>a result </a:t>
            </a:r>
            <a:r>
              <a:rPr lang="en-US" sz="2000" b="1" dirty="0" smtClean="0">
                <a:solidFill>
                  <a:srgbClr val="002060"/>
                </a:solidFill>
              </a:rPr>
              <a:t>of the </a:t>
            </a:r>
            <a:r>
              <a:rPr lang="en-US" sz="2000" b="1" dirty="0">
                <a:solidFill>
                  <a:srgbClr val="002060"/>
                </a:solidFill>
              </a:rPr>
              <a:t>stability of the resulting carboxylate ion during ionization </a:t>
            </a:r>
            <a:r>
              <a:rPr lang="en-US" sz="2000" b="1" dirty="0" smtClean="0">
                <a:solidFill>
                  <a:srgbClr val="002060"/>
                </a:solidFill>
              </a:rPr>
              <a:t>.</a:t>
            </a:r>
            <a:endParaRPr lang="en-US" sz="2000" dirty="0">
              <a:solidFill>
                <a:srgbClr val="002060"/>
              </a:solidFill>
            </a:endParaRPr>
          </a:p>
        </p:txBody>
      </p:sp>
      <p:pic>
        <p:nvPicPr>
          <p:cNvPr id="12370" name="Picture 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8359" y="3431242"/>
            <a:ext cx="6005841" cy="1440795"/>
          </a:xfrm>
          <a:prstGeom prst="rect">
            <a:avLst/>
          </a:prstGeom>
          <a:noFill/>
          <a:extLst>
            <a:ext uri="{909E8E84-426E-40DD-AFC4-6F175D3DCCD1}">
              <a14:hiddenFill xmlns:a14="http://schemas.microsoft.com/office/drawing/2010/main">
                <a:solidFill>
                  <a:srgbClr val="FFFFFF"/>
                </a:solidFill>
              </a14:hiddenFill>
            </a:ext>
          </a:extLst>
        </p:spPr>
      </p:pic>
      <p:pic>
        <p:nvPicPr>
          <p:cNvPr id="12372" name="Picture 8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066" y="2701328"/>
            <a:ext cx="6030133" cy="644316"/>
          </a:xfrm>
          <a:prstGeom prst="rect">
            <a:avLst/>
          </a:prstGeom>
          <a:noFill/>
          <a:extLst>
            <a:ext uri="{909E8E84-426E-40DD-AFC4-6F175D3DCCD1}">
              <a14:hiddenFill xmlns:a14="http://schemas.microsoft.com/office/drawing/2010/main">
                <a:solidFill>
                  <a:srgbClr val="FFFFFF"/>
                </a:solidFill>
              </a14:hiddenFill>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230</a:t>
            </a:fld>
            <a:endParaRPr lang="en-US">
              <a:solidFill>
                <a:prstClr val="black">
                  <a:tint val="75000"/>
                </a:prstClr>
              </a:solidFill>
            </a:endParaRPr>
          </a:p>
        </p:txBody>
      </p:sp>
      <p:pic>
        <p:nvPicPr>
          <p:cNvPr id="7" name="Picture 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5029200"/>
            <a:ext cx="4953000" cy="723987"/>
          </a:xfrm>
          <a:prstGeom prst="rect">
            <a:avLst/>
          </a:prstGeom>
          <a:noFill/>
          <a:extLst>
            <a:ext uri="{909E8E84-426E-40DD-AFC4-6F175D3DCCD1}">
              <a14:hiddenFill xmlns:a14="http://schemas.microsoft.com/office/drawing/2010/main">
                <a:solidFill>
                  <a:srgbClr val="FFFFFF"/>
                </a:solidFill>
              </a14:hiddenFill>
            </a:ext>
          </a:extLst>
        </p:spPr>
      </p:pic>
      <p:sp>
        <p:nvSpPr>
          <p:cNvPr id="4" name="مستطيل 3"/>
          <p:cNvSpPr/>
          <p:nvPr/>
        </p:nvSpPr>
        <p:spPr>
          <a:xfrm>
            <a:off x="3391444" y="2667000"/>
            <a:ext cx="1024896" cy="338554"/>
          </a:xfrm>
          <a:prstGeom prst="rect">
            <a:avLst/>
          </a:prstGeom>
        </p:spPr>
        <p:txBody>
          <a:bodyPr wrap="none">
            <a:spAutoFit/>
          </a:bodyPr>
          <a:lstStyle/>
          <a:p>
            <a:r>
              <a:rPr lang="en-US" sz="1600" b="1" dirty="0">
                <a:solidFill>
                  <a:srgbClr val="002060"/>
                </a:solidFill>
              </a:rPr>
              <a:t>ionization</a:t>
            </a:r>
            <a:endParaRPr lang="ar-SA" sz="1600" dirty="0">
              <a:solidFill>
                <a:prstClr val="black"/>
              </a:solidFill>
            </a:endParaRPr>
          </a:p>
        </p:txBody>
      </p:sp>
      <p:sp>
        <p:nvSpPr>
          <p:cNvPr id="5" name="مستطيل 4"/>
          <p:cNvSpPr/>
          <p:nvPr/>
        </p:nvSpPr>
        <p:spPr>
          <a:xfrm>
            <a:off x="2362200" y="5391090"/>
            <a:ext cx="1595052" cy="400110"/>
          </a:xfrm>
          <a:prstGeom prst="rect">
            <a:avLst/>
          </a:prstGeom>
        </p:spPr>
        <p:txBody>
          <a:bodyPr wrap="none">
            <a:spAutoFit/>
          </a:bodyPr>
          <a:lstStyle/>
          <a:p>
            <a:r>
              <a:rPr lang="en-US" b="1" dirty="0" smtClean="0">
                <a:solidFill>
                  <a:srgbClr val="002060"/>
                </a:solidFill>
              </a:rPr>
              <a:t>Ionization</a:t>
            </a:r>
            <a:r>
              <a:rPr lang="en-US" sz="2000" b="1" dirty="0" smtClean="0">
                <a:solidFill>
                  <a:srgbClr val="002060"/>
                </a:solidFill>
              </a:rPr>
              <a:t> </a:t>
            </a:r>
            <a:r>
              <a:rPr lang="en-US" sz="1400" b="1" dirty="0" smtClean="0">
                <a:solidFill>
                  <a:srgbClr val="002060"/>
                </a:solidFill>
              </a:rPr>
              <a:t>100%</a:t>
            </a:r>
            <a:endParaRPr lang="ar-SA" sz="1200" dirty="0">
              <a:solidFill>
                <a:prstClr val="black"/>
              </a:solidFill>
            </a:endParaRPr>
          </a:p>
        </p:txBody>
      </p:sp>
      <p:sp>
        <p:nvSpPr>
          <p:cNvPr id="6" name="مستطيل 5"/>
          <p:cNvSpPr/>
          <p:nvPr/>
        </p:nvSpPr>
        <p:spPr>
          <a:xfrm rot="5400000">
            <a:off x="6673334" y="3794578"/>
            <a:ext cx="152400" cy="369332"/>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ar-SA" dirty="0">
              <a:solidFill>
                <a:prstClr val="black"/>
              </a:solidFill>
            </a:endParaRPr>
          </a:p>
        </p:txBody>
      </p:sp>
      <p:sp>
        <p:nvSpPr>
          <p:cNvPr id="12" name="مستطيل 11"/>
          <p:cNvSpPr/>
          <p:nvPr/>
        </p:nvSpPr>
        <p:spPr>
          <a:xfrm rot="5400000">
            <a:off x="6737866" y="4234934"/>
            <a:ext cx="152400" cy="369332"/>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ar-SA" dirty="0">
              <a:solidFill>
                <a:prstClr val="black"/>
              </a:solidFill>
            </a:endParaRPr>
          </a:p>
        </p:txBody>
      </p:sp>
    </p:spTree>
    <p:extLst>
      <p:ext uri="{BB962C8B-B14F-4D97-AF65-F5344CB8AC3E}">
        <p14:creationId xmlns:p14="http://schemas.microsoft.com/office/powerpoint/2010/main" val="3280074713"/>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28600" y="757935"/>
            <a:ext cx="8610600" cy="4047262"/>
          </a:xfrm>
          <a:prstGeom prst="rect">
            <a:avLst/>
          </a:prstGeom>
        </p:spPr>
        <p:txBody>
          <a:bodyPr wrap="square">
            <a:spAutoFit/>
          </a:bodyPr>
          <a:lstStyle/>
          <a:p>
            <a:pPr marL="457200" indent="-457200">
              <a:buFont typeface="Wingdings" panose="05000000000000000000" pitchFamily="2" charset="2"/>
              <a:buChar char="§"/>
            </a:pPr>
            <a:r>
              <a:rPr lang="en-US" sz="2400" b="1" dirty="0" smtClean="0">
                <a:solidFill>
                  <a:srgbClr val="002060"/>
                </a:solidFill>
                <a:effectLst>
                  <a:outerShdw blurRad="38100" dist="38100" dir="2700000" algn="tl">
                    <a:srgbClr val="000000">
                      <a:alpha val="43137"/>
                    </a:srgbClr>
                  </a:outerShdw>
                </a:effectLst>
              </a:rPr>
              <a:t>   </a:t>
            </a:r>
            <a:r>
              <a:rPr lang="en-US" sz="2400" b="1" dirty="0" smtClean="0">
                <a:solidFill>
                  <a:srgbClr val="C00000"/>
                </a:solidFill>
              </a:rPr>
              <a:t>Common names </a:t>
            </a:r>
          </a:p>
          <a:p>
            <a:r>
              <a:rPr lang="en-US" sz="2000" b="1" dirty="0" smtClean="0">
                <a:solidFill>
                  <a:srgbClr val="002060"/>
                </a:solidFill>
              </a:rPr>
              <a:t>Common </a:t>
            </a:r>
            <a:r>
              <a:rPr lang="en-US" sz="2000" b="1" dirty="0">
                <a:solidFill>
                  <a:srgbClr val="002060"/>
                </a:solidFill>
              </a:rPr>
              <a:t>names </a:t>
            </a:r>
            <a:r>
              <a:rPr lang="en-US" sz="2000" b="1" dirty="0" smtClean="0">
                <a:solidFill>
                  <a:srgbClr val="002060"/>
                </a:solidFill>
              </a:rPr>
              <a:t>of carboxylic acids </a:t>
            </a:r>
            <a:r>
              <a:rPr lang="en-US" sz="2000" b="1" dirty="0" smtClean="0">
                <a:solidFill>
                  <a:srgbClr val="C00000"/>
                </a:solidFill>
              </a:rPr>
              <a:t>all</a:t>
            </a:r>
            <a:r>
              <a:rPr lang="en-US" sz="2000" b="1" dirty="0" smtClean="0">
                <a:solidFill>
                  <a:srgbClr val="002060"/>
                </a:solidFill>
              </a:rPr>
              <a:t> end in </a:t>
            </a:r>
            <a:r>
              <a:rPr lang="en-US" sz="2000" b="1" i="1" dirty="0" smtClean="0">
                <a:solidFill>
                  <a:srgbClr val="C00000"/>
                </a:solidFill>
              </a:rPr>
              <a:t>-</a:t>
            </a:r>
            <a:r>
              <a:rPr lang="en-US" sz="2000" b="1" i="1" dirty="0" err="1" smtClean="0">
                <a:solidFill>
                  <a:srgbClr val="C00000"/>
                </a:solidFill>
              </a:rPr>
              <a:t>ic</a:t>
            </a:r>
            <a:r>
              <a:rPr lang="en-US" sz="2000" b="1" i="1" dirty="0" smtClean="0">
                <a:solidFill>
                  <a:srgbClr val="C00000"/>
                </a:solidFill>
              </a:rPr>
              <a:t> aci</a:t>
            </a:r>
            <a:r>
              <a:rPr lang="en-US" sz="2000" b="1" i="1" dirty="0" smtClean="0">
                <a:solidFill>
                  <a:srgbClr val="002060"/>
                </a:solidFill>
              </a:rPr>
              <a:t>d</a:t>
            </a:r>
            <a:r>
              <a:rPr lang="en-US" sz="2000" b="1" dirty="0" smtClean="0">
                <a:solidFill>
                  <a:srgbClr val="002060"/>
                </a:solidFill>
              </a:rPr>
              <a:t> for example:-</a:t>
            </a:r>
          </a:p>
          <a:p>
            <a:endParaRPr lang="en-US" sz="900" b="1" dirty="0" smtClean="0">
              <a:solidFill>
                <a:srgbClr val="002060"/>
              </a:solidFill>
            </a:endParaRPr>
          </a:p>
          <a:p>
            <a:r>
              <a:rPr lang="en-US" sz="2000" b="1" dirty="0" smtClean="0">
                <a:solidFill>
                  <a:srgbClr val="002060"/>
                </a:solidFill>
              </a:rPr>
              <a:t>     HCOOH                  CH</a:t>
            </a:r>
            <a:r>
              <a:rPr lang="en-US" sz="2000" b="1" baseline="-25000" dirty="0" smtClean="0">
                <a:solidFill>
                  <a:srgbClr val="002060"/>
                </a:solidFill>
              </a:rPr>
              <a:t>3</a:t>
            </a:r>
            <a:r>
              <a:rPr lang="en-US" sz="2000" b="1" dirty="0" smtClean="0">
                <a:solidFill>
                  <a:srgbClr val="002060"/>
                </a:solidFill>
              </a:rPr>
              <a:t>COOH            CH</a:t>
            </a:r>
            <a:r>
              <a:rPr lang="en-US" sz="2000" b="1" baseline="-25000" dirty="0" smtClean="0">
                <a:solidFill>
                  <a:srgbClr val="002060"/>
                </a:solidFill>
              </a:rPr>
              <a:t>3</a:t>
            </a:r>
            <a:r>
              <a:rPr lang="en-US" sz="2000" b="1" dirty="0" smtClean="0">
                <a:solidFill>
                  <a:srgbClr val="002060"/>
                </a:solidFill>
              </a:rPr>
              <a:t>CH</a:t>
            </a:r>
            <a:r>
              <a:rPr lang="en-US" sz="2000" b="1" baseline="-25000" dirty="0" smtClean="0">
                <a:solidFill>
                  <a:srgbClr val="002060"/>
                </a:solidFill>
              </a:rPr>
              <a:t>2</a:t>
            </a:r>
            <a:r>
              <a:rPr lang="en-US" sz="2000" b="1" dirty="0" smtClean="0">
                <a:solidFill>
                  <a:srgbClr val="002060"/>
                </a:solidFill>
              </a:rPr>
              <a:t>COOH</a:t>
            </a:r>
            <a:r>
              <a:rPr lang="en-US" sz="2000" dirty="0" smtClean="0">
                <a:solidFill>
                  <a:srgbClr val="C00000"/>
                </a:solidFill>
              </a:rPr>
              <a:t>                     </a:t>
            </a:r>
            <a:r>
              <a:rPr lang="en-US" sz="2000" b="1" dirty="0" smtClean="0">
                <a:solidFill>
                  <a:srgbClr val="002060"/>
                </a:solidFill>
              </a:rPr>
              <a:t> CH</a:t>
            </a:r>
            <a:r>
              <a:rPr lang="en-US" sz="2000" b="1" baseline="-25000" dirty="0" smtClean="0">
                <a:solidFill>
                  <a:srgbClr val="002060"/>
                </a:solidFill>
              </a:rPr>
              <a:t>3 </a:t>
            </a:r>
            <a:r>
              <a:rPr lang="en-US" sz="2000" b="1" dirty="0" smtClean="0">
                <a:solidFill>
                  <a:srgbClr val="002060"/>
                </a:solidFill>
              </a:rPr>
              <a:t>(CH</a:t>
            </a:r>
            <a:r>
              <a:rPr lang="en-US" sz="2000" b="1" baseline="-25000" dirty="0" smtClean="0">
                <a:solidFill>
                  <a:srgbClr val="002060"/>
                </a:solidFill>
              </a:rPr>
              <a:t>2</a:t>
            </a:r>
            <a:r>
              <a:rPr lang="en-US" sz="2000" b="1" dirty="0" smtClean="0">
                <a:solidFill>
                  <a:srgbClr val="002060"/>
                </a:solidFill>
              </a:rPr>
              <a:t>)</a:t>
            </a:r>
            <a:r>
              <a:rPr lang="en-US" sz="2000" b="1" baseline="-25000" dirty="0" smtClean="0">
                <a:solidFill>
                  <a:srgbClr val="002060"/>
                </a:solidFill>
              </a:rPr>
              <a:t>2</a:t>
            </a:r>
            <a:r>
              <a:rPr lang="en-US" sz="2000" b="1" dirty="0" smtClean="0">
                <a:solidFill>
                  <a:srgbClr val="002060"/>
                </a:solidFill>
              </a:rPr>
              <a:t>COOH</a:t>
            </a:r>
          </a:p>
          <a:p>
            <a:r>
              <a:rPr lang="en-US" sz="2000" b="1" dirty="0" smtClean="0">
                <a:solidFill>
                  <a:srgbClr val="EEECE1">
                    <a:lumMod val="50000"/>
                  </a:srgbClr>
                </a:solidFill>
              </a:rPr>
              <a:t>    </a:t>
            </a:r>
            <a:r>
              <a:rPr lang="en-US" sz="2000" b="1" dirty="0" smtClean="0">
                <a:solidFill>
                  <a:srgbClr val="C00000"/>
                </a:solidFill>
              </a:rPr>
              <a:t>Formic acid               Acetic acid      </a:t>
            </a:r>
            <a:r>
              <a:rPr lang="en-US" sz="2000" b="1" dirty="0">
                <a:solidFill>
                  <a:srgbClr val="C00000"/>
                </a:solidFill>
              </a:rPr>
              <a:t>Propionic </a:t>
            </a:r>
            <a:r>
              <a:rPr lang="en-US" sz="2000" b="1" dirty="0" smtClean="0">
                <a:solidFill>
                  <a:srgbClr val="C00000"/>
                </a:solidFill>
              </a:rPr>
              <a:t>acid                  Butyric acids</a:t>
            </a:r>
          </a:p>
          <a:p>
            <a:pPr marL="342900" indent="-342900" algn="just">
              <a:buFont typeface="Wingdings" panose="05000000000000000000" pitchFamily="2" charset="2"/>
              <a:buChar char="§"/>
            </a:pPr>
            <a:r>
              <a:rPr lang="en-US" sz="2400" b="1" dirty="0" smtClean="0">
                <a:solidFill>
                  <a:srgbClr val="EEECE1">
                    <a:lumMod val="50000"/>
                  </a:srgbClr>
                </a:solidFill>
                <a:effectLst>
                  <a:outerShdw blurRad="38100" dist="38100" dir="2700000" algn="tl">
                    <a:srgbClr val="000000">
                      <a:alpha val="43137"/>
                    </a:srgbClr>
                  </a:outerShdw>
                </a:effectLst>
              </a:rPr>
              <a:t>    </a:t>
            </a:r>
            <a:r>
              <a:rPr lang="en-US" sz="2400" b="1" dirty="0" smtClean="0">
                <a:solidFill>
                  <a:srgbClr val="EEECE1">
                    <a:lumMod val="50000"/>
                  </a:srgbClr>
                </a:solidFill>
              </a:rPr>
              <a:t>IUPAC </a:t>
            </a:r>
            <a:r>
              <a:rPr lang="en-US" sz="2400" b="1" dirty="0">
                <a:solidFill>
                  <a:srgbClr val="EEECE1">
                    <a:lumMod val="50000"/>
                  </a:srgbClr>
                </a:solidFill>
              </a:rPr>
              <a:t>System</a:t>
            </a:r>
          </a:p>
          <a:p>
            <a:pPr algn="just"/>
            <a:r>
              <a:rPr lang="en-US" sz="2000" b="1" dirty="0">
                <a:solidFill>
                  <a:srgbClr val="002060"/>
                </a:solidFill>
              </a:rPr>
              <a:t>The ending </a:t>
            </a:r>
            <a:r>
              <a:rPr lang="en-US" sz="2000" b="1" i="1" dirty="0">
                <a:solidFill>
                  <a:srgbClr val="C00000"/>
                </a:solidFill>
              </a:rPr>
              <a:t>-e</a:t>
            </a:r>
            <a:r>
              <a:rPr lang="en-US" sz="2000" b="1" i="1" dirty="0">
                <a:solidFill>
                  <a:srgbClr val="002060"/>
                </a:solidFill>
              </a:rPr>
              <a:t> </a:t>
            </a:r>
            <a:r>
              <a:rPr lang="en-US" sz="2000" b="1" dirty="0">
                <a:solidFill>
                  <a:srgbClr val="002060"/>
                </a:solidFill>
              </a:rPr>
              <a:t>of the corresponding alkane is replaced by </a:t>
            </a:r>
            <a:r>
              <a:rPr lang="en-US" sz="2000" b="1" i="1" dirty="0">
                <a:solidFill>
                  <a:srgbClr val="C00000"/>
                </a:solidFill>
              </a:rPr>
              <a:t>-</a:t>
            </a:r>
            <a:r>
              <a:rPr lang="en-US" sz="2000" b="1" i="1" dirty="0" err="1">
                <a:solidFill>
                  <a:srgbClr val="C00000"/>
                </a:solidFill>
              </a:rPr>
              <a:t>oic</a:t>
            </a:r>
            <a:r>
              <a:rPr lang="en-US" sz="2000" b="1" i="1" dirty="0">
                <a:solidFill>
                  <a:srgbClr val="C00000"/>
                </a:solidFill>
              </a:rPr>
              <a:t> </a:t>
            </a:r>
            <a:r>
              <a:rPr lang="en-US" sz="2000" b="1" i="1" dirty="0" smtClean="0">
                <a:solidFill>
                  <a:srgbClr val="C00000"/>
                </a:solidFill>
              </a:rPr>
              <a:t>acid</a:t>
            </a:r>
            <a:r>
              <a:rPr lang="en-US" sz="2000" b="1" i="1" dirty="0">
                <a:solidFill>
                  <a:srgbClr val="C00000"/>
                </a:solidFill>
              </a:rPr>
              <a:t> </a:t>
            </a:r>
            <a:r>
              <a:rPr lang="en-US" sz="2000" b="1" dirty="0" smtClean="0">
                <a:solidFill>
                  <a:srgbClr val="002060"/>
                </a:solidFill>
              </a:rPr>
              <a:t>for example:-</a:t>
            </a:r>
          </a:p>
          <a:p>
            <a:pPr algn="just"/>
            <a:endParaRPr lang="en-US" sz="800" b="1" dirty="0" smtClean="0">
              <a:solidFill>
                <a:srgbClr val="002060"/>
              </a:solidFill>
            </a:endParaRPr>
          </a:p>
          <a:p>
            <a:pPr algn="just"/>
            <a:r>
              <a:rPr lang="en-US" sz="2000" b="1" dirty="0" smtClean="0">
                <a:solidFill>
                  <a:srgbClr val="002060"/>
                </a:solidFill>
              </a:rPr>
              <a:t>          HCOOH               </a:t>
            </a:r>
            <a:r>
              <a:rPr lang="en-US" sz="2000" b="1" dirty="0">
                <a:solidFill>
                  <a:srgbClr val="002060"/>
                </a:solidFill>
              </a:rPr>
              <a:t>CH</a:t>
            </a:r>
            <a:r>
              <a:rPr lang="en-US" sz="2000" b="1" baseline="-25000" dirty="0">
                <a:solidFill>
                  <a:srgbClr val="002060"/>
                </a:solidFill>
              </a:rPr>
              <a:t>3</a:t>
            </a:r>
            <a:r>
              <a:rPr lang="en-US" sz="2000" b="1" dirty="0">
                <a:solidFill>
                  <a:srgbClr val="002060"/>
                </a:solidFill>
              </a:rPr>
              <a:t>COOH    </a:t>
            </a:r>
            <a:r>
              <a:rPr lang="en-US" sz="2000" b="1" dirty="0" smtClean="0">
                <a:solidFill>
                  <a:srgbClr val="002060"/>
                </a:solidFill>
              </a:rPr>
              <a:t>       </a:t>
            </a:r>
            <a:r>
              <a:rPr lang="en-US" sz="2000" dirty="0">
                <a:solidFill>
                  <a:srgbClr val="C00000"/>
                </a:solidFill>
              </a:rPr>
              <a:t>CH</a:t>
            </a:r>
            <a:r>
              <a:rPr lang="en-US" sz="2000" baseline="-25000" dirty="0">
                <a:solidFill>
                  <a:srgbClr val="C00000"/>
                </a:solidFill>
              </a:rPr>
              <a:t>3</a:t>
            </a:r>
            <a:r>
              <a:rPr lang="en-US" sz="2000" dirty="0">
                <a:solidFill>
                  <a:srgbClr val="C00000"/>
                </a:solidFill>
              </a:rPr>
              <a:t>CH</a:t>
            </a:r>
            <a:r>
              <a:rPr lang="en-US" sz="2000" baseline="-25000" dirty="0">
                <a:solidFill>
                  <a:srgbClr val="C00000"/>
                </a:solidFill>
              </a:rPr>
              <a:t>2</a:t>
            </a:r>
            <a:r>
              <a:rPr lang="en-US" sz="2000" dirty="0">
                <a:solidFill>
                  <a:srgbClr val="C00000"/>
                </a:solidFill>
              </a:rPr>
              <a:t>COOH                     </a:t>
            </a:r>
            <a:r>
              <a:rPr lang="en-US" sz="2000" b="1" dirty="0">
                <a:solidFill>
                  <a:srgbClr val="002060"/>
                </a:solidFill>
              </a:rPr>
              <a:t> CH</a:t>
            </a:r>
            <a:r>
              <a:rPr lang="en-US" sz="2000" b="1" baseline="-25000" dirty="0">
                <a:solidFill>
                  <a:srgbClr val="002060"/>
                </a:solidFill>
              </a:rPr>
              <a:t>3 </a:t>
            </a:r>
            <a:r>
              <a:rPr lang="en-US" sz="2000" b="1" dirty="0">
                <a:solidFill>
                  <a:srgbClr val="002060"/>
                </a:solidFill>
              </a:rPr>
              <a:t>(CH</a:t>
            </a:r>
            <a:r>
              <a:rPr lang="en-US" sz="2000" b="1" baseline="-25000" dirty="0">
                <a:solidFill>
                  <a:srgbClr val="002060"/>
                </a:solidFill>
              </a:rPr>
              <a:t>2</a:t>
            </a:r>
            <a:r>
              <a:rPr lang="en-US" sz="2000" b="1" dirty="0">
                <a:solidFill>
                  <a:srgbClr val="002060"/>
                </a:solidFill>
              </a:rPr>
              <a:t>)</a:t>
            </a:r>
            <a:r>
              <a:rPr lang="en-US" sz="2000" b="1" baseline="-25000" dirty="0">
                <a:solidFill>
                  <a:srgbClr val="002060"/>
                </a:solidFill>
              </a:rPr>
              <a:t>2</a:t>
            </a:r>
            <a:r>
              <a:rPr lang="en-US" sz="2000" b="1" dirty="0">
                <a:solidFill>
                  <a:srgbClr val="002060"/>
                </a:solidFill>
              </a:rPr>
              <a:t>COOH</a:t>
            </a:r>
            <a:endParaRPr lang="en-US" sz="800" b="1" dirty="0">
              <a:solidFill>
                <a:srgbClr val="002060"/>
              </a:solidFill>
            </a:endParaRPr>
          </a:p>
          <a:p>
            <a:pPr fontAlgn="t"/>
            <a:r>
              <a:rPr lang="en-US" sz="2000" b="1" dirty="0" smtClean="0">
                <a:solidFill>
                  <a:srgbClr val="002060"/>
                </a:solidFill>
              </a:rPr>
              <a:t>  </a:t>
            </a:r>
            <a:r>
              <a:rPr lang="en-US" sz="2000" b="1" dirty="0" smtClean="0">
                <a:solidFill>
                  <a:srgbClr val="EEECE1">
                    <a:lumMod val="50000"/>
                  </a:srgbClr>
                </a:solidFill>
              </a:rPr>
              <a:t>Methanoic </a:t>
            </a:r>
            <a:r>
              <a:rPr lang="en-US" sz="2000" b="1" dirty="0">
                <a:solidFill>
                  <a:srgbClr val="EEECE1">
                    <a:lumMod val="50000"/>
                  </a:srgbClr>
                </a:solidFill>
              </a:rPr>
              <a:t>acid.  </a:t>
            </a:r>
            <a:r>
              <a:rPr lang="en-US" sz="2000" b="1" dirty="0" smtClean="0">
                <a:solidFill>
                  <a:srgbClr val="EEECE1">
                    <a:lumMod val="50000"/>
                  </a:srgbClr>
                </a:solidFill>
              </a:rPr>
              <a:t>    </a:t>
            </a:r>
            <a:r>
              <a:rPr lang="en-US" sz="2000" b="1" dirty="0">
                <a:solidFill>
                  <a:srgbClr val="EEECE1">
                    <a:lumMod val="50000"/>
                  </a:srgbClr>
                </a:solidFill>
              </a:rPr>
              <a:t>Ethanoic acid. </a:t>
            </a:r>
            <a:r>
              <a:rPr lang="en-US" sz="2000" b="1" dirty="0" smtClean="0">
                <a:solidFill>
                  <a:srgbClr val="EEECE1">
                    <a:lumMod val="50000"/>
                  </a:srgbClr>
                </a:solidFill>
              </a:rPr>
              <a:t>   </a:t>
            </a:r>
            <a:r>
              <a:rPr lang="en-US" sz="2000" b="1" dirty="0" err="1" smtClean="0">
                <a:solidFill>
                  <a:srgbClr val="EEECE1">
                    <a:lumMod val="50000"/>
                  </a:srgbClr>
                </a:solidFill>
              </a:rPr>
              <a:t>Propanoic</a:t>
            </a:r>
            <a:r>
              <a:rPr lang="en-US" sz="2000" b="1" dirty="0" smtClean="0">
                <a:solidFill>
                  <a:srgbClr val="EEECE1">
                    <a:lumMod val="50000"/>
                  </a:srgbClr>
                </a:solidFill>
              </a:rPr>
              <a:t> </a:t>
            </a:r>
            <a:r>
              <a:rPr lang="en-US" sz="2000" b="1" dirty="0">
                <a:solidFill>
                  <a:srgbClr val="EEECE1">
                    <a:lumMod val="50000"/>
                  </a:srgbClr>
                </a:solidFill>
              </a:rPr>
              <a:t>acid                    </a:t>
            </a:r>
            <a:r>
              <a:rPr lang="en-US" sz="2000" b="1" dirty="0" smtClean="0">
                <a:solidFill>
                  <a:srgbClr val="EEECE1">
                    <a:lumMod val="50000"/>
                  </a:srgbClr>
                </a:solidFill>
              </a:rPr>
              <a:t>  </a:t>
            </a:r>
            <a:r>
              <a:rPr lang="en-US" sz="2000" b="1" dirty="0">
                <a:solidFill>
                  <a:srgbClr val="EEECE1">
                    <a:lumMod val="50000"/>
                  </a:srgbClr>
                </a:solidFill>
              </a:rPr>
              <a:t>Butanoic </a:t>
            </a:r>
            <a:r>
              <a:rPr lang="en-US" sz="2000" b="1" dirty="0" smtClean="0">
                <a:solidFill>
                  <a:srgbClr val="EEECE1">
                    <a:lumMod val="50000"/>
                  </a:srgbClr>
                </a:solidFill>
              </a:rPr>
              <a:t>acid</a:t>
            </a:r>
            <a:endParaRPr lang="en-US" dirty="0" smtClean="0">
              <a:solidFill>
                <a:srgbClr val="EEECE1">
                  <a:lumMod val="50000"/>
                </a:srgbClr>
              </a:solidFill>
              <a:latin typeface="Arial"/>
            </a:endParaRPr>
          </a:p>
          <a:p>
            <a:pPr fontAlgn="t"/>
            <a:endParaRPr lang="en-US" sz="1200" b="1" dirty="0">
              <a:solidFill>
                <a:srgbClr val="002060"/>
              </a:solidFill>
            </a:endParaRPr>
          </a:p>
          <a:p>
            <a:r>
              <a:rPr lang="en-US" sz="2000" b="1" dirty="0" smtClean="0">
                <a:solidFill>
                  <a:srgbClr val="002060"/>
                </a:solidFill>
              </a:rPr>
              <a:t>      If </a:t>
            </a:r>
            <a:r>
              <a:rPr lang="en-US" sz="2000" b="1" dirty="0">
                <a:solidFill>
                  <a:srgbClr val="C00000"/>
                </a:solidFill>
              </a:rPr>
              <a:t>substituents </a:t>
            </a:r>
            <a:r>
              <a:rPr lang="en-US" sz="2000" b="1" dirty="0">
                <a:solidFill>
                  <a:srgbClr val="002060"/>
                </a:solidFill>
              </a:rPr>
              <a:t>are present on the acid chain , in </a:t>
            </a:r>
            <a:r>
              <a:rPr lang="en-US" sz="2000" b="1" dirty="0">
                <a:solidFill>
                  <a:srgbClr val="C00000"/>
                </a:solidFill>
              </a:rPr>
              <a:t>IUPAC</a:t>
            </a:r>
            <a:r>
              <a:rPr lang="en-US" sz="2000" b="1" dirty="0">
                <a:solidFill>
                  <a:srgbClr val="002060"/>
                </a:solidFill>
              </a:rPr>
              <a:t> system numbers </a:t>
            </a:r>
            <a:r>
              <a:rPr lang="en-US" sz="2000" b="1" dirty="0">
                <a:solidFill>
                  <a:srgbClr val="C00000"/>
                </a:solidFill>
              </a:rPr>
              <a:t>1,2,3</a:t>
            </a:r>
            <a:r>
              <a:rPr lang="en-US" sz="2000" b="1" dirty="0">
                <a:solidFill>
                  <a:srgbClr val="002060"/>
                </a:solidFill>
              </a:rPr>
              <a:t>…</a:t>
            </a:r>
            <a:r>
              <a:rPr lang="en-US" sz="2000" b="1" dirty="0" err="1">
                <a:solidFill>
                  <a:srgbClr val="002060"/>
                </a:solidFill>
              </a:rPr>
              <a:t>etc</a:t>
            </a:r>
            <a:r>
              <a:rPr lang="en-US" sz="2000" b="1" dirty="0">
                <a:solidFill>
                  <a:srgbClr val="002060"/>
                </a:solidFill>
              </a:rPr>
              <a:t> are used and the carboxylic </a:t>
            </a:r>
            <a:r>
              <a:rPr lang="en-US" sz="2000" b="1" dirty="0">
                <a:solidFill>
                  <a:srgbClr val="C00000"/>
                </a:solidFill>
              </a:rPr>
              <a:t>carbon </a:t>
            </a:r>
            <a:r>
              <a:rPr lang="en-US" sz="2000" b="1" dirty="0">
                <a:solidFill>
                  <a:srgbClr val="002060"/>
                </a:solidFill>
              </a:rPr>
              <a:t>is numbered </a:t>
            </a:r>
            <a:r>
              <a:rPr lang="en-US" sz="2000" b="1" dirty="0">
                <a:solidFill>
                  <a:srgbClr val="C00000"/>
                </a:solidFill>
              </a:rPr>
              <a:t>1</a:t>
            </a:r>
            <a:r>
              <a:rPr lang="en-US" sz="2000" b="1" dirty="0">
                <a:solidFill>
                  <a:srgbClr val="002060"/>
                </a:solidFill>
              </a:rPr>
              <a:t>. In </a:t>
            </a:r>
            <a:r>
              <a:rPr lang="en-US" sz="2000" b="1" dirty="0">
                <a:solidFill>
                  <a:srgbClr val="C00000"/>
                </a:solidFill>
              </a:rPr>
              <a:t>Common</a:t>
            </a:r>
            <a:r>
              <a:rPr lang="en-US" sz="2000" b="1" dirty="0">
                <a:solidFill>
                  <a:srgbClr val="002060"/>
                </a:solidFill>
              </a:rPr>
              <a:t> nomenclature their positions are located by Greek letters; </a:t>
            </a:r>
            <a:r>
              <a:rPr lang="en-US" sz="2000" b="1" dirty="0">
                <a:solidFill>
                  <a:srgbClr val="C00000"/>
                </a:solidFill>
                <a:sym typeface="Symbol"/>
              </a:rPr>
              <a:t>, , , , </a:t>
            </a:r>
            <a:r>
              <a:rPr lang="en-US" sz="2000" b="1" dirty="0" smtClean="0">
                <a:solidFill>
                  <a:srgbClr val="C00000"/>
                </a:solidFill>
                <a:sym typeface="Symbol"/>
              </a:rPr>
              <a:t>,….</a:t>
            </a:r>
            <a:r>
              <a:rPr lang="en-US" sz="2000" b="1" dirty="0" smtClean="0">
                <a:solidFill>
                  <a:srgbClr val="002060"/>
                </a:solidFill>
                <a:sym typeface="Symbol"/>
              </a:rPr>
              <a:t>etc.  </a:t>
            </a:r>
            <a:r>
              <a:rPr lang="en-US" sz="2000" b="1" dirty="0">
                <a:solidFill>
                  <a:srgbClr val="002060"/>
                </a:solidFill>
                <a:sym typeface="Symbol"/>
              </a:rPr>
              <a:t>.  </a:t>
            </a:r>
            <a:endParaRPr lang="en-US" sz="2000" b="1" dirty="0">
              <a:solidFill>
                <a:srgbClr val="002060"/>
              </a:solidFill>
            </a:endParaRPr>
          </a:p>
        </p:txBody>
      </p:sp>
      <p:sp>
        <p:nvSpPr>
          <p:cNvPr id="14" name="Rectangle 13"/>
          <p:cNvSpPr/>
          <p:nvPr/>
        </p:nvSpPr>
        <p:spPr>
          <a:xfrm>
            <a:off x="0" y="10180"/>
            <a:ext cx="9144000" cy="5232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sz="2800" b="1" dirty="0">
                <a:solidFill>
                  <a:srgbClr val="002060"/>
                </a:solidFill>
                <a:cs typeface="Arial" pitchFamily="34" charset="0"/>
              </a:rPr>
              <a:t>Nomenclature of Carboxylic Acids </a:t>
            </a:r>
          </a:p>
        </p:txBody>
      </p:sp>
      <p:pic>
        <p:nvPicPr>
          <p:cNvPr id="7" name="Picture 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4800600"/>
            <a:ext cx="3569608" cy="1296883"/>
          </a:xfrm>
          <a:prstGeom prst="rect">
            <a:avLst/>
          </a:prstGeom>
          <a:noFill/>
          <a:extLst>
            <a:ext uri="{909E8E84-426E-40DD-AFC4-6F175D3DCCD1}">
              <a14:hiddenFill xmlns:a14="http://schemas.microsoft.com/office/drawing/2010/main">
                <a:solidFill>
                  <a:srgbClr val="FFFFFF"/>
                </a:solidFill>
              </a14:hiddenFill>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231</a:t>
            </a:fld>
            <a:endParaRPr lang="en-US">
              <a:solidFill>
                <a:prstClr val="black">
                  <a:tint val="75000"/>
                </a:prstClr>
              </a:solidFill>
            </a:endParaRPr>
          </a:p>
        </p:txBody>
      </p:sp>
    </p:spTree>
    <p:extLst>
      <p:ext uri="{BB962C8B-B14F-4D97-AF65-F5344CB8AC3E}">
        <p14:creationId xmlns:p14="http://schemas.microsoft.com/office/powerpoint/2010/main" val="2649375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9812" y="914400"/>
            <a:ext cx="5923588" cy="541974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85800" y="1151174"/>
            <a:ext cx="1431802" cy="705258"/>
          </a:xfrm>
          <a:prstGeom prst="rect">
            <a:avLst/>
          </a:prstGeom>
        </p:spPr>
        <p:txBody>
          <a:bodyPr wrap="none">
            <a:spAutoFit/>
          </a:bodyPr>
          <a:lstStyle/>
          <a:p>
            <a:pPr>
              <a:lnSpc>
                <a:spcPct val="150000"/>
              </a:lnSpc>
            </a:pPr>
            <a:r>
              <a:rPr lang="en-US" sz="1400" b="1" dirty="0">
                <a:solidFill>
                  <a:srgbClr val="FF0000"/>
                </a:solidFill>
              </a:rPr>
              <a:t>IUPAC System</a:t>
            </a:r>
            <a:endParaRPr lang="en-US" sz="1400" b="1" dirty="0">
              <a:solidFill>
                <a:prstClr val="black"/>
              </a:solidFill>
            </a:endParaRPr>
          </a:p>
          <a:p>
            <a:pPr>
              <a:lnSpc>
                <a:spcPct val="150000"/>
              </a:lnSpc>
            </a:pPr>
            <a:r>
              <a:rPr lang="en-US" sz="1400" b="1" dirty="0" smtClean="0">
                <a:solidFill>
                  <a:srgbClr val="FF0000"/>
                </a:solidFill>
              </a:rPr>
              <a:t>Common names </a:t>
            </a:r>
            <a:endParaRPr lang="en-US" sz="1400" b="1" dirty="0">
              <a:solidFill>
                <a:prstClr val="black"/>
              </a:solidFill>
            </a:endParaRPr>
          </a:p>
        </p:txBody>
      </p:sp>
      <p:sp>
        <p:nvSpPr>
          <p:cNvPr id="5" name="Rectangle 4"/>
          <p:cNvSpPr/>
          <p:nvPr/>
        </p:nvSpPr>
        <p:spPr>
          <a:xfrm>
            <a:off x="2057400" y="2495142"/>
            <a:ext cx="1391728" cy="705258"/>
          </a:xfrm>
          <a:prstGeom prst="rect">
            <a:avLst/>
          </a:prstGeom>
        </p:spPr>
        <p:txBody>
          <a:bodyPr wrap="none">
            <a:spAutoFit/>
          </a:bodyPr>
          <a:lstStyle/>
          <a:p>
            <a:pPr>
              <a:lnSpc>
                <a:spcPct val="150000"/>
              </a:lnSpc>
            </a:pPr>
            <a:r>
              <a:rPr lang="en-US" sz="1400" b="1" dirty="0">
                <a:solidFill>
                  <a:srgbClr val="FF0000"/>
                </a:solidFill>
              </a:rPr>
              <a:t>IUPAC </a:t>
            </a:r>
            <a:r>
              <a:rPr lang="en-US" sz="1400" b="1" dirty="0" smtClean="0">
                <a:solidFill>
                  <a:srgbClr val="FF0000"/>
                </a:solidFill>
              </a:rPr>
              <a:t>System</a:t>
            </a:r>
          </a:p>
          <a:p>
            <a:pPr>
              <a:lnSpc>
                <a:spcPct val="150000"/>
              </a:lnSpc>
            </a:pPr>
            <a:r>
              <a:rPr lang="en-US" sz="1400" b="1" dirty="0" smtClean="0">
                <a:solidFill>
                  <a:srgbClr val="FF0000"/>
                </a:solidFill>
              </a:rPr>
              <a:t>Common names</a:t>
            </a:r>
          </a:p>
        </p:txBody>
      </p:sp>
      <p:sp>
        <p:nvSpPr>
          <p:cNvPr id="7" name="Rectangle 6"/>
          <p:cNvSpPr/>
          <p:nvPr/>
        </p:nvSpPr>
        <p:spPr>
          <a:xfrm>
            <a:off x="685800" y="5257800"/>
            <a:ext cx="1391728" cy="1082284"/>
          </a:xfrm>
          <a:prstGeom prst="rect">
            <a:avLst/>
          </a:prstGeom>
        </p:spPr>
        <p:txBody>
          <a:bodyPr wrap="none">
            <a:spAutoFit/>
          </a:bodyPr>
          <a:lstStyle/>
          <a:p>
            <a:pPr>
              <a:lnSpc>
                <a:spcPct val="250000"/>
              </a:lnSpc>
            </a:pPr>
            <a:r>
              <a:rPr lang="en-US" sz="1400" b="1" dirty="0">
                <a:solidFill>
                  <a:srgbClr val="FF0000"/>
                </a:solidFill>
              </a:rPr>
              <a:t>IUPAC System</a:t>
            </a:r>
          </a:p>
          <a:p>
            <a:pPr>
              <a:lnSpc>
                <a:spcPct val="250000"/>
              </a:lnSpc>
            </a:pPr>
            <a:r>
              <a:rPr lang="en-US" sz="1400" b="1" dirty="0" smtClean="0">
                <a:solidFill>
                  <a:srgbClr val="FF0000"/>
                </a:solidFill>
              </a:rPr>
              <a:t>Common names</a:t>
            </a:r>
          </a:p>
        </p:txBody>
      </p:sp>
      <p:sp>
        <p:nvSpPr>
          <p:cNvPr id="8" name="Rectangle 7"/>
          <p:cNvSpPr/>
          <p:nvPr/>
        </p:nvSpPr>
        <p:spPr>
          <a:xfrm>
            <a:off x="762000" y="3739522"/>
            <a:ext cx="1431802" cy="705258"/>
          </a:xfrm>
          <a:prstGeom prst="rect">
            <a:avLst/>
          </a:prstGeom>
        </p:spPr>
        <p:txBody>
          <a:bodyPr wrap="none">
            <a:spAutoFit/>
          </a:bodyPr>
          <a:lstStyle/>
          <a:p>
            <a:pPr>
              <a:lnSpc>
                <a:spcPct val="150000"/>
              </a:lnSpc>
            </a:pPr>
            <a:r>
              <a:rPr lang="en-US" sz="1400" b="1" dirty="0">
                <a:solidFill>
                  <a:srgbClr val="FF0000"/>
                </a:solidFill>
              </a:rPr>
              <a:t>IUPAC System</a:t>
            </a:r>
            <a:endParaRPr lang="en-US" sz="1400" b="1" dirty="0">
              <a:solidFill>
                <a:prstClr val="black"/>
              </a:solidFill>
            </a:endParaRPr>
          </a:p>
          <a:p>
            <a:pPr>
              <a:lnSpc>
                <a:spcPct val="150000"/>
              </a:lnSpc>
            </a:pPr>
            <a:r>
              <a:rPr lang="en-US" sz="1400" b="1" dirty="0" smtClean="0">
                <a:solidFill>
                  <a:srgbClr val="FF0000"/>
                </a:solidFill>
              </a:rPr>
              <a:t>Common names </a:t>
            </a:r>
            <a:endParaRPr lang="en-US" sz="1400" b="1" dirty="0">
              <a:solidFill>
                <a:prstClr val="black"/>
              </a:solidFill>
            </a:endParaRPr>
          </a:p>
        </p:txBody>
      </p:sp>
      <p:sp>
        <p:nvSpPr>
          <p:cNvPr id="4" name="مستطيل 3"/>
          <p:cNvSpPr/>
          <p:nvPr/>
        </p:nvSpPr>
        <p:spPr>
          <a:xfrm>
            <a:off x="104470" y="533400"/>
            <a:ext cx="5991530" cy="369332"/>
          </a:xfrm>
          <a:prstGeom prst="rect">
            <a:avLst/>
          </a:prstGeom>
        </p:spPr>
        <p:txBody>
          <a:bodyPr wrap="square">
            <a:spAutoFit/>
          </a:bodyPr>
          <a:lstStyle/>
          <a:p>
            <a:r>
              <a:rPr lang="en-US" b="1" dirty="0" smtClean="0">
                <a:solidFill>
                  <a:srgbClr val="C00000"/>
                </a:solidFill>
              </a:rPr>
              <a:t>Nomenclature according </a:t>
            </a:r>
            <a:r>
              <a:rPr lang="en-US" b="1" dirty="0">
                <a:solidFill>
                  <a:srgbClr val="C00000"/>
                </a:solidFill>
              </a:rPr>
              <a:t>to </a:t>
            </a:r>
            <a:r>
              <a:rPr lang="en-US" sz="1600" b="1" dirty="0">
                <a:solidFill>
                  <a:srgbClr val="C00000"/>
                </a:solidFill>
              </a:rPr>
              <a:t>IUPAC</a:t>
            </a:r>
            <a:r>
              <a:rPr lang="en-US" b="1" dirty="0">
                <a:solidFill>
                  <a:srgbClr val="C00000"/>
                </a:solidFill>
              </a:rPr>
              <a:t> </a:t>
            </a:r>
            <a:r>
              <a:rPr lang="en-US" b="1" dirty="0" smtClean="0">
                <a:solidFill>
                  <a:srgbClr val="C00000"/>
                </a:solidFill>
              </a:rPr>
              <a:t>System Common </a:t>
            </a:r>
            <a:r>
              <a:rPr lang="en-US" b="1" dirty="0">
                <a:solidFill>
                  <a:srgbClr val="C00000"/>
                </a:solidFill>
              </a:rPr>
              <a:t>names </a:t>
            </a:r>
          </a:p>
        </p:txBody>
      </p:sp>
      <p:sp>
        <p:nvSpPr>
          <p:cNvPr id="6" name="عنصر نائب لرقم الشريحة 5"/>
          <p:cNvSpPr>
            <a:spLocks noGrp="1"/>
          </p:cNvSpPr>
          <p:nvPr>
            <p:ph type="sldNum" sz="quarter" idx="12"/>
          </p:nvPr>
        </p:nvSpPr>
        <p:spPr/>
        <p:txBody>
          <a:bodyPr/>
          <a:lstStyle/>
          <a:p>
            <a:fld id="{405B12B2-4FB3-489F-A189-74144EEB9694}" type="slidenum">
              <a:rPr lang="en-US" smtClean="0">
                <a:solidFill>
                  <a:prstClr val="black">
                    <a:tint val="75000"/>
                  </a:prstClr>
                </a:solidFill>
              </a:rPr>
              <a:pPr/>
              <a:t>232</a:t>
            </a:fld>
            <a:endParaRPr lang="en-US">
              <a:solidFill>
                <a:prstClr val="black">
                  <a:tint val="75000"/>
                </a:prstClr>
              </a:solidFill>
            </a:endParaRPr>
          </a:p>
        </p:txBody>
      </p:sp>
      <p:sp>
        <p:nvSpPr>
          <p:cNvPr id="10" name="Rectangle 13"/>
          <p:cNvSpPr/>
          <p:nvPr/>
        </p:nvSpPr>
        <p:spPr>
          <a:xfrm>
            <a:off x="0" y="0"/>
            <a:ext cx="5334000" cy="5232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sz="2800" b="1" dirty="0">
                <a:solidFill>
                  <a:srgbClr val="002060"/>
                </a:solidFill>
                <a:cs typeface="Arial" pitchFamily="34" charset="0"/>
              </a:rPr>
              <a:t>Nomenclature of Carboxylic Acids </a:t>
            </a:r>
          </a:p>
        </p:txBody>
      </p:sp>
    </p:spTree>
    <p:extLst>
      <p:ext uri="{BB962C8B-B14F-4D97-AF65-F5344CB8AC3E}">
        <p14:creationId xmlns:p14="http://schemas.microsoft.com/office/powerpoint/2010/main" val="3787576812"/>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617580"/>
            <a:ext cx="6934200" cy="4800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52400" y="609600"/>
            <a:ext cx="5257800" cy="400110"/>
          </a:xfrm>
          <a:prstGeom prst="rect">
            <a:avLst/>
          </a:prstGeom>
        </p:spPr>
        <p:txBody>
          <a:bodyPr wrap="square">
            <a:spAutoFit/>
          </a:bodyPr>
          <a:lstStyle/>
          <a:p>
            <a:r>
              <a:rPr lang="en-US" sz="2000" b="1" dirty="0">
                <a:solidFill>
                  <a:srgbClr val="002060"/>
                </a:solidFill>
              </a:rPr>
              <a:t>Nomenclature </a:t>
            </a:r>
            <a:r>
              <a:rPr lang="en-US" sz="2000" b="1" dirty="0" smtClean="0">
                <a:solidFill>
                  <a:srgbClr val="002060"/>
                </a:solidFill>
              </a:rPr>
              <a:t>of </a:t>
            </a:r>
            <a:r>
              <a:rPr lang="en-US" sz="2000" b="1" dirty="0" smtClean="0">
                <a:solidFill>
                  <a:srgbClr val="C00000"/>
                </a:solidFill>
              </a:rPr>
              <a:t>Cycloalkane </a:t>
            </a:r>
            <a:r>
              <a:rPr lang="en-US" sz="2000" b="1" dirty="0">
                <a:solidFill>
                  <a:srgbClr val="002060"/>
                </a:solidFill>
              </a:rPr>
              <a:t>carboxylic </a:t>
            </a:r>
            <a:r>
              <a:rPr lang="en-US" sz="2000" b="1" dirty="0" smtClean="0">
                <a:solidFill>
                  <a:srgbClr val="002060"/>
                </a:solidFill>
              </a:rPr>
              <a:t>acid</a:t>
            </a:r>
          </a:p>
        </p:txBody>
      </p:sp>
      <p:sp>
        <p:nvSpPr>
          <p:cNvPr id="2" name="مستطيل 1"/>
          <p:cNvSpPr/>
          <p:nvPr/>
        </p:nvSpPr>
        <p:spPr>
          <a:xfrm>
            <a:off x="76200" y="972870"/>
            <a:ext cx="9372600" cy="646331"/>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b="1" dirty="0" smtClean="0">
                <a:solidFill>
                  <a:srgbClr val="002060"/>
                </a:solidFill>
              </a:rPr>
              <a:t>    When </a:t>
            </a:r>
            <a:r>
              <a:rPr lang="en-US" b="1" dirty="0">
                <a:solidFill>
                  <a:srgbClr val="002060"/>
                </a:solidFill>
              </a:rPr>
              <a:t>the carboxyl group is </a:t>
            </a:r>
            <a:r>
              <a:rPr lang="en-US" b="1" dirty="0" smtClean="0">
                <a:solidFill>
                  <a:srgbClr val="002060"/>
                </a:solidFill>
              </a:rPr>
              <a:t>attached </a:t>
            </a:r>
            <a:r>
              <a:rPr lang="en-US" b="1" dirty="0">
                <a:solidFill>
                  <a:srgbClr val="002060"/>
                </a:solidFill>
              </a:rPr>
              <a:t>to a </a:t>
            </a:r>
            <a:r>
              <a:rPr lang="en-US" b="1" dirty="0" smtClean="0">
                <a:solidFill>
                  <a:srgbClr val="002060"/>
                </a:solidFill>
              </a:rPr>
              <a:t>saturated ring </a:t>
            </a:r>
            <a:r>
              <a:rPr lang="en-US" b="1" dirty="0">
                <a:solidFill>
                  <a:srgbClr val="002060"/>
                </a:solidFill>
              </a:rPr>
              <a:t>(</a:t>
            </a:r>
            <a:r>
              <a:rPr lang="en-US" b="1" dirty="0" smtClean="0">
                <a:solidFill>
                  <a:srgbClr val="002060"/>
                </a:solidFill>
              </a:rPr>
              <a:t>Cycloalkane) it </a:t>
            </a:r>
            <a:r>
              <a:rPr lang="en-US" b="1" dirty="0">
                <a:solidFill>
                  <a:srgbClr val="002060"/>
                </a:solidFill>
              </a:rPr>
              <a:t>can be </a:t>
            </a:r>
            <a:r>
              <a:rPr lang="en-US" b="1" dirty="0" smtClean="0">
                <a:solidFill>
                  <a:srgbClr val="002060"/>
                </a:solidFill>
              </a:rPr>
              <a:t>named</a:t>
            </a:r>
          </a:p>
          <a:p>
            <a:r>
              <a:rPr lang="en-US" b="1" dirty="0" smtClean="0">
                <a:solidFill>
                  <a:srgbClr val="002060"/>
                </a:solidFill>
              </a:rPr>
              <a:t> </a:t>
            </a:r>
            <a:r>
              <a:rPr lang="en-US" b="1" dirty="0">
                <a:solidFill>
                  <a:srgbClr val="002060"/>
                </a:solidFill>
              </a:rPr>
              <a:t>as follow :- </a:t>
            </a:r>
            <a:endParaRPr lang="en-US" dirty="0" smtClean="0">
              <a:solidFill>
                <a:prstClr val="black"/>
              </a:solidFill>
            </a:endParaRPr>
          </a:p>
        </p:txBody>
      </p:sp>
      <p:sp>
        <p:nvSpPr>
          <p:cNvPr id="5" name="عنصر نائب لرقم الشريحة 4"/>
          <p:cNvSpPr>
            <a:spLocks noGrp="1"/>
          </p:cNvSpPr>
          <p:nvPr>
            <p:ph type="sldNum" sz="quarter" idx="12"/>
          </p:nvPr>
        </p:nvSpPr>
        <p:spPr/>
        <p:txBody>
          <a:bodyPr/>
          <a:lstStyle/>
          <a:p>
            <a:fld id="{405B12B2-4FB3-489F-A189-74144EEB9694}" type="slidenum">
              <a:rPr lang="en-US" smtClean="0">
                <a:solidFill>
                  <a:prstClr val="black">
                    <a:tint val="75000"/>
                  </a:prstClr>
                </a:solidFill>
              </a:rPr>
              <a:pPr/>
              <a:t>233</a:t>
            </a:fld>
            <a:endParaRPr lang="en-US">
              <a:solidFill>
                <a:prstClr val="black">
                  <a:tint val="75000"/>
                </a:prstClr>
              </a:solidFill>
            </a:endParaRPr>
          </a:p>
        </p:txBody>
      </p:sp>
      <p:sp>
        <p:nvSpPr>
          <p:cNvPr id="7" name="Rectangle 13"/>
          <p:cNvSpPr/>
          <p:nvPr/>
        </p:nvSpPr>
        <p:spPr>
          <a:xfrm>
            <a:off x="0" y="0"/>
            <a:ext cx="5334000" cy="5232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sz="2800" b="1" dirty="0">
                <a:solidFill>
                  <a:srgbClr val="002060"/>
                </a:solidFill>
                <a:cs typeface="Arial" pitchFamily="34" charset="0"/>
              </a:rPr>
              <a:t>Nomenclature of Carboxylic Acids </a:t>
            </a:r>
          </a:p>
        </p:txBody>
      </p:sp>
    </p:spTree>
    <p:extLst>
      <p:ext uri="{BB962C8B-B14F-4D97-AF65-F5344CB8AC3E}">
        <p14:creationId xmlns:p14="http://schemas.microsoft.com/office/powerpoint/2010/main" val="3049032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332077"/>
            <a:ext cx="7620000" cy="44603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0" y="609600"/>
            <a:ext cx="9144000" cy="707886"/>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US" sz="2000" b="1" dirty="0" err="1" smtClean="0">
                <a:solidFill>
                  <a:srgbClr val="C00000"/>
                </a:solidFill>
              </a:rPr>
              <a:t>Dicarboxylic</a:t>
            </a:r>
            <a:r>
              <a:rPr lang="en-US" sz="2000" b="1" dirty="0" smtClean="0">
                <a:solidFill>
                  <a:srgbClr val="C00000"/>
                </a:solidFill>
              </a:rPr>
              <a:t> acids </a:t>
            </a:r>
            <a:r>
              <a:rPr lang="en-US" sz="2000" b="1" dirty="0" smtClean="0">
                <a:solidFill>
                  <a:srgbClr val="002060"/>
                </a:solidFill>
              </a:rPr>
              <a:t>(acids that contain two carboxyl groups) are known almost exclusively by their common names.</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234</a:t>
            </a:fld>
            <a:endParaRPr lang="en-US">
              <a:solidFill>
                <a:prstClr val="black">
                  <a:tint val="75000"/>
                </a:prstClr>
              </a:solidFill>
            </a:endParaRPr>
          </a:p>
        </p:txBody>
      </p:sp>
      <p:sp>
        <p:nvSpPr>
          <p:cNvPr id="6" name="Rectangle 13"/>
          <p:cNvSpPr/>
          <p:nvPr/>
        </p:nvSpPr>
        <p:spPr>
          <a:xfrm>
            <a:off x="0" y="0"/>
            <a:ext cx="5334000" cy="5232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sz="2800" b="1" dirty="0">
                <a:solidFill>
                  <a:srgbClr val="002060"/>
                </a:solidFill>
                <a:cs typeface="Arial" pitchFamily="34" charset="0"/>
              </a:rPr>
              <a:t>Nomenclature of Carboxylic Acids </a:t>
            </a:r>
          </a:p>
        </p:txBody>
      </p:sp>
    </p:spTree>
    <p:extLst>
      <p:ext uri="{BB962C8B-B14F-4D97-AF65-F5344CB8AC3E}">
        <p14:creationId xmlns:p14="http://schemas.microsoft.com/office/powerpoint/2010/main" val="1528699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581055"/>
            <a:ext cx="8001214" cy="461665"/>
          </a:xfrm>
          <a:prstGeom prst="rect">
            <a:avLst/>
          </a:prstGeom>
        </p:spPr>
        <p:txBody>
          <a:bodyPr wrap="square">
            <a:spAutoFit/>
          </a:bodyPr>
          <a:lstStyle/>
          <a:p>
            <a:pPr algn="just"/>
            <a:r>
              <a:rPr lang="en-US" sz="2400" b="1" dirty="0" smtClean="0">
                <a:solidFill>
                  <a:srgbClr val="C00000"/>
                </a:solidFill>
              </a:rPr>
              <a:t>     </a:t>
            </a:r>
            <a:r>
              <a:rPr lang="en-US" sz="2000" b="1" dirty="0" smtClean="0">
                <a:solidFill>
                  <a:srgbClr val="C00000"/>
                </a:solidFill>
              </a:rPr>
              <a:t>Aromatic</a:t>
            </a:r>
            <a:r>
              <a:rPr lang="en-US" sz="2000" b="1" dirty="0" smtClean="0">
                <a:solidFill>
                  <a:srgbClr val="0070C0"/>
                </a:solidFill>
              </a:rPr>
              <a:t> carboxylic acids</a:t>
            </a:r>
            <a:r>
              <a:rPr lang="en-US" sz="2000" b="1" dirty="0" smtClean="0">
                <a:solidFill>
                  <a:prstClr val="black"/>
                </a:solidFill>
              </a:rPr>
              <a:t> </a:t>
            </a:r>
            <a:r>
              <a:rPr lang="en-US" sz="2000" b="1" dirty="0" smtClean="0">
                <a:solidFill>
                  <a:srgbClr val="0070C0"/>
                </a:solidFill>
              </a:rPr>
              <a:t>are generally called by their common names.</a:t>
            </a:r>
            <a:endParaRPr lang="en-US" sz="2000" b="1" dirty="0">
              <a:solidFill>
                <a:srgbClr val="0070C0"/>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7057" y="1143001"/>
            <a:ext cx="5510933" cy="510038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447800" y="4343400"/>
            <a:ext cx="5638800" cy="2031325"/>
          </a:xfrm>
          <a:prstGeom prst="rect">
            <a:avLst/>
          </a:prstGeom>
          <a:ln>
            <a:noFill/>
          </a:ln>
        </p:spPr>
        <p:style>
          <a:lnRef idx="2">
            <a:schemeClr val="accent6"/>
          </a:lnRef>
          <a:fillRef idx="1001">
            <a:schemeClr val="lt2"/>
          </a:fillRef>
          <a:effectRef idx="0">
            <a:schemeClr val="accent6"/>
          </a:effectRef>
          <a:fontRef idx="minor">
            <a:schemeClr val="dk1"/>
          </a:fontRef>
        </p:style>
        <p:txBody>
          <a:bodyPr wrap="square">
            <a:spAutoFit/>
          </a:bodyPr>
          <a:lstStyle/>
          <a:p>
            <a:endParaRPr lang="en-US" b="1" dirty="0" smtClean="0">
              <a:solidFill>
                <a:srgbClr val="0070C0"/>
              </a:solidFill>
            </a:endParaRPr>
          </a:p>
          <a:p>
            <a:endParaRPr lang="en-US" b="1" dirty="0">
              <a:solidFill>
                <a:srgbClr val="0070C0"/>
              </a:solidFill>
            </a:endParaRPr>
          </a:p>
          <a:p>
            <a:endParaRPr lang="en-US" b="1" dirty="0" smtClean="0">
              <a:solidFill>
                <a:srgbClr val="0070C0"/>
              </a:solidFill>
            </a:endParaRPr>
          </a:p>
          <a:p>
            <a:endParaRPr lang="en-US" b="1" dirty="0">
              <a:solidFill>
                <a:srgbClr val="0070C0"/>
              </a:solidFill>
            </a:endParaRPr>
          </a:p>
          <a:p>
            <a:endParaRPr lang="en-US" b="1" dirty="0" smtClean="0">
              <a:solidFill>
                <a:srgbClr val="0070C0"/>
              </a:solidFill>
            </a:endParaRPr>
          </a:p>
          <a:p>
            <a:endParaRPr lang="en-US" b="1" dirty="0">
              <a:solidFill>
                <a:srgbClr val="0070C0"/>
              </a:solidFill>
            </a:endParaRPr>
          </a:p>
          <a:p>
            <a:endParaRPr lang="en-US" b="1" dirty="0">
              <a:solidFill>
                <a:srgbClr val="0070C0"/>
              </a:solidFill>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235</a:t>
            </a:fld>
            <a:endParaRPr lang="en-US">
              <a:solidFill>
                <a:prstClr val="black">
                  <a:tint val="75000"/>
                </a:prstClr>
              </a:solidFill>
            </a:endParaRPr>
          </a:p>
        </p:txBody>
      </p:sp>
      <p:sp>
        <p:nvSpPr>
          <p:cNvPr id="8" name="Rectangle 13"/>
          <p:cNvSpPr/>
          <p:nvPr/>
        </p:nvSpPr>
        <p:spPr>
          <a:xfrm>
            <a:off x="0" y="0"/>
            <a:ext cx="5334000" cy="5232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sz="2800" b="1" dirty="0">
                <a:solidFill>
                  <a:srgbClr val="002060"/>
                </a:solidFill>
                <a:cs typeface="Arial" pitchFamily="34" charset="0"/>
              </a:rPr>
              <a:t>Nomenclature of Carboxylic Acids </a:t>
            </a:r>
          </a:p>
        </p:txBody>
      </p:sp>
    </p:spTree>
    <p:extLst>
      <p:ext uri="{BB962C8B-B14F-4D97-AF65-F5344CB8AC3E}">
        <p14:creationId xmlns:p14="http://schemas.microsoft.com/office/powerpoint/2010/main" val="4238653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81000" y="685800"/>
            <a:ext cx="8305800" cy="3970318"/>
          </a:xfrm>
          <a:prstGeom prst="rect">
            <a:avLst/>
          </a:prstGeom>
        </p:spPr>
        <p:txBody>
          <a:bodyPr wrap="square">
            <a:spAutoFit/>
          </a:bodyPr>
          <a:lstStyle/>
          <a:p>
            <a:pPr marL="342900" indent="-342900" algn="just">
              <a:buFont typeface="Wingdings" panose="05000000000000000000" pitchFamily="2" charset="2"/>
              <a:buChar char="v"/>
            </a:pPr>
            <a:r>
              <a:rPr lang="en-US" sz="2000" b="1" dirty="0" smtClean="0">
                <a:solidFill>
                  <a:srgbClr val="002060"/>
                </a:solidFill>
                <a:cs typeface="Arial" panose="020B0604020202020204" pitchFamily="34" charset="0"/>
              </a:rPr>
              <a:t>         </a:t>
            </a:r>
            <a:r>
              <a:rPr lang="en-US" sz="2000" b="1" dirty="0">
                <a:solidFill>
                  <a:srgbClr val="002060"/>
                </a:solidFill>
                <a:cs typeface="Arial" panose="020B0604020202020204" pitchFamily="34" charset="0"/>
              </a:rPr>
              <a:t>The </a:t>
            </a:r>
            <a:r>
              <a:rPr lang="en-US" sz="2000" b="1" dirty="0">
                <a:solidFill>
                  <a:srgbClr val="C00000"/>
                </a:solidFill>
                <a:cs typeface="Arial" panose="020B0604020202020204" pitchFamily="34" charset="0"/>
              </a:rPr>
              <a:t>first nine aliphatic </a:t>
            </a:r>
            <a:r>
              <a:rPr lang="en-US" sz="2000" b="1" dirty="0">
                <a:solidFill>
                  <a:srgbClr val="002060"/>
                </a:solidFill>
                <a:cs typeface="Arial" panose="020B0604020202020204" pitchFamily="34" charset="0"/>
              </a:rPr>
              <a:t>acids are </a:t>
            </a:r>
            <a:r>
              <a:rPr lang="en-US" sz="2000" b="1" dirty="0">
                <a:solidFill>
                  <a:srgbClr val="C00000"/>
                </a:solidFill>
                <a:effectLst>
                  <a:outerShdw blurRad="38100" dist="38100" dir="2700000" algn="tl">
                    <a:srgbClr val="000000">
                      <a:alpha val="43137"/>
                    </a:srgbClr>
                  </a:outerShdw>
                </a:effectLst>
                <a:cs typeface="Arial" panose="020B0604020202020204" pitchFamily="34" charset="0"/>
              </a:rPr>
              <a:t>colorless </a:t>
            </a:r>
            <a:r>
              <a:rPr lang="en-US" sz="2000" b="1" u="sng" dirty="0">
                <a:solidFill>
                  <a:srgbClr val="C00000"/>
                </a:solidFill>
                <a:effectLst>
                  <a:outerShdw blurRad="38100" dist="38100" dir="2700000" algn="tl">
                    <a:srgbClr val="000000">
                      <a:alpha val="43137"/>
                    </a:srgbClr>
                  </a:outerShdw>
                </a:effectLst>
                <a:cs typeface="Arial" panose="020B0604020202020204" pitchFamily="34" charset="0"/>
              </a:rPr>
              <a:t>liquids</a:t>
            </a:r>
            <a:r>
              <a:rPr lang="en-US" sz="2000" b="1" dirty="0">
                <a:solidFill>
                  <a:srgbClr val="C00000"/>
                </a:solidFill>
                <a:effectLst>
                  <a:outerShdw blurRad="38100" dist="38100" dir="2700000" algn="tl">
                    <a:srgbClr val="000000">
                      <a:alpha val="43137"/>
                    </a:srgbClr>
                  </a:outerShdw>
                </a:effectLst>
                <a:cs typeface="Arial" panose="020B0604020202020204" pitchFamily="34" charset="0"/>
              </a:rPr>
              <a:t> </a:t>
            </a:r>
            <a:r>
              <a:rPr lang="en-US" sz="2000" b="1" dirty="0">
                <a:solidFill>
                  <a:srgbClr val="002060"/>
                </a:solidFill>
                <a:cs typeface="Arial" panose="020B0604020202020204" pitchFamily="34" charset="0"/>
              </a:rPr>
              <a:t>that have sharp, </a:t>
            </a:r>
            <a:r>
              <a:rPr lang="en-US" sz="2000" b="1" dirty="0" smtClean="0">
                <a:solidFill>
                  <a:srgbClr val="002060"/>
                </a:solidFill>
                <a:cs typeface="Arial" panose="020B0604020202020204" pitchFamily="34" charset="0"/>
              </a:rPr>
              <a:t>acrid (sharp) </a:t>
            </a:r>
            <a:r>
              <a:rPr lang="en-US" sz="2000" b="1" dirty="0" smtClean="0">
                <a:solidFill>
                  <a:srgbClr val="C00000"/>
                </a:solidFill>
                <a:effectLst>
                  <a:outerShdw blurRad="38100" dist="38100" dir="2700000" algn="tl">
                    <a:srgbClr val="000000">
                      <a:alpha val="43137"/>
                    </a:srgbClr>
                  </a:outerShdw>
                </a:effectLst>
                <a:cs typeface="Arial" panose="020B0604020202020204" pitchFamily="34" charset="0"/>
              </a:rPr>
              <a:t>odors</a:t>
            </a:r>
            <a:r>
              <a:rPr lang="en-US" sz="2000" b="1" dirty="0">
                <a:solidFill>
                  <a:srgbClr val="002060"/>
                </a:solidFill>
                <a:cs typeface="Arial" panose="020B0604020202020204" pitchFamily="34" charset="0"/>
              </a:rPr>
              <a:t>. </a:t>
            </a:r>
            <a:r>
              <a:rPr lang="en-US" sz="2000" b="1" dirty="0" smtClean="0">
                <a:solidFill>
                  <a:srgbClr val="002060"/>
                </a:solidFill>
                <a:cs typeface="Arial" panose="020B0604020202020204" pitchFamily="34" charset="0"/>
              </a:rPr>
              <a:t>Higher </a:t>
            </a:r>
            <a:r>
              <a:rPr lang="en-US" sz="2000" b="1" dirty="0">
                <a:solidFill>
                  <a:srgbClr val="002060"/>
                </a:solidFill>
                <a:cs typeface="Arial" panose="020B0604020202020204" pitchFamily="34" charset="0"/>
              </a:rPr>
              <a:t>acids are </a:t>
            </a:r>
            <a:r>
              <a:rPr lang="en-US" sz="2000" b="1" u="sng" dirty="0">
                <a:solidFill>
                  <a:srgbClr val="C00000"/>
                </a:solidFill>
                <a:cs typeface="Arial" panose="020B0604020202020204" pitchFamily="34" charset="0"/>
              </a:rPr>
              <a:t>wax-like solids </a:t>
            </a:r>
            <a:r>
              <a:rPr lang="en-US" sz="2000" b="1" dirty="0">
                <a:solidFill>
                  <a:srgbClr val="002060"/>
                </a:solidFill>
                <a:cs typeface="Arial" panose="020B0604020202020204" pitchFamily="34" charset="0"/>
              </a:rPr>
              <a:t>and are practically odorless. </a:t>
            </a:r>
            <a:r>
              <a:rPr lang="en-US" sz="2000" b="1" dirty="0">
                <a:solidFill>
                  <a:srgbClr val="C00000"/>
                </a:solidFill>
                <a:cs typeface="Arial" panose="020B0604020202020204" pitchFamily="34" charset="0"/>
              </a:rPr>
              <a:t>Aromatic</a:t>
            </a:r>
            <a:r>
              <a:rPr lang="en-US" sz="2000" b="1" dirty="0">
                <a:solidFill>
                  <a:srgbClr val="002060"/>
                </a:solidFill>
                <a:cs typeface="Arial" panose="020B0604020202020204" pitchFamily="34" charset="0"/>
              </a:rPr>
              <a:t> acids are also high-melting </a:t>
            </a:r>
            <a:r>
              <a:rPr lang="en-US" sz="2000" b="1" dirty="0">
                <a:solidFill>
                  <a:srgbClr val="C00000"/>
                </a:solidFill>
                <a:effectLst>
                  <a:outerShdw blurRad="38100" dist="38100" dir="2700000" algn="tl">
                    <a:srgbClr val="000000">
                      <a:alpha val="43137"/>
                    </a:srgbClr>
                  </a:outerShdw>
                </a:effectLst>
                <a:cs typeface="Arial" panose="020B0604020202020204" pitchFamily="34" charset="0"/>
              </a:rPr>
              <a:t>odorless </a:t>
            </a:r>
            <a:r>
              <a:rPr lang="en-US" sz="2000" b="1" u="sng" dirty="0" smtClean="0">
                <a:solidFill>
                  <a:srgbClr val="C00000"/>
                </a:solidFill>
                <a:effectLst>
                  <a:outerShdw blurRad="38100" dist="38100" dir="2700000" algn="tl">
                    <a:srgbClr val="000000">
                      <a:alpha val="43137"/>
                    </a:srgbClr>
                  </a:outerShdw>
                </a:effectLst>
                <a:cs typeface="Arial" panose="020B0604020202020204" pitchFamily="34" charset="0"/>
              </a:rPr>
              <a:t>solids</a:t>
            </a:r>
            <a:endParaRPr lang="en-US" sz="2000" b="1" dirty="0">
              <a:solidFill>
                <a:srgbClr val="C00000"/>
              </a:solidFill>
              <a:effectLst>
                <a:outerShdw blurRad="38100" dist="38100" dir="2700000" algn="tl">
                  <a:srgbClr val="000000">
                    <a:alpha val="43137"/>
                  </a:srgbClr>
                </a:outerShdw>
              </a:effectLst>
              <a:cs typeface="Arial" panose="020B0604020202020204" pitchFamily="34" charset="0"/>
            </a:endParaRPr>
          </a:p>
          <a:p>
            <a:pPr marL="342900" indent="-342900" algn="just">
              <a:buFont typeface="Wingdings" panose="05000000000000000000" pitchFamily="2" charset="2"/>
              <a:buChar char="v"/>
            </a:pPr>
            <a:r>
              <a:rPr lang="en-US" sz="2000" b="1" dirty="0" smtClean="0">
                <a:solidFill>
                  <a:srgbClr val="002060"/>
                </a:solidFill>
                <a:cs typeface="Arial" panose="020B0604020202020204" pitchFamily="34" charset="0"/>
              </a:rPr>
              <a:t> </a:t>
            </a:r>
            <a:r>
              <a:rPr lang="en-US" sz="2000" b="1" dirty="0" smtClean="0">
                <a:solidFill>
                  <a:srgbClr val="C00000"/>
                </a:solidFill>
                <a:effectLst>
                  <a:outerShdw blurRad="38100" dist="38100" dir="2700000" algn="tl">
                    <a:srgbClr val="000000">
                      <a:alpha val="43137"/>
                    </a:srgbClr>
                  </a:outerShdw>
                </a:effectLst>
                <a:cs typeface="Arial" panose="020B0604020202020204" pitchFamily="34" charset="0"/>
              </a:rPr>
              <a:t>Boiling points</a:t>
            </a:r>
          </a:p>
          <a:p>
            <a:pPr marL="404813" algn="just"/>
            <a:r>
              <a:rPr lang="en-US" sz="2000" b="1" dirty="0" smtClean="0">
                <a:solidFill>
                  <a:srgbClr val="002060"/>
                </a:solidFill>
                <a:cs typeface="Arial" panose="020B0604020202020204" pitchFamily="34" charset="0"/>
              </a:rPr>
              <a:t>The boiling points of carboxylic acids indicate a </a:t>
            </a:r>
            <a:r>
              <a:rPr lang="en-US" sz="2000" b="1" dirty="0" smtClean="0">
                <a:solidFill>
                  <a:srgbClr val="C00000"/>
                </a:solidFill>
                <a:cs typeface="Arial" panose="020B0604020202020204" pitchFamily="34" charset="0"/>
              </a:rPr>
              <a:t>greater degree of association </a:t>
            </a:r>
            <a:r>
              <a:rPr lang="en-US" sz="2000" b="1" dirty="0" smtClean="0">
                <a:solidFill>
                  <a:srgbClr val="002060"/>
                </a:solidFill>
                <a:cs typeface="Arial" panose="020B0604020202020204" pitchFamily="34" charset="0"/>
              </a:rPr>
              <a:t>than for alcohols of comparable molecular weights because of hydrogen bonding and as a result of the phenomenon of molecular assembly between two molecules. For example, </a:t>
            </a:r>
          </a:p>
          <a:p>
            <a:pPr algn="just"/>
            <a:endParaRPr lang="en-US" sz="1200" b="1" dirty="0">
              <a:solidFill>
                <a:srgbClr val="002060"/>
              </a:solidFill>
              <a:cs typeface="Arial" panose="020B0604020202020204" pitchFamily="34" charset="0"/>
            </a:endParaRPr>
          </a:p>
          <a:p>
            <a:pPr algn="ctr"/>
            <a:r>
              <a:rPr lang="en-US" sz="2000" b="1" dirty="0" smtClean="0">
                <a:solidFill>
                  <a:srgbClr val="002060"/>
                </a:solidFill>
                <a:cs typeface="Arial" panose="020B0604020202020204" pitchFamily="34" charset="0"/>
              </a:rPr>
              <a:t>           Acetic </a:t>
            </a:r>
            <a:r>
              <a:rPr lang="en-US" sz="2000" b="1" dirty="0">
                <a:solidFill>
                  <a:srgbClr val="002060"/>
                </a:solidFill>
                <a:cs typeface="Arial" panose="020B0604020202020204" pitchFamily="34" charset="0"/>
              </a:rPr>
              <a:t>acid </a:t>
            </a:r>
            <a:r>
              <a:rPr lang="en-US" sz="2000" b="1" dirty="0" smtClean="0">
                <a:solidFill>
                  <a:srgbClr val="002060"/>
                </a:solidFill>
                <a:cs typeface="Arial" panose="020B0604020202020204" pitchFamily="34" charset="0"/>
              </a:rPr>
              <a:t>                                     </a:t>
            </a:r>
            <a:r>
              <a:rPr lang="en-US" sz="2000" b="1" i="1" dirty="0" smtClean="0">
                <a:solidFill>
                  <a:srgbClr val="002060"/>
                </a:solidFill>
                <a:cs typeface="Arial" panose="020B0604020202020204" pitchFamily="34" charset="0"/>
              </a:rPr>
              <a:t>n</a:t>
            </a:r>
            <a:r>
              <a:rPr lang="en-US" sz="2000" b="1" dirty="0" smtClean="0">
                <a:solidFill>
                  <a:srgbClr val="002060"/>
                </a:solidFill>
                <a:cs typeface="Arial" panose="020B0604020202020204" pitchFamily="34" charset="0"/>
              </a:rPr>
              <a:t>-Propyl </a:t>
            </a:r>
            <a:r>
              <a:rPr lang="en-US" sz="2000" b="1" dirty="0">
                <a:solidFill>
                  <a:srgbClr val="002060"/>
                </a:solidFill>
                <a:cs typeface="Arial" panose="020B0604020202020204" pitchFamily="34" charset="0"/>
              </a:rPr>
              <a:t>alcohol </a:t>
            </a:r>
            <a:endParaRPr lang="en-US" sz="2000" b="1" dirty="0" smtClean="0">
              <a:solidFill>
                <a:srgbClr val="002060"/>
              </a:solidFill>
              <a:cs typeface="Arial" panose="020B0604020202020204" pitchFamily="34" charset="0"/>
            </a:endParaRPr>
          </a:p>
          <a:p>
            <a:pPr algn="ctr"/>
            <a:r>
              <a:rPr lang="en-US" sz="2000" b="1" dirty="0">
                <a:solidFill>
                  <a:srgbClr val="002060"/>
                </a:solidFill>
                <a:cs typeface="Arial" panose="020B0604020202020204" pitchFamily="34" charset="0"/>
              </a:rPr>
              <a:t> (</a:t>
            </a:r>
            <a:r>
              <a:rPr lang="en-US" sz="2000" b="1" dirty="0" err="1">
                <a:solidFill>
                  <a:srgbClr val="002060"/>
                </a:solidFill>
                <a:cs typeface="Arial" panose="020B0604020202020204" pitchFamily="34" charset="0"/>
              </a:rPr>
              <a:t>mol</a:t>
            </a:r>
            <a:r>
              <a:rPr lang="en-US" sz="2000" b="1" dirty="0">
                <a:solidFill>
                  <a:srgbClr val="002060"/>
                </a:solidFill>
                <a:cs typeface="Arial" panose="020B0604020202020204" pitchFamily="34" charset="0"/>
              </a:rPr>
              <a:t> </a:t>
            </a:r>
            <a:r>
              <a:rPr lang="en-US" sz="2000" b="1" dirty="0" err="1">
                <a:solidFill>
                  <a:srgbClr val="002060"/>
                </a:solidFill>
                <a:cs typeface="Arial" panose="020B0604020202020204" pitchFamily="34" charset="0"/>
              </a:rPr>
              <a:t>wt</a:t>
            </a:r>
            <a:r>
              <a:rPr lang="en-US" sz="2000" b="1" dirty="0">
                <a:solidFill>
                  <a:srgbClr val="002060"/>
                </a:solidFill>
                <a:cs typeface="Arial" panose="020B0604020202020204" pitchFamily="34" charset="0"/>
              </a:rPr>
              <a:t> = 60</a:t>
            </a:r>
            <a:r>
              <a:rPr lang="en-US" sz="2000" b="1" dirty="0" smtClean="0">
                <a:solidFill>
                  <a:srgbClr val="002060"/>
                </a:solidFill>
                <a:cs typeface="Arial" panose="020B0604020202020204" pitchFamily="34" charset="0"/>
              </a:rPr>
              <a:t>)</a:t>
            </a:r>
            <a:r>
              <a:rPr lang="en-US" sz="2000" b="1" dirty="0">
                <a:solidFill>
                  <a:srgbClr val="002060"/>
                </a:solidFill>
                <a:cs typeface="Arial" panose="020B0604020202020204" pitchFamily="34" charset="0"/>
              </a:rPr>
              <a:t> boils at </a:t>
            </a:r>
            <a:r>
              <a:rPr lang="en-US" sz="2000" b="1" dirty="0">
                <a:solidFill>
                  <a:srgbClr val="C00000"/>
                </a:solidFill>
                <a:cs typeface="Arial" panose="020B0604020202020204" pitchFamily="34" charset="0"/>
              </a:rPr>
              <a:t>118°C</a:t>
            </a:r>
            <a:r>
              <a:rPr lang="en-US" sz="2000" b="1" dirty="0">
                <a:solidFill>
                  <a:srgbClr val="002060"/>
                </a:solidFill>
                <a:cs typeface="Arial" panose="020B0604020202020204" pitchFamily="34" charset="0"/>
              </a:rPr>
              <a:t>.</a:t>
            </a:r>
            <a:r>
              <a:rPr lang="en-US" sz="2000" b="1" dirty="0" smtClean="0">
                <a:solidFill>
                  <a:srgbClr val="002060"/>
                </a:solidFill>
                <a:cs typeface="Arial" panose="020B0604020202020204" pitchFamily="34" charset="0"/>
              </a:rPr>
              <a:t>          (</a:t>
            </a:r>
            <a:r>
              <a:rPr lang="en-US" sz="2000" b="1" dirty="0" err="1">
                <a:solidFill>
                  <a:srgbClr val="002060"/>
                </a:solidFill>
                <a:cs typeface="Arial" panose="020B0604020202020204" pitchFamily="34" charset="0"/>
              </a:rPr>
              <a:t>mol</a:t>
            </a:r>
            <a:r>
              <a:rPr lang="en-US" sz="2000" b="1" dirty="0">
                <a:solidFill>
                  <a:srgbClr val="002060"/>
                </a:solidFill>
                <a:cs typeface="Arial" panose="020B0604020202020204" pitchFamily="34" charset="0"/>
              </a:rPr>
              <a:t> </a:t>
            </a:r>
            <a:r>
              <a:rPr lang="en-US" sz="2000" b="1" dirty="0" err="1">
                <a:solidFill>
                  <a:srgbClr val="002060"/>
                </a:solidFill>
                <a:cs typeface="Arial" panose="020B0604020202020204" pitchFamily="34" charset="0"/>
              </a:rPr>
              <a:t>wt</a:t>
            </a:r>
            <a:r>
              <a:rPr lang="en-US" sz="2000" b="1" dirty="0">
                <a:solidFill>
                  <a:srgbClr val="002060"/>
                </a:solidFill>
                <a:cs typeface="Arial" panose="020B0604020202020204" pitchFamily="34" charset="0"/>
              </a:rPr>
              <a:t> = 60</a:t>
            </a:r>
            <a:r>
              <a:rPr lang="en-US" sz="2000" b="1" dirty="0" smtClean="0">
                <a:solidFill>
                  <a:srgbClr val="002060"/>
                </a:solidFill>
                <a:cs typeface="Arial" panose="020B0604020202020204" pitchFamily="34" charset="0"/>
              </a:rPr>
              <a:t>)     </a:t>
            </a:r>
            <a:r>
              <a:rPr lang="en-US" sz="2000" b="1" dirty="0">
                <a:solidFill>
                  <a:srgbClr val="002060"/>
                </a:solidFill>
                <a:cs typeface="Arial" panose="020B0604020202020204" pitchFamily="34" charset="0"/>
              </a:rPr>
              <a:t>boils at only </a:t>
            </a:r>
            <a:r>
              <a:rPr lang="en-US" sz="2000" b="1" dirty="0" smtClean="0">
                <a:solidFill>
                  <a:srgbClr val="002060"/>
                </a:solidFill>
                <a:cs typeface="Arial" panose="020B0604020202020204" pitchFamily="34" charset="0"/>
              </a:rPr>
              <a:t>   </a:t>
            </a:r>
            <a:r>
              <a:rPr lang="en-US" sz="2000" b="1" dirty="0" smtClean="0">
                <a:solidFill>
                  <a:srgbClr val="C00000"/>
                </a:solidFill>
                <a:cs typeface="Arial" panose="020B0604020202020204" pitchFamily="34" charset="0"/>
              </a:rPr>
              <a:t>97</a:t>
            </a:r>
            <a:r>
              <a:rPr lang="en-US" sz="2000" b="1" dirty="0">
                <a:solidFill>
                  <a:srgbClr val="C00000"/>
                </a:solidFill>
                <a:cs typeface="Arial" panose="020B0604020202020204" pitchFamily="34" charset="0"/>
              </a:rPr>
              <a:t>° C. </a:t>
            </a:r>
          </a:p>
          <a:p>
            <a:pPr algn="just"/>
            <a:endParaRPr lang="en-US" sz="2000" b="1" dirty="0" smtClean="0">
              <a:solidFill>
                <a:srgbClr val="002060"/>
              </a:solidFill>
              <a:cs typeface="Arial" panose="020B0604020202020204" pitchFamily="34" charset="0"/>
            </a:endParaRPr>
          </a:p>
          <a:p>
            <a:pPr algn="just"/>
            <a:r>
              <a:rPr lang="en-US" sz="2000" b="1" dirty="0">
                <a:solidFill>
                  <a:srgbClr val="002060"/>
                </a:solidFill>
                <a:cs typeface="Arial" panose="020B0604020202020204" pitchFamily="34" charset="0"/>
              </a:rPr>
              <a:t>In fact, simple carboxylic acids exist as </a:t>
            </a:r>
            <a:r>
              <a:rPr lang="en-US" sz="2000" b="1" dirty="0">
                <a:solidFill>
                  <a:srgbClr val="C00000"/>
                </a:solidFill>
                <a:cs typeface="Arial" panose="020B0604020202020204" pitchFamily="34" charset="0"/>
              </a:rPr>
              <a:t>hydrogen-bonded dimers </a:t>
            </a:r>
            <a:r>
              <a:rPr lang="en-US" sz="2000" b="1" dirty="0" smtClean="0">
                <a:solidFill>
                  <a:srgbClr val="002060"/>
                </a:solidFill>
                <a:cs typeface="Arial" panose="020B0604020202020204" pitchFamily="34" charset="0"/>
              </a:rPr>
              <a:t>.</a:t>
            </a:r>
            <a:endParaRPr lang="en-US" sz="2000" b="1" dirty="0">
              <a:solidFill>
                <a:srgbClr val="002060"/>
              </a:solidFill>
              <a:cs typeface="Arial" panose="020B0604020202020204" pitchFamily="34" charset="0"/>
            </a:endParaRPr>
          </a:p>
        </p:txBody>
      </p:sp>
      <p:sp>
        <p:nvSpPr>
          <p:cNvPr id="2" name="Rectangle 1"/>
          <p:cNvSpPr/>
          <p:nvPr/>
        </p:nvSpPr>
        <p:spPr>
          <a:xfrm>
            <a:off x="32700" y="0"/>
            <a:ext cx="91113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2800" b="1" dirty="0">
                <a:solidFill>
                  <a:srgbClr val="C0504D">
                    <a:lumMod val="75000"/>
                  </a:srgbClr>
                </a:solidFill>
              </a:rPr>
              <a:t>Physical Properties of Carboxylic Acids </a:t>
            </a:r>
          </a:p>
        </p:txBody>
      </p:sp>
      <p:pic>
        <p:nvPicPr>
          <p:cNvPr id="993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4953000"/>
            <a:ext cx="3893820" cy="1600200"/>
          </a:xfrm>
          <a:prstGeom prst="rect">
            <a:avLst/>
          </a:prstGeom>
          <a:noFill/>
          <a:extLst>
            <a:ext uri="{909E8E84-426E-40DD-AFC4-6F175D3DCCD1}">
              <a14:hiddenFill xmlns:a14="http://schemas.microsoft.com/office/drawing/2010/main">
                <a:solidFill>
                  <a:srgbClr val="FFFFFF"/>
                </a:solidFill>
              </a14:hiddenFill>
            </a:ext>
          </a:extLst>
        </p:spPr>
      </p:pic>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236</a:t>
            </a:fld>
            <a:endParaRPr lang="en-US">
              <a:solidFill>
                <a:prstClr val="black">
                  <a:tint val="75000"/>
                </a:prstClr>
              </a:solidFill>
            </a:endParaRPr>
          </a:p>
        </p:txBody>
      </p:sp>
    </p:spTree>
    <p:extLst>
      <p:ext uri="{BB962C8B-B14F-4D97-AF65-F5344CB8AC3E}">
        <p14:creationId xmlns:p14="http://schemas.microsoft.com/office/powerpoint/2010/main" val="1577499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8224" y="2450068"/>
            <a:ext cx="8958900" cy="369332"/>
          </a:xfrm>
          <a:prstGeom prst="rect">
            <a:avLst/>
          </a:prstGeom>
        </p:spPr>
        <p:txBody>
          <a:bodyPr wrap="square">
            <a:spAutoFit/>
          </a:bodyPr>
          <a:lstStyle/>
          <a:p>
            <a:pPr algn="ctr"/>
            <a:r>
              <a:rPr lang="en-US" b="1" dirty="0" smtClean="0">
                <a:solidFill>
                  <a:srgbClr val="C00000"/>
                </a:solidFill>
              </a:rPr>
              <a:t>Some Physical Properties of Acids and Alcohols of Corresponding Molecular Weights</a:t>
            </a:r>
            <a:endParaRPr lang="en-US" b="1" dirty="0">
              <a:solidFill>
                <a:prstClr val="black"/>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620012416"/>
              </p:ext>
            </p:extLst>
          </p:nvPr>
        </p:nvGraphicFramePr>
        <p:xfrm>
          <a:off x="914400" y="2807730"/>
          <a:ext cx="7620000" cy="3212070"/>
        </p:xfrm>
        <a:graphic>
          <a:graphicData uri="http://schemas.openxmlformats.org/drawingml/2006/table">
            <a:tbl>
              <a:tblPr rtl="1" firstRow="1" bandRow="1">
                <a:tableStyleId>{5C22544A-7EE6-4342-B048-85BDC9FD1C3A}</a:tableStyleId>
              </a:tblPr>
              <a:tblGrid>
                <a:gridCol w="1816304"/>
                <a:gridCol w="870115"/>
                <a:gridCol w="890852"/>
                <a:gridCol w="1758744"/>
                <a:gridCol w="2283985"/>
              </a:tblGrid>
              <a:tr h="642414">
                <a:tc>
                  <a:txBody>
                    <a:bodyPr/>
                    <a:lstStyle/>
                    <a:p>
                      <a:pPr algn="ctr" rtl="1"/>
                      <a:r>
                        <a:rPr lang="en-US" dirty="0" smtClean="0">
                          <a:solidFill>
                            <a:schemeClr val="tx2">
                              <a:lumMod val="50000"/>
                            </a:schemeClr>
                          </a:solidFill>
                        </a:rPr>
                        <a:t>Solubility in H</a:t>
                      </a:r>
                      <a:r>
                        <a:rPr lang="en-US" baseline="-25000" dirty="0" smtClean="0">
                          <a:solidFill>
                            <a:schemeClr val="tx2">
                              <a:lumMod val="50000"/>
                            </a:schemeClr>
                          </a:solidFill>
                        </a:rPr>
                        <a:t>2</a:t>
                      </a:r>
                      <a:r>
                        <a:rPr lang="en-US" dirty="0" smtClean="0">
                          <a:solidFill>
                            <a:schemeClr val="tx2">
                              <a:lumMod val="50000"/>
                            </a:schemeClr>
                          </a:solidFill>
                        </a:rPr>
                        <a:t>O at 25</a:t>
                      </a:r>
                      <a:r>
                        <a:rPr lang="en-US" dirty="0" smtClean="0">
                          <a:solidFill>
                            <a:schemeClr val="tx2">
                              <a:lumMod val="50000"/>
                            </a:schemeClr>
                          </a:solidFill>
                          <a:sym typeface="Symbol"/>
                        </a:rPr>
                        <a:t></a:t>
                      </a:r>
                      <a:r>
                        <a:rPr lang="en-US" dirty="0" smtClean="0">
                          <a:solidFill>
                            <a:schemeClr val="tx2">
                              <a:lumMod val="50000"/>
                            </a:schemeClr>
                          </a:solidFill>
                        </a:rPr>
                        <a:t>C</a:t>
                      </a:r>
                      <a:endParaRPr lang="ar-SA" dirty="0">
                        <a:solidFill>
                          <a:schemeClr val="tx2">
                            <a:lumMod val="50000"/>
                          </a:schemeClr>
                        </a:solidFill>
                      </a:endParaRPr>
                    </a:p>
                  </a:txBody>
                  <a:tcPr/>
                </a:tc>
                <a:tc>
                  <a:txBody>
                    <a:bodyPr/>
                    <a:lstStyle/>
                    <a:p>
                      <a:pPr algn="ctr" rtl="1"/>
                      <a:r>
                        <a:rPr lang="en-US" dirty="0" err="1" smtClean="0">
                          <a:solidFill>
                            <a:schemeClr val="tx2">
                              <a:lumMod val="50000"/>
                            </a:schemeClr>
                          </a:solidFill>
                        </a:rPr>
                        <a:t>b.p</a:t>
                      </a:r>
                      <a:r>
                        <a:rPr lang="en-US" dirty="0" smtClean="0">
                          <a:solidFill>
                            <a:schemeClr val="tx2">
                              <a:lumMod val="50000"/>
                            </a:schemeClr>
                          </a:solidFill>
                        </a:rPr>
                        <a:t>. </a:t>
                      </a:r>
                      <a:r>
                        <a:rPr lang="en-US" dirty="0" smtClean="0">
                          <a:solidFill>
                            <a:schemeClr val="tx2">
                              <a:lumMod val="50000"/>
                            </a:schemeClr>
                          </a:solidFill>
                          <a:sym typeface="Symbol"/>
                        </a:rPr>
                        <a:t></a:t>
                      </a:r>
                      <a:r>
                        <a:rPr lang="en-US" dirty="0" smtClean="0">
                          <a:solidFill>
                            <a:schemeClr val="tx2">
                              <a:lumMod val="50000"/>
                            </a:schemeClr>
                          </a:solidFill>
                        </a:rPr>
                        <a:t>C</a:t>
                      </a:r>
                      <a:endParaRPr lang="ar-SA" dirty="0">
                        <a:solidFill>
                          <a:schemeClr val="tx2">
                            <a:lumMod val="50000"/>
                          </a:schemeClr>
                        </a:solidFill>
                      </a:endParaRPr>
                    </a:p>
                  </a:txBody>
                  <a:tcPr/>
                </a:tc>
                <a:tc>
                  <a:txBody>
                    <a:bodyPr/>
                    <a:lstStyle/>
                    <a:p>
                      <a:pPr algn="ctr" rtl="1"/>
                      <a:r>
                        <a:rPr lang="en-US" dirty="0" smtClean="0">
                          <a:solidFill>
                            <a:schemeClr val="tx2">
                              <a:lumMod val="50000"/>
                            </a:schemeClr>
                          </a:solidFill>
                        </a:rPr>
                        <a:t>Mol. Wt.</a:t>
                      </a:r>
                      <a:endParaRPr lang="ar-SA" dirty="0">
                        <a:solidFill>
                          <a:schemeClr val="tx2">
                            <a:lumMod val="50000"/>
                          </a:schemeClr>
                        </a:solidFill>
                      </a:endParaRPr>
                    </a:p>
                  </a:txBody>
                  <a:tcPr/>
                </a:tc>
                <a:tc>
                  <a:txBody>
                    <a:bodyPr/>
                    <a:lstStyle/>
                    <a:p>
                      <a:pPr algn="ctr" rtl="1"/>
                      <a:r>
                        <a:rPr lang="en-US" dirty="0" smtClean="0">
                          <a:solidFill>
                            <a:schemeClr val="tx2">
                              <a:lumMod val="50000"/>
                            </a:schemeClr>
                          </a:solidFill>
                        </a:rPr>
                        <a:t>Name</a:t>
                      </a:r>
                      <a:endParaRPr lang="ar-SA" dirty="0">
                        <a:solidFill>
                          <a:schemeClr val="tx2">
                            <a:lumMod val="50000"/>
                          </a:schemeClr>
                        </a:solidFill>
                      </a:endParaRPr>
                    </a:p>
                  </a:txBody>
                  <a:tcPr/>
                </a:tc>
                <a:tc>
                  <a:txBody>
                    <a:bodyPr/>
                    <a:lstStyle/>
                    <a:p>
                      <a:pPr algn="ctr" rtl="1"/>
                      <a:r>
                        <a:rPr lang="en-US" dirty="0" smtClean="0">
                          <a:solidFill>
                            <a:schemeClr val="tx2">
                              <a:lumMod val="50000"/>
                            </a:schemeClr>
                          </a:solidFill>
                        </a:rPr>
                        <a:t>Structure</a:t>
                      </a:r>
                      <a:endParaRPr lang="ar-SA" dirty="0">
                        <a:solidFill>
                          <a:schemeClr val="tx2">
                            <a:lumMod val="50000"/>
                          </a:schemeClr>
                        </a:solidFill>
                      </a:endParaRPr>
                    </a:p>
                  </a:txBody>
                  <a:tcPr/>
                </a:tc>
              </a:tr>
              <a:tr h="642414">
                <a:tc>
                  <a:txBody>
                    <a:bodyPr/>
                    <a:lstStyle/>
                    <a:p>
                      <a:pPr algn="l" rtl="0"/>
                      <a:r>
                        <a:rPr lang="en-US" dirty="0" smtClean="0"/>
                        <a:t>Very soluble</a:t>
                      </a:r>
                    </a:p>
                    <a:p>
                      <a:pPr algn="l" rtl="0"/>
                      <a:r>
                        <a:rPr lang="en-US" dirty="0" smtClean="0"/>
                        <a:t>Very soluble</a:t>
                      </a:r>
                      <a:endParaRPr lang="ar-SA" dirty="0"/>
                    </a:p>
                  </a:txBody>
                  <a:tcPr/>
                </a:tc>
                <a:tc>
                  <a:txBody>
                    <a:bodyPr/>
                    <a:lstStyle/>
                    <a:p>
                      <a:pPr algn="l" rtl="0"/>
                      <a:r>
                        <a:rPr lang="en-US" dirty="0" smtClean="0"/>
                        <a:t>100</a:t>
                      </a:r>
                    </a:p>
                    <a:p>
                      <a:pPr algn="l" rtl="0"/>
                      <a:r>
                        <a:rPr lang="en-US" dirty="0" smtClean="0"/>
                        <a:t>78</a:t>
                      </a:r>
                      <a:endParaRPr lang="ar-SA" dirty="0"/>
                    </a:p>
                  </a:txBody>
                  <a:tcPr/>
                </a:tc>
                <a:tc>
                  <a:txBody>
                    <a:bodyPr/>
                    <a:lstStyle/>
                    <a:p>
                      <a:pPr algn="l" rtl="0"/>
                      <a:r>
                        <a:rPr lang="en-US" dirty="0" smtClean="0"/>
                        <a:t>46</a:t>
                      </a:r>
                    </a:p>
                    <a:p>
                      <a:pPr algn="l" rtl="0"/>
                      <a:r>
                        <a:rPr lang="en-US" dirty="0" smtClean="0"/>
                        <a:t>46</a:t>
                      </a:r>
                      <a:endParaRPr lang="ar-SA" dirty="0"/>
                    </a:p>
                  </a:txBody>
                  <a:tcPr/>
                </a:tc>
                <a:tc>
                  <a:txBody>
                    <a:bodyPr/>
                    <a:lstStyle/>
                    <a:p>
                      <a:pPr algn="l" rtl="0"/>
                      <a:r>
                        <a:rPr lang="en-US" dirty="0" smtClean="0"/>
                        <a:t>Formic acid</a:t>
                      </a:r>
                    </a:p>
                    <a:p>
                      <a:pPr algn="l" rtl="0"/>
                      <a:r>
                        <a:rPr lang="en-US" dirty="0" smtClean="0"/>
                        <a:t>Ethyl alcohol</a:t>
                      </a:r>
                      <a:endParaRPr lang="ar-SA" dirty="0"/>
                    </a:p>
                  </a:txBody>
                  <a:tcPr/>
                </a:tc>
                <a:tc>
                  <a:txBody>
                    <a:bodyPr/>
                    <a:lstStyle/>
                    <a:p>
                      <a:pPr algn="l" rtl="0"/>
                      <a:r>
                        <a:rPr lang="en-US" baseline="0" dirty="0" smtClean="0"/>
                        <a:t>      </a:t>
                      </a:r>
                      <a:r>
                        <a:rPr lang="en-US" dirty="0" smtClean="0"/>
                        <a:t>HCOOH</a:t>
                      </a:r>
                    </a:p>
                    <a:p>
                      <a:pPr algn="l" rtl="0"/>
                      <a:r>
                        <a:rPr lang="en-US" baseline="0" dirty="0" smtClean="0"/>
                        <a:t>     </a:t>
                      </a:r>
                      <a:r>
                        <a:rPr lang="en-US" dirty="0" smtClean="0"/>
                        <a:t>CH</a:t>
                      </a:r>
                      <a:r>
                        <a:rPr lang="en-US" baseline="-25000" dirty="0" smtClean="0"/>
                        <a:t>3</a:t>
                      </a:r>
                      <a:r>
                        <a:rPr lang="en-US" dirty="0" smtClean="0"/>
                        <a:t>CH</a:t>
                      </a:r>
                      <a:r>
                        <a:rPr lang="en-US" baseline="-25000" dirty="0" smtClean="0"/>
                        <a:t>2</a:t>
                      </a:r>
                      <a:r>
                        <a:rPr lang="en-US" dirty="0" smtClean="0"/>
                        <a:t>OH</a:t>
                      </a:r>
                      <a:endParaRPr lang="ar-SA" dirty="0"/>
                    </a:p>
                  </a:txBody>
                  <a:tcPr/>
                </a:tc>
              </a:tr>
              <a:tr h="642414">
                <a:tc>
                  <a:txBody>
                    <a:bodyPr/>
                    <a:lstStyle/>
                    <a:p>
                      <a:pPr algn="l" rtl="0"/>
                      <a:r>
                        <a:rPr lang="en-US" dirty="0" smtClean="0"/>
                        <a:t>Very soluble</a:t>
                      </a:r>
                    </a:p>
                    <a:p>
                      <a:pPr algn="l" rtl="0"/>
                      <a:r>
                        <a:rPr lang="en-US" dirty="0" smtClean="0"/>
                        <a:t>Very soluble</a:t>
                      </a:r>
                      <a:endParaRPr lang="ar-SA" dirty="0"/>
                    </a:p>
                  </a:txBody>
                  <a:tcPr/>
                </a:tc>
                <a:tc>
                  <a:txBody>
                    <a:bodyPr/>
                    <a:lstStyle/>
                    <a:p>
                      <a:pPr algn="l" rtl="0"/>
                      <a:r>
                        <a:rPr lang="en-US" dirty="0" smtClean="0"/>
                        <a:t>118</a:t>
                      </a:r>
                    </a:p>
                    <a:p>
                      <a:pPr algn="l" rtl="0"/>
                      <a:r>
                        <a:rPr lang="en-US" dirty="0" smtClean="0"/>
                        <a:t>97</a:t>
                      </a:r>
                      <a:endParaRPr lang="ar-SA" dirty="0"/>
                    </a:p>
                  </a:txBody>
                  <a:tcPr/>
                </a:tc>
                <a:tc>
                  <a:txBody>
                    <a:bodyPr/>
                    <a:lstStyle/>
                    <a:p>
                      <a:pPr algn="l" rtl="0"/>
                      <a:r>
                        <a:rPr lang="en-US" dirty="0" smtClean="0"/>
                        <a:t>60</a:t>
                      </a:r>
                    </a:p>
                    <a:p>
                      <a:pPr algn="l" rtl="0"/>
                      <a:r>
                        <a:rPr lang="en-US" dirty="0" smtClean="0"/>
                        <a:t>60</a:t>
                      </a:r>
                      <a:endParaRPr lang="ar-SA" dirty="0"/>
                    </a:p>
                  </a:txBody>
                  <a:tcPr/>
                </a:tc>
                <a:tc>
                  <a:txBody>
                    <a:bodyPr/>
                    <a:lstStyle/>
                    <a:p>
                      <a:pPr algn="l" rtl="0"/>
                      <a:r>
                        <a:rPr lang="en-US" dirty="0" smtClean="0"/>
                        <a:t>Acetic acid</a:t>
                      </a:r>
                    </a:p>
                    <a:p>
                      <a:pPr algn="l" rtl="0"/>
                      <a:r>
                        <a:rPr lang="en-US" i="1" dirty="0" smtClean="0"/>
                        <a:t>n</a:t>
                      </a:r>
                      <a:r>
                        <a:rPr lang="en-US" dirty="0" smtClean="0"/>
                        <a:t>-</a:t>
                      </a:r>
                      <a:r>
                        <a:rPr lang="en-US" dirty="0" err="1" smtClean="0"/>
                        <a:t>Propyl</a:t>
                      </a:r>
                      <a:r>
                        <a:rPr lang="en-US" dirty="0" smtClean="0"/>
                        <a:t> alcohol</a:t>
                      </a:r>
                      <a:endParaRPr lang="ar-SA" dirty="0"/>
                    </a:p>
                  </a:txBody>
                  <a:tcPr/>
                </a:tc>
                <a:tc>
                  <a:txBody>
                    <a:bodyPr/>
                    <a:lstStyle/>
                    <a:p>
                      <a:pPr algn="l" rtl="0"/>
                      <a:r>
                        <a:rPr lang="en-US" dirty="0" smtClean="0"/>
                        <a:t>     CH</a:t>
                      </a:r>
                      <a:r>
                        <a:rPr lang="en-US" baseline="-25000" dirty="0" smtClean="0"/>
                        <a:t>3</a:t>
                      </a:r>
                      <a:r>
                        <a:rPr lang="en-US" dirty="0" smtClean="0"/>
                        <a:t>COOH</a:t>
                      </a:r>
                    </a:p>
                    <a:p>
                      <a:pPr algn="l" rtl="0"/>
                      <a:r>
                        <a:rPr lang="en-US" dirty="0" smtClean="0"/>
                        <a:t>     CH</a:t>
                      </a:r>
                      <a:r>
                        <a:rPr lang="en-US" baseline="-25000" dirty="0" smtClean="0"/>
                        <a:t>3</a:t>
                      </a:r>
                      <a:r>
                        <a:rPr lang="en-US" dirty="0" smtClean="0"/>
                        <a:t>CH</a:t>
                      </a:r>
                      <a:r>
                        <a:rPr lang="en-US" baseline="-25000" dirty="0" smtClean="0"/>
                        <a:t>2</a:t>
                      </a:r>
                      <a:r>
                        <a:rPr lang="en-US" dirty="0" smtClean="0"/>
                        <a:t>CH</a:t>
                      </a:r>
                      <a:r>
                        <a:rPr lang="en-US" baseline="-25000" dirty="0" smtClean="0"/>
                        <a:t>2</a:t>
                      </a:r>
                      <a:r>
                        <a:rPr lang="en-US" dirty="0" smtClean="0"/>
                        <a:t>OH</a:t>
                      </a:r>
                      <a:endParaRPr lang="ar-SA" dirty="0"/>
                    </a:p>
                  </a:txBody>
                  <a:tcPr/>
                </a:tc>
              </a:tr>
              <a:tr h="642414">
                <a:tc>
                  <a:txBody>
                    <a:bodyPr/>
                    <a:lstStyle/>
                    <a:p>
                      <a:pPr algn="l" rtl="0"/>
                      <a:r>
                        <a:rPr lang="en-US" dirty="0" smtClean="0"/>
                        <a:t>4.0 g/100 gH</a:t>
                      </a:r>
                      <a:r>
                        <a:rPr lang="en-US" baseline="-25000" dirty="0" smtClean="0"/>
                        <a:t>2</a:t>
                      </a:r>
                      <a:r>
                        <a:rPr lang="en-US" dirty="0" smtClean="0"/>
                        <a:t>O</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0.6 g/100 g H</a:t>
                      </a:r>
                      <a:r>
                        <a:rPr lang="en-US" baseline="-25000" dirty="0" smtClean="0"/>
                        <a:t>2</a:t>
                      </a:r>
                      <a:r>
                        <a:rPr lang="en-US" dirty="0" smtClean="0"/>
                        <a:t>O</a:t>
                      </a:r>
                      <a:endParaRPr lang="ar-SA" dirty="0" smtClean="0"/>
                    </a:p>
                  </a:txBody>
                  <a:tcPr/>
                </a:tc>
                <a:tc>
                  <a:txBody>
                    <a:bodyPr/>
                    <a:lstStyle/>
                    <a:p>
                      <a:pPr algn="l" rtl="0"/>
                      <a:r>
                        <a:rPr lang="en-US" dirty="0" smtClean="0"/>
                        <a:t>187</a:t>
                      </a:r>
                    </a:p>
                    <a:p>
                      <a:pPr algn="l" rtl="0"/>
                      <a:r>
                        <a:rPr lang="en-US" dirty="0" smtClean="0"/>
                        <a:t>156</a:t>
                      </a:r>
                      <a:endParaRPr lang="ar-SA" dirty="0"/>
                    </a:p>
                  </a:txBody>
                  <a:tcPr/>
                </a:tc>
                <a:tc>
                  <a:txBody>
                    <a:bodyPr/>
                    <a:lstStyle/>
                    <a:p>
                      <a:pPr algn="l" rtl="0"/>
                      <a:r>
                        <a:rPr lang="en-US" dirty="0" smtClean="0"/>
                        <a:t>102</a:t>
                      </a:r>
                    </a:p>
                    <a:p>
                      <a:pPr algn="l" rtl="0"/>
                      <a:r>
                        <a:rPr lang="en-US" dirty="0" smtClean="0"/>
                        <a:t>102</a:t>
                      </a:r>
                      <a:endParaRPr lang="ar-SA" dirty="0"/>
                    </a:p>
                  </a:txBody>
                  <a:tcPr/>
                </a:tc>
                <a:tc>
                  <a:txBody>
                    <a:bodyPr/>
                    <a:lstStyle/>
                    <a:p>
                      <a:pPr algn="l" rtl="0"/>
                      <a:r>
                        <a:rPr lang="en-US" dirty="0" err="1" smtClean="0"/>
                        <a:t>Valeric</a:t>
                      </a:r>
                      <a:r>
                        <a:rPr lang="en-US" dirty="0" smtClean="0"/>
                        <a:t> acid</a:t>
                      </a:r>
                    </a:p>
                    <a:p>
                      <a:pPr algn="l" rtl="0"/>
                      <a:r>
                        <a:rPr lang="en-US" i="1" dirty="0" smtClean="0"/>
                        <a:t>n</a:t>
                      </a:r>
                      <a:r>
                        <a:rPr lang="en-US" dirty="0" smtClean="0"/>
                        <a:t>-</a:t>
                      </a:r>
                      <a:r>
                        <a:rPr lang="en-US" dirty="0" err="1" smtClean="0"/>
                        <a:t>Hexyl</a:t>
                      </a:r>
                      <a:r>
                        <a:rPr lang="en-US" dirty="0" smtClean="0"/>
                        <a:t> alcohol</a:t>
                      </a:r>
                      <a:endParaRPr lang="ar-SA" dirty="0"/>
                    </a:p>
                  </a:txBody>
                  <a:tcPr/>
                </a:tc>
                <a:tc>
                  <a:txBody>
                    <a:bodyPr/>
                    <a:lstStyle/>
                    <a:p>
                      <a:pPr algn="l" rtl="0"/>
                      <a:r>
                        <a:rPr lang="en-US" dirty="0" smtClean="0"/>
                        <a:t>     CH</a:t>
                      </a:r>
                      <a:r>
                        <a:rPr lang="en-US" baseline="-25000" dirty="0" smtClean="0"/>
                        <a:t>3</a:t>
                      </a:r>
                      <a:r>
                        <a:rPr lang="en-US" dirty="0" smtClean="0"/>
                        <a:t>(CH</a:t>
                      </a:r>
                      <a:r>
                        <a:rPr lang="en-US" baseline="-25000" dirty="0" smtClean="0"/>
                        <a:t>2</a:t>
                      </a:r>
                      <a:r>
                        <a:rPr lang="en-US" dirty="0" smtClean="0"/>
                        <a:t>)</a:t>
                      </a:r>
                      <a:r>
                        <a:rPr lang="en-US" baseline="-25000" dirty="0" smtClean="0"/>
                        <a:t>3</a:t>
                      </a:r>
                      <a:r>
                        <a:rPr lang="en-US" dirty="0" smtClean="0"/>
                        <a:t>COOH</a:t>
                      </a:r>
                    </a:p>
                    <a:p>
                      <a:pPr algn="l" rtl="0"/>
                      <a:r>
                        <a:rPr lang="en-US" dirty="0" smtClean="0"/>
                        <a:t>    CH</a:t>
                      </a:r>
                      <a:r>
                        <a:rPr lang="en-US" baseline="-25000" dirty="0" smtClean="0"/>
                        <a:t>3</a:t>
                      </a:r>
                      <a:r>
                        <a:rPr lang="en-US" dirty="0" smtClean="0"/>
                        <a:t>(CH</a:t>
                      </a:r>
                      <a:r>
                        <a:rPr lang="en-US" baseline="-25000" dirty="0" smtClean="0"/>
                        <a:t>2</a:t>
                      </a:r>
                      <a:r>
                        <a:rPr lang="en-US" dirty="0" smtClean="0"/>
                        <a:t>)</a:t>
                      </a:r>
                      <a:r>
                        <a:rPr lang="en-US" baseline="-25000" dirty="0" smtClean="0"/>
                        <a:t>4</a:t>
                      </a:r>
                      <a:r>
                        <a:rPr lang="en-US" dirty="0" smtClean="0"/>
                        <a:t>CH2OH</a:t>
                      </a:r>
                      <a:endParaRPr lang="ar-SA" dirty="0"/>
                    </a:p>
                  </a:txBody>
                  <a:tcPr/>
                </a:tc>
              </a:tr>
              <a:tr h="642414">
                <a:tc>
                  <a:txBody>
                    <a:bodyPr/>
                    <a:lstStyle/>
                    <a:p>
                      <a:pPr algn="l" rtl="0"/>
                      <a:r>
                        <a:rPr lang="en-US" dirty="0" smtClean="0"/>
                        <a:t>Insoluble</a:t>
                      </a:r>
                    </a:p>
                    <a:p>
                      <a:pPr algn="l" rtl="0"/>
                      <a:r>
                        <a:rPr lang="en-US" dirty="0" smtClean="0"/>
                        <a:t>Insoluble</a:t>
                      </a:r>
                      <a:endParaRPr lang="ar-SA" dirty="0"/>
                    </a:p>
                  </a:txBody>
                  <a:tcPr/>
                </a:tc>
                <a:tc>
                  <a:txBody>
                    <a:bodyPr/>
                    <a:lstStyle/>
                    <a:p>
                      <a:pPr algn="l" rtl="0"/>
                      <a:r>
                        <a:rPr lang="en-US" dirty="0" smtClean="0"/>
                        <a:t>250</a:t>
                      </a:r>
                    </a:p>
                    <a:p>
                      <a:pPr algn="l" rtl="0"/>
                      <a:r>
                        <a:rPr lang="en-US" dirty="0" smtClean="0"/>
                        <a:t>250</a:t>
                      </a:r>
                      <a:endParaRPr lang="ar-SA" dirty="0"/>
                    </a:p>
                  </a:txBody>
                  <a:tcPr/>
                </a:tc>
                <a:tc>
                  <a:txBody>
                    <a:bodyPr/>
                    <a:lstStyle/>
                    <a:p>
                      <a:pPr algn="l" rtl="0"/>
                      <a:r>
                        <a:rPr lang="en-US" dirty="0" smtClean="0"/>
                        <a:t>122</a:t>
                      </a:r>
                    </a:p>
                    <a:p>
                      <a:pPr algn="l" rtl="0"/>
                      <a:r>
                        <a:rPr lang="en-US" dirty="0" smtClean="0"/>
                        <a:t>122</a:t>
                      </a:r>
                      <a:endParaRPr lang="ar-SA" dirty="0"/>
                    </a:p>
                  </a:txBody>
                  <a:tcPr/>
                </a:tc>
                <a:tc>
                  <a:txBody>
                    <a:bodyPr/>
                    <a:lstStyle/>
                    <a:p>
                      <a:pPr algn="l" rtl="0"/>
                      <a:r>
                        <a:rPr lang="en-US" dirty="0" smtClean="0"/>
                        <a:t>Benzoic acid</a:t>
                      </a:r>
                    </a:p>
                    <a:p>
                      <a:pPr algn="l" rtl="0"/>
                      <a:r>
                        <a:rPr lang="en-US" dirty="0" smtClean="0"/>
                        <a:t>2-Phenylethanol</a:t>
                      </a:r>
                      <a:endParaRPr lang="ar-SA" dirty="0"/>
                    </a:p>
                  </a:txBody>
                  <a:tcPr/>
                </a:tc>
                <a:tc>
                  <a:txBody>
                    <a:bodyPr/>
                    <a:lstStyle/>
                    <a:p>
                      <a:pPr algn="l" rtl="0"/>
                      <a:r>
                        <a:rPr lang="en-US" dirty="0" smtClean="0"/>
                        <a:t>     </a:t>
                      </a:r>
                      <a:r>
                        <a:rPr lang="en-US" dirty="0" err="1" smtClean="0"/>
                        <a:t>Ph</a:t>
                      </a:r>
                      <a:r>
                        <a:rPr lang="en-US" dirty="0" smtClean="0"/>
                        <a:t>-COOH</a:t>
                      </a:r>
                    </a:p>
                    <a:p>
                      <a:pPr algn="l" rtl="0"/>
                      <a:r>
                        <a:rPr lang="en-US" dirty="0" smtClean="0"/>
                        <a:t>    Ph-CH</a:t>
                      </a:r>
                      <a:r>
                        <a:rPr lang="en-US" baseline="-25000" dirty="0" smtClean="0"/>
                        <a:t>2</a:t>
                      </a:r>
                      <a:r>
                        <a:rPr lang="en-US" dirty="0" smtClean="0"/>
                        <a:t>CH</a:t>
                      </a:r>
                      <a:r>
                        <a:rPr lang="en-US" baseline="-25000" dirty="0" smtClean="0"/>
                        <a:t>2</a:t>
                      </a:r>
                      <a:r>
                        <a:rPr lang="en-US" dirty="0" smtClean="0"/>
                        <a:t>OH</a:t>
                      </a:r>
                      <a:endParaRPr lang="ar-SA" dirty="0"/>
                    </a:p>
                  </a:txBody>
                  <a:tcPr/>
                </a:tc>
              </a:tr>
            </a:tbl>
          </a:graphicData>
        </a:graphic>
      </p:graphicFrame>
      <p:sp>
        <p:nvSpPr>
          <p:cNvPr id="4" name="Rectangle 3"/>
          <p:cNvSpPr/>
          <p:nvPr/>
        </p:nvSpPr>
        <p:spPr>
          <a:xfrm>
            <a:off x="32700" y="0"/>
            <a:ext cx="9111300" cy="52322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2800" b="1" dirty="0">
                <a:solidFill>
                  <a:srgbClr val="EEECE1">
                    <a:lumMod val="50000"/>
                  </a:srgbClr>
                </a:solidFill>
              </a:rPr>
              <a:t>Physical Properties of Carboxylic Acids </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237</a:t>
            </a:fld>
            <a:endParaRPr lang="en-US">
              <a:solidFill>
                <a:prstClr val="black">
                  <a:tint val="75000"/>
                </a:prstClr>
              </a:solidFill>
            </a:endParaRPr>
          </a:p>
        </p:txBody>
      </p:sp>
      <p:sp>
        <p:nvSpPr>
          <p:cNvPr id="7" name="Rectangle 1"/>
          <p:cNvSpPr/>
          <p:nvPr/>
        </p:nvSpPr>
        <p:spPr>
          <a:xfrm>
            <a:off x="152400" y="533400"/>
            <a:ext cx="8850549" cy="1938992"/>
          </a:xfrm>
          <a:prstGeom prst="rect">
            <a:avLst/>
          </a:prstGeom>
        </p:spPr>
        <p:txBody>
          <a:bodyPr wrap="square">
            <a:spAutoFit/>
          </a:bodyPr>
          <a:lstStyle/>
          <a:p>
            <a:pPr marL="342900" indent="-342900" algn="just">
              <a:buFont typeface="Wingdings" panose="05000000000000000000" pitchFamily="2" charset="2"/>
              <a:buChar char="v"/>
            </a:pPr>
            <a:r>
              <a:rPr lang="en-US" sz="2000" b="1" dirty="0" smtClean="0">
                <a:solidFill>
                  <a:prstClr val="black"/>
                </a:solidFill>
                <a:cs typeface="Arial" panose="020B0604020202020204" pitchFamily="34" charset="0"/>
              </a:rPr>
              <a:t>  </a:t>
            </a:r>
            <a:r>
              <a:rPr lang="en-US" sz="2000" b="1" dirty="0" smtClean="0">
                <a:solidFill>
                  <a:srgbClr val="C00000"/>
                </a:solidFill>
                <a:effectLst>
                  <a:outerShdw blurRad="38100" dist="38100" dir="2700000" algn="tl">
                    <a:srgbClr val="000000">
                      <a:alpha val="43137"/>
                    </a:srgbClr>
                  </a:outerShdw>
                </a:effectLst>
                <a:cs typeface="Arial" panose="020B0604020202020204" pitchFamily="34" charset="0"/>
              </a:rPr>
              <a:t>Solubility </a:t>
            </a:r>
            <a:r>
              <a:rPr lang="en-US" sz="2000" b="1" dirty="0">
                <a:solidFill>
                  <a:srgbClr val="C00000"/>
                </a:solidFill>
                <a:effectLst>
                  <a:outerShdw blurRad="38100" dist="38100" dir="2700000" algn="tl">
                    <a:srgbClr val="000000">
                      <a:alpha val="43137"/>
                    </a:srgbClr>
                  </a:outerShdw>
                </a:effectLst>
                <a:cs typeface="Arial" panose="020B0604020202020204" pitchFamily="34" charset="0"/>
              </a:rPr>
              <a:t>in </a:t>
            </a:r>
            <a:r>
              <a:rPr lang="en-US" sz="2000" b="1" dirty="0" smtClean="0">
                <a:solidFill>
                  <a:srgbClr val="C00000"/>
                </a:solidFill>
                <a:effectLst>
                  <a:outerShdw blurRad="38100" dist="38100" dir="2700000" algn="tl">
                    <a:srgbClr val="000000">
                      <a:alpha val="43137"/>
                    </a:srgbClr>
                  </a:outerShdw>
                </a:effectLst>
                <a:cs typeface="Arial" panose="020B0604020202020204" pitchFamily="34" charset="0"/>
              </a:rPr>
              <a:t>water.</a:t>
            </a:r>
          </a:p>
          <a:p>
            <a:pPr algn="just"/>
            <a:r>
              <a:rPr lang="en-US" sz="2000" b="1" dirty="0" smtClean="0">
                <a:solidFill>
                  <a:srgbClr val="C00000"/>
                </a:solidFill>
                <a:effectLst>
                  <a:outerShdw blurRad="38100" dist="38100" dir="2700000" algn="tl">
                    <a:srgbClr val="000000">
                      <a:alpha val="43137"/>
                    </a:srgbClr>
                  </a:outerShdw>
                </a:effectLst>
                <a:cs typeface="Arial" panose="020B0604020202020204" pitchFamily="34" charset="0"/>
              </a:rPr>
              <a:t>      -    </a:t>
            </a:r>
            <a:r>
              <a:rPr lang="en-US" sz="2000" b="1" dirty="0" smtClean="0">
                <a:solidFill>
                  <a:prstClr val="black"/>
                </a:solidFill>
                <a:cs typeface="Arial" panose="020B0604020202020204" pitchFamily="34" charset="0"/>
              </a:rPr>
              <a:t>The </a:t>
            </a:r>
            <a:r>
              <a:rPr lang="en-US" sz="2000" b="1" dirty="0">
                <a:solidFill>
                  <a:prstClr val="black"/>
                </a:solidFill>
                <a:cs typeface="Arial" panose="020B0604020202020204" pitchFamily="34" charset="0"/>
              </a:rPr>
              <a:t>first </a:t>
            </a:r>
            <a:r>
              <a:rPr lang="en-US" sz="2000" b="1" dirty="0">
                <a:solidFill>
                  <a:srgbClr val="C00000"/>
                </a:solidFill>
                <a:cs typeface="Arial" panose="020B0604020202020204" pitchFamily="34" charset="0"/>
              </a:rPr>
              <a:t>four</a:t>
            </a:r>
            <a:r>
              <a:rPr lang="en-US" sz="2000" b="1" dirty="0">
                <a:solidFill>
                  <a:prstClr val="black"/>
                </a:solidFill>
                <a:cs typeface="Arial" panose="020B0604020202020204" pitchFamily="34" charset="0"/>
              </a:rPr>
              <a:t> </a:t>
            </a:r>
            <a:r>
              <a:rPr lang="en-US" sz="2000" b="1" dirty="0">
                <a:solidFill>
                  <a:srgbClr val="C00000"/>
                </a:solidFill>
                <a:cs typeface="Arial" panose="020B0604020202020204" pitchFamily="34" charset="0"/>
              </a:rPr>
              <a:t>aliphatic</a:t>
            </a:r>
            <a:r>
              <a:rPr lang="en-US" sz="2000" b="1" dirty="0">
                <a:solidFill>
                  <a:prstClr val="black"/>
                </a:solidFill>
                <a:cs typeface="Arial" panose="020B0604020202020204" pitchFamily="34" charset="0"/>
              </a:rPr>
              <a:t> acids (formic through butyric) are completely </a:t>
            </a:r>
            <a:r>
              <a:rPr lang="en-US" sz="2000" b="1" dirty="0">
                <a:solidFill>
                  <a:srgbClr val="C00000"/>
                </a:solidFill>
                <a:cs typeface="Arial" panose="020B0604020202020204" pitchFamily="34" charset="0"/>
              </a:rPr>
              <a:t>miscible</a:t>
            </a:r>
            <a:r>
              <a:rPr lang="en-US" sz="2000" b="1" dirty="0">
                <a:solidFill>
                  <a:prstClr val="black"/>
                </a:solidFill>
                <a:cs typeface="Arial" panose="020B0604020202020204" pitchFamily="34" charset="0"/>
              </a:rPr>
              <a:t> in </a:t>
            </a:r>
            <a:r>
              <a:rPr lang="en-US" sz="2000" b="1" dirty="0" smtClean="0">
                <a:solidFill>
                  <a:prstClr val="black"/>
                </a:solidFill>
                <a:cs typeface="Arial" panose="020B0604020202020204" pitchFamily="34" charset="0"/>
              </a:rPr>
              <a:t>water since carboxylic </a:t>
            </a:r>
            <a:r>
              <a:rPr lang="en-US" sz="2000" b="1" dirty="0">
                <a:solidFill>
                  <a:prstClr val="black"/>
                </a:solidFill>
                <a:cs typeface="Arial" panose="020B0604020202020204" pitchFamily="34" charset="0"/>
              </a:rPr>
              <a:t>acids are capable of forming hydrogen </a:t>
            </a:r>
            <a:r>
              <a:rPr lang="en-US" sz="2000" b="1" dirty="0" smtClean="0">
                <a:solidFill>
                  <a:prstClr val="black"/>
                </a:solidFill>
                <a:cs typeface="Arial" panose="020B0604020202020204" pitchFamily="34" charset="0"/>
              </a:rPr>
              <a:t>bonding with water molecules. </a:t>
            </a:r>
            <a:r>
              <a:rPr lang="en-US" sz="2000" b="1" dirty="0" smtClean="0">
                <a:solidFill>
                  <a:srgbClr val="C00000"/>
                </a:solidFill>
                <a:cs typeface="Arial" panose="020B0604020202020204" pitchFamily="34" charset="0"/>
              </a:rPr>
              <a:t>Higher</a:t>
            </a:r>
            <a:r>
              <a:rPr lang="en-US" sz="2000" b="1" dirty="0" smtClean="0">
                <a:solidFill>
                  <a:prstClr val="black"/>
                </a:solidFill>
                <a:cs typeface="Arial" panose="020B0604020202020204" pitchFamily="34" charset="0"/>
              </a:rPr>
              <a:t> </a:t>
            </a:r>
            <a:r>
              <a:rPr lang="en-US" sz="2000" b="1" dirty="0">
                <a:solidFill>
                  <a:prstClr val="black"/>
                </a:solidFill>
                <a:cs typeface="Arial" panose="020B0604020202020204" pitchFamily="34" charset="0"/>
              </a:rPr>
              <a:t>members of the series are </a:t>
            </a:r>
            <a:r>
              <a:rPr lang="en-US" sz="2000" b="1" dirty="0">
                <a:solidFill>
                  <a:srgbClr val="C00000"/>
                </a:solidFill>
                <a:cs typeface="Arial" panose="020B0604020202020204" pitchFamily="34" charset="0"/>
              </a:rPr>
              <a:t>less</a:t>
            </a:r>
            <a:r>
              <a:rPr lang="en-US" sz="2000" b="1" dirty="0">
                <a:solidFill>
                  <a:prstClr val="black"/>
                </a:solidFill>
                <a:cs typeface="Arial" panose="020B0604020202020204" pitchFamily="34" charset="0"/>
              </a:rPr>
              <a:t> </a:t>
            </a:r>
            <a:r>
              <a:rPr lang="en-US" sz="2000" b="1" dirty="0">
                <a:solidFill>
                  <a:srgbClr val="C00000"/>
                </a:solidFill>
                <a:cs typeface="Arial" panose="020B0604020202020204" pitchFamily="34" charset="0"/>
              </a:rPr>
              <a:t>soluble</a:t>
            </a:r>
            <a:r>
              <a:rPr lang="en-US" sz="2000" b="1" dirty="0">
                <a:solidFill>
                  <a:prstClr val="black"/>
                </a:solidFill>
                <a:cs typeface="Arial" panose="020B0604020202020204" pitchFamily="34" charset="0"/>
              </a:rPr>
              <a:t> because the long alkyl chain gives them alkane like </a:t>
            </a:r>
            <a:r>
              <a:rPr lang="en-US" sz="2000" b="1" dirty="0" smtClean="0">
                <a:solidFill>
                  <a:prstClr val="black"/>
                </a:solidFill>
                <a:cs typeface="Arial" panose="020B0604020202020204" pitchFamily="34" charset="0"/>
              </a:rPr>
              <a:t>characteristics.</a:t>
            </a:r>
          </a:p>
          <a:p>
            <a:pPr marL="690563" indent="-342900" algn="just">
              <a:buFontTx/>
              <a:buChar char="-"/>
            </a:pPr>
            <a:r>
              <a:rPr lang="en-US" sz="2000" b="1" dirty="0" smtClean="0">
                <a:solidFill>
                  <a:srgbClr val="C00000"/>
                </a:solidFill>
                <a:cs typeface="Arial" panose="020B0604020202020204" pitchFamily="34" charset="0"/>
              </a:rPr>
              <a:t>Aromatic </a:t>
            </a:r>
            <a:r>
              <a:rPr lang="en-US" sz="2000" b="1" dirty="0">
                <a:solidFill>
                  <a:srgbClr val="C00000"/>
                </a:solidFill>
                <a:cs typeface="Arial" panose="020B0604020202020204" pitchFamily="34" charset="0"/>
              </a:rPr>
              <a:t>acids </a:t>
            </a:r>
            <a:r>
              <a:rPr lang="en-US" sz="2000" b="1" dirty="0">
                <a:solidFill>
                  <a:prstClr val="black"/>
                </a:solidFill>
                <a:cs typeface="Arial" panose="020B0604020202020204" pitchFamily="34" charset="0"/>
              </a:rPr>
              <a:t>are insoluble in water</a:t>
            </a:r>
            <a:r>
              <a:rPr lang="en-US" sz="2000" b="1" dirty="0" smtClean="0">
                <a:solidFill>
                  <a:prstClr val="black"/>
                </a:solidFill>
                <a:cs typeface="Arial" panose="020B0604020202020204" pitchFamily="34" charset="0"/>
              </a:rPr>
              <a:t>.</a:t>
            </a:r>
            <a:r>
              <a:rPr lang="en-US" sz="2000" b="1" i="1" dirty="0" smtClean="0">
                <a:solidFill>
                  <a:prstClr val="black"/>
                </a:solidFill>
                <a:cs typeface="Arial" panose="020B0604020202020204" pitchFamily="34" charset="0"/>
              </a:rPr>
              <a:t> </a:t>
            </a:r>
            <a:endParaRPr lang="en-US" sz="2000" b="1" dirty="0">
              <a:solidFill>
                <a:prstClr val="black"/>
              </a:solidFill>
              <a:cs typeface="Arial" panose="020B0604020202020204" pitchFamily="34" charset="0"/>
            </a:endParaRPr>
          </a:p>
        </p:txBody>
      </p:sp>
    </p:spTree>
    <p:extLst>
      <p:ext uri="{BB962C8B-B14F-4D97-AF65-F5344CB8AC3E}">
        <p14:creationId xmlns:p14="http://schemas.microsoft.com/office/powerpoint/2010/main" val="4100848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4"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attrNameLst>
                                          <p:attrName/>
                                        </p:attrNameLst>
                                      </p:cBhvr>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Diagram 18"/>
          <p:cNvGraphicFramePr/>
          <p:nvPr>
            <p:extLst>
              <p:ext uri="{D42A27DB-BD31-4B8C-83A1-F6EECF244321}">
                <p14:modId xmlns:p14="http://schemas.microsoft.com/office/powerpoint/2010/main" val="2761132948"/>
              </p:ext>
            </p:extLst>
          </p:nvPr>
        </p:nvGraphicFramePr>
        <p:xfrm>
          <a:off x="304800" y="990600"/>
          <a:ext cx="2209800" cy="76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Rectangle 15"/>
          <p:cNvSpPr/>
          <p:nvPr/>
        </p:nvSpPr>
        <p:spPr>
          <a:xfrm>
            <a:off x="38099" y="708405"/>
            <a:ext cx="8915400" cy="1015663"/>
          </a:xfrm>
          <a:prstGeom prst="rect">
            <a:avLst/>
          </a:prstGeom>
        </p:spPr>
        <p:txBody>
          <a:bodyPr wrap="square">
            <a:spAutoFit/>
          </a:bodyPr>
          <a:lstStyle/>
          <a:p>
            <a:pPr algn="just"/>
            <a:r>
              <a:rPr lang="en-US" sz="2000" b="1" dirty="0" smtClean="0">
                <a:solidFill>
                  <a:srgbClr val="002060"/>
                </a:solidFill>
                <a:latin typeface="Arial" panose="020B0604020202020204" pitchFamily="34" charset="0"/>
              </a:rPr>
              <a:t>      The strength of an acid depends on its extent of ionization . (Common </a:t>
            </a:r>
            <a:r>
              <a:rPr lang="en-US" sz="2000" b="1" dirty="0">
                <a:solidFill>
                  <a:srgbClr val="002060"/>
                </a:solidFill>
                <a:latin typeface="Arial" panose="020B0604020202020204" pitchFamily="34" charset="0"/>
              </a:rPr>
              <a:t>mineral acids, such as </a:t>
            </a:r>
            <a:r>
              <a:rPr lang="en-US" sz="2000" b="1" dirty="0" err="1">
                <a:solidFill>
                  <a:srgbClr val="002060"/>
                </a:solidFill>
                <a:latin typeface="Arial" panose="020B0604020202020204" pitchFamily="34" charset="0"/>
              </a:rPr>
              <a:t>HCl</a:t>
            </a:r>
            <a:r>
              <a:rPr lang="en-US" sz="2000" b="1" dirty="0">
                <a:solidFill>
                  <a:srgbClr val="002060"/>
                </a:solidFill>
                <a:latin typeface="Arial" panose="020B0604020202020204" pitchFamily="34" charset="0"/>
              </a:rPr>
              <a:t> or HNO</a:t>
            </a:r>
            <a:r>
              <a:rPr lang="en-US" sz="2000" b="1" baseline="-25000" dirty="0">
                <a:solidFill>
                  <a:srgbClr val="002060"/>
                </a:solidFill>
                <a:latin typeface="Arial" panose="020B0604020202020204" pitchFamily="34" charset="0"/>
              </a:rPr>
              <a:t>3</a:t>
            </a:r>
            <a:r>
              <a:rPr lang="en-US" sz="2000" b="1" dirty="0">
                <a:solidFill>
                  <a:srgbClr val="002060"/>
                </a:solidFill>
                <a:latin typeface="Arial" panose="020B0604020202020204" pitchFamily="34" charset="0"/>
              </a:rPr>
              <a:t>, ionize completely and are considered therefore to be strong </a:t>
            </a:r>
            <a:r>
              <a:rPr lang="en-US" sz="2000" b="1" dirty="0" smtClean="0">
                <a:solidFill>
                  <a:srgbClr val="002060"/>
                </a:solidFill>
                <a:latin typeface="Arial" panose="020B0604020202020204" pitchFamily="34" charset="0"/>
              </a:rPr>
              <a:t>acids). </a:t>
            </a:r>
            <a:endParaRPr lang="en-US" sz="2000" b="1" dirty="0">
              <a:solidFill>
                <a:srgbClr val="002060"/>
              </a:solidFill>
              <a:latin typeface="Arial" panose="020B0604020202020204" pitchFamily="34" charset="0"/>
            </a:endParaRPr>
          </a:p>
        </p:txBody>
      </p:sp>
      <p:sp>
        <p:nvSpPr>
          <p:cNvPr id="21" name="Rectangle 20"/>
          <p:cNvSpPr/>
          <p:nvPr/>
        </p:nvSpPr>
        <p:spPr>
          <a:xfrm>
            <a:off x="380999" y="2590800"/>
            <a:ext cx="8686801" cy="707886"/>
          </a:xfrm>
          <a:prstGeom prst="rect">
            <a:avLst/>
          </a:prstGeom>
        </p:spPr>
        <p:txBody>
          <a:bodyPr wrap="square">
            <a:spAutoFit/>
          </a:bodyPr>
          <a:lstStyle/>
          <a:p>
            <a:r>
              <a:rPr lang="en-US" sz="2000" b="1" dirty="0" smtClean="0">
                <a:solidFill>
                  <a:srgbClr val="002060"/>
                </a:solidFill>
                <a:latin typeface="Arial" panose="020B0604020202020204" pitchFamily="34" charset="0"/>
                <a:cs typeface="Arial" panose="020B0604020202020204" pitchFamily="34" charset="0"/>
              </a:rPr>
              <a:t>    Carboxylic acids are </a:t>
            </a:r>
            <a:r>
              <a:rPr lang="en-US" sz="2000" b="1" dirty="0" smtClean="0">
                <a:solidFill>
                  <a:srgbClr val="C00000"/>
                </a:solidFill>
                <a:latin typeface="Arial" panose="020B0604020202020204" pitchFamily="34" charset="0"/>
                <a:cs typeface="Arial" panose="020B0604020202020204" pitchFamily="34" charset="0"/>
              </a:rPr>
              <a:t>weak acids , because</a:t>
            </a:r>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they are incompletely ionized and exist </a:t>
            </a:r>
            <a:r>
              <a:rPr lang="en-US" sz="2000" b="1" dirty="0">
                <a:solidFill>
                  <a:srgbClr val="C00000"/>
                </a:solidFill>
                <a:latin typeface="Arial" panose="020B0604020202020204" pitchFamily="34" charset="0"/>
                <a:cs typeface="Arial" panose="020B0604020202020204" pitchFamily="34" charset="0"/>
              </a:rPr>
              <a:t>in equilibrium </a:t>
            </a:r>
            <a:r>
              <a:rPr lang="en-US" sz="2000" b="1" dirty="0">
                <a:solidFill>
                  <a:srgbClr val="002060"/>
                </a:solidFill>
                <a:latin typeface="Arial" panose="020B0604020202020204" pitchFamily="34" charset="0"/>
                <a:cs typeface="Arial" panose="020B0604020202020204" pitchFamily="34" charset="0"/>
              </a:rPr>
              <a:t>with a solution of their ions</a:t>
            </a:r>
            <a:r>
              <a:rPr lang="en-US" sz="2000" b="1" dirty="0" smtClean="0">
                <a:solidFill>
                  <a:srgbClr val="002060"/>
                </a:solidFill>
                <a:latin typeface="Arial" panose="020B0604020202020204" pitchFamily="34" charset="0"/>
                <a:cs typeface="Arial" panose="020B0604020202020204" pitchFamily="34" charset="0"/>
              </a:rPr>
              <a:t>.</a:t>
            </a:r>
            <a:endParaRPr lang="en-US" sz="2000" b="1" dirty="0">
              <a:solidFill>
                <a:srgbClr val="002060"/>
              </a:solidFill>
              <a:latin typeface="Arial" panose="020B0604020202020204" pitchFamily="34" charset="0"/>
              <a:cs typeface="Arial" panose="020B0604020202020204" pitchFamily="34" charset="0"/>
            </a:endParaRPr>
          </a:p>
        </p:txBody>
      </p:sp>
      <p:sp>
        <p:nvSpPr>
          <p:cNvPr id="11" name="Rectangle 10"/>
          <p:cNvSpPr/>
          <p:nvPr/>
        </p:nvSpPr>
        <p:spPr>
          <a:xfrm>
            <a:off x="0" y="0"/>
            <a:ext cx="9144000"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2800" b="1" dirty="0">
                <a:solidFill>
                  <a:srgbClr val="002060"/>
                </a:solidFill>
                <a:cs typeface="Arial" pitchFamily="34" charset="0"/>
              </a:rPr>
              <a:t>Acid Strength</a:t>
            </a:r>
          </a:p>
        </p:txBody>
      </p:sp>
      <p:pic>
        <p:nvPicPr>
          <p:cNvPr id="9" name="Picture 8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8800" y="4038600"/>
            <a:ext cx="5219931" cy="125225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3477" y="3352800"/>
            <a:ext cx="6329240" cy="676275"/>
          </a:xfrm>
          <a:prstGeom prst="rect">
            <a:avLst/>
          </a:prstGeom>
          <a:noFill/>
          <a:extLst>
            <a:ext uri="{909E8E84-426E-40DD-AFC4-6F175D3DCCD1}">
              <a14:hiddenFill xmlns:a14="http://schemas.microsoft.com/office/drawing/2010/main">
                <a:solidFill>
                  <a:srgbClr val="FFFFFF"/>
                </a:solidFill>
              </a14:hiddenFill>
            </a:ext>
          </a:extLst>
        </p:spPr>
      </p:pic>
      <p:pic>
        <p:nvPicPr>
          <p:cNvPr id="1094" name="Picture 7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07842" y="1752600"/>
            <a:ext cx="4171950" cy="78105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
          <p:cNvSpPr/>
          <p:nvPr/>
        </p:nvSpPr>
        <p:spPr>
          <a:xfrm>
            <a:off x="381000" y="5562600"/>
            <a:ext cx="8382000" cy="707886"/>
          </a:xfrm>
          <a:prstGeom prst="rect">
            <a:avLst/>
          </a:prstGeom>
        </p:spPr>
        <p:txBody>
          <a:bodyPr wrap="square">
            <a:spAutoFit/>
          </a:bodyPr>
          <a:lstStyle/>
          <a:p>
            <a:pPr algn="just"/>
            <a:r>
              <a:rPr lang="en-US" sz="2000" b="1" dirty="0" smtClean="0">
                <a:solidFill>
                  <a:srgbClr val="002060"/>
                </a:solidFill>
                <a:cs typeface="Arial" panose="020B0604020202020204" pitchFamily="34" charset="0"/>
              </a:rPr>
              <a:t>Carboxylic </a:t>
            </a:r>
            <a:r>
              <a:rPr lang="en-US" sz="2000" b="1" dirty="0">
                <a:solidFill>
                  <a:srgbClr val="002060"/>
                </a:solidFill>
                <a:cs typeface="Arial" panose="020B0604020202020204" pitchFamily="34" charset="0"/>
              </a:rPr>
              <a:t>acids are </a:t>
            </a:r>
            <a:r>
              <a:rPr lang="en-US" sz="2000" b="1" dirty="0">
                <a:solidFill>
                  <a:srgbClr val="C00000"/>
                </a:solidFill>
                <a:cs typeface="Arial" panose="020B0604020202020204" pitchFamily="34" charset="0"/>
              </a:rPr>
              <a:t>stronger acid </a:t>
            </a:r>
            <a:r>
              <a:rPr lang="en-US" sz="2000" b="1" dirty="0">
                <a:solidFill>
                  <a:srgbClr val="002060"/>
                </a:solidFill>
                <a:cs typeface="Arial" panose="020B0604020202020204" pitchFamily="34" charset="0"/>
              </a:rPr>
              <a:t>than </a:t>
            </a:r>
            <a:r>
              <a:rPr lang="en-US" sz="2000" b="1" dirty="0">
                <a:solidFill>
                  <a:srgbClr val="C00000"/>
                </a:solidFill>
                <a:cs typeface="Arial" panose="020B0604020202020204" pitchFamily="34" charset="0"/>
              </a:rPr>
              <a:t>alcohols</a:t>
            </a:r>
            <a:r>
              <a:rPr lang="en-US" sz="2000" b="1" dirty="0">
                <a:solidFill>
                  <a:srgbClr val="002060"/>
                </a:solidFill>
                <a:cs typeface="Arial" panose="020B0604020202020204" pitchFamily="34" charset="0"/>
              </a:rPr>
              <a:t> because Carboxylate anions are stabilized by resonance and </a:t>
            </a:r>
            <a:r>
              <a:rPr lang="en-US" sz="2000" b="1" dirty="0" err="1">
                <a:solidFill>
                  <a:srgbClr val="002060"/>
                </a:solidFill>
                <a:cs typeface="Arial" panose="020B0604020202020204" pitchFamily="34" charset="0"/>
              </a:rPr>
              <a:t>Alkoxide</a:t>
            </a:r>
            <a:r>
              <a:rPr lang="en-US" sz="2000" b="1" dirty="0">
                <a:solidFill>
                  <a:srgbClr val="002060"/>
                </a:solidFill>
                <a:cs typeface="Arial" panose="020B0604020202020204" pitchFamily="34" charset="0"/>
              </a:rPr>
              <a:t> anions are not. </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238</a:t>
            </a:fld>
            <a:endParaRPr lang="en-US">
              <a:solidFill>
                <a:prstClr val="black">
                  <a:tint val="75000"/>
                </a:prstClr>
              </a:solidFill>
            </a:endParaRPr>
          </a:p>
        </p:txBody>
      </p:sp>
    </p:spTree>
    <p:extLst>
      <p:ext uri="{BB962C8B-B14F-4D97-AF65-F5344CB8AC3E}">
        <p14:creationId xmlns:p14="http://schemas.microsoft.com/office/powerpoint/2010/main" val="576464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fill="hold"/>
                                        <p:tgtEl>
                                          <p:spTgt spid="21"/>
                                        </p:tgtEl>
                                        <p:attrNameLst>
                                          <p:attrName>ppt_x</p:attrName>
                                        </p:attrNameLst>
                                      </p:cBhvr>
                                      <p:tavLst>
                                        <p:tav tm="0">
                                          <p:val>
                                            <p:strVal val="#ppt_x"/>
                                          </p:val>
                                        </p:tav>
                                        <p:tav tm="100000">
                                          <p:val>
                                            <p:strVal val="#ppt_x"/>
                                          </p:val>
                                        </p:tav>
                                      </p:tavLst>
                                    </p:anim>
                                    <p:anim calcmode="lin" valueType="num">
                                      <p:cBhvr additive="base">
                                        <p:cTn id="1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16" grpId="0"/>
      <p:bldP spid="21"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Diagram 18"/>
          <p:cNvGraphicFramePr/>
          <p:nvPr>
            <p:extLst>
              <p:ext uri="{D42A27DB-BD31-4B8C-83A1-F6EECF244321}">
                <p14:modId xmlns:p14="http://schemas.microsoft.com/office/powerpoint/2010/main" val="3174285400"/>
              </p:ext>
            </p:extLst>
          </p:nvPr>
        </p:nvGraphicFramePr>
        <p:xfrm>
          <a:off x="76200" y="2743200"/>
          <a:ext cx="4648200" cy="53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Rectangle 15"/>
          <p:cNvSpPr/>
          <p:nvPr/>
        </p:nvSpPr>
        <p:spPr>
          <a:xfrm>
            <a:off x="152400" y="533400"/>
            <a:ext cx="8915400" cy="3170099"/>
          </a:xfrm>
          <a:prstGeom prst="rect">
            <a:avLst/>
          </a:prstGeom>
        </p:spPr>
        <p:txBody>
          <a:bodyPr wrap="square">
            <a:spAutoFit/>
          </a:bodyPr>
          <a:lstStyle/>
          <a:p>
            <a:pPr marL="342900" indent="-342900">
              <a:buFont typeface="Wingdings" panose="05000000000000000000" pitchFamily="2" charset="2"/>
              <a:buChar char="§"/>
            </a:pPr>
            <a:r>
              <a:rPr lang="en-US" sz="2000" b="1" dirty="0" smtClean="0">
                <a:solidFill>
                  <a:srgbClr val="C00000"/>
                </a:solidFill>
                <a:latin typeface="Arial" panose="020B0604020202020204" pitchFamily="34" charset="0"/>
              </a:rPr>
              <a:t>Effect of Electron-withdrawing group </a:t>
            </a:r>
            <a:endParaRPr lang="en-US" sz="1050" b="1" dirty="0" smtClean="0">
              <a:solidFill>
                <a:srgbClr val="C00000"/>
              </a:solidFill>
              <a:latin typeface="Arial" panose="020B0604020202020204" pitchFamily="34" charset="0"/>
            </a:endParaRPr>
          </a:p>
          <a:p>
            <a:r>
              <a:rPr lang="en-US" sz="2000" b="1" dirty="0" smtClean="0">
                <a:solidFill>
                  <a:srgbClr val="002060"/>
                </a:solidFill>
                <a:latin typeface="Arial" panose="020B0604020202020204" pitchFamily="34" charset="0"/>
              </a:rPr>
              <a:t>       </a:t>
            </a:r>
            <a:r>
              <a:rPr lang="en-US" sz="2000" b="1" dirty="0">
                <a:solidFill>
                  <a:srgbClr val="002060"/>
                </a:solidFill>
                <a:latin typeface="Arial" panose="020B0604020202020204" pitchFamily="34" charset="0"/>
              </a:rPr>
              <a:t>Generally, any factor that stabilizes the carboxylate anion of an acid will give it greater acid strength than an acid lacking that factor. Conversely, any factor that destabilizes the carboxylate anion of an acid will make that acid less </a:t>
            </a:r>
            <a:r>
              <a:rPr lang="en-US" sz="2000" b="1" dirty="0" smtClean="0">
                <a:solidFill>
                  <a:srgbClr val="002060"/>
                </a:solidFill>
                <a:latin typeface="Arial" panose="020B0604020202020204" pitchFamily="34" charset="0"/>
              </a:rPr>
              <a:t>strong , for this reasons the </a:t>
            </a:r>
            <a:r>
              <a:rPr lang="en-US" sz="2000" b="1" dirty="0">
                <a:solidFill>
                  <a:srgbClr val="C00000"/>
                </a:solidFill>
                <a:latin typeface="Arial" panose="020B0604020202020204" pitchFamily="34" charset="0"/>
              </a:rPr>
              <a:t>stronger acid </a:t>
            </a:r>
            <a:r>
              <a:rPr lang="en-US" sz="2000" b="1" dirty="0">
                <a:solidFill>
                  <a:srgbClr val="002060"/>
                </a:solidFill>
                <a:latin typeface="Arial" panose="020B0604020202020204" pitchFamily="34" charset="0"/>
              </a:rPr>
              <a:t>is the one with the </a:t>
            </a:r>
            <a:r>
              <a:rPr lang="en-US" sz="2000" b="1" dirty="0">
                <a:solidFill>
                  <a:srgbClr val="C00000"/>
                </a:solidFill>
                <a:latin typeface="Arial" panose="020B0604020202020204" pitchFamily="34" charset="0"/>
              </a:rPr>
              <a:t>electron-withdrawing</a:t>
            </a:r>
            <a:r>
              <a:rPr lang="en-US" sz="2000" b="1" dirty="0">
                <a:solidFill>
                  <a:srgbClr val="002060"/>
                </a:solidFill>
                <a:latin typeface="Arial" panose="020B0604020202020204" pitchFamily="34" charset="0"/>
              </a:rPr>
              <a:t> group </a:t>
            </a:r>
            <a:r>
              <a:rPr lang="en-US" sz="2000" b="1" dirty="0" smtClean="0">
                <a:solidFill>
                  <a:srgbClr val="002060"/>
                </a:solidFill>
                <a:latin typeface="Arial" panose="020B0604020202020204" pitchFamily="34" charset="0"/>
              </a:rPr>
              <a:t>(compared </a:t>
            </a:r>
            <a:r>
              <a:rPr lang="en-US" sz="2000" b="1" dirty="0">
                <a:solidFill>
                  <a:srgbClr val="002060"/>
                </a:solidFill>
                <a:latin typeface="Arial" panose="020B0604020202020204" pitchFamily="34" charset="0"/>
              </a:rPr>
              <a:t>to </a:t>
            </a:r>
            <a:r>
              <a:rPr lang="en-US" sz="2000" b="1" dirty="0">
                <a:solidFill>
                  <a:srgbClr val="C00000"/>
                </a:solidFill>
                <a:latin typeface="Arial" panose="020B0604020202020204" pitchFamily="34" charset="0"/>
              </a:rPr>
              <a:t>unsubstituted</a:t>
            </a:r>
            <a:r>
              <a:rPr lang="en-US" sz="2000" b="1" dirty="0">
                <a:solidFill>
                  <a:srgbClr val="002060"/>
                </a:solidFill>
                <a:latin typeface="Arial" panose="020B0604020202020204" pitchFamily="34" charset="0"/>
              </a:rPr>
              <a:t> </a:t>
            </a:r>
            <a:r>
              <a:rPr lang="en-US" sz="2000" b="1" dirty="0" smtClean="0">
                <a:solidFill>
                  <a:srgbClr val="002060"/>
                </a:solidFill>
                <a:latin typeface="Arial" panose="020B0604020202020204" pitchFamily="34" charset="0"/>
              </a:rPr>
              <a:t>acid ) which helps in  </a:t>
            </a:r>
            <a:r>
              <a:rPr lang="en-US" sz="2000" b="1" dirty="0">
                <a:solidFill>
                  <a:srgbClr val="002060"/>
                </a:solidFill>
                <a:latin typeface="Arial" panose="020B0604020202020204" pitchFamily="34" charset="0"/>
              </a:rPr>
              <a:t>dispersing the negative charge</a:t>
            </a:r>
            <a:r>
              <a:rPr lang="en-US" sz="2000" b="1" dirty="0" smtClean="0">
                <a:solidFill>
                  <a:srgbClr val="002060"/>
                </a:solidFill>
                <a:latin typeface="Arial" panose="020B0604020202020204" pitchFamily="34" charset="0"/>
              </a:rPr>
              <a:t>.</a:t>
            </a:r>
            <a:endParaRPr lang="en-US" sz="2000" b="1" dirty="0">
              <a:solidFill>
                <a:srgbClr val="002060"/>
              </a:solidFill>
              <a:latin typeface="Arial" panose="020B0604020202020204" pitchFamily="34" charset="0"/>
            </a:endParaRPr>
          </a:p>
          <a:p>
            <a:r>
              <a:rPr lang="en-US" sz="2000" b="1" dirty="0">
                <a:solidFill>
                  <a:srgbClr val="C00000"/>
                </a:solidFill>
                <a:latin typeface="Arial" panose="020B0604020202020204" pitchFamily="34" charset="0"/>
              </a:rPr>
              <a:t>Examples</a:t>
            </a:r>
            <a:r>
              <a:rPr lang="en-US" sz="2000" b="1" dirty="0">
                <a:solidFill>
                  <a:srgbClr val="002060"/>
                </a:solidFill>
                <a:latin typeface="Arial" panose="020B0604020202020204" pitchFamily="34" charset="0"/>
              </a:rPr>
              <a:t> of common </a:t>
            </a:r>
            <a:r>
              <a:rPr lang="en-US" sz="2000" b="1" dirty="0">
                <a:solidFill>
                  <a:srgbClr val="9BBB59">
                    <a:lumMod val="75000"/>
                  </a:srgbClr>
                </a:solidFill>
                <a:latin typeface="Arial" panose="020B0604020202020204" pitchFamily="34" charset="0"/>
              </a:rPr>
              <a:t>electron-withdrawing,</a:t>
            </a:r>
            <a:r>
              <a:rPr lang="en-US" sz="2000" b="1" dirty="0">
                <a:solidFill>
                  <a:srgbClr val="002060"/>
                </a:solidFill>
                <a:latin typeface="Arial" panose="020B0604020202020204" pitchFamily="34" charset="0"/>
              </a:rPr>
              <a:t> and acid-strengthening, groups </a:t>
            </a:r>
            <a:r>
              <a:rPr lang="en-US" sz="2000" b="1" dirty="0" smtClean="0">
                <a:solidFill>
                  <a:srgbClr val="002060"/>
                </a:solidFill>
                <a:latin typeface="Arial" panose="020B0604020202020204" pitchFamily="34" charset="0"/>
              </a:rPr>
              <a:t>are:- </a:t>
            </a:r>
          </a:p>
          <a:p>
            <a:r>
              <a:rPr lang="en-US" sz="2000" b="1" dirty="0" smtClean="0">
                <a:solidFill>
                  <a:srgbClr val="002060"/>
                </a:solidFill>
                <a:latin typeface="Arial" panose="020B0604020202020204" pitchFamily="34" charset="0"/>
              </a:rPr>
              <a:t>                         </a:t>
            </a:r>
            <a:r>
              <a:rPr lang="en-US" sz="2000" dirty="0" smtClean="0">
                <a:solidFill>
                  <a:prstClr val="black"/>
                </a:solidFill>
              </a:rPr>
              <a:t> </a:t>
            </a:r>
            <a:r>
              <a:rPr lang="en-US" sz="2000" dirty="0" smtClean="0">
                <a:solidFill>
                  <a:srgbClr val="9BBB59">
                    <a:lumMod val="75000"/>
                  </a:srgbClr>
                </a:solidFill>
              </a:rPr>
              <a:t>-</a:t>
            </a:r>
            <a:r>
              <a:rPr lang="en-US" sz="2000" b="1" dirty="0" smtClean="0">
                <a:solidFill>
                  <a:srgbClr val="9BBB59">
                    <a:lumMod val="75000"/>
                  </a:srgbClr>
                </a:solidFill>
                <a:latin typeface="Arial" panose="020B0604020202020204" pitchFamily="34" charset="0"/>
              </a:rPr>
              <a:t>F , </a:t>
            </a:r>
            <a:r>
              <a:rPr lang="en-US" sz="2000" b="1" dirty="0" smtClean="0">
                <a:solidFill>
                  <a:srgbClr val="C00000"/>
                </a:solidFill>
                <a:latin typeface="Arial" panose="020B0604020202020204" pitchFamily="34" charset="0"/>
              </a:rPr>
              <a:t>-Cl </a:t>
            </a:r>
            <a:r>
              <a:rPr lang="en-US" sz="2000" b="1" dirty="0" smtClean="0">
                <a:solidFill>
                  <a:srgbClr val="9BBB59">
                    <a:lumMod val="75000"/>
                  </a:srgbClr>
                </a:solidFill>
                <a:latin typeface="Arial" panose="020B0604020202020204" pitchFamily="34" charset="0"/>
              </a:rPr>
              <a:t>, -Br , -NO</a:t>
            </a:r>
            <a:r>
              <a:rPr lang="en-US" sz="2000" b="1" baseline="-25000" dirty="0" smtClean="0">
                <a:solidFill>
                  <a:srgbClr val="9BBB59">
                    <a:lumMod val="75000"/>
                  </a:srgbClr>
                </a:solidFill>
                <a:latin typeface="Arial" panose="020B0604020202020204" pitchFamily="34" charset="0"/>
              </a:rPr>
              <a:t>2</a:t>
            </a:r>
            <a:r>
              <a:rPr lang="en-US" sz="2000" b="1" dirty="0" smtClean="0">
                <a:solidFill>
                  <a:srgbClr val="9BBB59">
                    <a:lumMod val="75000"/>
                  </a:srgbClr>
                </a:solidFill>
                <a:latin typeface="Arial" panose="020B0604020202020204" pitchFamily="34" charset="0"/>
              </a:rPr>
              <a:t> , -CN , -SO</a:t>
            </a:r>
            <a:r>
              <a:rPr lang="en-US" sz="2000" b="1" baseline="-25000" dirty="0" smtClean="0">
                <a:solidFill>
                  <a:srgbClr val="9BBB59">
                    <a:lumMod val="75000"/>
                  </a:srgbClr>
                </a:solidFill>
                <a:latin typeface="Arial" panose="020B0604020202020204" pitchFamily="34" charset="0"/>
              </a:rPr>
              <a:t>3</a:t>
            </a:r>
            <a:r>
              <a:rPr lang="en-US" sz="2000" b="1" dirty="0" smtClean="0">
                <a:solidFill>
                  <a:srgbClr val="9BBB59">
                    <a:lumMod val="75000"/>
                  </a:srgbClr>
                </a:solidFill>
                <a:latin typeface="Arial" panose="020B0604020202020204" pitchFamily="34" charset="0"/>
              </a:rPr>
              <a:t>H , -COOH</a:t>
            </a:r>
          </a:p>
        </p:txBody>
      </p:sp>
      <p:sp>
        <p:nvSpPr>
          <p:cNvPr id="12" name="Rectangle 11"/>
          <p:cNvSpPr/>
          <p:nvPr/>
        </p:nvSpPr>
        <p:spPr>
          <a:xfrm>
            <a:off x="-19152" y="0"/>
            <a:ext cx="5734152"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2800" b="1" dirty="0">
                <a:solidFill>
                  <a:prstClr val="black"/>
                </a:solidFill>
                <a:cs typeface="Arial" pitchFamily="34" charset="0"/>
              </a:rPr>
              <a:t>Acid </a:t>
            </a:r>
            <a:r>
              <a:rPr lang="en-US" sz="2800" b="1" dirty="0" smtClean="0">
                <a:solidFill>
                  <a:prstClr val="black"/>
                </a:solidFill>
                <a:cs typeface="Arial" pitchFamily="34" charset="0"/>
              </a:rPr>
              <a:t>Strength </a:t>
            </a:r>
            <a:r>
              <a:rPr lang="en-US" sz="1600" b="1" dirty="0" smtClean="0">
                <a:solidFill>
                  <a:srgbClr val="C00000"/>
                </a:solidFill>
                <a:latin typeface="Arial" panose="020B0604020202020204" pitchFamily="34" charset="0"/>
              </a:rPr>
              <a:t>among </a:t>
            </a:r>
            <a:r>
              <a:rPr lang="en-US" sz="1600" b="1" dirty="0">
                <a:solidFill>
                  <a:srgbClr val="C00000"/>
                </a:solidFill>
                <a:latin typeface="Arial" panose="020B0604020202020204" pitchFamily="34" charset="0"/>
              </a:rPr>
              <a:t>carboxylic acids</a:t>
            </a:r>
            <a:r>
              <a:rPr lang="en-US" sz="1600" b="1" dirty="0" smtClean="0">
                <a:solidFill>
                  <a:prstClr val="black"/>
                </a:solidFill>
                <a:cs typeface="Arial" pitchFamily="34" charset="0"/>
              </a:rPr>
              <a:t>  </a:t>
            </a:r>
            <a:endParaRPr lang="en-US" sz="1600" b="1" dirty="0">
              <a:solidFill>
                <a:prstClr val="black"/>
              </a:solidFill>
              <a:cs typeface="Arial" pitchFamily="34"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239</a:t>
            </a:fld>
            <a:endParaRPr lang="en-US">
              <a:solidFill>
                <a:prstClr val="black">
                  <a:tint val="75000"/>
                </a:prstClr>
              </a:solidFill>
            </a:endParaRPr>
          </a:p>
        </p:txBody>
      </p:sp>
      <p:graphicFrame>
        <p:nvGraphicFramePr>
          <p:cNvPr id="6" name="Table 10"/>
          <p:cNvGraphicFramePr>
            <a:graphicFrameLocks noGrp="1"/>
          </p:cNvGraphicFramePr>
          <p:nvPr>
            <p:extLst>
              <p:ext uri="{D42A27DB-BD31-4B8C-83A1-F6EECF244321}">
                <p14:modId xmlns:p14="http://schemas.microsoft.com/office/powerpoint/2010/main" val="507918072"/>
              </p:ext>
            </p:extLst>
          </p:nvPr>
        </p:nvGraphicFramePr>
        <p:xfrm>
          <a:off x="1333499" y="4572000"/>
          <a:ext cx="6553201" cy="1849919"/>
        </p:xfrm>
        <a:graphic>
          <a:graphicData uri="http://schemas.openxmlformats.org/drawingml/2006/table">
            <a:tbl>
              <a:tblPr rtl="1" firstRow="1" bandRow="1">
                <a:tableStyleId>{5C22544A-7EE6-4342-B048-85BDC9FD1C3A}</a:tableStyleId>
              </a:tblPr>
              <a:tblGrid>
                <a:gridCol w="2457650"/>
                <a:gridCol w="525380"/>
                <a:gridCol w="1382026"/>
                <a:gridCol w="2188145"/>
              </a:tblGrid>
              <a:tr h="0">
                <a:tc>
                  <a:txBody>
                    <a:bodyPr/>
                    <a:lstStyle/>
                    <a:p>
                      <a:pPr algn="l" rtl="0"/>
                      <a:r>
                        <a:rPr lang="en-US" dirty="0" smtClean="0"/>
                        <a:t>Relative acid strength</a:t>
                      </a:r>
                      <a:endParaRPr lang="ar-SA" dirty="0"/>
                    </a:p>
                  </a:txBody>
                  <a:tcPr/>
                </a:tc>
                <a:tc>
                  <a:txBody>
                    <a:bodyPr/>
                    <a:lstStyle/>
                    <a:p>
                      <a:pPr algn="l" rtl="0"/>
                      <a:r>
                        <a:rPr lang="en-US" i="1" dirty="0" err="1" smtClean="0"/>
                        <a:t>pK</a:t>
                      </a:r>
                      <a:r>
                        <a:rPr lang="en-US" i="1" baseline="-25000" dirty="0" err="1" smtClean="0"/>
                        <a:t>a</a:t>
                      </a:r>
                      <a:endParaRPr lang="ar-SA" i="1" baseline="-25000" dirty="0"/>
                    </a:p>
                  </a:txBody>
                  <a:tcPr/>
                </a:tc>
                <a:tc>
                  <a:txBody>
                    <a:bodyPr/>
                    <a:lstStyle/>
                    <a:p>
                      <a:pPr algn="l" rtl="0"/>
                      <a:r>
                        <a:rPr lang="en-US" dirty="0" smtClean="0"/>
                        <a:t>Structure</a:t>
                      </a:r>
                      <a:endParaRPr lang="ar-SA" dirty="0"/>
                    </a:p>
                  </a:txBody>
                  <a:tcPr/>
                </a:tc>
                <a:tc>
                  <a:txBody>
                    <a:bodyPr/>
                    <a:lstStyle/>
                    <a:p>
                      <a:pPr algn="l" rtl="0"/>
                      <a:r>
                        <a:rPr lang="en-US" dirty="0" smtClean="0"/>
                        <a:t>Name </a:t>
                      </a:r>
                      <a:endParaRPr lang="ar-SA" dirty="0"/>
                    </a:p>
                  </a:txBody>
                  <a:tcPr/>
                </a:tc>
              </a:tr>
              <a:tr h="333958">
                <a:tc>
                  <a:txBody>
                    <a:bodyPr/>
                    <a:lstStyle/>
                    <a:p>
                      <a:pPr algn="l" rtl="0"/>
                      <a:r>
                        <a:rPr lang="en-US" sz="1800" i="0" dirty="0" smtClean="0">
                          <a:cs typeface="+mn-cs"/>
                        </a:rPr>
                        <a:t>1</a:t>
                      </a:r>
                      <a:endParaRPr lang="ar-SA" sz="1800" i="0" dirty="0">
                        <a:cs typeface="+mn-cs"/>
                      </a:endParaRPr>
                    </a:p>
                  </a:txBody>
                  <a:tcPr/>
                </a:tc>
                <a:tc>
                  <a:txBody>
                    <a:bodyPr/>
                    <a:lstStyle/>
                    <a:p>
                      <a:pPr algn="l" rtl="0"/>
                      <a:r>
                        <a:rPr lang="en-US" sz="2000" b="1" i="0" baseline="-25000" dirty="0" smtClean="0">
                          <a:solidFill>
                            <a:srgbClr val="00682F"/>
                          </a:solidFill>
                          <a:cs typeface="+mn-cs"/>
                        </a:rPr>
                        <a:t>4.7</a:t>
                      </a:r>
                      <a:endParaRPr lang="ar-SA" sz="2000" b="1" i="0" baseline="-25000" dirty="0">
                        <a:solidFill>
                          <a:srgbClr val="00682F"/>
                        </a:solidFill>
                        <a:cs typeface="+mn-cs"/>
                      </a:endParaRPr>
                    </a:p>
                  </a:txBody>
                  <a:tcPr/>
                </a:tc>
                <a:tc>
                  <a:txBody>
                    <a:bodyPr/>
                    <a:lstStyle/>
                    <a:p>
                      <a:pPr algn="l" rtl="0"/>
                      <a:r>
                        <a:rPr lang="en-US" sz="1800" i="0" dirty="0" smtClean="0">
                          <a:cs typeface="+mn-cs"/>
                        </a:rPr>
                        <a:t>    CH</a:t>
                      </a:r>
                      <a:r>
                        <a:rPr lang="en-US" sz="1800" i="0" baseline="-25000" dirty="0" smtClean="0">
                          <a:cs typeface="+mn-cs"/>
                        </a:rPr>
                        <a:t>3</a:t>
                      </a:r>
                      <a:r>
                        <a:rPr lang="en-US" sz="1800" i="0" dirty="0" smtClean="0">
                          <a:cs typeface="+mn-cs"/>
                        </a:rPr>
                        <a:t>COOH</a:t>
                      </a:r>
                      <a:endParaRPr lang="ar-SA" sz="1800" i="0" dirty="0">
                        <a:cs typeface="+mn-cs"/>
                      </a:endParaRPr>
                    </a:p>
                  </a:txBody>
                  <a:tcPr/>
                </a:tc>
                <a:tc>
                  <a:txBody>
                    <a:bodyPr/>
                    <a:lstStyle/>
                    <a:p>
                      <a:pPr algn="l" rtl="0"/>
                      <a:r>
                        <a:rPr lang="en-US" sz="1800" i="0" dirty="0" smtClean="0">
                          <a:cs typeface="+mn-cs"/>
                        </a:rPr>
                        <a:t>Acetic acid</a:t>
                      </a:r>
                      <a:endParaRPr lang="ar-SA" sz="1800" i="0" dirty="0">
                        <a:cs typeface="+mn-cs"/>
                      </a:endParaRPr>
                    </a:p>
                  </a:txBody>
                  <a:tcPr/>
                </a:tc>
              </a:tr>
              <a:tr h="333958">
                <a:tc>
                  <a:txBody>
                    <a:bodyPr/>
                    <a:lstStyle/>
                    <a:p>
                      <a:pPr algn="l" rtl="0"/>
                      <a:r>
                        <a:rPr lang="en-US" sz="1800" i="0" dirty="0" smtClean="0">
                          <a:cs typeface="+mn-cs"/>
                        </a:rPr>
                        <a:t>80</a:t>
                      </a:r>
                      <a:endParaRPr lang="ar-SA" sz="1800" i="0" dirty="0">
                        <a:cs typeface="+mn-cs"/>
                      </a:endParaRPr>
                    </a:p>
                  </a:txBody>
                  <a:tcPr/>
                </a:tc>
                <a:tc>
                  <a:txBody>
                    <a:bodyPr/>
                    <a:lstStyle/>
                    <a:p>
                      <a:pPr algn="l" rtl="0"/>
                      <a:r>
                        <a:rPr lang="en-US" sz="2000" b="1" i="0" baseline="-25000" dirty="0" smtClean="0">
                          <a:solidFill>
                            <a:srgbClr val="00682F"/>
                          </a:solidFill>
                          <a:cs typeface="+mn-cs"/>
                        </a:rPr>
                        <a:t>2.8</a:t>
                      </a:r>
                      <a:endParaRPr lang="ar-SA" sz="2000" b="1" i="0" baseline="-25000" dirty="0">
                        <a:solidFill>
                          <a:srgbClr val="00682F"/>
                        </a:solidFill>
                        <a:cs typeface="+mn-cs"/>
                      </a:endParaRPr>
                    </a:p>
                  </a:txBody>
                  <a:tcPr/>
                </a:tc>
                <a:tc>
                  <a:txBody>
                    <a:bodyPr/>
                    <a:lstStyle/>
                    <a:p>
                      <a:pPr algn="l" rtl="0"/>
                      <a:r>
                        <a:rPr lang="en-US" sz="1800" b="1" i="0" dirty="0" smtClean="0">
                          <a:solidFill>
                            <a:srgbClr val="C00000"/>
                          </a:solidFill>
                          <a:cs typeface="+mn-cs"/>
                        </a:rPr>
                        <a:t>Cl</a:t>
                      </a:r>
                      <a:r>
                        <a:rPr lang="en-US" sz="1800" i="0" dirty="0" smtClean="0">
                          <a:cs typeface="+mn-cs"/>
                        </a:rPr>
                        <a:t>CH</a:t>
                      </a:r>
                      <a:r>
                        <a:rPr lang="en-US" sz="1800" i="0" baseline="-25000" dirty="0" smtClean="0">
                          <a:cs typeface="+mn-cs"/>
                        </a:rPr>
                        <a:t>2</a:t>
                      </a:r>
                      <a:r>
                        <a:rPr lang="en-US" sz="1800" i="0" dirty="0" smtClean="0">
                          <a:cs typeface="+mn-cs"/>
                        </a:rPr>
                        <a:t>COOH</a:t>
                      </a:r>
                      <a:endParaRPr lang="ar-SA" sz="1800" i="0" dirty="0">
                        <a:cs typeface="+mn-cs"/>
                      </a:endParaRPr>
                    </a:p>
                  </a:txBody>
                  <a:tcPr/>
                </a:tc>
                <a:tc>
                  <a:txBody>
                    <a:bodyPr/>
                    <a:lstStyle/>
                    <a:p>
                      <a:pPr algn="l" rtl="0"/>
                      <a:r>
                        <a:rPr lang="en-US" sz="1800" i="0" dirty="0" err="1" smtClean="0">
                          <a:cs typeface="+mn-cs"/>
                        </a:rPr>
                        <a:t>Chloroacetic</a:t>
                      </a:r>
                      <a:r>
                        <a:rPr lang="en-US" sz="1800" i="0" dirty="0" smtClean="0">
                          <a:cs typeface="+mn-cs"/>
                        </a:rPr>
                        <a:t> acid</a:t>
                      </a:r>
                      <a:endParaRPr lang="ar-SA" sz="1800" i="0" dirty="0">
                        <a:cs typeface="+mn-cs"/>
                      </a:endParaRPr>
                    </a:p>
                  </a:txBody>
                  <a:tcPr/>
                </a:tc>
              </a:tr>
              <a:tr h="371639">
                <a:tc>
                  <a:txBody>
                    <a:bodyPr/>
                    <a:lstStyle/>
                    <a:p>
                      <a:pPr algn="l" rtl="0"/>
                      <a:r>
                        <a:rPr lang="en-US" sz="1800" i="0" dirty="0" smtClean="0">
                          <a:cs typeface="+mn-cs"/>
                        </a:rPr>
                        <a:t>2800</a:t>
                      </a:r>
                      <a:endParaRPr lang="ar-SA" sz="1800" i="0" dirty="0">
                        <a:cs typeface="+mn-cs"/>
                      </a:endParaRPr>
                    </a:p>
                  </a:txBody>
                  <a:tcPr/>
                </a:tc>
                <a:tc>
                  <a:txBody>
                    <a:bodyPr/>
                    <a:lstStyle/>
                    <a:p>
                      <a:pPr algn="l" rtl="0"/>
                      <a:r>
                        <a:rPr lang="en-US" sz="2000" b="1" i="0" baseline="-25000" dirty="0" smtClean="0">
                          <a:solidFill>
                            <a:srgbClr val="00682F"/>
                          </a:solidFill>
                          <a:cs typeface="+mn-cs"/>
                        </a:rPr>
                        <a:t>1.3</a:t>
                      </a:r>
                      <a:endParaRPr lang="ar-SA" sz="2000" b="1" i="0" baseline="-25000" dirty="0">
                        <a:solidFill>
                          <a:srgbClr val="00682F"/>
                        </a:solidFill>
                        <a:cs typeface="+mn-cs"/>
                      </a:endParaRPr>
                    </a:p>
                  </a:txBody>
                  <a:tcPr/>
                </a:tc>
                <a:tc>
                  <a:txBody>
                    <a:bodyPr/>
                    <a:lstStyle/>
                    <a:p>
                      <a:pPr algn="l" rtl="0"/>
                      <a:r>
                        <a:rPr lang="en-US" sz="1800" b="1" i="0" dirty="0" smtClean="0">
                          <a:solidFill>
                            <a:srgbClr val="C00000"/>
                          </a:solidFill>
                          <a:cs typeface="+mn-cs"/>
                        </a:rPr>
                        <a:t>Cl</a:t>
                      </a:r>
                      <a:r>
                        <a:rPr lang="en-US" sz="1800" b="1" i="0" baseline="-25000" dirty="0" smtClean="0">
                          <a:solidFill>
                            <a:srgbClr val="C00000"/>
                          </a:solidFill>
                          <a:cs typeface="+mn-cs"/>
                        </a:rPr>
                        <a:t>2</a:t>
                      </a:r>
                      <a:r>
                        <a:rPr lang="en-US" sz="1800" i="0" dirty="0" smtClean="0">
                          <a:cs typeface="+mn-cs"/>
                        </a:rPr>
                        <a:t>CHCOOH</a:t>
                      </a:r>
                      <a:endParaRPr lang="ar-SA" sz="1800" i="0" dirty="0">
                        <a:cs typeface="+mn-cs"/>
                      </a:endParaRPr>
                    </a:p>
                  </a:txBody>
                  <a:tcPr/>
                </a:tc>
                <a:tc>
                  <a:txBody>
                    <a:bodyPr/>
                    <a:lstStyle/>
                    <a:p>
                      <a:pPr algn="l" rtl="0"/>
                      <a:r>
                        <a:rPr lang="en-US" sz="1800" i="0" dirty="0" err="1" smtClean="0">
                          <a:cs typeface="+mn-cs"/>
                        </a:rPr>
                        <a:t>Dichloroacetic</a:t>
                      </a:r>
                      <a:r>
                        <a:rPr lang="en-US" sz="1800" i="0" dirty="0" smtClean="0">
                          <a:cs typeface="+mn-cs"/>
                        </a:rPr>
                        <a:t> acid</a:t>
                      </a:r>
                      <a:endParaRPr lang="ar-SA" sz="1800" i="0" dirty="0">
                        <a:cs typeface="+mn-cs"/>
                      </a:endParaRPr>
                    </a:p>
                  </a:txBody>
                  <a:tcPr/>
                </a:tc>
              </a:tr>
              <a:tr h="381000">
                <a:tc>
                  <a:txBody>
                    <a:bodyPr/>
                    <a:lstStyle/>
                    <a:p>
                      <a:pPr algn="l" rtl="0"/>
                      <a:r>
                        <a:rPr lang="en-US" sz="1800" i="0" dirty="0" smtClean="0">
                          <a:cs typeface="+mn-cs"/>
                        </a:rPr>
                        <a:t>11000</a:t>
                      </a:r>
                      <a:endParaRPr lang="ar-SA" sz="1800" i="0" dirty="0">
                        <a:cs typeface="+mn-cs"/>
                      </a:endParaRPr>
                    </a:p>
                  </a:txBody>
                  <a:tcPr/>
                </a:tc>
                <a:tc>
                  <a:txBody>
                    <a:bodyPr/>
                    <a:lstStyle/>
                    <a:p>
                      <a:pPr algn="l" rtl="0"/>
                      <a:r>
                        <a:rPr lang="en-US" sz="2000" b="1" i="0" baseline="-25000" dirty="0" smtClean="0">
                          <a:solidFill>
                            <a:srgbClr val="00682F"/>
                          </a:solidFill>
                          <a:cs typeface="+mn-cs"/>
                        </a:rPr>
                        <a:t>0.7</a:t>
                      </a:r>
                      <a:endParaRPr lang="ar-SA" sz="2000" b="1" i="0" baseline="-25000" dirty="0">
                        <a:solidFill>
                          <a:srgbClr val="00682F"/>
                        </a:solidFill>
                        <a:cs typeface="+mn-cs"/>
                      </a:endParaRPr>
                    </a:p>
                  </a:txBody>
                  <a:tcPr/>
                </a:tc>
                <a:tc>
                  <a:txBody>
                    <a:bodyPr/>
                    <a:lstStyle/>
                    <a:p>
                      <a:pPr algn="l" rtl="0"/>
                      <a:r>
                        <a:rPr lang="en-US" sz="1800" b="1" i="0" dirty="0" smtClean="0">
                          <a:solidFill>
                            <a:srgbClr val="C00000"/>
                          </a:solidFill>
                          <a:cs typeface="+mn-cs"/>
                        </a:rPr>
                        <a:t>Cl</a:t>
                      </a:r>
                      <a:r>
                        <a:rPr lang="en-US" sz="1800" b="1" i="0" baseline="-25000" dirty="0" smtClean="0">
                          <a:solidFill>
                            <a:srgbClr val="C00000"/>
                          </a:solidFill>
                          <a:cs typeface="+mn-cs"/>
                        </a:rPr>
                        <a:t>3</a:t>
                      </a:r>
                      <a:r>
                        <a:rPr lang="en-US" sz="1800" i="0" dirty="0" smtClean="0">
                          <a:cs typeface="+mn-cs"/>
                        </a:rPr>
                        <a:t>CCOOH</a:t>
                      </a:r>
                      <a:endParaRPr lang="ar-SA" sz="1800" i="0" dirty="0">
                        <a:cs typeface="+mn-cs"/>
                      </a:endParaRPr>
                    </a:p>
                  </a:txBody>
                  <a:tcPr/>
                </a:tc>
                <a:tc>
                  <a:txBody>
                    <a:bodyPr/>
                    <a:lstStyle/>
                    <a:p>
                      <a:pPr algn="l" rtl="0"/>
                      <a:r>
                        <a:rPr lang="en-US" sz="1800" i="0" dirty="0" err="1" smtClean="0">
                          <a:cs typeface="+mn-cs"/>
                        </a:rPr>
                        <a:t>Trichloroacetic</a:t>
                      </a:r>
                      <a:r>
                        <a:rPr lang="en-US" sz="1800" i="0" dirty="0" smtClean="0">
                          <a:cs typeface="+mn-cs"/>
                        </a:rPr>
                        <a:t> acid</a:t>
                      </a:r>
                      <a:endParaRPr lang="ar-SA" sz="1800" i="0" dirty="0">
                        <a:cs typeface="+mn-cs"/>
                      </a:endParaRPr>
                    </a:p>
                  </a:txBody>
                  <a:tcPr/>
                </a:tc>
              </a:tr>
            </a:tbl>
          </a:graphicData>
        </a:graphic>
      </p:graphicFrame>
      <p:sp>
        <p:nvSpPr>
          <p:cNvPr id="8" name="Rectangle 9"/>
          <p:cNvSpPr/>
          <p:nvPr/>
        </p:nvSpPr>
        <p:spPr>
          <a:xfrm>
            <a:off x="152400" y="3813817"/>
            <a:ext cx="8077200" cy="707886"/>
          </a:xfrm>
          <a:prstGeom prst="rect">
            <a:avLst/>
          </a:prstGeom>
        </p:spPr>
        <p:txBody>
          <a:bodyPr wrap="square">
            <a:spAutoFit/>
          </a:bodyPr>
          <a:lstStyle/>
          <a:p>
            <a:pPr algn="just"/>
            <a:r>
              <a:rPr lang="en-US" sz="2000" b="1" dirty="0" smtClean="0">
                <a:solidFill>
                  <a:srgbClr val="9BBB59">
                    <a:lumMod val="50000"/>
                  </a:srgbClr>
                </a:solidFill>
                <a:cs typeface="Arial" panose="020B0604020202020204" pitchFamily="34" charset="0"/>
              </a:rPr>
              <a:t>- Comparison of Acid Strengths of Acetic Acid and </a:t>
            </a:r>
            <a:r>
              <a:rPr lang="en-US" sz="2000" b="1" dirty="0" smtClean="0">
                <a:solidFill>
                  <a:srgbClr val="C00000"/>
                </a:solidFill>
                <a:cs typeface="Arial" panose="020B0604020202020204" pitchFamily="34" charset="0"/>
              </a:rPr>
              <a:t>Chlorinated</a:t>
            </a:r>
            <a:r>
              <a:rPr lang="en-US" sz="2000" b="1" dirty="0" smtClean="0">
                <a:solidFill>
                  <a:srgbClr val="9BBB59">
                    <a:lumMod val="50000"/>
                  </a:srgbClr>
                </a:solidFill>
                <a:cs typeface="Arial" panose="020B0604020202020204" pitchFamily="34" charset="0"/>
              </a:rPr>
              <a:t> Acetic Acids</a:t>
            </a:r>
            <a:endParaRPr lang="en-US" sz="2000" b="1" dirty="0" smtClean="0">
              <a:solidFill>
                <a:srgbClr val="9BBB59">
                  <a:lumMod val="50000"/>
                </a:srgbClr>
              </a:solidFill>
            </a:endParaRPr>
          </a:p>
          <a:p>
            <a:pPr algn="ctr"/>
            <a:r>
              <a:rPr lang="en-US" sz="2000" b="1" dirty="0">
                <a:solidFill>
                  <a:prstClr val="black"/>
                </a:solidFill>
                <a:cs typeface="Arial" panose="020B0604020202020204" pitchFamily="34" charset="0"/>
              </a:rPr>
              <a:t> </a:t>
            </a:r>
            <a:r>
              <a:rPr lang="en-US" sz="2000" b="1" dirty="0">
                <a:solidFill>
                  <a:srgbClr val="FF0000"/>
                </a:solidFill>
                <a:cs typeface="Arial" panose="020B0604020202020204" pitchFamily="34" charset="0"/>
              </a:rPr>
              <a:t>Cl</a:t>
            </a:r>
            <a:r>
              <a:rPr lang="en-US" sz="2000" b="1" baseline="-25000" dirty="0">
                <a:solidFill>
                  <a:srgbClr val="FF0000"/>
                </a:solidFill>
                <a:cs typeface="Arial" panose="020B0604020202020204" pitchFamily="34" charset="0"/>
              </a:rPr>
              <a:t>3</a:t>
            </a:r>
            <a:r>
              <a:rPr lang="en-US" sz="2000" b="1" dirty="0">
                <a:solidFill>
                  <a:prstClr val="black"/>
                </a:solidFill>
                <a:cs typeface="Arial" panose="020B0604020202020204" pitchFamily="34" charset="0"/>
              </a:rPr>
              <a:t>CCOOH  &gt;  </a:t>
            </a:r>
            <a:r>
              <a:rPr lang="en-US" sz="2000" b="1" dirty="0">
                <a:solidFill>
                  <a:srgbClr val="FF0000"/>
                </a:solidFill>
                <a:cs typeface="Arial" panose="020B0604020202020204" pitchFamily="34" charset="0"/>
              </a:rPr>
              <a:t>Cl</a:t>
            </a:r>
            <a:r>
              <a:rPr lang="en-US" sz="2000" b="1" baseline="-25000" dirty="0">
                <a:solidFill>
                  <a:srgbClr val="FF0000"/>
                </a:solidFill>
                <a:cs typeface="Arial" panose="020B0604020202020204" pitchFamily="34" charset="0"/>
              </a:rPr>
              <a:t>2</a:t>
            </a:r>
            <a:r>
              <a:rPr lang="en-US" sz="2000" b="1" dirty="0">
                <a:solidFill>
                  <a:prstClr val="black"/>
                </a:solidFill>
                <a:cs typeface="Arial" panose="020B0604020202020204" pitchFamily="34" charset="0"/>
              </a:rPr>
              <a:t>CHCOOH &gt; </a:t>
            </a:r>
            <a:r>
              <a:rPr lang="en-US" sz="2000" b="1" dirty="0">
                <a:solidFill>
                  <a:srgbClr val="FF0000"/>
                </a:solidFill>
                <a:cs typeface="Arial" panose="020B0604020202020204" pitchFamily="34" charset="0"/>
              </a:rPr>
              <a:t>Cl</a:t>
            </a:r>
            <a:r>
              <a:rPr lang="en-US" sz="2000" b="1" dirty="0">
                <a:solidFill>
                  <a:prstClr val="black"/>
                </a:solidFill>
                <a:cs typeface="Arial" panose="020B0604020202020204" pitchFamily="34" charset="0"/>
              </a:rPr>
              <a:t>CH</a:t>
            </a:r>
            <a:r>
              <a:rPr lang="en-US" sz="2000" b="1" baseline="-25000" dirty="0">
                <a:solidFill>
                  <a:prstClr val="black"/>
                </a:solidFill>
                <a:cs typeface="Arial" panose="020B0604020202020204" pitchFamily="34" charset="0"/>
              </a:rPr>
              <a:t>2</a:t>
            </a:r>
            <a:r>
              <a:rPr lang="en-US" sz="2000" b="1" dirty="0">
                <a:solidFill>
                  <a:prstClr val="black"/>
                </a:solidFill>
                <a:cs typeface="Arial" panose="020B0604020202020204" pitchFamily="34" charset="0"/>
              </a:rPr>
              <a:t>COOH &gt; C</a:t>
            </a:r>
            <a:r>
              <a:rPr lang="en-US" sz="2000" b="1" dirty="0">
                <a:solidFill>
                  <a:srgbClr val="FF0000"/>
                </a:solidFill>
                <a:cs typeface="Arial" panose="020B0604020202020204" pitchFamily="34" charset="0"/>
              </a:rPr>
              <a:t>H</a:t>
            </a:r>
            <a:r>
              <a:rPr lang="en-US" sz="2000" b="1" baseline="-25000" dirty="0">
                <a:solidFill>
                  <a:srgbClr val="FF0000"/>
                </a:solidFill>
                <a:cs typeface="Arial" panose="020B0604020202020204" pitchFamily="34" charset="0"/>
              </a:rPr>
              <a:t>3</a:t>
            </a:r>
            <a:r>
              <a:rPr lang="en-US" sz="2000" b="1" dirty="0">
                <a:solidFill>
                  <a:prstClr val="black"/>
                </a:solidFill>
                <a:cs typeface="Arial" panose="020B0604020202020204" pitchFamily="34" charset="0"/>
              </a:rPr>
              <a:t>COOH</a:t>
            </a:r>
            <a:endParaRPr lang="en-US" sz="2000" b="1" dirty="0">
              <a:solidFill>
                <a:prstClr val="black"/>
              </a:solidFill>
            </a:endParaRPr>
          </a:p>
        </p:txBody>
      </p:sp>
    </p:spTree>
    <p:extLst>
      <p:ext uri="{BB962C8B-B14F-4D97-AF65-F5344CB8AC3E}">
        <p14:creationId xmlns:p14="http://schemas.microsoft.com/office/powerpoint/2010/main" val="158926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par>
                                <p:cTn id="12" presetID="24"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 to="" calcmode="lin" valueType="num">
                                      <p:cBhvr>
                                        <p:cTn id="14" dur="1" fill="hold"/>
                                        <p:tgtEl>
                                          <p:spTgt spid="6"/>
                                        </p:tgtEl>
                                        <p:attrNameLst>
                                          <p:attrName/>
                                        </p:attrNameLst>
                                      </p:cBhvr>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16"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0" y="0"/>
            <a:ext cx="9144000" cy="523220"/>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800" b="1" dirty="0" smtClean="0">
                <a:solidFill>
                  <a:srgbClr val="C00000"/>
                </a:solidFill>
              </a:rPr>
              <a:t>Acid-Base</a:t>
            </a:r>
          </a:p>
        </p:txBody>
      </p:sp>
      <p:sp>
        <p:nvSpPr>
          <p:cNvPr id="20" name="TextBox 19"/>
          <p:cNvSpPr txBox="1"/>
          <p:nvPr/>
        </p:nvSpPr>
        <p:spPr>
          <a:xfrm>
            <a:off x="228600" y="533400"/>
            <a:ext cx="8686799" cy="2677656"/>
          </a:xfrm>
          <a:prstGeom prst="rect">
            <a:avLst/>
          </a:prstGeom>
          <a:noFill/>
        </p:spPr>
        <p:txBody>
          <a:bodyPr wrap="square" rtlCol="0">
            <a:spAutoFit/>
          </a:bodyPr>
          <a:lstStyle/>
          <a:p>
            <a:pPr algn="just"/>
            <a:r>
              <a:rPr lang="en-US" sz="2400" b="1" dirty="0" smtClean="0">
                <a:solidFill>
                  <a:srgbClr val="FF0000"/>
                </a:solidFill>
                <a:cs typeface="+mj-cs"/>
              </a:rPr>
              <a:t>      An acid </a:t>
            </a:r>
            <a:r>
              <a:rPr lang="en-US" sz="2400" b="1" dirty="0" smtClean="0">
                <a:solidFill>
                  <a:srgbClr val="002060"/>
                </a:solidFill>
                <a:cs typeface="+mj-cs"/>
              </a:rPr>
              <a:t>is a species that </a:t>
            </a:r>
            <a:r>
              <a:rPr lang="en-US" sz="2400" b="1" dirty="0" smtClean="0">
                <a:solidFill>
                  <a:srgbClr val="FF0000"/>
                </a:solidFill>
                <a:cs typeface="+mj-cs"/>
              </a:rPr>
              <a:t>donates a proton</a:t>
            </a:r>
            <a:r>
              <a:rPr lang="en-US" sz="2400" b="1" dirty="0" smtClean="0">
                <a:cs typeface="+mj-cs"/>
              </a:rPr>
              <a:t>, and </a:t>
            </a:r>
            <a:r>
              <a:rPr lang="en-US" sz="2400" b="1" u="sng" dirty="0" smtClean="0">
                <a:solidFill>
                  <a:srgbClr val="FF0000"/>
                </a:solidFill>
                <a:cs typeface="+mj-cs"/>
              </a:rPr>
              <a:t>a base </a:t>
            </a:r>
            <a:r>
              <a:rPr lang="en-US" sz="2400" b="1" dirty="0" smtClean="0">
                <a:solidFill>
                  <a:srgbClr val="002060"/>
                </a:solidFill>
                <a:cs typeface="+mj-cs"/>
              </a:rPr>
              <a:t>is a species that </a:t>
            </a:r>
            <a:r>
              <a:rPr lang="en-US" sz="2400" b="1" dirty="0" smtClean="0">
                <a:solidFill>
                  <a:srgbClr val="FF0000"/>
                </a:solidFill>
                <a:cs typeface="+mj-cs"/>
              </a:rPr>
              <a:t>accepts a proton</a:t>
            </a:r>
            <a:r>
              <a:rPr lang="en-US" sz="2400" b="1" dirty="0" smtClean="0">
                <a:cs typeface="+mj-cs"/>
              </a:rPr>
              <a:t> </a:t>
            </a:r>
            <a:r>
              <a:rPr lang="en-US" sz="2400" b="1" dirty="0" smtClean="0">
                <a:solidFill>
                  <a:srgbClr val="002060"/>
                </a:solidFill>
                <a:cs typeface="+mj-cs"/>
              </a:rPr>
              <a:t>(or any compound possessing a</a:t>
            </a:r>
            <a:r>
              <a:rPr lang="en-US" sz="2400" b="1" dirty="0" smtClean="0">
                <a:cs typeface="+mj-cs"/>
              </a:rPr>
              <a:t> </a:t>
            </a:r>
            <a:r>
              <a:rPr lang="en-US" sz="2400" b="1" dirty="0" smtClean="0">
                <a:solidFill>
                  <a:srgbClr val="FF0000"/>
                </a:solidFill>
                <a:cs typeface="+mj-cs"/>
              </a:rPr>
              <a:t>lone pair</a:t>
            </a:r>
            <a:r>
              <a:rPr lang="en-US" sz="2400" b="1" dirty="0">
                <a:cs typeface="+mj-cs"/>
              </a:rPr>
              <a:t>). </a:t>
            </a:r>
            <a:r>
              <a:rPr lang="en-US" sz="2400" b="1" dirty="0" smtClean="0">
                <a:cs typeface="+mj-cs"/>
              </a:rPr>
              <a:t>(</a:t>
            </a:r>
            <a:r>
              <a:rPr lang="en-US" sz="2400" b="1" dirty="0" err="1" smtClean="0">
                <a:cs typeface="+mj-cs"/>
              </a:rPr>
              <a:t>Bronsted</a:t>
            </a:r>
            <a:r>
              <a:rPr lang="en-US" sz="2400" b="1" dirty="0" smtClean="0">
                <a:cs typeface="+mj-cs"/>
              </a:rPr>
              <a:t> concept)</a:t>
            </a:r>
          </a:p>
          <a:p>
            <a:pPr algn="just"/>
            <a:r>
              <a:rPr lang="en-US" sz="2400" b="1" dirty="0" smtClean="0">
                <a:cs typeface="+mj-cs"/>
              </a:rPr>
              <a:t>Example</a:t>
            </a:r>
            <a:r>
              <a:rPr lang="en-US" sz="2400" b="1" dirty="0">
                <a:cs typeface="+mj-cs"/>
              </a:rPr>
              <a:t>: </a:t>
            </a:r>
            <a:r>
              <a:rPr lang="en-US" sz="2400" b="1" dirty="0" err="1">
                <a:cs typeface="+mj-cs"/>
              </a:rPr>
              <a:t>HCl</a:t>
            </a:r>
            <a:r>
              <a:rPr lang="en-US" sz="2400" b="1" dirty="0">
                <a:cs typeface="+mj-cs"/>
              </a:rPr>
              <a:t>  is an acid  donates a proton to water.</a:t>
            </a:r>
          </a:p>
          <a:p>
            <a:pPr algn="just"/>
            <a:r>
              <a:rPr lang="en-US" sz="2400" b="1" dirty="0">
                <a:cs typeface="+mj-cs"/>
              </a:rPr>
              <a:t>Water </a:t>
            </a:r>
            <a:r>
              <a:rPr lang="en-US" sz="2400" b="1" dirty="0" smtClean="0">
                <a:cs typeface="+mj-cs"/>
              </a:rPr>
              <a:t>(</a:t>
            </a:r>
            <a:r>
              <a:rPr lang="en-US" sz="2400" b="1" dirty="0">
                <a:cs typeface="+mj-cs"/>
              </a:rPr>
              <a:t>H</a:t>
            </a:r>
            <a:r>
              <a:rPr lang="en-US" sz="2400" b="1" baseline="-25000" dirty="0">
                <a:cs typeface="+mj-cs"/>
              </a:rPr>
              <a:t>2</a:t>
            </a:r>
            <a:r>
              <a:rPr lang="en-US" sz="2400" b="1" dirty="0">
                <a:cs typeface="+mj-cs"/>
              </a:rPr>
              <a:t>O</a:t>
            </a:r>
            <a:r>
              <a:rPr lang="en-US" sz="2400" b="1" dirty="0" smtClean="0">
                <a:cs typeface="+mj-cs"/>
              </a:rPr>
              <a:t>) is a </a:t>
            </a:r>
            <a:r>
              <a:rPr lang="en-US" sz="2400" b="1" dirty="0">
                <a:cs typeface="+mj-cs"/>
              </a:rPr>
              <a:t>base because it accepts a proton from </a:t>
            </a:r>
            <a:r>
              <a:rPr lang="en-US" sz="2400" b="1" dirty="0" err="1">
                <a:cs typeface="+mj-cs"/>
              </a:rPr>
              <a:t>HCl</a:t>
            </a:r>
            <a:r>
              <a:rPr lang="en-US" sz="2400" b="1" dirty="0">
                <a:cs typeface="+mj-cs"/>
              </a:rPr>
              <a:t>. </a:t>
            </a:r>
          </a:p>
          <a:p>
            <a:pPr algn="just"/>
            <a:r>
              <a:rPr lang="en-US" sz="2400" b="1" dirty="0">
                <a:solidFill>
                  <a:srgbClr val="FF0000"/>
                </a:solidFill>
                <a:cs typeface="+mj-cs"/>
              </a:rPr>
              <a:t>In the reverse reaction</a:t>
            </a:r>
            <a:r>
              <a:rPr lang="en-US" sz="2400" b="1" dirty="0">
                <a:cs typeface="+mj-cs"/>
              </a:rPr>
              <a:t>, H</a:t>
            </a:r>
            <a:r>
              <a:rPr lang="en-US" sz="2400" b="1" baseline="-25000" dirty="0">
                <a:cs typeface="+mj-cs"/>
              </a:rPr>
              <a:t>3</a:t>
            </a:r>
            <a:r>
              <a:rPr lang="en-US" sz="2400" b="1" dirty="0">
                <a:cs typeface="+mj-cs"/>
              </a:rPr>
              <a:t>O</a:t>
            </a:r>
            <a:r>
              <a:rPr lang="ar-SA" sz="2400" b="1" baseline="30000" dirty="0">
                <a:cs typeface="+mj-cs"/>
              </a:rPr>
              <a:t>+</a:t>
            </a:r>
            <a:r>
              <a:rPr lang="en-US" sz="2400" b="1" dirty="0" smtClean="0">
                <a:cs typeface="+mj-cs"/>
              </a:rPr>
              <a:t>is </a:t>
            </a:r>
            <a:r>
              <a:rPr lang="en-US" sz="2400" b="1" dirty="0">
                <a:cs typeface="+mj-cs"/>
              </a:rPr>
              <a:t>an acid because it donates a proton to Cl-, and Cl- is a base because it accepts a proton from H</a:t>
            </a:r>
            <a:r>
              <a:rPr lang="en-US" sz="2400" b="1" baseline="-25000" dirty="0">
                <a:cs typeface="+mj-cs"/>
              </a:rPr>
              <a:t>3</a:t>
            </a:r>
            <a:r>
              <a:rPr lang="en-US" sz="2400" b="1" dirty="0">
                <a:cs typeface="+mj-cs"/>
              </a:rPr>
              <a:t>O</a:t>
            </a:r>
            <a:r>
              <a:rPr lang="ar-SA" sz="2400" b="1" baseline="30000" dirty="0"/>
              <a:t>+</a:t>
            </a:r>
            <a:r>
              <a:rPr lang="en-US" sz="2400" b="1" dirty="0" smtClean="0">
                <a:cs typeface="+mj-cs"/>
              </a:rPr>
              <a:t>.</a:t>
            </a:r>
          </a:p>
        </p:txBody>
      </p:sp>
      <p:sp>
        <p:nvSpPr>
          <p:cNvPr id="2" name="عنصر نائب لرقم الشريحة 1"/>
          <p:cNvSpPr>
            <a:spLocks noGrp="1"/>
          </p:cNvSpPr>
          <p:nvPr>
            <p:ph type="sldNum" sz="quarter" idx="12"/>
          </p:nvPr>
        </p:nvSpPr>
        <p:spPr>
          <a:xfrm>
            <a:off x="457200" y="6356350"/>
            <a:ext cx="914400" cy="365125"/>
          </a:xfrm>
        </p:spPr>
        <p:txBody>
          <a:bodyPr/>
          <a:lstStyle/>
          <a:p>
            <a:fld id="{405B12B2-4FB3-489F-A189-74144EEB9694}" type="slidenum">
              <a:rPr lang="en-US" smtClean="0"/>
              <a:pPr/>
              <a:t>24</a:t>
            </a:fld>
            <a:endParaRPr lang="en-US"/>
          </a:p>
        </p:txBody>
      </p:sp>
      <p:pic>
        <p:nvPicPr>
          <p:cNvPr id="310350" name="Picture 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7364" y="3276600"/>
            <a:ext cx="6162675"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19"/>
          <p:cNvSpPr txBox="1"/>
          <p:nvPr/>
        </p:nvSpPr>
        <p:spPr>
          <a:xfrm>
            <a:off x="568034" y="4895671"/>
            <a:ext cx="8194965" cy="1200329"/>
          </a:xfrm>
          <a:prstGeom prst="rect">
            <a:avLst/>
          </a:prstGeom>
          <a:noFill/>
        </p:spPr>
        <p:txBody>
          <a:bodyPr wrap="square" rtlCol="0">
            <a:spAutoFit/>
          </a:bodyPr>
          <a:lstStyle/>
          <a:p>
            <a:pPr algn="just"/>
            <a:r>
              <a:rPr lang="en-US" sz="2400" b="1" dirty="0">
                <a:solidFill>
                  <a:srgbClr val="002060"/>
                </a:solidFill>
                <a:cs typeface="+mj-cs"/>
              </a:rPr>
              <a:t>An acid </a:t>
            </a:r>
            <a:r>
              <a:rPr lang="en-US" sz="2400" b="1" dirty="0" smtClean="0">
                <a:solidFill>
                  <a:srgbClr val="002060"/>
                </a:solidFill>
                <a:cs typeface="+mj-cs"/>
              </a:rPr>
              <a:t>can be defined as a species that </a:t>
            </a:r>
            <a:r>
              <a:rPr lang="en-US" sz="2400" b="1" u="sng" dirty="0" smtClean="0">
                <a:solidFill>
                  <a:srgbClr val="FF0000"/>
                </a:solidFill>
                <a:cs typeface="+mj-cs"/>
              </a:rPr>
              <a:t>accepts</a:t>
            </a:r>
            <a:r>
              <a:rPr lang="en-US" sz="2400" b="1" dirty="0" smtClean="0">
                <a:solidFill>
                  <a:srgbClr val="FF0000"/>
                </a:solidFill>
                <a:cs typeface="+mj-cs"/>
              </a:rPr>
              <a:t> </a:t>
            </a:r>
            <a:r>
              <a:rPr lang="en-US" sz="2400" b="1" dirty="0" smtClean="0">
                <a:solidFill>
                  <a:srgbClr val="002060"/>
                </a:solidFill>
                <a:cs typeface="+mj-cs"/>
              </a:rPr>
              <a:t>a share of an electron pair and</a:t>
            </a:r>
            <a:r>
              <a:rPr lang="en-US" sz="2400" b="1" dirty="0" smtClean="0">
                <a:cs typeface="+mj-cs"/>
              </a:rPr>
              <a:t> </a:t>
            </a:r>
            <a:r>
              <a:rPr lang="en-US" sz="2400" b="1" dirty="0" smtClean="0">
                <a:solidFill>
                  <a:srgbClr val="FF0000"/>
                </a:solidFill>
                <a:cs typeface="+mj-cs"/>
              </a:rPr>
              <a:t>a </a:t>
            </a:r>
            <a:r>
              <a:rPr lang="en-US" sz="2400" b="1" u="sng" dirty="0" smtClean="0">
                <a:solidFill>
                  <a:srgbClr val="FF0000"/>
                </a:solidFill>
                <a:cs typeface="+mj-cs"/>
              </a:rPr>
              <a:t>base</a:t>
            </a:r>
            <a:r>
              <a:rPr lang="en-US" sz="2400" b="1" dirty="0" smtClean="0">
                <a:solidFill>
                  <a:srgbClr val="FF0000"/>
                </a:solidFill>
                <a:cs typeface="+mj-cs"/>
              </a:rPr>
              <a:t> </a:t>
            </a:r>
            <a:r>
              <a:rPr lang="en-US" sz="2400" b="1" dirty="0" smtClean="0">
                <a:solidFill>
                  <a:srgbClr val="002060"/>
                </a:solidFill>
                <a:cs typeface="+mj-cs"/>
              </a:rPr>
              <a:t>is a species that </a:t>
            </a:r>
            <a:r>
              <a:rPr lang="en-US" sz="2400" b="1" u="sng" dirty="0" smtClean="0">
                <a:solidFill>
                  <a:srgbClr val="FF0000"/>
                </a:solidFill>
                <a:cs typeface="+mj-cs"/>
              </a:rPr>
              <a:t>donates</a:t>
            </a:r>
            <a:r>
              <a:rPr lang="en-US" sz="2400" b="1" dirty="0" smtClean="0">
                <a:solidFill>
                  <a:srgbClr val="FF0000"/>
                </a:solidFill>
                <a:cs typeface="+mj-cs"/>
              </a:rPr>
              <a:t> </a:t>
            </a:r>
            <a:r>
              <a:rPr lang="en-US" sz="2400" b="1" dirty="0" smtClean="0">
                <a:solidFill>
                  <a:srgbClr val="002060"/>
                </a:solidFill>
                <a:cs typeface="+mj-cs"/>
              </a:rPr>
              <a:t>a share of an electron pair</a:t>
            </a:r>
            <a:r>
              <a:rPr lang="en-US" sz="2400" b="1" dirty="0">
                <a:solidFill>
                  <a:srgbClr val="002060"/>
                </a:solidFill>
                <a:cs typeface="+mj-cs"/>
              </a:rPr>
              <a:t>. </a:t>
            </a:r>
            <a:r>
              <a:rPr lang="en-US" sz="2400" b="1" dirty="0" smtClean="0">
                <a:solidFill>
                  <a:srgbClr val="002060"/>
                </a:solidFill>
                <a:cs typeface="+mj-cs"/>
              </a:rPr>
              <a:t>(</a:t>
            </a:r>
            <a:r>
              <a:rPr lang="en-US" sz="2400" b="1" dirty="0" smtClean="0">
                <a:solidFill>
                  <a:srgbClr val="C00000"/>
                </a:solidFill>
                <a:cs typeface="+mj-cs"/>
              </a:rPr>
              <a:t>Lewis acids </a:t>
            </a:r>
            <a:r>
              <a:rPr lang="en-US" sz="2400" b="1" dirty="0">
                <a:solidFill>
                  <a:srgbClr val="C00000"/>
                </a:solidFill>
                <a:cs typeface="+mj-cs"/>
              </a:rPr>
              <a:t>and </a:t>
            </a:r>
            <a:r>
              <a:rPr lang="en-US" sz="2400" b="1" dirty="0" smtClean="0">
                <a:solidFill>
                  <a:srgbClr val="C00000"/>
                </a:solidFill>
                <a:cs typeface="+mj-cs"/>
              </a:rPr>
              <a:t>bases concept </a:t>
            </a:r>
            <a:r>
              <a:rPr lang="en-US" sz="2400" b="1" dirty="0" smtClean="0">
                <a:solidFill>
                  <a:srgbClr val="002060"/>
                </a:solidFill>
                <a:cs typeface="+mj-cs"/>
              </a:rPr>
              <a:t>)</a:t>
            </a:r>
            <a:endParaRPr lang="en-US" sz="2400" b="1" i="1" dirty="0" smtClean="0">
              <a:solidFill>
                <a:srgbClr val="002060"/>
              </a:solidFill>
              <a:cs typeface="+mj-cs"/>
            </a:endParaRPr>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Bottom)">
                                      <p:cBhvr>
                                        <p:cTn id="7" dur="1000"/>
                                        <p:tgtEl>
                                          <p:spTgt spid="12"/>
                                        </p:tgtEl>
                                      </p:cBhvr>
                                    </p:animEffect>
                                  </p:childTnLst>
                                </p:cTn>
                              </p:par>
                              <p:par>
                                <p:cTn id="8" presetID="2" presetClass="entr" presetSubtype="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1000" fill="hold"/>
                                        <p:tgtEl>
                                          <p:spTgt spid="20"/>
                                        </p:tgtEl>
                                        <p:attrNameLst>
                                          <p:attrName>ppt_x</p:attrName>
                                        </p:attrNameLst>
                                      </p:cBhvr>
                                      <p:tavLst>
                                        <p:tav tm="0">
                                          <p:val>
                                            <p:strVal val="1+#ppt_w/2"/>
                                          </p:val>
                                        </p:tav>
                                        <p:tav tm="100000">
                                          <p:val>
                                            <p:strVal val="#ppt_x"/>
                                          </p:val>
                                        </p:tav>
                                      </p:tavLst>
                                    </p:anim>
                                    <p:anim calcmode="lin" valueType="num">
                                      <p:cBhvr additive="base">
                                        <p:cTn id="11" dur="1000" fill="hold"/>
                                        <p:tgtEl>
                                          <p:spTgt spid="20"/>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00" fill="hold"/>
                                        <p:tgtEl>
                                          <p:spTgt spid="7"/>
                                        </p:tgtEl>
                                        <p:attrNameLst>
                                          <p:attrName>ppt_x</p:attrName>
                                        </p:attrNameLst>
                                      </p:cBhvr>
                                      <p:tavLst>
                                        <p:tav tm="0">
                                          <p:val>
                                            <p:strVal val="1+#ppt_w/2"/>
                                          </p:val>
                                        </p:tav>
                                        <p:tav tm="100000">
                                          <p:val>
                                            <p:strVal val="#ppt_x"/>
                                          </p:val>
                                        </p:tav>
                                      </p:tavLst>
                                    </p:anim>
                                    <p:anim calcmode="lin" valueType="num">
                                      <p:cBhvr additive="base">
                                        <p:cTn id="15"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p:bldP spid="7" grpId="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685800"/>
            <a:ext cx="8458200" cy="400110"/>
          </a:xfrm>
          <a:prstGeom prst="rect">
            <a:avLst/>
          </a:prstGeom>
        </p:spPr>
        <p:txBody>
          <a:bodyPr wrap="square">
            <a:spAutoFit/>
          </a:bodyPr>
          <a:lstStyle/>
          <a:p>
            <a:pPr algn="ctr"/>
            <a:r>
              <a:rPr lang="en-US" sz="2000" b="1" dirty="0">
                <a:solidFill>
                  <a:prstClr val="black"/>
                </a:solidFill>
                <a:cs typeface="Arial" panose="020B0604020202020204" pitchFamily="34" charset="0"/>
              </a:rPr>
              <a:t>Comparison of Acid Strengths of Butyric Acid and the </a:t>
            </a:r>
            <a:r>
              <a:rPr lang="en-US" sz="2000" b="1" dirty="0" err="1">
                <a:solidFill>
                  <a:prstClr val="black"/>
                </a:solidFill>
                <a:cs typeface="Arial" panose="020B0604020202020204" pitchFamily="34" charset="0"/>
              </a:rPr>
              <a:t>Monochlorinated</a:t>
            </a:r>
            <a:r>
              <a:rPr lang="en-US" sz="2000" b="1" dirty="0">
                <a:solidFill>
                  <a:prstClr val="black"/>
                </a:solidFill>
                <a:cs typeface="Arial" panose="020B0604020202020204" pitchFamily="34" charset="0"/>
              </a:rPr>
              <a:t> Acids</a:t>
            </a:r>
          </a:p>
        </p:txBody>
      </p:sp>
      <p:graphicFrame>
        <p:nvGraphicFramePr>
          <p:cNvPr id="3" name="Table 2"/>
          <p:cNvGraphicFramePr>
            <a:graphicFrameLocks noGrp="1"/>
          </p:cNvGraphicFramePr>
          <p:nvPr>
            <p:extLst>
              <p:ext uri="{D42A27DB-BD31-4B8C-83A1-F6EECF244321}">
                <p14:modId xmlns:p14="http://schemas.microsoft.com/office/powerpoint/2010/main" val="1901279166"/>
              </p:ext>
            </p:extLst>
          </p:nvPr>
        </p:nvGraphicFramePr>
        <p:xfrm>
          <a:off x="1066800" y="1295400"/>
          <a:ext cx="7238999" cy="2452401"/>
        </p:xfrm>
        <a:graphic>
          <a:graphicData uri="http://schemas.openxmlformats.org/drawingml/2006/table">
            <a:tbl>
              <a:tblPr rtl="1" firstRow="1" bandRow="1">
                <a:tableStyleId>{5C22544A-7EE6-4342-B048-85BDC9FD1C3A}</a:tableStyleId>
              </a:tblPr>
              <a:tblGrid>
                <a:gridCol w="2346006"/>
                <a:gridCol w="640506"/>
                <a:gridCol w="2154415"/>
                <a:gridCol w="2098072"/>
              </a:tblGrid>
              <a:tr h="428290">
                <a:tc>
                  <a:txBody>
                    <a:bodyPr/>
                    <a:lstStyle/>
                    <a:p>
                      <a:pPr algn="l" rtl="0"/>
                      <a:r>
                        <a:rPr lang="en-US" dirty="0" smtClean="0"/>
                        <a:t>Relative acid strength</a:t>
                      </a:r>
                      <a:endParaRPr lang="ar-SA" dirty="0"/>
                    </a:p>
                  </a:txBody>
                  <a:tcPr/>
                </a:tc>
                <a:tc>
                  <a:txBody>
                    <a:bodyPr/>
                    <a:lstStyle/>
                    <a:p>
                      <a:pPr algn="l" rtl="0"/>
                      <a:r>
                        <a:rPr lang="en-US" i="1" dirty="0" err="1" smtClean="0"/>
                        <a:t>pK</a:t>
                      </a:r>
                      <a:r>
                        <a:rPr lang="en-US" i="1" baseline="-25000" dirty="0" err="1" smtClean="0"/>
                        <a:t>a</a:t>
                      </a:r>
                      <a:endParaRPr lang="ar-SA" i="1" baseline="-25000" dirty="0"/>
                    </a:p>
                  </a:txBody>
                  <a:tcPr/>
                </a:tc>
                <a:tc>
                  <a:txBody>
                    <a:bodyPr/>
                    <a:lstStyle/>
                    <a:p>
                      <a:pPr algn="l" rtl="0"/>
                      <a:r>
                        <a:rPr lang="en-US" dirty="0" smtClean="0"/>
                        <a:t>Structure</a:t>
                      </a:r>
                      <a:endParaRPr lang="ar-SA" dirty="0"/>
                    </a:p>
                  </a:txBody>
                  <a:tcPr/>
                </a:tc>
                <a:tc>
                  <a:txBody>
                    <a:bodyPr/>
                    <a:lstStyle/>
                    <a:p>
                      <a:pPr algn="l" rtl="0"/>
                      <a:r>
                        <a:rPr lang="en-US" dirty="0" smtClean="0"/>
                        <a:t>Name </a:t>
                      </a:r>
                      <a:endParaRPr lang="ar-SA" dirty="0"/>
                    </a:p>
                  </a:txBody>
                  <a:tcPr/>
                </a:tc>
              </a:tr>
              <a:tr h="428290">
                <a:tc>
                  <a:txBody>
                    <a:bodyPr/>
                    <a:lstStyle/>
                    <a:p>
                      <a:pPr algn="l" rtl="0"/>
                      <a:r>
                        <a:rPr lang="en-US" sz="1800" i="0" dirty="0" smtClean="0">
                          <a:cs typeface="+mn-cs"/>
                        </a:rPr>
                        <a:t>1</a:t>
                      </a:r>
                      <a:endParaRPr lang="ar-SA" sz="1800" i="0" dirty="0">
                        <a:cs typeface="+mn-cs"/>
                      </a:endParaRPr>
                    </a:p>
                  </a:txBody>
                  <a:tcPr/>
                </a:tc>
                <a:tc>
                  <a:txBody>
                    <a:bodyPr/>
                    <a:lstStyle/>
                    <a:p>
                      <a:pPr algn="l" rtl="0"/>
                      <a:r>
                        <a:rPr lang="en-US" sz="2000" b="0" i="0" baseline="-25000" dirty="0" smtClean="0">
                          <a:cs typeface="+mn-cs"/>
                        </a:rPr>
                        <a:t>4.82</a:t>
                      </a:r>
                      <a:endParaRPr lang="ar-SA" sz="2000" b="0" i="0" baseline="-25000" dirty="0">
                        <a:cs typeface="+mn-cs"/>
                      </a:endParaRPr>
                    </a:p>
                  </a:txBody>
                  <a:tcPr/>
                </a:tc>
                <a:tc>
                  <a:txBody>
                    <a:bodyPr/>
                    <a:lstStyle/>
                    <a:p>
                      <a:pPr algn="l" rtl="0"/>
                      <a:r>
                        <a:rPr lang="en-US" sz="1800" i="0" dirty="0" smtClean="0">
                          <a:cs typeface="+mn-cs"/>
                        </a:rPr>
                        <a:t>CH</a:t>
                      </a:r>
                      <a:r>
                        <a:rPr lang="en-US" sz="1800" i="0" baseline="-25000" dirty="0" smtClean="0">
                          <a:cs typeface="+mn-cs"/>
                        </a:rPr>
                        <a:t>3</a:t>
                      </a:r>
                      <a:r>
                        <a:rPr lang="en-US" sz="1800" i="0" dirty="0" smtClean="0">
                          <a:cs typeface="+mn-cs"/>
                        </a:rPr>
                        <a:t>CH</a:t>
                      </a:r>
                      <a:r>
                        <a:rPr lang="en-US" sz="1800" i="0" baseline="-25000" dirty="0" smtClean="0">
                          <a:cs typeface="+mn-cs"/>
                        </a:rPr>
                        <a:t>2</a:t>
                      </a:r>
                      <a:r>
                        <a:rPr lang="en-US" sz="1800" i="0" dirty="0" smtClean="0">
                          <a:cs typeface="+mn-cs"/>
                        </a:rPr>
                        <a:t>C</a:t>
                      </a:r>
                      <a:r>
                        <a:rPr lang="en-US" sz="1800" i="0" dirty="0" smtClean="0">
                          <a:solidFill>
                            <a:srgbClr val="FF0000"/>
                          </a:solidFill>
                          <a:cs typeface="+mn-cs"/>
                        </a:rPr>
                        <a:t>H</a:t>
                      </a:r>
                      <a:r>
                        <a:rPr lang="en-US" sz="1800" i="0" baseline="-25000" dirty="0" smtClean="0">
                          <a:solidFill>
                            <a:srgbClr val="FF0000"/>
                          </a:solidFill>
                          <a:cs typeface="+mn-cs"/>
                        </a:rPr>
                        <a:t>2</a:t>
                      </a:r>
                      <a:r>
                        <a:rPr lang="en-US" sz="1800" i="0" dirty="0" smtClean="0">
                          <a:cs typeface="+mn-cs"/>
                        </a:rPr>
                        <a:t>COOH</a:t>
                      </a:r>
                      <a:endParaRPr lang="ar-SA" sz="1800" i="0" dirty="0">
                        <a:cs typeface="+mn-cs"/>
                      </a:endParaRPr>
                    </a:p>
                  </a:txBody>
                  <a:tcPr/>
                </a:tc>
                <a:tc>
                  <a:txBody>
                    <a:bodyPr/>
                    <a:lstStyle/>
                    <a:p>
                      <a:pPr algn="l" rtl="0"/>
                      <a:r>
                        <a:rPr lang="en-US" sz="1800" i="0" dirty="0" smtClean="0">
                          <a:cs typeface="+mn-cs"/>
                        </a:rPr>
                        <a:t>Butyric acid</a:t>
                      </a:r>
                      <a:endParaRPr lang="ar-SA" sz="1800" i="0" dirty="0">
                        <a:cs typeface="+mn-cs"/>
                      </a:endParaRPr>
                    </a:p>
                  </a:txBody>
                  <a:tcPr/>
                </a:tc>
              </a:tr>
              <a:tr h="428290">
                <a:tc>
                  <a:txBody>
                    <a:bodyPr/>
                    <a:lstStyle/>
                    <a:p>
                      <a:pPr algn="l" rtl="0"/>
                      <a:r>
                        <a:rPr lang="en-US" sz="1800" i="0" dirty="0" smtClean="0">
                          <a:cs typeface="+mn-cs"/>
                        </a:rPr>
                        <a:t>92</a:t>
                      </a:r>
                      <a:endParaRPr lang="ar-SA" sz="1800" i="0" dirty="0">
                        <a:cs typeface="+mn-cs"/>
                      </a:endParaRPr>
                    </a:p>
                  </a:txBody>
                  <a:tcPr/>
                </a:tc>
                <a:tc>
                  <a:txBody>
                    <a:bodyPr/>
                    <a:lstStyle/>
                    <a:p>
                      <a:pPr algn="l" rtl="0"/>
                      <a:r>
                        <a:rPr lang="en-US" sz="2000" b="0" i="0" baseline="-25000" dirty="0" smtClean="0">
                          <a:cs typeface="+mn-cs"/>
                        </a:rPr>
                        <a:t>2.85</a:t>
                      </a:r>
                      <a:endParaRPr lang="ar-SA" sz="2000" b="0" i="0" baseline="-25000" dirty="0">
                        <a:cs typeface="+mn-cs"/>
                      </a:endParaRPr>
                    </a:p>
                  </a:txBody>
                  <a:tcPr/>
                </a:tc>
                <a:tc>
                  <a:txBody>
                    <a:bodyPr/>
                    <a:lstStyle/>
                    <a:p>
                      <a:pPr algn="l" rtl="0"/>
                      <a:r>
                        <a:rPr lang="en-US" sz="1800" i="0" dirty="0" smtClean="0">
                          <a:cs typeface="+mn-cs"/>
                        </a:rPr>
                        <a:t>CH</a:t>
                      </a:r>
                      <a:r>
                        <a:rPr lang="en-US" sz="1800" i="0" baseline="-25000" dirty="0" smtClean="0">
                          <a:cs typeface="+mn-cs"/>
                        </a:rPr>
                        <a:t>3</a:t>
                      </a:r>
                      <a:r>
                        <a:rPr lang="en-US" sz="1800" i="0" dirty="0" smtClean="0">
                          <a:cs typeface="+mn-cs"/>
                        </a:rPr>
                        <a:t>CH</a:t>
                      </a:r>
                      <a:r>
                        <a:rPr lang="en-US" sz="1800" i="0" baseline="-25000" dirty="0" smtClean="0">
                          <a:cs typeface="+mn-cs"/>
                        </a:rPr>
                        <a:t>2</a:t>
                      </a:r>
                      <a:r>
                        <a:rPr lang="en-US" sz="1800" i="0" dirty="0" smtClean="0">
                          <a:cs typeface="+mn-cs"/>
                        </a:rPr>
                        <a:t>C</a:t>
                      </a:r>
                      <a:r>
                        <a:rPr lang="en-US" sz="1800" i="0" dirty="0" smtClean="0">
                          <a:solidFill>
                            <a:srgbClr val="FF0000"/>
                          </a:solidFill>
                          <a:cs typeface="+mn-cs"/>
                        </a:rPr>
                        <a:t>HCl</a:t>
                      </a:r>
                      <a:r>
                        <a:rPr lang="en-US" sz="1800" i="0" dirty="0" smtClean="0">
                          <a:cs typeface="+mn-cs"/>
                        </a:rPr>
                        <a:t>COOH</a:t>
                      </a:r>
                      <a:endParaRPr lang="ar-SA" sz="1800" i="0" dirty="0">
                        <a:cs typeface="+mn-cs"/>
                      </a:endParaRPr>
                    </a:p>
                  </a:txBody>
                  <a:tcPr/>
                </a:tc>
                <a:tc>
                  <a:txBody>
                    <a:bodyPr/>
                    <a:lstStyle/>
                    <a:p>
                      <a:pPr algn="l" rtl="0"/>
                      <a:r>
                        <a:rPr lang="el-GR" sz="1800" i="0" dirty="0" smtClean="0">
                          <a:latin typeface="Times New Roman"/>
                          <a:cs typeface="Times New Roman"/>
                        </a:rPr>
                        <a:t>α</a:t>
                      </a:r>
                      <a:r>
                        <a:rPr lang="en-US" sz="1800" i="0" dirty="0" smtClean="0">
                          <a:latin typeface="Times New Roman"/>
                          <a:cs typeface="Times New Roman"/>
                        </a:rPr>
                        <a:t>-</a:t>
                      </a:r>
                      <a:r>
                        <a:rPr lang="en-US" sz="1800" i="0" dirty="0" err="1" smtClean="0">
                          <a:cs typeface="+mn-cs"/>
                        </a:rPr>
                        <a:t>Chlorobutyric</a:t>
                      </a:r>
                      <a:r>
                        <a:rPr lang="en-US" sz="1800" i="0" dirty="0" smtClean="0">
                          <a:cs typeface="+mn-cs"/>
                        </a:rPr>
                        <a:t> acid</a:t>
                      </a:r>
                      <a:endParaRPr lang="ar-SA" sz="1800" i="0" dirty="0">
                        <a:cs typeface="+mn-cs"/>
                      </a:endParaRPr>
                    </a:p>
                  </a:txBody>
                  <a:tcPr/>
                </a:tc>
              </a:tr>
              <a:tr h="739241">
                <a:tc>
                  <a:txBody>
                    <a:bodyPr/>
                    <a:lstStyle/>
                    <a:p>
                      <a:pPr algn="l" rtl="0"/>
                      <a:r>
                        <a:rPr lang="en-US" sz="1800" i="0" dirty="0" smtClean="0">
                          <a:cs typeface="+mn-cs"/>
                        </a:rPr>
                        <a:t>6</a:t>
                      </a:r>
                      <a:endParaRPr lang="ar-SA" sz="1800" i="0" dirty="0">
                        <a:cs typeface="+mn-cs"/>
                      </a:endParaRPr>
                    </a:p>
                  </a:txBody>
                  <a:tcPr/>
                </a:tc>
                <a:tc>
                  <a:txBody>
                    <a:bodyPr/>
                    <a:lstStyle/>
                    <a:p>
                      <a:pPr algn="l" rtl="0"/>
                      <a:r>
                        <a:rPr lang="en-US" sz="2000" b="0" i="0" baseline="-25000" dirty="0" smtClean="0">
                          <a:cs typeface="+mn-cs"/>
                        </a:rPr>
                        <a:t>4.05</a:t>
                      </a:r>
                      <a:endParaRPr lang="ar-SA" sz="2000" b="0" i="0" baseline="-25000" dirty="0">
                        <a:cs typeface="+mn-cs"/>
                      </a:endParaRPr>
                    </a:p>
                  </a:txBody>
                  <a:tcPr/>
                </a:tc>
                <a:tc>
                  <a:txBody>
                    <a:bodyPr/>
                    <a:lstStyle/>
                    <a:p>
                      <a:pPr algn="l" rtl="0"/>
                      <a:r>
                        <a:rPr lang="en-US" sz="1800" i="0" dirty="0" smtClean="0">
                          <a:cs typeface="+mn-cs"/>
                        </a:rPr>
                        <a:t>CH</a:t>
                      </a:r>
                      <a:r>
                        <a:rPr lang="en-US" sz="1800" i="0" baseline="-25000" dirty="0" smtClean="0">
                          <a:cs typeface="+mn-cs"/>
                        </a:rPr>
                        <a:t>3</a:t>
                      </a:r>
                      <a:r>
                        <a:rPr lang="en-US" sz="1800" i="0" dirty="0" smtClean="0">
                          <a:cs typeface="+mn-cs"/>
                        </a:rPr>
                        <a:t>C</a:t>
                      </a:r>
                      <a:r>
                        <a:rPr lang="en-US" sz="1800" i="0" dirty="0" smtClean="0">
                          <a:solidFill>
                            <a:srgbClr val="FF0000"/>
                          </a:solidFill>
                          <a:cs typeface="+mn-cs"/>
                        </a:rPr>
                        <a:t>HCl</a:t>
                      </a:r>
                      <a:r>
                        <a:rPr lang="en-US" sz="1800" i="0" dirty="0" smtClean="0">
                          <a:cs typeface="+mn-cs"/>
                        </a:rPr>
                        <a:t>CH</a:t>
                      </a:r>
                      <a:r>
                        <a:rPr lang="en-US" sz="1800" i="0" baseline="-25000" dirty="0" smtClean="0">
                          <a:cs typeface="+mn-cs"/>
                        </a:rPr>
                        <a:t>2</a:t>
                      </a:r>
                      <a:r>
                        <a:rPr lang="en-US" sz="1800" i="0" dirty="0" smtClean="0">
                          <a:cs typeface="+mn-cs"/>
                        </a:rPr>
                        <a:t>COOH</a:t>
                      </a:r>
                      <a:endParaRPr lang="ar-SA" sz="1800" i="0" dirty="0">
                        <a:cs typeface="+mn-cs"/>
                      </a:endParaRPr>
                    </a:p>
                  </a:txBody>
                  <a:tcPr/>
                </a:tc>
                <a:tc>
                  <a:txBody>
                    <a:bodyPr/>
                    <a:lstStyle/>
                    <a:p>
                      <a:pPr algn="l" rtl="0"/>
                      <a:r>
                        <a:rPr lang="el-GR" sz="1800" i="0" dirty="0" smtClean="0">
                          <a:latin typeface="Times New Roman"/>
                          <a:cs typeface="Times New Roman"/>
                          <a:sym typeface="Symbol"/>
                        </a:rPr>
                        <a:t></a:t>
                      </a:r>
                      <a:r>
                        <a:rPr lang="en-US" sz="1800" i="0" dirty="0" smtClean="0">
                          <a:latin typeface="Times New Roman"/>
                          <a:cs typeface="Times New Roman"/>
                        </a:rPr>
                        <a:t>-</a:t>
                      </a:r>
                      <a:r>
                        <a:rPr lang="en-US" sz="1800" i="0" dirty="0" err="1" smtClean="0">
                          <a:cs typeface="+mn-cs"/>
                        </a:rPr>
                        <a:t>Chlorobutyric</a:t>
                      </a:r>
                      <a:r>
                        <a:rPr lang="en-US" sz="1800" i="0" dirty="0" smtClean="0">
                          <a:cs typeface="+mn-cs"/>
                        </a:rPr>
                        <a:t> acid</a:t>
                      </a:r>
                      <a:endParaRPr lang="ar-SA" sz="1800" i="0" dirty="0">
                        <a:cs typeface="+mn-cs"/>
                      </a:endParaRPr>
                    </a:p>
                  </a:txBody>
                  <a:tcPr/>
                </a:tc>
              </a:tr>
              <a:tr h="428290">
                <a:tc>
                  <a:txBody>
                    <a:bodyPr/>
                    <a:lstStyle/>
                    <a:p>
                      <a:pPr algn="l" rtl="0"/>
                      <a:r>
                        <a:rPr lang="en-US" sz="1800" i="0" dirty="0" smtClean="0">
                          <a:cs typeface="+mn-cs"/>
                        </a:rPr>
                        <a:t>2</a:t>
                      </a:r>
                      <a:endParaRPr lang="ar-SA" sz="1800" i="0" dirty="0">
                        <a:cs typeface="+mn-cs"/>
                      </a:endParaRPr>
                    </a:p>
                  </a:txBody>
                  <a:tcPr/>
                </a:tc>
                <a:tc>
                  <a:txBody>
                    <a:bodyPr/>
                    <a:lstStyle/>
                    <a:p>
                      <a:pPr algn="l" rtl="0"/>
                      <a:r>
                        <a:rPr lang="en-US" sz="2000" b="0" i="0" baseline="-25000" dirty="0" smtClean="0">
                          <a:cs typeface="+mn-cs"/>
                        </a:rPr>
                        <a:t>4.52</a:t>
                      </a:r>
                      <a:endParaRPr lang="ar-SA" sz="2000" b="0" i="0" baseline="-25000" dirty="0">
                        <a:cs typeface="+mn-cs"/>
                      </a:endParaRPr>
                    </a:p>
                  </a:txBody>
                  <a:tcPr/>
                </a:tc>
                <a:tc>
                  <a:txBody>
                    <a:bodyPr/>
                    <a:lstStyle/>
                    <a:p>
                      <a:pPr algn="l" rtl="0"/>
                      <a:r>
                        <a:rPr lang="en-US" sz="1800" i="0" dirty="0" smtClean="0">
                          <a:solidFill>
                            <a:srgbClr val="FF0000"/>
                          </a:solidFill>
                          <a:cs typeface="+mn-cs"/>
                        </a:rPr>
                        <a:t>Cl</a:t>
                      </a:r>
                      <a:r>
                        <a:rPr lang="en-US" sz="1800" i="0" dirty="0" smtClean="0">
                          <a:cs typeface="+mn-cs"/>
                        </a:rPr>
                        <a:t>CH</a:t>
                      </a:r>
                      <a:r>
                        <a:rPr lang="en-US" sz="1800" i="0" baseline="-25000" dirty="0" smtClean="0">
                          <a:cs typeface="+mn-cs"/>
                        </a:rPr>
                        <a:t>2</a:t>
                      </a:r>
                      <a:r>
                        <a:rPr lang="en-US" sz="1800" i="0" dirty="0" smtClean="0">
                          <a:cs typeface="+mn-cs"/>
                        </a:rPr>
                        <a:t>CH</a:t>
                      </a:r>
                      <a:r>
                        <a:rPr lang="en-US" sz="1800" i="0" baseline="-25000" dirty="0" smtClean="0">
                          <a:cs typeface="+mn-cs"/>
                        </a:rPr>
                        <a:t>2</a:t>
                      </a:r>
                      <a:r>
                        <a:rPr lang="en-US" sz="1800" i="0" dirty="0" smtClean="0">
                          <a:cs typeface="+mn-cs"/>
                        </a:rPr>
                        <a:t>CH</a:t>
                      </a:r>
                      <a:r>
                        <a:rPr lang="en-US" sz="1800" i="0" baseline="-25000" dirty="0" smtClean="0">
                          <a:cs typeface="+mn-cs"/>
                        </a:rPr>
                        <a:t>2</a:t>
                      </a:r>
                      <a:r>
                        <a:rPr lang="en-US" sz="1800" i="0" dirty="0" smtClean="0">
                          <a:cs typeface="+mn-cs"/>
                        </a:rPr>
                        <a:t>COOH</a:t>
                      </a:r>
                      <a:endParaRPr lang="ar-SA" sz="1800" i="0" dirty="0">
                        <a:cs typeface="+mn-cs"/>
                      </a:endParaRPr>
                    </a:p>
                  </a:txBody>
                  <a:tcPr/>
                </a:tc>
                <a:tc>
                  <a:txBody>
                    <a:bodyPr/>
                    <a:lstStyle/>
                    <a:p>
                      <a:pPr algn="l" rtl="0"/>
                      <a:r>
                        <a:rPr lang="el-GR" sz="1800" i="0" dirty="0" smtClean="0">
                          <a:latin typeface="Times New Roman"/>
                          <a:cs typeface="Times New Roman"/>
                          <a:sym typeface="Symbol"/>
                        </a:rPr>
                        <a:t></a:t>
                      </a:r>
                      <a:r>
                        <a:rPr lang="en-US" sz="1800" i="0" dirty="0" smtClean="0">
                          <a:latin typeface="Times New Roman"/>
                          <a:cs typeface="Times New Roman"/>
                        </a:rPr>
                        <a:t>-</a:t>
                      </a:r>
                      <a:r>
                        <a:rPr lang="en-US" sz="1800" i="0" dirty="0" err="1" smtClean="0">
                          <a:cs typeface="+mn-cs"/>
                        </a:rPr>
                        <a:t>Chlorobutyric</a:t>
                      </a:r>
                      <a:r>
                        <a:rPr lang="en-US" sz="1800" i="0" dirty="0" smtClean="0">
                          <a:cs typeface="+mn-cs"/>
                        </a:rPr>
                        <a:t> acid</a:t>
                      </a:r>
                      <a:endParaRPr lang="ar-SA" sz="1800" i="0" dirty="0">
                        <a:cs typeface="+mn-cs"/>
                      </a:endParaRPr>
                    </a:p>
                  </a:txBody>
                  <a:tcPr/>
                </a:tc>
              </a:tr>
            </a:tbl>
          </a:graphicData>
        </a:graphic>
      </p:graphicFrame>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3962400"/>
            <a:ext cx="7007925" cy="1752600"/>
          </a:xfrm>
          <a:prstGeom prst="rect">
            <a:avLst/>
          </a:prstGeom>
          <a:noFill/>
          <a:extLst>
            <a:ext uri="{909E8E84-426E-40DD-AFC4-6F175D3DCCD1}">
              <a14:hiddenFill xmlns:a14="http://schemas.microsoft.com/office/drawing/2010/main">
                <a:solidFill>
                  <a:srgbClr val="FFFFFF"/>
                </a:solidFill>
              </a14:hiddenFill>
            </a:ext>
          </a:extLst>
        </p:spPr>
      </p:pic>
      <p:sp>
        <p:nvSpPr>
          <p:cNvPr id="6" name="عنصر نائب لرقم الشريحة 5"/>
          <p:cNvSpPr>
            <a:spLocks noGrp="1"/>
          </p:cNvSpPr>
          <p:nvPr>
            <p:ph type="sldNum" sz="quarter" idx="12"/>
          </p:nvPr>
        </p:nvSpPr>
        <p:spPr/>
        <p:txBody>
          <a:bodyPr/>
          <a:lstStyle/>
          <a:p>
            <a:fld id="{405B12B2-4FB3-489F-A189-74144EEB9694}" type="slidenum">
              <a:rPr lang="en-US" smtClean="0">
                <a:solidFill>
                  <a:prstClr val="black">
                    <a:tint val="75000"/>
                  </a:prstClr>
                </a:solidFill>
              </a:rPr>
              <a:pPr/>
              <a:t>240</a:t>
            </a:fld>
            <a:endParaRPr lang="en-US">
              <a:solidFill>
                <a:prstClr val="black">
                  <a:tint val="75000"/>
                </a:prstClr>
              </a:solidFill>
            </a:endParaRPr>
          </a:p>
        </p:txBody>
      </p:sp>
      <p:sp>
        <p:nvSpPr>
          <p:cNvPr id="8" name="Rectangle 11"/>
          <p:cNvSpPr/>
          <p:nvPr/>
        </p:nvSpPr>
        <p:spPr>
          <a:xfrm>
            <a:off x="-19152" y="0"/>
            <a:ext cx="5734152"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2800" b="1" dirty="0">
                <a:solidFill>
                  <a:prstClr val="black"/>
                </a:solidFill>
                <a:cs typeface="Arial" pitchFamily="34" charset="0"/>
              </a:rPr>
              <a:t>Acid </a:t>
            </a:r>
            <a:r>
              <a:rPr lang="en-US" sz="2800" b="1" dirty="0" smtClean="0">
                <a:solidFill>
                  <a:prstClr val="black"/>
                </a:solidFill>
                <a:cs typeface="Arial" pitchFamily="34" charset="0"/>
              </a:rPr>
              <a:t>Strength </a:t>
            </a:r>
            <a:r>
              <a:rPr lang="en-US" sz="1600" b="1" dirty="0" smtClean="0">
                <a:solidFill>
                  <a:srgbClr val="C00000"/>
                </a:solidFill>
                <a:latin typeface="Arial" panose="020B0604020202020204" pitchFamily="34" charset="0"/>
              </a:rPr>
              <a:t>among </a:t>
            </a:r>
            <a:r>
              <a:rPr lang="en-US" sz="1600" b="1" dirty="0">
                <a:solidFill>
                  <a:srgbClr val="C00000"/>
                </a:solidFill>
                <a:latin typeface="Arial" panose="020B0604020202020204" pitchFamily="34" charset="0"/>
              </a:rPr>
              <a:t>carboxylic acids</a:t>
            </a:r>
            <a:r>
              <a:rPr lang="en-US" sz="1600" b="1" dirty="0" smtClean="0">
                <a:solidFill>
                  <a:prstClr val="black"/>
                </a:solidFill>
                <a:cs typeface="Arial" pitchFamily="34" charset="0"/>
              </a:rPr>
              <a:t>  </a:t>
            </a:r>
            <a:endParaRPr lang="en-US" sz="1600" b="1" dirty="0">
              <a:solidFill>
                <a:prstClr val="black"/>
              </a:solidFill>
              <a:cs typeface="Arial" pitchFamily="34" charset="0"/>
            </a:endParaRPr>
          </a:p>
        </p:txBody>
      </p:sp>
    </p:spTree>
    <p:extLst>
      <p:ext uri="{BB962C8B-B14F-4D97-AF65-F5344CB8AC3E}">
        <p14:creationId xmlns:p14="http://schemas.microsoft.com/office/powerpoint/2010/main" val="3032985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685800"/>
            <a:ext cx="8915400" cy="4870564"/>
          </a:xfrm>
          <a:prstGeom prst="rect">
            <a:avLst/>
          </a:prstGeom>
        </p:spPr>
        <p:txBody>
          <a:bodyPr wrap="square">
            <a:spAutoFit/>
          </a:bodyPr>
          <a:lstStyle/>
          <a:p>
            <a:pPr marL="342900" indent="-342900" algn="just">
              <a:buFont typeface="Wingdings" panose="05000000000000000000" pitchFamily="2" charset="2"/>
              <a:buChar char="§"/>
            </a:pPr>
            <a:r>
              <a:rPr lang="en-US" sz="2000" b="1" dirty="0" smtClean="0">
                <a:solidFill>
                  <a:srgbClr val="002060"/>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Effect of </a:t>
            </a:r>
            <a:r>
              <a:rPr lang="en-US" sz="2000" b="1" dirty="0" smtClean="0">
                <a:solidFill>
                  <a:srgbClr val="C00000"/>
                </a:solidFill>
                <a:latin typeface="Arial" panose="020B0604020202020204" pitchFamily="34" charset="0"/>
                <a:cs typeface="Arial" panose="020B0604020202020204" pitchFamily="34" charset="0"/>
              </a:rPr>
              <a:t>Electron-donating </a:t>
            </a:r>
            <a:r>
              <a:rPr lang="en-US" sz="2000" b="1" dirty="0">
                <a:solidFill>
                  <a:srgbClr val="C00000"/>
                </a:solidFill>
                <a:latin typeface="Arial" panose="020B0604020202020204" pitchFamily="34" charset="0"/>
                <a:cs typeface="Arial" panose="020B0604020202020204" pitchFamily="34" charset="0"/>
              </a:rPr>
              <a:t>group </a:t>
            </a:r>
            <a:endParaRPr lang="en-US" sz="2000" b="1" dirty="0" smtClean="0">
              <a:solidFill>
                <a:srgbClr val="C00000"/>
              </a:solidFill>
              <a:latin typeface="Arial" panose="020B0604020202020204" pitchFamily="34" charset="0"/>
              <a:cs typeface="Arial" panose="020B0604020202020204" pitchFamily="34" charset="0"/>
            </a:endParaRPr>
          </a:p>
          <a:p>
            <a:pPr marL="342900" indent="-342900" algn="just">
              <a:buFont typeface="Wingdings" panose="05000000000000000000" pitchFamily="2" charset="2"/>
              <a:buChar char="§"/>
            </a:pPr>
            <a:endParaRPr lang="en-US" sz="1050" b="1" dirty="0">
              <a:solidFill>
                <a:srgbClr val="C00000"/>
              </a:solidFill>
              <a:latin typeface="Arial" panose="020B0604020202020204" pitchFamily="34" charset="0"/>
              <a:cs typeface="Arial" panose="020B0604020202020204" pitchFamily="34" charset="0"/>
            </a:endParaRPr>
          </a:p>
          <a:p>
            <a:pPr algn="just"/>
            <a:r>
              <a:rPr lang="en-US" sz="2000" b="1" dirty="0" smtClean="0">
                <a:solidFill>
                  <a:srgbClr val="002060"/>
                </a:solidFill>
                <a:latin typeface="Arial" panose="020B0604020202020204" pitchFamily="34" charset="0"/>
                <a:cs typeface="Arial" panose="020B0604020202020204" pitchFamily="34" charset="0"/>
              </a:rPr>
              <a:t>       Relative </a:t>
            </a:r>
            <a:r>
              <a:rPr lang="en-US" sz="2000" b="1" dirty="0">
                <a:solidFill>
                  <a:srgbClr val="002060"/>
                </a:solidFill>
                <a:latin typeface="Arial" panose="020B0604020202020204" pitchFamily="34" charset="0"/>
                <a:cs typeface="Arial" panose="020B0604020202020204" pitchFamily="34" charset="0"/>
              </a:rPr>
              <a:t>to the parent </a:t>
            </a:r>
            <a:r>
              <a:rPr lang="en-US" sz="2000" b="1" dirty="0" err="1">
                <a:solidFill>
                  <a:srgbClr val="002060"/>
                </a:solidFill>
                <a:latin typeface="Arial" panose="020B0604020202020204" pitchFamily="34" charset="0"/>
                <a:cs typeface="Arial" panose="020B0604020202020204" pitchFamily="34" charset="0"/>
              </a:rPr>
              <a:t>unsubstituted</a:t>
            </a:r>
            <a:r>
              <a:rPr lang="en-US" sz="2000" b="1" dirty="0">
                <a:solidFill>
                  <a:srgbClr val="002060"/>
                </a:solidFill>
                <a:latin typeface="Arial" panose="020B0604020202020204" pitchFamily="34" charset="0"/>
                <a:cs typeface="Arial" panose="020B0604020202020204" pitchFamily="34" charset="0"/>
              </a:rPr>
              <a:t> acid . </a:t>
            </a:r>
            <a:r>
              <a:rPr lang="en-US" sz="2000" b="1" dirty="0">
                <a:solidFill>
                  <a:srgbClr val="C00000"/>
                </a:solidFill>
                <a:latin typeface="Arial" panose="020B0604020202020204" pitchFamily="34" charset="0"/>
                <a:cs typeface="Arial" panose="020B0604020202020204" pitchFamily="34" charset="0"/>
              </a:rPr>
              <a:t>addition of any electron-donating </a:t>
            </a:r>
            <a:r>
              <a:rPr lang="en-US" sz="2000" b="1" dirty="0">
                <a:solidFill>
                  <a:srgbClr val="002060"/>
                </a:solidFill>
                <a:latin typeface="Arial" panose="020B0604020202020204" pitchFamily="34" charset="0"/>
                <a:cs typeface="Arial" panose="020B0604020202020204" pitchFamily="34" charset="0"/>
              </a:rPr>
              <a:t>substituent </a:t>
            </a:r>
            <a:r>
              <a:rPr lang="en-US" sz="2000" b="1" dirty="0" smtClean="0">
                <a:solidFill>
                  <a:srgbClr val="002060"/>
                </a:solidFill>
                <a:latin typeface="Arial" panose="020B0604020202020204" pitchFamily="34" charset="0"/>
                <a:cs typeface="Arial" panose="020B0604020202020204" pitchFamily="34" charset="0"/>
              </a:rPr>
              <a:t>(such as </a:t>
            </a:r>
            <a:r>
              <a:rPr lang="en-US" sz="2000" b="1" dirty="0" smtClean="0">
                <a:solidFill>
                  <a:srgbClr val="C00000"/>
                </a:solidFill>
                <a:latin typeface="Arial" panose="020B0604020202020204" pitchFamily="34" charset="0"/>
                <a:cs typeface="Arial" panose="020B0604020202020204" pitchFamily="34" charset="0"/>
              </a:rPr>
              <a:t>CH</a:t>
            </a:r>
            <a:r>
              <a:rPr lang="en-US" sz="2000" b="1" baseline="-25000" dirty="0" smtClean="0">
                <a:solidFill>
                  <a:srgbClr val="C00000"/>
                </a:solidFill>
                <a:latin typeface="Arial" panose="020B0604020202020204" pitchFamily="34" charset="0"/>
                <a:cs typeface="Arial" panose="020B0604020202020204" pitchFamily="34" charset="0"/>
              </a:rPr>
              <a:t>3, </a:t>
            </a:r>
            <a:r>
              <a:rPr lang="en-US" sz="2000" b="1" dirty="0" smtClean="0">
                <a:solidFill>
                  <a:srgbClr val="C00000"/>
                </a:solidFill>
                <a:latin typeface="Arial" panose="020B0604020202020204" pitchFamily="34" charset="0"/>
                <a:cs typeface="Arial" panose="020B0604020202020204" pitchFamily="34" charset="0"/>
              </a:rPr>
              <a:t>OH , NH</a:t>
            </a:r>
            <a:r>
              <a:rPr lang="en-US" sz="2000" b="1" baseline="-25000" dirty="0" smtClean="0">
                <a:solidFill>
                  <a:srgbClr val="C00000"/>
                </a:solidFill>
                <a:latin typeface="Arial" panose="020B0604020202020204" pitchFamily="34" charset="0"/>
                <a:cs typeface="Arial" panose="020B0604020202020204" pitchFamily="34" charset="0"/>
              </a:rPr>
              <a:t>2</a:t>
            </a:r>
            <a:r>
              <a:rPr lang="en-US" sz="2000" b="1" dirty="0" smtClean="0">
                <a:solidFill>
                  <a:srgbClr val="C00000"/>
                </a:solidFill>
                <a:latin typeface="Arial" panose="020B0604020202020204" pitchFamily="34" charset="0"/>
                <a:cs typeface="Arial" panose="020B0604020202020204" pitchFamily="34" charset="0"/>
              </a:rPr>
              <a:t> </a:t>
            </a:r>
            <a:r>
              <a:rPr lang="en-US" sz="2000" b="1" dirty="0" smtClean="0">
                <a:solidFill>
                  <a:prstClr val="black"/>
                </a:solidFill>
                <a:latin typeface="Arial" panose="020B0604020202020204" pitchFamily="34" charset="0"/>
                <a:cs typeface="Arial" panose="020B0604020202020204" pitchFamily="34" charset="0"/>
              </a:rPr>
              <a:t>)</a:t>
            </a:r>
            <a:r>
              <a:rPr lang="en-US" sz="2000" b="1" dirty="0" smtClean="0">
                <a:solidFill>
                  <a:srgbClr val="002060"/>
                </a:solidFill>
                <a:latin typeface="Arial" panose="020B0604020202020204" pitchFamily="34" charset="0"/>
                <a:cs typeface="Arial" panose="020B0604020202020204" pitchFamily="34" charset="0"/>
              </a:rPr>
              <a:t> on </a:t>
            </a:r>
            <a:r>
              <a:rPr lang="en-US" sz="2000" b="1" dirty="0">
                <a:solidFill>
                  <a:srgbClr val="002060"/>
                </a:solidFill>
                <a:latin typeface="Arial" panose="020B0604020202020204" pitchFamily="34" charset="0"/>
                <a:cs typeface="Arial" panose="020B0604020202020204" pitchFamily="34" charset="0"/>
              </a:rPr>
              <a:t>the R (or </a:t>
            </a:r>
            <a:r>
              <a:rPr lang="en-US" sz="2000" b="1" dirty="0" err="1">
                <a:solidFill>
                  <a:srgbClr val="002060"/>
                </a:solidFill>
                <a:latin typeface="Arial" panose="020B0604020202020204" pitchFamily="34" charset="0"/>
                <a:cs typeface="Arial" panose="020B0604020202020204" pitchFamily="34" charset="0"/>
              </a:rPr>
              <a:t>Ar</a:t>
            </a:r>
            <a:r>
              <a:rPr lang="en-US" sz="2000" b="1" dirty="0">
                <a:solidFill>
                  <a:srgbClr val="002060"/>
                </a:solidFill>
                <a:latin typeface="Arial" panose="020B0604020202020204" pitchFamily="34" charset="0"/>
                <a:cs typeface="Arial" panose="020B0604020202020204" pitchFamily="34" charset="0"/>
              </a:rPr>
              <a:t>) portion of an acid </a:t>
            </a:r>
            <a:r>
              <a:rPr lang="en-US" sz="2000" b="1" dirty="0">
                <a:solidFill>
                  <a:srgbClr val="C00000"/>
                </a:solidFill>
                <a:latin typeface="Arial" panose="020B0604020202020204" pitchFamily="34" charset="0"/>
                <a:cs typeface="Arial" panose="020B0604020202020204" pitchFamily="34" charset="0"/>
              </a:rPr>
              <a:t>decreases</a:t>
            </a:r>
            <a:r>
              <a:rPr lang="en-US" sz="2000" b="1" dirty="0">
                <a:solidFill>
                  <a:srgbClr val="002060"/>
                </a:solidFill>
                <a:latin typeface="Arial" panose="020B0604020202020204" pitchFamily="34" charset="0"/>
                <a:cs typeface="Arial" panose="020B0604020202020204" pitchFamily="34" charset="0"/>
              </a:rPr>
              <a:t> its acid </a:t>
            </a:r>
            <a:r>
              <a:rPr lang="en-US" sz="2000" b="1" dirty="0" smtClean="0">
                <a:solidFill>
                  <a:srgbClr val="002060"/>
                </a:solidFill>
                <a:latin typeface="Arial" panose="020B0604020202020204" pitchFamily="34" charset="0"/>
                <a:cs typeface="Arial" panose="020B0604020202020204" pitchFamily="34" charset="0"/>
              </a:rPr>
              <a:t>strength</a:t>
            </a:r>
          </a:p>
          <a:p>
            <a:pPr algn="just"/>
            <a:endParaRPr lang="en-US" sz="2000" b="1" dirty="0" smtClean="0">
              <a:solidFill>
                <a:srgbClr val="FF0000"/>
              </a:solidFill>
              <a:latin typeface="Arial" panose="020B0604020202020204" pitchFamily="34" charset="0"/>
              <a:cs typeface="Arial" panose="020B0604020202020204" pitchFamily="34" charset="0"/>
            </a:endParaRPr>
          </a:p>
          <a:p>
            <a:pPr algn="just"/>
            <a:r>
              <a:rPr lang="en-US" sz="2000" b="1" dirty="0" smtClean="0">
                <a:solidFill>
                  <a:prstClr val="black"/>
                </a:solidFill>
                <a:latin typeface="Arial" panose="020B0604020202020204" pitchFamily="34" charset="0"/>
                <a:cs typeface="Arial" panose="020B0604020202020204" pitchFamily="34" charset="0"/>
              </a:rPr>
              <a:t>         CH</a:t>
            </a:r>
            <a:r>
              <a:rPr lang="en-US" sz="2000" b="1" baseline="-25000" dirty="0" smtClean="0">
                <a:solidFill>
                  <a:prstClr val="black"/>
                </a:solidFill>
                <a:latin typeface="Arial" panose="020B0604020202020204" pitchFamily="34" charset="0"/>
                <a:cs typeface="Arial" panose="020B0604020202020204" pitchFamily="34" charset="0"/>
              </a:rPr>
              <a:t>3</a:t>
            </a:r>
            <a:r>
              <a:rPr lang="en-US" sz="2000" b="1" dirty="0" smtClean="0">
                <a:solidFill>
                  <a:prstClr val="black"/>
                </a:solidFill>
                <a:latin typeface="Arial" panose="020B0604020202020204" pitchFamily="34" charset="0"/>
                <a:cs typeface="Arial" panose="020B0604020202020204" pitchFamily="34" charset="0"/>
              </a:rPr>
              <a:t>COOH </a:t>
            </a:r>
            <a:r>
              <a:rPr lang="en-US" sz="2000" b="1" dirty="0">
                <a:solidFill>
                  <a:prstClr val="black"/>
                </a:solidFill>
                <a:latin typeface="Arial" panose="020B0604020202020204" pitchFamily="34" charset="0"/>
                <a:cs typeface="Arial" panose="020B0604020202020204" pitchFamily="34" charset="0"/>
              </a:rPr>
              <a:t>&gt;</a:t>
            </a:r>
            <a:r>
              <a:rPr lang="en-US" sz="2000" b="1" dirty="0" smtClean="0">
                <a:solidFill>
                  <a:prstClr val="black"/>
                </a:solidFill>
                <a:latin typeface="Arial" panose="020B0604020202020204" pitchFamily="34" charset="0"/>
                <a:cs typeface="Arial" panose="020B0604020202020204" pitchFamily="34" charset="0"/>
              </a:rPr>
              <a:t> </a:t>
            </a:r>
            <a:r>
              <a:rPr lang="en-US" sz="2000" b="1" dirty="0">
                <a:solidFill>
                  <a:srgbClr val="C00000"/>
                </a:solidFill>
                <a:latin typeface="Arial" panose="020B0604020202020204" pitchFamily="34" charset="0"/>
                <a:cs typeface="Arial" panose="020B0604020202020204" pitchFamily="34" charset="0"/>
              </a:rPr>
              <a:t>CH</a:t>
            </a:r>
            <a:r>
              <a:rPr lang="en-US" sz="2000" b="1" baseline="-25000" dirty="0">
                <a:solidFill>
                  <a:srgbClr val="C00000"/>
                </a:solidFill>
                <a:latin typeface="Arial" panose="020B0604020202020204" pitchFamily="34" charset="0"/>
                <a:cs typeface="Arial" panose="020B0604020202020204" pitchFamily="34" charset="0"/>
              </a:rPr>
              <a:t>3</a:t>
            </a:r>
            <a:r>
              <a:rPr lang="en-US" sz="2000" b="1" dirty="0" smtClean="0">
                <a:solidFill>
                  <a:prstClr val="black"/>
                </a:solidFill>
                <a:latin typeface="Arial" panose="020B0604020202020204" pitchFamily="34" charset="0"/>
                <a:cs typeface="Arial" panose="020B0604020202020204" pitchFamily="34" charset="0"/>
              </a:rPr>
              <a:t>CH</a:t>
            </a:r>
            <a:r>
              <a:rPr lang="en-US" sz="2000" b="1" baseline="-25000" dirty="0" smtClean="0">
                <a:solidFill>
                  <a:prstClr val="black"/>
                </a:solidFill>
                <a:latin typeface="Arial" panose="020B0604020202020204" pitchFamily="34" charset="0"/>
                <a:cs typeface="Arial" panose="020B0604020202020204" pitchFamily="34" charset="0"/>
              </a:rPr>
              <a:t>2</a:t>
            </a:r>
            <a:r>
              <a:rPr lang="en-US" sz="2000" b="1" dirty="0" smtClean="0">
                <a:solidFill>
                  <a:prstClr val="black"/>
                </a:solidFill>
                <a:latin typeface="Arial" panose="020B0604020202020204" pitchFamily="34" charset="0"/>
                <a:cs typeface="Arial" panose="020B0604020202020204" pitchFamily="34" charset="0"/>
              </a:rPr>
              <a:t>COOH</a:t>
            </a:r>
          </a:p>
          <a:p>
            <a:pPr algn="just"/>
            <a:endParaRPr lang="en-US" sz="2000" b="1" dirty="0">
              <a:solidFill>
                <a:prstClr val="black"/>
              </a:solidFill>
              <a:latin typeface="Arial" panose="020B0604020202020204" pitchFamily="34" charset="0"/>
              <a:cs typeface="Arial" panose="020B0604020202020204" pitchFamily="34" charset="0"/>
            </a:endParaRPr>
          </a:p>
          <a:p>
            <a:pPr algn="just"/>
            <a:r>
              <a:rPr lang="en-US" sz="2000" b="1" dirty="0">
                <a:solidFill>
                  <a:prstClr val="black"/>
                </a:solidFill>
                <a:latin typeface="Arial" panose="020B0604020202020204" pitchFamily="34" charset="0"/>
                <a:cs typeface="Arial" panose="020B0604020202020204" pitchFamily="34" charset="0"/>
              </a:rPr>
              <a:t>    </a:t>
            </a:r>
            <a:r>
              <a:rPr lang="en-US" sz="2000" b="1" dirty="0">
                <a:solidFill>
                  <a:srgbClr val="002060"/>
                </a:solidFill>
                <a:latin typeface="Arial" panose="020B0604020202020204" pitchFamily="34" charset="0"/>
                <a:cs typeface="Arial" panose="020B0604020202020204" pitchFamily="34" charset="0"/>
              </a:rPr>
              <a:t>The </a:t>
            </a:r>
            <a:r>
              <a:rPr lang="en-US" sz="2000" b="1" dirty="0">
                <a:solidFill>
                  <a:srgbClr val="C00000"/>
                </a:solidFill>
                <a:latin typeface="Arial" panose="020B0604020202020204" pitchFamily="34" charset="0"/>
                <a:cs typeface="Arial" panose="020B0604020202020204" pitchFamily="34" charset="0"/>
              </a:rPr>
              <a:t>electron-donating </a:t>
            </a:r>
            <a:r>
              <a:rPr lang="en-US" sz="2000" b="1" dirty="0">
                <a:solidFill>
                  <a:srgbClr val="002060"/>
                </a:solidFill>
                <a:latin typeface="Arial" panose="020B0604020202020204" pitchFamily="34" charset="0"/>
                <a:cs typeface="Arial" panose="020B0604020202020204" pitchFamily="34" charset="0"/>
              </a:rPr>
              <a:t>group </a:t>
            </a:r>
            <a:r>
              <a:rPr lang="en-US" sz="2000" b="1" dirty="0">
                <a:solidFill>
                  <a:srgbClr val="C00000"/>
                </a:solidFill>
                <a:latin typeface="Arial" panose="020B0604020202020204" pitchFamily="34" charset="0"/>
                <a:cs typeface="Arial" panose="020B0604020202020204" pitchFamily="34" charset="0"/>
              </a:rPr>
              <a:t>destabilizes</a:t>
            </a:r>
            <a:r>
              <a:rPr lang="en-US" sz="2000" b="1" dirty="0">
                <a:solidFill>
                  <a:srgbClr val="002060"/>
                </a:solidFill>
                <a:latin typeface="Arial" panose="020B0604020202020204" pitchFamily="34" charset="0"/>
                <a:cs typeface="Arial" panose="020B0604020202020204" pitchFamily="34" charset="0"/>
              </a:rPr>
              <a:t> the carboxylate anion. By intensifying the negative charge , </a:t>
            </a:r>
            <a:r>
              <a:rPr lang="en-US" sz="2000" b="1" dirty="0" smtClean="0">
                <a:solidFill>
                  <a:srgbClr val="002060"/>
                </a:solidFill>
                <a:latin typeface="Arial" panose="020B0604020202020204" pitchFamily="34" charset="0"/>
                <a:cs typeface="Arial" panose="020B0604020202020204" pitchFamily="34" charset="0"/>
              </a:rPr>
              <a:t>the </a:t>
            </a:r>
            <a:r>
              <a:rPr lang="en-US" sz="2000" b="1" dirty="0">
                <a:solidFill>
                  <a:srgbClr val="002060"/>
                </a:solidFill>
                <a:latin typeface="Arial" panose="020B0604020202020204" pitchFamily="34" charset="0"/>
                <a:cs typeface="Arial" panose="020B0604020202020204" pitchFamily="34" charset="0"/>
              </a:rPr>
              <a:t>most common electron-donating, acid-weakening substituent is </a:t>
            </a:r>
            <a:r>
              <a:rPr lang="en-US" sz="2000" b="1" i="1" dirty="0">
                <a:solidFill>
                  <a:srgbClr val="002060"/>
                </a:solidFill>
                <a:latin typeface="Arial" panose="020B0604020202020204" pitchFamily="34" charset="0"/>
                <a:cs typeface="Arial" panose="020B0604020202020204" pitchFamily="34" charset="0"/>
              </a:rPr>
              <a:t>the alkyl group (methyl, ethyl, propyl, and so on</a:t>
            </a:r>
            <a:r>
              <a:rPr lang="en-US" sz="2000" b="1" i="1" dirty="0" smtClean="0">
                <a:solidFill>
                  <a:srgbClr val="00206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Formic </a:t>
            </a:r>
            <a:r>
              <a:rPr lang="en-US" sz="2000" b="1" dirty="0">
                <a:solidFill>
                  <a:srgbClr val="C00000"/>
                </a:solidFill>
                <a:latin typeface="Arial" panose="020B0604020202020204" pitchFamily="34" charset="0"/>
                <a:cs typeface="Arial" panose="020B0604020202020204" pitchFamily="34" charset="0"/>
              </a:rPr>
              <a:t>acid </a:t>
            </a:r>
            <a:r>
              <a:rPr lang="en-US" sz="2000" b="1" dirty="0" smtClean="0">
                <a:solidFill>
                  <a:srgbClr val="C00000"/>
                </a:solidFill>
                <a:latin typeface="Arial" panose="020B0604020202020204" pitchFamily="34" charset="0"/>
                <a:cs typeface="Arial" panose="020B0604020202020204" pitchFamily="34" charset="0"/>
              </a:rPr>
              <a:t>HCOOH </a:t>
            </a:r>
            <a:r>
              <a:rPr lang="en-US" sz="2000" b="1" dirty="0" smtClean="0">
                <a:solidFill>
                  <a:srgbClr val="002060"/>
                </a:solidFill>
                <a:latin typeface="Arial" panose="020B0604020202020204" pitchFamily="34" charset="0"/>
                <a:cs typeface="Arial" panose="020B0604020202020204" pitchFamily="34" charset="0"/>
              </a:rPr>
              <a:t>(no </a:t>
            </a:r>
            <a:r>
              <a:rPr lang="en-US" sz="2000" b="1" dirty="0">
                <a:solidFill>
                  <a:srgbClr val="002060"/>
                </a:solidFill>
                <a:latin typeface="Arial" panose="020B0604020202020204" pitchFamily="34" charset="0"/>
                <a:cs typeface="Arial" panose="020B0604020202020204" pitchFamily="34" charset="0"/>
              </a:rPr>
              <a:t>alkyl group) is a stronger acid than acetic acid (one alkyl group</a:t>
            </a:r>
            <a:r>
              <a:rPr lang="en-US" sz="2000" b="1" dirty="0" smtClean="0">
                <a:solidFill>
                  <a:srgbClr val="002060"/>
                </a:solidFill>
                <a:latin typeface="Arial" panose="020B0604020202020204" pitchFamily="34" charset="0"/>
                <a:cs typeface="Arial" panose="020B0604020202020204" pitchFamily="34" charset="0"/>
              </a:rPr>
              <a:t>).</a:t>
            </a:r>
          </a:p>
          <a:p>
            <a:pPr algn="just"/>
            <a:endParaRPr lang="en-US" sz="2000" b="1" dirty="0">
              <a:solidFill>
                <a:srgbClr val="002060"/>
              </a:solidFill>
              <a:latin typeface="Arial" panose="020B0604020202020204" pitchFamily="34" charset="0"/>
              <a:cs typeface="Arial" panose="020B0604020202020204" pitchFamily="34" charset="0"/>
            </a:endParaRPr>
          </a:p>
          <a:p>
            <a:r>
              <a:rPr lang="en-US" sz="2000" b="1" dirty="0" smtClean="0">
                <a:solidFill>
                  <a:srgbClr val="002060"/>
                </a:solidFill>
                <a:latin typeface="Arial" panose="020B0604020202020204" pitchFamily="34" charset="0"/>
                <a:cs typeface="Arial" panose="020B0604020202020204" pitchFamily="34" charset="0"/>
              </a:rPr>
              <a:t>                               </a:t>
            </a:r>
            <a:r>
              <a:rPr lang="en-US" sz="2000" b="1" dirty="0" smtClean="0">
                <a:solidFill>
                  <a:prstClr val="black"/>
                </a:solidFill>
                <a:latin typeface="Arial" panose="020B0604020202020204" pitchFamily="34" charset="0"/>
                <a:cs typeface="Arial" panose="020B0604020202020204" pitchFamily="34" charset="0"/>
              </a:rPr>
              <a:t>HCOOH </a:t>
            </a:r>
            <a:r>
              <a:rPr lang="en-US" sz="2000" b="1" dirty="0">
                <a:solidFill>
                  <a:prstClr val="black"/>
                </a:solidFill>
                <a:latin typeface="Arial" panose="020B0604020202020204" pitchFamily="34" charset="0"/>
                <a:cs typeface="Arial" panose="020B0604020202020204" pitchFamily="34" charset="0"/>
              </a:rPr>
              <a:t>&gt; </a:t>
            </a:r>
            <a:r>
              <a:rPr lang="en-US" sz="2000" b="1" dirty="0">
                <a:solidFill>
                  <a:srgbClr val="C00000"/>
                </a:solidFill>
                <a:latin typeface="Arial" panose="020B0604020202020204" pitchFamily="34" charset="0"/>
                <a:cs typeface="Arial" panose="020B0604020202020204" pitchFamily="34" charset="0"/>
              </a:rPr>
              <a:t>CH</a:t>
            </a:r>
            <a:r>
              <a:rPr lang="en-US" sz="2000" b="1" baseline="-25000" dirty="0">
                <a:solidFill>
                  <a:srgbClr val="C00000"/>
                </a:solidFill>
                <a:latin typeface="Arial" panose="020B0604020202020204" pitchFamily="34" charset="0"/>
                <a:cs typeface="Arial" panose="020B0604020202020204" pitchFamily="34" charset="0"/>
              </a:rPr>
              <a:t>3</a:t>
            </a:r>
            <a:r>
              <a:rPr lang="en-US" sz="2000" b="1" dirty="0">
                <a:solidFill>
                  <a:prstClr val="black"/>
                </a:solidFill>
                <a:latin typeface="Arial" panose="020B0604020202020204" pitchFamily="34" charset="0"/>
                <a:cs typeface="Arial" panose="020B0604020202020204" pitchFamily="34" charset="0"/>
              </a:rPr>
              <a:t>COOH</a:t>
            </a:r>
            <a:endParaRPr lang="ar-SA" dirty="0">
              <a:solidFill>
                <a:prstClr val="black"/>
              </a:solidFill>
            </a:endParaRPr>
          </a:p>
          <a:p>
            <a:pPr algn="just"/>
            <a:endParaRPr lang="en-US" sz="2000" b="1" dirty="0">
              <a:solidFill>
                <a:srgbClr val="002060"/>
              </a:solidFill>
              <a:latin typeface="Arial" panose="020B0604020202020204" pitchFamily="34" charset="0"/>
              <a:cs typeface="Arial" panose="020B0604020202020204" pitchFamily="34"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241</a:t>
            </a:fld>
            <a:endParaRPr lang="en-US">
              <a:solidFill>
                <a:prstClr val="black">
                  <a:tint val="75000"/>
                </a:prstClr>
              </a:solidFill>
            </a:endParaRPr>
          </a:p>
        </p:txBody>
      </p:sp>
      <p:sp>
        <p:nvSpPr>
          <p:cNvPr id="6" name="Rectangle 11"/>
          <p:cNvSpPr/>
          <p:nvPr/>
        </p:nvSpPr>
        <p:spPr>
          <a:xfrm>
            <a:off x="-19152" y="0"/>
            <a:ext cx="5734152" cy="523220"/>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2800" b="1" dirty="0">
                <a:solidFill>
                  <a:prstClr val="black"/>
                </a:solidFill>
                <a:cs typeface="Arial" pitchFamily="34" charset="0"/>
              </a:rPr>
              <a:t>Acid </a:t>
            </a:r>
            <a:r>
              <a:rPr lang="en-US" sz="2800" b="1" dirty="0" smtClean="0">
                <a:solidFill>
                  <a:prstClr val="black"/>
                </a:solidFill>
                <a:cs typeface="Arial" pitchFamily="34" charset="0"/>
              </a:rPr>
              <a:t>Strength </a:t>
            </a:r>
            <a:r>
              <a:rPr lang="en-US" sz="1600" b="1" dirty="0" smtClean="0">
                <a:solidFill>
                  <a:srgbClr val="C00000"/>
                </a:solidFill>
                <a:latin typeface="Arial" panose="020B0604020202020204" pitchFamily="34" charset="0"/>
              </a:rPr>
              <a:t>among </a:t>
            </a:r>
            <a:r>
              <a:rPr lang="en-US" sz="1600" b="1" dirty="0">
                <a:solidFill>
                  <a:srgbClr val="C00000"/>
                </a:solidFill>
                <a:latin typeface="Arial" panose="020B0604020202020204" pitchFamily="34" charset="0"/>
              </a:rPr>
              <a:t>carboxylic acids</a:t>
            </a:r>
            <a:r>
              <a:rPr lang="en-US" sz="1600" b="1" dirty="0" smtClean="0">
                <a:solidFill>
                  <a:prstClr val="black"/>
                </a:solidFill>
                <a:cs typeface="Arial" pitchFamily="34" charset="0"/>
              </a:rPr>
              <a:t>  </a:t>
            </a:r>
            <a:endParaRPr lang="en-US" sz="1600" b="1" dirty="0">
              <a:solidFill>
                <a:prstClr val="black"/>
              </a:solidFill>
              <a:cs typeface="Arial" pitchFamily="34" charset="0"/>
            </a:endParaRPr>
          </a:p>
        </p:txBody>
      </p:sp>
    </p:spTree>
    <p:extLst>
      <p:ext uri="{BB962C8B-B14F-4D97-AF65-F5344CB8AC3E}">
        <p14:creationId xmlns:p14="http://schemas.microsoft.com/office/powerpoint/2010/main" val="3465906942"/>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523220"/>
          </a:xfrm>
          <a:prstGeom prst="rect">
            <a:avLst/>
          </a:prstGeom>
          <a:ln>
            <a:noFill/>
          </a:ln>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sz="2800" b="1" dirty="0" smtClean="0">
                <a:solidFill>
                  <a:srgbClr val="0070C0"/>
                </a:solidFill>
              </a:rPr>
              <a:t>Synthesis of </a:t>
            </a:r>
            <a:r>
              <a:rPr lang="en-US" sz="2800" b="1" dirty="0">
                <a:solidFill>
                  <a:srgbClr val="0070C0"/>
                </a:solidFill>
              </a:rPr>
              <a:t>Carboxylic Acids</a:t>
            </a:r>
          </a:p>
        </p:txBody>
      </p:sp>
      <p:pic>
        <p:nvPicPr>
          <p:cNvPr id="44148" name="Picture 1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819401"/>
            <a:ext cx="6324600" cy="208663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76200" y="706903"/>
            <a:ext cx="9067800" cy="2200602"/>
          </a:xfrm>
          <a:prstGeom prst="rect">
            <a:avLst/>
          </a:prstGeom>
        </p:spPr>
        <p:txBody>
          <a:bodyPr wrap="square">
            <a:spAutoFit/>
          </a:bodyPr>
          <a:lstStyle/>
          <a:p>
            <a:pPr>
              <a:lnSpc>
                <a:spcPct val="150000"/>
              </a:lnSpc>
            </a:pPr>
            <a:r>
              <a:rPr lang="en-US" sz="2000" b="1" dirty="0">
                <a:solidFill>
                  <a:srgbClr val="C00000"/>
                </a:solidFill>
                <a:effectLst>
                  <a:outerShdw blurRad="38100" dist="38100" dir="2700000" algn="tl">
                    <a:srgbClr val="000000">
                      <a:alpha val="43137"/>
                    </a:srgbClr>
                  </a:outerShdw>
                </a:effectLst>
                <a:cs typeface="Arial" pitchFamily="34" charset="0"/>
              </a:rPr>
              <a:t>1-</a:t>
            </a:r>
            <a:r>
              <a:rPr lang="en-US" sz="2000" b="1" dirty="0">
                <a:solidFill>
                  <a:srgbClr val="FF0000"/>
                </a:solidFill>
                <a:effectLst>
                  <a:outerShdw blurRad="38100" dist="38100" dir="2700000" algn="tl">
                    <a:srgbClr val="000000">
                      <a:alpha val="43137"/>
                    </a:srgbClr>
                  </a:outerShdw>
                </a:effectLst>
                <a:cs typeface="Arial" pitchFamily="34" charset="0"/>
              </a:rPr>
              <a:t> </a:t>
            </a:r>
            <a:r>
              <a:rPr lang="en-US" sz="2000" b="1" dirty="0" smtClean="0">
                <a:solidFill>
                  <a:srgbClr val="C00000"/>
                </a:solidFill>
                <a:effectLst>
                  <a:outerShdw blurRad="38100" dist="38100" dir="2700000" algn="tl">
                    <a:srgbClr val="000000">
                      <a:alpha val="43137"/>
                    </a:srgbClr>
                  </a:outerShdw>
                </a:effectLst>
                <a:cs typeface="Arial" pitchFamily="34" charset="0"/>
              </a:rPr>
              <a:t>Oxidation</a:t>
            </a:r>
          </a:p>
          <a:p>
            <a:pPr>
              <a:lnSpc>
                <a:spcPct val="150000"/>
              </a:lnSpc>
            </a:pPr>
            <a:endParaRPr lang="en-US" sz="500" b="1" dirty="0">
              <a:solidFill>
                <a:srgbClr val="C00000"/>
              </a:solidFill>
              <a:effectLst>
                <a:outerShdw blurRad="38100" dist="38100" dir="2700000" algn="tl">
                  <a:srgbClr val="000000">
                    <a:alpha val="43137"/>
                  </a:srgbClr>
                </a:outerShdw>
              </a:effectLst>
              <a:cs typeface="Arial" pitchFamily="34" charset="0"/>
            </a:endParaRPr>
          </a:p>
          <a:p>
            <a:pPr marL="342900" indent="-342900">
              <a:buFontTx/>
              <a:buAutoNum type="alphaUcPeriod"/>
            </a:pPr>
            <a:r>
              <a:rPr lang="en-US" sz="2000" b="1" dirty="0" smtClean="0">
                <a:solidFill>
                  <a:srgbClr val="C00000"/>
                </a:solidFill>
                <a:latin typeface="Arial" panose="020B0604020202020204" pitchFamily="34" charset="0"/>
                <a:cs typeface="Arial" panose="020B0604020202020204" pitchFamily="34" charset="0"/>
              </a:rPr>
              <a:t>Oxidation </a:t>
            </a:r>
            <a:r>
              <a:rPr lang="en-US" sz="2000" b="1" dirty="0">
                <a:solidFill>
                  <a:srgbClr val="C00000"/>
                </a:solidFill>
                <a:latin typeface="Arial" panose="020B0604020202020204" pitchFamily="34" charset="0"/>
                <a:cs typeface="Arial" panose="020B0604020202020204" pitchFamily="34" charset="0"/>
              </a:rPr>
              <a:t>of Primary Alcohols </a:t>
            </a:r>
            <a:r>
              <a:rPr lang="en-US" sz="2000" b="1" dirty="0" smtClean="0">
                <a:solidFill>
                  <a:srgbClr val="C00000"/>
                </a:solidFill>
                <a:latin typeface="Arial" panose="020B0604020202020204" pitchFamily="34" charset="0"/>
                <a:cs typeface="Arial" panose="020B0604020202020204" pitchFamily="34" charset="0"/>
              </a:rPr>
              <a:t>and </a:t>
            </a:r>
            <a:r>
              <a:rPr lang="en-US" sz="2000" b="1" dirty="0">
                <a:solidFill>
                  <a:srgbClr val="C00000"/>
                </a:solidFill>
                <a:latin typeface="Arial" panose="020B0604020202020204" pitchFamily="34" charset="0"/>
                <a:cs typeface="Arial" panose="020B0604020202020204" pitchFamily="34" charset="0"/>
              </a:rPr>
              <a:t>Aldehydes </a:t>
            </a:r>
            <a:endParaRPr lang="en-US" sz="2000" b="1" dirty="0" smtClean="0">
              <a:solidFill>
                <a:srgbClr val="C00000"/>
              </a:solidFill>
              <a:latin typeface="Arial" panose="020B0604020202020204" pitchFamily="34" charset="0"/>
              <a:cs typeface="Arial" panose="020B0604020202020204" pitchFamily="34" charset="0"/>
            </a:endParaRPr>
          </a:p>
          <a:p>
            <a:pPr algn="just"/>
            <a:r>
              <a:rPr lang="en-US" sz="2000" b="1" dirty="0" smtClean="0">
                <a:solidFill>
                  <a:srgbClr val="0070C0"/>
                </a:solidFill>
                <a:latin typeface="Arial" panose="020B0604020202020204" pitchFamily="34" charset="0"/>
                <a:cs typeface="Arial" panose="020B0604020202020204" pitchFamily="34" charset="0"/>
              </a:rPr>
              <a:t>   Primary </a:t>
            </a:r>
            <a:r>
              <a:rPr lang="en-US" sz="2000" b="1" dirty="0">
                <a:solidFill>
                  <a:srgbClr val="0070C0"/>
                </a:solidFill>
                <a:latin typeface="Arial" panose="020B0604020202020204" pitchFamily="34" charset="0"/>
                <a:cs typeface="Arial" panose="020B0604020202020204" pitchFamily="34" charset="0"/>
              </a:rPr>
              <a:t>alcohols and Aldehydes </a:t>
            </a:r>
            <a:r>
              <a:rPr lang="en-US" sz="2000" b="1" dirty="0" smtClean="0">
                <a:solidFill>
                  <a:prstClr val="black"/>
                </a:solidFill>
                <a:latin typeface="Arial" panose="020B0604020202020204" pitchFamily="34" charset="0"/>
                <a:cs typeface="Arial" panose="020B0604020202020204" pitchFamily="34" charset="0"/>
              </a:rPr>
              <a:t>are </a:t>
            </a:r>
            <a:r>
              <a:rPr lang="en-US" sz="2000" b="1" dirty="0">
                <a:solidFill>
                  <a:prstClr val="black"/>
                </a:solidFill>
                <a:latin typeface="Arial" panose="020B0604020202020204" pitchFamily="34" charset="0"/>
                <a:cs typeface="Arial" panose="020B0604020202020204" pitchFamily="34" charset="0"/>
              </a:rPr>
              <a:t>oxidized to carboxylic acids by potassium permanganate, </a:t>
            </a:r>
            <a:r>
              <a:rPr lang="en-US" sz="2000" b="1" dirty="0">
                <a:solidFill>
                  <a:srgbClr val="C00000"/>
                </a:solidFill>
                <a:latin typeface="Arial" panose="020B0604020202020204" pitchFamily="34" charset="0"/>
                <a:cs typeface="Arial" panose="020B0604020202020204" pitchFamily="34" charset="0"/>
              </a:rPr>
              <a:t>KMnO</a:t>
            </a:r>
            <a:r>
              <a:rPr lang="en-US" sz="2000" b="1" baseline="-25000" dirty="0">
                <a:solidFill>
                  <a:srgbClr val="C00000"/>
                </a:solidFill>
                <a:latin typeface="Arial" panose="020B0604020202020204" pitchFamily="34" charset="0"/>
                <a:cs typeface="Arial" panose="020B0604020202020204" pitchFamily="34" charset="0"/>
              </a:rPr>
              <a:t>4</a:t>
            </a:r>
            <a:r>
              <a:rPr lang="en-US" sz="2000" b="1" dirty="0">
                <a:solidFill>
                  <a:srgbClr val="C00000"/>
                </a:solidFill>
                <a:latin typeface="Arial" panose="020B0604020202020204" pitchFamily="34" charset="0"/>
                <a:cs typeface="Arial" panose="020B0604020202020204" pitchFamily="34" charset="0"/>
              </a:rPr>
              <a:t>,</a:t>
            </a:r>
            <a:r>
              <a:rPr lang="en-US" sz="2000" b="1" dirty="0">
                <a:solidFill>
                  <a:prstClr val="black"/>
                </a:solidFill>
                <a:latin typeface="Arial" panose="020B0604020202020204" pitchFamily="34" charset="0"/>
                <a:cs typeface="Arial" panose="020B0604020202020204" pitchFamily="34" charset="0"/>
              </a:rPr>
              <a:t> or by a mixture of potassium dichromate, </a:t>
            </a:r>
            <a:r>
              <a:rPr lang="en-US" sz="2000" b="1" dirty="0">
                <a:solidFill>
                  <a:srgbClr val="C00000"/>
                </a:solidFill>
                <a:latin typeface="Arial" panose="020B0604020202020204" pitchFamily="34" charset="0"/>
                <a:cs typeface="Arial" panose="020B0604020202020204" pitchFamily="34" charset="0"/>
              </a:rPr>
              <a:t>K</a:t>
            </a:r>
            <a:r>
              <a:rPr lang="en-US" sz="2000" b="1" baseline="-25000" dirty="0">
                <a:solidFill>
                  <a:srgbClr val="C00000"/>
                </a:solidFill>
                <a:latin typeface="Arial" panose="020B0604020202020204" pitchFamily="34" charset="0"/>
                <a:cs typeface="Arial" panose="020B0604020202020204" pitchFamily="34" charset="0"/>
              </a:rPr>
              <a:t>2</a:t>
            </a:r>
            <a:r>
              <a:rPr lang="en-US" sz="2000" b="1" dirty="0">
                <a:solidFill>
                  <a:srgbClr val="C00000"/>
                </a:solidFill>
                <a:latin typeface="Arial" panose="020B0604020202020204" pitchFamily="34" charset="0"/>
                <a:cs typeface="Arial" panose="020B0604020202020204" pitchFamily="34" charset="0"/>
              </a:rPr>
              <a:t>Cr</a:t>
            </a:r>
            <a:r>
              <a:rPr lang="en-US" sz="2000" b="1" baseline="-25000" dirty="0">
                <a:solidFill>
                  <a:srgbClr val="C00000"/>
                </a:solidFill>
                <a:latin typeface="Arial" panose="020B0604020202020204" pitchFamily="34" charset="0"/>
                <a:cs typeface="Arial" panose="020B0604020202020204" pitchFamily="34" charset="0"/>
              </a:rPr>
              <a:t>2</a:t>
            </a:r>
            <a:r>
              <a:rPr lang="en-US" sz="2000" b="1" dirty="0">
                <a:solidFill>
                  <a:srgbClr val="C00000"/>
                </a:solidFill>
                <a:latin typeface="Arial" panose="020B0604020202020204" pitchFamily="34" charset="0"/>
                <a:cs typeface="Arial" panose="020B0604020202020204" pitchFamily="34" charset="0"/>
              </a:rPr>
              <a:t>O</a:t>
            </a:r>
            <a:r>
              <a:rPr lang="en-US" sz="2000" b="1" baseline="-25000" dirty="0">
                <a:solidFill>
                  <a:srgbClr val="C00000"/>
                </a:solidFill>
                <a:latin typeface="Arial" panose="020B0604020202020204" pitchFamily="34" charset="0"/>
                <a:cs typeface="Arial" panose="020B0604020202020204" pitchFamily="34" charset="0"/>
              </a:rPr>
              <a:t>7</a:t>
            </a:r>
            <a:r>
              <a:rPr lang="en-US" sz="2000" b="1" dirty="0">
                <a:solidFill>
                  <a:srgbClr val="C00000"/>
                </a:solidFill>
                <a:latin typeface="Arial" panose="020B0604020202020204" pitchFamily="34" charset="0"/>
                <a:cs typeface="Arial" panose="020B0604020202020204" pitchFamily="34" charset="0"/>
              </a:rPr>
              <a:t>, </a:t>
            </a:r>
            <a:r>
              <a:rPr lang="en-US" sz="2000" b="1" dirty="0">
                <a:solidFill>
                  <a:prstClr val="black"/>
                </a:solidFill>
                <a:latin typeface="Arial" panose="020B0604020202020204" pitchFamily="34" charset="0"/>
                <a:cs typeface="Arial" panose="020B0604020202020204" pitchFamily="34" charset="0"/>
              </a:rPr>
              <a:t>and sulfuric acid.</a:t>
            </a:r>
          </a:p>
          <a:p>
            <a:pPr marL="342900" indent="-342900">
              <a:buFontTx/>
              <a:buAutoNum type="alphaUcPeriod"/>
            </a:pPr>
            <a:endParaRPr lang="en-US" b="1" dirty="0">
              <a:solidFill>
                <a:srgbClr val="0070C0"/>
              </a:solidFill>
              <a:latin typeface="Arial" panose="020B0604020202020204" pitchFamily="34" charset="0"/>
              <a:cs typeface="Arial" panose="020B0604020202020204" pitchFamily="34" charset="0"/>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242</a:t>
            </a:fld>
            <a:endParaRPr lang="en-US">
              <a:solidFill>
                <a:prstClr val="black">
                  <a:tint val="75000"/>
                </a:prstClr>
              </a:solidFill>
            </a:endParaRPr>
          </a:p>
        </p:txBody>
      </p:sp>
    </p:spTree>
    <p:extLst>
      <p:ext uri="{BB962C8B-B14F-4D97-AF65-F5344CB8AC3E}">
        <p14:creationId xmlns:p14="http://schemas.microsoft.com/office/powerpoint/2010/main" val="1600028789"/>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837" y="1066800"/>
            <a:ext cx="4457163" cy="461665"/>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2400" b="1" dirty="0" smtClean="0">
                <a:solidFill>
                  <a:srgbClr val="C00000"/>
                </a:solidFill>
                <a:cs typeface="Arial" pitchFamily="34" charset="0"/>
              </a:rPr>
              <a:t>B. Oxidation of </a:t>
            </a:r>
            <a:r>
              <a:rPr lang="en-US" sz="2400" b="1" dirty="0" err="1" smtClean="0">
                <a:solidFill>
                  <a:srgbClr val="C00000"/>
                </a:solidFill>
                <a:cs typeface="Arial" pitchFamily="34" charset="0"/>
              </a:rPr>
              <a:t>Alkylbenzenes</a:t>
            </a:r>
            <a:endParaRPr lang="en-US" sz="2400" b="1" dirty="0">
              <a:solidFill>
                <a:srgbClr val="C00000"/>
              </a:solidFill>
              <a:cs typeface="Arial" pitchFamily="34" charset="0"/>
            </a:endParaRPr>
          </a:p>
        </p:txBody>
      </p:sp>
      <p:sp>
        <p:nvSpPr>
          <p:cNvPr id="4" name="Rectangle 3"/>
          <p:cNvSpPr/>
          <p:nvPr/>
        </p:nvSpPr>
        <p:spPr>
          <a:xfrm>
            <a:off x="762000" y="1657290"/>
            <a:ext cx="6955428" cy="400110"/>
          </a:xfrm>
          <a:prstGeom prst="rect">
            <a:avLst/>
          </a:prstGeom>
        </p:spPr>
        <p:txBody>
          <a:bodyPr wrap="square">
            <a:spAutoFit/>
          </a:bodyPr>
          <a:lstStyle/>
          <a:p>
            <a:pPr algn="just"/>
            <a:r>
              <a:rPr lang="en-US" sz="2000" b="1" dirty="0" smtClean="0">
                <a:solidFill>
                  <a:srgbClr val="002060"/>
                </a:solidFill>
              </a:rPr>
              <a:t>Vigorous oxidation of </a:t>
            </a:r>
            <a:r>
              <a:rPr lang="en-US" sz="2000" b="1" dirty="0" err="1" smtClean="0">
                <a:solidFill>
                  <a:srgbClr val="002060"/>
                </a:solidFill>
              </a:rPr>
              <a:t>alkylbenzenes</a:t>
            </a:r>
            <a:r>
              <a:rPr lang="en-US" sz="2000" b="1" dirty="0" smtClean="0">
                <a:solidFill>
                  <a:srgbClr val="002060"/>
                </a:solidFill>
              </a:rPr>
              <a:t> yields benzoic acid.</a:t>
            </a:r>
            <a:endParaRPr lang="en-US" sz="2000" b="1" dirty="0">
              <a:solidFill>
                <a:srgbClr val="002060"/>
              </a:solidFill>
            </a:endParaRPr>
          </a:p>
        </p:txBody>
      </p:sp>
      <p:pic>
        <p:nvPicPr>
          <p:cNvPr id="92232" name="Picture 7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290011"/>
            <a:ext cx="6310344" cy="971356"/>
          </a:xfrm>
          <a:prstGeom prst="rect">
            <a:avLst/>
          </a:prstGeom>
          <a:noFill/>
          <a:extLst>
            <a:ext uri="{909E8E84-426E-40DD-AFC4-6F175D3DCCD1}">
              <a14:hiddenFill xmlns:a14="http://schemas.microsoft.com/office/drawing/2010/main">
                <a:solidFill>
                  <a:srgbClr val="FFFFFF"/>
                </a:solidFill>
              </a14:hiddenFill>
            </a:ext>
          </a:extLst>
        </p:spPr>
      </p:pic>
      <p:pic>
        <p:nvPicPr>
          <p:cNvPr id="92233" name="Picture 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3581401"/>
            <a:ext cx="6386545" cy="1462340"/>
          </a:xfrm>
          <a:prstGeom prst="rect">
            <a:avLst/>
          </a:prstGeom>
          <a:noFill/>
          <a:extLst>
            <a:ext uri="{909E8E84-426E-40DD-AFC4-6F175D3DCCD1}">
              <a14:hiddenFill xmlns:a14="http://schemas.microsoft.com/office/drawing/2010/main">
                <a:solidFill>
                  <a:srgbClr val="FFFFFF"/>
                </a:solidFill>
              </a14:hiddenFill>
            </a:ext>
          </a:extLst>
        </p:spPr>
      </p:pic>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243</a:t>
            </a:fld>
            <a:endParaRPr lang="en-US">
              <a:solidFill>
                <a:prstClr val="black">
                  <a:tint val="75000"/>
                </a:prstClr>
              </a:solidFill>
            </a:endParaRPr>
          </a:p>
        </p:txBody>
      </p:sp>
      <p:sp>
        <p:nvSpPr>
          <p:cNvPr id="8" name="Rectangle 16"/>
          <p:cNvSpPr/>
          <p:nvPr/>
        </p:nvSpPr>
        <p:spPr>
          <a:xfrm>
            <a:off x="0" y="0"/>
            <a:ext cx="5715000" cy="523220"/>
          </a:xfrm>
          <a:prstGeom prst="rect">
            <a:avLst/>
          </a:prstGeom>
          <a:ln>
            <a:noFill/>
          </a:ln>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sz="2800" b="1" dirty="0" smtClean="0">
                <a:solidFill>
                  <a:srgbClr val="0070C0"/>
                </a:solidFill>
              </a:rPr>
              <a:t>Synthesis of </a:t>
            </a:r>
            <a:r>
              <a:rPr lang="en-US" sz="2800" b="1" dirty="0">
                <a:solidFill>
                  <a:srgbClr val="0070C0"/>
                </a:solidFill>
              </a:rPr>
              <a:t>Carboxylic </a:t>
            </a:r>
            <a:r>
              <a:rPr lang="en-US" sz="2800" b="1" dirty="0" smtClean="0">
                <a:solidFill>
                  <a:srgbClr val="0070C0"/>
                </a:solidFill>
              </a:rPr>
              <a:t>Acids   cont.</a:t>
            </a:r>
            <a:endParaRPr lang="en-US" sz="2800" b="1" dirty="0">
              <a:solidFill>
                <a:srgbClr val="0070C0"/>
              </a:solidFill>
            </a:endParaRPr>
          </a:p>
        </p:txBody>
      </p:sp>
    </p:spTree>
    <p:extLst>
      <p:ext uri="{BB962C8B-B14F-4D97-AF65-F5344CB8AC3E}">
        <p14:creationId xmlns:p14="http://schemas.microsoft.com/office/powerpoint/2010/main" val="436567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20848" y="685800"/>
            <a:ext cx="8618352" cy="1815882"/>
          </a:xfrm>
          <a:prstGeom prst="rect">
            <a:avLst/>
          </a:prstGeom>
        </p:spPr>
        <p:txBody>
          <a:bodyPr wrap="square">
            <a:spAutoFit/>
          </a:bodyPr>
          <a:lstStyle/>
          <a:p>
            <a:r>
              <a:rPr lang="en-US" sz="2000" b="1" dirty="0" smtClean="0">
                <a:solidFill>
                  <a:srgbClr val="C00000"/>
                </a:solidFill>
              </a:rPr>
              <a:t> </a:t>
            </a:r>
            <a:r>
              <a:rPr lang="en-US" sz="2400" b="1" kern="0" dirty="0">
                <a:solidFill>
                  <a:srgbClr val="C00000"/>
                </a:solidFill>
                <a:effectLst>
                  <a:outerShdw blurRad="38100" dist="38100" dir="2700000" algn="tl">
                    <a:srgbClr val="000000">
                      <a:alpha val="43137"/>
                    </a:srgbClr>
                  </a:outerShdw>
                </a:effectLst>
                <a:cs typeface="Arial" pitchFamily="34" charset="0"/>
              </a:rPr>
              <a:t>2- Carbonation of Grignard </a:t>
            </a:r>
            <a:r>
              <a:rPr lang="en-US" sz="2400" b="1" kern="0" dirty="0" smtClean="0">
                <a:solidFill>
                  <a:srgbClr val="C00000"/>
                </a:solidFill>
                <a:effectLst>
                  <a:outerShdw blurRad="38100" dist="38100" dir="2700000" algn="tl">
                    <a:srgbClr val="000000">
                      <a:alpha val="43137"/>
                    </a:srgbClr>
                  </a:outerShdw>
                </a:effectLst>
                <a:cs typeface="Arial" pitchFamily="34" charset="0"/>
              </a:rPr>
              <a:t>Reagents</a:t>
            </a:r>
          </a:p>
          <a:p>
            <a:endParaRPr lang="en-US" sz="800" b="1" kern="0" dirty="0">
              <a:solidFill>
                <a:srgbClr val="002060"/>
              </a:solidFill>
              <a:cs typeface="Arial" pitchFamily="34" charset="0"/>
            </a:endParaRPr>
          </a:p>
          <a:p>
            <a:pPr algn="just"/>
            <a:r>
              <a:rPr lang="en-US" sz="2000" b="1" dirty="0" smtClean="0">
                <a:solidFill>
                  <a:srgbClr val="002060"/>
                </a:solidFill>
              </a:rPr>
              <a:t>     The addition of </a:t>
            </a:r>
            <a:r>
              <a:rPr lang="en-US" sz="2000" b="1" dirty="0" smtClean="0">
                <a:solidFill>
                  <a:srgbClr val="C00000"/>
                </a:solidFill>
              </a:rPr>
              <a:t>Grignard reagents </a:t>
            </a:r>
            <a:r>
              <a:rPr lang="en-US" sz="2000" b="1" dirty="0" smtClean="0">
                <a:solidFill>
                  <a:srgbClr val="002060"/>
                </a:solidFill>
              </a:rPr>
              <a:t>to </a:t>
            </a:r>
            <a:r>
              <a:rPr lang="en-US" sz="2000" b="1" dirty="0" smtClean="0">
                <a:solidFill>
                  <a:srgbClr val="C00000"/>
                </a:solidFill>
              </a:rPr>
              <a:t>CO</a:t>
            </a:r>
            <a:r>
              <a:rPr lang="en-US" sz="2000" b="1" baseline="-25000" dirty="0" smtClean="0">
                <a:solidFill>
                  <a:srgbClr val="C00000"/>
                </a:solidFill>
              </a:rPr>
              <a:t>2</a:t>
            </a:r>
            <a:r>
              <a:rPr lang="en-US" sz="2000" b="1" dirty="0" smtClean="0">
                <a:solidFill>
                  <a:srgbClr val="002060"/>
                </a:solidFill>
              </a:rPr>
              <a:t> in the form of dry ice proceeds in a similar fashion and yields the </a:t>
            </a:r>
            <a:r>
              <a:rPr lang="en-US" sz="2000" b="1" dirty="0" err="1" smtClean="0">
                <a:solidFill>
                  <a:srgbClr val="002060"/>
                </a:solidFill>
              </a:rPr>
              <a:t>halomagnesium</a:t>
            </a:r>
            <a:r>
              <a:rPr lang="en-US" sz="2000" b="1" dirty="0" smtClean="0">
                <a:solidFill>
                  <a:srgbClr val="002060"/>
                </a:solidFill>
              </a:rPr>
              <a:t> salt of a carboxylic acid. </a:t>
            </a:r>
            <a:endParaRPr lang="en-US" sz="2000" b="1" dirty="0">
              <a:solidFill>
                <a:srgbClr val="002060"/>
              </a:solidFill>
            </a:endParaRPr>
          </a:p>
          <a:p>
            <a:pPr algn="just"/>
            <a:r>
              <a:rPr lang="en-US" sz="2000" b="1" dirty="0">
                <a:solidFill>
                  <a:srgbClr val="002060"/>
                </a:solidFill>
              </a:rPr>
              <a:t>Hydrolysis of the salt gives an acid with one carbon more than the original Grignard </a:t>
            </a:r>
            <a:r>
              <a:rPr lang="en-US" sz="2000" b="1" dirty="0" smtClean="0">
                <a:solidFill>
                  <a:srgbClr val="002060"/>
                </a:solidFill>
              </a:rPr>
              <a:t>reagent</a:t>
            </a:r>
            <a:endParaRPr lang="en-US" sz="2000" b="1" dirty="0">
              <a:solidFill>
                <a:srgbClr val="002060"/>
              </a:solidFill>
            </a:endParaRPr>
          </a:p>
        </p:txBody>
      </p:sp>
      <p:pic>
        <p:nvPicPr>
          <p:cNvPr id="52318" name="Picture 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512742"/>
            <a:ext cx="6539992" cy="208501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224616" y="3440668"/>
            <a:ext cx="1947584" cy="369332"/>
          </a:xfrm>
          <a:prstGeom prst="rect">
            <a:avLst/>
          </a:prstGeom>
        </p:spPr>
        <p:txBody>
          <a:bodyPr wrap="none">
            <a:spAutoFit/>
          </a:bodyPr>
          <a:lstStyle/>
          <a:p>
            <a:r>
              <a:rPr lang="en-US" b="1" dirty="0">
                <a:solidFill>
                  <a:srgbClr val="C00000"/>
                </a:solidFill>
              </a:rPr>
              <a:t>Grignard reagents </a:t>
            </a:r>
            <a:endParaRPr lang="en-US" dirty="0">
              <a:solidFill>
                <a:prstClr val="black"/>
              </a:solidFill>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244</a:t>
            </a:fld>
            <a:endParaRPr lang="en-US">
              <a:solidFill>
                <a:prstClr val="black">
                  <a:tint val="75000"/>
                </a:prstClr>
              </a:solidFill>
            </a:endParaRPr>
          </a:p>
        </p:txBody>
      </p:sp>
      <p:sp>
        <p:nvSpPr>
          <p:cNvPr id="8" name="Rectangle 16"/>
          <p:cNvSpPr/>
          <p:nvPr/>
        </p:nvSpPr>
        <p:spPr>
          <a:xfrm>
            <a:off x="0" y="0"/>
            <a:ext cx="5715000" cy="523220"/>
          </a:xfrm>
          <a:prstGeom prst="rect">
            <a:avLst/>
          </a:prstGeom>
          <a:ln>
            <a:noFill/>
          </a:ln>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sz="2800" b="1" dirty="0" smtClean="0">
                <a:solidFill>
                  <a:srgbClr val="0070C0"/>
                </a:solidFill>
              </a:rPr>
              <a:t>Synthesis of </a:t>
            </a:r>
            <a:r>
              <a:rPr lang="en-US" sz="2800" b="1" dirty="0">
                <a:solidFill>
                  <a:srgbClr val="0070C0"/>
                </a:solidFill>
              </a:rPr>
              <a:t>Carboxylic </a:t>
            </a:r>
            <a:r>
              <a:rPr lang="en-US" sz="2800" b="1" dirty="0" smtClean="0">
                <a:solidFill>
                  <a:srgbClr val="0070C0"/>
                </a:solidFill>
              </a:rPr>
              <a:t>Acids   cont.</a:t>
            </a:r>
            <a:endParaRPr lang="en-US" sz="2800" b="1" dirty="0">
              <a:solidFill>
                <a:srgbClr val="0070C0"/>
              </a:solidFill>
            </a:endParaRPr>
          </a:p>
        </p:txBody>
      </p:sp>
    </p:spTree>
    <p:extLst>
      <p:ext uri="{BB962C8B-B14F-4D97-AF65-F5344CB8AC3E}">
        <p14:creationId xmlns:p14="http://schemas.microsoft.com/office/powerpoint/2010/main" val="173855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2494754182"/>
              </p:ext>
            </p:extLst>
          </p:nvPr>
        </p:nvGraphicFramePr>
        <p:xfrm>
          <a:off x="207820" y="4963180"/>
          <a:ext cx="3352800" cy="5232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3342" name="Picture 9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9743" y="2971800"/>
            <a:ext cx="8305800" cy="950010"/>
          </a:xfrm>
          <a:prstGeom prst="rect">
            <a:avLst/>
          </a:prstGeom>
          <a:ln>
            <a:noFill/>
          </a:ln>
        </p:spPr>
        <p:style>
          <a:lnRef idx="2">
            <a:schemeClr val="accent3"/>
          </a:lnRef>
          <a:fillRef idx="1001">
            <a:schemeClr val="lt2"/>
          </a:fillRef>
          <a:effectRef idx="0">
            <a:schemeClr val="accent3"/>
          </a:effectRef>
          <a:fontRef idx="minor">
            <a:schemeClr val="dk1"/>
          </a:fontRef>
        </p:style>
      </p:pic>
      <p:sp>
        <p:nvSpPr>
          <p:cNvPr id="2" name="Rectangle 1"/>
          <p:cNvSpPr/>
          <p:nvPr/>
        </p:nvSpPr>
        <p:spPr>
          <a:xfrm>
            <a:off x="76200" y="762000"/>
            <a:ext cx="9067800" cy="2092881"/>
          </a:xfrm>
          <a:prstGeom prst="rect">
            <a:avLst/>
          </a:prstGeom>
        </p:spPr>
        <p:txBody>
          <a:bodyPr wrap="square">
            <a:spAutoFit/>
          </a:bodyPr>
          <a:lstStyle/>
          <a:p>
            <a:r>
              <a:rPr lang="en-US" sz="24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3- Hydrolysis of </a:t>
            </a:r>
            <a:r>
              <a:rPr lang="en-US" sz="24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Nitriles</a:t>
            </a:r>
          </a:p>
          <a:p>
            <a:endParaRPr lang="en-US" sz="6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r>
              <a:rPr lang="en-US" sz="2000" b="1" dirty="0" smtClean="0">
                <a:solidFill>
                  <a:srgbClr val="002060"/>
                </a:solidFill>
                <a:latin typeface="Arial" panose="020B0604020202020204" pitchFamily="34" charset="0"/>
                <a:cs typeface="Arial" panose="020B0604020202020204" pitchFamily="34" charset="0"/>
              </a:rPr>
              <a:t>      Nitriles </a:t>
            </a:r>
            <a:r>
              <a:rPr lang="en-US" sz="2000" b="1" dirty="0">
                <a:solidFill>
                  <a:srgbClr val="002060"/>
                </a:solidFill>
                <a:latin typeface="Arial" panose="020B0604020202020204" pitchFamily="34" charset="0"/>
                <a:cs typeface="Arial" panose="020B0604020202020204" pitchFamily="34" charset="0"/>
              </a:rPr>
              <a:t>are compounds with the general formula </a:t>
            </a:r>
            <a:r>
              <a:rPr lang="en-US" sz="2000" b="1" dirty="0">
                <a:solidFill>
                  <a:srgbClr val="C00000"/>
                </a:solidFill>
                <a:latin typeface="Arial" panose="020B0604020202020204" pitchFamily="34" charset="0"/>
                <a:cs typeface="Arial" panose="020B0604020202020204" pitchFamily="34" charset="0"/>
              </a:rPr>
              <a:t>RCN </a:t>
            </a:r>
            <a:r>
              <a:rPr lang="en-US" sz="2000" b="1" dirty="0">
                <a:solidFill>
                  <a:srgbClr val="002060"/>
                </a:solidFill>
                <a:latin typeface="Arial" panose="020B0604020202020204" pitchFamily="34" charset="0"/>
                <a:cs typeface="Arial" panose="020B0604020202020204" pitchFamily="34" charset="0"/>
              </a:rPr>
              <a:t>or </a:t>
            </a:r>
            <a:r>
              <a:rPr lang="en-US" sz="2000" b="1" dirty="0" err="1" smtClean="0">
                <a:solidFill>
                  <a:srgbClr val="C00000"/>
                </a:solidFill>
                <a:latin typeface="Arial" panose="020B0604020202020204" pitchFamily="34" charset="0"/>
                <a:cs typeface="Arial" panose="020B0604020202020204" pitchFamily="34" charset="0"/>
              </a:rPr>
              <a:t>ArCN</a:t>
            </a:r>
            <a:r>
              <a:rPr lang="en-US" sz="2000" b="1" dirty="0" smtClean="0">
                <a:solidFill>
                  <a:srgbClr val="002060"/>
                </a:solidFill>
                <a:latin typeface="Arial" panose="020B0604020202020204" pitchFamily="34" charset="0"/>
                <a:cs typeface="Arial" panose="020B0604020202020204" pitchFamily="34" charset="0"/>
              </a:rPr>
              <a:t> . </a:t>
            </a:r>
            <a:endParaRPr lang="en-US" sz="2000" b="1" dirty="0">
              <a:solidFill>
                <a:srgbClr val="002060"/>
              </a:solidFill>
              <a:latin typeface="Arial" panose="020B0604020202020204" pitchFamily="34" charset="0"/>
              <a:cs typeface="Arial" panose="020B0604020202020204" pitchFamily="34" charset="0"/>
            </a:endParaRPr>
          </a:p>
          <a:p>
            <a:pPr algn="just"/>
            <a:r>
              <a:rPr lang="en-US" sz="2000" b="1" dirty="0" smtClean="0">
                <a:solidFill>
                  <a:srgbClr val="002060"/>
                </a:solidFill>
                <a:latin typeface="Arial" panose="020B0604020202020204" pitchFamily="34" charset="0"/>
                <a:cs typeface="Arial" panose="020B0604020202020204" pitchFamily="34" charset="0"/>
              </a:rPr>
              <a:t>   They </a:t>
            </a:r>
            <a:r>
              <a:rPr lang="en-US" sz="2000" b="1" dirty="0">
                <a:solidFill>
                  <a:srgbClr val="002060"/>
                </a:solidFill>
                <a:latin typeface="Arial" panose="020B0604020202020204" pitchFamily="34" charset="0"/>
                <a:cs typeface="Arial" panose="020B0604020202020204" pitchFamily="34" charset="0"/>
              </a:rPr>
              <a:t>are prepared by reacting a </a:t>
            </a:r>
            <a:r>
              <a:rPr lang="en-US" sz="2000" b="1" dirty="0">
                <a:solidFill>
                  <a:srgbClr val="C00000"/>
                </a:solidFill>
                <a:latin typeface="Arial" panose="020B0604020202020204" pitchFamily="34" charset="0"/>
                <a:cs typeface="Arial" panose="020B0604020202020204" pitchFamily="34" charset="0"/>
              </a:rPr>
              <a:t>1</a:t>
            </a:r>
            <a:r>
              <a:rPr lang="en-US" sz="2000" b="1" dirty="0">
                <a:solidFill>
                  <a:srgbClr val="002060"/>
                </a:solidFill>
                <a:latin typeface="Arial" panose="020B0604020202020204" pitchFamily="34" charset="0"/>
                <a:cs typeface="Arial" panose="020B0604020202020204" pitchFamily="34" charset="0"/>
                <a:sym typeface="Symbol"/>
              </a:rPr>
              <a:t></a:t>
            </a:r>
            <a:r>
              <a:rPr lang="en-US" sz="2000" b="1" dirty="0">
                <a:solidFill>
                  <a:srgbClr val="002060"/>
                </a:solidFill>
                <a:latin typeface="Arial" panose="020B0604020202020204" pitchFamily="34" charset="0"/>
                <a:cs typeface="Arial" panose="020B0604020202020204" pitchFamily="34" charset="0"/>
              </a:rPr>
              <a:t> or </a:t>
            </a:r>
            <a:r>
              <a:rPr lang="en-US" sz="2000" b="1" dirty="0">
                <a:solidFill>
                  <a:srgbClr val="C00000"/>
                </a:solidFill>
                <a:latin typeface="Arial" panose="020B0604020202020204" pitchFamily="34" charset="0"/>
                <a:cs typeface="Arial" panose="020B0604020202020204" pitchFamily="34" charset="0"/>
              </a:rPr>
              <a:t>2</a:t>
            </a:r>
            <a:r>
              <a:rPr lang="en-US" sz="2000" b="1" dirty="0">
                <a:solidFill>
                  <a:srgbClr val="C00000"/>
                </a:solidFill>
                <a:latin typeface="Arial" panose="020B0604020202020204" pitchFamily="34" charset="0"/>
                <a:cs typeface="Arial" panose="020B0604020202020204" pitchFamily="34" charset="0"/>
                <a:sym typeface="Symbol"/>
              </a:rPr>
              <a:t></a:t>
            </a:r>
            <a:r>
              <a:rPr lang="en-US" sz="2000" b="1" dirty="0">
                <a:solidFill>
                  <a:srgbClr val="C00000"/>
                </a:solidFill>
                <a:latin typeface="Arial" panose="020B0604020202020204" pitchFamily="34" charset="0"/>
                <a:cs typeface="Arial" panose="020B0604020202020204" pitchFamily="34" charset="0"/>
              </a:rPr>
              <a:t> alkyl halide </a:t>
            </a:r>
            <a:r>
              <a:rPr lang="en-US" sz="2000" b="1" dirty="0">
                <a:solidFill>
                  <a:srgbClr val="002060"/>
                </a:solidFill>
                <a:latin typeface="Arial" panose="020B0604020202020204" pitchFamily="34" charset="0"/>
                <a:cs typeface="Arial" panose="020B0604020202020204" pitchFamily="34" charset="0"/>
              </a:rPr>
              <a:t>with </a:t>
            </a:r>
            <a:r>
              <a:rPr lang="en-US" sz="2000" b="1" dirty="0">
                <a:solidFill>
                  <a:srgbClr val="C00000"/>
                </a:solidFill>
                <a:latin typeface="Arial" panose="020B0604020202020204" pitchFamily="34" charset="0"/>
                <a:cs typeface="Arial" panose="020B0604020202020204" pitchFamily="34" charset="0"/>
              </a:rPr>
              <a:t>a cyanide salt</a:t>
            </a:r>
            <a:r>
              <a:rPr lang="en-US" sz="2000" b="1" dirty="0">
                <a:solidFill>
                  <a:srgbClr val="002060"/>
                </a:solidFill>
                <a:latin typeface="Arial" panose="020B0604020202020204" pitchFamily="34" charset="0"/>
                <a:cs typeface="Arial" panose="020B0604020202020204" pitchFamily="34" charset="0"/>
              </a:rPr>
              <a:t>.  </a:t>
            </a:r>
          </a:p>
          <a:p>
            <a:pPr algn="just"/>
            <a:r>
              <a:rPr lang="en-US" sz="2000" b="1" dirty="0" smtClean="0">
                <a:solidFill>
                  <a:srgbClr val="002060"/>
                </a:solidFill>
                <a:latin typeface="Arial" panose="020B0604020202020204" pitchFamily="34" charset="0"/>
                <a:cs typeface="Arial" panose="020B0604020202020204" pitchFamily="34" charset="0"/>
              </a:rPr>
              <a:t>acid </a:t>
            </a:r>
            <a:r>
              <a:rPr lang="en-US" sz="2000" b="1" dirty="0">
                <a:solidFill>
                  <a:srgbClr val="C00000"/>
                </a:solidFill>
                <a:latin typeface="Arial" panose="020B0604020202020204" pitchFamily="34" charset="0"/>
                <a:cs typeface="Arial" panose="020B0604020202020204" pitchFamily="34" charset="0"/>
              </a:rPr>
              <a:t>hydrolysis of a nitrile </a:t>
            </a:r>
            <a:r>
              <a:rPr lang="en-US" sz="2000" b="1" dirty="0">
                <a:solidFill>
                  <a:srgbClr val="002060"/>
                </a:solidFill>
                <a:latin typeface="Arial" panose="020B0604020202020204" pitchFamily="34" charset="0"/>
                <a:cs typeface="Arial" panose="020B0604020202020204" pitchFamily="34" charset="0"/>
              </a:rPr>
              <a:t>yields a carboxylic </a:t>
            </a:r>
            <a:r>
              <a:rPr lang="en-US" sz="2000" b="1" dirty="0" smtClean="0">
                <a:solidFill>
                  <a:srgbClr val="002060"/>
                </a:solidFill>
                <a:latin typeface="Arial" panose="020B0604020202020204" pitchFamily="34" charset="0"/>
                <a:cs typeface="Arial" panose="020B0604020202020204" pitchFamily="34" charset="0"/>
              </a:rPr>
              <a:t>acid ,  alkaline </a:t>
            </a:r>
            <a:r>
              <a:rPr lang="en-US" sz="2000" b="1" dirty="0">
                <a:solidFill>
                  <a:srgbClr val="002060"/>
                </a:solidFill>
                <a:latin typeface="Arial" panose="020B0604020202020204" pitchFamily="34" charset="0"/>
                <a:cs typeface="Arial" panose="020B0604020202020204" pitchFamily="34" charset="0"/>
              </a:rPr>
              <a:t>hydrolysis yields a carboxylate </a:t>
            </a:r>
            <a:r>
              <a:rPr lang="en-US" sz="2000" b="1" dirty="0" smtClean="0">
                <a:solidFill>
                  <a:srgbClr val="002060"/>
                </a:solidFill>
                <a:latin typeface="Arial" panose="020B0604020202020204" pitchFamily="34" charset="0"/>
                <a:cs typeface="Arial" panose="020B0604020202020204" pitchFamily="34" charset="0"/>
              </a:rPr>
              <a:t>salt ,  the </a:t>
            </a:r>
            <a:r>
              <a:rPr lang="en-US" sz="2000" b="1" dirty="0">
                <a:solidFill>
                  <a:srgbClr val="002060"/>
                </a:solidFill>
                <a:latin typeface="Arial" panose="020B0604020202020204" pitchFamily="34" charset="0"/>
                <a:cs typeface="Arial" panose="020B0604020202020204" pitchFamily="34" charset="0"/>
              </a:rPr>
              <a:t>carboxylate acid or salt contain </a:t>
            </a:r>
            <a:r>
              <a:rPr lang="en-US" sz="2000" b="1" dirty="0" smtClean="0">
                <a:solidFill>
                  <a:srgbClr val="002060"/>
                </a:solidFill>
                <a:latin typeface="Arial" panose="020B0604020202020204" pitchFamily="34" charset="0"/>
                <a:cs typeface="Arial" panose="020B0604020202020204" pitchFamily="34" charset="0"/>
              </a:rPr>
              <a:t>one extra </a:t>
            </a:r>
            <a:r>
              <a:rPr lang="en-US" sz="2000" b="1" dirty="0">
                <a:solidFill>
                  <a:srgbClr val="002060"/>
                </a:solidFill>
                <a:latin typeface="Arial" panose="020B0604020202020204" pitchFamily="34" charset="0"/>
                <a:cs typeface="Arial" panose="020B0604020202020204" pitchFamily="34" charset="0"/>
              </a:rPr>
              <a:t>carbon more than the starting alkyl halide</a:t>
            </a:r>
            <a:r>
              <a:rPr lang="en-US" sz="2000" b="1" dirty="0" smtClean="0">
                <a:solidFill>
                  <a:srgbClr val="002060"/>
                </a:solidFill>
                <a:latin typeface="Arial" panose="020B0604020202020204" pitchFamily="34" charset="0"/>
                <a:cs typeface="Arial" panose="020B0604020202020204" pitchFamily="34" charset="0"/>
              </a:rPr>
              <a:t>.</a:t>
            </a:r>
            <a:endParaRPr lang="en-US" sz="2000" b="1" dirty="0">
              <a:solidFill>
                <a:srgbClr val="002060"/>
              </a:solidFill>
              <a:latin typeface="Arial" panose="020B0604020202020204" pitchFamily="34" charset="0"/>
              <a:cs typeface="Arial" panose="020B0604020202020204" pitchFamily="34" charset="0"/>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245</a:t>
            </a:fld>
            <a:endParaRPr lang="en-US">
              <a:solidFill>
                <a:prstClr val="black">
                  <a:tint val="75000"/>
                </a:prstClr>
              </a:solidFill>
            </a:endParaRPr>
          </a:p>
        </p:txBody>
      </p:sp>
      <p:sp>
        <p:nvSpPr>
          <p:cNvPr id="10" name="Rectangle 16"/>
          <p:cNvSpPr/>
          <p:nvPr/>
        </p:nvSpPr>
        <p:spPr>
          <a:xfrm>
            <a:off x="0" y="0"/>
            <a:ext cx="5715000" cy="523220"/>
          </a:xfrm>
          <a:prstGeom prst="rect">
            <a:avLst/>
          </a:prstGeom>
          <a:ln>
            <a:noFill/>
          </a:ln>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sz="2800" b="1" dirty="0" smtClean="0">
                <a:solidFill>
                  <a:srgbClr val="0070C0"/>
                </a:solidFill>
              </a:rPr>
              <a:t>Synthesis of </a:t>
            </a:r>
            <a:r>
              <a:rPr lang="en-US" sz="2800" b="1" dirty="0">
                <a:solidFill>
                  <a:srgbClr val="0070C0"/>
                </a:solidFill>
              </a:rPr>
              <a:t>Carboxylic </a:t>
            </a:r>
            <a:r>
              <a:rPr lang="en-US" sz="2800" b="1" dirty="0" smtClean="0">
                <a:solidFill>
                  <a:srgbClr val="0070C0"/>
                </a:solidFill>
              </a:rPr>
              <a:t>Acids   cont.</a:t>
            </a:r>
            <a:endParaRPr lang="en-US" sz="2800" b="1" dirty="0">
              <a:solidFill>
                <a:srgbClr val="0070C0"/>
              </a:solidFill>
            </a:endParaRPr>
          </a:p>
        </p:txBody>
      </p:sp>
      <p:sp>
        <p:nvSpPr>
          <p:cNvPr id="4" name="مستطيل 3"/>
          <p:cNvSpPr/>
          <p:nvPr/>
        </p:nvSpPr>
        <p:spPr>
          <a:xfrm>
            <a:off x="3208890" y="3810000"/>
            <a:ext cx="2153154" cy="369332"/>
          </a:xfrm>
          <a:prstGeom prst="rect">
            <a:avLst/>
          </a:prstGeom>
        </p:spPr>
        <p:txBody>
          <a:bodyPr wrap="none">
            <a:spAutoFit/>
          </a:bodyPr>
          <a:lstStyle/>
          <a:p>
            <a:r>
              <a:rPr lang="en-US" b="1" dirty="0" smtClean="0">
                <a:solidFill>
                  <a:srgbClr val="0070C0"/>
                </a:solidFill>
                <a:latin typeface="Times New Roman" panose="02020603050405020304" pitchFamily="18" charset="0"/>
                <a:cs typeface="Times New Roman" panose="02020603050405020304" pitchFamily="18" charset="0"/>
              </a:rPr>
              <a:t>Phenyl aceto nitrile </a:t>
            </a:r>
            <a:endParaRPr lang="ar-SA" b="1" dirty="0">
              <a:solidFill>
                <a:prstClr val="black"/>
              </a:solidFill>
            </a:endParaRPr>
          </a:p>
        </p:txBody>
      </p:sp>
      <p:sp>
        <p:nvSpPr>
          <p:cNvPr id="11" name="مستطيل 10"/>
          <p:cNvSpPr/>
          <p:nvPr/>
        </p:nvSpPr>
        <p:spPr>
          <a:xfrm>
            <a:off x="5924046" y="3810000"/>
            <a:ext cx="1954381" cy="369332"/>
          </a:xfrm>
          <a:prstGeom prst="rect">
            <a:avLst/>
          </a:prstGeom>
        </p:spPr>
        <p:txBody>
          <a:bodyPr wrap="none">
            <a:spAutoFit/>
          </a:bodyPr>
          <a:lstStyle/>
          <a:p>
            <a:r>
              <a:rPr lang="en-US" b="1" dirty="0" smtClean="0">
                <a:solidFill>
                  <a:srgbClr val="0070C0"/>
                </a:solidFill>
                <a:latin typeface="Times New Roman" panose="02020603050405020304" pitchFamily="18" charset="0"/>
                <a:cs typeface="Times New Roman" panose="02020603050405020304" pitchFamily="18" charset="0"/>
              </a:rPr>
              <a:t>Phenyl acetic acid</a:t>
            </a:r>
            <a:endParaRPr lang="ar-SA" b="1" dirty="0">
              <a:solidFill>
                <a:prstClr val="black"/>
              </a:solidFill>
            </a:endParaRPr>
          </a:p>
        </p:txBody>
      </p:sp>
    </p:spTree>
    <p:extLst>
      <p:ext uri="{BB962C8B-B14F-4D97-AF65-F5344CB8AC3E}">
        <p14:creationId xmlns:p14="http://schemas.microsoft.com/office/powerpoint/2010/main" val="998261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981200"/>
            <a:ext cx="5943600" cy="264529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81000" y="783104"/>
            <a:ext cx="8534400" cy="1261884"/>
          </a:xfrm>
          <a:prstGeom prst="rect">
            <a:avLst/>
          </a:prstGeom>
        </p:spPr>
        <p:txBody>
          <a:bodyPr wrap="square">
            <a:spAutoFit/>
          </a:bodyPr>
          <a:lstStyle/>
          <a:p>
            <a:r>
              <a:rPr lang="en-US" sz="24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 Salt formation</a:t>
            </a:r>
          </a:p>
          <a:p>
            <a:endParaRPr lang="en-US" sz="105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2000" b="1" dirty="0" smtClean="0">
                <a:solidFill>
                  <a:srgbClr val="002060"/>
                </a:solidFill>
                <a:latin typeface="Arial" panose="020B0604020202020204" pitchFamily="34" charset="0"/>
                <a:cs typeface="Arial" panose="020B0604020202020204" pitchFamily="34" charset="0"/>
              </a:rPr>
              <a:t>   Carboxylic </a:t>
            </a:r>
            <a:r>
              <a:rPr lang="en-US" sz="2000" b="1" dirty="0">
                <a:solidFill>
                  <a:srgbClr val="002060"/>
                </a:solidFill>
                <a:latin typeface="Arial" panose="020B0604020202020204" pitchFamily="34" charset="0"/>
                <a:cs typeface="Arial" panose="020B0604020202020204" pitchFamily="34" charset="0"/>
              </a:rPr>
              <a:t>acids react quantitatively with bases (such as </a:t>
            </a:r>
            <a:r>
              <a:rPr lang="en-US" sz="2000" b="1" dirty="0">
                <a:solidFill>
                  <a:srgbClr val="C00000"/>
                </a:solidFill>
                <a:latin typeface="Arial" panose="020B0604020202020204" pitchFamily="34" charset="0"/>
                <a:cs typeface="Arial" panose="020B0604020202020204" pitchFamily="34" charset="0"/>
              </a:rPr>
              <a:t>Na0H NaHCO</a:t>
            </a:r>
            <a:r>
              <a:rPr lang="en-US" sz="2000" b="1" baseline="-25000" dirty="0">
                <a:solidFill>
                  <a:srgbClr val="C00000"/>
                </a:solidFill>
                <a:latin typeface="Arial" panose="020B0604020202020204" pitchFamily="34" charset="0"/>
                <a:cs typeface="Arial" panose="020B0604020202020204" pitchFamily="34" charset="0"/>
              </a:rPr>
              <a:t>3 , </a:t>
            </a:r>
            <a:r>
              <a:rPr lang="en-US" sz="2000" b="1" dirty="0" smtClean="0">
                <a:solidFill>
                  <a:srgbClr val="C00000"/>
                </a:solidFill>
                <a:latin typeface="Arial" panose="020B0604020202020204" pitchFamily="34" charset="0"/>
                <a:cs typeface="Arial" panose="020B0604020202020204" pitchFamily="34" charset="0"/>
              </a:rPr>
              <a:t>NH</a:t>
            </a:r>
            <a:r>
              <a:rPr lang="en-US" sz="2000" b="1" baseline="-25000" dirty="0" smtClean="0">
                <a:solidFill>
                  <a:srgbClr val="C00000"/>
                </a:solidFill>
                <a:latin typeface="Arial" panose="020B0604020202020204" pitchFamily="34" charset="0"/>
                <a:cs typeface="Arial" panose="020B0604020202020204" pitchFamily="34" charset="0"/>
              </a:rPr>
              <a:t>3</a:t>
            </a:r>
            <a:r>
              <a:rPr lang="en-US" sz="2000" b="1" dirty="0">
                <a:solidFill>
                  <a:srgbClr val="C00000"/>
                </a:solidFill>
                <a:latin typeface="Arial" panose="020B0604020202020204" pitchFamily="34" charset="0"/>
                <a:cs typeface="Arial" panose="020B0604020202020204" pitchFamily="34" charset="0"/>
              </a:rPr>
              <a:t>)</a:t>
            </a:r>
            <a:r>
              <a:rPr lang="en-US" sz="2000" b="1" dirty="0">
                <a:solidFill>
                  <a:srgbClr val="002060"/>
                </a:solidFill>
                <a:latin typeface="Arial" panose="020B0604020202020204" pitchFamily="34" charset="0"/>
                <a:cs typeface="Arial" panose="020B0604020202020204" pitchFamily="34" charset="0"/>
              </a:rPr>
              <a:t> to form water-soluble salts. </a:t>
            </a:r>
          </a:p>
        </p:txBody>
      </p:sp>
      <p:sp>
        <p:nvSpPr>
          <p:cNvPr id="4" name="Rectangle 3"/>
          <p:cNvSpPr/>
          <p:nvPr/>
        </p:nvSpPr>
        <p:spPr>
          <a:xfrm>
            <a:off x="0" y="0"/>
            <a:ext cx="91440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smtClean="0">
                <a:solidFill>
                  <a:srgbClr val="0070C0"/>
                </a:solidFill>
                <a:cs typeface="Arial" pitchFamily="34" charset="0"/>
              </a:rPr>
              <a:t>Reaction </a:t>
            </a:r>
            <a:r>
              <a:rPr lang="en-US" sz="2800" b="1" dirty="0">
                <a:solidFill>
                  <a:srgbClr val="0070C0"/>
                </a:solidFill>
                <a:cs typeface="Arial" pitchFamily="34" charset="0"/>
              </a:rPr>
              <a:t>of Carboxylic Acids</a:t>
            </a:r>
          </a:p>
        </p:txBody>
      </p:sp>
      <p:pic>
        <p:nvPicPr>
          <p:cNvPr id="5" name="Picture 4"/>
          <p:cNvPicPr>
            <a:picLocks noChangeAspect="1"/>
          </p:cNvPicPr>
          <p:nvPr/>
        </p:nvPicPr>
        <p:blipFill>
          <a:blip r:embed="rId3"/>
          <a:stretch>
            <a:fillRect/>
          </a:stretch>
        </p:blipFill>
        <p:spPr>
          <a:xfrm>
            <a:off x="1143000" y="4495800"/>
            <a:ext cx="6476689" cy="1894051"/>
          </a:xfrm>
          <a:prstGeom prst="rect">
            <a:avLst/>
          </a:prstGeom>
        </p:spPr>
      </p:pic>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246</a:t>
            </a:fld>
            <a:endParaRPr lang="en-US">
              <a:solidFill>
                <a:prstClr val="black">
                  <a:tint val="75000"/>
                </a:prstClr>
              </a:solidFill>
            </a:endParaRPr>
          </a:p>
        </p:txBody>
      </p:sp>
      <p:sp>
        <p:nvSpPr>
          <p:cNvPr id="6" name="مستطيل 5"/>
          <p:cNvSpPr/>
          <p:nvPr/>
        </p:nvSpPr>
        <p:spPr>
          <a:xfrm>
            <a:off x="5791200" y="4535269"/>
            <a:ext cx="2514600" cy="646331"/>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b="1" dirty="0" smtClean="0">
              <a:solidFill>
                <a:srgbClr val="C00000"/>
              </a:solidFill>
              <a:latin typeface="Arial" panose="020B0604020202020204" pitchFamily="34" charset="0"/>
              <a:cs typeface="Arial" panose="020B0604020202020204" pitchFamily="34" charset="0"/>
            </a:endParaRPr>
          </a:p>
          <a:p>
            <a:endParaRPr lang="en-US"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424073"/>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044714"/>
            <a:ext cx="8610599" cy="707886"/>
          </a:xfrm>
          <a:prstGeom prst="rect">
            <a:avLst/>
          </a:prstGeom>
        </p:spPr>
        <p:txBody>
          <a:bodyPr wrap="square">
            <a:spAutoFit/>
          </a:bodyPr>
          <a:lstStyle/>
          <a:p>
            <a:pPr algn="just"/>
            <a:r>
              <a:rPr lang="en-US" sz="2000" b="1" dirty="0" smtClean="0">
                <a:solidFill>
                  <a:prstClr val="black"/>
                </a:solidFill>
              </a:rPr>
              <a:t>When the OH of a carboxylic acid is replaced by a </a:t>
            </a:r>
            <a:r>
              <a:rPr lang="en-US" sz="2000" b="1" dirty="0" smtClean="0">
                <a:solidFill>
                  <a:srgbClr val="0070C0"/>
                </a:solidFill>
              </a:rPr>
              <a:t>nucleophile, ( Nu) </a:t>
            </a:r>
            <a:r>
              <a:rPr lang="en-US" sz="2000" b="1" dirty="0" smtClean="0">
                <a:solidFill>
                  <a:prstClr val="black"/>
                </a:solidFill>
              </a:rPr>
              <a:t>, a carboxylic acid derivative is produced. </a:t>
            </a:r>
            <a:endParaRPr lang="en-US" sz="2000" b="1" dirty="0">
              <a:solidFill>
                <a:prstClr val="black"/>
              </a:solidFill>
            </a:endParaRPr>
          </a:p>
        </p:txBody>
      </p:sp>
      <p:sp>
        <p:nvSpPr>
          <p:cNvPr id="6" name="Rectangle 5"/>
          <p:cNvSpPr/>
          <p:nvPr/>
        </p:nvSpPr>
        <p:spPr>
          <a:xfrm>
            <a:off x="76200" y="5029200"/>
            <a:ext cx="8991600" cy="1015663"/>
          </a:xfrm>
          <a:prstGeom prst="rect">
            <a:avLst/>
          </a:prstGeom>
        </p:spPr>
        <p:txBody>
          <a:bodyPr wrap="square">
            <a:spAutoFit/>
          </a:bodyPr>
          <a:lstStyle/>
          <a:p>
            <a:pPr algn="just"/>
            <a:r>
              <a:rPr lang="en-US" sz="2000" b="1" dirty="0" smtClean="0">
                <a:solidFill>
                  <a:srgbClr val="002060"/>
                </a:solidFill>
              </a:rPr>
              <a:t>  The </a:t>
            </a:r>
            <a:r>
              <a:rPr lang="en-US" sz="2000" b="1" dirty="0" smtClean="0">
                <a:solidFill>
                  <a:srgbClr val="C00000"/>
                </a:solidFill>
              </a:rPr>
              <a:t>RCO- </a:t>
            </a:r>
            <a:r>
              <a:rPr lang="en-US" sz="2000" b="1" dirty="0" smtClean="0">
                <a:solidFill>
                  <a:srgbClr val="002060"/>
                </a:solidFill>
              </a:rPr>
              <a:t>portion of acid derivatives is called the </a:t>
            </a:r>
            <a:r>
              <a:rPr lang="en-US" sz="2000" b="1" dirty="0" smtClean="0">
                <a:solidFill>
                  <a:srgbClr val="C00000"/>
                </a:solidFill>
              </a:rPr>
              <a:t>acyl group </a:t>
            </a:r>
            <a:r>
              <a:rPr lang="en-US" sz="2000" b="1" dirty="0" smtClean="0">
                <a:solidFill>
                  <a:srgbClr val="002060"/>
                </a:solidFill>
              </a:rPr>
              <a:t>( is when </a:t>
            </a:r>
            <a:r>
              <a:rPr lang="en-US" sz="2000" b="1" dirty="0" smtClean="0">
                <a:solidFill>
                  <a:srgbClr val="C00000"/>
                </a:solidFill>
              </a:rPr>
              <a:t>R</a:t>
            </a:r>
            <a:r>
              <a:rPr lang="en-US" sz="2000" b="1" dirty="0" smtClean="0">
                <a:solidFill>
                  <a:srgbClr val="002060"/>
                </a:solidFill>
              </a:rPr>
              <a:t> is an </a:t>
            </a:r>
            <a:r>
              <a:rPr lang="en-US" sz="2000" b="1" dirty="0" smtClean="0">
                <a:solidFill>
                  <a:srgbClr val="C00000"/>
                </a:solidFill>
              </a:rPr>
              <a:t>alkyl</a:t>
            </a:r>
            <a:r>
              <a:rPr lang="en-US" sz="2000" b="1" dirty="0" smtClean="0">
                <a:solidFill>
                  <a:srgbClr val="002060"/>
                </a:solidFill>
              </a:rPr>
              <a:t> group ).  If </a:t>
            </a:r>
            <a:r>
              <a:rPr lang="en-US" sz="2000" b="1" dirty="0" smtClean="0">
                <a:solidFill>
                  <a:srgbClr val="C00000"/>
                </a:solidFill>
              </a:rPr>
              <a:t>R</a:t>
            </a:r>
            <a:r>
              <a:rPr lang="en-US" sz="2000" b="1" dirty="0" smtClean="0">
                <a:solidFill>
                  <a:srgbClr val="002060"/>
                </a:solidFill>
              </a:rPr>
              <a:t> is an </a:t>
            </a:r>
            <a:r>
              <a:rPr lang="en-US" sz="2000" b="1" dirty="0" smtClean="0">
                <a:solidFill>
                  <a:srgbClr val="C00000"/>
                </a:solidFill>
              </a:rPr>
              <a:t>aryl</a:t>
            </a:r>
            <a:r>
              <a:rPr lang="en-US" sz="2000" b="1" dirty="0" smtClean="0">
                <a:solidFill>
                  <a:srgbClr val="002060"/>
                </a:solidFill>
              </a:rPr>
              <a:t> group the </a:t>
            </a:r>
            <a:r>
              <a:rPr lang="en-US" sz="2000" b="1" dirty="0">
                <a:solidFill>
                  <a:srgbClr val="C00000"/>
                </a:solidFill>
              </a:rPr>
              <a:t>RCO- </a:t>
            </a:r>
            <a:r>
              <a:rPr lang="en-US" sz="2000" b="1" dirty="0">
                <a:solidFill>
                  <a:srgbClr val="002060"/>
                </a:solidFill>
              </a:rPr>
              <a:t>portion of acid derivatives is called </a:t>
            </a:r>
            <a:r>
              <a:rPr lang="en-US" sz="2000" b="1" dirty="0" smtClean="0">
                <a:solidFill>
                  <a:srgbClr val="002060"/>
                </a:solidFill>
              </a:rPr>
              <a:t>aryl group . </a:t>
            </a:r>
          </a:p>
        </p:txBody>
      </p:sp>
      <p:sp>
        <p:nvSpPr>
          <p:cNvPr id="2" name="Rectangle 1"/>
          <p:cNvSpPr/>
          <p:nvPr/>
        </p:nvSpPr>
        <p:spPr>
          <a:xfrm>
            <a:off x="385487" y="598057"/>
            <a:ext cx="6279604" cy="461665"/>
          </a:xfrm>
          <a:prstGeom prst="rect">
            <a:avLst/>
          </a:prstGeom>
        </p:spPr>
        <p:txBody>
          <a:bodyPr wrap="none">
            <a:spAutoFit/>
          </a:bodyPr>
          <a:lstStyle/>
          <a:p>
            <a:r>
              <a:rPr lang="en-US" sz="2400" b="1" dirty="0" smtClean="0">
                <a:solidFill>
                  <a:srgbClr val="C00000"/>
                </a:solidFill>
                <a:effectLst>
                  <a:outerShdw blurRad="38100" dist="38100" dir="2700000" algn="tl">
                    <a:srgbClr val="000000">
                      <a:alpha val="43137"/>
                    </a:srgbClr>
                  </a:outerShdw>
                </a:effectLst>
              </a:rPr>
              <a:t>2-Nucleophilic Substitution of </a:t>
            </a:r>
            <a:r>
              <a:rPr lang="en-US" sz="2400" b="1" dirty="0" err="1" smtClean="0">
                <a:solidFill>
                  <a:srgbClr val="C00000"/>
                </a:solidFill>
                <a:effectLst>
                  <a:outerShdw blurRad="38100" dist="38100" dir="2700000" algn="tl">
                    <a:srgbClr val="000000">
                      <a:alpha val="43137"/>
                    </a:srgbClr>
                  </a:outerShdw>
                </a:effectLst>
              </a:rPr>
              <a:t>Hydroxyle</a:t>
            </a:r>
            <a:r>
              <a:rPr lang="en-US" sz="2400" b="1" dirty="0" smtClean="0">
                <a:solidFill>
                  <a:srgbClr val="C00000"/>
                </a:solidFill>
                <a:effectLst>
                  <a:outerShdw blurRad="38100" dist="38100" dir="2700000" algn="tl">
                    <a:srgbClr val="000000">
                      <a:alpha val="43137"/>
                    </a:srgbClr>
                  </a:outerShdw>
                </a:effectLst>
              </a:rPr>
              <a:t> group </a:t>
            </a:r>
            <a:endParaRPr lang="en-US" sz="2400" b="1" dirty="0">
              <a:solidFill>
                <a:srgbClr val="C00000"/>
              </a:solidFill>
              <a:effectLst>
                <a:outerShdw blurRad="38100" dist="38100" dir="2700000" algn="tl">
                  <a:srgbClr val="000000">
                    <a:alpha val="43137"/>
                  </a:srgbClr>
                </a:outerShdw>
              </a:effectLst>
            </a:endParaRPr>
          </a:p>
        </p:txBody>
      </p:sp>
      <p:pic>
        <p:nvPicPr>
          <p:cNvPr id="61533" name="Picture 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964" y="1752601"/>
            <a:ext cx="6262297" cy="3200400"/>
          </a:xfrm>
          <a:prstGeom prst="rect">
            <a:avLst/>
          </a:prstGeom>
          <a:noFill/>
          <a:extLst>
            <a:ext uri="{909E8E84-426E-40DD-AFC4-6F175D3DCCD1}">
              <a14:hiddenFill xmlns:a14="http://schemas.microsoft.com/office/drawing/2010/main">
                <a:solidFill>
                  <a:srgbClr val="FFFFFF"/>
                </a:solidFill>
              </a14:hiddenFill>
            </a:ext>
          </a:extLst>
        </p:spPr>
      </p:pic>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247</a:t>
            </a:fld>
            <a:endParaRPr lang="en-US">
              <a:solidFill>
                <a:prstClr val="black">
                  <a:tint val="75000"/>
                </a:prstClr>
              </a:solidFill>
            </a:endParaRPr>
          </a:p>
        </p:txBody>
      </p:sp>
      <p:sp>
        <p:nvSpPr>
          <p:cNvPr id="8" name="Rectangle 3"/>
          <p:cNvSpPr/>
          <p:nvPr/>
        </p:nvSpPr>
        <p:spPr>
          <a:xfrm>
            <a:off x="0" y="0"/>
            <a:ext cx="58674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smtClean="0">
                <a:solidFill>
                  <a:srgbClr val="0070C0"/>
                </a:solidFill>
                <a:cs typeface="Arial" pitchFamily="34" charset="0"/>
              </a:rPr>
              <a:t>Reaction </a:t>
            </a:r>
            <a:r>
              <a:rPr lang="en-US" sz="2800" b="1" dirty="0">
                <a:solidFill>
                  <a:srgbClr val="0070C0"/>
                </a:solidFill>
                <a:cs typeface="Arial" pitchFamily="34" charset="0"/>
              </a:rPr>
              <a:t>of Carboxylic </a:t>
            </a:r>
            <a:r>
              <a:rPr lang="en-US" sz="2800" b="1" dirty="0" smtClean="0">
                <a:solidFill>
                  <a:srgbClr val="0070C0"/>
                </a:solidFill>
                <a:cs typeface="Arial" pitchFamily="34" charset="0"/>
              </a:rPr>
              <a:t>Acids     </a:t>
            </a:r>
            <a:r>
              <a:rPr lang="en-US" sz="2000" b="1" dirty="0" smtClean="0">
                <a:solidFill>
                  <a:srgbClr val="C00000"/>
                </a:solidFill>
                <a:cs typeface="Arial" pitchFamily="34" charset="0"/>
              </a:rPr>
              <a:t>cont.</a:t>
            </a:r>
            <a:endParaRPr lang="en-US" sz="2000" b="1" dirty="0">
              <a:solidFill>
                <a:srgbClr val="C00000"/>
              </a:solidFill>
              <a:cs typeface="Arial" pitchFamily="34" charset="0"/>
            </a:endParaRPr>
          </a:p>
        </p:txBody>
      </p:sp>
    </p:spTree>
    <p:extLst>
      <p:ext uri="{BB962C8B-B14F-4D97-AF65-F5344CB8AC3E}">
        <p14:creationId xmlns:p14="http://schemas.microsoft.com/office/powerpoint/2010/main" val="3836580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5487" y="828889"/>
            <a:ext cx="4176143" cy="461665"/>
          </a:xfrm>
          <a:prstGeom prst="rect">
            <a:avLst/>
          </a:prstGeom>
        </p:spPr>
        <p:txBody>
          <a:bodyPr wrap="none">
            <a:spAutoFit/>
          </a:bodyPr>
          <a:lstStyle/>
          <a:p>
            <a:r>
              <a:rPr lang="en-US" sz="2400" b="1" dirty="0" smtClean="0">
                <a:solidFill>
                  <a:srgbClr val="C00000"/>
                </a:solidFill>
              </a:rPr>
              <a:t>3-Reduction of Carboxyl Group </a:t>
            </a:r>
            <a:endParaRPr lang="en-US" sz="2400" b="1" dirty="0">
              <a:solidFill>
                <a:srgbClr val="C00000"/>
              </a:solidFill>
            </a:endParaRPr>
          </a:p>
        </p:txBody>
      </p:sp>
      <p:pic>
        <p:nvPicPr>
          <p:cNvPr id="1034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4397" y="1401972"/>
            <a:ext cx="4826403" cy="111262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57200" y="2514600"/>
            <a:ext cx="7467600"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r>
              <a:rPr lang="en-US" sz="2400" b="1" dirty="0" smtClean="0">
                <a:solidFill>
                  <a:srgbClr val="C00000"/>
                </a:solidFill>
              </a:rPr>
              <a:t>4- Aromatic Substitution (</a:t>
            </a:r>
            <a:r>
              <a:rPr lang="en-US" sz="2400" b="1" dirty="0">
                <a:solidFill>
                  <a:srgbClr val="C00000"/>
                </a:solidFill>
              </a:rPr>
              <a:t>Electrophilic Ar. Sub. Reaction</a:t>
            </a:r>
            <a:r>
              <a:rPr lang="en-US" sz="2400" b="1" dirty="0" smtClean="0">
                <a:solidFill>
                  <a:srgbClr val="C00000"/>
                </a:solidFill>
              </a:rPr>
              <a:t>)</a:t>
            </a:r>
            <a:endParaRPr lang="en-US" sz="2400" b="1" dirty="0">
              <a:solidFill>
                <a:srgbClr val="C00000"/>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3089678"/>
            <a:ext cx="4574654" cy="2472922"/>
          </a:xfrm>
          <a:prstGeom prst="rect">
            <a:avLst/>
          </a:prstGeom>
          <a:noFill/>
          <a:extLst>
            <a:ext uri="{909E8E84-426E-40DD-AFC4-6F175D3DCCD1}">
              <a14:hiddenFill xmlns:a14="http://schemas.microsoft.com/office/drawing/2010/main">
                <a:solidFill>
                  <a:srgbClr val="FFFFFF"/>
                </a:solidFill>
              </a14:hiddenFill>
            </a:ext>
          </a:extLst>
        </p:spPr>
      </p:pic>
      <p:sp>
        <p:nvSpPr>
          <p:cNvPr id="4" name="عنصر نائب لرقم الشريحة 3"/>
          <p:cNvSpPr>
            <a:spLocks noGrp="1"/>
          </p:cNvSpPr>
          <p:nvPr>
            <p:ph type="sldNum" sz="quarter" idx="12"/>
          </p:nvPr>
        </p:nvSpPr>
        <p:spPr>
          <a:xfrm>
            <a:off x="420263" y="6324599"/>
            <a:ext cx="2133600" cy="365125"/>
          </a:xfrm>
        </p:spPr>
        <p:txBody>
          <a:bodyPr/>
          <a:lstStyle/>
          <a:p>
            <a:fld id="{405B12B2-4FB3-489F-A189-74144EEB9694}" type="slidenum">
              <a:rPr lang="en-US" smtClean="0">
                <a:solidFill>
                  <a:prstClr val="black">
                    <a:tint val="75000"/>
                  </a:prstClr>
                </a:solidFill>
              </a:rPr>
              <a:pPr/>
              <a:t>248</a:t>
            </a:fld>
            <a:endParaRPr lang="en-US">
              <a:solidFill>
                <a:prstClr val="black">
                  <a:tint val="75000"/>
                </a:prstClr>
              </a:solidFill>
            </a:endParaRPr>
          </a:p>
        </p:txBody>
      </p:sp>
      <p:sp>
        <p:nvSpPr>
          <p:cNvPr id="9" name="Rectangle 3"/>
          <p:cNvSpPr/>
          <p:nvPr/>
        </p:nvSpPr>
        <p:spPr>
          <a:xfrm>
            <a:off x="0" y="0"/>
            <a:ext cx="58674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smtClean="0">
                <a:solidFill>
                  <a:srgbClr val="0070C0"/>
                </a:solidFill>
                <a:cs typeface="Arial" pitchFamily="34" charset="0"/>
              </a:rPr>
              <a:t>Reaction </a:t>
            </a:r>
            <a:r>
              <a:rPr lang="en-US" sz="2800" b="1" dirty="0">
                <a:solidFill>
                  <a:srgbClr val="0070C0"/>
                </a:solidFill>
                <a:cs typeface="Arial" pitchFamily="34" charset="0"/>
              </a:rPr>
              <a:t>of Carboxylic </a:t>
            </a:r>
            <a:r>
              <a:rPr lang="en-US" sz="2800" b="1" dirty="0" smtClean="0">
                <a:solidFill>
                  <a:srgbClr val="0070C0"/>
                </a:solidFill>
                <a:cs typeface="Arial" pitchFamily="34" charset="0"/>
              </a:rPr>
              <a:t>Acids     </a:t>
            </a:r>
            <a:r>
              <a:rPr lang="en-US" sz="2000" b="1" dirty="0" smtClean="0">
                <a:solidFill>
                  <a:srgbClr val="C00000"/>
                </a:solidFill>
                <a:cs typeface="Arial" pitchFamily="34" charset="0"/>
              </a:rPr>
              <a:t>cont.</a:t>
            </a:r>
            <a:endParaRPr lang="en-US" sz="2000" b="1" dirty="0">
              <a:solidFill>
                <a:srgbClr val="C00000"/>
              </a:solidFill>
              <a:cs typeface="Arial" pitchFamily="34" charset="0"/>
            </a:endParaRPr>
          </a:p>
        </p:txBody>
      </p:sp>
    </p:spTree>
    <p:extLst>
      <p:ext uri="{BB962C8B-B14F-4D97-AF65-F5344CB8AC3E}">
        <p14:creationId xmlns:p14="http://schemas.microsoft.com/office/powerpoint/2010/main" val="2436253132"/>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895600"/>
            <a:ext cx="9144000" cy="584775"/>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3200" b="1" dirty="0" smtClean="0">
                <a:solidFill>
                  <a:srgbClr val="0070C0"/>
                </a:solidFill>
                <a:cs typeface="Arial" pitchFamily="34" charset="0"/>
              </a:rPr>
              <a:t>Acid </a:t>
            </a:r>
            <a:r>
              <a:rPr lang="en-US" sz="3200" b="1" dirty="0">
                <a:solidFill>
                  <a:srgbClr val="0070C0"/>
                </a:solidFill>
                <a:cs typeface="Arial" pitchFamily="34" charset="0"/>
              </a:rPr>
              <a:t>Derivatives</a:t>
            </a: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249</a:t>
            </a:fld>
            <a:endParaRPr lang="en-US">
              <a:solidFill>
                <a:prstClr val="black">
                  <a:tint val="75000"/>
                </a:prstClr>
              </a:solidFill>
            </a:endParaRPr>
          </a:p>
        </p:txBody>
      </p:sp>
    </p:spTree>
    <p:extLst>
      <p:ext uri="{BB962C8B-B14F-4D97-AF65-F5344CB8AC3E}">
        <p14:creationId xmlns:p14="http://schemas.microsoft.com/office/powerpoint/2010/main" val="8587520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04800" y="2057400"/>
            <a:ext cx="8458200" cy="1200329"/>
          </a:xfrm>
          <a:prstGeom prst="rect">
            <a:avLst/>
          </a:prstGeom>
        </p:spPr>
        <p:txBody>
          <a:bodyPr wrap="square">
            <a:spAutoFit/>
          </a:bodyPr>
          <a:lstStyle/>
          <a:p>
            <a:pPr algn="just"/>
            <a:r>
              <a:rPr lang="en-US" sz="2400" b="1" dirty="0" smtClean="0">
                <a:solidFill>
                  <a:schemeClr val="tx2"/>
                </a:solidFill>
              </a:rPr>
              <a:t>     Lewis </a:t>
            </a:r>
            <a:r>
              <a:rPr lang="en-US" sz="2400" b="1" dirty="0">
                <a:solidFill>
                  <a:schemeClr val="tx2"/>
                </a:solidFill>
              </a:rPr>
              <a:t>acid such as </a:t>
            </a:r>
            <a:r>
              <a:rPr lang="en-US" sz="2400" b="1" dirty="0" smtClean="0">
                <a:solidFill>
                  <a:schemeClr val="tx2"/>
                </a:solidFill>
              </a:rPr>
              <a:t>H</a:t>
            </a:r>
            <a:r>
              <a:rPr lang="en-US" sz="2400" b="1" baseline="30000" dirty="0">
                <a:solidFill>
                  <a:schemeClr val="tx2"/>
                </a:solidFill>
              </a:rPr>
              <a:t>+</a:t>
            </a:r>
            <a:r>
              <a:rPr lang="en-US" sz="2400" b="1" dirty="0">
                <a:solidFill>
                  <a:schemeClr val="tx2"/>
                </a:solidFill>
              </a:rPr>
              <a:t> , R</a:t>
            </a:r>
            <a:r>
              <a:rPr lang="en-US" sz="2400" b="1" baseline="30000" dirty="0">
                <a:solidFill>
                  <a:schemeClr val="tx2"/>
                </a:solidFill>
              </a:rPr>
              <a:t>+</a:t>
            </a:r>
            <a:r>
              <a:rPr lang="en-US" sz="2400" b="1" dirty="0">
                <a:solidFill>
                  <a:schemeClr val="tx2"/>
                </a:solidFill>
              </a:rPr>
              <a:t> (Carbo cation) , BF</a:t>
            </a:r>
            <a:r>
              <a:rPr lang="en-US" sz="2400" b="1" baseline="-25000" dirty="0">
                <a:solidFill>
                  <a:schemeClr val="tx2"/>
                </a:solidFill>
              </a:rPr>
              <a:t>3</a:t>
            </a:r>
            <a:r>
              <a:rPr lang="en-US" sz="2400" b="1" dirty="0">
                <a:solidFill>
                  <a:schemeClr val="tx2"/>
                </a:solidFill>
              </a:rPr>
              <a:t> , AlCl</a:t>
            </a:r>
            <a:r>
              <a:rPr lang="en-US" sz="2400" b="1" baseline="-25000" dirty="0">
                <a:solidFill>
                  <a:schemeClr val="tx2"/>
                </a:solidFill>
              </a:rPr>
              <a:t>3</a:t>
            </a:r>
            <a:r>
              <a:rPr lang="en-US" sz="2400" b="1" dirty="0">
                <a:solidFill>
                  <a:schemeClr val="tx2"/>
                </a:solidFill>
              </a:rPr>
              <a:t> , ZnCl</a:t>
            </a:r>
            <a:r>
              <a:rPr lang="en-US" sz="2400" b="1" baseline="-25000" dirty="0">
                <a:solidFill>
                  <a:schemeClr val="tx2"/>
                </a:solidFill>
              </a:rPr>
              <a:t>2</a:t>
            </a:r>
            <a:r>
              <a:rPr lang="en-US" sz="2400" b="1" dirty="0" smtClean="0">
                <a:solidFill>
                  <a:schemeClr val="tx2"/>
                </a:solidFill>
              </a:rPr>
              <a:t> . All </a:t>
            </a:r>
            <a:r>
              <a:rPr lang="en-US" sz="2400" b="1" dirty="0" smtClean="0">
                <a:solidFill>
                  <a:schemeClr val="tx2"/>
                </a:solidFill>
                <a:latin typeface="Times New Roman"/>
                <a:ea typeface="Times New Roman"/>
                <a:cs typeface="Traditional Arabic"/>
              </a:rPr>
              <a:t>bases</a:t>
            </a:r>
            <a:r>
              <a:rPr lang="en-US" sz="2400" b="1" dirty="0" smtClean="0">
                <a:solidFill>
                  <a:schemeClr val="tx2"/>
                </a:solidFill>
              </a:rPr>
              <a:t> are Lewis bases because they have a pair of electrons</a:t>
            </a:r>
            <a:r>
              <a:rPr lang="en-US" sz="2400" b="1" dirty="0">
                <a:solidFill>
                  <a:schemeClr val="tx2"/>
                </a:solidFill>
              </a:rPr>
              <a:t> </a:t>
            </a:r>
            <a:r>
              <a:rPr lang="en-US" sz="2400" b="1" dirty="0" smtClean="0">
                <a:solidFill>
                  <a:schemeClr val="tx2"/>
                </a:solidFill>
              </a:rPr>
              <a:t>, </a:t>
            </a:r>
            <a:r>
              <a:rPr lang="en-US" sz="2400" b="1" dirty="0" smtClean="0">
                <a:solidFill>
                  <a:srgbClr val="C00000"/>
                </a:solidFill>
                <a:latin typeface="Times New Roman"/>
                <a:ea typeface="Times New Roman"/>
                <a:cs typeface="Traditional Arabic"/>
              </a:rPr>
              <a:t>H</a:t>
            </a:r>
            <a:r>
              <a:rPr lang="en-US" sz="2400" b="1" baseline="-25000" dirty="0" smtClean="0">
                <a:solidFill>
                  <a:srgbClr val="C00000"/>
                </a:solidFill>
                <a:latin typeface="Times New Roman"/>
                <a:ea typeface="Times New Roman"/>
                <a:cs typeface="Traditional Arabic"/>
              </a:rPr>
              <a:t>2</a:t>
            </a:r>
            <a:r>
              <a:rPr lang="en-US" sz="2400" b="1" dirty="0" smtClean="0">
                <a:solidFill>
                  <a:srgbClr val="C00000"/>
                </a:solidFill>
                <a:latin typeface="Times New Roman"/>
                <a:ea typeface="Times New Roman"/>
                <a:cs typeface="Traditional Arabic"/>
              </a:rPr>
              <a:t>O </a:t>
            </a:r>
            <a:r>
              <a:rPr lang="en-US" sz="2400" b="1" dirty="0">
                <a:solidFill>
                  <a:srgbClr val="C00000"/>
                </a:solidFill>
                <a:latin typeface="Times New Roman"/>
                <a:ea typeface="Times New Roman"/>
                <a:cs typeface="Traditional Arabic"/>
              </a:rPr>
              <a:t>, NH</a:t>
            </a:r>
            <a:r>
              <a:rPr lang="en-US" sz="2400" b="1" baseline="-25000" dirty="0">
                <a:solidFill>
                  <a:srgbClr val="C00000"/>
                </a:solidFill>
                <a:latin typeface="Times New Roman"/>
                <a:ea typeface="Times New Roman"/>
                <a:cs typeface="Traditional Arabic"/>
              </a:rPr>
              <a:t>3</a:t>
            </a:r>
            <a:r>
              <a:rPr lang="en-US" sz="2400" b="1" dirty="0">
                <a:solidFill>
                  <a:srgbClr val="C00000"/>
                </a:solidFill>
                <a:latin typeface="Times New Roman"/>
                <a:ea typeface="Times New Roman"/>
                <a:cs typeface="Traditional Arabic"/>
              </a:rPr>
              <a:t> , F</a:t>
            </a:r>
            <a:r>
              <a:rPr lang="en-US" sz="2400" b="1" baseline="30000" dirty="0">
                <a:solidFill>
                  <a:srgbClr val="C00000"/>
                </a:solidFill>
                <a:latin typeface="Times New Roman"/>
                <a:ea typeface="Times New Roman"/>
                <a:cs typeface="Traditional Arabic"/>
              </a:rPr>
              <a:t>-</a:t>
            </a:r>
            <a:r>
              <a:rPr lang="en-US" sz="2400" b="1" dirty="0">
                <a:solidFill>
                  <a:srgbClr val="C00000"/>
                </a:solidFill>
                <a:latin typeface="Times New Roman"/>
                <a:ea typeface="Times New Roman"/>
                <a:cs typeface="Traditional Arabic"/>
              </a:rPr>
              <a:t> , Cl</a:t>
            </a:r>
            <a:r>
              <a:rPr lang="en-US" sz="2400" b="1" baseline="30000" dirty="0">
                <a:solidFill>
                  <a:srgbClr val="C00000"/>
                </a:solidFill>
                <a:latin typeface="Times New Roman"/>
                <a:ea typeface="Times New Roman"/>
                <a:cs typeface="Traditional Arabic"/>
              </a:rPr>
              <a:t>-</a:t>
            </a:r>
            <a:r>
              <a:rPr lang="en-US" sz="2400" b="1" dirty="0">
                <a:solidFill>
                  <a:srgbClr val="C00000"/>
                </a:solidFill>
                <a:latin typeface="Times New Roman"/>
                <a:ea typeface="Times New Roman"/>
                <a:cs typeface="Traditional Arabic"/>
              </a:rPr>
              <a:t> , OH</a:t>
            </a:r>
            <a:r>
              <a:rPr lang="en-US" sz="2400" b="1" baseline="30000" dirty="0">
                <a:solidFill>
                  <a:srgbClr val="C00000"/>
                </a:solidFill>
                <a:latin typeface="Times New Roman"/>
                <a:ea typeface="Times New Roman"/>
                <a:cs typeface="Traditional Arabic"/>
              </a:rPr>
              <a:t>-</a:t>
            </a:r>
            <a:r>
              <a:rPr lang="en-US" sz="2400" b="1" dirty="0">
                <a:solidFill>
                  <a:srgbClr val="C00000"/>
                </a:solidFill>
                <a:latin typeface="Times New Roman"/>
                <a:ea typeface="Times New Roman"/>
                <a:cs typeface="Traditional Arabic"/>
              </a:rPr>
              <a:t> , R</a:t>
            </a:r>
            <a:r>
              <a:rPr lang="en-US" sz="2400" b="1" baseline="30000" dirty="0">
                <a:solidFill>
                  <a:srgbClr val="C00000"/>
                </a:solidFill>
                <a:latin typeface="Times New Roman"/>
                <a:ea typeface="Times New Roman"/>
                <a:cs typeface="Traditional Arabic"/>
              </a:rPr>
              <a:t>-</a:t>
            </a:r>
            <a:r>
              <a:rPr lang="en-US" sz="2400" b="1" dirty="0">
                <a:solidFill>
                  <a:srgbClr val="C00000"/>
                </a:solidFill>
                <a:latin typeface="Times New Roman"/>
                <a:ea typeface="Times New Roman"/>
                <a:cs typeface="Traditional Arabic"/>
              </a:rPr>
              <a:t> </a:t>
            </a:r>
            <a:r>
              <a:rPr lang="en-US" sz="2400" b="1" dirty="0">
                <a:solidFill>
                  <a:schemeClr val="tx2"/>
                </a:solidFill>
                <a:latin typeface="Times New Roman"/>
                <a:ea typeface="Times New Roman"/>
                <a:cs typeface="Traditional Arabic"/>
              </a:rPr>
              <a:t>(</a:t>
            </a:r>
            <a:r>
              <a:rPr lang="en-US" sz="2400" b="1" dirty="0" err="1">
                <a:solidFill>
                  <a:schemeClr val="tx2"/>
                </a:solidFill>
                <a:latin typeface="Times New Roman"/>
                <a:ea typeface="Times New Roman"/>
                <a:cs typeface="Traditional Arabic"/>
              </a:rPr>
              <a:t>Carbo</a:t>
            </a:r>
            <a:r>
              <a:rPr lang="en-US" sz="2400" b="1" dirty="0">
                <a:solidFill>
                  <a:schemeClr val="tx2"/>
                </a:solidFill>
                <a:latin typeface="Times New Roman"/>
                <a:ea typeface="Times New Roman"/>
                <a:cs typeface="Traditional Arabic"/>
              </a:rPr>
              <a:t> anion</a:t>
            </a:r>
            <a:r>
              <a:rPr lang="en-US" sz="2400" b="1" dirty="0" smtClean="0">
                <a:solidFill>
                  <a:schemeClr val="tx2"/>
                </a:solidFill>
                <a:latin typeface="Times New Roman"/>
                <a:ea typeface="Times New Roman"/>
                <a:cs typeface="Traditional Arabic"/>
              </a:rPr>
              <a:t>)</a:t>
            </a:r>
            <a:endParaRPr lang="en-US" sz="2400" b="1" dirty="0">
              <a:solidFill>
                <a:schemeClr val="tx2"/>
              </a:solidFill>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25</a:t>
            </a:fld>
            <a:endParaRPr lang="en-US"/>
          </a:p>
        </p:txBody>
      </p:sp>
      <p:pic>
        <p:nvPicPr>
          <p:cNvPr id="308300" name="Picture 7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609600"/>
            <a:ext cx="5657850" cy="14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descr="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78896" y="3200400"/>
            <a:ext cx="5420574" cy="1029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8895" y="4267200"/>
            <a:ext cx="5420575" cy="177803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11"/>
          <p:cNvSpPr txBox="1"/>
          <p:nvPr/>
        </p:nvSpPr>
        <p:spPr>
          <a:xfrm>
            <a:off x="0" y="0"/>
            <a:ext cx="2514600" cy="461665"/>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b="1" dirty="0" smtClean="0">
                <a:solidFill>
                  <a:srgbClr val="C00000"/>
                </a:solidFill>
              </a:rPr>
              <a:t>Acid-Base  / cont.</a:t>
            </a:r>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114" y="1844776"/>
            <a:ext cx="8763000" cy="1384995"/>
          </a:xfrm>
          <a:prstGeom prst="rect">
            <a:avLst/>
          </a:prstGeom>
        </p:spPr>
        <p:txBody>
          <a:bodyPr wrap="square">
            <a:spAutoFit/>
          </a:bodyPr>
          <a:lstStyle/>
          <a:p>
            <a:pPr algn="just"/>
            <a:r>
              <a:rPr lang="en-US" sz="24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 Nomenclature </a:t>
            </a:r>
            <a:r>
              <a:rPr lang="en-US" sz="24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of Esters</a:t>
            </a:r>
            <a:r>
              <a:rPr lang="en-US" sz="2400" b="1" dirty="0" smtClean="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pPr algn="just"/>
            <a:r>
              <a:rPr lang="en-US" sz="2000" b="1" dirty="0" smtClean="0">
                <a:solidFill>
                  <a:srgbClr val="002060"/>
                </a:solidFill>
                <a:latin typeface="Arial" panose="020B0604020202020204" pitchFamily="34" charset="0"/>
                <a:cs typeface="Arial" panose="020B0604020202020204" pitchFamily="34" charset="0"/>
              </a:rPr>
              <a:t>   Esters </a:t>
            </a:r>
            <a:r>
              <a:rPr lang="en-US" sz="2000" b="1" dirty="0">
                <a:solidFill>
                  <a:srgbClr val="002060"/>
                </a:solidFill>
                <a:latin typeface="Arial" panose="020B0604020202020204" pitchFamily="34" charset="0"/>
                <a:cs typeface="Arial" panose="020B0604020202020204" pitchFamily="34" charset="0"/>
              </a:rPr>
              <a:t>are named </a:t>
            </a:r>
            <a:r>
              <a:rPr lang="en-US" sz="2000" b="1" dirty="0" smtClean="0">
                <a:solidFill>
                  <a:srgbClr val="002060"/>
                </a:solidFill>
                <a:latin typeface="Arial" panose="020B0604020202020204" pitchFamily="34" charset="0"/>
                <a:cs typeface="Arial" panose="020B0604020202020204" pitchFamily="34" charset="0"/>
              </a:rPr>
              <a:t>by starting with alkyl group attached to the oxygen atom followed by the name of the parent acid with the ending </a:t>
            </a:r>
            <a:r>
              <a:rPr lang="en-US" sz="2000" b="1" i="1" dirty="0" smtClean="0">
                <a:solidFill>
                  <a:srgbClr val="002060"/>
                </a:solidFill>
                <a:latin typeface="Arial" panose="020B0604020202020204" pitchFamily="34" charset="0"/>
                <a:cs typeface="Arial" panose="020B0604020202020204" pitchFamily="34" charset="0"/>
              </a:rPr>
              <a:t>-ate </a:t>
            </a:r>
            <a:r>
              <a:rPr lang="en-US" sz="2000" b="1" dirty="0" smtClean="0">
                <a:solidFill>
                  <a:srgbClr val="002060"/>
                </a:solidFill>
                <a:latin typeface="Arial" panose="020B0604020202020204" pitchFamily="34" charset="0"/>
                <a:cs typeface="Arial" panose="020B0604020202020204" pitchFamily="34" charset="0"/>
              </a:rPr>
              <a:t>in place of </a:t>
            </a:r>
            <a:r>
              <a:rPr lang="en-US" sz="2000" b="1" i="1" dirty="0" smtClean="0">
                <a:solidFill>
                  <a:srgbClr val="002060"/>
                </a:solidFill>
                <a:latin typeface="Arial" panose="020B0604020202020204" pitchFamily="34" charset="0"/>
                <a:cs typeface="Arial" panose="020B0604020202020204" pitchFamily="34" charset="0"/>
              </a:rPr>
              <a:t>-</a:t>
            </a:r>
            <a:r>
              <a:rPr lang="en-US" sz="2000" b="1" i="1" dirty="0" err="1" smtClean="0">
                <a:solidFill>
                  <a:srgbClr val="002060"/>
                </a:solidFill>
                <a:latin typeface="Arial" panose="020B0604020202020204" pitchFamily="34" charset="0"/>
                <a:cs typeface="Arial" panose="020B0604020202020204" pitchFamily="34" charset="0"/>
              </a:rPr>
              <a:t>ic</a:t>
            </a:r>
            <a:r>
              <a:rPr lang="en-US" sz="2000" b="1" i="1" dirty="0" smtClean="0">
                <a:solidFill>
                  <a:srgbClr val="002060"/>
                </a:solidFill>
                <a:latin typeface="Arial" panose="020B0604020202020204" pitchFamily="34" charset="0"/>
                <a:cs typeface="Arial" panose="020B0604020202020204" pitchFamily="34" charset="0"/>
              </a:rPr>
              <a:t> acid.</a:t>
            </a:r>
            <a:endParaRPr lang="en-US" sz="2000" b="1" dirty="0">
              <a:solidFill>
                <a:srgbClr val="002060"/>
              </a:solidFill>
              <a:latin typeface="Arial" panose="020B0604020202020204" pitchFamily="34" charset="0"/>
              <a:cs typeface="Arial" panose="020B0604020202020204" pitchFamily="34" charset="0"/>
            </a:endParaRPr>
          </a:p>
        </p:txBody>
      </p:sp>
      <p:sp>
        <p:nvSpPr>
          <p:cNvPr id="7" name="Rectangle 6"/>
          <p:cNvSpPr/>
          <p:nvPr/>
        </p:nvSpPr>
        <p:spPr>
          <a:xfrm>
            <a:off x="457200" y="5331480"/>
            <a:ext cx="3505200" cy="861774"/>
          </a:xfrm>
          <a:prstGeom prst="rect">
            <a:avLst/>
          </a:prstGeom>
        </p:spPr>
        <p:style>
          <a:lnRef idx="0">
            <a:scrgbClr r="0" g="0" b="0"/>
          </a:lnRef>
          <a:fillRef idx="1001">
            <a:schemeClr val="lt1"/>
          </a:fillRef>
          <a:effectRef idx="0">
            <a:scrgbClr r="0" g="0" b="0"/>
          </a:effectRef>
          <a:fontRef idx="major"/>
        </p:style>
        <p:txBody>
          <a:bodyPr wrap="square">
            <a:spAutoFit/>
          </a:bodyPr>
          <a:lstStyle/>
          <a:p>
            <a:r>
              <a:rPr lang="en-US" sz="1400" b="1" dirty="0">
                <a:solidFill>
                  <a:srgbClr val="FF0000"/>
                </a:solidFill>
                <a:latin typeface="Times New Roman"/>
                <a:ea typeface="Times New Roman"/>
                <a:cs typeface="Simplified Arabic"/>
              </a:rPr>
              <a:t>Ethyl</a:t>
            </a:r>
            <a:r>
              <a:rPr lang="en-US" sz="1400" b="1" dirty="0">
                <a:solidFill>
                  <a:prstClr val="black"/>
                </a:solidFill>
                <a:latin typeface="Times New Roman"/>
                <a:ea typeface="Times New Roman"/>
                <a:cs typeface="Simplified Arabic"/>
              </a:rPr>
              <a:t> </a:t>
            </a:r>
            <a:r>
              <a:rPr lang="en-US" sz="1400" b="1" dirty="0" smtClean="0">
                <a:solidFill>
                  <a:prstClr val="black"/>
                </a:solidFill>
                <a:latin typeface="Times New Roman"/>
                <a:ea typeface="Times New Roman"/>
                <a:cs typeface="Simplified Arabic"/>
              </a:rPr>
              <a:t>acet</a:t>
            </a:r>
            <a:r>
              <a:rPr lang="en-US" sz="1400" b="1" dirty="0" smtClean="0">
                <a:solidFill>
                  <a:srgbClr val="FF0000"/>
                </a:solidFill>
                <a:latin typeface="Times New Roman"/>
                <a:ea typeface="Times New Roman"/>
                <a:cs typeface="Simplified Arabic"/>
              </a:rPr>
              <a:t>ate</a:t>
            </a:r>
          </a:p>
          <a:p>
            <a:r>
              <a:rPr lang="en-US" sz="1400" b="1" dirty="0" smtClean="0">
                <a:solidFill>
                  <a:srgbClr val="FF0000"/>
                </a:solidFill>
                <a:latin typeface="Times New Roman"/>
                <a:ea typeface="Times New Roman"/>
                <a:cs typeface="Simplified Arabic"/>
              </a:rPr>
              <a:t>Ethyl</a:t>
            </a:r>
            <a:r>
              <a:rPr lang="en-US" sz="1400" b="1" dirty="0" smtClean="0">
                <a:solidFill>
                  <a:prstClr val="black"/>
                </a:solidFill>
                <a:latin typeface="Times New Roman"/>
                <a:ea typeface="Times New Roman"/>
                <a:cs typeface="Simplified Arabic"/>
              </a:rPr>
              <a:t> </a:t>
            </a:r>
            <a:r>
              <a:rPr lang="en-US" sz="1400" b="1" dirty="0" err="1" smtClean="0">
                <a:solidFill>
                  <a:prstClr val="black"/>
                </a:solidFill>
                <a:latin typeface="Times New Roman"/>
                <a:ea typeface="Times New Roman"/>
                <a:cs typeface="Simplified Arabic"/>
              </a:rPr>
              <a:t>ethano</a:t>
            </a:r>
            <a:r>
              <a:rPr lang="en-US" sz="1400" b="1" dirty="0" err="1" smtClean="0">
                <a:solidFill>
                  <a:srgbClr val="FF0000"/>
                </a:solidFill>
                <a:latin typeface="Times New Roman"/>
                <a:ea typeface="Times New Roman"/>
                <a:cs typeface="Simplified Arabic"/>
              </a:rPr>
              <a:t>ate</a:t>
            </a:r>
            <a:endParaRPr lang="en-US" sz="1400" b="1" dirty="0" smtClean="0">
              <a:solidFill>
                <a:srgbClr val="FF0000"/>
              </a:solidFill>
              <a:latin typeface="Times New Roman"/>
              <a:ea typeface="Times New Roman"/>
              <a:cs typeface="Simplified Arabic"/>
            </a:endParaRPr>
          </a:p>
          <a:p>
            <a:endParaRPr lang="en-US" sz="1400" b="1" dirty="0">
              <a:solidFill>
                <a:srgbClr val="FF0000"/>
              </a:solidFill>
              <a:latin typeface="Times New Roman"/>
              <a:cs typeface="Simplified Arabic"/>
            </a:endParaRPr>
          </a:p>
          <a:p>
            <a:endParaRPr lang="en-US" sz="800" b="1" dirty="0">
              <a:solidFill>
                <a:prstClr val="black"/>
              </a:solidFill>
            </a:endParaRPr>
          </a:p>
        </p:txBody>
      </p:sp>
      <p:pic>
        <p:nvPicPr>
          <p:cNvPr id="1075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 y="3276600"/>
            <a:ext cx="7162801" cy="1417384"/>
          </a:xfrm>
          <a:prstGeom prst="rect">
            <a:avLst/>
          </a:prstGeom>
          <a:extLst/>
        </p:spPr>
        <p:style>
          <a:lnRef idx="0">
            <a:scrgbClr r="0" g="0" b="0"/>
          </a:lnRef>
          <a:fillRef idx="1001">
            <a:schemeClr val="lt1"/>
          </a:fillRef>
          <a:effectRef idx="0">
            <a:scrgbClr r="0" g="0" b="0"/>
          </a:effectRef>
          <a:fontRef idx="major"/>
        </p:style>
      </p:pic>
      <p:pic>
        <p:nvPicPr>
          <p:cNvPr id="9" name="Picture 16" descr="http://www.chemieunterricht.de/dc2/essig/images/hac-4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3943" y="4639579"/>
            <a:ext cx="2418457" cy="746762"/>
          </a:xfrm>
          <a:prstGeom prst="rect">
            <a:avLst/>
          </a:prstGeom>
          <a:extLst/>
        </p:spPr>
        <p:style>
          <a:lnRef idx="0">
            <a:scrgbClr r="0" g="0" b="0"/>
          </a:lnRef>
          <a:fillRef idx="1001">
            <a:schemeClr val="lt1"/>
          </a:fillRef>
          <a:effectRef idx="0">
            <a:scrgbClr r="0" g="0" b="0"/>
          </a:effectRef>
          <a:fontRef idx="major"/>
        </p:style>
      </p:pic>
      <p:pic>
        <p:nvPicPr>
          <p:cNvPr id="10" name="Picture 9" descr="http://www.chemsynthesis.com/molimg/1/big/9/9814.gif"/>
          <p:cNvPicPr/>
          <p:nvPr/>
        </p:nvPicPr>
        <p:blipFill>
          <a:blip r:embed="rId4">
            <a:extLst>
              <a:ext uri="{28A0092B-C50C-407E-A947-70E740481C1C}">
                <a14:useLocalDpi xmlns:a14="http://schemas.microsoft.com/office/drawing/2010/main" val="0"/>
              </a:ext>
            </a:extLst>
          </a:blip>
          <a:srcRect/>
          <a:stretch>
            <a:fillRect/>
          </a:stretch>
        </p:blipFill>
        <p:spPr bwMode="auto">
          <a:xfrm>
            <a:off x="3977917" y="4549328"/>
            <a:ext cx="3642084" cy="1623668"/>
          </a:xfrm>
          <a:prstGeom prst="rect">
            <a:avLst/>
          </a:prstGeom>
          <a:noFill/>
          <a:ln>
            <a:noFill/>
          </a:ln>
        </p:spPr>
      </p:pic>
      <p:sp>
        <p:nvSpPr>
          <p:cNvPr id="11" name="Rectangle 10"/>
          <p:cNvSpPr/>
          <p:nvPr/>
        </p:nvSpPr>
        <p:spPr>
          <a:xfrm>
            <a:off x="4102806" y="5864423"/>
            <a:ext cx="3669594" cy="307777"/>
          </a:xfrm>
          <a:prstGeom prst="rect">
            <a:avLst/>
          </a:prstGeom>
        </p:spPr>
        <p:txBody>
          <a:bodyPr wrap="none">
            <a:spAutoFit/>
          </a:bodyPr>
          <a:lstStyle/>
          <a:p>
            <a:r>
              <a:rPr lang="en-US" sz="1400" b="1" dirty="0">
                <a:solidFill>
                  <a:srgbClr val="C00000"/>
                </a:solidFill>
                <a:latin typeface="Arial" panose="020B0604020202020204" pitchFamily="34" charset="0"/>
                <a:ea typeface="Calibri" panose="020F0502020204030204" pitchFamily="34" charset="0"/>
              </a:rPr>
              <a:t>Isopropyl 4-hydroxy-5-phenyl-hexanoate</a:t>
            </a:r>
            <a:r>
              <a:rPr lang="en-US" sz="1400" b="1" dirty="0">
                <a:solidFill>
                  <a:srgbClr val="C00000"/>
                </a:solidFill>
                <a:ea typeface="Calibri" panose="020F0502020204030204" pitchFamily="34" charset="0"/>
                <a:cs typeface="Arial" panose="020B0604020202020204" pitchFamily="34" charset="0"/>
              </a:rPr>
              <a:t> </a:t>
            </a:r>
            <a:endParaRPr lang="en-US" sz="1400" b="1" dirty="0">
              <a:solidFill>
                <a:srgbClr val="C00000"/>
              </a:solidFill>
            </a:endParaRPr>
          </a:p>
        </p:txBody>
      </p:sp>
      <p:sp>
        <p:nvSpPr>
          <p:cNvPr id="3" name="Rectangle 2"/>
          <p:cNvSpPr/>
          <p:nvPr/>
        </p:nvSpPr>
        <p:spPr>
          <a:xfrm>
            <a:off x="457199" y="3994428"/>
            <a:ext cx="1066801" cy="1415772"/>
          </a:xfrm>
          <a:prstGeom prst="rect">
            <a:avLst/>
          </a:prstGeom>
        </p:spPr>
        <p:style>
          <a:lnRef idx="0">
            <a:scrgbClr r="0" g="0" b="0"/>
          </a:lnRef>
          <a:fillRef idx="1001">
            <a:schemeClr val="lt1"/>
          </a:fillRef>
          <a:effectRef idx="0">
            <a:scrgbClr r="0" g="0" b="0"/>
          </a:effectRef>
          <a:fontRef idx="major"/>
        </p:style>
        <p:txBody>
          <a:bodyPr wrap="square">
            <a:spAutoFit/>
          </a:bodyPr>
          <a:lstStyle/>
          <a:p>
            <a:r>
              <a:rPr lang="en-US" dirty="0" smtClean="0">
                <a:solidFill>
                  <a:prstClr val="black"/>
                </a:solidFill>
              </a:rPr>
              <a:t>         </a:t>
            </a:r>
          </a:p>
          <a:p>
            <a:endParaRPr lang="en-US" sz="2000" dirty="0">
              <a:solidFill>
                <a:prstClr val="black"/>
              </a:solidFill>
            </a:endParaRPr>
          </a:p>
          <a:p>
            <a:endParaRPr lang="en-US" sz="2000" dirty="0">
              <a:solidFill>
                <a:prstClr val="black"/>
              </a:solidFill>
            </a:endParaRPr>
          </a:p>
          <a:p>
            <a:r>
              <a:rPr lang="en-US" sz="2000" dirty="0" smtClean="0">
                <a:solidFill>
                  <a:prstClr val="black"/>
                </a:solidFill>
              </a:rPr>
              <a:t> </a:t>
            </a:r>
            <a:r>
              <a:rPr lang="en-US" sz="2800" dirty="0" smtClean="0">
                <a:solidFill>
                  <a:prstClr val="black"/>
                </a:solidFill>
              </a:rPr>
              <a:t>  </a:t>
            </a:r>
            <a:r>
              <a:rPr lang="en-US" sz="2400" dirty="0" smtClean="0">
                <a:solidFill>
                  <a:prstClr val="black"/>
                </a:solidFill>
              </a:rPr>
              <a:t> </a:t>
            </a:r>
            <a:r>
              <a:rPr lang="en-US" dirty="0" smtClean="0">
                <a:solidFill>
                  <a:prstClr val="black"/>
                </a:solidFill>
              </a:rPr>
              <a:t>  </a:t>
            </a:r>
            <a:endParaRPr lang="en-US" dirty="0">
              <a:solidFill>
                <a:prstClr val="black"/>
              </a:solidFill>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250</a:t>
            </a:fld>
            <a:endParaRPr lang="en-US" dirty="0">
              <a:solidFill>
                <a:prstClr val="black">
                  <a:tint val="75000"/>
                </a:prstClr>
              </a:solidFill>
            </a:endParaRPr>
          </a:p>
        </p:txBody>
      </p:sp>
      <p:sp>
        <p:nvSpPr>
          <p:cNvPr id="12" name="Rectangle 1"/>
          <p:cNvSpPr/>
          <p:nvPr/>
        </p:nvSpPr>
        <p:spPr>
          <a:xfrm>
            <a:off x="838200" y="1413480"/>
            <a:ext cx="815095" cy="400110"/>
          </a:xfrm>
          <a:prstGeom prst="rect">
            <a:avLst/>
          </a:prstGeom>
        </p:spPr>
        <p:txBody>
          <a:bodyPr wrap="none">
            <a:spAutoFit/>
          </a:bodyPr>
          <a:lstStyle/>
          <a:p>
            <a:r>
              <a:rPr lang="en-US" sz="2000" b="1" dirty="0">
                <a:solidFill>
                  <a:srgbClr val="C00000"/>
                </a:solidFill>
              </a:rPr>
              <a:t>Esters</a:t>
            </a:r>
            <a:endParaRPr lang="en-US" sz="2000" dirty="0">
              <a:solidFill>
                <a:srgbClr val="C00000"/>
              </a:solidFill>
            </a:endParaRPr>
          </a:p>
        </p:txBody>
      </p:sp>
      <p:sp>
        <p:nvSpPr>
          <p:cNvPr id="13" name="Rectangle 3"/>
          <p:cNvSpPr/>
          <p:nvPr/>
        </p:nvSpPr>
        <p:spPr>
          <a:xfrm>
            <a:off x="2362200" y="1447800"/>
            <a:ext cx="2057400" cy="400110"/>
          </a:xfrm>
          <a:prstGeom prst="rect">
            <a:avLst/>
          </a:prstGeom>
        </p:spPr>
        <p:txBody>
          <a:bodyPr wrap="square">
            <a:spAutoFit/>
          </a:bodyPr>
          <a:lstStyle/>
          <a:p>
            <a:pPr algn="just"/>
            <a:r>
              <a:rPr lang="en-US" sz="2000" b="1" dirty="0">
                <a:solidFill>
                  <a:srgbClr val="C00000"/>
                </a:solidFill>
              </a:rPr>
              <a:t>Acyl</a:t>
            </a:r>
            <a:r>
              <a:rPr lang="en-US" sz="2000" b="1" u="sng" dirty="0">
                <a:solidFill>
                  <a:srgbClr val="FF0000"/>
                </a:solidFill>
                <a:effectLst>
                  <a:outerShdw blurRad="38100" dist="38100" dir="2700000" algn="tl">
                    <a:srgbClr val="000000">
                      <a:alpha val="43137"/>
                    </a:srgbClr>
                  </a:outerShdw>
                </a:effectLst>
              </a:rPr>
              <a:t> </a:t>
            </a:r>
            <a:r>
              <a:rPr lang="en-US" sz="2000" b="1" dirty="0">
                <a:solidFill>
                  <a:srgbClr val="C00000"/>
                </a:solidFill>
              </a:rPr>
              <a:t>chlorides</a:t>
            </a:r>
          </a:p>
        </p:txBody>
      </p:sp>
      <p:pic>
        <p:nvPicPr>
          <p:cNvPr id="14" name="Picture 4" descr="acyl halide"/>
          <p:cNvPicPr/>
          <p:nvPr/>
        </p:nvPicPr>
        <p:blipFill>
          <a:blip r:embed="rId5">
            <a:extLst>
              <a:ext uri="{28A0092B-C50C-407E-A947-70E740481C1C}">
                <a14:useLocalDpi xmlns:a14="http://schemas.microsoft.com/office/drawing/2010/main" val="0"/>
              </a:ext>
            </a:extLst>
          </a:blip>
          <a:srcRect/>
          <a:stretch>
            <a:fillRect/>
          </a:stretch>
        </p:blipFill>
        <p:spPr bwMode="auto">
          <a:xfrm>
            <a:off x="2514600" y="737217"/>
            <a:ext cx="1321592" cy="762000"/>
          </a:xfrm>
          <a:prstGeom prst="rect">
            <a:avLst/>
          </a:prstGeom>
          <a:noFill/>
          <a:ln>
            <a:noFill/>
          </a:ln>
        </p:spPr>
      </p:pic>
      <p:sp>
        <p:nvSpPr>
          <p:cNvPr id="15" name="Rectangle 5"/>
          <p:cNvSpPr/>
          <p:nvPr/>
        </p:nvSpPr>
        <p:spPr>
          <a:xfrm>
            <a:off x="6698999" y="1490246"/>
            <a:ext cx="2140201" cy="338554"/>
          </a:xfrm>
          <a:prstGeom prst="rect">
            <a:avLst/>
          </a:prstGeom>
        </p:spPr>
        <p:txBody>
          <a:bodyPr wrap="none">
            <a:spAutoFit/>
          </a:bodyPr>
          <a:lstStyle/>
          <a:p>
            <a:r>
              <a:rPr lang="en-US" sz="1600" b="1" dirty="0" smtClean="0">
                <a:solidFill>
                  <a:srgbClr val="C00000"/>
                </a:solidFill>
                <a:latin typeface="Times New Roman"/>
                <a:ea typeface="Times New Roman"/>
                <a:cs typeface="Simplified Arabic"/>
              </a:rPr>
              <a:t>Carboxylic</a:t>
            </a:r>
            <a:r>
              <a:rPr lang="en-US" sz="1600" b="1" u="sng" dirty="0" smtClean="0">
                <a:solidFill>
                  <a:srgbClr val="C00000"/>
                </a:solidFill>
                <a:latin typeface="Times New Roman"/>
                <a:ea typeface="Times New Roman"/>
                <a:cs typeface="Simplified Arabic"/>
              </a:rPr>
              <a:t> </a:t>
            </a:r>
            <a:r>
              <a:rPr lang="en-US" sz="1600" b="1" dirty="0" smtClean="0">
                <a:solidFill>
                  <a:srgbClr val="C00000"/>
                </a:solidFill>
                <a:latin typeface="Times New Roman"/>
                <a:ea typeface="Times New Roman"/>
                <a:cs typeface="Simplified Arabic"/>
              </a:rPr>
              <a:t>Anhydride</a:t>
            </a:r>
            <a:endParaRPr lang="en-US" sz="1600" b="1" dirty="0">
              <a:solidFill>
                <a:srgbClr val="C00000"/>
              </a:solidFill>
            </a:endParaRPr>
          </a:p>
        </p:txBody>
      </p:sp>
      <p:sp>
        <p:nvSpPr>
          <p:cNvPr id="16" name="Rectangle 6"/>
          <p:cNvSpPr/>
          <p:nvPr/>
        </p:nvSpPr>
        <p:spPr>
          <a:xfrm>
            <a:off x="4675933" y="1428690"/>
            <a:ext cx="1039067" cy="400110"/>
          </a:xfrm>
          <a:prstGeom prst="rect">
            <a:avLst/>
          </a:prstGeom>
        </p:spPr>
        <p:txBody>
          <a:bodyPr wrap="none">
            <a:spAutoFit/>
          </a:bodyPr>
          <a:lstStyle/>
          <a:p>
            <a:pPr algn="just"/>
            <a:r>
              <a:rPr lang="en-US" sz="2000" b="1" dirty="0">
                <a:solidFill>
                  <a:srgbClr val="C00000"/>
                </a:solidFill>
              </a:rPr>
              <a:t>Amides </a:t>
            </a:r>
          </a:p>
        </p:txBody>
      </p:sp>
      <p:pic>
        <p:nvPicPr>
          <p:cNvPr id="17" name="Picture 7" descr="anhydride"/>
          <p:cNvPicPr/>
          <p:nvPr/>
        </p:nvPicPr>
        <p:blipFill>
          <a:blip r:embed="rId6">
            <a:extLst>
              <a:ext uri="{28A0092B-C50C-407E-A947-70E740481C1C}">
                <a14:useLocalDpi xmlns:a14="http://schemas.microsoft.com/office/drawing/2010/main" val="0"/>
              </a:ext>
            </a:extLst>
          </a:blip>
          <a:srcRect/>
          <a:stretch>
            <a:fillRect/>
          </a:stretch>
        </p:blipFill>
        <p:spPr bwMode="auto">
          <a:xfrm>
            <a:off x="6780611" y="795040"/>
            <a:ext cx="1906189" cy="805160"/>
          </a:xfrm>
          <a:prstGeom prst="rect">
            <a:avLst/>
          </a:prstGeom>
          <a:noFill/>
          <a:ln>
            <a:noFill/>
          </a:ln>
        </p:spPr>
      </p:pic>
      <p:pic>
        <p:nvPicPr>
          <p:cNvPr id="18" name="Picture 8" descr="http://upload.wikimedia.org/wikipedia/commons/thumb/c/cf/Acetamide_skeletal.svg/100px-Acetamide_skeletal.sv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4400" y="762000"/>
            <a:ext cx="1371600" cy="72031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http://upload.wikimedia.org/wikipedia/commons/thumb/3/3a/Ethyl-acetate-2D-skeletal.png/160px-Ethyl-acetate-2D-skeletal.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9600" y="686291"/>
            <a:ext cx="1269180" cy="761509"/>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6"/>
          <p:cNvSpPr/>
          <p:nvPr/>
        </p:nvSpPr>
        <p:spPr>
          <a:xfrm>
            <a:off x="0" y="0"/>
            <a:ext cx="91440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a:solidFill>
                  <a:srgbClr val="0070C0"/>
                </a:solidFill>
                <a:cs typeface="Arial" pitchFamily="34" charset="0"/>
              </a:rPr>
              <a:t>Nomenclature of Acid Derivatives</a:t>
            </a:r>
          </a:p>
        </p:txBody>
      </p:sp>
    </p:spTree>
    <p:extLst>
      <p:ext uri="{BB962C8B-B14F-4D97-AF65-F5344CB8AC3E}">
        <p14:creationId xmlns:p14="http://schemas.microsoft.com/office/powerpoint/2010/main" val="1332165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883" y="895713"/>
            <a:ext cx="7862571" cy="1077218"/>
          </a:xfrm>
          <a:prstGeom prst="rect">
            <a:avLst/>
          </a:prstGeom>
        </p:spPr>
        <p:txBody>
          <a:bodyPr wrap="square">
            <a:spAutoFit/>
          </a:bodyPr>
          <a:lstStyle/>
          <a:p>
            <a:pPr algn="just"/>
            <a:r>
              <a:rPr lang="en-US" sz="2000" b="1" dirty="0">
                <a:solidFill>
                  <a:srgbClr val="FF0000"/>
                </a:solidFill>
              </a:rPr>
              <a:t> </a:t>
            </a:r>
            <a:r>
              <a:rPr lang="en-US" sz="2400" b="1" dirty="0" smtClean="0">
                <a:solidFill>
                  <a:srgbClr val="C00000"/>
                </a:solidFill>
                <a:effectLst>
                  <a:outerShdw blurRad="38100" dist="38100" dir="2700000" algn="tl">
                    <a:srgbClr val="000000">
                      <a:alpha val="43137"/>
                    </a:srgbClr>
                  </a:outerShdw>
                </a:effectLst>
              </a:rPr>
              <a:t>2-</a:t>
            </a:r>
            <a:r>
              <a:rPr lang="en-US" sz="2000" b="1" dirty="0" smtClean="0">
                <a:solidFill>
                  <a:srgbClr val="FF0000"/>
                </a:solidFill>
              </a:rPr>
              <a:t> </a:t>
            </a:r>
            <a:r>
              <a:rPr lang="en-US" sz="2400" b="1" dirty="0" smtClean="0">
                <a:solidFill>
                  <a:srgbClr val="C00000"/>
                </a:solidFill>
                <a:effectLst>
                  <a:outerShdw blurRad="38100" dist="38100" dir="2700000" algn="tl">
                    <a:srgbClr val="000000">
                      <a:alpha val="43137"/>
                    </a:srgbClr>
                  </a:outerShdw>
                </a:effectLst>
                <a:cs typeface="Arial" pitchFamily="34" charset="0"/>
              </a:rPr>
              <a:t>Nomenclature</a:t>
            </a:r>
            <a:r>
              <a:rPr lang="en-US" sz="2400" b="1" dirty="0" smtClean="0">
                <a:solidFill>
                  <a:srgbClr val="C00000"/>
                </a:solidFill>
                <a:cs typeface="Arial" pitchFamily="34" charset="0"/>
              </a:rPr>
              <a:t> </a:t>
            </a:r>
            <a:r>
              <a:rPr lang="en-US" sz="2400" b="1" dirty="0">
                <a:solidFill>
                  <a:srgbClr val="C00000"/>
                </a:solidFill>
                <a:cs typeface="Arial" pitchFamily="34" charset="0"/>
              </a:rPr>
              <a:t>of </a:t>
            </a:r>
            <a:r>
              <a:rPr lang="en-US" sz="2400" b="1" dirty="0" smtClean="0">
                <a:solidFill>
                  <a:srgbClr val="C00000"/>
                </a:solidFill>
                <a:effectLst>
                  <a:outerShdw blurRad="38100" dist="38100" dir="2700000" algn="tl">
                    <a:srgbClr val="000000">
                      <a:alpha val="43137"/>
                    </a:srgbClr>
                  </a:outerShdw>
                </a:effectLst>
              </a:rPr>
              <a:t>Acyl</a:t>
            </a:r>
            <a:r>
              <a:rPr lang="en-US" sz="2400" b="1" u="sng" dirty="0" smtClean="0">
                <a:solidFill>
                  <a:srgbClr val="C00000"/>
                </a:solidFill>
                <a:effectLst>
                  <a:outerShdw blurRad="38100" dist="38100" dir="2700000" algn="tl">
                    <a:srgbClr val="000000">
                      <a:alpha val="43137"/>
                    </a:srgbClr>
                  </a:outerShdw>
                </a:effectLst>
              </a:rPr>
              <a:t> </a:t>
            </a:r>
            <a:r>
              <a:rPr lang="en-US" sz="2400" b="1" dirty="0" smtClean="0">
                <a:solidFill>
                  <a:srgbClr val="C00000"/>
                </a:solidFill>
                <a:effectLst>
                  <a:outerShdw blurRad="38100" dist="38100" dir="2700000" algn="tl">
                    <a:srgbClr val="000000">
                      <a:alpha val="43137"/>
                    </a:srgbClr>
                  </a:outerShdw>
                </a:effectLst>
              </a:rPr>
              <a:t>chlorides</a:t>
            </a:r>
          </a:p>
          <a:p>
            <a:pPr algn="just"/>
            <a:r>
              <a:rPr lang="en-US" sz="2000" b="1" dirty="0" smtClean="0">
                <a:solidFill>
                  <a:srgbClr val="FF0000"/>
                </a:solidFill>
              </a:rPr>
              <a:t>      </a:t>
            </a:r>
            <a:r>
              <a:rPr lang="en-US" sz="2000" b="1" dirty="0" smtClean="0">
                <a:solidFill>
                  <a:srgbClr val="002060"/>
                </a:solidFill>
              </a:rPr>
              <a:t>Acyl chlorides, or acid chlorides, are named by replacing the </a:t>
            </a:r>
            <a:r>
              <a:rPr lang="en-US" sz="2000" b="1" dirty="0" smtClean="0">
                <a:solidFill>
                  <a:srgbClr val="0070C0"/>
                </a:solidFill>
              </a:rPr>
              <a:t>-</a:t>
            </a:r>
            <a:r>
              <a:rPr lang="en-US" sz="2000" b="1" dirty="0" err="1" smtClean="0">
                <a:solidFill>
                  <a:srgbClr val="C00000"/>
                </a:solidFill>
              </a:rPr>
              <a:t>ic</a:t>
            </a:r>
            <a:r>
              <a:rPr lang="en-US" sz="2000" b="1" dirty="0" smtClean="0">
                <a:solidFill>
                  <a:srgbClr val="C00000"/>
                </a:solidFill>
              </a:rPr>
              <a:t> acid </a:t>
            </a:r>
            <a:r>
              <a:rPr lang="en-US" sz="2000" b="1" dirty="0" smtClean="0">
                <a:solidFill>
                  <a:srgbClr val="002060"/>
                </a:solidFill>
              </a:rPr>
              <a:t>(ending of the parent acid) by </a:t>
            </a:r>
            <a:r>
              <a:rPr lang="en-US" sz="2000" b="1" dirty="0" smtClean="0">
                <a:solidFill>
                  <a:srgbClr val="C00000"/>
                </a:solidFill>
              </a:rPr>
              <a:t>-</a:t>
            </a:r>
            <a:r>
              <a:rPr lang="en-US" sz="2000" b="1" dirty="0" err="1" smtClean="0">
                <a:solidFill>
                  <a:srgbClr val="C00000"/>
                </a:solidFill>
              </a:rPr>
              <a:t>yl</a:t>
            </a:r>
            <a:r>
              <a:rPr lang="en-US" sz="2000" b="1" dirty="0" smtClean="0">
                <a:solidFill>
                  <a:srgbClr val="C00000"/>
                </a:solidFill>
              </a:rPr>
              <a:t> chloride</a:t>
            </a:r>
            <a:r>
              <a:rPr lang="en-US" sz="2000" b="1" dirty="0" smtClean="0">
                <a:solidFill>
                  <a:prstClr val="black"/>
                </a:solidFill>
              </a:rPr>
              <a:t>.</a:t>
            </a:r>
            <a:endParaRPr lang="en-US" sz="2000" b="1" dirty="0">
              <a:solidFill>
                <a:prstClr val="black"/>
              </a:solidFill>
            </a:endParaRPr>
          </a:p>
        </p:txBody>
      </p:sp>
      <p:sp>
        <p:nvSpPr>
          <p:cNvPr id="8" name="Rectangle 7"/>
          <p:cNvSpPr/>
          <p:nvPr/>
        </p:nvSpPr>
        <p:spPr>
          <a:xfrm>
            <a:off x="757774" y="2727585"/>
            <a:ext cx="7776626" cy="400110"/>
          </a:xfrm>
          <a:prstGeom prst="rect">
            <a:avLst/>
          </a:prstGeom>
        </p:spPr>
        <p:txBody>
          <a:bodyPr wrap="square">
            <a:spAutoFit/>
          </a:bodyPr>
          <a:lstStyle/>
          <a:p>
            <a:pPr algn="just"/>
            <a:r>
              <a:rPr lang="en-US" sz="2000" b="1" dirty="0" smtClean="0">
                <a:solidFill>
                  <a:prstClr val="black"/>
                </a:solidFill>
              </a:rPr>
              <a:t>. </a:t>
            </a:r>
            <a:endParaRPr lang="en-US" sz="2000" b="1" dirty="0">
              <a:solidFill>
                <a:prstClr val="black"/>
              </a:solidFill>
            </a:endParaRPr>
          </a:p>
        </p:txBody>
      </p:sp>
      <p:sp>
        <p:nvSpPr>
          <p:cNvPr id="7" name="Rectangle 6"/>
          <p:cNvSpPr/>
          <p:nvPr/>
        </p:nvSpPr>
        <p:spPr>
          <a:xfrm>
            <a:off x="0" y="0"/>
            <a:ext cx="914400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a:solidFill>
                  <a:srgbClr val="0070C0"/>
                </a:solidFill>
                <a:cs typeface="Arial" pitchFamily="34" charset="0"/>
              </a:rPr>
              <a:t>Nomenclature of Acid Derivatives</a:t>
            </a:r>
          </a:p>
        </p:txBody>
      </p:sp>
      <p:pic>
        <p:nvPicPr>
          <p:cNvPr id="59509" name="Picture 1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023" y="2210120"/>
            <a:ext cx="7150757" cy="1835150"/>
          </a:xfrm>
          <a:prstGeom prst="rect">
            <a:avLst/>
          </a:prstGeom>
          <a:noFill/>
          <a:extLst>
            <a:ext uri="{909E8E84-426E-40DD-AFC4-6F175D3DCCD1}">
              <a14:hiddenFill xmlns:a14="http://schemas.microsoft.com/office/drawing/2010/main">
                <a:solidFill>
                  <a:srgbClr val="FFFFFF"/>
                </a:solidFill>
              </a14:hiddenFill>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251</a:t>
            </a:fld>
            <a:endParaRPr lang="en-US">
              <a:solidFill>
                <a:prstClr val="black">
                  <a:tint val="75000"/>
                </a:prstClr>
              </a:solidFill>
            </a:endParaRPr>
          </a:p>
        </p:txBody>
      </p:sp>
    </p:spTree>
    <p:extLst>
      <p:ext uri="{BB962C8B-B14F-4D97-AF65-F5344CB8AC3E}">
        <p14:creationId xmlns:p14="http://schemas.microsoft.com/office/powerpoint/2010/main" val="73244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1423865"/>
            <a:ext cx="4343400" cy="451973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04800" y="528935"/>
            <a:ext cx="5718104" cy="461665"/>
          </a:xfrm>
          <a:prstGeom prst="rect">
            <a:avLst/>
          </a:prstGeom>
        </p:spPr>
        <p:txBody>
          <a:bodyPr wrap="none">
            <a:spAutoFit/>
          </a:bodyPr>
          <a:lstStyle/>
          <a:p>
            <a:r>
              <a:rPr lang="en-US" sz="2400" b="1" dirty="0" smtClean="0">
                <a:solidFill>
                  <a:srgbClr val="C00000"/>
                </a:solidFill>
                <a:effectLst>
                  <a:outerShdw blurRad="38100" dist="38100" dir="2700000" algn="tl">
                    <a:srgbClr val="000000">
                      <a:alpha val="43137"/>
                    </a:srgbClr>
                  </a:outerShdw>
                </a:effectLst>
                <a:latin typeface="Times New Roman"/>
                <a:ea typeface="Times New Roman"/>
                <a:cs typeface="Simplified Arabic"/>
              </a:rPr>
              <a:t>3- Nomenclature </a:t>
            </a:r>
            <a:r>
              <a:rPr lang="en-US" sz="2400" b="1" dirty="0">
                <a:solidFill>
                  <a:srgbClr val="C00000"/>
                </a:solidFill>
                <a:effectLst>
                  <a:outerShdw blurRad="38100" dist="38100" dir="2700000" algn="tl">
                    <a:srgbClr val="000000">
                      <a:alpha val="43137"/>
                    </a:srgbClr>
                  </a:outerShdw>
                </a:effectLst>
                <a:latin typeface="Times New Roman"/>
                <a:ea typeface="Times New Roman"/>
                <a:cs typeface="Simplified Arabic"/>
              </a:rPr>
              <a:t>of Carboxylic </a:t>
            </a:r>
            <a:r>
              <a:rPr lang="en-US" sz="2400" b="1" dirty="0" smtClean="0">
                <a:solidFill>
                  <a:srgbClr val="C00000"/>
                </a:solidFill>
                <a:effectLst>
                  <a:outerShdw blurRad="38100" dist="38100" dir="2700000" algn="tl">
                    <a:srgbClr val="000000">
                      <a:alpha val="43137"/>
                    </a:srgbClr>
                  </a:outerShdw>
                </a:effectLst>
                <a:latin typeface="Times New Roman"/>
                <a:ea typeface="Times New Roman"/>
                <a:cs typeface="Simplified Arabic"/>
              </a:rPr>
              <a:t>Anhydride</a:t>
            </a:r>
            <a:endParaRPr lang="en-US" dirty="0">
              <a:solidFill>
                <a:srgbClr val="C00000"/>
              </a:solidFill>
              <a:effectLst>
                <a:outerShdw blurRad="38100" dist="38100" dir="2700000" algn="tl">
                  <a:srgbClr val="000000">
                    <a:alpha val="43137"/>
                  </a:srgbClr>
                </a:outerShdw>
              </a:effectLst>
            </a:endParaRPr>
          </a:p>
        </p:txBody>
      </p:sp>
      <p:sp>
        <p:nvSpPr>
          <p:cNvPr id="3" name="Rectangle 2"/>
          <p:cNvSpPr/>
          <p:nvPr/>
        </p:nvSpPr>
        <p:spPr>
          <a:xfrm>
            <a:off x="228600" y="1295400"/>
            <a:ext cx="2590800" cy="1631216"/>
          </a:xfrm>
          <a:prstGeom prst="rect">
            <a:avLst/>
          </a:prstGeom>
        </p:spPr>
        <p:txBody>
          <a:bodyPr wrap="square">
            <a:spAutoFit/>
          </a:bodyPr>
          <a:lstStyle/>
          <a:p>
            <a:r>
              <a:rPr lang="en-US" sz="2000" b="1" dirty="0">
                <a:solidFill>
                  <a:srgbClr val="FF0000"/>
                </a:solidFill>
                <a:latin typeface="Arial" panose="020B0604020202020204" pitchFamily="34" charset="0"/>
                <a:cs typeface="Arial" panose="020B0604020202020204" pitchFamily="34" charset="0"/>
              </a:rPr>
              <a:t> </a:t>
            </a:r>
            <a:r>
              <a:rPr lang="en-US" sz="2000" b="1" dirty="0" smtClean="0">
                <a:solidFill>
                  <a:srgbClr val="FF000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An anhydrides</a:t>
            </a:r>
            <a:endParaRPr lang="en-US" sz="2000" b="1" dirty="0">
              <a:solidFill>
                <a:srgbClr val="002060"/>
              </a:solidFill>
              <a:latin typeface="Arial" panose="020B0604020202020204" pitchFamily="34" charset="0"/>
              <a:cs typeface="Arial" panose="020B0604020202020204" pitchFamily="34" charset="0"/>
            </a:endParaRPr>
          </a:p>
          <a:p>
            <a:r>
              <a:rPr lang="en-US" sz="2000" b="1" dirty="0" smtClean="0">
                <a:solidFill>
                  <a:srgbClr val="002060"/>
                </a:solidFill>
                <a:latin typeface="Arial" panose="020B0604020202020204" pitchFamily="34" charset="0"/>
                <a:cs typeface="Arial" panose="020B0604020202020204" pitchFamily="34" charset="0"/>
              </a:rPr>
              <a:t>are </a:t>
            </a:r>
            <a:r>
              <a:rPr lang="en-US" sz="2000" b="1" dirty="0">
                <a:solidFill>
                  <a:srgbClr val="002060"/>
                </a:solidFill>
                <a:latin typeface="Arial" panose="020B0604020202020204" pitchFamily="34" charset="0"/>
                <a:cs typeface="Arial" panose="020B0604020202020204" pitchFamily="34" charset="0"/>
              </a:rPr>
              <a:t>named by replacing the </a:t>
            </a:r>
            <a:r>
              <a:rPr lang="en-US" sz="2000" b="1" dirty="0" smtClean="0">
                <a:solidFill>
                  <a:srgbClr val="002060"/>
                </a:solidFill>
                <a:latin typeface="Arial" panose="020B0604020202020204" pitchFamily="34" charset="0"/>
                <a:cs typeface="Arial" panose="020B0604020202020204" pitchFamily="34" charset="0"/>
              </a:rPr>
              <a:t>ward </a:t>
            </a:r>
            <a:r>
              <a:rPr lang="en-US" sz="2000" b="1" dirty="0" smtClean="0">
                <a:solidFill>
                  <a:srgbClr val="C00000"/>
                </a:solidFill>
                <a:latin typeface="Arial" panose="020B0604020202020204" pitchFamily="34" charset="0"/>
                <a:cs typeface="Arial" panose="020B0604020202020204" pitchFamily="34" charset="0"/>
              </a:rPr>
              <a:t>acid </a:t>
            </a:r>
            <a:r>
              <a:rPr lang="en-US" sz="2000" b="1" dirty="0" smtClean="0">
                <a:solidFill>
                  <a:srgbClr val="002060"/>
                </a:solidFill>
                <a:latin typeface="Arial" panose="020B0604020202020204" pitchFamily="34" charset="0"/>
                <a:cs typeface="Arial" panose="020B0604020202020204" pitchFamily="34" charset="0"/>
              </a:rPr>
              <a:t>by </a:t>
            </a:r>
            <a:r>
              <a:rPr lang="en-US" sz="2000" b="1" dirty="0">
                <a:solidFill>
                  <a:srgbClr val="C00000"/>
                </a:solidFill>
                <a:latin typeface="Arial" panose="020B0604020202020204" pitchFamily="34" charset="0"/>
                <a:cs typeface="Arial" panose="020B0604020202020204" pitchFamily="34" charset="0"/>
              </a:rPr>
              <a:t>anhydrides</a:t>
            </a:r>
          </a:p>
          <a:p>
            <a:endParaRPr lang="en-US" sz="2000" dirty="0">
              <a:solidFill>
                <a:prstClr val="black"/>
              </a:solidFill>
              <a:latin typeface="Arial" panose="020B0604020202020204" pitchFamily="34" charset="0"/>
              <a:cs typeface="Arial" panose="020B0604020202020204" pitchFamily="34" charset="0"/>
            </a:endParaRPr>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solidFill>
                  <a:prstClr val="black">
                    <a:tint val="75000"/>
                  </a:prstClr>
                </a:solidFill>
              </a:rPr>
              <a:pPr/>
              <a:t>252</a:t>
            </a:fld>
            <a:endParaRPr lang="en-US">
              <a:solidFill>
                <a:prstClr val="black">
                  <a:tint val="75000"/>
                </a:prstClr>
              </a:solidFill>
            </a:endParaRPr>
          </a:p>
        </p:txBody>
      </p:sp>
      <p:sp>
        <p:nvSpPr>
          <p:cNvPr id="7" name="Rectangle 6"/>
          <p:cNvSpPr/>
          <p:nvPr/>
        </p:nvSpPr>
        <p:spPr>
          <a:xfrm>
            <a:off x="0" y="0"/>
            <a:ext cx="914400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a:solidFill>
                  <a:srgbClr val="0070C0"/>
                </a:solidFill>
                <a:cs typeface="Arial" pitchFamily="34" charset="0"/>
              </a:rPr>
              <a:t>Nomenclature of Acid Derivatives</a:t>
            </a:r>
          </a:p>
        </p:txBody>
      </p:sp>
    </p:spTree>
    <p:extLst>
      <p:ext uri="{BB962C8B-B14F-4D97-AF65-F5344CB8AC3E}">
        <p14:creationId xmlns:p14="http://schemas.microsoft.com/office/powerpoint/2010/main" val="2882663130"/>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04800" y="685800"/>
            <a:ext cx="8458200" cy="1077218"/>
          </a:xfrm>
          <a:prstGeom prst="rect">
            <a:avLst/>
          </a:prstGeom>
        </p:spPr>
        <p:txBody>
          <a:bodyPr wrap="square">
            <a:spAutoFit/>
          </a:bodyPr>
          <a:lstStyle/>
          <a:p>
            <a:pPr algn="just"/>
            <a:r>
              <a:rPr lang="en-US" sz="24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 Nomenclature</a:t>
            </a:r>
            <a:r>
              <a:rPr lang="en-US" sz="2400" b="1" dirty="0" smtClean="0">
                <a:solidFill>
                  <a:srgbClr val="C00000"/>
                </a:solidFill>
                <a:latin typeface="Arial" panose="020B0604020202020204" pitchFamily="34" charset="0"/>
                <a:cs typeface="Arial" panose="020B0604020202020204" pitchFamily="34" charset="0"/>
              </a:rPr>
              <a:t> </a:t>
            </a:r>
            <a:r>
              <a:rPr lang="en-US" sz="2400" b="1" dirty="0">
                <a:solidFill>
                  <a:srgbClr val="C00000"/>
                </a:solidFill>
                <a:latin typeface="Arial" panose="020B0604020202020204" pitchFamily="34" charset="0"/>
                <a:cs typeface="Arial" panose="020B0604020202020204" pitchFamily="34" charset="0"/>
              </a:rPr>
              <a:t>of </a:t>
            </a:r>
            <a:r>
              <a:rPr lang="en-US" sz="24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Amides</a:t>
            </a:r>
            <a:r>
              <a:rPr lang="en-US" sz="2400" b="1" dirty="0" smtClean="0">
                <a:solidFill>
                  <a:srgbClr val="C00000"/>
                </a:solidFill>
                <a:latin typeface="Arial" panose="020B0604020202020204" pitchFamily="34" charset="0"/>
                <a:cs typeface="Arial" panose="020B0604020202020204" pitchFamily="34" charset="0"/>
              </a:rPr>
              <a:t> </a:t>
            </a:r>
          </a:p>
          <a:p>
            <a:pPr algn="just"/>
            <a:r>
              <a:rPr lang="en-US" sz="2000" b="1" dirty="0" smtClean="0">
                <a:solidFill>
                  <a:srgbClr val="002060"/>
                </a:solidFill>
              </a:rPr>
              <a:t>    </a:t>
            </a:r>
            <a:r>
              <a:rPr lang="en-US" sz="2000" b="1" dirty="0" smtClean="0">
                <a:solidFill>
                  <a:srgbClr val="002060"/>
                </a:solidFill>
                <a:latin typeface="Arial" panose="020B0604020202020204" pitchFamily="34" charset="0"/>
                <a:cs typeface="Arial" panose="020B0604020202020204" pitchFamily="34" charset="0"/>
              </a:rPr>
              <a:t>Amides are named by replacing the </a:t>
            </a:r>
            <a:r>
              <a:rPr lang="en-US" sz="2000" b="1" i="1" dirty="0" smtClean="0">
                <a:solidFill>
                  <a:srgbClr val="C00000"/>
                </a:solidFill>
                <a:latin typeface="Arial" panose="020B0604020202020204" pitchFamily="34" charset="0"/>
                <a:cs typeface="Arial" panose="020B0604020202020204" pitchFamily="34" charset="0"/>
              </a:rPr>
              <a:t>-</a:t>
            </a:r>
            <a:r>
              <a:rPr lang="en-US" sz="2000" b="1" i="1" dirty="0" err="1" smtClean="0">
                <a:solidFill>
                  <a:srgbClr val="C00000"/>
                </a:solidFill>
                <a:latin typeface="Arial" panose="020B0604020202020204" pitchFamily="34" charset="0"/>
                <a:cs typeface="Arial" panose="020B0604020202020204" pitchFamily="34" charset="0"/>
              </a:rPr>
              <a:t>oic</a:t>
            </a:r>
            <a:r>
              <a:rPr lang="en-US" sz="2000" b="1" i="1" dirty="0" smtClean="0">
                <a:solidFill>
                  <a:srgbClr val="C00000"/>
                </a:solidFill>
                <a:latin typeface="Arial" panose="020B0604020202020204" pitchFamily="34" charset="0"/>
                <a:cs typeface="Arial" panose="020B0604020202020204" pitchFamily="34" charset="0"/>
              </a:rPr>
              <a:t> acid </a:t>
            </a:r>
            <a:r>
              <a:rPr lang="en-US" sz="2000" b="1" dirty="0" smtClean="0">
                <a:solidFill>
                  <a:srgbClr val="0070C0"/>
                </a:solidFill>
                <a:latin typeface="Arial" panose="020B0604020202020204" pitchFamily="34" charset="0"/>
                <a:cs typeface="Arial" panose="020B0604020202020204" pitchFamily="34" charset="0"/>
              </a:rPr>
              <a:t>or </a:t>
            </a:r>
            <a:r>
              <a:rPr lang="en-US" sz="2000" b="1" i="1" dirty="0" smtClean="0">
                <a:solidFill>
                  <a:srgbClr val="0070C0"/>
                </a:solidFill>
                <a:latin typeface="Arial" panose="020B0604020202020204" pitchFamily="34" charset="0"/>
                <a:cs typeface="Arial" panose="020B0604020202020204" pitchFamily="34" charset="0"/>
              </a:rPr>
              <a:t>-</a:t>
            </a:r>
            <a:r>
              <a:rPr lang="en-US" sz="2000" b="1" i="1" dirty="0" err="1" smtClean="0">
                <a:solidFill>
                  <a:srgbClr val="0070C0"/>
                </a:solidFill>
                <a:latin typeface="Arial" panose="020B0604020202020204" pitchFamily="34" charset="0"/>
                <a:cs typeface="Arial" panose="020B0604020202020204" pitchFamily="34" charset="0"/>
              </a:rPr>
              <a:t>ic</a:t>
            </a:r>
            <a:r>
              <a:rPr lang="en-US" sz="2000" b="1" i="1" dirty="0" smtClean="0">
                <a:solidFill>
                  <a:srgbClr val="0070C0"/>
                </a:solidFill>
                <a:latin typeface="Arial" panose="020B0604020202020204" pitchFamily="34" charset="0"/>
                <a:cs typeface="Arial" panose="020B0604020202020204" pitchFamily="34" charset="0"/>
              </a:rPr>
              <a:t> acid </a:t>
            </a:r>
            <a:r>
              <a:rPr lang="en-US" sz="2000" b="1" dirty="0" smtClean="0">
                <a:solidFill>
                  <a:srgbClr val="002060"/>
                </a:solidFill>
                <a:latin typeface="Arial" panose="020B0604020202020204" pitchFamily="34" charset="0"/>
                <a:cs typeface="Arial" panose="020B0604020202020204" pitchFamily="34" charset="0"/>
              </a:rPr>
              <a:t>of the parent acid’s name by </a:t>
            </a:r>
            <a:r>
              <a:rPr lang="en-US" sz="2000" b="1" i="1" dirty="0" smtClean="0">
                <a:solidFill>
                  <a:srgbClr val="C00000"/>
                </a:solidFill>
                <a:latin typeface="Arial" panose="020B0604020202020204" pitchFamily="34" charset="0"/>
                <a:cs typeface="Arial" panose="020B0604020202020204" pitchFamily="34" charset="0"/>
              </a:rPr>
              <a:t>–amide.</a:t>
            </a:r>
            <a:endParaRPr lang="en-US" sz="2000" b="1" dirty="0">
              <a:solidFill>
                <a:srgbClr val="C00000"/>
              </a:solidFill>
              <a:latin typeface="Arial" panose="020B0604020202020204" pitchFamily="34" charset="0"/>
              <a:cs typeface="Arial" panose="020B0604020202020204" pitchFamily="34" charset="0"/>
            </a:endParaRPr>
          </a:p>
        </p:txBody>
      </p:sp>
      <p:pic>
        <p:nvPicPr>
          <p:cNvPr id="60546" name="Picture 130" descr="39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6800" y="1981200"/>
            <a:ext cx="5410200" cy="379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8" name="Picture 6" descr="http://chemistry.oregonstate.edu/courses/ch130/old/CH130sp2000/Chapte8.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4114800"/>
            <a:ext cx="2667000" cy="115606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331807" y="5257800"/>
            <a:ext cx="2840393" cy="369332"/>
          </a:xfrm>
          <a:prstGeom prst="rect">
            <a:avLst/>
          </a:prstGeom>
        </p:spPr>
        <p:style>
          <a:lnRef idx="0">
            <a:scrgbClr r="0" g="0" b="0"/>
          </a:lnRef>
          <a:fillRef idx="1001">
            <a:schemeClr val="lt1"/>
          </a:fillRef>
          <a:effectRef idx="0">
            <a:scrgbClr r="0" g="0" b="0"/>
          </a:effectRef>
          <a:fontRef idx="major"/>
        </p:style>
        <p:txBody>
          <a:bodyPr wrap="none">
            <a:spAutoFit/>
          </a:bodyPr>
          <a:lstStyle/>
          <a:p>
            <a:r>
              <a:rPr lang="en-US" dirty="0">
                <a:solidFill>
                  <a:srgbClr val="0070C0"/>
                </a:solidFill>
              </a:rPr>
              <a:t>n-ethyl-n-methyl </a:t>
            </a:r>
            <a:r>
              <a:rPr lang="en-US" dirty="0" err="1">
                <a:solidFill>
                  <a:srgbClr val="0070C0"/>
                </a:solidFill>
              </a:rPr>
              <a:t>benzamide</a:t>
            </a:r>
            <a:endParaRPr lang="en-US" dirty="0">
              <a:solidFill>
                <a:srgbClr val="0070C0"/>
              </a:solidFill>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253</a:t>
            </a:fld>
            <a:endParaRPr lang="en-US">
              <a:solidFill>
                <a:prstClr val="black">
                  <a:tint val="75000"/>
                </a:prstClr>
              </a:solidFill>
            </a:endParaRPr>
          </a:p>
        </p:txBody>
      </p:sp>
      <p:sp>
        <p:nvSpPr>
          <p:cNvPr id="8" name="Rectangle 6"/>
          <p:cNvSpPr/>
          <p:nvPr/>
        </p:nvSpPr>
        <p:spPr>
          <a:xfrm>
            <a:off x="0" y="0"/>
            <a:ext cx="914400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a:solidFill>
                  <a:srgbClr val="0070C0"/>
                </a:solidFill>
                <a:cs typeface="Arial" pitchFamily="34" charset="0"/>
              </a:rPr>
              <a:t>Nomenclature of Acid Derivatives</a:t>
            </a:r>
          </a:p>
        </p:txBody>
      </p:sp>
      <p:sp>
        <p:nvSpPr>
          <p:cNvPr id="4" name="Rectangle 3"/>
          <p:cNvSpPr/>
          <p:nvPr/>
        </p:nvSpPr>
        <p:spPr>
          <a:xfrm>
            <a:off x="7620000" y="4323501"/>
            <a:ext cx="261610" cy="369332"/>
          </a:xfrm>
          <a:prstGeom prst="rect">
            <a:avLst/>
          </a:prstGeom>
        </p:spPr>
        <p:txBody>
          <a:bodyPr wrap="none">
            <a:spAutoFit/>
          </a:bodyPr>
          <a:lstStyle/>
          <a:p>
            <a:r>
              <a:rPr lang="en-US" dirty="0">
                <a:solidFill>
                  <a:srgbClr val="C00000"/>
                </a:solidFill>
                <a:latin typeface="Arial" panose="020B0604020202020204" pitchFamily="34" charset="0"/>
                <a:cs typeface="Arial" panose="020B0604020202020204" pitchFamily="34" charset="0"/>
              </a:rPr>
              <a:t>-</a:t>
            </a:r>
            <a:endParaRPr lang="en-US" dirty="0"/>
          </a:p>
        </p:txBody>
      </p:sp>
      <p:sp>
        <p:nvSpPr>
          <p:cNvPr id="10" name="Rectangle 9"/>
          <p:cNvSpPr/>
          <p:nvPr/>
        </p:nvSpPr>
        <p:spPr>
          <a:xfrm>
            <a:off x="6901190" y="3505200"/>
            <a:ext cx="280846" cy="369332"/>
          </a:xfrm>
          <a:prstGeom prst="rect">
            <a:avLst/>
          </a:prstGeom>
        </p:spPr>
        <p:txBody>
          <a:bodyPr wrap="none">
            <a:spAutoFit/>
          </a:bodyPr>
          <a:lstStyle/>
          <a:p>
            <a:r>
              <a:rPr lang="ar-SA" dirty="0" smtClean="0">
                <a:solidFill>
                  <a:srgbClr val="C00000"/>
                </a:solidFill>
                <a:latin typeface="Arial" panose="020B0604020202020204" pitchFamily="34" charset="0"/>
                <a:cs typeface="Arial" panose="020B0604020202020204" pitchFamily="34" charset="0"/>
              </a:rPr>
              <a:t>ــ</a:t>
            </a:r>
            <a:endParaRPr lang="en-US" dirty="0"/>
          </a:p>
        </p:txBody>
      </p:sp>
      <p:sp>
        <p:nvSpPr>
          <p:cNvPr id="11" name="Rectangle 10"/>
          <p:cNvSpPr/>
          <p:nvPr/>
        </p:nvSpPr>
        <p:spPr>
          <a:xfrm>
            <a:off x="2081354" y="3287486"/>
            <a:ext cx="280846" cy="369332"/>
          </a:xfrm>
          <a:prstGeom prst="rect">
            <a:avLst/>
          </a:prstGeom>
        </p:spPr>
        <p:txBody>
          <a:bodyPr wrap="none">
            <a:spAutoFit/>
          </a:bodyPr>
          <a:lstStyle/>
          <a:p>
            <a:r>
              <a:rPr lang="ar-SA" dirty="0" smtClean="0">
                <a:solidFill>
                  <a:srgbClr val="C00000"/>
                </a:solidFill>
                <a:latin typeface="Arial" panose="020B0604020202020204" pitchFamily="34" charset="0"/>
                <a:cs typeface="Arial" panose="020B0604020202020204" pitchFamily="34" charset="0"/>
              </a:rPr>
              <a:t>ــ</a:t>
            </a:r>
            <a:endParaRPr lang="en-US" dirty="0"/>
          </a:p>
        </p:txBody>
      </p:sp>
    </p:spTree>
    <p:extLst>
      <p:ext uri="{BB962C8B-B14F-4D97-AF65-F5344CB8AC3E}">
        <p14:creationId xmlns:p14="http://schemas.microsoft.com/office/powerpoint/2010/main" val="1703674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590800"/>
            <a:ext cx="5428098" cy="192280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28600" y="990600"/>
            <a:ext cx="8763000" cy="1508105"/>
          </a:xfrm>
          <a:prstGeom prst="rect">
            <a:avLst/>
          </a:prstGeom>
        </p:spPr>
        <p:txBody>
          <a:bodyPr wrap="square">
            <a:spAutoFit/>
          </a:bodyPr>
          <a:lstStyle/>
          <a:p>
            <a:r>
              <a:rPr lang="en-US" sz="2400"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5- Salts</a:t>
            </a:r>
          </a:p>
          <a:p>
            <a:endParaRPr lang="en-US" sz="105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b="1" dirty="0" smtClean="0">
                <a:solidFill>
                  <a:srgbClr val="002060"/>
                </a:solidFill>
                <a:latin typeface="Arial" panose="020B0604020202020204" pitchFamily="34" charset="0"/>
                <a:cs typeface="Arial" panose="020B0604020202020204" pitchFamily="34" charset="0"/>
              </a:rPr>
              <a:t>The </a:t>
            </a:r>
            <a:r>
              <a:rPr lang="en-US" b="1" dirty="0">
                <a:solidFill>
                  <a:srgbClr val="002060"/>
                </a:solidFill>
                <a:latin typeface="Arial" panose="020B0604020202020204" pitchFamily="34" charset="0"/>
                <a:cs typeface="Arial" panose="020B0604020202020204" pitchFamily="34" charset="0"/>
              </a:rPr>
              <a:t>metal </a:t>
            </a:r>
            <a:r>
              <a:rPr lang="en-US" b="1" dirty="0" err="1">
                <a:solidFill>
                  <a:srgbClr val="002060"/>
                </a:solidFill>
                <a:latin typeface="Arial" panose="020B0604020202020204" pitchFamily="34" charset="0"/>
                <a:cs typeface="Arial" panose="020B0604020202020204" pitchFamily="34" charset="0"/>
              </a:rPr>
              <a:t>cation</a:t>
            </a:r>
            <a:r>
              <a:rPr lang="en-US" b="1" dirty="0">
                <a:solidFill>
                  <a:srgbClr val="002060"/>
                </a:solidFill>
                <a:latin typeface="Arial" panose="020B0604020202020204" pitchFamily="34" charset="0"/>
                <a:cs typeface="Arial" panose="020B0604020202020204" pitchFamily="34" charset="0"/>
              </a:rPr>
              <a:t> is named first, followed by the name of the carboxylate anion. The carboxylate anion</a:t>
            </a:r>
            <a:r>
              <a:rPr lang="en-US" b="1" dirty="0" smtClean="0">
                <a:solidFill>
                  <a:srgbClr val="002060"/>
                </a:solidFill>
                <a:latin typeface="Arial" panose="020B0604020202020204" pitchFamily="34" charset="0"/>
                <a:cs typeface="Arial" panose="020B0604020202020204" pitchFamily="34" charset="0"/>
              </a:rPr>
              <a:t> </a:t>
            </a:r>
            <a:r>
              <a:rPr lang="en-US" b="1" dirty="0">
                <a:solidFill>
                  <a:srgbClr val="002060"/>
                </a:solidFill>
                <a:latin typeface="Arial" panose="020B0604020202020204" pitchFamily="34" charset="0"/>
                <a:cs typeface="Arial" panose="020B0604020202020204" pitchFamily="34" charset="0"/>
              </a:rPr>
              <a:t>is named by dropping the </a:t>
            </a:r>
            <a:r>
              <a:rPr lang="en-US" b="1" i="1" dirty="0">
                <a:solidFill>
                  <a:srgbClr val="C00000"/>
                </a:solidFill>
                <a:latin typeface="Arial" panose="020B0604020202020204" pitchFamily="34" charset="0"/>
                <a:cs typeface="Arial" panose="020B0604020202020204" pitchFamily="34" charset="0"/>
              </a:rPr>
              <a:t>-</a:t>
            </a:r>
            <a:r>
              <a:rPr lang="en-US" b="1" i="1" dirty="0" err="1">
                <a:solidFill>
                  <a:srgbClr val="C00000"/>
                </a:solidFill>
                <a:latin typeface="Arial" panose="020B0604020202020204" pitchFamily="34" charset="0"/>
                <a:cs typeface="Arial" panose="020B0604020202020204" pitchFamily="34" charset="0"/>
              </a:rPr>
              <a:t>ic</a:t>
            </a:r>
            <a:r>
              <a:rPr lang="en-US" b="1" i="1" dirty="0">
                <a:solidFill>
                  <a:srgbClr val="C00000"/>
                </a:solidFill>
                <a:latin typeface="Arial" panose="020B0604020202020204" pitchFamily="34" charset="0"/>
                <a:cs typeface="Arial" panose="020B0604020202020204" pitchFamily="34" charset="0"/>
              </a:rPr>
              <a:t> acid </a:t>
            </a:r>
            <a:r>
              <a:rPr lang="en-US" b="1" i="1" dirty="0" smtClean="0">
                <a:solidFill>
                  <a:srgbClr val="C00000"/>
                </a:solidFill>
                <a:latin typeface="Arial" panose="020B0604020202020204" pitchFamily="34" charset="0"/>
                <a:cs typeface="Arial" panose="020B0604020202020204" pitchFamily="34" charset="0"/>
              </a:rPr>
              <a:t>(</a:t>
            </a:r>
            <a:r>
              <a:rPr lang="en-US" b="1" dirty="0" smtClean="0">
                <a:solidFill>
                  <a:srgbClr val="002060"/>
                </a:solidFill>
                <a:latin typeface="Arial" panose="020B0604020202020204" pitchFamily="34" charset="0"/>
                <a:cs typeface="Arial" panose="020B0604020202020204" pitchFamily="34" charset="0"/>
              </a:rPr>
              <a:t>ending </a:t>
            </a:r>
            <a:r>
              <a:rPr lang="en-US" b="1" dirty="0">
                <a:solidFill>
                  <a:srgbClr val="002060"/>
                </a:solidFill>
                <a:latin typeface="Arial" panose="020B0604020202020204" pitchFamily="34" charset="0"/>
                <a:cs typeface="Arial" panose="020B0604020202020204" pitchFamily="34" charset="0"/>
              </a:rPr>
              <a:t>from the name of the parent </a:t>
            </a:r>
            <a:r>
              <a:rPr lang="en-US" b="1" dirty="0" smtClean="0">
                <a:solidFill>
                  <a:srgbClr val="002060"/>
                </a:solidFill>
                <a:latin typeface="Arial" panose="020B0604020202020204" pitchFamily="34" charset="0"/>
                <a:cs typeface="Arial" panose="020B0604020202020204" pitchFamily="34" charset="0"/>
              </a:rPr>
              <a:t>acid) </a:t>
            </a:r>
            <a:r>
              <a:rPr lang="en-US" b="1" dirty="0">
                <a:solidFill>
                  <a:srgbClr val="002060"/>
                </a:solidFill>
                <a:latin typeface="Arial" panose="020B0604020202020204" pitchFamily="34" charset="0"/>
                <a:cs typeface="Arial" panose="020B0604020202020204" pitchFamily="34" charset="0"/>
              </a:rPr>
              <a:t>and replacing it with </a:t>
            </a:r>
            <a:r>
              <a:rPr lang="en-US" b="1" i="1" dirty="0">
                <a:solidFill>
                  <a:srgbClr val="C00000"/>
                </a:solidFill>
                <a:latin typeface="Arial" panose="020B0604020202020204" pitchFamily="34" charset="0"/>
                <a:cs typeface="Arial" panose="020B0604020202020204" pitchFamily="34" charset="0"/>
              </a:rPr>
              <a:t>–ate</a:t>
            </a:r>
            <a:endParaRPr lang="en-US" dirty="0">
              <a:solidFill>
                <a:srgbClr val="C00000"/>
              </a:solidFill>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254</a:t>
            </a:fld>
            <a:endParaRPr lang="en-US">
              <a:solidFill>
                <a:prstClr val="black">
                  <a:tint val="75000"/>
                </a:prstClr>
              </a:solidFill>
            </a:endParaRPr>
          </a:p>
        </p:txBody>
      </p:sp>
      <p:sp>
        <p:nvSpPr>
          <p:cNvPr id="6" name="Rectangle 6"/>
          <p:cNvSpPr/>
          <p:nvPr/>
        </p:nvSpPr>
        <p:spPr>
          <a:xfrm>
            <a:off x="0" y="0"/>
            <a:ext cx="914400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800" b="1" dirty="0">
                <a:solidFill>
                  <a:srgbClr val="0070C0"/>
                </a:solidFill>
                <a:cs typeface="Arial" pitchFamily="34" charset="0"/>
              </a:rPr>
              <a:t>Nomenclature of Acid Derivatives</a:t>
            </a:r>
          </a:p>
        </p:txBody>
      </p:sp>
    </p:spTree>
    <p:extLst>
      <p:ext uri="{BB962C8B-B14F-4D97-AF65-F5344CB8AC3E}">
        <p14:creationId xmlns:p14="http://schemas.microsoft.com/office/powerpoint/2010/main" val="2726389644"/>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solidFill>
                <a:prstClr val="black"/>
              </a:solidFill>
            </a:endParaRPr>
          </a:p>
        </p:txBody>
      </p:sp>
      <p:sp>
        <p:nvSpPr>
          <p:cNvPr id="5" name="Rectangle 4"/>
          <p:cNvSpPr/>
          <p:nvPr/>
        </p:nvSpPr>
        <p:spPr>
          <a:xfrm>
            <a:off x="76200" y="533400"/>
            <a:ext cx="9067800" cy="1323439"/>
          </a:xfrm>
          <a:prstGeom prst="rect">
            <a:avLst/>
          </a:prstGeom>
        </p:spPr>
        <p:txBody>
          <a:bodyPr wrap="square">
            <a:spAutoFit/>
          </a:bodyPr>
          <a:lstStyle/>
          <a:p>
            <a:pPr algn="just"/>
            <a:r>
              <a:rPr lang="en-US" sz="2000" b="1" dirty="0" smtClean="0">
                <a:solidFill>
                  <a:srgbClr val="0070C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Acid chlorides </a:t>
            </a:r>
            <a:r>
              <a:rPr lang="en-US" sz="2000" b="1" dirty="0" smtClean="0">
                <a:solidFill>
                  <a:prstClr val="black"/>
                </a:solidFill>
                <a:latin typeface="Arial" panose="020B0604020202020204" pitchFamily="34" charset="0"/>
                <a:cs typeface="Arial" panose="020B0604020202020204" pitchFamily="34" charset="0"/>
              </a:rPr>
              <a:t>are reactive compounds and are important intermediates for the synthesis of other acid derivatives</a:t>
            </a:r>
            <a:r>
              <a:rPr lang="en-US" sz="2000" b="1" dirty="0">
                <a:solidFill>
                  <a:prstClr val="black"/>
                </a:solidFill>
                <a:latin typeface="Arial" panose="020B0604020202020204" pitchFamily="34" charset="0"/>
                <a:cs typeface="Arial" panose="020B0604020202020204" pitchFamily="34" charset="0"/>
              </a:rPr>
              <a:t>. They are </a:t>
            </a:r>
            <a:r>
              <a:rPr lang="en-US" sz="2000" b="1" dirty="0">
                <a:solidFill>
                  <a:srgbClr val="C00000"/>
                </a:solidFill>
                <a:latin typeface="Arial" panose="020B0604020202020204" pitchFamily="34" charset="0"/>
                <a:cs typeface="Arial" panose="020B0604020202020204" pitchFamily="34" charset="0"/>
              </a:rPr>
              <a:t>prepared</a:t>
            </a:r>
            <a:r>
              <a:rPr lang="en-US" sz="2000" b="1" dirty="0">
                <a:solidFill>
                  <a:prstClr val="black"/>
                </a:solidFill>
                <a:latin typeface="Arial" panose="020B0604020202020204" pitchFamily="34" charset="0"/>
                <a:cs typeface="Arial" panose="020B0604020202020204" pitchFamily="34" charset="0"/>
              </a:rPr>
              <a:t> by reaction of a carboxylic acid with phosphorus chlorides (</a:t>
            </a:r>
            <a:r>
              <a:rPr lang="en-US" sz="2000" b="1" dirty="0" smtClean="0">
                <a:solidFill>
                  <a:prstClr val="black"/>
                </a:solidFill>
                <a:latin typeface="Arial" panose="020B0604020202020204" pitchFamily="34" charset="0"/>
                <a:cs typeface="Arial" panose="020B0604020202020204" pitchFamily="34" charset="0"/>
              </a:rPr>
              <a:t>PCl</a:t>
            </a:r>
            <a:r>
              <a:rPr lang="en-US" sz="2000" b="1" baseline="-25000" dirty="0" smtClean="0">
                <a:solidFill>
                  <a:prstClr val="black"/>
                </a:solidFill>
                <a:latin typeface="Arial" panose="020B0604020202020204" pitchFamily="34" charset="0"/>
                <a:cs typeface="Arial" panose="020B0604020202020204" pitchFamily="34" charset="0"/>
              </a:rPr>
              <a:t>3</a:t>
            </a:r>
            <a:r>
              <a:rPr lang="en-US" sz="2000" b="1" dirty="0" smtClean="0">
                <a:solidFill>
                  <a:prstClr val="black"/>
                </a:solidFill>
                <a:latin typeface="Arial" panose="020B0604020202020204" pitchFamily="34" charset="0"/>
                <a:cs typeface="Arial" panose="020B0604020202020204" pitchFamily="34" charset="0"/>
              </a:rPr>
              <a:t> </a:t>
            </a:r>
            <a:r>
              <a:rPr lang="en-US" sz="2000" b="1" dirty="0">
                <a:solidFill>
                  <a:prstClr val="black"/>
                </a:solidFill>
                <a:latin typeface="Arial" panose="020B0604020202020204" pitchFamily="34" charset="0"/>
                <a:cs typeface="Arial" panose="020B0604020202020204" pitchFamily="34" charset="0"/>
              </a:rPr>
              <a:t>or </a:t>
            </a:r>
            <a:r>
              <a:rPr lang="en-US" sz="2000" b="1" dirty="0" smtClean="0">
                <a:solidFill>
                  <a:prstClr val="black"/>
                </a:solidFill>
                <a:latin typeface="Arial" panose="020B0604020202020204" pitchFamily="34" charset="0"/>
                <a:cs typeface="Arial" panose="020B0604020202020204" pitchFamily="34" charset="0"/>
              </a:rPr>
              <a:t>PCl</a:t>
            </a:r>
            <a:r>
              <a:rPr lang="en-US" sz="2000" b="1" baseline="-25000" dirty="0" smtClean="0">
                <a:solidFill>
                  <a:prstClr val="black"/>
                </a:solidFill>
                <a:latin typeface="Arial" panose="020B0604020202020204" pitchFamily="34" charset="0"/>
                <a:cs typeface="Arial" panose="020B0604020202020204" pitchFamily="34" charset="0"/>
              </a:rPr>
              <a:t>5</a:t>
            </a:r>
            <a:r>
              <a:rPr lang="en-US" sz="2000" b="1" dirty="0" smtClean="0">
                <a:solidFill>
                  <a:prstClr val="black"/>
                </a:solidFill>
                <a:latin typeface="Arial" panose="020B0604020202020204" pitchFamily="34" charset="0"/>
                <a:cs typeface="Arial" panose="020B0604020202020204" pitchFamily="34" charset="0"/>
              </a:rPr>
              <a:t>) </a:t>
            </a:r>
            <a:r>
              <a:rPr lang="en-US" sz="2000" b="1" dirty="0">
                <a:solidFill>
                  <a:prstClr val="black"/>
                </a:solidFill>
                <a:latin typeface="Arial" panose="020B0604020202020204" pitchFamily="34" charset="0"/>
                <a:cs typeface="Arial" panose="020B0604020202020204" pitchFamily="34" charset="0"/>
              </a:rPr>
              <a:t>or with </a:t>
            </a:r>
            <a:r>
              <a:rPr lang="en-US" sz="2000" b="1" dirty="0" err="1">
                <a:solidFill>
                  <a:prstClr val="black"/>
                </a:solidFill>
                <a:latin typeface="Arial" panose="020B0604020202020204" pitchFamily="34" charset="0"/>
                <a:cs typeface="Arial" panose="020B0604020202020204" pitchFamily="34" charset="0"/>
              </a:rPr>
              <a:t>thionyl</a:t>
            </a:r>
            <a:r>
              <a:rPr lang="en-US" sz="2000" b="1" dirty="0">
                <a:solidFill>
                  <a:prstClr val="black"/>
                </a:solidFill>
                <a:latin typeface="Arial" panose="020B0604020202020204" pitchFamily="34" charset="0"/>
                <a:cs typeface="Arial" panose="020B0604020202020204" pitchFamily="34" charset="0"/>
              </a:rPr>
              <a:t> chloride (</a:t>
            </a:r>
            <a:r>
              <a:rPr lang="en-US" sz="2000" b="1" dirty="0">
                <a:solidFill>
                  <a:srgbClr val="C00000"/>
                </a:solidFill>
                <a:latin typeface="Arial" panose="020B0604020202020204" pitchFamily="34" charset="0"/>
                <a:cs typeface="Arial" panose="020B0604020202020204" pitchFamily="34" charset="0"/>
              </a:rPr>
              <a:t>SOCl</a:t>
            </a:r>
            <a:r>
              <a:rPr lang="en-US" sz="2000" b="1" baseline="-25000" dirty="0">
                <a:solidFill>
                  <a:srgbClr val="C00000"/>
                </a:solidFill>
                <a:latin typeface="Arial" panose="020B0604020202020204" pitchFamily="34" charset="0"/>
                <a:cs typeface="Arial" panose="020B0604020202020204" pitchFamily="34" charset="0"/>
              </a:rPr>
              <a:t>2</a:t>
            </a:r>
            <a:r>
              <a:rPr lang="en-US" sz="2000" b="1" dirty="0">
                <a:solidFill>
                  <a:prstClr val="black"/>
                </a:solidFill>
                <a:latin typeface="Arial" panose="020B0604020202020204" pitchFamily="34" charset="0"/>
                <a:cs typeface="Arial" panose="020B0604020202020204" pitchFamily="34" charset="0"/>
              </a:rPr>
              <a:t>) </a:t>
            </a:r>
            <a:endParaRPr lang="en-US" sz="2000" b="1" dirty="0" smtClean="0">
              <a:solidFill>
                <a:prstClr val="black"/>
              </a:solidFill>
              <a:latin typeface="Arial" panose="020B0604020202020204" pitchFamily="34" charset="0"/>
              <a:cs typeface="Arial" panose="020B0604020202020204" pitchFamily="34" charset="0"/>
            </a:endParaRPr>
          </a:p>
        </p:txBody>
      </p:sp>
      <p:sp>
        <p:nvSpPr>
          <p:cNvPr id="9" name="Rectangle 8"/>
          <p:cNvSpPr/>
          <p:nvPr/>
        </p:nvSpPr>
        <p:spPr>
          <a:xfrm>
            <a:off x="0" y="0"/>
            <a:ext cx="914400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lvl="1" algn="ctr"/>
            <a:r>
              <a:rPr lang="en-US" sz="2400" b="1" dirty="0" smtClean="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Preparation of </a:t>
            </a:r>
            <a:r>
              <a:rPr lang="en-US" sz="24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Acid Derivatives </a:t>
            </a:r>
            <a:r>
              <a:rPr lang="en-US" sz="2400" b="1" dirty="0" smtClean="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from</a:t>
            </a:r>
            <a:r>
              <a:rPr lang="en-US" sz="24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Acid Chlorides </a:t>
            </a:r>
            <a:endParaRPr lang="en-US" sz="24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255</a:t>
            </a:fld>
            <a:endParaRPr lang="en-US">
              <a:solidFill>
                <a:prstClr val="black">
                  <a:tint val="75000"/>
                </a:prstClr>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3124200"/>
            <a:ext cx="4307953" cy="3278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8"/>
          <p:cNvSpPr/>
          <p:nvPr/>
        </p:nvSpPr>
        <p:spPr>
          <a:xfrm>
            <a:off x="76201" y="3864114"/>
            <a:ext cx="3733800" cy="1631216"/>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2000" b="1" dirty="0" smtClean="0">
                <a:solidFill>
                  <a:srgbClr val="002060"/>
                </a:solidFill>
                <a:latin typeface="Arial" panose="020B0604020202020204" pitchFamily="34" charset="0"/>
                <a:cs typeface="Arial" panose="020B0604020202020204" pitchFamily="34" charset="0"/>
              </a:rPr>
              <a:t>  Esters , amides , and anhydrides</a:t>
            </a:r>
            <a:r>
              <a:rPr lang="en-US" sz="2000" b="1" dirty="0" smtClean="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are formed by treatment the Acid Chlorides with an alcohol, or amines or </a:t>
            </a:r>
            <a:r>
              <a:rPr lang="en-US" sz="2000" b="1" dirty="0">
                <a:solidFill>
                  <a:srgbClr val="002060"/>
                </a:solidFill>
                <a:latin typeface="Arial" panose="020B0604020202020204" pitchFamily="34" charset="0"/>
                <a:cs typeface="Arial" panose="020B0604020202020204" pitchFamily="34" charset="0"/>
              </a:rPr>
              <a:t>sodium salt of the acid </a:t>
            </a:r>
            <a:r>
              <a:rPr lang="en-US" sz="2000" b="1" dirty="0" smtClean="0">
                <a:solidFill>
                  <a:srgbClr val="002060"/>
                </a:solidFill>
                <a:latin typeface="Arial" panose="020B0604020202020204" pitchFamily="34" charset="0"/>
                <a:cs typeface="Arial" panose="020B0604020202020204" pitchFamily="34" charset="0"/>
              </a:rPr>
              <a:t>.</a:t>
            </a:r>
            <a:endParaRPr lang="en-US" sz="2000" b="1" dirty="0">
              <a:solidFill>
                <a:srgbClr val="002060"/>
              </a:solidFill>
              <a:latin typeface="Arial" panose="020B0604020202020204" pitchFamily="34" charset="0"/>
              <a:cs typeface="Arial" panose="020B0604020202020204" pitchFamily="34" charset="0"/>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1860505"/>
            <a:ext cx="4648200" cy="1871735"/>
          </a:xfrm>
          <a:prstGeom prst="rect">
            <a:avLst/>
          </a:prstGeom>
          <a:extLst/>
        </p:spPr>
        <p:style>
          <a:lnRef idx="0">
            <a:scrgbClr r="0" g="0" b="0"/>
          </a:lnRef>
          <a:fillRef idx="1001">
            <a:schemeClr val="lt2"/>
          </a:fillRef>
          <a:effectRef idx="0">
            <a:scrgbClr r="0" g="0" b="0"/>
          </a:effectRef>
          <a:fontRef idx="major"/>
        </p:style>
      </p:pic>
      <p:sp>
        <p:nvSpPr>
          <p:cNvPr id="6" name="مستطيل 5"/>
          <p:cNvSpPr/>
          <p:nvPr/>
        </p:nvSpPr>
        <p:spPr>
          <a:xfrm>
            <a:off x="7924800" y="4171891"/>
            <a:ext cx="1066800" cy="1600438"/>
          </a:xfrm>
          <a:prstGeom prst="rect">
            <a:avLst/>
          </a:prstGeom>
        </p:spPr>
        <p:txBody>
          <a:bodyPr wrap="square">
            <a:spAutoFit/>
          </a:bodyPr>
          <a:lstStyle/>
          <a:p>
            <a:r>
              <a:rPr lang="en-US" sz="1400" b="1" dirty="0" smtClean="0">
                <a:solidFill>
                  <a:srgbClr val="C00000"/>
                </a:solidFill>
                <a:latin typeface="Arial" panose="020B0604020202020204" pitchFamily="34" charset="0"/>
                <a:cs typeface="Arial" panose="020B0604020202020204" pitchFamily="34" charset="0"/>
              </a:rPr>
              <a:t>Ester</a:t>
            </a:r>
          </a:p>
          <a:p>
            <a:r>
              <a:rPr lang="en-US" sz="1400" b="1" dirty="0" smtClean="0">
                <a:solidFill>
                  <a:srgbClr val="C00000"/>
                </a:solidFill>
                <a:latin typeface="Arial" panose="020B0604020202020204" pitchFamily="34" charset="0"/>
                <a:cs typeface="Arial" panose="020B0604020202020204" pitchFamily="34" charset="0"/>
              </a:rPr>
              <a:t> </a:t>
            </a:r>
          </a:p>
          <a:p>
            <a:endParaRPr lang="en-US" sz="1400" b="1" dirty="0" smtClean="0">
              <a:solidFill>
                <a:srgbClr val="C00000"/>
              </a:solidFill>
              <a:latin typeface="Arial" panose="020B0604020202020204" pitchFamily="34" charset="0"/>
              <a:cs typeface="Arial" panose="020B0604020202020204" pitchFamily="34" charset="0"/>
            </a:endParaRPr>
          </a:p>
          <a:p>
            <a:r>
              <a:rPr lang="en-US" sz="1400" b="1" dirty="0" smtClean="0">
                <a:solidFill>
                  <a:srgbClr val="C00000"/>
                </a:solidFill>
                <a:latin typeface="Arial" panose="020B0604020202020204" pitchFamily="34" charset="0"/>
                <a:cs typeface="Arial" panose="020B0604020202020204" pitchFamily="34" charset="0"/>
              </a:rPr>
              <a:t>amide</a:t>
            </a:r>
          </a:p>
          <a:p>
            <a:endParaRPr lang="en-US" sz="1400" b="1" dirty="0" smtClean="0">
              <a:solidFill>
                <a:srgbClr val="C00000"/>
              </a:solidFill>
              <a:latin typeface="Arial" panose="020B0604020202020204" pitchFamily="34" charset="0"/>
              <a:cs typeface="Arial" panose="020B0604020202020204" pitchFamily="34" charset="0"/>
            </a:endParaRPr>
          </a:p>
          <a:p>
            <a:endParaRPr lang="en-US" sz="1400" b="1" dirty="0" smtClean="0">
              <a:solidFill>
                <a:srgbClr val="C00000"/>
              </a:solidFill>
              <a:latin typeface="Arial" panose="020B0604020202020204" pitchFamily="34" charset="0"/>
              <a:cs typeface="Arial" panose="020B0604020202020204" pitchFamily="34" charset="0"/>
            </a:endParaRPr>
          </a:p>
          <a:p>
            <a:r>
              <a:rPr lang="en-US" sz="1400" b="1" dirty="0" smtClean="0">
                <a:solidFill>
                  <a:srgbClr val="C00000"/>
                </a:solidFill>
                <a:latin typeface="Arial" panose="020B0604020202020204" pitchFamily="34" charset="0"/>
                <a:cs typeface="Arial" panose="020B0604020202020204" pitchFamily="34" charset="0"/>
              </a:rPr>
              <a:t>Anhydride</a:t>
            </a:r>
            <a:endParaRPr lang="ar-SA" sz="1400" dirty="0">
              <a:solidFill>
                <a:srgbClr val="C00000"/>
              </a:solidFill>
            </a:endParaRPr>
          </a:p>
        </p:txBody>
      </p:sp>
      <p:sp>
        <p:nvSpPr>
          <p:cNvPr id="8" name="مستطيل 7"/>
          <p:cNvSpPr/>
          <p:nvPr/>
        </p:nvSpPr>
        <p:spPr>
          <a:xfrm>
            <a:off x="3809036" y="5187553"/>
            <a:ext cx="1348446" cy="307777"/>
          </a:xfrm>
          <a:prstGeom prst="rect">
            <a:avLst/>
          </a:prstGeom>
        </p:spPr>
        <p:txBody>
          <a:bodyPr wrap="none">
            <a:spAutoFit/>
          </a:bodyPr>
          <a:lstStyle/>
          <a:p>
            <a:r>
              <a:rPr lang="en-US" sz="1400" b="1" dirty="0">
                <a:solidFill>
                  <a:srgbClr val="C00000"/>
                </a:solidFill>
                <a:latin typeface="Arial" panose="020B0604020202020204" pitchFamily="34" charset="0"/>
                <a:cs typeface="Arial" panose="020B0604020202020204" pitchFamily="34" charset="0"/>
              </a:rPr>
              <a:t>Acid </a:t>
            </a:r>
            <a:r>
              <a:rPr lang="en-US" sz="1400" b="1" dirty="0" smtClean="0">
                <a:solidFill>
                  <a:srgbClr val="C00000"/>
                </a:solidFill>
                <a:latin typeface="Arial" panose="020B0604020202020204" pitchFamily="34" charset="0"/>
                <a:cs typeface="Arial" panose="020B0604020202020204" pitchFamily="34" charset="0"/>
              </a:rPr>
              <a:t>Chloride</a:t>
            </a:r>
            <a:endParaRPr lang="ar-SA" sz="1200" dirty="0">
              <a:solidFill>
                <a:srgbClr val="C00000"/>
              </a:solidFill>
            </a:endParaRPr>
          </a:p>
        </p:txBody>
      </p:sp>
      <p:sp>
        <p:nvSpPr>
          <p:cNvPr id="12" name="مستطيل 11"/>
          <p:cNvSpPr/>
          <p:nvPr/>
        </p:nvSpPr>
        <p:spPr>
          <a:xfrm>
            <a:off x="7908508" y="2133600"/>
            <a:ext cx="1159292" cy="523220"/>
          </a:xfrm>
          <a:prstGeom prst="rect">
            <a:avLst/>
          </a:prstGeom>
        </p:spPr>
        <p:txBody>
          <a:bodyPr wrap="none">
            <a:spAutoFit/>
          </a:bodyPr>
          <a:lstStyle/>
          <a:p>
            <a:r>
              <a:rPr lang="en-US" sz="1400" b="1" dirty="0">
                <a:solidFill>
                  <a:srgbClr val="C00000"/>
                </a:solidFill>
                <a:latin typeface="Arial" panose="020B0604020202020204" pitchFamily="34" charset="0"/>
                <a:cs typeface="Arial" panose="020B0604020202020204" pitchFamily="34" charset="0"/>
              </a:rPr>
              <a:t> </a:t>
            </a:r>
            <a:r>
              <a:rPr lang="en-US" sz="1400" b="1" dirty="0" smtClean="0">
                <a:solidFill>
                  <a:srgbClr val="C00000"/>
                </a:solidFill>
                <a:latin typeface="Arial" panose="020B0604020202020204" pitchFamily="34" charset="0"/>
                <a:cs typeface="Arial" panose="020B0604020202020204" pitchFamily="34" charset="0"/>
              </a:rPr>
              <a:t>      Acid</a:t>
            </a:r>
          </a:p>
          <a:p>
            <a:r>
              <a:rPr lang="en-US" sz="1400" b="1" dirty="0">
                <a:solidFill>
                  <a:srgbClr val="C00000"/>
                </a:solidFill>
                <a:latin typeface="Arial" panose="020B0604020202020204" pitchFamily="34" charset="0"/>
                <a:cs typeface="Arial" panose="020B0604020202020204" pitchFamily="34" charset="0"/>
              </a:rPr>
              <a:t> </a:t>
            </a:r>
            <a:r>
              <a:rPr lang="en-US" sz="1400" b="1" dirty="0" smtClean="0">
                <a:solidFill>
                  <a:srgbClr val="C00000"/>
                </a:solidFill>
                <a:latin typeface="Arial" panose="020B0604020202020204" pitchFamily="34" charset="0"/>
                <a:cs typeface="Arial" panose="020B0604020202020204" pitchFamily="34" charset="0"/>
              </a:rPr>
              <a:t>    Chloride</a:t>
            </a:r>
            <a:endParaRPr lang="ar-SA" sz="1200" dirty="0">
              <a:solidFill>
                <a:srgbClr val="C00000"/>
              </a:solidFill>
            </a:endParaRPr>
          </a:p>
        </p:txBody>
      </p:sp>
    </p:spTree>
    <p:extLst>
      <p:ext uri="{BB962C8B-B14F-4D97-AF65-F5344CB8AC3E}">
        <p14:creationId xmlns:p14="http://schemas.microsoft.com/office/powerpoint/2010/main" val="3961813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1" y="4585494"/>
            <a:ext cx="5105400" cy="1967706"/>
          </a:xfrm>
          <a:prstGeom prst="rect">
            <a:avLst/>
          </a:prstGeom>
          <a:noFill/>
          <a:extLst>
            <a:ext uri="{909E8E84-426E-40DD-AFC4-6F175D3DCCD1}">
              <a14:hiddenFill xmlns:a14="http://schemas.microsoft.com/office/drawing/2010/main">
                <a:solidFill>
                  <a:srgbClr val="FFFFFF"/>
                </a:solidFill>
              </a14:hiddenFill>
            </a:ext>
          </a:extLst>
        </p:spPr>
      </p:pic>
      <p:pic>
        <p:nvPicPr>
          <p:cNvPr id="1085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2379" y="2438769"/>
            <a:ext cx="4971221" cy="2209431"/>
          </a:xfrm>
          <a:prstGeom prst="rect">
            <a:avLst/>
          </a:prstGeom>
          <a:noFill/>
          <a:extLst>
            <a:ext uri="{909E8E84-426E-40DD-AFC4-6F175D3DCCD1}">
              <a14:hiddenFill xmlns:a14="http://schemas.microsoft.com/office/drawing/2010/main">
                <a:solidFill>
                  <a:srgbClr val="FFFFFF"/>
                </a:solidFill>
              </a14:hiddenFill>
            </a:ext>
          </a:extLst>
        </p:spPr>
      </p:pic>
      <p:pic>
        <p:nvPicPr>
          <p:cNvPr id="1085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524000"/>
            <a:ext cx="4807670" cy="103402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432" y="1066800"/>
            <a:ext cx="453970" cy="5632311"/>
          </a:xfrm>
          <a:prstGeom prst="rect">
            <a:avLst/>
          </a:prstGeom>
        </p:spPr>
        <p:txBody>
          <a:bodyPr wrap="none">
            <a:spAutoFit/>
          </a:bodyPr>
          <a:lstStyle/>
          <a:p>
            <a:r>
              <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 </a:t>
            </a:r>
          </a:p>
          <a:p>
            <a:endPar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endPar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 </a:t>
            </a:r>
          </a:p>
          <a:p>
            <a:endPar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endPar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3-</a:t>
            </a:r>
          </a:p>
          <a:p>
            <a:endPar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endPar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Rectangle 5"/>
          <p:cNvSpPr/>
          <p:nvPr/>
        </p:nvSpPr>
        <p:spPr>
          <a:xfrm>
            <a:off x="0" y="0"/>
            <a:ext cx="9144000" cy="64633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lvl="1" algn="ctr"/>
            <a:r>
              <a:rPr lang="en-US" sz="28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Preparation of Acid Derivatives    cont.</a:t>
            </a:r>
            <a:r>
              <a:rPr lang="en-US" sz="36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14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From Acid chlorides </a:t>
            </a: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256</a:t>
            </a:fld>
            <a:endParaRPr lang="en-US">
              <a:solidFill>
                <a:prstClr val="black">
                  <a:tint val="75000"/>
                </a:prstClr>
              </a:solidFill>
            </a:endParaRPr>
          </a:p>
        </p:txBody>
      </p:sp>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599" y="762000"/>
            <a:ext cx="4648201" cy="1066856"/>
          </a:xfrm>
          <a:prstGeom prst="rect">
            <a:avLst/>
          </a:prstGeom>
          <a:noFill/>
          <a:extLst>
            <a:ext uri="{909E8E84-426E-40DD-AFC4-6F175D3DCCD1}">
              <a14:hiddenFill xmlns:a14="http://schemas.microsoft.com/office/drawing/2010/main">
                <a:solidFill>
                  <a:srgbClr val="FFFFFF"/>
                </a:solidFill>
              </a14:hiddenFill>
            </a:ext>
          </a:extLst>
        </p:spPr>
      </p:pic>
      <p:sp>
        <p:nvSpPr>
          <p:cNvPr id="4" name="مستطيل 3"/>
          <p:cNvSpPr/>
          <p:nvPr/>
        </p:nvSpPr>
        <p:spPr>
          <a:xfrm>
            <a:off x="0" y="646331"/>
            <a:ext cx="1478290" cy="307777"/>
          </a:xfrm>
          <a:prstGeom prst="rect">
            <a:avLst/>
          </a:prstGeom>
        </p:spPr>
        <p:txBody>
          <a:bodyPr wrap="none">
            <a:spAutoFit/>
          </a:bodyPr>
          <a:lstStyle/>
          <a:p>
            <a:r>
              <a:rPr lang="en-US" sz="14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More examples</a:t>
            </a:r>
            <a:endParaRPr lang="ar-SA" dirty="0">
              <a:solidFill>
                <a:srgbClr val="C00000"/>
              </a:solidFill>
            </a:endParaRPr>
          </a:p>
        </p:txBody>
      </p:sp>
      <p:sp>
        <p:nvSpPr>
          <p:cNvPr id="5" name="مستطيل 4"/>
          <p:cNvSpPr/>
          <p:nvPr/>
        </p:nvSpPr>
        <p:spPr>
          <a:xfrm>
            <a:off x="6477000" y="1053790"/>
            <a:ext cx="1229824" cy="4247317"/>
          </a:xfrm>
          <a:prstGeom prst="rect">
            <a:avLst/>
          </a:prstGeom>
        </p:spPr>
        <p:txBody>
          <a:bodyPr wrap="none">
            <a:spAutoFit/>
          </a:bodyPr>
          <a:lstStyle/>
          <a:p>
            <a:r>
              <a:rPr lang="en-US"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Ester</a:t>
            </a:r>
          </a:p>
          <a:p>
            <a:endParaRPr lang="en-US"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en-US"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en-US"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en-US"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en-US"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Amide</a:t>
            </a:r>
          </a:p>
          <a:p>
            <a:endParaRPr lang="en-US"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en-US"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en-US"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en-US"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en-US"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en-US"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en-US"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Anhydride </a:t>
            </a:r>
            <a:endParaRPr lang="ar-SA" dirty="0">
              <a:solidFill>
                <a:prstClr val="black"/>
              </a:solidFill>
            </a:endParaRPr>
          </a:p>
        </p:txBody>
      </p:sp>
    </p:spTree>
    <p:extLst>
      <p:ext uri="{BB962C8B-B14F-4D97-AF65-F5344CB8AC3E}">
        <p14:creationId xmlns:p14="http://schemas.microsoft.com/office/powerpoint/2010/main" val="3490922956"/>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762000"/>
            <a:ext cx="8839200" cy="3393237"/>
          </a:xfrm>
          <a:prstGeom prst="rect">
            <a:avLst/>
          </a:prstGeom>
        </p:spPr>
        <p:txBody>
          <a:bodyPr wrap="square">
            <a:spAutoFit/>
          </a:bodyPr>
          <a:lstStyle/>
          <a:p>
            <a:r>
              <a:rPr lang="en-US" sz="2400" b="1" dirty="0" smtClean="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Hydrolysis </a:t>
            </a:r>
            <a:r>
              <a:rPr lang="en-US" sz="24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of acid </a:t>
            </a:r>
            <a:r>
              <a:rPr lang="en-US" sz="2400" b="1" dirty="0" smtClean="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derivatives</a:t>
            </a:r>
            <a:endParaRPr lang="en-US" sz="2000" b="1" dirty="0" smtClean="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endParaRPr lang="en-US" sz="105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r>
              <a:rPr lang="en-US" sz="2000" b="1" dirty="0" smtClean="0">
                <a:solidFill>
                  <a:srgbClr val="002060"/>
                </a:solidFill>
                <a:latin typeface="Arial" panose="020B0604020202020204" pitchFamily="34" charset="0"/>
                <a:cs typeface="Arial" panose="020B0604020202020204" pitchFamily="34" charset="0"/>
              </a:rPr>
              <a:t>  The </a:t>
            </a:r>
            <a:r>
              <a:rPr lang="en-US" sz="2000" b="1" dirty="0">
                <a:solidFill>
                  <a:srgbClr val="002060"/>
                </a:solidFill>
                <a:latin typeface="Arial" panose="020B0604020202020204" pitchFamily="34" charset="0"/>
                <a:cs typeface="Arial" panose="020B0604020202020204" pitchFamily="34" charset="0"/>
              </a:rPr>
              <a:t>reaction is called </a:t>
            </a:r>
            <a:r>
              <a:rPr lang="en-US" sz="2000" b="1" dirty="0" smtClean="0">
                <a:solidFill>
                  <a:srgbClr val="002060"/>
                </a:solidFill>
                <a:latin typeface="Arial" panose="020B0604020202020204" pitchFamily="34" charset="0"/>
                <a:cs typeface="Arial" panose="020B0604020202020204" pitchFamily="34" charset="0"/>
              </a:rPr>
              <a:t>hydrolysis ,  When a compound is broken down by the action of water, the</a:t>
            </a:r>
          </a:p>
          <a:p>
            <a:pPr algn="just"/>
            <a:r>
              <a:rPr lang="en-US" sz="2000" b="1" dirty="0" smtClean="0">
                <a:solidFill>
                  <a:srgbClr val="00206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Hydrolysis </a:t>
            </a:r>
            <a:r>
              <a:rPr lang="en-US" sz="2000" b="1" dirty="0">
                <a:solidFill>
                  <a:srgbClr val="002060"/>
                </a:solidFill>
                <a:latin typeface="Arial" panose="020B0604020202020204" pitchFamily="34" charset="0"/>
                <a:cs typeface="Arial" panose="020B0604020202020204" pitchFamily="34" charset="0"/>
              </a:rPr>
              <a:t>of an </a:t>
            </a:r>
            <a:r>
              <a:rPr lang="en-US" sz="2000" b="1" dirty="0">
                <a:solidFill>
                  <a:srgbClr val="C00000"/>
                </a:solidFill>
                <a:latin typeface="Arial" panose="020B0604020202020204" pitchFamily="34" charset="0"/>
                <a:cs typeface="Arial" panose="020B0604020202020204" pitchFamily="34" charset="0"/>
              </a:rPr>
              <a:t>ester</a:t>
            </a:r>
            <a:r>
              <a:rPr lang="en-US" sz="2000" b="1" dirty="0">
                <a:solidFill>
                  <a:srgbClr val="002060"/>
                </a:solidFill>
                <a:latin typeface="Arial" panose="020B0604020202020204" pitchFamily="34" charset="0"/>
                <a:cs typeface="Arial" panose="020B0604020202020204" pitchFamily="34" charset="0"/>
              </a:rPr>
              <a:t> gives a carboxylic acid and an alcohol. </a:t>
            </a:r>
            <a:r>
              <a:rPr lang="en-US" sz="2000" b="1" dirty="0" smtClean="0">
                <a:solidFill>
                  <a:srgbClr val="002060"/>
                </a:solidFill>
                <a:latin typeface="Arial" panose="020B0604020202020204" pitchFamily="34" charset="0"/>
                <a:cs typeface="Arial" panose="020B0604020202020204" pitchFamily="34" charset="0"/>
              </a:rPr>
              <a:t>the </a:t>
            </a:r>
            <a:r>
              <a:rPr lang="en-US" sz="2000" b="1" dirty="0">
                <a:solidFill>
                  <a:srgbClr val="002060"/>
                </a:solidFill>
                <a:latin typeface="Arial" panose="020B0604020202020204" pitchFamily="34" charset="0"/>
                <a:cs typeface="Arial" panose="020B0604020202020204" pitchFamily="34" charset="0"/>
              </a:rPr>
              <a:t>reaction is catalyzed by </a:t>
            </a:r>
            <a:r>
              <a:rPr lang="en-US" sz="2000" b="1" dirty="0">
                <a:solidFill>
                  <a:srgbClr val="C00000"/>
                </a:solidFill>
                <a:latin typeface="Arial" panose="020B0604020202020204" pitchFamily="34" charset="0"/>
                <a:cs typeface="Arial" panose="020B0604020202020204" pitchFamily="34" charset="0"/>
              </a:rPr>
              <a:t>strong mineral acids H</a:t>
            </a:r>
            <a:r>
              <a:rPr lang="en-US" sz="2000" b="1" baseline="30000" dirty="0" smtClean="0">
                <a:solidFill>
                  <a:srgbClr val="C00000"/>
                </a:solidFill>
                <a:latin typeface="Arial" panose="020B0604020202020204" pitchFamily="34" charset="0"/>
                <a:cs typeface="Arial" panose="020B0604020202020204" pitchFamily="34" charset="0"/>
              </a:rPr>
              <a:t>+</a:t>
            </a:r>
            <a:r>
              <a:rPr lang="en-US" sz="2000" b="1" dirty="0" smtClean="0">
                <a:solidFill>
                  <a:srgbClr val="C00000"/>
                </a:solidFill>
                <a:latin typeface="Arial" panose="020B0604020202020204" pitchFamily="34" charset="0"/>
                <a:cs typeface="Arial" panose="020B0604020202020204" pitchFamily="34" charset="0"/>
              </a:rPr>
              <a:t>..</a:t>
            </a:r>
          </a:p>
          <a:p>
            <a:pPr algn="just"/>
            <a:r>
              <a:rPr lang="en-US" sz="2000" b="1" dirty="0">
                <a:solidFill>
                  <a:srgbClr val="C0000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  Hydrolysis </a:t>
            </a:r>
            <a:r>
              <a:rPr lang="en-US" sz="2000" b="1" dirty="0" smtClean="0">
                <a:solidFill>
                  <a:srgbClr val="002060"/>
                </a:solidFill>
                <a:latin typeface="Arial" panose="020B0604020202020204" pitchFamily="34" charset="0"/>
                <a:cs typeface="Arial" panose="020B0604020202020204" pitchFamily="34" charset="0"/>
              </a:rPr>
              <a:t>of an </a:t>
            </a:r>
            <a:r>
              <a:rPr lang="en-US" sz="2000" b="1" dirty="0" smtClean="0">
                <a:solidFill>
                  <a:srgbClr val="C00000"/>
                </a:solidFill>
                <a:latin typeface="Arial" panose="020B0604020202020204" pitchFamily="34" charset="0"/>
                <a:cs typeface="Arial" panose="020B0604020202020204" pitchFamily="34" charset="0"/>
              </a:rPr>
              <a:t>amide</a:t>
            </a:r>
            <a:r>
              <a:rPr lang="en-US" sz="2000" b="1" dirty="0" smtClean="0">
                <a:solidFill>
                  <a:srgbClr val="002060"/>
                </a:solidFill>
                <a:latin typeface="Arial" panose="020B0604020202020204" pitchFamily="34" charset="0"/>
                <a:cs typeface="Arial" panose="020B0604020202020204" pitchFamily="34" charset="0"/>
              </a:rPr>
              <a:t> or anhydrides </a:t>
            </a:r>
            <a:r>
              <a:rPr lang="en-US" sz="2000" b="1" dirty="0">
                <a:solidFill>
                  <a:srgbClr val="002060"/>
                </a:solidFill>
                <a:latin typeface="Arial" panose="020B0604020202020204" pitchFamily="34" charset="0"/>
                <a:cs typeface="Arial" panose="020B0604020202020204" pitchFamily="34" charset="0"/>
              </a:rPr>
              <a:t>with water, </a:t>
            </a:r>
            <a:r>
              <a:rPr lang="en-US" sz="2000" b="1" dirty="0" smtClean="0">
                <a:solidFill>
                  <a:srgbClr val="002060"/>
                </a:solidFill>
                <a:latin typeface="Arial" panose="020B0604020202020204" pitchFamily="34" charset="0"/>
                <a:cs typeface="Arial" panose="020B0604020202020204" pitchFamily="34" charset="0"/>
              </a:rPr>
              <a:t>gives </a:t>
            </a:r>
            <a:r>
              <a:rPr lang="en-US" sz="2000" b="1" dirty="0">
                <a:solidFill>
                  <a:srgbClr val="002060"/>
                </a:solidFill>
                <a:latin typeface="Arial" panose="020B0604020202020204" pitchFamily="34" charset="0"/>
                <a:cs typeface="Arial" panose="020B0604020202020204" pitchFamily="34" charset="0"/>
              </a:rPr>
              <a:t>a carboxylic </a:t>
            </a:r>
            <a:r>
              <a:rPr lang="en-US" sz="2000" b="1" dirty="0" smtClean="0">
                <a:solidFill>
                  <a:srgbClr val="002060"/>
                </a:solidFill>
                <a:latin typeface="Arial" panose="020B0604020202020204" pitchFamily="34" charset="0"/>
                <a:cs typeface="Arial" panose="020B0604020202020204" pitchFamily="34" charset="0"/>
              </a:rPr>
              <a:t>acid as well.</a:t>
            </a:r>
          </a:p>
          <a:p>
            <a:pPr algn="just"/>
            <a:r>
              <a:rPr lang="en-US" sz="2000" b="1" dirty="0" smtClean="0">
                <a:solidFill>
                  <a:srgbClr val="00206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Alkaline </a:t>
            </a:r>
            <a:r>
              <a:rPr lang="en-US" sz="2000" b="1" dirty="0">
                <a:solidFill>
                  <a:srgbClr val="C00000"/>
                </a:solidFill>
                <a:latin typeface="Arial" panose="020B0604020202020204" pitchFamily="34" charset="0"/>
                <a:cs typeface="Arial" panose="020B0604020202020204" pitchFamily="34" charset="0"/>
              </a:rPr>
              <a:t>hydrolysis </a:t>
            </a:r>
            <a:r>
              <a:rPr lang="en-US" sz="2000" b="1" dirty="0">
                <a:solidFill>
                  <a:srgbClr val="002060"/>
                </a:solidFill>
                <a:latin typeface="Arial" panose="020B0604020202020204" pitchFamily="34" charset="0"/>
                <a:cs typeface="Arial" panose="020B0604020202020204" pitchFamily="34" charset="0"/>
              </a:rPr>
              <a:t>of an ester is called </a:t>
            </a:r>
            <a:r>
              <a:rPr lang="en-US" sz="2000" b="1" dirty="0">
                <a:solidFill>
                  <a:srgbClr val="C00000"/>
                </a:solidFill>
                <a:latin typeface="Arial" panose="020B0604020202020204" pitchFamily="34" charset="0"/>
                <a:cs typeface="Arial" panose="020B0604020202020204" pitchFamily="34" charset="0"/>
              </a:rPr>
              <a:t>saponification</a:t>
            </a:r>
            <a:r>
              <a:rPr lang="en-US" sz="2000" b="1" dirty="0">
                <a:solidFill>
                  <a:srgbClr val="002060"/>
                </a:solidFill>
                <a:latin typeface="Arial" panose="020B0604020202020204" pitchFamily="34" charset="0"/>
                <a:cs typeface="Arial" panose="020B0604020202020204" pitchFamily="34" charset="0"/>
              </a:rPr>
              <a:t>. because soap is the product of alkaline hydrolysis of esters of glycerol and long- chain fatty acids.</a:t>
            </a:r>
            <a:r>
              <a:rPr lang="en-US" sz="20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p:txBody>
      </p:sp>
      <p:sp>
        <p:nvSpPr>
          <p:cNvPr id="3" name="Rectangle 2"/>
          <p:cNvSpPr/>
          <p:nvPr/>
        </p:nvSpPr>
        <p:spPr>
          <a:xfrm>
            <a:off x="0" y="0"/>
            <a:ext cx="9144000" cy="46166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1" algn="ctr"/>
            <a:r>
              <a:rPr lang="en-US" sz="2400" b="1" dirty="0" smtClean="0">
                <a:solidFill>
                  <a:srgbClr val="0070C0"/>
                </a:solidFill>
                <a:latin typeface="Times New Roman" panose="02020603050405020304" pitchFamily="18" charset="0"/>
              </a:rPr>
              <a:t>Hydrolysis (</a:t>
            </a:r>
            <a:r>
              <a:rPr lang="en-US" sz="2400" b="1" dirty="0" smtClean="0">
                <a:solidFill>
                  <a:srgbClr val="C00000"/>
                </a:solidFill>
                <a:latin typeface="Arial" panose="020B0604020202020204" pitchFamily="34" charset="0"/>
              </a:rPr>
              <a:t>reactions) </a:t>
            </a:r>
            <a:r>
              <a:rPr lang="en-US" sz="2400" b="1" dirty="0" smtClean="0">
                <a:solidFill>
                  <a:srgbClr val="0070C0"/>
                </a:solidFill>
                <a:latin typeface="Arial" panose="020B0604020202020204" pitchFamily="34" charset="0"/>
              </a:rPr>
              <a:t>of</a:t>
            </a:r>
            <a:r>
              <a:rPr lang="en-US" sz="2400" b="1" dirty="0">
                <a:solidFill>
                  <a:srgbClr val="0070C0"/>
                </a:solidFill>
                <a:latin typeface="Arial" panose="020B0604020202020204" pitchFamily="34" charset="0"/>
              </a:rPr>
              <a:t> </a:t>
            </a:r>
            <a:r>
              <a:rPr lang="en-US" sz="2400" b="1" dirty="0" smtClean="0">
                <a:solidFill>
                  <a:srgbClr val="0070C0"/>
                </a:solidFill>
                <a:latin typeface="Arial" panose="020B0604020202020204" pitchFamily="34" charset="0"/>
              </a:rPr>
              <a:t>Acid </a:t>
            </a:r>
            <a:r>
              <a:rPr lang="en-US" sz="2400" b="1" dirty="0">
                <a:solidFill>
                  <a:srgbClr val="0070C0"/>
                </a:solidFill>
                <a:latin typeface="Arial" panose="020B0604020202020204" pitchFamily="34" charset="0"/>
              </a:rPr>
              <a:t>Derivatives</a:t>
            </a:r>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solidFill>
                  <a:prstClr val="black">
                    <a:tint val="75000"/>
                  </a:prstClr>
                </a:solidFill>
              </a:rPr>
              <a:pPr/>
              <a:t>257</a:t>
            </a:fld>
            <a:endParaRPr lang="en-US">
              <a:solidFill>
                <a:prstClr val="black">
                  <a:tint val="75000"/>
                </a:prstClr>
              </a:solidFill>
            </a:endParaRPr>
          </a:p>
        </p:txBody>
      </p:sp>
    </p:spTree>
    <p:extLst>
      <p:ext uri="{BB962C8B-B14F-4D97-AF65-F5344CB8AC3E}">
        <p14:creationId xmlns:p14="http://schemas.microsoft.com/office/powerpoint/2010/main" val="3982375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232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1" algn="ctr"/>
            <a:r>
              <a:rPr lang="en-US" sz="28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Reaction of</a:t>
            </a:r>
            <a:r>
              <a:rPr lang="en-US" sz="28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8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Acid </a:t>
            </a:r>
            <a:r>
              <a:rPr lang="en-US" sz="28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Derivatives</a:t>
            </a:r>
          </a:p>
        </p:txBody>
      </p:sp>
      <p:sp>
        <p:nvSpPr>
          <p:cNvPr id="3" name="Rectangle 2"/>
          <p:cNvSpPr/>
          <p:nvPr/>
        </p:nvSpPr>
        <p:spPr>
          <a:xfrm>
            <a:off x="93895" y="764232"/>
            <a:ext cx="4493538" cy="461665"/>
          </a:xfrm>
          <a:prstGeom prst="rect">
            <a:avLst/>
          </a:prstGeom>
        </p:spPr>
        <p:txBody>
          <a:bodyPr wrap="none">
            <a:spAutoFit/>
          </a:bodyPr>
          <a:lstStyle/>
          <a:p>
            <a:r>
              <a:rPr lang="en-US" sz="24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hydrolysis of acid derivatives</a:t>
            </a:r>
          </a:p>
        </p:txBody>
      </p:sp>
      <p:pic>
        <p:nvPicPr>
          <p:cNvPr id="1095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2571" y="4802234"/>
            <a:ext cx="4529248" cy="1533525"/>
          </a:xfrm>
          <a:prstGeom prst="rect">
            <a:avLst/>
          </a:prstGeom>
          <a:noFill/>
          <a:extLst>
            <a:ext uri="{909E8E84-426E-40DD-AFC4-6F175D3DCCD1}">
              <a14:hiddenFill xmlns:a14="http://schemas.microsoft.com/office/drawing/2010/main">
                <a:solidFill>
                  <a:srgbClr val="FFFFFF"/>
                </a:solidFill>
              </a14:hiddenFill>
            </a:ext>
          </a:extLst>
        </p:spPr>
      </p:pic>
      <p:pic>
        <p:nvPicPr>
          <p:cNvPr id="1095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143000"/>
            <a:ext cx="5794610" cy="988021"/>
          </a:xfrm>
          <a:prstGeom prst="rect">
            <a:avLst/>
          </a:prstGeom>
          <a:noFill/>
          <a:extLst>
            <a:ext uri="{909E8E84-426E-40DD-AFC4-6F175D3DCCD1}">
              <a14:hiddenFill xmlns:a14="http://schemas.microsoft.com/office/drawing/2010/main">
                <a:solidFill>
                  <a:srgbClr val="FFFFFF"/>
                </a:solidFill>
              </a14:hiddenFill>
            </a:ext>
          </a:extLst>
        </p:spPr>
      </p:pic>
      <p:pic>
        <p:nvPicPr>
          <p:cNvPr id="1095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28" y="2067053"/>
            <a:ext cx="6169353" cy="902185"/>
          </a:xfrm>
          <a:prstGeom prst="rect">
            <a:avLst/>
          </a:prstGeom>
          <a:noFill/>
          <a:extLst>
            <a:ext uri="{909E8E84-426E-40DD-AFC4-6F175D3DCCD1}">
              <a14:hiddenFill xmlns:a14="http://schemas.microsoft.com/office/drawing/2010/main">
                <a:solidFill>
                  <a:srgbClr val="FFFFFF"/>
                </a:solidFill>
              </a14:hiddenFill>
            </a:ext>
          </a:extLst>
        </p:spPr>
      </p:pic>
      <p:pic>
        <p:nvPicPr>
          <p:cNvPr id="10957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1683" y="3046650"/>
            <a:ext cx="5639403" cy="175930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536630" y="1639193"/>
            <a:ext cx="453970" cy="4124206"/>
          </a:xfrm>
          <a:prstGeom prst="rect">
            <a:avLst/>
          </a:prstGeom>
        </p:spPr>
        <p:txBody>
          <a:bodyPr wrap="none">
            <a:spAutoFit/>
          </a:bodyPr>
          <a:lstStyle/>
          <a:p>
            <a:r>
              <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 </a:t>
            </a:r>
          </a:p>
          <a:p>
            <a:endPar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p>
          <a:p>
            <a:endPar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 </a:t>
            </a:r>
          </a:p>
          <a:p>
            <a:endPar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sz="1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3-</a:t>
            </a:r>
          </a:p>
        </p:txBody>
      </p:sp>
      <p:sp>
        <p:nvSpPr>
          <p:cNvPr id="10" name="Rectangle 11"/>
          <p:cNvSpPr/>
          <p:nvPr/>
        </p:nvSpPr>
        <p:spPr>
          <a:xfrm>
            <a:off x="-32657" y="6334780"/>
            <a:ext cx="9144000" cy="52322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lvl="1" algn="ctr"/>
            <a:r>
              <a:rPr lang="en-US" sz="2800" b="1" dirty="0" smtClean="0">
                <a:solidFill>
                  <a:srgbClr val="C00000"/>
                </a:solidFill>
                <a:effectLst>
                  <a:outerShdw blurRad="38100" dist="38100" dir="2700000" algn="tl">
                    <a:srgbClr val="000000">
                      <a:alpha val="43137"/>
                    </a:srgbClr>
                  </a:outerShdw>
                </a:effectLst>
              </a:rPr>
              <a:t>The End  </a:t>
            </a:r>
            <a:endParaRPr lang="en-US" sz="2800" b="1" dirty="0">
              <a:solidFill>
                <a:prstClr val="black">
                  <a:lumMod val="75000"/>
                  <a:lumOff val="25000"/>
                </a:prstClr>
              </a:solidFill>
              <a:cs typeface="Arial" pitchFamily="34" charset="0"/>
            </a:endParaRPr>
          </a:p>
        </p:txBody>
      </p:sp>
      <p:sp>
        <p:nvSpPr>
          <p:cNvPr id="11" name="عنصر نائب لرقم الشريحة 3"/>
          <p:cNvSpPr>
            <a:spLocks noGrp="1"/>
          </p:cNvSpPr>
          <p:nvPr>
            <p:ph type="sldNum" sz="quarter" idx="12"/>
          </p:nvPr>
        </p:nvSpPr>
        <p:spPr>
          <a:xfrm>
            <a:off x="228600" y="6416675"/>
            <a:ext cx="955628" cy="365125"/>
          </a:xfrm>
        </p:spPr>
        <p:txBody>
          <a:bodyPr/>
          <a:lstStyle/>
          <a:p>
            <a:fld id="{405B12B2-4FB3-489F-A189-74144EEB9694}" type="slidenum">
              <a:rPr lang="en-US" b="1" smtClean="0">
                <a:solidFill>
                  <a:prstClr val="black">
                    <a:tint val="75000"/>
                  </a:prstClr>
                </a:solidFill>
              </a:rPr>
              <a:pPr/>
              <a:t>258</a:t>
            </a:fld>
            <a:endParaRPr lang="en-US" b="1" dirty="0">
              <a:solidFill>
                <a:prstClr val="black">
                  <a:tint val="75000"/>
                </a:prstClr>
              </a:solidFill>
            </a:endParaRPr>
          </a:p>
        </p:txBody>
      </p:sp>
    </p:spTree>
    <p:extLst>
      <p:ext uri="{BB962C8B-B14F-4D97-AF65-F5344CB8AC3E}">
        <p14:creationId xmlns:p14="http://schemas.microsoft.com/office/powerpoint/2010/main" val="1854947314"/>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259</a:t>
            </a:fld>
            <a:endParaRPr lang="en-US">
              <a:solidFill>
                <a:prstClr val="black">
                  <a:tint val="75000"/>
                </a:prstClr>
              </a:solidFill>
            </a:endParaRPr>
          </a:p>
        </p:txBody>
      </p:sp>
      <p:sp>
        <p:nvSpPr>
          <p:cNvPr id="4" name="TextBox 3"/>
          <p:cNvSpPr txBox="1"/>
          <p:nvPr/>
        </p:nvSpPr>
        <p:spPr>
          <a:xfrm>
            <a:off x="76200" y="1524000"/>
            <a:ext cx="9144000" cy="584775"/>
          </a:xfrm>
          <a:prstGeom prst="rect">
            <a:avLst/>
          </a:prstGeom>
          <a:solidFill>
            <a:schemeClr val="accent6">
              <a:lumMod val="60000"/>
              <a:lumOff val="40000"/>
            </a:schemeClr>
          </a:solidFill>
          <a:ln>
            <a:noFill/>
          </a:ln>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3200" b="1" dirty="0" smtClean="0">
                <a:solidFill>
                  <a:srgbClr val="C00000"/>
                </a:solidFill>
              </a:rPr>
              <a:t>Amines</a:t>
            </a:r>
            <a:r>
              <a:rPr lang="en-US" sz="3200" b="1" dirty="0" smtClean="0">
                <a:solidFill>
                  <a:prstClr val="white"/>
                </a:solidFill>
              </a:rPr>
              <a:t> </a:t>
            </a:r>
          </a:p>
        </p:txBody>
      </p:sp>
      <p:sp>
        <p:nvSpPr>
          <p:cNvPr id="2" name="مستطيل 1"/>
          <p:cNvSpPr/>
          <p:nvPr/>
        </p:nvSpPr>
        <p:spPr>
          <a:xfrm>
            <a:off x="228600" y="2413338"/>
            <a:ext cx="8458200" cy="2246769"/>
          </a:xfrm>
          <a:prstGeom prst="rect">
            <a:avLst/>
          </a:prstGeom>
        </p:spPr>
        <p:txBody>
          <a:bodyPr wrap="square">
            <a:spAutoFit/>
          </a:bodyPr>
          <a:lstStyle/>
          <a:p>
            <a:r>
              <a:rPr lang="en-US" sz="2000" dirty="0"/>
              <a:t> Amines,</a:t>
            </a:r>
          </a:p>
          <a:p>
            <a:r>
              <a:rPr lang="en-US" sz="2000" dirty="0"/>
              <a:t> classification and nomenclature</a:t>
            </a:r>
            <a:r>
              <a:rPr lang="en-US" sz="2000" dirty="0" smtClean="0"/>
              <a:t>,</a:t>
            </a:r>
          </a:p>
          <a:p>
            <a:r>
              <a:rPr lang="en-US" sz="2000" dirty="0" smtClean="0"/>
              <a:t> </a:t>
            </a:r>
            <a:r>
              <a:rPr lang="en-US" sz="2000" dirty="0"/>
              <a:t>physical properties and </a:t>
            </a:r>
            <a:r>
              <a:rPr lang="en-US" sz="2000" dirty="0" err="1"/>
              <a:t>bacisity</a:t>
            </a:r>
            <a:r>
              <a:rPr lang="en-US" sz="2000" dirty="0"/>
              <a:t>. </a:t>
            </a:r>
            <a:endParaRPr lang="en-US" sz="2000" dirty="0" smtClean="0"/>
          </a:p>
          <a:p>
            <a:r>
              <a:rPr lang="en-US" sz="2000" dirty="0" smtClean="0"/>
              <a:t>Preparation</a:t>
            </a:r>
            <a:r>
              <a:rPr lang="en-US" sz="2000" dirty="0"/>
              <a:t>: by alkylation of ammonia; reduction of </a:t>
            </a:r>
            <a:r>
              <a:rPr lang="en-US" sz="2000" dirty="0" err="1"/>
              <a:t>nitrogroup</a:t>
            </a:r>
            <a:r>
              <a:rPr lang="en-US" sz="2000" dirty="0"/>
              <a:t>, nitrile and amide.  </a:t>
            </a:r>
            <a:endParaRPr lang="en-US" sz="2000" dirty="0" smtClean="0"/>
          </a:p>
          <a:p>
            <a:r>
              <a:rPr lang="en-US" sz="2000" dirty="0" smtClean="0"/>
              <a:t>Reaction </a:t>
            </a:r>
            <a:r>
              <a:rPr lang="en-US" sz="2000" dirty="0"/>
              <a:t>of amines: formation of salt, amide, imine and </a:t>
            </a:r>
            <a:r>
              <a:rPr lang="en-US" sz="2000" dirty="0" err="1"/>
              <a:t>diazonium</a:t>
            </a:r>
            <a:r>
              <a:rPr lang="en-US" sz="2000" dirty="0"/>
              <a:t> salt.               (1 Lectures)</a:t>
            </a:r>
          </a:p>
        </p:txBody>
      </p:sp>
    </p:spTree>
    <p:extLst>
      <p:ext uri="{BB962C8B-B14F-4D97-AF65-F5344CB8AC3E}">
        <p14:creationId xmlns:p14="http://schemas.microsoft.com/office/powerpoint/2010/main" val="1677803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0" y="0"/>
            <a:ext cx="9144000" cy="584775"/>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800" b="1" dirty="0" smtClean="0">
                <a:solidFill>
                  <a:srgbClr val="FF0000"/>
                </a:solidFill>
              </a:rPr>
              <a:t>Functional</a:t>
            </a:r>
            <a:r>
              <a:rPr lang="en-US" sz="3200" b="1" dirty="0" smtClean="0">
                <a:solidFill>
                  <a:srgbClr val="FF0000"/>
                </a:solidFill>
              </a:rPr>
              <a:t> </a:t>
            </a:r>
            <a:r>
              <a:rPr lang="en-US" sz="2800" b="1" dirty="0" smtClean="0">
                <a:solidFill>
                  <a:srgbClr val="FF0000"/>
                </a:solidFill>
              </a:rPr>
              <a:t>Groups</a:t>
            </a:r>
            <a:endParaRPr lang="en-US" sz="3200" b="1" dirty="0" smtClean="0">
              <a:solidFill>
                <a:srgbClr val="FF0000"/>
              </a:solidFill>
            </a:endParaRPr>
          </a:p>
        </p:txBody>
      </p:sp>
      <p:sp>
        <p:nvSpPr>
          <p:cNvPr id="20" name="TextBox 19"/>
          <p:cNvSpPr txBox="1"/>
          <p:nvPr/>
        </p:nvSpPr>
        <p:spPr>
          <a:xfrm>
            <a:off x="304800" y="609600"/>
            <a:ext cx="8686800" cy="707886"/>
          </a:xfrm>
          <a:prstGeom prst="rect">
            <a:avLst/>
          </a:prstGeom>
          <a:noFill/>
        </p:spPr>
        <p:txBody>
          <a:bodyPr wrap="square" rtlCol="0">
            <a:spAutoFit/>
          </a:bodyPr>
          <a:lstStyle/>
          <a:p>
            <a:pPr algn="just"/>
            <a:r>
              <a:rPr lang="en-US" sz="2000" b="1" dirty="0">
                <a:cs typeface="Times New Roman" pitchFamily="18" charset="0"/>
              </a:rPr>
              <a:t>Functional </a:t>
            </a:r>
            <a:r>
              <a:rPr lang="en-US" sz="2000" b="1" dirty="0" smtClean="0">
                <a:cs typeface="Times New Roman" pitchFamily="18" charset="0"/>
              </a:rPr>
              <a:t>Groups: is a reactive portion of an organic molecule, an atom, or a        group of atoms that confers on the whole molecule its characteristic properties.</a:t>
            </a:r>
            <a:endParaRPr lang="en-US" sz="2000" b="1" i="1" dirty="0" smtClean="0">
              <a:cs typeface="Times New Roman" pitchFamily="18"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906858148"/>
              </p:ext>
            </p:extLst>
          </p:nvPr>
        </p:nvGraphicFramePr>
        <p:xfrm>
          <a:off x="609600" y="1295400"/>
          <a:ext cx="7924800" cy="370840"/>
        </p:xfrm>
        <a:graphic>
          <a:graphicData uri="http://schemas.openxmlformats.org/drawingml/2006/table">
            <a:tbl>
              <a:tblPr firstRow="1" bandRow="1">
                <a:tableStyleId>{F5AB1C69-6EDB-4FF4-983F-18BD219EF322}</a:tableStyleId>
              </a:tblPr>
              <a:tblGrid>
                <a:gridCol w="1752600"/>
                <a:gridCol w="1828800"/>
                <a:gridCol w="2286000"/>
                <a:gridCol w="2057400"/>
              </a:tblGrid>
              <a:tr h="370840">
                <a:tc>
                  <a:txBody>
                    <a:bodyPr/>
                    <a:lstStyle/>
                    <a:p>
                      <a:r>
                        <a:rPr lang="en-US" dirty="0" smtClean="0"/>
                        <a:t>Class</a:t>
                      </a:r>
                      <a:endParaRPr lang="en-US" dirty="0"/>
                    </a:p>
                  </a:txBody>
                  <a:tcPr/>
                </a:tc>
                <a:tc>
                  <a:txBody>
                    <a:bodyPr/>
                    <a:lstStyle/>
                    <a:p>
                      <a:r>
                        <a:rPr lang="en-US" dirty="0" smtClean="0"/>
                        <a:t>General formula</a:t>
                      </a:r>
                      <a:endParaRPr lang="en-US" dirty="0"/>
                    </a:p>
                  </a:txBody>
                  <a:tcPr/>
                </a:tc>
                <a:tc>
                  <a:txBody>
                    <a:bodyPr/>
                    <a:lstStyle/>
                    <a:p>
                      <a:r>
                        <a:rPr lang="en-US" dirty="0" smtClean="0"/>
                        <a:t>Functional group</a:t>
                      </a:r>
                      <a:endParaRPr lang="en-US" dirty="0"/>
                    </a:p>
                  </a:txBody>
                  <a:tcPr/>
                </a:tc>
                <a:tc>
                  <a:txBody>
                    <a:bodyPr/>
                    <a:lstStyle/>
                    <a:p>
                      <a:r>
                        <a:rPr lang="en-US" dirty="0" smtClean="0"/>
                        <a:t>Specific</a:t>
                      </a:r>
                      <a:endParaRPr lang="en-US" dirty="0"/>
                    </a:p>
                  </a:txBody>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896740697"/>
              </p:ext>
            </p:extLst>
          </p:nvPr>
        </p:nvGraphicFramePr>
        <p:xfrm>
          <a:off x="609600" y="1666240"/>
          <a:ext cx="7924800" cy="370840"/>
        </p:xfrm>
        <a:graphic>
          <a:graphicData uri="http://schemas.openxmlformats.org/drawingml/2006/table">
            <a:tbl>
              <a:tblPr firstRow="1" bandRow="1">
                <a:tableStyleId>{5C22544A-7EE6-4342-B048-85BDC9FD1C3A}</a:tableStyleId>
              </a:tblPr>
              <a:tblGrid>
                <a:gridCol w="1752600"/>
                <a:gridCol w="1828800"/>
                <a:gridCol w="2286000"/>
                <a:gridCol w="2057400"/>
              </a:tblGrid>
              <a:tr h="370840">
                <a:tc>
                  <a:txBody>
                    <a:bodyPr/>
                    <a:lstStyle/>
                    <a:p>
                      <a:r>
                        <a:rPr lang="en-US" dirty="0" err="1" smtClean="0">
                          <a:solidFill>
                            <a:schemeClr val="tx1"/>
                          </a:solidFill>
                        </a:rPr>
                        <a:t>Alkane</a:t>
                      </a:r>
                      <a:endParaRPr lang="en-US"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RH</a:t>
                      </a:r>
                      <a:endParaRPr lang="en-US"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C – C (single bond)</a:t>
                      </a:r>
                      <a:endParaRPr lang="en-US"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H</a:t>
                      </a:r>
                      <a:r>
                        <a:rPr lang="en-US" baseline="-25000" dirty="0" smtClean="0">
                          <a:solidFill>
                            <a:schemeClr val="tx1"/>
                          </a:solidFill>
                        </a:rPr>
                        <a:t>3</a:t>
                      </a:r>
                      <a:r>
                        <a:rPr lang="en-US" dirty="0" smtClean="0">
                          <a:solidFill>
                            <a:schemeClr val="tx1"/>
                          </a:solidFill>
                        </a:rPr>
                        <a:t>C</a:t>
                      </a:r>
                      <a:r>
                        <a:rPr lang="en-US" baseline="0" dirty="0" smtClean="0">
                          <a:solidFill>
                            <a:schemeClr val="tx1"/>
                          </a:solidFill>
                        </a:rPr>
                        <a:t> – CH</a:t>
                      </a:r>
                      <a:r>
                        <a:rPr lang="en-US" baseline="-25000" dirty="0" smtClean="0">
                          <a:solidFill>
                            <a:schemeClr val="tx1"/>
                          </a:solidFill>
                        </a:rPr>
                        <a:t>3</a:t>
                      </a:r>
                      <a:endParaRPr lang="en-US" baseline="-25000" dirty="0">
                        <a:solidFill>
                          <a:schemeClr val="tx1"/>
                        </a:solidFill>
                      </a:endParaRPr>
                    </a:p>
                  </a:txBody>
                  <a:tcPr>
                    <a:solidFill>
                      <a:schemeClr val="accent3">
                        <a:lumMod val="40000"/>
                        <a:lumOff val="60000"/>
                      </a:schemeClr>
                    </a:solid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017407099"/>
              </p:ext>
            </p:extLst>
          </p:nvPr>
        </p:nvGraphicFramePr>
        <p:xfrm>
          <a:off x="609600" y="1971040"/>
          <a:ext cx="7924800" cy="370840"/>
        </p:xfrm>
        <a:graphic>
          <a:graphicData uri="http://schemas.openxmlformats.org/drawingml/2006/table">
            <a:tbl>
              <a:tblPr firstRow="1" bandRow="1">
                <a:tableStyleId>{5C22544A-7EE6-4342-B048-85BDC9FD1C3A}</a:tableStyleId>
              </a:tblPr>
              <a:tblGrid>
                <a:gridCol w="1752600"/>
                <a:gridCol w="1828800"/>
                <a:gridCol w="2286000"/>
                <a:gridCol w="2057400"/>
              </a:tblGrid>
              <a:tr h="370840">
                <a:tc>
                  <a:txBody>
                    <a:bodyPr/>
                    <a:lstStyle/>
                    <a:p>
                      <a:r>
                        <a:rPr lang="en-US" dirty="0" err="1" smtClean="0">
                          <a:solidFill>
                            <a:schemeClr val="tx1"/>
                          </a:solidFill>
                        </a:rPr>
                        <a:t>Alkene</a:t>
                      </a:r>
                      <a:endParaRPr lang="en-US"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R – CH = CH</a:t>
                      </a:r>
                      <a:r>
                        <a:rPr lang="en-US" baseline="-25000" dirty="0" smtClean="0">
                          <a:solidFill>
                            <a:schemeClr val="tx1"/>
                          </a:solidFill>
                        </a:rPr>
                        <a:t>2</a:t>
                      </a:r>
                      <a:endParaRPr lang="en-US" baseline="-25000"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C = C (double bond)</a:t>
                      </a:r>
                      <a:endParaRPr lang="en-US"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H</a:t>
                      </a:r>
                      <a:r>
                        <a:rPr lang="en-US" baseline="-25000" dirty="0" smtClean="0">
                          <a:solidFill>
                            <a:schemeClr val="tx1"/>
                          </a:solidFill>
                        </a:rPr>
                        <a:t>2</a:t>
                      </a:r>
                      <a:r>
                        <a:rPr lang="en-US" dirty="0" smtClean="0">
                          <a:solidFill>
                            <a:schemeClr val="tx1"/>
                          </a:solidFill>
                        </a:rPr>
                        <a:t>C</a:t>
                      </a:r>
                      <a:r>
                        <a:rPr lang="en-US" baseline="0" dirty="0" smtClean="0">
                          <a:solidFill>
                            <a:schemeClr val="tx1"/>
                          </a:solidFill>
                        </a:rPr>
                        <a:t> = CH</a:t>
                      </a:r>
                      <a:r>
                        <a:rPr lang="en-US" baseline="-25000" dirty="0" smtClean="0">
                          <a:solidFill>
                            <a:schemeClr val="tx1"/>
                          </a:solidFill>
                        </a:rPr>
                        <a:t>2</a:t>
                      </a:r>
                      <a:endParaRPr lang="en-US" baseline="-25000" dirty="0">
                        <a:solidFill>
                          <a:schemeClr val="tx1"/>
                        </a:solidFill>
                      </a:endParaRPr>
                    </a:p>
                  </a:txBody>
                  <a:tcPr>
                    <a:solidFill>
                      <a:schemeClr val="accent3">
                        <a:lumMod val="40000"/>
                        <a:lumOff val="60000"/>
                      </a:schemeClr>
                    </a:solidFill>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682823310"/>
              </p:ext>
            </p:extLst>
          </p:nvPr>
        </p:nvGraphicFramePr>
        <p:xfrm>
          <a:off x="609600" y="2265680"/>
          <a:ext cx="7924800" cy="1112520"/>
        </p:xfrm>
        <a:graphic>
          <a:graphicData uri="http://schemas.openxmlformats.org/drawingml/2006/table">
            <a:tbl>
              <a:tblPr firstRow="1" bandRow="1">
                <a:tableStyleId>{5C22544A-7EE6-4342-B048-85BDC9FD1C3A}</a:tableStyleId>
              </a:tblPr>
              <a:tblGrid>
                <a:gridCol w="1752600"/>
                <a:gridCol w="1828800"/>
                <a:gridCol w="2286000"/>
                <a:gridCol w="2057400"/>
              </a:tblGrid>
              <a:tr h="370840">
                <a:tc>
                  <a:txBody>
                    <a:bodyPr/>
                    <a:lstStyle/>
                    <a:p>
                      <a:r>
                        <a:rPr lang="en-US" dirty="0" err="1" smtClean="0">
                          <a:solidFill>
                            <a:schemeClr val="tx1"/>
                          </a:solidFill>
                        </a:rPr>
                        <a:t>Alkyne</a:t>
                      </a:r>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c>
                  <a:txBody>
                    <a:bodyPr/>
                    <a:lstStyle/>
                    <a:p>
                      <a:r>
                        <a:rPr lang="en-US" baseline="0" dirty="0" smtClean="0">
                          <a:solidFill>
                            <a:schemeClr val="tx1"/>
                          </a:solidFill>
                        </a:rPr>
                        <a:t>                (triple bond)</a:t>
                      </a:r>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r>
              <a:tr h="370840">
                <a:tc>
                  <a:txBody>
                    <a:bodyPr/>
                    <a:lstStyle/>
                    <a:p>
                      <a:endParaRPr lang="en-US" dirty="0">
                        <a:solidFill>
                          <a:schemeClr val="tx1"/>
                        </a:solidFill>
                      </a:endParaRPr>
                    </a:p>
                  </a:txBody>
                  <a:tcPr>
                    <a:solidFill>
                      <a:srgbClr val="92D050"/>
                    </a:solidFill>
                  </a:tcPr>
                </a:tc>
                <a:tc>
                  <a:txBody>
                    <a:bodyPr/>
                    <a:lstStyle/>
                    <a:p>
                      <a:endParaRPr lang="en-US" dirty="0">
                        <a:solidFill>
                          <a:schemeClr val="tx1"/>
                        </a:solidFill>
                      </a:endParaRPr>
                    </a:p>
                  </a:txBody>
                  <a:tcPr>
                    <a:solidFill>
                      <a:srgbClr val="92D050"/>
                    </a:solidFill>
                  </a:tcPr>
                </a:tc>
                <a:tc>
                  <a:txBody>
                    <a:bodyPr/>
                    <a:lstStyle/>
                    <a:p>
                      <a:endParaRPr lang="en-US" dirty="0">
                        <a:solidFill>
                          <a:schemeClr val="tx1"/>
                        </a:solidFill>
                      </a:endParaRPr>
                    </a:p>
                  </a:txBody>
                  <a:tcPr>
                    <a:solidFill>
                      <a:srgbClr val="92D050"/>
                    </a:solidFill>
                  </a:tcPr>
                </a:tc>
                <a:tc>
                  <a:txBody>
                    <a:bodyPr/>
                    <a:lstStyle/>
                    <a:p>
                      <a:endParaRPr lang="en-US" dirty="0">
                        <a:solidFill>
                          <a:schemeClr val="tx1"/>
                        </a:solidFill>
                      </a:endParaRPr>
                    </a:p>
                  </a:txBody>
                  <a:tcPr>
                    <a:solidFill>
                      <a:srgbClr val="92D050"/>
                    </a:solidFill>
                  </a:tcPr>
                </a:tc>
              </a:tr>
              <a:tr h="370840">
                <a:tc>
                  <a:txBody>
                    <a:bodyPr/>
                    <a:lstStyle/>
                    <a:p>
                      <a:endParaRPr lang="en-US" dirty="0">
                        <a:solidFill>
                          <a:schemeClr val="tx1"/>
                        </a:solidFill>
                      </a:endParaRPr>
                    </a:p>
                  </a:txBody>
                  <a:tcPr>
                    <a:solidFill>
                      <a:srgbClr val="92D050"/>
                    </a:solidFill>
                  </a:tcPr>
                </a:tc>
                <a:tc>
                  <a:txBody>
                    <a:bodyPr/>
                    <a:lstStyle/>
                    <a:p>
                      <a:endParaRPr lang="en-US" dirty="0">
                        <a:solidFill>
                          <a:schemeClr val="tx1"/>
                        </a:solidFill>
                      </a:endParaRPr>
                    </a:p>
                  </a:txBody>
                  <a:tcPr>
                    <a:solidFill>
                      <a:srgbClr val="92D050"/>
                    </a:solidFill>
                  </a:tcPr>
                </a:tc>
                <a:tc>
                  <a:txBody>
                    <a:bodyPr/>
                    <a:lstStyle/>
                    <a:p>
                      <a:endParaRPr lang="en-US" dirty="0">
                        <a:solidFill>
                          <a:schemeClr val="tx1"/>
                        </a:solidFill>
                      </a:endParaRPr>
                    </a:p>
                  </a:txBody>
                  <a:tcPr>
                    <a:solidFill>
                      <a:srgbClr val="92D050"/>
                    </a:solidFill>
                  </a:tcPr>
                </a:tc>
                <a:tc>
                  <a:txBody>
                    <a:bodyPr/>
                    <a:lstStyle/>
                    <a:p>
                      <a:endParaRPr lang="en-US" dirty="0">
                        <a:solidFill>
                          <a:schemeClr val="tx1"/>
                        </a:solidFill>
                      </a:endParaRPr>
                    </a:p>
                  </a:txBody>
                  <a:tcPr>
                    <a:solidFill>
                      <a:srgbClr val="92D050"/>
                    </a:solidFill>
                  </a:tcPr>
                </a:tc>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665727394"/>
              </p:ext>
            </p:extLst>
          </p:nvPr>
        </p:nvGraphicFramePr>
        <p:xfrm>
          <a:off x="609600" y="2570480"/>
          <a:ext cx="7924800" cy="370840"/>
        </p:xfrm>
        <a:graphic>
          <a:graphicData uri="http://schemas.openxmlformats.org/drawingml/2006/table">
            <a:tbl>
              <a:tblPr firstRow="1" bandRow="1">
                <a:tableStyleId>{5C22544A-7EE6-4342-B048-85BDC9FD1C3A}</a:tableStyleId>
              </a:tblPr>
              <a:tblGrid>
                <a:gridCol w="1752600"/>
                <a:gridCol w="1828800"/>
                <a:gridCol w="2286000"/>
                <a:gridCol w="2057400"/>
              </a:tblGrid>
              <a:tr h="370840">
                <a:tc>
                  <a:txBody>
                    <a:bodyPr/>
                    <a:lstStyle/>
                    <a:p>
                      <a:r>
                        <a:rPr lang="en-US" dirty="0" smtClean="0">
                          <a:solidFill>
                            <a:schemeClr val="tx1"/>
                          </a:solidFill>
                        </a:rPr>
                        <a:t>Alkyl</a:t>
                      </a:r>
                      <a:r>
                        <a:rPr lang="en-US" baseline="0" dirty="0" smtClean="0">
                          <a:solidFill>
                            <a:schemeClr val="tx1"/>
                          </a:solidFill>
                        </a:rPr>
                        <a:t> halide</a:t>
                      </a:r>
                      <a:endParaRPr lang="en-US"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RX</a:t>
                      </a:r>
                      <a:endParaRPr lang="en-US" dirty="0">
                        <a:solidFill>
                          <a:schemeClr val="tx1"/>
                        </a:solidFill>
                      </a:endParaRPr>
                    </a:p>
                  </a:txBody>
                  <a:tcPr>
                    <a:solidFill>
                      <a:schemeClr val="accent3">
                        <a:lumMod val="40000"/>
                        <a:lumOff val="60000"/>
                      </a:schemeClr>
                    </a:solidFill>
                  </a:tcPr>
                </a:tc>
                <a:tc>
                  <a:txBody>
                    <a:bodyPr/>
                    <a:lstStyle/>
                    <a:p>
                      <a:pPr>
                        <a:buFontTx/>
                        <a:buChar char="-"/>
                      </a:pPr>
                      <a:r>
                        <a:rPr lang="en-US" dirty="0" smtClean="0">
                          <a:solidFill>
                            <a:schemeClr val="tx1"/>
                          </a:solidFill>
                        </a:rPr>
                        <a:t>X</a:t>
                      </a:r>
                      <a:r>
                        <a:rPr lang="en-US" baseline="0" dirty="0" smtClean="0">
                          <a:solidFill>
                            <a:schemeClr val="tx1"/>
                          </a:solidFill>
                        </a:rPr>
                        <a:t> (X = F, </a:t>
                      </a:r>
                      <a:r>
                        <a:rPr lang="en-US" baseline="0" dirty="0" err="1" smtClean="0">
                          <a:solidFill>
                            <a:schemeClr val="tx1"/>
                          </a:solidFill>
                        </a:rPr>
                        <a:t>Cl</a:t>
                      </a:r>
                      <a:r>
                        <a:rPr lang="en-US" baseline="0" dirty="0" smtClean="0">
                          <a:solidFill>
                            <a:schemeClr val="tx1"/>
                          </a:solidFill>
                        </a:rPr>
                        <a:t>, Br, I)</a:t>
                      </a:r>
                      <a:endParaRPr lang="en-US" dirty="0" smtClean="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H</a:t>
                      </a:r>
                      <a:r>
                        <a:rPr lang="en-US" baseline="-25000" dirty="0" smtClean="0">
                          <a:solidFill>
                            <a:schemeClr val="tx1"/>
                          </a:solidFill>
                        </a:rPr>
                        <a:t>3</a:t>
                      </a:r>
                      <a:r>
                        <a:rPr lang="en-US" dirty="0" smtClean="0">
                          <a:solidFill>
                            <a:schemeClr val="tx1"/>
                          </a:solidFill>
                        </a:rPr>
                        <a:t>C - </a:t>
                      </a:r>
                      <a:r>
                        <a:rPr lang="en-US" dirty="0" err="1" smtClean="0">
                          <a:solidFill>
                            <a:schemeClr val="tx1"/>
                          </a:solidFill>
                        </a:rPr>
                        <a:t>Cl</a:t>
                      </a:r>
                      <a:endParaRPr lang="en-US" dirty="0">
                        <a:solidFill>
                          <a:schemeClr val="tx1"/>
                        </a:solidFill>
                      </a:endParaRPr>
                    </a:p>
                  </a:txBody>
                  <a:tcPr>
                    <a:solidFill>
                      <a:schemeClr val="accent3">
                        <a:lumMod val="40000"/>
                        <a:lumOff val="60000"/>
                      </a:schemeClr>
                    </a:solidFill>
                  </a:tcPr>
                </a:tc>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2788579050"/>
              </p:ext>
            </p:extLst>
          </p:nvPr>
        </p:nvGraphicFramePr>
        <p:xfrm>
          <a:off x="609600" y="2875280"/>
          <a:ext cx="7924800" cy="741680"/>
        </p:xfrm>
        <a:graphic>
          <a:graphicData uri="http://schemas.openxmlformats.org/drawingml/2006/table">
            <a:tbl>
              <a:tblPr firstRow="1" bandRow="1">
                <a:tableStyleId>{5C22544A-7EE6-4342-B048-85BDC9FD1C3A}</a:tableStyleId>
              </a:tblPr>
              <a:tblGrid>
                <a:gridCol w="1752600"/>
                <a:gridCol w="1828800"/>
                <a:gridCol w="2286000"/>
                <a:gridCol w="2057400"/>
              </a:tblGrid>
              <a:tr h="370840">
                <a:tc>
                  <a:txBody>
                    <a:bodyPr/>
                    <a:lstStyle/>
                    <a:p>
                      <a:r>
                        <a:rPr lang="en-US" dirty="0" smtClean="0">
                          <a:solidFill>
                            <a:schemeClr val="tx1"/>
                          </a:solidFill>
                        </a:rPr>
                        <a:t>Alcohol</a:t>
                      </a:r>
                      <a:endParaRPr lang="en-US"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R</a:t>
                      </a:r>
                      <a:r>
                        <a:rPr lang="en-US" baseline="0" dirty="0" smtClean="0">
                          <a:solidFill>
                            <a:schemeClr val="tx1"/>
                          </a:solidFill>
                        </a:rPr>
                        <a:t> – OH</a:t>
                      </a:r>
                      <a:endParaRPr lang="en-US" dirty="0">
                        <a:solidFill>
                          <a:schemeClr val="tx1"/>
                        </a:solidFill>
                      </a:endParaRPr>
                    </a:p>
                  </a:txBody>
                  <a:tcPr>
                    <a:solidFill>
                      <a:schemeClr val="accent3">
                        <a:lumMod val="40000"/>
                        <a:lumOff val="60000"/>
                      </a:schemeClr>
                    </a:solidFill>
                  </a:tcPr>
                </a:tc>
                <a:tc>
                  <a:txBody>
                    <a:bodyPr/>
                    <a:lstStyle/>
                    <a:p>
                      <a:pPr>
                        <a:buFontTx/>
                        <a:buChar char="-"/>
                      </a:pPr>
                      <a:r>
                        <a:rPr lang="en-US" dirty="0" smtClean="0">
                          <a:solidFill>
                            <a:schemeClr val="tx1"/>
                          </a:solidFill>
                        </a:rPr>
                        <a:t>OH</a:t>
                      </a:r>
                      <a:endParaRPr lang="en-US"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H</a:t>
                      </a:r>
                      <a:r>
                        <a:rPr lang="en-US" baseline="-25000" dirty="0" smtClean="0">
                          <a:solidFill>
                            <a:schemeClr val="tx1"/>
                          </a:solidFill>
                        </a:rPr>
                        <a:t>3</a:t>
                      </a:r>
                      <a:r>
                        <a:rPr lang="en-US" dirty="0" smtClean="0">
                          <a:solidFill>
                            <a:schemeClr val="tx1"/>
                          </a:solidFill>
                        </a:rPr>
                        <a:t>C - OH</a:t>
                      </a:r>
                      <a:endParaRPr lang="en-US" dirty="0">
                        <a:solidFill>
                          <a:schemeClr val="tx1"/>
                        </a:solidFill>
                      </a:endParaRPr>
                    </a:p>
                  </a:txBody>
                  <a:tcPr>
                    <a:solidFill>
                      <a:schemeClr val="accent3">
                        <a:lumMod val="40000"/>
                        <a:lumOff val="60000"/>
                      </a:schemeClr>
                    </a:solidFill>
                  </a:tcPr>
                </a:tc>
              </a:tr>
              <a:tr h="370840">
                <a:tc>
                  <a:txBody>
                    <a:bodyPr/>
                    <a:lstStyle/>
                    <a:p>
                      <a:endParaRPr lang="en-US" dirty="0">
                        <a:solidFill>
                          <a:schemeClr val="tx1"/>
                        </a:solidFill>
                      </a:endParaRPr>
                    </a:p>
                  </a:txBody>
                  <a:tcPr>
                    <a:solidFill>
                      <a:srgbClr val="92D050"/>
                    </a:solidFill>
                  </a:tcPr>
                </a:tc>
                <a:tc>
                  <a:txBody>
                    <a:bodyPr/>
                    <a:lstStyle/>
                    <a:p>
                      <a:endParaRPr lang="en-US" dirty="0">
                        <a:solidFill>
                          <a:schemeClr val="tx1"/>
                        </a:solidFill>
                      </a:endParaRPr>
                    </a:p>
                  </a:txBody>
                  <a:tcPr>
                    <a:solidFill>
                      <a:srgbClr val="92D050"/>
                    </a:solidFill>
                  </a:tcPr>
                </a:tc>
                <a:tc>
                  <a:txBody>
                    <a:bodyPr/>
                    <a:lstStyle/>
                    <a:p>
                      <a:pPr>
                        <a:buFontTx/>
                        <a:buChar char="-"/>
                      </a:pPr>
                      <a:endParaRPr lang="en-US" dirty="0">
                        <a:solidFill>
                          <a:schemeClr val="tx1"/>
                        </a:solidFill>
                      </a:endParaRPr>
                    </a:p>
                  </a:txBody>
                  <a:tcPr>
                    <a:solidFill>
                      <a:srgbClr val="92D050"/>
                    </a:solidFill>
                  </a:tcPr>
                </a:tc>
                <a:tc>
                  <a:txBody>
                    <a:bodyPr/>
                    <a:lstStyle/>
                    <a:p>
                      <a:endParaRPr lang="en-US" dirty="0">
                        <a:solidFill>
                          <a:schemeClr val="tx1"/>
                        </a:solidFill>
                      </a:endParaRPr>
                    </a:p>
                  </a:txBody>
                  <a:tcPr>
                    <a:solidFill>
                      <a:srgbClr val="92D050"/>
                    </a:solidFill>
                  </a:tcPr>
                </a:tc>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180873508"/>
              </p:ext>
            </p:extLst>
          </p:nvPr>
        </p:nvGraphicFramePr>
        <p:xfrm>
          <a:off x="609600" y="3180080"/>
          <a:ext cx="7924800" cy="370840"/>
        </p:xfrm>
        <a:graphic>
          <a:graphicData uri="http://schemas.openxmlformats.org/drawingml/2006/table">
            <a:tbl>
              <a:tblPr firstRow="1" bandRow="1">
                <a:tableStyleId>{5C22544A-7EE6-4342-B048-85BDC9FD1C3A}</a:tableStyleId>
              </a:tblPr>
              <a:tblGrid>
                <a:gridCol w="1752600"/>
                <a:gridCol w="1828800"/>
                <a:gridCol w="2286000"/>
                <a:gridCol w="2057400"/>
              </a:tblGrid>
              <a:tr h="370840">
                <a:tc>
                  <a:txBody>
                    <a:bodyPr/>
                    <a:lstStyle/>
                    <a:p>
                      <a:r>
                        <a:rPr lang="en-US" dirty="0" smtClean="0">
                          <a:solidFill>
                            <a:schemeClr val="tx1"/>
                          </a:solidFill>
                        </a:rPr>
                        <a:t>Ether</a:t>
                      </a:r>
                      <a:endParaRPr lang="en-US"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R – O –R’</a:t>
                      </a:r>
                      <a:endParaRPr lang="en-US"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 C- O – C -</a:t>
                      </a:r>
                      <a:endParaRPr lang="en-US"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H</a:t>
                      </a:r>
                      <a:r>
                        <a:rPr lang="en-US" baseline="-25000" dirty="0" smtClean="0">
                          <a:solidFill>
                            <a:schemeClr val="tx1"/>
                          </a:solidFill>
                        </a:rPr>
                        <a:t>3</a:t>
                      </a:r>
                      <a:r>
                        <a:rPr lang="en-US" dirty="0" smtClean="0">
                          <a:solidFill>
                            <a:schemeClr val="tx1"/>
                          </a:solidFill>
                        </a:rPr>
                        <a:t>C – O – CH</a:t>
                      </a:r>
                      <a:r>
                        <a:rPr lang="en-US" baseline="-25000" dirty="0" smtClean="0">
                          <a:solidFill>
                            <a:schemeClr val="tx1"/>
                          </a:solidFill>
                        </a:rPr>
                        <a:t>3</a:t>
                      </a:r>
                      <a:endParaRPr lang="en-US" baseline="-25000" dirty="0">
                        <a:solidFill>
                          <a:schemeClr val="tx1"/>
                        </a:solidFill>
                      </a:endParaRPr>
                    </a:p>
                  </a:txBody>
                  <a:tcPr>
                    <a:solidFill>
                      <a:schemeClr val="accent3">
                        <a:lumMod val="40000"/>
                        <a:lumOff val="60000"/>
                      </a:schemeClr>
                    </a:solidFill>
                  </a:tcP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2216992630"/>
              </p:ext>
            </p:extLst>
          </p:nvPr>
        </p:nvGraphicFramePr>
        <p:xfrm>
          <a:off x="609600" y="3495040"/>
          <a:ext cx="7924800" cy="370840"/>
        </p:xfrm>
        <a:graphic>
          <a:graphicData uri="http://schemas.openxmlformats.org/drawingml/2006/table">
            <a:tbl>
              <a:tblPr firstRow="1" bandRow="1">
                <a:tableStyleId>{5C22544A-7EE6-4342-B048-85BDC9FD1C3A}</a:tableStyleId>
              </a:tblPr>
              <a:tblGrid>
                <a:gridCol w="1752600"/>
                <a:gridCol w="1828800"/>
                <a:gridCol w="2286000"/>
                <a:gridCol w="2057400"/>
              </a:tblGrid>
              <a:tr h="370840">
                <a:tc>
                  <a:txBody>
                    <a:bodyPr/>
                    <a:lstStyle/>
                    <a:p>
                      <a:r>
                        <a:rPr lang="en-US" dirty="0" err="1" smtClean="0">
                          <a:solidFill>
                            <a:schemeClr val="tx1"/>
                          </a:solidFill>
                        </a:rPr>
                        <a:t>Aldehyde</a:t>
                      </a:r>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r>
            </a:tbl>
          </a:graphicData>
        </a:graphic>
      </p:graphicFrame>
      <p:graphicFrame>
        <p:nvGraphicFramePr>
          <p:cNvPr id="23" name="Table 22"/>
          <p:cNvGraphicFramePr>
            <a:graphicFrameLocks noGrp="1"/>
          </p:cNvGraphicFramePr>
          <p:nvPr>
            <p:extLst>
              <p:ext uri="{D42A27DB-BD31-4B8C-83A1-F6EECF244321}">
                <p14:modId xmlns:p14="http://schemas.microsoft.com/office/powerpoint/2010/main" val="973567232"/>
              </p:ext>
            </p:extLst>
          </p:nvPr>
        </p:nvGraphicFramePr>
        <p:xfrm>
          <a:off x="609600" y="3799840"/>
          <a:ext cx="7924800" cy="370840"/>
        </p:xfrm>
        <a:graphic>
          <a:graphicData uri="http://schemas.openxmlformats.org/drawingml/2006/table">
            <a:tbl>
              <a:tblPr firstRow="1" bandRow="1">
                <a:tableStyleId>{5C22544A-7EE6-4342-B048-85BDC9FD1C3A}</a:tableStyleId>
              </a:tblPr>
              <a:tblGrid>
                <a:gridCol w="1752600"/>
                <a:gridCol w="1828800"/>
                <a:gridCol w="2286000"/>
                <a:gridCol w="2057400"/>
              </a:tblGrid>
              <a:tr h="370840">
                <a:tc>
                  <a:txBody>
                    <a:bodyPr/>
                    <a:lstStyle/>
                    <a:p>
                      <a:r>
                        <a:rPr lang="en-US" dirty="0" err="1" smtClean="0">
                          <a:solidFill>
                            <a:schemeClr val="tx1"/>
                          </a:solidFill>
                        </a:rPr>
                        <a:t>Ketone</a:t>
                      </a:r>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1800507794"/>
              </p:ext>
            </p:extLst>
          </p:nvPr>
        </p:nvGraphicFramePr>
        <p:xfrm>
          <a:off x="609600" y="4104640"/>
          <a:ext cx="7924800" cy="457200"/>
        </p:xfrm>
        <a:graphic>
          <a:graphicData uri="http://schemas.openxmlformats.org/drawingml/2006/table">
            <a:tbl>
              <a:tblPr firstRow="1" bandRow="1">
                <a:tableStyleId>{5C22544A-7EE6-4342-B048-85BDC9FD1C3A}</a:tableStyleId>
              </a:tblPr>
              <a:tblGrid>
                <a:gridCol w="1752600"/>
                <a:gridCol w="1828800"/>
                <a:gridCol w="2286000"/>
                <a:gridCol w="2057400"/>
              </a:tblGrid>
              <a:tr h="457200">
                <a:tc>
                  <a:txBody>
                    <a:bodyPr/>
                    <a:lstStyle/>
                    <a:p>
                      <a:r>
                        <a:rPr lang="en-US" dirty="0" smtClean="0">
                          <a:solidFill>
                            <a:schemeClr val="tx1"/>
                          </a:solidFill>
                        </a:rPr>
                        <a:t>Carboxylic</a:t>
                      </a:r>
                      <a:r>
                        <a:rPr lang="en-US" baseline="0" dirty="0" smtClean="0">
                          <a:solidFill>
                            <a:schemeClr val="tx1"/>
                          </a:solidFill>
                        </a:rPr>
                        <a:t> acid</a:t>
                      </a:r>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r>
            </a:tbl>
          </a:graphicData>
        </a:graphic>
      </p:graphicFrame>
      <p:graphicFrame>
        <p:nvGraphicFramePr>
          <p:cNvPr id="25" name="Table 24"/>
          <p:cNvGraphicFramePr>
            <a:graphicFrameLocks noGrp="1"/>
          </p:cNvGraphicFramePr>
          <p:nvPr>
            <p:extLst>
              <p:ext uri="{D42A27DB-BD31-4B8C-83A1-F6EECF244321}">
                <p14:modId xmlns:p14="http://schemas.microsoft.com/office/powerpoint/2010/main" val="3468601076"/>
              </p:ext>
            </p:extLst>
          </p:nvPr>
        </p:nvGraphicFramePr>
        <p:xfrm>
          <a:off x="609600" y="4561840"/>
          <a:ext cx="7924800" cy="914400"/>
        </p:xfrm>
        <a:graphic>
          <a:graphicData uri="http://schemas.openxmlformats.org/drawingml/2006/table">
            <a:tbl>
              <a:tblPr firstRow="1" bandRow="1">
                <a:tableStyleId>{5C22544A-7EE6-4342-B048-85BDC9FD1C3A}</a:tableStyleId>
              </a:tblPr>
              <a:tblGrid>
                <a:gridCol w="1752600"/>
                <a:gridCol w="1828800"/>
                <a:gridCol w="2286000"/>
                <a:gridCol w="2057400"/>
              </a:tblGrid>
              <a:tr h="914400">
                <a:tc>
                  <a:txBody>
                    <a:bodyPr/>
                    <a:lstStyle/>
                    <a:p>
                      <a:r>
                        <a:rPr lang="en-US" dirty="0" smtClean="0">
                          <a:solidFill>
                            <a:schemeClr val="tx1"/>
                          </a:solidFill>
                        </a:rPr>
                        <a:t>Ester</a:t>
                      </a:r>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c>
                  <a:txBody>
                    <a:bodyPr/>
                    <a:lstStyle/>
                    <a:p>
                      <a:endParaRPr lang="en-US" dirty="0">
                        <a:solidFill>
                          <a:schemeClr val="tx1"/>
                        </a:solidFill>
                      </a:endParaRPr>
                    </a:p>
                  </a:txBody>
                  <a:tcPr>
                    <a:solidFill>
                      <a:schemeClr val="accent3">
                        <a:lumMod val="40000"/>
                        <a:lumOff val="60000"/>
                      </a:schemeClr>
                    </a:solidFill>
                  </a:tcPr>
                </a:tc>
              </a:tr>
            </a:tbl>
          </a:graphicData>
        </a:graphic>
      </p:graphicFrame>
      <p:graphicFrame>
        <p:nvGraphicFramePr>
          <p:cNvPr id="27" name="Table 26"/>
          <p:cNvGraphicFramePr>
            <a:graphicFrameLocks noGrp="1"/>
          </p:cNvGraphicFramePr>
          <p:nvPr>
            <p:extLst>
              <p:ext uri="{D42A27DB-BD31-4B8C-83A1-F6EECF244321}">
                <p14:modId xmlns:p14="http://schemas.microsoft.com/office/powerpoint/2010/main" val="2490237492"/>
              </p:ext>
            </p:extLst>
          </p:nvPr>
        </p:nvGraphicFramePr>
        <p:xfrm>
          <a:off x="609600" y="5476240"/>
          <a:ext cx="7924800" cy="762000"/>
        </p:xfrm>
        <a:graphic>
          <a:graphicData uri="http://schemas.openxmlformats.org/drawingml/2006/table">
            <a:tbl>
              <a:tblPr firstRow="1" bandRow="1">
                <a:tableStyleId>{5C22544A-7EE6-4342-B048-85BDC9FD1C3A}</a:tableStyleId>
              </a:tblPr>
              <a:tblGrid>
                <a:gridCol w="1752600"/>
                <a:gridCol w="1828800"/>
                <a:gridCol w="2286000"/>
                <a:gridCol w="2057400"/>
              </a:tblGrid>
              <a:tr h="762000">
                <a:tc>
                  <a:txBody>
                    <a:bodyPr/>
                    <a:lstStyle/>
                    <a:p>
                      <a:r>
                        <a:rPr lang="en-US" dirty="0" smtClean="0">
                          <a:solidFill>
                            <a:schemeClr val="tx1"/>
                          </a:solidFill>
                        </a:rPr>
                        <a:t>Amine</a:t>
                      </a:r>
                      <a:endParaRPr lang="en-US"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R – NH</a:t>
                      </a:r>
                      <a:r>
                        <a:rPr lang="en-US" baseline="-25000" dirty="0" smtClean="0">
                          <a:solidFill>
                            <a:schemeClr val="tx1"/>
                          </a:solidFill>
                        </a:rPr>
                        <a:t>2</a:t>
                      </a:r>
                      <a:endParaRPr lang="en-US" baseline="-25000" dirty="0">
                        <a:solidFill>
                          <a:schemeClr val="tx1"/>
                        </a:solidFill>
                      </a:endParaRPr>
                    </a:p>
                  </a:txBody>
                  <a:tcPr>
                    <a:solidFill>
                      <a:schemeClr val="accent3">
                        <a:lumMod val="40000"/>
                        <a:lumOff val="60000"/>
                      </a:schemeClr>
                    </a:solidFill>
                  </a:tcPr>
                </a:tc>
                <a:tc>
                  <a:txBody>
                    <a:bodyPr/>
                    <a:lstStyle/>
                    <a:p>
                      <a:endParaRPr lang="en-US" baseline="-25000" dirty="0">
                        <a:solidFill>
                          <a:schemeClr val="tx1"/>
                        </a:solidFill>
                      </a:endParaRPr>
                    </a:p>
                  </a:txBody>
                  <a:tcPr>
                    <a:solidFill>
                      <a:schemeClr val="accent3">
                        <a:lumMod val="40000"/>
                        <a:lumOff val="60000"/>
                      </a:schemeClr>
                    </a:solidFill>
                  </a:tcPr>
                </a:tc>
                <a:tc>
                  <a:txBody>
                    <a:bodyPr/>
                    <a:lstStyle/>
                    <a:p>
                      <a:r>
                        <a:rPr lang="en-US" dirty="0" smtClean="0">
                          <a:solidFill>
                            <a:schemeClr val="tx1"/>
                          </a:solidFill>
                        </a:rPr>
                        <a:t>H</a:t>
                      </a:r>
                      <a:r>
                        <a:rPr lang="en-US" baseline="-25000" dirty="0" smtClean="0">
                          <a:solidFill>
                            <a:schemeClr val="tx1"/>
                          </a:solidFill>
                        </a:rPr>
                        <a:t>3</a:t>
                      </a:r>
                      <a:r>
                        <a:rPr lang="en-US" dirty="0" smtClean="0">
                          <a:solidFill>
                            <a:schemeClr val="tx1"/>
                          </a:solidFill>
                        </a:rPr>
                        <a:t>C – NH</a:t>
                      </a:r>
                      <a:r>
                        <a:rPr lang="en-US" baseline="-25000" dirty="0" smtClean="0">
                          <a:solidFill>
                            <a:schemeClr val="tx1"/>
                          </a:solidFill>
                        </a:rPr>
                        <a:t>2</a:t>
                      </a:r>
                      <a:endParaRPr lang="en-US" baseline="-25000" dirty="0">
                        <a:solidFill>
                          <a:schemeClr val="tx1"/>
                        </a:solidFill>
                      </a:endParaRPr>
                    </a:p>
                  </a:txBody>
                  <a:tcPr>
                    <a:solidFill>
                      <a:schemeClr val="accent3">
                        <a:lumMod val="40000"/>
                        <a:lumOff val="60000"/>
                      </a:schemeClr>
                    </a:solidFill>
                  </a:tcPr>
                </a:tc>
              </a:tr>
            </a:tbl>
          </a:graphicData>
        </a:graphic>
      </p:graphicFrame>
      <p:graphicFrame>
        <p:nvGraphicFramePr>
          <p:cNvPr id="300036" name="Object 4"/>
          <p:cNvGraphicFramePr>
            <a:graphicFrameLocks noChangeAspect="1"/>
          </p:cNvGraphicFramePr>
          <p:nvPr>
            <p:extLst>
              <p:ext uri="{D42A27DB-BD31-4B8C-83A1-F6EECF244321}">
                <p14:modId xmlns:p14="http://schemas.microsoft.com/office/powerpoint/2010/main" val="2264067695"/>
              </p:ext>
            </p:extLst>
          </p:nvPr>
        </p:nvGraphicFramePr>
        <p:xfrm>
          <a:off x="2590800" y="4193540"/>
          <a:ext cx="1219200" cy="292100"/>
        </p:xfrm>
        <a:graphic>
          <a:graphicData uri="http://schemas.openxmlformats.org/presentationml/2006/ole">
            <mc:AlternateContent xmlns:mc="http://schemas.openxmlformats.org/markup-compatibility/2006">
              <mc:Choice xmlns:v="urn:schemas-microsoft-com:vml" Requires="v">
                <p:oleObj spid="_x0000_s326647" name="CS ChemDraw Drawing" r:id="rId3" imgW="791280" imgH="385200" progId="ChemDraw.Document.6.0">
                  <p:embed/>
                </p:oleObj>
              </mc:Choice>
              <mc:Fallback>
                <p:oleObj name="CS ChemDraw Drawing" r:id="rId3" imgW="791280" imgH="385200" progId="ChemDraw.Document.6.0">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4193540"/>
                        <a:ext cx="1219200" cy="292100"/>
                      </a:xfrm>
                      <a:prstGeom prst="rect">
                        <a:avLst/>
                      </a:prstGeom>
                      <a:noFill/>
                      <a:ln>
                        <a:noFill/>
                      </a:ln>
                      <a:effectLst/>
                      <a:extLst/>
                    </p:spPr>
                  </p:pic>
                </p:oleObj>
              </mc:Fallback>
            </mc:AlternateContent>
          </a:graphicData>
        </a:graphic>
      </p:graphicFrame>
      <p:graphicFrame>
        <p:nvGraphicFramePr>
          <p:cNvPr id="300037" name="Object 5"/>
          <p:cNvGraphicFramePr>
            <a:graphicFrameLocks noChangeAspect="1"/>
          </p:cNvGraphicFramePr>
          <p:nvPr>
            <p:extLst>
              <p:ext uri="{D42A27DB-BD31-4B8C-83A1-F6EECF244321}">
                <p14:modId xmlns:p14="http://schemas.microsoft.com/office/powerpoint/2010/main" val="4050612705"/>
              </p:ext>
            </p:extLst>
          </p:nvPr>
        </p:nvGraphicFramePr>
        <p:xfrm>
          <a:off x="6553200" y="4180840"/>
          <a:ext cx="1855788" cy="319088"/>
        </p:xfrm>
        <a:graphic>
          <a:graphicData uri="http://schemas.openxmlformats.org/presentationml/2006/ole">
            <mc:AlternateContent xmlns:mc="http://schemas.openxmlformats.org/markup-compatibility/2006">
              <mc:Choice xmlns:v="urn:schemas-microsoft-com:vml" Requires="v">
                <p:oleObj spid="_x0000_s326648" name="CS ChemDraw Drawing" r:id="rId5" imgW="1869840" imgH="422640" progId="ChemDraw.Document.6.0">
                  <p:embed/>
                </p:oleObj>
              </mc:Choice>
              <mc:Fallback>
                <p:oleObj name="CS ChemDraw Drawing" r:id="rId5" imgW="1869840" imgH="422640" progId="ChemDraw.Document.6.0">
                  <p:embed/>
                  <p:pic>
                    <p:nvPicPr>
                      <p:cNvPr id="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4180840"/>
                        <a:ext cx="1855788" cy="319088"/>
                      </a:xfrm>
                      <a:prstGeom prst="rect">
                        <a:avLst/>
                      </a:prstGeom>
                      <a:noFill/>
                      <a:ln>
                        <a:noFill/>
                      </a:ln>
                      <a:effectLst/>
                      <a:extLst/>
                    </p:spPr>
                  </p:pic>
                </p:oleObj>
              </mc:Fallback>
            </mc:AlternateContent>
          </a:graphicData>
        </a:graphic>
      </p:graphicFrame>
      <p:graphicFrame>
        <p:nvGraphicFramePr>
          <p:cNvPr id="300038" name="Object 6"/>
          <p:cNvGraphicFramePr>
            <a:graphicFrameLocks noChangeAspect="1"/>
          </p:cNvGraphicFramePr>
          <p:nvPr>
            <p:extLst>
              <p:ext uri="{D42A27DB-BD31-4B8C-83A1-F6EECF244321}">
                <p14:modId xmlns:p14="http://schemas.microsoft.com/office/powerpoint/2010/main" val="3195824347"/>
              </p:ext>
            </p:extLst>
          </p:nvPr>
        </p:nvGraphicFramePr>
        <p:xfrm>
          <a:off x="4724400" y="4193539"/>
          <a:ext cx="914400" cy="322317"/>
        </p:xfrm>
        <a:graphic>
          <a:graphicData uri="http://schemas.openxmlformats.org/presentationml/2006/ole">
            <mc:AlternateContent xmlns:mc="http://schemas.openxmlformats.org/markup-compatibility/2006">
              <mc:Choice xmlns:v="urn:schemas-microsoft-com:vml" Requires="v">
                <p:oleObj spid="_x0000_s326649" name="CS ChemDraw Drawing" r:id="rId7" imgW="732600" imgH="385200" progId="ChemDraw.Document.6.0">
                  <p:embed/>
                </p:oleObj>
              </mc:Choice>
              <mc:Fallback>
                <p:oleObj name="CS ChemDraw Drawing" r:id="rId7" imgW="732600" imgH="385200" progId="ChemDraw.Document.6.0">
                  <p:embed/>
                  <p:pic>
                    <p:nvPicPr>
                      <p:cNvPr id="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4400" y="4193539"/>
                        <a:ext cx="914400" cy="322317"/>
                      </a:xfrm>
                      <a:prstGeom prst="rect">
                        <a:avLst/>
                      </a:prstGeom>
                      <a:noFill/>
                      <a:ln>
                        <a:noFill/>
                      </a:ln>
                      <a:effectLst/>
                      <a:extLst/>
                    </p:spPr>
                  </p:pic>
                </p:oleObj>
              </mc:Fallback>
            </mc:AlternateContent>
          </a:graphicData>
        </a:graphic>
      </p:graphicFrame>
      <p:graphicFrame>
        <p:nvGraphicFramePr>
          <p:cNvPr id="300039" name="Object 7"/>
          <p:cNvGraphicFramePr>
            <a:graphicFrameLocks noChangeAspect="1"/>
          </p:cNvGraphicFramePr>
          <p:nvPr>
            <p:extLst>
              <p:ext uri="{D42A27DB-BD31-4B8C-83A1-F6EECF244321}">
                <p14:modId xmlns:p14="http://schemas.microsoft.com/office/powerpoint/2010/main" val="1088615443"/>
              </p:ext>
            </p:extLst>
          </p:nvPr>
        </p:nvGraphicFramePr>
        <p:xfrm>
          <a:off x="4648200" y="4714240"/>
          <a:ext cx="1080880" cy="381000"/>
        </p:xfrm>
        <a:graphic>
          <a:graphicData uri="http://schemas.openxmlformats.org/presentationml/2006/ole">
            <mc:AlternateContent xmlns:mc="http://schemas.openxmlformats.org/markup-compatibility/2006">
              <mc:Choice xmlns:v="urn:schemas-microsoft-com:vml" Requires="v">
                <p:oleObj spid="_x0000_s326650" name="CS ChemDraw Drawing" r:id="rId9" imgW="732600" imgH="385200" progId="ChemDraw.Document.6.0">
                  <p:embed/>
                </p:oleObj>
              </mc:Choice>
              <mc:Fallback>
                <p:oleObj name="CS ChemDraw Drawing" r:id="rId9" imgW="732600" imgH="385200" progId="ChemDraw.Document.6.0">
                  <p:embed/>
                  <p:pic>
                    <p:nvPicPr>
                      <p:cNvPr id="0"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8200" y="4714240"/>
                        <a:ext cx="1080880" cy="381000"/>
                      </a:xfrm>
                      <a:prstGeom prst="rect">
                        <a:avLst/>
                      </a:prstGeom>
                      <a:noFill/>
                      <a:ln>
                        <a:noFill/>
                      </a:ln>
                      <a:effectLst/>
                      <a:extLst/>
                    </p:spPr>
                  </p:pic>
                </p:oleObj>
              </mc:Fallback>
            </mc:AlternateContent>
          </a:graphicData>
        </a:graphic>
      </p:graphicFrame>
      <p:graphicFrame>
        <p:nvGraphicFramePr>
          <p:cNvPr id="300040" name="Object 8"/>
          <p:cNvGraphicFramePr>
            <a:graphicFrameLocks noChangeAspect="1"/>
          </p:cNvGraphicFramePr>
          <p:nvPr>
            <p:extLst>
              <p:ext uri="{D42A27DB-BD31-4B8C-83A1-F6EECF244321}">
                <p14:modId xmlns:p14="http://schemas.microsoft.com/office/powerpoint/2010/main" val="542671705"/>
              </p:ext>
            </p:extLst>
          </p:nvPr>
        </p:nvGraphicFramePr>
        <p:xfrm>
          <a:off x="2590800" y="4561840"/>
          <a:ext cx="1167848" cy="381000"/>
        </p:xfrm>
        <a:graphic>
          <a:graphicData uri="http://schemas.openxmlformats.org/presentationml/2006/ole">
            <mc:AlternateContent xmlns:mc="http://schemas.openxmlformats.org/markup-compatibility/2006">
              <mc:Choice xmlns:v="urn:schemas-microsoft-com:vml" Requires="v">
                <p:oleObj spid="_x0000_s326651" name="CS ChemDraw Drawing" r:id="rId11" imgW="789840" imgH="385200" progId="ChemDraw.Document.6.0">
                  <p:embed/>
                </p:oleObj>
              </mc:Choice>
              <mc:Fallback>
                <p:oleObj name="CS ChemDraw Drawing" r:id="rId11" imgW="789840" imgH="385200" progId="ChemDraw.Document.6.0">
                  <p:embed/>
                  <p:pic>
                    <p:nvPicPr>
                      <p:cNvPr id="0" name="Picture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90800" y="4561840"/>
                        <a:ext cx="1167848" cy="381000"/>
                      </a:xfrm>
                      <a:prstGeom prst="rect">
                        <a:avLst/>
                      </a:prstGeom>
                      <a:noFill/>
                      <a:ln>
                        <a:noFill/>
                      </a:ln>
                      <a:effectLst/>
                      <a:extLst/>
                    </p:spPr>
                  </p:pic>
                </p:oleObj>
              </mc:Fallback>
            </mc:AlternateContent>
          </a:graphicData>
        </a:graphic>
      </p:graphicFrame>
      <p:graphicFrame>
        <p:nvGraphicFramePr>
          <p:cNvPr id="300042" name="Object 10"/>
          <p:cNvGraphicFramePr>
            <a:graphicFrameLocks noChangeAspect="1"/>
          </p:cNvGraphicFramePr>
          <p:nvPr>
            <p:extLst>
              <p:ext uri="{D42A27DB-BD31-4B8C-83A1-F6EECF244321}">
                <p14:modId xmlns:p14="http://schemas.microsoft.com/office/powerpoint/2010/main" val="2209632085"/>
              </p:ext>
            </p:extLst>
          </p:nvPr>
        </p:nvGraphicFramePr>
        <p:xfrm>
          <a:off x="6781800" y="4638040"/>
          <a:ext cx="1476375" cy="748809"/>
        </p:xfrm>
        <a:graphic>
          <a:graphicData uri="http://schemas.openxmlformats.org/presentationml/2006/ole">
            <mc:AlternateContent xmlns:mc="http://schemas.openxmlformats.org/markup-compatibility/2006">
              <mc:Choice xmlns:v="urn:schemas-microsoft-com:vml" Requires="v">
                <p:oleObj spid="_x0000_s326652" name="CS ChemDraw Drawing" r:id="rId13" imgW="1167840" imgH="889560" progId="ChemDraw.Document.6.0">
                  <p:embed/>
                </p:oleObj>
              </mc:Choice>
              <mc:Fallback>
                <p:oleObj name="CS ChemDraw Drawing" r:id="rId13" imgW="1167840" imgH="889560" progId="ChemDraw.Document.6.0">
                  <p:embed/>
                  <p:pic>
                    <p:nvPicPr>
                      <p:cNvPr id="0" name="Picture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81800" y="4638040"/>
                        <a:ext cx="1476375" cy="748809"/>
                      </a:xfrm>
                      <a:prstGeom prst="rect">
                        <a:avLst/>
                      </a:prstGeom>
                      <a:noFill/>
                      <a:ln>
                        <a:noFill/>
                      </a:ln>
                      <a:effectLst/>
                      <a:extLst/>
                    </p:spPr>
                  </p:pic>
                </p:oleObj>
              </mc:Fallback>
            </mc:AlternateContent>
          </a:graphicData>
        </a:graphic>
      </p:graphicFrame>
      <p:graphicFrame>
        <p:nvGraphicFramePr>
          <p:cNvPr id="300043" name="Object 11"/>
          <p:cNvGraphicFramePr>
            <a:graphicFrameLocks noChangeAspect="1"/>
          </p:cNvGraphicFramePr>
          <p:nvPr>
            <p:extLst>
              <p:ext uri="{D42A27DB-BD31-4B8C-83A1-F6EECF244321}">
                <p14:modId xmlns:p14="http://schemas.microsoft.com/office/powerpoint/2010/main" val="4096475328"/>
              </p:ext>
            </p:extLst>
          </p:nvPr>
        </p:nvGraphicFramePr>
        <p:xfrm>
          <a:off x="4572000" y="5476240"/>
          <a:ext cx="1187842" cy="457200"/>
        </p:xfrm>
        <a:graphic>
          <a:graphicData uri="http://schemas.openxmlformats.org/presentationml/2006/ole">
            <mc:AlternateContent xmlns:mc="http://schemas.openxmlformats.org/markup-compatibility/2006">
              <mc:Choice xmlns:v="urn:schemas-microsoft-com:vml" Requires="v">
                <p:oleObj spid="_x0000_s326653" name="CS ChemDraw Drawing" r:id="rId15" imgW="762480" imgH="439200" progId="ChemDraw.Document.6.0">
                  <p:embed/>
                </p:oleObj>
              </mc:Choice>
              <mc:Fallback>
                <p:oleObj name="CS ChemDraw Drawing" r:id="rId15" imgW="762480" imgH="439200" progId="ChemDraw.Document.6.0">
                  <p:embed/>
                  <p:pic>
                    <p:nvPicPr>
                      <p:cNvPr id="0" name="Picture 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72000" y="5476240"/>
                        <a:ext cx="1187842" cy="457200"/>
                      </a:xfrm>
                      <a:prstGeom prst="rect">
                        <a:avLst/>
                      </a:prstGeom>
                      <a:noFill/>
                      <a:ln>
                        <a:noFill/>
                      </a:ln>
                      <a:effectLst/>
                      <a:extLst/>
                    </p:spPr>
                  </p:pic>
                </p:oleObj>
              </mc:Fallback>
            </mc:AlternateContent>
          </a:graphicData>
        </a:graphic>
      </p:graphicFrame>
      <p:graphicFrame>
        <p:nvGraphicFramePr>
          <p:cNvPr id="300044" name="Object 12"/>
          <p:cNvGraphicFramePr>
            <a:graphicFrameLocks noChangeAspect="1"/>
          </p:cNvGraphicFramePr>
          <p:nvPr>
            <p:extLst>
              <p:ext uri="{D42A27DB-BD31-4B8C-83A1-F6EECF244321}">
                <p14:modId xmlns:p14="http://schemas.microsoft.com/office/powerpoint/2010/main" val="3934183749"/>
              </p:ext>
            </p:extLst>
          </p:nvPr>
        </p:nvGraphicFramePr>
        <p:xfrm>
          <a:off x="2590800" y="3799840"/>
          <a:ext cx="1000125" cy="288925"/>
        </p:xfrm>
        <a:graphic>
          <a:graphicData uri="http://schemas.openxmlformats.org/presentationml/2006/ole">
            <mc:AlternateContent xmlns:mc="http://schemas.openxmlformats.org/markup-compatibility/2006">
              <mc:Choice xmlns:v="urn:schemas-microsoft-com:vml" Requires="v">
                <p:oleObj spid="_x0000_s326654" name="CS ChemDraw Drawing" r:id="rId17" imgW="648360" imgH="384840" progId="ChemDraw.Document.6.0">
                  <p:embed/>
                </p:oleObj>
              </mc:Choice>
              <mc:Fallback>
                <p:oleObj name="CS ChemDraw Drawing" r:id="rId17" imgW="648360" imgH="384840" progId="ChemDraw.Document.6.0">
                  <p:embed/>
                  <p:pic>
                    <p:nvPicPr>
                      <p:cNvPr id="0" name="Picture 1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590800" y="3799840"/>
                        <a:ext cx="1000125" cy="288925"/>
                      </a:xfrm>
                      <a:prstGeom prst="rect">
                        <a:avLst/>
                      </a:prstGeom>
                      <a:noFill/>
                      <a:ln>
                        <a:noFill/>
                      </a:ln>
                      <a:effectLst/>
                      <a:extLst/>
                    </p:spPr>
                  </p:pic>
                </p:oleObj>
              </mc:Fallback>
            </mc:AlternateContent>
          </a:graphicData>
        </a:graphic>
      </p:graphicFrame>
      <p:graphicFrame>
        <p:nvGraphicFramePr>
          <p:cNvPr id="300045" name="Object 13"/>
          <p:cNvGraphicFramePr>
            <a:graphicFrameLocks noChangeAspect="1"/>
          </p:cNvGraphicFramePr>
          <p:nvPr>
            <p:extLst>
              <p:ext uri="{D42A27DB-BD31-4B8C-83A1-F6EECF244321}">
                <p14:modId xmlns:p14="http://schemas.microsoft.com/office/powerpoint/2010/main" val="3434223404"/>
              </p:ext>
            </p:extLst>
          </p:nvPr>
        </p:nvGraphicFramePr>
        <p:xfrm>
          <a:off x="4495800" y="3799840"/>
          <a:ext cx="1423988" cy="396875"/>
        </p:xfrm>
        <a:graphic>
          <a:graphicData uri="http://schemas.openxmlformats.org/presentationml/2006/ole">
            <mc:AlternateContent xmlns:mc="http://schemas.openxmlformats.org/markup-compatibility/2006">
              <mc:Choice xmlns:v="urn:schemas-microsoft-com:vml" Requires="v">
                <p:oleObj spid="_x0000_s326655" name="CS ChemDraw Drawing" r:id="rId19" imgW="918720" imgH="526320" progId="ChemDraw.Document.6.0">
                  <p:embed/>
                </p:oleObj>
              </mc:Choice>
              <mc:Fallback>
                <p:oleObj name="CS ChemDraw Drawing" r:id="rId19" imgW="918720" imgH="526320" progId="ChemDraw.Document.6.0">
                  <p:embed/>
                  <p:pic>
                    <p:nvPicPr>
                      <p:cNvPr id="0" name="Picture 1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495800" y="3799840"/>
                        <a:ext cx="1423988" cy="396875"/>
                      </a:xfrm>
                      <a:prstGeom prst="rect">
                        <a:avLst/>
                      </a:prstGeom>
                      <a:noFill/>
                      <a:ln>
                        <a:noFill/>
                      </a:ln>
                      <a:effectLst/>
                      <a:extLst/>
                    </p:spPr>
                  </p:pic>
                </p:oleObj>
              </mc:Fallback>
            </mc:AlternateContent>
          </a:graphicData>
        </a:graphic>
      </p:graphicFrame>
      <p:graphicFrame>
        <p:nvGraphicFramePr>
          <p:cNvPr id="300046" name="Object 14"/>
          <p:cNvGraphicFramePr>
            <a:graphicFrameLocks noChangeAspect="1"/>
          </p:cNvGraphicFramePr>
          <p:nvPr>
            <p:extLst>
              <p:ext uri="{D42A27DB-BD31-4B8C-83A1-F6EECF244321}">
                <p14:modId xmlns:p14="http://schemas.microsoft.com/office/powerpoint/2010/main" val="2726209134"/>
              </p:ext>
            </p:extLst>
          </p:nvPr>
        </p:nvGraphicFramePr>
        <p:xfrm>
          <a:off x="6697662" y="3799840"/>
          <a:ext cx="1455738" cy="279400"/>
        </p:xfrm>
        <a:graphic>
          <a:graphicData uri="http://schemas.openxmlformats.org/presentationml/2006/ole">
            <mc:AlternateContent xmlns:mc="http://schemas.openxmlformats.org/markup-compatibility/2006">
              <mc:Choice xmlns:v="urn:schemas-microsoft-com:vml" Requires="v">
                <p:oleObj spid="_x0000_s328704" name="CS ChemDraw Drawing" r:id="rId21" imgW="1058400" imgH="422640" progId="ChemDraw.Document.6.0">
                  <p:embed/>
                </p:oleObj>
              </mc:Choice>
              <mc:Fallback>
                <p:oleObj name="CS ChemDraw Drawing" r:id="rId21" imgW="1058400" imgH="422640" progId="ChemDraw.Document.6.0">
                  <p:embed/>
                  <p:pic>
                    <p:nvPicPr>
                      <p:cNvPr id="0" name="Picture 1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697662" y="3799840"/>
                        <a:ext cx="1455738" cy="279400"/>
                      </a:xfrm>
                      <a:prstGeom prst="rect">
                        <a:avLst/>
                      </a:prstGeom>
                      <a:noFill/>
                      <a:ln>
                        <a:noFill/>
                      </a:ln>
                      <a:effectLst/>
                      <a:extLst/>
                    </p:spPr>
                  </p:pic>
                </p:oleObj>
              </mc:Fallback>
            </mc:AlternateContent>
          </a:graphicData>
        </a:graphic>
      </p:graphicFrame>
      <p:graphicFrame>
        <p:nvGraphicFramePr>
          <p:cNvPr id="300047" name="Object 15"/>
          <p:cNvGraphicFramePr>
            <a:graphicFrameLocks noChangeAspect="1"/>
          </p:cNvGraphicFramePr>
          <p:nvPr>
            <p:extLst>
              <p:ext uri="{D42A27DB-BD31-4B8C-83A1-F6EECF244321}">
                <p14:modId xmlns:p14="http://schemas.microsoft.com/office/powerpoint/2010/main" val="1016666243"/>
              </p:ext>
            </p:extLst>
          </p:nvPr>
        </p:nvGraphicFramePr>
        <p:xfrm>
          <a:off x="2584450" y="3495040"/>
          <a:ext cx="1012825" cy="288925"/>
        </p:xfrm>
        <a:graphic>
          <a:graphicData uri="http://schemas.openxmlformats.org/presentationml/2006/ole">
            <mc:AlternateContent xmlns:mc="http://schemas.openxmlformats.org/markup-compatibility/2006">
              <mc:Choice xmlns:v="urn:schemas-microsoft-com:vml" Requires="v">
                <p:oleObj spid="_x0000_s328705" name="CS ChemDraw Drawing" r:id="rId23" imgW="655560" imgH="384840" progId="ChemDraw.Document.6.0">
                  <p:embed/>
                </p:oleObj>
              </mc:Choice>
              <mc:Fallback>
                <p:oleObj name="CS ChemDraw Drawing" r:id="rId23" imgW="655560" imgH="384840" progId="ChemDraw.Document.6.0">
                  <p:embed/>
                  <p:pic>
                    <p:nvPicPr>
                      <p:cNvPr id="0" name="Picture 1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584450" y="3495040"/>
                        <a:ext cx="1012825" cy="288925"/>
                      </a:xfrm>
                      <a:prstGeom prst="rect">
                        <a:avLst/>
                      </a:prstGeom>
                      <a:noFill/>
                      <a:ln>
                        <a:noFill/>
                      </a:ln>
                      <a:effectLst/>
                      <a:extLst/>
                    </p:spPr>
                  </p:pic>
                </p:oleObj>
              </mc:Fallback>
            </mc:AlternateContent>
          </a:graphicData>
        </a:graphic>
      </p:graphicFrame>
      <p:graphicFrame>
        <p:nvGraphicFramePr>
          <p:cNvPr id="300048" name="Object 16"/>
          <p:cNvGraphicFramePr>
            <a:graphicFrameLocks noChangeAspect="1"/>
          </p:cNvGraphicFramePr>
          <p:nvPr>
            <p:extLst>
              <p:ext uri="{D42A27DB-BD31-4B8C-83A1-F6EECF244321}">
                <p14:modId xmlns:p14="http://schemas.microsoft.com/office/powerpoint/2010/main" val="1961362686"/>
              </p:ext>
            </p:extLst>
          </p:nvPr>
        </p:nvGraphicFramePr>
        <p:xfrm>
          <a:off x="4540250" y="3495040"/>
          <a:ext cx="922338" cy="288925"/>
        </p:xfrm>
        <a:graphic>
          <a:graphicData uri="http://schemas.openxmlformats.org/presentationml/2006/ole">
            <mc:AlternateContent xmlns:mc="http://schemas.openxmlformats.org/markup-compatibility/2006">
              <mc:Choice xmlns:v="urn:schemas-microsoft-com:vml" Requires="v">
                <p:oleObj spid="_x0000_s328706" name="CS ChemDraw Drawing" r:id="rId25" imgW="596880" imgH="384840" progId="ChemDraw.Document.6.0">
                  <p:embed/>
                </p:oleObj>
              </mc:Choice>
              <mc:Fallback>
                <p:oleObj name="CS ChemDraw Drawing" r:id="rId25" imgW="596880" imgH="384840" progId="ChemDraw.Document.6.0">
                  <p:embed/>
                  <p:pic>
                    <p:nvPicPr>
                      <p:cNvPr id="0" name="Picture 16"/>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540250" y="3495040"/>
                        <a:ext cx="922338" cy="288925"/>
                      </a:xfrm>
                      <a:prstGeom prst="rect">
                        <a:avLst/>
                      </a:prstGeom>
                      <a:noFill/>
                      <a:ln>
                        <a:noFill/>
                      </a:ln>
                      <a:effectLst/>
                      <a:extLst/>
                    </p:spPr>
                  </p:pic>
                </p:oleObj>
              </mc:Fallback>
            </mc:AlternateContent>
          </a:graphicData>
        </a:graphic>
      </p:graphicFrame>
      <p:graphicFrame>
        <p:nvGraphicFramePr>
          <p:cNvPr id="300049" name="Object 17"/>
          <p:cNvGraphicFramePr>
            <a:graphicFrameLocks noChangeAspect="1"/>
          </p:cNvGraphicFramePr>
          <p:nvPr>
            <p:extLst>
              <p:ext uri="{D42A27DB-BD31-4B8C-83A1-F6EECF244321}">
                <p14:modId xmlns:p14="http://schemas.microsoft.com/office/powerpoint/2010/main" val="970857575"/>
              </p:ext>
            </p:extLst>
          </p:nvPr>
        </p:nvGraphicFramePr>
        <p:xfrm>
          <a:off x="6629400" y="3495040"/>
          <a:ext cx="1812925" cy="319088"/>
        </p:xfrm>
        <a:graphic>
          <a:graphicData uri="http://schemas.openxmlformats.org/presentationml/2006/ole">
            <mc:AlternateContent xmlns:mc="http://schemas.openxmlformats.org/markup-compatibility/2006">
              <mc:Choice xmlns:v="urn:schemas-microsoft-com:vml" Requires="v">
                <p:oleObj spid="_x0000_s328707" name="CS ChemDraw Drawing" r:id="rId27" imgW="1734120" imgH="422640" progId="ChemDraw.Document.6.0">
                  <p:embed/>
                </p:oleObj>
              </mc:Choice>
              <mc:Fallback>
                <p:oleObj name="CS ChemDraw Drawing" r:id="rId27" imgW="1734120" imgH="422640" progId="ChemDraw.Document.6.0">
                  <p:embed/>
                  <p:pic>
                    <p:nvPicPr>
                      <p:cNvPr id="0" name="Picture 17"/>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629400" y="3495040"/>
                        <a:ext cx="1812925" cy="319088"/>
                      </a:xfrm>
                      <a:prstGeom prst="rect">
                        <a:avLst/>
                      </a:prstGeom>
                      <a:noFill/>
                      <a:ln>
                        <a:noFill/>
                      </a:ln>
                      <a:effectLst/>
                      <a:extLst/>
                    </p:spPr>
                  </p:pic>
                </p:oleObj>
              </mc:Fallback>
            </mc:AlternateContent>
          </a:graphicData>
        </a:graphic>
      </p:graphicFrame>
      <p:graphicFrame>
        <p:nvGraphicFramePr>
          <p:cNvPr id="300050" name="Object 18"/>
          <p:cNvGraphicFramePr>
            <a:graphicFrameLocks noChangeAspect="1"/>
          </p:cNvGraphicFramePr>
          <p:nvPr>
            <p:extLst>
              <p:ext uri="{D42A27DB-BD31-4B8C-83A1-F6EECF244321}">
                <p14:modId xmlns:p14="http://schemas.microsoft.com/office/powerpoint/2010/main" val="3037756432"/>
              </p:ext>
            </p:extLst>
          </p:nvPr>
        </p:nvGraphicFramePr>
        <p:xfrm>
          <a:off x="2533650" y="2367915"/>
          <a:ext cx="1238477" cy="136525"/>
        </p:xfrm>
        <a:graphic>
          <a:graphicData uri="http://schemas.openxmlformats.org/presentationml/2006/ole">
            <mc:AlternateContent xmlns:mc="http://schemas.openxmlformats.org/markup-compatibility/2006">
              <mc:Choice xmlns:v="urn:schemas-microsoft-com:vml" Requires="v">
                <p:oleObj spid="_x0000_s328708" name="CS ChemDraw Drawing" r:id="rId29" imgW="890280" imgH="145440" progId="ChemDraw.Document.6.0">
                  <p:embed/>
                </p:oleObj>
              </mc:Choice>
              <mc:Fallback>
                <p:oleObj name="CS ChemDraw Drawing" r:id="rId29" imgW="890280" imgH="145440" progId="ChemDraw.Document.6.0">
                  <p:embed/>
                  <p:pic>
                    <p:nvPicPr>
                      <p:cNvPr id="0" name="Picture 18"/>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533650" y="2367915"/>
                        <a:ext cx="1238477" cy="136525"/>
                      </a:xfrm>
                      <a:prstGeom prst="rect">
                        <a:avLst/>
                      </a:prstGeom>
                      <a:noFill/>
                      <a:ln>
                        <a:noFill/>
                      </a:ln>
                      <a:effectLst/>
                      <a:extLst/>
                    </p:spPr>
                  </p:pic>
                </p:oleObj>
              </mc:Fallback>
            </mc:AlternateContent>
          </a:graphicData>
        </a:graphic>
      </p:graphicFrame>
      <p:graphicFrame>
        <p:nvGraphicFramePr>
          <p:cNvPr id="300051" name="Object 19"/>
          <p:cNvGraphicFramePr>
            <a:graphicFrameLocks noChangeAspect="1"/>
          </p:cNvGraphicFramePr>
          <p:nvPr>
            <p:extLst>
              <p:ext uri="{D42A27DB-BD31-4B8C-83A1-F6EECF244321}">
                <p14:modId xmlns:p14="http://schemas.microsoft.com/office/powerpoint/2010/main" val="610909107"/>
              </p:ext>
            </p:extLst>
          </p:nvPr>
        </p:nvGraphicFramePr>
        <p:xfrm>
          <a:off x="6629400" y="2352040"/>
          <a:ext cx="815975" cy="111125"/>
        </p:xfrm>
        <a:graphic>
          <a:graphicData uri="http://schemas.openxmlformats.org/presentationml/2006/ole">
            <mc:AlternateContent xmlns:mc="http://schemas.openxmlformats.org/markup-compatibility/2006">
              <mc:Choice xmlns:v="urn:schemas-microsoft-com:vml" Requires="v">
                <p:oleObj spid="_x0000_s328709" name="CS ChemDraw Drawing" r:id="rId31" imgW="720000" imgH="145440" progId="ChemDraw.Document.6.0">
                  <p:embed/>
                </p:oleObj>
              </mc:Choice>
              <mc:Fallback>
                <p:oleObj name="CS ChemDraw Drawing" r:id="rId31" imgW="720000" imgH="145440" progId="ChemDraw.Document.6.0">
                  <p:embed/>
                  <p:pic>
                    <p:nvPicPr>
                      <p:cNvPr id="0" name="Picture 19"/>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629400" y="2352040"/>
                        <a:ext cx="815975" cy="111125"/>
                      </a:xfrm>
                      <a:prstGeom prst="rect">
                        <a:avLst/>
                      </a:prstGeom>
                      <a:noFill/>
                      <a:ln>
                        <a:noFill/>
                      </a:ln>
                      <a:effectLst/>
                      <a:extLst/>
                    </p:spPr>
                  </p:pic>
                </p:oleObj>
              </mc:Fallback>
            </mc:AlternateContent>
          </a:graphicData>
        </a:graphic>
      </p:graphicFrame>
      <p:graphicFrame>
        <p:nvGraphicFramePr>
          <p:cNvPr id="300052" name="Object 20"/>
          <p:cNvGraphicFramePr>
            <a:graphicFrameLocks noChangeAspect="1"/>
          </p:cNvGraphicFramePr>
          <p:nvPr>
            <p:extLst>
              <p:ext uri="{D42A27DB-BD31-4B8C-83A1-F6EECF244321}">
                <p14:modId xmlns:p14="http://schemas.microsoft.com/office/powerpoint/2010/main" val="1989781980"/>
              </p:ext>
            </p:extLst>
          </p:nvPr>
        </p:nvGraphicFramePr>
        <p:xfrm>
          <a:off x="4419600" y="2352040"/>
          <a:ext cx="517525" cy="111125"/>
        </p:xfrm>
        <a:graphic>
          <a:graphicData uri="http://schemas.openxmlformats.org/presentationml/2006/ole">
            <mc:AlternateContent xmlns:mc="http://schemas.openxmlformats.org/markup-compatibility/2006">
              <mc:Choice xmlns:v="urn:schemas-microsoft-com:vml" Requires="v">
                <p:oleObj spid="_x0000_s328710" name="CS ChemDraw Drawing" r:id="rId33" imgW="456480" imgH="145440" progId="ChemDraw.Document.6.0">
                  <p:embed/>
                </p:oleObj>
              </mc:Choice>
              <mc:Fallback>
                <p:oleObj name="CS ChemDraw Drawing" r:id="rId33" imgW="456480" imgH="145440" progId="ChemDraw.Document.6.0">
                  <p:embed/>
                  <p:pic>
                    <p:nvPicPr>
                      <p:cNvPr id="0" name="Picture 20"/>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4419600" y="2352040"/>
                        <a:ext cx="517525" cy="111125"/>
                      </a:xfrm>
                      <a:prstGeom prst="rect">
                        <a:avLst/>
                      </a:prstGeom>
                      <a:noFill/>
                      <a:ln>
                        <a:noFill/>
                      </a:ln>
                      <a:effectLst/>
                      <a:extLst/>
                    </p:spPr>
                  </p:pic>
                </p:oleObj>
              </mc:Fallback>
            </mc:AlternateContent>
          </a:graphicData>
        </a:graphic>
      </p:graphicFrame>
      <p:sp>
        <p:nvSpPr>
          <p:cNvPr id="2" name="عنصر نائب لرقم الشريحة 1"/>
          <p:cNvSpPr>
            <a:spLocks noGrp="1"/>
          </p:cNvSpPr>
          <p:nvPr>
            <p:ph type="sldNum" sz="quarter" idx="12"/>
          </p:nvPr>
        </p:nvSpPr>
        <p:spPr>
          <a:xfrm>
            <a:off x="76200" y="6264275"/>
            <a:ext cx="2133600" cy="365125"/>
          </a:xfrm>
        </p:spPr>
        <p:txBody>
          <a:bodyPr/>
          <a:lstStyle/>
          <a:p>
            <a:fld id="{405B12B2-4FB3-489F-A189-74144EEB9694}" type="slidenum">
              <a:rPr lang="en-US" smtClean="0"/>
              <a:pPr/>
              <a:t>26</a:t>
            </a:fld>
            <a:endParaRPr lang="en-US" dirty="0"/>
          </a:p>
        </p:txBody>
      </p:sp>
      <p:sp>
        <p:nvSpPr>
          <p:cNvPr id="3" name="عنصر نائب للتذييل 2"/>
          <p:cNvSpPr>
            <a:spLocks noGrp="1"/>
          </p:cNvSpPr>
          <p:nvPr>
            <p:ph type="ftr" sz="quarter" idx="11"/>
          </p:nvPr>
        </p:nvSpPr>
        <p:spPr>
          <a:xfrm>
            <a:off x="3124200" y="5965190"/>
            <a:ext cx="2895600" cy="365125"/>
          </a:xfrm>
        </p:spPr>
        <p:txBody>
          <a:bodyPr/>
          <a:lstStyle/>
          <a:p>
            <a:r>
              <a:rPr lang="ar-SA" smtClean="0"/>
              <a:t>المرجع : أسس الكيمياء العضوية / أ.د سالم الذياب </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Bottom)">
                                      <p:cBhvr>
                                        <p:cTn id="7" dur="1000"/>
                                        <p:tgtEl>
                                          <p:spTgt spid="12"/>
                                        </p:tgtEl>
                                      </p:cBhvr>
                                    </p:animEffect>
                                  </p:childTnLst>
                                </p:cTn>
                              </p:par>
                              <p:par>
                                <p:cTn id="8" presetID="2" presetClass="entr" presetSubtype="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1000" fill="hold"/>
                                        <p:tgtEl>
                                          <p:spTgt spid="20"/>
                                        </p:tgtEl>
                                        <p:attrNameLst>
                                          <p:attrName>ppt_x</p:attrName>
                                        </p:attrNameLst>
                                      </p:cBhvr>
                                      <p:tavLst>
                                        <p:tav tm="0">
                                          <p:val>
                                            <p:strVal val="1+#ppt_w/2"/>
                                          </p:val>
                                        </p:tav>
                                        <p:tav tm="100000">
                                          <p:val>
                                            <p:strVal val="#ppt_x"/>
                                          </p:val>
                                        </p:tav>
                                      </p:tavLst>
                                    </p:anim>
                                    <p:anim calcmode="lin" valueType="num">
                                      <p:cBhvr additive="base">
                                        <p:cTn id="1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9144000" cy="954107"/>
          </a:xfrm>
          <a:prstGeom prst="rect">
            <a:avLst/>
          </a:prstGeom>
          <a:solidFill>
            <a:schemeClr val="accent6">
              <a:lumMod val="60000"/>
              <a:lumOff val="40000"/>
            </a:schemeClr>
          </a:solidFill>
          <a:ln/>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800" b="1" dirty="0" smtClean="0">
                <a:solidFill>
                  <a:srgbClr val="C00000"/>
                </a:solidFill>
              </a:rPr>
              <a:t>Structure , Classification and Nomenclature</a:t>
            </a:r>
          </a:p>
          <a:p>
            <a:pPr algn="ctr"/>
            <a:r>
              <a:rPr lang="en-US" sz="2800" b="1" dirty="0" smtClean="0">
                <a:solidFill>
                  <a:srgbClr val="C00000"/>
                </a:solidFill>
              </a:rPr>
              <a:t> of  Amines</a:t>
            </a:r>
          </a:p>
        </p:txBody>
      </p:sp>
      <p:sp>
        <p:nvSpPr>
          <p:cNvPr id="6" name="Rectangle 5"/>
          <p:cNvSpPr/>
          <p:nvPr/>
        </p:nvSpPr>
        <p:spPr>
          <a:xfrm>
            <a:off x="76200" y="961758"/>
            <a:ext cx="8763000" cy="2000548"/>
          </a:xfrm>
          <a:prstGeom prst="rect">
            <a:avLst/>
          </a:prstGeom>
        </p:spPr>
        <p:txBody>
          <a:bodyPr wrap="square">
            <a:spAutoFit/>
          </a:bodyPr>
          <a:lstStyle/>
          <a:p>
            <a:pPr algn="just"/>
            <a:r>
              <a:rPr lang="en-US" sz="2000" b="1" dirty="0">
                <a:solidFill>
                  <a:srgbClr val="C0000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   </a:t>
            </a:r>
            <a:r>
              <a:rPr lang="en-US" sz="2400" b="1" dirty="0" smtClean="0">
                <a:solidFill>
                  <a:srgbClr val="C00000"/>
                </a:solidFill>
                <a:latin typeface="Arial" panose="020B0604020202020204" pitchFamily="34" charset="0"/>
                <a:cs typeface="Arial" panose="020B0604020202020204" pitchFamily="34" charset="0"/>
              </a:rPr>
              <a:t>Definition and Structure </a:t>
            </a:r>
          </a:p>
          <a:p>
            <a:pPr algn="just"/>
            <a:r>
              <a:rPr lang="en-US" sz="2000" b="1" dirty="0" smtClean="0">
                <a:solidFill>
                  <a:srgbClr val="002060"/>
                </a:solidFill>
                <a:latin typeface="Arial" panose="020B0604020202020204" pitchFamily="34" charset="0"/>
                <a:cs typeface="Arial" panose="020B0604020202020204" pitchFamily="34" charset="0"/>
              </a:rPr>
              <a:t>Amines are compounds that derived from ammonia by replacement of one, two, or three </a:t>
            </a:r>
            <a:r>
              <a:rPr lang="en-US" sz="2000" b="1" dirty="0" err="1" smtClean="0">
                <a:solidFill>
                  <a:srgbClr val="002060"/>
                </a:solidFill>
                <a:latin typeface="Arial" panose="020B0604020202020204" pitchFamily="34" charset="0"/>
                <a:cs typeface="Arial" panose="020B0604020202020204" pitchFamily="34" charset="0"/>
              </a:rPr>
              <a:t>hydrogens</a:t>
            </a:r>
            <a:r>
              <a:rPr lang="en-US" sz="2000" b="1" dirty="0" smtClean="0">
                <a:solidFill>
                  <a:srgbClr val="002060"/>
                </a:solidFill>
                <a:latin typeface="Arial" panose="020B0604020202020204" pitchFamily="34" charset="0"/>
                <a:cs typeface="Arial" panose="020B0604020202020204" pitchFamily="34" charset="0"/>
              </a:rPr>
              <a:t> by alkyl or aryl groups.</a:t>
            </a:r>
            <a:r>
              <a:rPr lang="en-US" sz="2000" b="1" i="1" dirty="0">
                <a:solidFill>
                  <a:prstClr val="black"/>
                </a:solidFill>
                <a:latin typeface="Arial" panose="020B0604020202020204" pitchFamily="34" charset="0"/>
                <a:cs typeface="Arial" panose="020B0604020202020204" pitchFamily="34" charset="0"/>
              </a:rPr>
              <a:t> when alkyl </a:t>
            </a:r>
            <a:r>
              <a:rPr lang="en-US" sz="2000" b="1" dirty="0">
                <a:solidFill>
                  <a:prstClr val="black"/>
                </a:solidFill>
                <a:latin typeface="Arial" panose="020B0604020202020204" pitchFamily="34" charset="0"/>
                <a:cs typeface="Arial" panose="020B0604020202020204" pitchFamily="34" charset="0"/>
              </a:rPr>
              <a:t>groups bonded directly to the nitrogen atom, it called </a:t>
            </a:r>
            <a:r>
              <a:rPr lang="en-US" sz="2000" b="1" dirty="0">
                <a:solidFill>
                  <a:srgbClr val="FF0000"/>
                </a:solidFill>
                <a:latin typeface="Arial" panose="020B0604020202020204" pitchFamily="34" charset="0"/>
                <a:cs typeface="Arial" panose="020B0604020202020204" pitchFamily="34" charset="0"/>
              </a:rPr>
              <a:t>Aliphatic amines ,</a:t>
            </a:r>
            <a:r>
              <a:rPr lang="en-US" sz="2000" b="1" dirty="0">
                <a:solidFill>
                  <a:prstClr val="black"/>
                </a:solidFill>
                <a:latin typeface="Arial" panose="020B0604020202020204" pitchFamily="34" charset="0"/>
                <a:cs typeface="Arial" panose="020B0604020202020204" pitchFamily="34" charset="0"/>
              </a:rPr>
              <a:t> and if one or more aryl groups are bonded directly to nitrogen it is called</a:t>
            </a:r>
            <a:r>
              <a:rPr lang="en-US" sz="2000" b="1" dirty="0">
                <a:solidFill>
                  <a:srgbClr val="FF0000"/>
                </a:solidFill>
                <a:latin typeface="Arial" panose="020B0604020202020204" pitchFamily="34" charset="0"/>
                <a:cs typeface="Arial" panose="020B0604020202020204" pitchFamily="34" charset="0"/>
              </a:rPr>
              <a:t> Aromatic amines </a:t>
            </a:r>
            <a:r>
              <a:rPr lang="en-US" sz="2000" b="1" dirty="0" smtClean="0">
                <a:solidFill>
                  <a:prstClr val="black"/>
                </a:solidFill>
                <a:latin typeface="Arial" panose="020B0604020202020204" pitchFamily="34" charset="0"/>
                <a:cs typeface="Arial" panose="020B0604020202020204" pitchFamily="34" charset="0"/>
              </a:rPr>
              <a:t>.</a:t>
            </a:r>
            <a:endParaRPr lang="en-US" sz="2000" b="1" dirty="0">
              <a:solidFill>
                <a:prstClr val="black"/>
              </a:solidFill>
              <a:latin typeface="Arial" panose="020B0604020202020204" pitchFamily="34" charset="0"/>
              <a:cs typeface="Arial" panose="020B0604020202020204" pitchFamily="34" charset="0"/>
            </a:endParaRPr>
          </a:p>
        </p:txBody>
      </p:sp>
      <p:pic>
        <p:nvPicPr>
          <p:cNvPr id="46082" name="Picture 2" descr="http://upload.wikimedia.org/wikipedia/commons/7/7f/Ammonia-dimensions-from-Greenwood%26Earnshaw-2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655" y="3203787"/>
            <a:ext cx="1930065" cy="10668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880314" y="4248378"/>
            <a:ext cx="1236236" cy="369332"/>
          </a:xfrm>
          <a:prstGeom prst="rect">
            <a:avLst/>
          </a:prstGeom>
        </p:spPr>
        <p:txBody>
          <a:bodyPr wrap="none">
            <a:spAutoFit/>
          </a:bodyPr>
          <a:lstStyle/>
          <a:p>
            <a:r>
              <a:rPr lang="en-US" b="1" dirty="0" smtClean="0">
                <a:solidFill>
                  <a:srgbClr val="C00000"/>
                </a:solidFill>
                <a:latin typeface="Arial" panose="020B0604020202020204" pitchFamily="34" charset="0"/>
                <a:cs typeface="Arial" panose="020B0604020202020204" pitchFamily="34" charset="0"/>
              </a:rPr>
              <a:t>Ammonia</a:t>
            </a:r>
            <a:endParaRPr lang="en-US" dirty="0">
              <a:solidFill>
                <a:srgbClr val="C00000"/>
              </a:solidFill>
              <a:latin typeface="Arial" panose="020B0604020202020204" pitchFamily="34" charset="0"/>
              <a:cs typeface="Arial" panose="020B0604020202020204" pitchFamily="34" charset="0"/>
            </a:endParaRPr>
          </a:p>
        </p:txBody>
      </p:sp>
      <p:sp>
        <p:nvSpPr>
          <p:cNvPr id="4" name="Rectangle 3"/>
          <p:cNvSpPr/>
          <p:nvPr/>
        </p:nvSpPr>
        <p:spPr>
          <a:xfrm>
            <a:off x="4876800" y="3427011"/>
            <a:ext cx="1828800" cy="707886"/>
          </a:xfrm>
          <a:prstGeom prst="rect">
            <a:avLst/>
          </a:prstGeom>
        </p:spPr>
        <p:txBody>
          <a:bodyPr wrap="square">
            <a:spAutoFit/>
          </a:bodyPr>
          <a:lstStyle/>
          <a:p>
            <a:pPr algn="justLow" rtl="1">
              <a:tabLst>
                <a:tab pos="359410" algn="l"/>
              </a:tabLst>
            </a:pPr>
            <a:r>
              <a:rPr lang="en-US" sz="2000" b="1"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CH</a:t>
            </a:r>
            <a:r>
              <a:rPr lang="en-US" sz="2000" b="1"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3</a:t>
            </a:r>
            <a:r>
              <a:rPr lang="en-US" sz="2000" b="1"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CH</a:t>
            </a:r>
            <a:r>
              <a:rPr lang="en-US" sz="2000" b="1"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en-US" sz="2000" b="1"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-NH</a:t>
            </a:r>
            <a:r>
              <a:rPr lang="en-US" sz="2000" b="1"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en-US" sz="2000" b="1" baseline="-25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 </a:t>
            </a:r>
          </a:p>
          <a:p>
            <a:pPr algn="justLow" rtl="1">
              <a:tabLst>
                <a:tab pos="359410" algn="l"/>
              </a:tabLst>
            </a:pPr>
            <a:r>
              <a:rPr lang="en-US" b="1"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Ethylamine</a:t>
            </a:r>
            <a:r>
              <a:rPr lang="en-US" sz="2000" b="1" dirty="0" smtClean="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ar-SA" sz="2000" b="1" dirty="0" smtClean="0">
                <a:solidFill>
                  <a:srgbClr val="000000"/>
                </a:solidFill>
                <a:latin typeface="Arial" panose="020B0604020202020204" pitchFamily="34" charset="0"/>
                <a:ea typeface="Times New Roman" panose="02020603050405020304" pitchFamily="18" charset="0"/>
              </a:rPr>
              <a:t>         </a:t>
            </a:r>
            <a:endParaRPr lang="en-US" sz="2000"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p:txBody>
      </p:sp>
      <p:sp>
        <p:nvSpPr>
          <p:cNvPr id="5" name="Rectangle 4"/>
          <p:cNvSpPr/>
          <p:nvPr/>
        </p:nvSpPr>
        <p:spPr>
          <a:xfrm>
            <a:off x="7010400" y="3345852"/>
            <a:ext cx="1752600" cy="707886"/>
          </a:xfrm>
          <a:prstGeom prst="rect">
            <a:avLst/>
          </a:prstGeom>
        </p:spPr>
        <p:txBody>
          <a:bodyPr wrap="square">
            <a:spAutoFit/>
          </a:bodyPr>
          <a:lstStyle/>
          <a:p>
            <a:pPr algn="justLow" rtl="1">
              <a:tabLst>
                <a:tab pos="359410" algn="l"/>
              </a:tabLst>
            </a:pPr>
            <a:r>
              <a:rPr lang="en-US" sz="2000" b="1" dirty="0">
                <a:solidFill>
                  <a:prstClr val="black"/>
                </a:solidFill>
                <a:latin typeface="Arial" panose="020B0604020202020204" pitchFamily="34" charset="0"/>
                <a:cs typeface="Arial" panose="020B0604020202020204" pitchFamily="34" charset="0"/>
              </a:rPr>
              <a:t>CH</a:t>
            </a:r>
            <a:r>
              <a:rPr lang="en-US" sz="2000" b="1" baseline="-25000" dirty="0">
                <a:solidFill>
                  <a:prstClr val="black"/>
                </a:solidFill>
                <a:latin typeface="Arial" panose="020B0604020202020204" pitchFamily="34" charset="0"/>
                <a:cs typeface="Arial" panose="020B0604020202020204" pitchFamily="34" charset="0"/>
              </a:rPr>
              <a:t>3</a:t>
            </a:r>
            <a:r>
              <a:rPr lang="en-US" sz="2000" b="1" dirty="0">
                <a:solidFill>
                  <a:prstClr val="black"/>
                </a:solidFill>
                <a:latin typeface="Arial" panose="020B0604020202020204" pitchFamily="34" charset="0"/>
                <a:cs typeface="Arial" panose="020B0604020202020204" pitchFamily="34" charset="0"/>
              </a:rPr>
              <a:t>NHCH</a:t>
            </a:r>
            <a:r>
              <a:rPr lang="en-US" sz="2000" b="1" baseline="-25000" dirty="0">
                <a:solidFill>
                  <a:prstClr val="black"/>
                </a:solidFill>
                <a:latin typeface="Arial" panose="020B0604020202020204" pitchFamily="34" charset="0"/>
                <a:cs typeface="Arial" panose="020B0604020202020204" pitchFamily="34" charset="0"/>
              </a:rPr>
              <a:t>3</a:t>
            </a:r>
            <a:r>
              <a:rPr lang="ar-SA" sz="2000" b="1" dirty="0">
                <a:solidFill>
                  <a:prstClr val="black"/>
                </a:solidFill>
                <a:latin typeface="Arial" panose="020B0604020202020204" pitchFamily="34" charset="0"/>
              </a:rPr>
              <a:t>    </a:t>
            </a:r>
            <a:endParaRPr lang="en-US" sz="2000" b="1" dirty="0">
              <a:solidFill>
                <a:prstClr val="black"/>
              </a:solidFill>
              <a:latin typeface="Arial" panose="020B0604020202020204" pitchFamily="34" charset="0"/>
              <a:cs typeface="Arial" panose="020B0604020202020204" pitchFamily="34" charset="0"/>
            </a:endParaRPr>
          </a:p>
          <a:p>
            <a:pPr algn="justLow" rtl="1">
              <a:tabLst>
                <a:tab pos="359410" algn="l"/>
              </a:tabLst>
            </a:pPr>
            <a:r>
              <a:rPr lang="ar-SA" sz="2000" b="1" dirty="0">
                <a:solidFill>
                  <a:prstClr val="black"/>
                </a:solidFill>
                <a:latin typeface="Arial" panose="020B0604020202020204" pitchFamily="34" charset="0"/>
              </a:rPr>
              <a:t> </a:t>
            </a:r>
            <a:r>
              <a:rPr lang="en-US" b="1" dirty="0" err="1">
                <a:solidFill>
                  <a:srgbClr val="C00000"/>
                </a:solidFill>
                <a:latin typeface="Arial" panose="020B0604020202020204" pitchFamily="34" charset="0"/>
                <a:cs typeface="Arial" panose="020B0604020202020204" pitchFamily="34" charset="0"/>
              </a:rPr>
              <a:t>Dimethylamin</a:t>
            </a:r>
            <a:endParaRPr lang="en-US" dirty="0">
              <a:solidFill>
                <a:srgbClr val="C00000"/>
              </a:solidFill>
              <a:latin typeface="Arial" panose="020B0604020202020204" pitchFamily="34" charset="0"/>
              <a:cs typeface="Arial" panose="020B0604020202020204" pitchFamily="34" charset="0"/>
            </a:endParaRPr>
          </a:p>
        </p:txBody>
      </p:sp>
      <p:sp>
        <p:nvSpPr>
          <p:cNvPr id="8" name="Rectangle 7"/>
          <p:cNvSpPr/>
          <p:nvPr/>
        </p:nvSpPr>
        <p:spPr>
          <a:xfrm>
            <a:off x="3350915" y="3172163"/>
            <a:ext cx="2082621" cy="369332"/>
          </a:xfrm>
          <a:prstGeom prst="rect">
            <a:avLst/>
          </a:prstGeom>
        </p:spPr>
        <p:txBody>
          <a:bodyPr wrap="none">
            <a:spAutoFit/>
          </a:bodyPr>
          <a:lstStyle/>
          <a:p>
            <a:r>
              <a:rPr lang="en-US" b="1" dirty="0">
                <a:solidFill>
                  <a:srgbClr val="C00000"/>
                </a:solidFill>
                <a:latin typeface="Arial" panose="020B0604020202020204" pitchFamily="34" charset="0"/>
                <a:cs typeface="Arial" panose="020B0604020202020204" pitchFamily="34" charset="0"/>
              </a:rPr>
              <a:t>Aliphatic amines </a:t>
            </a:r>
            <a:endParaRPr lang="en-US" dirty="0">
              <a:solidFill>
                <a:srgbClr val="C00000"/>
              </a:solidFill>
            </a:endParaRPr>
          </a:p>
        </p:txBody>
      </p:sp>
      <p:pic>
        <p:nvPicPr>
          <p:cNvPr id="11" name="Picture 10"/>
          <p:cNvPicPr>
            <a:picLocks noChangeAspect="1"/>
          </p:cNvPicPr>
          <p:nvPr/>
        </p:nvPicPr>
        <p:blipFill>
          <a:blip r:embed="rId3"/>
          <a:stretch>
            <a:fillRect/>
          </a:stretch>
        </p:blipFill>
        <p:spPr>
          <a:xfrm>
            <a:off x="5486400" y="4389745"/>
            <a:ext cx="3542052" cy="644009"/>
          </a:xfrm>
          <a:prstGeom prst="rect">
            <a:avLst/>
          </a:prstGeom>
        </p:spPr>
      </p:pic>
      <p:sp>
        <p:nvSpPr>
          <p:cNvPr id="14" name="Rectangle 13"/>
          <p:cNvSpPr/>
          <p:nvPr/>
        </p:nvSpPr>
        <p:spPr>
          <a:xfrm>
            <a:off x="3505200" y="4286238"/>
            <a:ext cx="2108269" cy="369332"/>
          </a:xfrm>
          <a:prstGeom prst="rect">
            <a:avLst/>
          </a:prstGeom>
        </p:spPr>
        <p:txBody>
          <a:bodyPr wrap="none">
            <a:spAutoFit/>
          </a:bodyPr>
          <a:lstStyle/>
          <a:p>
            <a:r>
              <a:rPr lang="en-US" b="1" dirty="0">
                <a:solidFill>
                  <a:srgbClr val="C00000"/>
                </a:solidFill>
                <a:latin typeface="Arial" panose="020B0604020202020204" pitchFamily="34" charset="0"/>
                <a:cs typeface="Arial" panose="020B0604020202020204" pitchFamily="34" charset="0"/>
              </a:rPr>
              <a:t>Aromatic amines </a:t>
            </a:r>
            <a:endParaRPr lang="en-US" dirty="0">
              <a:solidFill>
                <a:srgbClr val="C00000"/>
              </a:solidFill>
            </a:endParaRPr>
          </a:p>
        </p:txBody>
      </p:sp>
      <p:sp>
        <p:nvSpPr>
          <p:cNvPr id="17" name="Rectangle 16"/>
          <p:cNvSpPr/>
          <p:nvPr/>
        </p:nvSpPr>
        <p:spPr>
          <a:xfrm>
            <a:off x="340655" y="5019556"/>
            <a:ext cx="8803345" cy="1384995"/>
          </a:xfrm>
          <a:prstGeom prst="rect">
            <a:avLst/>
          </a:prstGeom>
        </p:spPr>
        <p:txBody>
          <a:bodyPr wrap="square">
            <a:spAutoFit/>
          </a:bodyPr>
          <a:lstStyle/>
          <a:p>
            <a:pPr algn="just"/>
            <a:r>
              <a:rPr lang="en-US" sz="2400" b="1" dirty="0">
                <a:solidFill>
                  <a:srgbClr val="C00000"/>
                </a:solidFill>
                <a:effectLst>
                  <a:outerShdw blurRad="38100" dist="38100" dir="2700000" algn="tl">
                    <a:srgbClr val="000000">
                      <a:alpha val="43137"/>
                    </a:srgbClr>
                  </a:outerShdw>
                </a:effectLst>
                <a:cs typeface="Times New Roman" pitchFamily="18" charset="0"/>
              </a:rPr>
              <a:t>Classification of  </a:t>
            </a:r>
            <a:r>
              <a:rPr lang="en-US" sz="2400" b="1" dirty="0" smtClean="0">
                <a:solidFill>
                  <a:srgbClr val="C00000"/>
                </a:solidFill>
                <a:effectLst>
                  <a:outerShdw blurRad="38100" dist="38100" dir="2700000" algn="tl">
                    <a:srgbClr val="000000">
                      <a:alpha val="43137"/>
                    </a:srgbClr>
                  </a:outerShdw>
                </a:effectLst>
                <a:cs typeface="Times New Roman" pitchFamily="18" charset="0"/>
              </a:rPr>
              <a:t>Amines </a:t>
            </a:r>
            <a:r>
              <a:rPr lang="en-US" sz="2200" b="1" dirty="0" smtClean="0">
                <a:solidFill>
                  <a:prstClr val="black"/>
                </a:solidFill>
                <a:cs typeface="Times New Roman" pitchFamily="18" charset="0"/>
              </a:rPr>
              <a:t>:-</a:t>
            </a:r>
          </a:p>
          <a:p>
            <a:pPr algn="just"/>
            <a:r>
              <a:rPr lang="en-US" sz="2000" b="1" dirty="0" smtClean="0">
                <a:solidFill>
                  <a:srgbClr val="002060"/>
                </a:solidFill>
                <a:latin typeface="Arial" panose="020B0604020202020204" pitchFamily="34" charset="0"/>
                <a:cs typeface="Arial" panose="020B0604020202020204" pitchFamily="34" charset="0"/>
              </a:rPr>
              <a:t> Amines </a:t>
            </a:r>
            <a:r>
              <a:rPr lang="en-US" sz="2000" b="1" dirty="0">
                <a:solidFill>
                  <a:srgbClr val="002060"/>
                </a:solidFill>
                <a:latin typeface="Arial" panose="020B0604020202020204" pitchFamily="34" charset="0"/>
                <a:cs typeface="Arial" panose="020B0604020202020204" pitchFamily="34" charset="0"/>
              </a:rPr>
              <a:t>are classified </a:t>
            </a:r>
            <a:r>
              <a:rPr lang="en-US" sz="2000" b="1" dirty="0" smtClean="0">
                <a:solidFill>
                  <a:srgbClr val="002060"/>
                </a:solidFill>
                <a:latin typeface="Arial" panose="020B0604020202020204" pitchFamily="34" charset="0"/>
                <a:cs typeface="Arial" panose="020B0604020202020204" pitchFamily="34" charset="0"/>
              </a:rPr>
              <a:t>according </a:t>
            </a:r>
            <a:r>
              <a:rPr lang="en-US" sz="2000" b="1" dirty="0">
                <a:solidFill>
                  <a:srgbClr val="002060"/>
                </a:solidFill>
                <a:latin typeface="Arial" panose="020B0604020202020204" pitchFamily="34" charset="0"/>
                <a:cs typeface="Arial" panose="020B0604020202020204" pitchFamily="34" charset="0"/>
              </a:rPr>
              <a:t>to the number of </a:t>
            </a:r>
            <a:r>
              <a:rPr lang="en-US" sz="2000" b="1" dirty="0">
                <a:solidFill>
                  <a:srgbClr val="C00000"/>
                </a:solidFill>
                <a:latin typeface="Arial" panose="020B0604020202020204" pitchFamily="34" charset="0"/>
                <a:cs typeface="Arial" panose="020B0604020202020204" pitchFamily="34" charset="0"/>
              </a:rPr>
              <a:t>R</a:t>
            </a:r>
            <a:r>
              <a:rPr lang="en-US" sz="2000" b="1" dirty="0">
                <a:solidFill>
                  <a:srgbClr val="002060"/>
                </a:solidFill>
                <a:latin typeface="Arial" panose="020B0604020202020204" pitchFamily="34" charset="0"/>
                <a:cs typeface="Arial" panose="020B0604020202020204" pitchFamily="34" charset="0"/>
              </a:rPr>
              <a:t> or </a:t>
            </a:r>
            <a:r>
              <a:rPr lang="en-US" sz="2000" b="1" dirty="0" err="1">
                <a:solidFill>
                  <a:srgbClr val="C00000"/>
                </a:solidFill>
                <a:latin typeface="Arial" panose="020B0604020202020204" pitchFamily="34" charset="0"/>
                <a:cs typeface="Arial" panose="020B0604020202020204" pitchFamily="34" charset="0"/>
              </a:rPr>
              <a:t>Ar</a:t>
            </a:r>
            <a:r>
              <a:rPr lang="en-US" sz="2000" b="1" dirty="0">
                <a:solidFill>
                  <a:srgbClr val="002060"/>
                </a:solidFill>
                <a:latin typeface="Arial" panose="020B0604020202020204" pitchFamily="34" charset="0"/>
                <a:cs typeface="Arial" panose="020B0604020202020204" pitchFamily="34" charset="0"/>
              </a:rPr>
              <a:t> groups </a:t>
            </a:r>
            <a:r>
              <a:rPr lang="en-US" sz="2000" b="1" i="1" dirty="0">
                <a:solidFill>
                  <a:srgbClr val="002060"/>
                </a:solidFill>
                <a:latin typeface="Arial" panose="020B0604020202020204" pitchFamily="34" charset="0"/>
                <a:cs typeface="Arial" panose="020B0604020202020204" pitchFamily="34" charset="0"/>
              </a:rPr>
              <a:t>attached to the nitrogen atom</a:t>
            </a:r>
            <a:r>
              <a:rPr lang="en-US" sz="2000" b="1" i="1" dirty="0" smtClean="0">
                <a:solidFill>
                  <a:srgbClr val="002060"/>
                </a:solidFill>
                <a:latin typeface="Arial" panose="020B0604020202020204" pitchFamily="34" charset="0"/>
                <a:cs typeface="Arial" panose="020B0604020202020204" pitchFamily="34" charset="0"/>
              </a:rPr>
              <a:t>, and they are called , </a:t>
            </a:r>
            <a:r>
              <a:rPr lang="en-US" sz="2000" b="1" dirty="0" smtClean="0">
                <a:solidFill>
                  <a:srgbClr val="C00000"/>
                </a:solidFill>
                <a:latin typeface="Arial" panose="020B0604020202020204" pitchFamily="34" charset="0"/>
                <a:cs typeface="Arial" panose="020B0604020202020204" pitchFamily="34" charset="0"/>
              </a:rPr>
              <a:t>Primary </a:t>
            </a:r>
            <a:r>
              <a:rPr lang="en-US" sz="2000" b="1" dirty="0">
                <a:solidFill>
                  <a:srgbClr val="C00000"/>
                </a:solidFill>
                <a:latin typeface="Arial" panose="020B0604020202020204" pitchFamily="34" charset="0"/>
                <a:cs typeface="Arial" panose="020B0604020202020204" pitchFamily="34" charset="0"/>
              </a:rPr>
              <a:t>(1°) , Secondary (2°) , Tertiary (3</a:t>
            </a:r>
            <a:r>
              <a:rPr lang="en-US" sz="2000" b="1" dirty="0">
                <a:solidFill>
                  <a:srgbClr val="C00000"/>
                </a:solidFill>
                <a:latin typeface="Arial" panose="020B0604020202020204" pitchFamily="34" charset="0"/>
                <a:cs typeface="Arial" panose="020B0604020202020204" pitchFamily="34" charset="0"/>
                <a:sym typeface="Symbol"/>
              </a:rPr>
              <a:t></a:t>
            </a:r>
            <a:r>
              <a:rPr lang="en-US" sz="2000" b="1" dirty="0">
                <a:solidFill>
                  <a:srgbClr val="C00000"/>
                </a:solidFill>
                <a:latin typeface="Arial" panose="020B0604020202020204" pitchFamily="34" charset="0"/>
                <a:cs typeface="Arial" panose="020B0604020202020204" pitchFamily="34" charset="0"/>
              </a:rPr>
              <a:t>) </a:t>
            </a:r>
            <a:r>
              <a:rPr lang="en-US" sz="2000" b="1" dirty="0" smtClean="0">
                <a:solidFill>
                  <a:srgbClr val="C00000"/>
                </a:solidFill>
                <a:latin typeface="Arial" panose="020B0604020202020204" pitchFamily="34" charset="0"/>
                <a:cs typeface="Arial" panose="020B0604020202020204" pitchFamily="34" charset="0"/>
              </a:rPr>
              <a:t> amines. </a:t>
            </a:r>
            <a:endParaRPr lang="en-US" sz="2200" b="1" dirty="0" smtClean="0">
              <a:solidFill>
                <a:srgbClr val="002060"/>
              </a:solidFill>
              <a:cs typeface="Times New Roman" pitchFamily="18" charset="0"/>
            </a:endParaRPr>
          </a:p>
        </p:txBody>
      </p:sp>
      <p:sp>
        <p:nvSpPr>
          <p:cNvPr id="12" name="TextBox 11"/>
          <p:cNvSpPr txBox="1"/>
          <p:nvPr/>
        </p:nvSpPr>
        <p:spPr>
          <a:xfrm>
            <a:off x="2582938" y="3429000"/>
            <a:ext cx="464940" cy="707886"/>
          </a:xfrm>
          <a:prstGeom prst="rect">
            <a:avLst/>
          </a:prstGeom>
          <a:noFill/>
        </p:spPr>
        <p:txBody>
          <a:bodyPr wrap="square" rtlCol="0">
            <a:spAutoFit/>
          </a:bodyPr>
          <a:lstStyle/>
          <a:p>
            <a:pPr algn="just"/>
            <a:r>
              <a:rPr lang="en-US" sz="4000" b="1" dirty="0" smtClean="0">
                <a:solidFill>
                  <a:srgbClr val="C00000"/>
                </a:solidFill>
                <a:latin typeface="Arial" panose="020B0604020202020204" pitchFamily="34" charset="0"/>
                <a:cs typeface="Arial" panose="020B0604020202020204" pitchFamily="34" charset="0"/>
                <a:sym typeface="Wingdings 3"/>
              </a:rPr>
              <a:t></a:t>
            </a:r>
            <a:endParaRPr lang="en-US" sz="4000" b="1" dirty="0">
              <a:solidFill>
                <a:srgbClr val="C00000"/>
              </a:solidFill>
              <a:latin typeface="Arial" panose="020B0604020202020204" pitchFamily="34" charset="0"/>
              <a:cs typeface="Arial" panose="020B0604020202020204" pitchFamily="34" charset="0"/>
            </a:endParaRPr>
          </a:p>
        </p:txBody>
      </p:sp>
      <p:sp>
        <p:nvSpPr>
          <p:cNvPr id="7" name="عنصر نائب لرقم الشريحة 6"/>
          <p:cNvSpPr>
            <a:spLocks noGrp="1"/>
          </p:cNvSpPr>
          <p:nvPr>
            <p:ph type="sldNum" sz="quarter" idx="12"/>
          </p:nvPr>
        </p:nvSpPr>
        <p:spPr/>
        <p:txBody>
          <a:bodyPr/>
          <a:lstStyle/>
          <a:p>
            <a:fld id="{405B12B2-4FB3-489F-A189-74144EEB9694}" type="slidenum">
              <a:rPr lang="en-US" smtClean="0">
                <a:solidFill>
                  <a:prstClr val="black">
                    <a:tint val="75000"/>
                  </a:prstClr>
                </a:solidFill>
              </a:rPr>
              <a:pPr/>
              <a:t>260</a:t>
            </a:fld>
            <a:endParaRPr lang="en-US">
              <a:solidFill>
                <a:prstClr val="black">
                  <a:tint val="75000"/>
                </a:prstClr>
              </a:solidFill>
            </a:endParaRPr>
          </a:p>
        </p:txBody>
      </p:sp>
    </p:spTree>
    <p:extLst>
      <p:ext uri="{BB962C8B-B14F-4D97-AF65-F5344CB8AC3E}">
        <p14:creationId xmlns:p14="http://schemas.microsoft.com/office/powerpoint/2010/main" val="509643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fill="hold"/>
                                        <p:tgtEl>
                                          <p:spTgt spid="12"/>
                                        </p:tgtEl>
                                        <p:attrNameLst>
                                          <p:attrName>ppt_x</p:attrName>
                                        </p:attrNameLst>
                                      </p:cBhvr>
                                      <p:tavLst>
                                        <p:tav tm="0">
                                          <p:val>
                                            <p:strVal val="0-#ppt_w/2"/>
                                          </p:val>
                                        </p:tav>
                                        <p:tav tm="100000">
                                          <p:val>
                                            <p:strVal val="#ppt_x"/>
                                          </p:val>
                                        </p:tav>
                                      </p:tavLst>
                                    </p:anim>
                                    <p:anim calcmode="lin" valueType="num">
                                      <p:cBhvr additive="base">
                                        <p:cTn id="21"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17" grpId="0"/>
      <p:bldP spid="12" grpId="0"/>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261</a:t>
            </a:fld>
            <a:endParaRPr lang="en-US">
              <a:solidFill>
                <a:prstClr val="black">
                  <a:tint val="75000"/>
                </a:prstClr>
              </a:solidFill>
            </a:endParaRPr>
          </a:p>
        </p:txBody>
      </p:sp>
      <p:pic>
        <p:nvPicPr>
          <p:cNvPr id="328710" name="Picture 6" descr="http://www.chemguide.co.uk/basicorg/conventions/amine4.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041234"/>
            <a:ext cx="1524000" cy="1616366"/>
          </a:xfrm>
          <a:prstGeom prst="rect">
            <a:avLst/>
          </a:prstGeom>
          <a:noFill/>
          <a:extLst>
            <a:ext uri="{909E8E84-426E-40DD-AFC4-6F175D3DCCD1}">
              <a14:hiddenFill xmlns:a14="http://schemas.microsoft.com/office/drawing/2010/main">
                <a:solidFill>
                  <a:srgbClr val="FFFFFF"/>
                </a:solidFill>
              </a14:hiddenFill>
            </a:ext>
          </a:extLst>
        </p:spPr>
      </p:pic>
      <p:sp>
        <p:nvSpPr>
          <p:cNvPr id="6" name="مستطيل 5"/>
          <p:cNvSpPr/>
          <p:nvPr/>
        </p:nvSpPr>
        <p:spPr>
          <a:xfrm>
            <a:off x="1219200" y="2341511"/>
            <a:ext cx="4648200" cy="400110"/>
          </a:xfrm>
          <a:prstGeom prst="rect">
            <a:avLst/>
          </a:prstGeom>
        </p:spPr>
        <p:txBody>
          <a:bodyPr wrap="square">
            <a:spAutoFit/>
          </a:bodyPr>
          <a:lstStyle/>
          <a:p>
            <a:pPr lvl="0"/>
            <a:r>
              <a:rPr lang="en-US" dirty="0" smtClean="0">
                <a:solidFill>
                  <a:prstClr val="black"/>
                </a:solidFill>
                <a:latin typeface="Arial" panose="020B0604020202020204" pitchFamily="34" charset="0"/>
                <a:ea typeface="+mj-ea"/>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3</a:t>
            </a:r>
            <a:r>
              <a:rPr lang="en-US" dirty="0" smtClean="0">
                <a:solidFill>
                  <a:prstClr val="black"/>
                </a:solidFill>
                <a:latin typeface="Arial" panose="020B0604020202020204" pitchFamily="34" charset="0"/>
                <a:ea typeface="+mj-ea"/>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en-US" dirty="0" smtClean="0">
                <a:solidFill>
                  <a:prstClr val="black"/>
                </a:solidFill>
                <a:latin typeface="Arial" panose="020B0604020202020204" pitchFamily="34" charset="0"/>
                <a:ea typeface="+mj-ea"/>
                <a:cs typeface="Arial" panose="020B0604020202020204" pitchFamily="34" charset="0"/>
              </a:rPr>
              <a:t>-</a:t>
            </a:r>
            <a:r>
              <a:rPr lang="en-US" dirty="0" smtClean="0">
                <a:solidFill>
                  <a:srgbClr val="C00000"/>
                </a:solidFill>
                <a:latin typeface="Arial" panose="020B0604020202020204" pitchFamily="34" charset="0"/>
                <a:ea typeface="+mj-ea"/>
                <a:cs typeface="Arial" panose="020B0604020202020204" pitchFamily="34" charset="0"/>
              </a:rPr>
              <a:t>NH</a:t>
            </a:r>
            <a:r>
              <a:rPr lang="en-US" sz="2000" baseline="-25000"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2</a:t>
            </a:r>
            <a:r>
              <a:rPr lang="en-US" sz="2000"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2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dirty="0" smtClean="0">
                <a:solidFill>
                  <a:prstClr val="black"/>
                </a:solidFill>
                <a:latin typeface="Arial" panose="020B0604020202020204" pitchFamily="34" charset="0"/>
                <a:ea typeface="+mj-ea"/>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3</a:t>
            </a:r>
            <a:r>
              <a:rPr lang="en-US" dirty="0" smtClean="0">
                <a:solidFill>
                  <a:prstClr val="black"/>
                </a:solidFill>
                <a:latin typeface="Arial" panose="020B0604020202020204" pitchFamily="34" charset="0"/>
                <a:ea typeface="+mj-ea"/>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en-US" dirty="0" smtClean="0">
                <a:solidFill>
                  <a:prstClr val="black"/>
                </a:solidFill>
                <a:latin typeface="Arial" panose="020B0604020202020204" pitchFamily="34" charset="0"/>
                <a:ea typeface="+mj-ea"/>
                <a:cs typeface="Arial" panose="020B0604020202020204" pitchFamily="34" charset="0"/>
              </a:rPr>
              <a:t>-</a:t>
            </a:r>
            <a:r>
              <a:rPr lang="en-US" dirty="0" smtClean="0">
                <a:solidFill>
                  <a:srgbClr val="C00000"/>
                </a:solidFill>
                <a:latin typeface="Arial" panose="020B0604020202020204" pitchFamily="34" charset="0"/>
                <a:ea typeface="+mj-ea"/>
                <a:cs typeface="Arial" panose="020B0604020202020204" pitchFamily="34" charset="0"/>
              </a:rPr>
              <a:t>NH</a:t>
            </a:r>
            <a:r>
              <a:rPr lang="en-US" dirty="0" smtClean="0">
                <a:solidFill>
                  <a:prstClr val="black"/>
                </a:solidFill>
                <a:latin typeface="Arial" panose="020B0604020202020204" pitchFamily="34" charset="0"/>
                <a:ea typeface="+mj-ea"/>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3</a:t>
            </a:r>
            <a:endParaRPr lang="en-US" dirty="0">
              <a:solidFill>
                <a:prstClr val="black"/>
              </a:solidFill>
              <a:latin typeface="Arial" panose="020B0604020202020204" pitchFamily="34" charset="0"/>
              <a:ea typeface="+mj-ea"/>
              <a:cs typeface="Arial" panose="020B0604020202020204" pitchFamily="34" charset="0"/>
            </a:endParaRPr>
          </a:p>
        </p:txBody>
      </p:sp>
      <p:sp>
        <p:nvSpPr>
          <p:cNvPr id="3" name="مستطيل 2"/>
          <p:cNvSpPr/>
          <p:nvPr/>
        </p:nvSpPr>
        <p:spPr>
          <a:xfrm>
            <a:off x="6172200" y="2637535"/>
            <a:ext cx="370614" cy="400110"/>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2000" dirty="0">
                <a:solidFill>
                  <a:srgbClr val="C00000"/>
                </a:solidFill>
                <a:latin typeface="Arial" panose="020B0604020202020204" pitchFamily="34" charset="0"/>
                <a:cs typeface="Arial" panose="020B0604020202020204" pitchFamily="34" charset="0"/>
              </a:rPr>
              <a:t>N</a:t>
            </a:r>
            <a:endParaRPr lang="ar-SA" sz="2000" dirty="0"/>
          </a:p>
        </p:txBody>
      </p:sp>
      <p:pic>
        <p:nvPicPr>
          <p:cNvPr id="328712" name="Picture 8" descr="http://chemwiki.ucdavis.edu/@api/deki/files/4412/=image087.png?revision=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038600"/>
            <a:ext cx="6278380" cy="1066800"/>
          </a:xfrm>
          <a:prstGeom prst="rect">
            <a:avLst/>
          </a:prstGeom>
          <a:noFill/>
          <a:extLst>
            <a:ext uri="{909E8E84-426E-40DD-AFC4-6F175D3DCCD1}">
              <a14:hiddenFill xmlns:a14="http://schemas.microsoft.com/office/drawing/2010/main">
                <a:solidFill>
                  <a:srgbClr val="FFFFFF"/>
                </a:solidFill>
              </a14:hiddenFill>
            </a:ext>
          </a:extLst>
        </p:spPr>
      </p:pic>
      <p:sp>
        <p:nvSpPr>
          <p:cNvPr id="4" name="مستطيل 3"/>
          <p:cNvSpPr/>
          <p:nvPr/>
        </p:nvSpPr>
        <p:spPr>
          <a:xfrm>
            <a:off x="228600" y="914400"/>
            <a:ext cx="3519040" cy="461665"/>
          </a:xfrm>
          <a:prstGeom prst="rect">
            <a:avLst/>
          </a:prstGeom>
        </p:spPr>
        <p:txBody>
          <a:bodyPr wrap="none">
            <a:spAutoFit/>
          </a:bodyPr>
          <a:lstStyle/>
          <a:p>
            <a:pPr lvl="0" algn="just"/>
            <a:r>
              <a:rPr lang="en-US" sz="2400" b="1" dirty="0">
                <a:solidFill>
                  <a:srgbClr val="C00000"/>
                </a:solidFill>
                <a:effectLst>
                  <a:outerShdw blurRad="38100" dist="38100" dir="2700000" algn="tl">
                    <a:srgbClr val="000000">
                      <a:alpha val="43137"/>
                    </a:srgbClr>
                  </a:outerShdw>
                </a:effectLst>
                <a:cs typeface="Times New Roman" pitchFamily="18" charset="0"/>
              </a:rPr>
              <a:t>Classification of  Amines </a:t>
            </a:r>
            <a:r>
              <a:rPr lang="en-US" sz="2200" b="1" dirty="0">
                <a:solidFill>
                  <a:prstClr val="black"/>
                </a:solidFill>
                <a:cs typeface="Times New Roman" pitchFamily="18" charset="0"/>
              </a:rPr>
              <a:t>:-</a:t>
            </a:r>
          </a:p>
        </p:txBody>
      </p:sp>
      <p:pic>
        <p:nvPicPr>
          <p:cNvPr id="328706" name="Picture 2" descr="http://www.chemspider.com/ImagesHandler.ashx?id=6145&amp;w=250&amp;h=2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2800" y="3638550"/>
            <a:ext cx="1466850" cy="1466850"/>
          </a:xfrm>
          <a:prstGeom prst="rect">
            <a:avLst/>
          </a:prstGeom>
          <a:noFill/>
          <a:extLst>
            <a:ext uri="{909E8E84-426E-40DD-AFC4-6F175D3DCCD1}">
              <a14:hiddenFill xmlns:a14="http://schemas.microsoft.com/office/drawing/2010/main">
                <a:solidFill>
                  <a:srgbClr val="FFFFFF"/>
                </a:solidFill>
              </a14:hiddenFill>
            </a:ext>
          </a:extLst>
        </p:spPr>
      </p:pic>
      <p:pic>
        <p:nvPicPr>
          <p:cNvPr id="328708" name="Picture 4" descr="https://encrypted-tbn2.gstatic.com/images?q=tbn:ANd9GcRn4IvClj6ki0XfDshoAjpjD_eSm2gQYsoDhi4sQH0eV0v0qWMG_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1650" y="5486400"/>
            <a:ext cx="1581150" cy="1109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5501913"/>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0"/>
            <a:ext cx="6096000" cy="6714744"/>
          </a:xfrm>
          <a:prstGeom prst="rect">
            <a:avLst/>
          </a:prstGeom>
          <a:extLst/>
        </p:spPr>
        <p:style>
          <a:lnRef idx="0">
            <a:scrgbClr r="0" g="0" b="0"/>
          </a:lnRef>
          <a:fillRef idx="1001">
            <a:schemeClr val="lt1"/>
          </a:fillRef>
          <a:effectRef idx="0">
            <a:scrgbClr r="0" g="0" b="0"/>
          </a:effectRef>
          <a:fontRef idx="major"/>
        </p:style>
      </p:pic>
      <p:sp>
        <p:nvSpPr>
          <p:cNvPr id="3" name="TextBox 2"/>
          <p:cNvSpPr txBox="1"/>
          <p:nvPr/>
        </p:nvSpPr>
        <p:spPr>
          <a:xfrm>
            <a:off x="0" y="0"/>
            <a:ext cx="2409432" cy="954107"/>
          </a:xfrm>
          <a:prstGeom prst="rect">
            <a:avLst/>
          </a:prstGeom>
          <a:solidFill>
            <a:schemeClr val="accent1">
              <a:lumMod val="60000"/>
              <a:lumOff val="40000"/>
            </a:schemeClr>
          </a:solidFill>
          <a:ln/>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800" b="1" dirty="0" smtClean="0">
                <a:solidFill>
                  <a:srgbClr val="002060"/>
                </a:solidFill>
              </a:rPr>
              <a:t>Nomenclature of  Amines</a:t>
            </a:r>
          </a:p>
        </p:txBody>
      </p:sp>
      <p:sp>
        <p:nvSpPr>
          <p:cNvPr id="2" name="Rectangle 1"/>
          <p:cNvSpPr/>
          <p:nvPr/>
        </p:nvSpPr>
        <p:spPr>
          <a:xfrm>
            <a:off x="2895600" y="5038130"/>
            <a:ext cx="2036771" cy="369332"/>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dirty="0">
              <a:solidFill>
                <a:prstClr val="black"/>
              </a:solidFill>
            </a:endParaRPr>
          </a:p>
        </p:txBody>
      </p:sp>
      <p:sp>
        <p:nvSpPr>
          <p:cNvPr id="5" name="Rectangle 4"/>
          <p:cNvSpPr/>
          <p:nvPr/>
        </p:nvSpPr>
        <p:spPr>
          <a:xfrm>
            <a:off x="2514600" y="4191000"/>
            <a:ext cx="6096000" cy="1169551"/>
          </a:xfrm>
          <a:prstGeom prst="rect">
            <a:avLst/>
          </a:prstGeom>
        </p:spPr>
        <p:style>
          <a:lnRef idx="0">
            <a:scrgbClr r="0" g="0" b="0"/>
          </a:lnRef>
          <a:fillRef idx="1001">
            <a:schemeClr val="lt1"/>
          </a:fillRef>
          <a:effectRef idx="0">
            <a:scrgbClr r="0" g="0" b="0"/>
          </a:effectRef>
          <a:fontRef idx="major"/>
        </p:style>
        <p:txBody>
          <a:bodyPr wrap="square">
            <a:spAutoFit/>
          </a:bodyPr>
          <a:lstStyle/>
          <a:p>
            <a:r>
              <a:rPr lang="en-US" dirty="0" smtClean="0">
                <a:solidFill>
                  <a:prstClr val="black"/>
                </a:solidFill>
                <a:latin typeface="Arial" panose="020B0604020202020204" pitchFamily="34" charset="0"/>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3</a:t>
            </a:r>
            <a:r>
              <a:rPr lang="en-US" dirty="0" smtClean="0">
                <a:solidFill>
                  <a:prstClr val="black"/>
                </a:solidFill>
                <a:latin typeface="Arial" panose="020B0604020202020204" pitchFamily="34" charset="0"/>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en-US" dirty="0" smtClean="0">
                <a:solidFill>
                  <a:prstClr val="black"/>
                </a:solidFill>
                <a:latin typeface="Arial" panose="020B0604020202020204" pitchFamily="34" charset="0"/>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en-US" dirty="0" smtClean="0">
                <a:solidFill>
                  <a:prstClr val="black"/>
                </a:solidFill>
                <a:latin typeface="Arial" panose="020B0604020202020204" pitchFamily="34" charset="0"/>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en-US" dirty="0" smtClean="0">
                <a:solidFill>
                  <a:prstClr val="black"/>
                </a:solidFill>
                <a:latin typeface="Arial" panose="020B0604020202020204" pitchFamily="34" charset="0"/>
                <a:cs typeface="Arial" panose="020B0604020202020204" pitchFamily="34" charset="0"/>
              </a:rPr>
              <a:t>-NH</a:t>
            </a:r>
            <a:r>
              <a:rPr lang="en-US" sz="2000"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           </a:t>
            </a:r>
            <a:r>
              <a:rPr lang="en-US" dirty="0" smtClean="0">
                <a:solidFill>
                  <a:prstClr val="black"/>
                </a:solidFill>
                <a:latin typeface="Arial" panose="020B0604020202020204" pitchFamily="34" charset="0"/>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3</a:t>
            </a:r>
            <a:r>
              <a:rPr lang="en-US" dirty="0" smtClean="0">
                <a:solidFill>
                  <a:prstClr val="black"/>
                </a:solidFill>
                <a:latin typeface="Arial" panose="020B0604020202020204" pitchFamily="34" charset="0"/>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en-US" dirty="0" smtClean="0">
                <a:solidFill>
                  <a:prstClr val="black"/>
                </a:solidFill>
                <a:latin typeface="Arial" panose="020B0604020202020204" pitchFamily="34" charset="0"/>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en-US" dirty="0" smtClean="0">
                <a:solidFill>
                  <a:prstClr val="black"/>
                </a:solidFill>
                <a:latin typeface="Arial" panose="020B0604020202020204" pitchFamily="34" charset="0"/>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en-US" dirty="0" smtClean="0">
                <a:solidFill>
                  <a:prstClr val="black"/>
                </a:solidFill>
                <a:latin typeface="Arial" panose="020B0604020202020204" pitchFamily="34" charset="0"/>
                <a:cs typeface="Arial" panose="020B0604020202020204" pitchFamily="34" charset="0"/>
              </a:rPr>
              <a:t>-NH-CH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3</a:t>
            </a:r>
            <a:endParaRPr lang="en-US" dirty="0" smtClean="0">
              <a:solidFill>
                <a:prstClr val="black"/>
              </a:solidFill>
              <a:latin typeface="Arial" panose="020B0604020202020204" pitchFamily="34" charset="0"/>
              <a:cs typeface="Arial" panose="020B0604020202020204" pitchFamily="34" charset="0"/>
            </a:endParaRPr>
          </a:p>
          <a:p>
            <a:r>
              <a:rPr lang="en-US" sz="1600" b="1" dirty="0" smtClean="0">
                <a:solidFill>
                  <a:srgbClr val="0070C0"/>
                </a:solidFill>
                <a:latin typeface="Arial" panose="020B0604020202020204" pitchFamily="34" charset="0"/>
                <a:cs typeface="Arial" panose="020B0604020202020204" pitchFamily="34" charset="0"/>
              </a:rPr>
              <a:t>1-Butanamine</a:t>
            </a:r>
            <a:r>
              <a:rPr lang="en-US" dirty="0" smtClean="0">
                <a:solidFill>
                  <a:srgbClr val="0070C0"/>
                </a:solidFill>
                <a:latin typeface="Arial" panose="020B0604020202020204" pitchFamily="34" charset="0"/>
                <a:cs typeface="Arial" panose="020B0604020202020204" pitchFamily="34" charset="0"/>
              </a:rPr>
              <a:t>                              </a:t>
            </a:r>
            <a:r>
              <a:rPr lang="en-US" sz="1600" b="1" dirty="0" smtClean="0">
                <a:solidFill>
                  <a:srgbClr val="0070C0"/>
                </a:solidFill>
                <a:latin typeface="Arial" panose="020B0604020202020204" pitchFamily="34" charset="0"/>
                <a:cs typeface="Arial" panose="020B0604020202020204" pitchFamily="34" charset="0"/>
              </a:rPr>
              <a:t>N-Methyle-1-Butanamine</a:t>
            </a:r>
          </a:p>
          <a:p>
            <a:r>
              <a:rPr lang="en-US" sz="1600" b="1" dirty="0" smtClean="0">
                <a:solidFill>
                  <a:srgbClr val="0070C0"/>
                </a:solidFill>
                <a:latin typeface="Arial" panose="020B0604020202020204" pitchFamily="34" charset="0"/>
                <a:cs typeface="Arial" panose="020B0604020202020204" pitchFamily="34" charset="0"/>
              </a:rPr>
              <a:t>or</a:t>
            </a:r>
          </a:p>
          <a:p>
            <a:r>
              <a:rPr lang="en-US" sz="1600" b="1" dirty="0" smtClean="0">
                <a:solidFill>
                  <a:srgbClr val="0070C0"/>
                </a:solidFill>
                <a:latin typeface="Arial" panose="020B0604020202020204" pitchFamily="34" charset="0"/>
                <a:cs typeface="Arial" panose="020B0604020202020204" pitchFamily="34" charset="0"/>
              </a:rPr>
              <a:t>1-Amino butane</a:t>
            </a:r>
            <a:endParaRPr lang="en-US" sz="1600" b="1" dirty="0">
              <a:solidFill>
                <a:srgbClr val="0070C0"/>
              </a:solidFill>
              <a:latin typeface="Arial" panose="020B0604020202020204" pitchFamily="34" charset="0"/>
              <a:cs typeface="Arial" panose="020B0604020202020204" pitchFamily="34" charset="0"/>
            </a:endParaRPr>
          </a:p>
        </p:txBody>
      </p:sp>
      <p:pic>
        <p:nvPicPr>
          <p:cNvPr id="9" name="Picture 8" descr="http://www.chemspider.com/ImagesHandler.ashx?id=7386&amp;w=200&amp;h=200"/>
          <p:cNvPicPr/>
          <p:nvPr/>
        </p:nvPicPr>
        <p:blipFill>
          <a:blip r:embed="rId3">
            <a:extLst>
              <a:ext uri="{28A0092B-C50C-407E-A947-70E740481C1C}">
                <a14:useLocalDpi xmlns:a14="http://schemas.microsoft.com/office/drawing/2010/main" val="0"/>
              </a:ext>
            </a:extLst>
          </a:blip>
          <a:srcRect/>
          <a:stretch>
            <a:fillRect/>
          </a:stretch>
        </p:blipFill>
        <p:spPr bwMode="auto">
          <a:xfrm>
            <a:off x="2569896" y="5444709"/>
            <a:ext cx="2522939" cy="1273354"/>
          </a:xfrm>
          <a:prstGeom prst="rect">
            <a:avLst/>
          </a:prstGeom>
          <a:noFill/>
          <a:ln>
            <a:noFill/>
          </a:ln>
        </p:spPr>
      </p:pic>
      <p:sp>
        <p:nvSpPr>
          <p:cNvPr id="10" name="Rectangle 9"/>
          <p:cNvSpPr/>
          <p:nvPr/>
        </p:nvSpPr>
        <p:spPr>
          <a:xfrm>
            <a:off x="2651750" y="6488668"/>
            <a:ext cx="2345445" cy="369332"/>
          </a:xfrm>
          <a:prstGeom prst="rect">
            <a:avLst/>
          </a:prstGeom>
        </p:spPr>
        <p:txBody>
          <a:bodyPr wrap="square">
            <a:spAutoFit/>
          </a:bodyPr>
          <a:lstStyle/>
          <a:p>
            <a:r>
              <a:rPr lang="en-US" b="1" dirty="0" smtClean="0">
                <a:solidFill>
                  <a:srgbClr val="0070C0"/>
                </a:solidFill>
              </a:rPr>
              <a:t>Benzyl </a:t>
            </a:r>
            <a:r>
              <a:rPr lang="en-US" b="1" dirty="0">
                <a:solidFill>
                  <a:srgbClr val="0070C0"/>
                </a:solidFill>
              </a:rPr>
              <a:t>m</a:t>
            </a:r>
            <a:r>
              <a:rPr lang="en-US" b="1" dirty="0" smtClean="0">
                <a:solidFill>
                  <a:srgbClr val="0070C0"/>
                </a:solidFill>
              </a:rPr>
              <a:t>ethyl amine </a:t>
            </a:r>
            <a:endParaRPr lang="en-US" dirty="0">
              <a:solidFill>
                <a:srgbClr val="0070C0"/>
              </a:solidFill>
            </a:endParaRPr>
          </a:p>
        </p:txBody>
      </p:sp>
      <p:pic>
        <p:nvPicPr>
          <p:cNvPr id="11" name="Picture 2" descr="http://www.newdruginfo.com/pharmacopeia/usp28/v28230/uspnf/pub/images/v28230/g-29.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856" y="5288469"/>
            <a:ext cx="2373839" cy="1417131"/>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117045" y="6412468"/>
            <a:ext cx="2531462" cy="369332"/>
          </a:xfrm>
          <a:prstGeom prst="rect">
            <a:avLst/>
          </a:prstGeom>
        </p:spPr>
        <p:txBody>
          <a:bodyPr wrap="none">
            <a:spAutoFit/>
          </a:bodyPr>
          <a:lstStyle/>
          <a:p>
            <a:r>
              <a:rPr lang="en-US" b="1" dirty="0">
                <a:solidFill>
                  <a:srgbClr val="0070C0"/>
                </a:solidFill>
                <a:latin typeface="Arial" panose="020B0604020202020204" pitchFamily="34" charset="0"/>
                <a:cs typeface="Arial" panose="020B0604020202020204" pitchFamily="34" charset="0"/>
              </a:rPr>
              <a:t>p-</a:t>
            </a:r>
            <a:r>
              <a:rPr lang="en-US" b="1" dirty="0" err="1">
                <a:solidFill>
                  <a:srgbClr val="0070C0"/>
                </a:solidFill>
                <a:latin typeface="Arial" panose="020B0604020202020204" pitchFamily="34" charset="0"/>
                <a:cs typeface="Arial" panose="020B0604020202020204" pitchFamily="34" charset="0"/>
              </a:rPr>
              <a:t>aminobenzoic</a:t>
            </a:r>
            <a:r>
              <a:rPr lang="en-US" b="1" dirty="0">
                <a:solidFill>
                  <a:srgbClr val="0070C0"/>
                </a:solidFill>
                <a:latin typeface="Arial" panose="020B0604020202020204" pitchFamily="34" charset="0"/>
                <a:cs typeface="Arial" panose="020B0604020202020204" pitchFamily="34" charset="0"/>
              </a:rPr>
              <a:t> acid </a:t>
            </a:r>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solidFill>
                  <a:prstClr val="black">
                    <a:tint val="75000"/>
                  </a:prstClr>
                </a:solidFill>
              </a:rPr>
              <a:pPr/>
              <a:t>262</a:t>
            </a:fld>
            <a:endParaRPr lang="en-US">
              <a:solidFill>
                <a:prstClr val="black">
                  <a:tint val="75000"/>
                </a:prstClr>
              </a:solidFill>
            </a:endParaRPr>
          </a:p>
        </p:txBody>
      </p:sp>
      <p:sp>
        <p:nvSpPr>
          <p:cNvPr id="13" name="Rectangle 12"/>
          <p:cNvSpPr/>
          <p:nvPr/>
        </p:nvSpPr>
        <p:spPr>
          <a:xfrm>
            <a:off x="304800" y="1295400"/>
            <a:ext cx="1712328" cy="705258"/>
          </a:xfrm>
          <a:prstGeom prst="rect">
            <a:avLst/>
          </a:prstGeom>
        </p:spPr>
        <p:txBody>
          <a:bodyPr wrap="none">
            <a:spAutoFit/>
          </a:bodyPr>
          <a:lstStyle/>
          <a:p>
            <a:pPr>
              <a:lnSpc>
                <a:spcPct val="150000"/>
              </a:lnSpc>
            </a:pPr>
            <a:r>
              <a:rPr lang="en-US" sz="1400" b="1" dirty="0" smtClean="0">
                <a:solidFill>
                  <a:srgbClr val="FF0000"/>
                </a:solidFill>
              </a:rPr>
              <a:t>Common names </a:t>
            </a:r>
            <a:r>
              <a:rPr lang="en-US" sz="1400" b="1" dirty="0" smtClean="0">
                <a:solidFill>
                  <a:prstClr val="black"/>
                </a:solidFill>
              </a:rPr>
              <a:t>and</a:t>
            </a:r>
          </a:p>
          <a:p>
            <a:pPr>
              <a:lnSpc>
                <a:spcPct val="150000"/>
              </a:lnSpc>
            </a:pPr>
            <a:r>
              <a:rPr lang="en-US" sz="1400" b="1" dirty="0">
                <a:solidFill>
                  <a:srgbClr val="FF0000"/>
                </a:solidFill>
              </a:rPr>
              <a:t>IUPAC </a:t>
            </a:r>
            <a:r>
              <a:rPr lang="en-US" sz="1400" b="1" dirty="0" smtClean="0">
                <a:solidFill>
                  <a:srgbClr val="FF0000"/>
                </a:solidFill>
              </a:rPr>
              <a:t>System</a:t>
            </a:r>
            <a:endParaRPr lang="en-US" sz="1400" b="1" dirty="0">
              <a:solidFill>
                <a:srgbClr val="FF0000"/>
              </a:solidFill>
            </a:endParaRPr>
          </a:p>
        </p:txBody>
      </p:sp>
      <p:sp>
        <p:nvSpPr>
          <p:cNvPr id="6" name="مستطيل 5"/>
          <p:cNvSpPr/>
          <p:nvPr/>
        </p:nvSpPr>
        <p:spPr>
          <a:xfrm>
            <a:off x="2651750" y="838200"/>
            <a:ext cx="5958850" cy="307777"/>
          </a:xfrm>
          <a:prstGeom prst="rect">
            <a:avLst/>
          </a:prstGeom>
        </p:spPr>
        <p:style>
          <a:lnRef idx="0">
            <a:scrgbClr r="0" g="0" b="0"/>
          </a:lnRef>
          <a:fillRef idx="1001">
            <a:schemeClr val="lt1"/>
          </a:fillRef>
          <a:effectRef idx="0">
            <a:scrgbClr r="0" g="0" b="0"/>
          </a:effectRef>
          <a:fontRef idx="major"/>
        </p:style>
        <p:txBody>
          <a:bodyPr wrap="square">
            <a:spAutoFit/>
          </a:bodyPr>
          <a:lstStyle/>
          <a:p>
            <a:pPr algn="just"/>
            <a:r>
              <a:rPr lang="en-US" sz="1400" b="1" dirty="0" smtClean="0">
                <a:solidFill>
                  <a:srgbClr val="C00000"/>
                </a:solidFill>
                <a:latin typeface="Arial" panose="020B0604020202020204" pitchFamily="34" charset="0"/>
                <a:cs typeface="Arial" panose="020B0604020202020204" pitchFamily="34" charset="0"/>
              </a:rPr>
              <a:t>   Primary </a:t>
            </a:r>
            <a:r>
              <a:rPr lang="en-US" sz="1400" b="1" dirty="0">
                <a:solidFill>
                  <a:srgbClr val="C00000"/>
                </a:solidFill>
                <a:latin typeface="Arial" panose="020B0604020202020204" pitchFamily="34" charset="0"/>
                <a:cs typeface="Arial" panose="020B0604020202020204" pitchFamily="34" charset="0"/>
              </a:rPr>
              <a:t>(1°) , </a:t>
            </a:r>
            <a:r>
              <a:rPr lang="en-US" sz="1400" b="1" dirty="0" smtClean="0">
                <a:solidFill>
                  <a:srgbClr val="C00000"/>
                </a:solidFill>
                <a:latin typeface="Arial" panose="020B0604020202020204" pitchFamily="34" charset="0"/>
                <a:cs typeface="Arial" panose="020B0604020202020204" pitchFamily="34" charset="0"/>
              </a:rPr>
              <a:t>            Secondary </a:t>
            </a:r>
            <a:r>
              <a:rPr lang="en-US" sz="1400" b="1" dirty="0">
                <a:solidFill>
                  <a:srgbClr val="C00000"/>
                </a:solidFill>
                <a:latin typeface="Arial" panose="020B0604020202020204" pitchFamily="34" charset="0"/>
                <a:cs typeface="Arial" panose="020B0604020202020204" pitchFamily="34" charset="0"/>
              </a:rPr>
              <a:t>(2°) , </a:t>
            </a:r>
            <a:r>
              <a:rPr lang="en-US" sz="1400" b="1" dirty="0" smtClean="0">
                <a:solidFill>
                  <a:srgbClr val="C00000"/>
                </a:solidFill>
                <a:latin typeface="Arial" panose="020B0604020202020204" pitchFamily="34" charset="0"/>
                <a:cs typeface="Arial" panose="020B0604020202020204" pitchFamily="34" charset="0"/>
              </a:rPr>
              <a:t>             Tertiary </a:t>
            </a:r>
            <a:r>
              <a:rPr lang="en-US" sz="1400" b="1" dirty="0">
                <a:solidFill>
                  <a:srgbClr val="C00000"/>
                </a:solidFill>
                <a:latin typeface="Arial" panose="020B0604020202020204" pitchFamily="34" charset="0"/>
                <a:cs typeface="Arial" panose="020B0604020202020204" pitchFamily="34" charset="0"/>
              </a:rPr>
              <a:t>(3</a:t>
            </a:r>
            <a:r>
              <a:rPr lang="en-US" sz="1400" b="1" dirty="0">
                <a:solidFill>
                  <a:srgbClr val="C00000"/>
                </a:solidFill>
                <a:latin typeface="Arial" panose="020B0604020202020204" pitchFamily="34" charset="0"/>
                <a:cs typeface="Arial" panose="020B0604020202020204" pitchFamily="34" charset="0"/>
                <a:sym typeface="Symbol"/>
              </a:rPr>
              <a:t></a:t>
            </a:r>
            <a:r>
              <a:rPr lang="en-US" sz="1400" b="1" dirty="0">
                <a:solidFill>
                  <a:srgbClr val="C00000"/>
                </a:solidFill>
                <a:latin typeface="Arial" panose="020B0604020202020204" pitchFamily="34" charset="0"/>
                <a:cs typeface="Arial" panose="020B0604020202020204" pitchFamily="34" charset="0"/>
              </a:rPr>
              <a:t>)  amines. </a:t>
            </a:r>
            <a:endParaRPr lang="en-US" sz="1600" b="1" dirty="0">
              <a:solidFill>
                <a:srgbClr val="002060"/>
              </a:solidFill>
              <a:cs typeface="Times New Roman" pitchFamily="18" charset="0"/>
            </a:endParaRPr>
          </a:p>
        </p:txBody>
      </p:sp>
      <p:sp>
        <p:nvSpPr>
          <p:cNvPr id="7" name="مستطيل 6"/>
          <p:cNvSpPr/>
          <p:nvPr/>
        </p:nvSpPr>
        <p:spPr>
          <a:xfrm>
            <a:off x="5013499" y="3733800"/>
            <a:ext cx="1006301" cy="382092"/>
          </a:xfrm>
          <a:prstGeom prst="rect">
            <a:avLst/>
          </a:prstGeom>
        </p:spPr>
        <p:txBody>
          <a:bodyPr wrap="none">
            <a:spAutoFit/>
          </a:bodyPr>
          <a:lstStyle/>
          <a:p>
            <a:pPr>
              <a:lnSpc>
                <a:spcPct val="150000"/>
              </a:lnSpc>
            </a:pPr>
            <a:r>
              <a:rPr lang="en-US" sz="1400" b="1" dirty="0" smtClean="0">
                <a:solidFill>
                  <a:srgbClr val="FF0000"/>
                </a:solidFill>
              </a:rPr>
              <a:t>Benzamine</a:t>
            </a:r>
            <a:endParaRPr lang="en-US" sz="1400" b="1" dirty="0">
              <a:solidFill>
                <a:srgbClr val="FF0000"/>
              </a:solidFill>
            </a:endParaRPr>
          </a:p>
        </p:txBody>
      </p:sp>
      <p:sp>
        <p:nvSpPr>
          <p:cNvPr id="8" name="مستطيل 7"/>
          <p:cNvSpPr/>
          <p:nvPr/>
        </p:nvSpPr>
        <p:spPr>
          <a:xfrm>
            <a:off x="195857" y="2826256"/>
            <a:ext cx="2318744" cy="2462213"/>
          </a:xfrm>
          <a:prstGeom prst="rect">
            <a:avLst/>
          </a:prstGeom>
        </p:spPr>
        <p:style>
          <a:lnRef idx="0">
            <a:scrgbClr r="0" g="0" b="0"/>
          </a:lnRef>
          <a:fillRef idx="1001">
            <a:schemeClr val="lt1"/>
          </a:fillRef>
          <a:effectRef idx="0">
            <a:scrgbClr r="0" g="0" b="0"/>
          </a:effectRef>
          <a:fontRef idx="major"/>
        </p:style>
        <p:txBody>
          <a:bodyPr wrap="square">
            <a:spAutoFit/>
          </a:bodyPr>
          <a:lstStyle/>
          <a:p>
            <a:endParaRPr lang="en-US" b="1" dirty="0" smtClean="0">
              <a:solidFill>
                <a:srgbClr val="0070C0"/>
              </a:solidFill>
              <a:latin typeface="Arial" panose="020B0604020202020204" pitchFamily="34" charset="0"/>
              <a:cs typeface="Arial" panose="020B0604020202020204" pitchFamily="34" charset="0"/>
            </a:endParaRPr>
          </a:p>
          <a:p>
            <a:endParaRPr lang="en-US" b="1" dirty="0">
              <a:solidFill>
                <a:srgbClr val="0070C0"/>
              </a:solidFill>
              <a:latin typeface="Arial" panose="020B0604020202020204" pitchFamily="34" charset="0"/>
              <a:cs typeface="Arial" panose="020B0604020202020204" pitchFamily="34" charset="0"/>
            </a:endParaRPr>
          </a:p>
          <a:p>
            <a:endParaRPr lang="en-US" b="1" dirty="0" smtClean="0">
              <a:solidFill>
                <a:srgbClr val="0070C0"/>
              </a:solidFill>
              <a:latin typeface="Arial" panose="020B0604020202020204" pitchFamily="34" charset="0"/>
              <a:cs typeface="Arial" panose="020B0604020202020204" pitchFamily="34" charset="0"/>
            </a:endParaRPr>
          </a:p>
          <a:p>
            <a:endParaRPr lang="en-US" b="1" dirty="0">
              <a:solidFill>
                <a:srgbClr val="0070C0"/>
              </a:solidFill>
              <a:latin typeface="Arial" panose="020B0604020202020204" pitchFamily="34" charset="0"/>
              <a:cs typeface="Arial" panose="020B0604020202020204" pitchFamily="34" charset="0"/>
            </a:endParaRPr>
          </a:p>
          <a:p>
            <a:endParaRPr lang="en-US" b="1" dirty="0">
              <a:solidFill>
                <a:srgbClr val="0070C0"/>
              </a:solidFill>
              <a:latin typeface="Arial" panose="020B0604020202020204" pitchFamily="34" charset="0"/>
              <a:cs typeface="Arial" panose="020B0604020202020204" pitchFamily="34" charset="0"/>
            </a:endParaRPr>
          </a:p>
          <a:p>
            <a:endParaRPr lang="en-US" sz="2800" b="1" dirty="0">
              <a:solidFill>
                <a:srgbClr val="0070C0"/>
              </a:solidFill>
              <a:latin typeface="Arial" panose="020B0604020202020204" pitchFamily="34" charset="0"/>
              <a:cs typeface="Arial" panose="020B0604020202020204" pitchFamily="34" charset="0"/>
            </a:endParaRPr>
          </a:p>
          <a:p>
            <a:r>
              <a:rPr lang="en-US" sz="1600" b="1" dirty="0" smtClean="0">
                <a:solidFill>
                  <a:srgbClr val="0070C0"/>
                </a:solidFill>
                <a:latin typeface="Arial" panose="020B0604020202020204" pitchFamily="34" charset="0"/>
                <a:cs typeface="Arial" panose="020B0604020202020204" pitchFamily="34" charset="0"/>
              </a:rPr>
              <a:t>p-Toluidine</a:t>
            </a:r>
          </a:p>
          <a:p>
            <a:r>
              <a:rPr lang="en-US" sz="1600" b="1" dirty="0" smtClean="0">
                <a:solidFill>
                  <a:prstClr val="black"/>
                </a:solidFill>
              </a:rPr>
              <a:t>4- </a:t>
            </a:r>
            <a:r>
              <a:rPr lang="en-US" sz="1600" b="1" dirty="0" err="1" smtClean="0">
                <a:solidFill>
                  <a:prstClr val="black"/>
                </a:solidFill>
              </a:rPr>
              <a:t>Methylbenzamine</a:t>
            </a:r>
            <a:endParaRPr lang="en-US" sz="1600" b="1" dirty="0" smtClean="0">
              <a:solidFill>
                <a:prstClr val="black"/>
              </a:solidFill>
            </a:endParaRPr>
          </a:p>
        </p:txBody>
      </p:sp>
      <p:pic>
        <p:nvPicPr>
          <p:cNvPr id="18" name="Picture 6" descr="http://www.sigmaaldrich.com/content/dam/sigma-aldrich/structure6/180/mfcd00007906.eps/_jcr_content/renditions/mfcd00007906-mediu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9316" y="3056979"/>
            <a:ext cx="1131825" cy="1591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630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132309" y="704673"/>
            <a:ext cx="8879382" cy="2554545"/>
          </a:xfrm>
          <a:prstGeom prst="rect">
            <a:avLst/>
          </a:prstGeom>
        </p:spPr>
        <p:txBody>
          <a:bodyPr wrap="square">
            <a:spAutoFit/>
          </a:bodyPr>
          <a:lstStyle/>
          <a:p>
            <a:pPr algn="just"/>
            <a:r>
              <a:rPr lang="en-US" sz="2000" b="1" dirty="0">
                <a:solidFill>
                  <a:srgbClr val="002060"/>
                </a:solidFill>
                <a:latin typeface="Arial" panose="020B0604020202020204" pitchFamily="34" charset="0"/>
                <a:cs typeface="Arial" panose="020B0604020202020204" pitchFamily="34" charset="0"/>
              </a:rPr>
              <a:t>I</a:t>
            </a:r>
            <a:r>
              <a:rPr lang="en-US" sz="2000" b="1" dirty="0" smtClean="0">
                <a:solidFill>
                  <a:srgbClr val="002060"/>
                </a:solidFill>
                <a:latin typeface="Arial" panose="020B0604020202020204" pitchFamily="34" charset="0"/>
                <a:cs typeface="Arial" panose="020B0604020202020204" pitchFamily="34" charset="0"/>
              </a:rPr>
              <a:t>t is noted that:- </a:t>
            </a:r>
          </a:p>
          <a:p>
            <a:pPr algn="just"/>
            <a:r>
              <a:rPr lang="en-US" sz="2000" b="1" dirty="0" smtClean="0">
                <a:solidFill>
                  <a:srgbClr val="C00000"/>
                </a:solidFill>
                <a:latin typeface="Arial" panose="020B0604020202020204" pitchFamily="34" charset="0"/>
                <a:cs typeface="Arial" panose="020B0604020202020204" pitchFamily="34" charset="0"/>
              </a:rPr>
              <a:t> t-butyl amine </a:t>
            </a:r>
            <a:r>
              <a:rPr lang="en-US" sz="2000" b="1" dirty="0" smtClean="0">
                <a:solidFill>
                  <a:srgbClr val="002060"/>
                </a:solidFill>
                <a:latin typeface="Arial" panose="020B0604020202020204" pitchFamily="34" charset="0"/>
                <a:cs typeface="Arial" panose="020B0604020202020204" pitchFamily="34" charset="0"/>
              </a:rPr>
              <a:t>is a </a:t>
            </a:r>
            <a:r>
              <a:rPr lang="en-US" sz="2000" b="1" dirty="0" smtClean="0">
                <a:solidFill>
                  <a:srgbClr val="C00000"/>
                </a:solidFill>
                <a:latin typeface="Arial" panose="020B0604020202020204" pitchFamily="34" charset="0"/>
                <a:cs typeface="Arial" panose="020B0604020202020204" pitchFamily="34" charset="0"/>
              </a:rPr>
              <a:t>primary am</a:t>
            </a:r>
            <a:r>
              <a:rPr lang="en-US" sz="2000" b="1" dirty="0" smtClean="0">
                <a:solidFill>
                  <a:srgbClr val="002060"/>
                </a:solidFill>
                <a:latin typeface="Arial" panose="020B0604020202020204" pitchFamily="34" charset="0"/>
                <a:cs typeface="Arial" panose="020B0604020202020204" pitchFamily="34" charset="0"/>
              </a:rPr>
              <a:t>ine (because only one carbon is attached directly to the nitrogen atom). </a:t>
            </a:r>
          </a:p>
          <a:p>
            <a:pPr algn="just"/>
            <a:r>
              <a:rPr lang="en-US" sz="2000" b="1" dirty="0" smtClean="0">
                <a:solidFill>
                  <a:srgbClr val="002060"/>
                </a:solidFill>
                <a:latin typeface="Arial" panose="020B0604020202020204" pitchFamily="34" charset="0"/>
                <a:cs typeface="Arial" panose="020B0604020202020204" pitchFamily="34" charset="0"/>
              </a:rPr>
              <a:t>In contrast </a:t>
            </a:r>
            <a:r>
              <a:rPr lang="en-US" sz="2000" b="1" dirty="0" smtClean="0">
                <a:solidFill>
                  <a:srgbClr val="C00000"/>
                </a:solidFill>
                <a:latin typeface="Arial" panose="020B0604020202020204" pitchFamily="34" charset="0"/>
                <a:cs typeface="Arial" panose="020B0604020202020204" pitchFamily="34" charset="0"/>
              </a:rPr>
              <a:t>t-butyl </a:t>
            </a:r>
            <a:r>
              <a:rPr lang="en-US" sz="2000" b="1" dirty="0">
                <a:solidFill>
                  <a:srgbClr val="C00000"/>
                </a:solidFill>
                <a:latin typeface="Arial" panose="020B0604020202020204" pitchFamily="34" charset="0"/>
                <a:cs typeface="Arial" panose="020B0604020202020204" pitchFamily="34" charset="0"/>
              </a:rPr>
              <a:t>alcohol </a:t>
            </a:r>
            <a:r>
              <a:rPr lang="en-US" sz="2000" b="1" dirty="0">
                <a:solidFill>
                  <a:srgbClr val="002060"/>
                </a:solidFill>
                <a:latin typeface="Arial" panose="020B0604020202020204" pitchFamily="34" charset="0"/>
                <a:cs typeface="Arial" panose="020B0604020202020204" pitchFamily="34" charset="0"/>
              </a:rPr>
              <a:t>is a </a:t>
            </a:r>
            <a:r>
              <a:rPr lang="en-US" sz="2000" b="1" dirty="0">
                <a:solidFill>
                  <a:srgbClr val="C00000"/>
                </a:solidFill>
                <a:latin typeface="Arial" panose="020B0604020202020204" pitchFamily="34" charset="0"/>
                <a:cs typeface="Arial" panose="020B0604020202020204" pitchFamily="34" charset="0"/>
              </a:rPr>
              <a:t>tertiary alcohol </a:t>
            </a:r>
            <a:r>
              <a:rPr lang="en-US" sz="2000" b="1" dirty="0" smtClean="0">
                <a:solidFill>
                  <a:srgbClr val="002060"/>
                </a:solidFill>
                <a:latin typeface="Arial" panose="020B0604020202020204" pitchFamily="34" charset="0"/>
                <a:cs typeface="Arial" panose="020B0604020202020204" pitchFamily="34" charset="0"/>
              </a:rPr>
              <a:t>because </a:t>
            </a:r>
            <a:r>
              <a:rPr lang="en-US" sz="2000" b="1" dirty="0">
                <a:solidFill>
                  <a:srgbClr val="002060"/>
                </a:solidFill>
                <a:latin typeface="Arial" panose="020B0604020202020204" pitchFamily="34" charset="0"/>
                <a:cs typeface="Arial" panose="020B0604020202020204" pitchFamily="34" charset="0"/>
              </a:rPr>
              <a:t>three carbons are attached to the </a:t>
            </a:r>
            <a:r>
              <a:rPr lang="en-US" sz="2000" b="1" dirty="0" err="1">
                <a:solidFill>
                  <a:srgbClr val="002060"/>
                </a:solidFill>
                <a:latin typeface="Arial" panose="020B0604020202020204" pitchFamily="34" charset="0"/>
                <a:cs typeface="Arial" panose="020B0604020202020204" pitchFamily="34" charset="0"/>
              </a:rPr>
              <a:t>carbinol</a:t>
            </a:r>
            <a:r>
              <a:rPr lang="en-US" sz="2000" b="1" dirty="0">
                <a:solidFill>
                  <a:srgbClr val="00206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carbon. </a:t>
            </a:r>
          </a:p>
          <a:p>
            <a:pPr algn="just"/>
            <a:endParaRPr lang="en-US" sz="2000" b="1" dirty="0" smtClean="0">
              <a:solidFill>
                <a:srgbClr val="002060"/>
              </a:solidFill>
              <a:latin typeface="Arial" panose="020B0604020202020204" pitchFamily="34" charset="0"/>
              <a:cs typeface="Arial" panose="020B0604020202020204" pitchFamily="34" charset="0"/>
            </a:endParaRPr>
          </a:p>
          <a:p>
            <a:r>
              <a:rPr lang="en-US" sz="2000" b="1" dirty="0" smtClean="0">
                <a:solidFill>
                  <a:srgbClr val="002060"/>
                </a:solidFill>
                <a:latin typeface="Arial" panose="020B0604020202020204" pitchFamily="34" charset="0"/>
                <a:cs typeface="Arial" panose="020B0604020202020204" pitchFamily="34" charset="0"/>
              </a:rPr>
              <a:t>   When structures becomes more complicated , the </a:t>
            </a:r>
            <a:r>
              <a:rPr lang="en-US" sz="2000" b="1" dirty="0" smtClean="0">
                <a:solidFill>
                  <a:srgbClr val="C00000"/>
                </a:solidFill>
                <a:latin typeface="Arial" panose="020B0604020202020204" pitchFamily="34" charset="0"/>
                <a:cs typeface="Arial" panose="020B0604020202020204" pitchFamily="34" charset="0"/>
              </a:rPr>
              <a:t>-</a:t>
            </a:r>
            <a:r>
              <a:rPr lang="en-US" sz="2000" b="1" dirty="0">
                <a:solidFill>
                  <a:srgbClr val="C00000"/>
                </a:solidFill>
                <a:latin typeface="Arial" panose="020B0604020202020204" pitchFamily="34" charset="0"/>
                <a:ea typeface="Times New Roman" panose="02020603050405020304" pitchFamily="18" charset="0"/>
                <a:cs typeface="Arial" panose="020B0604020202020204" pitchFamily="34" charset="0"/>
              </a:rPr>
              <a:t>NH</a:t>
            </a:r>
            <a:r>
              <a:rPr lang="en-US" sz="2000" b="1" baseline="-25000" dirty="0">
                <a:solidFill>
                  <a:srgbClr val="C00000"/>
                </a:solidFill>
                <a:latin typeface="Arial" panose="020B0604020202020204" pitchFamily="34" charset="0"/>
                <a:ea typeface="Times New Roman" panose="02020603050405020304" pitchFamily="18" charset="0"/>
                <a:cs typeface="Arial" panose="020B0604020202020204" pitchFamily="34" charset="0"/>
              </a:rPr>
              <a:t>2</a:t>
            </a:r>
            <a:r>
              <a:rPr lang="en-US" sz="2000" b="1" dirty="0" smtClean="0">
                <a:solidFill>
                  <a:srgbClr val="C00000"/>
                </a:solidFill>
                <a:latin typeface="Arial" panose="020B0604020202020204" pitchFamily="34" charset="0"/>
                <a:cs typeface="Arial" panose="020B0604020202020204" pitchFamily="34" charset="0"/>
              </a:rPr>
              <a:t> </a:t>
            </a:r>
            <a:r>
              <a:rPr lang="en-US" sz="2000" b="1" dirty="0" smtClean="0">
                <a:solidFill>
                  <a:srgbClr val="002060"/>
                </a:solidFill>
                <a:latin typeface="Arial" panose="020B0604020202020204" pitchFamily="34" charset="0"/>
                <a:cs typeface="Arial" panose="020B0604020202020204" pitchFamily="34" charset="0"/>
              </a:rPr>
              <a:t>group is called </a:t>
            </a:r>
            <a:r>
              <a:rPr lang="en-US" sz="2000" b="1" dirty="0" smtClean="0">
                <a:solidFill>
                  <a:srgbClr val="C00000"/>
                </a:solidFill>
                <a:latin typeface="Arial" panose="020B0604020202020204" pitchFamily="34" charset="0"/>
                <a:cs typeface="Arial" panose="020B0604020202020204" pitchFamily="34" charset="0"/>
              </a:rPr>
              <a:t>amino </a:t>
            </a:r>
            <a:r>
              <a:rPr lang="en-US" sz="2000" b="1" dirty="0" smtClean="0">
                <a:solidFill>
                  <a:srgbClr val="002060"/>
                </a:solidFill>
                <a:latin typeface="Arial" panose="020B0604020202020204" pitchFamily="34" charset="0"/>
                <a:cs typeface="Arial" panose="020B0604020202020204" pitchFamily="34" charset="0"/>
              </a:rPr>
              <a:t>group:- </a:t>
            </a:r>
            <a:r>
              <a:rPr lang="en-US" sz="2000" b="1" dirty="0" smtClean="0">
                <a:solidFill>
                  <a:srgbClr val="C00000"/>
                </a:solidFill>
                <a:latin typeface="Arial" panose="020B0604020202020204" pitchFamily="34" charset="0"/>
                <a:cs typeface="Arial" panose="020B0604020202020204" pitchFamily="34" charset="0"/>
              </a:rPr>
              <a:t> </a:t>
            </a:r>
            <a:endParaRPr lang="en-US" sz="2000" b="1" dirty="0">
              <a:solidFill>
                <a:srgbClr val="C00000"/>
              </a:solidFill>
              <a:latin typeface="Arial" panose="020B0604020202020204" pitchFamily="34" charset="0"/>
              <a:cs typeface="Arial" panose="020B0604020202020204" pitchFamily="34" charset="0"/>
            </a:endParaRPr>
          </a:p>
        </p:txBody>
      </p:sp>
      <p:sp>
        <p:nvSpPr>
          <p:cNvPr id="17" name="TextBox 16"/>
          <p:cNvSpPr txBox="1"/>
          <p:nvPr/>
        </p:nvSpPr>
        <p:spPr>
          <a:xfrm>
            <a:off x="0" y="0"/>
            <a:ext cx="9144000" cy="523220"/>
          </a:xfrm>
          <a:prstGeom prst="rect">
            <a:avLst/>
          </a:prstGeom>
          <a:solidFill>
            <a:schemeClr val="accent6">
              <a:lumMod val="60000"/>
              <a:lumOff val="40000"/>
            </a:schemeClr>
          </a:solidFill>
          <a:ln/>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800" b="1" dirty="0" smtClean="0">
                <a:solidFill>
                  <a:srgbClr val="C00000"/>
                </a:solidFill>
              </a:rPr>
              <a:t>Structure and Classification of  Amines</a:t>
            </a:r>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8961" y="3102324"/>
            <a:ext cx="6088239" cy="314607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467350" y="4740295"/>
            <a:ext cx="2609850" cy="1508105"/>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sz="2000" dirty="0" smtClean="0">
              <a:solidFill>
                <a:prstClr val="black"/>
              </a:solidFill>
              <a:latin typeface="Arial" panose="020B0604020202020204" pitchFamily="34" charset="0"/>
              <a:ea typeface="Times New Roman" panose="02020603050405020304" pitchFamily="18" charset="0"/>
              <a:cs typeface="Arial" panose="020B0604020202020204" pitchFamily="34" charset="0"/>
            </a:endParaRPr>
          </a:p>
          <a:p>
            <a:r>
              <a:rPr lang="en-US"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       HO-CH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en-US"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CH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en-US"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-NH</a:t>
            </a:r>
            <a:r>
              <a:rPr lang="en-US" baseline="-25000" dirty="0" smtClean="0">
                <a:solidFill>
                  <a:prstClr val="black"/>
                </a:solidFill>
                <a:latin typeface="Arial" panose="020B0604020202020204" pitchFamily="34" charset="0"/>
                <a:ea typeface="Times New Roman" panose="02020603050405020304" pitchFamily="18" charset="0"/>
                <a:cs typeface="Arial" panose="020B0604020202020204" pitchFamily="34" charset="0"/>
              </a:rPr>
              <a:t>2</a:t>
            </a:r>
          </a:p>
          <a:p>
            <a:endParaRPr lang="en-US" sz="2000" dirty="0" smtClean="0">
              <a:solidFill>
                <a:prstClr val="black"/>
              </a:solidFill>
            </a:endParaRPr>
          </a:p>
          <a:p>
            <a:r>
              <a:rPr lang="en-US" sz="1600" b="1" dirty="0" smtClean="0">
                <a:solidFill>
                  <a:srgbClr val="2349E9"/>
                </a:solidFill>
                <a:latin typeface="Arial" panose="020B0604020202020204" pitchFamily="34" charset="0"/>
                <a:ea typeface="Times New Roman" panose="02020603050405020304" pitchFamily="18" charset="0"/>
                <a:cs typeface="Arial" panose="020B0604020202020204" pitchFamily="34" charset="0"/>
              </a:rPr>
              <a:t>          2-Aminoethanol</a:t>
            </a:r>
            <a:endParaRPr lang="en-US" sz="1600" b="1" baseline="-25000" dirty="0" smtClean="0">
              <a:solidFill>
                <a:srgbClr val="2349E9"/>
              </a:solidFill>
              <a:latin typeface="Arial" panose="020B0604020202020204" pitchFamily="34" charset="0"/>
              <a:ea typeface="Times New Roman" panose="02020603050405020304" pitchFamily="18" charset="0"/>
              <a:cs typeface="Arial" panose="020B0604020202020204" pitchFamily="34" charset="0"/>
            </a:endParaRPr>
          </a:p>
          <a:p>
            <a:endParaRPr lang="en-US" b="1" dirty="0" smtClean="0">
              <a:solidFill>
                <a:srgbClr val="0070C0"/>
              </a:solidFill>
              <a:latin typeface="Arial" panose="020B0604020202020204" pitchFamily="34" charset="0"/>
              <a:ea typeface="Times New Roman" panose="02020603050405020304" pitchFamily="18" charset="0"/>
              <a:cs typeface="Arial" panose="020B0604020202020204" pitchFamily="34" charset="0"/>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solidFill>
                  <a:prstClr val="black">
                    <a:tint val="75000"/>
                  </a:prstClr>
                </a:solidFill>
              </a:rPr>
              <a:pPr/>
              <a:t>263</a:t>
            </a:fld>
            <a:endParaRPr lang="en-US">
              <a:solidFill>
                <a:prstClr val="black">
                  <a:tint val="75000"/>
                </a:prstClr>
              </a:solidFill>
            </a:endParaRPr>
          </a:p>
        </p:txBody>
      </p:sp>
    </p:spTree>
    <p:extLst>
      <p:ext uri="{BB962C8B-B14F-4D97-AF65-F5344CB8AC3E}">
        <p14:creationId xmlns:p14="http://schemas.microsoft.com/office/powerpoint/2010/main" val="34298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7" grpId="0" animBg="1"/>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76200" y="691861"/>
            <a:ext cx="9067800" cy="5632311"/>
          </a:xfrm>
          <a:prstGeom prst="rect">
            <a:avLst/>
          </a:prstGeom>
        </p:spPr>
        <p:txBody>
          <a:bodyPr wrap="square">
            <a:spAutoFit/>
          </a:bodyPr>
          <a:lstStyle/>
          <a:p>
            <a:pPr algn="just"/>
            <a:r>
              <a:rPr lang="en-US" b="1" dirty="0" smtClean="0">
                <a:solidFill>
                  <a:srgbClr val="C00000"/>
                </a:solidFill>
                <a:cs typeface="Times New Roman" pitchFamily="18" charset="0"/>
              </a:rPr>
              <a:t>Low-molecular-weight</a:t>
            </a:r>
            <a:r>
              <a:rPr lang="en-US" b="1" dirty="0" smtClean="0">
                <a:solidFill>
                  <a:srgbClr val="002060"/>
                </a:solidFill>
                <a:cs typeface="Times New Roman" pitchFamily="18" charset="0"/>
              </a:rPr>
              <a:t> aliphatic amines (methyl-, dimethyl-, and trimethylamines) </a:t>
            </a:r>
          </a:p>
          <a:p>
            <a:pPr algn="just"/>
            <a:r>
              <a:rPr lang="en-US" b="1" dirty="0" smtClean="0">
                <a:solidFill>
                  <a:srgbClr val="002060"/>
                </a:solidFill>
                <a:cs typeface="Times New Roman" pitchFamily="18" charset="0"/>
              </a:rPr>
              <a:t>are:- </a:t>
            </a:r>
            <a:r>
              <a:rPr lang="en-US" b="1" dirty="0">
                <a:solidFill>
                  <a:srgbClr val="002060"/>
                </a:solidFill>
                <a:cs typeface="Times New Roman" pitchFamily="18" charset="0"/>
              </a:rPr>
              <a:t> </a:t>
            </a:r>
            <a:r>
              <a:rPr lang="en-US" b="1" dirty="0" smtClean="0">
                <a:solidFill>
                  <a:srgbClr val="002060"/>
                </a:solidFill>
                <a:cs typeface="Times New Roman" pitchFamily="18" charset="0"/>
              </a:rPr>
              <a:t> Colorless </a:t>
            </a:r>
            <a:r>
              <a:rPr lang="en-US" b="1" u="sng" dirty="0" smtClean="0">
                <a:solidFill>
                  <a:srgbClr val="C00000"/>
                </a:solidFill>
                <a:cs typeface="Times New Roman" pitchFamily="18" charset="0"/>
              </a:rPr>
              <a:t>gases</a:t>
            </a:r>
            <a:r>
              <a:rPr lang="en-US" b="1" dirty="0" smtClean="0">
                <a:solidFill>
                  <a:srgbClr val="C00000"/>
                </a:solidFill>
                <a:cs typeface="Times New Roman" pitchFamily="18" charset="0"/>
              </a:rPr>
              <a:t>.</a:t>
            </a:r>
            <a:r>
              <a:rPr lang="en-US" b="1" dirty="0" smtClean="0">
                <a:solidFill>
                  <a:srgbClr val="002060"/>
                </a:solidFill>
                <a:cs typeface="Times New Roman" pitchFamily="18" charset="0"/>
              </a:rPr>
              <a:t> And  </a:t>
            </a:r>
            <a:r>
              <a:rPr lang="en-US" b="1" dirty="0" smtClean="0">
                <a:solidFill>
                  <a:srgbClr val="C00000"/>
                </a:solidFill>
                <a:cs typeface="Times New Roman" pitchFamily="18" charset="0"/>
              </a:rPr>
              <a:t>Soluble</a:t>
            </a:r>
            <a:r>
              <a:rPr lang="en-US" b="1" dirty="0" smtClean="0">
                <a:solidFill>
                  <a:srgbClr val="002060"/>
                </a:solidFill>
                <a:cs typeface="Times New Roman" pitchFamily="18" charset="0"/>
              </a:rPr>
              <a:t> </a:t>
            </a:r>
            <a:r>
              <a:rPr lang="en-US" b="1" dirty="0">
                <a:solidFill>
                  <a:srgbClr val="002060"/>
                </a:solidFill>
                <a:cs typeface="Times New Roman" pitchFamily="18" charset="0"/>
              </a:rPr>
              <a:t>in water.</a:t>
            </a:r>
          </a:p>
          <a:p>
            <a:pPr algn="just"/>
            <a:r>
              <a:rPr lang="en-US" b="1" dirty="0">
                <a:solidFill>
                  <a:srgbClr val="002060"/>
                </a:solidFill>
                <a:cs typeface="Times New Roman" pitchFamily="18" charset="0"/>
              </a:rPr>
              <a:t>Amines containing </a:t>
            </a:r>
            <a:r>
              <a:rPr lang="en-US" b="1" dirty="0">
                <a:solidFill>
                  <a:srgbClr val="C00000"/>
                </a:solidFill>
                <a:cs typeface="Times New Roman" pitchFamily="18" charset="0"/>
              </a:rPr>
              <a:t>4 to 11 </a:t>
            </a:r>
            <a:r>
              <a:rPr lang="en-US" b="1" dirty="0">
                <a:solidFill>
                  <a:srgbClr val="002060"/>
                </a:solidFill>
                <a:cs typeface="Times New Roman" pitchFamily="18" charset="0"/>
              </a:rPr>
              <a:t>carbons atoms are </a:t>
            </a:r>
            <a:r>
              <a:rPr lang="en-US" b="1" u="sng" dirty="0">
                <a:solidFill>
                  <a:srgbClr val="002060"/>
                </a:solidFill>
                <a:cs typeface="Times New Roman" pitchFamily="18" charset="0"/>
              </a:rPr>
              <a:t>l</a:t>
            </a:r>
            <a:r>
              <a:rPr lang="en-US" b="1" u="sng" dirty="0">
                <a:solidFill>
                  <a:srgbClr val="C00000"/>
                </a:solidFill>
                <a:cs typeface="Times New Roman" pitchFamily="18" charset="0"/>
              </a:rPr>
              <a:t>iquids</a:t>
            </a:r>
            <a:r>
              <a:rPr lang="en-US" b="1" dirty="0">
                <a:solidFill>
                  <a:srgbClr val="002060"/>
                </a:solidFill>
                <a:cs typeface="Times New Roman" pitchFamily="18" charset="0"/>
              </a:rPr>
              <a:t>. </a:t>
            </a:r>
          </a:p>
          <a:p>
            <a:pPr algn="just"/>
            <a:r>
              <a:rPr lang="en-US" b="1" dirty="0">
                <a:solidFill>
                  <a:srgbClr val="C00000"/>
                </a:solidFill>
                <a:cs typeface="Times New Roman" pitchFamily="18" charset="0"/>
              </a:rPr>
              <a:t>Higher</a:t>
            </a:r>
            <a:r>
              <a:rPr lang="en-US" b="1" dirty="0">
                <a:solidFill>
                  <a:srgbClr val="002060"/>
                </a:solidFill>
                <a:cs typeface="Times New Roman" pitchFamily="18" charset="0"/>
              </a:rPr>
              <a:t>-molecular-weight amines are </a:t>
            </a:r>
            <a:r>
              <a:rPr lang="en-US" b="1" u="sng" dirty="0">
                <a:solidFill>
                  <a:srgbClr val="C00000"/>
                </a:solidFill>
                <a:cs typeface="Times New Roman" pitchFamily="18" charset="0"/>
              </a:rPr>
              <a:t>solids</a:t>
            </a:r>
            <a:r>
              <a:rPr lang="en-US" b="1" dirty="0">
                <a:solidFill>
                  <a:srgbClr val="C00000"/>
                </a:solidFill>
                <a:cs typeface="Times New Roman" pitchFamily="18" charset="0"/>
              </a:rPr>
              <a:t>.</a:t>
            </a:r>
            <a:r>
              <a:rPr lang="en-US" b="1" dirty="0">
                <a:solidFill>
                  <a:srgbClr val="002060"/>
                </a:solidFill>
                <a:cs typeface="Times New Roman" pitchFamily="18" charset="0"/>
              </a:rPr>
              <a:t> </a:t>
            </a:r>
          </a:p>
          <a:p>
            <a:pPr algn="just"/>
            <a:r>
              <a:rPr lang="en-US" b="1" dirty="0">
                <a:solidFill>
                  <a:srgbClr val="002060"/>
                </a:solidFill>
                <a:cs typeface="Times New Roman" pitchFamily="18" charset="0"/>
              </a:rPr>
              <a:t>Like ammonia, they form </a:t>
            </a:r>
            <a:r>
              <a:rPr lang="en-US" b="1" u="sng" dirty="0">
                <a:solidFill>
                  <a:srgbClr val="C00000"/>
                </a:solidFill>
                <a:cs typeface="Times New Roman" pitchFamily="18" charset="0"/>
              </a:rPr>
              <a:t>basic</a:t>
            </a:r>
            <a:r>
              <a:rPr lang="en-US" b="1" dirty="0">
                <a:solidFill>
                  <a:srgbClr val="002060"/>
                </a:solidFill>
                <a:cs typeface="Times New Roman" pitchFamily="18" charset="0"/>
              </a:rPr>
              <a:t> solutions.</a:t>
            </a:r>
            <a:endParaRPr lang="en-US" b="1" dirty="0">
              <a:solidFill>
                <a:srgbClr val="002060"/>
              </a:solidFill>
            </a:endParaRPr>
          </a:p>
          <a:p>
            <a:pPr algn="just"/>
            <a:r>
              <a:rPr lang="en-US" b="1" dirty="0">
                <a:solidFill>
                  <a:srgbClr val="002060"/>
                </a:solidFill>
                <a:cs typeface="Times New Roman" pitchFamily="18" charset="0"/>
              </a:rPr>
              <a:t>They have characteristically unpleasant </a:t>
            </a:r>
            <a:r>
              <a:rPr lang="en-US" b="1" u="sng" dirty="0">
                <a:solidFill>
                  <a:srgbClr val="C00000"/>
                </a:solidFill>
                <a:cs typeface="Times New Roman" pitchFamily="18" charset="0"/>
              </a:rPr>
              <a:t>odors</a:t>
            </a:r>
            <a:r>
              <a:rPr lang="en-US" b="1" dirty="0">
                <a:solidFill>
                  <a:srgbClr val="002060"/>
                </a:solidFill>
                <a:cs typeface="Times New Roman" pitchFamily="18" charset="0"/>
              </a:rPr>
              <a:t> that resemble the odors of ammonia and dead fish</a:t>
            </a:r>
            <a:r>
              <a:rPr lang="en-US" b="1" dirty="0" smtClean="0">
                <a:solidFill>
                  <a:srgbClr val="002060"/>
                </a:solidFill>
                <a:cs typeface="Times New Roman" pitchFamily="18" charset="0"/>
              </a:rPr>
              <a:t>.</a:t>
            </a:r>
          </a:p>
          <a:p>
            <a:pPr algn="just"/>
            <a:r>
              <a:rPr lang="en-US" b="1" dirty="0">
                <a:solidFill>
                  <a:srgbClr val="C00000"/>
                </a:solidFill>
                <a:effectLst>
                  <a:outerShdw blurRad="38100" dist="38100" dir="2700000" algn="tl">
                    <a:srgbClr val="000000">
                      <a:alpha val="43137"/>
                    </a:srgbClr>
                  </a:outerShdw>
                </a:effectLst>
                <a:cs typeface="Arial" panose="020B0604020202020204" pitchFamily="34" charset="0"/>
              </a:rPr>
              <a:t>Polarity </a:t>
            </a:r>
          </a:p>
          <a:p>
            <a:pPr marL="342900" indent="-342900" algn="just">
              <a:buFontTx/>
              <a:buChar char="-"/>
            </a:pPr>
            <a:r>
              <a:rPr lang="en-US" b="1" dirty="0">
                <a:solidFill>
                  <a:srgbClr val="002060"/>
                </a:solidFill>
                <a:cs typeface="Arial" panose="020B0604020202020204" pitchFamily="34" charset="0"/>
              </a:rPr>
              <a:t>Amines possess a polar </a:t>
            </a:r>
            <a:r>
              <a:rPr lang="en-US" b="1" baseline="30000" dirty="0">
                <a:solidFill>
                  <a:srgbClr val="C00000"/>
                </a:solidFill>
                <a:cs typeface="Arial" panose="020B0604020202020204" pitchFamily="34" charset="0"/>
                <a:sym typeface="Symbol"/>
              </a:rPr>
              <a:t></a:t>
            </a:r>
            <a:r>
              <a:rPr lang="en-US" b="1" baseline="30000" dirty="0">
                <a:solidFill>
                  <a:srgbClr val="C00000"/>
                </a:solidFill>
                <a:cs typeface="Arial" panose="020B0604020202020204" pitchFamily="34" charset="0"/>
              </a:rPr>
              <a:t>-</a:t>
            </a:r>
            <a:r>
              <a:rPr lang="en-US" b="1" dirty="0">
                <a:solidFill>
                  <a:srgbClr val="C00000"/>
                </a:solidFill>
                <a:cs typeface="Arial" panose="020B0604020202020204" pitchFamily="34" charset="0"/>
              </a:rPr>
              <a:t>N—H</a:t>
            </a:r>
            <a:r>
              <a:rPr lang="en-US" b="1" baseline="30000" dirty="0">
                <a:solidFill>
                  <a:srgbClr val="C00000"/>
                </a:solidFill>
                <a:cs typeface="Arial" panose="020B0604020202020204" pitchFamily="34" charset="0"/>
                <a:sym typeface="Symbol"/>
              </a:rPr>
              <a:t> </a:t>
            </a:r>
            <a:r>
              <a:rPr lang="en-US" b="1" baseline="30000" dirty="0">
                <a:solidFill>
                  <a:srgbClr val="C00000"/>
                </a:solidFill>
                <a:cs typeface="Arial" panose="020B0604020202020204" pitchFamily="34" charset="0"/>
              </a:rPr>
              <a:t>+</a:t>
            </a:r>
            <a:r>
              <a:rPr lang="en-US" b="1" dirty="0">
                <a:solidFill>
                  <a:srgbClr val="C00000"/>
                </a:solidFill>
                <a:cs typeface="Arial" panose="020B0604020202020204" pitchFamily="34" charset="0"/>
              </a:rPr>
              <a:t> </a:t>
            </a:r>
            <a:r>
              <a:rPr lang="en-US" b="1" dirty="0">
                <a:solidFill>
                  <a:srgbClr val="002060"/>
                </a:solidFill>
                <a:cs typeface="Arial" panose="020B0604020202020204" pitchFamily="34" charset="0"/>
              </a:rPr>
              <a:t>bond, for this reason primary and secondary amines are capable of intermolecular </a:t>
            </a:r>
            <a:r>
              <a:rPr lang="en-US" b="1" dirty="0">
                <a:solidFill>
                  <a:srgbClr val="C00000"/>
                </a:solidFill>
                <a:cs typeface="Arial" panose="020B0604020202020204" pitchFamily="34" charset="0"/>
              </a:rPr>
              <a:t>hydrogen bonding</a:t>
            </a:r>
            <a:r>
              <a:rPr lang="en-US" b="1" dirty="0">
                <a:solidFill>
                  <a:srgbClr val="002060"/>
                </a:solidFill>
                <a:cs typeface="Arial" panose="020B0604020202020204" pitchFamily="34" charset="0"/>
              </a:rPr>
              <a:t>.</a:t>
            </a:r>
          </a:p>
          <a:p>
            <a:pPr algn="just"/>
            <a:r>
              <a:rPr lang="en-US" b="1" dirty="0" smtClean="0">
                <a:solidFill>
                  <a:srgbClr val="C00000"/>
                </a:solidFill>
                <a:effectLst>
                  <a:outerShdw blurRad="38100" dist="38100" dir="2700000" algn="tl">
                    <a:srgbClr val="000000">
                      <a:alpha val="43137"/>
                    </a:srgbClr>
                  </a:outerShdw>
                </a:effectLst>
                <a:cs typeface="Arial" panose="020B0604020202020204" pitchFamily="34" charset="0"/>
              </a:rPr>
              <a:t>Boiling </a:t>
            </a:r>
            <a:r>
              <a:rPr lang="en-US" b="1" dirty="0">
                <a:solidFill>
                  <a:srgbClr val="C00000"/>
                </a:solidFill>
                <a:effectLst>
                  <a:outerShdw blurRad="38100" dist="38100" dir="2700000" algn="tl">
                    <a:srgbClr val="000000">
                      <a:alpha val="43137"/>
                    </a:srgbClr>
                  </a:outerShdw>
                </a:effectLst>
                <a:cs typeface="Arial" panose="020B0604020202020204" pitchFamily="34" charset="0"/>
              </a:rPr>
              <a:t>Points</a:t>
            </a:r>
          </a:p>
          <a:p>
            <a:pPr marL="342900" indent="-342900" algn="just">
              <a:buFontTx/>
              <a:buChar char="-"/>
            </a:pPr>
            <a:r>
              <a:rPr lang="en-US" b="1" dirty="0">
                <a:solidFill>
                  <a:srgbClr val="002060"/>
                </a:solidFill>
                <a:cs typeface="Arial" panose="020B0604020202020204" pitchFamily="34" charset="0"/>
              </a:rPr>
              <a:t>Boiling points of primary and secondary amines are higher than those of alkanes of comparable molecular weight, and lower than those of alcohols of similar molecular weight.</a:t>
            </a:r>
          </a:p>
          <a:p>
            <a:pPr marL="342900" indent="-342900" algn="just">
              <a:buFontTx/>
              <a:buChar char="-"/>
            </a:pPr>
            <a:r>
              <a:rPr lang="en-US" b="1" dirty="0">
                <a:solidFill>
                  <a:srgbClr val="002060"/>
                </a:solidFill>
                <a:cs typeface="Arial" panose="020B0604020202020204" pitchFamily="34" charset="0"/>
              </a:rPr>
              <a:t>Tertiary amines are incapable of intermolecular hydrogen bonding.</a:t>
            </a:r>
          </a:p>
          <a:p>
            <a:pPr marL="342900" indent="-342900" algn="just">
              <a:buFontTx/>
              <a:buChar char="-"/>
            </a:pPr>
            <a:r>
              <a:rPr lang="en-US" b="1" dirty="0">
                <a:solidFill>
                  <a:srgbClr val="002060"/>
                </a:solidFill>
                <a:cs typeface="Arial" panose="020B0604020202020204" pitchFamily="34" charset="0"/>
              </a:rPr>
              <a:t>Boiling points of tertiary amines are Lower than primary and secondary amines of identical molecular weights and higher than those of alkanes of similar molecular weight.</a:t>
            </a:r>
          </a:p>
          <a:p>
            <a:pPr algn="just"/>
            <a:r>
              <a:rPr lang="en-US" b="1" dirty="0" smtClean="0">
                <a:solidFill>
                  <a:srgbClr val="C00000"/>
                </a:solidFill>
                <a:effectLst>
                  <a:outerShdw blurRad="38100" dist="38100" dir="2700000" algn="tl">
                    <a:srgbClr val="000000">
                      <a:alpha val="43137"/>
                    </a:srgbClr>
                  </a:outerShdw>
                </a:effectLst>
                <a:cs typeface="Arial" panose="020B0604020202020204" pitchFamily="34" charset="0"/>
              </a:rPr>
              <a:t>Solubility </a:t>
            </a:r>
            <a:r>
              <a:rPr lang="en-US" b="1" dirty="0">
                <a:solidFill>
                  <a:srgbClr val="C00000"/>
                </a:solidFill>
                <a:effectLst>
                  <a:outerShdw blurRad="38100" dist="38100" dir="2700000" algn="tl">
                    <a:srgbClr val="000000">
                      <a:alpha val="43137"/>
                    </a:srgbClr>
                  </a:outerShdw>
                </a:effectLst>
                <a:cs typeface="Arial" panose="020B0604020202020204" pitchFamily="34" charset="0"/>
              </a:rPr>
              <a:t>in water</a:t>
            </a:r>
          </a:p>
          <a:p>
            <a:pPr marL="342900" indent="-342900" algn="just">
              <a:buFontTx/>
              <a:buChar char="-"/>
            </a:pPr>
            <a:r>
              <a:rPr lang="en-US" b="1" dirty="0">
                <a:solidFill>
                  <a:srgbClr val="002060"/>
                </a:solidFill>
                <a:cs typeface="Arial" panose="020B0604020202020204" pitchFamily="34" charset="0"/>
              </a:rPr>
              <a:t>All amines are capable of forming hydrogen bonds with water.</a:t>
            </a:r>
          </a:p>
          <a:p>
            <a:pPr marL="342900" indent="-342900" algn="just">
              <a:buFontTx/>
              <a:buChar char="-"/>
            </a:pPr>
            <a:r>
              <a:rPr lang="en-US" b="1" dirty="0">
                <a:solidFill>
                  <a:srgbClr val="002060"/>
                </a:solidFill>
                <a:cs typeface="Arial" panose="020B0604020202020204" pitchFamily="34" charset="0"/>
              </a:rPr>
              <a:t>Amines with up </a:t>
            </a:r>
            <a:r>
              <a:rPr lang="en-US" b="1" dirty="0">
                <a:solidFill>
                  <a:srgbClr val="C00000"/>
                </a:solidFill>
                <a:cs typeface="Arial" panose="020B0604020202020204" pitchFamily="34" charset="0"/>
              </a:rPr>
              <a:t>to six carbons </a:t>
            </a:r>
            <a:r>
              <a:rPr lang="en-US" b="1" dirty="0">
                <a:solidFill>
                  <a:srgbClr val="002060"/>
                </a:solidFill>
                <a:cs typeface="Arial" panose="020B0604020202020204" pitchFamily="34" charset="0"/>
              </a:rPr>
              <a:t>show appreciable solubility in </a:t>
            </a:r>
            <a:r>
              <a:rPr lang="en-US" b="1" dirty="0" smtClean="0">
                <a:solidFill>
                  <a:srgbClr val="002060"/>
                </a:solidFill>
                <a:cs typeface="Arial" panose="020B0604020202020204" pitchFamily="34" charset="0"/>
              </a:rPr>
              <a:t>water</a:t>
            </a:r>
            <a:endParaRPr lang="en-US" b="1" dirty="0" smtClean="0">
              <a:solidFill>
                <a:srgbClr val="002060"/>
              </a:solidFill>
              <a:cs typeface="Times New Roman" pitchFamily="18" charset="0"/>
            </a:endParaRPr>
          </a:p>
        </p:txBody>
      </p:sp>
      <p:sp>
        <p:nvSpPr>
          <p:cNvPr id="33" name="TextBox 32"/>
          <p:cNvSpPr txBox="1"/>
          <p:nvPr/>
        </p:nvSpPr>
        <p:spPr>
          <a:xfrm>
            <a:off x="0" y="0"/>
            <a:ext cx="9144000" cy="523220"/>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sz="2800" b="1" dirty="0">
                <a:solidFill>
                  <a:srgbClr val="C00000"/>
                </a:solidFill>
              </a:rPr>
              <a:t>Physical Properties of  Amines</a:t>
            </a:r>
          </a:p>
        </p:txBody>
      </p:sp>
      <p:sp>
        <p:nvSpPr>
          <p:cNvPr id="2" name="عنصر نائب لرقم الشريحة 1"/>
          <p:cNvSpPr>
            <a:spLocks noGrp="1"/>
          </p:cNvSpPr>
          <p:nvPr>
            <p:ph type="sldNum" sz="quarter" idx="12"/>
          </p:nvPr>
        </p:nvSpPr>
        <p:spPr>
          <a:xfrm>
            <a:off x="-228600" y="7803603"/>
            <a:ext cx="2133600" cy="365125"/>
          </a:xfrm>
        </p:spPr>
        <p:txBody>
          <a:bodyPr/>
          <a:lstStyle/>
          <a:p>
            <a:fld id="{405B12B2-4FB3-489F-A189-74144EEB9694}" type="slidenum">
              <a:rPr lang="en-US" smtClean="0">
                <a:solidFill>
                  <a:prstClr val="black">
                    <a:tint val="75000"/>
                  </a:prstClr>
                </a:solidFill>
              </a:rPr>
              <a:pPr/>
              <a:t>264</a:t>
            </a:fld>
            <a:endParaRPr lang="en-US" dirty="0">
              <a:solidFill>
                <a:prstClr val="black">
                  <a:tint val="75000"/>
                </a:prstClr>
              </a:solidFill>
            </a:endParaRPr>
          </a:p>
        </p:txBody>
      </p:sp>
    </p:spTree>
    <p:extLst>
      <p:ext uri="{BB962C8B-B14F-4D97-AF65-F5344CB8AC3E}">
        <p14:creationId xmlns:p14="http://schemas.microsoft.com/office/powerpoint/2010/main" val="133972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9144000" cy="461665"/>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sz="2400" b="1" dirty="0">
                <a:solidFill>
                  <a:srgbClr val="C00000"/>
                </a:solidFill>
              </a:rPr>
              <a:t>Physical Properties of  </a:t>
            </a:r>
            <a:r>
              <a:rPr lang="en-US" sz="2400" b="1" dirty="0" smtClean="0">
                <a:solidFill>
                  <a:srgbClr val="C00000"/>
                </a:solidFill>
              </a:rPr>
              <a:t>Amines     cont.</a:t>
            </a:r>
            <a:endParaRPr lang="en-US" sz="2400" b="1" dirty="0">
              <a:solidFill>
                <a:srgbClr val="C0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977033749"/>
              </p:ext>
            </p:extLst>
          </p:nvPr>
        </p:nvGraphicFramePr>
        <p:xfrm>
          <a:off x="609600" y="1503060"/>
          <a:ext cx="7578725" cy="5202540"/>
        </p:xfrm>
        <a:graphic>
          <a:graphicData uri="http://schemas.openxmlformats.org/drawingml/2006/table">
            <a:tbl>
              <a:tblPr firstRow="1" firstCol="1" bandRow="1">
                <a:tableStyleId>{5C22544A-7EE6-4342-B048-85BDC9FD1C3A}</a:tableStyleId>
              </a:tblPr>
              <a:tblGrid>
                <a:gridCol w="2068153"/>
                <a:gridCol w="1762938"/>
                <a:gridCol w="1057127"/>
                <a:gridCol w="544460"/>
                <a:gridCol w="2146047"/>
              </a:tblGrid>
              <a:tr h="587945">
                <a:tc>
                  <a:txBody>
                    <a:bodyPr/>
                    <a:lstStyle/>
                    <a:p>
                      <a:pPr algn="l" rtl="0">
                        <a:spcAft>
                          <a:spcPts val="0"/>
                        </a:spcAft>
                      </a:pPr>
                      <a:r>
                        <a:rPr lang="en-US" sz="1100" dirty="0">
                          <a:effectLst/>
                        </a:rPr>
                        <a:t>Structure</a:t>
                      </a:r>
                      <a:endParaRPr lang="en-US" sz="1100" dirty="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Name</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Mol. Wt.</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Bp (°C)</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Solubility in H</a:t>
                      </a:r>
                      <a:r>
                        <a:rPr lang="en-US" sz="1400" baseline="-25000">
                          <a:effectLst/>
                        </a:rPr>
                        <a:t>2</a:t>
                      </a:r>
                      <a:r>
                        <a:rPr lang="en-US" sz="1400">
                          <a:effectLst/>
                        </a:rPr>
                        <a:t>O</a:t>
                      </a:r>
                      <a:endParaRPr lang="en-US" sz="1100">
                        <a:effectLst/>
                      </a:endParaRPr>
                    </a:p>
                    <a:p>
                      <a:pPr algn="ctr" rtl="0">
                        <a:lnSpc>
                          <a:spcPct val="115000"/>
                        </a:lnSpc>
                        <a:spcAft>
                          <a:spcPts val="0"/>
                        </a:spcAft>
                      </a:pPr>
                      <a:r>
                        <a:rPr lang="en-US" sz="1400">
                          <a:effectLst/>
                        </a:rPr>
                        <a:t>At 20 °C</a:t>
                      </a:r>
                      <a:endParaRPr lang="en-US" sz="1100">
                        <a:effectLst/>
                        <a:latin typeface="Calibri"/>
                        <a:ea typeface="Calibri"/>
                        <a:cs typeface="Arial"/>
                      </a:endParaRPr>
                    </a:p>
                  </a:txBody>
                  <a:tcPr marL="68580" marR="68580" marT="0" marB="0"/>
                </a:tc>
              </a:tr>
              <a:tr h="285076">
                <a:tc>
                  <a:txBody>
                    <a:bodyPr/>
                    <a:lstStyle/>
                    <a:p>
                      <a:pPr algn="ctr" rtl="0">
                        <a:lnSpc>
                          <a:spcPct val="115000"/>
                        </a:lnSpc>
                        <a:spcAft>
                          <a:spcPts val="0"/>
                        </a:spcAft>
                      </a:pPr>
                      <a:r>
                        <a:rPr lang="en-US" sz="1400">
                          <a:effectLst/>
                        </a:rPr>
                        <a:t>CH</a:t>
                      </a:r>
                      <a:r>
                        <a:rPr lang="en-US" sz="1400" baseline="-25000">
                          <a:effectLst/>
                        </a:rPr>
                        <a:t>3</a:t>
                      </a:r>
                      <a:r>
                        <a:rPr lang="en-US" sz="1400">
                          <a:effectLst/>
                        </a:rPr>
                        <a:t>CH</a:t>
                      </a:r>
                      <a:r>
                        <a:rPr lang="en-US" sz="1400" baseline="-25000">
                          <a:effectLst/>
                        </a:rPr>
                        <a:t>3</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ethane</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30</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-89</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insoluble</a:t>
                      </a:r>
                      <a:endParaRPr lang="en-US" sz="1100">
                        <a:effectLst/>
                        <a:latin typeface="Calibri"/>
                        <a:ea typeface="Calibri"/>
                        <a:cs typeface="Arial"/>
                      </a:endParaRPr>
                    </a:p>
                  </a:txBody>
                  <a:tcPr marL="68580" marR="68580" marT="0" marB="0"/>
                </a:tc>
              </a:tr>
              <a:tr h="285076">
                <a:tc>
                  <a:txBody>
                    <a:bodyPr/>
                    <a:lstStyle/>
                    <a:p>
                      <a:pPr algn="ctr" rtl="0">
                        <a:lnSpc>
                          <a:spcPct val="115000"/>
                        </a:lnSpc>
                        <a:spcAft>
                          <a:spcPts val="0"/>
                        </a:spcAft>
                      </a:pPr>
                      <a:r>
                        <a:rPr lang="en-US" sz="1400">
                          <a:effectLst/>
                        </a:rPr>
                        <a:t>CH</a:t>
                      </a:r>
                      <a:r>
                        <a:rPr lang="en-US" sz="1400" baseline="-25000">
                          <a:effectLst/>
                        </a:rPr>
                        <a:t>3</a:t>
                      </a:r>
                      <a:r>
                        <a:rPr lang="en-US" sz="1400">
                          <a:effectLst/>
                        </a:rPr>
                        <a:t>NH</a:t>
                      </a:r>
                      <a:r>
                        <a:rPr lang="en-US" sz="1400" baseline="-25000">
                          <a:effectLst/>
                        </a:rPr>
                        <a:t>2</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methylamine</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31</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-7.5</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very soluble</a:t>
                      </a:r>
                      <a:endParaRPr lang="en-US" sz="1100">
                        <a:effectLst/>
                        <a:latin typeface="Calibri"/>
                        <a:ea typeface="Calibri"/>
                        <a:cs typeface="Arial"/>
                      </a:endParaRPr>
                    </a:p>
                  </a:txBody>
                  <a:tcPr marL="68580" marR="68580" marT="0" marB="0"/>
                </a:tc>
              </a:tr>
              <a:tr h="587945">
                <a:tc>
                  <a:txBody>
                    <a:bodyPr/>
                    <a:lstStyle/>
                    <a:p>
                      <a:pPr algn="ctr" rtl="0">
                        <a:lnSpc>
                          <a:spcPct val="115000"/>
                        </a:lnSpc>
                        <a:spcAft>
                          <a:spcPts val="0"/>
                        </a:spcAft>
                      </a:pPr>
                      <a:r>
                        <a:rPr lang="en-US" sz="1400">
                          <a:effectLst/>
                        </a:rPr>
                        <a:t>CH</a:t>
                      </a:r>
                      <a:r>
                        <a:rPr lang="en-US" sz="1400" baseline="-25000">
                          <a:effectLst/>
                        </a:rPr>
                        <a:t>3</a:t>
                      </a:r>
                      <a:r>
                        <a:rPr lang="en-US" sz="1400">
                          <a:effectLst/>
                        </a:rPr>
                        <a:t>OH</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methyl alcohol</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32</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64.5</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very soluble</a:t>
                      </a:r>
                      <a:endParaRPr lang="en-US" sz="1100">
                        <a:effectLst/>
                        <a:latin typeface="Calibri"/>
                        <a:ea typeface="Calibri"/>
                        <a:cs typeface="Arial"/>
                      </a:endParaRPr>
                    </a:p>
                  </a:txBody>
                  <a:tcPr marL="68580" marR="68580" marT="0" marB="0"/>
                </a:tc>
              </a:tr>
              <a:tr h="285076">
                <a:tc>
                  <a:txBody>
                    <a:bodyPr/>
                    <a:lstStyle/>
                    <a:p>
                      <a:pPr algn="ctr" rtl="0">
                        <a:lnSpc>
                          <a:spcPct val="115000"/>
                        </a:lnSpc>
                        <a:spcAft>
                          <a:spcPts val="0"/>
                        </a:spcAft>
                      </a:pPr>
                      <a:r>
                        <a:rPr lang="en-US" sz="1400">
                          <a:effectLst/>
                        </a:rPr>
                        <a:t>CH</a:t>
                      </a:r>
                      <a:r>
                        <a:rPr lang="en-US" sz="1400" baseline="-25000">
                          <a:effectLst/>
                        </a:rPr>
                        <a:t>3</a:t>
                      </a:r>
                      <a:r>
                        <a:rPr lang="en-US" sz="1400">
                          <a:effectLst/>
                        </a:rPr>
                        <a:t>CH</a:t>
                      </a:r>
                      <a:r>
                        <a:rPr lang="en-US" sz="1400" baseline="-25000">
                          <a:effectLst/>
                        </a:rPr>
                        <a:t>2</a:t>
                      </a:r>
                      <a:r>
                        <a:rPr lang="en-US" sz="1400">
                          <a:effectLst/>
                        </a:rPr>
                        <a:t>CH</a:t>
                      </a:r>
                      <a:r>
                        <a:rPr lang="en-US" sz="1400" baseline="-25000">
                          <a:effectLst/>
                        </a:rPr>
                        <a:t>3</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propane</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44</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-42</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insoluble</a:t>
                      </a:r>
                      <a:endParaRPr lang="en-US" sz="1100">
                        <a:effectLst/>
                        <a:latin typeface="Calibri"/>
                        <a:ea typeface="Calibri"/>
                        <a:cs typeface="Arial"/>
                      </a:endParaRPr>
                    </a:p>
                  </a:txBody>
                  <a:tcPr marL="68580" marR="68580" marT="0" marB="0"/>
                </a:tc>
              </a:tr>
              <a:tr h="285076">
                <a:tc>
                  <a:txBody>
                    <a:bodyPr/>
                    <a:lstStyle/>
                    <a:p>
                      <a:pPr algn="ctr" rtl="0">
                        <a:lnSpc>
                          <a:spcPct val="115000"/>
                        </a:lnSpc>
                        <a:spcAft>
                          <a:spcPts val="0"/>
                        </a:spcAft>
                      </a:pPr>
                      <a:r>
                        <a:rPr lang="en-US" sz="1400">
                          <a:effectLst/>
                        </a:rPr>
                        <a:t>CH</a:t>
                      </a:r>
                      <a:r>
                        <a:rPr lang="en-US" sz="1400" baseline="-25000">
                          <a:effectLst/>
                        </a:rPr>
                        <a:t>3</a:t>
                      </a:r>
                      <a:r>
                        <a:rPr lang="en-US" sz="1400">
                          <a:effectLst/>
                        </a:rPr>
                        <a:t>CH</a:t>
                      </a:r>
                      <a:r>
                        <a:rPr lang="en-US" sz="1400" baseline="-25000">
                          <a:effectLst/>
                        </a:rPr>
                        <a:t>2</a:t>
                      </a:r>
                      <a:r>
                        <a:rPr lang="en-US" sz="1400">
                          <a:effectLst/>
                        </a:rPr>
                        <a:t>NH</a:t>
                      </a:r>
                      <a:r>
                        <a:rPr lang="en-US" sz="1400" baseline="-25000">
                          <a:effectLst/>
                        </a:rPr>
                        <a:t>2</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Ethylamine</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45</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17</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very soluble</a:t>
                      </a:r>
                      <a:endParaRPr lang="en-US" sz="1100">
                        <a:effectLst/>
                        <a:latin typeface="Calibri"/>
                        <a:ea typeface="Calibri"/>
                        <a:cs typeface="Arial"/>
                      </a:endParaRPr>
                    </a:p>
                  </a:txBody>
                  <a:tcPr marL="68580" marR="68580" marT="0" marB="0"/>
                </a:tc>
              </a:tr>
              <a:tr h="285076">
                <a:tc>
                  <a:txBody>
                    <a:bodyPr/>
                    <a:lstStyle/>
                    <a:p>
                      <a:pPr algn="ctr" rtl="0">
                        <a:lnSpc>
                          <a:spcPct val="115000"/>
                        </a:lnSpc>
                        <a:spcAft>
                          <a:spcPts val="0"/>
                        </a:spcAft>
                      </a:pPr>
                      <a:r>
                        <a:rPr lang="en-US" sz="1400">
                          <a:effectLst/>
                        </a:rPr>
                        <a:t>CH</a:t>
                      </a:r>
                      <a:r>
                        <a:rPr lang="en-US" sz="1400" baseline="-25000">
                          <a:effectLst/>
                        </a:rPr>
                        <a:t>3</a:t>
                      </a:r>
                      <a:r>
                        <a:rPr lang="en-US" sz="1400">
                          <a:effectLst/>
                        </a:rPr>
                        <a:t>NHCH</a:t>
                      </a:r>
                      <a:r>
                        <a:rPr lang="en-US" sz="1400" baseline="-25000">
                          <a:effectLst/>
                        </a:rPr>
                        <a:t>3</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dimethylamine</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45</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7.5</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very soluble</a:t>
                      </a:r>
                      <a:endParaRPr lang="en-US" sz="1100">
                        <a:effectLst/>
                        <a:latin typeface="Calibri"/>
                        <a:ea typeface="Calibri"/>
                        <a:cs typeface="Arial"/>
                      </a:endParaRPr>
                    </a:p>
                  </a:txBody>
                  <a:tcPr marL="68580" marR="68580" marT="0" marB="0"/>
                </a:tc>
              </a:tr>
              <a:tr h="285076">
                <a:tc>
                  <a:txBody>
                    <a:bodyPr/>
                    <a:lstStyle/>
                    <a:p>
                      <a:pPr algn="ctr" rtl="0">
                        <a:lnSpc>
                          <a:spcPct val="115000"/>
                        </a:lnSpc>
                        <a:spcAft>
                          <a:spcPts val="0"/>
                        </a:spcAft>
                      </a:pPr>
                      <a:r>
                        <a:rPr lang="en-US" sz="1400">
                          <a:effectLst/>
                        </a:rPr>
                        <a:t>CH</a:t>
                      </a:r>
                      <a:r>
                        <a:rPr lang="en-US" sz="1400" baseline="-25000">
                          <a:effectLst/>
                        </a:rPr>
                        <a:t>3</a:t>
                      </a:r>
                      <a:r>
                        <a:rPr lang="en-US" sz="1400">
                          <a:effectLst/>
                        </a:rPr>
                        <a:t>CH</a:t>
                      </a:r>
                      <a:r>
                        <a:rPr lang="en-US" sz="1400" baseline="-25000">
                          <a:effectLst/>
                        </a:rPr>
                        <a:t>2</a:t>
                      </a:r>
                      <a:r>
                        <a:rPr lang="en-US" sz="1400">
                          <a:effectLst/>
                        </a:rPr>
                        <a:t>OH</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Ethyl alcohol</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46</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78</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very soluble</a:t>
                      </a:r>
                      <a:endParaRPr lang="en-US" sz="1100">
                        <a:effectLst/>
                        <a:latin typeface="Calibri"/>
                        <a:ea typeface="Calibri"/>
                        <a:cs typeface="Arial"/>
                      </a:endParaRPr>
                    </a:p>
                  </a:txBody>
                  <a:tcPr marL="68580" marR="68580" marT="0" marB="0"/>
                </a:tc>
              </a:tr>
              <a:tr h="285076">
                <a:tc>
                  <a:txBody>
                    <a:bodyPr/>
                    <a:lstStyle/>
                    <a:p>
                      <a:pPr algn="ctr" rtl="0">
                        <a:lnSpc>
                          <a:spcPct val="115000"/>
                        </a:lnSpc>
                        <a:spcAft>
                          <a:spcPts val="0"/>
                        </a:spcAft>
                      </a:pPr>
                      <a:r>
                        <a:rPr lang="en-US" sz="1400">
                          <a:effectLst/>
                        </a:rPr>
                        <a:t>CH</a:t>
                      </a:r>
                      <a:r>
                        <a:rPr lang="en-US" sz="1400" baseline="-25000">
                          <a:effectLst/>
                        </a:rPr>
                        <a:t>3</a:t>
                      </a:r>
                      <a:r>
                        <a:rPr lang="en-US" sz="1400">
                          <a:effectLst/>
                        </a:rPr>
                        <a:t>(CH</a:t>
                      </a:r>
                      <a:r>
                        <a:rPr lang="en-US" sz="1400" baseline="-25000">
                          <a:effectLst/>
                        </a:rPr>
                        <a:t>2</a:t>
                      </a:r>
                      <a:r>
                        <a:rPr lang="en-US" sz="1400">
                          <a:effectLst/>
                        </a:rPr>
                        <a:t>)</a:t>
                      </a:r>
                      <a:r>
                        <a:rPr lang="en-US" sz="1400" baseline="-25000">
                          <a:effectLst/>
                        </a:rPr>
                        <a:t>2</a:t>
                      </a:r>
                      <a:r>
                        <a:rPr lang="en-US" sz="1400">
                          <a:effectLst/>
                        </a:rPr>
                        <a:t>CH</a:t>
                      </a:r>
                      <a:r>
                        <a:rPr lang="en-US" sz="1400" baseline="-25000">
                          <a:effectLst/>
                        </a:rPr>
                        <a:t>3</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n-butane</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58</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-0.5</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dirty="0">
                          <a:effectLst/>
                        </a:rPr>
                        <a:t>insoluble</a:t>
                      </a:r>
                      <a:endParaRPr lang="en-US" sz="1100" dirty="0">
                        <a:effectLst/>
                        <a:latin typeface="Calibri"/>
                        <a:ea typeface="Calibri"/>
                        <a:cs typeface="Arial"/>
                      </a:endParaRPr>
                    </a:p>
                  </a:txBody>
                  <a:tcPr marL="68580" marR="68580" marT="0" marB="0"/>
                </a:tc>
              </a:tr>
              <a:tr h="285076">
                <a:tc>
                  <a:txBody>
                    <a:bodyPr/>
                    <a:lstStyle/>
                    <a:p>
                      <a:pPr algn="ctr" rtl="0">
                        <a:lnSpc>
                          <a:spcPct val="115000"/>
                        </a:lnSpc>
                        <a:spcAft>
                          <a:spcPts val="0"/>
                        </a:spcAft>
                      </a:pPr>
                      <a:r>
                        <a:rPr lang="en-US" sz="1400">
                          <a:effectLst/>
                        </a:rPr>
                        <a:t>CH</a:t>
                      </a:r>
                      <a:r>
                        <a:rPr lang="en-US" sz="1400" baseline="-25000">
                          <a:effectLst/>
                        </a:rPr>
                        <a:t>3</a:t>
                      </a:r>
                      <a:r>
                        <a:rPr lang="en-US" sz="1400">
                          <a:effectLst/>
                        </a:rPr>
                        <a:t>(CH</a:t>
                      </a:r>
                      <a:r>
                        <a:rPr lang="en-US" sz="1400" baseline="-25000">
                          <a:effectLst/>
                        </a:rPr>
                        <a:t>2</a:t>
                      </a:r>
                      <a:r>
                        <a:rPr lang="en-US" sz="1400">
                          <a:effectLst/>
                        </a:rPr>
                        <a:t>)</a:t>
                      </a:r>
                      <a:r>
                        <a:rPr lang="en-US" sz="1400" baseline="-25000">
                          <a:effectLst/>
                        </a:rPr>
                        <a:t>2</a:t>
                      </a:r>
                      <a:r>
                        <a:rPr lang="en-US" sz="1400">
                          <a:effectLst/>
                        </a:rPr>
                        <a:t>NH</a:t>
                      </a:r>
                      <a:r>
                        <a:rPr lang="en-US" sz="1400" baseline="-25000">
                          <a:effectLst/>
                        </a:rPr>
                        <a:t>2</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n-propylamine</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59</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49</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very soluble</a:t>
                      </a:r>
                      <a:endParaRPr lang="en-US" sz="1100">
                        <a:effectLst/>
                        <a:latin typeface="Calibri"/>
                        <a:ea typeface="Calibri"/>
                        <a:cs typeface="Arial"/>
                      </a:endParaRPr>
                    </a:p>
                  </a:txBody>
                  <a:tcPr marL="68580" marR="68580" marT="0" marB="0"/>
                </a:tc>
              </a:tr>
              <a:tr h="587945">
                <a:tc>
                  <a:txBody>
                    <a:bodyPr/>
                    <a:lstStyle/>
                    <a:p>
                      <a:pPr algn="ctr" rtl="0">
                        <a:lnSpc>
                          <a:spcPct val="115000"/>
                        </a:lnSpc>
                        <a:spcAft>
                          <a:spcPts val="0"/>
                        </a:spcAft>
                      </a:pPr>
                      <a:r>
                        <a:rPr lang="en-US" sz="1400">
                          <a:effectLst/>
                        </a:rPr>
                        <a:t>CH</a:t>
                      </a:r>
                      <a:r>
                        <a:rPr lang="en-US" sz="1400" baseline="-25000">
                          <a:effectLst/>
                        </a:rPr>
                        <a:t>3</a:t>
                      </a:r>
                      <a:r>
                        <a:rPr lang="en-US" sz="1400">
                          <a:effectLst/>
                        </a:rPr>
                        <a:t>CH</a:t>
                      </a:r>
                      <a:r>
                        <a:rPr lang="en-US" sz="1400" baseline="-25000">
                          <a:effectLst/>
                        </a:rPr>
                        <a:t>2</a:t>
                      </a:r>
                      <a:r>
                        <a:rPr lang="en-US" sz="1400">
                          <a:effectLst/>
                        </a:rPr>
                        <a:t>NHCH</a:t>
                      </a:r>
                      <a:r>
                        <a:rPr lang="en-US" sz="1400" baseline="-25000">
                          <a:effectLst/>
                        </a:rPr>
                        <a:t>3</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ethylmethylamine</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59</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35</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very soluble</a:t>
                      </a:r>
                      <a:endParaRPr lang="en-US" sz="1100">
                        <a:effectLst/>
                        <a:latin typeface="Calibri"/>
                        <a:ea typeface="Calibri"/>
                        <a:cs typeface="Arial"/>
                      </a:endParaRPr>
                    </a:p>
                  </a:txBody>
                  <a:tcPr marL="68580" marR="68580" marT="0" marB="0"/>
                </a:tc>
              </a:tr>
              <a:tr h="285076">
                <a:tc>
                  <a:txBody>
                    <a:bodyPr/>
                    <a:lstStyle/>
                    <a:p>
                      <a:pPr algn="ctr" rtl="0">
                        <a:lnSpc>
                          <a:spcPct val="115000"/>
                        </a:lnSpc>
                        <a:spcAft>
                          <a:spcPts val="0"/>
                        </a:spcAft>
                      </a:pPr>
                      <a:r>
                        <a:rPr lang="en-US" sz="1400">
                          <a:effectLst/>
                        </a:rPr>
                        <a:t>(CH</a:t>
                      </a:r>
                      <a:r>
                        <a:rPr lang="en-US" sz="1400" baseline="-25000">
                          <a:effectLst/>
                        </a:rPr>
                        <a:t>3</a:t>
                      </a:r>
                      <a:r>
                        <a:rPr lang="en-US" sz="1400">
                          <a:effectLst/>
                        </a:rPr>
                        <a:t>)</a:t>
                      </a:r>
                      <a:r>
                        <a:rPr lang="en-US" sz="1400" baseline="-25000">
                          <a:effectLst/>
                        </a:rPr>
                        <a:t>3</a:t>
                      </a:r>
                      <a:r>
                        <a:rPr lang="en-US" sz="1400">
                          <a:effectLst/>
                        </a:rPr>
                        <a:t>N</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trimethylamine</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59</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3</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very soluble</a:t>
                      </a:r>
                      <a:endParaRPr lang="en-US" sz="1100">
                        <a:effectLst/>
                        <a:latin typeface="Calibri"/>
                        <a:ea typeface="Calibri"/>
                        <a:cs typeface="Arial"/>
                      </a:endParaRPr>
                    </a:p>
                  </a:txBody>
                  <a:tcPr marL="68580" marR="68580" marT="0" marB="0"/>
                </a:tc>
              </a:tr>
              <a:tr h="285076">
                <a:tc>
                  <a:txBody>
                    <a:bodyPr/>
                    <a:lstStyle/>
                    <a:p>
                      <a:pPr algn="ctr" rtl="0">
                        <a:lnSpc>
                          <a:spcPct val="115000"/>
                        </a:lnSpc>
                        <a:spcAft>
                          <a:spcPts val="0"/>
                        </a:spcAft>
                      </a:pPr>
                      <a:r>
                        <a:rPr lang="en-US" sz="1400">
                          <a:effectLst/>
                        </a:rPr>
                        <a:t>CH</a:t>
                      </a:r>
                      <a:r>
                        <a:rPr lang="en-US" sz="1400" baseline="-25000">
                          <a:effectLst/>
                        </a:rPr>
                        <a:t>3</a:t>
                      </a:r>
                      <a:r>
                        <a:rPr lang="en-US" sz="1400">
                          <a:effectLst/>
                        </a:rPr>
                        <a:t>CH</a:t>
                      </a:r>
                      <a:r>
                        <a:rPr lang="en-US" sz="1400" baseline="-25000">
                          <a:effectLst/>
                        </a:rPr>
                        <a:t>2</a:t>
                      </a:r>
                      <a:r>
                        <a:rPr lang="en-US" sz="1400">
                          <a:effectLst/>
                        </a:rPr>
                        <a:t>CH</a:t>
                      </a:r>
                      <a:r>
                        <a:rPr lang="en-US" sz="1400" baseline="-25000">
                          <a:effectLst/>
                        </a:rPr>
                        <a:t>2</a:t>
                      </a:r>
                      <a:r>
                        <a:rPr lang="en-US" sz="1400">
                          <a:effectLst/>
                        </a:rPr>
                        <a:t>OH</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n-propyl alcohol</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60</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97</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very soluble</a:t>
                      </a:r>
                      <a:endParaRPr lang="en-US" sz="1100">
                        <a:effectLst/>
                        <a:latin typeface="Calibri"/>
                        <a:ea typeface="Calibri"/>
                        <a:cs typeface="Arial"/>
                      </a:endParaRPr>
                    </a:p>
                  </a:txBody>
                  <a:tcPr marL="68580" marR="68580" marT="0" marB="0"/>
                </a:tc>
              </a:tr>
              <a:tr h="587945">
                <a:tc>
                  <a:txBody>
                    <a:bodyPr/>
                    <a:lstStyle/>
                    <a:p>
                      <a:pPr algn="ctr" rtl="0">
                        <a:lnSpc>
                          <a:spcPct val="115000"/>
                        </a:lnSpc>
                        <a:spcAft>
                          <a:spcPts val="0"/>
                        </a:spcAft>
                      </a:pPr>
                      <a:r>
                        <a:rPr lang="en-US" sz="1400">
                          <a:effectLst/>
                        </a:rPr>
                        <a:t>CH</a:t>
                      </a:r>
                      <a:r>
                        <a:rPr lang="en-US" sz="1400" baseline="-25000">
                          <a:effectLst/>
                        </a:rPr>
                        <a:t>3</a:t>
                      </a:r>
                      <a:r>
                        <a:rPr lang="en-US" sz="1400">
                          <a:effectLst/>
                        </a:rPr>
                        <a:t>OHOHCH</a:t>
                      </a:r>
                      <a:r>
                        <a:rPr lang="en-US" sz="1400" baseline="-25000">
                          <a:effectLst/>
                        </a:rPr>
                        <a:t>3</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Isopropyl alcohol</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60</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82.5</a:t>
                      </a:r>
                      <a:endParaRPr lang="en-US" sz="11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dirty="0">
                          <a:effectLst/>
                        </a:rPr>
                        <a:t>very soluble</a:t>
                      </a:r>
                      <a:endParaRPr lang="en-US" sz="1100" dirty="0">
                        <a:effectLst/>
                        <a:latin typeface="Calibri"/>
                        <a:ea typeface="Calibri"/>
                        <a:cs typeface="Arial"/>
                      </a:endParaRPr>
                    </a:p>
                  </a:txBody>
                  <a:tcPr marL="68580" marR="68580" marT="0" marB="0"/>
                </a:tc>
              </a:tr>
            </a:tbl>
          </a:graphicData>
        </a:graphic>
      </p:graphicFrame>
      <p:sp>
        <p:nvSpPr>
          <p:cNvPr id="5" name="Rectangle 1"/>
          <p:cNvSpPr>
            <a:spLocks noChangeArrowheads="1"/>
          </p:cNvSpPr>
          <p:nvPr/>
        </p:nvSpPr>
        <p:spPr bwMode="auto">
          <a:xfrm>
            <a:off x="152400" y="747355"/>
            <a:ext cx="859023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altLang="ar-SA" sz="2000" b="1" dirty="0" smtClean="0">
                <a:solidFill>
                  <a:srgbClr val="002060"/>
                </a:solidFill>
                <a:ea typeface="Calibri" pitchFamily="34" charset="0"/>
              </a:rPr>
              <a:t>Table14.1 Differences in Physical Prosperities between Amines and Alkanes and     Alcohols of Comparable Molecular Weight </a:t>
            </a:r>
            <a:endParaRPr lang="en-US" altLang="ar-SA" sz="1050" dirty="0" smtClean="0">
              <a:solidFill>
                <a:srgbClr val="002060"/>
              </a:solidFill>
              <a:latin typeface="Arial" pitchFamily="34"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265</a:t>
            </a:fld>
            <a:endParaRPr lang="en-US">
              <a:solidFill>
                <a:prstClr val="black">
                  <a:tint val="75000"/>
                </a:prstClr>
              </a:solidFill>
            </a:endParaRPr>
          </a:p>
        </p:txBody>
      </p:sp>
    </p:spTree>
    <p:extLst>
      <p:ext uri="{BB962C8B-B14F-4D97-AF65-F5344CB8AC3E}">
        <p14:creationId xmlns:p14="http://schemas.microsoft.com/office/powerpoint/2010/main" val="2876499663"/>
      </p:ext>
    </p:ext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28600" y="762000"/>
            <a:ext cx="8763000" cy="1384995"/>
          </a:xfrm>
          <a:prstGeom prst="rect">
            <a:avLst/>
          </a:prstGeom>
        </p:spPr>
        <p:txBody>
          <a:bodyPr wrap="square">
            <a:spAutoFit/>
          </a:bodyPr>
          <a:lstStyle/>
          <a:p>
            <a:pPr algn="just"/>
            <a:r>
              <a:rPr lang="en-US" sz="2400" b="1" dirty="0">
                <a:solidFill>
                  <a:srgbClr val="C00000"/>
                </a:solidFill>
              </a:rPr>
              <a:t>Basicity </a:t>
            </a:r>
            <a:endParaRPr lang="en-US" sz="2400" b="1" dirty="0" smtClean="0">
              <a:solidFill>
                <a:srgbClr val="C00000"/>
              </a:solidFill>
            </a:endParaRPr>
          </a:p>
          <a:p>
            <a:pPr algn="just"/>
            <a:r>
              <a:rPr lang="en-US" sz="2000" b="1" dirty="0" smtClean="0">
                <a:solidFill>
                  <a:srgbClr val="002060"/>
                </a:solidFill>
                <a:cs typeface="Times New Roman" pitchFamily="18" charset="0"/>
              </a:rPr>
              <a:t>    Amines are bases because the nitrogen atom has a </a:t>
            </a:r>
            <a:r>
              <a:rPr lang="en-US" sz="2000" b="1" dirty="0" err="1" smtClean="0">
                <a:solidFill>
                  <a:srgbClr val="002060"/>
                </a:solidFill>
                <a:cs typeface="Times New Roman" pitchFamily="18" charset="0"/>
              </a:rPr>
              <a:t>nonbonded</a:t>
            </a:r>
            <a:r>
              <a:rPr lang="en-US" sz="2000" b="1" dirty="0" smtClean="0">
                <a:solidFill>
                  <a:srgbClr val="002060"/>
                </a:solidFill>
                <a:cs typeface="Times New Roman" pitchFamily="18" charset="0"/>
              </a:rPr>
              <a:t> pair of electrons. This </a:t>
            </a:r>
            <a:r>
              <a:rPr lang="en-US" sz="2000" b="1" dirty="0" err="1">
                <a:solidFill>
                  <a:srgbClr val="002060"/>
                </a:solidFill>
                <a:cs typeface="Times New Roman" pitchFamily="18" charset="0"/>
              </a:rPr>
              <a:t>nonbonded</a:t>
            </a:r>
            <a:r>
              <a:rPr lang="en-US" sz="2000" b="1" dirty="0">
                <a:solidFill>
                  <a:srgbClr val="002060"/>
                </a:solidFill>
                <a:cs typeface="Times New Roman" pitchFamily="18" charset="0"/>
              </a:rPr>
              <a:t> electron pair can be donated to an acid’s proton to form an ammonium salt. </a:t>
            </a:r>
          </a:p>
        </p:txBody>
      </p:sp>
      <p:sp>
        <p:nvSpPr>
          <p:cNvPr id="22" name="Rectangle 21"/>
          <p:cNvSpPr/>
          <p:nvPr/>
        </p:nvSpPr>
        <p:spPr>
          <a:xfrm>
            <a:off x="228600" y="3002577"/>
            <a:ext cx="8686800" cy="1631216"/>
          </a:xfrm>
          <a:prstGeom prst="rect">
            <a:avLst/>
          </a:prstGeom>
        </p:spPr>
        <p:txBody>
          <a:bodyPr wrap="square">
            <a:spAutoFit/>
          </a:bodyPr>
          <a:lstStyle/>
          <a:p>
            <a:pPr algn="just"/>
            <a:r>
              <a:rPr lang="en-US" sz="2000" b="1" dirty="0" smtClean="0">
                <a:solidFill>
                  <a:srgbClr val="002060"/>
                </a:solidFill>
                <a:cs typeface="Times New Roman" pitchFamily="18" charset="0"/>
              </a:rPr>
              <a:t>   The more available the </a:t>
            </a:r>
            <a:r>
              <a:rPr lang="en-US" sz="2000" b="1" dirty="0" smtClean="0">
                <a:solidFill>
                  <a:srgbClr val="C00000"/>
                </a:solidFill>
                <a:cs typeface="Times New Roman" pitchFamily="18" charset="0"/>
              </a:rPr>
              <a:t>electron pai</a:t>
            </a:r>
            <a:r>
              <a:rPr lang="en-US" sz="2000" b="1" dirty="0" smtClean="0">
                <a:solidFill>
                  <a:srgbClr val="002060"/>
                </a:solidFill>
                <a:cs typeface="Times New Roman" pitchFamily="18" charset="0"/>
              </a:rPr>
              <a:t>r on </a:t>
            </a:r>
            <a:r>
              <a:rPr lang="en-US" sz="2000" b="1" i="1" dirty="0" smtClean="0">
                <a:solidFill>
                  <a:srgbClr val="C00000"/>
                </a:solidFill>
                <a:cs typeface="Times New Roman" pitchFamily="18" charset="0"/>
              </a:rPr>
              <a:t>N</a:t>
            </a:r>
            <a:r>
              <a:rPr lang="en-US" sz="2000" b="1" dirty="0" smtClean="0">
                <a:solidFill>
                  <a:srgbClr val="002060"/>
                </a:solidFill>
                <a:cs typeface="Times New Roman" pitchFamily="18" charset="0"/>
              </a:rPr>
              <a:t> is to an acid, the stronger the base, and vice versa. We </a:t>
            </a:r>
            <a:r>
              <a:rPr lang="en-US" sz="2000" b="1" dirty="0">
                <a:solidFill>
                  <a:srgbClr val="002060"/>
                </a:solidFill>
                <a:cs typeface="Times New Roman" pitchFamily="18" charset="0"/>
              </a:rPr>
              <a:t>can explain their greater </a:t>
            </a:r>
            <a:r>
              <a:rPr lang="en-US" sz="2000" b="1" dirty="0" smtClean="0">
                <a:solidFill>
                  <a:srgbClr val="002060"/>
                </a:solidFill>
                <a:cs typeface="Times New Roman" pitchFamily="18" charset="0"/>
              </a:rPr>
              <a:t>basicity.</a:t>
            </a:r>
            <a:r>
              <a:rPr lang="en-US" sz="2000" b="1" dirty="0">
                <a:solidFill>
                  <a:srgbClr val="002060"/>
                </a:solidFill>
                <a:cs typeface="Times New Roman" pitchFamily="18" charset="0"/>
              </a:rPr>
              <a:t> </a:t>
            </a:r>
            <a:r>
              <a:rPr lang="en-US" sz="2000" b="1" dirty="0" smtClean="0">
                <a:solidFill>
                  <a:srgbClr val="002060"/>
                </a:solidFill>
                <a:cs typeface="Times New Roman" pitchFamily="18" charset="0"/>
              </a:rPr>
              <a:t>Methyl </a:t>
            </a:r>
            <a:r>
              <a:rPr lang="en-US" sz="2000" b="1" dirty="0">
                <a:solidFill>
                  <a:srgbClr val="002060"/>
                </a:solidFill>
                <a:cs typeface="Times New Roman" pitchFamily="18" charset="0"/>
              </a:rPr>
              <a:t>groups are electron donors, they increase the electron density about the nitrogen atom to which they are attached, and therefore the non-bonded electron pairs are made more available for reaction with an </a:t>
            </a:r>
            <a:r>
              <a:rPr lang="en-US" sz="2000" b="1" dirty="0" smtClean="0">
                <a:solidFill>
                  <a:srgbClr val="002060"/>
                </a:solidFill>
                <a:cs typeface="Times New Roman" pitchFamily="18" charset="0"/>
              </a:rPr>
              <a:t>acid</a:t>
            </a:r>
            <a:endParaRPr lang="en-US" sz="2000" b="1" dirty="0">
              <a:solidFill>
                <a:srgbClr val="002060"/>
              </a:solidFill>
              <a:cs typeface="Times New Roman" pitchFamily="18" charset="0"/>
            </a:endParaRPr>
          </a:p>
        </p:txBody>
      </p:sp>
      <p:pic>
        <p:nvPicPr>
          <p:cNvPr id="24" name="Picture 2"/>
          <p:cNvPicPr>
            <a:picLocks noChangeAspect="1" noChangeArrowheads="1"/>
          </p:cNvPicPr>
          <p:nvPr/>
        </p:nvPicPr>
        <p:blipFill>
          <a:blip r:embed="rId2" cstate="print"/>
          <a:srcRect/>
          <a:stretch>
            <a:fillRect/>
          </a:stretch>
        </p:blipFill>
        <p:spPr bwMode="auto">
          <a:xfrm>
            <a:off x="1316503" y="4853144"/>
            <a:ext cx="6510994" cy="949520"/>
          </a:xfrm>
          <a:prstGeom prst="rect">
            <a:avLst/>
          </a:prstGeom>
          <a:noFill/>
          <a:ln w="9525">
            <a:solidFill>
              <a:schemeClr val="tx1"/>
            </a:solidFill>
            <a:miter lim="800000"/>
            <a:headEnd/>
            <a:tailEnd/>
          </a:ln>
        </p:spPr>
      </p:pic>
      <p:sp>
        <p:nvSpPr>
          <p:cNvPr id="17" name="TextBox 16"/>
          <p:cNvSpPr txBox="1"/>
          <p:nvPr/>
        </p:nvSpPr>
        <p:spPr>
          <a:xfrm>
            <a:off x="0" y="0"/>
            <a:ext cx="9144000" cy="523220"/>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sz="2800" b="1" dirty="0">
                <a:solidFill>
                  <a:srgbClr val="C00000"/>
                </a:solidFill>
              </a:rPr>
              <a:t>Basicity of  Amines</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1232" y="1981200"/>
            <a:ext cx="5308600" cy="838200"/>
          </a:xfrm>
          <a:prstGeom prst="rect">
            <a:avLst/>
          </a:prstGeom>
          <a:noFill/>
          <a:extLst>
            <a:ext uri="{909E8E84-426E-40DD-AFC4-6F175D3DCCD1}">
              <a14:hiddenFill xmlns:a14="http://schemas.microsoft.com/office/drawing/2010/main">
                <a:solidFill>
                  <a:srgbClr val="FFFFFF"/>
                </a:solidFill>
              </a14:hiddenFill>
            </a:ext>
          </a:extLst>
        </p:spPr>
      </p:pic>
      <p:sp>
        <p:nvSpPr>
          <p:cNvPr id="10" name="مستطيل 9"/>
          <p:cNvSpPr/>
          <p:nvPr/>
        </p:nvSpPr>
        <p:spPr>
          <a:xfrm>
            <a:off x="4896748" y="2664023"/>
            <a:ext cx="1516762" cy="338554"/>
          </a:xfrm>
          <a:prstGeom prst="rect">
            <a:avLst/>
          </a:prstGeom>
        </p:spPr>
        <p:txBody>
          <a:bodyPr wrap="none">
            <a:spAutoFit/>
          </a:bodyPr>
          <a:lstStyle/>
          <a:p>
            <a:r>
              <a:rPr lang="en-US" sz="1600" b="1" dirty="0">
                <a:solidFill>
                  <a:srgbClr val="C00000"/>
                </a:solidFill>
                <a:cs typeface="Times New Roman" pitchFamily="18" charset="0"/>
              </a:rPr>
              <a:t>ammonium salt</a:t>
            </a:r>
            <a:endParaRPr lang="ar-SA" sz="1200" dirty="0">
              <a:solidFill>
                <a:srgbClr val="C00000"/>
              </a:solidFill>
            </a:endParaRPr>
          </a:p>
        </p:txBody>
      </p:sp>
    </p:spTree>
    <p:extLst>
      <p:ext uri="{BB962C8B-B14F-4D97-AF65-F5344CB8AC3E}">
        <p14:creationId xmlns:p14="http://schemas.microsoft.com/office/powerpoint/2010/main" val="219088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checkerboard(across)">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2"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152400" y="804208"/>
            <a:ext cx="8915400" cy="1938992"/>
          </a:xfrm>
          <a:prstGeom prst="rect">
            <a:avLst/>
          </a:prstGeom>
        </p:spPr>
        <p:txBody>
          <a:bodyPr wrap="square">
            <a:spAutoFit/>
          </a:bodyPr>
          <a:lstStyle/>
          <a:p>
            <a:pPr algn="just"/>
            <a:r>
              <a:rPr lang="en-US" sz="2000" b="1" dirty="0" smtClean="0">
                <a:solidFill>
                  <a:srgbClr val="FF0000"/>
                </a:solidFill>
                <a:cs typeface="Times New Roman" pitchFamily="18" charset="0"/>
              </a:rPr>
              <a:t>    </a:t>
            </a:r>
            <a:r>
              <a:rPr lang="en-US" sz="2000" b="1" dirty="0" smtClean="0">
                <a:solidFill>
                  <a:srgbClr val="C00000"/>
                </a:solidFill>
                <a:cs typeface="Times New Roman" pitchFamily="18" charset="0"/>
              </a:rPr>
              <a:t>Aliphatic</a:t>
            </a:r>
            <a:r>
              <a:rPr lang="en-US" sz="2000" b="1" dirty="0" smtClean="0">
                <a:solidFill>
                  <a:srgbClr val="002060"/>
                </a:solidFill>
                <a:cs typeface="Times New Roman" pitchFamily="18" charset="0"/>
              </a:rPr>
              <a:t> amines are more </a:t>
            </a:r>
            <a:r>
              <a:rPr lang="en-US" sz="2000" b="1" dirty="0" smtClean="0">
                <a:solidFill>
                  <a:srgbClr val="C00000"/>
                </a:solidFill>
                <a:cs typeface="Times New Roman" pitchFamily="18" charset="0"/>
              </a:rPr>
              <a:t>basic</a:t>
            </a:r>
            <a:r>
              <a:rPr lang="en-US" sz="2000" b="1" dirty="0" smtClean="0">
                <a:solidFill>
                  <a:srgbClr val="002060"/>
                </a:solidFill>
                <a:cs typeface="Times New Roman" pitchFamily="18" charset="0"/>
              </a:rPr>
              <a:t> than</a:t>
            </a:r>
            <a:r>
              <a:rPr lang="en-US" sz="2000" b="1" dirty="0" smtClean="0">
                <a:solidFill>
                  <a:srgbClr val="C00000"/>
                </a:solidFill>
                <a:cs typeface="Times New Roman" pitchFamily="18" charset="0"/>
              </a:rPr>
              <a:t> aromatic amines</a:t>
            </a:r>
            <a:r>
              <a:rPr lang="en-US" sz="2000" b="1" dirty="0" smtClean="0">
                <a:solidFill>
                  <a:srgbClr val="002060"/>
                </a:solidFill>
                <a:cs typeface="Times New Roman" pitchFamily="18" charset="0"/>
              </a:rPr>
              <a:t>.</a:t>
            </a:r>
          </a:p>
          <a:p>
            <a:pPr algn="just"/>
            <a:r>
              <a:rPr lang="en-US" sz="2000" b="1" dirty="0">
                <a:solidFill>
                  <a:srgbClr val="002060"/>
                </a:solidFill>
                <a:cs typeface="Times New Roman" pitchFamily="18" charset="0"/>
              </a:rPr>
              <a:t>For example</a:t>
            </a:r>
            <a:r>
              <a:rPr lang="en-US" sz="2000" b="1" dirty="0" smtClean="0">
                <a:solidFill>
                  <a:srgbClr val="002060"/>
                </a:solidFill>
                <a:cs typeface="Times New Roman" pitchFamily="18" charset="0"/>
              </a:rPr>
              <a:t>; The basicity of aniline turns out to be almost a million times weaker than that of methylamine. This </a:t>
            </a:r>
            <a:r>
              <a:rPr lang="en-US" sz="2000" b="1" i="1" dirty="0" smtClean="0">
                <a:solidFill>
                  <a:srgbClr val="002060"/>
                </a:solidFill>
                <a:cs typeface="Times New Roman" pitchFamily="18" charset="0"/>
              </a:rPr>
              <a:t>is </a:t>
            </a:r>
            <a:r>
              <a:rPr lang="en-US" sz="2000" b="1" i="1" dirty="0">
                <a:solidFill>
                  <a:srgbClr val="002060"/>
                </a:solidFill>
                <a:cs typeface="Times New Roman" pitchFamily="18" charset="0"/>
              </a:rPr>
              <a:t>attributed to </a:t>
            </a:r>
            <a:r>
              <a:rPr lang="en-US" sz="2000" b="1" i="1" dirty="0">
                <a:solidFill>
                  <a:srgbClr val="C00000"/>
                </a:solidFill>
                <a:cs typeface="Times New Roman" pitchFamily="18" charset="0"/>
              </a:rPr>
              <a:t>resonance interactions</a:t>
            </a:r>
            <a:r>
              <a:rPr lang="en-US" sz="2000" b="1" i="1" dirty="0">
                <a:solidFill>
                  <a:srgbClr val="002060"/>
                </a:solidFill>
                <a:cs typeface="Times New Roman" pitchFamily="18" charset="0"/>
              </a:rPr>
              <a:t>. </a:t>
            </a:r>
            <a:r>
              <a:rPr lang="en-US" sz="2000" b="1" dirty="0" smtClean="0">
                <a:solidFill>
                  <a:srgbClr val="002060"/>
                </a:solidFill>
                <a:cs typeface="Times New Roman" pitchFamily="18" charset="0"/>
              </a:rPr>
              <a:t>The </a:t>
            </a:r>
            <a:r>
              <a:rPr lang="en-US" sz="2000" b="1" dirty="0">
                <a:solidFill>
                  <a:srgbClr val="002060"/>
                </a:solidFill>
                <a:cs typeface="Times New Roman" pitchFamily="18" charset="0"/>
              </a:rPr>
              <a:t>unshared pair of electrons in the resonance hybrid is not localized on the nitrogen atom in ammonia and aliphatic </a:t>
            </a:r>
            <a:r>
              <a:rPr lang="en-US" sz="2000" b="1" dirty="0" smtClean="0">
                <a:solidFill>
                  <a:srgbClr val="002060"/>
                </a:solidFill>
                <a:cs typeface="Times New Roman" pitchFamily="18" charset="0"/>
              </a:rPr>
              <a:t>amines. It </a:t>
            </a:r>
            <a:r>
              <a:rPr lang="en-US" sz="2000" b="1" dirty="0">
                <a:solidFill>
                  <a:srgbClr val="002060"/>
                </a:solidFill>
                <a:cs typeface="Times New Roman" pitchFamily="18" charset="0"/>
              </a:rPr>
              <a:t>is distributed over the aromatic ring, thus making it less available for sharing in reaction with a Lewis acid</a:t>
            </a:r>
            <a:r>
              <a:rPr lang="en-US" sz="2000" b="1" dirty="0" smtClean="0">
                <a:solidFill>
                  <a:srgbClr val="002060"/>
                </a:solidFill>
                <a:cs typeface="Times New Roman" pitchFamily="18" charset="0"/>
              </a:rPr>
              <a:t>.</a:t>
            </a:r>
            <a:endParaRPr lang="en-US" sz="2000" b="1" dirty="0">
              <a:solidFill>
                <a:srgbClr val="002060"/>
              </a:solidFill>
              <a:cs typeface="Times New Roman" pitchFamily="18" charset="0"/>
            </a:endParaRPr>
          </a:p>
        </p:txBody>
      </p:sp>
      <p:sp>
        <p:nvSpPr>
          <p:cNvPr id="4" name="TextBox 3"/>
          <p:cNvSpPr txBox="1"/>
          <p:nvPr/>
        </p:nvSpPr>
        <p:spPr>
          <a:xfrm>
            <a:off x="0" y="0"/>
            <a:ext cx="9144000" cy="461665"/>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sz="2400" b="1" dirty="0">
                <a:solidFill>
                  <a:srgbClr val="C00000"/>
                </a:solidFill>
              </a:rPr>
              <a:t>Basicity of  Amines</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267</a:t>
            </a:fld>
            <a:endParaRPr lang="en-US" dirty="0">
              <a:solidFill>
                <a:prstClr val="black">
                  <a:tint val="75000"/>
                </a:prstClr>
              </a:solidFill>
            </a:endParaRPr>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6529" y="3124200"/>
            <a:ext cx="5527792" cy="1981200"/>
          </a:xfrm>
          <a:prstGeom prst="rect">
            <a:avLst/>
          </a:prstGeom>
          <a:noFill/>
          <a:extLst>
            <a:ext uri="{909E8E84-426E-40DD-AFC4-6F175D3DCCD1}">
              <a14:hiddenFill xmlns:a14="http://schemas.microsoft.com/office/drawing/2010/main">
                <a:solidFill>
                  <a:srgbClr val="FFFFFF"/>
                </a:solidFill>
              </a14:hiddenFill>
            </a:ext>
          </a:extLst>
        </p:spPr>
      </p:pic>
      <p:sp>
        <p:nvSpPr>
          <p:cNvPr id="3" name="مستطيل 2"/>
          <p:cNvSpPr/>
          <p:nvPr/>
        </p:nvSpPr>
        <p:spPr>
          <a:xfrm>
            <a:off x="3878354" y="4876800"/>
            <a:ext cx="2141446" cy="369332"/>
          </a:xfrm>
          <a:prstGeom prst="rect">
            <a:avLst/>
          </a:prstGeom>
        </p:spPr>
        <p:style>
          <a:lnRef idx="0">
            <a:scrgbClr r="0" g="0" b="0"/>
          </a:lnRef>
          <a:fillRef idx="1001">
            <a:schemeClr val="lt2"/>
          </a:fillRef>
          <a:effectRef idx="0">
            <a:scrgbClr r="0" g="0" b="0"/>
          </a:effectRef>
          <a:fontRef idx="major"/>
        </p:style>
        <p:txBody>
          <a:bodyPr wrap="square">
            <a:spAutoFit/>
          </a:bodyPr>
          <a:lstStyle/>
          <a:p>
            <a:endParaRPr lang="en-US" dirty="0" smtClean="0">
              <a:solidFill>
                <a:prstClr val="black"/>
              </a:solidFill>
            </a:endParaRPr>
          </a:p>
        </p:txBody>
      </p:sp>
    </p:spTree>
    <p:extLst>
      <p:ext uri="{BB962C8B-B14F-4D97-AF65-F5344CB8AC3E}">
        <p14:creationId xmlns:p14="http://schemas.microsoft.com/office/powerpoint/2010/main" val="161144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79400" y="669429"/>
            <a:ext cx="8712200" cy="1631216"/>
          </a:xfrm>
          <a:prstGeom prst="rect">
            <a:avLst/>
          </a:prstGeom>
        </p:spPr>
        <p:txBody>
          <a:bodyPr wrap="square">
            <a:spAutoFit/>
          </a:bodyPr>
          <a:lstStyle/>
          <a:p>
            <a:pPr algn="just"/>
            <a:r>
              <a:rPr lang="en-US" sz="2000" b="1" dirty="0" err="1" smtClean="0">
                <a:solidFill>
                  <a:srgbClr val="002060"/>
                </a:solidFill>
                <a:cs typeface="Times New Roman" pitchFamily="18" charset="0"/>
              </a:rPr>
              <a:t>Nitroaniline</a:t>
            </a:r>
            <a:r>
              <a:rPr lang="en-US" sz="2000" b="1" dirty="0" smtClean="0">
                <a:solidFill>
                  <a:srgbClr val="002060"/>
                </a:solidFill>
                <a:cs typeface="Times New Roman" pitchFamily="18" charset="0"/>
              </a:rPr>
              <a:t> is even </a:t>
            </a:r>
            <a:r>
              <a:rPr lang="en-US" sz="2000" b="1" i="1" dirty="0" smtClean="0">
                <a:solidFill>
                  <a:srgbClr val="002060"/>
                </a:solidFill>
                <a:cs typeface="Times New Roman" pitchFamily="18" charset="0"/>
              </a:rPr>
              <a:t>more weakly basic </a:t>
            </a:r>
            <a:r>
              <a:rPr lang="en-US" sz="2000" b="1" dirty="0" smtClean="0">
                <a:solidFill>
                  <a:srgbClr val="002060"/>
                </a:solidFill>
                <a:cs typeface="Times New Roman" pitchFamily="18" charset="0"/>
              </a:rPr>
              <a:t>than aniline because </a:t>
            </a:r>
            <a:r>
              <a:rPr lang="en-US" sz="2000" b="1" dirty="0">
                <a:solidFill>
                  <a:srgbClr val="002060"/>
                </a:solidFill>
                <a:cs typeface="Times New Roman" pitchFamily="18" charset="0"/>
              </a:rPr>
              <a:t>the </a:t>
            </a:r>
            <a:r>
              <a:rPr lang="en-US" sz="2000" b="1" i="1" dirty="0">
                <a:solidFill>
                  <a:srgbClr val="002060"/>
                </a:solidFill>
                <a:cs typeface="Times New Roman" pitchFamily="18" charset="0"/>
              </a:rPr>
              <a:t>electron-withdrawing effect </a:t>
            </a:r>
            <a:r>
              <a:rPr lang="en-US" sz="2000" b="1" dirty="0">
                <a:solidFill>
                  <a:srgbClr val="002060"/>
                </a:solidFill>
                <a:cs typeface="Times New Roman" pitchFamily="18" charset="0"/>
              </a:rPr>
              <a:t>of the </a:t>
            </a:r>
            <a:r>
              <a:rPr lang="en-US" sz="2000" b="1" i="1" dirty="0">
                <a:solidFill>
                  <a:srgbClr val="C00000"/>
                </a:solidFill>
                <a:cs typeface="Times New Roman" pitchFamily="18" charset="0"/>
              </a:rPr>
              <a:t>–NO</a:t>
            </a:r>
            <a:r>
              <a:rPr lang="en-US" sz="2000" b="1" i="1" baseline="-25000" dirty="0">
                <a:solidFill>
                  <a:srgbClr val="C00000"/>
                </a:solidFill>
                <a:cs typeface="Times New Roman" pitchFamily="18" charset="0"/>
              </a:rPr>
              <a:t>2</a:t>
            </a:r>
            <a:r>
              <a:rPr lang="en-US" sz="2000" b="1" i="1" dirty="0">
                <a:solidFill>
                  <a:srgbClr val="C00000"/>
                </a:solidFill>
                <a:cs typeface="Times New Roman" pitchFamily="18" charset="0"/>
              </a:rPr>
              <a:t> </a:t>
            </a:r>
            <a:r>
              <a:rPr lang="en-US" sz="2000" b="1" dirty="0">
                <a:solidFill>
                  <a:srgbClr val="002060"/>
                </a:solidFill>
                <a:cs typeface="Times New Roman" pitchFamily="18" charset="0"/>
              </a:rPr>
              <a:t>group on the </a:t>
            </a:r>
            <a:r>
              <a:rPr lang="en-US" sz="2000" b="1" dirty="0" smtClean="0">
                <a:solidFill>
                  <a:srgbClr val="002060"/>
                </a:solidFill>
                <a:cs typeface="Times New Roman" pitchFamily="18" charset="0"/>
              </a:rPr>
              <a:t>ring which </a:t>
            </a:r>
            <a:r>
              <a:rPr lang="en-US" sz="2000" b="1" dirty="0" smtClean="0">
                <a:solidFill>
                  <a:srgbClr val="C00000"/>
                </a:solidFill>
                <a:cs typeface="Times New Roman" pitchFamily="18" charset="0"/>
              </a:rPr>
              <a:t>lowers</a:t>
            </a:r>
            <a:r>
              <a:rPr lang="en-US" sz="2000" b="1" dirty="0" smtClean="0">
                <a:solidFill>
                  <a:srgbClr val="002060"/>
                </a:solidFill>
                <a:cs typeface="Times New Roman" pitchFamily="18" charset="0"/>
              </a:rPr>
              <a:t> </a:t>
            </a:r>
            <a:r>
              <a:rPr lang="en-US" sz="2000" b="1" dirty="0">
                <a:solidFill>
                  <a:srgbClr val="002060"/>
                </a:solidFill>
                <a:cs typeface="Times New Roman" pitchFamily="18" charset="0"/>
              </a:rPr>
              <a:t>the electron </a:t>
            </a:r>
            <a:r>
              <a:rPr lang="en-US" sz="2000" b="1" dirty="0">
                <a:solidFill>
                  <a:srgbClr val="C00000"/>
                </a:solidFill>
                <a:cs typeface="Times New Roman" pitchFamily="18" charset="0"/>
              </a:rPr>
              <a:t>density</a:t>
            </a:r>
            <a:r>
              <a:rPr lang="en-US" sz="2000" b="1" dirty="0">
                <a:solidFill>
                  <a:srgbClr val="002060"/>
                </a:solidFill>
                <a:cs typeface="Times New Roman" pitchFamily="18" charset="0"/>
              </a:rPr>
              <a:t> on the nitrogen </a:t>
            </a:r>
            <a:r>
              <a:rPr lang="en-US" sz="2000" b="1" dirty="0" smtClean="0">
                <a:solidFill>
                  <a:srgbClr val="002060"/>
                </a:solidFill>
                <a:cs typeface="Times New Roman" pitchFamily="18" charset="0"/>
              </a:rPr>
              <a:t>atom,  making the </a:t>
            </a:r>
          </a:p>
          <a:p>
            <a:pPr algn="just"/>
            <a:r>
              <a:rPr lang="en-US" sz="2000" b="1" dirty="0" smtClean="0">
                <a:solidFill>
                  <a:srgbClr val="002060"/>
                </a:solidFill>
                <a:cs typeface="Times New Roman" pitchFamily="18" charset="0"/>
              </a:rPr>
              <a:t>electrons even less available for sharing </a:t>
            </a:r>
          </a:p>
          <a:p>
            <a:pPr algn="just"/>
            <a:r>
              <a:rPr lang="en-US" sz="2000" b="1" dirty="0" smtClean="0">
                <a:solidFill>
                  <a:srgbClr val="002060"/>
                </a:solidFill>
                <a:cs typeface="Times New Roman" pitchFamily="18" charset="0"/>
              </a:rPr>
              <a:t>with a Lewis acid </a:t>
            </a:r>
            <a:endParaRPr lang="en-US" sz="2000" b="1" dirty="0">
              <a:solidFill>
                <a:srgbClr val="002060"/>
              </a:solidFill>
              <a:cs typeface="Times New Roman" pitchFamily="18" charset="0"/>
            </a:endParaRPr>
          </a:p>
        </p:txBody>
      </p:sp>
      <p:sp>
        <p:nvSpPr>
          <p:cNvPr id="14" name="Rectangle 13"/>
          <p:cNvSpPr/>
          <p:nvPr/>
        </p:nvSpPr>
        <p:spPr>
          <a:xfrm>
            <a:off x="110176" y="2590800"/>
            <a:ext cx="5315277" cy="2554545"/>
          </a:xfrm>
          <a:prstGeom prst="rect">
            <a:avLst/>
          </a:prstGeom>
        </p:spPr>
        <p:txBody>
          <a:bodyPr wrap="square">
            <a:spAutoFit/>
          </a:bodyPr>
          <a:lstStyle/>
          <a:p>
            <a:r>
              <a:rPr lang="en-US" sz="2000" b="1" dirty="0" smtClean="0">
                <a:solidFill>
                  <a:srgbClr val="C00000"/>
                </a:solidFill>
                <a:cs typeface="Times New Roman" pitchFamily="18" charset="0"/>
              </a:rPr>
              <a:t>Summary</a:t>
            </a:r>
          </a:p>
          <a:p>
            <a:r>
              <a:rPr lang="en-US" sz="2000" b="1" dirty="0" smtClean="0">
                <a:solidFill>
                  <a:srgbClr val="C00000"/>
                </a:solidFill>
                <a:cs typeface="Times New Roman" pitchFamily="18" charset="0"/>
              </a:rPr>
              <a:t> </a:t>
            </a:r>
            <a:r>
              <a:rPr lang="en-US" sz="2000" b="1" dirty="0" smtClean="0">
                <a:solidFill>
                  <a:srgbClr val="1F497D"/>
                </a:solidFill>
                <a:cs typeface="Times New Roman" pitchFamily="18" charset="0"/>
              </a:rPr>
              <a:t>- Aromatic amines are </a:t>
            </a:r>
            <a:r>
              <a:rPr lang="en-US" sz="2000" b="1" dirty="0" smtClean="0">
                <a:solidFill>
                  <a:srgbClr val="C00000"/>
                </a:solidFill>
                <a:cs typeface="Times New Roman" pitchFamily="18" charset="0"/>
              </a:rPr>
              <a:t>less </a:t>
            </a:r>
            <a:r>
              <a:rPr lang="en-US" sz="2000" b="1" dirty="0">
                <a:solidFill>
                  <a:srgbClr val="C00000"/>
                </a:solidFill>
                <a:cs typeface="Times New Roman" pitchFamily="18" charset="0"/>
              </a:rPr>
              <a:t>basic </a:t>
            </a:r>
            <a:r>
              <a:rPr lang="en-US" sz="2000" b="1" dirty="0">
                <a:solidFill>
                  <a:srgbClr val="1F497D"/>
                </a:solidFill>
                <a:cs typeface="Times New Roman" pitchFamily="18" charset="0"/>
              </a:rPr>
              <a:t>than </a:t>
            </a:r>
            <a:r>
              <a:rPr lang="en-US" sz="2000" b="1" dirty="0" smtClean="0">
                <a:solidFill>
                  <a:srgbClr val="1F497D"/>
                </a:solidFill>
                <a:cs typeface="Times New Roman" pitchFamily="18" charset="0"/>
              </a:rPr>
              <a:t>aliphatic amines ( </a:t>
            </a:r>
            <a:r>
              <a:rPr lang="en-US" sz="2000" b="1" dirty="0" smtClean="0">
                <a:solidFill>
                  <a:srgbClr val="C00000"/>
                </a:solidFill>
                <a:cs typeface="Times New Roman" pitchFamily="18" charset="0"/>
              </a:rPr>
              <a:t>resonance </a:t>
            </a:r>
            <a:r>
              <a:rPr lang="en-US" sz="2000" b="1" dirty="0">
                <a:solidFill>
                  <a:srgbClr val="C00000"/>
                </a:solidFill>
                <a:cs typeface="Times New Roman" pitchFamily="18" charset="0"/>
              </a:rPr>
              <a:t>effects </a:t>
            </a:r>
            <a:r>
              <a:rPr lang="en-US" sz="2000" b="1" dirty="0">
                <a:solidFill>
                  <a:srgbClr val="002060"/>
                </a:solidFill>
                <a:cs typeface="Times New Roman" pitchFamily="18" charset="0"/>
              </a:rPr>
              <a:t>in aromatic amines lower their </a:t>
            </a:r>
            <a:r>
              <a:rPr lang="en-US" sz="2000" b="1" dirty="0" smtClean="0">
                <a:solidFill>
                  <a:srgbClr val="002060"/>
                </a:solidFill>
                <a:cs typeface="Times New Roman" pitchFamily="18" charset="0"/>
              </a:rPr>
              <a:t>basicity) .</a:t>
            </a:r>
            <a:endParaRPr lang="en-US" sz="2000" b="1" dirty="0" smtClean="0">
              <a:solidFill>
                <a:srgbClr val="1F497D"/>
              </a:solidFill>
              <a:cs typeface="Times New Roman" pitchFamily="18" charset="0"/>
            </a:endParaRPr>
          </a:p>
          <a:p>
            <a:r>
              <a:rPr lang="en-US" sz="2000" b="1" dirty="0">
                <a:solidFill>
                  <a:srgbClr val="1F497D"/>
                </a:solidFill>
                <a:cs typeface="Times New Roman" pitchFamily="18" charset="0"/>
              </a:rPr>
              <a:t> </a:t>
            </a:r>
            <a:r>
              <a:rPr lang="en-US" sz="2000" b="1" dirty="0" smtClean="0">
                <a:solidFill>
                  <a:srgbClr val="1F497D"/>
                </a:solidFill>
                <a:cs typeface="Times New Roman" pitchFamily="18" charset="0"/>
              </a:rPr>
              <a:t>- </a:t>
            </a:r>
            <a:r>
              <a:rPr lang="en-US" sz="2000" b="1" dirty="0" smtClean="0">
                <a:solidFill>
                  <a:srgbClr val="002060"/>
                </a:solidFill>
                <a:cs typeface="Times New Roman" pitchFamily="18" charset="0"/>
              </a:rPr>
              <a:t>Electron-withdrawing </a:t>
            </a:r>
            <a:r>
              <a:rPr lang="en-US" sz="2000" b="1" dirty="0">
                <a:solidFill>
                  <a:srgbClr val="002060"/>
                </a:solidFill>
                <a:cs typeface="Times New Roman" pitchFamily="18" charset="0"/>
              </a:rPr>
              <a:t>groups on the aromatic ring </a:t>
            </a:r>
            <a:r>
              <a:rPr lang="en-US" sz="2000" b="1" dirty="0">
                <a:solidFill>
                  <a:srgbClr val="C00000"/>
                </a:solidFill>
                <a:cs typeface="Times New Roman" pitchFamily="18" charset="0"/>
              </a:rPr>
              <a:t>lower</a:t>
            </a:r>
            <a:r>
              <a:rPr lang="en-US" sz="2000" b="1" dirty="0">
                <a:solidFill>
                  <a:srgbClr val="002060"/>
                </a:solidFill>
                <a:cs typeface="Times New Roman" pitchFamily="18" charset="0"/>
              </a:rPr>
              <a:t> the basicity even more</a:t>
            </a:r>
            <a:r>
              <a:rPr lang="en-US" sz="2000" b="1" dirty="0" smtClean="0">
                <a:solidFill>
                  <a:srgbClr val="002060"/>
                </a:solidFill>
                <a:cs typeface="Times New Roman" pitchFamily="18" charset="0"/>
              </a:rPr>
              <a:t>.</a:t>
            </a:r>
            <a:endParaRPr lang="en-US" sz="2000" b="1" dirty="0" smtClean="0">
              <a:solidFill>
                <a:srgbClr val="1F497D"/>
              </a:solidFill>
              <a:cs typeface="Times New Roman" pitchFamily="18" charset="0"/>
            </a:endParaRPr>
          </a:p>
          <a:p>
            <a:r>
              <a:rPr lang="en-US" sz="2000" b="1" dirty="0">
                <a:solidFill>
                  <a:srgbClr val="C00000"/>
                </a:solidFill>
                <a:cs typeface="Times New Roman" pitchFamily="18" charset="0"/>
              </a:rPr>
              <a:t> </a:t>
            </a:r>
            <a:r>
              <a:rPr lang="en-US" sz="2000" b="1" dirty="0" smtClean="0">
                <a:solidFill>
                  <a:srgbClr val="C00000"/>
                </a:solidFill>
                <a:cs typeface="Times New Roman" pitchFamily="18" charset="0"/>
              </a:rPr>
              <a:t>-  </a:t>
            </a:r>
            <a:r>
              <a:rPr lang="en-US" sz="2000" b="1" dirty="0" smtClean="0">
                <a:solidFill>
                  <a:srgbClr val="002060"/>
                </a:solidFill>
                <a:cs typeface="Times New Roman" pitchFamily="18" charset="0"/>
              </a:rPr>
              <a:t>Electron-releasing groups on the aromatic ring of amines </a:t>
            </a:r>
            <a:r>
              <a:rPr lang="en-US" sz="2000" b="1" dirty="0" smtClean="0">
                <a:solidFill>
                  <a:srgbClr val="C00000"/>
                </a:solidFill>
                <a:cs typeface="Times New Roman" pitchFamily="18" charset="0"/>
              </a:rPr>
              <a:t>increase the basicity </a:t>
            </a:r>
            <a:r>
              <a:rPr lang="en-US" sz="2000" b="1" dirty="0" smtClean="0">
                <a:solidFill>
                  <a:srgbClr val="002060"/>
                </a:solidFill>
                <a:cs typeface="Times New Roman" pitchFamily="18" charset="0"/>
              </a:rPr>
              <a:t>of amines</a:t>
            </a:r>
            <a:r>
              <a:rPr lang="en-US" sz="2000" b="1" dirty="0">
                <a:solidFill>
                  <a:srgbClr val="002060"/>
                </a:solidFill>
                <a:cs typeface="Times New Roman" pitchFamily="18" charset="0"/>
              </a:rPr>
              <a:t>, </a:t>
            </a:r>
            <a:endParaRPr lang="en-US" sz="2000" b="1" dirty="0" smtClean="0">
              <a:solidFill>
                <a:srgbClr val="002060"/>
              </a:solidFill>
              <a:cs typeface="Times New Roman" pitchFamily="18" charset="0"/>
            </a:endParaRPr>
          </a:p>
        </p:txBody>
      </p:sp>
      <p:sp>
        <p:nvSpPr>
          <p:cNvPr id="9" name="TextBox 8"/>
          <p:cNvSpPr txBox="1"/>
          <p:nvPr/>
        </p:nvSpPr>
        <p:spPr>
          <a:xfrm>
            <a:off x="0" y="0"/>
            <a:ext cx="9144000" cy="461665"/>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sz="2400" b="1" dirty="0">
                <a:solidFill>
                  <a:srgbClr val="C00000"/>
                </a:solidFill>
              </a:rPr>
              <a:t>Basicity of  Amines</a:t>
            </a:r>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0952" y="1485037"/>
            <a:ext cx="3005109" cy="1970962"/>
          </a:xfrm>
          <a:prstGeom prst="rect">
            <a:avLst/>
          </a:prstGeom>
          <a:noFill/>
          <a:extLst>
            <a:ext uri="{909E8E84-426E-40DD-AFC4-6F175D3DCCD1}">
              <a14:hiddenFill xmlns:a14="http://schemas.microsoft.com/office/drawing/2010/main">
                <a:solidFill>
                  <a:srgbClr val="FFFFFF"/>
                </a:solidFill>
              </a14:hiddenFill>
            </a:ext>
          </a:extLst>
        </p:spPr>
      </p:pic>
      <p:pic>
        <p:nvPicPr>
          <p:cNvPr id="481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4676775"/>
            <a:ext cx="3547547" cy="1647825"/>
          </a:xfrm>
          <a:prstGeom prst="rect">
            <a:avLst/>
          </a:prstGeom>
          <a:noFill/>
          <a:extLst>
            <a:ext uri="{909E8E84-426E-40DD-AFC4-6F175D3DCCD1}">
              <a14:hiddenFill xmlns:a14="http://schemas.microsoft.com/office/drawing/2010/main">
                <a:solidFill>
                  <a:srgbClr val="FFFFFF"/>
                </a:solidFill>
              </a14:hiddenFill>
            </a:ext>
          </a:extLst>
        </p:spPr>
      </p:pic>
      <p:sp>
        <p:nvSpPr>
          <p:cNvPr id="10" name="مستطيل 9"/>
          <p:cNvSpPr/>
          <p:nvPr/>
        </p:nvSpPr>
        <p:spPr>
          <a:xfrm>
            <a:off x="6324599" y="6096000"/>
            <a:ext cx="2011461" cy="338554"/>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1600" b="1" dirty="0" smtClean="0">
                <a:solidFill>
                  <a:srgbClr val="C00000"/>
                </a:solidFill>
              </a:rPr>
              <a:t>Decreasing  basicity </a:t>
            </a:r>
          </a:p>
        </p:txBody>
      </p:sp>
      <p:sp>
        <p:nvSpPr>
          <p:cNvPr id="2" name="مستطيل 1"/>
          <p:cNvSpPr/>
          <p:nvPr/>
        </p:nvSpPr>
        <p:spPr>
          <a:xfrm>
            <a:off x="2590800" y="5181600"/>
            <a:ext cx="1332416" cy="400110"/>
          </a:xfrm>
          <a:prstGeom prst="rect">
            <a:avLst/>
          </a:prstGeom>
        </p:spPr>
        <p:txBody>
          <a:bodyPr wrap="none">
            <a:spAutoFit/>
          </a:bodyPr>
          <a:lstStyle/>
          <a:p>
            <a:r>
              <a:rPr lang="en-US" b="1" dirty="0" smtClean="0">
                <a:solidFill>
                  <a:srgbClr val="002060"/>
                </a:solidFill>
                <a:cs typeface="Times New Roman" pitchFamily="18" charset="0"/>
              </a:rPr>
              <a:t>CH</a:t>
            </a:r>
            <a:r>
              <a:rPr lang="en-US" sz="2000" b="1" i="1" baseline="-25000" dirty="0" smtClean="0">
                <a:solidFill>
                  <a:srgbClr val="C00000"/>
                </a:solidFill>
                <a:cs typeface="Times New Roman" pitchFamily="18" charset="0"/>
              </a:rPr>
              <a:t>3</a:t>
            </a:r>
            <a:r>
              <a:rPr lang="en-US" b="1" dirty="0" smtClean="0">
                <a:solidFill>
                  <a:srgbClr val="002060"/>
                </a:solidFill>
                <a:cs typeface="Times New Roman" pitchFamily="18" charset="0"/>
              </a:rPr>
              <a:t>-NH-CH</a:t>
            </a:r>
            <a:r>
              <a:rPr lang="en-US" sz="2000" b="1" i="1" baseline="-25000" dirty="0" smtClean="0">
                <a:solidFill>
                  <a:srgbClr val="C00000"/>
                </a:solidFill>
                <a:cs typeface="Times New Roman" pitchFamily="18" charset="0"/>
              </a:rPr>
              <a:t>3</a:t>
            </a:r>
            <a:endParaRPr lang="ar-SA" dirty="0">
              <a:solidFill>
                <a:prstClr val="black"/>
              </a:solidFill>
            </a:endParaRPr>
          </a:p>
        </p:txBody>
      </p:sp>
      <p:sp>
        <p:nvSpPr>
          <p:cNvPr id="3" name="مستطيل 2"/>
          <p:cNvSpPr/>
          <p:nvPr/>
        </p:nvSpPr>
        <p:spPr>
          <a:xfrm rot="6542867">
            <a:off x="3896799" y="5168864"/>
            <a:ext cx="312972" cy="369332"/>
          </a:xfrm>
          <a:prstGeom prst="rect">
            <a:avLst/>
          </a:prstGeom>
        </p:spPr>
        <p:txBody>
          <a:bodyPr wrap="square">
            <a:spAutoFit/>
          </a:bodyPr>
          <a:lstStyle/>
          <a:p>
            <a:r>
              <a:rPr lang="en-US" b="1" dirty="0">
                <a:solidFill>
                  <a:srgbClr val="002060"/>
                </a:solidFill>
                <a:cs typeface="Times New Roman" pitchFamily="18" charset="0"/>
              </a:rPr>
              <a:t>/</a:t>
            </a:r>
            <a:endParaRPr lang="ar-SA" dirty="0">
              <a:solidFill>
                <a:prstClr val="black"/>
              </a:solidFill>
            </a:endParaRPr>
          </a:p>
        </p:txBody>
      </p:sp>
      <p:sp>
        <p:nvSpPr>
          <p:cNvPr id="4" name="مستطيل 3"/>
          <p:cNvSpPr/>
          <p:nvPr/>
        </p:nvSpPr>
        <p:spPr>
          <a:xfrm rot="2054328">
            <a:off x="3906948" y="5269468"/>
            <a:ext cx="284052" cy="369332"/>
          </a:xfrm>
          <a:prstGeom prst="rect">
            <a:avLst/>
          </a:prstGeom>
        </p:spPr>
        <p:txBody>
          <a:bodyPr wrap="none">
            <a:spAutoFit/>
          </a:bodyPr>
          <a:lstStyle/>
          <a:p>
            <a:r>
              <a:rPr lang="en-US" b="1" dirty="0">
                <a:solidFill>
                  <a:srgbClr val="002060"/>
                </a:solidFill>
                <a:cs typeface="Times New Roman" pitchFamily="18" charset="0"/>
              </a:rPr>
              <a:t>/</a:t>
            </a:r>
            <a:endParaRPr lang="ar-SA" dirty="0">
              <a:solidFill>
                <a:prstClr val="black"/>
              </a:solidFill>
            </a:endParaRPr>
          </a:p>
        </p:txBody>
      </p:sp>
      <p:sp>
        <p:nvSpPr>
          <p:cNvPr id="11" name="مستطيل 10"/>
          <p:cNvSpPr/>
          <p:nvPr/>
        </p:nvSpPr>
        <p:spPr>
          <a:xfrm>
            <a:off x="4114800" y="5193268"/>
            <a:ext cx="994183" cy="400110"/>
          </a:xfrm>
          <a:prstGeom prst="rect">
            <a:avLst/>
          </a:prstGeom>
        </p:spPr>
        <p:txBody>
          <a:bodyPr wrap="none">
            <a:spAutoFit/>
          </a:bodyPr>
          <a:lstStyle/>
          <a:p>
            <a:r>
              <a:rPr lang="en-US" b="1" dirty="0" smtClean="0">
                <a:solidFill>
                  <a:srgbClr val="002060"/>
                </a:solidFill>
                <a:cs typeface="Times New Roman" pitchFamily="18" charset="0"/>
              </a:rPr>
              <a:t>CH</a:t>
            </a:r>
            <a:r>
              <a:rPr lang="en-US" sz="2000" b="1" i="1" baseline="-25000" dirty="0" smtClean="0">
                <a:solidFill>
                  <a:srgbClr val="C00000"/>
                </a:solidFill>
                <a:cs typeface="Times New Roman" pitchFamily="18" charset="0"/>
              </a:rPr>
              <a:t>3</a:t>
            </a:r>
            <a:r>
              <a:rPr lang="en-US" b="1" dirty="0" smtClean="0">
                <a:solidFill>
                  <a:srgbClr val="002060"/>
                </a:solidFill>
                <a:cs typeface="Times New Roman" pitchFamily="18" charset="0"/>
              </a:rPr>
              <a:t>-NH</a:t>
            </a:r>
            <a:r>
              <a:rPr lang="en-US" sz="2000" b="1" i="1" baseline="-25000" dirty="0" smtClean="0">
                <a:solidFill>
                  <a:srgbClr val="C00000"/>
                </a:solidFill>
                <a:cs typeface="Times New Roman" pitchFamily="18" charset="0"/>
              </a:rPr>
              <a:t>2</a:t>
            </a:r>
            <a:endParaRPr lang="ar-SA" dirty="0">
              <a:solidFill>
                <a:prstClr val="black"/>
              </a:solidFill>
            </a:endParaRPr>
          </a:p>
        </p:txBody>
      </p:sp>
      <p:sp>
        <p:nvSpPr>
          <p:cNvPr id="12" name="مستطيل 11"/>
          <p:cNvSpPr/>
          <p:nvPr/>
        </p:nvSpPr>
        <p:spPr>
          <a:xfrm rot="2054328">
            <a:off x="5048099" y="5293735"/>
            <a:ext cx="269747" cy="369332"/>
          </a:xfrm>
          <a:prstGeom prst="rect">
            <a:avLst/>
          </a:prstGeom>
        </p:spPr>
        <p:txBody>
          <a:bodyPr wrap="square">
            <a:spAutoFit/>
          </a:bodyPr>
          <a:lstStyle/>
          <a:p>
            <a:r>
              <a:rPr lang="en-US" b="1" dirty="0">
                <a:solidFill>
                  <a:srgbClr val="002060"/>
                </a:solidFill>
                <a:cs typeface="Times New Roman" pitchFamily="18" charset="0"/>
              </a:rPr>
              <a:t>/</a:t>
            </a:r>
            <a:endParaRPr lang="ar-SA" dirty="0">
              <a:solidFill>
                <a:prstClr val="black"/>
              </a:solidFill>
            </a:endParaRPr>
          </a:p>
        </p:txBody>
      </p:sp>
      <p:sp>
        <p:nvSpPr>
          <p:cNvPr id="13" name="مستطيل 12"/>
          <p:cNvSpPr/>
          <p:nvPr/>
        </p:nvSpPr>
        <p:spPr>
          <a:xfrm rot="6542867">
            <a:off x="5028088" y="5169749"/>
            <a:ext cx="312972" cy="369332"/>
          </a:xfrm>
          <a:prstGeom prst="rect">
            <a:avLst/>
          </a:prstGeom>
        </p:spPr>
        <p:txBody>
          <a:bodyPr wrap="square">
            <a:spAutoFit/>
          </a:bodyPr>
          <a:lstStyle/>
          <a:p>
            <a:r>
              <a:rPr lang="en-US" b="1" dirty="0">
                <a:solidFill>
                  <a:srgbClr val="002060"/>
                </a:solidFill>
                <a:cs typeface="Times New Roman" pitchFamily="18" charset="0"/>
              </a:rPr>
              <a:t>/</a:t>
            </a:r>
            <a:endParaRPr lang="ar-SA" dirty="0">
              <a:solidFill>
                <a:prstClr val="black"/>
              </a:solidFill>
            </a:endParaRPr>
          </a:p>
        </p:txBody>
      </p:sp>
    </p:spTree>
    <p:extLst>
      <p:ext uri="{BB962C8B-B14F-4D97-AF65-F5344CB8AC3E}">
        <p14:creationId xmlns:p14="http://schemas.microsoft.com/office/powerpoint/2010/main" val="3056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0702" y="3810000"/>
            <a:ext cx="8658497" cy="707886"/>
          </a:xfrm>
          <a:prstGeom prst="rect">
            <a:avLst/>
          </a:prstGeom>
        </p:spPr>
        <p:txBody>
          <a:bodyPr wrap="square">
            <a:spAutoFit/>
          </a:bodyPr>
          <a:lstStyle/>
          <a:p>
            <a:pPr algn="just"/>
            <a:r>
              <a:rPr lang="en-US" sz="2000" b="1" dirty="0" smtClean="0">
                <a:solidFill>
                  <a:srgbClr val="002060"/>
                </a:solidFill>
                <a:cs typeface="Times New Roman" pitchFamily="18" charset="0"/>
              </a:rPr>
              <a:t>   Treatment of the </a:t>
            </a:r>
            <a:r>
              <a:rPr lang="en-US" sz="2000" b="1" dirty="0" err="1" smtClean="0">
                <a:solidFill>
                  <a:srgbClr val="002060"/>
                </a:solidFill>
                <a:cs typeface="Times New Roman" pitchFamily="18" charset="0"/>
              </a:rPr>
              <a:t>alkylammonium</a:t>
            </a:r>
            <a:r>
              <a:rPr lang="en-US" sz="2000" b="1" dirty="0" smtClean="0">
                <a:solidFill>
                  <a:srgbClr val="002060"/>
                </a:solidFill>
                <a:cs typeface="Times New Roman" pitchFamily="18" charset="0"/>
              </a:rPr>
              <a:t> salt with a strong base (</a:t>
            </a:r>
            <a:r>
              <a:rPr lang="en-US" sz="2000" b="1" dirty="0" err="1" smtClean="0">
                <a:solidFill>
                  <a:srgbClr val="002060"/>
                </a:solidFill>
                <a:cs typeface="Times New Roman" pitchFamily="18" charset="0"/>
              </a:rPr>
              <a:t>NaOH</a:t>
            </a:r>
            <a:r>
              <a:rPr lang="en-US" sz="2000" b="1" dirty="0">
                <a:solidFill>
                  <a:srgbClr val="002060"/>
                </a:solidFill>
                <a:cs typeface="Times New Roman" pitchFamily="18" charset="0"/>
              </a:rPr>
              <a:t>) or an excess of Ammonia  </a:t>
            </a:r>
            <a:r>
              <a:rPr lang="en-US" sz="2000" b="1" dirty="0" smtClean="0">
                <a:solidFill>
                  <a:srgbClr val="002060"/>
                </a:solidFill>
                <a:cs typeface="Times New Roman" pitchFamily="18" charset="0"/>
              </a:rPr>
              <a:t>liberates the free amine.</a:t>
            </a:r>
            <a:endParaRPr lang="en-US" sz="2000" b="1" dirty="0">
              <a:solidFill>
                <a:srgbClr val="002060"/>
              </a:solidFill>
              <a:cs typeface="Times New Roman" pitchFamily="18" charset="0"/>
            </a:endParaRPr>
          </a:p>
        </p:txBody>
      </p:sp>
      <p:sp>
        <p:nvSpPr>
          <p:cNvPr id="5" name="Rectangle 4"/>
          <p:cNvSpPr/>
          <p:nvPr/>
        </p:nvSpPr>
        <p:spPr>
          <a:xfrm>
            <a:off x="152399" y="762000"/>
            <a:ext cx="8686799" cy="1785104"/>
          </a:xfrm>
          <a:prstGeom prst="rect">
            <a:avLst/>
          </a:prstGeom>
        </p:spPr>
        <p:txBody>
          <a:bodyPr wrap="square">
            <a:spAutoFit/>
          </a:bodyPr>
          <a:lstStyle/>
          <a:p>
            <a:pPr algn="just"/>
            <a:r>
              <a:rPr lang="en-US" sz="2200" b="1" dirty="0" smtClean="0">
                <a:solidFill>
                  <a:srgbClr val="C00000"/>
                </a:solidFill>
                <a:cs typeface="Times New Roman" pitchFamily="18" charset="0"/>
              </a:rPr>
              <a:t>1- Alkylation of Ammonia</a:t>
            </a:r>
          </a:p>
          <a:p>
            <a:r>
              <a:rPr lang="en-US" sz="2200" b="1" dirty="0" smtClean="0">
                <a:solidFill>
                  <a:srgbClr val="002060"/>
                </a:solidFill>
                <a:cs typeface="Times New Roman" pitchFamily="18" charset="0"/>
              </a:rPr>
              <a:t>   Ammonia </a:t>
            </a:r>
            <a:r>
              <a:rPr lang="en-US" sz="2200" b="1" dirty="0">
                <a:solidFill>
                  <a:srgbClr val="002060"/>
                </a:solidFill>
                <a:cs typeface="Times New Roman" pitchFamily="18" charset="0"/>
              </a:rPr>
              <a:t>is capable of attacking </a:t>
            </a:r>
            <a:r>
              <a:rPr lang="en-US" sz="2200" b="1" dirty="0">
                <a:solidFill>
                  <a:srgbClr val="C00000"/>
                </a:solidFill>
                <a:cs typeface="Times New Roman" pitchFamily="18" charset="0"/>
              </a:rPr>
              <a:t>primary</a:t>
            </a:r>
            <a:r>
              <a:rPr lang="en-US" sz="2200" b="1" dirty="0">
                <a:solidFill>
                  <a:srgbClr val="002060"/>
                </a:solidFill>
                <a:cs typeface="Times New Roman" pitchFamily="18" charset="0"/>
              </a:rPr>
              <a:t> or </a:t>
            </a:r>
            <a:r>
              <a:rPr lang="en-US" sz="2200" b="1" dirty="0">
                <a:solidFill>
                  <a:srgbClr val="C00000"/>
                </a:solidFill>
                <a:cs typeface="Times New Roman" pitchFamily="18" charset="0"/>
              </a:rPr>
              <a:t>secondary</a:t>
            </a:r>
            <a:r>
              <a:rPr lang="en-US" sz="2200" b="1" dirty="0">
                <a:solidFill>
                  <a:srgbClr val="002060"/>
                </a:solidFill>
                <a:cs typeface="Times New Roman" pitchFamily="18" charset="0"/>
              </a:rPr>
              <a:t> alkyl halides in </a:t>
            </a:r>
            <a:r>
              <a:rPr lang="en-US" sz="2200" b="1" dirty="0" smtClean="0">
                <a:solidFill>
                  <a:srgbClr val="002060"/>
                </a:solidFill>
                <a:cs typeface="Times New Roman" pitchFamily="18" charset="0"/>
              </a:rPr>
              <a:t>a </a:t>
            </a:r>
            <a:r>
              <a:rPr lang="en-US" sz="2200" b="1" dirty="0" smtClean="0">
                <a:solidFill>
                  <a:srgbClr val="C00000"/>
                </a:solidFill>
                <a:cs typeface="Times New Roman" pitchFamily="18" charset="0"/>
              </a:rPr>
              <a:t>Nucleophilic substitution</a:t>
            </a:r>
            <a:r>
              <a:rPr lang="en-US" sz="2200" b="1" dirty="0">
                <a:solidFill>
                  <a:srgbClr val="C00000"/>
                </a:solidFill>
                <a:cs typeface="Times New Roman" pitchFamily="18" charset="0"/>
              </a:rPr>
              <a:t> </a:t>
            </a:r>
            <a:r>
              <a:rPr lang="en-US" sz="2200" b="1" dirty="0" smtClean="0">
                <a:solidFill>
                  <a:srgbClr val="C00000"/>
                </a:solidFill>
                <a:cs typeface="Times New Roman" pitchFamily="18" charset="0"/>
              </a:rPr>
              <a:t>reaction </a:t>
            </a:r>
            <a:r>
              <a:rPr lang="en-US" sz="2200" b="1" dirty="0">
                <a:solidFill>
                  <a:srgbClr val="002060"/>
                </a:solidFill>
                <a:cs typeface="Times New Roman" pitchFamily="18" charset="0"/>
              </a:rPr>
              <a:t>to give an </a:t>
            </a:r>
            <a:r>
              <a:rPr lang="en-US" sz="2200" b="1" dirty="0" err="1">
                <a:solidFill>
                  <a:srgbClr val="002060"/>
                </a:solidFill>
                <a:cs typeface="Times New Roman" pitchFamily="18" charset="0"/>
              </a:rPr>
              <a:t>alkylammonium</a:t>
            </a:r>
            <a:r>
              <a:rPr lang="en-US" sz="2200" b="1" dirty="0">
                <a:solidFill>
                  <a:srgbClr val="002060"/>
                </a:solidFill>
                <a:cs typeface="Times New Roman" pitchFamily="18" charset="0"/>
              </a:rPr>
              <a:t> </a:t>
            </a:r>
            <a:r>
              <a:rPr lang="en-US" sz="2200" b="1" dirty="0" smtClean="0">
                <a:solidFill>
                  <a:srgbClr val="002060"/>
                </a:solidFill>
                <a:cs typeface="Times New Roman" pitchFamily="18" charset="0"/>
              </a:rPr>
              <a:t>salt , this is due to the fact </a:t>
            </a:r>
            <a:r>
              <a:rPr lang="en-US" sz="2200" b="1" dirty="0">
                <a:solidFill>
                  <a:srgbClr val="002060"/>
                </a:solidFill>
                <a:cs typeface="Times New Roman" pitchFamily="18" charset="0"/>
              </a:rPr>
              <a:t>that the non-bonded electron pair on the nitrogen makes ammonia an excellent nucleophile.</a:t>
            </a:r>
          </a:p>
        </p:txBody>
      </p:sp>
      <p:sp>
        <p:nvSpPr>
          <p:cNvPr id="7" name="TextBox 6"/>
          <p:cNvSpPr txBox="1"/>
          <p:nvPr/>
        </p:nvSpPr>
        <p:spPr>
          <a:xfrm>
            <a:off x="0" y="0"/>
            <a:ext cx="9144000" cy="52322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a:solidFill>
                  <a:srgbClr val="00682F"/>
                </a:solidFill>
              </a:rPr>
              <a:t>Preparation of  Amines</a:t>
            </a:r>
          </a:p>
        </p:txBody>
      </p:sp>
      <p:sp>
        <p:nvSpPr>
          <p:cNvPr id="6" name="عنصر نائب لرقم الشريحة 5"/>
          <p:cNvSpPr>
            <a:spLocks noGrp="1"/>
          </p:cNvSpPr>
          <p:nvPr>
            <p:ph type="sldNum" sz="quarter" idx="12"/>
          </p:nvPr>
        </p:nvSpPr>
        <p:spPr/>
        <p:txBody>
          <a:bodyPr/>
          <a:lstStyle/>
          <a:p>
            <a:fld id="{405B12B2-4FB3-489F-A189-74144EEB9694}" type="slidenum">
              <a:rPr lang="en-US" smtClean="0">
                <a:solidFill>
                  <a:prstClr val="black">
                    <a:tint val="75000"/>
                  </a:prstClr>
                </a:solidFill>
              </a:rPr>
              <a:pPr/>
              <a:t>269</a:t>
            </a:fld>
            <a:endParaRPr lang="en-US">
              <a:solidFill>
                <a:prstClr val="black">
                  <a:tint val="75000"/>
                </a:prstClr>
              </a:solidFill>
            </a:endParaRPr>
          </a:p>
        </p:txBody>
      </p:sp>
      <p:pic>
        <p:nvPicPr>
          <p:cNvPr id="44056"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527757"/>
            <a:ext cx="5306786" cy="1371600"/>
          </a:xfrm>
          <a:prstGeom prst="rect">
            <a:avLst/>
          </a:prstGeom>
          <a:noFill/>
          <a:extLst>
            <a:ext uri="{909E8E84-426E-40DD-AFC4-6F175D3DCCD1}">
              <a14:hiddenFill xmlns:a14="http://schemas.microsoft.com/office/drawing/2010/main">
                <a:solidFill>
                  <a:srgbClr val="FFFFFF"/>
                </a:solidFill>
              </a14:hiddenFill>
            </a:ext>
          </a:extLst>
        </p:spPr>
      </p:pic>
      <p:sp>
        <p:nvSpPr>
          <p:cNvPr id="8" name="مستطيل 7"/>
          <p:cNvSpPr/>
          <p:nvPr/>
        </p:nvSpPr>
        <p:spPr>
          <a:xfrm>
            <a:off x="5040618" y="3273623"/>
            <a:ext cx="1741182" cy="307777"/>
          </a:xfrm>
          <a:prstGeom prst="rect">
            <a:avLst/>
          </a:prstGeom>
        </p:spPr>
        <p:txBody>
          <a:bodyPr wrap="none">
            <a:spAutoFit/>
          </a:bodyPr>
          <a:lstStyle/>
          <a:p>
            <a:r>
              <a:rPr lang="en-US" sz="1400" b="1" dirty="0" err="1">
                <a:solidFill>
                  <a:srgbClr val="C00000"/>
                </a:solidFill>
                <a:cs typeface="Times New Roman" pitchFamily="18" charset="0"/>
              </a:rPr>
              <a:t>alkylammonium</a:t>
            </a:r>
            <a:r>
              <a:rPr lang="en-US" sz="1400" b="1" dirty="0">
                <a:solidFill>
                  <a:srgbClr val="C00000"/>
                </a:solidFill>
                <a:cs typeface="Times New Roman" pitchFamily="18" charset="0"/>
              </a:rPr>
              <a:t> salt </a:t>
            </a:r>
            <a:endParaRPr lang="ar-SA" sz="1100" dirty="0">
              <a:solidFill>
                <a:srgbClr val="C00000"/>
              </a:solidFill>
            </a:endParaRPr>
          </a:p>
        </p:txBody>
      </p:sp>
      <p:pic>
        <p:nvPicPr>
          <p:cNvPr id="44057" name="Pictur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4437510"/>
            <a:ext cx="5029200" cy="17123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198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838271"/>
            <a:ext cx="9143999"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7200" b="1" dirty="0" smtClean="0">
                <a:solidFill>
                  <a:schemeClr val="bg1"/>
                </a:solidFill>
                <a:effectLst>
                  <a:outerShdw blurRad="38100" dist="38100" dir="2700000" algn="tl">
                    <a:srgbClr val="000000">
                      <a:alpha val="43137"/>
                    </a:srgbClr>
                  </a:outerShdw>
                </a:effectLst>
              </a:rPr>
              <a:t>Alkanes</a:t>
            </a:r>
            <a:endParaRPr lang="en-US" sz="72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87977737"/>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11456" y="609600"/>
            <a:ext cx="8880144" cy="1631216"/>
          </a:xfrm>
          <a:prstGeom prst="rect">
            <a:avLst/>
          </a:prstGeom>
        </p:spPr>
        <p:txBody>
          <a:bodyPr wrap="square">
            <a:spAutoFit/>
          </a:bodyPr>
          <a:lstStyle/>
          <a:p>
            <a:r>
              <a:rPr lang="en-US" sz="2000" b="1" dirty="0" smtClean="0">
                <a:solidFill>
                  <a:srgbClr val="002060"/>
                </a:solidFill>
                <a:cs typeface="Times New Roman" pitchFamily="18" charset="0"/>
              </a:rPr>
              <a:t>     The net result of alkylation is the replacement of the hydrogens of ammonia by an alkyl groups, the reaction is called alkylation of ammonia.</a:t>
            </a:r>
            <a:r>
              <a:rPr lang="en-US" sz="2000" b="1" dirty="0">
                <a:solidFill>
                  <a:srgbClr val="002060"/>
                </a:solidFill>
                <a:cs typeface="Times New Roman" pitchFamily="18" charset="0"/>
              </a:rPr>
              <a:t> </a:t>
            </a:r>
            <a:r>
              <a:rPr lang="en-US" sz="2000" b="1" dirty="0" smtClean="0">
                <a:solidFill>
                  <a:srgbClr val="002060"/>
                </a:solidFill>
                <a:cs typeface="Times New Roman" pitchFamily="18" charset="0"/>
              </a:rPr>
              <a:t>         </a:t>
            </a:r>
          </a:p>
          <a:p>
            <a:r>
              <a:rPr lang="en-US" sz="2000" b="1" dirty="0" smtClean="0">
                <a:solidFill>
                  <a:srgbClr val="002060"/>
                </a:solidFill>
                <a:cs typeface="Times New Roman" pitchFamily="18" charset="0"/>
              </a:rPr>
              <a:t>     Amines</a:t>
            </a:r>
            <a:r>
              <a:rPr lang="en-US" sz="2000" b="1" dirty="0">
                <a:solidFill>
                  <a:srgbClr val="002060"/>
                </a:solidFill>
                <a:cs typeface="Times New Roman" pitchFamily="18" charset="0"/>
              </a:rPr>
              <a:t>, like ammonia, react with primary and secondary alkyl halides to give alkylated </a:t>
            </a:r>
            <a:r>
              <a:rPr lang="en-US" sz="2000" b="1" dirty="0" err="1" smtClean="0">
                <a:solidFill>
                  <a:srgbClr val="002060"/>
                </a:solidFill>
                <a:cs typeface="Times New Roman" pitchFamily="18" charset="0"/>
              </a:rPr>
              <a:t>amines.Complete</a:t>
            </a:r>
            <a:r>
              <a:rPr lang="en-US" sz="2000" b="1" dirty="0" smtClean="0">
                <a:solidFill>
                  <a:srgbClr val="002060"/>
                </a:solidFill>
                <a:cs typeface="Times New Roman" pitchFamily="18" charset="0"/>
              </a:rPr>
              <a:t> alkylation eventually leads to a quaternary ammonium salt.</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270</a:t>
            </a:fld>
            <a:endParaRPr lang="en-US">
              <a:solidFill>
                <a:prstClr val="black">
                  <a:tint val="75000"/>
                </a:prstClr>
              </a:solidFill>
            </a:endParaRP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376" y="2611934"/>
            <a:ext cx="5857875" cy="333166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6"/>
          <p:cNvSpPr txBox="1"/>
          <p:nvPr/>
        </p:nvSpPr>
        <p:spPr>
          <a:xfrm>
            <a:off x="0" y="0"/>
            <a:ext cx="9144000" cy="52322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a:solidFill>
                  <a:srgbClr val="00682F"/>
                </a:solidFill>
              </a:rPr>
              <a:t>Preparation of  </a:t>
            </a:r>
            <a:r>
              <a:rPr lang="en-US" sz="2800" b="1" dirty="0" smtClean="0">
                <a:solidFill>
                  <a:srgbClr val="00682F"/>
                </a:solidFill>
              </a:rPr>
              <a:t>Amines      </a:t>
            </a:r>
            <a:r>
              <a:rPr lang="en-US" sz="2400" b="1" dirty="0" smtClean="0">
                <a:solidFill>
                  <a:srgbClr val="00682F"/>
                </a:solidFill>
              </a:rPr>
              <a:t>cont.</a:t>
            </a:r>
            <a:endParaRPr lang="en-US" sz="2800" b="1" dirty="0">
              <a:solidFill>
                <a:srgbClr val="00682F"/>
              </a:solidFill>
            </a:endParaRPr>
          </a:p>
        </p:txBody>
      </p:sp>
    </p:spTree>
    <p:extLst>
      <p:ext uri="{BB962C8B-B14F-4D97-AF65-F5344CB8AC3E}">
        <p14:creationId xmlns:p14="http://schemas.microsoft.com/office/powerpoint/2010/main" val="952867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52400" y="609600"/>
            <a:ext cx="8686800" cy="1631216"/>
          </a:xfrm>
          <a:prstGeom prst="rect">
            <a:avLst/>
          </a:prstGeom>
        </p:spPr>
        <p:txBody>
          <a:bodyPr wrap="square">
            <a:spAutoFit/>
          </a:bodyPr>
          <a:lstStyle/>
          <a:p>
            <a:r>
              <a:rPr lang="en-US" sz="2000" b="1" dirty="0">
                <a:solidFill>
                  <a:srgbClr val="C00000"/>
                </a:solidFill>
                <a:cs typeface="Arial" pitchFamily="34" charset="0"/>
              </a:rPr>
              <a:t>2-  Reduction of Nitro Compounds, </a:t>
            </a:r>
            <a:r>
              <a:rPr lang="en-US" sz="2000" b="1" dirty="0" smtClean="0">
                <a:solidFill>
                  <a:srgbClr val="C00000"/>
                </a:solidFill>
                <a:cs typeface="Arial" pitchFamily="34" charset="0"/>
              </a:rPr>
              <a:t>and </a:t>
            </a:r>
            <a:r>
              <a:rPr lang="en-US" sz="2000" b="1" dirty="0">
                <a:solidFill>
                  <a:srgbClr val="C00000"/>
                </a:solidFill>
                <a:cs typeface="Arial" pitchFamily="34" charset="0"/>
              </a:rPr>
              <a:t>Amides</a:t>
            </a:r>
            <a:endParaRPr lang="ar-SA" sz="2000" dirty="0">
              <a:solidFill>
                <a:prstClr val="black"/>
              </a:solidFill>
            </a:endParaRPr>
          </a:p>
          <a:p>
            <a:pPr algn="just"/>
            <a:r>
              <a:rPr lang="en-US" sz="2000" b="1" dirty="0" smtClean="0">
                <a:solidFill>
                  <a:srgbClr val="002060"/>
                </a:solidFill>
                <a:cs typeface="Times New Roman" pitchFamily="18" charset="0"/>
              </a:rPr>
              <a:t>Catalytic hydrogenation of </a:t>
            </a:r>
            <a:r>
              <a:rPr lang="en-US" sz="2000" b="1" dirty="0" smtClean="0">
                <a:solidFill>
                  <a:srgbClr val="C00000"/>
                </a:solidFill>
                <a:cs typeface="Times New Roman" pitchFamily="18" charset="0"/>
              </a:rPr>
              <a:t>Nitro </a:t>
            </a:r>
            <a:r>
              <a:rPr lang="en-US" sz="2000" b="1" dirty="0">
                <a:solidFill>
                  <a:srgbClr val="C00000"/>
                </a:solidFill>
                <a:cs typeface="Times New Roman" pitchFamily="18" charset="0"/>
              </a:rPr>
              <a:t>Compounds </a:t>
            </a:r>
            <a:r>
              <a:rPr lang="en-US" sz="2000" b="1" dirty="0" smtClean="0">
                <a:solidFill>
                  <a:srgbClr val="002060"/>
                </a:solidFill>
                <a:cs typeface="Times New Roman" pitchFamily="18" charset="0"/>
              </a:rPr>
              <a:t>by  </a:t>
            </a:r>
            <a:r>
              <a:rPr lang="en-US" sz="2000" b="1" dirty="0" smtClean="0">
                <a:solidFill>
                  <a:srgbClr val="C00000"/>
                </a:solidFill>
                <a:latin typeface="Times New Roman"/>
                <a:ea typeface="Times New Roman"/>
                <a:cs typeface="Simplified Arabic"/>
              </a:rPr>
              <a:t>LiAlH</a:t>
            </a:r>
            <a:r>
              <a:rPr lang="en-US" sz="2000" b="1" baseline="-25000" dirty="0" smtClean="0">
                <a:solidFill>
                  <a:srgbClr val="C00000"/>
                </a:solidFill>
                <a:latin typeface="Times New Roman"/>
                <a:ea typeface="Times New Roman"/>
                <a:cs typeface="Simplified Arabic"/>
              </a:rPr>
              <a:t>4  </a:t>
            </a:r>
            <a:r>
              <a:rPr lang="en-US" sz="2000" b="1" dirty="0" smtClean="0">
                <a:solidFill>
                  <a:srgbClr val="002060"/>
                </a:solidFill>
                <a:cs typeface="Times New Roman" pitchFamily="18" charset="0"/>
              </a:rPr>
              <a:t>in ether or by  </a:t>
            </a:r>
            <a:r>
              <a:rPr lang="en-US" sz="2000" b="1" dirty="0" smtClean="0">
                <a:solidFill>
                  <a:srgbClr val="C00000"/>
                </a:solidFill>
                <a:cs typeface="Times New Roman" pitchFamily="18" charset="0"/>
              </a:rPr>
              <a:t>hydrogen</a:t>
            </a:r>
            <a:r>
              <a:rPr lang="en-US" sz="2000" b="1" dirty="0" smtClean="0">
                <a:solidFill>
                  <a:srgbClr val="002060"/>
                </a:solidFill>
                <a:cs typeface="Times New Roman" pitchFamily="18" charset="0"/>
              </a:rPr>
              <a:t> in the presence of </a:t>
            </a:r>
            <a:r>
              <a:rPr lang="en-US" sz="2000" b="1" dirty="0" smtClean="0">
                <a:solidFill>
                  <a:srgbClr val="C00000"/>
                </a:solidFill>
                <a:cs typeface="Times New Roman" pitchFamily="18" charset="0"/>
              </a:rPr>
              <a:t>catalysis</a:t>
            </a:r>
            <a:r>
              <a:rPr lang="en-US" sz="2000" b="1" dirty="0" smtClean="0">
                <a:solidFill>
                  <a:srgbClr val="002060"/>
                </a:solidFill>
                <a:cs typeface="Times New Roman" pitchFamily="18" charset="0"/>
              </a:rPr>
              <a:t> works well with nitro compounds and nitriles to give </a:t>
            </a:r>
            <a:r>
              <a:rPr lang="en-US" sz="2000" b="1" dirty="0" smtClean="0">
                <a:solidFill>
                  <a:srgbClr val="C00000"/>
                </a:solidFill>
                <a:cs typeface="Times New Roman" pitchFamily="18" charset="0"/>
              </a:rPr>
              <a:t>primary</a:t>
            </a:r>
            <a:r>
              <a:rPr lang="en-US" sz="2000" b="1" dirty="0" smtClean="0">
                <a:solidFill>
                  <a:srgbClr val="002060"/>
                </a:solidFill>
                <a:cs typeface="Times New Roman" pitchFamily="18" charset="0"/>
              </a:rPr>
              <a:t> amines. </a:t>
            </a:r>
            <a:r>
              <a:rPr lang="en-US" sz="2000" b="1" dirty="0">
                <a:solidFill>
                  <a:srgbClr val="002060"/>
                </a:solidFill>
                <a:cs typeface="Times New Roman" pitchFamily="18" charset="0"/>
              </a:rPr>
              <a:t>Aniline is prepared by reduction of nitrobenzene </a:t>
            </a:r>
            <a:r>
              <a:rPr lang="en-US" sz="2000" b="1" dirty="0" smtClean="0">
                <a:solidFill>
                  <a:srgbClr val="002060"/>
                </a:solidFill>
                <a:cs typeface="Times New Roman" pitchFamily="18" charset="0"/>
              </a:rPr>
              <a:t>,the reducing </a:t>
            </a:r>
            <a:r>
              <a:rPr lang="en-US" sz="2000" b="1" dirty="0">
                <a:solidFill>
                  <a:srgbClr val="002060"/>
                </a:solidFill>
                <a:cs typeface="Times New Roman" pitchFamily="18" charset="0"/>
              </a:rPr>
              <a:t>agent most frequently used is </a:t>
            </a:r>
            <a:r>
              <a:rPr lang="en-US" sz="2000" b="1" dirty="0">
                <a:solidFill>
                  <a:srgbClr val="C00000"/>
                </a:solidFill>
                <a:cs typeface="Times New Roman" pitchFamily="18" charset="0"/>
              </a:rPr>
              <a:t>tin</a:t>
            </a:r>
            <a:r>
              <a:rPr lang="en-US" sz="2000" b="1" dirty="0">
                <a:solidFill>
                  <a:srgbClr val="002060"/>
                </a:solidFill>
                <a:cs typeface="Times New Roman" pitchFamily="18" charset="0"/>
              </a:rPr>
              <a:t> and </a:t>
            </a:r>
            <a:r>
              <a:rPr lang="en-US" sz="2000" b="1" dirty="0">
                <a:solidFill>
                  <a:srgbClr val="C00000"/>
                </a:solidFill>
                <a:cs typeface="Times New Roman" pitchFamily="18" charset="0"/>
              </a:rPr>
              <a:t>hydrochloric acid</a:t>
            </a:r>
            <a:r>
              <a:rPr lang="en-US" sz="2000" b="1" dirty="0">
                <a:solidFill>
                  <a:srgbClr val="002060"/>
                </a:solidFill>
                <a:cs typeface="Times New Roman" pitchFamily="18" charset="0"/>
              </a:rPr>
              <a:t>. </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271</a:t>
            </a:fld>
            <a:endParaRPr lang="en-US">
              <a:solidFill>
                <a:prstClr val="black">
                  <a:tint val="75000"/>
                </a:prstClr>
              </a:solidFill>
            </a:endParaRPr>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337" y="2514600"/>
            <a:ext cx="5520783" cy="1981200"/>
          </a:xfrm>
          <a:prstGeom prst="rect">
            <a:avLst/>
          </a:prstGeom>
          <a:noFill/>
          <a:extLst>
            <a:ext uri="{909E8E84-426E-40DD-AFC4-6F175D3DCCD1}">
              <a14:hiddenFill xmlns:a14="http://schemas.microsoft.com/office/drawing/2010/main">
                <a:solidFill>
                  <a:srgbClr val="FFFFFF"/>
                </a:solidFill>
              </a14:hiddenFill>
            </a:ext>
          </a:extLst>
        </p:spPr>
      </p:pic>
      <p:pic>
        <p:nvPicPr>
          <p:cNvPr id="460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4800600"/>
            <a:ext cx="4918721" cy="1692155"/>
          </a:xfrm>
          <a:prstGeom prst="rect">
            <a:avLst/>
          </a:prstGeom>
          <a:noFill/>
          <a:extLst>
            <a:ext uri="{909E8E84-426E-40DD-AFC4-6F175D3DCCD1}">
              <a14:hiddenFill xmlns:a14="http://schemas.microsoft.com/office/drawing/2010/main">
                <a:solidFill>
                  <a:srgbClr val="FFFFFF"/>
                </a:solidFill>
              </a14:hiddenFill>
            </a:ext>
          </a:extLst>
        </p:spPr>
      </p:pic>
      <p:sp>
        <p:nvSpPr>
          <p:cNvPr id="4" name="مستطيل 3"/>
          <p:cNvSpPr/>
          <p:nvPr/>
        </p:nvSpPr>
        <p:spPr>
          <a:xfrm>
            <a:off x="152400" y="4476690"/>
            <a:ext cx="2895600" cy="400110"/>
          </a:xfrm>
          <a:prstGeom prst="rect">
            <a:avLst/>
          </a:prstGeom>
        </p:spPr>
        <p:txBody>
          <a:bodyPr wrap="square">
            <a:spAutoFit/>
          </a:bodyPr>
          <a:lstStyle/>
          <a:p>
            <a:r>
              <a:rPr lang="en-US" sz="2000" b="1" dirty="0" smtClean="0">
                <a:solidFill>
                  <a:srgbClr val="C00000"/>
                </a:solidFill>
                <a:cs typeface="Arial" pitchFamily="34" charset="0"/>
              </a:rPr>
              <a:t>3- Reduction of </a:t>
            </a:r>
            <a:r>
              <a:rPr lang="en-US" sz="2000" b="1" dirty="0">
                <a:solidFill>
                  <a:srgbClr val="C00000"/>
                </a:solidFill>
                <a:cs typeface="Arial" pitchFamily="34" charset="0"/>
              </a:rPr>
              <a:t>Nitriles </a:t>
            </a:r>
            <a:r>
              <a:rPr lang="en-US" sz="2000" b="1" dirty="0" smtClean="0">
                <a:solidFill>
                  <a:srgbClr val="C00000"/>
                </a:solidFill>
                <a:cs typeface="Arial" pitchFamily="34" charset="0"/>
              </a:rPr>
              <a:t>.</a:t>
            </a:r>
            <a:endParaRPr lang="ar-SA" dirty="0">
              <a:solidFill>
                <a:prstClr val="black"/>
              </a:solidFill>
            </a:endParaRPr>
          </a:p>
        </p:txBody>
      </p:sp>
      <p:sp>
        <p:nvSpPr>
          <p:cNvPr id="8" name="TextBox 6"/>
          <p:cNvSpPr txBox="1"/>
          <p:nvPr/>
        </p:nvSpPr>
        <p:spPr>
          <a:xfrm>
            <a:off x="0" y="0"/>
            <a:ext cx="9144000" cy="52322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a:solidFill>
                  <a:srgbClr val="00682F"/>
                </a:solidFill>
              </a:rPr>
              <a:t>Preparation of  </a:t>
            </a:r>
            <a:r>
              <a:rPr lang="en-US" sz="2800" b="1" dirty="0" smtClean="0">
                <a:solidFill>
                  <a:srgbClr val="00682F"/>
                </a:solidFill>
              </a:rPr>
              <a:t>Amines      </a:t>
            </a:r>
            <a:r>
              <a:rPr lang="en-US" sz="2400" b="1" dirty="0" smtClean="0">
                <a:solidFill>
                  <a:srgbClr val="00682F"/>
                </a:solidFill>
              </a:rPr>
              <a:t>cont.</a:t>
            </a:r>
            <a:endParaRPr lang="en-US" sz="2800" b="1" dirty="0">
              <a:solidFill>
                <a:srgbClr val="00682F"/>
              </a:solidFill>
            </a:endParaRPr>
          </a:p>
        </p:txBody>
      </p:sp>
      <p:sp>
        <p:nvSpPr>
          <p:cNvPr id="9" name="مستطيل 8"/>
          <p:cNvSpPr/>
          <p:nvPr/>
        </p:nvSpPr>
        <p:spPr>
          <a:xfrm>
            <a:off x="2438400" y="2785646"/>
            <a:ext cx="990600" cy="338554"/>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1600" b="1" dirty="0" smtClean="0">
                <a:solidFill>
                  <a:srgbClr val="002060"/>
                </a:solidFill>
                <a:cs typeface="Times New Roman" pitchFamily="18" charset="0"/>
              </a:rPr>
              <a:t>H</a:t>
            </a:r>
            <a:r>
              <a:rPr lang="en-US" sz="1600" b="1" baseline="-25000" dirty="0" smtClean="0">
                <a:solidFill>
                  <a:srgbClr val="002060"/>
                </a:solidFill>
                <a:latin typeface="Times New Roman"/>
                <a:ea typeface="Times New Roman"/>
                <a:cs typeface="Simplified Arabic"/>
              </a:rPr>
              <a:t>2</a:t>
            </a:r>
            <a:r>
              <a:rPr lang="en-US" sz="1600" b="1" dirty="0" smtClean="0">
                <a:solidFill>
                  <a:srgbClr val="002060"/>
                </a:solidFill>
                <a:cs typeface="Times New Roman" pitchFamily="18" charset="0"/>
              </a:rPr>
              <a:t> /Pt</a:t>
            </a:r>
            <a:endParaRPr lang="ar-SA" sz="1600" dirty="0">
              <a:solidFill>
                <a:prstClr val="black"/>
              </a:solidFill>
            </a:endParaRPr>
          </a:p>
        </p:txBody>
      </p:sp>
    </p:spTree>
    <p:extLst>
      <p:ext uri="{BB962C8B-B14F-4D97-AF65-F5344CB8AC3E}">
        <p14:creationId xmlns:p14="http://schemas.microsoft.com/office/powerpoint/2010/main" val="3101951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920875"/>
            <a:ext cx="5166011" cy="3260725"/>
          </a:xfrm>
          <a:prstGeom prst="rect">
            <a:avLst/>
          </a:prstGeom>
          <a:noFill/>
          <a:extLst>
            <a:ext uri="{909E8E84-426E-40DD-AFC4-6F175D3DCCD1}">
              <a14:hiddenFill xmlns:a14="http://schemas.microsoft.com/office/drawing/2010/main">
                <a:solidFill>
                  <a:srgbClr val="FFFFFF"/>
                </a:solidFill>
              </a14:hiddenFill>
            </a:ext>
          </a:extLst>
        </p:spPr>
      </p:pic>
      <p:sp>
        <p:nvSpPr>
          <p:cNvPr id="2" name="مستطيل 1"/>
          <p:cNvSpPr/>
          <p:nvPr/>
        </p:nvSpPr>
        <p:spPr>
          <a:xfrm>
            <a:off x="304800" y="914400"/>
            <a:ext cx="8534400" cy="1015663"/>
          </a:xfrm>
          <a:prstGeom prst="rect">
            <a:avLst/>
          </a:prstGeom>
        </p:spPr>
        <p:txBody>
          <a:bodyPr wrap="square">
            <a:spAutoFit/>
          </a:bodyPr>
          <a:lstStyle/>
          <a:p>
            <a:r>
              <a:rPr lang="en-US" sz="2000" b="1" dirty="0" smtClean="0">
                <a:solidFill>
                  <a:srgbClr val="C00000"/>
                </a:solidFill>
                <a:cs typeface="Arial" pitchFamily="34" charset="0"/>
              </a:rPr>
              <a:t>3- Reduction </a:t>
            </a:r>
            <a:r>
              <a:rPr lang="en-US" sz="2000" b="1" dirty="0">
                <a:solidFill>
                  <a:srgbClr val="C00000"/>
                </a:solidFill>
                <a:cs typeface="Arial" pitchFamily="34" charset="0"/>
              </a:rPr>
              <a:t>of </a:t>
            </a:r>
            <a:r>
              <a:rPr lang="en-US" sz="2000" b="1" dirty="0" smtClean="0">
                <a:solidFill>
                  <a:srgbClr val="C00000"/>
                </a:solidFill>
                <a:cs typeface="Arial" pitchFamily="34" charset="0"/>
              </a:rPr>
              <a:t>Amides</a:t>
            </a:r>
            <a:endParaRPr lang="ar-SA" sz="2000" dirty="0">
              <a:solidFill>
                <a:prstClr val="black"/>
              </a:solidFill>
            </a:endParaRPr>
          </a:p>
          <a:p>
            <a:pPr algn="just"/>
            <a:r>
              <a:rPr lang="en-US" sz="2000" b="1" dirty="0" smtClean="0">
                <a:solidFill>
                  <a:srgbClr val="002060"/>
                </a:solidFill>
                <a:cs typeface="Times New Roman" pitchFamily="18" charset="0"/>
              </a:rPr>
              <a:t>The </a:t>
            </a:r>
            <a:r>
              <a:rPr lang="en-US" sz="2000" b="1" dirty="0">
                <a:solidFill>
                  <a:srgbClr val="002060"/>
                </a:solidFill>
                <a:cs typeface="Times New Roman" pitchFamily="18" charset="0"/>
              </a:rPr>
              <a:t>carbonyl function of amides is reduced by lithium aluminum hydride, </a:t>
            </a:r>
            <a:r>
              <a:rPr lang="en-US" sz="2000" b="1" dirty="0">
                <a:solidFill>
                  <a:srgbClr val="C00000"/>
                </a:solidFill>
                <a:cs typeface="Times New Roman" pitchFamily="18" charset="0"/>
              </a:rPr>
              <a:t>LiAlH</a:t>
            </a:r>
            <a:r>
              <a:rPr lang="en-US" sz="2000" b="1" baseline="-25000" dirty="0">
                <a:solidFill>
                  <a:srgbClr val="C00000"/>
                </a:solidFill>
                <a:cs typeface="Times New Roman" pitchFamily="18" charset="0"/>
              </a:rPr>
              <a:t>4</a:t>
            </a:r>
            <a:r>
              <a:rPr lang="en-US" sz="2000" b="1" dirty="0">
                <a:solidFill>
                  <a:srgbClr val="002060"/>
                </a:solidFill>
                <a:cs typeface="Times New Roman" pitchFamily="18" charset="0"/>
              </a:rPr>
              <a:t>. </a:t>
            </a:r>
            <a:r>
              <a:rPr lang="en-US" sz="2000" b="1" dirty="0" smtClean="0">
                <a:solidFill>
                  <a:srgbClr val="002060"/>
                </a:solidFill>
                <a:cs typeface="Times New Roman" pitchFamily="18" charset="0"/>
              </a:rPr>
              <a:t>to give Amines as well  </a:t>
            </a:r>
            <a:endParaRPr lang="en-US" sz="2000" b="1" dirty="0">
              <a:solidFill>
                <a:srgbClr val="002060"/>
              </a:solidFill>
              <a:cs typeface="Times New Roman" pitchFamily="18" charset="0"/>
            </a:endParaRPr>
          </a:p>
        </p:txBody>
      </p:sp>
      <p:sp>
        <p:nvSpPr>
          <p:cNvPr id="5" name="TextBox 6"/>
          <p:cNvSpPr txBox="1"/>
          <p:nvPr/>
        </p:nvSpPr>
        <p:spPr>
          <a:xfrm>
            <a:off x="0" y="0"/>
            <a:ext cx="9144000" cy="52322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a:solidFill>
                  <a:srgbClr val="00682F"/>
                </a:solidFill>
              </a:rPr>
              <a:t>Preparation of  </a:t>
            </a:r>
            <a:r>
              <a:rPr lang="en-US" sz="2800" b="1" dirty="0" smtClean="0">
                <a:solidFill>
                  <a:srgbClr val="00682F"/>
                </a:solidFill>
              </a:rPr>
              <a:t>Amines      </a:t>
            </a:r>
            <a:r>
              <a:rPr lang="en-US" sz="2400" b="1" dirty="0" smtClean="0">
                <a:solidFill>
                  <a:srgbClr val="00682F"/>
                </a:solidFill>
              </a:rPr>
              <a:t>cont.</a:t>
            </a:r>
            <a:endParaRPr lang="en-US" sz="2800" b="1" dirty="0">
              <a:solidFill>
                <a:srgbClr val="00682F"/>
              </a:solidFill>
            </a:endParaRPr>
          </a:p>
        </p:txBody>
      </p:sp>
    </p:spTree>
    <p:extLst>
      <p:ext uri="{BB962C8B-B14F-4D97-AF65-F5344CB8AC3E}">
        <p14:creationId xmlns:p14="http://schemas.microsoft.com/office/powerpoint/2010/main" val="3209875697"/>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304800" y="658504"/>
            <a:ext cx="8839200" cy="1323439"/>
          </a:xfrm>
          <a:prstGeom prst="rect">
            <a:avLst/>
          </a:prstGeom>
        </p:spPr>
        <p:txBody>
          <a:bodyPr wrap="square">
            <a:spAutoFit/>
          </a:bodyPr>
          <a:lstStyle/>
          <a:p>
            <a:r>
              <a:rPr lang="en-US" sz="2000" b="1" dirty="0" smtClean="0">
                <a:solidFill>
                  <a:srgbClr val="C00000"/>
                </a:solidFill>
                <a:cs typeface="Arial" pitchFamily="34" charset="0"/>
              </a:rPr>
              <a:t>1- Salt Formation; </a:t>
            </a:r>
          </a:p>
          <a:p>
            <a:r>
              <a:rPr lang="en-US" sz="2000" b="1" dirty="0" smtClean="0">
                <a:solidFill>
                  <a:srgbClr val="002060"/>
                </a:solidFill>
                <a:cs typeface="Arial" pitchFamily="34" charset="0"/>
              </a:rPr>
              <a:t>   </a:t>
            </a:r>
            <a:r>
              <a:rPr lang="en-US" sz="2000" b="1" dirty="0">
                <a:solidFill>
                  <a:srgbClr val="002060"/>
                </a:solidFill>
                <a:cs typeface="Times New Roman" pitchFamily="18" charset="0"/>
              </a:rPr>
              <a:t>They react with acids to form ammonium salts</a:t>
            </a:r>
            <a:r>
              <a:rPr lang="en-US" sz="2000" b="1" dirty="0" smtClean="0">
                <a:solidFill>
                  <a:srgbClr val="002060"/>
                </a:solidFill>
                <a:cs typeface="Times New Roman" pitchFamily="18" charset="0"/>
              </a:rPr>
              <a:t>.</a:t>
            </a:r>
          </a:p>
          <a:p>
            <a:r>
              <a:rPr lang="en-US" sz="2000" b="1" dirty="0" smtClean="0">
                <a:solidFill>
                  <a:srgbClr val="002060"/>
                </a:solidFill>
                <a:cs typeface="Times New Roman" pitchFamily="18" charset="0"/>
              </a:rPr>
              <a:t>Ammonium </a:t>
            </a:r>
            <a:r>
              <a:rPr lang="en-US" sz="2000" b="1" dirty="0">
                <a:solidFill>
                  <a:srgbClr val="002060"/>
                </a:solidFill>
                <a:cs typeface="Times New Roman" pitchFamily="18" charset="0"/>
              </a:rPr>
              <a:t>salts are soluble in water but insoluble in organic solvents such as ethyl ether</a:t>
            </a:r>
            <a:r>
              <a:rPr lang="en-US" sz="2000" b="1" dirty="0" smtClean="0">
                <a:solidFill>
                  <a:srgbClr val="002060"/>
                </a:solidFill>
                <a:cs typeface="Times New Roman" pitchFamily="18" charset="0"/>
              </a:rPr>
              <a:t>.  </a:t>
            </a:r>
          </a:p>
        </p:txBody>
      </p:sp>
      <p:sp>
        <p:nvSpPr>
          <p:cNvPr id="29" name="TextBox 28"/>
          <p:cNvSpPr txBox="1"/>
          <p:nvPr/>
        </p:nvSpPr>
        <p:spPr>
          <a:xfrm>
            <a:off x="0" y="24825"/>
            <a:ext cx="9144000" cy="52322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smtClean="0">
                <a:solidFill>
                  <a:srgbClr val="C00000"/>
                </a:solidFill>
              </a:rPr>
              <a:t>Reactions </a:t>
            </a:r>
            <a:r>
              <a:rPr lang="en-US" sz="2800" b="1" dirty="0">
                <a:solidFill>
                  <a:srgbClr val="C00000"/>
                </a:solidFill>
              </a:rPr>
              <a:t>of  Amines</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273</a:t>
            </a:fld>
            <a:endParaRPr lang="en-US">
              <a:solidFill>
                <a:prstClr val="black">
                  <a:tint val="75000"/>
                </a:prstClr>
              </a:solidFill>
            </a:endParaRPr>
          </a:p>
        </p:txBody>
      </p:sp>
      <p:sp>
        <p:nvSpPr>
          <p:cNvPr id="13" name="Rectangle 15"/>
          <p:cNvSpPr/>
          <p:nvPr/>
        </p:nvSpPr>
        <p:spPr>
          <a:xfrm>
            <a:off x="155639" y="3958473"/>
            <a:ext cx="8839200" cy="1384995"/>
          </a:xfrm>
          <a:prstGeom prst="rect">
            <a:avLst/>
          </a:prstGeom>
        </p:spPr>
        <p:txBody>
          <a:bodyPr wrap="square">
            <a:spAutoFit/>
          </a:bodyPr>
          <a:lstStyle/>
          <a:p>
            <a:r>
              <a:rPr lang="en-US" sz="2000" b="1" dirty="0" smtClean="0">
                <a:solidFill>
                  <a:srgbClr val="C00000"/>
                </a:solidFill>
                <a:cs typeface="Arial" pitchFamily="34" charset="0"/>
              </a:rPr>
              <a:t>2-Amide Formation</a:t>
            </a:r>
          </a:p>
          <a:p>
            <a:r>
              <a:rPr lang="en-US" sz="2400" b="1" dirty="0" smtClean="0">
                <a:solidFill>
                  <a:srgbClr val="0070C0"/>
                </a:solidFill>
                <a:cs typeface="Arial" pitchFamily="34" charset="0"/>
              </a:rPr>
              <a:t> </a:t>
            </a:r>
            <a:r>
              <a:rPr lang="en-US" sz="2000" b="1" dirty="0">
                <a:solidFill>
                  <a:srgbClr val="C00000"/>
                </a:solidFill>
                <a:cs typeface="Arial" pitchFamily="34" charset="0"/>
              </a:rPr>
              <a:t>Primary amines </a:t>
            </a:r>
            <a:r>
              <a:rPr lang="en-US" sz="2000" b="1" dirty="0">
                <a:solidFill>
                  <a:srgbClr val="002060"/>
                </a:solidFill>
                <a:cs typeface="Arial" pitchFamily="34" charset="0"/>
              </a:rPr>
              <a:t>yield N-substituted </a:t>
            </a:r>
            <a:r>
              <a:rPr lang="en-US" sz="2000" b="1" dirty="0" smtClean="0">
                <a:solidFill>
                  <a:srgbClr val="002060"/>
                </a:solidFill>
                <a:cs typeface="Arial" pitchFamily="34" charset="0"/>
              </a:rPr>
              <a:t>amides </a:t>
            </a:r>
            <a:r>
              <a:rPr lang="en-US" sz="2000" b="1" dirty="0" smtClean="0">
                <a:solidFill>
                  <a:srgbClr val="0070C0"/>
                </a:solidFill>
                <a:cs typeface="Arial" pitchFamily="34" charset="0"/>
              </a:rPr>
              <a:t>, </a:t>
            </a:r>
            <a:r>
              <a:rPr lang="en-US" sz="2000" b="1" dirty="0" smtClean="0">
                <a:solidFill>
                  <a:srgbClr val="C00000"/>
                </a:solidFill>
                <a:cs typeface="Arial" pitchFamily="34" charset="0"/>
              </a:rPr>
              <a:t>Secondary </a:t>
            </a:r>
            <a:r>
              <a:rPr lang="en-US" sz="2000" b="1" dirty="0">
                <a:solidFill>
                  <a:srgbClr val="C00000"/>
                </a:solidFill>
                <a:cs typeface="Arial" pitchFamily="34" charset="0"/>
              </a:rPr>
              <a:t>amines </a:t>
            </a:r>
            <a:r>
              <a:rPr lang="en-US" sz="2000" b="1" dirty="0">
                <a:solidFill>
                  <a:srgbClr val="002060"/>
                </a:solidFill>
                <a:cs typeface="Arial" pitchFamily="34" charset="0"/>
              </a:rPr>
              <a:t>yield N,N-</a:t>
            </a:r>
            <a:r>
              <a:rPr lang="en-US" sz="2000" b="1" dirty="0" err="1">
                <a:solidFill>
                  <a:srgbClr val="002060"/>
                </a:solidFill>
                <a:cs typeface="Arial" pitchFamily="34" charset="0"/>
              </a:rPr>
              <a:t>disubstituted</a:t>
            </a:r>
            <a:r>
              <a:rPr lang="en-US" sz="2000" b="1" dirty="0">
                <a:solidFill>
                  <a:srgbClr val="002060"/>
                </a:solidFill>
                <a:cs typeface="Arial" pitchFamily="34" charset="0"/>
              </a:rPr>
              <a:t> </a:t>
            </a:r>
            <a:r>
              <a:rPr lang="en-US" sz="2000" b="1" dirty="0" smtClean="0">
                <a:solidFill>
                  <a:srgbClr val="002060"/>
                </a:solidFill>
                <a:cs typeface="Arial" pitchFamily="34" charset="0"/>
              </a:rPr>
              <a:t>amides ,</a:t>
            </a:r>
            <a:r>
              <a:rPr lang="en-US" sz="2000" b="1" dirty="0" smtClean="0">
                <a:solidFill>
                  <a:srgbClr val="0070C0"/>
                </a:solidFill>
                <a:cs typeface="Arial" pitchFamily="34" charset="0"/>
              </a:rPr>
              <a:t> </a:t>
            </a:r>
            <a:r>
              <a:rPr lang="en-US" sz="2000" b="1" dirty="0" smtClean="0">
                <a:solidFill>
                  <a:srgbClr val="C00000"/>
                </a:solidFill>
                <a:cs typeface="Arial" pitchFamily="34" charset="0"/>
              </a:rPr>
              <a:t>Tertiary amines</a:t>
            </a:r>
            <a:r>
              <a:rPr lang="en-US" sz="2000" b="1" dirty="0" smtClean="0">
                <a:solidFill>
                  <a:srgbClr val="0070C0"/>
                </a:solidFill>
                <a:cs typeface="Arial" pitchFamily="34" charset="0"/>
              </a:rPr>
              <a:t>, </a:t>
            </a:r>
            <a:r>
              <a:rPr lang="en-US" sz="2000" b="1" dirty="0" smtClean="0">
                <a:solidFill>
                  <a:srgbClr val="002060"/>
                </a:solidFill>
                <a:cs typeface="Arial" pitchFamily="34" charset="0"/>
              </a:rPr>
              <a:t>which </a:t>
            </a:r>
            <a:r>
              <a:rPr lang="en-US" sz="2000" b="1" dirty="0">
                <a:solidFill>
                  <a:srgbClr val="002060"/>
                </a:solidFill>
                <a:cs typeface="Arial" pitchFamily="34" charset="0"/>
              </a:rPr>
              <a:t>have </a:t>
            </a:r>
            <a:r>
              <a:rPr lang="en-US" sz="2000" b="1" dirty="0">
                <a:solidFill>
                  <a:srgbClr val="C00000"/>
                </a:solidFill>
                <a:cs typeface="Arial" pitchFamily="34" charset="0"/>
              </a:rPr>
              <a:t>no H</a:t>
            </a:r>
            <a:r>
              <a:rPr lang="en-US" sz="2000" b="1" dirty="0">
                <a:solidFill>
                  <a:srgbClr val="0070C0"/>
                </a:solidFill>
                <a:cs typeface="Arial" pitchFamily="34" charset="0"/>
              </a:rPr>
              <a:t> </a:t>
            </a:r>
            <a:r>
              <a:rPr lang="en-US" sz="2000" b="1" dirty="0">
                <a:solidFill>
                  <a:srgbClr val="002060"/>
                </a:solidFill>
                <a:cs typeface="Arial" pitchFamily="34" charset="0"/>
              </a:rPr>
              <a:t>atom on the nitrogen, cannot be converted to amides. </a:t>
            </a:r>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579695"/>
            <a:ext cx="4685262" cy="1763705"/>
          </a:xfrm>
          <a:prstGeom prst="rect">
            <a:avLst/>
          </a:prstGeom>
          <a:noFill/>
          <a:extLst>
            <a:ext uri="{909E8E84-426E-40DD-AFC4-6F175D3DCCD1}">
              <a14:hiddenFill xmlns:a14="http://schemas.microsoft.com/office/drawing/2010/main">
                <a:solidFill>
                  <a:srgbClr val="FFFFFF"/>
                </a:solidFill>
              </a14:hiddenFill>
            </a:ext>
          </a:extLst>
        </p:spPr>
      </p:pic>
      <p:sp>
        <p:nvSpPr>
          <p:cNvPr id="3" name="مستطيل 2"/>
          <p:cNvSpPr/>
          <p:nvPr/>
        </p:nvSpPr>
        <p:spPr>
          <a:xfrm>
            <a:off x="762000" y="2145268"/>
            <a:ext cx="6096000" cy="369332"/>
          </a:xfrm>
          <a:prstGeom prst="rect">
            <a:avLst/>
          </a:prstGeom>
        </p:spPr>
        <p:txBody>
          <a:bodyPr wrap="square">
            <a:spAutoFit/>
          </a:bodyPr>
          <a:lstStyle/>
          <a:p>
            <a:r>
              <a:rPr lang="en-US" dirty="0">
                <a:solidFill>
                  <a:srgbClr val="000000"/>
                </a:solidFill>
                <a:latin typeface="Times New Roman"/>
                <a:ea typeface="Times New Roman"/>
                <a:cs typeface="Simplified Arabic"/>
              </a:rPr>
              <a:t>CH</a:t>
            </a:r>
            <a:r>
              <a:rPr lang="en-US" baseline="-25000" dirty="0">
                <a:solidFill>
                  <a:srgbClr val="000000"/>
                </a:solidFill>
                <a:latin typeface="Times New Roman"/>
                <a:ea typeface="Times New Roman"/>
                <a:cs typeface="Simplified Arabic"/>
              </a:rPr>
              <a:t>3</a:t>
            </a:r>
            <a:r>
              <a:rPr lang="en-US" dirty="0">
                <a:solidFill>
                  <a:srgbClr val="000000"/>
                </a:solidFill>
                <a:latin typeface="Times New Roman"/>
                <a:ea typeface="Times New Roman"/>
                <a:cs typeface="Simplified Arabic"/>
              </a:rPr>
              <a:t>CH</a:t>
            </a:r>
            <a:r>
              <a:rPr lang="en-US" baseline="-25000" dirty="0">
                <a:solidFill>
                  <a:srgbClr val="000000"/>
                </a:solidFill>
                <a:latin typeface="Times New Roman"/>
                <a:ea typeface="Times New Roman"/>
                <a:cs typeface="Simplified Arabic"/>
              </a:rPr>
              <a:t>2</a:t>
            </a:r>
            <a:r>
              <a:rPr lang="en-US" dirty="0">
                <a:solidFill>
                  <a:srgbClr val="000000"/>
                </a:solidFill>
                <a:latin typeface="Times New Roman"/>
                <a:ea typeface="Times New Roman"/>
                <a:cs typeface="Simplified Arabic"/>
              </a:rPr>
              <a:t>CH</a:t>
            </a:r>
            <a:r>
              <a:rPr lang="en-US" baseline="-25000" dirty="0">
                <a:solidFill>
                  <a:srgbClr val="000000"/>
                </a:solidFill>
                <a:latin typeface="Times New Roman"/>
                <a:ea typeface="Times New Roman"/>
                <a:cs typeface="Simplified Arabic"/>
              </a:rPr>
              <a:t>2</a:t>
            </a:r>
            <a:r>
              <a:rPr lang="en-US" dirty="0">
                <a:solidFill>
                  <a:srgbClr val="000000"/>
                </a:solidFill>
                <a:latin typeface="Times New Roman"/>
                <a:ea typeface="Times New Roman"/>
                <a:cs typeface="Simplified Arabic"/>
              </a:rPr>
              <a:t>NH</a:t>
            </a:r>
            <a:r>
              <a:rPr lang="en-US" baseline="-25000" dirty="0">
                <a:solidFill>
                  <a:srgbClr val="000000"/>
                </a:solidFill>
                <a:latin typeface="Times New Roman"/>
                <a:ea typeface="Times New Roman"/>
                <a:cs typeface="Simplified Arabic"/>
              </a:rPr>
              <a:t>2</a:t>
            </a:r>
            <a:r>
              <a:rPr lang="en-US" dirty="0">
                <a:solidFill>
                  <a:srgbClr val="000000"/>
                </a:solidFill>
                <a:latin typeface="Times New Roman"/>
                <a:ea typeface="Times New Roman"/>
                <a:cs typeface="Simplified Arabic"/>
              </a:rPr>
              <a:t>  +  </a:t>
            </a:r>
            <a:r>
              <a:rPr lang="en-US" dirty="0">
                <a:solidFill>
                  <a:srgbClr val="FF0000"/>
                </a:solidFill>
                <a:latin typeface="Times New Roman"/>
                <a:ea typeface="Times New Roman"/>
                <a:cs typeface="Simplified Arabic"/>
              </a:rPr>
              <a:t>3CH</a:t>
            </a:r>
            <a:r>
              <a:rPr lang="en-US" baseline="-25000" dirty="0">
                <a:solidFill>
                  <a:srgbClr val="FF0000"/>
                </a:solidFill>
                <a:latin typeface="Times New Roman"/>
                <a:ea typeface="Times New Roman"/>
                <a:cs typeface="Simplified Arabic"/>
              </a:rPr>
              <a:t>3</a:t>
            </a:r>
            <a:r>
              <a:rPr lang="en-US" dirty="0">
                <a:solidFill>
                  <a:srgbClr val="FF0000"/>
                </a:solidFill>
                <a:latin typeface="Times New Roman"/>
                <a:ea typeface="Times New Roman"/>
                <a:cs typeface="Simplified Arabic"/>
              </a:rPr>
              <a:t>Cl</a:t>
            </a:r>
            <a:r>
              <a:rPr lang="en-US" dirty="0">
                <a:solidFill>
                  <a:srgbClr val="000000"/>
                </a:solidFill>
                <a:latin typeface="Times New Roman"/>
                <a:ea typeface="Times New Roman"/>
                <a:cs typeface="Simplified Arabic"/>
              </a:rPr>
              <a:t>       </a:t>
            </a:r>
            <a:r>
              <a:rPr lang="en-US" dirty="0" smtClean="0">
                <a:solidFill>
                  <a:srgbClr val="000000"/>
                </a:solidFill>
                <a:latin typeface="Times New Roman"/>
                <a:ea typeface="Times New Roman"/>
                <a:cs typeface="Simplified Arabic"/>
              </a:rPr>
              <a:t>       </a:t>
            </a:r>
            <a:r>
              <a:rPr lang="en-US" dirty="0">
                <a:solidFill>
                  <a:srgbClr val="000000"/>
                </a:solidFill>
                <a:latin typeface="Times New Roman"/>
                <a:ea typeface="Times New Roman"/>
                <a:cs typeface="Simplified Arabic"/>
              </a:rPr>
              <a:t>CH</a:t>
            </a:r>
            <a:r>
              <a:rPr lang="en-US" baseline="-25000" dirty="0">
                <a:solidFill>
                  <a:srgbClr val="000000"/>
                </a:solidFill>
                <a:latin typeface="Times New Roman"/>
                <a:ea typeface="Times New Roman"/>
                <a:cs typeface="Simplified Arabic"/>
              </a:rPr>
              <a:t>3</a:t>
            </a:r>
            <a:r>
              <a:rPr lang="en-US" dirty="0">
                <a:solidFill>
                  <a:srgbClr val="000000"/>
                </a:solidFill>
                <a:latin typeface="Times New Roman"/>
                <a:ea typeface="Times New Roman"/>
                <a:cs typeface="Simplified Arabic"/>
              </a:rPr>
              <a:t>CH</a:t>
            </a:r>
            <a:r>
              <a:rPr lang="en-US" baseline="-25000" dirty="0">
                <a:solidFill>
                  <a:srgbClr val="000000"/>
                </a:solidFill>
                <a:latin typeface="Times New Roman"/>
                <a:ea typeface="Times New Roman"/>
                <a:cs typeface="Simplified Arabic"/>
              </a:rPr>
              <a:t>2</a:t>
            </a:r>
            <a:r>
              <a:rPr lang="en-US" dirty="0">
                <a:solidFill>
                  <a:srgbClr val="000000"/>
                </a:solidFill>
                <a:latin typeface="Times New Roman"/>
                <a:ea typeface="Times New Roman"/>
                <a:cs typeface="Simplified Arabic"/>
              </a:rPr>
              <a:t>CH</a:t>
            </a:r>
            <a:r>
              <a:rPr lang="en-US" baseline="-25000" dirty="0">
                <a:solidFill>
                  <a:srgbClr val="000000"/>
                </a:solidFill>
                <a:latin typeface="Times New Roman"/>
                <a:ea typeface="Times New Roman"/>
                <a:cs typeface="Simplified Arabic"/>
              </a:rPr>
              <a:t>2</a:t>
            </a:r>
            <a:r>
              <a:rPr lang="en-US" baseline="30000" dirty="0">
                <a:solidFill>
                  <a:srgbClr val="000000"/>
                </a:solidFill>
                <a:latin typeface="Times New Roman"/>
                <a:ea typeface="Times New Roman"/>
                <a:cs typeface="Simplified Arabic"/>
              </a:rPr>
              <a:t>+</a:t>
            </a:r>
            <a:r>
              <a:rPr lang="en-US" dirty="0">
                <a:solidFill>
                  <a:srgbClr val="000000"/>
                </a:solidFill>
                <a:latin typeface="Times New Roman"/>
                <a:ea typeface="Times New Roman"/>
                <a:cs typeface="Simplified Arabic"/>
              </a:rPr>
              <a:t>N</a:t>
            </a:r>
            <a:r>
              <a:rPr lang="en-US" dirty="0">
                <a:solidFill>
                  <a:srgbClr val="FF0000"/>
                </a:solidFill>
                <a:latin typeface="Times New Roman"/>
                <a:ea typeface="Times New Roman"/>
                <a:cs typeface="Simplified Arabic"/>
              </a:rPr>
              <a:t>(CH</a:t>
            </a:r>
            <a:r>
              <a:rPr lang="en-US" baseline="-25000" dirty="0">
                <a:solidFill>
                  <a:srgbClr val="FF0000"/>
                </a:solidFill>
                <a:latin typeface="Times New Roman"/>
                <a:ea typeface="Times New Roman"/>
                <a:cs typeface="Simplified Arabic"/>
              </a:rPr>
              <a:t>3</a:t>
            </a:r>
            <a:r>
              <a:rPr lang="en-US" dirty="0">
                <a:solidFill>
                  <a:srgbClr val="FF0000"/>
                </a:solidFill>
                <a:latin typeface="Times New Roman"/>
                <a:ea typeface="Times New Roman"/>
                <a:cs typeface="Simplified Arabic"/>
              </a:rPr>
              <a:t>)</a:t>
            </a:r>
            <a:r>
              <a:rPr lang="en-US" baseline="-25000" dirty="0">
                <a:solidFill>
                  <a:srgbClr val="FF0000"/>
                </a:solidFill>
                <a:latin typeface="Times New Roman"/>
                <a:ea typeface="Times New Roman"/>
                <a:cs typeface="Simplified Arabic"/>
              </a:rPr>
              <a:t>3</a:t>
            </a:r>
            <a:r>
              <a:rPr lang="en-US" dirty="0">
                <a:solidFill>
                  <a:srgbClr val="FF0000"/>
                </a:solidFill>
                <a:latin typeface="Times New Roman"/>
                <a:ea typeface="Times New Roman"/>
                <a:cs typeface="Simplified Arabic"/>
              </a:rPr>
              <a:t>Cl</a:t>
            </a:r>
            <a:r>
              <a:rPr lang="en-US" baseline="30000" dirty="0">
                <a:solidFill>
                  <a:srgbClr val="FF0000"/>
                </a:solidFill>
                <a:latin typeface="Times New Roman"/>
                <a:ea typeface="Times New Roman"/>
                <a:cs typeface="Simplified Arabic"/>
              </a:rPr>
              <a:t>-</a:t>
            </a:r>
            <a:r>
              <a:rPr lang="en-US" dirty="0">
                <a:solidFill>
                  <a:srgbClr val="000000"/>
                </a:solidFill>
                <a:latin typeface="Times New Roman"/>
                <a:ea typeface="Times New Roman"/>
                <a:cs typeface="Simplified Arabic"/>
              </a:rPr>
              <a:t> </a:t>
            </a:r>
            <a:endParaRPr lang="ar-SA" dirty="0">
              <a:solidFill>
                <a:prstClr val="black"/>
              </a:solidFill>
            </a:endParaRPr>
          </a:p>
        </p:txBody>
      </p:sp>
      <p:sp>
        <p:nvSpPr>
          <p:cNvPr id="4" name="Line 3"/>
          <p:cNvSpPr>
            <a:spLocks noChangeShapeType="1"/>
          </p:cNvSpPr>
          <p:nvPr/>
        </p:nvSpPr>
        <p:spPr bwMode="auto">
          <a:xfrm>
            <a:off x="3757104" y="2329934"/>
            <a:ext cx="36512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ar-SA">
              <a:solidFill>
                <a:prstClr val="black"/>
              </a:solidFill>
            </a:endParaRPr>
          </a:p>
        </p:txBody>
      </p:sp>
    </p:spTree>
    <p:extLst>
      <p:ext uri="{BB962C8B-B14F-4D97-AF65-F5344CB8AC3E}">
        <p14:creationId xmlns:p14="http://schemas.microsoft.com/office/powerpoint/2010/main" val="6834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274</a:t>
            </a:fld>
            <a:endParaRPr lang="en-US">
              <a:solidFill>
                <a:prstClr val="black">
                  <a:tint val="75000"/>
                </a:prstClr>
              </a:solidFill>
            </a:endParaRPr>
          </a:p>
        </p:txBody>
      </p:sp>
      <p:pic>
        <p:nvPicPr>
          <p:cNvPr id="43040" name="Picture 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276600"/>
            <a:ext cx="5012013" cy="24283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663" y="1219200"/>
            <a:ext cx="4971221" cy="2209431"/>
          </a:xfrm>
          <a:prstGeom prst="rect">
            <a:avLst/>
          </a:prstGeom>
          <a:noFill/>
          <a:extLst>
            <a:ext uri="{909E8E84-426E-40DD-AFC4-6F175D3DCCD1}">
              <a14:hiddenFill xmlns:a14="http://schemas.microsoft.com/office/drawing/2010/main">
                <a:solidFill>
                  <a:srgbClr val="FFFFFF"/>
                </a:solidFill>
              </a14:hiddenFill>
            </a:ext>
          </a:extLst>
        </p:spPr>
      </p:pic>
      <p:sp>
        <p:nvSpPr>
          <p:cNvPr id="5" name="مستطيل 4"/>
          <p:cNvSpPr/>
          <p:nvPr/>
        </p:nvSpPr>
        <p:spPr>
          <a:xfrm>
            <a:off x="228600" y="838200"/>
            <a:ext cx="2806025" cy="400110"/>
          </a:xfrm>
          <a:prstGeom prst="rect">
            <a:avLst/>
          </a:prstGeom>
        </p:spPr>
        <p:txBody>
          <a:bodyPr wrap="none">
            <a:spAutoFit/>
          </a:bodyPr>
          <a:lstStyle/>
          <a:p>
            <a:r>
              <a:rPr lang="en-US" sz="2000" b="1" dirty="0" smtClean="0">
                <a:solidFill>
                  <a:srgbClr val="C00000"/>
                </a:solidFill>
                <a:cs typeface="Arial" pitchFamily="34" charset="0"/>
              </a:rPr>
              <a:t>amide Formation   cont. </a:t>
            </a:r>
            <a:endParaRPr lang="ar-SA" dirty="0">
              <a:solidFill>
                <a:prstClr val="black"/>
              </a:solidFill>
            </a:endParaRPr>
          </a:p>
        </p:txBody>
      </p:sp>
      <p:sp>
        <p:nvSpPr>
          <p:cNvPr id="3" name="Rectangle 2"/>
          <p:cNvSpPr/>
          <p:nvPr/>
        </p:nvSpPr>
        <p:spPr>
          <a:xfrm>
            <a:off x="206829" y="1524000"/>
            <a:ext cx="372218" cy="3847207"/>
          </a:xfrm>
          <a:prstGeom prst="rect">
            <a:avLst/>
          </a:prstGeom>
        </p:spPr>
        <p:txBody>
          <a:bodyPr wrap="none">
            <a:spAutoFit/>
          </a:bodyPr>
          <a:lstStyle/>
          <a:p>
            <a:r>
              <a:rPr lang="en-US" b="1" dirty="0" smtClean="0">
                <a:solidFill>
                  <a:srgbClr val="C00000"/>
                </a:solidFill>
                <a:cs typeface="Arial" pitchFamily="34" charset="0"/>
              </a:rPr>
              <a:t>1-</a:t>
            </a:r>
          </a:p>
          <a:p>
            <a:endParaRPr lang="en-US" b="1" dirty="0">
              <a:solidFill>
                <a:srgbClr val="C00000"/>
              </a:solidFill>
              <a:cs typeface="Arial" pitchFamily="34" charset="0"/>
            </a:endParaRPr>
          </a:p>
          <a:p>
            <a:endParaRPr lang="en-US" b="1" dirty="0" smtClean="0">
              <a:solidFill>
                <a:srgbClr val="C00000"/>
              </a:solidFill>
              <a:cs typeface="Arial" pitchFamily="34" charset="0"/>
            </a:endParaRPr>
          </a:p>
          <a:p>
            <a:endParaRPr lang="en-US" sz="1200" b="1" dirty="0" smtClean="0">
              <a:solidFill>
                <a:srgbClr val="C00000"/>
              </a:solidFill>
              <a:cs typeface="Arial" pitchFamily="34" charset="0"/>
            </a:endParaRPr>
          </a:p>
          <a:p>
            <a:r>
              <a:rPr lang="en-US" b="1" dirty="0" smtClean="0">
                <a:solidFill>
                  <a:srgbClr val="C00000"/>
                </a:solidFill>
              </a:rPr>
              <a:t>2</a:t>
            </a:r>
            <a:r>
              <a:rPr lang="en-US" dirty="0" smtClean="0">
                <a:solidFill>
                  <a:prstClr val="black"/>
                </a:solidFill>
              </a:rPr>
              <a:t>-</a:t>
            </a:r>
          </a:p>
          <a:p>
            <a:endParaRPr lang="en-US" b="1" dirty="0">
              <a:solidFill>
                <a:srgbClr val="C00000"/>
              </a:solidFill>
              <a:cs typeface="Arial" pitchFamily="34" charset="0"/>
            </a:endParaRPr>
          </a:p>
          <a:p>
            <a:endParaRPr lang="en-US" sz="2000" b="1" dirty="0" smtClean="0">
              <a:solidFill>
                <a:srgbClr val="C00000"/>
              </a:solidFill>
              <a:cs typeface="Arial" pitchFamily="34" charset="0"/>
            </a:endParaRPr>
          </a:p>
          <a:p>
            <a:endParaRPr lang="en-US" b="1" dirty="0" smtClean="0">
              <a:solidFill>
                <a:srgbClr val="C00000"/>
              </a:solidFill>
              <a:cs typeface="Arial" pitchFamily="34" charset="0"/>
            </a:endParaRPr>
          </a:p>
          <a:p>
            <a:r>
              <a:rPr lang="en-US" b="1" dirty="0" smtClean="0">
                <a:solidFill>
                  <a:srgbClr val="C00000"/>
                </a:solidFill>
                <a:cs typeface="Arial" pitchFamily="34" charset="0"/>
              </a:rPr>
              <a:t>3-</a:t>
            </a:r>
          </a:p>
          <a:p>
            <a:endParaRPr lang="en-US" b="1" dirty="0">
              <a:solidFill>
                <a:srgbClr val="C00000"/>
              </a:solidFill>
              <a:cs typeface="Arial" pitchFamily="34" charset="0"/>
            </a:endParaRPr>
          </a:p>
          <a:p>
            <a:endParaRPr lang="en-US" b="1" dirty="0" smtClean="0">
              <a:solidFill>
                <a:srgbClr val="C00000"/>
              </a:solidFill>
              <a:cs typeface="Arial" pitchFamily="34" charset="0"/>
            </a:endParaRPr>
          </a:p>
          <a:p>
            <a:endParaRPr lang="en-US" sz="2800" b="1" dirty="0">
              <a:solidFill>
                <a:srgbClr val="C00000"/>
              </a:solidFill>
              <a:cs typeface="Arial" pitchFamily="34" charset="0"/>
            </a:endParaRPr>
          </a:p>
          <a:p>
            <a:r>
              <a:rPr lang="en-US" b="1" dirty="0" smtClean="0">
                <a:solidFill>
                  <a:srgbClr val="C00000"/>
                </a:solidFill>
                <a:cs typeface="Arial" pitchFamily="34" charset="0"/>
              </a:rPr>
              <a:t>4-</a:t>
            </a:r>
          </a:p>
        </p:txBody>
      </p:sp>
      <p:sp>
        <p:nvSpPr>
          <p:cNvPr id="4" name="Rectangle 3"/>
          <p:cNvSpPr/>
          <p:nvPr/>
        </p:nvSpPr>
        <p:spPr>
          <a:xfrm>
            <a:off x="653469" y="3734191"/>
            <a:ext cx="184731" cy="1754326"/>
          </a:xfrm>
          <a:prstGeom prst="rect">
            <a:avLst/>
          </a:prstGeom>
        </p:spPr>
        <p:style>
          <a:lnRef idx="0">
            <a:scrgbClr r="0" g="0" b="0"/>
          </a:lnRef>
          <a:fillRef idx="1001">
            <a:schemeClr val="lt2"/>
          </a:fillRef>
          <a:effectRef idx="0">
            <a:scrgbClr r="0" g="0" b="0"/>
          </a:effectRef>
          <a:fontRef idx="major"/>
        </p:style>
        <p:txBody>
          <a:bodyPr wrap="none">
            <a:spAutoFit/>
          </a:bodyPr>
          <a:lstStyle/>
          <a:p>
            <a:endParaRPr lang="en-US" b="1" dirty="0" err="1" smtClean="0">
              <a:solidFill>
                <a:srgbClr val="C00000"/>
              </a:solidFill>
              <a:cs typeface="Arial" pitchFamily="34" charset="0"/>
            </a:endParaRPr>
          </a:p>
          <a:p>
            <a:endParaRPr lang="en-US" b="1" dirty="0" err="1">
              <a:solidFill>
                <a:srgbClr val="C00000"/>
              </a:solidFill>
              <a:cs typeface="Arial" pitchFamily="34" charset="0"/>
            </a:endParaRPr>
          </a:p>
          <a:p>
            <a:endParaRPr lang="en-US" b="1" dirty="0" err="1" smtClean="0">
              <a:solidFill>
                <a:srgbClr val="C00000"/>
              </a:solidFill>
              <a:cs typeface="Arial" pitchFamily="34" charset="0"/>
            </a:endParaRPr>
          </a:p>
          <a:p>
            <a:endParaRPr lang="en-US" b="1" dirty="0" err="1">
              <a:solidFill>
                <a:srgbClr val="C00000"/>
              </a:solidFill>
              <a:cs typeface="Arial" pitchFamily="34" charset="0"/>
            </a:endParaRPr>
          </a:p>
          <a:p>
            <a:endParaRPr lang="en-US" b="1" dirty="0" err="1" smtClean="0">
              <a:solidFill>
                <a:srgbClr val="C00000"/>
              </a:solidFill>
              <a:cs typeface="Arial" pitchFamily="34" charset="0"/>
            </a:endParaRPr>
          </a:p>
          <a:p>
            <a:endParaRPr lang="en-US" b="1" dirty="0" err="1">
              <a:solidFill>
                <a:srgbClr val="C00000"/>
              </a:solidFill>
              <a:cs typeface="Arial" pitchFamily="34" charset="0"/>
            </a:endParaRPr>
          </a:p>
        </p:txBody>
      </p:sp>
      <p:sp>
        <p:nvSpPr>
          <p:cNvPr id="9" name="TextBox 28"/>
          <p:cNvSpPr txBox="1"/>
          <p:nvPr/>
        </p:nvSpPr>
        <p:spPr>
          <a:xfrm>
            <a:off x="0" y="0"/>
            <a:ext cx="9144000" cy="461665"/>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C00000"/>
                </a:solidFill>
              </a:rPr>
              <a:t>Reactions </a:t>
            </a:r>
            <a:r>
              <a:rPr lang="en-US" sz="2400" b="1" dirty="0">
                <a:solidFill>
                  <a:srgbClr val="C00000"/>
                </a:solidFill>
              </a:rPr>
              <a:t>of  </a:t>
            </a:r>
            <a:r>
              <a:rPr lang="en-US" sz="2400" b="1" dirty="0" smtClean="0">
                <a:solidFill>
                  <a:srgbClr val="C00000"/>
                </a:solidFill>
              </a:rPr>
              <a:t>Amines       cont.</a:t>
            </a:r>
            <a:endParaRPr lang="en-US" sz="2400" b="1" dirty="0">
              <a:solidFill>
                <a:srgbClr val="C00000"/>
              </a:solidFill>
            </a:endParaRPr>
          </a:p>
        </p:txBody>
      </p:sp>
    </p:spTree>
    <p:extLst>
      <p:ext uri="{BB962C8B-B14F-4D97-AF65-F5344CB8AC3E}">
        <p14:creationId xmlns:p14="http://schemas.microsoft.com/office/powerpoint/2010/main" val="3134355517"/>
      </p:ext>
    </p:extLst>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275</a:t>
            </a:fld>
            <a:endParaRPr lang="en-US">
              <a:solidFill>
                <a:prstClr val="black">
                  <a:tint val="75000"/>
                </a:prstClr>
              </a:solidFill>
            </a:endParaRPr>
          </a:p>
        </p:txBody>
      </p:sp>
      <p:sp>
        <p:nvSpPr>
          <p:cNvPr id="3" name="مستطيل 2"/>
          <p:cNvSpPr/>
          <p:nvPr/>
        </p:nvSpPr>
        <p:spPr>
          <a:xfrm>
            <a:off x="198628" y="990600"/>
            <a:ext cx="5200024" cy="400110"/>
          </a:xfrm>
          <a:prstGeom prst="rect">
            <a:avLst/>
          </a:prstGeom>
        </p:spPr>
        <p:txBody>
          <a:bodyPr wrap="square">
            <a:spAutoFit/>
          </a:bodyPr>
          <a:lstStyle/>
          <a:p>
            <a:r>
              <a:rPr lang="en-US" sz="2000" b="1" dirty="0" smtClean="0">
                <a:solidFill>
                  <a:srgbClr val="C00000"/>
                </a:solidFill>
                <a:latin typeface="Times New Roman" panose="02020603050405020304" pitchFamily="18" charset="0"/>
              </a:rPr>
              <a:t>3- Imine formation  </a:t>
            </a:r>
          </a:p>
        </p:txBody>
      </p:sp>
      <p:sp>
        <p:nvSpPr>
          <p:cNvPr id="4" name="مستطيل 3"/>
          <p:cNvSpPr/>
          <p:nvPr/>
        </p:nvSpPr>
        <p:spPr>
          <a:xfrm>
            <a:off x="259080" y="2438400"/>
            <a:ext cx="3328155" cy="400110"/>
          </a:xfrm>
          <a:prstGeom prst="rect">
            <a:avLst/>
          </a:prstGeom>
        </p:spPr>
        <p:txBody>
          <a:bodyPr wrap="none">
            <a:spAutoFit/>
          </a:bodyPr>
          <a:lstStyle/>
          <a:p>
            <a:r>
              <a:rPr lang="en-US" sz="2000" b="1" dirty="0">
                <a:solidFill>
                  <a:srgbClr val="C00000"/>
                </a:solidFill>
                <a:latin typeface="Times New Roman" panose="02020603050405020304" pitchFamily="18" charset="0"/>
              </a:rPr>
              <a:t>4- </a:t>
            </a:r>
            <a:r>
              <a:rPr lang="en-US" sz="2000" b="1" dirty="0" err="1" smtClean="0">
                <a:solidFill>
                  <a:srgbClr val="C00000"/>
                </a:solidFill>
                <a:latin typeface="Times New Roman" panose="02020603050405020304" pitchFamily="18" charset="0"/>
              </a:rPr>
              <a:t>Diazonium</a:t>
            </a:r>
            <a:r>
              <a:rPr lang="en-US" sz="2000" b="1" dirty="0" smtClean="0">
                <a:solidFill>
                  <a:srgbClr val="C00000"/>
                </a:solidFill>
                <a:latin typeface="Times New Roman" panose="02020603050405020304" pitchFamily="18" charset="0"/>
              </a:rPr>
              <a:t> </a:t>
            </a:r>
            <a:r>
              <a:rPr lang="en-US" sz="2000" b="1" dirty="0">
                <a:solidFill>
                  <a:srgbClr val="C00000"/>
                </a:solidFill>
                <a:latin typeface="Times New Roman" panose="02020603050405020304" pitchFamily="18" charset="0"/>
              </a:rPr>
              <a:t>salt  formation</a:t>
            </a:r>
            <a:endParaRPr lang="ar-SA" sz="1200" b="1" dirty="0">
              <a:solidFill>
                <a:srgbClr val="C00000"/>
              </a:solidFill>
            </a:endParaRPr>
          </a:p>
        </p:txBody>
      </p:sp>
      <p:sp>
        <p:nvSpPr>
          <p:cNvPr id="12" name="TextBox 28"/>
          <p:cNvSpPr txBox="1"/>
          <p:nvPr/>
        </p:nvSpPr>
        <p:spPr>
          <a:xfrm>
            <a:off x="0" y="0"/>
            <a:ext cx="9144000" cy="461665"/>
          </a:xfrm>
          <a:prstGeom prst="rect">
            <a:avLst/>
          </a:prstGeom>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C00000"/>
                </a:solidFill>
              </a:rPr>
              <a:t>Reactions </a:t>
            </a:r>
            <a:r>
              <a:rPr lang="en-US" sz="2400" b="1" dirty="0">
                <a:solidFill>
                  <a:srgbClr val="C00000"/>
                </a:solidFill>
              </a:rPr>
              <a:t>of  </a:t>
            </a:r>
            <a:r>
              <a:rPr lang="en-US" sz="2400" b="1" dirty="0" smtClean="0">
                <a:solidFill>
                  <a:srgbClr val="C00000"/>
                </a:solidFill>
              </a:rPr>
              <a:t>Amines       cont.</a:t>
            </a:r>
            <a:endParaRPr lang="en-US" sz="2400" b="1" dirty="0">
              <a:solidFill>
                <a:srgbClr val="C00000"/>
              </a:solidFill>
            </a:endParaRPr>
          </a:p>
        </p:txBody>
      </p:sp>
      <p:sp>
        <p:nvSpPr>
          <p:cNvPr id="16" name="TextBox 28"/>
          <p:cNvSpPr txBox="1"/>
          <p:nvPr/>
        </p:nvSpPr>
        <p:spPr>
          <a:xfrm>
            <a:off x="0" y="6373128"/>
            <a:ext cx="9144000" cy="584775"/>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3200" b="1" dirty="0">
                <a:solidFill>
                  <a:srgbClr val="C00000"/>
                </a:solidFill>
              </a:rPr>
              <a:t>The end </a:t>
            </a:r>
          </a:p>
        </p:txBody>
      </p:sp>
      <p:pic>
        <p:nvPicPr>
          <p:cNvPr id="11"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198562"/>
            <a:ext cx="5492750" cy="1412875"/>
          </a:xfrm>
          <a:prstGeom prst="rect">
            <a:avLst/>
          </a:prstGeom>
          <a:noFill/>
          <a:extLst>
            <a:ext uri="{909E8E84-426E-40DD-AFC4-6F175D3DCCD1}">
              <a14:hiddenFill xmlns:a14="http://schemas.microsoft.com/office/drawing/2010/main">
                <a:solidFill>
                  <a:srgbClr val="FFFFFF"/>
                </a:solidFill>
              </a14:hiddenFill>
            </a:ext>
          </a:extLst>
        </p:spPr>
      </p:pic>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617" y="3048000"/>
            <a:ext cx="6086983" cy="1295399"/>
          </a:xfrm>
          <a:prstGeom prst="rect">
            <a:avLst/>
          </a:prstGeom>
          <a:noFill/>
          <a:extLst>
            <a:ext uri="{909E8E84-426E-40DD-AFC4-6F175D3DCCD1}">
              <a14:hiddenFill xmlns:a14="http://schemas.microsoft.com/office/drawing/2010/main">
                <a:solidFill>
                  <a:srgbClr val="FFFFFF"/>
                </a:solidFill>
              </a14:hiddenFill>
            </a:ext>
          </a:extLst>
        </p:spPr>
      </p:pic>
      <p:sp>
        <p:nvSpPr>
          <p:cNvPr id="5" name="مستطيل 4"/>
          <p:cNvSpPr/>
          <p:nvPr/>
        </p:nvSpPr>
        <p:spPr>
          <a:xfrm>
            <a:off x="3881747" y="4248090"/>
            <a:ext cx="3389069" cy="400110"/>
          </a:xfrm>
          <a:prstGeom prst="rect">
            <a:avLst/>
          </a:prstGeom>
        </p:spPr>
        <p:txBody>
          <a:bodyPr wrap="none">
            <a:spAutoFit/>
          </a:bodyPr>
          <a:lstStyle/>
          <a:p>
            <a:r>
              <a:rPr lang="en-US" sz="2000" b="1" dirty="0" err="1" smtClean="0">
                <a:solidFill>
                  <a:srgbClr val="C00000"/>
                </a:solidFill>
                <a:latin typeface="Times New Roman" panose="02020603050405020304" pitchFamily="18" charset="0"/>
              </a:rPr>
              <a:t>Benzenediazonium</a:t>
            </a:r>
            <a:r>
              <a:rPr lang="en-US" sz="2000" b="1" dirty="0" smtClean="0">
                <a:solidFill>
                  <a:srgbClr val="C00000"/>
                </a:solidFill>
                <a:latin typeface="Times New Roman" panose="02020603050405020304" pitchFamily="18" charset="0"/>
              </a:rPr>
              <a:t> Chloride</a:t>
            </a:r>
            <a:endParaRPr lang="ar-SA" dirty="0">
              <a:solidFill>
                <a:prstClr val="black"/>
              </a:solidFill>
            </a:endParaRPr>
          </a:p>
        </p:txBody>
      </p:sp>
    </p:spTree>
    <p:extLst>
      <p:ext uri="{BB962C8B-B14F-4D97-AF65-F5344CB8AC3E}">
        <p14:creationId xmlns:p14="http://schemas.microsoft.com/office/powerpoint/2010/main" val="34536126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28</a:t>
            </a:fld>
            <a:endParaRPr lang="en-US">
              <a:solidFill>
                <a:prstClr val="black">
                  <a:tint val="75000"/>
                </a:prstClr>
              </a:solidFill>
            </a:endParaRPr>
          </a:p>
        </p:txBody>
      </p:sp>
      <p:sp>
        <p:nvSpPr>
          <p:cNvPr id="3" name="Rectangle 2"/>
          <p:cNvSpPr/>
          <p:nvPr/>
        </p:nvSpPr>
        <p:spPr>
          <a:xfrm>
            <a:off x="2286000" y="2321005"/>
            <a:ext cx="4572000" cy="907749"/>
          </a:xfrm>
          <a:prstGeom prst="rect">
            <a:avLst/>
          </a:prstGeom>
        </p:spPr>
        <p:txBody>
          <a:bodyPr>
            <a:spAutoFit/>
          </a:bodyPr>
          <a:lstStyle/>
          <a:p>
            <a:pPr lvl="0" algn="ctr" rtl="1">
              <a:lnSpc>
                <a:spcPct val="115000"/>
              </a:lnSpc>
            </a:pPr>
            <a:r>
              <a:rPr lang="ar-SA" sz="2400" b="1" smtClean="0">
                <a:solidFill>
                  <a:schemeClr val="accent3">
                    <a:lumMod val="75000"/>
                  </a:schemeClr>
                </a:solidFill>
                <a:latin typeface="Segoe UI Symbol"/>
                <a:ea typeface="Calibri"/>
                <a:cs typeface="Times New Roman"/>
              </a:rPr>
              <a:t>كل </a:t>
            </a:r>
            <a:r>
              <a:rPr lang="ar-SA" sz="2400" b="1" dirty="0">
                <a:solidFill>
                  <a:schemeClr val="accent3">
                    <a:lumMod val="75000"/>
                  </a:schemeClr>
                </a:solidFill>
                <a:latin typeface="Segoe UI Symbol"/>
                <a:ea typeface="Calibri"/>
                <a:cs typeface="Times New Roman"/>
              </a:rPr>
              <a:t>ذرة مبرمجة كيف تعمل وأين تتحرك وأي خلل في البرمجة يؤدي الى خراب الكون  </a:t>
            </a:r>
          </a:p>
        </p:txBody>
      </p:sp>
    </p:spTree>
    <p:extLst>
      <p:ext uri="{BB962C8B-B14F-4D97-AF65-F5344CB8AC3E}">
        <p14:creationId xmlns:p14="http://schemas.microsoft.com/office/powerpoint/2010/main" val="10723028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21771"/>
            <a:ext cx="9144000" cy="1015663"/>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3200" b="1" dirty="0" smtClean="0">
                <a:solidFill>
                  <a:srgbClr val="00467A"/>
                </a:solidFill>
                <a:cs typeface="+mj-cs"/>
              </a:rPr>
              <a:t>Alkanes</a:t>
            </a:r>
            <a:r>
              <a:rPr lang="en-US" sz="6000" b="1" dirty="0" smtClean="0">
                <a:solidFill>
                  <a:srgbClr val="00467A"/>
                </a:solidFill>
              </a:rPr>
              <a:t>   </a:t>
            </a:r>
            <a:r>
              <a:rPr lang="en-US" sz="2800" b="1" dirty="0" smtClean="0">
                <a:solidFill>
                  <a:srgbClr val="00467A"/>
                </a:solidFill>
              </a:rPr>
              <a:t>Saturated Hydrocarbons</a:t>
            </a:r>
            <a:endParaRPr lang="en-US" b="1" dirty="0">
              <a:solidFill>
                <a:srgbClr val="00467A"/>
              </a:solidFill>
            </a:endParaRPr>
          </a:p>
        </p:txBody>
      </p:sp>
      <p:sp>
        <p:nvSpPr>
          <p:cNvPr id="3" name="TextBox 16"/>
          <p:cNvSpPr txBox="1"/>
          <p:nvPr/>
        </p:nvSpPr>
        <p:spPr>
          <a:xfrm>
            <a:off x="3200400" y="381000"/>
            <a:ext cx="609600" cy="523220"/>
          </a:xfrm>
          <a:prstGeom prst="rect">
            <a:avLst/>
          </a:prstGeom>
          <a:noFill/>
        </p:spPr>
        <p:txBody>
          <a:bodyPr wrap="square" rtlCol="0">
            <a:spAutoFit/>
          </a:bodyPr>
          <a:lstStyle/>
          <a:p>
            <a:pPr algn="just"/>
            <a:r>
              <a:rPr lang="en-US" sz="2800" b="1" dirty="0" smtClean="0">
                <a:solidFill>
                  <a:srgbClr val="0070C0"/>
                </a:solidFill>
                <a:cs typeface="Times New Roman" pitchFamily="18" charset="0"/>
                <a:sym typeface="Wingdings 3"/>
              </a:rPr>
              <a:t></a:t>
            </a:r>
            <a:endParaRPr lang="en-US" sz="2800" b="1" dirty="0">
              <a:solidFill>
                <a:srgbClr val="0070C0"/>
              </a:solidFill>
              <a:cs typeface="Times New Roman" pitchFamily="18" charset="0"/>
            </a:endParaRPr>
          </a:p>
        </p:txBody>
      </p:sp>
      <p:sp>
        <p:nvSpPr>
          <p:cNvPr id="2" name="مستطيل 1"/>
          <p:cNvSpPr/>
          <p:nvPr/>
        </p:nvSpPr>
        <p:spPr>
          <a:xfrm>
            <a:off x="304800" y="1066800"/>
            <a:ext cx="8610600" cy="3046988"/>
          </a:xfrm>
          <a:prstGeom prst="rect">
            <a:avLst/>
          </a:prstGeom>
        </p:spPr>
        <p:txBody>
          <a:bodyPr wrap="square">
            <a:spAutoFit/>
          </a:bodyPr>
          <a:lstStyle/>
          <a:p>
            <a:pPr algn="just"/>
            <a:r>
              <a:rPr lang="en-US" sz="2400" b="1" u="sng" dirty="0">
                <a:solidFill>
                  <a:srgbClr val="C00000"/>
                </a:solidFill>
              </a:rPr>
              <a:t>Alkanes</a:t>
            </a:r>
            <a:r>
              <a:rPr lang="en-US" sz="2400" b="1" dirty="0">
                <a:solidFill>
                  <a:schemeClr val="tx1">
                    <a:lumMod val="95000"/>
                    <a:lumOff val="5000"/>
                  </a:schemeClr>
                </a:solidFill>
              </a:rPr>
              <a:t> : are a class of </a:t>
            </a:r>
            <a:r>
              <a:rPr lang="en-US" sz="2400" b="1" dirty="0">
                <a:solidFill>
                  <a:srgbClr val="C00000"/>
                </a:solidFill>
              </a:rPr>
              <a:t>hydrocarbons</a:t>
            </a:r>
            <a:r>
              <a:rPr lang="en-US" sz="2400" b="1" dirty="0">
                <a:solidFill>
                  <a:schemeClr val="tx1">
                    <a:lumMod val="95000"/>
                    <a:lumOff val="5000"/>
                  </a:schemeClr>
                </a:solidFill>
              </a:rPr>
              <a:t> having the general formula </a:t>
            </a:r>
            <a:r>
              <a:rPr lang="en-US" sz="2400" b="1" dirty="0" smtClean="0">
                <a:solidFill>
                  <a:srgbClr val="FF0000"/>
                </a:solidFill>
                <a:cs typeface="Times New Roman" pitchFamily="18" charset="0"/>
              </a:rPr>
              <a:t>C</a:t>
            </a:r>
            <a:r>
              <a:rPr lang="en-US" sz="2400" b="1" i="1" baseline="-25000" dirty="0" smtClean="0">
                <a:solidFill>
                  <a:srgbClr val="FF0000"/>
                </a:solidFill>
                <a:cs typeface="Times New Roman" pitchFamily="18" charset="0"/>
              </a:rPr>
              <a:t>n</a:t>
            </a:r>
            <a:r>
              <a:rPr lang="en-US" sz="2400" b="1" dirty="0" smtClean="0">
                <a:solidFill>
                  <a:srgbClr val="FF0000"/>
                </a:solidFill>
                <a:cs typeface="Times New Roman" pitchFamily="18" charset="0"/>
              </a:rPr>
              <a:t>H</a:t>
            </a:r>
            <a:r>
              <a:rPr lang="en-US" sz="2400" b="1" i="1" baseline="-25000" dirty="0" smtClean="0">
                <a:solidFill>
                  <a:srgbClr val="FF0000"/>
                </a:solidFill>
                <a:cs typeface="Times New Roman" pitchFamily="18" charset="0"/>
              </a:rPr>
              <a:t>2n+2</a:t>
            </a:r>
            <a:r>
              <a:rPr lang="en-US" sz="2400" b="1" dirty="0" smtClean="0">
                <a:solidFill>
                  <a:schemeClr val="tx1">
                    <a:lumMod val="95000"/>
                    <a:lumOff val="5000"/>
                  </a:schemeClr>
                </a:solidFill>
              </a:rPr>
              <a:t>. They </a:t>
            </a:r>
            <a:r>
              <a:rPr lang="en-US" sz="2400" b="1" dirty="0">
                <a:solidFill>
                  <a:schemeClr val="tx1">
                    <a:lumMod val="95000"/>
                    <a:lumOff val="5000"/>
                  </a:schemeClr>
                </a:solidFill>
              </a:rPr>
              <a:t>contain no functional groups, </a:t>
            </a:r>
            <a:r>
              <a:rPr lang="en-US" sz="2400" b="1" dirty="0" smtClean="0">
                <a:solidFill>
                  <a:schemeClr val="tx1">
                    <a:lumMod val="95000"/>
                    <a:lumOff val="5000"/>
                  </a:schemeClr>
                </a:solidFill>
              </a:rPr>
              <a:t>And they are chemically unreactive, </a:t>
            </a:r>
            <a:r>
              <a:rPr lang="en-US" sz="2400" b="1" dirty="0">
                <a:solidFill>
                  <a:schemeClr val="tx1">
                    <a:lumMod val="95000"/>
                    <a:lumOff val="5000"/>
                  </a:schemeClr>
                </a:solidFill>
              </a:rPr>
              <a:t>and can be either :</a:t>
            </a:r>
          </a:p>
          <a:p>
            <a:pPr algn="just"/>
            <a:r>
              <a:rPr lang="en-US" sz="2400" b="1" dirty="0" smtClean="0">
                <a:solidFill>
                  <a:schemeClr val="tx1">
                    <a:lumMod val="95000"/>
                    <a:lumOff val="5000"/>
                  </a:schemeClr>
                </a:solidFill>
              </a:rPr>
              <a:t>        A-</a:t>
            </a:r>
            <a:r>
              <a:rPr lang="en-US" sz="2400" b="1" dirty="0">
                <a:solidFill>
                  <a:schemeClr val="tx1">
                    <a:lumMod val="95000"/>
                    <a:lumOff val="5000"/>
                  </a:schemeClr>
                </a:solidFill>
              </a:rPr>
              <a:t>	</a:t>
            </a:r>
            <a:r>
              <a:rPr lang="en-US" sz="2400" b="1" dirty="0">
                <a:solidFill>
                  <a:srgbClr val="C00000"/>
                </a:solidFill>
              </a:rPr>
              <a:t>Straight chain alkane</a:t>
            </a:r>
            <a:r>
              <a:rPr lang="en-US" sz="2400" b="1" dirty="0">
                <a:solidFill>
                  <a:schemeClr val="tx1">
                    <a:lumMod val="95000"/>
                    <a:lumOff val="5000"/>
                  </a:schemeClr>
                </a:solidFill>
              </a:rPr>
              <a:t>: alkane with carbon atoms connected in a raw.</a:t>
            </a:r>
          </a:p>
          <a:p>
            <a:pPr algn="just"/>
            <a:r>
              <a:rPr lang="en-US" sz="2400" b="1" dirty="0" smtClean="0">
                <a:solidFill>
                  <a:schemeClr val="tx1">
                    <a:lumMod val="95000"/>
                    <a:lumOff val="5000"/>
                  </a:schemeClr>
                </a:solidFill>
              </a:rPr>
              <a:t>       B-</a:t>
            </a:r>
            <a:r>
              <a:rPr lang="en-US" sz="2400" b="1" dirty="0">
                <a:solidFill>
                  <a:schemeClr val="tx1">
                    <a:lumMod val="95000"/>
                    <a:lumOff val="5000"/>
                  </a:schemeClr>
                </a:solidFill>
              </a:rPr>
              <a:t> </a:t>
            </a:r>
            <a:r>
              <a:rPr lang="en-US" sz="2400" b="1" dirty="0" smtClean="0">
                <a:solidFill>
                  <a:srgbClr val="C00000"/>
                </a:solidFill>
              </a:rPr>
              <a:t>Branched </a:t>
            </a:r>
            <a:r>
              <a:rPr lang="en-US" sz="2400" b="1" dirty="0">
                <a:solidFill>
                  <a:srgbClr val="C00000"/>
                </a:solidFill>
              </a:rPr>
              <a:t>chain alkane</a:t>
            </a:r>
            <a:r>
              <a:rPr lang="en-US" sz="2400" b="1" dirty="0">
                <a:solidFill>
                  <a:schemeClr val="tx1">
                    <a:lumMod val="95000"/>
                    <a:lumOff val="5000"/>
                  </a:schemeClr>
                </a:solidFill>
              </a:rPr>
              <a:t>: </a:t>
            </a:r>
            <a:r>
              <a:rPr lang="en-US" sz="2400" b="1" dirty="0" smtClean="0">
                <a:solidFill>
                  <a:schemeClr val="tx1">
                    <a:lumMod val="95000"/>
                    <a:lumOff val="5000"/>
                  </a:schemeClr>
                </a:solidFill>
              </a:rPr>
              <a:t>alkane that contains </a:t>
            </a:r>
            <a:r>
              <a:rPr lang="en-US" sz="2400" b="1" dirty="0">
                <a:solidFill>
                  <a:schemeClr val="tx1">
                    <a:lumMod val="95000"/>
                    <a:lumOff val="5000"/>
                  </a:schemeClr>
                </a:solidFill>
              </a:rPr>
              <a:t>a branching arrangement of carbon atoms in its Straight chain</a:t>
            </a:r>
            <a:r>
              <a:rPr lang="en-US" sz="2400" b="1" dirty="0" smtClean="0"/>
              <a:t>.</a:t>
            </a:r>
          </a:p>
          <a:p>
            <a:pPr algn="just"/>
            <a:r>
              <a:rPr lang="en-US" sz="2400" b="1" dirty="0" smtClean="0"/>
              <a:t>       C-</a:t>
            </a:r>
            <a:r>
              <a:rPr lang="en-US" sz="2400" b="1" dirty="0" smtClean="0">
                <a:solidFill>
                  <a:srgbClr val="C00000"/>
                </a:solidFill>
              </a:rPr>
              <a:t> Cycloalkanes:- </a:t>
            </a:r>
            <a:r>
              <a:rPr lang="en-US" sz="2400" b="1" dirty="0"/>
              <a:t>alkane </a:t>
            </a:r>
            <a:r>
              <a:rPr lang="en-US" sz="2400" b="1" dirty="0" smtClean="0"/>
              <a:t>that </a:t>
            </a:r>
            <a:r>
              <a:rPr lang="en-US" sz="2400" b="1" dirty="0"/>
              <a:t>exist in the form of a ring. </a:t>
            </a:r>
            <a:endParaRPr lang="en-US" sz="2400" b="1" dirty="0" smtClean="0"/>
          </a:p>
        </p:txBody>
      </p:sp>
      <p:sp>
        <p:nvSpPr>
          <p:cNvPr id="5" name="عنصر نائب لرقم الشريحة 4"/>
          <p:cNvSpPr>
            <a:spLocks noGrp="1"/>
          </p:cNvSpPr>
          <p:nvPr>
            <p:ph type="sldNum" sz="quarter" idx="12"/>
          </p:nvPr>
        </p:nvSpPr>
        <p:spPr/>
        <p:txBody>
          <a:bodyPr/>
          <a:lstStyle/>
          <a:p>
            <a:fld id="{405B12B2-4FB3-489F-A189-74144EEB9694}" type="slidenum">
              <a:rPr lang="en-US" smtClean="0"/>
              <a:pPr/>
              <a:t>29</a:t>
            </a:fld>
            <a:endParaRPr lang="en-US"/>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69048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lide(fromBottom)">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533400" y="138291"/>
            <a:ext cx="7559040" cy="6463308"/>
          </a:xfrm>
          <a:prstGeom prst="rect">
            <a:avLst/>
          </a:prstGeom>
          <a:noFill/>
        </p:spPr>
        <p:txBody>
          <a:bodyPr wrap="square" rtlCol="0">
            <a:spAutoFit/>
          </a:bodyPr>
          <a:lstStyle/>
          <a:p>
            <a:pPr lvl="0" algn="ctr"/>
            <a:r>
              <a:rPr lang="en-US" sz="3600" b="1" dirty="0">
                <a:solidFill>
                  <a:srgbClr val="4F81BD"/>
                </a:solidFill>
                <a:latin typeface="Agency FB" panose="020B0503020202020204" pitchFamily="34" charset="0"/>
              </a:rPr>
              <a:t>Syllabus</a:t>
            </a:r>
          </a:p>
          <a:p>
            <a:pPr lvl="0" algn="just"/>
            <a:r>
              <a:rPr lang="en-US" b="1" dirty="0" smtClean="0">
                <a:solidFill>
                  <a:srgbClr val="FF0000"/>
                </a:solidFill>
                <a:latin typeface="Times New Roman" panose="02020603050405020304" pitchFamily="18" charset="0"/>
                <a:cs typeface="Times New Roman" panose="02020603050405020304" pitchFamily="18" charset="0"/>
              </a:rPr>
              <a:t>Introduction</a:t>
            </a:r>
            <a:r>
              <a:rPr lang="en-US" dirty="0" smtClean="0">
                <a:solidFill>
                  <a:prstClr val="black"/>
                </a:solidFill>
                <a:latin typeface="Times New Roman" panose="02020603050405020304" pitchFamily="18" charset="0"/>
                <a:cs typeface="Times New Roman" panose="02020603050405020304" pitchFamily="18" charset="0"/>
              </a:rPr>
              <a:t>;                            8</a:t>
            </a:r>
            <a:endParaRPr lang="en-US" dirty="0">
              <a:solidFill>
                <a:prstClr val="black"/>
              </a:solidFill>
              <a:latin typeface="Times New Roman" panose="02020603050405020304" pitchFamily="18" charset="0"/>
              <a:cs typeface="Times New Roman" panose="02020603050405020304" pitchFamily="18" charset="0"/>
            </a:endParaRPr>
          </a:p>
          <a:p>
            <a:pPr lvl="0" algn="just"/>
            <a:r>
              <a:rPr lang="en-US" dirty="0">
                <a:solidFill>
                  <a:prstClr val="black"/>
                </a:solidFill>
                <a:latin typeface="Times New Roman" panose="02020603050405020304" pitchFamily="18" charset="0"/>
                <a:cs typeface="Times New Roman" panose="02020603050405020304" pitchFamily="18" charset="0"/>
              </a:rPr>
              <a:t>Chemical Bonds (Ionic, Covalent), Atomic and Molecular Orbital, Hybridization, Polarity and Inductive Effect</a:t>
            </a:r>
            <a:r>
              <a:rPr lang="en-US" dirty="0" smtClean="0">
                <a:solidFill>
                  <a:prstClr val="black"/>
                </a:solidFill>
                <a:latin typeface="Times New Roman" panose="02020603050405020304" pitchFamily="18" charset="0"/>
                <a:cs typeface="Times New Roman" panose="02020603050405020304" pitchFamily="18" charset="0"/>
              </a:rPr>
              <a:t>.                                          </a:t>
            </a:r>
            <a:r>
              <a:rPr lang="en-US" i="1" dirty="0" smtClean="0">
                <a:solidFill>
                  <a:prstClr val="black"/>
                </a:solidFill>
                <a:latin typeface="Times New Roman" panose="02020603050405020304" pitchFamily="18" charset="0"/>
                <a:cs typeface="Times New Roman" panose="02020603050405020304" pitchFamily="18" charset="0"/>
              </a:rPr>
              <a:t>(</a:t>
            </a:r>
            <a:r>
              <a:rPr lang="en-US" b="1" i="1" dirty="0">
                <a:solidFill>
                  <a:srgbClr val="00B050"/>
                </a:solidFill>
                <a:latin typeface="Times New Roman" panose="02020603050405020304" pitchFamily="18" charset="0"/>
                <a:cs typeface="Times New Roman" panose="02020603050405020304" pitchFamily="18" charset="0"/>
              </a:rPr>
              <a:t>2Lect</a:t>
            </a:r>
            <a:r>
              <a:rPr lang="en-US" b="1" i="1" dirty="0" smtClean="0">
                <a:solidFill>
                  <a:srgbClr val="00B050"/>
                </a:solidFill>
                <a:latin typeface="Times New Roman" panose="02020603050405020304" pitchFamily="18" charset="0"/>
                <a:cs typeface="Times New Roman" panose="02020603050405020304" pitchFamily="18" charset="0"/>
              </a:rPr>
              <a:t>.</a:t>
            </a:r>
            <a:r>
              <a:rPr lang="en-US" i="1" dirty="0" smtClean="0">
                <a:solidFill>
                  <a:prstClr val="black"/>
                </a:solidFill>
                <a:latin typeface="Times New Roman" panose="02020603050405020304" pitchFamily="18" charset="0"/>
                <a:cs typeface="Times New Roman" panose="02020603050405020304" pitchFamily="18" charset="0"/>
              </a:rPr>
              <a:t>)</a:t>
            </a:r>
            <a:endParaRPr lang="en-US" b="1" dirty="0" smtClean="0">
              <a:solidFill>
                <a:srgbClr val="FF0000"/>
              </a:solidFill>
              <a:latin typeface="Times New Roman" panose="02020603050405020304" pitchFamily="18" charset="0"/>
              <a:cs typeface="Times New Roman" panose="02020603050405020304" pitchFamily="18" charset="0"/>
            </a:endParaRPr>
          </a:p>
          <a:p>
            <a:pPr lvl="0" algn="just"/>
            <a:r>
              <a:rPr lang="en-US" b="1" dirty="0" smtClean="0">
                <a:solidFill>
                  <a:srgbClr val="FF0000"/>
                </a:solidFill>
                <a:latin typeface="Times New Roman" panose="02020603050405020304" pitchFamily="18" charset="0"/>
                <a:cs typeface="Times New Roman" panose="02020603050405020304" pitchFamily="18" charset="0"/>
              </a:rPr>
              <a:t>Alkanes  </a:t>
            </a:r>
            <a:r>
              <a:rPr lang="en-US" b="1" dirty="0" smtClean="0">
                <a:solidFill>
                  <a:srgbClr val="C00000"/>
                </a:solidFill>
                <a:latin typeface="Times New Roman" panose="02020603050405020304" pitchFamily="18" charset="0"/>
                <a:cs typeface="Times New Roman" panose="02020603050405020304" pitchFamily="18" charset="0"/>
              </a:rPr>
              <a:t>&amp;</a:t>
            </a:r>
            <a:r>
              <a:rPr lang="en-US" b="1" dirty="0" smtClean="0">
                <a:solidFill>
                  <a:srgbClr val="FF0000"/>
                </a:solidFill>
                <a:latin typeface="Times New Roman" panose="02020603050405020304" pitchFamily="18" charset="0"/>
                <a:cs typeface="Times New Roman" panose="02020603050405020304" pitchFamily="18" charset="0"/>
              </a:rPr>
              <a:t> Cycloalkanes;     29</a:t>
            </a:r>
          </a:p>
          <a:p>
            <a:pPr lvl="0" algn="just"/>
            <a:r>
              <a:rPr lang="en-US" dirty="0" smtClean="0">
                <a:latin typeface="Times New Roman" panose="02020603050405020304" pitchFamily="18" charset="0"/>
                <a:cs typeface="Times New Roman" panose="02020603050405020304" pitchFamily="18" charset="0"/>
              </a:rPr>
              <a:t>Alkyl groups, IUPAC nomenclature, Physical properties, Sources, Synthesis, Reactions (Combustion, Halogenations, and Ring opening).                   </a:t>
            </a:r>
            <a:r>
              <a:rPr lang="en-US" i="1" dirty="0" smtClean="0">
                <a:latin typeface="Times New Roman" panose="02020603050405020304" pitchFamily="18" charset="0"/>
                <a:cs typeface="Times New Roman" panose="02020603050405020304" pitchFamily="18" charset="0"/>
              </a:rPr>
              <a:t>(</a:t>
            </a:r>
            <a:r>
              <a:rPr lang="en-US" b="1" i="1" dirty="0" smtClean="0">
                <a:solidFill>
                  <a:srgbClr val="00B050"/>
                </a:solidFill>
                <a:latin typeface="Times New Roman" panose="02020603050405020304" pitchFamily="18" charset="0"/>
                <a:cs typeface="Times New Roman" panose="02020603050405020304" pitchFamily="18" charset="0"/>
              </a:rPr>
              <a:t>3Lect.</a:t>
            </a:r>
            <a:r>
              <a:rPr lang="en-US" i="1" dirty="0" smtClean="0">
                <a:latin typeface="Times New Roman" panose="02020603050405020304" pitchFamily="18" charset="0"/>
                <a:cs typeface="Times New Roman" panose="02020603050405020304" pitchFamily="18" charset="0"/>
              </a:rPr>
              <a:t>)</a:t>
            </a:r>
          </a:p>
          <a:p>
            <a:pPr lvl="0" algn="just"/>
            <a:r>
              <a:rPr lang="en-US" b="1" dirty="0" smtClean="0">
                <a:solidFill>
                  <a:srgbClr val="FF0000"/>
                </a:solidFill>
                <a:latin typeface="Times New Roman" panose="02020603050405020304" pitchFamily="18" charset="0"/>
                <a:cs typeface="Times New Roman" panose="02020603050405020304" pitchFamily="18" charset="0"/>
              </a:rPr>
              <a:t>Alkenes;                                  58</a:t>
            </a:r>
            <a:endParaRPr lang="en-US" b="1" dirty="0">
              <a:solidFill>
                <a:srgbClr val="FF0000"/>
              </a:solidFill>
              <a:latin typeface="Times New Roman" panose="02020603050405020304" pitchFamily="18" charset="0"/>
              <a:cs typeface="Times New Roman" panose="02020603050405020304" pitchFamily="18" charset="0"/>
            </a:endParaRPr>
          </a:p>
          <a:p>
            <a:pPr lvl="0" algn="just"/>
            <a:r>
              <a:rPr lang="en-US" dirty="0" smtClean="0">
                <a:solidFill>
                  <a:prstClr val="black"/>
                </a:solidFill>
                <a:latin typeface="Times New Roman" panose="02020603050405020304" pitchFamily="18" charset="0"/>
                <a:cs typeface="Times New Roman" panose="02020603050405020304" pitchFamily="18" charset="0"/>
              </a:rPr>
              <a:t>Alkenes </a:t>
            </a:r>
            <a:r>
              <a:rPr lang="en-US" dirty="0">
                <a:solidFill>
                  <a:prstClr val="black"/>
                </a:solidFill>
                <a:latin typeface="Times New Roman" panose="02020603050405020304" pitchFamily="18" charset="0"/>
                <a:cs typeface="Times New Roman" panose="02020603050405020304" pitchFamily="18" charset="0"/>
              </a:rPr>
              <a:t>definition</a:t>
            </a:r>
          </a:p>
          <a:p>
            <a:pPr lvl="0" algn="just"/>
            <a:r>
              <a:rPr lang="en-US" dirty="0">
                <a:solidFill>
                  <a:prstClr val="black"/>
                </a:solidFill>
                <a:latin typeface="Times New Roman" panose="02020603050405020304" pitchFamily="18" charset="0"/>
                <a:cs typeface="Times New Roman" panose="02020603050405020304" pitchFamily="18" charset="0"/>
              </a:rPr>
              <a:t>Nomenclature,( Common , &amp;  IUPAC names)</a:t>
            </a:r>
          </a:p>
          <a:p>
            <a:pPr lvl="0" algn="just"/>
            <a:r>
              <a:rPr lang="en-US" dirty="0">
                <a:solidFill>
                  <a:prstClr val="black"/>
                </a:solidFill>
                <a:latin typeface="Times New Roman" panose="02020603050405020304" pitchFamily="18" charset="0"/>
                <a:cs typeface="Times New Roman" panose="02020603050405020304" pitchFamily="18" charset="0"/>
              </a:rPr>
              <a:t>Isomerism (Geometrical Isomerism of Alkenes and </a:t>
            </a:r>
            <a:r>
              <a:rPr lang="en-US" dirty="0" err="1">
                <a:solidFill>
                  <a:prstClr val="black"/>
                </a:solidFill>
                <a:latin typeface="Times New Roman" panose="02020603050405020304" pitchFamily="18" charset="0"/>
                <a:cs typeface="Times New Roman" panose="02020603050405020304" pitchFamily="18" charset="0"/>
              </a:rPr>
              <a:t>Cycloalkenes</a:t>
            </a:r>
            <a:r>
              <a:rPr lang="en-US" dirty="0">
                <a:solidFill>
                  <a:prstClr val="black"/>
                </a:solidFill>
                <a:latin typeface="Times New Roman" panose="02020603050405020304" pitchFamily="18" charset="0"/>
                <a:cs typeface="Times New Roman" panose="02020603050405020304" pitchFamily="18" charset="0"/>
              </a:rPr>
              <a:t>).                                                                                        </a:t>
            </a:r>
          </a:p>
          <a:p>
            <a:pPr lvl="0" algn="just"/>
            <a:r>
              <a:rPr lang="en-US" dirty="0">
                <a:solidFill>
                  <a:prstClr val="black"/>
                </a:solidFill>
                <a:latin typeface="Times New Roman" panose="02020603050405020304" pitchFamily="18" charset="0"/>
                <a:cs typeface="Times New Roman" panose="02020603050405020304" pitchFamily="18" charset="0"/>
              </a:rPr>
              <a:t>Physical properties, </a:t>
            </a:r>
          </a:p>
          <a:p>
            <a:pPr lvl="0" algn="just"/>
            <a:r>
              <a:rPr lang="en-US" dirty="0">
                <a:solidFill>
                  <a:prstClr val="black"/>
                </a:solidFill>
                <a:latin typeface="Times New Roman" panose="02020603050405020304" pitchFamily="18" charset="0"/>
                <a:cs typeface="Times New Roman" panose="02020603050405020304" pitchFamily="18" charset="0"/>
              </a:rPr>
              <a:t>Synthesis </a:t>
            </a:r>
          </a:p>
          <a:p>
            <a:pPr lvl="0" algn="just"/>
            <a:r>
              <a:rPr lang="en-US" dirty="0">
                <a:solidFill>
                  <a:prstClr val="black"/>
                </a:solidFill>
                <a:latin typeface="Times New Roman" panose="02020603050405020304" pitchFamily="18" charset="0"/>
                <a:cs typeface="Times New Roman" panose="02020603050405020304" pitchFamily="18" charset="0"/>
              </a:rPr>
              <a:t>From Alcohol ( Dehydration of alcohol ),</a:t>
            </a:r>
            <a:r>
              <a:rPr lang="en-US" dirty="0" err="1">
                <a:solidFill>
                  <a:prstClr val="black"/>
                </a:solidFill>
                <a:latin typeface="Times New Roman" panose="02020603050405020304" pitchFamily="18" charset="0"/>
                <a:cs typeface="Times New Roman" panose="02020603050405020304" pitchFamily="18" charset="0"/>
              </a:rPr>
              <a:t>Saytzeff’s</a:t>
            </a:r>
            <a:r>
              <a:rPr lang="en-US" dirty="0">
                <a:solidFill>
                  <a:prstClr val="black"/>
                </a:solidFill>
                <a:latin typeface="Times New Roman" panose="02020603050405020304" pitchFamily="18" charset="0"/>
                <a:cs typeface="Times New Roman" panose="02020603050405020304" pitchFamily="18" charset="0"/>
              </a:rPr>
              <a:t> Rule </a:t>
            </a:r>
          </a:p>
          <a:p>
            <a:pPr lvl="0" algn="just"/>
            <a:r>
              <a:rPr lang="en-US" dirty="0">
                <a:solidFill>
                  <a:prstClr val="black"/>
                </a:solidFill>
                <a:latin typeface="Times New Roman" panose="02020603050405020304" pitchFamily="18" charset="0"/>
                <a:cs typeface="Times New Roman" panose="02020603050405020304" pitchFamily="18" charset="0"/>
              </a:rPr>
              <a:t>From Alkyl Halides (</a:t>
            </a:r>
            <a:r>
              <a:rPr lang="en-US" dirty="0" err="1">
                <a:solidFill>
                  <a:prstClr val="black"/>
                </a:solidFill>
                <a:latin typeface="Times New Roman" panose="02020603050405020304" pitchFamily="18" charset="0"/>
                <a:cs typeface="Times New Roman" panose="02020603050405020304" pitchFamily="18" charset="0"/>
              </a:rPr>
              <a:t>Dehydrohalogenation</a:t>
            </a:r>
            <a:r>
              <a:rPr lang="en-US" dirty="0">
                <a:solidFill>
                  <a:prstClr val="black"/>
                </a:solidFill>
                <a:latin typeface="Times New Roman" panose="02020603050405020304" pitchFamily="18" charset="0"/>
                <a:cs typeface="Times New Roman" panose="02020603050405020304" pitchFamily="18" charset="0"/>
              </a:rPr>
              <a:t> of Alkyl Halides) </a:t>
            </a:r>
          </a:p>
          <a:p>
            <a:pPr lvl="0" algn="just"/>
            <a:r>
              <a:rPr lang="en-US" dirty="0">
                <a:solidFill>
                  <a:prstClr val="black"/>
                </a:solidFill>
                <a:latin typeface="Times New Roman" panose="02020603050405020304" pitchFamily="18" charset="0"/>
                <a:cs typeface="Times New Roman" panose="02020603050405020304" pitchFamily="18" charset="0"/>
              </a:rPr>
              <a:t>From Alkyl di Halides (Dehalogenation)</a:t>
            </a:r>
          </a:p>
          <a:p>
            <a:pPr lvl="0" algn="just"/>
            <a:r>
              <a:rPr lang="en-US" dirty="0">
                <a:solidFill>
                  <a:prstClr val="black"/>
                </a:solidFill>
                <a:latin typeface="Times New Roman" panose="02020603050405020304" pitchFamily="18" charset="0"/>
                <a:cs typeface="Times New Roman" panose="02020603050405020304" pitchFamily="18" charset="0"/>
              </a:rPr>
              <a:t>Reactions of Alkenes </a:t>
            </a:r>
          </a:p>
          <a:p>
            <a:pPr lvl="0" algn="just"/>
            <a:r>
              <a:rPr lang="en-US" dirty="0">
                <a:solidFill>
                  <a:prstClr val="black"/>
                </a:solidFill>
                <a:latin typeface="Times New Roman" panose="02020603050405020304" pitchFamily="18" charset="0"/>
                <a:cs typeface="Times New Roman" panose="02020603050405020304" pitchFamily="18" charset="0"/>
              </a:rPr>
              <a:t>Addition  reactions :-Hydrogenation, Halogenations, Addition of HX– Markovnikov’s rule- (</a:t>
            </a:r>
            <a:r>
              <a:rPr lang="en-US" dirty="0" err="1">
                <a:solidFill>
                  <a:prstClr val="black"/>
                </a:solidFill>
                <a:latin typeface="Times New Roman" panose="02020603050405020304" pitchFamily="18" charset="0"/>
                <a:cs typeface="Times New Roman" panose="02020603050405020304" pitchFamily="18" charset="0"/>
              </a:rPr>
              <a:t>Carbonium</a:t>
            </a:r>
            <a:r>
              <a:rPr lang="en-US" dirty="0">
                <a:solidFill>
                  <a:prstClr val="black"/>
                </a:solidFill>
                <a:latin typeface="Times New Roman" panose="02020603050405020304" pitchFamily="18" charset="0"/>
                <a:cs typeface="Times New Roman" panose="02020603050405020304" pitchFamily="18" charset="0"/>
              </a:rPr>
              <a:t> ions and their stability), Hydration, HCN, </a:t>
            </a:r>
            <a:r>
              <a:rPr lang="en-US" dirty="0" err="1">
                <a:solidFill>
                  <a:prstClr val="black"/>
                </a:solidFill>
                <a:latin typeface="Times New Roman" panose="02020603050405020304" pitchFamily="18" charset="0"/>
                <a:cs typeface="Times New Roman" panose="02020603050405020304" pitchFamily="18" charset="0"/>
              </a:rPr>
              <a:t>Halohydrin</a:t>
            </a:r>
            <a:r>
              <a:rPr lang="en-US" dirty="0">
                <a:solidFill>
                  <a:prstClr val="black"/>
                </a:solidFill>
                <a:latin typeface="Times New Roman" panose="02020603050405020304" pitchFamily="18" charset="0"/>
                <a:cs typeface="Times New Roman" panose="02020603050405020304" pitchFamily="18" charset="0"/>
              </a:rPr>
              <a:t> formation, </a:t>
            </a:r>
          </a:p>
          <a:p>
            <a:pPr lvl="0" algn="just"/>
            <a:r>
              <a:rPr lang="en-US" dirty="0">
                <a:solidFill>
                  <a:prstClr val="black"/>
                </a:solidFill>
                <a:latin typeface="Times New Roman" panose="02020603050405020304" pitchFamily="18" charset="0"/>
                <a:cs typeface="Times New Roman" panose="02020603050405020304" pitchFamily="18" charset="0"/>
              </a:rPr>
              <a:t> Oxidation of Alkenes (KMnO4, Peroxides and </a:t>
            </a:r>
            <a:r>
              <a:rPr lang="en-US" dirty="0" err="1">
                <a:solidFill>
                  <a:prstClr val="black"/>
                </a:solidFill>
                <a:latin typeface="Times New Roman" panose="02020603050405020304" pitchFamily="18" charset="0"/>
                <a:cs typeface="Times New Roman" panose="02020603050405020304" pitchFamily="18" charset="0"/>
              </a:rPr>
              <a:t>Ozonolysis</a:t>
            </a:r>
            <a:r>
              <a:rPr lang="en-US" dirty="0">
                <a:solidFill>
                  <a:prstClr val="black"/>
                </a:solidFill>
                <a:latin typeface="Times New Roman" panose="02020603050405020304" pitchFamily="18" charset="0"/>
                <a:cs typeface="Times New Roman" panose="02020603050405020304" pitchFamily="18" charset="0"/>
              </a:rPr>
              <a:t>). Substitution reactions,                                                                      (2Lect</a:t>
            </a:r>
            <a:r>
              <a:rPr lang="en-US" dirty="0" smtClean="0">
                <a:solidFill>
                  <a:prstClr val="black"/>
                </a:solidFill>
                <a:latin typeface="Times New Roman" panose="02020603050405020304" pitchFamily="18" charset="0"/>
                <a:cs typeface="Times New Roman" panose="02020603050405020304" pitchFamily="18" charset="0"/>
              </a:rPr>
              <a:t>.)</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3</a:t>
            </a:fld>
            <a:endParaRPr lang="en-US" dirty="0"/>
          </a:p>
        </p:txBody>
      </p:sp>
    </p:spTree>
    <p:extLst>
      <p:ext uri="{BB962C8B-B14F-4D97-AF65-F5344CB8AC3E}">
        <p14:creationId xmlns:p14="http://schemas.microsoft.com/office/powerpoint/2010/main" val="3731657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AutoShape 6"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2"/>
          </p:cNvPr>
          <p:cNvSpPr>
            <a:spLocks noChangeAspect="1" noChangeArrowheads="1"/>
          </p:cNvSpPr>
          <p:nvPr/>
        </p:nvSpPr>
        <p:spPr bwMode="auto">
          <a:xfrm>
            <a:off x="157163" y="-838200"/>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6" name="AutoShape 8"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2"/>
          </p:cNvPr>
          <p:cNvSpPr>
            <a:spLocks noChangeAspect="1" noChangeArrowheads="1"/>
          </p:cNvSpPr>
          <p:nvPr/>
        </p:nvSpPr>
        <p:spPr bwMode="auto">
          <a:xfrm>
            <a:off x="157163" y="-838200"/>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8" name="AutoShape 10"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2"/>
          </p:cNvPr>
          <p:cNvSpPr>
            <a:spLocks noChangeAspect="1" noChangeArrowheads="1"/>
          </p:cNvSpPr>
          <p:nvPr/>
        </p:nvSpPr>
        <p:spPr bwMode="auto">
          <a:xfrm>
            <a:off x="157163" y="-838200"/>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 name="Rectangle 7"/>
          <p:cNvSpPr/>
          <p:nvPr/>
        </p:nvSpPr>
        <p:spPr>
          <a:xfrm>
            <a:off x="36226" y="0"/>
            <a:ext cx="9144000" cy="95410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800" b="1" dirty="0">
                <a:solidFill>
                  <a:srgbClr val="00467A"/>
                </a:solidFill>
              </a:rPr>
              <a:t>Names </a:t>
            </a:r>
            <a:r>
              <a:rPr lang="en-US" sz="2800" b="1" dirty="0" smtClean="0">
                <a:solidFill>
                  <a:srgbClr val="00467A"/>
                </a:solidFill>
              </a:rPr>
              <a:t>and Molecular </a:t>
            </a:r>
            <a:r>
              <a:rPr lang="en-US" sz="2800" b="1" dirty="0">
                <a:solidFill>
                  <a:srgbClr val="00467A"/>
                </a:solidFill>
              </a:rPr>
              <a:t>formulas </a:t>
            </a:r>
            <a:endParaRPr lang="en-US" sz="2800" b="1" dirty="0" smtClean="0">
              <a:solidFill>
                <a:srgbClr val="00467A"/>
              </a:solidFill>
            </a:endParaRPr>
          </a:p>
          <a:p>
            <a:pPr algn="ctr"/>
            <a:r>
              <a:rPr lang="en-US" sz="2800" b="1" dirty="0" smtClean="0">
                <a:solidFill>
                  <a:srgbClr val="00467A"/>
                </a:solidFill>
              </a:rPr>
              <a:t>of </a:t>
            </a:r>
            <a:r>
              <a:rPr lang="en-US" sz="2800" b="1" dirty="0">
                <a:solidFill>
                  <a:srgbClr val="00467A"/>
                </a:solidFill>
              </a:rPr>
              <a:t>the </a:t>
            </a:r>
            <a:r>
              <a:rPr lang="en-US" sz="2800" b="1" dirty="0" smtClean="0">
                <a:solidFill>
                  <a:srgbClr val="00467A"/>
                </a:solidFill>
              </a:rPr>
              <a:t>first </a:t>
            </a:r>
            <a:r>
              <a:rPr lang="en-US" sz="2800" b="1" dirty="0">
                <a:solidFill>
                  <a:srgbClr val="00467A"/>
                </a:solidFill>
              </a:rPr>
              <a:t>ten Alkanes</a:t>
            </a:r>
          </a:p>
        </p:txBody>
      </p:sp>
      <p:sp>
        <p:nvSpPr>
          <p:cNvPr id="10" name="Rectangle 7"/>
          <p:cNvSpPr/>
          <p:nvPr/>
        </p:nvSpPr>
        <p:spPr>
          <a:xfrm>
            <a:off x="8153400" y="0"/>
            <a:ext cx="1026826" cy="400110"/>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algn="ctr"/>
            <a:r>
              <a:rPr lang="en-US" sz="2000" b="1" dirty="0" smtClean="0">
                <a:solidFill>
                  <a:schemeClr val="bg1"/>
                </a:solidFill>
              </a:rPr>
              <a:t>Alkanes</a:t>
            </a:r>
            <a:endParaRPr lang="en-US" sz="2000" b="1" dirty="0">
              <a:solidFill>
                <a:schemeClr val="bg1"/>
              </a:solidFill>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30</a:t>
            </a:fld>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027113"/>
            <a:ext cx="4498975" cy="544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41699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5232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800" b="1" dirty="0">
                <a:solidFill>
                  <a:srgbClr val="00467A"/>
                </a:solidFill>
              </a:rPr>
              <a:t>Molecular shape </a:t>
            </a:r>
            <a:r>
              <a:rPr lang="en-US" sz="2800" b="1" dirty="0" smtClean="0">
                <a:solidFill>
                  <a:srgbClr val="00467A"/>
                </a:solidFill>
              </a:rPr>
              <a:t>of Methane</a:t>
            </a:r>
            <a:endParaRPr lang="en-US" sz="2800" b="1" dirty="0">
              <a:solidFill>
                <a:srgbClr val="00467A"/>
              </a:solidFill>
            </a:endParaRPr>
          </a:p>
        </p:txBody>
      </p:sp>
      <p:sp>
        <p:nvSpPr>
          <p:cNvPr id="12" name="Rectangle 7"/>
          <p:cNvSpPr/>
          <p:nvPr/>
        </p:nvSpPr>
        <p:spPr>
          <a:xfrm>
            <a:off x="8153400" y="0"/>
            <a:ext cx="1026826" cy="400110"/>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algn="ctr"/>
            <a:r>
              <a:rPr lang="en-US" sz="2000" b="1" dirty="0" smtClean="0">
                <a:solidFill>
                  <a:schemeClr val="bg1"/>
                </a:solidFill>
              </a:rPr>
              <a:t>Alkanes</a:t>
            </a:r>
            <a:endParaRPr lang="en-US" sz="2000" b="1" dirty="0">
              <a:solidFill>
                <a:schemeClr val="bg1"/>
              </a:solidFill>
            </a:endParaRPr>
          </a:p>
        </p:txBody>
      </p:sp>
      <p:sp>
        <p:nvSpPr>
          <p:cNvPr id="9" name="عنصر نائب لرقم الشريحة 8"/>
          <p:cNvSpPr>
            <a:spLocks noGrp="1"/>
          </p:cNvSpPr>
          <p:nvPr>
            <p:ph type="sldNum" sz="quarter" idx="12"/>
          </p:nvPr>
        </p:nvSpPr>
        <p:spPr/>
        <p:txBody>
          <a:bodyPr/>
          <a:lstStyle/>
          <a:p>
            <a:fld id="{405B12B2-4FB3-489F-A189-74144EEB9694}" type="slidenum">
              <a:rPr lang="en-US" smtClean="0"/>
              <a:pPr/>
              <a:t>31</a:t>
            </a:fld>
            <a:endParaRPr lang="en-US"/>
          </a:p>
        </p:txBody>
      </p:sp>
      <p:pic>
        <p:nvPicPr>
          <p:cNvPr id="1249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5727" y="3612514"/>
            <a:ext cx="3194856" cy="2254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9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1690" y="3657600"/>
            <a:ext cx="3197506" cy="2217816"/>
          </a:xfrm>
          <a:prstGeom prst="rect">
            <a:avLst/>
          </a:prstGeom>
          <a:ln>
            <a:noFill/>
          </a:ln>
          <a:effectLst/>
        </p:spPr>
        <p:style>
          <a:lnRef idx="0">
            <a:scrgbClr r="0" g="0" b="0"/>
          </a:lnRef>
          <a:fillRef idx="1001">
            <a:schemeClr val="lt1"/>
          </a:fillRef>
          <a:effectRef idx="0">
            <a:scrgbClr r="0" g="0" b="0"/>
          </a:effectRef>
          <a:fontRef idx="major"/>
        </p:style>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0583" y="3657600"/>
            <a:ext cx="1849120" cy="2175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مستطيل 9"/>
          <p:cNvSpPr/>
          <p:nvPr/>
        </p:nvSpPr>
        <p:spPr>
          <a:xfrm>
            <a:off x="228599" y="762000"/>
            <a:ext cx="8686801" cy="2677656"/>
          </a:xfrm>
          <a:prstGeom prst="rect">
            <a:avLst/>
          </a:prstGeom>
        </p:spPr>
        <p:txBody>
          <a:bodyPr wrap="square">
            <a:spAutoFit/>
          </a:bodyPr>
          <a:lstStyle/>
          <a:p>
            <a:pPr lvl="0" algn="just"/>
            <a:r>
              <a:rPr lang="en-US" sz="2400" b="1" dirty="0" smtClean="0">
                <a:solidFill>
                  <a:srgbClr val="1F497D"/>
                </a:solidFill>
              </a:rPr>
              <a:t>     The </a:t>
            </a:r>
            <a:r>
              <a:rPr lang="en-US" sz="2400" b="1" dirty="0">
                <a:solidFill>
                  <a:srgbClr val="1F497D"/>
                </a:solidFill>
              </a:rPr>
              <a:t>four carbon-hydrogen bonds is </a:t>
            </a:r>
            <a:r>
              <a:rPr lang="en-US" sz="2400" b="1" dirty="0" smtClean="0">
                <a:solidFill>
                  <a:srgbClr val="1F497D"/>
                </a:solidFill>
              </a:rPr>
              <a:t>identical. they </a:t>
            </a:r>
            <a:r>
              <a:rPr lang="en-US" sz="2400" b="1" dirty="0">
                <a:solidFill>
                  <a:srgbClr val="1F497D"/>
                </a:solidFill>
              </a:rPr>
              <a:t>have the same strength 101 kcal/mole, and length, 1.09 Aº , </a:t>
            </a:r>
            <a:r>
              <a:rPr lang="en-US" sz="2400" b="1" dirty="0">
                <a:solidFill>
                  <a:srgbClr val="C00000"/>
                </a:solidFill>
              </a:rPr>
              <a:t>regular tetrahedron with all H-C-H bond angles of 109.5º </a:t>
            </a:r>
            <a:r>
              <a:rPr lang="en-US" sz="2400" b="1" dirty="0" smtClean="0">
                <a:solidFill>
                  <a:srgbClr val="C00000"/>
                </a:solidFill>
              </a:rPr>
              <a:t>. </a:t>
            </a:r>
            <a:r>
              <a:rPr lang="en-US" sz="2400" b="1" dirty="0" smtClean="0">
                <a:solidFill>
                  <a:srgbClr val="1F497D"/>
                </a:solidFill>
              </a:rPr>
              <a:t>The </a:t>
            </a:r>
            <a:r>
              <a:rPr lang="en-US" sz="2400" b="1" dirty="0">
                <a:solidFill>
                  <a:srgbClr val="1F497D"/>
                </a:solidFill>
              </a:rPr>
              <a:t>tetrahedron is a pyramid-like structure with the carbon atom at the center and the four attached atoms located at a </a:t>
            </a:r>
            <a:r>
              <a:rPr lang="en-US" sz="2400" b="1" dirty="0" smtClean="0">
                <a:solidFill>
                  <a:srgbClr val="1F497D"/>
                </a:solidFill>
              </a:rPr>
              <a:t>corner , the </a:t>
            </a:r>
            <a:r>
              <a:rPr lang="en-US" sz="2400" b="1" dirty="0">
                <a:solidFill>
                  <a:srgbClr val="1F497D"/>
                </a:solidFill>
              </a:rPr>
              <a:t>tetrahedral Carbon Shapes </a:t>
            </a:r>
            <a:r>
              <a:rPr lang="en-US" sz="2400" b="1" dirty="0" smtClean="0">
                <a:solidFill>
                  <a:srgbClr val="1F497D"/>
                </a:solidFill>
              </a:rPr>
              <a:t>of Organic Molecules such </a:t>
            </a:r>
            <a:r>
              <a:rPr lang="en-US" sz="2400" b="1" dirty="0">
                <a:solidFill>
                  <a:srgbClr val="1F497D"/>
                </a:solidFill>
              </a:rPr>
              <a:t>as </a:t>
            </a:r>
            <a:r>
              <a:rPr lang="en-US" sz="2400" b="1" dirty="0" smtClean="0">
                <a:solidFill>
                  <a:srgbClr val="C00000"/>
                </a:solidFill>
              </a:rPr>
              <a:t>Methane</a:t>
            </a:r>
            <a:r>
              <a:rPr lang="en-US" sz="2400" b="1" dirty="0" smtClean="0">
                <a:solidFill>
                  <a:srgbClr val="1F497D"/>
                </a:solidFill>
              </a:rPr>
              <a:t> with molecular </a:t>
            </a:r>
            <a:r>
              <a:rPr lang="en-US" sz="2400" b="1" dirty="0">
                <a:solidFill>
                  <a:srgbClr val="1F497D"/>
                </a:solidFill>
              </a:rPr>
              <a:t>formula </a:t>
            </a:r>
            <a:r>
              <a:rPr lang="en-US" sz="2400" b="1" dirty="0">
                <a:solidFill>
                  <a:srgbClr val="C00000"/>
                </a:solidFill>
                <a:cs typeface="+mj-cs"/>
              </a:rPr>
              <a:t>CH</a:t>
            </a:r>
            <a:r>
              <a:rPr lang="en-US" sz="2400" b="1" baseline="-25000" dirty="0">
                <a:solidFill>
                  <a:srgbClr val="C00000"/>
                </a:solidFill>
                <a:cs typeface="+mj-cs"/>
              </a:rPr>
              <a:t>4</a:t>
            </a:r>
            <a:r>
              <a:rPr lang="en-US" sz="2400" b="1" dirty="0" smtClean="0">
                <a:solidFill>
                  <a:srgbClr val="C00000"/>
                </a:solidFill>
              </a:rPr>
              <a:t> </a:t>
            </a:r>
            <a:r>
              <a:rPr lang="en-US" sz="2400" b="1" dirty="0" smtClean="0">
                <a:solidFill>
                  <a:srgbClr val="002060"/>
                </a:solidFill>
              </a:rPr>
              <a:t>can be represented as follow </a:t>
            </a:r>
            <a:r>
              <a:rPr lang="en-US" sz="2400" b="1" dirty="0" smtClean="0">
                <a:solidFill>
                  <a:srgbClr val="C00000"/>
                </a:solidFill>
              </a:rPr>
              <a:t>:-</a:t>
            </a:r>
            <a:r>
              <a:rPr lang="en-US" sz="2400" b="1" dirty="0" smtClean="0">
                <a:solidFill>
                  <a:srgbClr val="1F497D"/>
                </a:solidFill>
              </a:rPr>
              <a:t> </a:t>
            </a:r>
            <a:endParaRPr lang="en-US" sz="2400" b="1" dirty="0">
              <a:solidFill>
                <a:srgbClr val="1F497D"/>
              </a:solidFill>
            </a:endParaRPr>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10961847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33500" y="4903113"/>
            <a:ext cx="1943100" cy="430887"/>
          </a:xfrm>
          <a:prstGeom prst="rect">
            <a:avLst/>
          </a:prstGeom>
          <a:noFill/>
        </p:spPr>
        <p:txBody>
          <a:bodyPr wrap="square" rtlCol="0">
            <a:spAutoFit/>
          </a:bodyPr>
          <a:lstStyle/>
          <a:p>
            <a:r>
              <a:rPr lang="en-US" b="1" dirty="0" smtClean="0">
                <a:solidFill>
                  <a:srgbClr val="0070C0"/>
                </a:solidFill>
                <a:cs typeface="Times New Roman" pitchFamily="18" charset="0"/>
              </a:rPr>
              <a:t>Pentanes, C</a:t>
            </a:r>
            <a:r>
              <a:rPr lang="en-US" b="1" baseline="-25000" dirty="0" smtClean="0">
                <a:solidFill>
                  <a:srgbClr val="0070C0"/>
                </a:solidFill>
                <a:cs typeface="Times New Roman" pitchFamily="18" charset="0"/>
              </a:rPr>
              <a:t>5</a:t>
            </a:r>
            <a:r>
              <a:rPr lang="en-US" b="1" dirty="0" smtClean="0">
                <a:solidFill>
                  <a:srgbClr val="0070C0"/>
                </a:solidFill>
                <a:cs typeface="Times New Roman" pitchFamily="18" charset="0"/>
              </a:rPr>
              <a:t>H</a:t>
            </a:r>
            <a:r>
              <a:rPr lang="en-US" b="1" baseline="-25000" dirty="0" smtClean="0">
                <a:solidFill>
                  <a:srgbClr val="0070C0"/>
                </a:solidFill>
                <a:cs typeface="Times New Roman" pitchFamily="18" charset="0"/>
              </a:rPr>
              <a:t>12</a:t>
            </a:r>
            <a:r>
              <a:rPr lang="en-US" sz="2200" b="1" dirty="0" smtClean="0">
                <a:solidFill>
                  <a:srgbClr val="00B050"/>
                </a:solidFill>
                <a:cs typeface="Times New Roman" pitchFamily="18" charset="0"/>
              </a:rPr>
              <a:t>.</a:t>
            </a:r>
          </a:p>
        </p:txBody>
      </p:sp>
      <p:sp>
        <p:nvSpPr>
          <p:cNvPr id="7" name="TextBox 6"/>
          <p:cNvSpPr txBox="1"/>
          <p:nvPr/>
        </p:nvSpPr>
        <p:spPr>
          <a:xfrm>
            <a:off x="54222" y="2587585"/>
            <a:ext cx="8861178" cy="1785104"/>
          </a:xfrm>
          <a:prstGeom prst="rect">
            <a:avLst/>
          </a:prstGeom>
          <a:noFill/>
        </p:spPr>
        <p:txBody>
          <a:bodyPr wrap="square" rtlCol="0">
            <a:spAutoFit/>
          </a:bodyPr>
          <a:lstStyle/>
          <a:p>
            <a:pPr algn="just"/>
            <a:r>
              <a:rPr lang="en-US" sz="2000" b="1" dirty="0">
                <a:solidFill>
                  <a:srgbClr val="C00000"/>
                </a:solidFill>
                <a:cs typeface="Times New Roman" pitchFamily="18" charset="0"/>
              </a:rPr>
              <a:t>1- Structural </a:t>
            </a:r>
            <a:r>
              <a:rPr lang="en-US" sz="2000" b="1" dirty="0" smtClean="0">
                <a:solidFill>
                  <a:srgbClr val="C00000"/>
                </a:solidFill>
                <a:cs typeface="Times New Roman" pitchFamily="18" charset="0"/>
              </a:rPr>
              <a:t>Isomerism</a:t>
            </a:r>
          </a:p>
          <a:p>
            <a:pPr algn="just"/>
            <a:r>
              <a:rPr lang="en-US" sz="2400" b="1" dirty="0">
                <a:solidFill>
                  <a:srgbClr val="002060"/>
                </a:solidFill>
                <a:cs typeface="Times New Roman" pitchFamily="18" charset="0"/>
              </a:rPr>
              <a:t> </a:t>
            </a:r>
            <a:r>
              <a:rPr lang="en-US" sz="2400" b="1" dirty="0" smtClean="0">
                <a:solidFill>
                  <a:srgbClr val="002060"/>
                </a:solidFill>
                <a:cs typeface="Times New Roman" pitchFamily="18" charset="0"/>
              </a:rPr>
              <a:t>  </a:t>
            </a:r>
            <a:r>
              <a:rPr lang="en-US" sz="2000" b="1" dirty="0" smtClean="0">
                <a:solidFill>
                  <a:srgbClr val="002060"/>
                </a:solidFill>
                <a:cs typeface="Times New Roman" pitchFamily="18" charset="0"/>
              </a:rPr>
              <a:t>Structural </a:t>
            </a:r>
            <a:r>
              <a:rPr lang="en-US" sz="2000" b="1" dirty="0">
                <a:solidFill>
                  <a:srgbClr val="002060"/>
                </a:solidFill>
                <a:cs typeface="Times New Roman" pitchFamily="18" charset="0"/>
              </a:rPr>
              <a:t>(or constitutional isomers ) are isomers which differ in the sequence of atoms bonded to each other </a:t>
            </a:r>
            <a:endParaRPr lang="en-US" sz="2000" b="1" dirty="0" smtClean="0">
              <a:solidFill>
                <a:srgbClr val="002060"/>
              </a:solidFill>
              <a:cs typeface="Times New Roman" pitchFamily="18" charset="0"/>
            </a:endParaRPr>
          </a:p>
          <a:p>
            <a:pPr lvl="0" algn="just"/>
            <a:r>
              <a:rPr lang="en-US" sz="2200" b="1" dirty="0">
                <a:solidFill>
                  <a:srgbClr val="7030A0"/>
                </a:solidFill>
                <a:cs typeface="Times New Roman" pitchFamily="18" charset="0"/>
              </a:rPr>
              <a:t>Examples</a:t>
            </a:r>
            <a:r>
              <a:rPr lang="en-US" sz="2200" b="1" dirty="0" smtClean="0">
                <a:solidFill>
                  <a:srgbClr val="7030A0"/>
                </a:solidFill>
                <a:cs typeface="Times New Roman" pitchFamily="18" charset="0"/>
              </a:rPr>
              <a:t>:</a:t>
            </a:r>
            <a:endParaRPr lang="en-US" sz="2400" b="1" dirty="0">
              <a:solidFill>
                <a:srgbClr val="C00000"/>
              </a:solidFill>
              <a:cs typeface="Times New Roman" pitchFamily="18" charset="0"/>
            </a:endParaRPr>
          </a:p>
          <a:p>
            <a:r>
              <a:rPr lang="en-US" sz="2400" b="1" dirty="0" smtClean="0">
                <a:solidFill>
                  <a:srgbClr val="0070C0"/>
                </a:solidFill>
                <a:cs typeface="Times New Roman" pitchFamily="18" charset="0"/>
              </a:rPr>
              <a:t>                   </a:t>
            </a:r>
            <a:r>
              <a:rPr lang="en-US" sz="2000" b="1" dirty="0" smtClean="0">
                <a:solidFill>
                  <a:srgbClr val="0070C0"/>
                </a:solidFill>
                <a:cs typeface="Times New Roman" pitchFamily="18" charset="0"/>
              </a:rPr>
              <a:t>Butanes, C</a:t>
            </a:r>
            <a:r>
              <a:rPr lang="en-US" sz="2000" b="1" baseline="-25000" dirty="0" smtClean="0">
                <a:solidFill>
                  <a:srgbClr val="0070C0"/>
                </a:solidFill>
                <a:cs typeface="Times New Roman" pitchFamily="18" charset="0"/>
              </a:rPr>
              <a:t>4</a:t>
            </a:r>
            <a:r>
              <a:rPr lang="en-US" sz="2000" b="1" dirty="0" smtClean="0">
                <a:solidFill>
                  <a:srgbClr val="0070C0"/>
                </a:solidFill>
                <a:cs typeface="Times New Roman" pitchFamily="18" charset="0"/>
              </a:rPr>
              <a:t>H</a:t>
            </a:r>
            <a:r>
              <a:rPr lang="en-US" sz="2000" b="1" baseline="-25000" dirty="0" smtClean="0">
                <a:solidFill>
                  <a:srgbClr val="0070C0"/>
                </a:solidFill>
                <a:cs typeface="Times New Roman" pitchFamily="18" charset="0"/>
              </a:rPr>
              <a:t>10</a:t>
            </a:r>
            <a:r>
              <a:rPr lang="en-US" sz="2200" b="1" dirty="0" smtClean="0">
                <a:solidFill>
                  <a:srgbClr val="00B050"/>
                </a:solidFill>
                <a:cs typeface="Times New Roman" pitchFamily="18" charset="0"/>
              </a:rPr>
              <a:t>.</a:t>
            </a:r>
          </a:p>
        </p:txBody>
      </p:sp>
      <p:pic>
        <p:nvPicPr>
          <p:cNvPr id="24884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495800"/>
            <a:ext cx="5506478" cy="1752600"/>
          </a:xfrm>
          <a:prstGeom prst="rect">
            <a:avLst/>
          </a:prstGeom>
          <a:noFill/>
          <a:extLst>
            <a:ext uri="{909E8E84-426E-40DD-AFC4-6F175D3DCCD1}">
              <a14:hiddenFill xmlns:a14="http://schemas.microsoft.com/office/drawing/2010/main">
                <a:solidFill>
                  <a:srgbClr val="FFFFFF"/>
                </a:solidFill>
              </a14:hiddenFill>
            </a:ext>
          </a:extLst>
        </p:spPr>
      </p:pic>
      <p:pic>
        <p:nvPicPr>
          <p:cNvPr id="248841"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3352801"/>
            <a:ext cx="4123561" cy="1444520"/>
          </a:xfrm>
          <a:prstGeom prst="rect">
            <a:avLst/>
          </a:prstGeom>
          <a:noFill/>
          <a:extLst>
            <a:ext uri="{909E8E84-426E-40DD-AFC4-6F175D3DCCD1}">
              <a14:hiddenFill xmlns:a14="http://schemas.microsoft.com/office/drawing/2010/main">
                <a:solidFill>
                  <a:srgbClr val="FFFFFF"/>
                </a:solidFill>
              </a14:hiddenFill>
            </a:ext>
          </a:extLst>
        </p:spPr>
      </p:pic>
      <p:sp>
        <p:nvSpPr>
          <p:cNvPr id="3" name="عنصر نائب لرقم الشريحة 2"/>
          <p:cNvSpPr>
            <a:spLocks noGrp="1"/>
          </p:cNvSpPr>
          <p:nvPr>
            <p:ph type="sldNum" sz="quarter" idx="12"/>
          </p:nvPr>
        </p:nvSpPr>
        <p:spPr/>
        <p:txBody>
          <a:bodyPr/>
          <a:lstStyle/>
          <a:p>
            <a:fld id="{405B12B2-4FB3-489F-A189-74144EEB9694}" type="slidenum">
              <a:rPr lang="en-US" smtClean="0"/>
              <a:pPr/>
              <a:t>32</a:t>
            </a:fld>
            <a:endParaRPr lang="en-US"/>
          </a:p>
        </p:txBody>
      </p:sp>
      <p:sp>
        <p:nvSpPr>
          <p:cNvPr id="11" name="Rectangle 5"/>
          <p:cNvSpPr/>
          <p:nvPr/>
        </p:nvSpPr>
        <p:spPr>
          <a:xfrm>
            <a:off x="54222" y="0"/>
            <a:ext cx="9144000" cy="5232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800" b="1" dirty="0">
                <a:solidFill>
                  <a:srgbClr val="00467A"/>
                </a:solidFill>
              </a:rPr>
              <a:t>Isomerism </a:t>
            </a:r>
            <a:r>
              <a:rPr lang="en-US" sz="2800" b="1" dirty="0" smtClean="0">
                <a:solidFill>
                  <a:srgbClr val="00467A"/>
                </a:solidFill>
              </a:rPr>
              <a:t>in </a:t>
            </a:r>
            <a:r>
              <a:rPr lang="en-US" sz="2800" b="1" dirty="0">
                <a:solidFill>
                  <a:srgbClr val="00467A"/>
                </a:solidFill>
              </a:rPr>
              <a:t>Organic </a:t>
            </a:r>
            <a:r>
              <a:rPr lang="en-US" sz="2800" b="1" dirty="0" smtClean="0">
                <a:solidFill>
                  <a:srgbClr val="00467A"/>
                </a:solidFill>
              </a:rPr>
              <a:t>Compounds     </a:t>
            </a:r>
            <a:r>
              <a:rPr lang="en-US" sz="2000" b="1" dirty="0" smtClean="0">
                <a:solidFill>
                  <a:srgbClr val="00467A"/>
                </a:solidFill>
              </a:rPr>
              <a:t> </a:t>
            </a:r>
            <a:endParaRPr lang="en-US" sz="2000" b="1" dirty="0">
              <a:solidFill>
                <a:srgbClr val="00467A"/>
              </a:solidFill>
            </a:endParaRPr>
          </a:p>
        </p:txBody>
      </p:sp>
      <p:sp>
        <p:nvSpPr>
          <p:cNvPr id="8" name="مستطيل 3"/>
          <p:cNvSpPr/>
          <p:nvPr/>
        </p:nvSpPr>
        <p:spPr>
          <a:xfrm>
            <a:off x="76200" y="590252"/>
            <a:ext cx="9067800" cy="2000548"/>
          </a:xfrm>
          <a:prstGeom prst="rect">
            <a:avLst/>
          </a:prstGeom>
        </p:spPr>
        <p:txBody>
          <a:bodyPr wrap="square">
            <a:spAutoFit/>
          </a:bodyPr>
          <a:lstStyle/>
          <a:p>
            <a:r>
              <a:rPr lang="en-US" sz="2400" b="1" dirty="0">
                <a:solidFill>
                  <a:srgbClr val="C00000"/>
                </a:solidFill>
                <a:effectLst>
                  <a:outerShdw blurRad="38100" dist="38100" dir="2700000" algn="tl">
                    <a:srgbClr val="000000">
                      <a:alpha val="43137"/>
                    </a:srgbClr>
                  </a:outerShdw>
                </a:effectLst>
                <a:cs typeface="+mj-cs"/>
              </a:rPr>
              <a:t>Isomers</a:t>
            </a:r>
          </a:p>
          <a:p>
            <a:r>
              <a:rPr lang="en-US" sz="2000" b="1" dirty="0" smtClean="0">
                <a:solidFill>
                  <a:srgbClr val="C00000"/>
                </a:solidFill>
                <a:cs typeface="+mj-cs"/>
              </a:rPr>
              <a:t>  Isomers </a:t>
            </a:r>
            <a:r>
              <a:rPr lang="en-US" sz="2000" b="1" dirty="0">
                <a:solidFill>
                  <a:srgbClr val="0070C0"/>
                </a:solidFill>
                <a:cs typeface="+mj-cs"/>
              </a:rPr>
              <a:t>are </a:t>
            </a:r>
            <a:r>
              <a:rPr lang="en-US" sz="2000" b="1" dirty="0">
                <a:solidFill>
                  <a:srgbClr val="C00000"/>
                </a:solidFill>
                <a:cs typeface="+mj-cs"/>
              </a:rPr>
              <a:t>different</a:t>
            </a:r>
            <a:r>
              <a:rPr lang="en-US" sz="2000" b="1" dirty="0">
                <a:solidFill>
                  <a:srgbClr val="0070C0"/>
                </a:solidFill>
                <a:cs typeface="+mj-cs"/>
              </a:rPr>
              <a:t> compounds </a:t>
            </a:r>
            <a:r>
              <a:rPr lang="en-US" sz="2000" b="1" u="sng" dirty="0">
                <a:solidFill>
                  <a:srgbClr val="0070C0"/>
                </a:solidFill>
                <a:cs typeface="+mj-cs"/>
              </a:rPr>
              <a:t>with </a:t>
            </a:r>
            <a:r>
              <a:rPr lang="en-US" sz="2000" b="1" u="sng" dirty="0">
                <a:solidFill>
                  <a:srgbClr val="C00000"/>
                </a:solidFill>
                <a:cs typeface="+mj-cs"/>
              </a:rPr>
              <a:t>identical molecular </a:t>
            </a:r>
            <a:r>
              <a:rPr lang="en-US" sz="2000" b="1" u="sng" dirty="0">
                <a:solidFill>
                  <a:srgbClr val="0070C0"/>
                </a:solidFill>
                <a:cs typeface="+mj-cs"/>
              </a:rPr>
              <a:t>formulas  </a:t>
            </a:r>
            <a:r>
              <a:rPr lang="en-US" sz="2000" b="1" dirty="0">
                <a:solidFill>
                  <a:srgbClr val="0070C0"/>
                </a:solidFill>
                <a:cs typeface="+mj-cs"/>
              </a:rPr>
              <a:t>(The phenomenon is called isomerism). </a:t>
            </a:r>
            <a:r>
              <a:rPr lang="en-US" sz="2000" b="1" dirty="0" smtClean="0">
                <a:solidFill>
                  <a:schemeClr val="accent3">
                    <a:lumMod val="50000"/>
                  </a:schemeClr>
                </a:solidFill>
                <a:cs typeface="+mj-cs"/>
              </a:rPr>
              <a:t>there </a:t>
            </a:r>
            <a:r>
              <a:rPr lang="en-US" sz="2000" b="1" dirty="0">
                <a:solidFill>
                  <a:schemeClr val="accent3">
                    <a:lumMod val="50000"/>
                  </a:schemeClr>
                </a:solidFill>
                <a:cs typeface="+mj-cs"/>
              </a:rPr>
              <a:t>are three types of isomerism</a:t>
            </a:r>
          </a:p>
          <a:p>
            <a:r>
              <a:rPr lang="en-US" sz="2000" b="1" dirty="0" smtClean="0">
                <a:solidFill>
                  <a:srgbClr val="0070C0"/>
                </a:solidFill>
                <a:cs typeface="+mj-cs"/>
              </a:rPr>
              <a:t>        </a:t>
            </a:r>
            <a:r>
              <a:rPr lang="en-US" sz="2000" b="1" dirty="0" smtClean="0">
                <a:cs typeface="+mj-cs"/>
              </a:rPr>
              <a:t>1-Structural </a:t>
            </a:r>
            <a:r>
              <a:rPr lang="en-US" sz="2000" b="1" dirty="0">
                <a:cs typeface="+mj-cs"/>
              </a:rPr>
              <a:t>Isomerism (in Alkanes)</a:t>
            </a:r>
          </a:p>
          <a:p>
            <a:r>
              <a:rPr lang="en-US" sz="2000" b="1" dirty="0" smtClean="0">
                <a:cs typeface="+mj-cs"/>
              </a:rPr>
              <a:t>        2- </a:t>
            </a:r>
            <a:r>
              <a:rPr lang="en-US" sz="2000" b="1" dirty="0">
                <a:cs typeface="+mj-cs"/>
              </a:rPr>
              <a:t>Geometrical (cis-trans) isomerism (in Cycloalkanes &amp; Alkene)</a:t>
            </a:r>
          </a:p>
          <a:p>
            <a:r>
              <a:rPr lang="en-US" sz="2000" b="1" dirty="0" smtClean="0">
                <a:cs typeface="+mj-cs"/>
              </a:rPr>
              <a:t>         3- </a:t>
            </a:r>
            <a:r>
              <a:rPr lang="en-US" sz="2000" b="1" dirty="0">
                <a:cs typeface="+mj-cs"/>
              </a:rPr>
              <a:t>Optical isomerism</a:t>
            </a:r>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232434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2000"/>
                                        <p:tgtEl>
                                          <p:spTgt spid="4"/>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lide(fromBottom)">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6200" y="152400"/>
            <a:ext cx="7924800" cy="677108"/>
          </a:xfrm>
          <a:prstGeom prst="rect">
            <a:avLst/>
          </a:prstGeom>
          <a:noFill/>
        </p:spPr>
        <p:txBody>
          <a:bodyPr wrap="square" rtlCol="0">
            <a:spAutoFit/>
          </a:bodyPr>
          <a:lstStyle/>
          <a:p>
            <a:pPr algn="just"/>
            <a:r>
              <a:rPr lang="en-US" sz="1600" b="1" dirty="0">
                <a:solidFill>
                  <a:srgbClr val="FF0000"/>
                </a:solidFill>
                <a:cs typeface="Times New Roman" pitchFamily="18" charset="0"/>
              </a:rPr>
              <a:t>Structural Isomerism    </a:t>
            </a:r>
            <a:r>
              <a:rPr lang="en-US" sz="1400" b="1" dirty="0">
                <a:solidFill>
                  <a:srgbClr val="FF0000"/>
                </a:solidFill>
                <a:cs typeface="Times New Roman" pitchFamily="18" charset="0"/>
              </a:rPr>
              <a:t>CONT</a:t>
            </a:r>
            <a:r>
              <a:rPr lang="en-US" sz="1600" b="1" dirty="0">
                <a:solidFill>
                  <a:srgbClr val="FF0000"/>
                </a:solidFill>
                <a:cs typeface="Times New Roman" pitchFamily="18" charset="0"/>
              </a:rPr>
              <a:t>. </a:t>
            </a:r>
          </a:p>
          <a:p>
            <a:pPr algn="just"/>
            <a:r>
              <a:rPr lang="en-US" sz="2200" b="1" dirty="0" smtClean="0">
                <a:solidFill>
                  <a:srgbClr val="FF0000"/>
                </a:solidFill>
                <a:cs typeface="Times New Roman" pitchFamily="18" charset="0"/>
              </a:rPr>
              <a:t>              Number of Possible Structural Isomers of Alkanes.</a:t>
            </a:r>
            <a:endParaRPr lang="en-US" sz="2200" b="1" dirty="0" smtClean="0">
              <a:cs typeface="Times New Roman" pitchFamily="18" charset="0"/>
            </a:endParaRPr>
          </a:p>
        </p:txBody>
      </p:sp>
      <p:sp>
        <p:nvSpPr>
          <p:cNvPr id="2054" name="AutoShape 6"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2"/>
          </p:cNvPr>
          <p:cNvSpPr>
            <a:spLocks noChangeAspect="1" noChangeArrowheads="1"/>
          </p:cNvSpPr>
          <p:nvPr/>
        </p:nvSpPr>
        <p:spPr bwMode="auto">
          <a:xfrm>
            <a:off x="157163" y="-322144"/>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graphicFrame>
        <p:nvGraphicFramePr>
          <p:cNvPr id="18" name="Table 17"/>
          <p:cNvGraphicFramePr>
            <a:graphicFrameLocks noGrp="1"/>
          </p:cNvGraphicFramePr>
          <p:nvPr>
            <p:extLst>
              <p:ext uri="{D42A27DB-BD31-4B8C-83A1-F6EECF244321}">
                <p14:modId xmlns:p14="http://schemas.microsoft.com/office/powerpoint/2010/main" val="2736008231"/>
              </p:ext>
            </p:extLst>
          </p:nvPr>
        </p:nvGraphicFramePr>
        <p:xfrm>
          <a:off x="990600" y="914400"/>
          <a:ext cx="7013892" cy="5029200"/>
        </p:xfrm>
        <a:graphic>
          <a:graphicData uri="http://schemas.openxmlformats.org/drawingml/2006/table">
            <a:tbl>
              <a:tblPr firstRow="1" bandRow="1">
                <a:tableStyleId>{5C22544A-7EE6-4342-B048-85BDC9FD1C3A}</a:tableStyleId>
              </a:tblPr>
              <a:tblGrid>
                <a:gridCol w="1400493"/>
                <a:gridCol w="2808554"/>
                <a:gridCol w="2804845"/>
              </a:tblGrid>
              <a:tr h="452596">
                <a:tc>
                  <a:txBody>
                    <a:bodyPr/>
                    <a:lstStyle/>
                    <a:p>
                      <a:r>
                        <a:rPr lang="en-US" sz="2400" dirty="0" smtClean="0">
                          <a:latin typeface="+mn-lt"/>
                        </a:rPr>
                        <a:t>Name </a:t>
                      </a:r>
                      <a:endParaRPr lang="en-US" sz="2400" dirty="0">
                        <a:latin typeface="+mn-lt"/>
                      </a:endParaRPr>
                    </a:p>
                  </a:txBody>
                  <a:tcPr/>
                </a:tc>
                <a:tc>
                  <a:txBody>
                    <a:bodyPr/>
                    <a:lstStyle/>
                    <a:p>
                      <a:r>
                        <a:rPr lang="en-US" sz="2400" dirty="0" smtClean="0">
                          <a:latin typeface="+mn-lt"/>
                        </a:rPr>
                        <a:t>Molecular Formula</a:t>
                      </a:r>
                      <a:endParaRPr lang="en-US" sz="2400" dirty="0">
                        <a:latin typeface="+mn-lt"/>
                      </a:endParaRPr>
                    </a:p>
                  </a:txBody>
                  <a:tcPr/>
                </a:tc>
                <a:tc>
                  <a:txBody>
                    <a:bodyPr/>
                    <a:lstStyle/>
                    <a:p>
                      <a:r>
                        <a:rPr lang="en-US" sz="2400" dirty="0" smtClean="0">
                          <a:latin typeface="+mn-lt"/>
                        </a:rPr>
                        <a:t>Number of isomers</a:t>
                      </a:r>
                      <a:endParaRPr lang="en-US" sz="2400" dirty="0">
                        <a:latin typeface="+mn-lt"/>
                      </a:endParaRPr>
                    </a:p>
                  </a:txBody>
                  <a:tcPr/>
                </a:tc>
              </a:tr>
              <a:tr h="452596">
                <a:tc>
                  <a:txBody>
                    <a:bodyPr/>
                    <a:lstStyle/>
                    <a:p>
                      <a:r>
                        <a:rPr lang="en-US" sz="2000" b="1" dirty="0" smtClean="0">
                          <a:solidFill>
                            <a:srgbClr val="0070C0"/>
                          </a:solidFill>
                          <a:latin typeface="+mn-lt"/>
                        </a:rPr>
                        <a:t>Methane</a:t>
                      </a:r>
                      <a:endParaRPr lang="en-US" sz="2000" b="1" dirty="0">
                        <a:solidFill>
                          <a:srgbClr val="0070C0"/>
                        </a:solidFill>
                        <a:latin typeface="+mn-lt"/>
                      </a:endParaRPr>
                    </a:p>
                  </a:txBody>
                  <a:tcPr/>
                </a:tc>
                <a:tc>
                  <a:txBody>
                    <a:bodyPr/>
                    <a:lstStyle/>
                    <a:p>
                      <a:pPr algn="ctr"/>
                      <a:r>
                        <a:rPr lang="en-US" sz="2400" dirty="0" smtClean="0">
                          <a:latin typeface="+mn-lt"/>
                        </a:rPr>
                        <a:t>CH</a:t>
                      </a:r>
                      <a:r>
                        <a:rPr lang="en-US" sz="2400" baseline="-25000" dirty="0" smtClean="0">
                          <a:latin typeface="+mn-lt"/>
                        </a:rPr>
                        <a:t>4</a:t>
                      </a:r>
                      <a:endParaRPr lang="en-US" sz="2400" baseline="-25000" dirty="0">
                        <a:latin typeface="+mn-lt"/>
                      </a:endParaRPr>
                    </a:p>
                  </a:txBody>
                  <a:tcPr/>
                </a:tc>
                <a:tc>
                  <a:txBody>
                    <a:bodyPr/>
                    <a:lstStyle/>
                    <a:p>
                      <a:pPr algn="ctr"/>
                      <a:r>
                        <a:rPr lang="en-US" sz="2400" baseline="-25000" dirty="0" smtClean="0">
                          <a:latin typeface="+mn-lt"/>
                          <a:cs typeface="Times New Roman" pitchFamily="18" charset="0"/>
                        </a:rPr>
                        <a:t>1</a:t>
                      </a:r>
                      <a:endParaRPr lang="en-US" sz="2400" baseline="-25000" dirty="0">
                        <a:latin typeface="+mn-lt"/>
                        <a:cs typeface="Times New Roman" pitchFamily="18" charset="0"/>
                      </a:endParaRPr>
                    </a:p>
                  </a:txBody>
                  <a:tcPr/>
                </a:tc>
              </a:tr>
              <a:tr h="452596">
                <a:tc>
                  <a:txBody>
                    <a:bodyPr/>
                    <a:lstStyle/>
                    <a:p>
                      <a:r>
                        <a:rPr lang="en-US" sz="2000" b="1" dirty="0" smtClean="0">
                          <a:solidFill>
                            <a:srgbClr val="0070C0"/>
                          </a:solidFill>
                          <a:latin typeface="+mn-lt"/>
                        </a:rPr>
                        <a:t>Ethane</a:t>
                      </a:r>
                      <a:endParaRPr lang="en-US" sz="2000" b="1" dirty="0">
                        <a:solidFill>
                          <a:srgbClr val="0070C0"/>
                        </a:solidFill>
                        <a:latin typeface="+mn-lt"/>
                      </a:endParaRPr>
                    </a:p>
                  </a:txBody>
                  <a:tcPr/>
                </a:tc>
                <a:tc>
                  <a:txBody>
                    <a:bodyPr/>
                    <a:lstStyle/>
                    <a:p>
                      <a:pPr algn="ctr"/>
                      <a:r>
                        <a:rPr lang="en-US" sz="2400" dirty="0" smtClean="0">
                          <a:latin typeface="+mn-lt"/>
                        </a:rPr>
                        <a:t>C</a:t>
                      </a:r>
                      <a:r>
                        <a:rPr lang="en-US" sz="2400" baseline="-25000" dirty="0" smtClean="0">
                          <a:latin typeface="+mn-lt"/>
                        </a:rPr>
                        <a:t>2</a:t>
                      </a:r>
                      <a:r>
                        <a:rPr lang="en-US" sz="2400" dirty="0" smtClean="0">
                          <a:latin typeface="+mn-lt"/>
                        </a:rPr>
                        <a:t>H</a:t>
                      </a:r>
                      <a:r>
                        <a:rPr lang="en-US" sz="2400" baseline="-25000" dirty="0" smtClean="0">
                          <a:latin typeface="+mn-lt"/>
                        </a:rPr>
                        <a:t>6</a:t>
                      </a:r>
                      <a:endParaRPr lang="en-US" sz="2400" baseline="-25000" dirty="0">
                        <a:latin typeface="+mn-lt"/>
                      </a:endParaRPr>
                    </a:p>
                  </a:txBody>
                  <a:tcPr/>
                </a:tc>
                <a:tc>
                  <a:txBody>
                    <a:bodyPr/>
                    <a:lstStyle/>
                    <a:p>
                      <a:pPr algn="ctr"/>
                      <a:r>
                        <a:rPr lang="en-US" sz="2400" baseline="-25000" dirty="0" smtClean="0">
                          <a:latin typeface="+mn-lt"/>
                          <a:cs typeface="Times New Roman" pitchFamily="18" charset="0"/>
                        </a:rPr>
                        <a:t>1</a:t>
                      </a:r>
                      <a:endParaRPr lang="en-US" sz="2400" baseline="-25000" dirty="0">
                        <a:latin typeface="+mn-lt"/>
                        <a:cs typeface="Times New Roman" pitchFamily="18" charset="0"/>
                      </a:endParaRPr>
                    </a:p>
                  </a:txBody>
                  <a:tcPr/>
                </a:tc>
              </a:tr>
              <a:tr h="452596">
                <a:tc>
                  <a:txBody>
                    <a:bodyPr/>
                    <a:lstStyle/>
                    <a:p>
                      <a:r>
                        <a:rPr lang="en-US" sz="2000" b="1" dirty="0" smtClean="0">
                          <a:solidFill>
                            <a:srgbClr val="0070C0"/>
                          </a:solidFill>
                          <a:latin typeface="+mn-lt"/>
                        </a:rPr>
                        <a:t>Propane</a:t>
                      </a:r>
                      <a:endParaRPr lang="en-US" sz="2000" b="1" dirty="0">
                        <a:solidFill>
                          <a:srgbClr val="0070C0"/>
                        </a:solidFill>
                        <a:latin typeface="+mn-lt"/>
                      </a:endParaRPr>
                    </a:p>
                  </a:txBody>
                  <a:tcPr/>
                </a:tc>
                <a:tc>
                  <a:txBody>
                    <a:bodyPr/>
                    <a:lstStyle/>
                    <a:p>
                      <a:pPr algn="ctr"/>
                      <a:r>
                        <a:rPr lang="en-US" sz="2400" dirty="0" smtClean="0">
                          <a:latin typeface="+mn-lt"/>
                        </a:rPr>
                        <a:t>C</a:t>
                      </a:r>
                      <a:r>
                        <a:rPr lang="en-US" sz="2400" baseline="-25000" dirty="0" smtClean="0">
                          <a:latin typeface="+mn-lt"/>
                        </a:rPr>
                        <a:t>3</a:t>
                      </a:r>
                      <a:r>
                        <a:rPr lang="en-US" sz="2400" dirty="0" smtClean="0">
                          <a:latin typeface="+mn-lt"/>
                        </a:rPr>
                        <a:t>H</a:t>
                      </a:r>
                      <a:r>
                        <a:rPr lang="en-US" sz="2400" baseline="-25000" dirty="0" smtClean="0">
                          <a:latin typeface="+mn-lt"/>
                        </a:rPr>
                        <a:t>8</a:t>
                      </a:r>
                      <a:endParaRPr lang="en-US" sz="2400" baseline="-25000" dirty="0">
                        <a:latin typeface="+mn-lt"/>
                      </a:endParaRPr>
                    </a:p>
                  </a:txBody>
                  <a:tcPr/>
                </a:tc>
                <a:tc>
                  <a:txBody>
                    <a:bodyPr/>
                    <a:lstStyle/>
                    <a:p>
                      <a:pPr algn="ctr"/>
                      <a:r>
                        <a:rPr lang="en-US" sz="2400" baseline="-25000" dirty="0" smtClean="0">
                          <a:latin typeface="+mn-lt"/>
                          <a:cs typeface="Times New Roman" pitchFamily="18" charset="0"/>
                        </a:rPr>
                        <a:t>1</a:t>
                      </a:r>
                      <a:endParaRPr lang="en-US" sz="2400" baseline="-25000" dirty="0">
                        <a:latin typeface="+mn-lt"/>
                        <a:cs typeface="Times New Roman" pitchFamily="18" charset="0"/>
                      </a:endParaRPr>
                    </a:p>
                  </a:txBody>
                  <a:tcPr/>
                </a:tc>
              </a:tr>
              <a:tr h="452596">
                <a:tc>
                  <a:txBody>
                    <a:bodyPr/>
                    <a:lstStyle/>
                    <a:p>
                      <a:r>
                        <a:rPr lang="en-US" sz="2000" b="1" dirty="0" smtClean="0">
                          <a:solidFill>
                            <a:srgbClr val="0070C0"/>
                          </a:solidFill>
                          <a:latin typeface="+mn-lt"/>
                        </a:rPr>
                        <a:t>Butane</a:t>
                      </a:r>
                      <a:endParaRPr lang="en-US" sz="2000" b="1" dirty="0">
                        <a:solidFill>
                          <a:srgbClr val="0070C0"/>
                        </a:solidFill>
                        <a:latin typeface="+mn-lt"/>
                      </a:endParaRPr>
                    </a:p>
                  </a:txBody>
                  <a:tcPr/>
                </a:tc>
                <a:tc>
                  <a:txBody>
                    <a:bodyPr/>
                    <a:lstStyle/>
                    <a:p>
                      <a:pPr algn="ctr"/>
                      <a:r>
                        <a:rPr lang="en-US" sz="2400" dirty="0" smtClean="0">
                          <a:latin typeface="+mn-lt"/>
                        </a:rPr>
                        <a:t>C</a:t>
                      </a:r>
                      <a:r>
                        <a:rPr lang="en-US" sz="2400" baseline="-25000" dirty="0" smtClean="0">
                          <a:latin typeface="+mn-lt"/>
                        </a:rPr>
                        <a:t>4</a:t>
                      </a:r>
                      <a:r>
                        <a:rPr lang="en-US" sz="2400" dirty="0" smtClean="0">
                          <a:latin typeface="+mn-lt"/>
                        </a:rPr>
                        <a:t>H</a:t>
                      </a:r>
                      <a:r>
                        <a:rPr lang="en-US" sz="2400" baseline="-25000" dirty="0" smtClean="0">
                          <a:latin typeface="+mn-lt"/>
                        </a:rPr>
                        <a:t>10</a:t>
                      </a:r>
                      <a:endParaRPr lang="en-US" sz="2400" baseline="-25000" dirty="0">
                        <a:latin typeface="+mn-lt"/>
                      </a:endParaRPr>
                    </a:p>
                  </a:txBody>
                  <a:tcPr/>
                </a:tc>
                <a:tc>
                  <a:txBody>
                    <a:bodyPr/>
                    <a:lstStyle/>
                    <a:p>
                      <a:pPr algn="ctr"/>
                      <a:r>
                        <a:rPr lang="en-US" sz="2400" baseline="-25000" dirty="0" smtClean="0">
                          <a:latin typeface="+mn-lt"/>
                          <a:cs typeface="Times New Roman" pitchFamily="18" charset="0"/>
                        </a:rPr>
                        <a:t>2</a:t>
                      </a:r>
                      <a:endParaRPr lang="en-US" sz="2400" baseline="-25000" dirty="0">
                        <a:latin typeface="+mn-lt"/>
                        <a:cs typeface="Times New Roman" pitchFamily="18" charset="0"/>
                      </a:endParaRPr>
                    </a:p>
                  </a:txBody>
                  <a:tcPr/>
                </a:tc>
              </a:tr>
              <a:tr h="452596">
                <a:tc>
                  <a:txBody>
                    <a:bodyPr/>
                    <a:lstStyle/>
                    <a:p>
                      <a:r>
                        <a:rPr lang="en-US" sz="2000" b="1" dirty="0" smtClean="0">
                          <a:solidFill>
                            <a:srgbClr val="0070C0"/>
                          </a:solidFill>
                          <a:latin typeface="+mn-lt"/>
                        </a:rPr>
                        <a:t>Pentane</a:t>
                      </a:r>
                      <a:endParaRPr lang="en-US" sz="2000" b="1" dirty="0">
                        <a:solidFill>
                          <a:srgbClr val="0070C0"/>
                        </a:solidFill>
                        <a:latin typeface="+mn-lt"/>
                      </a:endParaRPr>
                    </a:p>
                  </a:txBody>
                  <a:tcPr/>
                </a:tc>
                <a:tc>
                  <a:txBody>
                    <a:bodyPr/>
                    <a:lstStyle/>
                    <a:p>
                      <a:pPr algn="ctr"/>
                      <a:r>
                        <a:rPr lang="en-US" sz="2400" dirty="0" smtClean="0">
                          <a:latin typeface="+mn-lt"/>
                        </a:rPr>
                        <a:t>C</a:t>
                      </a:r>
                      <a:r>
                        <a:rPr lang="en-US" sz="2400" baseline="-25000" dirty="0" smtClean="0">
                          <a:latin typeface="+mn-lt"/>
                        </a:rPr>
                        <a:t>5</a:t>
                      </a:r>
                      <a:r>
                        <a:rPr lang="en-US" sz="2400" dirty="0" smtClean="0">
                          <a:latin typeface="+mn-lt"/>
                        </a:rPr>
                        <a:t>H</a:t>
                      </a:r>
                      <a:r>
                        <a:rPr lang="en-US" sz="2400" baseline="-25000" dirty="0" smtClean="0">
                          <a:latin typeface="+mn-lt"/>
                        </a:rPr>
                        <a:t>12</a:t>
                      </a:r>
                      <a:endParaRPr lang="en-US" sz="2400" baseline="-25000" dirty="0">
                        <a:latin typeface="+mn-lt"/>
                      </a:endParaRPr>
                    </a:p>
                  </a:txBody>
                  <a:tcPr/>
                </a:tc>
                <a:tc>
                  <a:txBody>
                    <a:bodyPr/>
                    <a:lstStyle/>
                    <a:p>
                      <a:pPr algn="ctr"/>
                      <a:r>
                        <a:rPr lang="en-US" sz="2400" baseline="-25000" dirty="0" smtClean="0">
                          <a:latin typeface="+mn-lt"/>
                          <a:cs typeface="Times New Roman" pitchFamily="18" charset="0"/>
                        </a:rPr>
                        <a:t>3</a:t>
                      </a:r>
                      <a:endParaRPr lang="en-US" sz="2400" baseline="-25000" dirty="0">
                        <a:latin typeface="+mn-lt"/>
                        <a:cs typeface="Times New Roman" pitchFamily="18" charset="0"/>
                      </a:endParaRPr>
                    </a:p>
                  </a:txBody>
                  <a:tcPr/>
                </a:tc>
              </a:tr>
              <a:tr h="452596">
                <a:tc>
                  <a:txBody>
                    <a:bodyPr/>
                    <a:lstStyle/>
                    <a:p>
                      <a:r>
                        <a:rPr lang="en-US" sz="2000" b="1" dirty="0" smtClean="0">
                          <a:solidFill>
                            <a:srgbClr val="0070C0"/>
                          </a:solidFill>
                          <a:latin typeface="+mn-lt"/>
                        </a:rPr>
                        <a:t>Hexane</a:t>
                      </a:r>
                      <a:endParaRPr lang="en-US" sz="2000" b="1" dirty="0">
                        <a:solidFill>
                          <a:srgbClr val="0070C0"/>
                        </a:solidFill>
                        <a:latin typeface="+mn-lt"/>
                      </a:endParaRPr>
                    </a:p>
                  </a:txBody>
                  <a:tcPr/>
                </a:tc>
                <a:tc>
                  <a:txBody>
                    <a:bodyPr/>
                    <a:lstStyle/>
                    <a:p>
                      <a:pPr algn="ctr"/>
                      <a:r>
                        <a:rPr lang="en-US" sz="2400" dirty="0" smtClean="0">
                          <a:latin typeface="+mn-lt"/>
                        </a:rPr>
                        <a:t>C</a:t>
                      </a:r>
                      <a:r>
                        <a:rPr lang="en-US" sz="2400" baseline="-25000" dirty="0" smtClean="0">
                          <a:latin typeface="+mn-lt"/>
                        </a:rPr>
                        <a:t>6</a:t>
                      </a:r>
                      <a:r>
                        <a:rPr lang="en-US" sz="2400" dirty="0" smtClean="0">
                          <a:latin typeface="+mn-lt"/>
                        </a:rPr>
                        <a:t>H</a:t>
                      </a:r>
                      <a:r>
                        <a:rPr lang="en-US" sz="2400" baseline="-25000" dirty="0" smtClean="0">
                          <a:latin typeface="+mn-lt"/>
                        </a:rPr>
                        <a:t>14</a:t>
                      </a:r>
                      <a:endParaRPr lang="en-US" sz="2400" baseline="-25000" dirty="0">
                        <a:latin typeface="+mn-lt"/>
                      </a:endParaRPr>
                    </a:p>
                  </a:txBody>
                  <a:tcPr/>
                </a:tc>
                <a:tc>
                  <a:txBody>
                    <a:bodyPr/>
                    <a:lstStyle/>
                    <a:p>
                      <a:pPr algn="ctr"/>
                      <a:r>
                        <a:rPr lang="en-US" sz="2400" baseline="-25000" dirty="0" smtClean="0">
                          <a:latin typeface="+mn-lt"/>
                          <a:cs typeface="Times New Roman" pitchFamily="18" charset="0"/>
                        </a:rPr>
                        <a:t>5</a:t>
                      </a:r>
                      <a:endParaRPr lang="en-US" sz="2400" baseline="-25000" dirty="0">
                        <a:latin typeface="+mn-lt"/>
                        <a:cs typeface="Times New Roman" pitchFamily="18" charset="0"/>
                      </a:endParaRPr>
                    </a:p>
                  </a:txBody>
                  <a:tcPr/>
                </a:tc>
              </a:tr>
              <a:tr h="452596">
                <a:tc>
                  <a:txBody>
                    <a:bodyPr/>
                    <a:lstStyle/>
                    <a:p>
                      <a:r>
                        <a:rPr lang="en-US" sz="2000" b="1" dirty="0" err="1" smtClean="0">
                          <a:solidFill>
                            <a:srgbClr val="0070C0"/>
                          </a:solidFill>
                          <a:latin typeface="+mn-lt"/>
                        </a:rPr>
                        <a:t>Heptane</a:t>
                      </a:r>
                      <a:endParaRPr lang="en-US" sz="2000" b="1" dirty="0">
                        <a:solidFill>
                          <a:srgbClr val="0070C0"/>
                        </a:solidFill>
                        <a:latin typeface="+mn-lt"/>
                      </a:endParaRPr>
                    </a:p>
                  </a:txBody>
                  <a:tcPr/>
                </a:tc>
                <a:tc>
                  <a:txBody>
                    <a:bodyPr/>
                    <a:lstStyle/>
                    <a:p>
                      <a:pPr algn="ctr"/>
                      <a:r>
                        <a:rPr lang="en-US" sz="2400" dirty="0" smtClean="0">
                          <a:latin typeface="+mn-lt"/>
                        </a:rPr>
                        <a:t>C</a:t>
                      </a:r>
                      <a:r>
                        <a:rPr lang="en-US" sz="2400" baseline="-25000" dirty="0" smtClean="0">
                          <a:latin typeface="+mn-lt"/>
                        </a:rPr>
                        <a:t>7</a:t>
                      </a:r>
                      <a:r>
                        <a:rPr lang="en-US" sz="2400" dirty="0" smtClean="0">
                          <a:latin typeface="+mn-lt"/>
                        </a:rPr>
                        <a:t>H</a:t>
                      </a:r>
                      <a:r>
                        <a:rPr lang="en-US" sz="2400" baseline="-25000" dirty="0" smtClean="0">
                          <a:latin typeface="+mn-lt"/>
                        </a:rPr>
                        <a:t>16</a:t>
                      </a:r>
                      <a:endParaRPr lang="en-US" sz="2400" baseline="-25000" dirty="0">
                        <a:latin typeface="+mn-lt"/>
                      </a:endParaRPr>
                    </a:p>
                  </a:txBody>
                  <a:tcPr/>
                </a:tc>
                <a:tc>
                  <a:txBody>
                    <a:bodyPr/>
                    <a:lstStyle/>
                    <a:p>
                      <a:pPr algn="ctr"/>
                      <a:r>
                        <a:rPr lang="en-US" sz="2400" baseline="-25000" dirty="0" smtClean="0">
                          <a:latin typeface="+mn-lt"/>
                          <a:cs typeface="Times New Roman" pitchFamily="18" charset="0"/>
                        </a:rPr>
                        <a:t>9</a:t>
                      </a:r>
                      <a:endParaRPr lang="en-US" sz="2400" baseline="-25000" dirty="0">
                        <a:latin typeface="+mn-lt"/>
                        <a:cs typeface="Times New Roman" pitchFamily="18" charset="0"/>
                      </a:endParaRPr>
                    </a:p>
                  </a:txBody>
                  <a:tcPr/>
                </a:tc>
              </a:tr>
              <a:tr h="452596">
                <a:tc>
                  <a:txBody>
                    <a:bodyPr/>
                    <a:lstStyle/>
                    <a:p>
                      <a:r>
                        <a:rPr lang="en-US" sz="2000" b="1" dirty="0" smtClean="0">
                          <a:solidFill>
                            <a:srgbClr val="0070C0"/>
                          </a:solidFill>
                          <a:latin typeface="+mn-lt"/>
                        </a:rPr>
                        <a:t>Octane</a:t>
                      </a:r>
                      <a:endParaRPr lang="en-US" sz="2000" b="1" dirty="0">
                        <a:solidFill>
                          <a:srgbClr val="0070C0"/>
                        </a:solidFill>
                        <a:latin typeface="+mn-lt"/>
                      </a:endParaRPr>
                    </a:p>
                  </a:txBody>
                  <a:tcPr/>
                </a:tc>
                <a:tc>
                  <a:txBody>
                    <a:bodyPr/>
                    <a:lstStyle/>
                    <a:p>
                      <a:pPr algn="ctr"/>
                      <a:r>
                        <a:rPr lang="en-US" sz="2400" dirty="0" smtClean="0">
                          <a:latin typeface="+mn-lt"/>
                        </a:rPr>
                        <a:t>C</a:t>
                      </a:r>
                      <a:r>
                        <a:rPr lang="en-US" sz="2400" baseline="-25000" dirty="0" smtClean="0">
                          <a:latin typeface="+mn-lt"/>
                        </a:rPr>
                        <a:t>8</a:t>
                      </a:r>
                      <a:r>
                        <a:rPr lang="en-US" sz="2400" dirty="0" smtClean="0">
                          <a:latin typeface="+mn-lt"/>
                        </a:rPr>
                        <a:t>H</a:t>
                      </a:r>
                      <a:r>
                        <a:rPr lang="en-US" sz="2400" baseline="-25000" dirty="0" smtClean="0">
                          <a:latin typeface="+mn-lt"/>
                        </a:rPr>
                        <a:t>18</a:t>
                      </a:r>
                      <a:endParaRPr lang="en-US" sz="2400" baseline="-25000" dirty="0">
                        <a:latin typeface="+mn-lt"/>
                      </a:endParaRPr>
                    </a:p>
                  </a:txBody>
                  <a:tcPr/>
                </a:tc>
                <a:tc>
                  <a:txBody>
                    <a:bodyPr/>
                    <a:lstStyle/>
                    <a:p>
                      <a:pPr algn="ctr"/>
                      <a:r>
                        <a:rPr lang="en-US" sz="2400" baseline="-25000" dirty="0" smtClean="0">
                          <a:latin typeface="+mn-lt"/>
                          <a:cs typeface="Times New Roman" pitchFamily="18" charset="0"/>
                        </a:rPr>
                        <a:t>18</a:t>
                      </a:r>
                      <a:endParaRPr lang="en-US" sz="2400" baseline="-25000" dirty="0">
                        <a:latin typeface="+mn-lt"/>
                        <a:cs typeface="Times New Roman" pitchFamily="18" charset="0"/>
                      </a:endParaRPr>
                    </a:p>
                  </a:txBody>
                  <a:tcPr/>
                </a:tc>
              </a:tr>
              <a:tr h="452596">
                <a:tc>
                  <a:txBody>
                    <a:bodyPr/>
                    <a:lstStyle/>
                    <a:p>
                      <a:r>
                        <a:rPr lang="en-US" sz="2000" b="1" dirty="0" err="1" smtClean="0">
                          <a:solidFill>
                            <a:srgbClr val="0070C0"/>
                          </a:solidFill>
                          <a:latin typeface="+mn-lt"/>
                        </a:rPr>
                        <a:t>Nonane</a:t>
                      </a:r>
                      <a:endParaRPr lang="en-US" sz="2000" b="1" dirty="0">
                        <a:solidFill>
                          <a:srgbClr val="0070C0"/>
                        </a:solidFill>
                        <a:latin typeface="+mn-lt"/>
                      </a:endParaRPr>
                    </a:p>
                  </a:txBody>
                  <a:tcPr/>
                </a:tc>
                <a:tc>
                  <a:txBody>
                    <a:bodyPr/>
                    <a:lstStyle/>
                    <a:p>
                      <a:pPr algn="ctr"/>
                      <a:r>
                        <a:rPr lang="en-US" sz="2400" dirty="0" smtClean="0">
                          <a:latin typeface="+mn-lt"/>
                        </a:rPr>
                        <a:t>C</a:t>
                      </a:r>
                      <a:r>
                        <a:rPr lang="en-US" sz="2400" baseline="-25000" dirty="0" smtClean="0">
                          <a:latin typeface="+mn-lt"/>
                        </a:rPr>
                        <a:t>9</a:t>
                      </a:r>
                      <a:r>
                        <a:rPr lang="en-US" sz="2400" dirty="0" smtClean="0">
                          <a:latin typeface="+mn-lt"/>
                        </a:rPr>
                        <a:t>H</a:t>
                      </a:r>
                      <a:r>
                        <a:rPr lang="en-US" sz="2400" baseline="-25000" dirty="0" smtClean="0">
                          <a:latin typeface="+mn-lt"/>
                        </a:rPr>
                        <a:t>20</a:t>
                      </a:r>
                      <a:endParaRPr lang="en-US" sz="2400" baseline="-25000" dirty="0">
                        <a:latin typeface="+mn-lt"/>
                      </a:endParaRPr>
                    </a:p>
                  </a:txBody>
                  <a:tcPr/>
                </a:tc>
                <a:tc>
                  <a:txBody>
                    <a:bodyPr/>
                    <a:lstStyle/>
                    <a:p>
                      <a:pPr algn="ctr"/>
                      <a:r>
                        <a:rPr lang="en-US" sz="2400" baseline="-25000" dirty="0" smtClean="0">
                          <a:latin typeface="+mn-lt"/>
                          <a:cs typeface="Times New Roman" pitchFamily="18" charset="0"/>
                        </a:rPr>
                        <a:t>35</a:t>
                      </a:r>
                      <a:endParaRPr lang="en-US" sz="2400" baseline="-25000" dirty="0">
                        <a:latin typeface="+mn-lt"/>
                        <a:cs typeface="Times New Roman" pitchFamily="18" charset="0"/>
                      </a:endParaRPr>
                    </a:p>
                  </a:txBody>
                  <a:tcPr/>
                </a:tc>
              </a:tr>
              <a:tr h="452596">
                <a:tc>
                  <a:txBody>
                    <a:bodyPr/>
                    <a:lstStyle/>
                    <a:p>
                      <a:r>
                        <a:rPr lang="en-US" sz="2000" b="1" dirty="0" err="1" smtClean="0">
                          <a:solidFill>
                            <a:srgbClr val="0070C0"/>
                          </a:solidFill>
                          <a:latin typeface="+mn-lt"/>
                        </a:rPr>
                        <a:t>Decane</a:t>
                      </a:r>
                      <a:endParaRPr lang="en-US" sz="2000" b="1" dirty="0">
                        <a:solidFill>
                          <a:srgbClr val="0070C0"/>
                        </a:solidFill>
                        <a:latin typeface="+mn-l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mn-lt"/>
                        </a:rPr>
                        <a:t>C</a:t>
                      </a:r>
                      <a:r>
                        <a:rPr lang="en-US" sz="2400" baseline="-25000" dirty="0" smtClean="0">
                          <a:latin typeface="+mn-lt"/>
                        </a:rPr>
                        <a:t>10</a:t>
                      </a:r>
                      <a:r>
                        <a:rPr lang="en-US" sz="2400" dirty="0" smtClean="0">
                          <a:latin typeface="+mn-lt"/>
                        </a:rPr>
                        <a:t>H</a:t>
                      </a:r>
                      <a:r>
                        <a:rPr lang="en-US" sz="2400" baseline="-25000" dirty="0" smtClean="0">
                          <a:latin typeface="+mn-lt"/>
                        </a:rPr>
                        <a:t>22</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aseline="-25000" dirty="0" smtClean="0">
                          <a:latin typeface="+mn-lt"/>
                          <a:cs typeface="Times New Roman" pitchFamily="18" charset="0"/>
                        </a:rPr>
                        <a:t>75</a:t>
                      </a:r>
                    </a:p>
                  </a:txBody>
                  <a:tcPr/>
                </a:tc>
              </a:tr>
            </a:tbl>
          </a:graphicData>
        </a:graphic>
      </p:graphicFrame>
      <p:sp>
        <p:nvSpPr>
          <p:cNvPr id="2" name="Rectangle 1"/>
          <p:cNvSpPr/>
          <p:nvPr/>
        </p:nvSpPr>
        <p:spPr>
          <a:xfrm>
            <a:off x="990601" y="5939135"/>
            <a:ext cx="7010399" cy="4616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0"/>
            <a:r>
              <a:rPr lang="en-US" sz="2000" b="1" dirty="0" smtClean="0">
                <a:solidFill>
                  <a:srgbClr val="0070C0"/>
                </a:solidFill>
              </a:rPr>
              <a:t>   </a:t>
            </a:r>
            <a:r>
              <a:rPr lang="en-US" sz="2000" b="1" dirty="0" err="1" smtClean="0">
                <a:solidFill>
                  <a:srgbClr val="0070C0"/>
                </a:solidFill>
              </a:rPr>
              <a:t>Pentadecane</a:t>
            </a:r>
            <a:r>
              <a:rPr lang="en-US" sz="2000" b="1" dirty="0" smtClean="0">
                <a:solidFill>
                  <a:srgbClr val="0070C0"/>
                </a:solidFill>
              </a:rPr>
              <a:t>              </a:t>
            </a:r>
            <a:r>
              <a:rPr lang="en-US" sz="2400" b="1" dirty="0" smtClean="0"/>
              <a:t>C</a:t>
            </a:r>
            <a:r>
              <a:rPr lang="en-US" sz="2400" b="1" baseline="-25000" dirty="0" smtClean="0"/>
              <a:t>15</a:t>
            </a:r>
            <a:r>
              <a:rPr lang="en-US" sz="2400" b="1" dirty="0" smtClean="0"/>
              <a:t>H</a:t>
            </a:r>
            <a:r>
              <a:rPr lang="en-US" sz="2400" b="1" baseline="-25000" dirty="0" smtClean="0"/>
              <a:t>32                                            </a:t>
            </a:r>
            <a:r>
              <a:rPr lang="en-US" dirty="0" smtClean="0">
                <a:solidFill>
                  <a:prstClr val="black"/>
                </a:solidFill>
              </a:rPr>
              <a:t>4347   </a:t>
            </a:r>
            <a:endParaRPr lang="ar-SA" dirty="0">
              <a:solidFill>
                <a:prstClr val="black"/>
              </a:solidFill>
            </a:endParaRPr>
          </a:p>
        </p:txBody>
      </p:sp>
      <p:sp>
        <p:nvSpPr>
          <p:cNvPr id="5" name="عنصر نائب لرقم الشريحة 4"/>
          <p:cNvSpPr>
            <a:spLocks noGrp="1"/>
          </p:cNvSpPr>
          <p:nvPr>
            <p:ph type="sldNum" sz="quarter" idx="12"/>
          </p:nvPr>
        </p:nvSpPr>
        <p:spPr/>
        <p:txBody>
          <a:bodyPr/>
          <a:lstStyle/>
          <a:p>
            <a:fld id="{405B12B2-4FB3-489F-A189-74144EEB9694}" type="slidenum">
              <a:rPr lang="en-US" smtClean="0"/>
              <a:pPr/>
              <a:t>33</a:t>
            </a:fld>
            <a:endParaRPr lang="en-US" dirty="0"/>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6" name="مستطيل 5"/>
          <p:cNvSpPr/>
          <p:nvPr/>
        </p:nvSpPr>
        <p:spPr>
          <a:xfrm>
            <a:off x="4236010" y="3244334"/>
            <a:ext cx="671979" cy="369332"/>
          </a:xfrm>
          <a:prstGeom prst="rect">
            <a:avLst/>
          </a:prstGeom>
        </p:spPr>
        <p:txBody>
          <a:bodyPr wrap="none">
            <a:spAutoFit/>
          </a:bodyPr>
          <a:lstStyle/>
          <a:p>
            <a:r>
              <a:rPr lang="ar-SA" dirty="0"/>
              <a:t>4347</a:t>
            </a:r>
          </a:p>
        </p:txBody>
      </p:sp>
    </p:spTree>
    <p:extLst>
      <p:ext uri="{BB962C8B-B14F-4D97-AF65-F5344CB8AC3E}">
        <p14:creationId xmlns:p14="http://schemas.microsoft.com/office/powerpoint/2010/main" val="3944305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6"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ircle(in)">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52400" y="719096"/>
            <a:ext cx="8915400" cy="2308324"/>
          </a:xfrm>
          <a:prstGeom prst="rect">
            <a:avLst/>
          </a:prstGeom>
          <a:noFill/>
        </p:spPr>
        <p:txBody>
          <a:bodyPr wrap="square" rtlCol="0">
            <a:spAutoFit/>
          </a:bodyPr>
          <a:lstStyle/>
          <a:p>
            <a:pPr algn="just"/>
            <a:r>
              <a:rPr lang="en-US" sz="2400" b="1" dirty="0" smtClean="0">
                <a:solidFill>
                  <a:schemeClr val="tx2"/>
                </a:solidFill>
                <a:cs typeface="+mj-cs"/>
              </a:rPr>
              <a:t>   There are three kinds of Carbons in organic </a:t>
            </a:r>
            <a:r>
              <a:rPr lang="en-US" sz="2400" b="1" dirty="0">
                <a:solidFill>
                  <a:schemeClr val="tx2"/>
                </a:solidFill>
                <a:cs typeface="+mj-cs"/>
              </a:rPr>
              <a:t>compounds </a:t>
            </a:r>
            <a:r>
              <a:rPr lang="en-US" sz="2400" b="1" dirty="0" smtClean="0">
                <a:solidFill>
                  <a:schemeClr val="tx2"/>
                </a:solidFill>
                <a:cs typeface="+mj-cs"/>
              </a:rPr>
              <a:t>called , primary (</a:t>
            </a:r>
            <a:r>
              <a:rPr lang="en-US" sz="2400" b="1" dirty="0">
                <a:solidFill>
                  <a:schemeClr val="tx2"/>
                </a:solidFill>
                <a:cs typeface="+mj-cs"/>
              </a:rPr>
              <a:t>1</a:t>
            </a:r>
            <a:r>
              <a:rPr lang="en-US" sz="2400" b="1" dirty="0">
                <a:solidFill>
                  <a:schemeClr val="tx2"/>
                </a:solidFill>
                <a:cs typeface="+mj-cs"/>
                <a:sym typeface="Symbol"/>
              </a:rPr>
              <a:t></a:t>
            </a:r>
            <a:r>
              <a:rPr lang="en-US" sz="2400" b="1" dirty="0" smtClean="0">
                <a:solidFill>
                  <a:schemeClr val="tx2"/>
                </a:solidFill>
                <a:cs typeface="+mj-cs"/>
              </a:rPr>
              <a:t>) </a:t>
            </a:r>
            <a:r>
              <a:rPr lang="en-US" sz="2400" b="1" dirty="0">
                <a:solidFill>
                  <a:schemeClr val="tx2"/>
                </a:solidFill>
                <a:cs typeface="+mj-cs"/>
              </a:rPr>
              <a:t>Secondary </a:t>
            </a:r>
            <a:r>
              <a:rPr lang="en-US" sz="2400" b="1" dirty="0" smtClean="0">
                <a:solidFill>
                  <a:schemeClr val="tx2"/>
                </a:solidFill>
                <a:cs typeface="+mj-cs"/>
              </a:rPr>
              <a:t>(</a:t>
            </a:r>
            <a:r>
              <a:rPr lang="en-US" sz="2400" b="1" dirty="0">
                <a:solidFill>
                  <a:schemeClr val="tx2"/>
                </a:solidFill>
                <a:cs typeface="+mj-cs"/>
              </a:rPr>
              <a:t>2</a:t>
            </a:r>
            <a:r>
              <a:rPr lang="en-US" sz="2400" b="1" dirty="0">
                <a:solidFill>
                  <a:schemeClr val="tx2"/>
                </a:solidFill>
                <a:cs typeface="+mj-cs"/>
                <a:sym typeface="Symbol"/>
              </a:rPr>
              <a:t></a:t>
            </a:r>
            <a:r>
              <a:rPr lang="en-US" sz="2400" b="1" dirty="0" smtClean="0">
                <a:solidFill>
                  <a:schemeClr val="tx2"/>
                </a:solidFill>
                <a:cs typeface="+mj-cs"/>
              </a:rPr>
              <a:t>) carbon , Tertiary (</a:t>
            </a:r>
            <a:r>
              <a:rPr lang="en-US" sz="2400" b="1" dirty="0">
                <a:solidFill>
                  <a:schemeClr val="tx2"/>
                </a:solidFill>
                <a:cs typeface="+mj-cs"/>
              </a:rPr>
              <a:t>3</a:t>
            </a:r>
            <a:r>
              <a:rPr lang="en-US" sz="2400" b="1" dirty="0">
                <a:solidFill>
                  <a:schemeClr val="tx2"/>
                </a:solidFill>
                <a:cs typeface="+mj-cs"/>
                <a:sym typeface="Symbol"/>
              </a:rPr>
              <a:t></a:t>
            </a:r>
            <a:r>
              <a:rPr lang="en-US" sz="2400" b="1" dirty="0" smtClean="0">
                <a:solidFill>
                  <a:schemeClr val="tx2"/>
                </a:solidFill>
                <a:cs typeface="+mj-cs"/>
              </a:rPr>
              <a:t>) </a:t>
            </a:r>
            <a:r>
              <a:rPr lang="en-US" sz="2400" b="1" dirty="0">
                <a:solidFill>
                  <a:schemeClr val="tx2"/>
                </a:solidFill>
                <a:cs typeface="+mj-cs"/>
              </a:rPr>
              <a:t>carbon  </a:t>
            </a:r>
          </a:p>
          <a:p>
            <a:pPr marL="342900" indent="-342900" algn="just">
              <a:buFont typeface="Arial" panose="020B0604020202020204" pitchFamily="34" charset="0"/>
              <a:buChar char="•"/>
            </a:pPr>
            <a:r>
              <a:rPr lang="en-US" sz="2400" b="1" dirty="0" smtClean="0">
                <a:solidFill>
                  <a:srgbClr val="FF0000"/>
                </a:solidFill>
                <a:cs typeface="+mj-cs"/>
              </a:rPr>
              <a:t>primary (1</a:t>
            </a:r>
            <a:r>
              <a:rPr lang="en-US" sz="2400" b="1" dirty="0" smtClean="0">
                <a:solidFill>
                  <a:srgbClr val="FF0000"/>
                </a:solidFill>
                <a:cs typeface="+mj-cs"/>
                <a:sym typeface="Symbol"/>
              </a:rPr>
              <a:t></a:t>
            </a:r>
            <a:r>
              <a:rPr lang="en-US" sz="2400" b="1" dirty="0" smtClean="0">
                <a:solidFill>
                  <a:srgbClr val="FF0000"/>
                </a:solidFill>
                <a:cs typeface="+mj-cs"/>
              </a:rPr>
              <a:t>) carbon</a:t>
            </a:r>
            <a:r>
              <a:rPr lang="en-US" sz="2400" b="1" dirty="0" smtClean="0">
                <a:cs typeface="+mj-cs"/>
              </a:rPr>
              <a:t> is one that is bonded to only one other carbon.</a:t>
            </a:r>
          </a:p>
          <a:p>
            <a:pPr marL="342900" indent="-342900" algn="just">
              <a:buFont typeface="Arial" charset="0"/>
              <a:buChar char="•"/>
            </a:pPr>
            <a:r>
              <a:rPr lang="en-US" sz="2400" b="1" dirty="0" smtClean="0">
                <a:solidFill>
                  <a:srgbClr val="FF0000"/>
                </a:solidFill>
                <a:cs typeface="+mj-cs"/>
              </a:rPr>
              <a:t>Secondary </a:t>
            </a:r>
            <a:r>
              <a:rPr lang="en-US" sz="2400" b="1" dirty="0">
                <a:solidFill>
                  <a:srgbClr val="FF0000"/>
                </a:solidFill>
                <a:cs typeface="+mj-cs"/>
              </a:rPr>
              <a:t>(2</a:t>
            </a:r>
            <a:r>
              <a:rPr lang="en-US" sz="2400" b="1" dirty="0">
                <a:solidFill>
                  <a:srgbClr val="FF0000"/>
                </a:solidFill>
                <a:cs typeface="+mj-cs"/>
                <a:sym typeface="Symbol"/>
              </a:rPr>
              <a:t></a:t>
            </a:r>
            <a:r>
              <a:rPr lang="en-US" sz="2400" b="1" dirty="0">
                <a:solidFill>
                  <a:srgbClr val="FF0000"/>
                </a:solidFill>
                <a:cs typeface="+mj-cs"/>
              </a:rPr>
              <a:t>) carbon</a:t>
            </a:r>
            <a:r>
              <a:rPr lang="en-US" sz="2400" b="1" dirty="0">
                <a:cs typeface="+mj-cs"/>
              </a:rPr>
              <a:t> is one that is bonded to two other carbons</a:t>
            </a:r>
            <a:r>
              <a:rPr lang="en-US" sz="2400" b="1" dirty="0" smtClean="0">
                <a:cs typeface="+mj-cs"/>
              </a:rPr>
              <a:t>.</a:t>
            </a:r>
            <a:r>
              <a:rPr lang="en-US" sz="2400" b="1" dirty="0" smtClean="0">
                <a:solidFill>
                  <a:srgbClr val="FF0000"/>
                </a:solidFill>
                <a:cs typeface="+mj-cs"/>
              </a:rPr>
              <a:t> </a:t>
            </a:r>
          </a:p>
          <a:p>
            <a:pPr marL="342900" indent="-342900" algn="just">
              <a:buFont typeface="Arial" charset="0"/>
              <a:buChar char="•"/>
            </a:pPr>
            <a:r>
              <a:rPr lang="en-US" sz="2400" b="1" dirty="0" smtClean="0">
                <a:solidFill>
                  <a:srgbClr val="FF0000"/>
                </a:solidFill>
                <a:cs typeface="+mj-cs"/>
              </a:rPr>
              <a:t>Tertiary </a:t>
            </a:r>
            <a:r>
              <a:rPr lang="en-US" sz="2400" b="1" dirty="0">
                <a:solidFill>
                  <a:srgbClr val="FF0000"/>
                </a:solidFill>
                <a:cs typeface="+mj-cs"/>
              </a:rPr>
              <a:t>(3</a:t>
            </a:r>
            <a:r>
              <a:rPr lang="en-US" sz="2400" b="1" dirty="0">
                <a:solidFill>
                  <a:srgbClr val="FF0000"/>
                </a:solidFill>
                <a:cs typeface="+mj-cs"/>
                <a:sym typeface="Symbol"/>
              </a:rPr>
              <a:t></a:t>
            </a:r>
            <a:r>
              <a:rPr lang="en-US" sz="2400" b="1" dirty="0">
                <a:solidFill>
                  <a:srgbClr val="FF0000"/>
                </a:solidFill>
                <a:cs typeface="+mj-cs"/>
              </a:rPr>
              <a:t>) carbon</a:t>
            </a:r>
            <a:r>
              <a:rPr lang="en-US" sz="2400" b="1" dirty="0">
                <a:cs typeface="+mj-cs"/>
              </a:rPr>
              <a:t> is one that is bonded to three other carbons</a:t>
            </a:r>
            <a:r>
              <a:rPr lang="en-US" sz="2400" b="1" dirty="0" smtClean="0">
                <a:cs typeface="+mj-cs"/>
              </a:rPr>
              <a:t>.</a:t>
            </a:r>
            <a:endParaRPr lang="en-US" sz="2400" b="1" dirty="0">
              <a:cs typeface="+mj-cs"/>
            </a:endParaRPr>
          </a:p>
        </p:txBody>
      </p:sp>
      <p:sp>
        <p:nvSpPr>
          <p:cNvPr id="12" name="TextBox 11"/>
          <p:cNvSpPr txBox="1"/>
          <p:nvPr/>
        </p:nvSpPr>
        <p:spPr>
          <a:xfrm>
            <a:off x="0" y="0"/>
            <a:ext cx="9144000" cy="52322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smtClean="0">
                <a:solidFill>
                  <a:srgbClr val="00467A"/>
                </a:solidFill>
              </a:rPr>
              <a:t>Classes of Carbons and Hydrogen</a:t>
            </a:r>
          </a:p>
        </p:txBody>
      </p:sp>
      <p:sp>
        <p:nvSpPr>
          <p:cNvPr id="16" name="TextBox 15"/>
          <p:cNvSpPr txBox="1"/>
          <p:nvPr/>
        </p:nvSpPr>
        <p:spPr>
          <a:xfrm>
            <a:off x="401689" y="4876800"/>
            <a:ext cx="8139730" cy="830997"/>
          </a:xfrm>
          <a:prstGeom prst="rect">
            <a:avLst/>
          </a:prstGeom>
          <a:noFill/>
        </p:spPr>
        <p:txBody>
          <a:bodyPr wrap="square" rtlCol="0">
            <a:spAutoFit/>
          </a:bodyPr>
          <a:lstStyle/>
          <a:p>
            <a:pPr algn="just"/>
            <a:r>
              <a:rPr lang="en-US" sz="2400" b="1" dirty="0" smtClean="0">
                <a:solidFill>
                  <a:srgbClr val="FF0000"/>
                </a:solidFill>
                <a:cs typeface="Times New Roman" pitchFamily="18" charset="0"/>
              </a:rPr>
              <a:t>Hydrogens </a:t>
            </a:r>
            <a:r>
              <a:rPr lang="en-US" sz="2400" b="1" dirty="0" smtClean="0">
                <a:cs typeface="Times New Roman" pitchFamily="18" charset="0"/>
              </a:rPr>
              <a:t>are also referred to as</a:t>
            </a:r>
            <a:r>
              <a:rPr lang="en-US" sz="2400" b="1" dirty="0" smtClean="0">
                <a:solidFill>
                  <a:srgbClr val="FF0000"/>
                </a:solidFill>
                <a:cs typeface="Times New Roman" pitchFamily="18" charset="0"/>
              </a:rPr>
              <a:t> 1</a:t>
            </a:r>
            <a:r>
              <a:rPr lang="en-US" sz="2400" b="1" dirty="0" smtClean="0">
                <a:solidFill>
                  <a:srgbClr val="FF0000"/>
                </a:solidFill>
                <a:cs typeface="Times New Roman" pitchFamily="18" charset="0"/>
                <a:sym typeface="Symbol"/>
              </a:rPr>
              <a:t></a:t>
            </a:r>
            <a:r>
              <a:rPr lang="en-US" sz="2400" b="1" dirty="0" smtClean="0">
                <a:solidFill>
                  <a:srgbClr val="FF0000"/>
                </a:solidFill>
                <a:cs typeface="Times New Roman" pitchFamily="18" charset="0"/>
              </a:rPr>
              <a:t>, 2</a:t>
            </a:r>
            <a:r>
              <a:rPr lang="en-US" sz="2400" b="1" dirty="0" smtClean="0">
                <a:solidFill>
                  <a:srgbClr val="FF0000"/>
                </a:solidFill>
                <a:cs typeface="Times New Roman" pitchFamily="18" charset="0"/>
                <a:sym typeface="Symbol"/>
              </a:rPr>
              <a:t></a:t>
            </a:r>
            <a:r>
              <a:rPr lang="en-US" sz="2400" b="1" dirty="0" smtClean="0">
                <a:solidFill>
                  <a:srgbClr val="FF0000"/>
                </a:solidFill>
                <a:cs typeface="Times New Roman" pitchFamily="18" charset="0"/>
              </a:rPr>
              <a:t>, or 3</a:t>
            </a:r>
            <a:r>
              <a:rPr lang="en-US" sz="2400" b="1" dirty="0" smtClean="0">
                <a:solidFill>
                  <a:srgbClr val="FF0000"/>
                </a:solidFill>
                <a:cs typeface="Times New Roman" pitchFamily="18" charset="0"/>
                <a:sym typeface="Symbol"/>
              </a:rPr>
              <a:t></a:t>
            </a:r>
            <a:r>
              <a:rPr lang="en-US" sz="2400" b="1" dirty="0" smtClean="0">
                <a:solidFill>
                  <a:srgbClr val="FF0000"/>
                </a:solidFill>
                <a:cs typeface="Times New Roman" pitchFamily="18" charset="0"/>
              </a:rPr>
              <a:t> </a:t>
            </a:r>
            <a:r>
              <a:rPr lang="en-US" sz="2400" b="1" dirty="0" smtClean="0">
                <a:cs typeface="Times New Roman" pitchFamily="18" charset="0"/>
              </a:rPr>
              <a:t>according to the type of carbon they are bonded to.</a:t>
            </a: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34</a:t>
            </a:fld>
            <a:endParaRPr lang="en-US"/>
          </a:p>
        </p:txBody>
      </p:sp>
      <p:pic>
        <p:nvPicPr>
          <p:cNvPr id="212030" name="Picture 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6071" y="2971800"/>
            <a:ext cx="6210967" cy="1752600"/>
          </a:xfrm>
          <a:prstGeom prst="rect">
            <a:avLst/>
          </a:prstGeom>
          <a:noFill/>
          <a:extLst>
            <a:ext uri="{909E8E84-426E-40DD-AFC4-6F175D3DCCD1}">
              <a14:hiddenFill xmlns:a14="http://schemas.microsoft.com/office/drawing/2010/main">
                <a:solidFill>
                  <a:srgbClr val="FFFFFF"/>
                </a:solidFill>
              </a14:hiddenFill>
            </a:ext>
          </a:extLst>
        </p:spPr>
      </p:pic>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1360621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Bottom)">
                                      <p:cBhvr>
                                        <p:cTn id="7" dur="1000"/>
                                        <p:tgtEl>
                                          <p:spTgt spid="12"/>
                                        </p:tgtEl>
                                      </p:cBhvr>
                                    </p:animEffect>
                                  </p:childTnLst>
                                </p:cTn>
                              </p:par>
                              <p:par>
                                <p:cTn id="8" presetID="2" presetClass="entr" presetSubtype="2"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000" fill="hold"/>
                                        <p:tgtEl>
                                          <p:spTgt spid="9"/>
                                        </p:tgtEl>
                                        <p:attrNameLst>
                                          <p:attrName>ppt_x</p:attrName>
                                        </p:attrNameLst>
                                      </p:cBhvr>
                                      <p:tavLst>
                                        <p:tav tm="0">
                                          <p:val>
                                            <p:strVal val="1+#ppt_w/2"/>
                                          </p:val>
                                        </p:tav>
                                        <p:tav tm="100000">
                                          <p:val>
                                            <p:strVal val="#ppt_x"/>
                                          </p:val>
                                        </p:tav>
                                      </p:tavLst>
                                    </p:anim>
                                    <p:anim calcmode="lin" valueType="num">
                                      <p:cBhvr additive="base">
                                        <p:cTn id="11" dur="10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1000" fill="hold"/>
                                        <p:tgtEl>
                                          <p:spTgt spid="16"/>
                                        </p:tgtEl>
                                        <p:attrNameLst>
                                          <p:attrName>ppt_x</p:attrName>
                                        </p:attrNameLst>
                                      </p:cBhvr>
                                      <p:tavLst>
                                        <p:tav tm="0">
                                          <p:val>
                                            <p:strVal val="1+#ppt_w/2"/>
                                          </p:val>
                                        </p:tav>
                                        <p:tav tm="100000">
                                          <p:val>
                                            <p:strVal val="#ppt_x"/>
                                          </p:val>
                                        </p:tav>
                                      </p:tavLst>
                                    </p:anim>
                                    <p:anim calcmode="lin" valueType="num">
                                      <p:cBhvr additive="base">
                                        <p:cTn id="15"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81000" y="629041"/>
            <a:ext cx="8458200" cy="1569660"/>
          </a:xfrm>
          <a:prstGeom prst="rect">
            <a:avLst/>
          </a:prstGeom>
          <a:noFill/>
        </p:spPr>
        <p:txBody>
          <a:bodyPr wrap="square" rtlCol="0">
            <a:spAutoFit/>
          </a:bodyPr>
          <a:lstStyle/>
          <a:p>
            <a:pPr algn="just"/>
            <a:r>
              <a:rPr lang="en-US" sz="2400" b="1" dirty="0" smtClean="0">
                <a:solidFill>
                  <a:schemeClr val="accent3">
                    <a:lumMod val="50000"/>
                  </a:schemeClr>
                </a:solidFill>
                <a:latin typeface="Arial" panose="020B0604020202020204" pitchFamily="34" charset="0"/>
                <a:cs typeface="Arial" panose="020B0604020202020204" pitchFamily="34" charset="0"/>
              </a:rPr>
              <a:t>   An </a:t>
            </a:r>
            <a:r>
              <a:rPr lang="en-US" sz="2400" b="1" dirty="0" smtClean="0">
                <a:solidFill>
                  <a:srgbClr val="C00000"/>
                </a:solidFill>
                <a:latin typeface="Arial" panose="020B0604020202020204" pitchFamily="34" charset="0"/>
                <a:cs typeface="Arial" panose="020B0604020202020204" pitchFamily="34" charset="0"/>
              </a:rPr>
              <a:t>alkyl group </a:t>
            </a:r>
            <a:r>
              <a:rPr lang="en-US" sz="2400" b="1" dirty="0" smtClean="0">
                <a:solidFill>
                  <a:schemeClr val="accent3">
                    <a:lumMod val="50000"/>
                  </a:schemeClr>
                </a:solidFill>
                <a:latin typeface="Arial" panose="020B0604020202020204" pitchFamily="34" charset="0"/>
                <a:cs typeface="Arial" panose="020B0604020202020204" pitchFamily="34" charset="0"/>
              </a:rPr>
              <a:t>is an alkane from which a any hydrogen atom has been removed. After </a:t>
            </a:r>
            <a:r>
              <a:rPr lang="en-US" sz="2400" b="1" dirty="0">
                <a:solidFill>
                  <a:schemeClr val="accent3">
                    <a:lumMod val="50000"/>
                  </a:schemeClr>
                </a:solidFill>
                <a:latin typeface="Arial" panose="020B0604020202020204" pitchFamily="34" charset="0"/>
                <a:cs typeface="Arial" panose="020B0604020202020204" pitchFamily="34" charset="0"/>
              </a:rPr>
              <a:t>removal </a:t>
            </a:r>
            <a:r>
              <a:rPr lang="en-US" sz="2400" b="1" dirty="0" smtClean="0">
                <a:solidFill>
                  <a:schemeClr val="accent3">
                    <a:lumMod val="50000"/>
                  </a:schemeClr>
                </a:solidFill>
                <a:latin typeface="Arial" panose="020B0604020202020204" pitchFamily="34" charset="0"/>
                <a:cs typeface="Arial" panose="020B0604020202020204" pitchFamily="34" charset="0"/>
              </a:rPr>
              <a:t>the Nomenclature </a:t>
            </a:r>
            <a:r>
              <a:rPr lang="en-US" sz="2400" b="1" dirty="0">
                <a:solidFill>
                  <a:schemeClr val="accent3">
                    <a:lumMod val="50000"/>
                  </a:schemeClr>
                </a:solidFill>
                <a:latin typeface="Arial" panose="020B0604020202020204" pitchFamily="34" charset="0"/>
                <a:cs typeface="Arial" panose="020B0604020202020204" pitchFamily="34" charset="0"/>
              </a:rPr>
              <a:t>of alkyl </a:t>
            </a:r>
            <a:r>
              <a:rPr lang="en-US" sz="2400" b="1" dirty="0" smtClean="0">
                <a:solidFill>
                  <a:schemeClr val="accent3">
                    <a:lumMod val="50000"/>
                  </a:schemeClr>
                </a:solidFill>
                <a:latin typeface="Arial" panose="020B0604020202020204" pitchFamily="34" charset="0"/>
                <a:cs typeface="Arial" panose="020B0604020202020204" pitchFamily="34" charset="0"/>
              </a:rPr>
              <a:t>groups can </a:t>
            </a:r>
            <a:r>
              <a:rPr lang="en-US" sz="2400" b="1" dirty="0">
                <a:solidFill>
                  <a:schemeClr val="accent3">
                    <a:lumMod val="50000"/>
                  </a:schemeClr>
                </a:solidFill>
                <a:latin typeface="Arial" panose="020B0604020202020204" pitchFamily="34" charset="0"/>
                <a:cs typeface="Arial" panose="020B0604020202020204" pitchFamily="34" charset="0"/>
              </a:rPr>
              <a:t>be done by replacing the suffix </a:t>
            </a:r>
            <a:r>
              <a:rPr lang="en-US" sz="2400" b="1" dirty="0">
                <a:solidFill>
                  <a:srgbClr val="C00000"/>
                </a:solidFill>
                <a:latin typeface="Arial" panose="020B0604020202020204" pitchFamily="34" charset="0"/>
                <a:cs typeface="Arial" panose="020B0604020202020204" pitchFamily="34" charset="0"/>
              </a:rPr>
              <a:t>–</a:t>
            </a:r>
            <a:r>
              <a:rPr lang="en-US" sz="2400" b="1" dirty="0" err="1">
                <a:solidFill>
                  <a:srgbClr val="C00000"/>
                </a:solidFill>
                <a:latin typeface="Arial" panose="020B0604020202020204" pitchFamily="34" charset="0"/>
                <a:cs typeface="Arial" panose="020B0604020202020204" pitchFamily="34" charset="0"/>
              </a:rPr>
              <a:t>ane</a:t>
            </a:r>
            <a:r>
              <a:rPr lang="en-US" sz="2400" b="1" dirty="0">
                <a:solidFill>
                  <a:srgbClr val="C00000"/>
                </a:solidFill>
                <a:latin typeface="Arial" panose="020B0604020202020204" pitchFamily="34" charset="0"/>
                <a:cs typeface="Arial" panose="020B0604020202020204" pitchFamily="34" charset="0"/>
              </a:rPr>
              <a:t> </a:t>
            </a:r>
            <a:r>
              <a:rPr lang="en-US" sz="2400" b="1" dirty="0">
                <a:solidFill>
                  <a:schemeClr val="accent3">
                    <a:lumMod val="50000"/>
                  </a:schemeClr>
                </a:solidFill>
                <a:latin typeface="Arial" panose="020B0604020202020204" pitchFamily="34" charset="0"/>
                <a:cs typeface="Arial" panose="020B0604020202020204" pitchFamily="34" charset="0"/>
              </a:rPr>
              <a:t>of the parent alkane by </a:t>
            </a:r>
            <a:r>
              <a:rPr lang="en-US" sz="2400" b="1" dirty="0">
                <a:solidFill>
                  <a:srgbClr val="C00000"/>
                </a:solidFill>
                <a:latin typeface="Arial" panose="020B0604020202020204" pitchFamily="34" charset="0"/>
                <a:cs typeface="Arial" panose="020B0604020202020204" pitchFamily="34" charset="0"/>
              </a:rPr>
              <a:t>–</a:t>
            </a:r>
            <a:r>
              <a:rPr lang="en-US" sz="2400" b="1" dirty="0" err="1">
                <a:solidFill>
                  <a:srgbClr val="C00000"/>
                </a:solidFill>
                <a:latin typeface="Arial" panose="020B0604020202020204" pitchFamily="34" charset="0"/>
                <a:cs typeface="Arial" panose="020B0604020202020204" pitchFamily="34" charset="0"/>
              </a:rPr>
              <a:t>yl</a:t>
            </a:r>
            <a:r>
              <a:rPr lang="en-US" sz="2400" b="1" dirty="0">
                <a:solidFill>
                  <a:schemeClr val="accent3">
                    <a:lumMod val="50000"/>
                  </a:schemeClr>
                </a:solidFill>
                <a:latin typeface="Arial" panose="020B0604020202020204" pitchFamily="34" charset="0"/>
                <a:cs typeface="Arial" panose="020B0604020202020204" pitchFamily="34" charset="0"/>
              </a:rPr>
              <a:t>. </a:t>
            </a:r>
          </a:p>
        </p:txBody>
      </p:sp>
      <p:sp>
        <p:nvSpPr>
          <p:cNvPr id="12" name="TextBox 11"/>
          <p:cNvSpPr txBox="1"/>
          <p:nvPr/>
        </p:nvSpPr>
        <p:spPr>
          <a:xfrm>
            <a:off x="0" y="23711"/>
            <a:ext cx="9144000" cy="52322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smtClean="0">
                <a:solidFill>
                  <a:srgbClr val="00467A"/>
                </a:solidFill>
              </a:rPr>
              <a:t>Alkyl Groups</a:t>
            </a:r>
          </a:p>
        </p:txBody>
      </p:sp>
      <p:sp>
        <p:nvSpPr>
          <p:cNvPr id="2054" name="AutoShape 6"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2"/>
          </p:cNvPr>
          <p:cNvSpPr>
            <a:spLocks noChangeAspect="1" noChangeArrowheads="1"/>
          </p:cNvSpPr>
          <p:nvPr/>
        </p:nvSpPr>
        <p:spPr bwMode="auto">
          <a:xfrm>
            <a:off x="157163" y="-322144"/>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6" name="AutoShape 8"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2"/>
          </p:cNvPr>
          <p:cNvSpPr>
            <a:spLocks noChangeAspect="1" noChangeArrowheads="1"/>
          </p:cNvSpPr>
          <p:nvPr/>
        </p:nvSpPr>
        <p:spPr bwMode="auto">
          <a:xfrm>
            <a:off x="157163" y="-322144"/>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8" name="AutoShape 10"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2"/>
          </p:cNvPr>
          <p:cNvSpPr>
            <a:spLocks noChangeAspect="1" noChangeArrowheads="1"/>
          </p:cNvSpPr>
          <p:nvPr/>
        </p:nvSpPr>
        <p:spPr bwMode="auto">
          <a:xfrm>
            <a:off x="157163" y="-322144"/>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4" name="TextBox 23"/>
          <p:cNvSpPr txBox="1"/>
          <p:nvPr/>
        </p:nvSpPr>
        <p:spPr>
          <a:xfrm>
            <a:off x="2438400" y="2311622"/>
            <a:ext cx="1537855" cy="430887"/>
          </a:xfrm>
          <a:prstGeom prst="rect">
            <a:avLst/>
          </a:prstGeom>
          <a:noFill/>
        </p:spPr>
        <p:txBody>
          <a:bodyPr wrap="square" rtlCol="0">
            <a:spAutoFit/>
          </a:bodyPr>
          <a:lstStyle/>
          <a:p>
            <a:pPr algn="just"/>
            <a:r>
              <a:rPr lang="en-US" sz="2200" b="1" dirty="0" smtClean="0">
                <a:solidFill>
                  <a:srgbClr val="7030A0"/>
                </a:solidFill>
                <a:cs typeface="Times New Roman" pitchFamily="18" charset="0"/>
              </a:rPr>
              <a:t>Examples:</a:t>
            </a:r>
            <a:endParaRPr lang="en-US" sz="2200" b="1" dirty="0" smtClean="0">
              <a:solidFill>
                <a:srgbClr val="92D050"/>
              </a:solidFill>
              <a:cs typeface="Times New Roman" pitchFamily="18" charset="0"/>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35</a:t>
            </a:fld>
            <a:endParaRPr lang="en-US"/>
          </a:p>
        </p:txBody>
      </p:sp>
      <p:pic>
        <p:nvPicPr>
          <p:cNvPr id="29821" name="Picture 1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8904" y="3226407"/>
            <a:ext cx="5105400" cy="2717193"/>
          </a:xfrm>
          <a:prstGeom prst="rect">
            <a:avLst/>
          </a:prstGeom>
        </p:spPr>
        <p:style>
          <a:lnRef idx="0">
            <a:scrgbClr r="0" g="0" b="0"/>
          </a:lnRef>
          <a:fillRef idx="1001">
            <a:schemeClr val="lt2"/>
          </a:fillRef>
          <a:effectRef idx="0">
            <a:scrgbClr r="0" g="0" b="0"/>
          </a:effectRef>
          <a:fontRef idx="major"/>
        </p:style>
      </p:pic>
      <p:sp>
        <p:nvSpPr>
          <p:cNvPr id="2" name="مستطيل 1"/>
          <p:cNvSpPr/>
          <p:nvPr/>
        </p:nvSpPr>
        <p:spPr>
          <a:xfrm>
            <a:off x="2590800" y="3200400"/>
            <a:ext cx="1981200" cy="461665"/>
          </a:xfrm>
          <a:prstGeom prst="rect">
            <a:avLst/>
          </a:prstGeom>
        </p:spPr>
        <p:style>
          <a:lnRef idx="0">
            <a:scrgbClr r="0" g="0" b="0"/>
          </a:lnRef>
          <a:fillRef idx="1001">
            <a:schemeClr val="lt2"/>
          </a:fillRef>
          <a:effectRef idx="0">
            <a:scrgbClr r="0" g="0" b="0"/>
          </a:effectRef>
          <a:fontRef idx="major"/>
        </p:style>
        <p:txBody>
          <a:bodyPr wrap="square">
            <a:spAutoFit/>
          </a:bodyPr>
          <a:lstStyle/>
          <a:p>
            <a:pPr lvl="0" algn="ctr"/>
            <a:r>
              <a:rPr lang="en-US" sz="1200" b="1" dirty="0">
                <a:solidFill>
                  <a:prstClr val="black"/>
                </a:solidFill>
              </a:rPr>
              <a:t>Removal of any </a:t>
            </a:r>
          </a:p>
          <a:p>
            <a:pPr lvl="0" algn="ctr"/>
            <a:r>
              <a:rPr lang="en-US" sz="1200" b="1" dirty="0">
                <a:solidFill>
                  <a:prstClr val="black"/>
                </a:solidFill>
              </a:rPr>
              <a:t>one of Hydrogen atoms</a:t>
            </a:r>
          </a:p>
        </p:txBody>
      </p:sp>
      <p:sp>
        <p:nvSpPr>
          <p:cNvPr id="16" name="مستطيل 15"/>
          <p:cNvSpPr/>
          <p:nvPr/>
        </p:nvSpPr>
        <p:spPr>
          <a:xfrm>
            <a:off x="4953000" y="3505200"/>
            <a:ext cx="1981200" cy="307777"/>
          </a:xfrm>
          <a:prstGeom prst="rect">
            <a:avLst/>
          </a:prstGeom>
        </p:spPr>
        <p:style>
          <a:lnRef idx="0">
            <a:scrgbClr r="0" g="0" b="0"/>
          </a:lnRef>
          <a:fillRef idx="1001">
            <a:schemeClr val="lt2"/>
          </a:fillRef>
          <a:effectRef idx="0">
            <a:scrgbClr r="0" g="0" b="0"/>
          </a:effectRef>
          <a:fontRef idx="major"/>
        </p:style>
        <p:txBody>
          <a:bodyPr wrap="square">
            <a:spAutoFit/>
          </a:bodyPr>
          <a:lstStyle/>
          <a:p>
            <a:pPr lvl="0" algn="ctr"/>
            <a:endParaRPr lang="en-US" sz="1400" b="1" dirty="0">
              <a:solidFill>
                <a:prstClr val="black"/>
              </a:solidFill>
            </a:endParaRPr>
          </a:p>
        </p:txBody>
      </p:sp>
      <p:sp>
        <p:nvSpPr>
          <p:cNvPr id="5" name="مستطيل 4"/>
          <p:cNvSpPr/>
          <p:nvPr/>
        </p:nvSpPr>
        <p:spPr>
          <a:xfrm>
            <a:off x="2712433" y="4643735"/>
            <a:ext cx="1707167" cy="461665"/>
          </a:xfrm>
          <a:prstGeom prst="rect">
            <a:avLst/>
          </a:prstGeom>
        </p:spPr>
        <p:txBody>
          <a:bodyPr wrap="square">
            <a:spAutoFit/>
          </a:bodyPr>
          <a:lstStyle/>
          <a:p>
            <a:pPr lvl="0" algn="ctr"/>
            <a:r>
              <a:rPr lang="en-US" sz="1200" b="1" dirty="0">
                <a:solidFill>
                  <a:prstClr val="black"/>
                </a:solidFill>
              </a:rPr>
              <a:t>Removal of any </a:t>
            </a:r>
          </a:p>
          <a:p>
            <a:pPr lvl="0" algn="ctr"/>
            <a:r>
              <a:rPr lang="en-US" sz="1200" b="1" dirty="0">
                <a:solidFill>
                  <a:prstClr val="black"/>
                </a:solidFill>
              </a:rPr>
              <a:t>one of Hydrogen atoms</a:t>
            </a:r>
          </a:p>
        </p:txBody>
      </p:sp>
      <p:pic>
        <p:nvPicPr>
          <p:cNvPr id="15" name="Picture 38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6864" y="2290259"/>
            <a:ext cx="3962400" cy="1130378"/>
          </a:xfrm>
          <a:prstGeom prst="rect">
            <a:avLst/>
          </a:prstGeom>
          <a:noFill/>
          <a:extLst>
            <a:ext uri="{909E8E84-426E-40DD-AFC4-6F175D3DCCD1}">
              <a14:hiddenFill xmlns:a14="http://schemas.microsoft.com/office/drawing/2010/main">
                <a:solidFill>
                  <a:srgbClr val="FFFFFF"/>
                </a:solidFill>
              </a14:hiddenFill>
            </a:ext>
          </a:extLst>
        </p:spPr>
      </p:pic>
      <p:sp>
        <p:nvSpPr>
          <p:cNvPr id="18" name="مستطيل 15"/>
          <p:cNvSpPr/>
          <p:nvPr/>
        </p:nvSpPr>
        <p:spPr>
          <a:xfrm>
            <a:off x="5334000" y="4953000"/>
            <a:ext cx="1981200" cy="307777"/>
          </a:xfrm>
          <a:prstGeom prst="rect">
            <a:avLst/>
          </a:prstGeom>
        </p:spPr>
        <p:style>
          <a:lnRef idx="0">
            <a:scrgbClr r="0" g="0" b="0"/>
          </a:lnRef>
          <a:fillRef idx="1001">
            <a:schemeClr val="lt2"/>
          </a:fillRef>
          <a:effectRef idx="0">
            <a:scrgbClr r="0" g="0" b="0"/>
          </a:effectRef>
          <a:fontRef idx="major"/>
        </p:style>
        <p:txBody>
          <a:bodyPr wrap="square">
            <a:spAutoFit/>
          </a:bodyPr>
          <a:lstStyle/>
          <a:p>
            <a:pPr lvl="0" algn="ctr"/>
            <a:endParaRPr lang="en-US" sz="1400" b="1" dirty="0">
              <a:solidFill>
                <a:prstClr val="black"/>
              </a:solidFill>
            </a:endParaRPr>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877560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Bottom)">
                                      <p:cBhvr>
                                        <p:cTn id="7" dur="1000"/>
                                        <p:tgtEl>
                                          <p:spTgt spid="12"/>
                                        </p:tgtEl>
                                      </p:cBhvr>
                                    </p:animEffect>
                                  </p:childTnLst>
                                </p:cTn>
                              </p:par>
                              <p:par>
                                <p:cTn id="8" presetID="2" presetClass="entr" presetSubtype="2"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000" fill="hold"/>
                                        <p:tgtEl>
                                          <p:spTgt spid="9"/>
                                        </p:tgtEl>
                                        <p:attrNameLst>
                                          <p:attrName>ppt_x</p:attrName>
                                        </p:attrNameLst>
                                      </p:cBhvr>
                                      <p:tavLst>
                                        <p:tav tm="0">
                                          <p:val>
                                            <p:strVal val="1+#ppt_w/2"/>
                                          </p:val>
                                        </p:tav>
                                        <p:tav tm="100000">
                                          <p:val>
                                            <p:strVal val="#ppt_x"/>
                                          </p:val>
                                        </p:tav>
                                      </p:tavLst>
                                    </p:anim>
                                    <p:anim calcmode="lin" valueType="num">
                                      <p:cBhvr additive="base">
                                        <p:cTn id="11" dur="1000" fill="hold"/>
                                        <p:tgtEl>
                                          <p:spTgt spid="9"/>
                                        </p:tgtEl>
                                        <p:attrNameLst>
                                          <p:attrName>ppt_y</p:attrName>
                                        </p:attrNameLst>
                                      </p:cBhvr>
                                      <p:tavLst>
                                        <p:tav tm="0">
                                          <p:val>
                                            <p:strVal val="#ppt_y"/>
                                          </p:val>
                                        </p:tav>
                                        <p:tav tm="100000">
                                          <p:val>
                                            <p:strVal val="#ppt_y"/>
                                          </p:val>
                                        </p:tav>
                                      </p:tavLst>
                                    </p:anim>
                                  </p:childTnLst>
                                </p:cTn>
                              </p:par>
                              <p:par>
                                <p:cTn id="12" presetID="12" presetClass="entr" presetSubtype="4"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slide(fromBottom)">
                                      <p:cBhvr>
                                        <p:cTn id="14"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150038" y="1016913"/>
            <a:ext cx="1221561" cy="430887"/>
          </a:xfrm>
          <a:prstGeom prst="rect">
            <a:avLst/>
          </a:prstGeom>
        </p:spPr>
        <p:style>
          <a:lnRef idx="0">
            <a:scrgbClr r="0" g="0" b="0"/>
          </a:lnRef>
          <a:fillRef idx="1001">
            <a:schemeClr val="lt1"/>
          </a:fillRef>
          <a:effectRef idx="0">
            <a:scrgbClr r="0" g="0" b="0"/>
          </a:effectRef>
          <a:fontRef idx="major"/>
        </p:style>
        <p:txBody>
          <a:bodyPr wrap="square" rtlCol="0">
            <a:spAutoFit/>
          </a:bodyPr>
          <a:lstStyle/>
          <a:p>
            <a:pPr algn="just"/>
            <a:r>
              <a:rPr lang="en-US" sz="2200" b="1" i="1" dirty="0" smtClean="0">
                <a:solidFill>
                  <a:srgbClr val="0070C0"/>
                </a:solidFill>
                <a:cs typeface="Times New Roman" pitchFamily="18" charset="0"/>
              </a:rPr>
              <a:t>Propane</a:t>
            </a:r>
          </a:p>
        </p:txBody>
      </p:sp>
      <p:sp>
        <p:nvSpPr>
          <p:cNvPr id="12" name="TextBox 11"/>
          <p:cNvSpPr txBox="1"/>
          <p:nvPr/>
        </p:nvSpPr>
        <p:spPr>
          <a:xfrm>
            <a:off x="0" y="23711"/>
            <a:ext cx="9144000" cy="523220"/>
          </a:xfrm>
          <a:prstGeom prst="rect">
            <a:avLst/>
          </a:prstGeom>
          <a:ln/>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en-US" sz="2800" b="1" dirty="0" smtClean="0">
                <a:solidFill>
                  <a:schemeClr val="bg1"/>
                </a:solidFill>
              </a:rPr>
              <a:t>Alkyl Groups      Cont.</a:t>
            </a:r>
          </a:p>
        </p:txBody>
      </p:sp>
      <p:pic>
        <p:nvPicPr>
          <p:cNvPr id="140530" name="Picture 24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4383548"/>
            <a:ext cx="5076095" cy="1121597"/>
          </a:xfrm>
          <a:prstGeom prst="rect">
            <a:avLst/>
          </a:prstGeom>
          <a:extLst/>
        </p:spPr>
        <p:style>
          <a:lnRef idx="0">
            <a:scrgbClr r="0" g="0" b="0"/>
          </a:lnRef>
          <a:fillRef idx="1001">
            <a:schemeClr val="lt1"/>
          </a:fillRef>
          <a:effectRef idx="0">
            <a:scrgbClr r="0" g="0" b="0"/>
          </a:effectRef>
          <a:fontRef idx="major"/>
        </p:style>
      </p:pic>
      <p:pic>
        <p:nvPicPr>
          <p:cNvPr id="140531" name="Picture 2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889785"/>
            <a:ext cx="5029200" cy="1419130"/>
          </a:xfrm>
          <a:prstGeom prst="rect">
            <a:avLst/>
          </a:prstGeom>
          <a:extLst/>
        </p:spPr>
        <p:style>
          <a:lnRef idx="0">
            <a:scrgbClr r="0" g="0" b="0"/>
          </a:lnRef>
          <a:fillRef idx="1001">
            <a:schemeClr val="lt1"/>
          </a:fillRef>
          <a:effectRef idx="0">
            <a:scrgbClr r="0" g="0" b="0"/>
          </a:effectRef>
          <a:fontRef idx="major"/>
        </p:style>
      </p:pic>
      <p:sp>
        <p:nvSpPr>
          <p:cNvPr id="3" name="عنصر نائب لرقم الشريحة 2"/>
          <p:cNvSpPr>
            <a:spLocks noGrp="1"/>
          </p:cNvSpPr>
          <p:nvPr>
            <p:ph type="sldNum" sz="quarter" idx="12"/>
          </p:nvPr>
        </p:nvSpPr>
        <p:spPr/>
        <p:txBody>
          <a:bodyPr/>
          <a:lstStyle/>
          <a:p>
            <a:fld id="{405B12B2-4FB3-489F-A189-74144EEB9694}" type="slidenum">
              <a:rPr lang="en-US" smtClean="0"/>
              <a:pPr/>
              <a:t>36</a:t>
            </a:fld>
            <a:endParaRPr lang="en-US"/>
          </a:p>
        </p:txBody>
      </p:sp>
      <p:pic>
        <p:nvPicPr>
          <p:cNvPr id="2447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189106"/>
            <a:ext cx="5029200" cy="1858894"/>
          </a:xfrm>
          <a:prstGeom prst="rect">
            <a:avLst/>
          </a:prstGeom>
        </p:spPr>
        <p:style>
          <a:lnRef idx="0">
            <a:scrgbClr r="0" g="0" b="0"/>
          </a:lnRef>
          <a:fillRef idx="1001">
            <a:schemeClr val="lt1"/>
          </a:fillRef>
          <a:effectRef idx="0">
            <a:scrgbClr r="0" g="0" b="0"/>
          </a:effectRef>
          <a:fontRef idx="major"/>
        </p:style>
      </p:pic>
      <p:sp>
        <p:nvSpPr>
          <p:cNvPr id="14" name="TextBox 34"/>
          <p:cNvSpPr txBox="1"/>
          <p:nvPr/>
        </p:nvSpPr>
        <p:spPr>
          <a:xfrm>
            <a:off x="150039" y="3405408"/>
            <a:ext cx="1221561" cy="430887"/>
          </a:xfrm>
          <a:prstGeom prst="rect">
            <a:avLst/>
          </a:prstGeom>
        </p:spPr>
        <p:style>
          <a:lnRef idx="0">
            <a:scrgbClr r="0" g="0" b="0"/>
          </a:lnRef>
          <a:fillRef idx="1001">
            <a:schemeClr val="lt1"/>
          </a:fillRef>
          <a:effectRef idx="0">
            <a:scrgbClr r="0" g="0" b="0"/>
          </a:effectRef>
          <a:fontRef idx="major"/>
        </p:style>
        <p:txBody>
          <a:bodyPr wrap="square" rtlCol="0">
            <a:spAutoFit/>
          </a:bodyPr>
          <a:lstStyle/>
          <a:p>
            <a:pPr algn="just"/>
            <a:r>
              <a:rPr lang="en-US" sz="2200" b="1" i="1" dirty="0" smtClean="0">
                <a:solidFill>
                  <a:srgbClr val="0070C0"/>
                </a:solidFill>
                <a:cs typeface="Times New Roman" pitchFamily="18" charset="0"/>
              </a:rPr>
              <a:t>Butane</a:t>
            </a:r>
          </a:p>
        </p:txBody>
      </p:sp>
      <p:sp>
        <p:nvSpPr>
          <p:cNvPr id="2" name="Rectangle 1"/>
          <p:cNvSpPr/>
          <p:nvPr/>
        </p:nvSpPr>
        <p:spPr>
          <a:xfrm>
            <a:off x="2819400" y="940713"/>
            <a:ext cx="1476191" cy="430887"/>
          </a:xfrm>
          <a:prstGeom prst="rect">
            <a:avLst/>
          </a:prstGeom>
        </p:spPr>
        <p:style>
          <a:lnRef idx="0">
            <a:scrgbClr r="0" g="0" b="0"/>
          </a:lnRef>
          <a:fillRef idx="1001">
            <a:schemeClr val="lt1"/>
          </a:fillRef>
          <a:effectRef idx="0">
            <a:scrgbClr r="0" g="0" b="0"/>
          </a:effectRef>
          <a:fontRef idx="major"/>
        </p:style>
        <p:txBody>
          <a:bodyPr wrap="square">
            <a:spAutoFit/>
          </a:bodyPr>
          <a:lstStyle/>
          <a:p>
            <a:pPr algn="ctr"/>
            <a:r>
              <a:rPr lang="en-US" sz="1100" b="1" dirty="0">
                <a:latin typeface="Arial" panose="020B0604020202020204" pitchFamily="34" charset="0"/>
                <a:cs typeface="Arial" panose="020B0604020202020204" pitchFamily="34" charset="0"/>
              </a:rPr>
              <a:t>Removal of </a:t>
            </a:r>
          </a:p>
          <a:p>
            <a:pPr algn="ctr"/>
            <a:r>
              <a:rPr lang="en-US" sz="1100" b="1" dirty="0">
                <a:latin typeface="Arial" panose="020B0604020202020204" pitchFamily="34" charset="0"/>
                <a:cs typeface="Arial" panose="020B0604020202020204" pitchFamily="34" charset="0"/>
              </a:rPr>
              <a:t> terminal Hydrogen  </a:t>
            </a:r>
          </a:p>
        </p:txBody>
      </p:sp>
      <p:sp>
        <p:nvSpPr>
          <p:cNvPr id="15" name="Rectangle 14"/>
          <p:cNvSpPr/>
          <p:nvPr/>
        </p:nvSpPr>
        <p:spPr>
          <a:xfrm>
            <a:off x="2819401" y="1752600"/>
            <a:ext cx="1600200" cy="600164"/>
          </a:xfrm>
          <a:prstGeom prst="rect">
            <a:avLst/>
          </a:prstGeom>
        </p:spPr>
        <p:style>
          <a:lnRef idx="0">
            <a:scrgbClr r="0" g="0" b="0"/>
          </a:lnRef>
          <a:fillRef idx="1001">
            <a:schemeClr val="lt1"/>
          </a:fillRef>
          <a:effectRef idx="0">
            <a:scrgbClr r="0" g="0" b="0"/>
          </a:effectRef>
          <a:fontRef idx="major"/>
        </p:style>
        <p:txBody>
          <a:bodyPr wrap="square">
            <a:spAutoFit/>
          </a:bodyPr>
          <a:lstStyle/>
          <a:p>
            <a:pPr algn="ctr"/>
            <a:r>
              <a:rPr lang="en-US" sz="1100" b="1" dirty="0">
                <a:latin typeface="Arial" panose="020B0604020202020204" pitchFamily="34" charset="0"/>
                <a:cs typeface="Arial" panose="020B0604020202020204" pitchFamily="34" charset="0"/>
              </a:rPr>
              <a:t>Removal of </a:t>
            </a:r>
          </a:p>
          <a:p>
            <a:pPr algn="ctr"/>
            <a:r>
              <a:rPr lang="en-US" sz="1100" b="1" dirty="0" smtClean="0">
                <a:latin typeface="Arial" panose="020B0604020202020204" pitchFamily="34" charset="0"/>
                <a:cs typeface="Arial" panose="020B0604020202020204" pitchFamily="34" charset="0"/>
              </a:rPr>
              <a:t>Intermediate Hydrogen  </a:t>
            </a:r>
            <a:endParaRPr lang="en-US" sz="1100" b="1" dirty="0">
              <a:latin typeface="Arial" panose="020B0604020202020204" pitchFamily="34" charset="0"/>
              <a:cs typeface="Arial" panose="020B0604020202020204" pitchFamily="34" charset="0"/>
            </a:endParaRPr>
          </a:p>
        </p:txBody>
      </p:sp>
      <p:sp>
        <p:nvSpPr>
          <p:cNvPr id="19" name="TextBox 18"/>
          <p:cNvSpPr txBox="1"/>
          <p:nvPr/>
        </p:nvSpPr>
        <p:spPr>
          <a:xfrm rot="10800000">
            <a:off x="13444" y="6283592"/>
            <a:ext cx="443756"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just"/>
            <a:r>
              <a:rPr lang="en-US" sz="2800" b="1" dirty="0" smtClean="0">
                <a:solidFill>
                  <a:srgbClr val="0070C0"/>
                </a:solidFill>
                <a:cs typeface="Times New Roman" pitchFamily="18" charset="0"/>
                <a:sym typeface="Wingdings 3"/>
              </a:rPr>
              <a:t></a:t>
            </a:r>
            <a:endParaRPr lang="en-US" sz="2800" b="1" dirty="0">
              <a:solidFill>
                <a:srgbClr val="0070C0"/>
              </a:solidFill>
              <a:cs typeface="Times New Roman" pitchFamily="18" charset="0"/>
            </a:endParaRPr>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13074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000" fill="hold"/>
                                        <p:tgtEl>
                                          <p:spTgt spid="35"/>
                                        </p:tgtEl>
                                        <p:attrNameLst>
                                          <p:attrName>ppt_x</p:attrName>
                                        </p:attrNameLst>
                                      </p:cBhvr>
                                      <p:tavLst>
                                        <p:tav tm="0">
                                          <p:val>
                                            <p:strVal val="1+#ppt_w/2"/>
                                          </p:val>
                                        </p:tav>
                                        <p:tav tm="100000">
                                          <p:val>
                                            <p:strVal val="#ppt_x"/>
                                          </p:val>
                                        </p:tav>
                                      </p:tavLst>
                                    </p:anim>
                                    <p:anim calcmode="lin" valueType="num">
                                      <p:cBhvr additive="base">
                                        <p:cTn id="8" dur="20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lide(fromBottom)">
                                      <p:cBhvr>
                                        <p:cTn id="12" dur="1000"/>
                                        <p:tgtEl>
                                          <p:spTgt spid="12"/>
                                        </p:tgtEl>
                                      </p:cBhvr>
                                    </p:animEffect>
                                  </p:childTnLst>
                                </p:cTn>
                              </p:par>
                              <p:par>
                                <p:cTn id="13" presetID="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1+#ppt_w/2"/>
                                          </p:val>
                                        </p:tav>
                                        <p:tav tm="100000">
                                          <p:val>
                                            <p:strVal val="#ppt_x"/>
                                          </p:val>
                                        </p:tav>
                                      </p:tavLst>
                                    </p:anim>
                                    <p:anim calcmode="lin" valueType="num">
                                      <p:cBhvr additive="base">
                                        <p:cTn id="16" dur="2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0-#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2" grpId="0" animBg="1"/>
      <p:bldP spid="14" grpId="0" animBg="1"/>
      <p:bldP spid="1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3"/>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
        <p:nvSpPr>
          <p:cNvPr id="105" name="Rectangle 292"/>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pic>
        <p:nvPicPr>
          <p:cNvPr id="245115" name="Picture 37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2301552"/>
            <a:ext cx="5502240" cy="2880048"/>
          </a:xfrm>
          <a:prstGeom prst="rect">
            <a:avLst/>
          </a:prstGeom>
          <a:extLst/>
        </p:spPr>
        <p:style>
          <a:lnRef idx="0">
            <a:scrgbClr r="0" g="0" b="0"/>
          </a:lnRef>
          <a:fillRef idx="1001">
            <a:schemeClr val="lt1"/>
          </a:fillRef>
          <a:effectRef idx="0">
            <a:scrgbClr r="0" g="0" b="0"/>
          </a:effectRef>
          <a:fontRef idx="major"/>
        </p:style>
      </p:pic>
      <p:sp>
        <p:nvSpPr>
          <p:cNvPr id="4" name="عنصر نائب لرقم الشريحة 3"/>
          <p:cNvSpPr>
            <a:spLocks noGrp="1"/>
          </p:cNvSpPr>
          <p:nvPr>
            <p:ph type="sldNum" sz="quarter" idx="12"/>
          </p:nvPr>
        </p:nvSpPr>
        <p:spPr/>
        <p:txBody>
          <a:bodyPr/>
          <a:lstStyle/>
          <a:p>
            <a:fld id="{405B12B2-4FB3-489F-A189-74144EEB9694}" type="slidenum">
              <a:rPr lang="en-US" smtClean="0"/>
              <a:pPr/>
              <a:t>37</a:t>
            </a:fld>
            <a:endParaRPr lang="en-US"/>
          </a:p>
        </p:txBody>
      </p:sp>
      <p:sp>
        <p:nvSpPr>
          <p:cNvPr id="7" name="TextBox 11"/>
          <p:cNvSpPr txBox="1"/>
          <p:nvPr/>
        </p:nvSpPr>
        <p:spPr>
          <a:xfrm>
            <a:off x="0" y="23711"/>
            <a:ext cx="9144000" cy="523220"/>
          </a:xfrm>
          <a:prstGeom prst="rect">
            <a:avLst/>
          </a:prstGeom>
          <a:ln/>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en-US" sz="2800" b="1" dirty="0" smtClean="0">
                <a:solidFill>
                  <a:schemeClr val="bg1"/>
                </a:solidFill>
              </a:rPr>
              <a:t>Alkyl Groups      Cont.</a:t>
            </a:r>
          </a:p>
        </p:txBody>
      </p:sp>
      <p:pic>
        <p:nvPicPr>
          <p:cNvPr id="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697808"/>
            <a:ext cx="5502240" cy="1574263"/>
          </a:xfrm>
          <a:prstGeom prst="rect">
            <a:avLst/>
          </a:prstGeom>
          <a:extLst/>
        </p:spPr>
        <p:style>
          <a:lnRef idx="0">
            <a:scrgbClr r="0" g="0" b="0"/>
          </a:lnRef>
          <a:fillRef idx="1001">
            <a:schemeClr val="lt1"/>
          </a:fillRef>
          <a:effectRef idx="0">
            <a:scrgbClr r="0" g="0" b="0"/>
          </a:effectRef>
          <a:fontRef idx="major"/>
        </p:style>
      </p:pic>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324745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58344" cy="954107"/>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smtClean="0">
                <a:solidFill>
                  <a:srgbClr val="00467A"/>
                </a:solidFill>
              </a:rPr>
              <a:t>The IUPAC System of Nomenclature</a:t>
            </a:r>
          </a:p>
          <a:p>
            <a:pPr algn="ctr"/>
            <a:r>
              <a:rPr lang="en-US" sz="2800" b="1" dirty="0" smtClean="0">
                <a:solidFill>
                  <a:srgbClr val="00467A"/>
                </a:solidFill>
              </a:rPr>
              <a:t>(The </a:t>
            </a:r>
            <a:r>
              <a:rPr lang="en-US" sz="2800" b="1" dirty="0">
                <a:solidFill>
                  <a:srgbClr val="00467A"/>
                </a:solidFill>
              </a:rPr>
              <a:t>IUPAC Rules </a:t>
            </a:r>
            <a:r>
              <a:rPr lang="en-US" sz="2800" b="1" dirty="0" smtClean="0">
                <a:solidFill>
                  <a:srgbClr val="00467A"/>
                </a:solidFill>
              </a:rPr>
              <a:t>)</a:t>
            </a:r>
          </a:p>
        </p:txBody>
      </p:sp>
      <p:sp>
        <p:nvSpPr>
          <p:cNvPr id="3" name="TextBox 2"/>
          <p:cNvSpPr txBox="1"/>
          <p:nvPr/>
        </p:nvSpPr>
        <p:spPr>
          <a:xfrm>
            <a:off x="319645" y="1143000"/>
            <a:ext cx="8671955" cy="1569660"/>
          </a:xfrm>
          <a:prstGeom prst="rect">
            <a:avLst/>
          </a:prstGeom>
          <a:noFill/>
        </p:spPr>
        <p:txBody>
          <a:bodyPr wrap="square" rtlCol="0">
            <a:spAutoFit/>
          </a:bodyPr>
          <a:lstStyle/>
          <a:p>
            <a:r>
              <a:rPr lang="en-US" sz="2400" b="1" dirty="0" smtClean="0">
                <a:solidFill>
                  <a:srgbClr val="0070C0"/>
                </a:solidFill>
                <a:latin typeface="Arial" panose="020B0604020202020204" pitchFamily="34" charset="0"/>
                <a:cs typeface="Arial" panose="020B0604020202020204" pitchFamily="34" charset="0"/>
              </a:rPr>
              <a:t>    Most organic compounds are known by two or more names:- The </a:t>
            </a:r>
            <a:r>
              <a:rPr lang="en-US" sz="2400" b="1" dirty="0">
                <a:solidFill>
                  <a:srgbClr val="0070C0"/>
                </a:solidFill>
                <a:latin typeface="Arial" panose="020B0604020202020204" pitchFamily="34" charset="0"/>
                <a:cs typeface="Arial" panose="020B0604020202020204" pitchFamily="34" charset="0"/>
              </a:rPr>
              <a:t>older unsystematic names, </a:t>
            </a:r>
            <a:r>
              <a:rPr lang="en-US" sz="2400" b="1" dirty="0" smtClean="0">
                <a:solidFill>
                  <a:srgbClr val="0070C0"/>
                </a:solidFill>
                <a:latin typeface="Arial" panose="020B0604020202020204" pitchFamily="34" charset="0"/>
                <a:cs typeface="Arial" panose="020B0604020202020204" pitchFamily="34" charset="0"/>
              </a:rPr>
              <a:t>called </a:t>
            </a:r>
            <a:r>
              <a:rPr lang="en-US" sz="2400" b="1" dirty="0">
                <a:solidFill>
                  <a:srgbClr val="0070C0"/>
                </a:solidFill>
                <a:latin typeface="Arial" panose="020B0604020202020204" pitchFamily="34" charset="0"/>
                <a:cs typeface="Arial" panose="020B0604020202020204" pitchFamily="34" charset="0"/>
              </a:rPr>
              <a:t>(</a:t>
            </a:r>
            <a:r>
              <a:rPr lang="en-US" sz="2400" b="1" i="1" dirty="0">
                <a:solidFill>
                  <a:srgbClr val="C00000"/>
                </a:solidFill>
                <a:latin typeface="Arial" panose="020B0604020202020204" pitchFamily="34" charset="0"/>
                <a:cs typeface="Arial" panose="020B0604020202020204" pitchFamily="34" charset="0"/>
              </a:rPr>
              <a:t>Common names</a:t>
            </a:r>
            <a:r>
              <a:rPr lang="en-US" sz="2400" b="1" dirty="0">
                <a:solidFill>
                  <a:srgbClr val="0070C0"/>
                </a:solidFill>
                <a:latin typeface="Arial" panose="020B0604020202020204" pitchFamily="34" charset="0"/>
                <a:cs typeface="Arial" panose="020B0604020202020204" pitchFamily="34" charset="0"/>
              </a:rPr>
              <a:t>). </a:t>
            </a:r>
            <a:r>
              <a:rPr lang="en-US" sz="2400" b="1" dirty="0" smtClean="0">
                <a:solidFill>
                  <a:srgbClr val="0070C0"/>
                </a:solidFill>
                <a:latin typeface="Arial" panose="020B0604020202020204" pitchFamily="34" charset="0"/>
                <a:cs typeface="Arial" panose="020B0604020202020204" pitchFamily="34" charset="0"/>
              </a:rPr>
              <a:t>The systematic names called </a:t>
            </a:r>
            <a:r>
              <a:rPr lang="en-US" sz="2400" b="1" dirty="0">
                <a:solidFill>
                  <a:srgbClr val="C00000"/>
                </a:solidFill>
                <a:latin typeface="Arial" panose="020B0604020202020204" pitchFamily="34" charset="0"/>
                <a:cs typeface="Arial" panose="020B0604020202020204" pitchFamily="34" charset="0"/>
              </a:rPr>
              <a:t>IUPAC </a:t>
            </a:r>
            <a:r>
              <a:rPr lang="en-US" sz="2400" b="1" dirty="0" smtClean="0">
                <a:solidFill>
                  <a:srgbClr val="0070C0"/>
                </a:solidFill>
                <a:latin typeface="Arial" panose="020B0604020202020204" pitchFamily="34" charset="0"/>
                <a:cs typeface="Arial" panose="020B0604020202020204" pitchFamily="34" charset="0"/>
              </a:rPr>
              <a:t>names: (</a:t>
            </a:r>
            <a:r>
              <a:rPr lang="en-US" sz="2400" b="1" u="sng" dirty="0" smtClean="0">
                <a:solidFill>
                  <a:srgbClr val="C00000"/>
                </a:solidFill>
                <a:latin typeface="Arial" panose="020B0604020202020204" pitchFamily="34" charset="0"/>
                <a:cs typeface="Arial" panose="020B0604020202020204" pitchFamily="34" charset="0"/>
              </a:rPr>
              <a:t>I</a:t>
            </a:r>
            <a:r>
              <a:rPr lang="en-US" sz="2400" b="1" dirty="0" smtClean="0">
                <a:solidFill>
                  <a:srgbClr val="0070C0"/>
                </a:solidFill>
                <a:latin typeface="Arial" panose="020B0604020202020204" pitchFamily="34" charset="0"/>
                <a:cs typeface="Arial" panose="020B0604020202020204" pitchFamily="34" charset="0"/>
              </a:rPr>
              <a:t>nternational </a:t>
            </a:r>
            <a:r>
              <a:rPr lang="en-US" sz="2400" b="1" u="sng" dirty="0">
                <a:solidFill>
                  <a:srgbClr val="C00000"/>
                </a:solidFill>
                <a:latin typeface="Arial" panose="020B0604020202020204" pitchFamily="34" charset="0"/>
                <a:cs typeface="Arial" panose="020B0604020202020204" pitchFamily="34" charset="0"/>
              </a:rPr>
              <a:t>U</a:t>
            </a:r>
            <a:r>
              <a:rPr lang="en-US" sz="2400" b="1" dirty="0">
                <a:solidFill>
                  <a:srgbClr val="0070C0"/>
                </a:solidFill>
                <a:latin typeface="Arial" panose="020B0604020202020204" pitchFamily="34" charset="0"/>
                <a:cs typeface="Arial" panose="020B0604020202020204" pitchFamily="34" charset="0"/>
              </a:rPr>
              <a:t>nion of </a:t>
            </a:r>
            <a:r>
              <a:rPr lang="en-US" sz="2400" b="1" u="sng" dirty="0">
                <a:solidFill>
                  <a:srgbClr val="C00000"/>
                </a:solidFill>
                <a:latin typeface="Arial" panose="020B0604020202020204" pitchFamily="34" charset="0"/>
                <a:cs typeface="Arial" panose="020B0604020202020204" pitchFamily="34" charset="0"/>
              </a:rPr>
              <a:t>P</a:t>
            </a:r>
            <a:r>
              <a:rPr lang="en-US" sz="2400" b="1" dirty="0">
                <a:solidFill>
                  <a:srgbClr val="0070C0"/>
                </a:solidFill>
                <a:latin typeface="Arial" panose="020B0604020202020204" pitchFamily="34" charset="0"/>
                <a:cs typeface="Arial" panose="020B0604020202020204" pitchFamily="34" charset="0"/>
              </a:rPr>
              <a:t>ure &amp; </a:t>
            </a:r>
            <a:r>
              <a:rPr lang="en-US" sz="2400" b="1" u="sng" dirty="0">
                <a:solidFill>
                  <a:srgbClr val="C00000"/>
                </a:solidFill>
                <a:latin typeface="Arial" panose="020B0604020202020204" pitchFamily="34" charset="0"/>
                <a:cs typeface="Arial" panose="020B0604020202020204" pitchFamily="34" charset="0"/>
              </a:rPr>
              <a:t>A</a:t>
            </a:r>
            <a:r>
              <a:rPr lang="en-US" sz="2400" b="1" dirty="0">
                <a:solidFill>
                  <a:srgbClr val="0070C0"/>
                </a:solidFill>
                <a:latin typeface="Arial" panose="020B0604020202020204" pitchFamily="34" charset="0"/>
                <a:cs typeface="Arial" panose="020B0604020202020204" pitchFamily="34" charset="0"/>
              </a:rPr>
              <a:t>pplied </a:t>
            </a:r>
            <a:r>
              <a:rPr lang="en-US" sz="2400" b="1" u="sng" dirty="0" smtClean="0">
                <a:solidFill>
                  <a:srgbClr val="C00000"/>
                </a:solidFill>
                <a:latin typeface="Arial" panose="020B0604020202020204" pitchFamily="34" charset="0"/>
                <a:cs typeface="Arial" panose="020B0604020202020204" pitchFamily="34" charset="0"/>
              </a:rPr>
              <a:t>C</a:t>
            </a:r>
            <a:r>
              <a:rPr lang="en-US" sz="2400" b="1" dirty="0" smtClean="0">
                <a:solidFill>
                  <a:srgbClr val="0070C0"/>
                </a:solidFill>
                <a:latin typeface="Arial" panose="020B0604020202020204" pitchFamily="34" charset="0"/>
                <a:cs typeface="Arial" panose="020B0604020202020204" pitchFamily="34" charset="0"/>
              </a:rPr>
              <a:t>hemistry)</a:t>
            </a:r>
            <a:endParaRPr lang="en-US" sz="2400" b="1" dirty="0">
              <a:latin typeface="Arial" panose="020B0604020202020204" pitchFamily="34" charset="0"/>
              <a:cs typeface="Arial" panose="020B0604020202020204" pitchFamily="34" charset="0"/>
            </a:endParaRPr>
          </a:p>
        </p:txBody>
      </p:sp>
      <p:pic>
        <p:nvPicPr>
          <p:cNvPr id="4" name="Picture 3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6721" y="2896652"/>
            <a:ext cx="4800600" cy="136949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629400" y="2973169"/>
            <a:ext cx="1447800" cy="646331"/>
          </a:xfrm>
          <a:prstGeom prst="rect">
            <a:avLst/>
          </a:prstGeom>
        </p:spPr>
        <p:txBody>
          <a:bodyPr wrap="square">
            <a:spAutoFit/>
          </a:bodyPr>
          <a:lstStyle/>
          <a:p>
            <a:r>
              <a:rPr lang="en-US" b="1" dirty="0" smtClean="0"/>
              <a:t>C</a:t>
            </a:r>
            <a:r>
              <a:rPr lang="en-US" b="1" baseline="-25000" dirty="0" smtClean="0"/>
              <a:t>15</a:t>
            </a:r>
            <a:r>
              <a:rPr lang="en-US" b="1" dirty="0" smtClean="0"/>
              <a:t>H</a:t>
            </a:r>
            <a:r>
              <a:rPr lang="en-US" b="1" baseline="-25000" dirty="0" smtClean="0"/>
              <a:t>32</a:t>
            </a:r>
          </a:p>
          <a:p>
            <a:pPr lvl="0"/>
            <a:r>
              <a:rPr lang="en-US" sz="1600" b="1" dirty="0">
                <a:solidFill>
                  <a:prstClr val="black"/>
                </a:solidFill>
              </a:rPr>
              <a:t>4347 </a:t>
            </a:r>
            <a:r>
              <a:rPr lang="en-US" b="1" dirty="0">
                <a:solidFill>
                  <a:prstClr val="black"/>
                </a:solidFill>
              </a:rPr>
              <a:t>isomer  </a:t>
            </a:r>
            <a:endParaRPr lang="ar-SA" b="1" dirty="0">
              <a:solidFill>
                <a:prstClr val="black"/>
              </a:solidFill>
            </a:endParaRPr>
          </a:p>
        </p:txBody>
      </p:sp>
      <p:sp>
        <p:nvSpPr>
          <p:cNvPr id="8" name="Rectangle 7"/>
          <p:cNvSpPr/>
          <p:nvPr/>
        </p:nvSpPr>
        <p:spPr>
          <a:xfrm>
            <a:off x="2590800" y="4266148"/>
            <a:ext cx="3276600" cy="400110"/>
          </a:xfrm>
          <a:prstGeom prst="rect">
            <a:avLst/>
          </a:prstGeom>
        </p:spPr>
        <p:txBody>
          <a:bodyPr wrap="square">
            <a:spAutoFit/>
          </a:bodyPr>
          <a:lstStyle/>
          <a:p>
            <a:r>
              <a:rPr lang="ar-SA" sz="2000" dirty="0">
                <a:solidFill>
                  <a:srgbClr val="000000"/>
                </a:solidFill>
                <a:latin typeface="Times New Roman"/>
                <a:ea typeface="Times New Roman"/>
                <a:cs typeface="Simplified Arabic"/>
              </a:rPr>
              <a:t>ـ </a:t>
            </a:r>
            <a:r>
              <a:rPr lang="en-US" b="1" dirty="0">
                <a:solidFill>
                  <a:srgbClr val="0000FF"/>
                </a:solidFill>
                <a:latin typeface="Times New Roman"/>
                <a:ea typeface="Times New Roman"/>
                <a:cs typeface="Simplified Arabic"/>
              </a:rPr>
              <a:t>Methyl ethyl isopropyl </a:t>
            </a:r>
            <a:r>
              <a:rPr lang="en-US" b="1" dirty="0" err="1">
                <a:solidFill>
                  <a:srgbClr val="0000FF"/>
                </a:solidFill>
                <a:latin typeface="Times New Roman"/>
                <a:ea typeface="Times New Roman"/>
                <a:cs typeface="Simplified Arabic"/>
              </a:rPr>
              <a:t>nonane</a:t>
            </a:r>
            <a:endParaRPr lang="ar-SA" b="1" dirty="0"/>
          </a:p>
        </p:txBody>
      </p:sp>
      <p:sp>
        <p:nvSpPr>
          <p:cNvPr id="9" name="عنصر نائب لرقم الشريحة 8"/>
          <p:cNvSpPr>
            <a:spLocks noGrp="1"/>
          </p:cNvSpPr>
          <p:nvPr>
            <p:ph type="sldNum" sz="quarter" idx="12"/>
          </p:nvPr>
        </p:nvSpPr>
        <p:spPr/>
        <p:txBody>
          <a:bodyPr/>
          <a:lstStyle/>
          <a:p>
            <a:fld id="{405B12B2-4FB3-489F-A189-74144EEB9694}" type="slidenum">
              <a:rPr lang="en-US" smtClean="0"/>
              <a:pPr/>
              <a:t>38</a:t>
            </a:fld>
            <a:endParaRPr lang="en-US"/>
          </a:p>
        </p:txBody>
      </p:sp>
      <p:sp>
        <p:nvSpPr>
          <p:cNvPr id="6" name="عنصر نائب للتذييل 5"/>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1966369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0" y="0"/>
            <a:ext cx="9158344" cy="52322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a:solidFill>
                  <a:srgbClr val="00467A"/>
                </a:solidFill>
              </a:rPr>
              <a:t>The IUPAC </a:t>
            </a:r>
            <a:r>
              <a:rPr lang="en-US" sz="2800" b="1" dirty="0" smtClean="0">
                <a:solidFill>
                  <a:srgbClr val="00467A"/>
                </a:solidFill>
              </a:rPr>
              <a:t>Rules</a:t>
            </a:r>
            <a:r>
              <a:rPr lang="en-US" sz="2400" b="1" dirty="0" smtClean="0">
                <a:solidFill>
                  <a:srgbClr val="00467A"/>
                </a:solidFill>
              </a:rPr>
              <a:t>  Cont</a:t>
            </a:r>
            <a:r>
              <a:rPr lang="en-US" sz="2400" b="1" dirty="0">
                <a:solidFill>
                  <a:srgbClr val="00467A"/>
                </a:solidFill>
              </a:rPr>
              <a:t>.</a:t>
            </a:r>
          </a:p>
        </p:txBody>
      </p:sp>
      <p:sp>
        <p:nvSpPr>
          <p:cNvPr id="2054" name="AutoShape 6"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2"/>
          </p:cNvPr>
          <p:cNvSpPr>
            <a:spLocks noChangeAspect="1" noChangeArrowheads="1"/>
          </p:cNvSpPr>
          <p:nvPr/>
        </p:nvSpPr>
        <p:spPr bwMode="auto">
          <a:xfrm>
            <a:off x="157163" y="-320358"/>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6" name="AutoShape 8"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2"/>
          </p:cNvPr>
          <p:cNvSpPr>
            <a:spLocks noChangeAspect="1" noChangeArrowheads="1"/>
          </p:cNvSpPr>
          <p:nvPr/>
        </p:nvSpPr>
        <p:spPr bwMode="auto">
          <a:xfrm>
            <a:off x="157163" y="-320358"/>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8" name="AutoShape 10"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2"/>
          </p:cNvPr>
          <p:cNvSpPr>
            <a:spLocks noChangeAspect="1" noChangeArrowheads="1"/>
          </p:cNvSpPr>
          <p:nvPr/>
        </p:nvSpPr>
        <p:spPr bwMode="auto">
          <a:xfrm>
            <a:off x="157163" y="-320358"/>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60" name="AutoShape 12"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2"/>
          </p:cNvPr>
          <p:cNvSpPr>
            <a:spLocks noChangeAspect="1" noChangeArrowheads="1"/>
          </p:cNvSpPr>
          <p:nvPr/>
        </p:nvSpPr>
        <p:spPr bwMode="auto">
          <a:xfrm>
            <a:off x="157163" y="-320358"/>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 name="TextBox 19"/>
          <p:cNvSpPr txBox="1"/>
          <p:nvPr/>
        </p:nvSpPr>
        <p:spPr>
          <a:xfrm>
            <a:off x="372532" y="609600"/>
            <a:ext cx="8118863" cy="2308324"/>
          </a:xfrm>
          <a:prstGeom prst="rect">
            <a:avLst/>
          </a:prstGeom>
          <a:noFill/>
        </p:spPr>
        <p:txBody>
          <a:bodyPr wrap="square" rtlCol="0">
            <a:spAutoFit/>
          </a:bodyPr>
          <a:lstStyle/>
          <a:p>
            <a:pPr algn="just"/>
            <a:r>
              <a:rPr lang="en-US" sz="2400" b="1" dirty="0">
                <a:solidFill>
                  <a:srgbClr val="C00000"/>
                </a:solidFill>
                <a:cs typeface="Times New Roman" pitchFamily="18" charset="0"/>
              </a:rPr>
              <a:t>The IUPAC </a:t>
            </a:r>
            <a:r>
              <a:rPr lang="en-US" sz="2400" b="1" dirty="0" smtClean="0">
                <a:solidFill>
                  <a:srgbClr val="C00000"/>
                </a:solidFill>
                <a:cs typeface="Times New Roman" pitchFamily="18" charset="0"/>
              </a:rPr>
              <a:t>Rules</a:t>
            </a:r>
          </a:p>
          <a:p>
            <a:pPr marL="457200" indent="-457200" algn="just">
              <a:buAutoNum type="arabicParenR"/>
            </a:pPr>
            <a:r>
              <a:rPr lang="en-US" sz="2400" b="1" dirty="0" smtClean="0">
                <a:solidFill>
                  <a:schemeClr val="tx2"/>
                </a:solidFill>
                <a:cs typeface="Times New Roman" pitchFamily="18" charset="0"/>
              </a:rPr>
              <a:t>Select the longest continuous carbon chain (called the </a:t>
            </a:r>
            <a:r>
              <a:rPr lang="en-US" sz="2400" b="1" dirty="0">
                <a:solidFill>
                  <a:schemeClr val="tx2"/>
                </a:solidFill>
                <a:cs typeface="Times New Roman" pitchFamily="18" charset="0"/>
              </a:rPr>
              <a:t>parent </a:t>
            </a:r>
            <a:r>
              <a:rPr lang="en-US" sz="2400" b="1" dirty="0" smtClean="0">
                <a:solidFill>
                  <a:schemeClr val="tx2"/>
                </a:solidFill>
                <a:cs typeface="Times New Roman" pitchFamily="18" charset="0"/>
              </a:rPr>
              <a:t>chain) , </a:t>
            </a:r>
            <a:r>
              <a:rPr lang="en-US" sz="2400" b="1" dirty="0">
                <a:solidFill>
                  <a:schemeClr val="tx2"/>
                </a:solidFill>
                <a:cs typeface="Times New Roman" pitchFamily="18" charset="0"/>
              </a:rPr>
              <a:t>the longest continuous chain is not necessarily </a:t>
            </a:r>
            <a:r>
              <a:rPr lang="en-US" sz="2400" b="1" dirty="0" smtClean="0">
                <a:solidFill>
                  <a:schemeClr val="tx2"/>
                </a:solidFill>
                <a:cs typeface="Times New Roman" pitchFamily="18" charset="0"/>
              </a:rPr>
              <a:t>straight which determine the parent name.</a:t>
            </a:r>
          </a:p>
          <a:p>
            <a:pPr algn="just"/>
            <a:r>
              <a:rPr lang="en-US" sz="2400" b="1" dirty="0" smtClean="0">
                <a:solidFill>
                  <a:schemeClr val="tx2"/>
                </a:solidFill>
                <a:cs typeface="Times New Roman" pitchFamily="18" charset="0"/>
              </a:rPr>
              <a:t>2</a:t>
            </a:r>
            <a:r>
              <a:rPr lang="en-US" sz="2400" b="1" dirty="0">
                <a:solidFill>
                  <a:schemeClr val="tx2"/>
                </a:solidFill>
                <a:cs typeface="Times New Roman" pitchFamily="18" charset="0"/>
              </a:rPr>
              <a:t>) Number the </a:t>
            </a:r>
            <a:r>
              <a:rPr lang="en-US" sz="2400" b="1" dirty="0" smtClean="0">
                <a:solidFill>
                  <a:schemeClr val="tx2"/>
                </a:solidFill>
                <a:cs typeface="Times New Roman" pitchFamily="18" charset="0"/>
              </a:rPr>
              <a:t>carbons </a:t>
            </a:r>
            <a:r>
              <a:rPr lang="en-US" sz="2400" b="1" dirty="0">
                <a:solidFill>
                  <a:schemeClr val="tx2"/>
                </a:solidFill>
                <a:cs typeface="Times New Roman" pitchFamily="18" charset="0"/>
              </a:rPr>
              <a:t>in the </a:t>
            </a:r>
            <a:r>
              <a:rPr lang="en-US" sz="2400" b="1" dirty="0" smtClean="0">
                <a:solidFill>
                  <a:schemeClr val="tx2"/>
                </a:solidFill>
                <a:cs typeface="Times New Roman" pitchFamily="18" charset="0"/>
              </a:rPr>
              <a:t>longest chain starting </a:t>
            </a:r>
            <a:r>
              <a:rPr lang="en-US" sz="2400" b="1" dirty="0">
                <a:solidFill>
                  <a:schemeClr val="tx2"/>
                </a:solidFill>
                <a:cs typeface="Times New Roman" pitchFamily="18" charset="0"/>
              </a:rPr>
              <a:t>from the </a:t>
            </a:r>
            <a:r>
              <a:rPr lang="en-US" sz="2400" b="1" dirty="0" smtClean="0">
                <a:solidFill>
                  <a:schemeClr val="tx2"/>
                </a:solidFill>
                <a:cs typeface="Times New Roman" pitchFamily="18" charset="0"/>
              </a:rPr>
              <a:t>end of the chain nearer the substituent </a:t>
            </a:r>
            <a:endParaRPr lang="en-US" sz="2400" b="1" dirty="0">
              <a:solidFill>
                <a:schemeClr val="tx2"/>
              </a:solidFill>
              <a:cs typeface="Times New Roman" pitchFamily="18" charset="0"/>
            </a:endParaRPr>
          </a:p>
        </p:txBody>
      </p:sp>
      <p:pic>
        <p:nvPicPr>
          <p:cNvPr id="232539" name="Picture 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519" y="2775200"/>
            <a:ext cx="5676163" cy="197012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971800" y="4357837"/>
            <a:ext cx="2229713" cy="369332"/>
          </a:xfrm>
          <a:prstGeom prst="rect">
            <a:avLst/>
          </a:prstGeom>
        </p:spPr>
        <p:txBody>
          <a:bodyPr wrap="none">
            <a:spAutoFit/>
          </a:bodyPr>
          <a:lstStyle/>
          <a:p>
            <a:r>
              <a:rPr lang="en-US" b="1" i="1" u="sng" dirty="0">
                <a:solidFill>
                  <a:schemeClr val="bg2">
                    <a:lumMod val="25000"/>
                  </a:schemeClr>
                </a:solidFill>
                <a:cs typeface="Times New Roman" pitchFamily="18" charset="0"/>
              </a:rPr>
              <a:t>not </a:t>
            </a:r>
            <a:r>
              <a:rPr lang="en-US" b="1" dirty="0">
                <a:solidFill>
                  <a:schemeClr val="bg2">
                    <a:lumMod val="25000"/>
                  </a:schemeClr>
                </a:solidFill>
                <a:cs typeface="Times New Roman" pitchFamily="18" charset="0"/>
              </a:rPr>
              <a:t>    </a:t>
            </a:r>
            <a:r>
              <a:rPr lang="en-US" b="1" i="1" u="sng" dirty="0">
                <a:solidFill>
                  <a:schemeClr val="bg2">
                    <a:lumMod val="25000"/>
                  </a:schemeClr>
                </a:solidFill>
                <a:cs typeface="Times New Roman" pitchFamily="18" charset="0"/>
              </a:rPr>
              <a:t> </a:t>
            </a:r>
            <a:r>
              <a:rPr lang="en-US" b="1" dirty="0" err="1">
                <a:solidFill>
                  <a:schemeClr val="bg2">
                    <a:lumMod val="25000"/>
                  </a:schemeClr>
                </a:solidFill>
                <a:cs typeface="Times New Roman" pitchFamily="18" charset="0"/>
              </a:rPr>
              <a:t>Propylpentane</a:t>
            </a:r>
            <a:endParaRPr lang="ar-SA" dirty="0"/>
          </a:p>
        </p:txBody>
      </p:sp>
      <p:sp>
        <p:nvSpPr>
          <p:cNvPr id="4" name="عنصر نائب لرقم الشريحة 3"/>
          <p:cNvSpPr>
            <a:spLocks noGrp="1"/>
          </p:cNvSpPr>
          <p:nvPr>
            <p:ph type="sldNum" sz="quarter" idx="12"/>
          </p:nvPr>
        </p:nvSpPr>
        <p:spPr>
          <a:xfrm>
            <a:off x="457200" y="6356350"/>
            <a:ext cx="609600" cy="365125"/>
          </a:xfrm>
        </p:spPr>
        <p:txBody>
          <a:bodyPr/>
          <a:lstStyle/>
          <a:p>
            <a:fld id="{405B12B2-4FB3-489F-A189-74144EEB9694}" type="slidenum">
              <a:rPr lang="en-US" smtClean="0"/>
              <a:pPr/>
              <a:t>39</a:t>
            </a:fld>
            <a:endParaRPr lang="en-US" dirty="0"/>
          </a:p>
        </p:txBody>
      </p:sp>
      <p:sp>
        <p:nvSpPr>
          <p:cNvPr id="3" name="مستطيل 2"/>
          <p:cNvSpPr/>
          <p:nvPr/>
        </p:nvSpPr>
        <p:spPr>
          <a:xfrm>
            <a:off x="1142999" y="4648200"/>
            <a:ext cx="7848601" cy="1938992"/>
          </a:xfrm>
          <a:prstGeom prst="rect">
            <a:avLst/>
          </a:prstGeom>
        </p:spPr>
        <p:txBody>
          <a:bodyPr wrap="square">
            <a:spAutoFit/>
          </a:bodyPr>
          <a:lstStyle/>
          <a:p>
            <a:r>
              <a:rPr lang="en-US" sz="2000" b="1" dirty="0">
                <a:solidFill>
                  <a:srgbClr val="1F497D">
                    <a:lumMod val="50000"/>
                  </a:srgbClr>
                </a:solidFill>
              </a:rPr>
              <a:t>To </a:t>
            </a:r>
            <a:r>
              <a:rPr lang="en-US" sz="2000" b="1" dirty="0">
                <a:solidFill>
                  <a:srgbClr val="FF0000"/>
                </a:solidFill>
              </a:rPr>
              <a:t>write the</a:t>
            </a:r>
            <a:r>
              <a:rPr lang="en-US" sz="2000" b="1" dirty="0">
                <a:solidFill>
                  <a:srgbClr val="1F497D">
                    <a:lumMod val="50000"/>
                  </a:srgbClr>
                </a:solidFill>
              </a:rPr>
              <a:t> name </a:t>
            </a:r>
            <a:r>
              <a:rPr lang="en-US" sz="2000" b="1" dirty="0">
                <a:solidFill>
                  <a:srgbClr val="FF0000"/>
                </a:solidFill>
              </a:rPr>
              <a:t>of</a:t>
            </a:r>
            <a:r>
              <a:rPr lang="en-US" sz="2000" b="1" dirty="0">
                <a:solidFill>
                  <a:srgbClr val="1F497D">
                    <a:lumMod val="50000"/>
                  </a:srgbClr>
                </a:solidFill>
              </a:rPr>
              <a:t> this compound</a:t>
            </a:r>
            <a:r>
              <a:rPr lang="en-US" sz="2000" b="1" dirty="0" smtClean="0">
                <a:solidFill>
                  <a:schemeClr val="tx2">
                    <a:lumMod val="50000"/>
                  </a:schemeClr>
                </a:solidFill>
              </a:rPr>
              <a:t>;</a:t>
            </a:r>
            <a:endParaRPr lang="en-US" sz="2000" b="1" dirty="0">
              <a:solidFill>
                <a:schemeClr val="tx2">
                  <a:lumMod val="50000"/>
                </a:schemeClr>
              </a:solidFill>
            </a:endParaRPr>
          </a:p>
          <a:p>
            <a:r>
              <a:rPr lang="en-US" sz="2000" b="1" dirty="0">
                <a:solidFill>
                  <a:schemeClr val="tx2">
                    <a:lumMod val="50000"/>
                  </a:schemeClr>
                </a:solidFill>
              </a:rPr>
              <a:t>1-  The position of the substituent on the longest (or parent)  carbon chain by a </a:t>
            </a:r>
            <a:r>
              <a:rPr lang="en-US" sz="2000" b="1" dirty="0" smtClean="0">
                <a:solidFill>
                  <a:schemeClr val="tx2">
                    <a:lumMod val="50000"/>
                  </a:schemeClr>
                </a:solidFill>
              </a:rPr>
              <a:t>number : </a:t>
            </a:r>
            <a:r>
              <a:rPr lang="en-US" sz="2000" b="1" dirty="0">
                <a:solidFill>
                  <a:schemeClr val="tx2">
                    <a:lumMod val="50000"/>
                  </a:schemeClr>
                </a:solidFill>
              </a:rPr>
              <a:t>3 </a:t>
            </a:r>
          </a:p>
          <a:p>
            <a:r>
              <a:rPr lang="en-US" sz="2000" b="1" dirty="0">
                <a:solidFill>
                  <a:schemeClr val="tx2">
                    <a:lumMod val="50000"/>
                  </a:schemeClr>
                </a:solidFill>
              </a:rPr>
              <a:t> 2- The number is followed by a </a:t>
            </a:r>
            <a:r>
              <a:rPr lang="en-US" sz="2000" b="1" dirty="0">
                <a:solidFill>
                  <a:srgbClr val="C00000"/>
                </a:solidFill>
              </a:rPr>
              <a:t>hyphen (-). </a:t>
            </a:r>
          </a:p>
          <a:p>
            <a:r>
              <a:rPr lang="en-US" sz="2000" b="1" dirty="0">
                <a:solidFill>
                  <a:schemeClr val="tx2">
                    <a:lumMod val="50000"/>
                  </a:schemeClr>
                </a:solidFill>
              </a:rPr>
              <a:t>3- The name of the substituent is(ethyl). </a:t>
            </a:r>
          </a:p>
          <a:p>
            <a:r>
              <a:rPr lang="en-US" sz="2000" b="1" dirty="0">
                <a:solidFill>
                  <a:schemeClr val="tx2">
                    <a:lumMod val="50000"/>
                  </a:schemeClr>
                </a:solidFill>
              </a:rPr>
              <a:t>4-  The parent carbon chain (hexane)</a:t>
            </a:r>
          </a:p>
        </p:txBody>
      </p:sp>
      <p:sp>
        <p:nvSpPr>
          <p:cNvPr id="5" name="مستطيل 4"/>
          <p:cNvSpPr/>
          <p:nvPr/>
        </p:nvSpPr>
        <p:spPr>
          <a:xfrm>
            <a:off x="4038600" y="3581400"/>
            <a:ext cx="441146" cy="369332"/>
          </a:xfrm>
          <a:prstGeom prst="rect">
            <a:avLst/>
          </a:prstGeom>
        </p:spPr>
        <p:style>
          <a:lnRef idx="0">
            <a:scrgbClr r="0" g="0" b="0"/>
          </a:lnRef>
          <a:fillRef idx="1001">
            <a:schemeClr val="lt2"/>
          </a:fillRef>
          <a:effectRef idx="0">
            <a:scrgbClr r="0" g="0" b="0"/>
          </a:effectRef>
          <a:fontRef idx="major"/>
        </p:style>
        <p:txBody>
          <a:bodyPr wrap="none">
            <a:spAutoFit/>
          </a:bodyPr>
          <a:lstStyle/>
          <a:p>
            <a:pPr algn="just"/>
            <a:r>
              <a:rPr lang="en-US" b="1" i="1" dirty="0" smtClean="0">
                <a:solidFill>
                  <a:schemeClr val="tx2"/>
                </a:solidFill>
                <a:cs typeface="Times New Roman" pitchFamily="18" charset="0"/>
              </a:rPr>
              <a:t> or</a:t>
            </a:r>
            <a:endParaRPr lang="en-US" b="1" i="1" dirty="0">
              <a:solidFill>
                <a:schemeClr val="tx2"/>
              </a:solidFill>
              <a:cs typeface="Times New Roman" pitchFamily="18" charset="0"/>
            </a:endParaRPr>
          </a:p>
        </p:txBody>
      </p:sp>
      <p:sp>
        <p:nvSpPr>
          <p:cNvPr id="6" name="عنصر نائب للتذييل 5"/>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1681981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4</a:t>
            </a:fld>
            <a:endParaRPr lang="en-US"/>
          </a:p>
        </p:txBody>
      </p:sp>
      <p:sp>
        <p:nvSpPr>
          <p:cNvPr id="4" name="مستطيل 3"/>
          <p:cNvSpPr/>
          <p:nvPr/>
        </p:nvSpPr>
        <p:spPr>
          <a:xfrm>
            <a:off x="152400" y="197346"/>
            <a:ext cx="8610600" cy="5632311"/>
          </a:xfrm>
          <a:prstGeom prst="rect">
            <a:avLst/>
          </a:prstGeom>
        </p:spPr>
        <p:txBody>
          <a:bodyPr wrap="square">
            <a:spAutoFit/>
          </a:bodyPr>
          <a:lstStyle/>
          <a:p>
            <a:pPr lvl="0"/>
            <a:r>
              <a:rPr lang="en-US" dirty="0" smtClean="0">
                <a:solidFill>
                  <a:srgbClr val="0070C0"/>
                </a:solidFill>
                <a:latin typeface="Times New Roman" panose="02020603050405020304" pitchFamily="18" charset="0"/>
                <a:cs typeface="Times New Roman" panose="02020603050405020304" pitchFamily="18" charset="0"/>
              </a:rPr>
              <a:t>          Syllabus</a:t>
            </a:r>
            <a:endParaRPr lang="en-US" dirty="0" smtClean="0">
              <a:solidFill>
                <a:srgbClr val="C00000"/>
              </a:solidFill>
              <a:latin typeface="Times New Roman" panose="02020603050405020304" pitchFamily="18" charset="0"/>
              <a:cs typeface="Times New Roman" panose="02020603050405020304" pitchFamily="18" charset="0"/>
            </a:endParaRPr>
          </a:p>
          <a:p>
            <a:pPr lvl="0"/>
            <a:r>
              <a:rPr lang="en-US" b="1" dirty="0" smtClean="0">
                <a:solidFill>
                  <a:srgbClr val="C00000"/>
                </a:solidFill>
                <a:latin typeface="Times New Roman" panose="02020603050405020304" pitchFamily="18" charset="0"/>
                <a:cs typeface="Times New Roman" panose="02020603050405020304" pitchFamily="18" charset="0"/>
              </a:rPr>
              <a:t>Alkynes                                  98</a:t>
            </a:r>
          </a:p>
          <a:p>
            <a:pPr lvl="0"/>
            <a:r>
              <a:rPr lang="en-US" dirty="0" smtClean="0">
                <a:solidFill>
                  <a:prstClr val="black"/>
                </a:solidFill>
                <a:latin typeface="Times New Roman" panose="02020603050405020304" pitchFamily="18" charset="0"/>
                <a:cs typeface="Times New Roman" panose="02020603050405020304" pitchFamily="18" charset="0"/>
              </a:rPr>
              <a:t> </a:t>
            </a:r>
            <a:r>
              <a:rPr lang="en-US" dirty="0" smtClean="0">
                <a:solidFill>
                  <a:srgbClr val="C00000"/>
                </a:solidFill>
                <a:latin typeface="Times New Roman" panose="02020603050405020304" pitchFamily="18" charset="0"/>
                <a:cs typeface="Times New Roman" panose="02020603050405020304" pitchFamily="18" charset="0"/>
              </a:rPr>
              <a:t>Nomenclature</a:t>
            </a:r>
            <a:r>
              <a:rPr lang="en-US" dirty="0" smtClean="0">
                <a:solidFill>
                  <a:prstClr val="black"/>
                </a:solidFill>
                <a:latin typeface="Times New Roman" panose="02020603050405020304" pitchFamily="18" charset="0"/>
                <a:cs typeface="Times New Roman" panose="02020603050405020304" pitchFamily="18" charset="0"/>
              </a:rPr>
              <a:t>, </a:t>
            </a:r>
          </a:p>
          <a:p>
            <a:pPr lvl="0"/>
            <a:r>
              <a:rPr lang="en-US" dirty="0" smtClean="0">
                <a:solidFill>
                  <a:prstClr val="black"/>
                </a:solidFill>
                <a:latin typeface="Times New Roman" panose="02020603050405020304" pitchFamily="18" charset="0"/>
                <a:cs typeface="Times New Roman" panose="02020603050405020304" pitchFamily="18" charset="0"/>
              </a:rPr>
              <a:t>Physical properties, Acidity of  Terminal Alkynes</a:t>
            </a:r>
          </a:p>
          <a:p>
            <a:pPr lvl="0"/>
            <a:r>
              <a:rPr lang="en-US" dirty="0" smtClean="0">
                <a:solidFill>
                  <a:prstClr val="black"/>
                </a:solidFill>
                <a:latin typeface="Times New Roman" panose="02020603050405020304" pitchFamily="18" charset="0"/>
                <a:cs typeface="Times New Roman" panose="02020603050405020304" pitchFamily="18" charset="0"/>
              </a:rPr>
              <a:t>Synthesis </a:t>
            </a:r>
          </a:p>
          <a:p>
            <a:pPr lvl="0"/>
            <a:r>
              <a:rPr lang="en-US" dirty="0" smtClean="0">
                <a:solidFill>
                  <a:prstClr val="black"/>
                </a:solidFill>
                <a:latin typeface="Times New Roman" panose="02020603050405020304" pitchFamily="18" charset="0"/>
                <a:cs typeface="Times New Roman" panose="02020603050405020304" pitchFamily="18" charset="0"/>
              </a:rPr>
              <a:t> -    </a:t>
            </a:r>
            <a:r>
              <a:rPr lang="en-US" dirty="0" err="1" smtClean="0">
                <a:solidFill>
                  <a:prstClr val="black"/>
                </a:solidFill>
                <a:latin typeface="Times New Roman" panose="02020603050405020304" pitchFamily="18" charset="0"/>
                <a:cs typeface="Times New Roman" panose="02020603050405020304" pitchFamily="18" charset="0"/>
              </a:rPr>
              <a:t>Dehydrohalogenation</a:t>
            </a:r>
            <a:r>
              <a:rPr lang="en-US" dirty="0" smtClean="0">
                <a:solidFill>
                  <a:prstClr val="black"/>
                </a:solidFill>
                <a:latin typeface="Times New Roman" panose="02020603050405020304" pitchFamily="18" charset="0"/>
                <a:cs typeface="Times New Roman" panose="02020603050405020304" pitchFamily="18" charset="0"/>
              </a:rPr>
              <a:t> from vicinal </a:t>
            </a:r>
            <a:r>
              <a:rPr lang="en-US" dirty="0" err="1" smtClean="0">
                <a:solidFill>
                  <a:prstClr val="black"/>
                </a:solidFill>
                <a:latin typeface="Times New Roman" panose="02020603050405020304" pitchFamily="18" charset="0"/>
                <a:cs typeface="Times New Roman" panose="02020603050405020304" pitchFamily="18" charset="0"/>
              </a:rPr>
              <a:t>dihalides</a:t>
            </a:r>
            <a:r>
              <a:rPr lang="en-US" dirty="0" smtClean="0">
                <a:solidFill>
                  <a:prstClr val="black"/>
                </a:solidFill>
                <a:latin typeface="Times New Roman" panose="02020603050405020304" pitchFamily="18" charset="0"/>
                <a:cs typeface="Times New Roman" panose="02020603050405020304" pitchFamily="18" charset="0"/>
              </a:rPr>
              <a:t>, </a:t>
            </a:r>
          </a:p>
          <a:p>
            <a:pPr lvl="0"/>
            <a:r>
              <a:rPr lang="en-US" dirty="0">
                <a:solidFill>
                  <a:prstClr val="black"/>
                </a:solidFill>
                <a:latin typeface="Times New Roman" panose="02020603050405020304" pitchFamily="18" charset="0"/>
                <a:cs typeface="Times New Roman" panose="02020603050405020304" pitchFamily="18" charset="0"/>
              </a:rPr>
              <a:t> </a:t>
            </a:r>
            <a:r>
              <a:rPr lang="en-US" dirty="0" smtClean="0">
                <a:solidFill>
                  <a:prstClr val="black"/>
                </a:solidFill>
                <a:latin typeface="Times New Roman" panose="02020603050405020304" pitchFamily="18" charset="0"/>
                <a:cs typeface="Times New Roman" panose="02020603050405020304" pitchFamily="18" charset="0"/>
              </a:rPr>
              <a:t> -  Reaction of Sodium </a:t>
            </a:r>
            <a:r>
              <a:rPr lang="en-US" dirty="0" err="1" smtClean="0">
                <a:solidFill>
                  <a:prstClr val="black"/>
                </a:solidFill>
                <a:latin typeface="Times New Roman" panose="02020603050405020304" pitchFamily="18" charset="0"/>
                <a:cs typeface="Times New Roman" panose="02020603050405020304" pitchFamily="18" charset="0"/>
              </a:rPr>
              <a:t>Acetylide</a:t>
            </a:r>
            <a:r>
              <a:rPr lang="en-US" dirty="0" smtClean="0">
                <a:solidFill>
                  <a:prstClr val="black"/>
                </a:solidFill>
                <a:latin typeface="Times New Roman" panose="02020603050405020304" pitchFamily="18" charset="0"/>
                <a:cs typeface="Times New Roman" panose="02020603050405020304" pitchFamily="18" charset="0"/>
              </a:rPr>
              <a:t> with Primary Alkyl Halides</a:t>
            </a:r>
          </a:p>
          <a:p>
            <a:pPr lvl="0"/>
            <a:r>
              <a:rPr lang="en-US" dirty="0" smtClean="0">
                <a:solidFill>
                  <a:prstClr val="black"/>
                </a:solidFill>
                <a:latin typeface="Times New Roman" panose="02020603050405020304" pitchFamily="18" charset="0"/>
                <a:cs typeface="Times New Roman" panose="02020603050405020304" pitchFamily="18" charset="0"/>
              </a:rPr>
              <a:t>Reactions of Alkynes;</a:t>
            </a:r>
          </a:p>
          <a:p>
            <a:pPr lvl="0"/>
            <a:r>
              <a:rPr lang="en-US" dirty="0" smtClean="0">
                <a:solidFill>
                  <a:prstClr val="black"/>
                </a:solidFill>
                <a:latin typeface="Times New Roman" panose="02020603050405020304" pitchFamily="18" charset="0"/>
                <a:cs typeface="Times New Roman" panose="02020603050405020304" pitchFamily="18" charset="0"/>
              </a:rPr>
              <a:t>Addition  reactions : Addition of Hydrogen,  (Hydrogenation) Halogenations, Addition of, HX, Addition of  Water: (Hydration)                                                            </a:t>
            </a:r>
            <a:r>
              <a:rPr lang="en-US" dirty="0" smtClean="0">
                <a:solidFill>
                  <a:srgbClr val="00B050"/>
                </a:solidFill>
                <a:latin typeface="Times New Roman" panose="02020603050405020304" pitchFamily="18" charset="0"/>
                <a:cs typeface="Times New Roman" panose="02020603050405020304" pitchFamily="18" charset="0"/>
              </a:rPr>
              <a:t>(2Lect.)</a:t>
            </a:r>
          </a:p>
          <a:p>
            <a:pPr lvl="0"/>
            <a:r>
              <a:rPr lang="en-US" b="1" dirty="0" smtClean="0">
                <a:solidFill>
                  <a:srgbClr val="FF0000"/>
                </a:solidFill>
                <a:latin typeface="Times New Roman" panose="02020603050405020304" pitchFamily="18" charset="0"/>
                <a:cs typeface="Times New Roman" panose="02020603050405020304" pitchFamily="18" charset="0"/>
              </a:rPr>
              <a:t>Aromatic Compound;         109</a:t>
            </a:r>
          </a:p>
          <a:p>
            <a:pPr lvl="0"/>
            <a:r>
              <a:rPr lang="en-US" dirty="0" smtClean="0">
                <a:solidFill>
                  <a:prstClr val="black"/>
                </a:solidFill>
                <a:latin typeface="Times New Roman" panose="02020603050405020304" pitchFamily="18" charset="0"/>
                <a:cs typeface="Times New Roman" panose="02020603050405020304" pitchFamily="18" charset="0"/>
              </a:rPr>
              <a:t>Definition  </a:t>
            </a:r>
          </a:p>
          <a:p>
            <a:pPr lvl="0"/>
            <a:r>
              <a:rPr lang="en-US" dirty="0" smtClean="0">
                <a:solidFill>
                  <a:prstClr val="black"/>
                </a:solidFill>
                <a:latin typeface="Times New Roman" panose="02020603050405020304" pitchFamily="18" charset="0"/>
                <a:cs typeface="Times New Roman" panose="02020603050405020304" pitchFamily="18" charset="0"/>
              </a:rPr>
              <a:t>Structure &amp; Stability of Benzene</a:t>
            </a:r>
          </a:p>
          <a:p>
            <a:pPr lvl="0"/>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Aromaic</a:t>
            </a:r>
            <a:r>
              <a:rPr lang="en-US" dirty="0" smtClean="0">
                <a:solidFill>
                  <a:prstClr val="black"/>
                </a:solidFill>
                <a:latin typeface="Times New Roman" panose="02020603050405020304" pitchFamily="18" charset="0"/>
                <a:cs typeface="Times New Roman" panose="02020603050405020304" pitchFamily="18" charset="0"/>
              </a:rPr>
              <a:t> character , </a:t>
            </a:r>
            <a:r>
              <a:rPr lang="en-US" dirty="0" err="1" smtClean="0">
                <a:solidFill>
                  <a:prstClr val="black"/>
                </a:solidFill>
                <a:latin typeface="Times New Roman" panose="02020603050405020304" pitchFamily="18" charset="0"/>
                <a:cs typeface="Times New Roman" panose="02020603050405020304" pitchFamily="18" charset="0"/>
              </a:rPr>
              <a:t>Hukel</a:t>
            </a:r>
            <a:r>
              <a:rPr lang="en-US" dirty="0" smtClean="0">
                <a:solidFill>
                  <a:prstClr val="black"/>
                </a:solidFill>
                <a:latin typeface="Times New Roman" panose="02020603050405020304" pitchFamily="18" charset="0"/>
                <a:cs typeface="Times New Roman" panose="02020603050405020304" pitchFamily="18" charset="0"/>
              </a:rPr>
              <a:t> rule, Physical properties of Benzene</a:t>
            </a:r>
          </a:p>
          <a:p>
            <a:pPr lvl="0"/>
            <a:r>
              <a:rPr lang="en-US" dirty="0" smtClean="0">
                <a:solidFill>
                  <a:prstClr val="black"/>
                </a:solidFill>
                <a:latin typeface="Times New Roman" panose="02020603050405020304" pitchFamily="18" charset="0"/>
                <a:cs typeface="Times New Roman" panose="02020603050405020304" pitchFamily="18" charset="0"/>
              </a:rPr>
              <a:t>Nomenclature of Benzene derivatives</a:t>
            </a:r>
          </a:p>
          <a:p>
            <a:pPr lvl="0"/>
            <a:r>
              <a:rPr lang="en-US" dirty="0" smtClean="0">
                <a:solidFill>
                  <a:prstClr val="black"/>
                </a:solidFill>
                <a:latin typeface="Times New Roman" panose="02020603050405020304" pitchFamily="18" charset="0"/>
                <a:cs typeface="Times New Roman" panose="02020603050405020304" pitchFamily="18" charset="0"/>
              </a:rPr>
              <a:t> Side-Chain Reactions of alkyl substituted  benzene </a:t>
            </a:r>
          </a:p>
          <a:p>
            <a:pPr lvl="0"/>
            <a:r>
              <a:rPr lang="en-US" dirty="0" smtClean="0">
                <a:solidFill>
                  <a:prstClr val="black"/>
                </a:solidFill>
                <a:latin typeface="Times New Roman" panose="02020603050405020304" pitchFamily="18" charset="0"/>
                <a:cs typeface="Times New Roman" panose="02020603050405020304" pitchFamily="18" charset="0"/>
              </a:rPr>
              <a:t> Electrophilic aromatic substitution reactions :</a:t>
            </a:r>
          </a:p>
          <a:p>
            <a:pPr lvl="0"/>
            <a:r>
              <a:rPr lang="en-US" dirty="0" smtClean="0">
                <a:solidFill>
                  <a:prstClr val="black"/>
                </a:solidFill>
                <a:latin typeface="Times New Roman" panose="02020603050405020304" pitchFamily="18" charset="0"/>
                <a:cs typeface="Times New Roman" panose="02020603050405020304" pitchFamily="18" charset="0"/>
              </a:rPr>
              <a:t>(Alkylation,     Acylation, Halogenation, </a:t>
            </a:r>
            <a:r>
              <a:rPr lang="en-US" dirty="0" err="1" smtClean="0">
                <a:solidFill>
                  <a:prstClr val="black"/>
                </a:solidFill>
                <a:latin typeface="Times New Roman" panose="02020603050405020304" pitchFamily="18" charset="0"/>
                <a:cs typeface="Times New Roman" panose="02020603050405020304" pitchFamily="18" charset="0"/>
              </a:rPr>
              <a:t>Sulphonation</a:t>
            </a:r>
            <a:r>
              <a:rPr lang="en-US" dirty="0" smtClean="0">
                <a:solidFill>
                  <a:prstClr val="black"/>
                </a:solidFill>
                <a:latin typeface="Times New Roman" panose="02020603050405020304" pitchFamily="18" charset="0"/>
                <a:cs typeface="Times New Roman" panose="02020603050405020304" pitchFamily="18" charset="0"/>
              </a:rPr>
              <a:t>, Nitration), Orientation in </a:t>
            </a:r>
            <a:r>
              <a:rPr lang="en-US" dirty="0" err="1" smtClean="0">
                <a:solidFill>
                  <a:prstClr val="black"/>
                </a:solidFill>
                <a:latin typeface="Times New Roman" panose="02020603050405020304" pitchFamily="18" charset="0"/>
                <a:cs typeface="Times New Roman" panose="02020603050405020304" pitchFamily="18" charset="0"/>
              </a:rPr>
              <a:t>monsubstituted</a:t>
            </a:r>
            <a:r>
              <a:rPr lang="en-US" dirty="0" smtClean="0">
                <a:solidFill>
                  <a:prstClr val="black"/>
                </a:solidFill>
                <a:latin typeface="Times New Roman" panose="02020603050405020304" pitchFamily="18" charset="0"/>
                <a:cs typeface="Times New Roman" panose="02020603050405020304" pitchFamily="18" charset="0"/>
              </a:rPr>
              <a:t> benzenes derivatives. </a:t>
            </a:r>
          </a:p>
          <a:p>
            <a:pPr lvl="0"/>
            <a:r>
              <a:rPr lang="en-US" b="1" i="1" dirty="0" smtClean="0">
                <a:solidFill>
                  <a:prstClr val="black"/>
                </a:solidFill>
                <a:latin typeface="Times New Roman" panose="02020603050405020304" pitchFamily="18" charset="0"/>
                <a:cs typeface="Times New Roman" panose="02020603050405020304" pitchFamily="18" charset="0"/>
              </a:rPr>
              <a:t>(</a:t>
            </a:r>
            <a:r>
              <a:rPr lang="en-US" b="1" i="1" dirty="0" smtClean="0">
                <a:solidFill>
                  <a:srgbClr val="00B050"/>
                </a:solidFill>
                <a:latin typeface="Times New Roman" panose="02020603050405020304" pitchFamily="18" charset="0"/>
                <a:cs typeface="Times New Roman" panose="02020603050405020304" pitchFamily="18" charset="0"/>
              </a:rPr>
              <a:t>3Lect.</a:t>
            </a:r>
            <a:r>
              <a:rPr lang="en-US" b="1" i="1" dirty="0" smtClean="0">
                <a:solidFill>
                  <a:prstClr val="black"/>
                </a:solidFill>
                <a:latin typeface="Times New Roman" panose="02020603050405020304" pitchFamily="18" charset="0"/>
                <a:cs typeface="Times New Roman" panose="02020603050405020304" pitchFamily="18" charset="0"/>
              </a:rPr>
              <a:t>)</a:t>
            </a:r>
            <a:endParaRPr lang="en-US"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8947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6200" y="598771"/>
            <a:ext cx="8991600" cy="1384995"/>
          </a:xfrm>
          <a:prstGeom prst="rect">
            <a:avLst/>
          </a:prstGeom>
          <a:noFill/>
        </p:spPr>
        <p:txBody>
          <a:bodyPr wrap="square" rtlCol="0">
            <a:spAutoFit/>
          </a:bodyPr>
          <a:lstStyle/>
          <a:p>
            <a:pPr algn="just"/>
            <a:r>
              <a:rPr lang="en-US" sz="2400" b="1" dirty="0" smtClean="0">
                <a:solidFill>
                  <a:srgbClr val="C00000"/>
                </a:solidFill>
                <a:cs typeface="Times New Roman" pitchFamily="18" charset="0"/>
              </a:rPr>
              <a:t>3) </a:t>
            </a:r>
            <a:r>
              <a:rPr lang="en-US" sz="2000" b="1" dirty="0">
                <a:solidFill>
                  <a:schemeClr val="tx2">
                    <a:lumMod val="75000"/>
                  </a:schemeClr>
                </a:solidFill>
                <a:cs typeface="Times New Roman" pitchFamily="18" charset="0"/>
              </a:rPr>
              <a:t>When two or </a:t>
            </a:r>
            <a:r>
              <a:rPr lang="en-US" sz="2000" b="1" dirty="0" smtClean="0">
                <a:solidFill>
                  <a:schemeClr val="tx2">
                    <a:lumMod val="75000"/>
                  </a:schemeClr>
                </a:solidFill>
                <a:cs typeface="Times New Roman" pitchFamily="18" charset="0"/>
              </a:rPr>
              <a:t>more </a:t>
            </a:r>
            <a:r>
              <a:rPr lang="en-US" sz="2000" b="1" dirty="0">
                <a:solidFill>
                  <a:schemeClr val="tx2">
                    <a:lumMod val="75000"/>
                  </a:schemeClr>
                </a:solidFill>
                <a:cs typeface="Times New Roman" pitchFamily="18" charset="0"/>
              </a:rPr>
              <a:t>identical alkyl substituents </a:t>
            </a:r>
            <a:r>
              <a:rPr lang="en-US" sz="2000" b="1" dirty="0" smtClean="0">
                <a:solidFill>
                  <a:schemeClr val="tx2">
                    <a:lumMod val="75000"/>
                  </a:schemeClr>
                </a:solidFill>
                <a:cs typeface="Times New Roman" pitchFamily="18" charset="0"/>
              </a:rPr>
              <a:t>are </a:t>
            </a:r>
            <a:r>
              <a:rPr lang="en-US" sz="2000" b="1" dirty="0">
                <a:solidFill>
                  <a:schemeClr val="tx2">
                    <a:lumMod val="75000"/>
                  </a:schemeClr>
                </a:solidFill>
                <a:cs typeface="Times New Roman" pitchFamily="18" charset="0"/>
              </a:rPr>
              <a:t>present  on the parent carbon chain, the prefixes di-, tri-, tetra-, </a:t>
            </a:r>
            <a:r>
              <a:rPr lang="en-US" sz="2000" b="1" dirty="0" err="1">
                <a:solidFill>
                  <a:schemeClr val="tx2">
                    <a:lumMod val="75000"/>
                  </a:schemeClr>
                </a:solidFill>
                <a:cs typeface="Times New Roman" pitchFamily="18" charset="0"/>
              </a:rPr>
              <a:t>penta</a:t>
            </a:r>
            <a:r>
              <a:rPr lang="en-US" sz="2000" b="1" dirty="0">
                <a:solidFill>
                  <a:schemeClr val="tx2">
                    <a:lumMod val="75000"/>
                  </a:schemeClr>
                </a:solidFill>
                <a:cs typeface="Times New Roman" pitchFamily="18" charset="0"/>
              </a:rPr>
              <a:t>-, and so on are used to indicate two, three, four, five, and so </a:t>
            </a:r>
            <a:r>
              <a:rPr lang="en-US" sz="2000" b="1" dirty="0" smtClean="0">
                <a:solidFill>
                  <a:schemeClr val="tx2">
                    <a:lumMod val="75000"/>
                  </a:schemeClr>
                </a:solidFill>
                <a:cs typeface="Times New Roman" pitchFamily="18" charset="0"/>
              </a:rPr>
              <a:t>on, and commas are used to separate number from each other</a:t>
            </a:r>
            <a:r>
              <a:rPr lang="en-US" sz="2000" b="1" dirty="0">
                <a:solidFill>
                  <a:schemeClr val="tx2">
                    <a:lumMod val="75000"/>
                  </a:schemeClr>
                </a:solidFill>
                <a:cs typeface="Times New Roman" pitchFamily="18" charset="0"/>
              </a:rPr>
              <a:t>. </a:t>
            </a:r>
            <a:r>
              <a:rPr lang="en-US" sz="2000" b="1" dirty="0" smtClean="0">
                <a:solidFill>
                  <a:schemeClr val="tx2">
                    <a:lumMod val="75000"/>
                  </a:schemeClr>
                </a:solidFill>
                <a:cs typeface="Times New Roman" pitchFamily="18" charset="0"/>
              </a:rPr>
              <a:t>and the </a:t>
            </a:r>
            <a:r>
              <a:rPr lang="en-US" sz="2000" b="1" dirty="0">
                <a:solidFill>
                  <a:schemeClr val="tx2">
                    <a:lumMod val="75000"/>
                  </a:schemeClr>
                </a:solidFill>
                <a:cs typeface="Times New Roman" pitchFamily="18" charset="0"/>
              </a:rPr>
              <a:t>number is followed by a hyphen (-). </a:t>
            </a:r>
          </a:p>
        </p:txBody>
      </p:sp>
      <p:sp>
        <p:nvSpPr>
          <p:cNvPr id="25" name="TextBox 24"/>
          <p:cNvSpPr txBox="1"/>
          <p:nvPr/>
        </p:nvSpPr>
        <p:spPr>
          <a:xfrm>
            <a:off x="76200" y="3741003"/>
            <a:ext cx="8991600" cy="707886"/>
          </a:xfrm>
          <a:prstGeom prst="rect">
            <a:avLst/>
          </a:prstGeom>
          <a:noFill/>
        </p:spPr>
        <p:txBody>
          <a:bodyPr wrap="square" rtlCol="0">
            <a:spAutoFit/>
          </a:bodyPr>
          <a:lstStyle/>
          <a:p>
            <a:pPr algn="just"/>
            <a:r>
              <a:rPr lang="en-US" sz="2000" b="1" dirty="0" smtClean="0">
                <a:solidFill>
                  <a:srgbClr val="FF0000"/>
                </a:solidFill>
                <a:cs typeface="Times New Roman" pitchFamily="18" charset="0"/>
              </a:rPr>
              <a:t>4</a:t>
            </a:r>
            <a:r>
              <a:rPr lang="en-US" sz="2000" b="1" dirty="0" smtClean="0">
                <a:solidFill>
                  <a:srgbClr val="0070C0"/>
                </a:solidFill>
                <a:cs typeface="Times New Roman" pitchFamily="18" charset="0"/>
              </a:rPr>
              <a:t>) </a:t>
            </a:r>
            <a:r>
              <a:rPr lang="en-US" sz="2000" b="1" dirty="0">
                <a:solidFill>
                  <a:schemeClr val="tx2">
                    <a:lumMod val="75000"/>
                  </a:schemeClr>
                </a:solidFill>
                <a:cs typeface="Times New Roman" pitchFamily="18" charset="0"/>
              </a:rPr>
              <a:t>When two or more  </a:t>
            </a:r>
            <a:r>
              <a:rPr lang="en-US" sz="2000" b="1" dirty="0" smtClean="0">
                <a:solidFill>
                  <a:schemeClr val="tx2">
                    <a:lumMod val="75000"/>
                  </a:schemeClr>
                </a:solidFill>
                <a:cs typeface="Times New Roman" pitchFamily="18" charset="0"/>
              </a:rPr>
              <a:t>different alkyl substituents are attached on the parent  carbon chain</a:t>
            </a:r>
            <a:r>
              <a:rPr lang="en-US" sz="2000" b="1" dirty="0">
                <a:solidFill>
                  <a:schemeClr val="tx2">
                    <a:lumMod val="75000"/>
                  </a:schemeClr>
                </a:solidFill>
                <a:cs typeface="Times New Roman" pitchFamily="18" charset="0"/>
              </a:rPr>
              <a:t>, they are named in order of  alphabetical order</a:t>
            </a:r>
            <a:endParaRPr lang="en-US" sz="2000" b="1" dirty="0" smtClean="0">
              <a:solidFill>
                <a:schemeClr val="tx2">
                  <a:lumMod val="75000"/>
                </a:schemeClr>
              </a:solidFill>
              <a:cs typeface="Times New Roman" pitchFamily="18" charset="0"/>
            </a:endParaRPr>
          </a:p>
        </p:txBody>
      </p:sp>
      <p:pic>
        <p:nvPicPr>
          <p:cNvPr id="62" name="Picture 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900237"/>
            <a:ext cx="5657404" cy="1833563"/>
          </a:xfrm>
          <a:prstGeom prst="rect">
            <a:avLst/>
          </a:prstGeom>
          <a:noFill/>
          <a:extLst>
            <a:ext uri="{909E8E84-426E-40DD-AFC4-6F175D3DCCD1}">
              <a14:hiddenFill xmlns:a14="http://schemas.microsoft.com/office/drawing/2010/main">
                <a:solidFill>
                  <a:srgbClr val="FFFFFF"/>
                </a:solidFill>
              </a14:hiddenFill>
            </a:ext>
          </a:extLst>
        </p:spPr>
      </p:pic>
      <p:pic>
        <p:nvPicPr>
          <p:cNvPr id="144687" name="Picture 3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895" y="4419600"/>
            <a:ext cx="7004634" cy="138326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978493" y="5791200"/>
            <a:ext cx="3982822" cy="348813"/>
          </a:xfrm>
          <a:prstGeom prst="rect">
            <a:avLst/>
          </a:prstGeom>
        </p:spPr>
        <p:txBody>
          <a:bodyPr wrap="none">
            <a:spAutoFit/>
          </a:bodyPr>
          <a:lstStyle/>
          <a:p>
            <a:pPr algn="justLow">
              <a:lnSpc>
                <a:spcPts val="2000"/>
              </a:lnSpc>
            </a:pPr>
            <a:r>
              <a:rPr lang="en-US" b="1" dirty="0">
                <a:solidFill>
                  <a:srgbClr val="0000FF"/>
                </a:solidFill>
                <a:latin typeface="Times New Roman"/>
                <a:ea typeface="Times New Roman"/>
                <a:cs typeface="Traditional Arabic"/>
              </a:rPr>
              <a:t>3,3-Diethyl-4-methyl-5-n-propyloctane</a:t>
            </a:r>
            <a:endParaRPr lang="en-US" sz="1400" dirty="0">
              <a:effectLst/>
              <a:latin typeface="Times New Roman"/>
              <a:ea typeface="Times New Roman"/>
              <a:cs typeface="Traditional Arabic"/>
            </a:endParaRPr>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pPr/>
              <a:t>40</a:t>
            </a:fld>
            <a:endParaRPr lang="en-US"/>
          </a:p>
        </p:txBody>
      </p:sp>
      <p:sp>
        <p:nvSpPr>
          <p:cNvPr id="18" name="TextBox 11"/>
          <p:cNvSpPr txBox="1"/>
          <p:nvPr/>
        </p:nvSpPr>
        <p:spPr>
          <a:xfrm>
            <a:off x="45154" y="0"/>
            <a:ext cx="9158344" cy="523220"/>
          </a:xfrm>
          <a:prstGeom prst="rect">
            <a:avLst/>
          </a:prstGeom>
          <a:ln/>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800" b="1" dirty="0">
                <a:solidFill>
                  <a:schemeClr val="bg1"/>
                </a:solidFill>
              </a:rPr>
              <a:t>The IUPAC </a:t>
            </a:r>
            <a:r>
              <a:rPr lang="en-US" sz="2800" b="1" dirty="0" smtClean="0">
                <a:solidFill>
                  <a:schemeClr val="bg1"/>
                </a:solidFill>
              </a:rPr>
              <a:t>Rules</a:t>
            </a:r>
            <a:r>
              <a:rPr lang="en-US" sz="2400" b="1" dirty="0" smtClean="0">
                <a:solidFill>
                  <a:schemeClr val="bg1"/>
                </a:solidFill>
              </a:rPr>
              <a:t>       Cont</a:t>
            </a:r>
            <a:r>
              <a:rPr lang="en-US" sz="2400" b="1" dirty="0">
                <a:solidFill>
                  <a:schemeClr val="bg1"/>
                </a:solidFill>
              </a:rPr>
              <a:t>.</a:t>
            </a:r>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5" name="مستطيل 4"/>
          <p:cNvSpPr/>
          <p:nvPr/>
        </p:nvSpPr>
        <p:spPr>
          <a:xfrm>
            <a:off x="4033814" y="2438400"/>
            <a:ext cx="386644" cy="369332"/>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dirty="0" smtClean="0"/>
              <a:t>or</a:t>
            </a:r>
            <a:endParaRPr lang="ar-SA" dirty="0"/>
          </a:p>
        </p:txBody>
      </p:sp>
    </p:spTree>
    <p:extLst>
      <p:ext uri="{BB962C8B-B14F-4D97-AF65-F5344CB8AC3E}">
        <p14:creationId xmlns:p14="http://schemas.microsoft.com/office/powerpoint/2010/main" val="3058536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out)">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ox(out)">
                                      <p:cBhvr>
                                        <p:cTn id="1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609600" y="838200"/>
            <a:ext cx="8077200" cy="1200329"/>
          </a:xfrm>
          <a:prstGeom prst="rect">
            <a:avLst/>
          </a:prstGeom>
          <a:noFill/>
        </p:spPr>
        <p:txBody>
          <a:bodyPr wrap="square" rtlCol="0">
            <a:spAutoFit/>
          </a:bodyPr>
          <a:lstStyle/>
          <a:p>
            <a:pPr algn="just"/>
            <a:r>
              <a:rPr lang="en-US" sz="2400" b="1" dirty="0" smtClean="0">
                <a:solidFill>
                  <a:srgbClr val="FF0000"/>
                </a:solidFill>
                <a:cs typeface="Times New Roman" pitchFamily="18" charset="0"/>
              </a:rPr>
              <a:t>5)</a:t>
            </a:r>
            <a:r>
              <a:rPr lang="en-US" sz="2400" b="1" dirty="0" smtClean="0">
                <a:cs typeface="Times New Roman" pitchFamily="18" charset="0"/>
              </a:rPr>
              <a:t> When </a:t>
            </a:r>
            <a:r>
              <a:rPr lang="en-US" sz="2400" b="1" dirty="0" smtClean="0">
                <a:solidFill>
                  <a:srgbClr val="FF0000"/>
                </a:solidFill>
                <a:cs typeface="Times New Roman" pitchFamily="18" charset="0"/>
              </a:rPr>
              <a:t>substituents other than alky groups </a:t>
            </a:r>
            <a:r>
              <a:rPr lang="en-US" sz="2400" b="1" dirty="0" smtClean="0">
                <a:cs typeface="Times New Roman" pitchFamily="18" charset="0"/>
              </a:rPr>
              <a:t>are also presents on the parent carbon chain, all </a:t>
            </a:r>
            <a:r>
              <a:rPr lang="en-US" sz="2400" b="1" dirty="0">
                <a:cs typeface="Times New Roman" pitchFamily="18" charset="0"/>
              </a:rPr>
              <a:t>substituents are named alphabetically.</a:t>
            </a:r>
            <a:endParaRPr lang="en-US" sz="2400" b="1" dirty="0" smtClean="0">
              <a:cs typeface="Times New Roman" pitchFamily="18" charset="0"/>
            </a:endParaRPr>
          </a:p>
        </p:txBody>
      </p:sp>
      <p:sp>
        <p:nvSpPr>
          <p:cNvPr id="36" name="TextBox 35"/>
          <p:cNvSpPr txBox="1"/>
          <p:nvPr/>
        </p:nvSpPr>
        <p:spPr>
          <a:xfrm>
            <a:off x="0" y="13447"/>
            <a:ext cx="9132185" cy="52322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smtClean="0">
                <a:solidFill>
                  <a:srgbClr val="C00000"/>
                </a:solidFill>
              </a:rPr>
              <a:t>The IUPAC Rules</a:t>
            </a:r>
          </a:p>
        </p:txBody>
      </p:sp>
      <p:sp>
        <p:nvSpPr>
          <p:cNvPr id="37" name="TextBox 36"/>
          <p:cNvSpPr txBox="1"/>
          <p:nvPr/>
        </p:nvSpPr>
        <p:spPr>
          <a:xfrm rot="10800000">
            <a:off x="4762" y="6277513"/>
            <a:ext cx="60960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just"/>
            <a:r>
              <a:rPr lang="en-US" sz="2800" b="1" dirty="0" smtClean="0">
                <a:solidFill>
                  <a:srgbClr val="0070C0"/>
                </a:solidFill>
                <a:cs typeface="Times New Roman" pitchFamily="18" charset="0"/>
                <a:sym typeface="Wingdings 3"/>
              </a:rPr>
              <a:t></a:t>
            </a:r>
            <a:endParaRPr lang="en-US" sz="2800" b="1" dirty="0">
              <a:solidFill>
                <a:srgbClr val="0070C0"/>
              </a:solidFill>
              <a:cs typeface="Times New Roman" pitchFamily="18" charset="0"/>
            </a:endParaRPr>
          </a:p>
        </p:txBody>
      </p:sp>
      <p:sp>
        <p:nvSpPr>
          <p:cNvPr id="3" name="Rectangle 2"/>
          <p:cNvSpPr/>
          <p:nvPr/>
        </p:nvSpPr>
        <p:spPr>
          <a:xfrm>
            <a:off x="2286000" y="1981200"/>
            <a:ext cx="4572000" cy="1138773"/>
          </a:xfrm>
          <a:prstGeom prst="rect">
            <a:avLst/>
          </a:prstGeom>
        </p:spPr>
        <p:txBody>
          <a:bodyPr>
            <a:spAutoFit/>
          </a:bodyPr>
          <a:lstStyle/>
          <a:p>
            <a:pPr algn="justLow">
              <a:lnSpc>
                <a:spcPts val="2000"/>
              </a:lnSpc>
            </a:pPr>
            <a:r>
              <a:rPr lang="en-US" b="1" dirty="0">
                <a:solidFill>
                  <a:srgbClr val="0000FF"/>
                </a:solidFill>
                <a:latin typeface="Times New Roman"/>
                <a:ea typeface="Times New Roman"/>
                <a:cs typeface="Traditional Arabic"/>
              </a:rPr>
              <a:t>- F</a:t>
            </a:r>
            <a:r>
              <a:rPr lang="en-US" b="1" dirty="0">
                <a:solidFill>
                  <a:srgbClr val="000000"/>
                </a:solidFill>
                <a:latin typeface="Times New Roman"/>
                <a:ea typeface="Times New Roman"/>
                <a:cs typeface="Traditional Arabic"/>
              </a:rPr>
              <a:t>        </a:t>
            </a:r>
            <a:r>
              <a:rPr lang="en-US" b="1" dirty="0" err="1">
                <a:solidFill>
                  <a:srgbClr val="000000"/>
                </a:solidFill>
                <a:latin typeface="Times New Roman"/>
                <a:ea typeface="Times New Roman"/>
                <a:cs typeface="Traditional Arabic"/>
              </a:rPr>
              <a:t>Fluoro</a:t>
            </a:r>
            <a:r>
              <a:rPr lang="en-US" b="1" dirty="0">
                <a:solidFill>
                  <a:srgbClr val="000000"/>
                </a:solidFill>
                <a:latin typeface="Times New Roman"/>
                <a:ea typeface="Times New Roman"/>
                <a:cs typeface="Traditional Arabic"/>
              </a:rPr>
              <a:t>             </a:t>
            </a:r>
            <a:r>
              <a:rPr lang="en-US" b="1" dirty="0" smtClean="0">
                <a:solidFill>
                  <a:srgbClr val="000000"/>
                </a:solidFill>
                <a:latin typeface="Times New Roman"/>
                <a:ea typeface="Times New Roman"/>
                <a:cs typeface="Traditional Arabic"/>
              </a:rPr>
              <a:t>    </a:t>
            </a:r>
            <a:r>
              <a:rPr lang="en-US" b="1" dirty="0">
                <a:solidFill>
                  <a:srgbClr val="0000FF"/>
                </a:solidFill>
                <a:latin typeface="Times New Roman"/>
                <a:ea typeface="Times New Roman"/>
                <a:cs typeface="Traditional Arabic"/>
              </a:rPr>
              <a:t>- NO</a:t>
            </a:r>
            <a:r>
              <a:rPr lang="en-US" b="1" baseline="-25000" dirty="0">
                <a:solidFill>
                  <a:srgbClr val="0000FF"/>
                </a:solidFill>
                <a:latin typeface="Times New Roman"/>
                <a:ea typeface="Times New Roman"/>
                <a:cs typeface="Traditional Arabic"/>
              </a:rPr>
              <a:t>2</a:t>
            </a:r>
            <a:r>
              <a:rPr lang="en-US" b="1" dirty="0">
                <a:solidFill>
                  <a:srgbClr val="000000"/>
                </a:solidFill>
                <a:latin typeface="Times New Roman"/>
                <a:ea typeface="Times New Roman"/>
                <a:cs typeface="Traditional Arabic"/>
              </a:rPr>
              <a:t>     Nitro</a:t>
            </a:r>
            <a:endParaRPr lang="en-US" sz="1400" dirty="0">
              <a:latin typeface="Times New Roman"/>
              <a:ea typeface="Times New Roman"/>
              <a:cs typeface="Traditional Arabic"/>
            </a:endParaRPr>
          </a:p>
          <a:p>
            <a:pPr algn="justLow">
              <a:lnSpc>
                <a:spcPts val="2000"/>
              </a:lnSpc>
            </a:pPr>
            <a:r>
              <a:rPr lang="en-US" b="1" dirty="0" smtClean="0">
                <a:solidFill>
                  <a:srgbClr val="0000FF"/>
                </a:solidFill>
                <a:latin typeface="Times New Roman"/>
                <a:ea typeface="Times New Roman"/>
                <a:cs typeface="Traditional Arabic"/>
              </a:rPr>
              <a:t>- </a:t>
            </a:r>
            <a:r>
              <a:rPr lang="en-US" b="1" dirty="0">
                <a:solidFill>
                  <a:srgbClr val="0000FF"/>
                </a:solidFill>
                <a:latin typeface="Times New Roman"/>
                <a:ea typeface="Times New Roman"/>
                <a:cs typeface="Traditional Arabic"/>
              </a:rPr>
              <a:t>Cl</a:t>
            </a:r>
            <a:r>
              <a:rPr lang="en-US" b="1" dirty="0">
                <a:solidFill>
                  <a:srgbClr val="000000"/>
                </a:solidFill>
                <a:latin typeface="Times New Roman"/>
                <a:ea typeface="Times New Roman"/>
                <a:cs typeface="Traditional Arabic"/>
              </a:rPr>
              <a:t>       </a:t>
            </a:r>
            <a:r>
              <a:rPr lang="en-US" b="1" dirty="0" err="1">
                <a:solidFill>
                  <a:srgbClr val="000000"/>
                </a:solidFill>
                <a:latin typeface="Times New Roman"/>
                <a:ea typeface="Times New Roman"/>
                <a:cs typeface="Traditional Arabic"/>
              </a:rPr>
              <a:t>Chloro</a:t>
            </a:r>
            <a:r>
              <a:rPr lang="en-US" b="1" dirty="0">
                <a:solidFill>
                  <a:srgbClr val="000000"/>
                </a:solidFill>
                <a:latin typeface="Times New Roman"/>
                <a:ea typeface="Times New Roman"/>
                <a:cs typeface="Traditional Arabic"/>
              </a:rPr>
              <a:t>              </a:t>
            </a:r>
            <a:r>
              <a:rPr lang="en-US" b="1" dirty="0" smtClean="0">
                <a:solidFill>
                  <a:srgbClr val="000000"/>
                </a:solidFill>
                <a:latin typeface="Times New Roman"/>
                <a:ea typeface="Times New Roman"/>
                <a:cs typeface="Traditional Arabic"/>
              </a:rPr>
              <a:t> </a:t>
            </a:r>
            <a:r>
              <a:rPr lang="en-US" b="1" dirty="0">
                <a:solidFill>
                  <a:srgbClr val="0000FF"/>
                </a:solidFill>
                <a:latin typeface="Times New Roman"/>
                <a:ea typeface="Times New Roman"/>
                <a:cs typeface="Traditional Arabic"/>
              </a:rPr>
              <a:t>- </a:t>
            </a:r>
            <a:r>
              <a:rPr lang="en-US" b="1" dirty="0" smtClean="0">
                <a:solidFill>
                  <a:srgbClr val="0000FF"/>
                </a:solidFill>
                <a:latin typeface="Times New Roman"/>
                <a:ea typeface="Times New Roman"/>
                <a:cs typeface="Traditional Arabic"/>
              </a:rPr>
              <a:t>-NH</a:t>
            </a:r>
            <a:r>
              <a:rPr lang="en-US" b="1" baseline="-25000" dirty="0" smtClean="0">
                <a:solidFill>
                  <a:srgbClr val="0000FF"/>
                </a:solidFill>
                <a:latin typeface="Times New Roman"/>
                <a:ea typeface="Times New Roman"/>
                <a:cs typeface="Traditional Arabic"/>
              </a:rPr>
              <a:t>2</a:t>
            </a:r>
            <a:r>
              <a:rPr lang="en-US" b="1" baseline="-25000" dirty="0" smtClean="0">
                <a:solidFill>
                  <a:srgbClr val="000000"/>
                </a:solidFill>
                <a:latin typeface="Times New Roman"/>
                <a:ea typeface="Times New Roman"/>
                <a:cs typeface="Traditional Arabic"/>
              </a:rPr>
              <a:t> </a:t>
            </a:r>
            <a:r>
              <a:rPr lang="en-US" b="1" dirty="0" smtClean="0">
                <a:solidFill>
                  <a:srgbClr val="000000"/>
                </a:solidFill>
                <a:latin typeface="Times New Roman"/>
                <a:ea typeface="Times New Roman"/>
                <a:cs typeface="Traditional Arabic"/>
              </a:rPr>
              <a:t>    </a:t>
            </a:r>
            <a:r>
              <a:rPr lang="en-US" b="1" dirty="0">
                <a:solidFill>
                  <a:srgbClr val="000000"/>
                </a:solidFill>
                <a:latin typeface="Times New Roman"/>
                <a:ea typeface="Times New Roman"/>
                <a:cs typeface="Traditional Arabic"/>
              </a:rPr>
              <a:t>Amino</a:t>
            </a:r>
            <a:endParaRPr lang="en-US" sz="1400" dirty="0">
              <a:latin typeface="Times New Roman"/>
              <a:ea typeface="Times New Roman"/>
              <a:cs typeface="Traditional Arabic"/>
            </a:endParaRPr>
          </a:p>
          <a:p>
            <a:pPr algn="justLow">
              <a:lnSpc>
                <a:spcPts val="2000"/>
              </a:lnSpc>
            </a:pPr>
            <a:r>
              <a:rPr lang="en-US" b="1" dirty="0" smtClean="0">
                <a:solidFill>
                  <a:srgbClr val="0000FF"/>
                </a:solidFill>
                <a:latin typeface="Times New Roman"/>
                <a:ea typeface="Times New Roman"/>
                <a:cs typeface="Traditional Arabic"/>
              </a:rPr>
              <a:t>- </a:t>
            </a:r>
            <a:r>
              <a:rPr lang="en-US" b="1" dirty="0">
                <a:solidFill>
                  <a:srgbClr val="0000FF"/>
                </a:solidFill>
                <a:latin typeface="Times New Roman"/>
                <a:ea typeface="Times New Roman"/>
                <a:cs typeface="Traditional Arabic"/>
              </a:rPr>
              <a:t>Br</a:t>
            </a:r>
            <a:r>
              <a:rPr lang="en-US" b="1" dirty="0">
                <a:solidFill>
                  <a:srgbClr val="000000"/>
                </a:solidFill>
                <a:latin typeface="Times New Roman"/>
                <a:ea typeface="Times New Roman"/>
                <a:cs typeface="Traditional Arabic"/>
              </a:rPr>
              <a:t>       </a:t>
            </a:r>
            <a:r>
              <a:rPr lang="en-US" b="1" dirty="0" err="1">
                <a:solidFill>
                  <a:srgbClr val="000000"/>
                </a:solidFill>
                <a:latin typeface="Times New Roman"/>
                <a:ea typeface="Times New Roman"/>
                <a:cs typeface="Traditional Arabic"/>
              </a:rPr>
              <a:t>Bromo</a:t>
            </a:r>
            <a:r>
              <a:rPr lang="en-US" b="1" dirty="0">
                <a:solidFill>
                  <a:srgbClr val="000000"/>
                </a:solidFill>
                <a:latin typeface="Times New Roman"/>
                <a:ea typeface="Times New Roman"/>
                <a:cs typeface="Traditional Arabic"/>
              </a:rPr>
              <a:t>          </a:t>
            </a:r>
            <a:r>
              <a:rPr lang="en-US" b="1" dirty="0" smtClean="0">
                <a:solidFill>
                  <a:srgbClr val="000000"/>
                </a:solidFill>
                <a:latin typeface="Times New Roman"/>
                <a:ea typeface="Times New Roman"/>
                <a:cs typeface="Traditional Arabic"/>
              </a:rPr>
              <a:t>       </a:t>
            </a:r>
            <a:r>
              <a:rPr lang="en-US" b="1" dirty="0">
                <a:solidFill>
                  <a:srgbClr val="0000FF"/>
                </a:solidFill>
                <a:latin typeface="Times New Roman"/>
                <a:ea typeface="Times New Roman"/>
                <a:cs typeface="Traditional Arabic"/>
              </a:rPr>
              <a:t>- CN</a:t>
            </a:r>
            <a:r>
              <a:rPr lang="en-US" b="1" dirty="0">
                <a:solidFill>
                  <a:srgbClr val="000000"/>
                </a:solidFill>
                <a:latin typeface="Times New Roman"/>
                <a:ea typeface="Times New Roman"/>
                <a:cs typeface="Traditional Arabic"/>
              </a:rPr>
              <a:t>      </a:t>
            </a:r>
            <a:r>
              <a:rPr lang="en-US" b="1" dirty="0" err="1">
                <a:solidFill>
                  <a:srgbClr val="000000"/>
                </a:solidFill>
                <a:latin typeface="Times New Roman"/>
                <a:ea typeface="Times New Roman"/>
                <a:cs typeface="Traditional Arabic"/>
              </a:rPr>
              <a:t>Cyano</a:t>
            </a:r>
            <a:endParaRPr lang="en-US" sz="1400" dirty="0">
              <a:latin typeface="Times New Roman"/>
              <a:ea typeface="Times New Roman"/>
              <a:cs typeface="Traditional Arabic"/>
            </a:endParaRPr>
          </a:p>
          <a:p>
            <a:r>
              <a:rPr lang="en-US" b="1" dirty="0">
                <a:solidFill>
                  <a:srgbClr val="0000FF"/>
                </a:solidFill>
                <a:latin typeface="Times New Roman"/>
                <a:ea typeface="Times New Roman"/>
                <a:cs typeface="Traditional Arabic"/>
              </a:rPr>
              <a:t> - I          </a:t>
            </a:r>
            <a:r>
              <a:rPr lang="en-US" b="1" dirty="0" err="1">
                <a:solidFill>
                  <a:srgbClr val="0000FF"/>
                </a:solidFill>
                <a:latin typeface="Times New Roman"/>
                <a:ea typeface="Times New Roman"/>
                <a:cs typeface="Traditional Arabic"/>
              </a:rPr>
              <a:t>Iodo</a:t>
            </a:r>
            <a:r>
              <a:rPr lang="en-US" b="1" dirty="0">
                <a:solidFill>
                  <a:srgbClr val="0000FF"/>
                </a:solidFill>
                <a:latin typeface="Times New Roman"/>
                <a:ea typeface="Times New Roman"/>
                <a:cs typeface="Traditional Arabic"/>
              </a:rPr>
              <a:t> </a:t>
            </a:r>
            <a:endParaRPr lang="en-US" dirty="0"/>
          </a:p>
        </p:txBody>
      </p:sp>
      <p:pic>
        <p:nvPicPr>
          <p:cNvPr id="146847" name="Picture 4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124200"/>
            <a:ext cx="3886200" cy="1752600"/>
          </a:xfrm>
          <a:prstGeom prst="rect">
            <a:avLst/>
          </a:prstGeom>
          <a:noFill/>
          <a:extLst>
            <a:ext uri="{909E8E84-426E-40DD-AFC4-6F175D3DCCD1}">
              <a14:hiddenFill xmlns:a14="http://schemas.microsoft.com/office/drawing/2010/main">
                <a:solidFill>
                  <a:srgbClr val="FFFFFF"/>
                </a:solidFill>
              </a14:hiddenFill>
            </a:ext>
          </a:extLst>
        </p:spPr>
      </p:pic>
      <p:sp>
        <p:nvSpPr>
          <p:cNvPr id="4" name="عنصر نائب لرقم الشريحة 3"/>
          <p:cNvSpPr>
            <a:spLocks noGrp="1"/>
          </p:cNvSpPr>
          <p:nvPr>
            <p:ph type="sldNum" sz="quarter" idx="12"/>
          </p:nvPr>
        </p:nvSpPr>
        <p:spPr/>
        <p:txBody>
          <a:bodyPr/>
          <a:lstStyle/>
          <a:p>
            <a:fld id="{405B12B2-4FB3-489F-A189-74144EEB9694}" type="slidenum">
              <a:rPr lang="en-US" smtClean="0"/>
              <a:pPr/>
              <a:t>41</a:t>
            </a:fld>
            <a:endParaRPr lang="en-US"/>
          </a:p>
        </p:txBody>
      </p:sp>
      <p:sp>
        <p:nvSpPr>
          <p:cNvPr id="2" name="مستطيل 1"/>
          <p:cNvSpPr/>
          <p:nvPr/>
        </p:nvSpPr>
        <p:spPr>
          <a:xfrm>
            <a:off x="762000" y="5181600"/>
            <a:ext cx="8001000" cy="830997"/>
          </a:xfrm>
          <a:prstGeom prst="rect">
            <a:avLst/>
          </a:prstGeom>
        </p:spPr>
        <p:txBody>
          <a:bodyPr wrap="square">
            <a:spAutoFit/>
          </a:bodyPr>
          <a:lstStyle/>
          <a:p>
            <a:r>
              <a:rPr lang="en-US" sz="2400" b="1" dirty="0" smtClean="0"/>
              <a:t>6- If </a:t>
            </a:r>
            <a:r>
              <a:rPr lang="en-US" sz="2400" b="1" dirty="0"/>
              <a:t>two chains of </a:t>
            </a:r>
            <a:r>
              <a:rPr lang="en-US" sz="2400" b="1" dirty="0">
                <a:solidFill>
                  <a:srgbClr val="C00000"/>
                </a:solidFill>
              </a:rPr>
              <a:t>equal length </a:t>
            </a:r>
            <a:r>
              <a:rPr lang="en-US" sz="2400" b="1" dirty="0"/>
              <a:t>compete to be parent , the chain with the greatest number of substituents </a:t>
            </a:r>
            <a:r>
              <a:rPr lang="en-US" sz="2400" b="1" dirty="0" smtClean="0"/>
              <a:t>is </a:t>
            </a:r>
            <a:r>
              <a:rPr lang="en-US" sz="2400" b="1" dirty="0"/>
              <a:t>used.</a:t>
            </a:r>
            <a:endParaRPr lang="en-US" sz="2400" dirty="0"/>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515806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ox(out)">
                                      <p:cBhvr>
                                        <p:cTn id="7" dur="10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0-#ppt_w/2"/>
                                          </p:val>
                                        </p:tav>
                                        <p:tav tm="100000">
                                          <p:val>
                                            <p:strVal val="#ppt_x"/>
                                          </p:val>
                                        </p:tav>
                                      </p:tavLst>
                                    </p:anim>
                                    <p:anim calcmode="lin" valueType="num">
                                      <p:cBhvr additive="base">
                                        <p:cTn id="13"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95400" y="685800"/>
            <a:ext cx="1556773" cy="523220"/>
          </a:xfrm>
          <a:prstGeom prst="rect">
            <a:avLst/>
          </a:prstGeom>
        </p:spPr>
        <p:txBody>
          <a:bodyPr wrap="none">
            <a:spAutoFit/>
          </a:bodyPr>
          <a:lstStyle/>
          <a:p>
            <a:r>
              <a:rPr lang="en-US" sz="2800" dirty="0" smtClean="0">
                <a:solidFill>
                  <a:srgbClr val="C00000"/>
                </a:solidFill>
              </a:rPr>
              <a:t>Examples</a:t>
            </a:r>
            <a:endParaRPr lang="ar-SA" sz="2800" dirty="0">
              <a:solidFill>
                <a:srgbClr val="C00000"/>
              </a:solidFill>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0104" y="1103515"/>
            <a:ext cx="3308695" cy="179208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85800" y="3189981"/>
            <a:ext cx="7848600" cy="400110"/>
          </a:xfrm>
          <a:prstGeom prst="rect">
            <a:avLst/>
          </a:prstGeom>
        </p:spPr>
        <p:txBody>
          <a:bodyPr wrap="square">
            <a:spAutoFit/>
          </a:bodyPr>
          <a:lstStyle/>
          <a:p>
            <a:r>
              <a:rPr lang="en-US" sz="2000" b="1" dirty="0" err="1" smtClean="0">
                <a:solidFill>
                  <a:srgbClr val="0070C0"/>
                </a:solidFill>
              </a:rPr>
              <a:t>iso</a:t>
            </a:r>
            <a:r>
              <a:rPr lang="en-US" sz="2000" b="1" dirty="0" smtClean="0">
                <a:solidFill>
                  <a:srgbClr val="0070C0"/>
                </a:solidFill>
              </a:rPr>
              <a:t>-</a:t>
            </a:r>
            <a:r>
              <a:rPr lang="ar-SA" sz="2000" b="1" dirty="0" smtClean="0">
                <a:solidFill>
                  <a:srgbClr val="0070C0"/>
                </a:solidFill>
              </a:rPr>
              <a:t>  </a:t>
            </a:r>
            <a:r>
              <a:rPr lang="en-US" sz="2000" dirty="0" smtClean="0"/>
              <a:t>and </a:t>
            </a:r>
            <a:r>
              <a:rPr lang="en-US" sz="2000" b="1" dirty="0" smtClean="0">
                <a:solidFill>
                  <a:srgbClr val="0070C0"/>
                </a:solidFill>
              </a:rPr>
              <a:t>neo-</a:t>
            </a:r>
            <a:r>
              <a:rPr lang="en-US" sz="2000" dirty="0" smtClean="0"/>
              <a:t>   can be considered</a:t>
            </a:r>
            <a:r>
              <a:rPr lang="en-US" sz="2000" dirty="0"/>
              <a:t> ,</a:t>
            </a:r>
            <a:r>
              <a:rPr lang="en-US" sz="2000" b="1" dirty="0" smtClean="0">
                <a:solidFill>
                  <a:srgbClr val="0070C0"/>
                </a:solidFill>
              </a:rPr>
              <a:t>di , tri , sec , </a:t>
            </a:r>
            <a:r>
              <a:rPr lang="en-US" sz="2000" b="1" dirty="0" err="1" smtClean="0">
                <a:solidFill>
                  <a:srgbClr val="0070C0"/>
                </a:solidFill>
              </a:rPr>
              <a:t>tert</a:t>
            </a:r>
            <a:r>
              <a:rPr lang="en-US" sz="2000" b="1" dirty="0" smtClean="0">
                <a:solidFill>
                  <a:srgbClr val="0070C0"/>
                </a:solidFill>
              </a:rPr>
              <a:t>  </a:t>
            </a:r>
            <a:r>
              <a:rPr lang="en-US" sz="2000" dirty="0" smtClean="0">
                <a:solidFill>
                  <a:srgbClr val="C00000"/>
                </a:solidFill>
              </a:rPr>
              <a:t>not </a:t>
            </a:r>
            <a:r>
              <a:rPr lang="en-US" sz="2000" dirty="0" smtClean="0"/>
              <a:t>to be </a:t>
            </a:r>
            <a:r>
              <a:rPr lang="ar-SA" sz="2000" dirty="0" smtClean="0"/>
              <a:t> </a:t>
            </a:r>
            <a:r>
              <a:rPr lang="en-US" sz="2000" dirty="0" smtClean="0"/>
              <a:t>considered</a:t>
            </a:r>
            <a:endParaRPr lang="ar-SA" sz="2000" dirty="0"/>
          </a:p>
        </p:txBody>
      </p:sp>
      <p:sp>
        <p:nvSpPr>
          <p:cNvPr id="5" name="عنصر نائب لرقم الشريحة 4"/>
          <p:cNvSpPr>
            <a:spLocks noGrp="1"/>
          </p:cNvSpPr>
          <p:nvPr>
            <p:ph type="sldNum" sz="quarter" idx="12"/>
          </p:nvPr>
        </p:nvSpPr>
        <p:spPr/>
        <p:txBody>
          <a:bodyPr/>
          <a:lstStyle/>
          <a:p>
            <a:fld id="{405B12B2-4FB3-489F-A189-74144EEB9694}" type="slidenum">
              <a:rPr lang="en-US" smtClean="0"/>
              <a:pPr/>
              <a:t>42</a:t>
            </a:fld>
            <a:endParaRPr lang="en-US"/>
          </a:p>
        </p:txBody>
      </p:sp>
      <p:sp>
        <p:nvSpPr>
          <p:cNvPr id="8" name="TextBox 11"/>
          <p:cNvSpPr txBox="1"/>
          <p:nvPr/>
        </p:nvSpPr>
        <p:spPr>
          <a:xfrm>
            <a:off x="45154" y="0"/>
            <a:ext cx="9158344" cy="523220"/>
          </a:xfrm>
          <a:prstGeom prst="rect">
            <a:avLst/>
          </a:prstGeom>
          <a:ln/>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800" b="1" dirty="0">
                <a:solidFill>
                  <a:schemeClr val="bg1"/>
                </a:solidFill>
              </a:rPr>
              <a:t>The IUPAC </a:t>
            </a:r>
            <a:r>
              <a:rPr lang="en-US" sz="2800" b="1" dirty="0" smtClean="0">
                <a:solidFill>
                  <a:schemeClr val="bg1"/>
                </a:solidFill>
              </a:rPr>
              <a:t>Rules</a:t>
            </a:r>
            <a:r>
              <a:rPr lang="en-US" sz="2400" b="1" dirty="0" smtClean="0">
                <a:solidFill>
                  <a:schemeClr val="bg1"/>
                </a:solidFill>
              </a:rPr>
              <a:t>       Cont</a:t>
            </a:r>
            <a:r>
              <a:rPr lang="en-US" sz="2400" b="1" dirty="0">
                <a:solidFill>
                  <a:schemeClr val="bg1"/>
                </a:solidFill>
              </a:rPr>
              <a:t>.</a:t>
            </a:r>
          </a:p>
        </p:txBody>
      </p:sp>
      <p:pic>
        <p:nvPicPr>
          <p:cNvPr id="2457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104" y="4038600"/>
            <a:ext cx="3205938" cy="1653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ستطيل 3"/>
          <p:cNvSpPr/>
          <p:nvPr/>
        </p:nvSpPr>
        <p:spPr>
          <a:xfrm>
            <a:off x="685800" y="2142870"/>
            <a:ext cx="425116" cy="369332"/>
          </a:xfrm>
          <a:prstGeom prst="rect">
            <a:avLst/>
          </a:prstGeom>
        </p:spPr>
        <p:txBody>
          <a:bodyPr wrap="none">
            <a:spAutoFit/>
          </a:bodyPr>
          <a:lstStyle/>
          <a:p>
            <a:r>
              <a:rPr lang="en-US" b="1" dirty="0" smtClean="0"/>
              <a:t>1- </a:t>
            </a:r>
            <a:endParaRPr lang="ar-SA" dirty="0"/>
          </a:p>
        </p:txBody>
      </p:sp>
      <p:sp>
        <p:nvSpPr>
          <p:cNvPr id="10" name="مستطيل 9"/>
          <p:cNvSpPr/>
          <p:nvPr/>
        </p:nvSpPr>
        <p:spPr>
          <a:xfrm>
            <a:off x="640849" y="4714377"/>
            <a:ext cx="425116" cy="369332"/>
          </a:xfrm>
          <a:prstGeom prst="rect">
            <a:avLst/>
          </a:prstGeom>
        </p:spPr>
        <p:txBody>
          <a:bodyPr wrap="none">
            <a:spAutoFit/>
          </a:bodyPr>
          <a:lstStyle/>
          <a:p>
            <a:r>
              <a:rPr lang="en-US" b="1" dirty="0" smtClean="0"/>
              <a:t>2- </a:t>
            </a:r>
            <a:endParaRPr lang="ar-SA" dirty="0"/>
          </a:p>
        </p:txBody>
      </p:sp>
      <p:sp>
        <p:nvSpPr>
          <p:cNvPr id="6" name="عنصر نائب للتذييل 5"/>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14858473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AutoShape 6"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3"/>
          </p:cNvPr>
          <p:cNvSpPr>
            <a:spLocks noChangeAspect="1" noChangeArrowheads="1"/>
          </p:cNvSpPr>
          <p:nvPr/>
        </p:nvSpPr>
        <p:spPr bwMode="auto">
          <a:xfrm>
            <a:off x="157163" y="-350838"/>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6" name="AutoShape 8"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3"/>
          </p:cNvPr>
          <p:cNvSpPr>
            <a:spLocks noChangeAspect="1" noChangeArrowheads="1"/>
          </p:cNvSpPr>
          <p:nvPr/>
        </p:nvSpPr>
        <p:spPr bwMode="auto">
          <a:xfrm>
            <a:off x="157163" y="-350838"/>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8" name="AutoShape 10" descr="data:image/jpg;base64,/9j/4AAQSkZJRgABAQAAAQABAAD/2wBDAAkGBwgHBgkIBwgKCgkLDRYPDQwMDRsUFRAWIB0iIiAdHx8kKDQsJCYxJx8fLT0tMTU3Ojo6Iys/RD84QzQ5Ojf/2wBDAQoKCg0MDRoPDxo3JR8lNzc3Nzc3Nzc3Nzc3Nzc3Nzc3Nzc3Nzc3Nzc3Nzc3Nzc3Nzc3Nzc3Nzc3Nzc3Nzc3Nzf/wAARCABOAG0DASIAAhEBAxEB/8QAGwAAAQUBAQAAAAAAAAAAAAAABgIDBAUHAQD/xABCEAACAQIEBAMEBgcFCQAAAAABAgMEEQAFEiETIjFBFFFhBjJxkRUWQlOB0SMkJWKTocEzNENS0lVkc3SDhKKx8P/EABoBAAEFAQAAAAAAAAAAAAAAAAIAAQMEBQb/xAAwEQABAgMGBAUDBQAAAAAAAAABAAIDBBEFEhMxQVEVIWGhFFJxgZEGImIyMzSx8P/aAAwDAQACEQMRAD8AJ/aOTNuLRQ5M+h5nkDtpXStkJUsSrWGoDtv0xEgznOZKt6X6NRSs4iMpV7Ws5LbX66ARv9sdep0Z6OjXUTCuy3IFztj0NHRTIGSJCuLRmBXVYLbJiBt00NPVZrFn+ahQGy1riOMszxyEpfh3drAAjnc2XcaDe3ZOU51nDLTJW0zgyFQ0skD2uVj5QFXY3ZtzsNJ6dtJMGXK7I3CDJbUC1rX6d8LjpKCRmESxMRa4Ug2wImGnmCjNlOoRQd1nuZ1eZUWYVskb1EtNHTxvFFwFZNbOykXADEKAD723Um2IUOeZ1PJbwTxiUxMF4LXhBWItuVsRdnHmD6DGnyUdDFp1xxqCQoubXJ7YQYMt3BMNx15x+eCMcdULbLeBzof8EAUeeZlUZRUVc+WGCZJURUZXOkMV1EqNzoub2627YjjNM8ehzWr4JjeOCFqWEwMRci7m1tTfDttsDfGmLQUmxEKEW2OGlp8tLIAIdTHlGqxPw88LHHVLhThWgbn1+Fmhz7PKeF+JlxqDrYpII2Wy65QARbryIAR2cEg95Gb1+Zw548EBlSn8IHRVi1AyniXF+G1+ibal7Y0r6PpfuVxwZfSgf2K4bHHVPwt1a0b3WWr7Q54I2QZUXkRVGp0e55GYkgeZA6Wtqthz6xZypVWyclrSE2D8xC3AHcdu2/pjTvo+k+5XHvo6ktbgrhY/qlwo1yb3WWzZ9nsbljQRgLG3Lw5LM14twfQO2xsCVO47E9PM09JBNLG0byRhijAgqSOhHbBS9DSKCxhWwG/XHloKJ1DCBbEXHXDiYAzQPshzwLtB8qAmYRJXSRS1C7SEDc3+Fvni0gmSQkIwLdbemAp2pjnNaqxy24za1OwPL2Ft9sEHs/JAtNqh1CJUuA2xUX6W2tjlodqRnTTYJAoSRroupjQGsaCNQpMh1VdUqRyKw0XcQhtW38/6YUhlDDS0yl9r+GAt6nD709O0jOwJMtgSHIvYbd8dFNAHsFa4s39o3543GNDBQKu415hRc5MqQ0uhnZvER6ikQa4vvcdh69sLQM0yLaQAne9MLficSJlimTXJuqNfrbcYSaaBWU6W3NweIbDv54P3UTWuDyd6KULWxWUisyxb976jDfsO/bE8yKSV1C4tffFbkmT5dkmWily2FoqcOzhWkLG7HfcnzwyNWrtpUk4p09o8rOtvGoV2IIv02Hl5n1xaSFQvD8wbYxaCdoII0kVHhkPDIjBVk6sCL37r5d8V5l0w1t6EAQM1l2jOxJW7cA51zWqfWHLRChNctyetutrX7f0wv6wZZxwvjFtb3bHqbEdvL1xnczQCKAETAhnIbWov7vph+NoTmYIWW/ILahb3Rv09cZAtWNsO6zBbUfYab6owzDOKeupWSgq1aUOrCxI5bj0HniXljMaa5ck6j9q/YYBsn8OwkFpWUqvVhtzr6YOMsP6rt01nc732HljbkY5jy19wGasyUy+ZmA93LkclRPx/pyoJRAwmazaFta3S/Xrf54czKprqXLYZKRhHIZFDqlhqFmvb47YiOKYZ3WPx3ZTOSw62NjuDq8vhhWbjj0tHT0siO7jirJI1l0rYW73N3Hy+GOWl2ufaTAPM7Vdm4taWF2VAmpMyzjVGBVy2aInqLqdTW/lbC2zLOOPUhaqQaOJpbUttgbYp24a1UkE8miWGOziPnVlPPcE2/wA9unbDrR0oqK4maQgtLcab6TpN7c222+Otc0tNCrrWQ3NvNAp6Ka+aZ2KZHWok1cRQ6ki5Fmv/ADthz6TznjRjxcmlolPUbG7Xv8h8sV0Zp4aRE47ku6KGeIEm6tbv19ccK0viozx5L8FdS6RuNbb+954FFhMr+kfCntmedcOqtVOHTXoYkWNjthT5nnISJlqpN5LMpYXAt/8AfLFY0VKkVZeeThtxCCFuV3331Y7IlOEhXjyBxKLHT73Kdjzb9/PDocJnlGmitY8xzc1savVuUIiPUd7X+eBxqWoqaCYTwxakGpLBV5gwF7i3YkfjiyhjpfHQsssnSEaSosdxb7WK2JaMUU5aok0cPY6LEDiJ+9i3LAEOBXH/AFU0NdBpyz6KJqloavhOCsLICqMNYB3Bt19Pni2pJZaiuWSIxSRNo0yKq81lAPr1BxHkWm00wFRIG1SGwQc2yX+18MV8LtlUsrMFliicObPZiG5gbEdbEd8ZFpWWb2LB51OWVFyAOXtqiDJvEaHLRp7i3XQnNzLgzy2/hjxCL6zYBemw8sA+S8CzHjObxrpYRgWGtfX4YNsr0imYISf0h1X23sPXEllfw/da9kfutrsf7VHLxfpypYUg18ZgDpYgi21z0w9KZPE5efDaLwS3XcWN479fhgz0jFFn4/aVBb7qb/3HiCUsoMm2xr2RJy3C62LHxABTIUQfVg/SVa4p+JIGWw4TN/hJ9oG34YeKWrJyKf3tYduA/Lyn13xfZfmlLlz1sdVI8byTBkIjZtuFGL7C3UH5Ykj2iof9oSH/ALVv9ONeLCc55ICnhT9yGG3dN0KLGDTFDTWRXXT+rPzGzdu2OuG1xOKUGThgBeC2w1N3v/LBSPaGh3vmEhv/ALqdv/HHfrDQbftCS3/Kt/pxHgv2Kk4l+PdC5UcSpQU/IRJqfwzi34X3wgKDBZqUgK/IOA92Nv5YKR7SZdpH7Rkv5+Fb8sKh9qMpGoNXNIT0Hh2FvkMPgRPKU3Efx7oYjU+Ip38MOL+iGngPsLjve2IMMSiKoApzoMe7GlfrrXtffpg6+tGT2/vD2/4L/ljw9qMnv/eHP/Rf8sTQhEh1+0rHtWFxAsNbt2vXNA00YaniLUu6u+kCmffZd+u344dFJFU5hHBNR6kmMaSLwHWy2F+a+Db6zZT98/8ABf8ALHvrNlP3z/wX/LBmI8il1ZIsVoI+/tsmYMgy6CImKkZWNgwsxvuD/TE8QpAAsKFVI1W9cRvrNlP37/wX/LDc/tbk9OqtLUSqrEhSKaU3ItfovqPnisyA9ousatdkGDDNWtAUgVlQxA1WA67C+K/M3lkrKF5evDmttba8WCNYkQWRFUeQFsQM1yw1ssEsc/CeIMu8eoENp9R/lGHhODXglSlZ7mEKyZ1WkvEuyBg6m4HDTf3T698WYpobVQaaILeTcKbrym49388Xf1PpZaiWoqamWSaTYlVVRbSFtbfy88TB7NUeuRjJKeJfUCRbcEHt5HARgIjzz5LREyxsJrRmELtS6oYv0sKyLKp5QbMAG/c7/h06jD7QRWUWpwugapNLX6nYbWxfj2Yo1iEayzizBgdQuLAgW29Thw+z1MdIM9RpUWC69upN7W674iwGblD4oIVNEOHUo0q3LSFLRnUNz+58exwp6XUsJEkQdXuwCmx2N78nx8sFP1fp9Tt4ip1Nfm4m4v5bY8PZ+nAss9SLm5If3vjtvhYDEvEhDMdIgqkbXGY2EYuVPUEdOX8OuGI6P9UeMypq0nQeGdXvrbbR8O2C0ez9NqQ8aoIS2ldfKLelscHs9TjURUVWphbVxNxuDsbemFgMS8SEMGmQtA+qO4LBlCm24Xvp26enXC4qRFrNReMxtotdCN9I6cvfbvgkHs9TBQonqQASSBJ73Trtv0GOjIKcSK/HqDptpUvstvIWwsBu5S8UhOOlAodPEj4qhbXjO/MOo0bfL5Yps7REqWC6W5jfSNhyrt0xog9nqcIV8TVXYWLmTmIuD1t6Yq8x9iqeqm1pXTRr10lA2+w6/gMW5LDgxbzioY8e+ygX/9k=">
            <a:hlinkClick r:id="rId3"/>
          </p:cNvPr>
          <p:cNvSpPr>
            <a:spLocks noChangeAspect="1" noChangeArrowheads="1"/>
          </p:cNvSpPr>
          <p:nvPr/>
        </p:nvSpPr>
        <p:spPr bwMode="auto">
          <a:xfrm>
            <a:off x="157163" y="-350838"/>
            <a:ext cx="1038225" cy="7429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0" y="0"/>
            <a:ext cx="9144000" cy="523220"/>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2800" b="1" dirty="0" smtClean="0">
                <a:solidFill>
                  <a:schemeClr val="tx1"/>
                </a:solidFill>
              </a:rPr>
              <a:t>Physical Properties of Alkanes</a:t>
            </a:r>
          </a:p>
        </p:txBody>
      </p:sp>
      <p:sp>
        <p:nvSpPr>
          <p:cNvPr id="23" name="TextBox 22"/>
          <p:cNvSpPr txBox="1"/>
          <p:nvPr/>
        </p:nvSpPr>
        <p:spPr>
          <a:xfrm>
            <a:off x="304799" y="706592"/>
            <a:ext cx="8610601" cy="4425827"/>
          </a:xfrm>
          <a:prstGeom prst="rect">
            <a:avLst/>
          </a:prstGeom>
          <a:noFill/>
        </p:spPr>
        <p:txBody>
          <a:bodyPr wrap="square" rtlCol="0">
            <a:spAutoFit/>
          </a:bodyPr>
          <a:lstStyle/>
          <a:p>
            <a:pPr algn="just"/>
            <a:r>
              <a:rPr lang="en-US" sz="2000" b="1" dirty="0" smtClean="0">
                <a:cs typeface="Times New Roman" pitchFamily="18" charset="0"/>
              </a:rPr>
              <a:t>      </a:t>
            </a:r>
            <a:r>
              <a:rPr lang="en-US" sz="2400" b="1" dirty="0" smtClean="0">
                <a:cs typeface="Times New Roman" pitchFamily="18" charset="0"/>
              </a:rPr>
              <a:t>Physical </a:t>
            </a:r>
            <a:r>
              <a:rPr lang="en-US" sz="2400" b="1" dirty="0">
                <a:cs typeface="Times New Roman" pitchFamily="18" charset="0"/>
              </a:rPr>
              <a:t>Properties </a:t>
            </a:r>
            <a:r>
              <a:rPr lang="en-US" sz="2400" b="1" dirty="0" smtClean="0">
                <a:cs typeface="Times New Roman" pitchFamily="18" charset="0"/>
              </a:rPr>
              <a:t>those properties that can be observed without the compound undergoing a chemical reaction</a:t>
            </a:r>
            <a:r>
              <a:rPr lang="en-US" sz="2400" b="1" dirty="0">
                <a:cs typeface="Times New Roman" pitchFamily="18" charset="0"/>
              </a:rPr>
              <a:t>. </a:t>
            </a:r>
            <a:r>
              <a:rPr lang="en-US" sz="2400" b="1" dirty="0" smtClean="0">
                <a:cs typeface="Times New Roman" pitchFamily="18" charset="0"/>
              </a:rPr>
              <a:t>Such </a:t>
            </a:r>
            <a:r>
              <a:rPr lang="en-US" sz="2400" b="1" dirty="0">
                <a:cs typeface="Times New Roman" pitchFamily="18" charset="0"/>
              </a:rPr>
              <a:t>as Physical States, </a:t>
            </a:r>
            <a:r>
              <a:rPr lang="en-US" sz="2400" b="1" dirty="0" smtClean="0">
                <a:cs typeface="Times New Roman" pitchFamily="18" charset="0"/>
              </a:rPr>
              <a:t>(Melting </a:t>
            </a:r>
            <a:r>
              <a:rPr lang="en-US" sz="2400" b="1" dirty="0">
                <a:cs typeface="Times New Roman" pitchFamily="18" charset="0"/>
              </a:rPr>
              <a:t>Points </a:t>
            </a:r>
            <a:r>
              <a:rPr lang="en-US" sz="2400" b="1" dirty="0" smtClean="0">
                <a:cs typeface="Times New Roman" pitchFamily="18" charset="0"/>
              </a:rPr>
              <a:t>, Boiling Points) , and  </a:t>
            </a:r>
            <a:r>
              <a:rPr lang="en-US" sz="2400" b="1" dirty="0">
                <a:cs typeface="Times New Roman" pitchFamily="18" charset="0"/>
              </a:rPr>
              <a:t>Solubility </a:t>
            </a:r>
            <a:endParaRPr lang="en-US" sz="2400" b="1" dirty="0" smtClean="0">
              <a:cs typeface="Times New Roman" pitchFamily="18" charset="0"/>
            </a:endParaRPr>
          </a:p>
          <a:p>
            <a:pPr lvl="0"/>
            <a:r>
              <a:rPr lang="en-US" sz="2400" b="1" dirty="0" smtClean="0">
                <a:solidFill>
                  <a:srgbClr val="C00000"/>
                </a:solidFill>
                <a:cs typeface="Times New Roman" pitchFamily="18" charset="0"/>
              </a:rPr>
              <a:t>  A- Physical </a:t>
            </a:r>
            <a:r>
              <a:rPr lang="en-US" sz="2400" b="1" dirty="0">
                <a:solidFill>
                  <a:srgbClr val="C00000"/>
                </a:solidFill>
                <a:cs typeface="Times New Roman" pitchFamily="18" charset="0"/>
              </a:rPr>
              <a:t>States </a:t>
            </a:r>
            <a:r>
              <a:rPr lang="en-US" sz="2400" b="1" dirty="0">
                <a:cs typeface="Times New Roman" pitchFamily="18" charset="0"/>
              </a:rPr>
              <a:t>of </a:t>
            </a:r>
            <a:r>
              <a:rPr lang="en-US" sz="2400" b="1" dirty="0" smtClean="0">
                <a:cs typeface="Times New Roman" pitchFamily="18" charset="0"/>
              </a:rPr>
              <a:t>alkanes are at </a:t>
            </a:r>
            <a:r>
              <a:rPr lang="en-US" sz="2400" b="1" dirty="0">
                <a:cs typeface="Times New Roman" pitchFamily="18" charset="0"/>
              </a:rPr>
              <a:t>room </a:t>
            </a:r>
            <a:r>
              <a:rPr lang="en-US" sz="2400" b="1" dirty="0" smtClean="0">
                <a:cs typeface="Times New Roman" pitchFamily="18" charset="0"/>
              </a:rPr>
              <a:t>temperature:- </a:t>
            </a:r>
            <a:r>
              <a:rPr lang="en-US" sz="2400" b="1" dirty="0" smtClean="0">
                <a:solidFill>
                  <a:srgbClr val="0070C0"/>
                </a:solidFill>
                <a:cs typeface="Times New Roman" pitchFamily="18" charset="0"/>
              </a:rPr>
              <a:t>                    </a:t>
            </a:r>
            <a:r>
              <a:rPr lang="en-US" sz="2000" b="1" dirty="0" smtClean="0">
                <a:ea typeface="Calibri"/>
                <a:cs typeface="+mj-cs"/>
              </a:rPr>
              <a:t>   gases </a:t>
            </a:r>
            <a:r>
              <a:rPr lang="en-US" sz="2000" b="1" dirty="0">
                <a:ea typeface="Calibri"/>
                <a:cs typeface="+mj-cs"/>
              </a:rPr>
              <a:t>: C</a:t>
            </a:r>
            <a:r>
              <a:rPr lang="en-US" sz="2000" b="1" baseline="-25000" dirty="0">
                <a:ea typeface="Calibri"/>
                <a:cs typeface="+mj-cs"/>
              </a:rPr>
              <a:t>1</a:t>
            </a:r>
            <a:r>
              <a:rPr lang="en-US" sz="2000" b="1" dirty="0">
                <a:ea typeface="Calibri"/>
                <a:cs typeface="+mj-cs"/>
              </a:rPr>
              <a:t> to C</a:t>
            </a:r>
            <a:r>
              <a:rPr lang="en-US" sz="2000" b="1" baseline="-25000" dirty="0">
                <a:ea typeface="Calibri"/>
                <a:cs typeface="+mj-cs"/>
              </a:rPr>
              <a:t>4</a:t>
            </a:r>
            <a:r>
              <a:rPr lang="en-US" sz="2000" b="1" dirty="0">
                <a:ea typeface="Calibri"/>
                <a:cs typeface="+mj-cs"/>
              </a:rPr>
              <a:t>, </a:t>
            </a:r>
            <a:r>
              <a:rPr lang="en-US" sz="2000" b="1" dirty="0" smtClean="0">
                <a:ea typeface="Calibri"/>
                <a:cs typeface="+mj-cs"/>
              </a:rPr>
              <a:t> /    liquids , </a:t>
            </a:r>
            <a:r>
              <a:rPr lang="en-US" sz="2000" b="1" dirty="0">
                <a:ea typeface="Calibri"/>
                <a:cs typeface="+mj-cs"/>
              </a:rPr>
              <a:t>C</a:t>
            </a:r>
            <a:r>
              <a:rPr lang="en-US" sz="2000" b="1" baseline="-25000" dirty="0">
                <a:ea typeface="Calibri"/>
                <a:cs typeface="+mj-cs"/>
              </a:rPr>
              <a:t>5</a:t>
            </a:r>
            <a:r>
              <a:rPr lang="en-US" sz="2000" b="1" dirty="0">
                <a:ea typeface="Calibri"/>
                <a:cs typeface="+mj-cs"/>
              </a:rPr>
              <a:t> to C</a:t>
            </a:r>
            <a:r>
              <a:rPr lang="en-US" sz="2000" b="1" baseline="-25000" dirty="0">
                <a:ea typeface="Calibri"/>
                <a:cs typeface="+mj-cs"/>
              </a:rPr>
              <a:t>17</a:t>
            </a:r>
            <a:r>
              <a:rPr lang="en-US" sz="2000" b="1" dirty="0">
                <a:ea typeface="Calibri"/>
                <a:cs typeface="+mj-cs"/>
              </a:rPr>
              <a:t>  </a:t>
            </a:r>
            <a:r>
              <a:rPr lang="en-US" sz="2000" b="1" dirty="0" smtClean="0">
                <a:ea typeface="Calibri"/>
                <a:cs typeface="+mj-cs"/>
              </a:rPr>
              <a:t>  /   </a:t>
            </a:r>
            <a:r>
              <a:rPr lang="en-US" sz="2000" b="1" dirty="0">
                <a:ea typeface="Calibri"/>
                <a:cs typeface="+mj-cs"/>
              </a:rPr>
              <a:t>wax –like solids; C</a:t>
            </a:r>
            <a:r>
              <a:rPr lang="en-US" sz="2000" b="1" baseline="-25000" dirty="0">
                <a:ea typeface="Calibri"/>
                <a:cs typeface="+mj-cs"/>
              </a:rPr>
              <a:t>18</a:t>
            </a:r>
            <a:r>
              <a:rPr lang="en-US" sz="2000" b="1" dirty="0">
                <a:ea typeface="Calibri"/>
                <a:cs typeface="+mj-cs"/>
              </a:rPr>
              <a:t> and </a:t>
            </a:r>
            <a:r>
              <a:rPr lang="en-US" sz="2000" b="1" dirty="0" smtClean="0">
                <a:ea typeface="Calibri"/>
                <a:cs typeface="+mj-cs"/>
              </a:rPr>
              <a:t>larger </a:t>
            </a:r>
            <a:endParaRPr lang="en-US" sz="2000" b="1" dirty="0">
              <a:solidFill>
                <a:srgbClr val="0070C0"/>
              </a:solidFill>
              <a:cs typeface="+mj-cs"/>
            </a:endParaRPr>
          </a:p>
          <a:p>
            <a:pPr algn="l">
              <a:lnSpc>
                <a:spcPct val="115000"/>
              </a:lnSpc>
              <a:spcAft>
                <a:spcPts val="1000"/>
              </a:spcAft>
            </a:pPr>
            <a:r>
              <a:rPr lang="en-US" sz="2000" b="1" dirty="0" smtClean="0">
                <a:solidFill>
                  <a:srgbClr val="C00000"/>
                </a:solidFill>
                <a:cs typeface="Times New Roman" pitchFamily="18" charset="0"/>
              </a:rPr>
              <a:t>  B-  </a:t>
            </a:r>
            <a:r>
              <a:rPr lang="en-US" sz="2400" b="1" dirty="0" smtClean="0">
                <a:solidFill>
                  <a:srgbClr val="C00000"/>
                </a:solidFill>
                <a:cs typeface="Times New Roman" pitchFamily="18" charset="0"/>
              </a:rPr>
              <a:t>Boiling </a:t>
            </a:r>
            <a:r>
              <a:rPr lang="en-US" sz="2400" b="1" dirty="0">
                <a:solidFill>
                  <a:srgbClr val="C00000"/>
                </a:solidFill>
                <a:cs typeface="Times New Roman" pitchFamily="18" charset="0"/>
              </a:rPr>
              <a:t>points </a:t>
            </a:r>
            <a:r>
              <a:rPr lang="en-US" sz="2400" b="1" dirty="0" smtClean="0">
                <a:solidFill>
                  <a:srgbClr val="C00000"/>
                </a:solidFill>
                <a:cs typeface="Times New Roman" pitchFamily="18" charset="0"/>
              </a:rPr>
              <a:t>and Melting </a:t>
            </a:r>
            <a:r>
              <a:rPr lang="en-US" sz="2400" b="1" dirty="0">
                <a:solidFill>
                  <a:srgbClr val="002060"/>
                </a:solidFill>
                <a:cs typeface="Times New Roman" pitchFamily="18" charset="0"/>
              </a:rPr>
              <a:t>point increase with increasing </a:t>
            </a:r>
            <a:r>
              <a:rPr lang="en-US" sz="2400" b="1" dirty="0" smtClean="0">
                <a:solidFill>
                  <a:srgbClr val="002060"/>
                </a:solidFill>
                <a:cs typeface="Times New Roman" pitchFamily="18" charset="0"/>
              </a:rPr>
              <a:t>in the </a:t>
            </a:r>
            <a:r>
              <a:rPr lang="en-US" sz="2400" b="1" u="sng" dirty="0" smtClean="0">
                <a:solidFill>
                  <a:srgbClr val="C00000"/>
                </a:solidFill>
                <a:cs typeface="Times New Roman" pitchFamily="18" charset="0"/>
              </a:rPr>
              <a:t>molecular weight.</a:t>
            </a:r>
            <a:r>
              <a:rPr lang="en-US" sz="2400" b="1" dirty="0">
                <a:solidFill>
                  <a:srgbClr val="C00000"/>
                </a:solidFill>
                <a:cs typeface="Times New Roman" pitchFamily="18" charset="0"/>
              </a:rPr>
              <a:t> </a:t>
            </a:r>
            <a:r>
              <a:rPr lang="en-US" sz="2400" b="1" dirty="0">
                <a:solidFill>
                  <a:srgbClr val="FF0000"/>
                </a:solidFill>
                <a:cs typeface="Times New Roman" pitchFamily="18" charset="0"/>
              </a:rPr>
              <a:t>and</a:t>
            </a:r>
            <a:r>
              <a:rPr lang="en-US" sz="2400" b="1" dirty="0">
                <a:cs typeface="Times New Roman" pitchFamily="18" charset="0"/>
              </a:rPr>
              <a:t> </a:t>
            </a:r>
            <a:r>
              <a:rPr lang="en-US" sz="2400" b="1" dirty="0">
                <a:solidFill>
                  <a:srgbClr val="FF0000"/>
                </a:solidFill>
                <a:cs typeface="Times New Roman" pitchFamily="18" charset="0"/>
              </a:rPr>
              <a:t>decrease with increasing </a:t>
            </a:r>
            <a:r>
              <a:rPr lang="en-US" sz="2400" b="1" u="sng" dirty="0">
                <a:solidFill>
                  <a:srgbClr val="C00000"/>
                </a:solidFill>
                <a:cs typeface="Times New Roman" pitchFamily="18" charset="0"/>
              </a:rPr>
              <a:t>branching </a:t>
            </a:r>
            <a:r>
              <a:rPr lang="en-US" sz="2400" b="1" dirty="0" smtClean="0">
                <a:solidFill>
                  <a:schemeClr val="tx2"/>
                </a:solidFill>
                <a:cs typeface="Times New Roman" pitchFamily="18" charset="0"/>
              </a:rPr>
              <a:t>.                 </a:t>
            </a:r>
            <a:r>
              <a:rPr lang="en-US" sz="2400" b="1" dirty="0" smtClean="0">
                <a:solidFill>
                  <a:srgbClr val="002060"/>
                </a:solidFill>
                <a:cs typeface="Times New Roman" pitchFamily="18" charset="0"/>
              </a:rPr>
              <a:t>As the </a:t>
            </a:r>
            <a:r>
              <a:rPr lang="ar-SA" sz="2400" b="1" dirty="0" smtClean="0">
                <a:solidFill>
                  <a:srgbClr val="002060"/>
                </a:solidFill>
                <a:cs typeface="Times New Roman" pitchFamily="18" charset="0"/>
              </a:rPr>
              <a:t> </a:t>
            </a:r>
            <a:r>
              <a:rPr lang="en-US" sz="2400" b="1" dirty="0" smtClean="0">
                <a:solidFill>
                  <a:srgbClr val="002060"/>
                </a:solidFill>
                <a:cs typeface="Times New Roman" pitchFamily="18" charset="0"/>
              </a:rPr>
              <a:t>  molecules become larger, there are more forces of attraction between them, and more energy is needed. For </a:t>
            </a:r>
            <a:r>
              <a:rPr lang="en-US" sz="2400" b="1" dirty="0">
                <a:solidFill>
                  <a:srgbClr val="002060"/>
                </a:solidFill>
                <a:cs typeface="Times New Roman" pitchFamily="18" charset="0"/>
              </a:rPr>
              <a:t>the very </a:t>
            </a:r>
            <a:r>
              <a:rPr lang="en-US" sz="2400" b="1" dirty="0" smtClean="0">
                <a:solidFill>
                  <a:srgbClr val="002060"/>
                </a:solidFill>
                <a:cs typeface="Times New Roman" pitchFamily="18" charset="0"/>
              </a:rPr>
              <a:t>small alkanes</a:t>
            </a:r>
            <a:r>
              <a:rPr lang="en-US" sz="2400" b="1" dirty="0">
                <a:solidFill>
                  <a:srgbClr val="002060"/>
                </a:solidFill>
                <a:cs typeface="Times New Roman" pitchFamily="18" charset="0"/>
              </a:rPr>
              <a:t>,  the boiling point rises 20-30°C for each addition of a carbon atom to the chain. </a:t>
            </a:r>
            <a:endParaRPr lang="en-US" sz="2400" b="1" dirty="0" smtClean="0">
              <a:solidFill>
                <a:srgbClr val="002060"/>
              </a:solidFill>
              <a:cs typeface="Times New Roman" pitchFamily="18" charset="0"/>
            </a:endParaRPr>
          </a:p>
        </p:txBody>
      </p:sp>
      <p:sp>
        <p:nvSpPr>
          <p:cNvPr id="44" name="TextBox 43"/>
          <p:cNvSpPr txBox="1"/>
          <p:nvPr/>
        </p:nvSpPr>
        <p:spPr>
          <a:xfrm>
            <a:off x="676275" y="6409027"/>
            <a:ext cx="7147560" cy="430887"/>
          </a:xfrm>
          <a:prstGeom prst="rect">
            <a:avLst/>
          </a:prstGeom>
          <a:noFill/>
        </p:spPr>
        <p:txBody>
          <a:bodyPr wrap="square" rtlCol="0">
            <a:spAutoFit/>
          </a:bodyPr>
          <a:lstStyle/>
          <a:p>
            <a:pPr algn="just"/>
            <a:r>
              <a:rPr lang="en-US" sz="2200" b="1" dirty="0" smtClean="0">
                <a:cs typeface="Times New Roman" pitchFamily="18" charset="0"/>
              </a:rPr>
              <a:t>.</a:t>
            </a: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43</a:t>
            </a:fld>
            <a:endParaRPr lang="en-US" dirty="0"/>
          </a:p>
        </p:txBody>
      </p:sp>
      <p:pic>
        <p:nvPicPr>
          <p:cNvPr id="25" name="Picture 1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4876800"/>
            <a:ext cx="4305300" cy="133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2236049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1+#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1000" fill="hold"/>
                                        <p:tgtEl>
                                          <p:spTgt spid="44"/>
                                        </p:tgtEl>
                                        <p:attrNameLst>
                                          <p:attrName>ppt_x</p:attrName>
                                        </p:attrNameLst>
                                      </p:cBhvr>
                                      <p:tavLst>
                                        <p:tav tm="0">
                                          <p:val>
                                            <p:strVal val="1+#ppt_w/2"/>
                                          </p:val>
                                        </p:tav>
                                        <p:tav tm="100000">
                                          <p:val>
                                            <p:strVal val="#ppt_x"/>
                                          </p:val>
                                        </p:tav>
                                      </p:tavLst>
                                    </p:anim>
                                    <p:anim calcmode="lin" valueType="num">
                                      <p:cBhvr additive="base">
                                        <p:cTn id="12" dur="10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569" name="Picture 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838200"/>
            <a:ext cx="6349319" cy="1966452"/>
          </a:xfrm>
          <a:prstGeom prst="rect">
            <a:avLst/>
          </a:prstGeom>
          <a:noFill/>
          <a:extLst>
            <a:ext uri="{909E8E84-426E-40DD-AFC4-6F175D3DCCD1}">
              <a14:hiddenFill xmlns:a14="http://schemas.microsoft.com/office/drawing/2010/main">
                <a:solidFill>
                  <a:srgbClr val="FFFFFF"/>
                </a:solidFill>
              </a14:hiddenFill>
            </a:ext>
          </a:extLst>
        </p:spPr>
      </p:pic>
      <p:sp>
        <p:nvSpPr>
          <p:cNvPr id="3" name="عنصر نائب لرقم الشريحة 2"/>
          <p:cNvSpPr>
            <a:spLocks noGrp="1"/>
          </p:cNvSpPr>
          <p:nvPr>
            <p:ph type="sldNum" sz="quarter" idx="12"/>
          </p:nvPr>
        </p:nvSpPr>
        <p:spPr/>
        <p:txBody>
          <a:bodyPr/>
          <a:lstStyle/>
          <a:p>
            <a:fld id="{405B12B2-4FB3-489F-A189-74144EEB9694}" type="slidenum">
              <a:rPr lang="en-US" smtClean="0"/>
              <a:pPr/>
              <a:t>44</a:t>
            </a:fld>
            <a:endParaRPr lang="en-US"/>
          </a:p>
        </p:txBody>
      </p:sp>
      <p:sp>
        <p:nvSpPr>
          <p:cNvPr id="8" name="TextBox 30"/>
          <p:cNvSpPr txBox="1"/>
          <p:nvPr/>
        </p:nvSpPr>
        <p:spPr>
          <a:xfrm>
            <a:off x="457200" y="3200400"/>
            <a:ext cx="7276563" cy="2000548"/>
          </a:xfrm>
          <a:prstGeom prst="rect">
            <a:avLst/>
          </a:prstGeom>
          <a:noFill/>
        </p:spPr>
        <p:txBody>
          <a:bodyPr wrap="square" rtlCol="0">
            <a:spAutoFit/>
          </a:bodyPr>
          <a:lstStyle/>
          <a:p>
            <a:pPr algn="just"/>
            <a:r>
              <a:rPr lang="en-US" sz="2800" b="1" dirty="0" smtClean="0">
                <a:solidFill>
                  <a:srgbClr val="C00000"/>
                </a:solidFill>
                <a:cs typeface="Times New Roman" pitchFamily="18" charset="0"/>
              </a:rPr>
              <a:t>Solubility</a:t>
            </a:r>
          </a:p>
          <a:p>
            <a:pPr lvl="0" algn="just"/>
            <a:r>
              <a:rPr lang="en-US" sz="2400" b="1" dirty="0" smtClean="0">
                <a:solidFill>
                  <a:srgbClr val="002060"/>
                </a:solidFill>
                <a:cs typeface="Times New Roman" pitchFamily="18" charset="0"/>
              </a:rPr>
              <a:t>     Alkanes </a:t>
            </a:r>
            <a:r>
              <a:rPr lang="en-US" sz="2400" b="1" dirty="0">
                <a:solidFill>
                  <a:srgbClr val="002060"/>
                </a:solidFill>
                <a:cs typeface="Times New Roman" pitchFamily="18" charset="0"/>
              </a:rPr>
              <a:t>are </a:t>
            </a:r>
            <a:r>
              <a:rPr lang="en-US" sz="2400" b="1" dirty="0">
                <a:solidFill>
                  <a:srgbClr val="C00000"/>
                </a:solidFill>
                <a:cs typeface="Times New Roman" pitchFamily="18" charset="0"/>
              </a:rPr>
              <a:t>nonpola</a:t>
            </a:r>
            <a:r>
              <a:rPr lang="en-US" sz="2400" b="1" dirty="0">
                <a:solidFill>
                  <a:srgbClr val="002060"/>
                </a:solidFill>
                <a:cs typeface="Times New Roman" pitchFamily="18" charset="0"/>
              </a:rPr>
              <a:t>r </a:t>
            </a:r>
            <a:r>
              <a:rPr lang="en-US" sz="2400" b="1" dirty="0" smtClean="0">
                <a:solidFill>
                  <a:srgbClr val="002060"/>
                </a:solidFill>
                <a:cs typeface="Times New Roman" pitchFamily="18" charset="0"/>
              </a:rPr>
              <a:t>compounds. they </a:t>
            </a:r>
            <a:r>
              <a:rPr lang="en-US" sz="2400" b="1" dirty="0">
                <a:solidFill>
                  <a:srgbClr val="002060"/>
                </a:solidFill>
                <a:cs typeface="Times New Roman" pitchFamily="18" charset="0"/>
              </a:rPr>
              <a:t>are soluble in the nonpolar </a:t>
            </a:r>
            <a:r>
              <a:rPr lang="en-US" sz="2400" b="1" dirty="0" smtClean="0">
                <a:solidFill>
                  <a:srgbClr val="002060"/>
                </a:solidFill>
                <a:cs typeface="Times New Roman" pitchFamily="18" charset="0"/>
              </a:rPr>
              <a:t>solvents; such as  </a:t>
            </a:r>
            <a:r>
              <a:rPr lang="en-US" sz="2400" b="1" dirty="0">
                <a:solidFill>
                  <a:srgbClr val="002060"/>
                </a:solidFill>
                <a:cs typeface="Times New Roman" pitchFamily="18" charset="0"/>
              </a:rPr>
              <a:t>carbon tetrachloride, CCl</a:t>
            </a:r>
            <a:r>
              <a:rPr lang="en-US" sz="2400" b="1" baseline="-25000" dirty="0">
                <a:solidFill>
                  <a:srgbClr val="002060"/>
                </a:solidFill>
                <a:cs typeface="Times New Roman" pitchFamily="18" charset="0"/>
              </a:rPr>
              <a:t>4</a:t>
            </a:r>
            <a:r>
              <a:rPr lang="en-US" sz="2400" b="1" dirty="0">
                <a:solidFill>
                  <a:srgbClr val="002060"/>
                </a:solidFill>
                <a:cs typeface="Times New Roman" pitchFamily="18" charset="0"/>
              </a:rPr>
              <a:t> and </a:t>
            </a:r>
            <a:r>
              <a:rPr lang="en-US" sz="2400" b="1" dirty="0" smtClean="0">
                <a:solidFill>
                  <a:srgbClr val="002060"/>
                </a:solidFill>
                <a:cs typeface="Times New Roman" pitchFamily="18" charset="0"/>
              </a:rPr>
              <a:t>benzene and they </a:t>
            </a:r>
            <a:r>
              <a:rPr lang="en-US" sz="2400" b="1" dirty="0">
                <a:solidFill>
                  <a:srgbClr val="002060"/>
                </a:solidFill>
                <a:cs typeface="Times New Roman" pitchFamily="18" charset="0"/>
              </a:rPr>
              <a:t>are insoluble in polar solvents like water</a:t>
            </a:r>
            <a:r>
              <a:rPr lang="en-US" sz="2400" b="1" dirty="0" smtClean="0">
                <a:solidFill>
                  <a:srgbClr val="002060"/>
                </a:solidFill>
                <a:cs typeface="Times New Roman" pitchFamily="18" charset="0"/>
              </a:rPr>
              <a:t>.</a:t>
            </a:r>
            <a:endParaRPr lang="en-US" sz="2400" b="1" dirty="0">
              <a:solidFill>
                <a:srgbClr val="002060"/>
              </a:solidFill>
              <a:cs typeface="Times New Roman" pitchFamily="18" charset="0"/>
            </a:endParaRPr>
          </a:p>
        </p:txBody>
      </p:sp>
      <p:sp>
        <p:nvSpPr>
          <p:cNvPr id="9" name="TextBox 14"/>
          <p:cNvSpPr txBox="1"/>
          <p:nvPr/>
        </p:nvSpPr>
        <p:spPr>
          <a:xfrm>
            <a:off x="0" y="0"/>
            <a:ext cx="5181600" cy="400110"/>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2000" b="1" dirty="0" smtClean="0">
                <a:solidFill>
                  <a:schemeClr val="tx1"/>
                </a:solidFill>
              </a:rPr>
              <a:t>Physical Properties of Alkanes  / cont</a:t>
            </a:r>
            <a:r>
              <a:rPr lang="en-US" sz="2000" b="1" dirty="0" smtClean="0">
                <a:solidFill>
                  <a:schemeClr val="bg1"/>
                </a:solidFill>
              </a:rPr>
              <a:t>.</a:t>
            </a:r>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064018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 y="609600"/>
            <a:ext cx="8410154" cy="1569660"/>
          </a:xfrm>
          <a:prstGeom prst="rect">
            <a:avLst/>
          </a:prstGeom>
          <a:noFill/>
        </p:spPr>
        <p:txBody>
          <a:bodyPr wrap="square" rtlCol="0">
            <a:spAutoFit/>
          </a:bodyPr>
          <a:lstStyle/>
          <a:p>
            <a:pPr algn="just"/>
            <a:r>
              <a:rPr lang="en-US" sz="2400" b="1" dirty="0" smtClean="0">
                <a:solidFill>
                  <a:srgbClr val="FF0000"/>
                </a:solidFill>
                <a:cs typeface="Times New Roman" pitchFamily="18" charset="0"/>
              </a:rPr>
              <a:t>     </a:t>
            </a:r>
            <a:r>
              <a:rPr lang="en-US" sz="2400" b="1" dirty="0" smtClean="0">
                <a:solidFill>
                  <a:srgbClr val="C00000"/>
                </a:solidFill>
                <a:cs typeface="Times New Roman" pitchFamily="18" charset="0"/>
              </a:rPr>
              <a:t>Cycloalkanes</a:t>
            </a:r>
            <a:r>
              <a:rPr lang="en-US" sz="2400" b="1" dirty="0" smtClean="0">
                <a:cs typeface="Times New Roman" pitchFamily="18" charset="0"/>
              </a:rPr>
              <a:t> are saturated hydrocarbons that exist in the form of a ring.</a:t>
            </a:r>
            <a:r>
              <a:rPr lang="en-US" sz="2400" b="1" dirty="0">
                <a:solidFill>
                  <a:srgbClr val="FF0000"/>
                </a:solidFill>
                <a:cs typeface="Times New Roman" pitchFamily="18" charset="0"/>
              </a:rPr>
              <a:t> </a:t>
            </a:r>
            <a:r>
              <a:rPr lang="en-US" sz="2400" b="1" dirty="0" smtClean="0">
                <a:solidFill>
                  <a:srgbClr val="C00000"/>
                </a:solidFill>
                <a:cs typeface="Times New Roman" pitchFamily="18" charset="0"/>
              </a:rPr>
              <a:t>and they  </a:t>
            </a:r>
            <a:r>
              <a:rPr lang="en-US" sz="2400" b="1" dirty="0">
                <a:cs typeface="Times New Roman" pitchFamily="18" charset="0"/>
              </a:rPr>
              <a:t>are named by adding the prefix </a:t>
            </a:r>
            <a:r>
              <a:rPr lang="en-US" sz="2400" b="1" i="1" dirty="0" err="1">
                <a:solidFill>
                  <a:srgbClr val="C00000"/>
                </a:solidFill>
                <a:cs typeface="Times New Roman" pitchFamily="18" charset="0"/>
              </a:rPr>
              <a:t>cyclo</a:t>
            </a:r>
            <a:r>
              <a:rPr lang="en-US" sz="2400" b="1" i="1" dirty="0">
                <a:solidFill>
                  <a:srgbClr val="C00000"/>
                </a:solidFill>
                <a:cs typeface="Times New Roman" pitchFamily="18" charset="0"/>
              </a:rPr>
              <a:t>-</a:t>
            </a:r>
            <a:r>
              <a:rPr lang="en-US" sz="2400" b="1" dirty="0">
                <a:cs typeface="Times New Roman" pitchFamily="18" charset="0"/>
              </a:rPr>
              <a:t> to the name of the open-chain hydrocarbon. For example; </a:t>
            </a:r>
            <a:r>
              <a:rPr lang="en-US" sz="2400" b="1" dirty="0" err="1" smtClean="0">
                <a:cs typeface="Times New Roman" pitchFamily="18" charset="0"/>
              </a:rPr>
              <a:t>cyclopropane</a:t>
            </a:r>
            <a:r>
              <a:rPr lang="en-US" sz="2400" b="1" dirty="0" smtClean="0">
                <a:cs typeface="Times New Roman" pitchFamily="18" charset="0"/>
              </a:rPr>
              <a:t>, </a:t>
            </a:r>
            <a:r>
              <a:rPr lang="en-US" sz="2400" b="1" dirty="0" err="1" smtClean="0">
                <a:cs typeface="Times New Roman" pitchFamily="18" charset="0"/>
              </a:rPr>
              <a:t>cyclobutane,cyclohexane</a:t>
            </a:r>
            <a:endParaRPr lang="en-US" sz="2400" b="1" dirty="0">
              <a:cs typeface="Times New Roman" pitchFamily="18" charset="0"/>
            </a:endParaRPr>
          </a:p>
        </p:txBody>
      </p:sp>
      <p:sp>
        <p:nvSpPr>
          <p:cNvPr id="6" name="TextBox 5"/>
          <p:cNvSpPr txBox="1"/>
          <p:nvPr/>
        </p:nvSpPr>
        <p:spPr>
          <a:xfrm>
            <a:off x="76201" y="65391"/>
            <a:ext cx="5083229"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C00000"/>
                </a:solidFill>
              </a:rPr>
              <a:t>Cycloalkanes:     Nomenclature  / cont.</a:t>
            </a:r>
            <a:endParaRPr lang="en-US" sz="2400" b="1" dirty="0">
              <a:solidFill>
                <a:srgbClr val="C00000"/>
              </a:solidFill>
            </a:endParaRPr>
          </a:p>
        </p:txBody>
      </p:sp>
      <p:sp>
        <p:nvSpPr>
          <p:cNvPr id="13" name="TextBox 12"/>
          <p:cNvSpPr txBox="1"/>
          <p:nvPr/>
        </p:nvSpPr>
        <p:spPr>
          <a:xfrm>
            <a:off x="152400" y="4011543"/>
            <a:ext cx="8915399" cy="830997"/>
          </a:xfrm>
          <a:prstGeom prst="rect">
            <a:avLst/>
          </a:prstGeom>
          <a:noFill/>
        </p:spPr>
        <p:txBody>
          <a:bodyPr wrap="square" rtlCol="0">
            <a:spAutoFit/>
          </a:bodyPr>
          <a:lstStyle/>
          <a:p>
            <a:pPr algn="just"/>
            <a:r>
              <a:rPr lang="en-US" sz="2400" b="1" dirty="0" smtClean="0">
                <a:cs typeface="Times New Roman" pitchFamily="18" charset="0"/>
              </a:rPr>
              <a:t>-  When only one substituent is attached to the ring,</a:t>
            </a:r>
            <a:r>
              <a:rPr lang="en-US" sz="2400" b="1" dirty="0">
                <a:solidFill>
                  <a:srgbClr val="0070C0"/>
                </a:solidFill>
                <a:cs typeface="Times New Roman" pitchFamily="18" charset="0"/>
              </a:rPr>
              <a:t> </a:t>
            </a:r>
            <a:r>
              <a:rPr lang="en-US" sz="2400" b="1" dirty="0" smtClean="0">
                <a:solidFill>
                  <a:srgbClr val="0070C0"/>
                </a:solidFill>
                <a:cs typeface="Times New Roman" pitchFamily="18" charset="0"/>
              </a:rPr>
              <a:t>the name the </a:t>
            </a:r>
            <a:r>
              <a:rPr lang="en-US" sz="2400" b="1" dirty="0">
                <a:solidFill>
                  <a:srgbClr val="0070C0"/>
                </a:solidFill>
                <a:cs typeface="Times New Roman" pitchFamily="18" charset="0"/>
              </a:rPr>
              <a:t>substituent </a:t>
            </a:r>
            <a:r>
              <a:rPr lang="en-US" sz="2400" b="1" dirty="0" smtClean="0">
                <a:solidFill>
                  <a:srgbClr val="0070C0"/>
                </a:solidFill>
                <a:cs typeface="Times New Roman" pitchFamily="18" charset="0"/>
              </a:rPr>
              <a:t>first  </a:t>
            </a:r>
            <a:r>
              <a:rPr lang="en-US" sz="2400" b="1" dirty="0">
                <a:solidFill>
                  <a:srgbClr val="0070C0"/>
                </a:solidFill>
                <a:cs typeface="Times New Roman" pitchFamily="18" charset="0"/>
              </a:rPr>
              <a:t>and then name the ring</a:t>
            </a:r>
            <a:r>
              <a:rPr lang="en-US" sz="2400" b="1" dirty="0" smtClean="0">
                <a:solidFill>
                  <a:srgbClr val="0070C0"/>
                </a:solidFill>
                <a:cs typeface="Times New Roman" pitchFamily="18" charset="0"/>
              </a:rPr>
              <a:t>.</a:t>
            </a:r>
            <a:endParaRPr lang="en-US" sz="2400" b="1" dirty="0">
              <a:solidFill>
                <a:srgbClr val="0070C0"/>
              </a:solidFill>
              <a:cs typeface="Times New Roman" pitchFamily="18" charset="0"/>
            </a:endParaRPr>
          </a:p>
        </p:txBody>
      </p:sp>
      <p:pic>
        <p:nvPicPr>
          <p:cNvPr id="136224" name="Picture 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5061" y="4774163"/>
            <a:ext cx="4768739" cy="1445482"/>
          </a:xfrm>
          <a:prstGeom prst="rect">
            <a:avLst/>
          </a:prstGeom>
          <a:extLst/>
        </p:spPr>
        <p:style>
          <a:lnRef idx="0">
            <a:scrgbClr r="0" g="0" b="0"/>
          </a:lnRef>
          <a:fillRef idx="1001">
            <a:schemeClr val="lt1"/>
          </a:fillRef>
          <a:effectRef idx="0">
            <a:scrgbClr r="0" g="0" b="0"/>
          </a:effectRef>
          <a:fontRef idx="major"/>
        </p:style>
      </p:pic>
      <p:sp>
        <p:nvSpPr>
          <p:cNvPr id="5" name="عنصر نائب لرقم الشريحة 4"/>
          <p:cNvSpPr>
            <a:spLocks noGrp="1"/>
          </p:cNvSpPr>
          <p:nvPr>
            <p:ph type="sldNum" sz="quarter" idx="12"/>
          </p:nvPr>
        </p:nvSpPr>
        <p:spPr/>
        <p:txBody>
          <a:bodyPr/>
          <a:lstStyle/>
          <a:p>
            <a:fld id="{405B12B2-4FB3-489F-A189-74144EEB9694}" type="slidenum">
              <a:rPr lang="en-US" smtClean="0"/>
              <a:pPr/>
              <a:t>45</a:t>
            </a:fld>
            <a:endParaRPr lang="en-US"/>
          </a:p>
        </p:txBody>
      </p:sp>
      <p:pic>
        <p:nvPicPr>
          <p:cNvPr id="15" name="صورة 14" descr="http://image.tutorvista.com/content/hydrocarbons/alicyclic-compound-cyclopropane-cyclobutane-cyclohexane.gif"/>
          <p:cNvPicPr/>
          <p:nvPr/>
        </p:nvPicPr>
        <p:blipFill>
          <a:blip r:embed="rId3">
            <a:extLst>
              <a:ext uri="{28A0092B-C50C-407E-A947-70E740481C1C}">
                <a14:useLocalDpi xmlns:a14="http://schemas.microsoft.com/office/drawing/2010/main" val="0"/>
              </a:ext>
            </a:extLst>
          </a:blip>
          <a:srcRect/>
          <a:stretch>
            <a:fillRect/>
          </a:stretch>
        </p:blipFill>
        <p:spPr bwMode="auto">
          <a:xfrm>
            <a:off x="2895600" y="2133600"/>
            <a:ext cx="4291013" cy="1490662"/>
          </a:xfrm>
          <a:prstGeom prst="rect">
            <a:avLst/>
          </a:prstGeom>
          <a:noFill/>
          <a:ln>
            <a:noFill/>
          </a:ln>
        </p:spPr>
      </p:pic>
      <p:sp>
        <p:nvSpPr>
          <p:cNvPr id="2" name="مستطيل 1"/>
          <p:cNvSpPr/>
          <p:nvPr/>
        </p:nvSpPr>
        <p:spPr>
          <a:xfrm>
            <a:off x="3048001" y="3276600"/>
            <a:ext cx="1600199" cy="338554"/>
          </a:xfrm>
          <a:prstGeom prst="rect">
            <a:avLst/>
          </a:prstGeom>
        </p:spPr>
        <p:style>
          <a:lnRef idx="0">
            <a:scrgbClr r="0" g="0" b="0"/>
          </a:lnRef>
          <a:fillRef idx="1001">
            <a:schemeClr val="lt1"/>
          </a:fillRef>
          <a:effectRef idx="0">
            <a:scrgbClr r="0" g="0" b="0"/>
          </a:effectRef>
          <a:fontRef idx="major"/>
        </p:style>
        <p:txBody>
          <a:bodyPr wrap="square">
            <a:spAutoFit/>
          </a:bodyPr>
          <a:lstStyle/>
          <a:p>
            <a:r>
              <a:rPr lang="en-US" sz="1600" b="1" dirty="0" err="1"/>
              <a:t>cyclopropane</a:t>
            </a:r>
            <a:r>
              <a:rPr lang="en-US" sz="1600" b="1" dirty="0"/>
              <a:t>,</a:t>
            </a:r>
            <a:endParaRPr lang="ar-SA" sz="1600" b="1" dirty="0"/>
          </a:p>
        </p:txBody>
      </p:sp>
      <p:sp>
        <p:nvSpPr>
          <p:cNvPr id="7" name="مستطيل 6"/>
          <p:cNvSpPr/>
          <p:nvPr/>
        </p:nvSpPr>
        <p:spPr>
          <a:xfrm>
            <a:off x="4878807" y="3242846"/>
            <a:ext cx="1217193" cy="338554"/>
          </a:xfrm>
          <a:prstGeom prst="rect">
            <a:avLst/>
          </a:prstGeom>
        </p:spPr>
        <p:txBody>
          <a:bodyPr wrap="none">
            <a:spAutoFit/>
          </a:bodyPr>
          <a:lstStyle/>
          <a:p>
            <a:r>
              <a:rPr lang="en-US" sz="1600" b="1" dirty="0" err="1"/>
              <a:t>cyclobutane</a:t>
            </a:r>
            <a:endParaRPr lang="ar-SA" sz="1600" b="1" dirty="0"/>
          </a:p>
        </p:txBody>
      </p:sp>
      <p:sp>
        <p:nvSpPr>
          <p:cNvPr id="8" name="مستطيل 7"/>
          <p:cNvSpPr/>
          <p:nvPr/>
        </p:nvSpPr>
        <p:spPr>
          <a:xfrm>
            <a:off x="7153202" y="3276600"/>
            <a:ext cx="1228798" cy="338554"/>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600" b="1" dirty="0"/>
              <a:t>cyclohexane</a:t>
            </a:r>
          </a:p>
        </p:txBody>
      </p:sp>
      <p:sp>
        <p:nvSpPr>
          <p:cNvPr id="9" name="عنصر نائب للتذييل 8"/>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1157048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1+#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685800"/>
            <a:ext cx="8839200" cy="830997"/>
          </a:xfrm>
          <a:prstGeom prst="rect">
            <a:avLst/>
          </a:prstGeom>
          <a:noFill/>
        </p:spPr>
        <p:txBody>
          <a:bodyPr wrap="square" rtlCol="0">
            <a:spAutoFit/>
          </a:bodyPr>
          <a:lstStyle/>
          <a:p>
            <a:pPr algn="just"/>
            <a:r>
              <a:rPr lang="en-US" sz="2400" b="1" dirty="0" smtClean="0">
                <a:cs typeface="Times New Roman" pitchFamily="18" charset="0"/>
              </a:rPr>
              <a:t>- If </a:t>
            </a:r>
            <a:r>
              <a:rPr lang="en-US" sz="2400" b="1" dirty="0" smtClean="0">
                <a:solidFill>
                  <a:srgbClr val="FF0000"/>
                </a:solidFill>
                <a:cs typeface="Times New Roman" pitchFamily="18" charset="0"/>
              </a:rPr>
              <a:t>two or more substituents </a:t>
            </a:r>
            <a:r>
              <a:rPr lang="en-US" sz="2400" b="1" dirty="0" smtClean="0">
                <a:cs typeface="Times New Roman" pitchFamily="18" charset="0"/>
              </a:rPr>
              <a:t>are attached to the ring their </a:t>
            </a:r>
            <a:r>
              <a:rPr lang="en-US" sz="2400" b="1" dirty="0">
                <a:cs typeface="Times New Roman" pitchFamily="18" charset="0"/>
              </a:rPr>
              <a:t>positions are specified by numbers</a:t>
            </a:r>
            <a:r>
              <a:rPr lang="en-US" sz="2400" b="1" dirty="0" smtClean="0">
                <a:cs typeface="Times New Roman" pitchFamily="18" charset="0"/>
              </a:rPr>
              <a:t>.</a:t>
            </a:r>
            <a:endParaRPr lang="en-US" sz="2400" b="1" dirty="0">
              <a:cs typeface="Times New Roman" pitchFamily="18" charset="0"/>
            </a:endParaRPr>
          </a:p>
        </p:txBody>
      </p:sp>
      <p:pic>
        <p:nvPicPr>
          <p:cNvPr id="2508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524000"/>
            <a:ext cx="5829300" cy="2270392"/>
          </a:xfrm>
          <a:prstGeom prst="rect">
            <a:avLst/>
          </a:prstGeom>
          <a:noFill/>
          <a:extLst>
            <a:ext uri="{909E8E84-426E-40DD-AFC4-6F175D3DCCD1}">
              <a14:hiddenFill xmlns:a14="http://schemas.microsoft.com/office/drawing/2010/main">
                <a:solidFill>
                  <a:srgbClr val="FFFFFF"/>
                </a:solidFill>
              </a14:hiddenFill>
            </a:ext>
          </a:extLst>
        </p:spPr>
      </p:pic>
      <p:sp>
        <p:nvSpPr>
          <p:cNvPr id="7" name="عنصر نائب لرقم الشريحة 6"/>
          <p:cNvSpPr>
            <a:spLocks noGrp="1"/>
          </p:cNvSpPr>
          <p:nvPr>
            <p:ph type="sldNum" sz="quarter" idx="12"/>
          </p:nvPr>
        </p:nvSpPr>
        <p:spPr/>
        <p:txBody>
          <a:bodyPr/>
          <a:lstStyle/>
          <a:p>
            <a:fld id="{405B12B2-4FB3-489F-A189-74144EEB9694}" type="slidenum">
              <a:rPr lang="en-US" smtClean="0"/>
              <a:pPr/>
              <a:t>46</a:t>
            </a:fld>
            <a:endParaRPr lang="en-US"/>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9" name="TextBox 5"/>
          <p:cNvSpPr txBox="1"/>
          <p:nvPr/>
        </p:nvSpPr>
        <p:spPr>
          <a:xfrm>
            <a:off x="76201" y="65391"/>
            <a:ext cx="5083229"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C00000"/>
                </a:solidFill>
              </a:rPr>
              <a:t>Cycloalkanes:     Nomenclature  / cont.</a:t>
            </a:r>
            <a:endParaRPr lang="en-US" sz="2400" b="1" dirty="0">
              <a:solidFill>
                <a:srgbClr val="C00000"/>
              </a:solidFill>
            </a:endParaRPr>
          </a:p>
        </p:txBody>
      </p:sp>
    </p:spTree>
    <p:extLst>
      <p:ext uri="{BB962C8B-B14F-4D97-AF65-F5344CB8AC3E}">
        <p14:creationId xmlns:p14="http://schemas.microsoft.com/office/powerpoint/2010/main" val="1188514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3966"/>
            <a:ext cx="9144000" cy="46166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sz="2400" b="1" dirty="0">
                <a:solidFill>
                  <a:srgbClr val="C00000"/>
                </a:solidFill>
              </a:rPr>
              <a:t>Geometric </a:t>
            </a:r>
            <a:r>
              <a:rPr lang="en-US" sz="2400" b="1" dirty="0" err="1">
                <a:solidFill>
                  <a:srgbClr val="C00000"/>
                </a:solidFill>
              </a:rPr>
              <a:t>Isomersim</a:t>
            </a:r>
            <a:r>
              <a:rPr lang="en-US" sz="2400" b="1" dirty="0">
                <a:solidFill>
                  <a:srgbClr val="C00000"/>
                </a:solidFill>
              </a:rPr>
              <a:t> in </a:t>
            </a:r>
            <a:r>
              <a:rPr lang="en-US" sz="2400" b="1" dirty="0" err="1">
                <a:solidFill>
                  <a:srgbClr val="C00000"/>
                </a:solidFill>
              </a:rPr>
              <a:t>Cyclo</a:t>
            </a:r>
            <a:r>
              <a:rPr lang="en-US" sz="2400" b="1" dirty="0">
                <a:solidFill>
                  <a:srgbClr val="C00000"/>
                </a:solidFill>
              </a:rPr>
              <a:t> alkanes </a:t>
            </a:r>
            <a:endParaRPr lang="ar-SA" sz="2400" dirty="0">
              <a:solidFill>
                <a:srgbClr val="C00000"/>
              </a:solidFill>
            </a:endParaRPr>
          </a:p>
        </p:txBody>
      </p:sp>
      <p:sp>
        <p:nvSpPr>
          <p:cNvPr id="3" name="Rectangle 2"/>
          <p:cNvSpPr/>
          <p:nvPr/>
        </p:nvSpPr>
        <p:spPr>
          <a:xfrm>
            <a:off x="457199" y="2133600"/>
            <a:ext cx="1295401" cy="523220"/>
          </a:xfrm>
          <a:prstGeom prst="rect">
            <a:avLst/>
          </a:prstGeom>
        </p:spPr>
        <p:txBody>
          <a:bodyPr wrap="square">
            <a:spAutoFit/>
          </a:bodyPr>
          <a:lstStyle/>
          <a:p>
            <a:r>
              <a:rPr lang="en-US" sz="2800" b="1" dirty="0"/>
              <a:t>C</a:t>
            </a:r>
            <a:r>
              <a:rPr lang="en-US" sz="2800" b="1" baseline="-25000" dirty="0"/>
              <a:t>5</a:t>
            </a:r>
            <a:r>
              <a:rPr lang="en-US" sz="2800" b="1" dirty="0"/>
              <a:t>H</a:t>
            </a:r>
            <a:r>
              <a:rPr lang="en-US" sz="2800" b="1" baseline="-25000" dirty="0"/>
              <a:t>10</a:t>
            </a:r>
            <a:endParaRPr lang="ar-SA" sz="2800" dirty="0"/>
          </a:p>
        </p:txBody>
      </p:sp>
      <p:pic>
        <p:nvPicPr>
          <p:cNvPr id="2519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4495800"/>
            <a:ext cx="4118412" cy="153612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28600" y="685800"/>
            <a:ext cx="8915400" cy="830997"/>
          </a:xfrm>
          <a:prstGeom prst="rect">
            <a:avLst/>
          </a:prstGeom>
        </p:spPr>
        <p:txBody>
          <a:bodyPr wrap="square">
            <a:spAutoFit/>
          </a:bodyPr>
          <a:lstStyle/>
          <a:p>
            <a:pPr lvl="0" algn="just"/>
            <a:r>
              <a:rPr lang="en-US" sz="2400" b="1" dirty="0" smtClean="0">
                <a:solidFill>
                  <a:srgbClr val="002060"/>
                </a:solidFill>
                <a:cs typeface="Times New Roman" pitchFamily="18" charset="0"/>
              </a:rPr>
              <a:t>    In </a:t>
            </a:r>
            <a:r>
              <a:rPr lang="en-US" sz="2400" b="1" dirty="0">
                <a:solidFill>
                  <a:srgbClr val="002060"/>
                </a:solidFill>
                <a:cs typeface="Times New Roman" pitchFamily="18" charset="0"/>
              </a:rPr>
              <a:t>cycloalkanes </a:t>
            </a:r>
            <a:r>
              <a:rPr lang="en-US" sz="2400" b="1" dirty="0">
                <a:solidFill>
                  <a:srgbClr val="C00000"/>
                </a:solidFill>
                <a:cs typeface="Times New Roman" pitchFamily="18" charset="0"/>
              </a:rPr>
              <a:t>geometric isomerism </a:t>
            </a:r>
            <a:r>
              <a:rPr lang="en-US" sz="2400" b="1" dirty="0">
                <a:solidFill>
                  <a:srgbClr val="002060"/>
                </a:solidFill>
                <a:cs typeface="Times New Roman" pitchFamily="18" charset="0"/>
              </a:rPr>
              <a:t>is due to </a:t>
            </a:r>
            <a:r>
              <a:rPr lang="en-US" sz="2400" b="1" dirty="0">
                <a:solidFill>
                  <a:srgbClr val="C00000"/>
                </a:solidFill>
                <a:cs typeface="Times New Roman" pitchFamily="18" charset="0"/>
              </a:rPr>
              <a:t>restricted</a:t>
            </a:r>
            <a:r>
              <a:rPr lang="en-US" sz="2400" b="1" dirty="0">
                <a:solidFill>
                  <a:srgbClr val="002060"/>
                </a:solidFill>
                <a:cs typeface="Times New Roman" pitchFamily="18" charset="0"/>
              </a:rPr>
              <a:t> rotation </a:t>
            </a:r>
            <a:r>
              <a:rPr lang="en-US" sz="2400" b="1" dirty="0" smtClean="0">
                <a:solidFill>
                  <a:srgbClr val="002060"/>
                </a:solidFill>
                <a:cs typeface="Times New Roman" pitchFamily="18" charset="0"/>
              </a:rPr>
              <a:t>around the </a:t>
            </a:r>
            <a:r>
              <a:rPr lang="en-US" sz="2400" b="1" dirty="0">
                <a:solidFill>
                  <a:srgbClr val="002060"/>
                </a:solidFill>
                <a:cs typeface="Times New Roman" pitchFamily="18" charset="0"/>
              </a:rPr>
              <a:t>carbon-carbon single bond in a ring</a:t>
            </a:r>
          </a:p>
        </p:txBody>
      </p:sp>
      <p:pic>
        <p:nvPicPr>
          <p:cNvPr id="2457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0292" y="1559379"/>
            <a:ext cx="5221255" cy="2571271"/>
          </a:xfrm>
          <a:prstGeom prst="rect">
            <a:avLst/>
          </a:prstGeom>
          <a:noFill/>
          <a:extLst>
            <a:ext uri="{909E8E84-426E-40DD-AFC4-6F175D3DCCD1}">
              <a14:hiddenFill xmlns:a14="http://schemas.microsoft.com/office/drawing/2010/main">
                <a:solidFill>
                  <a:srgbClr val="FFFFFF"/>
                </a:solidFill>
              </a14:hiddenFill>
            </a:ext>
          </a:extLst>
        </p:spPr>
      </p:pic>
      <p:sp>
        <p:nvSpPr>
          <p:cNvPr id="6" name="عنصر نائب لرقم الشريحة 5"/>
          <p:cNvSpPr>
            <a:spLocks noGrp="1"/>
          </p:cNvSpPr>
          <p:nvPr>
            <p:ph type="sldNum" sz="quarter" idx="12"/>
          </p:nvPr>
        </p:nvSpPr>
        <p:spPr/>
        <p:txBody>
          <a:bodyPr/>
          <a:lstStyle/>
          <a:p>
            <a:fld id="{405B12B2-4FB3-489F-A189-74144EEB9694}" type="slidenum">
              <a:rPr lang="en-US" smtClean="0"/>
              <a:pPr/>
              <a:t>47</a:t>
            </a:fld>
            <a:endParaRPr lang="en-US"/>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7" name="مستطيل 6"/>
          <p:cNvSpPr/>
          <p:nvPr/>
        </p:nvSpPr>
        <p:spPr>
          <a:xfrm>
            <a:off x="1676400" y="4050268"/>
            <a:ext cx="4980851" cy="369332"/>
          </a:xfrm>
          <a:prstGeom prst="rect">
            <a:avLst/>
          </a:prstGeom>
        </p:spPr>
        <p:txBody>
          <a:bodyPr wrap="none">
            <a:spAutoFit/>
          </a:bodyPr>
          <a:lstStyle/>
          <a:p>
            <a:r>
              <a:rPr lang="en-US" dirty="0" smtClean="0"/>
              <a:t>-------------------------------------------------------------------</a:t>
            </a:r>
            <a:endParaRPr lang="ar-SA" dirty="0"/>
          </a:p>
        </p:txBody>
      </p:sp>
      <p:sp>
        <p:nvSpPr>
          <p:cNvPr id="8" name="مستطيل 7"/>
          <p:cNvSpPr/>
          <p:nvPr/>
        </p:nvSpPr>
        <p:spPr>
          <a:xfrm>
            <a:off x="4867706" y="5879068"/>
            <a:ext cx="3361894" cy="369332"/>
          </a:xfrm>
          <a:prstGeom prst="rect">
            <a:avLst/>
          </a:prstGeom>
        </p:spPr>
        <p:txBody>
          <a:bodyPr wrap="square">
            <a:spAutoFit/>
          </a:bodyPr>
          <a:lstStyle/>
          <a:p>
            <a:r>
              <a:rPr lang="en-US" b="1" u="sng" dirty="0">
                <a:solidFill>
                  <a:srgbClr val="C00000"/>
                </a:solidFill>
                <a:cs typeface="Times New Roman" pitchFamily="18" charset="0"/>
              </a:rPr>
              <a:t>geometric</a:t>
            </a:r>
            <a:r>
              <a:rPr lang="en-US" b="1" dirty="0">
                <a:solidFill>
                  <a:srgbClr val="C00000"/>
                </a:solidFill>
                <a:cs typeface="Times New Roman" pitchFamily="18" charset="0"/>
              </a:rPr>
              <a:t> </a:t>
            </a:r>
            <a:r>
              <a:rPr lang="en-US" b="1" dirty="0" smtClean="0">
                <a:solidFill>
                  <a:srgbClr val="C00000"/>
                </a:solidFill>
                <a:cs typeface="Times New Roman" pitchFamily="18" charset="0"/>
              </a:rPr>
              <a:t>isomerism  Of  </a:t>
            </a:r>
            <a:r>
              <a:rPr lang="en-US" b="1" dirty="0" smtClean="0"/>
              <a:t>C</a:t>
            </a:r>
            <a:r>
              <a:rPr lang="en-US" b="1" baseline="-25000" dirty="0" smtClean="0"/>
              <a:t>5</a:t>
            </a:r>
            <a:r>
              <a:rPr lang="en-US" b="1" dirty="0" smtClean="0"/>
              <a:t>H</a:t>
            </a:r>
            <a:r>
              <a:rPr lang="en-US" b="1" baseline="-25000" dirty="0" smtClean="0"/>
              <a:t>10</a:t>
            </a:r>
          </a:p>
        </p:txBody>
      </p:sp>
      <p:sp>
        <p:nvSpPr>
          <p:cNvPr id="11" name="مستطيل 10"/>
          <p:cNvSpPr/>
          <p:nvPr/>
        </p:nvSpPr>
        <p:spPr>
          <a:xfrm>
            <a:off x="4791506" y="3429000"/>
            <a:ext cx="3361894" cy="369332"/>
          </a:xfrm>
          <a:prstGeom prst="rect">
            <a:avLst/>
          </a:prstGeom>
        </p:spPr>
        <p:txBody>
          <a:bodyPr wrap="square">
            <a:spAutoFit/>
          </a:bodyPr>
          <a:lstStyle/>
          <a:p>
            <a:r>
              <a:rPr lang="en-US" b="1" u="sng" dirty="0" smtClean="0">
                <a:solidFill>
                  <a:srgbClr val="C00000"/>
                </a:solidFill>
                <a:cs typeface="Times New Roman" pitchFamily="18" charset="0"/>
              </a:rPr>
              <a:t>Structural </a:t>
            </a:r>
            <a:r>
              <a:rPr lang="en-US" b="1" dirty="0" smtClean="0">
                <a:solidFill>
                  <a:srgbClr val="C00000"/>
                </a:solidFill>
                <a:cs typeface="Times New Roman" pitchFamily="18" charset="0"/>
              </a:rPr>
              <a:t>isomerism  Of  </a:t>
            </a:r>
            <a:r>
              <a:rPr lang="en-US" b="1" dirty="0" smtClean="0"/>
              <a:t>C</a:t>
            </a:r>
            <a:r>
              <a:rPr lang="en-US" b="1" baseline="-25000" dirty="0" smtClean="0"/>
              <a:t>5</a:t>
            </a:r>
            <a:r>
              <a:rPr lang="en-US" b="1" dirty="0" smtClean="0"/>
              <a:t>H</a:t>
            </a:r>
            <a:r>
              <a:rPr lang="en-US" b="1" baseline="-25000" dirty="0" smtClean="0"/>
              <a:t>10</a:t>
            </a:r>
          </a:p>
        </p:txBody>
      </p:sp>
    </p:spTree>
    <p:extLst>
      <p:ext uri="{BB962C8B-B14F-4D97-AF65-F5344CB8AC3E}">
        <p14:creationId xmlns:p14="http://schemas.microsoft.com/office/powerpoint/2010/main" val="11406230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2" descr="66"/>
          <p:cNvPicPr>
            <a:picLocks noChangeAspect="1" noChangeArrowheads="1"/>
          </p:cNvPicPr>
          <p:nvPr/>
        </p:nvPicPr>
        <p:blipFill>
          <a:blip r:embed="rId2">
            <a:extLst>
              <a:ext uri="{28A0092B-C50C-407E-A947-70E740481C1C}">
                <a14:useLocalDpi xmlns:a14="http://schemas.microsoft.com/office/drawing/2010/main" val="0"/>
              </a:ext>
            </a:extLst>
          </a:blip>
          <a:srcRect b="6871"/>
          <a:stretch>
            <a:fillRect/>
          </a:stretch>
        </p:blipFill>
        <p:spPr bwMode="auto">
          <a:xfrm>
            <a:off x="2819400" y="76200"/>
            <a:ext cx="38862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عنصر نائب لرقم الشريحة 2"/>
          <p:cNvSpPr>
            <a:spLocks noGrp="1"/>
          </p:cNvSpPr>
          <p:nvPr>
            <p:ph type="sldNum" sz="quarter" idx="12"/>
          </p:nvPr>
        </p:nvSpPr>
        <p:spPr>
          <a:xfrm>
            <a:off x="457200" y="6356350"/>
            <a:ext cx="609600" cy="365125"/>
          </a:xfrm>
        </p:spPr>
        <p:txBody>
          <a:bodyPr/>
          <a:lstStyle/>
          <a:p>
            <a:fld id="{405B12B2-4FB3-489F-A189-74144EEB9694}" type="slidenum">
              <a:rPr lang="en-US" smtClean="0"/>
              <a:pPr/>
              <a:t>48</a:t>
            </a:fld>
            <a:endParaRPr lang="en-US"/>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6" name="مستطيل 5"/>
          <p:cNvSpPr/>
          <p:nvPr/>
        </p:nvSpPr>
        <p:spPr>
          <a:xfrm>
            <a:off x="457200" y="76200"/>
            <a:ext cx="2971800" cy="5170646"/>
          </a:xfrm>
          <a:prstGeom prst="rect">
            <a:avLst/>
          </a:prstGeom>
        </p:spPr>
        <p:style>
          <a:lnRef idx="0">
            <a:scrgbClr r="0" g="0" b="0"/>
          </a:lnRef>
          <a:fillRef idx="1001">
            <a:schemeClr val="lt1"/>
          </a:fillRef>
          <a:effectRef idx="0">
            <a:scrgbClr r="0" g="0" b="0"/>
          </a:effectRef>
          <a:fontRef idx="major"/>
        </p:style>
        <p:txBody>
          <a:bodyPr wrap="square">
            <a:spAutoFit/>
          </a:bodyPr>
          <a:lstStyle/>
          <a:p>
            <a:endParaRPr lang="en-US" b="1" dirty="0" smtClean="0">
              <a:solidFill>
                <a:srgbClr val="C00000"/>
              </a:solidFill>
              <a:cs typeface="Times New Roman" pitchFamily="18" charset="0"/>
            </a:endParaRPr>
          </a:p>
          <a:p>
            <a:r>
              <a:rPr lang="en-US" b="1" dirty="0" smtClean="0">
                <a:solidFill>
                  <a:srgbClr val="C00000"/>
                </a:solidFill>
                <a:cs typeface="Times New Roman" pitchFamily="18" charset="0"/>
              </a:rPr>
              <a:t>Geometric isomerism  Of  </a:t>
            </a:r>
            <a:r>
              <a:rPr lang="en-US" b="1" dirty="0" smtClean="0">
                <a:solidFill>
                  <a:srgbClr val="C00000"/>
                </a:solidFill>
              </a:rPr>
              <a:t>some cyclic compound </a:t>
            </a:r>
            <a:endParaRPr lang="en-US" b="1" baseline="-25000" dirty="0" smtClean="0">
              <a:solidFill>
                <a:srgbClr val="C00000"/>
              </a:solidFill>
            </a:endParaRPr>
          </a:p>
          <a:p>
            <a:endParaRPr lang="en-US" b="1" baseline="-25000" dirty="0"/>
          </a:p>
          <a:p>
            <a:endParaRPr lang="en-US" b="1" baseline="-25000" dirty="0" smtClean="0"/>
          </a:p>
          <a:p>
            <a:endParaRPr lang="en-US" b="1" baseline="-25000" dirty="0"/>
          </a:p>
          <a:p>
            <a:endParaRPr lang="en-US" b="1" baseline="-25000" dirty="0" smtClean="0"/>
          </a:p>
          <a:p>
            <a:endParaRPr lang="en-US" b="1" baseline="-25000" dirty="0"/>
          </a:p>
          <a:p>
            <a:endParaRPr lang="en-US" b="1" baseline="-25000" dirty="0" smtClean="0"/>
          </a:p>
          <a:p>
            <a:endParaRPr lang="en-US" b="1" baseline="-25000" dirty="0"/>
          </a:p>
          <a:p>
            <a:endParaRPr lang="en-US" b="1" baseline="-25000" dirty="0" smtClean="0"/>
          </a:p>
          <a:p>
            <a:endParaRPr lang="en-US" b="1" baseline="-25000" dirty="0"/>
          </a:p>
          <a:p>
            <a:endParaRPr lang="en-US" b="1" baseline="-25000" dirty="0" smtClean="0"/>
          </a:p>
          <a:p>
            <a:endParaRPr lang="en-US" b="1" baseline="-25000" dirty="0"/>
          </a:p>
          <a:p>
            <a:endParaRPr lang="en-US" b="1" baseline="-25000" dirty="0" smtClean="0"/>
          </a:p>
          <a:p>
            <a:endParaRPr lang="en-US" b="1" baseline="-25000" dirty="0"/>
          </a:p>
          <a:p>
            <a:endParaRPr lang="en-US" b="1" baseline="-25000" dirty="0" smtClean="0"/>
          </a:p>
          <a:p>
            <a:endParaRPr lang="en-US" b="1" baseline="-25000" dirty="0"/>
          </a:p>
          <a:p>
            <a:endParaRPr lang="en-US" b="1" baseline="-25000" dirty="0" smtClean="0"/>
          </a:p>
          <a:p>
            <a:endParaRPr lang="en-US" b="1" baseline="-25000" dirty="0"/>
          </a:p>
          <a:p>
            <a:endParaRPr lang="en-US" b="1" baseline="-25000" dirty="0" smtClean="0"/>
          </a:p>
          <a:p>
            <a:endParaRPr lang="en-US" b="1" baseline="-25000" dirty="0"/>
          </a:p>
          <a:p>
            <a:endParaRPr lang="en-US" b="1" baseline="-25000" dirty="0"/>
          </a:p>
          <a:p>
            <a:endParaRPr lang="en-US" b="1" baseline="-25000" dirty="0" smtClean="0"/>
          </a:p>
          <a:p>
            <a:endParaRPr lang="en-US" b="1" baseline="-25000" dirty="0"/>
          </a:p>
          <a:p>
            <a:endParaRPr lang="en-US" b="1" baseline="-25000" dirty="0" smtClean="0"/>
          </a:p>
        </p:txBody>
      </p:sp>
      <p:pic>
        <p:nvPicPr>
          <p:cNvPr id="7" name="Picture 3" descr="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646054"/>
            <a:ext cx="2362201" cy="1651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997686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99655"/>
            <a:ext cx="8839200" cy="1938992"/>
          </a:xfrm>
          <a:prstGeom prst="rect">
            <a:avLst/>
          </a:prstGeom>
          <a:noFill/>
        </p:spPr>
        <p:txBody>
          <a:bodyPr wrap="square" rtlCol="0">
            <a:spAutoFit/>
          </a:bodyPr>
          <a:lstStyle/>
          <a:p>
            <a:r>
              <a:rPr lang="en-US" sz="2400" b="1" dirty="0" smtClean="0">
                <a:solidFill>
                  <a:srgbClr val="C00000"/>
                </a:solidFill>
                <a:cs typeface="+mj-cs"/>
              </a:rPr>
              <a:t>    Petroleum</a:t>
            </a:r>
            <a:r>
              <a:rPr lang="en-US" sz="2400" b="1" dirty="0" smtClean="0">
                <a:cs typeface="+mj-cs"/>
              </a:rPr>
              <a:t> </a:t>
            </a:r>
            <a:r>
              <a:rPr lang="en-US" sz="2400" b="1" dirty="0">
                <a:cs typeface="+mj-cs"/>
              </a:rPr>
              <a:t>and </a:t>
            </a:r>
            <a:r>
              <a:rPr lang="en-US" sz="2400" b="1" dirty="0">
                <a:solidFill>
                  <a:srgbClr val="C00000"/>
                </a:solidFill>
                <a:cs typeface="+mj-cs"/>
              </a:rPr>
              <a:t>natural gas </a:t>
            </a:r>
            <a:r>
              <a:rPr lang="en-US" sz="2400" b="1" dirty="0">
                <a:cs typeface="+mj-cs"/>
              </a:rPr>
              <a:t>constitute the chief sources </a:t>
            </a:r>
            <a:r>
              <a:rPr lang="en-US" sz="2400" b="1" dirty="0" smtClean="0">
                <a:cs typeface="+mj-cs"/>
              </a:rPr>
              <a:t>of </a:t>
            </a:r>
            <a:r>
              <a:rPr lang="en-US" sz="2400" b="1" dirty="0" smtClean="0">
                <a:solidFill>
                  <a:srgbClr val="C00000"/>
                </a:solidFill>
                <a:cs typeface="+mj-cs"/>
              </a:rPr>
              <a:t>Alkanes</a:t>
            </a:r>
            <a:r>
              <a:rPr lang="en-US" sz="2400" b="1" dirty="0" smtClean="0">
                <a:cs typeface="+mj-cs"/>
              </a:rPr>
              <a:t> </a:t>
            </a:r>
            <a:r>
              <a:rPr lang="en-US" sz="2400" b="1" dirty="0">
                <a:cs typeface="+mj-cs"/>
              </a:rPr>
              <a:t>up to </a:t>
            </a:r>
            <a:r>
              <a:rPr lang="en-US" sz="2400" b="1" dirty="0" smtClean="0">
                <a:cs typeface="+mj-cs"/>
              </a:rPr>
              <a:t>40 Carbons, </a:t>
            </a:r>
            <a:r>
              <a:rPr lang="en-US" sz="2400" b="1" dirty="0" err="1" smtClean="0">
                <a:cs typeface="+mj-cs"/>
              </a:rPr>
              <a:t>Aromatic,Alicyclic</a:t>
            </a:r>
            <a:r>
              <a:rPr lang="en-US" sz="2400" b="1" dirty="0" smtClean="0">
                <a:cs typeface="+mj-cs"/>
              </a:rPr>
              <a:t> </a:t>
            </a:r>
            <a:r>
              <a:rPr lang="en-US" sz="2400" b="1" dirty="0">
                <a:cs typeface="+mj-cs"/>
              </a:rPr>
              <a:t>(Cyclic </a:t>
            </a:r>
            <a:r>
              <a:rPr lang="en-US" sz="2400" b="1" dirty="0" err="1">
                <a:cs typeface="+mj-cs"/>
              </a:rPr>
              <a:t>aliphtic</a:t>
            </a:r>
            <a:r>
              <a:rPr lang="en-US" sz="2400" b="1" dirty="0">
                <a:cs typeface="+mj-cs"/>
              </a:rPr>
              <a:t> hydrocarbons) </a:t>
            </a:r>
            <a:r>
              <a:rPr lang="en-US" sz="2400" b="1" dirty="0" smtClean="0">
                <a:cs typeface="+mj-cs"/>
              </a:rPr>
              <a:t>Heterocyclic. </a:t>
            </a:r>
          </a:p>
          <a:p>
            <a:r>
              <a:rPr lang="en-US" sz="2400" b="1" dirty="0" smtClean="0">
                <a:cs typeface="+mj-cs"/>
              </a:rPr>
              <a:t>  </a:t>
            </a:r>
            <a:r>
              <a:rPr lang="en-US" sz="2400" b="1" dirty="0" smtClean="0">
                <a:solidFill>
                  <a:srgbClr val="C00000"/>
                </a:solidFill>
                <a:cs typeface="+mj-cs"/>
              </a:rPr>
              <a:t>Preparation </a:t>
            </a:r>
            <a:r>
              <a:rPr lang="en-US" sz="2400" b="1" dirty="0">
                <a:solidFill>
                  <a:srgbClr val="C00000"/>
                </a:solidFill>
                <a:cs typeface="+mj-cs"/>
              </a:rPr>
              <a:t>of </a:t>
            </a:r>
            <a:r>
              <a:rPr lang="en-US" sz="2400" b="1" dirty="0" smtClean="0">
                <a:solidFill>
                  <a:srgbClr val="C00000"/>
                </a:solidFill>
                <a:cs typeface="+mj-cs"/>
              </a:rPr>
              <a:t>Alkanes from other sources is as follow:- </a:t>
            </a:r>
          </a:p>
          <a:p>
            <a:pPr lvl="0">
              <a:defRPr/>
            </a:pPr>
            <a:r>
              <a:rPr lang="en-US" sz="2400" b="1" dirty="0">
                <a:solidFill>
                  <a:srgbClr val="0070C0"/>
                </a:solidFill>
                <a:cs typeface="+mj-cs"/>
              </a:rPr>
              <a:t>1. From </a:t>
            </a:r>
            <a:r>
              <a:rPr lang="en-US" sz="2400" b="1" dirty="0" smtClean="0">
                <a:solidFill>
                  <a:srgbClr val="0070C0"/>
                </a:solidFill>
                <a:cs typeface="+mj-cs"/>
              </a:rPr>
              <a:t>Alkenes (Hydrogenation </a:t>
            </a:r>
            <a:r>
              <a:rPr lang="en-US" sz="2400" b="1" dirty="0">
                <a:solidFill>
                  <a:srgbClr val="0070C0"/>
                </a:solidFill>
                <a:cs typeface="+mj-cs"/>
              </a:rPr>
              <a:t>of unsaturated </a:t>
            </a:r>
            <a:r>
              <a:rPr lang="en-US" sz="2400" b="1" dirty="0" smtClean="0">
                <a:solidFill>
                  <a:srgbClr val="0070C0"/>
                </a:solidFill>
                <a:cs typeface="+mj-cs"/>
              </a:rPr>
              <a:t>hydrocarbon):</a:t>
            </a:r>
            <a:endParaRPr lang="en-US" sz="2400" b="1" dirty="0">
              <a:solidFill>
                <a:srgbClr val="0070C0"/>
              </a:solidFill>
              <a:cs typeface="+mj-cs"/>
            </a:endParaRPr>
          </a:p>
        </p:txBody>
      </p:sp>
      <p:sp>
        <p:nvSpPr>
          <p:cNvPr id="13" name="TextBox 12"/>
          <p:cNvSpPr txBox="1"/>
          <p:nvPr/>
        </p:nvSpPr>
        <p:spPr>
          <a:xfrm>
            <a:off x="0" y="0"/>
            <a:ext cx="9144000" cy="523220"/>
          </a:xfrm>
          <a:prstGeom prst="rect">
            <a:avLst/>
          </a:prstGeom>
          <a:ln/>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800" b="1" dirty="0" smtClean="0">
                <a:solidFill>
                  <a:schemeClr val="bg1"/>
                </a:solidFill>
                <a:cs typeface="Times New Roman" pitchFamily="18" charset="0"/>
              </a:rPr>
              <a:t>Preparation of Alkanes</a:t>
            </a:r>
          </a:p>
        </p:txBody>
      </p:sp>
      <p:sp>
        <p:nvSpPr>
          <p:cNvPr id="17" name="عنصر نائب للمحتوى 2"/>
          <p:cNvSpPr txBox="1">
            <a:spLocks/>
          </p:cNvSpPr>
          <p:nvPr/>
        </p:nvSpPr>
        <p:spPr>
          <a:xfrm>
            <a:off x="304801" y="4495800"/>
            <a:ext cx="4800600" cy="685800"/>
          </a:xfrm>
          <a:prstGeom prst="rect">
            <a:avLst/>
          </a:prstGeom>
        </p:spPr>
        <p:txBody>
          <a:bodyPr>
            <a:noAutofit/>
          </a:bodyPr>
          <a:lstStyle/>
          <a:p>
            <a:pPr marL="274320" lvl="0" indent="-274320">
              <a:spcBef>
                <a:spcPts val="580"/>
              </a:spcBef>
              <a:buClr>
                <a:schemeClr val="accent1"/>
              </a:buClr>
              <a:buSzPct val="85000"/>
              <a:defRPr/>
            </a:pPr>
            <a:r>
              <a:rPr kumimoji="0" lang="en-US" sz="2400" b="1" i="0" u="none" strike="noStrike" kern="1200" cap="none" spc="0" normalizeH="0" baseline="0" noProof="0" dirty="0" smtClean="0">
                <a:ln>
                  <a:noFill/>
                </a:ln>
                <a:solidFill>
                  <a:srgbClr val="002060"/>
                </a:solidFill>
                <a:uLnTx/>
                <a:uFillTx/>
                <a:cs typeface="+mj-cs"/>
              </a:rPr>
              <a:t>2.</a:t>
            </a:r>
            <a:r>
              <a:rPr kumimoji="0" lang="en-US" sz="2400" b="1" i="0" u="none" strike="noStrike" kern="1200" cap="none" spc="0" normalizeH="0" noProof="0" dirty="0" smtClean="0">
                <a:ln>
                  <a:noFill/>
                </a:ln>
                <a:solidFill>
                  <a:srgbClr val="002060"/>
                </a:solidFill>
                <a:uLnTx/>
                <a:uFillTx/>
                <a:cs typeface="+mj-cs"/>
              </a:rPr>
              <a:t> </a:t>
            </a:r>
            <a:r>
              <a:rPr lang="en-US" sz="2400" b="1" dirty="0">
                <a:solidFill>
                  <a:srgbClr val="002060"/>
                </a:solidFill>
                <a:cs typeface="+mj-cs"/>
              </a:rPr>
              <a:t>From Alkyl </a:t>
            </a:r>
            <a:r>
              <a:rPr lang="en-US" sz="2400" b="1" dirty="0" smtClean="0">
                <a:solidFill>
                  <a:srgbClr val="002060"/>
                </a:solidFill>
                <a:cs typeface="+mj-cs"/>
              </a:rPr>
              <a:t>Halides </a:t>
            </a:r>
          </a:p>
          <a:p>
            <a:pPr marL="274320" lvl="0" indent="-274320">
              <a:spcBef>
                <a:spcPts val="580"/>
              </a:spcBef>
              <a:buClr>
                <a:schemeClr val="accent1"/>
              </a:buClr>
              <a:buSzPct val="85000"/>
              <a:defRPr/>
            </a:pPr>
            <a:r>
              <a:rPr lang="en-US" sz="2400" b="1" dirty="0">
                <a:solidFill>
                  <a:srgbClr val="002060"/>
                </a:solidFill>
                <a:cs typeface="+mj-cs"/>
              </a:rPr>
              <a:t> </a:t>
            </a:r>
            <a:r>
              <a:rPr lang="en-US" sz="2400" b="1" dirty="0" smtClean="0">
                <a:solidFill>
                  <a:srgbClr val="002060"/>
                </a:solidFill>
                <a:cs typeface="+mj-cs"/>
              </a:rPr>
              <a:t>    a- </a:t>
            </a:r>
            <a:r>
              <a:rPr lang="en-US" sz="2400" b="1" dirty="0" smtClean="0">
                <a:solidFill>
                  <a:srgbClr val="C00000"/>
                </a:solidFill>
                <a:cs typeface="+mj-cs"/>
              </a:rPr>
              <a:t>Hydrolysis</a:t>
            </a:r>
            <a:r>
              <a:rPr lang="en-US" sz="2400" b="1" dirty="0" smtClean="0">
                <a:solidFill>
                  <a:srgbClr val="002060"/>
                </a:solidFill>
                <a:cs typeface="+mj-cs"/>
              </a:rPr>
              <a:t> </a:t>
            </a:r>
            <a:r>
              <a:rPr lang="en-US" sz="2400" b="1" dirty="0">
                <a:solidFill>
                  <a:srgbClr val="002060"/>
                </a:solidFill>
                <a:cs typeface="+mj-cs"/>
              </a:rPr>
              <a:t>of Grignard </a:t>
            </a:r>
            <a:r>
              <a:rPr lang="en-US" sz="2400" b="1" dirty="0" smtClean="0">
                <a:solidFill>
                  <a:srgbClr val="002060"/>
                </a:solidFill>
                <a:cs typeface="+mj-cs"/>
              </a:rPr>
              <a:t>reagent</a:t>
            </a:r>
          </a:p>
          <a:p>
            <a:pPr marL="274320" lvl="0" indent="-274320">
              <a:spcBef>
                <a:spcPts val="580"/>
              </a:spcBef>
              <a:buClr>
                <a:schemeClr val="accent1"/>
              </a:buClr>
              <a:buSzPct val="85000"/>
              <a:defRPr/>
            </a:pPr>
            <a:endParaRPr lang="en-US" sz="2800" b="1" dirty="0" smtClean="0">
              <a:solidFill>
                <a:srgbClr val="0070C0"/>
              </a:solidFill>
            </a:endParaRPr>
          </a:p>
          <a:p>
            <a:pPr marL="274320" lvl="0" indent="-274320">
              <a:spcBef>
                <a:spcPts val="580"/>
              </a:spcBef>
              <a:buClr>
                <a:schemeClr val="accent1"/>
              </a:buClr>
              <a:buSzPct val="85000"/>
              <a:defRPr/>
            </a:pPr>
            <a:endParaRPr kumimoji="0" lang="en-US" sz="2800" b="1" i="0" u="none" strike="noStrike" kern="1200" cap="none" spc="0" normalizeH="0" baseline="0" noProof="0" dirty="0" smtClean="0">
              <a:ln>
                <a:noFill/>
              </a:ln>
              <a:solidFill>
                <a:srgbClr val="0070C0"/>
              </a:solidFill>
              <a:uLnTx/>
              <a:uFillTx/>
            </a:endParaRPr>
          </a:p>
        </p:txBody>
      </p:sp>
      <p:sp>
        <p:nvSpPr>
          <p:cNvPr id="5" name="عنصر نائب لرقم الشريحة 4"/>
          <p:cNvSpPr>
            <a:spLocks noGrp="1"/>
          </p:cNvSpPr>
          <p:nvPr>
            <p:ph type="sldNum" sz="quarter" idx="12"/>
          </p:nvPr>
        </p:nvSpPr>
        <p:spPr/>
        <p:txBody>
          <a:bodyPr/>
          <a:lstStyle/>
          <a:p>
            <a:fld id="{405B12B2-4FB3-489F-A189-74144EEB9694}" type="slidenum">
              <a:rPr lang="en-US" smtClean="0"/>
              <a:pPr/>
              <a:t>49</a:t>
            </a:fld>
            <a:endParaRPr lang="en-US" dirty="0"/>
          </a:p>
        </p:txBody>
      </p:sp>
      <p:pic>
        <p:nvPicPr>
          <p:cNvPr id="243839" name="Picture 1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590800"/>
            <a:ext cx="5934671" cy="1859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3842" name="Picture 1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5410200"/>
            <a:ext cx="650230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20156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slide(fromBottom)">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5</a:t>
            </a:fld>
            <a:endParaRPr lang="en-US"/>
          </a:p>
        </p:txBody>
      </p:sp>
      <p:sp>
        <p:nvSpPr>
          <p:cNvPr id="4" name="Rectangle 1"/>
          <p:cNvSpPr/>
          <p:nvPr/>
        </p:nvSpPr>
        <p:spPr>
          <a:xfrm>
            <a:off x="228600" y="11966"/>
            <a:ext cx="8839200" cy="6832640"/>
          </a:xfrm>
          <a:prstGeom prst="rect">
            <a:avLst/>
          </a:prstGeom>
          <a:ln>
            <a:noFill/>
          </a:ln>
        </p:spPr>
        <p:txBody>
          <a:bodyPr wrap="square">
            <a:spAutoFit/>
          </a:bodyPr>
          <a:lstStyle/>
          <a:p>
            <a:pPr algn="ctr"/>
            <a:r>
              <a:rPr lang="en-US" sz="2400" u="sng"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Syllabus</a:t>
            </a:r>
          </a:p>
          <a:p>
            <a:r>
              <a:rPr lang="en-US" dirty="0">
                <a:solidFill>
                  <a:srgbClr val="C00000"/>
                </a:solidFill>
                <a:effectLst>
                  <a:outerShdw blurRad="38100" dist="38100" dir="2700000" algn="tl">
                    <a:srgbClr val="000000">
                      <a:alpha val="43137"/>
                    </a:srgbClr>
                  </a:outerShdw>
                </a:effectLst>
                <a:cs typeface="+mj-cs"/>
              </a:rPr>
              <a:t>Organic </a:t>
            </a:r>
            <a:r>
              <a:rPr lang="en-US" dirty="0" smtClean="0">
                <a:solidFill>
                  <a:srgbClr val="C00000"/>
                </a:solidFill>
                <a:effectLst>
                  <a:outerShdw blurRad="38100" dist="38100" dir="2700000" algn="tl">
                    <a:srgbClr val="000000">
                      <a:alpha val="43137"/>
                    </a:srgbClr>
                  </a:outerShdw>
                </a:effectLst>
                <a:cs typeface="+mj-cs"/>
              </a:rPr>
              <a:t>Halides               133</a:t>
            </a:r>
            <a:endParaRPr lang="en-US" dirty="0">
              <a:solidFill>
                <a:srgbClr val="C00000"/>
              </a:solidFill>
              <a:effectLst>
                <a:outerShdw blurRad="38100" dist="38100" dir="2700000" algn="tl">
                  <a:srgbClr val="000000">
                    <a:alpha val="43137"/>
                  </a:srgbClr>
                </a:outerShdw>
              </a:effectLst>
              <a:cs typeface="+mj-cs"/>
            </a:endParaRPr>
          </a:p>
          <a:p>
            <a:r>
              <a:rPr lang="en-US" dirty="0" smtClean="0">
                <a:solidFill>
                  <a:srgbClr val="C00000"/>
                </a:solidFill>
                <a:cs typeface="+mj-cs"/>
              </a:rPr>
              <a:t>Classes</a:t>
            </a:r>
            <a:r>
              <a:rPr lang="en-US" dirty="0" smtClean="0">
                <a:solidFill>
                  <a:srgbClr val="002060"/>
                </a:solidFill>
                <a:cs typeface="+mj-cs"/>
              </a:rPr>
              <a:t>,</a:t>
            </a:r>
            <a:r>
              <a:rPr lang="en-US" dirty="0" smtClean="0">
                <a:solidFill>
                  <a:srgbClr val="C00000"/>
                </a:solidFill>
                <a:cs typeface="+mj-cs"/>
              </a:rPr>
              <a:t> Nomenclature</a:t>
            </a:r>
            <a:r>
              <a:rPr lang="en-US" dirty="0" smtClean="0">
                <a:solidFill>
                  <a:srgbClr val="002060"/>
                </a:solidFill>
                <a:cs typeface="+mj-cs"/>
              </a:rPr>
              <a:t>, Physical </a:t>
            </a:r>
            <a:r>
              <a:rPr lang="en-US" dirty="0">
                <a:solidFill>
                  <a:srgbClr val="002060"/>
                </a:solidFill>
                <a:cs typeface="+mj-cs"/>
              </a:rPr>
              <a:t>properties, </a:t>
            </a:r>
            <a:r>
              <a:rPr lang="en-US" dirty="0" smtClean="0">
                <a:solidFill>
                  <a:srgbClr val="C00000"/>
                </a:solidFill>
                <a:cs typeface="+mj-cs"/>
              </a:rPr>
              <a:t> Preparation</a:t>
            </a:r>
            <a:r>
              <a:rPr lang="en-US" dirty="0">
                <a:solidFill>
                  <a:srgbClr val="002060"/>
                </a:solidFill>
                <a:cs typeface="+mj-cs"/>
              </a:rPr>
              <a:t>: by </a:t>
            </a:r>
            <a:r>
              <a:rPr lang="en-US" b="1" dirty="0">
                <a:solidFill>
                  <a:srgbClr val="002060"/>
                </a:solidFill>
                <a:cs typeface="+mj-cs"/>
              </a:rPr>
              <a:t>halogenations</a:t>
            </a:r>
            <a:r>
              <a:rPr lang="en-US" dirty="0">
                <a:solidFill>
                  <a:srgbClr val="002060"/>
                </a:solidFill>
                <a:cs typeface="+mj-cs"/>
              </a:rPr>
              <a:t> of alkanes, alkenes, alkynes and aromatic rings; </a:t>
            </a:r>
            <a:r>
              <a:rPr lang="en-US" b="1" dirty="0" err="1">
                <a:solidFill>
                  <a:srgbClr val="002060"/>
                </a:solidFill>
                <a:cs typeface="+mj-cs"/>
              </a:rPr>
              <a:t>hydrohalogenation</a:t>
            </a:r>
            <a:r>
              <a:rPr lang="en-US" dirty="0">
                <a:solidFill>
                  <a:srgbClr val="002060"/>
                </a:solidFill>
                <a:cs typeface="+mj-cs"/>
              </a:rPr>
              <a:t> of alkenes and alkynes and by </a:t>
            </a:r>
            <a:r>
              <a:rPr lang="en-US" b="1" dirty="0">
                <a:solidFill>
                  <a:srgbClr val="002060"/>
                </a:solidFill>
                <a:cs typeface="+mj-cs"/>
              </a:rPr>
              <a:t>conversion</a:t>
            </a:r>
            <a:r>
              <a:rPr lang="en-US" dirty="0">
                <a:solidFill>
                  <a:srgbClr val="002060"/>
                </a:solidFill>
                <a:cs typeface="+mj-cs"/>
              </a:rPr>
              <a:t> </a:t>
            </a:r>
            <a:r>
              <a:rPr lang="en-US" b="1" dirty="0" smtClean="0">
                <a:solidFill>
                  <a:srgbClr val="002060"/>
                </a:solidFill>
                <a:cs typeface="+mj-cs"/>
              </a:rPr>
              <a:t>of alcohols </a:t>
            </a:r>
            <a:r>
              <a:rPr lang="en-US" dirty="0">
                <a:solidFill>
                  <a:srgbClr val="002060"/>
                </a:solidFill>
                <a:cs typeface="+mj-cs"/>
              </a:rPr>
              <a:t>by </a:t>
            </a:r>
            <a:r>
              <a:rPr lang="en-US" dirty="0" err="1" smtClean="0">
                <a:solidFill>
                  <a:srgbClr val="002060"/>
                </a:solidFill>
                <a:cs typeface="+mj-cs"/>
              </a:rPr>
              <a:t>HCl</a:t>
            </a:r>
            <a:r>
              <a:rPr lang="en-US" dirty="0" smtClean="0">
                <a:solidFill>
                  <a:srgbClr val="002060"/>
                </a:solidFill>
                <a:cs typeface="+mj-cs"/>
              </a:rPr>
              <a:t>/ZnCl</a:t>
            </a:r>
            <a:r>
              <a:rPr lang="en-US" baseline="-25000" dirty="0" smtClean="0">
                <a:solidFill>
                  <a:srgbClr val="002060"/>
                </a:solidFill>
                <a:cs typeface="+mj-cs"/>
              </a:rPr>
              <a:t>2</a:t>
            </a:r>
            <a:r>
              <a:rPr lang="ar-SA" dirty="0" smtClean="0">
                <a:solidFill>
                  <a:srgbClr val="002060"/>
                </a:solidFill>
                <a:cs typeface="+mj-cs"/>
              </a:rPr>
              <a:t> </a:t>
            </a:r>
            <a:r>
              <a:rPr lang="en-US" dirty="0" smtClean="0">
                <a:solidFill>
                  <a:srgbClr val="002060"/>
                </a:solidFill>
                <a:cs typeface="+mj-cs"/>
              </a:rPr>
              <a:t>SOCl</a:t>
            </a:r>
            <a:r>
              <a:rPr lang="en-US" baseline="-25000" dirty="0" smtClean="0">
                <a:solidFill>
                  <a:srgbClr val="002060"/>
                </a:solidFill>
                <a:cs typeface="+mj-cs"/>
              </a:rPr>
              <a:t>2</a:t>
            </a:r>
            <a:r>
              <a:rPr lang="ar-SA" dirty="0" smtClean="0">
                <a:solidFill>
                  <a:srgbClr val="002060"/>
                </a:solidFill>
                <a:cs typeface="+mj-cs"/>
              </a:rPr>
              <a:t> </a:t>
            </a:r>
            <a:r>
              <a:rPr lang="en-US" dirty="0" smtClean="0">
                <a:solidFill>
                  <a:srgbClr val="002060"/>
                </a:solidFill>
                <a:cs typeface="+mj-cs"/>
              </a:rPr>
              <a:t>PX</a:t>
            </a:r>
            <a:r>
              <a:rPr lang="en-US" baseline="-25000" dirty="0" smtClean="0">
                <a:solidFill>
                  <a:srgbClr val="002060"/>
                </a:solidFill>
                <a:cs typeface="+mj-cs"/>
              </a:rPr>
              <a:t>3</a:t>
            </a:r>
            <a:r>
              <a:rPr lang="ar-SA" dirty="0" smtClean="0">
                <a:solidFill>
                  <a:srgbClr val="002060"/>
                </a:solidFill>
                <a:cs typeface="+mj-cs"/>
              </a:rPr>
              <a:t> </a:t>
            </a:r>
            <a:r>
              <a:rPr lang="en-US" dirty="0" smtClean="0">
                <a:solidFill>
                  <a:srgbClr val="002060"/>
                </a:solidFill>
                <a:cs typeface="+mj-cs"/>
              </a:rPr>
              <a:t>PX</a:t>
            </a:r>
            <a:r>
              <a:rPr lang="en-US" baseline="-25000" dirty="0" smtClean="0">
                <a:solidFill>
                  <a:srgbClr val="002060"/>
                </a:solidFill>
                <a:cs typeface="+mj-cs"/>
              </a:rPr>
              <a:t>5</a:t>
            </a:r>
            <a:r>
              <a:rPr lang="en-US" dirty="0" smtClean="0">
                <a:solidFill>
                  <a:srgbClr val="002060"/>
                </a:solidFill>
                <a:cs typeface="+mj-cs"/>
              </a:rPr>
              <a:t> , </a:t>
            </a:r>
            <a:r>
              <a:rPr lang="en-US" dirty="0" smtClean="0">
                <a:solidFill>
                  <a:srgbClr val="C00000"/>
                </a:solidFill>
                <a:cs typeface="+mj-cs"/>
              </a:rPr>
              <a:t>Reaction</a:t>
            </a:r>
            <a:r>
              <a:rPr lang="en-US" dirty="0" smtClean="0">
                <a:solidFill>
                  <a:srgbClr val="002060"/>
                </a:solidFill>
                <a:cs typeface="+mj-cs"/>
              </a:rPr>
              <a:t> </a:t>
            </a:r>
            <a:r>
              <a:rPr lang="en-US" dirty="0">
                <a:solidFill>
                  <a:srgbClr val="002060"/>
                </a:solidFill>
                <a:cs typeface="+mj-cs"/>
              </a:rPr>
              <a:t>of organic halides: nucleophilic </a:t>
            </a:r>
            <a:r>
              <a:rPr lang="en-US" b="1" dirty="0">
                <a:solidFill>
                  <a:srgbClr val="002060"/>
                </a:solidFill>
                <a:cs typeface="+mj-cs"/>
              </a:rPr>
              <a:t>substitution</a:t>
            </a:r>
            <a:r>
              <a:rPr lang="en-US" dirty="0">
                <a:solidFill>
                  <a:srgbClr val="002060"/>
                </a:solidFill>
                <a:cs typeface="+mj-cs"/>
              </a:rPr>
              <a:t> reaction , </a:t>
            </a:r>
            <a:r>
              <a:rPr lang="en-US" b="1" dirty="0">
                <a:solidFill>
                  <a:srgbClr val="002060"/>
                </a:solidFill>
                <a:cs typeface="+mj-cs"/>
              </a:rPr>
              <a:t>elimination</a:t>
            </a:r>
            <a:r>
              <a:rPr lang="en-US" dirty="0">
                <a:solidFill>
                  <a:srgbClr val="002060"/>
                </a:solidFill>
                <a:cs typeface="+mj-cs"/>
              </a:rPr>
              <a:t> reaction, reaction with Mg </a:t>
            </a:r>
            <a:r>
              <a:rPr lang="en-US" dirty="0" smtClean="0">
                <a:solidFill>
                  <a:srgbClr val="002060"/>
                </a:solidFill>
                <a:cs typeface="+mj-cs"/>
              </a:rPr>
              <a:t>(</a:t>
            </a:r>
            <a:r>
              <a:rPr lang="en-US" b="1" dirty="0" smtClean="0">
                <a:solidFill>
                  <a:srgbClr val="002060"/>
                </a:solidFill>
                <a:cs typeface="+mj-cs"/>
              </a:rPr>
              <a:t>Grignard</a:t>
            </a:r>
            <a:r>
              <a:rPr lang="en-US" dirty="0" smtClean="0">
                <a:solidFill>
                  <a:srgbClr val="002060"/>
                </a:solidFill>
                <a:cs typeface="+mj-cs"/>
              </a:rPr>
              <a:t> compound</a:t>
            </a:r>
            <a:r>
              <a:rPr lang="ar-SA" dirty="0" smtClean="0">
                <a:solidFill>
                  <a:srgbClr val="002060"/>
                </a:solidFill>
                <a:cs typeface="+mj-cs"/>
              </a:rPr>
              <a:t>( </a:t>
            </a:r>
          </a:p>
          <a:p>
            <a:r>
              <a:rPr lang="en-US" b="1" dirty="0" smtClean="0">
                <a:solidFill>
                  <a:srgbClr val="C00000"/>
                </a:solidFill>
                <a:effectLst>
                  <a:outerShdw blurRad="38100" dist="38100" dir="2700000" algn="tl">
                    <a:srgbClr val="000000">
                      <a:alpha val="43137"/>
                    </a:srgbClr>
                  </a:outerShdw>
                </a:effectLst>
                <a:cs typeface="+mj-cs"/>
              </a:rPr>
              <a:t>Alcohols                            155</a:t>
            </a:r>
            <a:endParaRPr lang="en-US" b="1" dirty="0">
              <a:solidFill>
                <a:srgbClr val="C00000"/>
              </a:solidFill>
              <a:effectLst>
                <a:outerShdw blurRad="38100" dist="38100" dir="2700000" algn="tl">
                  <a:srgbClr val="000000">
                    <a:alpha val="43137"/>
                  </a:srgbClr>
                </a:outerShdw>
              </a:effectLst>
              <a:cs typeface="+mj-cs"/>
            </a:endParaRPr>
          </a:p>
          <a:p>
            <a:r>
              <a:rPr lang="en-US" dirty="0" err="1">
                <a:solidFill>
                  <a:srgbClr val="002060"/>
                </a:solidFill>
                <a:cs typeface="+mj-cs"/>
              </a:rPr>
              <a:t>Defintion</a:t>
            </a:r>
            <a:r>
              <a:rPr lang="en-US" dirty="0">
                <a:solidFill>
                  <a:srgbClr val="002060"/>
                </a:solidFill>
                <a:cs typeface="+mj-cs"/>
              </a:rPr>
              <a:t> classification , nomenclature,, Physical properties, hydrogen bonding.</a:t>
            </a:r>
          </a:p>
          <a:p>
            <a:r>
              <a:rPr lang="en-US" b="1" dirty="0">
                <a:solidFill>
                  <a:srgbClr val="C00000"/>
                </a:solidFill>
                <a:cs typeface="+mj-cs"/>
              </a:rPr>
              <a:t>Synthesis</a:t>
            </a:r>
            <a:r>
              <a:rPr lang="en-US" dirty="0">
                <a:solidFill>
                  <a:srgbClr val="002060"/>
                </a:solidFill>
                <a:cs typeface="+mj-cs"/>
              </a:rPr>
              <a:t> :-(from Alkene, Alkyl halide , reduction of aldehydes, ketones and acids , addition of Grignard compounds to Aldehydes and Ketones). </a:t>
            </a:r>
            <a:r>
              <a:rPr lang="en-US" b="1" dirty="0" smtClean="0">
                <a:solidFill>
                  <a:srgbClr val="C00000"/>
                </a:solidFill>
                <a:cs typeface="+mj-cs"/>
              </a:rPr>
              <a:t>Reaction</a:t>
            </a:r>
            <a:r>
              <a:rPr lang="en-US" dirty="0" smtClean="0">
                <a:solidFill>
                  <a:srgbClr val="002060"/>
                </a:solidFill>
                <a:cs typeface="+mj-cs"/>
              </a:rPr>
              <a:t> with </a:t>
            </a:r>
            <a:r>
              <a:rPr lang="en-US" dirty="0">
                <a:solidFill>
                  <a:srgbClr val="002060"/>
                </a:solidFill>
                <a:cs typeface="+mj-cs"/>
              </a:rPr>
              <a:t>breaking of oxygen-hydrogen bond (salt formation and ester formation): Reaction with cleavage the hydroxyl group (elimination and substitution); oxidation of </a:t>
            </a:r>
            <a:r>
              <a:rPr lang="en-US" dirty="0" smtClean="0">
                <a:solidFill>
                  <a:srgbClr val="002060"/>
                </a:solidFill>
                <a:cs typeface="+mj-cs"/>
              </a:rPr>
              <a:t>alcohols</a:t>
            </a:r>
          </a:p>
          <a:p>
            <a:r>
              <a:rPr lang="en-US" b="1" dirty="0" smtClean="0">
                <a:solidFill>
                  <a:srgbClr val="C00000"/>
                </a:solidFill>
                <a:effectLst>
                  <a:outerShdw blurRad="38100" dist="38100" dir="2700000" algn="tl">
                    <a:srgbClr val="000000">
                      <a:alpha val="43137"/>
                    </a:srgbClr>
                  </a:outerShdw>
                </a:effectLst>
                <a:cs typeface="+mj-cs"/>
              </a:rPr>
              <a:t>Phenols</a:t>
            </a:r>
            <a:r>
              <a:rPr lang="en-US" b="1" dirty="0">
                <a:solidFill>
                  <a:srgbClr val="C00000"/>
                </a:solidFill>
                <a:effectLst>
                  <a:outerShdw blurRad="38100" dist="38100" dir="2700000" algn="tl">
                    <a:srgbClr val="000000">
                      <a:alpha val="43137"/>
                    </a:srgbClr>
                  </a:outerShdw>
                </a:effectLst>
                <a:cs typeface="+mj-cs"/>
              </a:rPr>
              <a:t>; </a:t>
            </a:r>
            <a:r>
              <a:rPr lang="en-US" b="1" dirty="0" smtClean="0">
                <a:solidFill>
                  <a:srgbClr val="C00000"/>
                </a:solidFill>
                <a:effectLst>
                  <a:outerShdw blurRad="38100" dist="38100" dir="2700000" algn="tl">
                    <a:srgbClr val="000000">
                      <a:alpha val="43137"/>
                    </a:srgbClr>
                  </a:outerShdw>
                </a:effectLst>
                <a:cs typeface="+mj-cs"/>
              </a:rPr>
              <a:t>                       179  ?????????</a:t>
            </a:r>
            <a:endParaRPr lang="en-US" b="1" dirty="0">
              <a:solidFill>
                <a:srgbClr val="C00000"/>
              </a:solidFill>
              <a:effectLst>
                <a:outerShdw blurRad="38100" dist="38100" dir="2700000" algn="tl">
                  <a:srgbClr val="000000">
                    <a:alpha val="43137"/>
                  </a:srgbClr>
                </a:outerShdw>
              </a:effectLst>
              <a:cs typeface="+mj-cs"/>
            </a:endParaRPr>
          </a:p>
          <a:p>
            <a:r>
              <a:rPr lang="en-US" dirty="0" smtClean="0">
                <a:solidFill>
                  <a:srgbClr val="002060"/>
                </a:solidFill>
                <a:cs typeface="+mj-cs"/>
              </a:rPr>
              <a:t>Definition , Acidity </a:t>
            </a:r>
            <a:r>
              <a:rPr lang="en-US" dirty="0">
                <a:solidFill>
                  <a:srgbClr val="002060"/>
                </a:solidFill>
                <a:cs typeface="+mj-cs"/>
              </a:rPr>
              <a:t>of phenol  and stability of </a:t>
            </a:r>
            <a:r>
              <a:rPr lang="en-US" dirty="0" err="1">
                <a:solidFill>
                  <a:srgbClr val="002060"/>
                </a:solidFill>
                <a:cs typeface="+mj-cs"/>
              </a:rPr>
              <a:t>phenoxide</a:t>
            </a:r>
            <a:r>
              <a:rPr lang="en-US" dirty="0">
                <a:solidFill>
                  <a:srgbClr val="002060"/>
                </a:solidFill>
                <a:cs typeface="+mj-cs"/>
              </a:rPr>
              <a:t> </a:t>
            </a:r>
            <a:r>
              <a:rPr lang="en-US" dirty="0" smtClean="0">
                <a:solidFill>
                  <a:srgbClr val="002060"/>
                </a:solidFill>
                <a:cs typeface="+mj-cs"/>
              </a:rPr>
              <a:t>ion , Nomenclature </a:t>
            </a:r>
            <a:r>
              <a:rPr lang="en-US" dirty="0">
                <a:solidFill>
                  <a:srgbClr val="002060"/>
                </a:solidFill>
                <a:cs typeface="+mj-cs"/>
              </a:rPr>
              <a:t>, </a:t>
            </a:r>
          </a:p>
          <a:p>
            <a:r>
              <a:rPr lang="en-US" dirty="0">
                <a:solidFill>
                  <a:srgbClr val="002060"/>
                </a:solidFill>
                <a:cs typeface="+mj-cs"/>
              </a:rPr>
              <a:t> Physical properties, hydrogen </a:t>
            </a:r>
            <a:r>
              <a:rPr lang="en-US" dirty="0" smtClean="0">
                <a:solidFill>
                  <a:srgbClr val="002060"/>
                </a:solidFill>
                <a:cs typeface="+mj-cs"/>
              </a:rPr>
              <a:t>bonding., </a:t>
            </a:r>
            <a:r>
              <a:rPr lang="en-US" b="1" dirty="0" smtClean="0">
                <a:solidFill>
                  <a:srgbClr val="C00000"/>
                </a:solidFill>
                <a:cs typeface="+mj-cs"/>
              </a:rPr>
              <a:t>Synthesis</a:t>
            </a:r>
            <a:r>
              <a:rPr lang="en-US" dirty="0" smtClean="0">
                <a:solidFill>
                  <a:srgbClr val="002060"/>
                </a:solidFill>
                <a:cs typeface="+mj-cs"/>
              </a:rPr>
              <a:t> </a:t>
            </a:r>
            <a:r>
              <a:rPr lang="en-US" dirty="0">
                <a:solidFill>
                  <a:srgbClr val="002060"/>
                </a:solidFill>
                <a:cs typeface="+mj-cs"/>
              </a:rPr>
              <a:t>(from </a:t>
            </a:r>
            <a:r>
              <a:rPr lang="en-US" dirty="0" err="1">
                <a:solidFill>
                  <a:srgbClr val="002060"/>
                </a:solidFill>
                <a:cs typeface="+mj-cs"/>
              </a:rPr>
              <a:t>diazonium</a:t>
            </a:r>
            <a:r>
              <a:rPr lang="en-US" dirty="0">
                <a:solidFill>
                  <a:srgbClr val="002060"/>
                </a:solidFill>
                <a:cs typeface="+mj-cs"/>
              </a:rPr>
              <a:t> salt and benzene sulfonic </a:t>
            </a:r>
            <a:r>
              <a:rPr lang="en-US" dirty="0" smtClean="0">
                <a:solidFill>
                  <a:srgbClr val="002060"/>
                </a:solidFill>
                <a:cs typeface="+mj-cs"/>
              </a:rPr>
              <a:t>acid </a:t>
            </a:r>
            <a:r>
              <a:rPr lang="en-US" dirty="0" err="1" smtClean="0">
                <a:solidFill>
                  <a:srgbClr val="002060"/>
                </a:solidFill>
                <a:cs typeface="+mj-cs"/>
              </a:rPr>
              <a:t>slts</a:t>
            </a:r>
            <a:r>
              <a:rPr lang="en-US" dirty="0">
                <a:solidFill>
                  <a:srgbClr val="002060"/>
                </a:solidFill>
                <a:cs typeface="+mj-cs"/>
              </a:rPr>
              <a:t>). </a:t>
            </a:r>
            <a:r>
              <a:rPr lang="en-US" b="1" dirty="0" smtClean="0">
                <a:solidFill>
                  <a:srgbClr val="C00000"/>
                </a:solidFill>
                <a:cs typeface="+mj-cs"/>
              </a:rPr>
              <a:t>Reactions</a:t>
            </a:r>
            <a:r>
              <a:rPr lang="en-US" dirty="0">
                <a:solidFill>
                  <a:srgbClr val="002060"/>
                </a:solidFill>
                <a:cs typeface="+mj-cs"/>
              </a:rPr>
              <a:t> (Formation of Salts and </a:t>
            </a:r>
            <a:r>
              <a:rPr lang="en-US" dirty="0" smtClean="0">
                <a:solidFill>
                  <a:srgbClr val="002060"/>
                </a:solidFill>
                <a:cs typeface="+mj-cs"/>
              </a:rPr>
              <a:t>esters , Electrophilic </a:t>
            </a:r>
            <a:r>
              <a:rPr lang="en-US" dirty="0">
                <a:solidFill>
                  <a:srgbClr val="002060"/>
                </a:solidFill>
                <a:cs typeface="+mj-cs"/>
              </a:rPr>
              <a:t>substitution reaction of phenols. Formation of esters, Oxidation</a:t>
            </a:r>
            <a:r>
              <a:rPr lang="en-US" b="1" dirty="0">
                <a:solidFill>
                  <a:schemeClr val="bg2">
                    <a:lumMod val="25000"/>
                  </a:schemeClr>
                </a:solidFill>
                <a:cs typeface="+mj-cs"/>
              </a:rPr>
              <a:t>. </a:t>
            </a:r>
            <a:r>
              <a:rPr lang="en-US" b="1" dirty="0" smtClean="0">
                <a:solidFill>
                  <a:schemeClr val="bg2">
                    <a:lumMod val="25000"/>
                  </a:schemeClr>
                </a:solidFill>
                <a:cs typeface="+mj-cs"/>
              </a:rPr>
              <a:t>                                                        </a:t>
            </a:r>
            <a:r>
              <a:rPr lang="en-US" b="1" dirty="0" smtClean="0">
                <a:solidFill>
                  <a:srgbClr val="FF0000"/>
                </a:solidFill>
                <a:cs typeface="+mj-cs"/>
              </a:rPr>
              <a:t>(</a:t>
            </a:r>
            <a:r>
              <a:rPr lang="en-US" b="1" dirty="0">
                <a:solidFill>
                  <a:srgbClr val="FF0000"/>
                </a:solidFill>
                <a:cs typeface="+mj-cs"/>
              </a:rPr>
              <a:t>3Lect.) </a:t>
            </a:r>
          </a:p>
          <a:p>
            <a:r>
              <a:rPr lang="en-US" b="1" dirty="0" smtClean="0">
                <a:solidFill>
                  <a:srgbClr val="C00000"/>
                </a:solidFill>
                <a:effectLst>
                  <a:outerShdw blurRad="38100" dist="38100" dir="2700000" algn="tl">
                    <a:srgbClr val="000000">
                      <a:alpha val="43137"/>
                    </a:srgbClr>
                  </a:outerShdw>
                </a:effectLst>
                <a:cs typeface="+mj-cs"/>
              </a:rPr>
              <a:t>Ethers</a:t>
            </a:r>
            <a:r>
              <a:rPr lang="en-US" dirty="0" smtClean="0">
                <a:solidFill>
                  <a:srgbClr val="002060"/>
                </a:solidFill>
                <a:cs typeface="+mj-cs"/>
              </a:rPr>
              <a:t>                           </a:t>
            </a:r>
            <a:r>
              <a:rPr lang="en-US" b="1" dirty="0" smtClean="0">
                <a:solidFill>
                  <a:srgbClr val="C00000"/>
                </a:solidFill>
                <a:cs typeface="+mj-cs"/>
              </a:rPr>
              <a:t>191</a:t>
            </a:r>
            <a:endParaRPr lang="en-US" b="1" dirty="0">
              <a:solidFill>
                <a:srgbClr val="C00000"/>
              </a:solidFill>
              <a:cs typeface="+mj-cs"/>
            </a:endParaRPr>
          </a:p>
          <a:p>
            <a:r>
              <a:rPr lang="en-US" dirty="0">
                <a:solidFill>
                  <a:srgbClr val="002060"/>
                </a:solidFill>
                <a:cs typeface="+mj-cs"/>
              </a:rPr>
              <a:t>Structure and </a:t>
            </a:r>
            <a:r>
              <a:rPr lang="en-US" dirty="0" smtClean="0">
                <a:solidFill>
                  <a:srgbClr val="002060"/>
                </a:solidFill>
                <a:cs typeface="+mj-cs"/>
              </a:rPr>
              <a:t>nomenclature, physical </a:t>
            </a:r>
            <a:r>
              <a:rPr lang="en-US" dirty="0">
                <a:solidFill>
                  <a:srgbClr val="002060"/>
                </a:solidFill>
                <a:cs typeface="+mj-cs"/>
              </a:rPr>
              <a:t>properties, </a:t>
            </a:r>
          </a:p>
          <a:p>
            <a:r>
              <a:rPr lang="en-US" b="1" dirty="0">
                <a:solidFill>
                  <a:srgbClr val="C00000"/>
                </a:solidFill>
                <a:cs typeface="+mj-cs"/>
              </a:rPr>
              <a:t>preparation</a:t>
            </a:r>
            <a:r>
              <a:rPr lang="en-US" dirty="0">
                <a:solidFill>
                  <a:srgbClr val="002060"/>
                </a:solidFill>
                <a:cs typeface="+mj-cs"/>
              </a:rPr>
              <a:t> of ethers: by dehydrogenation of symmetric alcohols and by </a:t>
            </a:r>
            <a:r>
              <a:rPr lang="en-US" dirty="0" smtClean="0">
                <a:solidFill>
                  <a:srgbClr val="002060"/>
                </a:solidFill>
                <a:cs typeface="+mj-cs"/>
              </a:rPr>
              <a:t>Williamson synthesis</a:t>
            </a:r>
            <a:r>
              <a:rPr lang="en-US" dirty="0">
                <a:solidFill>
                  <a:srgbClr val="002060"/>
                </a:solidFill>
                <a:cs typeface="+mj-cs"/>
              </a:rPr>
              <a:t>. </a:t>
            </a:r>
            <a:r>
              <a:rPr lang="en-US" dirty="0" smtClean="0">
                <a:solidFill>
                  <a:srgbClr val="002060"/>
                </a:solidFill>
                <a:cs typeface="+mj-cs"/>
              </a:rPr>
              <a:t> </a:t>
            </a:r>
            <a:r>
              <a:rPr lang="en-US" b="1" dirty="0" smtClean="0">
                <a:solidFill>
                  <a:srgbClr val="C00000"/>
                </a:solidFill>
                <a:cs typeface="+mj-cs"/>
              </a:rPr>
              <a:t>Reaction </a:t>
            </a:r>
            <a:r>
              <a:rPr lang="en-US" dirty="0">
                <a:solidFill>
                  <a:srgbClr val="002060"/>
                </a:solidFill>
                <a:cs typeface="+mj-cs"/>
              </a:rPr>
              <a:t>of ethers: with hot concentrated HI, </a:t>
            </a:r>
            <a:r>
              <a:rPr lang="en-US" dirty="0" err="1">
                <a:solidFill>
                  <a:srgbClr val="002060"/>
                </a:solidFill>
                <a:cs typeface="+mj-cs"/>
              </a:rPr>
              <a:t>HCl</a:t>
            </a:r>
            <a:r>
              <a:rPr lang="en-US" dirty="0">
                <a:solidFill>
                  <a:srgbClr val="002060"/>
                </a:solidFill>
                <a:cs typeface="+mj-cs"/>
              </a:rPr>
              <a:t>, </a:t>
            </a:r>
            <a:r>
              <a:rPr lang="en-US" dirty="0" err="1">
                <a:solidFill>
                  <a:srgbClr val="002060"/>
                </a:solidFill>
                <a:cs typeface="+mj-cs"/>
              </a:rPr>
              <a:t>HBr</a:t>
            </a:r>
            <a:r>
              <a:rPr lang="en-US" dirty="0">
                <a:solidFill>
                  <a:srgbClr val="002060"/>
                </a:solidFill>
                <a:cs typeface="+mj-cs"/>
              </a:rPr>
              <a:t>, preparation of epoxide: by </a:t>
            </a:r>
            <a:r>
              <a:rPr lang="en-US" dirty="0" err="1">
                <a:solidFill>
                  <a:srgbClr val="002060"/>
                </a:solidFill>
                <a:cs typeface="+mj-cs"/>
              </a:rPr>
              <a:t>peracids</a:t>
            </a:r>
            <a:r>
              <a:rPr lang="en-US" dirty="0">
                <a:solidFill>
                  <a:srgbClr val="002060"/>
                </a:solidFill>
                <a:cs typeface="+mj-cs"/>
              </a:rPr>
              <a:t>. </a:t>
            </a:r>
            <a:r>
              <a:rPr lang="en-US" b="1" dirty="0">
                <a:solidFill>
                  <a:srgbClr val="C00000"/>
                </a:solidFill>
                <a:cs typeface="+mj-cs"/>
              </a:rPr>
              <a:t>Reaction of epoxide</a:t>
            </a:r>
            <a:r>
              <a:rPr lang="en-US" dirty="0">
                <a:solidFill>
                  <a:srgbClr val="002060"/>
                </a:solidFill>
                <a:cs typeface="+mj-cs"/>
              </a:rPr>
              <a:t>: with H3O+, alcohol, </a:t>
            </a:r>
            <a:r>
              <a:rPr lang="en-US" dirty="0" err="1">
                <a:solidFill>
                  <a:srgbClr val="002060"/>
                </a:solidFill>
                <a:cs typeface="+mj-cs"/>
              </a:rPr>
              <a:t>hydrohalic</a:t>
            </a:r>
            <a:r>
              <a:rPr lang="en-US" dirty="0">
                <a:solidFill>
                  <a:srgbClr val="002060"/>
                </a:solidFill>
                <a:cs typeface="+mj-cs"/>
              </a:rPr>
              <a:t> acid (HI, </a:t>
            </a:r>
            <a:r>
              <a:rPr lang="en-US" dirty="0" err="1">
                <a:solidFill>
                  <a:srgbClr val="002060"/>
                </a:solidFill>
                <a:cs typeface="+mj-cs"/>
              </a:rPr>
              <a:t>HCl</a:t>
            </a:r>
            <a:r>
              <a:rPr lang="en-US" dirty="0">
                <a:solidFill>
                  <a:srgbClr val="002060"/>
                </a:solidFill>
                <a:cs typeface="+mj-cs"/>
              </a:rPr>
              <a:t>, </a:t>
            </a:r>
            <a:r>
              <a:rPr lang="en-US" dirty="0" err="1">
                <a:solidFill>
                  <a:srgbClr val="002060"/>
                </a:solidFill>
                <a:cs typeface="+mj-cs"/>
              </a:rPr>
              <a:t>HBr</a:t>
            </a:r>
            <a:r>
              <a:rPr lang="en-US" dirty="0">
                <a:solidFill>
                  <a:srgbClr val="002060"/>
                </a:solidFill>
                <a:cs typeface="+mj-cs"/>
              </a:rPr>
              <a:t>), </a:t>
            </a:r>
            <a:r>
              <a:rPr lang="en-US" dirty="0" err="1">
                <a:solidFill>
                  <a:srgbClr val="002060"/>
                </a:solidFill>
                <a:cs typeface="+mj-cs"/>
              </a:rPr>
              <a:t>Grinard</a:t>
            </a:r>
            <a:r>
              <a:rPr lang="en-US" dirty="0">
                <a:solidFill>
                  <a:srgbClr val="002060"/>
                </a:solidFill>
                <a:cs typeface="+mj-cs"/>
              </a:rPr>
              <a:t> compound and organolithium compound </a:t>
            </a:r>
            <a:r>
              <a:rPr lang="en-US" dirty="0" smtClean="0">
                <a:solidFill>
                  <a:srgbClr val="002060"/>
                </a:solidFill>
                <a:cs typeface="+mj-cs"/>
              </a:rPr>
              <a:t>                                                          </a:t>
            </a:r>
            <a:r>
              <a:rPr lang="en-US" b="1" dirty="0" smtClean="0">
                <a:solidFill>
                  <a:srgbClr val="FF0000"/>
                </a:solidFill>
                <a:cs typeface="+mj-cs"/>
              </a:rPr>
              <a:t>(</a:t>
            </a:r>
            <a:r>
              <a:rPr lang="en-US" b="1" dirty="0">
                <a:solidFill>
                  <a:srgbClr val="FF0000"/>
                </a:solidFill>
                <a:cs typeface="+mj-cs"/>
              </a:rPr>
              <a:t>2Lect</a:t>
            </a:r>
            <a:r>
              <a:rPr lang="en-US" b="1" dirty="0" smtClean="0">
                <a:solidFill>
                  <a:srgbClr val="FF0000"/>
                </a:solidFill>
                <a:cs typeface="+mj-cs"/>
              </a:rPr>
              <a:t>.)</a:t>
            </a:r>
            <a:endParaRPr lang="en-US" dirty="0">
              <a:solidFill>
                <a:srgbClr val="002060"/>
              </a:solidFill>
              <a:cs typeface="+mj-cs"/>
            </a:endParaRPr>
          </a:p>
          <a:p>
            <a:endParaRPr lang="en-US" dirty="0">
              <a:solidFill>
                <a:srgbClr val="002060"/>
              </a:solidFill>
              <a:cs typeface="+mj-cs"/>
            </a:endParaRPr>
          </a:p>
        </p:txBody>
      </p:sp>
    </p:spTree>
    <p:extLst>
      <p:ext uri="{BB962C8B-B14F-4D97-AF65-F5344CB8AC3E}">
        <p14:creationId xmlns:p14="http://schemas.microsoft.com/office/powerpoint/2010/main" val="34608082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405B12B2-4FB3-489F-A189-74144EEB9694}" type="slidenum">
              <a:rPr lang="en-US" smtClean="0"/>
              <a:pPr/>
              <a:t>50</a:t>
            </a:fld>
            <a:endParaRPr lang="en-US"/>
          </a:p>
        </p:txBody>
      </p:sp>
      <p:sp>
        <p:nvSpPr>
          <p:cNvPr id="6" name="مستطيل 5"/>
          <p:cNvSpPr/>
          <p:nvPr/>
        </p:nvSpPr>
        <p:spPr>
          <a:xfrm>
            <a:off x="152400" y="2978259"/>
            <a:ext cx="7653429" cy="907941"/>
          </a:xfrm>
          <a:prstGeom prst="rect">
            <a:avLst/>
          </a:prstGeom>
        </p:spPr>
        <p:txBody>
          <a:bodyPr wrap="square">
            <a:spAutoFit/>
          </a:bodyPr>
          <a:lstStyle/>
          <a:p>
            <a:pPr marL="274320" lvl="0" indent="-274320">
              <a:spcBef>
                <a:spcPts val="580"/>
              </a:spcBef>
              <a:buClr>
                <a:schemeClr val="accent1"/>
              </a:buClr>
              <a:buSzPct val="85000"/>
              <a:defRPr/>
            </a:pPr>
            <a:r>
              <a:rPr lang="en-US" sz="2400" b="1" dirty="0" smtClean="0">
                <a:solidFill>
                  <a:srgbClr val="00467A"/>
                </a:solidFill>
              </a:rPr>
              <a:t>c- By Lithium </a:t>
            </a:r>
            <a:r>
              <a:rPr lang="en-US" sz="2400" b="1" dirty="0" err="1">
                <a:solidFill>
                  <a:srgbClr val="00467A"/>
                </a:solidFill>
              </a:rPr>
              <a:t>dialkyl</a:t>
            </a:r>
            <a:r>
              <a:rPr lang="en-US" sz="2400" b="1" dirty="0">
                <a:solidFill>
                  <a:srgbClr val="00467A"/>
                </a:solidFill>
              </a:rPr>
              <a:t> </a:t>
            </a:r>
            <a:r>
              <a:rPr lang="en-US" sz="2400" b="1" dirty="0" smtClean="0">
                <a:solidFill>
                  <a:srgbClr val="00467A"/>
                </a:solidFill>
              </a:rPr>
              <a:t>copper </a:t>
            </a:r>
          </a:p>
          <a:p>
            <a:pPr marL="274320" lvl="0" indent="-274320">
              <a:spcBef>
                <a:spcPts val="580"/>
              </a:spcBef>
              <a:buClr>
                <a:schemeClr val="accent1"/>
              </a:buClr>
              <a:buSzPct val="85000"/>
              <a:defRPr/>
            </a:pPr>
            <a:r>
              <a:rPr lang="en-US" sz="2400" b="1" dirty="0" smtClean="0">
                <a:solidFill>
                  <a:srgbClr val="00467A"/>
                </a:solidFill>
              </a:rPr>
              <a:t>     Reduction </a:t>
            </a:r>
            <a:r>
              <a:rPr lang="en-US" sz="2400" b="1" dirty="0">
                <a:solidFill>
                  <a:srgbClr val="00467A"/>
                </a:solidFill>
              </a:rPr>
              <a:t>of Alkyl halides By lithium </a:t>
            </a:r>
            <a:r>
              <a:rPr lang="en-US" sz="2400" b="1" dirty="0" err="1">
                <a:solidFill>
                  <a:srgbClr val="00467A"/>
                </a:solidFill>
              </a:rPr>
              <a:t>dialkyl</a:t>
            </a:r>
            <a:r>
              <a:rPr lang="en-US" sz="2400" b="1" dirty="0">
                <a:solidFill>
                  <a:srgbClr val="00467A"/>
                </a:solidFill>
              </a:rPr>
              <a:t> </a:t>
            </a:r>
            <a:r>
              <a:rPr lang="en-US" sz="2400" b="1" dirty="0" err="1" smtClean="0">
                <a:solidFill>
                  <a:srgbClr val="00467A"/>
                </a:solidFill>
              </a:rPr>
              <a:t>cuprate</a:t>
            </a:r>
            <a:endParaRPr lang="en-US" sz="2400" b="1" dirty="0">
              <a:solidFill>
                <a:srgbClr val="00467A"/>
              </a:solidFill>
            </a:endParaRPr>
          </a:p>
        </p:txBody>
      </p:sp>
      <p:sp>
        <p:nvSpPr>
          <p:cNvPr id="8" name="مستطيل 7"/>
          <p:cNvSpPr/>
          <p:nvPr/>
        </p:nvSpPr>
        <p:spPr>
          <a:xfrm>
            <a:off x="161847" y="762000"/>
            <a:ext cx="8601153" cy="1277273"/>
          </a:xfrm>
          <a:prstGeom prst="rect">
            <a:avLst/>
          </a:prstGeom>
        </p:spPr>
        <p:txBody>
          <a:bodyPr wrap="square">
            <a:spAutoFit/>
          </a:bodyPr>
          <a:lstStyle/>
          <a:p>
            <a:pPr marL="274320" lvl="0" indent="-274320" algn="just">
              <a:spcBef>
                <a:spcPts val="580"/>
              </a:spcBef>
              <a:buClr>
                <a:schemeClr val="accent1"/>
              </a:buClr>
              <a:buSzPct val="85000"/>
              <a:defRPr/>
            </a:pPr>
            <a:r>
              <a:rPr lang="en-US" sz="2400" b="1" dirty="0" smtClean="0">
                <a:solidFill>
                  <a:srgbClr val="00467A"/>
                </a:solidFill>
              </a:rPr>
              <a:t>b-The </a:t>
            </a:r>
            <a:r>
              <a:rPr lang="en-US" sz="2400" b="1" dirty="0" err="1">
                <a:solidFill>
                  <a:srgbClr val="00467A"/>
                </a:solidFill>
              </a:rPr>
              <a:t>Wurtz</a:t>
            </a:r>
            <a:r>
              <a:rPr lang="en-US" sz="2400" b="1" dirty="0">
                <a:solidFill>
                  <a:srgbClr val="00467A"/>
                </a:solidFill>
              </a:rPr>
              <a:t> </a:t>
            </a:r>
            <a:r>
              <a:rPr lang="en-US" sz="2400" b="1" dirty="0" smtClean="0">
                <a:solidFill>
                  <a:srgbClr val="00467A"/>
                </a:solidFill>
              </a:rPr>
              <a:t>reaction</a:t>
            </a:r>
            <a:r>
              <a:rPr lang="en-US" sz="2400" b="1" dirty="0">
                <a:solidFill>
                  <a:srgbClr val="00467A"/>
                </a:solidFill>
              </a:rPr>
              <a:t> </a:t>
            </a:r>
            <a:endParaRPr lang="en-US" sz="2400" b="1" dirty="0" smtClean="0">
              <a:solidFill>
                <a:srgbClr val="00467A"/>
              </a:solidFill>
            </a:endParaRPr>
          </a:p>
          <a:p>
            <a:pPr marL="274320" lvl="0" indent="-274320" algn="just">
              <a:spcBef>
                <a:spcPts val="580"/>
              </a:spcBef>
              <a:buClr>
                <a:schemeClr val="accent1"/>
              </a:buClr>
              <a:buSzPct val="85000"/>
              <a:defRPr/>
            </a:pPr>
            <a:r>
              <a:rPr lang="en-US" sz="2400" b="1" dirty="0" smtClean="0">
                <a:solidFill>
                  <a:srgbClr val="00467A"/>
                </a:solidFill>
              </a:rPr>
              <a:t>       Two </a:t>
            </a:r>
            <a:r>
              <a:rPr lang="en-US" sz="2400" b="1" dirty="0">
                <a:solidFill>
                  <a:srgbClr val="00467A"/>
                </a:solidFill>
              </a:rPr>
              <a:t>alkyl halides are reacted with sodium to form a new carbon-carbon bond</a:t>
            </a:r>
          </a:p>
        </p:txBody>
      </p:sp>
      <p:pic>
        <p:nvPicPr>
          <p:cNvPr id="247815"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029" y="3429000"/>
            <a:ext cx="6339218" cy="16764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2"/>
          <p:cNvSpPr txBox="1"/>
          <p:nvPr/>
        </p:nvSpPr>
        <p:spPr>
          <a:xfrm>
            <a:off x="0" y="0"/>
            <a:ext cx="9144000" cy="52322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smtClean="0">
                <a:solidFill>
                  <a:schemeClr val="bg1"/>
                </a:solidFill>
                <a:cs typeface="Times New Roman" pitchFamily="18" charset="0"/>
              </a:rPr>
              <a:t>Preparation of Alkanes     cont.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777" y="2133600"/>
            <a:ext cx="6419088" cy="685800"/>
          </a:xfrm>
          <a:prstGeom prst="rect">
            <a:avLst/>
          </a:prstGeom>
          <a:noFill/>
          <a:extLst>
            <a:ext uri="{909E8E84-426E-40DD-AFC4-6F175D3DCCD1}">
              <a14:hiddenFill xmlns:a14="http://schemas.microsoft.com/office/drawing/2010/main">
                <a:solidFill>
                  <a:srgbClr val="FFFFFF"/>
                </a:solidFill>
              </a14:hiddenFill>
            </a:ext>
          </a:extLst>
        </p:spPr>
      </p:pic>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204053736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405B12B2-4FB3-489F-A189-74144EEB9694}" type="slidenum">
              <a:rPr lang="en-US" smtClean="0"/>
              <a:pPr/>
              <a:t>51</a:t>
            </a:fld>
            <a:endParaRPr lang="en-US"/>
          </a:p>
        </p:txBody>
      </p:sp>
      <p:sp>
        <p:nvSpPr>
          <p:cNvPr id="4" name="مستطيل 3"/>
          <p:cNvSpPr/>
          <p:nvPr/>
        </p:nvSpPr>
        <p:spPr>
          <a:xfrm>
            <a:off x="0" y="0"/>
            <a:ext cx="9143999" cy="40011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ctr"/>
            <a:r>
              <a:rPr lang="en-US" sz="2000" b="1" dirty="0">
                <a:solidFill>
                  <a:srgbClr val="002060"/>
                </a:solidFill>
              </a:rPr>
              <a:t>Notations for Bond Breaking and Bond Making</a:t>
            </a:r>
          </a:p>
        </p:txBody>
      </p:sp>
      <p:pic>
        <p:nvPicPr>
          <p:cNvPr id="1259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2987" y="2906095"/>
            <a:ext cx="4240932"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مستطيل 4"/>
          <p:cNvSpPr/>
          <p:nvPr/>
        </p:nvSpPr>
        <p:spPr>
          <a:xfrm>
            <a:off x="757732" y="609600"/>
            <a:ext cx="2247731" cy="369332"/>
          </a:xfrm>
          <a:prstGeom prst="rect">
            <a:avLst/>
          </a:prstGeom>
        </p:spPr>
        <p:txBody>
          <a:bodyPr wrap="none">
            <a:spAutoFit/>
          </a:bodyPr>
          <a:lstStyle/>
          <a:p>
            <a:r>
              <a:rPr lang="en-US" dirty="0" smtClean="0"/>
              <a:t> </a:t>
            </a:r>
            <a:r>
              <a:rPr lang="en-US" b="1" dirty="0" err="1" smtClean="0"/>
              <a:t>Homolytic</a:t>
            </a:r>
            <a:r>
              <a:rPr lang="en-US" b="1" dirty="0" smtClean="0"/>
              <a:t> cleavage   </a:t>
            </a:r>
            <a:endParaRPr lang="ar-SA" b="1" dirty="0"/>
          </a:p>
        </p:txBody>
      </p:sp>
      <p:pic>
        <p:nvPicPr>
          <p:cNvPr id="1259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8988" y="1305895"/>
            <a:ext cx="3134333" cy="1224349"/>
          </a:xfrm>
          <a:prstGeom prst="rect">
            <a:avLst/>
          </a:prstGeom>
          <a:noFill/>
          <a:extLst>
            <a:ext uri="{909E8E84-426E-40DD-AFC4-6F175D3DCCD1}">
              <a14:hiddenFill xmlns:a14="http://schemas.microsoft.com/office/drawing/2010/main">
                <a:solidFill>
                  <a:srgbClr val="FFFFFF"/>
                </a:solidFill>
              </a14:hiddenFill>
            </a:ext>
          </a:extLst>
        </p:spPr>
      </p:pic>
      <p:sp>
        <p:nvSpPr>
          <p:cNvPr id="6" name="مستطيل 5"/>
          <p:cNvSpPr/>
          <p:nvPr/>
        </p:nvSpPr>
        <p:spPr>
          <a:xfrm>
            <a:off x="762000" y="2384363"/>
            <a:ext cx="2163541" cy="369332"/>
          </a:xfrm>
          <a:prstGeom prst="rect">
            <a:avLst/>
          </a:prstGeom>
        </p:spPr>
        <p:txBody>
          <a:bodyPr wrap="none">
            <a:spAutoFit/>
          </a:bodyPr>
          <a:lstStyle/>
          <a:p>
            <a:r>
              <a:rPr lang="en-US" b="1" dirty="0"/>
              <a:t> </a:t>
            </a:r>
            <a:r>
              <a:rPr lang="en-US" b="1" dirty="0" err="1"/>
              <a:t>Heterolytic</a:t>
            </a:r>
            <a:r>
              <a:rPr lang="en-US" b="1" dirty="0"/>
              <a:t> cleavage</a:t>
            </a:r>
            <a:endParaRPr lang="ar-SA" b="1" dirty="0"/>
          </a:p>
        </p:txBody>
      </p:sp>
      <p:sp>
        <p:nvSpPr>
          <p:cNvPr id="7" name="مستطيل 6"/>
          <p:cNvSpPr/>
          <p:nvPr/>
        </p:nvSpPr>
        <p:spPr>
          <a:xfrm>
            <a:off x="2433074" y="4091541"/>
            <a:ext cx="767326" cy="338554"/>
          </a:xfrm>
          <a:prstGeom prst="rect">
            <a:avLst/>
          </a:prstGeom>
        </p:spPr>
        <p:style>
          <a:lnRef idx="0">
            <a:scrgbClr r="0" g="0" b="0"/>
          </a:lnRef>
          <a:fillRef idx="1001">
            <a:schemeClr val="lt2"/>
          </a:fillRef>
          <a:effectRef idx="0">
            <a:scrgbClr r="0" g="0" b="0"/>
          </a:effectRef>
          <a:fontRef idx="major"/>
        </p:style>
        <p:txBody>
          <a:bodyPr wrap="none">
            <a:spAutoFit/>
          </a:bodyPr>
          <a:lstStyle/>
          <a:p>
            <a:pPr lvl="0"/>
            <a:r>
              <a:rPr lang="en-US" sz="1600" b="1" dirty="0" smtClean="0">
                <a:solidFill>
                  <a:srgbClr val="002060"/>
                </a:solidFill>
                <a:cs typeface="+mj-cs"/>
              </a:rPr>
              <a:t>energy</a:t>
            </a:r>
            <a:endParaRPr lang="en-US" sz="1600" b="1" dirty="0">
              <a:solidFill>
                <a:srgbClr val="002060"/>
              </a:solidFill>
              <a:cs typeface="+mj-cs"/>
            </a:endParaRPr>
          </a:p>
        </p:txBody>
      </p:sp>
      <p:sp>
        <p:nvSpPr>
          <p:cNvPr id="10" name="مستطيل 9"/>
          <p:cNvSpPr/>
          <p:nvPr/>
        </p:nvSpPr>
        <p:spPr>
          <a:xfrm>
            <a:off x="2438400" y="1382095"/>
            <a:ext cx="767326" cy="338554"/>
          </a:xfrm>
          <a:prstGeom prst="rect">
            <a:avLst/>
          </a:prstGeom>
        </p:spPr>
        <p:txBody>
          <a:bodyPr wrap="none">
            <a:spAutoFit/>
          </a:bodyPr>
          <a:lstStyle/>
          <a:p>
            <a:pPr lvl="0"/>
            <a:r>
              <a:rPr lang="en-US" sz="1600" b="1" dirty="0" smtClean="0">
                <a:solidFill>
                  <a:srgbClr val="002060"/>
                </a:solidFill>
                <a:cs typeface="+mj-cs"/>
              </a:rPr>
              <a:t>energy</a:t>
            </a:r>
            <a:endParaRPr lang="en-US" sz="1600" b="1" dirty="0">
              <a:solidFill>
                <a:srgbClr val="002060"/>
              </a:solidFill>
              <a:cs typeface="+mj-cs"/>
            </a:endParaRPr>
          </a:p>
        </p:txBody>
      </p:sp>
      <p:sp>
        <p:nvSpPr>
          <p:cNvPr id="11" name="مستطيل 10"/>
          <p:cNvSpPr/>
          <p:nvPr/>
        </p:nvSpPr>
        <p:spPr>
          <a:xfrm>
            <a:off x="2356874" y="2906095"/>
            <a:ext cx="767326" cy="338554"/>
          </a:xfrm>
          <a:prstGeom prst="rect">
            <a:avLst/>
          </a:prstGeom>
        </p:spPr>
        <p:style>
          <a:lnRef idx="0">
            <a:scrgbClr r="0" g="0" b="0"/>
          </a:lnRef>
          <a:fillRef idx="1001">
            <a:schemeClr val="lt2"/>
          </a:fillRef>
          <a:effectRef idx="0">
            <a:scrgbClr r="0" g="0" b="0"/>
          </a:effectRef>
          <a:fontRef idx="major"/>
        </p:style>
        <p:txBody>
          <a:bodyPr wrap="none">
            <a:spAutoFit/>
          </a:bodyPr>
          <a:lstStyle/>
          <a:p>
            <a:pPr lvl="0"/>
            <a:r>
              <a:rPr lang="en-US" sz="1600" b="1" dirty="0" smtClean="0">
                <a:solidFill>
                  <a:srgbClr val="002060"/>
                </a:solidFill>
                <a:cs typeface="+mj-cs"/>
              </a:rPr>
              <a:t>energy</a:t>
            </a:r>
            <a:endParaRPr lang="en-US" sz="1600" b="1" dirty="0">
              <a:solidFill>
                <a:srgbClr val="002060"/>
              </a:solidFill>
              <a:cs typeface="+mj-cs"/>
            </a:endParaRPr>
          </a:p>
        </p:txBody>
      </p:sp>
      <p:sp>
        <p:nvSpPr>
          <p:cNvPr id="8" name="عنصر نائب للتذييل 7"/>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278090123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400" y="533400"/>
            <a:ext cx="8711484" cy="2800767"/>
          </a:xfrm>
          <a:prstGeom prst="rect">
            <a:avLst/>
          </a:prstGeom>
          <a:noFill/>
        </p:spPr>
        <p:txBody>
          <a:bodyPr wrap="square" rtlCol="0">
            <a:spAutoFit/>
          </a:bodyPr>
          <a:lstStyle/>
          <a:p>
            <a:pPr algn="just"/>
            <a:r>
              <a:rPr lang="en-US" sz="2200" b="1" dirty="0" smtClean="0">
                <a:cs typeface="Times New Roman" pitchFamily="18" charset="0"/>
              </a:rPr>
              <a:t>    Alkanes are Saturated hydrocarbons , they are unreactive, so they are called </a:t>
            </a:r>
            <a:r>
              <a:rPr lang="en-US" sz="2200" b="1" dirty="0" smtClean="0">
                <a:solidFill>
                  <a:srgbClr val="C00000"/>
                </a:solidFill>
                <a:cs typeface="Times New Roman" pitchFamily="18" charset="0"/>
              </a:rPr>
              <a:t>Paraffinic hydrocarbons</a:t>
            </a:r>
            <a:r>
              <a:rPr lang="en-US" sz="2200" b="1" dirty="0" smtClean="0">
                <a:cs typeface="Times New Roman" pitchFamily="18" charset="0"/>
              </a:rPr>
              <a:t>. ( Latin </a:t>
            </a:r>
            <a:r>
              <a:rPr lang="en-US" sz="2200" b="1" i="1" dirty="0" err="1" smtClean="0">
                <a:solidFill>
                  <a:srgbClr val="0070C0"/>
                </a:solidFill>
                <a:cs typeface="Times New Roman" pitchFamily="18" charset="0"/>
              </a:rPr>
              <a:t>parum</a:t>
            </a:r>
            <a:r>
              <a:rPr lang="en-US" sz="2200" b="1" dirty="0" smtClean="0">
                <a:cs typeface="Times New Roman" pitchFamily="18" charset="0"/>
              </a:rPr>
              <a:t>, </a:t>
            </a:r>
            <a:r>
              <a:rPr lang="en-US" sz="2200" b="1" dirty="0" smtClean="0">
                <a:solidFill>
                  <a:srgbClr val="FF0000"/>
                </a:solidFill>
                <a:cs typeface="Times New Roman" pitchFamily="18" charset="0"/>
              </a:rPr>
              <a:t>little</a:t>
            </a:r>
            <a:r>
              <a:rPr lang="en-US" sz="2200" b="1" dirty="0" smtClean="0">
                <a:cs typeface="Times New Roman" pitchFamily="18" charset="0"/>
              </a:rPr>
              <a:t>; </a:t>
            </a:r>
            <a:r>
              <a:rPr lang="en-US" sz="2200" b="1" i="1" dirty="0" err="1" smtClean="0">
                <a:solidFill>
                  <a:srgbClr val="0070C0"/>
                </a:solidFill>
                <a:cs typeface="Times New Roman" pitchFamily="18" charset="0"/>
              </a:rPr>
              <a:t>affinis</a:t>
            </a:r>
            <a:r>
              <a:rPr lang="en-US" sz="2200" b="1" dirty="0" smtClean="0">
                <a:cs typeface="Times New Roman" pitchFamily="18" charset="0"/>
              </a:rPr>
              <a:t>, </a:t>
            </a:r>
            <a:r>
              <a:rPr lang="en-US" sz="2200" b="1" dirty="0" smtClean="0">
                <a:solidFill>
                  <a:srgbClr val="FF0000"/>
                </a:solidFill>
                <a:cs typeface="Times New Roman" pitchFamily="18" charset="0"/>
              </a:rPr>
              <a:t>affinity</a:t>
            </a:r>
            <a:r>
              <a:rPr lang="en-US" sz="2200" b="1" dirty="0" smtClean="0">
                <a:cs typeface="Times New Roman" pitchFamily="18" charset="0"/>
              </a:rPr>
              <a:t>) ,</a:t>
            </a:r>
          </a:p>
          <a:p>
            <a:pPr algn="just"/>
            <a:r>
              <a:rPr lang="en-US" sz="2200" b="1" dirty="0">
                <a:cs typeface="Times New Roman" pitchFamily="18" charset="0"/>
              </a:rPr>
              <a:t> </a:t>
            </a:r>
            <a:r>
              <a:rPr lang="en-US" sz="2200" b="1" dirty="0" smtClean="0">
                <a:cs typeface="Times New Roman" pitchFamily="18" charset="0"/>
              </a:rPr>
              <a:t>  Alkanes undergo some important reactions such </a:t>
            </a:r>
            <a:r>
              <a:rPr lang="en-US" sz="2200" b="1" dirty="0">
                <a:cs typeface="Times New Roman" pitchFamily="18" charset="0"/>
              </a:rPr>
              <a:t>as Halogenation and </a:t>
            </a:r>
            <a:r>
              <a:rPr lang="en-US" sz="2200" b="1" dirty="0" smtClean="0">
                <a:cs typeface="Times New Roman" pitchFamily="18" charset="0"/>
              </a:rPr>
              <a:t>Combustion:- </a:t>
            </a:r>
            <a:endParaRPr lang="en-US" sz="2200" b="1" dirty="0">
              <a:cs typeface="Times New Roman" pitchFamily="18" charset="0"/>
            </a:endParaRPr>
          </a:p>
          <a:p>
            <a:pPr algn="just"/>
            <a:r>
              <a:rPr lang="en-US" sz="2200" b="1" dirty="0" smtClean="0">
                <a:solidFill>
                  <a:srgbClr val="C00000"/>
                </a:solidFill>
                <a:cs typeface="Times New Roman" pitchFamily="18" charset="0"/>
              </a:rPr>
              <a:t>1- Halogenation</a:t>
            </a:r>
            <a:r>
              <a:rPr lang="en-US" sz="2200" b="1" dirty="0" smtClean="0">
                <a:cs typeface="Times New Roman" pitchFamily="18" charset="0"/>
              </a:rPr>
              <a:t> </a:t>
            </a:r>
          </a:p>
          <a:p>
            <a:pPr algn="just"/>
            <a:r>
              <a:rPr lang="en-US" sz="2200" b="1" dirty="0" smtClean="0">
                <a:cs typeface="Times New Roman" pitchFamily="18" charset="0"/>
              </a:rPr>
              <a:t>    Halogenation </a:t>
            </a:r>
            <a:r>
              <a:rPr lang="en-US" sz="2200" b="1" dirty="0">
                <a:cs typeface="Times New Roman" pitchFamily="18" charset="0"/>
              </a:rPr>
              <a:t>of alkanes take place at high temperatures or under the influence of ultraviolet </a:t>
            </a:r>
            <a:r>
              <a:rPr lang="en-US" sz="2200" b="1" dirty="0" smtClean="0">
                <a:cs typeface="Times New Roman" pitchFamily="18" charset="0"/>
              </a:rPr>
              <a:t>light , Chlorination </a:t>
            </a:r>
            <a:r>
              <a:rPr lang="en-US" sz="2200" b="1" dirty="0">
                <a:cs typeface="Times New Roman" pitchFamily="18" charset="0"/>
              </a:rPr>
              <a:t>of an alkane usually gives a mixture of </a:t>
            </a:r>
            <a:r>
              <a:rPr lang="en-US" sz="2200" b="1" dirty="0" smtClean="0">
                <a:cs typeface="Times New Roman" pitchFamily="18" charset="0"/>
              </a:rPr>
              <a:t>products as it </a:t>
            </a:r>
            <a:r>
              <a:rPr lang="en-US" sz="2200" b="1" dirty="0">
                <a:cs typeface="Times New Roman" pitchFamily="18" charset="0"/>
              </a:rPr>
              <a:t>appear </a:t>
            </a:r>
            <a:r>
              <a:rPr lang="en-US" sz="2200" b="1" dirty="0" smtClean="0">
                <a:cs typeface="Times New Roman" pitchFamily="18" charset="0"/>
              </a:rPr>
              <a:t>from the </a:t>
            </a:r>
            <a:r>
              <a:rPr lang="en-US" sz="2200" b="1" dirty="0">
                <a:cs typeface="Times New Roman" pitchFamily="18" charset="0"/>
              </a:rPr>
              <a:t>following </a:t>
            </a:r>
            <a:r>
              <a:rPr lang="en-US" sz="2200" b="1" dirty="0" smtClean="0">
                <a:cs typeface="Times New Roman" pitchFamily="18" charset="0"/>
              </a:rPr>
              <a:t>reactions </a:t>
            </a:r>
            <a:endParaRPr lang="en-US" sz="2200" b="1" dirty="0">
              <a:cs typeface="Times New Roman" pitchFamily="18" charset="0"/>
            </a:endParaRPr>
          </a:p>
        </p:txBody>
      </p:sp>
      <p:sp>
        <p:nvSpPr>
          <p:cNvPr id="6" name="TextBox 5"/>
          <p:cNvSpPr txBox="1"/>
          <p:nvPr/>
        </p:nvSpPr>
        <p:spPr>
          <a:xfrm>
            <a:off x="0" y="0"/>
            <a:ext cx="9121588" cy="523220"/>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800" b="1" dirty="0" smtClean="0">
                <a:solidFill>
                  <a:srgbClr val="00467A"/>
                </a:solidFill>
              </a:rPr>
              <a:t>Reactions of Alkanes</a:t>
            </a:r>
          </a:p>
        </p:txBody>
      </p:sp>
      <p:sp>
        <p:nvSpPr>
          <p:cNvPr id="5" name="عنصر نائب لرقم الشريحة 4"/>
          <p:cNvSpPr>
            <a:spLocks noGrp="1"/>
          </p:cNvSpPr>
          <p:nvPr>
            <p:ph type="sldNum" sz="quarter" idx="12"/>
          </p:nvPr>
        </p:nvSpPr>
        <p:spPr/>
        <p:txBody>
          <a:bodyPr/>
          <a:lstStyle/>
          <a:p>
            <a:fld id="{405B12B2-4FB3-489F-A189-74144EEB9694}" type="slidenum">
              <a:rPr lang="en-US" smtClean="0"/>
              <a:pPr/>
              <a:t>52</a:t>
            </a:fld>
            <a:endParaRPr lang="en-US" dirty="0"/>
          </a:p>
        </p:txBody>
      </p:sp>
      <p:pic>
        <p:nvPicPr>
          <p:cNvPr id="126082" name="Picture 1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276600"/>
            <a:ext cx="5800723" cy="1611312"/>
          </a:xfrm>
          <a:prstGeom prst="rect">
            <a:avLst/>
          </a:prstGeom>
          <a:noFill/>
          <a:extLst>
            <a:ext uri="{909E8E84-426E-40DD-AFC4-6F175D3DCCD1}">
              <a14:hiddenFill xmlns:a14="http://schemas.microsoft.com/office/drawing/2010/main">
                <a:solidFill>
                  <a:srgbClr val="FFFFFF"/>
                </a:solidFill>
              </a14:hiddenFill>
            </a:ext>
          </a:extLst>
        </p:spPr>
      </p:pic>
      <p:pic>
        <p:nvPicPr>
          <p:cNvPr id="126084" name="Picture 1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4724400"/>
            <a:ext cx="585946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ستطيل 1"/>
          <p:cNvSpPr/>
          <p:nvPr/>
        </p:nvSpPr>
        <p:spPr>
          <a:xfrm>
            <a:off x="3200400" y="3547646"/>
            <a:ext cx="1216359" cy="338554"/>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600" b="1" dirty="0">
                <a:solidFill>
                  <a:srgbClr val="002060"/>
                </a:solidFill>
              </a:rPr>
              <a:t>Hea</a:t>
            </a:r>
            <a:r>
              <a:rPr lang="en-US" sz="1600" b="1" dirty="0"/>
              <a:t>t </a:t>
            </a:r>
            <a:r>
              <a:rPr lang="en-US" sz="1400" b="1" dirty="0"/>
              <a:t>or</a:t>
            </a:r>
            <a:r>
              <a:rPr lang="en-US" sz="1600" b="1" dirty="0"/>
              <a:t> light</a:t>
            </a:r>
          </a:p>
        </p:txBody>
      </p:sp>
      <p:sp>
        <p:nvSpPr>
          <p:cNvPr id="9" name="مستطيل 8"/>
          <p:cNvSpPr/>
          <p:nvPr/>
        </p:nvSpPr>
        <p:spPr>
          <a:xfrm>
            <a:off x="4419600" y="4800600"/>
            <a:ext cx="1127103" cy="523220"/>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400" b="1" dirty="0" smtClean="0">
                <a:solidFill>
                  <a:srgbClr val="C00000"/>
                </a:solidFill>
              </a:rPr>
              <a:t>      Cl-Cl</a:t>
            </a:r>
          </a:p>
          <a:p>
            <a:r>
              <a:rPr lang="en-US" sz="1400" b="1" dirty="0" smtClean="0">
                <a:solidFill>
                  <a:srgbClr val="002060"/>
                </a:solidFill>
              </a:rPr>
              <a:t> Hea</a:t>
            </a:r>
            <a:r>
              <a:rPr lang="en-US" sz="1400" b="1" dirty="0" smtClean="0"/>
              <a:t>t </a:t>
            </a:r>
            <a:r>
              <a:rPr lang="en-US" sz="1200" b="1" dirty="0" smtClean="0"/>
              <a:t>or</a:t>
            </a:r>
            <a:r>
              <a:rPr lang="en-US" sz="1400" b="1" dirty="0" smtClean="0"/>
              <a:t> light</a:t>
            </a:r>
            <a:endParaRPr lang="en-US" sz="1400" b="1" dirty="0"/>
          </a:p>
        </p:txBody>
      </p:sp>
      <p:sp>
        <p:nvSpPr>
          <p:cNvPr id="12" name="مستطيل 11"/>
          <p:cNvSpPr/>
          <p:nvPr/>
        </p:nvSpPr>
        <p:spPr>
          <a:xfrm>
            <a:off x="2209800" y="4724400"/>
            <a:ext cx="1286891" cy="584775"/>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600" b="1" dirty="0" smtClean="0">
                <a:solidFill>
                  <a:srgbClr val="C00000"/>
                </a:solidFill>
              </a:rPr>
              <a:t>      Cl-Cl</a:t>
            </a:r>
          </a:p>
          <a:p>
            <a:r>
              <a:rPr lang="en-US" sz="1600" b="1" dirty="0" smtClean="0">
                <a:solidFill>
                  <a:srgbClr val="002060"/>
                </a:solidFill>
              </a:rPr>
              <a:t> Hea</a:t>
            </a:r>
            <a:r>
              <a:rPr lang="en-US" sz="1600" b="1" dirty="0" smtClean="0"/>
              <a:t>t </a:t>
            </a:r>
            <a:r>
              <a:rPr lang="en-US" sz="1400" b="1" dirty="0" smtClean="0"/>
              <a:t>or</a:t>
            </a:r>
            <a:r>
              <a:rPr lang="en-US" sz="1600" b="1" dirty="0" smtClean="0"/>
              <a:t> light</a:t>
            </a:r>
            <a:endParaRPr lang="en-US" sz="1600" b="1" dirty="0"/>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410475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41123"/>
            <a:ext cx="3657600" cy="400110"/>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000" b="1" dirty="0" smtClean="0">
                <a:solidFill>
                  <a:srgbClr val="00467A"/>
                </a:solidFill>
              </a:rPr>
              <a:t>Reactions of Alkanes   / cont. </a:t>
            </a:r>
          </a:p>
        </p:txBody>
      </p:sp>
      <p:sp>
        <p:nvSpPr>
          <p:cNvPr id="3" name="عنصر نائب لرقم الشريحة 2"/>
          <p:cNvSpPr>
            <a:spLocks noGrp="1"/>
          </p:cNvSpPr>
          <p:nvPr>
            <p:ph type="sldNum" sz="quarter" idx="12"/>
          </p:nvPr>
        </p:nvSpPr>
        <p:spPr>
          <a:xfrm>
            <a:off x="403642" y="6399881"/>
            <a:ext cx="2133600" cy="365125"/>
          </a:xfrm>
        </p:spPr>
        <p:txBody>
          <a:bodyPr/>
          <a:lstStyle/>
          <a:p>
            <a:fld id="{405B12B2-4FB3-489F-A189-74144EEB9694}" type="slidenum">
              <a:rPr lang="en-US" smtClean="0"/>
              <a:pPr/>
              <a:t>53</a:t>
            </a:fld>
            <a:endParaRPr lang="en-US"/>
          </a:p>
        </p:txBody>
      </p:sp>
      <p:pic>
        <p:nvPicPr>
          <p:cNvPr id="2498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281" y="3415957"/>
            <a:ext cx="7478486" cy="685800"/>
          </a:xfrm>
          <a:prstGeom prst="rect">
            <a:avLst/>
          </a:prstGeom>
          <a:ln>
            <a:noFill/>
          </a:ln>
          <a:effectLst/>
          <a:extLst/>
        </p:spPr>
        <p:style>
          <a:lnRef idx="0">
            <a:scrgbClr r="0" g="0" b="0"/>
          </a:lnRef>
          <a:fillRef idx="1001">
            <a:schemeClr val="lt2"/>
          </a:fillRef>
          <a:effectRef idx="0">
            <a:scrgbClr r="0" g="0" b="0"/>
          </a:effectRef>
          <a:fontRef idx="major"/>
        </p:style>
      </p:pic>
      <p:sp>
        <p:nvSpPr>
          <p:cNvPr id="4" name="مستطيل 3"/>
          <p:cNvSpPr/>
          <p:nvPr/>
        </p:nvSpPr>
        <p:spPr>
          <a:xfrm>
            <a:off x="90026" y="4038600"/>
            <a:ext cx="8773886" cy="830997"/>
          </a:xfrm>
          <a:prstGeom prst="rect">
            <a:avLst/>
          </a:prstGeom>
        </p:spPr>
        <p:txBody>
          <a:bodyPr wrap="square">
            <a:spAutoFit/>
          </a:bodyPr>
          <a:lstStyle/>
          <a:p>
            <a:r>
              <a:rPr lang="en-US" sz="2400" b="1" dirty="0" smtClean="0">
                <a:solidFill>
                  <a:srgbClr val="0070C0"/>
                </a:solidFill>
                <a:cs typeface="Times New Roman" pitchFamily="18" charset="0"/>
              </a:rPr>
              <a:t>  </a:t>
            </a:r>
            <a:r>
              <a:rPr lang="en-US" sz="2400" b="1" dirty="0" smtClean="0">
                <a:solidFill>
                  <a:srgbClr val="002060"/>
                </a:solidFill>
                <a:cs typeface="+mj-cs"/>
              </a:rPr>
              <a:t>- When </a:t>
            </a:r>
            <a:r>
              <a:rPr lang="en-US" sz="2400" b="1" dirty="0">
                <a:solidFill>
                  <a:srgbClr val="C00000"/>
                </a:solidFill>
                <a:cs typeface="+mj-cs"/>
              </a:rPr>
              <a:t>propane</a:t>
            </a:r>
            <a:r>
              <a:rPr lang="en-US" sz="2400" b="1" dirty="0">
                <a:solidFill>
                  <a:srgbClr val="002060"/>
                </a:solidFill>
                <a:cs typeface="+mj-cs"/>
              </a:rPr>
              <a:t> is chlorinated ,two </a:t>
            </a:r>
            <a:r>
              <a:rPr lang="en-US" sz="2400" b="1" dirty="0" err="1" smtClean="0">
                <a:solidFill>
                  <a:srgbClr val="002060"/>
                </a:solidFill>
                <a:cs typeface="+mj-cs"/>
              </a:rPr>
              <a:t>monochlorinated</a:t>
            </a:r>
            <a:r>
              <a:rPr lang="en-US" sz="2400" b="1" dirty="0" smtClean="0">
                <a:solidFill>
                  <a:srgbClr val="002060"/>
                </a:solidFill>
                <a:cs typeface="+mj-cs"/>
              </a:rPr>
              <a:t> </a:t>
            </a:r>
            <a:r>
              <a:rPr lang="en-US" sz="2400" b="1" dirty="0" err="1" smtClean="0">
                <a:solidFill>
                  <a:srgbClr val="002060"/>
                </a:solidFill>
                <a:cs typeface="+mj-cs"/>
              </a:rPr>
              <a:t>compuonds</a:t>
            </a:r>
            <a:r>
              <a:rPr lang="en-US" sz="2400" b="1" dirty="0" smtClean="0">
                <a:solidFill>
                  <a:srgbClr val="002060"/>
                </a:solidFill>
                <a:cs typeface="+mj-cs"/>
              </a:rPr>
              <a:t>  are  produced ;   1-chloropropane </a:t>
            </a:r>
            <a:r>
              <a:rPr lang="en-US" sz="2400" b="1" dirty="0">
                <a:solidFill>
                  <a:srgbClr val="002060"/>
                </a:solidFill>
                <a:cs typeface="+mj-cs"/>
              </a:rPr>
              <a:t>and 2-chloropropane </a:t>
            </a:r>
          </a:p>
        </p:txBody>
      </p:sp>
      <p:sp>
        <p:nvSpPr>
          <p:cNvPr id="2" name="مستطيل 1"/>
          <p:cNvSpPr/>
          <p:nvPr/>
        </p:nvSpPr>
        <p:spPr>
          <a:xfrm>
            <a:off x="90027" y="457200"/>
            <a:ext cx="8773886" cy="3416320"/>
          </a:xfrm>
          <a:prstGeom prst="rect">
            <a:avLst/>
          </a:prstGeom>
        </p:spPr>
        <p:txBody>
          <a:bodyPr wrap="square">
            <a:spAutoFit/>
          </a:bodyPr>
          <a:lstStyle/>
          <a:p>
            <a:pPr marL="342900" indent="-342900" algn="just">
              <a:buFontTx/>
              <a:buChar char="-"/>
            </a:pPr>
            <a:r>
              <a:rPr lang="en-US" sz="2400" b="1" dirty="0" smtClean="0">
                <a:solidFill>
                  <a:srgbClr val="002060"/>
                </a:solidFill>
                <a:cs typeface="Times New Roman" pitchFamily="18" charset="0"/>
              </a:rPr>
              <a:t>Halogenation </a:t>
            </a:r>
            <a:r>
              <a:rPr lang="en-US" sz="2400" b="1" dirty="0">
                <a:solidFill>
                  <a:srgbClr val="002060"/>
                </a:solidFill>
                <a:cs typeface="Times New Roman" pitchFamily="18" charset="0"/>
              </a:rPr>
              <a:t>of alkanes is a </a:t>
            </a:r>
            <a:r>
              <a:rPr lang="en-US" sz="2400" b="1" dirty="0">
                <a:solidFill>
                  <a:srgbClr val="C00000"/>
                </a:solidFill>
                <a:cs typeface="Times New Roman" pitchFamily="18" charset="0"/>
              </a:rPr>
              <a:t>Substitution reaction</a:t>
            </a:r>
            <a:r>
              <a:rPr lang="en-US" sz="2400" b="1" dirty="0">
                <a:solidFill>
                  <a:srgbClr val="002060"/>
                </a:solidFill>
                <a:cs typeface="Times New Roman" pitchFamily="18" charset="0"/>
              </a:rPr>
              <a:t>, by  replacement of hydrogen by halogen.</a:t>
            </a:r>
          </a:p>
          <a:p>
            <a:pPr marL="342900" indent="-342900" algn="just">
              <a:buFontTx/>
              <a:buChar char="-"/>
            </a:pPr>
            <a:r>
              <a:rPr lang="en-US" sz="2400" b="1" dirty="0">
                <a:solidFill>
                  <a:srgbClr val="002060"/>
                </a:solidFill>
                <a:cs typeface="Times New Roman" pitchFamily="18" charset="0"/>
              </a:rPr>
              <a:t>Usually chlorine and  bromine, gives alkyl chloride or alkyl </a:t>
            </a:r>
            <a:r>
              <a:rPr lang="en-US" sz="2400" b="1" dirty="0" smtClean="0">
                <a:solidFill>
                  <a:srgbClr val="002060"/>
                </a:solidFill>
                <a:cs typeface="Times New Roman" pitchFamily="18" charset="0"/>
              </a:rPr>
              <a:t>bromide. And fluorine </a:t>
            </a:r>
            <a:r>
              <a:rPr lang="en-US" sz="2400" b="1" dirty="0">
                <a:solidFill>
                  <a:srgbClr val="002060"/>
                </a:solidFill>
                <a:cs typeface="Times New Roman" pitchFamily="18" charset="0"/>
              </a:rPr>
              <a:t>is unsuitable reagent for the preparation of the alkyl fluorides  because it reacts explosively with alkanes.</a:t>
            </a:r>
          </a:p>
          <a:p>
            <a:pPr algn="just"/>
            <a:r>
              <a:rPr lang="en-US" sz="2400" b="1" dirty="0" smtClean="0">
                <a:solidFill>
                  <a:srgbClr val="002060"/>
                </a:solidFill>
                <a:cs typeface="Times New Roman" pitchFamily="18" charset="0"/>
              </a:rPr>
              <a:t>    Iodine </a:t>
            </a:r>
            <a:r>
              <a:rPr lang="en-US" sz="2400" b="1" dirty="0">
                <a:solidFill>
                  <a:srgbClr val="002060"/>
                </a:solidFill>
                <a:cs typeface="Times New Roman" pitchFamily="18" charset="0"/>
              </a:rPr>
              <a:t>is too unreactive </a:t>
            </a:r>
          </a:p>
          <a:p>
            <a:pPr algn="just"/>
            <a:r>
              <a:rPr lang="en-US" sz="2400" b="1" dirty="0">
                <a:cs typeface="Times New Roman" pitchFamily="18" charset="0"/>
              </a:rPr>
              <a:t>- Both methane and ethane give only one </a:t>
            </a:r>
            <a:r>
              <a:rPr lang="en-US" sz="2400" b="1" dirty="0" err="1">
                <a:cs typeface="Times New Roman" pitchFamily="18" charset="0"/>
              </a:rPr>
              <a:t>monochlorinated</a:t>
            </a:r>
            <a:r>
              <a:rPr lang="en-US" sz="2400" b="1" dirty="0">
                <a:cs typeface="Times New Roman" pitchFamily="18" charset="0"/>
              </a:rPr>
              <a:t> product because in each compound all hydrogen atoms are equivalent. </a:t>
            </a:r>
          </a:p>
          <a:p>
            <a:pPr marL="342900" indent="-342900" algn="just">
              <a:buFontTx/>
              <a:buChar char="-"/>
            </a:pPr>
            <a:endParaRPr lang="ar-SA" sz="2400" dirty="0">
              <a:solidFill>
                <a:srgbClr val="002060"/>
              </a:solidFill>
            </a:endParaRPr>
          </a:p>
        </p:txBody>
      </p:sp>
      <p:sp>
        <p:nvSpPr>
          <p:cNvPr id="7" name="مستطيل 6"/>
          <p:cNvSpPr/>
          <p:nvPr/>
        </p:nvSpPr>
        <p:spPr>
          <a:xfrm>
            <a:off x="4495800" y="3581400"/>
            <a:ext cx="3266279" cy="369332"/>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b="1" dirty="0" smtClean="0">
                <a:solidFill>
                  <a:srgbClr val="C00000"/>
                </a:solidFill>
              </a:rPr>
              <a:t>  Free  radical </a:t>
            </a:r>
            <a:r>
              <a:rPr lang="en-US" b="1" dirty="0">
                <a:solidFill>
                  <a:srgbClr val="002060"/>
                </a:solidFill>
              </a:rPr>
              <a:t>chain </a:t>
            </a:r>
            <a:r>
              <a:rPr lang="en-US" b="1" dirty="0" smtClean="0">
                <a:solidFill>
                  <a:srgbClr val="002060"/>
                </a:solidFill>
              </a:rPr>
              <a:t>mechanism  </a:t>
            </a:r>
            <a:endParaRPr lang="ar-SA" b="1" dirty="0">
              <a:solidFill>
                <a:srgbClr val="002060"/>
              </a:solidFill>
            </a:endParaRPr>
          </a:p>
        </p:txBody>
      </p:sp>
      <p:pic>
        <p:nvPicPr>
          <p:cNvPr id="12" name="Picture 8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599" y="4824984"/>
            <a:ext cx="7344811" cy="1499616"/>
          </a:xfrm>
          <a:prstGeom prst="rect">
            <a:avLst/>
          </a:prstGeom>
          <a:noFill/>
          <a:extLst>
            <a:ext uri="{909E8E84-426E-40DD-AFC4-6F175D3DCCD1}">
              <a14:hiddenFill xmlns:a14="http://schemas.microsoft.com/office/drawing/2010/main">
                <a:solidFill>
                  <a:srgbClr val="FFFFFF"/>
                </a:solidFill>
              </a14:hiddenFill>
            </a:ext>
          </a:extLst>
        </p:spPr>
      </p:pic>
      <p:sp>
        <p:nvSpPr>
          <p:cNvPr id="9" name="مستطيل 8"/>
          <p:cNvSpPr/>
          <p:nvPr/>
        </p:nvSpPr>
        <p:spPr>
          <a:xfrm>
            <a:off x="794084" y="4876800"/>
            <a:ext cx="425116" cy="369332"/>
          </a:xfrm>
          <a:prstGeom prst="rect">
            <a:avLst/>
          </a:prstGeom>
        </p:spPr>
        <p:txBody>
          <a:bodyPr wrap="none">
            <a:spAutoFit/>
          </a:bodyPr>
          <a:lstStyle/>
          <a:p>
            <a:r>
              <a:rPr lang="en-US" dirty="0"/>
              <a:t>1- </a:t>
            </a:r>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680152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261" name="Picture 8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7102" y="3552706"/>
            <a:ext cx="6889795" cy="160021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737" y="659027"/>
            <a:ext cx="6658063" cy="2366645"/>
          </a:xfrm>
          <a:prstGeom prst="rect">
            <a:avLst/>
          </a:prstGeom>
          <a:noFill/>
          <a:extLst>
            <a:ext uri="{909E8E84-426E-40DD-AFC4-6F175D3DCCD1}">
              <a14:hiddenFill xmlns:a14="http://schemas.microsoft.com/office/drawing/2010/main">
                <a:solidFill>
                  <a:srgbClr val="FFFFFF"/>
                </a:solidFill>
              </a14:hiddenFill>
            </a:ext>
          </a:extLst>
        </p:spPr>
      </p:pic>
      <p:sp>
        <p:nvSpPr>
          <p:cNvPr id="3" name="عنصر نائب لرقم الشريحة 2"/>
          <p:cNvSpPr>
            <a:spLocks noGrp="1"/>
          </p:cNvSpPr>
          <p:nvPr>
            <p:ph type="sldNum" sz="quarter" idx="12"/>
          </p:nvPr>
        </p:nvSpPr>
        <p:spPr/>
        <p:txBody>
          <a:bodyPr/>
          <a:lstStyle/>
          <a:p>
            <a:fld id="{405B12B2-4FB3-489F-A189-74144EEB9694}" type="slidenum">
              <a:rPr lang="en-US" smtClean="0"/>
              <a:pPr/>
              <a:t>54</a:t>
            </a:fld>
            <a:endParaRPr lang="en-US"/>
          </a:p>
        </p:txBody>
      </p:sp>
      <p:sp>
        <p:nvSpPr>
          <p:cNvPr id="2" name="مستطيل 1"/>
          <p:cNvSpPr/>
          <p:nvPr/>
        </p:nvSpPr>
        <p:spPr>
          <a:xfrm>
            <a:off x="216418" y="609600"/>
            <a:ext cx="425116" cy="3693319"/>
          </a:xfrm>
          <a:prstGeom prst="rect">
            <a:avLst/>
          </a:prstGeom>
        </p:spPr>
        <p:txBody>
          <a:bodyPr wrap="none">
            <a:spAutoFit/>
          </a:bodyPr>
          <a:lstStyle/>
          <a:p>
            <a:endParaRPr lang="en-US" dirty="0" smtClean="0"/>
          </a:p>
          <a:p>
            <a:r>
              <a:rPr lang="en-US" dirty="0" smtClean="0"/>
              <a:t>2- </a:t>
            </a:r>
            <a:endParaRPr lang="en-US" dirty="0"/>
          </a:p>
          <a:p>
            <a:endParaRPr lang="en-US" dirty="0" smtClean="0"/>
          </a:p>
          <a:p>
            <a:endParaRPr lang="en-US" dirty="0"/>
          </a:p>
          <a:p>
            <a:endParaRPr lang="en-US" dirty="0" smtClean="0"/>
          </a:p>
          <a:p>
            <a:endParaRPr lang="en-US" dirty="0"/>
          </a:p>
          <a:p>
            <a:r>
              <a:rPr lang="en-US" dirty="0" smtClean="0"/>
              <a:t>3-</a:t>
            </a:r>
          </a:p>
          <a:p>
            <a:endParaRPr lang="en-US" dirty="0"/>
          </a:p>
          <a:p>
            <a:endParaRPr lang="en-US" dirty="0" smtClean="0"/>
          </a:p>
          <a:p>
            <a:endParaRPr lang="en-US" dirty="0"/>
          </a:p>
          <a:p>
            <a:endParaRPr lang="en-US" dirty="0" smtClean="0"/>
          </a:p>
          <a:p>
            <a:endParaRPr lang="en-US" dirty="0" smtClean="0"/>
          </a:p>
          <a:p>
            <a:r>
              <a:rPr lang="en-US" dirty="0" smtClean="0"/>
              <a:t>4- </a:t>
            </a:r>
            <a:endParaRPr lang="en-US" dirty="0"/>
          </a:p>
        </p:txBody>
      </p:sp>
      <p:sp>
        <p:nvSpPr>
          <p:cNvPr id="4" name="مستطيل 3"/>
          <p:cNvSpPr/>
          <p:nvPr/>
        </p:nvSpPr>
        <p:spPr>
          <a:xfrm>
            <a:off x="4214768" y="2905914"/>
            <a:ext cx="762000" cy="369332"/>
          </a:xfrm>
          <a:prstGeom prst="rect">
            <a:avLst/>
          </a:prstGeom>
        </p:spPr>
        <p:txBody>
          <a:bodyPr wrap="square">
            <a:spAutoFit/>
          </a:bodyPr>
          <a:lstStyle/>
          <a:p>
            <a:r>
              <a:rPr lang="en-US" b="1" dirty="0" smtClean="0">
                <a:solidFill>
                  <a:srgbClr val="0070C0"/>
                </a:solidFill>
              </a:rPr>
              <a:t>99%</a:t>
            </a:r>
            <a:endParaRPr lang="ar-SA" b="1" dirty="0">
              <a:solidFill>
                <a:srgbClr val="0070C0"/>
              </a:solidFill>
            </a:endParaRPr>
          </a:p>
        </p:txBody>
      </p:sp>
      <p:sp>
        <p:nvSpPr>
          <p:cNvPr id="14" name="مستطيل 13"/>
          <p:cNvSpPr/>
          <p:nvPr/>
        </p:nvSpPr>
        <p:spPr>
          <a:xfrm>
            <a:off x="6777681" y="2930633"/>
            <a:ext cx="762000" cy="369332"/>
          </a:xfrm>
          <a:prstGeom prst="rect">
            <a:avLst/>
          </a:prstGeom>
        </p:spPr>
        <p:txBody>
          <a:bodyPr wrap="square">
            <a:spAutoFit/>
          </a:bodyPr>
          <a:lstStyle/>
          <a:p>
            <a:r>
              <a:rPr lang="en-US" b="1" dirty="0" smtClean="0">
                <a:solidFill>
                  <a:srgbClr val="0070C0"/>
                </a:solidFill>
              </a:rPr>
              <a:t>1%</a:t>
            </a:r>
            <a:endParaRPr lang="ar-SA" b="1" dirty="0">
              <a:solidFill>
                <a:srgbClr val="0070C0"/>
              </a:solidFill>
            </a:endParaRPr>
          </a:p>
        </p:txBody>
      </p:sp>
      <p:sp>
        <p:nvSpPr>
          <p:cNvPr id="5" name="مستطيل 4"/>
          <p:cNvSpPr/>
          <p:nvPr/>
        </p:nvSpPr>
        <p:spPr>
          <a:xfrm>
            <a:off x="1295400" y="2948477"/>
            <a:ext cx="1137812" cy="369332"/>
          </a:xfrm>
          <a:prstGeom prst="rect">
            <a:avLst/>
          </a:prstGeom>
        </p:spPr>
        <p:txBody>
          <a:bodyPr wrap="none">
            <a:spAutoFit/>
          </a:bodyPr>
          <a:lstStyle/>
          <a:p>
            <a:r>
              <a:rPr lang="en-US" b="1" dirty="0" smtClean="0">
                <a:solidFill>
                  <a:srgbClr val="0070C0"/>
                </a:solidFill>
              </a:rPr>
              <a:t>Isobutane</a:t>
            </a:r>
            <a:endParaRPr lang="ar-SA" dirty="0">
              <a:solidFill>
                <a:srgbClr val="0070C0"/>
              </a:solidFill>
            </a:endParaRPr>
          </a:p>
        </p:txBody>
      </p:sp>
      <p:sp>
        <p:nvSpPr>
          <p:cNvPr id="6" name="عنصر نائب للتذييل 5"/>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2" name="TextBox 5"/>
          <p:cNvSpPr txBox="1"/>
          <p:nvPr/>
        </p:nvSpPr>
        <p:spPr>
          <a:xfrm>
            <a:off x="0" y="41123"/>
            <a:ext cx="3657600" cy="400110"/>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000" b="1" dirty="0" smtClean="0">
                <a:solidFill>
                  <a:srgbClr val="00467A"/>
                </a:solidFill>
              </a:rPr>
              <a:t>Reactions of Alkanes   / cont. </a:t>
            </a:r>
          </a:p>
        </p:txBody>
      </p:sp>
    </p:spTree>
    <p:extLst>
      <p:ext uri="{BB962C8B-B14F-4D97-AF65-F5344CB8AC3E}">
        <p14:creationId xmlns:p14="http://schemas.microsoft.com/office/powerpoint/2010/main" val="119763342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رقم الشريحة 3"/>
          <p:cNvSpPr>
            <a:spLocks noGrp="1"/>
          </p:cNvSpPr>
          <p:nvPr>
            <p:ph type="sldNum" sz="quarter" idx="12"/>
          </p:nvPr>
        </p:nvSpPr>
        <p:spPr/>
        <p:txBody>
          <a:bodyPr/>
          <a:lstStyle/>
          <a:p>
            <a:fld id="{405B12B2-4FB3-489F-A189-74144EEB9694}" type="slidenum">
              <a:rPr lang="en-US" smtClean="0"/>
              <a:pPr/>
              <a:t>55</a:t>
            </a:fld>
            <a:endParaRPr lang="en-US"/>
          </a:p>
        </p:txBody>
      </p:sp>
      <p:pic>
        <p:nvPicPr>
          <p:cNvPr id="25191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1" y="2406052"/>
            <a:ext cx="7391399" cy="565748"/>
          </a:xfrm>
          <a:prstGeom prst="rect">
            <a:avLst/>
          </a:prstGeom>
          <a:noFill/>
          <a:extLst>
            <a:ext uri="{909E8E84-426E-40DD-AFC4-6F175D3DCCD1}">
              <a14:hiddenFill xmlns:a14="http://schemas.microsoft.com/office/drawing/2010/main">
                <a:solidFill>
                  <a:srgbClr val="FFFFFF"/>
                </a:solidFill>
              </a14:hiddenFill>
            </a:ext>
          </a:extLst>
        </p:spPr>
      </p:pic>
      <p:sp>
        <p:nvSpPr>
          <p:cNvPr id="9" name="مستطيل 8"/>
          <p:cNvSpPr/>
          <p:nvPr/>
        </p:nvSpPr>
        <p:spPr>
          <a:xfrm>
            <a:off x="6858000" y="2069068"/>
            <a:ext cx="1905000" cy="369332"/>
          </a:xfrm>
          <a:prstGeom prst="rect">
            <a:avLst/>
          </a:prstGeom>
        </p:spPr>
        <p:style>
          <a:lnRef idx="0">
            <a:scrgbClr r="0" g="0" b="0"/>
          </a:lnRef>
          <a:fillRef idx="1001">
            <a:schemeClr val="lt2"/>
          </a:fillRef>
          <a:effectRef idx="0">
            <a:scrgbClr r="0" g="0" b="0"/>
          </a:effectRef>
          <a:fontRef idx="major"/>
        </p:style>
        <p:txBody>
          <a:bodyPr wrap="square">
            <a:spAutoFit/>
          </a:bodyPr>
          <a:lstStyle/>
          <a:p>
            <a:pPr lvl="0" algn="just"/>
            <a:r>
              <a:rPr lang="en-US" b="1" dirty="0" smtClean="0">
                <a:solidFill>
                  <a:srgbClr val="002060"/>
                </a:solidFill>
                <a:cs typeface="Times New Roman" pitchFamily="18" charset="0"/>
              </a:rPr>
              <a:t> </a:t>
            </a:r>
            <a:r>
              <a:rPr lang="en-US" sz="1600" b="1" dirty="0" smtClean="0">
                <a:solidFill>
                  <a:srgbClr val="002060"/>
                </a:solidFill>
                <a:cs typeface="Times New Roman" pitchFamily="18" charset="0"/>
              </a:rPr>
              <a:t>General equation   </a:t>
            </a:r>
            <a:endParaRPr lang="en-US" b="1" dirty="0">
              <a:solidFill>
                <a:srgbClr val="002060"/>
              </a:solidFill>
              <a:cs typeface="Times New Roman" pitchFamily="18" charset="0"/>
            </a:endParaRPr>
          </a:p>
        </p:txBody>
      </p:sp>
      <p:sp>
        <p:nvSpPr>
          <p:cNvPr id="13" name="مستطيل 12"/>
          <p:cNvSpPr/>
          <p:nvPr/>
        </p:nvSpPr>
        <p:spPr>
          <a:xfrm>
            <a:off x="152400" y="762000"/>
            <a:ext cx="8763000" cy="1200329"/>
          </a:xfrm>
          <a:prstGeom prst="rect">
            <a:avLst/>
          </a:prstGeom>
        </p:spPr>
        <p:txBody>
          <a:bodyPr wrap="square">
            <a:spAutoFit/>
          </a:bodyPr>
          <a:lstStyle/>
          <a:p>
            <a:pPr algn="just"/>
            <a:r>
              <a:rPr lang="en-US" sz="2400" b="1" dirty="0" smtClean="0"/>
              <a:t>2- Combustion </a:t>
            </a:r>
            <a:r>
              <a:rPr lang="en-US" sz="2400" b="1" dirty="0"/>
              <a:t>of </a:t>
            </a:r>
            <a:r>
              <a:rPr lang="en-US" sz="2400" b="1" dirty="0" smtClean="0"/>
              <a:t>Alkanes</a:t>
            </a:r>
          </a:p>
          <a:p>
            <a:pPr algn="just"/>
            <a:r>
              <a:rPr lang="en-US" sz="2400" dirty="0"/>
              <a:t> </a:t>
            </a:r>
            <a:r>
              <a:rPr lang="en-US" sz="2400" b="1" dirty="0"/>
              <a:t>When Alkanes are ignited in the presence of excess oxygen they are oxidized to Carbon dioxide and Water </a:t>
            </a:r>
            <a:r>
              <a:rPr lang="en-US" sz="2400" b="1" dirty="0" smtClean="0"/>
              <a:t>and a </a:t>
            </a:r>
            <a:r>
              <a:rPr lang="en-US" sz="2400" b="1" dirty="0"/>
              <a:t>heat is </a:t>
            </a:r>
            <a:r>
              <a:rPr lang="en-US" sz="2400" b="1" dirty="0" smtClean="0"/>
              <a:t>liberated</a:t>
            </a:r>
            <a:endParaRPr lang="ar-SA" sz="2400" b="1" dirty="0"/>
          </a:p>
        </p:txBody>
      </p:sp>
      <p:pic>
        <p:nvPicPr>
          <p:cNvPr id="14" name="Picture 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971800"/>
            <a:ext cx="7088641" cy="1752600"/>
          </a:xfrm>
          <a:prstGeom prst="rect">
            <a:avLst/>
          </a:prstGeom>
          <a:noFill/>
          <a:extLst>
            <a:ext uri="{909E8E84-426E-40DD-AFC4-6F175D3DCCD1}">
              <a14:hiddenFill xmlns:a14="http://schemas.microsoft.com/office/drawing/2010/main">
                <a:solidFill>
                  <a:srgbClr val="FFFFFF"/>
                </a:solidFill>
              </a14:hiddenFill>
            </a:ext>
          </a:extLst>
        </p:spPr>
      </p:pic>
      <p:sp>
        <p:nvSpPr>
          <p:cNvPr id="3" name="مستطيل 2"/>
          <p:cNvSpPr/>
          <p:nvPr/>
        </p:nvSpPr>
        <p:spPr>
          <a:xfrm>
            <a:off x="2210785" y="2895600"/>
            <a:ext cx="912429" cy="369332"/>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b="1" dirty="0" smtClean="0"/>
              <a:t>ignition</a:t>
            </a:r>
            <a:endParaRPr lang="ar-SA" dirty="0"/>
          </a:p>
        </p:txBody>
      </p:sp>
      <p:sp>
        <p:nvSpPr>
          <p:cNvPr id="16" name="مستطيل 15"/>
          <p:cNvSpPr/>
          <p:nvPr/>
        </p:nvSpPr>
        <p:spPr>
          <a:xfrm>
            <a:off x="2756057" y="2286000"/>
            <a:ext cx="912429" cy="369332"/>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b="1" dirty="0" smtClean="0"/>
              <a:t>ignition</a:t>
            </a:r>
            <a:endParaRPr lang="ar-SA" dirty="0"/>
          </a:p>
        </p:txBody>
      </p:sp>
      <p:sp>
        <p:nvSpPr>
          <p:cNvPr id="17" name="TextBox 12"/>
          <p:cNvSpPr txBox="1"/>
          <p:nvPr/>
        </p:nvSpPr>
        <p:spPr>
          <a:xfrm>
            <a:off x="495300" y="4743271"/>
            <a:ext cx="8077200" cy="1200329"/>
          </a:xfrm>
          <a:prstGeom prst="rect">
            <a:avLst/>
          </a:prstGeom>
          <a:noFill/>
        </p:spPr>
        <p:txBody>
          <a:bodyPr wrap="square" rtlCol="0">
            <a:spAutoFit/>
          </a:bodyPr>
          <a:lstStyle/>
          <a:p>
            <a:pPr algn="just"/>
            <a:r>
              <a:rPr lang="en-US" sz="2400" b="1" dirty="0" smtClean="0">
                <a:solidFill>
                  <a:srgbClr val="002060"/>
                </a:solidFill>
                <a:cs typeface="Times New Roman" pitchFamily="18" charset="0"/>
              </a:rPr>
              <a:t>    The incomplete combustion of alkanes</a:t>
            </a:r>
            <a:r>
              <a:rPr lang="en-US" sz="2400" b="1" dirty="0">
                <a:solidFill>
                  <a:srgbClr val="002060"/>
                </a:solidFill>
                <a:cs typeface="Times New Roman" pitchFamily="18" charset="0"/>
              </a:rPr>
              <a:t>. liberates poisons carbon monoxide (CO) or carbon. both are major contributors to air pollution</a:t>
            </a:r>
            <a:endParaRPr lang="en-US" sz="2400" b="1" dirty="0" smtClean="0">
              <a:solidFill>
                <a:srgbClr val="002060"/>
              </a:solidFill>
              <a:cs typeface="Times New Roman" pitchFamily="18" charset="0"/>
            </a:endParaRPr>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2" name="TextBox 5"/>
          <p:cNvSpPr txBox="1"/>
          <p:nvPr/>
        </p:nvSpPr>
        <p:spPr>
          <a:xfrm>
            <a:off x="0" y="41123"/>
            <a:ext cx="3657600" cy="400110"/>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000" b="1" dirty="0" smtClean="0">
                <a:solidFill>
                  <a:srgbClr val="00467A"/>
                </a:solidFill>
              </a:rPr>
              <a:t>Reactions of Alkanes   / cont. </a:t>
            </a:r>
          </a:p>
        </p:txBody>
      </p:sp>
    </p:spTree>
    <p:extLst>
      <p:ext uri="{BB962C8B-B14F-4D97-AF65-F5344CB8AC3E}">
        <p14:creationId xmlns:p14="http://schemas.microsoft.com/office/powerpoint/2010/main" val="760294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9144000" cy="52322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b="1" dirty="0" smtClean="0">
                <a:solidFill>
                  <a:srgbClr val="00467A"/>
                </a:solidFill>
              </a:rPr>
              <a:t>Reactions of </a:t>
            </a:r>
            <a:r>
              <a:rPr lang="en-US" sz="2800" b="1" dirty="0" err="1" smtClean="0">
                <a:solidFill>
                  <a:srgbClr val="00467A"/>
                </a:solidFill>
              </a:rPr>
              <a:t>Cyclo</a:t>
            </a:r>
            <a:r>
              <a:rPr lang="en-US" sz="2800" b="1" dirty="0" smtClean="0">
                <a:solidFill>
                  <a:srgbClr val="00467A"/>
                </a:solidFill>
              </a:rPr>
              <a:t> alkanes</a:t>
            </a:r>
          </a:p>
        </p:txBody>
      </p:sp>
      <p:pic>
        <p:nvPicPr>
          <p:cNvPr id="2447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875" y="2576086"/>
            <a:ext cx="5070325" cy="1183231"/>
          </a:xfrm>
          <a:prstGeom prst="rect">
            <a:avLst/>
          </a:prstGeom>
          <a:extLst/>
        </p:spPr>
        <p:style>
          <a:lnRef idx="0">
            <a:scrgbClr r="0" g="0" b="0"/>
          </a:lnRef>
          <a:fillRef idx="1001">
            <a:schemeClr val="lt2"/>
          </a:fillRef>
          <a:effectRef idx="0">
            <a:scrgbClr r="0" g="0" b="0"/>
          </a:effectRef>
          <a:fontRef idx="major"/>
        </p:style>
      </p:pic>
      <p:sp>
        <p:nvSpPr>
          <p:cNvPr id="11" name="TextBox 10"/>
          <p:cNvSpPr txBox="1"/>
          <p:nvPr/>
        </p:nvSpPr>
        <p:spPr>
          <a:xfrm>
            <a:off x="381000" y="533400"/>
            <a:ext cx="8534400" cy="830997"/>
          </a:xfrm>
          <a:prstGeom prst="rect">
            <a:avLst/>
          </a:prstGeom>
          <a:noFill/>
        </p:spPr>
        <p:txBody>
          <a:bodyPr wrap="square" rtlCol="0">
            <a:spAutoFit/>
          </a:bodyPr>
          <a:lstStyle/>
          <a:p>
            <a:pPr>
              <a:buClr>
                <a:schemeClr val="folHlink"/>
              </a:buClr>
              <a:defRPr/>
            </a:pPr>
            <a:r>
              <a:rPr lang="en-US" sz="2400" b="1" dirty="0" smtClean="0">
                <a:solidFill>
                  <a:srgbClr val="CC0000"/>
                </a:solidFill>
              </a:rPr>
              <a:t>  Reactions </a:t>
            </a:r>
            <a:r>
              <a:rPr lang="en-US" sz="2400" b="1" dirty="0">
                <a:solidFill>
                  <a:srgbClr val="CC0000"/>
                </a:solidFill>
              </a:rPr>
              <a:t>of More </a:t>
            </a:r>
            <a:r>
              <a:rPr lang="en-US" sz="2400" b="1" dirty="0" smtClean="0">
                <a:solidFill>
                  <a:srgbClr val="CC0000"/>
                </a:solidFill>
              </a:rPr>
              <a:t>stable </a:t>
            </a:r>
            <a:r>
              <a:rPr lang="en-US" sz="2400" b="1" dirty="0" err="1" smtClean="0">
                <a:solidFill>
                  <a:srgbClr val="CC0000"/>
                </a:solidFill>
              </a:rPr>
              <a:t>Cyclopentane</a:t>
            </a:r>
            <a:r>
              <a:rPr lang="en-US" sz="2400" b="1" dirty="0" smtClean="0">
                <a:solidFill>
                  <a:srgbClr val="CC0000"/>
                </a:solidFill>
              </a:rPr>
              <a:t> and </a:t>
            </a:r>
            <a:r>
              <a:rPr lang="en-US" sz="2400" b="1" dirty="0" err="1" smtClean="0">
                <a:solidFill>
                  <a:srgbClr val="CC0000"/>
                </a:solidFill>
              </a:rPr>
              <a:t>cyclo</a:t>
            </a:r>
            <a:r>
              <a:rPr lang="en-US" sz="2400" b="1" dirty="0" smtClean="0">
                <a:solidFill>
                  <a:srgbClr val="CC0000"/>
                </a:solidFill>
              </a:rPr>
              <a:t> </a:t>
            </a:r>
            <a:r>
              <a:rPr lang="en-US" sz="2400" b="1" dirty="0">
                <a:solidFill>
                  <a:srgbClr val="CC0000"/>
                </a:solidFill>
              </a:rPr>
              <a:t>hexane </a:t>
            </a:r>
            <a:r>
              <a:rPr lang="en-US" sz="2400" b="1" dirty="0" smtClean="0">
                <a:solidFill>
                  <a:srgbClr val="CC0000"/>
                </a:solidFill>
              </a:rPr>
              <a:t> (5 </a:t>
            </a:r>
            <a:r>
              <a:rPr lang="en-US" sz="2400" b="1" dirty="0">
                <a:solidFill>
                  <a:srgbClr val="CC0000"/>
                </a:solidFill>
              </a:rPr>
              <a:t>and 6 </a:t>
            </a:r>
            <a:r>
              <a:rPr lang="en-US" sz="2400" b="1" dirty="0" smtClean="0">
                <a:solidFill>
                  <a:srgbClr val="CC0000"/>
                </a:solidFill>
              </a:rPr>
              <a:t>rings) </a:t>
            </a:r>
            <a:r>
              <a:rPr lang="en-US" sz="2400" b="1" dirty="0">
                <a:solidFill>
                  <a:srgbClr val="CC0000"/>
                </a:solidFill>
              </a:rPr>
              <a:t>undergoes </a:t>
            </a:r>
            <a:r>
              <a:rPr lang="en-US" sz="2400" b="1" dirty="0" smtClean="0">
                <a:solidFill>
                  <a:srgbClr val="CC0000"/>
                </a:solidFill>
              </a:rPr>
              <a:t>substitution reaction</a:t>
            </a:r>
            <a:endParaRPr lang="ar-SA" sz="2400" b="1" dirty="0">
              <a:solidFill>
                <a:srgbClr val="CC0000"/>
              </a:solidFill>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56</a:t>
            </a:fld>
            <a:endParaRPr lang="en-US"/>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373" y="1371600"/>
            <a:ext cx="5044827" cy="1138038"/>
          </a:xfrm>
          <a:prstGeom prst="rect">
            <a:avLst/>
          </a:prstGeom>
          <a:extLst/>
        </p:spPr>
        <p:style>
          <a:lnRef idx="0">
            <a:scrgbClr r="0" g="0" b="0"/>
          </a:lnRef>
          <a:fillRef idx="1001">
            <a:schemeClr val="lt2"/>
          </a:fillRef>
          <a:effectRef idx="0">
            <a:scrgbClr r="0" g="0" b="0"/>
          </a:effectRef>
          <a:fontRef idx="major"/>
        </p:style>
      </p:pic>
      <p:pic>
        <p:nvPicPr>
          <p:cNvPr id="2529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585" y="3870543"/>
            <a:ext cx="5037615" cy="1082638"/>
          </a:xfrm>
          <a:prstGeom prst="rect">
            <a:avLst/>
          </a:prstGeom>
          <a:ln>
            <a:noFill/>
          </a:ln>
          <a:effectLst/>
          <a:extLst/>
        </p:spPr>
        <p:style>
          <a:lnRef idx="0">
            <a:scrgbClr r="0" g="0" b="0"/>
          </a:lnRef>
          <a:fillRef idx="1001">
            <a:schemeClr val="lt2"/>
          </a:fillRef>
          <a:effectRef idx="0">
            <a:scrgbClr r="0" g="0" b="0"/>
          </a:effectRef>
          <a:fontRef idx="major"/>
        </p:style>
      </p:pic>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956142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1+#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405B12B2-4FB3-489F-A189-74144EEB9694}" type="slidenum">
              <a:rPr lang="en-US" smtClean="0"/>
              <a:pPr/>
              <a:t>57</a:t>
            </a:fld>
            <a:endParaRPr lang="en-US"/>
          </a:p>
        </p:txBody>
      </p:sp>
      <p:sp>
        <p:nvSpPr>
          <p:cNvPr id="3" name="مستطيل 2"/>
          <p:cNvSpPr/>
          <p:nvPr/>
        </p:nvSpPr>
        <p:spPr>
          <a:xfrm>
            <a:off x="228600" y="609600"/>
            <a:ext cx="8828800" cy="707886"/>
          </a:xfrm>
          <a:prstGeom prst="rect">
            <a:avLst/>
          </a:prstGeom>
        </p:spPr>
        <p:txBody>
          <a:bodyPr wrap="square">
            <a:spAutoFit/>
          </a:bodyPr>
          <a:lstStyle/>
          <a:p>
            <a:pPr>
              <a:buClr>
                <a:schemeClr val="folHlink"/>
              </a:buClr>
              <a:defRPr/>
            </a:pPr>
            <a:r>
              <a:rPr lang="en-US" sz="2000" b="1" dirty="0">
                <a:solidFill>
                  <a:srgbClr val="CC0000"/>
                </a:solidFill>
                <a:effectLst>
                  <a:outerShdw blurRad="38100" dist="38100" dir="2700000" algn="tl">
                    <a:srgbClr val="C0C0C0"/>
                  </a:outerShdw>
                </a:effectLst>
              </a:rPr>
              <a:t> Reactions of Less stable </a:t>
            </a:r>
            <a:r>
              <a:rPr lang="en-US" sz="2000" b="1" dirty="0" smtClean="0">
                <a:solidFill>
                  <a:srgbClr val="CC0000"/>
                </a:solidFill>
                <a:effectLst>
                  <a:outerShdw blurRad="38100" dist="38100" dir="2700000" algn="tl">
                    <a:srgbClr val="C0C0C0"/>
                  </a:outerShdw>
                </a:effectLst>
              </a:rPr>
              <a:t>3 and </a:t>
            </a:r>
            <a:r>
              <a:rPr lang="en-US" sz="2000" b="1" dirty="0">
                <a:solidFill>
                  <a:srgbClr val="CC0000"/>
                </a:solidFill>
                <a:effectLst>
                  <a:outerShdw blurRad="38100" dist="38100" dir="2700000" algn="tl">
                    <a:srgbClr val="C0C0C0"/>
                  </a:outerShdw>
                </a:effectLst>
              </a:rPr>
              <a:t>4 </a:t>
            </a:r>
            <a:r>
              <a:rPr lang="en-US" sz="2000" b="1" dirty="0" smtClean="0">
                <a:solidFill>
                  <a:srgbClr val="CC0000"/>
                </a:solidFill>
                <a:effectLst>
                  <a:outerShdw blurRad="38100" dist="38100" dir="2700000" algn="tl">
                    <a:srgbClr val="C0C0C0"/>
                  </a:outerShdw>
                </a:effectLst>
              </a:rPr>
              <a:t>rings </a:t>
            </a:r>
          </a:p>
          <a:p>
            <a:pPr>
              <a:buClr>
                <a:schemeClr val="folHlink"/>
              </a:buClr>
              <a:defRPr/>
            </a:pPr>
            <a:r>
              <a:rPr lang="en-US" sz="2000" b="1" dirty="0" err="1" smtClean="0">
                <a:solidFill>
                  <a:srgbClr val="CC0000"/>
                </a:solidFill>
                <a:effectLst>
                  <a:outerShdw blurRad="38100" dist="38100" dir="2700000" algn="tl">
                    <a:srgbClr val="C0C0C0"/>
                  </a:outerShdw>
                </a:effectLst>
              </a:rPr>
              <a:t>Cyclopropane</a:t>
            </a:r>
            <a:r>
              <a:rPr lang="en-US" sz="2000" b="1" dirty="0" smtClean="0">
                <a:solidFill>
                  <a:srgbClr val="CC0000"/>
                </a:solidFill>
                <a:effectLst>
                  <a:outerShdw blurRad="38100" dist="38100" dir="2700000" algn="tl">
                    <a:srgbClr val="C0C0C0"/>
                  </a:outerShdw>
                </a:effectLst>
              </a:rPr>
              <a:t> undergoes addition </a:t>
            </a:r>
            <a:r>
              <a:rPr lang="en-US" sz="2000" b="1" dirty="0">
                <a:solidFill>
                  <a:srgbClr val="CC0000"/>
                </a:solidFill>
                <a:effectLst>
                  <a:outerShdw blurRad="38100" dist="38100" dir="2700000" algn="tl">
                    <a:srgbClr val="C0C0C0"/>
                  </a:outerShdw>
                </a:effectLst>
              </a:rPr>
              <a:t>reaction through ring opening </a:t>
            </a:r>
            <a:endParaRPr lang="ar-SA" sz="2000" b="1" dirty="0">
              <a:solidFill>
                <a:srgbClr val="CC0000"/>
              </a:solidFill>
              <a:effectLst>
                <a:outerShdw blurRad="38100" dist="38100" dir="2700000" algn="tl">
                  <a:srgbClr val="C0C0C0"/>
                </a:outerShdw>
              </a:effectLst>
            </a:endParaRPr>
          </a:p>
        </p:txBody>
      </p:sp>
      <p:pic>
        <p:nvPicPr>
          <p:cNvPr id="2539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371601"/>
            <a:ext cx="4138232" cy="2482939"/>
          </a:xfrm>
          <a:prstGeom prst="rect">
            <a:avLst/>
          </a:prstGeom>
          <a:noFill/>
          <a:extLst>
            <a:ext uri="{909E8E84-426E-40DD-AFC4-6F175D3DCCD1}">
              <a14:hiddenFill xmlns:a14="http://schemas.microsoft.com/office/drawing/2010/main">
                <a:solidFill>
                  <a:srgbClr val="FFFFFF"/>
                </a:solidFill>
              </a14:hiddenFill>
            </a:ext>
          </a:extLst>
        </p:spPr>
      </p:pic>
      <p:pic>
        <p:nvPicPr>
          <p:cNvPr id="6" name="صورة 5" descr="http://upload.wikimedia.org/wikipedia/commons/thumb/4/42/AdditionOfHBrtoCyclopropane.svg/219px-AdditionOfHBrtoCyclopropane.svg.png"/>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810000"/>
            <a:ext cx="4191000" cy="649034"/>
          </a:xfrm>
          <a:prstGeom prst="rect">
            <a:avLst/>
          </a:prstGeom>
          <a:noFill/>
          <a:ln>
            <a:noFill/>
          </a:ln>
        </p:spPr>
      </p:pic>
      <p:pic>
        <p:nvPicPr>
          <p:cNvPr id="25395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3455" y="5029200"/>
            <a:ext cx="4800601" cy="882562"/>
          </a:xfrm>
          <a:prstGeom prst="rect">
            <a:avLst/>
          </a:prstGeom>
          <a:noFill/>
          <a:extLst>
            <a:ext uri="{909E8E84-426E-40DD-AFC4-6F175D3DCCD1}">
              <a14:hiddenFill xmlns:a14="http://schemas.microsoft.com/office/drawing/2010/main">
                <a:solidFill>
                  <a:srgbClr val="FFFFFF"/>
                </a:solidFill>
              </a14:hiddenFill>
            </a:ext>
          </a:extLst>
        </p:spPr>
      </p:pic>
      <p:sp>
        <p:nvSpPr>
          <p:cNvPr id="9" name="مستطيل 8"/>
          <p:cNvSpPr/>
          <p:nvPr/>
        </p:nvSpPr>
        <p:spPr>
          <a:xfrm>
            <a:off x="240642" y="4572000"/>
            <a:ext cx="8636658" cy="646331"/>
          </a:xfrm>
          <a:prstGeom prst="rect">
            <a:avLst/>
          </a:prstGeom>
        </p:spPr>
        <p:txBody>
          <a:bodyPr wrap="square">
            <a:spAutoFit/>
          </a:bodyPr>
          <a:lstStyle/>
          <a:p>
            <a:pPr>
              <a:buClr>
                <a:schemeClr val="folHlink"/>
              </a:buClr>
              <a:defRPr/>
            </a:pPr>
            <a:r>
              <a:rPr lang="en-US" b="1" dirty="0" smtClean="0">
                <a:solidFill>
                  <a:srgbClr val="CC0000"/>
                </a:solidFill>
                <a:effectLst>
                  <a:outerShdw blurRad="38100" dist="38100" dir="2700000" algn="tl">
                    <a:srgbClr val="C0C0C0"/>
                  </a:outerShdw>
                </a:effectLst>
              </a:rPr>
              <a:t>Also Cyclobutane undergoes addition reaction through ring opening but  less readily than Cyclopropane</a:t>
            </a:r>
            <a:endParaRPr lang="ar-SA" b="1" dirty="0">
              <a:solidFill>
                <a:srgbClr val="CC0000"/>
              </a:solidFill>
              <a:effectLst>
                <a:outerShdw blurRad="38100" dist="38100" dir="2700000" algn="tl">
                  <a:srgbClr val="C0C0C0"/>
                </a:outerShdw>
              </a:effectLst>
            </a:endParaRPr>
          </a:p>
        </p:txBody>
      </p:sp>
      <p:sp>
        <p:nvSpPr>
          <p:cNvPr id="11" name="TextBox 5"/>
          <p:cNvSpPr txBox="1"/>
          <p:nvPr/>
        </p:nvSpPr>
        <p:spPr>
          <a:xfrm>
            <a:off x="0" y="0"/>
            <a:ext cx="3877793" cy="40011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000" b="1" dirty="0" smtClean="0">
                <a:solidFill>
                  <a:srgbClr val="00467A"/>
                </a:solidFill>
              </a:rPr>
              <a:t>Reactions of Cycloalkanes  / cont.</a:t>
            </a:r>
          </a:p>
        </p:txBody>
      </p:sp>
      <p:sp>
        <p:nvSpPr>
          <p:cNvPr id="4" name="مستطيل 3"/>
          <p:cNvSpPr/>
          <p:nvPr/>
        </p:nvSpPr>
        <p:spPr>
          <a:xfrm>
            <a:off x="2819400" y="5376446"/>
            <a:ext cx="1734642" cy="338554"/>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600" b="1" dirty="0" smtClean="0">
                <a:solidFill>
                  <a:srgbClr val="CC0000"/>
                </a:solidFill>
                <a:effectLst>
                  <a:outerShdw blurRad="38100" dist="38100" dir="2700000" algn="tl">
                    <a:srgbClr val="C0C0C0"/>
                  </a:outerShdw>
                </a:effectLst>
              </a:rPr>
              <a:t>Heat and pressure</a:t>
            </a:r>
            <a:endParaRPr lang="ar-SA" sz="1600" dirty="0"/>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325348108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954107"/>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smtClean="0">
                <a:solidFill>
                  <a:prstClr val="white"/>
                </a:solidFill>
              </a:rPr>
              <a:t>Alkenes </a:t>
            </a:r>
          </a:p>
          <a:p>
            <a:pPr algn="ctr"/>
            <a:r>
              <a:rPr lang="en-US" sz="2800" b="1" dirty="0" smtClean="0">
                <a:solidFill>
                  <a:schemeClr val="bg2">
                    <a:lumMod val="90000"/>
                  </a:schemeClr>
                </a:solidFill>
              </a:rPr>
              <a:t>(Unsaturated Hydrocarbons)</a:t>
            </a:r>
            <a:endParaRPr lang="en-US" sz="2800" b="1" dirty="0">
              <a:solidFill>
                <a:schemeClr val="bg2">
                  <a:lumMod val="90000"/>
                </a:schemeClr>
              </a:solidFill>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58</a:t>
            </a:fld>
            <a:endParaRPr lang="en-US"/>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6" name="مستطيل 5"/>
          <p:cNvSpPr/>
          <p:nvPr/>
        </p:nvSpPr>
        <p:spPr>
          <a:xfrm>
            <a:off x="1143000" y="1015663"/>
            <a:ext cx="7620000" cy="4708981"/>
          </a:xfrm>
          <a:prstGeom prst="rect">
            <a:avLst/>
          </a:prstGeom>
        </p:spPr>
        <p:txBody>
          <a:bodyPr wrap="square">
            <a:spAutoFit/>
          </a:bodyPr>
          <a:lstStyle/>
          <a:p>
            <a:r>
              <a:rPr lang="en-US" sz="2000" b="1" dirty="0">
                <a:solidFill>
                  <a:srgbClr val="0070C0"/>
                </a:solidFill>
                <a:cs typeface="+mj-cs"/>
              </a:rPr>
              <a:t>Alkenes and Alkynes;</a:t>
            </a:r>
          </a:p>
          <a:p>
            <a:pPr marL="285750" indent="-285750">
              <a:buFont typeface="Arial" panose="020B0604020202020204" pitchFamily="34" charset="0"/>
              <a:buChar char="•"/>
            </a:pPr>
            <a:r>
              <a:rPr lang="en-US" sz="2000" b="1" dirty="0">
                <a:solidFill>
                  <a:srgbClr val="0070C0"/>
                </a:solidFill>
                <a:cs typeface="+mj-cs"/>
              </a:rPr>
              <a:t>Alkenes definition</a:t>
            </a:r>
          </a:p>
          <a:p>
            <a:pPr marL="285750" indent="-285750">
              <a:buFont typeface="Arial" panose="020B0604020202020204" pitchFamily="34" charset="0"/>
              <a:buChar char="•"/>
            </a:pPr>
            <a:r>
              <a:rPr lang="en-US" sz="2000" b="1" dirty="0" smtClean="0">
                <a:solidFill>
                  <a:srgbClr val="0070C0"/>
                </a:solidFill>
                <a:cs typeface="+mj-cs"/>
              </a:rPr>
              <a:t>Nomenclature,( Common , &amp;  IUPAC names)</a:t>
            </a:r>
          </a:p>
          <a:p>
            <a:pPr marL="285750" indent="-285750">
              <a:buFont typeface="Arial" panose="020B0604020202020204" pitchFamily="34" charset="0"/>
              <a:buChar char="•"/>
            </a:pPr>
            <a:r>
              <a:rPr lang="en-US" sz="2000" b="1" dirty="0">
                <a:solidFill>
                  <a:srgbClr val="0070C0"/>
                </a:solidFill>
                <a:cs typeface="+mj-cs"/>
              </a:rPr>
              <a:t>Isomerism (Geometrical Isomerism of Alkenes and </a:t>
            </a:r>
            <a:r>
              <a:rPr lang="en-US" sz="2000" b="1" dirty="0" err="1">
                <a:solidFill>
                  <a:srgbClr val="0070C0"/>
                </a:solidFill>
                <a:cs typeface="+mj-cs"/>
              </a:rPr>
              <a:t>Cycloalkenes</a:t>
            </a:r>
            <a:r>
              <a:rPr lang="en-US" sz="2000" b="1" dirty="0">
                <a:solidFill>
                  <a:srgbClr val="0070C0"/>
                </a:solidFill>
                <a:cs typeface="+mj-cs"/>
              </a:rPr>
              <a:t>).                                                                     </a:t>
            </a:r>
            <a:r>
              <a:rPr lang="en-US" sz="2000" b="1" dirty="0" smtClean="0">
                <a:solidFill>
                  <a:srgbClr val="0070C0"/>
                </a:solidFill>
                <a:cs typeface="+mj-cs"/>
              </a:rPr>
              <a:t>                   </a:t>
            </a:r>
            <a:endParaRPr lang="en-US" sz="2000" b="1" dirty="0">
              <a:solidFill>
                <a:srgbClr val="0070C0"/>
              </a:solidFill>
              <a:cs typeface="+mj-cs"/>
            </a:endParaRPr>
          </a:p>
          <a:p>
            <a:pPr marL="285750" indent="-285750">
              <a:buFont typeface="Arial" panose="020B0604020202020204" pitchFamily="34" charset="0"/>
              <a:buChar char="•"/>
            </a:pPr>
            <a:r>
              <a:rPr lang="en-US" sz="2000" b="1" dirty="0" smtClean="0">
                <a:solidFill>
                  <a:srgbClr val="0070C0"/>
                </a:solidFill>
                <a:cs typeface="+mj-cs"/>
              </a:rPr>
              <a:t>Physical </a:t>
            </a:r>
            <a:r>
              <a:rPr lang="en-US" sz="2000" b="1" dirty="0">
                <a:solidFill>
                  <a:srgbClr val="0070C0"/>
                </a:solidFill>
                <a:cs typeface="+mj-cs"/>
              </a:rPr>
              <a:t>properties, </a:t>
            </a:r>
          </a:p>
          <a:p>
            <a:pPr marL="285750" indent="-285750">
              <a:buFont typeface="Arial" panose="020B0604020202020204" pitchFamily="34" charset="0"/>
              <a:buChar char="•"/>
            </a:pPr>
            <a:r>
              <a:rPr lang="en-US" sz="2000" b="1" dirty="0" smtClean="0">
                <a:solidFill>
                  <a:srgbClr val="0070C0"/>
                </a:solidFill>
                <a:cs typeface="+mj-cs"/>
              </a:rPr>
              <a:t>Synthesis </a:t>
            </a:r>
          </a:p>
          <a:p>
            <a:r>
              <a:rPr lang="en-US" sz="2000" b="1" dirty="0" smtClean="0">
                <a:solidFill>
                  <a:srgbClr val="C00000"/>
                </a:solidFill>
                <a:cs typeface="+mj-cs"/>
              </a:rPr>
              <a:t>           From </a:t>
            </a:r>
            <a:r>
              <a:rPr lang="en-US" sz="2000" b="1" dirty="0">
                <a:solidFill>
                  <a:srgbClr val="C00000"/>
                </a:solidFill>
                <a:cs typeface="+mj-cs"/>
              </a:rPr>
              <a:t>Alcohol ( Dehydration of alcohol </a:t>
            </a:r>
            <a:r>
              <a:rPr lang="en-US" sz="2000" b="1" dirty="0" smtClean="0">
                <a:solidFill>
                  <a:srgbClr val="C00000"/>
                </a:solidFill>
                <a:cs typeface="+mj-cs"/>
              </a:rPr>
              <a:t>),</a:t>
            </a:r>
            <a:r>
              <a:rPr lang="en-US" sz="2000" b="1" dirty="0" err="1" smtClean="0">
                <a:solidFill>
                  <a:srgbClr val="0070C0"/>
                </a:solidFill>
                <a:cs typeface="+mj-cs"/>
              </a:rPr>
              <a:t>Saytzeff’s</a:t>
            </a:r>
            <a:r>
              <a:rPr lang="en-US" sz="2000" b="1" dirty="0" smtClean="0">
                <a:solidFill>
                  <a:srgbClr val="0070C0"/>
                </a:solidFill>
                <a:cs typeface="+mj-cs"/>
              </a:rPr>
              <a:t> </a:t>
            </a:r>
            <a:r>
              <a:rPr lang="en-US" sz="2000" b="1" dirty="0">
                <a:solidFill>
                  <a:srgbClr val="0070C0"/>
                </a:solidFill>
                <a:cs typeface="+mj-cs"/>
              </a:rPr>
              <a:t>Rule </a:t>
            </a:r>
            <a:endParaRPr lang="en-US" sz="2000" dirty="0" smtClean="0">
              <a:solidFill>
                <a:srgbClr val="0070C0"/>
              </a:solidFill>
              <a:cs typeface="+mj-cs"/>
            </a:endParaRPr>
          </a:p>
          <a:p>
            <a:r>
              <a:rPr lang="en-US" sz="2000" b="1" dirty="0" smtClean="0">
                <a:solidFill>
                  <a:srgbClr val="C00000"/>
                </a:solidFill>
                <a:cs typeface="+mj-cs"/>
              </a:rPr>
              <a:t>           From </a:t>
            </a:r>
            <a:r>
              <a:rPr lang="en-US" sz="2000" b="1" dirty="0">
                <a:solidFill>
                  <a:srgbClr val="C00000"/>
                </a:solidFill>
                <a:cs typeface="+mj-cs"/>
              </a:rPr>
              <a:t>Alkyl Halides (</a:t>
            </a:r>
            <a:r>
              <a:rPr lang="en-US" sz="2000" b="1" dirty="0" err="1">
                <a:solidFill>
                  <a:srgbClr val="C00000"/>
                </a:solidFill>
                <a:cs typeface="+mj-cs"/>
              </a:rPr>
              <a:t>Dehydrohalogenation</a:t>
            </a:r>
            <a:r>
              <a:rPr lang="en-US" sz="2000" b="1" dirty="0">
                <a:solidFill>
                  <a:srgbClr val="C00000"/>
                </a:solidFill>
                <a:cs typeface="+mj-cs"/>
              </a:rPr>
              <a:t> of Alkyl Halides) </a:t>
            </a:r>
            <a:endParaRPr lang="da-DK" sz="2000" b="1" dirty="0">
              <a:solidFill>
                <a:srgbClr val="C00000"/>
              </a:solidFill>
              <a:cs typeface="+mj-cs"/>
            </a:endParaRPr>
          </a:p>
          <a:p>
            <a:r>
              <a:rPr lang="da-DK" sz="2000" b="1" dirty="0" smtClean="0">
                <a:solidFill>
                  <a:srgbClr val="C00000"/>
                </a:solidFill>
                <a:cs typeface="+mj-cs"/>
              </a:rPr>
              <a:t>           From </a:t>
            </a:r>
            <a:r>
              <a:rPr lang="da-DK" sz="2000" b="1" dirty="0">
                <a:solidFill>
                  <a:srgbClr val="C00000"/>
                </a:solidFill>
                <a:cs typeface="+mj-cs"/>
              </a:rPr>
              <a:t>Alkyl di Halides (Dehalogenation</a:t>
            </a:r>
            <a:r>
              <a:rPr lang="da-DK" sz="2000" b="1" dirty="0" smtClean="0">
                <a:solidFill>
                  <a:srgbClr val="C00000"/>
                </a:solidFill>
                <a:cs typeface="+mj-cs"/>
              </a:rPr>
              <a:t>)</a:t>
            </a:r>
            <a:endParaRPr lang="ar-SA" sz="2000" dirty="0">
              <a:solidFill>
                <a:srgbClr val="C00000"/>
              </a:solidFill>
              <a:cs typeface="+mj-cs"/>
            </a:endParaRPr>
          </a:p>
          <a:p>
            <a:pPr marL="285750" indent="-285750">
              <a:buFont typeface="Arial" panose="020B0604020202020204" pitchFamily="34" charset="0"/>
              <a:buChar char="•"/>
            </a:pPr>
            <a:r>
              <a:rPr lang="en-US" sz="2000" b="1" dirty="0" smtClean="0">
                <a:solidFill>
                  <a:srgbClr val="0070C0"/>
                </a:solidFill>
                <a:cs typeface="+mj-cs"/>
              </a:rPr>
              <a:t>Reactions </a:t>
            </a:r>
            <a:r>
              <a:rPr lang="en-US" sz="2000" b="1" dirty="0">
                <a:solidFill>
                  <a:srgbClr val="0070C0"/>
                </a:solidFill>
                <a:cs typeface="+mj-cs"/>
              </a:rPr>
              <a:t>of Alkenes </a:t>
            </a:r>
            <a:endParaRPr lang="en-US" sz="2000" b="1" dirty="0" smtClean="0">
              <a:solidFill>
                <a:srgbClr val="0070C0"/>
              </a:solidFill>
              <a:cs typeface="+mj-cs"/>
            </a:endParaRPr>
          </a:p>
          <a:p>
            <a:r>
              <a:rPr lang="en-US" sz="2000" b="1" dirty="0" smtClean="0">
                <a:solidFill>
                  <a:srgbClr val="0070C0"/>
                </a:solidFill>
                <a:cs typeface="+mj-cs"/>
              </a:rPr>
              <a:t>Addition  </a:t>
            </a:r>
            <a:r>
              <a:rPr lang="en-US" sz="2000" b="1" dirty="0">
                <a:solidFill>
                  <a:srgbClr val="0070C0"/>
                </a:solidFill>
                <a:cs typeface="+mj-cs"/>
              </a:rPr>
              <a:t>reactions </a:t>
            </a:r>
            <a:r>
              <a:rPr lang="en-US" sz="2000" b="1" dirty="0" smtClean="0">
                <a:solidFill>
                  <a:srgbClr val="0070C0"/>
                </a:solidFill>
                <a:cs typeface="+mj-cs"/>
              </a:rPr>
              <a:t>:-Hydrogenation, </a:t>
            </a:r>
            <a:r>
              <a:rPr lang="en-US" sz="2000" b="1" dirty="0">
                <a:solidFill>
                  <a:srgbClr val="0070C0"/>
                </a:solidFill>
                <a:cs typeface="+mj-cs"/>
              </a:rPr>
              <a:t>Halogenations, Addition </a:t>
            </a:r>
            <a:r>
              <a:rPr lang="en-US" sz="2000" b="1" dirty="0" smtClean="0">
                <a:solidFill>
                  <a:srgbClr val="0070C0"/>
                </a:solidFill>
                <a:cs typeface="+mj-cs"/>
              </a:rPr>
              <a:t>of HX</a:t>
            </a:r>
            <a:r>
              <a:rPr lang="en-US" sz="2000" b="1" dirty="0">
                <a:solidFill>
                  <a:srgbClr val="0070C0"/>
                </a:solidFill>
                <a:cs typeface="+mj-cs"/>
              </a:rPr>
              <a:t>– </a:t>
            </a:r>
            <a:r>
              <a:rPr lang="en-US" sz="2000" b="1" dirty="0">
                <a:solidFill>
                  <a:srgbClr val="C00000"/>
                </a:solidFill>
                <a:cs typeface="+mj-cs"/>
              </a:rPr>
              <a:t>Markovnikov’s </a:t>
            </a:r>
            <a:r>
              <a:rPr lang="en-US" sz="2000" b="1" dirty="0" smtClean="0">
                <a:solidFill>
                  <a:srgbClr val="C00000"/>
                </a:solidFill>
                <a:cs typeface="+mj-cs"/>
              </a:rPr>
              <a:t>rule- </a:t>
            </a:r>
            <a:r>
              <a:rPr lang="en-US" sz="2000" b="1" dirty="0" smtClean="0">
                <a:solidFill>
                  <a:srgbClr val="0070C0"/>
                </a:solidFill>
                <a:cs typeface="+mj-cs"/>
              </a:rPr>
              <a:t>(</a:t>
            </a:r>
            <a:r>
              <a:rPr lang="en-US" sz="2000" b="1" dirty="0" err="1" smtClean="0">
                <a:solidFill>
                  <a:srgbClr val="0070C0"/>
                </a:solidFill>
                <a:cs typeface="+mj-cs"/>
              </a:rPr>
              <a:t>Carbonium</a:t>
            </a:r>
            <a:r>
              <a:rPr lang="en-US" sz="2000" b="1" dirty="0" smtClean="0">
                <a:solidFill>
                  <a:srgbClr val="0070C0"/>
                </a:solidFill>
                <a:cs typeface="+mj-cs"/>
              </a:rPr>
              <a:t> </a:t>
            </a:r>
            <a:r>
              <a:rPr lang="en-US" sz="2000" b="1" dirty="0">
                <a:solidFill>
                  <a:srgbClr val="0070C0"/>
                </a:solidFill>
                <a:cs typeface="+mj-cs"/>
              </a:rPr>
              <a:t>ions and their stability), Hydration, HCN, </a:t>
            </a:r>
            <a:r>
              <a:rPr lang="en-US" sz="2000" b="1" dirty="0" err="1">
                <a:solidFill>
                  <a:srgbClr val="0070C0"/>
                </a:solidFill>
                <a:cs typeface="+mj-cs"/>
              </a:rPr>
              <a:t>Halohydrin</a:t>
            </a:r>
            <a:r>
              <a:rPr lang="en-US" sz="2000" b="1" dirty="0">
                <a:solidFill>
                  <a:srgbClr val="0070C0"/>
                </a:solidFill>
                <a:cs typeface="+mj-cs"/>
              </a:rPr>
              <a:t> </a:t>
            </a:r>
            <a:r>
              <a:rPr lang="en-US" sz="2000" b="1" dirty="0" smtClean="0">
                <a:solidFill>
                  <a:srgbClr val="0070C0"/>
                </a:solidFill>
                <a:cs typeface="+mj-cs"/>
              </a:rPr>
              <a:t>formation, </a:t>
            </a:r>
          </a:p>
          <a:p>
            <a:r>
              <a:rPr lang="en-US" sz="2000" b="1" dirty="0" smtClean="0">
                <a:solidFill>
                  <a:srgbClr val="0070C0"/>
                </a:solidFill>
                <a:cs typeface="+mj-cs"/>
              </a:rPr>
              <a:t> </a:t>
            </a:r>
            <a:r>
              <a:rPr lang="en-US" sz="2000" b="1" dirty="0">
                <a:solidFill>
                  <a:srgbClr val="0070C0"/>
                </a:solidFill>
                <a:cs typeface="+mj-cs"/>
              </a:rPr>
              <a:t>Oxidation of Alkenes (KMnO4, Peroxides and </a:t>
            </a:r>
            <a:r>
              <a:rPr lang="en-US" sz="2000" b="1" dirty="0" err="1">
                <a:solidFill>
                  <a:srgbClr val="0070C0"/>
                </a:solidFill>
                <a:cs typeface="+mj-cs"/>
              </a:rPr>
              <a:t>Ozonolysis</a:t>
            </a:r>
            <a:r>
              <a:rPr lang="en-US" sz="2000" b="1" dirty="0">
                <a:solidFill>
                  <a:srgbClr val="0070C0"/>
                </a:solidFill>
                <a:cs typeface="+mj-cs"/>
              </a:rPr>
              <a:t>). Substitution reactions,                                                                      (2Lect.)</a:t>
            </a:r>
          </a:p>
        </p:txBody>
      </p:sp>
    </p:spTree>
    <p:extLst>
      <p:ext uri="{BB962C8B-B14F-4D97-AF65-F5344CB8AC3E}">
        <p14:creationId xmlns:p14="http://schemas.microsoft.com/office/powerpoint/2010/main" val="3400079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8600" y="457200"/>
            <a:ext cx="8686800" cy="4154984"/>
          </a:xfrm>
          <a:prstGeom prst="rect">
            <a:avLst/>
          </a:prstGeom>
          <a:noFill/>
        </p:spPr>
        <p:txBody>
          <a:bodyPr wrap="square" rtlCol="0">
            <a:spAutoFit/>
          </a:bodyPr>
          <a:lstStyle/>
          <a:p>
            <a:pPr marL="342900" indent="-342900" algn="just">
              <a:buFontTx/>
              <a:buChar char="-"/>
            </a:pPr>
            <a:r>
              <a:rPr lang="en-US" sz="2400" b="1" dirty="0" smtClean="0">
                <a:latin typeface="Calibri" panose="020F0502020204030204" pitchFamily="34" charset="0"/>
                <a:cs typeface="Times New Roman" pitchFamily="18" charset="0"/>
              </a:rPr>
              <a:t>Alkenes are Unsaturated Hydrocarbons that </a:t>
            </a:r>
            <a:r>
              <a:rPr lang="en-US" sz="2400" b="1" dirty="0">
                <a:latin typeface="Calibri" panose="020F0502020204030204" pitchFamily="34" charset="0"/>
                <a:cs typeface="Times New Roman" pitchFamily="18" charset="0"/>
              </a:rPr>
              <a:t>contain one or more carbon-carbon double </a:t>
            </a:r>
            <a:r>
              <a:rPr lang="en-US" sz="2400" b="1" dirty="0" smtClean="0">
                <a:latin typeface="Calibri" panose="020F0502020204030204" pitchFamily="34" charset="0"/>
                <a:cs typeface="Times New Roman" pitchFamily="18" charset="0"/>
              </a:rPr>
              <a:t>bonds, the </a:t>
            </a:r>
            <a:r>
              <a:rPr lang="en-US" sz="2400" b="1" dirty="0">
                <a:latin typeface="Calibri" panose="020F0502020204030204" pitchFamily="34" charset="0"/>
                <a:cs typeface="Times New Roman" pitchFamily="18" charset="0"/>
              </a:rPr>
              <a:t>general formula is </a:t>
            </a:r>
            <a:r>
              <a:rPr lang="en-US" sz="2400" b="1" dirty="0">
                <a:solidFill>
                  <a:srgbClr val="C00000"/>
                </a:solidFill>
                <a:latin typeface="Calibri" panose="020F0502020204030204" pitchFamily="34" charset="0"/>
                <a:cs typeface="Times New Roman" pitchFamily="18" charset="0"/>
              </a:rPr>
              <a:t>C</a:t>
            </a:r>
            <a:r>
              <a:rPr lang="en-US" sz="2400" b="1" baseline="-25000" dirty="0">
                <a:solidFill>
                  <a:srgbClr val="C00000"/>
                </a:solidFill>
                <a:latin typeface="Calibri" panose="020F0502020204030204" pitchFamily="34" charset="0"/>
                <a:cs typeface="Times New Roman" pitchFamily="18" charset="0"/>
              </a:rPr>
              <a:t>n</a:t>
            </a:r>
            <a:r>
              <a:rPr lang="en-US" sz="2400" b="1" dirty="0">
                <a:solidFill>
                  <a:srgbClr val="C00000"/>
                </a:solidFill>
                <a:latin typeface="Calibri" panose="020F0502020204030204" pitchFamily="34" charset="0"/>
                <a:cs typeface="Times New Roman" pitchFamily="18" charset="0"/>
              </a:rPr>
              <a:t>H</a:t>
            </a:r>
            <a:r>
              <a:rPr lang="en-US" sz="2400" b="1" baseline="-25000" dirty="0">
                <a:solidFill>
                  <a:srgbClr val="C00000"/>
                </a:solidFill>
                <a:latin typeface="Calibri" panose="020F0502020204030204" pitchFamily="34" charset="0"/>
                <a:cs typeface="Times New Roman" pitchFamily="18" charset="0"/>
              </a:rPr>
              <a:t>2</a:t>
            </a:r>
            <a:r>
              <a:rPr lang="en-US" sz="2400" b="1" baseline="-25000" dirty="0">
                <a:solidFill>
                  <a:srgbClr val="FF0000"/>
                </a:solidFill>
                <a:latin typeface="Calibri" panose="020F0502020204030204" pitchFamily="34" charset="0"/>
                <a:cs typeface="Times New Roman" pitchFamily="18" charset="0"/>
              </a:rPr>
              <a:t>n</a:t>
            </a:r>
            <a:r>
              <a:rPr lang="en-US" sz="2400" b="1" dirty="0" smtClean="0">
                <a:latin typeface="Calibri" panose="020F0502020204030204" pitchFamily="34" charset="0"/>
                <a:cs typeface="Times New Roman" pitchFamily="18" charset="0"/>
              </a:rPr>
              <a:t> for non cyclic </a:t>
            </a:r>
            <a:r>
              <a:rPr lang="en-US" sz="2400" b="1" dirty="0">
                <a:latin typeface="Calibri" panose="020F0502020204030204" pitchFamily="34" charset="0"/>
                <a:cs typeface="Times New Roman" pitchFamily="18" charset="0"/>
              </a:rPr>
              <a:t>alkenes, (with one double bonds)</a:t>
            </a:r>
            <a:r>
              <a:rPr lang="en-US" sz="2400" b="1" baseline="-25000" dirty="0">
                <a:latin typeface="Calibri" panose="020F0502020204030204" pitchFamily="34" charset="0"/>
                <a:cs typeface="Times New Roman" pitchFamily="18" charset="0"/>
              </a:rPr>
              <a:t>,</a:t>
            </a:r>
            <a:r>
              <a:rPr lang="en-US" sz="2400" b="1" dirty="0" smtClean="0">
                <a:latin typeface="Calibri" panose="020F0502020204030204" pitchFamily="34" charset="0"/>
                <a:cs typeface="Times New Roman" pitchFamily="18" charset="0"/>
              </a:rPr>
              <a:t> and </a:t>
            </a:r>
            <a:r>
              <a:rPr lang="en-US" sz="2400" b="1" dirty="0" smtClean="0">
                <a:solidFill>
                  <a:srgbClr val="C00000"/>
                </a:solidFill>
                <a:latin typeface="Calibri" panose="020F0502020204030204" pitchFamily="34" charset="0"/>
                <a:cs typeface="Times New Roman" pitchFamily="18" charset="0"/>
              </a:rPr>
              <a:t>C</a:t>
            </a:r>
            <a:r>
              <a:rPr lang="en-US" sz="2400" b="1" baseline="-25000" dirty="0" smtClean="0">
                <a:solidFill>
                  <a:srgbClr val="C00000"/>
                </a:solidFill>
                <a:latin typeface="Calibri" panose="020F0502020204030204" pitchFamily="34" charset="0"/>
                <a:cs typeface="Times New Roman" pitchFamily="18" charset="0"/>
              </a:rPr>
              <a:t>n</a:t>
            </a:r>
            <a:r>
              <a:rPr lang="en-US" sz="2400" b="1" dirty="0" smtClean="0">
                <a:solidFill>
                  <a:srgbClr val="C00000"/>
                </a:solidFill>
                <a:latin typeface="Calibri" panose="020F0502020204030204" pitchFamily="34" charset="0"/>
                <a:cs typeface="Times New Roman" pitchFamily="18" charset="0"/>
              </a:rPr>
              <a:t>H</a:t>
            </a:r>
            <a:r>
              <a:rPr lang="en-US" sz="2400" b="1" baseline="-25000" dirty="0" smtClean="0">
                <a:solidFill>
                  <a:srgbClr val="C00000"/>
                </a:solidFill>
                <a:latin typeface="Calibri" panose="020F0502020204030204" pitchFamily="34" charset="0"/>
                <a:cs typeface="Times New Roman" pitchFamily="18" charset="0"/>
              </a:rPr>
              <a:t>2n-2</a:t>
            </a:r>
            <a:r>
              <a:rPr lang="en-US" sz="2400" b="1" baseline="-25000" dirty="0" smtClean="0">
                <a:latin typeface="Calibri" panose="020F0502020204030204" pitchFamily="34" charset="0"/>
                <a:cs typeface="Times New Roman" pitchFamily="18" charset="0"/>
              </a:rPr>
              <a:t> </a:t>
            </a:r>
            <a:r>
              <a:rPr lang="en-US" sz="2400" b="1" dirty="0" smtClean="0">
                <a:latin typeface="Calibri" panose="020F0502020204030204" pitchFamily="34" charset="0"/>
                <a:cs typeface="Times New Roman" pitchFamily="18" charset="0"/>
              </a:rPr>
              <a:t>for the </a:t>
            </a:r>
            <a:r>
              <a:rPr lang="en-US" sz="2400" b="1" dirty="0" smtClean="0">
                <a:solidFill>
                  <a:srgbClr val="C00000"/>
                </a:solidFill>
                <a:latin typeface="Calibri" panose="020F0502020204030204" pitchFamily="34" charset="0"/>
                <a:cs typeface="Times New Roman" pitchFamily="18" charset="0"/>
              </a:rPr>
              <a:t>cyclic alkenes</a:t>
            </a:r>
            <a:r>
              <a:rPr lang="en-US" sz="2400" b="1" dirty="0" smtClean="0">
                <a:latin typeface="Calibri" panose="020F0502020204030204" pitchFamily="34" charset="0"/>
                <a:cs typeface="Times New Roman" pitchFamily="18" charset="0"/>
              </a:rPr>
              <a:t>. the </a:t>
            </a:r>
            <a:r>
              <a:rPr lang="en-US" sz="2400" b="1" dirty="0">
                <a:latin typeface="Calibri" panose="020F0502020204030204" pitchFamily="34" charset="0"/>
                <a:cs typeface="Times New Roman" pitchFamily="18" charset="0"/>
              </a:rPr>
              <a:t>double bond consists </a:t>
            </a:r>
            <a:r>
              <a:rPr lang="en-US" sz="2400" b="1" dirty="0" smtClean="0">
                <a:latin typeface="Calibri" panose="020F0502020204030204" pitchFamily="34" charset="0"/>
                <a:cs typeface="Times New Roman" pitchFamily="18" charset="0"/>
              </a:rPr>
              <a:t>of two </a:t>
            </a:r>
            <a:r>
              <a:rPr lang="en-US" sz="2400" b="1" dirty="0">
                <a:latin typeface="Calibri" panose="020F0502020204030204" pitchFamily="34" charset="0"/>
                <a:cs typeface="Times New Roman" pitchFamily="18" charset="0"/>
              </a:rPr>
              <a:t>parts:</a:t>
            </a:r>
          </a:p>
          <a:p>
            <a:pPr marL="463550" algn="just"/>
            <a:r>
              <a:rPr lang="en-US" sz="2400" b="1" dirty="0" smtClean="0">
                <a:latin typeface="Calibri" panose="020F0502020204030204" pitchFamily="34" charset="0"/>
                <a:cs typeface="Times New Roman" pitchFamily="18" charset="0"/>
              </a:rPr>
              <a:t>  a- Sigma (σ</a:t>
            </a:r>
            <a:r>
              <a:rPr lang="en-US" sz="2400" b="1" dirty="0">
                <a:latin typeface="Calibri" panose="020F0502020204030204" pitchFamily="34" charset="0"/>
                <a:cs typeface="Times New Roman" pitchFamily="18" charset="0"/>
              </a:rPr>
              <a:t>) bond, </a:t>
            </a:r>
            <a:r>
              <a:rPr lang="en-US" sz="2400" b="1" dirty="0" smtClean="0">
                <a:solidFill>
                  <a:srgbClr val="FF0000"/>
                </a:solidFill>
                <a:latin typeface="Calibri" panose="020F0502020204030204" pitchFamily="34" charset="0"/>
                <a:cs typeface="Times New Roman" pitchFamily="18" charset="0"/>
              </a:rPr>
              <a:t>is</a:t>
            </a:r>
            <a:r>
              <a:rPr lang="en-US" sz="2400" b="1" dirty="0" smtClean="0">
                <a:latin typeface="Calibri" panose="020F0502020204030204" pitchFamily="34" charset="0"/>
                <a:cs typeface="Times New Roman" pitchFamily="18" charset="0"/>
              </a:rPr>
              <a:t> formed </a:t>
            </a:r>
            <a:r>
              <a:rPr lang="en-US" sz="2400" b="1" dirty="0">
                <a:latin typeface="Calibri" panose="020F0502020204030204" pitchFamily="34" charset="0"/>
                <a:cs typeface="Times New Roman" pitchFamily="18" charset="0"/>
              </a:rPr>
              <a:t>by </a:t>
            </a:r>
            <a:r>
              <a:rPr lang="en-US" sz="2400" b="1" dirty="0" smtClean="0">
                <a:latin typeface="Calibri" panose="020F0502020204030204" pitchFamily="34" charset="0"/>
                <a:cs typeface="Times New Roman" pitchFamily="18" charset="0"/>
              </a:rPr>
              <a:t>overlap </a:t>
            </a:r>
            <a:r>
              <a:rPr lang="en-US" sz="2400" b="1" dirty="0">
                <a:latin typeface="Calibri" panose="020F0502020204030204" pitchFamily="34" charset="0"/>
                <a:cs typeface="Times New Roman" pitchFamily="18" charset="0"/>
              </a:rPr>
              <a:t>of </a:t>
            </a:r>
            <a:r>
              <a:rPr lang="en-US" sz="2400" b="1" i="1" dirty="0" smtClean="0">
                <a:latin typeface="Calibri" panose="020F0502020204030204" pitchFamily="34" charset="0"/>
              </a:rPr>
              <a:t>sp</a:t>
            </a:r>
            <a:r>
              <a:rPr lang="en-US" sz="2400" b="1" i="1" baseline="30000" dirty="0" smtClean="0">
                <a:latin typeface="Calibri" panose="020F0502020204030204" pitchFamily="34" charset="0"/>
              </a:rPr>
              <a:t>2</a:t>
            </a:r>
            <a:r>
              <a:rPr lang="en-US" sz="2400" b="1" dirty="0" smtClean="0">
                <a:latin typeface="Calibri" panose="020F0502020204030204" pitchFamily="34" charset="0"/>
                <a:cs typeface="Times New Roman" pitchFamily="18" charset="0"/>
              </a:rPr>
              <a:t>- </a:t>
            </a:r>
            <a:r>
              <a:rPr lang="en-US" sz="2400" b="1" i="1" dirty="0" smtClean="0">
                <a:latin typeface="Calibri" panose="020F0502020204030204" pitchFamily="34" charset="0"/>
              </a:rPr>
              <a:t>sp</a:t>
            </a:r>
            <a:r>
              <a:rPr lang="en-US" sz="2400" b="1" i="1" baseline="30000" dirty="0" smtClean="0">
                <a:latin typeface="Calibri" panose="020F0502020204030204" pitchFamily="34" charset="0"/>
              </a:rPr>
              <a:t>2</a:t>
            </a:r>
            <a:r>
              <a:rPr lang="en-US" sz="2400" b="1" baseline="30000" dirty="0" smtClean="0">
                <a:latin typeface="Calibri" panose="020F0502020204030204" pitchFamily="34" charset="0"/>
              </a:rPr>
              <a:t> </a:t>
            </a:r>
            <a:r>
              <a:rPr lang="en-US" sz="2400" b="1" dirty="0" smtClean="0">
                <a:latin typeface="Calibri" panose="020F0502020204030204" pitchFamily="34" charset="0"/>
                <a:cs typeface="Times New Roman" pitchFamily="18" charset="0"/>
              </a:rPr>
              <a:t>orbitals</a:t>
            </a:r>
            <a:endParaRPr lang="en-US" sz="2400" b="1" dirty="0">
              <a:latin typeface="Calibri" panose="020F0502020204030204" pitchFamily="34" charset="0"/>
              <a:cs typeface="Times New Roman" pitchFamily="18" charset="0"/>
            </a:endParaRPr>
          </a:p>
          <a:p>
            <a:pPr marL="463550" algn="just"/>
            <a:r>
              <a:rPr lang="en-US" sz="2400" b="1" dirty="0" smtClean="0">
                <a:latin typeface="Calibri" panose="020F0502020204030204" pitchFamily="34" charset="0"/>
                <a:cs typeface="Times New Roman" pitchFamily="18" charset="0"/>
              </a:rPr>
              <a:t>  b- </a:t>
            </a:r>
            <a:r>
              <a:rPr lang="en-US" sz="2400" b="1" dirty="0">
                <a:latin typeface="Calibri" panose="020F0502020204030204" pitchFamily="34" charset="0"/>
                <a:cs typeface="Times New Roman" pitchFamily="18" charset="0"/>
              </a:rPr>
              <a:t>Pi (π) bond, formed by </a:t>
            </a:r>
            <a:r>
              <a:rPr lang="en-US" sz="2400" b="1" dirty="0" smtClean="0">
                <a:latin typeface="Calibri" panose="020F0502020204030204" pitchFamily="34" charset="0"/>
                <a:ea typeface="Times New Roman"/>
                <a:cs typeface="Simplified Arabic"/>
              </a:rPr>
              <a:t>side-side </a:t>
            </a:r>
            <a:r>
              <a:rPr lang="en-US" sz="2400" b="1" dirty="0">
                <a:latin typeface="Calibri" panose="020F0502020204030204" pitchFamily="34" charset="0"/>
                <a:ea typeface="Times New Roman"/>
                <a:cs typeface="Simplified Arabic"/>
              </a:rPr>
              <a:t>overlap </a:t>
            </a:r>
            <a:r>
              <a:rPr lang="en-US" sz="2400" b="1" dirty="0" smtClean="0">
                <a:latin typeface="Calibri" panose="020F0502020204030204" pitchFamily="34" charset="0"/>
                <a:cs typeface="Times New Roman" pitchFamily="18" charset="0"/>
              </a:rPr>
              <a:t>of </a:t>
            </a:r>
            <a:r>
              <a:rPr lang="en-US" sz="2400" b="1" i="1" dirty="0" smtClean="0">
                <a:latin typeface="Calibri" panose="020F0502020204030204" pitchFamily="34" charset="0"/>
                <a:ea typeface="Times New Roman"/>
                <a:cs typeface="Simplified Arabic"/>
              </a:rPr>
              <a:t>2p</a:t>
            </a:r>
            <a:r>
              <a:rPr lang="en-US" sz="2400" b="1" i="1" baseline="-25000" dirty="0" smtClean="0">
                <a:latin typeface="Calibri" panose="020F0502020204030204" pitchFamily="34" charset="0"/>
                <a:ea typeface="Times New Roman"/>
                <a:cs typeface="Simplified Arabic"/>
              </a:rPr>
              <a:t>z</a:t>
            </a:r>
            <a:r>
              <a:rPr lang="en-US" sz="2400" b="1" dirty="0" smtClean="0">
                <a:latin typeface="Calibri" panose="020F0502020204030204" pitchFamily="34" charset="0"/>
                <a:ea typeface="Times New Roman"/>
                <a:cs typeface="Simplified Arabic"/>
              </a:rPr>
              <a:t>-</a:t>
            </a:r>
            <a:r>
              <a:rPr lang="en-US" sz="2400" b="1" i="1" dirty="0" smtClean="0">
                <a:latin typeface="Calibri" panose="020F0502020204030204" pitchFamily="34" charset="0"/>
                <a:ea typeface="Times New Roman"/>
                <a:cs typeface="Simplified Arabic"/>
              </a:rPr>
              <a:t>2p</a:t>
            </a:r>
            <a:r>
              <a:rPr lang="en-US" sz="2400" b="1" i="1" baseline="-25000" dirty="0" smtClean="0">
                <a:latin typeface="Calibri" panose="020F0502020204030204" pitchFamily="34" charset="0"/>
                <a:ea typeface="Times New Roman"/>
                <a:cs typeface="Simplified Arabic"/>
              </a:rPr>
              <a:t>z</a:t>
            </a:r>
            <a:r>
              <a:rPr lang="en-US" sz="2400" b="1" dirty="0" smtClean="0">
                <a:latin typeface="Calibri" panose="020F0502020204030204" pitchFamily="34" charset="0"/>
                <a:ea typeface="Times New Roman"/>
                <a:cs typeface="Simplified Arabic"/>
              </a:rPr>
              <a:t> </a:t>
            </a:r>
            <a:r>
              <a:rPr lang="en-US" sz="2400" b="1" dirty="0" smtClean="0">
                <a:latin typeface="Calibri" panose="020F0502020204030204" pitchFamily="34" charset="0"/>
                <a:cs typeface="Times New Roman" pitchFamily="18" charset="0"/>
              </a:rPr>
              <a:t>orbitals ,</a:t>
            </a:r>
          </a:p>
          <a:p>
            <a:pPr marL="342900" indent="-342900" algn="just">
              <a:buFontTx/>
              <a:buChar char="-"/>
            </a:pPr>
            <a:r>
              <a:rPr lang="en-US" sz="2400" b="1" dirty="0" smtClean="0">
                <a:latin typeface="Calibri" panose="020F0502020204030204" pitchFamily="34" charset="0"/>
                <a:cs typeface="Times New Roman" pitchFamily="18" charset="0"/>
              </a:rPr>
              <a:t>The </a:t>
            </a:r>
            <a:r>
              <a:rPr lang="en-US" sz="2400" b="1" dirty="0">
                <a:latin typeface="Calibri" panose="020F0502020204030204" pitchFamily="34" charset="0"/>
                <a:cs typeface="Times New Roman" pitchFamily="18" charset="0"/>
              </a:rPr>
              <a:t>simplest members of the alkenes series are </a:t>
            </a:r>
            <a:r>
              <a:rPr lang="en-US" sz="2400" b="1" dirty="0" smtClean="0">
                <a:latin typeface="Calibri" panose="020F0502020204030204" pitchFamily="34" charset="0"/>
                <a:cs typeface="Times New Roman" pitchFamily="18" charset="0"/>
              </a:rPr>
              <a:t>C</a:t>
            </a:r>
            <a:r>
              <a:rPr lang="en-US" sz="2400" b="1" baseline="-25000" dirty="0" smtClean="0">
                <a:latin typeface="Calibri" panose="020F0502020204030204" pitchFamily="34" charset="0"/>
                <a:cs typeface="Times New Roman" pitchFamily="18" charset="0"/>
              </a:rPr>
              <a:t>2, </a:t>
            </a:r>
            <a:r>
              <a:rPr lang="en-US" sz="2400" b="1" dirty="0" smtClean="0">
                <a:latin typeface="Calibri" panose="020F0502020204030204" pitchFamily="34" charset="0"/>
                <a:cs typeface="Times New Roman" pitchFamily="18" charset="0"/>
              </a:rPr>
              <a:t>C</a:t>
            </a:r>
            <a:r>
              <a:rPr lang="en-US" sz="2400" b="1" baseline="-25000" dirty="0" smtClean="0">
                <a:latin typeface="Calibri" panose="020F0502020204030204" pitchFamily="34" charset="0"/>
                <a:cs typeface="Times New Roman" pitchFamily="18" charset="0"/>
              </a:rPr>
              <a:t>3, </a:t>
            </a:r>
            <a:r>
              <a:rPr lang="en-US" sz="2400" b="1" dirty="0" smtClean="0">
                <a:latin typeface="Calibri" panose="020F0502020204030204" pitchFamily="34" charset="0"/>
                <a:cs typeface="Times New Roman" pitchFamily="18" charset="0"/>
              </a:rPr>
              <a:t>such as Ethylene and Propylene </a:t>
            </a:r>
            <a:r>
              <a:rPr lang="en-US" sz="2400" b="1" baseline="30000" dirty="0" smtClean="0">
                <a:latin typeface="Calibri" panose="020F0502020204030204" pitchFamily="34" charset="0"/>
              </a:rPr>
              <a:t>  </a:t>
            </a:r>
            <a:r>
              <a:rPr lang="en-US" sz="2400" b="1" dirty="0" smtClean="0">
                <a:latin typeface="Calibri" panose="020F0502020204030204" pitchFamily="34" charset="0"/>
              </a:rPr>
              <a:t>CH</a:t>
            </a:r>
            <a:r>
              <a:rPr lang="en-US" sz="2400" b="1" baseline="-25000" dirty="0" smtClean="0">
                <a:latin typeface="Calibri" panose="020F0502020204030204" pitchFamily="34" charset="0"/>
              </a:rPr>
              <a:t>2</a:t>
            </a:r>
            <a:r>
              <a:rPr lang="en-US" sz="2400" b="1" dirty="0">
                <a:latin typeface="Calibri" panose="020F0502020204030204" pitchFamily="34" charset="0"/>
              </a:rPr>
              <a:t> </a:t>
            </a:r>
            <a:r>
              <a:rPr lang="en-US" sz="2400" b="1" dirty="0" smtClean="0">
                <a:latin typeface="Calibri" panose="020F0502020204030204" pitchFamily="34" charset="0"/>
              </a:rPr>
              <a:t>= CH</a:t>
            </a:r>
            <a:r>
              <a:rPr lang="en-US" sz="2400" b="1" baseline="-25000" dirty="0" smtClean="0">
                <a:latin typeface="Calibri" panose="020F0502020204030204" pitchFamily="34" charset="0"/>
              </a:rPr>
              <a:t>2</a:t>
            </a:r>
            <a:r>
              <a:rPr lang="ar-SA" sz="2400" dirty="0" smtClean="0">
                <a:latin typeface="Calibri" panose="020F0502020204030204" pitchFamily="34" charset="0"/>
              </a:rPr>
              <a:t> </a:t>
            </a:r>
            <a:r>
              <a:rPr lang="en-US" sz="2400" b="1" dirty="0" smtClean="0">
                <a:latin typeface="Calibri" panose="020F0502020204030204" pitchFamily="34" charset="0"/>
                <a:cs typeface="Times New Roman" pitchFamily="18" charset="0"/>
              </a:rPr>
              <a:t>,  </a:t>
            </a:r>
            <a:r>
              <a:rPr lang="en-US" sz="2400" b="1" baseline="30000" dirty="0" smtClean="0">
                <a:latin typeface="Calibri" panose="020F0502020204030204" pitchFamily="34" charset="0"/>
              </a:rPr>
              <a:t> </a:t>
            </a:r>
            <a:r>
              <a:rPr lang="en-US" sz="2400" b="1" dirty="0" smtClean="0">
                <a:latin typeface="Calibri" panose="020F0502020204030204" pitchFamily="34" charset="0"/>
              </a:rPr>
              <a:t>CH</a:t>
            </a:r>
            <a:r>
              <a:rPr lang="en-US" sz="2400" b="1" baseline="-25000" dirty="0" smtClean="0">
                <a:latin typeface="Calibri" panose="020F0502020204030204" pitchFamily="34" charset="0"/>
              </a:rPr>
              <a:t>3 </a:t>
            </a:r>
            <a:r>
              <a:rPr lang="en-US" sz="2400" b="1" dirty="0">
                <a:latin typeface="Calibri" panose="020F0502020204030204" pitchFamily="34" charset="0"/>
              </a:rPr>
              <a:t>- </a:t>
            </a:r>
            <a:r>
              <a:rPr lang="en-US" sz="2400" b="1" dirty="0" smtClean="0">
                <a:latin typeface="Calibri" panose="020F0502020204030204" pitchFamily="34" charset="0"/>
              </a:rPr>
              <a:t>CH </a:t>
            </a:r>
            <a:r>
              <a:rPr lang="en-US" sz="2400" b="1" dirty="0">
                <a:latin typeface="Calibri" panose="020F0502020204030204" pitchFamily="34" charset="0"/>
              </a:rPr>
              <a:t>= </a:t>
            </a:r>
            <a:r>
              <a:rPr lang="en-US" sz="2400" b="1" dirty="0" smtClean="0">
                <a:latin typeface="Calibri" panose="020F0502020204030204" pitchFamily="34" charset="0"/>
              </a:rPr>
              <a:t>CH</a:t>
            </a:r>
            <a:r>
              <a:rPr lang="en-US" sz="2400" b="1" baseline="-25000" dirty="0" smtClean="0">
                <a:latin typeface="Calibri" panose="020F0502020204030204" pitchFamily="34" charset="0"/>
              </a:rPr>
              <a:t>2</a:t>
            </a:r>
            <a:r>
              <a:rPr lang="en-US" sz="2400" b="1" baseline="-25000" dirty="0">
                <a:latin typeface="Calibri" panose="020F0502020204030204" pitchFamily="34" charset="0"/>
              </a:rPr>
              <a:t> </a:t>
            </a:r>
            <a:r>
              <a:rPr lang="en-US" sz="2400" b="1" baseline="-25000" dirty="0" smtClean="0">
                <a:latin typeface="Calibri" panose="020F0502020204030204" pitchFamily="34" charset="0"/>
              </a:rPr>
              <a:t>,</a:t>
            </a:r>
            <a:r>
              <a:rPr lang="en-US" sz="2400" b="1" dirty="0" smtClean="0">
                <a:latin typeface="Calibri" panose="020F0502020204030204" pitchFamily="34" charset="0"/>
              </a:rPr>
              <a:t> and the geometry </a:t>
            </a:r>
            <a:r>
              <a:rPr lang="en-US" sz="2400" b="1" dirty="0">
                <a:latin typeface="Calibri" panose="020F0502020204030204" pitchFamily="34" charset="0"/>
              </a:rPr>
              <a:t>of the Carbon-Carbon Double </a:t>
            </a:r>
            <a:r>
              <a:rPr lang="en-US" sz="2400" b="1" dirty="0" smtClean="0">
                <a:latin typeface="Calibri" panose="020F0502020204030204" pitchFamily="34" charset="0"/>
              </a:rPr>
              <a:t>bond </a:t>
            </a:r>
            <a:r>
              <a:rPr lang="en-US" sz="2400" b="1" dirty="0">
                <a:latin typeface="Calibri" panose="020F0502020204030204" pitchFamily="34" charset="0"/>
              </a:rPr>
              <a:t>in a </a:t>
            </a:r>
            <a:r>
              <a:rPr lang="en-US" sz="2400" b="1" dirty="0" smtClean="0">
                <a:latin typeface="Calibri" panose="020F0502020204030204" pitchFamily="34" charset="0"/>
              </a:rPr>
              <a:t>molecule </a:t>
            </a:r>
            <a:r>
              <a:rPr lang="en-US" sz="2400" b="1" dirty="0">
                <a:latin typeface="Calibri" panose="020F0502020204030204" pitchFamily="34" charset="0"/>
              </a:rPr>
              <a:t>such as Ethylene is </a:t>
            </a:r>
            <a:r>
              <a:rPr lang="en-US" sz="2400" b="1" dirty="0">
                <a:solidFill>
                  <a:srgbClr val="C00000"/>
                </a:solidFill>
                <a:latin typeface="Calibri" panose="020F0502020204030204" pitchFamily="34" charset="0"/>
              </a:rPr>
              <a:t>a </a:t>
            </a:r>
            <a:r>
              <a:rPr lang="en-US" sz="2400" b="1" u="sng" dirty="0" smtClean="0">
                <a:solidFill>
                  <a:srgbClr val="C00000"/>
                </a:solidFill>
                <a:latin typeface="Calibri" panose="020F0502020204030204" pitchFamily="34" charset="0"/>
              </a:rPr>
              <a:t>trigonal </a:t>
            </a:r>
            <a:r>
              <a:rPr lang="en-US" sz="2400" b="1" i="1" u="sng" dirty="0" smtClean="0">
                <a:solidFill>
                  <a:srgbClr val="C00000"/>
                </a:solidFill>
                <a:latin typeface="Calibri" panose="020F0502020204030204" pitchFamily="34" charset="0"/>
              </a:rPr>
              <a:t>planar</a:t>
            </a:r>
            <a:r>
              <a:rPr lang="en-US" sz="2400" b="1" dirty="0" smtClean="0">
                <a:latin typeface="Calibri" panose="020F0502020204030204" pitchFamily="34" charset="0"/>
                <a:sym typeface="Symbol"/>
              </a:rPr>
              <a:t>, </a:t>
            </a:r>
            <a:r>
              <a:rPr lang="en-US" sz="2400" b="1" dirty="0" smtClean="0">
                <a:latin typeface="Calibri" panose="020F0502020204030204" pitchFamily="34" charset="0"/>
              </a:rPr>
              <a:t>with </a:t>
            </a:r>
            <a:r>
              <a:rPr lang="en-US" sz="2400" b="1" dirty="0">
                <a:latin typeface="Calibri" panose="020F0502020204030204" pitchFamily="34" charset="0"/>
              </a:rPr>
              <a:t>a bond angle of 120</a:t>
            </a:r>
            <a:r>
              <a:rPr lang="en-US" sz="2400" b="1" dirty="0" smtClean="0">
                <a:latin typeface="Calibri" panose="020F0502020204030204" pitchFamily="34" charset="0"/>
                <a:sym typeface="Symbol"/>
              </a:rPr>
              <a:t> and bond length (1.34 A</a:t>
            </a:r>
            <a:endParaRPr lang="en-US" sz="2400" b="1" dirty="0">
              <a:latin typeface="Calibri" panose="020F0502020204030204" pitchFamily="34" charset="0"/>
              <a:sym typeface="Symbol"/>
            </a:endParaRPr>
          </a:p>
        </p:txBody>
      </p:sp>
      <p:sp>
        <p:nvSpPr>
          <p:cNvPr id="4" name="TextBox 3"/>
          <p:cNvSpPr txBox="1"/>
          <p:nvPr/>
        </p:nvSpPr>
        <p:spPr>
          <a:xfrm>
            <a:off x="0" y="0"/>
            <a:ext cx="9133734" cy="52322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smtClean="0">
                <a:solidFill>
                  <a:srgbClr val="00467A"/>
                </a:solidFill>
              </a:rPr>
              <a:t>Alkenes definition</a:t>
            </a:r>
            <a:endParaRPr lang="en-US" sz="2800" b="1" dirty="0">
              <a:solidFill>
                <a:srgbClr val="00467A"/>
              </a:solidFill>
            </a:endParaRPr>
          </a:p>
        </p:txBody>
      </p:sp>
      <p:pic>
        <p:nvPicPr>
          <p:cNvPr id="9" name="Picture 5" descr="http://heisenbergschemistry.files.wordpress.com/2012/06/ethane4-copy.jpg?w=240&amp;h=140">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6999290" y="4632291"/>
            <a:ext cx="1763710" cy="1222573"/>
          </a:xfrm>
          <a:prstGeom prst="rect">
            <a:avLst/>
          </a:prstGeom>
          <a:ln/>
        </p:spPr>
        <p:style>
          <a:lnRef idx="1">
            <a:schemeClr val="accent6"/>
          </a:lnRef>
          <a:fillRef idx="2">
            <a:schemeClr val="accent6"/>
          </a:fillRef>
          <a:effectRef idx="1">
            <a:schemeClr val="accent6"/>
          </a:effectRef>
          <a:fontRef idx="minor">
            <a:schemeClr val="dk1"/>
          </a:fontRef>
        </p:style>
      </p:pic>
      <p:sp>
        <p:nvSpPr>
          <p:cNvPr id="2" name="مستطيل 1"/>
          <p:cNvSpPr/>
          <p:nvPr/>
        </p:nvSpPr>
        <p:spPr>
          <a:xfrm>
            <a:off x="7010401" y="5864423"/>
            <a:ext cx="1763710" cy="307777"/>
          </a:xfrm>
          <a:prstGeom prst="rect">
            <a:avLst/>
          </a:prstGeom>
        </p:spPr>
        <p:style>
          <a:lnRef idx="0">
            <a:scrgbClr r="0" g="0" b="0"/>
          </a:lnRef>
          <a:fillRef idx="1001">
            <a:schemeClr val="lt1"/>
          </a:fillRef>
          <a:effectRef idx="0">
            <a:scrgbClr r="0" g="0" b="0"/>
          </a:effectRef>
          <a:fontRef idx="major"/>
        </p:style>
        <p:txBody>
          <a:bodyPr wrap="square">
            <a:spAutoFit/>
          </a:bodyPr>
          <a:lstStyle/>
          <a:p>
            <a:pPr algn="ctr"/>
            <a:r>
              <a:rPr lang="en-US" sz="1400" b="1" dirty="0" smtClean="0">
                <a:solidFill>
                  <a:srgbClr val="0000FF"/>
                </a:solidFill>
                <a:latin typeface="Times New Roman"/>
                <a:ea typeface="Times New Roman"/>
                <a:cs typeface="Simplified Arabic"/>
              </a:rPr>
              <a:t>Sp3- </a:t>
            </a:r>
            <a:r>
              <a:rPr lang="en-US" sz="1400" b="1" dirty="0">
                <a:solidFill>
                  <a:srgbClr val="0000FF"/>
                </a:solidFill>
                <a:latin typeface="Times New Roman"/>
                <a:ea typeface="Times New Roman"/>
                <a:cs typeface="Simplified Arabic"/>
              </a:rPr>
              <a:t>sp3</a:t>
            </a:r>
            <a:endParaRPr lang="ar-SA" sz="1400" dirty="0"/>
          </a:p>
        </p:txBody>
      </p:sp>
      <p:pic>
        <p:nvPicPr>
          <p:cNvPr id="440323" name="Picture 3"/>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482777" y="4495800"/>
            <a:ext cx="3632023" cy="1486465"/>
          </a:xfrm>
          <a:prstGeom prst="rect">
            <a:avLst/>
          </a:prstGeom>
        </p:spPr>
        <p:style>
          <a:lnRef idx="0">
            <a:scrgbClr r="0" g="0" b="0"/>
          </a:lnRef>
          <a:fillRef idx="1001">
            <a:schemeClr val="lt1"/>
          </a:fillRef>
          <a:effectRef idx="0">
            <a:scrgbClr r="0" g="0" b="0"/>
          </a:effectRef>
          <a:fontRef idx="major"/>
        </p:style>
      </p:pic>
      <p:pic>
        <p:nvPicPr>
          <p:cNvPr id="440324" name="Picture 2"/>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828800" y="4514850"/>
            <a:ext cx="3994150" cy="2266950"/>
          </a:xfrm>
          <a:prstGeom prst="rect">
            <a:avLst/>
          </a:prstGeom>
          <a:ln>
            <a:noFill/>
          </a:ln>
        </p:spPr>
        <p:style>
          <a:lnRef idx="0">
            <a:scrgbClr r="0" g="0" b="0"/>
          </a:lnRef>
          <a:fillRef idx="1001">
            <a:schemeClr val="lt1"/>
          </a:fillRef>
          <a:effectRef idx="0">
            <a:scrgbClr r="0" g="0" b="0"/>
          </a:effectRef>
          <a:fontRef idx="major"/>
        </p:style>
      </p:pic>
      <p:pic>
        <p:nvPicPr>
          <p:cNvPr id="440325" name="Picture 5"/>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3241975" y="6001315"/>
            <a:ext cx="1590675" cy="433387"/>
          </a:xfrm>
          <a:prstGeom prst="rect">
            <a:avLst/>
          </a:prstGeom>
          <a:noFill/>
          <a:extLst>
            <a:ext uri="{909E8E84-426E-40DD-AFC4-6F175D3DCCD1}">
              <a14:hiddenFill xmlns:a14="http://schemas.microsoft.com/office/drawing/2010/main">
                <a:solidFill>
                  <a:srgbClr val="FFFFFF"/>
                </a:solidFill>
              </a14:hiddenFill>
            </a:ext>
          </a:extLst>
        </p:spPr>
      </p:pic>
      <p:pic>
        <p:nvPicPr>
          <p:cNvPr id="440326" name="Picture 6"/>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3352800" y="4514850"/>
            <a:ext cx="1804988" cy="438150"/>
          </a:xfrm>
          <a:prstGeom prst="rect">
            <a:avLst/>
          </a:prstGeom>
          <a:noFill/>
          <a:extLst>
            <a:ext uri="{909E8E84-426E-40DD-AFC4-6F175D3DCCD1}">
              <a14:hiddenFill xmlns:a14="http://schemas.microsoft.com/office/drawing/2010/main">
                <a:solidFill>
                  <a:srgbClr val="FFFFFF"/>
                </a:solidFill>
              </a14:hiddenFill>
            </a:ext>
          </a:extLst>
        </p:spPr>
      </p:pic>
      <p:sp>
        <p:nvSpPr>
          <p:cNvPr id="13" name="مستطيل 12"/>
          <p:cNvSpPr/>
          <p:nvPr/>
        </p:nvSpPr>
        <p:spPr>
          <a:xfrm>
            <a:off x="7472812" y="5266181"/>
            <a:ext cx="724878" cy="338554"/>
          </a:xfrm>
          <a:prstGeom prst="rect">
            <a:avLst/>
          </a:prstGeom>
        </p:spPr>
        <p:txBody>
          <a:bodyPr wrap="none">
            <a:spAutoFit/>
          </a:bodyPr>
          <a:lstStyle/>
          <a:p>
            <a:pPr rtl="1"/>
            <a:r>
              <a:rPr lang="en-US" sz="1400" b="1" dirty="0"/>
              <a:t>1.54 A</a:t>
            </a:r>
            <a:r>
              <a:rPr lang="en-US" sz="1600" b="1" baseline="30000" dirty="0"/>
              <a:t>0</a:t>
            </a:r>
            <a:endParaRPr lang="en-US" sz="1600" dirty="0"/>
          </a:p>
        </p:txBody>
      </p:sp>
      <p:sp>
        <p:nvSpPr>
          <p:cNvPr id="5" name="عنصر نائب للتذييل 4"/>
          <p:cNvSpPr>
            <a:spLocks noGrp="1"/>
          </p:cNvSpPr>
          <p:nvPr>
            <p:ph type="ftr" sz="quarter" idx="11"/>
          </p:nvPr>
        </p:nvSpPr>
        <p:spPr>
          <a:xfrm>
            <a:off x="3124200" y="6318815"/>
            <a:ext cx="2895600" cy="365125"/>
          </a:xfrm>
        </p:spPr>
        <p:txBody>
          <a:bodyPr/>
          <a:lstStyle/>
          <a:p>
            <a:r>
              <a:rPr lang="ar-SA" smtClean="0"/>
              <a:t>المرجع : أسس الكيمياء العضوية / أ.د سالم الذياب </a:t>
            </a:r>
            <a:endParaRPr lang="en-US"/>
          </a:p>
        </p:txBody>
      </p:sp>
      <p:sp>
        <p:nvSpPr>
          <p:cNvPr id="6" name="مستطيل 5"/>
          <p:cNvSpPr/>
          <p:nvPr/>
        </p:nvSpPr>
        <p:spPr>
          <a:xfrm>
            <a:off x="6441966" y="6107668"/>
            <a:ext cx="2332145" cy="338554"/>
          </a:xfrm>
          <a:prstGeom prst="rect">
            <a:avLst/>
          </a:prstGeom>
        </p:spPr>
        <p:txBody>
          <a:bodyPr wrap="square">
            <a:spAutoFit/>
          </a:bodyPr>
          <a:lstStyle/>
          <a:p>
            <a:r>
              <a:rPr lang="en-US" sz="1600" b="1" dirty="0" smtClean="0">
                <a:solidFill>
                  <a:srgbClr val="00467A"/>
                </a:solidFill>
                <a:latin typeface="Calibri" panose="020F0502020204030204" pitchFamily="34" charset="0"/>
              </a:rPr>
              <a:t>Comparison with ethane </a:t>
            </a:r>
            <a:endParaRPr lang="ar-SA" sz="1600" dirty="0">
              <a:solidFill>
                <a:srgbClr val="00467A"/>
              </a:solidFill>
            </a:endParaRPr>
          </a:p>
        </p:txBody>
      </p:sp>
      <p:sp>
        <p:nvSpPr>
          <p:cNvPr id="15" name="مستطيل 14"/>
          <p:cNvSpPr/>
          <p:nvPr/>
        </p:nvSpPr>
        <p:spPr>
          <a:xfrm>
            <a:off x="482776" y="5943600"/>
            <a:ext cx="1816011" cy="830997"/>
          </a:xfrm>
          <a:prstGeom prst="rect">
            <a:avLst/>
          </a:prstGeom>
        </p:spPr>
        <p:style>
          <a:lnRef idx="0">
            <a:scrgbClr r="0" g="0" b="0"/>
          </a:lnRef>
          <a:fillRef idx="1001">
            <a:schemeClr val="lt1"/>
          </a:fillRef>
          <a:effectRef idx="0">
            <a:scrgbClr r="0" g="0" b="0"/>
          </a:effectRef>
          <a:fontRef idx="major"/>
        </p:style>
        <p:txBody>
          <a:bodyPr wrap="square">
            <a:spAutoFit/>
          </a:bodyPr>
          <a:lstStyle/>
          <a:p>
            <a:r>
              <a:rPr lang="en-US" sz="1600" b="1" dirty="0" smtClean="0">
                <a:solidFill>
                  <a:srgbClr val="00467A"/>
                </a:solidFill>
                <a:latin typeface="Calibri" panose="020F0502020204030204" pitchFamily="34" charset="0"/>
              </a:rPr>
              <a:t>Ethylene ( </a:t>
            </a:r>
            <a:r>
              <a:rPr lang="en-US" sz="1600" b="1" dirty="0" err="1" smtClean="0">
                <a:solidFill>
                  <a:srgbClr val="00467A"/>
                </a:solidFill>
                <a:latin typeface="Calibri" panose="020F0502020204030204" pitchFamily="34" charset="0"/>
              </a:rPr>
              <a:t>Ethene</a:t>
            </a:r>
            <a:r>
              <a:rPr lang="en-US" sz="1600" b="1" dirty="0" smtClean="0">
                <a:solidFill>
                  <a:srgbClr val="00467A"/>
                </a:solidFill>
                <a:latin typeface="Calibri" panose="020F0502020204030204" pitchFamily="34" charset="0"/>
              </a:rPr>
              <a:t>)</a:t>
            </a:r>
          </a:p>
          <a:p>
            <a:endParaRPr lang="en-US" sz="1600" b="1" dirty="0">
              <a:solidFill>
                <a:srgbClr val="00467A"/>
              </a:solidFill>
              <a:latin typeface="Calibri" panose="020F0502020204030204" pitchFamily="34" charset="0"/>
            </a:endParaRPr>
          </a:p>
          <a:p>
            <a:r>
              <a:rPr lang="en-US" sz="1600" b="1" dirty="0" smtClean="0">
                <a:solidFill>
                  <a:srgbClr val="00467A"/>
                </a:solidFill>
                <a:latin typeface="Calibri" panose="020F0502020204030204" pitchFamily="34" charset="0"/>
              </a:rPr>
              <a:t> </a:t>
            </a:r>
            <a:endParaRPr lang="ar-SA" sz="1600" dirty="0">
              <a:solidFill>
                <a:srgbClr val="00467A"/>
              </a:solidFill>
            </a:endParaRPr>
          </a:p>
        </p:txBody>
      </p:sp>
      <p:sp>
        <p:nvSpPr>
          <p:cNvPr id="16" name="عنصر نائب لرقم الشريحة 2"/>
          <p:cNvSpPr>
            <a:spLocks noGrp="1"/>
          </p:cNvSpPr>
          <p:nvPr>
            <p:ph type="sldNum" sz="quarter" idx="12"/>
          </p:nvPr>
        </p:nvSpPr>
        <p:spPr>
          <a:xfrm>
            <a:off x="228600" y="6416675"/>
            <a:ext cx="533400" cy="365125"/>
          </a:xfrm>
        </p:spPr>
        <p:txBody>
          <a:bodyPr/>
          <a:lstStyle/>
          <a:p>
            <a:fld id="{405B12B2-4FB3-489F-A189-74144EEB9694}" type="slidenum">
              <a:rPr lang="en-US" smtClean="0"/>
              <a:pPr/>
              <a:t>59</a:t>
            </a:fld>
            <a:endParaRPr lang="en-US" dirty="0"/>
          </a:p>
        </p:txBody>
      </p:sp>
    </p:spTree>
    <p:extLst>
      <p:ext uri="{BB962C8B-B14F-4D97-AF65-F5344CB8AC3E}">
        <p14:creationId xmlns:p14="http://schemas.microsoft.com/office/powerpoint/2010/main" val="3064166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6</a:t>
            </a:fld>
            <a:endParaRPr lang="en-US" dirty="0"/>
          </a:p>
        </p:txBody>
      </p:sp>
      <p:sp>
        <p:nvSpPr>
          <p:cNvPr id="4" name="مستطيل 3"/>
          <p:cNvSpPr/>
          <p:nvPr/>
        </p:nvSpPr>
        <p:spPr>
          <a:xfrm>
            <a:off x="76200" y="381000"/>
            <a:ext cx="8915400" cy="6063198"/>
          </a:xfrm>
          <a:prstGeom prst="rect">
            <a:avLst/>
          </a:prstGeom>
        </p:spPr>
        <p:txBody>
          <a:bodyPr wrap="square">
            <a:spAutoFit/>
          </a:bodyPr>
          <a:lstStyle/>
          <a:p>
            <a:pPr lvl="0" algn="ctr"/>
            <a:r>
              <a:rPr lang="en-US" sz="24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Syllabus</a:t>
            </a:r>
          </a:p>
          <a:p>
            <a:pPr lvl="0"/>
            <a:r>
              <a:rPr lang="en-US" sz="2000" b="1" dirty="0">
                <a:solidFill>
                  <a:srgbClr val="C00000"/>
                </a:solidFill>
                <a:effectLst>
                  <a:outerShdw blurRad="38100" dist="38100" dir="2700000" algn="tl">
                    <a:srgbClr val="000000">
                      <a:alpha val="43137"/>
                    </a:srgbClr>
                  </a:outerShdw>
                </a:effectLst>
                <a:cs typeface="Arial" pitchFamily="34" charset="0"/>
              </a:rPr>
              <a:t>Aldehydes and </a:t>
            </a:r>
            <a:r>
              <a:rPr lang="en-US" sz="2000" b="1" dirty="0" smtClean="0">
                <a:solidFill>
                  <a:srgbClr val="C00000"/>
                </a:solidFill>
                <a:effectLst>
                  <a:outerShdw blurRad="38100" dist="38100" dir="2700000" algn="tl">
                    <a:srgbClr val="000000">
                      <a:alpha val="43137"/>
                    </a:srgbClr>
                  </a:outerShdw>
                </a:effectLst>
                <a:cs typeface="Arial" pitchFamily="34" charset="0"/>
              </a:rPr>
              <a:t>Ketones                206        </a:t>
            </a:r>
          </a:p>
          <a:p>
            <a:pPr lvl="0"/>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Definition  </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Structure , Nomenclature , Physical </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properties. </a:t>
            </a:r>
          </a:p>
          <a:p>
            <a:pPr lvl="0"/>
            <a:r>
              <a:rPr lang="en-US" sz="20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Synthesis</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(oxidation of alcohols, </a:t>
            </a:r>
            <a:r>
              <a:rPr lang="en-US" sz="2000"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ozonolysis</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hydration of alkynes and </a:t>
            </a:r>
            <a:r>
              <a:rPr lang="en-US" sz="2000"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Friedel</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-Crafts acylation. </a:t>
            </a:r>
            <a:r>
              <a:rPr lang="en-US" sz="200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Reactions</a:t>
            </a:r>
            <a:r>
              <a:rPr lang="en-US" sz="20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Nucleophilic addition (addition of </a:t>
            </a:r>
            <a:r>
              <a:rPr lang="en-US" sz="2000"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Grinard</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compounds, hydrogen cyanide, alcohol, ammonia and ammonia derivatives</a:t>
            </a:r>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Acetals</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and Ketals, </a:t>
            </a:r>
            <a:r>
              <a:rPr lang="en-US" sz="2000"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Hyddrazones</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and oximes</a:t>
            </a:r>
            <a:r>
              <a:rPr lang="en-US" sz="2000" dirty="0" smtClean="0">
                <a:solidFill>
                  <a:srgbClr val="0070C0"/>
                </a:solidFill>
                <a:latin typeface="Times New Roman" panose="02020603050405020304" pitchFamily="18" charset="0"/>
                <a:cs typeface="Times New Roman" panose="02020603050405020304" pitchFamily="18" charset="0"/>
              </a:rPr>
              <a:t>.)</a:t>
            </a:r>
            <a:r>
              <a:rPr lang="en-US" sz="2000" b="1" dirty="0">
                <a:solidFill>
                  <a:srgbClr val="C00000"/>
                </a:solidFill>
                <a:cs typeface="Arial" pitchFamily="34" charset="0"/>
              </a:rPr>
              <a:t> </a:t>
            </a:r>
            <a:r>
              <a:rPr lang="en-US" sz="2000" b="1" dirty="0" smtClean="0">
                <a:solidFill>
                  <a:srgbClr val="C00000"/>
                </a:solidFill>
                <a:cs typeface="Arial" pitchFamily="34" charset="0"/>
              </a:rPr>
              <a:t>                                                                  (</a:t>
            </a:r>
            <a:r>
              <a:rPr lang="en-US" sz="2000" b="1" dirty="0">
                <a:solidFill>
                  <a:srgbClr val="C00000"/>
                </a:solidFill>
                <a:cs typeface="Arial" pitchFamily="34" charset="0"/>
              </a:rPr>
              <a:t>2Lect</a:t>
            </a:r>
            <a:r>
              <a:rPr lang="en-US" sz="2000" b="1" dirty="0" smtClean="0">
                <a:solidFill>
                  <a:srgbClr val="C00000"/>
                </a:solidFill>
                <a:cs typeface="Arial" pitchFamily="34" charset="0"/>
              </a:rPr>
              <a:t>.)</a:t>
            </a:r>
            <a:endParaRPr lang="en-US" sz="2000" dirty="0" smtClean="0">
              <a:solidFill>
                <a:srgbClr val="0070C0"/>
              </a:solidFill>
              <a:latin typeface="Times New Roman" panose="02020603050405020304" pitchFamily="18" charset="0"/>
              <a:cs typeface="Times New Roman" panose="02020603050405020304" pitchFamily="18" charset="0"/>
            </a:endParaRPr>
          </a:p>
          <a:p>
            <a:pPr lvl="0"/>
            <a:r>
              <a:rPr lang="en-US" sz="20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Carboxylic acids                         229</a:t>
            </a:r>
          </a:p>
          <a:p>
            <a:pPr lvl="0"/>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Nomenclature , Physical </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properties, acid strength and structure. </a:t>
            </a:r>
          </a:p>
          <a:p>
            <a:pPr lvl="0"/>
            <a:r>
              <a:rPr lang="en-US" sz="200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Preparation</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by oxidation of primary alcohols and aldehydes; </a:t>
            </a:r>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oxidation </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of alkyl benzenes ; </a:t>
            </a:r>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carbonation </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of </a:t>
            </a:r>
            <a:r>
              <a:rPr lang="en-US" sz="2000"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Grinard</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reagents hydrolysis </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of nitrile; . </a:t>
            </a:r>
            <a:endPar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lvl="0"/>
            <a:r>
              <a:rPr lang="en-US" sz="200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Reaction</a:t>
            </a:r>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of carboxylic acids: formation of salt, ester, amide and acid </a:t>
            </a:r>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chloride. </a:t>
            </a:r>
          </a:p>
          <a:p>
            <a:pPr lvl="0"/>
            <a:r>
              <a:rPr lang="en-US" sz="20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Carboxylic </a:t>
            </a:r>
            <a:r>
              <a:rPr lang="en-US" sz="2000" b="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acid </a:t>
            </a:r>
            <a:r>
              <a:rPr lang="en-US" sz="20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derivatives</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250</a:t>
            </a:r>
          </a:p>
          <a:p>
            <a:pPr lvl="0"/>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Nomenclature</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preparation: from acid and acid chloride, hydrolysis of acid derivatives</a:t>
            </a:r>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 Lectures)</a:t>
            </a:r>
          </a:p>
          <a:p>
            <a:pPr lvl="0"/>
            <a:r>
              <a:rPr lang="en-US" sz="2400" b="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4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Amines</a:t>
            </a:r>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260</a:t>
            </a:r>
          </a:p>
          <a:p>
            <a:pPr lvl="0"/>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classification and nomenclature, physical properties and </a:t>
            </a:r>
            <a:r>
              <a:rPr lang="en-US" sz="2000"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bacisity</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Preparation: by alkylation of ammonia; reduction of </a:t>
            </a:r>
            <a:r>
              <a:rPr lang="en-US" sz="2000"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nitrogroup</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nitrile and amide.  Reaction of amines: formation of salt, amide, imine and </a:t>
            </a:r>
            <a:r>
              <a:rPr lang="en-US" sz="2000"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diazonium</a:t>
            </a:r>
            <a:r>
              <a:rPr lang="en-US" sz="20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salt. </a:t>
            </a:r>
            <a:r>
              <a:rPr lang="en-US" sz="200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Lectures)</a:t>
            </a:r>
            <a:endParaRPr lang="en-US" sz="20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46677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9975" y="609600"/>
            <a:ext cx="5868957" cy="861774"/>
          </a:xfrm>
          <a:prstGeom prst="rect">
            <a:avLst/>
          </a:prstGeom>
          <a:noFill/>
        </p:spPr>
        <p:txBody>
          <a:bodyPr wrap="square" rtlCol="0">
            <a:spAutoFit/>
          </a:bodyPr>
          <a:lstStyle/>
          <a:p>
            <a:r>
              <a:rPr lang="en-US" sz="2800" b="1" u="sng" dirty="0" smtClean="0">
                <a:solidFill>
                  <a:srgbClr val="C00000"/>
                </a:solidFill>
                <a:cs typeface="Times New Roman" pitchFamily="18" charset="0"/>
              </a:rPr>
              <a:t>Common Names     </a:t>
            </a:r>
          </a:p>
          <a:p>
            <a:r>
              <a:rPr lang="en-US" sz="2200" b="1" dirty="0" smtClean="0">
                <a:solidFill>
                  <a:srgbClr val="0070C0"/>
                </a:solidFill>
                <a:cs typeface="Times New Roman" pitchFamily="18" charset="0"/>
              </a:rPr>
              <a:t>Examples :-</a:t>
            </a:r>
          </a:p>
        </p:txBody>
      </p:sp>
      <p:sp>
        <p:nvSpPr>
          <p:cNvPr id="9" name="TextBox 8"/>
          <p:cNvSpPr txBox="1"/>
          <p:nvPr/>
        </p:nvSpPr>
        <p:spPr>
          <a:xfrm>
            <a:off x="1" y="0"/>
            <a:ext cx="9144000" cy="52322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smtClean="0">
                <a:solidFill>
                  <a:srgbClr val="00467A"/>
                </a:solidFill>
              </a:rPr>
              <a:t>Nomenclature of Alkenes</a:t>
            </a:r>
            <a:endParaRPr lang="en-US" sz="2800" b="1" dirty="0">
              <a:solidFill>
                <a:srgbClr val="00467A"/>
              </a:solidFill>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60</a:t>
            </a:fld>
            <a:endParaRPr lang="en-US"/>
          </a:p>
        </p:txBody>
      </p:sp>
      <p:pic>
        <p:nvPicPr>
          <p:cNvPr id="4423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1066801"/>
            <a:ext cx="1983783" cy="1828800"/>
          </a:xfrm>
          <a:prstGeom prst="rect">
            <a:avLst/>
          </a:prstGeom>
          <a:noFill/>
          <a:extLst>
            <a:ext uri="{909E8E84-426E-40DD-AFC4-6F175D3DCCD1}">
              <a14:hiddenFill xmlns:a14="http://schemas.microsoft.com/office/drawing/2010/main">
                <a:solidFill>
                  <a:srgbClr val="FFFFFF"/>
                </a:solidFill>
              </a14:hiddenFill>
            </a:ext>
          </a:extLst>
        </p:spPr>
      </p:pic>
      <p:pic>
        <p:nvPicPr>
          <p:cNvPr id="4423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775" y="2667000"/>
            <a:ext cx="5564157" cy="1661335"/>
          </a:xfrm>
          <a:prstGeom prst="rect">
            <a:avLst/>
          </a:prstGeom>
          <a:noFill/>
          <a:extLst>
            <a:ext uri="{909E8E84-426E-40DD-AFC4-6F175D3DCCD1}">
              <a14:hiddenFill xmlns:a14="http://schemas.microsoft.com/office/drawing/2010/main">
                <a:solidFill>
                  <a:srgbClr val="FFFFFF"/>
                </a:solidFill>
              </a14:hiddenFill>
            </a:ext>
          </a:extLst>
        </p:spPr>
      </p:pic>
      <p:pic>
        <p:nvPicPr>
          <p:cNvPr id="4423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349" y="4495800"/>
            <a:ext cx="2321252" cy="908316"/>
          </a:xfrm>
          <a:prstGeom prst="rect">
            <a:avLst/>
          </a:prstGeom>
          <a:noFill/>
          <a:extLst>
            <a:ext uri="{909E8E84-426E-40DD-AFC4-6F175D3DCCD1}">
              <a14:hiddenFill xmlns:a14="http://schemas.microsoft.com/office/drawing/2010/main">
                <a:solidFill>
                  <a:srgbClr val="FFFFFF"/>
                </a:solidFill>
              </a14:hiddenFill>
            </a:ext>
          </a:extLst>
        </p:spPr>
      </p:pic>
      <p:sp>
        <p:nvSpPr>
          <p:cNvPr id="3" name="مستطيل 2"/>
          <p:cNvSpPr/>
          <p:nvPr/>
        </p:nvSpPr>
        <p:spPr>
          <a:xfrm>
            <a:off x="4406448" y="1113472"/>
            <a:ext cx="1582484" cy="1477328"/>
          </a:xfrm>
          <a:prstGeom prst="rect">
            <a:avLst/>
          </a:prstGeom>
        </p:spPr>
        <p:txBody>
          <a:bodyPr wrap="none">
            <a:spAutoFit/>
          </a:bodyPr>
          <a:lstStyle/>
          <a:p>
            <a:r>
              <a:rPr lang="el-GR" b="1" dirty="0">
                <a:solidFill>
                  <a:srgbClr val="002060"/>
                </a:solidFill>
              </a:rPr>
              <a:t>α</a:t>
            </a:r>
            <a:r>
              <a:rPr lang="en-US" b="1" dirty="0">
                <a:solidFill>
                  <a:srgbClr val="002060"/>
                </a:solidFill>
              </a:rPr>
              <a:t> –   </a:t>
            </a:r>
            <a:r>
              <a:rPr lang="en-US" b="1" dirty="0" smtClean="0">
                <a:solidFill>
                  <a:srgbClr val="002060"/>
                </a:solidFill>
              </a:rPr>
              <a:t>Butylene</a:t>
            </a:r>
          </a:p>
          <a:p>
            <a:endParaRPr lang="en-US" b="1" dirty="0" smtClean="0">
              <a:solidFill>
                <a:srgbClr val="002060"/>
              </a:solidFill>
            </a:endParaRPr>
          </a:p>
          <a:p>
            <a:r>
              <a:rPr lang="el-GR" b="1" dirty="0" smtClean="0">
                <a:solidFill>
                  <a:srgbClr val="002060"/>
                </a:solidFill>
              </a:rPr>
              <a:t>β</a:t>
            </a:r>
            <a:r>
              <a:rPr lang="en-US" b="1" dirty="0" smtClean="0">
                <a:solidFill>
                  <a:srgbClr val="002060"/>
                </a:solidFill>
              </a:rPr>
              <a:t> </a:t>
            </a:r>
            <a:r>
              <a:rPr lang="en-US" b="1" dirty="0">
                <a:solidFill>
                  <a:srgbClr val="002060"/>
                </a:solidFill>
              </a:rPr>
              <a:t>–    </a:t>
            </a:r>
            <a:r>
              <a:rPr lang="en-US" b="1" dirty="0" smtClean="0">
                <a:solidFill>
                  <a:srgbClr val="002060"/>
                </a:solidFill>
              </a:rPr>
              <a:t>Butylene</a:t>
            </a:r>
          </a:p>
          <a:p>
            <a:endParaRPr lang="en-US" b="1" dirty="0">
              <a:solidFill>
                <a:srgbClr val="002060"/>
              </a:solidFill>
            </a:endParaRPr>
          </a:p>
          <a:p>
            <a:r>
              <a:rPr lang="en-US" b="1" dirty="0" err="1">
                <a:solidFill>
                  <a:srgbClr val="002060"/>
                </a:solidFill>
              </a:rPr>
              <a:t>iso</a:t>
            </a:r>
            <a:r>
              <a:rPr lang="en-US" b="1" dirty="0">
                <a:solidFill>
                  <a:srgbClr val="002060"/>
                </a:solidFill>
              </a:rPr>
              <a:t> – Butylene </a:t>
            </a:r>
            <a:endParaRPr lang="en-US" b="1" dirty="0" smtClean="0">
              <a:solidFill>
                <a:srgbClr val="002060"/>
              </a:solidFill>
            </a:endParaRPr>
          </a:p>
        </p:txBody>
      </p:sp>
      <p:sp>
        <p:nvSpPr>
          <p:cNvPr id="4" name="مستطيل 3"/>
          <p:cNvSpPr/>
          <p:nvPr/>
        </p:nvSpPr>
        <p:spPr>
          <a:xfrm>
            <a:off x="457200" y="1541154"/>
            <a:ext cx="3429000" cy="830997"/>
          </a:xfrm>
          <a:prstGeom prst="rect">
            <a:avLst/>
          </a:prstGeom>
        </p:spPr>
        <p:txBody>
          <a:bodyPr wrap="square">
            <a:spAutoFit/>
          </a:bodyPr>
          <a:lstStyle/>
          <a:p>
            <a:r>
              <a:rPr lang="en-US" b="1" dirty="0" smtClean="0">
                <a:solidFill>
                  <a:srgbClr val="002060"/>
                </a:solidFill>
              </a:rPr>
              <a:t>Ethylene  </a:t>
            </a:r>
            <a:r>
              <a:rPr lang="en-US" b="1" dirty="0" smtClean="0"/>
              <a:t>        </a:t>
            </a:r>
            <a:r>
              <a:rPr lang="en-US" sz="2400" dirty="0"/>
              <a:t>CH</a:t>
            </a:r>
            <a:r>
              <a:rPr lang="en-US" sz="2400" baseline="-25000" dirty="0" smtClean="0"/>
              <a:t>2</a:t>
            </a:r>
            <a:r>
              <a:rPr lang="en-US" sz="2400" dirty="0" smtClean="0"/>
              <a:t> </a:t>
            </a:r>
            <a:r>
              <a:rPr lang="en-US" sz="2400" dirty="0"/>
              <a:t>= </a:t>
            </a:r>
            <a:r>
              <a:rPr lang="en-US" sz="2400" baseline="30000" dirty="0"/>
              <a:t> </a:t>
            </a:r>
            <a:r>
              <a:rPr lang="en-US" sz="2400" dirty="0"/>
              <a:t>CH</a:t>
            </a:r>
            <a:r>
              <a:rPr lang="en-US" sz="2400" baseline="-25000" dirty="0"/>
              <a:t>2</a:t>
            </a:r>
            <a:r>
              <a:rPr lang="ar-SA" sz="2400" dirty="0"/>
              <a:t> </a:t>
            </a:r>
            <a:r>
              <a:rPr lang="en-US" sz="2400" dirty="0">
                <a:solidFill>
                  <a:srgbClr val="0070C0"/>
                </a:solidFill>
                <a:cs typeface="Times New Roman" pitchFamily="18" charset="0"/>
              </a:rPr>
              <a:t> </a:t>
            </a:r>
            <a:r>
              <a:rPr lang="en-US" sz="2400" b="1" dirty="0" smtClean="0">
                <a:solidFill>
                  <a:srgbClr val="0070C0"/>
                </a:solidFill>
                <a:cs typeface="Times New Roman" pitchFamily="18" charset="0"/>
              </a:rPr>
              <a:t> </a:t>
            </a:r>
          </a:p>
          <a:p>
            <a:r>
              <a:rPr lang="en-US" b="1" dirty="0" smtClean="0">
                <a:solidFill>
                  <a:srgbClr val="002060"/>
                </a:solidFill>
              </a:rPr>
              <a:t>Propylene </a:t>
            </a:r>
            <a:r>
              <a:rPr lang="en-US" b="1" dirty="0" smtClean="0"/>
              <a:t>      </a:t>
            </a:r>
            <a:r>
              <a:rPr lang="en-US" sz="2400" dirty="0" smtClean="0"/>
              <a:t>CH</a:t>
            </a:r>
            <a:r>
              <a:rPr lang="en-US" sz="2400" baseline="-25000" dirty="0" smtClean="0"/>
              <a:t>3 </a:t>
            </a:r>
            <a:r>
              <a:rPr lang="en-US" sz="2400" dirty="0"/>
              <a:t>- </a:t>
            </a:r>
            <a:r>
              <a:rPr lang="en-US" sz="2400" baseline="30000" dirty="0"/>
              <a:t> </a:t>
            </a:r>
            <a:r>
              <a:rPr lang="en-US" sz="2400" dirty="0"/>
              <a:t>CH = </a:t>
            </a:r>
            <a:r>
              <a:rPr lang="en-US" sz="2400" baseline="30000" dirty="0"/>
              <a:t> </a:t>
            </a:r>
            <a:r>
              <a:rPr lang="en-US" sz="2400" dirty="0" smtClean="0"/>
              <a:t>CH</a:t>
            </a:r>
            <a:r>
              <a:rPr lang="en-US" sz="2400" baseline="-25000" dirty="0" smtClean="0"/>
              <a:t>2</a:t>
            </a:r>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2520797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81000" y="457200"/>
            <a:ext cx="5784117" cy="461665"/>
          </a:xfrm>
          <a:prstGeom prst="rect">
            <a:avLst/>
          </a:prstGeom>
          <a:noFill/>
        </p:spPr>
        <p:txBody>
          <a:bodyPr wrap="square" rtlCol="0">
            <a:spAutoFit/>
          </a:bodyPr>
          <a:lstStyle/>
          <a:p>
            <a:pPr algn="just"/>
            <a:r>
              <a:rPr lang="en-US" sz="2400" b="1" u="sng" dirty="0" smtClean="0">
                <a:solidFill>
                  <a:srgbClr val="C00000"/>
                </a:solidFill>
                <a:cs typeface="Times New Roman" pitchFamily="18" charset="0"/>
              </a:rPr>
              <a:t>The IUPAC </a:t>
            </a:r>
            <a:r>
              <a:rPr lang="en-US" sz="2400" b="1" u="sng" dirty="0">
                <a:solidFill>
                  <a:srgbClr val="C00000"/>
                </a:solidFill>
                <a:cs typeface="Times New Roman" pitchFamily="18" charset="0"/>
              </a:rPr>
              <a:t>Nomenclature of Alkenes</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61</a:t>
            </a:fld>
            <a:endParaRPr lang="en-US"/>
          </a:p>
        </p:txBody>
      </p:sp>
      <p:sp>
        <p:nvSpPr>
          <p:cNvPr id="3" name="مستطيل 2"/>
          <p:cNvSpPr/>
          <p:nvPr/>
        </p:nvSpPr>
        <p:spPr>
          <a:xfrm>
            <a:off x="381000" y="838200"/>
            <a:ext cx="8534400" cy="3416320"/>
          </a:xfrm>
          <a:prstGeom prst="rect">
            <a:avLst/>
          </a:prstGeom>
        </p:spPr>
        <p:txBody>
          <a:bodyPr wrap="square">
            <a:spAutoFit/>
          </a:bodyPr>
          <a:lstStyle/>
          <a:p>
            <a:r>
              <a:rPr lang="en-US" sz="2400" b="1" dirty="0">
                <a:cs typeface="Times New Roman" pitchFamily="18" charset="0"/>
              </a:rPr>
              <a:t> </a:t>
            </a:r>
            <a:r>
              <a:rPr lang="en-US" sz="2400" b="1" dirty="0" smtClean="0">
                <a:cs typeface="Times New Roman" pitchFamily="18" charset="0"/>
              </a:rPr>
              <a:t>1-  Select the </a:t>
            </a:r>
            <a:r>
              <a:rPr lang="en-US" sz="2400" b="1" dirty="0">
                <a:cs typeface="Times New Roman" pitchFamily="18" charset="0"/>
              </a:rPr>
              <a:t>longest continuous carbon chain </a:t>
            </a:r>
            <a:r>
              <a:rPr lang="en-US" sz="2400" b="1" dirty="0">
                <a:solidFill>
                  <a:srgbClr val="FF0000"/>
                </a:solidFill>
                <a:cs typeface="Times New Roman" pitchFamily="18" charset="0"/>
              </a:rPr>
              <a:t>containing the double bond</a:t>
            </a:r>
            <a:r>
              <a:rPr lang="en-US" sz="2400" b="1" dirty="0">
                <a:cs typeface="Times New Roman" pitchFamily="18" charset="0"/>
              </a:rPr>
              <a:t> </a:t>
            </a:r>
            <a:r>
              <a:rPr lang="en-US" sz="2400" b="1" dirty="0" smtClean="0">
                <a:cs typeface="Times New Roman" pitchFamily="18" charset="0"/>
              </a:rPr>
              <a:t>as </a:t>
            </a:r>
            <a:r>
              <a:rPr lang="en-US" sz="2400" b="1" dirty="0">
                <a:cs typeface="Times New Roman" pitchFamily="18" charset="0"/>
              </a:rPr>
              <a:t>the </a:t>
            </a:r>
            <a:r>
              <a:rPr lang="en-US" sz="2400" b="1" dirty="0">
                <a:solidFill>
                  <a:srgbClr val="FF0000"/>
                </a:solidFill>
                <a:cs typeface="Times New Roman" pitchFamily="18" charset="0"/>
              </a:rPr>
              <a:t>parent chain</a:t>
            </a:r>
            <a:r>
              <a:rPr lang="en-US" sz="2400" b="1" dirty="0" smtClean="0">
                <a:cs typeface="Times New Roman" pitchFamily="18" charset="0"/>
              </a:rPr>
              <a:t>.</a:t>
            </a:r>
          </a:p>
          <a:p>
            <a:pPr algn="just"/>
            <a:r>
              <a:rPr lang="en-US" sz="2400" b="1" dirty="0" smtClean="0">
                <a:cs typeface="Times New Roman" pitchFamily="18" charset="0"/>
              </a:rPr>
              <a:t>2-</a:t>
            </a:r>
            <a:r>
              <a:rPr lang="en-US" sz="2400" b="1" dirty="0">
                <a:solidFill>
                  <a:prstClr val="black"/>
                </a:solidFill>
                <a:cs typeface="Times New Roman" pitchFamily="18" charset="0"/>
              </a:rPr>
              <a:t> </a:t>
            </a:r>
            <a:r>
              <a:rPr lang="en-US" sz="2400" b="1" dirty="0" smtClean="0">
                <a:solidFill>
                  <a:prstClr val="black"/>
                </a:solidFill>
                <a:cs typeface="Times New Roman" pitchFamily="18" charset="0"/>
              </a:rPr>
              <a:t>  </a:t>
            </a:r>
            <a:r>
              <a:rPr lang="en-US" sz="2400" b="1" dirty="0">
                <a:solidFill>
                  <a:prstClr val="black"/>
                </a:solidFill>
                <a:cs typeface="Times New Roman" pitchFamily="18" charset="0"/>
              </a:rPr>
              <a:t>The name of the parent carbon chain is obtained by </a:t>
            </a:r>
            <a:r>
              <a:rPr lang="en-US" sz="2400" b="1" dirty="0" smtClean="0">
                <a:solidFill>
                  <a:prstClr val="black"/>
                </a:solidFill>
                <a:cs typeface="Times New Roman" pitchFamily="18" charset="0"/>
              </a:rPr>
              <a:t>replacing </a:t>
            </a:r>
            <a:r>
              <a:rPr lang="en-US" sz="2400" b="1" dirty="0">
                <a:solidFill>
                  <a:prstClr val="black"/>
                </a:solidFill>
                <a:cs typeface="Times New Roman" pitchFamily="18" charset="0"/>
              </a:rPr>
              <a:t>the </a:t>
            </a:r>
            <a:r>
              <a:rPr lang="en-US" sz="2400" b="1" dirty="0">
                <a:solidFill>
                  <a:srgbClr val="FF0000"/>
                </a:solidFill>
                <a:cs typeface="Times New Roman" pitchFamily="18" charset="0"/>
              </a:rPr>
              <a:t>–</a:t>
            </a:r>
            <a:r>
              <a:rPr lang="en-US" sz="2400" b="1" dirty="0" err="1">
                <a:solidFill>
                  <a:srgbClr val="FF0000"/>
                </a:solidFill>
                <a:cs typeface="Times New Roman" pitchFamily="18" charset="0"/>
              </a:rPr>
              <a:t>ane</a:t>
            </a:r>
            <a:r>
              <a:rPr lang="en-US" sz="2400" b="1" dirty="0">
                <a:solidFill>
                  <a:srgbClr val="FF0000"/>
                </a:solidFill>
                <a:cs typeface="Times New Roman" pitchFamily="18" charset="0"/>
              </a:rPr>
              <a:t> </a:t>
            </a:r>
            <a:r>
              <a:rPr lang="en-US" sz="2400" b="1" dirty="0">
                <a:solidFill>
                  <a:prstClr val="black"/>
                </a:solidFill>
                <a:cs typeface="Times New Roman" pitchFamily="18" charset="0"/>
              </a:rPr>
              <a:t>by </a:t>
            </a:r>
            <a:r>
              <a:rPr lang="en-US" sz="2400" b="1" dirty="0">
                <a:solidFill>
                  <a:srgbClr val="FF0000"/>
                </a:solidFill>
                <a:cs typeface="Times New Roman" pitchFamily="18" charset="0"/>
              </a:rPr>
              <a:t>–</a:t>
            </a:r>
            <a:r>
              <a:rPr lang="en-US" sz="2400" b="1" dirty="0" err="1">
                <a:solidFill>
                  <a:srgbClr val="FF0000"/>
                </a:solidFill>
                <a:cs typeface="Times New Roman" pitchFamily="18" charset="0"/>
              </a:rPr>
              <a:t>ene</a:t>
            </a:r>
            <a:r>
              <a:rPr lang="en-US" sz="2400" b="1" dirty="0" smtClean="0">
                <a:cs typeface="Times New Roman" pitchFamily="18" charset="0"/>
              </a:rPr>
              <a:t> </a:t>
            </a:r>
          </a:p>
          <a:p>
            <a:pPr algn="just"/>
            <a:r>
              <a:rPr lang="en-US" sz="2400" b="1" dirty="0" smtClean="0">
                <a:cs typeface="Times New Roman" pitchFamily="18" charset="0"/>
              </a:rPr>
              <a:t>3- </a:t>
            </a:r>
            <a:r>
              <a:rPr lang="en-US" sz="2400" b="1" dirty="0">
                <a:solidFill>
                  <a:prstClr val="black"/>
                </a:solidFill>
                <a:cs typeface="Times New Roman" pitchFamily="18" charset="0"/>
              </a:rPr>
              <a:t>The parent carbon chain is numbered to give the </a:t>
            </a:r>
            <a:r>
              <a:rPr lang="en-US" sz="2400" b="1" dirty="0">
                <a:solidFill>
                  <a:srgbClr val="FF0000"/>
                </a:solidFill>
                <a:cs typeface="Times New Roman" pitchFamily="18" charset="0"/>
              </a:rPr>
              <a:t>doubly bonded carbon atoms the lowest number,</a:t>
            </a:r>
            <a:r>
              <a:rPr lang="en-US" sz="2400" b="1" dirty="0">
                <a:solidFill>
                  <a:srgbClr val="00B0F0"/>
                </a:solidFill>
                <a:cs typeface="Times New Roman" pitchFamily="18" charset="0"/>
              </a:rPr>
              <a:t> </a:t>
            </a:r>
            <a:r>
              <a:rPr lang="en-US" sz="2400" b="1" dirty="0">
                <a:cs typeface="Times New Roman" pitchFamily="18" charset="0"/>
              </a:rPr>
              <a:t>even if it results in the substituting getting higher numbers</a:t>
            </a:r>
            <a:r>
              <a:rPr lang="en-US" sz="2400" b="1" dirty="0" smtClean="0">
                <a:cs typeface="Times New Roman" pitchFamily="18" charset="0"/>
              </a:rPr>
              <a:t> </a:t>
            </a:r>
          </a:p>
          <a:p>
            <a:pPr algn="just"/>
            <a:r>
              <a:rPr lang="en-US" sz="2400" b="1" dirty="0" smtClean="0">
                <a:cs typeface="Times New Roman" pitchFamily="18" charset="0"/>
              </a:rPr>
              <a:t>4- </a:t>
            </a:r>
            <a:r>
              <a:rPr lang="en-US" sz="2400" b="1" dirty="0">
                <a:cs typeface="Times New Roman" pitchFamily="18" charset="0"/>
              </a:rPr>
              <a:t>-  The </a:t>
            </a:r>
            <a:r>
              <a:rPr lang="en-US" sz="2400" b="1" dirty="0">
                <a:solidFill>
                  <a:srgbClr val="C00000"/>
                </a:solidFill>
                <a:cs typeface="Times New Roman" pitchFamily="18" charset="0"/>
              </a:rPr>
              <a:t>position of the double </a:t>
            </a:r>
            <a:r>
              <a:rPr lang="en-US" sz="2400" b="1" dirty="0">
                <a:cs typeface="Times New Roman" pitchFamily="18" charset="0"/>
              </a:rPr>
              <a:t>bond is indicated by the number of the lower numbered doubly bonded carbon</a:t>
            </a:r>
            <a:r>
              <a:rPr lang="en-US" sz="2400" b="1" dirty="0" smtClean="0">
                <a:cs typeface="Times New Roman" pitchFamily="18" charset="0"/>
              </a:rPr>
              <a:t>.</a:t>
            </a:r>
            <a:endParaRPr lang="en-US" sz="2400" b="1" dirty="0">
              <a:cs typeface="Times New Roman" pitchFamily="18" charset="0"/>
            </a:endParaRPr>
          </a:p>
        </p:txBody>
      </p:sp>
      <p:pic>
        <p:nvPicPr>
          <p:cNvPr id="443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4235225"/>
            <a:ext cx="6781800" cy="1614714"/>
          </a:xfrm>
          <a:prstGeom prst="rect">
            <a:avLst/>
          </a:prstGeom>
          <a:noFill/>
          <a:extLst>
            <a:ext uri="{909E8E84-426E-40DD-AFC4-6F175D3DCCD1}">
              <a14:hiddenFill xmlns:a14="http://schemas.microsoft.com/office/drawing/2010/main">
                <a:solidFill>
                  <a:srgbClr val="FFFFFF"/>
                </a:solidFill>
              </a14:hiddenFill>
            </a:ext>
          </a:extLst>
        </p:spPr>
      </p:pic>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9" name="TextBox 8"/>
          <p:cNvSpPr txBox="1"/>
          <p:nvPr/>
        </p:nvSpPr>
        <p:spPr>
          <a:xfrm>
            <a:off x="1" y="0"/>
            <a:ext cx="4038599" cy="40011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b="1" dirty="0" smtClean="0">
                <a:solidFill>
                  <a:srgbClr val="00467A"/>
                </a:solidFill>
              </a:rPr>
              <a:t>Nomenclature of Alkenes       cont. </a:t>
            </a:r>
            <a:endParaRPr lang="en-US" sz="2000" b="1" dirty="0">
              <a:solidFill>
                <a:srgbClr val="00467A"/>
              </a:solidFill>
            </a:endParaRPr>
          </a:p>
        </p:txBody>
      </p:sp>
    </p:spTree>
    <p:extLst>
      <p:ext uri="{BB962C8B-B14F-4D97-AF65-F5344CB8AC3E}">
        <p14:creationId xmlns:p14="http://schemas.microsoft.com/office/powerpoint/2010/main" val="314036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1+#ppt_w/2"/>
                                          </p:val>
                                        </p:tav>
                                        <p:tav tm="100000">
                                          <p:val>
                                            <p:strVal val="#ppt_x"/>
                                          </p:val>
                                        </p:tav>
                                      </p:tavLst>
                                    </p:anim>
                                    <p:anim calcmode="lin" valueType="num">
                                      <p:cBhvr additive="base">
                                        <p:cTn id="8" dur="2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a:xfrm>
            <a:off x="228600" y="6416675"/>
            <a:ext cx="547008" cy="365125"/>
          </a:xfrm>
        </p:spPr>
        <p:txBody>
          <a:bodyPr/>
          <a:lstStyle/>
          <a:p>
            <a:fld id="{405B12B2-4FB3-489F-A189-74144EEB9694}" type="slidenum">
              <a:rPr lang="en-US" smtClean="0"/>
              <a:pPr/>
              <a:t>62</a:t>
            </a:fld>
            <a:endParaRPr lang="en-US" dirty="0"/>
          </a:p>
        </p:txBody>
      </p:sp>
      <p:pic>
        <p:nvPicPr>
          <p:cNvPr id="444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792" y="685800"/>
            <a:ext cx="6025619" cy="196640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16"/>
          <p:cNvSpPr txBox="1"/>
          <p:nvPr/>
        </p:nvSpPr>
        <p:spPr>
          <a:xfrm>
            <a:off x="361214" y="3200400"/>
            <a:ext cx="8686800" cy="769441"/>
          </a:xfrm>
          <a:prstGeom prst="rect">
            <a:avLst/>
          </a:prstGeom>
          <a:noFill/>
        </p:spPr>
        <p:txBody>
          <a:bodyPr wrap="square" rtlCol="0">
            <a:spAutoFit/>
          </a:bodyPr>
          <a:lstStyle/>
          <a:p>
            <a:pPr algn="just"/>
            <a:r>
              <a:rPr lang="en-US" sz="2200" b="1" dirty="0" smtClean="0">
                <a:cs typeface="Times New Roman" pitchFamily="18" charset="0"/>
              </a:rPr>
              <a:t>     In </a:t>
            </a:r>
            <a:r>
              <a:rPr lang="en-US" sz="2200" b="1" dirty="0" err="1" smtClean="0">
                <a:solidFill>
                  <a:srgbClr val="C00000"/>
                </a:solidFill>
                <a:cs typeface="Times New Roman" pitchFamily="18" charset="0"/>
              </a:rPr>
              <a:t>cycloalkenes</a:t>
            </a:r>
            <a:r>
              <a:rPr lang="en-US" sz="2200" b="1" dirty="0" err="1" smtClean="0">
                <a:cs typeface="Times New Roman" pitchFamily="18" charset="0"/>
              </a:rPr>
              <a:t>,the</a:t>
            </a:r>
            <a:r>
              <a:rPr lang="en-US" sz="2200" b="1" dirty="0" smtClean="0">
                <a:cs typeface="Times New Roman" pitchFamily="18" charset="0"/>
              </a:rPr>
              <a:t> double bond is always found between </a:t>
            </a:r>
          </a:p>
          <a:p>
            <a:pPr algn="just"/>
            <a:r>
              <a:rPr lang="en-US" sz="2200" b="1" dirty="0" smtClean="0">
                <a:cs typeface="Times New Roman" pitchFamily="18" charset="0"/>
              </a:rPr>
              <a:t>carbon 1 &amp; carbon 2.</a:t>
            </a:r>
          </a:p>
        </p:txBody>
      </p:sp>
      <p:pic>
        <p:nvPicPr>
          <p:cNvPr id="4444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1392" y="3962400"/>
            <a:ext cx="4800600" cy="1716214"/>
          </a:xfrm>
          <a:prstGeom prst="rect">
            <a:avLst/>
          </a:prstGeom>
          <a:noFill/>
          <a:extLst>
            <a:ext uri="{909E8E84-426E-40DD-AFC4-6F175D3DCCD1}">
              <a14:hiddenFill xmlns:a14="http://schemas.microsoft.com/office/drawing/2010/main">
                <a:solidFill>
                  <a:srgbClr val="FFFFFF"/>
                </a:solidFill>
              </a14:hiddenFill>
            </a:ext>
          </a:extLst>
        </p:spPr>
      </p:pic>
      <p:sp>
        <p:nvSpPr>
          <p:cNvPr id="5" name="عنصر نائب للتذييل 4"/>
          <p:cNvSpPr>
            <a:spLocks noGrp="1"/>
          </p:cNvSpPr>
          <p:nvPr>
            <p:ph type="ftr" sz="quarter" idx="11"/>
          </p:nvPr>
        </p:nvSpPr>
        <p:spPr>
          <a:xfrm>
            <a:off x="3110592" y="6156295"/>
            <a:ext cx="2895600" cy="365125"/>
          </a:xfrm>
        </p:spPr>
        <p:txBody>
          <a:bodyPr/>
          <a:lstStyle/>
          <a:p>
            <a:r>
              <a:rPr lang="ar-SA" smtClean="0"/>
              <a:t>المرجع : أسس الكيمياء العضوية / أ.د سالم الذياب </a:t>
            </a:r>
            <a:endParaRPr lang="en-US"/>
          </a:p>
        </p:txBody>
      </p:sp>
      <p:sp>
        <p:nvSpPr>
          <p:cNvPr id="9" name="TextBox 8"/>
          <p:cNvSpPr txBox="1"/>
          <p:nvPr/>
        </p:nvSpPr>
        <p:spPr>
          <a:xfrm>
            <a:off x="-13607" y="0"/>
            <a:ext cx="5423807" cy="40011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en-US" sz="2000" b="1" dirty="0">
                <a:solidFill>
                  <a:srgbClr val="C00000"/>
                </a:solidFill>
                <a:cs typeface="Times New Roman" pitchFamily="18" charset="0"/>
              </a:rPr>
              <a:t>The IUPAC Nomenclature of Alkenes     cont. </a:t>
            </a:r>
          </a:p>
        </p:txBody>
      </p:sp>
      <p:sp>
        <p:nvSpPr>
          <p:cNvPr id="11" name="TextBox 8"/>
          <p:cNvSpPr txBox="1"/>
          <p:nvPr/>
        </p:nvSpPr>
        <p:spPr>
          <a:xfrm>
            <a:off x="-13607" y="2800290"/>
            <a:ext cx="7010400" cy="40011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en-US" sz="2000" b="1" dirty="0">
                <a:solidFill>
                  <a:srgbClr val="C00000"/>
                </a:solidFill>
                <a:cs typeface="Times New Roman" pitchFamily="18" charset="0"/>
              </a:rPr>
              <a:t>The IUPAC Nomenclature </a:t>
            </a:r>
            <a:r>
              <a:rPr lang="en-US" sz="2000" b="1" dirty="0" smtClean="0">
                <a:solidFill>
                  <a:srgbClr val="C00000"/>
                </a:solidFill>
                <a:cs typeface="Times New Roman" pitchFamily="18" charset="0"/>
              </a:rPr>
              <a:t>of alkenes and  </a:t>
            </a:r>
            <a:r>
              <a:rPr lang="en-US" sz="2000" b="1" dirty="0" err="1" smtClean="0">
                <a:solidFill>
                  <a:srgbClr val="C00000"/>
                </a:solidFill>
                <a:cs typeface="Times New Roman" pitchFamily="18" charset="0"/>
              </a:rPr>
              <a:t>Cyclo</a:t>
            </a:r>
            <a:r>
              <a:rPr lang="en-US" sz="2000" b="1" dirty="0" err="1">
                <a:solidFill>
                  <a:srgbClr val="C00000"/>
                </a:solidFill>
                <a:cs typeface="Times New Roman" pitchFamily="18" charset="0"/>
              </a:rPr>
              <a:t>a</a:t>
            </a:r>
            <a:r>
              <a:rPr lang="en-US" sz="2000" b="1" dirty="0" err="1" smtClean="0">
                <a:solidFill>
                  <a:srgbClr val="C00000"/>
                </a:solidFill>
                <a:cs typeface="Times New Roman" pitchFamily="18" charset="0"/>
              </a:rPr>
              <a:t>lkenes</a:t>
            </a:r>
            <a:r>
              <a:rPr lang="en-US" sz="2000" b="1" dirty="0" smtClean="0">
                <a:solidFill>
                  <a:srgbClr val="C00000"/>
                </a:solidFill>
                <a:cs typeface="Times New Roman" pitchFamily="18" charset="0"/>
              </a:rPr>
              <a:t>     </a:t>
            </a:r>
            <a:r>
              <a:rPr lang="en-US" sz="2000" b="1" dirty="0">
                <a:solidFill>
                  <a:srgbClr val="C00000"/>
                </a:solidFill>
                <a:cs typeface="Times New Roman" pitchFamily="18" charset="0"/>
              </a:rPr>
              <a:t>cont. </a:t>
            </a:r>
          </a:p>
        </p:txBody>
      </p:sp>
    </p:spTree>
    <p:extLst>
      <p:ext uri="{BB962C8B-B14F-4D97-AF65-F5344CB8AC3E}">
        <p14:creationId xmlns:p14="http://schemas.microsoft.com/office/powerpoint/2010/main" val="3485508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a:xfrm>
            <a:off x="457200" y="6340475"/>
            <a:ext cx="609600" cy="365125"/>
          </a:xfrm>
        </p:spPr>
        <p:txBody>
          <a:bodyPr/>
          <a:lstStyle/>
          <a:p>
            <a:fld id="{405B12B2-4FB3-489F-A189-74144EEB9694}" type="slidenum">
              <a:rPr lang="en-US" smtClean="0"/>
              <a:pPr/>
              <a:t>63</a:t>
            </a:fld>
            <a:endParaRPr lang="en-US" dirty="0"/>
          </a:p>
        </p:txBody>
      </p:sp>
      <p:sp>
        <p:nvSpPr>
          <p:cNvPr id="3" name="مستطيل 2"/>
          <p:cNvSpPr/>
          <p:nvPr/>
        </p:nvSpPr>
        <p:spPr>
          <a:xfrm>
            <a:off x="228600" y="609600"/>
            <a:ext cx="2406172" cy="461665"/>
          </a:xfrm>
          <a:prstGeom prst="rect">
            <a:avLst/>
          </a:prstGeom>
        </p:spPr>
        <p:txBody>
          <a:bodyPr wrap="none">
            <a:spAutoFit/>
          </a:bodyPr>
          <a:lstStyle/>
          <a:p>
            <a:r>
              <a:rPr lang="en-US" sz="2400" b="1" dirty="0" smtClean="0">
                <a:solidFill>
                  <a:srgbClr val="002060"/>
                </a:solidFill>
                <a:cs typeface="Times New Roman" pitchFamily="18" charset="0"/>
              </a:rPr>
              <a:t>More Examples </a:t>
            </a:r>
            <a:r>
              <a:rPr lang="en-US" sz="2400" b="1" dirty="0">
                <a:solidFill>
                  <a:srgbClr val="002060"/>
                </a:solidFill>
                <a:cs typeface="Times New Roman" pitchFamily="18" charset="0"/>
              </a:rPr>
              <a:t>:-</a:t>
            </a:r>
          </a:p>
        </p:txBody>
      </p:sp>
      <p:pic>
        <p:nvPicPr>
          <p:cNvPr id="445442" name="Picture 2" descr="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2118" y="609600"/>
            <a:ext cx="541155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5445" name="Picture 5" descr="951"/>
          <p:cNvPicPr>
            <a:picLocks noChangeAspect="1" noChangeArrowheads="1"/>
          </p:cNvPicPr>
          <p:nvPr/>
        </p:nvPicPr>
        <p:blipFill>
          <a:blip r:embed="rId3" cstate="print">
            <a:extLst>
              <a:ext uri="{28A0092B-C50C-407E-A947-70E740481C1C}">
                <a14:useLocalDpi xmlns:a14="http://schemas.microsoft.com/office/drawing/2010/main" val="0"/>
              </a:ext>
            </a:extLst>
          </a:blip>
          <a:srcRect b="7591"/>
          <a:stretch>
            <a:fillRect/>
          </a:stretch>
        </p:blipFill>
        <p:spPr bwMode="auto">
          <a:xfrm>
            <a:off x="2805056" y="3925981"/>
            <a:ext cx="5500744" cy="2246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مستطيل 3"/>
          <p:cNvSpPr/>
          <p:nvPr/>
        </p:nvSpPr>
        <p:spPr>
          <a:xfrm>
            <a:off x="245076" y="2743200"/>
            <a:ext cx="8594124" cy="1015663"/>
          </a:xfrm>
          <a:prstGeom prst="rect">
            <a:avLst/>
          </a:prstGeom>
        </p:spPr>
        <p:txBody>
          <a:bodyPr wrap="square">
            <a:spAutoFit/>
          </a:bodyPr>
          <a:lstStyle/>
          <a:p>
            <a:r>
              <a:rPr lang="en-US" sz="2000" b="1" dirty="0" smtClean="0">
                <a:solidFill>
                  <a:srgbClr val="002060"/>
                </a:solidFill>
                <a:cs typeface="+mj-cs"/>
              </a:rPr>
              <a:t>    When </a:t>
            </a:r>
            <a:r>
              <a:rPr lang="en-US" sz="2000" b="1" dirty="0">
                <a:solidFill>
                  <a:srgbClr val="002060"/>
                </a:solidFill>
                <a:cs typeface="+mj-cs"/>
              </a:rPr>
              <a:t>two or more </a:t>
            </a:r>
            <a:r>
              <a:rPr lang="en-US" sz="2000" b="1" dirty="0" smtClean="0">
                <a:solidFill>
                  <a:srgbClr val="002060"/>
                </a:solidFill>
                <a:cs typeface="+mj-cs"/>
              </a:rPr>
              <a:t>double bonds are exist, </a:t>
            </a:r>
            <a:r>
              <a:rPr lang="en-US" sz="2000" b="1" dirty="0">
                <a:solidFill>
                  <a:srgbClr val="002060"/>
                </a:solidFill>
                <a:cs typeface="+mj-cs"/>
              </a:rPr>
              <a:t>the prefixes di-, tri-, tetra-, </a:t>
            </a:r>
            <a:r>
              <a:rPr lang="en-US" sz="2000" b="1" dirty="0" smtClean="0">
                <a:solidFill>
                  <a:srgbClr val="002060"/>
                </a:solidFill>
                <a:cs typeface="+mj-cs"/>
              </a:rPr>
              <a:t>and </a:t>
            </a:r>
            <a:r>
              <a:rPr lang="en-US" sz="2000" b="1" dirty="0">
                <a:solidFill>
                  <a:srgbClr val="002060"/>
                </a:solidFill>
                <a:cs typeface="+mj-cs"/>
              </a:rPr>
              <a:t>so on are used </a:t>
            </a:r>
            <a:r>
              <a:rPr lang="en-US" sz="2000" b="1" dirty="0" smtClean="0">
                <a:solidFill>
                  <a:srgbClr val="002060"/>
                </a:solidFill>
                <a:cs typeface="+mj-cs"/>
              </a:rPr>
              <a:t>before </a:t>
            </a:r>
            <a:r>
              <a:rPr lang="en-US" sz="2000" b="1" dirty="0">
                <a:solidFill>
                  <a:srgbClr val="002060"/>
                </a:solidFill>
                <a:cs typeface="+mj-cs"/>
              </a:rPr>
              <a:t>the </a:t>
            </a:r>
            <a:r>
              <a:rPr lang="en-US" sz="2000" b="1" dirty="0" err="1" smtClean="0">
                <a:solidFill>
                  <a:srgbClr val="002060"/>
                </a:solidFill>
                <a:cs typeface="+mj-cs"/>
              </a:rPr>
              <a:t>prefixe</a:t>
            </a:r>
            <a:r>
              <a:rPr lang="en-US" sz="2000" b="1" dirty="0" smtClean="0">
                <a:solidFill>
                  <a:srgbClr val="002060"/>
                </a:solidFill>
                <a:cs typeface="+mj-cs"/>
              </a:rPr>
              <a:t>  –</a:t>
            </a:r>
            <a:r>
              <a:rPr lang="en-US" sz="2000" b="1" dirty="0" err="1" smtClean="0">
                <a:solidFill>
                  <a:srgbClr val="002060"/>
                </a:solidFill>
                <a:cs typeface="+mj-cs"/>
              </a:rPr>
              <a:t>ene</a:t>
            </a:r>
            <a:r>
              <a:rPr lang="en-US" sz="2000" b="1" dirty="0">
                <a:solidFill>
                  <a:srgbClr val="002060"/>
                </a:solidFill>
                <a:cs typeface="+mj-cs"/>
              </a:rPr>
              <a:t> to indicate the number of double bond as follow:- </a:t>
            </a:r>
            <a:endParaRPr lang="ar-SA" sz="2000" dirty="0">
              <a:solidFill>
                <a:srgbClr val="002060"/>
              </a:solidFill>
              <a:cs typeface="+mj-cs"/>
            </a:endParaRPr>
          </a:p>
        </p:txBody>
      </p:sp>
      <p:sp>
        <p:nvSpPr>
          <p:cNvPr id="5" name="عنصر نائب للتذييل 4"/>
          <p:cNvSpPr>
            <a:spLocks noGrp="1"/>
          </p:cNvSpPr>
          <p:nvPr>
            <p:ph type="ftr" sz="quarter" idx="11"/>
          </p:nvPr>
        </p:nvSpPr>
        <p:spPr>
          <a:xfrm>
            <a:off x="3124200" y="6264275"/>
            <a:ext cx="2895600" cy="365125"/>
          </a:xfrm>
        </p:spPr>
        <p:txBody>
          <a:bodyPr/>
          <a:lstStyle/>
          <a:p>
            <a:r>
              <a:rPr lang="ar-SA" dirty="0" smtClean="0"/>
              <a:t>المرجع : أسس الكيمياء العضوية / </a:t>
            </a:r>
            <a:r>
              <a:rPr lang="ar-SA" dirty="0" err="1" smtClean="0"/>
              <a:t>أ.د</a:t>
            </a:r>
            <a:r>
              <a:rPr lang="ar-SA" dirty="0" smtClean="0"/>
              <a:t> سالم الذياب </a:t>
            </a:r>
            <a:endParaRPr lang="en-US" dirty="0"/>
          </a:p>
        </p:txBody>
      </p:sp>
      <p:sp>
        <p:nvSpPr>
          <p:cNvPr id="11" name="TextBox 8"/>
          <p:cNvSpPr txBox="1"/>
          <p:nvPr/>
        </p:nvSpPr>
        <p:spPr>
          <a:xfrm>
            <a:off x="0" y="0"/>
            <a:ext cx="7010400" cy="40011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en-US" sz="2000" b="1" dirty="0">
                <a:solidFill>
                  <a:srgbClr val="C00000"/>
                </a:solidFill>
                <a:cs typeface="Times New Roman" pitchFamily="18" charset="0"/>
              </a:rPr>
              <a:t>The IUPAC Nomenclature </a:t>
            </a:r>
            <a:r>
              <a:rPr lang="en-US" sz="2000" b="1" dirty="0" smtClean="0">
                <a:solidFill>
                  <a:srgbClr val="C00000"/>
                </a:solidFill>
                <a:cs typeface="Times New Roman" pitchFamily="18" charset="0"/>
              </a:rPr>
              <a:t>of alkenes and  </a:t>
            </a:r>
            <a:r>
              <a:rPr lang="en-US" sz="2000" b="1" dirty="0" err="1" smtClean="0">
                <a:solidFill>
                  <a:srgbClr val="C00000"/>
                </a:solidFill>
                <a:cs typeface="Times New Roman" pitchFamily="18" charset="0"/>
              </a:rPr>
              <a:t>Cyclo</a:t>
            </a:r>
            <a:r>
              <a:rPr lang="en-US" sz="2000" b="1" dirty="0" err="1">
                <a:solidFill>
                  <a:srgbClr val="C00000"/>
                </a:solidFill>
                <a:cs typeface="Times New Roman" pitchFamily="18" charset="0"/>
              </a:rPr>
              <a:t>a</a:t>
            </a:r>
            <a:r>
              <a:rPr lang="en-US" sz="2000" b="1" dirty="0" err="1" smtClean="0">
                <a:solidFill>
                  <a:srgbClr val="C00000"/>
                </a:solidFill>
                <a:cs typeface="Times New Roman" pitchFamily="18" charset="0"/>
              </a:rPr>
              <a:t>lkenes</a:t>
            </a:r>
            <a:r>
              <a:rPr lang="en-US" sz="2000" b="1" dirty="0" smtClean="0">
                <a:solidFill>
                  <a:srgbClr val="C00000"/>
                </a:solidFill>
                <a:cs typeface="Times New Roman" pitchFamily="18" charset="0"/>
              </a:rPr>
              <a:t>     </a:t>
            </a:r>
            <a:r>
              <a:rPr lang="en-US" sz="2000" b="1" dirty="0">
                <a:solidFill>
                  <a:srgbClr val="C00000"/>
                </a:solidFill>
                <a:cs typeface="Times New Roman" pitchFamily="18" charset="0"/>
              </a:rPr>
              <a:t>cont. </a:t>
            </a:r>
          </a:p>
        </p:txBody>
      </p:sp>
    </p:spTree>
    <p:extLst>
      <p:ext uri="{BB962C8B-B14F-4D97-AF65-F5344CB8AC3E}">
        <p14:creationId xmlns:p14="http://schemas.microsoft.com/office/powerpoint/2010/main" val="413353909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19314" y="1600200"/>
            <a:ext cx="8237767" cy="400110"/>
          </a:xfrm>
          <a:prstGeom prst="rect">
            <a:avLst/>
          </a:prstGeom>
          <a:noFill/>
        </p:spPr>
        <p:txBody>
          <a:bodyPr wrap="square" rtlCol="0">
            <a:spAutoFit/>
          </a:bodyPr>
          <a:lstStyle/>
          <a:p>
            <a:pPr algn="just"/>
            <a:endParaRPr lang="en-US" sz="2000" b="1" dirty="0">
              <a:solidFill>
                <a:srgbClr val="FF0000"/>
              </a:solidFill>
              <a:cs typeface="Times New Roman" pitchFamily="18" charset="0"/>
            </a:endParaRPr>
          </a:p>
        </p:txBody>
      </p:sp>
      <p:sp>
        <p:nvSpPr>
          <p:cNvPr id="34" name="TextBox 33"/>
          <p:cNvSpPr txBox="1"/>
          <p:nvPr/>
        </p:nvSpPr>
        <p:spPr>
          <a:xfrm>
            <a:off x="0" y="-38100"/>
            <a:ext cx="9144000" cy="892552"/>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a:solidFill>
                  <a:srgbClr val="C00000"/>
                </a:solidFill>
              </a:rPr>
              <a:t>Isomerism </a:t>
            </a:r>
            <a:endParaRPr lang="en-US" sz="2800" b="1" dirty="0" smtClean="0">
              <a:solidFill>
                <a:srgbClr val="C00000"/>
              </a:solidFill>
            </a:endParaRPr>
          </a:p>
          <a:p>
            <a:pPr algn="ctr"/>
            <a:r>
              <a:rPr lang="en-US" sz="2400" b="1" dirty="0">
                <a:solidFill>
                  <a:srgbClr val="C00000"/>
                </a:solidFill>
              </a:rPr>
              <a:t>(</a:t>
            </a:r>
            <a:r>
              <a:rPr lang="en-US" sz="2400" b="1" dirty="0" smtClean="0">
                <a:solidFill>
                  <a:srgbClr val="C00000"/>
                </a:solidFill>
              </a:rPr>
              <a:t>Geometrical and Structural Isomerism of Alkenes). </a:t>
            </a:r>
            <a:endParaRPr lang="en-US" sz="2400" b="1" dirty="0"/>
          </a:p>
        </p:txBody>
      </p:sp>
      <p:sp>
        <p:nvSpPr>
          <p:cNvPr id="15" name="TextBox 14"/>
          <p:cNvSpPr txBox="1"/>
          <p:nvPr/>
        </p:nvSpPr>
        <p:spPr>
          <a:xfrm>
            <a:off x="152400" y="752709"/>
            <a:ext cx="8839200" cy="2923877"/>
          </a:xfrm>
          <a:prstGeom prst="rect">
            <a:avLst/>
          </a:prstGeom>
          <a:noFill/>
        </p:spPr>
        <p:txBody>
          <a:bodyPr wrap="square" rtlCol="0">
            <a:spAutoFit/>
          </a:bodyPr>
          <a:lstStyle/>
          <a:p>
            <a:pPr lvl="0"/>
            <a:r>
              <a:rPr lang="en-US" sz="2000" b="1" dirty="0" smtClean="0">
                <a:solidFill>
                  <a:srgbClr val="002060"/>
                </a:solidFill>
                <a:cs typeface="+mj-cs"/>
              </a:rPr>
              <a:t>   Geometrical Isomerism</a:t>
            </a:r>
            <a:r>
              <a:rPr lang="ar-SA" sz="2000" b="1" dirty="0" smtClean="0">
                <a:solidFill>
                  <a:srgbClr val="002060"/>
                </a:solidFill>
                <a:cs typeface="+mj-cs"/>
              </a:rPr>
              <a:t> </a:t>
            </a:r>
            <a:r>
              <a:rPr lang="en-US" sz="2000" b="1" dirty="0" smtClean="0">
                <a:solidFill>
                  <a:srgbClr val="002060"/>
                </a:solidFill>
                <a:cs typeface="+mj-cs"/>
              </a:rPr>
              <a:t>is a phenomenon in which two molecules having the same molecular formula will have two possible arrangements around </a:t>
            </a:r>
            <a:r>
              <a:rPr lang="en-US" sz="2000" b="1" dirty="0">
                <a:solidFill>
                  <a:srgbClr val="002060"/>
                </a:solidFill>
                <a:cs typeface="+mj-cs"/>
              </a:rPr>
              <a:t>the double </a:t>
            </a:r>
            <a:r>
              <a:rPr lang="en-US" sz="2000" b="1" dirty="0" smtClean="0">
                <a:solidFill>
                  <a:srgbClr val="002060"/>
                </a:solidFill>
                <a:cs typeface="+mj-cs"/>
              </a:rPr>
              <a:t>bond , due </a:t>
            </a:r>
            <a:r>
              <a:rPr lang="en-US" sz="2000" b="1" dirty="0">
                <a:solidFill>
                  <a:srgbClr val="002060"/>
                </a:solidFill>
                <a:cs typeface="+mj-cs"/>
              </a:rPr>
              <a:t>to restricted rotation . </a:t>
            </a:r>
            <a:endParaRPr lang="en-US" sz="2000" b="1" dirty="0" smtClean="0">
              <a:solidFill>
                <a:srgbClr val="002060"/>
              </a:solidFill>
              <a:cs typeface="+mj-cs"/>
            </a:endParaRPr>
          </a:p>
          <a:p>
            <a:r>
              <a:rPr lang="en-US" sz="2000" b="1" dirty="0">
                <a:solidFill>
                  <a:srgbClr val="002060"/>
                </a:solidFill>
                <a:cs typeface="+mj-cs"/>
              </a:rPr>
              <a:t> </a:t>
            </a:r>
            <a:r>
              <a:rPr lang="en-US" sz="2000" b="1" dirty="0" smtClean="0">
                <a:solidFill>
                  <a:srgbClr val="002060"/>
                </a:solidFill>
                <a:cs typeface="+mj-cs"/>
              </a:rPr>
              <a:t>    </a:t>
            </a:r>
            <a:r>
              <a:rPr lang="en-US" sz="2000" b="1" dirty="0" smtClean="0">
                <a:solidFill>
                  <a:srgbClr val="C00000"/>
                </a:solidFill>
                <a:cs typeface="+mj-cs"/>
              </a:rPr>
              <a:t>Structural i</a:t>
            </a:r>
            <a:r>
              <a:rPr lang="en-US" sz="2000" b="1" dirty="0" smtClean="0">
                <a:solidFill>
                  <a:srgbClr val="002060"/>
                </a:solidFill>
                <a:cs typeface="+mj-cs"/>
              </a:rPr>
              <a:t>somers as </a:t>
            </a:r>
            <a:r>
              <a:rPr lang="en-US" sz="2000" b="1" dirty="0">
                <a:solidFill>
                  <a:srgbClr val="002060"/>
                </a:solidFill>
                <a:cs typeface="+mj-cs"/>
              </a:rPr>
              <a:t>it was </a:t>
            </a:r>
            <a:r>
              <a:rPr lang="en-US" sz="2000" b="1" dirty="0" smtClean="0">
                <a:solidFill>
                  <a:srgbClr val="002060"/>
                </a:solidFill>
                <a:cs typeface="+mj-cs"/>
              </a:rPr>
              <a:t>mentioned </a:t>
            </a:r>
            <a:r>
              <a:rPr lang="en-US" sz="2000" b="1" dirty="0">
                <a:solidFill>
                  <a:srgbClr val="002060"/>
                </a:solidFill>
                <a:cs typeface="+mj-cs"/>
              </a:rPr>
              <a:t>before are isomers which differ in the sequence of atoms bonded to each </a:t>
            </a:r>
            <a:r>
              <a:rPr lang="en-US" sz="2000" b="1" dirty="0" smtClean="0">
                <a:solidFill>
                  <a:srgbClr val="002060"/>
                </a:solidFill>
                <a:cs typeface="+mj-cs"/>
              </a:rPr>
              <a:t>other. </a:t>
            </a:r>
          </a:p>
          <a:p>
            <a:r>
              <a:rPr lang="en-US" sz="2000" b="1" dirty="0" smtClean="0">
                <a:solidFill>
                  <a:srgbClr val="002060"/>
                </a:solidFill>
                <a:cs typeface="+mj-cs"/>
              </a:rPr>
              <a:t>    The </a:t>
            </a:r>
            <a:r>
              <a:rPr lang="en-US" sz="2000" b="1" dirty="0">
                <a:solidFill>
                  <a:srgbClr val="002060"/>
                </a:solidFill>
                <a:cs typeface="+mj-cs"/>
              </a:rPr>
              <a:t>following example </a:t>
            </a:r>
            <a:r>
              <a:rPr lang="en-US" sz="2000" b="1" dirty="0" smtClean="0">
                <a:solidFill>
                  <a:srgbClr val="002060"/>
                </a:solidFill>
                <a:cs typeface="+mj-cs"/>
              </a:rPr>
              <a:t>shows </a:t>
            </a:r>
            <a:r>
              <a:rPr lang="en-US" sz="2000" b="1" dirty="0">
                <a:solidFill>
                  <a:srgbClr val="002060"/>
                </a:solidFill>
                <a:cs typeface="+mj-cs"/>
              </a:rPr>
              <a:t>both , Structural and Geometrical isomerism Of   </a:t>
            </a:r>
            <a:r>
              <a:rPr lang="en-US" sz="2000" b="1" dirty="0" smtClean="0">
                <a:solidFill>
                  <a:srgbClr val="002060"/>
                </a:solidFill>
                <a:cs typeface="+mj-cs"/>
              </a:rPr>
              <a:t>Butylene </a:t>
            </a:r>
            <a:r>
              <a:rPr lang="en-US" sz="2000" b="1" dirty="0" smtClean="0">
                <a:solidFill>
                  <a:srgbClr val="002060"/>
                </a:solidFill>
              </a:rPr>
              <a:t>with </a:t>
            </a:r>
            <a:r>
              <a:rPr lang="en-US" sz="2000" b="1" dirty="0">
                <a:solidFill>
                  <a:srgbClr val="002060"/>
                </a:solidFill>
              </a:rPr>
              <a:t>molecular formula   </a:t>
            </a:r>
            <a:r>
              <a:rPr lang="en-US" sz="2400" b="1" dirty="0">
                <a:solidFill>
                  <a:srgbClr val="C00000"/>
                </a:solidFill>
              </a:rPr>
              <a:t>C</a:t>
            </a:r>
            <a:r>
              <a:rPr lang="en-US" sz="2400" b="1" baseline="-25000" dirty="0">
                <a:solidFill>
                  <a:srgbClr val="C00000"/>
                </a:solidFill>
              </a:rPr>
              <a:t>4</a:t>
            </a:r>
            <a:r>
              <a:rPr lang="en-US" sz="2400" b="1" dirty="0">
                <a:solidFill>
                  <a:srgbClr val="C00000"/>
                </a:solidFill>
              </a:rPr>
              <a:t>H</a:t>
            </a:r>
            <a:r>
              <a:rPr lang="en-US" sz="2400" b="1" baseline="-25000" dirty="0">
                <a:solidFill>
                  <a:srgbClr val="C00000"/>
                </a:solidFill>
              </a:rPr>
              <a:t>8</a:t>
            </a:r>
            <a:r>
              <a:rPr lang="en-US" sz="2000" b="1" dirty="0">
                <a:solidFill>
                  <a:srgbClr val="002060"/>
                </a:solidFill>
              </a:rPr>
              <a:t>  </a:t>
            </a:r>
            <a:r>
              <a:rPr lang="en-US" sz="2000" b="1" dirty="0" smtClean="0">
                <a:solidFill>
                  <a:srgbClr val="002060"/>
                </a:solidFill>
              </a:rPr>
              <a:t>:-</a:t>
            </a:r>
          </a:p>
          <a:p>
            <a:endParaRPr lang="en-US" sz="2000" b="1" dirty="0">
              <a:solidFill>
                <a:srgbClr val="002060"/>
              </a:solidFill>
              <a:cs typeface="Times New Roman" pitchFamily="18" charset="0"/>
            </a:endParaRPr>
          </a:p>
          <a:p>
            <a:pPr marL="342900" indent="-342900">
              <a:buFont typeface="Arial" panose="020B0604020202020204" pitchFamily="34" charset="0"/>
              <a:buChar char="•"/>
            </a:pPr>
            <a:r>
              <a:rPr lang="en-US" sz="2000" b="1" dirty="0" smtClean="0">
                <a:solidFill>
                  <a:srgbClr val="C00000"/>
                </a:solidFill>
                <a:cs typeface="Times New Roman" pitchFamily="18" charset="0"/>
              </a:rPr>
              <a:t>Structural </a:t>
            </a:r>
            <a:r>
              <a:rPr lang="en-US" sz="2000" b="1" dirty="0">
                <a:solidFill>
                  <a:srgbClr val="C00000"/>
                </a:solidFill>
                <a:cs typeface="Times New Roman" pitchFamily="18" charset="0"/>
              </a:rPr>
              <a:t>isomerism</a:t>
            </a:r>
            <a:r>
              <a:rPr lang="en-US" sz="2000" b="1" dirty="0">
                <a:solidFill>
                  <a:srgbClr val="002060"/>
                </a:solidFill>
              </a:rPr>
              <a:t> of Butylene</a:t>
            </a:r>
            <a:r>
              <a:rPr lang="en-US" sz="2000" b="1" dirty="0">
                <a:solidFill>
                  <a:srgbClr val="C00000"/>
                </a:solidFill>
                <a:cs typeface="Times New Roman" pitchFamily="18" charset="0"/>
              </a:rPr>
              <a:t> </a:t>
            </a:r>
            <a:endParaRPr lang="en-US" sz="2000" b="1" u="sng" dirty="0">
              <a:solidFill>
                <a:srgbClr val="002060"/>
              </a:solidFill>
              <a:cs typeface="+mj-cs"/>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64</a:t>
            </a:fld>
            <a:endParaRPr lang="en-US"/>
          </a:p>
        </p:txBody>
      </p:sp>
      <p:cxnSp>
        <p:nvCxnSpPr>
          <p:cNvPr id="7" name="رابط مستقيم 6"/>
          <p:cNvCxnSpPr/>
          <p:nvPr/>
        </p:nvCxnSpPr>
        <p:spPr>
          <a:xfrm>
            <a:off x="7391400" y="2895600"/>
            <a:ext cx="0" cy="125343"/>
          </a:xfrm>
          <a:prstGeom prst="line">
            <a:avLst/>
          </a:prstGeom>
        </p:spPr>
        <p:style>
          <a:lnRef idx="1">
            <a:schemeClr val="dk1"/>
          </a:lnRef>
          <a:fillRef idx="0">
            <a:schemeClr val="dk1"/>
          </a:fillRef>
          <a:effectRef idx="0">
            <a:schemeClr val="dk1"/>
          </a:effectRef>
          <a:fontRef idx="minor">
            <a:schemeClr val="tx1"/>
          </a:fontRef>
        </p:style>
      </p:cxn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pic>
        <p:nvPicPr>
          <p:cNvPr id="11" name="Picture 10"/>
          <p:cNvPicPr/>
          <p:nvPr/>
        </p:nvPicPr>
        <p:blipFill>
          <a:blip r:embed="rId3"/>
          <a:stretch>
            <a:fillRect/>
          </a:stretch>
        </p:blipFill>
        <p:spPr>
          <a:xfrm>
            <a:off x="1752600" y="4038600"/>
            <a:ext cx="6477000" cy="2014090"/>
          </a:xfrm>
          <a:prstGeom prst="rect">
            <a:avLst/>
          </a:prstGeom>
        </p:spPr>
      </p:pic>
    </p:spTree>
    <p:extLst>
      <p:ext uri="{BB962C8B-B14F-4D97-AF65-F5344CB8AC3E}">
        <p14:creationId xmlns:p14="http://schemas.microsoft.com/office/powerpoint/2010/main" val="313296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stCondLst>
                                    <p:cond delay="0"/>
                                  </p:stCondLst>
                                  <p:endCondLst>
                                    <p:cond evt="begin" delay="0">
                                      <p:tn val="9"/>
                                    </p:cond>
                                  </p:end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1+#ppt_w/2"/>
                                          </p:val>
                                        </p:tav>
                                        <p:tav tm="100000">
                                          <p:val>
                                            <p:strVal val="#ppt_x"/>
                                          </p:val>
                                        </p:tav>
                                      </p:tavLst>
                                    </p:anim>
                                    <p:anim calcmode="lin" valueType="num">
                                      <p:cBhvr additive="base">
                                        <p:cTn id="12" dur="10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1+#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4" grpId="0" animBg="1"/>
      <p:bldP spid="1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65</a:t>
            </a:fld>
            <a:endParaRPr lang="en-US">
              <a:solidFill>
                <a:prstClr val="black">
                  <a:tint val="75000"/>
                </a:prstClr>
              </a:solidFill>
            </a:endParaRPr>
          </a:p>
        </p:txBody>
      </p:sp>
      <p:sp>
        <p:nvSpPr>
          <p:cNvPr id="3" name="Rectangle 2"/>
          <p:cNvSpPr/>
          <p:nvPr/>
        </p:nvSpPr>
        <p:spPr>
          <a:xfrm>
            <a:off x="152400" y="685800"/>
            <a:ext cx="8859684" cy="1015663"/>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en-US" sz="2000" b="1" dirty="0">
                <a:solidFill>
                  <a:srgbClr val="00487E"/>
                </a:solidFill>
                <a:cs typeface="+mj-cs"/>
              </a:rPr>
              <a:t> </a:t>
            </a:r>
            <a:r>
              <a:rPr lang="en-US" sz="2000" b="1" dirty="0" smtClean="0">
                <a:solidFill>
                  <a:srgbClr val="00487E"/>
                </a:solidFill>
                <a:cs typeface="+mj-cs"/>
              </a:rPr>
              <a:t>  </a:t>
            </a:r>
            <a:r>
              <a:rPr lang="en-US" sz="2000" b="1" dirty="0" smtClean="0">
                <a:solidFill>
                  <a:srgbClr val="002060"/>
                </a:solidFill>
                <a:cs typeface="+mj-cs"/>
              </a:rPr>
              <a:t>In </a:t>
            </a:r>
            <a:r>
              <a:rPr lang="en-US" sz="2000" b="1" dirty="0">
                <a:solidFill>
                  <a:srgbClr val="002060"/>
                </a:solidFill>
                <a:cs typeface="+mj-cs"/>
              </a:rPr>
              <a:t>alkenes (such as 2-butylene as an example) where  two substituents are  differ </a:t>
            </a:r>
            <a:r>
              <a:rPr lang="en-US" sz="2000" b="1" dirty="0" smtClean="0">
                <a:solidFill>
                  <a:srgbClr val="002060"/>
                </a:solidFill>
                <a:cs typeface="+mj-cs"/>
              </a:rPr>
              <a:t>in </a:t>
            </a:r>
            <a:r>
              <a:rPr lang="en-US" sz="2000" b="1" dirty="0">
                <a:solidFill>
                  <a:srgbClr val="002060"/>
                </a:solidFill>
                <a:cs typeface="+mj-cs"/>
              </a:rPr>
              <a:t>the same carbon </a:t>
            </a:r>
            <a:r>
              <a:rPr lang="en-US" sz="2000" b="1" dirty="0" smtClean="0">
                <a:solidFill>
                  <a:srgbClr val="002060"/>
                </a:solidFill>
                <a:cs typeface="+mj-cs"/>
              </a:rPr>
              <a:t>atom, </a:t>
            </a:r>
            <a:r>
              <a:rPr lang="en-US" sz="2000" b="1" dirty="0">
                <a:solidFill>
                  <a:srgbClr val="002060"/>
                </a:solidFill>
                <a:cs typeface="+mj-cs"/>
              </a:rPr>
              <a:t>exist as geometric isomers its geometric isomerism is due to restricted rotation about the carbon - carbon double </a:t>
            </a:r>
            <a:r>
              <a:rPr lang="en-US" sz="2000" b="1" dirty="0" smtClean="0">
                <a:solidFill>
                  <a:srgbClr val="002060"/>
                </a:solidFill>
                <a:cs typeface="+mj-cs"/>
              </a:rPr>
              <a:t>bond</a:t>
            </a:r>
            <a:r>
              <a:rPr lang="en-US" sz="2000" b="1" dirty="0">
                <a:solidFill>
                  <a:srgbClr val="002060"/>
                </a:solidFill>
                <a:cs typeface="+mj-cs"/>
              </a:rPr>
              <a:t>.</a:t>
            </a:r>
            <a:endParaRPr lang="en-US" sz="2000" dirty="0">
              <a:solidFill>
                <a:srgbClr val="002060"/>
              </a:solidFill>
              <a:cs typeface="+mj-cs"/>
            </a:endParaRPr>
          </a:p>
        </p:txBody>
      </p:sp>
    </p:spTree>
    <p:extLst>
      <p:ext uri="{BB962C8B-B14F-4D97-AF65-F5344CB8AC3E}">
        <p14:creationId xmlns:p14="http://schemas.microsoft.com/office/powerpoint/2010/main" val="22922202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565528"/>
            <a:ext cx="8458200" cy="2308324"/>
          </a:xfrm>
          <a:prstGeom prst="rect">
            <a:avLst/>
          </a:prstGeom>
        </p:spPr>
        <p:txBody>
          <a:bodyPr wrap="square">
            <a:spAutoFit/>
          </a:bodyPr>
          <a:lstStyle/>
          <a:p>
            <a:pPr algn="just"/>
            <a:r>
              <a:rPr lang="en-US" sz="2400" b="1" dirty="0" smtClean="0">
                <a:solidFill>
                  <a:schemeClr val="accent3">
                    <a:lumMod val="50000"/>
                  </a:schemeClr>
                </a:solidFill>
              </a:rPr>
              <a:t>When the </a:t>
            </a:r>
            <a:r>
              <a:rPr lang="en-US" sz="2400" b="1" dirty="0">
                <a:solidFill>
                  <a:schemeClr val="accent3">
                    <a:lumMod val="50000"/>
                  </a:schemeClr>
                </a:solidFill>
              </a:rPr>
              <a:t>two </a:t>
            </a:r>
            <a:r>
              <a:rPr lang="en-US" sz="2400" b="1" dirty="0" smtClean="0">
                <a:solidFill>
                  <a:schemeClr val="accent3">
                    <a:lumMod val="50000"/>
                  </a:schemeClr>
                </a:solidFill>
              </a:rPr>
              <a:t>methyl </a:t>
            </a:r>
            <a:r>
              <a:rPr lang="en-US" sz="2400" b="1" dirty="0">
                <a:solidFill>
                  <a:schemeClr val="accent3">
                    <a:lumMod val="50000"/>
                  </a:schemeClr>
                </a:solidFill>
              </a:rPr>
              <a:t>groups are on </a:t>
            </a:r>
            <a:r>
              <a:rPr lang="en-US" sz="2400" b="1" dirty="0" smtClean="0">
                <a:solidFill>
                  <a:schemeClr val="accent3">
                    <a:lumMod val="50000"/>
                  </a:schemeClr>
                </a:solidFill>
              </a:rPr>
              <a:t>the </a:t>
            </a:r>
            <a:r>
              <a:rPr lang="en-US" sz="2400" b="1" dirty="0">
                <a:solidFill>
                  <a:srgbClr val="C00000"/>
                </a:solidFill>
              </a:rPr>
              <a:t>same side </a:t>
            </a:r>
            <a:r>
              <a:rPr lang="en-US" sz="2400" b="1" dirty="0">
                <a:solidFill>
                  <a:schemeClr val="accent3">
                    <a:lumMod val="50000"/>
                  </a:schemeClr>
                </a:solidFill>
              </a:rPr>
              <a:t>of the double bond, the compound is called the </a:t>
            </a:r>
            <a:r>
              <a:rPr lang="en-US" sz="2400" b="1" i="1" dirty="0" err="1">
                <a:solidFill>
                  <a:srgbClr val="C00000"/>
                </a:solidFill>
              </a:rPr>
              <a:t>cis</a:t>
            </a:r>
            <a:r>
              <a:rPr lang="en-US" sz="2400" b="1" dirty="0">
                <a:solidFill>
                  <a:srgbClr val="C00000"/>
                </a:solidFill>
              </a:rPr>
              <a:t> </a:t>
            </a:r>
            <a:r>
              <a:rPr lang="en-US" sz="2400" b="1" dirty="0">
                <a:solidFill>
                  <a:schemeClr val="accent3">
                    <a:lumMod val="50000"/>
                  </a:schemeClr>
                </a:solidFill>
              </a:rPr>
              <a:t>isomer</a:t>
            </a:r>
          </a:p>
          <a:p>
            <a:pPr algn="just"/>
            <a:r>
              <a:rPr lang="en-US" sz="2400" b="1" dirty="0" smtClean="0">
                <a:solidFill>
                  <a:schemeClr val="accent3">
                    <a:lumMod val="50000"/>
                  </a:schemeClr>
                </a:solidFill>
              </a:rPr>
              <a:t>      When </a:t>
            </a:r>
            <a:r>
              <a:rPr lang="en-US" sz="2400" b="1" dirty="0">
                <a:solidFill>
                  <a:schemeClr val="accent3">
                    <a:lumMod val="50000"/>
                  </a:schemeClr>
                </a:solidFill>
              </a:rPr>
              <a:t>two similar groups are on </a:t>
            </a:r>
            <a:r>
              <a:rPr lang="en-US" sz="2400" b="1" dirty="0" smtClean="0">
                <a:solidFill>
                  <a:schemeClr val="accent3">
                    <a:lumMod val="50000"/>
                  </a:schemeClr>
                </a:solidFill>
              </a:rPr>
              <a:t>the </a:t>
            </a:r>
            <a:r>
              <a:rPr lang="en-US" sz="2400" b="1" dirty="0">
                <a:solidFill>
                  <a:srgbClr val="C00000"/>
                </a:solidFill>
              </a:rPr>
              <a:t>opposite sides </a:t>
            </a:r>
            <a:r>
              <a:rPr lang="en-US" sz="2400" b="1" dirty="0">
                <a:solidFill>
                  <a:schemeClr val="accent3">
                    <a:lumMod val="50000"/>
                  </a:schemeClr>
                </a:solidFill>
              </a:rPr>
              <a:t>of the double bond, the compound is called the </a:t>
            </a:r>
            <a:r>
              <a:rPr lang="en-US" sz="2400" b="1" i="1" dirty="0">
                <a:solidFill>
                  <a:srgbClr val="C00000"/>
                </a:solidFill>
              </a:rPr>
              <a:t>trans</a:t>
            </a:r>
            <a:r>
              <a:rPr lang="en-US" sz="2400" b="1" dirty="0">
                <a:solidFill>
                  <a:schemeClr val="accent3">
                    <a:lumMod val="50000"/>
                  </a:schemeClr>
                </a:solidFill>
              </a:rPr>
              <a:t> isomer.</a:t>
            </a:r>
            <a:r>
              <a:rPr lang="en-US" sz="2400" b="1" dirty="0">
                <a:solidFill>
                  <a:schemeClr val="accent3">
                    <a:lumMod val="50000"/>
                  </a:schemeClr>
                </a:solidFill>
                <a:cs typeface="Times New Roman" pitchFamily="18" charset="0"/>
              </a:rPr>
              <a:t> They have </a:t>
            </a:r>
            <a:r>
              <a:rPr lang="en-US" sz="2400" b="1" dirty="0">
                <a:solidFill>
                  <a:srgbClr val="C00000"/>
                </a:solidFill>
                <a:cs typeface="Times New Roman" pitchFamily="18" charset="0"/>
              </a:rPr>
              <a:t>different physical </a:t>
            </a:r>
            <a:r>
              <a:rPr lang="en-US" sz="2400" b="1" dirty="0">
                <a:solidFill>
                  <a:schemeClr val="accent3">
                    <a:lumMod val="50000"/>
                  </a:schemeClr>
                </a:solidFill>
                <a:cs typeface="Times New Roman" pitchFamily="18" charset="0"/>
              </a:rPr>
              <a:t>properties and can be separated by fractional crystallization or distillation.</a:t>
            </a:r>
          </a:p>
        </p:txBody>
      </p:sp>
      <p:sp>
        <p:nvSpPr>
          <p:cNvPr id="4" name="TextBox 3"/>
          <p:cNvSpPr txBox="1"/>
          <p:nvPr/>
        </p:nvSpPr>
        <p:spPr>
          <a:xfrm>
            <a:off x="0" y="0"/>
            <a:ext cx="5029200" cy="40011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b="1" dirty="0">
                <a:solidFill>
                  <a:srgbClr val="C00000"/>
                </a:solidFill>
              </a:rPr>
              <a:t>Geometrical Isomerism’s  </a:t>
            </a:r>
            <a:r>
              <a:rPr lang="en-US" sz="2000" b="1" dirty="0"/>
              <a:t>in </a:t>
            </a:r>
            <a:r>
              <a:rPr lang="en-US" sz="2000" b="1" dirty="0" smtClean="0"/>
              <a:t>Alkenes    cont.</a:t>
            </a:r>
            <a:endParaRPr lang="en-US" sz="2000" b="1" dirty="0"/>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66</a:t>
            </a:fld>
            <a:endParaRPr lang="en-US" dirty="0"/>
          </a:p>
        </p:txBody>
      </p:sp>
      <p:pic>
        <p:nvPicPr>
          <p:cNvPr id="5" name="Picture 4"/>
          <p:cNvPicPr>
            <a:picLocks noChangeAspect="1"/>
          </p:cNvPicPr>
          <p:nvPr/>
        </p:nvPicPr>
        <p:blipFill>
          <a:blip r:embed="rId3"/>
          <a:stretch>
            <a:fillRect/>
          </a:stretch>
        </p:blipFill>
        <p:spPr>
          <a:xfrm>
            <a:off x="3276600" y="2743200"/>
            <a:ext cx="4876590" cy="2229299"/>
          </a:xfrm>
          <a:prstGeom prst="rect">
            <a:avLst/>
          </a:prstGeom>
        </p:spPr>
      </p:pic>
      <p:sp>
        <p:nvSpPr>
          <p:cNvPr id="6" name="Rectangle 5"/>
          <p:cNvSpPr/>
          <p:nvPr/>
        </p:nvSpPr>
        <p:spPr>
          <a:xfrm>
            <a:off x="381001" y="5224484"/>
            <a:ext cx="8370626" cy="707886"/>
          </a:xfrm>
          <a:prstGeom prst="rect">
            <a:avLst/>
          </a:prstGeom>
        </p:spPr>
        <p:txBody>
          <a:bodyPr wrap="square">
            <a:spAutoFit/>
          </a:bodyPr>
          <a:lstStyle/>
          <a:p>
            <a:pPr lvl="0"/>
            <a:r>
              <a:rPr lang="en-US" sz="2000" b="1" dirty="0" smtClean="0">
                <a:solidFill>
                  <a:srgbClr val="00487E"/>
                </a:solidFill>
                <a:cs typeface="Times New Roman" pitchFamily="18" charset="0"/>
              </a:rPr>
              <a:t>  Other isomers </a:t>
            </a:r>
            <a:r>
              <a:rPr lang="en-US" sz="2000" b="1" dirty="0">
                <a:solidFill>
                  <a:srgbClr val="00487E"/>
                </a:solidFill>
                <a:cs typeface="Times New Roman" pitchFamily="18" charset="0"/>
              </a:rPr>
              <a:t>do not show Geometrical Isomerism as it appear from the following:-</a:t>
            </a:r>
            <a:endParaRPr lang="en-US" sz="2000" dirty="0">
              <a:solidFill>
                <a:srgbClr val="00487E"/>
              </a:solidFill>
            </a:endParaRPr>
          </a:p>
        </p:txBody>
      </p:sp>
      <p:sp>
        <p:nvSpPr>
          <p:cNvPr id="8" name="Rectangle 7"/>
          <p:cNvSpPr/>
          <p:nvPr/>
        </p:nvSpPr>
        <p:spPr>
          <a:xfrm>
            <a:off x="152400" y="3485829"/>
            <a:ext cx="2971800" cy="400110"/>
          </a:xfrm>
          <a:prstGeom prst="rect">
            <a:avLst/>
          </a:prstGeom>
        </p:spPr>
        <p:txBody>
          <a:bodyPr wrap="square">
            <a:spAutoFit/>
          </a:bodyPr>
          <a:lstStyle/>
          <a:p>
            <a:r>
              <a:rPr lang="en-US" sz="2000" b="1" dirty="0" smtClean="0">
                <a:solidFill>
                  <a:srgbClr val="FF0000"/>
                </a:solidFill>
                <a:cs typeface="Times New Roman" pitchFamily="18" charset="0"/>
              </a:rPr>
              <a:t>  Geometrical  isomerism </a:t>
            </a:r>
            <a:endParaRPr lang="ar-SA" sz="2000" dirty="0">
              <a:solidFill>
                <a:srgbClr val="FF0000"/>
              </a:solidFill>
            </a:endParaRPr>
          </a:p>
        </p:txBody>
      </p:sp>
      <p:sp>
        <p:nvSpPr>
          <p:cNvPr id="7" name="Rectangle 6"/>
          <p:cNvSpPr/>
          <p:nvPr/>
        </p:nvSpPr>
        <p:spPr>
          <a:xfrm>
            <a:off x="2929275" y="3516607"/>
            <a:ext cx="389850" cy="369332"/>
          </a:xfrm>
          <a:prstGeom prst="rect">
            <a:avLst/>
          </a:prstGeom>
        </p:spPr>
        <p:txBody>
          <a:bodyPr wrap="none">
            <a:spAutoFit/>
          </a:bodyPr>
          <a:lstStyle/>
          <a:p>
            <a:pPr algn="just"/>
            <a:r>
              <a:rPr lang="en-US" b="1" dirty="0">
                <a:solidFill>
                  <a:srgbClr val="C00000"/>
                </a:solidFill>
                <a:cs typeface="Times New Roman" pitchFamily="18" charset="0"/>
                <a:sym typeface="Wingdings 3"/>
              </a:rPr>
              <a:t></a:t>
            </a:r>
            <a:endParaRPr lang="en-US" b="1" dirty="0">
              <a:solidFill>
                <a:srgbClr val="C00000"/>
              </a:solidFill>
              <a:cs typeface="Times New Roman" pitchFamily="18" charset="0"/>
            </a:endParaRPr>
          </a:p>
        </p:txBody>
      </p:sp>
      <p:sp>
        <p:nvSpPr>
          <p:cNvPr id="9" name="عنصر نائب للتذييل 8"/>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4108629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2400" y="685800"/>
            <a:ext cx="8839200" cy="707886"/>
          </a:xfrm>
          <a:prstGeom prst="rect">
            <a:avLst/>
          </a:prstGeom>
          <a:noFill/>
        </p:spPr>
        <p:txBody>
          <a:bodyPr wrap="square" rtlCol="0">
            <a:spAutoFit/>
          </a:bodyPr>
          <a:lstStyle/>
          <a:p>
            <a:pPr algn="just"/>
            <a:r>
              <a:rPr lang="en-US" sz="2000" b="1" dirty="0">
                <a:solidFill>
                  <a:srgbClr val="00487E"/>
                </a:solidFill>
                <a:cs typeface="Times New Roman" pitchFamily="18" charset="0"/>
              </a:rPr>
              <a:t> </a:t>
            </a:r>
            <a:r>
              <a:rPr lang="en-US" sz="2000" b="1" dirty="0" smtClean="0">
                <a:solidFill>
                  <a:srgbClr val="00487E"/>
                </a:solidFill>
                <a:cs typeface="Times New Roman" pitchFamily="18" charset="0"/>
              </a:rPr>
              <a:t>   </a:t>
            </a:r>
            <a:r>
              <a:rPr lang="en-US" sz="2000" b="1" dirty="0">
                <a:solidFill>
                  <a:srgbClr val="00487E"/>
                </a:solidFill>
                <a:cs typeface="Times New Roman" pitchFamily="18" charset="0"/>
              </a:rPr>
              <a:t>The following compounds </a:t>
            </a:r>
            <a:r>
              <a:rPr lang="en-US" sz="2000" b="1" dirty="0" smtClean="0">
                <a:solidFill>
                  <a:srgbClr val="00487E"/>
                </a:solidFill>
                <a:cs typeface="Times New Roman" pitchFamily="18" charset="0"/>
              </a:rPr>
              <a:t>have  two similar atoms or groups on the same carbon  the compound have </a:t>
            </a:r>
            <a:r>
              <a:rPr lang="en-US" sz="2000" b="1" dirty="0">
                <a:solidFill>
                  <a:srgbClr val="C00000"/>
                </a:solidFill>
                <a:cs typeface="Times New Roman" pitchFamily="18" charset="0"/>
              </a:rPr>
              <a:t>no geometric </a:t>
            </a:r>
            <a:r>
              <a:rPr lang="en-US" sz="2000" b="1" dirty="0" smtClean="0">
                <a:solidFill>
                  <a:srgbClr val="00487E"/>
                </a:solidFill>
                <a:cs typeface="Times New Roman" pitchFamily="18" charset="0"/>
              </a:rPr>
              <a:t>isomers </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67</a:t>
            </a:fld>
            <a:endParaRPr lang="en-US"/>
          </a:p>
        </p:txBody>
      </p:sp>
      <p:pic>
        <p:nvPicPr>
          <p:cNvPr id="3" name="Picture 2"/>
          <p:cNvPicPr>
            <a:picLocks noChangeAspect="1"/>
          </p:cNvPicPr>
          <p:nvPr/>
        </p:nvPicPr>
        <p:blipFill>
          <a:blip r:embed="rId2"/>
          <a:stretch>
            <a:fillRect/>
          </a:stretch>
        </p:blipFill>
        <p:spPr>
          <a:xfrm>
            <a:off x="1816190" y="1676400"/>
            <a:ext cx="4127410" cy="1331810"/>
          </a:xfrm>
          <a:prstGeom prst="rect">
            <a:avLst/>
          </a:prstGeom>
        </p:spPr>
      </p:pic>
      <p:sp>
        <p:nvSpPr>
          <p:cNvPr id="10" name="Rectangle 4"/>
          <p:cNvSpPr/>
          <p:nvPr/>
        </p:nvSpPr>
        <p:spPr>
          <a:xfrm>
            <a:off x="193936" y="3429000"/>
            <a:ext cx="4988417" cy="400110"/>
          </a:xfrm>
          <a:prstGeom prst="rect">
            <a:avLst/>
          </a:prstGeom>
        </p:spPr>
        <p:txBody>
          <a:bodyPr wrap="none">
            <a:spAutoFit/>
          </a:bodyPr>
          <a:lstStyle/>
          <a:p>
            <a:r>
              <a:rPr lang="en-US" sz="2000" b="1" dirty="0">
                <a:solidFill>
                  <a:srgbClr val="00487E"/>
                </a:solidFill>
                <a:cs typeface="Times New Roman" pitchFamily="18" charset="0"/>
              </a:rPr>
              <a:t>isomers </a:t>
            </a:r>
            <a:r>
              <a:rPr lang="en-US" sz="2000" b="1" dirty="0">
                <a:solidFill>
                  <a:srgbClr val="C00000"/>
                </a:solidFill>
                <a:cs typeface="Times New Roman" pitchFamily="18" charset="0"/>
              </a:rPr>
              <a:t>do </a:t>
            </a:r>
            <a:r>
              <a:rPr lang="en-US" sz="2000" b="1" dirty="0" smtClean="0">
                <a:solidFill>
                  <a:srgbClr val="C00000"/>
                </a:solidFill>
                <a:cs typeface="Times New Roman" pitchFamily="18" charset="0"/>
              </a:rPr>
              <a:t>not show </a:t>
            </a:r>
            <a:r>
              <a:rPr lang="en-US" sz="2000" b="1" dirty="0" smtClean="0">
                <a:solidFill>
                  <a:srgbClr val="00487E"/>
                </a:solidFill>
                <a:cs typeface="Times New Roman" pitchFamily="18" charset="0"/>
              </a:rPr>
              <a:t>Geometrical Isomerism </a:t>
            </a:r>
            <a:endParaRPr lang="en-US" sz="2000" dirty="0">
              <a:solidFill>
                <a:srgbClr val="00487E"/>
              </a:solidFill>
            </a:endParaRPr>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788" y="3988534"/>
            <a:ext cx="6019011" cy="1385772"/>
          </a:xfrm>
          <a:prstGeom prst="rect">
            <a:avLst/>
          </a:prstGeom>
          <a:noFill/>
          <a:extLst>
            <a:ext uri="{909E8E84-426E-40DD-AFC4-6F175D3DCCD1}">
              <a14:hiddenFill xmlns:a14="http://schemas.microsoft.com/office/drawing/2010/main">
                <a:solidFill>
                  <a:srgbClr val="FFFFFF"/>
                </a:solidFill>
              </a14:hiddenFill>
            </a:ext>
          </a:extLst>
        </p:spPr>
      </p:pic>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2" name="TextBox 3"/>
          <p:cNvSpPr txBox="1"/>
          <p:nvPr/>
        </p:nvSpPr>
        <p:spPr>
          <a:xfrm>
            <a:off x="0" y="0"/>
            <a:ext cx="5029200" cy="40011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b="1" dirty="0">
                <a:solidFill>
                  <a:srgbClr val="C00000"/>
                </a:solidFill>
              </a:rPr>
              <a:t>Geometrical Isomerism’s  </a:t>
            </a:r>
            <a:r>
              <a:rPr lang="en-US" sz="2000" b="1" dirty="0"/>
              <a:t>in </a:t>
            </a:r>
            <a:r>
              <a:rPr lang="en-US" sz="2000" b="1" dirty="0" smtClean="0"/>
              <a:t>Alkenes    cont.</a:t>
            </a:r>
            <a:endParaRPr lang="en-US" sz="2000" b="1" dirty="0"/>
          </a:p>
        </p:txBody>
      </p:sp>
    </p:spTree>
    <p:extLst>
      <p:ext uri="{BB962C8B-B14F-4D97-AF65-F5344CB8AC3E}">
        <p14:creationId xmlns:p14="http://schemas.microsoft.com/office/powerpoint/2010/main" val="954165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1+#ppt_w/2"/>
                                          </p:val>
                                        </p:tav>
                                        <p:tav tm="100000">
                                          <p:val>
                                            <p:strVal val="#ppt_x"/>
                                          </p:val>
                                        </p:tav>
                                      </p:tavLst>
                                    </p:anim>
                                    <p:anim calcmode="lin" valueType="num">
                                      <p:cBhvr additive="base">
                                        <p:cTn id="8" dur="2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68</a:t>
            </a:fld>
            <a:endParaRPr lang="en-US">
              <a:solidFill>
                <a:prstClr val="black">
                  <a:tint val="75000"/>
                </a:prstClr>
              </a:solidFill>
            </a:endParaRPr>
          </a:p>
        </p:txBody>
      </p:sp>
      <p:pic>
        <p:nvPicPr>
          <p:cNvPr id="3287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581400"/>
            <a:ext cx="6195645" cy="1598876"/>
          </a:xfrm>
          <a:prstGeom prst="rect">
            <a:avLst/>
          </a:prstGeom>
          <a:noFill/>
          <a:extLst>
            <a:ext uri="{909E8E84-426E-40DD-AFC4-6F175D3DCCD1}">
              <a14:hiddenFill xmlns:a14="http://schemas.microsoft.com/office/drawing/2010/main">
                <a:solidFill>
                  <a:srgbClr val="FFFFFF"/>
                </a:solidFill>
              </a14:hiddenFill>
            </a:ext>
          </a:extLst>
        </p:spPr>
      </p:pic>
      <p:pic>
        <p:nvPicPr>
          <p:cNvPr id="3287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452668"/>
            <a:ext cx="5257800" cy="135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3"/>
          <p:cNvSpPr/>
          <p:nvPr/>
        </p:nvSpPr>
        <p:spPr>
          <a:xfrm>
            <a:off x="343393" y="1052558"/>
            <a:ext cx="4233403" cy="400110"/>
          </a:xfrm>
          <a:prstGeom prst="rect">
            <a:avLst/>
          </a:prstGeom>
        </p:spPr>
        <p:txBody>
          <a:bodyPr wrap="none">
            <a:spAutoFit/>
          </a:bodyPr>
          <a:lstStyle/>
          <a:p>
            <a:r>
              <a:rPr lang="en-US" sz="2000" b="1" dirty="0" smtClean="0">
                <a:solidFill>
                  <a:srgbClr val="00487E"/>
                </a:solidFill>
                <a:cs typeface="Times New Roman" pitchFamily="18" charset="0"/>
              </a:rPr>
              <a:t>isomers </a:t>
            </a:r>
            <a:r>
              <a:rPr lang="en-US" sz="2000" b="1" dirty="0" smtClean="0">
                <a:solidFill>
                  <a:srgbClr val="C00000"/>
                </a:solidFill>
                <a:cs typeface="Times New Roman" pitchFamily="18" charset="0"/>
              </a:rPr>
              <a:t>show</a:t>
            </a:r>
            <a:r>
              <a:rPr lang="en-US" sz="2000" b="1" dirty="0" smtClean="0">
                <a:solidFill>
                  <a:srgbClr val="00487E"/>
                </a:solidFill>
                <a:cs typeface="Times New Roman" pitchFamily="18" charset="0"/>
              </a:rPr>
              <a:t> </a:t>
            </a:r>
            <a:r>
              <a:rPr lang="en-US" sz="2000" b="1" dirty="0">
                <a:solidFill>
                  <a:srgbClr val="00487E"/>
                </a:solidFill>
                <a:cs typeface="Times New Roman" pitchFamily="18" charset="0"/>
              </a:rPr>
              <a:t>Geometrical Isomerism </a:t>
            </a:r>
            <a:endParaRPr lang="en-US" sz="2000" dirty="0">
              <a:solidFill>
                <a:srgbClr val="00487E"/>
              </a:solidFill>
            </a:endParaRPr>
          </a:p>
        </p:txBody>
      </p:sp>
    </p:spTree>
    <p:extLst>
      <p:ext uri="{BB962C8B-B14F-4D97-AF65-F5344CB8AC3E}">
        <p14:creationId xmlns:p14="http://schemas.microsoft.com/office/powerpoint/2010/main" val="60926682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69</a:t>
            </a:fld>
            <a:endParaRPr lang="en-US">
              <a:solidFill>
                <a:prstClr val="black">
                  <a:tint val="75000"/>
                </a:prstClr>
              </a:solidFill>
            </a:endParaRP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600200"/>
            <a:ext cx="6172200" cy="4155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9249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9377" y="71735"/>
            <a:ext cx="8981887" cy="461665"/>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n-US" sz="2400" b="1" dirty="0" smtClean="0">
                <a:solidFill>
                  <a:srgbClr val="FF0000"/>
                </a:solidFill>
                <a:latin typeface="Times New Roman" panose="02020603050405020304" pitchFamily="18" charset="0"/>
                <a:cs typeface="+mj-cs"/>
              </a:rPr>
              <a:t>Introduction</a:t>
            </a:r>
            <a:r>
              <a:rPr lang="en-US" sz="2400" dirty="0">
                <a:solidFill>
                  <a:prstClr val="black"/>
                </a:solidFill>
                <a:latin typeface="Times New Roman" panose="02020603050405020304" pitchFamily="18" charset="0"/>
                <a:cs typeface="+mj-cs"/>
              </a:rPr>
              <a:t> </a:t>
            </a:r>
            <a:r>
              <a:rPr lang="en-US" sz="2400" dirty="0" smtClean="0">
                <a:solidFill>
                  <a:prstClr val="black"/>
                </a:solidFill>
                <a:latin typeface="Times New Roman" panose="02020603050405020304" pitchFamily="18" charset="0"/>
                <a:cs typeface="+mj-cs"/>
              </a:rPr>
              <a:t>of </a:t>
            </a:r>
            <a:r>
              <a:rPr lang="en-US" sz="2400" b="1" dirty="0" smtClean="0">
                <a:solidFill>
                  <a:schemeClr val="tx2"/>
                </a:solidFill>
                <a:cs typeface="+mj-cs"/>
              </a:rPr>
              <a:t>Organic Chemistry</a:t>
            </a:r>
            <a:endParaRPr lang="en-US" sz="2400" b="1" dirty="0">
              <a:solidFill>
                <a:schemeClr val="tx2"/>
              </a:solidFill>
              <a:cs typeface="+mj-cs"/>
            </a:endParaRPr>
          </a:p>
        </p:txBody>
      </p:sp>
      <p:sp>
        <p:nvSpPr>
          <p:cNvPr id="12" name="TextBox 11"/>
          <p:cNvSpPr txBox="1"/>
          <p:nvPr/>
        </p:nvSpPr>
        <p:spPr>
          <a:xfrm>
            <a:off x="89377" y="2971800"/>
            <a:ext cx="568676" cy="646331"/>
          </a:xfrm>
          <a:prstGeom prst="rect">
            <a:avLst/>
          </a:prstGeom>
          <a:noFill/>
        </p:spPr>
        <p:txBody>
          <a:bodyPr wrap="square" rtlCol="0">
            <a:spAutoFit/>
          </a:bodyPr>
          <a:lstStyle/>
          <a:p>
            <a:pPr algn="just"/>
            <a:r>
              <a:rPr lang="en-US" sz="3600" b="1" dirty="0" smtClean="0">
                <a:solidFill>
                  <a:srgbClr val="0070C0"/>
                </a:solidFill>
                <a:cs typeface="Times New Roman" pitchFamily="18" charset="0"/>
                <a:sym typeface="Wingdings 3"/>
              </a:rPr>
              <a:t>   </a:t>
            </a:r>
            <a:endParaRPr lang="en-US" sz="3600" b="1" dirty="0">
              <a:solidFill>
                <a:srgbClr val="0070C0"/>
              </a:solidFill>
              <a:cs typeface="Times New Roman" pitchFamily="18" charset="0"/>
            </a:endParaRPr>
          </a:p>
        </p:txBody>
      </p:sp>
      <p:sp>
        <p:nvSpPr>
          <p:cNvPr id="13" name="TextBox 12"/>
          <p:cNvSpPr txBox="1"/>
          <p:nvPr/>
        </p:nvSpPr>
        <p:spPr>
          <a:xfrm>
            <a:off x="536864" y="990600"/>
            <a:ext cx="8534400" cy="4893647"/>
          </a:xfrm>
          <a:prstGeom prst="rect">
            <a:avLst/>
          </a:prstGeom>
          <a:noFill/>
        </p:spPr>
        <p:txBody>
          <a:bodyPr wrap="square" rtlCol="0">
            <a:spAutoFit/>
          </a:bodyPr>
          <a:lstStyle/>
          <a:p>
            <a:pPr marL="342900" indent="-342900" algn="ctr">
              <a:buFont typeface="Wingdings" panose="05000000000000000000" pitchFamily="2" charset="2"/>
              <a:buChar char="v"/>
            </a:pPr>
            <a:r>
              <a:rPr lang="en-US" sz="2800" b="1" dirty="0" smtClean="0">
                <a:solidFill>
                  <a:srgbClr val="C00000"/>
                </a:solidFill>
                <a:cs typeface="+mj-cs"/>
              </a:rPr>
              <a:t>Definition</a:t>
            </a:r>
          </a:p>
          <a:p>
            <a:pPr algn="just"/>
            <a:r>
              <a:rPr lang="en-US" sz="2000" b="1" dirty="0" smtClean="0">
                <a:solidFill>
                  <a:srgbClr val="C00000"/>
                </a:solidFill>
                <a:cs typeface="+mj-cs"/>
              </a:rPr>
              <a:t>       Organic chemistry </a:t>
            </a:r>
            <a:r>
              <a:rPr lang="en-US" sz="2000" b="1" dirty="0" smtClean="0">
                <a:solidFill>
                  <a:srgbClr val="002060"/>
                </a:solidFill>
                <a:cs typeface="+mj-cs"/>
              </a:rPr>
              <a:t>is defined as :-  </a:t>
            </a:r>
            <a:r>
              <a:rPr lang="en-US" sz="2000" b="1" u="sng" dirty="0" smtClean="0">
                <a:solidFill>
                  <a:schemeClr val="accent6">
                    <a:lumMod val="50000"/>
                  </a:schemeClr>
                </a:solidFill>
                <a:cs typeface="+mj-cs"/>
              </a:rPr>
              <a:t>Study</a:t>
            </a:r>
            <a:r>
              <a:rPr lang="en-US" sz="2000" b="1" dirty="0" smtClean="0">
                <a:solidFill>
                  <a:schemeClr val="accent6">
                    <a:lumMod val="50000"/>
                  </a:schemeClr>
                </a:solidFill>
                <a:cs typeface="+mj-cs"/>
              </a:rPr>
              <a:t> of carbon/hydrogen-containing compounds and their derivatives</a:t>
            </a:r>
            <a:r>
              <a:rPr lang="en-US" sz="2000" b="1" dirty="0" smtClean="0">
                <a:solidFill>
                  <a:srgbClr val="002060"/>
                </a:solidFill>
                <a:cs typeface="+mj-cs"/>
              </a:rPr>
              <a:t>.</a:t>
            </a:r>
            <a:r>
              <a:rPr lang="en-US" sz="2000" b="1" dirty="0">
                <a:solidFill>
                  <a:srgbClr val="002060"/>
                </a:solidFill>
                <a:cs typeface="+mj-cs"/>
              </a:rPr>
              <a:t> </a:t>
            </a:r>
            <a:endParaRPr lang="en-US" sz="2000" b="1" dirty="0" smtClean="0">
              <a:solidFill>
                <a:srgbClr val="002060"/>
              </a:solidFill>
              <a:cs typeface="+mj-cs"/>
            </a:endParaRPr>
          </a:p>
          <a:p>
            <a:pPr algn="just"/>
            <a:r>
              <a:rPr lang="en-US" sz="2000" b="1" dirty="0" smtClean="0">
                <a:solidFill>
                  <a:srgbClr val="002060"/>
                </a:solidFill>
                <a:cs typeface="+mj-cs"/>
              </a:rPr>
              <a:t>(OR )</a:t>
            </a:r>
            <a:r>
              <a:rPr lang="en-US" sz="2000" b="1" dirty="0" smtClean="0">
                <a:solidFill>
                  <a:schemeClr val="accent6">
                    <a:lumMod val="50000"/>
                  </a:schemeClr>
                </a:solidFill>
                <a:cs typeface="+mj-cs"/>
              </a:rPr>
              <a:t>, It </a:t>
            </a:r>
            <a:r>
              <a:rPr lang="en-US" sz="2000" b="1" u="sng" dirty="0">
                <a:solidFill>
                  <a:schemeClr val="accent6">
                    <a:lumMod val="50000"/>
                  </a:schemeClr>
                </a:solidFill>
                <a:cs typeface="+mj-cs"/>
              </a:rPr>
              <a:t>is the science </a:t>
            </a:r>
            <a:r>
              <a:rPr lang="en-US" sz="2000" b="1" dirty="0">
                <a:solidFill>
                  <a:srgbClr val="002060"/>
                </a:solidFill>
                <a:cs typeface="+mj-cs"/>
              </a:rPr>
              <a:t>explaining how are organic molecules are made, their physical and chemical </a:t>
            </a:r>
            <a:r>
              <a:rPr lang="en-US" sz="2000" b="1" dirty="0" smtClean="0">
                <a:solidFill>
                  <a:srgbClr val="002060"/>
                </a:solidFill>
                <a:cs typeface="+mj-cs"/>
              </a:rPr>
              <a:t>properties. </a:t>
            </a:r>
          </a:p>
          <a:p>
            <a:pPr algn="just"/>
            <a:r>
              <a:rPr lang="en-US" sz="2000" b="1" dirty="0">
                <a:solidFill>
                  <a:srgbClr val="002060"/>
                </a:solidFill>
                <a:cs typeface="+mj-cs"/>
              </a:rPr>
              <a:t> </a:t>
            </a:r>
            <a:r>
              <a:rPr lang="en-US" sz="2000" b="1" dirty="0">
                <a:solidFill>
                  <a:srgbClr val="C00000"/>
                </a:solidFill>
              </a:rPr>
              <a:t>Hydrocarbon </a:t>
            </a:r>
            <a:r>
              <a:rPr lang="en-US" sz="2000" b="1" dirty="0" smtClean="0">
                <a:solidFill>
                  <a:srgbClr val="C00000"/>
                </a:solidFill>
              </a:rPr>
              <a:t>Compounds are :- </a:t>
            </a:r>
            <a:r>
              <a:rPr lang="en-US" sz="2000" b="1" dirty="0" smtClean="0">
                <a:solidFill>
                  <a:srgbClr val="002060"/>
                </a:solidFill>
                <a:cs typeface="+mj-cs"/>
              </a:rPr>
              <a:t>Organic compounds containing only Carbon atoms as well as Hydrogens.</a:t>
            </a:r>
            <a:endParaRPr lang="en-US" sz="2000" dirty="0" smtClean="0">
              <a:effectLst>
                <a:outerShdw blurRad="38100" dist="38100" dir="2700000" algn="tl">
                  <a:srgbClr val="000000">
                    <a:alpha val="43137"/>
                  </a:srgbClr>
                </a:outerShdw>
              </a:effectLst>
              <a:cs typeface="+mj-cs"/>
            </a:endParaRPr>
          </a:p>
          <a:p>
            <a:pPr algn="ctr"/>
            <a:r>
              <a:rPr lang="en-US" sz="2000" b="1" dirty="0" smtClean="0">
                <a:solidFill>
                  <a:srgbClr val="FF0000"/>
                </a:solidFill>
                <a:effectLst>
                  <a:outerShdw blurRad="38100" dist="38100" dir="2700000" algn="tl">
                    <a:srgbClr val="000000">
                      <a:alpha val="43137"/>
                    </a:srgbClr>
                  </a:outerShdw>
                </a:effectLst>
                <a:latin typeface="Arial" panose="020B0604020202020204" pitchFamily="34" charset="0"/>
                <a:cs typeface="+mj-cs"/>
              </a:rPr>
              <a:t>  </a:t>
            </a:r>
            <a:r>
              <a:rPr lang="en-US" sz="2000" b="1" dirty="0" smtClean="0">
                <a:solidFill>
                  <a:srgbClr val="C00000"/>
                </a:solidFill>
                <a:effectLst>
                  <a:outerShdw blurRad="38100" dist="38100" dir="2700000" algn="tl">
                    <a:srgbClr val="000000">
                      <a:alpha val="43137"/>
                    </a:srgbClr>
                  </a:outerShdw>
                </a:effectLst>
                <a:latin typeface="Arial" panose="020B0604020202020204" pitchFamily="34" charset="0"/>
                <a:cs typeface="+mj-cs"/>
              </a:rPr>
              <a:t>Classification </a:t>
            </a:r>
            <a:r>
              <a:rPr lang="en-US" sz="2000" b="1" dirty="0">
                <a:solidFill>
                  <a:srgbClr val="C00000"/>
                </a:solidFill>
                <a:effectLst>
                  <a:outerShdw blurRad="38100" dist="38100" dir="2700000" algn="tl">
                    <a:srgbClr val="000000">
                      <a:alpha val="43137"/>
                    </a:srgbClr>
                  </a:outerShdw>
                </a:effectLst>
                <a:latin typeface="Arial" panose="020B0604020202020204" pitchFamily="34" charset="0"/>
                <a:cs typeface="+mj-cs"/>
              </a:rPr>
              <a:t>of Hydrocarbon </a:t>
            </a:r>
            <a:r>
              <a:rPr lang="en-US" sz="2000" b="1" dirty="0" smtClean="0">
                <a:solidFill>
                  <a:srgbClr val="C00000"/>
                </a:solidFill>
                <a:effectLst>
                  <a:outerShdw blurRad="38100" dist="38100" dir="2700000" algn="tl">
                    <a:srgbClr val="000000">
                      <a:alpha val="43137"/>
                    </a:srgbClr>
                  </a:outerShdw>
                </a:effectLst>
                <a:latin typeface="Arial" panose="020B0604020202020204" pitchFamily="34" charset="0"/>
                <a:cs typeface="+mj-cs"/>
              </a:rPr>
              <a:t>Compounds</a:t>
            </a:r>
            <a:endParaRPr lang="en-US" sz="2000" b="1" dirty="0" smtClean="0">
              <a:solidFill>
                <a:srgbClr val="C00000"/>
              </a:solidFill>
              <a:effectLst>
                <a:outerShdw blurRad="38100" dist="38100" dir="2700000" algn="tl">
                  <a:srgbClr val="000000">
                    <a:alpha val="43137"/>
                  </a:srgbClr>
                </a:outerShdw>
              </a:effectLst>
              <a:cs typeface="+mj-cs"/>
            </a:endParaRPr>
          </a:p>
          <a:p>
            <a:pPr algn="just"/>
            <a:r>
              <a:rPr lang="en-US" sz="2000" b="1" dirty="0" smtClean="0">
                <a:solidFill>
                  <a:srgbClr val="FF0000"/>
                </a:solidFill>
                <a:latin typeface="Times New Roman" panose="02020603050405020304" pitchFamily="18" charset="0"/>
                <a:cs typeface="+mj-cs"/>
              </a:rPr>
              <a:t> </a:t>
            </a:r>
            <a:r>
              <a:rPr lang="en-US" sz="2000" b="1" dirty="0" smtClean="0">
                <a:solidFill>
                  <a:srgbClr val="C00000"/>
                </a:solidFill>
                <a:latin typeface="Times New Roman" panose="02020603050405020304" pitchFamily="18" charset="0"/>
                <a:cs typeface="+mj-cs"/>
              </a:rPr>
              <a:t>Hydrocarbons </a:t>
            </a:r>
            <a:r>
              <a:rPr lang="en-US" sz="2000" b="1" dirty="0">
                <a:solidFill>
                  <a:srgbClr val="C00000"/>
                </a:solidFill>
                <a:latin typeface="Times New Roman" panose="02020603050405020304" pitchFamily="18" charset="0"/>
                <a:cs typeface="+mj-cs"/>
              </a:rPr>
              <a:t>are classified as</a:t>
            </a:r>
          </a:p>
          <a:p>
            <a:pPr algn="just"/>
            <a:r>
              <a:rPr lang="en-US" sz="2000" dirty="0">
                <a:cs typeface="+mj-cs"/>
              </a:rPr>
              <a:t> </a:t>
            </a:r>
            <a:r>
              <a:rPr lang="en-US" sz="2000" dirty="0" smtClean="0">
                <a:cs typeface="+mj-cs"/>
              </a:rPr>
              <a:t> - </a:t>
            </a:r>
            <a:r>
              <a:rPr lang="en-US" sz="2000" b="1" dirty="0" smtClean="0">
                <a:solidFill>
                  <a:srgbClr val="002060"/>
                </a:solidFill>
                <a:cs typeface="+mj-cs"/>
              </a:rPr>
              <a:t>Aliphatic Hydrocarbons</a:t>
            </a:r>
            <a:r>
              <a:rPr lang="en-US" sz="2000" dirty="0" smtClean="0">
                <a:solidFill>
                  <a:srgbClr val="002060"/>
                </a:solidFill>
                <a:cs typeface="+mj-cs"/>
              </a:rPr>
              <a:t> (Alkanes - Alkenes - </a:t>
            </a:r>
            <a:r>
              <a:rPr lang="ar-SA" sz="2000" dirty="0" smtClean="0">
                <a:solidFill>
                  <a:srgbClr val="002060"/>
                </a:solidFill>
                <a:cs typeface="+mj-cs"/>
              </a:rPr>
              <a:t> </a:t>
            </a:r>
            <a:r>
              <a:rPr lang="en-US" sz="2000" dirty="0" smtClean="0">
                <a:solidFill>
                  <a:srgbClr val="002060"/>
                </a:solidFill>
                <a:cs typeface="+mj-cs"/>
              </a:rPr>
              <a:t>Alkynes</a:t>
            </a:r>
            <a:r>
              <a:rPr lang="en-US" sz="2000" dirty="0">
                <a:solidFill>
                  <a:srgbClr val="002060"/>
                </a:solidFill>
                <a:cs typeface="+mj-cs"/>
              </a:rPr>
              <a:t> </a:t>
            </a:r>
            <a:r>
              <a:rPr lang="en-US" sz="2000" dirty="0" smtClean="0">
                <a:solidFill>
                  <a:srgbClr val="002060"/>
                </a:solidFill>
                <a:cs typeface="+mj-cs"/>
              </a:rPr>
              <a:t>)-</a:t>
            </a:r>
          </a:p>
          <a:p>
            <a:pPr algn="just"/>
            <a:r>
              <a:rPr lang="en-US" sz="2000" dirty="0">
                <a:solidFill>
                  <a:srgbClr val="002060"/>
                </a:solidFill>
                <a:cs typeface="+mj-cs"/>
              </a:rPr>
              <a:t> </a:t>
            </a:r>
            <a:r>
              <a:rPr lang="en-US" sz="2000" dirty="0" smtClean="0">
                <a:solidFill>
                  <a:srgbClr val="002060"/>
                </a:solidFill>
                <a:cs typeface="+mj-cs"/>
              </a:rPr>
              <a:t>- </a:t>
            </a:r>
            <a:r>
              <a:rPr lang="en-US" sz="2000" b="1" dirty="0">
                <a:solidFill>
                  <a:srgbClr val="002060"/>
                </a:solidFill>
                <a:cs typeface="+mj-cs"/>
              </a:rPr>
              <a:t>Aromatic </a:t>
            </a:r>
            <a:r>
              <a:rPr lang="en-US" sz="2000" b="1" dirty="0" smtClean="0">
                <a:solidFill>
                  <a:srgbClr val="002060"/>
                </a:solidFill>
                <a:cs typeface="+mj-cs"/>
              </a:rPr>
              <a:t>Hydrocarbons' </a:t>
            </a:r>
            <a:r>
              <a:rPr lang="en-US" sz="2000" b="1" i="1" dirty="0" smtClean="0">
                <a:solidFill>
                  <a:srgbClr val="002060"/>
                </a:solidFill>
                <a:cs typeface="+mj-cs"/>
              </a:rPr>
              <a:t> </a:t>
            </a:r>
            <a:r>
              <a:rPr lang="en-US" sz="2000" dirty="0" smtClean="0">
                <a:solidFill>
                  <a:srgbClr val="002060"/>
                </a:solidFill>
                <a:cs typeface="+mj-cs"/>
              </a:rPr>
              <a:t>(benzene-like </a:t>
            </a:r>
            <a:r>
              <a:rPr lang="en-US" sz="2000" dirty="0">
                <a:solidFill>
                  <a:srgbClr val="002060"/>
                </a:solidFill>
                <a:cs typeface="+mj-cs"/>
              </a:rPr>
              <a:t>in its </a:t>
            </a:r>
            <a:r>
              <a:rPr lang="en-US" sz="2000" dirty="0" smtClean="0">
                <a:solidFill>
                  <a:srgbClr val="002060"/>
                </a:solidFill>
                <a:cs typeface="+mj-cs"/>
              </a:rPr>
              <a:t>properties)</a:t>
            </a:r>
            <a:endParaRPr lang="en-US" sz="2000" b="1" dirty="0">
              <a:solidFill>
                <a:srgbClr val="C00000"/>
              </a:solidFill>
              <a:cs typeface="+mj-cs"/>
            </a:endParaRPr>
          </a:p>
          <a:p>
            <a:pPr algn="just"/>
            <a:r>
              <a:rPr lang="en-US" sz="2000" b="1" dirty="0">
                <a:solidFill>
                  <a:srgbClr val="C00000"/>
                </a:solidFill>
                <a:cs typeface="+mj-cs"/>
              </a:rPr>
              <a:t>Hydrocarbon </a:t>
            </a:r>
            <a:r>
              <a:rPr lang="en-US" sz="2000" b="1" dirty="0" smtClean="0">
                <a:solidFill>
                  <a:srgbClr val="C00000"/>
                </a:solidFill>
                <a:cs typeface="+mj-cs"/>
              </a:rPr>
              <a:t>Derivatives:-</a:t>
            </a:r>
            <a:endParaRPr lang="en-US" sz="2000" b="1" dirty="0">
              <a:solidFill>
                <a:srgbClr val="C00000"/>
              </a:solidFill>
              <a:cs typeface="+mj-cs"/>
            </a:endParaRPr>
          </a:p>
          <a:p>
            <a:pPr algn="just"/>
            <a:r>
              <a:rPr lang="en-US" sz="2000" dirty="0">
                <a:cs typeface="+mj-cs"/>
              </a:rPr>
              <a:t> </a:t>
            </a:r>
            <a:r>
              <a:rPr lang="en-US" sz="2000" dirty="0" smtClean="0">
                <a:cs typeface="+mj-cs"/>
              </a:rPr>
              <a:t>         </a:t>
            </a:r>
            <a:r>
              <a:rPr lang="en-US" sz="2000" b="1" dirty="0">
                <a:solidFill>
                  <a:srgbClr val="002060"/>
                </a:solidFill>
                <a:cs typeface="+mj-cs"/>
              </a:rPr>
              <a:t>Hydrocarbon </a:t>
            </a:r>
            <a:r>
              <a:rPr lang="en-US" sz="2000" b="1" dirty="0" smtClean="0">
                <a:solidFill>
                  <a:srgbClr val="002060"/>
                </a:solidFill>
                <a:cs typeface="+mj-cs"/>
              </a:rPr>
              <a:t>Derivatives include:- Organic Halide – Alcohols – Ethers  -  Aldehydes – Ketones  -  </a:t>
            </a:r>
            <a:r>
              <a:rPr lang="en-US" sz="2000" b="1" dirty="0">
                <a:solidFill>
                  <a:srgbClr val="002060"/>
                </a:solidFill>
                <a:cs typeface="+mj-cs"/>
              </a:rPr>
              <a:t>Organic </a:t>
            </a:r>
            <a:r>
              <a:rPr lang="en-US" sz="2000" b="1" dirty="0" err="1" smtClean="0">
                <a:solidFill>
                  <a:srgbClr val="002060"/>
                </a:solidFill>
                <a:cs typeface="+mj-cs"/>
              </a:rPr>
              <a:t>Acides</a:t>
            </a:r>
            <a:r>
              <a:rPr lang="en-US" sz="2000" b="1" dirty="0" smtClean="0">
                <a:solidFill>
                  <a:srgbClr val="002060"/>
                </a:solidFill>
                <a:cs typeface="+mj-cs"/>
              </a:rPr>
              <a:t> – Esters – Amines -  </a:t>
            </a:r>
            <a:r>
              <a:rPr lang="en-US" sz="2000" b="1" dirty="0">
                <a:solidFill>
                  <a:srgbClr val="002060"/>
                </a:solidFill>
                <a:cs typeface="+mj-cs"/>
              </a:rPr>
              <a:t>Amides</a:t>
            </a:r>
            <a:endParaRPr lang="ar-SA" sz="2000" b="1" dirty="0">
              <a:solidFill>
                <a:srgbClr val="002060"/>
              </a:solidFill>
              <a:cs typeface="+mj-cs"/>
            </a:endParaRPr>
          </a:p>
          <a:p>
            <a:pPr algn="just"/>
            <a:endParaRPr lang="ar-SA" sz="2400" b="1" dirty="0">
              <a:solidFill>
                <a:srgbClr val="002060"/>
              </a:solidFill>
              <a:cs typeface="+mj-cs"/>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7</a:t>
            </a:fld>
            <a:endParaRPr lang="en-US"/>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1000" fill="hold"/>
                                        <p:tgtEl>
                                          <p:spTgt spid="12"/>
                                        </p:tgtEl>
                                        <p:attrNameLst>
                                          <p:attrName>ppt_x</p:attrName>
                                        </p:attrNameLst>
                                      </p:cBhvr>
                                      <p:tavLst>
                                        <p:tav tm="0">
                                          <p:val>
                                            <p:strVal val="0-#ppt_w/2"/>
                                          </p:val>
                                        </p:tav>
                                        <p:tav tm="100000">
                                          <p:val>
                                            <p:strVal val="#ppt_x"/>
                                          </p:val>
                                        </p:tav>
                                      </p:tavLst>
                                    </p:anim>
                                    <p:anim calcmode="lin" valueType="num">
                                      <p:cBhvr additive="base">
                                        <p:cTn id="14"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28600" y="652488"/>
            <a:ext cx="8610600" cy="4339650"/>
          </a:xfrm>
          <a:prstGeom prst="rect">
            <a:avLst/>
          </a:prstGeom>
          <a:noFill/>
        </p:spPr>
        <p:txBody>
          <a:bodyPr wrap="square" rtlCol="0">
            <a:spAutoFit/>
          </a:bodyPr>
          <a:lstStyle/>
          <a:p>
            <a:pPr algn="just"/>
            <a:r>
              <a:rPr lang="en-US" sz="2400" b="1" dirty="0" smtClean="0">
                <a:solidFill>
                  <a:srgbClr val="00487E"/>
                </a:solidFill>
                <a:cs typeface="Times New Roman" pitchFamily="18" charset="0"/>
              </a:rPr>
              <a:t>The physical properties of alkenes are much the same as those of corresponding alkanes</a:t>
            </a:r>
          </a:p>
          <a:p>
            <a:pPr marL="342900" indent="-342900" algn="just">
              <a:buFont typeface="Arial" panose="020B0604020202020204" pitchFamily="34" charset="0"/>
              <a:buChar char="•"/>
            </a:pPr>
            <a:r>
              <a:rPr lang="en-US" sz="2400" b="1" dirty="0" smtClean="0">
                <a:solidFill>
                  <a:srgbClr val="C00000"/>
                </a:solidFill>
                <a:cs typeface="Times New Roman" pitchFamily="18" charset="0"/>
              </a:rPr>
              <a:t>Physical state </a:t>
            </a:r>
            <a:r>
              <a:rPr lang="en-US" sz="2400" b="1" strike="sngStrike" dirty="0" smtClean="0">
                <a:solidFill>
                  <a:srgbClr val="C00000"/>
                </a:solidFill>
                <a:cs typeface="Times New Roman" pitchFamily="18" charset="0"/>
              </a:rPr>
              <a:t> </a:t>
            </a:r>
          </a:p>
          <a:p>
            <a:pPr algn="just"/>
            <a:r>
              <a:rPr lang="en-US" sz="2400" b="1" dirty="0" smtClean="0">
                <a:solidFill>
                  <a:srgbClr val="00487E"/>
                </a:solidFill>
                <a:cs typeface="Times New Roman" pitchFamily="18" charset="0"/>
              </a:rPr>
              <a:t>       - Gases; C</a:t>
            </a:r>
            <a:r>
              <a:rPr lang="en-US" sz="2400" b="1" baseline="-25000" dirty="0" smtClean="0">
                <a:solidFill>
                  <a:srgbClr val="00487E"/>
                </a:solidFill>
                <a:cs typeface="Times New Roman" pitchFamily="18" charset="0"/>
              </a:rPr>
              <a:t>2</a:t>
            </a:r>
            <a:r>
              <a:rPr lang="en-US" sz="2400" b="1" dirty="0" smtClean="0">
                <a:solidFill>
                  <a:srgbClr val="00487E"/>
                </a:solidFill>
                <a:cs typeface="Times New Roman" pitchFamily="18" charset="0"/>
              </a:rPr>
              <a:t> </a:t>
            </a:r>
            <a:r>
              <a:rPr lang="en-US" sz="2400" b="1" dirty="0">
                <a:solidFill>
                  <a:srgbClr val="00487E"/>
                </a:solidFill>
                <a:cs typeface="Times New Roman" pitchFamily="18" charset="0"/>
              </a:rPr>
              <a:t>to C</a:t>
            </a:r>
            <a:r>
              <a:rPr lang="en-US" sz="2400" b="1" baseline="-25000" dirty="0">
                <a:solidFill>
                  <a:srgbClr val="00487E"/>
                </a:solidFill>
                <a:cs typeface="Times New Roman" pitchFamily="18" charset="0"/>
              </a:rPr>
              <a:t>4</a:t>
            </a:r>
            <a:r>
              <a:rPr lang="en-US" sz="2400" b="1" dirty="0">
                <a:solidFill>
                  <a:srgbClr val="00487E"/>
                </a:solidFill>
                <a:cs typeface="Times New Roman" pitchFamily="18" charset="0"/>
              </a:rPr>
              <a:t> </a:t>
            </a:r>
            <a:r>
              <a:rPr lang="en-US" sz="2400" b="1" dirty="0" smtClean="0">
                <a:solidFill>
                  <a:srgbClr val="00487E"/>
                </a:solidFill>
                <a:cs typeface="Times New Roman" pitchFamily="18" charset="0"/>
              </a:rPr>
              <a:t>  </a:t>
            </a:r>
          </a:p>
          <a:p>
            <a:pPr algn="just"/>
            <a:r>
              <a:rPr lang="en-US" sz="2400" b="1" dirty="0">
                <a:solidFill>
                  <a:srgbClr val="00487E"/>
                </a:solidFill>
                <a:cs typeface="Times New Roman" pitchFamily="18" charset="0"/>
              </a:rPr>
              <a:t> </a:t>
            </a:r>
            <a:r>
              <a:rPr lang="en-US" sz="2400" b="1" dirty="0" smtClean="0">
                <a:solidFill>
                  <a:srgbClr val="00487E"/>
                </a:solidFill>
                <a:cs typeface="Times New Roman" pitchFamily="18" charset="0"/>
              </a:rPr>
              <a:t>      - Liquids; C</a:t>
            </a:r>
            <a:r>
              <a:rPr lang="en-US" sz="2400" b="1" baseline="-25000" dirty="0" smtClean="0">
                <a:solidFill>
                  <a:srgbClr val="00487E"/>
                </a:solidFill>
                <a:cs typeface="Times New Roman" pitchFamily="18" charset="0"/>
              </a:rPr>
              <a:t>5</a:t>
            </a:r>
            <a:r>
              <a:rPr lang="en-US" sz="2400" b="1" dirty="0" smtClean="0">
                <a:solidFill>
                  <a:srgbClr val="00487E"/>
                </a:solidFill>
                <a:cs typeface="Times New Roman" pitchFamily="18" charset="0"/>
              </a:rPr>
              <a:t> </a:t>
            </a:r>
            <a:r>
              <a:rPr lang="en-US" sz="2400" b="1" dirty="0">
                <a:solidFill>
                  <a:srgbClr val="00487E"/>
                </a:solidFill>
                <a:cs typeface="Times New Roman" pitchFamily="18" charset="0"/>
              </a:rPr>
              <a:t>to </a:t>
            </a:r>
            <a:r>
              <a:rPr lang="en-US" sz="2400" b="1" dirty="0" smtClean="0">
                <a:solidFill>
                  <a:srgbClr val="00487E"/>
                </a:solidFill>
                <a:cs typeface="Times New Roman" pitchFamily="18" charset="0"/>
              </a:rPr>
              <a:t>C</a:t>
            </a:r>
            <a:r>
              <a:rPr lang="en-US" sz="2400" b="1" baseline="-25000" dirty="0" smtClean="0">
                <a:solidFill>
                  <a:srgbClr val="00487E"/>
                </a:solidFill>
                <a:cs typeface="Times New Roman" pitchFamily="18" charset="0"/>
              </a:rPr>
              <a:t>18</a:t>
            </a:r>
            <a:endParaRPr lang="en-US" sz="2400" b="1" dirty="0" smtClean="0">
              <a:solidFill>
                <a:srgbClr val="00487E"/>
              </a:solidFill>
              <a:cs typeface="Times New Roman" pitchFamily="18" charset="0"/>
            </a:endParaRPr>
          </a:p>
          <a:p>
            <a:pPr algn="just"/>
            <a:r>
              <a:rPr lang="en-US" sz="2400" b="1" dirty="0" smtClean="0">
                <a:solidFill>
                  <a:srgbClr val="00487E"/>
                </a:solidFill>
                <a:cs typeface="Times New Roman" pitchFamily="18" charset="0"/>
              </a:rPr>
              <a:t>       - Solids; above C</a:t>
            </a:r>
            <a:r>
              <a:rPr lang="en-US" sz="2400" b="1" baseline="-25000" dirty="0" smtClean="0">
                <a:solidFill>
                  <a:srgbClr val="00487E"/>
                </a:solidFill>
                <a:cs typeface="Times New Roman" pitchFamily="18" charset="0"/>
              </a:rPr>
              <a:t>18</a:t>
            </a:r>
            <a:endParaRPr lang="en-US" sz="2400" b="1" dirty="0" smtClean="0">
              <a:solidFill>
                <a:srgbClr val="00487E"/>
              </a:solidFill>
              <a:cs typeface="Times New Roman" pitchFamily="18" charset="0"/>
            </a:endParaRPr>
          </a:p>
          <a:p>
            <a:pPr algn="just"/>
            <a:endParaRPr lang="en-US" sz="1000" b="1" dirty="0">
              <a:solidFill>
                <a:srgbClr val="00487E"/>
              </a:solidFill>
              <a:cs typeface="Times New Roman" pitchFamily="18" charset="0"/>
            </a:endParaRPr>
          </a:p>
          <a:p>
            <a:pPr marL="342900" indent="-342900" algn="just">
              <a:buFont typeface="Arial" panose="020B0604020202020204" pitchFamily="34" charset="0"/>
              <a:buChar char="•"/>
            </a:pPr>
            <a:r>
              <a:rPr lang="en-US" sz="2400" b="1" dirty="0" smtClean="0">
                <a:solidFill>
                  <a:srgbClr val="C00000"/>
                </a:solidFill>
                <a:cs typeface="Times New Roman" pitchFamily="18" charset="0"/>
              </a:rPr>
              <a:t>Boiling</a:t>
            </a:r>
            <a:r>
              <a:rPr lang="en-US" sz="2400" b="1" dirty="0" smtClean="0">
                <a:solidFill>
                  <a:srgbClr val="00487E"/>
                </a:solidFill>
                <a:cs typeface="Times New Roman" pitchFamily="18" charset="0"/>
              </a:rPr>
              <a:t> </a:t>
            </a:r>
            <a:r>
              <a:rPr lang="en-US" sz="2400" b="1" dirty="0">
                <a:solidFill>
                  <a:srgbClr val="00487E"/>
                </a:solidFill>
                <a:cs typeface="Times New Roman" pitchFamily="18" charset="0"/>
              </a:rPr>
              <a:t>points and Melting </a:t>
            </a:r>
            <a:r>
              <a:rPr lang="en-US" sz="2400" b="1" dirty="0" smtClean="0">
                <a:solidFill>
                  <a:srgbClr val="00487E"/>
                </a:solidFill>
                <a:cs typeface="Times New Roman" pitchFamily="18" charset="0"/>
              </a:rPr>
              <a:t>points increased </a:t>
            </a:r>
            <a:r>
              <a:rPr lang="en-US" sz="2400" b="1" dirty="0">
                <a:solidFill>
                  <a:srgbClr val="00487E"/>
                </a:solidFill>
                <a:cs typeface="Times New Roman" pitchFamily="18" charset="0"/>
              </a:rPr>
              <a:t>with </a:t>
            </a:r>
            <a:r>
              <a:rPr lang="en-US" sz="2400" b="1" dirty="0" smtClean="0">
                <a:solidFill>
                  <a:srgbClr val="00487E"/>
                </a:solidFill>
                <a:cs typeface="Times New Roman" pitchFamily="18" charset="0"/>
              </a:rPr>
              <a:t>increasing the molecular weight and decreased with increasing branching </a:t>
            </a:r>
            <a:r>
              <a:rPr lang="en-US" sz="2400" b="1" strike="sngStrike" dirty="0" smtClean="0">
                <a:solidFill>
                  <a:srgbClr val="00487E"/>
                </a:solidFill>
                <a:cs typeface="Times New Roman" pitchFamily="18" charset="0"/>
              </a:rPr>
              <a:t> </a:t>
            </a:r>
          </a:p>
          <a:p>
            <a:pPr marL="342900" indent="-342900" algn="just">
              <a:buFont typeface="Arial" panose="020B0604020202020204" pitchFamily="34" charset="0"/>
              <a:buChar char="•"/>
            </a:pPr>
            <a:r>
              <a:rPr lang="en-US" sz="2400" b="1" dirty="0" smtClean="0">
                <a:solidFill>
                  <a:srgbClr val="C00000"/>
                </a:solidFill>
                <a:cs typeface="Times New Roman" pitchFamily="18" charset="0"/>
              </a:rPr>
              <a:t>Solubility</a:t>
            </a:r>
            <a:r>
              <a:rPr lang="en-US" sz="2400" b="1" dirty="0" smtClean="0">
                <a:solidFill>
                  <a:srgbClr val="00487E"/>
                </a:solidFill>
                <a:cs typeface="Times New Roman" pitchFamily="18" charset="0"/>
              </a:rPr>
              <a:t> of alkenes</a:t>
            </a:r>
            <a:endParaRPr lang="en-US" sz="2400" b="1" dirty="0">
              <a:solidFill>
                <a:srgbClr val="00487E"/>
              </a:solidFill>
              <a:cs typeface="Times New Roman" pitchFamily="18" charset="0"/>
            </a:endParaRPr>
          </a:p>
          <a:p>
            <a:pPr marL="463550" algn="just"/>
            <a:r>
              <a:rPr lang="en-US" sz="2400" b="1" dirty="0">
                <a:solidFill>
                  <a:srgbClr val="00487E"/>
                </a:solidFill>
                <a:cs typeface="Times New Roman" pitchFamily="18" charset="0"/>
              </a:rPr>
              <a:t>Alkenes are </a:t>
            </a:r>
            <a:r>
              <a:rPr lang="en-US" sz="2400" b="1" dirty="0" smtClean="0">
                <a:solidFill>
                  <a:srgbClr val="00487E"/>
                </a:solidFill>
                <a:cs typeface="Times New Roman" pitchFamily="18" charset="0"/>
              </a:rPr>
              <a:t>insoluble </a:t>
            </a:r>
            <a:r>
              <a:rPr lang="en-US" sz="2400" b="1" dirty="0">
                <a:solidFill>
                  <a:srgbClr val="00487E"/>
                </a:solidFill>
                <a:cs typeface="Times New Roman" pitchFamily="18" charset="0"/>
              </a:rPr>
              <a:t>in water and soluble in nonpolar organic solvents such as benzene or in carbon tetrachloride</a:t>
            </a:r>
            <a:r>
              <a:rPr lang="en-US" sz="2400" b="1" dirty="0" smtClean="0">
                <a:solidFill>
                  <a:srgbClr val="00487E"/>
                </a:solidFill>
                <a:cs typeface="Times New Roman" pitchFamily="18" charset="0"/>
              </a:rPr>
              <a:t>.</a:t>
            </a:r>
            <a:endParaRPr lang="en-US" sz="2400" b="1" dirty="0">
              <a:solidFill>
                <a:srgbClr val="00487E"/>
              </a:solidFill>
              <a:cs typeface="Times New Roman" pitchFamily="18" charset="0"/>
            </a:endParaRPr>
          </a:p>
        </p:txBody>
      </p:sp>
      <p:sp>
        <p:nvSpPr>
          <p:cNvPr id="19" name="TextBox 18"/>
          <p:cNvSpPr txBox="1"/>
          <p:nvPr/>
        </p:nvSpPr>
        <p:spPr>
          <a:xfrm>
            <a:off x="1" y="0"/>
            <a:ext cx="9144000"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rPr>
              <a:t>Physical Properties of Alkenes</a:t>
            </a:r>
            <a:endParaRPr lang="en-US" sz="2400" b="1" dirty="0">
              <a:solidFill>
                <a:srgbClr val="00467A"/>
              </a:solidFill>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70</a:t>
            </a:fld>
            <a:endParaRPr lang="en-US" dirty="0"/>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96629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1+#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0"/>
            <a:ext cx="9110657" cy="523220"/>
          </a:xfrm>
          <a:prstGeom prst="rect">
            <a:avLst/>
          </a:prstGeom>
          <a:ln/>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en-US" sz="2800" b="1" dirty="0" smtClean="0">
                <a:solidFill>
                  <a:srgbClr val="00467A"/>
                </a:solidFill>
              </a:rPr>
              <a:t>Preparation of Alkenes</a:t>
            </a:r>
            <a:endParaRPr lang="en-US" sz="2800" b="1" dirty="0">
              <a:solidFill>
                <a:srgbClr val="00467A"/>
              </a:solidFill>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9441" y="4596806"/>
            <a:ext cx="6096000" cy="12705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99084" y="533400"/>
            <a:ext cx="8911573" cy="3985706"/>
          </a:xfrm>
          <a:prstGeom prst="rect">
            <a:avLst/>
          </a:prstGeom>
        </p:spPr>
        <p:txBody>
          <a:bodyPr wrap="square">
            <a:spAutoFit/>
          </a:bodyPr>
          <a:lstStyle/>
          <a:p>
            <a:pPr lvl="0" algn="just"/>
            <a:r>
              <a:rPr lang="en-US" sz="2400" b="1" dirty="0">
                <a:solidFill>
                  <a:srgbClr val="00487E"/>
                </a:solidFill>
              </a:rPr>
              <a:t> Alkenes are prepared by </a:t>
            </a:r>
            <a:r>
              <a:rPr lang="en-US" sz="2400" b="1" dirty="0">
                <a:solidFill>
                  <a:srgbClr val="C00000"/>
                </a:solidFill>
              </a:rPr>
              <a:t>elimination</a:t>
            </a:r>
            <a:r>
              <a:rPr lang="en-US" sz="2400" b="1" dirty="0">
                <a:solidFill>
                  <a:srgbClr val="00487E"/>
                </a:solidFill>
              </a:rPr>
              <a:t> of an atoms or group of atoms from </a:t>
            </a:r>
            <a:r>
              <a:rPr lang="en-US" sz="2400" b="1" dirty="0">
                <a:solidFill>
                  <a:srgbClr val="C00000"/>
                </a:solidFill>
              </a:rPr>
              <a:t>adjacent carbons</a:t>
            </a:r>
            <a:r>
              <a:rPr lang="en-US" sz="2400" b="1" dirty="0">
                <a:solidFill>
                  <a:srgbClr val="00487E"/>
                </a:solidFill>
              </a:rPr>
              <a:t> and it can be prepared from :-</a:t>
            </a:r>
          </a:p>
          <a:p>
            <a:pPr lvl="0" algn="just"/>
            <a:r>
              <a:rPr lang="en-US" sz="2400" b="1" dirty="0">
                <a:solidFill>
                  <a:srgbClr val="00487E"/>
                </a:solidFill>
              </a:rPr>
              <a:t>    1- Alcohol ( Dehydration of alcohol)</a:t>
            </a:r>
          </a:p>
          <a:p>
            <a:pPr lvl="0" algn="just"/>
            <a:r>
              <a:rPr lang="en-US" sz="2400" b="1" dirty="0">
                <a:solidFill>
                  <a:srgbClr val="00487E"/>
                </a:solidFill>
              </a:rPr>
              <a:t>    2- Alkyl Halides (</a:t>
            </a:r>
            <a:r>
              <a:rPr lang="en-US" sz="2400" b="1" dirty="0" err="1">
                <a:solidFill>
                  <a:srgbClr val="00487E"/>
                </a:solidFill>
              </a:rPr>
              <a:t>Dehydrohalogenation</a:t>
            </a:r>
            <a:r>
              <a:rPr lang="en-US" sz="2400" b="1" dirty="0">
                <a:solidFill>
                  <a:srgbClr val="00487E"/>
                </a:solidFill>
              </a:rPr>
              <a:t> of Alkyl Halides) </a:t>
            </a:r>
            <a:endParaRPr lang="en-US" sz="2400" dirty="0">
              <a:solidFill>
                <a:srgbClr val="00487E"/>
              </a:solidFill>
            </a:endParaRPr>
          </a:p>
          <a:p>
            <a:pPr lvl="0" algn="just" eaLnBrk="0" hangingPunct="0"/>
            <a:r>
              <a:rPr lang="en-US" sz="2400" b="1" dirty="0">
                <a:solidFill>
                  <a:srgbClr val="00487E"/>
                </a:solidFill>
              </a:rPr>
              <a:t>    3- Alkyl </a:t>
            </a:r>
            <a:r>
              <a:rPr lang="en-US" sz="2400" b="1" dirty="0" err="1">
                <a:solidFill>
                  <a:srgbClr val="00487E"/>
                </a:solidFill>
              </a:rPr>
              <a:t>dihalides</a:t>
            </a:r>
            <a:r>
              <a:rPr lang="en-US" sz="2400" b="1" dirty="0">
                <a:solidFill>
                  <a:srgbClr val="00487E"/>
                </a:solidFill>
              </a:rPr>
              <a:t> (Dehalogenation), The result of Elimination forms a carbon-carbon double </a:t>
            </a:r>
            <a:r>
              <a:rPr lang="en-US" sz="2400" b="1" dirty="0" smtClean="0">
                <a:solidFill>
                  <a:srgbClr val="00487E"/>
                </a:solidFill>
              </a:rPr>
              <a:t>bond</a:t>
            </a:r>
          </a:p>
          <a:p>
            <a:pPr lvl="0" algn="just" eaLnBrk="0" hangingPunct="0"/>
            <a:endParaRPr lang="en-US" sz="900" b="1" dirty="0">
              <a:solidFill>
                <a:srgbClr val="00487E"/>
              </a:solidFill>
            </a:endParaRPr>
          </a:p>
          <a:p>
            <a:pPr lvl="0" algn="just" eaLnBrk="0" hangingPunct="0"/>
            <a:r>
              <a:rPr lang="en-US" sz="2800" b="1" dirty="0" smtClean="0">
                <a:solidFill>
                  <a:srgbClr val="C00000"/>
                </a:solidFill>
              </a:rPr>
              <a:t>1-From </a:t>
            </a:r>
            <a:r>
              <a:rPr lang="en-US" sz="2800" b="1" dirty="0">
                <a:solidFill>
                  <a:srgbClr val="C00000"/>
                </a:solidFill>
              </a:rPr>
              <a:t>Alcohol ( Dehydration of alcohol )</a:t>
            </a:r>
            <a:endParaRPr lang="ar-SA" sz="2000" dirty="0">
              <a:solidFill>
                <a:prstClr val="black"/>
              </a:solidFill>
            </a:endParaRPr>
          </a:p>
          <a:p>
            <a:pPr algn="just"/>
            <a:r>
              <a:rPr lang="en-US" sz="2400" b="1" dirty="0" smtClean="0">
                <a:solidFill>
                  <a:srgbClr val="002060"/>
                </a:solidFill>
              </a:rPr>
              <a:t>    When </a:t>
            </a:r>
            <a:r>
              <a:rPr lang="en-US" sz="2400" b="1" dirty="0">
                <a:solidFill>
                  <a:srgbClr val="002060"/>
                </a:solidFill>
              </a:rPr>
              <a:t>an alcohol is heated in the presence of a mineral </a:t>
            </a:r>
            <a:r>
              <a:rPr lang="en-US" sz="2400" b="1" dirty="0">
                <a:solidFill>
                  <a:srgbClr val="C00000"/>
                </a:solidFill>
              </a:rPr>
              <a:t>acid</a:t>
            </a:r>
            <a:r>
              <a:rPr lang="en-US" sz="2400" b="1" dirty="0">
                <a:solidFill>
                  <a:srgbClr val="002060"/>
                </a:solidFill>
              </a:rPr>
              <a:t> catalyst </a:t>
            </a:r>
            <a:r>
              <a:rPr lang="en-US" sz="2400" b="1" dirty="0" smtClean="0">
                <a:solidFill>
                  <a:srgbClr val="002060"/>
                </a:solidFill>
              </a:rPr>
              <a:t>such as</a:t>
            </a:r>
            <a:r>
              <a:rPr lang="en-US" sz="2400" b="1" dirty="0"/>
              <a:t> </a:t>
            </a:r>
            <a:r>
              <a:rPr lang="en-US" sz="2400" b="1" dirty="0">
                <a:solidFill>
                  <a:srgbClr val="002060"/>
                </a:solidFill>
              </a:rPr>
              <a:t>sulfuric acid, </a:t>
            </a:r>
            <a:r>
              <a:rPr lang="en-US" sz="2400" b="1" dirty="0">
                <a:solidFill>
                  <a:srgbClr val="C00000"/>
                </a:solidFill>
              </a:rPr>
              <a:t>H</a:t>
            </a:r>
            <a:r>
              <a:rPr lang="en-US" sz="2400" b="1" baseline="-25000" dirty="0">
                <a:solidFill>
                  <a:srgbClr val="C00000"/>
                </a:solidFill>
              </a:rPr>
              <a:t>2</a:t>
            </a:r>
            <a:r>
              <a:rPr lang="en-US" sz="2400" b="1" dirty="0">
                <a:solidFill>
                  <a:srgbClr val="C00000"/>
                </a:solidFill>
              </a:rPr>
              <a:t>S0</a:t>
            </a:r>
            <a:r>
              <a:rPr lang="en-US" sz="2400" b="1" baseline="-25000" dirty="0">
                <a:solidFill>
                  <a:srgbClr val="C00000"/>
                </a:solidFill>
              </a:rPr>
              <a:t>4</a:t>
            </a:r>
            <a:r>
              <a:rPr lang="en-US" sz="2400" b="1" dirty="0">
                <a:solidFill>
                  <a:srgbClr val="002060"/>
                </a:solidFill>
              </a:rPr>
              <a:t>, </a:t>
            </a:r>
            <a:r>
              <a:rPr lang="en-US" sz="2400" b="1" dirty="0" smtClean="0">
                <a:solidFill>
                  <a:srgbClr val="002060"/>
                </a:solidFill>
              </a:rPr>
              <a:t>or </a:t>
            </a:r>
            <a:r>
              <a:rPr lang="en-US" sz="2400" b="1" dirty="0">
                <a:solidFill>
                  <a:srgbClr val="002060"/>
                </a:solidFill>
              </a:rPr>
              <a:t>phosphoric acid, </a:t>
            </a:r>
            <a:r>
              <a:rPr lang="en-US" sz="2400" b="1" dirty="0" smtClean="0">
                <a:solidFill>
                  <a:srgbClr val="C00000"/>
                </a:solidFill>
              </a:rPr>
              <a:t>H</a:t>
            </a:r>
            <a:r>
              <a:rPr lang="en-US" sz="2400" b="1" baseline="-25000" dirty="0" smtClean="0">
                <a:solidFill>
                  <a:srgbClr val="C00000"/>
                </a:solidFill>
              </a:rPr>
              <a:t>3</a:t>
            </a:r>
            <a:r>
              <a:rPr lang="en-US" sz="2400" b="1" dirty="0" smtClean="0">
                <a:solidFill>
                  <a:srgbClr val="C00000"/>
                </a:solidFill>
              </a:rPr>
              <a:t>P0</a:t>
            </a:r>
            <a:r>
              <a:rPr lang="en-US" sz="2400" b="1" baseline="-25000" dirty="0" smtClean="0">
                <a:solidFill>
                  <a:srgbClr val="C00000"/>
                </a:solidFill>
              </a:rPr>
              <a:t>4 </a:t>
            </a:r>
            <a:r>
              <a:rPr lang="en-US" sz="2400" b="1" dirty="0" smtClean="0">
                <a:solidFill>
                  <a:srgbClr val="002060"/>
                </a:solidFill>
              </a:rPr>
              <a:t>, it readily </a:t>
            </a:r>
            <a:r>
              <a:rPr lang="en-US" sz="2400" b="1" dirty="0">
                <a:solidFill>
                  <a:srgbClr val="C00000"/>
                </a:solidFill>
              </a:rPr>
              <a:t>loses </a:t>
            </a:r>
            <a:r>
              <a:rPr lang="en-US" sz="2400" b="1" dirty="0">
                <a:solidFill>
                  <a:srgbClr val="002060"/>
                </a:solidFill>
              </a:rPr>
              <a:t>a molecule of water to give an alkene</a:t>
            </a:r>
            <a:r>
              <a:rPr lang="en-US" sz="2400" b="1" dirty="0"/>
              <a:t>, </a:t>
            </a:r>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pPr/>
              <a:t>71</a:t>
            </a:fld>
            <a:endParaRPr lang="en-US" dirty="0"/>
          </a:p>
        </p:txBody>
      </p:sp>
      <p:sp>
        <p:nvSpPr>
          <p:cNvPr id="10" name="مستطيل 9"/>
          <p:cNvSpPr/>
          <p:nvPr/>
        </p:nvSpPr>
        <p:spPr>
          <a:xfrm>
            <a:off x="491664" y="4705290"/>
            <a:ext cx="1413336" cy="400110"/>
          </a:xfrm>
          <a:prstGeom prst="rect">
            <a:avLst/>
          </a:prstGeom>
        </p:spPr>
        <p:txBody>
          <a:bodyPr wrap="none">
            <a:spAutoFit/>
          </a:bodyPr>
          <a:lstStyle/>
          <a:p>
            <a:pPr algn="just"/>
            <a:r>
              <a:rPr lang="en-US" sz="2000" b="1" dirty="0" smtClean="0">
                <a:solidFill>
                  <a:srgbClr val="002060"/>
                </a:solidFill>
              </a:rPr>
              <a:t>Example -1 </a:t>
            </a:r>
            <a:endParaRPr lang="en-US" sz="2000" b="1" dirty="0"/>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195679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92535" y="4400490"/>
            <a:ext cx="8534400" cy="400110"/>
          </a:xfrm>
          <a:prstGeom prst="rect">
            <a:avLst/>
          </a:prstGeom>
          <a:noFill/>
        </p:spPr>
        <p:txBody>
          <a:bodyPr wrap="square" rtlCol="0">
            <a:spAutoFit/>
          </a:bodyPr>
          <a:lstStyle/>
          <a:p>
            <a:pPr algn="just"/>
            <a:r>
              <a:rPr lang="en-US" sz="2000" b="1" i="1" dirty="0" smtClean="0">
                <a:solidFill>
                  <a:srgbClr val="00487E"/>
                </a:solidFill>
                <a:cs typeface="+mj-cs"/>
              </a:rPr>
              <a:t>Step 2. </a:t>
            </a:r>
            <a:r>
              <a:rPr lang="en-US" sz="2000" b="1" dirty="0" smtClean="0">
                <a:solidFill>
                  <a:srgbClr val="00487E"/>
                </a:solidFill>
                <a:cs typeface="+mj-cs"/>
              </a:rPr>
              <a:t>Formation of a carbocation.</a:t>
            </a:r>
            <a:r>
              <a:rPr lang="en-US" sz="2000" b="1" dirty="0">
                <a:solidFill>
                  <a:srgbClr val="00487E"/>
                </a:solidFill>
                <a:cs typeface="+mj-cs"/>
              </a:rPr>
              <a:t> </a:t>
            </a:r>
            <a:r>
              <a:rPr lang="en-US" sz="2000" b="1" dirty="0" smtClean="0">
                <a:solidFill>
                  <a:srgbClr val="00487E"/>
                </a:solidFill>
                <a:cs typeface="+mj-cs"/>
              </a:rPr>
              <a:t>(</a:t>
            </a:r>
            <a:r>
              <a:rPr lang="en-US" sz="2000" b="1" dirty="0" err="1" smtClean="0">
                <a:solidFill>
                  <a:srgbClr val="00487E"/>
                </a:solidFill>
                <a:cs typeface="+mj-cs"/>
              </a:rPr>
              <a:t>Carbonium</a:t>
            </a:r>
            <a:r>
              <a:rPr lang="en-US" sz="2000" b="1" dirty="0" smtClean="0">
                <a:solidFill>
                  <a:srgbClr val="00487E"/>
                </a:solidFill>
                <a:cs typeface="+mj-cs"/>
              </a:rPr>
              <a:t> </a:t>
            </a:r>
            <a:r>
              <a:rPr lang="en-US" sz="2000" b="1" dirty="0">
                <a:solidFill>
                  <a:srgbClr val="00487E"/>
                </a:solidFill>
                <a:cs typeface="+mj-cs"/>
              </a:rPr>
              <a:t>ion</a:t>
            </a:r>
            <a:r>
              <a:rPr lang="ar-SA" sz="2000" b="1" dirty="0">
                <a:solidFill>
                  <a:srgbClr val="00487E"/>
                </a:solidFill>
                <a:cs typeface="+mj-cs"/>
              </a:rPr>
              <a:t> </a:t>
            </a:r>
            <a:r>
              <a:rPr lang="ar-SA" sz="2000" b="1" dirty="0" smtClean="0">
                <a:solidFill>
                  <a:srgbClr val="00487E"/>
                </a:solidFill>
                <a:cs typeface="+mj-cs"/>
              </a:rPr>
              <a:t>.(</a:t>
            </a:r>
            <a:endParaRPr lang="en-US" sz="2000" dirty="0">
              <a:solidFill>
                <a:srgbClr val="00487E"/>
              </a:solidFill>
              <a:cs typeface="+mj-cs"/>
            </a:endParaRPr>
          </a:p>
        </p:txBody>
      </p:sp>
      <p:sp>
        <p:nvSpPr>
          <p:cNvPr id="37" name="TextBox 36"/>
          <p:cNvSpPr txBox="1"/>
          <p:nvPr/>
        </p:nvSpPr>
        <p:spPr>
          <a:xfrm>
            <a:off x="9786" y="2247781"/>
            <a:ext cx="7991214" cy="800219"/>
          </a:xfrm>
          <a:prstGeom prst="rect">
            <a:avLst/>
          </a:prstGeom>
          <a:noFill/>
        </p:spPr>
        <p:txBody>
          <a:bodyPr wrap="square" rtlCol="0">
            <a:spAutoFit/>
          </a:bodyPr>
          <a:lstStyle/>
          <a:p>
            <a:pPr lvl="0"/>
            <a:r>
              <a:rPr lang="en-US" sz="2400" b="1" dirty="0" smtClean="0">
                <a:solidFill>
                  <a:srgbClr val="C00000"/>
                </a:solidFill>
              </a:rPr>
              <a:t>   Mechanism </a:t>
            </a:r>
            <a:r>
              <a:rPr lang="en-US" sz="2400" b="1" dirty="0">
                <a:solidFill>
                  <a:srgbClr val="C00000"/>
                </a:solidFill>
              </a:rPr>
              <a:t>of Dehydration of Alcohols</a:t>
            </a:r>
          </a:p>
          <a:p>
            <a:pPr algn="just"/>
            <a:r>
              <a:rPr lang="en-US" sz="2200" b="1" i="1" dirty="0" smtClean="0">
                <a:solidFill>
                  <a:srgbClr val="00487E"/>
                </a:solidFill>
              </a:rPr>
              <a:t>Step 1. </a:t>
            </a:r>
            <a:r>
              <a:rPr lang="en-US" sz="2200" b="1" dirty="0" smtClean="0">
                <a:solidFill>
                  <a:srgbClr val="00487E"/>
                </a:solidFill>
              </a:rPr>
              <a:t>Protonation of the alcohol.</a:t>
            </a:r>
            <a:endParaRPr lang="en-US" sz="2200" b="1" dirty="0" smtClean="0">
              <a:solidFill>
                <a:srgbClr val="00487E"/>
              </a:solidFill>
              <a:cs typeface="Times New Roman" pitchFamily="18" charset="0"/>
            </a:endParaRPr>
          </a:p>
        </p:txBody>
      </p:sp>
      <p:pic>
        <p:nvPicPr>
          <p:cNvPr id="386165" name="Picture 1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1662" y="3069265"/>
            <a:ext cx="5546938" cy="1655135"/>
          </a:xfrm>
          <a:prstGeom prst="rect">
            <a:avLst/>
          </a:prstGeom>
          <a:noFill/>
          <a:extLst>
            <a:ext uri="{909E8E84-426E-40DD-AFC4-6F175D3DCCD1}">
              <a14:hiddenFill xmlns:a14="http://schemas.microsoft.com/office/drawing/2010/main">
                <a:solidFill>
                  <a:srgbClr val="FFFFFF"/>
                </a:solidFill>
              </a14:hiddenFill>
            </a:ext>
          </a:extLst>
        </p:spPr>
      </p:pic>
      <p:pic>
        <p:nvPicPr>
          <p:cNvPr id="386262" name="Picture 2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6800" y="4788813"/>
            <a:ext cx="6858000" cy="1916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pPr/>
              <a:t>72</a:t>
            </a:fld>
            <a:endParaRPr lang="en-US"/>
          </a:p>
        </p:txBody>
      </p:sp>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872322"/>
            <a:ext cx="5178843" cy="133747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6"/>
          <p:cNvSpPr txBox="1"/>
          <p:nvPr/>
        </p:nvSpPr>
        <p:spPr>
          <a:xfrm>
            <a:off x="1" y="0"/>
            <a:ext cx="3886199" cy="400110"/>
          </a:xfrm>
          <a:prstGeom prst="rect">
            <a:avLst/>
          </a:prstGeom>
          <a:ln/>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en-US" sz="2000" b="1" dirty="0" smtClean="0">
                <a:solidFill>
                  <a:srgbClr val="00467A"/>
                </a:solidFill>
              </a:rPr>
              <a:t>Preparation of Alkenes   cont.</a:t>
            </a:r>
            <a:endParaRPr lang="en-US" sz="2000" b="1" dirty="0">
              <a:solidFill>
                <a:srgbClr val="00467A"/>
              </a:solidFill>
            </a:endParaRPr>
          </a:p>
        </p:txBody>
      </p:sp>
      <p:sp>
        <p:nvSpPr>
          <p:cNvPr id="14" name="مستطيل 13"/>
          <p:cNvSpPr/>
          <p:nvPr/>
        </p:nvSpPr>
        <p:spPr>
          <a:xfrm>
            <a:off x="359635" y="1171729"/>
            <a:ext cx="1288751" cy="369332"/>
          </a:xfrm>
          <a:prstGeom prst="rect">
            <a:avLst/>
          </a:prstGeom>
        </p:spPr>
        <p:txBody>
          <a:bodyPr wrap="none">
            <a:spAutoFit/>
          </a:bodyPr>
          <a:lstStyle/>
          <a:p>
            <a:pPr algn="just"/>
            <a:r>
              <a:rPr lang="en-US" b="1" dirty="0" smtClean="0">
                <a:solidFill>
                  <a:srgbClr val="002060"/>
                </a:solidFill>
              </a:rPr>
              <a:t>Example -2 </a:t>
            </a:r>
            <a:endParaRPr lang="en-US" b="1" dirty="0"/>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200559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ox(out)">
                                      <p:cBhvr>
                                        <p:cTn id="7" dur="10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ox(ou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7" grpId="0"/>
      <p:bldP spid="13"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47607" y="3244334"/>
            <a:ext cx="248786" cy="369332"/>
          </a:xfrm>
          <a:prstGeom prst="rect">
            <a:avLst/>
          </a:prstGeom>
        </p:spPr>
        <p:txBody>
          <a:bodyPr wrap="none">
            <a:spAutoFit/>
          </a:bodyPr>
          <a:lstStyle/>
          <a:p>
            <a:r>
              <a:rPr lang="ar-SA" dirty="0"/>
              <a:t> </a:t>
            </a:r>
          </a:p>
        </p:txBody>
      </p:sp>
      <p:sp>
        <p:nvSpPr>
          <p:cNvPr id="162" name="TextBox 161"/>
          <p:cNvSpPr txBox="1"/>
          <p:nvPr/>
        </p:nvSpPr>
        <p:spPr>
          <a:xfrm>
            <a:off x="152400" y="665356"/>
            <a:ext cx="8839200" cy="707886"/>
          </a:xfrm>
          <a:prstGeom prst="rect">
            <a:avLst/>
          </a:prstGeom>
          <a:noFill/>
        </p:spPr>
        <p:txBody>
          <a:bodyPr wrap="square" rtlCol="0">
            <a:spAutoFit/>
          </a:bodyPr>
          <a:lstStyle/>
          <a:p>
            <a:pPr algn="just"/>
            <a:r>
              <a:rPr lang="en-US" sz="2000" b="1" i="1" dirty="0" smtClean="0">
                <a:solidFill>
                  <a:srgbClr val="00487E"/>
                </a:solidFill>
              </a:rPr>
              <a:t>Step 3. </a:t>
            </a:r>
            <a:r>
              <a:rPr lang="en-US" sz="2000" b="1" dirty="0" smtClean="0">
                <a:solidFill>
                  <a:srgbClr val="00487E"/>
                </a:solidFill>
              </a:rPr>
              <a:t>Loss of a proton from the </a:t>
            </a:r>
            <a:r>
              <a:rPr lang="en-US" sz="2000" b="1" dirty="0">
                <a:solidFill>
                  <a:srgbClr val="00487E"/>
                </a:solidFill>
              </a:rPr>
              <a:t>carbocation </a:t>
            </a:r>
            <a:r>
              <a:rPr lang="en-US" sz="2000" b="1" dirty="0" smtClean="0">
                <a:solidFill>
                  <a:srgbClr val="00487E"/>
                </a:solidFill>
              </a:rPr>
              <a:t>and regenerates </a:t>
            </a:r>
            <a:r>
              <a:rPr lang="en-US" sz="2000" b="1" dirty="0">
                <a:solidFill>
                  <a:srgbClr val="00487E"/>
                </a:solidFill>
              </a:rPr>
              <a:t>the acid catalyst and forms the alkene</a:t>
            </a:r>
            <a:r>
              <a:rPr lang="en-US" sz="2000" b="1" dirty="0" smtClean="0">
                <a:solidFill>
                  <a:srgbClr val="00487E"/>
                </a:solidFill>
              </a:rPr>
              <a:t>.</a:t>
            </a:r>
            <a:endParaRPr lang="en-US" sz="2000" b="1" dirty="0" smtClean="0">
              <a:solidFill>
                <a:srgbClr val="00487E"/>
              </a:solidFill>
              <a:latin typeface="Times New Roman" pitchFamily="18" charset="0"/>
              <a:cs typeface="Times New Roman" pitchFamily="18" charset="0"/>
            </a:endParaRPr>
          </a:p>
        </p:txBody>
      </p:sp>
      <p:sp>
        <p:nvSpPr>
          <p:cNvPr id="442562" name="Rectangle 24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pic>
        <p:nvPicPr>
          <p:cNvPr id="442645" name="Picture 27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1219200"/>
            <a:ext cx="6254226" cy="1314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7" name="Rectangle 186"/>
          <p:cNvSpPr/>
          <p:nvPr/>
        </p:nvSpPr>
        <p:spPr>
          <a:xfrm>
            <a:off x="152400" y="2286000"/>
            <a:ext cx="8247771" cy="830997"/>
          </a:xfrm>
          <a:prstGeom prst="rect">
            <a:avLst/>
          </a:prstGeom>
        </p:spPr>
        <p:txBody>
          <a:bodyPr wrap="none">
            <a:spAutoFit/>
          </a:bodyPr>
          <a:lstStyle/>
          <a:p>
            <a:pPr marL="342900" indent="-342900">
              <a:buFont typeface="Wingdings" panose="05000000000000000000" pitchFamily="2" charset="2"/>
              <a:buChar char="v"/>
            </a:pPr>
            <a:r>
              <a:rPr lang="en-US" sz="2400" b="1" dirty="0" smtClean="0">
                <a:solidFill>
                  <a:srgbClr val="C00000"/>
                </a:solidFill>
              </a:rPr>
              <a:t>Classes </a:t>
            </a:r>
            <a:r>
              <a:rPr lang="en-US" sz="2400" b="1" dirty="0">
                <a:solidFill>
                  <a:srgbClr val="C00000"/>
                </a:solidFill>
              </a:rPr>
              <a:t>of </a:t>
            </a:r>
            <a:r>
              <a:rPr lang="en-US" sz="2400" b="1" dirty="0" err="1">
                <a:solidFill>
                  <a:srgbClr val="C00000"/>
                </a:solidFill>
              </a:rPr>
              <a:t>Carbocations</a:t>
            </a:r>
            <a:r>
              <a:rPr lang="en-US" sz="2400" b="1" dirty="0">
                <a:solidFill>
                  <a:srgbClr val="C00000"/>
                </a:solidFill>
              </a:rPr>
              <a:t> and Ease of  Dehydration of </a:t>
            </a:r>
            <a:r>
              <a:rPr lang="en-US" sz="2400" b="1" dirty="0" smtClean="0">
                <a:solidFill>
                  <a:srgbClr val="C00000"/>
                </a:solidFill>
              </a:rPr>
              <a:t>Alcohols</a:t>
            </a:r>
          </a:p>
          <a:p>
            <a:r>
              <a:rPr lang="en-US" sz="2400" b="1" dirty="0" smtClean="0">
                <a:solidFill>
                  <a:srgbClr val="C00000"/>
                </a:solidFill>
              </a:rPr>
              <a:t> or formation </a:t>
            </a:r>
            <a:r>
              <a:rPr lang="en-US" sz="2400" b="1" dirty="0">
                <a:solidFill>
                  <a:srgbClr val="C00000"/>
                </a:solidFill>
              </a:rPr>
              <a:t>of a carbocation. </a:t>
            </a:r>
            <a:r>
              <a:rPr lang="en-US" sz="2400" b="1" dirty="0">
                <a:solidFill>
                  <a:srgbClr val="00487E"/>
                </a:solidFill>
              </a:rPr>
              <a:t>(</a:t>
            </a:r>
            <a:r>
              <a:rPr lang="en-US" sz="2400" dirty="0" err="1">
                <a:solidFill>
                  <a:srgbClr val="C00000"/>
                </a:solidFill>
              </a:rPr>
              <a:t>Carbonium</a:t>
            </a:r>
            <a:r>
              <a:rPr lang="en-US" sz="2400" dirty="0">
                <a:solidFill>
                  <a:srgbClr val="C00000"/>
                </a:solidFill>
              </a:rPr>
              <a:t> ion</a:t>
            </a:r>
            <a:r>
              <a:rPr lang="en-US" sz="2400" b="1" dirty="0" smtClean="0">
                <a:solidFill>
                  <a:srgbClr val="00487E"/>
                </a:solidFill>
              </a:rPr>
              <a:t>)</a:t>
            </a:r>
            <a:endParaRPr lang="en-US" sz="2400" b="1" dirty="0">
              <a:solidFill>
                <a:srgbClr val="00487E"/>
              </a:solidFill>
            </a:endParaRPr>
          </a:p>
        </p:txBody>
      </p:sp>
      <p:pic>
        <p:nvPicPr>
          <p:cNvPr id="442646" name="Picture 27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5334000"/>
            <a:ext cx="5191846" cy="1295018"/>
          </a:xfrm>
          <a:prstGeom prst="rect">
            <a:avLst/>
          </a:prstGeom>
          <a:noFill/>
          <a:extLst>
            <a:ext uri="{909E8E84-426E-40DD-AFC4-6F175D3DCCD1}">
              <a14:hiddenFill xmlns:a14="http://schemas.microsoft.com/office/drawing/2010/main">
                <a:solidFill>
                  <a:srgbClr val="FFFFFF"/>
                </a:solidFill>
              </a14:hiddenFill>
            </a:ext>
          </a:extLst>
        </p:spPr>
      </p:pic>
      <p:sp>
        <p:nvSpPr>
          <p:cNvPr id="188" name="Line 279"/>
          <p:cNvSpPr>
            <a:spLocks noChangeShapeType="1"/>
          </p:cNvSpPr>
          <p:nvPr/>
        </p:nvSpPr>
        <p:spPr bwMode="auto">
          <a:xfrm flipH="1">
            <a:off x="6019800" y="5893784"/>
            <a:ext cx="253090" cy="1603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ar-SA"/>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pPr/>
              <a:t>73</a:t>
            </a:fld>
            <a:endParaRPr lang="en-US"/>
          </a:p>
        </p:txBody>
      </p:sp>
      <p:sp>
        <p:nvSpPr>
          <p:cNvPr id="13" name="TextBox 6"/>
          <p:cNvSpPr txBox="1"/>
          <p:nvPr/>
        </p:nvSpPr>
        <p:spPr>
          <a:xfrm>
            <a:off x="119743" y="3124200"/>
            <a:ext cx="8871857" cy="2246769"/>
          </a:xfrm>
          <a:prstGeom prst="rect">
            <a:avLst/>
          </a:prstGeom>
          <a:noFill/>
        </p:spPr>
        <p:txBody>
          <a:bodyPr wrap="square" rtlCol="0">
            <a:spAutoFit/>
          </a:bodyPr>
          <a:lstStyle/>
          <a:p>
            <a:pPr lvl="0" algn="just"/>
            <a:r>
              <a:rPr lang="en-US" sz="2000" b="1" dirty="0" smtClean="0">
                <a:solidFill>
                  <a:srgbClr val="00487E"/>
                </a:solidFill>
              </a:rPr>
              <a:t>    </a:t>
            </a:r>
            <a:r>
              <a:rPr lang="en-US" sz="2000" b="1" dirty="0" err="1" smtClean="0">
                <a:solidFill>
                  <a:srgbClr val="00487E"/>
                </a:solidFill>
              </a:rPr>
              <a:t>Carbocations</a:t>
            </a:r>
            <a:r>
              <a:rPr lang="en-US" sz="2000" b="1" dirty="0" smtClean="0">
                <a:solidFill>
                  <a:srgbClr val="00487E"/>
                </a:solidFill>
              </a:rPr>
              <a:t> are classified according </a:t>
            </a:r>
            <a:r>
              <a:rPr lang="en-US" sz="2000" b="1" dirty="0">
                <a:solidFill>
                  <a:srgbClr val="00487E"/>
                </a:solidFill>
              </a:rPr>
              <a:t>to the number of </a:t>
            </a:r>
            <a:r>
              <a:rPr lang="en-US" sz="2000" b="1" dirty="0" smtClean="0">
                <a:solidFill>
                  <a:srgbClr val="00487E"/>
                </a:solidFill>
              </a:rPr>
              <a:t>carbon </a:t>
            </a:r>
            <a:r>
              <a:rPr lang="en-US" sz="2000" b="1" dirty="0">
                <a:solidFill>
                  <a:srgbClr val="00487E"/>
                </a:solidFill>
              </a:rPr>
              <a:t>atoms attached to the </a:t>
            </a:r>
            <a:r>
              <a:rPr lang="en-US" sz="2000" b="1" dirty="0" smtClean="0">
                <a:solidFill>
                  <a:srgbClr val="00487E"/>
                </a:solidFill>
              </a:rPr>
              <a:t>positively </a:t>
            </a:r>
            <a:r>
              <a:rPr lang="en-US" sz="2000" b="1" dirty="0">
                <a:solidFill>
                  <a:srgbClr val="00487E"/>
                </a:solidFill>
              </a:rPr>
              <a:t>charged </a:t>
            </a:r>
            <a:r>
              <a:rPr lang="en-US" sz="2000" b="1" dirty="0" smtClean="0">
                <a:solidFill>
                  <a:srgbClr val="00487E"/>
                </a:solidFill>
              </a:rPr>
              <a:t>carbon , </a:t>
            </a:r>
          </a:p>
          <a:p>
            <a:pPr lvl="0" algn="just"/>
            <a:endParaRPr lang="en-US" sz="2000" b="1" dirty="0">
              <a:solidFill>
                <a:srgbClr val="00487E"/>
              </a:solidFill>
            </a:endParaRPr>
          </a:p>
          <a:p>
            <a:pPr lvl="0" algn="just"/>
            <a:endParaRPr lang="en-US" sz="2000" b="1" dirty="0" smtClean="0">
              <a:solidFill>
                <a:srgbClr val="00487E"/>
              </a:solidFill>
            </a:endParaRPr>
          </a:p>
          <a:p>
            <a:pPr lvl="0" algn="just"/>
            <a:endParaRPr lang="en-US" sz="2000" b="1" dirty="0" smtClean="0">
              <a:solidFill>
                <a:srgbClr val="00487E"/>
              </a:solidFill>
            </a:endParaRPr>
          </a:p>
          <a:p>
            <a:pPr lvl="0" algn="just"/>
            <a:r>
              <a:rPr lang="en-US" sz="2000" b="1" dirty="0" smtClean="0">
                <a:solidFill>
                  <a:srgbClr val="00487E"/>
                </a:solidFill>
              </a:rPr>
              <a:t>the stabilities </a:t>
            </a:r>
            <a:r>
              <a:rPr lang="en-US" sz="2000" b="1" dirty="0">
                <a:solidFill>
                  <a:srgbClr val="00487E"/>
                </a:solidFill>
              </a:rPr>
              <a:t>of </a:t>
            </a:r>
            <a:r>
              <a:rPr lang="en-US" sz="2000" b="1" dirty="0" err="1">
                <a:solidFill>
                  <a:srgbClr val="00487E"/>
                </a:solidFill>
              </a:rPr>
              <a:t>carbocations</a:t>
            </a:r>
            <a:r>
              <a:rPr lang="en-US" sz="2000" b="1" dirty="0">
                <a:solidFill>
                  <a:srgbClr val="00487E"/>
                </a:solidFill>
              </a:rPr>
              <a:t> </a:t>
            </a:r>
            <a:r>
              <a:rPr lang="en-US" sz="2000" b="1" dirty="0" smtClean="0">
                <a:solidFill>
                  <a:srgbClr val="00487E"/>
                </a:solidFill>
              </a:rPr>
              <a:t>and the </a:t>
            </a:r>
            <a:r>
              <a:rPr lang="en-US" sz="2000" b="1" dirty="0">
                <a:solidFill>
                  <a:srgbClr val="00487E"/>
                </a:solidFill>
              </a:rPr>
              <a:t>ease of dehydration of alcohols follows the order 3° &gt; 2° &gt; 1</a:t>
            </a:r>
            <a:r>
              <a:rPr lang="en-US" sz="2000" b="1" dirty="0" smtClean="0">
                <a:solidFill>
                  <a:srgbClr val="00487E"/>
                </a:solidFill>
              </a:rPr>
              <a:t>°,</a:t>
            </a:r>
            <a:endParaRPr lang="en-US" sz="2000" b="1" dirty="0">
              <a:solidFill>
                <a:srgbClr val="00487E"/>
              </a:solidFill>
              <a:cs typeface="Times New Roman" pitchFamily="18" charset="0"/>
            </a:endParaRPr>
          </a:p>
        </p:txBody>
      </p:sp>
      <p:graphicFrame>
        <p:nvGraphicFramePr>
          <p:cNvPr id="5" name="كائن 4"/>
          <p:cNvGraphicFramePr>
            <a:graphicFrameLocks noChangeAspect="1"/>
          </p:cNvGraphicFramePr>
          <p:nvPr>
            <p:extLst>
              <p:ext uri="{D42A27DB-BD31-4B8C-83A1-F6EECF244321}">
                <p14:modId xmlns:p14="http://schemas.microsoft.com/office/powerpoint/2010/main" val="1045094704"/>
              </p:ext>
            </p:extLst>
          </p:nvPr>
        </p:nvGraphicFramePr>
        <p:xfrm>
          <a:off x="3657600" y="3613666"/>
          <a:ext cx="4516438" cy="1042988"/>
        </p:xfrm>
        <a:graphic>
          <a:graphicData uri="http://schemas.openxmlformats.org/presentationml/2006/ole">
            <mc:AlternateContent xmlns:mc="http://schemas.openxmlformats.org/markup-compatibility/2006">
              <mc:Choice xmlns:v="urn:schemas-microsoft-com:vml" Requires="v">
                <p:oleObj spid="_x0000_s322653" name="CS ChemDraw Drawing" r:id="rId5" imgW="3281082" imgH="745351" progId="ChemDraw.Document.6.0">
                  <p:embed/>
                </p:oleObj>
              </mc:Choice>
              <mc:Fallback>
                <p:oleObj name="CS ChemDraw Drawing" r:id="rId5" imgW="3281082" imgH="745351" progId="ChemDraw.Document.6.0">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7600" y="3613666"/>
                        <a:ext cx="4516438"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5" name="TextBox 6"/>
          <p:cNvSpPr txBox="1"/>
          <p:nvPr/>
        </p:nvSpPr>
        <p:spPr>
          <a:xfrm>
            <a:off x="1" y="0"/>
            <a:ext cx="3886199" cy="400110"/>
          </a:xfrm>
          <a:prstGeom prst="rect">
            <a:avLst/>
          </a:prstGeom>
          <a:ln/>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en-US" sz="2000" b="1" dirty="0" smtClean="0">
                <a:solidFill>
                  <a:srgbClr val="00467A"/>
                </a:solidFill>
              </a:rPr>
              <a:t>Preparation of Alkenes   cont.</a:t>
            </a:r>
            <a:endParaRPr lang="en-US" sz="2000" b="1" dirty="0">
              <a:solidFill>
                <a:srgbClr val="00467A"/>
              </a:solidFill>
            </a:endParaRPr>
          </a:p>
        </p:txBody>
      </p:sp>
    </p:spTree>
    <p:extLst>
      <p:ext uri="{BB962C8B-B14F-4D97-AF65-F5344CB8AC3E}">
        <p14:creationId xmlns:p14="http://schemas.microsoft.com/office/powerpoint/2010/main" val="2175644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box(out)">
                                      <p:cBhvr>
                                        <p:cTn id="7" dur="1000"/>
                                        <p:tgtEl>
                                          <p:spTgt spid="162"/>
                                        </p:tgtEl>
                                      </p:cBhvr>
                                    </p:animEffect>
                                  </p:childTnLst>
                                </p:cTn>
                              </p:par>
                              <p:par>
                                <p:cTn id="8" presetID="2" presetClass="entr" presetSubtype="2"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1000" fill="hold"/>
                                        <p:tgtEl>
                                          <p:spTgt spid="13"/>
                                        </p:tgtEl>
                                        <p:attrNameLst>
                                          <p:attrName>ppt_x</p:attrName>
                                        </p:attrNameLst>
                                      </p:cBhvr>
                                      <p:tavLst>
                                        <p:tav tm="0">
                                          <p:val>
                                            <p:strVal val="1+#ppt_w/2"/>
                                          </p:val>
                                        </p:tav>
                                        <p:tav tm="100000">
                                          <p:val>
                                            <p:strVal val="#ppt_x"/>
                                          </p:val>
                                        </p:tav>
                                      </p:tavLst>
                                    </p:anim>
                                    <p:anim calcmode="lin" valueType="num">
                                      <p:cBhvr additive="base">
                                        <p:cTn id="11" dur="1000" fill="hold"/>
                                        <p:tgtEl>
                                          <p:spTgt spid="13"/>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24"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to="" calcmode="lin" valueType="num">
                                      <p:cBhvr>
                                        <p:cTn id="15" dur="1" fill="hold"/>
                                        <p:tgtEl>
                                          <p:spTgt spid="5"/>
                                        </p:tgtEl>
                                        <p:attrNameLst>
                                          <p:attrName/>
                                        </p:attrNameLst>
                                      </p:cBhvr>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p:bldP spid="13" grpId="0"/>
      <p:bldP spid="15"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33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1316" y="3124200"/>
            <a:ext cx="6562084" cy="151964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6616" y="1800761"/>
            <a:ext cx="8763000" cy="1323439"/>
          </a:xfrm>
          <a:prstGeom prst="rect">
            <a:avLst/>
          </a:prstGeom>
        </p:spPr>
        <p:txBody>
          <a:bodyPr wrap="square">
            <a:spAutoFit/>
          </a:bodyPr>
          <a:lstStyle/>
          <a:p>
            <a:pPr lvl="0"/>
            <a:r>
              <a:rPr lang="en-US" sz="2000" b="1" dirty="0" smtClean="0">
                <a:solidFill>
                  <a:srgbClr val="00487E"/>
                </a:solidFill>
              </a:rPr>
              <a:t>    </a:t>
            </a:r>
            <a:r>
              <a:rPr lang="en-US" sz="2000" b="1" dirty="0">
                <a:solidFill>
                  <a:srgbClr val="C00000"/>
                </a:solidFill>
              </a:rPr>
              <a:t>Saytzeff’s Rule </a:t>
            </a:r>
            <a:endParaRPr lang="ar-SA" sz="2000" dirty="0">
              <a:solidFill>
                <a:srgbClr val="C00000"/>
              </a:solidFill>
            </a:endParaRPr>
          </a:p>
          <a:p>
            <a:r>
              <a:rPr lang="en-US" sz="2000" b="1" dirty="0" smtClean="0">
                <a:solidFill>
                  <a:srgbClr val="00487E"/>
                </a:solidFill>
              </a:rPr>
              <a:t>In </a:t>
            </a:r>
            <a:r>
              <a:rPr lang="en-US" sz="2000" b="1" dirty="0" err="1" smtClean="0">
                <a:solidFill>
                  <a:srgbClr val="00487E"/>
                </a:solidFill>
              </a:rPr>
              <a:t>follwing</a:t>
            </a:r>
            <a:r>
              <a:rPr lang="en-US" sz="2000" b="1" dirty="0" smtClean="0">
                <a:solidFill>
                  <a:srgbClr val="00487E"/>
                </a:solidFill>
              </a:rPr>
              <a:t> example </a:t>
            </a:r>
            <a:r>
              <a:rPr lang="en-US" sz="2000" b="1" dirty="0">
                <a:solidFill>
                  <a:srgbClr val="00487E"/>
                </a:solidFill>
              </a:rPr>
              <a:t>dehydration of 2-butanol </a:t>
            </a:r>
            <a:r>
              <a:rPr lang="en-US" sz="2000" b="1" dirty="0" smtClean="0">
                <a:solidFill>
                  <a:srgbClr val="00487E"/>
                </a:solidFill>
              </a:rPr>
              <a:t>the </a:t>
            </a:r>
            <a:r>
              <a:rPr lang="en-US" sz="2000" b="1" dirty="0">
                <a:solidFill>
                  <a:srgbClr val="00487E"/>
                </a:solidFill>
              </a:rPr>
              <a:t>loss of water from adjacent carbon atoms, can give rise to more than one </a:t>
            </a:r>
            <a:r>
              <a:rPr lang="en-US" sz="2000" b="1" dirty="0" smtClean="0">
                <a:solidFill>
                  <a:srgbClr val="00487E"/>
                </a:solidFill>
                <a:cs typeface="+mj-cs"/>
              </a:rPr>
              <a:t>alkene. here we can apply  a rule called </a:t>
            </a:r>
            <a:r>
              <a:rPr lang="en-US" sz="2000" b="1" dirty="0">
                <a:solidFill>
                  <a:srgbClr val="00487E"/>
                </a:solidFill>
              </a:rPr>
              <a:t>Saytzeff’s Rule  (</a:t>
            </a:r>
            <a:r>
              <a:rPr lang="en-US" sz="2000" b="1" dirty="0" smtClean="0">
                <a:solidFill>
                  <a:srgbClr val="00487E"/>
                </a:solidFill>
              </a:rPr>
              <a:t>Which define the Predominates</a:t>
            </a:r>
            <a:r>
              <a:rPr lang="en-US" sz="2000" b="1" dirty="0">
                <a:solidFill>
                  <a:srgbClr val="00487E"/>
                </a:solidFill>
              </a:rPr>
              <a:t> </a:t>
            </a:r>
            <a:r>
              <a:rPr lang="en-US" sz="2000" b="1" dirty="0" smtClean="0">
                <a:solidFill>
                  <a:srgbClr val="00487E"/>
                </a:solidFill>
              </a:rPr>
              <a:t>Alkene).</a:t>
            </a:r>
            <a:r>
              <a:rPr lang="en-US" sz="2000" b="1" dirty="0" smtClean="0">
                <a:solidFill>
                  <a:srgbClr val="00487E"/>
                </a:solidFill>
                <a:cs typeface="+mj-cs"/>
              </a:rPr>
              <a:t>  </a:t>
            </a:r>
            <a:endParaRPr lang="en-US" sz="2000" b="1" dirty="0">
              <a:solidFill>
                <a:srgbClr val="00487E"/>
              </a:solidFill>
              <a:cs typeface="+mj-cs"/>
            </a:endParaRPr>
          </a:p>
        </p:txBody>
      </p:sp>
      <p:pic>
        <p:nvPicPr>
          <p:cNvPr id="4433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609600"/>
            <a:ext cx="4114800" cy="164279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335386" y="1246329"/>
            <a:ext cx="1348831" cy="369332"/>
          </a:xfrm>
          <a:prstGeom prst="rect">
            <a:avLst/>
          </a:prstGeom>
        </p:spPr>
        <p:txBody>
          <a:bodyPr wrap="none">
            <a:spAutoFit/>
          </a:bodyPr>
          <a:lstStyle/>
          <a:p>
            <a:r>
              <a:rPr lang="en-US" b="1" dirty="0">
                <a:solidFill>
                  <a:schemeClr val="bg2">
                    <a:lumMod val="25000"/>
                  </a:schemeClr>
                </a:solidFill>
              </a:rPr>
              <a:t>one </a:t>
            </a:r>
            <a:r>
              <a:rPr lang="en-US" b="1" dirty="0" smtClean="0">
                <a:solidFill>
                  <a:schemeClr val="bg2">
                    <a:lumMod val="25000"/>
                  </a:schemeClr>
                </a:solidFill>
              </a:rPr>
              <a:t>product</a:t>
            </a:r>
            <a:endParaRPr lang="ar-SA" b="1" dirty="0"/>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pPr/>
              <a:t>74</a:t>
            </a:fld>
            <a:endParaRPr lang="en-US" dirty="0"/>
          </a:p>
        </p:txBody>
      </p:sp>
      <p:sp>
        <p:nvSpPr>
          <p:cNvPr id="9" name="مستطيل 8"/>
          <p:cNvSpPr/>
          <p:nvPr/>
        </p:nvSpPr>
        <p:spPr>
          <a:xfrm>
            <a:off x="143494" y="762000"/>
            <a:ext cx="1288751" cy="369332"/>
          </a:xfrm>
          <a:prstGeom prst="rect">
            <a:avLst/>
          </a:prstGeom>
        </p:spPr>
        <p:txBody>
          <a:bodyPr wrap="none">
            <a:spAutoFit/>
          </a:bodyPr>
          <a:lstStyle/>
          <a:p>
            <a:pPr algn="just"/>
            <a:r>
              <a:rPr lang="en-US" b="1" dirty="0" smtClean="0">
                <a:solidFill>
                  <a:srgbClr val="002060"/>
                </a:solidFill>
              </a:rPr>
              <a:t>Example -3 </a:t>
            </a:r>
            <a:endParaRPr lang="en-US" b="1" dirty="0"/>
          </a:p>
        </p:txBody>
      </p:sp>
      <p:sp>
        <p:nvSpPr>
          <p:cNvPr id="10" name="مستطيل 9"/>
          <p:cNvSpPr/>
          <p:nvPr/>
        </p:nvSpPr>
        <p:spPr>
          <a:xfrm>
            <a:off x="152400" y="3200400"/>
            <a:ext cx="1288751" cy="369332"/>
          </a:xfrm>
          <a:prstGeom prst="rect">
            <a:avLst/>
          </a:prstGeom>
        </p:spPr>
        <p:txBody>
          <a:bodyPr wrap="none">
            <a:spAutoFit/>
          </a:bodyPr>
          <a:lstStyle/>
          <a:p>
            <a:pPr algn="just"/>
            <a:r>
              <a:rPr lang="en-US" b="1" dirty="0" smtClean="0">
                <a:solidFill>
                  <a:srgbClr val="002060"/>
                </a:solidFill>
              </a:rPr>
              <a:t>Example -4 </a:t>
            </a:r>
            <a:endParaRPr lang="en-US" b="1" dirty="0"/>
          </a:p>
        </p:txBody>
      </p:sp>
      <p:sp>
        <p:nvSpPr>
          <p:cNvPr id="6" name="مستطيل 5"/>
          <p:cNvSpPr/>
          <p:nvPr/>
        </p:nvSpPr>
        <p:spPr>
          <a:xfrm>
            <a:off x="156358" y="4663565"/>
            <a:ext cx="8848106" cy="1508105"/>
          </a:xfrm>
          <a:prstGeom prst="rect">
            <a:avLst/>
          </a:prstGeom>
        </p:spPr>
        <p:txBody>
          <a:bodyPr wrap="square">
            <a:spAutoFit/>
          </a:bodyPr>
          <a:lstStyle/>
          <a:p>
            <a:pPr lvl="0" algn="just"/>
            <a:r>
              <a:rPr lang="en-US" b="1" dirty="0" smtClean="0">
                <a:solidFill>
                  <a:srgbClr val="00487E"/>
                </a:solidFill>
              </a:rPr>
              <a:t>      Applying </a:t>
            </a:r>
            <a:r>
              <a:rPr lang="en-US" b="1" dirty="0">
                <a:solidFill>
                  <a:srgbClr val="00487E"/>
                </a:solidFill>
              </a:rPr>
              <a:t>Saytzeff’s Rule to dehydration of </a:t>
            </a:r>
            <a:r>
              <a:rPr lang="en-US" b="1" dirty="0">
                <a:solidFill>
                  <a:srgbClr val="C00000"/>
                </a:solidFill>
              </a:rPr>
              <a:t>2-butanol 2-butene </a:t>
            </a:r>
            <a:r>
              <a:rPr lang="en-US" b="1" dirty="0">
                <a:solidFill>
                  <a:srgbClr val="00487E"/>
                </a:solidFill>
              </a:rPr>
              <a:t>is the major (with two alkyl substituents attached to </a:t>
            </a:r>
            <a:r>
              <a:rPr lang="en-US" b="1" dirty="0" smtClean="0">
                <a:solidFill>
                  <a:srgbClr val="00487E"/>
                </a:solidFill>
              </a:rPr>
              <a:t>C=C). </a:t>
            </a:r>
          </a:p>
          <a:p>
            <a:pPr lvl="0" algn="just"/>
            <a:r>
              <a:rPr lang="en-US" b="1" dirty="0" smtClean="0">
                <a:solidFill>
                  <a:srgbClr val="00487E"/>
                </a:solidFill>
              </a:rPr>
              <a:t> </a:t>
            </a:r>
            <a:r>
              <a:rPr lang="en-US" sz="2000" b="1" dirty="0" smtClean="0">
                <a:solidFill>
                  <a:srgbClr val="C00000"/>
                </a:solidFill>
              </a:rPr>
              <a:t>Saytzeff’s </a:t>
            </a:r>
            <a:r>
              <a:rPr lang="en-US" sz="2000" b="1" dirty="0">
                <a:solidFill>
                  <a:srgbClr val="C00000"/>
                </a:solidFill>
              </a:rPr>
              <a:t>Rule </a:t>
            </a:r>
            <a:r>
              <a:rPr lang="en-US" sz="2000" b="1" dirty="0" smtClean="0">
                <a:solidFill>
                  <a:srgbClr val="C00000"/>
                </a:solidFill>
              </a:rPr>
              <a:t>applies</a:t>
            </a:r>
            <a:r>
              <a:rPr lang="en-US" b="1" dirty="0" smtClean="0">
                <a:solidFill>
                  <a:srgbClr val="00487E"/>
                </a:solidFill>
              </a:rPr>
              <a:t>:</a:t>
            </a:r>
            <a:r>
              <a:rPr lang="en-US" b="1" dirty="0" smtClean="0">
                <a:solidFill>
                  <a:srgbClr val="00487E"/>
                </a:solidFill>
                <a:cs typeface="Times New Roman" pitchFamily="18" charset="0"/>
              </a:rPr>
              <a:t> </a:t>
            </a:r>
            <a:r>
              <a:rPr lang="en-US" b="1" dirty="0" smtClean="0">
                <a:solidFill>
                  <a:srgbClr val="00487E"/>
                </a:solidFill>
              </a:rPr>
              <a:t>In </a:t>
            </a:r>
            <a:r>
              <a:rPr lang="en-US" b="1" dirty="0">
                <a:solidFill>
                  <a:srgbClr val="00487E"/>
                </a:solidFill>
              </a:rPr>
              <a:t>every instance in which more than one alkene can be formed the major product is always the alkene with the most alkyl substituents attached on the double-bonded carbons</a:t>
            </a:r>
            <a:endParaRPr lang="ar-SA" b="1" dirty="0">
              <a:solidFill>
                <a:srgbClr val="00487E"/>
              </a:solidFill>
            </a:endParaRPr>
          </a:p>
        </p:txBody>
      </p:sp>
      <p:sp>
        <p:nvSpPr>
          <p:cNvPr id="12" name="مستطيل 11"/>
          <p:cNvSpPr/>
          <p:nvPr/>
        </p:nvSpPr>
        <p:spPr>
          <a:xfrm>
            <a:off x="4879572" y="4294233"/>
            <a:ext cx="911628" cy="369332"/>
          </a:xfrm>
          <a:prstGeom prst="rect">
            <a:avLst/>
          </a:prstGeom>
        </p:spPr>
        <p:style>
          <a:lnRef idx="0">
            <a:scrgbClr r="0" g="0" b="0"/>
          </a:lnRef>
          <a:fillRef idx="1001">
            <a:schemeClr val="lt2"/>
          </a:fillRef>
          <a:effectRef idx="0">
            <a:scrgbClr r="0" g="0" b="0"/>
          </a:effectRef>
          <a:fontRef idx="major"/>
        </p:style>
        <p:txBody>
          <a:bodyPr wrap="square">
            <a:spAutoFit/>
          </a:bodyPr>
          <a:lstStyle/>
          <a:p>
            <a:pPr algn="just"/>
            <a:r>
              <a:rPr lang="en-US" b="1" dirty="0" smtClean="0">
                <a:solidFill>
                  <a:srgbClr val="002060"/>
                </a:solidFill>
              </a:rPr>
              <a:t>major</a:t>
            </a:r>
            <a:endParaRPr lang="en-US" b="1" dirty="0"/>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4" name="TextBox 6"/>
          <p:cNvSpPr txBox="1"/>
          <p:nvPr/>
        </p:nvSpPr>
        <p:spPr>
          <a:xfrm>
            <a:off x="1" y="0"/>
            <a:ext cx="3886199" cy="400110"/>
          </a:xfrm>
          <a:prstGeom prst="rect">
            <a:avLst/>
          </a:prstGeom>
          <a:ln/>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en-US" sz="2000" b="1" dirty="0" smtClean="0">
                <a:solidFill>
                  <a:srgbClr val="00467A"/>
                </a:solidFill>
              </a:rPr>
              <a:t>Preparation of Alkenes   cont.</a:t>
            </a:r>
            <a:endParaRPr lang="en-US" sz="2000" b="1" dirty="0">
              <a:solidFill>
                <a:srgbClr val="00467A"/>
              </a:solidFill>
            </a:endParaRPr>
          </a:p>
        </p:txBody>
      </p:sp>
    </p:spTree>
    <p:extLst>
      <p:ext uri="{BB962C8B-B14F-4D97-AF65-F5344CB8AC3E}">
        <p14:creationId xmlns:p14="http://schemas.microsoft.com/office/powerpoint/2010/main" val="402415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04800" y="609600"/>
            <a:ext cx="8610600" cy="1908215"/>
          </a:xfrm>
          <a:prstGeom prst="rect">
            <a:avLst/>
          </a:prstGeom>
          <a:noFill/>
        </p:spPr>
        <p:txBody>
          <a:bodyPr wrap="square" rtlCol="0">
            <a:spAutoFit/>
          </a:bodyPr>
          <a:lstStyle/>
          <a:p>
            <a:pPr lvl="0"/>
            <a:r>
              <a:rPr lang="en-US" sz="2400" b="1" dirty="0">
                <a:solidFill>
                  <a:srgbClr val="C00000"/>
                </a:solidFill>
              </a:rPr>
              <a:t>2- From Alkyl Halides (</a:t>
            </a:r>
            <a:r>
              <a:rPr lang="en-US" sz="2400" b="1" dirty="0" err="1">
                <a:solidFill>
                  <a:srgbClr val="C00000"/>
                </a:solidFill>
              </a:rPr>
              <a:t>Dehydrohalogenation</a:t>
            </a:r>
            <a:r>
              <a:rPr lang="en-US" sz="2400" b="1" dirty="0">
                <a:solidFill>
                  <a:srgbClr val="C00000"/>
                </a:solidFill>
              </a:rPr>
              <a:t> of Alkyl Halides) </a:t>
            </a:r>
            <a:endParaRPr lang="ar-SA" sz="2400" dirty="0">
              <a:solidFill>
                <a:srgbClr val="C00000"/>
              </a:solidFill>
            </a:endParaRPr>
          </a:p>
          <a:p>
            <a:pPr algn="just"/>
            <a:r>
              <a:rPr lang="en-US" sz="2400" b="1" dirty="0" smtClean="0">
                <a:solidFill>
                  <a:srgbClr val="002060"/>
                </a:solidFill>
              </a:rPr>
              <a:t>      Alkenes can also be prepared under alkaline </a:t>
            </a:r>
            <a:r>
              <a:rPr lang="en-US" sz="2400" b="1" dirty="0" err="1" smtClean="0">
                <a:solidFill>
                  <a:srgbClr val="002060"/>
                </a:solidFill>
              </a:rPr>
              <a:t>conditions</a:t>
            </a:r>
            <a:r>
              <a:rPr lang="en-US" sz="2400" b="1" dirty="0" err="1">
                <a:solidFill>
                  <a:srgbClr val="002060"/>
                </a:solidFill>
              </a:rPr>
              <a:t>heating</a:t>
            </a:r>
            <a:r>
              <a:rPr lang="en-US" sz="2400" b="1" dirty="0">
                <a:solidFill>
                  <a:srgbClr val="002060"/>
                </a:solidFill>
              </a:rPr>
              <a:t> an alkyl halide with a solution of potassium hydroxide, KOH, in alcohol, yields an alkene.</a:t>
            </a:r>
            <a:endParaRPr lang="en-US" sz="2400" b="1" dirty="0">
              <a:solidFill>
                <a:srgbClr val="002060"/>
              </a:solidFill>
              <a:cs typeface="Times New Roman" pitchFamily="18" charset="0"/>
            </a:endParaRPr>
          </a:p>
          <a:p>
            <a:pPr algn="just"/>
            <a:r>
              <a:rPr lang="en-US" sz="2200" b="1" dirty="0" smtClean="0"/>
              <a:t>.</a:t>
            </a:r>
            <a:endParaRPr lang="en-US" sz="2200" b="1" dirty="0" smtClean="0">
              <a:cs typeface="Times New Roman" pitchFamily="18" charset="0"/>
            </a:endParaRPr>
          </a:p>
        </p:txBody>
      </p:sp>
      <p:pic>
        <p:nvPicPr>
          <p:cNvPr id="299133" name="Picture 1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733800"/>
            <a:ext cx="4572000" cy="211213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04800" y="2667000"/>
            <a:ext cx="623889" cy="2862322"/>
          </a:xfrm>
          <a:prstGeom prst="rect">
            <a:avLst/>
          </a:prstGeom>
        </p:spPr>
        <p:txBody>
          <a:bodyPr wrap="none">
            <a:spAutoFit/>
          </a:bodyPr>
          <a:lstStyle/>
          <a:p>
            <a:r>
              <a:rPr lang="en-US" sz="2000" b="1" dirty="0" smtClean="0"/>
              <a:t>1-  </a:t>
            </a:r>
          </a:p>
          <a:p>
            <a:endParaRPr lang="en-US" sz="2000" b="1" dirty="0"/>
          </a:p>
          <a:p>
            <a:endParaRPr lang="en-US" sz="2000" b="1" dirty="0"/>
          </a:p>
          <a:p>
            <a:endParaRPr lang="en-US" sz="2000" b="1" dirty="0" smtClean="0"/>
          </a:p>
          <a:p>
            <a:r>
              <a:rPr lang="en-US" sz="2000" b="1" dirty="0" smtClean="0"/>
              <a:t> 2-  </a:t>
            </a:r>
          </a:p>
          <a:p>
            <a:endParaRPr lang="en-US" sz="2000" b="1" dirty="0"/>
          </a:p>
          <a:p>
            <a:endParaRPr lang="en-US" sz="2000" b="1" dirty="0" smtClean="0"/>
          </a:p>
          <a:p>
            <a:endParaRPr lang="en-US" sz="2000" b="1" dirty="0"/>
          </a:p>
          <a:p>
            <a:r>
              <a:rPr lang="en-US" sz="2000" b="1" dirty="0" smtClean="0"/>
              <a:t> 3-   </a:t>
            </a:r>
            <a:endParaRPr lang="ar-SA" sz="2000" dirty="0"/>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pPr/>
              <a:t>75</a:t>
            </a:fld>
            <a:endParaRPr lang="en-US"/>
          </a:p>
        </p:txBody>
      </p:sp>
      <p:pic>
        <p:nvPicPr>
          <p:cNvPr id="8" name="Picture 7"/>
          <p:cNvPicPr/>
          <p:nvPr/>
        </p:nvPicPr>
        <p:blipFill>
          <a:blip r:embed="rId4">
            <a:extLst>
              <a:ext uri="{28A0092B-C50C-407E-A947-70E740481C1C}">
                <a14:useLocalDpi xmlns:a14="http://schemas.microsoft.com/office/drawing/2010/main" val="0"/>
              </a:ext>
            </a:extLst>
          </a:blip>
          <a:srcRect/>
          <a:stretch>
            <a:fillRect/>
          </a:stretch>
        </p:blipFill>
        <p:spPr bwMode="auto">
          <a:xfrm>
            <a:off x="914400" y="2331277"/>
            <a:ext cx="4572000" cy="1250123"/>
          </a:xfrm>
          <a:prstGeom prst="rect">
            <a:avLst/>
          </a:prstGeom>
          <a:noFill/>
        </p:spPr>
      </p:pic>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0" name="TextBox 6"/>
          <p:cNvSpPr txBox="1"/>
          <p:nvPr/>
        </p:nvSpPr>
        <p:spPr>
          <a:xfrm>
            <a:off x="1" y="0"/>
            <a:ext cx="3886199" cy="400110"/>
          </a:xfrm>
          <a:prstGeom prst="rect">
            <a:avLst/>
          </a:prstGeom>
          <a:ln/>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en-US" sz="2000" b="1" dirty="0" smtClean="0">
                <a:solidFill>
                  <a:srgbClr val="00467A"/>
                </a:solidFill>
              </a:rPr>
              <a:t>Preparation of Alkenes   cont.</a:t>
            </a:r>
            <a:endParaRPr lang="en-US" sz="2000" b="1" dirty="0">
              <a:solidFill>
                <a:srgbClr val="00467A"/>
              </a:solidFill>
            </a:endParaRPr>
          </a:p>
        </p:txBody>
      </p:sp>
    </p:spTree>
    <p:extLst>
      <p:ext uri="{BB962C8B-B14F-4D97-AF65-F5344CB8AC3E}">
        <p14:creationId xmlns:p14="http://schemas.microsoft.com/office/powerpoint/2010/main" val="3910167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1+#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4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8439" y="914400"/>
            <a:ext cx="5204361" cy="413616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457200"/>
            <a:ext cx="3048000" cy="430887"/>
          </a:xfrm>
          <a:prstGeom prst="rect">
            <a:avLst/>
          </a:prstGeom>
          <a:noFill/>
        </p:spPr>
        <p:txBody>
          <a:bodyPr wrap="square" rtlCol="0">
            <a:spAutoFit/>
          </a:bodyPr>
          <a:lstStyle/>
          <a:p>
            <a:pPr algn="just"/>
            <a:r>
              <a:rPr lang="en-US" sz="2200" b="1" dirty="0" smtClean="0">
                <a:solidFill>
                  <a:srgbClr val="C00000"/>
                </a:solidFill>
              </a:rPr>
              <a:t>Apply Saytzeff’s Rule</a:t>
            </a:r>
            <a:endParaRPr lang="en-US" sz="2200" b="1" dirty="0" smtClean="0">
              <a:solidFill>
                <a:srgbClr val="C00000"/>
              </a:solidFill>
              <a:cs typeface="Times New Roman" pitchFamily="18"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76</a:t>
            </a:fld>
            <a:endParaRPr lang="en-US"/>
          </a:p>
        </p:txBody>
      </p:sp>
      <p:sp>
        <p:nvSpPr>
          <p:cNvPr id="7" name="Rectangle 2"/>
          <p:cNvSpPr/>
          <p:nvPr/>
        </p:nvSpPr>
        <p:spPr>
          <a:xfrm>
            <a:off x="1212055" y="944701"/>
            <a:ext cx="623889" cy="3170099"/>
          </a:xfrm>
          <a:prstGeom prst="rect">
            <a:avLst/>
          </a:prstGeom>
        </p:spPr>
        <p:txBody>
          <a:bodyPr wrap="none">
            <a:spAutoFit/>
          </a:bodyPr>
          <a:lstStyle/>
          <a:p>
            <a:r>
              <a:rPr lang="en-US" sz="2000" b="1" dirty="0" smtClean="0"/>
              <a:t>4-  </a:t>
            </a:r>
          </a:p>
          <a:p>
            <a:endParaRPr lang="en-US" sz="2000" b="1" dirty="0"/>
          </a:p>
          <a:p>
            <a:endParaRPr lang="en-US" sz="2000" b="1" dirty="0" smtClean="0"/>
          </a:p>
          <a:p>
            <a:endParaRPr lang="en-US" sz="2000" b="1" dirty="0"/>
          </a:p>
          <a:p>
            <a:endParaRPr lang="en-US" sz="2000" b="1" dirty="0" smtClean="0"/>
          </a:p>
          <a:p>
            <a:r>
              <a:rPr lang="en-US" sz="2000" b="1" dirty="0" smtClean="0"/>
              <a:t>   </a:t>
            </a:r>
          </a:p>
          <a:p>
            <a:endParaRPr lang="en-US" sz="2000" b="1" dirty="0"/>
          </a:p>
          <a:p>
            <a:endParaRPr lang="en-US" sz="2000" b="1" dirty="0"/>
          </a:p>
          <a:p>
            <a:endParaRPr lang="en-US" sz="2000" b="1" dirty="0"/>
          </a:p>
          <a:p>
            <a:r>
              <a:rPr lang="en-US" sz="2000" b="1" dirty="0" smtClean="0"/>
              <a:t> 5-   </a:t>
            </a:r>
            <a:endParaRPr lang="ar-SA" sz="2000" dirty="0"/>
          </a:p>
        </p:txBody>
      </p:sp>
      <p:sp>
        <p:nvSpPr>
          <p:cNvPr id="8" name="مستطيل 7"/>
          <p:cNvSpPr/>
          <p:nvPr/>
        </p:nvSpPr>
        <p:spPr>
          <a:xfrm>
            <a:off x="2592186" y="3361212"/>
            <a:ext cx="911628" cy="369332"/>
          </a:xfrm>
          <a:prstGeom prst="rect">
            <a:avLst/>
          </a:prstGeom>
        </p:spPr>
        <p:style>
          <a:lnRef idx="0">
            <a:scrgbClr r="0" g="0" b="0"/>
          </a:lnRef>
          <a:fillRef idx="1001">
            <a:schemeClr val="lt2"/>
          </a:fillRef>
          <a:effectRef idx="0">
            <a:scrgbClr r="0" g="0" b="0"/>
          </a:effectRef>
          <a:fontRef idx="major"/>
        </p:style>
        <p:txBody>
          <a:bodyPr wrap="square">
            <a:spAutoFit/>
          </a:bodyPr>
          <a:lstStyle/>
          <a:p>
            <a:pPr algn="just"/>
            <a:r>
              <a:rPr lang="en-US" b="1" dirty="0" smtClean="0">
                <a:solidFill>
                  <a:srgbClr val="002060"/>
                </a:solidFill>
              </a:rPr>
              <a:t>major</a:t>
            </a:r>
            <a:endParaRPr lang="en-US" b="1" dirty="0"/>
          </a:p>
        </p:txBody>
      </p:sp>
      <p:sp>
        <p:nvSpPr>
          <p:cNvPr id="9" name="مستطيل 8"/>
          <p:cNvSpPr/>
          <p:nvPr/>
        </p:nvSpPr>
        <p:spPr>
          <a:xfrm>
            <a:off x="5105400" y="3429000"/>
            <a:ext cx="911628" cy="369332"/>
          </a:xfrm>
          <a:prstGeom prst="rect">
            <a:avLst/>
          </a:prstGeom>
        </p:spPr>
        <p:style>
          <a:lnRef idx="0">
            <a:scrgbClr r="0" g="0" b="0"/>
          </a:lnRef>
          <a:fillRef idx="1001">
            <a:schemeClr val="lt2"/>
          </a:fillRef>
          <a:effectRef idx="0">
            <a:scrgbClr r="0" g="0" b="0"/>
          </a:effectRef>
          <a:fontRef idx="major"/>
        </p:style>
        <p:txBody>
          <a:bodyPr wrap="square">
            <a:spAutoFit/>
          </a:bodyPr>
          <a:lstStyle/>
          <a:p>
            <a:pPr algn="just"/>
            <a:r>
              <a:rPr lang="en-US" b="1" dirty="0" smtClean="0">
                <a:solidFill>
                  <a:srgbClr val="002060"/>
                </a:solidFill>
              </a:rPr>
              <a:t>minor</a:t>
            </a:r>
            <a:endParaRPr lang="en-US" b="1" dirty="0"/>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0" name="TextBox 6"/>
          <p:cNvSpPr txBox="1"/>
          <p:nvPr/>
        </p:nvSpPr>
        <p:spPr>
          <a:xfrm>
            <a:off x="1" y="0"/>
            <a:ext cx="3886199" cy="400110"/>
          </a:xfrm>
          <a:prstGeom prst="rect">
            <a:avLst/>
          </a:prstGeom>
          <a:ln/>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en-US" sz="2000" b="1" dirty="0" smtClean="0">
                <a:solidFill>
                  <a:srgbClr val="00467A"/>
                </a:solidFill>
              </a:rPr>
              <a:t>Preparation of Alkenes   cont.</a:t>
            </a:r>
            <a:endParaRPr lang="en-US" sz="2000" b="1" dirty="0">
              <a:solidFill>
                <a:srgbClr val="00467A"/>
              </a:solidFill>
            </a:endParaRPr>
          </a:p>
        </p:txBody>
      </p:sp>
    </p:spTree>
    <p:extLst>
      <p:ext uri="{BB962C8B-B14F-4D97-AF65-F5344CB8AC3E}">
        <p14:creationId xmlns:p14="http://schemas.microsoft.com/office/powerpoint/2010/main" val="4093512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5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995065"/>
            <a:ext cx="6475421" cy="3177474"/>
          </a:xfrm>
          <a:prstGeom prst="rect">
            <a:avLst/>
          </a:prstGeom>
          <a:noFill/>
          <a:extLst>
            <a:ext uri="{909E8E84-426E-40DD-AFC4-6F175D3DCCD1}">
              <a14:hiddenFill xmlns:a14="http://schemas.microsoft.com/office/drawing/2010/main">
                <a:solidFill>
                  <a:srgbClr val="FFFFFF"/>
                </a:solidFill>
              </a14:hiddenFill>
            </a:ext>
          </a:extLst>
        </p:spPr>
      </p:pic>
      <p:sp>
        <p:nvSpPr>
          <p:cNvPr id="2" name="عنصر نائب لرقم الشريحة 1"/>
          <p:cNvSpPr>
            <a:spLocks noGrp="1"/>
          </p:cNvSpPr>
          <p:nvPr>
            <p:ph type="sldNum" sz="quarter" idx="12"/>
          </p:nvPr>
        </p:nvSpPr>
        <p:spPr/>
        <p:txBody>
          <a:bodyPr/>
          <a:lstStyle/>
          <a:p>
            <a:fld id="{405B12B2-4FB3-489F-A189-74144EEB9694}" type="slidenum">
              <a:rPr lang="en-US" smtClean="0"/>
              <a:pPr/>
              <a:t>77</a:t>
            </a:fld>
            <a:endParaRPr lang="en-US"/>
          </a:p>
        </p:txBody>
      </p:sp>
      <p:sp>
        <p:nvSpPr>
          <p:cNvPr id="4" name="مستطيل 3"/>
          <p:cNvSpPr/>
          <p:nvPr/>
        </p:nvSpPr>
        <p:spPr>
          <a:xfrm>
            <a:off x="76200" y="579566"/>
            <a:ext cx="8839200" cy="461665"/>
          </a:xfrm>
          <a:prstGeom prst="rect">
            <a:avLst/>
          </a:prstGeom>
        </p:spPr>
        <p:txBody>
          <a:bodyPr wrap="square">
            <a:spAutoFit/>
          </a:bodyPr>
          <a:lstStyle/>
          <a:p>
            <a:pPr lvl="0" eaLnBrk="0" hangingPunct="0"/>
            <a:r>
              <a:rPr lang="en-US" sz="2400" b="1" dirty="0">
                <a:solidFill>
                  <a:srgbClr val="C00000"/>
                </a:solidFill>
              </a:rPr>
              <a:t>3- From Alkyl di Halides (Dehalogenation)</a:t>
            </a:r>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7" name="TextBox 6"/>
          <p:cNvSpPr txBox="1"/>
          <p:nvPr/>
        </p:nvSpPr>
        <p:spPr>
          <a:xfrm>
            <a:off x="1" y="0"/>
            <a:ext cx="3886199" cy="400110"/>
          </a:xfrm>
          <a:prstGeom prst="rect">
            <a:avLst/>
          </a:prstGeom>
          <a:ln/>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en-US" sz="2000" b="1" dirty="0" smtClean="0">
                <a:solidFill>
                  <a:srgbClr val="00467A"/>
                </a:solidFill>
              </a:rPr>
              <a:t>Preparation of Alkenes   cont.</a:t>
            </a:r>
            <a:endParaRPr lang="en-US" sz="2000" b="1" dirty="0">
              <a:solidFill>
                <a:srgbClr val="00467A"/>
              </a:solidFill>
            </a:endParaRPr>
          </a:p>
        </p:txBody>
      </p:sp>
    </p:spTree>
    <p:extLst>
      <p:ext uri="{BB962C8B-B14F-4D97-AF65-F5344CB8AC3E}">
        <p14:creationId xmlns:p14="http://schemas.microsoft.com/office/powerpoint/2010/main" val="33806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533400"/>
            <a:ext cx="8458200" cy="3785652"/>
          </a:xfrm>
          <a:prstGeom prst="rect">
            <a:avLst/>
          </a:prstGeom>
          <a:noFill/>
        </p:spPr>
        <p:txBody>
          <a:bodyPr wrap="square" rtlCol="0">
            <a:spAutoFit/>
          </a:bodyPr>
          <a:lstStyle/>
          <a:p>
            <a:pPr algn="just"/>
            <a:r>
              <a:rPr lang="en-US" sz="2400" b="1" dirty="0" smtClean="0">
                <a:solidFill>
                  <a:srgbClr val="00487E"/>
                </a:solidFill>
              </a:rPr>
              <a:t>There are  </a:t>
            </a:r>
            <a:r>
              <a:rPr lang="en-US" sz="2400" b="1" u="sng" dirty="0" smtClean="0">
                <a:solidFill>
                  <a:srgbClr val="00487E"/>
                </a:solidFill>
              </a:rPr>
              <a:t>three general types of reactions:</a:t>
            </a:r>
          </a:p>
          <a:p>
            <a:pPr marL="342900" indent="-342900" algn="just">
              <a:buFont typeface="Arial" panose="020B0604020202020204" pitchFamily="34" charset="0"/>
              <a:buChar char="•"/>
            </a:pPr>
            <a:r>
              <a:rPr lang="en-US" sz="2400" b="1" dirty="0" smtClean="0">
                <a:solidFill>
                  <a:srgbClr val="00487E"/>
                </a:solidFill>
              </a:rPr>
              <a:t> </a:t>
            </a:r>
            <a:r>
              <a:rPr lang="en-US" sz="2400" b="1" dirty="0" smtClean="0">
                <a:solidFill>
                  <a:srgbClr val="C00000"/>
                </a:solidFill>
              </a:rPr>
              <a:t>Addition reactions </a:t>
            </a:r>
          </a:p>
          <a:p>
            <a:pPr marL="509588"/>
            <a:r>
              <a:rPr lang="en-US" sz="2400" b="1" dirty="0" smtClean="0">
                <a:solidFill>
                  <a:srgbClr val="00487E"/>
                </a:solidFill>
              </a:rPr>
              <a:t>That involve </a:t>
            </a:r>
            <a:r>
              <a:rPr lang="en-US" sz="2400" b="1" dirty="0">
                <a:solidFill>
                  <a:srgbClr val="00487E"/>
                </a:solidFill>
              </a:rPr>
              <a:t>the carbon—carbon double </a:t>
            </a:r>
            <a:r>
              <a:rPr lang="en-US" sz="2400" b="1" dirty="0" smtClean="0">
                <a:solidFill>
                  <a:srgbClr val="00487E"/>
                </a:solidFill>
              </a:rPr>
              <a:t>bond such as</a:t>
            </a:r>
            <a:r>
              <a:rPr lang="en-US" sz="2400" b="1" dirty="0">
                <a:solidFill>
                  <a:srgbClr val="00487E"/>
                </a:solidFill>
              </a:rPr>
              <a:t> </a:t>
            </a:r>
            <a:r>
              <a:rPr lang="en-US" sz="2400" b="1" dirty="0" smtClean="0">
                <a:solidFill>
                  <a:srgbClr val="00487E"/>
                </a:solidFill>
              </a:rPr>
              <a:t>            - </a:t>
            </a:r>
            <a:r>
              <a:rPr lang="en-US" sz="2400" b="1" u="sng" dirty="0" smtClean="0">
                <a:solidFill>
                  <a:srgbClr val="00487E"/>
                </a:solidFill>
              </a:rPr>
              <a:t>addition</a:t>
            </a:r>
            <a:r>
              <a:rPr lang="en-US" sz="2400" b="1" dirty="0" smtClean="0">
                <a:solidFill>
                  <a:srgbClr val="00487E"/>
                </a:solidFill>
              </a:rPr>
              <a:t> </a:t>
            </a:r>
            <a:r>
              <a:rPr lang="en-US" sz="2400" b="1" dirty="0">
                <a:solidFill>
                  <a:srgbClr val="00487E"/>
                </a:solidFill>
              </a:rPr>
              <a:t>of H</a:t>
            </a:r>
            <a:r>
              <a:rPr lang="en-US" sz="2400" b="1" baseline="-25000" dirty="0">
                <a:solidFill>
                  <a:srgbClr val="00487E"/>
                </a:solidFill>
              </a:rPr>
              <a:t>2</a:t>
            </a:r>
            <a:r>
              <a:rPr lang="ar-SA" sz="2400" b="1" dirty="0">
                <a:solidFill>
                  <a:srgbClr val="00487E"/>
                </a:solidFill>
                <a:cs typeface="Times New Roman"/>
              </a:rPr>
              <a:t>, </a:t>
            </a:r>
            <a:r>
              <a:rPr lang="en-US" sz="2400" b="1" dirty="0" smtClean="0">
                <a:solidFill>
                  <a:srgbClr val="00487E"/>
                </a:solidFill>
              </a:rPr>
              <a:t>X</a:t>
            </a:r>
            <a:r>
              <a:rPr lang="en-US" sz="2400" b="1" baseline="-25000" dirty="0" smtClean="0">
                <a:solidFill>
                  <a:srgbClr val="00487E"/>
                </a:solidFill>
              </a:rPr>
              <a:t>2</a:t>
            </a:r>
            <a:endParaRPr lang="en-US" sz="2400" b="1" dirty="0">
              <a:solidFill>
                <a:srgbClr val="00487E"/>
              </a:solidFill>
            </a:endParaRPr>
          </a:p>
          <a:p>
            <a:pPr marL="509588" algn="just"/>
            <a:r>
              <a:rPr lang="en-US" sz="2400" b="1" u="sng" dirty="0" smtClean="0">
                <a:solidFill>
                  <a:srgbClr val="00487E"/>
                </a:solidFill>
              </a:rPr>
              <a:t>- addition of </a:t>
            </a:r>
            <a:r>
              <a:rPr lang="en-US" sz="2400" b="1" dirty="0">
                <a:solidFill>
                  <a:srgbClr val="00487E"/>
                </a:solidFill>
              </a:rPr>
              <a:t>(HX , HOX, </a:t>
            </a:r>
            <a:r>
              <a:rPr lang="en-US" sz="2400" b="1" dirty="0" smtClean="0">
                <a:solidFill>
                  <a:srgbClr val="00487E"/>
                </a:solidFill>
              </a:rPr>
              <a:t>H</a:t>
            </a:r>
            <a:r>
              <a:rPr lang="en-US" sz="2400" b="1" baseline="-25000" dirty="0" smtClean="0">
                <a:solidFill>
                  <a:srgbClr val="00487E"/>
                </a:solidFill>
              </a:rPr>
              <a:t>2</a:t>
            </a:r>
            <a:r>
              <a:rPr lang="en-US" sz="2400" b="1" dirty="0" smtClean="0">
                <a:solidFill>
                  <a:srgbClr val="00487E"/>
                </a:solidFill>
              </a:rPr>
              <a:t>O) (</a:t>
            </a:r>
            <a:r>
              <a:rPr lang="en-US" sz="2400" b="1" dirty="0" smtClean="0">
                <a:solidFill>
                  <a:srgbClr val="C00000"/>
                </a:solidFill>
              </a:rPr>
              <a:t>Electrophilic </a:t>
            </a:r>
            <a:r>
              <a:rPr lang="en-US" sz="2400" b="1" dirty="0">
                <a:solidFill>
                  <a:srgbClr val="C00000"/>
                </a:solidFill>
              </a:rPr>
              <a:t>addition </a:t>
            </a:r>
            <a:r>
              <a:rPr lang="en-US" sz="2400" b="1" dirty="0" smtClean="0">
                <a:solidFill>
                  <a:srgbClr val="C00000"/>
                </a:solidFill>
              </a:rPr>
              <a:t>reaction)-(</a:t>
            </a:r>
            <a:r>
              <a:rPr lang="en-US" sz="2400" b="1" dirty="0" err="1" smtClean="0">
                <a:solidFill>
                  <a:srgbClr val="C00000"/>
                </a:solidFill>
              </a:rPr>
              <a:t>Markonikow</a:t>
            </a:r>
            <a:r>
              <a:rPr lang="en-US" sz="2400" b="1" dirty="0" smtClean="0">
                <a:solidFill>
                  <a:srgbClr val="C00000"/>
                </a:solidFill>
              </a:rPr>
              <a:t> rule</a:t>
            </a:r>
            <a:r>
              <a:rPr lang="en-US" sz="2400" b="1" dirty="0" smtClean="0">
                <a:solidFill>
                  <a:srgbClr val="00487E"/>
                </a:solidFill>
              </a:rPr>
              <a:t>)</a:t>
            </a:r>
          </a:p>
          <a:p>
            <a:pPr marL="342900" indent="-342900" algn="just">
              <a:buFont typeface="Arial" panose="020B0604020202020204" pitchFamily="34" charset="0"/>
              <a:buChar char="•"/>
            </a:pPr>
            <a:r>
              <a:rPr lang="en-US" sz="2400" b="1" dirty="0" smtClean="0">
                <a:solidFill>
                  <a:srgbClr val="C00000"/>
                </a:solidFill>
              </a:rPr>
              <a:t>Oxidation </a:t>
            </a:r>
            <a:r>
              <a:rPr lang="en-US" sz="2400" b="1" dirty="0">
                <a:solidFill>
                  <a:srgbClr val="C00000"/>
                </a:solidFill>
              </a:rPr>
              <a:t>of </a:t>
            </a:r>
            <a:r>
              <a:rPr lang="en-US" sz="2400" b="1" dirty="0" smtClean="0">
                <a:solidFill>
                  <a:srgbClr val="C00000"/>
                </a:solidFill>
              </a:rPr>
              <a:t>alkenes ,</a:t>
            </a:r>
          </a:p>
          <a:p>
            <a:pPr algn="just"/>
            <a:r>
              <a:rPr lang="en-US" sz="2400" b="1" dirty="0">
                <a:solidFill>
                  <a:srgbClr val="C00000"/>
                </a:solidFill>
              </a:rPr>
              <a:t> </a:t>
            </a:r>
            <a:r>
              <a:rPr lang="en-US" sz="2400" b="1" dirty="0" smtClean="0">
                <a:solidFill>
                  <a:srgbClr val="C00000"/>
                </a:solidFill>
              </a:rPr>
              <a:t>       </a:t>
            </a:r>
            <a:r>
              <a:rPr lang="en-US" sz="2400" b="1" dirty="0" smtClean="0">
                <a:solidFill>
                  <a:srgbClr val="00487E"/>
                </a:solidFill>
              </a:rPr>
              <a:t>with </a:t>
            </a:r>
            <a:r>
              <a:rPr lang="en-US" sz="2400" b="1" dirty="0">
                <a:solidFill>
                  <a:srgbClr val="00487E"/>
                </a:solidFill>
              </a:rPr>
              <a:t>potassium permanganate </a:t>
            </a:r>
            <a:r>
              <a:rPr lang="en-US" sz="2400" b="1" dirty="0" smtClean="0">
                <a:solidFill>
                  <a:srgbClr val="C00000"/>
                </a:solidFill>
              </a:rPr>
              <a:t>KMnO</a:t>
            </a:r>
            <a:r>
              <a:rPr lang="en-US" sz="2400" b="1" baseline="-25000" dirty="0" smtClean="0">
                <a:solidFill>
                  <a:srgbClr val="00487E"/>
                </a:solidFill>
              </a:rPr>
              <a:t>4</a:t>
            </a:r>
            <a:r>
              <a:rPr lang="en-US" sz="2400" b="1" dirty="0" smtClean="0">
                <a:solidFill>
                  <a:srgbClr val="00487E"/>
                </a:solidFill>
              </a:rPr>
              <a:t> </a:t>
            </a:r>
            <a:r>
              <a:rPr lang="en-US" sz="2400" b="1" dirty="0">
                <a:solidFill>
                  <a:srgbClr val="00487E"/>
                </a:solidFill>
              </a:rPr>
              <a:t>, and ozone </a:t>
            </a:r>
            <a:r>
              <a:rPr lang="en-US" sz="2400" b="1" dirty="0" smtClean="0">
                <a:solidFill>
                  <a:srgbClr val="00487E"/>
                </a:solidFill>
              </a:rPr>
              <a:t>O</a:t>
            </a:r>
            <a:r>
              <a:rPr lang="en-US" sz="2400" b="1" baseline="-25000" dirty="0" smtClean="0">
                <a:solidFill>
                  <a:srgbClr val="00487E"/>
                </a:solidFill>
              </a:rPr>
              <a:t>3</a:t>
            </a:r>
            <a:r>
              <a:rPr lang="en-US" sz="2400" b="1" dirty="0" smtClean="0">
                <a:solidFill>
                  <a:srgbClr val="00487E"/>
                </a:solidFill>
              </a:rPr>
              <a:t> </a:t>
            </a:r>
          </a:p>
          <a:p>
            <a:pPr marL="342900" indent="-342900" algn="just">
              <a:buFont typeface="Arial" panose="020B0604020202020204" pitchFamily="34" charset="0"/>
              <a:buChar char="•"/>
            </a:pPr>
            <a:r>
              <a:rPr lang="en-US" sz="2400" b="1" dirty="0" smtClean="0">
                <a:solidFill>
                  <a:srgbClr val="C00000"/>
                </a:solidFill>
              </a:rPr>
              <a:t>Substitution reactions</a:t>
            </a:r>
            <a:endParaRPr lang="en-US" sz="2400" b="1" dirty="0">
              <a:solidFill>
                <a:srgbClr val="C00000"/>
              </a:solidFill>
            </a:endParaRPr>
          </a:p>
          <a:p>
            <a:pPr algn="just"/>
            <a:r>
              <a:rPr lang="en-US" sz="2400" b="1" dirty="0">
                <a:solidFill>
                  <a:srgbClr val="00487E"/>
                </a:solidFill>
              </a:rPr>
              <a:t>      that usually involve the saturated alkyl </a:t>
            </a:r>
            <a:r>
              <a:rPr lang="en-US" sz="2400" b="1" dirty="0" smtClean="0">
                <a:solidFill>
                  <a:srgbClr val="00487E"/>
                </a:solidFill>
              </a:rPr>
              <a:t>chain</a:t>
            </a:r>
            <a:endParaRPr lang="en-US" sz="2400" b="1" dirty="0">
              <a:solidFill>
                <a:srgbClr val="00487E"/>
              </a:solidFill>
              <a:cs typeface="Times New Roman" pitchFamily="18" charset="0"/>
            </a:endParaRP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78</a:t>
            </a:fld>
            <a:endParaRPr lang="en-US"/>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7" name="TextBox 1"/>
          <p:cNvSpPr txBox="1"/>
          <p:nvPr/>
        </p:nvSpPr>
        <p:spPr>
          <a:xfrm>
            <a:off x="2720" y="-4465"/>
            <a:ext cx="9141279"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rPr>
              <a:t>Reactions of Alkenes</a:t>
            </a:r>
            <a:endParaRPr lang="en-US" sz="2400" b="1" dirty="0">
              <a:solidFill>
                <a:srgbClr val="00467A"/>
              </a:solidFill>
            </a:endParaRPr>
          </a:p>
        </p:txBody>
      </p:sp>
    </p:spTree>
    <p:extLst>
      <p:ext uri="{BB962C8B-B14F-4D97-AF65-F5344CB8AC3E}">
        <p14:creationId xmlns:p14="http://schemas.microsoft.com/office/powerpoint/2010/main" val="1671149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3962400"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rPr>
              <a:t>Reactions of Alkenes   </a:t>
            </a:r>
            <a:r>
              <a:rPr lang="en-US" sz="2000" b="1" dirty="0" smtClean="0">
                <a:solidFill>
                  <a:srgbClr val="00467A"/>
                </a:solidFill>
              </a:rPr>
              <a:t>cont. </a:t>
            </a:r>
            <a:endParaRPr lang="en-US" sz="2400" b="1" dirty="0">
              <a:solidFill>
                <a:srgbClr val="00467A"/>
              </a:solidFill>
            </a:endParaRPr>
          </a:p>
        </p:txBody>
      </p:sp>
      <p:sp>
        <p:nvSpPr>
          <p:cNvPr id="4" name="Rectangle 3"/>
          <p:cNvSpPr/>
          <p:nvPr/>
        </p:nvSpPr>
        <p:spPr>
          <a:xfrm>
            <a:off x="124342" y="685800"/>
            <a:ext cx="8606790" cy="2492990"/>
          </a:xfrm>
          <a:prstGeom prst="rect">
            <a:avLst/>
          </a:prstGeom>
        </p:spPr>
        <p:txBody>
          <a:bodyPr wrap="square">
            <a:spAutoFit/>
          </a:bodyPr>
          <a:lstStyle/>
          <a:p>
            <a:pPr marL="514350" lvl="0" indent="-514350">
              <a:buAutoNum type="alphaUcParenBoth"/>
            </a:pPr>
            <a:r>
              <a:rPr lang="en-US" sz="2800" b="1" dirty="0" smtClean="0">
                <a:solidFill>
                  <a:srgbClr val="7030A0"/>
                </a:solidFill>
              </a:rPr>
              <a:t>Addition </a:t>
            </a:r>
            <a:r>
              <a:rPr lang="en-US" sz="2800" b="1" dirty="0">
                <a:solidFill>
                  <a:srgbClr val="7030A0"/>
                </a:solidFill>
              </a:rPr>
              <a:t>reaction </a:t>
            </a:r>
            <a:endParaRPr lang="en-US" sz="2800" b="1" dirty="0" smtClean="0">
              <a:solidFill>
                <a:srgbClr val="7030A0"/>
              </a:solidFill>
            </a:endParaRPr>
          </a:p>
          <a:p>
            <a:pPr lvl="0"/>
            <a:r>
              <a:rPr lang="en-US" sz="2800" b="1" dirty="0">
                <a:solidFill>
                  <a:srgbClr val="7030A0"/>
                </a:solidFill>
              </a:rPr>
              <a:t> </a:t>
            </a:r>
            <a:r>
              <a:rPr lang="en-US" sz="2800" b="1" dirty="0" smtClean="0">
                <a:solidFill>
                  <a:srgbClr val="7030A0"/>
                </a:solidFill>
              </a:rPr>
              <a:t>      </a:t>
            </a:r>
            <a:r>
              <a:rPr lang="en-US" sz="2800" b="1" u="sng" dirty="0" smtClean="0">
                <a:solidFill>
                  <a:srgbClr val="7030A0"/>
                </a:solidFill>
              </a:rPr>
              <a:t> </a:t>
            </a:r>
            <a:r>
              <a:rPr lang="en-US" sz="2400" b="1" u="sng" dirty="0" smtClean="0">
                <a:solidFill>
                  <a:srgbClr val="C00000"/>
                </a:solidFill>
              </a:rPr>
              <a:t>Electrophilic </a:t>
            </a:r>
            <a:r>
              <a:rPr lang="en-US" sz="2400" b="1" u="sng" dirty="0">
                <a:solidFill>
                  <a:srgbClr val="C00000"/>
                </a:solidFill>
              </a:rPr>
              <a:t>addition reaction</a:t>
            </a:r>
          </a:p>
          <a:p>
            <a:r>
              <a:rPr lang="en-US" sz="2400" b="1" dirty="0" smtClean="0">
                <a:solidFill>
                  <a:schemeClr val="bg2">
                    <a:lumMod val="25000"/>
                  </a:schemeClr>
                </a:solidFill>
              </a:rPr>
              <a:t>The </a:t>
            </a:r>
            <a:r>
              <a:rPr lang="en-US" sz="2400" b="1" dirty="0">
                <a:solidFill>
                  <a:schemeClr val="bg2">
                    <a:lumMod val="25000"/>
                  </a:schemeClr>
                </a:solidFill>
              </a:rPr>
              <a:t>typical reaction of alkenes is addition to the C=C </a:t>
            </a:r>
            <a:r>
              <a:rPr lang="en-US" sz="2400" b="1" dirty="0" smtClean="0">
                <a:solidFill>
                  <a:schemeClr val="bg2">
                    <a:lumMod val="25000"/>
                  </a:schemeClr>
                </a:solidFill>
              </a:rPr>
              <a:t>group</a:t>
            </a:r>
            <a:endParaRPr lang="en-US" sz="2400" b="1" dirty="0" smtClean="0"/>
          </a:p>
          <a:p>
            <a:r>
              <a:rPr lang="en-US" sz="2800" b="1" dirty="0" smtClean="0">
                <a:solidFill>
                  <a:srgbClr val="C00000"/>
                </a:solidFill>
              </a:rPr>
              <a:t>1-addition of hydrogen  ( Hydrogenation</a:t>
            </a:r>
            <a:r>
              <a:rPr lang="en-US" sz="2800" dirty="0" smtClean="0">
                <a:solidFill>
                  <a:srgbClr val="C00000"/>
                </a:solidFill>
              </a:rPr>
              <a:t> </a:t>
            </a:r>
            <a:r>
              <a:rPr lang="en-US" sz="2400" dirty="0" smtClean="0">
                <a:solidFill>
                  <a:srgbClr val="C00000"/>
                </a:solidFill>
              </a:rPr>
              <a:t>)</a:t>
            </a:r>
            <a:r>
              <a:rPr lang="en-US" sz="2400" b="1" dirty="0">
                <a:solidFill>
                  <a:srgbClr val="C00000"/>
                </a:solidFill>
              </a:rPr>
              <a:t> </a:t>
            </a:r>
            <a:endParaRPr lang="en-US" sz="2400" b="1" dirty="0" smtClean="0">
              <a:solidFill>
                <a:srgbClr val="C00000"/>
              </a:solidFill>
            </a:endParaRPr>
          </a:p>
          <a:p>
            <a:r>
              <a:rPr lang="en-US" sz="2400" b="1" dirty="0" smtClean="0">
                <a:solidFill>
                  <a:schemeClr val="bg2">
                    <a:lumMod val="25000"/>
                  </a:schemeClr>
                </a:solidFill>
              </a:rPr>
              <a:t>Addition </a:t>
            </a:r>
            <a:r>
              <a:rPr lang="en-US" sz="2400" b="1" dirty="0">
                <a:solidFill>
                  <a:schemeClr val="bg2">
                    <a:lumMod val="25000"/>
                  </a:schemeClr>
                </a:solidFill>
              </a:rPr>
              <a:t>of a mole of hydrogen to carbon-carbon double bond of alkenes in the presence of suitable catalysts to give an </a:t>
            </a:r>
            <a:r>
              <a:rPr lang="en-US" sz="2400" b="1" dirty="0">
                <a:solidFill>
                  <a:srgbClr val="FF0000"/>
                </a:solidFill>
              </a:rPr>
              <a:t>alkane</a:t>
            </a:r>
            <a:r>
              <a:rPr lang="en-US" sz="2400" b="1" dirty="0"/>
              <a:t>. </a:t>
            </a:r>
            <a:endParaRPr lang="en-US" sz="2400" b="1" dirty="0">
              <a:cs typeface="Times New Roman" pitchFamily="18" charset="0"/>
            </a:endParaRPr>
          </a:p>
        </p:txBody>
      </p:sp>
      <p:pic>
        <p:nvPicPr>
          <p:cNvPr id="4413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766" y="3067050"/>
            <a:ext cx="6355474" cy="1428750"/>
          </a:xfrm>
          <a:prstGeom prst="rect">
            <a:avLst/>
          </a:prstGeom>
          <a:noFill/>
          <a:extLst>
            <a:ext uri="{909E8E84-426E-40DD-AFC4-6F175D3DCCD1}">
              <a14:hiddenFill xmlns:a14="http://schemas.microsoft.com/office/drawing/2010/main">
                <a:solidFill>
                  <a:srgbClr val="FFFFFF"/>
                </a:solidFill>
              </a14:hiddenFill>
            </a:ext>
          </a:extLst>
        </p:spPr>
      </p:pic>
      <p:pic>
        <p:nvPicPr>
          <p:cNvPr id="4413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630" y="4343400"/>
            <a:ext cx="6679813" cy="1662113"/>
          </a:xfrm>
          <a:prstGeom prst="rect">
            <a:avLst/>
          </a:prstGeom>
          <a:noFill/>
          <a:extLst>
            <a:ext uri="{909E8E84-426E-40DD-AFC4-6F175D3DCCD1}">
              <a14:hiddenFill xmlns:a14="http://schemas.microsoft.com/office/drawing/2010/main">
                <a:solidFill>
                  <a:srgbClr val="FFFFFF"/>
                </a:solidFill>
              </a14:hiddenFill>
            </a:ext>
          </a:extLst>
        </p:spPr>
      </p:pic>
      <p:sp>
        <p:nvSpPr>
          <p:cNvPr id="5" name="عنصر نائب لرقم الشريحة 4"/>
          <p:cNvSpPr>
            <a:spLocks noGrp="1"/>
          </p:cNvSpPr>
          <p:nvPr>
            <p:ph type="sldNum" sz="quarter" idx="12"/>
          </p:nvPr>
        </p:nvSpPr>
        <p:spPr/>
        <p:txBody>
          <a:bodyPr/>
          <a:lstStyle/>
          <a:p>
            <a:fld id="{405B12B2-4FB3-489F-A189-74144EEB9694}" type="slidenum">
              <a:rPr lang="en-US" smtClean="0"/>
              <a:pPr/>
              <a:t>79</a:t>
            </a:fld>
            <a:endParaRPr lang="en-US"/>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580886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853" y="1089742"/>
            <a:ext cx="7514658" cy="5387258"/>
          </a:xfrm>
          <a:prstGeom prst="rect">
            <a:avLst/>
          </a:prstGeom>
          <a:extLst/>
        </p:spPr>
        <p:style>
          <a:lnRef idx="0">
            <a:scrgbClr r="0" g="0" b="0"/>
          </a:lnRef>
          <a:fillRef idx="1001">
            <a:schemeClr val="lt2"/>
          </a:fillRef>
          <a:effectRef idx="0">
            <a:scrgbClr r="0" g="0" b="0"/>
          </a:effectRef>
          <a:fontRef idx="major"/>
        </p:style>
      </p:pic>
      <p:sp>
        <p:nvSpPr>
          <p:cNvPr id="3" name="عنصر نائب لرقم الشريحة 2"/>
          <p:cNvSpPr>
            <a:spLocks noGrp="1"/>
          </p:cNvSpPr>
          <p:nvPr>
            <p:ph type="sldNum" sz="quarter" idx="12"/>
          </p:nvPr>
        </p:nvSpPr>
        <p:spPr/>
        <p:txBody>
          <a:bodyPr/>
          <a:lstStyle/>
          <a:p>
            <a:fld id="{405B12B2-4FB3-489F-A189-74144EEB9694}" type="slidenum">
              <a:rPr lang="en-US" smtClean="0"/>
              <a:pPr/>
              <a:t>8</a:t>
            </a:fld>
            <a:endParaRPr lang="en-US"/>
          </a:p>
        </p:txBody>
      </p:sp>
      <p:sp>
        <p:nvSpPr>
          <p:cNvPr id="4" name="مستطيل 3"/>
          <p:cNvSpPr/>
          <p:nvPr/>
        </p:nvSpPr>
        <p:spPr>
          <a:xfrm>
            <a:off x="197853" y="457200"/>
            <a:ext cx="4547271" cy="490199"/>
          </a:xfrm>
          <a:prstGeom prst="rect">
            <a:avLst/>
          </a:prstGeom>
        </p:spPr>
        <p:txBody>
          <a:bodyPr wrap="none">
            <a:spAutoFit/>
          </a:bodyPr>
          <a:lstStyle/>
          <a:p>
            <a:pPr marL="342900" indent="-342900" algn="ctr">
              <a:lnSpc>
                <a:spcPct val="115000"/>
              </a:lnSpc>
              <a:spcAft>
                <a:spcPts val="1000"/>
              </a:spcAft>
              <a:buFont typeface="Wingdings" panose="05000000000000000000" pitchFamily="2" charset="2"/>
              <a:buChar char="v"/>
            </a:pPr>
            <a:r>
              <a:rPr lang="en-US" sz="2400" b="1" dirty="0">
                <a:solidFill>
                  <a:srgbClr val="FF0000"/>
                </a:solidFill>
                <a:latin typeface="Times New Roman"/>
                <a:ea typeface="Calibri"/>
                <a:cs typeface="Arial"/>
              </a:rPr>
              <a:t>Structure of Organic Molecule</a:t>
            </a:r>
            <a:endParaRPr lang="en-US" sz="2400" dirty="0">
              <a:ea typeface="Calibri"/>
              <a:cs typeface="Arial"/>
            </a:endParaRPr>
          </a:p>
        </p:txBody>
      </p:sp>
      <p:sp>
        <p:nvSpPr>
          <p:cNvPr id="6" name="مستطيل 5"/>
          <p:cNvSpPr/>
          <p:nvPr/>
        </p:nvSpPr>
        <p:spPr>
          <a:xfrm>
            <a:off x="7086600" y="2668601"/>
            <a:ext cx="381000" cy="400110"/>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2000" dirty="0"/>
              <a:t>a</a:t>
            </a:r>
            <a:endParaRPr lang="ar-SA" sz="2000" dirty="0"/>
          </a:p>
        </p:txBody>
      </p:sp>
      <p:sp>
        <p:nvSpPr>
          <p:cNvPr id="12" name="مستطيل 11"/>
          <p:cNvSpPr/>
          <p:nvPr/>
        </p:nvSpPr>
        <p:spPr>
          <a:xfrm>
            <a:off x="5029200" y="2668601"/>
            <a:ext cx="533400" cy="400110"/>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2000" dirty="0" smtClean="0"/>
              <a:t>b</a:t>
            </a:r>
            <a:endParaRPr lang="ar-SA" sz="2000" dirty="0"/>
          </a:p>
        </p:txBody>
      </p:sp>
      <p:sp>
        <p:nvSpPr>
          <p:cNvPr id="13" name="مستطيل 12"/>
          <p:cNvSpPr/>
          <p:nvPr/>
        </p:nvSpPr>
        <p:spPr>
          <a:xfrm>
            <a:off x="1600200" y="2656091"/>
            <a:ext cx="381000" cy="400110"/>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2000" dirty="0" smtClean="0"/>
              <a:t>c</a:t>
            </a:r>
            <a:endParaRPr lang="ar-SA" sz="2000" dirty="0"/>
          </a:p>
        </p:txBody>
      </p:sp>
      <p:sp>
        <p:nvSpPr>
          <p:cNvPr id="14" name="مستطيل 13"/>
          <p:cNvSpPr/>
          <p:nvPr/>
        </p:nvSpPr>
        <p:spPr>
          <a:xfrm>
            <a:off x="6781800" y="4724400"/>
            <a:ext cx="381000" cy="400110"/>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2000" dirty="0" smtClean="0"/>
              <a:t>d</a:t>
            </a:r>
            <a:endParaRPr lang="ar-SA" sz="2000" dirty="0"/>
          </a:p>
        </p:txBody>
      </p:sp>
      <p:sp>
        <p:nvSpPr>
          <p:cNvPr id="15" name="مستطيل 14"/>
          <p:cNvSpPr/>
          <p:nvPr/>
        </p:nvSpPr>
        <p:spPr>
          <a:xfrm>
            <a:off x="5943600" y="6076890"/>
            <a:ext cx="533400" cy="400110"/>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2000" dirty="0" smtClean="0"/>
              <a:t>g</a:t>
            </a:r>
            <a:endParaRPr lang="ar-SA" sz="2000" dirty="0"/>
          </a:p>
        </p:txBody>
      </p:sp>
      <p:sp>
        <p:nvSpPr>
          <p:cNvPr id="19" name="مستطيل 18"/>
          <p:cNvSpPr/>
          <p:nvPr/>
        </p:nvSpPr>
        <p:spPr>
          <a:xfrm>
            <a:off x="3754804" y="4578923"/>
            <a:ext cx="381000" cy="400110"/>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2000" dirty="0" smtClean="0"/>
              <a:t>e</a:t>
            </a:r>
            <a:endParaRPr lang="ar-SA" sz="2000" dirty="0"/>
          </a:p>
        </p:txBody>
      </p:sp>
      <p:sp>
        <p:nvSpPr>
          <p:cNvPr id="20" name="مستطيل 19"/>
          <p:cNvSpPr/>
          <p:nvPr/>
        </p:nvSpPr>
        <p:spPr>
          <a:xfrm>
            <a:off x="3581400" y="6076890"/>
            <a:ext cx="554404" cy="400110"/>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2000" dirty="0" smtClean="0"/>
              <a:t>h</a:t>
            </a:r>
            <a:endParaRPr lang="ar-SA" sz="2000" dirty="0"/>
          </a:p>
        </p:txBody>
      </p:sp>
      <p:sp>
        <p:nvSpPr>
          <p:cNvPr id="21" name="مستطيل 20"/>
          <p:cNvSpPr/>
          <p:nvPr/>
        </p:nvSpPr>
        <p:spPr>
          <a:xfrm>
            <a:off x="990600" y="4524345"/>
            <a:ext cx="457200" cy="400110"/>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en-US" sz="2000" dirty="0" smtClean="0"/>
              <a:t>f</a:t>
            </a:r>
            <a:endParaRPr lang="ar-SA" sz="2000" dirty="0"/>
          </a:p>
        </p:txBody>
      </p:sp>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2240511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80</a:t>
            </a:fld>
            <a:endParaRPr lang="en-US"/>
          </a:p>
        </p:txBody>
      </p:sp>
      <p:pic>
        <p:nvPicPr>
          <p:cNvPr id="329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8281" y="2209800"/>
            <a:ext cx="4627563"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2"/>
          <p:cNvSpPr/>
          <p:nvPr/>
        </p:nvSpPr>
        <p:spPr>
          <a:xfrm>
            <a:off x="6339893" y="1478556"/>
            <a:ext cx="2437527" cy="369332"/>
          </a:xfrm>
          <a:prstGeom prst="rect">
            <a:avLst/>
          </a:prstGeom>
        </p:spPr>
        <p:txBody>
          <a:bodyPr wrap="none">
            <a:spAutoFit/>
          </a:bodyPr>
          <a:lstStyle/>
          <a:p>
            <a:r>
              <a:rPr lang="en-US" b="1" dirty="0">
                <a:solidFill>
                  <a:srgbClr val="C00000"/>
                </a:solidFill>
                <a:latin typeface="Times New Roman"/>
                <a:cs typeface="Traditional Arabic"/>
              </a:rPr>
              <a:t>Addition </a:t>
            </a:r>
            <a:r>
              <a:rPr lang="en-US" b="1" dirty="0" smtClean="0">
                <a:solidFill>
                  <a:srgbClr val="C00000"/>
                </a:solidFill>
                <a:latin typeface="Times New Roman"/>
                <a:cs typeface="Traditional Arabic"/>
              </a:rPr>
              <a:t>of Hydrogens</a:t>
            </a:r>
            <a:endParaRPr lang="en-US" dirty="0"/>
          </a:p>
        </p:txBody>
      </p:sp>
    </p:spTree>
    <p:extLst>
      <p:ext uri="{BB962C8B-B14F-4D97-AF65-F5344CB8AC3E}">
        <p14:creationId xmlns:p14="http://schemas.microsoft.com/office/powerpoint/2010/main" val="370623989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290" y="457200"/>
            <a:ext cx="6083910" cy="523220"/>
          </a:xfrm>
          <a:prstGeom prst="rect">
            <a:avLst/>
          </a:prstGeom>
        </p:spPr>
        <p:txBody>
          <a:bodyPr wrap="none">
            <a:spAutoFit/>
          </a:bodyPr>
          <a:lstStyle/>
          <a:p>
            <a:pPr algn="ctr"/>
            <a:r>
              <a:rPr lang="en-US" sz="2400" b="1" dirty="0" smtClean="0">
                <a:solidFill>
                  <a:srgbClr val="C00000"/>
                </a:solidFill>
              </a:rPr>
              <a:t>2-  </a:t>
            </a:r>
            <a:r>
              <a:rPr lang="en-US" sz="2800" b="1" dirty="0">
                <a:solidFill>
                  <a:srgbClr val="C00000"/>
                </a:solidFill>
              </a:rPr>
              <a:t>Addition of </a:t>
            </a:r>
            <a:r>
              <a:rPr lang="en-US" sz="2800" b="1" dirty="0" smtClean="0">
                <a:solidFill>
                  <a:srgbClr val="C00000"/>
                </a:solidFill>
              </a:rPr>
              <a:t>Halogens:( Halogenation</a:t>
            </a:r>
            <a:r>
              <a:rPr lang="en-US" sz="2400" b="1" dirty="0" smtClean="0">
                <a:solidFill>
                  <a:srgbClr val="C00000"/>
                </a:solidFill>
              </a:rPr>
              <a:t>)</a:t>
            </a:r>
            <a:endParaRPr lang="en-US" sz="2400" b="1" dirty="0">
              <a:solidFill>
                <a:srgbClr val="C00000"/>
              </a:solidFill>
            </a:endParaRPr>
          </a:p>
        </p:txBody>
      </p:sp>
      <p:pic>
        <p:nvPicPr>
          <p:cNvPr id="442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294502"/>
            <a:ext cx="5562600" cy="1282569"/>
          </a:xfrm>
          <a:prstGeom prst="rect">
            <a:avLst/>
          </a:prstGeom>
          <a:noFill/>
          <a:extLst>
            <a:ext uri="{909E8E84-426E-40DD-AFC4-6F175D3DCCD1}">
              <a14:hiddenFill xmlns:a14="http://schemas.microsoft.com/office/drawing/2010/main">
                <a:solidFill>
                  <a:srgbClr val="FFFFFF"/>
                </a:solidFill>
              </a14:hiddenFill>
            </a:ext>
          </a:extLst>
        </p:spPr>
      </p:pic>
      <p:pic>
        <p:nvPicPr>
          <p:cNvPr id="4423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429000"/>
            <a:ext cx="5484596" cy="143508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61778" y="914400"/>
            <a:ext cx="8601187" cy="1384995"/>
          </a:xfrm>
          <a:prstGeom prst="rect">
            <a:avLst/>
          </a:prstGeom>
          <a:noFill/>
        </p:spPr>
        <p:txBody>
          <a:bodyPr wrap="square" rtlCol="0">
            <a:spAutoFit/>
          </a:bodyPr>
          <a:lstStyle/>
          <a:p>
            <a:pPr algn="just"/>
            <a:r>
              <a:rPr lang="en-US" sz="2400" b="1" dirty="0" smtClean="0">
                <a:solidFill>
                  <a:srgbClr val="00467A"/>
                </a:solidFill>
              </a:rPr>
              <a:t>    </a:t>
            </a:r>
            <a:r>
              <a:rPr lang="en-US" sz="2000" b="1" dirty="0" smtClean="0">
                <a:solidFill>
                  <a:srgbClr val="00467A"/>
                </a:solidFill>
              </a:rPr>
              <a:t>When an alkene is treated at room temperature with a solution of bromine or chlorine in carbon tetrachloride.</a:t>
            </a:r>
            <a:r>
              <a:rPr lang="en-US" sz="2000" b="1" dirty="0">
                <a:solidFill>
                  <a:srgbClr val="00467A"/>
                </a:solidFill>
              </a:rPr>
              <a:t> the halogen adds rapidly to the double bond of the alkene to give the corresponding vicinal </a:t>
            </a:r>
            <a:r>
              <a:rPr lang="en-US" sz="2000" b="1" dirty="0" err="1">
                <a:solidFill>
                  <a:srgbClr val="00467A"/>
                </a:solidFill>
              </a:rPr>
              <a:t>dihalide</a:t>
            </a:r>
            <a:r>
              <a:rPr lang="en-US" sz="2000" b="1" dirty="0">
                <a:solidFill>
                  <a:srgbClr val="00467A"/>
                </a:solidFill>
              </a:rPr>
              <a:t> </a:t>
            </a:r>
            <a:r>
              <a:rPr lang="en-US" sz="2000" b="1" dirty="0" smtClean="0">
                <a:solidFill>
                  <a:srgbClr val="00467A"/>
                </a:solidFill>
              </a:rPr>
              <a:t>(</a:t>
            </a:r>
            <a:r>
              <a:rPr lang="en-US" sz="2000" b="1" dirty="0">
                <a:solidFill>
                  <a:srgbClr val="00467A"/>
                </a:solidFill>
              </a:rPr>
              <a:t>two halogens attached to adjacent </a:t>
            </a:r>
            <a:r>
              <a:rPr lang="en-US" sz="2000" b="1" dirty="0" smtClean="0">
                <a:solidFill>
                  <a:srgbClr val="00467A"/>
                </a:solidFill>
              </a:rPr>
              <a:t>carbons)</a:t>
            </a:r>
            <a:endParaRPr lang="en-US" sz="2000" b="1" dirty="0">
              <a:solidFill>
                <a:srgbClr val="00467A"/>
              </a:solidFill>
              <a:cs typeface="Times New Roman" pitchFamily="18" charset="0"/>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81</a:t>
            </a:fld>
            <a:endParaRPr lang="en-US"/>
          </a:p>
        </p:txBody>
      </p:sp>
      <p:sp>
        <p:nvSpPr>
          <p:cNvPr id="5" name="عنصر نائب للتذييل 4"/>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0" name="TextBox 1"/>
          <p:cNvSpPr txBox="1"/>
          <p:nvPr/>
        </p:nvSpPr>
        <p:spPr>
          <a:xfrm>
            <a:off x="0" y="0"/>
            <a:ext cx="3962400"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rPr>
              <a:t>Reactions of Alkenes   </a:t>
            </a:r>
            <a:r>
              <a:rPr lang="en-US" sz="2000" b="1" dirty="0" smtClean="0">
                <a:solidFill>
                  <a:srgbClr val="00467A"/>
                </a:solidFill>
              </a:rPr>
              <a:t>cont. </a:t>
            </a:r>
            <a:endParaRPr lang="en-US" sz="2400" b="1" dirty="0">
              <a:solidFill>
                <a:srgbClr val="00467A"/>
              </a:solidFill>
            </a:endParaRPr>
          </a:p>
        </p:txBody>
      </p:sp>
      <p:pic>
        <p:nvPicPr>
          <p:cNvPr id="33075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0170" y="4958104"/>
            <a:ext cx="5176830" cy="1518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71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82</a:t>
            </a:fld>
            <a:endParaRPr lang="en-US"/>
          </a:p>
        </p:txBody>
      </p:sp>
      <p:sp>
        <p:nvSpPr>
          <p:cNvPr id="4" name="Rectangle 3"/>
          <p:cNvSpPr/>
          <p:nvPr/>
        </p:nvSpPr>
        <p:spPr>
          <a:xfrm>
            <a:off x="152400" y="1143000"/>
            <a:ext cx="8674675" cy="707886"/>
          </a:xfrm>
          <a:prstGeom prst="rect">
            <a:avLst/>
          </a:prstGeom>
        </p:spPr>
        <p:txBody>
          <a:bodyPr wrap="square">
            <a:spAutoFit/>
          </a:bodyPr>
          <a:lstStyle/>
          <a:p>
            <a:pPr algn="just"/>
            <a:r>
              <a:rPr lang="en-US" b="1" dirty="0">
                <a:solidFill>
                  <a:srgbClr val="00467A"/>
                </a:solidFill>
              </a:rPr>
              <a:t> </a:t>
            </a:r>
            <a:r>
              <a:rPr lang="en-US" b="1" dirty="0" smtClean="0">
                <a:solidFill>
                  <a:srgbClr val="00467A"/>
                </a:solidFill>
              </a:rPr>
              <a:t>  </a:t>
            </a:r>
            <a:r>
              <a:rPr lang="en-US" sz="2000" b="1" dirty="0" smtClean="0">
                <a:solidFill>
                  <a:srgbClr val="00467A"/>
                </a:solidFill>
              </a:rPr>
              <a:t>Concerning  </a:t>
            </a:r>
            <a:r>
              <a:rPr lang="en-US" sz="2000" b="1" dirty="0">
                <a:solidFill>
                  <a:srgbClr val="00467A"/>
                </a:solidFill>
              </a:rPr>
              <a:t>Iodine &amp; </a:t>
            </a:r>
            <a:r>
              <a:rPr lang="en-US" sz="2000" b="1" dirty="0" err="1">
                <a:solidFill>
                  <a:srgbClr val="00467A"/>
                </a:solidFill>
              </a:rPr>
              <a:t>FluorineIodine</a:t>
            </a:r>
            <a:r>
              <a:rPr lang="en-US" sz="2000" b="1" dirty="0">
                <a:solidFill>
                  <a:srgbClr val="00467A"/>
                </a:solidFill>
              </a:rPr>
              <a:t> is too unreactive and will not add to </a:t>
            </a:r>
            <a:r>
              <a:rPr lang="en-US" sz="2000" b="1" dirty="0" smtClean="0">
                <a:solidFill>
                  <a:srgbClr val="00467A"/>
                </a:solidFill>
              </a:rPr>
              <a:t>the double </a:t>
            </a:r>
            <a:r>
              <a:rPr lang="en-US" sz="2000" b="1" dirty="0">
                <a:solidFill>
                  <a:srgbClr val="00467A"/>
                </a:solidFill>
              </a:rPr>
              <a:t>bond Fluorine is too reactive and reacts explosively with an alkene.</a:t>
            </a:r>
            <a:endParaRPr lang="en-US" sz="2000" b="1" dirty="0">
              <a:solidFill>
                <a:srgbClr val="00467A"/>
              </a:solidFill>
              <a:cs typeface="Times New Roman" pitchFamily="18" charset="0"/>
            </a:endParaRPr>
          </a:p>
        </p:txBody>
      </p:sp>
    </p:spTree>
    <p:extLst>
      <p:ext uri="{BB962C8B-B14F-4D97-AF65-F5344CB8AC3E}">
        <p14:creationId xmlns:p14="http://schemas.microsoft.com/office/powerpoint/2010/main" val="6327348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8838"/>
            <a:ext cx="8458200" cy="2000548"/>
          </a:xfrm>
          <a:prstGeom prst="rect">
            <a:avLst/>
          </a:prstGeom>
        </p:spPr>
        <p:txBody>
          <a:bodyPr wrap="square">
            <a:spAutoFit/>
          </a:bodyPr>
          <a:lstStyle/>
          <a:p>
            <a:r>
              <a:rPr lang="en-US" sz="2400" b="1" dirty="0">
                <a:solidFill>
                  <a:srgbClr val="C00000"/>
                </a:solidFill>
              </a:rPr>
              <a:t> </a:t>
            </a:r>
            <a:r>
              <a:rPr lang="en-US" sz="2400" b="1" dirty="0" smtClean="0">
                <a:solidFill>
                  <a:srgbClr val="C00000"/>
                </a:solidFill>
              </a:rPr>
              <a:t>  3</a:t>
            </a:r>
            <a:r>
              <a:rPr lang="en-US" sz="2400" b="1" dirty="0">
                <a:solidFill>
                  <a:srgbClr val="C00000"/>
                </a:solidFill>
              </a:rPr>
              <a:t>. </a:t>
            </a:r>
            <a:r>
              <a:rPr lang="en-US" sz="2800" b="1" dirty="0">
                <a:solidFill>
                  <a:srgbClr val="C00000"/>
                </a:solidFill>
              </a:rPr>
              <a:t>Addition of hydrogen  halides </a:t>
            </a:r>
            <a:r>
              <a:rPr lang="en-US" sz="2800" b="1" dirty="0" smtClean="0">
                <a:solidFill>
                  <a:srgbClr val="00467A"/>
                </a:solidFill>
              </a:rPr>
              <a:t>( </a:t>
            </a:r>
            <a:r>
              <a:rPr lang="en-US" sz="2800" b="1" dirty="0" err="1">
                <a:solidFill>
                  <a:srgbClr val="00467A"/>
                </a:solidFill>
              </a:rPr>
              <a:t>Hydrohalogenation</a:t>
            </a:r>
            <a:r>
              <a:rPr lang="en-US" sz="2800" b="1" dirty="0">
                <a:solidFill>
                  <a:srgbClr val="00467A"/>
                </a:solidFill>
              </a:rPr>
              <a:t>) </a:t>
            </a:r>
          </a:p>
          <a:p>
            <a:pPr algn="just"/>
            <a:r>
              <a:rPr lang="en-US" sz="2400" b="1" dirty="0">
                <a:solidFill>
                  <a:srgbClr val="00467A"/>
                </a:solidFill>
              </a:rPr>
              <a:t>Alkenes react with hydrogen chloride, HC1, hydrogen bromide, </a:t>
            </a:r>
            <a:r>
              <a:rPr lang="en-US" sz="2400" b="1" dirty="0" err="1">
                <a:solidFill>
                  <a:srgbClr val="00467A"/>
                </a:solidFill>
              </a:rPr>
              <a:t>HBr</a:t>
            </a:r>
            <a:r>
              <a:rPr lang="en-US" sz="2400" b="1" dirty="0">
                <a:solidFill>
                  <a:srgbClr val="00467A"/>
                </a:solidFill>
              </a:rPr>
              <a:t> and hydrogen iodide, HI, to form alkyl halides</a:t>
            </a:r>
            <a:r>
              <a:rPr lang="en-US" sz="2400" b="1" dirty="0" smtClean="0">
                <a:solidFill>
                  <a:srgbClr val="00467A"/>
                </a:solidFill>
              </a:rPr>
              <a:t>,</a:t>
            </a:r>
          </a:p>
          <a:p>
            <a:pPr algn="just"/>
            <a:r>
              <a:rPr lang="en-US" sz="2400" b="1" dirty="0">
                <a:solidFill>
                  <a:srgbClr val="00467A"/>
                </a:solidFill>
              </a:rPr>
              <a:t> </a:t>
            </a:r>
            <a:r>
              <a:rPr lang="en-US" sz="2400" b="1" dirty="0" smtClean="0">
                <a:solidFill>
                  <a:srgbClr val="00467A"/>
                </a:solidFill>
              </a:rPr>
              <a:t>      </a:t>
            </a:r>
            <a:r>
              <a:rPr lang="en-US" sz="2400" b="1" dirty="0">
                <a:solidFill>
                  <a:srgbClr val="00467A"/>
                </a:solidFill>
              </a:rPr>
              <a:t>When hydrogen halide is added to a </a:t>
            </a:r>
            <a:r>
              <a:rPr lang="en-US" sz="2400" b="1" i="1" dirty="0">
                <a:solidFill>
                  <a:srgbClr val="C00000"/>
                </a:solidFill>
              </a:rPr>
              <a:t>Symmetrical Alkene</a:t>
            </a:r>
            <a:r>
              <a:rPr lang="en-US" sz="2400" b="1" dirty="0">
                <a:solidFill>
                  <a:srgbClr val="00467A"/>
                </a:solidFill>
              </a:rPr>
              <a:t> such as RCH=CHR, there is only one possible product.</a:t>
            </a:r>
            <a:endParaRPr lang="en-US" sz="2400" b="1" dirty="0">
              <a:solidFill>
                <a:srgbClr val="00467A"/>
              </a:solidFill>
              <a:cs typeface="Times New Roman" pitchFamily="18" charset="0"/>
            </a:endParaRPr>
          </a:p>
        </p:txBody>
      </p:sp>
      <p:pic>
        <p:nvPicPr>
          <p:cNvPr id="339016" name="Picture 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743200"/>
            <a:ext cx="6858000" cy="2391108"/>
          </a:xfrm>
          <a:prstGeom prst="rect">
            <a:avLst/>
          </a:prstGeom>
          <a:noFill/>
          <a:extLst>
            <a:ext uri="{909E8E84-426E-40DD-AFC4-6F175D3DCCD1}">
              <a14:hiddenFill xmlns:a14="http://schemas.microsoft.com/office/drawing/2010/main">
                <a:solidFill>
                  <a:srgbClr val="FFFFFF"/>
                </a:solidFill>
              </a14:hiddenFill>
            </a:ext>
          </a:extLst>
        </p:spPr>
      </p:pic>
      <p:sp>
        <p:nvSpPr>
          <p:cNvPr id="4" name="عنصر نائب لرقم الشريحة 3"/>
          <p:cNvSpPr>
            <a:spLocks noGrp="1"/>
          </p:cNvSpPr>
          <p:nvPr>
            <p:ph type="sldNum" sz="quarter" idx="12"/>
          </p:nvPr>
        </p:nvSpPr>
        <p:spPr/>
        <p:txBody>
          <a:bodyPr/>
          <a:lstStyle/>
          <a:p>
            <a:fld id="{405B12B2-4FB3-489F-A189-74144EEB9694}" type="slidenum">
              <a:rPr lang="en-US" smtClean="0"/>
              <a:pPr/>
              <a:t>83</a:t>
            </a:fld>
            <a:endParaRPr lang="en-US"/>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9" name="TextBox 1"/>
          <p:cNvSpPr txBox="1"/>
          <p:nvPr/>
        </p:nvSpPr>
        <p:spPr>
          <a:xfrm>
            <a:off x="0" y="0"/>
            <a:ext cx="3962400"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rPr>
              <a:t>Reactions of Alkenes   </a:t>
            </a:r>
            <a:r>
              <a:rPr lang="en-US" sz="2000" b="1" dirty="0" smtClean="0">
                <a:solidFill>
                  <a:srgbClr val="00467A"/>
                </a:solidFill>
              </a:rPr>
              <a:t>cont. </a:t>
            </a:r>
            <a:endParaRPr lang="en-US" sz="2400" b="1" dirty="0">
              <a:solidFill>
                <a:srgbClr val="00467A"/>
              </a:solidFill>
            </a:endParaRPr>
          </a:p>
        </p:txBody>
      </p:sp>
    </p:spTree>
    <p:extLst>
      <p:ext uri="{BB962C8B-B14F-4D97-AF65-F5344CB8AC3E}">
        <p14:creationId xmlns:p14="http://schemas.microsoft.com/office/powerpoint/2010/main" val="449725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3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83367"/>
            <a:ext cx="6934200" cy="20341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7562" y="609600"/>
            <a:ext cx="8839200" cy="830997"/>
          </a:xfrm>
          <a:prstGeom prst="rect">
            <a:avLst/>
          </a:prstGeom>
        </p:spPr>
        <p:txBody>
          <a:bodyPr wrap="square">
            <a:spAutoFit/>
          </a:bodyPr>
          <a:lstStyle/>
          <a:p>
            <a:pPr algn="just"/>
            <a:r>
              <a:rPr lang="en-US" sz="2000" b="1" dirty="0" smtClean="0">
                <a:solidFill>
                  <a:srgbClr val="002060"/>
                </a:solidFill>
              </a:rPr>
              <a:t>     </a:t>
            </a:r>
            <a:r>
              <a:rPr lang="en-US" sz="2400" b="1" dirty="0" smtClean="0">
                <a:solidFill>
                  <a:srgbClr val="002060"/>
                </a:solidFill>
              </a:rPr>
              <a:t>When </a:t>
            </a:r>
            <a:r>
              <a:rPr lang="en-US" sz="2400" b="1" dirty="0">
                <a:solidFill>
                  <a:srgbClr val="002060"/>
                </a:solidFill>
              </a:rPr>
              <a:t>hydrogen halide is added to </a:t>
            </a:r>
            <a:r>
              <a:rPr lang="en-US" sz="2400" b="1" i="1" u="sng" dirty="0" smtClean="0">
                <a:solidFill>
                  <a:srgbClr val="C00000"/>
                </a:solidFill>
              </a:rPr>
              <a:t>Unsymmetrical </a:t>
            </a:r>
            <a:r>
              <a:rPr lang="en-US" sz="2400" b="1" i="1" u="sng" dirty="0">
                <a:solidFill>
                  <a:srgbClr val="C00000"/>
                </a:solidFill>
              </a:rPr>
              <a:t>Alkenes</a:t>
            </a:r>
            <a:r>
              <a:rPr lang="en-US" sz="2400" b="1" dirty="0">
                <a:solidFill>
                  <a:srgbClr val="002060"/>
                </a:solidFill>
              </a:rPr>
              <a:t>, The addition of </a:t>
            </a:r>
            <a:r>
              <a:rPr lang="en-US" sz="2400" b="1" dirty="0" err="1">
                <a:solidFill>
                  <a:srgbClr val="002060"/>
                </a:solidFill>
              </a:rPr>
              <a:t>HBr</a:t>
            </a:r>
            <a:r>
              <a:rPr lang="en-US" sz="2400" b="1" dirty="0">
                <a:solidFill>
                  <a:srgbClr val="002060"/>
                </a:solidFill>
              </a:rPr>
              <a:t> to propene, for example, the result is as follow :- </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84</a:t>
            </a:fld>
            <a:endParaRPr lang="en-US"/>
          </a:p>
        </p:txBody>
      </p:sp>
      <p:sp>
        <p:nvSpPr>
          <p:cNvPr id="4" name="Rectangle 3"/>
          <p:cNvSpPr/>
          <p:nvPr/>
        </p:nvSpPr>
        <p:spPr>
          <a:xfrm>
            <a:off x="3505200" y="3200400"/>
            <a:ext cx="1581587" cy="338554"/>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600" b="1" dirty="0" smtClean="0">
                <a:solidFill>
                  <a:srgbClr val="0923E7"/>
                </a:solidFill>
              </a:rPr>
              <a:t>(major </a:t>
            </a:r>
            <a:r>
              <a:rPr lang="en-US" sz="1600" b="1" dirty="0">
                <a:solidFill>
                  <a:srgbClr val="0923E7"/>
                </a:solidFill>
              </a:rPr>
              <a:t>product </a:t>
            </a:r>
            <a:r>
              <a:rPr lang="en-US" sz="1600" b="1" dirty="0" smtClean="0">
                <a:solidFill>
                  <a:srgbClr val="0923E7"/>
                </a:solidFill>
              </a:rPr>
              <a:t>)</a:t>
            </a:r>
            <a:endParaRPr lang="ar-SA" sz="1600" b="1" dirty="0">
              <a:solidFill>
                <a:srgbClr val="0923E7"/>
              </a:solidFill>
            </a:endParaRPr>
          </a:p>
        </p:txBody>
      </p:sp>
      <p:sp>
        <p:nvSpPr>
          <p:cNvPr id="9" name="Rectangle 8"/>
          <p:cNvSpPr/>
          <p:nvPr/>
        </p:nvSpPr>
        <p:spPr>
          <a:xfrm>
            <a:off x="223157" y="3505200"/>
            <a:ext cx="8915400" cy="2677656"/>
          </a:xfrm>
          <a:prstGeom prst="rect">
            <a:avLst/>
          </a:prstGeom>
        </p:spPr>
        <p:txBody>
          <a:bodyPr wrap="square">
            <a:spAutoFit/>
          </a:bodyPr>
          <a:lstStyle/>
          <a:p>
            <a:pPr algn="just"/>
            <a:r>
              <a:rPr lang="en-US" sz="2400" b="1" dirty="0" err="1">
                <a:solidFill>
                  <a:srgbClr val="002060"/>
                </a:solidFill>
                <a:effectLst>
                  <a:outerShdw blurRad="38100" dist="38100" dir="2700000" algn="tl">
                    <a:srgbClr val="000000">
                      <a:alpha val="43137"/>
                    </a:srgbClr>
                  </a:outerShdw>
                </a:effectLst>
              </a:rPr>
              <a:t>Markovnikov’s</a:t>
            </a:r>
            <a:r>
              <a:rPr lang="en-US" sz="2400" b="1" dirty="0">
                <a:solidFill>
                  <a:srgbClr val="002060"/>
                </a:solidFill>
                <a:effectLst>
                  <a:outerShdw blurRad="38100" dist="38100" dir="2700000" algn="tl">
                    <a:srgbClr val="000000">
                      <a:alpha val="43137"/>
                    </a:srgbClr>
                  </a:outerShdw>
                </a:effectLst>
              </a:rPr>
              <a:t> Rule</a:t>
            </a:r>
          </a:p>
          <a:p>
            <a:pPr lvl="0"/>
            <a:r>
              <a:rPr lang="en-US" sz="2400" b="1" dirty="0">
                <a:solidFill>
                  <a:srgbClr val="002060"/>
                </a:solidFill>
                <a:cs typeface="+mj-cs"/>
              </a:rPr>
              <a:t> </a:t>
            </a:r>
            <a:r>
              <a:rPr lang="en-US" sz="2400" b="1" dirty="0" smtClean="0">
                <a:solidFill>
                  <a:srgbClr val="002060"/>
                </a:solidFill>
                <a:cs typeface="+mj-cs"/>
              </a:rPr>
              <a:t>  When  </a:t>
            </a:r>
            <a:r>
              <a:rPr lang="en-US" sz="2400" b="1" dirty="0">
                <a:solidFill>
                  <a:srgbClr val="002060"/>
                </a:solidFill>
                <a:cs typeface="+mj-cs"/>
              </a:rPr>
              <a:t>H—X </a:t>
            </a:r>
            <a:r>
              <a:rPr lang="en-US" sz="2400" b="1" dirty="0" smtClean="0">
                <a:solidFill>
                  <a:srgbClr val="002060"/>
                </a:solidFill>
                <a:cs typeface="+mj-cs"/>
              </a:rPr>
              <a:t>is added to </a:t>
            </a:r>
            <a:r>
              <a:rPr lang="en-US" sz="2400" b="1" dirty="0">
                <a:solidFill>
                  <a:srgbClr val="002060"/>
                </a:solidFill>
                <a:cs typeface="+mj-cs"/>
              </a:rPr>
              <a:t>Unsymmetrical Alkenes the </a:t>
            </a:r>
            <a:r>
              <a:rPr lang="en-US" sz="2400" b="1" dirty="0" smtClean="0">
                <a:solidFill>
                  <a:srgbClr val="002060"/>
                </a:solidFill>
                <a:cs typeface="+mj-cs"/>
              </a:rPr>
              <a:t>hydrogen ion </a:t>
            </a:r>
            <a:r>
              <a:rPr lang="en-US" sz="2400" b="1" dirty="0">
                <a:solidFill>
                  <a:srgbClr val="002060"/>
                </a:solidFill>
              </a:rPr>
              <a:t>(positive charge ) </a:t>
            </a:r>
            <a:r>
              <a:rPr lang="en-US" sz="2400" b="1" dirty="0" smtClean="0">
                <a:solidFill>
                  <a:srgbClr val="002060"/>
                </a:solidFill>
                <a:cs typeface="+mj-cs"/>
              </a:rPr>
              <a:t>of </a:t>
            </a:r>
            <a:r>
              <a:rPr lang="en-US" sz="2400" b="1" dirty="0">
                <a:solidFill>
                  <a:srgbClr val="002060"/>
                </a:solidFill>
                <a:cs typeface="+mj-cs"/>
              </a:rPr>
              <a:t>the </a:t>
            </a:r>
            <a:r>
              <a:rPr lang="en-US" sz="2400" b="1" dirty="0" smtClean="0">
                <a:solidFill>
                  <a:srgbClr val="002060"/>
                </a:solidFill>
                <a:cs typeface="+mj-cs"/>
              </a:rPr>
              <a:t>hydrogen halide adds </a:t>
            </a:r>
            <a:r>
              <a:rPr lang="en-US" sz="2400" b="1" dirty="0">
                <a:solidFill>
                  <a:srgbClr val="002060"/>
                </a:solidFill>
                <a:cs typeface="+mj-cs"/>
              </a:rPr>
              <a:t>to the double-bonded carbon that bears the greater number of hydrogen atoms and the </a:t>
            </a:r>
            <a:r>
              <a:rPr lang="en-US" sz="2400" b="1" dirty="0" smtClean="0">
                <a:solidFill>
                  <a:srgbClr val="002060"/>
                </a:solidFill>
                <a:cs typeface="+mj-cs"/>
              </a:rPr>
              <a:t>halide ion</a:t>
            </a:r>
            <a:r>
              <a:rPr lang="en-US" sz="2400" b="1" dirty="0">
                <a:solidFill>
                  <a:srgbClr val="002060"/>
                </a:solidFill>
              </a:rPr>
              <a:t> </a:t>
            </a:r>
            <a:r>
              <a:rPr lang="en-US" sz="2400" b="1" dirty="0" smtClean="0">
                <a:solidFill>
                  <a:srgbClr val="002060"/>
                </a:solidFill>
              </a:rPr>
              <a:t>(negative charge)</a:t>
            </a:r>
            <a:r>
              <a:rPr lang="en-US" sz="2400" b="1" dirty="0" smtClean="0">
                <a:solidFill>
                  <a:srgbClr val="002060"/>
                </a:solidFill>
                <a:cs typeface="+mj-cs"/>
              </a:rPr>
              <a:t> </a:t>
            </a:r>
            <a:r>
              <a:rPr lang="en-US" sz="2400" b="1" dirty="0">
                <a:solidFill>
                  <a:srgbClr val="002060"/>
                </a:solidFill>
                <a:cs typeface="+mj-cs"/>
              </a:rPr>
              <a:t>adds to the other double-bonded carbon</a:t>
            </a:r>
            <a:r>
              <a:rPr lang="en-US" sz="2400" b="1" i="1" dirty="0" smtClean="0">
                <a:solidFill>
                  <a:srgbClr val="002060"/>
                </a:solidFill>
                <a:cs typeface="+mj-cs"/>
              </a:rPr>
              <a:t>.</a:t>
            </a:r>
            <a:r>
              <a:rPr lang="en-US" sz="2000" b="1" dirty="0">
                <a:solidFill>
                  <a:srgbClr val="00487E"/>
                </a:solidFill>
              </a:rPr>
              <a:t> </a:t>
            </a:r>
            <a:endParaRPr lang="en-US" sz="2000" b="1" dirty="0" smtClean="0">
              <a:solidFill>
                <a:srgbClr val="00487E"/>
              </a:solidFill>
            </a:endParaRPr>
          </a:p>
          <a:p>
            <a:pPr lvl="0"/>
            <a:r>
              <a:rPr lang="en-US" sz="2000" b="1" dirty="0" smtClean="0">
                <a:solidFill>
                  <a:srgbClr val="C00000"/>
                </a:solidFill>
              </a:rPr>
              <a:t>     Addition </a:t>
            </a:r>
            <a:r>
              <a:rPr lang="en-US" sz="2000" b="1" dirty="0">
                <a:solidFill>
                  <a:srgbClr val="C00000"/>
                </a:solidFill>
              </a:rPr>
              <a:t>of </a:t>
            </a:r>
            <a:r>
              <a:rPr lang="en-US" sz="2000" b="1" dirty="0" smtClean="0">
                <a:solidFill>
                  <a:srgbClr val="C00000"/>
                </a:solidFill>
              </a:rPr>
              <a:t>acids </a:t>
            </a:r>
            <a:r>
              <a:rPr lang="en-US" sz="2000" b="1" dirty="0">
                <a:solidFill>
                  <a:srgbClr val="C00000"/>
                </a:solidFill>
              </a:rPr>
              <a:t>to </a:t>
            </a:r>
            <a:r>
              <a:rPr lang="en-US" sz="2000" b="1" dirty="0" smtClean="0">
                <a:solidFill>
                  <a:srgbClr val="C00000"/>
                </a:solidFill>
              </a:rPr>
              <a:t>alkenes </a:t>
            </a:r>
            <a:r>
              <a:rPr lang="en-US" sz="2000" b="1" dirty="0">
                <a:solidFill>
                  <a:srgbClr val="C00000"/>
                </a:solidFill>
              </a:rPr>
              <a:t>is an </a:t>
            </a:r>
            <a:r>
              <a:rPr lang="en-US" sz="2000" b="1" u="sng" dirty="0">
                <a:solidFill>
                  <a:srgbClr val="C00000"/>
                </a:solidFill>
              </a:rPr>
              <a:t>Electrophilic Addition reaction  </a:t>
            </a:r>
            <a:r>
              <a:rPr lang="en-US" sz="2000" b="1" u="sng" dirty="0" smtClean="0">
                <a:solidFill>
                  <a:srgbClr val="C00000"/>
                </a:solidFill>
              </a:rPr>
              <a:t>    </a:t>
            </a:r>
            <a:endParaRPr lang="ar-SA" sz="2000" u="sng" dirty="0">
              <a:solidFill>
                <a:srgbClr val="C00000"/>
              </a:solidFill>
            </a:endParaRPr>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0" name="TextBox 1"/>
          <p:cNvSpPr txBox="1"/>
          <p:nvPr/>
        </p:nvSpPr>
        <p:spPr>
          <a:xfrm>
            <a:off x="0" y="0"/>
            <a:ext cx="3962400"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rPr>
              <a:t>Reactions of Alkenes   </a:t>
            </a:r>
            <a:r>
              <a:rPr lang="en-US" sz="2000" b="1" dirty="0" smtClean="0">
                <a:solidFill>
                  <a:srgbClr val="00467A"/>
                </a:solidFill>
              </a:rPr>
              <a:t>cont. </a:t>
            </a:r>
            <a:endParaRPr lang="en-US" sz="2400" b="1" dirty="0">
              <a:solidFill>
                <a:srgbClr val="00467A"/>
              </a:solidFill>
            </a:endParaRPr>
          </a:p>
        </p:txBody>
      </p:sp>
      <p:sp>
        <p:nvSpPr>
          <p:cNvPr id="5" name="مستطيل 4"/>
          <p:cNvSpPr/>
          <p:nvPr/>
        </p:nvSpPr>
        <p:spPr>
          <a:xfrm>
            <a:off x="2747174" y="2176790"/>
            <a:ext cx="430695" cy="307777"/>
          </a:xfrm>
          <a:prstGeom prst="rect">
            <a:avLst/>
          </a:prstGeom>
        </p:spPr>
        <p:style>
          <a:lnRef idx="0">
            <a:scrgbClr r="0" g="0" b="0"/>
          </a:lnRef>
          <a:fillRef idx="1001">
            <a:schemeClr val="lt2"/>
          </a:fillRef>
          <a:effectRef idx="0">
            <a:scrgbClr r="0" g="0" b="0"/>
          </a:effectRef>
          <a:fontRef idx="major"/>
        </p:style>
        <p:txBody>
          <a:bodyPr wrap="none">
            <a:spAutoFit/>
          </a:bodyPr>
          <a:lstStyle/>
          <a:p>
            <a:r>
              <a:rPr lang="en-US" sz="1400" b="1" dirty="0" smtClean="0">
                <a:solidFill>
                  <a:srgbClr val="002060"/>
                </a:solidFill>
              </a:rPr>
              <a:t>dry</a:t>
            </a:r>
            <a:endParaRPr lang="ar-SA" dirty="0"/>
          </a:p>
        </p:txBody>
      </p:sp>
    </p:spTree>
    <p:extLst>
      <p:ext uri="{BB962C8B-B14F-4D97-AF65-F5344CB8AC3E}">
        <p14:creationId xmlns:p14="http://schemas.microsoft.com/office/powerpoint/2010/main" val="406764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85</a:t>
            </a:fld>
            <a:endParaRPr lang="en-US">
              <a:solidFill>
                <a:prstClr val="black">
                  <a:tint val="75000"/>
                </a:prstClr>
              </a:solidFill>
            </a:endParaRPr>
          </a:p>
        </p:txBody>
      </p:sp>
      <p:sp>
        <p:nvSpPr>
          <p:cNvPr id="7" name="Rectangle 1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
        <p:nvSpPr>
          <p:cNvPr id="8" name="Rectangle 12"/>
          <p:cNvSpPr>
            <a:spLocks noChangeArrowheads="1"/>
          </p:cNvSpPr>
          <p:nvPr/>
        </p:nvSpPr>
        <p:spPr bwMode="auto">
          <a:xfrm>
            <a:off x="8895149" y="1515160"/>
            <a:ext cx="24885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lgn="r" rtl="1" fontAlgn="base">
              <a:spcBef>
                <a:spcPct val="0"/>
              </a:spcBef>
              <a:spcAft>
                <a:spcPct val="0"/>
              </a:spcAft>
            </a:pPr>
            <a:r>
              <a:rPr lang="ar-SA" altLang="ar-SA" dirty="0">
                <a:latin typeface="Arial" pitchFamily="34" charset="0"/>
                <a:cs typeface="Arial" pitchFamily="34" charset="0"/>
              </a:rPr>
              <a:t> </a:t>
            </a:r>
          </a:p>
          <a:p>
            <a:pPr lvl="0" algn="r" rtl="1" fontAlgn="base">
              <a:spcBef>
                <a:spcPct val="0"/>
              </a:spcBef>
              <a:spcAft>
                <a:spcPct val="0"/>
              </a:spcAft>
            </a:pPr>
            <a:endParaRPr lang="ar-SA" altLang="ar-SA" dirty="0">
              <a:latin typeface="Arial" pitchFamily="34" charset="0"/>
              <a:cs typeface="Arial" pitchFamily="34" charset="0"/>
            </a:endParaRPr>
          </a:p>
        </p:txBody>
      </p:sp>
      <p:sp>
        <p:nvSpPr>
          <p:cNvPr id="12" name="Rectangle 17"/>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
        <p:nvSpPr>
          <p:cNvPr id="13" name="Rectangle 21"/>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
        <p:nvSpPr>
          <p:cNvPr id="14" name="Rectangle 22"/>
          <p:cNvSpPr>
            <a:spLocks noChangeArrowheads="1"/>
          </p:cNvSpPr>
          <p:nvPr/>
        </p:nvSpPr>
        <p:spPr bwMode="auto">
          <a:xfrm flipV="1">
            <a:off x="152400" y="1838325"/>
            <a:ext cx="40386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alt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5" name="مستطيل 14"/>
          <p:cNvSpPr/>
          <p:nvPr/>
        </p:nvSpPr>
        <p:spPr>
          <a:xfrm>
            <a:off x="2286000" y="4572000"/>
            <a:ext cx="4572000" cy="646331"/>
          </a:xfrm>
          <a:prstGeom prst="rect">
            <a:avLst/>
          </a:prstGeom>
        </p:spPr>
        <p:txBody>
          <a:bodyPr>
            <a:spAutoFit/>
          </a:bodyPr>
          <a:lstStyle/>
          <a:p>
            <a:r>
              <a:rPr lang="ar-SA" dirty="0"/>
              <a:t> </a:t>
            </a:r>
          </a:p>
          <a:p>
            <a:endParaRPr lang="ar-SA" dirty="0"/>
          </a:p>
        </p:txBody>
      </p:sp>
      <p:pic>
        <p:nvPicPr>
          <p:cNvPr id="328729" name="Picture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2287" y="1106298"/>
            <a:ext cx="5334001"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6"/>
          <p:cNvSpPr/>
          <p:nvPr/>
        </p:nvSpPr>
        <p:spPr>
          <a:xfrm>
            <a:off x="5867400" y="2514600"/>
            <a:ext cx="660400" cy="399415"/>
          </a:xfrm>
          <a:prstGeom prst="rect">
            <a:avLst/>
          </a:prstGeom>
        </p:spPr>
        <p:txBody>
          <a:bodyPr wrap="square">
            <a:noAutofit/>
          </a:bodyPr>
          <a:lstStyle/>
          <a:p>
            <a:pPr>
              <a:spcAft>
                <a:spcPts val="0"/>
              </a:spcAft>
            </a:pPr>
            <a:r>
              <a:rPr lang="en-US" sz="900" b="1" kern="1200">
                <a:solidFill>
                  <a:srgbClr val="002060"/>
                </a:solidFill>
                <a:effectLst/>
                <a:latin typeface="Times New Roman"/>
                <a:ea typeface="Times New Roman"/>
                <a:cs typeface="Traditional Arabic"/>
              </a:rPr>
              <a:t>+</a:t>
            </a:r>
            <a:endParaRPr lang="en-US" sz="1200">
              <a:effectLst/>
              <a:latin typeface="Times New Roman"/>
              <a:ea typeface="Times New Roman"/>
            </a:endParaRPr>
          </a:p>
        </p:txBody>
      </p:sp>
      <p:sp>
        <p:nvSpPr>
          <p:cNvPr id="24" name="Rectangle 6"/>
          <p:cNvSpPr/>
          <p:nvPr/>
        </p:nvSpPr>
        <p:spPr>
          <a:xfrm>
            <a:off x="8382000" y="1106298"/>
            <a:ext cx="254000" cy="368935"/>
          </a:xfrm>
          <a:prstGeom prst="rect">
            <a:avLst/>
          </a:prstGeom>
        </p:spPr>
        <p:txBody>
          <a:bodyPr wrap="square">
            <a:noAutofit/>
          </a:bodyPr>
          <a:lstStyle/>
          <a:p>
            <a:pPr>
              <a:spcAft>
                <a:spcPts val="0"/>
              </a:spcAft>
            </a:pPr>
            <a:r>
              <a:rPr lang="en-US" sz="900" b="1" kern="1200" dirty="0">
                <a:solidFill>
                  <a:srgbClr val="002060"/>
                </a:solidFill>
                <a:effectLst/>
                <a:latin typeface="Times New Roman"/>
                <a:ea typeface="Times New Roman"/>
                <a:cs typeface="Traditional Arabic"/>
              </a:rPr>
              <a:t>+</a:t>
            </a:r>
            <a:endParaRPr lang="en-US" sz="1200" dirty="0">
              <a:effectLst/>
              <a:latin typeface="Times New Roman"/>
              <a:ea typeface="Times New Roman"/>
            </a:endParaRPr>
          </a:p>
        </p:txBody>
      </p:sp>
      <p:sp>
        <p:nvSpPr>
          <p:cNvPr id="25" name="Rectangle 6"/>
          <p:cNvSpPr/>
          <p:nvPr/>
        </p:nvSpPr>
        <p:spPr>
          <a:xfrm>
            <a:off x="8382000" y="737363"/>
            <a:ext cx="254000" cy="368935"/>
          </a:xfrm>
          <a:prstGeom prst="rect">
            <a:avLst/>
          </a:prstGeom>
        </p:spPr>
        <p:txBody>
          <a:bodyPr wrap="square">
            <a:noAutofit/>
          </a:bodyPr>
          <a:lstStyle/>
          <a:p>
            <a:pPr>
              <a:spcAft>
                <a:spcPts val="0"/>
              </a:spcAft>
            </a:pPr>
            <a:r>
              <a:rPr lang="en-US" sz="900" b="1" kern="1200" dirty="0">
                <a:solidFill>
                  <a:srgbClr val="002060"/>
                </a:solidFill>
                <a:effectLst/>
                <a:latin typeface="Times New Roman"/>
                <a:ea typeface="Times New Roman"/>
                <a:cs typeface="Traditional Arabic"/>
              </a:rPr>
              <a:t>+</a:t>
            </a:r>
            <a:endParaRPr lang="en-US" sz="1200" dirty="0">
              <a:effectLst/>
              <a:latin typeface="Times New Roman"/>
              <a:ea typeface="Times New Roman"/>
            </a:endParaRPr>
          </a:p>
        </p:txBody>
      </p:sp>
      <p:sp>
        <p:nvSpPr>
          <p:cNvPr id="26" name="Rectangle 6"/>
          <p:cNvSpPr/>
          <p:nvPr/>
        </p:nvSpPr>
        <p:spPr>
          <a:xfrm>
            <a:off x="8382000" y="464757"/>
            <a:ext cx="254000" cy="368935"/>
          </a:xfrm>
          <a:prstGeom prst="rect">
            <a:avLst/>
          </a:prstGeom>
        </p:spPr>
        <p:txBody>
          <a:bodyPr wrap="square">
            <a:noAutofit/>
          </a:bodyPr>
          <a:lstStyle/>
          <a:p>
            <a:pPr>
              <a:spcAft>
                <a:spcPts val="0"/>
              </a:spcAft>
            </a:pPr>
            <a:r>
              <a:rPr lang="en-US" sz="900" b="1" kern="1200">
                <a:solidFill>
                  <a:srgbClr val="002060"/>
                </a:solidFill>
                <a:effectLst/>
                <a:latin typeface="Times New Roman"/>
                <a:ea typeface="Times New Roman"/>
                <a:cs typeface="Traditional Arabic"/>
              </a:rPr>
              <a:t>+</a:t>
            </a:r>
            <a:endParaRPr lang="en-US" sz="1200">
              <a:effectLst/>
              <a:latin typeface="Times New Roman"/>
              <a:ea typeface="Times New Roman"/>
            </a:endParaRPr>
          </a:p>
        </p:txBody>
      </p:sp>
      <p:sp>
        <p:nvSpPr>
          <p:cNvPr id="16" name="مستطيل 15"/>
          <p:cNvSpPr/>
          <p:nvPr/>
        </p:nvSpPr>
        <p:spPr>
          <a:xfrm>
            <a:off x="2286000" y="3105835"/>
            <a:ext cx="4572000" cy="369332"/>
          </a:xfrm>
          <a:prstGeom prst="rect">
            <a:avLst/>
          </a:prstGeom>
        </p:spPr>
        <p:txBody>
          <a:bodyPr>
            <a:spAutoFit/>
          </a:bodyPr>
          <a:lstStyle/>
          <a:p>
            <a:r>
              <a:rPr lang="en-US" dirty="0" smtClean="0"/>
              <a:t>Electrophilic </a:t>
            </a:r>
            <a:r>
              <a:rPr lang="en-US" dirty="0"/>
              <a:t>Addition reaction </a:t>
            </a:r>
            <a:endParaRPr lang="ar-SA" dirty="0"/>
          </a:p>
        </p:txBody>
      </p:sp>
    </p:spTree>
    <p:extLst>
      <p:ext uri="{BB962C8B-B14F-4D97-AF65-F5344CB8AC3E}">
        <p14:creationId xmlns:p14="http://schemas.microsoft.com/office/powerpoint/2010/main" val="30489734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699" y="533400"/>
            <a:ext cx="8537369" cy="1200329"/>
          </a:xfrm>
          <a:prstGeom prst="rect">
            <a:avLst/>
          </a:prstGeom>
        </p:spPr>
        <p:txBody>
          <a:bodyPr wrap="square">
            <a:spAutoFit/>
          </a:bodyPr>
          <a:lstStyle/>
          <a:p>
            <a:r>
              <a:rPr lang="en-US" sz="2400" dirty="0" smtClean="0">
                <a:solidFill>
                  <a:srgbClr val="C00000"/>
                </a:solidFill>
              </a:rPr>
              <a:t>4-  </a:t>
            </a:r>
            <a:r>
              <a:rPr lang="en-US" sz="2400" dirty="0">
                <a:solidFill>
                  <a:srgbClr val="C00000"/>
                </a:solidFill>
              </a:rPr>
              <a:t>Addition of </a:t>
            </a:r>
            <a:r>
              <a:rPr lang="en-US" sz="2400" dirty="0" smtClean="0">
                <a:solidFill>
                  <a:srgbClr val="C00000"/>
                </a:solidFill>
              </a:rPr>
              <a:t>Water</a:t>
            </a:r>
            <a:r>
              <a:rPr lang="en-US" sz="2400" dirty="0">
                <a:solidFill>
                  <a:srgbClr val="0070C0"/>
                </a:solidFill>
              </a:rPr>
              <a:t> </a:t>
            </a:r>
            <a:r>
              <a:rPr lang="en-US" sz="2400" dirty="0" smtClean="0">
                <a:solidFill>
                  <a:srgbClr val="0070C0"/>
                </a:solidFill>
              </a:rPr>
              <a:t>(Hydration)</a:t>
            </a:r>
            <a:endParaRPr lang="en-US" sz="2400" dirty="0" smtClean="0">
              <a:solidFill>
                <a:srgbClr val="C00000"/>
              </a:solidFill>
            </a:endParaRPr>
          </a:p>
          <a:p>
            <a:r>
              <a:rPr lang="en-US" sz="2400" dirty="0" smtClean="0">
                <a:solidFill>
                  <a:srgbClr val="002060"/>
                </a:solidFill>
              </a:rPr>
              <a:t>When </a:t>
            </a:r>
            <a:r>
              <a:rPr lang="en-US" sz="2400" dirty="0">
                <a:solidFill>
                  <a:srgbClr val="002060"/>
                </a:solidFill>
              </a:rPr>
              <a:t>heated with water in the presence of an acid catalyst, alkenes yield </a:t>
            </a:r>
            <a:r>
              <a:rPr lang="en-US" sz="2400" dirty="0">
                <a:solidFill>
                  <a:srgbClr val="FF0000"/>
                </a:solidFill>
              </a:rPr>
              <a:t>alcohols (ROH</a:t>
            </a:r>
            <a:r>
              <a:rPr lang="en-US" sz="2400" dirty="0" smtClean="0">
                <a:solidFill>
                  <a:srgbClr val="FF0000"/>
                </a:solidFill>
              </a:rPr>
              <a:t>)</a:t>
            </a:r>
            <a:r>
              <a:rPr lang="en-US" sz="2400" dirty="0" smtClean="0"/>
              <a:t>.</a:t>
            </a:r>
            <a:endParaRPr lang="en-US" sz="2400" dirty="0">
              <a:cs typeface="Times New Roman" pitchFamily="18" charset="0"/>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676400"/>
            <a:ext cx="5181600" cy="113295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78812" y="3676471"/>
            <a:ext cx="8534400" cy="1200329"/>
          </a:xfrm>
          <a:prstGeom prst="rect">
            <a:avLst/>
          </a:prstGeom>
        </p:spPr>
        <p:txBody>
          <a:bodyPr wrap="square">
            <a:spAutoFit/>
          </a:bodyPr>
          <a:lstStyle/>
          <a:p>
            <a:pPr marL="514350" indent="-514350">
              <a:buAutoNum type="arabicPeriod" startAt="5"/>
            </a:pPr>
            <a:r>
              <a:rPr lang="en-US" sz="2400" dirty="0" smtClean="0">
                <a:solidFill>
                  <a:srgbClr val="C00000"/>
                </a:solidFill>
              </a:rPr>
              <a:t>Addition </a:t>
            </a:r>
            <a:r>
              <a:rPr lang="en-US" sz="2400" dirty="0">
                <a:solidFill>
                  <a:srgbClr val="C00000"/>
                </a:solidFill>
              </a:rPr>
              <a:t>of  HOX: </a:t>
            </a:r>
            <a:r>
              <a:rPr lang="en-US" sz="2400" dirty="0" err="1">
                <a:solidFill>
                  <a:srgbClr val="C00000"/>
                </a:solidFill>
              </a:rPr>
              <a:t>Halohydrin</a:t>
            </a:r>
            <a:r>
              <a:rPr lang="en-US" sz="2400" dirty="0">
                <a:solidFill>
                  <a:srgbClr val="C00000"/>
                </a:solidFill>
              </a:rPr>
              <a:t> </a:t>
            </a:r>
            <a:r>
              <a:rPr lang="en-US" sz="2400" dirty="0" smtClean="0">
                <a:solidFill>
                  <a:srgbClr val="C00000"/>
                </a:solidFill>
              </a:rPr>
              <a:t>Formation</a:t>
            </a:r>
          </a:p>
          <a:p>
            <a:r>
              <a:rPr lang="en-US" sz="2400" dirty="0" smtClean="0">
                <a:solidFill>
                  <a:srgbClr val="002060"/>
                </a:solidFill>
              </a:rPr>
              <a:t>     When </a:t>
            </a:r>
            <a:r>
              <a:rPr lang="en-US" sz="2400" dirty="0">
                <a:solidFill>
                  <a:srgbClr val="002060"/>
                </a:solidFill>
              </a:rPr>
              <a:t>an alkene is treated </a:t>
            </a:r>
            <a:r>
              <a:rPr lang="en-US" sz="2400" dirty="0" smtClean="0">
                <a:solidFill>
                  <a:srgbClr val="002060"/>
                </a:solidFill>
              </a:rPr>
              <a:t>with aqueous chlorine or aqueous bromine, the addition product is a </a:t>
            </a:r>
            <a:r>
              <a:rPr lang="en-US" sz="2400" dirty="0" err="1" smtClean="0">
                <a:solidFill>
                  <a:srgbClr val="002060"/>
                </a:solidFill>
              </a:rPr>
              <a:t>halohydrin</a:t>
            </a:r>
            <a:r>
              <a:rPr lang="en-US" sz="2400" dirty="0" smtClean="0">
                <a:solidFill>
                  <a:srgbClr val="0070C0"/>
                </a:solidFill>
              </a:rPr>
              <a:t>.</a:t>
            </a:r>
            <a:endParaRPr lang="en-US" sz="2400" dirty="0" smtClean="0">
              <a:solidFill>
                <a:srgbClr val="0070C0"/>
              </a:solidFill>
              <a:cs typeface="Times New Roman" pitchFamily="18" charset="0"/>
            </a:endParaRPr>
          </a:p>
        </p:txBody>
      </p:sp>
      <p:pic>
        <p:nvPicPr>
          <p:cNvPr id="4444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3120" y="4876801"/>
            <a:ext cx="5032480" cy="1136366"/>
          </a:xfrm>
          <a:prstGeom prst="rect">
            <a:avLst/>
          </a:prstGeom>
          <a:noFill/>
          <a:extLst>
            <a:ext uri="{909E8E84-426E-40DD-AFC4-6F175D3DCCD1}">
              <a14:hiddenFill xmlns:a14="http://schemas.microsoft.com/office/drawing/2010/main">
                <a:solidFill>
                  <a:srgbClr val="FFFFFF"/>
                </a:solidFill>
              </a14:hiddenFill>
            </a:ext>
          </a:extLst>
        </p:spPr>
      </p:pic>
      <p:sp>
        <p:nvSpPr>
          <p:cNvPr id="6" name="عنصر نائب لرقم الشريحة 5"/>
          <p:cNvSpPr>
            <a:spLocks noGrp="1"/>
          </p:cNvSpPr>
          <p:nvPr>
            <p:ph type="sldNum" sz="quarter" idx="12"/>
          </p:nvPr>
        </p:nvSpPr>
        <p:spPr/>
        <p:txBody>
          <a:bodyPr/>
          <a:lstStyle/>
          <a:p>
            <a:fld id="{405B12B2-4FB3-489F-A189-74144EEB9694}" type="slidenum">
              <a:rPr lang="en-US" smtClean="0"/>
              <a:pPr/>
              <a:t>86</a:t>
            </a:fld>
            <a:endParaRPr lang="en-US"/>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9" name="TextBox 1"/>
          <p:cNvSpPr txBox="1"/>
          <p:nvPr/>
        </p:nvSpPr>
        <p:spPr>
          <a:xfrm>
            <a:off x="0" y="0"/>
            <a:ext cx="3962400"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rPr>
              <a:t>Reactions of Alkenes   </a:t>
            </a:r>
            <a:r>
              <a:rPr lang="en-US" sz="2000" b="1" dirty="0" smtClean="0">
                <a:solidFill>
                  <a:srgbClr val="00467A"/>
                </a:solidFill>
              </a:rPr>
              <a:t>cont. </a:t>
            </a:r>
            <a:endParaRPr lang="en-US" sz="2400" b="1" dirty="0">
              <a:solidFill>
                <a:srgbClr val="00467A"/>
              </a:solidFill>
            </a:endParaRPr>
          </a:p>
        </p:txBody>
      </p:sp>
      <p:pic>
        <p:nvPicPr>
          <p:cNvPr id="3297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2056" y="2685351"/>
            <a:ext cx="5305159" cy="991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مستطيل 7"/>
          <p:cNvSpPr/>
          <p:nvPr/>
        </p:nvSpPr>
        <p:spPr>
          <a:xfrm>
            <a:off x="195987" y="2440023"/>
            <a:ext cx="2895536" cy="369332"/>
          </a:xfrm>
          <a:prstGeom prst="rect">
            <a:avLst/>
          </a:prstGeom>
        </p:spPr>
        <p:txBody>
          <a:bodyPr wrap="none">
            <a:spAutoFit/>
          </a:bodyPr>
          <a:lstStyle/>
          <a:p>
            <a:r>
              <a:rPr lang="en-US" dirty="0"/>
              <a:t>Mechanisms of the reactions</a:t>
            </a:r>
          </a:p>
        </p:txBody>
      </p:sp>
    </p:spTree>
    <p:extLst>
      <p:ext uri="{BB962C8B-B14F-4D97-AF65-F5344CB8AC3E}">
        <p14:creationId xmlns:p14="http://schemas.microsoft.com/office/powerpoint/2010/main" val="1634636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405B12B2-4FB3-489F-A189-74144EEB9694}" type="slidenum">
              <a:rPr lang="en-US" smtClean="0">
                <a:solidFill>
                  <a:prstClr val="black">
                    <a:tint val="75000"/>
                  </a:prstClr>
                </a:solidFill>
              </a:rPr>
              <a:pPr/>
              <a:t>87</a:t>
            </a:fld>
            <a:endParaRPr lang="en-US">
              <a:solidFill>
                <a:prstClr val="black">
                  <a:tint val="75000"/>
                </a:prstClr>
              </a:solidFill>
            </a:endParaRPr>
          </a:p>
        </p:txBody>
      </p:sp>
      <p:sp>
        <p:nvSpPr>
          <p:cNvPr id="3" name="مستطيل 2"/>
          <p:cNvSpPr/>
          <p:nvPr/>
        </p:nvSpPr>
        <p:spPr>
          <a:xfrm>
            <a:off x="152400" y="609600"/>
            <a:ext cx="8801100" cy="1938992"/>
          </a:xfrm>
          <a:prstGeom prst="rect">
            <a:avLst/>
          </a:prstGeom>
        </p:spPr>
        <p:txBody>
          <a:bodyPr wrap="square">
            <a:spAutoFit/>
          </a:bodyPr>
          <a:lstStyle/>
          <a:p>
            <a:r>
              <a:rPr lang="en-US" sz="2400" dirty="0" smtClean="0">
                <a:solidFill>
                  <a:srgbClr val="002060"/>
                </a:solidFill>
              </a:rPr>
              <a:t>    When </a:t>
            </a:r>
            <a:r>
              <a:rPr lang="en-US" sz="2400" dirty="0">
                <a:solidFill>
                  <a:srgbClr val="C00000"/>
                </a:solidFill>
              </a:rPr>
              <a:t>Cl</a:t>
            </a:r>
            <a:r>
              <a:rPr lang="en-US" sz="2400" baseline="-25000" dirty="0">
                <a:solidFill>
                  <a:srgbClr val="C00000"/>
                </a:solidFill>
              </a:rPr>
              <a:t>2</a:t>
            </a:r>
            <a:r>
              <a:rPr lang="en-US" sz="2400" dirty="0">
                <a:solidFill>
                  <a:srgbClr val="002060"/>
                </a:solidFill>
              </a:rPr>
              <a:t> is used, the product is a </a:t>
            </a:r>
            <a:r>
              <a:rPr lang="en-US" sz="2400" dirty="0" smtClean="0">
                <a:solidFill>
                  <a:srgbClr val="002060"/>
                </a:solidFill>
              </a:rPr>
              <a:t>chlorohydrin</a:t>
            </a:r>
            <a:r>
              <a:rPr lang="en-US" sz="2400" dirty="0">
                <a:solidFill>
                  <a:srgbClr val="C00000"/>
                </a:solidFill>
              </a:rPr>
              <a:t> </a:t>
            </a:r>
            <a:r>
              <a:rPr lang="en-US" sz="2400" dirty="0" smtClean="0">
                <a:solidFill>
                  <a:srgbClr val="C00000"/>
                </a:solidFill>
              </a:rPr>
              <a:t>(HO-Cl)</a:t>
            </a:r>
            <a:r>
              <a:rPr lang="en-US" sz="2400" dirty="0" smtClean="0">
                <a:solidFill>
                  <a:srgbClr val="002060"/>
                </a:solidFill>
              </a:rPr>
              <a:t> </a:t>
            </a:r>
            <a:r>
              <a:rPr lang="en-US" sz="2400" dirty="0">
                <a:solidFill>
                  <a:srgbClr val="002060"/>
                </a:solidFill>
              </a:rPr>
              <a:t>When </a:t>
            </a:r>
            <a:r>
              <a:rPr lang="en-US" sz="2400" dirty="0">
                <a:solidFill>
                  <a:srgbClr val="C00000"/>
                </a:solidFill>
              </a:rPr>
              <a:t>Br</a:t>
            </a:r>
            <a:r>
              <a:rPr lang="en-US" sz="2400" baseline="-25000" dirty="0">
                <a:solidFill>
                  <a:srgbClr val="C00000"/>
                </a:solidFill>
              </a:rPr>
              <a:t>2</a:t>
            </a:r>
            <a:r>
              <a:rPr lang="en-US" sz="2400" dirty="0">
                <a:solidFill>
                  <a:srgbClr val="002060"/>
                </a:solidFill>
              </a:rPr>
              <a:t> is used, the product is a </a:t>
            </a:r>
            <a:r>
              <a:rPr lang="en-US" sz="2400" dirty="0" err="1">
                <a:solidFill>
                  <a:srgbClr val="C00000"/>
                </a:solidFill>
              </a:rPr>
              <a:t>bromohydrin</a:t>
            </a:r>
            <a:r>
              <a:rPr lang="en-US" sz="2400" dirty="0">
                <a:solidFill>
                  <a:srgbClr val="002060"/>
                </a:solidFill>
              </a:rPr>
              <a:t> </a:t>
            </a:r>
            <a:r>
              <a:rPr lang="en-US" sz="2400" dirty="0" smtClean="0">
                <a:solidFill>
                  <a:srgbClr val="002060"/>
                </a:solidFill>
              </a:rPr>
              <a:t>(</a:t>
            </a:r>
            <a:r>
              <a:rPr lang="en-US" sz="2400" dirty="0" smtClean="0">
                <a:solidFill>
                  <a:srgbClr val="C00000"/>
                </a:solidFill>
              </a:rPr>
              <a:t>HO-Br</a:t>
            </a:r>
            <a:r>
              <a:rPr lang="en-US" sz="2400" dirty="0" smtClean="0">
                <a:solidFill>
                  <a:srgbClr val="002060"/>
                </a:solidFill>
              </a:rPr>
              <a:t>), the </a:t>
            </a:r>
            <a:r>
              <a:rPr lang="en-US" sz="2400" dirty="0">
                <a:solidFill>
                  <a:srgbClr val="002060"/>
                </a:solidFill>
              </a:rPr>
              <a:t>reaction proceeds as if </a:t>
            </a:r>
            <a:r>
              <a:rPr lang="en-US" sz="2400" dirty="0" smtClean="0">
                <a:solidFill>
                  <a:srgbClr val="C00000"/>
                </a:solidFill>
              </a:rPr>
              <a:t>HO-Cl </a:t>
            </a:r>
            <a:r>
              <a:rPr lang="en-US" sz="2400" dirty="0" smtClean="0">
                <a:solidFill>
                  <a:srgbClr val="002060"/>
                </a:solidFill>
              </a:rPr>
              <a:t>(</a:t>
            </a:r>
            <a:r>
              <a:rPr lang="en-US" sz="2400" dirty="0" err="1" smtClean="0">
                <a:solidFill>
                  <a:srgbClr val="002060"/>
                </a:solidFill>
              </a:rPr>
              <a:t>hypochlorous</a:t>
            </a:r>
            <a:r>
              <a:rPr lang="en-US" sz="2400" dirty="0" smtClean="0">
                <a:solidFill>
                  <a:srgbClr val="002060"/>
                </a:solidFill>
              </a:rPr>
              <a:t> acid), </a:t>
            </a:r>
            <a:r>
              <a:rPr lang="en-US" sz="2400" dirty="0">
                <a:solidFill>
                  <a:srgbClr val="002060"/>
                </a:solidFill>
              </a:rPr>
              <a:t>or </a:t>
            </a:r>
            <a:r>
              <a:rPr lang="en-US" sz="2400" dirty="0" smtClean="0">
                <a:solidFill>
                  <a:srgbClr val="C00000"/>
                </a:solidFill>
              </a:rPr>
              <a:t>HO-Br</a:t>
            </a:r>
            <a:r>
              <a:rPr lang="en-US" sz="2400" dirty="0" smtClean="0">
                <a:solidFill>
                  <a:srgbClr val="002060"/>
                </a:solidFill>
              </a:rPr>
              <a:t> (</a:t>
            </a:r>
            <a:r>
              <a:rPr lang="en-US" sz="2400" dirty="0" err="1" smtClean="0">
                <a:solidFill>
                  <a:srgbClr val="002060"/>
                </a:solidFill>
              </a:rPr>
              <a:t>hypobromous</a:t>
            </a:r>
            <a:r>
              <a:rPr lang="en-US" sz="2400" dirty="0" smtClean="0">
                <a:solidFill>
                  <a:srgbClr val="002060"/>
                </a:solidFill>
              </a:rPr>
              <a:t> acid),were </a:t>
            </a:r>
            <a:r>
              <a:rPr lang="en-US" sz="2400" dirty="0">
                <a:solidFill>
                  <a:srgbClr val="002060"/>
                </a:solidFill>
              </a:rPr>
              <a:t>the adding reagent. </a:t>
            </a:r>
            <a:r>
              <a:rPr lang="en-US" sz="2400" dirty="0" err="1">
                <a:solidFill>
                  <a:srgbClr val="002060"/>
                </a:solidFill>
              </a:rPr>
              <a:t>chloronium</a:t>
            </a:r>
            <a:r>
              <a:rPr lang="en-US" sz="2400" dirty="0">
                <a:solidFill>
                  <a:srgbClr val="002060"/>
                </a:solidFill>
              </a:rPr>
              <a:t> ion, </a:t>
            </a:r>
            <a:r>
              <a:rPr lang="en-US" sz="2400" dirty="0">
                <a:solidFill>
                  <a:srgbClr val="C00000"/>
                </a:solidFill>
              </a:rPr>
              <a:t>Cl</a:t>
            </a:r>
            <a:r>
              <a:rPr lang="en-US" sz="2400" baseline="30000" dirty="0">
                <a:solidFill>
                  <a:srgbClr val="C00000"/>
                </a:solidFill>
              </a:rPr>
              <a:t>+</a:t>
            </a:r>
            <a:r>
              <a:rPr lang="en-US" sz="2400" dirty="0">
                <a:solidFill>
                  <a:srgbClr val="002060"/>
                </a:solidFill>
              </a:rPr>
              <a:t>, or </a:t>
            </a:r>
            <a:r>
              <a:rPr lang="en-US" sz="2400" dirty="0" err="1">
                <a:solidFill>
                  <a:srgbClr val="002060"/>
                </a:solidFill>
              </a:rPr>
              <a:t>bromonium</a:t>
            </a:r>
            <a:r>
              <a:rPr lang="en-US" sz="2400" dirty="0">
                <a:solidFill>
                  <a:srgbClr val="002060"/>
                </a:solidFill>
              </a:rPr>
              <a:t> ion, </a:t>
            </a:r>
            <a:r>
              <a:rPr lang="en-US" sz="2400" dirty="0">
                <a:solidFill>
                  <a:srgbClr val="C00000"/>
                </a:solidFill>
              </a:rPr>
              <a:t>Br</a:t>
            </a:r>
            <a:r>
              <a:rPr lang="en-US" sz="2400" baseline="30000" dirty="0">
                <a:solidFill>
                  <a:srgbClr val="C00000"/>
                </a:solidFill>
              </a:rPr>
              <a:t>+</a:t>
            </a:r>
            <a:r>
              <a:rPr lang="en-US" sz="2400" dirty="0">
                <a:solidFill>
                  <a:srgbClr val="002060"/>
                </a:solidFill>
              </a:rPr>
              <a:t>. And hydroxide ion, </a:t>
            </a:r>
            <a:r>
              <a:rPr lang="en-US" sz="2400" dirty="0">
                <a:solidFill>
                  <a:srgbClr val="C00000"/>
                </a:solidFill>
              </a:rPr>
              <a:t>OH</a:t>
            </a:r>
            <a:r>
              <a:rPr lang="en-US" sz="2400" baseline="30000" dirty="0">
                <a:solidFill>
                  <a:srgbClr val="C00000"/>
                </a:solidFill>
              </a:rPr>
              <a:t>- </a:t>
            </a:r>
            <a:endParaRPr lang="ar-SA" sz="2400" dirty="0">
              <a:solidFill>
                <a:srgbClr val="C00000"/>
              </a:solidFill>
            </a:endParaRPr>
          </a:p>
        </p:txBody>
      </p:sp>
    </p:spTree>
    <p:extLst>
      <p:ext uri="{BB962C8B-B14F-4D97-AF65-F5344CB8AC3E}">
        <p14:creationId xmlns:p14="http://schemas.microsoft.com/office/powerpoint/2010/main" val="224116363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5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9942" y="1143001"/>
            <a:ext cx="5136658" cy="14488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28600" y="464403"/>
            <a:ext cx="8839200" cy="707886"/>
          </a:xfrm>
          <a:prstGeom prst="rect">
            <a:avLst/>
          </a:prstGeom>
        </p:spPr>
        <p:txBody>
          <a:bodyPr wrap="square">
            <a:spAutoFit/>
          </a:bodyPr>
          <a:lstStyle/>
          <a:p>
            <a:r>
              <a:rPr lang="en-US" sz="2000" b="1" dirty="0" smtClean="0">
                <a:solidFill>
                  <a:srgbClr val="002060"/>
                </a:solidFill>
              </a:rPr>
              <a:t>   The  addition </a:t>
            </a:r>
            <a:r>
              <a:rPr lang="en-US" sz="2000" b="1" dirty="0">
                <a:solidFill>
                  <a:srgbClr val="002060"/>
                </a:solidFill>
              </a:rPr>
              <a:t>of </a:t>
            </a:r>
            <a:r>
              <a:rPr lang="en-US" sz="2000" b="1" dirty="0">
                <a:solidFill>
                  <a:srgbClr val="C00000"/>
                </a:solidFill>
              </a:rPr>
              <a:t>HOX</a:t>
            </a:r>
            <a:r>
              <a:rPr lang="en-US" sz="2000" b="1" dirty="0">
                <a:solidFill>
                  <a:srgbClr val="002060"/>
                </a:solidFill>
              </a:rPr>
              <a:t> also follows Markovnikov’s </a:t>
            </a:r>
            <a:r>
              <a:rPr lang="en-US" sz="2000" b="1" dirty="0" smtClean="0">
                <a:solidFill>
                  <a:srgbClr val="002060"/>
                </a:solidFill>
              </a:rPr>
              <a:t>rule when added to </a:t>
            </a:r>
            <a:r>
              <a:rPr lang="en-US" sz="2000" b="1" dirty="0" smtClean="0">
                <a:solidFill>
                  <a:srgbClr val="C00000"/>
                </a:solidFill>
              </a:rPr>
              <a:t>Cyclic alkene </a:t>
            </a:r>
            <a:r>
              <a:rPr lang="en-US" sz="2000" b="1" dirty="0" smtClean="0">
                <a:solidFill>
                  <a:srgbClr val="002060"/>
                </a:solidFill>
              </a:rPr>
              <a:t>it gives trans addition </a:t>
            </a:r>
            <a:endParaRPr lang="en-US" sz="2000" b="1" dirty="0">
              <a:solidFill>
                <a:srgbClr val="002060"/>
              </a:solidFill>
              <a:cs typeface="Times New Roman" pitchFamily="18" charset="0"/>
            </a:endParaRPr>
          </a:p>
        </p:txBody>
      </p:sp>
      <p:sp>
        <p:nvSpPr>
          <p:cNvPr id="3" name="عنصر نائب لرقم الشريحة 2"/>
          <p:cNvSpPr>
            <a:spLocks noGrp="1"/>
          </p:cNvSpPr>
          <p:nvPr>
            <p:ph type="sldNum" sz="quarter" idx="12"/>
          </p:nvPr>
        </p:nvSpPr>
        <p:spPr>
          <a:xfrm>
            <a:off x="457200" y="6416675"/>
            <a:ext cx="2133600" cy="365125"/>
          </a:xfrm>
        </p:spPr>
        <p:txBody>
          <a:bodyPr/>
          <a:lstStyle/>
          <a:p>
            <a:fld id="{405B12B2-4FB3-489F-A189-74144EEB9694}" type="slidenum">
              <a:rPr lang="en-US" smtClean="0"/>
              <a:pPr/>
              <a:t>88</a:t>
            </a:fld>
            <a:endParaRPr lang="en-US"/>
          </a:p>
        </p:txBody>
      </p:sp>
      <p:sp>
        <p:nvSpPr>
          <p:cNvPr id="4" name="عنصر نائب للتذييل 3"/>
          <p:cNvSpPr>
            <a:spLocks noGrp="1"/>
          </p:cNvSpPr>
          <p:nvPr>
            <p:ph type="ftr" sz="quarter" idx="11"/>
          </p:nvPr>
        </p:nvSpPr>
        <p:spPr/>
        <p:txBody>
          <a:bodyPr/>
          <a:lstStyle/>
          <a:p>
            <a:r>
              <a:rPr lang="ar-SA" dirty="0" smtClean="0"/>
              <a:t>المرجع : أسس الكيمياء العضوية / </a:t>
            </a:r>
            <a:r>
              <a:rPr lang="ar-SA" dirty="0" err="1" smtClean="0"/>
              <a:t>أ.د</a:t>
            </a:r>
            <a:r>
              <a:rPr lang="ar-SA" dirty="0" smtClean="0"/>
              <a:t> سالم الذياب </a:t>
            </a:r>
            <a:endParaRPr lang="en-US" dirty="0"/>
          </a:p>
        </p:txBody>
      </p:sp>
      <p:sp>
        <p:nvSpPr>
          <p:cNvPr id="7" name="TextBox 1"/>
          <p:cNvSpPr txBox="1"/>
          <p:nvPr/>
        </p:nvSpPr>
        <p:spPr>
          <a:xfrm>
            <a:off x="0" y="0"/>
            <a:ext cx="3962400"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rPr>
              <a:t>Reactions of Alkenes   </a:t>
            </a:r>
            <a:r>
              <a:rPr lang="en-US" sz="2000" b="1" dirty="0" smtClean="0">
                <a:solidFill>
                  <a:srgbClr val="00467A"/>
                </a:solidFill>
              </a:rPr>
              <a:t>cont. </a:t>
            </a:r>
            <a:endParaRPr lang="en-US" sz="2400" b="1" dirty="0">
              <a:solidFill>
                <a:srgbClr val="00467A"/>
              </a:solidFil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8700" y="4687048"/>
            <a:ext cx="5867400" cy="109487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492" y="3537489"/>
            <a:ext cx="5943600" cy="1149559"/>
          </a:xfrm>
          <a:prstGeom prst="rect">
            <a:avLst/>
          </a:prstGeom>
          <a:noFill/>
          <a:extLst>
            <a:ext uri="{909E8E84-426E-40DD-AFC4-6F175D3DCCD1}">
              <a14:hiddenFill xmlns:a14="http://schemas.microsoft.com/office/drawing/2010/main">
                <a:solidFill>
                  <a:srgbClr val="FFFFFF"/>
                </a:solidFill>
              </a14:hiddenFill>
            </a:ext>
          </a:extLst>
        </p:spPr>
      </p:pic>
      <p:sp>
        <p:nvSpPr>
          <p:cNvPr id="11" name="مستطيل 10"/>
          <p:cNvSpPr/>
          <p:nvPr/>
        </p:nvSpPr>
        <p:spPr>
          <a:xfrm>
            <a:off x="103880" y="2591801"/>
            <a:ext cx="5555175" cy="769441"/>
          </a:xfrm>
          <a:prstGeom prst="rect">
            <a:avLst/>
          </a:prstGeom>
        </p:spPr>
        <p:txBody>
          <a:bodyPr wrap="none">
            <a:spAutoFit/>
          </a:bodyPr>
          <a:lstStyle/>
          <a:p>
            <a:pPr lvl="0"/>
            <a:r>
              <a:rPr lang="en-US" sz="2400" b="1" dirty="0" smtClean="0">
                <a:solidFill>
                  <a:srgbClr val="7030A0"/>
                </a:solidFill>
                <a:effectLst>
                  <a:outerShdw blurRad="38100" dist="38100" dir="2700000" algn="tl">
                    <a:srgbClr val="000000">
                      <a:alpha val="43137"/>
                    </a:srgbClr>
                  </a:outerShdw>
                </a:effectLst>
              </a:rPr>
              <a:t>(B)</a:t>
            </a:r>
            <a:r>
              <a:rPr lang="en-US" sz="2400" b="1" dirty="0" smtClean="0">
                <a:solidFill>
                  <a:srgbClr val="002060"/>
                </a:solidFill>
              </a:rPr>
              <a:t> </a:t>
            </a:r>
            <a:r>
              <a:rPr lang="en-US" sz="2400" b="1" dirty="0">
                <a:solidFill>
                  <a:srgbClr val="002060"/>
                </a:solidFill>
              </a:rPr>
              <a:t>Oxidation</a:t>
            </a:r>
            <a:r>
              <a:rPr lang="en-US" sz="2400" b="1" dirty="0">
                <a:solidFill>
                  <a:srgbClr val="C00000"/>
                </a:solidFill>
              </a:rPr>
              <a:t> of </a:t>
            </a:r>
            <a:r>
              <a:rPr lang="en-US" sz="2400" b="1" dirty="0" smtClean="0">
                <a:solidFill>
                  <a:srgbClr val="C00000"/>
                </a:solidFill>
              </a:rPr>
              <a:t>alkenes</a:t>
            </a:r>
          </a:p>
          <a:p>
            <a:pPr lvl="0"/>
            <a:r>
              <a:rPr lang="en-US" sz="2000" b="1" dirty="0">
                <a:solidFill>
                  <a:srgbClr val="C00000"/>
                </a:solidFill>
              </a:rPr>
              <a:t> </a:t>
            </a:r>
            <a:r>
              <a:rPr lang="en-US" sz="2000" b="1" dirty="0" smtClean="0">
                <a:solidFill>
                  <a:srgbClr val="C00000"/>
                </a:solidFill>
              </a:rPr>
              <a:t>       1- </a:t>
            </a:r>
            <a:r>
              <a:rPr lang="en-US" sz="2000" b="1" dirty="0">
                <a:solidFill>
                  <a:srgbClr val="C00000"/>
                </a:solidFill>
              </a:rPr>
              <a:t>Oxidation with </a:t>
            </a:r>
            <a:r>
              <a:rPr lang="en-US" sz="2000" b="1" dirty="0" smtClean="0">
                <a:solidFill>
                  <a:srgbClr val="C00000"/>
                </a:solidFill>
              </a:rPr>
              <a:t>KMnO4 (oxidative addition )</a:t>
            </a:r>
            <a:endParaRPr lang="en-US" sz="2000" b="1" dirty="0">
              <a:solidFill>
                <a:srgbClr val="C00000"/>
              </a:solidFill>
            </a:endParaRPr>
          </a:p>
        </p:txBody>
      </p:sp>
      <p:sp>
        <p:nvSpPr>
          <p:cNvPr id="12" name="عنصر نائب للتذييل 5"/>
          <p:cNvSpPr txBox="1">
            <a:spLocks/>
          </p:cNvSpPr>
          <p:nvPr/>
        </p:nvSpPr>
        <p:spPr>
          <a:xfrm>
            <a:off x="3276600" y="9693275"/>
            <a:ext cx="2895600" cy="365125"/>
          </a:xfrm>
          <a:prstGeom prst="rect">
            <a:avLst/>
          </a:prstGeom>
        </p:spPr>
        <p:txBody>
          <a:bodyPr vert="horz" lIns="91440" tIns="45720" rIns="91440" bIns="45720" rtlCol="1"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105624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89</a:t>
            </a:fld>
            <a:endParaRPr lang="en-US"/>
          </a:p>
        </p:txBody>
      </p:sp>
      <p:pic>
        <p:nvPicPr>
          <p:cNvPr id="5" name="Picture 2" descr="http://www.organicchemistry.com/wp-content/uploads/BPOCchapter11-C2D-11.png"/>
          <p:cNvPicPr/>
          <p:nvPr/>
        </p:nvPicPr>
        <p:blipFill>
          <a:blip r:embed="rId2">
            <a:extLst>
              <a:ext uri="{28A0092B-C50C-407E-A947-70E740481C1C}">
                <a14:useLocalDpi xmlns:a14="http://schemas.microsoft.com/office/drawing/2010/main" val="0"/>
              </a:ext>
            </a:extLst>
          </a:blip>
          <a:srcRect/>
          <a:stretch>
            <a:fillRect/>
          </a:stretch>
        </p:blipFill>
        <p:spPr bwMode="auto">
          <a:xfrm>
            <a:off x="2133600" y="990600"/>
            <a:ext cx="4572000" cy="1502410"/>
          </a:xfrm>
          <a:prstGeom prst="rect">
            <a:avLst/>
          </a:prstGeom>
          <a:noFill/>
          <a:extLst/>
        </p:spPr>
      </p:pic>
      <p:sp>
        <p:nvSpPr>
          <p:cNvPr id="6" name="مستطيل 5"/>
          <p:cNvSpPr/>
          <p:nvPr/>
        </p:nvSpPr>
        <p:spPr>
          <a:xfrm>
            <a:off x="322759" y="457200"/>
            <a:ext cx="2832827" cy="410882"/>
          </a:xfrm>
          <a:prstGeom prst="rect">
            <a:avLst/>
          </a:prstGeom>
        </p:spPr>
        <p:txBody>
          <a:bodyPr wrap="none">
            <a:spAutoFit/>
          </a:bodyPr>
          <a:lstStyle/>
          <a:p>
            <a:pPr algn="just">
              <a:lnSpc>
                <a:spcPct val="115000"/>
              </a:lnSpc>
              <a:spcAft>
                <a:spcPts val="0"/>
              </a:spcAft>
            </a:pPr>
            <a:r>
              <a:rPr lang="en-US" dirty="0">
                <a:solidFill>
                  <a:srgbClr val="C00000"/>
                </a:solidFill>
                <a:latin typeface="Times New Roman"/>
                <a:cs typeface="Arial"/>
              </a:rPr>
              <a:t>Mechanisms of the reactions</a:t>
            </a:r>
            <a:endParaRPr lang="en-US" sz="1600" dirty="0">
              <a:ea typeface="Calibri"/>
              <a:cs typeface="Arial"/>
            </a:endParaRPr>
          </a:p>
        </p:txBody>
      </p:sp>
    </p:spTree>
    <p:extLst>
      <p:ext uri="{BB962C8B-B14F-4D97-AF65-F5344CB8AC3E}">
        <p14:creationId xmlns:p14="http://schemas.microsoft.com/office/powerpoint/2010/main" val="1467597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ستطيل 7"/>
          <p:cNvSpPr/>
          <p:nvPr/>
        </p:nvSpPr>
        <p:spPr>
          <a:xfrm>
            <a:off x="457200" y="838200"/>
            <a:ext cx="8137897" cy="3416320"/>
          </a:xfrm>
          <a:prstGeom prst="rect">
            <a:avLst/>
          </a:prstGeom>
        </p:spPr>
        <p:txBody>
          <a:bodyPr wrap="square">
            <a:spAutoFit/>
          </a:bodyPr>
          <a:lstStyle/>
          <a:p>
            <a:pPr algn="just"/>
            <a:r>
              <a:rPr lang="en-US" sz="2400" b="1" dirty="0">
                <a:solidFill>
                  <a:srgbClr val="FF0000"/>
                </a:solidFill>
              </a:rPr>
              <a:t>Chemical Bonding </a:t>
            </a:r>
            <a:r>
              <a:rPr lang="en-US" sz="2400" b="1" dirty="0">
                <a:solidFill>
                  <a:schemeClr val="tx2"/>
                </a:solidFill>
              </a:rPr>
              <a:t>:-  when two atoms  combine together  a </a:t>
            </a:r>
            <a:r>
              <a:rPr lang="en-US" sz="2400" b="1" dirty="0" smtClean="0">
                <a:solidFill>
                  <a:schemeClr val="tx2"/>
                </a:solidFill>
              </a:rPr>
              <a:t>Chemical Bonds </a:t>
            </a:r>
            <a:r>
              <a:rPr lang="en-US" sz="2400" b="1" dirty="0">
                <a:solidFill>
                  <a:schemeClr val="tx2"/>
                </a:solidFill>
              </a:rPr>
              <a:t>is formed </a:t>
            </a:r>
            <a:r>
              <a:rPr lang="en-US" sz="2400" b="1" dirty="0" smtClean="0">
                <a:solidFill>
                  <a:schemeClr val="tx2"/>
                </a:solidFill>
              </a:rPr>
              <a:t>which </a:t>
            </a:r>
            <a:r>
              <a:rPr lang="en-US" sz="2400" b="1" dirty="0">
                <a:solidFill>
                  <a:schemeClr val="tx2"/>
                </a:solidFill>
              </a:rPr>
              <a:t>can be achieved in either of two ways</a:t>
            </a:r>
            <a:r>
              <a:rPr lang="en-US" sz="2400" b="1" dirty="0" smtClean="0">
                <a:solidFill>
                  <a:schemeClr val="tx2"/>
                </a:solidFill>
              </a:rPr>
              <a:t>:  </a:t>
            </a:r>
          </a:p>
          <a:p>
            <a:pPr algn="just"/>
            <a:r>
              <a:rPr lang="en-US" sz="2400" b="1" dirty="0">
                <a:solidFill>
                  <a:schemeClr val="tx2"/>
                </a:solidFill>
              </a:rPr>
              <a:t> </a:t>
            </a:r>
            <a:r>
              <a:rPr lang="en-US" sz="2400" b="1" dirty="0" smtClean="0">
                <a:solidFill>
                  <a:schemeClr val="tx2"/>
                </a:solidFill>
              </a:rPr>
              <a:t>  </a:t>
            </a:r>
            <a:r>
              <a:rPr lang="en-US" sz="2400" b="1" dirty="0" smtClean="0">
                <a:solidFill>
                  <a:srgbClr val="FF0000"/>
                </a:solidFill>
              </a:rPr>
              <a:t> </a:t>
            </a:r>
            <a:r>
              <a:rPr lang="en-US" sz="2400" b="1" dirty="0">
                <a:solidFill>
                  <a:srgbClr val="FF0000"/>
                </a:solidFill>
              </a:rPr>
              <a:t>a)      Ionic Bonding          </a:t>
            </a:r>
            <a:r>
              <a:rPr lang="en-US" sz="2400" b="1" dirty="0" smtClean="0">
                <a:solidFill>
                  <a:srgbClr val="FF0000"/>
                </a:solidFill>
              </a:rPr>
              <a:t> </a:t>
            </a:r>
            <a:r>
              <a:rPr lang="en-US" sz="2400" b="1" dirty="0">
                <a:solidFill>
                  <a:srgbClr val="FF0000"/>
                </a:solidFill>
              </a:rPr>
              <a:t>b)    Covalent </a:t>
            </a:r>
            <a:r>
              <a:rPr lang="en-US" sz="2400" b="1" dirty="0" smtClean="0">
                <a:solidFill>
                  <a:srgbClr val="FF0000"/>
                </a:solidFill>
              </a:rPr>
              <a:t>Bonding</a:t>
            </a:r>
            <a:endParaRPr lang="en-US" sz="2400" b="1" dirty="0">
              <a:solidFill>
                <a:srgbClr val="FF0000"/>
              </a:solidFill>
            </a:endParaRPr>
          </a:p>
          <a:p>
            <a:pPr algn="just"/>
            <a:r>
              <a:rPr lang="en-US" sz="2400" b="1" dirty="0" smtClean="0">
                <a:solidFill>
                  <a:schemeClr val="tx2"/>
                </a:solidFill>
              </a:rPr>
              <a:t>In this combination atoms </a:t>
            </a:r>
            <a:r>
              <a:rPr lang="en-US" sz="2400" b="1" dirty="0">
                <a:solidFill>
                  <a:schemeClr val="tx2"/>
                </a:solidFill>
              </a:rPr>
              <a:t>can achieve a greater degree of </a:t>
            </a:r>
          </a:p>
          <a:p>
            <a:pPr algn="just"/>
            <a:r>
              <a:rPr lang="en-US" sz="2400" b="1" dirty="0">
                <a:solidFill>
                  <a:schemeClr val="tx2"/>
                </a:solidFill>
              </a:rPr>
              <a:t>stability when interacting with one another</a:t>
            </a:r>
          </a:p>
          <a:p>
            <a:pPr algn="just"/>
            <a:r>
              <a:rPr lang="en-US" sz="2400" b="1" dirty="0">
                <a:solidFill>
                  <a:schemeClr val="tx2"/>
                </a:solidFill>
              </a:rPr>
              <a:t> by rearrangement of the </a:t>
            </a:r>
            <a:r>
              <a:rPr lang="en-US" sz="2400" b="1" dirty="0">
                <a:solidFill>
                  <a:srgbClr val="FF0000"/>
                </a:solidFill>
              </a:rPr>
              <a:t>valence electrons </a:t>
            </a:r>
            <a:r>
              <a:rPr lang="en-US" sz="2400" b="1" dirty="0" smtClean="0">
                <a:solidFill>
                  <a:schemeClr val="tx2"/>
                </a:solidFill>
              </a:rPr>
              <a:t>to </a:t>
            </a:r>
            <a:r>
              <a:rPr lang="en-US" sz="2400" b="1" dirty="0">
                <a:solidFill>
                  <a:schemeClr val="tx2"/>
                </a:solidFill>
              </a:rPr>
              <a:t>acquire the outer-shell structure </a:t>
            </a:r>
            <a:r>
              <a:rPr lang="en-US" sz="2400" b="1" dirty="0" smtClean="0">
                <a:solidFill>
                  <a:schemeClr val="tx2"/>
                </a:solidFill>
              </a:rPr>
              <a:t>of the </a:t>
            </a:r>
            <a:r>
              <a:rPr lang="en-US" sz="2400" b="1" dirty="0">
                <a:solidFill>
                  <a:schemeClr val="tx2"/>
                </a:solidFill>
              </a:rPr>
              <a:t>closest </a:t>
            </a:r>
            <a:r>
              <a:rPr lang="en-US" sz="2400" b="1" dirty="0">
                <a:solidFill>
                  <a:srgbClr val="FF0000"/>
                </a:solidFill>
              </a:rPr>
              <a:t>noble gas </a:t>
            </a:r>
            <a:r>
              <a:rPr lang="en-US" sz="2400" b="1" dirty="0">
                <a:solidFill>
                  <a:schemeClr val="tx2"/>
                </a:solidFill>
              </a:rPr>
              <a:t>in the periodic table.</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9</a:t>
            </a:fld>
            <a:endParaRPr lang="en-US"/>
          </a:p>
        </p:txBody>
      </p:sp>
      <p:sp>
        <p:nvSpPr>
          <p:cNvPr id="4" name="مستطيل 3"/>
          <p:cNvSpPr/>
          <p:nvPr/>
        </p:nvSpPr>
        <p:spPr>
          <a:xfrm>
            <a:off x="25400" y="0"/>
            <a:ext cx="9118600" cy="46166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sz="2400" b="1" dirty="0" smtClean="0">
                <a:solidFill>
                  <a:srgbClr val="FF0000"/>
                </a:solidFill>
              </a:rPr>
              <a:t>Types of Chemical </a:t>
            </a:r>
            <a:r>
              <a:rPr lang="en-US" sz="2400" b="1" dirty="0">
                <a:solidFill>
                  <a:srgbClr val="FF0000"/>
                </a:solidFill>
              </a:rPr>
              <a:t>Bonding </a:t>
            </a:r>
            <a:endParaRPr lang="ar-SA" dirty="0"/>
          </a:p>
        </p:txBody>
      </p:sp>
      <p:sp>
        <p:nvSpPr>
          <p:cNvPr id="10" name="Rectangle 3"/>
          <p:cNvSpPr/>
          <p:nvPr/>
        </p:nvSpPr>
        <p:spPr>
          <a:xfrm>
            <a:off x="914400" y="4226004"/>
            <a:ext cx="3962400" cy="1107996"/>
          </a:xfrm>
          <a:prstGeom prst="rect">
            <a:avLst/>
          </a:prstGeom>
        </p:spPr>
        <p:txBody>
          <a:bodyPr wrap="square">
            <a:spAutoFit/>
          </a:bodyPr>
          <a:lstStyle/>
          <a:p>
            <a:r>
              <a:rPr lang="en-US" b="1" dirty="0" smtClean="0"/>
              <a:t> He  </a:t>
            </a:r>
            <a:r>
              <a:rPr lang="en-US" b="1" dirty="0"/>
              <a:t>:  </a:t>
            </a:r>
            <a:r>
              <a:rPr lang="en-US" b="1" i="1" dirty="0" smtClean="0"/>
              <a:t>1s</a:t>
            </a:r>
            <a:r>
              <a:rPr lang="en-US" b="1" i="1" baseline="30000" dirty="0" smtClean="0"/>
              <a:t>2</a:t>
            </a:r>
          </a:p>
          <a:p>
            <a:pPr lvl="0"/>
            <a:r>
              <a:rPr lang="en-US" b="1" dirty="0">
                <a:solidFill>
                  <a:prstClr val="black"/>
                </a:solidFill>
              </a:rPr>
              <a:t>Ne</a:t>
            </a:r>
            <a:r>
              <a:rPr lang="en-US" b="1" i="1" dirty="0">
                <a:solidFill>
                  <a:prstClr val="black"/>
                </a:solidFill>
              </a:rPr>
              <a:t>  :  1s</a:t>
            </a:r>
            <a:r>
              <a:rPr lang="en-US" b="1" i="1" baseline="30000" dirty="0">
                <a:solidFill>
                  <a:prstClr val="black"/>
                </a:solidFill>
              </a:rPr>
              <a:t>2</a:t>
            </a:r>
            <a:r>
              <a:rPr lang="en-US" b="1" i="1" dirty="0">
                <a:solidFill>
                  <a:prstClr val="black"/>
                </a:solidFill>
              </a:rPr>
              <a:t> , 2s</a:t>
            </a:r>
            <a:r>
              <a:rPr lang="en-US" b="1" i="1" baseline="30000" dirty="0">
                <a:solidFill>
                  <a:prstClr val="black"/>
                </a:solidFill>
              </a:rPr>
              <a:t>2</a:t>
            </a:r>
            <a:r>
              <a:rPr lang="en-US" b="1" i="1" dirty="0">
                <a:solidFill>
                  <a:prstClr val="black"/>
                </a:solidFill>
              </a:rPr>
              <a:t>  2p</a:t>
            </a:r>
            <a:r>
              <a:rPr lang="en-US" b="1" i="1" baseline="30000" dirty="0">
                <a:solidFill>
                  <a:prstClr val="black"/>
                </a:solidFill>
              </a:rPr>
              <a:t>6</a:t>
            </a:r>
            <a:endParaRPr lang="ar-SA" dirty="0">
              <a:solidFill>
                <a:prstClr val="black"/>
              </a:solidFill>
            </a:endParaRPr>
          </a:p>
          <a:p>
            <a:pPr lvl="0"/>
            <a:r>
              <a:rPr lang="en-US" b="1" dirty="0" err="1" smtClean="0">
                <a:solidFill>
                  <a:prstClr val="black"/>
                </a:solidFill>
              </a:rPr>
              <a:t>Ar</a:t>
            </a:r>
            <a:r>
              <a:rPr lang="en-US" b="1" i="1" dirty="0" smtClean="0">
                <a:solidFill>
                  <a:prstClr val="black"/>
                </a:solidFill>
              </a:rPr>
              <a:t>  </a:t>
            </a:r>
            <a:r>
              <a:rPr lang="en-US" b="1" i="1" dirty="0">
                <a:solidFill>
                  <a:prstClr val="black"/>
                </a:solidFill>
              </a:rPr>
              <a:t>:  1s</a:t>
            </a:r>
            <a:r>
              <a:rPr lang="en-US" b="1" i="1" baseline="30000" dirty="0">
                <a:solidFill>
                  <a:prstClr val="black"/>
                </a:solidFill>
              </a:rPr>
              <a:t>2</a:t>
            </a:r>
            <a:r>
              <a:rPr lang="en-US" b="1" i="1" dirty="0">
                <a:solidFill>
                  <a:prstClr val="black"/>
                </a:solidFill>
              </a:rPr>
              <a:t> , 2s</a:t>
            </a:r>
            <a:r>
              <a:rPr lang="en-US" b="1" i="1" baseline="30000" dirty="0">
                <a:solidFill>
                  <a:prstClr val="black"/>
                </a:solidFill>
              </a:rPr>
              <a:t>2</a:t>
            </a:r>
            <a:r>
              <a:rPr lang="en-US" b="1" i="1" dirty="0">
                <a:solidFill>
                  <a:prstClr val="black"/>
                </a:solidFill>
              </a:rPr>
              <a:t>  2p</a:t>
            </a:r>
            <a:r>
              <a:rPr lang="en-US" b="1" i="1" baseline="30000" dirty="0">
                <a:solidFill>
                  <a:prstClr val="black"/>
                </a:solidFill>
              </a:rPr>
              <a:t>6</a:t>
            </a:r>
            <a:r>
              <a:rPr lang="en-US" b="1" i="1" dirty="0">
                <a:solidFill>
                  <a:prstClr val="black"/>
                </a:solidFill>
              </a:rPr>
              <a:t> , 3s</a:t>
            </a:r>
            <a:r>
              <a:rPr lang="en-US" b="1" i="1" baseline="30000" dirty="0">
                <a:solidFill>
                  <a:prstClr val="black"/>
                </a:solidFill>
              </a:rPr>
              <a:t>2</a:t>
            </a:r>
            <a:r>
              <a:rPr lang="en-US" b="1" i="1" dirty="0">
                <a:solidFill>
                  <a:prstClr val="black"/>
                </a:solidFill>
              </a:rPr>
              <a:t>  3p</a:t>
            </a:r>
            <a:r>
              <a:rPr lang="en-US" b="1" i="1" baseline="30000" dirty="0">
                <a:solidFill>
                  <a:prstClr val="black"/>
                </a:solidFill>
              </a:rPr>
              <a:t>6</a:t>
            </a:r>
            <a:endParaRPr lang="ar-SA" dirty="0">
              <a:solidFill>
                <a:prstClr val="black"/>
              </a:solidFill>
            </a:endParaRPr>
          </a:p>
          <a:p>
            <a:endParaRPr lang="en-US" b="1" i="1" baseline="30000" dirty="0" smtClean="0"/>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Tree>
    <p:extLst>
      <p:ext uri="{BB962C8B-B14F-4D97-AF65-F5344CB8AC3E}">
        <p14:creationId xmlns:p14="http://schemas.microsoft.com/office/powerpoint/2010/main" val="295463877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srcRect l="1333" r="9333"/>
          <a:stretch>
            <a:fillRect/>
          </a:stretch>
        </p:blipFill>
        <p:spPr bwMode="auto">
          <a:xfrm>
            <a:off x="1028700" y="1824573"/>
            <a:ext cx="5867400" cy="1501492"/>
          </a:xfrm>
          <a:prstGeom prst="rect">
            <a:avLst/>
          </a:prstGeom>
          <a:ln>
            <a:headEnd/>
            <a:tailEnd/>
          </a:ln>
        </p:spPr>
        <p:style>
          <a:lnRef idx="2">
            <a:schemeClr val="accent3"/>
          </a:lnRef>
          <a:fillRef idx="1">
            <a:schemeClr val="lt1"/>
          </a:fillRef>
          <a:effectRef idx="0">
            <a:schemeClr val="accent3"/>
          </a:effectRef>
          <a:fontRef idx="minor">
            <a:schemeClr val="dk1"/>
          </a:fontRef>
        </p:style>
      </p:pic>
      <p:pic>
        <p:nvPicPr>
          <p:cNvPr id="8" name="Picture 2"/>
          <p:cNvPicPr>
            <a:picLocks noChangeAspect="1" noChangeArrowheads="1"/>
          </p:cNvPicPr>
          <p:nvPr/>
        </p:nvPicPr>
        <p:blipFill>
          <a:blip r:embed="rId3" cstate="print"/>
          <a:srcRect r="5952"/>
          <a:stretch>
            <a:fillRect/>
          </a:stretch>
        </p:blipFill>
        <p:spPr bwMode="auto">
          <a:xfrm>
            <a:off x="914400" y="3326065"/>
            <a:ext cx="5675222" cy="1334690"/>
          </a:xfrm>
          <a:prstGeom prst="rect">
            <a:avLst/>
          </a:prstGeom>
          <a:ln>
            <a:headEnd/>
            <a:tailEnd/>
          </a:ln>
        </p:spPr>
        <p:style>
          <a:lnRef idx="2">
            <a:schemeClr val="accent3"/>
          </a:lnRef>
          <a:fillRef idx="1">
            <a:schemeClr val="lt1"/>
          </a:fillRef>
          <a:effectRef idx="0">
            <a:schemeClr val="accent3"/>
          </a:effectRef>
          <a:fontRef idx="minor">
            <a:schemeClr val="dk1"/>
          </a:fontRef>
        </p:style>
      </p:pic>
      <p:sp>
        <p:nvSpPr>
          <p:cNvPr id="6" name="Rectangle 5"/>
          <p:cNvSpPr/>
          <p:nvPr/>
        </p:nvSpPr>
        <p:spPr>
          <a:xfrm>
            <a:off x="609600" y="685800"/>
            <a:ext cx="7904023" cy="1138773"/>
          </a:xfrm>
          <a:prstGeom prst="rect">
            <a:avLst/>
          </a:prstGeom>
        </p:spPr>
        <p:txBody>
          <a:bodyPr wrap="none">
            <a:spAutoFit/>
          </a:bodyPr>
          <a:lstStyle/>
          <a:p>
            <a:r>
              <a:rPr lang="en-US" sz="2800" b="1" dirty="0" smtClean="0">
                <a:solidFill>
                  <a:srgbClr val="C00000"/>
                </a:solidFill>
              </a:rPr>
              <a:t> 2- </a:t>
            </a:r>
            <a:r>
              <a:rPr lang="en-US" sz="2400" b="1" dirty="0">
                <a:solidFill>
                  <a:srgbClr val="C00000"/>
                </a:solidFill>
                <a:latin typeface="Times New Roman"/>
              </a:rPr>
              <a:t>Oxidation with Ozone </a:t>
            </a:r>
            <a:r>
              <a:rPr lang="en-US" sz="2400" b="1" dirty="0" smtClean="0">
                <a:solidFill>
                  <a:srgbClr val="C00000"/>
                </a:solidFill>
                <a:latin typeface="Times New Roman"/>
              </a:rPr>
              <a:t>(</a:t>
            </a:r>
            <a:r>
              <a:rPr lang="en-US" sz="2400" b="1" dirty="0" err="1" smtClean="0">
                <a:solidFill>
                  <a:srgbClr val="C00000"/>
                </a:solidFill>
              </a:rPr>
              <a:t>Ozonolysis</a:t>
            </a:r>
            <a:r>
              <a:rPr lang="en-US" sz="2400" b="1" dirty="0">
                <a:solidFill>
                  <a:srgbClr val="C00000"/>
                </a:solidFill>
              </a:rPr>
              <a:t>) (oxidative cleavage ) </a:t>
            </a:r>
            <a:endParaRPr lang="en-US" sz="2400" b="1" dirty="0" smtClean="0">
              <a:solidFill>
                <a:srgbClr val="C00000"/>
              </a:solidFill>
            </a:endParaRPr>
          </a:p>
          <a:p>
            <a:r>
              <a:rPr lang="en-US" sz="2000" dirty="0" smtClean="0">
                <a:solidFill>
                  <a:srgbClr val="002060"/>
                </a:solidFill>
              </a:rPr>
              <a:t>These </a:t>
            </a:r>
            <a:r>
              <a:rPr lang="en-US" sz="2000" dirty="0">
                <a:solidFill>
                  <a:srgbClr val="002060"/>
                </a:solidFill>
              </a:rPr>
              <a:t>products may be aldehydes, or ketones, depending on </a:t>
            </a:r>
            <a:r>
              <a:rPr lang="en-US" sz="2000" dirty="0" smtClean="0">
                <a:solidFill>
                  <a:srgbClr val="002060"/>
                </a:solidFill>
              </a:rPr>
              <a:t>the</a:t>
            </a:r>
          </a:p>
          <a:p>
            <a:r>
              <a:rPr lang="en-US" sz="2000" dirty="0" smtClean="0">
                <a:solidFill>
                  <a:srgbClr val="002060"/>
                </a:solidFill>
              </a:rPr>
              <a:t> </a:t>
            </a:r>
            <a:r>
              <a:rPr lang="en-US" sz="2000" dirty="0">
                <a:solidFill>
                  <a:srgbClr val="002060"/>
                </a:solidFill>
              </a:rPr>
              <a:t>structure of the starting alkene. </a:t>
            </a:r>
          </a:p>
        </p:txBody>
      </p:sp>
      <p:sp>
        <p:nvSpPr>
          <p:cNvPr id="2" name="عنصر نائب لرقم الشريحة 1"/>
          <p:cNvSpPr>
            <a:spLocks noGrp="1"/>
          </p:cNvSpPr>
          <p:nvPr>
            <p:ph type="sldNum" sz="quarter" idx="12"/>
          </p:nvPr>
        </p:nvSpPr>
        <p:spPr/>
        <p:txBody>
          <a:bodyPr/>
          <a:lstStyle/>
          <a:p>
            <a:fld id="{405B12B2-4FB3-489F-A189-74144EEB9694}" type="slidenum">
              <a:rPr lang="en-US" smtClean="0"/>
              <a:pPr/>
              <a:t>90</a:t>
            </a:fld>
            <a:endParaRPr lang="en-US"/>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0" name="TextBox 1"/>
          <p:cNvSpPr txBox="1"/>
          <p:nvPr/>
        </p:nvSpPr>
        <p:spPr>
          <a:xfrm>
            <a:off x="0" y="0"/>
            <a:ext cx="3962400"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rPr>
              <a:t>Reactions of Alkenes   </a:t>
            </a:r>
            <a:r>
              <a:rPr lang="en-US" sz="2000" b="1" dirty="0" smtClean="0">
                <a:solidFill>
                  <a:srgbClr val="00467A"/>
                </a:solidFill>
              </a:rPr>
              <a:t>cont. </a:t>
            </a:r>
            <a:endParaRPr lang="en-US" sz="2400" b="1" dirty="0">
              <a:solidFill>
                <a:srgbClr val="00467A"/>
              </a:solidFill>
            </a:endParaRPr>
          </a:p>
        </p:txBody>
      </p:sp>
    </p:spTree>
    <p:extLst>
      <p:ext uri="{BB962C8B-B14F-4D97-AF65-F5344CB8AC3E}">
        <p14:creationId xmlns:p14="http://schemas.microsoft.com/office/powerpoint/2010/main" val="2044517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out)">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out)">
                                      <p:cBhvr>
                                        <p:cTn id="12" dur="2000"/>
                                        <p:tgtEl>
                                          <p:spTgt spid="8"/>
                                        </p:tgtEl>
                                      </p:cBhvr>
                                    </p:animEffect>
                                  </p:childTnLst>
                                </p:cTn>
                              </p:par>
                            </p:childTnLst>
                          </p:cTn>
                        </p:par>
                        <p:par>
                          <p:cTn id="13" fill="hold">
                            <p:stCondLst>
                              <p:cond delay="2000"/>
                            </p:stCondLst>
                            <p:childTnLst>
                              <p:par>
                                <p:cTn id="14" presetID="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ذييل 1"/>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91</a:t>
            </a:fld>
            <a:endParaRPr lang="en-US"/>
          </a:p>
        </p:txBody>
      </p:sp>
      <p:pic>
        <p:nvPicPr>
          <p:cNvPr id="4" name="Picture 6" descr="http://www.studypage.in/images/chem/organic/alkene-ozonolysis.png"/>
          <p:cNvPicPr/>
          <p:nvPr/>
        </p:nvPicPr>
        <p:blipFill>
          <a:blip r:embed="rId2">
            <a:extLst>
              <a:ext uri="{28A0092B-C50C-407E-A947-70E740481C1C}">
                <a14:useLocalDpi xmlns:a14="http://schemas.microsoft.com/office/drawing/2010/main" val="0"/>
              </a:ext>
            </a:extLst>
          </a:blip>
          <a:srcRect/>
          <a:stretch>
            <a:fillRect/>
          </a:stretch>
        </p:blipFill>
        <p:spPr bwMode="auto">
          <a:xfrm>
            <a:off x="1447800" y="990600"/>
            <a:ext cx="5791200" cy="1524001"/>
          </a:xfrm>
          <a:prstGeom prst="rect">
            <a:avLst/>
          </a:prstGeom>
          <a:noFill/>
          <a:extLst/>
        </p:spPr>
      </p:pic>
      <p:sp>
        <p:nvSpPr>
          <p:cNvPr id="5" name="Rectangle 8"/>
          <p:cNvSpPr/>
          <p:nvPr/>
        </p:nvSpPr>
        <p:spPr>
          <a:xfrm>
            <a:off x="2286000" y="2667000"/>
            <a:ext cx="1562100" cy="430887"/>
          </a:xfrm>
          <a:prstGeom prst="rect">
            <a:avLst/>
          </a:prstGeom>
          <a:solidFill>
            <a:srgbClr val="EEECE1"/>
          </a:solidFill>
          <a:ln>
            <a:noFill/>
          </a:ln>
          <a:effectLst/>
        </p:spPr>
        <p:txBody>
          <a:bodyPr wrap="square">
            <a:spAutoFit/>
          </a:bodyPr>
          <a:lstStyle/>
          <a:p>
            <a:pPr>
              <a:spcAft>
                <a:spcPts val="0"/>
              </a:spcAft>
            </a:pPr>
            <a:r>
              <a:rPr lang="en-US" sz="1400" b="1" kern="1200" dirty="0">
                <a:solidFill>
                  <a:srgbClr val="C00000"/>
                </a:solidFill>
                <a:effectLst/>
                <a:latin typeface="Times New Roman"/>
                <a:ea typeface="Calibri"/>
              </a:rPr>
              <a:t>       </a:t>
            </a:r>
            <a:r>
              <a:rPr lang="en-US" sz="800" b="1" kern="1200" dirty="0">
                <a:solidFill>
                  <a:srgbClr val="C00000"/>
                </a:solidFill>
                <a:effectLst/>
                <a:latin typeface="Times New Roman"/>
                <a:ea typeface="Calibri"/>
              </a:rPr>
              <a:t>O</a:t>
            </a:r>
            <a:r>
              <a:rPr lang="en-US" sz="800" b="1" kern="1200" baseline="-25000" dirty="0">
                <a:solidFill>
                  <a:srgbClr val="C00000"/>
                </a:solidFill>
                <a:effectLst/>
                <a:latin typeface="Times New Roman"/>
                <a:ea typeface="Calibri"/>
              </a:rPr>
              <a:t>3  , </a:t>
            </a:r>
            <a:r>
              <a:rPr lang="en-US" sz="800" b="1" kern="1200" dirty="0">
                <a:solidFill>
                  <a:srgbClr val="C00000"/>
                </a:solidFill>
                <a:effectLst/>
                <a:latin typeface="Times New Roman"/>
                <a:ea typeface="Calibri"/>
              </a:rPr>
              <a:t>CH</a:t>
            </a:r>
            <a:r>
              <a:rPr lang="en-US" sz="900" b="1" kern="1200" baseline="-25000" dirty="0">
                <a:solidFill>
                  <a:srgbClr val="C00000"/>
                </a:solidFill>
                <a:effectLst/>
                <a:latin typeface="Times New Roman"/>
                <a:ea typeface="Calibri"/>
              </a:rPr>
              <a:t>2</a:t>
            </a:r>
            <a:r>
              <a:rPr lang="en-US" sz="800" b="1" kern="1200" dirty="0">
                <a:solidFill>
                  <a:srgbClr val="C00000"/>
                </a:solidFill>
                <a:effectLst/>
                <a:latin typeface="Times New Roman"/>
                <a:ea typeface="Calibri"/>
              </a:rPr>
              <a:t>Cl</a:t>
            </a:r>
            <a:r>
              <a:rPr lang="en-US" sz="900" b="1" kern="1200" baseline="-25000" dirty="0">
                <a:solidFill>
                  <a:srgbClr val="C00000"/>
                </a:solidFill>
                <a:effectLst/>
                <a:latin typeface="Times New Roman"/>
                <a:ea typeface="Calibri"/>
              </a:rPr>
              <a:t>2</a:t>
            </a:r>
            <a:r>
              <a:rPr lang="en-US" sz="800" b="1" kern="1200" baseline="-25000" dirty="0">
                <a:solidFill>
                  <a:srgbClr val="C00000"/>
                </a:solidFill>
                <a:effectLst/>
                <a:latin typeface="Times New Roman"/>
                <a:ea typeface="Calibri"/>
              </a:rPr>
              <a:t>   </a:t>
            </a:r>
            <a:endParaRPr lang="en-US" sz="1200" dirty="0">
              <a:effectLst/>
              <a:latin typeface="Times New Roman"/>
              <a:ea typeface="Times New Roman"/>
            </a:endParaRPr>
          </a:p>
          <a:p>
            <a:pPr>
              <a:spcAft>
                <a:spcPts val="0"/>
              </a:spcAft>
            </a:pPr>
            <a:r>
              <a:rPr lang="en-US" sz="800" b="1" kern="1200" dirty="0">
                <a:solidFill>
                  <a:srgbClr val="C00000"/>
                </a:solidFill>
                <a:effectLst/>
                <a:latin typeface="Times New Roman"/>
                <a:ea typeface="Calibri"/>
              </a:rPr>
              <a:t>           -78 </a:t>
            </a:r>
            <a:r>
              <a:rPr lang="en-US" sz="700" b="1" kern="1200" baseline="30000" dirty="0">
                <a:solidFill>
                  <a:srgbClr val="C00000"/>
                </a:solidFill>
                <a:effectLst/>
                <a:latin typeface="Times New Roman"/>
                <a:ea typeface="Calibri"/>
              </a:rPr>
              <a:t>O</a:t>
            </a:r>
            <a:r>
              <a:rPr lang="en-US" sz="800" b="1" kern="1200" dirty="0">
                <a:solidFill>
                  <a:srgbClr val="C00000"/>
                </a:solidFill>
                <a:effectLst/>
                <a:latin typeface="Times New Roman"/>
                <a:ea typeface="Calibri"/>
              </a:rPr>
              <a:t>C</a:t>
            </a:r>
            <a:r>
              <a:rPr lang="en-US" sz="800" b="1" kern="1200" baseline="-25000" dirty="0">
                <a:solidFill>
                  <a:srgbClr val="C00000"/>
                </a:solidFill>
                <a:effectLst/>
                <a:latin typeface="Times New Roman"/>
                <a:ea typeface="Calibri"/>
              </a:rPr>
              <a:t>     </a:t>
            </a:r>
            <a:endParaRPr lang="en-US" sz="1200" dirty="0">
              <a:effectLst/>
              <a:latin typeface="Times New Roman"/>
              <a:ea typeface="Times New Roman"/>
            </a:endParaRPr>
          </a:p>
        </p:txBody>
      </p:sp>
    </p:spTree>
    <p:extLst>
      <p:ext uri="{BB962C8B-B14F-4D97-AF65-F5344CB8AC3E}">
        <p14:creationId xmlns:p14="http://schemas.microsoft.com/office/powerpoint/2010/main" val="374254362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2392"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085200"/>
            <a:ext cx="7046226" cy="24106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28600" y="1295400"/>
            <a:ext cx="8229600" cy="830997"/>
          </a:xfrm>
          <a:prstGeom prst="rect">
            <a:avLst/>
          </a:prstGeom>
        </p:spPr>
        <p:txBody>
          <a:bodyPr wrap="square">
            <a:spAutoFit/>
          </a:bodyPr>
          <a:lstStyle/>
          <a:p>
            <a:pPr lvl="0"/>
            <a:r>
              <a:rPr lang="en-US" sz="2400" b="1" dirty="0" smtClean="0">
                <a:solidFill>
                  <a:srgbClr val="EEECE1">
                    <a:lumMod val="25000"/>
                  </a:srgbClr>
                </a:solidFill>
              </a:rPr>
              <a:t> Substitution reactions   that usually involve the saturated </a:t>
            </a:r>
            <a:r>
              <a:rPr lang="en-US" sz="2400" b="1" dirty="0" smtClean="0">
                <a:solidFill>
                  <a:srgbClr val="FF0000"/>
                </a:solidFill>
              </a:rPr>
              <a:t>alkyl </a:t>
            </a:r>
            <a:r>
              <a:rPr lang="en-US" sz="2400" b="1" dirty="0" smtClean="0">
                <a:solidFill>
                  <a:srgbClr val="EEECE1">
                    <a:lumMod val="25000"/>
                  </a:srgbClr>
                </a:solidFill>
              </a:rPr>
              <a:t>chain</a:t>
            </a:r>
            <a:endParaRPr lang="en-US" sz="2400" b="1" dirty="0">
              <a:solidFill>
                <a:srgbClr val="00B0F0"/>
              </a:solidFill>
              <a:cs typeface="Times New Roman" pitchFamily="18" charset="0"/>
            </a:endParaRPr>
          </a:p>
        </p:txBody>
      </p:sp>
      <p:sp>
        <p:nvSpPr>
          <p:cNvPr id="3" name="عنصر نائب لرقم الشريحة 2"/>
          <p:cNvSpPr>
            <a:spLocks noGrp="1"/>
          </p:cNvSpPr>
          <p:nvPr>
            <p:ph type="sldNum" sz="quarter" idx="12"/>
          </p:nvPr>
        </p:nvSpPr>
        <p:spPr/>
        <p:txBody>
          <a:bodyPr/>
          <a:lstStyle/>
          <a:p>
            <a:fld id="{405B12B2-4FB3-489F-A189-74144EEB9694}" type="slidenum">
              <a:rPr lang="en-US" smtClean="0"/>
              <a:pPr/>
              <a:t>92</a:t>
            </a:fld>
            <a:endParaRPr lang="en-US"/>
          </a:p>
        </p:txBody>
      </p:sp>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10" name="TextBox 1"/>
          <p:cNvSpPr txBox="1"/>
          <p:nvPr/>
        </p:nvSpPr>
        <p:spPr>
          <a:xfrm>
            <a:off x="0" y="0"/>
            <a:ext cx="3962400"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rPr>
              <a:t>Reactions of Alkenes   </a:t>
            </a:r>
            <a:r>
              <a:rPr lang="en-US" sz="2000" b="1" dirty="0" smtClean="0">
                <a:solidFill>
                  <a:srgbClr val="00467A"/>
                </a:solidFill>
              </a:rPr>
              <a:t>cont. </a:t>
            </a:r>
            <a:endParaRPr lang="en-US" sz="2400" b="1" dirty="0">
              <a:solidFill>
                <a:srgbClr val="00467A"/>
              </a:solidFill>
            </a:endParaRPr>
          </a:p>
        </p:txBody>
      </p:sp>
      <p:sp>
        <p:nvSpPr>
          <p:cNvPr id="6" name="مستطيل 5"/>
          <p:cNvSpPr/>
          <p:nvPr/>
        </p:nvSpPr>
        <p:spPr>
          <a:xfrm>
            <a:off x="76200" y="838200"/>
            <a:ext cx="4031681" cy="523220"/>
          </a:xfrm>
          <a:prstGeom prst="rect">
            <a:avLst/>
          </a:prstGeom>
        </p:spPr>
        <p:txBody>
          <a:bodyPr wrap="none">
            <a:spAutoFit/>
          </a:bodyPr>
          <a:lstStyle/>
          <a:p>
            <a:r>
              <a:rPr lang="en-US" sz="2800" b="1" dirty="0" smtClean="0">
                <a:solidFill>
                  <a:srgbClr val="7030A0"/>
                </a:solidFill>
              </a:rPr>
              <a:t>(C)</a:t>
            </a:r>
            <a:r>
              <a:rPr lang="en-US" sz="2800" b="1" dirty="0" smtClean="0">
                <a:solidFill>
                  <a:srgbClr val="002060"/>
                </a:solidFill>
              </a:rPr>
              <a:t> </a:t>
            </a:r>
            <a:r>
              <a:rPr lang="en-US" sz="2800" b="1" dirty="0">
                <a:solidFill>
                  <a:srgbClr val="EEECE1">
                    <a:lumMod val="25000"/>
                  </a:srgbClr>
                </a:solidFill>
              </a:rPr>
              <a:t>Substitution reactions</a:t>
            </a:r>
            <a:r>
              <a:rPr lang="en-US" sz="2800" b="1" dirty="0">
                <a:solidFill>
                  <a:srgbClr val="002060"/>
                </a:solidFill>
              </a:rPr>
              <a:t> </a:t>
            </a:r>
          </a:p>
        </p:txBody>
      </p:sp>
      <p:sp>
        <p:nvSpPr>
          <p:cNvPr id="11" name="Rectangle 1"/>
          <p:cNvSpPr/>
          <p:nvPr/>
        </p:nvSpPr>
        <p:spPr>
          <a:xfrm>
            <a:off x="371856" y="3124200"/>
            <a:ext cx="8229600" cy="1569660"/>
          </a:xfrm>
          <a:prstGeom prst="rect">
            <a:avLst/>
          </a:prstGeom>
        </p:spPr>
        <p:style>
          <a:lnRef idx="0">
            <a:scrgbClr r="0" g="0" b="0"/>
          </a:lnRef>
          <a:fillRef idx="1001">
            <a:schemeClr val="lt2"/>
          </a:fillRef>
          <a:effectRef idx="0">
            <a:scrgbClr r="0" g="0" b="0"/>
          </a:effectRef>
          <a:fontRef idx="major"/>
        </p:style>
        <p:txBody>
          <a:bodyPr wrap="square">
            <a:spAutoFit/>
          </a:bodyPr>
          <a:lstStyle/>
          <a:p>
            <a:pPr lvl="0"/>
            <a:endParaRPr lang="en-US" sz="2400" b="1" dirty="0" smtClean="0">
              <a:solidFill>
                <a:srgbClr val="EEECE1">
                  <a:lumMod val="25000"/>
                </a:srgbClr>
              </a:solidFill>
            </a:endParaRPr>
          </a:p>
          <a:p>
            <a:pPr lvl="0"/>
            <a:endParaRPr lang="en-US" sz="2400" b="1" dirty="0">
              <a:solidFill>
                <a:srgbClr val="EEECE1">
                  <a:lumMod val="25000"/>
                </a:srgbClr>
              </a:solidFill>
              <a:cs typeface="Times New Roman" pitchFamily="18" charset="0"/>
            </a:endParaRPr>
          </a:p>
          <a:p>
            <a:pPr lvl="0"/>
            <a:endParaRPr lang="en-US" sz="2400" b="1" dirty="0" smtClean="0">
              <a:solidFill>
                <a:srgbClr val="EEECE1">
                  <a:lumMod val="25000"/>
                </a:srgbClr>
              </a:solidFill>
              <a:cs typeface="Times New Roman" pitchFamily="18" charset="0"/>
            </a:endParaRPr>
          </a:p>
          <a:p>
            <a:pPr lvl="0"/>
            <a:endParaRPr lang="en-US" sz="2400" b="1" dirty="0">
              <a:solidFill>
                <a:srgbClr val="00B0F0"/>
              </a:solidFill>
              <a:cs typeface="Times New Roman" pitchFamily="18" charset="0"/>
            </a:endParaRPr>
          </a:p>
        </p:txBody>
      </p:sp>
    </p:spTree>
    <p:extLst>
      <p:ext uri="{BB962C8B-B14F-4D97-AF65-F5344CB8AC3E}">
        <p14:creationId xmlns:p14="http://schemas.microsoft.com/office/powerpoint/2010/main" val="1201277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3124200" y="6344817"/>
            <a:ext cx="2895600" cy="365125"/>
          </a:xfrm>
        </p:spPr>
        <p:txBody>
          <a:bodyPr/>
          <a:lstStyle/>
          <a:p>
            <a:r>
              <a:rPr lang="ar-SA" smtClean="0"/>
              <a:t>المرجع : أسس الكيمياء العضوية / أ.د سالم الذياب </a:t>
            </a:r>
            <a:endParaRPr lang="en-US"/>
          </a:p>
        </p:txBody>
      </p:sp>
      <p:sp>
        <p:nvSpPr>
          <p:cNvPr id="3" name="Slide Number Placeholder 2"/>
          <p:cNvSpPr>
            <a:spLocks noGrp="1"/>
          </p:cNvSpPr>
          <p:nvPr>
            <p:ph type="sldNum" sz="quarter" idx="12"/>
          </p:nvPr>
        </p:nvSpPr>
        <p:spPr>
          <a:xfrm>
            <a:off x="457200" y="6344817"/>
            <a:ext cx="2133600" cy="365125"/>
          </a:xfrm>
        </p:spPr>
        <p:txBody>
          <a:bodyPr/>
          <a:lstStyle/>
          <a:p>
            <a:fld id="{405B12B2-4FB3-489F-A189-74144EEB9694}" type="slidenum">
              <a:rPr lang="en-US" smtClean="0"/>
              <a:pPr/>
              <a:t>93</a:t>
            </a:fld>
            <a:endParaRPr lang="en-US"/>
          </a:p>
        </p:txBody>
      </p:sp>
      <p:pic>
        <p:nvPicPr>
          <p:cNvPr id="3317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2985" y="1233827"/>
            <a:ext cx="6480660" cy="343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5268686" y="793484"/>
            <a:ext cx="3416320" cy="369332"/>
          </a:xfrm>
          <a:prstGeom prst="rect">
            <a:avLst/>
          </a:prstGeom>
        </p:spPr>
        <p:txBody>
          <a:bodyPr wrap="none">
            <a:spAutoFit/>
          </a:bodyPr>
          <a:lstStyle/>
          <a:p>
            <a:r>
              <a:rPr lang="en-US" b="1" dirty="0">
                <a:solidFill>
                  <a:srgbClr val="C00000"/>
                </a:solidFill>
                <a:latin typeface="Times New Roman"/>
                <a:cs typeface="Traditional Arabic"/>
              </a:rPr>
              <a:t>Oxidation of </a:t>
            </a:r>
            <a:r>
              <a:rPr lang="en-US" b="1" dirty="0" smtClean="0">
                <a:solidFill>
                  <a:srgbClr val="C00000"/>
                </a:solidFill>
                <a:latin typeface="Times New Roman"/>
                <a:cs typeface="Traditional Arabic"/>
              </a:rPr>
              <a:t> alkene by </a:t>
            </a:r>
            <a:r>
              <a:rPr lang="en-US" b="1" dirty="0">
                <a:solidFill>
                  <a:srgbClr val="C00000"/>
                </a:solidFill>
                <a:latin typeface="Times New Roman"/>
                <a:cs typeface="Traditional Arabic"/>
              </a:rPr>
              <a:t>KMnO4 </a:t>
            </a:r>
            <a:endParaRPr lang="en-US" dirty="0"/>
          </a:p>
        </p:txBody>
      </p:sp>
      <p:sp>
        <p:nvSpPr>
          <p:cNvPr id="9" name="Rectangle 8"/>
          <p:cNvSpPr/>
          <p:nvPr/>
        </p:nvSpPr>
        <p:spPr>
          <a:xfrm>
            <a:off x="1312985" y="3354032"/>
            <a:ext cx="6480659" cy="1384995"/>
          </a:xfrm>
          <a:prstGeom prst="rect">
            <a:avLst/>
          </a:prstGeom>
          <a:solidFill>
            <a:srgbClr val="EEECE1"/>
          </a:solidFill>
          <a:ln>
            <a:noFill/>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sz="1400" b="1" dirty="0" smtClean="0">
              <a:solidFill>
                <a:srgbClr val="C00000"/>
              </a:solidFill>
              <a:latin typeface="Times New Roman" panose="02020603050405020304" pitchFamily="18" charset="0"/>
              <a:ea typeface="Calibri"/>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1400" b="1" dirty="0">
              <a:solidFill>
                <a:srgbClr val="C00000"/>
              </a:solidFill>
              <a:latin typeface="Times New Roman" panose="02020603050405020304" pitchFamily="18" charset="0"/>
              <a:ea typeface="Calibri"/>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1400" b="1" dirty="0">
              <a:solidFill>
                <a:srgbClr val="C00000"/>
              </a:solidFill>
              <a:latin typeface="Times New Roman" panose="02020603050405020304" pitchFamily="18" charset="0"/>
              <a:ea typeface="Calibri"/>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1400" b="1" dirty="0" smtClean="0">
              <a:solidFill>
                <a:srgbClr val="C00000"/>
              </a:solidFill>
              <a:latin typeface="Times New Roman" panose="02020603050405020304" pitchFamily="18" charset="0"/>
              <a:ea typeface="Calibri"/>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1400" b="1" dirty="0">
              <a:solidFill>
                <a:srgbClr val="C00000"/>
              </a:solidFill>
              <a:latin typeface="Times New Roman" panose="02020603050405020304" pitchFamily="18" charset="0"/>
              <a:ea typeface="Calibri"/>
              <a:cs typeface="Times New Roman" panose="02020603050405020304" pitchFamily="18" charset="0"/>
            </a:endParaRPr>
          </a:p>
        </p:txBody>
      </p:sp>
      <p:sp>
        <p:nvSpPr>
          <p:cNvPr id="10" name="Rectangle 9"/>
          <p:cNvSpPr/>
          <p:nvPr/>
        </p:nvSpPr>
        <p:spPr>
          <a:xfrm>
            <a:off x="1524000" y="1691027"/>
            <a:ext cx="2133600" cy="306289"/>
          </a:xfrm>
          <a:prstGeom prst="rect">
            <a:avLst/>
          </a:prstGeom>
          <a:ln>
            <a:noFill/>
          </a:ln>
          <a:effectLst/>
        </p:spPr>
        <p:style>
          <a:lnRef idx="0">
            <a:scrgbClr r="0" g="0" b="0"/>
          </a:lnRef>
          <a:fillRef idx="1001">
            <a:schemeClr val="lt1"/>
          </a:fillRef>
          <a:effectRef idx="0">
            <a:scrgbClr r="0" g="0" b="0"/>
          </a:effectRef>
          <a:fontRef idx="major"/>
        </p:style>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a:cs typeface="Times New Roman" panose="02020603050405020304" pitchFamily="18" charset="0"/>
            </a:endParaRPr>
          </a:p>
        </p:txBody>
      </p:sp>
      <p:cxnSp>
        <p:nvCxnSpPr>
          <p:cNvPr id="7" name="Straight Arrow Connector 6"/>
          <p:cNvCxnSpPr/>
          <p:nvPr/>
        </p:nvCxnSpPr>
        <p:spPr>
          <a:xfrm flipV="1">
            <a:off x="2752725" y="2049303"/>
            <a:ext cx="936171" cy="6323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rot="19472641">
            <a:off x="2395477" y="2084306"/>
            <a:ext cx="1392555" cy="297180"/>
          </a:xfrm>
          <a:prstGeom prst="rect">
            <a:avLst/>
          </a:prstGeom>
          <a:ln>
            <a:noFill/>
          </a:ln>
          <a:effectLst/>
        </p:spPr>
        <p:style>
          <a:lnRef idx="0">
            <a:scrgbClr r="0" g="0" b="0"/>
          </a:lnRef>
          <a:fillRef idx="1001">
            <a:schemeClr val="lt1"/>
          </a:fillRef>
          <a:effectRef idx="0">
            <a:scrgbClr r="0" g="0" b="0"/>
          </a:effectRef>
          <a:fontRef idx="major"/>
        </p:style>
        <p:txBody>
          <a:bodyPr wrap="squar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rgbClr val="C00000"/>
                </a:solidFill>
                <a:effectLst/>
                <a:uLnTx/>
                <a:uFillTx/>
                <a:latin typeface="Cambria"/>
                <a:ea typeface="Calibri"/>
                <a:cs typeface="Arial"/>
              </a:rPr>
              <a:t>KMnO</a:t>
            </a:r>
            <a:r>
              <a:rPr kumimoji="0" lang="en-US" sz="1200" i="0" u="none" strike="noStrike" kern="1200" cap="none" spc="0" normalizeH="0" baseline="-25000" noProof="0" dirty="0">
                <a:ln>
                  <a:noFill/>
                </a:ln>
                <a:solidFill>
                  <a:srgbClr val="C00000"/>
                </a:solidFill>
                <a:effectLst/>
                <a:uLnTx/>
                <a:uFillTx/>
                <a:latin typeface="Cambria"/>
                <a:ea typeface="Calibri"/>
                <a:cs typeface="Arial"/>
              </a:rPr>
              <a:t>4</a:t>
            </a:r>
            <a:r>
              <a:rPr kumimoji="0" lang="en-US" sz="1200" i="0" u="none" strike="noStrike" kern="1200" cap="none" spc="0" normalizeH="0" baseline="0" noProof="0" dirty="0">
                <a:ln>
                  <a:noFill/>
                </a:ln>
                <a:solidFill>
                  <a:srgbClr val="C00000"/>
                </a:solidFill>
                <a:effectLst/>
                <a:uLnTx/>
                <a:uFillTx/>
                <a:latin typeface="Cambria"/>
                <a:ea typeface="Calibri"/>
                <a:cs typeface="Arial"/>
              </a:rPr>
              <a:t>/</a:t>
            </a:r>
            <a:r>
              <a:rPr kumimoji="0" lang="en-US" sz="1200" i="0" u="none" strike="noStrike" kern="1200" cap="none" spc="0" normalizeH="0" baseline="30000" noProof="0" dirty="0">
                <a:ln>
                  <a:noFill/>
                </a:ln>
                <a:solidFill>
                  <a:srgbClr val="C00000"/>
                </a:solidFill>
                <a:effectLst/>
                <a:uLnTx/>
                <a:uFillTx/>
                <a:latin typeface="Cambria"/>
                <a:ea typeface="Calibri"/>
                <a:cs typeface="Arial"/>
              </a:rPr>
              <a:t>-</a:t>
            </a:r>
            <a:r>
              <a:rPr kumimoji="0" lang="en-US" sz="1200" i="0" u="none" strike="noStrike" kern="1200" cap="none" spc="0" normalizeH="0" baseline="0" noProof="0" dirty="0">
                <a:ln>
                  <a:noFill/>
                </a:ln>
                <a:solidFill>
                  <a:srgbClr val="C00000"/>
                </a:solidFill>
                <a:effectLst/>
                <a:uLnTx/>
                <a:uFillTx/>
                <a:latin typeface="Cambria"/>
                <a:ea typeface="Calibri"/>
                <a:cs typeface="Arial"/>
              </a:rPr>
              <a:t>OH</a:t>
            </a:r>
            <a:endParaRPr kumimoji="0" lang="en-US" sz="1100" i="0" u="none" strike="noStrike" kern="0" cap="none" spc="0" normalizeH="0" baseline="0" noProof="0" dirty="0">
              <a:ln>
                <a:noFill/>
              </a:ln>
              <a:solidFill>
                <a:sysClr val="windowText" lastClr="000000"/>
              </a:solidFill>
              <a:effectLst/>
              <a:uLnTx/>
              <a:uFillTx/>
              <a:latin typeface="Times New Roman"/>
              <a:ea typeface="Times New Roman"/>
              <a:cs typeface="+mj-cs"/>
            </a:endParaRPr>
          </a:p>
        </p:txBody>
      </p:sp>
      <p:sp>
        <p:nvSpPr>
          <p:cNvPr id="11" name="Rectangle 10"/>
          <p:cNvSpPr/>
          <p:nvPr/>
        </p:nvSpPr>
        <p:spPr>
          <a:xfrm>
            <a:off x="-32657" y="0"/>
            <a:ext cx="9144000" cy="62529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ctr">
              <a:lnSpc>
                <a:spcPts val="2000"/>
              </a:lnSpc>
            </a:pPr>
            <a:endParaRPr lang="en-US" sz="800" b="1" dirty="0" smtClean="0">
              <a:solidFill>
                <a:srgbClr val="C00000"/>
              </a:solidFill>
              <a:latin typeface="Times New Roman"/>
              <a:cs typeface="Traditional Arabic"/>
            </a:endParaRPr>
          </a:p>
          <a:p>
            <a:pPr algn="ctr">
              <a:lnSpc>
                <a:spcPts val="2000"/>
              </a:lnSpc>
            </a:pPr>
            <a:r>
              <a:rPr lang="en-US" sz="2800" b="1" dirty="0" smtClean="0">
                <a:solidFill>
                  <a:schemeClr val="bg1"/>
                </a:solidFill>
                <a:latin typeface="Times New Roman"/>
                <a:cs typeface="Traditional Arabic"/>
              </a:rPr>
              <a:t>Mechanism </a:t>
            </a:r>
            <a:r>
              <a:rPr lang="en-US" sz="2800" b="1" dirty="0">
                <a:solidFill>
                  <a:schemeClr val="bg1"/>
                </a:solidFill>
                <a:latin typeface="Times New Roman"/>
                <a:cs typeface="Traditional Arabic"/>
              </a:rPr>
              <a:t>of Oxidation </a:t>
            </a:r>
            <a:r>
              <a:rPr lang="en-US" sz="2800" b="1" dirty="0" smtClean="0">
                <a:solidFill>
                  <a:schemeClr val="bg1"/>
                </a:solidFill>
                <a:latin typeface="Times New Roman"/>
                <a:cs typeface="Traditional Arabic"/>
              </a:rPr>
              <a:t>Reaction</a:t>
            </a:r>
          </a:p>
        </p:txBody>
      </p:sp>
      <p:sp>
        <p:nvSpPr>
          <p:cNvPr id="12" name="Slide Number Placeholder 1"/>
          <p:cNvSpPr txBox="1">
            <a:spLocks/>
          </p:cNvSpPr>
          <p:nvPr/>
        </p:nvSpPr>
        <p:spPr>
          <a:xfrm>
            <a:off x="457200" y="6356350"/>
            <a:ext cx="2133600" cy="365125"/>
          </a:xfrm>
          <a:prstGeom prst="rect">
            <a:avLst/>
          </a:prstGeom>
        </p:spPr>
        <p:txBody>
          <a:bodyPr vert="horz" lIns="91440" tIns="45720" rIns="91440" bIns="45720" rtlCol="1"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05B12B2-4FB3-489F-A189-74144EEB9694}" type="slidenum">
              <a:rPr lang="en-US" smtClean="0">
                <a:solidFill>
                  <a:prstClr val="black">
                    <a:tint val="75000"/>
                  </a:prstClr>
                </a:solidFill>
              </a:rPr>
              <a:pPr/>
              <a:t>93</a:t>
            </a:fld>
            <a:endParaRPr lang="en-US">
              <a:solidFill>
                <a:prstClr val="black">
                  <a:tint val="75000"/>
                </a:prstClr>
              </a:solidFill>
            </a:endParaRPr>
          </a:p>
        </p:txBody>
      </p:sp>
      <p:sp>
        <p:nvSpPr>
          <p:cNvPr id="13" name="Rectangle 12"/>
          <p:cNvSpPr/>
          <p:nvPr/>
        </p:nvSpPr>
        <p:spPr>
          <a:xfrm>
            <a:off x="1312986" y="3440668"/>
            <a:ext cx="7520410" cy="369332"/>
          </a:xfrm>
          <a:prstGeom prst="rect">
            <a:avLst/>
          </a:prstGeom>
        </p:spPr>
        <p:txBody>
          <a:bodyPr wrap="square">
            <a:spAutoFit/>
          </a:bodyPr>
          <a:lstStyle/>
          <a:p>
            <a:pPr algn="r"/>
            <a:r>
              <a:rPr lang="en-US" b="1" dirty="0">
                <a:solidFill>
                  <a:srgbClr val="C00000"/>
                </a:solidFill>
                <a:latin typeface="Times New Roman"/>
                <a:cs typeface="Traditional Arabic"/>
              </a:rPr>
              <a:t>Oxidation of </a:t>
            </a:r>
            <a:r>
              <a:rPr lang="en-US" b="1" dirty="0" smtClean="0">
                <a:solidFill>
                  <a:srgbClr val="C00000"/>
                </a:solidFill>
                <a:latin typeface="Times New Roman"/>
                <a:cs typeface="Traditional Arabic"/>
              </a:rPr>
              <a:t> alkene by Ozone </a:t>
            </a:r>
            <a:endParaRPr lang="en-US" dirty="0"/>
          </a:p>
        </p:txBody>
      </p:sp>
      <p:sp>
        <p:nvSpPr>
          <p:cNvPr id="16" name="Rectangle 15"/>
          <p:cNvSpPr/>
          <p:nvPr/>
        </p:nvSpPr>
        <p:spPr>
          <a:xfrm>
            <a:off x="4267200" y="5522151"/>
            <a:ext cx="1524000" cy="276999"/>
          </a:xfrm>
          <a:prstGeom prst="rect">
            <a:avLst/>
          </a:prstGeom>
          <a:solidFill>
            <a:srgbClr val="EEECE1"/>
          </a:solidFill>
          <a:ln>
            <a:noFill/>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H</a:t>
            </a:r>
            <a:r>
              <a:rPr kumimoji="0" lang="en-US" sz="12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2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O/Zn</a:t>
            </a:r>
            <a:r>
              <a:rPr lang="en-US" sz="1200" kern="0" dirty="0">
                <a:solidFill>
                  <a:sysClr val="windowText" lastClr="000000"/>
                </a:solidFill>
                <a:latin typeface="Times New Roman" panose="02020603050405020304" pitchFamily="18" charset="0"/>
                <a:ea typeface="Calibri"/>
                <a:cs typeface="Times New Roman" panose="02020603050405020304" pitchFamily="18" charset="0"/>
              </a:rPr>
              <a:t> </a:t>
            </a:r>
            <a:r>
              <a:rPr lang="en-US" sz="1200" b="1" dirty="0" smtClean="0">
                <a:solidFill>
                  <a:srgbClr val="C00000"/>
                </a:solidFill>
                <a:latin typeface="Times New Roman" panose="02020603050405020304" pitchFamily="18" charset="0"/>
                <a:ea typeface="Calibri"/>
                <a:cs typeface="Times New Roman" panose="02020603050405020304" pitchFamily="18" charset="0"/>
              </a:rPr>
              <a:t>r</a:t>
            </a:r>
            <a:r>
              <a:rPr kumimoji="0" lang="en-US" sz="1200" b="1" i="0" u="none" strike="noStrike" kern="1200" cap="none" spc="0" normalizeH="0" baseline="0" noProof="0" dirty="0" err="1"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eduction</a:t>
            </a:r>
            <a:endPar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a:cs typeface="Times New Roman" panose="02020603050405020304" pitchFamily="18" charset="0"/>
            </a:endParaRPr>
          </a:p>
        </p:txBody>
      </p:sp>
      <p:sp>
        <p:nvSpPr>
          <p:cNvPr id="19" name="Rectangle 18"/>
          <p:cNvSpPr/>
          <p:nvPr/>
        </p:nvSpPr>
        <p:spPr>
          <a:xfrm>
            <a:off x="5638800" y="5448417"/>
            <a:ext cx="1409700" cy="307777"/>
          </a:xfrm>
          <a:prstGeom prst="rect">
            <a:avLst/>
          </a:prstGeom>
          <a:solidFill>
            <a:srgbClr val="EEECE1"/>
          </a:solidFill>
          <a:ln>
            <a:noFill/>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   2- H</a:t>
            </a:r>
            <a:r>
              <a:rPr kumimoji="0" lang="en-US" sz="14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4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O/Zn    </a:t>
            </a:r>
            <a:endParaRPr kumimoji="0" lang="en-US" sz="14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a:cs typeface="Times New Roman" panose="02020603050405020304" pitchFamily="18" charset="0"/>
            </a:endParaRPr>
          </a:p>
        </p:txBody>
      </p:sp>
      <p:pic>
        <p:nvPicPr>
          <p:cNvPr id="21" name="Picture 20" descr="http://www.studypage.in/images/chem/organic/alkene-ozonolysis.png"/>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840949"/>
            <a:ext cx="6416600" cy="1343342"/>
          </a:xfrm>
          <a:prstGeom prst="rect">
            <a:avLst/>
          </a:prstGeom>
          <a:noFill/>
          <a:extLst/>
        </p:spPr>
      </p:pic>
      <p:sp>
        <p:nvSpPr>
          <p:cNvPr id="22" name="Rectangle 21"/>
          <p:cNvSpPr/>
          <p:nvPr/>
        </p:nvSpPr>
        <p:spPr>
          <a:xfrm>
            <a:off x="1427804" y="5756194"/>
            <a:ext cx="876300" cy="461665"/>
          </a:xfrm>
          <a:prstGeom prst="rect">
            <a:avLst/>
          </a:prstGeom>
          <a:solidFill>
            <a:schemeClr val="bg1"/>
          </a:solidFill>
          <a:ln>
            <a:noFill/>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r>
              <a:rPr kumimoji="0" lang="en-US" sz="12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CH</a:t>
            </a:r>
            <a:r>
              <a:rPr kumimoji="0" lang="en-US" sz="14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2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Cl</a:t>
            </a:r>
            <a:r>
              <a:rPr kumimoji="0" lang="en-US" sz="14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2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r>
              <a:rPr kumimoji="0" lang="en-US" sz="12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a:t>
            </a:r>
            <a:r>
              <a:rPr kumimoji="0" lang="en-US" sz="12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a:t>
            </a:r>
            <a:r>
              <a:rPr kumimoji="0" lang="en-US" sz="12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78 </a:t>
            </a:r>
            <a:r>
              <a:rPr kumimoji="0" lang="en-US" sz="1100" b="1" i="0" u="none" strike="noStrike" kern="1200" cap="none" spc="0" normalizeH="0" baseline="30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O</a:t>
            </a:r>
            <a:r>
              <a:rPr kumimoji="0" lang="en-US" sz="12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a:t>
            </a:r>
            <a:r>
              <a:rPr kumimoji="0" lang="en-US" sz="12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endParaRPr kumimoji="0" lang="en-US" sz="105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a:cs typeface="Times New Roman" panose="02020603050405020304" pitchFamily="18" charset="0"/>
            </a:endParaRPr>
          </a:p>
        </p:txBody>
      </p:sp>
      <p:sp>
        <p:nvSpPr>
          <p:cNvPr id="23" name="Rectangle 22"/>
          <p:cNvSpPr/>
          <p:nvPr/>
        </p:nvSpPr>
        <p:spPr>
          <a:xfrm>
            <a:off x="2672654" y="4341546"/>
            <a:ext cx="838200" cy="707886"/>
          </a:xfrm>
          <a:prstGeom prst="rect">
            <a:avLst/>
          </a:prstGeom>
          <a:solidFill>
            <a:schemeClr val="bg1"/>
          </a:solidFill>
          <a:ln>
            <a:solidFill>
              <a:schemeClr val="bg1"/>
            </a:solidFill>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O</a:t>
            </a:r>
            <a:r>
              <a:rPr kumimoji="0" lang="en-US" sz="16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3  </a:t>
            </a:r>
            <a:r>
              <a:rPr kumimoji="0" lang="en-US" sz="16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endParaRPr kumimoji="0" lang="en-US" sz="16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CH</a:t>
            </a:r>
            <a:r>
              <a:rPr kumimoji="0" lang="en-US" sz="14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2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Cl</a:t>
            </a:r>
            <a:r>
              <a:rPr kumimoji="0" lang="en-US" sz="14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2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a:t>
            </a:r>
            <a:r>
              <a:rPr kumimoji="0" lang="en-US" sz="12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78 </a:t>
            </a:r>
            <a:r>
              <a:rPr kumimoji="0" lang="en-US" sz="1100" b="1" i="0" u="none" strike="noStrike" kern="1200" cap="none" spc="0" normalizeH="0" baseline="30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O</a:t>
            </a:r>
            <a:r>
              <a:rPr kumimoji="0" lang="en-US" sz="12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a:t>
            </a:r>
            <a:r>
              <a:rPr kumimoji="0" lang="en-US" sz="12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endParaRPr kumimoji="0" lang="en-US" sz="105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a:cs typeface="Times New Roman" panose="02020603050405020304" pitchFamily="18" charset="0"/>
            </a:endParaRPr>
          </a:p>
        </p:txBody>
      </p:sp>
      <p:cxnSp>
        <p:nvCxnSpPr>
          <p:cNvPr id="5" name="Straight Arrow Connector 4"/>
          <p:cNvCxnSpPr/>
          <p:nvPr/>
        </p:nvCxnSpPr>
        <p:spPr>
          <a:xfrm>
            <a:off x="2641061" y="4645015"/>
            <a:ext cx="838200" cy="206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2726599" y="5479195"/>
            <a:ext cx="1447800" cy="276999"/>
          </a:xfrm>
          <a:prstGeom prst="rect">
            <a:avLst/>
          </a:prstGeom>
          <a:solidFill>
            <a:srgbClr val="EEECE1"/>
          </a:solidFill>
          <a:ln>
            <a:noFill/>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O</a:t>
            </a:r>
            <a:r>
              <a:rPr kumimoji="0" lang="en-US" sz="12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3  </a:t>
            </a:r>
            <a:r>
              <a:rPr kumimoji="0" lang="en-US" sz="12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r>
              <a:rPr kumimoji="0" lang="en-US" sz="12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CH</a:t>
            </a:r>
            <a:r>
              <a:rPr kumimoji="0" lang="en-US" sz="14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2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Cl</a:t>
            </a:r>
            <a:r>
              <a:rPr kumimoji="0" lang="en-US" sz="14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2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r>
              <a:rPr kumimoji="0" lang="en-US" sz="12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a:t>
            </a:r>
            <a:r>
              <a:rPr kumimoji="0" lang="en-US" sz="12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a:t>
            </a:r>
            <a:r>
              <a:rPr kumimoji="0" lang="en-US" sz="12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78 </a:t>
            </a:r>
            <a:r>
              <a:rPr kumimoji="0" lang="en-US" sz="1100" b="1" i="0" u="none" strike="noStrike" kern="1200" cap="none" spc="0" normalizeH="0" baseline="30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O</a:t>
            </a:r>
            <a:r>
              <a:rPr kumimoji="0" lang="en-US" sz="12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a:t>
            </a:r>
            <a:r>
              <a:rPr kumimoji="0" lang="en-US" sz="12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endParaRPr kumimoji="0" lang="en-US" sz="105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a:cs typeface="Times New Roman" panose="02020603050405020304" pitchFamily="18" charset="0"/>
            </a:endParaRPr>
          </a:p>
        </p:txBody>
      </p:sp>
    </p:spTree>
    <p:extLst>
      <p:ext uri="{BB962C8B-B14F-4D97-AF65-F5344CB8AC3E}">
        <p14:creationId xmlns:p14="http://schemas.microsoft.com/office/powerpoint/2010/main" val="127824079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94</a:t>
            </a:fld>
            <a:endParaRPr lang="en-US">
              <a:solidFill>
                <a:prstClr val="black">
                  <a:tint val="75000"/>
                </a:prstClr>
              </a:solidFill>
            </a:endParaRPr>
          </a:p>
        </p:txBody>
      </p:sp>
      <p:sp>
        <p:nvSpPr>
          <p:cNvPr id="6" name="Rectangle 5"/>
          <p:cNvSpPr/>
          <p:nvPr/>
        </p:nvSpPr>
        <p:spPr>
          <a:xfrm>
            <a:off x="5257799" y="1295400"/>
            <a:ext cx="3223959" cy="369332"/>
          </a:xfrm>
          <a:prstGeom prst="rect">
            <a:avLst/>
          </a:prstGeom>
        </p:spPr>
        <p:txBody>
          <a:bodyPr wrap="none">
            <a:spAutoFit/>
          </a:bodyPr>
          <a:lstStyle/>
          <a:p>
            <a:r>
              <a:rPr lang="en-US" b="1" dirty="0">
                <a:solidFill>
                  <a:srgbClr val="C00000"/>
                </a:solidFill>
                <a:latin typeface="Times New Roman"/>
                <a:cs typeface="Traditional Arabic"/>
              </a:rPr>
              <a:t>Oxidation of </a:t>
            </a:r>
            <a:r>
              <a:rPr lang="en-US" b="1" dirty="0" smtClean="0">
                <a:solidFill>
                  <a:srgbClr val="C00000"/>
                </a:solidFill>
                <a:latin typeface="Times New Roman"/>
                <a:cs typeface="Traditional Arabic"/>
              </a:rPr>
              <a:t> alkene by Ozone </a:t>
            </a:r>
            <a:endParaRPr lang="en-US" dirty="0"/>
          </a:p>
        </p:txBody>
      </p:sp>
      <p:pic>
        <p:nvPicPr>
          <p:cNvPr id="3328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28600"/>
            <a:ext cx="6858000" cy="582739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581400" y="1991380"/>
            <a:ext cx="1447800" cy="523220"/>
          </a:xfrm>
          <a:prstGeom prst="rect">
            <a:avLst/>
          </a:prstGeom>
          <a:solidFill>
            <a:srgbClr val="EEECE1"/>
          </a:solidFill>
          <a:ln>
            <a:noFill/>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       O</a:t>
            </a:r>
            <a:r>
              <a:rPr kumimoji="0" lang="en-US" sz="14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3  </a:t>
            </a:r>
            <a:r>
              <a:rPr kumimoji="0" lang="en-US" sz="14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r>
              <a:rPr kumimoji="0" lang="en-US" sz="14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CH</a:t>
            </a:r>
            <a:r>
              <a:rPr kumimoji="0" lang="en-US" sz="16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4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Cl</a:t>
            </a:r>
            <a:r>
              <a:rPr kumimoji="0" lang="en-US" sz="16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4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endParaRPr kumimoji="0" lang="en-US" sz="14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r>
              <a:rPr kumimoji="0" lang="en-US" sz="14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78 </a:t>
            </a:r>
            <a:r>
              <a:rPr kumimoji="0" lang="en-US" sz="1200" b="1" i="0" u="none" strike="noStrike" kern="1200" cap="none" spc="0" normalizeH="0" baseline="30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O</a:t>
            </a:r>
            <a:r>
              <a:rPr kumimoji="0" lang="en-US" sz="14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a:t>
            </a:r>
            <a:r>
              <a:rPr kumimoji="0" lang="en-US" sz="14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endParaRPr kumimoji="0" lang="en-US" sz="105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a:cs typeface="Times New Roman" panose="02020603050405020304" pitchFamily="18" charset="0"/>
            </a:endParaRPr>
          </a:p>
        </p:txBody>
      </p:sp>
      <p:sp>
        <p:nvSpPr>
          <p:cNvPr id="10" name="Rectangle 9"/>
          <p:cNvSpPr/>
          <p:nvPr/>
        </p:nvSpPr>
        <p:spPr>
          <a:xfrm>
            <a:off x="5279571" y="3505200"/>
            <a:ext cx="1045029" cy="523220"/>
          </a:xfrm>
          <a:prstGeom prst="rect">
            <a:avLst/>
          </a:prstGeom>
          <a:solidFill>
            <a:srgbClr val="EEECE1"/>
          </a:solidFill>
          <a:ln>
            <a:noFill/>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H</a:t>
            </a:r>
            <a:r>
              <a:rPr kumimoji="0" lang="en-US" sz="14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4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O/Zn</a:t>
            </a:r>
            <a:endParaRPr kumimoji="0" lang="en-US" sz="14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Reduction</a:t>
            </a:r>
            <a:endParaRPr kumimoji="0" lang="en-US" sz="14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a:cs typeface="Times New Roman" panose="02020603050405020304" pitchFamily="18" charset="0"/>
            </a:endParaRPr>
          </a:p>
        </p:txBody>
      </p:sp>
      <p:sp>
        <p:nvSpPr>
          <p:cNvPr id="11" name="Rectangle 10"/>
          <p:cNvSpPr/>
          <p:nvPr/>
        </p:nvSpPr>
        <p:spPr>
          <a:xfrm>
            <a:off x="2743200" y="5331022"/>
            <a:ext cx="1981200" cy="307777"/>
          </a:xfrm>
          <a:prstGeom prst="rect">
            <a:avLst/>
          </a:prstGeom>
          <a:solidFill>
            <a:srgbClr val="EEECE1"/>
          </a:solidFill>
          <a:ln>
            <a:noFill/>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 1-  O</a:t>
            </a:r>
            <a:r>
              <a:rPr kumimoji="0" lang="en-US" sz="14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3  </a:t>
            </a:r>
            <a:r>
              <a:rPr kumimoji="0" lang="en-US" sz="14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r>
              <a:rPr kumimoji="0" lang="en-US" sz="14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CH</a:t>
            </a:r>
            <a:r>
              <a:rPr kumimoji="0" lang="en-US" sz="16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4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Cl</a:t>
            </a:r>
            <a:r>
              <a:rPr kumimoji="0" lang="en-US" sz="16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4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r>
              <a:rPr kumimoji="0" lang="en-US" sz="14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a:t>
            </a:r>
            <a:r>
              <a:rPr kumimoji="0" lang="en-US" sz="14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a:t>
            </a:r>
            <a:r>
              <a:rPr kumimoji="0" lang="en-US" sz="14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78 </a:t>
            </a:r>
            <a:r>
              <a:rPr kumimoji="0" lang="en-US" sz="1200" b="1" i="0" u="none" strike="noStrike" kern="1200" cap="none" spc="0" normalizeH="0" baseline="30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O</a:t>
            </a:r>
            <a:r>
              <a:rPr kumimoji="0" lang="en-US" sz="1400" b="1" i="0" u="none" strike="noStrike" kern="1200" cap="none" spc="0" normalizeH="0" baseline="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C</a:t>
            </a:r>
            <a:r>
              <a:rPr kumimoji="0" lang="en-US" sz="1400" b="1" i="0" u="none" strike="noStrike" kern="1200" cap="none" spc="0" normalizeH="0" baseline="-25000" noProof="0" dirty="0">
                <a:ln>
                  <a:noFill/>
                </a:ln>
                <a:solidFill>
                  <a:srgbClr val="C00000"/>
                </a:solidFill>
                <a:effectLst/>
                <a:uLnTx/>
                <a:uFillTx/>
                <a:latin typeface="Times New Roman" panose="02020603050405020304" pitchFamily="18" charset="0"/>
                <a:ea typeface="Calibri"/>
                <a:cs typeface="Times New Roman" panose="02020603050405020304" pitchFamily="18" charset="0"/>
              </a:rPr>
              <a:t>     </a:t>
            </a:r>
            <a:endParaRPr kumimoji="0" lang="en-US" sz="105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a:cs typeface="Times New Roman" panose="02020603050405020304" pitchFamily="18" charset="0"/>
            </a:endParaRPr>
          </a:p>
        </p:txBody>
      </p:sp>
      <p:sp>
        <p:nvSpPr>
          <p:cNvPr id="12" name="Rectangle 11"/>
          <p:cNvSpPr/>
          <p:nvPr/>
        </p:nvSpPr>
        <p:spPr>
          <a:xfrm>
            <a:off x="2743200" y="5679362"/>
            <a:ext cx="1409700" cy="307777"/>
          </a:xfrm>
          <a:prstGeom prst="rect">
            <a:avLst/>
          </a:prstGeom>
          <a:solidFill>
            <a:srgbClr val="EEECE1"/>
          </a:solidFill>
          <a:ln>
            <a:noFill/>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   2- H</a:t>
            </a:r>
            <a:r>
              <a:rPr kumimoji="0" lang="en-US" sz="1400" b="1" i="0" u="none" strike="noStrike" kern="1200" cap="none" spc="0" normalizeH="0" baseline="-2500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2</a:t>
            </a:r>
            <a:r>
              <a:rPr kumimoji="0" lang="en-US" sz="14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a:cs typeface="Times New Roman" panose="02020603050405020304" pitchFamily="18" charset="0"/>
              </a:rPr>
              <a:t>O/Zn    </a:t>
            </a:r>
            <a:endParaRPr kumimoji="0" lang="en-US" sz="14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a:cs typeface="Times New Roman" panose="02020603050405020304" pitchFamily="18" charset="0"/>
            </a:endParaRPr>
          </a:p>
        </p:txBody>
      </p:sp>
    </p:spTree>
    <p:extLst>
      <p:ext uri="{BB962C8B-B14F-4D97-AF65-F5344CB8AC3E}">
        <p14:creationId xmlns:p14="http://schemas.microsoft.com/office/powerpoint/2010/main" val="283516506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95</a:t>
            </a:fld>
            <a:endParaRPr lang="en-US">
              <a:solidFill>
                <a:prstClr val="black">
                  <a:tint val="75000"/>
                </a:prstClr>
              </a:solidFill>
            </a:endParaRPr>
          </a:p>
        </p:txBody>
      </p:sp>
      <p:pic>
        <p:nvPicPr>
          <p:cNvPr id="328706" name="Picture 2" descr="http://www.organicchemistry.com/wp-content/uploads/BPOCchapter11-C2D-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5447" y="2133600"/>
            <a:ext cx="5982051" cy="1600200"/>
          </a:xfrm>
          <a:prstGeom prst="rect">
            <a:avLst/>
          </a:prstGeom>
          <a:noFill/>
          <a:extLst>
            <a:ext uri="{909E8E84-426E-40DD-AFC4-6F175D3DCCD1}">
              <a14:hiddenFill xmlns:a14="http://schemas.microsoft.com/office/drawing/2010/main">
                <a:solidFill>
                  <a:srgbClr val="FFFFFF"/>
                </a:solidFill>
              </a14:hiddenFill>
            </a:ext>
          </a:extLst>
        </p:spPr>
      </p:pic>
      <p:pic>
        <p:nvPicPr>
          <p:cNvPr id="328710" name="Picture 6" descr="http://www.studypage.in/images/chem/organic/alkene-ozonolysi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457200"/>
            <a:ext cx="6086475" cy="1419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082646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5B12B2-4FB3-489F-A189-74144EEB9694}" type="slidenum">
              <a:rPr lang="en-US" smtClean="0">
                <a:solidFill>
                  <a:prstClr val="black">
                    <a:tint val="75000"/>
                  </a:prstClr>
                </a:solidFill>
              </a:rPr>
              <a:pPr/>
              <a:t>96</a:t>
            </a:fld>
            <a:endParaRPr lang="en-US">
              <a:solidFill>
                <a:prstClr val="black">
                  <a:tint val="75000"/>
                </a:prstClr>
              </a:solidFill>
            </a:endParaRPr>
          </a:p>
        </p:txBody>
      </p:sp>
      <p:pic>
        <p:nvPicPr>
          <p:cNvPr id="3307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9999" y="1274857"/>
            <a:ext cx="6299300" cy="2519720"/>
          </a:xfrm>
          <a:prstGeom prst="rect">
            <a:avLst/>
          </a:prstGeom>
          <a:noFill/>
          <a:extLst>
            <a:ext uri="{909E8E84-426E-40DD-AFC4-6F175D3DCCD1}">
              <a14:hiddenFill xmlns:a14="http://schemas.microsoft.com/office/drawing/2010/main">
                <a:solidFill>
                  <a:srgbClr val="FFFFFF"/>
                </a:solidFill>
              </a14:hiddenFill>
            </a:ext>
          </a:extLst>
        </p:spPr>
      </p:pic>
      <p:pic>
        <p:nvPicPr>
          <p:cNvPr id="3307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449" y="4267200"/>
            <a:ext cx="7749019" cy="14478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5755964" y="885147"/>
            <a:ext cx="3046668" cy="369332"/>
          </a:xfrm>
          <a:prstGeom prst="rect">
            <a:avLst/>
          </a:prstGeom>
        </p:spPr>
        <p:txBody>
          <a:bodyPr wrap="none">
            <a:spAutoFit/>
          </a:bodyPr>
          <a:lstStyle/>
          <a:p>
            <a:r>
              <a:rPr lang="en-US" b="1" dirty="0">
                <a:solidFill>
                  <a:srgbClr val="C00000"/>
                </a:solidFill>
                <a:latin typeface="Times New Roman"/>
                <a:cs typeface="Traditional Arabic"/>
              </a:rPr>
              <a:t>Addition of hydrogen halides</a:t>
            </a:r>
            <a:endParaRPr lang="en-US" dirty="0"/>
          </a:p>
        </p:txBody>
      </p:sp>
      <p:sp>
        <p:nvSpPr>
          <p:cNvPr id="8" name="Rectangle 7"/>
          <p:cNvSpPr/>
          <p:nvPr/>
        </p:nvSpPr>
        <p:spPr>
          <a:xfrm>
            <a:off x="6709542" y="3782854"/>
            <a:ext cx="1975926" cy="369332"/>
          </a:xfrm>
          <a:prstGeom prst="rect">
            <a:avLst/>
          </a:prstGeom>
        </p:spPr>
        <p:txBody>
          <a:bodyPr wrap="none">
            <a:spAutoFit/>
          </a:bodyPr>
          <a:lstStyle/>
          <a:p>
            <a:r>
              <a:rPr lang="en-US" b="1" dirty="0">
                <a:solidFill>
                  <a:srgbClr val="C00000"/>
                </a:solidFill>
                <a:latin typeface="Times New Roman"/>
                <a:cs typeface="Traditional Arabic"/>
              </a:rPr>
              <a:t>Addition of </a:t>
            </a:r>
            <a:r>
              <a:rPr lang="en-US" b="1" dirty="0" smtClean="0">
                <a:solidFill>
                  <a:srgbClr val="C00000"/>
                </a:solidFill>
                <a:latin typeface="Times New Roman"/>
                <a:cs typeface="Traditional Arabic"/>
              </a:rPr>
              <a:t>Water</a:t>
            </a:r>
            <a:endParaRPr lang="en-US" dirty="0"/>
          </a:p>
        </p:txBody>
      </p:sp>
    </p:spTree>
    <p:extLst>
      <p:ext uri="{BB962C8B-B14F-4D97-AF65-F5344CB8AC3E}">
        <p14:creationId xmlns:p14="http://schemas.microsoft.com/office/powerpoint/2010/main" val="268930391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975" y="0"/>
            <a:ext cx="9144000" cy="523220"/>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algn="ctr"/>
            <a:r>
              <a:rPr lang="en-US" sz="2800" b="1" dirty="0" smtClean="0">
                <a:solidFill>
                  <a:srgbClr val="00467A"/>
                </a:solidFill>
                <a:cs typeface="+mj-cs"/>
              </a:rPr>
              <a:t>Alkynes</a:t>
            </a:r>
            <a:endParaRPr lang="en-US" sz="2800" b="1" dirty="0">
              <a:solidFill>
                <a:srgbClr val="00467A"/>
              </a:solidFill>
              <a:cs typeface="+mj-cs"/>
            </a:endParaRPr>
          </a:p>
        </p:txBody>
      </p:sp>
      <p:sp>
        <p:nvSpPr>
          <p:cNvPr id="2" name="مستطيل 1"/>
          <p:cNvSpPr/>
          <p:nvPr/>
        </p:nvSpPr>
        <p:spPr>
          <a:xfrm>
            <a:off x="381000" y="762000"/>
            <a:ext cx="8001000" cy="2862322"/>
          </a:xfrm>
          <a:prstGeom prst="rect">
            <a:avLst/>
          </a:prstGeom>
        </p:spPr>
        <p:txBody>
          <a:bodyPr wrap="square">
            <a:spAutoFit/>
          </a:bodyPr>
          <a:lstStyle/>
          <a:p>
            <a:pPr marL="285750" indent="-285750">
              <a:buFont typeface="Arial" panose="020B0604020202020204" pitchFamily="34" charset="0"/>
              <a:buChar char="•"/>
            </a:pPr>
            <a:r>
              <a:rPr lang="en-US" sz="2000" b="1" dirty="0" smtClean="0">
                <a:solidFill>
                  <a:srgbClr val="00467A"/>
                </a:solidFill>
                <a:latin typeface="Andalus" panose="02020603050405020304" pitchFamily="18" charset="-78"/>
                <a:cs typeface="Andalus" panose="02020603050405020304" pitchFamily="18" charset="-78"/>
              </a:rPr>
              <a:t>Nomenclature</a:t>
            </a:r>
            <a:r>
              <a:rPr lang="en-US" sz="2000" b="1" dirty="0">
                <a:solidFill>
                  <a:srgbClr val="00467A"/>
                </a:solidFill>
                <a:latin typeface="Andalus" panose="02020603050405020304" pitchFamily="18" charset="-78"/>
                <a:cs typeface="Andalus" panose="02020603050405020304" pitchFamily="18" charset="-78"/>
              </a:rPr>
              <a:t>, </a:t>
            </a:r>
            <a:endParaRPr lang="en-US" sz="2000" b="1" dirty="0" smtClean="0">
              <a:solidFill>
                <a:srgbClr val="00467A"/>
              </a:solidFill>
              <a:latin typeface="Andalus" panose="02020603050405020304" pitchFamily="18" charset="-78"/>
              <a:cs typeface="Andalus" panose="02020603050405020304" pitchFamily="18" charset="-78"/>
            </a:endParaRPr>
          </a:p>
          <a:p>
            <a:pPr marL="285750" indent="-285750">
              <a:buFont typeface="Arial" panose="020B0604020202020204" pitchFamily="34" charset="0"/>
              <a:buChar char="•"/>
            </a:pPr>
            <a:r>
              <a:rPr lang="en-US" sz="2000" b="1" dirty="0" smtClean="0">
                <a:solidFill>
                  <a:srgbClr val="00467A"/>
                </a:solidFill>
                <a:latin typeface="Andalus" panose="02020603050405020304" pitchFamily="18" charset="-78"/>
                <a:cs typeface="Andalus" panose="02020603050405020304" pitchFamily="18" charset="-78"/>
              </a:rPr>
              <a:t>Physical </a:t>
            </a:r>
            <a:r>
              <a:rPr lang="en-US" sz="2000" b="1" dirty="0">
                <a:solidFill>
                  <a:srgbClr val="00467A"/>
                </a:solidFill>
                <a:latin typeface="Andalus" panose="02020603050405020304" pitchFamily="18" charset="-78"/>
                <a:cs typeface="Andalus" panose="02020603050405020304" pitchFamily="18" charset="-78"/>
              </a:rPr>
              <a:t>properties, </a:t>
            </a:r>
            <a:endParaRPr lang="en-US" sz="2000" b="1" dirty="0" smtClean="0">
              <a:solidFill>
                <a:srgbClr val="00467A"/>
              </a:solidFill>
              <a:latin typeface="Andalus" panose="02020603050405020304" pitchFamily="18" charset="-78"/>
              <a:cs typeface="Andalus" panose="02020603050405020304" pitchFamily="18" charset="-78"/>
            </a:endParaRPr>
          </a:p>
          <a:p>
            <a:pPr marL="285750" indent="-285750">
              <a:buFont typeface="Arial" panose="020B0604020202020204" pitchFamily="34" charset="0"/>
              <a:buChar char="•"/>
            </a:pPr>
            <a:r>
              <a:rPr lang="en-US" sz="2000" b="1" dirty="0" smtClean="0">
                <a:solidFill>
                  <a:srgbClr val="00467A"/>
                </a:solidFill>
                <a:latin typeface="Andalus" panose="02020603050405020304" pitchFamily="18" charset="-78"/>
                <a:cs typeface="Andalus" panose="02020603050405020304" pitchFamily="18" charset="-78"/>
              </a:rPr>
              <a:t> </a:t>
            </a:r>
            <a:r>
              <a:rPr lang="en-US" sz="2000" b="1" dirty="0">
                <a:solidFill>
                  <a:srgbClr val="00467A"/>
                </a:solidFill>
                <a:latin typeface="Andalus" panose="02020603050405020304" pitchFamily="18" charset="-78"/>
                <a:cs typeface="Andalus" panose="02020603050405020304" pitchFamily="18" charset="-78"/>
              </a:rPr>
              <a:t>Acidity of  Terminal </a:t>
            </a:r>
            <a:r>
              <a:rPr lang="en-US" sz="2000" b="1" dirty="0" smtClean="0">
                <a:solidFill>
                  <a:srgbClr val="00467A"/>
                </a:solidFill>
                <a:latin typeface="Andalus" panose="02020603050405020304" pitchFamily="18" charset="-78"/>
                <a:cs typeface="Andalus" panose="02020603050405020304" pitchFamily="18" charset="-78"/>
              </a:rPr>
              <a:t>Alkynes</a:t>
            </a:r>
          </a:p>
          <a:p>
            <a:pPr marL="285750" indent="-285750">
              <a:buFont typeface="Arial" panose="020B0604020202020204" pitchFamily="34" charset="0"/>
              <a:buChar char="•"/>
            </a:pPr>
            <a:r>
              <a:rPr lang="en-US" sz="2000" b="1" dirty="0" smtClean="0">
                <a:solidFill>
                  <a:srgbClr val="00467A"/>
                </a:solidFill>
                <a:latin typeface="Andalus" panose="02020603050405020304" pitchFamily="18" charset="-78"/>
                <a:cs typeface="Andalus" panose="02020603050405020304" pitchFamily="18" charset="-78"/>
              </a:rPr>
              <a:t>Synthesis </a:t>
            </a:r>
          </a:p>
          <a:p>
            <a:r>
              <a:rPr lang="en-US" sz="2000" b="1" dirty="0" err="1" smtClean="0">
                <a:solidFill>
                  <a:srgbClr val="00467A"/>
                </a:solidFill>
                <a:latin typeface="Andalus" panose="02020603050405020304" pitchFamily="18" charset="-78"/>
                <a:cs typeface="Andalus" panose="02020603050405020304" pitchFamily="18" charset="-78"/>
              </a:rPr>
              <a:t>Dehydrohalogenation</a:t>
            </a:r>
            <a:r>
              <a:rPr lang="en-US" sz="2000" b="1" dirty="0" smtClean="0">
                <a:solidFill>
                  <a:srgbClr val="00467A"/>
                </a:solidFill>
                <a:latin typeface="Andalus" panose="02020603050405020304" pitchFamily="18" charset="-78"/>
                <a:cs typeface="Andalus" panose="02020603050405020304" pitchFamily="18" charset="-78"/>
              </a:rPr>
              <a:t> </a:t>
            </a:r>
            <a:r>
              <a:rPr lang="en-US" sz="2000" b="1" dirty="0">
                <a:solidFill>
                  <a:srgbClr val="00467A"/>
                </a:solidFill>
                <a:latin typeface="Andalus" panose="02020603050405020304" pitchFamily="18" charset="-78"/>
                <a:cs typeface="Andalus" panose="02020603050405020304" pitchFamily="18" charset="-78"/>
              </a:rPr>
              <a:t>from vicinal </a:t>
            </a:r>
            <a:r>
              <a:rPr lang="en-US" sz="2000" b="1" dirty="0" err="1">
                <a:solidFill>
                  <a:srgbClr val="00467A"/>
                </a:solidFill>
                <a:latin typeface="Andalus" panose="02020603050405020304" pitchFamily="18" charset="-78"/>
                <a:cs typeface="Andalus" panose="02020603050405020304" pitchFamily="18" charset="-78"/>
              </a:rPr>
              <a:t>dihalides</a:t>
            </a:r>
            <a:r>
              <a:rPr lang="en-US" sz="2000" b="1" dirty="0">
                <a:solidFill>
                  <a:srgbClr val="00467A"/>
                </a:solidFill>
                <a:latin typeface="Andalus" panose="02020603050405020304" pitchFamily="18" charset="-78"/>
                <a:cs typeface="Andalus" panose="02020603050405020304" pitchFamily="18" charset="-78"/>
              </a:rPr>
              <a:t>, </a:t>
            </a:r>
            <a:endParaRPr lang="en-US" sz="2000" b="1" dirty="0" smtClean="0">
              <a:solidFill>
                <a:srgbClr val="00467A"/>
              </a:solidFill>
              <a:latin typeface="Andalus" panose="02020603050405020304" pitchFamily="18" charset="-78"/>
              <a:cs typeface="Andalus" panose="02020603050405020304" pitchFamily="18" charset="-78"/>
            </a:endParaRPr>
          </a:p>
          <a:p>
            <a:r>
              <a:rPr lang="en-US" sz="2000" b="1" dirty="0" smtClean="0">
                <a:solidFill>
                  <a:srgbClr val="00467A"/>
                </a:solidFill>
                <a:latin typeface="Andalus" panose="02020603050405020304" pitchFamily="18" charset="-78"/>
                <a:cs typeface="Andalus" panose="02020603050405020304" pitchFamily="18" charset="-78"/>
              </a:rPr>
              <a:t>Reaction </a:t>
            </a:r>
            <a:r>
              <a:rPr lang="en-US" sz="2000" b="1" dirty="0">
                <a:solidFill>
                  <a:srgbClr val="00467A"/>
                </a:solidFill>
                <a:latin typeface="Andalus" panose="02020603050405020304" pitchFamily="18" charset="-78"/>
                <a:cs typeface="Andalus" panose="02020603050405020304" pitchFamily="18" charset="-78"/>
              </a:rPr>
              <a:t>of Sodium </a:t>
            </a:r>
            <a:r>
              <a:rPr lang="en-US" sz="2000" b="1" dirty="0" err="1">
                <a:solidFill>
                  <a:srgbClr val="00467A"/>
                </a:solidFill>
                <a:latin typeface="Andalus" panose="02020603050405020304" pitchFamily="18" charset="-78"/>
                <a:cs typeface="Andalus" panose="02020603050405020304" pitchFamily="18" charset="-78"/>
              </a:rPr>
              <a:t>Acetylide</a:t>
            </a:r>
            <a:r>
              <a:rPr lang="en-US" sz="2000" b="1" dirty="0">
                <a:solidFill>
                  <a:srgbClr val="00467A"/>
                </a:solidFill>
                <a:latin typeface="Andalus" panose="02020603050405020304" pitchFamily="18" charset="-78"/>
                <a:cs typeface="Andalus" panose="02020603050405020304" pitchFamily="18" charset="-78"/>
              </a:rPr>
              <a:t> with Primary Alkyl </a:t>
            </a:r>
            <a:r>
              <a:rPr lang="en-US" sz="2000" b="1" dirty="0" smtClean="0">
                <a:solidFill>
                  <a:srgbClr val="00467A"/>
                </a:solidFill>
                <a:latin typeface="Andalus" panose="02020603050405020304" pitchFamily="18" charset="-78"/>
                <a:cs typeface="Andalus" panose="02020603050405020304" pitchFamily="18" charset="-78"/>
              </a:rPr>
              <a:t>Halides</a:t>
            </a:r>
            <a:endParaRPr lang="en-US" sz="2000" b="1" dirty="0">
              <a:solidFill>
                <a:srgbClr val="00467A"/>
              </a:solidFill>
              <a:latin typeface="Andalus" panose="02020603050405020304" pitchFamily="18" charset="-78"/>
              <a:cs typeface="Andalus" panose="02020603050405020304" pitchFamily="18" charset="-78"/>
            </a:endParaRPr>
          </a:p>
          <a:p>
            <a:pPr marL="342900" indent="-342900">
              <a:buFont typeface="Arial" panose="020B0604020202020204" pitchFamily="34" charset="0"/>
              <a:buChar char="•"/>
            </a:pPr>
            <a:r>
              <a:rPr lang="en-US" sz="2000" b="1" dirty="0">
                <a:solidFill>
                  <a:srgbClr val="00467A"/>
                </a:solidFill>
                <a:latin typeface="Andalus" panose="02020603050405020304" pitchFamily="18" charset="-78"/>
                <a:cs typeface="Andalus" panose="02020603050405020304" pitchFamily="18" charset="-78"/>
              </a:rPr>
              <a:t>Reactions of </a:t>
            </a:r>
            <a:r>
              <a:rPr lang="en-US" sz="2000" b="1" dirty="0" smtClean="0">
                <a:solidFill>
                  <a:srgbClr val="00467A"/>
                </a:solidFill>
                <a:latin typeface="Andalus" panose="02020603050405020304" pitchFamily="18" charset="-78"/>
                <a:cs typeface="Andalus" panose="02020603050405020304" pitchFamily="18" charset="-78"/>
              </a:rPr>
              <a:t>Alkynes</a:t>
            </a:r>
            <a:r>
              <a:rPr lang="en-US" sz="2000" b="1" dirty="0">
                <a:solidFill>
                  <a:srgbClr val="00467A"/>
                </a:solidFill>
                <a:latin typeface="Andalus" panose="02020603050405020304" pitchFamily="18" charset="-78"/>
                <a:cs typeface="Andalus" panose="02020603050405020304" pitchFamily="18" charset="-78"/>
              </a:rPr>
              <a:t>;</a:t>
            </a:r>
          </a:p>
          <a:p>
            <a:r>
              <a:rPr lang="en-US" sz="2000" b="1" dirty="0" smtClean="0">
                <a:solidFill>
                  <a:srgbClr val="00467A"/>
                </a:solidFill>
                <a:latin typeface="Andalus" panose="02020603050405020304" pitchFamily="18" charset="-78"/>
                <a:cs typeface="Andalus" panose="02020603050405020304" pitchFamily="18" charset="-78"/>
              </a:rPr>
              <a:t>Addition  </a:t>
            </a:r>
            <a:r>
              <a:rPr lang="en-US" sz="2000" b="1" dirty="0">
                <a:solidFill>
                  <a:srgbClr val="00467A"/>
                </a:solidFill>
                <a:latin typeface="Andalus" panose="02020603050405020304" pitchFamily="18" charset="-78"/>
                <a:cs typeface="Andalus" panose="02020603050405020304" pitchFamily="18" charset="-78"/>
              </a:rPr>
              <a:t>reactions </a:t>
            </a:r>
            <a:r>
              <a:rPr lang="en-US" sz="2000" b="1" dirty="0" smtClean="0">
                <a:solidFill>
                  <a:srgbClr val="00467A"/>
                </a:solidFill>
                <a:latin typeface="Andalus" panose="02020603050405020304" pitchFamily="18" charset="-78"/>
                <a:cs typeface="Andalus" panose="02020603050405020304" pitchFamily="18" charset="-78"/>
              </a:rPr>
              <a:t>: Addition </a:t>
            </a:r>
            <a:r>
              <a:rPr lang="en-US" sz="2000" b="1" dirty="0">
                <a:solidFill>
                  <a:srgbClr val="00467A"/>
                </a:solidFill>
                <a:latin typeface="Andalus" panose="02020603050405020304" pitchFamily="18" charset="-78"/>
                <a:cs typeface="Andalus" panose="02020603050405020304" pitchFamily="18" charset="-78"/>
              </a:rPr>
              <a:t>of </a:t>
            </a:r>
            <a:r>
              <a:rPr lang="en-US" sz="2000" b="1" dirty="0" smtClean="0">
                <a:solidFill>
                  <a:srgbClr val="00467A"/>
                </a:solidFill>
                <a:latin typeface="Andalus" panose="02020603050405020304" pitchFamily="18" charset="-78"/>
                <a:cs typeface="Andalus" panose="02020603050405020304" pitchFamily="18" charset="-78"/>
              </a:rPr>
              <a:t>Hydrogen,  </a:t>
            </a:r>
            <a:r>
              <a:rPr lang="en-US" sz="2000" b="1" dirty="0">
                <a:solidFill>
                  <a:srgbClr val="00467A"/>
                </a:solidFill>
                <a:latin typeface="Andalus" panose="02020603050405020304" pitchFamily="18" charset="-78"/>
                <a:cs typeface="Andalus" panose="02020603050405020304" pitchFamily="18" charset="-78"/>
              </a:rPr>
              <a:t>(Hydrogenation) Halogenations, Addition of, </a:t>
            </a:r>
            <a:r>
              <a:rPr lang="en-US" sz="2000" b="1" dirty="0" smtClean="0">
                <a:solidFill>
                  <a:srgbClr val="00467A"/>
                </a:solidFill>
                <a:latin typeface="Andalus" panose="02020603050405020304" pitchFamily="18" charset="-78"/>
                <a:cs typeface="Andalus" panose="02020603050405020304" pitchFamily="18" charset="-78"/>
              </a:rPr>
              <a:t>HX</a:t>
            </a:r>
            <a:r>
              <a:rPr lang="en-US" sz="2000" b="1" dirty="0">
                <a:solidFill>
                  <a:srgbClr val="00467A"/>
                </a:solidFill>
                <a:latin typeface="Andalus" panose="02020603050405020304" pitchFamily="18" charset="-78"/>
                <a:cs typeface="Andalus" panose="02020603050405020304" pitchFamily="18" charset="-78"/>
              </a:rPr>
              <a:t>, Addition of  Water: (Hydration</a:t>
            </a:r>
            <a:r>
              <a:rPr lang="en-US" sz="2000" b="1" dirty="0" smtClean="0">
                <a:solidFill>
                  <a:srgbClr val="00467A"/>
                </a:solidFill>
                <a:latin typeface="Andalus" panose="02020603050405020304" pitchFamily="18" charset="-78"/>
                <a:cs typeface="Andalus" panose="02020603050405020304" pitchFamily="18" charset="-78"/>
              </a:rPr>
              <a:t>)</a:t>
            </a:r>
            <a:endParaRPr lang="en-US" sz="2000" b="1" dirty="0">
              <a:solidFill>
                <a:srgbClr val="00467A"/>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26256456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29447" y="685800"/>
            <a:ext cx="7932706" cy="2000548"/>
          </a:xfrm>
          <a:prstGeom prst="rect">
            <a:avLst/>
          </a:prstGeom>
          <a:noFill/>
        </p:spPr>
        <p:txBody>
          <a:bodyPr wrap="square" rtlCol="0">
            <a:spAutoFit/>
          </a:bodyPr>
          <a:lstStyle/>
          <a:p>
            <a:pPr algn="just"/>
            <a:r>
              <a:rPr lang="en-US" sz="2000" dirty="0" smtClean="0">
                <a:solidFill>
                  <a:srgbClr val="002060"/>
                </a:solidFill>
                <a:cs typeface="Times New Roman" pitchFamily="18" charset="0"/>
              </a:rPr>
              <a:t>       Alkynes are compounds </a:t>
            </a:r>
            <a:r>
              <a:rPr lang="en-US" sz="2000" dirty="0">
                <a:solidFill>
                  <a:srgbClr val="002060"/>
                </a:solidFill>
                <a:cs typeface="Times New Roman" pitchFamily="18" charset="0"/>
              </a:rPr>
              <a:t>consisted </a:t>
            </a:r>
            <a:r>
              <a:rPr lang="en-US" sz="2000" dirty="0" smtClean="0">
                <a:solidFill>
                  <a:srgbClr val="002060"/>
                </a:solidFill>
                <a:cs typeface="Times New Roman" pitchFamily="18" charset="0"/>
              </a:rPr>
              <a:t>of hydrocarbons </a:t>
            </a:r>
            <a:r>
              <a:rPr lang="en-US" sz="2000" dirty="0">
                <a:solidFill>
                  <a:srgbClr val="002060"/>
                </a:solidFill>
                <a:cs typeface="Times New Roman" pitchFamily="18" charset="0"/>
              </a:rPr>
              <a:t>that contain carbon-carbon triple bonds (</a:t>
            </a:r>
            <a:r>
              <a:rPr lang="en-US" sz="2000" i="1" dirty="0" err="1">
                <a:solidFill>
                  <a:srgbClr val="C00000"/>
                </a:solidFill>
                <a:cs typeface="Times New Roman" pitchFamily="18" charset="0"/>
              </a:rPr>
              <a:t>s</a:t>
            </a:r>
            <a:r>
              <a:rPr lang="en-US" sz="2400" i="1" dirty="0" err="1">
                <a:solidFill>
                  <a:srgbClr val="C00000"/>
                </a:solidFill>
                <a:cs typeface="Times New Roman" pitchFamily="18" charset="0"/>
              </a:rPr>
              <a:t>p</a:t>
            </a:r>
            <a:r>
              <a:rPr lang="en-US" sz="2000" dirty="0">
                <a:solidFill>
                  <a:srgbClr val="002060"/>
                </a:solidFill>
                <a:cs typeface="Times New Roman" pitchFamily="18" charset="0"/>
              </a:rPr>
              <a:t> Hybridization</a:t>
            </a:r>
            <a:r>
              <a:rPr lang="en-US" sz="2000" dirty="0" smtClean="0">
                <a:solidFill>
                  <a:srgbClr val="002060"/>
                </a:solidFill>
                <a:cs typeface="Times New Roman" pitchFamily="18" charset="0"/>
              </a:rPr>
              <a:t>) . </a:t>
            </a:r>
          </a:p>
          <a:p>
            <a:pPr algn="just"/>
            <a:r>
              <a:rPr lang="en-US" sz="2000" dirty="0">
                <a:solidFill>
                  <a:srgbClr val="002060"/>
                </a:solidFill>
                <a:cs typeface="Times New Roman" pitchFamily="18" charset="0"/>
              </a:rPr>
              <a:t> </a:t>
            </a:r>
            <a:r>
              <a:rPr lang="en-US" sz="2000" dirty="0" smtClean="0">
                <a:solidFill>
                  <a:srgbClr val="002060"/>
                </a:solidFill>
                <a:cs typeface="Times New Roman" pitchFamily="18" charset="0"/>
              </a:rPr>
              <a:t>       General </a:t>
            </a:r>
            <a:r>
              <a:rPr lang="en-US" sz="2000" dirty="0">
                <a:solidFill>
                  <a:srgbClr val="002060"/>
                </a:solidFill>
                <a:cs typeface="Times New Roman" pitchFamily="18" charset="0"/>
              </a:rPr>
              <a:t>formula of alkynes </a:t>
            </a:r>
            <a:r>
              <a:rPr lang="en-US" sz="2000" dirty="0" smtClean="0">
                <a:solidFill>
                  <a:srgbClr val="002060"/>
                </a:solidFill>
                <a:cs typeface="Times New Roman" pitchFamily="18" charset="0"/>
              </a:rPr>
              <a:t>with only </a:t>
            </a:r>
            <a:r>
              <a:rPr lang="en-US" sz="2000" dirty="0">
                <a:solidFill>
                  <a:srgbClr val="002060"/>
                </a:solidFill>
                <a:cs typeface="Times New Roman" pitchFamily="18" charset="0"/>
              </a:rPr>
              <a:t>one carbon-carbon triple bonds is </a:t>
            </a:r>
            <a:r>
              <a:rPr lang="en-US" sz="2000" b="1" dirty="0">
                <a:solidFill>
                  <a:srgbClr val="C00000"/>
                </a:solidFill>
                <a:latin typeface="Times New Roman"/>
                <a:ea typeface="Calibri"/>
              </a:rPr>
              <a:t>C</a:t>
            </a:r>
            <a:r>
              <a:rPr lang="en-US" sz="2000" b="1" baseline="-25000" dirty="0">
                <a:solidFill>
                  <a:srgbClr val="C00000"/>
                </a:solidFill>
                <a:latin typeface="Times New Roman"/>
                <a:ea typeface="Calibri"/>
              </a:rPr>
              <a:t>n</a:t>
            </a:r>
            <a:r>
              <a:rPr lang="en-US" sz="2000" b="1" dirty="0">
                <a:solidFill>
                  <a:srgbClr val="C00000"/>
                </a:solidFill>
                <a:latin typeface="Times New Roman"/>
                <a:ea typeface="Calibri"/>
              </a:rPr>
              <a:t>H</a:t>
            </a:r>
            <a:r>
              <a:rPr lang="en-US" sz="2000" b="1" baseline="-25000" dirty="0">
                <a:solidFill>
                  <a:srgbClr val="C00000"/>
                </a:solidFill>
                <a:latin typeface="Times New Roman"/>
                <a:ea typeface="Calibri"/>
              </a:rPr>
              <a:t>2n-2</a:t>
            </a:r>
            <a:r>
              <a:rPr lang="en-US" sz="2000" dirty="0" smtClean="0">
                <a:solidFill>
                  <a:srgbClr val="002060"/>
                </a:solidFill>
                <a:cs typeface="Times New Roman" pitchFamily="18" charset="0"/>
              </a:rPr>
              <a:t> </a:t>
            </a:r>
            <a:r>
              <a:rPr lang="en-US" sz="2000" dirty="0">
                <a:solidFill>
                  <a:srgbClr val="002060"/>
                </a:solidFill>
                <a:cs typeface="Times New Roman" pitchFamily="18" charset="0"/>
              </a:rPr>
              <a:t>A triple bond consists </a:t>
            </a:r>
            <a:r>
              <a:rPr lang="en-US" sz="2000" dirty="0" smtClean="0">
                <a:solidFill>
                  <a:srgbClr val="002060"/>
                </a:solidFill>
                <a:cs typeface="Times New Roman" pitchFamily="18" charset="0"/>
              </a:rPr>
              <a:t> of two </a:t>
            </a:r>
            <a:r>
              <a:rPr lang="en-US" sz="2000" dirty="0">
                <a:solidFill>
                  <a:srgbClr val="002060"/>
                </a:solidFill>
                <a:cs typeface="Times New Roman" pitchFamily="18" charset="0"/>
              </a:rPr>
              <a:t>pi (π) bonds, and one sigma (σ)   </a:t>
            </a:r>
            <a:r>
              <a:rPr lang="en-US" sz="2000" dirty="0" smtClean="0">
                <a:solidFill>
                  <a:srgbClr val="002060"/>
                </a:solidFill>
                <a:cs typeface="Times New Roman" pitchFamily="18" charset="0"/>
              </a:rPr>
              <a:t>bond, geometry (shape) of </a:t>
            </a:r>
            <a:r>
              <a:rPr lang="en-US" sz="2000" dirty="0">
                <a:solidFill>
                  <a:srgbClr val="002060"/>
                </a:solidFill>
                <a:cs typeface="Times New Roman" pitchFamily="18" charset="0"/>
              </a:rPr>
              <a:t>the Carbon-Carbon </a:t>
            </a:r>
            <a:r>
              <a:rPr lang="en-US" sz="2000" dirty="0" smtClean="0">
                <a:solidFill>
                  <a:srgbClr val="002060"/>
                </a:solidFill>
                <a:cs typeface="Times New Roman" pitchFamily="18" charset="0"/>
              </a:rPr>
              <a:t>triple Bond in (Acetylene ) is as follow</a:t>
            </a:r>
            <a:r>
              <a:rPr lang="en-US" sz="2000" dirty="0" smtClean="0">
                <a:solidFill>
                  <a:srgbClr val="FF0000"/>
                </a:solidFill>
                <a:cs typeface="Times New Roman" pitchFamily="18" charset="0"/>
              </a:rPr>
              <a:t>:</a:t>
            </a:r>
            <a:endParaRPr lang="en-US" sz="2000" dirty="0" smtClean="0">
              <a:cs typeface="Times New Roman" pitchFamily="18" charset="0"/>
            </a:endParaRPr>
          </a:p>
        </p:txBody>
      </p:sp>
      <p:sp>
        <p:nvSpPr>
          <p:cNvPr id="10" name="TextBox 9"/>
          <p:cNvSpPr txBox="1"/>
          <p:nvPr/>
        </p:nvSpPr>
        <p:spPr>
          <a:xfrm>
            <a:off x="38100" y="2498"/>
            <a:ext cx="9105900" cy="52322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smtClean="0">
                <a:solidFill>
                  <a:srgbClr val="00467A"/>
                </a:solidFill>
              </a:rPr>
              <a:t>Structure of Alkynes</a:t>
            </a:r>
            <a:endParaRPr lang="en-US" sz="2800" b="1" dirty="0">
              <a:solidFill>
                <a:srgbClr val="00467A"/>
              </a:solidFill>
            </a:endParaRP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3026980"/>
            <a:ext cx="2416858" cy="124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49252" y="4419600"/>
            <a:ext cx="7547753" cy="400110"/>
          </a:xfrm>
          <a:prstGeom prst="rect">
            <a:avLst/>
          </a:prstGeom>
        </p:spPr>
        <p:txBody>
          <a:bodyPr wrap="square">
            <a:spAutoFit/>
          </a:bodyPr>
          <a:lstStyle/>
          <a:p>
            <a:pPr algn="just"/>
            <a:r>
              <a:rPr lang="en-US" sz="2000" dirty="0">
                <a:solidFill>
                  <a:srgbClr val="002060"/>
                </a:solidFill>
              </a:rPr>
              <a:t>Acetylene is a </a:t>
            </a:r>
            <a:r>
              <a:rPr lang="en-US" sz="2000" dirty="0">
                <a:solidFill>
                  <a:srgbClr val="C00000"/>
                </a:solidFill>
              </a:rPr>
              <a:t>linear molecule </a:t>
            </a:r>
            <a:r>
              <a:rPr lang="en-US" sz="2000" dirty="0">
                <a:solidFill>
                  <a:srgbClr val="002060"/>
                </a:solidFill>
              </a:rPr>
              <a:t>with a bond angle of 180</a:t>
            </a:r>
            <a:r>
              <a:rPr lang="en-US" sz="2000" dirty="0">
                <a:solidFill>
                  <a:srgbClr val="002060"/>
                </a:solidFill>
                <a:sym typeface="Symbol"/>
              </a:rPr>
              <a:t>.</a:t>
            </a:r>
            <a:endParaRPr lang="en-US" sz="2000" dirty="0">
              <a:solidFill>
                <a:srgbClr val="002060"/>
              </a:solidFill>
              <a:cs typeface="Times New Roman" pitchFamily="18" charset="0"/>
            </a:endParaRPr>
          </a:p>
        </p:txBody>
      </p:sp>
      <p:sp>
        <p:nvSpPr>
          <p:cNvPr id="3" name="عنصر نائب للتذييل 2"/>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4" name="عنصر نائب لرقم الشريحة 3"/>
          <p:cNvSpPr>
            <a:spLocks noGrp="1"/>
          </p:cNvSpPr>
          <p:nvPr>
            <p:ph type="sldNum" sz="quarter" idx="12"/>
          </p:nvPr>
        </p:nvSpPr>
        <p:spPr/>
        <p:txBody>
          <a:bodyPr/>
          <a:lstStyle/>
          <a:p>
            <a:fld id="{405B12B2-4FB3-489F-A189-74144EEB9694}" type="slidenum">
              <a:rPr lang="en-US" smtClean="0"/>
              <a:pPr/>
              <a:t>98</a:t>
            </a:fld>
            <a:endParaRPr lang="en-US"/>
          </a:p>
        </p:txBody>
      </p:sp>
    </p:spTree>
    <p:extLst>
      <p:ext uri="{BB962C8B-B14F-4D97-AF65-F5344CB8AC3E}">
        <p14:creationId xmlns:p14="http://schemas.microsoft.com/office/powerpoint/2010/main" val="1579484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657" y="-1"/>
            <a:ext cx="9144000" cy="46166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b="1" dirty="0" smtClean="0">
                <a:solidFill>
                  <a:srgbClr val="00467A"/>
                </a:solidFill>
              </a:rPr>
              <a:t>Nomenclature of Alkynes</a:t>
            </a:r>
            <a:endParaRPr lang="en-US" sz="2400" b="1" dirty="0">
              <a:solidFill>
                <a:srgbClr val="00467A"/>
              </a:solidFill>
            </a:endParaRPr>
          </a:p>
        </p:txBody>
      </p:sp>
      <p:sp>
        <p:nvSpPr>
          <p:cNvPr id="3" name="TextBox 2"/>
          <p:cNvSpPr txBox="1"/>
          <p:nvPr/>
        </p:nvSpPr>
        <p:spPr>
          <a:xfrm>
            <a:off x="166426" y="609600"/>
            <a:ext cx="8825174" cy="1938992"/>
          </a:xfrm>
          <a:prstGeom prst="rect">
            <a:avLst/>
          </a:prstGeom>
          <a:noFill/>
        </p:spPr>
        <p:txBody>
          <a:bodyPr wrap="square" rtlCol="0">
            <a:spAutoFit/>
          </a:bodyPr>
          <a:lstStyle/>
          <a:p>
            <a:pPr algn="just"/>
            <a:r>
              <a:rPr lang="en-US" sz="2400" b="1" dirty="0" smtClean="0">
                <a:cs typeface="Times New Roman" pitchFamily="18" charset="0"/>
              </a:rPr>
              <a:t>   </a:t>
            </a:r>
            <a:r>
              <a:rPr lang="en-US" sz="2400" b="1" dirty="0">
                <a:solidFill>
                  <a:srgbClr val="C00000"/>
                </a:solidFill>
                <a:effectLst>
                  <a:outerShdw blurRad="38100" dist="38100" dir="2700000" algn="tl">
                    <a:srgbClr val="000000">
                      <a:alpha val="43137"/>
                    </a:srgbClr>
                  </a:outerShdw>
                </a:effectLst>
                <a:cs typeface="Times New Roman" pitchFamily="18" charset="0"/>
              </a:rPr>
              <a:t>Nomenclature of Alkynes :-</a:t>
            </a:r>
          </a:p>
          <a:p>
            <a:pPr algn="just"/>
            <a:r>
              <a:rPr lang="en-US" sz="2400" b="1" dirty="0">
                <a:solidFill>
                  <a:srgbClr val="002060"/>
                </a:solidFill>
                <a:cs typeface="Times New Roman" pitchFamily="18" charset="0"/>
              </a:rPr>
              <a:t>    Naming alkynes as is the case in the naming </a:t>
            </a:r>
            <a:r>
              <a:rPr lang="en-US" sz="2400" b="1" dirty="0" smtClean="0">
                <a:solidFill>
                  <a:srgbClr val="002060"/>
                </a:solidFill>
                <a:cs typeface="Times New Roman" pitchFamily="18" charset="0"/>
              </a:rPr>
              <a:t>of alkanes (or alkenes) </a:t>
            </a:r>
            <a:r>
              <a:rPr lang="en-US" sz="2400" b="1" dirty="0">
                <a:solidFill>
                  <a:srgbClr val="002060"/>
                </a:solidFill>
                <a:cs typeface="Times New Roman" pitchFamily="18" charset="0"/>
              </a:rPr>
              <a:t>and differ in the replacement </a:t>
            </a:r>
            <a:r>
              <a:rPr lang="en-US" sz="2400" b="1" dirty="0" smtClean="0">
                <a:solidFill>
                  <a:srgbClr val="002060"/>
                </a:solidFill>
                <a:cs typeface="Times New Roman" pitchFamily="18" charset="0"/>
              </a:rPr>
              <a:t>of </a:t>
            </a:r>
            <a:r>
              <a:rPr lang="en-US" sz="2400" b="1" dirty="0" err="1" smtClean="0">
                <a:solidFill>
                  <a:srgbClr val="C00000"/>
                </a:solidFill>
                <a:cs typeface="Times New Roman" pitchFamily="18" charset="0"/>
              </a:rPr>
              <a:t>an</a:t>
            </a:r>
            <a:r>
              <a:rPr lang="en-US" sz="2400" b="1" dirty="0" err="1" smtClean="0">
                <a:solidFill>
                  <a:srgbClr val="002060"/>
                </a:solidFill>
                <a:cs typeface="Times New Roman" pitchFamily="18" charset="0"/>
              </a:rPr>
              <a:t>e</a:t>
            </a:r>
            <a:r>
              <a:rPr lang="en-US" sz="2400" b="1" dirty="0" smtClean="0">
                <a:solidFill>
                  <a:srgbClr val="002060"/>
                </a:solidFill>
                <a:cs typeface="Times New Roman" pitchFamily="18" charset="0"/>
              </a:rPr>
              <a:t> (or </a:t>
            </a:r>
            <a:r>
              <a:rPr lang="en-US" sz="2400" b="1" dirty="0" err="1" smtClean="0">
                <a:solidFill>
                  <a:srgbClr val="C00000"/>
                </a:solidFill>
                <a:cs typeface="Times New Roman" pitchFamily="18" charset="0"/>
              </a:rPr>
              <a:t>en</a:t>
            </a:r>
            <a:r>
              <a:rPr lang="en-US" sz="2400" b="1" dirty="0" err="1" smtClean="0">
                <a:solidFill>
                  <a:srgbClr val="002060"/>
                </a:solidFill>
                <a:cs typeface="Times New Roman" pitchFamily="18" charset="0"/>
              </a:rPr>
              <a:t>e</a:t>
            </a:r>
            <a:r>
              <a:rPr lang="en-US" sz="2400" b="1" dirty="0" smtClean="0">
                <a:solidFill>
                  <a:srgbClr val="002060"/>
                </a:solidFill>
                <a:cs typeface="Times New Roman" pitchFamily="18" charset="0"/>
              </a:rPr>
              <a:t> ) </a:t>
            </a:r>
            <a:r>
              <a:rPr lang="en-US" sz="2400" b="1" dirty="0">
                <a:solidFill>
                  <a:srgbClr val="002060"/>
                </a:solidFill>
                <a:cs typeface="Times New Roman" pitchFamily="18" charset="0"/>
              </a:rPr>
              <a:t>by </a:t>
            </a:r>
            <a:r>
              <a:rPr lang="en-US" sz="2400" b="1" dirty="0" err="1" smtClean="0">
                <a:solidFill>
                  <a:srgbClr val="C00000"/>
                </a:solidFill>
                <a:cs typeface="Times New Roman" pitchFamily="18" charset="0"/>
              </a:rPr>
              <a:t>yn</a:t>
            </a:r>
            <a:r>
              <a:rPr lang="en-US" sz="2400" b="1" dirty="0" err="1" smtClean="0">
                <a:solidFill>
                  <a:srgbClr val="002060"/>
                </a:solidFill>
                <a:cs typeface="Times New Roman" pitchFamily="18" charset="0"/>
              </a:rPr>
              <a:t>e</a:t>
            </a:r>
            <a:r>
              <a:rPr lang="en-US" sz="2400" b="1" dirty="0" smtClean="0">
                <a:solidFill>
                  <a:srgbClr val="002060"/>
                </a:solidFill>
                <a:cs typeface="Times New Roman" pitchFamily="18" charset="0"/>
              </a:rPr>
              <a:t>, </a:t>
            </a:r>
            <a:r>
              <a:rPr lang="en-US" sz="2400" b="1" dirty="0" err="1" smtClean="0">
                <a:solidFill>
                  <a:srgbClr val="002060"/>
                </a:solidFill>
                <a:cs typeface="Times New Roman" pitchFamily="18" charset="0"/>
              </a:rPr>
              <a:t>e.g</a:t>
            </a:r>
            <a:r>
              <a:rPr lang="en-US" sz="2400" b="1" dirty="0" smtClean="0">
                <a:solidFill>
                  <a:srgbClr val="002060"/>
                </a:solidFill>
                <a:cs typeface="Times New Roman" pitchFamily="18" charset="0"/>
              </a:rPr>
              <a:t> the simplest members of the </a:t>
            </a:r>
            <a:r>
              <a:rPr lang="en-US" sz="2400" b="1" dirty="0" smtClean="0">
                <a:solidFill>
                  <a:srgbClr val="FF0000"/>
                </a:solidFill>
                <a:cs typeface="Times New Roman" pitchFamily="18" charset="0"/>
              </a:rPr>
              <a:t>alkynes</a:t>
            </a:r>
            <a:r>
              <a:rPr lang="en-US" sz="2400" b="1" dirty="0" smtClean="0">
                <a:cs typeface="Times New Roman" pitchFamily="18" charset="0"/>
              </a:rPr>
              <a:t> </a:t>
            </a:r>
            <a:r>
              <a:rPr lang="en-US" sz="2400" b="1" dirty="0" smtClean="0">
                <a:solidFill>
                  <a:srgbClr val="002060"/>
                </a:solidFill>
                <a:cs typeface="Times New Roman" pitchFamily="18" charset="0"/>
              </a:rPr>
              <a:t>series (C</a:t>
            </a:r>
            <a:r>
              <a:rPr lang="en-US" sz="2400" b="1" baseline="-25000" dirty="0" smtClean="0">
                <a:solidFill>
                  <a:srgbClr val="002060"/>
                </a:solidFill>
                <a:cs typeface="Times New Roman" pitchFamily="18" charset="0"/>
              </a:rPr>
              <a:t>2</a:t>
            </a:r>
            <a:r>
              <a:rPr lang="en-US" sz="2400" b="1" dirty="0" smtClean="0">
                <a:solidFill>
                  <a:srgbClr val="002060"/>
                </a:solidFill>
                <a:cs typeface="Times New Roman" pitchFamily="18" charset="0"/>
              </a:rPr>
              <a:t> &amp; C</a:t>
            </a:r>
            <a:r>
              <a:rPr lang="en-US" sz="2400" b="1" baseline="-25000" dirty="0" smtClean="0">
                <a:solidFill>
                  <a:srgbClr val="002060"/>
                </a:solidFill>
                <a:cs typeface="Times New Roman" pitchFamily="18" charset="0"/>
              </a:rPr>
              <a:t>3</a:t>
            </a:r>
            <a:r>
              <a:rPr lang="en-US" sz="2400" b="1" dirty="0" smtClean="0">
                <a:solidFill>
                  <a:srgbClr val="002060"/>
                </a:solidFill>
                <a:cs typeface="Times New Roman" pitchFamily="18" charset="0"/>
              </a:rPr>
              <a:t>)</a:t>
            </a:r>
            <a:r>
              <a:rPr lang="en-US" sz="2400" b="1" dirty="0">
                <a:solidFill>
                  <a:srgbClr val="002060"/>
                </a:solidFill>
                <a:cs typeface="Times New Roman" pitchFamily="18" charset="0"/>
              </a:rPr>
              <a:t> derived from the corresponding alkanes by replacing the </a:t>
            </a:r>
            <a:r>
              <a:rPr lang="en-US" sz="2400" b="1" dirty="0">
                <a:solidFill>
                  <a:srgbClr val="FF0000"/>
                </a:solidFill>
                <a:cs typeface="Times New Roman" pitchFamily="18" charset="0"/>
              </a:rPr>
              <a:t>–</a:t>
            </a:r>
            <a:r>
              <a:rPr lang="en-US" sz="2400" b="1" dirty="0" err="1">
                <a:solidFill>
                  <a:srgbClr val="FF0000"/>
                </a:solidFill>
                <a:cs typeface="Times New Roman" pitchFamily="18" charset="0"/>
              </a:rPr>
              <a:t>ane</a:t>
            </a:r>
            <a:r>
              <a:rPr lang="en-US" sz="2400" b="1" dirty="0">
                <a:solidFill>
                  <a:srgbClr val="FF0000"/>
                </a:solidFill>
                <a:cs typeface="Times New Roman" pitchFamily="18" charset="0"/>
              </a:rPr>
              <a:t> </a:t>
            </a:r>
            <a:r>
              <a:rPr lang="en-US" sz="2400" b="1" dirty="0">
                <a:solidFill>
                  <a:srgbClr val="002060"/>
                </a:solidFill>
                <a:cs typeface="Times New Roman" pitchFamily="18" charset="0"/>
              </a:rPr>
              <a:t>ending by </a:t>
            </a:r>
            <a:r>
              <a:rPr lang="en-US" sz="2400" b="1" dirty="0">
                <a:solidFill>
                  <a:srgbClr val="FF0000"/>
                </a:solidFill>
                <a:cs typeface="Times New Roman" pitchFamily="18" charset="0"/>
              </a:rPr>
              <a:t>–</a:t>
            </a:r>
            <a:r>
              <a:rPr lang="en-US" sz="2400" b="1" dirty="0" err="1">
                <a:solidFill>
                  <a:srgbClr val="FF0000"/>
                </a:solidFill>
                <a:cs typeface="Times New Roman" pitchFamily="18" charset="0"/>
              </a:rPr>
              <a:t>yne</a:t>
            </a:r>
            <a:endParaRPr lang="en-US" sz="2400" b="1" dirty="0" smtClean="0">
              <a:cs typeface="Times New Roman" pitchFamily="18" charset="0"/>
            </a:endParaRPr>
          </a:p>
        </p:txBody>
      </p:sp>
      <p:pic>
        <p:nvPicPr>
          <p:cNvPr id="280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667000"/>
            <a:ext cx="7240326" cy="3276600"/>
          </a:xfrm>
          <a:prstGeom prst="rect">
            <a:avLst/>
          </a:prstGeom>
          <a:noFill/>
          <a:extLst>
            <a:ext uri="{909E8E84-426E-40DD-AFC4-6F175D3DCCD1}">
              <a14:hiddenFill xmlns:a14="http://schemas.microsoft.com/office/drawing/2010/main">
                <a:solidFill>
                  <a:srgbClr val="FFFFFF"/>
                </a:solidFill>
              </a14:hiddenFill>
            </a:ext>
          </a:extLst>
        </p:spPr>
      </p:pic>
      <p:sp>
        <p:nvSpPr>
          <p:cNvPr id="4" name="عنصر نائب للتذييل 3"/>
          <p:cNvSpPr>
            <a:spLocks noGrp="1"/>
          </p:cNvSpPr>
          <p:nvPr>
            <p:ph type="ftr" sz="quarter" idx="11"/>
          </p:nvPr>
        </p:nvSpPr>
        <p:spPr/>
        <p:txBody>
          <a:bodyPr/>
          <a:lstStyle/>
          <a:p>
            <a:r>
              <a:rPr lang="ar-SA" smtClean="0"/>
              <a:t>المرجع : أسس الكيمياء العضوية / أ.د سالم الذياب </a:t>
            </a:r>
            <a:endParaRPr lang="en-US"/>
          </a:p>
        </p:txBody>
      </p:sp>
      <p:sp>
        <p:nvSpPr>
          <p:cNvPr id="5" name="عنصر نائب لرقم الشريحة 4"/>
          <p:cNvSpPr>
            <a:spLocks noGrp="1"/>
          </p:cNvSpPr>
          <p:nvPr>
            <p:ph type="sldNum" sz="quarter" idx="12"/>
          </p:nvPr>
        </p:nvSpPr>
        <p:spPr/>
        <p:txBody>
          <a:bodyPr/>
          <a:lstStyle/>
          <a:p>
            <a:fld id="{405B12B2-4FB3-489F-A189-74144EEB9694}" type="slidenum">
              <a:rPr lang="en-US" smtClean="0"/>
              <a:pPr/>
              <a:t>99</a:t>
            </a:fld>
            <a:endParaRPr lang="en-US"/>
          </a:p>
        </p:txBody>
      </p:sp>
    </p:spTree>
    <p:extLst>
      <p:ext uri="{BB962C8B-B14F-4D97-AF65-F5344CB8AC3E}">
        <p14:creationId xmlns:p14="http://schemas.microsoft.com/office/powerpoint/2010/main" val="3392535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10545</TotalTime>
  <Words>17961</Words>
  <Application>Microsoft Office PowerPoint</Application>
  <PresentationFormat>On-screen Show (4:3)</PresentationFormat>
  <Paragraphs>2766</Paragraphs>
  <Slides>275</Slides>
  <Notes>27</Notes>
  <HiddenSlides>0</HiddenSlides>
  <MMClips>0</MMClips>
  <ScaleCrop>false</ScaleCrop>
  <HeadingPairs>
    <vt:vector size="6" baseType="variant">
      <vt:variant>
        <vt:lpstr>Theme</vt:lpstr>
      </vt:variant>
      <vt:variant>
        <vt:i4>2</vt:i4>
      </vt:variant>
      <vt:variant>
        <vt:lpstr>Embedded OLE Servers</vt:lpstr>
      </vt:variant>
      <vt:variant>
        <vt:i4>3</vt:i4>
      </vt:variant>
      <vt:variant>
        <vt:lpstr>Slide Titles</vt:lpstr>
      </vt:variant>
      <vt:variant>
        <vt:i4>275</vt:i4>
      </vt:variant>
    </vt:vector>
  </HeadingPairs>
  <TitlesOfParts>
    <vt:vector size="280" baseType="lpstr">
      <vt:lpstr>Office Theme</vt:lpstr>
      <vt:lpstr>1_Office Theme</vt:lpstr>
      <vt:lpstr>CS ChemDraw Drawing</vt:lpstr>
      <vt:lpstr>ChemDraw.Document.6.0</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Organic Chemistry 145 CHEM</dc:title>
  <dc:creator>melnewehy</dc:creator>
  <cp:lastModifiedBy>User</cp:lastModifiedBy>
  <cp:revision>753</cp:revision>
  <cp:lastPrinted>2016-02-13T09:13:19Z</cp:lastPrinted>
  <dcterms:created xsi:type="dcterms:W3CDTF">2010-02-13T17:30:42Z</dcterms:created>
  <dcterms:modified xsi:type="dcterms:W3CDTF">2017-02-05T12:57:38Z</dcterms:modified>
</cp:coreProperties>
</file>