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680B439-DF84-4D48-BB16-318AB4B76FC3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3855518-A6D2-4634-ADE2-A33D92C9ACA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80B439-DF84-4D48-BB16-318AB4B76FC3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855518-A6D2-4634-ADE2-A33D92C9A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80B439-DF84-4D48-BB16-318AB4B76FC3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855518-A6D2-4634-ADE2-A33D92C9A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80B439-DF84-4D48-BB16-318AB4B76FC3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855518-A6D2-4634-ADE2-A33D92C9A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680B439-DF84-4D48-BB16-318AB4B76FC3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3855518-A6D2-4634-ADE2-A33D92C9ACA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80B439-DF84-4D48-BB16-318AB4B76FC3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3855518-A6D2-4634-ADE2-A33D92C9ACA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80B439-DF84-4D48-BB16-318AB4B76FC3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3855518-A6D2-4634-ADE2-A33D92C9A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80B439-DF84-4D48-BB16-318AB4B76FC3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855518-A6D2-4634-ADE2-A33D92C9ACA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80B439-DF84-4D48-BB16-318AB4B76FC3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855518-A6D2-4634-ADE2-A33D92C9A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680B439-DF84-4D48-BB16-318AB4B76FC3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3855518-A6D2-4634-ADE2-A33D92C9ACA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680B439-DF84-4D48-BB16-318AB4B76FC3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3855518-A6D2-4634-ADE2-A33D92C9ACA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680B439-DF84-4D48-BB16-318AB4B76FC3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3855518-A6D2-4634-ADE2-A33D92C9ACAA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Chemical kinetics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 smtClean="0"/>
              <a:t>polarimeter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2357430"/>
            <a:ext cx="6646396" cy="3214710"/>
          </a:xfrm>
        </p:spPr>
      </p:pic>
      <p:pic>
        <p:nvPicPr>
          <p:cNvPr id="9" name="Picture 8" descr="downloa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2071678"/>
            <a:ext cx="6654939" cy="3000396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14348" y="1714488"/>
            <a:ext cx="7572428" cy="4214842"/>
            <a:chOff x="0" y="5715016"/>
            <a:chExt cx="7572428" cy="4214842"/>
          </a:xfrm>
        </p:grpSpPr>
        <p:sp>
          <p:nvSpPr>
            <p:cNvPr id="6" name="Rectangle 5"/>
            <p:cNvSpPr/>
            <p:nvPr/>
          </p:nvSpPr>
          <p:spPr>
            <a:xfrm>
              <a:off x="0" y="5715016"/>
              <a:ext cx="7572428" cy="421484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Polarimetry</a:t>
              </a:r>
              <a:r>
                <a:rPr lang="en-US" dirty="0" smtClean="0"/>
                <a:t> measures the extent to which a substance interacts with plane polarized light (light which consists of waves that vibrate only in one plane); whether it rotates plane polarized light to the left, to the right, or not at all.</a:t>
              </a:r>
            </a:p>
            <a:p>
              <a:pPr algn="ctr"/>
              <a:r>
                <a:rPr lang="en-US" dirty="0" smtClean="0"/>
                <a:t> </a:t>
              </a:r>
              <a:r>
                <a:rPr lang="en-US" dirty="0" smtClean="0">
                  <a:solidFill>
                    <a:schemeClr val="accent2">
                      <a:lumMod val="50000"/>
                    </a:schemeClr>
                  </a:solidFill>
                </a:rPr>
                <a:t>optically active mean ?</a:t>
              </a:r>
            </a:p>
            <a:p>
              <a:pPr algn="ctr"/>
              <a:endParaRPr lang="en-US" dirty="0" smtClean="0">
                <a:solidFill>
                  <a:schemeClr val="accent2">
                    <a:lumMod val="50000"/>
                  </a:schemeClr>
                </a:solidFill>
              </a:endParaRPr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214446" y="8358222"/>
              <a:ext cx="5429288" cy="135732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[</a:t>
              </a:r>
              <a:r>
                <a:rPr lang="el-GR" b="1" i="1" dirty="0" smtClean="0">
                  <a:latin typeface="Times New Roman"/>
                  <a:cs typeface="Times New Roman"/>
                </a:rPr>
                <a:t>α</a:t>
              </a:r>
              <a:r>
                <a:rPr lang="en-US" dirty="0" smtClean="0"/>
                <a:t>]</a:t>
              </a:r>
              <a:r>
                <a:rPr lang="en-US" baseline="-25000" dirty="0" smtClean="0"/>
                <a:t>lit</a:t>
              </a:r>
              <a:r>
                <a:rPr lang="en-US" dirty="0"/>
                <a:t> = </a:t>
              </a:r>
              <a:r>
                <a:rPr lang="en-US" dirty="0" smtClean="0"/>
                <a:t>[(</a:t>
              </a:r>
              <a:r>
                <a:rPr lang="el-GR" b="1" i="1" dirty="0" smtClean="0">
                  <a:latin typeface="Times New Roman"/>
                  <a:cs typeface="Times New Roman"/>
                </a:rPr>
                <a:t>α</a:t>
              </a:r>
              <a:r>
                <a:rPr lang="en-US" dirty="0" smtClean="0"/>
                <a:t>)</a:t>
              </a:r>
              <a:r>
                <a:rPr lang="en-US" baseline="-25000" dirty="0" err="1" smtClean="0"/>
                <a:t>obs</a:t>
              </a:r>
              <a:r>
                <a:rPr lang="en-US" dirty="0" smtClean="0"/>
                <a:t>]/(lx </a:t>
              </a:r>
              <a:r>
                <a:rPr lang="en-US" dirty="0"/>
                <a:t>c)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sucrose Inversion with acid catalyst 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71472" y="1714488"/>
            <a:ext cx="8072494" cy="4429156"/>
            <a:chOff x="571472" y="1714488"/>
            <a:chExt cx="8072494" cy="4429156"/>
          </a:xfrm>
        </p:grpSpPr>
        <p:sp>
          <p:nvSpPr>
            <p:cNvPr id="3" name="Rectangle 2"/>
            <p:cNvSpPr/>
            <p:nvPr/>
          </p:nvSpPr>
          <p:spPr>
            <a:xfrm>
              <a:off x="571472" y="1714488"/>
              <a:ext cx="8072494" cy="442915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 descr="download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1604" y="2143116"/>
              <a:ext cx="5662638" cy="1104900"/>
            </a:xfrm>
            <a:prstGeom prst="rect">
              <a:avLst/>
            </a:prstGeom>
          </p:spPr>
        </p:pic>
      </p:grpSp>
      <p:pic>
        <p:nvPicPr>
          <p:cNvPr id="6" name="Picture 5" descr="Exhibition-Chemistry_pg009_410_tcm18-21226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3429000"/>
            <a:ext cx="5643602" cy="2514600"/>
          </a:xfrm>
          <a:prstGeom prst="rect">
            <a:avLst/>
          </a:prstGeom>
        </p:spPr>
      </p:pic>
      <p:sp>
        <p:nvSpPr>
          <p:cNvPr id="7" name="Explosion 1 6"/>
          <p:cNvSpPr/>
          <p:nvPr/>
        </p:nvSpPr>
        <p:spPr>
          <a:xfrm>
            <a:off x="6572264" y="4071942"/>
            <a:ext cx="2071702" cy="1785950"/>
          </a:xfrm>
          <a:prstGeom prst="irregularSeal1">
            <a:avLst/>
          </a:prstGeom>
          <a:solidFill>
            <a:schemeClr val="accent3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Total reading will be?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142976" y="2571744"/>
            <a:ext cx="7286676" cy="128588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u="sng" dirty="0" smtClean="0">
                <a:solidFill>
                  <a:srgbClr val="002060"/>
                </a:solidFill>
              </a:rPr>
              <a:t>Purpose</a:t>
            </a:r>
            <a:r>
              <a:rPr lang="en-US" dirty="0" smtClean="0"/>
              <a:t>:</a:t>
            </a:r>
          </a:p>
          <a:p>
            <a:r>
              <a:rPr lang="en-US" dirty="0" smtClean="0"/>
              <a:t>Determine the rate constant (k)of the reaction</a:t>
            </a:r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sucrose Inversion with acid catalyst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2910" y="1714488"/>
            <a:ext cx="8001056" cy="4572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/>
              <a:t>-d[sucrose]/ dt = k [sucrose]</a:t>
            </a:r>
            <a:r>
              <a:rPr lang="pt-BR" baseline="30000" dirty="0" smtClean="0"/>
              <a:t>m</a:t>
            </a:r>
            <a:r>
              <a:rPr lang="pt-BR" dirty="0" smtClean="0"/>
              <a:t> [H2O]</a:t>
            </a:r>
            <a:r>
              <a:rPr lang="pt-BR" baseline="30000" dirty="0" smtClean="0"/>
              <a:t>n</a:t>
            </a:r>
            <a:r>
              <a:rPr lang="pt-BR" dirty="0" smtClean="0"/>
              <a:t> [H+] </a:t>
            </a:r>
            <a:r>
              <a:rPr lang="pt-BR" baseline="30000" dirty="0" smtClean="0"/>
              <a:t>p</a:t>
            </a:r>
          </a:p>
          <a:p>
            <a:endParaRPr lang="pt-BR" baseline="30000" dirty="0" smtClean="0"/>
          </a:p>
          <a:p>
            <a:r>
              <a:rPr lang="en-US" dirty="0" smtClean="0"/>
              <a:t>-d[sucrose]/ </a:t>
            </a:r>
            <a:r>
              <a:rPr lang="en-US" dirty="0" err="1" smtClean="0"/>
              <a:t>dt</a:t>
            </a:r>
            <a:r>
              <a:rPr lang="en-US" dirty="0" smtClean="0"/>
              <a:t> =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eff</a:t>
            </a:r>
            <a:r>
              <a:rPr lang="en-US" dirty="0" smtClean="0"/>
              <a:t> [sucrose]</a:t>
            </a:r>
            <a:r>
              <a:rPr lang="en-US" baseline="30000" dirty="0" smtClean="0"/>
              <a:t>m</a:t>
            </a:r>
            <a:r>
              <a:rPr lang="en-US" dirty="0" smtClean="0"/>
              <a:t> </a:t>
            </a:r>
          </a:p>
          <a:p>
            <a:r>
              <a:rPr lang="en-US" dirty="0" smtClean="0"/>
              <a:t>c = co e </a:t>
            </a:r>
            <a:r>
              <a:rPr lang="en-US" baseline="30000" dirty="0" smtClean="0"/>
              <a:t>-</a:t>
            </a:r>
            <a:r>
              <a:rPr lang="en-US" baseline="30000" dirty="0" err="1" smtClean="0"/>
              <a:t>keff</a:t>
            </a:r>
            <a:r>
              <a:rPr lang="en-US" baseline="30000" dirty="0" smtClean="0"/>
              <a:t> </a:t>
            </a:r>
            <a:r>
              <a:rPr lang="en-US" baseline="30000" smtClean="0"/>
              <a:t>t </a:t>
            </a:r>
          </a:p>
          <a:p>
            <a:endParaRPr lang="en-US" baseline="30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pt-BR" baseline="30000" dirty="0" smtClean="0"/>
          </a:p>
          <a:p>
            <a:r>
              <a:rPr lang="pt-BR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sucrose Inversion with acid catalyst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14348" y="1643050"/>
            <a:ext cx="7858180" cy="464347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Procuder</a:t>
            </a:r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sucrose Inversion with acid catalyst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143240" y="1643050"/>
            <a:ext cx="314327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Report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142</TotalTime>
  <Words>125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Foundry</vt:lpstr>
      <vt:lpstr>Chemical kinetics </vt:lpstr>
      <vt:lpstr>polarimeter.</vt:lpstr>
      <vt:lpstr>sucrose Inversion with acid catalyst </vt:lpstr>
      <vt:lpstr>sucrose Inversion with acid catalyst </vt:lpstr>
      <vt:lpstr>sucrose Inversion with acid catalyst </vt:lpstr>
      <vt:lpstr>sucrose Inversion with acid catalyst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kinetics</dc:title>
  <dc:creator>reem</dc:creator>
  <cp:lastModifiedBy>reem</cp:lastModifiedBy>
  <cp:revision>15</cp:revision>
  <dcterms:created xsi:type="dcterms:W3CDTF">2015-02-10T08:41:21Z</dcterms:created>
  <dcterms:modified xsi:type="dcterms:W3CDTF">2015-02-10T11:03:36Z</dcterms:modified>
</cp:coreProperties>
</file>