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8" r:id="rId10"/>
    <p:sldId id="263" r:id="rId11"/>
    <p:sldId id="264" r:id="rId12"/>
    <p:sldId id="265" r:id="rId13"/>
    <p:sldId id="266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ADE5E-3317-6349-B3E3-E1D24CDDF186}" type="datetimeFigureOut">
              <a:rPr lang="en-US" smtClean="0"/>
              <a:t>11/2/16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6240B-9FE1-3143-B528-2F4DD5F8C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22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(look at the table attached that lists the exchange rates between the U.S. dollar and other currencies at a standard time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6240B-9FE1-3143-B528-2F4DD5F8CA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31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59AB-F36A-3B4D-A0C8-14B3C2214775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FF5D-2477-424E-9EDA-C783AA1C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59AB-F36A-3B4D-A0C8-14B3C2214775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FF5D-2477-424E-9EDA-C783AA1C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2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59AB-F36A-3B4D-A0C8-14B3C2214775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FF5D-2477-424E-9EDA-C783AA1C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0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59AB-F36A-3B4D-A0C8-14B3C2214775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FF5D-2477-424E-9EDA-C783AA1C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5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59AB-F36A-3B4D-A0C8-14B3C2214775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FF5D-2477-424E-9EDA-C783AA1C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2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59AB-F36A-3B4D-A0C8-14B3C2214775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FF5D-2477-424E-9EDA-C783AA1C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2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59AB-F36A-3B4D-A0C8-14B3C2214775}" type="datetimeFigureOut">
              <a:rPr lang="en-US" smtClean="0"/>
              <a:t>11/2/16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FF5D-2477-424E-9EDA-C783AA1C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9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59AB-F36A-3B4D-A0C8-14B3C2214775}" type="datetimeFigureOut">
              <a:rPr lang="en-US" smtClean="0"/>
              <a:t>11/2/16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FF5D-2477-424E-9EDA-C783AA1C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6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59AB-F36A-3B4D-A0C8-14B3C2214775}" type="datetimeFigureOut">
              <a:rPr lang="en-US" smtClean="0"/>
              <a:t>11/2/16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FF5D-2477-424E-9EDA-C783AA1C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2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59AB-F36A-3B4D-A0C8-14B3C2214775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FF5D-2477-424E-9EDA-C783AA1C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5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59AB-F36A-3B4D-A0C8-14B3C2214775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FF5D-2477-424E-9EDA-C783AA1C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9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C59AB-F36A-3B4D-A0C8-14B3C2214775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AFF5D-2477-424E-9EDA-C783AA1CB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Foreign Exchange Markets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00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8530"/>
            <a:ext cx="8229600" cy="74910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FOREIGN EXCHANGE RATES AND TRANSACTIONS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Foreign Exchange Rates </a:t>
            </a:r>
            <a:endParaRPr lang="en-US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/>
              <a:t>Foreign exchange rates are listed in two ways: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U.S</a:t>
            </a:r>
            <a:r>
              <a:rPr lang="en-US" dirty="0"/>
              <a:t>. dollars received for one unit of the foreign currency exchanged </a:t>
            </a:r>
            <a:r>
              <a:rPr lang="en-US" b="1" i="1" dirty="0"/>
              <a:t>(IN US$</a:t>
            </a:r>
            <a:r>
              <a:rPr lang="en-US" dirty="0"/>
              <a:t>, also referred to as </a:t>
            </a:r>
            <a:r>
              <a:rPr lang="en-US" b="1" i="1" dirty="0"/>
              <a:t>the direct quote</a:t>
            </a:r>
            <a:r>
              <a:rPr lang="en-US" dirty="0"/>
              <a:t>) </a:t>
            </a:r>
            <a:endParaRPr lang="en-US" dirty="0" smtClean="0"/>
          </a:p>
          <a:p>
            <a:pPr marL="514350" indent="-514350">
              <a:buFont typeface="Arial"/>
              <a:buAutoNum type="arabicPeriod"/>
            </a:pPr>
            <a:r>
              <a:rPr lang="en-US" dirty="0"/>
              <a:t>foreign currency received for each U.S. dollar exchanged (</a:t>
            </a:r>
            <a:r>
              <a:rPr lang="en-US" b="1" i="1" dirty="0"/>
              <a:t>PER US$</a:t>
            </a:r>
            <a:r>
              <a:rPr lang="en-US" dirty="0"/>
              <a:t>, also referred to as </a:t>
            </a:r>
            <a:r>
              <a:rPr lang="en-US" b="1" i="1" dirty="0"/>
              <a:t>the indirect quote</a:t>
            </a:r>
            <a:r>
              <a:rPr lang="en-US" dirty="0"/>
              <a:t>) 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63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Foreign Exchange Rates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</a:p>
          <a:p>
            <a:r>
              <a:rPr lang="en-US" dirty="0"/>
              <a:t>the exchange rate of U.S. dollars for </a:t>
            </a:r>
            <a:r>
              <a:rPr lang="en-US" dirty="0" smtClean="0"/>
              <a:t>Saudi Riyal is  $0.2667(</a:t>
            </a:r>
            <a:r>
              <a:rPr lang="en-US" dirty="0"/>
              <a:t>US$</a:t>
            </a:r>
            <a:r>
              <a:rPr lang="en-US" dirty="0" smtClean="0"/>
              <a:t>/SAR) </a:t>
            </a:r>
          </a:p>
          <a:p>
            <a:r>
              <a:rPr lang="en-US" dirty="0"/>
              <a:t>the exchange rate of </a:t>
            </a:r>
            <a:r>
              <a:rPr lang="en-US" dirty="0" smtClean="0"/>
              <a:t>Saudi Riyal for </a:t>
            </a:r>
            <a:r>
              <a:rPr lang="en-US" dirty="0"/>
              <a:t>U.S. dollars was </a:t>
            </a:r>
            <a:r>
              <a:rPr lang="en-US" dirty="0" smtClean="0"/>
              <a:t>$3.7495 (SAR/</a:t>
            </a:r>
            <a:r>
              <a:rPr lang="en-US" dirty="0"/>
              <a:t>US$</a:t>
            </a:r>
            <a:r>
              <a:rPr lang="en-US" dirty="0" smtClean="0"/>
              <a:t>)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697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Foreign Exchange Transactions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types of foreign exchange rates and foreign exchange transactions: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dirty="0"/>
              <a:t>Spot foreign exchange transactions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</a:t>
            </a:r>
            <a:r>
              <a:rPr lang="en-US" b="1" dirty="0"/>
              <a:t> forward foreign exchange transaction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620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spot foreign exchange transactions </a:t>
            </a:r>
            <a:endParaRPr lang="en-US" dirty="0" smtClean="0"/>
          </a:p>
          <a:p>
            <a:r>
              <a:rPr lang="en-US" dirty="0"/>
              <a:t>Foreign exchange trans- actions involving the immediate exchange of currencies at the current (or spot) exchange rate.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93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sz="2800" dirty="0" smtClean="0"/>
              <a:t>a U.S. investor wanting to buy British pounds through a local bank at a rate of $1 per 0.6413 pound (or $1.5594 per pound). </a:t>
            </a:r>
          </a:p>
          <a:p>
            <a:r>
              <a:rPr lang="en-US" sz="2800" dirty="0"/>
              <a:t>If the dollar depreciates in value relative to the pound (e.g., $1 per 0.6372 pound or $1.5694 per pound), the value of the pound </a:t>
            </a:r>
            <a:r>
              <a:rPr lang="en-US" sz="2800" dirty="0" smtClean="0"/>
              <a:t>investment</a:t>
            </a:r>
            <a:r>
              <a:rPr lang="en-US" sz="2800" dirty="0"/>
              <a:t>, if converted back into U.S. dollars, increases </a:t>
            </a:r>
            <a:endParaRPr lang="en-US" sz="2800" dirty="0" smtClean="0"/>
          </a:p>
          <a:p>
            <a:r>
              <a:rPr lang="en-US" sz="2800" dirty="0"/>
              <a:t>If the dollar appreciates in value </a:t>
            </a:r>
            <a:r>
              <a:rPr lang="en-US" sz="2800" dirty="0" smtClean="0"/>
              <a:t>relative </a:t>
            </a:r>
            <a:r>
              <a:rPr lang="en-US" sz="2800" dirty="0"/>
              <a:t>to the pound (e.g., $1 per 0.6432 pound or $1.5547 per pound), the value of the pound investment, if converted back into U.S. dollars, decreases. 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71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/>
              <a:t>forward foreign exchange transaction </a:t>
            </a:r>
            <a:endParaRPr lang="en-US" sz="2800" dirty="0" smtClean="0"/>
          </a:p>
          <a:p>
            <a:r>
              <a:rPr lang="en-US" sz="2800" dirty="0"/>
              <a:t>The exchange of </a:t>
            </a:r>
            <a:r>
              <a:rPr lang="en-US" sz="2800" dirty="0" smtClean="0"/>
              <a:t>currencies </a:t>
            </a:r>
            <a:r>
              <a:rPr lang="en-US" sz="2800" dirty="0"/>
              <a:t>at a specified exchange rate (or </a:t>
            </a:r>
            <a:r>
              <a:rPr lang="en-US" sz="2800" dirty="0" smtClean="0"/>
              <a:t>forward </a:t>
            </a:r>
            <a:r>
              <a:rPr lang="en-US" sz="2800" dirty="0"/>
              <a:t>exchange rate) at some specified date in the future. </a:t>
            </a:r>
            <a:endParaRPr lang="en-US" sz="2800" dirty="0" smtClean="0"/>
          </a:p>
          <a:p>
            <a:r>
              <a:rPr lang="en-US" sz="2800" dirty="0"/>
              <a:t>An example is an agreement today (at time 0) to exchange dollars for pounds at a given (forward) exchange rate three months into the future </a:t>
            </a:r>
            <a:endParaRPr lang="en-US" sz="2800" dirty="0" smtClean="0"/>
          </a:p>
          <a:p>
            <a:r>
              <a:rPr lang="en-US" sz="2800" dirty="0" smtClean="0"/>
              <a:t>There is an increase use of forward </a:t>
            </a:r>
            <a:r>
              <a:rPr lang="en-US" sz="2800" dirty="0"/>
              <a:t>relative to spot foreign exchange </a:t>
            </a:r>
            <a:r>
              <a:rPr lang="en-US" sz="2800" dirty="0" smtClean="0"/>
              <a:t>transactions because of the </a:t>
            </a:r>
            <a:r>
              <a:rPr lang="en-US" sz="2800" dirty="0"/>
              <a:t>increased ability to hedge foreign exchange risk with forward foreign exchange contracts 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16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3960"/>
            <a:ext cx="8229600" cy="7936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Measuring Risk and Return on Foreign Exchange Transactions.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foreign exchange risk is introduced by adding foreign currency assets and liabilities to a firm’s balance sheet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risk involved with a spot foreign exchange transaction is that the value of the foreign currency may change relative to the U.S. dollar over a holding period.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355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Foreign Exchange Risk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Suppose </a:t>
            </a:r>
            <a:r>
              <a:rPr lang="en-US" sz="2400" dirty="0"/>
              <a:t>that on </a:t>
            </a:r>
            <a:r>
              <a:rPr lang="en-US" sz="2400" dirty="0" smtClean="0"/>
              <a:t>a </a:t>
            </a:r>
            <a:r>
              <a:rPr lang="en-US" sz="2400" dirty="0"/>
              <a:t>U.S. firm plans to purchase 3 million Swiss francs’ (</a:t>
            </a:r>
            <a:r>
              <a:rPr lang="en-US" sz="2400" dirty="0" err="1"/>
              <a:t>Sf</a:t>
            </a:r>
            <a:r>
              <a:rPr lang="en-US" sz="2400" dirty="0"/>
              <a:t>) worth of Swiss bonds from a Swiss FI in one month’s time. The Swiss FI wants payment in Swiss </a:t>
            </a:r>
            <a:r>
              <a:rPr lang="en-US" sz="2400" dirty="0" smtClean="0"/>
              <a:t>francs, </a:t>
            </a:r>
            <a:r>
              <a:rPr lang="en-US" sz="2400" dirty="0"/>
              <a:t>the U.S. firm will convert dollars into Swiss francs today. The spot exchange rate for August 19, 2010 (reported </a:t>
            </a:r>
            <a:r>
              <a:rPr lang="en-US" sz="2400" dirty="0" smtClean="0"/>
              <a:t>in the Table) </a:t>
            </a:r>
            <a:r>
              <a:rPr lang="en-US" sz="2400" dirty="0"/>
              <a:t>of U.S. dollars for Swiss francs is 0.9691, or one franc costs 0.9691 in dollars. Consequently, the U.S. firm must convert: </a:t>
            </a: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sz="2400" dirty="0" smtClean="0"/>
              <a:t> U.S$/</a:t>
            </a:r>
            <a:r>
              <a:rPr lang="en-US" sz="2400" dirty="0" err="1" smtClean="0"/>
              <a:t>Sf</a:t>
            </a:r>
            <a:r>
              <a:rPr lang="en-US" sz="2400" dirty="0" smtClean="0"/>
              <a:t> exchange rate * </a:t>
            </a:r>
            <a:r>
              <a:rPr lang="en-US" sz="2400" dirty="0" err="1" smtClean="0"/>
              <a:t>Sf</a:t>
            </a:r>
            <a:r>
              <a:rPr lang="en-US" sz="2400" dirty="0" smtClean="0"/>
              <a:t> 3 million = </a:t>
            </a:r>
          </a:p>
          <a:p>
            <a:pPr marL="0" indent="0">
              <a:buNone/>
            </a:pPr>
            <a:r>
              <a:rPr lang="en-US" sz="2400" dirty="0" smtClean="0"/>
              <a:t>                                             0.9691 * </a:t>
            </a:r>
            <a:r>
              <a:rPr lang="en-US" sz="2400" dirty="0" err="1" smtClean="0"/>
              <a:t>Sf</a:t>
            </a:r>
            <a:r>
              <a:rPr lang="en-US" sz="2400" dirty="0" smtClean="0"/>
              <a:t> 3m              = $2,907,300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5091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84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21" y="1136500"/>
            <a:ext cx="8667721" cy="5481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One month after the conversion of dollars to Swiss francs, the Swiss bond purchase deal </a:t>
            </a:r>
            <a:r>
              <a:rPr lang="en-US" sz="2400" dirty="0" smtClean="0"/>
              <a:t>falls </a:t>
            </a:r>
            <a:r>
              <a:rPr lang="en-US" sz="2400" dirty="0"/>
              <a:t>through and the U.S. firm no longer needs the Swiss francs it purchased at $0.9691 per franc. The spot exchange rate of the Swiss franc to the dollar has fallen or depreciated over the month so that the value of a franc is worth only $0.9566, or the exchange rate is $0.9566 per franc. The U.S. dollar value of 3 million Swiss francs is now only: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 </a:t>
            </a:r>
            <a:r>
              <a:rPr lang="ro-RO" sz="2400" dirty="0"/>
              <a:t>0.9566 </a:t>
            </a:r>
            <a:r>
              <a:rPr lang="ro-RO" sz="2400" dirty="0" smtClean="0"/>
              <a:t>* 􏰂 </a:t>
            </a:r>
            <a:r>
              <a:rPr lang="ro-RO" sz="2400" dirty="0"/>
              <a:t>Sf 3 </a:t>
            </a:r>
            <a:r>
              <a:rPr lang="ro-RO" sz="2400" dirty="0" smtClean="0"/>
              <a:t>million= </a:t>
            </a:r>
            <a:r>
              <a:rPr lang="ro-RO" sz="2400" dirty="0"/>
              <a:t>􏰀 $2,869,800 </a:t>
            </a:r>
            <a:endParaRPr lang="ro-RO" sz="2400" dirty="0" smtClean="0"/>
          </a:p>
          <a:p>
            <a:pPr marL="0" indent="0">
              <a:buNone/>
            </a:pPr>
            <a:r>
              <a:rPr lang="ro-RO" sz="2400" dirty="0"/>
              <a:t>The depreciation of the Swiss franc relative to the dollar over the month has caused the U.S. firm to suffer a $37,500 ($2,869,800 􏰁 $2,907,300) loss due to exchange rate fluctuations. </a:t>
            </a:r>
            <a:endParaRPr lang="ro-RO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65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17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0814"/>
            <a:ext cx="8229600" cy="5905345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To avoid such a loss in the spot markets, the U.S. firm could have entered into a forward transaction, which is the exchange of currencies at a specified future date and a specified exchange rate </a:t>
            </a:r>
            <a:endParaRPr lang="en-US" sz="2600" dirty="0" smtClean="0"/>
          </a:p>
          <a:p>
            <a:r>
              <a:rPr lang="en-US" sz="2600" dirty="0"/>
              <a:t>For example, if the U.S. firm had entered into a one-month forward contract </a:t>
            </a:r>
            <a:r>
              <a:rPr lang="en-US" sz="2600" b="1" dirty="0"/>
              <a:t>selling</a:t>
            </a:r>
            <a:r>
              <a:rPr lang="en-US" sz="2600" dirty="0"/>
              <a:t> the Swiss </a:t>
            </a:r>
            <a:r>
              <a:rPr lang="en-US" sz="2600" dirty="0" smtClean="0"/>
              <a:t>franc, </a:t>
            </a:r>
            <a:r>
              <a:rPr lang="en-US" sz="2600" b="1" dirty="0"/>
              <a:t>at the same time it purchased the spot francs</a:t>
            </a:r>
            <a:r>
              <a:rPr lang="en-US" sz="2600" dirty="0"/>
              <a:t>, the U.S. firm would have been guaranteed an exchange rate of 0.9694 U.S. dollars per Swiss franc on delivering the francs to the buyer in one month’s time </a:t>
            </a:r>
            <a:endParaRPr lang="en-US" sz="2600" dirty="0" smtClean="0"/>
          </a:p>
          <a:p>
            <a:pPr marL="0" indent="0">
              <a:buNone/>
            </a:pPr>
            <a:r>
              <a:rPr lang="en-US" sz="2400" dirty="0"/>
              <a:t>it would have largely avoided the loss of $37,500 </a:t>
            </a:r>
            <a:r>
              <a:rPr lang="en-US" sz="2400" dirty="0" smtClean="0"/>
              <a:t>,</a:t>
            </a:r>
            <a:r>
              <a:rPr lang="en-US" sz="2400" dirty="0"/>
              <a:t> by selling 3 million francs forward, it would have received: </a:t>
            </a:r>
            <a:endParaRPr lang="en-US" sz="2400" dirty="0" smtClean="0"/>
          </a:p>
          <a:p>
            <a:pPr marL="0" indent="0">
              <a:buNone/>
            </a:pPr>
            <a:r>
              <a:rPr lang="ro-RO" sz="2400" dirty="0"/>
              <a:t>0.9694 </a:t>
            </a:r>
            <a:r>
              <a:rPr lang="ro-RO" sz="2400" dirty="0" smtClean="0"/>
              <a:t>􏰂* </a:t>
            </a:r>
            <a:r>
              <a:rPr lang="ro-RO" sz="2400" dirty="0"/>
              <a:t>Sf 3 </a:t>
            </a:r>
            <a:r>
              <a:rPr lang="ro-RO" sz="2400" dirty="0" smtClean="0"/>
              <a:t>million = </a:t>
            </a:r>
            <a:r>
              <a:rPr lang="ro-RO" sz="2400" dirty="0"/>
              <a:t>􏰀 $2, 908, 200 </a:t>
            </a:r>
            <a:endParaRPr lang="ro-RO" sz="2400" dirty="0" smtClean="0"/>
          </a:p>
          <a:p>
            <a:pPr marL="0" indent="0">
              <a:buNone/>
            </a:pPr>
            <a:r>
              <a:rPr lang="en-US" sz="2400" dirty="0"/>
              <a:t>at the end of the month, suggesting a small net profit of $</a:t>
            </a:r>
            <a:r>
              <a:rPr lang="en-US" sz="2400" dirty="0" smtClean="0"/>
              <a:t>2,908,200- </a:t>
            </a:r>
            <a:r>
              <a:rPr lang="en-US" sz="2400" dirty="0"/>
              <a:t>􏰁 $</a:t>
            </a:r>
            <a:r>
              <a:rPr lang="en-US" sz="2400" dirty="0" smtClean="0"/>
              <a:t>2,907,300 = </a:t>
            </a:r>
            <a:r>
              <a:rPr lang="en-US" sz="2400" dirty="0"/>
              <a:t>􏰀 $900 </a:t>
            </a:r>
            <a:endParaRPr lang="en-US" sz="2400" dirty="0" smtClean="0"/>
          </a:p>
          <a:p>
            <a:pPr marL="0" indent="0">
              <a:buNone/>
            </a:pPr>
            <a:endParaRPr lang="ro-RO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9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addition to understanding the operations of domestic financial markets, a financial </a:t>
            </a:r>
            <a:r>
              <a:rPr lang="en-US" sz="2800" dirty="0" smtClean="0"/>
              <a:t>manager </a:t>
            </a:r>
            <a:r>
              <a:rPr lang="en-US" sz="2800" dirty="0"/>
              <a:t>must also understand the operations of foreign exchange markets and foreign </a:t>
            </a:r>
            <a:r>
              <a:rPr lang="en-US" sz="2800" dirty="0" smtClean="0"/>
              <a:t>capital </a:t>
            </a:r>
            <a:r>
              <a:rPr lang="en-US" sz="2800" dirty="0"/>
              <a:t>markets. </a:t>
            </a:r>
            <a:endParaRPr lang="en-US" sz="2800" dirty="0" smtClean="0"/>
          </a:p>
          <a:p>
            <a:r>
              <a:rPr lang="en-US" b="1" dirty="0"/>
              <a:t>foreign exchange </a:t>
            </a:r>
            <a:r>
              <a:rPr lang="en-US" b="1" dirty="0" smtClean="0"/>
              <a:t>markets(FX)</a:t>
            </a:r>
            <a:endParaRPr lang="en-US" dirty="0" smtClean="0"/>
          </a:p>
          <a:p>
            <a:r>
              <a:rPr lang="en-US" dirty="0"/>
              <a:t>The foreign exchange market is the market in which participants are able to buy, sell, exchange and speculate on currencies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889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392"/>
            <a:ext cx="8229600" cy="557108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Calculating the Return on Foreign Exchange Transactions of a U.S. FI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1628"/>
            <a:ext cx="8229600" cy="4744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financial institutions, and particularly commercial banks, are the main participants in the foreign exchange markets. When issuing a foreign currency- denominated liability or buying a foreign-currency-denominated asset an FI will do so only if the expected return is positive. </a:t>
            </a:r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87158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35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662" y="958226"/>
            <a:ext cx="8229600" cy="5504227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Suppose that a U.S. FI has the following assets and liabilities: </a:t>
            </a:r>
          </a:p>
          <a:p>
            <a:r>
              <a:rPr lang="en-US" sz="2200" b="1" dirty="0"/>
              <a:t>Assets </a:t>
            </a:r>
            <a:r>
              <a:rPr lang="en-US" sz="2200" b="1" dirty="0" smtClean="0"/>
              <a:t>                          </a:t>
            </a:r>
            <a:r>
              <a:rPr lang="en-US" sz="2200" b="1" dirty="0"/>
              <a:t>                                              Liabilities 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     *  $</a:t>
            </a:r>
            <a:r>
              <a:rPr lang="en-US" sz="2200" dirty="0"/>
              <a:t>100 million</a:t>
            </a:r>
            <a:br>
              <a:rPr lang="en-US" sz="2200" dirty="0"/>
            </a:br>
            <a:r>
              <a:rPr lang="en-US" sz="2200" dirty="0" smtClean="0"/>
              <a:t>     U.S</a:t>
            </a:r>
            <a:r>
              <a:rPr lang="en-US" sz="2200" dirty="0"/>
              <a:t>. loans (one year) in dollars </a:t>
            </a:r>
            <a:r>
              <a:rPr lang="en-US" sz="2200" dirty="0" smtClean="0">
                <a:solidFill>
                  <a:srgbClr val="FF0000"/>
                </a:solidFill>
              </a:rPr>
              <a:t>9%                         </a:t>
            </a:r>
            <a:r>
              <a:rPr lang="en-US" sz="2200" dirty="0"/>
              <a:t> * $200 million</a:t>
            </a:r>
            <a:br>
              <a:rPr lang="en-US" sz="2200" dirty="0"/>
            </a:br>
            <a:r>
              <a:rPr lang="en-US" sz="2200" dirty="0"/>
              <a:t>      </a:t>
            </a:r>
            <a:r>
              <a:rPr lang="en-US" sz="2200" dirty="0" smtClean="0"/>
              <a:t>                                                                         U.S</a:t>
            </a:r>
            <a:r>
              <a:rPr lang="en-US" sz="2200" dirty="0"/>
              <a:t>. CDs (one year) in dollars</a:t>
            </a:r>
            <a:r>
              <a:rPr lang="en-US" sz="2200" dirty="0">
                <a:solidFill>
                  <a:srgbClr val="FF0000"/>
                </a:solidFill>
              </a:rPr>
              <a:t> 8</a:t>
            </a:r>
            <a:r>
              <a:rPr lang="en-US" sz="2200" dirty="0" smtClean="0">
                <a:solidFill>
                  <a:srgbClr val="FF0000"/>
                </a:solidFill>
              </a:rPr>
              <a:t>%</a:t>
            </a: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200" dirty="0" smtClean="0"/>
              <a:t>     *  $</a:t>
            </a:r>
            <a:r>
              <a:rPr lang="en-US" sz="2200" dirty="0"/>
              <a:t>100 million equivalent U.K. </a:t>
            </a:r>
            <a:r>
              <a:rPr lang="en-US" sz="2200" dirty="0" smtClean="0"/>
              <a:t>loans</a:t>
            </a:r>
            <a:r>
              <a:rPr lang="en-US" sz="2200" dirty="0" smtClean="0">
                <a:solidFill>
                  <a:srgbClr val="FF0000"/>
                </a:solidFill>
              </a:rPr>
              <a:t> 15%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  </a:t>
            </a:r>
            <a:r>
              <a:rPr lang="en-US" sz="2200" dirty="0" smtClean="0"/>
              <a:t>     </a:t>
            </a:r>
            <a:r>
              <a:rPr lang="en-US" sz="2200" dirty="0"/>
              <a:t>(one year) (loans made in pounds)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FI has matched the maturity (</a:t>
            </a:r>
            <a:r>
              <a:rPr lang="en-US" i="1" dirty="0"/>
              <a:t>M</a:t>
            </a:r>
            <a:r>
              <a:rPr lang="en-US" dirty="0"/>
              <a:t>) or duration of its assets (</a:t>
            </a:r>
            <a:r>
              <a:rPr lang="en-US" i="1" dirty="0"/>
              <a:t>A</a:t>
            </a:r>
            <a:r>
              <a:rPr lang="en-US" dirty="0"/>
              <a:t>) and liabilities (</a:t>
            </a:r>
            <a:r>
              <a:rPr lang="en-US" i="1" dirty="0"/>
              <a:t>L</a:t>
            </a:r>
            <a:r>
              <a:rPr lang="en-US" dirty="0"/>
              <a:t>): </a:t>
            </a:r>
            <a:endParaRPr lang="en-US" dirty="0" smtClean="0"/>
          </a:p>
          <a:p>
            <a:r>
              <a:rPr lang="en-US" i="1" dirty="0"/>
              <a:t>MA </a:t>
            </a:r>
            <a:r>
              <a:rPr lang="en-US" dirty="0"/>
              <a:t>􏰁 </a:t>
            </a:r>
            <a:r>
              <a:rPr lang="en-US" i="1" dirty="0"/>
              <a:t>ML </a:t>
            </a:r>
            <a:r>
              <a:rPr lang="en-US" i="1" dirty="0" smtClean="0"/>
              <a:t>= 1 year</a:t>
            </a:r>
          </a:p>
          <a:p>
            <a:r>
              <a:rPr lang="en-US" i="1" dirty="0" smtClean="0"/>
              <a:t> </a:t>
            </a:r>
            <a:r>
              <a:rPr lang="en-US" dirty="0"/>
              <a:t>but has mismatched the currency composition of its asset and liability portfolios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97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 the promised one-year U.S. dollars CD rate is 8 </a:t>
            </a:r>
            <a:r>
              <a:rPr lang="en-US" dirty="0" smtClean="0"/>
              <a:t>%, </a:t>
            </a:r>
            <a:r>
              <a:rPr lang="en-US" dirty="0"/>
              <a:t>to be paid in dollars at the end of the year, and that one-year, credit risk–free loans in the United States are yielding 9 </a:t>
            </a:r>
            <a:r>
              <a:rPr lang="en-US" dirty="0" smtClean="0"/>
              <a:t>%</a:t>
            </a:r>
            <a:endParaRPr lang="en-US" dirty="0"/>
          </a:p>
          <a:p>
            <a:r>
              <a:rPr lang="en-US" dirty="0"/>
              <a:t>The FI would have a positive spread of 1 </a:t>
            </a:r>
            <a:r>
              <a:rPr lang="en-US" dirty="0" smtClean="0"/>
              <a:t>% </a:t>
            </a:r>
            <a:r>
              <a:rPr lang="en-US" dirty="0"/>
              <a:t>from investing domestically.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3645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Suppose, however, that credit risk–free one-year loans are yielding 15 </a:t>
            </a:r>
            <a:r>
              <a:rPr lang="en-US" dirty="0" smtClean="0"/>
              <a:t>% </a:t>
            </a:r>
            <a:r>
              <a:rPr lang="en-US" dirty="0"/>
              <a:t>in the United Kingdom. </a:t>
            </a:r>
          </a:p>
          <a:p>
            <a:r>
              <a:rPr lang="en-US" dirty="0"/>
              <a:t>To invest $100 million (of the $200 million in CDs issued) in one-year loans in the United Kingdom, the U.S. FI engages in the following transactions: </a:t>
            </a:r>
          </a:p>
          <a:p>
            <a:r>
              <a:rPr lang="en-US" b="1" dirty="0"/>
              <a:t>1. </a:t>
            </a:r>
            <a:r>
              <a:rPr lang="en-US" dirty="0"/>
              <a:t>At the beginning of the year, it sells $100 million for pounds on the spot currency markets. If the exchange rate is $2.00 to £1, this translates into $100 million/</a:t>
            </a:r>
            <a:r>
              <a:rPr lang="en-US" dirty="0" smtClean="0"/>
              <a:t>2.0 = </a:t>
            </a:r>
            <a:r>
              <a:rPr lang="en-US" dirty="0"/>
              <a:t>􏰁 £50.0 million. </a:t>
            </a:r>
          </a:p>
          <a:p>
            <a:r>
              <a:rPr lang="en-US" b="1" dirty="0"/>
              <a:t>2. </a:t>
            </a:r>
            <a:r>
              <a:rPr lang="en-US" dirty="0"/>
              <a:t>It takes the £50.0 million and makes one-year U.K. loans at a </a:t>
            </a:r>
            <a:r>
              <a:rPr lang="en-US" dirty="0" smtClean="0"/>
              <a:t>15% </a:t>
            </a:r>
            <a:r>
              <a:rPr lang="en-US" dirty="0"/>
              <a:t>interest rate.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29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988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354"/>
            <a:ext cx="8229600" cy="4922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3. At </a:t>
            </a:r>
            <a:r>
              <a:rPr lang="en-US" sz="2400" b="1" dirty="0"/>
              <a:t>the end of the year, pound revenue from these loans will be £ 50.0(1.15</a:t>
            </a:r>
            <a:r>
              <a:rPr lang="en-US" sz="2400" b="1" dirty="0" smtClean="0"/>
              <a:t>)= </a:t>
            </a:r>
            <a:r>
              <a:rPr lang="en-US" sz="2400" b="1" dirty="0"/>
              <a:t>􏰁 £57.500 million. </a:t>
            </a:r>
          </a:p>
          <a:p>
            <a:pPr marL="0" indent="0">
              <a:buNone/>
            </a:pPr>
            <a:r>
              <a:rPr lang="en-US" sz="2400" dirty="0" smtClean="0"/>
              <a:t>4.</a:t>
            </a:r>
            <a:r>
              <a:rPr lang="en-US" sz="2400" b="1" dirty="0"/>
              <a:t> It </a:t>
            </a:r>
            <a:r>
              <a:rPr lang="en-US" sz="2400" b="1" dirty="0" smtClean="0"/>
              <a:t>converts </a:t>
            </a:r>
            <a:r>
              <a:rPr lang="en-US" sz="2400" b="1" dirty="0"/>
              <a:t>these funds back to the United States at the end </a:t>
            </a:r>
            <a:r>
              <a:rPr lang="en-US" sz="2400" b="1" dirty="0" smtClean="0"/>
              <a:t>of the year (how?):</a:t>
            </a:r>
          </a:p>
          <a:p>
            <a:pPr marL="0" indent="0">
              <a:buNone/>
            </a:pPr>
            <a:r>
              <a:rPr lang="en-US" sz="2400" b="1" dirty="0" smtClean="0"/>
              <a:t> </a:t>
            </a:r>
            <a:r>
              <a:rPr lang="en-US" sz="2400" b="1" dirty="0"/>
              <a:t>FI sells the £57.500 million in the foreign exchange market at the spot exchange rate that exists at that </a:t>
            </a:r>
            <a:r>
              <a:rPr lang="en-US" sz="2400" b="1" dirty="0" smtClean="0"/>
              <a:t>time.</a:t>
            </a:r>
          </a:p>
          <a:p>
            <a:r>
              <a:rPr lang="en-US" sz="2400" dirty="0"/>
              <a:t>Suppose that the spot foreign exchange rate has not changed over the year—it remains </a:t>
            </a:r>
          </a:p>
          <a:p>
            <a:r>
              <a:rPr lang="en-US" sz="2400" dirty="0"/>
              <a:t>fixed at $2.00/£1. Then the dollar proceeds from the U.K. investment are: </a:t>
            </a:r>
          </a:p>
          <a:p>
            <a:r>
              <a:rPr lang="en-US" sz="2400" dirty="0"/>
              <a:t>£57.500 million </a:t>
            </a:r>
            <a:r>
              <a:rPr lang="en-US" sz="2400" dirty="0" smtClean="0"/>
              <a:t>􏰇* $</a:t>
            </a:r>
            <a:r>
              <a:rPr lang="en-US" sz="2400" dirty="0"/>
              <a:t>2.00/£1 </a:t>
            </a:r>
            <a:r>
              <a:rPr lang="en-US" sz="2400" dirty="0" smtClean="0"/>
              <a:t>=􏰁 </a:t>
            </a:r>
            <a:r>
              <a:rPr lang="en-US" sz="2400" dirty="0"/>
              <a:t>$115 </a:t>
            </a:r>
            <a:r>
              <a:rPr lang="en-US" sz="2400" dirty="0" smtClean="0"/>
              <a:t>million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or as a </a:t>
            </a:r>
            <a:r>
              <a:rPr lang="en-US" sz="2400" dirty="0" smtClean="0"/>
              <a:t>return: </a:t>
            </a:r>
            <a:r>
              <a:rPr lang="en-US" sz="2400" dirty="0"/>
              <a:t>$115 </a:t>
            </a:r>
            <a:r>
              <a:rPr lang="en-US" sz="2400" dirty="0" smtClean="0"/>
              <a:t>million- </a:t>
            </a:r>
            <a:r>
              <a:rPr lang="en-US" sz="2400" dirty="0"/>
              <a:t>􏰂 $100 </a:t>
            </a:r>
            <a:r>
              <a:rPr lang="en-US" sz="2400" dirty="0" smtClean="0"/>
              <a:t>million/$100,000= </a:t>
            </a:r>
            <a:r>
              <a:rPr lang="en-US" sz="2400" dirty="0"/>
              <a:t>􏰁 15%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7891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this, the weighted or average return on the FI’s portfolio of investments would be: </a:t>
            </a:r>
          </a:p>
          <a:p>
            <a:r>
              <a:rPr lang="en-US" dirty="0"/>
              <a:t>(.5)(.09</a:t>
            </a:r>
            <a:r>
              <a:rPr lang="en-US" dirty="0" smtClean="0"/>
              <a:t>)* </a:t>
            </a:r>
            <a:r>
              <a:rPr lang="en-US" dirty="0"/>
              <a:t>􏰃 (.5)(.15) </a:t>
            </a:r>
            <a:r>
              <a:rPr lang="en-US" dirty="0" smtClean="0"/>
              <a:t>􏰁= </a:t>
            </a:r>
            <a:r>
              <a:rPr lang="en-US" dirty="0"/>
              <a:t>.12, or 12% </a:t>
            </a:r>
          </a:p>
          <a:p>
            <a:r>
              <a:rPr lang="en-US" dirty="0"/>
              <a:t>This exceeds the cost of the FI’s CDs by 4 %</a:t>
            </a:r>
            <a:r>
              <a:rPr lang="en-US" dirty="0" smtClean="0"/>
              <a:t> </a:t>
            </a:r>
            <a:r>
              <a:rPr lang="en-US" dirty="0"/>
              <a:t>(12% </a:t>
            </a:r>
            <a:r>
              <a:rPr lang="en-US" dirty="0" smtClean="0"/>
              <a:t>-􏰂 </a:t>
            </a:r>
            <a:r>
              <a:rPr lang="en-US" dirty="0"/>
              <a:t>8%).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634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768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Suppose, however, that the pound had fallen (depreciated) in value against the U.S. </a:t>
            </a:r>
          </a:p>
          <a:p>
            <a:r>
              <a:rPr lang="en-US" dirty="0"/>
              <a:t>dollar from $2.00/£1 at the beginning of the year to $1.8125/£1 at the end of the year, </a:t>
            </a:r>
            <a:r>
              <a:rPr lang="en-US" dirty="0" smtClean="0"/>
              <a:t>the </a:t>
            </a:r>
            <a:r>
              <a:rPr lang="en-US" dirty="0"/>
              <a:t>pound loan revenues at the end of the year translate into: </a:t>
            </a:r>
          </a:p>
          <a:p>
            <a:r>
              <a:rPr lang="en-US" dirty="0"/>
              <a:t>£57.500 </a:t>
            </a:r>
            <a:r>
              <a:rPr lang="en-US" dirty="0" smtClean="0"/>
              <a:t>million * </a:t>
            </a:r>
            <a:r>
              <a:rPr lang="en-US" dirty="0"/>
              <a:t>􏰇 $1.8125/£</a:t>
            </a:r>
            <a:r>
              <a:rPr lang="en-US" dirty="0" smtClean="0"/>
              <a:t>1=􏰁 </a:t>
            </a:r>
            <a:r>
              <a:rPr lang="en-US" dirty="0"/>
              <a:t>$104.22 million or as a return on the original dollar investment of: </a:t>
            </a:r>
          </a:p>
          <a:p>
            <a:r>
              <a:rPr lang="en-US" dirty="0"/>
              <a:t>$104.22 </a:t>
            </a:r>
            <a:r>
              <a:rPr lang="en-US" dirty="0" smtClean="0"/>
              <a:t>-􏰂 </a:t>
            </a:r>
            <a:r>
              <a:rPr lang="en-US" dirty="0"/>
              <a:t>$</a:t>
            </a:r>
            <a:r>
              <a:rPr lang="en-US" dirty="0" smtClean="0"/>
              <a:t>100/$100 = </a:t>
            </a:r>
            <a:r>
              <a:rPr lang="en-US" dirty="0"/>
              <a:t>􏰁 .0422 􏰁 4.22</a:t>
            </a:r>
            <a:r>
              <a:rPr lang="en-US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190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weighted return on the FI’s asset portfolio would be: </a:t>
            </a:r>
          </a:p>
          <a:p>
            <a:r>
              <a:rPr lang="en-US" dirty="0"/>
              <a:t>(.5)(.09</a:t>
            </a:r>
            <a:r>
              <a:rPr lang="en-US" dirty="0" smtClean="0"/>
              <a:t>) + </a:t>
            </a:r>
            <a:r>
              <a:rPr lang="en-US" dirty="0"/>
              <a:t>􏰃 (.5)(.0422) </a:t>
            </a:r>
            <a:r>
              <a:rPr lang="en-US" dirty="0" smtClean="0"/>
              <a:t>=􏰁 </a:t>
            </a:r>
            <a:r>
              <a:rPr lang="en-US" dirty="0"/>
              <a:t>.0661 </a:t>
            </a:r>
            <a:r>
              <a:rPr lang="en-US" dirty="0" smtClean="0"/>
              <a:t>=􏰁 </a:t>
            </a:r>
            <a:r>
              <a:rPr lang="en-US" dirty="0"/>
              <a:t>6.61% </a:t>
            </a:r>
          </a:p>
          <a:p>
            <a:r>
              <a:rPr lang="en-US" dirty="0"/>
              <a:t>In this case, the FI actually has a loss or a negative interest margin (6.61</a:t>
            </a:r>
            <a:r>
              <a:rPr lang="en-US" dirty="0" smtClean="0"/>
              <a:t>% - </a:t>
            </a:r>
            <a:r>
              <a:rPr lang="en-US" dirty="0"/>
              <a:t>􏰂 8% </a:t>
            </a:r>
            <a:r>
              <a:rPr lang="en-US" dirty="0" smtClean="0"/>
              <a:t>=</a:t>
            </a:r>
          </a:p>
          <a:p>
            <a:pPr marL="0" indent="0">
              <a:buNone/>
            </a:pPr>
            <a:r>
              <a:rPr lang="en-US" dirty="0" smtClean="0"/>
              <a:t>-􏰁 􏰂</a:t>
            </a:r>
            <a:r>
              <a:rPr lang="en-US" dirty="0"/>
              <a:t>1.39%) on its balance sheet investments.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2510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/>
              <a:t>The reason for the loss is that the depreciation of the pound from $2.00 to $1.8125 has offset the attractively high yield on British pound loans relative to domestic U.S. loans</a:t>
            </a:r>
            <a:r>
              <a:rPr lang="en-US" sz="3400" b="1" dirty="0" smtClean="0"/>
              <a:t>.</a:t>
            </a:r>
          </a:p>
          <a:p>
            <a:r>
              <a:rPr lang="en-US" sz="3400" b="1" dirty="0" smtClean="0"/>
              <a:t> </a:t>
            </a:r>
            <a:r>
              <a:rPr lang="en-US" sz="3400" b="1" dirty="0"/>
              <a:t>If the pound had instead appreciated </a:t>
            </a:r>
            <a:r>
              <a:rPr lang="en-US" sz="3400" dirty="0"/>
              <a:t>(risen in value) against the dollar over the </a:t>
            </a:r>
            <a:r>
              <a:rPr lang="en-US" sz="3400" dirty="0" smtClean="0"/>
              <a:t>year to </a:t>
            </a:r>
            <a:r>
              <a:rPr lang="en-US" sz="3400" b="1" dirty="0"/>
              <a:t>$2.125/£</a:t>
            </a:r>
            <a:r>
              <a:rPr lang="en-US" sz="3400" b="1" dirty="0" smtClean="0"/>
              <a:t>1</a:t>
            </a:r>
            <a:r>
              <a:rPr lang="en-US" sz="3400" dirty="0" smtClean="0"/>
              <a:t>, the </a:t>
            </a:r>
            <a:r>
              <a:rPr lang="en-US" sz="3400" dirty="0"/>
              <a:t>U.S. FI would have generated a dollar return from its U.K. loans of: </a:t>
            </a:r>
          </a:p>
          <a:p>
            <a:r>
              <a:rPr lang="en-US" sz="3400" dirty="0"/>
              <a:t>£57.500 million </a:t>
            </a:r>
            <a:r>
              <a:rPr lang="en-US" sz="3400" dirty="0" smtClean="0"/>
              <a:t>*􏰇 </a:t>
            </a:r>
            <a:r>
              <a:rPr lang="en-US" sz="3400" dirty="0"/>
              <a:t>$</a:t>
            </a:r>
            <a:r>
              <a:rPr lang="en-US" sz="3400" dirty="0" smtClean="0"/>
              <a:t>2.125= </a:t>
            </a:r>
            <a:r>
              <a:rPr lang="en-US" sz="3400" dirty="0"/>
              <a:t>􏰁 $122.188 million </a:t>
            </a:r>
          </a:p>
          <a:p>
            <a:r>
              <a:rPr lang="en-US" sz="3400" dirty="0"/>
              <a:t>or a percentage return of 22.188 </a:t>
            </a:r>
            <a:r>
              <a:rPr lang="en-US" sz="3400" dirty="0" smtClean="0"/>
              <a:t>%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The U.S. FI would receive a </a:t>
            </a:r>
            <a:r>
              <a:rPr lang="en-US" sz="3400" b="1" dirty="0"/>
              <a:t>double benefit </a:t>
            </a:r>
            <a:r>
              <a:rPr lang="en-US" sz="3400" dirty="0"/>
              <a:t>from investing in the United Kingdom, a </a:t>
            </a:r>
          </a:p>
          <a:p>
            <a:r>
              <a:rPr lang="en-US" sz="3400" dirty="0"/>
              <a:t>high yield on the domestic British loans and an appreciation in pounds over the one-year investment period.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072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Hedging Foreign Exchange Risk.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a manager cannot know in advance what the pound/dollar spot exchange rate will be at the end of the year, a portfolio imbalance or investment strategy </a:t>
            </a:r>
            <a:r>
              <a:rPr lang="en-US" dirty="0" smtClean="0"/>
              <a:t>is risky.</a:t>
            </a:r>
            <a:endParaRPr lang="en-US" dirty="0"/>
          </a:p>
          <a:p>
            <a:r>
              <a:rPr lang="en-US" dirty="0"/>
              <a:t>an FI can better control the scale of its FX exposure in either of two major ways: </a:t>
            </a:r>
          </a:p>
          <a:p>
            <a:pPr marL="514350" indent="-514350">
              <a:buAutoNum type="arabicPeriod"/>
            </a:pPr>
            <a:r>
              <a:rPr lang="en-US" dirty="0" smtClean="0"/>
              <a:t>On</a:t>
            </a:r>
            <a:r>
              <a:rPr lang="en-US" dirty="0"/>
              <a:t>-balance-sheet hedging </a:t>
            </a:r>
            <a:endParaRPr lang="en-US" dirty="0" smtClean="0"/>
          </a:p>
          <a:p>
            <a:pPr marL="514350" indent="-514350">
              <a:buFont typeface="Arial"/>
              <a:buAutoNum type="arabicPeriod"/>
            </a:pPr>
            <a:r>
              <a:rPr lang="en-US" dirty="0"/>
              <a:t>Off-balance-sheet hedging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17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foreign exchange markets </a:t>
            </a:r>
            <a:r>
              <a:rPr lang="en-US" dirty="0" smtClean="0"/>
              <a:t>facilitate:</a:t>
            </a:r>
          </a:p>
          <a:p>
            <a:pPr>
              <a:buFontTx/>
              <a:buChar char="-"/>
            </a:pPr>
            <a:r>
              <a:rPr lang="en-US" dirty="0" smtClean="0"/>
              <a:t>foreign </a:t>
            </a:r>
            <a:r>
              <a:rPr lang="en-US" dirty="0"/>
              <a:t>trade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the </a:t>
            </a:r>
            <a:r>
              <a:rPr lang="en-US" dirty="0"/>
              <a:t>raising of capital in foreign </a:t>
            </a:r>
            <a:r>
              <a:rPr lang="en-US" dirty="0" smtClean="0"/>
              <a:t>markets</a:t>
            </a:r>
          </a:p>
          <a:p>
            <a:pPr>
              <a:buFontTx/>
              <a:buChar char="-"/>
            </a:pPr>
            <a:r>
              <a:rPr lang="en-US" dirty="0"/>
              <a:t>the transfer of risk between participants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/>
              <a:t>speculation on currency values.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840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</a:t>
            </a:r>
            <a:r>
              <a:rPr lang="en-US" b="1" dirty="0"/>
              <a:t> Hedging on the Balance Sheet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8226"/>
            <a:ext cx="8229600" cy="5899774"/>
          </a:xfrm>
        </p:spPr>
        <p:txBody>
          <a:bodyPr>
            <a:normAutofit/>
          </a:bodyPr>
          <a:lstStyle/>
          <a:p>
            <a:r>
              <a:rPr lang="en-US" sz="2000" dirty="0"/>
              <a:t>Suppose that instead of funding the $100 million investment in 15 percent British loans with U.S. CDs, the FI manager funds the British loans with $100 million equivalent one- year pound sterling CDs at a rate of 11 percent. Now the balance sheet of the FI would be as follows: </a:t>
            </a:r>
          </a:p>
          <a:p>
            <a:r>
              <a:rPr lang="en-US" sz="2000" b="1" dirty="0" smtClean="0"/>
              <a:t>Assets                         					    Liabilities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$</a:t>
            </a:r>
            <a:r>
              <a:rPr lang="en-US" sz="2000" dirty="0"/>
              <a:t>100 million U.S. loans (9%) </a:t>
            </a:r>
            <a:r>
              <a:rPr lang="en-US" sz="2000" dirty="0" smtClean="0"/>
              <a:t>		    $100 million US CDs (8%)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$</a:t>
            </a:r>
            <a:r>
              <a:rPr lang="en-US" sz="2000" dirty="0"/>
              <a:t>100 million U.K. loans (15%) </a:t>
            </a:r>
            <a:r>
              <a:rPr lang="en-US" sz="2000" dirty="0" smtClean="0"/>
              <a:t>                 $100 million U.K CDs (11%)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(</a:t>
            </a:r>
            <a:r>
              <a:rPr lang="en-US" sz="2000" dirty="0"/>
              <a:t>loans made in pounds) </a:t>
            </a:r>
            <a:r>
              <a:rPr lang="en-US" sz="2000" dirty="0" smtClean="0"/>
              <a:t>                            deposits raised in pounds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In this situation, the FI has both a matched maturity and foreign </a:t>
            </a:r>
            <a:r>
              <a:rPr lang="en-US" sz="2000" dirty="0" smtClean="0"/>
              <a:t>currency </a:t>
            </a:r>
            <a:r>
              <a:rPr lang="en-US" sz="2000" dirty="0"/>
              <a:t>asset–liability book </a:t>
            </a:r>
          </a:p>
          <a:p>
            <a:r>
              <a:rPr lang="en-US" sz="2000" dirty="0"/>
              <a:t>now consider the FI’s profitability or spreads between the return on assets and cost of funds under two scenarios: 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b="1" dirty="0" smtClean="0"/>
              <a:t>     1. </a:t>
            </a:r>
            <a:r>
              <a:rPr lang="en-US" sz="2000" dirty="0"/>
              <a:t>when the pound</a:t>
            </a:r>
            <a:r>
              <a:rPr lang="en-US" sz="2000" b="1" dirty="0"/>
              <a:t> depreciates </a:t>
            </a:r>
            <a:r>
              <a:rPr lang="en-US" sz="2000" dirty="0"/>
              <a:t>in value against the dollar over the year from $2.00/£1 to $1.8125/£1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b="1" dirty="0" smtClean="0"/>
              <a:t>  2</a:t>
            </a:r>
            <a:r>
              <a:rPr lang="en-US" sz="2000" dirty="0" smtClean="0"/>
              <a:t>.when </a:t>
            </a:r>
            <a:r>
              <a:rPr lang="en-US" sz="2000" dirty="0"/>
              <a:t>the pound </a:t>
            </a:r>
            <a:r>
              <a:rPr lang="en-US" sz="2000" b="1" dirty="0" smtClean="0"/>
              <a:t>appreciates</a:t>
            </a:r>
            <a:r>
              <a:rPr lang="en-US" sz="2000" dirty="0" smtClean="0"/>
              <a:t> </a:t>
            </a:r>
            <a:r>
              <a:rPr lang="en-US" sz="2000" dirty="0"/>
              <a:t>in value during the year from $2.00/£1 to $2.125/£1. 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5092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2725"/>
          </a:xfrm>
        </p:spPr>
        <p:txBody>
          <a:bodyPr/>
          <a:lstStyle/>
          <a:p>
            <a:r>
              <a:rPr lang="en-US" dirty="0"/>
              <a:t>1.</a:t>
            </a:r>
            <a:r>
              <a:rPr lang="en-US" b="1" dirty="0"/>
              <a:t> Hedging on the Balance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364"/>
            <a:ext cx="8229600" cy="5078800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1. The Depreciating Pound.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/>
              <a:t>When the pound falls in value to $1.8125/£1, the return on the British loan portfolio is </a:t>
            </a:r>
            <a:r>
              <a:rPr lang="en-US" sz="2400" dirty="0" smtClean="0"/>
              <a:t>4.22%. </a:t>
            </a:r>
            <a:r>
              <a:rPr lang="en-US" sz="2400" dirty="0"/>
              <a:t>Consider what happens to the cost of $100 </a:t>
            </a:r>
            <a:r>
              <a:rPr lang="en-US" sz="2400" dirty="0" smtClean="0"/>
              <a:t>million </a:t>
            </a:r>
            <a:r>
              <a:rPr lang="en-US" sz="2400" dirty="0"/>
              <a:t>in pound liabilities in dollar terms: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b="1" dirty="0" smtClean="0"/>
              <a:t>At </a:t>
            </a:r>
            <a:r>
              <a:rPr lang="en-US" sz="2400" b="1" dirty="0"/>
              <a:t>the beginning of the year, the FI borrows $100 million equivalent in pound CDs for one year at a promised interest rate of </a:t>
            </a:r>
            <a:r>
              <a:rPr lang="en-US" sz="2400" b="1" dirty="0" smtClean="0"/>
              <a:t>11%. </a:t>
            </a:r>
            <a:r>
              <a:rPr lang="en-US" sz="2400" b="1" dirty="0"/>
              <a:t>At an exchange rate of $2.00/£1, this is a pound equivalent amount of borrowing of $100 million/</a:t>
            </a:r>
            <a:r>
              <a:rPr lang="en-US" sz="2400" b="1" dirty="0" smtClean="0"/>
              <a:t>2.00= </a:t>
            </a:r>
            <a:r>
              <a:rPr lang="en-US" sz="2400" b="1" dirty="0"/>
              <a:t>􏰀 £50.00 million.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2.</a:t>
            </a:r>
            <a:r>
              <a:rPr lang="en-US" sz="2400" b="1" dirty="0"/>
              <a:t> At the end of the year, the FI must pay the pound CD holders their principal and </a:t>
            </a:r>
            <a:r>
              <a:rPr lang="en-US" sz="2400" b="1" dirty="0" smtClean="0"/>
              <a:t>interest</a:t>
            </a:r>
            <a:r>
              <a:rPr lang="en-US" sz="2400" b="1" dirty="0"/>
              <a:t>, £50.00 million (1.11</a:t>
            </a:r>
            <a:r>
              <a:rPr lang="en-US" sz="2400" b="1" dirty="0" smtClean="0"/>
              <a:t>)= </a:t>
            </a:r>
            <a:r>
              <a:rPr lang="en-US" sz="2400" b="1" dirty="0"/>
              <a:t>􏰀 £55.500 million. 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0809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587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r>
              <a:rPr lang="en-US" b="1" dirty="0"/>
              <a:t>Hedging on the Balance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492"/>
            <a:ext cx="8229600" cy="48336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b="1" dirty="0"/>
              <a:t>If the pound had depreciated to $1.8125/£1 over the year, the repayment in dollar terms would be $100.59 million (􏰀 £55.500 million times $1.8125/£1), or a dollar cost of funds of 0.59 percent. </a:t>
            </a:r>
          </a:p>
          <a:p>
            <a:r>
              <a:rPr lang="en-US" dirty="0"/>
              <a:t>Thus, at the end of the year, the following occurs: Average return on assets: </a:t>
            </a:r>
          </a:p>
          <a:p>
            <a:pPr marL="0" indent="0">
              <a:buNone/>
            </a:pPr>
            <a:r>
              <a:rPr lang="en-US" dirty="0" smtClean="0"/>
              <a:t>      (</a:t>
            </a:r>
            <a:r>
              <a:rPr lang="en-US" dirty="0"/>
              <a:t>0.5)(0.9</a:t>
            </a:r>
            <a:r>
              <a:rPr lang="en-US" dirty="0" smtClean="0"/>
              <a:t>) + </a:t>
            </a:r>
            <a:r>
              <a:rPr lang="en-US" dirty="0"/>
              <a:t>􏰃 (0.5)(.0422</a:t>
            </a:r>
            <a:r>
              <a:rPr lang="en-US" dirty="0" smtClean="0"/>
              <a:t>)= </a:t>
            </a:r>
            <a:r>
              <a:rPr lang="en-US" dirty="0"/>
              <a:t>􏰀 .</a:t>
            </a:r>
            <a:r>
              <a:rPr lang="en-US" dirty="0" smtClean="0"/>
              <a:t>0661 or 􏰀 </a:t>
            </a:r>
            <a:r>
              <a:rPr lang="en-US" dirty="0"/>
              <a:t>6.61%</a:t>
            </a:r>
            <a:br>
              <a:rPr lang="en-US" dirty="0"/>
            </a:br>
            <a:r>
              <a:rPr lang="en-US" dirty="0"/>
              <a:t>U.S. asset return 􏰃 U.K. asset return 􏰀 Overall return </a:t>
            </a:r>
          </a:p>
          <a:p>
            <a:pPr marL="0" indent="0">
              <a:buNone/>
            </a:pPr>
            <a:r>
              <a:rPr lang="en-US" dirty="0" smtClean="0"/>
              <a:t>     Average </a:t>
            </a:r>
            <a:r>
              <a:rPr lang="en-US" dirty="0"/>
              <a:t>cost of funds: </a:t>
            </a:r>
          </a:p>
          <a:p>
            <a:pPr marL="0" indent="0">
              <a:buNone/>
            </a:pPr>
            <a:r>
              <a:rPr lang="en-US" dirty="0" smtClean="0"/>
              <a:t>      (</a:t>
            </a:r>
            <a:r>
              <a:rPr lang="en-US" dirty="0"/>
              <a:t>0.5)(.08) </a:t>
            </a:r>
            <a:r>
              <a:rPr lang="en-US" dirty="0" smtClean="0"/>
              <a:t>􏰃+ </a:t>
            </a:r>
            <a:r>
              <a:rPr lang="en-US" dirty="0"/>
              <a:t>(0.5)(.0059</a:t>
            </a:r>
            <a:r>
              <a:rPr lang="en-US" dirty="0" smtClean="0"/>
              <a:t>)= </a:t>
            </a:r>
            <a:r>
              <a:rPr lang="en-US" dirty="0"/>
              <a:t>􏰀 .04295 </a:t>
            </a:r>
            <a:r>
              <a:rPr lang="en-US" dirty="0" smtClean="0"/>
              <a:t>or􏰀 </a:t>
            </a:r>
            <a:r>
              <a:rPr lang="en-US" dirty="0"/>
              <a:t>4.295% U.S. cost of funds 􏰃 U.K. cost of funds 􏰀 Overall cost </a:t>
            </a:r>
          </a:p>
          <a:p>
            <a:pPr marL="0" indent="0">
              <a:buNone/>
            </a:pPr>
            <a:r>
              <a:rPr lang="en-US" dirty="0" smtClean="0"/>
              <a:t>     Net </a:t>
            </a:r>
            <a:r>
              <a:rPr lang="en-US" dirty="0"/>
              <a:t>return: </a:t>
            </a:r>
          </a:p>
          <a:p>
            <a:pPr marL="0" indent="0">
              <a:buNone/>
            </a:pPr>
            <a:r>
              <a:rPr lang="en-US" dirty="0" smtClean="0"/>
              <a:t>     Average </a:t>
            </a:r>
            <a:r>
              <a:rPr lang="en-US" dirty="0"/>
              <a:t>return on assets 􏰂 Average cost of </a:t>
            </a:r>
            <a:r>
              <a:rPr lang="en-US" dirty="0" smtClean="0"/>
              <a:t>funds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6.61</a:t>
            </a:r>
            <a:r>
              <a:rPr lang="en-US" dirty="0" smtClean="0"/>
              <a:t>%- </a:t>
            </a:r>
            <a:r>
              <a:rPr lang="en-US" dirty="0"/>
              <a:t>􏰂 4.295</a:t>
            </a:r>
            <a:r>
              <a:rPr lang="en-US" dirty="0" smtClean="0"/>
              <a:t>%= </a:t>
            </a:r>
            <a:r>
              <a:rPr lang="en-US" dirty="0"/>
              <a:t>􏰀 2.315%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9432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5009"/>
          </a:xfrm>
        </p:spPr>
        <p:txBody>
          <a:bodyPr/>
          <a:lstStyle/>
          <a:p>
            <a:r>
              <a:rPr lang="en-US" dirty="0"/>
              <a:t>1.</a:t>
            </a:r>
            <a:r>
              <a:rPr lang="en-US" b="1" dirty="0"/>
              <a:t> Hedging on the Balance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5638"/>
            <a:ext cx="8229600" cy="4900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/>
              <a:t>2. The Appreciating Pound. 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In the previous example, </a:t>
            </a:r>
            <a:r>
              <a:rPr lang="en-US" sz="2600" dirty="0"/>
              <a:t>When the pound appreciates over the year from $2.00/£1 to $2.125/£1, the return on British loans equals 22.188 percent. </a:t>
            </a:r>
          </a:p>
          <a:p>
            <a:r>
              <a:rPr lang="en-US" sz="2600" dirty="0"/>
              <a:t>Now consider the dollar cost of British one-year CDs at the end of the year when the U.S. FI must pay the principal and interest to the CD holder: </a:t>
            </a:r>
          </a:p>
          <a:p>
            <a:r>
              <a:rPr lang="en-US" sz="2600" dirty="0"/>
              <a:t>£55.500 million </a:t>
            </a:r>
            <a:r>
              <a:rPr lang="en-US" sz="2600" dirty="0" smtClean="0"/>
              <a:t>*􏰁 </a:t>
            </a:r>
            <a:r>
              <a:rPr lang="en-US" sz="2600" dirty="0"/>
              <a:t>$2.125/£</a:t>
            </a:r>
            <a:r>
              <a:rPr lang="en-US" sz="2600" dirty="0" smtClean="0"/>
              <a:t>1=􏰀 </a:t>
            </a:r>
            <a:r>
              <a:rPr lang="en-US" sz="2600" dirty="0"/>
              <a:t>$117.9375 million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52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</a:t>
            </a:r>
            <a:r>
              <a:rPr lang="en-US" b="1" dirty="0"/>
              <a:t> Hedging on the Balance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74" y="1600200"/>
            <a:ext cx="853082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Thus, at the end of the year: </a:t>
            </a:r>
            <a:endParaRPr lang="en-US" dirty="0" smtClean="0"/>
          </a:p>
          <a:p>
            <a:r>
              <a:rPr lang="en-US" dirty="0" smtClean="0"/>
              <a:t>Average </a:t>
            </a:r>
            <a:r>
              <a:rPr lang="en-US" dirty="0"/>
              <a:t>return on assets: </a:t>
            </a:r>
          </a:p>
          <a:p>
            <a:pPr marL="0" indent="0">
              <a:buNone/>
            </a:pPr>
            <a:r>
              <a:rPr lang="en-US" dirty="0" smtClean="0"/>
              <a:t> (</a:t>
            </a:r>
            <a:r>
              <a:rPr lang="en-US" dirty="0"/>
              <a:t>0.5)(.09</a:t>
            </a:r>
            <a:r>
              <a:rPr lang="en-US" dirty="0" smtClean="0"/>
              <a:t>) + </a:t>
            </a:r>
            <a:r>
              <a:rPr lang="en-US" dirty="0"/>
              <a:t>􏰃 (0.5)(.22188) </a:t>
            </a:r>
            <a:r>
              <a:rPr lang="en-US" dirty="0" smtClean="0"/>
              <a:t>=􏰀 </a:t>
            </a:r>
            <a:r>
              <a:rPr lang="en-US" dirty="0"/>
              <a:t>.15594, or 15.594% </a:t>
            </a:r>
            <a:r>
              <a:rPr lang="en-US" dirty="0" smtClean="0"/>
              <a:t>    Average </a:t>
            </a:r>
            <a:r>
              <a:rPr lang="en-US" dirty="0"/>
              <a:t>cost of funds: </a:t>
            </a:r>
          </a:p>
          <a:p>
            <a:r>
              <a:rPr lang="en-US" dirty="0"/>
              <a:t>Net return: </a:t>
            </a:r>
          </a:p>
          <a:p>
            <a:pPr marL="0" indent="0">
              <a:buNone/>
            </a:pPr>
            <a:r>
              <a:rPr lang="en-US" dirty="0" smtClean="0"/>
              <a:t>  (</a:t>
            </a:r>
            <a:r>
              <a:rPr lang="en-US" dirty="0"/>
              <a:t>0.5)(.08) </a:t>
            </a:r>
            <a:r>
              <a:rPr lang="en-US" dirty="0" smtClean="0"/>
              <a:t>􏰃+ (</a:t>
            </a:r>
            <a:r>
              <a:rPr lang="en-US" dirty="0"/>
              <a:t>0.5)(.179375</a:t>
            </a:r>
            <a:r>
              <a:rPr lang="en-US" dirty="0" smtClean="0"/>
              <a:t>)= </a:t>
            </a:r>
            <a:r>
              <a:rPr lang="en-US" dirty="0"/>
              <a:t>􏰀 .12969, or 12.969% 15.594% </a:t>
            </a:r>
            <a:r>
              <a:rPr lang="en-US" dirty="0" smtClean="0"/>
              <a:t>-􏰂 </a:t>
            </a:r>
            <a:r>
              <a:rPr lang="en-US" dirty="0"/>
              <a:t>12.969</a:t>
            </a:r>
            <a:r>
              <a:rPr lang="en-US" dirty="0" smtClean="0"/>
              <a:t>% = </a:t>
            </a:r>
            <a:r>
              <a:rPr lang="en-US" dirty="0"/>
              <a:t>􏰀 2.625%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2638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2. Hedging off the balance sheet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74" y="1417638"/>
            <a:ext cx="8530826" cy="4977962"/>
          </a:xfrm>
        </p:spPr>
        <p:txBody>
          <a:bodyPr>
            <a:normAutofit/>
          </a:bodyPr>
          <a:lstStyle/>
          <a:p>
            <a:r>
              <a:rPr lang="en-US" sz="2800" dirty="0"/>
              <a:t>Instead of matching its $100 million foreign asset position with $100 million of foreign liabilities </a:t>
            </a:r>
          </a:p>
          <a:p>
            <a:r>
              <a:rPr lang="en-US" sz="2800" dirty="0"/>
              <a:t>the FI might have chosen to remain with a </a:t>
            </a:r>
            <a:r>
              <a:rPr lang="en-US" sz="2800" dirty="0" smtClean="0"/>
              <a:t>currency </a:t>
            </a:r>
            <a:r>
              <a:rPr lang="en-US" sz="2800" dirty="0"/>
              <a:t>mismatch on the balance sheet </a:t>
            </a:r>
          </a:p>
          <a:p>
            <a:r>
              <a:rPr lang="en-US" sz="2800" dirty="0" smtClean="0"/>
              <a:t>Instead, </a:t>
            </a:r>
            <a:r>
              <a:rPr lang="en-US" sz="2800" dirty="0"/>
              <a:t>it could hedge by taking a position in the forward or other derivative markets for foreign currencies—for example, the one-year forward market for selling pounds for dollars. Any forward position taken would not appear on the balance sheet </a:t>
            </a:r>
            <a:endParaRPr lang="en-US" sz="2800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238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Hedging off the balance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role of the forward FX contract is to offset the uncertainty regarding the future spot rate on pounds at the end of the one-year investment horizon. Instead of waiting until the end of the year to transfer pounds back into dollars at an unknown spot rate,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890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2. Hedging off the balance </a:t>
            </a:r>
            <a:r>
              <a:rPr lang="en-US" sz="3200" dirty="0" smtClean="0"/>
              <a:t>sheet(forward contract)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Consider the following transactional steps when the FI hedges its FX risk by immediately </a:t>
            </a:r>
          </a:p>
          <a:p>
            <a:r>
              <a:rPr lang="en-US" sz="2600" dirty="0" smtClean="0"/>
              <a:t>selling its expected one-year pound loan proceeds in the forward FX market: </a:t>
            </a:r>
          </a:p>
          <a:p>
            <a:pPr marL="0" indent="0">
              <a:buNone/>
            </a:pPr>
            <a:r>
              <a:rPr lang="en-US" sz="2600" dirty="0" smtClean="0"/>
              <a:t>1.The U.S. FI sells $100 million for pounds at the spot exchange rate today and receives $100 million/2.0 􏰀 £50.00 million. </a:t>
            </a:r>
          </a:p>
          <a:p>
            <a:pPr marL="0" indent="0">
              <a:buNone/>
            </a:pPr>
            <a:r>
              <a:rPr lang="en-US" sz="2600" dirty="0" smtClean="0"/>
              <a:t>2.The FI then immediately lends the £50.00 million to a British customer at 15 percent for one year. </a:t>
            </a:r>
          </a:p>
          <a:p>
            <a:pPr marL="0" indent="0">
              <a:buNone/>
            </a:pPr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591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3.The FI also sells the expected principal and interest proceeds from the pound loan for- ward for dollars at today’s forward rate for one-year delivery. Let the current forward </a:t>
            </a:r>
            <a:r>
              <a:rPr lang="en-US" dirty="0" smtClean="0"/>
              <a:t>one</a:t>
            </a:r>
            <a:r>
              <a:rPr lang="en-US" dirty="0"/>
              <a:t>-year exchange rate between dollars and pounds stand at $1.9375/</a:t>
            </a:r>
            <a:r>
              <a:rPr lang="en-US" dirty="0" smtClean="0"/>
              <a:t>£;or </a:t>
            </a:r>
            <a:r>
              <a:rPr lang="en-US" dirty="0"/>
              <a:t>as a percentage discount: </a:t>
            </a:r>
          </a:p>
          <a:p>
            <a:r>
              <a:rPr lang="en-US" dirty="0"/>
              <a:t>($1.9375 </a:t>
            </a:r>
            <a:r>
              <a:rPr lang="en-US" dirty="0" smtClean="0"/>
              <a:t>-􏰂 </a:t>
            </a:r>
            <a:r>
              <a:rPr lang="en-US" dirty="0"/>
              <a:t>$2.00)/$2.00 </a:t>
            </a:r>
            <a:r>
              <a:rPr lang="en-US" dirty="0" smtClean="0"/>
              <a:t>􏰀= - </a:t>
            </a:r>
            <a:r>
              <a:rPr lang="en-US" dirty="0"/>
              <a:t>􏰂3.125%</a:t>
            </a:r>
            <a:br>
              <a:rPr lang="en-US" dirty="0"/>
            </a:br>
            <a:r>
              <a:rPr lang="en-US" dirty="0"/>
              <a:t>This means that the forward buyer of the pounds promises to pay: </a:t>
            </a:r>
          </a:p>
          <a:p>
            <a:r>
              <a:rPr lang="en-US" dirty="0"/>
              <a:t>£50.00 </a:t>
            </a:r>
            <a:r>
              <a:rPr lang="en-US" dirty="0" smtClean="0"/>
              <a:t>million* </a:t>
            </a:r>
            <a:r>
              <a:rPr lang="en-US" dirty="0"/>
              <a:t>(1.15</a:t>
            </a:r>
            <a:r>
              <a:rPr lang="en-US" dirty="0" smtClean="0"/>
              <a:t>)= 􏰀 </a:t>
            </a:r>
            <a:r>
              <a:rPr lang="en-US" dirty="0"/>
              <a:t>£</a:t>
            </a:r>
            <a:r>
              <a:rPr lang="en-US" dirty="0" smtClean="0"/>
              <a:t>57.50</a:t>
            </a:r>
          </a:p>
          <a:p>
            <a:pPr marL="0" indent="0">
              <a:buNone/>
            </a:pPr>
            <a:r>
              <a:rPr lang="en-US" dirty="0" smtClean="0"/>
              <a:t>     £57.50 *$</a:t>
            </a:r>
            <a:r>
              <a:rPr lang="en-US" dirty="0"/>
              <a:t>1.9375/£ </a:t>
            </a:r>
            <a:r>
              <a:rPr lang="en-US" dirty="0" smtClean="0"/>
              <a:t>􏰀= </a:t>
            </a:r>
            <a:r>
              <a:rPr lang="en-US" dirty="0"/>
              <a:t>$111.406 million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5996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return on the British loan of: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$111.406m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/>
              <a:t>$</a:t>
            </a:r>
            <a:r>
              <a:rPr lang="en-US" dirty="0" smtClean="0"/>
              <a:t>100m/$100= </a:t>
            </a:r>
            <a:r>
              <a:rPr lang="en-US" dirty="0"/>
              <a:t>􏰀 </a:t>
            </a:r>
            <a:r>
              <a:rPr lang="en-US" dirty="0" smtClean="0"/>
              <a:t>11.406</a:t>
            </a:r>
            <a:r>
              <a:rPr lang="en-US" dirty="0"/>
              <a:t>% </a:t>
            </a:r>
            <a:endParaRPr lang="en-US" dirty="0"/>
          </a:p>
          <a:p>
            <a:r>
              <a:rPr lang="en-US" dirty="0"/>
              <a:t>Given this return on British loans, the overall expected return on the FI’s asset portfolio is: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(.5)(.09) </a:t>
            </a:r>
            <a:r>
              <a:rPr lang="en-US" dirty="0" smtClean="0"/>
              <a:t>+􏰃 </a:t>
            </a:r>
            <a:r>
              <a:rPr lang="en-US" dirty="0"/>
              <a:t>(.5)(.11406) </a:t>
            </a:r>
            <a:r>
              <a:rPr lang="en-US" dirty="0" smtClean="0"/>
              <a:t>=􏰀  10.203</a:t>
            </a:r>
            <a:r>
              <a:rPr lang="en-US" dirty="0"/>
              <a:t>% </a:t>
            </a:r>
            <a:endParaRPr lang="en-US" dirty="0"/>
          </a:p>
          <a:p>
            <a:r>
              <a:rPr lang="en-US" dirty="0"/>
              <a:t>Since the cost of funds for the FI’s $200 million U.S. CDs is an assumed 8 percent, it has been able to lock in a return spread over the year of 2.203 percent regardless of spot exchange rate </a:t>
            </a:r>
            <a:r>
              <a:rPr lang="en-US" dirty="0" smtClean="0"/>
              <a:t>fluctuations.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03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foreign exchange rate </a:t>
            </a:r>
            <a:endParaRPr lang="en-US" dirty="0" smtClean="0"/>
          </a:p>
          <a:p>
            <a:r>
              <a:rPr lang="en-US" dirty="0"/>
              <a:t>is the price at which one currency (</a:t>
            </a:r>
            <a:r>
              <a:rPr lang="en-US" dirty="0" err="1"/>
              <a:t>e.g.</a:t>
            </a:r>
            <a:r>
              <a:rPr lang="en-US" dirty="0" err="1" smtClean="0"/>
              <a:t>,the</a:t>
            </a:r>
            <a:r>
              <a:rPr lang="en-US" dirty="0" smtClean="0"/>
              <a:t> </a:t>
            </a:r>
            <a:r>
              <a:rPr lang="en-US" dirty="0"/>
              <a:t>U.S. dollar) can be exchanged for another currency (e.g., </a:t>
            </a:r>
            <a:r>
              <a:rPr lang="en-US" dirty="0" smtClean="0"/>
              <a:t>Saudi Riyal SAR) </a:t>
            </a:r>
            <a:r>
              <a:rPr lang="en-US" dirty="0"/>
              <a:t>in the foreign exchange markets. </a:t>
            </a:r>
            <a:endParaRPr lang="en-US" dirty="0" smtClean="0"/>
          </a:p>
          <a:p>
            <a:r>
              <a:rPr lang="en-US" dirty="0" smtClean="0"/>
              <a:t>If US company has a global business in Saudi, they generate income in SAR and then the amount is exchanged for US dollar.</a:t>
            </a:r>
          </a:p>
          <a:p>
            <a:r>
              <a:rPr lang="en-US" dirty="0" smtClean="0"/>
              <a:t>the actual amount of U.S. dollars received on a foreign transaction depends on the (foreign) exchange rate between the U.S. dollar and the Riyal SAR.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813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Role of Financial Institutions in Foreign Exchange Transactions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A financial institution’s position in the foreign exchange markets generally reflects </a:t>
            </a:r>
            <a:r>
              <a:rPr lang="en-US" sz="2800" dirty="0" smtClean="0"/>
              <a:t>the following trading </a:t>
            </a:r>
            <a:r>
              <a:rPr lang="en-US" sz="2800" dirty="0"/>
              <a:t>activities: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1.</a:t>
            </a:r>
            <a:r>
              <a:rPr lang="en-US" sz="2800" b="1" dirty="0"/>
              <a:t> </a:t>
            </a:r>
            <a:r>
              <a:rPr lang="en-US" sz="2800" dirty="0"/>
              <a:t>The purchase and sale of foreign currencies to allow customers to partake in and </a:t>
            </a:r>
            <a:r>
              <a:rPr lang="en-US" sz="2800" dirty="0" smtClean="0"/>
              <a:t>complete </a:t>
            </a:r>
            <a:r>
              <a:rPr lang="en-US" sz="2800" dirty="0"/>
              <a:t>international commercial trade transactions.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2.</a:t>
            </a:r>
            <a:r>
              <a:rPr lang="en-US" sz="2800" dirty="0" smtClean="0"/>
              <a:t>The </a:t>
            </a:r>
            <a:r>
              <a:rPr lang="en-US" sz="2800" dirty="0"/>
              <a:t>purchase and sale of foreign currencies for hedging purposes to offset customer (or financial institution) exposure in any given currency. </a:t>
            </a:r>
          </a:p>
          <a:p>
            <a:pPr marL="0" indent="0">
              <a:buNone/>
            </a:pPr>
            <a:r>
              <a:rPr lang="en-US" sz="2800" b="1" dirty="0" smtClean="0"/>
              <a:t>3.</a:t>
            </a:r>
            <a:r>
              <a:rPr lang="en-US" sz="2800" dirty="0" smtClean="0"/>
              <a:t>The </a:t>
            </a:r>
            <a:r>
              <a:rPr lang="en-US" sz="2800" dirty="0"/>
              <a:t>purchase and sale of foreign currencies for speculative purposes through </a:t>
            </a:r>
            <a:r>
              <a:rPr lang="en-US" sz="2800" dirty="0" smtClean="0"/>
              <a:t>forecasting </a:t>
            </a:r>
            <a:r>
              <a:rPr lang="en-US" sz="2800" dirty="0"/>
              <a:t>or anticipating future movements in foreign exchange rates.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92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Foregin</a:t>
            </a:r>
            <a:r>
              <a:rPr lang="en-US" dirty="0" smtClean="0"/>
              <a:t> Exchange transaction are exposed to </a:t>
            </a:r>
            <a:r>
              <a:rPr lang="en-US" b="1" dirty="0" smtClean="0"/>
              <a:t>foreign </a:t>
            </a:r>
            <a:r>
              <a:rPr lang="en-US" b="1" dirty="0"/>
              <a:t>exchange risk </a:t>
            </a:r>
            <a:r>
              <a:rPr lang="en-US" dirty="0"/>
              <a:t>as the cash flows are converted into and out of </a:t>
            </a:r>
            <a:r>
              <a:rPr lang="en-US" dirty="0" smtClean="0"/>
              <a:t>local currency. </a:t>
            </a:r>
          </a:p>
          <a:p>
            <a:r>
              <a:rPr lang="en-US" b="1" dirty="0"/>
              <a:t>foreign exchange risk </a:t>
            </a:r>
            <a:endParaRPr lang="en-US" dirty="0" smtClean="0"/>
          </a:p>
          <a:p>
            <a:r>
              <a:rPr lang="en-US" dirty="0"/>
              <a:t>Risk that cash flows will vary as the actual amount of U.S. dollars received on a foreign investment changes due to a change in foreign exchange rates.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077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currency depreciation </a:t>
            </a:r>
            <a:endParaRPr lang="en-US" dirty="0" smtClean="0"/>
          </a:p>
          <a:p>
            <a:r>
              <a:rPr lang="en-US" dirty="0"/>
              <a:t>When a country’s currency falls in value relative to other </a:t>
            </a:r>
            <a:r>
              <a:rPr lang="en-US" dirty="0" smtClean="0"/>
              <a:t>currencies</a:t>
            </a:r>
            <a:r>
              <a:rPr lang="en-US" dirty="0"/>
              <a:t>, meaning the country’s goods become cheaper for foreign </a:t>
            </a:r>
            <a:r>
              <a:rPr lang="en-US" dirty="0" smtClean="0"/>
              <a:t>buyers </a:t>
            </a:r>
            <a:r>
              <a:rPr lang="en-US" dirty="0"/>
              <a:t>and foreign goods become more expensive for foreign sellers.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0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depreciation </a:t>
            </a:r>
            <a:r>
              <a:rPr lang="en-US" dirty="0"/>
              <a:t>of a country’s currency (or a fall in its value relative to other currencies) means the country’s goods become cheaper for foreign buyers and foreign goods become more expensive for foreign sellers.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24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currency appreciation </a:t>
            </a:r>
            <a:endParaRPr lang="en-US" dirty="0" smtClean="0"/>
          </a:p>
          <a:p>
            <a:r>
              <a:rPr lang="en-US" dirty="0"/>
              <a:t>When a country’s currency rises in</a:t>
            </a:r>
            <a:br>
              <a:rPr lang="en-US" dirty="0"/>
            </a:br>
            <a:r>
              <a:rPr lang="en-US" dirty="0"/>
              <a:t>value relative to other currencies, meaning that the country’s goods are more expensive for </a:t>
            </a:r>
            <a:r>
              <a:rPr lang="en-US" dirty="0" smtClean="0"/>
              <a:t>foreign </a:t>
            </a:r>
            <a:r>
              <a:rPr lang="en-US" dirty="0"/>
              <a:t>buyers and foreign goods are cheaper for foreign sellers.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55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appreciation of a country’s currency (or a rise in its value relative to other </a:t>
            </a:r>
            <a:r>
              <a:rPr lang="en-US" dirty="0" smtClean="0"/>
              <a:t>currencies</a:t>
            </a:r>
            <a:r>
              <a:rPr lang="en-US" dirty="0"/>
              <a:t>) means that the country’s goods are more expensive for foreign buyers and foreign goods are cheaper for foreign sellers (all else constant)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when a country’s currency appreciates, domestic manufacturers find it harder to sell their goods </a:t>
            </a:r>
            <a:r>
              <a:rPr lang="en-US" dirty="0" smtClean="0"/>
              <a:t>abroad</a:t>
            </a:r>
          </a:p>
          <a:p>
            <a:r>
              <a:rPr lang="en-US" dirty="0" smtClean="0"/>
              <a:t>Also, foreign </a:t>
            </a:r>
            <a:r>
              <a:rPr lang="en-US" dirty="0"/>
              <a:t>manufacturers find it easier to sell their goods to domestic purchasers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50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7278</TotalTime>
  <Words>3044</Words>
  <Application>Microsoft Macintosh PowerPoint</Application>
  <PresentationFormat>On-screen Show (4:3)</PresentationFormat>
  <Paragraphs>181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Foreign Exchange Markets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FOREIGN EXCHANGE RATES AND TRANSACTIONS  </vt:lpstr>
      <vt:lpstr>Foreign Exchange Rates  </vt:lpstr>
      <vt:lpstr>Foreign Exchange Transactions  </vt:lpstr>
      <vt:lpstr>PowerPoint Presentation</vt:lpstr>
      <vt:lpstr>PowerPoint Presentation</vt:lpstr>
      <vt:lpstr>PowerPoint Presentation</vt:lpstr>
      <vt:lpstr> Measuring Risk and Return on Foreign Exchange Transactions.  </vt:lpstr>
      <vt:lpstr>Foreign Exchange Risk </vt:lpstr>
      <vt:lpstr>PowerPoint Presentation</vt:lpstr>
      <vt:lpstr>PowerPoint Presentation</vt:lpstr>
      <vt:lpstr>Calculating the Return on Foreign Exchange Transactions of a U.S. FI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Hedging Foreign Exchange Risk.  </vt:lpstr>
      <vt:lpstr>1. Hedging on the Balance Sheet  </vt:lpstr>
      <vt:lpstr>1. Hedging on the Balance Sheet</vt:lpstr>
      <vt:lpstr> Hedging on the Balance Sheet</vt:lpstr>
      <vt:lpstr>1. Hedging on the Balance Sheet</vt:lpstr>
      <vt:lpstr>1. Hedging on the Balance Sheet</vt:lpstr>
      <vt:lpstr>2. Hedging off the balance sheet</vt:lpstr>
      <vt:lpstr>2. Hedging off the balance sheet</vt:lpstr>
      <vt:lpstr>2. Hedging off the balance sheet(forward contract)</vt:lpstr>
      <vt:lpstr>PowerPoint Presentation</vt:lpstr>
      <vt:lpstr>PowerPoint Presentation</vt:lpstr>
      <vt:lpstr>Role of Financial Institutions in Foreign Exchange Transactions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Exchange Markets</dc:title>
  <dc:creator>Nouf Alabdulkarim</dc:creator>
  <cp:lastModifiedBy>Nouf Alabdulkarim</cp:lastModifiedBy>
  <cp:revision>29</cp:revision>
  <dcterms:created xsi:type="dcterms:W3CDTF">2016-10-24T15:53:28Z</dcterms:created>
  <dcterms:modified xsi:type="dcterms:W3CDTF">2016-11-02T16:34:51Z</dcterms:modified>
</cp:coreProperties>
</file>