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9" r:id="rId4"/>
    <p:sldId id="264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30/05/1435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30/05/1435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30/05/1435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30/05/1435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30/05/1435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30/05/1435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30/05/1435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30/05/1435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30/05/1435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30/05/1435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30/05/1435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1B8ABB09-4A1D-463E-8065-109CC2B7EFAA}" type="datetimeFigureOut">
              <a:rPr lang="ar-SA" smtClean="0"/>
              <a:t>30/05/1435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1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274320" indent="-27432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827584" y="1124744"/>
            <a:ext cx="7543800" cy="1524000"/>
          </a:xfrm>
        </p:spPr>
        <p:txBody>
          <a:bodyPr/>
          <a:lstStyle/>
          <a:p>
            <a:pPr algn="ctr"/>
            <a:r>
              <a:rPr lang="en-US" sz="4400" dirty="0" smtClean="0"/>
              <a:t>Exp#4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Cholesterol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971600" y="3140968"/>
            <a:ext cx="6858000" cy="990600"/>
          </a:xfrm>
        </p:spPr>
        <p:txBody>
          <a:bodyPr>
            <a:normAutofit fontScale="85000" lnSpcReduction="20000"/>
          </a:bodyPr>
          <a:lstStyle/>
          <a:p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Quantitative determination 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</a:rPr>
              <a:t>of total cholesterol in serum /</a:t>
            </a: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plasma 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</a:rPr>
              <a:t>by </a:t>
            </a: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enzymatic color/endpoint 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</a:rPr>
              <a:t>method</a:t>
            </a:r>
            <a:endParaRPr lang="ar-SA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8544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55576" y="1124744"/>
            <a:ext cx="7543800" cy="5256584"/>
          </a:xfrm>
        </p:spPr>
        <p:txBody>
          <a:bodyPr>
            <a:noAutofit/>
          </a:bodyPr>
          <a:lstStyle/>
          <a:p>
            <a:pPr marL="0" indent="0" algn="l">
              <a:buNone/>
            </a:pPr>
            <a:r>
              <a:rPr lang="en-US" sz="2800" dirty="0">
                <a:solidFill>
                  <a:schemeClr val="tx1"/>
                </a:solidFill>
              </a:rPr>
              <a:t>Cholesterol is a fatty substance found in blood, bile and brain tissues. </a:t>
            </a:r>
            <a:endParaRPr lang="en-US" sz="2800" dirty="0" smtClean="0">
              <a:solidFill>
                <a:schemeClr val="tx1"/>
              </a:solidFill>
            </a:endParaRPr>
          </a:p>
          <a:p>
            <a:pPr marL="0" indent="0" algn="l">
              <a:buNone/>
            </a:pPr>
            <a:r>
              <a:rPr lang="en-US" sz="2800" dirty="0" smtClean="0">
                <a:solidFill>
                  <a:schemeClr val="tx1"/>
                </a:solidFill>
              </a:rPr>
              <a:t>It </a:t>
            </a:r>
            <a:r>
              <a:rPr lang="en-US" sz="2800" dirty="0">
                <a:solidFill>
                  <a:schemeClr val="tx1"/>
                </a:solidFill>
              </a:rPr>
              <a:t>serves as a precursor to bile acids, steroids and vitamin D. The determination of serum cholesterol is a major aid in the diagnosis and classification of </a:t>
            </a:r>
            <a:r>
              <a:rPr lang="en-US" sz="2800" dirty="0" err="1" smtClean="0">
                <a:solidFill>
                  <a:schemeClr val="tx1"/>
                </a:solidFill>
              </a:rPr>
              <a:t>lipemias,hepatic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>
                <a:solidFill>
                  <a:schemeClr val="tx1"/>
                </a:solidFill>
              </a:rPr>
              <a:t>and thyroid </a:t>
            </a:r>
            <a:r>
              <a:rPr lang="en-US" sz="2800" dirty="0" smtClean="0">
                <a:solidFill>
                  <a:schemeClr val="tx1"/>
                </a:solidFill>
              </a:rPr>
              <a:t>diseases</a:t>
            </a:r>
            <a:endParaRPr lang="en-US" sz="2800" dirty="0">
              <a:solidFill>
                <a:schemeClr val="tx1"/>
              </a:solidFill>
            </a:endParaRPr>
          </a:p>
          <a:p>
            <a:pPr marL="0" indent="0" algn="l">
              <a:buNone/>
            </a:pPr>
            <a:endParaRPr lang="en-US" sz="2800" dirty="0" smtClean="0">
              <a:solidFill>
                <a:schemeClr val="tx1"/>
              </a:solidFill>
            </a:endParaRPr>
          </a:p>
          <a:p>
            <a:pPr marL="0" indent="0" algn="l">
              <a:buNone/>
            </a:pPr>
            <a:r>
              <a:rPr lang="en-US" sz="2800" dirty="0" smtClean="0">
                <a:solidFill>
                  <a:schemeClr val="tx1"/>
                </a:solidFill>
              </a:rPr>
              <a:t>-</a:t>
            </a:r>
            <a:r>
              <a:rPr lang="en-US" sz="2800" dirty="0">
                <a:solidFill>
                  <a:schemeClr val="tx1"/>
                </a:solidFill>
              </a:rPr>
              <a:t>High blood cholesterol is one of the major risk factors for heart disease.</a:t>
            </a:r>
          </a:p>
          <a:p>
            <a:pPr marL="0" indent="0" algn="l">
              <a:buNone/>
            </a:pPr>
            <a:r>
              <a:rPr lang="en-US" sz="2800" dirty="0" smtClean="0">
                <a:solidFill>
                  <a:schemeClr val="tx1"/>
                </a:solidFill>
              </a:rPr>
              <a:t>-</a:t>
            </a:r>
            <a:r>
              <a:rPr lang="en-US" sz="2800" dirty="0">
                <a:solidFill>
                  <a:schemeClr val="tx1"/>
                </a:solidFill>
              </a:rPr>
              <a:t>Major dietary sources of it cheese, egg yolks ,beef, fish, and shrimp</a:t>
            </a:r>
          </a:p>
          <a:p>
            <a:pPr marL="0" indent="0" algn="l">
              <a:buNone/>
            </a:pPr>
            <a:endParaRPr lang="en-US" sz="2800" dirty="0">
              <a:solidFill>
                <a:schemeClr val="tx1"/>
              </a:solidFill>
            </a:endParaRPr>
          </a:p>
          <a:p>
            <a:pPr marL="0" indent="0" algn="l">
              <a:buNone/>
            </a:pPr>
            <a:endParaRPr lang="ar-SA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3876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27584" y="-25265"/>
            <a:ext cx="6781800" cy="1150009"/>
          </a:xfrm>
        </p:spPr>
        <p:txBody>
          <a:bodyPr/>
          <a:lstStyle/>
          <a:p>
            <a:r>
              <a:rPr lang="en-US" dirty="0" smtClean="0"/>
              <a:t>Principle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83568" y="980728"/>
            <a:ext cx="7543800" cy="5983560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endParaRPr lang="en-US" sz="2800" dirty="0">
              <a:solidFill>
                <a:schemeClr val="tx1"/>
              </a:solidFill>
            </a:endParaRPr>
          </a:p>
          <a:p>
            <a:pPr marL="0" indent="0" algn="l">
              <a:buNone/>
            </a:pPr>
            <a:r>
              <a:rPr lang="en-US" dirty="0">
                <a:solidFill>
                  <a:schemeClr val="tx1"/>
                </a:solidFill>
              </a:rPr>
              <a:t>The cholesterol present in the sample originates a colored complex, according to the following reaction:</a:t>
            </a:r>
          </a:p>
          <a:p>
            <a:pPr marL="0" indent="0" algn="l">
              <a:buNone/>
            </a:pPr>
            <a:r>
              <a:rPr lang="en-US" sz="2800" dirty="0" smtClean="0">
                <a:solidFill>
                  <a:schemeClr val="tx1"/>
                </a:solidFill>
              </a:rPr>
              <a:t>Cholesterol </a:t>
            </a:r>
            <a:r>
              <a:rPr lang="en-US" sz="2800" dirty="0">
                <a:solidFill>
                  <a:schemeClr val="tx1"/>
                </a:solidFill>
              </a:rPr>
              <a:t>esters + H</a:t>
            </a:r>
            <a:r>
              <a:rPr lang="en-US" sz="2000" dirty="0">
                <a:solidFill>
                  <a:schemeClr val="tx1"/>
                </a:solidFill>
              </a:rPr>
              <a:t>2</a:t>
            </a:r>
            <a:r>
              <a:rPr lang="en-US" sz="2800" dirty="0">
                <a:solidFill>
                  <a:schemeClr val="tx1"/>
                </a:solidFill>
              </a:rPr>
              <a:t>O     </a:t>
            </a:r>
            <a:r>
              <a:rPr lang="en-US" sz="2800" dirty="0" smtClean="0">
                <a:solidFill>
                  <a:schemeClr val="tx1"/>
                </a:solidFill>
              </a:rPr>
              <a:t>      Cholesterol </a:t>
            </a:r>
            <a:r>
              <a:rPr lang="en-US" sz="2800" dirty="0">
                <a:solidFill>
                  <a:schemeClr val="tx1"/>
                </a:solidFill>
              </a:rPr>
              <a:t>+ </a:t>
            </a:r>
            <a:r>
              <a:rPr lang="en-US" sz="2800" dirty="0" smtClean="0">
                <a:solidFill>
                  <a:schemeClr val="tx1"/>
                </a:solidFill>
              </a:rPr>
              <a:t>F.A  </a:t>
            </a:r>
            <a:endParaRPr lang="en-US" sz="2800" dirty="0">
              <a:solidFill>
                <a:schemeClr val="tx1"/>
              </a:solidFill>
            </a:endParaRPr>
          </a:p>
          <a:p>
            <a:pPr marL="0" indent="0" algn="l">
              <a:buNone/>
            </a:pPr>
            <a:endParaRPr lang="en-US" sz="2800" dirty="0">
              <a:solidFill>
                <a:schemeClr val="tx1"/>
              </a:solidFill>
            </a:endParaRPr>
          </a:p>
          <a:p>
            <a:pPr marL="0" indent="0" algn="l">
              <a:buNone/>
            </a:pPr>
            <a:r>
              <a:rPr lang="en-US" sz="2800" dirty="0" err="1" smtClean="0">
                <a:solidFill>
                  <a:schemeClr val="tx1"/>
                </a:solidFill>
              </a:rPr>
              <a:t>Chol</a:t>
            </a:r>
            <a:r>
              <a:rPr lang="en-US" sz="2800" dirty="0" smtClean="0">
                <a:solidFill>
                  <a:schemeClr val="tx1"/>
                </a:solidFill>
              </a:rPr>
              <a:t>+ </a:t>
            </a:r>
            <a:r>
              <a:rPr lang="en-US" sz="2800" smtClean="0">
                <a:solidFill>
                  <a:schemeClr val="tx1"/>
                </a:solidFill>
              </a:rPr>
              <a:t>O</a:t>
            </a:r>
            <a:r>
              <a:rPr lang="en-US" sz="2000" smtClean="0">
                <a:solidFill>
                  <a:schemeClr val="tx1"/>
                </a:solidFill>
              </a:rPr>
              <a:t>2</a:t>
            </a:r>
            <a:r>
              <a:rPr lang="en-US" sz="2800" smtClean="0">
                <a:solidFill>
                  <a:schemeClr val="tx1"/>
                </a:solidFill>
              </a:rPr>
              <a:t>             </a:t>
            </a:r>
            <a:r>
              <a:rPr lang="en-US" sz="2800" smtClean="0">
                <a:solidFill>
                  <a:schemeClr val="tx1"/>
                </a:solidFill>
              </a:rPr>
              <a:t>Cholestene-3-one </a:t>
            </a:r>
            <a:r>
              <a:rPr lang="en-US" sz="2800" dirty="0">
                <a:solidFill>
                  <a:schemeClr val="tx1"/>
                </a:solidFill>
              </a:rPr>
              <a:t>+ </a:t>
            </a:r>
            <a:r>
              <a:rPr lang="en-US" sz="2800" dirty="0" smtClean="0">
                <a:solidFill>
                  <a:schemeClr val="tx1"/>
                </a:solidFill>
              </a:rPr>
              <a:t>H</a:t>
            </a:r>
            <a:r>
              <a:rPr lang="en-US" sz="2000" dirty="0" smtClean="0">
                <a:solidFill>
                  <a:schemeClr val="tx1"/>
                </a:solidFill>
              </a:rPr>
              <a:t>2</a:t>
            </a:r>
            <a:r>
              <a:rPr lang="en-US" sz="2800" dirty="0" smtClean="0">
                <a:solidFill>
                  <a:schemeClr val="tx1"/>
                </a:solidFill>
              </a:rPr>
              <a:t>O</a:t>
            </a:r>
            <a:r>
              <a:rPr lang="en-US" sz="2000" dirty="0" smtClean="0">
                <a:solidFill>
                  <a:schemeClr val="tx1"/>
                </a:solidFill>
              </a:rPr>
              <a:t>2</a:t>
            </a:r>
            <a:endParaRPr lang="en-US" sz="2000" dirty="0">
              <a:solidFill>
                <a:schemeClr val="tx1"/>
              </a:solidFill>
            </a:endParaRPr>
          </a:p>
          <a:p>
            <a:pPr marL="0" indent="0" algn="l">
              <a:buNone/>
            </a:pPr>
            <a:endParaRPr lang="en-US" sz="2800" dirty="0">
              <a:solidFill>
                <a:schemeClr val="tx1"/>
              </a:solidFill>
            </a:endParaRPr>
          </a:p>
          <a:p>
            <a:pPr marL="0" indent="0" algn="l">
              <a:buNone/>
            </a:pPr>
            <a:r>
              <a:rPr lang="en-US" sz="2800" dirty="0">
                <a:solidFill>
                  <a:schemeClr val="tx1"/>
                </a:solidFill>
              </a:rPr>
              <a:t>2H</a:t>
            </a:r>
            <a:r>
              <a:rPr lang="en-US" sz="2000" dirty="0">
                <a:solidFill>
                  <a:schemeClr val="tx1"/>
                </a:solidFill>
              </a:rPr>
              <a:t>2</a:t>
            </a:r>
            <a:r>
              <a:rPr lang="en-US" sz="2800" dirty="0">
                <a:solidFill>
                  <a:schemeClr val="tx1"/>
                </a:solidFill>
              </a:rPr>
              <a:t>O</a:t>
            </a:r>
            <a:r>
              <a:rPr lang="en-US" sz="2000" dirty="0">
                <a:solidFill>
                  <a:schemeClr val="tx1"/>
                </a:solidFill>
              </a:rPr>
              <a:t>2</a:t>
            </a:r>
            <a:r>
              <a:rPr lang="en-US" sz="2800" dirty="0">
                <a:solidFill>
                  <a:schemeClr val="tx1"/>
                </a:solidFill>
              </a:rPr>
              <a:t> + Phenol + </a:t>
            </a:r>
            <a:r>
              <a:rPr lang="en-US" sz="2800" dirty="0" smtClean="0">
                <a:solidFill>
                  <a:schemeClr val="tx1"/>
                </a:solidFill>
              </a:rPr>
              <a:t>4-Aminoantipyrine </a:t>
            </a:r>
            <a:r>
              <a:rPr lang="en-US" sz="2800" dirty="0" err="1" smtClean="0">
                <a:solidFill>
                  <a:schemeClr val="tx1"/>
                </a:solidFill>
              </a:rPr>
              <a:t>Quinonimine</a:t>
            </a:r>
            <a:r>
              <a:rPr lang="en-US" sz="2800" dirty="0" smtClean="0">
                <a:solidFill>
                  <a:schemeClr val="tx1"/>
                </a:solidFill>
              </a:rPr>
              <a:t>( red color) </a:t>
            </a:r>
            <a:r>
              <a:rPr lang="en-US" sz="2800" dirty="0">
                <a:solidFill>
                  <a:schemeClr val="tx1"/>
                </a:solidFill>
              </a:rPr>
              <a:t>+4H</a:t>
            </a:r>
            <a:r>
              <a:rPr lang="en-US" sz="2000" dirty="0">
                <a:solidFill>
                  <a:schemeClr val="tx1"/>
                </a:solidFill>
              </a:rPr>
              <a:t>2</a:t>
            </a:r>
            <a:r>
              <a:rPr lang="en-US" sz="2800" dirty="0">
                <a:solidFill>
                  <a:schemeClr val="tx1"/>
                </a:solidFill>
              </a:rPr>
              <a:t>O</a:t>
            </a:r>
          </a:p>
          <a:p>
            <a:pPr marL="0" indent="0" algn="l">
              <a:buNone/>
            </a:pPr>
            <a:endParaRPr lang="en-US" sz="2800" dirty="0">
              <a:solidFill>
                <a:schemeClr val="tx1"/>
              </a:solidFill>
            </a:endParaRPr>
          </a:p>
          <a:p>
            <a:pPr marL="0" indent="0" algn="l">
              <a:buNone/>
            </a:pPr>
            <a:endParaRPr lang="en-US" sz="2800" dirty="0">
              <a:solidFill>
                <a:schemeClr val="tx1"/>
              </a:solidFill>
            </a:endParaRPr>
          </a:p>
          <a:p>
            <a:pPr marL="0" indent="0" algn="l">
              <a:buNone/>
            </a:pPr>
            <a:endParaRPr lang="ar-SA" sz="2800" dirty="0">
              <a:solidFill>
                <a:schemeClr val="tx1"/>
              </a:solidFill>
            </a:endParaRPr>
          </a:p>
        </p:txBody>
      </p:sp>
      <p:sp>
        <p:nvSpPr>
          <p:cNvPr id="4" name="سهم إلى اليمين 3"/>
          <p:cNvSpPr/>
          <p:nvPr/>
        </p:nvSpPr>
        <p:spPr>
          <a:xfrm>
            <a:off x="4356539" y="2636912"/>
            <a:ext cx="864096" cy="72008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سهم إلى اليمين 4"/>
          <p:cNvSpPr/>
          <p:nvPr/>
        </p:nvSpPr>
        <p:spPr>
          <a:xfrm>
            <a:off x="2339752" y="3645024"/>
            <a:ext cx="864096" cy="72008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سهم إلى اليمين 5"/>
          <p:cNvSpPr/>
          <p:nvPr/>
        </p:nvSpPr>
        <p:spPr>
          <a:xfrm>
            <a:off x="6300192" y="4653136"/>
            <a:ext cx="864096" cy="72008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مربع نص 7"/>
          <p:cNvSpPr txBox="1"/>
          <p:nvPr/>
        </p:nvSpPr>
        <p:spPr>
          <a:xfrm>
            <a:off x="4139952" y="2339588"/>
            <a:ext cx="86409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CHE</a:t>
            </a:r>
            <a:endParaRPr lang="ar-SA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2195736" y="3275692"/>
            <a:ext cx="100811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CHOD</a:t>
            </a:r>
            <a:endParaRPr lang="ar-SA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6161045" y="4283804"/>
            <a:ext cx="928283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POD</a:t>
            </a:r>
            <a:endParaRPr lang="ar-SA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3979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55576" y="980728"/>
            <a:ext cx="7543800" cy="5112568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</a:rPr>
              <a:t>CHE</a:t>
            </a:r>
            <a:r>
              <a:rPr lang="en-US" sz="2800" b="1" dirty="0" smtClean="0">
                <a:solidFill>
                  <a:schemeClr val="tx1"/>
                </a:solidFill>
              </a:rPr>
              <a:t>= cholesterol esterase</a:t>
            </a:r>
          </a:p>
          <a:p>
            <a:pPr marL="0" indent="0" algn="l">
              <a:buNone/>
            </a:pPr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</a:rPr>
              <a:t>CHOD= </a:t>
            </a:r>
            <a:r>
              <a:rPr lang="en-US" sz="2800" b="1" dirty="0" smtClean="0">
                <a:solidFill>
                  <a:schemeClr val="tx1"/>
                </a:solidFill>
              </a:rPr>
              <a:t>cholesterol oxidase</a:t>
            </a:r>
          </a:p>
          <a:p>
            <a:pPr marL="0" indent="0" algn="l">
              <a:buNone/>
            </a:pPr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</a:rPr>
              <a:t>POD</a:t>
            </a:r>
            <a:r>
              <a:rPr lang="en-US" sz="2800" b="1" dirty="0" smtClean="0">
                <a:solidFill>
                  <a:schemeClr val="tx1"/>
                </a:solidFill>
              </a:rPr>
              <a:t>= peroxidase</a:t>
            </a:r>
            <a:endParaRPr lang="en-US" sz="2800" b="1" dirty="0">
              <a:solidFill>
                <a:schemeClr val="tx1"/>
              </a:solidFill>
            </a:endParaRPr>
          </a:p>
          <a:p>
            <a:pPr marL="0" indent="0" algn="l">
              <a:buNone/>
            </a:pPr>
            <a:r>
              <a:rPr lang="en-US" sz="2800" dirty="0" smtClean="0">
                <a:solidFill>
                  <a:schemeClr val="tx1"/>
                </a:solidFill>
              </a:rPr>
              <a:t>This </a:t>
            </a:r>
            <a:r>
              <a:rPr lang="en-US" sz="2800" dirty="0">
                <a:solidFill>
                  <a:schemeClr val="tx1"/>
                </a:solidFill>
              </a:rPr>
              <a:t>dye is proportional to the cholesterol concentration of Cholesterol in the </a:t>
            </a:r>
            <a:r>
              <a:rPr lang="en-US" sz="2800" dirty="0" smtClean="0">
                <a:solidFill>
                  <a:schemeClr val="tx1"/>
                </a:solidFill>
              </a:rPr>
              <a:t>sample</a:t>
            </a:r>
          </a:p>
          <a:p>
            <a:pPr marL="0" lvl="0" indent="0" algn="l">
              <a:buClr>
                <a:srgbClr val="FDA023"/>
              </a:buClr>
              <a:buNone/>
            </a:pPr>
            <a:endParaRPr lang="en-US" sz="2800" b="1" dirty="0" smtClean="0">
              <a:solidFill>
                <a:schemeClr val="tx1"/>
              </a:solidFill>
            </a:endParaRPr>
          </a:p>
          <a:p>
            <a:pPr marL="0" lvl="0" indent="0" algn="l">
              <a:buClr>
                <a:srgbClr val="FDA023"/>
              </a:buClr>
              <a:buNone/>
            </a:pPr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</a:rPr>
              <a:t>*</a:t>
            </a:r>
            <a:r>
              <a:rPr lang="en-US" sz="2800" b="1" dirty="0">
                <a:solidFill>
                  <a:schemeClr val="accent2">
                    <a:lumMod val="50000"/>
                  </a:schemeClr>
                </a:solidFill>
              </a:rPr>
              <a:t>Specimen:</a:t>
            </a:r>
          </a:p>
          <a:p>
            <a:pPr marL="0" lvl="0" indent="0" algn="l">
              <a:buClr>
                <a:srgbClr val="FDA023"/>
              </a:buClr>
              <a:buNone/>
            </a:pPr>
            <a:r>
              <a:rPr lang="en-US" sz="2800" dirty="0">
                <a:solidFill>
                  <a:schemeClr val="tx1"/>
                </a:solidFill>
              </a:rPr>
              <a:t>Serum or heparinized sample</a:t>
            </a:r>
          </a:p>
          <a:p>
            <a:pPr marL="0" indent="0" algn="l">
              <a:buNone/>
            </a:pPr>
            <a:endParaRPr 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algn="l">
              <a:buNone/>
            </a:pPr>
            <a:endParaRPr lang="ar-SA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3789040"/>
            <a:ext cx="2189857" cy="2196207"/>
          </a:xfrm>
          <a:prstGeom prst="rect">
            <a:avLst/>
          </a:prstGeom>
          <a:noFill/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86780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3568" y="-315416"/>
            <a:ext cx="6781800" cy="1600200"/>
          </a:xfrm>
        </p:spPr>
        <p:txBody>
          <a:bodyPr/>
          <a:lstStyle/>
          <a:p>
            <a:r>
              <a:rPr lang="en-US" dirty="0" smtClean="0"/>
              <a:t>Procedure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55576" y="0"/>
            <a:ext cx="7543800" cy="4608511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endParaRPr lang="ar-SA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aphicFrame>
        <p:nvGraphicFramePr>
          <p:cNvPr id="4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8200656"/>
              </p:ext>
            </p:extLst>
          </p:nvPr>
        </p:nvGraphicFramePr>
        <p:xfrm>
          <a:off x="755576" y="1412776"/>
          <a:ext cx="7560840" cy="4608513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890210"/>
                <a:gridCol w="1890210"/>
                <a:gridCol w="1890210"/>
                <a:gridCol w="1890210"/>
              </a:tblGrid>
              <a:tr h="680803"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Test</a:t>
                      </a:r>
                      <a:endParaRPr lang="ar-SA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err="1" smtClean="0">
                          <a:solidFill>
                            <a:schemeClr val="tx1"/>
                          </a:solidFill>
                        </a:rPr>
                        <a:t>Std</a:t>
                      </a:r>
                      <a:endParaRPr lang="ar-SA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Blank</a:t>
                      </a:r>
                      <a:endParaRPr lang="ar-SA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80803"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ar-SA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ar-SA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ar-SA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err="1" smtClean="0">
                          <a:solidFill>
                            <a:schemeClr val="tx1"/>
                          </a:solidFill>
                        </a:rPr>
                        <a:t>Chol</a:t>
                      </a:r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400" b="1" dirty="0" err="1" smtClean="0">
                          <a:solidFill>
                            <a:schemeClr val="tx1"/>
                          </a:solidFill>
                        </a:rPr>
                        <a:t>Rgt</a:t>
                      </a:r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-ml</a:t>
                      </a:r>
                      <a:endParaRPr lang="ar-SA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80803">
                <a:tc gridSpan="4"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Pre-warm</a:t>
                      </a:r>
                      <a:r>
                        <a:rPr lang="en-US" sz="2400" b="1" baseline="0" dirty="0" smtClean="0">
                          <a:solidFill>
                            <a:schemeClr val="tx1"/>
                          </a:solidFill>
                        </a:rPr>
                        <a:t> at 37 C for 3min then:</a:t>
                      </a:r>
                      <a:endParaRPr lang="ar-SA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  <a:tr h="680803"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---</a:t>
                      </a:r>
                      <a:endParaRPr lang="ar-SA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ar-SA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---</a:t>
                      </a:r>
                      <a:endParaRPr lang="ar-SA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err="1" smtClean="0">
                          <a:solidFill>
                            <a:schemeClr val="tx1"/>
                          </a:solidFill>
                        </a:rPr>
                        <a:t>Std</a:t>
                      </a:r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-µl</a:t>
                      </a:r>
                      <a:endParaRPr lang="ar-SA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80803"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ar-SA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---</a:t>
                      </a:r>
                      <a:endParaRPr lang="ar-SA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---</a:t>
                      </a:r>
                      <a:endParaRPr lang="ar-SA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Sample-µl</a:t>
                      </a:r>
                      <a:endParaRPr lang="ar-SA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204498">
                <a:tc gridSpan="4"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Mix and incubate</a:t>
                      </a:r>
                      <a:r>
                        <a:rPr lang="en-US" sz="2400" b="1" baseline="0" dirty="0" smtClean="0">
                          <a:solidFill>
                            <a:schemeClr val="tx1"/>
                          </a:solidFill>
                        </a:rPr>
                        <a:t> at 37C for 10 min, then read </a:t>
                      </a:r>
                      <a:r>
                        <a:rPr lang="en-US" sz="2400" b="1" u="sng" baseline="0" dirty="0" smtClean="0">
                          <a:solidFill>
                            <a:schemeClr val="tx1"/>
                          </a:solidFill>
                        </a:rPr>
                        <a:t>A</a:t>
                      </a:r>
                      <a:r>
                        <a:rPr lang="en-US" sz="2400" b="1" baseline="0" dirty="0" smtClean="0">
                          <a:solidFill>
                            <a:schemeClr val="tx1"/>
                          </a:solidFill>
                        </a:rPr>
                        <a:t> at 505 nm </a:t>
                      </a:r>
                      <a:endParaRPr lang="ar-SA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55328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3568" y="-315416"/>
            <a:ext cx="6781800" cy="1600200"/>
          </a:xfrm>
        </p:spPr>
        <p:txBody>
          <a:bodyPr/>
          <a:lstStyle/>
          <a:p>
            <a:r>
              <a:rPr lang="en-US" dirty="0" smtClean="0"/>
              <a:t>Calculation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83568" y="1916832"/>
            <a:ext cx="7543800" cy="3886200"/>
          </a:xfrm>
        </p:spPr>
        <p:txBody>
          <a:bodyPr>
            <a:noAutofit/>
          </a:bodyPr>
          <a:lstStyle/>
          <a:p>
            <a:pPr marL="0" indent="0" algn="l">
              <a:buNone/>
            </a:pPr>
            <a:r>
              <a:rPr lang="en-US" sz="2800" dirty="0" smtClean="0">
                <a:solidFill>
                  <a:schemeClr val="tx1"/>
                </a:solidFill>
              </a:rPr>
              <a:t>A test     X Conc. Of </a:t>
            </a:r>
            <a:r>
              <a:rPr lang="en-US" sz="2800" dirty="0" err="1" smtClean="0">
                <a:solidFill>
                  <a:schemeClr val="tx1"/>
                </a:solidFill>
              </a:rPr>
              <a:t>Std</a:t>
            </a:r>
            <a:r>
              <a:rPr lang="en-US" sz="2800" dirty="0" smtClean="0">
                <a:solidFill>
                  <a:schemeClr val="tx1"/>
                </a:solidFill>
              </a:rPr>
              <a:t>(200 mg/dl)= </a:t>
            </a:r>
            <a:r>
              <a:rPr lang="en-US" sz="2800" dirty="0" err="1" smtClean="0">
                <a:solidFill>
                  <a:schemeClr val="tx1"/>
                </a:solidFill>
              </a:rPr>
              <a:t>Chol</a:t>
            </a:r>
            <a:r>
              <a:rPr lang="en-US" sz="2800" dirty="0" smtClean="0">
                <a:solidFill>
                  <a:schemeClr val="tx1"/>
                </a:solidFill>
              </a:rPr>
              <a:t> (mg/dl)</a:t>
            </a:r>
          </a:p>
          <a:p>
            <a:pPr marL="0" indent="0" algn="l">
              <a:buNone/>
            </a:pPr>
            <a:r>
              <a:rPr lang="en-US" sz="2800" dirty="0" smtClean="0">
                <a:solidFill>
                  <a:schemeClr val="tx1"/>
                </a:solidFill>
              </a:rPr>
              <a:t>A </a:t>
            </a:r>
            <a:r>
              <a:rPr lang="en-US" sz="2800" dirty="0" err="1" smtClean="0">
                <a:solidFill>
                  <a:schemeClr val="tx1"/>
                </a:solidFill>
              </a:rPr>
              <a:t>Std</a:t>
            </a:r>
            <a:endParaRPr lang="en-US" sz="2800" dirty="0" smtClean="0">
              <a:solidFill>
                <a:schemeClr val="tx1"/>
              </a:solidFill>
            </a:endParaRPr>
          </a:p>
          <a:p>
            <a:pPr marL="0" indent="0" algn="l">
              <a:buNone/>
            </a:pPr>
            <a:endParaRPr lang="en-US" sz="2800" dirty="0">
              <a:solidFill>
                <a:schemeClr val="tx1"/>
              </a:solidFill>
            </a:endParaRPr>
          </a:p>
          <a:p>
            <a:pPr marL="0" indent="0" algn="l">
              <a:buNone/>
            </a:pPr>
            <a:endParaRPr lang="en-US" sz="2800" dirty="0" smtClean="0">
              <a:solidFill>
                <a:schemeClr val="tx1"/>
              </a:solidFill>
            </a:endParaRPr>
          </a:p>
          <a:p>
            <a:pPr marL="0" indent="0" algn="l">
              <a:buNone/>
            </a:pP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</a:rPr>
              <a:t>*Normal Range:</a:t>
            </a:r>
          </a:p>
          <a:p>
            <a:pPr marL="0" indent="0" algn="l">
              <a:buNone/>
            </a:pPr>
            <a:r>
              <a:rPr lang="en-US" sz="2800" dirty="0" smtClean="0">
                <a:solidFill>
                  <a:schemeClr val="tx1"/>
                </a:solidFill>
              </a:rPr>
              <a:t>Desirable…..&lt;200 mg/dl</a:t>
            </a:r>
          </a:p>
          <a:p>
            <a:pPr marL="0" indent="0" algn="l">
              <a:buNone/>
            </a:pPr>
            <a:r>
              <a:rPr lang="en-US" sz="2800" dirty="0" smtClean="0">
                <a:solidFill>
                  <a:schemeClr val="tx1"/>
                </a:solidFill>
              </a:rPr>
              <a:t>Borderline high…..200-239</a:t>
            </a:r>
          </a:p>
          <a:p>
            <a:pPr marL="0" indent="0" algn="l">
              <a:buNone/>
            </a:pPr>
            <a:r>
              <a:rPr lang="en-US" sz="2800" dirty="0" smtClean="0">
                <a:solidFill>
                  <a:schemeClr val="tx1"/>
                </a:solidFill>
              </a:rPr>
              <a:t>High….≥ 240</a:t>
            </a:r>
            <a:endParaRPr lang="ar-SA" sz="2800" dirty="0">
              <a:solidFill>
                <a:schemeClr val="tx1"/>
              </a:solidFill>
            </a:endParaRPr>
          </a:p>
        </p:txBody>
      </p:sp>
      <p:cxnSp>
        <p:nvCxnSpPr>
          <p:cNvPr id="5" name="رابط مستقيم 4"/>
          <p:cNvCxnSpPr/>
          <p:nvPr/>
        </p:nvCxnSpPr>
        <p:spPr>
          <a:xfrm>
            <a:off x="755576" y="2348880"/>
            <a:ext cx="1224136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3277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55576" y="-171400"/>
            <a:ext cx="6781800" cy="1600200"/>
          </a:xfrm>
        </p:spPr>
        <p:txBody>
          <a:bodyPr/>
          <a:lstStyle/>
          <a:p>
            <a:r>
              <a:rPr lang="en-US" dirty="0" smtClean="0"/>
              <a:t>Interfering substance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55576" y="1844824"/>
            <a:ext cx="7543800" cy="3886200"/>
          </a:xfrm>
        </p:spPr>
        <p:txBody>
          <a:bodyPr>
            <a:noAutofit/>
          </a:bodyPr>
          <a:lstStyle/>
          <a:p>
            <a:pPr marL="0" indent="0" algn="l">
              <a:buNone/>
            </a:pPr>
            <a:r>
              <a:rPr lang="en-US" sz="2800" dirty="0" smtClean="0">
                <a:solidFill>
                  <a:schemeClr val="tx1"/>
                </a:solidFill>
              </a:rPr>
              <a:t>Anticoagulants</a:t>
            </a:r>
            <a:r>
              <a:rPr lang="en-US" sz="2800" dirty="0">
                <a:solidFill>
                  <a:schemeClr val="tx1"/>
                </a:solidFill>
              </a:rPr>
              <a:t>, such as fluoride and oxalate will result in false </a:t>
            </a:r>
            <a:r>
              <a:rPr lang="en-US" sz="2800" dirty="0" smtClean="0">
                <a:solidFill>
                  <a:schemeClr val="tx1"/>
                </a:solidFill>
              </a:rPr>
              <a:t>low values. </a:t>
            </a:r>
          </a:p>
          <a:p>
            <a:pPr marL="0" indent="0" algn="l">
              <a:buNone/>
            </a:pPr>
            <a:r>
              <a:rPr lang="en-US" sz="2800" dirty="0" smtClean="0">
                <a:solidFill>
                  <a:schemeClr val="tx1"/>
                </a:solidFill>
              </a:rPr>
              <a:t>The </a:t>
            </a:r>
            <a:r>
              <a:rPr lang="en-US" sz="2800" dirty="0">
                <a:solidFill>
                  <a:schemeClr val="tx1"/>
                </a:solidFill>
              </a:rPr>
              <a:t>test is not influenced by hemoglobin values up </a:t>
            </a:r>
            <a:r>
              <a:rPr lang="en-US" sz="2800" dirty="0" smtClean="0">
                <a:solidFill>
                  <a:schemeClr val="tx1"/>
                </a:solidFill>
              </a:rPr>
              <a:t>to 200 mg/dl or by bilirubin levels up to 10 mg/dl. </a:t>
            </a:r>
          </a:p>
          <a:p>
            <a:pPr marL="0" indent="0" algn="l">
              <a:buNone/>
            </a:pPr>
            <a:endParaRPr lang="en-US" sz="2800" dirty="0" smtClean="0">
              <a:solidFill>
                <a:schemeClr val="tx1"/>
              </a:solidFill>
            </a:endParaRPr>
          </a:p>
          <a:p>
            <a:pPr marL="0" indent="0" algn="l">
              <a:buNone/>
            </a:pPr>
            <a:r>
              <a:rPr lang="en-US" sz="2800" dirty="0" smtClean="0">
                <a:solidFill>
                  <a:schemeClr val="tx1"/>
                </a:solidFill>
              </a:rPr>
              <a:t>Interference </a:t>
            </a:r>
            <a:r>
              <a:rPr lang="en-US" sz="2800" dirty="0">
                <a:solidFill>
                  <a:schemeClr val="tx1"/>
                </a:solidFill>
              </a:rPr>
              <a:t>from  grossly  icteric and  heavily </a:t>
            </a:r>
            <a:r>
              <a:rPr lang="en-US" sz="2800" dirty="0" err="1">
                <a:solidFill>
                  <a:schemeClr val="tx1"/>
                </a:solidFill>
              </a:rPr>
              <a:t>hemolysed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specimens is correctable  </a:t>
            </a:r>
            <a:r>
              <a:rPr lang="en-US" sz="2800" dirty="0">
                <a:solidFill>
                  <a:schemeClr val="tx1"/>
                </a:solidFill>
              </a:rPr>
              <a:t>by  use  of  a  serum/ </a:t>
            </a:r>
            <a:r>
              <a:rPr lang="en-US" sz="2800" dirty="0" smtClean="0">
                <a:solidFill>
                  <a:schemeClr val="tx1"/>
                </a:solidFill>
              </a:rPr>
              <a:t>plasma blank</a:t>
            </a:r>
            <a:r>
              <a:rPr lang="en-US" sz="2800" dirty="0">
                <a:solidFill>
                  <a:schemeClr val="tx1"/>
                </a:solidFill>
              </a:rPr>
              <a:t>.</a:t>
            </a:r>
          </a:p>
          <a:p>
            <a:pPr marL="0" indent="0" algn="l">
              <a:buNone/>
            </a:pPr>
            <a:endParaRPr lang="ar-SA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9351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11560" y="-171400"/>
            <a:ext cx="6781800" cy="1600200"/>
          </a:xfrm>
        </p:spPr>
        <p:txBody>
          <a:bodyPr/>
          <a:lstStyle/>
          <a:p>
            <a:r>
              <a:rPr lang="en-US" dirty="0" smtClean="0"/>
              <a:t>Limitation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55576" y="1340768"/>
            <a:ext cx="7543800" cy="4752528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2800" b="1" dirty="0">
                <a:solidFill>
                  <a:schemeClr val="accent1">
                    <a:lumMod val="50000"/>
                  </a:schemeClr>
                </a:solidFill>
              </a:rPr>
              <a:t>This reagent is linear up to 500 </a:t>
            </a: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</a:rPr>
              <a:t>mg/dl</a:t>
            </a:r>
            <a:r>
              <a:rPr lang="en-US" sz="2800" dirty="0" smtClean="0">
                <a:solidFill>
                  <a:schemeClr val="tx1"/>
                </a:solidFill>
              </a:rPr>
              <a:t>.</a:t>
            </a:r>
            <a:endParaRPr lang="en-US" sz="2800" dirty="0">
              <a:solidFill>
                <a:schemeClr val="tx1"/>
              </a:solidFill>
            </a:endParaRPr>
          </a:p>
          <a:p>
            <a:pPr marL="0" indent="0" algn="l">
              <a:buNone/>
            </a:pPr>
            <a:r>
              <a:rPr lang="en-US" sz="2800" dirty="0">
                <a:solidFill>
                  <a:schemeClr val="tx1"/>
                </a:solidFill>
              </a:rPr>
              <a:t>	Samples with value of above 500 </a:t>
            </a:r>
            <a:r>
              <a:rPr lang="en-US" sz="2800" dirty="0" smtClean="0">
                <a:solidFill>
                  <a:schemeClr val="tx1"/>
                </a:solidFill>
              </a:rPr>
              <a:t>mg/dl </a:t>
            </a:r>
            <a:r>
              <a:rPr lang="en-US" sz="2800" dirty="0">
                <a:solidFill>
                  <a:schemeClr val="tx1"/>
                </a:solidFill>
              </a:rPr>
              <a:t>should be diluted 1:1 with isotonic saline and re-run. Multiply the final results by two (2).</a:t>
            </a:r>
          </a:p>
          <a:p>
            <a:pPr marL="0" indent="0" algn="l">
              <a:buNone/>
            </a:pPr>
            <a:r>
              <a:rPr lang="en-US" sz="2800" dirty="0">
                <a:solidFill>
                  <a:schemeClr val="tx1"/>
                </a:solidFill>
              </a:rPr>
              <a:t>	</a:t>
            </a:r>
          </a:p>
          <a:p>
            <a:pPr marL="0" indent="0" algn="l">
              <a:buNone/>
            </a:pPr>
            <a:r>
              <a:rPr lang="en-US" sz="2800" dirty="0" smtClean="0">
                <a:solidFill>
                  <a:schemeClr val="tx1"/>
                </a:solidFill>
              </a:rPr>
              <a:t>Grossly </a:t>
            </a:r>
            <a:r>
              <a:rPr lang="en-US" sz="2800" dirty="0" err="1">
                <a:solidFill>
                  <a:schemeClr val="tx1"/>
                </a:solidFill>
              </a:rPr>
              <a:t>lipemic</a:t>
            </a:r>
            <a:r>
              <a:rPr lang="en-US" sz="2800" dirty="0">
                <a:solidFill>
                  <a:schemeClr val="tx1"/>
                </a:solidFill>
              </a:rPr>
              <a:t> serums require a "sample blank". </a:t>
            </a:r>
            <a:r>
              <a:rPr lang="en-US" sz="2800" dirty="0" smtClean="0">
                <a:solidFill>
                  <a:schemeClr val="tx1"/>
                </a:solidFill>
              </a:rPr>
              <a:t>Add (</a:t>
            </a:r>
            <a:r>
              <a:rPr lang="en-US" sz="2800" dirty="0">
                <a:solidFill>
                  <a:schemeClr val="tx1"/>
                </a:solidFill>
              </a:rPr>
              <a:t>10 </a:t>
            </a:r>
            <a:r>
              <a:rPr lang="en-US" sz="2800" dirty="0" smtClean="0">
                <a:solidFill>
                  <a:schemeClr val="tx1"/>
                </a:solidFill>
              </a:rPr>
              <a:t>µl) </a:t>
            </a:r>
            <a:r>
              <a:rPr lang="en-US" sz="2800" dirty="0">
                <a:solidFill>
                  <a:schemeClr val="tx1"/>
                </a:solidFill>
              </a:rPr>
              <a:t>of sample to 1.0 ml saline, mix and </a:t>
            </a:r>
            <a:r>
              <a:rPr lang="en-US" sz="2800" dirty="0" smtClean="0">
                <a:solidFill>
                  <a:schemeClr val="tx1"/>
                </a:solidFill>
              </a:rPr>
              <a:t>read the </a:t>
            </a:r>
            <a:r>
              <a:rPr lang="en-US" sz="2800" dirty="0">
                <a:solidFill>
                  <a:schemeClr val="tx1"/>
                </a:solidFill>
              </a:rPr>
              <a:t>absorbance against water</a:t>
            </a:r>
            <a:endParaRPr lang="ar-SA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7992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دبوس تثبيت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62</TotalTime>
  <Words>308</Words>
  <Application>Microsoft Office PowerPoint</Application>
  <PresentationFormat>عرض على الشاشة (3:4)‏</PresentationFormat>
  <Paragraphs>63</Paragraphs>
  <Slides>8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8</vt:i4>
      </vt:variant>
    </vt:vector>
  </HeadingPairs>
  <TitlesOfParts>
    <vt:vector size="9" baseType="lpstr">
      <vt:lpstr>NewsPrint</vt:lpstr>
      <vt:lpstr>Exp#4 Cholesterol</vt:lpstr>
      <vt:lpstr>عرض تقديمي في PowerPoint</vt:lpstr>
      <vt:lpstr>Principle</vt:lpstr>
      <vt:lpstr>عرض تقديمي في PowerPoint</vt:lpstr>
      <vt:lpstr>Procedure</vt:lpstr>
      <vt:lpstr>Calculation</vt:lpstr>
      <vt:lpstr>Interfering substance</vt:lpstr>
      <vt:lpstr>Limitation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Exp#4 Cholesterol</dc:title>
  <dc:creator>TOOT</dc:creator>
  <cp:lastModifiedBy>TOOT</cp:lastModifiedBy>
  <cp:revision>9</cp:revision>
  <dcterms:created xsi:type="dcterms:W3CDTF">2014-02-08T02:12:30Z</dcterms:created>
  <dcterms:modified xsi:type="dcterms:W3CDTF">2014-03-30T21:56:38Z</dcterms:modified>
</cp:coreProperties>
</file>