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73" r:id="rId2"/>
    <p:sldId id="276" r:id="rId3"/>
    <p:sldId id="277" r:id="rId4"/>
    <p:sldId id="278" r:id="rId5"/>
    <p:sldId id="271" r:id="rId6"/>
  </p:sldIdLst>
  <p:sldSz cx="12192000" cy="6858000"/>
  <p:notesSz cx="6858000" cy="9144000"/>
  <p:defaultTextStyle>
    <a:defPPr>
      <a:defRPr lang="ar-S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66" autoAdjust="0"/>
    <p:restoredTop sz="94484"/>
  </p:normalViewPr>
  <p:slideViewPr>
    <p:cSldViewPr snapToGrid="0">
      <p:cViewPr varScale="1">
        <p:scale>
          <a:sx n="90" d="100"/>
          <a:sy n="90" d="100"/>
        </p:scale>
        <p:origin x="552"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9F103D2-37E0-0A46-82DA-BF3C66B9AF36}" type="datetimeFigureOut">
              <a:rPr lang="en-US" smtClean="0"/>
              <a:t>5/10/17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2FA17FB-6A7E-ED40-AF36-CC4DEC83E6D8}" type="slidenum">
              <a:rPr lang="en-US" smtClean="0"/>
              <a:t>‹#›</a:t>
            </a:fld>
            <a:endParaRPr lang="en-US"/>
          </a:p>
        </p:txBody>
      </p:sp>
    </p:spTree>
    <p:extLst>
      <p:ext uri="{BB962C8B-B14F-4D97-AF65-F5344CB8AC3E}">
        <p14:creationId xmlns:p14="http://schemas.microsoft.com/office/powerpoint/2010/main" val="9151025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Arial" charset="0"/>
                <a:ea typeface="+mn-ea"/>
                <a:cs typeface="+mn-cs"/>
              </a:rPr>
              <a:t>Choosing a Topic is the first step in developing a research project. At first that might seem like a simple task, but it can, in fact, be very complicated. Everything that follows,</a:t>
            </a:r>
          </a:p>
          <a:p>
            <a:r>
              <a:rPr lang="en-US" sz="1200" b="0" i="0" u="none" strike="noStrike" kern="1200" baseline="0" dirty="0" smtClean="0">
                <a:solidFill>
                  <a:schemeClr val="tx1"/>
                </a:solidFill>
                <a:latin typeface="Arial" charset="0"/>
                <a:ea typeface="+mn-ea"/>
                <a:cs typeface="+mn-cs"/>
              </a:rPr>
              <a:t>from defining a question to reporting the findings, will be affected by the chosen topic. While the research process does follow a specific order-choosing a topic, then defining a question, formulating a hypothesis, and so on-each task should be undertaken with the understanding that it will influence all of me future tasks remaining in the project.</a:t>
            </a:r>
          </a:p>
          <a:p>
            <a:endParaRPr lang="en-US" sz="1200" b="0" i="0" u="none" strike="noStrike" kern="1200" baseline="0" dirty="0" smtClean="0">
              <a:solidFill>
                <a:schemeClr val="tx1"/>
              </a:solidFill>
              <a:latin typeface="Arial" charset="0"/>
              <a:ea typeface="+mn-ea"/>
              <a:cs typeface="+mn-cs"/>
            </a:endParaRPr>
          </a:p>
          <a:p>
            <a:r>
              <a:rPr lang="en-US" sz="1200" kern="1200" dirty="0" smtClean="0">
                <a:solidFill>
                  <a:schemeClr val="tx1"/>
                </a:solidFill>
                <a:effectLst/>
                <a:latin typeface="Arial" charset="0"/>
                <a:ea typeface="+mn-ea"/>
                <a:cs typeface="+mn-cs"/>
              </a:rPr>
              <a:t>The research process begins with the identification of a topic for study. Once a topic has been chosen, it wi1lthen be reviewed and relined until it becomes a streamlined version of its former self. Novice and veteran researchers alike often begin the research process without thoroughly evaluating the complexity of their chosen topic. This is a very easy mistake to make, and one that can be easily avoided.</a:t>
            </a:r>
          </a:p>
          <a:p>
            <a:r>
              <a:rPr lang="en-US" sz="1200" kern="1200" dirty="0" smtClean="0">
                <a:solidFill>
                  <a:schemeClr val="tx1"/>
                </a:solidFill>
                <a:effectLst/>
                <a:latin typeface="Arial" charset="0"/>
                <a:ea typeface="+mn-ea"/>
                <a:cs typeface="+mn-cs"/>
              </a:rPr>
              <a:t> </a:t>
            </a:r>
          </a:p>
          <a:p>
            <a:r>
              <a:rPr lang="en-US" sz="1200" kern="1200" dirty="0" smtClean="0">
                <a:solidFill>
                  <a:schemeClr val="tx1"/>
                </a:solidFill>
                <a:effectLst/>
                <a:latin typeface="Arial" charset="0"/>
                <a:ea typeface="+mn-ea"/>
                <a:cs typeface="+mn-cs"/>
              </a:rPr>
              <a:t>The researcher begins me process by determining an area of interest. EMS is one area of medicine that allows the researcher a broad base of possible topics. Studies can include all aspects of life, from its beginning through its natural or unnatural end. In general, EMS studies can be categorized as clinical. Educational, or systems research. More specific topics include studies of how ambulance systems work, what systems work best for what types of patients, how EMS providers 1ctlrtl, or which splinting devices provide the most support and comfort.</a:t>
            </a:r>
          </a:p>
          <a:p>
            <a:r>
              <a:rPr lang="en-US" sz="1200" kern="1200" dirty="0" smtClean="0">
                <a:solidFill>
                  <a:schemeClr val="tx1"/>
                </a:solidFill>
                <a:effectLst/>
                <a:latin typeface="Arial" charset="0"/>
                <a:ea typeface="+mn-ea"/>
                <a:cs typeface="+mn-cs"/>
              </a:rPr>
              <a:t> </a:t>
            </a:r>
          </a:p>
          <a:p>
            <a:r>
              <a:rPr lang="en-US" sz="1200" kern="1200" dirty="0" smtClean="0">
                <a:solidFill>
                  <a:schemeClr val="tx1"/>
                </a:solidFill>
                <a:effectLst/>
                <a:latin typeface="Arial" charset="0"/>
                <a:ea typeface="+mn-ea"/>
                <a:cs typeface="+mn-cs"/>
              </a:rPr>
              <a:t>These are all interesting topic areas: however, they are not focused enough to be considered for a research project. While the researcher may start with such a broad idea, he or she must then narrow tile focus to a specific researchable topic. Ultimately, the process should lead to an extremely focused idea.</a:t>
            </a:r>
          </a:p>
          <a:p>
            <a:r>
              <a:rPr lang="en-US" sz="1200" kern="1200" dirty="0" smtClean="0">
                <a:solidFill>
                  <a:schemeClr val="tx1"/>
                </a:solidFill>
                <a:effectLst/>
                <a:latin typeface="Arial" charset="0"/>
                <a:ea typeface="+mn-ea"/>
                <a:cs typeface="+mn-cs"/>
              </a:rPr>
              <a:t> </a:t>
            </a:r>
          </a:p>
          <a:p>
            <a:endParaRPr lang="en-US" dirty="0"/>
          </a:p>
        </p:txBody>
      </p:sp>
      <p:sp>
        <p:nvSpPr>
          <p:cNvPr id="4" name="Slide Number Placeholder 3"/>
          <p:cNvSpPr>
            <a:spLocks noGrp="1"/>
          </p:cNvSpPr>
          <p:nvPr>
            <p:ph type="sldNum" sz="quarter" idx="10"/>
          </p:nvPr>
        </p:nvSpPr>
        <p:spPr/>
        <p:txBody>
          <a:bodyPr/>
          <a:lstStyle/>
          <a:p>
            <a:fld id="{3FB3864F-925E-4A45-9DFE-A9F37E92B605}" type="slidenum">
              <a:rPr lang="en-US" smtClean="0"/>
              <a:pPr/>
              <a:t>2</a:t>
            </a:fld>
            <a:endParaRPr lang="en-US"/>
          </a:p>
        </p:txBody>
      </p:sp>
    </p:spTree>
    <p:extLst>
      <p:ext uri="{BB962C8B-B14F-4D97-AF65-F5344CB8AC3E}">
        <p14:creationId xmlns:p14="http://schemas.microsoft.com/office/powerpoint/2010/main" val="10027642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Arial" charset="0"/>
                <a:ea typeface="+mn-ea"/>
                <a:cs typeface="+mn-cs"/>
              </a:rPr>
              <a:t>Choosing a research topic can be easy, or it can be frustrating. Sometimes the topic is clear from the beginning, usually when the researcher has a personal interest in a particular subject. These tend to be the best research topics, not because they are necessarily important issues, but because a researcher with a persona! interest in a topic will work harder to complete the study. Working on someone else's idea, or an ide;'1 the researcher has no interest in, can be tedious. Pursuing one's own interest is exciting.</a:t>
            </a:r>
          </a:p>
          <a:p>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At other times, the experience of choosing a topic can be similar to writer's block or stage fright. Early in the process, when thinking about taking on a project, talking the co-workers, and even while reading this book, the researcher will likely have hundreds of meeting thoughts about potential topics. But then, " 'hen it's time to actually choose a topic-time to Title, time to go on stage-the researcher's mind goes blank. The few study ideas one can remember are immediately dismissed as too simple, too difficult, or of no practical value. Nothing "really good" comes to mind.</a:t>
            </a:r>
          </a:p>
          <a:p>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A solution to the water's block experience-and a key to having topics available that are of personal interest to the researcher-is to keep a list of potential topics. Most EMS providers are constantly treating patients, talking with colleagues, attending classes, and reading EMS journals. Al l of those activities can general questions that are potential EMS research ideas. The n .. IS researcher is well served by keeping a list or those ideas. The list doesn't have to be detailed, and it doesn't have to be well defined. The ideas can be as sketchy as Stroke/EMS or as specific as, "Can EMTs </a:t>
            </a:r>
            <a:r>
              <a:rPr lang="en-US" sz="1200" b="0" i="0" u="none" strike="noStrike" kern="1200" baseline="0" dirty="0" err="1" smtClean="0">
                <a:solidFill>
                  <a:schemeClr val="tx1"/>
                </a:solidFill>
                <a:latin typeface="Arial" charset="0"/>
                <a:ea typeface="+mn-ea"/>
                <a:cs typeface="+mn-cs"/>
              </a:rPr>
              <a:t>idemi</a:t>
            </a:r>
            <a:r>
              <a:rPr lang="en-US" sz="1200" b="0" i="0" u="none" strike="noStrike" kern="1200" baseline="0" dirty="0" smtClean="0">
                <a:solidFill>
                  <a:schemeClr val="tx1"/>
                </a:solidFill>
                <a:latin typeface="Arial" charset="0"/>
                <a:ea typeface="+mn-ea"/>
                <a:cs typeface="+mn-cs"/>
              </a:rPr>
              <a:t>!)' stroke patients. The researcher shouldn't spend time narrowing and refining topics when placing them on the list; that can be done later when that topic is actually chosen or study.</a:t>
            </a:r>
          </a:p>
          <a:p>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Before long. me list-which may become a complete file-will contain more study ideas than the researcher could ever possibly tackle. The list should be reviewed every few months, updated, and saved again. An idea should be removed only after the study has been completed-or when other researchers have sufficiently addressed the issue. Even if the researcher decides that the "stroke/ EMSH topic isn't interesting, it shouldn't come off the list. Ideas that seem foolish today may seem like Nobel Prize material in 6 years. Old ideas will become the source of new studies.</a:t>
            </a:r>
          </a:p>
          <a:p>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For a new researcher who doesn't have a list, or for an experienced researcher who </a:t>
            </a:r>
            <a:r>
              <a:rPr lang="en-US" sz="1200" b="0" i="0" u="none" strike="noStrike" kern="1200" baseline="0" dirty="0" err="1" smtClean="0">
                <a:solidFill>
                  <a:schemeClr val="tx1"/>
                </a:solidFill>
                <a:latin typeface="Arial" charset="0"/>
                <a:ea typeface="+mn-ea"/>
                <a:cs typeface="+mn-cs"/>
              </a:rPr>
              <a:t>i</a:t>
            </a:r>
            <a:r>
              <a:rPr lang="en-US" sz="1200" b="0" i="0" u="none" strike="noStrike" kern="1200" baseline="0" dirty="0" smtClean="0">
                <a:solidFill>
                  <a:schemeClr val="tx1"/>
                </a:solidFill>
                <a:latin typeface="Arial" charset="0"/>
                <a:ea typeface="+mn-ea"/>
                <a:cs typeface="+mn-cs"/>
              </a:rPr>
              <a:t>.~ n ·t excited about anything on his or her list, there are other sources for study</a:t>
            </a:r>
          </a:p>
          <a:p>
            <a:r>
              <a:rPr lang="en-US" sz="1200" b="0" i="0" u="none" strike="noStrike" kern="1200" baseline="0" dirty="0" smtClean="0">
                <a:solidFill>
                  <a:schemeClr val="tx1"/>
                </a:solidFill>
                <a:latin typeface="Arial" charset="0"/>
                <a:ea typeface="+mn-ea"/>
                <a:cs typeface="+mn-cs"/>
              </a:rPr>
              <a:t>ideas. As mentioned before, classroom experiences and patient contacts can be a great source for study ideas. Also, me researcher can talk with a system administrator</a:t>
            </a:r>
          </a:p>
          <a:p>
            <a:r>
              <a:rPr lang="en-US" sz="1200" b="0" i="0" u="none" strike="noStrike" kern="1200" baseline="0" dirty="0" smtClean="0">
                <a:solidFill>
                  <a:schemeClr val="tx1"/>
                </a:solidFill>
                <a:latin typeface="Arial" charset="0"/>
                <a:ea typeface="+mn-ea"/>
                <a:cs typeface="+mn-cs"/>
              </a:rPr>
              <a:t>or the medical director about things they'd like to see studied. Perhaps the best topics. however, come from colleagues-not from suggestions, but from complaints.</a:t>
            </a:r>
          </a:p>
          <a:p>
            <a:r>
              <a:rPr lang="en-US" sz="1200" b="0" i="0" u="none" strike="noStrike" kern="1200" baseline="0" dirty="0" smtClean="0">
                <a:solidFill>
                  <a:schemeClr val="tx1"/>
                </a:solidFill>
                <a:latin typeface="Arial" charset="0"/>
                <a:ea typeface="+mn-ea"/>
                <a:cs typeface="+mn-cs"/>
              </a:rPr>
              <a:t>Shirt change meetings, dinner parties, company picnics, and other </a:t>
            </a:r>
            <a:r>
              <a:rPr lang="en-US" sz="1200" b="0" i="0" u="none" strike="noStrike" kern="1200" baseline="0" dirty="0" err="1" smtClean="0">
                <a:solidFill>
                  <a:schemeClr val="tx1"/>
                </a:solidFill>
                <a:latin typeface="Arial" charset="0"/>
                <a:ea typeface="+mn-ea"/>
                <a:cs typeface="+mn-cs"/>
              </a:rPr>
              <a:t>actities</a:t>
            </a:r>
            <a:r>
              <a:rPr lang="en-US" sz="1200" b="0" i="0" u="none" strike="noStrike" kern="1200" baseline="0" dirty="0" smtClean="0">
                <a:solidFill>
                  <a:schemeClr val="tx1"/>
                </a:solidFill>
                <a:latin typeface="Arial" charset="0"/>
                <a:ea typeface="+mn-ea"/>
                <a:cs typeface="+mn-cs"/>
              </a:rPr>
              <a:t> where EMS people congregate are a windfall for the EMS researcher. The things that EMS</a:t>
            </a:r>
          </a:p>
          <a:p>
            <a:r>
              <a:rPr lang="en-US" sz="1200" b="0" i="0" u="none" strike="noStrike" kern="1200" baseline="0" dirty="0" smtClean="0">
                <a:solidFill>
                  <a:schemeClr val="tx1"/>
                </a:solidFill>
                <a:latin typeface="Arial" charset="0"/>
                <a:ea typeface="+mn-ea"/>
                <a:cs typeface="+mn-cs"/>
              </a:rPr>
              <a:t>providers complain about, the things mat they think should be changed, and their </a:t>
            </a:r>
            <a:r>
              <a:rPr lang="en-US" sz="1200" b="0" i="0" u="none" strike="noStrike" kern="1200" baseline="0" dirty="0" err="1" smtClean="0">
                <a:solidFill>
                  <a:schemeClr val="tx1"/>
                </a:solidFill>
                <a:latin typeface="Arial" charset="0"/>
                <a:ea typeface="+mn-ea"/>
                <a:cs typeface="+mn-cs"/>
              </a:rPr>
              <a:t>idells</a:t>
            </a:r>
            <a:r>
              <a:rPr lang="en-US" sz="1200" b="0" i="0" u="none" strike="noStrike" kern="1200" baseline="0" dirty="0" smtClean="0">
                <a:solidFill>
                  <a:schemeClr val="tx1"/>
                </a:solidFill>
                <a:latin typeface="Arial" charset="0"/>
                <a:ea typeface="+mn-ea"/>
                <a:cs typeface="+mn-cs"/>
              </a:rPr>
              <a:t> or doing things better are all potential research topics. Those are also topics</a:t>
            </a:r>
          </a:p>
          <a:p>
            <a:r>
              <a:rPr lang="en-US" sz="1200" b="0" i="0" u="none" strike="noStrike" kern="1200" baseline="0" dirty="0" smtClean="0">
                <a:solidFill>
                  <a:schemeClr val="tx1"/>
                </a:solidFill>
                <a:latin typeface="Arial" charset="0"/>
                <a:ea typeface="+mn-ea"/>
                <a:cs typeface="+mn-cs"/>
              </a:rPr>
              <a:t>that the EMS providers will have a personal interest in, meaning the researcher will be more likely to have their support when conducting the </a:t>
            </a:r>
            <a:r>
              <a:rPr lang="en-US" sz="1200" b="0" i="0" u="none" strike="noStrike" kern="1200" baseline="0" dirty="0" err="1" smtClean="0">
                <a:solidFill>
                  <a:schemeClr val="tx1"/>
                </a:solidFill>
                <a:latin typeface="Arial" charset="0"/>
                <a:ea typeface="+mn-ea"/>
                <a:cs typeface="+mn-cs"/>
              </a:rPr>
              <a:t>Hudy</a:t>
            </a:r>
            <a:r>
              <a:rPr lang="en-US" sz="1200" b="0" i="0" u="none" strike="noStrike" kern="1200" baseline="0" dirty="0" smtClean="0">
                <a:solidFill>
                  <a:schemeClr val="tx1"/>
                </a:solidFill>
                <a:latin typeface="Arial" charset="0"/>
                <a:ea typeface="+mn-ea"/>
                <a:cs typeface="+mn-cs"/>
              </a:rPr>
              <a:t>. Another way to come lip with topics is by brainstorming. The researcher can do this alone or with a group of colleagues. Start by simply writing down ideas. Again, these should not be too specific at this point; narrowing the topic comes later. This process is designed to just get the ideas on paper. It is effectively the same as making a list-it's just all done atone time. A 30-second brainstorming session could produce a list of topics like:</a:t>
            </a:r>
          </a:p>
          <a:p>
            <a:pPr marL="171450" indent="-171450">
              <a:buFont typeface="Arial" panose="020B0604020202020204" pitchFamily="34" charset="0"/>
              <a:buChar char="•"/>
            </a:pPr>
            <a:r>
              <a:rPr lang="en-US" sz="1200" b="0" i="0" u="none" strike="noStrike" kern="1200" baseline="0" dirty="0" smtClean="0">
                <a:solidFill>
                  <a:schemeClr val="tx1"/>
                </a:solidFill>
                <a:latin typeface="Arial" charset="0"/>
                <a:ea typeface="+mn-ea"/>
                <a:cs typeface="+mn-cs"/>
              </a:rPr>
              <a:t>Protocols, </a:t>
            </a:r>
          </a:p>
          <a:p>
            <a:pPr marL="171450" indent="-171450">
              <a:buFont typeface="Arial" panose="020B0604020202020204" pitchFamily="34" charset="0"/>
              <a:buChar char="•"/>
            </a:pPr>
            <a:r>
              <a:rPr lang="en-US" sz="1200" b="0" i="0" u="none" strike="noStrike" kern="1200" baseline="0" dirty="0" smtClean="0">
                <a:solidFill>
                  <a:schemeClr val="tx1"/>
                </a:solidFill>
                <a:latin typeface="Arial" charset="0"/>
                <a:ea typeface="+mn-ea"/>
                <a:cs typeface="+mn-cs"/>
              </a:rPr>
              <a:t>Documentation, </a:t>
            </a:r>
          </a:p>
          <a:p>
            <a:pPr marL="171450" indent="-171450">
              <a:buFont typeface="Arial" panose="020B0604020202020204" pitchFamily="34" charset="0"/>
              <a:buChar char="•"/>
            </a:pPr>
            <a:r>
              <a:rPr lang="en-US" sz="1200" b="0" i="0" u="none" strike="noStrike" kern="1200" baseline="0" dirty="0" smtClean="0">
                <a:solidFill>
                  <a:schemeClr val="tx1"/>
                </a:solidFill>
                <a:latin typeface="Arial" charset="0"/>
                <a:ea typeface="+mn-ea"/>
                <a:cs typeface="+mn-cs"/>
              </a:rPr>
              <a:t>Educational needs or students</a:t>
            </a:r>
          </a:p>
          <a:p>
            <a:pPr marL="171450" indent="-171450">
              <a:buFont typeface="Arial" panose="020B0604020202020204" pitchFamily="34" charset="0"/>
              <a:buChar char="•"/>
            </a:pPr>
            <a:r>
              <a:rPr lang="en-US" sz="1200" b="0" i="0" u="none" strike="noStrike" kern="1200" baseline="0" dirty="0" smtClean="0">
                <a:solidFill>
                  <a:schemeClr val="tx1"/>
                </a:solidFill>
                <a:latin typeface="Arial" charset="0"/>
                <a:ea typeface="+mn-ea"/>
                <a:cs typeface="+mn-cs"/>
              </a:rPr>
              <a:t>Device manufacturer claims </a:t>
            </a:r>
          </a:p>
          <a:p>
            <a:pPr marL="171450" indent="-171450">
              <a:buFont typeface="Arial" panose="020B0604020202020204" pitchFamily="34" charset="0"/>
              <a:buChar char="•"/>
            </a:pPr>
            <a:r>
              <a:rPr lang="en-US" sz="1200" b="0" i="0" u="none" strike="noStrike" kern="1200" baseline="0" dirty="0" smtClean="0">
                <a:solidFill>
                  <a:schemeClr val="tx1"/>
                </a:solidFill>
                <a:latin typeface="Arial" charset="0"/>
                <a:ea typeface="+mn-ea"/>
                <a:cs typeface="+mn-cs"/>
              </a:rPr>
              <a:t>New equipment</a:t>
            </a:r>
          </a:p>
          <a:p>
            <a:pPr marL="171450" indent="-171450">
              <a:buFont typeface="Arial" panose="020B0604020202020204" pitchFamily="34" charset="0"/>
              <a:buChar char="•"/>
            </a:pPr>
            <a:r>
              <a:rPr lang="en-US" sz="1200" b="0" i="0" u="none" strike="noStrike" kern="1200" baseline="0" dirty="0" smtClean="0">
                <a:solidFill>
                  <a:schemeClr val="tx1"/>
                </a:solidFill>
                <a:latin typeface="Arial" charset="0"/>
                <a:ea typeface="+mn-ea"/>
                <a:cs typeface="+mn-cs"/>
              </a:rPr>
              <a:t>Air medical transport</a:t>
            </a:r>
          </a:p>
          <a:p>
            <a:pPr marL="171450" indent="-171450">
              <a:buFont typeface="Arial" panose="020B0604020202020204" pitchFamily="34" charset="0"/>
              <a:buChar char="•"/>
            </a:pPr>
            <a:r>
              <a:rPr lang="en-US" sz="1200" b="0" i="0" u="none" strike="noStrike" kern="1200" baseline="0" dirty="0" smtClean="0">
                <a:solidFill>
                  <a:schemeClr val="tx1"/>
                </a:solidFill>
                <a:latin typeface="Arial" charset="0"/>
                <a:ea typeface="+mn-ea"/>
                <a:cs typeface="+mn-cs"/>
              </a:rPr>
              <a:t>Staffing</a:t>
            </a:r>
          </a:p>
          <a:p>
            <a:pPr marL="171450" indent="-171450">
              <a:buFont typeface="Arial" panose="020B0604020202020204" pitchFamily="34" charset="0"/>
              <a:buChar char="•"/>
            </a:pPr>
            <a:r>
              <a:rPr lang="en-US" sz="1200" b="0" i="0" u="none" strike="noStrike" kern="1200" baseline="0" dirty="0" smtClean="0">
                <a:solidFill>
                  <a:schemeClr val="tx1"/>
                </a:solidFill>
                <a:latin typeface="Arial" charset="0"/>
                <a:ea typeface="+mn-ea"/>
                <a:cs typeface="+mn-cs"/>
              </a:rPr>
              <a:t>Medications</a:t>
            </a:r>
          </a:p>
          <a:p>
            <a:pPr marL="171450" indent="-171450">
              <a:buFont typeface="Arial" panose="020B0604020202020204" pitchFamily="34" charset="0"/>
              <a:buChar char="•"/>
            </a:pPr>
            <a:r>
              <a:rPr lang="en-US" sz="1200" b="0" i="0" u="none" strike="noStrike" kern="1200" baseline="0" dirty="0" smtClean="0">
                <a:solidFill>
                  <a:schemeClr val="tx1"/>
                </a:solidFill>
                <a:latin typeface="Arial" charset="0"/>
                <a:ea typeface="+mn-ea"/>
                <a:cs typeface="+mn-cs"/>
              </a:rPr>
              <a:t>Critical care transport</a:t>
            </a:r>
          </a:p>
          <a:p>
            <a:pPr marL="171450" indent="-171450">
              <a:buFont typeface="Arial" panose="020B0604020202020204" pitchFamily="34" charset="0"/>
              <a:buChar char="•"/>
            </a:pPr>
            <a:r>
              <a:rPr lang="en-US" sz="1200" b="0" i="0" u="none" strike="noStrike" kern="1200" baseline="0" dirty="0" smtClean="0">
                <a:solidFill>
                  <a:schemeClr val="tx1"/>
                </a:solidFill>
                <a:latin typeface="Arial" charset="0"/>
                <a:ea typeface="+mn-ea"/>
                <a:cs typeface="+mn-cs"/>
              </a:rPr>
              <a:t>Certificate VS degree education programs </a:t>
            </a:r>
          </a:p>
          <a:p>
            <a:pPr marL="171450" indent="-171450">
              <a:buFont typeface="Arial" panose="020B0604020202020204" pitchFamily="34" charset="0"/>
              <a:buChar char="•"/>
            </a:pPr>
            <a:r>
              <a:rPr lang="en-US" sz="1200" b="0" i="0" u="none" strike="noStrike" kern="1200" baseline="0" dirty="0" smtClean="0">
                <a:solidFill>
                  <a:schemeClr val="tx1"/>
                </a:solidFill>
                <a:latin typeface="Arial" charset="0"/>
                <a:ea typeface="+mn-ea"/>
                <a:cs typeface="+mn-cs"/>
              </a:rPr>
              <a:t>Respiratory distress</a:t>
            </a:r>
          </a:p>
          <a:p>
            <a:pPr marL="171450" indent="-171450">
              <a:buFont typeface="Arial" panose="020B0604020202020204" pitchFamily="34" charset="0"/>
              <a:buChar char="•"/>
            </a:pPr>
            <a:r>
              <a:rPr lang="en-US" sz="1200" b="0" i="0" u="none" strike="noStrike" kern="1200" baseline="0" dirty="0" smtClean="0">
                <a:solidFill>
                  <a:schemeClr val="tx1"/>
                </a:solidFill>
                <a:latin typeface="Arial" charset="0"/>
                <a:ea typeface="+mn-ea"/>
                <a:cs typeface="+mn-cs"/>
              </a:rPr>
              <a:t>Seizures</a:t>
            </a:r>
          </a:p>
          <a:p>
            <a:pPr marL="171450" indent="-171450">
              <a:buFont typeface="Arial" panose="020B0604020202020204" pitchFamily="34" charset="0"/>
              <a:buChar char="•"/>
            </a:pPr>
            <a:r>
              <a:rPr lang="en-US" sz="1200" b="0" i="0" u="none" strike="noStrike" kern="1200" baseline="0" dirty="0" smtClean="0">
                <a:solidFill>
                  <a:schemeClr val="tx1"/>
                </a:solidFill>
                <a:latin typeface="Arial" charset="0"/>
                <a:ea typeface="+mn-ea"/>
                <a:cs typeface="+mn-cs"/>
              </a:rPr>
              <a:t>Fluid resuscitation </a:t>
            </a:r>
          </a:p>
          <a:p>
            <a:pPr marL="171450" indent="-171450">
              <a:buFont typeface="Arial" panose="020B0604020202020204" pitchFamily="34" charset="0"/>
              <a:buChar char="•"/>
            </a:pPr>
            <a:r>
              <a:rPr lang="en-US" sz="1200" b="0" i="0" u="none" strike="noStrike" kern="1200" baseline="0" dirty="0" smtClean="0">
                <a:solidFill>
                  <a:schemeClr val="tx1"/>
                </a:solidFill>
                <a:latin typeface="Arial" charset="0"/>
                <a:ea typeface="+mn-ea"/>
                <a:cs typeface="+mn-cs"/>
              </a:rPr>
              <a:t>Lights and sirens </a:t>
            </a:r>
          </a:p>
          <a:p>
            <a:pPr marL="171450" indent="-171450">
              <a:buFont typeface="Arial" panose="020B0604020202020204" pitchFamily="34" charset="0"/>
              <a:buChar char="•"/>
            </a:pPr>
            <a:r>
              <a:rPr lang="en-US" sz="1200" b="0" i="0" u="none" strike="noStrike" kern="1200" baseline="0" dirty="0" smtClean="0">
                <a:solidFill>
                  <a:schemeClr val="tx1"/>
                </a:solidFill>
                <a:latin typeface="Arial" charset="0"/>
                <a:ea typeface="+mn-ea"/>
                <a:cs typeface="+mn-cs"/>
              </a:rPr>
              <a:t>Ambulance design </a:t>
            </a:r>
          </a:p>
          <a:p>
            <a:pPr marL="171450" indent="-171450">
              <a:buFont typeface="Arial" panose="020B0604020202020204" pitchFamily="34" charset="0"/>
              <a:buChar char="•"/>
            </a:pPr>
            <a:r>
              <a:rPr lang="en-US" sz="1200" b="0" i="0" u="none" strike="noStrike" kern="1200" baseline="0" dirty="0" smtClean="0">
                <a:solidFill>
                  <a:schemeClr val="tx1"/>
                </a:solidFill>
                <a:latin typeface="Arial" charset="0"/>
                <a:ea typeface="+mn-ea"/>
                <a:cs typeface="+mn-cs"/>
              </a:rPr>
              <a:t>System status management </a:t>
            </a:r>
          </a:p>
          <a:p>
            <a:pPr marL="171450" indent="-171450">
              <a:buFont typeface="Arial" panose="020B0604020202020204" pitchFamily="34" charset="0"/>
              <a:buChar char="•"/>
            </a:pPr>
            <a:r>
              <a:rPr lang="en-US" sz="1200" b="0" i="0" u="none" strike="noStrike" kern="1200" baseline="0" dirty="0" smtClean="0">
                <a:solidFill>
                  <a:schemeClr val="tx1"/>
                </a:solidFill>
                <a:latin typeface="Arial" charset="0"/>
                <a:ea typeface="+mn-ea"/>
                <a:cs typeface="+mn-cs"/>
              </a:rPr>
              <a:t>Pre-arrival instructions </a:t>
            </a:r>
          </a:p>
          <a:p>
            <a:pPr marL="171450" indent="-171450">
              <a:buFont typeface="Arial" panose="020B0604020202020204" pitchFamily="34" charset="0"/>
              <a:buChar char="•"/>
            </a:pPr>
            <a:r>
              <a:rPr lang="en-US" sz="1200" b="0" i="0" u="none" strike="noStrike" kern="1200" baseline="0" dirty="0" smtClean="0">
                <a:solidFill>
                  <a:schemeClr val="tx1"/>
                </a:solidFill>
                <a:latin typeface="Arial" charset="0"/>
                <a:ea typeface="+mn-ea"/>
                <a:cs typeface="+mn-cs"/>
              </a:rPr>
              <a:t>Air way management </a:t>
            </a:r>
          </a:p>
          <a:p>
            <a:r>
              <a:rPr lang="en-US" sz="1200" b="0" i="0" u="none" strike="noStrike" kern="1200" baseline="0" dirty="0" smtClean="0">
                <a:solidFill>
                  <a:schemeClr val="tx1"/>
                </a:solidFill>
                <a:latin typeface="Arial" charset="0"/>
                <a:ea typeface="+mn-ea"/>
                <a:cs typeface="+mn-cs"/>
              </a:rPr>
              <a:t>The researcher can start with these broad categories and then systematically narrow these ideas into topics that are ready for study.</a:t>
            </a:r>
            <a:endParaRPr lang="en-US" dirty="0"/>
          </a:p>
        </p:txBody>
      </p:sp>
      <p:sp>
        <p:nvSpPr>
          <p:cNvPr id="4" name="Slide Number Placeholder 3"/>
          <p:cNvSpPr>
            <a:spLocks noGrp="1"/>
          </p:cNvSpPr>
          <p:nvPr>
            <p:ph type="sldNum" sz="quarter" idx="10"/>
          </p:nvPr>
        </p:nvSpPr>
        <p:spPr/>
        <p:txBody>
          <a:bodyPr/>
          <a:lstStyle/>
          <a:p>
            <a:fld id="{3FB3864F-925E-4A45-9DFE-A9F37E92B605}" type="slidenum">
              <a:rPr lang="en-US" smtClean="0"/>
              <a:pPr/>
              <a:t>3</a:t>
            </a:fld>
            <a:endParaRPr lang="en-US"/>
          </a:p>
        </p:txBody>
      </p:sp>
    </p:spTree>
    <p:extLst>
      <p:ext uri="{BB962C8B-B14F-4D97-AF65-F5344CB8AC3E}">
        <p14:creationId xmlns:p14="http://schemas.microsoft.com/office/powerpoint/2010/main" val="1672107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smtClean="0">
              <a:solidFill>
                <a:schemeClr val="tx1"/>
              </a:solidFill>
              <a:effectLst/>
              <a:latin typeface="Arial" charset="0"/>
              <a:ea typeface="+mn-ea"/>
              <a:cs typeface="+mn-cs"/>
            </a:endParaRPr>
          </a:p>
          <a:p>
            <a:r>
              <a:rPr lang="en-US" sz="1200" b="1" kern="1200" dirty="0" smtClean="0">
                <a:solidFill>
                  <a:schemeClr val="tx1"/>
                </a:solidFill>
                <a:effectLst/>
                <a:latin typeface="Arial" charset="0"/>
                <a:ea typeface="+mn-ea"/>
                <a:cs typeface="+mn-cs"/>
              </a:rPr>
              <a:t>SUMMARY</a:t>
            </a:r>
            <a:endParaRPr lang="en-US" sz="1200" kern="1200" dirty="0" smtClean="0">
              <a:solidFill>
                <a:schemeClr val="tx1"/>
              </a:solidFill>
              <a:effectLst/>
              <a:latin typeface="Arial" charset="0"/>
              <a:ea typeface="+mn-ea"/>
              <a:cs typeface="+mn-cs"/>
            </a:endParaRPr>
          </a:p>
          <a:p>
            <a:r>
              <a:rPr lang="en-US" sz="1200" kern="1200" dirty="0" smtClean="0">
                <a:solidFill>
                  <a:schemeClr val="tx1"/>
                </a:solidFill>
                <a:effectLst/>
                <a:latin typeface="Arial" charset="0"/>
                <a:ea typeface="+mn-ea"/>
                <a:cs typeface="+mn-cs"/>
              </a:rPr>
              <a:t>The first step in developing a research project is choosing a topic. Most EMS research project can be classified as clinical research, educational research, or systems research. Many topics will overlap into two or all three of these classifications.</a:t>
            </a:r>
          </a:p>
          <a:p>
            <a:r>
              <a:rPr lang="en-US" sz="1200" kern="1200" dirty="0" smtClean="0">
                <a:solidFill>
                  <a:schemeClr val="tx1"/>
                </a:solidFill>
                <a:effectLst/>
                <a:latin typeface="Arial" charset="0"/>
                <a:ea typeface="+mn-ea"/>
                <a:cs typeface="+mn-cs"/>
              </a:rPr>
              <a:t> </a:t>
            </a:r>
          </a:p>
          <a:p>
            <a:r>
              <a:rPr lang="en-US" sz="1200" kern="1200" dirty="0" smtClean="0">
                <a:solidFill>
                  <a:schemeClr val="tx1"/>
                </a:solidFill>
                <a:effectLst/>
                <a:latin typeface="Arial" charset="0"/>
                <a:ea typeface="+mn-ea"/>
                <a:cs typeface="+mn-cs"/>
              </a:rPr>
              <a:t>All three areas of EMS research have both positive and negative attributes, no one area is better or worse than any of her area. By understanding the advantages and disadvantages associated with each, the EMS researcher can design a study within these limitations that will be meaningful and successful.</a:t>
            </a:r>
          </a:p>
          <a:p>
            <a:r>
              <a:rPr lang="en-US" sz="1200" kern="1200" dirty="0" smtClean="0">
                <a:solidFill>
                  <a:schemeClr val="tx1"/>
                </a:solidFill>
                <a:effectLst/>
                <a:latin typeface="Arial" charset="0"/>
                <a:ea typeface="+mn-ea"/>
                <a:cs typeface="+mn-cs"/>
              </a:rPr>
              <a:t> </a:t>
            </a:r>
          </a:p>
          <a:p>
            <a:r>
              <a:rPr lang="en-US" sz="1200" kern="1200" dirty="0" smtClean="0">
                <a:solidFill>
                  <a:schemeClr val="tx1"/>
                </a:solidFill>
                <a:effectLst/>
                <a:latin typeface="Arial" charset="0"/>
                <a:ea typeface="+mn-ea"/>
                <a:cs typeface="+mn-cs"/>
              </a:rPr>
              <a:t>Topics can be identified from many sources, including personal interests, patient care experiences, concerns and complaint raised by colleagues, and questions raised in journal articles or EMS courses. Brainstorming sessions arc another excellent source for EMS research topics. It can be helpful to maintain a list of topic ideas, even though the researcher will never be able to actually study all of tile items on the list.</a:t>
            </a:r>
          </a:p>
          <a:p>
            <a:r>
              <a:rPr lang="en-US" sz="1200" kern="1200" dirty="0" smtClean="0">
                <a:solidFill>
                  <a:schemeClr val="tx1"/>
                </a:solidFill>
                <a:effectLst/>
                <a:latin typeface="Arial" charset="0"/>
                <a:ea typeface="+mn-ea"/>
                <a:cs typeface="+mn-cs"/>
              </a:rPr>
              <a:t> </a:t>
            </a:r>
          </a:p>
          <a:p>
            <a:r>
              <a:rPr lang="en-US" sz="1200" kern="1200" dirty="0" smtClean="0">
                <a:solidFill>
                  <a:schemeClr val="tx1"/>
                </a:solidFill>
                <a:effectLst/>
                <a:latin typeface="Arial" charset="0"/>
                <a:ea typeface="+mn-ea"/>
                <a:cs typeface="+mn-cs"/>
              </a:rPr>
              <a:t>Once a general topic is selected, the researcher must work to narrow the focus of that topic. A specific, well-defined research topic is essential in progressing through the next two steps: conducting a literature search, and defining a research question and developing a hypothesis.</a:t>
            </a:r>
          </a:p>
          <a:p>
            <a:endParaRPr lang="en-US" dirty="0"/>
          </a:p>
        </p:txBody>
      </p:sp>
      <p:sp>
        <p:nvSpPr>
          <p:cNvPr id="4" name="Slide Number Placeholder 3"/>
          <p:cNvSpPr>
            <a:spLocks noGrp="1"/>
          </p:cNvSpPr>
          <p:nvPr>
            <p:ph type="sldNum" sz="quarter" idx="10"/>
          </p:nvPr>
        </p:nvSpPr>
        <p:spPr/>
        <p:txBody>
          <a:bodyPr/>
          <a:lstStyle/>
          <a:p>
            <a:fld id="{3FB3864F-925E-4A45-9DFE-A9F37E92B605}" type="slidenum">
              <a:rPr lang="en-US" smtClean="0"/>
              <a:pPr/>
              <a:t>4</a:t>
            </a:fld>
            <a:endParaRPr lang="en-US"/>
          </a:p>
        </p:txBody>
      </p:sp>
    </p:spTree>
    <p:extLst>
      <p:ext uri="{BB962C8B-B14F-4D97-AF65-F5344CB8AC3E}">
        <p14:creationId xmlns:p14="http://schemas.microsoft.com/office/powerpoint/2010/main" val="12957342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ar-S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38087150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9159492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073658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6030050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ar-S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37941387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30405679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ar-S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1776301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707181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0430740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862074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BDA11C6-EE2C-4F50-881A-552F90738A9A}" type="datetimeFigureOut">
              <a:rPr lang="ar-SA" smtClean="0"/>
              <a:t>14 شعبان، 1438 </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418B9A7-4140-4532-9C3B-E8B3E546D554}" type="slidenum">
              <a:rPr lang="ar-SA" smtClean="0"/>
              <a:t>‹#›</a:t>
            </a:fld>
            <a:endParaRPr lang="ar-SA"/>
          </a:p>
        </p:txBody>
      </p:sp>
    </p:spTree>
    <p:extLst>
      <p:ext uri="{BB962C8B-B14F-4D97-AF65-F5344CB8AC3E}">
        <p14:creationId xmlns:p14="http://schemas.microsoft.com/office/powerpoint/2010/main" val="292753314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DA11C6-EE2C-4F50-881A-552F90738A9A}" type="datetimeFigureOut">
              <a:rPr lang="ar-SA" smtClean="0"/>
              <a:t>14 شعبان، 1438 </a:t>
            </a:fld>
            <a:endParaRPr lang="ar-S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18B9A7-4140-4532-9C3B-E8B3E546D554}" type="slidenum">
              <a:rPr lang="ar-SA" smtClean="0"/>
              <a:t>‹#›</a:t>
            </a:fld>
            <a:endParaRPr lang="ar-SA"/>
          </a:p>
        </p:txBody>
      </p:sp>
    </p:spTree>
    <p:extLst>
      <p:ext uri="{BB962C8B-B14F-4D97-AF65-F5344CB8AC3E}">
        <p14:creationId xmlns:p14="http://schemas.microsoft.com/office/powerpoint/2010/main" val="33900501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g"/></Relationships>
</file>

<file path=ppt/slides/_rels/slide2.xml.rels><?xml version="1.0" encoding="UTF-8" standalone="yes"?>
<Relationships xmlns="http://schemas.openxmlformats.org/package/2006/relationships"><Relationship Id="rId1" Type="http://schemas.openxmlformats.org/officeDocument/2006/relationships/tags" Target="../tags/tag1.xml"/><Relationship Id="rId2" Type="http://schemas.openxmlformats.org/officeDocument/2006/relationships/slideLayout" Target="../slideLayouts/slideLayout2.xml"/><Relationship Id="rId3"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tags" Target="../tags/tag2.xml"/><Relationship Id="rId2" Type="http://schemas.openxmlformats.org/officeDocument/2006/relationships/slideLayout" Target="../slideLayouts/slideLayout2.xml"/><Relationship Id="rId3"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tags" Target="../tags/tag3.xml"/><Relationship Id="rId2" Type="http://schemas.openxmlformats.org/officeDocument/2006/relationships/slideLayout" Target="../slideLayouts/slideLayout2.xml"/><Relationship Id="rId3"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769325" y="780585"/>
            <a:ext cx="9144000" cy="1190510"/>
          </a:xfrm>
        </p:spPr>
        <p:txBody>
          <a:bodyPr>
            <a:normAutofit/>
          </a:bodyPr>
          <a:lstStyle/>
          <a:p>
            <a:pPr rtl="1"/>
            <a:r>
              <a:rPr lang="en-US" sz="4800" dirty="0">
                <a:solidFill>
                  <a:schemeClr val="accent1">
                    <a:lumMod val="75000"/>
                  </a:schemeClr>
                </a:solidFill>
                <a:latin typeface="Times New Roman" pitchFamily="18" charset="0"/>
                <a:cs typeface="Times New Roman" pitchFamily="18" charset="0"/>
              </a:rPr>
              <a:t>Choosing a Research Topic</a:t>
            </a:r>
            <a:endParaRPr lang="ar-SA" sz="4800" dirty="0">
              <a:solidFill>
                <a:schemeClr val="accent1">
                  <a:lumMod val="75000"/>
                </a:schemeClr>
              </a:solidFill>
              <a:latin typeface="Traditional Arabic" panose="02020603050405020304" pitchFamily="18" charset="-78"/>
              <a:cs typeface="Traditional Arabic" panose="02020603050405020304" pitchFamily="18" charset="-78"/>
            </a:endParaRPr>
          </a:p>
        </p:txBody>
      </p:sp>
      <p:sp>
        <p:nvSpPr>
          <p:cNvPr id="3" name="Subtitle 2"/>
          <p:cNvSpPr>
            <a:spLocks noGrp="1"/>
          </p:cNvSpPr>
          <p:nvPr>
            <p:ph type="subTitle" idx="1"/>
          </p:nvPr>
        </p:nvSpPr>
        <p:spPr>
          <a:xfrm>
            <a:off x="3028331" y="2640168"/>
            <a:ext cx="5912313" cy="1655762"/>
          </a:xfrm>
        </p:spPr>
        <p:txBody>
          <a:bodyPr>
            <a:noAutofit/>
          </a:bodyPr>
          <a:lstStyle/>
          <a:p>
            <a:r>
              <a:rPr lang="en-US" sz="3600" dirty="0">
                <a:solidFill>
                  <a:schemeClr val="accent1">
                    <a:lumMod val="75000"/>
                  </a:schemeClr>
                </a:solidFill>
                <a:latin typeface="Times New Roman" pitchFamily="18" charset="0"/>
                <a:cs typeface="Times New Roman" pitchFamily="18" charset="0"/>
              </a:rPr>
              <a:t>Osama A </a:t>
            </a:r>
            <a:r>
              <a:rPr lang="en-US" sz="3600" dirty="0" err="1">
                <a:solidFill>
                  <a:schemeClr val="accent1">
                    <a:lumMod val="75000"/>
                  </a:schemeClr>
                </a:solidFill>
                <a:latin typeface="Times New Roman" pitchFamily="18" charset="0"/>
                <a:cs typeface="Times New Roman" pitchFamily="18" charset="0"/>
              </a:rPr>
              <a:t>Samarkandi</a:t>
            </a:r>
            <a:r>
              <a:rPr lang="en-US" sz="3600" dirty="0">
                <a:solidFill>
                  <a:schemeClr val="accent1">
                    <a:lumMod val="75000"/>
                  </a:schemeClr>
                </a:solidFill>
                <a:latin typeface="Times New Roman" pitchFamily="18" charset="0"/>
                <a:cs typeface="Times New Roman" pitchFamily="18" charset="0"/>
              </a:rPr>
              <a:t>, PhD, RN </a:t>
            </a:r>
          </a:p>
          <a:p>
            <a:r>
              <a:rPr lang="en-US" sz="3600" dirty="0">
                <a:solidFill>
                  <a:schemeClr val="accent1">
                    <a:lumMod val="75000"/>
                  </a:schemeClr>
                </a:solidFill>
                <a:latin typeface="Times New Roman" pitchFamily="18" charset="0"/>
                <a:cs typeface="Times New Roman" pitchFamily="18" charset="0"/>
              </a:rPr>
              <a:t>BSc, GMD, BSN, MSN, NIAC</a:t>
            </a:r>
            <a:br>
              <a:rPr lang="en-US" sz="3600" dirty="0">
                <a:solidFill>
                  <a:schemeClr val="accent1">
                    <a:lumMod val="75000"/>
                  </a:schemeClr>
                </a:solidFill>
                <a:latin typeface="Times New Roman" pitchFamily="18" charset="0"/>
                <a:cs typeface="Times New Roman" pitchFamily="18" charset="0"/>
              </a:rPr>
            </a:br>
            <a:endParaRPr lang="en-US" sz="3600" dirty="0">
              <a:solidFill>
                <a:schemeClr val="accent1">
                  <a:lumMod val="75000"/>
                </a:schemeClr>
              </a:solidFill>
              <a:latin typeface="Times New Roman" pitchFamily="18" charset="0"/>
              <a:cs typeface="Times New Roman" pitchFamily="18" charset="0"/>
            </a:endParaRPr>
          </a:p>
          <a:p>
            <a:r>
              <a:rPr lang="en-US" sz="3600" dirty="0">
                <a:solidFill>
                  <a:schemeClr val="accent1">
                    <a:lumMod val="75000"/>
                  </a:schemeClr>
                </a:solidFill>
                <a:latin typeface="Times New Roman" pitchFamily="18" charset="0"/>
                <a:cs typeface="Times New Roman" pitchFamily="18" charset="0"/>
              </a:rPr>
              <a:t>EMS 423; EMS Research and Evidence Based Practice</a:t>
            </a:r>
          </a:p>
        </p:txBody>
      </p:sp>
    </p:spTree>
    <p:extLst>
      <p:ext uri="{BB962C8B-B14F-4D97-AF65-F5344CB8AC3E}">
        <p14:creationId xmlns:p14="http://schemas.microsoft.com/office/powerpoint/2010/main" val="7254487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8229600" cy="838200"/>
          </a:xfrm>
        </p:spPr>
        <p:txBody>
          <a:bodyPr/>
          <a:lstStyle/>
          <a:p>
            <a:pPr>
              <a:defRPr/>
            </a:pPr>
            <a:r>
              <a:rPr lang="en-US" sz="3600" dirty="0">
                <a:solidFill>
                  <a:schemeClr val="bg1"/>
                </a:solidFill>
                <a:latin typeface="Times New Roman" panose="02020603050405020304" pitchFamily="18" charset="0"/>
                <a:cs typeface="Times New Roman" panose="02020603050405020304" pitchFamily="18" charset="0"/>
              </a:rPr>
              <a:t>Choosing a Research Topic</a:t>
            </a:r>
          </a:p>
        </p:txBody>
      </p:sp>
      <p:sp>
        <p:nvSpPr>
          <p:cNvPr id="32771" name="Content Placeholder 2"/>
          <p:cNvSpPr>
            <a:spLocks noGrp="1"/>
          </p:cNvSpPr>
          <p:nvPr>
            <p:ph idx="1"/>
          </p:nvPr>
        </p:nvSpPr>
        <p:spPr>
          <a:xfrm>
            <a:off x="838200" y="2016009"/>
            <a:ext cx="10515600" cy="4351338"/>
          </a:xfrm>
        </p:spPr>
        <p:txBody>
          <a:bodyPr>
            <a:normAutofit/>
          </a:bodyPr>
          <a:lstStyle/>
          <a:p>
            <a:r>
              <a:rPr lang="en-US" sz="3600" dirty="0">
                <a:solidFill>
                  <a:schemeClr val="accent1">
                    <a:lumMod val="75000"/>
                  </a:schemeClr>
                </a:solidFill>
                <a:latin typeface="Times New Roman" panose="02020603050405020304" pitchFamily="18" charset="0"/>
                <a:cs typeface="Times New Roman" panose="02020603050405020304" pitchFamily="18" charset="0"/>
              </a:rPr>
              <a:t>First step in developing a research project, </a:t>
            </a:r>
          </a:p>
          <a:p>
            <a:r>
              <a:rPr lang="en-US" sz="3600" dirty="0">
                <a:solidFill>
                  <a:schemeClr val="accent1">
                    <a:lumMod val="75000"/>
                  </a:schemeClr>
                </a:solidFill>
                <a:latin typeface="Times New Roman" panose="02020603050405020304" pitchFamily="18" charset="0"/>
                <a:cs typeface="Times New Roman" panose="02020603050405020304" pitchFamily="18" charset="0"/>
              </a:rPr>
              <a:t>Areas of EMS research:</a:t>
            </a:r>
          </a:p>
          <a:p>
            <a:pPr marL="914400" lvl="1" indent="-457200">
              <a:buFont typeface="+mj-lt"/>
              <a:buAutoNum type="arabicPeriod"/>
            </a:pPr>
            <a:r>
              <a:rPr lang="en-US" sz="3600" dirty="0">
                <a:solidFill>
                  <a:schemeClr val="accent1">
                    <a:lumMod val="75000"/>
                  </a:schemeClr>
                </a:solidFill>
                <a:latin typeface="Times New Roman" panose="02020603050405020304" pitchFamily="18" charset="0"/>
                <a:cs typeface="Times New Roman" panose="02020603050405020304" pitchFamily="18" charset="0"/>
              </a:rPr>
              <a:t>Clinical research,</a:t>
            </a:r>
          </a:p>
          <a:p>
            <a:pPr marL="914400" lvl="1" indent="-457200">
              <a:buFont typeface="+mj-lt"/>
              <a:buAutoNum type="arabicPeriod"/>
            </a:pPr>
            <a:r>
              <a:rPr lang="en-US" sz="3600" dirty="0">
                <a:solidFill>
                  <a:schemeClr val="accent1">
                    <a:lumMod val="75000"/>
                  </a:schemeClr>
                </a:solidFill>
                <a:latin typeface="Times New Roman" panose="02020603050405020304" pitchFamily="18" charset="0"/>
                <a:cs typeface="Times New Roman" panose="02020603050405020304" pitchFamily="18" charset="0"/>
              </a:rPr>
              <a:t>Educational research, and</a:t>
            </a:r>
          </a:p>
          <a:p>
            <a:pPr marL="914400" lvl="1" indent="-457200">
              <a:buFont typeface="+mj-lt"/>
              <a:buAutoNum type="arabicPeriod"/>
            </a:pPr>
            <a:r>
              <a:rPr lang="en-US" sz="3600" dirty="0">
                <a:solidFill>
                  <a:schemeClr val="accent1">
                    <a:lumMod val="75000"/>
                  </a:schemeClr>
                </a:solidFill>
                <a:latin typeface="Times New Roman" panose="02020603050405020304" pitchFamily="18" charset="0"/>
                <a:cs typeface="Times New Roman" panose="02020603050405020304" pitchFamily="18" charset="0"/>
              </a:rPr>
              <a:t>Systems research.</a:t>
            </a:r>
          </a:p>
        </p:txBody>
      </p:sp>
    </p:spTree>
    <p:custDataLst>
      <p:tags r:id="rId1"/>
    </p:custDataLst>
    <p:extLst>
      <p:ext uri="{BB962C8B-B14F-4D97-AF65-F5344CB8AC3E}">
        <p14:creationId xmlns:p14="http://schemas.microsoft.com/office/powerpoint/2010/main" val="20351029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6296" y="0"/>
            <a:ext cx="8229600" cy="838200"/>
          </a:xfrm>
        </p:spPr>
        <p:txBody>
          <a:bodyPr/>
          <a:lstStyle/>
          <a:p>
            <a:pPr>
              <a:defRPr/>
            </a:pPr>
            <a:r>
              <a:rPr lang="en-US" sz="3600" dirty="0">
                <a:solidFill>
                  <a:schemeClr val="bg1"/>
                </a:solidFill>
                <a:latin typeface="Times New Roman" panose="02020603050405020304" pitchFamily="18" charset="0"/>
                <a:cs typeface="Times New Roman" panose="02020603050405020304" pitchFamily="18" charset="0"/>
              </a:rPr>
              <a:t>SOURCES OF TOPICS</a:t>
            </a:r>
          </a:p>
        </p:txBody>
      </p:sp>
      <p:sp>
        <p:nvSpPr>
          <p:cNvPr id="32771" name="Content Placeholder 2"/>
          <p:cNvSpPr>
            <a:spLocks noGrp="1"/>
          </p:cNvSpPr>
          <p:nvPr>
            <p:ph idx="1"/>
          </p:nvPr>
        </p:nvSpPr>
        <p:spPr>
          <a:xfrm>
            <a:off x="838200" y="1825624"/>
            <a:ext cx="10625254" cy="3415449"/>
          </a:xfrm>
        </p:spPr>
        <p:txBody>
          <a:bodyPr>
            <a:normAutofit/>
          </a:bodyPr>
          <a:lstStyle/>
          <a:p>
            <a:r>
              <a:rPr lang="en-US" sz="2400" dirty="0">
                <a:solidFill>
                  <a:schemeClr val="accent1">
                    <a:lumMod val="75000"/>
                  </a:schemeClr>
                </a:solidFill>
                <a:latin typeface="Times New Roman" panose="02020603050405020304" pitchFamily="18" charset="0"/>
                <a:cs typeface="Times New Roman" panose="02020603050405020304" pitchFamily="18" charset="0"/>
              </a:rPr>
              <a:t>Most hospitals, universities, and other institutions where research is conducted have established formal committees for reviewing research plans. These committees are sometimes called </a:t>
            </a:r>
            <a:r>
              <a:rPr lang="en-US" sz="2400" i="1" dirty="0">
                <a:solidFill>
                  <a:schemeClr val="accent1">
                    <a:lumMod val="75000"/>
                  </a:schemeClr>
                </a:solidFill>
                <a:latin typeface="Times New Roman" panose="02020603050405020304" pitchFamily="18" charset="0"/>
                <a:cs typeface="Times New Roman" panose="02020603050405020304" pitchFamily="18" charset="0"/>
              </a:rPr>
              <a:t>Human Subjects Committees or (in Canada) Research Ethics Boards. In the United States, the committee is often called an Institutional </a:t>
            </a:r>
            <a:r>
              <a:rPr lang="en-US" sz="2400" dirty="0">
                <a:solidFill>
                  <a:schemeClr val="accent1">
                    <a:lumMod val="75000"/>
                  </a:schemeClr>
                </a:solidFill>
                <a:latin typeface="Times New Roman" panose="02020603050405020304" pitchFamily="18" charset="0"/>
                <a:cs typeface="Times New Roman" panose="02020603050405020304" pitchFamily="18" charset="0"/>
              </a:rPr>
              <a:t>Review Board (IRB).</a:t>
            </a:r>
          </a:p>
          <a:p>
            <a:endParaRPr lang="en-US" sz="2400" dirty="0">
              <a:solidFill>
                <a:schemeClr val="accent1">
                  <a:lumMod val="75000"/>
                </a:schemeClr>
              </a:solidFill>
              <a:latin typeface="Times New Roman" panose="02020603050405020304" pitchFamily="18" charset="0"/>
              <a:cs typeface="Times New Roman" panose="02020603050405020304" pitchFamily="18" charset="0"/>
            </a:endParaRPr>
          </a:p>
          <a:p>
            <a:r>
              <a:rPr lang="en-US" sz="2400" dirty="0">
                <a:solidFill>
                  <a:schemeClr val="accent1">
                    <a:lumMod val="75000"/>
                  </a:schemeClr>
                </a:solidFill>
                <a:latin typeface="Times New Roman" panose="02020603050405020304" pitchFamily="18" charset="0"/>
                <a:cs typeface="Times New Roman" panose="02020603050405020304" pitchFamily="18" charset="0"/>
              </a:rPr>
              <a:t>Before undertaking their study, researchers must submit research plans to the IRB An IRB can approve the proposed plans, require modifications, or disapprove them</a:t>
            </a:r>
          </a:p>
        </p:txBody>
      </p:sp>
    </p:spTree>
    <p:custDataLst>
      <p:tags r:id="rId1"/>
    </p:custDataLst>
    <p:extLst>
      <p:ext uri="{BB962C8B-B14F-4D97-AF65-F5344CB8AC3E}">
        <p14:creationId xmlns:p14="http://schemas.microsoft.com/office/powerpoint/2010/main" val="76763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27001"/>
            <a:ext cx="8229600" cy="838200"/>
          </a:xfrm>
        </p:spPr>
        <p:txBody>
          <a:bodyPr/>
          <a:lstStyle/>
          <a:p>
            <a:pPr>
              <a:defRPr/>
            </a:pPr>
            <a:r>
              <a:rPr lang="en-US" sz="3600" dirty="0">
                <a:solidFill>
                  <a:schemeClr val="bg1"/>
                </a:solidFill>
                <a:latin typeface="Times New Roman" panose="02020603050405020304" pitchFamily="18" charset="0"/>
                <a:cs typeface="Times New Roman" panose="02020603050405020304" pitchFamily="18" charset="0"/>
              </a:rPr>
              <a:t>Summary</a:t>
            </a:r>
          </a:p>
        </p:txBody>
      </p:sp>
      <p:sp>
        <p:nvSpPr>
          <p:cNvPr id="32771" name="Content Placeholder 2"/>
          <p:cNvSpPr>
            <a:spLocks noGrp="1"/>
          </p:cNvSpPr>
          <p:nvPr>
            <p:ph idx="1"/>
          </p:nvPr>
        </p:nvSpPr>
        <p:spPr/>
        <p:txBody>
          <a:bodyPr>
            <a:normAutofit/>
          </a:bodyPr>
          <a:lstStyle/>
          <a:p>
            <a:r>
              <a:rPr lang="en-US" sz="2400" dirty="0">
                <a:solidFill>
                  <a:schemeClr val="accent1">
                    <a:lumMod val="75000"/>
                  </a:schemeClr>
                </a:solidFill>
                <a:latin typeface="Times New Roman" panose="02020603050405020304" pitchFamily="18" charset="0"/>
                <a:cs typeface="Times New Roman" panose="02020603050405020304" pitchFamily="18" charset="0"/>
              </a:rPr>
              <a:t>Most hospitals, universities, and other institutions where research is conducted have established formal committees for reviewing research plans. These committees are sometimes called </a:t>
            </a:r>
            <a:r>
              <a:rPr lang="en-US" sz="2400" i="1" dirty="0">
                <a:solidFill>
                  <a:schemeClr val="accent1">
                    <a:lumMod val="75000"/>
                  </a:schemeClr>
                </a:solidFill>
                <a:latin typeface="Times New Roman" panose="02020603050405020304" pitchFamily="18" charset="0"/>
                <a:cs typeface="Times New Roman" panose="02020603050405020304" pitchFamily="18" charset="0"/>
              </a:rPr>
              <a:t>Human Subjects Committees or (in Canada) Research Ethics Boards. In the United States, the committee is often called an Institutional </a:t>
            </a:r>
            <a:r>
              <a:rPr lang="en-US" sz="2400" dirty="0">
                <a:solidFill>
                  <a:schemeClr val="accent1">
                    <a:lumMod val="75000"/>
                  </a:schemeClr>
                </a:solidFill>
                <a:latin typeface="Times New Roman" panose="02020603050405020304" pitchFamily="18" charset="0"/>
                <a:cs typeface="Times New Roman" panose="02020603050405020304" pitchFamily="18" charset="0"/>
              </a:rPr>
              <a:t>Review Board (IRB).</a:t>
            </a:r>
          </a:p>
          <a:p>
            <a:endParaRPr lang="en-US" sz="2400" dirty="0">
              <a:solidFill>
                <a:schemeClr val="accent1">
                  <a:lumMod val="75000"/>
                </a:schemeClr>
              </a:solidFill>
              <a:latin typeface="Times New Roman" panose="02020603050405020304" pitchFamily="18" charset="0"/>
              <a:cs typeface="Times New Roman" panose="02020603050405020304" pitchFamily="18" charset="0"/>
            </a:endParaRPr>
          </a:p>
          <a:p>
            <a:r>
              <a:rPr lang="en-US" sz="2400" dirty="0">
                <a:solidFill>
                  <a:schemeClr val="accent1">
                    <a:lumMod val="75000"/>
                  </a:schemeClr>
                </a:solidFill>
                <a:latin typeface="Times New Roman" panose="02020603050405020304" pitchFamily="18" charset="0"/>
                <a:cs typeface="Times New Roman" panose="02020603050405020304" pitchFamily="18" charset="0"/>
              </a:rPr>
              <a:t>Before undertaking their study, researchers must submit research plans to the IRB An IRB can approve the proposed plans, require modifications, or disapprove them</a:t>
            </a:r>
          </a:p>
        </p:txBody>
      </p:sp>
    </p:spTree>
    <p:custDataLst>
      <p:tags r:id="rId1"/>
    </p:custDataLst>
    <p:extLst>
      <p:ext uri="{BB962C8B-B14F-4D97-AF65-F5344CB8AC3E}">
        <p14:creationId xmlns:p14="http://schemas.microsoft.com/office/powerpoint/2010/main" val="14025153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32189" y="1728151"/>
            <a:ext cx="2940743" cy="3696465"/>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85650" y="827363"/>
            <a:ext cx="3368855" cy="1468312"/>
          </a:xfrm>
          <a:prstGeom prst="rect">
            <a:avLst/>
          </a:prstGeom>
        </p:spPr>
      </p:pic>
    </p:spTree>
    <p:extLst>
      <p:ext uri="{BB962C8B-B14F-4D97-AF65-F5344CB8AC3E}">
        <p14:creationId xmlns:p14="http://schemas.microsoft.com/office/powerpoint/2010/main" val="300744221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274</TotalTime>
  <Words>1241</Words>
  <Application>Microsoft Macintosh PowerPoint</Application>
  <PresentationFormat>Widescreen</PresentationFormat>
  <Paragraphs>72</Paragraphs>
  <Slides>5</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Calibri</vt:lpstr>
      <vt:lpstr>Calibri Light</vt:lpstr>
      <vt:lpstr>Times New Roman</vt:lpstr>
      <vt:lpstr>Traditional Arabic</vt:lpstr>
      <vt:lpstr>Arial</vt:lpstr>
      <vt:lpstr>Office Theme</vt:lpstr>
      <vt:lpstr>Choosing a Research Topic</vt:lpstr>
      <vt:lpstr>Choosing a Research Topic</vt:lpstr>
      <vt:lpstr>SOURCES OF TOPICS</vt:lpstr>
      <vt:lpstr>Summary</vt:lpstr>
      <vt:lpstr>PowerPoint Presentation</vt:lpstr>
    </vt:vector>
  </TitlesOfParts>
  <Company>HP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 OSamarkandi</dc:creator>
  <cp:lastModifiedBy>Alotaibi, Raied</cp:lastModifiedBy>
  <cp:revision>35</cp:revision>
  <dcterms:created xsi:type="dcterms:W3CDTF">2017-03-15T21:22:10Z</dcterms:created>
  <dcterms:modified xsi:type="dcterms:W3CDTF">2017-05-10T13:27:02Z</dcterms:modified>
</cp:coreProperties>
</file>