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1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tags/tag2.xml" ContentType="application/vnd.openxmlformats-officedocument.presentationml.tags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7"/>
  </p:notesMasterIdLst>
  <p:sldIdLst>
    <p:sldId id="256" r:id="rId2"/>
    <p:sldId id="268" r:id="rId3"/>
    <p:sldId id="257" r:id="rId4"/>
    <p:sldId id="260" r:id="rId5"/>
    <p:sldId id="262" r:id="rId6"/>
    <p:sldId id="270" r:id="rId7"/>
    <p:sldId id="272" r:id="rId8"/>
    <p:sldId id="273" r:id="rId9"/>
    <p:sldId id="340" r:id="rId10"/>
    <p:sldId id="282" r:id="rId11"/>
    <p:sldId id="283" r:id="rId12"/>
    <p:sldId id="275" r:id="rId13"/>
    <p:sldId id="276" r:id="rId14"/>
    <p:sldId id="277" r:id="rId15"/>
    <p:sldId id="278" r:id="rId16"/>
    <p:sldId id="279" r:id="rId17"/>
    <p:sldId id="280" r:id="rId18"/>
    <p:sldId id="284" r:id="rId19"/>
    <p:sldId id="285" r:id="rId20"/>
    <p:sldId id="286" r:id="rId21"/>
    <p:sldId id="309" r:id="rId22"/>
    <p:sldId id="310" r:id="rId23"/>
    <p:sldId id="311" r:id="rId24"/>
    <p:sldId id="319" r:id="rId25"/>
    <p:sldId id="289" r:id="rId26"/>
    <p:sldId id="288" r:id="rId27"/>
    <p:sldId id="325" r:id="rId28"/>
    <p:sldId id="326" r:id="rId29"/>
    <p:sldId id="327" r:id="rId30"/>
    <p:sldId id="290" r:id="rId31"/>
    <p:sldId id="291" r:id="rId32"/>
    <p:sldId id="292" r:id="rId33"/>
    <p:sldId id="293" r:id="rId34"/>
    <p:sldId id="294" r:id="rId35"/>
    <p:sldId id="296" r:id="rId36"/>
    <p:sldId id="297" r:id="rId37"/>
    <p:sldId id="299" r:id="rId38"/>
    <p:sldId id="300" r:id="rId39"/>
    <p:sldId id="301" r:id="rId40"/>
    <p:sldId id="302" r:id="rId41"/>
    <p:sldId id="303" r:id="rId42"/>
    <p:sldId id="304" r:id="rId43"/>
    <p:sldId id="305" r:id="rId44"/>
    <p:sldId id="306" r:id="rId45"/>
    <p:sldId id="307" r:id="rId4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notesMaster" Target="notesMasters/notesMaster1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6E4ACD-AA65-4A3B-9964-7AFDA654913A}" type="datetimeFigureOut">
              <a:rPr lang="en-US" smtClean="0"/>
              <a:t>2/3/2015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A30186-E47D-4A12-AEFC-7899B2CA37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42168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711073F-1A9B-47B7-99CF-FBC6BA1EE703}" type="slidenum">
              <a:rPr lang="en-US" altLang="en-US"/>
              <a:pPr/>
              <a:t>4</a:t>
            </a:fld>
            <a:endParaRPr lang="en-US" altLang="en-US"/>
          </a:p>
        </p:txBody>
      </p:sp>
      <p:sp>
        <p:nvSpPr>
          <p:cNvPr id="14438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4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dirty="0"/>
              <a:t>Name a drug and how if effects your mind and body.</a:t>
            </a:r>
          </a:p>
          <a:p>
            <a:r>
              <a:rPr lang="en-US" altLang="en-US" dirty="0"/>
              <a:t>Are there any drugs that only effect your mind or only your body?</a:t>
            </a: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5C2918A-1C14-487D-A53C-7E4019C4446A}" type="slidenum">
              <a:rPr lang="en-US" altLang="en-US"/>
              <a:pPr/>
              <a:t>26</a:t>
            </a:fld>
            <a:endParaRPr lang="en-US" altLang="en-US"/>
          </a:p>
        </p:txBody>
      </p:sp>
      <p:sp>
        <p:nvSpPr>
          <p:cNvPr id="15155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1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dirty="0" smtClean="0"/>
              <a:t>Which one is more in</a:t>
            </a:r>
            <a:r>
              <a:rPr lang="en-US" altLang="en-US" baseline="0" dirty="0" smtClean="0"/>
              <a:t> teenagers peer pressure or peer acceptance? Y? </a:t>
            </a:r>
            <a:endParaRPr lang="en-US" altLang="en-US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E77B0D0-AF31-41D5-B4F5-858D53BF1AA7}" type="slidenum">
              <a:rPr lang="en-US" altLang="en-US"/>
              <a:pPr/>
              <a:t>30</a:t>
            </a:fld>
            <a:endParaRPr lang="en-US" altLang="en-US"/>
          </a:p>
        </p:txBody>
      </p:sp>
      <p:sp>
        <p:nvSpPr>
          <p:cNvPr id="15360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1E76451-7977-4B24-AD83-B365DE98EB61}" type="slidenum">
              <a:rPr lang="en-US" altLang="en-US"/>
              <a:pPr/>
              <a:t>31</a:t>
            </a:fld>
            <a:endParaRPr lang="en-US" altLang="en-US"/>
          </a:p>
        </p:txBody>
      </p:sp>
      <p:sp>
        <p:nvSpPr>
          <p:cNvPr id="19353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35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1A1B51D-AE72-4C5D-9392-7E91DD0240BF}" type="slidenum">
              <a:rPr lang="en-US" altLang="en-US"/>
              <a:pPr/>
              <a:t>32</a:t>
            </a:fld>
            <a:endParaRPr lang="en-US" altLang="en-US"/>
          </a:p>
        </p:txBody>
      </p:sp>
      <p:sp>
        <p:nvSpPr>
          <p:cNvPr id="19456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173F049-43F2-43D5-9F13-6643151ED336}" type="slidenum">
              <a:rPr lang="en-US" altLang="en-US"/>
              <a:pPr/>
              <a:t>33</a:t>
            </a:fld>
            <a:endParaRPr lang="en-US" altLang="en-US"/>
          </a:p>
        </p:txBody>
      </p:sp>
      <p:sp>
        <p:nvSpPr>
          <p:cNvPr id="19558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5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BFC12D8-4A04-41BF-A484-4B818D1A9272}" type="slidenum">
              <a:rPr lang="en-US" altLang="en-US"/>
              <a:pPr/>
              <a:t>34</a:t>
            </a:fld>
            <a:endParaRPr lang="en-US" altLang="en-US"/>
          </a:p>
        </p:txBody>
      </p:sp>
      <p:sp>
        <p:nvSpPr>
          <p:cNvPr id="19661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66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1871DE8-B3A5-4645-9FBA-017458914A0A}" type="slidenum">
              <a:rPr lang="en-US" altLang="en-US"/>
              <a:pPr/>
              <a:t>5</a:t>
            </a:fld>
            <a:endParaRPr lang="en-US" altLang="en-US"/>
          </a:p>
        </p:txBody>
      </p:sp>
      <p:sp>
        <p:nvSpPr>
          <p:cNvPr id="14848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8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What types of drugs are psychoactive?</a:t>
            </a:r>
          </a:p>
          <a:p>
            <a:r>
              <a:rPr lang="en-US" altLang="en-US"/>
              <a:t>Marijuana, LSD, PCP, ecstasy, etc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8F0582F-17F6-43DA-B41D-422A568073D4}" type="slidenum">
              <a:rPr lang="en-US" altLang="en-US"/>
              <a:pPr/>
              <a:t>12</a:t>
            </a:fld>
            <a:endParaRPr lang="en-US" altLang="en-US"/>
          </a:p>
        </p:txBody>
      </p:sp>
      <p:sp>
        <p:nvSpPr>
          <p:cNvPr id="8192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2"/>
            <a:r>
              <a:rPr lang="en-US" altLang="en-US" dirty="0"/>
              <a:t>Nicotine                     Crack</a:t>
            </a:r>
          </a:p>
          <a:p>
            <a:pPr lvl="2"/>
            <a:r>
              <a:rPr lang="en-US" altLang="en-US" dirty="0" err="1"/>
              <a:t>Ritaline</a:t>
            </a:r>
            <a:r>
              <a:rPr lang="en-US" altLang="en-US" dirty="0"/>
              <a:t>                  Caffeine </a:t>
            </a:r>
          </a:p>
          <a:p>
            <a:pPr lvl="2"/>
            <a:r>
              <a:rPr lang="en-US" altLang="en-US" dirty="0"/>
              <a:t>Methamphetamines       	</a:t>
            </a:r>
          </a:p>
          <a:p>
            <a:pPr lvl="2"/>
            <a:r>
              <a:rPr lang="en-US" altLang="en-US" dirty="0"/>
              <a:t>Cocaine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C15F401-1F94-4523-B03E-3802FED2B0E6}" type="slidenum">
              <a:rPr lang="en-US" altLang="en-US"/>
              <a:pPr/>
              <a:t>13</a:t>
            </a:fld>
            <a:endParaRPr lang="en-US" altLang="en-US"/>
          </a:p>
        </p:txBody>
      </p:sp>
      <p:sp>
        <p:nvSpPr>
          <p:cNvPr id="8294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29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ABE1910-9E48-43DC-9FA4-1C53EA639080}" type="slidenum">
              <a:rPr lang="en-US" altLang="en-US"/>
              <a:pPr/>
              <a:t>14</a:t>
            </a:fld>
            <a:endParaRPr lang="en-US" altLang="en-US"/>
          </a:p>
        </p:txBody>
      </p:sp>
      <p:sp>
        <p:nvSpPr>
          <p:cNvPr id="8806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80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How do you we know what that bottom picture is?</a:t>
            </a:r>
          </a:p>
          <a:p>
            <a:r>
              <a:rPr lang="en-US" altLang="en-US"/>
              <a:t>	media</a:t>
            </a:r>
          </a:p>
          <a:p>
            <a:endParaRPr lang="en-US" altLang="en-US"/>
          </a:p>
          <a:p>
            <a:endParaRPr lang="en-US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6CDF3DE-5143-4837-83EB-060D73ECF418}" type="slidenum">
              <a:rPr lang="en-US" altLang="en-US"/>
              <a:pPr/>
              <a:t>15</a:t>
            </a:fld>
            <a:endParaRPr lang="en-US" altLang="en-US"/>
          </a:p>
        </p:txBody>
      </p:sp>
      <p:sp>
        <p:nvSpPr>
          <p:cNvPr id="8704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70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F608B35-B4BA-4978-9776-F42E4602F73C}" type="slidenum">
              <a:rPr lang="en-US" altLang="en-US"/>
              <a:pPr/>
              <a:t>16</a:t>
            </a:fld>
            <a:endParaRPr lang="en-US" altLang="en-US"/>
          </a:p>
        </p:txBody>
      </p:sp>
      <p:sp>
        <p:nvSpPr>
          <p:cNvPr id="8397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	Gasoline            Glue</a:t>
            </a:r>
          </a:p>
          <a:p>
            <a:pPr lvl="2"/>
            <a:r>
              <a:rPr lang="en-US" altLang="en-US"/>
              <a:t>Markers             White – out</a:t>
            </a:r>
          </a:p>
          <a:p>
            <a:pPr lvl="2"/>
            <a:r>
              <a:rPr lang="en-US" altLang="en-US"/>
              <a:t>Paint</a:t>
            </a:r>
          </a:p>
          <a:p>
            <a:r>
              <a:rPr lang="en-US" altLang="en-US"/>
              <a:t>Most aren’t for human use. </a:t>
            </a:r>
          </a:p>
          <a:p>
            <a:r>
              <a:rPr lang="en-US" altLang="en-US"/>
              <a:t>Oxygen inhaled has been replaced with a chemical.</a:t>
            </a:r>
          </a:p>
          <a:p>
            <a:r>
              <a:rPr lang="en-US" altLang="en-US"/>
              <a:t>A single use can cause cardiac arrest or suffocation</a:t>
            </a:r>
          </a:p>
          <a:p>
            <a:endParaRPr lang="en-US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F0CA002-A88D-49C9-9ED7-691BC88FC960}" type="slidenum">
              <a:rPr lang="en-US" altLang="en-US"/>
              <a:pPr/>
              <a:t>17</a:t>
            </a:fld>
            <a:endParaRPr lang="en-US" altLang="en-US"/>
          </a:p>
        </p:txBody>
      </p:sp>
      <p:sp>
        <p:nvSpPr>
          <p:cNvPr id="8499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49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Gateway drug?? </a:t>
            </a: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F86CC99-7C00-42D2-8A09-D81E12E42F55}" type="slidenum">
              <a:rPr lang="en-US" altLang="en-US"/>
              <a:pPr/>
              <a:t>25</a:t>
            </a:fld>
            <a:endParaRPr lang="en-US" altLang="en-US"/>
          </a:p>
        </p:txBody>
      </p:sp>
      <p:sp>
        <p:nvSpPr>
          <p:cNvPr id="15257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2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8E253F42-BA26-474E-A81E-0C82B430C5EB}" type="datetimeFigureOut">
              <a:rPr lang="en-US" smtClean="0"/>
              <a:t>2/3/2015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D879D949-E562-4D90-86B5-418E60A53C0B}" type="slidenum">
              <a:rPr lang="en-US" smtClean="0"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53F42-BA26-474E-A81E-0C82B430C5EB}" type="datetimeFigureOut">
              <a:rPr lang="en-US" smtClean="0"/>
              <a:t>2/3/2015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9D949-E562-4D90-86B5-418E60A53C0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53F42-BA26-474E-A81E-0C82B430C5EB}" type="datetimeFigureOut">
              <a:rPr lang="en-US" smtClean="0"/>
              <a:t>2/3/2015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9D949-E562-4D90-86B5-418E60A53C0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53F42-BA26-474E-A81E-0C82B430C5EB}" type="datetimeFigureOut">
              <a:rPr lang="en-US" smtClean="0"/>
              <a:t>2/3/2015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9D949-E562-4D90-86B5-418E60A53C0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53F42-BA26-474E-A81E-0C82B430C5EB}" type="datetimeFigureOut">
              <a:rPr lang="en-US" smtClean="0"/>
              <a:t>2/3/2015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9D949-E562-4D90-86B5-418E60A53C0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53F42-BA26-474E-A81E-0C82B430C5EB}" type="datetimeFigureOut">
              <a:rPr lang="en-US" smtClean="0"/>
              <a:t>2/3/2015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9D949-E562-4D90-86B5-418E60A53C0B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53F42-BA26-474E-A81E-0C82B430C5EB}" type="datetimeFigureOut">
              <a:rPr lang="en-US" smtClean="0"/>
              <a:t>2/3/2015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9D949-E562-4D90-86B5-418E60A53C0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53F42-BA26-474E-A81E-0C82B430C5EB}" type="datetimeFigureOut">
              <a:rPr lang="en-US" smtClean="0"/>
              <a:t>2/3/2015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9D949-E562-4D90-86B5-418E60A53C0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53F42-BA26-474E-A81E-0C82B430C5EB}" type="datetimeFigureOut">
              <a:rPr lang="en-US" smtClean="0"/>
              <a:t>2/3/2015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9D949-E562-4D90-86B5-418E60A53C0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53F42-BA26-474E-A81E-0C82B430C5EB}" type="datetimeFigureOut">
              <a:rPr lang="en-US" smtClean="0"/>
              <a:t>2/3/2015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9D949-E562-4D90-86B5-418E60A53C0B}" type="slidenum">
              <a:rPr lang="en-US" smtClean="0"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53F42-BA26-474E-A81E-0C82B430C5EB}" type="datetimeFigureOut">
              <a:rPr lang="en-US" smtClean="0"/>
              <a:t>2/3/2015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9D949-E562-4D90-86B5-418E60A53C0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8E253F42-BA26-474E-A81E-0C82B430C5EB}" type="datetimeFigureOut">
              <a:rPr lang="en-US" smtClean="0"/>
              <a:t>2/3/2015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D879D949-E562-4D90-86B5-418E60A53C0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Introduction to drug abuse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Mrs. </a:t>
            </a:r>
            <a:r>
              <a:rPr lang="en-US" dirty="0" err="1" smtClean="0"/>
              <a:t>Basmah</a:t>
            </a:r>
            <a:r>
              <a:rPr lang="en-US" dirty="0" smtClean="0"/>
              <a:t> </a:t>
            </a:r>
            <a:r>
              <a:rPr lang="en-US" dirty="0" err="1" smtClean="0"/>
              <a:t>kattan</a:t>
            </a:r>
            <a:r>
              <a:rPr lang="en-US" dirty="0" smtClean="0"/>
              <a:t>, MPH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7963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533400"/>
            <a:ext cx="7024744" cy="1143000"/>
          </a:xfrm>
        </p:spPr>
        <p:txBody>
          <a:bodyPr/>
          <a:lstStyle/>
          <a:p>
            <a:r>
              <a:rPr lang="en-US" b="1" dirty="0" smtClean="0"/>
              <a:t>What are </a:t>
            </a:r>
            <a:r>
              <a:rPr lang="en-US" b="1" dirty="0"/>
              <a:t>g</a:t>
            </a:r>
            <a:r>
              <a:rPr lang="en-US" b="1" dirty="0" smtClean="0"/>
              <a:t>ateway drugs?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 algn="ctr">
              <a:buNone/>
            </a:pPr>
            <a:r>
              <a:rPr lang="en-US" sz="4000" dirty="0" smtClean="0"/>
              <a:t>A gateway drug is a drug that opens the door to other, harder drug use.</a:t>
            </a:r>
          </a:p>
          <a:p>
            <a:pPr marL="0" indent="0" algn="ctr">
              <a:buNone/>
            </a:pPr>
            <a:r>
              <a:rPr lang="en-US" sz="4400" b="1" dirty="0" smtClean="0"/>
              <a:t>What are examples of gateway drugs?</a:t>
            </a:r>
          </a:p>
          <a:p>
            <a:pPr marL="0" indent="0" algn="ctr">
              <a:buNone/>
            </a:pPr>
            <a:r>
              <a:rPr lang="en-US" sz="4000" dirty="0" smtClean="0"/>
              <a:t>Alcohol, Tobacco, Marijuana</a:t>
            </a:r>
            <a:endParaRPr lang="en-US" sz="40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972021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711891"/>
          </a:xfrm>
        </p:spPr>
        <p:txBody>
          <a:bodyPr>
            <a:normAutofit fontScale="92500" lnSpcReduction="20000"/>
          </a:bodyPr>
          <a:lstStyle/>
          <a:p>
            <a:r>
              <a:rPr lang="en-US" sz="3200" dirty="0" smtClean="0"/>
              <a:t>Drugs can be separated into Types and Categories</a:t>
            </a:r>
          </a:p>
          <a:p>
            <a:r>
              <a:rPr lang="en-US" sz="3200" dirty="0" smtClean="0"/>
              <a:t>Types of Drugs:</a:t>
            </a:r>
          </a:p>
          <a:p>
            <a:pPr lvl="1"/>
            <a:r>
              <a:rPr lang="en-US" sz="2800" dirty="0" smtClean="0"/>
              <a:t>Prescription Drugs</a:t>
            </a:r>
          </a:p>
          <a:p>
            <a:pPr lvl="1"/>
            <a:r>
              <a:rPr lang="en-US" sz="2800" dirty="0" smtClean="0"/>
              <a:t>Over-the-Counter (OTC) Drugs</a:t>
            </a:r>
          </a:p>
          <a:p>
            <a:pPr lvl="1"/>
            <a:r>
              <a:rPr lang="en-US" sz="2800" dirty="0" smtClean="0"/>
              <a:t>Recreational Drugs </a:t>
            </a:r>
          </a:p>
          <a:p>
            <a:pPr lvl="2"/>
            <a:r>
              <a:rPr lang="en-US" sz="3000" dirty="0" smtClean="0"/>
              <a:t>alcohol, tobacco, caffeine</a:t>
            </a:r>
          </a:p>
          <a:p>
            <a:pPr lvl="1"/>
            <a:r>
              <a:rPr lang="en-US" sz="2800" dirty="0" smtClean="0"/>
              <a:t>Illicit Drugs </a:t>
            </a:r>
          </a:p>
          <a:p>
            <a:pPr lvl="2"/>
            <a:r>
              <a:rPr lang="en-US" sz="3000" dirty="0" smtClean="0"/>
              <a:t>Illegal</a:t>
            </a:r>
          </a:p>
          <a:p>
            <a:pPr lvl="2"/>
            <a:r>
              <a:rPr lang="en-US" sz="3000" dirty="0" smtClean="0"/>
              <a:t>Most are </a:t>
            </a:r>
            <a:r>
              <a:rPr lang="en-US" sz="3000" b="1" i="1" u="sng" dirty="0" smtClean="0"/>
              <a:t>psychoactive </a:t>
            </a:r>
            <a:r>
              <a:rPr lang="en-US" sz="3000" dirty="0" smtClean="0"/>
              <a:t>– changes brain chemistry</a:t>
            </a:r>
          </a:p>
          <a:p>
            <a:pPr lvl="1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81000" y="76200"/>
            <a:ext cx="7024744" cy="1143000"/>
          </a:xfrm>
        </p:spPr>
        <p:txBody>
          <a:bodyPr>
            <a:normAutofit/>
          </a:bodyPr>
          <a:lstStyle/>
          <a:p>
            <a:r>
              <a:rPr lang="en-US" sz="4400" b="1" dirty="0" smtClean="0"/>
              <a:t>Types of Drugs</a:t>
            </a:r>
            <a:endParaRPr lang="en-US" sz="4400" b="1" dirty="0"/>
          </a:p>
        </p:txBody>
      </p:sp>
    </p:spTree>
    <p:extLst>
      <p:ext uri="{BB962C8B-B14F-4D97-AF65-F5344CB8AC3E}">
        <p14:creationId xmlns:p14="http://schemas.microsoft.com/office/powerpoint/2010/main" val="1994717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1" y="1544637"/>
            <a:ext cx="6172199" cy="4627563"/>
          </a:xfrm>
        </p:spPr>
        <p:txBody>
          <a:bodyPr>
            <a:normAutofit fontScale="85000" lnSpcReduction="10000"/>
          </a:bodyPr>
          <a:lstStyle/>
          <a:p>
            <a:r>
              <a:rPr lang="en-US" altLang="en-US" sz="4400" b="1" dirty="0"/>
              <a:t>Stimulants </a:t>
            </a:r>
            <a:r>
              <a:rPr lang="en-US" altLang="en-US" sz="4400" dirty="0"/>
              <a:t>– speed up the mental and physical responses of the central nervous system.</a:t>
            </a:r>
          </a:p>
          <a:p>
            <a:pPr lvl="2"/>
            <a:r>
              <a:rPr lang="en-US" altLang="en-US" sz="4400" dirty="0"/>
              <a:t>Increase Heart Rate</a:t>
            </a:r>
          </a:p>
          <a:p>
            <a:pPr lvl="2"/>
            <a:r>
              <a:rPr lang="en-US" altLang="en-US" sz="4400" dirty="0"/>
              <a:t>blood pressure</a:t>
            </a:r>
          </a:p>
          <a:p>
            <a:pPr lvl="2"/>
            <a:r>
              <a:rPr lang="en-US" altLang="en-US" sz="4400" dirty="0"/>
              <a:t>breathing rate</a:t>
            </a:r>
          </a:p>
          <a:p>
            <a:pPr lvl="2"/>
            <a:r>
              <a:rPr lang="en-US" altLang="en-US" sz="4400" dirty="0"/>
              <a:t>alertness</a:t>
            </a:r>
          </a:p>
          <a:p>
            <a:pPr lvl="2">
              <a:buFont typeface="Wingdings" pitchFamily="2" charset="2"/>
              <a:buNone/>
            </a:pPr>
            <a:endParaRPr lang="en-US" altLang="en-US" sz="4400" dirty="0"/>
          </a:p>
          <a:p>
            <a:pPr lvl="2">
              <a:buFont typeface="Wingdings" pitchFamily="2" charset="2"/>
              <a:buNone/>
            </a:pPr>
            <a:endParaRPr lang="en-US" altLang="en-US" sz="4400" dirty="0"/>
          </a:p>
          <a:p>
            <a:pPr lvl="2"/>
            <a:endParaRPr lang="en-US" altLang="en-US" sz="4400" dirty="0"/>
          </a:p>
        </p:txBody>
      </p:sp>
      <p:pic>
        <p:nvPicPr>
          <p:cNvPr id="17412" name="Picture 4" descr="cigerette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1" y="4267200"/>
            <a:ext cx="285377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3" name="Picture 5" descr="cocain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5600" y="2876982"/>
            <a:ext cx="1976734" cy="1376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7024744" cy="1143000"/>
          </a:xfrm>
        </p:spPr>
        <p:txBody>
          <a:bodyPr/>
          <a:lstStyle/>
          <a:p>
            <a:r>
              <a:rPr lang="en-US" dirty="0" smtClean="0"/>
              <a:t>Categories of drugs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0900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685800"/>
            <a:ext cx="8229600" cy="5521325"/>
          </a:xfrm>
        </p:spPr>
        <p:txBody>
          <a:bodyPr>
            <a:normAutofit fontScale="92500" lnSpcReduction="20000"/>
          </a:bodyPr>
          <a:lstStyle/>
          <a:p>
            <a:r>
              <a:rPr lang="en-US" altLang="en-US" sz="4400" b="1" dirty="0"/>
              <a:t>Depressants</a:t>
            </a:r>
            <a:r>
              <a:rPr lang="en-US" altLang="en-US" sz="4400" dirty="0"/>
              <a:t> – the opposite of stimulants, these drugs slow down brain and body reactions</a:t>
            </a:r>
          </a:p>
          <a:p>
            <a:pPr lvl="1"/>
            <a:r>
              <a:rPr lang="en-US" altLang="en-US" sz="4400" dirty="0"/>
              <a:t>decreases heart and breathing rates</a:t>
            </a:r>
          </a:p>
          <a:p>
            <a:pPr lvl="1"/>
            <a:r>
              <a:rPr lang="en-US" altLang="en-US" sz="4400" dirty="0"/>
              <a:t>lowers blood pressure</a:t>
            </a:r>
          </a:p>
          <a:p>
            <a:pPr>
              <a:buFont typeface="Wingdings" pitchFamily="2" charset="2"/>
              <a:buNone/>
            </a:pPr>
            <a:r>
              <a:rPr lang="en-US" altLang="en-US" sz="4400" dirty="0"/>
              <a:t>     Alcohol         Barbiturates</a:t>
            </a:r>
          </a:p>
          <a:p>
            <a:pPr lvl="2">
              <a:buFont typeface="Wingdings" pitchFamily="2" charset="2"/>
              <a:buNone/>
            </a:pPr>
            <a:r>
              <a:rPr lang="en-US" altLang="en-US" sz="4400" dirty="0"/>
              <a:t>Sedatives     Tranquilizers</a:t>
            </a:r>
          </a:p>
        </p:txBody>
      </p:sp>
    </p:spTree>
    <p:extLst>
      <p:ext uri="{BB962C8B-B14F-4D97-AF65-F5344CB8AC3E}">
        <p14:creationId xmlns:p14="http://schemas.microsoft.com/office/powerpoint/2010/main" val="1977344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477837"/>
            <a:ext cx="8229600" cy="5445125"/>
          </a:xfrm>
        </p:spPr>
        <p:txBody>
          <a:bodyPr>
            <a:normAutofit fontScale="92500" lnSpcReduction="10000"/>
          </a:bodyPr>
          <a:lstStyle/>
          <a:p>
            <a:r>
              <a:rPr lang="en-US" altLang="en-US" sz="4400" b="1" dirty="0"/>
              <a:t>Narcotics</a:t>
            </a:r>
            <a:r>
              <a:rPr lang="en-US" altLang="en-US" sz="4400" dirty="0"/>
              <a:t> – Powerful painkillers – suppress the CNS. They have a high potential for abuse and addiction.</a:t>
            </a:r>
          </a:p>
          <a:p>
            <a:pPr lvl="2">
              <a:buFont typeface="Wingdings" pitchFamily="2" charset="2"/>
              <a:buNone/>
            </a:pPr>
            <a:r>
              <a:rPr lang="en-US" altLang="en-US" sz="4400" dirty="0"/>
              <a:t>Heroin         OxyContin</a:t>
            </a:r>
          </a:p>
          <a:p>
            <a:pPr lvl="2">
              <a:buFont typeface="Wingdings" pitchFamily="2" charset="2"/>
              <a:buNone/>
            </a:pPr>
            <a:r>
              <a:rPr lang="en-US" altLang="en-US" sz="4400" dirty="0"/>
              <a:t>Codeine        Vicodin</a:t>
            </a:r>
          </a:p>
          <a:p>
            <a:pPr lvl="2">
              <a:buFont typeface="Wingdings" pitchFamily="2" charset="2"/>
              <a:buNone/>
            </a:pPr>
            <a:r>
              <a:rPr lang="en-US" altLang="en-US" sz="4400" dirty="0"/>
              <a:t>Methadone     </a:t>
            </a:r>
          </a:p>
          <a:p>
            <a:pPr lvl="2">
              <a:buFont typeface="Wingdings" pitchFamily="2" charset="2"/>
              <a:buNone/>
            </a:pPr>
            <a:r>
              <a:rPr lang="en-US" altLang="en-US" sz="4400" dirty="0"/>
              <a:t>Darvon</a:t>
            </a:r>
          </a:p>
          <a:p>
            <a:pPr lvl="2"/>
            <a:endParaRPr lang="en-US" altLang="en-US" sz="3200" dirty="0"/>
          </a:p>
          <a:p>
            <a:pPr lvl="2">
              <a:buFont typeface="Wingdings" pitchFamily="2" charset="2"/>
              <a:buNone/>
            </a:pPr>
            <a:endParaRPr lang="en-US" altLang="en-US" dirty="0"/>
          </a:p>
        </p:txBody>
      </p:sp>
      <p:pic>
        <p:nvPicPr>
          <p:cNvPr id="19460" name="Picture 4" descr="vicodi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200" y="2209800"/>
            <a:ext cx="1981200" cy="198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61" name="Picture 5" descr="Needle-and-candl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4425950"/>
            <a:ext cx="3657600" cy="2432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65774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685800"/>
            <a:ext cx="8077200" cy="6400800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90000"/>
              </a:lnSpc>
            </a:pPr>
            <a:r>
              <a:rPr lang="en-US" altLang="en-US" sz="4800" b="1" dirty="0"/>
              <a:t>Hallucinogens</a:t>
            </a:r>
            <a:r>
              <a:rPr lang="en-US" altLang="en-US" sz="4800" dirty="0"/>
              <a:t> – distort sensory information going to the brain, while not all users hallucinate, have a distorted sense of reality. No medical use. </a:t>
            </a:r>
          </a:p>
          <a:p>
            <a:pPr lvl="2">
              <a:lnSpc>
                <a:spcPct val="90000"/>
              </a:lnSpc>
              <a:buFont typeface="Wingdings" pitchFamily="2" charset="2"/>
              <a:buNone/>
            </a:pPr>
            <a:r>
              <a:rPr lang="en-US" altLang="en-US" sz="4800" dirty="0"/>
              <a:t>LSD	PCP	 Rohypnol   </a:t>
            </a:r>
          </a:p>
          <a:p>
            <a:pPr lvl="2">
              <a:lnSpc>
                <a:spcPct val="90000"/>
              </a:lnSpc>
              <a:buFont typeface="Wingdings" pitchFamily="2" charset="2"/>
              <a:buNone/>
            </a:pPr>
            <a:r>
              <a:rPr lang="en-US" altLang="en-US" sz="4800" dirty="0"/>
              <a:t>MDMA – Ecstasy  </a:t>
            </a:r>
            <a:r>
              <a:rPr lang="en-US" altLang="en-US" sz="4800" dirty="0" smtClean="0"/>
              <a:t>Mushrooms</a:t>
            </a:r>
            <a:endParaRPr lang="en-US" altLang="en-US" sz="4800" dirty="0"/>
          </a:p>
          <a:p>
            <a:pPr lvl="2">
              <a:lnSpc>
                <a:spcPct val="90000"/>
              </a:lnSpc>
              <a:buFont typeface="Wingdings" pitchFamily="2" charset="2"/>
              <a:buNone/>
            </a:pPr>
            <a:r>
              <a:rPr lang="en-US" altLang="en-US" sz="4800" dirty="0"/>
              <a:t>=  Also know as </a:t>
            </a:r>
            <a:r>
              <a:rPr lang="en-US" altLang="en-US" sz="5400" i="1" u="sng" dirty="0"/>
              <a:t>club drugs</a:t>
            </a:r>
            <a:endParaRPr lang="en-US" altLang="en-US" sz="5400" dirty="0"/>
          </a:p>
          <a:p>
            <a:pPr lvl="2">
              <a:lnSpc>
                <a:spcPct val="90000"/>
              </a:lnSpc>
              <a:buFont typeface="Wingdings" pitchFamily="2" charset="2"/>
              <a:buNone/>
            </a:pPr>
            <a:r>
              <a:rPr lang="en-US" altLang="en-US" sz="20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735139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613064"/>
            <a:ext cx="8543925" cy="5562600"/>
          </a:xfrm>
        </p:spPr>
        <p:txBody>
          <a:bodyPr>
            <a:normAutofit/>
          </a:bodyPr>
          <a:lstStyle/>
          <a:p>
            <a:r>
              <a:rPr lang="en-US" altLang="en-US" sz="4400" b="1" dirty="0"/>
              <a:t>Inhalants</a:t>
            </a:r>
            <a:r>
              <a:rPr lang="en-US" altLang="en-US" sz="4400" dirty="0"/>
              <a:t> – common household products. Chemical inhaled gives mind-altering effects. </a:t>
            </a:r>
          </a:p>
        </p:txBody>
      </p:sp>
      <p:pic>
        <p:nvPicPr>
          <p:cNvPr id="21509" name="Picture 5" descr="inhalant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6927" y="3394364"/>
            <a:ext cx="4652963" cy="3051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6035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512618"/>
            <a:ext cx="8229600" cy="6400800"/>
          </a:xfrm>
        </p:spPr>
        <p:txBody>
          <a:bodyPr/>
          <a:lstStyle/>
          <a:p>
            <a:r>
              <a:rPr lang="en-US" altLang="en-US" sz="4400" b="1" dirty="0"/>
              <a:t>Marijuana</a:t>
            </a:r>
            <a:r>
              <a:rPr lang="en-US" altLang="en-US" sz="4400" dirty="0"/>
              <a:t> – formally classified as both a hallucinogen and a depressant, marijuana and its derivatives are in a category all by themselves.</a:t>
            </a:r>
          </a:p>
          <a:p>
            <a:r>
              <a:rPr lang="en-US" altLang="en-US" sz="4400" dirty="0"/>
              <a:t>Up to 20 times stronger than 30 years ago</a:t>
            </a:r>
          </a:p>
          <a:p>
            <a:pPr lvl="2">
              <a:buFont typeface="Wingdings" pitchFamily="2" charset="2"/>
              <a:buNone/>
            </a:pPr>
            <a:endParaRPr lang="en-US" altLang="en-US" sz="4400" dirty="0"/>
          </a:p>
        </p:txBody>
      </p:sp>
    </p:spTree>
    <p:extLst>
      <p:ext uri="{BB962C8B-B14F-4D97-AF65-F5344CB8AC3E}">
        <p14:creationId xmlns:p14="http://schemas.microsoft.com/office/powerpoint/2010/main" val="2251768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30362"/>
          </a:xfrm>
        </p:spPr>
        <p:txBody>
          <a:bodyPr>
            <a:noAutofit/>
          </a:bodyPr>
          <a:lstStyle/>
          <a:p>
            <a:r>
              <a:rPr lang="en-US" sz="5400" b="1" dirty="0" smtClean="0"/>
              <a:t>Addiction</a:t>
            </a:r>
            <a:endParaRPr lang="en-US" sz="5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905000"/>
            <a:ext cx="7391400" cy="2514600"/>
          </a:xfrm>
        </p:spPr>
        <p:txBody>
          <a:bodyPr>
            <a:normAutofit/>
          </a:bodyPr>
          <a:lstStyle/>
          <a:p>
            <a:pPr marL="514350" indent="-514350" algn="ctr">
              <a:buNone/>
            </a:pPr>
            <a:r>
              <a:rPr lang="en-US" sz="4400" dirty="0" smtClean="0"/>
              <a:t>Besides </a:t>
            </a:r>
            <a:r>
              <a:rPr lang="en-US" sz="4400" dirty="0"/>
              <a:t>drugs what </a:t>
            </a:r>
            <a:r>
              <a:rPr lang="en-US" sz="4400" dirty="0" smtClean="0"/>
              <a:t>else could </a:t>
            </a:r>
            <a:r>
              <a:rPr lang="en-US" sz="4400" dirty="0"/>
              <a:t>someone be addicted to?</a:t>
            </a:r>
          </a:p>
          <a:p>
            <a:pPr marL="514350" indent="-514350">
              <a:buNone/>
            </a:pPr>
            <a:endParaRPr lang="en-US" dirty="0" smtClean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661394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6275" y="3048000"/>
            <a:ext cx="3810000" cy="381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074158"/>
            <a:ext cx="3810000" cy="381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3037338"/>
            <a:ext cx="3810000" cy="381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3884"/>
            <a:ext cx="3810000" cy="381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5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8761" y="0"/>
            <a:ext cx="3810000" cy="381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6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6275" y="0"/>
            <a:ext cx="3810000" cy="381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998500">
            <a:off x="2655912" y="1424984"/>
            <a:ext cx="3695700" cy="47700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44403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Terms and definitions</a:t>
            </a:r>
          </a:p>
          <a:p>
            <a:r>
              <a:rPr lang="en-US" dirty="0" smtClean="0"/>
              <a:t>Gateway drugs </a:t>
            </a:r>
          </a:p>
          <a:p>
            <a:r>
              <a:rPr lang="en-US" dirty="0" smtClean="0"/>
              <a:t>Types of drugs </a:t>
            </a:r>
          </a:p>
          <a:p>
            <a:r>
              <a:rPr lang="en-US" dirty="0" smtClean="0"/>
              <a:t>Categories of drugs </a:t>
            </a:r>
          </a:p>
          <a:p>
            <a:r>
              <a:rPr lang="en-US" dirty="0" smtClean="0"/>
              <a:t>Addiction (activity) </a:t>
            </a:r>
          </a:p>
          <a:p>
            <a:r>
              <a:rPr lang="en-US" dirty="0"/>
              <a:t>How Addiction </a:t>
            </a:r>
            <a:r>
              <a:rPr lang="en-US" dirty="0" smtClean="0"/>
              <a:t>Happens</a:t>
            </a:r>
          </a:p>
          <a:p>
            <a:r>
              <a:rPr lang="en-US" altLang="en-US" dirty="0"/>
              <a:t>Factors That Influence Drug </a:t>
            </a:r>
            <a:r>
              <a:rPr lang="en-US" altLang="en-US" dirty="0" smtClean="0"/>
              <a:t>Action</a:t>
            </a:r>
          </a:p>
          <a:p>
            <a:r>
              <a:rPr lang="en-US" altLang="en-US" dirty="0"/>
              <a:t>Why do people use </a:t>
            </a:r>
            <a:r>
              <a:rPr lang="en-US" altLang="en-US" dirty="0" smtClean="0"/>
              <a:t>drugs</a:t>
            </a:r>
          </a:p>
          <a:p>
            <a:r>
              <a:rPr lang="en-US" altLang="en-US" dirty="0" smtClean="0"/>
              <a:t>Symptoms of drug user </a:t>
            </a:r>
          </a:p>
          <a:p>
            <a:r>
              <a:rPr lang="en-US" altLang="en-US" dirty="0"/>
              <a:t>How Drugs Are </a:t>
            </a:r>
            <a:r>
              <a:rPr lang="en-US" altLang="en-US" dirty="0" smtClean="0"/>
              <a:t>Taken</a:t>
            </a:r>
          </a:p>
          <a:p>
            <a:r>
              <a:rPr lang="en-US" altLang="en-US" dirty="0" smtClean="0"/>
              <a:t>Stages of addiction </a:t>
            </a:r>
          </a:p>
          <a:p>
            <a:r>
              <a:rPr lang="en-US" altLang="en-US" dirty="0" smtClean="0"/>
              <a:t>Exercise </a:t>
            </a:r>
          </a:p>
          <a:p>
            <a:endParaRPr lang="en-US" alt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070364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7024744" cy="1143000"/>
          </a:xfrm>
        </p:spPr>
        <p:txBody>
          <a:bodyPr/>
          <a:lstStyle/>
          <a:p>
            <a:r>
              <a:rPr lang="en-US" dirty="0" smtClean="0"/>
              <a:t>Potato Chip Activity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981200"/>
            <a:ext cx="8077200" cy="5257800"/>
          </a:xfrm>
        </p:spPr>
        <p:txBody>
          <a:bodyPr>
            <a:normAutofit/>
          </a:bodyPr>
          <a:lstStyle/>
          <a:p>
            <a:r>
              <a:rPr lang="en-US" dirty="0" smtClean="0"/>
              <a:t>How does it feel to stop after just one chip?</a:t>
            </a:r>
          </a:p>
          <a:p>
            <a:r>
              <a:rPr lang="en-US" dirty="0" smtClean="0"/>
              <a:t>How many of you would like another chip?</a:t>
            </a:r>
          </a:p>
          <a:p>
            <a:r>
              <a:rPr lang="en-US" dirty="0" smtClean="0"/>
              <a:t>How do cravings for potato chips differ from cravings for tobacco, alcohol or other drugs?</a:t>
            </a:r>
          </a:p>
          <a:p>
            <a:r>
              <a:rPr lang="en-US" dirty="0" smtClean="0"/>
              <a:t>How might your body react if you stopped eating potato chips? </a:t>
            </a:r>
          </a:p>
          <a:p>
            <a:r>
              <a:rPr lang="en-US" dirty="0" smtClean="0"/>
              <a:t>What if you stopped using tobacco, alcohol, or some other drug after you are addicted?</a:t>
            </a:r>
          </a:p>
        </p:txBody>
      </p:sp>
    </p:spTree>
    <p:extLst>
      <p:ext uri="{BB962C8B-B14F-4D97-AF65-F5344CB8AC3E}">
        <p14:creationId xmlns:p14="http://schemas.microsoft.com/office/powerpoint/2010/main" val="7127973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Addiction Happens…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Once a drug reaches the brain, it acts on one or more neurotransmitters, either increasing or decreasing their concentration and actions.  </a:t>
            </a:r>
          </a:p>
          <a:p>
            <a:r>
              <a:rPr lang="en-US" dirty="0"/>
              <a:t>Neurotransmitters include substances such as </a:t>
            </a:r>
            <a:r>
              <a:rPr lang="en-US" i="1" dirty="0"/>
              <a:t>serotonin  </a:t>
            </a:r>
            <a:r>
              <a:rPr lang="en-US" dirty="0"/>
              <a:t>and </a:t>
            </a:r>
            <a:r>
              <a:rPr lang="en-US" i="1" dirty="0"/>
              <a:t>dopamine </a:t>
            </a:r>
            <a:r>
              <a:rPr lang="en-US" dirty="0"/>
              <a:t>that are released from your brain to make you feel good.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3900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Dopamine and Serotonin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685800"/>
            <a:ext cx="7620000" cy="5715000"/>
          </a:xfrm>
        </p:spPr>
      </p:pic>
    </p:spTree>
    <p:extLst>
      <p:ext uri="{BB962C8B-B14F-4D97-AF65-F5344CB8AC3E}">
        <p14:creationId xmlns:p14="http://schemas.microsoft.com/office/powerpoint/2010/main" val="691222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Dopamine and the brain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599" y="1606290"/>
            <a:ext cx="8077201" cy="4054755"/>
          </a:xfrm>
        </p:spPr>
      </p:pic>
    </p:spTree>
    <p:extLst>
      <p:ext uri="{BB962C8B-B14F-4D97-AF65-F5344CB8AC3E}">
        <p14:creationId xmlns:p14="http://schemas.microsoft.com/office/powerpoint/2010/main" val="1605676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8458200" cy="62484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000" b="1" dirty="0" smtClean="0"/>
              <a:t>How quickly someone becomes addicted </a:t>
            </a:r>
            <a:r>
              <a:rPr lang="en-US" sz="4000" b="1" dirty="0"/>
              <a:t>d</a:t>
            </a:r>
            <a:r>
              <a:rPr lang="en-US" sz="4000" b="1" dirty="0" smtClean="0"/>
              <a:t>epends on several factors:</a:t>
            </a:r>
          </a:p>
          <a:p>
            <a:pPr lvl="1"/>
            <a:r>
              <a:rPr lang="en-US" sz="3600" b="1" u="sng" dirty="0" smtClean="0"/>
              <a:t>Genetic</a:t>
            </a:r>
            <a:r>
              <a:rPr lang="en-US" sz="3600" dirty="0" smtClean="0"/>
              <a:t> connection to addiction</a:t>
            </a:r>
          </a:p>
          <a:p>
            <a:pPr lvl="1"/>
            <a:r>
              <a:rPr lang="en-US" sz="3600" dirty="0" smtClean="0"/>
              <a:t>Stress, worry, </a:t>
            </a:r>
            <a:r>
              <a:rPr lang="en-US" sz="3600" b="1" u="sng" dirty="0" smtClean="0"/>
              <a:t>tension</a:t>
            </a:r>
            <a:r>
              <a:rPr lang="en-US" sz="3600" dirty="0" smtClean="0"/>
              <a:t> – the more there is, the more likely you are to look for so-called relief.</a:t>
            </a:r>
          </a:p>
          <a:p>
            <a:pPr lvl="1"/>
            <a:r>
              <a:rPr lang="en-US" sz="3600" dirty="0" smtClean="0"/>
              <a:t>Drug being used. Some drugs cause addiction after just </a:t>
            </a:r>
            <a:r>
              <a:rPr lang="en-US" sz="3600" b="1" u="sng" dirty="0" smtClean="0"/>
              <a:t>one</a:t>
            </a:r>
            <a:r>
              <a:rPr lang="en-US" sz="3600" dirty="0" smtClean="0"/>
              <a:t> or a few uses. 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5719602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1026"/>
          <p:cNvSpPr>
            <a:spLocks noGrp="1" noChangeArrowheads="1"/>
          </p:cNvSpPr>
          <p:nvPr>
            <p:ph type="title"/>
          </p:nvPr>
        </p:nvSpPr>
        <p:spPr>
          <a:xfrm>
            <a:off x="609600" y="762000"/>
            <a:ext cx="7024744" cy="1143000"/>
          </a:xfrm>
        </p:spPr>
        <p:txBody>
          <a:bodyPr>
            <a:noAutofit/>
          </a:bodyPr>
          <a:lstStyle/>
          <a:p>
            <a:r>
              <a:rPr lang="en-US" altLang="en-US" sz="4400" dirty="0"/>
              <a:t>Factors That Influence Drug Action</a:t>
            </a:r>
            <a:endParaRPr lang="en-US" altLang="en-US" dirty="0"/>
          </a:p>
        </p:txBody>
      </p:sp>
      <p:sp>
        <p:nvSpPr>
          <p:cNvPr id="89091" name="Rectangle 1027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457200" y="1828800"/>
            <a:ext cx="4038600" cy="4530725"/>
          </a:xfrm>
          <a:prstGeom prst="rect">
            <a:avLst/>
          </a:prstGeom>
        </p:spPr>
        <p:txBody>
          <a:bodyPr/>
          <a:lstStyle/>
          <a:p>
            <a:r>
              <a:rPr lang="en-US" altLang="en-US" sz="3600" dirty="0"/>
              <a:t>Dose</a:t>
            </a:r>
          </a:p>
          <a:p>
            <a:r>
              <a:rPr lang="en-US" altLang="en-US" sz="3600" dirty="0"/>
              <a:t>Age</a:t>
            </a:r>
          </a:p>
          <a:p>
            <a:r>
              <a:rPr lang="en-US" altLang="en-US" sz="3600" dirty="0"/>
              <a:t>Body Weight</a:t>
            </a:r>
          </a:p>
          <a:p>
            <a:r>
              <a:rPr lang="en-US" altLang="en-US" sz="3600" dirty="0"/>
              <a:t>Gender</a:t>
            </a:r>
          </a:p>
          <a:p>
            <a:r>
              <a:rPr lang="en-US" altLang="en-US" sz="3600" dirty="0"/>
              <a:t>Previous </a:t>
            </a:r>
            <a:r>
              <a:rPr lang="en-US" altLang="en-US" sz="3600" dirty="0" smtClean="0"/>
              <a:t>knowledg</a:t>
            </a:r>
            <a:r>
              <a:rPr lang="en-US" altLang="en-US" sz="2800" dirty="0" smtClean="0"/>
              <a:t>e </a:t>
            </a:r>
            <a:r>
              <a:rPr lang="en-US" altLang="en-US" sz="3600" dirty="0" smtClean="0"/>
              <a:t>of </a:t>
            </a:r>
            <a:r>
              <a:rPr lang="en-US" altLang="en-US" sz="3600" dirty="0"/>
              <a:t>drug</a:t>
            </a:r>
            <a:endParaRPr lang="en-US" altLang="en-US" dirty="0"/>
          </a:p>
        </p:txBody>
      </p:sp>
      <p:sp>
        <p:nvSpPr>
          <p:cNvPr id="89092" name="Rectangle 1028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4648200" y="1752600"/>
            <a:ext cx="4038600" cy="4530725"/>
          </a:xfrm>
          <a:prstGeom prst="rect">
            <a:avLst/>
          </a:prstGeom>
        </p:spPr>
        <p:txBody>
          <a:bodyPr/>
          <a:lstStyle/>
          <a:p>
            <a:r>
              <a:rPr lang="en-US" altLang="en-US" sz="3600" dirty="0"/>
              <a:t>Other drugs in body</a:t>
            </a:r>
          </a:p>
          <a:p>
            <a:r>
              <a:rPr lang="en-US" altLang="en-US" sz="3600" dirty="0"/>
              <a:t>Contents of stomach</a:t>
            </a:r>
          </a:p>
          <a:p>
            <a:r>
              <a:rPr lang="en-US" altLang="en-US" sz="3600" dirty="0"/>
              <a:t>Mood</a:t>
            </a:r>
          </a:p>
          <a:p>
            <a:r>
              <a:rPr lang="en-US" altLang="en-US" sz="3600" dirty="0"/>
              <a:t>Expectations</a:t>
            </a:r>
          </a:p>
          <a:p>
            <a:r>
              <a:rPr lang="en-US" altLang="en-US" sz="3600" dirty="0"/>
              <a:t>Environment</a:t>
            </a:r>
          </a:p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84550016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1026"/>
          <p:cNvSpPr>
            <a:spLocks noGrp="1" noChangeArrowheads="1"/>
          </p:cNvSpPr>
          <p:nvPr>
            <p:ph type="title"/>
          </p:nvPr>
        </p:nvSpPr>
        <p:spPr>
          <a:xfrm>
            <a:off x="533400" y="1143000"/>
            <a:ext cx="8382000" cy="1139825"/>
          </a:xfrm>
        </p:spPr>
        <p:txBody>
          <a:bodyPr>
            <a:normAutofit fontScale="90000"/>
          </a:bodyPr>
          <a:lstStyle/>
          <a:p>
            <a:r>
              <a:rPr lang="en-US" altLang="en-US" sz="5600" dirty="0"/>
              <a:t>Why do people use drugs</a:t>
            </a:r>
            <a:r>
              <a:rPr lang="en-US" altLang="en-US" sz="5600" dirty="0" smtClean="0"/>
              <a:t>?</a:t>
            </a:r>
            <a:endParaRPr lang="en-US" altLang="en-US" dirty="0"/>
          </a:p>
        </p:txBody>
      </p:sp>
      <p:sp>
        <p:nvSpPr>
          <p:cNvPr id="80899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77500" lnSpcReduction="20000"/>
          </a:bodyPr>
          <a:lstStyle/>
          <a:p>
            <a:pPr lvl="2">
              <a:buFont typeface="Wingdings" pitchFamily="2" charset="2"/>
              <a:buNone/>
            </a:pPr>
            <a:r>
              <a:rPr lang="en-US" altLang="en-US" sz="4800" dirty="0"/>
              <a:t>Curiosity</a:t>
            </a:r>
          </a:p>
          <a:p>
            <a:pPr lvl="2">
              <a:buFont typeface="Wingdings" pitchFamily="2" charset="2"/>
              <a:buNone/>
            </a:pPr>
            <a:r>
              <a:rPr lang="en-US" altLang="en-US" sz="4800" dirty="0"/>
              <a:t>Peer </a:t>
            </a:r>
            <a:r>
              <a:rPr lang="en-US" altLang="en-US" sz="4800" dirty="0" smtClean="0"/>
              <a:t>pressure</a:t>
            </a:r>
          </a:p>
          <a:p>
            <a:pPr lvl="2">
              <a:buFont typeface="Wingdings" pitchFamily="2" charset="2"/>
              <a:buNone/>
            </a:pPr>
            <a:r>
              <a:rPr lang="en-US" altLang="en-US" sz="4800" dirty="0" smtClean="0"/>
              <a:t>Peer acceptance </a:t>
            </a:r>
            <a:endParaRPr lang="en-US" altLang="en-US" sz="4800" dirty="0"/>
          </a:p>
          <a:p>
            <a:pPr lvl="2">
              <a:buFont typeface="Wingdings" pitchFamily="2" charset="2"/>
              <a:buNone/>
            </a:pPr>
            <a:r>
              <a:rPr lang="en-US" altLang="en-US" sz="4800" dirty="0"/>
              <a:t>Pleasure seeking</a:t>
            </a:r>
          </a:p>
          <a:p>
            <a:pPr lvl="2">
              <a:buFont typeface="Wingdings" pitchFamily="2" charset="2"/>
              <a:buNone/>
            </a:pPr>
            <a:r>
              <a:rPr lang="en-US" altLang="en-US" sz="4800" dirty="0"/>
              <a:t>Act of rebellion</a:t>
            </a:r>
          </a:p>
          <a:p>
            <a:pPr lvl="2">
              <a:buFont typeface="Wingdings" pitchFamily="2" charset="2"/>
              <a:buNone/>
            </a:pPr>
            <a:r>
              <a:rPr lang="en-US" altLang="en-US" sz="4800" dirty="0"/>
              <a:t>Boredom</a:t>
            </a:r>
            <a:endParaRPr lang="en-US" altLang="en-US" sz="3200" dirty="0"/>
          </a:p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72830882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0236"/>
            <a:ext cx="8229600" cy="1143000"/>
          </a:xfrm>
        </p:spPr>
        <p:txBody>
          <a:bodyPr/>
          <a:lstStyle/>
          <a:p>
            <a:r>
              <a:rPr lang="en-US" dirty="0" smtClean="0"/>
              <a:t>Symptoms of a Drug User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32801825"/>
              </p:ext>
            </p:extLst>
          </p:nvPr>
        </p:nvGraphicFramePr>
        <p:xfrm>
          <a:off x="228600" y="1295400"/>
          <a:ext cx="8763000" cy="5562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763000"/>
              </a:tblGrid>
              <a:tr h="629067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Personality</a:t>
                      </a:r>
                      <a:endParaRPr lang="en-US" sz="2800" dirty="0"/>
                    </a:p>
                  </a:txBody>
                  <a:tcPr/>
                </a:tc>
              </a:tr>
              <a:tr h="4933533">
                <a:tc>
                  <a:txBody>
                    <a:bodyPr/>
                    <a:lstStyle/>
                    <a:p>
                      <a:pPr marL="285750" indent="-285750" algn="l">
                        <a:buFont typeface="Arial" pitchFamily="34" charset="0"/>
                        <a:buChar char="•"/>
                      </a:pPr>
                      <a:r>
                        <a:rPr lang="en-US" sz="2800" dirty="0" smtClean="0"/>
                        <a:t>Becomes disrespectful,</a:t>
                      </a:r>
                      <a:r>
                        <a:rPr lang="en-US" sz="2800" baseline="0" dirty="0" smtClean="0"/>
                        <a:t> verbal and physical abuse</a:t>
                      </a:r>
                    </a:p>
                    <a:p>
                      <a:pPr marL="285750" indent="-285750" algn="l">
                        <a:buFont typeface="Arial" pitchFamily="34" charset="0"/>
                        <a:buChar char="•"/>
                      </a:pPr>
                      <a:r>
                        <a:rPr lang="en-US" sz="2800" baseline="0" dirty="0" smtClean="0"/>
                        <a:t>Is angry a lot, acts paranoid or confused, extreme mood swings</a:t>
                      </a:r>
                    </a:p>
                    <a:p>
                      <a:pPr marL="285750" indent="-285750" algn="l">
                        <a:buFont typeface="Arial" pitchFamily="34" charset="0"/>
                        <a:buChar char="•"/>
                      </a:pPr>
                      <a:r>
                        <a:rPr lang="en-US" sz="2800" baseline="0" dirty="0" smtClean="0"/>
                        <a:t>Seems depressed and less out-going than usual.</a:t>
                      </a:r>
                    </a:p>
                    <a:p>
                      <a:pPr marL="285750" indent="-285750" algn="l">
                        <a:buFont typeface="Arial" pitchFamily="34" charset="0"/>
                        <a:buChar char="•"/>
                      </a:pPr>
                      <a:r>
                        <a:rPr lang="en-US" sz="2800" baseline="0" dirty="0" smtClean="0"/>
                        <a:t>Is secretive, lies about what s/he is doing and where s/he is going.</a:t>
                      </a:r>
                    </a:p>
                    <a:p>
                      <a:pPr marL="285750" indent="-285750" algn="l">
                        <a:buFont typeface="Arial" pitchFamily="34" charset="0"/>
                        <a:buChar char="•"/>
                      </a:pPr>
                      <a:r>
                        <a:rPr lang="en-US" sz="2800" baseline="0" dirty="0" smtClean="0"/>
                        <a:t>Steals or “loses” possessions s/he used to value.</a:t>
                      </a:r>
                    </a:p>
                    <a:p>
                      <a:pPr marL="285750" indent="-285750" algn="l">
                        <a:buFont typeface="Arial" pitchFamily="34" charset="0"/>
                        <a:buChar char="•"/>
                      </a:pPr>
                      <a:r>
                        <a:rPr lang="en-US" sz="2800" baseline="0" dirty="0" smtClean="0"/>
                        <a:t>Seems to have a lot of money or is always asking for money</a:t>
                      </a:r>
                    </a:p>
                    <a:p>
                      <a:pPr algn="l"/>
                      <a:endParaRPr lang="en-US" sz="2800" dirty="0" smtClean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34186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en-US" dirty="0" smtClean="0"/>
              <a:t>Symptoms of a Drug User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77568960"/>
              </p:ext>
            </p:extLst>
          </p:nvPr>
        </p:nvGraphicFramePr>
        <p:xfrm>
          <a:off x="34636" y="1371600"/>
          <a:ext cx="8839200" cy="5334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839200"/>
              </a:tblGrid>
              <a:tr h="632848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Physical Appearance</a:t>
                      </a:r>
                      <a:endParaRPr lang="en-US" sz="3200" dirty="0"/>
                    </a:p>
                  </a:txBody>
                  <a:tcPr/>
                </a:tc>
              </a:tr>
              <a:tr h="4701152">
                <a:tc>
                  <a:txBody>
                    <a:bodyPr/>
                    <a:lstStyle/>
                    <a:p>
                      <a:pPr marL="285750" indent="-285750" algn="l">
                        <a:buFont typeface="Arial" pitchFamily="34" charset="0"/>
                        <a:buChar char="•"/>
                      </a:pPr>
                      <a:r>
                        <a:rPr lang="en-US" sz="3200" dirty="0" smtClean="0"/>
                        <a:t>Not taking care of hygiene and grooming.</a:t>
                      </a:r>
                    </a:p>
                    <a:p>
                      <a:pPr marL="285750" indent="-285750" algn="l">
                        <a:buFont typeface="Arial" pitchFamily="34" charset="0"/>
                        <a:buChar char="•"/>
                      </a:pPr>
                      <a:endParaRPr lang="en-US" sz="3200" dirty="0" smtClean="0"/>
                    </a:p>
                    <a:p>
                      <a:pPr marL="285750" indent="-285750" algn="l">
                        <a:buFont typeface="Arial" pitchFamily="34" charset="0"/>
                        <a:buChar char="•"/>
                      </a:pPr>
                      <a:r>
                        <a:rPr lang="en-US" sz="3200" dirty="0" smtClean="0"/>
                        <a:t>Not</a:t>
                      </a:r>
                      <a:r>
                        <a:rPr lang="en-US" sz="3200" baseline="0" dirty="0" smtClean="0"/>
                        <a:t> sleeping or sleeping too much.</a:t>
                      </a:r>
                    </a:p>
                    <a:p>
                      <a:pPr marL="285750" indent="-285750" algn="l">
                        <a:buFont typeface="Arial" pitchFamily="34" charset="0"/>
                        <a:buChar char="•"/>
                      </a:pPr>
                      <a:endParaRPr lang="en-US" sz="3200" baseline="0" dirty="0" smtClean="0"/>
                    </a:p>
                    <a:p>
                      <a:pPr marL="285750" indent="-285750" algn="l">
                        <a:buFont typeface="Arial" pitchFamily="34" charset="0"/>
                        <a:buChar char="•"/>
                      </a:pPr>
                      <a:r>
                        <a:rPr lang="en-US" sz="3200" baseline="0" dirty="0" smtClean="0"/>
                        <a:t>Loss of appetite</a:t>
                      </a:r>
                    </a:p>
                    <a:p>
                      <a:pPr marL="285750" indent="-285750" algn="l">
                        <a:buFont typeface="Arial" pitchFamily="34" charset="0"/>
                        <a:buChar char="•"/>
                      </a:pPr>
                      <a:endParaRPr lang="en-US" sz="3200" baseline="0" dirty="0" smtClean="0"/>
                    </a:p>
                    <a:p>
                      <a:pPr marL="285750" indent="-285750" algn="l">
                        <a:buFont typeface="Arial" pitchFamily="34" charset="0"/>
                        <a:buChar char="•"/>
                      </a:pPr>
                      <a:r>
                        <a:rPr lang="en-US" sz="3200" baseline="0" dirty="0" smtClean="0"/>
                        <a:t>Weight loss or weight gain.</a:t>
                      </a:r>
                    </a:p>
                    <a:p>
                      <a:pPr marL="285750" indent="-285750" algn="l">
                        <a:buFont typeface="Arial" pitchFamily="34" charset="0"/>
                        <a:buChar char="•"/>
                      </a:pPr>
                      <a:endParaRPr lang="en-US" sz="3200" baseline="0" dirty="0" smtClean="0"/>
                    </a:p>
                    <a:p>
                      <a:pPr marL="285750" indent="-285750" algn="l">
                        <a:buFont typeface="Arial" pitchFamily="34" charset="0"/>
                        <a:buChar char="•"/>
                      </a:pPr>
                      <a:r>
                        <a:rPr lang="en-US" sz="3200" baseline="0" dirty="0" smtClean="0"/>
                        <a:t>Too hyperactive or too little energy.</a:t>
                      </a:r>
                      <a:endParaRPr lang="en-US" sz="32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38080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49"/>
            <a:ext cx="8229600" cy="1143000"/>
          </a:xfrm>
        </p:spPr>
        <p:txBody>
          <a:bodyPr/>
          <a:lstStyle/>
          <a:p>
            <a:r>
              <a:rPr lang="en-US" dirty="0" smtClean="0"/>
              <a:t>Symptoms of a Drug User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32904935"/>
              </p:ext>
            </p:extLst>
          </p:nvPr>
        </p:nvGraphicFramePr>
        <p:xfrm>
          <a:off x="228600" y="1295400"/>
          <a:ext cx="8458200" cy="5562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458200"/>
              </a:tblGrid>
              <a:tr h="65997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Social Activity/School</a:t>
                      </a:r>
                      <a:r>
                        <a:rPr lang="en-US" sz="2800" baseline="0" dirty="0" smtClean="0"/>
                        <a:t> Performance</a:t>
                      </a:r>
                      <a:endParaRPr lang="en-US" sz="2800" dirty="0"/>
                    </a:p>
                  </a:txBody>
                  <a:tcPr/>
                </a:tc>
              </a:tr>
              <a:tr h="4902630">
                <a:tc>
                  <a:txBody>
                    <a:bodyPr/>
                    <a:lstStyle/>
                    <a:p>
                      <a:pPr marL="285750" indent="-285750" algn="l">
                        <a:buFont typeface="Arial" pitchFamily="34" charset="0"/>
                        <a:buChar char="•"/>
                      </a:pPr>
                      <a:r>
                        <a:rPr lang="en-US" sz="2800" dirty="0" smtClean="0"/>
                        <a:t>Drops old friends</a:t>
                      </a:r>
                      <a:r>
                        <a:rPr lang="en-US" sz="2800" baseline="0" dirty="0" smtClean="0"/>
                        <a:t> and activities.</a:t>
                      </a:r>
                    </a:p>
                    <a:p>
                      <a:pPr marL="285750" indent="-285750" algn="l">
                        <a:buFont typeface="Arial" pitchFamily="34" charset="0"/>
                        <a:buChar char="•"/>
                      </a:pPr>
                      <a:endParaRPr lang="en-US" sz="2800" baseline="0" dirty="0" smtClean="0"/>
                    </a:p>
                    <a:p>
                      <a:pPr marL="285750" indent="-285750" algn="l">
                        <a:buFont typeface="Arial" pitchFamily="34" charset="0"/>
                        <a:buChar char="•"/>
                      </a:pPr>
                      <a:r>
                        <a:rPr lang="en-US" sz="2800" baseline="0" dirty="0" smtClean="0"/>
                        <a:t>Skips school</a:t>
                      </a:r>
                    </a:p>
                    <a:p>
                      <a:pPr marL="285750" indent="-285750" algn="l">
                        <a:buFont typeface="Arial" pitchFamily="34" charset="0"/>
                        <a:buChar char="•"/>
                      </a:pPr>
                      <a:endParaRPr lang="en-US" sz="2800" baseline="0" dirty="0" smtClean="0"/>
                    </a:p>
                    <a:p>
                      <a:pPr marL="285750" indent="-285750" algn="l">
                        <a:buFont typeface="Arial" pitchFamily="34" charset="0"/>
                        <a:buChar char="•"/>
                      </a:pPr>
                      <a:r>
                        <a:rPr lang="en-US" sz="2800" baseline="0" dirty="0" smtClean="0"/>
                        <a:t>Loses interest in school work and is getting low grades</a:t>
                      </a:r>
                    </a:p>
                    <a:p>
                      <a:pPr marL="285750" indent="-285750" algn="l">
                        <a:buFont typeface="Arial" pitchFamily="34" charset="0"/>
                        <a:buChar char="•"/>
                      </a:pPr>
                      <a:endParaRPr lang="en-US" sz="2800" baseline="0" dirty="0" smtClean="0"/>
                    </a:p>
                    <a:p>
                      <a:pPr marL="285750" indent="-285750" algn="l">
                        <a:buFont typeface="Arial" pitchFamily="34" charset="0"/>
                        <a:buChar char="•"/>
                      </a:pPr>
                      <a:r>
                        <a:rPr lang="en-US" sz="2800" baseline="0" dirty="0" smtClean="0"/>
                        <a:t>Sleeps in class</a:t>
                      </a:r>
                    </a:p>
                    <a:p>
                      <a:pPr marL="285750" indent="-285750" algn="l">
                        <a:buFont typeface="Arial" pitchFamily="34" charset="0"/>
                        <a:buChar char="•"/>
                      </a:pPr>
                      <a:endParaRPr lang="en-US" sz="2800" baseline="0" dirty="0" smtClean="0"/>
                    </a:p>
                    <a:p>
                      <a:pPr marL="285750" indent="-285750" algn="l">
                        <a:buFont typeface="Arial" pitchFamily="34" charset="0"/>
                        <a:buChar char="•"/>
                      </a:pPr>
                      <a:r>
                        <a:rPr lang="en-US" sz="2800" baseline="0" dirty="0" smtClean="0"/>
                        <a:t>Loses concentration and is having trouble remembering things.</a:t>
                      </a:r>
                      <a:endParaRPr lang="en-US" sz="28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52713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685800"/>
            <a:ext cx="7024744" cy="1143000"/>
          </a:xfrm>
        </p:spPr>
        <p:txBody>
          <a:bodyPr/>
          <a:lstStyle/>
          <a:p>
            <a:r>
              <a:rPr lang="en-US" dirty="0" smtClean="0"/>
              <a:t>Definitions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en-US" b="1" dirty="0"/>
              <a:t>Drug – </a:t>
            </a:r>
            <a:r>
              <a:rPr lang="en-US" altLang="en-US" dirty="0"/>
              <a:t>a substance that causes a physical or emotional change in a person.</a:t>
            </a:r>
          </a:p>
          <a:p>
            <a:r>
              <a:rPr lang="en-US" dirty="0" smtClean="0"/>
              <a:t>affects </a:t>
            </a:r>
            <a:r>
              <a:rPr lang="en-US" dirty="0"/>
              <a:t>the</a:t>
            </a:r>
            <a:r>
              <a:rPr lang="en-US" i="1" dirty="0"/>
              <a:t> processes </a:t>
            </a:r>
            <a:r>
              <a:rPr lang="en-US" dirty="0"/>
              <a:t>of the mind or body; </a:t>
            </a:r>
          </a:p>
          <a:p>
            <a:pPr marL="68580" indent="0">
              <a:buNone/>
            </a:pPr>
            <a:endParaRPr lang="en-US" dirty="0"/>
          </a:p>
          <a:p>
            <a:pPr lvl="1">
              <a:lnSpc>
                <a:spcPct val="90000"/>
              </a:lnSpc>
              <a:buFont typeface="Wingdings" pitchFamily="2" charset="2"/>
              <a:buNone/>
            </a:pPr>
            <a:r>
              <a:rPr lang="en-US" altLang="en-US" sz="2400" dirty="0" smtClean="0"/>
              <a:t>*Over-the-counter- </a:t>
            </a:r>
            <a:r>
              <a:rPr lang="en-US" altLang="en-US" sz="2400" dirty="0"/>
              <a:t>(non-prescription)</a:t>
            </a:r>
          </a:p>
          <a:p>
            <a:pPr lvl="1">
              <a:lnSpc>
                <a:spcPct val="90000"/>
              </a:lnSpc>
              <a:buFont typeface="Wingdings" pitchFamily="2" charset="2"/>
              <a:buNone/>
            </a:pPr>
            <a:r>
              <a:rPr lang="en-US" altLang="en-US" sz="2400" dirty="0"/>
              <a:t>*Prescription Drugs – Dr. written order</a:t>
            </a:r>
          </a:p>
          <a:p>
            <a:pPr lvl="1">
              <a:lnSpc>
                <a:spcPct val="90000"/>
              </a:lnSpc>
              <a:buFont typeface="Wingdings" pitchFamily="2" charset="2"/>
              <a:buNone/>
            </a:pPr>
            <a:r>
              <a:rPr lang="en-US" altLang="en-US" sz="2400" dirty="0"/>
              <a:t>*Tobacco*Alcohol*Illegal drugs* Herbal*Caffeine*Inhalants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465933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1143000"/>
            <a:ext cx="7024744" cy="1143000"/>
          </a:xfrm>
        </p:spPr>
        <p:txBody>
          <a:bodyPr>
            <a:normAutofit fontScale="90000"/>
          </a:bodyPr>
          <a:lstStyle/>
          <a:p>
            <a:r>
              <a:rPr lang="en-US" altLang="en-US" sz="6200" dirty="0"/>
              <a:t>How Drugs Are Taken</a:t>
            </a:r>
            <a:endParaRPr lang="en-US" altLang="en-US" sz="5000" dirty="0"/>
          </a:p>
        </p:txBody>
      </p:sp>
      <p:sp>
        <p:nvSpPr>
          <p:cNvPr id="901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altLang="en-US" sz="4400" dirty="0"/>
              <a:t>Inhaled</a:t>
            </a:r>
          </a:p>
          <a:p>
            <a:r>
              <a:rPr lang="en-US" altLang="en-US" sz="4400" dirty="0"/>
              <a:t>Injection</a:t>
            </a:r>
          </a:p>
          <a:p>
            <a:r>
              <a:rPr lang="en-US" altLang="en-US" sz="4400" dirty="0"/>
              <a:t>Orally </a:t>
            </a:r>
          </a:p>
          <a:p>
            <a:r>
              <a:rPr lang="en-US" altLang="en-US" sz="4400" dirty="0"/>
              <a:t>Snorted</a:t>
            </a:r>
          </a:p>
          <a:p>
            <a:r>
              <a:rPr lang="en-US" altLang="en-US" sz="4400" dirty="0"/>
              <a:t>Transdermal (Patches)</a:t>
            </a:r>
          </a:p>
          <a:p>
            <a:r>
              <a:rPr lang="en-US" altLang="en-US" sz="4400" dirty="0" smtClean="0"/>
              <a:t>Absorbed </a:t>
            </a:r>
            <a:endParaRPr lang="en-US" altLang="en-US" sz="4400" dirty="0"/>
          </a:p>
        </p:txBody>
      </p:sp>
    </p:spTree>
    <p:extLst>
      <p:ext uri="{BB962C8B-B14F-4D97-AF65-F5344CB8AC3E}">
        <p14:creationId xmlns:p14="http://schemas.microsoft.com/office/powerpoint/2010/main" val="32517440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370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762000"/>
            <a:ext cx="7024744" cy="1143000"/>
          </a:xfrm>
        </p:spPr>
        <p:txBody>
          <a:bodyPr/>
          <a:lstStyle/>
          <a:p>
            <a:r>
              <a:rPr lang="en-US" altLang="en-US" dirty="0"/>
              <a:t>Stages of Addiction</a:t>
            </a:r>
          </a:p>
        </p:txBody>
      </p:sp>
      <p:sp>
        <p:nvSpPr>
          <p:cNvPr id="186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r>
              <a:rPr lang="en-US" altLang="en-US" sz="4400" dirty="0"/>
              <a:t>Stage 1</a:t>
            </a:r>
          </a:p>
          <a:p>
            <a:pPr lvl="1"/>
            <a:r>
              <a:rPr lang="en-US" altLang="en-US" sz="4000" dirty="0"/>
              <a:t>curiosity is a motivator</a:t>
            </a:r>
          </a:p>
          <a:p>
            <a:pPr lvl="1"/>
            <a:r>
              <a:rPr lang="en-US" altLang="en-US" sz="4000" dirty="0"/>
              <a:t>learning to trust/mistrust the drug used</a:t>
            </a:r>
          </a:p>
          <a:p>
            <a:pPr lvl="1"/>
            <a:r>
              <a:rPr lang="en-US" altLang="en-US" sz="4000" dirty="0"/>
              <a:t>“High” is still a new feeling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96609578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3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685800"/>
            <a:ext cx="7024744" cy="1143000"/>
          </a:xfrm>
        </p:spPr>
        <p:txBody>
          <a:bodyPr/>
          <a:lstStyle/>
          <a:p>
            <a:r>
              <a:rPr lang="en-US" altLang="en-US" dirty="0"/>
              <a:t>Stages of Addiction</a:t>
            </a:r>
          </a:p>
        </p:txBody>
      </p:sp>
      <p:sp>
        <p:nvSpPr>
          <p:cNvPr id="1873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905000"/>
            <a:ext cx="8229600" cy="4530725"/>
          </a:xfrm>
        </p:spPr>
        <p:txBody>
          <a:bodyPr>
            <a:normAutofit fontScale="92500" lnSpcReduction="10000"/>
          </a:bodyPr>
          <a:lstStyle/>
          <a:p>
            <a:r>
              <a:rPr lang="en-US" altLang="en-US" sz="4400" dirty="0"/>
              <a:t>Stage 2</a:t>
            </a:r>
          </a:p>
          <a:p>
            <a:pPr lvl="1"/>
            <a:r>
              <a:rPr lang="en-US" altLang="en-US" sz="4000" dirty="0"/>
              <a:t>User is thinking more about drugs</a:t>
            </a:r>
          </a:p>
          <a:p>
            <a:pPr lvl="1"/>
            <a:r>
              <a:rPr lang="en-US" altLang="en-US" sz="4000" dirty="0"/>
              <a:t>Previous relationships become difficult</a:t>
            </a:r>
          </a:p>
          <a:p>
            <a:pPr lvl="1"/>
            <a:r>
              <a:rPr lang="en-US" altLang="en-US" sz="4000" dirty="0"/>
              <a:t>User uses when alone</a:t>
            </a:r>
          </a:p>
          <a:p>
            <a:pPr lvl="1"/>
            <a:r>
              <a:rPr lang="en-US" altLang="en-US" sz="4000" dirty="0"/>
              <a:t>User still thinks they have control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21410389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418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609600"/>
            <a:ext cx="7024744" cy="1143000"/>
          </a:xfrm>
        </p:spPr>
        <p:txBody>
          <a:bodyPr/>
          <a:lstStyle/>
          <a:p>
            <a:r>
              <a:rPr lang="en-US" altLang="en-US" dirty="0"/>
              <a:t>Stages of Addiction</a:t>
            </a:r>
          </a:p>
        </p:txBody>
      </p:sp>
      <p:sp>
        <p:nvSpPr>
          <p:cNvPr id="1884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828800"/>
            <a:ext cx="8229600" cy="4530725"/>
          </a:xfrm>
        </p:spPr>
        <p:txBody>
          <a:bodyPr>
            <a:normAutofit fontScale="92500" lnSpcReduction="20000"/>
          </a:bodyPr>
          <a:lstStyle/>
          <a:p>
            <a:r>
              <a:rPr lang="en-US" altLang="en-US" sz="4400" dirty="0"/>
              <a:t>Stage 3</a:t>
            </a:r>
          </a:p>
          <a:p>
            <a:pPr lvl="1"/>
            <a:r>
              <a:rPr lang="en-US" altLang="en-US" sz="4000" dirty="0"/>
              <a:t>Seeks out the “high”</a:t>
            </a:r>
          </a:p>
          <a:p>
            <a:pPr lvl="1"/>
            <a:r>
              <a:rPr lang="en-US" altLang="en-US" sz="4000" dirty="0"/>
              <a:t>Has confidence in using the drug</a:t>
            </a:r>
          </a:p>
          <a:p>
            <a:pPr lvl="1"/>
            <a:r>
              <a:rPr lang="en-US" altLang="en-US" sz="4000" dirty="0"/>
              <a:t>User thinks the drug won’t hurt them</a:t>
            </a:r>
          </a:p>
          <a:p>
            <a:pPr lvl="1"/>
            <a:r>
              <a:rPr lang="en-US" altLang="en-US" sz="4000" dirty="0"/>
              <a:t>Peer group uses</a:t>
            </a:r>
          </a:p>
          <a:p>
            <a:pPr lvl="1"/>
            <a:r>
              <a:rPr lang="en-US" altLang="en-US" sz="4000" dirty="0"/>
              <a:t>Tolerance develops</a:t>
            </a:r>
            <a:endParaRPr lang="en-US" altLang="en-US" sz="3200" dirty="0"/>
          </a:p>
        </p:txBody>
      </p:sp>
    </p:spTree>
    <p:extLst>
      <p:ext uri="{BB962C8B-B14F-4D97-AF65-F5344CB8AC3E}">
        <p14:creationId xmlns:p14="http://schemas.microsoft.com/office/powerpoint/2010/main" val="100965965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44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7024744" cy="1143000"/>
          </a:xfrm>
        </p:spPr>
        <p:txBody>
          <a:bodyPr/>
          <a:lstStyle/>
          <a:p>
            <a:r>
              <a:rPr lang="en-US" altLang="en-US" dirty="0"/>
              <a:t>Stages of Addiction</a:t>
            </a:r>
          </a:p>
        </p:txBody>
      </p:sp>
      <p:sp>
        <p:nvSpPr>
          <p:cNvPr id="1894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2286000"/>
            <a:ext cx="6777317" cy="3508977"/>
          </a:xfrm>
        </p:spPr>
        <p:txBody>
          <a:bodyPr>
            <a:normAutofit fontScale="92500" lnSpcReduction="20000"/>
          </a:bodyPr>
          <a:lstStyle/>
          <a:p>
            <a:r>
              <a:rPr lang="en-US" altLang="en-US" sz="4400" dirty="0"/>
              <a:t>Stage 4</a:t>
            </a:r>
          </a:p>
          <a:p>
            <a:pPr lvl="1"/>
            <a:r>
              <a:rPr lang="en-US" altLang="en-US" sz="4000" dirty="0"/>
              <a:t>Can no longer get “high”</a:t>
            </a:r>
          </a:p>
          <a:p>
            <a:pPr lvl="1"/>
            <a:r>
              <a:rPr lang="en-US" altLang="en-US" sz="4000" dirty="0"/>
              <a:t>User uses the drug to avoid being sick!</a:t>
            </a:r>
          </a:p>
          <a:p>
            <a:pPr lvl="1"/>
            <a:r>
              <a:rPr lang="en-US" altLang="en-US" sz="4000" dirty="0"/>
              <a:t>Drugs become the center of their life</a:t>
            </a:r>
            <a:endParaRPr lang="en-US" altLang="en-US" sz="3200" dirty="0"/>
          </a:p>
        </p:txBody>
      </p:sp>
    </p:spTree>
    <p:extLst>
      <p:ext uri="{BB962C8B-B14F-4D97-AF65-F5344CB8AC3E}">
        <p14:creationId xmlns:p14="http://schemas.microsoft.com/office/powerpoint/2010/main" val="368527080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838200"/>
            <a:ext cx="8229600" cy="11430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Tolerance, Dependence or Addiction?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  <a:defRPr/>
            </a:pPr>
            <a:endParaRPr lang="en-US" sz="4400" dirty="0"/>
          </a:p>
          <a:p>
            <a:pPr marL="0" indent="0" algn="ctr">
              <a:lnSpc>
                <a:spcPct val="160000"/>
              </a:lnSpc>
              <a:buNone/>
              <a:defRPr/>
            </a:pPr>
            <a:r>
              <a:rPr lang="en-US" sz="4400" dirty="0" smtClean="0"/>
              <a:t>Does the scenario represent Tolerance, </a:t>
            </a:r>
          </a:p>
          <a:p>
            <a:pPr marL="0" indent="0" algn="ctr">
              <a:lnSpc>
                <a:spcPct val="110000"/>
              </a:lnSpc>
              <a:buNone/>
              <a:defRPr/>
            </a:pPr>
            <a:r>
              <a:rPr lang="en-US" sz="4400" dirty="0" smtClean="0"/>
              <a:t>Dependence </a:t>
            </a:r>
          </a:p>
          <a:p>
            <a:pPr marL="0" indent="0" algn="ctr">
              <a:lnSpc>
                <a:spcPct val="110000"/>
              </a:lnSpc>
              <a:buNone/>
              <a:defRPr/>
            </a:pPr>
            <a:r>
              <a:rPr lang="en-US" sz="4400" dirty="0" smtClean="0"/>
              <a:t>or </a:t>
            </a:r>
          </a:p>
          <a:p>
            <a:pPr marL="0" indent="0" algn="ctr">
              <a:lnSpc>
                <a:spcPct val="110000"/>
              </a:lnSpc>
              <a:buNone/>
              <a:defRPr/>
            </a:pPr>
            <a:r>
              <a:rPr lang="en-US" sz="4400" dirty="0" smtClean="0"/>
              <a:t>Addiction?</a:t>
            </a:r>
          </a:p>
        </p:txBody>
      </p:sp>
    </p:spTree>
    <p:extLst>
      <p:ext uri="{BB962C8B-B14F-4D97-AF65-F5344CB8AC3E}">
        <p14:creationId xmlns:p14="http://schemas.microsoft.com/office/powerpoint/2010/main" val="1477044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74638"/>
            <a:ext cx="8839200" cy="11430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Tolerance, Dependence or Addiction?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>
            <a:normAutofit/>
          </a:bodyPr>
          <a:lstStyle/>
          <a:p>
            <a:pPr marL="0" indent="0" algn="ctr">
              <a:buNone/>
              <a:defRPr/>
            </a:pPr>
            <a:endParaRPr lang="en-US" sz="4400" dirty="0"/>
          </a:p>
          <a:p>
            <a:pPr marL="0" indent="0" algn="ctr">
              <a:lnSpc>
                <a:spcPct val="110000"/>
              </a:lnSpc>
              <a:buNone/>
              <a:defRPr/>
            </a:pPr>
            <a:r>
              <a:rPr lang="en-US" sz="4400" dirty="0" err="1" smtClean="0"/>
              <a:t>Maha</a:t>
            </a:r>
            <a:r>
              <a:rPr lang="en-US" sz="4400" dirty="0" smtClean="0"/>
              <a:t> </a:t>
            </a:r>
            <a:r>
              <a:rPr lang="en-US" sz="4400" dirty="0" smtClean="0"/>
              <a:t>has to take twice as much heroin to get the same high she used to get with just one needle</a:t>
            </a:r>
            <a:r>
              <a:rPr lang="en-US" sz="4400" dirty="0" smtClean="0"/>
              <a:t>.</a:t>
            </a:r>
            <a:endParaRPr lang="en-US" sz="4400" dirty="0" smtClean="0"/>
          </a:p>
        </p:txBody>
      </p:sp>
    </p:spTree>
    <p:extLst>
      <p:ext uri="{BB962C8B-B14F-4D97-AF65-F5344CB8AC3E}">
        <p14:creationId xmlns:p14="http://schemas.microsoft.com/office/powerpoint/2010/main" val="4341990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74638"/>
            <a:ext cx="8839200" cy="11430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Tolerance, Dependence or Addiction?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>
            <a:normAutofit/>
          </a:bodyPr>
          <a:lstStyle/>
          <a:p>
            <a:pPr marL="0" indent="0" algn="ctr">
              <a:buNone/>
              <a:defRPr/>
            </a:pPr>
            <a:endParaRPr lang="en-US" sz="4400" dirty="0"/>
          </a:p>
          <a:p>
            <a:pPr marL="0" indent="0" algn="ctr">
              <a:lnSpc>
                <a:spcPct val="110000"/>
              </a:lnSpc>
              <a:buNone/>
              <a:defRPr/>
            </a:pPr>
            <a:r>
              <a:rPr lang="en-US" sz="4400" dirty="0" smtClean="0"/>
              <a:t>Rayan </a:t>
            </a:r>
            <a:r>
              <a:rPr lang="en-US" sz="4400" dirty="0" smtClean="0"/>
              <a:t>has a compulsive need to drink alcohol</a:t>
            </a:r>
            <a:r>
              <a:rPr lang="en-US" sz="4400" dirty="0" smtClean="0"/>
              <a:t>.</a:t>
            </a:r>
            <a:endParaRPr lang="en-US" sz="4400" dirty="0" smtClean="0"/>
          </a:p>
        </p:txBody>
      </p:sp>
    </p:spTree>
    <p:extLst>
      <p:ext uri="{BB962C8B-B14F-4D97-AF65-F5344CB8AC3E}">
        <p14:creationId xmlns:p14="http://schemas.microsoft.com/office/powerpoint/2010/main" val="15112980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990600"/>
            <a:ext cx="8305800" cy="11430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Tolerance, Dependence or Addiction?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>
            <a:normAutofit/>
          </a:bodyPr>
          <a:lstStyle/>
          <a:p>
            <a:pPr marL="0" indent="0" algn="ctr">
              <a:buNone/>
              <a:defRPr/>
            </a:pPr>
            <a:endParaRPr lang="en-US" sz="4400" dirty="0"/>
          </a:p>
          <a:p>
            <a:pPr marL="0" indent="0" algn="ctr">
              <a:lnSpc>
                <a:spcPct val="110000"/>
              </a:lnSpc>
              <a:buNone/>
              <a:defRPr/>
            </a:pPr>
            <a:r>
              <a:rPr lang="en-US" sz="4400" dirty="0" smtClean="0"/>
              <a:t>Ahmed</a:t>
            </a:r>
            <a:r>
              <a:rPr lang="en-US" sz="4400" dirty="0" smtClean="0"/>
              <a:t> </a:t>
            </a:r>
            <a:r>
              <a:rPr lang="en-US" sz="4400" dirty="0" smtClean="0"/>
              <a:t>will do anything, including steal from his friends to get the drugs</a:t>
            </a:r>
            <a:r>
              <a:rPr lang="en-US" sz="4400" dirty="0" smtClean="0"/>
              <a:t>.</a:t>
            </a:r>
            <a:endParaRPr lang="en-US" sz="4400" dirty="0" smtClean="0"/>
          </a:p>
        </p:txBody>
      </p:sp>
    </p:spTree>
    <p:extLst>
      <p:ext uri="{BB962C8B-B14F-4D97-AF65-F5344CB8AC3E}">
        <p14:creationId xmlns:p14="http://schemas.microsoft.com/office/powerpoint/2010/main" val="42607226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74638"/>
            <a:ext cx="8839200" cy="11430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Tolerance, Dependence or Addiction?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>
            <a:normAutofit/>
          </a:bodyPr>
          <a:lstStyle/>
          <a:p>
            <a:pPr marL="0" indent="0" algn="ctr">
              <a:buNone/>
              <a:defRPr/>
            </a:pPr>
            <a:endParaRPr lang="en-US" sz="4400" dirty="0"/>
          </a:p>
          <a:p>
            <a:pPr marL="0" indent="0" algn="ctr">
              <a:lnSpc>
                <a:spcPct val="110000"/>
              </a:lnSpc>
              <a:buNone/>
              <a:defRPr/>
            </a:pPr>
            <a:r>
              <a:rPr lang="en-US" sz="4400" dirty="0" smtClean="0"/>
              <a:t>The brain adjusts to the drug to the point that it needs the drug to function normally</a:t>
            </a:r>
            <a:r>
              <a:rPr lang="en-US" sz="4400" dirty="0" smtClean="0"/>
              <a:t>.</a:t>
            </a:r>
            <a:endParaRPr lang="en-US" sz="4400" dirty="0" smtClean="0"/>
          </a:p>
        </p:txBody>
      </p:sp>
    </p:spTree>
    <p:extLst>
      <p:ext uri="{BB962C8B-B14F-4D97-AF65-F5344CB8AC3E}">
        <p14:creationId xmlns:p14="http://schemas.microsoft.com/office/powerpoint/2010/main" val="1843226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914400"/>
            <a:ext cx="8229600" cy="5486400"/>
          </a:xfrm>
        </p:spPr>
        <p:txBody>
          <a:bodyPr>
            <a:normAutofit/>
          </a:bodyPr>
          <a:lstStyle/>
          <a:p>
            <a:r>
              <a:rPr lang="en-US" altLang="en-US" sz="3200" b="1" dirty="0"/>
              <a:t>Effect </a:t>
            </a:r>
            <a:r>
              <a:rPr lang="en-US" altLang="en-US" sz="3200" dirty="0"/>
              <a:t>– the influence a drug has on the body and the mind or both.</a:t>
            </a:r>
          </a:p>
          <a:p>
            <a:r>
              <a:rPr lang="en-US" altLang="en-US" sz="3200" b="1" dirty="0"/>
              <a:t>Drug Use </a:t>
            </a:r>
            <a:r>
              <a:rPr lang="en-US" altLang="en-US" sz="3200" dirty="0"/>
              <a:t>– taking meds properly and in its correct dosage</a:t>
            </a:r>
            <a:r>
              <a:rPr lang="en-US" altLang="en-US" sz="3200" dirty="0" smtClean="0"/>
              <a:t>.</a:t>
            </a:r>
          </a:p>
          <a:p>
            <a:pPr marL="342900" lvl="1"/>
            <a:r>
              <a:rPr lang="en-US" altLang="en-US" sz="3200" b="1" dirty="0" smtClean="0"/>
              <a:t>Drug </a:t>
            </a:r>
            <a:r>
              <a:rPr lang="en-US" altLang="en-US" sz="3200" b="1" dirty="0"/>
              <a:t>Misuse – </a:t>
            </a:r>
            <a:r>
              <a:rPr lang="en-US" altLang="en-US" sz="3200" dirty="0"/>
              <a:t>improper use of a </a:t>
            </a:r>
            <a:r>
              <a:rPr lang="en-US" altLang="en-US" sz="3200" dirty="0" smtClean="0"/>
              <a:t>drug </a:t>
            </a:r>
            <a:r>
              <a:rPr lang="en-US" altLang="en-US" sz="2400" dirty="0" smtClean="0"/>
              <a:t>(</a:t>
            </a:r>
            <a:r>
              <a:rPr lang="en-US" altLang="en-US" sz="2400" dirty="0"/>
              <a:t>usually done by </a:t>
            </a:r>
            <a:r>
              <a:rPr lang="en-US" altLang="en-US" sz="2400" dirty="0" smtClean="0"/>
              <a:t>mistake)</a:t>
            </a:r>
            <a:endParaRPr lang="en-US" altLang="en-US" sz="3600" dirty="0"/>
          </a:p>
          <a:p>
            <a:r>
              <a:rPr lang="en-US" altLang="en-US" sz="3600" b="1" dirty="0"/>
              <a:t>Drug abuse – </a:t>
            </a:r>
            <a:r>
              <a:rPr lang="en-US" altLang="en-US" sz="3600" dirty="0"/>
              <a:t>intentional improper use of a drug.</a:t>
            </a:r>
          </a:p>
          <a:p>
            <a:endParaRPr lang="en-US" altLang="en-US" sz="4800" dirty="0"/>
          </a:p>
          <a:p>
            <a:endParaRPr lang="en-US" altLang="en-US" sz="4800" dirty="0"/>
          </a:p>
        </p:txBody>
      </p:sp>
    </p:spTree>
    <p:extLst>
      <p:ext uri="{BB962C8B-B14F-4D97-AF65-F5344CB8AC3E}">
        <p14:creationId xmlns:p14="http://schemas.microsoft.com/office/powerpoint/2010/main" val="362033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74638"/>
            <a:ext cx="8839200" cy="11430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Tolerance, Dependence or Addiction?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>
            <a:normAutofit/>
          </a:bodyPr>
          <a:lstStyle/>
          <a:p>
            <a:pPr marL="0" indent="0" algn="ctr">
              <a:buNone/>
              <a:defRPr/>
            </a:pPr>
            <a:endParaRPr lang="en-US" sz="4400" dirty="0"/>
          </a:p>
          <a:p>
            <a:pPr marL="0" indent="0" algn="ctr">
              <a:lnSpc>
                <a:spcPct val="110000"/>
              </a:lnSpc>
              <a:buNone/>
              <a:defRPr/>
            </a:pPr>
            <a:r>
              <a:rPr lang="en-US" sz="4400" dirty="0" smtClean="0"/>
              <a:t>Sarah’s </a:t>
            </a:r>
            <a:r>
              <a:rPr lang="en-US" sz="4400" dirty="0" smtClean="0"/>
              <a:t>reward pathway doesn’t respond as strongly as it used to when she smokes a cigarette</a:t>
            </a:r>
            <a:r>
              <a:rPr lang="en-US" sz="4400" dirty="0" smtClean="0"/>
              <a:t>.</a:t>
            </a:r>
            <a:endParaRPr lang="en-US" sz="4400" dirty="0" smtClean="0"/>
          </a:p>
        </p:txBody>
      </p:sp>
    </p:spTree>
    <p:extLst>
      <p:ext uri="{BB962C8B-B14F-4D97-AF65-F5344CB8AC3E}">
        <p14:creationId xmlns:p14="http://schemas.microsoft.com/office/powerpoint/2010/main" val="21701992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74638"/>
            <a:ext cx="8839200" cy="11430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Tolerance, Dependence or Addiction?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>
            <a:normAutofit/>
          </a:bodyPr>
          <a:lstStyle/>
          <a:p>
            <a:pPr marL="0" indent="0" algn="ctr">
              <a:buNone/>
              <a:defRPr/>
            </a:pPr>
            <a:endParaRPr lang="en-US" sz="4400" dirty="0"/>
          </a:p>
          <a:p>
            <a:pPr marL="0" indent="0" algn="ctr">
              <a:lnSpc>
                <a:spcPct val="110000"/>
              </a:lnSpc>
              <a:buNone/>
              <a:defRPr/>
            </a:pPr>
            <a:r>
              <a:rPr lang="en-US" sz="4400" dirty="0" smtClean="0"/>
              <a:t>Saleh</a:t>
            </a:r>
            <a:r>
              <a:rPr lang="en-US" sz="4400" dirty="0" smtClean="0"/>
              <a:t> </a:t>
            </a:r>
            <a:r>
              <a:rPr lang="en-US" sz="4400" dirty="0" smtClean="0"/>
              <a:t>experiences overwhelming physical withdrawal symptoms when he doesn’t take heroin</a:t>
            </a:r>
            <a:r>
              <a:rPr lang="en-US" sz="4400" dirty="0" smtClean="0"/>
              <a:t>.</a:t>
            </a:r>
            <a:endParaRPr lang="en-US" sz="4400" dirty="0" smtClean="0"/>
          </a:p>
        </p:txBody>
      </p:sp>
    </p:spTree>
    <p:extLst>
      <p:ext uri="{BB962C8B-B14F-4D97-AF65-F5344CB8AC3E}">
        <p14:creationId xmlns:p14="http://schemas.microsoft.com/office/powerpoint/2010/main" val="1171367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74638"/>
            <a:ext cx="8839200" cy="11430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Tolerance, Dependence or Addiction?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>
            <a:normAutofit/>
          </a:bodyPr>
          <a:lstStyle/>
          <a:p>
            <a:pPr marL="0" indent="0" algn="ctr">
              <a:buNone/>
              <a:defRPr/>
            </a:pPr>
            <a:endParaRPr lang="en-US" sz="4400" dirty="0"/>
          </a:p>
          <a:p>
            <a:pPr marL="0" indent="0" algn="ctr">
              <a:lnSpc>
                <a:spcPct val="110000"/>
              </a:lnSpc>
              <a:buNone/>
              <a:defRPr/>
            </a:pPr>
            <a:r>
              <a:rPr lang="en-US" sz="4400" dirty="0" smtClean="0"/>
              <a:t>Instead of a good feeling, taking the drug only produces relief</a:t>
            </a:r>
            <a:r>
              <a:rPr lang="en-US" sz="4400" dirty="0" smtClean="0"/>
              <a:t>.</a:t>
            </a:r>
            <a:endParaRPr lang="en-US" sz="4400" dirty="0" smtClean="0"/>
          </a:p>
        </p:txBody>
      </p:sp>
    </p:spTree>
    <p:extLst>
      <p:ext uri="{BB962C8B-B14F-4D97-AF65-F5344CB8AC3E}">
        <p14:creationId xmlns:p14="http://schemas.microsoft.com/office/powerpoint/2010/main" val="15011825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74638"/>
            <a:ext cx="8839200" cy="11430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Tolerance, Dependence or Addiction?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>
            <a:normAutofit/>
          </a:bodyPr>
          <a:lstStyle/>
          <a:p>
            <a:pPr marL="0" indent="0" algn="ctr">
              <a:buNone/>
              <a:defRPr/>
            </a:pPr>
            <a:endParaRPr lang="en-US" sz="4400" dirty="0"/>
          </a:p>
          <a:p>
            <a:pPr marL="0" indent="0" algn="ctr">
              <a:lnSpc>
                <a:spcPct val="110000"/>
              </a:lnSpc>
              <a:buNone/>
              <a:defRPr/>
            </a:pPr>
            <a:r>
              <a:rPr lang="en-US" sz="4400" dirty="0" smtClean="0"/>
              <a:t>The drug user’s brain cells become more resistant to the effects of the drug</a:t>
            </a:r>
            <a:r>
              <a:rPr lang="en-US" sz="4400" dirty="0" smtClean="0"/>
              <a:t>.</a:t>
            </a:r>
            <a:endParaRPr lang="en-US" sz="4400" dirty="0" smtClean="0"/>
          </a:p>
        </p:txBody>
      </p:sp>
    </p:spTree>
    <p:extLst>
      <p:ext uri="{BB962C8B-B14F-4D97-AF65-F5344CB8AC3E}">
        <p14:creationId xmlns:p14="http://schemas.microsoft.com/office/powerpoint/2010/main" val="41746539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74638"/>
            <a:ext cx="8839200" cy="11430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Tolerance, Dependence or Addiction?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>
            <a:normAutofit/>
          </a:bodyPr>
          <a:lstStyle/>
          <a:p>
            <a:pPr marL="0" indent="0" algn="ctr">
              <a:buNone/>
              <a:defRPr/>
            </a:pPr>
            <a:endParaRPr lang="en-US" sz="4400" dirty="0"/>
          </a:p>
          <a:p>
            <a:pPr marL="0" indent="0" algn="ctr">
              <a:lnSpc>
                <a:spcPct val="110000"/>
              </a:lnSpc>
              <a:buNone/>
              <a:defRPr/>
            </a:pPr>
            <a:r>
              <a:rPr lang="en-US" sz="4400" dirty="0" smtClean="0"/>
              <a:t>Layla </a:t>
            </a:r>
            <a:r>
              <a:rPr lang="en-US" sz="4400" dirty="0" smtClean="0"/>
              <a:t>cannot control her cocaine use anymore</a:t>
            </a:r>
            <a:r>
              <a:rPr lang="en-US" sz="4400" dirty="0" smtClean="0"/>
              <a:t>.</a:t>
            </a:r>
            <a:endParaRPr lang="en-US" sz="4400" dirty="0" smtClean="0"/>
          </a:p>
        </p:txBody>
      </p:sp>
    </p:spTree>
    <p:extLst>
      <p:ext uri="{BB962C8B-B14F-4D97-AF65-F5344CB8AC3E}">
        <p14:creationId xmlns:p14="http://schemas.microsoft.com/office/powerpoint/2010/main" val="26533989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024744" cy="11430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dirty="0" smtClean="0"/>
              <a:t>Tolerance, Dependence, or Addiction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4294967295"/>
          </p:nvPr>
        </p:nvSpPr>
        <p:spPr>
          <a:xfrm>
            <a:off x="457200" y="1752600"/>
            <a:ext cx="4343400" cy="4876799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sz="4000" dirty="0" smtClean="0"/>
              <a:t>1</a:t>
            </a:r>
            <a:r>
              <a:rPr lang="en-US" sz="3600" dirty="0" smtClean="0"/>
              <a:t>. Tolerance</a:t>
            </a:r>
          </a:p>
          <a:p>
            <a:pPr>
              <a:defRPr/>
            </a:pPr>
            <a:r>
              <a:rPr lang="en-US" sz="3600" dirty="0" smtClean="0"/>
              <a:t>2. </a:t>
            </a:r>
            <a:r>
              <a:rPr lang="en-US" sz="3600" dirty="0" smtClean="0"/>
              <a:t>Addiction</a:t>
            </a:r>
          </a:p>
          <a:p>
            <a:pPr>
              <a:defRPr/>
            </a:pPr>
            <a:r>
              <a:rPr lang="en-US" sz="3600" dirty="0" smtClean="0"/>
              <a:t>3. </a:t>
            </a:r>
            <a:r>
              <a:rPr lang="en-US" sz="3600" dirty="0" smtClean="0"/>
              <a:t>Addiction</a:t>
            </a:r>
          </a:p>
          <a:p>
            <a:pPr>
              <a:defRPr/>
            </a:pPr>
            <a:r>
              <a:rPr lang="en-US" sz="3600" dirty="0" smtClean="0"/>
              <a:t>4. </a:t>
            </a:r>
            <a:r>
              <a:rPr lang="en-US" sz="3600" dirty="0" smtClean="0"/>
              <a:t>Dependence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4294967295"/>
          </p:nvPr>
        </p:nvSpPr>
        <p:spPr>
          <a:xfrm>
            <a:off x="4419600" y="1676400"/>
            <a:ext cx="4267200" cy="4525963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sz="3600" dirty="0" smtClean="0"/>
              <a:t>5. </a:t>
            </a:r>
            <a:r>
              <a:rPr lang="en-US" sz="3600" dirty="0" smtClean="0"/>
              <a:t>Tolerance</a:t>
            </a:r>
          </a:p>
          <a:p>
            <a:pPr>
              <a:defRPr/>
            </a:pPr>
            <a:r>
              <a:rPr lang="en-US" sz="3600" dirty="0" smtClean="0"/>
              <a:t>6. </a:t>
            </a:r>
            <a:r>
              <a:rPr lang="en-US" sz="3600" dirty="0" smtClean="0"/>
              <a:t>Addiction</a:t>
            </a:r>
          </a:p>
          <a:p>
            <a:pPr>
              <a:defRPr/>
            </a:pPr>
            <a:r>
              <a:rPr lang="en-US" sz="3600" dirty="0" smtClean="0"/>
              <a:t>7. </a:t>
            </a:r>
            <a:r>
              <a:rPr lang="en-US" sz="3600" dirty="0" smtClean="0"/>
              <a:t>Dependence</a:t>
            </a:r>
          </a:p>
          <a:p>
            <a:pPr>
              <a:defRPr/>
            </a:pPr>
            <a:r>
              <a:rPr lang="en-US" sz="3600" dirty="0"/>
              <a:t>8</a:t>
            </a:r>
            <a:r>
              <a:rPr lang="en-US" sz="3600" dirty="0" smtClean="0"/>
              <a:t>. </a:t>
            </a:r>
            <a:r>
              <a:rPr lang="en-US" sz="3600" dirty="0" smtClean="0"/>
              <a:t>Tolerance</a:t>
            </a:r>
          </a:p>
          <a:p>
            <a:pPr>
              <a:defRPr/>
            </a:pPr>
            <a:r>
              <a:rPr lang="en-US" sz="3600" dirty="0" smtClean="0"/>
              <a:t>9. </a:t>
            </a:r>
            <a:r>
              <a:rPr lang="en-US" sz="3600" dirty="0" smtClean="0"/>
              <a:t>Addiction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5053652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914400"/>
            <a:ext cx="8229600" cy="5597525"/>
          </a:xfrm>
        </p:spPr>
        <p:txBody>
          <a:bodyPr>
            <a:normAutofit fontScale="92500" lnSpcReduction="20000"/>
          </a:bodyPr>
          <a:lstStyle/>
          <a:p>
            <a:r>
              <a:rPr lang="en-US" altLang="en-US" sz="4200" b="1" dirty="0"/>
              <a:t>Psychoactive effects – </a:t>
            </a:r>
            <a:r>
              <a:rPr lang="en-US" altLang="en-US" sz="4200" dirty="0"/>
              <a:t>an effect on a person’s mood or behavior.</a:t>
            </a:r>
          </a:p>
          <a:p>
            <a:pPr lvl="1"/>
            <a:r>
              <a:rPr lang="en-US" altLang="en-US" sz="3800" dirty="0"/>
              <a:t>Mood-altering</a:t>
            </a:r>
          </a:p>
          <a:p>
            <a:pPr lvl="1"/>
            <a:r>
              <a:rPr lang="en-US" altLang="en-US" sz="3800" dirty="0"/>
              <a:t>affects brain </a:t>
            </a:r>
            <a:r>
              <a:rPr lang="en-US" altLang="en-US" sz="3800" dirty="0" smtClean="0"/>
              <a:t>activity</a:t>
            </a:r>
          </a:p>
          <a:p>
            <a:r>
              <a:rPr lang="en-US" altLang="en-US" sz="4200" b="1" dirty="0"/>
              <a:t>Overdose – </a:t>
            </a:r>
            <a:r>
              <a:rPr lang="en-US" altLang="en-US" sz="4200" dirty="0"/>
              <a:t>a serious sometimes fatal reaction to a large dose of a drug</a:t>
            </a:r>
          </a:p>
          <a:p>
            <a:r>
              <a:rPr lang="en-US" altLang="en-US" sz="4200" b="1" dirty="0"/>
              <a:t>Dose – </a:t>
            </a:r>
            <a:r>
              <a:rPr lang="en-US" altLang="en-US" sz="4200" dirty="0"/>
              <a:t>an exact amount of a drug</a:t>
            </a:r>
          </a:p>
          <a:p>
            <a:endParaRPr lang="en-US" altLang="en-US" sz="4600" dirty="0"/>
          </a:p>
        </p:txBody>
      </p:sp>
    </p:spTree>
    <p:extLst>
      <p:ext uri="{BB962C8B-B14F-4D97-AF65-F5344CB8AC3E}">
        <p14:creationId xmlns:p14="http://schemas.microsoft.com/office/powerpoint/2010/main" val="373624069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066800"/>
            <a:ext cx="7620000" cy="5181600"/>
          </a:xfrm>
        </p:spPr>
        <p:txBody>
          <a:bodyPr>
            <a:normAutofit/>
          </a:bodyPr>
          <a:lstStyle/>
          <a:p>
            <a:pPr algn="l" rtl="0">
              <a:buFont typeface="Courier New" panose="02070309020205020404" pitchFamily="49" charset="0"/>
              <a:buChar char="o"/>
            </a:pPr>
            <a:r>
              <a:rPr lang="en-US" sz="3200" b="1" dirty="0" smtClean="0"/>
              <a:t>Tolerance</a:t>
            </a:r>
            <a:r>
              <a:rPr lang="en-US" sz="3200" dirty="0" smtClean="0"/>
              <a:t>: </a:t>
            </a:r>
            <a:r>
              <a:rPr lang="en-US" sz="3200" dirty="0" smtClean="0"/>
              <a:t>A </a:t>
            </a:r>
            <a:r>
              <a:rPr lang="en-US" sz="3200" dirty="0" smtClean="0"/>
              <a:t>stage of drug abuse in which the brain and body get used to a drug, causing a person to have to take more and more of the drug to get the same </a:t>
            </a:r>
            <a:r>
              <a:rPr lang="en-US" sz="3200" dirty="0" smtClean="0"/>
              <a:t>effect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sz="3200" b="1" dirty="0"/>
              <a:t>Dependence</a:t>
            </a:r>
            <a:r>
              <a:rPr lang="en-US" sz="3200" dirty="0"/>
              <a:t>: A stage of drug abuse in which a person needs a drug just to feel okay (normal). </a:t>
            </a:r>
          </a:p>
          <a:p>
            <a:pPr algn="l" rtl="0">
              <a:buFont typeface="Courier New" panose="02070309020205020404" pitchFamily="49" charset="0"/>
              <a:buChar char="o"/>
            </a:pPr>
            <a:endParaRPr lang="en-US" dirty="0" smtClean="0"/>
          </a:p>
          <a:p>
            <a:pPr algn="l" rtl="0">
              <a:buFont typeface="Courier New" panose="02070309020205020404" pitchFamily="49" charset="0"/>
              <a:buChar char="o"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4984794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838200"/>
            <a:ext cx="7848600" cy="5715000"/>
          </a:xfrm>
        </p:spPr>
        <p:txBody>
          <a:bodyPr>
            <a:normAutofit fontScale="70000" lnSpcReduction="20000"/>
          </a:bodyPr>
          <a:lstStyle/>
          <a:p>
            <a:pPr algn="l" rtl="0"/>
            <a:r>
              <a:rPr lang="en-US" sz="4500" b="1" dirty="0" smtClean="0"/>
              <a:t>Addiction</a:t>
            </a:r>
            <a:r>
              <a:rPr lang="en-US" sz="4500" dirty="0"/>
              <a:t> </a:t>
            </a:r>
            <a:r>
              <a:rPr lang="en-US" sz="4500" dirty="0" smtClean="0"/>
              <a:t>A </a:t>
            </a:r>
            <a:r>
              <a:rPr lang="en-US" sz="4500" dirty="0" smtClean="0"/>
              <a:t>style of living characterized by compulsive use and overwhelming involvement</a:t>
            </a:r>
            <a:r>
              <a:rPr lang="ar-SA" sz="4500" dirty="0" smtClean="0"/>
              <a:t> </a:t>
            </a:r>
            <a:r>
              <a:rPr lang="en-US" sz="4500" dirty="0" smtClean="0"/>
              <a:t>with </a:t>
            </a:r>
            <a:r>
              <a:rPr lang="en-US" sz="4500" dirty="0" smtClean="0"/>
              <a:t>a drug. A stage of drug abuse in which the user cannot stop taking the drug despite serious negative consequences; the drug takes control of the brain and overpowers the body’s natural signals </a:t>
            </a:r>
            <a:endParaRPr lang="en-US" sz="4500" dirty="0" smtClean="0"/>
          </a:p>
          <a:p>
            <a:pPr lvl="1"/>
            <a:r>
              <a:rPr lang="en-US" altLang="en-US" sz="4500" dirty="0"/>
              <a:t>Compulsive use of a drug despite any cost</a:t>
            </a:r>
          </a:p>
          <a:p>
            <a:pPr lvl="1"/>
            <a:r>
              <a:rPr lang="en-US" altLang="en-US" sz="4500" dirty="0"/>
              <a:t>Changes the structure and chemistry of the brain</a:t>
            </a:r>
          </a:p>
          <a:p>
            <a:pPr algn="l" rtl="0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2027298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685800"/>
            <a:ext cx="6777317" cy="3508977"/>
          </a:xfrm>
        </p:spPr>
        <p:txBody>
          <a:bodyPr/>
          <a:lstStyle/>
          <a:p>
            <a:pPr algn="l" rtl="0"/>
            <a:r>
              <a:rPr lang="en-US" sz="3600" b="1" dirty="0" smtClean="0"/>
              <a:t>Withdrawal</a:t>
            </a:r>
            <a:r>
              <a:rPr lang="en-US" sz="3600" dirty="0" smtClean="0"/>
              <a:t>: </a:t>
            </a:r>
            <a:r>
              <a:rPr lang="en-US" sz="3600" dirty="0" smtClean="0"/>
              <a:t>A </a:t>
            </a:r>
            <a:r>
              <a:rPr lang="en-US" sz="3600" dirty="0" smtClean="0"/>
              <a:t>stage of drug abuse when the user stops taking the drug. The user is often in physical pain and may suffer from depression, hallucinations or delusions. </a:t>
            </a:r>
            <a:endParaRPr lang="ar-SA" sz="3600" dirty="0" smtClean="0"/>
          </a:p>
          <a:p>
            <a:pPr algn="l" rtl="0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4435048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Other Drug Vocabulary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b="1" i="1" u="sng" dirty="0"/>
              <a:t>Relapse</a:t>
            </a:r>
            <a:r>
              <a:rPr lang="en-US" dirty="0"/>
              <a:t>  – the tendency to return to addictive behavior after a period of abstinence</a:t>
            </a:r>
            <a:r>
              <a:rPr lang="en-US" dirty="0" smtClean="0"/>
              <a:t>.</a:t>
            </a:r>
          </a:p>
          <a:p>
            <a:r>
              <a:rPr lang="en-US" b="1" i="1" u="sng" dirty="0"/>
              <a:t>Euphoria</a:t>
            </a:r>
            <a:r>
              <a:rPr lang="en-US" dirty="0"/>
              <a:t> – “high”</a:t>
            </a:r>
          </a:p>
          <a:p>
            <a:r>
              <a:rPr lang="en-US" b="1" i="1" u="sng" dirty="0"/>
              <a:t>Synesthesia</a:t>
            </a:r>
            <a:r>
              <a:rPr lang="en-US" dirty="0"/>
              <a:t> – an effect where sensory messages are incorrectly assigned (hear a taste, smell a sound)</a:t>
            </a:r>
          </a:p>
          <a:p>
            <a:r>
              <a:rPr lang="en-US" b="1" i="1" u="sng" dirty="0"/>
              <a:t>Flashbacks</a:t>
            </a:r>
            <a:r>
              <a:rPr lang="en-US" dirty="0"/>
              <a:t> – perceptual distortions and bizarre thoughts that occur after the drug has been eliminated from the body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86747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LIMITERS" val="3.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79</TotalTime>
  <Words>1381</Words>
  <Application>Microsoft Office PowerPoint</Application>
  <PresentationFormat>On-screen Show (4:3)</PresentationFormat>
  <Paragraphs>254</Paragraphs>
  <Slides>45</Slides>
  <Notes>15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45</vt:i4>
      </vt:variant>
    </vt:vector>
  </HeadingPairs>
  <TitlesOfParts>
    <vt:vector size="46" baseType="lpstr">
      <vt:lpstr>Austin</vt:lpstr>
      <vt:lpstr>Introduction to drug abuse </vt:lpstr>
      <vt:lpstr>Outline</vt:lpstr>
      <vt:lpstr>Definitions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Other Drug Vocabulary</vt:lpstr>
      <vt:lpstr>What are gateway drugs?</vt:lpstr>
      <vt:lpstr>Types of Drugs</vt:lpstr>
      <vt:lpstr>Categories of drugs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Addiction</vt:lpstr>
      <vt:lpstr>PowerPoint Presentation</vt:lpstr>
      <vt:lpstr>Potato Chip Activity</vt:lpstr>
      <vt:lpstr>How Addiction Happens…</vt:lpstr>
      <vt:lpstr>Dopamine and Serotonin</vt:lpstr>
      <vt:lpstr>Dopamine and the brain</vt:lpstr>
      <vt:lpstr>PowerPoint Presentation</vt:lpstr>
      <vt:lpstr>Factors That Influence Drug Action</vt:lpstr>
      <vt:lpstr>Why do people use drugs?</vt:lpstr>
      <vt:lpstr>Symptoms of a Drug User</vt:lpstr>
      <vt:lpstr>Symptoms of a Drug User</vt:lpstr>
      <vt:lpstr>Symptoms of a Drug User</vt:lpstr>
      <vt:lpstr>How Drugs Are Taken</vt:lpstr>
      <vt:lpstr>Stages of Addiction</vt:lpstr>
      <vt:lpstr>Stages of Addiction</vt:lpstr>
      <vt:lpstr>Stages of Addiction</vt:lpstr>
      <vt:lpstr>Stages of Addiction</vt:lpstr>
      <vt:lpstr> Tolerance, Dependence or Addiction?</vt:lpstr>
      <vt:lpstr> Tolerance, Dependence or Addiction?</vt:lpstr>
      <vt:lpstr> Tolerance, Dependence or Addiction?</vt:lpstr>
      <vt:lpstr> Tolerance, Dependence or Addiction?</vt:lpstr>
      <vt:lpstr> Tolerance, Dependence or Addiction?</vt:lpstr>
      <vt:lpstr> Tolerance, Dependence or Addiction?</vt:lpstr>
      <vt:lpstr> Tolerance, Dependence or Addiction?</vt:lpstr>
      <vt:lpstr> Tolerance, Dependence or Addiction?</vt:lpstr>
      <vt:lpstr> Tolerance, Dependence or Addiction?</vt:lpstr>
      <vt:lpstr> Tolerance, Dependence or Addiction?</vt:lpstr>
      <vt:lpstr>Tolerance, Dependence, or Addiction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drug abuse</dc:title>
  <dc:creator>Basma</dc:creator>
  <cp:lastModifiedBy>Basma</cp:lastModifiedBy>
  <cp:revision>8</cp:revision>
  <dcterms:created xsi:type="dcterms:W3CDTF">2015-02-03T08:08:19Z</dcterms:created>
  <dcterms:modified xsi:type="dcterms:W3CDTF">2015-02-03T09:27:42Z</dcterms:modified>
</cp:coreProperties>
</file>