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4"/>
  </p:sldMasterIdLst>
  <p:notesMasterIdLst>
    <p:notesMasterId r:id="rId125"/>
  </p:notesMasterIdLst>
  <p:sldIdLst>
    <p:sldId id="368" r:id="rId5"/>
    <p:sldId id="256" r:id="rId6"/>
    <p:sldId id="365" r:id="rId7"/>
    <p:sldId id="363" r:id="rId8"/>
    <p:sldId id="259" r:id="rId9"/>
    <p:sldId id="261" r:id="rId10"/>
    <p:sldId id="257" r:id="rId11"/>
    <p:sldId id="258" r:id="rId12"/>
    <p:sldId id="360" r:id="rId13"/>
    <p:sldId id="364" r:id="rId14"/>
    <p:sldId id="361" r:id="rId15"/>
    <p:sldId id="374" r:id="rId16"/>
    <p:sldId id="265" r:id="rId17"/>
    <p:sldId id="266" r:id="rId18"/>
    <p:sldId id="267" r:id="rId19"/>
    <p:sldId id="268" r:id="rId20"/>
    <p:sldId id="271" r:id="rId21"/>
    <p:sldId id="272" r:id="rId22"/>
    <p:sldId id="273" r:id="rId23"/>
    <p:sldId id="281" r:id="rId24"/>
    <p:sldId id="415" r:id="rId25"/>
    <p:sldId id="278" r:id="rId26"/>
    <p:sldId id="279" r:id="rId27"/>
    <p:sldId id="280" r:id="rId28"/>
    <p:sldId id="269" r:id="rId29"/>
    <p:sldId id="274" r:id="rId30"/>
    <p:sldId id="275" r:id="rId31"/>
    <p:sldId id="276" r:id="rId32"/>
    <p:sldId id="397" r:id="rId33"/>
    <p:sldId id="376" r:id="rId34"/>
    <p:sldId id="378" r:id="rId35"/>
    <p:sldId id="379" r:id="rId36"/>
    <p:sldId id="380" r:id="rId37"/>
    <p:sldId id="371" r:id="rId38"/>
    <p:sldId id="391" r:id="rId39"/>
    <p:sldId id="392" r:id="rId40"/>
    <p:sldId id="408" r:id="rId41"/>
    <p:sldId id="411" r:id="rId42"/>
    <p:sldId id="413" r:id="rId43"/>
    <p:sldId id="416" r:id="rId44"/>
    <p:sldId id="417" r:id="rId45"/>
    <p:sldId id="283" r:id="rId46"/>
    <p:sldId id="277" r:id="rId47"/>
    <p:sldId id="288" r:id="rId48"/>
    <p:sldId id="289" r:id="rId49"/>
    <p:sldId id="284" r:id="rId50"/>
    <p:sldId id="285" r:id="rId51"/>
    <p:sldId id="286" r:id="rId52"/>
    <p:sldId id="287" r:id="rId53"/>
    <p:sldId id="296" r:id="rId54"/>
    <p:sldId id="295" r:id="rId55"/>
    <p:sldId id="292" r:id="rId56"/>
    <p:sldId id="293" r:id="rId57"/>
    <p:sldId id="294" r:id="rId58"/>
    <p:sldId id="302" r:id="rId59"/>
    <p:sldId id="303" r:id="rId60"/>
    <p:sldId id="304" r:id="rId61"/>
    <p:sldId id="305" r:id="rId62"/>
    <p:sldId id="373" r:id="rId63"/>
    <p:sldId id="306" r:id="rId64"/>
    <p:sldId id="325" r:id="rId65"/>
    <p:sldId id="372" r:id="rId66"/>
    <p:sldId id="347" r:id="rId67"/>
    <p:sldId id="297" r:id="rId68"/>
    <p:sldId id="298" r:id="rId69"/>
    <p:sldId id="300" r:id="rId70"/>
    <p:sldId id="301" r:id="rId71"/>
    <p:sldId id="309" r:id="rId72"/>
    <p:sldId id="310" r:id="rId73"/>
    <p:sldId id="311" r:id="rId74"/>
    <p:sldId id="307" r:id="rId75"/>
    <p:sldId id="312" r:id="rId76"/>
    <p:sldId id="316" r:id="rId77"/>
    <p:sldId id="317" r:id="rId78"/>
    <p:sldId id="318" r:id="rId79"/>
    <p:sldId id="381" r:id="rId80"/>
    <p:sldId id="320" r:id="rId81"/>
    <p:sldId id="299" r:id="rId82"/>
    <p:sldId id="329" r:id="rId83"/>
    <p:sldId id="330" r:id="rId84"/>
    <p:sldId id="327" r:id="rId85"/>
    <p:sldId id="341" r:id="rId86"/>
    <p:sldId id="336" r:id="rId87"/>
    <p:sldId id="337" r:id="rId88"/>
    <p:sldId id="328" r:id="rId89"/>
    <p:sldId id="382" r:id="rId90"/>
    <p:sldId id="383" r:id="rId91"/>
    <p:sldId id="384" r:id="rId92"/>
    <p:sldId id="385" r:id="rId93"/>
    <p:sldId id="386" r:id="rId94"/>
    <p:sldId id="387" r:id="rId95"/>
    <p:sldId id="388" r:id="rId96"/>
    <p:sldId id="340" r:id="rId97"/>
    <p:sldId id="343" r:id="rId98"/>
    <p:sldId id="356" r:id="rId99"/>
    <p:sldId id="359" r:id="rId100"/>
    <p:sldId id="344" r:id="rId101"/>
    <p:sldId id="390" r:id="rId102"/>
    <p:sldId id="389" r:id="rId103"/>
    <p:sldId id="350" r:id="rId104"/>
    <p:sldId id="345" r:id="rId105"/>
    <p:sldId id="331" r:id="rId106"/>
    <p:sldId id="334" r:id="rId107"/>
    <p:sldId id="353" r:id="rId108"/>
    <p:sldId id="406" r:id="rId109"/>
    <p:sldId id="403" r:id="rId110"/>
    <p:sldId id="407" r:id="rId111"/>
    <p:sldId id="414" r:id="rId112"/>
    <p:sldId id="409" r:id="rId113"/>
    <p:sldId id="410" r:id="rId114"/>
    <p:sldId id="399" r:id="rId115"/>
    <p:sldId id="401" r:id="rId116"/>
    <p:sldId id="400" r:id="rId117"/>
    <p:sldId id="324" r:id="rId118"/>
    <p:sldId id="333" r:id="rId119"/>
    <p:sldId id="367" r:id="rId120"/>
    <p:sldId id="366" r:id="rId121"/>
    <p:sldId id="335" r:id="rId122"/>
    <p:sldId id="357" r:id="rId123"/>
    <p:sldId id="352" r:id="rId124"/>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791" autoAdjust="0"/>
    <p:restoredTop sz="95387" autoAdjust="0"/>
  </p:normalViewPr>
  <p:slideViewPr>
    <p:cSldViewPr>
      <p:cViewPr>
        <p:scale>
          <a:sx n="75" d="100"/>
          <a:sy n="75" d="100"/>
        </p:scale>
        <p:origin x="-1194" y="3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vl1pPr>
          </a:lstStyle>
          <a:p>
            <a:pPr>
              <a:defRPr/>
            </a:pPr>
            <a:endParaRPr lang="en-US"/>
          </a:p>
        </p:txBody>
      </p:sp>
      <p:sp>
        <p:nvSpPr>
          <p:cNvPr id="2355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vl1pPr>
          </a:lstStyle>
          <a:p>
            <a:pPr>
              <a:defRPr/>
            </a:pPr>
            <a:endParaRPr lang="en-US"/>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vl1pPr>
          </a:lstStyle>
          <a:p>
            <a:pPr>
              <a:defRPr/>
            </a:pPr>
            <a:endParaRPr lang="en-US"/>
          </a:p>
        </p:txBody>
      </p:sp>
      <p:sp>
        <p:nvSpPr>
          <p:cNvPr id="2355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vl1pPr>
          </a:lstStyle>
          <a:p>
            <a:pPr>
              <a:defRPr/>
            </a:pPr>
            <a:fld id="{651ADE2B-AD43-4F49-9321-0EF94E7450CF}"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عنصر نائب لصورة الشريحة 1"/>
          <p:cNvSpPr>
            <a:spLocks noGrp="1" noRot="1" noChangeAspect="1" noTextEdit="1"/>
          </p:cNvSpPr>
          <p:nvPr>
            <p:ph type="sldImg"/>
          </p:nvPr>
        </p:nvSpPr>
        <p:spPr>
          <a:ln/>
        </p:spPr>
      </p:sp>
      <p:sp>
        <p:nvSpPr>
          <p:cNvPr id="91139" name="عنصر نائب للملاحظات 2"/>
          <p:cNvSpPr>
            <a:spLocks noGrp="1"/>
          </p:cNvSpPr>
          <p:nvPr>
            <p:ph type="body" idx="1"/>
          </p:nvPr>
        </p:nvSpPr>
        <p:spPr>
          <a:noFill/>
          <a:ln/>
        </p:spPr>
        <p:txBody>
          <a:bodyPr/>
          <a:lstStyle/>
          <a:p>
            <a:endParaRPr lang="ar-SA" smtClean="0">
              <a:latin typeface="Arial" pitchFamily="34" charset="0"/>
            </a:endParaRPr>
          </a:p>
        </p:txBody>
      </p:sp>
      <p:sp>
        <p:nvSpPr>
          <p:cNvPr id="91140" name="عنصر نائب لرقم الشريحة 3"/>
          <p:cNvSpPr>
            <a:spLocks noGrp="1"/>
          </p:cNvSpPr>
          <p:nvPr>
            <p:ph type="sldNum" sz="quarter" idx="5"/>
          </p:nvPr>
        </p:nvSpPr>
        <p:spPr>
          <a:noFill/>
        </p:spPr>
        <p:txBody>
          <a:bodyPr/>
          <a:lstStyle/>
          <a:p>
            <a:fld id="{A151FB58-999A-422B-8914-DE90EB5DF930}" type="slidenum">
              <a:rPr lang="ar-SA" smtClean="0">
                <a:latin typeface="Arial" pitchFamily="34" charset="0"/>
              </a:rPr>
              <a:pPr/>
              <a:t>21</a:t>
            </a:fld>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p:spPr>
        <p:txBody>
          <a:bodyPr/>
          <a:lstStyle/>
          <a:p>
            <a:pPr algn="l" rtl="0"/>
            <a:r>
              <a:rPr lang="en-US" dirty="0" smtClean="0"/>
              <a:t>Printed material including</a:t>
            </a:r>
            <a:r>
              <a:rPr lang="en-US" baseline="0" dirty="0" smtClean="0"/>
              <a:t> graphics are visual sense stimulated </a:t>
            </a:r>
            <a:endParaRPr lang="ar-SA"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txBox="1">
            <a:spLocks noGrp="1" noChangeArrowheads="1"/>
          </p:cNvSpPr>
          <p:nvPr/>
        </p:nvSpPr>
        <p:spPr bwMode="auto">
          <a:xfrm>
            <a:off x="1588" y="8685213"/>
            <a:ext cx="2971800" cy="457200"/>
          </a:xfrm>
          <a:prstGeom prst="rect">
            <a:avLst/>
          </a:prstGeom>
          <a:noFill/>
          <a:ln w="9525">
            <a:noFill/>
            <a:miter lim="800000"/>
            <a:headEnd/>
            <a:tailEnd/>
          </a:ln>
        </p:spPr>
        <p:txBody>
          <a:bodyPr anchor="b"/>
          <a:lstStyle/>
          <a:p>
            <a:pPr algn="l"/>
            <a:fld id="{426725AE-9DBB-49EF-AF27-83DA62B38385}" type="slidenum">
              <a:rPr lang="ar-SA" sz="1200">
                <a:solidFill>
                  <a:srgbClr val="000000"/>
                </a:solidFill>
                <a:latin typeface="Calibri" pitchFamily="34" charset="0"/>
              </a:rPr>
              <a:pPr algn="l"/>
              <a:t>90</a:t>
            </a:fld>
            <a:endParaRPr lang="en-US" sz="1200">
              <a:solidFill>
                <a:srgbClr val="000000"/>
              </a:solidFill>
              <a:latin typeface="Calibri" pitchFamily="34" charset="0"/>
              <a:cs typeface="Tahoma" pitchFamily="34"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a:spcBef>
                <a:spcPct val="0"/>
              </a:spcBef>
            </a:pPr>
            <a:endParaRPr lang="ar-S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95912D20-4D39-4FA7-ADD8-FE7DF7870590}" type="slidenum">
              <a:rPr lang="ar-SA" smtClean="0"/>
              <a:pPr/>
              <a:t>114</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smtClean="0"/>
              <a:t>First</a:t>
            </a:r>
            <a:r>
              <a:rPr lang="en-US" baseline="0" smtClean="0"/>
              <a:t> Exam 2014 </a:t>
            </a:r>
            <a:endParaRPr lang="ar-SA"/>
          </a:p>
        </p:txBody>
      </p:sp>
      <p:sp>
        <p:nvSpPr>
          <p:cNvPr id="4" name="عنصر نائب لرقم الشريحة 3"/>
          <p:cNvSpPr>
            <a:spLocks noGrp="1"/>
          </p:cNvSpPr>
          <p:nvPr>
            <p:ph type="sldNum" sz="quarter" idx="10"/>
          </p:nvPr>
        </p:nvSpPr>
        <p:spPr/>
        <p:txBody>
          <a:bodyPr/>
          <a:lstStyle/>
          <a:p>
            <a:pPr>
              <a:defRPr/>
            </a:pPr>
            <a:fld id="{651ADE2B-AD43-4F49-9321-0EF94E7450CF}" type="slidenum">
              <a:rPr lang="ar-SA" smtClean="0"/>
              <a:pPr>
                <a:defRPr/>
              </a:pPr>
              <a:t>34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smtClean="0"/>
          </a:p>
          <a:p>
            <a:endParaRPr lang="en-US" dirty="0" smtClean="0"/>
          </a:p>
          <a:p>
            <a:r>
              <a:rPr lang="en-US" dirty="0" smtClean="0"/>
              <a:t>To</a:t>
            </a:r>
            <a:r>
              <a:rPr lang="en-US" baseline="0" dirty="0" smtClean="0"/>
              <a:t> Practice Use HBM Later </a:t>
            </a:r>
          </a:p>
          <a:p>
            <a:endParaRPr lang="ar-SA" dirty="0"/>
          </a:p>
        </p:txBody>
      </p:sp>
      <p:sp>
        <p:nvSpPr>
          <p:cNvPr id="4" name="عنصر نائب لرقم الشريحة 3"/>
          <p:cNvSpPr>
            <a:spLocks noGrp="1"/>
          </p:cNvSpPr>
          <p:nvPr>
            <p:ph type="sldNum" sz="quarter" idx="10"/>
          </p:nvPr>
        </p:nvSpPr>
        <p:spPr/>
        <p:txBody>
          <a:bodyPr/>
          <a:lstStyle/>
          <a:p>
            <a:pPr>
              <a:defRPr/>
            </a:pPr>
            <a:fld id="{651ADE2B-AD43-4F49-9321-0EF94E7450CF}" type="slidenum">
              <a:rPr lang="ar-SA" smtClean="0"/>
              <a:pPr>
                <a:defRPr/>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4361578B-4C10-4BD6-AEFA-21981817C305}" type="slidenum">
              <a:rPr lang="ar-SA" smtClean="0"/>
              <a:pPr/>
              <a:t>72</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37D61392-9251-491B-8B5F-967F01253C04}" type="slidenum">
              <a:rPr lang="ar-SA" smtClean="0"/>
              <a:pPr/>
              <a:t>73</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5F242652-C20B-4D51-AD33-4B3C2637D53B}" type="slidenum">
              <a:rPr lang="ar-SA" smtClean="0"/>
              <a:pPr/>
              <a:t>74</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r>
              <a:rPr lang="en-US" dirty="0" smtClean="0"/>
              <a:t>NHEPC</a:t>
            </a:r>
            <a:endParaRPr lang="ar-SA"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ar-S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2041"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ar-SA"/>
              <a:t>انقر لتحرير نمط العنوان الرئيسي</a:t>
            </a:r>
          </a:p>
        </p:txBody>
      </p:sp>
      <p:sp>
        <p:nvSpPr>
          <p:cNvPr id="172042"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ar-SA"/>
              <a:t>انقر لتحرير نمط العنوان الثانوي الرئيسي</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r>
              <a:rPr lang="ar-SA" smtClean="0"/>
              <a:t>CHS456</a:t>
            </a:r>
            <a:endParaRPr lang="en-US"/>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r>
              <a:rPr lang="en-US" smtClean="0"/>
              <a:t>Johali3 NHEPC 2014</a:t>
            </a:r>
            <a:endParaRPr lang="en-US"/>
          </a:p>
        </p:txBody>
      </p:sp>
      <p:sp>
        <p:nvSpPr>
          <p:cNvPr id="13" name="Rectangle 13"/>
          <p:cNvSpPr>
            <a:spLocks noGrp="1" noChangeArrowheads="1"/>
          </p:cNvSpPr>
          <p:nvPr>
            <p:ph type="sldNum" sz="quarter" idx="12"/>
          </p:nvPr>
        </p:nvSpPr>
        <p:spPr/>
        <p:txBody>
          <a:bodyPr/>
          <a:lstStyle>
            <a:lvl1pPr>
              <a:defRPr/>
            </a:lvl1pPr>
          </a:lstStyle>
          <a:p>
            <a:pPr>
              <a:defRPr/>
            </a:pPr>
            <a:fld id="{391FA215-CA00-4529-AD36-C149C1B0DA6E}" type="slidenum">
              <a:rPr lang="ar-SA"/>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AD2AABF1-4FC6-4911-8F16-216DFFFE7648}" type="slidenum">
              <a:rPr lang="ar-SA"/>
              <a:pPr>
                <a:defRPr/>
              </a:pPr>
              <a:t>‹#›</a:t>
            </a:fld>
            <a:endParaRPr lang="en-US"/>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48463" y="244475"/>
            <a:ext cx="2097087"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44475"/>
            <a:ext cx="6138863"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B26A9B73-28AC-477A-9347-4EC75D37B163}" type="slidenum">
              <a:rPr lang="ar-SA"/>
              <a:pPr>
                <a:defRPr/>
              </a:pPr>
              <a:t>‹#›</a:t>
            </a:fld>
            <a:endParaRPr lang="en-US"/>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6E0C9963-A582-429E-9D78-3DA3C09AC7A0}" type="slidenum">
              <a:rPr lang="ar-SA"/>
              <a:pPr>
                <a:defRPr/>
              </a:pPr>
              <a:t>‹#›</a:t>
            </a:fld>
            <a:endParaRPr lang="en-US"/>
          </a:p>
        </p:txBody>
      </p:sp>
    </p:spTree>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E46866C9-301B-4416-8A25-21554C252C26}"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918075" y="19050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918075" y="40767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04CECFB6-2C50-4867-9C34-78D6B5FC6C71}" type="slidenum">
              <a:rPr lang="ar-SA"/>
              <a:pPr>
                <a:defRPr/>
              </a:pPr>
              <a:t>‹#›</a:t>
            </a:fld>
            <a:endParaRPr lang="en-US"/>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61F60571-06DB-424F-B16A-3CF9B24C293A}" type="slidenum">
              <a:rPr lang="ar-SA"/>
              <a:pPr>
                <a:defRPr/>
              </a:pPr>
              <a:t>‹#›</a:t>
            </a:fld>
            <a:endParaRPr lang="en-US"/>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FBDC230-D096-4F68-8450-A7FA97B2C5C7}" type="slidenum">
              <a:rPr lang="ar-SA"/>
              <a:pPr>
                <a:defRPr/>
              </a:pPr>
              <a:t>‹#›</a:t>
            </a:fld>
            <a:endParaRPr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6A4AA1B4-6067-48E4-BCBE-2394B4E27BE3}" type="slidenum">
              <a:rPr lang="ar-SA"/>
              <a:pPr>
                <a:defRPr/>
              </a:pPr>
              <a:t>‹#›</a:t>
            </a:fld>
            <a:endParaRPr lang="en-US"/>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15474AA0-4DE9-409A-8AD4-57A95A1D3F89}" type="slidenum">
              <a:rPr lang="ar-SA"/>
              <a:pPr>
                <a:defRPr/>
              </a:pPr>
              <a:t>‹#›</a:t>
            </a:fld>
            <a:endParaRPr lang="en-US"/>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635BAAAB-FA01-4FC1-93BC-91A5F97FFB8E}" type="slidenum">
              <a:rPr lang="ar-SA"/>
              <a:pPr>
                <a:defRPr/>
              </a:pPr>
              <a:t>‹#›</a:t>
            </a:fld>
            <a:endParaRPr lang="en-US"/>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1178650E-97FA-4CA9-A47A-E77D5C2A1697}" type="slidenum">
              <a:rPr lang="ar-SA"/>
              <a:pPr>
                <a:defRPr/>
              </a:pPr>
              <a:t>‹#›</a:t>
            </a:fld>
            <a:endParaRPr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3AC3C68F-1B4A-4CA0-A907-AB1EEA43FC2D}" type="slidenum">
              <a:rPr lang="ar-SA"/>
              <a:pPr>
                <a:defRPr/>
              </a:pPr>
              <a:t>‹#›</a:t>
            </a:fld>
            <a:endParaRPr lang="en-US"/>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CHS456</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Johali3 NHEPC 2014</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6832E08-688D-42A8-A1F7-F378AD9C8E98}" type="slidenum">
              <a:rPr lang="ar-SA"/>
              <a:pPr>
                <a:defRPr/>
              </a:pPr>
              <a:t>‹#›</a:t>
            </a:fld>
            <a:endParaRPr lang="en-US"/>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171011"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171012"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ar-SA"/>
            </a:p>
          </p:txBody>
        </p:sp>
        <p:sp>
          <p:nvSpPr>
            <p:cNvPr id="171013"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ar-SA"/>
            </a:p>
          </p:txBody>
        </p:sp>
        <p:sp>
          <p:nvSpPr>
            <p:cNvPr id="171014"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5"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6"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7"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8"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1019"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effectLst>
                  <a:outerShdw blurRad="38100" dist="38100" dir="2700000" algn="tl">
                    <a:srgbClr val="000000"/>
                  </a:outerShdw>
                </a:effectLst>
              </a:defRPr>
            </a:lvl1pPr>
          </a:lstStyle>
          <a:p>
            <a:pPr>
              <a:defRPr/>
            </a:pPr>
            <a:r>
              <a:rPr lang="ar-SA" smtClean="0"/>
              <a:t>CHS456</a:t>
            </a:r>
            <a:endParaRPr lang="en-US"/>
          </a:p>
        </p:txBody>
      </p:sp>
      <p:sp>
        <p:nvSpPr>
          <p:cNvPr id="171020"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effectLst>
                  <a:outerShdw blurRad="38100" dist="38100" dir="2700000" algn="tl">
                    <a:srgbClr val="000000"/>
                  </a:outerShdw>
                </a:effectLst>
              </a:defRPr>
            </a:lvl1pPr>
          </a:lstStyle>
          <a:p>
            <a:pPr>
              <a:defRPr/>
            </a:pPr>
            <a:r>
              <a:rPr lang="en-US" smtClean="0"/>
              <a:t>Johali3 NHEPC 2014</a:t>
            </a:r>
            <a:endParaRPr lang="en-US"/>
          </a:p>
        </p:txBody>
      </p:sp>
      <p:sp>
        <p:nvSpPr>
          <p:cNvPr id="171021"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effectLst>
                  <a:outerShdw blurRad="38100" dist="38100" dir="2700000" algn="tl">
                    <a:srgbClr val="000000"/>
                  </a:outerShdw>
                </a:effectLst>
              </a:defRPr>
            </a:lvl1pPr>
          </a:lstStyle>
          <a:p>
            <a:pPr>
              <a:defRPr/>
            </a:pPr>
            <a:fld id="{D7152A0A-6AA0-4776-9DC5-DE7DFFF53AE2}" type="slidenum">
              <a:rPr lang="ar-SA"/>
              <a:pPr>
                <a:defRPr/>
              </a:pPr>
              <a:t>‹#›</a:t>
            </a:fld>
            <a:endParaRPr lang="en-US"/>
          </a:p>
        </p:txBody>
      </p:sp>
      <p:sp>
        <p:nvSpPr>
          <p:cNvPr id="171022"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71023"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Tree>
  </p:cSld>
  <p:clrMap bg1="dk2" tx1="lt1" bg2="dk1" tx2="lt2" accent1="accent1" accent2="accent2" accent3="accent3" accent4="accent4" accent5="accent5" accent6="accent6" hlink="hlink" folHlink="folHlink"/>
  <p:sldLayoutIdLst>
    <p:sldLayoutId id="2147483850"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71022"/>
                                        </p:tgtEl>
                                        <p:attrNameLst>
                                          <p:attrName>style.visibility</p:attrName>
                                        </p:attrNameLst>
                                      </p:cBhvr>
                                      <p:to>
                                        <p:strVal val="visible"/>
                                      </p:to>
                                    </p:set>
                                    <p:anim calcmode="lin" valueType="num">
                                      <p:cBhvr additive="base">
                                        <p:cTn id="7" dur="800" fill="hold">
                                          <p:stCondLst>
                                            <p:cond delay="0"/>
                                          </p:stCondLst>
                                        </p:cTn>
                                        <p:tgtEl>
                                          <p:spTgt spid="17102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710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grpId="0" nodeType="clickEffect">
                                  <p:stCondLst>
                                    <p:cond delay="0"/>
                                  </p:stCondLst>
                                  <p:iterate type="lt">
                                    <p:tmPct val="10000"/>
                                  </p:iterate>
                                  <p:childTnLst>
                                    <p:set>
                                      <p:cBhvr>
                                        <p:cTn id="12" dur="1" fill="hold">
                                          <p:stCondLst>
                                            <p:cond delay="0"/>
                                          </p:stCondLst>
                                        </p:cTn>
                                        <p:tgtEl>
                                          <p:spTgt spid="171023">
                                            <p:txEl>
                                              <p:pRg st="0" end="0"/>
                                            </p:txEl>
                                          </p:spTgt>
                                        </p:tgtEl>
                                        <p:attrNameLst>
                                          <p:attrName>style.visibility</p:attrName>
                                        </p:attrNameLst>
                                      </p:cBhvr>
                                      <p:to>
                                        <p:strVal val="visible"/>
                                      </p:to>
                                    </p:set>
                                    <p:animEffect transition="in" filter="fade">
                                      <p:cBhvr>
                                        <p:cTn id="13" dur="1000"/>
                                        <p:tgtEl>
                                          <p:spTgt spid="171023">
                                            <p:txEl>
                                              <p:pRg st="0" end="0"/>
                                            </p:txEl>
                                          </p:spTgt>
                                        </p:tgtEl>
                                      </p:cBhvr>
                                    </p:animEffect>
                                    <p:anim calcmode="lin" valueType="num">
                                      <p:cBhvr>
                                        <p:cTn id="14" dur="1000" fill="hold"/>
                                        <p:tgtEl>
                                          <p:spTgt spid="17102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1023">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171023">
                                            <p:txEl>
                                              <p:pRg st="1" end="1"/>
                                            </p:txEl>
                                          </p:spTgt>
                                        </p:tgtEl>
                                        <p:attrNameLst>
                                          <p:attrName>style.visibility</p:attrName>
                                        </p:attrNameLst>
                                      </p:cBhvr>
                                      <p:to>
                                        <p:strVal val="visible"/>
                                      </p:to>
                                    </p:set>
                                    <p:animEffect transition="in" filter="fade">
                                      <p:cBhvr>
                                        <p:cTn id="18" dur="1000"/>
                                        <p:tgtEl>
                                          <p:spTgt spid="171023">
                                            <p:txEl>
                                              <p:pRg st="1" end="1"/>
                                            </p:txEl>
                                          </p:spTgt>
                                        </p:tgtEl>
                                      </p:cBhvr>
                                    </p:animEffect>
                                    <p:anim calcmode="lin" valueType="num">
                                      <p:cBhvr>
                                        <p:cTn id="19" dur="1000" fill="hold"/>
                                        <p:tgtEl>
                                          <p:spTgt spid="171023">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1023">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171023">
                                            <p:txEl>
                                              <p:pRg st="2" end="2"/>
                                            </p:txEl>
                                          </p:spTgt>
                                        </p:tgtEl>
                                        <p:attrNameLst>
                                          <p:attrName>style.visibility</p:attrName>
                                        </p:attrNameLst>
                                      </p:cBhvr>
                                      <p:to>
                                        <p:strVal val="visible"/>
                                      </p:to>
                                    </p:set>
                                    <p:animEffect transition="in" filter="fade">
                                      <p:cBhvr>
                                        <p:cTn id="23" dur="1000"/>
                                        <p:tgtEl>
                                          <p:spTgt spid="171023">
                                            <p:txEl>
                                              <p:pRg st="2" end="2"/>
                                            </p:txEl>
                                          </p:spTgt>
                                        </p:tgtEl>
                                      </p:cBhvr>
                                    </p:animEffect>
                                    <p:anim calcmode="lin" valueType="num">
                                      <p:cBhvr>
                                        <p:cTn id="24" dur="1000" fill="hold"/>
                                        <p:tgtEl>
                                          <p:spTgt spid="171023">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1023">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171023">
                                            <p:txEl>
                                              <p:pRg st="3" end="3"/>
                                            </p:txEl>
                                          </p:spTgt>
                                        </p:tgtEl>
                                        <p:attrNameLst>
                                          <p:attrName>style.visibility</p:attrName>
                                        </p:attrNameLst>
                                      </p:cBhvr>
                                      <p:to>
                                        <p:strVal val="visible"/>
                                      </p:to>
                                    </p:set>
                                    <p:animEffect transition="in" filter="fade">
                                      <p:cBhvr>
                                        <p:cTn id="28" dur="1000"/>
                                        <p:tgtEl>
                                          <p:spTgt spid="171023">
                                            <p:txEl>
                                              <p:pRg st="3" end="3"/>
                                            </p:txEl>
                                          </p:spTgt>
                                        </p:tgtEl>
                                      </p:cBhvr>
                                    </p:animEffect>
                                    <p:anim calcmode="lin" valueType="num">
                                      <p:cBhvr>
                                        <p:cTn id="29" dur="1000" fill="hold"/>
                                        <p:tgtEl>
                                          <p:spTgt spid="171023">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1023">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171023">
                                            <p:txEl>
                                              <p:pRg st="4" end="4"/>
                                            </p:txEl>
                                          </p:spTgt>
                                        </p:tgtEl>
                                        <p:attrNameLst>
                                          <p:attrName>style.visibility</p:attrName>
                                        </p:attrNameLst>
                                      </p:cBhvr>
                                      <p:to>
                                        <p:strVal val="visible"/>
                                      </p:to>
                                    </p:set>
                                    <p:animEffect transition="in" filter="fade">
                                      <p:cBhvr>
                                        <p:cTn id="33" dur="1000"/>
                                        <p:tgtEl>
                                          <p:spTgt spid="171023">
                                            <p:txEl>
                                              <p:pRg st="4" end="4"/>
                                            </p:txEl>
                                          </p:spTgt>
                                        </p:tgtEl>
                                      </p:cBhvr>
                                    </p:animEffect>
                                    <p:anim calcmode="lin" valueType="num">
                                      <p:cBhvr>
                                        <p:cTn id="34" dur="1000" fill="hold"/>
                                        <p:tgtEl>
                                          <p:spTgt spid="171023">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10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2" grpId="0"/>
      <p:bldP spid="17102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Lst>
      </p:bldP>
    </p:bldLst>
  </p:timing>
  <p:hf hdr="0"/>
  <p:txStyles>
    <p:titleStyle>
      <a:lvl1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2pPr>
      <a:lvl3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3pPr>
      <a:lvl4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4pPr>
      <a:lvl5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5pPr>
      <a:lvl6pPr marL="4572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6pPr>
      <a:lvl7pPr marL="9144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7pPr>
      <a:lvl8pPr marL="13716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8pPr>
      <a:lvl9pPr marL="18288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hyperlink" Target="http://www.umabdullah.com/vb/%D8%A7%D9%83%D8%A8%D8%B1-%D8%A7%D9%83%D9%84%D9%87-%D9%83%D8%A8%D8%B3%D9%87-%D8%B3%D8%B9%D9%88%D8%AF%D9%8A%D9%87-%D8%A7%D9%84%D9%84%D9%87-%D9%8A%D8%AD%D9%8A%D9%8A%D9%83%D9%85-%D8%B5%D9%88%D8%B1-%D8%A7%D8%B7%D9%81%D8%A7%D9%84-%D8" TargetMode="External"/><Relationship Id="rId2" Type="http://schemas.openxmlformats.org/officeDocument/2006/relationships/image" Target="../media/image1.wmf"/><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hyperlink" Target="http://src.easyhealthoptions.com/ego/a8eb4cca-4ae3-4b37-a1e8-bbe123f00424/387970960/148107"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mailto:info@unidine.com" TargetMode="External"/><Relationship Id="rId2" Type="http://schemas.openxmlformats.org/officeDocument/2006/relationships/hyperlink" Target="http://www.youtube.com/watch?v=V93tMFyuIMk" TargetMode="External"/><Relationship Id="rId1" Type="http://schemas.openxmlformats.org/officeDocument/2006/relationships/slideLayout" Target="../slideLayouts/slideLayout2.xml"/><Relationship Id="rId5" Type="http://schemas.openxmlformats.org/officeDocument/2006/relationships/hyperlink" Target="http://www.youtube.com/watch?v=q8jX0CA1ALY" TargetMode="External"/><Relationship Id="rId4" Type="http://schemas.openxmlformats.org/officeDocument/2006/relationships/hyperlink" Target="http://www.youtube.com/watch?v=q8jX0CA1ALY&amp;feature=related" TargetMode="External"/></Relationships>
</file>

<file path=ppt/slides/_rels/slide108.xml.rels><?xml version="1.0" encoding="UTF-8" standalone="yes"?>
<Relationships xmlns="http://schemas.openxmlformats.org/package/2006/relationships"><Relationship Id="rId3" Type="http://schemas.openxmlformats.org/officeDocument/2006/relationships/hyperlink" Target="http://www.youtube.com/watch?v=stT92A7z6qE" TargetMode="External"/><Relationship Id="rId2" Type="http://schemas.openxmlformats.org/officeDocument/2006/relationships/hyperlink" Target="http://www.youtube.com/watch?v=qLm3bZ1vJ60" TargetMode="External"/><Relationship Id="rId1" Type="http://schemas.openxmlformats.org/officeDocument/2006/relationships/slideLayout" Target="../slideLayouts/slideLayout2.xml"/><Relationship Id="rId4" Type="http://schemas.openxmlformats.org/officeDocument/2006/relationships/hyperlink" Target="http://www.youtube.com/watch?v=swdJlp8jvHE"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youtube.com/watch?v=naLWTY5ooEQ&amp;list=PLA6CF74CEEC4EFF61"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mailto:Johali59@hotmail.com" TargetMode="External"/><Relationship Id="rId7" Type="http://schemas.openxmlformats.org/officeDocument/2006/relationships/image" Target="../media/image1.wmf"/><Relationship Id="rId2" Type="http://schemas.openxmlformats.org/officeDocument/2006/relationships/hyperlink" Target="http://faculty.ksu.edu.sa/JOHALI/default.aspx" TargetMode="External"/><Relationship Id="rId1" Type="http://schemas.openxmlformats.org/officeDocument/2006/relationships/slideLayout" Target="../slideLayouts/slideLayout1.xml"/><Relationship Id="rId6" Type="http://schemas.openxmlformats.org/officeDocument/2006/relationships/hyperlink" Target="https://twitter.com/EisatheNature" TargetMode="External"/><Relationship Id="rId5" Type="http://schemas.openxmlformats.org/officeDocument/2006/relationships/hyperlink" Target="https://twitter.com/TheNature2011" TargetMode="External"/><Relationship Id="rId4" Type="http://schemas.openxmlformats.org/officeDocument/2006/relationships/hyperlink" Target="http://sa.linkedin.com/pub/eisa-johali/31/3a6/896" TargetMode="External"/><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image" Target="http://media.licdn.com/mpr/mpr/shrink_80_80/p/2/000/1a6/08f/0cbff66.jpg" TargetMode="External"/><Relationship Id="rId13" Type="http://schemas.openxmlformats.org/officeDocument/2006/relationships/hyperlink" Target="http://www.linkedin.com/groupItem?view=&amp;gid=4866805&amp;type=member&amp;item=217455884&amp;commentID=-1&amp;qid=4da4129c-a7ec-4d84-b734-272e3597ccb5" TargetMode="External"/><Relationship Id="rId18" Type="http://schemas.openxmlformats.org/officeDocument/2006/relationships/hyperlink" Target="http://www.linkedin.com/groups?home=&amp;gid=4866805&amp;trk=anet_ug_hm" TargetMode="External"/><Relationship Id="rId3" Type="http://schemas.openxmlformats.org/officeDocument/2006/relationships/hyperlink" Target="http://www.linkedin.com/groupItem?view=&amp;gid=78660&amp;type=member&amp;item=199928773&amp;qid=58db8a86-f861-4c3b-89e9-3eaecfc98fdc&amp;trk=group_search_item_list-0-b-ttl&amp;goback=.gmr_78660" TargetMode="External"/><Relationship Id="rId7" Type="http://schemas.openxmlformats.org/officeDocument/2006/relationships/image" Target="../media/image10.jpeg"/><Relationship Id="rId12" Type="http://schemas.openxmlformats.org/officeDocument/2006/relationships/hyperlink" Target="http://www.linkedin.com/groupItem?setLike=&amp;gid=4866805&amp;type=member&amp;item=217455884&amp;ajax=true&amp;csrfToken=ajax:4901490266764300940" TargetMode="External"/><Relationship Id="rId17" Type="http://schemas.openxmlformats.org/officeDocument/2006/relationships/hyperlink" Target="http://www.linkedin.com/groups?home=&amp;gid=4866805&amp;trk=groups_item_detail-h-logo" TargetMode="External"/><Relationship Id="rId2" Type="http://schemas.openxmlformats.org/officeDocument/2006/relationships/notesSlide" Target="../notesSlides/notesSlide1.xml"/><Relationship Id="rId16"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linkedin.com/groups?viewMemberFeed=&amp;gid=78660&amp;memberID=111446898&amp;trk=group_search_item_list-0-b-pp&amp;goback=.gmp_78660" TargetMode="External"/><Relationship Id="rId11" Type="http://schemas.openxmlformats.org/officeDocument/2006/relationships/hyperlink" Target="http://www.linkedin.com/profile/view?id=111446898&amp;goback=.gde_4866805_member_217455884" TargetMode="External"/><Relationship Id="rId5" Type="http://schemas.openxmlformats.org/officeDocument/2006/relationships/hyperlink" Target="http://www.linkedin.com/groupItem?view=&amp;gid=78660&amp;type=member&amp;item=207981338&amp;qid=53b6ef8c-d93a-4e6b-9d2b-10fe9c4a394c&amp;trk=group_search_item_list-0-b-ttl&amp;goback=.gmp_78660" TargetMode="External"/><Relationship Id="rId15" Type="http://schemas.openxmlformats.org/officeDocument/2006/relationships/hyperlink" Target="http://www.linkedin.com/groupItem?follow=&amp;gid=4866805&amp;type=member&amp;item=217455884&amp;ajax=true&amp;csrfToken=ajax:4901490266764300940" TargetMode="External"/><Relationship Id="rId10" Type="http://schemas.openxmlformats.org/officeDocument/2006/relationships/hyperlink" Target="http://www.linkedin.com/groups/What-Does-Health-Mean-You-4866805.S.217455884?qid=4da4129c-a7ec-4d84-b734-272e3597ccb5&amp;trk=groups_items_see_more-0-b-ttl" TargetMode="External"/><Relationship Id="rId19" Type="http://schemas.openxmlformats.org/officeDocument/2006/relationships/image" Target="../media/image12.png"/><Relationship Id="rId4" Type="http://schemas.openxmlformats.org/officeDocument/2006/relationships/hyperlink" Target="http://www.linkedin.com/groupItem?view=&amp;gid=78660&amp;type=member&amp;item=207981338&amp;qid=ffd428bb-f5f5-4541-9445-acf0889173df&amp;trk=group_most_recent_rich-0-b-ttl&amp;goback=.gmr_78660" TargetMode="External"/><Relationship Id="rId9" Type="http://schemas.openxmlformats.org/officeDocument/2006/relationships/hyperlink" Target="http://www.linkedin.com/groups?home=&amp;gid=78660&amp;trk=anet_ug_hm&amp;goback=.gmp_78660" TargetMode="External"/><Relationship Id="rId14" Type="http://schemas.openxmlformats.org/officeDocument/2006/relationships/hyperlink" Target="http://www.linkedin.com/group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healthpromotionjournal.com/index.html" TargetMode="External"/><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nutritionandaging.fiu.edu/resource_biography.asp?NutritionCat_Name=Counseling" TargetMode="External"/><Relationship Id="rId2" Type="http://schemas.openxmlformats.org/officeDocument/2006/relationships/hyperlink" Target="http://nutritionandaging.fiu.edu/resource_resou.asp?NutritionCat_Name=Counseling" TargetMode="Externa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nutritionandaging.fiu.edu/resource_weblink.asp?NutritionCat_Name=Counseling"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thefreedictionary.com/advise" TargetMode="External"/><Relationship Id="rId2" Type="http://schemas.openxmlformats.org/officeDocument/2006/relationships/hyperlink" Target="http://www.thefreedictionary.com/advice"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healthline.com/adamcontent/heart-disease" TargetMode="External"/><Relationship Id="rId2" Type="http://schemas.openxmlformats.org/officeDocument/2006/relationships/hyperlink" Target="http://www.healthline.com/galecontent/chronic-illnes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healthline.com/galecontent/dietary-reference-intakes" TargetMode="External"/><Relationship Id="rId2" Type="http://schemas.openxmlformats.org/officeDocument/2006/relationships/hyperlink" Target="http://www.healthline.com/galecontent/vitamins-and-mineral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nutritionandaging.fiu.edu/creative_solutions/nutrition_ed.as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nutritionandaging.fiu.edu/creative_solutions/nutrition_ed.as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PowerPoint_Slide1.sldx"/></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hyperlink" Target="http://www.dairycouncilofca.org/PDFs/AppToolkitFacGuide.pdf"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package" Target="../embeddings/Microsoft_Office_PowerPoint_Slide2.sldx"/><Relationship Id="rId4" Type="http://schemas.openxmlformats.org/officeDocument/2006/relationships/image" Target="../media/image29.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ehow.com/video_5611014_train-nutritionist.html" TargetMode="Externa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hyperlink" Target="http://www.ehow.com/video_4958429_nutritionist-job-description.htm" TargetMode="External"/><Relationship Id="rId5" Type="http://schemas.openxmlformats.org/officeDocument/2006/relationships/hyperlink" Target="http://www.ehow.com/video_4767643_dietitians-vs_-nutritionists.htm" TargetMode="External"/><Relationship Id="rId4" Type="http://schemas.openxmlformats.org/officeDocument/2006/relationships/hyperlink" Target="http://www.ehow.com/video_4979770_what-dietitian.html"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عنصر نائب للتذييل 4"/>
          <p:cNvSpPr>
            <a:spLocks noGrp="1"/>
          </p:cNvSpPr>
          <p:nvPr>
            <p:ph type="ftr" sz="quarter" idx="11"/>
          </p:nvPr>
        </p:nvSpPr>
        <p:spPr>
          <a:xfrm>
            <a:off x="2928926" y="6357959"/>
            <a:ext cx="4143404" cy="285752"/>
          </a:xfrm>
        </p:spPr>
        <p:style>
          <a:lnRef idx="2">
            <a:schemeClr val="dk1"/>
          </a:lnRef>
          <a:fillRef idx="1">
            <a:schemeClr val="lt1"/>
          </a:fillRef>
          <a:effectRef idx="0">
            <a:schemeClr val="dk1"/>
          </a:effectRef>
          <a:fontRef idx="minor">
            <a:schemeClr val="dk1"/>
          </a:fontRef>
        </p:style>
        <p:txBody>
          <a:bodyPr/>
          <a:lstStyle/>
          <a:p>
            <a:pPr>
              <a:defRPr/>
            </a:pPr>
            <a:r>
              <a:rPr lang="en-US" sz="1000" dirty="0" smtClean="0"/>
              <a:t>First Print 2007 as HEHP- </a:t>
            </a:r>
            <a:r>
              <a:rPr lang="en-US" sz="1200" dirty="0" smtClean="0"/>
              <a:t>Johali3 </a:t>
            </a:r>
            <a:r>
              <a:rPr lang="en-US" sz="1200" smtClean="0"/>
              <a:t>NHEPC </a:t>
            </a:r>
            <a:r>
              <a:rPr lang="en-US" sz="1200" smtClean="0"/>
              <a:t>2013</a:t>
            </a:r>
            <a:endParaRPr lang="en-US" sz="1200" dirty="0"/>
          </a:p>
        </p:txBody>
      </p:sp>
      <p:sp>
        <p:nvSpPr>
          <p:cNvPr id="13" name="عنصر نائب لرقم الشريحة 5"/>
          <p:cNvSpPr>
            <a:spLocks noGrp="1"/>
          </p:cNvSpPr>
          <p:nvPr>
            <p:ph type="sldNum" sz="quarter" idx="12"/>
          </p:nvPr>
        </p:nvSpPr>
        <p:spPr/>
        <p:txBody>
          <a:bodyPr/>
          <a:lstStyle/>
          <a:p>
            <a:pPr>
              <a:defRPr/>
            </a:pPr>
            <a:fld id="{B309461B-DA6C-4163-BD64-ACE09780DF57}" type="slidenum">
              <a:rPr lang="ar-SA"/>
              <a:pPr>
                <a:defRPr/>
              </a:pPr>
              <a:t>1</a:t>
            </a:fld>
            <a:endParaRPr lang="en-US" dirty="0"/>
          </a:p>
        </p:txBody>
      </p:sp>
      <p:sp>
        <p:nvSpPr>
          <p:cNvPr id="182274" name="Rectangle 2"/>
          <p:cNvSpPr>
            <a:spLocks noGrp="1" noRot="1" noChangeArrowheads="1"/>
          </p:cNvSpPr>
          <p:nvPr>
            <p:ph type="title"/>
          </p:nvPr>
        </p:nvSpPr>
        <p:spPr>
          <a:xfrm>
            <a:off x="2124075" y="785813"/>
            <a:ext cx="4968875" cy="785799"/>
          </a:xfrm>
        </p:spPr>
        <p:txBody>
          <a:bodyPr/>
          <a:lstStyle/>
          <a:p>
            <a:pPr algn="ctr" eaLnBrk="1" hangingPunct="1">
              <a:defRPr/>
            </a:pPr>
            <a:r>
              <a:rPr lang="en-US" sz="1000" dirty="0" smtClean="0"/>
              <a:t>KINGDOM OF SAUDI ARABIA</a:t>
            </a:r>
            <a:br>
              <a:rPr lang="en-US" sz="1000" dirty="0" smtClean="0"/>
            </a:br>
            <a:r>
              <a:rPr lang="en-US" sz="1000" dirty="0" smtClean="0"/>
              <a:t>MINISTRY OF HIGHER EDUCTION</a:t>
            </a:r>
            <a:br>
              <a:rPr lang="en-US" sz="1000" dirty="0" smtClean="0"/>
            </a:br>
            <a:r>
              <a:rPr lang="en-US" sz="1000" dirty="0" smtClean="0"/>
              <a:t>KING SAUD UNIVERSITY</a:t>
            </a:r>
            <a:r>
              <a:rPr lang="en-US" sz="1200" dirty="0" smtClean="0"/>
              <a:t/>
            </a:r>
            <a:br>
              <a:rPr lang="en-US" sz="1200" dirty="0" smtClean="0"/>
            </a:br>
            <a:r>
              <a:rPr lang="en-US" sz="1200" dirty="0" smtClean="0"/>
              <a:t>CAMS \ </a:t>
            </a:r>
            <a:r>
              <a:rPr lang="en-US" sz="1200" i="1" dirty="0" smtClean="0"/>
              <a:t>CHS </a:t>
            </a:r>
            <a:r>
              <a:rPr lang="en-US" sz="1400" i="1" dirty="0" smtClean="0"/>
              <a:t>DEPARTMENT</a:t>
            </a:r>
            <a:r>
              <a:rPr lang="en-US" sz="1200" i="1" dirty="0" smtClean="0"/>
              <a:t> </a:t>
            </a:r>
            <a:r>
              <a:rPr lang="en-US" sz="1800" b="0" i="1" dirty="0" smtClean="0"/>
              <a:t> </a:t>
            </a:r>
          </a:p>
        </p:txBody>
      </p:sp>
      <p:sp>
        <p:nvSpPr>
          <p:cNvPr id="182275" name="Rectangle 3"/>
          <p:cNvSpPr>
            <a:spLocks noGrp="1" noRot="1" noChangeArrowheads="1"/>
          </p:cNvSpPr>
          <p:nvPr>
            <p:ph type="body" idx="1"/>
          </p:nvPr>
        </p:nvSpPr>
        <p:spPr>
          <a:xfrm>
            <a:off x="428625" y="1714500"/>
            <a:ext cx="8501063" cy="4090988"/>
          </a:xfrm>
        </p:spPr>
        <p:txBody>
          <a:bodyPr/>
          <a:lstStyle/>
          <a:p>
            <a:pPr algn="ctr" rtl="0" eaLnBrk="1" hangingPunct="1">
              <a:lnSpc>
                <a:spcPct val="90000"/>
              </a:lnSpc>
              <a:buFont typeface="Wingdings" pitchFamily="2" charset="2"/>
              <a:buNone/>
              <a:defRPr/>
            </a:pPr>
            <a:r>
              <a:rPr lang="en-US" sz="4000" i="1" dirty="0" smtClean="0">
                <a:latin typeface="Arial Black" pitchFamily="34" charset="0"/>
              </a:rPr>
              <a:t>N</a:t>
            </a:r>
            <a:r>
              <a:rPr lang="en-US" sz="2400" i="1" dirty="0" smtClean="0">
                <a:latin typeface="Arial Black" pitchFamily="34" charset="0"/>
              </a:rPr>
              <a:t>UTRITION</a:t>
            </a:r>
            <a:r>
              <a:rPr lang="en-US" sz="4400" i="1" dirty="0" smtClean="0">
                <a:latin typeface="Arial Black" pitchFamily="34" charset="0"/>
              </a:rPr>
              <a:t> </a:t>
            </a:r>
            <a:r>
              <a:rPr lang="en-US" sz="4000" i="1" dirty="0" smtClean="0">
                <a:latin typeface="Arial Black" pitchFamily="34" charset="0"/>
              </a:rPr>
              <a:t>H</a:t>
            </a:r>
            <a:r>
              <a:rPr lang="en-US" sz="2400" i="1" dirty="0" smtClean="0">
                <a:latin typeface="Arial Black" pitchFamily="34" charset="0"/>
              </a:rPr>
              <a:t>EALTH</a:t>
            </a:r>
            <a:r>
              <a:rPr lang="en-US" sz="4400" i="1" dirty="0" smtClean="0">
                <a:latin typeface="Arial Black" pitchFamily="34" charset="0"/>
              </a:rPr>
              <a:t> </a:t>
            </a:r>
            <a:r>
              <a:rPr lang="en-US" sz="4000" i="1" dirty="0" smtClean="0">
                <a:latin typeface="Arial Black" pitchFamily="34" charset="0"/>
              </a:rPr>
              <a:t>E</a:t>
            </a:r>
            <a:r>
              <a:rPr lang="en-US" sz="2400" i="1" dirty="0" smtClean="0">
                <a:latin typeface="Arial Black" pitchFamily="34" charset="0"/>
              </a:rPr>
              <a:t>DUCATION</a:t>
            </a:r>
            <a:r>
              <a:rPr lang="en-US" sz="4400" i="1" dirty="0" smtClean="0">
                <a:latin typeface="Arial Black" pitchFamily="34" charset="0"/>
              </a:rPr>
              <a:t> &amp; </a:t>
            </a:r>
            <a:r>
              <a:rPr lang="en-US" sz="4000" i="1" dirty="0" smtClean="0">
                <a:latin typeface="Arial Black" pitchFamily="34" charset="0"/>
              </a:rPr>
              <a:t>P</a:t>
            </a:r>
            <a:r>
              <a:rPr lang="en-US" sz="2400" i="1" dirty="0" smtClean="0">
                <a:latin typeface="Arial Black" pitchFamily="34" charset="0"/>
              </a:rPr>
              <a:t>ATIENT</a:t>
            </a:r>
            <a:r>
              <a:rPr lang="en-US" sz="4400" i="1" dirty="0" smtClean="0">
                <a:latin typeface="Arial Black" pitchFamily="34" charset="0"/>
              </a:rPr>
              <a:t> </a:t>
            </a:r>
            <a:r>
              <a:rPr lang="en-US" sz="4000" i="1" dirty="0" smtClean="0">
                <a:latin typeface="Arial Black" pitchFamily="34" charset="0"/>
              </a:rPr>
              <a:t>C</a:t>
            </a:r>
            <a:r>
              <a:rPr lang="en-US" sz="2400" i="1" dirty="0" smtClean="0">
                <a:latin typeface="Arial Black" pitchFamily="34" charset="0"/>
              </a:rPr>
              <a:t>OUNSELING</a:t>
            </a:r>
            <a:endParaRPr lang="en-US" sz="2000" i="1" dirty="0" smtClean="0">
              <a:solidFill>
                <a:srgbClr val="FF0000"/>
              </a:solidFill>
              <a:latin typeface="Arial Black" pitchFamily="34" charset="0"/>
            </a:endParaRPr>
          </a:p>
          <a:p>
            <a:pPr algn="ctr" rtl="0" eaLnBrk="1" hangingPunct="1">
              <a:lnSpc>
                <a:spcPct val="90000"/>
              </a:lnSpc>
              <a:buFont typeface="Wingdings" pitchFamily="2" charset="2"/>
              <a:buNone/>
              <a:defRPr/>
            </a:pPr>
            <a:r>
              <a:rPr lang="en-US" sz="2000" i="1" dirty="0" smtClean="0">
                <a:latin typeface="Arial Black" pitchFamily="34" charset="0"/>
              </a:rPr>
              <a:t>The Way To </a:t>
            </a:r>
            <a:r>
              <a:rPr lang="en-US" sz="2400" i="1" dirty="0" smtClean="0">
                <a:latin typeface="Arial Black" pitchFamily="34" charset="0"/>
              </a:rPr>
              <a:t>APCHE</a:t>
            </a:r>
            <a:r>
              <a:rPr lang="en-US" sz="2000" i="1" dirty="0" smtClean="0">
                <a:latin typeface="Arial Black" pitchFamily="34" charset="0"/>
              </a:rPr>
              <a:t>R Healthy Life </a:t>
            </a:r>
            <a:endParaRPr lang="en-US" sz="1800" b="1" i="1" dirty="0" smtClean="0">
              <a:latin typeface="Arial Black" pitchFamily="34" charset="0"/>
            </a:endParaRPr>
          </a:p>
          <a:p>
            <a:pPr algn="ctr" rtl="0" eaLnBrk="1" hangingPunct="1">
              <a:lnSpc>
                <a:spcPct val="90000"/>
              </a:lnSpc>
              <a:buFont typeface="Wingdings" pitchFamily="2" charset="2"/>
              <a:buNone/>
              <a:defRPr/>
            </a:pPr>
            <a:endParaRPr lang="en-US" sz="1800" b="1" dirty="0" smtClean="0">
              <a:latin typeface="Arial Black" pitchFamily="34" charset="0"/>
            </a:endParaRPr>
          </a:p>
          <a:p>
            <a:pPr algn="ctr" rtl="0" eaLnBrk="1" hangingPunct="1">
              <a:lnSpc>
                <a:spcPct val="90000"/>
              </a:lnSpc>
              <a:buFont typeface="Wingdings" pitchFamily="2" charset="2"/>
              <a:buNone/>
              <a:defRPr/>
            </a:pPr>
            <a:endParaRPr lang="en-US" sz="2400" b="1" i="1" dirty="0" smtClean="0">
              <a:latin typeface="Arial Black" pitchFamily="34" charset="0"/>
            </a:endParaRPr>
          </a:p>
          <a:p>
            <a:pPr algn="ctr" rtl="0" eaLnBrk="1" hangingPunct="1">
              <a:lnSpc>
                <a:spcPct val="90000"/>
              </a:lnSpc>
              <a:buFont typeface="Wingdings" pitchFamily="2" charset="2"/>
              <a:buNone/>
              <a:defRPr/>
            </a:pPr>
            <a:endParaRPr lang="en-US" sz="1800" b="1" i="1" dirty="0" smtClean="0">
              <a:latin typeface="Arial Black" pitchFamily="34" charset="0"/>
            </a:endParaRPr>
          </a:p>
          <a:p>
            <a:pPr algn="ctr" rtl="0" eaLnBrk="1" hangingPunct="1">
              <a:lnSpc>
                <a:spcPct val="90000"/>
              </a:lnSpc>
              <a:buFont typeface="Wingdings" pitchFamily="2" charset="2"/>
              <a:buNone/>
              <a:defRPr/>
            </a:pPr>
            <a:endParaRPr lang="en-US" sz="1800" b="1" i="1" dirty="0" smtClean="0">
              <a:latin typeface="Arial Black" pitchFamily="34" charset="0"/>
            </a:endParaRPr>
          </a:p>
          <a:p>
            <a:pPr algn="ctr" rtl="0" eaLnBrk="1" hangingPunct="1">
              <a:lnSpc>
                <a:spcPct val="90000"/>
              </a:lnSpc>
              <a:buFont typeface="Wingdings" pitchFamily="2" charset="2"/>
              <a:buNone/>
              <a:defRPr/>
            </a:pPr>
            <a:endParaRPr lang="en-US" sz="1800" b="1" i="1" dirty="0" smtClean="0">
              <a:latin typeface="Arial Black" pitchFamily="34" charset="0"/>
            </a:endParaRPr>
          </a:p>
          <a:p>
            <a:pPr algn="ctr" rtl="0" eaLnBrk="1" hangingPunct="1">
              <a:lnSpc>
                <a:spcPct val="90000"/>
              </a:lnSpc>
              <a:buFont typeface="Wingdings" pitchFamily="2" charset="2"/>
              <a:buNone/>
              <a:defRPr/>
            </a:pPr>
            <a:r>
              <a:rPr lang="en-US" sz="1800" b="1" i="1" dirty="0" smtClean="0">
                <a:latin typeface="Arial Black" pitchFamily="34" charset="0"/>
              </a:rPr>
              <a:t>Promote and Help To …….. </a:t>
            </a:r>
          </a:p>
          <a:p>
            <a:pPr algn="ctr" rtl="0" eaLnBrk="1" hangingPunct="1">
              <a:lnSpc>
                <a:spcPct val="90000"/>
              </a:lnSpc>
              <a:buFont typeface="Wingdings" pitchFamily="2" charset="2"/>
              <a:buNone/>
              <a:defRPr/>
            </a:pPr>
            <a:r>
              <a:rPr lang="en-US" b="1" i="1" dirty="0" smtClean="0">
                <a:latin typeface="Arial Black" pitchFamily="34" charset="0"/>
              </a:rPr>
              <a:t>The NHEPC </a:t>
            </a:r>
            <a:r>
              <a:rPr lang="en-US" b="1" i="1" dirty="0" smtClean="0">
                <a:latin typeface="Arial Black" pitchFamily="34" charset="0"/>
              </a:rPr>
              <a:t>2013_2017 </a:t>
            </a:r>
            <a:r>
              <a:rPr lang="en-US" b="1" i="1" baseline="30000" dirty="0" smtClean="0">
                <a:latin typeface="Arial Black" pitchFamily="34" charset="0"/>
              </a:rPr>
              <a:t>CR</a:t>
            </a:r>
            <a:endParaRPr lang="en-US" i="1" baseline="30000" dirty="0" smtClean="0">
              <a:latin typeface="Arial Black" pitchFamily="34" charset="0"/>
            </a:endParaRPr>
          </a:p>
        </p:txBody>
      </p:sp>
      <p:sp>
        <p:nvSpPr>
          <p:cNvPr id="182276" name="Rectangle 4"/>
          <p:cNvSpPr>
            <a:spLocks noChangeArrowheads="1"/>
          </p:cNvSpPr>
          <p:nvPr/>
        </p:nvSpPr>
        <p:spPr bwMode="auto">
          <a:xfrm>
            <a:off x="1295400" y="5486400"/>
            <a:ext cx="6781800" cy="762000"/>
          </a:xfrm>
          <a:prstGeom prst="rect">
            <a:avLst/>
          </a:prstGeom>
          <a:noFill/>
          <a:ln w="9525">
            <a:noFill/>
            <a:miter lim="800000"/>
            <a:headEnd/>
            <a:tailEnd/>
          </a:ln>
          <a:effectLst/>
        </p:spPr>
        <p:txBody>
          <a:bodyPr/>
          <a:lstStyle/>
          <a:p>
            <a:pPr marL="342900" indent="-342900" algn="ctr">
              <a:lnSpc>
                <a:spcPct val="80000"/>
              </a:lnSpc>
              <a:spcBef>
                <a:spcPct val="20000"/>
              </a:spcBef>
              <a:buClr>
                <a:schemeClr val="hlink"/>
              </a:buClr>
              <a:buFont typeface="Wingdings" pitchFamily="2" charset="2"/>
              <a:buNone/>
              <a:defRPr/>
            </a:pPr>
            <a:endParaRPr lang="ar-SA" b="1">
              <a:effectLst>
                <a:outerShdw blurRad="38100" dist="38100" dir="2700000" algn="tl">
                  <a:srgbClr val="000000"/>
                </a:outerShdw>
              </a:effectLst>
              <a:latin typeface="Arial Black" pitchFamily="34" charset="0"/>
            </a:endParaRPr>
          </a:p>
        </p:txBody>
      </p:sp>
      <p:pic>
        <p:nvPicPr>
          <p:cNvPr id="6151" name="Picture 5" descr="BD04972_"/>
          <p:cNvPicPr>
            <a:picLocks noChangeAspect="1" noChangeArrowheads="1"/>
          </p:cNvPicPr>
          <p:nvPr/>
        </p:nvPicPr>
        <p:blipFill>
          <a:blip r:embed="rId2"/>
          <a:srcRect/>
          <a:stretch>
            <a:fillRect/>
          </a:stretch>
        </p:blipFill>
        <p:spPr bwMode="auto">
          <a:xfrm>
            <a:off x="3357563" y="3357562"/>
            <a:ext cx="3214687" cy="1643063"/>
          </a:xfrm>
          <a:prstGeom prst="rect">
            <a:avLst/>
          </a:prstGeom>
          <a:noFill/>
          <a:ln w="9525">
            <a:noFill/>
            <a:miter lim="800000"/>
            <a:headEnd/>
            <a:tailEnd/>
          </a:ln>
        </p:spPr>
      </p:pic>
      <p:sp>
        <p:nvSpPr>
          <p:cNvPr id="182279" name="Rectangle 7"/>
          <p:cNvSpPr>
            <a:spLocks noChangeArrowheads="1"/>
          </p:cNvSpPr>
          <p:nvPr/>
        </p:nvSpPr>
        <p:spPr bwMode="auto">
          <a:xfrm>
            <a:off x="1835150" y="5854700"/>
            <a:ext cx="5740400" cy="431800"/>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nchor="ctr" anchorCtr="1"/>
          <a:lstStyle/>
          <a:p>
            <a:pPr algn="l" rtl="0">
              <a:defRPr/>
            </a:pPr>
            <a:r>
              <a:rPr lang="en-US" dirty="0" smtClean="0">
                <a:solidFill>
                  <a:schemeClr val="tx2"/>
                </a:solidFill>
                <a:effectLst>
                  <a:outerShdw blurRad="38100" dist="38100" dir="2700000" algn="tl">
                    <a:srgbClr val="000000"/>
                  </a:outerShdw>
                </a:effectLst>
                <a:latin typeface="Arial Black" pitchFamily="34" charset="0"/>
                <a:cs typeface="Monotype Koufi" pitchFamily="2" charset="-78"/>
              </a:rPr>
              <a:t>® EISA  </a:t>
            </a:r>
            <a:r>
              <a:rPr lang="en-US" dirty="0">
                <a:solidFill>
                  <a:schemeClr val="tx2"/>
                </a:solidFill>
                <a:effectLst>
                  <a:outerShdw blurRad="38100" dist="38100" dir="2700000" algn="tl">
                    <a:srgbClr val="000000"/>
                  </a:outerShdw>
                </a:effectLst>
                <a:latin typeface="Arial Black" pitchFamily="34" charset="0"/>
                <a:cs typeface="Monotype Koufi" pitchFamily="2" charset="-78"/>
              </a:rPr>
              <a:t>ALI JOHALI </a:t>
            </a:r>
            <a:r>
              <a:rPr lang="ar-SA" sz="2400" b="1" dirty="0" smtClean="0">
                <a:solidFill>
                  <a:schemeClr val="tx2"/>
                </a:solidFill>
                <a:effectLst>
                  <a:outerShdw blurRad="38100" dist="38100" dir="2700000" algn="tl">
                    <a:srgbClr val="000000"/>
                  </a:outerShdw>
                </a:effectLst>
                <a:latin typeface="Arial Black" pitchFamily="34" charset="0"/>
                <a:cs typeface="Monotype Koufi" pitchFamily="2" charset="-78"/>
              </a:rPr>
              <a:t>عيسى </a:t>
            </a:r>
            <a:r>
              <a:rPr lang="ar-SA" sz="2400" b="1" dirty="0">
                <a:solidFill>
                  <a:schemeClr val="tx2"/>
                </a:solidFill>
                <a:effectLst>
                  <a:outerShdw blurRad="38100" dist="38100" dir="2700000" algn="tl">
                    <a:srgbClr val="000000"/>
                  </a:outerShdw>
                </a:effectLst>
                <a:latin typeface="Arial Black" pitchFamily="34" charset="0"/>
                <a:cs typeface="Monotype Koufi" pitchFamily="2" charset="-78"/>
              </a:rPr>
              <a:t>بن علي </a:t>
            </a:r>
            <a:r>
              <a:rPr lang="ar-SA" sz="2400" b="1" dirty="0" err="1">
                <a:solidFill>
                  <a:schemeClr val="tx2"/>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2"/>
                </a:solidFill>
                <a:effectLst>
                  <a:outerShdw blurRad="38100" dist="38100" dir="2700000" algn="tl">
                    <a:srgbClr val="000000"/>
                  </a:outerShdw>
                </a:effectLst>
                <a:latin typeface="Arial Black" pitchFamily="34" charset="0"/>
                <a:cs typeface="Monotype Koufi" pitchFamily="2" charset="-78"/>
              </a:rPr>
              <a:t>  </a:t>
            </a:r>
          </a:p>
        </p:txBody>
      </p:sp>
      <p:pic>
        <p:nvPicPr>
          <p:cNvPr id="6153" name="Picture 10" descr="C:\Users\ejohali\Pictures\Header_02[1].jpg"/>
          <p:cNvPicPr preferRelativeResize="0">
            <a:picLocks noChangeArrowheads="1"/>
          </p:cNvPicPr>
          <p:nvPr/>
        </p:nvPicPr>
        <p:blipFill>
          <a:blip r:embed="rId3"/>
          <a:srcRect l="43294"/>
          <a:stretch>
            <a:fillRect/>
          </a:stretch>
        </p:blipFill>
        <p:spPr bwMode="auto">
          <a:xfrm>
            <a:off x="7500938" y="44450"/>
            <a:ext cx="1643062" cy="884238"/>
          </a:xfrm>
          <a:prstGeom prst="rect">
            <a:avLst/>
          </a:prstGeom>
          <a:noFill/>
          <a:ln w="9525">
            <a:noFill/>
            <a:miter lim="800000"/>
            <a:headEnd/>
            <a:tailEnd/>
          </a:ln>
        </p:spPr>
      </p:pic>
      <p:sp>
        <p:nvSpPr>
          <p:cNvPr id="14" name="Rectangle 7"/>
          <p:cNvSpPr>
            <a:spLocks noChangeArrowheads="1"/>
          </p:cNvSpPr>
          <p:nvPr/>
        </p:nvSpPr>
        <p:spPr bwMode="auto">
          <a:xfrm>
            <a:off x="2627313" y="93663"/>
            <a:ext cx="4105275" cy="620712"/>
          </a:xfrm>
          <a:prstGeom prst="rect">
            <a:avLst/>
          </a:prstGeom>
          <a:noFill/>
          <a:ln w="9525">
            <a:noFill/>
            <a:miter lim="800000"/>
            <a:headEnd/>
            <a:tailEnd/>
          </a:ln>
          <a:effectLst/>
        </p:spPr>
        <p:txBody>
          <a:bodyPr anchor="ctr"/>
          <a:lstStyle/>
          <a:p>
            <a:pPr algn="ctr">
              <a:defRPr/>
            </a:pPr>
            <a:r>
              <a:rPr lang="ar-SA" sz="32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2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6" name="عنصر نائب للتاريخ 15"/>
          <p:cNvSpPr>
            <a:spLocks noGrp="1"/>
          </p:cNvSpPr>
          <p:nvPr>
            <p:ph type="dt" sz="quarter" idx="10"/>
          </p:nvPr>
        </p:nvSpPr>
        <p:spPr>
          <a:xfrm>
            <a:off x="838200" y="6245225"/>
            <a:ext cx="1901825" cy="327025"/>
          </a:xfrm>
        </p:spPr>
        <p:txBody>
          <a:bodyPr/>
          <a:lstStyle/>
          <a:p>
            <a:pPr>
              <a:defRPr/>
            </a:pPr>
            <a:r>
              <a:rPr lang="ar-SA" dirty="0" smtClean="0"/>
              <a:t>CHS456</a:t>
            </a:r>
            <a:r>
              <a:rPr lang="en-US" dirty="0" smtClean="0"/>
              <a:t> </a:t>
            </a:r>
            <a:endParaRPr lang="en-US" dirty="0"/>
          </a:p>
        </p:txBody>
      </p:sp>
      <p:pic>
        <p:nvPicPr>
          <p:cNvPr id="6156" name="Picture 4" descr="stock photo : Buffet style salad in trays - a series of RESTAURANT images."/>
          <p:cNvPicPr>
            <a:picLocks noChangeAspect="1" noChangeArrowheads="1"/>
          </p:cNvPicPr>
          <p:nvPr/>
        </p:nvPicPr>
        <p:blipFill>
          <a:blip r:embed="rId4"/>
          <a:srcRect/>
          <a:stretch>
            <a:fillRect/>
          </a:stretch>
        </p:blipFill>
        <p:spPr bwMode="auto">
          <a:xfrm>
            <a:off x="6500826" y="3714752"/>
            <a:ext cx="1071562" cy="1071570"/>
          </a:xfrm>
          <a:prstGeom prst="rect">
            <a:avLst/>
          </a:prstGeom>
          <a:noFill/>
          <a:ln w="9525">
            <a:noFill/>
            <a:miter lim="800000"/>
            <a:headEnd/>
            <a:tailEnd/>
          </a:ln>
        </p:spPr>
      </p:pic>
      <p:pic>
        <p:nvPicPr>
          <p:cNvPr id="6157" name="صورة 17" descr="A Healthy S.T.A.R.T. For A Healthier You - Package of 50"/>
          <p:cNvPicPr>
            <a:picLocks noChangeAspect="1" noChangeArrowheads="1"/>
          </p:cNvPicPr>
          <p:nvPr/>
        </p:nvPicPr>
        <p:blipFill>
          <a:blip r:embed="rId5"/>
          <a:srcRect/>
          <a:stretch>
            <a:fillRect/>
          </a:stretch>
        </p:blipFill>
        <p:spPr bwMode="auto">
          <a:xfrm>
            <a:off x="7643834" y="3714752"/>
            <a:ext cx="1071563" cy="1071563"/>
          </a:xfrm>
          <a:prstGeom prst="rect">
            <a:avLst/>
          </a:prstGeom>
          <a:noFill/>
          <a:ln w="9525">
            <a:noFill/>
            <a:miter lim="800000"/>
            <a:headEnd/>
            <a:tailEnd/>
          </a:ln>
        </p:spPr>
      </p:pic>
      <p:pic>
        <p:nvPicPr>
          <p:cNvPr id="6158" name="Picture 2" descr="http://colleges.ksu.edu.sa/Arabic%20Colleges/AppliedMedicalSciences/images/bnr%208.jpg"/>
          <p:cNvPicPr>
            <a:picLocks noChangeAspect="1" noChangeArrowheads="1"/>
          </p:cNvPicPr>
          <p:nvPr/>
        </p:nvPicPr>
        <p:blipFill>
          <a:blip r:embed="rId6"/>
          <a:srcRect l="84827"/>
          <a:stretch>
            <a:fillRect/>
          </a:stretch>
        </p:blipFill>
        <p:spPr bwMode="auto">
          <a:xfrm>
            <a:off x="0" y="0"/>
            <a:ext cx="1571625" cy="1071563"/>
          </a:xfrm>
          <a:prstGeom prst="rect">
            <a:avLst/>
          </a:prstGeom>
          <a:noFill/>
          <a:ln w="9525">
            <a:noFill/>
            <a:miter lim="800000"/>
            <a:headEnd/>
            <a:tailEnd/>
          </a:ln>
        </p:spPr>
      </p:pic>
      <p:pic>
        <p:nvPicPr>
          <p:cNvPr id="6159" name="Picture 4" descr="http://images.panet.co.il/articles/25032007-121628-1.jpg">
            <a:hlinkClick r:id="rId7"/>
          </p:cNvPr>
          <p:cNvPicPr>
            <a:picLocks noChangeAspect="1" noChangeArrowheads="1"/>
          </p:cNvPicPr>
          <p:nvPr/>
        </p:nvPicPr>
        <p:blipFill>
          <a:blip r:embed="rId8"/>
          <a:srcRect/>
          <a:stretch>
            <a:fillRect/>
          </a:stretch>
        </p:blipFill>
        <p:spPr bwMode="auto">
          <a:xfrm>
            <a:off x="1214414" y="3500443"/>
            <a:ext cx="2000250" cy="714375"/>
          </a:xfrm>
          <a:prstGeom prst="rect">
            <a:avLst/>
          </a:prstGeom>
          <a:noFill/>
          <a:ln w="9525">
            <a:noFill/>
            <a:miter lim="800000"/>
            <a:headEnd/>
            <a:tailEnd/>
          </a:ln>
        </p:spPr>
      </p:pic>
      <p:pic>
        <p:nvPicPr>
          <p:cNvPr id="6160" name="Picture 1" descr="G:\No fast food.jpg"/>
          <p:cNvPicPr>
            <a:picLocks noChangeAspect="1" noChangeArrowheads="1"/>
          </p:cNvPicPr>
          <p:nvPr/>
        </p:nvPicPr>
        <p:blipFill>
          <a:blip r:embed="rId9"/>
          <a:srcRect/>
          <a:stretch>
            <a:fillRect/>
          </a:stretch>
        </p:blipFill>
        <p:spPr bwMode="auto">
          <a:xfrm>
            <a:off x="1214414" y="4214818"/>
            <a:ext cx="2000250" cy="571500"/>
          </a:xfrm>
          <a:prstGeom prst="rect">
            <a:avLst/>
          </a:prstGeom>
          <a:noFill/>
          <a:ln w="9525">
            <a:noFill/>
            <a:miter lim="800000"/>
            <a:headEnd/>
            <a:tailEnd/>
          </a:ln>
        </p:spPr>
      </p:pic>
      <p:sp>
        <p:nvSpPr>
          <p:cNvPr id="17" name="مستطيل 16"/>
          <p:cNvSpPr/>
          <p:nvPr/>
        </p:nvSpPr>
        <p:spPr>
          <a:xfrm>
            <a:off x="714348" y="4857750"/>
            <a:ext cx="2671762" cy="2762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sz="1200" b="1" i="1" dirty="0">
                <a:latin typeface="Arial Black" pitchFamily="34" charset="0"/>
              </a:rPr>
              <a:t>Traditional\ unbalanced Habit</a:t>
            </a:r>
            <a:endParaRPr lang="ar-SA" sz="1200" dirty="0"/>
          </a:p>
        </p:txBody>
      </p:sp>
      <p:sp>
        <p:nvSpPr>
          <p:cNvPr id="19" name="مستطيل 18"/>
          <p:cNvSpPr/>
          <p:nvPr/>
        </p:nvSpPr>
        <p:spPr>
          <a:xfrm>
            <a:off x="6230938" y="4786313"/>
            <a:ext cx="2555875" cy="27622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sz="1200" b="1" i="1" dirty="0">
                <a:latin typeface="Arial Black" pitchFamily="34" charset="0"/>
              </a:rPr>
              <a:t>The Quality Notational Plan </a:t>
            </a:r>
            <a:endParaRPr lang="ar-SA" sz="1200" dirty="0"/>
          </a:p>
        </p:txBody>
      </p:sp>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A98BB67-7466-4893-B495-E606CB6B8896}" type="slidenum">
              <a:rPr lang="ar-SA"/>
              <a:pPr>
                <a:defRPr/>
              </a:pPr>
              <a:t>10</a:t>
            </a:fld>
            <a:endParaRPr lang="en-US"/>
          </a:p>
        </p:txBody>
      </p:sp>
      <p:sp>
        <p:nvSpPr>
          <p:cNvPr id="177154" name="Rectangle 2"/>
          <p:cNvSpPr>
            <a:spLocks noGrp="1" noRot="1" noChangeArrowheads="1"/>
          </p:cNvSpPr>
          <p:nvPr>
            <p:ph type="title"/>
          </p:nvPr>
        </p:nvSpPr>
        <p:spPr>
          <a:xfrm>
            <a:off x="1500188" y="115888"/>
            <a:ext cx="6500812" cy="598487"/>
          </a:xfrm>
        </p:spPr>
        <p:txBody>
          <a:bodyPr/>
          <a:lstStyle/>
          <a:p>
            <a:pPr algn="just" rtl="0" eaLnBrk="1" hangingPunct="1">
              <a:defRPr/>
            </a:pPr>
            <a:r>
              <a:rPr lang="en-US" sz="1400" i="1" dirty="0" smtClean="0">
                <a:latin typeface="Bodoni MT Black" pitchFamily="18" charset="0"/>
              </a:rPr>
              <a:t>JOHALI CONCISE  NHEPC - CHS 456  </a:t>
            </a:r>
            <a:r>
              <a:rPr lang="en-US" sz="2000" i="1" dirty="0" smtClean="0">
                <a:latin typeface="Bodoni MT Black" pitchFamily="18" charset="0"/>
              </a:rPr>
              <a:t/>
            </a:r>
            <a:br>
              <a:rPr lang="en-US" sz="2000" i="1" dirty="0" smtClean="0">
                <a:latin typeface="Bodoni MT Black" pitchFamily="18" charset="0"/>
              </a:rPr>
            </a:br>
            <a:r>
              <a:rPr lang="en-US" sz="2000" b="0" i="1" dirty="0" smtClean="0"/>
              <a:t>REASONING NHEPC WHY?</a:t>
            </a:r>
          </a:p>
        </p:txBody>
      </p:sp>
      <p:sp>
        <p:nvSpPr>
          <p:cNvPr id="177155" name="Rectangle 3"/>
          <p:cNvSpPr>
            <a:spLocks noGrp="1" noRot="1" noChangeArrowheads="1"/>
          </p:cNvSpPr>
          <p:nvPr>
            <p:ph type="body" idx="1"/>
          </p:nvPr>
        </p:nvSpPr>
        <p:spPr>
          <a:xfrm>
            <a:off x="323850" y="1054100"/>
            <a:ext cx="8424863" cy="5111750"/>
          </a:xfrm>
        </p:spPr>
        <p:txBody>
          <a:bodyPr/>
          <a:lstStyle/>
          <a:p>
            <a:pPr marL="609600" indent="-609600" algn="just" rtl="0" eaLnBrk="1" hangingPunct="1">
              <a:lnSpc>
                <a:spcPct val="80000"/>
              </a:lnSpc>
              <a:buFont typeface="Wingdings" pitchFamily="2" charset="2"/>
              <a:buNone/>
              <a:defRPr/>
            </a:pPr>
            <a:r>
              <a:rPr lang="en-US" sz="1000" b="1" dirty="0" smtClean="0"/>
              <a:t>		</a:t>
            </a:r>
            <a:r>
              <a:rPr lang="en-US" sz="1600" dirty="0" smtClean="0"/>
              <a:t>Despite that this place is questionable worldwide may be because there are HE Specialists; Nationally, there no wide concern regarding HE specialty and specialists, thus it is a part of the nature of all HPs as it is stated in</a:t>
            </a:r>
            <a:r>
              <a:rPr lang="en-US" sz="1200" b="1" dirty="0" smtClean="0"/>
              <a:t> </a:t>
            </a:r>
            <a:r>
              <a:rPr lang="en-US" sz="1600" b="1" dirty="0" smtClean="0">
                <a:latin typeface="Arial Black" pitchFamily="34" charset="0"/>
              </a:rPr>
              <a:t>the HE Guide (MOH 1398)</a:t>
            </a:r>
            <a:endParaRPr lang="en-US" sz="1200" dirty="0" smtClean="0">
              <a:solidFill>
                <a:schemeClr val="folHlink"/>
              </a:solidFill>
              <a:latin typeface="Arial Black" pitchFamily="34" charset="0"/>
            </a:endParaRPr>
          </a:p>
          <a:p>
            <a:pPr marL="609600" indent="-609600" algn="ctr" rtl="0" eaLnBrk="1" hangingPunct="1">
              <a:lnSpc>
                <a:spcPct val="80000"/>
              </a:lnSpc>
              <a:buFont typeface="Wingdings" pitchFamily="2" charset="2"/>
              <a:buNone/>
              <a:defRPr/>
            </a:pPr>
            <a:r>
              <a:rPr lang="en-US" sz="1600" b="1" dirty="0" smtClean="0">
                <a:solidFill>
                  <a:schemeClr val="folHlink"/>
                </a:solidFill>
                <a:latin typeface="Arial Black" pitchFamily="34" charset="0"/>
              </a:rPr>
              <a:t>Group Discussion &amp; Dialogue</a:t>
            </a:r>
            <a:endParaRPr lang="en-US" sz="1600" b="1" dirty="0" smtClean="0">
              <a:latin typeface="Arial Black" pitchFamily="34" charset="0"/>
            </a:endParaRPr>
          </a:p>
          <a:p>
            <a:pPr marL="609600" indent="-609600" algn="just" rtl="0" eaLnBrk="1" hangingPunct="1">
              <a:lnSpc>
                <a:spcPct val="80000"/>
              </a:lnSpc>
              <a:buFont typeface="Wingdings" pitchFamily="2" charset="2"/>
              <a:buNone/>
              <a:defRPr/>
            </a:pPr>
            <a:endParaRPr lang="en-US" sz="800" i="1" dirty="0" smtClean="0">
              <a:latin typeface="Arial Black" pitchFamily="34" charset="0"/>
            </a:endParaRPr>
          </a:p>
          <a:p>
            <a:pPr marL="609600" indent="-609600" algn="just" rtl="0" eaLnBrk="1" hangingPunct="1">
              <a:lnSpc>
                <a:spcPct val="80000"/>
              </a:lnSpc>
              <a:defRPr/>
            </a:pPr>
            <a:r>
              <a:rPr lang="en-US" sz="1600" i="1" dirty="0" smtClean="0">
                <a:latin typeface="Arial Black" pitchFamily="34" charset="0"/>
              </a:rPr>
              <a:t>The Place of HE in CN the CNJD?</a:t>
            </a:r>
          </a:p>
          <a:p>
            <a:pPr marL="609600" indent="-609600" algn="just" rtl="0" eaLnBrk="1" hangingPunct="1">
              <a:lnSpc>
                <a:spcPct val="80000"/>
              </a:lnSpc>
              <a:buFont typeface="Wingdings" pitchFamily="2" charset="2"/>
              <a:buNone/>
              <a:defRPr/>
            </a:pPr>
            <a:endParaRPr lang="en-US" sz="1600" i="1" dirty="0" smtClean="0">
              <a:latin typeface="Arial Black" pitchFamily="34" charset="0"/>
            </a:endParaRPr>
          </a:p>
          <a:p>
            <a:pPr marL="609600" indent="-609600" algn="just" rtl="0" eaLnBrk="1" hangingPunct="1">
              <a:lnSpc>
                <a:spcPct val="80000"/>
              </a:lnSpc>
              <a:defRPr/>
            </a:pPr>
            <a:r>
              <a:rPr lang="en-US" sz="1600" i="1" dirty="0" smtClean="0">
                <a:latin typeface="Arial Black" pitchFamily="34" charset="0"/>
              </a:rPr>
              <a:t>The Place of HE in CNE related courses?</a:t>
            </a:r>
          </a:p>
          <a:p>
            <a:pPr marL="609600" indent="-609600" algn="ctr" rtl="0" eaLnBrk="1" hangingPunct="1">
              <a:lnSpc>
                <a:spcPct val="80000"/>
              </a:lnSpc>
              <a:buFontTx/>
              <a:buNone/>
              <a:defRPr/>
            </a:pPr>
            <a:r>
              <a:rPr lang="en-US" sz="1000" b="1" dirty="0" smtClean="0"/>
              <a:t>=====</a:t>
            </a:r>
          </a:p>
          <a:p>
            <a:pPr marL="609600" indent="-609600" algn="l" rtl="0" eaLnBrk="1" hangingPunct="1">
              <a:lnSpc>
                <a:spcPct val="80000"/>
              </a:lnSpc>
              <a:buFontTx/>
              <a:buChar char="•"/>
              <a:defRPr/>
            </a:pPr>
            <a:r>
              <a:rPr lang="en-US" sz="1600" b="1" dirty="0" smtClean="0"/>
              <a:t>Play </a:t>
            </a:r>
            <a:r>
              <a:rPr lang="en-US" sz="1600" dirty="0" smtClean="0"/>
              <a:t>a role of </a:t>
            </a:r>
            <a:r>
              <a:rPr lang="en-US" sz="1600" b="1" dirty="0" smtClean="0"/>
              <a:t>CN  working in hospital … </a:t>
            </a:r>
            <a:r>
              <a:rPr lang="en-US" sz="1600" dirty="0" smtClean="0"/>
              <a:t>Do you have to practice NHEPC (protect, prevent, promote healthful life of you, your colleague &amp; your patients, families and community</a:t>
            </a:r>
            <a:r>
              <a:rPr lang="en-US" sz="1600" b="1" dirty="0" smtClean="0"/>
              <a:t>?</a:t>
            </a:r>
            <a:r>
              <a:rPr lang="en-US" sz="1600" dirty="0" smtClean="0"/>
              <a:t>)</a:t>
            </a:r>
          </a:p>
          <a:p>
            <a:pPr marL="609600" indent="-609600" algn="l" rtl="0" eaLnBrk="1" hangingPunct="1">
              <a:lnSpc>
                <a:spcPct val="80000"/>
              </a:lnSpc>
              <a:buFontTx/>
              <a:buChar char="•"/>
              <a:defRPr/>
            </a:pPr>
            <a:r>
              <a:rPr lang="en-US" sz="1600" dirty="0" smtClean="0"/>
              <a:t>Then, </a:t>
            </a:r>
            <a:r>
              <a:rPr lang="en-US" sz="1600" b="1" dirty="0" smtClean="0"/>
              <a:t>Play </a:t>
            </a:r>
            <a:r>
              <a:rPr lang="en-US" sz="1600" dirty="0" smtClean="0"/>
              <a:t>a role of CN Student </a:t>
            </a:r>
            <a:r>
              <a:rPr lang="en-US" sz="1600" b="1" dirty="0" smtClean="0"/>
              <a:t>what is/are the most related CN Courses/ Sciences can be use in HEPC ?</a:t>
            </a:r>
            <a:endParaRPr lang="en-US" sz="1600" b="1" i="1" dirty="0" smtClean="0"/>
          </a:p>
          <a:p>
            <a:pPr marL="609600" indent="-609600" algn="l" rtl="0" eaLnBrk="1" hangingPunct="1">
              <a:lnSpc>
                <a:spcPct val="80000"/>
              </a:lnSpc>
              <a:buFontTx/>
              <a:buNone/>
              <a:defRPr/>
            </a:pPr>
            <a:r>
              <a:rPr lang="en-US" sz="1200" b="1" i="1" dirty="0" smtClean="0"/>
              <a:t>To conclude; </a:t>
            </a:r>
          </a:p>
          <a:p>
            <a:pPr marL="609600" indent="-609600" algn="l" rtl="0" eaLnBrk="1" hangingPunct="1">
              <a:lnSpc>
                <a:spcPct val="80000"/>
              </a:lnSpc>
              <a:buFontTx/>
              <a:buNone/>
              <a:defRPr/>
            </a:pPr>
            <a:r>
              <a:rPr lang="en-US" sz="1600" b="1" dirty="0" smtClean="0"/>
              <a:t>The </a:t>
            </a:r>
            <a:r>
              <a:rPr lang="en-US" sz="1600" dirty="0" smtClean="0"/>
              <a:t>Major Reason</a:t>
            </a:r>
            <a:r>
              <a:rPr lang="en-US" sz="1600" b="1" dirty="0" smtClean="0"/>
              <a:t> </a:t>
            </a:r>
            <a:r>
              <a:rPr lang="en-US" sz="1600" b="1" i="1" dirty="0" smtClean="0"/>
              <a:t>WHY HEPT?</a:t>
            </a:r>
            <a:r>
              <a:rPr lang="en-US" sz="1600" b="1" dirty="0" smtClean="0"/>
              <a:t>, because</a:t>
            </a:r>
            <a:r>
              <a:rPr lang="en-US" sz="800" b="1" dirty="0" smtClean="0"/>
              <a:t> “</a:t>
            </a:r>
            <a:r>
              <a:rPr lang="en-US" sz="1800" b="1" i="1" dirty="0" smtClean="0">
                <a:latin typeface="Arial Black" pitchFamily="34" charset="0"/>
              </a:rPr>
              <a:t>HE is a part of  CN </a:t>
            </a:r>
            <a:r>
              <a:rPr lang="en-US" sz="1800" i="1" dirty="0" smtClean="0">
                <a:latin typeface="Arial Black" pitchFamily="34" charset="0"/>
              </a:rPr>
              <a:t>Professional Duties</a:t>
            </a:r>
            <a:r>
              <a:rPr lang="en-US" sz="1800" b="1" i="1" dirty="0" smtClean="0">
                <a:latin typeface="Arial Black" pitchFamily="34" charset="0"/>
              </a:rPr>
              <a:t> CJND</a:t>
            </a:r>
            <a:r>
              <a:rPr lang="en-US" sz="1600" b="1" i="1" dirty="0" smtClean="0"/>
              <a:t>”; To:</a:t>
            </a:r>
            <a:r>
              <a:rPr lang="en-US" sz="800" b="1" i="1" dirty="0" smtClean="0"/>
              <a:t/>
            </a:r>
            <a:br>
              <a:rPr lang="en-US" sz="800" b="1" i="1" dirty="0" smtClean="0"/>
            </a:br>
            <a:r>
              <a:rPr lang="en-US" sz="800" b="1" i="1" dirty="0" smtClean="0"/>
              <a:t>	- </a:t>
            </a:r>
            <a:r>
              <a:rPr lang="en-US" sz="1600" i="1" dirty="0" smtClean="0"/>
              <a:t>Protect;</a:t>
            </a:r>
            <a:br>
              <a:rPr lang="en-US" sz="1600" i="1" dirty="0" smtClean="0"/>
            </a:br>
            <a:r>
              <a:rPr lang="en-US" sz="1600" i="1" dirty="0" smtClean="0"/>
              <a:t>	- Prevent and; </a:t>
            </a:r>
            <a:br>
              <a:rPr lang="en-US" sz="1600" i="1" dirty="0" smtClean="0"/>
            </a:br>
            <a:r>
              <a:rPr lang="en-US" sz="1600" i="1" dirty="0" smtClean="0"/>
              <a:t>	- Control; </a:t>
            </a:r>
            <a:br>
              <a:rPr lang="en-US" sz="1600" i="1" dirty="0" smtClean="0"/>
            </a:br>
            <a:r>
              <a:rPr lang="en-US" sz="1600" i="1" dirty="0" smtClean="0"/>
              <a:t>	- Maintain, and </a:t>
            </a:r>
            <a:r>
              <a:rPr lang="en-US" sz="1600" b="1" i="1" dirty="0" smtClean="0">
                <a:latin typeface="Arial Black" pitchFamily="34" charset="0"/>
              </a:rPr>
              <a:t>Promote Quality of Healthful Life for your, your colleagues, your patients and environment ..from Nutrition\Food Hazards, Poising , Imbalance  &amp; Overeating\ Habits and related Health Problems..</a:t>
            </a:r>
            <a:endParaRPr lang="en-US" sz="1400" b="1" i="1" dirty="0" smtClean="0"/>
          </a:p>
        </p:txBody>
      </p:sp>
    </p:spTree>
  </p:cSld>
  <p:clrMapOvr>
    <a:masterClrMapping/>
  </p:clrMapOvr>
  <p:transition>
    <p:push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54759668-6623-4BC0-A9D3-85E871EEE167}" type="slidenum">
              <a:rPr lang="ar-SA"/>
              <a:pPr>
                <a:defRPr/>
              </a:pPr>
              <a:t>100</a:t>
            </a:fld>
            <a:endParaRPr lang="en-US"/>
          </a:p>
        </p:txBody>
      </p:sp>
      <p:sp>
        <p:nvSpPr>
          <p:cNvPr id="133122" name="Rectangle 2"/>
          <p:cNvSpPr>
            <a:spLocks noGrp="1" noRot="1" noChangeArrowheads="1"/>
          </p:cNvSpPr>
          <p:nvPr>
            <p:ph type="title"/>
          </p:nvPr>
        </p:nvSpPr>
        <p:spPr>
          <a:xfrm>
            <a:off x="1044575" y="5876925"/>
            <a:ext cx="7920038" cy="498475"/>
          </a:xfrm>
        </p:spPr>
        <p:txBody>
          <a:bodyPr/>
          <a:lstStyle/>
          <a:p>
            <a:pPr eaLnBrk="1" hangingPunct="1">
              <a:buFontTx/>
              <a:buChar char="-"/>
              <a:defRPr/>
            </a:pPr>
            <a:r>
              <a:rPr lang="en-US" sz="1000" b="0" smtClean="0"/>
              <a:t>PRECEDE is P</a:t>
            </a:r>
            <a:r>
              <a:rPr lang="en-US" sz="1000" b="0" smtClean="0">
                <a:latin typeface="Arial"/>
              </a:rPr>
              <a:t>………</a:t>
            </a:r>
            <a:r>
              <a:rPr lang="en-US" sz="1000" b="0" smtClean="0"/>
              <a:t>.; .</a:t>
            </a:r>
            <a:r>
              <a:rPr lang="en-US" sz="1000" b="0" smtClean="0">
                <a:latin typeface="Arial"/>
              </a:rPr>
              <a:t>………</a:t>
            </a:r>
            <a:r>
              <a:rPr lang="en-US" sz="1000" b="0" smtClean="0"/>
              <a:t>. ; </a:t>
            </a:r>
            <a:r>
              <a:rPr lang="en-US" sz="1000" b="0" smtClean="0">
                <a:latin typeface="Arial"/>
              </a:rPr>
              <a:t>……</a:t>
            </a:r>
            <a:r>
              <a:rPr lang="en-US" sz="1000" b="0" smtClean="0"/>
              <a:t>.. Causes in </a:t>
            </a:r>
            <a:r>
              <a:rPr lang="en-US" sz="1000" b="0" smtClean="0">
                <a:latin typeface="Arial"/>
              </a:rPr>
              <a:t>………</a:t>
            </a:r>
            <a:r>
              <a:rPr lang="en-US" sz="1000" b="0" smtClean="0"/>
              <a:t>.. Diagnosis </a:t>
            </a:r>
            <a:r>
              <a:rPr lang="en-US" sz="1000" b="0" smtClean="0">
                <a:latin typeface="Arial"/>
              </a:rPr>
              <a:t>………</a:t>
            </a:r>
            <a:r>
              <a:rPr lang="en-US" sz="1000" b="0" smtClean="0"/>
              <a:t>. </a:t>
            </a:r>
            <a:br>
              <a:rPr lang="en-US" sz="1000" b="0" smtClean="0"/>
            </a:br>
            <a:r>
              <a:rPr lang="en-US" sz="1000" b="0" smtClean="0"/>
              <a:t> PRECEDE is Predisposing; Reinforcing; Enabling Causes in Educational Diagnosis Evaluation</a:t>
            </a:r>
            <a:br>
              <a:rPr lang="en-US" sz="1000" b="0" smtClean="0"/>
            </a:br>
            <a:r>
              <a:rPr lang="en-US" sz="1000" b="0" smtClean="0"/>
              <a:t>- Draw or Fill gaps </a:t>
            </a:r>
            <a:r>
              <a:rPr lang="en-US" sz="1000" b="0" smtClean="0">
                <a:latin typeface="Arial"/>
              </a:rPr>
              <a:t>…</a:t>
            </a:r>
            <a:r>
              <a:rPr lang="en-US" sz="1000" b="0" smtClean="0"/>
              <a:t>.. Focus on Phases; PER &amp; Behavior ?</a:t>
            </a:r>
          </a:p>
        </p:txBody>
      </p:sp>
      <p:sp>
        <p:nvSpPr>
          <p:cNvPr id="133126" name="Rectangle 6"/>
          <p:cNvSpPr>
            <a:spLocks noChangeArrowheads="1"/>
          </p:cNvSpPr>
          <p:nvPr/>
        </p:nvSpPr>
        <p:spPr bwMode="auto">
          <a:xfrm>
            <a:off x="873148" y="139679"/>
            <a:ext cx="6985000" cy="360363"/>
          </a:xfrm>
          <a:prstGeom prst="rect">
            <a:avLst/>
          </a:prstGeom>
          <a:noFill/>
          <a:ln w="9525">
            <a:noFill/>
            <a:miter lim="800000"/>
            <a:headEnd/>
            <a:tailEnd/>
          </a:ln>
          <a:effectLst/>
        </p:spPr>
        <p:txBody>
          <a:bodyPr anchor="ctr"/>
          <a:lstStyle/>
          <a:p>
            <a:pPr algn="ctr">
              <a:defRPr/>
            </a:pPr>
            <a:r>
              <a:rPr lang="en-US" sz="1600" b="1" dirty="0">
                <a:solidFill>
                  <a:schemeClr val="tx2"/>
                </a:solidFill>
                <a:effectLst>
                  <a:outerShdw blurRad="38100" dist="38100" dir="2700000" algn="tl">
                    <a:srgbClr val="000000"/>
                  </a:outerShdw>
                </a:effectLst>
                <a:latin typeface="Arial Black" pitchFamily="34" charset="0"/>
              </a:rPr>
              <a:t>PLANNING </a:t>
            </a:r>
            <a:r>
              <a:rPr lang="en-US" sz="1600" dirty="0">
                <a:solidFill>
                  <a:schemeClr val="tx2"/>
                </a:solidFill>
                <a:effectLst>
                  <a:outerShdw blurRad="38100" dist="38100" dir="2700000" algn="tl">
                    <a:srgbClr val="000000"/>
                  </a:outerShdw>
                </a:effectLst>
                <a:latin typeface="Arial Black" pitchFamily="34" charset="0"/>
              </a:rPr>
              <a:t>the PRECEDE</a:t>
            </a:r>
          </a:p>
        </p:txBody>
      </p:sp>
      <p:pic>
        <p:nvPicPr>
          <p:cNvPr id="100359" name="Picture 27" descr="HE Planning 5"/>
          <p:cNvPicPr>
            <a:picLocks noChangeAspect="1" noChangeArrowheads="1"/>
          </p:cNvPicPr>
          <p:nvPr/>
        </p:nvPicPr>
        <p:blipFill>
          <a:blip r:embed="rId2"/>
          <a:srcRect l="1938" t="5127" b="1538"/>
          <a:stretch>
            <a:fillRect/>
          </a:stretch>
        </p:blipFill>
        <p:spPr bwMode="auto">
          <a:xfrm>
            <a:off x="542925" y="571500"/>
            <a:ext cx="8243888" cy="5305425"/>
          </a:xfrm>
          <a:prstGeom prst="rect">
            <a:avLst/>
          </a:prstGeom>
          <a:noFill/>
          <a:ln w="9525">
            <a:noFill/>
            <a:miter lim="800000"/>
            <a:headEnd/>
            <a:tailEnd/>
          </a:ln>
        </p:spPr>
      </p:pic>
    </p:spTree>
  </p:cSld>
  <p:clrMapOvr>
    <a:masterClrMapping/>
  </p:clrMapOvr>
  <p:transition>
    <p:push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AD60CB3-8B2F-4895-9D12-477CBBB34A12}" type="slidenum">
              <a:rPr lang="ar-SA"/>
              <a:pPr>
                <a:defRPr/>
              </a:pPr>
              <a:t>101</a:t>
            </a:fld>
            <a:endParaRPr lang="en-US"/>
          </a:p>
        </p:txBody>
      </p:sp>
      <p:sp>
        <p:nvSpPr>
          <p:cNvPr id="126978" name="Rectangle 2"/>
          <p:cNvSpPr>
            <a:spLocks noGrp="1" noRot="1" noChangeArrowheads="1"/>
          </p:cNvSpPr>
          <p:nvPr>
            <p:ph type="title"/>
          </p:nvPr>
        </p:nvSpPr>
        <p:spPr>
          <a:xfrm>
            <a:off x="250825" y="142875"/>
            <a:ext cx="7178675" cy="549275"/>
          </a:xfrm>
        </p:spPr>
        <p:txBody>
          <a:bodyPr/>
          <a:lstStyle/>
          <a:p>
            <a:pPr eaLnBrk="1" hangingPunct="1">
              <a:defRPr/>
            </a:pPr>
            <a:r>
              <a:rPr lang="en-US" sz="1800" dirty="0" smtClean="0"/>
              <a:t>PLANNING </a:t>
            </a:r>
            <a:r>
              <a:rPr lang="en-US" sz="1800" b="0" dirty="0" smtClean="0"/>
              <a:t>The PRECEDE Apply &amp; Evaluation process</a:t>
            </a:r>
          </a:p>
        </p:txBody>
      </p:sp>
      <p:pic>
        <p:nvPicPr>
          <p:cNvPr id="101382" name="Picture 6" descr="HE Planning 6A"/>
          <p:cNvPicPr>
            <a:picLocks noGrp="1" noChangeAspect="1" noChangeArrowheads="1"/>
          </p:cNvPicPr>
          <p:nvPr>
            <p:ph type="body" idx="1"/>
          </p:nvPr>
        </p:nvPicPr>
        <p:blipFill>
          <a:blip r:embed="rId2"/>
          <a:srcRect l="5571" t="11906" r="2321" b="3969"/>
          <a:stretch>
            <a:fillRect/>
          </a:stretch>
        </p:blipFill>
        <p:spPr>
          <a:xfrm>
            <a:off x="457200" y="723900"/>
            <a:ext cx="8458200" cy="5562600"/>
          </a:xfrm>
        </p:spPr>
      </p:pic>
    </p:spTree>
  </p:cSld>
  <p:clrMapOvr>
    <a:masterClrMapping/>
  </p:clrMapOvr>
  <p:transition>
    <p:push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D2353FC8-8399-4F6A-A963-CFCF20992D97}" type="slidenum">
              <a:rPr lang="ar-SA"/>
              <a:pPr>
                <a:defRPr/>
              </a:pPr>
              <a:t>102</a:t>
            </a:fld>
            <a:endParaRPr lang="en-US"/>
          </a:p>
        </p:txBody>
      </p:sp>
      <p:sp>
        <p:nvSpPr>
          <p:cNvPr id="108546" name="Rectangle 2"/>
          <p:cNvSpPr>
            <a:spLocks noGrp="1" noRot="1" noChangeArrowheads="1"/>
          </p:cNvSpPr>
          <p:nvPr>
            <p:ph type="title"/>
          </p:nvPr>
        </p:nvSpPr>
        <p:spPr>
          <a:xfrm>
            <a:off x="323850" y="228600"/>
            <a:ext cx="8515350" cy="679450"/>
          </a:xfrm>
        </p:spPr>
        <p:txBody>
          <a:bodyPr/>
          <a:lstStyle/>
          <a:p>
            <a:pPr algn="ctr" eaLnBrk="1" hangingPunct="1">
              <a:defRPr/>
            </a:pPr>
            <a:r>
              <a:rPr lang="en-US" sz="2000" dirty="0" smtClean="0"/>
              <a:t>PLANNING</a:t>
            </a:r>
            <a:r>
              <a:rPr lang="en-US" sz="2400" dirty="0" smtClean="0"/>
              <a:t> </a:t>
            </a:r>
            <a:br>
              <a:rPr lang="en-US" sz="2400" dirty="0" smtClean="0"/>
            </a:br>
            <a:r>
              <a:rPr lang="en-US" sz="2000" dirty="0" smtClean="0"/>
              <a:t>The PROCESS PLANNING </a:t>
            </a:r>
            <a:r>
              <a:rPr lang="en-US" sz="2000" b="0" dirty="0" smtClean="0"/>
              <a:t>CYCLE</a:t>
            </a:r>
            <a:r>
              <a:rPr lang="en-US" sz="2000" dirty="0" smtClean="0"/>
              <a:t> MODEL (PPCM)</a:t>
            </a:r>
          </a:p>
        </p:txBody>
      </p:sp>
      <p:pic>
        <p:nvPicPr>
          <p:cNvPr id="102406" name="Picture 4" descr="HEHA Planning Cycle Model2"/>
          <p:cNvPicPr>
            <a:picLocks noGrp="1" noChangeAspect="1" noChangeArrowheads="1"/>
          </p:cNvPicPr>
          <p:nvPr>
            <p:ph type="body" idx="1"/>
          </p:nvPr>
        </p:nvPicPr>
        <p:blipFill>
          <a:blip r:embed="rId2"/>
          <a:srcRect/>
          <a:stretch>
            <a:fillRect/>
          </a:stretch>
        </p:blipFill>
        <p:spPr>
          <a:xfrm>
            <a:off x="1187450" y="1100138"/>
            <a:ext cx="7200900" cy="5043487"/>
          </a:xfrm>
        </p:spPr>
      </p:pic>
    </p:spTree>
  </p:cSld>
  <p:clrMapOvr>
    <a:masterClrMapping/>
  </p:clrMapOvr>
  <p:transition>
    <p:push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a:xfrm>
            <a:off x="3429000" y="6500833"/>
            <a:ext cx="2895600" cy="220641"/>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p:txBody>
          <a:bodyPr/>
          <a:lstStyle/>
          <a:p>
            <a:pPr>
              <a:defRPr/>
            </a:pPr>
            <a:fld id="{ECFC2666-312E-491F-B3B3-DAFD5E65B372}" type="slidenum">
              <a:rPr lang="ar-SA"/>
              <a:pPr>
                <a:defRPr/>
              </a:pPr>
              <a:t>103</a:t>
            </a:fld>
            <a:endParaRPr lang="en-US"/>
          </a:p>
        </p:txBody>
      </p:sp>
      <p:sp>
        <p:nvSpPr>
          <p:cNvPr id="111618" name="Rectangle 2"/>
          <p:cNvSpPr>
            <a:spLocks noGrp="1" noRot="1" noChangeArrowheads="1"/>
          </p:cNvSpPr>
          <p:nvPr>
            <p:ph type="title"/>
          </p:nvPr>
        </p:nvSpPr>
        <p:spPr>
          <a:xfrm>
            <a:off x="1214438" y="142875"/>
            <a:ext cx="7170737" cy="622300"/>
          </a:xfrm>
        </p:spPr>
        <p:txBody>
          <a:bodyPr/>
          <a:lstStyle/>
          <a:p>
            <a:pPr algn="ctr" eaLnBrk="1" hangingPunct="1">
              <a:defRPr/>
            </a:pPr>
            <a:r>
              <a:rPr lang="en-US" sz="2000" i="1" dirty="0" err="1" smtClean="0"/>
              <a:t>Johali</a:t>
            </a:r>
            <a:r>
              <a:rPr lang="en-US" sz="2000" i="1" dirty="0" smtClean="0"/>
              <a:t> </a:t>
            </a:r>
            <a:r>
              <a:rPr lang="en-US" sz="2000" b="0" i="1" dirty="0" smtClean="0"/>
              <a:t>Concise QNHEPC  The QHL</a:t>
            </a:r>
          </a:p>
        </p:txBody>
      </p:sp>
      <p:pic>
        <p:nvPicPr>
          <p:cNvPr id="103430" name="Picture 6" descr="HEPT Concise Model"/>
          <p:cNvPicPr>
            <a:picLocks noChangeAspect="1" noChangeArrowheads="1"/>
          </p:cNvPicPr>
          <p:nvPr/>
        </p:nvPicPr>
        <p:blipFill>
          <a:blip r:embed="rId2"/>
          <a:srcRect/>
          <a:stretch>
            <a:fillRect/>
          </a:stretch>
        </p:blipFill>
        <p:spPr bwMode="auto">
          <a:xfrm>
            <a:off x="939800" y="885825"/>
            <a:ext cx="7489825" cy="5472113"/>
          </a:xfrm>
          <a:prstGeom prst="rect">
            <a:avLst/>
          </a:prstGeom>
          <a:noFill/>
          <a:ln w="9525">
            <a:noFill/>
            <a:miter lim="800000"/>
            <a:headEnd/>
            <a:tailEnd/>
          </a:ln>
        </p:spPr>
      </p:pic>
      <p:sp>
        <p:nvSpPr>
          <p:cNvPr id="7" name="مستطيل 6"/>
          <p:cNvSpPr/>
          <p:nvPr/>
        </p:nvSpPr>
        <p:spPr>
          <a:xfrm>
            <a:off x="5286380" y="1857364"/>
            <a:ext cx="849703" cy="27699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t>NHEPC</a:t>
            </a:r>
            <a:endParaRPr lang="ar-SA" sz="1200" dirty="0" smtClean="0"/>
          </a:p>
        </p:txBody>
      </p:sp>
      <p:sp>
        <p:nvSpPr>
          <p:cNvPr id="8" name="مستطيل 7"/>
          <p:cNvSpPr/>
          <p:nvPr/>
        </p:nvSpPr>
        <p:spPr>
          <a:xfrm>
            <a:off x="6215074" y="1071546"/>
            <a:ext cx="849703" cy="27699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t>NHEPC</a:t>
            </a:r>
            <a:endParaRPr lang="ar-SA" sz="1200" dirty="0" smtClean="0"/>
          </a:p>
        </p:txBody>
      </p:sp>
    </p:spTree>
  </p:cSld>
  <p:clrMapOvr>
    <a:masterClrMapping/>
  </p:clrMapOvr>
  <p:transition>
    <p:push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41A748E2-46B9-40C2-98AD-32AB426105A7}" type="slidenum">
              <a:rPr lang="ar-SA"/>
              <a:pPr>
                <a:defRPr/>
              </a:pPr>
              <a:t>104</a:t>
            </a:fld>
            <a:endParaRPr lang="en-US"/>
          </a:p>
        </p:txBody>
      </p:sp>
      <p:sp>
        <p:nvSpPr>
          <p:cNvPr id="137218" name="Rectangle 2"/>
          <p:cNvSpPr>
            <a:spLocks noGrp="1" noRot="1" noChangeArrowheads="1"/>
          </p:cNvSpPr>
          <p:nvPr>
            <p:ph type="title"/>
          </p:nvPr>
        </p:nvSpPr>
        <p:spPr>
          <a:xfrm>
            <a:off x="714375" y="2643188"/>
            <a:ext cx="7643813" cy="3000375"/>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2800" b="0" dirty="0" smtClean="0"/>
              <a:t>NHEPC </a:t>
            </a:r>
            <a:br>
              <a:rPr lang="en-US" sz="2800" b="0" dirty="0" smtClean="0"/>
            </a:br>
            <a:r>
              <a:rPr lang="en-US" sz="2800" b="0" dirty="0" smtClean="0"/>
              <a:t>Turning Theory Into Practice</a:t>
            </a:r>
            <a:br>
              <a:rPr lang="en-US" sz="2800" b="0" dirty="0" smtClean="0"/>
            </a:br>
            <a:r>
              <a:rPr lang="ar-SA" sz="2800" b="0" dirty="0" smtClean="0"/>
              <a:t>التطبيقات العملية </a:t>
            </a:r>
            <a:br>
              <a:rPr lang="ar-SA" sz="2800" b="0" dirty="0" smtClean="0"/>
            </a:br>
            <a:r>
              <a:rPr lang="ar-SA" sz="2800" b="0" dirty="0" smtClean="0"/>
              <a:t>ممارسة معتمدة على براهين علمية ... لا جودة لعمل بلا علم</a:t>
            </a:r>
            <a:r>
              <a:rPr lang="en-US" sz="2800" b="0" dirty="0" smtClean="0"/>
              <a:t/>
            </a:r>
            <a:br>
              <a:rPr lang="en-US" sz="2800" b="0" dirty="0" smtClean="0"/>
            </a:br>
            <a:r>
              <a:rPr lang="en-US" sz="2400" b="0" dirty="0" smtClean="0"/>
              <a:t>Practice &amp; Turn APCHE</a:t>
            </a:r>
            <a:r>
              <a:rPr lang="en-US" sz="2000" b="0" dirty="0" smtClean="0"/>
              <a:t>R</a:t>
            </a:r>
            <a:r>
              <a:rPr lang="en-US" sz="2400" b="0" dirty="0" smtClean="0"/>
              <a:t> to Best Evidence ANHEPC</a:t>
            </a:r>
            <a:r>
              <a:rPr lang="en-US" sz="2800" b="0" dirty="0" smtClean="0"/>
              <a:t/>
            </a:r>
            <a:br>
              <a:rPr lang="en-US" sz="2800" b="0" dirty="0" smtClean="0"/>
            </a:br>
            <a:r>
              <a:rPr lang="ar-SA" sz="2800" b="0" dirty="0" smtClean="0"/>
              <a:t/>
            </a:r>
            <a:br>
              <a:rPr lang="ar-SA" sz="2800" b="0" dirty="0" smtClean="0"/>
            </a:br>
            <a:r>
              <a:rPr lang="ar-SA" sz="2000" b="0" dirty="0" smtClean="0"/>
              <a:t>”دون وهيئ ذاتك أول بأول وفق تسلسل المقرر“</a:t>
            </a:r>
            <a:endParaRPr lang="en-US" sz="2000" b="0" dirty="0" smtClean="0"/>
          </a:p>
        </p:txBody>
      </p:sp>
    </p:spTree>
  </p:cSld>
  <p:clrMapOvr>
    <a:masterClrMapping/>
  </p:clrMapOvr>
  <p:transition>
    <p:push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827088"/>
          </a:xfrm>
        </p:spPr>
        <p:txBody>
          <a:bodyPr/>
          <a:lstStyle/>
          <a:p>
            <a:pPr algn="ctr" rtl="0">
              <a:defRPr/>
            </a:pPr>
            <a:r>
              <a:rPr lang="en-US" sz="2000" dirty="0" smtClean="0"/>
              <a:t>Let us read, observe and think What this means ?</a:t>
            </a:r>
            <a:br>
              <a:rPr lang="en-US" sz="2000" dirty="0" smtClean="0"/>
            </a:br>
            <a:r>
              <a:rPr lang="en-US" sz="2000" dirty="0" smtClean="0"/>
              <a:t>Individual </a:t>
            </a:r>
            <a:r>
              <a:rPr lang="en-US" sz="1400" dirty="0" smtClean="0"/>
              <a:t>‘write’</a:t>
            </a:r>
            <a:r>
              <a:rPr lang="en-US" sz="2000" dirty="0" smtClean="0"/>
              <a:t> – Peer </a:t>
            </a:r>
            <a:r>
              <a:rPr lang="en-US" sz="1600" dirty="0" smtClean="0"/>
              <a:t>‘write</a:t>
            </a:r>
            <a:r>
              <a:rPr lang="en-US" sz="2000" dirty="0" smtClean="0"/>
              <a:t>’ – Small Groups </a:t>
            </a:r>
            <a:r>
              <a:rPr lang="en-US" sz="1600" dirty="0" smtClean="0"/>
              <a:t>“write-compare’</a:t>
            </a:r>
            <a:endParaRPr lang="ar-SA" sz="1600" dirty="0"/>
          </a:p>
        </p:txBody>
      </p:sp>
      <p:sp>
        <p:nvSpPr>
          <p:cNvPr id="3" name="عنصر نائب للمحتوى 2"/>
          <p:cNvSpPr>
            <a:spLocks noGrp="1"/>
          </p:cNvSpPr>
          <p:nvPr>
            <p:ph idx="1"/>
          </p:nvPr>
        </p:nvSpPr>
        <p:spPr>
          <a:xfrm>
            <a:off x="838200" y="1285875"/>
            <a:ext cx="8007350" cy="4595813"/>
          </a:xfrm>
        </p:spPr>
        <p:txBody>
          <a:bodyPr/>
          <a:lstStyle/>
          <a:p>
            <a:pPr algn="l" rtl="0">
              <a:defRPr/>
            </a:pPr>
            <a:r>
              <a:rPr lang="en-US" sz="1800" b="1" dirty="0" smtClean="0"/>
              <a:t>February 27, 2012</a:t>
            </a:r>
            <a:r>
              <a:rPr lang="en-US" sz="1800" dirty="0" smtClean="0"/>
              <a:t> </a:t>
            </a:r>
            <a:r>
              <a:rPr lang="en-US" sz="1800" b="1" dirty="0" smtClean="0"/>
              <a:t>Latest from Dr. Michael Cutler</a:t>
            </a:r>
            <a:r>
              <a:rPr lang="en-US" sz="1800" dirty="0" smtClean="0"/>
              <a:t> </a:t>
            </a:r>
            <a:r>
              <a:rPr lang="en-US" sz="1800" b="1" dirty="0" smtClean="0">
                <a:hlinkClick r:id="rId2"/>
              </a:rPr>
              <a:t>The Nutritious Food That Can Transform Your Health »</a:t>
            </a:r>
            <a:r>
              <a:rPr lang="en-US" sz="1800" dirty="0" smtClean="0"/>
              <a:t/>
            </a:r>
            <a:br>
              <a:rPr lang="en-US" sz="1800" dirty="0" smtClean="0"/>
            </a:br>
            <a:r>
              <a:rPr lang="en-US" sz="1800" dirty="0" smtClean="0"/>
              <a:t>If you're worried about how many carbohydrates you eat, you're worried about the wrong part of your diet. Don't think about food in terms of </a:t>
            </a:r>
            <a:r>
              <a:rPr lang="en-US" sz="1800" dirty="0" err="1" smtClean="0"/>
              <a:t>carbs</a:t>
            </a:r>
            <a:r>
              <a:rPr lang="en-US" sz="1800" dirty="0" smtClean="0"/>
              <a:t>, </a:t>
            </a:r>
            <a:r>
              <a:rPr lang="en-US" sz="1800" b="1" dirty="0" smtClean="0"/>
              <a:t>focus instead on eating raw</a:t>
            </a:r>
            <a:r>
              <a:rPr lang="en-US" sz="1800" dirty="0" smtClean="0"/>
              <a:t>, whole foods. Fruits and vegetables offer the promise of optimal wellness. Their nutrients can spell the difference between enjoying great health or succumbing to chronic disease. </a:t>
            </a:r>
            <a:r>
              <a:rPr lang="en-US" sz="1800" dirty="0" smtClean="0">
                <a:hlinkClick r:id="rId2"/>
              </a:rPr>
              <a:t>More »</a:t>
            </a:r>
            <a:r>
              <a:rPr lang="en-US" sz="1800" dirty="0" smtClean="0"/>
              <a:t> Easy Health Digest™ continues below...</a:t>
            </a:r>
            <a:br>
              <a:rPr lang="en-US" sz="1800" dirty="0" smtClean="0"/>
            </a:br>
            <a:endParaRPr lang="en-US" sz="1800" dirty="0" smtClean="0"/>
          </a:p>
          <a:p>
            <a:pPr algn="l" rtl="0">
              <a:defRPr/>
            </a:pPr>
            <a:r>
              <a:rPr lang="en-US" sz="1800" b="1" dirty="0" smtClean="0"/>
              <a:t>The invisible health destroyer - making you feel so miserable...</a:t>
            </a:r>
            <a:r>
              <a:rPr lang="en-US" sz="1800" dirty="0" smtClean="0"/>
              <a:t> </a:t>
            </a:r>
            <a:br>
              <a:rPr lang="en-US" sz="1800" dirty="0" smtClean="0"/>
            </a:br>
            <a:r>
              <a:rPr lang="en-US" sz="1800" dirty="0" smtClean="0"/>
              <a:t>Dangerously high acid levels in your body may be the hidden cause behind your age-related health problems. And if you drink soda... eat meats and dairy products... patronize fast food joints... and enjoy sugary deserts—</a:t>
            </a:r>
            <a:r>
              <a:rPr lang="en-US" sz="1800" i="1" dirty="0" smtClean="0"/>
              <a:t>the typical American diet</a:t>
            </a:r>
            <a:r>
              <a:rPr lang="en-US" sz="1800" dirty="0" smtClean="0"/>
              <a:t>—I can almost guarantee it!</a:t>
            </a:r>
            <a:br>
              <a:rPr lang="en-US" sz="1800" dirty="0" smtClean="0"/>
            </a:br>
            <a:r>
              <a:rPr lang="en-US" sz="1800" dirty="0" smtClean="0"/>
              <a:t/>
            </a:r>
            <a:br>
              <a:rPr lang="en-US" sz="1800" dirty="0" smtClean="0"/>
            </a:br>
            <a:r>
              <a:rPr lang="en-US" sz="1800" dirty="0" smtClean="0"/>
              <a:t>Leading research institutions and medical journals agree that balancing your pH can help put an end to heart problems... joint pain... high blood pressure... uncontrollable cholesterol... blood sugar problems …fatigue problems... More..</a:t>
            </a:r>
            <a:endParaRPr lang="ar-SA" sz="1800" dirty="0">
              <a:latin typeface="Times New Roman" pitchFamily="18" charset="0"/>
              <a:cs typeface="Times New Roman" pitchFamily="18" charset="0"/>
            </a:endParaRPr>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0BD170C-477C-4C79-94C9-C9AC777E0CB3}" type="slidenum">
              <a:rPr lang="ar-SA" smtClean="0"/>
              <a:pPr>
                <a:defRPr/>
              </a:pPr>
              <a:t>105</a:t>
            </a:fld>
            <a:endParaRPr lang="en-US"/>
          </a:p>
        </p:txBody>
      </p:sp>
    </p:spTree>
  </p:cSld>
  <p:clrMapOvr>
    <a:masterClrMapping/>
  </p:clrMapOvr>
  <p:transition>
    <p:push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928813" y="214313"/>
            <a:ext cx="5484812" cy="642937"/>
          </a:xfrm>
        </p:spPr>
        <p:txBody>
          <a:bodyPr/>
          <a:lstStyle/>
          <a:p>
            <a:pPr algn="ctr" rtl="0">
              <a:defRPr/>
            </a:pPr>
            <a:r>
              <a:rPr lang="en-US" sz="2400" dirty="0" smtClean="0"/>
              <a:t>Play Inpatients &amp; NC roles </a:t>
            </a:r>
            <a:endParaRPr lang="ar-SA" sz="2400" dirty="0"/>
          </a:p>
        </p:txBody>
      </p:sp>
      <p:sp>
        <p:nvSpPr>
          <p:cNvPr id="3" name="عنصر نائب للمحتوى 2"/>
          <p:cNvSpPr>
            <a:spLocks noGrp="1"/>
          </p:cNvSpPr>
          <p:nvPr>
            <p:ph idx="1"/>
          </p:nvPr>
        </p:nvSpPr>
        <p:spPr>
          <a:xfrm>
            <a:off x="928688" y="1000125"/>
            <a:ext cx="8007350" cy="1643063"/>
          </a:xfrm>
        </p:spPr>
        <p:style>
          <a:lnRef idx="2">
            <a:schemeClr val="accent6"/>
          </a:lnRef>
          <a:fillRef idx="1">
            <a:schemeClr val="lt1"/>
          </a:fillRef>
          <a:effectRef idx="0">
            <a:schemeClr val="accent6"/>
          </a:effectRef>
          <a:fontRef idx="minor">
            <a:schemeClr val="dk1"/>
          </a:fontRef>
        </p:style>
        <p:txBody>
          <a:bodyPr/>
          <a:lstStyle/>
          <a:p>
            <a:pPr algn="l" rtl="0">
              <a:defRPr/>
            </a:pPr>
            <a:r>
              <a:rPr lang="en-US" sz="2000" dirty="0" smtClean="0">
                <a:latin typeface="Times New Roman" pitchFamily="18" charset="0"/>
                <a:cs typeface="Times New Roman" pitchFamily="18" charset="0"/>
              </a:rPr>
              <a:t>How do you feel ? </a:t>
            </a:r>
          </a:p>
          <a:p>
            <a:pPr algn="l" rtl="0">
              <a:defRPr/>
            </a:pPr>
            <a:r>
              <a:rPr lang="en-US" sz="2000" dirty="0" smtClean="0">
                <a:latin typeface="Times New Roman" pitchFamily="18" charset="0"/>
                <a:cs typeface="Times New Roman" pitchFamily="18" charset="0"/>
              </a:rPr>
              <a:t>What do you want  … like and dislike  ?</a:t>
            </a:r>
          </a:p>
          <a:p>
            <a:pPr algn="l" rtl="0">
              <a:defRPr/>
            </a:pPr>
            <a:r>
              <a:rPr lang="en-US" sz="2000" dirty="0" smtClean="0">
                <a:latin typeface="Times New Roman" pitchFamily="18" charset="0"/>
                <a:cs typeface="Times New Roman" pitchFamily="18" charset="0"/>
              </a:rPr>
              <a:t>Who, How , When &amp; Where  do you need counseling  ….. Do you ?    </a:t>
            </a:r>
          </a:p>
          <a:p>
            <a:pPr algn="l" rtl="0">
              <a:defRPr/>
            </a:pPr>
            <a:endParaRPr lang="ar-SA" sz="1600" dirty="0">
              <a:latin typeface="Times New Roman" pitchFamily="18" charset="0"/>
              <a:cs typeface="Times New Roman" pitchFamily="18" charset="0"/>
            </a:endParaRPr>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CEA8B28A-42D4-4A3A-A4C1-EE96B1CF0433}" type="slidenum">
              <a:rPr lang="ar-SA" smtClean="0"/>
              <a:pPr>
                <a:defRPr/>
              </a:pPr>
              <a:t>106</a:t>
            </a:fld>
            <a:endParaRPr lang="en-US"/>
          </a:p>
        </p:txBody>
      </p:sp>
      <p:sp>
        <p:nvSpPr>
          <p:cNvPr id="7" name="عنصر نائب للمحتوى 2"/>
          <p:cNvSpPr txBox="1">
            <a:spLocks/>
          </p:cNvSpPr>
          <p:nvPr/>
        </p:nvSpPr>
        <p:spPr bwMode="auto">
          <a:xfrm>
            <a:off x="928688" y="3714750"/>
            <a:ext cx="8007350" cy="1643063"/>
          </a:xfrm>
          <a:prstGeom prst="rect">
            <a:avLst/>
          </a:prstGeom>
          <a:noFill/>
          <a:ln w="9525">
            <a:noFill/>
            <a:miter lim="800000"/>
            <a:headEnd/>
            <a:tailEnd/>
          </a:ln>
          <a:effectLst/>
        </p:spPr>
        <p:txBody>
          <a:bodyPr/>
          <a:lstStyle/>
          <a:p>
            <a:pPr marL="342900" indent="-342900" algn="l" rtl="0" eaLnBrk="0" hangingPunct="0">
              <a:spcBef>
                <a:spcPct val="20000"/>
              </a:spcBef>
              <a:buClr>
                <a:schemeClr val="hlink"/>
              </a:buClr>
              <a:buFont typeface="Wingdings" pitchFamily="2" charset="2"/>
              <a:buChar char="§"/>
              <a:defRPr/>
            </a:pPr>
            <a:endParaRPr lang="en-US" sz="1600" kern="0" dirty="0">
              <a:effectLst>
                <a:outerShdw blurRad="38100" dist="38100" dir="2700000" algn="tl">
                  <a:srgbClr val="000000"/>
                </a:outerShdw>
              </a:effectLst>
              <a:latin typeface="Times New Roman" pitchFamily="18" charset="0"/>
              <a:cs typeface="Times New Roman" pitchFamily="18" charset="0"/>
            </a:endParaRPr>
          </a:p>
          <a:p>
            <a:pPr marL="342900" indent="-342900" algn="l" rtl="0" eaLnBrk="0" hangingPunct="0">
              <a:spcBef>
                <a:spcPct val="20000"/>
              </a:spcBef>
              <a:buClr>
                <a:schemeClr val="hlink"/>
              </a:buClr>
              <a:buFont typeface="Wingdings" pitchFamily="2" charset="2"/>
              <a:buChar char="§"/>
              <a:defRPr/>
            </a:pPr>
            <a:endParaRPr lang="ar-SA" sz="1600" kern="0" dirty="0">
              <a:effectLst>
                <a:outerShdw blurRad="38100" dist="38100" dir="2700000" algn="tl">
                  <a:srgbClr val="000000"/>
                </a:outerShdw>
              </a:effectLst>
              <a:latin typeface="Times New Roman" pitchFamily="18" charset="0"/>
              <a:cs typeface="Times New Roman" pitchFamily="18" charset="0"/>
            </a:endParaRPr>
          </a:p>
        </p:txBody>
      </p:sp>
      <p:sp>
        <p:nvSpPr>
          <p:cNvPr id="8" name="عنصر نائب للمحتوى 2"/>
          <p:cNvSpPr txBox="1">
            <a:spLocks/>
          </p:cNvSpPr>
          <p:nvPr/>
        </p:nvSpPr>
        <p:spPr bwMode="auto">
          <a:xfrm>
            <a:off x="928688" y="3214688"/>
            <a:ext cx="8007350" cy="264318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lstStyle/>
          <a:p>
            <a:pPr marL="342900" indent="-342900" algn="l" rtl="0" eaLnBrk="0" hangingPunct="0">
              <a:spcBef>
                <a:spcPct val="20000"/>
              </a:spcBef>
              <a:buClr>
                <a:schemeClr val="hlink"/>
              </a:buClr>
              <a:buFont typeface="Wingdings" pitchFamily="2" charset="2"/>
              <a:buChar char="§"/>
              <a:defRPr/>
            </a:pP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When you visit PHC or Hospitals ….. Do You Notice  </a:t>
            </a:r>
          </a:p>
          <a:p>
            <a:pPr marL="342900" indent="-342900" algn="l" rtl="0" eaLnBrk="0" hangingPunct="0">
              <a:spcBef>
                <a:spcPct val="20000"/>
              </a:spcBef>
              <a:buClr>
                <a:schemeClr val="hlink"/>
              </a:buClr>
              <a:defRPr/>
            </a:pPr>
            <a:endPar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endParaRPr>
          </a:p>
          <a:p>
            <a:pPr marL="342900" indent="-342900" algn="l" rtl="0" eaLnBrk="0" hangingPunct="0">
              <a:spcBef>
                <a:spcPct val="20000"/>
              </a:spcBef>
              <a:buClr>
                <a:schemeClr val="hlink"/>
              </a:buClr>
              <a:buFont typeface="Wingdings" pitchFamily="2" charset="2"/>
              <a:buChar char="§"/>
              <a:defRPr/>
            </a:pP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Which  “Styles; Strategies &amp; Methods Do You ….like  ‘</a:t>
            </a:r>
            <a:r>
              <a:rPr lang="en-US" kern="0" dirty="0">
                <a:solidFill>
                  <a:schemeClr val="tx1"/>
                </a:solidFill>
                <a:effectLst>
                  <a:outerShdw blurRad="38100" dist="38100" dir="2700000" algn="tl">
                    <a:srgbClr val="000000"/>
                  </a:outerShdw>
                </a:effectLst>
                <a:latin typeface="Times New Roman" pitchFamily="18" charset="0"/>
                <a:cs typeface="Times New Roman" pitchFamily="18" charset="0"/>
              </a:rPr>
              <a:t>Top three</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Dislike  ‘</a:t>
            </a:r>
            <a:r>
              <a:rPr lang="en-US" kern="0" dirty="0">
                <a:solidFill>
                  <a:schemeClr val="tx1"/>
                </a:solidFill>
                <a:effectLst>
                  <a:outerShdw blurRad="38100" dist="38100" dir="2700000" algn="tl">
                    <a:srgbClr val="000000"/>
                  </a:outerShdw>
                </a:effectLst>
                <a:latin typeface="Times New Roman" pitchFamily="18" charset="0"/>
                <a:cs typeface="Times New Roman" pitchFamily="18" charset="0"/>
              </a:rPr>
              <a:t>Top three</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 </a:t>
            </a:r>
            <a:r>
              <a:rPr lang="en-US" sz="2000" b="1" kern="0" dirty="0">
                <a:solidFill>
                  <a:schemeClr val="tx1"/>
                </a:solidFill>
                <a:effectLst>
                  <a:outerShdw blurRad="38100" dist="38100" dir="2700000" algn="tl">
                    <a:srgbClr val="000000"/>
                  </a:outerShdw>
                </a:effectLst>
                <a:latin typeface="Times New Roman" pitchFamily="18" charset="0"/>
                <a:cs typeface="Times New Roman" pitchFamily="18" charset="0"/>
              </a:rPr>
              <a:t>Why</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   Which more meaningful ? </a:t>
            </a:r>
          </a:p>
          <a:p>
            <a:pPr marL="342900" indent="-342900" algn="l" rtl="0" eaLnBrk="0" hangingPunct="0">
              <a:spcBef>
                <a:spcPct val="20000"/>
              </a:spcBef>
              <a:buClr>
                <a:schemeClr val="hlink"/>
              </a:buClr>
              <a:defRPr/>
            </a:pPr>
            <a:endParaRPr lang="en-US" sz="2000" kern="0" dirty="0">
              <a:effectLst>
                <a:outerShdw blurRad="38100" dist="38100" dir="2700000" algn="tl">
                  <a:srgbClr val="000000"/>
                </a:outerShdw>
              </a:effectLst>
              <a:latin typeface="Times New Roman" pitchFamily="18" charset="0"/>
              <a:cs typeface="Times New Roman" pitchFamily="18" charset="0"/>
            </a:endParaRPr>
          </a:p>
          <a:p>
            <a:pPr marL="342900" indent="-342900" algn="l" rtl="0" eaLnBrk="0" hangingPunct="0">
              <a:spcBef>
                <a:spcPct val="20000"/>
              </a:spcBef>
              <a:buClr>
                <a:schemeClr val="hlink"/>
              </a:buClr>
              <a:buFont typeface="Wingdings" pitchFamily="2" charset="2"/>
              <a:buChar char="§"/>
              <a:defRPr/>
            </a:pPr>
            <a:r>
              <a:rPr lang="en-US" sz="2000" kern="0" dirty="0">
                <a:effectLst>
                  <a:outerShdw blurRad="38100" dist="38100" dir="2700000" algn="tl">
                    <a:srgbClr val="000000"/>
                  </a:outerShdw>
                </a:effectLst>
                <a:latin typeface="Times New Roman" pitchFamily="18" charset="0"/>
                <a:cs typeface="Times New Roman" pitchFamily="18" charset="0"/>
              </a:rPr>
              <a:t>Which “Technologies” </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Do You ….like  ‘</a:t>
            </a:r>
            <a:r>
              <a:rPr lang="en-US" kern="0" dirty="0">
                <a:solidFill>
                  <a:schemeClr val="tx1"/>
                </a:solidFill>
                <a:effectLst>
                  <a:outerShdw blurRad="38100" dist="38100" dir="2700000" algn="tl">
                    <a:srgbClr val="000000"/>
                  </a:outerShdw>
                </a:effectLst>
                <a:latin typeface="Times New Roman" pitchFamily="18" charset="0"/>
                <a:cs typeface="Times New Roman" pitchFamily="18" charset="0"/>
              </a:rPr>
              <a:t>Top three</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Dislike  ‘Top </a:t>
            </a:r>
            <a:r>
              <a:rPr lang="en-US" kern="0" dirty="0">
                <a:solidFill>
                  <a:schemeClr val="tx1"/>
                </a:solidFill>
                <a:effectLst>
                  <a:outerShdw blurRad="38100" dist="38100" dir="2700000" algn="tl">
                    <a:srgbClr val="000000"/>
                  </a:outerShdw>
                </a:effectLst>
                <a:latin typeface="Times New Roman" pitchFamily="18" charset="0"/>
                <a:cs typeface="Times New Roman" pitchFamily="18" charset="0"/>
              </a:rPr>
              <a:t>three</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 </a:t>
            </a:r>
            <a:r>
              <a:rPr lang="en-US" sz="2000" b="1" kern="0" dirty="0">
                <a:solidFill>
                  <a:schemeClr val="tx1"/>
                </a:solidFill>
                <a:effectLst>
                  <a:outerShdw blurRad="38100" dist="38100" dir="2700000" algn="tl">
                    <a:srgbClr val="000000"/>
                  </a:outerShdw>
                </a:effectLst>
                <a:latin typeface="Times New Roman" pitchFamily="18" charset="0"/>
                <a:cs typeface="Times New Roman" pitchFamily="18" charset="0"/>
              </a:rPr>
              <a:t>Why ?</a:t>
            </a:r>
            <a:r>
              <a:rPr lang="en-US" sz="2000" kern="0" dirty="0">
                <a:solidFill>
                  <a:schemeClr val="tx1"/>
                </a:solidFill>
                <a:effectLst>
                  <a:outerShdw blurRad="38100" dist="38100" dir="2700000" algn="tl">
                    <a:srgbClr val="000000"/>
                  </a:outerShdw>
                </a:effectLst>
                <a:latin typeface="Times New Roman" pitchFamily="18" charset="0"/>
                <a:cs typeface="Times New Roman" pitchFamily="18" charset="0"/>
              </a:rPr>
              <a:t>   Which more meaningful ? </a:t>
            </a:r>
            <a:endParaRPr lang="en-US" sz="2000" kern="0" dirty="0">
              <a:effectLst>
                <a:outerShdw blurRad="38100" dist="38100" dir="2700000" algn="tl">
                  <a:srgbClr val="000000"/>
                </a:outerShdw>
              </a:effectLst>
              <a:latin typeface="Times New Roman" pitchFamily="18" charset="0"/>
              <a:cs typeface="Times New Roman" pitchFamily="18" charset="0"/>
            </a:endParaRPr>
          </a:p>
          <a:p>
            <a:pPr marL="342900" indent="-342900" algn="l" rtl="0" eaLnBrk="0" hangingPunct="0">
              <a:spcBef>
                <a:spcPct val="20000"/>
              </a:spcBef>
              <a:buClr>
                <a:schemeClr val="hlink"/>
              </a:buClr>
              <a:buFont typeface="Wingdings" pitchFamily="2" charset="2"/>
              <a:buChar char="§"/>
              <a:defRPr/>
            </a:pPr>
            <a:endParaRPr lang="en-US" sz="2000" kern="0"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p:push dir="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85875" y="-24"/>
            <a:ext cx="6985000" cy="642942"/>
          </a:xfrm>
        </p:spPr>
        <p:style>
          <a:lnRef idx="2">
            <a:schemeClr val="dk1"/>
          </a:lnRef>
          <a:fillRef idx="1">
            <a:schemeClr val="lt1"/>
          </a:fillRef>
          <a:effectRef idx="0">
            <a:schemeClr val="dk1"/>
          </a:effectRef>
          <a:fontRef idx="minor">
            <a:schemeClr val="dk1"/>
          </a:fontRef>
        </p:style>
        <p:txBody>
          <a:bodyPr/>
          <a:lstStyle/>
          <a:p>
            <a:pPr algn="ctr" rtl="0">
              <a:defRPr/>
            </a:pPr>
            <a:r>
              <a:rPr lang="en-US" sz="2400" dirty="0" smtClean="0"/>
              <a:t>Set Plans ? </a:t>
            </a:r>
            <a:br>
              <a:rPr lang="en-US" sz="2400" dirty="0" smtClean="0"/>
            </a:br>
            <a:r>
              <a:rPr lang="en-US" sz="2400" dirty="0" smtClean="0"/>
              <a:t>APCHER Assertive Patient Centre NHEPC </a:t>
            </a:r>
            <a:endParaRPr lang="ar-SA" sz="2400" dirty="0"/>
          </a:p>
        </p:txBody>
      </p:sp>
      <p:sp>
        <p:nvSpPr>
          <p:cNvPr id="3" name="عنصر نائب للمحتوى 2"/>
          <p:cNvSpPr>
            <a:spLocks noGrp="1"/>
          </p:cNvSpPr>
          <p:nvPr>
            <p:ph idx="1"/>
          </p:nvPr>
        </p:nvSpPr>
        <p:spPr>
          <a:xfrm>
            <a:off x="285720" y="428604"/>
            <a:ext cx="8559830" cy="6357982"/>
          </a:xfrm>
        </p:spPr>
        <p:txBody>
          <a:bodyPr/>
          <a:lstStyle/>
          <a:p>
            <a:pPr algn="l" rtl="0">
              <a:buNone/>
              <a:defRPr/>
            </a:pPr>
            <a:r>
              <a:rPr lang="en-US" sz="1600" b="1" dirty="0" smtClean="0"/>
              <a:t>Dining Programs in Patient Centered Care - Part 1 – 6 </a:t>
            </a:r>
          </a:p>
          <a:p>
            <a:pPr algn="l" rtl="0">
              <a:buNone/>
              <a:defRPr/>
            </a:pPr>
            <a:r>
              <a:rPr lang="en-US" sz="1600" dirty="0" smtClean="0">
                <a:latin typeface="Times New Roman" pitchFamily="18" charset="0"/>
                <a:cs typeface="Times New Roman" pitchFamily="18" charset="0"/>
                <a:hlinkClick r:id="rId2"/>
              </a:rPr>
              <a:t>http://www.youtube.com/watch?v=V93tMFyuIMk</a:t>
            </a:r>
            <a:r>
              <a:rPr lang="en-US" sz="1600" dirty="0" smtClean="0">
                <a:latin typeface="Times New Roman" pitchFamily="18" charset="0"/>
                <a:cs typeface="Times New Roman" pitchFamily="18" charset="0"/>
              </a:rPr>
              <a:t> </a:t>
            </a:r>
          </a:p>
          <a:p>
            <a:pPr algn="just" rtl="0">
              <a:buNone/>
              <a:defRPr/>
            </a:pPr>
            <a:r>
              <a:rPr lang="en-US" sz="1600" dirty="0" smtClean="0"/>
              <a:t>	</a:t>
            </a:r>
            <a:r>
              <a:rPr lang="en-US" sz="1400" b="1" i="1" dirty="0" smtClean="0"/>
              <a:t>Dining Programs in Patient Centered Care: </a:t>
            </a:r>
            <a:r>
              <a:rPr lang="en-US" sz="1400" b="1" i="1" dirty="0" smtClean="0">
                <a:latin typeface="Arial Black" pitchFamily="34" charset="0"/>
              </a:rPr>
              <a:t>Beyond Patient Satisfaction</a:t>
            </a:r>
            <a:r>
              <a:rPr lang="en-US" sz="1400" b="1" i="1" dirty="0" smtClean="0"/>
              <a:t>. This is part 1 of a webinar originally broadcast on March 31, 2011. The webinar describes the changes taking place in hospital dining programs that bring these programs into alignment with a patient centered philosophy of care. In this first segment, </a:t>
            </a:r>
            <a:r>
              <a:rPr lang="en-US" sz="1400" b="1" i="1" dirty="0" err="1" smtClean="0"/>
              <a:t>Unidine</a:t>
            </a:r>
            <a:r>
              <a:rPr lang="en-US" sz="1400" b="1" i="1" dirty="0" smtClean="0"/>
              <a:t> President and CEO, Richard </a:t>
            </a:r>
            <a:r>
              <a:rPr lang="en-US" sz="1400" b="1" i="1" dirty="0" err="1" smtClean="0"/>
              <a:t>Schenkel</a:t>
            </a:r>
            <a:r>
              <a:rPr lang="en-US" sz="1400" b="1" i="1" dirty="0" smtClean="0"/>
              <a:t>, introduces the program, the presenters and provides an overview of the webinar content. For more information about the custom in-room dining, retail and community outreach programs that </a:t>
            </a:r>
            <a:r>
              <a:rPr lang="en-US" sz="1400" b="1" i="1" dirty="0" err="1" smtClean="0"/>
              <a:t>Unidine</a:t>
            </a:r>
            <a:r>
              <a:rPr lang="en-US" sz="1400" b="1" i="1" dirty="0" smtClean="0"/>
              <a:t> has implemented in hospitals</a:t>
            </a:r>
            <a:r>
              <a:rPr lang="en-US" sz="1600" b="1" i="1" dirty="0" smtClean="0"/>
              <a:t>, </a:t>
            </a:r>
            <a:r>
              <a:rPr lang="en-US" sz="1100" b="1" dirty="0" smtClean="0"/>
              <a:t>call 877-UNIDINE (864-3463), or e-mail </a:t>
            </a:r>
            <a:r>
              <a:rPr lang="en-US" sz="1100" b="1" dirty="0" smtClean="0">
                <a:hlinkClick r:id="rId3"/>
              </a:rPr>
              <a:t>info@unidine.com</a:t>
            </a:r>
            <a:r>
              <a:rPr lang="en-US" sz="1600" dirty="0" smtClean="0"/>
              <a:t>.</a:t>
            </a:r>
            <a:endParaRPr lang="en-US" sz="1600" dirty="0" smtClean="0">
              <a:latin typeface="Times New Roman" pitchFamily="18" charset="0"/>
              <a:cs typeface="Times New Roman" pitchFamily="18" charset="0"/>
            </a:endParaRPr>
          </a:p>
          <a:p>
            <a:pPr algn="l" rtl="0">
              <a:buNone/>
              <a:defRPr/>
            </a:pPr>
            <a:r>
              <a:rPr lang="en-US" sz="1600" dirty="0" smtClean="0">
                <a:latin typeface="Times New Roman" pitchFamily="18" charset="0"/>
                <a:cs typeface="Times New Roman" pitchFamily="18" charset="0"/>
                <a:hlinkClick r:id="rId4"/>
              </a:rPr>
              <a:t>http://www.youtube.com/watch?v=q8jX0CA1ALY&amp;feature=related</a:t>
            </a:r>
            <a:r>
              <a:rPr lang="en-US" sz="1600" dirty="0" smtClean="0">
                <a:latin typeface="Times New Roman" pitchFamily="18" charset="0"/>
                <a:cs typeface="Times New Roman" pitchFamily="18" charset="0"/>
              </a:rPr>
              <a:t> </a:t>
            </a:r>
          </a:p>
          <a:p>
            <a:pPr algn="just" rtl="0">
              <a:buNone/>
              <a:defRPr/>
            </a:pPr>
            <a:r>
              <a:rPr lang="en-US" sz="1400" b="1" dirty="0" smtClean="0"/>
              <a:t>	DP in Patient Centered Care: Beyond Patient Satisfaction. Part two webinar describes the changes taking place in hospital dining programs that bring these programs into alignment with a patient centered philosophy of care. In this second segment, </a:t>
            </a:r>
            <a:r>
              <a:rPr lang="en-US" sz="1400" b="1" dirty="0" err="1" smtClean="0"/>
              <a:t>Marydale</a:t>
            </a:r>
            <a:r>
              <a:rPr lang="en-US" sz="1400" b="1" dirty="0" smtClean="0"/>
              <a:t> </a:t>
            </a:r>
            <a:r>
              <a:rPr lang="en-US" sz="1400" b="1" dirty="0" err="1" smtClean="0"/>
              <a:t>DeBor</a:t>
            </a:r>
            <a:r>
              <a:rPr lang="en-US" sz="1400" b="1" dirty="0" smtClean="0"/>
              <a:t>, Vice President of External Affairs at New Milford Hospital discusses perceptions of hospital care and hospital food and how the Plow To Plate program at New Milford Hospital was designed specifically to alter those perceptions and raise the bar. For more information about the custom in-room dining, retail and community outreach programs that </a:t>
            </a:r>
            <a:r>
              <a:rPr lang="en-US" sz="1400" b="1" dirty="0" err="1" smtClean="0"/>
              <a:t>Unidine</a:t>
            </a:r>
            <a:r>
              <a:rPr lang="en-US" sz="1400" b="1" dirty="0" smtClean="0"/>
              <a:t> has implemented in hospitals, </a:t>
            </a:r>
          </a:p>
          <a:p>
            <a:pPr algn="l" rtl="0">
              <a:buNone/>
              <a:defRPr/>
            </a:pPr>
            <a:r>
              <a:rPr lang="en-US" sz="1600" dirty="0" smtClean="0">
                <a:latin typeface="Times New Roman" pitchFamily="18" charset="0"/>
                <a:cs typeface="Times New Roman" pitchFamily="18" charset="0"/>
                <a:hlinkClick r:id="rId5"/>
              </a:rPr>
              <a:t>http://www.youtube.com/watch?v=q8jX0CA1ALY</a:t>
            </a:r>
            <a:endParaRPr lang="en-US" sz="1600" dirty="0" smtClean="0">
              <a:latin typeface="Times New Roman" pitchFamily="18" charset="0"/>
              <a:cs typeface="Times New Roman" pitchFamily="18" charset="0"/>
            </a:endParaRPr>
          </a:p>
          <a:p>
            <a:pPr algn="just" rtl="0">
              <a:buNone/>
              <a:defRPr/>
            </a:pPr>
            <a:r>
              <a:rPr lang="en-US" sz="1600" dirty="0" smtClean="0"/>
              <a:t>	</a:t>
            </a:r>
            <a:r>
              <a:rPr lang="en-US" sz="1400" b="1" i="1" dirty="0" smtClean="0"/>
              <a:t>Dining Programs in Patient Centered Care: Beyond Patient Satisfaction. Part  3 f a webinar that was originally broadcast on March 31, 2011. The webinar describes the changes taking place in hospital dining programs that bring these programs into alignment with a patient centered philosophy of care. In this third segment, </a:t>
            </a:r>
            <a:r>
              <a:rPr lang="en-US" sz="1400" b="1" i="1" dirty="0" err="1" smtClean="0"/>
              <a:t>Marydale</a:t>
            </a:r>
            <a:r>
              <a:rPr lang="en-US" sz="1400" b="1" i="1" dirty="0" smtClean="0"/>
              <a:t> </a:t>
            </a:r>
            <a:r>
              <a:rPr lang="en-US" sz="1400" b="1" i="1" dirty="0" err="1" smtClean="0"/>
              <a:t>DeBor</a:t>
            </a:r>
            <a:r>
              <a:rPr lang="en-US" sz="1400" b="1" i="1" dirty="0" smtClean="0"/>
              <a:t>, VP of External Affairs at New Milford Hospital, discusses the changes at New Milford Hospital and how they were accomplished. For more information about the custom in-room dining, retail and community outreach programs that </a:t>
            </a:r>
            <a:r>
              <a:rPr lang="en-US" sz="1400" b="1" i="1" dirty="0" err="1" smtClean="0"/>
              <a:t>Unidine</a:t>
            </a:r>
            <a:r>
              <a:rPr lang="en-US" sz="1400" b="1" i="1" dirty="0" smtClean="0"/>
              <a:t> has implemented in hospitals, </a:t>
            </a:r>
            <a:endParaRPr lang="en-US" sz="1400" b="1" i="1" dirty="0" smtClean="0">
              <a:latin typeface="Times New Roman" pitchFamily="18" charset="0"/>
              <a:cs typeface="Times New Roman" pitchFamily="18" charset="0"/>
            </a:endParaRPr>
          </a:p>
          <a:p>
            <a:pPr algn="just" rtl="0">
              <a:buNone/>
              <a:defRPr/>
            </a:pPr>
            <a:endParaRPr lang="en-US" sz="1400" b="1" dirty="0" smtClean="0">
              <a:latin typeface="Times New Roman" pitchFamily="18" charset="0"/>
              <a:cs typeface="Times New Roman" pitchFamily="18" charset="0"/>
            </a:endParaRPr>
          </a:p>
          <a:p>
            <a:pPr algn="l" rtl="0">
              <a:buFont typeface="Wingdings" pitchFamily="2" charset="2"/>
              <a:buNone/>
              <a:defRPr/>
            </a:pPr>
            <a:endParaRPr lang="en-US" sz="1600" dirty="0" smtClean="0">
              <a:latin typeface="Times New Roman" pitchFamily="18" charset="0"/>
              <a:cs typeface="Times New Roman" pitchFamily="18" charset="0"/>
            </a:endParaRPr>
          </a:p>
          <a:p>
            <a:pPr algn="l" rtl="0">
              <a:buFont typeface="Wingdings" pitchFamily="2" charset="2"/>
              <a:buNone/>
              <a:defRPr/>
            </a:pPr>
            <a:endParaRPr lang="en-US" sz="1600" dirty="0" smtClean="0">
              <a:latin typeface="Times New Roman" pitchFamily="18" charset="0"/>
              <a:cs typeface="Times New Roman" pitchFamily="18" charset="0"/>
            </a:endParaRPr>
          </a:p>
          <a:p>
            <a:pPr algn="l" rtl="0">
              <a:buFont typeface="Wingdings" pitchFamily="2" charset="2"/>
              <a:buNone/>
              <a:defRPr/>
            </a:pPr>
            <a:endParaRPr lang="ar-SA" sz="1600" dirty="0">
              <a:latin typeface="Times New Roman" pitchFamily="18" charset="0"/>
              <a:cs typeface="Times New Roman" pitchFamily="18" charset="0"/>
            </a:endParaRPr>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a:xfrm>
            <a:off x="3429000" y="6602415"/>
            <a:ext cx="2895600" cy="255609"/>
          </a:xfrm>
        </p:spPr>
        <p:txBody>
          <a:bodyPr/>
          <a:lstStyle/>
          <a:p>
            <a:pPr>
              <a:defRPr/>
            </a:pPr>
            <a:r>
              <a:rPr lang="en-US" sz="1050" dirty="0" smtClean="0"/>
              <a:t>Johali3 NHEPC 2014</a:t>
            </a:r>
            <a:endParaRPr lang="en-US" sz="1050" dirty="0"/>
          </a:p>
        </p:txBody>
      </p:sp>
      <p:sp>
        <p:nvSpPr>
          <p:cNvPr id="6" name="عنصر نائب لرقم الشريحة 5"/>
          <p:cNvSpPr>
            <a:spLocks noGrp="1"/>
          </p:cNvSpPr>
          <p:nvPr>
            <p:ph type="sldNum" sz="quarter" idx="12"/>
          </p:nvPr>
        </p:nvSpPr>
        <p:spPr/>
        <p:txBody>
          <a:bodyPr/>
          <a:lstStyle/>
          <a:p>
            <a:pPr>
              <a:defRPr/>
            </a:pPr>
            <a:fld id="{3FD56BE3-C2D8-48B2-B4A0-18EB346E2351}" type="slidenum">
              <a:rPr lang="ar-SA" smtClean="0"/>
              <a:pPr>
                <a:defRPr/>
              </a:pPr>
              <a:t>107</a:t>
            </a:fld>
            <a:endParaRPr lang="en-US"/>
          </a:p>
        </p:txBody>
      </p:sp>
    </p:spTree>
  </p:cSld>
  <p:clrMapOvr>
    <a:masterClrMapping/>
  </p:clrMapOvr>
  <p:transition>
    <p:push dir="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214546" y="0"/>
            <a:ext cx="5000637" cy="357168"/>
          </a:xfrm>
        </p:spPr>
        <p:style>
          <a:lnRef idx="2">
            <a:schemeClr val="dk1"/>
          </a:lnRef>
          <a:fillRef idx="1">
            <a:schemeClr val="lt1"/>
          </a:fillRef>
          <a:effectRef idx="0">
            <a:schemeClr val="dk1"/>
          </a:effectRef>
          <a:fontRef idx="minor">
            <a:schemeClr val="dk1"/>
          </a:fontRef>
        </p:style>
        <p:txBody>
          <a:bodyPr/>
          <a:lstStyle/>
          <a:p>
            <a:pPr algn="ctr" rtl="0">
              <a:defRPr/>
            </a:pPr>
            <a:r>
              <a:rPr lang="en-US" sz="2000" dirty="0" smtClean="0"/>
              <a:t>Set NHEPC Plans ? </a:t>
            </a:r>
            <a:endParaRPr lang="ar-SA" sz="2000" dirty="0"/>
          </a:p>
        </p:txBody>
      </p:sp>
      <p:sp>
        <p:nvSpPr>
          <p:cNvPr id="3" name="عنصر نائب للمحتوى 2"/>
          <p:cNvSpPr>
            <a:spLocks noGrp="1"/>
          </p:cNvSpPr>
          <p:nvPr>
            <p:ph idx="1"/>
          </p:nvPr>
        </p:nvSpPr>
        <p:spPr>
          <a:xfrm>
            <a:off x="838200" y="642918"/>
            <a:ext cx="8007350" cy="5572164"/>
          </a:xfrm>
        </p:spPr>
        <p:txBody>
          <a:bodyPr/>
          <a:lstStyle/>
          <a:p>
            <a:pPr algn="l" rtl="0">
              <a:buNone/>
              <a:defRPr/>
            </a:pPr>
            <a:r>
              <a:rPr lang="en-US" sz="1600" b="1" dirty="0" smtClean="0"/>
              <a:t>Dining Programs in Patient Centered Care - Part 1 – 6 </a:t>
            </a:r>
          </a:p>
          <a:p>
            <a:pPr algn="l" rtl="0">
              <a:buNone/>
              <a:defRPr/>
            </a:pPr>
            <a:r>
              <a:rPr lang="en-US" sz="1600" dirty="0" smtClean="0">
                <a:latin typeface="Times New Roman" pitchFamily="18" charset="0"/>
                <a:cs typeface="Times New Roman" pitchFamily="18" charset="0"/>
                <a:hlinkClick r:id="rId2"/>
              </a:rPr>
              <a:t>http://www.youtube.com/watch?v=qLm3bZ1vJ60</a:t>
            </a:r>
            <a:r>
              <a:rPr lang="en-US" sz="1600" dirty="0" smtClean="0">
                <a:latin typeface="Times New Roman" pitchFamily="18" charset="0"/>
                <a:cs typeface="Times New Roman" pitchFamily="18" charset="0"/>
              </a:rPr>
              <a:t> </a:t>
            </a:r>
          </a:p>
          <a:p>
            <a:pPr algn="just" rtl="0">
              <a:buNone/>
              <a:defRPr/>
            </a:pPr>
            <a:r>
              <a:rPr lang="en-US" sz="1600" dirty="0" smtClean="0"/>
              <a:t>	</a:t>
            </a:r>
            <a:r>
              <a:rPr lang="en-US" sz="1400" b="1" i="1" dirty="0" smtClean="0"/>
              <a:t>Dining Programs in Patient Centered Care: Beyond Patient Satisfaction. This is part four of a webinar originally broadcast on March 31, 2011. The webinar describes the changes taking place in hospital dining programs that bring these programs into alignment with a patient centered philosophy of care. In this fourth segment, Jenny Overly, </a:t>
            </a:r>
            <a:r>
              <a:rPr lang="en-US" sz="1400" b="1" i="1" dirty="0" err="1" smtClean="0"/>
              <a:t>Unidine's</a:t>
            </a:r>
            <a:r>
              <a:rPr lang="en-US" sz="1400" b="1" i="1" dirty="0" smtClean="0"/>
              <a:t> Corporate Director of Nutrition and Wellness discusses the results of a survey of hospital executives and dining programs. For more information about the custom in-room dining, retail and community outreach programs that </a:t>
            </a:r>
            <a:r>
              <a:rPr lang="en-US" sz="1400" b="1" i="1" dirty="0" err="1" smtClean="0"/>
              <a:t>Unidine</a:t>
            </a:r>
            <a:r>
              <a:rPr lang="en-US" sz="1400" b="1" i="1" dirty="0" smtClean="0"/>
              <a:t> has implemented in hospitals, </a:t>
            </a:r>
          </a:p>
          <a:p>
            <a:pPr algn="just" rtl="0">
              <a:buNone/>
              <a:defRPr/>
            </a:pPr>
            <a:r>
              <a:rPr lang="en-US" sz="1400" b="1" i="1" dirty="0" smtClean="0">
                <a:latin typeface="Times New Roman" pitchFamily="18" charset="0"/>
                <a:cs typeface="Times New Roman" pitchFamily="18" charset="0"/>
                <a:hlinkClick r:id="rId3"/>
              </a:rPr>
              <a:t>http://www.youtube.com/watch?v=stT92A7z6qE</a:t>
            </a:r>
            <a:r>
              <a:rPr lang="en-US" sz="1400" b="1" i="1" dirty="0" smtClean="0">
                <a:latin typeface="Times New Roman" pitchFamily="18" charset="0"/>
                <a:cs typeface="Times New Roman" pitchFamily="18" charset="0"/>
              </a:rPr>
              <a:t> </a:t>
            </a:r>
          </a:p>
          <a:p>
            <a:pPr algn="just" rtl="0">
              <a:buNone/>
              <a:defRPr/>
            </a:pPr>
            <a:r>
              <a:rPr lang="en-US" sz="1400" b="1" i="1" dirty="0" smtClean="0"/>
              <a:t>Dining Programs in Patient Centered Care: Beyond Patient Satisfaction. This is part five of a webinar originally broadcast on March 31, 2011. The webinar describes the changes taking place in hospital dining programs that bring these programs into alignment with a patient centered philosophy of care. In this segment, our panel participates in a discussion of actionable recommendations. For more information about the custom in-room dining, retail and community outreach programs that </a:t>
            </a:r>
            <a:r>
              <a:rPr lang="en-US" sz="1400" b="1" i="1" dirty="0" err="1" smtClean="0"/>
              <a:t>Unidine</a:t>
            </a:r>
            <a:r>
              <a:rPr lang="en-US" sz="1400" b="1" i="1" dirty="0" smtClean="0"/>
              <a:t> has implemented in hospitals,</a:t>
            </a:r>
          </a:p>
          <a:p>
            <a:pPr algn="just" rtl="0">
              <a:buNone/>
              <a:defRPr/>
            </a:pPr>
            <a:endParaRPr lang="en-US" sz="1400" b="1" i="1" dirty="0" smtClean="0">
              <a:hlinkClick r:id="rId4"/>
            </a:endParaRPr>
          </a:p>
          <a:p>
            <a:pPr algn="just" rtl="0">
              <a:buNone/>
              <a:defRPr/>
            </a:pPr>
            <a:r>
              <a:rPr lang="en-US" sz="1400" b="1" i="1" dirty="0" smtClean="0">
                <a:hlinkClick r:id="rId4"/>
              </a:rPr>
              <a:t>6: http://www.youtube.com/watch?v=swdJlp8jvHE</a:t>
            </a:r>
            <a:r>
              <a:rPr lang="en-US" sz="1400" b="1" i="1" dirty="0" smtClean="0"/>
              <a:t> </a:t>
            </a:r>
          </a:p>
          <a:p>
            <a:pPr algn="just" rtl="0">
              <a:buNone/>
              <a:defRPr/>
            </a:pPr>
            <a:endParaRPr lang="en-US" sz="1400" dirty="0" smtClean="0"/>
          </a:p>
          <a:p>
            <a:pPr algn="just" rtl="0">
              <a:buNone/>
              <a:defRPr/>
            </a:pPr>
            <a:r>
              <a:rPr lang="en-US" sz="1400" b="1" dirty="0" smtClean="0"/>
              <a:t>In this sixth segment, the panel answers questions from the participants</a:t>
            </a:r>
            <a:endParaRPr lang="en-US" sz="1400" b="1" i="1" dirty="0" smtClean="0">
              <a:latin typeface="Times New Roman" pitchFamily="18" charset="0"/>
              <a:cs typeface="Times New Roman" pitchFamily="18" charset="0"/>
            </a:endParaRPr>
          </a:p>
          <a:p>
            <a:pPr algn="just" rtl="0">
              <a:buNone/>
              <a:defRPr/>
            </a:pPr>
            <a:endParaRPr lang="en-US" sz="1400" b="1" i="1" dirty="0" smtClean="0">
              <a:latin typeface="Times New Roman" pitchFamily="18" charset="0"/>
              <a:cs typeface="Times New Roman" pitchFamily="18" charset="0"/>
            </a:endParaRPr>
          </a:p>
          <a:p>
            <a:pPr algn="just" rtl="0">
              <a:buNone/>
              <a:defRPr/>
            </a:pPr>
            <a:endParaRPr lang="ar-SA" sz="1400" b="1" i="1" dirty="0">
              <a:latin typeface="Times New Roman" pitchFamily="18" charset="0"/>
              <a:cs typeface="Times New Roman" pitchFamily="18" charset="0"/>
            </a:endParaRPr>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a:xfrm>
            <a:off x="3429000" y="6602415"/>
            <a:ext cx="2895600" cy="255609"/>
          </a:xfrm>
        </p:spPr>
        <p:txBody>
          <a:bodyPr/>
          <a:lstStyle/>
          <a:p>
            <a:pPr>
              <a:defRPr/>
            </a:pPr>
            <a:r>
              <a:rPr lang="en-US" sz="1000" dirty="0" smtClean="0"/>
              <a:t>Johali3 NHEPC 2014</a:t>
            </a:r>
            <a:endParaRPr lang="en-US" sz="1000" dirty="0"/>
          </a:p>
        </p:txBody>
      </p:sp>
      <p:sp>
        <p:nvSpPr>
          <p:cNvPr id="6" name="عنصر نائب لرقم الشريحة 5"/>
          <p:cNvSpPr>
            <a:spLocks noGrp="1"/>
          </p:cNvSpPr>
          <p:nvPr>
            <p:ph type="sldNum" sz="quarter" idx="12"/>
          </p:nvPr>
        </p:nvSpPr>
        <p:spPr/>
        <p:txBody>
          <a:bodyPr/>
          <a:lstStyle/>
          <a:p>
            <a:pPr>
              <a:defRPr/>
            </a:pPr>
            <a:fld id="{3FD56BE3-C2D8-48B2-B4A0-18EB346E2351}" type="slidenum">
              <a:rPr lang="ar-SA" smtClean="0"/>
              <a:pPr>
                <a:defRPr/>
              </a:pPr>
              <a:t>108</a:t>
            </a:fld>
            <a:endParaRPr lang="en-US"/>
          </a:p>
        </p:txBody>
      </p:sp>
    </p:spTree>
  </p:cSld>
  <p:clrMapOvr>
    <a:masterClrMapping/>
  </p:clrMapOvr>
  <p:transition>
    <p:push dir="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85938" y="285750"/>
            <a:ext cx="5313362" cy="541338"/>
          </a:xfrm>
        </p:spPr>
        <p:txBody>
          <a:bodyPr/>
          <a:lstStyle/>
          <a:p>
            <a:pPr>
              <a:defRPr/>
            </a:pPr>
            <a:r>
              <a:rPr lang="en-US" sz="2800" dirty="0" smtClean="0"/>
              <a:t>Diabetes Education </a:t>
            </a:r>
            <a:endParaRPr lang="ar-SA" sz="1800" dirty="0">
              <a:solidFill>
                <a:srgbClr val="FF0000"/>
              </a:solidFill>
            </a:endParaRPr>
          </a:p>
        </p:txBody>
      </p:sp>
      <p:sp>
        <p:nvSpPr>
          <p:cNvPr id="3" name="عنصر نائب للمحتوى 2"/>
          <p:cNvSpPr>
            <a:spLocks noGrp="1"/>
          </p:cNvSpPr>
          <p:nvPr>
            <p:ph idx="1"/>
          </p:nvPr>
        </p:nvSpPr>
        <p:spPr>
          <a:xfrm>
            <a:off x="642938" y="928688"/>
            <a:ext cx="8007350" cy="5072062"/>
          </a:xfrm>
        </p:spPr>
        <p:txBody>
          <a:bodyPr/>
          <a:lstStyle/>
          <a:p>
            <a:pPr algn="just" rtl="0">
              <a:defRPr/>
            </a:pPr>
            <a:r>
              <a:rPr lang="en-US" sz="1600" b="1" i="1" dirty="0" smtClean="0"/>
              <a:t>Diabetes is a chronic, complex disease that changes over time. </a:t>
            </a:r>
          </a:p>
          <a:p>
            <a:pPr algn="just" rtl="0">
              <a:defRPr/>
            </a:pPr>
            <a:r>
              <a:rPr lang="en-US" sz="1600" b="1" i="1" dirty="0" smtClean="0"/>
              <a:t>Through self-management individuals make the majority of decisions and actions that determine their level of blood glucose control. To be an effective manager of your disease, knowledge and experience are necessary. </a:t>
            </a:r>
          </a:p>
          <a:p>
            <a:pPr algn="just" rtl="0">
              <a:defRPr/>
            </a:pPr>
            <a:r>
              <a:rPr lang="en-US" sz="1600" b="1" i="1" dirty="0" smtClean="0"/>
              <a:t>The amount and type of knowledge required depends on the goals each individual sets for themselves as to the level of diabetes control they desire. Diabetes is a disease in which good control can help prevent or delay complications. </a:t>
            </a:r>
          </a:p>
          <a:p>
            <a:pPr algn="just" rtl="0">
              <a:defRPr/>
            </a:pPr>
            <a:r>
              <a:rPr lang="en-US" sz="1600" b="1" i="1" dirty="0" smtClean="0"/>
              <a:t>The Marshfield Clinic Diabetes Education program is recognized by the American Diabetes Association (ADA) and adheres to national standards for diabetes self-management education. Our team consists of registered nurses and registered dietitians who are experienced in diabetes management.</a:t>
            </a:r>
          </a:p>
          <a:p>
            <a:pPr algn="just" rtl="0">
              <a:defRPr/>
            </a:pPr>
            <a:r>
              <a:rPr lang="en-US" sz="1600" b="1" i="1" dirty="0" smtClean="0"/>
              <a:t>Many of the team members are certified diabetes educators (CDEs), which indicates an advanced degree of education and experience in diabetes education. Diabetes management is an individualized program, providing education and training as needed. </a:t>
            </a:r>
          </a:p>
          <a:p>
            <a:pPr algn="just" rtl="0">
              <a:defRPr/>
            </a:pPr>
            <a:r>
              <a:rPr lang="en-US" sz="1600" b="1" i="1" dirty="0" smtClean="0"/>
              <a:t>Diabetes education is an ongoing process, since the need for education will continue to change as lifestyles change and new technologies become available. </a:t>
            </a:r>
          </a:p>
          <a:p>
            <a:pPr algn="just" rtl="0">
              <a:defRPr/>
            </a:pPr>
            <a:r>
              <a:rPr lang="en-US" sz="1600" b="1" i="1" dirty="0" smtClean="0"/>
              <a:t>The role of Marshfield Clinic Diabetes Education is to help individuals understand and use self-management tools to achieve optimal blood glucose levels. </a:t>
            </a:r>
          </a:p>
          <a:p>
            <a:pPr algn="just" rtl="0">
              <a:defRPr/>
            </a:pPr>
            <a:endParaRPr lang="ar-SA" sz="1800" b="1" i="1" dirty="0">
              <a:latin typeface="Times New Roman" pitchFamily="18" charset="0"/>
              <a:cs typeface="Times New Roman" pitchFamily="18" charset="0"/>
            </a:endParaRPr>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p:txBody>
          <a:bodyPr/>
          <a:lstStyle/>
          <a:p>
            <a:pPr>
              <a:defRPr/>
            </a:pPr>
            <a:fld id="{47A86F05-F05B-44B4-9E20-890DD0B687A8}" type="slidenum">
              <a:rPr lang="ar-SA" smtClean="0"/>
              <a:pPr>
                <a:defRPr/>
              </a:pPr>
              <a:t>109</a:t>
            </a:fld>
            <a:endParaRPr lang="en-US" dirty="0"/>
          </a:p>
        </p:txBody>
      </p:sp>
    </p:spTree>
  </p:cSld>
  <p:clrMapOvr>
    <a:masterClrMapping/>
  </p:clrMapOvr>
  <p:transition>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83D7083-9DF4-4E3C-9CC1-1DE9809E71D5}" type="slidenum">
              <a:rPr lang="ar-SA"/>
              <a:pPr>
                <a:defRPr/>
              </a:pPr>
              <a:t>11</a:t>
            </a:fld>
            <a:endParaRPr lang="en-US"/>
          </a:p>
        </p:txBody>
      </p:sp>
      <p:sp>
        <p:nvSpPr>
          <p:cNvPr id="174082" name="Rectangle 2"/>
          <p:cNvSpPr>
            <a:spLocks noGrp="1" noRot="1" noChangeArrowheads="1"/>
          </p:cNvSpPr>
          <p:nvPr>
            <p:ph type="title"/>
          </p:nvPr>
        </p:nvSpPr>
        <p:spPr>
          <a:xfrm>
            <a:off x="2484438" y="333375"/>
            <a:ext cx="3889375" cy="238125"/>
          </a:xfrm>
        </p:spPr>
        <p:txBody>
          <a:bodyPr/>
          <a:lstStyle/>
          <a:p>
            <a:pPr algn="ctr" eaLnBrk="1" hangingPunct="1">
              <a:defRPr/>
            </a:pPr>
            <a:r>
              <a:rPr lang="en-US" sz="2400" b="0" i="1" dirty="0" smtClean="0">
                <a:solidFill>
                  <a:schemeClr val="tx1"/>
                </a:solidFill>
              </a:rPr>
              <a:t>The CNJD</a:t>
            </a:r>
          </a:p>
        </p:txBody>
      </p:sp>
      <p:sp>
        <p:nvSpPr>
          <p:cNvPr id="16390" name="Rectangle 1"/>
          <p:cNvSpPr>
            <a:spLocks noChangeArrowheads="1"/>
          </p:cNvSpPr>
          <p:nvPr/>
        </p:nvSpPr>
        <p:spPr bwMode="auto">
          <a:xfrm>
            <a:off x="0" y="0"/>
            <a:ext cx="217488" cy="508000"/>
          </a:xfrm>
          <a:prstGeom prst="rect">
            <a:avLst/>
          </a:prstGeom>
          <a:noFill/>
          <a:ln w="9525">
            <a:noFill/>
            <a:miter lim="800000"/>
            <a:headEnd/>
            <a:tailEnd/>
          </a:ln>
        </p:spPr>
        <p:txBody>
          <a:bodyPr wrap="none" anchor="ctr">
            <a:spAutoFit/>
          </a:bodyPr>
          <a:lstStyle/>
          <a:p>
            <a:pPr algn="l"/>
            <a:endParaRPr lang="en-US" sz="900"/>
          </a:p>
          <a:p>
            <a:pPr algn="l" rtl="0" eaLnBrk="0" hangingPunct="0"/>
            <a:endParaRPr lang="en-US"/>
          </a:p>
        </p:txBody>
      </p:sp>
      <p:sp>
        <p:nvSpPr>
          <p:cNvPr id="16391" name="مستطيل 6"/>
          <p:cNvSpPr>
            <a:spLocks noChangeArrowheads="1"/>
          </p:cNvSpPr>
          <p:nvPr/>
        </p:nvSpPr>
        <p:spPr bwMode="auto">
          <a:xfrm>
            <a:off x="5143500" y="857250"/>
            <a:ext cx="4000500" cy="4832350"/>
          </a:xfrm>
          <a:prstGeom prst="rect">
            <a:avLst/>
          </a:prstGeom>
          <a:noFill/>
          <a:ln w="9525">
            <a:noFill/>
            <a:miter lim="800000"/>
            <a:headEnd/>
            <a:tailEnd/>
          </a:ln>
        </p:spPr>
        <p:txBody>
          <a:bodyPr>
            <a:spAutoFit/>
          </a:bodyPr>
          <a:lstStyle/>
          <a:p>
            <a:pPr algn="just"/>
            <a:r>
              <a:rPr lang="ar-SA" sz="2400" b="1">
                <a:solidFill>
                  <a:srgbClr val="FFFFFF"/>
                </a:solidFill>
                <a:latin typeface="Andalus" pitchFamily="18" charset="-78"/>
                <a:ea typeface="Times New Roman" pitchFamily="18" charset="0"/>
                <a:cs typeface="Andalus" pitchFamily="18" charset="-78"/>
              </a:rPr>
              <a:t>دور أخصائي التغذية الإكلينيكية :</a:t>
            </a:r>
            <a:endParaRPr lang="en-US" sz="900">
              <a:solidFill>
                <a:srgbClr val="FFFFFF"/>
              </a:solidFill>
              <a:ea typeface="Times New Roman" pitchFamily="18" charset="0"/>
              <a:cs typeface="Andalus" pitchFamily="18" charset="-78"/>
            </a:endParaRPr>
          </a:p>
          <a:p>
            <a:pPr algn="just" eaLnBrk="0" hangingPunct="0">
              <a:buFontTx/>
              <a:buChar char="•"/>
            </a:pPr>
            <a:r>
              <a:rPr lang="ar-SA" sz="1400" b="1">
                <a:solidFill>
                  <a:srgbClr val="FFFFFF"/>
                </a:solidFill>
                <a:ea typeface="Times New Roman" pitchFamily="18" charset="0"/>
                <a:cs typeface="Andalus" pitchFamily="18" charset="-78"/>
              </a:rPr>
              <a:t>التعاون مع أعضاء الفريق الصحي الخاص برعاية المريض من خلال تقديم الرعاية الغذائية.</a:t>
            </a:r>
            <a:endParaRPr lang="en-US" sz="900">
              <a:solidFill>
                <a:srgbClr val="FFFFFF"/>
              </a:solidFill>
              <a:ea typeface="Times New Roman" pitchFamily="18" charset="0"/>
              <a:cs typeface="Andalus" pitchFamily="18" charset="-78"/>
            </a:endParaRPr>
          </a:p>
          <a:p>
            <a:pPr algn="just" eaLnBrk="0" hangingPunct="0">
              <a:buFontTx/>
              <a:buChar char="•"/>
            </a:pPr>
            <a:r>
              <a:rPr lang="ar-SA" sz="1400" b="1">
                <a:solidFill>
                  <a:srgbClr val="FFFFFF"/>
                </a:solidFill>
                <a:latin typeface="Monotype Koufi" pitchFamily="2" charset="-78"/>
                <a:ea typeface="Times New Roman" pitchFamily="18" charset="0"/>
                <a:cs typeface="Monotype Koufi" pitchFamily="2" charset="-78"/>
              </a:rPr>
              <a:t>التوعية الغذائية للوقاية </a:t>
            </a:r>
            <a:r>
              <a:rPr lang="ar-SA" sz="1400" b="1">
                <a:solidFill>
                  <a:srgbClr val="FFFFFF"/>
                </a:solidFill>
                <a:ea typeface="Times New Roman" pitchFamily="18" charset="0"/>
                <a:cs typeface="Monotype Koufi" pitchFamily="2" charset="-78"/>
              </a:rPr>
              <a:t>من بعض الأمراض للمجتمع وكذلك المرضى على حد سواء.</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وضع البرامج التدريبية والاستشارات وكذلك إعداد الوسائل التعليمية في مجال التغذية للعاملين في مجال الصحة العامة مثل الممرضات والعاملين بالوقاية الصحية. </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وقاية المرضى المنومين من الإصابة بسوء التغذية الناتجة عن نقص الطاقة والبروتين.</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المساعدة على علاج الحالات المرضية واختيار الأغذية المناسبة لها.</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تحديد طبيعة وكمية العناصر الغذائية اللازمة للمريض ومدى احتياج المريض للأغذية التكميلية (التغذية الأنبوبية أو الوريدية).</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التحكم بوزن المريض زيادة أو نقصاً.</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متابعة المرضى المنومين من خلال إرشادهم بطبيعة النظام الغذائي الواجب إتباعه والتحقق من مدى إقبالهم على الوجبات المقدمة لهم.</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المشاركة في البحوث العلمية .</a:t>
            </a:r>
            <a:endParaRPr lang="en-US" sz="900">
              <a:solidFill>
                <a:srgbClr val="FFFFFF"/>
              </a:solidFill>
              <a:cs typeface="Times New Roman" pitchFamily="18" charset="0"/>
            </a:endParaRPr>
          </a:p>
          <a:p>
            <a:pPr algn="just" eaLnBrk="0" hangingPunct="0">
              <a:buFontTx/>
              <a:buChar char="•"/>
            </a:pPr>
            <a:r>
              <a:rPr lang="ar-SA" sz="1400" b="1">
                <a:solidFill>
                  <a:srgbClr val="FFFFFF"/>
                </a:solidFill>
                <a:cs typeface="Times New Roman" pitchFamily="18" charset="0"/>
              </a:rPr>
              <a:t>الإشراف على عيادات التغذية الخارجية كعيادة السمنة والسكري أو الأطفال. </a:t>
            </a:r>
            <a:endParaRPr lang="en-US" sz="900">
              <a:solidFill>
                <a:srgbClr val="FFFFFF"/>
              </a:solidFill>
              <a:cs typeface="Times New Roman" pitchFamily="18" charset="0"/>
            </a:endParaRPr>
          </a:p>
          <a:p>
            <a:pPr algn="just" rtl="0" eaLnBrk="0" hangingPunct="0"/>
            <a:endParaRPr lang="en-US">
              <a:solidFill>
                <a:srgbClr val="FFFFFF"/>
              </a:solidFill>
              <a:cs typeface="Times New Roman" pitchFamily="18" charset="0"/>
            </a:endParaRPr>
          </a:p>
        </p:txBody>
      </p:sp>
      <p:sp>
        <p:nvSpPr>
          <p:cNvPr id="16392" name="مستطيل 7"/>
          <p:cNvSpPr>
            <a:spLocks noChangeArrowheads="1"/>
          </p:cNvSpPr>
          <p:nvPr/>
        </p:nvSpPr>
        <p:spPr bwMode="auto">
          <a:xfrm>
            <a:off x="-142875" y="1500188"/>
            <a:ext cx="5715000" cy="5078412"/>
          </a:xfrm>
          <a:prstGeom prst="rect">
            <a:avLst/>
          </a:prstGeom>
          <a:noFill/>
          <a:ln w="9525">
            <a:noFill/>
            <a:miter lim="800000"/>
            <a:headEnd/>
            <a:tailEnd/>
          </a:ln>
        </p:spPr>
        <p:txBody>
          <a:bodyPr>
            <a:spAutoFit/>
          </a:bodyPr>
          <a:lstStyle/>
          <a:p>
            <a:r>
              <a:rPr lang="ar-SA" sz="1200" b="1">
                <a:latin typeface="Simplified Arabic" pitchFamily="18" charset="-78"/>
                <a:cs typeface="Simplified Arabic" pitchFamily="18" charset="-78"/>
              </a:rPr>
              <a:t>هناك عدة أسباب تسهم في إقصاء أخصائي التغذية عن ممارسة دوره .نذكر منها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1) عدم وضوح الوصف الوظيفي - فالكثير من أخصائيي التغذية لا يعرفون ما هو مطلوب منهم ، و الكثير من أخصائيي التغذية تفاجئون حين توظيفهم حيث يرون أن ما تم دراسته في الكليات المتخصصة قد بقي محفوظاً في الكتب !!و كمثال على هذا فقد سأل أحد الأخصائيين ممن توظف حديثاً في المستشفى أحد زملائه عن دوره وما يمكن له أن يقوم به من أعمال ، فما كان من زميله إلا أن قال له: إن أهم عمل تقوم به هو أن تراقب خط سير توزيع الوجبات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2) كثرة المهام و المسؤوليات - تسعى بعض الإدارات إلى أن ترسم وصفاً وظيفياً لموظفيها ، حيث تقوم بتكليف الأخصائي عدة أعمال ، و تضع في نهاية هذه المهام فقرة تقول ( أي مهام أخرى تسند إليه )!!و إذا بنا نرى أخصائي التغذية يكون مسؤولاً عن أعمال الشركة ، أعمال إدارية ، أعمال السكرتارية ، متابعة أعمال أخرى كضيوف الإدارة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3) ضعف الثقة - وهي على أربع أنواع : ثقة الأخصائي بقدراته .ثقة إدارة التغذية بقدرات الأخصائي .ثقة إدارة المستشفى بقدرات الأخصائي.ثقة الأطباء بقدرات الأخصائي.و كمثال على ضعف الثقة نرى بعض الأخصائيين يخشى من التحدث مع الأطباء ، الممرضة ، أو المريض نفسه.</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4) قلة الخبرة - يفتقر بعض الأخصائيين للخبرة الكافية في مجال تغذية المرضى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5) عدم الرغبة في تحمل المسؤولية - بعض الأخصائيين ليس لديه رغبة في أن يتحمل مسؤولية متابعة حالة أحد المرضى ، أو ليس لديه الرغبة في أن توكل له بعض المسؤوليات ، و بعضهم يكتفي بالمسؤوليات التي لا تحمل ورائها أية متاعب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مهام أخصائي التغذية ... من النظرية إلى التطبيق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لأخصائي التغذية الدور الحيوي و الهام في المستشفيات، و لا يمكن إغفال دوره بأي حال من الأحوال،</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و يمكن أن تتمثل مهام أخصائي التغذية في الآتي:</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أولاً : الأستشارة الغذائية و هي أن يكون الأخصائي على اتصال دائم بالطبيب المعالج ، و يشارك في الاستشارة الغذائية.</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ثانياً : التقييم الغذائي</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أهميته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1 ) من خلال التقييم الغذائي يمكن معرفة الحالة الغذائية بالنسبة للشخص السليم و المريض على حد سواء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2 ) من خلال التقييم الغذائي يمكن عمل برنامج غذائي يتماشى مع احتياجات الشخص لتصحيح الحالة الغذائية .</a:t>
            </a:r>
            <a:br>
              <a:rPr lang="ar-SA" sz="1200" b="1">
                <a:latin typeface="Simplified Arabic" pitchFamily="18" charset="-78"/>
                <a:cs typeface="Simplified Arabic" pitchFamily="18" charset="-78"/>
              </a:rPr>
            </a:br>
            <a:r>
              <a:rPr lang="ar-SA" sz="1200" b="1">
                <a:latin typeface="Simplified Arabic" pitchFamily="18" charset="-78"/>
                <a:cs typeface="Simplified Arabic" pitchFamily="18" charset="-78"/>
              </a:rPr>
              <a:t>3 ) تقديم النصائح و الإرشادات الغذائية .</a:t>
            </a:r>
            <a:endParaRPr lang="ar-SA" sz="1200">
              <a:latin typeface="Simplified Arabic" pitchFamily="18" charset="-78"/>
              <a:cs typeface="Simplified Arabic" pitchFamily="18" charset="-78"/>
            </a:endParaRPr>
          </a:p>
        </p:txBody>
      </p:sp>
    </p:spTree>
  </p:cSld>
  <p:clrMapOvr>
    <a:masterClrMapping/>
  </p:clrMapOvr>
  <p:transition>
    <p:push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63" y="2928938"/>
            <a:ext cx="8385175" cy="1431925"/>
          </a:xfrm>
        </p:spPr>
        <p:txBody>
          <a:bodyPr/>
          <a:lstStyle/>
          <a:p>
            <a:pPr algn="ctr">
              <a:defRPr/>
            </a:pPr>
            <a:r>
              <a:rPr lang="en-US" dirty="0" smtClean="0"/>
              <a:t>Others</a:t>
            </a:r>
            <a:endParaRPr lang="ar-SA"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43705AF3-1664-43D1-AFF4-4430A4F009D8}" type="slidenum">
              <a:rPr lang="ar-SA" smtClean="0"/>
              <a:pPr>
                <a:defRPr/>
              </a:pPr>
              <a:t>110</a:t>
            </a:fld>
            <a:endParaRPr lang="en-US"/>
          </a:p>
        </p:txBody>
      </p:sp>
    </p:spTree>
  </p:cSld>
  <p:clrMapOvr>
    <a:masterClrMapping/>
  </p:clrMapOvr>
  <p:transition>
    <p:push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202AB3C1-1BD8-45A4-B61B-A146E84718C4}" type="slidenum">
              <a:rPr lang="ar-SA"/>
              <a:pPr>
                <a:defRPr/>
              </a:pPr>
              <a:t>111</a:t>
            </a:fld>
            <a:endParaRPr lang="en-US"/>
          </a:p>
        </p:txBody>
      </p:sp>
      <p:sp>
        <p:nvSpPr>
          <p:cNvPr id="137218" name="Rectangle 2"/>
          <p:cNvSpPr>
            <a:spLocks noGrp="1" noRot="1" noChangeArrowheads="1"/>
          </p:cNvSpPr>
          <p:nvPr>
            <p:ph type="title"/>
          </p:nvPr>
        </p:nvSpPr>
        <p:spPr>
          <a:xfrm>
            <a:off x="1857375" y="2643188"/>
            <a:ext cx="6400800" cy="1435100"/>
          </a:xfrm>
        </p:spPr>
        <p:txBody>
          <a:bodyPr/>
          <a:lstStyle/>
          <a:p>
            <a:pPr eaLnBrk="1" hangingPunct="1">
              <a:defRPr/>
            </a:pPr>
            <a:r>
              <a:rPr lang="en-US" sz="2800" b="0" dirty="0" smtClean="0"/>
              <a:t>HE </a:t>
            </a:r>
            <a:br>
              <a:rPr lang="en-US" sz="2800" b="0" dirty="0" smtClean="0"/>
            </a:br>
            <a:r>
              <a:rPr lang="en-US" sz="2400" b="0" dirty="0" smtClean="0"/>
              <a:t>FIELDS &amp; SPECIALTIES; ASSOCIATIONS; RESOURCES &amp; References</a:t>
            </a:r>
            <a:r>
              <a:rPr lang="en-US" sz="3200" b="0" dirty="0" smtClean="0"/>
              <a:t> </a:t>
            </a:r>
          </a:p>
        </p:txBody>
      </p:sp>
    </p:spTree>
  </p:cSld>
  <p:clrMapOvr>
    <a:masterClrMapping/>
  </p:clrMapOvr>
  <p:transition>
    <p:push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673681BD-BDDA-4ABB-9C0C-8AB29FEBDF5E}" type="slidenum">
              <a:rPr lang="ar-SA"/>
              <a:pPr>
                <a:defRPr/>
              </a:pPr>
              <a:t>112</a:t>
            </a:fld>
            <a:endParaRPr lang="en-US"/>
          </a:p>
        </p:txBody>
      </p:sp>
      <p:sp>
        <p:nvSpPr>
          <p:cNvPr id="137218" name="Rectangle 2"/>
          <p:cNvSpPr>
            <a:spLocks noGrp="1" noRot="1" noChangeArrowheads="1"/>
          </p:cNvSpPr>
          <p:nvPr>
            <p:ph type="title"/>
          </p:nvPr>
        </p:nvSpPr>
        <p:spPr>
          <a:xfrm>
            <a:off x="1979613" y="1628775"/>
            <a:ext cx="6400800" cy="1435100"/>
          </a:xfrm>
        </p:spPr>
        <p:txBody>
          <a:bodyPr/>
          <a:lstStyle/>
          <a:p>
            <a:pPr eaLnBrk="1" hangingPunct="1">
              <a:defRPr/>
            </a:pPr>
            <a:r>
              <a:rPr lang="en-US" sz="2800" b="0" dirty="0" smtClean="0"/>
              <a:t>HE </a:t>
            </a:r>
            <a:br>
              <a:rPr lang="en-US" sz="2800" b="0" dirty="0" smtClean="0"/>
            </a:br>
            <a:r>
              <a:rPr lang="en-US" sz="2400" b="0" dirty="0" smtClean="0"/>
              <a:t>FIELDS &amp; SPECIALTIES; ASSOCIATIONS; RESOURCES &amp; References</a:t>
            </a:r>
            <a:r>
              <a:rPr lang="en-US" sz="3200" b="0" dirty="0" smtClean="0"/>
              <a:t> </a:t>
            </a:r>
          </a:p>
        </p:txBody>
      </p:sp>
    </p:spTree>
  </p:cSld>
  <p:clrMapOvr>
    <a:masterClrMapping/>
  </p:clrMapOvr>
  <p:transition>
    <p:push dir="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BB6E49E0-D82D-4267-A243-0F955DA50DD9}" type="slidenum">
              <a:rPr lang="ar-SA"/>
              <a:pPr>
                <a:defRPr/>
              </a:pPr>
              <a:t>113</a:t>
            </a:fld>
            <a:endParaRPr lang="en-US"/>
          </a:p>
        </p:txBody>
      </p:sp>
      <p:sp>
        <p:nvSpPr>
          <p:cNvPr id="137218" name="Rectangle 2"/>
          <p:cNvSpPr>
            <a:spLocks noGrp="1" noRot="1" noChangeArrowheads="1"/>
          </p:cNvSpPr>
          <p:nvPr>
            <p:ph type="title"/>
          </p:nvPr>
        </p:nvSpPr>
        <p:spPr>
          <a:xfrm>
            <a:off x="1979613" y="1628775"/>
            <a:ext cx="6400800" cy="1435100"/>
          </a:xfrm>
        </p:spPr>
        <p:txBody>
          <a:bodyPr/>
          <a:lstStyle/>
          <a:p>
            <a:pPr eaLnBrk="1" hangingPunct="1">
              <a:defRPr/>
            </a:pPr>
            <a:r>
              <a:rPr lang="en-US" sz="2800" b="0" smtClean="0"/>
              <a:t>HE </a:t>
            </a:r>
            <a:br>
              <a:rPr lang="en-US" sz="2800" b="0" smtClean="0"/>
            </a:br>
            <a:r>
              <a:rPr lang="en-US" sz="2400" b="0" smtClean="0"/>
              <a:t>FIELDS &amp; SPECIALTIES; ASSOCIATIONS; RESOURCES &amp; References</a:t>
            </a:r>
            <a:r>
              <a:rPr lang="en-US" sz="3200" b="0" smtClean="0"/>
              <a:t> </a:t>
            </a:r>
          </a:p>
        </p:txBody>
      </p:sp>
    </p:spTree>
  </p:cSld>
  <p:clrMapOvr>
    <a:masterClrMapping/>
  </p:clrMapOvr>
  <p:transition>
    <p:push dir="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1995E7F-7878-4298-B506-E2CFA8AB6F32}" type="slidenum">
              <a:rPr lang="ar-SA"/>
              <a:pPr>
                <a:defRPr/>
              </a:pPr>
              <a:t>114</a:t>
            </a:fld>
            <a:endParaRPr lang="en-US"/>
          </a:p>
        </p:txBody>
      </p:sp>
      <p:sp>
        <p:nvSpPr>
          <p:cNvPr id="100354" name="Rectangle 2"/>
          <p:cNvSpPr>
            <a:spLocks noGrp="1" noRot="1" noChangeArrowheads="1"/>
          </p:cNvSpPr>
          <p:nvPr>
            <p:ph type="title"/>
          </p:nvPr>
        </p:nvSpPr>
        <p:spPr>
          <a:xfrm>
            <a:off x="928688" y="214313"/>
            <a:ext cx="7085012" cy="458787"/>
          </a:xfrm>
        </p:spPr>
        <p:txBody>
          <a:bodyPr/>
          <a:lstStyle/>
          <a:p>
            <a:pPr eaLnBrk="1" hangingPunct="1">
              <a:defRPr/>
            </a:pPr>
            <a:r>
              <a:rPr lang="en-US" sz="2000" b="0" dirty="0" smtClean="0"/>
              <a:t>HEALTH EDUCATION FIELDS &amp; SPECIALTIES</a:t>
            </a:r>
            <a:r>
              <a:rPr lang="en-US" sz="4000" b="0" dirty="0" smtClean="0"/>
              <a:t> </a:t>
            </a:r>
          </a:p>
        </p:txBody>
      </p:sp>
      <p:sp>
        <p:nvSpPr>
          <p:cNvPr id="100355" name="Rectangle 3"/>
          <p:cNvSpPr>
            <a:spLocks noGrp="1" noRot="1" noChangeArrowheads="1"/>
          </p:cNvSpPr>
          <p:nvPr>
            <p:ph type="body" idx="1"/>
          </p:nvPr>
        </p:nvSpPr>
        <p:spPr>
          <a:xfrm>
            <a:off x="900113" y="1103313"/>
            <a:ext cx="7632700" cy="4968875"/>
          </a:xfrm>
        </p:spPr>
        <p:txBody>
          <a:bodyPr/>
          <a:lstStyle/>
          <a:p>
            <a:pPr algn="l" rtl="0" eaLnBrk="1" hangingPunct="1">
              <a:lnSpc>
                <a:spcPct val="80000"/>
              </a:lnSpc>
              <a:buFont typeface="Wingdings" pitchFamily="2" charset="2"/>
              <a:buNone/>
              <a:defRPr/>
            </a:pPr>
            <a:r>
              <a:rPr lang="en-US" sz="1800" b="1" i="1" dirty="0" smtClean="0"/>
              <a:t>	</a:t>
            </a:r>
            <a:r>
              <a:rPr lang="en-US" sz="1800" i="1" dirty="0" smtClean="0"/>
              <a:t>HE is a part of any health professions, institutions &amp; activities; Health Education has many (FEILDS/TYPES) Specialties, </a:t>
            </a:r>
            <a:r>
              <a:rPr lang="en-US" sz="1800" b="1" i="1" dirty="0" smtClean="0"/>
              <a:t>The Majors Are:</a:t>
            </a:r>
          </a:p>
          <a:p>
            <a:pPr algn="l" rtl="0" eaLnBrk="1" hangingPunct="1">
              <a:lnSpc>
                <a:spcPct val="80000"/>
              </a:lnSpc>
              <a:defRPr/>
            </a:pPr>
            <a:r>
              <a:rPr lang="en-US" sz="1800" b="1" i="1" dirty="0" smtClean="0"/>
              <a:t>Health Promotion</a:t>
            </a:r>
            <a:r>
              <a:rPr lang="en-US" sz="1800" i="1" dirty="0" smtClean="0"/>
              <a:t>, Health Promotion &amp; Education, </a:t>
            </a:r>
            <a:r>
              <a:rPr lang="en-US" sz="1800" b="1" i="1" dirty="0" smtClean="0"/>
              <a:t>the new the Millennium name  </a:t>
            </a:r>
          </a:p>
          <a:p>
            <a:pPr algn="l" rtl="0" eaLnBrk="1" hangingPunct="1">
              <a:lnSpc>
                <a:spcPct val="80000"/>
              </a:lnSpc>
              <a:defRPr/>
            </a:pPr>
            <a:r>
              <a:rPr lang="en-US" sz="1600" i="1" dirty="0" smtClean="0"/>
              <a:t>General/Public Health Education (G/PHE)</a:t>
            </a:r>
          </a:p>
          <a:p>
            <a:pPr algn="l" rtl="0" eaLnBrk="1" hangingPunct="1">
              <a:lnSpc>
                <a:spcPct val="80000"/>
              </a:lnSpc>
              <a:defRPr/>
            </a:pPr>
            <a:r>
              <a:rPr lang="en-US" sz="1600" i="1" dirty="0" smtClean="0"/>
              <a:t> Hospital Health Education (HHE): Patient &amp; Outpatients </a:t>
            </a:r>
          </a:p>
          <a:p>
            <a:pPr algn="l" rtl="0" eaLnBrk="1" hangingPunct="1">
              <a:lnSpc>
                <a:spcPct val="80000"/>
              </a:lnSpc>
              <a:defRPr/>
            </a:pPr>
            <a:r>
              <a:rPr lang="en-US" sz="1600" i="1" dirty="0" smtClean="0"/>
              <a:t>Primary Health Care Education (PHCE)</a:t>
            </a:r>
          </a:p>
          <a:p>
            <a:pPr algn="l" rtl="0" eaLnBrk="1" hangingPunct="1">
              <a:lnSpc>
                <a:spcPct val="80000"/>
              </a:lnSpc>
              <a:defRPr/>
            </a:pPr>
            <a:r>
              <a:rPr lang="en-US" sz="1600" i="1" dirty="0" smtClean="0"/>
              <a:t>Community Health Education (CHE) </a:t>
            </a:r>
          </a:p>
          <a:p>
            <a:pPr algn="l" rtl="0" eaLnBrk="1" hangingPunct="1">
              <a:lnSpc>
                <a:spcPct val="80000"/>
              </a:lnSpc>
              <a:defRPr/>
            </a:pPr>
            <a:r>
              <a:rPr lang="en-US" sz="1600" i="1" dirty="0" smtClean="0"/>
              <a:t>School Health Education (SHE)</a:t>
            </a:r>
          </a:p>
          <a:p>
            <a:pPr algn="l" rtl="0" eaLnBrk="1" hangingPunct="1">
              <a:lnSpc>
                <a:spcPct val="80000"/>
              </a:lnSpc>
              <a:defRPr/>
            </a:pPr>
            <a:r>
              <a:rPr lang="en-US" sz="1600" i="1" dirty="0" smtClean="0"/>
              <a:t>Nursing Health Education (</a:t>
            </a:r>
            <a:r>
              <a:rPr lang="en-US" sz="1600" i="1" dirty="0" err="1" smtClean="0"/>
              <a:t>NurHE</a:t>
            </a:r>
            <a:r>
              <a:rPr lang="en-US" sz="1600" i="1" dirty="0" smtClean="0"/>
              <a:t> or HENUR</a:t>
            </a:r>
          </a:p>
          <a:p>
            <a:pPr algn="l" rtl="0" eaLnBrk="1" hangingPunct="1">
              <a:lnSpc>
                <a:spcPct val="80000"/>
              </a:lnSpc>
              <a:defRPr/>
            </a:pPr>
            <a:r>
              <a:rPr lang="en-US" sz="1600" i="1" dirty="0" smtClean="0"/>
              <a:t>Clinical Nutrition Health Education (CNHE or HENUT)</a:t>
            </a:r>
          </a:p>
          <a:p>
            <a:pPr algn="l" rtl="0" eaLnBrk="1" hangingPunct="1">
              <a:lnSpc>
                <a:spcPct val="80000"/>
              </a:lnSpc>
              <a:defRPr/>
            </a:pPr>
            <a:r>
              <a:rPr lang="en-US" sz="1600" i="1" dirty="0" smtClean="0"/>
              <a:t>Environmental Health Education (EHE)</a:t>
            </a:r>
          </a:p>
          <a:p>
            <a:pPr algn="l" rtl="0" eaLnBrk="1" hangingPunct="1">
              <a:lnSpc>
                <a:spcPct val="80000"/>
              </a:lnSpc>
              <a:defRPr/>
            </a:pPr>
            <a:r>
              <a:rPr lang="en-US" sz="1600" i="1" dirty="0" smtClean="0"/>
              <a:t>Occupational &amp; Safety Health Education (OSHE)</a:t>
            </a:r>
          </a:p>
          <a:p>
            <a:pPr algn="l" rtl="0" eaLnBrk="1" hangingPunct="1">
              <a:lnSpc>
                <a:spcPct val="80000"/>
              </a:lnSpc>
              <a:defRPr/>
            </a:pPr>
            <a:r>
              <a:rPr lang="en-US" sz="1600" i="1" dirty="0" smtClean="0"/>
              <a:t>Chronic Diseases Health Education (CDHE): Diabetic, HBP, Cancer….  </a:t>
            </a:r>
          </a:p>
          <a:p>
            <a:pPr algn="l" rtl="0" eaLnBrk="1" hangingPunct="1">
              <a:lnSpc>
                <a:spcPct val="80000"/>
              </a:lnSpc>
              <a:defRPr/>
            </a:pPr>
            <a:r>
              <a:rPr lang="en-US" sz="1600" i="1" dirty="0" smtClean="0"/>
              <a:t>HEMLT; HEHA; HEPT; HERT………… HE CN\</a:t>
            </a:r>
            <a:r>
              <a:rPr lang="en-US" sz="1600" i="1" dirty="0" err="1" smtClean="0"/>
              <a:t>NutHE</a:t>
            </a:r>
            <a:endParaRPr lang="en-US" sz="1600" i="1" dirty="0" smtClean="0"/>
          </a:p>
          <a:p>
            <a:pPr algn="l" rtl="0" eaLnBrk="1" hangingPunct="1">
              <a:lnSpc>
                <a:spcPct val="80000"/>
              </a:lnSpc>
              <a:defRPr/>
            </a:pPr>
            <a:r>
              <a:rPr lang="en-US" sz="1600" i="1" dirty="0" smtClean="0"/>
              <a:t> </a:t>
            </a:r>
            <a:endParaRPr lang="en-US" sz="1600" b="1" i="1" dirty="0" smtClean="0"/>
          </a:p>
          <a:p>
            <a:pPr algn="l" rtl="0" eaLnBrk="1" hangingPunct="1">
              <a:lnSpc>
                <a:spcPct val="80000"/>
              </a:lnSpc>
              <a:buFont typeface="Wingdings" pitchFamily="2" charset="2"/>
              <a:buNone/>
              <a:defRPr/>
            </a:pPr>
            <a:r>
              <a:rPr lang="en-US" sz="1800" b="1" i="1" dirty="0" smtClean="0"/>
              <a:t>		</a:t>
            </a:r>
            <a:r>
              <a:rPr lang="en-US" sz="1600" i="1" dirty="0" smtClean="0"/>
              <a:t>These specialties can be reorganized as: Individual or Personal; Group, Community; Public; Institutional or Organizational  ….Health Education </a:t>
            </a:r>
          </a:p>
          <a:p>
            <a:pPr algn="l" rtl="0" eaLnBrk="1" hangingPunct="1">
              <a:lnSpc>
                <a:spcPct val="80000"/>
              </a:lnSpc>
              <a:buFont typeface="Wingdings" pitchFamily="2" charset="2"/>
              <a:buNone/>
              <a:defRPr/>
            </a:pPr>
            <a:r>
              <a:rPr lang="en-US" sz="1600" i="1" dirty="0" smtClean="0"/>
              <a:t>(</a:t>
            </a:r>
            <a:r>
              <a:rPr lang="en-US" sz="1600" b="1" i="1" dirty="0" smtClean="0"/>
              <a:t>Only the first</a:t>
            </a:r>
            <a:r>
              <a:rPr lang="en-US" sz="1600" i="1" dirty="0" smtClean="0"/>
              <a:t> … the rest  Just for General Information)</a:t>
            </a:r>
          </a:p>
        </p:txBody>
      </p:sp>
    </p:spTree>
  </p:cSld>
  <p:clrMapOvr>
    <a:masterClrMapping/>
  </p:clrMapOvr>
  <p:transition>
    <p:push dir="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CADD611C-8827-4A64-AB9B-55660141AFFB}" type="slidenum">
              <a:rPr lang="ar-SA"/>
              <a:pPr>
                <a:defRPr/>
              </a:pPr>
              <a:t>115</a:t>
            </a:fld>
            <a:endParaRPr lang="en-US"/>
          </a:p>
        </p:txBody>
      </p:sp>
      <p:sp>
        <p:nvSpPr>
          <p:cNvPr id="110594" name="Rectangle 2"/>
          <p:cNvSpPr>
            <a:spLocks noGrp="1" noRot="1" noChangeArrowheads="1"/>
          </p:cNvSpPr>
          <p:nvPr>
            <p:ph type="title"/>
          </p:nvPr>
        </p:nvSpPr>
        <p:spPr>
          <a:xfrm>
            <a:off x="1042988" y="188913"/>
            <a:ext cx="6400800" cy="720725"/>
          </a:xfrm>
        </p:spPr>
        <p:txBody>
          <a:bodyPr/>
          <a:lstStyle/>
          <a:p>
            <a:pPr eaLnBrk="1" hangingPunct="1">
              <a:defRPr/>
            </a:pPr>
            <a:r>
              <a:rPr lang="en-US" sz="2800" b="0" smtClean="0"/>
              <a:t>LOCAL </a:t>
            </a:r>
            <a:r>
              <a:rPr lang="en-US" sz="2400" b="0" smtClean="0"/>
              <a:t/>
            </a:r>
            <a:br>
              <a:rPr lang="en-US" sz="2400" b="0" smtClean="0"/>
            </a:br>
            <a:r>
              <a:rPr lang="en-US" sz="2400" b="0" smtClean="0"/>
              <a:t>HE ASSOCIATIONS RESOURCES</a:t>
            </a:r>
          </a:p>
        </p:txBody>
      </p:sp>
      <p:sp>
        <p:nvSpPr>
          <p:cNvPr id="110595" name="Rectangle 3"/>
          <p:cNvSpPr>
            <a:spLocks noGrp="1" noRot="1" noChangeArrowheads="1"/>
          </p:cNvSpPr>
          <p:nvPr>
            <p:ph type="body" idx="1"/>
          </p:nvPr>
        </p:nvSpPr>
        <p:spPr>
          <a:xfrm>
            <a:off x="611188" y="1125538"/>
            <a:ext cx="7848600" cy="5111750"/>
          </a:xfrm>
        </p:spPr>
        <p:txBody>
          <a:bodyPr/>
          <a:lstStyle/>
          <a:p>
            <a:pPr algn="l" rtl="0" eaLnBrk="1" hangingPunct="1">
              <a:lnSpc>
                <a:spcPct val="80000"/>
              </a:lnSpc>
              <a:buFont typeface="Wingdings" pitchFamily="2" charset="2"/>
              <a:buNone/>
              <a:defRPr/>
            </a:pPr>
            <a:r>
              <a:rPr lang="en-US" sz="800" smtClean="0"/>
              <a:t>		</a:t>
            </a:r>
            <a:r>
              <a:rPr lang="en-US" sz="1400" smtClean="0"/>
              <a:t>In Saudi Arabia, </a:t>
            </a:r>
            <a:r>
              <a:rPr lang="en-US" sz="1400" b="1" i="1" smtClean="0"/>
              <a:t>despite that there is no special “Association or Board”… as it is the case of global HE</a:t>
            </a:r>
            <a:r>
              <a:rPr lang="en-US" sz="1400" smtClean="0"/>
              <a:t>, there are many HE Resources. </a:t>
            </a:r>
          </a:p>
          <a:p>
            <a:pPr algn="l" rtl="0" eaLnBrk="1" hangingPunct="1">
              <a:lnSpc>
                <a:spcPct val="80000"/>
              </a:lnSpc>
              <a:buFont typeface="Wingdings" pitchFamily="2" charset="2"/>
              <a:buNone/>
              <a:defRPr/>
            </a:pPr>
            <a:endParaRPr lang="en-US" sz="1400" smtClean="0"/>
          </a:p>
          <a:p>
            <a:pPr algn="l" rtl="0" eaLnBrk="1" hangingPunct="1">
              <a:lnSpc>
                <a:spcPct val="80000"/>
              </a:lnSpc>
              <a:defRPr/>
            </a:pPr>
            <a:r>
              <a:rPr lang="en-US" sz="1400" smtClean="0"/>
              <a:t>In addition to a department within every government and private health service sectors, the major HE government sectors are:</a:t>
            </a:r>
          </a:p>
          <a:p>
            <a:pPr algn="l" rtl="0" eaLnBrk="1" hangingPunct="1">
              <a:lnSpc>
                <a:spcPct val="80000"/>
              </a:lnSpc>
              <a:defRPr/>
            </a:pPr>
            <a:r>
              <a:rPr lang="en-US" sz="1400" smtClean="0"/>
              <a:t>  </a:t>
            </a:r>
          </a:p>
          <a:p>
            <a:pPr algn="l" rtl="0" eaLnBrk="1" hangingPunct="1">
              <a:lnSpc>
                <a:spcPct val="80000"/>
              </a:lnSpc>
              <a:defRPr/>
            </a:pPr>
            <a:r>
              <a:rPr lang="en-US" sz="1400" smtClean="0"/>
              <a:t>Department of Health Education, General Directorate of Preventive Health, Ministry of Health, which is located at “Al Suliamnia, King Abdul Azis Road. </a:t>
            </a:r>
          </a:p>
          <a:p>
            <a:pPr algn="l" rtl="0" eaLnBrk="1" hangingPunct="1">
              <a:lnSpc>
                <a:spcPct val="80000"/>
              </a:lnSpc>
              <a:defRPr/>
            </a:pPr>
            <a:r>
              <a:rPr lang="en-US" sz="1400" smtClean="0"/>
              <a:t>Department of Health Education, King Khalid Eyes Specialist Hospital, Riyadh. The most active HE hospital department now, mainly in regarding of HE symposium. </a:t>
            </a:r>
          </a:p>
          <a:p>
            <a:pPr algn="l" rtl="0" eaLnBrk="1" hangingPunct="1">
              <a:lnSpc>
                <a:spcPct val="80000"/>
              </a:lnSpc>
              <a:defRPr/>
            </a:pPr>
            <a:r>
              <a:rPr lang="en-US" sz="1400" smtClean="0"/>
              <a:t>Department of Health Education, Kin Fahd Specialist Hospital, King Abdul Aziz Medical City, National Guard.</a:t>
            </a:r>
          </a:p>
          <a:p>
            <a:pPr algn="l" rtl="0" eaLnBrk="1" hangingPunct="1">
              <a:lnSpc>
                <a:spcPct val="80000"/>
              </a:lnSpc>
              <a:defRPr/>
            </a:pPr>
            <a:r>
              <a:rPr lang="en-US" sz="1400" smtClean="0"/>
              <a:t>Department of Health Education, Riyadh Military Hospital. It is the oldest department, and it was the most active hospital HE department mainly with HE researches &amp; materials.   </a:t>
            </a:r>
          </a:p>
          <a:p>
            <a:pPr algn="l" rtl="0" eaLnBrk="1" hangingPunct="1">
              <a:lnSpc>
                <a:spcPct val="80000"/>
              </a:lnSpc>
              <a:defRPr/>
            </a:pPr>
            <a:r>
              <a:rPr lang="en-US" sz="1400" smtClean="0"/>
              <a:t>Department of Health Education, King Fisal Specialist Hospital &amp; Research Centre.  </a:t>
            </a:r>
          </a:p>
          <a:p>
            <a:pPr algn="l" rtl="0" eaLnBrk="1" hangingPunct="1">
              <a:lnSpc>
                <a:spcPct val="80000"/>
              </a:lnSpc>
              <a:defRPr/>
            </a:pPr>
            <a:r>
              <a:rPr lang="en-US" sz="1400" smtClean="0"/>
              <a:t>Department of Health Education, General Directorate of Schools Health, Ministry of Education, “the place of “Uniceef HE Seat Fond”.   </a:t>
            </a:r>
          </a:p>
          <a:p>
            <a:pPr algn="l" rtl="0" eaLnBrk="1" hangingPunct="1">
              <a:lnSpc>
                <a:spcPct val="80000"/>
              </a:lnSpc>
              <a:defRPr/>
            </a:pPr>
            <a:r>
              <a:rPr lang="en-US" sz="1400" smtClean="0"/>
              <a:t>Department of Health Education, Security Force Hospital, Riyadh.</a:t>
            </a:r>
          </a:p>
          <a:p>
            <a:pPr algn="l" rtl="0" eaLnBrk="1" hangingPunct="1">
              <a:lnSpc>
                <a:spcPct val="80000"/>
              </a:lnSpc>
              <a:defRPr/>
            </a:pPr>
            <a:r>
              <a:rPr lang="en-US" sz="1400" smtClean="0"/>
              <a:t>Academic Department of Health Education, College of Applied Medical Sciences, King Saud University, Riyadh. The lonely academic department. It establishes at 1403 AH.</a:t>
            </a:r>
          </a:p>
          <a:p>
            <a:pPr algn="l" rtl="0" eaLnBrk="1" hangingPunct="1">
              <a:lnSpc>
                <a:spcPct val="80000"/>
              </a:lnSpc>
              <a:defRPr/>
            </a:pPr>
            <a:r>
              <a:rPr lang="en-US" sz="1400" smtClean="0"/>
              <a:t>Saudi Health Specialties Council (Association), It services all health professions including heath education specialists &amp; heath educators.</a:t>
            </a:r>
          </a:p>
          <a:p>
            <a:pPr algn="l" rtl="0" eaLnBrk="1" hangingPunct="1">
              <a:lnSpc>
                <a:spcPct val="80000"/>
              </a:lnSpc>
              <a:defRPr/>
            </a:pPr>
            <a:r>
              <a:rPr lang="en-US" sz="1400" b="1" smtClean="0"/>
              <a:t>Our Live</a:t>
            </a:r>
            <a:r>
              <a:rPr lang="en-US" sz="1400" smtClean="0"/>
              <a:t>: the Saudi Volunteer Association for Health Education       </a:t>
            </a:r>
          </a:p>
          <a:p>
            <a:pPr algn="l" rtl="0" eaLnBrk="1" hangingPunct="1">
              <a:lnSpc>
                <a:spcPct val="80000"/>
              </a:lnSpc>
              <a:defRPr/>
            </a:pPr>
            <a:endParaRPr lang="en-US" sz="1400" b="1" i="1" smtClean="0"/>
          </a:p>
          <a:p>
            <a:pPr algn="ctr" rtl="0" eaLnBrk="1" hangingPunct="1">
              <a:lnSpc>
                <a:spcPct val="80000"/>
              </a:lnSpc>
              <a:buFont typeface="Wingdings" pitchFamily="2" charset="2"/>
              <a:buNone/>
              <a:defRPr/>
            </a:pPr>
            <a:r>
              <a:rPr lang="en-US" sz="1400" b="1" i="1" smtClean="0"/>
              <a:t>“independently, you have to discover the activities of these sectors and other national sectors”</a:t>
            </a:r>
          </a:p>
        </p:txBody>
      </p:sp>
    </p:spTree>
  </p:cSld>
  <p:clrMapOvr>
    <a:masterClrMapping/>
  </p:clrMapOvr>
  <p:transition>
    <p:push dir="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87CFEBDA-13C8-4416-96F9-F9FA3912BE5E}" type="slidenum">
              <a:rPr lang="ar-SA"/>
              <a:pPr>
                <a:defRPr/>
              </a:pPr>
              <a:t>116</a:t>
            </a:fld>
            <a:endParaRPr lang="en-US"/>
          </a:p>
        </p:txBody>
      </p:sp>
      <p:sp>
        <p:nvSpPr>
          <p:cNvPr id="180226" name="Rectangle 2"/>
          <p:cNvSpPr>
            <a:spLocks noGrp="1" noRot="1" noChangeArrowheads="1"/>
          </p:cNvSpPr>
          <p:nvPr>
            <p:ph type="title"/>
          </p:nvPr>
        </p:nvSpPr>
        <p:spPr>
          <a:xfrm>
            <a:off x="2133600" y="228600"/>
            <a:ext cx="4648200" cy="762000"/>
          </a:xfrm>
        </p:spPr>
        <p:txBody>
          <a:bodyPr/>
          <a:lstStyle/>
          <a:p>
            <a:pPr algn="ctr" rtl="0" eaLnBrk="1" hangingPunct="1">
              <a:defRPr/>
            </a:pPr>
            <a:r>
              <a:rPr lang="en-US" sz="3200" b="0" smtClean="0"/>
              <a:t>Our Live</a:t>
            </a:r>
            <a:r>
              <a:rPr lang="en-US" sz="3600" b="0" smtClean="0"/>
              <a:t> </a:t>
            </a:r>
            <a:r>
              <a:rPr lang="ar-SA" sz="2800" b="0" smtClean="0">
                <a:cs typeface="Monotype Koufi" pitchFamily="2" charset="-78"/>
              </a:rPr>
              <a:t>حياتنا</a:t>
            </a:r>
            <a:r>
              <a:rPr lang="ar-SA" sz="3600" b="0" smtClean="0"/>
              <a:t> </a:t>
            </a:r>
            <a:r>
              <a:rPr lang="en-US" sz="3600" b="0" smtClean="0">
                <a:cs typeface="Monotype Koufi" pitchFamily="2" charset="-78"/>
              </a:rPr>
              <a:t/>
            </a:r>
            <a:br>
              <a:rPr lang="en-US" sz="3600" b="0" smtClean="0">
                <a:cs typeface="Monotype Koufi" pitchFamily="2" charset="-78"/>
              </a:rPr>
            </a:br>
            <a:r>
              <a:rPr lang="ar-SA" sz="2000" b="0" smtClean="0">
                <a:cs typeface="Monotype Koufi" pitchFamily="2" charset="-78"/>
              </a:rPr>
              <a:t>الجمعية الخيرية السعودية للتثقيف الصحي</a:t>
            </a:r>
            <a:endParaRPr lang="en-US" sz="2000" b="0" smtClean="0">
              <a:cs typeface="Monotype Koufi" pitchFamily="2" charset="-78"/>
            </a:endParaRPr>
          </a:p>
        </p:txBody>
      </p:sp>
      <p:pic>
        <p:nvPicPr>
          <p:cNvPr id="116742" name="Picture 3" descr="HE Resources SSHE Our Live"/>
          <p:cNvPicPr>
            <a:picLocks noGrp="1" noChangeAspect="1" noChangeArrowheads="1"/>
          </p:cNvPicPr>
          <p:nvPr>
            <p:ph type="body" idx="1"/>
          </p:nvPr>
        </p:nvPicPr>
        <p:blipFill>
          <a:blip r:embed="rId2"/>
          <a:srcRect/>
          <a:stretch>
            <a:fillRect/>
          </a:stretch>
        </p:blipFill>
        <p:spPr>
          <a:xfrm>
            <a:off x="1447800" y="1268413"/>
            <a:ext cx="6400800" cy="4105275"/>
          </a:xfrm>
        </p:spPr>
      </p:pic>
      <p:sp>
        <p:nvSpPr>
          <p:cNvPr id="180228" name="Rectangle 4"/>
          <p:cNvSpPr>
            <a:spLocks noChangeArrowheads="1"/>
          </p:cNvSpPr>
          <p:nvPr/>
        </p:nvSpPr>
        <p:spPr bwMode="auto">
          <a:xfrm>
            <a:off x="1524000" y="5715000"/>
            <a:ext cx="6705600" cy="517525"/>
          </a:xfrm>
          <a:prstGeom prst="rect">
            <a:avLst/>
          </a:prstGeom>
          <a:noFill/>
          <a:ln w="9525">
            <a:noFill/>
            <a:miter lim="800000"/>
            <a:headEnd/>
            <a:tailEnd/>
          </a:ln>
          <a:effectLst/>
        </p:spPr>
        <p:txBody>
          <a:bodyPr>
            <a:spAutoFit/>
          </a:bodyPr>
          <a:lstStyle/>
          <a:p>
            <a:pPr algn="ctr" rtl="0">
              <a:defRPr/>
            </a:pPr>
            <a:r>
              <a:rPr lang="en-US" sz="1400" b="1" i="1">
                <a:effectLst>
                  <a:outerShdw blurRad="38100" dist="38100" dir="2700000" algn="tl">
                    <a:srgbClr val="000000"/>
                  </a:outerShdw>
                </a:effectLst>
                <a:latin typeface="Verdana" pitchFamily="34" charset="0"/>
              </a:rPr>
              <a:t>Independently, you can discover this NA if still (R Ring Road Ex10 &amp; 11East)?!! As Reflective Assignment </a:t>
            </a:r>
          </a:p>
        </p:txBody>
      </p:sp>
    </p:spTree>
  </p:cSld>
  <p:clrMapOvr>
    <a:masterClrMapping/>
  </p:clrMapOvr>
  <p:transition>
    <p:push dir="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C563554-67EC-406E-9301-BFFA226D84E4}" type="slidenum">
              <a:rPr lang="ar-SA"/>
              <a:pPr>
                <a:defRPr/>
              </a:pPr>
              <a:t>117</a:t>
            </a:fld>
            <a:endParaRPr lang="en-US"/>
          </a:p>
        </p:txBody>
      </p:sp>
      <p:sp>
        <p:nvSpPr>
          <p:cNvPr id="179202" name="Rectangle 2"/>
          <p:cNvSpPr>
            <a:spLocks noGrp="1" noRot="1" noChangeArrowheads="1"/>
          </p:cNvSpPr>
          <p:nvPr>
            <p:ph type="title"/>
          </p:nvPr>
        </p:nvSpPr>
        <p:spPr>
          <a:xfrm>
            <a:off x="1536700" y="244475"/>
            <a:ext cx="5699125" cy="447675"/>
          </a:xfrm>
        </p:spPr>
        <p:txBody>
          <a:bodyPr/>
          <a:lstStyle/>
          <a:p>
            <a:pPr algn="ctr" eaLnBrk="1" hangingPunct="1">
              <a:defRPr/>
            </a:pPr>
            <a:r>
              <a:rPr lang="en-US" sz="2000" smtClean="0"/>
              <a:t>Global Associations &amp; Resources</a:t>
            </a:r>
            <a:r>
              <a:rPr lang="en-US" sz="4000" smtClean="0"/>
              <a:t> </a:t>
            </a:r>
          </a:p>
        </p:txBody>
      </p:sp>
      <p:pic>
        <p:nvPicPr>
          <p:cNvPr id="117766" name="Picture 4" descr="HE Resources"/>
          <p:cNvPicPr>
            <a:picLocks noGrp="1" noChangeAspect="1" noChangeArrowheads="1"/>
          </p:cNvPicPr>
          <p:nvPr>
            <p:ph type="body" idx="1"/>
          </p:nvPr>
        </p:nvPicPr>
        <p:blipFill>
          <a:blip r:embed="rId2"/>
          <a:srcRect/>
          <a:stretch>
            <a:fillRect/>
          </a:stretch>
        </p:blipFill>
        <p:spPr>
          <a:xfrm>
            <a:off x="1258888" y="1052513"/>
            <a:ext cx="6697662" cy="4752975"/>
          </a:xfrm>
        </p:spPr>
      </p:pic>
    </p:spTree>
  </p:cSld>
  <p:clrMapOvr>
    <a:masterClrMapping/>
  </p:clrMapOvr>
  <p:transition>
    <p:push dir="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F53F6A13-DD81-4EA6-AC70-4ECE6F017252}" type="slidenum">
              <a:rPr lang="ar-SA"/>
              <a:pPr>
                <a:defRPr/>
              </a:pPr>
              <a:t>118</a:t>
            </a:fld>
            <a:endParaRPr lang="en-US"/>
          </a:p>
        </p:txBody>
      </p:sp>
      <p:sp>
        <p:nvSpPr>
          <p:cNvPr id="112642" name="Rectangle 2"/>
          <p:cNvSpPr>
            <a:spLocks noGrp="1" noRot="1" noChangeArrowheads="1"/>
          </p:cNvSpPr>
          <p:nvPr>
            <p:ph type="title"/>
          </p:nvPr>
        </p:nvSpPr>
        <p:spPr>
          <a:xfrm>
            <a:off x="2227263" y="315913"/>
            <a:ext cx="5273675" cy="376237"/>
          </a:xfrm>
        </p:spPr>
        <p:txBody>
          <a:bodyPr/>
          <a:lstStyle/>
          <a:p>
            <a:pPr algn="ctr" eaLnBrk="1" hangingPunct="1">
              <a:defRPr/>
            </a:pPr>
            <a:r>
              <a:rPr lang="en-US" sz="3200" b="0" dirty="0" smtClean="0"/>
              <a:t>NHEPC Summary</a:t>
            </a:r>
            <a:r>
              <a:rPr lang="en-US" sz="4000" dirty="0" smtClean="0"/>
              <a:t> </a:t>
            </a:r>
          </a:p>
        </p:txBody>
      </p:sp>
      <p:pic>
        <p:nvPicPr>
          <p:cNvPr id="118790" name="Picture 4" descr="HE Planning 10"/>
          <p:cNvPicPr>
            <a:picLocks noGrp="1" noChangeAspect="1" noChangeArrowheads="1"/>
          </p:cNvPicPr>
          <p:nvPr>
            <p:ph type="body" idx="1"/>
          </p:nvPr>
        </p:nvPicPr>
        <p:blipFill>
          <a:blip r:embed="rId2"/>
          <a:srcRect l="2316" t="3030" r="16211" b="5052"/>
          <a:stretch>
            <a:fillRect/>
          </a:stretch>
        </p:blipFill>
        <p:spPr>
          <a:xfrm>
            <a:off x="900113" y="1042988"/>
            <a:ext cx="7416800" cy="5529262"/>
          </a:xfrm>
        </p:spPr>
      </p:pic>
    </p:spTree>
  </p:cSld>
  <p:clrMapOvr>
    <a:masterClrMapping/>
  </p:clrMapOvr>
  <p:transition>
    <p:push dir="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تاريخ 3"/>
          <p:cNvSpPr>
            <a:spLocks noGrp="1"/>
          </p:cNvSpPr>
          <p:nvPr>
            <p:ph type="dt" sz="quarter" idx="10"/>
          </p:nvPr>
        </p:nvSpPr>
        <p:spPr/>
        <p:txBody>
          <a:bodyPr/>
          <a:lstStyle/>
          <a:p>
            <a:pPr>
              <a:defRPr/>
            </a:pPr>
            <a:r>
              <a:rPr lang="ar-SA" smtClean="0"/>
              <a:t>CHS456</a:t>
            </a:r>
            <a:endParaRPr lang="en-US"/>
          </a:p>
        </p:txBody>
      </p:sp>
      <p:sp>
        <p:nvSpPr>
          <p:cNvPr id="7"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8" name="عنصر نائب لرقم الشريحة 5"/>
          <p:cNvSpPr>
            <a:spLocks noGrp="1"/>
          </p:cNvSpPr>
          <p:nvPr>
            <p:ph type="sldNum" sz="quarter" idx="12"/>
          </p:nvPr>
        </p:nvSpPr>
        <p:spPr/>
        <p:txBody>
          <a:bodyPr/>
          <a:lstStyle/>
          <a:p>
            <a:pPr>
              <a:defRPr/>
            </a:pPr>
            <a:fld id="{D774CAAA-B090-4D4E-9B41-D52EA079B691}" type="slidenum">
              <a:rPr lang="ar-SA"/>
              <a:pPr>
                <a:defRPr/>
              </a:pPr>
              <a:t>119</a:t>
            </a:fld>
            <a:endParaRPr lang="en-US"/>
          </a:p>
        </p:txBody>
      </p:sp>
      <p:pic>
        <p:nvPicPr>
          <p:cNvPr id="119813" name="Picture 4" descr="HE Resources &amp; References new the Islamic Ethics"/>
          <p:cNvPicPr>
            <a:picLocks noGrp="1" noChangeAspect="1" noChangeArrowheads="1"/>
          </p:cNvPicPr>
          <p:nvPr>
            <p:ph type="body" idx="1"/>
          </p:nvPr>
        </p:nvPicPr>
        <p:blipFill>
          <a:blip r:embed="rId2"/>
          <a:srcRect/>
          <a:stretch>
            <a:fillRect/>
          </a:stretch>
        </p:blipFill>
        <p:spPr>
          <a:xfrm>
            <a:off x="4787900" y="1916113"/>
            <a:ext cx="3565525" cy="4191000"/>
          </a:xfrm>
        </p:spPr>
      </p:pic>
      <p:sp>
        <p:nvSpPr>
          <p:cNvPr id="142342" name="Rectangle 6"/>
          <p:cNvSpPr>
            <a:spLocks noGrp="1" noChangeArrowheads="1"/>
          </p:cNvSpPr>
          <p:nvPr>
            <p:ph type="title"/>
          </p:nvPr>
        </p:nvSpPr>
        <p:spPr>
          <a:xfrm>
            <a:off x="1763713" y="333375"/>
            <a:ext cx="5627687" cy="574675"/>
          </a:xfrm>
        </p:spPr>
        <p:txBody>
          <a:bodyPr anchorCtr="1"/>
          <a:lstStyle/>
          <a:p>
            <a:pPr algn="ctr" rtl="0" eaLnBrk="1" hangingPunct="1">
              <a:defRPr/>
            </a:pPr>
            <a:r>
              <a:rPr lang="en-US" sz="1800" i="1" dirty="0" smtClean="0"/>
              <a:t>The Lecturer Publications</a:t>
            </a:r>
            <a:r>
              <a:rPr lang="en-US" sz="2400" i="1" dirty="0" smtClean="0"/>
              <a:t/>
            </a:r>
            <a:br>
              <a:rPr lang="en-US" sz="2400" i="1" dirty="0" smtClean="0"/>
            </a:br>
            <a:r>
              <a:rPr lang="en-US" sz="2400" i="1" dirty="0" smtClean="0"/>
              <a:t>Further Future References</a:t>
            </a:r>
          </a:p>
        </p:txBody>
      </p:sp>
      <p:sp>
        <p:nvSpPr>
          <p:cNvPr id="119815" name="AutoShape 8" descr="AssetUploader"/>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ar-SA"/>
          </a:p>
        </p:txBody>
      </p:sp>
      <p:pic>
        <p:nvPicPr>
          <p:cNvPr id="119816" name="Picture 10" descr="غلاف%20أول%20مؤلفاتي%20تاريخ%20التعليم%20الصحي%20في%20المملكة"/>
          <p:cNvPicPr>
            <a:picLocks noChangeAspect="1" noChangeArrowheads="1"/>
          </p:cNvPicPr>
          <p:nvPr/>
        </p:nvPicPr>
        <p:blipFill>
          <a:blip r:embed="rId3"/>
          <a:srcRect/>
          <a:stretch>
            <a:fillRect/>
          </a:stretch>
        </p:blipFill>
        <p:spPr bwMode="auto">
          <a:xfrm>
            <a:off x="755650" y="1916113"/>
            <a:ext cx="3800475" cy="4040187"/>
          </a:xfrm>
          <a:prstGeom prst="rect">
            <a:avLst/>
          </a:prstGeom>
          <a:noFill/>
          <a:ln w="9525">
            <a:noFill/>
            <a:miter lim="800000"/>
            <a:headEnd/>
            <a:tailEnd/>
          </a:ln>
        </p:spPr>
      </p:pic>
      <p:sp>
        <p:nvSpPr>
          <p:cNvPr id="9" name="Rectangle 6"/>
          <p:cNvSpPr txBox="1">
            <a:spLocks noChangeArrowheads="1"/>
          </p:cNvSpPr>
          <p:nvPr/>
        </p:nvSpPr>
        <p:spPr bwMode="auto">
          <a:xfrm>
            <a:off x="1928813" y="1143000"/>
            <a:ext cx="5627687" cy="500063"/>
          </a:xfrm>
          <a:prstGeom prst="rect">
            <a:avLst/>
          </a:prstGeom>
          <a:noFill/>
          <a:ln w="9525">
            <a:noFill/>
            <a:miter lim="800000"/>
            <a:headEnd/>
            <a:tailEnd/>
          </a:ln>
          <a:effectLst/>
        </p:spPr>
        <p:txBody>
          <a:bodyPr anchor="ctr" anchorCtr="1"/>
          <a:lstStyle/>
          <a:p>
            <a:pPr algn="ctr" rtl="0">
              <a:defRPr/>
            </a:pPr>
            <a:r>
              <a:rPr lang="en-US" sz="2400" b="1" i="1" kern="0" dirty="0">
                <a:solidFill>
                  <a:schemeClr val="tx2"/>
                </a:solidFill>
                <a:effectLst>
                  <a:outerShdw blurRad="38100" dist="38100" dir="2700000" algn="tl">
                    <a:srgbClr val="000000"/>
                  </a:outerShdw>
                </a:effectLst>
                <a:latin typeface="+mj-lt"/>
                <a:ea typeface="+mj-ea"/>
                <a:cs typeface="+mj-cs"/>
              </a:rPr>
              <a:t>HEPAHP  in Press</a:t>
            </a:r>
          </a:p>
        </p:txBody>
      </p:sp>
    </p:spTree>
  </p:cSld>
  <p:clrMapOvr>
    <a:masterClrMapping/>
  </p:clrMapOvr>
  <p:transition>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a:xfrm>
            <a:off x="457200" y="1773238"/>
            <a:ext cx="8229600" cy="3240087"/>
          </a:xfrm>
        </p:spPr>
        <p:style>
          <a:lnRef idx="0">
            <a:scrgbClr r="0" g="0" b="0"/>
          </a:lnRef>
          <a:fillRef idx="1001">
            <a:schemeClr val="lt2"/>
          </a:fillRef>
          <a:effectRef idx="0">
            <a:scrgbClr r="0" g="0" b="0"/>
          </a:effectRef>
          <a:fontRef idx="major"/>
        </p:style>
        <p:txBody>
          <a:bodyPr>
            <a:normAutofit/>
          </a:bodyPr>
          <a:lstStyle/>
          <a:p>
            <a:pPr algn="ctr" rtl="0" eaLnBrk="1" hangingPunct="1">
              <a:lnSpc>
                <a:spcPct val="90000"/>
              </a:lnSpc>
              <a:buFontTx/>
              <a:buNone/>
              <a:defRPr/>
            </a:pPr>
            <a:endParaRPr lang="en-US" sz="2800" b="1" dirty="0" smtClean="0">
              <a:solidFill>
                <a:srgbClr val="002060"/>
              </a:solidFill>
            </a:endParaRPr>
          </a:p>
          <a:p>
            <a:pPr algn="ctr" rtl="0" eaLnBrk="1" hangingPunct="1">
              <a:lnSpc>
                <a:spcPct val="90000"/>
              </a:lnSpc>
              <a:buFontTx/>
              <a:buNone/>
              <a:defRPr/>
            </a:pPr>
            <a:r>
              <a:rPr lang="en-US" sz="2800" b="1" dirty="0" smtClean="0">
                <a:solidFill>
                  <a:srgbClr val="002060"/>
                </a:solidFill>
              </a:rPr>
              <a:t>Probe</a:t>
            </a:r>
          </a:p>
          <a:p>
            <a:pPr algn="ctr" rtl="0" eaLnBrk="1" hangingPunct="1">
              <a:lnSpc>
                <a:spcPct val="90000"/>
              </a:lnSpc>
              <a:buFontTx/>
              <a:buNone/>
              <a:defRPr/>
            </a:pPr>
            <a:r>
              <a:rPr lang="en-US" sz="3600" b="1" dirty="0" smtClean="0">
                <a:solidFill>
                  <a:srgbClr val="002060"/>
                </a:solidFill>
              </a:rPr>
              <a:t>HISTORY &amp; DEFINE TERMS</a:t>
            </a:r>
            <a:endParaRPr lang="ar-SA" sz="3600" b="1" dirty="0" smtClean="0">
              <a:solidFill>
                <a:srgbClr val="002060"/>
              </a:solidFill>
            </a:endParaRPr>
          </a:p>
          <a:p>
            <a:pPr algn="ctr" rtl="0" eaLnBrk="1" hangingPunct="1">
              <a:lnSpc>
                <a:spcPct val="90000"/>
              </a:lnSpc>
              <a:buFontTx/>
              <a:buNone/>
              <a:defRPr/>
            </a:pPr>
            <a:endParaRPr lang="en-US" sz="2800" dirty="0" smtClean="0">
              <a:solidFill>
                <a:srgbClr val="002060"/>
              </a:solidFill>
            </a:endParaRPr>
          </a:p>
          <a:p>
            <a:pPr algn="ctr" rtl="0" eaLnBrk="1" hangingPunct="1">
              <a:lnSpc>
                <a:spcPct val="90000"/>
              </a:lnSpc>
              <a:buFontTx/>
              <a:buNone/>
              <a:defRPr/>
            </a:pPr>
            <a:r>
              <a:rPr lang="en-US" sz="2400" i="1" dirty="0" smtClean="0">
                <a:solidFill>
                  <a:srgbClr val="002060"/>
                </a:solidFill>
              </a:rPr>
              <a:t>Looking for </a:t>
            </a:r>
          </a:p>
          <a:p>
            <a:pPr algn="ctr" rtl="0" eaLnBrk="1" hangingPunct="1">
              <a:lnSpc>
                <a:spcPct val="90000"/>
              </a:lnSpc>
              <a:buFontTx/>
              <a:buNone/>
              <a:defRPr/>
            </a:pPr>
            <a:r>
              <a:rPr lang="en-US" sz="2400" i="1" dirty="0" smtClean="0">
                <a:solidFill>
                  <a:srgbClr val="002060"/>
                </a:solidFill>
              </a:rPr>
              <a:t>The E ; H &amp; CN that can Assure the Quality of Healthfully Life ?</a:t>
            </a:r>
          </a:p>
        </p:txBody>
      </p:sp>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98E0BD2D-3204-4A6F-A2E1-AAB77EC57573}" type="slidenum">
              <a:rPr lang="ar-SA"/>
              <a:pPr>
                <a:defRPr/>
              </a:pPr>
              <a:t>12</a:t>
            </a:fld>
            <a:endParaRPr lang="en-US"/>
          </a:p>
        </p:txBody>
      </p:sp>
    </p:spTree>
  </p:cSld>
  <p:clrMapOvr>
    <a:masterClrMapping/>
  </p:clrMapOvr>
  <p:transition>
    <p:push dir="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921081D0-6B58-4C07-97ED-9C20CC77DE5E}" type="slidenum">
              <a:rPr lang="ar-SA"/>
              <a:pPr>
                <a:defRPr/>
              </a:pPr>
              <a:t>120</a:t>
            </a:fld>
            <a:endParaRPr lang="en-US"/>
          </a:p>
        </p:txBody>
      </p:sp>
      <p:sp>
        <p:nvSpPr>
          <p:cNvPr id="135170" name="Rectangle 2"/>
          <p:cNvSpPr>
            <a:spLocks noGrp="1" noRot="1" noChangeArrowheads="1"/>
          </p:cNvSpPr>
          <p:nvPr>
            <p:ph type="title"/>
          </p:nvPr>
        </p:nvSpPr>
        <p:spPr>
          <a:xfrm>
            <a:off x="1123950" y="995363"/>
            <a:ext cx="6904038" cy="849312"/>
          </a:xfrm>
        </p:spPr>
        <p:txBody>
          <a:bodyPr/>
          <a:lstStyle/>
          <a:p>
            <a:pPr algn="ctr" eaLnBrk="1" hangingPunct="1">
              <a:defRPr/>
            </a:pPr>
            <a:r>
              <a:rPr lang="en-US" sz="3200" i="1" smtClean="0"/>
              <a:t>With My </a:t>
            </a:r>
            <a:br>
              <a:rPr lang="en-US" sz="3200" i="1" smtClean="0"/>
            </a:br>
            <a:r>
              <a:rPr lang="en-US" sz="3200" i="1" smtClean="0"/>
              <a:t>Great Best Wishes</a:t>
            </a:r>
            <a:r>
              <a:rPr lang="en-US" sz="4000" smtClean="0"/>
              <a:t> </a:t>
            </a:r>
          </a:p>
        </p:txBody>
      </p:sp>
      <p:sp>
        <p:nvSpPr>
          <p:cNvPr id="135171" name="Rectangle 3"/>
          <p:cNvSpPr>
            <a:spLocks noGrp="1" noRot="1" noChangeArrowheads="1"/>
          </p:cNvSpPr>
          <p:nvPr>
            <p:ph type="body" idx="1"/>
          </p:nvPr>
        </p:nvSpPr>
        <p:spPr>
          <a:xfrm>
            <a:off x="1198563" y="2333625"/>
            <a:ext cx="7515225" cy="2895600"/>
          </a:xfrm>
        </p:spPr>
        <p:txBody>
          <a:bodyPr/>
          <a:lstStyle/>
          <a:p>
            <a:pPr algn="just" rtl="0" eaLnBrk="1" hangingPunct="1">
              <a:defRPr/>
            </a:pPr>
            <a:r>
              <a:rPr lang="en-US" i="1" dirty="0" smtClean="0"/>
              <a:t>Be Excellency in ever think </a:t>
            </a:r>
          </a:p>
          <a:p>
            <a:pPr algn="just" rtl="0" eaLnBrk="1" hangingPunct="1">
              <a:defRPr/>
            </a:pPr>
            <a:r>
              <a:rPr lang="en-US" i="1" dirty="0" smtClean="0"/>
              <a:t>Be Critical Thinkers </a:t>
            </a:r>
          </a:p>
          <a:p>
            <a:pPr algn="just" rtl="0" eaLnBrk="1" hangingPunct="1">
              <a:defRPr/>
            </a:pPr>
            <a:r>
              <a:rPr lang="en-US" i="1" dirty="0" smtClean="0"/>
              <a:t>Be Creative; &amp;  </a:t>
            </a:r>
          </a:p>
          <a:p>
            <a:pPr algn="just" rtl="0" eaLnBrk="1" hangingPunct="1">
              <a:defRPr/>
            </a:pPr>
            <a:r>
              <a:rPr lang="en-US" i="1" dirty="0" smtClean="0"/>
              <a:t>Meaningful Assertive CNs &amp; Learners Lifelong and Day After  </a:t>
            </a:r>
          </a:p>
        </p:txBody>
      </p:sp>
    </p:spTree>
  </p:cSld>
  <p:clrMapOvr>
    <a:masterClrMapping/>
  </p:clrMapOvr>
  <p:transition>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F78F11E7-3786-471A-99A2-C6F80D52E771}" type="slidenum">
              <a:rPr lang="ar-SA"/>
              <a:pPr>
                <a:defRPr/>
              </a:pPr>
              <a:t>13</a:t>
            </a:fld>
            <a:endParaRPr lang="en-US"/>
          </a:p>
        </p:txBody>
      </p:sp>
      <p:sp>
        <p:nvSpPr>
          <p:cNvPr id="13314" name="Rectangle 2"/>
          <p:cNvSpPr>
            <a:spLocks noGrp="1" noRot="1" noChangeArrowheads="1"/>
          </p:cNvSpPr>
          <p:nvPr>
            <p:ph type="title"/>
          </p:nvPr>
        </p:nvSpPr>
        <p:spPr>
          <a:xfrm>
            <a:off x="1214438" y="71438"/>
            <a:ext cx="6429375" cy="792162"/>
          </a:xfrm>
        </p:spPr>
        <p:txBody>
          <a:bodyPr/>
          <a:lstStyle/>
          <a:p>
            <a:pPr eaLnBrk="1" hangingPunct="1">
              <a:defRPr/>
            </a:pPr>
            <a:r>
              <a:rPr lang="en-US" sz="1600" dirty="0" smtClean="0"/>
              <a:t/>
            </a:r>
            <a:br>
              <a:rPr lang="en-US" sz="1600" dirty="0" smtClean="0"/>
            </a:br>
            <a:r>
              <a:rPr lang="en-US" sz="2400" dirty="0" smtClean="0"/>
              <a:t>PROBE </a:t>
            </a:r>
            <a:br>
              <a:rPr lang="en-US" sz="2400" dirty="0" smtClean="0"/>
            </a:br>
            <a:r>
              <a:rPr lang="en-US" sz="2400" dirty="0" smtClean="0"/>
              <a:t>NHEPC HISTORY &amp; DEFINE TERMS </a:t>
            </a:r>
            <a:br>
              <a:rPr lang="en-US" sz="2400" dirty="0" smtClean="0"/>
            </a:br>
            <a:endParaRPr lang="en-US" sz="2400" b="0" i="1" dirty="0" smtClean="0"/>
          </a:p>
        </p:txBody>
      </p:sp>
      <p:sp>
        <p:nvSpPr>
          <p:cNvPr id="13315" name="Rectangle 3"/>
          <p:cNvSpPr>
            <a:spLocks noGrp="1" noRot="1" noChangeArrowheads="1"/>
          </p:cNvSpPr>
          <p:nvPr>
            <p:ph type="body" idx="1"/>
          </p:nvPr>
        </p:nvSpPr>
        <p:spPr>
          <a:xfrm>
            <a:off x="971550" y="1023938"/>
            <a:ext cx="7488238" cy="5334000"/>
          </a:xfrm>
        </p:spPr>
        <p:txBody>
          <a:bodyPr/>
          <a:lstStyle/>
          <a:p>
            <a:pPr marL="444500" indent="-266700" algn="just" rtl="0" eaLnBrk="1" hangingPunct="1">
              <a:lnSpc>
                <a:spcPct val="80000"/>
              </a:lnSpc>
              <a:defRPr/>
            </a:pPr>
            <a:r>
              <a:rPr lang="en-US" sz="2000" dirty="0" smtClean="0">
                <a:latin typeface="Arial Black" pitchFamily="34" charset="0"/>
              </a:rPr>
              <a:t>Place of Health &amp; HE in the </a:t>
            </a:r>
            <a:r>
              <a:rPr lang="en-US" sz="2000" b="1" dirty="0" smtClean="0">
                <a:latin typeface="Arial Black" pitchFamily="34" charset="0"/>
              </a:rPr>
              <a:t>Holy Quran </a:t>
            </a:r>
            <a:r>
              <a:rPr lang="en-US" sz="2000" dirty="0" smtClean="0">
                <a:latin typeface="Arial Black" pitchFamily="34" charset="0"/>
              </a:rPr>
              <a:t>&amp; Prophet Medicine ? </a:t>
            </a:r>
            <a:r>
              <a:rPr lang="en-US" sz="2000" i="1" dirty="0" smtClean="0">
                <a:latin typeface="Arial Black" pitchFamily="34" charset="0"/>
              </a:rPr>
              <a:t>(Ego Reflective Assignment) </a:t>
            </a:r>
            <a:r>
              <a:rPr lang="en-US" sz="1800" dirty="0" smtClean="0">
                <a:latin typeface="Arial Black" pitchFamily="34" charset="0"/>
              </a:rPr>
              <a:t>Worldwide, the literature of both health and education neglected health education and its facts including the Islamic concepts until the early of this century. </a:t>
            </a:r>
          </a:p>
          <a:p>
            <a:pPr indent="290513" algn="just" rtl="0" eaLnBrk="1" hangingPunct="1">
              <a:lnSpc>
                <a:spcPct val="80000"/>
              </a:lnSpc>
              <a:buFont typeface="Wingdings" pitchFamily="2" charset="2"/>
              <a:buNone/>
              <a:defRPr/>
            </a:pPr>
            <a:endParaRPr lang="en-US" sz="2000" i="1" dirty="0" smtClean="0">
              <a:latin typeface="Arial Black" pitchFamily="34" charset="0"/>
            </a:endParaRPr>
          </a:p>
          <a:p>
            <a:pPr indent="290513" algn="just" rtl="0" eaLnBrk="1" hangingPunct="1">
              <a:lnSpc>
                <a:spcPct val="80000"/>
              </a:lnSpc>
              <a:defRPr/>
            </a:pPr>
            <a:r>
              <a:rPr lang="en-US" sz="2000" i="1" dirty="0" smtClean="0">
                <a:latin typeface="Arial Black" pitchFamily="34" charset="0"/>
              </a:rPr>
              <a:t>It was only in the late </a:t>
            </a:r>
            <a:r>
              <a:rPr lang="en-US" sz="2000" b="1" i="1" dirty="0" smtClean="0">
                <a:solidFill>
                  <a:schemeClr val="tx2"/>
                </a:solidFill>
                <a:latin typeface="Arial Black" pitchFamily="34" charset="0"/>
              </a:rPr>
              <a:t>1919</a:t>
            </a:r>
            <a:r>
              <a:rPr lang="en-US" sz="2000" i="1" dirty="0" smtClean="0">
                <a:solidFill>
                  <a:schemeClr val="tx2"/>
                </a:solidFill>
                <a:latin typeface="Arial Black" pitchFamily="34" charset="0"/>
              </a:rPr>
              <a:t> </a:t>
            </a:r>
            <a:r>
              <a:rPr lang="en-US" sz="2000" i="1" dirty="0" smtClean="0">
                <a:latin typeface="Arial Black" pitchFamily="34" charset="0"/>
              </a:rPr>
              <a:t>that the term </a:t>
            </a:r>
            <a:r>
              <a:rPr lang="en-US" sz="2000" i="1" dirty="0" smtClean="0"/>
              <a:t>“</a:t>
            </a:r>
            <a:r>
              <a:rPr lang="en-US" sz="2000" i="1" dirty="0" smtClean="0">
                <a:latin typeface="Arial Black" pitchFamily="34" charset="0"/>
              </a:rPr>
              <a:t>Health Education</a:t>
            </a:r>
            <a:r>
              <a:rPr lang="en-US" sz="2000" i="1" dirty="0" smtClean="0"/>
              <a:t>”</a:t>
            </a:r>
            <a:r>
              <a:rPr lang="en-US" sz="2000" i="1" dirty="0" smtClean="0">
                <a:latin typeface="Arial Black" pitchFamily="34" charset="0"/>
              </a:rPr>
              <a:t> was recognized in the Western literature by: </a:t>
            </a:r>
          </a:p>
          <a:p>
            <a:pPr indent="290513" algn="just" rtl="0" eaLnBrk="1" hangingPunct="1">
              <a:lnSpc>
                <a:spcPct val="80000"/>
              </a:lnSpc>
              <a:defRPr/>
            </a:pPr>
            <a:endParaRPr lang="en-US" sz="2000" i="1" dirty="0" smtClean="0">
              <a:latin typeface="Arial Black" pitchFamily="34" charset="0"/>
            </a:endParaRPr>
          </a:p>
          <a:p>
            <a:pPr indent="290513" algn="just" rtl="0" eaLnBrk="1" hangingPunct="1">
              <a:lnSpc>
                <a:spcPct val="80000"/>
              </a:lnSpc>
              <a:buFont typeface="Wingdings" pitchFamily="2" charset="2"/>
              <a:buNone/>
              <a:defRPr/>
            </a:pPr>
            <a:r>
              <a:rPr lang="en-US" sz="2000" b="1" i="1" dirty="0" smtClean="0"/>
              <a:t>The term “Health Education” was proposed first about </a:t>
            </a:r>
            <a:r>
              <a:rPr lang="en-US" sz="2400" b="1" i="1" dirty="0" smtClean="0">
                <a:solidFill>
                  <a:schemeClr val="tx2"/>
                </a:solidFill>
                <a:latin typeface="Arial Black" pitchFamily="34" charset="0"/>
              </a:rPr>
              <a:t>1919</a:t>
            </a:r>
            <a:r>
              <a:rPr lang="en-US" sz="2000" b="1" i="1" dirty="0" smtClean="0"/>
              <a:t> at a conference in New York  of leaders of health and education called the Child Health Organization. The word “Hygiene” has become some popular in schools with both teachers and pupils that it was believed a new and more definitive term would be helpful in popularizing health practice. “Health Education” as a term to replace “</a:t>
            </a:r>
            <a:r>
              <a:rPr lang="en-US" sz="2000" b="1" i="1" dirty="0" smtClean="0">
                <a:solidFill>
                  <a:srgbClr val="FF0000"/>
                </a:solidFill>
              </a:rPr>
              <a:t>Hygiene</a:t>
            </a:r>
            <a:r>
              <a:rPr lang="en-US" sz="2000" b="1" i="1" dirty="0" smtClean="0"/>
              <a:t>” was advanced by the director of the organization and after much discussion adopted.  </a:t>
            </a:r>
          </a:p>
          <a:p>
            <a:pPr marL="1098550" lvl="1" rtl="0" eaLnBrk="1" hangingPunct="1">
              <a:lnSpc>
                <a:spcPct val="80000"/>
              </a:lnSpc>
              <a:buFont typeface="Wingdings" pitchFamily="2" charset="2"/>
              <a:buNone/>
              <a:defRPr/>
            </a:pPr>
            <a:r>
              <a:rPr lang="en-US" sz="2000" i="1" dirty="0" smtClean="0"/>
              <a:t>(</a:t>
            </a:r>
            <a:r>
              <a:rPr lang="en-US" sz="2000" i="1" dirty="0" err="1" smtClean="0"/>
              <a:t>Kime</a:t>
            </a:r>
            <a:r>
              <a:rPr lang="en-US" sz="2000" i="1" dirty="0" smtClean="0"/>
              <a:t> et al 1977)</a:t>
            </a:r>
            <a:endParaRPr lang="en-US" sz="2000" dirty="0" smtClean="0"/>
          </a:p>
        </p:txBody>
      </p:sp>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4847555D-85D5-4F4F-992E-671AAB94A1CF}" type="slidenum">
              <a:rPr lang="ar-SA"/>
              <a:pPr>
                <a:defRPr/>
              </a:pPr>
              <a:t>14</a:t>
            </a:fld>
            <a:endParaRPr lang="en-US"/>
          </a:p>
        </p:txBody>
      </p:sp>
      <p:sp>
        <p:nvSpPr>
          <p:cNvPr id="14338" name="Rectangle 2"/>
          <p:cNvSpPr>
            <a:spLocks noGrp="1" noRot="1" noChangeArrowheads="1"/>
          </p:cNvSpPr>
          <p:nvPr>
            <p:ph type="title"/>
          </p:nvPr>
        </p:nvSpPr>
        <p:spPr>
          <a:xfrm>
            <a:off x="1571625" y="214313"/>
            <a:ext cx="6015038" cy="592137"/>
          </a:xfrm>
        </p:spPr>
        <p:txBody>
          <a:bodyPr/>
          <a:lstStyle/>
          <a:p>
            <a:pPr algn="ctr" rtl="0" eaLnBrk="1" hangingPunct="1">
              <a:defRPr/>
            </a:pPr>
            <a:r>
              <a:rPr lang="en-US" sz="2000" dirty="0" smtClean="0"/>
              <a:t>PROBE HE HISTORY &amp; DEFINE TERMS </a:t>
            </a:r>
            <a:br>
              <a:rPr lang="en-US" sz="2000" dirty="0" smtClean="0"/>
            </a:br>
            <a:r>
              <a:rPr lang="en-US" sz="2000" dirty="0" smtClean="0"/>
              <a:t> </a:t>
            </a:r>
            <a:r>
              <a:rPr lang="en-US" sz="2000" i="1" dirty="0" smtClean="0">
                <a:latin typeface="Arial"/>
              </a:rPr>
              <a:t>“</a:t>
            </a:r>
            <a:r>
              <a:rPr lang="en-US" sz="1800" i="1" dirty="0" smtClean="0"/>
              <a:t>Nature &amp; History </a:t>
            </a:r>
            <a:r>
              <a:rPr lang="en-US" sz="1800" i="1" dirty="0" smtClean="0">
                <a:sym typeface="Symbol" pitchFamily="18" charset="2"/>
              </a:rPr>
              <a:t></a:t>
            </a:r>
            <a:r>
              <a:rPr lang="en-US" sz="1800" i="1" dirty="0" smtClean="0"/>
              <a:t> Proper Definition</a:t>
            </a:r>
            <a:r>
              <a:rPr lang="en-US" sz="1800" b="0" i="1" dirty="0" smtClean="0">
                <a:latin typeface="Arial"/>
              </a:rPr>
              <a:t>”</a:t>
            </a:r>
            <a:endParaRPr lang="en-US" sz="1800" b="0" i="1" dirty="0" smtClean="0"/>
          </a:p>
        </p:txBody>
      </p:sp>
      <p:sp>
        <p:nvSpPr>
          <p:cNvPr id="14339" name="Rectangle 3"/>
          <p:cNvSpPr>
            <a:spLocks noGrp="1" noRot="1" noChangeArrowheads="1"/>
          </p:cNvSpPr>
          <p:nvPr>
            <p:ph type="body" idx="1"/>
          </p:nvPr>
        </p:nvSpPr>
        <p:spPr>
          <a:xfrm>
            <a:off x="1000125" y="1196975"/>
            <a:ext cx="7459663" cy="5018088"/>
          </a:xfrm>
        </p:spPr>
        <p:txBody>
          <a:bodyPr/>
          <a:lstStyle/>
          <a:p>
            <a:pPr algn="just" rtl="0" eaLnBrk="1" hangingPunct="1">
              <a:lnSpc>
                <a:spcPct val="80000"/>
              </a:lnSpc>
              <a:defRPr/>
            </a:pPr>
            <a:r>
              <a:rPr lang="en-US" sz="2000" i="1" dirty="0" smtClean="0">
                <a:latin typeface="Arial Black" pitchFamily="34" charset="0"/>
              </a:rPr>
              <a:t>The above historical statement clarify the nature of modern HE. </a:t>
            </a:r>
          </a:p>
          <a:p>
            <a:pPr algn="just" rtl="0" eaLnBrk="1" hangingPunct="1">
              <a:lnSpc>
                <a:spcPct val="80000"/>
              </a:lnSpc>
              <a:defRPr/>
            </a:pPr>
            <a:r>
              <a:rPr lang="en-US" sz="2000" i="1" dirty="0" smtClean="0">
                <a:latin typeface="Arial Black" pitchFamily="34" charset="0"/>
              </a:rPr>
              <a:t>It indicates that </a:t>
            </a:r>
            <a:r>
              <a:rPr lang="en-US" sz="2000" b="1" i="1" dirty="0" smtClean="0">
                <a:latin typeface="Arial Black" pitchFamily="34" charset="0"/>
              </a:rPr>
              <a:t>Hygiene</a:t>
            </a:r>
            <a:r>
              <a:rPr lang="en-US" sz="2000" i="1" dirty="0" smtClean="0">
                <a:latin typeface="Arial Black" pitchFamily="34" charset="0"/>
              </a:rPr>
              <a:t> (Germ-free, </a:t>
            </a:r>
            <a:r>
              <a:rPr lang="en-US" sz="2000" i="1" dirty="0" smtClean="0">
                <a:solidFill>
                  <a:srgbClr val="FF0000"/>
                </a:solidFill>
                <a:latin typeface="Arial Black" pitchFamily="34" charset="0"/>
              </a:rPr>
              <a:t>Pure, and Healthful</a:t>
            </a:r>
            <a:r>
              <a:rPr lang="en-US" sz="2000" i="1" dirty="0" smtClean="0">
                <a:latin typeface="Arial Black" pitchFamily="34" charset="0"/>
              </a:rPr>
              <a:t>) was the previous term of health education in the Western literature.</a:t>
            </a:r>
          </a:p>
          <a:p>
            <a:pPr algn="just" rtl="0" eaLnBrk="1" hangingPunct="1">
              <a:lnSpc>
                <a:spcPct val="80000"/>
              </a:lnSpc>
              <a:defRPr/>
            </a:pPr>
            <a:r>
              <a:rPr lang="en-US" sz="2000" i="1" dirty="0" smtClean="0">
                <a:latin typeface="Arial Black" pitchFamily="34" charset="0"/>
              </a:rPr>
              <a:t>It confirms the </a:t>
            </a:r>
            <a:r>
              <a:rPr lang="en-US" sz="2000" b="1" i="1" dirty="0" smtClean="0">
                <a:latin typeface="Arial Black" pitchFamily="34" charset="0"/>
              </a:rPr>
              <a:t>Integrated Relationship</a:t>
            </a:r>
            <a:r>
              <a:rPr lang="en-US" sz="2000" i="1" dirty="0" smtClean="0">
                <a:latin typeface="Arial Black" pitchFamily="34" charset="0"/>
              </a:rPr>
              <a:t> between the </a:t>
            </a:r>
            <a:r>
              <a:rPr lang="en-US" sz="2000" b="1" i="1" dirty="0" smtClean="0">
                <a:latin typeface="Arial Black" pitchFamily="34" charset="0"/>
              </a:rPr>
              <a:t>three Sciences </a:t>
            </a:r>
            <a:r>
              <a:rPr lang="en-US" sz="2000" b="1" i="1" dirty="0" smtClean="0"/>
              <a:t>“</a:t>
            </a:r>
            <a:r>
              <a:rPr lang="en-US" sz="2000" i="1" dirty="0" smtClean="0">
                <a:latin typeface="Arial Black" pitchFamily="34" charset="0"/>
              </a:rPr>
              <a:t>Education; Health &amp; NHEPC</a:t>
            </a:r>
            <a:r>
              <a:rPr lang="en-US" sz="2000" i="1" dirty="0" smtClean="0"/>
              <a:t>”</a:t>
            </a:r>
            <a:r>
              <a:rPr lang="en-US" sz="2000" i="1" dirty="0" smtClean="0">
                <a:latin typeface="Arial Black" pitchFamily="34" charset="0"/>
              </a:rPr>
              <a:t> and their Professions</a:t>
            </a:r>
            <a:r>
              <a:rPr lang="en-US" sz="2000" i="1" dirty="0" smtClean="0"/>
              <a:t>”</a:t>
            </a:r>
            <a:r>
              <a:rPr lang="en-US" sz="2000" i="1" dirty="0" smtClean="0">
                <a:latin typeface="Arial Black" pitchFamily="34" charset="0"/>
              </a:rPr>
              <a:t> </a:t>
            </a:r>
            <a:r>
              <a:rPr lang="en-US" sz="2000" b="1" i="1" dirty="0" smtClean="0">
                <a:latin typeface="Arial Black" pitchFamily="34" charset="0"/>
              </a:rPr>
              <a:t>that can simplified by the following formula:</a:t>
            </a:r>
          </a:p>
          <a:p>
            <a:pPr algn="ctr" rtl="0" eaLnBrk="1" hangingPunct="1">
              <a:lnSpc>
                <a:spcPct val="80000"/>
              </a:lnSpc>
              <a:buFont typeface="Wingdings" pitchFamily="2" charset="2"/>
              <a:buNone/>
              <a:defRPr/>
            </a:pPr>
            <a:endParaRPr lang="en-US" sz="2000" b="1" dirty="0" smtClean="0">
              <a:latin typeface="Arial Black" pitchFamily="34" charset="0"/>
            </a:endParaRPr>
          </a:p>
          <a:p>
            <a:pPr algn="ctr" rtl="0" eaLnBrk="1" hangingPunct="1">
              <a:lnSpc>
                <a:spcPct val="80000"/>
              </a:lnSpc>
              <a:buFont typeface="Wingdings" pitchFamily="2" charset="2"/>
              <a:buNone/>
              <a:defRPr/>
            </a:pPr>
            <a:r>
              <a:rPr lang="en-US" sz="2000" b="1" i="1" dirty="0" smtClean="0">
                <a:latin typeface="Arial Black" pitchFamily="34" charset="0"/>
              </a:rPr>
              <a:t>EDUCATION </a:t>
            </a:r>
            <a:r>
              <a:rPr lang="en-US" sz="2000" b="1" i="1" dirty="0" smtClean="0">
                <a:latin typeface="Arial Black" pitchFamily="34" charset="0"/>
                <a:sym typeface="Symbol" pitchFamily="18" charset="2"/>
              </a:rPr>
              <a:t></a:t>
            </a:r>
            <a:r>
              <a:rPr lang="en-US" sz="2000" b="1" i="1" dirty="0" smtClean="0">
                <a:latin typeface="Arial Black" pitchFamily="34" charset="0"/>
              </a:rPr>
              <a:t> HEALTH </a:t>
            </a:r>
            <a:r>
              <a:rPr lang="en-US" sz="2000" b="1" i="1" dirty="0" smtClean="0">
                <a:latin typeface="Arial Black" pitchFamily="34" charset="0"/>
                <a:sym typeface="Symbol" pitchFamily="18" charset="2"/>
              </a:rPr>
              <a:t></a:t>
            </a:r>
            <a:r>
              <a:rPr lang="en-US" sz="2000" b="1" i="1" dirty="0" smtClean="0">
                <a:latin typeface="Arial Black" pitchFamily="34" charset="0"/>
              </a:rPr>
              <a:t> QNHEPC\LIFE </a:t>
            </a:r>
            <a:endParaRPr lang="en-US" sz="2000" i="1" dirty="0" smtClean="0">
              <a:latin typeface="Arial Black" pitchFamily="34" charset="0"/>
            </a:endParaRPr>
          </a:p>
          <a:p>
            <a:pPr algn="ctr" rtl="0" eaLnBrk="1" hangingPunct="1">
              <a:lnSpc>
                <a:spcPct val="80000"/>
              </a:lnSpc>
              <a:buFont typeface="Wingdings" pitchFamily="2" charset="2"/>
              <a:buNone/>
              <a:defRPr/>
            </a:pPr>
            <a:endParaRPr lang="en-US" sz="2000" i="1" dirty="0" smtClean="0">
              <a:latin typeface="Arial Black" pitchFamily="34" charset="0"/>
            </a:endParaRPr>
          </a:p>
          <a:p>
            <a:pPr algn="ctr" rtl="0" eaLnBrk="1" hangingPunct="1">
              <a:lnSpc>
                <a:spcPct val="80000"/>
              </a:lnSpc>
              <a:buFont typeface="Wingdings" pitchFamily="2" charset="2"/>
              <a:buNone/>
              <a:defRPr/>
            </a:pPr>
            <a:r>
              <a:rPr lang="en-US" sz="2000" i="1" dirty="0" smtClean="0">
                <a:latin typeface="Arial Black" pitchFamily="34" charset="0"/>
              </a:rPr>
              <a:t/>
            </a:r>
            <a:br>
              <a:rPr lang="en-US" sz="2000" i="1" dirty="0" smtClean="0">
                <a:latin typeface="Arial Black" pitchFamily="34" charset="0"/>
              </a:rPr>
            </a:br>
            <a:endParaRPr lang="en-US" sz="2000" i="1" dirty="0" smtClean="0">
              <a:latin typeface="Arial Black" pitchFamily="34" charset="0"/>
            </a:endParaRPr>
          </a:p>
          <a:p>
            <a:pPr algn="ctr" rtl="0" eaLnBrk="1" hangingPunct="1">
              <a:lnSpc>
                <a:spcPct val="80000"/>
              </a:lnSpc>
              <a:buFont typeface="Wingdings" pitchFamily="2" charset="2"/>
              <a:buNone/>
              <a:defRPr/>
            </a:pPr>
            <a:r>
              <a:rPr lang="en-US" sz="2000" i="1" dirty="0" smtClean="0">
                <a:latin typeface="Arial Black" pitchFamily="34" charset="0"/>
              </a:rPr>
              <a:t>SO, </a:t>
            </a:r>
          </a:p>
          <a:p>
            <a:pPr algn="ctr" rtl="0" eaLnBrk="1" hangingPunct="1">
              <a:lnSpc>
                <a:spcPct val="80000"/>
              </a:lnSpc>
              <a:buFont typeface="Wingdings" pitchFamily="2" charset="2"/>
              <a:buNone/>
              <a:defRPr/>
            </a:pPr>
            <a:r>
              <a:rPr lang="en-US" sz="2000" i="1" dirty="0" smtClean="0">
                <a:latin typeface="Arial Black" pitchFamily="34" charset="0"/>
              </a:rPr>
              <a:t>What is the </a:t>
            </a:r>
            <a:r>
              <a:rPr lang="en-US" sz="2000" i="1" dirty="0" smtClean="0"/>
              <a:t>“</a:t>
            </a:r>
            <a:r>
              <a:rPr lang="en-US" sz="2000" i="1" dirty="0" smtClean="0">
                <a:latin typeface="Arial Black" pitchFamily="34" charset="0"/>
              </a:rPr>
              <a:t>EDUCATION</a:t>
            </a:r>
            <a:r>
              <a:rPr lang="en-US" sz="2000" i="1" dirty="0" smtClean="0"/>
              <a:t>”</a:t>
            </a:r>
            <a:r>
              <a:rPr lang="en-US" sz="2000" i="1" dirty="0" smtClean="0">
                <a:latin typeface="Arial Black" pitchFamily="34" charset="0"/>
              </a:rPr>
              <a:t> </a:t>
            </a:r>
            <a:r>
              <a:rPr lang="en-US" sz="2000" b="1" i="1" dirty="0" smtClean="0">
                <a:latin typeface="Arial Black" pitchFamily="34" charset="0"/>
              </a:rPr>
              <a:t>that leads to</a:t>
            </a:r>
            <a:r>
              <a:rPr lang="en-US" sz="2000" i="1" dirty="0" smtClean="0">
                <a:latin typeface="Arial Black" pitchFamily="34" charset="0"/>
              </a:rPr>
              <a:t> HEALTH?" &amp; Go ahead to promote the Quality of  NHEPC? </a:t>
            </a:r>
          </a:p>
        </p:txBody>
      </p:sp>
      <p:sp>
        <p:nvSpPr>
          <p:cNvPr id="19463" name="AutoShape 4"/>
          <p:cNvSpPr>
            <a:spLocks noChangeArrowheads="1"/>
          </p:cNvSpPr>
          <p:nvPr/>
        </p:nvSpPr>
        <p:spPr bwMode="auto">
          <a:xfrm>
            <a:off x="4429125" y="4322763"/>
            <a:ext cx="642938" cy="463550"/>
          </a:xfrm>
          <a:prstGeom prst="downArrow">
            <a:avLst>
              <a:gd name="adj1" fmla="val 50000"/>
              <a:gd name="adj2" fmla="val 25616"/>
            </a:avLst>
          </a:prstGeom>
          <a:solidFill>
            <a:srgbClr val="FFFFFF"/>
          </a:solidFill>
          <a:ln w="9525">
            <a:solidFill>
              <a:srgbClr val="000000"/>
            </a:solidFill>
            <a:miter lim="800000"/>
            <a:headEnd/>
            <a:tailEnd/>
          </a:ln>
        </p:spPr>
        <p:txBody>
          <a:bodyPr/>
          <a:lstStyle/>
          <a:p>
            <a:endParaRPr lang="ar-SA"/>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E684B131-4406-4BED-86C7-C21946A87E0B}" type="slidenum">
              <a:rPr lang="ar-SA"/>
              <a:pPr>
                <a:defRPr/>
              </a:pPr>
              <a:t>15</a:t>
            </a:fld>
            <a:endParaRPr lang="en-US"/>
          </a:p>
        </p:txBody>
      </p:sp>
      <p:sp>
        <p:nvSpPr>
          <p:cNvPr id="15362" name="Rectangle 2"/>
          <p:cNvSpPr>
            <a:spLocks noGrp="1" noRot="1" noChangeArrowheads="1"/>
          </p:cNvSpPr>
          <p:nvPr>
            <p:ph type="title"/>
          </p:nvPr>
        </p:nvSpPr>
        <p:spPr>
          <a:xfrm>
            <a:off x="1116013" y="44450"/>
            <a:ext cx="7488237" cy="647700"/>
          </a:xfrm>
        </p:spPr>
        <p:txBody>
          <a:bodyPr/>
          <a:lstStyle/>
          <a:p>
            <a:pPr algn="ctr" rtl="0" eaLnBrk="1" hangingPunct="1">
              <a:defRPr/>
            </a:pPr>
            <a:r>
              <a:rPr lang="en-US" sz="1400" dirty="0" smtClean="0"/>
              <a:t>Probe HE History &amp; Define Terms -</a:t>
            </a:r>
            <a:r>
              <a:rPr lang="en-US" sz="1400" i="1" dirty="0" smtClean="0"/>
              <a:t>Nature &amp; History </a:t>
            </a:r>
            <a:r>
              <a:rPr lang="en-US" sz="1400" i="1" dirty="0" smtClean="0">
                <a:sym typeface="Symbol" pitchFamily="18" charset="2"/>
              </a:rPr>
              <a:t></a:t>
            </a:r>
            <a:r>
              <a:rPr lang="en-US" sz="1400" i="1" dirty="0" smtClean="0"/>
              <a:t> Proper Definition</a:t>
            </a:r>
            <a:r>
              <a:rPr lang="en-US" sz="1400" b="0" i="1" dirty="0" smtClean="0">
                <a:latin typeface="Arial"/>
              </a:rPr>
              <a:t>”</a:t>
            </a:r>
            <a:r>
              <a:rPr lang="en-US" sz="1600" b="0" i="1" dirty="0" smtClean="0"/>
              <a:t/>
            </a:r>
            <a:br>
              <a:rPr lang="en-US" sz="1600" b="0" i="1" dirty="0" smtClean="0"/>
            </a:br>
            <a:r>
              <a:rPr lang="en-US" sz="1600" b="0" i="1" dirty="0" smtClean="0"/>
              <a:t> </a:t>
            </a:r>
            <a:r>
              <a:rPr lang="en-US" sz="1800" i="1" dirty="0" smtClean="0"/>
              <a:t>What is the </a:t>
            </a:r>
            <a:r>
              <a:rPr lang="en-US" sz="1800" i="1" dirty="0" smtClean="0">
                <a:latin typeface="Arial"/>
              </a:rPr>
              <a:t>“</a:t>
            </a:r>
            <a:r>
              <a:rPr lang="en-US" sz="1800" i="1" dirty="0" smtClean="0"/>
              <a:t>EDUCATION? that we are looking for ?</a:t>
            </a:r>
          </a:p>
        </p:txBody>
      </p:sp>
      <p:sp>
        <p:nvSpPr>
          <p:cNvPr id="15363" name="Rectangle 3"/>
          <p:cNvSpPr>
            <a:spLocks noGrp="1" noRot="1" noChangeArrowheads="1"/>
          </p:cNvSpPr>
          <p:nvPr>
            <p:ph type="body" idx="1"/>
          </p:nvPr>
        </p:nvSpPr>
        <p:spPr>
          <a:xfrm>
            <a:off x="1042988" y="836613"/>
            <a:ext cx="7488237" cy="5832475"/>
          </a:xfrm>
        </p:spPr>
        <p:txBody>
          <a:bodyPr/>
          <a:lstStyle/>
          <a:p>
            <a:pPr marL="452438" indent="-269875" algn="just" rtl="0" eaLnBrk="1" hangingPunct="1">
              <a:lnSpc>
                <a:spcPct val="80000"/>
              </a:lnSpc>
              <a:tabLst>
                <a:tab pos="549275" algn="l"/>
                <a:tab pos="1349375" algn="l"/>
              </a:tabLst>
              <a:defRPr/>
            </a:pPr>
            <a:r>
              <a:rPr lang="en-US" sz="1800" dirty="0" smtClean="0">
                <a:latin typeface="Arial Black" pitchFamily="34" charset="0"/>
              </a:rPr>
              <a:t>How did the Old Greece and Muslims Philosophers and Scientists educate (</a:t>
            </a:r>
            <a:r>
              <a:rPr lang="en-US" sz="1800" b="1" i="1" dirty="0" smtClean="0">
                <a:latin typeface="Arial Black" pitchFamily="34" charset="0"/>
              </a:rPr>
              <a:t>Socrates; Aristotle; Plato</a:t>
            </a:r>
            <a:r>
              <a:rPr lang="en-US" sz="1800" dirty="0" smtClean="0">
                <a:latin typeface="Arial Black" pitchFamily="34" charset="0"/>
              </a:rPr>
              <a:t> &amp; </a:t>
            </a:r>
            <a:r>
              <a:rPr lang="en-US" sz="1800" b="1" i="1" dirty="0" err="1" smtClean="0">
                <a:latin typeface="Arial Black" pitchFamily="34" charset="0"/>
              </a:rPr>
              <a:t>Ibn</a:t>
            </a:r>
            <a:r>
              <a:rPr lang="en-US" sz="1800" b="1" i="1" dirty="0" smtClean="0">
                <a:latin typeface="Arial Black" pitchFamily="34" charset="0"/>
              </a:rPr>
              <a:t> </a:t>
            </a:r>
            <a:r>
              <a:rPr lang="en-US" sz="1800" b="1" i="1" dirty="0" err="1" smtClean="0">
                <a:latin typeface="Arial Black" pitchFamily="34" charset="0"/>
              </a:rPr>
              <a:t>Khaldon</a:t>
            </a:r>
            <a:r>
              <a:rPr lang="en-US" sz="1800" b="1" i="1" dirty="0" smtClean="0">
                <a:latin typeface="Arial Black" pitchFamily="34" charset="0"/>
              </a:rPr>
              <a:t>, Al </a:t>
            </a:r>
            <a:r>
              <a:rPr lang="en-US" sz="1800" b="1" i="1" dirty="0" err="1" smtClean="0">
                <a:latin typeface="Arial Black" pitchFamily="34" charset="0"/>
              </a:rPr>
              <a:t>Ghazali</a:t>
            </a:r>
            <a:r>
              <a:rPr lang="en-US" sz="1800" b="1" i="1" dirty="0" smtClean="0">
                <a:latin typeface="Arial Black" pitchFamily="34" charset="0"/>
              </a:rPr>
              <a:t>; Avicenna</a:t>
            </a:r>
            <a:r>
              <a:rPr lang="en-US" sz="1800" dirty="0" smtClean="0">
                <a:latin typeface="Arial Black" pitchFamily="34" charset="0"/>
              </a:rPr>
              <a:t> &amp; Bin </a:t>
            </a:r>
            <a:r>
              <a:rPr lang="en-US" sz="1800" dirty="0" err="1" smtClean="0">
                <a:latin typeface="Arial Black" pitchFamily="34" charset="0"/>
              </a:rPr>
              <a:t>Bazz</a:t>
            </a:r>
            <a:r>
              <a:rPr lang="en-US" sz="1800" dirty="0" smtClean="0">
                <a:latin typeface="Arial Black" pitchFamily="34" charset="0"/>
              </a:rPr>
              <a:t>?) (Ego Reflective Assignment)</a:t>
            </a:r>
          </a:p>
          <a:p>
            <a:pPr marL="452438" indent="-269875" algn="just" rtl="0" eaLnBrk="1" hangingPunct="1">
              <a:lnSpc>
                <a:spcPct val="80000"/>
              </a:lnSpc>
              <a:buFont typeface="Wingdings" pitchFamily="2" charset="2"/>
              <a:buNone/>
              <a:tabLst>
                <a:tab pos="549275" algn="l"/>
                <a:tab pos="1349375" algn="l"/>
              </a:tabLst>
              <a:defRPr/>
            </a:pPr>
            <a:endParaRPr lang="en-US" sz="1800" b="1" dirty="0" smtClean="0">
              <a:latin typeface="Arial Black" pitchFamily="34" charset="0"/>
            </a:endParaRPr>
          </a:p>
          <a:p>
            <a:pPr marL="452438" indent="-269875" algn="just" rtl="0" eaLnBrk="1" hangingPunct="1">
              <a:lnSpc>
                <a:spcPct val="80000"/>
              </a:lnSpc>
              <a:tabLst>
                <a:tab pos="549275" algn="l"/>
                <a:tab pos="1349375" algn="l"/>
              </a:tabLst>
              <a:defRPr/>
            </a:pPr>
            <a:r>
              <a:rPr lang="en-US" sz="1800" b="1" dirty="0" smtClean="0">
                <a:latin typeface="Arial Black" pitchFamily="34" charset="0"/>
              </a:rPr>
              <a:t>The term “</a:t>
            </a:r>
            <a:r>
              <a:rPr lang="en-US" sz="1800" b="1" i="1" dirty="0" smtClean="0">
                <a:latin typeface="Arial Black" pitchFamily="34" charset="0"/>
              </a:rPr>
              <a:t>Education</a:t>
            </a:r>
            <a:r>
              <a:rPr lang="en-US" sz="1800" b="1" dirty="0" smtClean="0">
                <a:latin typeface="Arial Black" pitchFamily="34" charset="0"/>
              </a:rPr>
              <a:t>” </a:t>
            </a:r>
            <a:r>
              <a:rPr lang="en-US" sz="1800" b="1" i="1" dirty="0" smtClean="0">
                <a:latin typeface="Arial Black" pitchFamily="34" charset="0"/>
              </a:rPr>
              <a:t>came from:</a:t>
            </a:r>
            <a:r>
              <a:rPr lang="en-US" sz="1800" i="1" dirty="0" smtClean="0">
                <a:latin typeface="Arial Black" pitchFamily="34" charset="0"/>
              </a:rPr>
              <a:t> </a:t>
            </a:r>
            <a:endParaRPr lang="ar-SA" sz="1800" i="1" dirty="0" smtClean="0">
              <a:latin typeface="Arial Black" pitchFamily="34" charset="0"/>
            </a:endParaRPr>
          </a:p>
          <a:p>
            <a:pPr marL="1349375" lvl="1" indent="-457200" algn="just" rtl="0" eaLnBrk="1" hangingPunct="1">
              <a:lnSpc>
                <a:spcPct val="80000"/>
              </a:lnSpc>
              <a:tabLst>
                <a:tab pos="549275" algn="l"/>
                <a:tab pos="1349375" algn="l"/>
              </a:tabLst>
              <a:defRPr/>
            </a:pPr>
            <a:r>
              <a:rPr lang="en-US" sz="1800" i="1" dirty="0" smtClean="0">
                <a:latin typeface="Arial Black" pitchFamily="34" charset="0"/>
              </a:rPr>
              <a:t>the</a:t>
            </a:r>
            <a:r>
              <a:rPr lang="en-US" sz="1800" dirty="0" smtClean="0">
                <a:latin typeface="Arial Black" pitchFamily="34" charset="0"/>
              </a:rPr>
              <a:t> </a:t>
            </a:r>
            <a:r>
              <a:rPr lang="en-US" sz="1800" i="1" dirty="0" smtClean="0">
                <a:latin typeface="Arial Black" pitchFamily="34" charset="0"/>
              </a:rPr>
              <a:t>Latin</a:t>
            </a:r>
            <a:r>
              <a:rPr lang="en-US" sz="1800" dirty="0" smtClean="0">
                <a:latin typeface="Arial Black" pitchFamily="34" charset="0"/>
              </a:rPr>
              <a:t> words “</a:t>
            </a:r>
            <a:r>
              <a:rPr lang="en-US" sz="1800" b="1" i="1" dirty="0" err="1" smtClean="0">
                <a:latin typeface="Arial Black" pitchFamily="34" charset="0"/>
              </a:rPr>
              <a:t>Educo</a:t>
            </a:r>
            <a:r>
              <a:rPr lang="en-US" sz="1800" b="1" i="1" dirty="0" smtClean="0">
                <a:latin typeface="Arial Black" pitchFamily="34" charset="0"/>
              </a:rPr>
              <a:t> =</a:t>
            </a:r>
            <a:r>
              <a:rPr lang="en-US" sz="1800" b="1" dirty="0" smtClean="0">
                <a:latin typeface="Arial Black" pitchFamily="34" charset="0"/>
              </a:rPr>
              <a:t> </a:t>
            </a:r>
            <a:r>
              <a:rPr lang="en-US" sz="1800" b="1" i="1" dirty="0" smtClean="0">
                <a:latin typeface="Arial Black" pitchFamily="34" charset="0"/>
              </a:rPr>
              <a:t>To lead out”</a:t>
            </a:r>
            <a:r>
              <a:rPr lang="en-US" sz="1800" i="1" dirty="0" smtClean="0">
                <a:latin typeface="Arial Black" pitchFamily="34" charset="0"/>
              </a:rPr>
              <a:t> the  &amp; </a:t>
            </a:r>
            <a:r>
              <a:rPr lang="en-US" sz="1800" dirty="0" smtClean="0">
                <a:latin typeface="Arial Black" pitchFamily="34" charset="0"/>
              </a:rPr>
              <a:t>"</a:t>
            </a:r>
            <a:r>
              <a:rPr lang="en-US" sz="1800" b="1" dirty="0" err="1" smtClean="0">
                <a:latin typeface="Arial Black" pitchFamily="34" charset="0"/>
              </a:rPr>
              <a:t>Educare</a:t>
            </a:r>
            <a:r>
              <a:rPr lang="en-US" sz="1800" b="1" dirty="0" smtClean="0">
                <a:latin typeface="Arial Black" pitchFamily="34" charset="0"/>
              </a:rPr>
              <a:t> = </a:t>
            </a:r>
            <a:r>
              <a:rPr lang="en-US" sz="1800" b="1" i="1" dirty="0" smtClean="0">
                <a:latin typeface="Arial Black" pitchFamily="34" charset="0"/>
              </a:rPr>
              <a:t>Training  the mind</a:t>
            </a:r>
            <a:r>
              <a:rPr lang="en-US" sz="1800" i="1" dirty="0" smtClean="0">
                <a:latin typeface="Arial Black" pitchFamily="34" charset="0"/>
              </a:rPr>
              <a:t>; </a:t>
            </a:r>
          </a:p>
          <a:p>
            <a:pPr marL="1349375" lvl="1" indent="-457200" algn="just" rtl="0" eaLnBrk="1" hangingPunct="1">
              <a:lnSpc>
                <a:spcPct val="80000"/>
              </a:lnSpc>
              <a:tabLst>
                <a:tab pos="549275" algn="l"/>
                <a:tab pos="1349375" algn="l"/>
              </a:tabLst>
              <a:defRPr/>
            </a:pPr>
            <a:r>
              <a:rPr lang="en-US" sz="1800" i="1" dirty="0" smtClean="0">
                <a:latin typeface="Arial Black" pitchFamily="34" charset="0"/>
              </a:rPr>
              <a:t>the </a:t>
            </a:r>
            <a:r>
              <a:rPr lang="en-US" sz="1800" b="1" i="1" dirty="0" smtClean="0">
                <a:latin typeface="Arial Black" pitchFamily="34" charset="0"/>
              </a:rPr>
              <a:t>English </a:t>
            </a:r>
            <a:r>
              <a:rPr lang="en-US" sz="1800" i="1" dirty="0" smtClean="0">
                <a:latin typeface="Arial Black" pitchFamily="34" charset="0"/>
              </a:rPr>
              <a:t>term</a:t>
            </a:r>
            <a:r>
              <a:rPr lang="en-US" sz="1800" dirty="0" smtClean="0">
                <a:latin typeface="Arial Black" pitchFamily="34" charset="0"/>
              </a:rPr>
              <a:t> "</a:t>
            </a:r>
            <a:r>
              <a:rPr lang="en-US" sz="1800" b="1" i="1" dirty="0" smtClean="0">
                <a:latin typeface="Arial Black" pitchFamily="34" charset="0"/>
              </a:rPr>
              <a:t>Educ</a:t>
            </a:r>
            <a:r>
              <a:rPr lang="en-US" sz="1800" b="1" dirty="0" smtClean="0">
                <a:latin typeface="Arial Black" pitchFamily="34" charset="0"/>
              </a:rPr>
              <a:t>e = </a:t>
            </a:r>
            <a:r>
              <a:rPr lang="en-US" sz="1800" b="1" i="1" dirty="0" smtClean="0">
                <a:latin typeface="Arial Black" pitchFamily="34" charset="0"/>
              </a:rPr>
              <a:t>To draw out</a:t>
            </a:r>
            <a:r>
              <a:rPr lang="en-US" sz="1800" dirty="0" smtClean="0">
                <a:latin typeface="Arial Black" pitchFamily="34" charset="0"/>
              </a:rPr>
              <a:t>". </a:t>
            </a:r>
          </a:p>
          <a:p>
            <a:pPr marL="452438" indent="-269875" algn="just" rtl="0" eaLnBrk="1" hangingPunct="1">
              <a:lnSpc>
                <a:spcPct val="80000"/>
              </a:lnSpc>
              <a:tabLst>
                <a:tab pos="549275" algn="l"/>
                <a:tab pos="1349375" algn="l"/>
              </a:tabLst>
              <a:defRPr/>
            </a:pPr>
            <a:r>
              <a:rPr lang="en-US" sz="1800" dirty="0" smtClean="0">
                <a:latin typeface="Arial Black" pitchFamily="34" charset="0"/>
              </a:rPr>
              <a:t>In </a:t>
            </a:r>
            <a:r>
              <a:rPr lang="en-US" sz="1800" b="1" i="1" dirty="0" smtClean="0">
                <a:latin typeface="Arial Black" pitchFamily="34" charset="0"/>
              </a:rPr>
              <a:t>Islam</a:t>
            </a:r>
            <a:r>
              <a:rPr lang="en-US" sz="1800" dirty="0" smtClean="0">
                <a:latin typeface="Arial Black" pitchFamily="34" charset="0"/>
              </a:rPr>
              <a:t> and Arabic language “Education”  means: Breeding &amp; Perfection; reform </a:t>
            </a:r>
            <a:r>
              <a:rPr lang="ar-SA" sz="1800" b="1" dirty="0" smtClean="0">
                <a:latin typeface="Arial Black" pitchFamily="34" charset="0"/>
                <a:cs typeface="Monotype Koufi" pitchFamily="2" charset="-78"/>
              </a:rPr>
              <a:t>تربية، تهذيب، وإصلاح</a:t>
            </a:r>
            <a:r>
              <a:rPr lang="ar-SA" sz="1800" b="1" dirty="0" smtClean="0">
                <a:latin typeface="Arial Black" pitchFamily="34" charset="0"/>
                <a:cs typeface="Arabic Transparent" pitchFamily="2" charset="0"/>
              </a:rPr>
              <a:t> </a:t>
            </a:r>
            <a:endParaRPr lang="en-US" sz="1800" dirty="0" smtClean="0">
              <a:latin typeface="Arial Black" pitchFamily="34" charset="0"/>
            </a:endParaRPr>
          </a:p>
          <a:p>
            <a:pPr marL="452438" indent="-269875" algn="just" rtl="0" eaLnBrk="1" hangingPunct="1">
              <a:lnSpc>
                <a:spcPct val="80000"/>
              </a:lnSpc>
              <a:tabLst>
                <a:tab pos="549275" algn="l"/>
                <a:tab pos="1349375" algn="l"/>
              </a:tabLst>
              <a:defRPr/>
            </a:pPr>
            <a:endParaRPr lang="en-US" sz="1800" dirty="0" smtClean="0">
              <a:latin typeface="Arial Black" pitchFamily="34" charset="0"/>
            </a:endParaRPr>
          </a:p>
          <a:p>
            <a:pPr marL="452438" indent="-269875" algn="just" rtl="0" eaLnBrk="1" hangingPunct="1">
              <a:lnSpc>
                <a:spcPct val="80000"/>
              </a:lnSpc>
              <a:tabLst>
                <a:tab pos="549275" algn="l"/>
                <a:tab pos="1349375" algn="l"/>
              </a:tabLst>
              <a:defRPr/>
            </a:pPr>
            <a:r>
              <a:rPr lang="en-US" sz="1800" dirty="0" smtClean="0">
                <a:latin typeface="Arial Black" pitchFamily="34" charset="0"/>
              </a:rPr>
              <a:t>The latest </a:t>
            </a:r>
            <a:r>
              <a:rPr lang="ar-SA" sz="1800" dirty="0" smtClean="0">
                <a:latin typeface="Arial Black" pitchFamily="34" charset="0"/>
              </a:rPr>
              <a:t>ً</a:t>
            </a:r>
            <a:r>
              <a:rPr lang="en-US" sz="1800" dirty="0" smtClean="0">
                <a:latin typeface="Arial Black" pitchFamily="34" charset="0"/>
              </a:rPr>
              <a:t>Western educational </a:t>
            </a:r>
            <a:r>
              <a:rPr lang="en-GB" sz="1800" dirty="0" smtClean="0">
                <a:latin typeface="Arial Black" pitchFamily="34" charset="0"/>
              </a:rPr>
              <a:t>philosophies such as</a:t>
            </a:r>
            <a:r>
              <a:rPr lang="en-GB" sz="1800" i="1" dirty="0" smtClean="0">
                <a:latin typeface="Arial Black" pitchFamily="34" charset="0"/>
              </a:rPr>
              <a:t> </a:t>
            </a:r>
            <a:r>
              <a:rPr lang="en-GB" sz="1800" i="1" dirty="0" smtClean="0"/>
              <a:t>“</a:t>
            </a:r>
            <a:r>
              <a:rPr lang="en-GB" sz="1800" i="1" dirty="0" smtClean="0">
                <a:latin typeface="Arial Black" pitchFamily="34" charset="0"/>
              </a:rPr>
              <a:t>the progressivism &amp; the </a:t>
            </a:r>
            <a:r>
              <a:rPr lang="en-GB" sz="1800" i="1" dirty="0" err="1" smtClean="0">
                <a:latin typeface="Arial Black" pitchFamily="34" charset="0"/>
              </a:rPr>
              <a:t>reconstructionism</a:t>
            </a:r>
            <a:r>
              <a:rPr lang="en-GB" sz="1800" i="1" dirty="0" smtClean="0"/>
              <a:t>”</a:t>
            </a:r>
            <a:r>
              <a:rPr lang="en-GB" sz="1800" i="1" dirty="0" smtClean="0">
                <a:latin typeface="Arial Black" pitchFamily="34" charset="0"/>
              </a:rPr>
              <a:t> </a:t>
            </a:r>
            <a:r>
              <a:rPr lang="en-GB" sz="1800" dirty="0" smtClean="0">
                <a:latin typeface="Arial Black" pitchFamily="34" charset="0"/>
              </a:rPr>
              <a:t>connect "Education" to the </a:t>
            </a:r>
            <a:r>
              <a:rPr lang="en-US" sz="1800" dirty="0" smtClean="0"/>
              <a:t>“</a:t>
            </a:r>
            <a:r>
              <a:rPr lang="en-US" sz="1800" b="1" i="1" dirty="0" smtClean="0">
                <a:latin typeface="Arial Black" pitchFamily="34" charset="0"/>
              </a:rPr>
              <a:t>Freedom</a:t>
            </a:r>
            <a:r>
              <a:rPr lang="en-US" sz="1800" dirty="0" smtClean="0">
                <a:latin typeface="Arial Black" pitchFamily="34" charset="0"/>
              </a:rPr>
              <a:t> = the Democracy</a:t>
            </a:r>
            <a:r>
              <a:rPr lang="en-US" sz="1800" dirty="0" smtClean="0"/>
              <a:t>”</a:t>
            </a:r>
            <a:r>
              <a:rPr lang="en-US" sz="1800" dirty="0" smtClean="0">
                <a:latin typeface="Arial Black" pitchFamily="34" charset="0"/>
              </a:rPr>
              <a:t>. </a:t>
            </a:r>
            <a:endParaRPr lang="en-US" sz="1800" b="1" dirty="0" smtClean="0">
              <a:latin typeface="Arial Black" pitchFamily="34" charset="0"/>
              <a:cs typeface="Arabic Transparent" pitchFamily="2" charset="0"/>
            </a:endParaRPr>
          </a:p>
          <a:p>
            <a:pPr marL="452438" indent="-269875" algn="just" rtl="0" eaLnBrk="1" hangingPunct="1">
              <a:lnSpc>
                <a:spcPct val="80000"/>
              </a:lnSpc>
              <a:buFont typeface="Wingdings" pitchFamily="2" charset="2"/>
              <a:buNone/>
              <a:tabLst>
                <a:tab pos="549275" algn="l"/>
                <a:tab pos="1349375" algn="l"/>
              </a:tabLst>
              <a:defRPr/>
            </a:pPr>
            <a:r>
              <a:rPr lang="en-US" sz="1800" b="1" dirty="0" smtClean="0"/>
              <a:t>I</a:t>
            </a:r>
            <a:r>
              <a:rPr lang="en-GB" sz="1800" b="1" dirty="0" smtClean="0"/>
              <a:t>n the late 17 Century</a:t>
            </a:r>
            <a:r>
              <a:rPr lang="en-GB" sz="1800" b="1" i="1" dirty="0" smtClean="0"/>
              <a:t>, "Rousseau" a French teacher addressed the following advice:</a:t>
            </a:r>
            <a:r>
              <a:rPr lang="en-US" sz="1800" dirty="0" smtClean="0"/>
              <a:t> </a:t>
            </a:r>
          </a:p>
          <a:p>
            <a:pPr marL="452438" indent="-269875" algn="just" rtl="0" eaLnBrk="1" hangingPunct="1">
              <a:lnSpc>
                <a:spcPct val="80000"/>
              </a:lnSpc>
              <a:buFont typeface="Wingdings" pitchFamily="2" charset="2"/>
              <a:buNone/>
              <a:tabLst>
                <a:tab pos="549275" algn="l"/>
                <a:tab pos="1349375" algn="l"/>
              </a:tabLst>
              <a:defRPr/>
            </a:pPr>
            <a:r>
              <a:rPr lang="en-GB" sz="1800" i="1" dirty="0" smtClean="0"/>
              <a:t>	</a:t>
            </a:r>
            <a:r>
              <a:rPr lang="en-GB" sz="1800" i="1" dirty="0" smtClean="0">
                <a:solidFill>
                  <a:srgbClr val="00FF99"/>
                </a:solidFill>
                <a:latin typeface="Arial Black" pitchFamily="34" charset="0"/>
              </a:rPr>
              <a:t>Give your scholar no verbal lessons, he should be taught by experience alone...Put the problems before him and let him solve them himself. Let him know nothing because you have told him, but because he has learnt it for himself. Let him not be taught science, let him discover it</a:t>
            </a:r>
            <a:r>
              <a:rPr lang="en-GB" sz="1800" dirty="0" smtClean="0"/>
              <a:t>.</a:t>
            </a:r>
            <a:r>
              <a:rPr lang="en-GB" sz="1800" b="1" dirty="0" smtClean="0"/>
              <a:t> </a:t>
            </a:r>
            <a:r>
              <a:rPr lang="en-GB" sz="1800" b="1" baseline="30000" dirty="0" smtClean="0"/>
              <a:t>(</a:t>
            </a:r>
            <a:r>
              <a:rPr lang="en-GB" sz="1800" b="1" baseline="30000" dirty="0" err="1" smtClean="0"/>
              <a:t>Johali</a:t>
            </a:r>
            <a:r>
              <a:rPr lang="en-GB" sz="1800" b="1" baseline="30000" dirty="0" smtClean="0"/>
              <a:t> 1995).</a:t>
            </a:r>
            <a:endParaRPr lang="en-US" sz="1800" baseline="30000" dirty="0" smtClean="0"/>
          </a:p>
          <a:p>
            <a:pPr marL="452438" indent="-269875" rtl="0" eaLnBrk="1" hangingPunct="1">
              <a:lnSpc>
                <a:spcPct val="80000"/>
              </a:lnSpc>
              <a:tabLst>
                <a:tab pos="549275" algn="l"/>
                <a:tab pos="1349375" algn="l"/>
              </a:tabLst>
              <a:defRPr/>
            </a:pPr>
            <a:endParaRPr lang="en-US" sz="1800" baseline="30000" dirty="0" smtClean="0"/>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1565AED2-49AF-40E7-9E32-0916B64D4E37}" type="slidenum">
              <a:rPr lang="ar-SA"/>
              <a:pPr>
                <a:defRPr/>
              </a:pPr>
              <a:t>16</a:t>
            </a:fld>
            <a:endParaRPr lang="en-US"/>
          </a:p>
        </p:txBody>
      </p:sp>
      <p:sp>
        <p:nvSpPr>
          <p:cNvPr id="29698" name="Rectangle 2"/>
          <p:cNvSpPr>
            <a:spLocks noGrp="1" noRot="1" noChangeArrowheads="1"/>
          </p:cNvSpPr>
          <p:nvPr>
            <p:ph type="title"/>
          </p:nvPr>
        </p:nvSpPr>
        <p:spPr>
          <a:xfrm>
            <a:off x="642938" y="428625"/>
            <a:ext cx="7072312" cy="542925"/>
          </a:xfrm>
        </p:spPr>
        <p:txBody>
          <a:bodyPr/>
          <a:lstStyle/>
          <a:p>
            <a:pPr eaLnBrk="1" hangingPunct="1">
              <a:defRPr/>
            </a:pPr>
            <a:r>
              <a:rPr lang="en-US" sz="1600" dirty="0" smtClean="0"/>
              <a:t>PROBE HE HISTORY &amp; DEFINE TERMS </a:t>
            </a:r>
            <a:br>
              <a:rPr lang="en-US" sz="1600" dirty="0" smtClean="0"/>
            </a:br>
            <a:r>
              <a:rPr lang="en-US" sz="1800" b="0" i="1" dirty="0" smtClean="0"/>
              <a:t> </a:t>
            </a:r>
            <a:r>
              <a:rPr lang="en-US" sz="1800" b="0" dirty="0" smtClean="0"/>
              <a:t>What is the </a:t>
            </a:r>
            <a:r>
              <a:rPr lang="en-US" sz="1800" b="0" dirty="0" smtClean="0">
                <a:latin typeface="Arial"/>
              </a:rPr>
              <a:t>“</a:t>
            </a:r>
            <a:r>
              <a:rPr lang="en-US" sz="1800" b="0" dirty="0" smtClean="0"/>
              <a:t>EDUCATION? That we are looking for ?</a:t>
            </a:r>
          </a:p>
        </p:txBody>
      </p:sp>
      <p:sp>
        <p:nvSpPr>
          <p:cNvPr id="29699" name="Rectangle 3"/>
          <p:cNvSpPr>
            <a:spLocks noGrp="1" noRot="1" noChangeArrowheads="1"/>
          </p:cNvSpPr>
          <p:nvPr>
            <p:ph type="body" idx="1"/>
          </p:nvPr>
        </p:nvSpPr>
        <p:spPr>
          <a:xfrm>
            <a:off x="1547813" y="1411288"/>
            <a:ext cx="6643687" cy="4681537"/>
          </a:xfrm>
        </p:spPr>
        <p:txBody>
          <a:bodyPr/>
          <a:lstStyle/>
          <a:p>
            <a:pPr marL="188913" indent="282575" algn="just" rtl="0" eaLnBrk="1" hangingPunct="1">
              <a:lnSpc>
                <a:spcPct val="80000"/>
              </a:lnSpc>
              <a:defRPr/>
            </a:pPr>
            <a:endParaRPr lang="en-US" sz="1800" i="1" dirty="0" smtClean="0">
              <a:latin typeface="Arial Black" pitchFamily="34" charset="0"/>
            </a:endParaRPr>
          </a:p>
          <a:p>
            <a:pPr marL="188913" indent="282575" algn="just" rtl="0" eaLnBrk="1" hangingPunct="1">
              <a:lnSpc>
                <a:spcPct val="80000"/>
              </a:lnSpc>
              <a:defRPr/>
            </a:pPr>
            <a:r>
              <a:rPr lang="en-US" sz="1800" i="1" dirty="0" smtClean="0">
                <a:latin typeface="Arial Black" pitchFamily="34" charset="0"/>
              </a:rPr>
              <a:t>Also, Albert Einstein"</a:t>
            </a:r>
            <a:r>
              <a:rPr lang="en-US" sz="1800" dirty="0" smtClean="0">
                <a:latin typeface="Arial Black" pitchFamily="34" charset="0"/>
              </a:rPr>
              <a:t> (1878-1955) </a:t>
            </a:r>
            <a:r>
              <a:rPr lang="en-US" sz="1800" i="1" dirty="0" smtClean="0">
                <a:latin typeface="Arial Black" pitchFamily="34" charset="0"/>
              </a:rPr>
              <a:t>the German/US Physicist</a:t>
            </a:r>
            <a:r>
              <a:rPr lang="en-US" sz="1800" dirty="0" smtClean="0">
                <a:latin typeface="Arial Black" pitchFamily="34" charset="0"/>
              </a:rPr>
              <a:t> said:</a:t>
            </a:r>
          </a:p>
          <a:p>
            <a:pPr marL="188913" indent="282575" algn="ctr" rtl="0" eaLnBrk="1" hangingPunct="1">
              <a:lnSpc>
                <a:spcPct val="80000"/>
              </a:lnSpc>
              <a:buFont typeface="Wingdings" pitchFamily="2" charset="2"/>
              <a:buNone/>
              <a:defRPr/>
            </a:pPr>
            <a:r>
              <a:rPr lang="en-US" sz="1800" dirty="0" smtClean="0">
                <a:latin typeface="Arial Black" pitchFamily="34" charset="0"/>
              </a:rPr>
              <a:t>"</a:t>
            </a:r>
            <a:r>
              <a:rPr lang="en-US" sz="1800" i="1" dirty="0" smtClean="0">
                <a:latin typeface="Arial Black" pitchFamily="34" charset="0"/>
              </a:rPr>
              <a:t>I never teach my pupils; I only attempt to provide the condition in which they can Learn</a:t>
            </a:r>
            <a:r>
              <a:rPr lang="en-US" sz="1800" dirty="0" smtClean="0"/>
              <a:t>“</a:t>
            </a:r>
            <a:r>
              <a:rPr lang="en-US" sz="1800" dirty="0" smtClean="0">
                <a:latin typeface="Arial Black" pitchFamily="34" charset="0"/>
              </a:rPr>
              <a:t>   </a:t>
            </a:r>
            <a:r>
              <a:rPr lang="en-US" sz="1800" baseline="30000" dirty="0" smtClean="0">
                <a:latin typeface="Arial Black" pitchFamily="34" charset="0"/>
              </a:rPr>
              <a:t>(</a:t>
            </a:r>
            <a:r>
              <a:rPr lang="en-US" sz="1800" baseline="30000" dirty="0" err="1" smtClean="0">
                <a:latin typeface="Arial Black" pitchFamily="34" charset="0"/>
              </a:rPr>
              <a:t>Valcin</a:t>
            </a:r>
            <a:r>
              <a:rPr lang="en-US" sz="1800" baseline="30000" dirty="0" smtClean="0">
                <a:latin typeface="Arial Black" pitchFamily="34" charset="0"/>
              </a:rPr>
              <a:t> 2001)</a:t>
            </a:r>
            <a:r>
              <a:rPr lang="en-US" sz="1800" dirty="0" smtClean="0">
                <a:latin typeface="Arial Black" pitchFamily="34" charset="0"/>
              </a:rPr>
              <a:t> </a:t>
            </a:r>
          </a:p>
          <a:p>
            <a:pPr marL="188913" indent="282575" algn="just" rtl="0" eaLnBrk="1" hangingPunct="1">
              <a:lnSpc>
                <a:spcPct val="80000"/>
              </a:lnSpc>
              <a:buFont typeface="Wingdings" pitchFamily="2" charset="2"/>
              <a:buNone/>
              <a:defRPr/>
            </a:pPr>
            <a:endParaRPr lang="en-GB" sz="1800" dirty="0" smtClean="0">
              <a:latin typeface="Arial Black" pitchFamily="34" charset="0"/>
            </a:endParaRPr>
          </a:p>
          <a:p>
            <a:pPr marL="188913" indent="282575" algn="just" rtl="0" eaLnBrk="1" hangingPunct="1">
              <a:lnSpc>
                <a:spcPct val="80000"/>
              </a:lnSpc>
              <a:buFont typeface="Wingdings" pitchFamily="2" charset="2"/>
              <a:buNone/>
              <a:defRPr/>
            </a:pPr>
            <a:r>
              <a:rPr lang="en-GB" sz="1800" dirty="0" smtClean="0">
                <a:latin typeface="Arial Black" pitchFamily="34" charset="0"/>
              </a:rPr>
              <a:t>These advices formed the foundation of the progressive, freedom or democratic education that produced many modern educational theories and strategies such as: </a:t>
            </a:r>
            <a:r>
              <a:rPr lang="en-US" sz="1800" i="1" dirty="0" smtClean="0">
                <a:latin typeface="Arial Black" pitchFamily="34" charset="0"/>
              </a:rPr>
              <a:t>Problem</a:t>
            </a:r>
            <a:r>
              <a:rPr lang="en-GB" sz="1800" i="1" dirty="0" smtClean="0">
                <a:latin typeface="Arial Black" pitchFamily="34" charset="0"/>
              </a:rPr>
              <a:t>-Solving</a:t>
            </a:r>
            <a:r>
              <a:rPr lang="en-GB" sz="1800" dirty="0" smtClean="0">
                <a:latin typeface="Arial Black" pitchFamily="34" charset="0"/>
              </a:rPr>
              <a:t> &amp; </a:t>
            </a:r>
            <a:r>
              <a:rPr lang="en-GB" sz="1800" i="1" dirty="0" smtClean="0">
                <a:latin typeface="Arial Black" pitchFamily="34" charset="0"/>
              </a:rPr>
              <a:t>Problem</a:t>
            </a:r>
            <a:r>
              <a:rPr lang="en-US" sz="1800" i="1" dirty="0" smtClean="0">
                <a:latin typeface="Arial Black" pitchFamily="34" charset="0"/>
              </a:rPr>
              <a:t> Based Learning</a:t>
            </a:r>
            <a:r>
              <a:rPr lang="en-GB" sz="1800" i="1" dirty="0" smtClean="0">
                <a:latin typeface="Arial Black" pitchFamily="34" charset="0"/>
              </a:rPr>
              <a:t>; Learning by </a:t>
            </a:r>
            <a:r>
              <a:rPr lang="en-US" sz="1800" i="1" dirty="0" smtClean="0">
                <a:latin typeface="Arial Black" pitchFamily="34" charset="0"/>
              </a:rPr>
              <a:t>E</a:t>
            </a:r>
            <a:r>
              <a:rPr lang="en-GB" sz="1800" i="1" dirty="0" err="1" smtClean="0">
                <a:latin typeface="Arial Black" pitchFamily="34" charset="0"/>
              </a:rPr>
              <a:t>xperi</a:t>
            </a:r>
            <a:r>
              <a:rPr lang="en-US" sz="1800" i="1" dirty="0" smtClean="0">
                <a:latin typeface="Arial Black" pitchFamily="34" charset="0"/>
              </a:rPr>
              <a:t>e</a:t>
            </a:r>
            <a:r>
              <a:rPr lang="en-GB" sz="1800" i="1" dirty="0" err="1" smtClean="0">
                <a:latin typeface="Arial Black" pitchFamily="34" charset="0"/>
              </a:rPr>
              <a:t>nce</a:t>
            </a:r>
            <a:r>
              <a:rPr lang="en-GB" sz="1800" i="1" dirty="0" smtClean="0">
                <a:latin typeface="Arial Black" pitchFamily="34" charset="0"/>
              </a:rPr>
              <a:t> or Experiential Learning ; </a:t>
            </a:r>
            <a:r>
              <a:rPr lang="en-US" sz="1800" i="1" dirty="0" smtClean="0">
                <a:latin typeface="Arial Black" pitchFamily="34" charset="0"/>
              </a:rPr>
              <a:t>L</a:t>
            </a:r>
            <a:r>
              <a:rPr lang="en-GB" sz="1800" i="1" dirty="0" smtClean="0">
                <a:latin typeface="Arial Black" pitchFamily="34" charset="0"/>
              </a:rPr>
              <a:t>earning by </a:t>
            </a:r>
            <a:r>
              <a:rPr lang="en-US" sz="1800" i="1" dirty="0" smtClean="0">
                <a:latin typeface="Arial Black" pitchFamily="34" charset="0"/>
              </a:rPr>
              <a:t>D</a:t>
            </a:r>
            <a:r>
              <a:rPr lang="en-GB" sz="1800" i="1" dirty="0" err="1" smtClean="0">
                <a:latin typeface="Arial Black" pitchFamily="34" charset="0"/>
              </a:rPr>
              <a:t>iscov</a:t>
            </a:r>
            <a:r>
              <a:rPr lang="en-US" sz="1800" i="1" dirty="0" smtClean="0">
                <a:latin typeface="Arial Black" pitchFamily="34" charset="0"/>
              </a:rPr>
              <a:t>e</a:t>
            </a:r>
            <a:r>
              <a:rPr lang="en-GB" sz="1800" i="1" dirty="0" err="1" smtClean="0">
                <a:latin typeface="Arial Black" pitchFamily="34" charset="0"/>
              </a:rPr>
              <a:t>ry</a:t>
            </a:r>
            <a:r>
              <a:rPr lang="en-US" sz="1800" i="1" dirty="0" smtClean="0">
                <a:latin typeface="Arial Black" pitchFamily="34" charset="0"/>
              </a:rPr>
              <a:t>,</a:t>
            </a:r>
            <a:r>
              <a:rPr lang="en-GB" sz="1800" i="1" dirty="0" smtClean="0">
                <a:latin typeface="Arial Black" pitchFamily="34" charset="0"/>
              </a:rPr>
              <a:t> and finally, "</a:t>
            </a:r>
            <a:r>
              <a:rPr lang="en-GB" sz="1800" i="1" dirty="0" err="1" smtClean="0">
                <a:latin typeface="Arial Black" pitchFamily="34" charset="0"/>
              </a:rPr>
              <a:t>Andragogy</a:t>
            </a:r>
            <a:r>
              <a:rPr lang="en-US" sz="1800" i="1" dirty="0" smtClean="0"/>
              <a:t>”</a:t>
            </a:r>
            <a:r>
              <a:rPr lang="en-GB" sz="1800" i="1" dirty="0" smtClean="0">
                <a:latin typeface="Arial Black" pitchFamily="34" charset="0"/>
              </a:rPr>
              <a:t> the"</a:t>
            </a:r>
            <a:r>
              <a:rPr lang="en-US" sz="1800" i="1" dirty="0" smtClean="0">
                <a:latin typeface="Arial Black" pitchFamily="34" charset="0"/>
              </a:rPr>
              <a:t>S</a:t>
            </a:r>
            <a:r>
              <a:rPr lang="en-GB" sz="1800" i="1" dirty="0" err="1" smtClean="0">
                <a:latin typeface="Arial Black" pitchFamily="34" charset="0"/>
              </a:rPr>
              <a:t>tudent</a:t>
            </a:r>
            <a:r>
              <a:rPr lang="en-GB" sz="1800" i="1" dirty="0" smtClean="0">
                <a:latin typeface="Arial Black" pitchFamily="34" charset="0"/>
              </a:rPr>
              <a:t>/Patient</a:t>
            </a:r>
            <a:r>
              <a:rPr lang="en-US" sz="1800" i="1" dirty="0" smtClean="0">
                <a:latin typeface="Arial Black" pitchFamily="34" charset="0"/>
              </a:rPr>
              <a:t> C</a:t>
            </a:r>
            <a:r>
              <a:rPr lang="en-GB" sz="1800" i="1" dirty="0" err="1" smtClean="0">
                <a:latin typeface="Arial Black" pitchFamily="34" charset="0"/>
              </a:rPr>
              <a:t>entred</a:t>
            </a:r>
            <a:r>
              <a:rPr lang="en-GB" sz="1800" i="1" dirty="0" smtClean="0">
                <a:latin typeface="Arial Black" pitchFamily="34" charset="0"/>
              </a:rPr>
              <a:t> </a:t>
            </a:r>
            <a:r>
              <a:rPr lang="en-US" sz="1800" i="1" dirty="0" smtClean="0">
                <a:latin typeface="Arial Black" pitchFamily="34" charset="0"/>
              </a:rPr>
              <a:t>Leaning. </a:t>
            </a:r>
            <a:r>
              <a:rPr lang="en-US" sz="1800" i="1" dirty="0" err="1" smtClean="0">
                <a:latin typeface="Arial Black" pitchFamily="34" charset="0"/>
              </a:rPr>
              <a:t>Eventhough</a:t>
            </a:r>
            <a:r>
              <a:rPr lang="en-US" sz="1800" i="1" dirty="0" smtClean="0">
                <a:latin typeface="Arial Black" pitchFamily="34" charset="0"/>
              </a:rPr>
              <a:t>, the Western Philosophers still looking the education that assure the quality.. </a:t>
            </a:r>
            <a:endParaRPr lang="ar-SA" sz="1800" i="1" dirty="0" smtClean="0">
              <a:latin typeface="Arial Black" pitchFamily="34" charset="0"/>
            </a:endParaRPr>
          </a:p>
          <a:p>
            <a:pPr marL="188913" indent="282575" algn="just" rtl="0" eaLnBrk="1" hangingPunct="1">
              <a:lnSpc>
                <a:spcPct val="80000"/>
              </a:lnSpc>
              <a:buFont typeface="Wingdings" pitchFamily="2" charset="2"/>
              <a:buNone/>
              <a:defRPr/>
            </a:pPr>
            <a:endParaRPr lang="ar-SA" sz="1800" i="1" dirty="0" smtClean="0">
              <a:latin typeface="Arial Black" pitchFamily="34" charset="0"/>
            </a:endParaRPr>
          </a:p>
          <a:p>
            <a:pPr marL="188913" indent="282575" algn="just" rtl="0" eaLnBrk="1" hangingPunct="1">
              <a:lnSpc>
                <a:spcPct val="80000"/>
              </a:lnSpc>
              <a:buFont typeface="Wingdings" pitchFamily="2" charset="2"/>
              <a:buNone/>
              <a:defRPr/>
            </a:pPr>
            <a:endParaRPr lang="en-US" sz="1800" i="1" dirty="0" smtClean="0">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560C9BD-E404-4455-B173-ED424B73A717}" type="slidenum">
              <a:rPr lang="ar-SA"/>
              <a:pPr>
                <a:defRPr/>
              </a:pPr>
              <a:t>17</a:t>
            </a:fld>
            <a:endParaRPr lang="en-US"/>
          </a:p>
        </p:txBody>
      </p:sp>
      <p:sp>
        <p:nvSpPr>
          <p:cNvPr id="32770" name="Rectangle 2"/>
          <p:cNvSpPr>
            <a:spLocks noGrp="1" noRot="1" noChangeArrowheads="1"/>
          </p:cNvSpPr>
          <p:nvPr>
            <p:ph type="title"/>
          </p:nvPr>
        </p:nvSpPr>
        <p:spPr>
          <a:xfrm>
            <a:off x="1187450" y="285728"/>
            <a:ext cx="7196138" cy="593708"/>
          </a:xfrm>
        </p:spPr>
        <p:txBody>
          <a:bodyPr/>
          <a:lstStyle/>
          <a:p>
            <a:pPr algn="ctr" eaLnBrk="1" hangingPunct="1">
              <a:defRPr/>
            </a:pPr>
            <a:r>
              <a:rPr lang="en-US" sz="1400" dirty="0" smtClean="0"/>
              <a:t>PROBE HE HISTORY &amp; DEFINE TERMS</a:t>
            </a:r>
            <a:r>
              <a:rPr lang="en-US" sz="1600" dirty="0" smtClean="0"/>
              <a:t/>
            </a:r>
            <a:br>
              <a:rPr lang="en-US" sz="1600" dirty="0" smtClean="0"/>
            </a:br>
            <a:r>
              <a:rPr lang="en-US" sz="1600" dirty="0" smtClean="0"/>
              <a:t> </a:t>
            </a:r>
            <a:r>
              <a:rPr lang="en-US" sz="1800" b="0" i="1" dirty="0" smtClean="0"/>
              <a:t> What is the </a:t>
            </a:r>
            <a:r>
              <a:rPr lang="en-US" sz="1800" b="0" i="1" dirty="0" smtClean="0">
                <a:latin typeface="Arial"/>
              </a:rPr>
              <a:t>“</a:t>
            </a:r>
            <a:r>
              <a:rPr lang="en-US" sz="1800" b="0" i="1" dirty="0" smtClean="0"/>
              <a:t>EDUCATION? that we are looking for ?</a:t>
            </a:r>
          </a:p>
        </p:txBody>
      </p:sp>
      <p:sp>
        <p:nvSpPr>
          <p:cNvPr id="32771" name="Rectangle 3"/>
          <p:cNvSpPr>
            <a:spLocks noGrp="1" noRot="1" noChangeArrowheads="1"/>
          </p:cNvSpPr>
          <p:nvPr>
            <p:ph type="body" idx="1"/>
          </p:nvPr>
        </p:nvSpPr>
        <p:spPr>
          <a:xfrm>
            <a:off x="714348" y="1000108"/>
            <a:ext cx="7999415" cy="5572164"/>
          </a:xfrm>
        </p:spPr>
        <p:txBody>
          <a:bodyPr/>
          <a:lstStyle/>
          <a:p>
            <a:pPr algn="just" rtl="0" eaLnBrk="1" hangingPunct="1">
              <a:lnSpc>
                <a:spcPct val="80000"/>
              </a:lnSpc>
              <a:buNone/>
              <a:defRPr/>
            </a:pPr>
            <a:r>
              <a:rPr lang="en-GB" sz="1800" i="1" dirty="0" smtClean="0">
                <a:latin typeface="Arial Black" pitchFamily="34" charset="0"/>
              </a:rPr>
              <a:t>Let us look at  (</a:t>
            </a:r>
            <a:r>
              <a:rPr lang="en-US" sz="1800" dirty="0" smtClean="0"/>
              <a:t>Idealist Philosophy, Clip ) </a:t>
            </a:r>
          </a:p>
          <a:p>
            <a:pPr algn="just" rtl="0" eaLnBrk="1" hangingPunct="1">
              <a:lnSpc>
                <a:spcPct val="80000"/>
              </a:lnSpc>
              <a:buFont typeface="Wingdings" pitchFamily="2" charset="2"/>
              <a:buNone/>
              <a:defRPr/>
            </a:pPr>
            <a:endParaRPr lang="en-GB" sz="1800" i="1" dirty="0" smtClean="0">
              <a:latin typeface="Arial Black" pitchFamily="34" charset="0"/>
            </a:endParaRPr>
          </a:p>
          <a:p>
            <a:pPr algn="ctr" rtl="0" eaLnBrk="1" hangingPunct="1">
              <a:lnSpc>
                <a:spcPct val="80000"/>
              </a:lnSpc>
              <a:buNone/>
              <a:defRPr/>
            </a:pPr>
            <a:r>
              <a:rPr lang="en-US" sz="1800" dirty="0" smtClean="0"/>
              <a:t> </a:t>
            </a:r>
            <a:endParaRPr lang="en-GB" sz="1800" i="1" dirty="0" smtClean="0">
              <a:latin typeface="Arial Black" pitchFamily="34" charset="0"/>
            </a:endParaRPr>
          </a:p>
          <a:p>
            <a:pPr algn="just" rtl="0" eaLnBrk="1" hangingPunct="1">
              <a:lnSpc>
                <a:spcPct val="80000"/>
              </a:lnSpc>
              <a:buFont typeface="Wingdings" pitchFamily="2" charset="2"/>
              <a:buNone/>
              <a:defRPr/>
            </a:pPr>
            <a:endParaRPr lang="en-GB" sz="1000" i="1" dirty="0" smtClean="0">
              <a:latin typeface="Arial Black" pitchFamily="34" charset="0"/>
            </a:endParaRPr>
          </a:p>
          <a:p>
            <a:pPr algn="just" rtl="0" eaLnBrk="1" hangingPunct="1">
              <a:lnSpc>
                <a:spcPct val="80000"/>
              </a:lnSpc>
              <a:defRPr/>
            </a:pPr>
            <a:r>
              <a:rPr lang="en-GB" sz="1800" i="1" dirty="0" smtClean="0">
                <a:latin typeface="Arial Black" pitchFamily="34" charset="0"/>
              </a:rPr>
              <a:t>The Optimists (Idealists) of the above philosophies and theories believe in the</a:t>
            </a:r>
            <a:r>
              <a:rPr lang="en-GB" sz="1800" b="1" i="1" dirty="0" smtClean="0">
                <a:latin typeface="Arial Black" pitchFamily="34" charset="0"/>
              </a:rPr>
              <a:t> </a:t>
            </a:r>
            <a:r>
              <a:rPr lang="en-GB" sz="1800" b="1" i="1" dirty="0" smtClean="0"/>
              <a:t>“</a:t>
            </a:r>
            <a:r>
              <a:rPr lang="en-GB" sz="1800" b="1" i="1" dirty="0" smtClean="0">
                <a:latin typeface="Arial Black" pitchFamily="34" charset="0"/>
              </a:rPr>
              <a:t>Ideal Education</a:t>
            </a:r>
            <a:r>
              <a:rPr lang="en-GB" sz="1800" b="1" i="1" dirty="0" smtClean="0"/>
              <a:t>”</a:t>
            </a:r>
            <a:r>
              <a:rPr lang="en-GB" sz="1800" b="1" i="1" dirty="0" smtClean="0">
                <a:latin typeface="Arial Black" pitchFamily="34" charset="0"/>
              </a:rPr>
              <a:t> </a:t>
            </a:r>
            <a:r>
              <a:rPr lang="en-GB" sz="1800" i="1" dirty="0" smtClean="0">
                <a:latin typeface="Arial Black" pitchFamily="34" charset="0"/>
              </a:rPr>
              <a:t>that</a:t>
            </a:r>
            <a:r>
              <a:rPr lang="en-US" sz="1800" i="1" dirty="0" smtClean="0">
                <a:latin typeface="Arial Black" pitchFamily="34" charset="0"/>
              </a:rPr>
              <a:t> </a:t>
            </a:r>
            <a:r>
              <a:rPr lang="en-US" sz="1800" i="1" dirty="0" smtClean="0"/>
              <a:t>“</a:t>
            </a:r>
            <a:r>
              <a:rPr lang="en-GB" sz="1800" i="1" dirty="0" smtClean="0">
                <a:latin typeface="Arial Black" pitchFamily="34" charset="0"/>
              </a:rPr>
              <a:t>:</a:t>
            </a:r>
            <a:r>
              <a:rPr lang="ar-SA" sz="1800" i="1" dirty="0" smtClean="0">
                <a:latin typeface="Arial Black" pitchFamily="34" charset="0"/>
              </a:rPr>
              <a:t> </a:t>
            </a:r>
            <a:endParaRPr lang="en-US" sz="1800" i="1" dirty="0" smtClean="0">
              <a:latin typeface="Arial Black" pitchFamily="34" charset="0"/>
            </a:endParaRPr>
          </a:p>
          <a:p>
            <a:pPr algn="ctr" rtl="0" eaLnBrk="1" hangingPunct="1">
              <a:lnSpc>
                <a:spcPct val="80000"/>
              </a:lnSpc>
              <a:buFont typeface="Wingdings" pitchFamily="2" charset="2"/>
              <a:buNone/>
              <a:defRPr/>
            </a:pPr>
            <a:endParaRPr lang="en-US" sz="1800" i="1" dirty="0" smtClean="0">
              <a:latin typeface="Arial Black" pitchFamily="34" charset="0"/>
            </a:endParaRPr>
          </a:p>
          <a:p>
            <a:pPr algn="ctr" rtl="0" eaLnBrk="1" hangingPunct="1">
              <a:lnSpc>
                <a:spcPct val="80000"/>
              </a:lnSpc>
              <a:buFont typeface="Wingdings" pitchFamily="2" charset="2"/>
              <a:buNone/>
              <a:defRPr/>
            </a:pPr>
            <a:r>
              <a:rPr lang="en-US" sz="1800" i="1" dirty="0" smtClean="0">
                <a:latin typeface="Arial Black" pitchFamily="34" charset="0"/>
              </a:rPr>
              <a:t>		A</a:t>
            </a:r>
            <a:r>
              <a:rPr lang="en-GB" sz="1800" i="1" dirty="0" smtClean="0">
                <a:latin typeface="Arial Black" pitchFamily="34" charset="0"/>
              </a:rPr>
              <a:t> </a:t>
            </a:r>
            <a:r>
              <a:rPr lang="en-US" sz="1800" b="1" i="1" dirty="0" smtClean="0">
                <a:latin typeface="Arial Black" pitchFamily="34" charset="0"/>
              </a:rPr>
              <a:t>P</a:t>
            </a:r>
            <a:r>
              <a:rPr lang="en-GB" sz="1800" b="1" i="1" dirty="0" err="1" smtClean="0">
                <a:latin typeface="Arial Black" pitchFamily="34" charset="0"/>
              </a:rPr>
              <a:t>erfect</a:t>
            </a:r>
            <a:r>
              <a:rPr lang="en-GB" sz="1800" i="1" dirty="0" smtClean="0">
                <a:latin typeface="Arial Black" pitchFamily="34" charset="0"/>
              </a:rPr>
              <a:t> Education will Produce a </a:t>
            </a:r>
            <a:r>
              <a:rPr lang="en-GB" sz="1800" b="1" i="1" dirty="0" smtClean="0">
                <a:latin typeface="Arial Black" pitchFamily="34" charset="0"/>
              </a:rPr>
              <a:t>Perfect</a:t>
            </a:r>
            <a:r>
              <a:rPr lang="en-GB" sz="1800" i="1" dirty="0" smtClean="0">
                <a:latin typeface="Arial Black" pitchFamily="34" charset="0"/>
              </a:rPr>
              <a:t> Society  or Heaven on the Earth</a:t>
            </a:r>
            <a:r>
              <a:rPr lang="en-US" sz="1800" i="1" dirty="0" smtClean="0"/>
              <a:t>”</a:t>
            </a:r>
            <a:endParaRPr lang="en-US" sz="1800" i="1" dirty="0" smtClean="0">
              <a:latin typeface="Arial Black" pitchFamily="34" charset="0"/>
            </a:endParaRPr>
          </a:p>
          <a:p>
            <a:pPr algn="ctr" rtl="0" eaLnBrk="1" hangingPunct="1">
              <a:lnSpc>
                <a:spcPct val="80000"/>
              </a:lnSpc>
              <a:buFont typeface="Wingdings" pitchFamily="2" charset="2"/>
              <a:buNone/>
              <a:defRPr/>
            </a:pPr>
            <a:endParaRPr lang="en-US" sz="1800" i="1" dirty="0" smtClean="0">
              <a:latin typeface="Arial Black" pitchFamily="34" charset="0"/>
            </a:endParaRPr>
          </a:p>
          <a:p>
            <a:pPr algn="ctr" rtl="0" eaLnBrk="1" hangingPunct="1">
              <a:lnSpc>
                <a:spcPct val="80000"/>
              </a:lnSpc>
              <a:buFont typeface="Wingdings" pitchFamily="2" charset="2"/>
              <a:buNone/>
              <a:defRPr/>
            </a:pPr>
            <a:r>
              <a:rPr lang="en-US" sz="1800" i="1" dirty="0" smtClean="0">
                <a:latin typeface="Arial Black" pitchFamily="34" charset="0"/>
              </a:rPr>
              <a:t>As A Muslim; Do you believe ?  (If you don</a:t>
            </a:r>
            <a:r>
              <a:rPr lang="en-US" sz="1800" i="1" dirty="0" smtClean="0"/>
              <a:t>’</a:t>
            </a:r>
            <a:r>
              <a:rPr lang="en-US" sz="1800" i="1" dirty="0" smtClean="0">
                <a:latin typeface="Arial Black" pitchFamily="34" charset="0"/>
              </a:rPr>
              <a:t>t?!, Your Religion Do) </a:t>
            </a:r>
          </a:p>
          <a:p>
            <a:pPr algn="just" rtl="0" eaLnBrk="1" hangingPunct="1">
              <a:lnSpc>
                <a:spcPct val="80000"/>
              </a:lnSpc>
              <a:defRPr/>
            </a:pPr>
            <a:endParaRPr lang="en-US" sz="800" i="1" dirty="0" smtClean="0">
              <a:latin typeface="Arial Black" pitchFamily="34" charset="0"/>
            </a:endParaRPr>
          </a:p>
          <a:p>
            <a:pPr algn="just" rtl="0" eaLnBrk="1" hangingPunct="1">
              <a:lnSpc>
                <a:spcPct val="80000"/>
              </a:lnSpc>
              <a:defRPr/>
            </a:pPr>
            <a:r>
              <a:rPr lang="en-US" sz="1800" i="1" dirty="0" smtClean="0">
                <a:latin typeface="Arial Black" pitchFamily="34" charset="0"/>
              </a:rPr>
              <a:t>This believe was strongly criticized by many educational philosophies such as, the Realism </a:t>
            </a:r>
            <a:r>
              <a:rPr lang="en-US" sz="1800" i="1" u="sng" dirty="0" smtClean="0">
                <a:latin typeface="Arial Black" pitchFamily="34" charset="0"/>
              </a:rPr>
              <a:t>who</a:t>
            </a:r>
            <a:r>
              <a:rPr lang="en-US" sz="1800" i="1" dirty="0" smtClean="0">
                <a:latin typeface="Arial Black" pitchFamily="34" charset="0"/>
              </a:rPr>
              <a:t> reject the terms </a:t>
            </a:r>
            <a:r>
              <a:rPr lang="en-US" sz="1800" i="1" dirty="0" smtClean="0"/>
              <a:t>“</a:t>
            </a:r>
            <a:r>
              <a:rPr lang="en-US" sz="1800" i="1" dirty="0" smtClean="0">
                <a:latin typeface="Arial Black" pitchFamily="34" charset="0"/>
              </a:rPr>
              <a:t>perfect or idealist</a:t>
            </a:r>
            <a:r>
              <a:rPr lang="en-US" sz="1800" i="1" dirty="0" smtClean="0"/>
              <a:t>”</a:t>
            </a:r>
            <a:r>
              <a:rPr lang="en-US" sz="1800" i="1" dirty="0" smtClean="0">
                <a:latin typeface="Arial Black" pitchFamily="34" charset="0"/>
              </a:rPr>
              <a:t>; the Behaviorism </a:t>
            </a:r>
            <a:r>
              <a:rPr lang="en-US" sz="1800" i="1" u="sng" dirty="0" smtClean="0">
                <a:latin typeface="Arial Black" pitchFamily="34" charset="0"/>
              </a:rPr>
              <a:t>who</a:t>
            </a:r>
            <a:r>
              <a:rPr lang="en-US" sz="1800" i="1" dirty="0" smtClean="0">
                <a:latin typeface="Arial Black" pitchFamily="34" charset="0"/>
              </a:rPr>
              <a:t> see </a:t>
            </a:r>
            <a:r>
              <a:rPr lang="en-US" sz="1800" i="1" dirty="0" smtClean="0"/>
              <a:t>“</a:t>
            </a:r>
            <a:r>
              <a:rPr lang="en-US" sz="1800" i="1" dirty="0" smtClean="0">
                <a:latin typeface="Arial Black" pitchFamily="34" charset="0"/>
              </a:rPr>
              <a:t>education in their behaviors</a:t>
            </a:r>
            <a:r>
              <a:rPr lang="en-US" sz="1800" i="1" dirty="0" smtClean="0"/>
              <a:t>”</a:t>
            </a:r>
            <a:r>
              <a:rPr lang="en-US" sz="1800" i="1" dirty="0" smtClean="0">
                <a:latin typeface="Arial Black" pitchFamily="34" charset="0"/>
              </a:rPr>
              <a:t> and, the Experientialism </a:t>
            </a:r>
            <a:r>
              <a:rPr lang="en-US" sz="1800" i="1" u="sng" dirty="0" smtClean="0">
                <a:latin typeface="Arial Black" pitchFamily="34" charset="0"/>
              </a:rPr>
              <a:t>who</a:t>
            </a:r>
            <a:r>
              <a:rPr lang="en-US" sz="1800" i="1" dirty="0" smtClean="0">
                <a:latin typeface="Arial Black" pitchFamily="34" charset="0"/>
              </a:rPr>
              <a:t> connects </a:t>
            </a:r>
            <a:r>
              <a:rPr lang="en-US" sz="1800" i="1" dirty="0" smtClean="0"/>
              <a:t>“</a:t>
            </a:r>
            <a:r>
              <a:rPr lang="en-US" sz="1800" i="1" dirty="0" smtClean="0">
                <a:latin typeface="Arial Black" pitchFamily="34" charset="0"/>
              </a:rPr>
              <a:t>education to the experience only</a:t>
            </a:r>
            <a:r>
              <a:rPr lang="en-US" sz="1800" i="1" dirty="0" smtClean="0"/>
              <a:t>”</a:t>
            </a:r>
            <a:r>
              <a:rPr lang="en-US" sz="1800" dirty="0" smtClean="0">
                <a:latin typeface="Arial Black" pitchFamily="34" charset="0"/>
              </a:rPr>
              <a:t>.</a:t>
            </a:r>
          </a:p>
          <a:p>
            <a:pPr algn="just" rtl="0" eaLnBrk="1" hangingPunct="1">
              <a:lnSpc>
                <a:spcPct val="80000"/>
              </a:lnSpc>
              <a:buFont typeface="Wingdings" pitchFamily="2" charset="2"/>
              <a:buNone/>
              <a:defRPr/>
            </a:pPr>
            <a:endParaRPr lang="en-US" sz="800" i="1" dirty="0" smtClean="0">
              <a:latin typeface="Arial Black" pitchFamily="34" charset="0"/>
            </a:endParaRPr>
          </a:p>
          <a:p>
            <a:pPr algn="just" rtl="0" eaLnBrk="1" hangingPunct="1">
              <a:lnSpc>
                <a:spcPct val="80000"/>
              </a:lnSpc>
              <a:defRPr/>
            </a:pPr>
            <a:r>
              <a:rPr lang="en-US" sz="1800" i="1" dirty="0" smtClean="0">
                <a:latin typeface="Arial Black" pitchFamily="34" charset="0"/>
              </a:rPr>
              <a:t>Reflecting on the above educational concepts with health considerations, the logical definition of </a:t>
            </a:r>
            <a:r>
              <a:rPr lang="en-US" sz="1800" i="1" u="sng" dirty="0" smtClean="0"/>
              <a:t>“</a:t>
            </a:r>
            <a:r>
              <a:rPr lang="en-US" sz="1800" i="1" u="sng" dirty="0" smtClean="0">
                <a:latin typeface="Arial Black" pitchFamily="34" charset="0"/>
              </a:rPr>
              <a:t>General Education</a:t>
            </a:r>
            <a:r>
              <a:rPr lang="en-US" sz="1800" i="1" dirty="0" smtClean="0"/>
              <a:t>”</a:t>
            </a:r>
            <a:r>
              <a:rPr lang="en-US" sz="1800" i="1" dirty="0" smtClean="0">
                <a:latin typeface="Arial Black" pitchFamily="34" charset="0"/>
              </a:rPr>
              <a:t> </a:t>
            </a:r>
            <a:r>
              <a:rPr lang="en-GB" sz="1800" i="1" dirty="0" smtClean="0">
                <a:latin typeface="Arial Black" pitchFamily="34" charset="0"/>
              </a:rPr>
              <a:t>can be concluded as:</a:t>
            </a:r>
            <a:endParaRPr lang="en-US" sz="1800" dirty="0" smtClean="0">
              <a:latin typeface="Arial Black" pitchFamily="34" charset="0"/>
            </a:endParaRPr>
          </a:p>
          <a:p>
            <a:pPr algn="ctr" rtl="0" eaLnBrk="1" hangingPunct="1">
              <a:lnSpc>
                <a:spcPct val="80000"/>
              </a:lnSpc>
              <a:buFont typeface="Wingdings" pitchFamily="2" charset="2"/>
              <a:buNone/>
              <a:defRPr/>
            </a:pPr>
            <a:r>
              <a:rPr lang="en-US" sz="1800" dirty="0" smtClean="0"/>
              <a:t>“</a:t>
            </a:r>
            <a:r>
              <a:rPr lang="en-US" sz="1800" dirty="0" smtClean="0">
                <a:latin typeface="Arial Black" pitchFamily="34" charset="0"/>
              </a:rPr>
              <a:t>A</a:t>
            </a:r>
            <a:r>
              <a:rPr lang="en-US" sz="1800" i="1" dirty="0" smtClean="0">
                <a:latin typeface="Arial Black" pitchFamily="34" charset="0"/>
              </a:rPr>
              <a:t> Lifelong Process of Growth and Development</a:t>
            </a:r>
            <a:r>
              <a:rPr lang="en-US" sz="1800" i="1" dirty="0" smtClean="0"/>
              <a:t>”</a:t>
            </a:r>
            <a:endParaRPr lang="en-US" sz="1800" i="1" dirty="0" smtClean="0">
              <a:latin typeface="Arial Black" pitchFamily="34" charset="0"/>
            </a:endParaRPr>
          </a:p>
          <a:p>
            <a:pPr rtl="0" eaLnBrk="1" hangingPunct="1">
              <a:lnSpc>
                <a:spcPct val="80000"/>
              </a:lnSpc>
              <a:defRPr/>
            </a:pPr>
            <a:endParaRPr lang="en-US" sz="1800" dirty="0" smtClean="0"/>
          </a:p>
        </p:txBody>
      </p:sp>
      <p:sp>
        <p:nvSpPr>
          <p:cNvPr id="8" name="مستطيل 7"/>
          <p:cNvSpPr/>
          <p:nvPr/>
        </p:nvSpPr>
        <p:spPr>
          <a:xfrm>
            <a:off x="928662" y="1357298"/>
            <a:ext cx="7643866"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sz="1600" dirty="0" smtClean="0">
                <a:hlinkClick r:id="rId2"/>
              </a:rPr>
              <a:t>http://www.youtube.com/watch?v=naLWTY5ooEQ&amp;list=PLA6CF74CEEC4EFF61</a:t>
            </a:r>
            <a:endParaRPr lang="ar-SA" sz="1600" dirty="0"/>
          </a:p>
        </p:txBody>
      </p:sp>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17268D2C-A4B7-435C-8030-C90AFC447049}" type="slidenum">
              <a:rPr lang="ar-SA"/>
              <a:pPr>
                <a:defRPr/>
              </a:pPr>
              <a:t>18</a:t>
            </a:fld>
            <a:endParaRPr lang="en-US"/>
          </a:p>
        </p:txBody>
      </p:sp>
      <p:sp>
        <p:nvSpPr>
          <p:cNvPr id="33794" name="Rectangle 2"/>
          <p:cNvSpPr>
            <a:spLocks noGrp="1" noRot="1" noChangeArrowheads="1"/>
          </p:cNvSpPr>
          <p:nvPr>
            <p:ph type="title"/>
          </p:nvPr>
        </p:nvSpPr>
        <p:spPr>
          <a:xfrm>
            <a:off x="1071563" y="357188"/>
            <a:ext cx="7192962" cy="608012"/>
          </a:xfrm>
        </p:spPr>
        <p:txBody>
          <a:bodyPr/>
          <a:lstStyle/>
          <a:p>
            <a:pPr algn="ctr" rtl="0" eaLnBrk="1" hangingPunct="1">
              <a:defRPr/>
            </a:pPr>
            <a:r>
              <a:rPr lang="en-US" sz="1400" dirty="0" smtClean="0"/>
              <a:t>PROBE HE HISTORY &amp; DEFINE TERMS </a:t>
            </a:r>
            <a:br>
              <a:rPr lang="en-US" sz="1400" dirty="0" smtClean="0"/>
            </a:br>
            <a:r>
              <a:rPr lang="en-US" sz="1400" dirty="0" smtClean="0"/>
              <a:t> </a:t>
            </a:r>
            <a:r>
              <a:rPr lang="en-US" sz="1800" b="0" i="1" dirty="0" smtClean="0"/>
              <a:t> </a:t>
            </a:r>
            <a:r>
              <a:rPr lang="en-US" sz="1800" i="1" dirty="0" smtClean="0"/>
              <a:t>What is the </a:t>
            </a:r>
            <a:r>
              <a:rPr lang="en-US" sz="1800" i="1" dirty="0" smtClean="0">
                <a:latin typeface="Arial"/>
              </a:rPr>
              <a:t>“</a:t>
            </a:r>
            <a:r>
              <a:rPr lang="en-US" sz="1800" i="1" dirty="0" smtClean="0"/>
              <a:t>EDUCATION? That we are looking for ?</a:t>
            </a:r>
          </a:p>
        </p:txBody>
      </p:sp>
      <p:sp>
        <p:nvSpPr>
          <p:cNvPr id="33795" name="Rectangle 3"/>
          <p:cNvSpPr>
            <a:spLocks noGrp="1" noRot="1" noChangeArrowheads="1"/>
          </p:cNvSpPr>
          <p:nvPr>
            <p:ph type="body" idx="1"/>
          </p:nvPr>
        </p:nvSpPr>
        <p:spPr>
          <a:xfrm>
            <a:off x="1042988" y="1317625"/>
            <a:ext cx="7004050" cy="5183188"/>
          </a:xfrm>
        </p:spPr>
        <p:txBody>
          <a:bodyPr/>
          <a:lstStyle/>
          <a:p>
            <a:pPr algn="ctr" rtl="0" eaLnBrk="1" hangingPunct="1">
              <a:lnSpc>
                <a:spcPct val="80000"/>
              </a:lnSpc>
              <a:buFont typeface="Wingdings" pitchFamily="2" charset="2"/>
              <a:buNone/>
              <a:defRPr/>
            </a:pPr>
            <a:r>
              <a:rPr lang="en-US" sz="1600" b="1" i="1" dirty="0" smtClean="0">
                <a:latin typeface="Arial Black" pitchFamily="34" charset="0"/>
              </a:rPr>
              <a:t>Self thinking “EGO QUESTION: Modify the above definition of “general education” into an Islamic definition?”</a:t>
            </a:r>
            <a:endParaRPr lang="en-US" sz="1600" b="1" dirty="0" smtClean="0">
              <a:latin typeface="Arial Black" pitchFamily="34" charset="0"/>
            </a:endParaRPr>
          </a:p>
          <a:p>
            <a:pPr algn="ctr" rtl="0" eaLnBrk="1" hangingPunct="1">
              <a:lnSpc>
                <a:spcPct val="80000"/>
              </a:lnSpc>
              <a:buFont typeface="Wingdings" pitchFamily="2" charset="2"/>
              <a:buNone/>
              <a:defRPr/>
            </a:pPr>
            <a:r>
              <a:rPr lang="en-US" sz="1600" b="1" dirty="0" smtClean="0">
                <a:latin typeface="Arial Black" pitchFamily="34" charset="0"/>
              </a:rPr>
              <a:t>====</a:t>
            </a:r>
            <a:endParaRPr lang="en-US" sz="1600" b="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1600" b="1" dirty="0" smtClean="0">
                <a:latin typeface="Arial Black" pitchFamily="34" charset="0"/>
                <a:sym typeface="Symbol" pitchFamily="18" charset="2"/>
              </a:rPr>
              <a:t></a:t>
            </a:r>
            <a:endParaRPr lang="en-US" sz="1600" b="1" dirty="0" smtClean="0">
              <a:latin typeface="Arial Black" pitchFamily="34" charset="0"/>
            </a:endParaRPr>
          </a:p>
          <a:p>
            <a:pPr rtl="0" eaLnBrk="1" hangingPunct="1">
              <a:lnSpc>
                <a:spcPct val="80000"/>
              </a:lnSpc>
              <a:buFont typeface="Wingdings" pitchFamily="2" charset="2"/>
              <a:buNone/>
              <a:defRPr/>
            </a:pPr>
            <a:r>
              <a:rPr lang="en-US" sz="1600" b="1" dirty="0" smtClean="0">
                <a:latin typeface="Arial Black" pitchFamily="34" charset="0"/>
              </a:rPr>
              <a:t>“</a:t>
            </a:r>
            <a:r>
              <a:rPr lang="en-US" sz="1600" b="1" i="1" dirty="0" smtClean="0">
                <a:latin typeface="Arial Black" pitchFamily="34" charset="0"/>
              </a:rPr>
              <a:t>A Growth and Development Process for …….. &amp; the  …… …. ”</a:t>
            </a:r>
            <a:endParaRPr lang="en-US" sz="1600" b="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1600" b="1" dirty="0" smtClean="0">
                <a:latin typeface="Arial Black" pitchFamily="34" charset="0"/>
                <a:sym typeface="Symbol" pitchFamily="18" charset="2"/>
              </a:rPr>
              <a:t></a:t>
            </a:r>
            <a:endParaRPr lang="en-US" sz="1600" b="1" dirty="0" smtClean="0">
              <a:latin typeface="Arial Black" pitchFamily="34" charset="0"/>
            </a:endParaRPr>
          </a:p>
          <a:p>
            <a:pPr algn="just" rtl="0" eaLnBrk="1" hangingPunct="1">
              <a:lnSpc>
                <a:spcPct val="80000"/>
              </a:lnSpc>
              <a:defRPr/>
            </a:pPr>
            <a:r>
              <a:rPr lang="en-US" sz="1600" b="1" dirty="0" smtClean="0">
                <a:latin typeface="Arial Black" pitchFamily="34" charset="0"/>
              </a:rPr>
              <a:t>The </a:t>
            </a:r>
            <a:r>
              <a:rPr lang="en-US" sz="1600" b="1" i="1" dirty="0" smtClean="0">
                <a:latin typeface="Arial Black" pitchFamily="34" charset="0"/>
              </a:rPr>
              <a:t>Ideal Islamic Definition</a:t>
            </a:r>
            <a:r>
              <a:rPr lang="en-US" sz="1600" b="1" dirty="0" smtClean="0">
                <a:latin typeface="Arial Black" pitchFamily="34" charset="0"/>
              </a:rPr>
              <a:t> of “GE” is </a:t>
            </a:r>
          </a:p>
          <a:p>
            <a:pPr algn="ctr" rtl="0" eaLnBrk="1" hangingPunct="1">
              <a:lnSpc>
                <a:spcPct val="80000"/>
              </a:lnSpc>
              <a:buFont typeface="Wingdings" pitchFamily="2" charset="2"/>
              <a:buNone/>
              <a:defRPr/>
            </a:pPr>
            <a:endParaRPr lang="en-US" sz="1600" b="1" dirty="0" smtClean="0">
              <a:latin typeface="Arial Black" pitchFamily="34" charset="0"/>
            </a:endParaRPr>
          </a:p>
          <a:p>
            <a:pPr algn="ctr" rtl="0" eaLnBrk="1" hangingPunct="1">
              <a:lnSpc>
                <a:spcPct val="80000"/>
              </a:lnSpc>
              <a:buFont typeface="Wingdings" pitchFamily="2" charset="2"/>
              <a:buNone/>
              <a:defRPr/>
            </a:pPr>
            <a:r>
              <a:rPr lang="en-US" sz="1600" b="1" dirty="0" smtClean="0">
                <a:latin typeface="Arial Black" pitchFamily="34" charset="0"/>
              </a:rPr>
              <a:t>		A  G</a:t>
            </a:r>
            <a:r>
              <a:rPr lang="en-US" sz="1600" b="1" i="1" dirty="0" smtClean="0">
                <a:latin typeface="Arial Black" pitchFamily="34" charset="0"/>
              </a:rPr>
              <a:t>rowth and Development Process TODAY &amp; for the DAY AFTER</a:t>
            </a:r>
          </a:p>
          <a:p>
            <a:pPr algn="ctr" rtl="0" eaLnBrk="1" hangingPunct="1">
              <a:lnSpc>
                <a:spcPct val="80000"/>
              </a:lnSpc>
              <a:buFont typeface="Wingdings" pitchFamily="2" charset="2"/>
              <a:buNone/>
              <a:defRPr/>
            </a:pPr>
            <a:r>
              <a:rPr lang="en-US" sz="1600" b="1" i="1" dirty="0" smtClean="0">
                <a:latin typeface="Arial Black" pitchFamily="34" charset="0"/>
              </a:rPr>
              <a:t>OR  </a:t>
            </a:r>
          </a:p>
          <a:p>
            <a:pPr algn="ctr" rtl="0" eaLnBrk="1" hangingPunct="1">
              <a:lnSpc>
                <a:spcPct val="80000"/>
              </a:lnSpc>
              <a:buFont typeface="Wingdings" pitchFamily="2" charset="2"/>
              <a:buNone/>
              <a:defRPr/>
            </a:pPr>
            <a:r>
              <a:rPr lang="en-US" sz="1600" b="1" i="1" dirty="0" smtClean="0">
                <a:latin typeface="Arial Black" pitchFamily="34" charset="0"/>
              </a:rPr>
              <a:t>A Process of Meaningful Learning for Today &amp; the Day After</a:t>
            </a:r>
          </a:p>
          <a:p>
            <a:pPr rtl="0" eaLnBrk="1" hangingPunct="1">
              <a:lnSpc>
                <a:spcPct val="80000"/>
              </a:lnSpc>
              <a:buFont typeface="Wingdings" pitchFamily="2" charset="2"/>
              <a:buNone/>
              <a:defRPr/>
            </a:pPr>
            <a:endParaRPr lang="en-US" sz="1600" b="1" dirty="0" smtClean="0">
              <a:latin typeface="Arial Black" pitchFamily="34" charset="0"/>
              <a:sym typeface="Symbol" pitchFamily="18" charset="2"/>
            </a:endParaRPr>
          </a:p>
          <a:p>
            <a:pPr algn="just" rtl="0" eaLnBrk="1" hangingPunct="1">
              <a:lnSpc>
                <a:spcPct val="80000"/>
              </a:lnSpc>
              <a:defRPr/>
            </a:pPr>
            <a:r>
              <a:rPr lang="en-US" sz="1600" b="1" dirty="0" smtClean="0">
                <a:latin typeface="Arial Black" pitchFamily="34" charset="0"/>
                <a:sym typeface="Symbol" pitchFamily="18" charset="2"/>
              </a:rPr>
              <a:t>The </a:t>
            </a:r>
            <a:r>
              <a:rPr lang="en-US" sz="1600" b="1" i="1" dirty="0" smtClean="0">
                <a:latin typeface="Arial Black" pitchFamily="34" charset="0"/>
                <a:sym typeface="Symbol" pitchFamily="18" charset="2"/>
              </a:rPr>
              <a:t>appropriate</a:t>
            </a:r>
            <a:r>
              <a:rPr lang="en-US" sz="1600" b="1" dirty="0" smtClean="0">
                <a:latin typeface="Arial Black" pitchFamily="34" charset="0"/>
                <a:sym typeface="Symbol" pitchFamily="18" charset="2"/>
              </a:rPr>
              <a:t> “Education” </a:t>
            </a:r>
            <a:r>
              <a:rPr lang="ar-SA" sz="1600" b="1" dirty="0" smtClean="0">
                <a:latin typeface="Arial Black" pitchFamily="34" charset="0"/>
                <a:sym typeface="Symbol" pitchFamily="18" charset="2"/>
              </a:rPr>
              <a:t>  </a:t>
            </a:r>
            <a:r>
              <a:rPr lang="ar-SA" sz="1600" b="1" dirty="0" smtClean="0">
                <a:latin typeface="Arial Black" pitchFamily="34" charset="0"/>
                <a:cs typeface="Arabic Transparent" pitchFamily="2" charset="0"/>
                <a:sym typeface="Symbol" pitchFamily="18" charset="2"/>
              </a:rPr>
              <a:t>تعليم/تثقيف</a:t>
            </a:r>
            <a:r>
              <a:rPr lang="en-US" sz="1600" b="1" dirty="0" smtClean="0">
                <a:latin typeface="Arial Black" pitchFamily="34" charset="0"/>
                <a:sym typeface="Symbol" pitchFamily="18" charset="2"/>
              </a:rPr>
              <a:t>that can </a:t>
            </a:r>
            <a:r>
              <a:rPr lang="en-US" sz="1600" b="1" i="1" dirty="0" smtClean="0">
                <a:latin typeface="Arial Black" pitchFamily="34" charset="0"/>
                <a:sym typeface="Symbol" pitchFamily="18" charset="2"/>
              </a:rPr>
              <a:t>be defined as</a:t>
            </a:r>
            <a:r>
              <a:rPr lang="en-US" sz="1600" b="1" dirty="0" smtClean="0">
                <a:latin typeface="Arial Black" pitchFamily="34" charset="0"/>
                <a:sym typeface="Symbol" pitchFamily="18" charset="2"/>
              </a:rPr>
              <a:t>: </a:t>
            </a:r>
            <a:endParaRPr lang="en-US" sz="1600" b="1" i="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1600" b="1" i="1" dirty="0" smtClean="0">
                <a:latin typeface="Arial Black" pitchFamily="34" charset="0"/>
                <a:sym typeface="Symbol" pitchFamily="18" charset="2"/>
              </a:rPr>
              <a:t>	</a:t>
            </a:r>
            <a:r>
              <a:rPr lang="en-US" sz="1600" i="1" dirty="0" smtClean="0">
                <a:latin typeface="Arial Black" pitchFamily="34" charset="0"/>
                <a:sym typeface="Symbol" pitchFamily="18" charset="2"/>
              </a:rPr>
              <a:t>An intellectual &amp; behavioral process of</a:t>
            </a:r>
            <a:r>
              <a:rPr lang="en-US" sz="1600" b="1" i="1" dirty="0" smtClean="0">
                <a:latin typeface="Arial Black" pitchFamily="34" charset="0"/>
                <a:sym typeface="Symbol" pitchFamily="18" charset="2"/>
              </a:rPr>
              <a:t> “Teaching and Learning” </a:t>
            </a:r>
            <a:r>
              <a:rPr lang="en-US" sz="1600" i="1" dirty="0" smtClean="0">
                <a:latin typeface="Arial Black" pitchFamily="34" charset="0"/>
                <a:sym typeface="Symbol" pitchFamily="18" charset="2"/>
              </a:rPr>
              <a:t>activities that influence the growth &amp; development and promote healthful life</a:t>
            </a:r>
            <a:r>
              <a:rPr lang="en-US" sz="1600" b="1" i="1" dirty="0" smtClean="0">
                <a:latin typeface="Arial Black" pitchFamily="34" charset="0"/>
                <a:sym typeface="Symbol" pitchFamily="18" charset="2"/>
              </a:rPr>
              <a:t>.</a:t>
            </a:r>
            <a:endParaRPr lang="en-US" sz="1600" b="1" dirty="0" smtClean="0">
              <a:latin typeface="Arial Black" pitchFamily="34" charset="0"/>
              <a:sym typeface="Symbol" pitchFamily="18" charset="2"/>
            </a:endParaRPr>
          </a:p>
          <a:p>
            <a:pPr algn="ctr" rtl="0" eaLnBrk="1" hangingPunct="1">
              <a:lnSpc>
                <a:spcPct val="80000"/>
              </a:lnSpc>
              <a:buFont typeface="Wingdings" pitchFamily="2" charset="2"/>
              <a:buNone/>
              <a:defRPr/>
            </a:pPr>
            <a:endParaRPr lang="en-US" sz="1600" b="1" dirty="0" smtClean="0">
              <a:latin typeface="Arial Black" pitchFamily="34" charset="0"/>
              <a:sym typeface="Symbol" pitchFamily="18" charset="2"/>
            </a:endParaRPr>
          </a:p>
          <a:p>
            <a:pPr algn="ctr" rtl="0" eaLnBrk="1" hangingPunct="1">
              <a:lnSpc>
                <a:spcPct val="80000"/>
              </a:lnSpc>
              <a:buFont typeface="Wingdings" pitchFamily="2" charset="2"/>
              <a:buNone/>
              <a:defRPr/>
            </a:pPr>
            <a:r>
              <a:rPr lang="en-US" sz="1600" b="1" dirty="0" smtClean="0">
                <a:latin typeface="Arial Black" pitchFamily="34" charset="0"/>
                <a:sym typeface="Symbol" pitchFamily="18" charset="2"/>
              </a:rPr>
              <a:t>Still, “What  Teaching </a:t>
            </a:r>
            <a:r>
              <a:rPr lang="ar-SA" sz="1600" b="1" dirty="0" smtClean="0">
                <a:latin typeface="Arial Black" pitchFamily="34" charset="0"/>
                <a:sym typeface="Symbol" pitchFamily="18" charset="2"/>
              </a:rPr>
              <a:t>تدريس </a:t>
            </a:r>
            <a:r>
              <a:rPr lang="en-US" sz="1600" b="1" dirty="0" smtClean="0">
                <a:latin typeface="Arial Black" pitchFamily="34" charset="0"/>
                <a:sym typeface="Symbol" pitchFamily="18" charset="2"/>
              </a:rPr>
              <a:t>&amp; What is Learning</a:t>
            </a:r>
            <a:r>
              <a:rPr lang="ar-SA" sz="1600" b="1" dirty="0" smtClean="0">
                <a:latin typeface="Arial Black" pitchFamily="34" charset="0"/>
                <a:sym typeface="Symbol" pitchFamily="18" charset="2"/>
              </a:rPr>
              <a:t> تعلم </a:t>
            </a:r>
            <a:r>
              <a:rPr lang="en-US" sz="1600" b="1" dirty="0" smtClean="0">
                <a:latin typeface="Arial Black" pitchFamily="34" charset="0"/>
                <a:sym typeface="Symbol" pitchFamily="18" charset="2"/>
              </a:rPr>
              <a:t>” that can promote the QHEH</a:t>
            </a:r>
            <a:r>
              <a:rPr lang="ar-SA" sz="1600" b="1" dirty="0" smtClean="0">
                <a:latin typeface="Arial Black" pitchFamily="34" charset="0"/>
                <a:sym typeface="Symbol" pitchFamily="18" charset="2"/>
              </a:rPr>
              <a:t>ِ</a:t>
            </a:r>
            <a:r>
              <a:rPr lang="en-US" sz="1600" b="1" dirty="0" smtClean="0">
                <a:latin typeface="Arial Black" pitchFamily="34" charset="0"/>
                <a:sym typeface="Symbol" pitchFamily="18" charset="2"/>
              </a:rPr>
              <a:t>? </a:t>
            </a:r>
            <a:endParaRPr lang="ar-SA" sz="1600" b="1" dirty="0" smtClean="0">
              <a:latin typeface="Arial Black" pitchFamily="34" charset="0"/>
              <a:sym typeface="Symbol" pitchFamily="18" charset="2"/>
            </a:endParaRPr>
          </a:p>
          <a:p>
            <a:pPr algn="ctr" rtl="0" eaLnBrk="1" hangingPunct="1">
              <a:lnSpc>
                <a:spcPct val="80000"/>
              </a:lnSpc>
              <a:buFont typeface="Wingdings" pitchFamily="2" charset="2"/>
              <a:buNone/>
              <a:defRPr/>
            </a:pPr>
            <a:endParaRPr lang="en-US" sz="1600" dirty="0" smtClean="0">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EA78BD71-4F71-4190-BA82-AC2E75415849}" type="slidenum">
              <a:rPr lang="ar-SA"/>
              <a:pPr>
                <a:defRPr/>
              </a:pPr>
              <a:t>19</a:t>
            </a:fld>
            <a:endParaRPr lang="en-US"/>
          </a:p>
        </p:txBody>
      </p:sp>
      <p:sp>
        <p:nvSpPr>
          <p:cNvPr id="34818" name="Rectangle 2"/>
          <p:cNvSpPr>
            <a:spLocks noGrp="1" noRot="1" noChangeArrowheads="1"/>
          </p:cNvSpPr>
          <p:nvPr>
            <p:ph type="title"/>
          </p:nvPr>
        </p:nvSpPr>
        <p:spPr>
          <a:xfrm>
            <a:off x="457200" y="244475"/>
            <a:ext cx="8385175" cy="714375"/>
          </a:xfrm>
        </p:spPr>
        <p:txBody>
          <a:bodyPr/>
          <a:lstStyle/>
          <a:p>
            <a:pPr algn="ctr" rtl="0" eaLnBrk="1" hangingPunct="1">
              <a:defRPr/>
            </a:pPr>
            <a:r>
              <a:rPr lang="en-US" sz="1400" smtClean="0"/>
              <a:t>PROBE HE HISTORY &amp; DEFINE TERMS </a:t>
            </a:r>
            <a:br>
              <a:rPr lang="en-US" sz="1400" smtClean="0"/>
            </a:br>
            <a:r>
              <a:rPr lang="en-US" sz="1400" smtClean="0"/>
              <a:t> </a:t>
            </a:r>
            <a:r>
              <a:rPr lang="en-US" sz="1400" i="1" smtClean="0">
                <a:latin typeface="Arial"/>
              </a:rPr>
              <a:t>“</a:t>
            </a:r>
            <a:r>
              <a:rPr lang="en-US" sz="1400" i="1" smtClean="0"/>
              <a:t>Nature &amp; History </a:t>
            </a:r>
            <a:r>
              <a:rPr lang="en-US" sz="1400" i="1" smtClean="0">
                <a:sym typeface="Symbol" pitchFamily="18" charset="2"/>
              </a:rPr>
              <a:t></a:t>
            </a:r>
            <a:r>
              <a:rPr lang="en-US" sz="1400" i="1" smtClean="0"/>
              <a:t> Proper Definition</a:t>
            </a:r>
            <a:r>
              <a:rPr lang="en-US" sz="1400" b="0" i="1" smtClean="0">
                <a:latin typeface="Arial"/>
              </a:rPr>
              <a:t>”</a:t>
            </a:r>
            <a:r>
              <a:rPr lang="en-US" sz="1400" b="0" i="1" smtClean="0"/>
              <a:t/>
            </a:r>
            <a:br>
              <a:rPr lang="en-US" sz="1400" b="0" i="1" smtClean="0"/>
            </a:br>
            <a:r>
              <a:rPr lang="en-US" sz="1800" b="0" i="1" smtClean="0"/>
              <a:t> </a:t>
            </a:r>
            <a:r>
              <a:rPr lang="en-US" sz="1800" i="1" smtClean="0"/>
              <a:t>What is the </a:t>
            </a:r>
            <a:r>
              <a:rPr lang="en-US" sz="1800" i="1" smtClean="0">
                <a:latin typeface="Arial"/>
              </a:rPr>
              <a:t>“</a:t>
            </a:r>
            <a:r>
              <a:rPr lang="en-US" sz="1800" i="1" smtClean="0"/>
              <a:t>EDUCATION? That we are looking for ?</a:t>
            </a:r>
          </a:p>
        </p:txBody>
      </p:sp>
      <p:sp>
        <p:nvSpPr>
          <p:cNvPr id="34819" name="Rectangle 3"/>
          <p:cNvSpPr>
            <a:spLocks noGrp="1" noRot="1" noChangeArrowheads="1"/>
          </p:cNvSpPr>
          <p:nvPr>
            <p:ph type="body" idx="1"/>
          </p:nvPr>
        </p:nvSpPr>
        <p:spPr>
          <a:xfrm>
            <a:off x="1042988" y="1268413"/>
            <a:ext cx="7291387" cy="4681537"/>
          </a:xfrm>
        </p:spPr>
        <p:txBody>
          <a:bodyPr/>
          <a:lstStyle/>
          <a:p>
            <a:pPr algn="ctr" rtl="0" eaLnBrk="1" hangingPunct="1">
              <a:lnSpc>
                <a:spcPct val="80000"/>
              </a:lnSpc>
              <a:buFont typeface="Wingdings" pitchFamily="2" charset="2"/>
              <a:buNone/>
              <a:defRPr/>
            </a:pPr>
            <a:r>
              <a:rPr lang="en-US" sz="2000" smtClean="0">
                <a:latin typeface="Bodoni MT Black" pitchFamily="18" charset="0"/>
              </a:rPr>
              <a:t>While the</a:t>
            </a:r>
            <a:r>
              <a:rPr lang="en-US" sz="2000" b="1" smtClean="0">
                <a:latin typeface="Bodoni MT Black" pitchFamily="18" charset="0"/>
              </a:rPr>
              <a:t> traditional </a:t>
            </a:r>
            <a:r>
              <a:rPr lang="en-US" sz="2000" b="1" smtClean="0"/>
              <a:t>“</a:t>
            </a:r>
            <a:r>
              <a:rPr lang="en-US" sz="2000" b="1" smtClean="0">
                <a:latin typeface="Bodoni MT Black" pitchFamily="18" charset="0"/>
              </a:rPr>
              <a:t>Teaching</a:t>
            </a:r>
            <a:r>
              <a:rPr lang="en-US" sz="2000" b="1" smtClean="0"/>
              <a:t>”</a:t>
            </a:r>
            <a:r>
              <a:rPr lang="en-US" sz="2000" b="1" smtClean="0">
                <a:latin typeface="Bodoni MT Black" pitchFamily="18" charset="0"/>
              </a:rPr>
              <a:t> is understood as:</a:t>
            </a:r>
          </a:p>
          <a:p>
            <a:pPr algn="just" rtl="0" eaLnBrk="1" hangingPunct="1">
              <a:lnSpc>
                <a:spcPct val="80000"/>
              </a:lnSpc>
              <a:defRPr/>
            </a:pPr>
            <a:r>
              <a:rPr lang="en-US" sz="1800" b="1" smtClean="0"/>
              <a:t>“</a:t>
            </a:r>
            <a:r>
              <a:rPr lang="en-US" sz="1800" b="1" i="1" smtClean="0"/>
              <a:t>A teacher based</a:t>
            </a:r>
            <a:r>
              <a:rPr lang="en-US" sz="1800" b="1" smtClean="0"/>
              <a:t> </a:t>
            </a:r>
            <a:r>
              <a:rPr lang="en-US" sz="1800" b="1" i="1" smtClean="0"/>
              <a:t>process of </a:t>
            </a:r>
            <a:r>
              <a:rPr lang="en-US" sz="1800" b="1" i="1" u="sng" smtClean="0"/>
              <a:t>providing</a:t>
            </a:r>
            <a:r>
              <a:rPr lang="en-US" sz="1800" b="1" i="1" smtClean="0"/>
              <a:t> and </a:t>
            </a:r>
            <a:r>
              <a:rPr lang="en-US" sz="1800" b="1" i="1" u="sng" smtClean="0"/>
              <a:t>injecting</a:t>
            </a:r>
            <a:r>
              <a:rPr lang="en-US" sz="1800" b="1" i="1" smtClean="0"/>
              <a:t> knowledge, attitudes and skills” to inflate memory.</a:t>
            </a:r>
          </a:p>
          <a:p>
            <a:pPr algn="just" rtl="0" eaLnBrk="1" hangingPunct="1">
              <a:lnSpc>
                <a:spcPct val="80000"/>
              </a:lnSpc>
              <a:buFont typeface="Wingdings" pitchFamily="2" charset="2"/>
              <a:buNone/>
              <a:defRPr/>
            </a:pPr>
            <a:endParaRPr lang="en-US" sz="1800" b="1" smtClean="0"/>
          </a:p>
          <a:p>
            <a:pPr algn="just" rtl="0" eaLnBrk="1" hangingPunct="1">
              <a:lnSpc>
                <a:spcPct val="80000"/>
              </a:lnSpc>
              <a:defRPr/>
            </a:pPr>
            <a:r>
              <a:rPr lang="en-US" sz="1800" smtClean="0">
                <a:latin typeface="Arial Black" pitchFamily="34" charset="0"/>
              </a:rPr>
              <a:t>The</a:t>
            </a:r>
            <a:r>
              <a:rPr lang="en-US" sz="1800" i="1" smtClean="0">
                <a:latin typeface="Arial Black" pitchFamily="34" charset="0"/>
              </a:rPr>
              <a:t> </a:t>
            </a:r>
            <a:r>
              <a:rPr lang="en-US" sz="1800" smtClean="0"/>
              <a:t>“</a:t>
            </a:r>
            <a:r>
              <a:rPr lang="en-US" sz="1800" i="1" smtClean="0">
                <a:latin typeface="Arial Black" pitchFamily="34" charset="0"/>
              </a:rPr>
              <a:t>TEACHING</a:t>
            </a:r>
            <a:r>
              <a:rPr lang="en-US" sz="1800" i="1" smtClean="0"/>
              <a:t>”</a:t>
            </a:r>
            <a:r>
              <a:rPr lang="en-US" sz="1800" i="1" smtClean="0">
                <a:latin typeface="Arial Black" pitchFamily="34" charset="0"/>
              </a:rPr>
              <a:t> that we are looking is</a:t>
            </a:r>
            <a:r>
              <a:rPr lang="en-US" sz="1800" b="1" i="1" smtClean="0"/>
              <a:t> “</a:t>
            </a:r>
            <a:r>
              <a:rPr lang="en-US" sz="2000" b="1" i="1" smtClean="0"/>
              <a:t>a </a:t>
            </a:r>
            <a:r>
              <a:rPr lang="en-US" sz="2000" i="1" smtClean="0">
                <a:latin typeface="Arial Black" pitchFamily="34" charset="0"/>
              </a:rPr>
              <a:t>process of  </a:t>
            </a:r>
            <a:r>
              <a:rPr lang="en-US" sz="2000" i="1" u="sng" smtClean="0">
                <a:latin typeface="Arial Black" pitchFamily="34" charset="0"/>
              </a:rPr>
              <a:t>promoting</a:t>
            </a:r>
            <a:r>
              <a:rPr lang="en-US" sz="2000" i="1" smtClean="0">
                <a:latin typeface="Arial Black" pitchFamily="34" charset="0"/>
              </a:rPr>
              <a:t> and </a:t>
            </a:r>
            <a:r>
              <a:rPr lang="en-US" sz="2000" i="1" u="sng" smtClean="0">
                <a:latin typeface="Arial Black" pitchFamily="34" charset="0"/>
              </a:rPr>
              <a:t>helping </a:t>
            </a:r>
            <a:r>
              <a:rPr lang="en-US" sz="2000" i="1" smtClean="0">
                <a:latin typeface="Arial Black" pitchFamily="34" charset="0"/>
              </a:rPr>
              <a:t>other to LEARN</a:t>
            </a:r>
            <a:r>
              <a:rPr lang="en-US" sz="1800" b="1" i="1" smtClean="0"/>
              <a:t>.   </a:t>
            </a:r>
            <a:endParaRPr lang="en-US" sz="1800" b="1" smtClean="0"/>
          </a:p>
          <a:p>
            <a:pPr algn="just" rtl="0" eaLnBrk="1" hangingPunct="1">
              <a:lnSpc>
                <a:spcPct val="80000"/>
              </a:lnSpc>
              <a:buFont typeface="Wingdings" pitchFamily="2" charset="2"/>
              <a:buNone/>
              <a:defRPr/>
            </a:pPr>
            <a:endParaRPr lang="en-US" sz="1800" b="1" smtClean="0"/>
          </a:p>
          <a:p>
            <a:pPr algn="just" rtl="0" eaLnBrk="1" hangingPunct="1">
              <a:lnSpc>
                <a:spcPct val="80000"/>
              </a:lnSpc>
              <a:defRPr/>
            </a:pPr>
            <a:r>
              <a:rPr lang="en-US" sz="1800" b="1" smtClean="0"/>
              <a:t>The traditional behaviorism “Learning” is realized as “</a:t>
            </a:r>
            <a:r>
              <a:rPr lang="en-US" sz="1800" b="1" i="1" smtClean="0"/>
              <a:t>a process of </a:t>
            </a:r>
            <a:r>
              <a:rPr lang="en-US" sz="1800" b="1" i="1" u="sng" smtClean="0"/>
              <a:t>gaining</a:t>
            </a:r>
            <a:r>
              <a:rPr lang="en-US" sz="1800" b="1" i="1" smtClean="0"/>
              <a:t> deep and wide knowledge, attitudes and skills that can control and shape behaviors.</a:t>
            </a:r>
            <a:r>
              <a:rPr lang="en-US" sz="1800" smtClean="0"/>
              <a:t> Such learning is a form of training rather than education.</a:t>
            </a:r>
            <a:endParaRPr lang="en-US" sz="1800" b="1" i="1" smtClean="0"/>
          </a:p>
          <a:p>
            <a:pPr algn="just" rtl="0" eaLnBrk="1" hangingPunct="1">
              <a:lnSpc>
                <a:spcPct val="80000"/>
              </a:lnSpc>
              <a:buFont typeface="Wingdings" pitchFamily="2" charset="2"/>
              <a:buNone/>
              <a:defRPr/>
            </a:pPr>
            <a:endParaRPr lang="en-US" sz="2000" b="1" i="1" smtClean="0"/>
          </a:p>
          <a:p>
            <a:pPr algn="just" rtl="0" eaLnBrk="1" hangingPunct="1">
              <a:lnSpc>
                <a:spcPct val="80000"/>
              </a:lnSpc>
              <a:defRPr/>
            </a:pPr>
            <a:r>
              <a:rPr lang="en-US" sz="2000" i="1" smtClean="0"/>
              <a:t>While, </a:t>
            </a:r>
            <a:r>
              <a:rPr lang="en-US" sz="2000" i="1" smtClean="0">
                <a:latin typeface="Arial Black" pitchFamily="34" charset="0"/>
              </a:rPr>
              <a:t>The Millennium</a:t>
            </a:r>
            <a:r>
              <a:rPr lang="en-US" sz="1800" i="1" smtClean="0">
                <a:latin typeface="Arial Black" pitchFamily="34" charset="0"/>
              </a:rPr>
              <a:t> </a:t>
            </a:r>
            <a:r>
              <a:rPr lang="en-US" sz="1800" smtClean="0"/>
              <a:t>“</a:t>
            </a:r>
            <a:r>
              <a:rPr lang="en-US" sz="1800" i="1" smtClean="0">
                <a:latin typeface="Arial Black" pitchFamily="34" charset="0"/>
              </a:rPr>
              <a:t>LEARNING</a:t>
            </a:r>
            <a:r>
              <a:rPr lang="en-US" sz="1800" i="1" smtClean="0"/>
              <a:t>”</a:t>
            </a:r>
            <a:r>
              <a:rPr lang="en-US" sz="1800" i="1" smtClean="0">
                <a:latin typeface="Arial Black" pitchFamily="34" charset="0"/>
              </a:rPr>
              <a:t> </a:t>
            </a:r>
            <a:r>
              <a:rPr lang="en-US" sz="1800" b="1" i="1" smtClean="0">
                <a:latin typeface="Arial Black" pitchFamily="34" charset="0"/>
              </a:rPr>
              <a:t>that we are looking</a:t>
            </a:r>
            <a:r>
              <a:rPr lang="en-US" sz="1800" i="1" smtClean="0">
                <a:latin typeface="Arial Black" pitchFamily="34" charset="0"/>
              </a:rPr>
              <a:t> </a:t>
            </a:r>
            <a:r>
              <a:rPr lang="en-US" sz="1800" b="1" i="1" smtClean="0">
                <a:latin typeface="Arial Black" pitchFamily="34" charset="0"/>
              </a:rPr>
              <a:t>for</a:t>
            </a:r>
            <a:r>
              <a:rPr lang="en-US" sz="1800" b="1" i="1" smtClean="0"/>
              <a:t> is:</a:t>
            </a:r>
          </a:p>
          <a:p>
            <a:pPr algn="just" rtl="0" eaLnBrk="1" hangingPunct="1">
              <a:lnSpc>
                <a:spcPct val="80000"/>
              </a:lnSpc>
              <a:buFont typeface="Wingdings" pitchFamily="2" charset="2"/>
              <a:buNone/>
              <a:defRPr/>
            </a:pPr>
            <a:endParaRPr lang="en-US" sz="1800" b="1" i="1" smtClean="0"/>
          </a:p>
          <a:p>
            <a:pPr algn="ctr" rtl="0" eaLnBrk="1" hangingPunct="1">
              <a:lnSpc>
                <a:spcPct val="80000"/>
              </a:lnSpc>
              <a:buFont typeface="Wingdings" pitchFamily="2" charset="2"/>
              <a:buNone/>
              <a:defRPr/>
            </a:pPr>
            <a:r>
              <a:rPr lang="en-US" sz="1800" b="1" i="1" smtClean="0"/>
              <a:t>“</a:t>
            </a:r>
            <a:r>
              <a:rPr lang="en-US" sz="2000" b="1" i="1" smtClean="0"/>
              <a:t>An Independent Process of G</a:t>
            </a:r>
            <a:r>
              <a:rPr lang="en-US" sz="2000" b="1" i="1" u="sng" smtClean="0"/>
              <a:t>rowth</a:t>
            </a:r>
            <a:r>
              <a:rPr lang="en-US" sz="2000" b="1" i="1" smtClean="0"/>
              <a:t> and D</a:t>
            </a:r>
            <a:r>
              <a:rPr lang="en-US" sz="2000" b="1" i="1" u="sng" smtClean="0"/>
              <a:t>evelopment</a:t>
            </a:r>
            <a:r>
              <a:rPr lang="en-US" sz="1800" i="1" smtClean="0"/>
              <a:t> within the personal </a:t>
            </a:r>
            <a:r>
              <a:rPr lang="en-US" sz="1800" i="1" u="sng" smtClean="0"/>
              <a:t>science, </a:t>
            </a:r>
            <a:r>
              <a:rPr lang="en-US" sz="1800" i="1" smtClean="0"/>
              <a:t>  </a:t>
            </a:r>
            <a:r>
              <a:rPr lang="en-US" sz="1800" i="1" u="sng" smtClean="0"/>
              <a:t>technology,</a:t>
            </a:r>
            <a:r>
              <a:rPr lang="en-US" sz="1800" i="1" smtClean="0"/>
              <a:t>  </a:t>
            </a:r>
            <a:r>
              <a:rPr lang="en-US" sz="1800" i="1" u="sng" smtClean="0"/>
              <a:t>experience,</a:t>
            </a:r>
            <a:r>
              <a:rPr lang="en-US" sz="1800" i="1" smtClean="0"/>
              <a:t> &amp; </a:t>
            </a:r>
            <a:r>
              <a:rPr lang="en-US" sz="1800" i="1" u="sng" smtClean="0"/>
              <a:t>behavior</a:t>
            </a:r>
          </a:p>
        </p:txBody>
      </p:sp>
    </p:spTree>
  </p:cSld>
  <p:clrMapOvr>
    <a:masterClrMapping/>
  </p:clrMapOvr>
  <p:transition>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2"/>
          <p:cNvSpPr>
            <a:spLocks noGrp="1" noChangeArrowheads="1"/>
          </p:cNvSpPr>
          <p:nvPr>
            <p:ph type="ftr" sz="quarter" idx="11"/>
          </p:nvPr>
        </p:nvSpPr>
        <p:spPr/>
        <p:txBody>
          <a:bodyPr/>
          <a:lstStyle/>
          <a:p>
            <a:pPr>
              <a:defRPr/>
            </a:pPr>
            <a:r>
              <a:rPr lang="en-US" smtClean="0"/>
              <a:t>Johali3 NHEPC 2014</a:t>
            </a:r>
            <a:endParaRPr lang="en-US" dirty="0"/>
          </a:p>
        </p:txBody>
      </p:sp>
      <p:sp>
        <p:nvSpPr>
          <p:cNvPr id="2051" name="Rectangle 3"/>
          <p:cNvSpPr>
            <a:spLocks noGrp="1" noChangeArrowheads="1"/>
          </p:cNvSpPr>
          <p:nvPr>
            <p:ph type="subTitle" idx="1"/>
          </p:nvPr>
        </p:nvSpPr>
        <p:spPr>
          <a:xfrm>
            <a:off x="1142976" y="857233"/>
            <a:ext cx="7261225" cy="5357850"/>
          </a:xfrm>
        </p:spPr>
        <p:txBody>
          <a:bodyPr/>
          <a:lstStyle/>
          <a:p>
            <a:pPr algn="ctr" rtl="0" eaLnBrk="1" hangingPunct="1">
              <a:lnSpc>
                <a:spcPct val="80000"/>
              </a:lnSpc>
              <a:defRPr/>
            </a:pPr>
            <a:r>
              <a:rPr lang="en-US" sz="1800" dirty="0" smtClean="0">
                <a:latin typeface="Arial Black" pitchFamily="34" charset="0"/>
              </a:rPr>
              <a:t>EISA  ALI  JOHALI</a:t>
            </a:r>
          </a:p>
          <a:p>
            <a:pPr algn="ctr" rtl="0" eaLnBrk="1" hangingPunct="1">
              <a:lnSpc>
                <a:spcPct val="80000"/>
              </a:lnSpc>
              <a:defRPr/>
            </a:pPr>
            <a:r>
              <a:rPr lang="ar-SA" sz="2400" dirty="0" smtClean="0">
                <a:latin typeface="Arial Black" pitchFamily="34" charset="0"/>
                <a:cs typeface="Monotype Koufi" pitchFamily="2" charset="-78"/>
              </a:rPr>
              <a:t>عيسى 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algn="ctr" rtl="0" eaLnBrk="1" hangingPunct="1">
              <a:lnSpc>
                <a:spcPct val="80000"/>
              </a:lnSpc>
              <a:defRPr/>
            </a:pPr>
            <a:endParaRPr lang="en-US" sz="1800" b="1" i="1" dirty="0" smtClean="0"/>
          </a:p>
          <a:p>
            <a:pPr algn="ctr" rtl="0" eaLnBrk="1" hangingPunct="1">
              <a:lnSpc>
                <a:spcPct val="80000"/>
              </a:lnSpc>
              <a:defRPr/>
            </a:pPr>
            <a:r>
              <a:rPr lang="en-US" sz="1800" b="1" i="1" dirty="0" smtClean="0"/>
              <a:t>A Lecturer</a:t>
            </a:r>
          </a:p>
          <a:p>
            <a:pPr marL="177800" algn="just" rtl="0" eaLnBrk="1" hangingPunct="1">
              <a:lnSpc>
                <a:spcPct val="80000"/>
              </a:lnSpc>
              <a:buFont typeface="Arial" pitchFamily="34" charset="0"/>
              <a:buChar char="•"/>
              <a:defRPr/>
            </a:pPr>
            <a:r>
              <a:rPr lang="en-US" sz="1800" b="1" i="1" dirty="0" smtClean="0"/>
              <a:t> </a:t>
            </a:r>
            <a:r>
              <a:rPr lang="en-US" sz="1600" b="1" i="1" dirty="0" smtClean="0"/>
              <a:t>Bachelor A. M. Sc. Heath Education, KSU 1407 /1987 </a:t>
            </a:r>
          </a:p>
          <a:p>
            <a:pPr marL="177800" algn="just" rtl="0" eaLnBrk="1" hangingPunct="1">
              <a:lnSpc>
                <a:spcPct val="80000"/>
              </a:lnSpc>
              <a:buFont typeface="Arial" pitchFamily="34" charset="0"/>
              <a:buChar char="•"/>
              <a:defRPr/>
            </a:pPr>
            <a:r>
              <a:rPr lang="en-US" sz="1600" b="1" i="1" dirty="0" smtClean="0"/>
              <a:t>Short Fellowship Planning Health Professions Education, UIC, USA 199</a:t>
            </a:r>
          </a:p>
          <a:p>
            <a:pPr marL="177800" algn="just" rtl="0" eaLnBrk="1" hangingPunct="1">
              <a:lnSpc>
                <a:spcPct val="80000"/>
              </a:lnSpc>
              <a:buFont typeface="Arial" pitchFamily="34" charset="0"/>
              <a:buChar char="•"/>
              <a:defRPr/>
            </a:pPr>
            <a:r>
              <a:rPr lang="en-US" sz="1600" b="1" i="1" dirty="0" smtClean="0"/>
              <a:t>MA (Ed.) Philosophies and Sciences of Teaching, Learning and Curriculum in Nursing, UK 1995</a:t>
            </a:r>
          </a:p>
          <a:p>
            <a:pPr marL="177800" algn="just" rtl="0" eaLnBrk="1" hangingPunct="1">
              <a:lnSpc>
                <a:spcPct val="80000"/>
              </a:lnSpc>
              <a:buFont typeface="Arial" pitchFamily="34" charset="0"/>
              <a:buChar char="•"/>
              <a:defRPr/>
            </a:pPr>
            <a:r>
              <a:rPr lang="en-US" sz="1600" b="1" i="1" dirty="0" smtClean="0"/>
              <a:t>PhD Health Sciences By Accrediting Prior Experiences, Hill University Sept. 2012</a:t>
            </a:r>
          </a:p>
          <a:p>
            <a:pPr algn="ctr" rtl="0" eaLnBrk="1" hangingPunct="1">
              <a:lnSpc>
                <a:spcPct val="80000"/>
              </a:lnSpc>
              <a:defRPr/>
            </a:pPr>
            <a:r>
              <a:rPr lang="en-US" sz="1800" dirty="0" smtClean="0"/>
              <a:t>Author of Two Published Books &amp; 5 Projected</a:t>
            </a:r>
          </a:p>
          <a:p>
            <a:pPr algn="ctr" rtl="0" eaLnBrk="1" hangingPunct="1">
              <a:lnSpc>
                <a:spcPct val="80000"/>
              </a:lnSpc>
              <a:defRPr/>
            </a:pPr>
            <a:endParaRPr lang="en-US" sz="1800" dirty="0" smtClean="0"/>
          </a:p>
          <a:p>
            <a:pPr algn="ctr" rtl="0" eaLnBrk="1" hangingPunct="1">
              <a:lnSpc>
                <a:spcPct val="80000"/>
              </a:lnSpc>
              <a:defRPr/>
            </a:pPr>
            <a:r>
              <a:rPr lang="en-US" sz="1800" dirty="0" smtClean="0"/>
              <a:t> </a:t>
            </a:r>
          </a:p>
          <a:p>
            <a:pPr algn="ctr" rtl="0" eaLnBrk="1" hangingPunct="1">
              <a:lnSpc>
                <a:spcPct val="80000"/>
              </a:lnSpc>
              <a:defRPr/>
            </a:pPr>
            <a:endParaRPr lang="en-US" sz="1800" dirty="0" smtClean="0"/>
          </a:p>
          <a:p>
            <a:pPr algn="ctr" rtl="0" eaLnBrk="1" hangingPunct="1">
              <a:lnSpc>
                <a:spcPct val="80000"/>
              </a:lnSpc>
              <a:defRPr/>
            </a:pPr>
            <a:r>
              <a:rPr lang="en-US" sz="1800" dirty="0" smtClean="0">
                <a:hlinkClick r:id="rId2"/>
              </a:rPr>
              <a:t>http://faculty.ksu.edu.sa/JOHALI/default.aspx</a:t>
            </a:r>
            <a:r>
              <a:rPr lang="en-US" sz="1800" dirty="0" smtClean="0"/>
              <a:t> </a:t>
            </a:r>
          </a:p>
          <a:p>
            <a:pPr algn="ctr" rtl="0" eaLnBrk="1" hangingPunct="1">
              <a:lnSpc>
                <a:spcPct val="80000"/>
              </a:lnSpc>
              <a:defRPr/>
            </a:pPr>
            <a:r>
              <a:rPr lang="en-US" sz="1600" dirty="0" smtClean="0">
                <a:hlinkClick r:id="rId3"/>
              </a:rPr>
              <a:t>Johali59@hotmail.com</a:t>
            </a:r>
            <a:r>
              <a:rPr lang="en-US" sz="1600" dirty="0" smtClean="0"/>
              <a:t> WL Messengers CHS242 </a:t>
            </a:r>
            <a:r>
              <a:rPr lang="en-US" sz="1600" dirty="0" err="1" smtClean="0"/>
              <a:t>Johali</a:t>
            </a:r>
            <a:r>
              <a:rPr lang="en-US" sz="1600" dirty="0" smtClean="0"/>
              <a:t> 2 NEHPC2013</a:t>
            </a:r>
          </a:p>
          <a:p>
            <a:pPr algn="ctr" rtl="0" eaLnBrk="1" hangingPunct="1">
              <a:lnSpc>
                <a:spcPct val="80000"/>
              </a:lnSpc>
              <a:defRPr/>
            </a:pPr>
            <a:r>
              <a:rPr lang="en-US" sz="1600" dirty="0" smtClean="0">
                <a:hlinkClick r:id="rId4" tooltip="View public profile"/>
              </a:rPr>
              <a:t>http://sa.linkedin.com/pub/eisa-johali/31/3a6/896</a:t>
            </a:r>
            <a:r>
              <a:rPr lang="en-US" sz="1600" dirty="0" smtClean="0"/>
              <a:t> </a:t>
            </a:r>
          </a:p>
          <a:p>
            <a:pPr algn="ctr" rtl="0" eaLnBrk="1" hangingPunct="1">
              <a:lnSpc>
                <a:spcPct val="80000"/>
              </a:lnSpc>
              <a:defRPr/>
            </a:pPr>
            <a:r>
              <a:rPr lang="en-US" sz="1600" dirty="0" smtClean="0">
                <a:hlinkClick r:id="rId5"/>
              </a:rPr>
              <a:t>https://twitter.com/TheNature2011</a:t>
            </a:r>
            <a:r>
              <a:rPr lang="en-US" sz="1600" dirty="0" smtClean="0"/>
              <a:t> </a:t>
            </a:r>
            <a:r>
              <a:rPr lang="en-US" sz="1400" dirty="0" smtClean="0"/>
              <a:t>Dr. </a:t>
            </a:r>
            <a:r>
              <a:rPr lang="en-US" sz="1400" dirty="0" err="1" smtClean="0"/>
              <a:t>Eisa</a:t>
            </a:r>
            <a:r>
              <a:rPr lang="en-US" sz="1400" dirty="0" smtClean="0"/>
              <a:t> </a:t>
            </a:r>
            <a:r>
              <a:rPr lang="en-US" sz="1400" dirty="0" err="1" smtClean="0"/>
              <a:t>Johali</a:t>
            </a:r>
            <a:endParaRPr lang="en-US" sz="1400" dirty="0" smtClean="0"/>
          </a:p>
          <a:p>
            <a:pPr algn="ctr" rtl="0" eaLnBrk="1" hangingPunct="1">
              <a:lnSpc>
                <a:spcPct val="80000"/>
              </a:lnSpc>
              <a:defRPr/>
            </a:pPr>
            <a:r>
              <a:rPr lang="en-US" sz="1600" dirty="0" smtClean="0">
                <a:hlinkClick r:id="rId6"/>
              </a:rPr>
              <a:t>https://twitter.com/EisatheNature</a:t>
            </a:r>
            <a:endParaRPr lang="en-US" sz="1400" dirty="0" smtClean="0"/>
          </a:p>
          <a:p>
            <a:pPr algn="ctr" rtl="0" eaLnBrk="1" hangingPunct="1">
              <a:lnSpc>
                <a:spcPct val="80000"/>
              </a:lnSpc>
              <a:defRPr/>
            </a:pPr>
            <a:r>
              <a:rPr lang="en-US" sz="1600" dirty="0" smtClean="0"/>
              <a:t> </a:t>
            </a:r>
          </a:p>
          <a:p>
            <a:pPr algn="ctr" rtl="0" eaLnBrk="1" hangingPunct="1">
              <a:lnSpc>
                <a:spcPct val="80000"/>
              </a:lnSpc>
              <a:defRPr/>
            </a:pPr>
            <a:endParaRPr lang="en-US" sz="1600" dirty="0" smtClean="0"/>
          </a:p>
        </p:txBody>
      </p:sp>
      <p:sp>
        <p:nvSpPr>
          <p:cNvPr id="2055" name="Rectangle 7"/>
          <p:cNvSpPr>
            <a:spLocks noChangeArrowheads="1"/>
          </p:cNvSpPr>
          <p:nvPr/>
        </p:nvSpPr>
        <p:spPr bwMode="auto">
          <a:xfrm>
            <a:off x="2571750" y="0"/>
            <a:ext cx="4500563" cy="935038"/>
          </a:xfrm>
          <a:prstGeom prst="rect">
            <a:avLst/>
          </a:prstGeom>
          <a:noFill/>
          <a:ln w="9525">
            <a:noFill/>
            <a:miter lim="800000"/>
            <a:headEnd/>
            <a:tailEnd/>
          </a:ln>
          <a:effectLst/>
        </p:spPr>
        <p:txBody>
          <a:bodyPr anchor="ctr"/>
          <a:lstStyle/>
          <a:p>
            <a:pPr algn="ctr">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3" name="Picture 5" descr="BD04972_"/>
          <p:cNvPicPr>
            <a:picLocks noChangeAspect="1" noChangeArrowheads="1"/>
          </p:cNvPicPr>
          <p:nvPr/>
        </p:nvPicPr>
        <p:blipFill>
          <a:blip r:embed="rId7"/>
          <a:srcRect/>
          <a:stretch>
            <a:fillRect/>
          </a:stretch>
        </p:blipFill>
        <p:spPr bwMode="auto">
          <a:xfrm>
            <a:off x="8494713" y="5661025"/>
            <a:ext cx="649287" cy="577850"/>
          </a:xfrm>
          <a:prstGeom prst="rect">
            <a:avLst/>
          </a:prstGeom>
          <a:noFill/>
          <a:ln w="9525">
            <a:noFill/>
            <a:miter lim="800000"/>
            <a:headEnd/>
            <a:tailEnd/>
          </a:ln>
        </p:spPr>
      </p:pic>
      <p:pic>
        <p:nvPicPr>
          <p:cNvPr id="7174" name="Picture 5" descr="BD04972_"/>
          <p:cNvPicPr>
            <a:picLocks noChangeAspect="1" noChangeArrowheads="1"/>
          </p:cNvPicPr>
          <p:nvPr/>
        </p:nvPicPr>
        <p:blipFill>
          <a:blip r:embed="rId7"/>
          <a:srcRect/>
          <a:stretch>
            <a:fillRect/>
          </a:stretch>
        </p:blipFill>
        <p:spPr bwMode="auto">
          <a:xfrm>
            <a:off x="250824" y="5732463"/>
            <a:ext cx="892151" cy="577850"/>
          </a:xfrm>
          <a:prstGeom prst="rect">
            <a:avLst/>
          </a:prstGeom>
          <a:noFill/>
          <a:ln w="9525">
            <a:noFill/>
            <a:miter lim="800000"/>
            <a:headEnd/>
            <a:tailEnd/>
          </a:ln>
        </p:spPr>
      </p:pic>
      <p:sp>
        <p:nvSpPr>
          <p:cNvPr id="14" name="عنصر نائب للتاريخ 13"/>
          <p:cNvSpPr>
            <a:spLocks noGrp="1"/>
          </p:cNvSpPr>
          <p:nvPr>
            <p:ph type="dt" sz="quarter" idx="10"/>
          </p:nvPr>
        </p:nvSpPr>
        <p:spPr>
          <a:xfrm>
            <a:off x="990600" y="6245225"/>
            <a:ext cx="1152525" cy="469900"/>
          </a:xfrm>
        </p:spPr>
        <p:txBody>
          <a:bodyPr/>
          <a:lstStyle/>
          <a:p>
            <a:pPr>
              <a:defRPr/>
            </a:pPr>
            <a:r>
              <a:rPr lang="ar-SA" smtClean="0"/>
              <a:t>CHS456</a:t>
            </a:r>
            <a:endParaRPr lang="en-US" dirty="0"/>
          </a:p>
        </p:txBody>
      </p:sp>
      <p:sp>
        <p:nvSpPr>
          <p:cNvPr id="15" name="عنصر نائب لرقم الشريحة 14"/>
          <p:cNvSpPr>
            <a:spLocks noGrp="1"/>
          </p:cNvSpPr>
          <p:nvPr>
            <p:ph type="sldNum" sz="quarter" idx="12"/>
          </p:nvPr>
        </p:nvSpPr>
        <p:spPr/>
        <p:txBody>
          <a:bodyPr/>
          <a:lstStyle/>
          <a:p>
            <a:pPr>
              <a:defRPr/>
            </a:pPr>
            <a:fld id="{F2DBF42E-A417-4332-96CC-C3A4D10B172F}" type="slidenum">
              <a:rPr lang="ar-SA" smtClean="0"/>
              <a:pPr>
                <a:defRPr/>
              </a:pPr>
              <a:t>2</a:t>
            </a:fld>
            <a:endParaRPr lang="en-US" dirty="0"/>
          </a:p>
        </p:txBody>
      </p:sp>
      <p:sp>
        <p:nvSpPr>
          <p:cNvPr id="16" name="سهم للأسفل 15"/>
          <p:cNvSpPr/>
          <p:nvPr/>
        </p:nvSpPr>
        <p:spPr>
          <a:xfrm>
            <a:off x="4000500" y="4143375"/>
            <a:ext cx="785813" cy="571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SA"/>
          </a:p>
        </p:txBody>
      </p:sp>
      <p:pic>
        <p:nvPicPr>
          <p:cNvPr id="7178" name="Picture 4" descr="stock photo : Buffet style salad in trays - a series of RESTAURANT images."/>
          <p:cNvPicPr>
            <a:picLocks noChangeAspect="1" noChangeArrowheads="1"/>
          </p:cNvPicPr>
          <p:nvPr/>
        </p:nvPicPr>
        <p:blipFill>
          <a:blip r:embed="rId8"/>
          <a:srcRect/>
          <a:stretch>
            <a:fillRect/>
          </a:stretch>
        </p:blipFill>
        <p:spPr bwMode="auto">
          <a:xfrm>
            <a:off x="0" y="0"/>
            <a:ext cx="1071563" cy="857250"/>
          </a:xfrm>
          <a:prstGeom prst="rect">
            <a:avLst/>
          </a:prstGeom>
          <a:noFill/>
          <a:ln w="9525">
            <a:noFill/>
            <a:miter lim="800000"/>
            <a:headEnd/>
            <a:tailEnd/>
          </a:ln>
        </p:spPr>
      </p:pic>
      <p:pic>
        <p:nvPicPr>
          <p:cNvPr id="7179" name="صورة 11" descr="A Healthy S.T.A.R.T. For A Healthier You - Package of 50"/>
          <p:cNvPicPr>
            <a:picLocks noChangeAspect="1" noChangeArrowheads="1"/>
          </p:cNvPicPr>
          <p:nvPr/>
        </p:nvPicPr>
        <p:blipFill>
          <a:blip r:embed="rId9"/>
          <a:srcRect/>
          <a:stretch>
            <a:fillRect/>
          </a:stretch>
        </p:blipFill>
        <p:spPr bwMode="auto">
          <a:xfrm>
            <a:off x="7786688" y="142875"/>
            <a:ext cx="1071562" cy="1000125"/>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 name="عنصر نائب للتاريخ 3"/>
          <p:cNvSpPr>
            <a:spLocks noGrp="1"/>
          </p:cNvSpPr>
          <p:nvPr>
            <p:ph type="dt" sz="quarter" idx="10"/>
          </p:nvPr>
        </p:nvSpPr>
        <p:spPr/>
        <p:txBody>
          <a:bodyPr/>
          <a:lstStyle/>
          <a:p>
            <a:pPr>
              <a:defRPr/>
            </a:pPr>
            <a:r>
              <a:rPr lang="ar-SA" smtClean="0"/>
              <a:t>CHS456</a:t>
            </a:r>
            <a:endParaRPr lang="en-US"/>
          </a:p>
        </p:txBody>
      </p:sp>
      <p:sp>
        <p:nvSpPr>
          <p:cNvPr id="67"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8" name="عنصر نائب لرقم الشريحة 5"/>
          <p:cNvSpPr>
            <a:spLocks noGrp="1"/>
          </p:cNvSpPr>
          <p:nvPr>
            <p:ph type="sldNum" sz="quarter" idx="12"/>
          </p:nvPr>
        </p:nvSpPr>
        <p:spPr/>
        <p:txBody>
          <a:bodyPr/>
          <a:lstStyle/>
          <a:p>
            <a:pPr>
              <a:defRPr/>
            </a:pPr>
            <a:fld id="{4D3F09BE-5B3B-4C68-BC7C-CF2A1B0641A5}" type="slidenum">
              <a:rPr lang="ar-SA"/>
              <a:pPr>
                <a:defRPr/>
              </a:pPr>
              <a:t>20</a:t>
            </a:fld>
            <a:endParaRPr lang="en-US"/>
          </a:p>
        </p:txBody>
      </p:sp>
      <p:sp>
        <p:nvSpPr>
          <p:cNvPr id="44034" name="Rectangle 2"/>
          <p:cNvSpPr>
            <a:spLocks noGrp="1" noRot="1" noChangeArrowheads="1"/>
          </p:cNvSpPr>
          <p:nvPr>
            <p:ph type="title"/>
          </p:nvPr>
        </p:nvSpPr>
        <p:spPr>
          <a:xfrm>
            <a:off x="611188" y="106363"/>
            <a:ext cx="8228012" cy="608012"/>
          </a:xfrm>
        </p:spPr>
        <p:txBody>
          <a:bodyPr/>
          <a:lstStyle/>
          <a:p>
            <a:pPr algn="ctr" rtl="0" eaLnBrk="1" hangingPunct="1">
              <a:defRPr/>
            </a:pPr>
            <a:r>
              <a:rPr lang="en-US" sz="1800" dirty="0" smtClean="0"/>
              <a:t>Common Philosophies (Systems) of Education</a:t>
            </a:r>
            <a:r>
              <a:rPr lang="en-US" sz="4000" dirty="0" smtClean="0"/>
              <a:t/>
            </a:r>
            <a:br>
              <a:rPr lang="en-US" sz="4000" dirty="0" smtClean="0"/>
            </a:br>
            <a:r>
              <a:rPr lang="en-US" sz="1600" b="0" i="1" dirty="0" smtClean="0"/>
              <a:t>Just look for</a:t>
            </a:r>
            <a:r>
              <a:rPr lang="en-US" sz="1800" i="1" dirty="0" smtClean="0"/>
              <a:t> </a:t>
            </a:r>
            <a:r>
              <a:rPr lang="en-US" sz="1800" b="0" i="1" dirty="0" smtClean="0"/>
              <a:t>the Place of Education that we are looking for?</a:t>
            </a:r>
          </a:p>
        </p:txBody>
      </p:sp>
      <p:graphicFrame>
        <p:nvGraphicFramePr>
          <p:cNvPr id="44115" name="Group 83"/>
          <p:cNvGraphicFramePr>
            <a:graphicFrameLocks noGrp="1"/>
          </p:cNvGraphicFramePr>
          <p:nvPr>
            <p:ph idx="1"/>
          </p:nvPr>
        </p:nvGraphicFramePr>
        <p:xfrm>
          <a:off x="395288" y="923925"/>
          <a:ext cx="8569325" cy="5529595"/>
        </p:xfrm>
        <a:graphic>
          <a:graphicData uri="http://schemas.openxmlformats.org/drawingml/2006/table">
            <a:tbl>
              <a:tblPr/>
              <a:tblGrid>
                <a:gridCol w="1655762"/>
                <a:gridCol w="1512888"/>
                <a:gridCol w="1728787"/>
                <a:gridCol w="1871663"/>
                <a:gridCol w="1800225"/>
              </a:tblGrid>
              <a:tr h="383045">
                <a:tc rowSpan="3">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Key Concepts</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Most Common Philosophies &amp; Theories of Education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66227">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Humanism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Technocrat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Progressivism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Reconstructionis.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227">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Transfer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Shape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Travel /Jearny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Grow</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Education /NHEPC</a:t>
                      </a:r>
                      <a:r>
                        <a:rPr kumimoji="0" lang="en-US" sz="10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P</a:t>
                      </a: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rocess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Preserve&amp; Transmit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Knowledge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Adaptation/ Training</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Training/Skills/Objectives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Personal Growth &amp; Development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Society-Centered</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Create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worthwhile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relative- essential for safe practice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Tentative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Student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Tentative Society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402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Skills/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Relative to safe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402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Teacher/HE/CN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Centre / Transferor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Instructor &amp; Guide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Facilitator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Indoctrinator/ </a:t>
                      </a:r>
                      <a:r>
                        <a:rPr kumimoji="0" lang="en-US" sz="1400" b="1" i="0"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Orientator</a:t>
                      </a:r>
                      <a:endPar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117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Examination/</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Vital-theory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 practical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Self interest &amp; evaluation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Vital theory-practice for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Student/Patient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Passive- container</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Fully-controlled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Passive- holder practically fully supervised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Active/ Free-interest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Active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Semi-control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18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Curriculum/Plan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Map of key Subject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Schedule of Basic Skills/ a kind of Technology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Portfolio of  Experiences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Agenda of Cultural Issues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0"/>
                                  </p:iterate>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75" fill="hold"/>
                                        <p:tgtEl>
                                          <p:spTgt spid="44034"/>
                                        </p:tgtEl>
                                        <p:attrNameLst>
                                          <p:attrName>ppt_x</p:attrName>
                                        </p:attrNameLst>
                                      </p:cBhvr>
                                      <p:tavLst>
                                        <p:tav tm="0">
                                          <p:val>
                                            <p:strVal val="0-#ppt_w/2"/>
                                          </p:val>
                                        </p:tav>
                                        <p:tav tm="100000">
                                          <p:val>
                                            <p:strVal val="#ppt_x"/>
                                          </p:val>
                                        </p:tav>
                                      </p:tavLst>
                                    </p:anim>
                                    <p:anim calcmode="lin" valueType="num">
                                      <p:cBhvr additive="base">
                                        <p:cTn id="8" dur="75"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44115"/>
                                        </p:tgtEl>
                                        <p:attrNameLst>
                                          <p:attrName>style.visibility</p:attrName>
                                        </p:attrNameLst>
                                      </p:cBhvr>
                                      <p:to>
                                        <p:strVal val="visible"/>
                                      </p:to>
                                    </p:set>
                                    <p:animEffect transition="in" filter="wheel(4)">
                                      <p:cBhvr>
                                        <p:cTn id="13" dur="500"/>
                                        <p:tgtEl>
                                          <p:spTgt spid="4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rot="3220841">
            <a:off x="6266513" y="1023130"/>
            <a:ext cx="3346253" cy="542624"/>
          </a:xfrm>
        </p:spPr>
        <p:style>
          <a:lnRef idx="2">
            <a:schemeClr val="accent2"/>
          </a:lnRef>
          <a:fillRef idx="1">
            <a:schemeClr val="lt1"/>
          </a:fillRef>
          <a:effectRef idx="0">
            <a:schemeClr val="accent2"/>
          </a:effectRef>
          <a:fontRef idx="minor">
            <a:schemeClr val="dk1"/>
          </a:fontRef>
        </p:style>
        <p:txBody>
          <a:bodyPr/>
          <a:lstStyle/>
          <a:p>
            <a:pPr>
              <a:defRPr/>
            </a:pPr>
            <a:r>
              <a:rPr lang="en-US" sz="1800" dirty="0" smtClean="0"/>
              <a:t>What Is “HEALTH” </a:t>
            </a:r>
            <a:br>
              <a:rPr lang="en-US" sz="1800" dirty="0" smtClean="0"/>
            </a:br>
            <a:r>
              <a:rPr lang="en-US" sz="1800" dirty="0" smtClean="0"/>
              <a:t>That You Are Looking For ?!</a:t>
            </a:r>
            <a:endParaRPr lang="ar-SA" sz="1800" dirty="0"/>
          </a:p>
        </p:txBody>
      </p:sp>
      <p:sp>
        <p:nvSpPr>
          <p:cNvPr id="3" name="عنصر نائب للمحتوى 2"/>
          <p:cNvSpPr>
            <a:spLocks noGrp="1"/>
          </p:cNvSpPr>
          <p:nvPr>
            <p:ph idx="1"/>
          </p:nvPr>
        </p:nvSpPr>
        <p:spPr>
          <a:xfrm>
            <a:off x="285720" y="500042"/>
            <a:ext cx="6786610" cy="3357586"/>
          </a:xfrm>
        </p:spPr>
        <p:style>
          <a:lnRef idx="2">
            <a:schemeClr val="accent1"/>
          </a:lnRef>
          <a:fillRef idx="1">
            <a:schemeClr val="lt1"/>
          </a:fillRef>
          <a:effectRef idx="0">
            <a:schemeClr val="accent1"/>
          </a:effectRef>
          <a:fontRef idx="minor">
            <a:schemeClr val="dk1"/>
          </a:fontRef>
        </p:style>
        <p:txBody>
          <a:bodyPr/>
          <a:lstStyle/>
          <a:p>
            <a:pPr marL="514350" indent="-514350" algn="l" rtl="0">
              <a:buNone/>
              <a:defRPr/>
            </a:pPr>
            <a:endParaRPr lang="en-US" sz="1600" b="1" dirty="0" smtClean="0"/>
          </a:p>
          <a:p>
            <a:pPr marL="514350" indent="-514350" algn="l" rtl="0">
              <a:buAutoNum type="arabicParenR"/>
              <a:defRPr/>
            </a:pPr>
            <a:r>
              <a:rPr lang="en-US" sz="1600" b="1" dirty="0" smtClean="0"/>
              <a:t>Hold a Small Group Discussion</a:t>
            </a:r>
          </a:p>
          <a:p>
            <a:pPr marL="514350" indent="-514350" algn="l" rtl="0">
              <a:buAutoNum type="arabicParenR"/>
              <a:defRPr/>
            </a:pPr>
            <a:r>
              <a:rPr lang="en-US" sz="1600" b="1" dirty="0" smtClean="0"/>
              <a:t>Visit: Welcome visit my Academic Site\ My groups: </a:t>
            </a:r>
          </a:p>
          <a:p>
            <a:pPr marL="514350" indent="-514350" algn="l" rtl="0">
              <a:buNone/>
              <a:defRPr/>
            </a:pPr>
            <a:r>
              <a:rPr lang="en-US" dirty="0" smtClean="0"/>
              <a:t> </a:t>
            </a:r>
          </a:p>
          <a:p>
            <a:pPr marL="514350" indent="-514350" algn="l" rtl="0">
              <a:buNone/>
              <a:defRPr/>
            </a:pPr>
            <a:endParaRPr lang="en-US" dirty="0" smtClean="0"/>
          </a:p>
          <a:p>
            <a:pPr algn="l" rtl="0">
              <a:defRPr/>
            </a:pPr>
            <a:endParaRPr lang="en-US" sz="1800" dirty="0" smtClean="0">
              <a:hlinkClick r:id="rId3"/>
            </a:endParaRPr>
          </a:p>
          <a:p>
            <a:pPr algn="l" rtl="0">
              <a:defRPr/>
            </a:pPr>
            <a:endParaRPr lang="en-US" sz="1800" dirty="0" smtClean="0">
              <a:hlinkClick r:id="rId3"/>
            </a:endParaRPr>
          </a:p>
          <a:p>
            <a:pPr algn="l" rtl="0">
              <a:defRPr/>
            </a:pPr>
            <a:r>
              <a:rPr lang="en-US" sz="800" b="1" dirty="0" smtClean="0">
                <a:hlinkClick r:id="rId3"/>
              </a:rPr>
              <a:t>http://www.linkedin.com/groupItem?view=&amp;gid=78660&amp;type=member&amp;item=199928773&amp;qid=58db8a86-f861-4c3b-89e9-3eaecfc98fdc&amp;trk=group_search_item_list-0-b-ttl&amp;goback=%2Egmr_78660</a:t>
            </a:r>
            <a:r>
              <a:rPr lang="en-US" sz="800" b="1" dirty="0" smtClean="0"/>
              <a:t> </a:t>
            </a:r>
          </a:p>
          <a:p>
            <a:pPr algn="l" rtl="0">
              <a:defRPr/>
            </a:pPr>
            <a:r>
              <a:rPr lang="en-US" sz="800" b="1" dirty="0" smtClean="0">
                <a:hlinkClick r:id="rId4"/>
              </a:rPr>
              <a:t>http://www.linkedin.com/groupItem?view=&amp;gid=78660&amp;type=member&amp;item=207981338&amp;qid=ffd428bb-f5f5-4541-9445-acf0889173df&amp;trk=group_most_recent_rich-0-b-ttl&amp;goback=%2Egmr_78660</a:t>
            </a:r>
            <a:r>
              <a:rPr lang="en-US" sz="800" b="1" dirty="0" smtClean="0"/>
              <a:t> </a:t>
            </a:r>
          </a:p>
          <a:p>
            <a:pPr algn="l" rtl="0">
              <a:defRPr/>
            </a:pPr>
            <a:endParaRPr lang="ar-SA" dirty="0"/>
          </a:p>
        </p:txBody>
      </p:sp>
      <p:sp>
        <p:nvSpPr>
          <p:cNvPr id="5" name="Rectangle 3"/>
          <p:cNvSpPr>
            <a:spLocks noChangeArrowheads="1"/>
          </p:cNvSpPr>
          <p:nvPr/>
        </p:nvSpPr>
        <p:spPr bwMode="auto">
          <a:xfrm>
            <a:off x="357158" y="1428736"/>
            <a:ext cx="6429420" cy="1723549"/>
          </a:xfrm>
          <a:prstGeom prst="rect">
            <a:avLst/>
          </a:prstGeom>
          <a:solidFill>
            <a:schemeClr val="tx1"/>
          </a:solidFill>
          <a:ln w="19050" cmpd="dbl">
            <a:solidFill>
              <a:schemeClr val="tx1"/>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dirty="0" smtClean="0">
              <a:solidFill>
                <a:srgbClr val="00B050"/>
              </a:solidFill>
              <a:latin typeface="inherit"/>
              <a:ea typeface="Times New Roman" pitchFamily="18"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rPr>
              <a:t>What Does Health Means to You ?</a:t>
            </a:r>
            <a:endParaRPr kumimoji="0" lang="en-US" sz="1400" b="1" i="0" u="none" strike="noStrike" cap="none" normalizeH="0" baseline="0" dirty="0" smtClean="0">
              <a:ln>
                <a:noFill/>
              </a:ln>
              <a:solidFill>
                <a:srgbClr val="00B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B050"/>
                </a:solidFill>
                <a:effectLst/>
                <a:latin typeface="inherit"/>
                <a:ea typeface="Times New Roman" pitchFamily="18" charset="0"/>
                <a:cs typeface="Arial" pitchFamily="34" charset="0"/>
              </a:rPr>
              <a:t>Health has a long history with huge philosophical concepts, may be the first health meaning raised before billions of years, the early ..</a:t>
            </a:r>
          </a:p>
        </p:txBody>
      </p:sp>
      <p:pic>
        <p:nvPicPr>
          <p:cNvPr id="7" name="Picture 1" descr="Eisa Johali">
            <a:hlinkClick r:id="rId6" tooltip="&quot;Click to see this member's activity&quot;"/>
          </p:cNvPr>
          <p:cNvPicPr>
            <a:picLocks noChangeAspect="1" noChangeArrowheads="1"/>
          </p:cNvPicPr>
          <p:nvPr/>
        </p:nvPicPr>
        <p:blipFill>
          <a:blip r:embed="rId7" r:link="rId8"/>
          <a:srcRect/>
          <a:stretch>
            <a:fillRect/>
          </a:stretch>
        </p:blipFill>
        <p:spPr bwMode="auto">
          <a:xfrm>
            <a:off x="357158" y="1428736"/>
            <a:ext cx="1387494" cy="1000132"/>
          </a:xfrm>
          <a:prstGeom prst="rect">
            <a:avLst/>
          </a:prstGeom>
          <a:noFill/>
        </p:spPr>
      </p:pic>
      <p:sp>
        <p:nvSpPr>
          <p:cNvPr id="8" name="Rectangle 2"/>
          <p:cNvSpPr>
            <a:spLocks noChangeArrowheads="1"/>
          </p:cNvSpPr>
          <p:nvPr/>
        </p:nvSpPr>
        <p:spPr bwMode="auto">
          <a:xfrm>
            <a:off x="2071670" y="1500174"/>
            <a:ext cx="3317919" cy="492394"/>
          </a:xfrm>
          <a:prstGeom prst="rect">
            <a:avLst/>
          </a:prstGeom>
          <a:solidFill>
            <a:schemeClr val="bg1">
              <a:lumMod val="50000"/>
            </a:schemeClr>
          </a:solidFill>
          <a:ln>
            <a:headEnd/>
            <a:tailEnd/>
          </a:ln>
        </p:spPr>
        <p:style>
          <a:lnRef idx="2">
            <a:schemeClr val="accent2"/>
          </a:lnRef>
          <a:fillRef idx="1">
            <a:schemeClr val="lt1"/>
          </a:fillRef>
          <a:effectRef idx="0">
            <a:schemeClr val="accent2"/>
          </a:effectRef>
          <a:fontRef idx="minor">
            <a:schemeClr val="dk1"/>
          </a:fontRef>
        </p:style>
        <p:txBody>
          <a:bodyPr vert="horz" wrap="square" lIns="91440" tIns="152352"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inherit"/>
                <a:ea typeface="Times New Roman" pitchFamily="18" charset="0"/>
                <a:cs typeface="Arial" pitchFamily="34" charset="0"/>
                <a:hlinkClick r:id="rId9" tooltip="This group is members only"/>
              </a:rPr>
              <a:t>The Philosophy Network</a:t>
            </a:r>
            <a:endParaRPr kumimoji="0" lang="en-US" sz="1100" b="1"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ستطيل 8"/>
          <p:cNvSpPr/>
          <p:nvPr/>
        </p:nvSpPr>
        <p:spPr>
          <a:xfrm>
            <a:off x="117414" y="33291"/>
            <a:ext cx="5184846"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is the </a:t>
            </a:r>
            <a:r>
              <a:rPr lang="en-US" sz="1400" b="1" dirty="0" err="1" smtClean="0"/>
              <a:t>Heallth</a:t>
            </a:r>
            <a:r>
              <a:rPr lang="en-US" sz="1400" b="1" dirty="0" smtClean="0"/>
              <a:t> That You Are Looking For ?</a:t>
            </a:r>
          </a:p>
        </p:txBody>
      </p:sp>
      <p:sp>
        <p:nvSpPr>
          <p:cNvPr id="10" name="مستطيل 9"/>
          <p:cNvSpPr/>
          <p:nvPr/>
        </p:nvSpPr>
        <p:spPr>
          <a:xfrm>
            <a:off x="1000100" y="6172162"/>
            <a:ext cx="7358130"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000" dirty="0" smtClean="0">
                <a:hlinkClick r:id="rId10"/>
              </a:rPr>
              <a:t>http://www.linkedin.com/groups/What-Does-Health-Mean-You-4866805.S.217455884?qid=4da4129c-a7ec-4d84-b734-272e3597ccb5&amp;trk=groups_items_see_more-0-b-ttl</a:t>
            </a:r>
            <a:endParaRPr lang="ar-SA" sz="1000" dirty="0"/>
          </a:p>
        </p:txBody>
      </p:sp>
      <p:sp>
        <p:nvSpPr>
          <p:cNvPr id="12" name="مستطيل 11"/>
          <p:cNvSpPr/>
          <p:nvPr/>
        </p:nvSpPr>
        <p:spPr>
          <a:xfrm>
            <a:off x="571472" y="4204652"/>
            <a:ext cx="8001056" cy="193899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200" b="1" dirty="0" smtClean="0"/>
              <a:t/>
            </a:r>
            <a:br>
              <a:rPr lang="en-US" sz="1200" b="1" dirty="0" smtClean="0"/>
            </a:br>
            <a:r>
              <a:rPr lang="en-US" sz="1200" b="1" dirty="0" smtClean="0"/>
              <a:t>What Does Health Mean to You ? </a:t>
            </a:r>
            <a:r>
              <a:rPr lang="en-US" sz="1200" dirty="0" smtClean="0"/>
              <a:t>Manager's Choice</a:t>
            </a:r>
            <a:endParaRPr lang="en-US" sz="1200" b="1" dirty="0" smtClean="0"/>
          </a:p>
          <a:p>
            <a:pPr algn="l" rtl="0"/>
            <a:r>
              <a:rPr lang="en-US" sz="1200" dirty="0" err="1" smtClean="0">
                <a:hlinkClick r:id="rId11" tooltip="Eisa Johali"/>
              </a:rPr>
              <a:t>Eisa</a:t>
            </a:r>
            <a:r>
              <a:rPr lang="en-US" sz="1200" dirty="0" smtClean="0">
                <a:hlinkClick r:id="rId11" tooltip="Eisa Johali"/>
              </a:rPr>
              <a:t> </a:t>
            </a:r>
            <a:r>
              <a:rPr lang="en-US" sz="1200" dirty="0" err="1" smtClean="0">
                <a:hlinkClick r:id="rId11" tooltip="Eisa Johali"/>
              </a:rPr>
              <a:t>Johali</a:t>
            </a:r>
            <a:r>
              <a:rPr lang="en-US" sz="1200" dirty="0" err="1" smtClean="0"/>
              <a:t>Lecturer</a:t>
            </a:r>
            <a:r>
              <a:rPr lang="en-US" sz="1200" dirty="0" smtClean="0"/>
              <a:t> at KSU CAMS</a:t>
            </a:r>
          </a:p>
          <a:p>
            <a:pPr algn="l" rtl="0"/>
            <a:r>
              <a:rPr lang="en-US" sz="1200" dirty="0" smtClean="0"/>
              <a:t>posted 6 months ago • </a:t>
            </a:r>
            <a:r>
              <a:rPr lang="en-US" sz="1200" i="1" dirty="0" smtClean="0"/>
              <a:t>3</a:t>
            </a:r>
            <a:r>
              <a:rPr lang="en-US" sz="1200" dirty="0" smtClean="0"/>
              <a:t> votes</a:t>
            </a:r>
          </a:p>
          <a:p>
            <a:pPr marL="723900" algn="l" rtl="0"/>
            <a:r>
              <a:rPr lang="en-US" sz="1200" dirty="0" smtClean="0"/>
              <a:t>Feeling good without pain or infirmity1 (33%)</a:t>
            </a:r>
          </a:p>
          <a:p>
            <a:pPr marL="723900" algn="l" rtl="0"/>
            <a:r>
              <a:rPr lang="en-US" sz="1200" dirty="0" smtClean="0"/>
              <a:t>Well adaptation and social function0 (0%)</a:t>
            </a:r>
          </a:p>
          <a:p>
            <a:pPr marL="723900" algn="l" rtl="0"/>
            <a:r>
              <a:rPr lang="en-US" sz="1200" dirty="0" smtClean="0"/>
              <a:t>Personal ability to grow and develop0 (0%)</a:t>
            </a:r>
          </a:p>
          <a:p>
            <a:pPr marL="723900" algn="l" rtl="0"/>
            <a:r>
              <a:rPr lang="en-US" sz="1200" dirty="0" smtClean="0"/>
              <a:t>Perfect in everythin1 (33%)</a:t>
            </a:r>
          </a:p>
          <a:p>
            <a:pPr marL="723900" algn="l" rtl="0"/>
            <a:r>
              <a:rPr lang="en-US" sz="1200" dirty="0" smtClean="0"/>
              <a:t>Other, please clarify (33%)« your vote</a:t>
            </a:r>
          </a:p>
          <a:p>
            <a:pPr algn="l" rtl="0"/>
            <a:r>
              <a:rPr lang="en-US" sz="1200" dirty="0" smtClean="0">
                <a:hlinkClick r:id="rId12"/>
              </a:rPr>
              <a:t>Like</a:t>
            </a:r>
            <a:r>
              <a:rPr lang="en-US" sz="1200" dirty="0" smtClean="0"/>
              <a:t> , </a:t>
            </a:r>
            <a:r>
              <a:rPr lang="en-US" sz="1200" dirty="0" smtClean="0">
                <a:hlinkClick r:id="rId13"/>
              </a:rPr>
              <a:t>Comment (2)</a:t>
            </a:r>
            <a:r>
              <a:rPr lang="en-US" sz="1200" dirty="0" smtClean="0"/>
              <a:t>, </a:t>
            </a:r>
            <a:r>
              <a:rPr lang="en-US" sz="1200" dirty="0" smtClean="0">
                <a:hlinkClick r:id="rId14"/>
              </a:rPr>
              <a:t>Share</a:t>
            </a:r>
            <a:r>
              <a:rPr lang="en-US" sz="1200" dirty="0" smtClean="0"/>
              <a:t>. </a:t>
            </a:r>
            <a:r>
              <a:rPr lang="en-US" sz="1200" dirty="0" smtClean="0">
                <a:hlinkClick r:id="rId15"/>
              </a:rPr>
              <a:t>Follow</a:t>
            </a:r>
            <a:r>
              <a:rPr lang="en-US" sz="1200" dirty="0" smtClean="0"/>
              <a:t> , </a:t>
            </a:r>
          </a:p>
        </p:txBody>
      </p:sp>
      <p:pic>
        <p:nvPicPr>
          <p:cNvPr id="107522" name="Picture 2" descr="Eisa Johali"/>
          <p:cNvPicPr>
            <a:picLocks noChangeAspect="1" noChangeArrowheads="1"/>
          </p:cNvPicPr>
          <p:nvPr/>
        </p:nvPicPr>
        <p:blipFill>
          <a:blip r:embed="rId16"/>
          <a:srcRect/>
          <a:stretch>
            <a:fillRect/>
          </a:stretch>
        </p:blipFill>
        <p:spPr bwMode="auto">
          <a:xfrm>
            <a:off x="5786446" y="4286256"/>
            <a:ext cx="1905000" cy="1143008"/>
          </a:xfrm>
          <a:prstGeom prst="rect">
            <a:avLst/>
          </a:prstGeom>
          <a:noFill/>
        </p:spPr>
      </p:pic>
      <p:sp>
        <p:nvSpPr>
          <p:cNvPr id="107523" name="Rectangle 3"/>
          <p:cNvSpPr>
            <a:spLocks noChangeArrowheads="1"/>
          </p:cNvSpPr>
          <p:nvPr/>
        </p:nvSpPr>
        <p:spPr bwMode="auto">
          <a:xfrm>
            <a:off x="0" y="0"/>
            <a:ext cx="9144000" cy="0"/>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900" b="0" i="0" u="none" strike="noStrike" cap="none" normalizeH="0" baseline="0" smtClean="0">
                <a:ln>
                  <a:noFill/>
                </a:ln>
                <a:solidFill>
                  <a:srgbClr val="006699"/>
                </a:solidFill>
                <a:effectLst/>
                <a:latin typeface="Arial" pitchFamily="34" charset="0"/>
                <a:cs typeface="Arial" pitchFamily="34" charset="0"/>
                <a:hlinkClick r:id="rId17"/>
              </a:rPr>
              <a:t>  </a:t>
            </a:r>
            <a:r>
              <a:rPr kumimoji="0" lang="ar-SA" sz="3000" b="0" i="0" u="none" strike="noStrike" cap="none" normalizeH="0" baseline="0" smtClean="0">
                <a:ln>
                  <a:noFill/>
                </a:ln>
                <a:solidFill>
                  <a:srgbClr val="006699"/>
                </a:solidFill>
                <a:effectLst/>
                <a:latin typeface="Arial" pitchFamily="34" charset="0"/>
                <a:cs typeface="Arial" pitchFamily="34" charset="0"/>
              </a:rPr>
              <a:t> </a:t>
            </a:r>
            <a:r>
              <a:rPr kumimoji="0" lang="ar-SA" sz="900" b="0" i="0" u="none" strike="noStrike" cap="none" normalizeH="0" baseline="0" smtClean="0">
                <a:ln>
                  <a:noFill/>
                </a:ln>
                <a:solidFill>
                  <a:srgbClr val="006699"/>
                </a:solidFill>
                <a:effectLst/>
                <a:latin typeface="Arial" pitchFamily="34" charset="0"/>
                <a:cs typeface="Arial" pitchFamily="34" charset="0"/>
              </a:rPr>
              <a:t>                             </a:t>
            </a:r>
            <a:endParaRPr kumimoji="0" lang="ar-SA"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sz="1300" b="1" i="0" u="none" strike="noStrike" cap="none" normalizeH="0" baseline="0" smtClean="0">
                <a:ln>
                  <a:noFill/>
                </a:ln>
                <a:solidFill>
                  <a:srgbClr val="000000"/>
                </a:solidFill>
                <a:effectLst/>
                <a:latin typeface="inherit"/>
                <a:cs typeface="Arial" pitchFamily="34" charset="0"/>
                <a:hlinkClick r:id="rId18" tooltip="This is an open group"/>
              </a:rPr>
              <a:t>Philosophy and Sciences of Health</a:t>
            </a:r>
            <a:endParaRPr kumimoji="0" lang="ar-SA" sz="1300" b="1" i="0" u="none" strike="noStrike" cap="none" normalizeH="0" baseline="0" smtClean="0">
              <a:ln>
                <a:noFill/>
              </a:ln>
              <a:solidFill>
                <a:srgbClr val="000000"/>
              </a:solidFill>
              <a:effectLst/>
              <a:latin typeface="inheri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sz="900" b="0" i="0" u="none" strike="noStrike" cap="none" normalizeH="0" baseline="0" smtClean="0">
              <a:ln>
                <a:noFill/>
              </a:ln>
              <a:solidFill>
                <a:srgbClr val="006699"/>
              </a:solidFill>
              <a:effectLst/>
              <a:latin typeface="Arial" pitchFamily="34" charset="0"/>
              <a:cs typeface="Arial" pitchFamily="34" charset="0"/>
            </a:endParaRPr>
          </a:p>
        </p:txBody>
      </p:sp>
      <p:pic>
        <p:nvPicPr>
          <p:cNvPr id="107524" name="Picture 4" descr="Philosophy and Sciences of Health">
            <a:hlinkClick r:id="rId17"/>
          </p:cNvPr>
          <p:cNvPicPr>
            <a:picLocks noChangeAspect="1" noChangeArrowheads="1"/>
          </p:cNvPicPr>
          <p:nvPr/>
        </p:nvPicPr>
        <p:blipFill>
          <a:blip r:embed="rId19"/>
          <a:srcRect/>
          <a:stretch>
            <a:fillRect/>
          </a:stretch>
        </p:blipFill>
        <p:spPr bwMode="auto">
          <a:xfrm>
            <a:off x="8086725" y="-395288"/>
            <a:ext cx="952500" cy="476251"/>
          </a:xfrm>
          <a:prstGeom prst="rect">
            <a:avLst/>
          </a:prstGeom>
          <a:noFill/>
        </p:spPr>
      </p:pic>
      <p:sp>
        <p:nvSpPr>
          <p:cNvPr id="15" name="مستطيل 14"/>
          <p:cNvSpPr/>
          <p:nvPr/>
        </p:nvSpPr>
        <p:spPr>
          <a:xfrm>
            <a:off x="4429124" y="5715016"/>
            <a:ext cx="4019049" cy="30777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1400" b="1" dirty="0" smtClean="0">
                <a:hlinkClick r:id="rId18" tooltip="This is an open group"/>
              </a:rPr>
              <a:t>Philosophy and Sciences of Health</a:t>
            </a:r>
            <a:endParaRPr lang="en-US" sz="1400" b="1" dirty="0"/>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عنصر نائب للتاريخ 4"/>
          <p:cNvSpPr>
            <a:spLocks noGrp="1"/>
          </p:cNvSpPr>
          <p:nvPr>
            <p:ph type="dt" sz="quarter" idx="10"/>
          </p:nvPr>
        </p:nvSpPr>
        <p:spPr/>
        <p:txBody>
          <a:bodyPr/>
          <a:lstStyle/>
          <a:p>
            <a:pPr>
              <a:defRPr/>
            </a:pPr>
            <a:r>
              <a:rPr lang="ar-SA" smtClean="0"/>
              <a:t>CHS456</a:t>
            </a:r>
            <a:endParaRPr lang="en-US"/>
          </a:p>
        </p:txBody>
      </p:sp>
      <p:sp>
        <p:nvSpPr>
          <p:cNvPr id="26" name="عنصر نائب للتذييل 5"/>
          <p:cNvSpPr>
            <a:spLocks noGrp="1"/>
          </p:cNvSpPr>
          <p:nvPr>
            <p:ph type="ftr" sz="quarter" idx="11"/>
          </p:nvPr>
        </p:nvSpPr>
        <p:spPr/>
        <p:txBody>
          <a:bodyPr/>
          <a:lstStyle/>
          <a:p>
            <a:pPr>
              <a:defRPr/>
            </a:pPr>
            <a:r>
              <a:rPr lang="en-US" smtClean="0"/>
              <a:t>Johali3 NHEPC 2014</a:t>
            </a:r>
            <a:endParaRPr lang="en-US"/>
          </a:p>
        </p:txBody>
      </p:sp>
      <p:sp>
        <p:nvSpPr>
          <p:cNvPr id="27" name="عنصر نائب لرقم الشريحة 6"/>
          <p:cNvSpPr>
            <a:spLocks noGrp="1"/>
          </p:cNvSpPr>
          <p:nvPr>
            <p:ph type="sldNum" sz="quarter" idx="12"/>
          </p:nvPr>
        </p:nvSpPr>
        <p:spPr/>
        <p:txBody>
          <a:bodyPr/>
          <a:lstStyle/>
          <a:p>
            <a:pPr>
              <a:defRPr/>
            </a:pPr>
            <a:fld id="{04BE048D-1C5E-4848-B248-6A7D549ECB90}" type="slidenum">
              <a:rPr lang="ar-SA"/>
              <a:pPr>
                <a:defRPr/>
              </a:pPr>
              <a:t>22</a:t>
            </a:fld>
            <a:endParaRPr lang="en-US"/>
          </a:p>
        </p:txBody>
      </p:sp>
      <p:sp>
        <p:nvSpPr>
          <p:cNvPr id="39938" name="Rectangle 2"/>
          <p:cNvSpPr>
            <a:spLocks noGrp="1" noRot="1" noChangeArrowheads="1"/>
          </p:cNvSpPr>
          <p:nvPr>
            <p:ph type="title"/>
          </p:nvPr>
        </p:nvSpPr>
        <p:spPr>
          <a:xfrm>
            <a:off x="1285875" y="188913"/>
            <a:ext cx="6553200" cy="536575"/>
          </a:xfrm>
        </p:spPr>
        <p:txBody>
          <a:bodyPr/>
          <a:lstStyle/>
          <a:p>
            <a:pPr algn="ctr" eaLnBrk="1" hangingPunct="1">
              <a:defRPr/>
            </a:pPr>
            <a:r>
              <a:rPr lang="en-US" sz="1400" dirty="0" smtClean="0"/>
              <a:t>PROBE HE HISTORY &amp; DEFINE TERMS </a:t>
            </a:r>
            <a:br>
              <a:rPr lang="en-US" sz="1400" dirty="0" smtClean="0"/>
            </a:br>
            <a:r>
              <a:rPr lang="en-US" sz="1400" dirty="0" smtClean="0"/>
              <a:t> </a:t>
            </a:r>
            <a:r>
              <a:rPr lang="en-US" sz="1600" b="0" i="1" dirty="0" smtClean="0"/>
              <a:t>“</a:t>
            </a:r>
            <a:r>
              <a:rPr lang="en-US" sz="1600" i="1" dirty="0" smtClean="0"/>
              <a:t>Nature &amp; History </a:t>
            </a:r>
            <a:r>
              <a:rPr lang="en-US" sz="1600" i="1" dirty="0" smtClean="0">
                <a:sym typeface="Symbol" pitchFamily="18" charset="2"/>
              </a:rPr>
              <a:t></a:t>
            </a:r>
            <a:r>
              <a:rPr lang="en-US" sz="1600" i="1" dirty="0" smtClean="0"/>
              <a:t> Proper Definition of HEALTH”</a:t>
            </a:r>
            <a:endParaRPr lang="en-US" sz="1800" i="1" dirty="0" smtClean="0"/>
          </a:p>
        </p:txBody>
      </p:sp>
      <p:sp>
        <p:nvSpPr>
          <p:cNvPr id="39939" name="Rectangle 3"/>
          <p:cNvSpPr>
            <a:spLocks noGrp="1" noRot="1" noChangeArrowheads="1"/>
          </p:cNvSpPr>
          <p:nvPr>
            <p:ph type="body" sz="half" idx="1"/>
          </p:nvPr>
        </p:nvSpPr>
        <p:spPr>
          <a:xfrm>
            <a:off x="1500188" y="928688"/>
            <a:ext cx="5786437" cy="647700"/>
          </a:xfrm>
        </p:spPr>
        <p:txBody>
          <a:bodyPr/>
          <a:lstStyle/>
          <a:p>
            <a:pPr algn="ctr" eaLnBrk="1" hangingPunct="1">
              <a:lnSpc>
                <a:spcPct val="80000"/>
              </a:lnSpc>
              <a:buFont typeface="Wingdings" pitchFamily="2" charset="2"/>
              <a:buNone/>
              <a:defRPr/>
            </a:pPr>
            <a:r>
              <a:rPr lang="en-US" sz="2000" b="1" dirty="0" smtClean="0">
                <a:latin typeface="Arial Black" pitchFamily="34" charset="0"/>
              </a:rPr>
              <a:t>WHAT IS HEALTH? </a:t>
            </a:r>
          </a:p>
          <a:p>
            <a:pPr algn="ctr" eaLnBrk="1" hangingPunct="1">
              <a:lnSpc>
                <a:spcPct val="80000"/>
              </a:lnSpc>
              <a:buFont typeface="Wingdings" pitchFamily="2" charset="2"/>
              <a:buNone/>
              <a:defRPr/>
            </a:pPr>
            <a:r>
              <a:rPr lang="en-US" sz="2000" b="1" i="1" dirty="0" smtClean="0">
                <a:latin typeface="Arial Black" pitchFamily="34" charset="0"/>
              </a:rPr>
              <a:t>that we are look for:?</a:t>
            </a:r>
            <a:endParaRPr lang="ar-SA" sz="2000" b="1" i="1" dirty="0" smtClean="0">
              <a:latin typeface="Arial Black" pitchFamily="34" charset="0"/>
            </a:endParaRPr>
          </a:p>
          <a:p>
            <a:pPr algn="just" eaLnBrk="1" hangingPunct="1">
              <a:lnSpc>
                <a:spcPct val="80000"/>
              </a:lnSpc>
              <a:buFont typeface="Wingdings" pitchFamily="2" charset="2"/>
              <a:buNone/>
              <a:defRPr/>
            </a:pPr>
            <a:endParaRPr lang="en-US" sz="2000" dirty="0" smtClean="0">
              <a:latin typeface="Arial Black" pitchFamily="34" charset="0"/>
            </a:endParaRPr>
          </a:p>
        </p:txBody>
      </p:sp>
      <p:graphicFrame>
        <p:nvGraphicFramePr>
          <p:cNvPr id="39992" name="Group 56"/>
          <p:cNvGraphicFramePr>
            <a:graphicFrameLocks noGrp="1"/>
          </p:cNvGraphicFramePr>
          <p:nvPr>
            <p:ph sz="half" idx="2"/>
          </p:nvPr>
        </p:nvGraphicFramePr>
        <p:xfrm>
          <a:off x="533400" y="1785926"/>
          <a:ext cx="8359775" cy="2592388"/>
        </p:xfrm>
        <a:graphic>
          <a:graphicData uri="http://schemas.openxmlformats.org/drawingml/2006/table">
            <a:tbl>
              <a:tblPr/>
              <a:tblGrid>
                <a:gridCol w="2243138"/>
                <a:gridCol w="1468437"/>
                <a:gridCol w="1677988"/>
                <a:gridCol w="1673225"/>
                <a:gridCol w="1296987"/>
              </a:tblGrid>
              <a:tr h="6175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Medics </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“Curative Medicine”</a:t>
                      </a: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Behaviorists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Social Scientists</a:t>
                      </a: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Humanists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Idealists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74850">
                <a:tc>
                  <a:txBody>
                    <a:bodyPr/>
                    <a:lstStyle/>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Physical fitness</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absence of disease</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harmonious functioning of organs</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Commodity</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Just Feeling Good</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ability to adapt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Adaptation</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endPar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(HBM)</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Well </a:t>
                      </a: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social function</a:t>
                      </a:r>
                    </a:p>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absent of all diseases, health problems &amp; handicaps</a:t>
                      </a: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Personal strength\ability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Self Growth &amp; Development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tab pos="0" algn="l"/>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Perfect well-being </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 every respect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651" name="Rectangle 57"/>
          <p:cNvSpPr>
            <a:spLocks noChangeArrowheads="1"/>
          </p:cNvSpPr>
          <p:nvPr/>
        </p:nvSpPr>
        <p:spPr bwMode="auto">
          <a:xfrm>
            <a:off x="2411413" y="4643438"/>
            <a:ext cx="5014912" cy="336550"/>
          </a:xfrm>
          <a:prstGeom prst="rect">
            <a:avLst/>
          </a:prstGeom>
          <a:noFill/>
          <a:ln w="9525">
            <a:noFill/>
            <a:miter lim="800000"/>
            <a:headEnd/>
            <a:tailEnd/>
          </a:ln>
        </p:spPr>
        <p:txBody>
          <a:bodyPr wrap="none">
            <a:spAutoFit/>
          </a:bodyPr>
          <a:lstStyle/>
          <a:p>
            <a:pPr algn="l" rtl="0"/>
            <a:r>
              <a:rPr lang="en-US" sz="1600" b="1" i="1"/>
              <a:t>Behaviorist also come under Realism = Pragmatic</a:t>
            </a:r>
          </a:p>
        </p:txBody>
      </p:sp>
      <p:sp>
        <p:nvSpPr>
          <p:cNvPr id="9" name="Rectangle 3"/>
          <p:cNvSpPr txBox="1">
            <a:spLocks noRot="1" noChangeArrowheads="1"/>
          </p:cNvSpPr>
          <p:nvPr/>
        </p:nvSpPr>
        <p:spPr bwMode="auto">
          <a:xfrm>
            <a:off x="285781" y="5357826"/>
            <a:ext cx="8715375" cy="285752"/>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marL="342900" indent="-342900" algn="ctr">
              <a:lnSpc>
                <a:spcPct val="80000"/>
              </a:lnSpc>
              <a:spcBef>
                <a:spcPct val="20000"/>
              </a:spcBef>
              <a:buClr>
                <a:schemeClr val="hlink"/>
              </a:buClr>
              <a:buFont typeface="Wingdings" pitchFamily="2" charset="2"/>
              <a:buNone/>
              <a:defRPr/>
            </a:pPr>
            <a:r>
              <a:rPr lang="en-US" sz="1600" b="1" i="1" kern="0" dirty="0">
                <a:effectLst>
                  <a:outerShdw blurRad="38100" dist="38100" dir="2700000" algn="tl">
                    <a:srgbClr val="000000"/>
                  </a:outerShdw>
                </a:effectLst>
                <a:latin typeface="+mj-lt"/>
                <a:cs typeface="+mn-cs"/>
              </a:rPr>
              <a:t>So; What is National Health; Nat &amp; Nut. HE That We Have To Look For ?! </a:t>
            </a:r>
            <a:endParaRPr lang="ar-SA" sz="1600" b="1" i="1" kern="0" dirty="0">
              <a:effectLst>
                <a:outerShdw blurRad="38100" dist="38100" dir="2700000" algn="tl">
                  <a:srgbClr val="000000"/>
                </a:outerShdw>
              </a:effectLst>
              <a:latin typeface="+mj-lt"/>
              <a:cs typeface="+mn-cs"/>
            </a:endParaRPr>
          </a:p>
        </p:txBody>
      </p:sp>
    </p:spTree>
  </p:cSld>
  <p:clrMapOvr>
    <a:masterClrMapping/>
  </p:clrMapOvr>
  <p:transition>
    <p:push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12D608F4-5B25-4452-B557-C0A27FF0FDA2}" type="slidenum">
              <a:rPr lang="ar-SA"/>
              <a:pPr>
                <a:defRPr/>
              </a:pPr>
              <a:t>23</a:t>
            </a:fld>
            <a:endParaRPr lang="en-US"/>
          </a:p>
        </p:txBody>
      </p:sp>
      <p:sp>
        <p:nvSpPr>
          <p:cNvPr id="40962" name="Rectangle 2"/>
          <p:cNvSpPr>
            <a:spLocks noGrp="1" noRot="1" noChangeArrowheads="1"/>
          </p:cNvSpPr>
          <p:nvPr>
            <p:ph type="title"/>
          </p:nvPr>
        </p:nvSpPr>
        <p:spPr>
          <a:xfrm>
            <a:off x="684213" y="260350"/>
            <a:ext cx="8154987" cy="392113"/>
          </a:xfrm>
        </p:spPr>
        <p:txBody>
          <a:bodyPr/>
          <a:lstStyle/>
          <a:p>
            <a:pPr algn="ctr" eaLnBrk="1" hangingPunct="1">
              <a:defRPr/>
            </a:pPr>
            <a:r>
              <a:rPr lang="en-US" sz="1200" i="1" dirty="0" smtClean="0"/>
              <a:t>A CONCISE NHEPC   </a:t>
            </a:r>
            <a:r>
              <a:rPr lang="en-US" sz="1200" dirty="0" smtClean="0"/>
              <a:t/>
            </a:r>
            <a:br>
              <a:rPr lang="en-US" sz="1200" dirty="0" smtClean="0"/>
            </a:br>
            <a:r>
              <a:rPr lang="en-US" sz="1200" dirty="0" smtClean="0"/>
              <a:t> </a:t>
            </a:r>
            <a:r>
              <a:rPr lang="en-US" sz="1600" b="0" i="1" dirty="0" smtClean="0">
                <a:latin typeface="Arial"/>
              </a:rPr>
              <a:t>“</a:t>
            </a:r>
            <a:r>
              <a:rPr lang="en-US" sz="1600" i="1" dirty="0" smtClean="0"/>
              <a:t>Nature &amp; History </a:t>
            </a:r>
            <a:r>
              <a:rPr lang="en-US" sz="1600" i="1" dirty="0" smtClean="0">
                <a:sym typeface="Symbol" pitchFamily="18" charset="2"/>
              </a:rPr>
              <a:t></a:t>
            </a:r>
            <a:r>
              <a:rPr lang="en-US" sz="1600" i="1" dirty="0" smtClean="0"/>
              <a:t> Proper Definition of HEALTH</a:t>
            </a:r>
            <a:r>
              <a:rPr lang="en-US" sz="1600" i="1" dirty="0" smtClean="0">
                <a:latin typeface="Arial"/>
              </a:rPr>
              <a:t>”</a:t>
            </a:r>
            <a:r>
              <a:rPr lang="en-US" sz="1600" i="1" dirty="0" smtClean="0"/>
              <a:t> that we looking for?</a:t>
            </a:r>
          </a:p>
        </p:txBody>
      </p:sp>
      <p:sp>
        <p:nvSpPr>
          <p:cNvPr id="40963" name="Rectangle 3"/>
          <p:cNvSpPr>
            <a:spLocks noGrp="1" noRot="1" noChangeArrowheads="1"/>
          </p:cNvSpPr>
          <p:nvPr>
            <p:ph type="body" idx="1"/>
          </p:nvPr>
        </p:nvSpPr>
        <p:spPr>
          <a:xfrm>
            <a:off x="611188" y="1054100"/>
            <a:ext cx="7940675" cy="4679950"/>
          </a:xfrm>
        </p:spPr>
        <p:txBody>
          <a:bodyPr/>
          <a:lstStyle/>
          <a:p>
            <a:pPr algn="just" rtl="0" eaLnBrk="1" hangingPunct="1">
              <a:lnSpc>
                <a:spcPct val="80000"/>
              </a:lnSpc>
              <a:defRPr/>
            </a:pPr>
            <a:r>
              <a:rPr lang="en-US" sz="1800" smtClean="0">
                <a:latin typeface="Arial Black" pitchFamily="34" charset="0"/>
              </a:rPr>
              <a:t>To be appropriate for all nation; the </a:t>
            </a:r>
            <a:r>
              <a:rPr lang="en-US" sz="1800" smtClean="0"/>
              <a:t>“</a:t>
            </a:r>
            <a:r>
              <a:rPr lang="en-US" sz="1800" smtClean="0">
                <a:latin typeface="Arial Black" pitchFamily="34" charset="0"/>
              </a:rPr>
              <a:t>WHO Constitution 1946</a:t>
            </a:r>
            <a:r>
              <a:rPr lang="en-US" sz="1800" smtClean="0"/>
              <a:t>”</a:t>
            </a:r>
            <a:r>
              <a:rPr lang="en-US" sz="1800" smtClean="0">
                <a:latin typeface="Arial Black" pitchFamily="34" charset="0"/>
              </a:rPr>
              <a:t>, </a:t>
            </a:r>
            <a:r>
              <a:rPr lang="en-US" sz="1800" smtClean="0"/>
              <a:t>“</a:t>
            </a:r>
            <a:r>
              <a:rPr lang="en-US" sz="1800" smtClean="0">
                <a:latin typeface="Arial Black" pitchFamily="34" charset="0"/>
              </a:rPr>
              <a:t>Health</a:t>
            </a:r>
            <a:r>
              <a:rPr lang="en-US" sz="1800" smtClean="0"/>
              <a:t>”</a:t>
            </a:r>
            <a:r>
              <a:rPr lang="en-US" sz="1800" smtClean="0">
                <a:latin typeface="Arial Black" pitchFamily="34" charset="0"/>
              </a:rPr>
              <a:t> is defined as: </a:t>
            </a:r>
            <a:endParaRPr lang="en-US" sz="1800" i="1" smtClean="0">
              <a:latin typeface="Arial Black" pitchFamily="34" charset="0"/>
            </a:endParaRPr>
          </a:p>
          <a:p>
            <a:pPr lvl="2" algn="just" rtl="0" eaLnBrk="1" hangingPunct="1">
              <a:lnSpc>
                <a:spcPct val="80000"/>
              </a:lnSpc>
              <a:buFont typeface="Wingdings" pitchFamily="2" charset="2"/>
              <a:buNone/>
              <a:defRPr/>
            </a:pPr>
            <a:endParaRPr lang="en-US" sz="1400" i="1" smtClean="0">
              <a:latin typeface="Arial Black" pitchFamily="34" charset="0"/>
            </a:endParaRPr>
          </a:p>
          <a:p>
            <a:pPr lvl="2" algn="just" rtl="0" eaLnBrk="1" hangingPunct="1">
              <a:lnSpc>
                <a:spcPct val="80000"/>
              </a:lnSpc>
              <a:buFont typeface="Wingdings" pitchFamily="2" charset="2"/>
              <a:buNone/>
              <a:defRPr/>
            </a:pPr>
            <a:r>
              <a:rPr lang="en-US" sz="1600" b="1" i="1" smtClean="0">
                <a:latin typeface="Arial Black" pitchFamily="34" charset="0"/>
              </a:rPr>
              <a:t>A STATE OF </a:t>
            </a:r>
            <a:r>
              <a:rPr lang="en-US" sz="1800" b="1" i="1" smtClean="0">
                <a:latin typeface="Arial Black" pitchFamily="34" charset="0"/>
              </a:rPr>
              <a:t>COMPLETE</a:t>
            </a:r>
            <a:r>
              <a:rPr lang="en-US" sz="1600" b="1" i="1" smtClean="0">
                <a:latin typeface="Arial Black" pitchFamily="34" charset="0"/>
              </a:rPr>
              <a:t> PHYSICAL, MENTAL AND SOCIAL WELLBEING AND NOT MERELY THE ABSENCE OF DISEASE AND INFIRMITY.</a:t>
            </a:r>
            <a:endParaRPr lang="en-US" sz="1600" i="1" smtClean="0">
              <a:latin typeface="Arial Black" pitchFamily="34" charset="0"/>
            </a:endParaRPr>
          </a:p>
          <a:p>
            <a:pPr algn="ctr" rtl="0" eaLnBrk="1" hangingPunct="1">
              <a:lnSpc>
                <a:spcPct val="80000"/>
              </a:lnSpc>
              <a:buFont typeface="Wingdings" pitchFamily="2" charset="2"/>
              <a:buNone/>
              <a:defRPr/>
            </a:pPr>
            <a:r>
              <a:rPr lang="en-US" sz="1800" i="1" smtClean="0">
                <a:latin typeface="Arial Black" pitchFamily="34" charset="0"/>
              </a:rPr>
              <a:t>---------------</a:t>
            </a:r>
          </a:p>
          <a:p>
            <a:pPr algn="ctr" rtl="0" eaLnBrk="1" hangingPunct="1">
              <a:lnSpc>
                <a:spcPct val="80000"/>
              </a:lnSpc>
              <a:buFont typeface="Wingdings" pitchFamily="2" charset="2"/>
              <a:buNone/>
              <a:defRPr/>
            </a:pPr>
            <a:r>
              <a:rPr lang="en-US" sz="1600" i="1" smtClean="0">
                <a:latin typeface="Arial Black" pitchFamily="34" charset="0"/>
              </a:rPr>
              <a:t>Infirmity = any health problem or defect</a:t>
            </a:r>
          </a:p>
          <a:p>
            <a:pPr algn="ctr" rtl="0" eaLnBrk="1" hangingPunct="1">
              <a:lnSpc>
                <a:spcPct val="80000"/>
              </a:lnSpc>
              <a:buFont typeface="Wingdings" pitchFamily="2" charset="2"/>
              <a:buNone/>
              <a:defRPr/>
            </a:pPr>
            <a:r>
              <a:rPr lang="en-US" sz="1600" i="1" smtClean="0">
                <a:latin typeface="Arial Black" pitchFamily="34" charset="0"/>
              </a:rPr>
              <a:t>Complete = Total; Whole; Absolute &amp; Perfect   </a:t>
            </a:r>
          </a:p>
          <a:p>
            <a:pPr algn="just" rtl="0" eaLnBrk="1" hangingPunct="1">
              <a:lnSpc>
                <a:spcPct val="80000"/>
              </a:lnSpc>
              <a:buFont typeface="Wingdings" pitchFamily="2" charset="2"/>
              <a:buNone/>
              <a:defRPr/>
            </a:pPr>
            <a:endParaRPr lang="en-US" sz="1600" i="1" smtClean="0">
              <a:latin typeface="Arial Black" pitchFamily="34" charset="0"/>
            </a:endParaRPr>
          </a:p>
          <a:p>
            <a:pPr algn="ctr" rtl="0" eaLnBrk="1" hangingPunct="1">
              <a:lnSpc>
                <a:spcPct val="80000"/>
              </a:lnSpc>
              <a:buFont typeface="Wingdings" pitchFamily="2" charset="2"/>
              <a:buNone/>
              <a:defRPr/>
            </a:pPr>
            <a:r>
              <a:rPr lang="en-US" sz="1600" i="1" smtClean="0">
                <a:latin typeface="Arial Black" pitchFamily="34" charset="0"/>
              </a:rPr>
              <a:t>-----------------------</a:t>
            </a:r>
          </a:p>
          <a:p>
            <a:pPr algn="ctr" rtl="0" eaLnBrk="1" hangingPunct="1">
              <a:lnSpc>
                <a:spcPct val="80000"/>
              </a:lnSpc>
              <a:buFont typeface="Wingdings" pitchFamily="2" charset="2"/>
              <a:buNone/>
              <a:defRPr/>
            </a:pPr>
            <a:r>
              <a:rPr lang="en-US" sz="1600" b="1" i="1" smtClean="0">
                <a:latin typeface="Arial Black" pitchFamily="34" charset="0"/>
              </a:rPr>
              <a:t>Ego Reflective Thinking &amp; Assignment</a:t>
            </a:r>
            <a:r>
              <a:rPr lang="en-US" sz="1600" b="1" i="1" smtClean="0"/>
              <a:t> </a:t>
            </a:r>
          </a:p>
          <a:p>
            <a:pPr algn="ctr" rtl="0" eaLnBrk="1" hangingPunct="1">
              <a:lnSpc>
                <a:spcPct val="80000"/>
              </a:lnSpc>
              <a:buFont typeface="Wingdings" pitchFamily="2" charset="2"/>
              <a:buNone/>
              <a:defRPr/>
            </a:pPr>
            <a:r>
              <a:rPr lang="en-US" sz="1600" b="1" i="1" smtClean="0"/>
              <a:t> </a:t>
            </a:r>
          </a:p>
          <a:p>
            <a:pPr algn="ctr" rtl="0" eaLnBrk="1" hangingPunct="1">
              <a:lnSpc>
                <a:spcPct val="80000"/>
              </a:lnSpc>
              <a:buFont typeface="Wingdings" pitchFamily="2" charset="2"/>
              <a:buNone/>
              <a:defRPr/>
            </a:pPr>
            <a:r>
              <a:rPr lang="en-US" sz="1600" b="1" i="1" smtClean="0"/>
              <a:t>As an ideal religious centred society, how we can create an accepted “Health” Definition with Evidences from Holy Quran &amp; Sunnah ”?</a:t>
            </a:r>
          </a:p>
          <a:p>
            <a:pPr algn="ctr" rtl="0" eaLnBrk="1" hangingPunct="1">
              <a:lnSpc>
                <a:spcPct val="80000"/>
              </a:lnSpc>
              <a:buFont typeface="Wingdings" pitchFamily="2" charset="2"/>
              <a:buNone/>
              <a:defRPr/>
            </a:pPr>
            <a:r>
              <a:rPr lang="en-US" sz="1600" b="1" i="1" smtClean="0"/>
              <a:t>------------------------</a:t>
            </a:r>
          </a:p>
          <a:p>
            <a:pPr algn="ctr" rtl="0" eaLnBrk="1" hangingPunct="1">
              <a:lnSpc>
                <a:spcPct val="80000"/>
              </a:lnSpc>
              <a:buFont typeface="Wingdings" pitchFamily="2" charset="2"/>
              <a:buNone/>
              <a:defRPr/>
            </a:pPr>
            <a:endParaRPr lang="en-US" sz="1600" b="1" i="1" smtClean="0"/>
          </a:p>
          <a:p>
            <a:pPr algn="ctr" rtl="0" eaLnBrk="1" hangingPunct="1">
              <a:lnSpc>
                <a:spcPct val="80000"/>
              </a:lnSpc>
              <a:buFont typeface="Wingdings" pitchFamily="2" charset="2"/>
              <a:buNone/>
              <a:defRPr/>
            </a:pPr>
            <a:r>
              <a:rPr lang="en-US" sz="1600" b="1" i="1" smtClean="0">
                <a:latin typeface="Arial Black" pitchFamily="34" charset="0"/>
              </a:rPr>
              <a:t>Now, start think about Defining HE &amp; HEPT that can grantee the Quality of healthful Life</a:t>
            </a:r>
            <a:r>
              <a:rPr lang="en-US" sz="1600" b="1" i="1" smtClean="0"/>
              <a:t>  </a:t>
            </a:r>
            <a:r>
              <a:rPr lang="en-US" sz="1600" smtClean="0"/>
              <a:t> </a:t>
            </a:r>
          </a:p>
          <a:p>
            <a:pPr rtl="0" eaLnBrk="1" hangingPunct="1">
              <a:lnSpc>
                <a:spcPct val="80000"/>
              </a:lnSpc>
              <a:defRPr/>
            </a:pPr>
            <a:endParaRPr lang="en-US" sz="1800" smtClean="0"/>
          </a:p>
        </p:txBody>
      </p:sp>
    </p:spTree>
  </p:cSld>
  <p:clrMapOvr>
    <a:masterClrMapping/>
  </p:clrMapOvr>
  <p:transition>
    <p:push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3B6405A-3CB4-478A-8764-7BD61EBA75FC}" type="slidenum">
              <a:rPr lang="ar-SA"/>
              <a:pPr>
                <a:defRPr/>
              </a:pPr>
              <a:t>24</a:t>
            </a:fld>
            <a:endParaRPr lang="en-US"/>
          </a:p>
        </p:txBody>
      </p:sp>
      <p:sp>
        <p:nvSpPr>
          <p:cNvPr id="41986" name="Rectangle 2"/>
          <p:cNvSpPr>
            <a:spLocks noGrp="1" noRot="1" noChangeArrowheads="1"/>
          </p:cNvSpPr>
          <p:nvPr>
            <p:ph type="title"/>
          </p:nvPr>
        </p:nvSpPr>
        <p:spPr>
          <a:xfrm>
            <a:off x="971550" y="188913"/>
            <a:ext cx="7632700" cy="504825"/>
          </a:xfrm>
        </p:spPr>
        <p:txBody>
          <a:bodyPr/>
          <a:lstStyle/>
          <a:p>
            <a:pPr algn="ctr" eaLnBrk="1" hangingPunct="1">
              <a:defRPr/>
            </a:pPr>
            <a:r>
              <a:rPr lang="en-US" sz="1200" i="1" dirty="0" smtClean="0"/>
              <a:t>A CONCISE  NHEPC </a:t>
            </a:r>
            <a:r>
              <a:rPr lang="en-US" sz="1400" dirty="0" smtClean="0"/>
              <a:t/>
            </a:r>
            <a:br>
              <a:rPr lang="en-US" sz="1400" dirty="0" smtClean="0"/>
            </a:br>
            <a:r>
              <a:rPr lang="en-US" sz="1400" dirty="0" smtClean="0"/>
              <a:t> </a:t>
            </a:r>
            <a:r>
              <a:rPr lang="en-US" sz="1400" i="1" dirty="0" smtClean="0">
                <a:latin typeface="Arial"/>
              </a:rPr>
              <a:t>“</a:t>
            </a:r>
            <a:r>
              <a:rPr lang="en-US" sz="1400" i="1" dirty="0" smtClean="0"/>
              <a:t>Nature &amp; History </a:t>
            </a:r>
            <a:r>
              <a:rPr lang="en-US" sz="1400" i="1" dirty="0" smtClean="0">
                <a:sym typeface="Symbol" pitchFamily="18" charset="2"/>
              </a:rPr>
              <a:t></a:t>
            </a:r>
            <a:r>
              <a:rPr lang="en-US" sz="1400" i="1" dirty="0" smtClean="0"/>
              <a:t> Proper Definition  that we looking for</a:t>
            </a:r>
          </a:p>
        </p:txBody>
      </p:sp>
      <p:sp>
        <p:nvSpPr>
          <p:cNvPr id="41987" name="Rectangle 3"/>
          <p:cNvSpPr>
            <a:spLocks noGrp="1" noRot="1" noChangeArrowheads="1"/>
          </p:cNvSpPr>
          <p:nvPr>
            <p:ph type="body" idx="1"/>
          </p:nvPr>
        </p:nvSpPr>
        <p:spPr>
          <a:xfrm>
            <a:off x="971550" y="908050"/>
            <a:ext cx="7291388" cy="5257800"/>
          </a:xfrm>
        </p:spPr>
        <p:txBody>
          <a:bodyPr/>
          <a:lstStyle/>
          <a:p>
            <a:pPr marL="188913" indent="254000" algn="ctr" rtl="0" eaLnBrk="1" hangingPunct="1">
              <a:lnSpc>
                <a:spcPct val="80000"/>
              </a:lnSpc>
              <a:buFont typeface="Wingdings" pitchFamily="2" charset="2"/>
              <a:buNone/>
              <a:defRPr/>
            </a:pPr>
            <a:r>
              <a:rPr lang="en-US" sz="1600" b="1" dirty="0" smtClean="0">
                <a:latin typeface="Arial Black" pitchFamily="34" charset="0"/>
              </a:rPr>
              <a:t>WHAT IS HEALTH EDUCATION?</a:t>
            </a: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just" rtl="0" eaLnBrk="1" hangingPunct="1">
              <a:lnSpc>
                <a:spcPct val="80000"/>
              </a:lnSpc>
              <a:buFont typeface="Wingdings" pitchFamily="2" charset="2"/>
              <a:buNone/>
              <a:defRPr/>
            </a:pPr>
            <a:r>
              <a:rPr lang="en-US" sz="1600" b="1" i="1" dirty="0" smtClean="0"/>
              <a:t>	</a:t>
            </a:r>
            <a:r>
              <a:rPr lang="en-US" sz="1600" i="1" dirty="0" smtClean="0">
                <a:latin typeface="Arial Black" pitchFamily="34" charset="0"/>
              </a:rPr>
              <a:t>As health + education, “HEALTH EDUCATION” has different meanings. Based on the scientific principles of the “Learning and Behavioral Theories &amp; Models” and “the Diagnostic Approach of Planning H. E.”, the most appropriate definition can be a combination of these two definitions</a:t>
            </a:r>
            <a:r>
              <a:rPr lang="en-US" sz="1600" dirty="0" smtClean="0">
                <a:latin typeface="Arial Black" pitchFamily="34" charset="0"/>
              </a:rPr>
              <a:t>:  </a:t>
            </a: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r>
              <a:rPr lang="en-US" sz="1600" b="1" dirty="0" smtClean="0">
                <a:latin typeface="Arial Black" pitchFamily="34" charset="0"/>
              </a:rPr>
              <a:t>WHO” DEFINITION</a:t>
            </a:r>
            <a:endParaRPr lang="en-US" sz="1600" b="1" i="1" dirty="0" smtClean="0">
              <a:latin typeface="Arial Black" pitchFamily="34" charset="0"/>
            </a:endParaRPr>
          </a:p>
          <a:p>
            <a:pPr marL="188913" indent="254000" algn="just" rtl="0" eaLnBrk="1" hangingPunct="1">
              <a:lnSpc>
                <a:spcPct val="80000"/>
              </a:lnSpc>
              <a:buFont typeface="Wingdings" pitchFamily="2" charset="2"/>
              <a:buNone/>
              <a:defRPr/>
            </a:pPr>
            <a:r>
              <a:rPr lang="en-US" sz="1600" i="1" dirty="0" smtClean="0">
                <a:latin typeface="Arial Black" pitchFamily="34" charset="0"/>
              </a:rPr>
              <a:t>A PROCESS WITH INTELLECTUAL, PSYCHOLOGICAL, &amp; SOCIAL DIMENSIONS RELATING TO ACTIVITIES THAT INCREASE THE ABILITIES OF PEOPLE TO MAKE INFORMED DECISIONS AFFECTING THEIR PERSONAL, FAMILY AND COMMUNITY WELL-BEING.</a:t>
            </a:r>
          </a:p>
          <a:p>
            <a:pPr marL="188913" indent="254000" algn="just" rtl="0" eaLnBrk="1" hangingPunct="1">
              <a:lnSpc>
                <a:spcPct val="80000"/>
              </a:lnSpc>
              <a:buFont typeface="Wingdings" pitchFamily="2" charset="2"/>
              <a:buNone/>
              <a:defRPr/>
            </a:pPr>
            <a:endParaRPr lang="en-US" sz="1600" i="1" dirty="0" smtClean="0">
              <a:latin typeface="Arial Black" pitchFamily="34" charset="0"/>
            </a:endParaRPr>
          </a:p>
          <a:p>
            <a:pPr marL="188913" indent="254000" algn="ctr" rtl="0" eaLnBrk="1" hangingPunct="1">
              <a:lnSpc>
                <a:spcPct val="80000"/>
              </a:lnSpc>
              <a:buFont typeface="Wingdings" pitchFamily="2" charset="2"/>
              <a:buNone/>
              <a:defRPr/>
            </a:pPr>
            <a:r>
              <a:rPr lang="en-US" sz="1600" dirty="0" smtClean="0">
                <a:latin typeface="Arial Black" pitchFamily="34" charset="0"/>
              </a:rPr>
              <a:t>&amp;</a:t>
            </a: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endParaRPr lang="en-US" sz="1600" b="1" dirty="0" smtClean="0">
              <a:latin typeface="Arial Black" pitchFamily="34" charset="0"/>
            </a:endParaRPr>
          </a:p>
          <a:p>
            <a:pPr marL="188913" indent="254000" algn="ctr" rtl="0" eaLnBrk="1" hangingPunct="1">
              <a:lnSpc>
                <a:spcPct val="80000"/>
              </a:lnSpc>
              <a:buFont typeface="Wingdings" pitchFamily="2" charset="2"/>
              <a:buNone/>
              <a:defRPr/>
            </a:pPr>
            <a:r>
              <a:rPr lang="en-US" sz="1600" b="1" dirty="0" smtClean="0">
                <a:latin typeface="Arial Black" pitchFamily="34" charset="0"/>
              </a:rPr>
              <a:t>BEHAVIORIST DEFINITION</a:t>
            </a:r>
            <a:endParaRPr lang="en-US" sz="1600" b="1" i="1" dirty="0" smtClean="0">
              <a:latin typeface="Arial Black" pitchFamily="34" charset="0"/>
            </a:endParaRPr>
          </a:p>
          <a:p>
            <a:pPr marL="188913" indent="254000" algn="just" rtl="0" eaLnBrk="1" hangingPunct="1">
              <a:lnSpc>
                <a:spcPct val="80000"/>
              </a:lnSpc>
              <a:buFont typeface="Wingdings" pitchFamily="2" charset="2"/>
              <a:buNone/>
              <a:defRPr/>
            </a:pPr>
            <a:r>
              <a:rPr lang="en-US" sz="1600" i="1" dirty="0" smtClean="0">
                <a:latin typeface="Arial Black" pitchFamily="34" charset="0"/>
              </a:rPr>
              <a:t>ANY COMBINATION OF LEARNING EXPERIENCES DESIGNED TO FACILITATE VOLUNTARY ADAPTATIONS OF BEHAVIOR CONDUCTIVE TO HEALTH.</a:t>
            </a:r>
          </a:p>
          <a:p>
            <a:pPr marL="188913" indent="254000" algn="ctr" rtl="0" eaLnBrk="1" hangingPunct="1">
              <a:lnSpc>
                <a:spcPct val="80000"/>
              </a:lnSpc>
              <a:buFont typeface="Wingdings" pitchFamily="2" charset="2"/>
              <a:buNone/>
              <a:defRPr/>
            </a:pPr>
            <a:r>
              <a:rPr lang="en-US" sz="1600" b="1" i="1" dirty="0" smtClean="0"/>
              <a:t>-------------------------</a:t>
            </a:r>
          </a:p>
          <a:p>
            <a:pPr marL="188913" indent="254000" algn="ctr" rtl="0" eaLnBrk="1" hangingPunct="1">
              <a:lnSpc>
                <a:spcPct val="80000"/>
              </a:lnSpc>
              <a:buFont typeface="Wingdings" pitchFamily="2" charset="2"/>
              <a:buNone/>
              <a:defRPr/>
            </a:pPr>
            <a:r>
              <a:rPr lang="en-US" sz="1600" i="1" dirty="0" smtClean="0">
                <a:latin typeface="Arial Black" pitchFamily="34" charset="0"/>
              </a:rPr>
              <a:t>Ego Exercise:</a:t>
            </a:r>
          </a:p>
          <a:p>
            <a:pPr marL="188913" indent="254000" algn="ctr" rtl="0" eaLnBrk="1" hangingPunct="1">
              <a:lnSpc>
                <a:spcPct val="80000"/>
              </a:lnSpc>
              <a:buFont typeface="Wingdings" pitchFamily="2" charset="2"/>
              <a:buNone/>
              <a:defRPr/>
            </a:pPr>
            <a:r>
              <a:rPr lang="en-US" sz="1600" i="1" dirty="0" smtClean="0">
                <a:latin typeface="Arial Black" pitchFamily="34" charset="0"/>
              </a:rPr>
              <a:t>So, as an ideal modern religious </a:t>
            </a:r>
            <a:r>
              <a:rPr lang="en-US" sz="1600" i="1" dirty="0" err="1" smtClean="0">
                <a:latin typeface="Arial Black" pitchFamily="34" charset="0"/>
              </a:rPr>
              <a:t>centred</a:t>
            </a:r>
            <a:r>
              <a:rPr lang="en-US" sz="1600" i="1" dirty="0" smtClean="0">
                <a:latin typeface="Arial Black" pitchFamily="34" charset="0"/>
              </a:rPr>
              <a:t> society, how we can create </a:t>
            </a:r>
            <a:r>
              <a:rPr lang="en-US" sz="1600" b="1" i="1" dirty="0" smtClean="0">
                <a:latin typeface="Arial Black" pitchFamily="34" charset="0"/>
              </a:rPr>
              <a:t>NHEPC Overall Goal </a:t>
            </a:r>
          </a:p>
          <a:p>
            <a:pPr marL="188913" indent="254000" algn="just" rtl="0" eaLnBrk="1" hangingPunct="1">
              <a:lnSpc>
                <a:spcPct val="80000"/>
              </a:lnSpc>
              <a:buFont typeface="Wingdings" pitchFamily="2" charset="2"/>
              <a:buNone/>
              <a:defRPr/>
            </a:pPr>
            <a:r>
              <a:rPr lang="en-US" sz="1400" i="1" dirty="0" smtClean="0">
                <a:latin typeface="Arial Black" pitchFamily="34" charset="0"/>
              </a:rPr>
              <a:t>- An ideal </a:t>
            </a:r>
            <a:r>
              <a:rPr lang="en-US" sz="1400" i="1" dirty="0" smtClean="0"/>
              <a:t>“</a:t>
            </a:r>
            <a:r>
              <a:rPr lang="en-US" sz="1400" i="1" dirty="0" smtClean="0">
                <a:latin typeface="Arial Black" pitchFamily="34" charset="0"/>
              </a:rPr>
              <a:t>accepted  &amp; promoting </a:t>
            </a:r>
            <a:r>
              <a:rPr lang="en-US" sz="1400" i="1" dirty="0" smtClean="0"/>
              <a:t>“</a:t>
            </a:r>
            <a:r>
              <a:rPr lang="en-US" sz="1400" i="1" dirty="0" smtClean="0">
                <a:latin typeface="Arial Black" pitchFamily="34" charset="0"/>
              </a:rPr>
              <a:t>NHEPC  Definition</a:t>
            </a:r>
            <a:r>
              <a:rPr lang="en-US" sz="1400" i="1" dirty="0" smtClean="0"/>
              <a:t>”</a:t>
            </a:r>
            <a:r>
              <a:rPr lang="en-US" sz="1400" i="1" dirty="0" smtClean="0">
                <a:latin typeface="Arial Black" pitchFamily="34" charset="0"/>
              </a:rPr>
              <a:t>? </a:t>
            </a:r>
          </a:p>
          <a:p>
            <a:pPr marL="188913" indent="254000" algn="just" rtl="0" eaLnBrk="1" hangingPunct="1">
              <a:lnSpc>
                <a:spcPct val="80000"/>
              </a:lnSpc>
              <a:buFont typeface="Wingdings" pitchFamily="2" charset="2"/>
              <a:buNone/>
              <a:defRPr/>
            </a:pPr>
            <a:r>
              <a:rPr lang="en-US" sz="1400" i="1" dirty="0" smtClean="0">
                <a:latin typeface="Arial Black" pitchFamily="34" charset="0"/>
              </a:rPr>
              <a:t>- Persuasive  NHEPC objectives (Drive from WHO &amp; Behaviorist Def)</a:t>
            </a:r>
            <a:endParaRPr lang="en-US" sz="1400" dirty="0" smtClean="0"/>
          </a:p>
        </p:txBody>
      </p:sp>
    </p:spTree>
  </p:cSld>
  <p:clrMapOvr>
    <a:masterClrMapping/>
  </p:clrMapOvr>
  <p:transition>
    <p:push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203DE7BB-1B88-48C6-B878-819B61B5FB2B}" type="slidenum">
              <a:rPr lang="ar-SA"/>
              <a:pPr>
                <a:defRPr/>
              </a:pPr>
              <a:t>25</a:t>
            </a:fld>
            <a:endParaRPr lang="en-US"/>
          </a:p>
        </p:txBody>
      </p:sp>
      <p:sp>
        <p:nvSpPr>
          <p:cNvPr id="30722" name="Rectangle 2"/>
          <p:cNvSpPr>
            <a:spLocks noGrp="1" noRot="1" noChangeArrowheads="1"/>
          </p:cNvSpPr>
          <p:nvPr>
            <p:ph type="title"/>
          </p:nvPr>
        </p:nvSpPr>
        <p:spPr>
          <a:xfrm>
            <a:off x="250825" y="368300"/>
            <a:ext cx="8713788" cy="850900"/>
          </a:xfrm>
        </p:spPr>
        <p:style>
          <a:lnRef idx="2">
            <a:schemeClr val="accent2"/>
          </a:lnRef>
          <a:fillRef idx="1">
            <a:schemeClr val="lt1"/>
          </a:fillRef>
          <a:effectRef idx="0">
            <a:schemeClr val="accent2"/>
          </a:effectRef>
          <a:fontRef idx="minor">
            <a:schemeClr val="dk1"/>
          </a:fontRef>
        </p:style>
        <p:txBody>
          <a:bodyPr/>
          <a:lstStyle/>
          <a:p>
            <a:pPr algn="ctr" rtl="0" eaLnBrk="1" hangingPunct="1">
              <a:defRPr/>
            </a:pPr>
            <a:r>
              <a:rPr lang="en-US" sz="1200" i="1" dirty="0" smtClean="0"/>
              <a:t>A CONCISE NHEPC  </a:t>
            </a:r>
            <a:br>
              <a:rPr lang="en-US" sz="1200" i="1" dirty="0" smtClean="0"/>
            </a:br>
            <a:r>
              <a:rPr lang="en-US" sz="1400" dirty="0" smtClean="0"/>
              <a:t> </a:t>
            </a:r>
            <a:r>
              <a:rPr lang="en-US" sz="1800" b="0" i="1" dirty="0" smtClean="0"/>
              <a:t>“</a:t>
            </a:r>
            <a:r>
              <a:rPr lang="en-US" sz="1400" b="0" i="1" dirty="0" smtClean="0"/>
              <a:t>Nature &amp; History </a:t>
            </a:r>
            <a:r>
              <a:rPr lang="en-US" sz="1400" b="0" i="1" dirty="0" smtClean="0">
                <a:sym typeface="Symbol" pitchFamily="18" charset="2"/>
              </a:rPr>
              <a:t></a:t>
            </a:r>
            <a:r>
              <a:rPr lang="en-US" sz="1400" b="0" i="1" dirty="0" smtClean="0"/>
              <a:t> Proper Definition  of  H; E; HEP &amp; NHEPC we have to </a:t>
            </a:r>
            <a:r>
              <a:rPr lang="en-US" sz="1400" i="1" dirty="0" smtClean="0"/>
              <a:t>looking for </a:t>
            </a:r>
            <a:r>
              <a:rPr lang="en-US" sz="1600" i="1" dirty="0" smtClean="0"/>
              <a:t>?</a:t>
            </a:r>
          </a:p>
        </p:txBody>
      </p:sp>
      <p:sp>
        <p:nvSpPr>
          <p:cNvPr id="30724" name="Rectangle 4"/>
          <p:cNvSpPr>
            <a:spLocks noGrp="1" noChangeArrowheads="1"/>
          </p:cNvSpPr>
          <p:nvPr>
            <p:ph type="body" idx="1"/>
          </p:nvPr>
        </p:nvSpPr>
        <p:spPr>
          <a:xfrm>
            <a:off x="928688" y="2411413"/>
            <a:ext cx="7640637" cy="3089275"/>
          </a:xfrm>
        </p:spPr>
        <p:txBody>
          <a:bodyPr/>
          <a:lstStyle/>
          <a:p>
            <a:pPr marL="280988" indent="-188913" algn="ctr" rtl="0" eaLnBrk="1" hangingPunct="1">
              <a:lnSpc>
                <a:spcPct val="90000"/>
              </a:lnSpc>
              <a:buFont typeface="Wingdings" pitchFamily="2" charset="2"/>
              <a:buNone/>
              <a:tabLst>
                <a:tab pos="365125" algn="l"/>
              </a:tabLst>
              <a:defRPr/>
            </a:pPr>
            <a:endParaRPr lang="en-US" sz="2000" b="1" dirty="0" smtClean="0">
              <a:latin typeface="Arial Black" pitchFamily="34" charset="0"/>
            </a:endParaRPr>
          </a:p>
          <a:p>
            <a:pPr marL="280988" indent="-188913" algn="ctr" rtl="0" eaLnBrk="1" hangingPunct="1">
              <a:lnSpc>
                <a:spcPct val="90000"/>
              </a:lnSpc>
              <a:buFont typeface="Wingdings" pitchFamily="2" charset="2"/>
              <a:buNone/>
              <a:tabLst>
                <a:tab pos="365125" algn="l"/>
              </a:tabLst>
              <a:defRPr/>
            </a:pPr>
            <a:r>
              <a:rPr lang="en-US" sz="2000" b="1" dirty="0" smtClean="0">
                <a:latin typeface="Arial Black" pitchFamily="34" charset="0"/>
              </a:rPr>
              <a:t>Thus, let us hold a </a:t>
            </a:r>
            <a:r>
              <a:rPr lang="en-US" sz="2000" b="1" dirty="0" smtClean="0"/>
              <a:t>“</a:t>
            </a:r>
            <a:r>
              <a:rPr lang="en-US" sz="2000" b="1" dirty="0" smtClean="0">
                <a:latin typeface="Arial Black" pitchFamily="34" charset="0"/>
              </a:rPr>
              <a:t>Learning Debate</a:t>
            </a:r>
            <a:r>
              <a:rPr lang="en-US" sz="2000" b="1" dirty="0" smtClean="0"/>
              <a:t>”</a:t>
            </a:r>
            <a:r>
              <a:rPr lang="en-US" sz="2000" b="1" dirty="0" smtClean="0">
                <a:latin typeface="Arial Black" pitchFamily="34" charset="0"/>
              </a:rPr>
              <a:t> </a:t>
            </a:r>
          </a:p>
          <a:p>
            <a:pPr marL="280988" indent="-188913" algn="ctr" rtl="0" eaLnBrk="1" hangingPunct="1">
              <a:lnSpc>
                <a:spcPct val="90000"/>
              </a:lnSpc>
              <a:buFont typeface="Wingdings" pitchFamily="2" charset="2"/>
              <a:buNone/>
              <a:tabLst>
                <a:tab pos="365125" algn="l"/>
              </a:tabLst>
              <a:defRPr/>
            </a:pPr>
            <a:endParaRPr lang="en-US" sz="2000" dirty="0" smtClean="0">
              <a:latin typeface="Arial Black" pitchFamily="34" charset="0"/>
            </a:endParaRPr>
          </a:p>
          <a:p>
            <a:pPr marL="280988" indent="-188913" algn="just" rtl="0" eaLnBrk="1" hangingPunct="1">
              <a:lnSpc>
                <a:spcPct val="90000"/>
              </a:lnSpc>
              <a:tabLst>
                <a:tab pos="365125" algn="l"/>
              </a:tabLst>
              <a:defRPr/>
            </a:pPr>
            <a:r>
              <a:rPr lang="en-US" sz="2000" dirty="0" smtClean="0">
                <a:latin typeface="Arial Black" pitchFamily="34" charset="0"/>
              </a:rPr>
              <a:t>Based on these literature, the nature of the Saudi community and culture, the nature and fortitude future of HE, the ideal definition of a </a:t>
            </a:r>
            <a:r>
              <a:rPr lang="en-US" sz="2000" dirty="0" smtClean="0"/>
              <a:t>“</a:t>
            </a:r>
            <a:r>
              <a:rPr lang="en-US" sz="2000" b="1" i="1" dirty="0" smtClean="0">
                <a:latin typeface="Arial Black" pitchFamily="34" charset="0"/>
              </a:rPr>
              <a:t>National Health; &amp; National NHEPC </a:t>
            </a:r>
            <a:r>
              <a:rPr lang="en-US" sz="2000" dirty="0" smtClean="0">
                <a:latin typeface="Arial Black" pitchFamily="34" charset="0"/>
              </a:rPr>
              <a:t>that the whole people can understand, accept and react with it positively</a:t>
            </a:r>
            <a:r>
              <a:rPr lang="en-US" sz="2000" i="1" dirty="0" smtClean="0">
                <a:latin typeface="Arial Black" pitchFamily="34" charset="0"/>
              </a:rPr>
              <a:t>, </a:t>
            </a:r>
            <a:r>
              <a:rPr lang="en-US" sz="2000" b="1" i="1" dirty="0" smtClean="0">
                <a:latin typeface="Arial Black" pitchFamily="34" charset="0"/>
              </a:rPr>
              <a:t>is</a:t>
            </a:r>
            <a:r>
              <a:rPr lang="en-US" sz="2000" i="1" dirty="0" smtClean="0">
                <a:latin typeface="Arial Black" pitchFamily="34" charset="0"/>
              </a:rPr>
              <a:t>:</a:t>
            </a:r>
            <a:r>
              <a:rPr lang="en-US" sz="2000" dirty="0" smtClean="0">
                <a:latin typeface="Arial Black" pitchFamily="34" charset="0"/>
              </a:rPr>
              <a:t> </a:t>
            </a:r>
          </a:p>
        </p:txBody>
      </p:sp>
    </p:spTree>
  </p:cSld>
  <p:clrMapOvr>
    <a:masterClrMapping/>
  </p:clrMapOvr>
  <p:transition>
    <p:push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F5F0987B-923C-4079-868E-9203862FE289}" type="slidenum">
              <a:rPr lang="ar-SA"/>
              <a:pPr>
                <a:defRPr/>
              </a:pPr>
              <a:t>26</a:t>
            </a:fld>
            <a:endParaRPr lang="en-US"/>
          </a:p>
        </p:txBody>
      </p:sp>
      <p:sp>
        <p:nvSpPr>
          <p:cNvPr id="35842" name="Rectangle 2"/>
          <p:cNvSpPr>
            <a:spLocks noGrp="1" noRot="1" noChangeArrowheads="1"/>
          </p:cNvSpPr>
          <p:nvPr>
            <p:ph type="title"/>
          </p:nvPr>
        </p:nvSpPr>
        <p:spPr>
          <a:xfrm>
            <a:off x="827088" y="228600"/>
            <a:ext cx="8012112" cy="536575"/>
          </a:xfrm>
        </p:spPr>
        <p:txBody>
          <a:bodyPr/>
          <a:lstStyle/>
          <a:p>
            <a:pPr algn="ctr" eaLnBrk="1" hangingPunct="1">
              <a:defRPr/>
            </a:pPr>
            <a:r>
              <a:rPr lang="en-US" sz="1200" i="1" dirty="0" smtClean="0"/>
              <a:t>A CONCISE  NHEPC </a:t>
            </a:r>
            <a:r>
              <a:rPr lang="en-US" sz="1400" dirty="0" smtClean="0"/>
              <a:t/>
            </a:r>
            <a:br>
              <a:rPr lang="en-US" sz="1400" dirty="0" smtClean="0"/>
            </a:br>
            <a:r>
              <a:rPr lang="en-US" sz="1400" dirty="0" smtClean="0"/>
              <a:t> </a:t>
            </a:r>
            <a:r>
              <a:rPr lang="en-US" sz="1600" i="1" dirty="0" smtClean="0">
                <a:latin typeface="Arial"/>
              </a:rPr>
              <a:t>“</a:t>
            </a:r>
            <a:r>
              <a:rPr lang="en-US" sz="1600" i="1" dirty="0" smtClean="0"/>
              <a:t>Nature &amp; History </a:t>
            </a:r>
            <a:r>
              <a:rPr lang="en-US" sz="1600" i="1" dirty="0" smtClean="0">
                <a:sym typeface="Symbol" pitchFamily="18" charset="2"/>
              </a:rPr>
              <a:t></a:t>
            </a:r>
            <a:r>
              <a:rPr lang="en-US" sz="1600" i="1" dirty="0" smtClean="0"/>
              <a:t> Proper Definition  of  NHEPC Objectives  </a:t>
            </a:r>
          </a:p>
        </p:txBody>
      </p:sp>
      <p:sp>
        <p:nvSpPr>
          <p:cNvPr id="35843" name="Rectangle 3"/>
          <p:cNvSpPr>
            <a:spLocks noGrp="1" noRot="1" noChangeArrowheads="1"/>
          </p:cNvSpPr>
          <p:nvPr>
            <p:ph type="body" idx="1"/>
          </p:nvPr>
        </p:nvSpPr>
        <p:spPr>
          <a:xfrm>
            <a:off x="611188" y="836613"/>
            <a:ext cx="8083550" cy="5735637"/>
          </a:xfrm>
        </p:spPr>
        <p:txBody>
          <a:bodyPr/>
          <a:lstStyle/>
          <a:p>
            <a:pPr algn="ctr" rtl="0" eaLnBrk="1" hangingPunct="1">
              <a:lnSpc>
                <a:spcPct val="80000"/>
              </a:lnSpc>
              <a:buFont typeface="Wingdings" pitchFamily="2" charset="2"/>
              <a:buNone/>
              <a:defRPr/>
            </a:pPr>
            <a:r>
              <a:rPr lang="en-US" sz="1600" b="1" dirty="0" smtClean="0">
                <a:latin typeface="Arial Black" pitchFamily="34" charset="0"/>
              </a:rPr>
              <a:t>H E  </a:t>
            </a:r>
            <a:r>
              <a:rPr lang="en-US" sz="1600" b="1" dirty="0" smtClean="0">
                <a:latin typeface="Arial Black" pitchFamily="34" charset="0"/>
                <a:sym typeface="Symbol" pitchFamily="18" charset="2"/>
              </a:rPr>
              <a:t></a:t>
            </a:r>
            <a:r>
              <a:rPr lang="en-US" sz="1600" b="1" dirty="0" smtClean="0">
                <a:latin typeface="Arial Black" pitchFamily="34" charset="0"/>
              </a:rPr>
              <a:t>  QUALITY OF HEALTHFUL LIFE  </a:t>
            </a: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dirty="0" smtClean="0">
              <a:latin typeface="Arial Black" pitchFamily="34" charset="0"/>
            </a:endParaRPr>
          </a:p>
          <a:p>
            <a:pPr algn="ctr" rtl="0" eaLnBrk="1" hangingPunct="1">
              <a:lnSpc>
                <a:spcPct val="80000"/>
              </a:lnSpc>
              <a:buFont typeface="Wingdings" pitchFamily="2" charset="2"/>
              <a:buNone/>
              <a:defRPr/>
            </a:pPr>
            <a:r>
              <a:rPr lang="en-US" sz="1600" b="1" dirty="0" smtClean="0"/>
              <a:t>HEHA/HEHAT </a:t>
            </a:r>
            <a:r>
              <a:rPr lang="en-US" sz="1600" b="1" dirty="0" smtClean="0">
                <a:sym typeface="Symbol" pitchFamily="18" charset="2"/>
              </a:rPr>
              <a:t></a:t>
            </a:r>
            <a:r>
              <a:rPr lang="en-US" sz="1600" b="1" dirty="0" smtClean="0"/>
              <a:t> QUALITY OF HEHAT PATIENTS’ &amp; EMPLOYEES’ HEALTHFUL LIFE  </a:t>
            </a:r>
            <a:endParaRPr lang="en-US" sz="1600" dirty="0" smtClean="0"/>
          </a:p>
          <a:p>
            <a:pPr algn="ctr" rtl="0" eaLnBrk="1" hangingPunct="1">
              <a:lnSpc>
                <a:spcPct val="80000"/>
              </a:lnSpc>
              <a:buFont typeface="Wingdings" pitchFamily="2" charset="2"/>
              <a:buNone/>
              <a:defRPr/>
            </a:pPr>
            <a:r>
              <a:rPr lang="en-US" sz="1600" dirty="0" smtClean="0"/>
              <a:t>&amp;</a:t>
            </a:r>
            <a:endParaRPr lang="en-US" sz="1600" b="1" i="1" dirty="0" smtClean="0"/>
          </a:p>
          <a:p>
            <a:pPr algn="ctr" rtl="0" eaLnBrk="1" hangingPunct="1">
              <a:lnSpc>
                <a:spcPct val="80000"/>
              </a:lnSpc>
              <a:buFont typeface="Wingdings" pitchFamily="2" charset="2"/>
              <a:buNone/>
              <a:defRPr/>
            </a:pPr>
            <a:r>
              <a:rPr lang="en-US" sz="1600" i="1" dirty="0" smtClean="0">
                <a:latin typeface="Arial Black" pitchFamily="34" charset="0"/>
              </a:rPr>
              <a:t>THE TWO MAJOR HE OBJECTIVES</a:t>
            </a:r>
            <a:r>
              <a:rPr lang="en-US" sz="1600" b="1" i="1" dirty="0" smtClean="0"/>
              <a:t>   </a:t>
            </a:r>
            <a:endParaRPr lang="en-US" sz="1600" b="1" dirty="0" smtClean="0"/>
          </a:p>
          <a:p>
            <a:pPr algn="ctr" rtl="0" eaLnBrk="1" hangingPunct="1">
              <a:lnSpc>
                <a:spcPct val="80000"/>
              </a:lnSpc>
              <a:buFont typeface="Wingdings" pitchFamily="2" charset="2"/>
              <a:buNone/>
              <a:defRPr/>
            </a:pPr>
            <a:r>
              <a:rPr lang="en-US" sz="1600" b="1" dirty="0" smtClean="0"/>
              <a:t>ARE </a:t>
            </a:r>
            <a:endParaRPr lang="en-US" sz="1600" b="1" dirty="0" smtClean="0">
              <a:sym typeface="Symbol" pitchFamily="18" charset="2"/>
            </a:endParaRP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i="1" dirty="0" smtClean="0"/>
          </a:p>
          <a:p>
            <a:pPr algn="just" rtl="0" eaLnBrk="1" hangingPunct="1">
              <a:lnSpc>
                <a:spcPct val="80000"/>
              </a:lnSpc>
              <a:defRPr/>
            </a:pPr>
            <a:r>
              <a:rPr lang="en-US" sz="1800" b="1" i="1" dirty="0" smtClean="0">
                <a:latin typeface="Arial Black" pitchFamily="34" charset="0"/>
              </a:rPr>
              <a:t>HELP</a:t>
            </a:r>
            <a:r>
              <a:rPr lang="en-US" sz="1600" b="1" i="1" dirty="0" smtClean="0"/>
              <a:t> PEOPLE TO INCREASE THIER ABILITIES TO MAKE INFORMED DECISIONS AFFECTING THIER PERSONAL, FAMILY AND COMMUNITY WELL-BEING.</a:t>
            </a:r>
          </a:p>
          <a:p>
            <a:pPr algn="just" rtl="0" eaLnBrk="1" hangingPunct="1">
              <a:lnSpc>
                <a:spcPct val="80000"/>
              </a:lnSpc>
              <a:buFont typeface="Wingdings" pitchFamily="2" charset="2"/>
              <a:buNone/>
              <a:defRPr/>
            </a:pPr>
            <a:endParaRPr lang="en-US" sz="1600" b="1" i="1" dirty="0" smtClean="0">
              <a:latin typeface="Arial Black" pitchFamily="34" charset="0"/>
            </a:endParaRPr>
          </a:p>
          <a:p>
            <a:pPr algn="just" rtl="0" eaLnBrk="1" hangingPunct="1">
              <a:lnSpc>
                <a:spcPct val="80000"/>
              </a:lnSpc>
              <a:defRPr/>
            </a:pPr>
            <a:r>
              <a:rPr lang="en-US" sz="1800" b="1" i="1" dirty="0" smtClean="0">
                <a:latin typeface="Arial Black" pitchFamily="34" charset="0"/>
              </a:rPr>
              <a:t>FACILITATE</a:t>
            </a:r>
            <a:r>
              <a:rPr lang="en-US" sz="1600" b="1" i="1" dirty="0" smtClean="0"/>
              <a:t> VOLUNTARY ADAPTATIONS OF BEHAVIOR CONDUCTIVE TO HEALTH.</a:t>
            </a:r>
            <a:endParaRPr lang="en-US" sz="1600" i="1" dirty="0" smtClean="0"/>
          </a:p>
          <a:p>
            <a:pPr algn="ctr" rtl="0" eaLnBrk="1" hangingPunct="1">
              <a:lnSpc>
                <a:spcPct val="80000"/>
              </a:lnSpc>
              <a:buFont typeface="Wingdings" pitchFamily="2" charset="2"/>
              <a:buNone/>
              <a:defRPr/>
            </a:pPr>
            <a:r>
              <a:rPr lang="en-US" sz="1600" i="1" dirty="0" smtClean="0"/>
              <a:t> BY</a:t>
            </a:r>
            <a:endParaRPr lang="en-US" sz="1600" b="1" dirty="0" smtClean="0"/>
          </a:p>
          <a:p>
            <a:pPr algn="ctr" rtl="0" eaLnBrk="1" hangingPunct="1">
              <a:lnSpc>
                <a:spcPct val="80000"/>
              </a:lnSpc>
              <a:buFont typeface="Wingdings" pitchFamily="2" charset="2"/>
              <a:buNone/>
              <a:defRPr/>
            </a:pPr>
            <a:r>
              <a:rPr lang="en-US" sz="1600" b="1" dirty="0" smtClean="0"/>
              <a:t>ENCOURAGING, MOTIVATING, PROMOTE  ........NOT TEACH/INSTRUCT\ORDER </a:t>
            </a:r>
          </a:p>
          <a:p>
            <a:pPr algn="ctr" rtl="0" eaLnBrk="1" hangingPunct="1">
              <a:lnSpc>
                <a:spcPct val="80000"/>
              </a:lnSpc>
              <a:buFont typeface="Wingdings" pitchFamily="2" charset="2"/>
              <a:buNone/>
              <a:defRPr/>
            </a:pPr>
            <a:r>
              <a:rPr lang="en-US" sz="1600" b="1" dirty="0" smtClean="0"/>
              <a:t>PEOPLE\PATIENTS TO:</a:t>
            </a:r>
            <a:endParaRPr lang="en-US" sz="1600" b="1" dirty="0" smtClean="0">
              <a:sym typeface="Symbol" pitchFamily="18" charset="2"/>
            </a:endParaRPr>
          </a:p>
          <a:p>
            <a:pPr algn="ctr" rtl="0" eaLnBrk="1" hangingPunct="1">
              <a:lnSpc>
                <a:spcPct val="80000"/>
              </a:lnSpc>
              <a:buFont typeface="Wingdings" pitchFamily="2" charset="2"/>
              <a:buNone/>
              <a:defRPr/>
            </a:pPr>
            <a:r>
              <a:rPr lang="en-US" sz="1600" b="1" dirty="0" smtClean="0">
                <a:sym typeface="Symbol" pitchFamily="18" charset="2"/>
              </a:rPr>
              <a:t></a:t>
            </a:r>
            <a:endParaRPr lang="en-US" sz="1600" b="1" dirty="0" smtClean="0"/>
          </a:p>
          <a:p>
            <a:pPr algn="just" rtl="0" eaLnBrk="1" hangingPunct="1">
              <a:lnSpc>
                <a:spcPct val="80000"/>
              </a:lnSpc>
              <a:defRPr/>
            </a:pPr>
            <a:r>
              <a:rPr lang="en-US" sz="1600" b="1" dirty="0" smtClean="0"/>
              <a:t>ACQUIRE .………………………………...…,.</a:t>
            </a:r>
          </a:p>
          <a:p>
            <a:pPr algn="just" rtl="0" eaLnBrk="1" hangingPunct="1">
              <a:lnSpc>
                <a:spcPct val="80000"/>
              </a:lnSpc>
              <a:defRPr/>
            </a:pPr>
            <a:r>
              <a:rPr lang="en-US" sz="1600" b="1" dirty="0" smtClean="0">
                <a:latin typeface="Arial Black" pitchFamily="34" charset="0"/>
              </a:rPr>
              <a:t>PERCEPT</a:t>
            </a:r>
            <a:r>
              <a:rPr lang="en-US" sz="1600" b="1" dirty="0" smtClean="0"/>
              <a:t> (Accept/ not Reject) .….......</a:t>
            </a:r>
          </a:p>
          <a:p>
            <a:pPr algn="just" rtl="0" eaLnBrk="1" hangingPunct="1">
              <a:lnSpc>
                <a:spcPct val="80000"/>
              </a:lnSpc>
              <a:defRPr/>
            </a:pPr>
            <a:r>
              <a:rPr lang="en-US" sz="1600" b="1" dirty="0" smtClean="0">
                <a:latin typeface="Arial Black" pitchFamily="34" charset="0"/>
              </a:rPr>
              <a:t>MOTIVATE </a:t>
            </a:r>
            <a:r>
              <a:rPr lang="en-US" sz="1600" b="1" dirty="0" smtClean="0"/>
              <a:t>To (accept) ……….…………..</a:t>
            </a:r>
          </a:p>
          <a:p>
            <a:pPr algn="just" rtl="0" eaLnBrk="1" hangingPunct="1">
              <a:lnSpc>
                <a:spcPct val="80000"/>
              </a:lnSpc>
              <a:defRPr/>
            </a:pPr>
            <a:r>
              <a:rPr lang="en-US" sz="1600" b="1" dirty="0" smtClean="0"/>
              <a:t>MODIFY\HELP CHANGE voluntary ..........……</a:t>
            </a:r>
            <a:endParaRPr lang="en-US" sz="1600" dirty="0" smtClean="0"/>
          </a:p>
          <a:p>
            <a:pPr algn="ctr" rtl="0" eaLnBrk="1" hangingPunct="1">
              <a:lnSpc>
                <a:spcPct val="80000"/>
              </a:lnSpc>
              <a:buFont typeface="Wingdings" pitchFamily="2" charset="2"/>
              <a:buNone/>
              <a:defRPr/>
            </a:pPr>
            <a:r>
              <a:rPr lang="en-US" sz="1600" b="1" dirty="0" smtClean="0"/>
              <a:t>&amp; </a:t>
            </a:r>
          </a:p>
          <a:p>
            <a:pPr algn="ctr" rtl="0" eaLnBrk="1" hangingPunct="1">
              <a:lnSpc>
                <a:spcPct val="80000"/>
              </a:lnSpc>
              <a:buFont typeface="Wingdings" pitchFamily="2" charset="2"/>
              <a:buNone/>
              <a:defRPr/>
            </a:pPr>
            <a:r>
              <a:rPr lang="en-US" sz="1600" b="1" i="1" dirty="0" smtClean="0">
                <a:latin typeface="Arial Black" pitchFamily="34" charset="0"/>
              </a:rPr>
              <a:t>PROMOTE SELF / INDEPENDENT / MAINTAIN HEALTH BEHAVIORS</a:t>
            </a:r>
          </a:p>
        </p:txBody>
      </p:sp>
    </p:spTree>
  </p:cSld>
  <p:clrMapOvr>
    <a:masterClrMapping/>
  </p:clrMapOvr>
  <p:transition>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A56854F8-382C-4976-8EA0-549E9D7FE22C}" type="slidenum">
              <a:rPr lang="ar-SA"/>
              <a:pPr>
                <a:defRPr/>
              </a:pPr>
              <a:t>27</a:t>
            </a:fld>
            <a:endParaRPr lang="en-US"/>
          </a:p>
        </p:txBody>
      </p:sp>
      <p:sp>
        <p:nvSpPr>
          <p:cNvPr id="36866" name="Rectangle 2"/>
          <p:cNvSpPr>
            <a:spLocks noGrp="1" noRot="1" noChangeArrowheads="1"/>
          </p:cNvSpPr>
          <p:nvPr>
            <p:ph type="title"/>
          </p:nvPr>
        </p:nvSpPr>
        <p:spPr>
          <a:xfrm>
            <a:off x="642938" y="71438"/>
            <a:ext cx="8215312" cy="679450"/>
          </a:xfrm>
        </p:spPr>
        <p:txBody>
          <a:bodyPr/>
          <a:lstStyle/>
          <a:p>
            <a:pPr algn="ctr" rtl="0" eaLnBrk="1" hangingPunct="1">
              <a:defRPr/>
            </a:pPr>
            <a:r>
              <a:rPr lang="en-US" sz="1200" i="1" dirty="0" smtClean="0"/>
              <a:t>A CONCISE  NHEPC </a:t>
            </a:r>
            <a:r>
              <a:rPr lang="en-US" sz="1400" dirty="0" smtClean="0"/>
              <a:t/>
            </a:r>
            <a:br>
              <a:rPr lang="en-US" sz="1400" dirty="0" smtClean="0"/>
            </a:br>
            <a:r>
              <a:rPr lang="en-US" sz="1400" dirty="0" smtClean="0"/>
              <a:t> </a:t>
            </a:r>
            <a:r>
              <a:rPr lang="en-US" sz="1600" i="1" dirty="0" smtClean="0">
                <a:latin typeface="Arial"/>
              </a:rPr>
              <a:t>“</a:t>
            </a:r>
            <a:r>
              <a:rPr lang="en-US" sz="1600" i="1" dirty="0" smtClean="0"/>
              <a:t>Nature &amp; History </a:t>
            </a:r>
            <a:r>
              <a:rPr lang="en-US" sz="1600" i="1" dirty="0" smtClean="0">
                <a:sym typeface="Symbol" pitchFamily="18" charset="2"/>
              </a:rPr>
              <a:t></a:t>
            </a:r>
            <a:r>
              <a:rPr lang="en-US" sz="1600" i="1" dirty="0" smtClean="0"/>
              <a:t> Proper Definition  of  A National  H; E: P &amp;  NHEPC </a:t>
            </a:r>
          </a:p>
        </p:txBody>
      </p:sp>
      <p:sp>
        <p:nvSpPr>
          <p:cNvPr id="36867" name="Rectangle 3"/>
          <p:cNvSpPr>
            <a:spLocks noGrp="1" noRot="1" noChangeArrowheads="1"/>
          </p:cNvSpPr>
          <p:nvPr>
            <p:ph type="body" idx="1"/>
          </p:nvPr>
        </p:nvSpPr>
        <p:spPr>
          <a:xfrm>
            <a:off x="928688" y="928688"/>
            <a:ext cx="7786687" cy="5715000"/>
          </a:xfrm>
        </p:spPr>
        <p:txBody>
          <a:bodyPr/>
          <a:lstStyle/>
          <a:p>
            <a:pPr algn="ctr" rtl="0" eaLnBrk="1" hangingPunct="1">
              <a:lnSpc>
                <a:spcPct val="80000"/>
              </a:lnSpc>
              <a:buFont typeface="Wingdings" pitchFamily="2" charset="2"/>
              <a:buNone/>
              <a:defRPr/>
            </a:pPr>
            <a:r>
              <a:rPr lang="en-US" sz="1800" b="1" dirty="0" smtClean="0">
                <a:latin typeface="Arial Black" pitchFamily="34" charset="0"/>
              </a:rPr>
              <a:t>A NATIONAL DEFINITION OF HEALTH; HEP </a:t>
            </a:r>
            <a:r>
              <a:rPr lang="en-US" sz="2000" b="1" dirty="0" smtClean="0">
                <a:latin typeface="Arial Black" pitchFamily="34" charset="0"/>
              </a:rPr>
              <a:t>&amp; NHEPC </a:t>
            </a:r>
            <a:endParaRPr lang="en-US" sz="2000" b="1" dirty="0" smtClean="0"/>
          </a:p>
          <a:p>
            <a:pPr algn="just" rtl="0" eaLnBrk="1" hangingPunct="1">
              <a:lnSpc>
                <a:spcPct val="80000"/>
              </a:lnSpc>
              <a:buFont typeface="Wingdings" pitchFamily="2" charset="2"/>
              <a:buNone/>
              <a:defRPr/>
            </a:pPr>
            <a:endParaRPr lang="en-US" sz="1800" b="1" dirty="0" smtClean="0"/>
          </a:p>
          <a:p>
            <a:pPr algn="just" rtl="0" eaLnBrk="1" hangingPunct="1">
              <a:lnSpc>
                <a:spcPct val="80000"/>
              </a:lnSpc>
              <a:buFont typeface="Wingdings" pitchFamily="2" charset="2"/>
              <a:buNone/>
              <a:defRPr/>
            </a:pPr>
            <a:r>
              <a:rPr lang="en-US" sz="1800" b="1" dirty="0" smtClean="0"/>
              <a:t>		</a:t>
            </a:r>
            <a:r>
              <a:rPr lang="en-US" sz="1800" dirty="0" smtClean="0"/>
              <a:t>The history of health, education and health education show that health education has many definitions and understanding. These definitions and understanding are varied from generation to other and from nation to nation according to their cultural and social background. To motivate people to accept and react positively with health education message and activities, the early and the religious based definitions were considering the terms "Moral; Spiritual &amp; Emotional"... As an outcome of the Western Age of Reasoning, these morality terms were neglected. At the early of 20 century, there were worldwide debates regarding the most appropriate definitions for health, education, and health education. As a result of these philosophical and scientific debates, the early terms and many other such as “physical and / or intellectual, mental and / or psychological, cultural/environmental and or social….” were discussed for the best health education definition. Beside "Politics" the administrator factor, there are many other factors such as "economical, scientific and technological" factors such as poverty, hunger, hazards that can affect the quality of health full life of people (-</a:t>
            </a:r>
            <a:r>
              <a:rPr lang="en-US" sz="1800" dirty="0" err="1" smtClean="0"/>
              <a:t>ve</a:t>
            </a:r>
            <a:r>
              <a:rPr lang="en-US" sz="1800" dirty="0" smtClean="0"/>
              <a:t>/+</a:t>
            </a:r>
            <a:r>
              <a:rPr lang="en-US" sz="1800" dirty="0" err="1" smtClean="0"/>
              <a:t>ve</a:t>
            </a:r>
            <a:r>
              <a:rPr lang="en-US" sz="1800" dirty="0" smtClean="0"/>
              <a:t>).</a:t>
            </a:r>
            <a:endParaRPr lang="en-US" sz="1800" i="1" dirty="0" smtClean="0"/>
          </a:p>
          <a:p>
            <a:pPr algn="ctr" rtl="0" eaLnBrk="1" hangingPunct="1">
              <a:lnSpc>
                <a:spcPct val="80000"/>
              </a:lnSpc>
              <a:defRPr/>
            </a:pPr>
            <a:endParaRPr lang="en-US" sz="1800" b="1" i="1" dirty="0" smtClean="0"/>
          </a:p>
          <a:p>
            <a:pPr algn="ctr" rtl="0" eaLnBrk="1" hangingPunct="1">
              <a:lnSpc>
                <a:spcPct val="80000"/>
              </a:lnSpc>
              <a:defRPr/>
            </a:pPr>
            <a:r>
              <a:rPr lang="en-US" sz="1800" b="1" i="1" dirty="0" smtClean="0"/>
              <a:t>Ego (self) Reflective Learning:</a:t>
            </a:r>
            <a:r>
              <a:rPr lang="en-US" sz="1800" dirty="0" smtClean="0"/>
              <a:t> </a:t>
            </a:r>
          </a:p>
          <a:p>
            <a:pPr rtl="0" eaLnBrk="1" hangingPunct="1">
              <a:lnSpc>
                <a:spcPct val="80000"/>
              </a:lnSpc>
              <a:buFont typeface="Wingdings" pitchFamily="2" charset="2"/>
              <a:buNone/>
              <a:defRPr/>
            </a:pPr>
            <a:endParaRPr lang="en-US" sz="1800" dirty="0" smtClean="0"/>
          </a:p>
          <a:p>
            <a:pPr algn="just" rtl="0" eaLnBrk="1" hangingPunct="1">
              <a:lnSpc>
                <a:spcPct val="80000"/>
              </a:lnSpc>
              <a:defRPr/>
            </a:pPr>
            <a:endParaRPr lang="en-US" sz="1800" dirty="0" smtClean="0"/>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838200" y="6429375"/>
            <a:ext cx="1090613" cy="357188"/>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a:xfrm>
            <a:off x="3429000" y="6459538"/>
            <a:ext cx="2895600" cy="327025"/>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p:txBody>
          <a:bodyPr/>
          <a:lstStyle/>
          <a:p>
            <a:pPr>
              <a:defRPr/>
            </a:pPr>
            <a:fld id="{28C532CE-0A3F-4C49-BFD8-479C5A87BF06}" type="slidenum">
              <a:rPr lang="ar-SA"/>
              <a:pPr>
                <a:defRPr/>
              </a:pPr>
              <a:t>28</a:t>
            </a:fld>
            <a:endParaRPr lang="en-US"/>
          </a:p>
        </p:txBody>
      </p:sp>
      <p:sp>
        <p:nvSpPr>
          <p:cNvPr id="37890" name="Rectangle 2"/>
          <p:cNvSpPr>
            <a:spLocks noGrp="1" noRot="1" noChangeArrowheads="1"/>
          </p:cNvSpPr>
          <p:nvPr>
            <p:ph type="title"/>
          </p:nvPr>
        </p:nvSpPr>
        <p:spPr>
          <a:xfrm>
            <a:off x="714375" y="142875"/>
            <a:ext cx="8286750" cy="608013"/>
          </a:xfrm>
        </p:spPr>
        <p:txBody>
          <a:bodyPr/>
          <a:lstStyle/>
          <a:p>
            <a:pPr algn="ctr" rtl="0" eaLnBrk="1" hangingPunct="1">
              <a:defRPr/>
            </a:pPr>
            <a:r>
              <a:rPr lang="en-US" sz="1200" i="1" dirty="0" smtClean="0"/>
              <a:t>A CONCISE  NHEPC </a:t>
            </a:r>
            <a:r>
              <a:rPr lang="en-US" sz="1400" dirty="0" smtClean="0"/>
              <a:t/>
            </a:r>
            <a:br>
              <a:rPr lang="en-US" sz="1400" dirty="0" smtClean="0"/>
            </a:br>
            <a:r>
              <a:rPr lang="en-US" sz="1400" dirty="0" smtClean="0"/>
              <a:t> </a:t>
            </a:r>
            <a:r>
              <a:rPr lang="en-US" sz="1600" i="1" dirty="0" smtClean="0"/>
              <a:t>“Nature &amp; History </a:t>
            </a:r>
            <a:r>
              <a:rPr lang="en-US" sz="1600" i="1" dirty="0" smtClean="0">
                <a:sym typeface="Symbol" pitchFamily="18" charset="2"/>
              </a:rPr>
              <a:t></a:t>
            </a:r>
            <a:r>
              <a:rPr lang="en-US" sz="1600" i="1" dirty="0" smtClean="0"/>
              <a:t> Proper Definition  of  A National  H E &amp; </a:t>
            </a:r>
            <a:r>
              <a:rPr lang="en-US" sz="1800" i="1" dirty="0" smtClean="0"/>
              <a:t>NHEPC</a:t>
            </a:r>
            <a:r>
              <a:rPr lang="en-US" sz="1600" i="1" dirty="0" smtClean="0"/>
              <a:t> </a:t>
            </a:r>
          </a:p>
        </p:txBody>
      </p:sp>
      <p:sp>
        <p:nvSpPr>
          <p:cNvPr id="37891" name="Rectangle 3"/>
          <p:cNvSpPr>
            <a:spLocks noGrp="1" noRot="1" noChangeArrowheads="1"/>
          </p:cNvSpPr>
          <p:nvPr>
            <p:ph type="body" idx="1"/>
          </p:nvPr>
        </p:nvSpPr>
        <p:spPr>
          <a:xfrm>
            <a:off x="714375" y="928688"/>
            <a:ext cx="8228013" cy="5214937"/>
          </a:xfrm>
        </p:spPr>
        <p:txBody>
          <a:bodyPr/>
          <a:lstStyle/>
          <a:p>
            <a:pPr algn="just" rtl="0" eaLnBrk="1" hangingPunct="1">
              <a:lnSpc>
                <a:spcPct val="80000"/>
              </a:lnSpc>
              <a:buFont typeface="Wingdings" pitchFamily="2" charset="2"/>
              <a:buNone/>
              <a:defRPr/>
            </a:pPr>
            <a:r>
              <a:rPr lang="en-US" sz="1800" b="1" i="1" dirty="0" smtClean="0"/>
              <a:t>	</a:t>
            </a:r>
            <a:r>
              <a:rPr lang="en-US" sz="1600" b="1" i="1" dirty="0" smtClean="0"/>
              <a:t>An Ideal dynamic process of (1) Moral, (2) Spiritual, (3) Physical, (4) Intellectual, (5) Mental, (6) Emotional (7) Psychological, (8) Social, (9) Cultural, (10) Environmental, (11) Economical, with (12) Professional Ethics, that can help people/customers to “grow; develop”, and make informal decisions affecting their personal, family and community well being.</a:t>
            </a:r>
          </a:p>
          <a:p>
            <a:pPr rtl="0" eaLnBrk="1" hangingPunct="1">
              <a:lnSpc>
                <a:spcPct val="80000"/>
              </a:lnSpc>
              <a:buFont typeface="Wingdings" pitchFamily="2" charset="2"/>
              <a:buNone/>
              <a:defRPr/>
            </a:pPr>
            <a:r>
              <a:rPr lang="en-US" sz="1600" i="1" dirty="0" smtClean="0"/>
              <a:t>“</a:t>
            </a:r>
            <a:r>
              <a:rPr lang="en-US" sz="1400" i="1" dirty="0" smtClean="0"/>
              <a:t>An outcome of NUR/MLT Student Group Work 21/2/1427”</a:t>
            </a:r>
          </a:p>
          <a:p>
            <a:pPr algn="just" rtl="0" eaLnBrk="1" hangingPunct="1">
              <a:lnSpc>
                <a:spcPct val="80000"/>
              </a:lnSpc>
              <a:buFont typeface="Wingdings" pitchFamily="2" charset="2"/>
              <a:buNone/>
              <a:defRPr/>
            </a:pPr>
            <a:endParaRPr lang="en-US" sz="1800" b="1" i="1" dirty="0" smtClean="0"/>
          </a:p>
          <a:p>
            <a:pPr algn="just" rtl="0" eaLnBrk="1" hangingPunct="1">
              <a:lnSpc>
                <a:spcPct val="80000"/>
              </a:lnSpc>
              <a:buFont typeface="Wingdings" pitchFamily="2" charset="2"/>
              <a:buNone/>
              <a:defRPr/>
            </a:pPr>
            <a:r>
              <a:rPr lang="en-US" sz="1800" b="1" i="1" dirty="0" smtClean="0"/>
              <a:t>	</a:t>
            </a:r>
            <a:r>
              <a:rPr lang="en-US" sz="2000" b="1" i="1" dirty="0" smtClean="0"/>
              <a:t>An </a:t>
            </a:r>
            <a:r>
              <a:rPr lang="en-US" sz="2000" b="1" i="1" dirty="0" smtClean="0">
                <a:latin typeface="Arial Black" pitchFamily="34" charset="0"/>
              </a:rPr>
              <a:t>Ideal </a:t>
            </a:r>
            <a:r>
              <a:rPr lang="en-US" sz="2000" b="1" i="1" dirty="0" smtClean="0"/>
              <a:t>dynamic process of “(1) </a:t>
            </a:r>
            <a:r>
              <a:rPr lang="en-US" sz="2400" b="1" i="1" dirty="0" smtClean="0"/>
              <a:t>M</a:t>
            </a:r>
            <a:r>
              <a:rPr lang="en-US" sz="2000" b="1" i="1" dirty="0" smtClean="0"/>
              <a:t>oral, (2) </a:t>
            </a:r>
            <a:r>
              <a:rPr lang="en-US" sz="2400" b="1" i="1" dirty="0" smtClean="0"/>
              <a:t>S</a:t>
            </a:r>
            <a:r>
              <a:rPr lang="en-US" sz="2000" b="1" i="1" dirty="0" smtClean="0"/>
              <a:t>piritual, (3) </a:t>
            </a:r>
            <a:r>
              <a:rPr lang="en-US" sz="2400" b="1" i="1" dirty="0" smtClean="0"/>
              <a:t>P</a:t>
            </a:r>
            <a:r>
              <a:rPr lang="en-US" sz="2000" b="1" i="1" dirty="0" smtClean="0"/>
              <a:t>hysical, (4) </a:t>
            </a:r>
            <a:r>
              <a:rPr lang="en-US" sz="2400" b="1" i="1" dirty="0" smtClean="0"/>
              <a:t>I</a:t>
            </a:r>
            <a:r>
              <a:rPr lang="en-US" sz="2000" b="1" i="1" dirty="0" smtClean="0"/>
              <a:t>ntellectual, (5) </a:t>
            </a:r>
            <a:r>
              <a:rPr lang="en-US" sz="2400" b="1" i="1" dirty="0" smtClean="0"/>
              <a:t>M</a:t>
            </a:r>
            <a:r>
              <a:rPr lang="en-US" sz="2000" b="1" i="1" dirty="0" smtClean="0"/>
              <a:t>ental, (6) </a:t>
            </a:r>
            <a:r>
              <a:rPr lang="en-US" sz="2400" b="1" i="1" dirty="0" smtClean="0"/>
              <a:t>E</a:t>
            </a:r>
            <a:r>
              <a:rPr lang="en-US" sz="2000" b="1" i="1" dirty="0" smtClean="0"/>
              <a:t>motional (7) </a:t>
            </a:r>
            <a:r>
              <a:rPr lang="en-US" sz="2400" b="1" i="1" dirty="0" smtClean="0"/>
              <a:t>P</a:t>
            </a:r>
            <a:r>
              <a:rPr lang="en-US" sz="2000" b="1" i="1" dirty="0" smtClean="0"/>
              <a:t>sychological, (8) </a:t>
            </a:r>
            <a:r>
              <a:rPr lang="en-US" sz="2400" b="1" i="1" dirty="0" smtClean="0"/>
              <a:t>S</a:t>
            </a:r>
            <a:r>
              <a:rPr lang="en-US" sz="2000" b="1" i="1" dirty="0" smtClean="0"/>
              <a:t>ocial, (9) </a:t>
            </a:r>
            <a:r>
              <a:rPr lang="en-US" sz="2400" b="1" i="1" dirty="0" smtClean="0"/>
              <a:t>C</a:t>
            </a:r>
            <a:r>
              <a:rPr lang="en-US" sz="2000" b="1" i="1" dirty="0" smtClean="0"/>
              <a:t>ultural, (10) </a:t>
            </a:r>
            <a:r>
              <a:rPr lang="en-US" sz="2400" b="1" i="1" dirty="0" smtClean="0"/>
              <a:t>E</a:t>
            </a:r>
            <a:r>
              <a:rPr lang="en-US" sz="2000" b="1" i="1" dirty="0" smtClean="0"/>
              <a:t>nvironmental including Climate, (11) </a:t>
            </a:r>
            <a:r>
              <a:rPr lang="en-US" sz="2400" b="1" i="1" dirty="0" smtClean="0"/>
              <a:t>Economical</a:t>
            </a:r>
            <a:r>
              <a:rPr lang="en-US" sz="2000" b="1" i="1" dirty="0" smtClean="0"/>
              <a:t>, (12) </a:t>
            </a:r>
            <a:r>
              <a:rPr lang="en-US" sz="2400" b="1" i="1" dirty="0" smtClean="0"/>
              <a:t>P</a:t>
            </a:r>
            <a:r>
              <a:rPr lang="en-US" sz="2000" b="1" i="1" dirty="0" smtClean="0"/>
              <a:t>olitical with (13) professional </a:t>
            </a:r>
            <a:r>
              <a:rPr lang="en-US" sz="2400" b="1" i="1" dirty="0" smtClean="0"/>
              <a:t>E</a:t>
            </a:r>
            <a:r>
              <a:rPr lang="en-US" sz="2000" b="1" i="1" dirty="0" smtClean="0"/>
              <a:t>thics, (14) </a:t>
            </a:r>
            <a:r>
              <a:rPr lang="en-US" sz="2400" b="1" i="1" dirty="0" smtClean="0"/>
              <a:t>T</a:t>
            </a:r>
            <a:r>
              <a:rPr lang="en-US" sz="2000" b="1" i="1" dirty="0" smtClean="0"/>
              <a:t>echnological mean and (15) </a:t>
            </a:r>
            <a:r>
              <a:rPr lang="en-US" sz="2400" b="1" i="1" dirty="0" smtClean="0"/>
              <a:t>N</a:t>
            </a:r>
            <a:r>
              <a:rPr lang="en-US" sz="2000" i="1" dirty="0" smtClean="0"/>
              <a:t>u</a:t>
            </a:r>
            <a:r>
              <a:rPr lang="en-US" sz="2000" b="1" i="1" dirty="0" smtClean="0"/>
              <a:t>tritional” dimensions that can help people/customers to “grow; develop”, and make </a:t>
            </a:r>
            <a:r>
              <a:rPr lang="en-US" sz="2000" b="1" i="1" dirty="0" smtClean="0">
                <a:latin typeface="Arial Black" pitchFamily="34" charset="0"/>
              </a:rPr>
              <a:t>informal </a:t>
            </a:r>
            <a:r>
              <a:rPr lang="en-US" sz="2000" b="1" i="1" dirty="0" smtClean="0"/>
              <a:t>decisions within a specific “Time” affecting their personal, family and community well being.</a:t>
            </a:r>
          </a:p>
          <a:p>
            <a:pPr rtl="0" eaLnBrk="1" hangingPunct="1">
              <a:lnSpc>
                <a:spcPct val="80000"/>
              </a:lnSpc>
              <a:buFont typeface="Wingdings" pitchFamily="2" charset="2"/>
              <a:buNone/>
              <a:defRPr/>
            </a:pPr>
            <a:endParaRPr lang="en-US" sz="1400" i="1" dirty="0" smtClean="0"/>
          </a:p>
          <a:p>
            <a:pPr rtl="0" eaLnBrk="1" hangingPunct="1">
              <a:lnSpc>
                <a:spcPct val="80000"/>
              </a:lnSpc>
              <a:buFont typeface="Wingdings" pitchFamily="2" charset="2"/>
              <a:buNone/>
              <a:defRPr/>
            </a:pPr>
            <a:r>
              <a:rPr lang="en-US" sz="1400" i="1" dirty="0" smtClean="0"/>
              <a:t>“</a:t>
            </a:r>
            <a:r>
              <a:rPr lang="en-US" sz="1200" i="1" dirty="0" smtClean="0"/>
              <a:t>An outcome of “Has’ Student-Lecturer Dialogue HEHA 28/2/1427”modified 1428</a:t>
            </a:r>
            <a:r>
              <a:rPr lang="en-US" sz="1400" dirty="0" smtClean="0"/>
              <a:t> ; and NHEPC 2012”</a:t>
            </a:r>
          </a:p>
          <a:p>
            <a:pPr algn="ctr" rtl="0" eaLnBrk="1" hangingPunct="1">
              <a:lnSpc>
                <a:spcPct val="80000"/>
              </a:lnSpc>
              <a:buFont typeface="Wingdings" pitchFamily="2" charset="2"/>
              <a:buNone/>
              <a:defRPr/>
            </a:pPr>
            <a:endParaRPr lang="en-US" sz="1400" dirty="0" smtClean="0"/>
          </a:p>
          <a:p>
            <a:pPr algn="ctr" rtl="0" eaLnBrk="1" hangingPunct="1">
              <a:lnSpc>
                <a:spcPct val="80000"/>
              </a:lnSpc>
              <a:buFont typeface="Wingdings" pitchFamily="2" charset="2"/>
              <a:buNone/>
              <a:defRPr/>
            </a:pPr>
            <a:r>
              <a:rPr lang="en-US" sz="1400" b="1" dirty="0" smtClean="0"/>
              <a:t>Where Are You ? ; Do you have any addition .. New dimension / factor  can affect your health … ?!</a:t>
            </a:r>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85938" y="428625"/>
            <a:ext cx="6170612" cy="857250"/>
          </a:xfrm>
        </p:spPr>
        <p:txBody>
          <a:bodyPr/>
          <a:lstStyle/>
          <a:p>
            <a:pPr algn="ctr">
              <a:defRPr/>
            </a:pPr>
            <a:r>
              <a:rPr lang="en-US" sz="3600" dirty="0" smtClean="0"/>
              <a:t>Conclude ?! </a:t>
            </a:r>
            <a:endParaRPr lang="ar-SA" sz="3600"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47C3CC9-BB8F-42F8-A334-551BD0F8E3D5}" type="slidenum">
              <a:rPr lang="ar-SA" smtClean="0"/>
              <a:pPr>
                <a:defRPr/>
              </a:pPr>
              <a:t>29</a:t>
            </a:fld>
            <a:endParaRPr lang="en-US"/>
          </a:p>
        </p:txBody>
      </p:sp>
      <p:pic>
        <p:nvPicPr>
          <p:cNvPr id="33798" name="Picture 3" descr="maturity_immaturity_argyris"/>
          <p:cNvPicPr>
            <a:picLocks noChangeAspect="1" noChangeArrowheads="1"/>
          </p:cNvPicPr>
          <p:nvPr/>
        </p:nvPicPr>
        <p:blipFill>
          <a:blip r:embed="rId2"/>
          <a:srcRect/>
          <a:stretch>
            <a:fillRect/>
          </a:stretch>
        </p:blipFill>
        <p:spPr bwMode="auto">
          <a:xfrm>
            <a:off x="865188" y="2143125"/>
            <a:ext cx="8278812" cy="3929063"/>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p:txBody>
          <a:bodyPr/>
          <a:lstStyle/>
          <a:p>
            <a:pPr>
              <a:defRPr/>
            </a:pPr>
            <a:fld id="{E7A15165-EE59-4185-BF9D-A12DB6B309DF}" type="slidenum">
              <a:rPr lang="ar-SA"/>
              <a:pPr>
                <a:defRPr/>
              </a:pPr>
              <a:t>3</a:t>
            </a:fld>
            <a:endParaRPr lang="en-US"/>
          </a:p>
        </p:txBody>
      </p:sp>
      <p:sp>
        <p:nvSpPr>
          <p:cNvPr id="178178" name="Rectangle 2"/>
          <p:cNvSpPr>
            <a:spLocks noGrp="1" noRot="1" noChangeArrowheads="1"/>
          </p:cNvSpPr>
          <p:nvPr>
            <p:ph type="title"/>
          </p:nvPr>
        </p:nvSpPr>
        <p:spPr>
          <a:xfrm>
            <a:off x="2743200" y="101600"/>
            <a:ext cx="3922713" cy="327025"/>
          </a:xfrm>
        </p:spPr>
        <p:txBody>
          <a:bodyPr/>
          <a:lstStyle/>
          <a:p>
            <a:pPr algn="ctr" eaLnBrk="1" hangingPunct="1">
              <a:defRPr/>
            </a:pPr>
            <a:r>
              <a:rPr lang="en-US" sz="2000" b="0" dirty="0" smtClean="0"/>
              <a:t>CHS456 Promontory</a:t>
            </a:r>
          </a:p>
        </p:txBody>
      </p:sp>
      <p:sp>
        <p:nvSpPr>
          <p:cNvPr id="178179" name="Rectangle 3"/>
          <p:cNvSpPr>
            <a:spLocks noGrp="1" noRot="1" noChangeArrowheads="1"/>
          </p:cNvSpPr>
          <p:nvPr>
            <p:ph type="body" idx="1"/>
          </p:nvPr>
        </p:nvSpPr>
        <p:spPr>
          <a:xfrm>
            <a:off x="609600" y="823913"/>
            <a:ext cx="8001000" cy="5462587"/>
          </a:xfrm>
        </p:spPr>
        <p:txBody>
          <a:bodyPr/>
          <a:lstStyle/>
          <a:p>
            <a:pPr indent="-165100" eaLnBrk="1" hangingPunct="1">
              <a:lnSpc>
                <a:spcPct val="80000"/>
              </a:lnSpc>
              <a:defRPr/>
            </a:pPr>
            <a:r>
              <a:rPr lang="ar-SA" sz="1400" b="1" dirty="0" smtClean="0">
                <a:latin typeface="Arial Black" pitchFamily="34" charset="0"/>
                <a:cs typeface="Arabic Transparent" pitchFamily="2" charset="0"/>
              </a:rPr>
              <a:t>لأن الجودة من الحرص والاجتهاد ولآن ”</a:t>
            </a:r>
            <a:r>
              <a:rPr lang="ar-SA" sz="1400" b="1" dirty="0" smtClean="0">
                <a:latin typeface="Arial Black" pitchFamily="34" charset="0"/>
                <a:cs typeface="Monotype Koufi" pitchFamily="2" charset="-78"/>
              </a:rPr>
              <a:t>الإحساس والشعور بمرض ومشكلات ومتاعب الآخرين</a:t>
            </a:r>
            <a:r>
              <a:rPr lang="ar-SA" sz="1400" b="1" dirty="0" smtClean="0">
                <a:latin typeface="Arial Black" pitchFamily="34" charset="0"/>
                <a:cs typeface="Arabic Transparent" pitchFamily="2" charset="0"/>
              </a:rPr>
              <a:t>“هي غاية  كل مسلم مؤمن وهي غايتنا في عملنا وتعليمنا طلبا للحسنين، وهي في ”</a:t>
            </a:r>
            <a:r>
              <a:rPr lang="ar-SA" sz="1400" dirty="0" smtClean="0">
                <a:latin typeface="Arial Black" pitchFamily="34" charset="0"/>
                <a:cs typeface="Old Antic Bold" pitchFamily="2" charset="-78"/>
              </a:rPr>
              <a:t>التقوى</a:t>
            </a:r>
            <a:r>
              <a:rPr lang="ar-SA" sz="1400" b="1" dirty="0" smtClean="0">
                <a:latin typeface="Arial Black" pitchFamily="34" charset="0"/>
                <a:cs typeface="Arabic Transparent" pitchFamily="2" charset="0"/>
              </a:rPr>
              <a:t>“، نستهل مقدمتنا هده بآيات من الذكر الحكيم في التقوى:</a:t>
            </a:r>
          </a:p>
          <a:p>
            <a:pPr indent="-165100" algn="ctr" eaLnBrk="1" hangingPunct="1">
              <a:lnSpc>
                <a:spcPct val="80000"/>
              </a:lnSpc>
              <a:buFont typeface="AGA Arabesque" pitchFamily="2" charset="2"/>
              <a:buChar char="]"/>
              <a:defRPr/>
            </a:pPr>
            <a:r>
              <a:rPr lang="ar-SA" sz="1800" dirty="0" smtClean="0">
                <a:latin typeface="Arial Black" pitchFamily="34" charset="0"/>
                <a:cs typeface="Monotype Koufi" pitchFamily="2" charset="-78"/>
              </a:rPr>
              <a:t>وَمَنْ يَتَّقِ اللهَ يَجْعَلْ لَهُ مَخْرَجًا</a:t>
            </a:r>
            <a:r>
              <a:rPr lang="ar-SA" sz="2800" dirty="0" smtClean="0">
                <a:latin typeface="Arial Black" pitchFamily="34" charset="0"/>
                <a:cs typeface="Old Antic Decorative" pitchFamily="2" charset="-78"/>
              </a:rPr>
              <a:t> * </a:t>
            </a:r>
            <a:r>
              <a:rPr lang="ar-SA" sz="1800" dirty="0" smtClean="0">
                <a:latin typeface="Arial Black" pitchFamily="34" charset="0"/>
                <a:cs typeface="Monotype Koufi" pitchFamily="2" charset="-78"/>
              </a:rPr>
              <a:t>وَيَرْزُقْهُ مِنْ حَيْثُ لاَ يَحْتَسِبُ </a:t>
            </a:r>
            <a:r>
              <a:rPr lang="en-US" sz="2800" dirty="0" smtClean="0">
                <a:latin typeface="Arial Black" pitchFamily="34" charset="0"/>
                <a:sym typeface="AGA Arabesque" pitchFamily="2" charset="2"/>
              </a:rPr>
              <a:t></a:t>
            </a:r>
            <a:r>
              <a:rPr lang="ar-SA" sz="1600" b="1" dirty="0" smtClean="0">
                <a:latin typeface="Arial Black" pitchFamily="34" charset="0"/>
              </a:rPr>
              <a:t> </a:t>
            </a:r>
            <a:r>
              <a:rPr lang="ar-SA" sz="1200" b="1" dirty="0" smtClean="0">
                <a:latin typeface="Arial Black" pitchFamily="34" charset="0"/>
                <a:cs typeface="Arabic Transparent" pitchFamily="2" charset="0"/>
              </a:rPr>
              <a:t>[الطلاق/2، 3]</a:t>
            </a:r>
            <a:r>
              <a:rPr lang="ar-SA" sz="1600" b="1" dirty="0" smtClean="0">
                <a:latin typeface="Arial Black" pitchFamily="34" charset="0"/>
              </a:rPr>
              <a:t> </a:t>
            </a:r>
          </a:p>
          <a:p>
            <a:pPr indent="-165100" algn="ctr" eaLnBrk="1" hangingPunct="1">
              <a:lnSpc>
                <a:spcPct val="80000"/>
              </a:lnSpc>
              <a:buFont typeface="AGA Arabesque" pitchFamily="2" charset="2"/>
              <a:buChar char="]"/>
              <a:defRPr/>
            </a:pPr>
            <a:r>
              <a:rPr lang="en-US" sz="2400" dirty="0" smtClean="0">
                <a:latin typeface="Arial Black" pitchFamily="34" charset="0"/>
                <a:cs typeface="Old Antic Decorative" pitchFamily="2" charset="-78"/>
                <a:sym typeface="AGA Arabesque" pitchFamily="2" charset="2"/>
              </a:rPr>
              <a:t> </a:t>
            </a:r>
            <a:r>
              <a:rPr lang="en-US" sz="1600" b="1" dirty="0" smtClean="0">
                <a:latin typeface="Arial Black" pitchFamily="34" charset="0"/>
              </a:rPr>
              <a:t> </a:t>
            </a:r>
            <a:r>
              <a:rPr lang="ar-SA" sz="2000" dirty="0" smtClean="0">
                <a:latin typeface="Arial Black" pitchFamily="34" charset="0"/>
                <a:cs typeface="Monotype Koufi" pitchFamily="2" charset="-78"/>
              </a:rPr>
              <a:t>إِنْ تَتَّقُوا اللهَ يَجْعَلْ لَكُمْ فُرْقَانًا</a:t>
            </a:r>
            <a:r>
              <a:rPr lang="en-US" sz="2400" dirty="0" smtClean="0">
                <a:latin typeface="Arial Black" pitchFamily="34" charset="0"/>
                <a:sym typeface="AGA Arabesque" pitchFamily="2" charset="2"/>
              </a:rPr>
              <a:t></a:t>
            </a:r>
            <a:r>
              <a:rPr lang="en-US" sz="1600" b="1" dirty="0" smtClean="0">
                <a:latin typeface="Arial Black" pitchFamily="34" charset="0"/>
              </a:rPr>
              <a:t> </a:t>
            </a:r>
            <a:r>
              <a:rPr lang="ar-SA" sz="1600" b="1" dirty="0" smtClean="0">
                <a:latin typeface="Arial Black" pitchFamily="34" charset="0"/>
              </a:rPr>
              <a:t> </a:t>
            </a:r>
            <a:r>
              <a:rPr lang="ar-SA" sz="1200" b="1" dirty="0" smtClean="0">
                <a:latin typeface="Arial Black" pitchFamily="34" charset="0"/>
                <a:cs typeface="Arabic Transparent" pitchFamily="2" charset="0"/>
              </a:rPr>
              <a:t>[الأنفال/29].</a:t>
            </a:r>
            <a:r>
              <a:rPr lang="ar-SA" sz="1600" dirty="0" smtClean="0">
                <a:latin typeface="Arial Black" pitchFamily="34" charset="0"/>
              </a:rPr>
              <a:t> </a:t>
            </a:r>
            <a:endParaRPr lang="ar-SA" sz="1400" b="1" dirty="0" smtClean="0">
              <a:latin typeface="Arial Black" pitchFamily="34" charset="0"/>
              <a:cs typeface="Arabic Transparent" pitchFamily="2" charset="0"/>
            </a:endParaRPr>
          </a:p>
          <a:p>
            <a:pPr indent="-165100" eaLnBrk="1" hangingPunct="1">
              <a:lnSpc>
                <a:spcPct val="80000"/>
              </a:lnSpc>
              <a:defRPr/>
            </a:pPr>
            <a:r>
              <a:rPr lang="ar-SA" sz="1400" b="1" dirty="0" smtClean="0">
                <a:latin typeface="Arial Black" pitchFamily="34" charset="0"/>
                <a:cs typeface="Arabic Transparent" pitchFamily="2" charset="0"/>
              </a:rPr>
              <a:t>وقول رسوله الكريم نبينا ”محمد“ عليه أفضل الصلاة والسلام، عن أنس بن مالك رضي الله عنه: </a:t>
            </a:r>
          </a:p>
          <a:p>
            <a:pPr indent="-165100" algn="ctr" eaLnBrk="1" hangingPunct="1">
              <a:lnSpc>
                <a:spcPct val="80000"/>
              </a:lnSpc>
              <a:buFont typeface="Wingdings" pitchFamily="2" charset="2"/>
              <a:buNone/>
              <a:defRPr/>
            </a:pPr>
            <a:r>
              <a:rPr lang="ar-SA" sz="1400" b="1" dirty="0" smtClean="0">
                <a:latin typeface="Arial Black" pitchFamily="34" charset="0"/>
              </a:rPr>
              <a:t>		  </a:t>
            </a:r>
            <a:r>
              <a:rPr lang="ar-SA"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لا يؤمن أحدكم حتى يحب لأخيه ما يحب لنفسه</a:t>
            </a:r>
            <a:r>
              <a:rPr lang="ar-SA" sz="1800" b="1" dirty="0" smtClean="0">
                <a:latin typeface="Arial Black" pitchFamily="34" charset="0"/>
                <a:cs typeface="Old Antic Bold" pitchFamily="2" charset="-78"/>
              </a:rPr>
              <a:t>)</a:t>
            </a:r>
            <a:r>
              <a:rPr lang="ar-SA" sz="2000" b="1" dirty="0" smtClean="0">
                <a:latin typeface="Arial Black" pitchFamily="34" charset="0"/>
                <a:cs typeface="Old Antic Bold" pitchFamily="2" charset="-78"/>
              </a:rPr>
              <a:t>  </a:t>
            </a:r>
            <a:r>
              <a:rPr lang="ar-SA" sz="1200" b="1" dirty="0" smtClean="0">
                <a:latin typeface="Arial Black" pitchFamily="34" charset="0"/>
                <a:cs typeface="Arabic Transparent" pitchFamily="2" charset="0"/>
              </a:rPr>
              <a:t>أخرجه البخاري</a:t>
            </a:r>
            <a:endParaRPr lang="ar-SA" sz="1400" dirty="0" smtClean="0">
              <a:latin typeface="Arial Black" pitchFamily="34" charset="0"/>
            </a:endParaRPr>
          </a:p>
          <a:p>
            <a:pPr indent="-165100" algn="just" eaLnBrk="1" hangingPunct="1">
              <a:lnSpc>
                <a:spcPct val="80000"/>
              </a:lnSpc>
              <a:defRPr/>
            </a:pPr>
            <a:r>
              <a:rPr lang="ar-SA" sz="1400" b="1" dirty="0" smtClean="0">
                <a:latin typeface="Arial Black" pitchFamily="34" charset="0"/>
                <a:cs typeface="Arabic Transparent" pitchFamily="2" charset="0"/>
              </a:rPr>
              <a:t>وقوله صلى الله علية وسلم</a:t>
            </a:r>
            <a:r>
              <a:rPr lang="ar-SA" sz="1600" dirty="0" smtClean="0">
                <a:latin typeface="Arial Black" pitchFamily="34" charset="0"/>
              </a:rPr>
              <a:t> </a:t>
            </a:r>
            <a:r>
              <a:rPr lang="ar-SA" sz="1800" b="1" dirty="0" smtClean="0">
                <a:latin typeface="Arial Black" pitchFamily="34" charset="0"/>
                <a:cs typeface="Old Antic Bold" pitchFamily="2" charset="-78"/>
              </a:rPr>
              <a:t>(</a:t>
            </a:r>
            <a:r>
              <a:rPr lang="ar-SA" sz="1800" dirty="0" smtClean="0">
                <a:latin typeface="Arial Black" pitchFamily="34" charset="0"/>
                <a:cs typeface="Monotype Koufi" pitchFamily="2" charset="-78"/>
              </a:rPr>
              <a:t>كان الله في عون </a:t>
            </a:r>
            <a:r>
              <a:rPr lang="ar-SA" sz="1800" dirty="0" smtClean="0">
                <a:cs typeface="Monotype Koufi" pitchFamily="2" charset="-78"/>
              </a:rPr>
              <a:t>العبد ما كان العبد في عون أخيه</a:t>
            </a:r>
            <a:r>
              <a:rPr lang="ar-SA" sz="1800" b="1" dirty="0" smtClean="0">
                <a:cs typeface="Old Antic Bold" pitchFamily="2" charset="-78"/>
              </a:rPr>
              <a:t>)</a:t>
            </a:r>
            <a:r>
              <a:rPr lang="ar-SA" sz="1200" b="1" dirty="0" smtClean="0">
                <a:cs typeface="Monotype Koufi" pitchFamily="2" charset="-78"/>
              </a:rPr>
              <a:t> </a:t>
            </a:r>
            <a:r>
              <a:rPr lang="ar-SA" sz="1200" dirty="0" smtClean="0">
                <a:cs typeface="Monotype Koufi" pitchFamily="2" charset="-78"/>
              </a:rPr>
              <a:t> </a:t>
            </a:r>
            <a:r>
              <a:rPr lang="ar-SA" sz="1200" b="1" dirty="0" smtClean="0">
                <a:cs typeface="Arabic Transparent" pitchFamily="2" charset="0"/>
              </a:rPr>
              <a:t>رواه مسلم وأبو داود والترمذي</a:t>
            </a:r>
            <a:endParaRPr lang="en-US" sz="1600" b="1" dirty="0" smtClean="0">
              <a:latin typeface="Arial Black" pitchFamily="34" charset="0"/>
              <a:cs typeface="Arabic Transparent" pitchFamily="2" charset="0"/>
            </a:endParaRPr>
          </a:p>
          <a:p>
            <a:pPr indent="-165100" eaLnBrk="1" hangingPunct="1">
              <a:lnSpc>
                <a:spcPct val="80000"/>
              </a:lnSpc>
              <a:buFont typeface="Wingdings" pitchFamily="2" charset="2"/>
              <a:buNone/>
              <a:defRPr/>
            </a:pPr>
            <a:endParaRPr lang="en-US" sz="1600" dirty="0" smtClean="0">
              <a:latin typeface="Arial Black" pitchFamily="34" charset="0"/>
            </a:endParaRPr>
          </a:p>
          <a:p>
            <a:pPr indent="-165100" eaLnBrk="1" hangingPunct="1">
              <a:lnSpc>
                <a:spcPct val="80000"/>
              </a:lnSpc>
              <a:buFont typeface="Wingdings" pitchFamily="2" charset="2"/>
              <a:buNone/>
              <a:defRPr/>
            </a:pPr>
            <a:r>
              <a:rPr lang="en-US" sz="1400" dirty="0" smtClean="0">
                <a:latin typeface="Arial Black" pitchFamily="34" charset="0"/>
              </a:rPr>
              <a:t>These Islamic Calls are our Evidences to assure Quality of Profession; Quality of  NHEPC &amp; Quality of Life today and for the Day after.</a:t>
            </a:r>
          </a:p>
          <a:p>
            <a:pPr indent="-165100" eaLnBrk="1" hangingPunct="1">
              <a:lnSpc>
                <a:spcPct val="80000"/>
              </a:lnSpc>
              <a:buFont typeface="Wingdings" pitchFamily="2" charset="2"/>
              <a:buNone/>
              <a:defRPr/>
            </a:pPr>
            <a:r>
              <a:rPr lang="en-US" sz="1400" dirty="0" smtClean="0">
                <a:latin typeface="Arial Black" pitchFamily="34" charset="0"/>
              </a:rPr>
              <a:t>  </a:t>
            </a:r>
            <a:r>
              <a:rPr lang="en-US" sz="1600" dirty="0" smtClean="0">
                <a:latin typeface="Arial Black" pitchFamily="34" charset="0"/>
              </a:rPr>
              <a:t> </a:t>
            </a:r>
          </a:p>
          <a:p>
            <a:pPr indent="-165100" algn="ctr" eaLnBrk="1" hangingPunct="1">
              <a:lnSpc>
                <a:spcPct val="80000"/>
              </a:lnSpc>
              <a:buFont typeface="Wingdings" pitchFamily="2" charset="2"/>
              <a:buNone/>
              <a:defRPr/>
            </a:pPr>
            <a:r>
              <a:rPr lang="en-US" sz="1600" dirty="0" smtClean="0">
                <a:latin typeface="Arial Black" pitchFamily="34" charset="0"/>
              </a:rPr>
              <a:t>Meanwhile, do not forget the most common Arab Proverb:</a:t>
            </a:r>
          </a:p>
          <a:p>
            <a:pPr indent="-165100" algn="ctr" eaLnBrk="1" hangingPunct="1">
              <a:lnSpc>
                <a:spcPct val="80000"/>
              </a:lnSpc>
              <a:buFont typeface="Wingdings" pitchFamily="2" charset="2"/>
              <a:buNone/>
              <a:defRPr/>
            </a:pPr>
            <a:r>
              <a:rPr lang="en-US" sz="1200" dirty="0" smtClean="0">
                <a:latin typeface="Arial Black" pitchFamily="34" charset="0"/>
              </a:rPr>
              <a:t> </a:t>
            </a:r>
            <a:r>
              <a:rPr lang="en-US" sz="1400" dirty="0" smtClean="0">
                <a:latin typeface="Arial Black" pitchFamily="34" charset="0"/>
              </a:rPr>
              <a:t>“</a:t>
            </a:r>
            <a:r>
              <a:rPr lang="en-US" sz="1600" b="1" i="1" dirty="0" smtClean="0">
                <a:latin typeface="Arial Black" pitchFamily="34" charset="0"/>
              </a:rPr>
              <a:t>Nothing Itching Your Skin Like Your Nail</a:t>
            </a:r>
            <a:r>
              <a:rPr lang="en-US" sz="1400" b="1" i="1" dirty="0" smtClean="0">
                <a:latin typeface="Arial Black" pitchFamily="34" charset="0"/>
              </a:rPr>
              <a:t>”</a:t>
            </a:r>
            <a:r>
              <a:rPr lang="en-US" sz="1600" b="1" i="1" dirty="0" smtClean="0">
                <a:latin typeface="Arial Black" pitchFamily="34" charset="0"/>
              </a:rPr>
              <a:t> </a:t>
            </a:r>
          </a:p>
          <a:p>
            <a:pPr indent="-165100" algn="ctr" eaLnBrk="1" hangingPunct="1">
              <a:lnSpc>
                <a:spcPct val="80000"/>
              </a:lnSpc>
              <a:buFont typeface="Wingdings" pitchFamily="2" charset="2"/>
              <a:buNone/>
              <a:defRPr/>
            </a:pPr>
            <a:r>
              <a:rPr lang="en-US"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ما يحك جلدك مثل ظفرك</a:t>
            </a:r>
            <a:r>
              <a:rPr lang="en-US" sz="1800" b="1" dirty="0" smtClean="0">
                <a:latin typeface="Arial Black" pitchFamily="34" charset="0"/>
                <a:cs typeface="Old Antic Bold" pitchFamily="2" charset="-78"/>
              </a:rPr>
              <a:t>”</a:t>
            </a:r>
            <a:endParaRPr lang="en-US" sz="1400" dirty="0" smtClean="0">
              <a:latin typeface="Arial Black" pitchFamily="34" charset="0"/>
              <a:cs typeface="Old Antic Bold" pitchFamily="2" charset="-78"/>
            </a:endParaRPr>
          </a:p>
          <a:p>
            <a:pPr indent="-165100" algn="l" rtl="0" eaLnBrk="1" hangingPunct="1">
              <a:lnSpc>
                <a:spcPct val="80000"/>
              </a:lnSpc>
              <a:buFont typeface="Wingdings" pitchFamily="2" charset="2"/>
              <a:buNone/>
              <a:defRPr/>
            </a:pPr>
            <a:endParaRPr lang="en-US" sz="1200" dirty="0" smtClean="0">
              <a:latin typeface="Arial Black" pitchFamily="34" charset="0"/>
            </a:endParaRPr>
          </a:p>
          <a:p>
            <a:pPr indent="-165100" algn="l" rtl="0" eaLnBrk="1" hangingPunct="1">
              <a:lnSpc>
                <a:spcPct val="80000"/>
              </a:lnSpc>
              <a:buFont typeface="Wingdings" pitchFamily="2" charset="2"/>
              <a:buNone/>
              <a:defRPr/>
            </a:pPr>
            <a:r>
              <a:rPr lang="en-US" sz="1200" dirty="0" smtClean="0">
                <a:latin typeface="Arial Black" pitchFamily="34" charset="0"/>
              </a:rPr>
              <a:t>- </a:t>
            </a:r>
            <a:r>
              <a:rPr lang="en-US" sz="1600" i="1" dirty="0" smtClean="0">
                <a:latin typeface="Arial Black" pitchFamily="34" charset="0"/>
              </a:rPr>
              <a:t>Who can itch your skin! Effectively? You or other </a:t>
            </a:r>
            <a:r>
              <a:rPr lang="en-US" sz="1600" i="1" dirty="0" err="1" smtClean="0">
                <a:latin typeface="Arial Black" pitchFamily="34" charset="0"/>
              </a:rPr>
              <a:t>eg</a:t>
            </a:r>
            <a:r>
              <a:rPr lang="en-US" sz="1600" i="1" dirty="0" smtClean="0">
                <a:latin typeface="Arial Black" pitchFamily="34" charset="0"/>
              </a:rPr>
              <a:t>. teacher ?</a:t>
            </a:r>
          </a:p>
          <a:p>
            <a:pPr indent="-165100" algn="l" rtl="0" eaLnBrk="1" hangingPunct="1">
              <a:lnSpc>
                <a:spcPct val="80000"/>
              </a:lnSpc>
              <a:buFontTx/>
              <a:buChar char="-"/>
              <a:defRPr/>
            </a:pPr>
            <a:r>
              <a:rPr lang="en-US" sz="1600" i="1" dirty="0" smtClean="0">
                <a:latin typeface="Arial Black" pitchFamily="34" charset="0"/>
              </a:rPr>
              <a:t>When you will feel better &amp; </a:t>
            </a:r>
          </a:p>
          <a:p>
            <a:pPr indent="-165100" algn="l" rtl="0" eaLnBrk="1" hangingPunct="1">
              <a:lnSpc>
                <a:spcPct val="80000"/>
              </a:lnSpc>
              <a:buFontTx/>
              <a:buChar char="-"/>
              <a:defRPr/>
            </a:pPr>
            <a:r>
              <a:rPr lang="en-US" sz="1600" i="1" dirty="0" smtClean="0">
                <a:latin typeface="Arial Black" pitchFamily="34" charset="0"/>
              </a:rPr>
              <a:t>Who can understand better: the Passive student who taught or filled by other the teacher? Or the active student who learn by himself or at least participate /share learning with teacher?. </a:t>
            </a:r>
          </a:p>
          <a:p>
            <a:pPr indent="-165100" algn="ctr" rtl="0" eaLnBrk="1" hangingPunct="1">
              <a:lnSpc>
                <a:spcPct val="80000"/>
              </a:lnSpc>
              <a:buFont typeface="Wingdings" pitchFamily="2" charset="2"/>
              <a:buNone/>
              <a:defRPr/>
            </a:pPr>
            <a:r>
              <a:rPr lang="en-US" sz="1400" dirty="0" smtClean="0">
                <a:latin typeface="Arial Black" pitchFamily="34" charset="0"/>
              </a:rPr>
              <a:t>Thus, what do you prefer /recommend: </a:t>
            </a:r>
          </a:p>
          <a:p>
            <a:pPr indent="-165100" algn="ctr" rtl="0" eaLnBrk="1" hangingPunct="1">
              <a:lnSpc>
                <a:spcPct val="80000"/>
              </a:lnSpc>
              <a:buFont typeface="Wingdings" pitchFamily="2" charset="2"/>
              <a:buNone/>
              <a:defRPr/>
            </a:pPr>
            <a:r>
              <a:rPr lang="en-US" sz="1400" b="1" i="1" dirty="0" smtClean="0">
                <a:latin typeface="Arial Black" pitchFamily="34" charset="0"/>
              </a:rPr>
              <a:t>Be Passive Student &amp; Patient?  Or  Be Active ?</a:t>
            </a:r>
            <a:r>
              <a:rPr lang="en-US" sz="1400" b="1" dirty="0" smtClean="0">
                <a:latin typeface="Arial Black" pitchFamily="34" charset="0"/>
              </a:rPr>
              <a:t> </a:t>
            </a:r>
          </a:p>
        </p:txBody>
      </p:sp>
    </p:spTree>
  </p:cSld>
  <p:clrMapOvr>
    <a:masterClrMapping/>
  </p:clrMapOvr>
  <p:transition>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57250" y="2214563"/>
            <a:ext cx="7797800" cy="2376487"/>
          </a:xfrm>
        </p:spPr>
        <p:style>
          <a:lnRef idx="2">
            <a:schemeClr val="accent1"/>
          </a:lnRef>
          <a:fillRef idx="1">
            <a:schemeClr val="lt1"/>
          </a:fillRef>
          <a:effectRef idx="0">
            <a:schemeClr val="accent1"/>
          </a:effectRef>
          <a:fontRef idx="minor">
            <a:schemeClr val="dk1"/>
          </a:fontRef>
        </p:style>
        <p:txBody>
          <a:bodyPr/>
          <a:lstStyle/>
          <a:p>
            <a:pPr algn="ctr">
              <a:defRPr/>
            </a:pPr>
            <a:r>
              <a:rPr lang="en-US" sz="3600" dirty="0" smtClean="0">
                <a:latin typeface="Bernard MT Condensed" pitchFamily="18" charset="0"/>
              </a:rPr>
              <a:t>Health Promotion</a:t>
            </a:r>
            <a:r>
              <a:rPr lang="en-US" sz="2800" dirty="0" smtClean="0"/>
              <a:t/>
            </a:r>
            <a:br>
              <a:rPr lang="en-US" sz="2800" dirty="0" smtClean="0"/>
            </a:br>
            <a:r>
              <a:rPr lang="ar-SA" sz="2800" dirty="0" smtClean="0"/>
              <a:t/>
            </a:r>
            <a:br>
              <a:rPr lang="ar-SA" sz="2800" dirty="0" smtClean="0"/>
            </a:br>
            <a:r>
              <a:rPr lang="en-US" sz="2400" i="1" dirty="0" smtClean="0"/>
              <a:t>the New, the Fashionable the Millennium Name</a:t>
            </a:r>
            <a:endParaRPr lang="ar-SA" sz="2400"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A59D30B-3D43-40C3-A153-4B6F85CB247D}" type="slidenum">
              <a:rPr lang="ar-SA" smtClean="0"/>
              <a:pPr>
                <a:defRPr/>
              </a:pPr>
              <a:t>30</a:t>
            </a:fld>
            <a:endParaRPr lang="en-US"/>
          </a:p>
        </p:txBody>
      </p:sp>
    </p:spTree>
  </p:cSld>
  <p:clrMapOvr>
    <a:masterClrMapping/>
  </p:clrMapOvr>
  <p:transition>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rrowheads="1"/>
          </p:cNvSpPr>
          <p:nvPr>
            <p:ph type="title"/>
          </p:nvPr>
        </p:nvSpPr>
        <p:spPr>
          <a:xfrm>
            <a:off x="1522413" y="71438"/>
            <a:ext cx="6407150" cy="808037"/>
          </a:xfrm>
        </p:spPr>
        <p:txBody>
          <a:bodyPr>
            <a:normAutofit fontScale="90000"/>
          </a:bodyPr>
          <a:lstStyle/>
          <a:p>
            <a:pPr algn="ctr" eaLnBrk="1" fontAlgn="auto" hangingPunct="1">
              <a:spcAft>
                <a:spcPts val="0"/>
              </a:spcAft>
              <a:defRPr/>
            </a:pPr>
            <a:r>
              <a:rPr lang="en-US" sz="2800" dirty="0" smtClean="0"/>
              <a:t>Health Promotion </a:t>
            </a:r>
            <a:br>
              <a:rPr lang="en-US" sz="2800" dirty="0" smtClean="0"/>
            </a:br>
            <a:r>
              <a:rPr lang="en-US" sz="2000" i="1" dirty="0" smtClean="0"/>
              <a:t>the Fashionable Millennium ‘New’ Name</a:t>
            </a:r>
            <a:endParaRPr lang="en-US" sz="2000" dirty="0" smtClean="0"/>
          </a:p>
        </p:txBody>
      </p:sp>
      <p:sp>
        <p:nvSpPr>
          <p:cNvPr id="173059" name="Rectangle 3"/>
          <p:cNvSpPr>
            <a:spLocks noGrp="1" noRot="1" noChangeArrowheads="1"/>
          </p:cNvSpPr>
          <p:nvPr>
            <p:ph idx="1"/>
          </p:nvPr>
        </p:nvSpPr>
        <p:spPr>
          <a:xfrm>
            <a:off x="468313" y="1052513"/>
            <a:ext cx="8377237" cy="4968875"/>
          </a:xfrm>
        </p:spPr>
        <p:txBody>
          <a:bodyPr>
            <a:noAutofit/>
          </a:bodyPr>
          <a:lstStyle/>
          <a:p>
            <a:pPr algn="just"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Definition of Health Promotion</a:t>
            </a:r>
          </a:p>
          <a:p>
            <a:pPr algn="just" rtl="0" eaLnBrk="1" fontAlgn="auto" hangingPunct="1">
              <a:spcAft>
                <a:spcPts val="0"/>
              </a:spcAft>
              <a:buFont typeface="Wingdings 2"/>
              <a:buChar char=""/>
              <a:defRPr/>
            </a:pPr>
            <a:r>
              <a:rPr lang="en-US" sz="2000" b="1" i="1" dirty="0" smtClean="0">
                <a:latin typeface="Times New Roman" pitchFamily="18" charset="0"/>
                <a:cs typeface="Times New Roman" pitchFamily="18" charset="0"/>
              </a:rPr>
              <a:t>Health Promotion </a:t>
            </a:r>
            <a:r>
              <a:rPr lang="en-US" sz="1800" b="1" i="1" dirty="0" smtClean="0">
                <a:latin typeface="Times New Roman" pitchFamily="18" charset="0"/>
                <a:cs typeface="Times New Roman" pitchFamily="18" charset="0"/>
              </a:rPr>
              <a:t>is the </a:t>
            </a:r>
            <a:r>
              <a:rPr lang="en-US" sz="1800" b="1" i="1" dirty="0" smtClean="0">
                <a:latin typeface="+mj-lt"/>
                <a:cs typeface="Times New Roman" pitchFamily="18" charset="0"/>
              </a:rPr>
              <a:t>art </a:t>
            </a:r>
            <a:r>
              <a:rPr lang="en-US" sz="1800" b="1" i="1" dirty="0" smtClean="0">
                <a:latin typeface="Times New Roman" pitchFamily="18" charset="0"/>
                <a:cs typeface="Times New Roman" pitchFamily="18" charset="0"/>
              </a:rPr>
              <a:t>and </a:t>
            </a:r>
            <a:r>
              <a:rPr lang="en-US" sz="1800" b="1" i="1" dirty="0" smtClean="0">
                <a:latin typeface="+mj-lt"/>
                <a:cs typeface="Times New Roman" pitchFamily="18" charset="0"/>
              </a:rPr>
              <a:t>science </a:t>
            </a:r>
            <a:r>
              <a:rPr lang="en-US" sz="1800" b="1" i="1" dirty="0" smtClean="0">
                <a:latin typeface="Times New Roman" pitchFamily="18" charset="0"/>
                <a:cs typeface="Times New Roman" pitchFamily="18" charset="0"/>
              </a:rPr>
              <a:t>of </a:t>
            </a:r>
            <a:r>
              <a:rPr lang="en-US" sz="1800" b="1" i="1" dirty="0" smtClean="0">
                <a:latin typeface="+mj-lt"/>
                <a:cs typeface="Times New Roman" pitchFamily="18" charset="0"/>
              </a:rPr>
              <a:t>helping</a:t>
            </a:r>
            <a:r>
              <a:rPr lang="en-US" sz="1800" b="1" i="1" dirty="0" smtClean="0">
                <a:latin typeface="Times New Roman" pitchFamily="18" charset="0"/>
                <a:cs typeface="Times New Roman" pitchFamily="18" charset="0"/>
              </a:rPr>
              <a:t> people </a:t>
            </a:r>
            <a:r>
              <a:rPr lang="en-US" sz="1800" b="1" i="1" dirty="0" smtClean="0">
                <a:latin typeface="+mj-lt"/>
                <a:cs typeface="Times New Roman" pitchFamily="18" charset="0"/>
              </a:rPr>
              <a:t>discover the synergies</a:t>
            </a:r>
            <a:r>
              <a:rPr lang="en-US" sz="1800" b="1" i="1" dirty="0" smtClean="0">
                <a:latin typeface="Times New Roman" pitchFamily="18" charset="0"/>
                <a:cs typeface="Times New Roman" pitchFamily="18" charset="0"/>
              </a:rPr>
              <a:t> (independent discovering) between their core passions and </a:t>
            </a:r>
            <a:r>
              <a:rPr lang="en-US" sz="1800" b="1" i="1" dirty="0" smtClean="0">
                <a:latin typeface="+mj-lt"/>
                <a:cs typeface="Times New Roman" pitchFamily="18" charset="0"/>
              </a:rPr>
              <a:t>optimal </a:t>
            </a:r>
            <a:r>
              <a:rPr lang="en-US" sz="1800" b="1" i="1" dirty="0" smtClean="0">
                <a:latin typeface="Times New Roman" pitchFamily="18" charset="0"/>
                <a:cs typeface="Times New Roman" pitchFamily="18" charset="0"/>
              </a:rPr>
              <a:t>health, </a:t>
            </a:r>
            <a:r>
              <a:rPr lang="en-US" sz="1800" b="1" i="1" dirty="0" smtClean="0">
                <a:latin typeface="+mj-lt"/>
                <a:cs typeface="Times New Roman" pitchFamily="18" charset="0"/>
              </a:rPr>
              <a:t>enhancing </a:t>
            </a:r>
            <a:r>
              <a:rPr lang="en-US" sz="1800" b="1" i="1" dirty="0" smtClean="0">
                <a:latin typeface="Times New Roman" pitchFamily="18" charset="0"/>
                <a:cs typeface="Times New Roman" pitchFamily="18" charset="0"/>
              </a:rPr>
              <a:t>their </a:t>
            </a:r>
            <a:r>
              <a:rPr lang="en-US" sz="1800" b="1" i="1" dirty="0" smtClean="0">
                <a:latin typeface="+mj-lt"/>
                <a:cs typeface="Times New Roman" pitchFamily="18" charset="0"/>
              </a:rPr>
              <a:t>motivation </a:t>
            </a:r>
            <a:r>
              <a:rPr lang="en-US" sz="1800" b="1" i="1" dirty="0" smtClean="0">
                <a:latin typeface="Times New Roman" pitchFamily="18" charset="0"/>
                <a:cs typeface="Times New Roman" pitchFamily="18" charset="0"/>
              </a:rPr>
              <a:t>to </a:t>
            </a:r>
            <a:r>
              <a:rPr lang="en-US" sz="1800" b="1" i="1" dirty="0" smtClean="0">
                <a:latin typeface="+mj-lt"/>
                <a:cs typeface="Times New Roman" pitchFamily="18" charset="0"/>
              </a:rPr>
              <a:t>strive </a:t>
            </a:r>
            <a:r>
              <a:rPr lang="en-US" sz="1800" b="1" i="1" dirty="0" smtClean="0">
                <a:latin typeface="Times New Roman" pitchFamily="18" charset="0"/>
                <a:cs typeface="Times New Roman" pitchFamily="18" charset="0"/>
              </a:rPr>
              <a:t>for </a:t>
            </a:r>
            <a:r>
              <a:rPr lang="en-US" sz="1800" b="1" i="1" dirty="0" smtClean="0">
                <a:latin typeface="+mj-lt"/>
                <a:cs typeface="Times New Roman" pitchFamily="18" charset="0"/>
              </a:rPr>
              <a:t>optimal </a:t>
            </a:r>
            <a:r>
              <a:rPr lang="en-US" sz="1800" i="1" dirty="0" smtClean="0">
                <a:latin typeface="+mj-lt"/>
                <a:cs typeface="Times New Roman" pitchFamily="18" charset="0"/>
              </a:rPr>
              <a:t>health</a:t>
            </a:r>
            <a:r>
              <a:rPr lang="en-US" sz="1800"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and </a:t>
            </a:r>
            <a:r>
              <a:rPr lang="en-US" sz="1800" b="1" i="1" dirty="0" smtClean="0">
                <a:latin typeface="+mj-lt"/>
                <a:cs typeface="Times New Roman" pitchFamily="18" charset="0"/>
              </a:rPr>
              <a:t>supporting </a:t>
            </a:r>
            <a:r>
              <a:rPr lang="en-US" sz="1800" b="1" i="1" dirty="0" smtClean="0">
                <a:latin typeface="Times New Roman" pitchFamily="18" charset="0"/>
                <a:cs typeface="Times New Roman" pitchFamily="18" charset="0"/>
              </a:rPr>
              <a:t>them in changing their </a:t>
            </a:r>
            <a:r>
              <a:rPr lang="en-US" sz="1800" b="1" i="1" dirty="0" smtClean="0">
                <a:latin typeface="Arial Black" pitchFamily="34" charset="0"/>
                <a:cs typeface="Times New Roman" pitchFamily="18" charset="0"/>
              </a:rPr>
              <a:t>lifestyle</a:t>
            </a:r>
            <a:r>
              <a:rPr lang="en-US" sz="1800" b="1" i="1" dirty="0" smtClean="0">
                <a:latin typeface="Times New Roman" pitchFamily="18" charset="0"/>
                <a:cs typeface="Times New Roman" pitchFamily="18" charset="0"/>
              </a:rPr>
              <a:t> to </a:t>
            </a:r>
            <a:r>
              <a:rPr lang="en-US" sz="1800" b="1" i="1" dirty="0" smtClean="0">
                <a:latin typeface="+mj-lt"/>
                <a:cs typeface="Times New Roman" pitchFamily="18" charset="0"/>
              </a:rPr>
              <a:t>move </a:t>
            </a:r>
            <a:r>
              <a:rPr lang="en-US" sz="1800" b="1" i="1" dirty="0" smtClean="0">
                <a:latin typeface="Times New Roman" pitchFamily="18" charset="0"/>
                <a:cs typeface="Times New Roman" pitchFamily="18" charset="0"/>
              </a:rPr>
              <a:t>toward </a:t>
            </a:r>
            <a:r>
              <a:rPr lang="en-US" sz="1800" b="1" i="1" dirty="0" smtClean="0">
                <a:latin typeface="+mj-lt"/>
                <a:cs typeface="Times New Roman" pitchFamily="18" charset="0"/>
              </a:rPr>
              <a:t>a state of optimal health. </a:t>
            </a:r>
          </a:p>
          <a:p>
            <a:pPr algn="just" rtl="0" eaLnBrk="1" fontAlgn="auto" hangingPunct="1">
              <a:spcAft>
                <a:spcPts val="0"/>
              </a:spcAft>
              <a:buFont typeface="Wingdings 2"/>
              <a:buChar char=""/>
              <a:defRPr/>
            </a:pPr>
            <a:endParaRPr lang="en-US" sz="1800" dirty="0" smtClean="0">
              <a:latin typeface="Times New Roman" pitchFamily="18" charset="0"/>
              <a:cs typeface="Times New Roman" pitchFamily="18" charset="0"/>
            </a:endParaRPr>
          </a:p>
          <a:p>
            <a:pPr algn="just" rtl="0" eaLnBrk="1" fontAlgn="auto" hangingPunct="1">
              <a:spcAft>
                <a:spcPts val="0"/>
              </a:spcAft>
              <a:buFont typeface="Wingdings 2"/>
              <a:buChar char=""/>
              <a:defRPr/>
            </a:pPr>
            <a:r>
              <a:rPr lang="en-US" sz="1800" b="1" dirty="0" smtClean="0">
                <a:latin typeface="Arial Black" pitchFamily="34" charset="0"/>
                <a:cs typeface="Times New Roman" pitchFamily="18" charset="0"/>
              </a:rPr>
              <a:t>Optimal health </a:t>
            </a:r>
            <a:r>
              <a:rPr lang="en-US" sz="1800" dirty="0" smtClean="0">
                <a:latin typeface="Times New Roman" pitchFamily="18" charset="0"/>
                <a:cs typeface="Times New Roman" pitchFamily="18" charset="0"/>
              </a:rPr>
              <a:t>is a dynamic balance of physical, emotional, social, spiritual, intellectual health,  ….. </a:t>
            </a:r>
            <a:r>
              <a:rPr lang="en-US" sz="1800" b="1" dirty="0" smtClean="0">
                <a:latin typeface="Times New Roman" pitchFamily="18" charset="0"/>
                <a:cs typeface="Times New Roman" pitchFamily="18" charset="0"/>
              </a:rPr>
              <a:t>more... !! </a:t>
            </a:r>
          </a:p>
          <a:p>
            <a:pPr algn="just" rtl="0" eaLnBrk="1" fontAlgn="auto" hangingPunct="1">
              <a:spcAft>
                <a:spcPts val="0"/>
              </a:spcAft>
              <a:buFont typeface="Wingdings 2"/>
              <a:buChar char=""/>
              <a:defRPr/>
            </a:pPr>
            <a:endParaRPr lang="en-US" sz="1800" dirty="0" smtClean="0">
              <a:latin typeface="Times New Roman" pitchFamily="18" charset="0"/>
              <a:cs typeface="Times New Roman" pitchFamily="18" charset="0"/>
            </a:endParaRPr>
          </a:p>
          <a:p>
            <a:pPr algn="just" rtl="0" eaLnBrk="1" fontAlgn="auto" hangingPunct="1">
              <a:spcAft>
                <a:spcPts val="0"/>
              </a:spcAft>
              <a:buFont typeface="Wingdings 2"/>
              <a:buChar char=""/>
              <a:defRPr/>
            </a:pPr>
            <a:r>
              <a:rPr lang="en-US" sz="1800" b="1" dirty="0" smtClean="0">
                <a:latin typeface="Times New Roman" pitchFamily="18" charset="0"/>
                <a:cs typeface="Times New Roman" pitchFamily="18" charset="0"/>
              </a:rPr>
              <a:t>Lifestyle change </a:t>
            </a:r>
            <a:r>
              <a:rPr lang="en-US" sz="1800" dirty="0" smtClean="0">
                <a:latin typeface="Times New Roman" pitchFamily="18" charset="0"/>
                <a:cs typeface="Times New Roman" pitchFamily="18" charset="0"/>
              </a:rPr>
              <a:t>can be </a:t>
            </a:r>
            <a:r>
              <a:rPr lang="en-US" sz="1800" b="1" dirty="0" smtClean="0">
                <a:latin typeface="Times New Roman" pitchFamily="18" charset="0"/>
                <a:cs typeface="Times New Roman" pitchFamily="18" charset="0"/>
              </a:rPr>
              <a:t>facilitated</a:t>
            </a:r>
            <a:r>
              <a:rPr lang="en-US" sz="1800" dirty="0" smtClean="0">
                <a:latin typeface="Times New Roman" pitchFamily="18" charset="0"/>
                <a:cs typeface="Times New Roman" pitchFamily="18" charset="0"/>
              </a:rPr>
              <a:t> through a combination of learning experiences that enhance </a:t>
            </a:r>
            <a:r>
              <a:rPr lang="en-US" sz="1800" b="1" dirty="0" smtClean="0">
                <a:latin typeface="Times New Roman" pitchFamily="18" charset="0"/>
                <a:cs typeface="Times New Roman" pitchFamily="18" charset="0"/>
              </a:rPr>
              <a:t>awareness</a:t>
            </a:r>
            <a:r>
              <a:rPr lang="en-US" sz="1800" dirty="0" smtClean="0">
                <a:latin typeface="Times New Roman" pitchFamily="18" charset="0"/>
                <a:cs typeface="Times New Roman" pitchFamily="18" charset="0"/>
              </a:rPr>
              <a:t>, increase motivation, and build skills and, most important, through the creation of opportunities that open access to environments that make positive health practices the easiest choice.</a:t>
            </a:r>
          </a:p>
          <a:p>
            <a:pPr algn="just" rtl="0" eaLnBrk="1" fontAlgn="auto" hangingPunct="1">
              <a:spcAft>
                <a:spcPts val="0"/>
              </a:spcAft>
              <a:buFont typeface="Wingdings 2"/>
              <a:buChar char=""/>
              <a:defRPr/>
            </a:pPr>
            <a:r>
              <a:rPr lang="en-US" sz="1800" dirty="0" smtClean="0">
                <a:latin typeface="Times New Roman" pitchFamily="18" charset="0"/>
                <a:cs typeface="Times New Roman" pitchFamily="18" charset="0"/>
              </a:rPr>
              <a:t>Meanwhile; O’Donnell MP. Defined HP as a process of ‘</a:t>
            </a:r>
            <a:r>
              <a:rPr lang="en-US" sz="1800" b="1" i="1" dirty="0" smtClean="0">
                <a:latin typeface="Times New Roman" pitchFamily="18" charset="0"/>
                <a:cs typeface="Times New Roman" pitchFamily="18" charset="0"/>
              </a:rPr>
              <a:t>embracing passion, enhancing motivation, recognizing dynamic balance, and creating opportunities’</a:t>
            </a:r>
            <a:r>
              <a:rPr lang="en-US" sz="1800" dirty="0" smtClean="0">
                <a:latin typeface="Times New Roman" pitchFamily="18" charset="0"/>
                <a:cs typeface="Times New Roman" pitchFamily="18" charset="0"/>
              </a:rPr>
              <a:t>. </a:t>
            </a:r>
          </a:p>
          <a:p>
            <a:pPr algn="ctr"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Am J Health </a:t>
            </a:r>
            <a:r>
              <a:rPr lang="en-US" sz="1800" b="1" dirty="0" err="1" smtClean="0">
                <a:latin typeface="Times New Roman" pitchFamily="18" charset="0"/>
                <a:cs typeface="Times New Roman" pitchFamily="18" charset="0"/>
              </a:rPr>
              <a:t>Promot</a:t>
            </a:r>
            <a:r>
              <a:rPr lang="en-US" sz="1800" b="1" dirty="0" smtClean="0">
                <a:latin typeface="Times New Roman" pitchFamily="18" charset="0"/>
                <a:cs typeface="Times New Roman" pitchFamily="18" charset="0"/>
              </a:rPr>
              <a:t>. 2009 Sept Oct;24(1):iv.</a:t>
            </a:r>
            <a:endParaRPr lang="ar-SA" sz="1800" b="1" dirty="0" smtClean="0">
              <a:latin typeface="Times New Roman" pitchFamily="18" charset="0"/>
              <a:cs typeface="Times New Roman" pitchFamily="18" charset="0"/>
            </a:endParaRPr>
          </a:p>
          <a:p>
            <a:pPr algn="ctr" rtl="0" eaLnBrk="1" fontAlgn="auto" hangingPunct="1">
              <a:spcAft>
                <a:spcPts val="0"/>
              </a:spcAft>
              <a:buFont typeface="Wingdings" pitchFamily="2" charset="2"/>
              <a:buNone/>
              <a:defRPr/>
            </a:pPr>
            <a:r>
              <a:rPr lang="en-US" sz="1800" b="1" dirty="0" smtClean="0">
                <a:latin typeface="Times New Roman" pitchFamily="18" charset="0"/>
                <a:cs typeface="Times New Roman" pitchFamily="18" charset="0"/>
              </a:rPr>
              <a:t> </a:t>
            </a:r>
            <a:endParaRPr lang="en-US" sz="1800" b="1" baseline="30000" dirty="0">
              <a:latin typeface="Times New Roman" pitchFamily="18" charset="0"/>
              <a:cs typeface="Times New Roman" pitchFamily="18" charset="0"/>
            </a:endParaRPr>
          </a:p>
        </p:txBody>
      </p:sp>
      <p:sp>
        <p:nvSpPr>
          <p:cNvPr id="6" name="عنصر نائب لرقم الشريحة 5"/>
          <p:cNvSpPr>
            <a:spLocks noGrp="1"/>
          </p:cNvSpPr>
          <p:nvPr>
            <p:ph type="sldNum" sz="quarter" idx="12"/>
          </p:nvPr>
        </p:nvSpPr>
        <p:spPr/>
        <p:txBody>
          <a:bodyPr/>
          <a:lstStyle/>
          <a:p>
            <a:pPr>
              <a:defRPr/>
            </a:pPr>
            <a:fld id="{C254A8F2-9168-43A7-AC2A-B71EBFA6BAEC}" type="slidenum">
              <a:rPr lang="ar-SA"/>
              <a:pPr>
                <a:defRPr/>
              </a:pPr>
              <a:t>31</a:t>
            </a:fld>
            <a:endParaRPr lang="en-US"/>
          </a:p>
        </p:txBody>
      </p:sp>
      <p:sp>
        <p:nvSpPr>
          <p:cNvPr id="7" name="عنصر نائب للتاريخ 6"/>
          <p:cNvSpPr>
            <a:spLocks noGrp="1"/>
          </p:cNvSpPr>
          <p:nvPr>
            <p:ph type="dt" sz="quarter" idx="10"/>
          </p:nvPr>
        </p:nvSpPr>
        <p:spPr>
          <a:xfrm>
            <a:off x="357188" y="6429375"/>
            <a:ext cx="1428750" cy="255588"/>
          </a:xfrm>
        </p:spPr>
        <p:txBody>
          <a:bodyPr/>
          <a:lstStyle/>
          <a:p>
            <a:pPr>
              <a:defRPr/>
            </a:pPr>
            <a:r>
              <a:rPr lang="ar-SA" smtClean="0"/>
              <a:t>CHS456</a:t>
            </a:r>
            <a:endParaRPr lang="en-US" dirty="0"/>
          </a:p>
        </p:txBody>
      </p:sp>
      <p:sp>
        <p:nvSpPr>
          <p:cNvPr id="8" name="عنصر نائب للتذييل 7"/>
          <p:cNvSpPr>
            <a:spLocks noGrp="1"/>
          </p:cNvSpPr>
          <p:nvPr>
            <p:ph type="ftr" sz="quarter" idx="11"/>
          </p:nvPr>
        </p:nvSpPr>
        <p:spPr>
          <a:xfrm>
            <a:off x="3429000" y="6530975"/>
            <a:ext cx="2895600" cy="184150"/>
          </a:xfrm>
        </p:spPr>
        <p:txBody>
          <a:bodyPr/>
          <a:lstStyle/>
          <a:p>
            <a:pPr>
              <a:defRPr/>
            </a:pPr>
            <a:r>
              <a:rPr lang="en-US" sz="1200" smtClean="0"/>
              <a:t>Johali3 NHEPC 2014</a:t>
            </a:r>
            <a:endParaRPr lang="en-US" sz="1200" dirty="0"/>
          </a:p>
        </p:txBody>
      </p:sp>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457200" y="404813"/>
            <a:ext cx="4186238" cy="647700"/>
          </a:xfrm>
        </p:spPr>
        <p:txBody>
          <a:bodyPr/>
          <a:lstStyle/>
          <a:p>
            <a:pPr eaLnBrk="1" fontAlgn="auto" hangingPunct="1">
              <a:spcAft>
                <a:spcPts val="0"/>
              </a:spcAft>
              <a:defRPr/>
            </a:pPr>
            <a:r>
              <a:rPr lang="en-US" sz="3200" dirty="0" smtClean="0"/>
              <a:t>HP Def. Model:</a:t>
            </a:r>
            <a:endParaRPr lang="ar-SA" sz="3200" dirty="0"/>
          </a:p>
        </p:txBody>
      </p:sp>
      <p:sp>
        <p:nvSpPr>
          <p:cNvPr id="43011" name="عنصر نائب للنص 7"/>
          <p:cNvSpPr>
            <a:spLocks noGrp="1"/>
          </p:cNvSpPr>
          <p:nvPr>
            <p:ph type="body" sz="half" idx="1"/>
          </p:nvPr>
        </p:nvSpPr>
        <p:spPr>
          <a:xfrm>
            <a:off x="611188" y="1484313"/>
            <a:ext cx="3927475" cy="4191000"/>
          </a:xfrm>
        </p:spPr>
        <p:txBody>
          <a:bodyPr/>
          <a:lstStyle/>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en-US" sz="1600" smtClean="0"/>
          </a:p>
          <a:p>
            <a:pPr algn="ctr" eaLnBrk="1" hangingPunct="1">
              <a:defRPr/>
            </a:pPr>
            <a:endParaRPr lang="ar-SA" sz="1600" smtClean="0">
              <a:cs typeface="Tahoma" pitchFamily="34" charset="0"/>
            </a:endParaRPr>
          </a:p>
        </p:txBody>
      </p:sp>
      <p:sp>
        <p:nvSpPr>
          <p:cNvPr id="43012" name="عنصر نائب للمحتوى 8"/>
          <p:cNvSpPr>
            <a:spLocks noGrp="1"/>
          </p:cNvSpPr>
          <p:nvPr>
            <p:ph sz="quarter" idx="2"/>
          </p:nvPr>
        </p:nvSpPr>
        <p:spPr>
          <a:xfrm>
            <a:off x="4214813" y="357166"/>
            <a:ext cx="4418012" cy="5500688"/>
          </a:xfrm>
        </p:spPr>
        <p:txBody>
          <a:bodyPr/>
          <a:lstStyle/>
          <a:p>
            <a:pPr algn="l" rtl="0" eaLnBrk="1" hangingPunct="1">
              <a:defRPr/>
            </a:pPr>
            <a:r>
              <a:rPr lang="en-US" sz="2000" b="1" i="1" dirty="0" smtClean="0">
                <a:latin typeface="Times New Roman" pitchFamily="18" charset="0"/>
                <a:cs typeface="Times New Roman" pitchFamily="18" charset="0"/>
              </a:rPr>
              <a:t>Physical</a:t>
            </a:r>
            <a:r>
              <a:rPr lang="en-US" sz="2000" dirty="0" smtClean="0">
                <a:latin typeface="Times New Roman" pitchFamily="18" charset="0"/>
                <a:cs typeface="Times New Roman" pitchFamily="18" charset="0"/>
              </a:rPr>
              <a:t>: Fitness;  Nutrition;  Medical self-care;  Control of substance abuse. </a:t>
            </a:r>
          </a:p>
          <a:p>
            <a:pPr algn="l" rtl="0" eaLnBrk="1" hangingPunct="1">
              <a:defRPr/>
            </a:pPr>
            <a:endParaRPr lang="en-US"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Emotional:</a:t>
            </a:r>
            <a:r>
              <a:rPr lang="en-US" sz="2000" dirty="0" smtClean="0">
                <a:latin typeface="Times New Roman" pitchFamily="18" charset="0"/>
                <a:cs typeface="Times New Roman" pitchFamily="18" charset="0"/>
              </a:rPr>
              <a:t> Care for emotional crisis.  Stress Management</a:t>
            </a:r>
          </a:p>
          <a:p>
            <a:pPr algn="l" rtl="0" eaLnBrk="1" hangingPunct="1">
              <a:buFont typeface="Wingdings" pitchFamily="2" charset="2"/>
              <a:buNone/>
              <a:defRPr/>
            </a:pPr>
            <a:endParaRPr lang="en-US"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Social</a:t>
            </a:r>
            <a:r>
              <a:rPr lang="en-US" sz="2000" dirty="0" smtClean="0">
                <a:latin typeface="Times New Roman" pitchFamily="18" charset="0"/>
                <a:cs typeface="Times New Roman" pitchFamily="18" charset="0"/>
              </a:rPr>
              <a:t>: Communities.  Families.  Friends </a:t>
            </a:r>
            <a:endParaRPr lang="ar-SA" sz="2000" dirty="0" smtClean="0">
              <a:latin typeface="Times New Roman" pitchFamily="18" charset="0"/>
              <a:cs typeface="Times New Roman" pitchFamily="18" charset="0"/>
            </a:endParaRPr>
          </a:p>
          <a:p>
            <a:pPr algn="l" rtl="0" eaLnBrk="1" hangingPunct="1">
              <a:defRPr/>
            </a:pPr>
            <a:endParaRPr lang="en-US" sz="2000"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Intellectual</a:t>
            </a:r>
            <a:r>
              <a:rPr lang="en-US" sz="2000" dirty="0" smtClean="0">
                <a:latin typeface="Times New Roman" pitchFamily="18" charset="0"/>
                <a:cs typeface="Times New Roman" pitchFamily="18" charset="0"/>
              </a:rPr>
              <a:t> : Educational; Achievement; Career development </a:t>
            </a:r>
          </a:p>
          <a:p>
            <a:pPr algn="l" rtl="0" eaLnBrk="1" hangingPunct="1">
              <a:defRPr/>
            </a:pPr>
            <a:endParaRPr lang="ar-SA" sz="2000" b="1" i="1" dirty="0" smtClean="0">
              <a:latin typeface="Times New Roman" pitchFamily="18" charset="0"/>
              <a:cs typeface="Times New Roman" pitchFamily="18" charset="0"/>
            </a:endParaRPr>
          </a:p>
          <a:p>
            <a:pPr algn="l" rtl="0" eaLnBrk="1" hangingPunct="1">
              <a:defRPr/>
            </a:pPr>
            <a:r>
              <a:rPr lang="en-US" sz="2000" b="1" i="1" dirty="0" smtClean="0">
                <a:latin typeface="Times New Roman" pitchFamily="18" charset="0"/>
                <a:cs typeface="Times New Roman" pitchFamily="18" charset="0"/>
              </a:rPr>
              <a:t>Spiritual</a:t>
            </a:r>
            <a:r>
              <a:rPr lang="en-US" sz="2000" dirty="0" smtClean="0">
                <a:latin typeface="Times New Roman" pitchFamily="18" charset="0"/>
                <a:cs typeface="Times New Roman" pitchFamily="18" charset="0"/>
              </a:rPr>
              <a:t> : Love; Hope;  Charity….  </a:t>
            </a:r>
            <a:r>
              <a:rPr lang="en-US" sz="1600" dirty="0" smtClean="0">
                <a:solidFill>
                  <a:srgbClr val="FF0000"/>
                </a:solidFill>
                <a:latin typeface="Times New Roman" pitchFamily="18" charset="0"/>
                <a:cs typeface="Times New Roman" pitchFamily="18" charset="0"/>
              </a:rPr>
              <a:t>(</a:t>
            </a:r>
            <a:r>
              <a:rPr lang="en-US" sz="1600" b="1" i="1" dirty="0" smtClean="0">
                <a:solidFill>
                  <a:srgbClr val="FF0000"/>
                </a:solidFill>
                <a:latin typeface="Times New Roman" pitchFamily="18" charset="0"/>
                <a:cs typeface="Times New Roman" pitchFamily="18" charset="0"/>
              </a:rPr>
              <a:t>It is more…..see “</a:t>
            </a:r>
            <a:r>
              <a:rPr lang="en-US" sz="1600" b="1" i="1" dirty="0" err="1" smtClean="0">
                <a:solidFill>
                  <a:srgbClr val="FF0000"/>
                </a:solidFill>
                <a:latin typeface="Times New Roman" pitchFamily="18" charset="0"/>
                <a:cs typeface="Times New Roman" pitchFamily="18" charset="0"/>
              </a:rPr>
              <a:t>Johali</a:t>
            </a:r>
            <a:r>
              <a:rPr lang="en-US" sz="1600" b="1" i="1" dirty="0" smtClean="0">
                <a:solidFill>
                  <a:srgbClr val="FF0000"/>
                </a:solidFill>
                <a:latin typeface="Times New Roman" pitchFamily="18" charset="0"/>
                <a:cs typeface="Times New Roman" pitchFamily="18" charset="0"/>
              </a:rPr>
              <a:t> 2010 SARMR San Antonio, Texas, US, </a:t>
            </a:r>
            <a:r>
              <a:rPr lang="en-US" sz="1600" b="1" i="1" dirty="0" err="1" smtClean="0">
                <a:solidFill>
                  <a:srgbClr val="FF0000"/>
                </a:solidFill>
                <a:latin typeface="Times New Roman" pitchFamily="18" charset="0"/>
                <a:cs typeface="Times New Roman" pitchFamily="18" charset="0"/>
              </a:rPr>
              <a:t>Jjohali</a:t>
            </a:r>
            <a:r>
              <a:rPr lang="en-US" sz="1600" b="1" i="1" dirty="0" smtClean="0">
                <a:solidFill>
                  <a:srgbClr val="FF0000"/>
                </a:solidFill>
                <a:latin typeface="Times New Roman" pitchFamily="18" charset="0"/>
                <a:cs typeface="Times New Roman" pitchFamily="18" charset="0"/>
              </a:rPr>
              <a:t> Res. Sites )</a:t>
            </a:r>
          </a:p>
        </p:txBody>
      </p:sp>
      <p:sp>
        <p:nvSpPr>
          <p:cNvPr id="5" name="عنصر نائب للتذييل 4"/>
          <p:cNvSpPr>
            <a:spLocks noGrp="1"/>
          </p:cNvSpPr>
          <p:nvPr>
            <p:ph type="ftr" sz="quarter" idx="11"/>
          </p:nvPr>
        </p:nvSpPr>
        <p:spPr>
          <a:xfrm>
            <a:off x="500063" y="6500813"/>
            <a:ext cx="8353425" cy="198437"/>
          </a:xfrm>
        </p:spPr>
        <p:txBody>
          <a:bodyPr/>
          <a:lstStyle/>
          <a:p>
            <a:pPr>
              <a:defRPr/>
            </a:pPr>
            <a:r>
              <a:rPr lang="en-US" sz="1100" i="1" smtClean="0">
                <a:latin typeface="Arial Black" pitchFamily="34" charset="0"/>
              </a:rPr>
              <a:t>Johali3 NHEPC 2014</a:t>
            </a:r>
            <a:endParaRPr lang="en-US" sz="1100" i="1" dirty="0">
              <a:latin typeface="Arial Black" pitchFamily="34" charset="0"/>
            </a:endParaRPr>
          </a:p>
        </p:txBody>
      </p:sp>
      <p:sp>
        <p:nvSpPr>
          <p:cNvPr id="6" name="عنصر نائب لرقم الشريحة 5"/>
          <p:cNvSpPr>
            <a:spLocks noGrp="1"/>
          </p:cNvSpPr>
          <p:nvPr>
            <p:ph type="sldNum" sz="quarter" idx="12"/>
          </p:nvPr>
        </p:nvSpPr>
        <p:spPr>
          <a:xfrm>
            <a:off x="8532813" y="6143625"/>
            <a:ext cx="611187" cy="360363"/>
          </a:xfrm>
        </p:spPr>
        <p:txBody>
          <a:bodyPr/>
          <a:lstStyle/>
          <a:p>
            <a:pPr>
              <a:defRPr/>
            </a:pPr>
            <a:fld id="{2EF085AE-C0A3-41F4-81D2-AE031E6C0D20}" type="slidenum">
              <a:rPr lang="ar-SA" smtClean="0"/>
              <a:pPr>
                <a:defRPr/>
              </a:pPr>
              <a:t>32</a:t>
            </a:fld>
            <a:endParaRPr lang="en-US" dirty="0"/>
          </a:p>
        </p:txBody>
      </p:sp>
      <p:pic>
        <p:nvPicPr>
          <p:cNvPr id="36871" name="Picture 2" descr="C:\Users\user\Pictures\ajhp_circle_graph HP Define.jpg"/>
          <p:cNvPicPr>
            <a:picLocks noChangeAspect="1" noChangeArrowheads="1"/>
          </p:cNvPicPr>
          <p:nvPr/>
        </p:nvPicPr>
        <p:blipFill>
          <a:blip r:embed="rId2"/>
          <a:srcRect/>
          <a:stretch>
            <a:fillRect/>
          </a:stretch>
        </p:blipFill>
        <p:spPr bwMode="auto">
          <a:xfrm>
            <a:off x="500063" y="1268413"/>
            <a:ext cx="3351212" cy="3889375"/>
          </a:xfrm>
          <a:prstGeom prst="rect">
            <a:avLst/>
          </a:prstGeom>
          <a:noFill/>
          <a:ln w="9525">
            <a:noFill/>
            <a:miter lim="800000"/>
            <a:headEnd/>
            <a:tailEnd/>
          </a:ln>
        </p:spPr>
      </p:pic>
      <p:sp>
        <p:nvSpPr>
          <p:cNvPr id="36872" name="مستطيل 12"/>
          <p:cNvSpPr>
            <a:spLocks noChangeArrowheads="1"/>
          </p:cNvSpPr>
          <p:nvPr/>
        </p:nvSpPr>
        <p:spPr bwMode="auto">
          <a:xfrm>
            <a:off x="395288" y="5229225"/>
            <a:ext cx="4105275" cy="287338"/>
          </a:xfrm>
          <a:prstGeom prst="rect">
            <a:avLst/>
          </a:prstGeom>
          <a:noFill/>
          <a:ln w="9525">
            <a:noFill/>
            <a:miter lim="800000"/>
            <a:headEnd/>
            <a:tailEnd/>
          </a:ln>
        </p:spPr>
        <p:txBody>
          <a:bodyPr>
            <a:spAutoFit/>
          </a:bodyPr>
          <a:lstStyle/>
          <a:p>
            <a:pPr algn="ctr"/>
            <a:r>
              <a:rPr lang="en-US" sz="1200" b="1">
                <a:hlinkClick r:id="rId3"/>
              </a:rPr>
              <a:t>http://www.healthpromotionjournal.com/index.html</a:t>
            </a:r>
            <a:r>
              <a:rPr lang="en-US" sz="1200" b="1"/>
              <a:t> </a:t>
            </a:r>
            <a:endParaRPr lang="ar-SA" sz="1200" b="1"/>
          </a:p>
        </p:txBody>
      </p:sp>
      <p:sp>
        <p:nvSpPr>
          <p:cNvPr id="10" name="عنصر نائب للتاريخ 9"/>
          <p:cNvSpPr>
            <a:spLocks noGrp="1"/>
          </p:cNvSpPr>
          <p:nvPr>
            <p:ph type="dt" sz="quarter" idx="10"/>
          </p:nvPr>
        </p:nvSpPr>
        <p:spPr/>
        <p:txBody>
          <a:bodyPr/>
          <a:lstStyle/>
          <a:p>
            <a:pPr>
              <a:defRPr/>
            </a:pPr>
            <a:r>
              <a:rPr lang="ar-SA" smtClean="0"/>
              <a:t>CHS456</a:t>
            </a:r>
            <a:endParaRPr lang="en-US"/>
          </a:p>
        </p:txBody>
      </p:sp>
      <p:sp>
        <p:nvSpPr>
          <p:cNvPr id="36874" name="مستطيل 10"/>
          <p:cNvSpPr>
            <a:spLocks noChangeArrowheads="1"/>
          </p:cNvSpPr>
          <p:nvPr/>
        </p:nvSpPr>
        <p:spPr bwMode="auto">
          <a:xfrm>
            <a:off x="928688" y="5857875"/>
            <a:ext cx="7643812" cy="646113"/>
          </a:xfrm>
          <a:prstGeom prst="rect">
            <a:avLst/>
          </a:prstGeom>
          <a:noFill/>
          <a:ln w="9525">
            <a:noFill/>
            <a:miter lim="800000"/>
            <a:headEnd/>
            <a:tailEnd/>
          </a:ln>
        </p:spPr>
        <p:txBody>
          <a:bodyPr>
            <a:spAutoFit/>
          </a:bodyPr>
          <a:lstStyle/>
          <a:p>
            <a:pPr algn="ctr" rtl="0"/>
            <a:r>
              <a:rPr lang="en-US" b="1" i="1">
                <a:latin typeface="Times New Roman" pitchFamily="18" charset="0"/>
                <a:cs typeface="Times New Roman" pitchFamily="18" charset="0"/>
              </a:rPr>
              <a:t>Compare to the above concepts …Is\ Are there missing …factor\dimen. !!?</a:t>
            </a:r>
          </a:p>
          <a:p>
            <a:pPr algn="ctr" rtl="0"/>
            <a:r>
              <a:rPr lang="en-US" b="1" i="1">
                <a:latin typeface="Times New Roman" pitchFamily="18" charset="0"/>
                <a:cs typeface="Times New Roman" pitchFamily="18" charset="0"/>
              </a:rPr>
              <a:t>With your meta thinking  discover &amp; Innovate  New DefHPM  ?! </a:t>
            </a:r>
            <a:endParaRPr lang="ar-SA"/>
          </a:p>
        </p:txBody>
      </p:sp>
    </p:spTree>
  </p:cSld>
  <p:clrMapOvr>
    <a:masterClrMapping/>
  </p:clrMapOvr>
  <p:transition>
    <p:push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36700" y="44450"/>
            <a:ext cx="6419850" cy="504825"/>
          </a:xfrm>
        </p:spPr>
        <p:txBody>
          <a:bodyPr/>
          <a:lstStyle/>
          <a:p>
            <a:pPr eaLnBrk="1" hangingPunct="1">
              <a:defRPr/>
            </a:pPr>
            <a:r>
              <a:rPr lang="en-US" sz="2000" dirty="0" smtClean="0">
                <a:solidFill>
                  <a:schemeClr val="accent1"/>
                </a:solidFill>
              </a:rPr>
              <a:t>WHO Health Promotion Principles</a:t>
            </a:r>
            <a:endParaRPr lang="ar-SA" sz="2000" dirty="0" smtClean="0"/>
          </a:p>
        </p:txBody>
      </p:sp>
      <p:sp>
        <p:nvSpPr>
          <p:cNvPr id="32771" name="عنصر نائب للمحتوى 2"/>
          <p:cNvSpPr>
            <a:spLocks noGrp="1"/>
          </p:cNvSpPr>
          <p:nvPr>
            <p:ph idx="1"/>
          </p:nvPr>
        </p:nvSpPr>
        <p:spPr>
          <a:xfrm>
            <a:off x="457200" y="765175"/>
            <a:ext cx="8229600" cy="6048375"/>
          </a:xfrm>
        </p:spPr>
        <p:txBody>
          <a:bodyPr>
            <a:normAutofit/>
          </a:bodyPr>
          <a:lstStyle/>
          <a:p>
            <a:pPr marL="609600" indent="-609600" algn="l" rtl="0" eaLnBrk="1" hangingPunct="1">
              <a:lnSpc>
                <a:spcPct val="80000"/>
              </a:lnSpc>
              <a:buFontTx/>
              <a:buNone/>
              <a:defRPr/>
            </a:pPr>
            <a:r>
              <a:rPr lang="en-US" sz="2000" b="1" dirty="0" smtClean="0">
                <a:latin typeface="Times New Roman" pitchFamily="18" charset="0"/>
                <a:cs typeface="Times New Roman" pitchFamily="18" charset="0"/>
              </a:rPr>
              <a:t>Health promotion initiatives should be planned and implemented in accordance with the following principles: </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Empowering:</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enable individuals and communities to assume more power over the personal, socioeconomic and environmental factors that affect their health. </a:t>
            </a:r>
          </a:p>
          <a:p>
            <a:pPr marL="609600" indent="-609600" algn="just" rtl="0" eaLnBrk="1" hangingPunct="1">
              <a:lnSpc>
                <a:spcPct val="80000"/>
              </a:lnSpc>
              <a:buFontTx/>
              <a:buAutoNum type="arabicPeriod"/>
              <a:defRPr/>
            </a:pPr>
            <a:r>
              <a:rPr lang="en-US" sz="2000" dirty="0" smtClean="0">
                <a:latin typeface="Arial Black" pitchFamily="34" charset="0"/>
                <a:cs typeface="Times New Roman" pitchFamily="18" charset="0"/>
              </a:rPr>
              <a:t>Multi-strategy:</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use a variety of approaches, including policy development, organizational change,  community development, legislation, advocacy, education</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and communication, in combination with one another.</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Participatory:</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involve those concerned in all stages of planning, implementation and evaluation.</a:t>
            </a:r>
            <a:endParaRPr lang="en-US" sz="2000" b="1" dirty="0" smtClean="0">
              <a:latin typeface="Times New Roman" pitchFamily="18" charset="0"/>
              <a:cs typeface="Times New Roman" pitchFamily="18" charset="0"/>
            </a:endParaRP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Holistic:</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foster physical, mental, social and spiritual health. </a:t>
            </a:r>
          </a:p>
          <a:p>
            <a:pPr marL="609600" indent="-609600" algn="just" rtl="0" eaLnBrk="1" hangingPunct="1">
              <a:lnSpc>
                <a:spcPct val="80000"/>
              </a:lnSpc>
              <a:buFontTx/>
              <a:buAutoNum type="arabicPeriod"/>
              <a:defRPr/>
            </a:pPr>
            <a:r>
              <a:rPr lang="en-US" sz="2000" dirty="0" smtClean="0">
                <a:latin typeface="Arial Black" pitchFamily="34" charset="0"/>
                <a:cs typeface="Times New Roman" pitchFamily="18" charset="0"/>
              </a:rPr>
              <a:t>Inter-</a:t>
            </a:r>
            <a:r>
              <a:rPr lang="en-US" sz="2000" dirty="0" err="1" smtClean="0">
                <a:latin typeface="Arial Black" pitchFamily="34" charset="0"/>
                <a:cs typeface="Times New Roman" pitchFamily="18" charset="0"/>
              </a:rPr>
              <a:t>sectoral</a:t>
            </a:r>
            <a:r>
              <a:rPr lang="en-US" sz="2000" dirty="0" smtClean="0">
                <a:latin typeface="Arial Black" pitchFamily="34" charset="0"/>
                <a:cs typeface="Times New Roman" pitchFamily="18" charset="0"/>
              </a:rPr>
              <a:t>:</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involve the collaboration of agencies from relevant sectors</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Equitable:</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be guided by a concern for equity and social justice.</a:t>
            </a:r>
            <a:r>
              <a:rPr lang="en-US" sz="2000" b="1" dirty="0" smtClean="0">
                <a:latin typeface="Times New Roman" pitchFamily="18" charset="0"/>
                <a:cs typeface="Times New Roman" pitchFamily="18" charset="0"/>
              </a:rPr>
              <a:t> </a:t>
            </a:r>
          </a:p>
          <a:p>
            <a:pPr marL="609600" indent="-609600" algn="just" rtl="0" eaLnBrk="1" hangingPunct="1">
              <a:lnSpc>
                <a:spcPct val="80000"/>
              </a:lnSpc>
              <a:buFontTx/>
              <a:buAutoNum type="arabicPeriod"/>
              <a:defRPr/>
            </a:pPr>
            <a:r>
              <a:rPr lang="en-US" sz="2000" b="1" dirty="0" smtClean="0">
                <a:latin typeface="Arial Black" pitchFamily="34" charset="0"/>
                <a:cs typeface="Times New Roman" pitchFamily="18" charset="0"/>
              </a:rPr>
              <a:t>Sustainable:</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Health promotion initiatives should bring about changes that individuals and communities can maintain once initial funding has ended. </a:t>
            </a:r>
            <a:endParaRPr lang="en-US" sz="2000" b="1" dirty="0" smtClean="0">
              <a:latin typeface="Times New Roman" pitchFamily="18" charset="0"/>
              <a:cs typeface="Times New Roman" pitchFamily="18" charset="0"/>
            </a:endParaRPr>
          </a:p>
          <a:p>
            <a:pPr marL="609600" indent="-609600" algn="just" rtl="0" eaLnBrk="1" hangingPunct="1">
              <a:lnSpc>
                <a:spcPct val="80000"/>
              </a:lnSpc>
              <a:buFontTx/>
              <a:buAutoNum type="arabicPeriod"/>
              <a:defRPr/>
            </a:pPr>
            <a:r>
              <a:rPr lang="en-US" sz="2000" b="1" dirty="0" smtClean="0">
                <a:latin typeface="Times New Roman" pitchFamily="18" charset="0"/>
                <a:cs typeface="Times New Roman" pitchFamily="18" charset="0"/>
              </a:rPr>
              <a:t> </a:t>
            </a:r>
            <a:r>
              <a:rPr lang="en-GB" sz="1800" b="1" i="1" dirty="0" smtClean="0"/>
              <a:t>In addition to</a:t>
            </a:r>
            <a:r>
              <a:rPr lang="en-GB" sz="2000" b="1" i="1" u="sng" dirty="0" smtClean="0">
                <a:solidFill>
                  <a:srgbClr val="224B50"/>
                </a:solidFill>
              </a:rPr>
              <a:t> </a:t>
            </a:r>
            <a:r>
              <a:rPr lang="en-GB" sz="2000" b="1" dirty="0" smtClean="0">
                <a:latin typeface="Arial Black" pitchFamily="34" charset="0"/>
              </a:rPr>
              <a:t>Advocacy:</a:t>
            </a:r>
            <a:r>
              <a:rPr lang="en-GB" sz="2000" b="1" i="1" dirty="0" smtClean="0">
                <a:solidFill>
                  <a:srgbClr val="224B50"/>
                </a:solidFill>
              </a:rPr>
              <a:t> </a:t>
            </a:r>
            <a:r>
              <a:rPr lang="en-GB" sz="2000" dirty="0" smtClean="0"/>
              <a:t>activities directed at changing policy of organizations or governments.</a:t>
            </a:r>
            <a:endParaRPr lang="en-US" sz="2000" dirty="0" smtClean="0"/>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F3C6252A-CFDF-4548-B207-21BCFC93F17F}" type="slidenum">
              <a:rPr lang="ar-SA"/>
              <a:pPr>
                <a:defRPr/>
              </a:pPr>
              <a:t>33</a:t>
            </a:fld>
            <a:endParaRPr lang="en-US"/>
          </a:p>
        </p:txBody>
      </p:sp>
      <p:sp>
        <p:nvSpPr>
          <p:cNvPr id="8" name="عنصر نائب للتاريخ 7"/>
          <p:cNvSpPr>
            <a:spLocks noGrp="1"/>
          </p:cNvSpPr>
          <p:nvPr>
            <p:ph type="dt" sz="quarter" idx="10"/>
          </p:nvPr>
        </p:nvSpPr>
        <p:spPr/>
        <p:txBody>
          <a:bodyPr/>
          <a:lstStyle/>
          <a:p>
            <a:pPr>
              <a:defRPr/>
            </a:pPr>
            <a:r>
              <a:rPr lang="ar-SA" smtClean="0"/>
              <a:t>CHS456</a:t>
            </a:r>
            <a:endParaRPr lang="en-US"/>
          </a:p>
        </p:txBody>
      </p:sp>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54150" y="44450"/>
            <a:ext cx="6357938" cy="576263"/>
          </a:xfrm>
        </p:spPr>
        <p:txBody>
          <a:bodyPr/>
          <a:lstStyle/>
          <a:p>
            <a:pPr algn="ctr">
              <a:defRPr/>
            </a:pPr>
            <a:r>
              <a:rPr lang="en-US" sz="2000" dirty="0" smtClean="0"/>
              <a:t>HP Optimal Wellness Model </a:t>
            </a:r>
            <a:endParaRPr lang="ar-SA" sz="2000"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a:xfrm>
            <a:off x="3286125" y="6500813"/>
            <a:ext cx="2895600" cy="255587"/>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p:txBody>
          <a:bodyPr/>
          <a:lstStyle/>
          <a:p>
            <a:pPr>
              <a:defRPr/>
            </a:pPr>
            <a:fld id="{C8AAF0F9-31AA-476D-BB27-2078A9D04F57}" type="slidenum">
              <a:rPr lang="ar-SA" smtClean="0"/>
              <a:pPr>
                <a:defRPr/>
              </a:pPr>
              <a:t>34</a:t>
            </a:fld>
            <a:endParaRPr lang="en-US"/>
          </a:p>
        </p:txBody>
      </p:sp>
      <p:pic>
        <p:nvPicPr>
          <p:cNvPr id="38918" name="Picture 4" descr="wellnesssm"/>
          <p:cNvPicPr>
            <a:picLocks noGrp="1" noChangeAspect="1" noChangeArrowheads="1"/>
          </p:cNvPicPr>
          <p:nvPr>
            <p:ph idx="1"/>
          </p:nvPr>
        </p:nvPicPr>
        <p:blipFill>
          <a:blip r:embed="rId3"/>
          <a:srcRect/>
          <a:stretch>
            <a:fillRect/>
          </a:stretch>
        </p:blipFill>
        <p:spPr>
          <a:xfrm>
            <a:off x="1187450" y="549275"/>
            <a:ext cx="6697663" cy="4951413"/>
          </a:xfrm>
        </p:spPr>
      </p:pic>
      <p:sp>
        <p:nvSpPr>
          <p:cNvPr id="8" name="مستطيل 7"/>
          <p:cNvSpPr/>
          <p:nvPr/>
        </p:nvSpPr>
        <p:spPr>
          <a:xfrm>
            <a:off x="642938" y="5715000"/>
            <a:ext cx="8135937" cy="584200"/>
          </a:xfrm>
          <a:prstGeom prst="rect">
            <a:avLst/>
          </a:prstGeom>
        </p:spPr>
        <p:txBody>
          <a:bodyPr>
            <a:spAutoFit/>
          </a:bodyPr>
          <a:lstStyle/>
          <a:p>
            <a:pPr algn="just" rtl="0">
              <a:defRPr/>
            </a:pPr>
            <a:r>
              <a:rPr lang="en-US" sz="1600" i="1" dirty="0">
                <a:solidFill>
                  <a:schemeClr val="tx2"/>
                </a:solidFill>
                <a:effectLst>
                  <a:outerShdw blurRad="38100" dist="38100" dir="2700000" algn="tl">
                    <a:srgbClr val="000000"/>
                  </a:outerShdw>
                </a:effectLst>
                <a:latin typeface="Arial Black" pitchFamily="34" charset="0"/>
              </a:rPr>
              <a:t>Reflect on the previous probing and national definition &amp;  Redraw it as Optimal NHEPC Wellness Model</a:t>
            </a:r>
            <a:r>
              <a:rPr lang="en-US" sz="1600" dirty="0">
                <a:solidFill>
                  <a:schemeClr val="tx2"/>
                </a:solidFill>
                <a:effectLst>
                  <a:outerShdw blurRad="38100" dist="38100" dir="2700000" algn="tl">
                    <a:srgbClr val="000000"/>
                  </a:outerShdw>
                </a:effectLst>
                <a:latin typeface="Arial Black" pitchFamily="34" charset="0"/>
              </a:rPr>
              <a:t> , later compare </a:t>
            </a:r>
            <a:r>
              <a:rPr lang="en-US" sz="1600" i="1" dirty="0">
                <a:solidFill>
                  <a:schemeClr val="tx2"/>
                </a:solidFill>
                <a:effectLst>
                  <a:outerShdw blurRad="38100" dist="38100" dir="2700000" algn="tl">
                    <a:srgbClr val="000000"/>
                  </a:outerShdw>
                </a:effectLst>
                <a:latin typeface="Arial Black" pitchFamily="34" charset="0"/>
              </a:rPr>
              <a:t>to APCHER NHEPC </a:t>
            </a:r>
            <a:endParaRPr lang="ar-SA" sz="1600" dirty="0"/>
          </a:p>
        </p:txBody>
      </p:sp>
    </p:spTree>
  </p:cSld>
  <p:clrMapOvr>
    <a:masterClrMapping/>
  </p:clrMapOvr>
  <p:transition>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838200" y="5072063"/>
            <a:ext cx="8007350" cy="1023937"/>
          </a:xfrm>
        </p:spPr>
        <p:txBody>
          <a:bodyPr/>
          <a:lstStyle/>
          <a:p>
            <a:pPr algn="ctr">
              <a:defRPr/>
            </a:pPr>
            <a:r>
              <a:rPr lang="en-US" sz="2000" b="1" dirty="0" smtClean="0"/>
              <a:t>Counseling ( </a:t>
            </a:r>
            <a:r>
              <a:rPr lang="en-US" sz="2000" b="1" dirty="0" smtClean="0">
                <a:hlinkClick r:id="rId2" action="ppaction://hlinkfile"/>
              </a:rPr>
              <a:t>Resources</a:t>
            </a:r>
            <a:r>
              <a:rPr lang="en-US" sz="2000" b="1" dirty="0" smtClean="0"/>
              <a:t>: 2 | </a:t>
            </a:r>
            <a:r>
              <a:rPr lang="en-US" sz="2000" b="1" dirty="0" smtClean="0">
                <a:hlinkClick r:id="rId3" action="ppaction://hlinkfile"/>
              </a:rPr>
              <a:t>Journals:</a:t>
            </a:r>
            <a:r>
              <a:rPr lang="en-US" sz="2000" b="1" dirty="0" smtClean="0"/>
              <a:t> 3 | </a:t>
            </a:r>
            <a:r>
              <a:rPr lang="en-US" sz="2000" b="1" dirty="0" smtClean="0">
                <a:hlinkClick r:id="rId4" action="ppaction://hlinkfile"/>
              </a:rPr>
              <a:t>Organizations</a:t>
            </a:r>
            <a:r>
              <a:rPr lang="en-US" sz="2000" b="1" dirty="0" smtClean="0"/>
              <a:t>: </a:t>
            </a:r>
            <a:endParaRPr lang="ar-SA" sz="2000" b="1"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AFB3CE53-06AB-42A9-A050-606AA70C0525}" type="slidenum">
              <a:rPr lang="ar-SA" smtClean="0"/>
              <a:pPr>
                <a:defRPr/>
              </a:pPr>
              <a:t>35</a:t>
            </a:fld>
            <a:endParaRPr lang="en-US"/>
          </a:p>
        </p:txBody>
      </p:sp>
      <p:sp>
        <p:nvSpPr>
          <p:cNvPr id="8" name="Rectangle 3"/>
          <p:cNvSpPr>
            <a:spLocks noGrp="1" noRot="1" noChangeArrowheads="1"/>
          </p:cNvSpPr>
          <p:nvPr>
            <p:ph type="title"/>
          </p:nvPr>
        </p:nvSpPr>
        <p:spPr>
          <a:xfrm>
            <a:off x="1000100" y="2030425"/>
            <a:ext cx="7715304" cy="469881"/>
          </a:xfrm>
        </p:spPr>
        <p:style>
          <a:lnRef idx="0">
            <a:schemeClr val="accent1"/>
          </a:lnRef>
          <a:fillRef idx="3">
            <a:schemeClr val="accent1"/>
          </a:fillRef>
          <a:effectRef idx="3">
            <a:schemeClr val="accent1"/>
          </a:effectRef>
          <a:fontRef idx="minor">
            <a:schemeClr val="lt1"/>
          </a:fontRef>
        </p:style>
        <p:txBody>
          <a:bodyPr/>
          <a:lstStyle/>
          <a:p>
            <a:pPr algn="ctr" eaLnBrk="1" hangingPunct="1">
              <a:lnSpc>
                <a:spcPct val="80000"/>
              </a:lnSpc>
              <a:buFont typeface="Wingdings" pitchFamily="2" charset="2"/>
              <a:buNone/>
              <a:defRPr/>
            </a:pPr>
            <a:r>
              <a:rPr lang="en-US" sz="2800" dirty="0" smtClean="0">
                <a:latin typeface="Arial Black" pitchFamily="34" charset="0"/>
              </a:rPr>
              <a:t/>
            </a:r>
            <a:br>
              <a:rPr lang="en-US" sz="2800" dirty="0" smtClean="0">
                <a:latin typeface="Arial Black" pitchFamily="34" charset="0"/>
              </a:rPr>
            </a:br>
            <a:r>
              <a:rPr lang="en-US" sz="2800" dirty="0" smtClean="0">
                <a:latin typeface="Arial Black" pitchFamily="34" charset="0"/>
              </a:rPr>
              <a:t>PATIENT \ NUTRITION  COUNSELING </a:t>
            </a:r>
            <a:br>
              <a:rPr lang="en-US" sz="2800" dirty="0" smtClean="0">
                <a:latin typeface="Arial Black" pitchFamily="34" charset="0"/>
              </a:rPr>
            </a:br>
            <a:endParaRPr lang="en-US" sz="2800" dirty="0" smtClean="0">
              <a:latin typeface="Arial Black" pitchFamily="34" charset="0"/>
            </a:endParaRPr>
          </a:p>
        </p:txBody>
      </p:sp>
      <p:pic>
        <p:nvPicPr>
          <p:cNvPr id="39945" name="Picture 1"/>
          <p:cNvPicPr>
            <a:picLocks noChangeAspect="1" noChangeArrowheads="1"/>
          </p:cNvPicPr>
          <p:nvPr/>
        </p:nvPicPr>
        <p:blipFill>
          <a:blip r:embed="rId5"/>
          <a:srcRect/>
          <a:stretch>
            <a:fillRect/>
          </a:stretch>
        </p:blipFill>
        <p:spPr bwMode="auto">
          <a:xfrm>
            <a:off x="2928938" y="2819400"/>
            <a:ext cx="3214687" cy="1824038"/>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88" y="1071563"/>
            <a:ext cx="8488362" cy="5643562"/>
          </a:xfrm>
        </p:spPr>
        <p:txBody>
          <a:bodyPr/>
          <a:lstStyle/>
          <a:p>
            <a:pPr algn="just" rtl="0">
              <a:defRPr/>
            </a:pPr>
            <a:r>
              <a:rPr lang="en-US" sz="2000" dirty="0" err="1" smtClean="0"/>
              <a:t>Coun·sel</a:t>
            </a:r>
            <a:r>
              <a:rPr lang="en-US" sz="2000" dirty="0" smtClean="0"/>
              <a:t>  (</a:t>
            </a:r>
            <a:r>
              <a:rPr lang="en-US" sz="2000" dirty="0" err="1" smtClean="0"/>
              <a:t>kounsl</a:t>
            </a:r>
            <a:r>
              <a:rPr lang="en-US" sz="2000" dirty="0" smtClean="0"/>
              <a:t>) “ </a:t>
            </a:r>
          </a:p>
          <a:p>
            <a:pPr lvl="1" algn="just" rtl="0">
              <a:buFont typeface="Wingdings" pitchFamily="2" charset="2"/>
              <a:buNone/>
              <a:defRPr/>
            </a:pPr>
            <a:r>
              <a:rPr lang="en-US" sz="1200" b="1" dirty="0" smtClean="0"/>
              <a:t>N</a:t>
            </a:r>
            <a:endParaRPr lang="en-US" sz="1200" b="1" i="1" dirty="0" smtClean="0"/>
          </a:p>
          <a:p>
            <a:pPr lvl="1" algn="just" rtl="0">
              <a:defRPr/>
            </a:pPr>
            <a:r>
              <a:rPr lang="en-US" sz="2000" b="1" dirty="0" smtClean="0"/>
              <a:t>1. </a:t>
            </a:r>
            <a:r>
              <a:rPr lang="en-US" sz="2000" b="1" i="1" dirty="0" smtClean="0"/>
              <a:t>The act of exchanging opinions and ideas; consultation</a:t>
            </a:r>
            <a:r>
              <a:rPr lang="en-US" sz="2000" dirty="0" smtClean="0"/>
              <a:t>.</a:t>
            </a:r>
          </a:p>
          <a:p>
            <a:pPr lvl="1" algn="just" rtl="0">
              <a:defRPr/>
            </a:pPr>
            <a:r>
              <a:rPr lang="en-US" sz="2000" b="1" dirty="0" smtClean="0"/>
              <a:t>2. G</a:t>
            </a:r>
            <a:r>
              <a:rPr lang="en-US" sz="2000" b="1" i="1" dirty="0" smtClean="0"/>
              <a:t>uidance, especially as solicited from a knowledgeable person. </a:t>
            </a:r>
            <a:r>
              <a:rPr lang="en-US" sz="2000" dirty="0" smtClean="0"/>
              <a:t>See Synonyms at </a:t>
            </a:r>
            <a:r>
              <a:rPr lang="en-US" sz="2000" dirty="0" smtClean="0">
                <a:hlinkClick r:id="rId2"/>
              </a:rPr>
              <a:t>advice</a:t>
            </a:r>
            <a:r>
              <a:rPr lang="en-US" sz="2000" dirty="0" smtClean="0"/>
              <a:t>.</a:t>
            </a:r>
          </a:p>
          <a:p>
            <a:pPr lvl="1" algn="just" rtl="0">
              <a:defRPr/>
            </a:pPr>
            <a:r>
              <a:rPr lang="en-US" sz="2000" b="1" dirty="0" smtClean="0"/>
              <a:t>3. </a:t>
            </a:r>
            <a:r>
              <a:rPr lang="en-US" sz="2000" b="1" i="1" dirty="0" smtClean="0"/>
              <a:t>A plan of action.</a:t>
            </a:r>
          </a:p>
          <a:p>
            <a:pPr lvl="1" algn="just" rtl="0">
              <a:defRPr/>
            </a:pPr>
            <a:r>
              <a:rPr lang="en-US" sz="2000" b="1" dirty="0" smtClean="0"/>
              <a:t>4. </a:t>
            </a:r>
            <a:r>
              <a:rPr lang="en-US" sz="2000" dirty="0" smtClean="0"/>
              <a:t>Private, guarded thoughts or opinions: keep one's own counsel.</a:t>
            </a:r>
          </a:p>
          <a:p>
            <a:pPr lvl="1" algn="just" rtl="0">
              <a:defRPr/>
            </a:pPr>
            <a:r>
              <a:rPr lang="en-US" sz="2000" b="1" dirty="0" smtClean="0"/>
              <a:t>5. </a:t>
            </a:r>
            <a:r>
              <a:rPr lang="en-US" sz="2000" dirty="0" smtClean="0"/>
              <a:t>A lawyer or group of lawyers giving legal advice and especially conducting a case in court.</a:t>
            </a:r>
          </a:p>
          <a:p>
            <a:pPr algn="just" rtl="0">
              <a:buFont typeface="Wingdings" pitchFamily="2" charset="2"/>
              <a:buNone/>
              <a:defRPr/>
            </a:pPr>
            <a:r>
              <a:rPr lang="en-US" sz="2000" dirty="0" smtClean="0"/>
              <a:t>	</a:t>
            </a:r>
            <a:r>
              <a:rPr lang="en-US" sz="1400" b="1" dirty="0" smtClean="0"/>
              <a:t>V</a:t>
            </a:r>
          </a:p>
          <a:p>
            <a:pPr algn="just" rtl="0">
              <a:defRPr/>
            </a:pPr>
            <a:r>
              <a:rPr lang="en-US" sz="2000" dirty="0" smtClean="0"/>
              <a:t> </a:t>
            </a:r>
            <a:r>
              <a:rPr lang="en-US" sz="2000" b="1" dirty="0" err="1" smtClean="0"/>
              <a:t>coun·seled</a:t>
            </a:r>
            <a:r>
              <a:rPr lang="en-US" sz="2000" dirty="0" smtClean="0"/>
              <a:t> or </a:t>
            </a:r>
            <a:r>
              <a:rPr lang="en-US" sz="2000" b="1" dirty="0" err="1" smtClean="0"/>
              <a:t>coun·selled</a:t>
            </a:r>
            <a:r>
              <a:rPr lang="en-US" sz="2000" dirty="0" smtClean="0"/>
              <a:t>, </a:t>
            </a:r>
            <a:r>
              <a:rPr lang="en-US" sz="2000" b="1" dirty="0" err="1" smtClean="0"/>
              <a:t>coun·sel·ing</a:t>
            </a:r>
            <a:r>
              <a:rPr lang="en-US" sz="2000" dirty="0" smtClean="0"/>
              <a:t> or </a:t>
            </a:r>
            <a:r>
              <a:rPr lang="en-US" sz="2000" b="1" dirty="0" err="1" smtClean="0"/>
              <a:t>coun·sel·ling</a:t>
            </a:r>
            <a:r>
              <a:rPr lang="en-US" sz="2000" dirty="0" smtClean="0"/>
              <a:t>, </a:t>
            </a:r>
            <a:r>
              <a:rPr lang="en-US" sz="2000" b="1" dirty="0" err="1" smtClean="0"/>
              <a:t>coun·sels</a:t>
            </a:r>
            <a:r>
              <a:rPr lang="en-US" sz="2000" b="1" dirty="0" smtClean="0"/>
              <a:t>: </a:t>
            </a:r>
            <a:r>
              <a:rPr lang="en-US" sz="2000" dirty="0" smtClean="0"/>
              <a:t> </a:t>
            </a:r>
          </a:p>
          <a:p>
            <a:pPr lvl="1" algn="just" rtl="0">
              <a:defRPr/>
            </a:pPr>
            <a:r>
              <a:rPr lang="en-US" sz="2000" b="1" dirty="0" smtClean="0"/>
              <a:t>1. </a:t>
            </a:r>
            <a:r>
              <a:rPr lang="en-US" sz="2000" i="1" dirty="0" smtClean="0"/>
              <a:t>To give counsel to; advise. </a:t>
            </a:r>
            <a:r>
              <a:rPr lang="en-US" sz="2000" dirty="0" smtClean="0"/>
              <a:t>See Synonyms at </a:t>
            </a:r>
            <a:r>
              <a:rPr lang="en-US" sz="2000" dirty="0" smtClean="0">
                <a:hlinkClick r:id="rId3"/>
              </a:rPr>
              <a:t>advise</a:t>
            </a:r>
            <a:r>
              <a:rPr lang="en-US" sz="2000" dirty="0" smtClean="0"/>
              <a:t>.</a:t>
            </a:r>
          </a:p>
          <a:p>
            <a:pPr lvl="1" algn="just" rtl="0">
              <a:defRPr/>
            </a:pPr>
            <a:r>
              <a:rPr lang="en-US" sz="2000" b="1" dirty="0" smtClean="0"/>
              <a:t>2. </a:t>
            </a:r>
            <a:r>
              <a:rPr lang="en-US" sz="2000" i="1" dirty="0" smtClean="0"/>
              <a:t>To recommend: counseled care in the forthcoming negotiation</a:t>
            </a:r>
          </a:p>
          <a:p>
            <a:pPr algn="just" rtl="0">
              <a:buFont typeface="Wingdings" pitchFamily="2" charset="2"/>
              <a:buNone/>
              <a:defRPr/>
            </a:pPr>
            <a:r>
              <a:rPr lang="en-US" sz="2000" b="1" dirty="0" smtClean="0">
                <a:latin typeface="Times New Roman" pitchFamily="18" charset="0"/>
                <a:cs typeface="Times New Roman" pitchFamily="18" charset="0"/>
              </a:rPr>
              <a:t>It can be also, a “R</a:t>
            </a:r>
            <a:r>
              <a:rPr lang="en-US" sz="2000" b="1" dirty="0" smtClean="0"/>
              <a:t>oad map”: </a:t>
            </a:r>
            <a:r>
              <a:rPr lang="en-US" sz="2000" i="1" dirty="0" smtClean="0"/>
              <a:t>a detailed plan or explanation to guide you in setting standards or determining a course of action</a:t>
            </a:r>
            <a:r>
              <a:rPr lang="en-US" sz="2000" dirty="0" smtClean="0"/>
              <a:t>;</a:t>
            </a:r>
            <a:endParaRPr lang="en-US" sz="2000" b="1" dirty="0" smtClean="0">
              <a:latin typeface="Times New Roman" pitchFamily="18" charset="0"/>
              <a:cs typeface="Times New Roman" pitchFamily="18" charset="0"/>
            </a:endParaRPr>
          </a:p>
          <a:p>
            <a:pPr algn="just" rtl="0">
              <a:defRPr/>
            </a:pPr>
            <a:endParaRPr lang="en-US" sz="2000" b="1" dirty="0" smtClean="0">
              <a:latin typeface="Times New Roman" pitchFamily="18" charset="0"/>
              <a:cs typeface="Times New Roman" pitchFamily="18" charset="0"/>
            </a:endParaRPr>
          </a:p>
          <a:p>
            <a:pPr algn="just" rtl="0">
              <a:defRPr/>
            </a:pPr>
            <a:endParaRPr lang="en-US" sz="2000" b="1" i="1" dirty="0" smtClean="0">
              <a:latin typeface="Times New Roman" pitchFamily="18" charset="0"/>
              <a:cs typeface="Times New Roman" pitchFamily="18" charset="0"/>
            </a:endParaRPr>
          </a:p>
          <a:p>
            <a:pPr algn="just" rtl="0">
              <a:defRPr/>
            </a:pPr>
            <a:r>
              <a:rPr lang="en-US" sz="2000" dirty="0" smtClean="0"/>
              <a:t>:</a:t>
            </a:r>
          </a:p>
        </p:txBody>
      </p:sp>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6" name="عنصر نائب لرقم الشريحة 5"/>
          <p:cNvSpPr>
            <a:spLocks noGrp="1"/>
          </p:cNvSpPr>
          <p:nvPr>
            <p:ph type="sldNum" sz="quarter" idx="12"/>
          </p:nvPr>
        </p:nvSpPr>
        <p:spPr/>
        <p:txBody>
          <a:bodyPr/>
          <a:lstStyle/>
          <a:p>
            <a:pPr>
              <a:defRPr/>
            </a:pPr>
            <a:fld id="{D3B94C99-E500-4AEE-9728-273E5292C24D}" type="slidenum">
              <a:rPr lang="ar-SA" smtClean="0"/>
              <a:pPr>
                <a:defRPr/>
              </a:pPr>
              <a:t>36</a:t>
            </a:fld>
            <a:endParaRPr lang="en-US"/>
          </a:p>
        </p:txBody>
      </p:sp>
      <p:sp>
        <p:nvSpPr>
          <p:cNvPr id="8" name="Rectangle 3"/>
          <p:cNvSpPr>
            <a:spLocks noGrp="1" noRot="1" noChangeArrowheads="1"/>
          </p:cNvSpPr>
          <p:nvPr>
            <p:ph type="title"/>
          </p:nvPr>
        </p:nvSpPr>
        <p:spPr>
          <a:xfrm>
            <a:off x="714375" y="714375"/>
            <a:ext cx="8001000" cy="357188"/>
          </a:xfrm>
        </p:spPr>
        <p:txBody>
          <a:bodyPr/>
          <a:lstStyle/>
          <a:p>
            <a:pPr algn="ctr" eaLnBrk="1" hangingPunct="1">
              <a:lnSpc>
                <a:spcPct val="80000"/>
              </a:lnSpc>
              <a:buFont typeface="Wingdings" pitchFamily="2" charset="2"/>
              <a:buNone/>
              <a:defRPr/>
            </a:pPr>
            <a:r>
              <a:rPr lang="en-US" sz="2000" dirty="0" smtClean="0"/>
              <a:t/>
            </a:r>
            <a:br>
              <a:rPr lang="en-US" sz="2000" dirty="0" smtClean="0"/>
            </a:br>
            <a:r>
              <a:rPr lang="en-US" sz="2000" dirty="0" smtClean="0"/>
              <a:t>What Is Counseling; NP Counseling  </a:t>
            </a:r>
            <a:br>
              <a:rPr lang="en-US" sz="2000" dirty="0" smtClean="0"/>
            </a:br>
            <a:endParaRPr lang="en-US" sz="2000" dirty="0" smtClean="0"/>
          </a:p>
        </p:txBody>
      </p:sp>
      <p:sp>
        <p:nvSpPr>
          <p:cNvPr id="7" name="Rectangle 3"/>
          <p:cNvSpPr txBox="1">
            <a:spLocks noRot="1" noChangeArrowheads="1"/>
          </p:cNvSpPr>
          <p:nvPr/>
        </p:nvSpPr>
        <p:spPr bwMode="auto">
          <a:xfrm>
            <a:off x="1571625" y="142875"/>
            <a:ext cx="6286500" cy="642938"/>
          </a:xfrm>
          <a:prstGeom prst="rect">
            <a:avLst/>
          </a:prstGeom>
          <a:noFill/>
          <a:ln w="9525">
            <a:noFill/>
            <a:miter lim="800000"/>
            <a:headEnd/>
            <a:tailEnd/>
          </a:ln>
          <a:effectLst/>
        </p:spPr>
        <p:txBody>
          <a:bodyPr anchor="ctr"/>
          <a:lstStyle/>
          <a:p>
            <a:pPr algn="ctr">
              <a:lnSpc>
                <a:spcPct val="80000"/>
              </a:lnSpc>
              <a:buFont typeface="Wingdings" pitchFamily="2" charset="2"/>
              <a:buNone/>
              <a:defRPr/>
            </a:pPr>
            <a:r>
              <a:rPr lang="en-US" b="1" kern="0" dirty="0">
                <a:solidFill>
                  <a:schemeClr val="tx2"/>
                </a:solidFill>
                <a:effectLst>
                  <a:outerShdw blurRad="38100" dist="38100" dir="2700000" algn="tl">
                    <a:srgbClr val="000000"/>
                  </a:outerShdw>
                </a:effectLst>
                <a:latin typeface="Arial Black" pitchFamily="34" charset="0"/>
                <a:ea typeface="+mj-ea"/>
                <a:cs typeface="+mj-cs"/>
              </a:rPr>
              <a:t>COUNSELING</a:t>
            </a:r>
          </a:p>
          <a:p>
            <a:pPr algn="ctr">
              <a:lnSpc>
                <a:spcPct val="80000"/>
              </a:lnSpc>
              <a:buFont typeface="Wingdings" pitchFamily="2" charset="2"/>
              <a:buNone/>
              <a:defRPr/>
            </a:pPr>
            <a:r>
              <a:rPr lang="en-US" b="1" kern="0" dirty="0">
                <a:solidFill>
                  <a:schemeClr val="tx2"/>
                </a:solidFill>
                <a:effectLst>
                  <a:outerShdw blurRad="38100" dist="38100" dir="2700000" algn="tl">
                    <a:srgbClr val="000000"/>
                  </a:outerShdw>
                </a:effectLst>
                <a:latin typeface="Arial Black" pitchFamily="34" charset="0"/>
                <a:ea typeface="+mj-ea"/>
                <a:cs typeface="+mj-cs"/>
              </a:rPr>
              <a:t>Nutrition \ Patient Counseling  </a:t>
            </a:r>
          </a:p>
        </p:txBody>
      </p:sp>
      <p:sp>
        <p:nvSpPr>
          <p:cNvPr id="9" name="عنصر نائب للتذييل 8"/>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838200" y="785813"/>
            <a:ext cx="8007350" cy="5072062"/>
          </a:xfrm>
        </p:spPr>
        <p:txBody>
          <a:bodyPr/>
          <a:lstStyle/>
          <a:p>
            <a:pPr algn="just" rtl="0">
              <a:defRPr/>
            </a:pPr>
            <a:r>
              <a:rPr lang="en-US" sz="2400" b="1" dirty="0" smtClean="0">
                <a:latin typeface="Times New Roman" pitchFamily="18" charset="0"/>
                <a:cs typeface="Times New Roman" pitchFamily="18" charset="0"/>
              </a:rPr>
              <a:t>Nutrition counseling </a:t>
            </a:r>
            <a:r>
              <a:rPr lang="en-US" sz="2400" dirty="0" smtClean="0">
                <a:latin typeface="Times New Roman" pitchFamily="18" charset="0"/>
                <a:cs typeface="Times New Roman" pitchFamily="18" charset="0"/>
              </a:rPr>
              <a:t>is </a:t>
            </a:r>
            <a:r>
              <a:rPr lang="en-US" sz="2400" i="1" dirty="0" smtClean="0">
                <a:latin typeface="Times New Roman" pitchFamily="18" charset="0"/>
                <a:cs typeface="Times New Roman" pitchFamily="18" charset="0"/>
              </a:rPr>
              <a:t>an ongoing process in which a health professional, usually </a:t>
            </a:r>
            <a:r>
              <a:rPr lang="en-US" sz="2400" b="1" i="1" dirty="0" smtClean="0">
                <a:latin typeface="Times New Roman" pitchFamily="18" charset="0"/>
                <a:cs typeface="Times New Roman" pitchFamily="18" charset="0"/>
              </a:rPr>
              <a:t>a registered dietitian, works with an individual to assess his or her usual dietary intake and identify areas where change is needed. </a:t>
            </a:r>
          </a:p>
          <a:p>
            <a:pPr algn="just" rtl="0">
              <a:buFont typeface="Wingdings" pitchFamily="2" charset="2"/>
              <a:buNone/>
              <a:defRPr/>
            </a:pPr>
            <a:endParaRPr lang="en-US" sz="2400" b="1" dirty="0" smtClean="0">
              <a:latin typeface="Times New Roman" pitchFamily="18" charset="0"/>
              <a:cs typeface="Times New Roman" pitchFamily="18" charset="0"/>
            </a:endParaRPr>
          </a:p>
          <a:p>
            <a:pPr algn="just" rtl="0">
              <a:defRPr/>
            </a:pPr>
            <a:r>
              <a:rPr lang="en-US" sz="2400" b="1" dirty="0" smtClean="0">
                <a:latin typeface="Times New Roman" pitchFamily="18" charset="0"/>
                <a:cs typeface="Times New Roman" pitchFamily="18" charset="0"/>
              </a:rPr>
              <a:t>The nutrition counselor </a:t>
            </a:r>
            <a:r>
              <a:rPr lang="en-US" sz="2400" i="1" dirty="0" smtClean="0">
                <a:latin typeface="Times New Roman" pitchFamily="18" charset="0"/>
                <a:cs typeface="Times New Roman" pitchFamily="18" charset="0"/>
              </a:rPr>
              <a:t>provides information, educational materials, support, and follow-up to </a:t>
            </a:r>
            <a:r>
              <a:rPr lang="en-US" sz="2400" b="1" i="1" dirty="0" smtClean="0">
                <a:latin typeface="Times New Roman" pitchFamily="18" charset="0"/>
                <a:cs typeface="Times New Roman" pitchFamily="18" charset="0"/>
              </a:rPr>
              <a:t>help the individual make and maintain the needed dietary changes.</a:t>
            </a:r>
          </a:p>
          <a:p>
            <a:pPr algn="just" rtl="0">
              <a:buFont typeface="Wingdings" pitchFamily="2" charset="2"/>
              <a:buNone/>
              <a:defRPr/>
            </a:pPr>
            <a:endParaRPr lang="en-US" sz="2400" b="1" dirty="0" smtClean="0"/>
          </a:p>
          <a:p>
            <a:pPr algn="just" rtl="0">
              <a:defRPr/>
            </a:pPr>
            <a:r>
              <a:rPr lang="en-US" sz="2400" b="1" dirty="0" smtClean="0"/>
              <a:t>In </a:t>
            </a:r>
            <a:r>
              <a:rPr lang="en-US" sz="2400" cap="small" dirty="0" smtClean="0"/>
              <a:t>nursing interventions classification; </a:t>
            </a:r>
            <a:r>
              <a:rPr lang="en-US" sz="2400" b="1" dirty="0" smtClean="0"/>
              <a:t>Nutritional counseling</a:t>
            </a:r>
            <a:r>
              <a:rPr lang="en-US" sz="2400" dirty="0" smtClean="0"/>
              <a:t> defined as </a:t>
            </a:r>
            <a:r>
              <a:rPr lang="en-US" sz="2400" b="1" i="1" dirty="0" smtClean="0"/>
              <a:t>the use of an interactive helping process focusing on the need for diet modification</a:t>
            </a:r>
          </a:p>
          <a:p>
            <a:pPr algn="ctr" rtl="0">
              <a:buFont typeface="Wingdings" pitchFamily="2" charset="2"/>
              <a:buNone/>
              <a:defRPr/>
            </a:pPr>
            <a:r>
              <a:rPr lang="en-US" sz="2400" b="1" i="1" dirty="0" smtClean="0">
                <a:latin typeface="Times New Roman" pitchFamily="18" charset="0"/>
                <a:cs typeface="Times New Roman" pitchFamily="18" charset="0"/>
              </a:rPr>
              <a:t>(later applied case studies if there is a time)</a:t>
            </a:r>
          </a:p>
          <a:p>
            <a:pPr algn="just" rtl="0">
              <a:buFont typeface="Wingdings" pitchFamily="2" charset="2"/>
              <a:buNone/>
              <a:defRPr/>
            </a:pPr>
            <a:endParaRPr lang="en-US" sz="2400" dirty="0" smtClean="0"/>
          </a:p>
        </p:txBody>
      </p:sp>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a:xfrm>
            <a:off x="3429000" y="6429375"/>
            <a:ext cx="2895600" cy="292100"/>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a:xfrm>
            <a:off x="6937375" y="6500813"/>
            <a:ext cx="1901825" cy="327025"/>
          </a:xfrm>
        </p:spPr>
        <p:txBody>
          <a:bodyPr/>
          <a:lstStyle/>
          <a:p>
            <a:pPr>
              <a:defRPr/>
            </a:pPr>
            <a:fld id="{D0D893F6-E174-410C-AA24-2647C8E77E2B}" type="slidenum">
              <a:rPr lang="ar-SA" smtClean="0"/>
              <a:pPr>
                <a:defRPr/>
              </a:pPr>
              <a:t>37</a:t>
            </a:fld>
            <a:endParaRPr lang="en-US" dirty="0"/>
          </a:p>
        </p:txBody>
      </p:sp>
      <p:sp>
        <p:nvSpPr>
          <p:cNvPr id="8" name="Rectangle 3"/>
          <p:cNvSpPr>
            <a:spLocks noGrp="1" noRot="1" noChangeArrowheads="1"/>
          </p:cNvSpPr>
          <p:nvPr>
            <p:ph type="title"/>
          </p:nvPr>
        </p:nvSpPr>
        <p:spPr>
          <a:xfrm>
            <a:off x="500063" y="357188"/>
            <a:ext cx="8385175" cy="469900"/>
          </a:xfrm>
        </p:spPr>
        <p:txBody>
          <a:bodyPr/>
          <a:lstStyle/>
          <a:p>
            <a:pPr algn="ctr" eaLnBrk="1" hangingPunct="1">
              <a:lnSpc>
                <a:spcPct val="80000"/>
              </a:lnSpc>
              <a:buFont typeface="Wingdings" pitchFamily="2" charset="2"/>
              <a:buNone/>
              <a:defRPr/>
            </a:pPr>
            <a:r>
              <a:rPr lang="en-US" sz="2000" dirty="0" smtClean="0"/>
              <a:t/>
            </a:r>
            <a:br>
              <a:rPr lang="en-US" sz="2000" dirty="0" smtClean="0"/>
            </a:br>
            <a:r>
              <a:rPr lang="en-US" sz="2000" dirty="0" smtClean="0"/>
              <a:t>NUTRITION  COUNSELING </a:t>
            </a:r>
            <a:br>
              <a:rPr lang="en-US" sz="2000" dirty="0" smtClean="0"/>
            </a:br>
            <a:endParaRPr lang="en-US" sz="2000" dirty="0" smtClean="0"/>
          </a:p>
        </p:txBody>
      </p:sp>
    </p:spTree>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a:xfrm>
            <a:off x="3429000" y="6429375"/>
            <a:ext cx="2895600" cy="292100"/>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a:xfrm>
            <a:off x="6937375" y="6500813"/>
            <a:ext cx="1901825" cy="327025"/>
          </a:xfrm>
        </p:spPr>
        <p:txBody>
          <a:bodyPr/>
          <a:lstStyle/>
          <a:p>
            <a:pPr>
              <a:defRPr/>
            </a:pPr>
            <a:fld id="{D0D893F6-E174-410C-AA24-2647C8E77E2B}" type="slidenum">
              <a:rPr lang="ar-SA" smtClean="0"/>
              <a:pPr>
                <a:defRPr/>
              </a:pPr>
              <a:t>38</a:t>
            </a:fld>
            <a:endParaRPr lang="en-US" dirty="0"/>
          </a:p>
        </p:txBody>
      </p:sp>
      <p:sp>
        <p:nvSpPr>
          <p:cNvPr id="11265" name="Rectangle 1"/>
          <p:cNvSpPr>
            <a:spLocks noChangeArrowheads="1"/>
          </p:cNvSpPr>
          <p:nvPr/>
        </p:nvSpPr>
        <p:spPr bwMode="auto">
          <a:xfrm>
            <a:off x="285752" y="861183"/>
            <a:ext cx="8786842" cy="3139321"/>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Times New Roman" pitchFamily="18" charset="0"/>
                <a:ea typeface="Times New Roman" pitchFamily="18" charset="0"/>
                <a:cs typeface="Times New Roman" pitchFamily="18" charset="0"/>
              </a:rPr>
              <a:t>Definition</a:t>
            </a:r>
            <a:endParaRPr kumimoji="0" lang="en-US"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Dietary Counseling provides individualizing nutritional care for </a:t>
            </a:r>
            <a:r>
              <a:rPr kumimoji="0" lang="en-US" b="1" i="1" u="none" strike="noStrike" cap="none" normalizeH="0" baseline="0" dirty="0" smtClean="0">
                <a:ln>
                  <a:noFill/>
                </a:ln>
                <a:effectLst/>
                <a:latin typeface="Times New Roman" pitchFamily="18" charset="0"/>
                <a:ea typeface="Times New Roman" pitchFamily="18" charset="0"/>
                <a:cs typeface="Times New Roman" pitchFamily="18" charset="0"/>
              </a:rPr>
              <a:t>encouraging modification of eating habits.</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It can assist in </a:t>
            </a:r>
            <a:r>
              <a:rPr kumimoji="0" lang="en-US" b="0" i="1" u="none" strike="noStrike" cap="none" normalizeH="0" baseline="0" dirty="0" smtClean="0">
                <a:ln>
                  <a:noFill/>
                </a:ln>
                <a:effectLst/>
                <a:latin typeface="Times New Roman" pitchFamily="18" charset="0"/>
                <a:ea typeface="Times New Roman" pitchFamily="18" charset="0"/>
                <a:cs typeface="Times New Roman" pitchFamily="18" charset="0"/>
              </a:rPr>
              <a:t>prevention or treatment of nutrition-related illnesses</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such as cardiovascular</a:t>
            </a:r>
            <a:r>
              <a:rPr kumimoji="0" lang="en-US" b="0" i="0" u="none" strike="noStrike" cap="none" normalizeH="0" dirty="0" smtClean="0">
                <a:ln>
                  <a:noFill/>
                </a:ln>
                <a:effectLst/>
                <a:latin typeface="Times New Roman" pitchFamily="18" charset="0"/>
                <a:ea typeface="Times New Roman" pitchFamily="18" charset="0"/>
                <a:cs typeface="Times New Roman" pitchFamily="18" charset="0"/>
              </a:rPr>
              <a:t> disease,</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a:t>
            </a:r>
            <a:r>
              <a:rPr kumimoji="0" lang="en-US" b="1" i="0" u="none" strike="noStrike" cap="none" normalizeH="0" baseline="0" dirty="0" smtClean="0">
                <a:ln>
                  <a:noFill/>
                </a:ln>
                <a:effectLst/>
                <a:latin typeface="Times New Roman" pitchFamily="18" charset="0"/>
                <a:ea typeface="Times New Roman" pitchFamily="18" charset="0"/>
                <a:cs typeface="Times New Roman" pitchFamily="18" charset="0"/>
              </a:rPr>
              <a:t>cancer, obesity, diabetes and </a:t>
            </a:r>
            <a:r>
              <a:rPr lang="en-US" b="1" dirty="0" smtClean="0">
                <a:latin typeface="Times New Roman" pitchFamily="18" charset="0"/>
                <a:ea typeface="Times New Roman" pitchFamily="18" charset="0"/>
                <a:cs typeface="Times New Roman" pitchFamily="18" charset="0"/>
              </a:rPr>
              <a:t>h</a:t>
            </a:r>
            <a:r>
              <a:rPr kumimoji="0" lang="en-US" b="1" i="0" u="none" strike="noStrike" cap="none" normalizeH="0" baseline="0" dirty="0" smtClean="0">
                <a:ln>
                  <a:noFill/>
                </a:ln>
                <a:effectLst/>
                <a:latin typeface="Times New Roman" pitchFamily="18" charset="0"/>
                <a:ea typeface="Times New Roman" pitchFamily="18" charset="0"/>
                <a:cs typeface="Times New Roman" pitchFamily="18" charset="0"/>
              </a:rPr>
              <a:t>yper-</a:t>
            </a:r>
            <a:r>
              <a:rPr kumimoji="0" lang="en-US" b="1" i="0" u="none" strike="noStrike" cap="none" normalizeH="0" baseline="0" dirty="0" err="1" smtClean="0">
                <a:ln>
                  <a:noFill/>
                </a:ln>
                <a:effectLst/>
                <a:latin typeface="Times New Roman" pitchFamily="18" charset="0"/>
                <a:ea typeface="Times New Roman" pitchFamily="18" charset="0"/>
                <a:cs typeface="Times New Roman" pitchFamily="18" charset="0"/>
              </a:rPr>
              <a:t>lipidemia</a:t>
            </a:r>
            <a:endParaRPr kumimoji="0" lang="en-US"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Times New Roman" pitchFamily="18" charset="0"/>
                <a:ea typeface="Times New Roman" pitchFamily="18" charset="0"/>
                <a:cs typeface="Times New Roman" pitchFamily="18" charset="0"/>
              </a:rPr>
              <a:t>Purpose</a:t>
            </a:r>
            <a:endParaRPr kumimoji="0" lang="en-US" b="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Today's major health care problems are increasingly the result of acute and </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hlinkClick r:id="rId2"/>
              </a:rPr>
              <a:t>chronic conditions</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related to </a:t>
            </a:r>
            <a:r>
              <a:rPr kumimoji="0" lang="en-US" b="1" i="1" u="none" strike="noStrike" cap="none" normalizeH="0" baseline="0" dirty="0" smtClean="0">
                <a:ln>
                  <a:noFill/>
                </a:ln>
                <a:effectLst/>
                <a:latin typeface="Times New Roman" pitchFamily="18" charset="0"/>
                <a:ea typeface="Times New Roman" pitchFamily="18" charset="0"/>
                <a:cs typeface="Times New Roman" pitchFamily="18" charset="0"/>
              </a:rPr>
              <a:t>poor nutrition</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and/or </a:t>
            </a:r>
            <a:r>
              <a:rPr kumimoji="0" lang="en-US" b="1" i="1" u="none" strike="noStrike" cap="none" normalizeH="0" baseline="0" dirty="0" smtClean="0">
                <a:ln>
                  <a:noFill/>
                </a:ln>
                <a:effectLst/>
                <a:latin typeface="Times New Roman" pitchFamily="18" charset="0"/>
                <a:ea typeface="Times New Roman" pitchFamily="18" charset="0"/>
                <a:cs typeface="Times New Roman" pitchFamily="18" charset="0"/>
              </a:rPr>
              <a:t>overconsumption.</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a:t>
            </a:r>
            <a:r>
              <a:rPr kumimoji="0" lang="en-US" b="0" i="1" u="none" strike="noStrike" cap="none" normalizeH="0" baseline="0" dirty="0" smtClean="0">
                <a:ln>
                  <a:noFill/>
                </a:ln>
                <a:effectLst/>
                <a:latin typeface="Times New Roman" pitchFamily="18" charset="0"/>
                <a:ea typeface="Times New Roman" pitchFamily="18" charset="0"/>
                <a:cs typeface="Times New Roman" pitchFamily="18" charset="0"/>
              </a:rPr>
              <a:t>A large proportion of </a:t>
            </a:r>
            <a:r>
              <a:rPr kumimoji="0" lang="en-US" b="0" i="1" u="none" strike="noStrike" cap="none" normalizeH="0" baseline="0" dirty="0" smtClean="0">
                <a:ln>
                  <a:noFill/>
                </a:ln>
                <a:effectLst/>
                <a:latin typeface="Times New Roman" pitchFamily="18" charset="0"/>
                <a:ea typeface="Times New Roman" pitchFamily="18" charset="0"/>
                <a:cs typeface="Times New Roman" pitchFamily="18" charset="0"/>
                <a:hlinkClick r:id="rId3"/>
              </a:rPr>
              <a:t>coronary disease</a:t>
            </a:r>
            <a:r>
              <a:rPr kumimoji="0" lang="en-US" b="0" i="1" u="none" strike="noStrike" cap="none" normalizeH="0" baseline="0" dirty="0" smtClean="0">
                <a:ln>
                  <a:noFill/>
                </a:ln>
                <a:effectLst/>
                <a:latin typeface="Times New Roman" pitchFamily="18" charset="0"/>
                <a:ea typeface="Times New Roman" pitchFamily="18" charset="0"/>
                <a:cs typeface="Times New Roman" pitchFamily="18" charset="0"/>
              </a:rPr>
              <a:t> and cancer can be attributed to unhealthy eating habits and obesity</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hlinkClick r:id="rId2"/>
              </a:rPr>
              <a:t>Chronic diseases</a:t>
            </a:r>
            <a:r>
              <a:rPr kumimoji="0" lang="en-US" b="0" i="0" u="none" strike="noStrike" cap="none" normalizeH="0" baseline="0" dirty="0" smtClean="0">
                <a:ln>
                  <a:noFill/>
                </a:ln>
                <a:effectLst/>
                <a:latin typeface="Times New Roman" pitchFamily="18" charset="0"/>
                <a:ea typeface="Times New Roman" pitchFamily="18" charset="0"/>
                <a:cs typeface="Times New Roman" pitchFamily="18" charset="0"/>
              </a:rPr>
              <a:t> continue to increase due to such factors as the rise in obesity in the American population.</a:t>
            </a:r>
            <a:endParaRPr kumimoji="0" lang="en-US" b="0" i="0" u="none" strike="noStrike" cap="none" normalizeH="0" baseline="0" dirty="0" smtClean="0">
              <a:ln>
                <a:noFill/>
              </a:ln>
              <a:effectLst/>
              <a:latin typeface="Times New Roman" pitchFamily="18" charset="0"/>
              <a:cs typeface="Times New Roman" pitchFamily="18" charset="0"/>
            </a:endParaRPr>
          </a:p>
        </p:txBody>
      </p:sp>
      <p:sp>
        <p:nvSpPr>
          <p:cNvPr id="10" name="مستطيل 9"/>
          <p:cNvSpPr/>
          <p:nvPr/>
        </p:nvSpPr>
        <p:spPr>
          <a:xfrm>
            <a:off x="1643042" y="139463"/>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ctr" rtl="0"/>
            <a:r>
              <a:rPr lang="en-US" sz="2400" b="1" dirty="0" smtClean="0">
                <a:latin typeface="Times New Roman" pitchFamily="18" charset="0"/>
                <a:ea typeface="Times New Roman" pitchFamily="18" charset="0"/>
                <a:cs typeface="Times New Roman" pitchFamily="18" charset="0"/>
              </a:rPr>
              <a:t>Dietary Counseling</a:t>
            </a:r>
            <a:endParaRPr lang="en-US" sz="2400" b="1" dirty="0" smtClean="0">
              <a:latin typeface="Times New Roman" pitchFamily="18" charset="0"/>
              <a:cs typeface="Times New Roman" pitchFamily="18" charset="0"/>
            </a:endParaRPr>
          </a:p>
          <a:p>
            <a:pPr lvl="0" algn="ctr" rtl="0" eaLnBrk="0" hangingPunct="0"/>
            <a:r>
              <a:rPr lang="en-US" sz="1200" dirty="0" smtClean="0">
                <a:latin typeface="Times New Roman" pitchFamily="18" charset="0"/>
                <a:ea typeface="Times New Roman" pitchFamily="18" charset="0"/>
                <a:cs typeface="Times New Roman" pitchFamily="18" charset="0"/>
              </a:rPr>
              <a:t>By Crystal Heather </a:t>
            </a:r>
            <a:r>
              <a:rPr lang="en-US" sz="1200" dirty="0" err="1" smtClean="0">
                <a:latin typeface="Times New Roman" pitchFamily="18" charset="0"/>
                <a:ea typeface="Times New Roman" pitchFamily="18" charset="0"/>
                <a:cs typeface="Times New Roman" pitchFamily="18" charset="0"/>
              </a:rPr>
              <a:t>Kaczkowski</a:t>
            </a:r>
            <a:r>
              <a:rPr lang="en-US" sz="1200" dirty="0" smtClean="0">
                <a:latin typeface="Times New Roman" pitchFamily="18" charset="0"/>
                <a:ea typeface="Times New Roman" pitchFamily="18" charset="0"/>
                <a:cs typeface="Times New Roman" pitchFamily="18" charset="0"/>
              </a:rPr>
              <a:t>, </a:t>
            </a:r>
            <a:r>
              <a:rPr lang="en-US" sz="1200" dirty="0" err="1" smtClean="0">
                <a:latin typeface="Times New Roman" pitchFamily="18" charset="0"/>
                <a:ea typeface="Times New Roman" pitchFamily="18" charset="0"/>
                <a:cs typeface="Times New Roman" pitchFamily="18" charset="0"/>
              </a:rPr>
              <a:t>MSc.The</a:t>
            </a:r>
            <a:r>
              <a:rPr lang="en-US" sz="1200" dirty="0" smtClean="0">
                <a:latin typeface="Times New Roman" pitchFamily="18" charset="0"/>
                <a:ea typeface="Times New Roman" pitchFamily="18" charset="0"/>
                <a:cs typeface="Times New Roman" pitchFamily="18" charset="0"/>
              </a:rPr>
              <a:t> Gale Group Inc., Gale…more »</a:t>
            </a:r>
            <a:endParaRPr lang="en-US" sz="1200" dirty="0" smtClean="0">
              <a:latin typeface="Times New Roman" pitchFamily="18" charset="0"/>
              <a:cs typeface="Times New Roman" pitchFamily="18" charset="0"/>
            </a:endParaRPr>
          </a:p>
        </p:txBody>
      </p:sp>
      <p:sp>
        <p:nvSpPr>
          <p:cNvPr id="12" name="مستطيل 11"/>
          <p:cNvSpPr/>
          <p:nvPr/>
        </p:nvSpPr>
        <p:spPr>
          <a:xfrm>
            <a:off x="357158" y="4143380"/>
            <a:ext cx="8643998" cy="230832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dirty="0" smtClean="0"/>
              <a:t>Dietary counseling can be tailored to meet the treatment needs of patients at diagnosis of specific illnesses, can help reduce complications and/or side effects, and can improve general well-being. Prevention at all levels: primary (preventing disease), secondary (early diagnosis), and tertiary (preventing or slowing deterioration) requires active patient participation and guidance and support from the dietician or physician. Education, motivation, and counseling are needed for effective patient participation. In addition to </a:t>
            </a:r>
            <a:r>
              <a:rPr lang="en-US" b="1" dirty="0" smtClean="0"/>
              <a:t>patient education</a:t>
            </a:r>
            <a:r>
              <a:rPr lang="en-US" dirty="0" smtClean="0"/>
              <a:t>, dietary counseling often includes meal planning</a:t>
            </a:r>
            <a:endParaRPr lang="ar-SA" dirty="0"/>
          </a:p>
        </p:txBody>
      </p:sp>
    </p:spTree>
  </p:cSld>
  <p:clrMapOvr>
    <a:masterClrMapping/>
  </p:clrMapOvr>
  <p:transition>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a:xfrm>
            <a:off x="3429000" y="6429375"/>
            <a:ext cx="2895600" cy="292100"/>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a:xfrm>
            <a:off x="6937375" y="6500813"/>
            <a:ext cx="1901825" cy="327025"/>
          </a:xfrm>
        </p:spPr>
        <p:txBody>
          <a:bodyPr/>
          <a:lstStyle/>
          <a:p>
            <a:pPr>
              <a:defRPr/>
            </a:pPr>
            <a:fld id="{D0D893F6-E174-410C-AA24-2647C8E77E2B}" type="slidenum">
              <a:rPr lang="ar-SA" smtClean="0"/>
              <a:pPr>
                <a:defRPr/>
              </a:pPr>
              <a:t>39</a:t>
            </a:fld>
            <a:endParaRPr lang="en-US" dirty="0"/>
          </a:p>
        </p:txBody>
      </p:sp>
      <p:sp>
        <p:nvSpPr>
          <p:cNvPr id="10" name="مستطيل 9"/>
          <p:cNvSpPr/>
          <p:nvPr/>
        </p:nvSpPr>
        <p:spPr>
          <a:xfrm>
            <a:off x="1643042" y="139463"/>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ctr" rtl="0"/>
            <a:r>
              <a:rPr lang="en-US" sz="2400" b="1" dirty="0" smtClean="0">
                <a:latin typeface="Times New Roman" pitchFamily="18" charset="0"/>
                <a:ea typeface="Times New Roman" pitchFamily="18" charset="0"/>
                <a:cs typeface="Times New Roman" pitchFamily="18" charset="0"/>
              </a:rPr>
              <a:t>Dietary Counseling</a:t>
            </a:r>
            <a:endParaRPr lang="en-US" sz="2400" b="1" dirty="0" smtClean="0">
              <a:latin typeface="Times New Roman" pitchFamily="18" charset="0"/>
              <a:cs typeface="Times New Roman" pitchFamily="18" charset="0"/>
            </a:endParaRPr>
          </a:p>
          <a:p>
            <a:pPr lvl="0" algn="ctr" rtl="0" eaLnBrk="0" hangingPunct="0"/>
            <a:r>
              <a:rPr lang="en-US" sz="1200" dirty="0" smtClean="0">
                <a:latin typeface="Times New Roman" pitchFamily="18" charset="0"/>
                <a:ea typeface="Times New Roman" pitchFamily="18" charset="0"/>
                <a:cs typeface="Times New Roman" pitchFamily="18" charset="0"/>
              </a:rPr>
              <a:t>By Crystal Heather </a:t>
            </a:r>
            <a:r>
              <a:rPr lang="en-US" sz="1200" dirty="0" err="1" smtClean="0">
                <a:latin typeface="Times New Roman" pitchFamily="18" charset="0"/>
                <a:ea typeface="Times New Roman" pitchFamily="18" charset="0"/>
                <a:cs typeface="Times New Roman" pitchFamily="18" charset="0"/>
              </a:rPr>
              <a:t>Kaczkowski</a:t>
            </a:r>
            <a:r>
              <a:rPr lang="en-US" sz="1200" dirty="0" smtClean="0">
                <a:latin typeface="Times New Roman" pitchFamily="18" charset="0"/>
                <a:ea typeface="Times New Roman" pitchFamily="18" charset="0"/>
                <a:cs typeface="Times New Roman" pitchFamily="18" charset="0"/>
              </a:rPr>
              <a:t>, </a:t>
            </a:r>
            <a:r>
              <a:rPr lang="en-US" sz="1200" dirty="0" err="1" smtClean="0">
                <a:latin typeface="Times New Roman" pitchFamily="18" charset="0"/>
                <a:ea typeface="Times New Roman" pitchFamily="18" charset="0"/>
                <a:cs typeface="Times New Roman" pitchFamily="18" charset="0"/>
              </a:rPr>
              <a:t>MSc.The</a:t>
            </a:r>
            <a:r>
              <a:rPr lang="en-US" sz="1200" dirty="0" smtClean="0">
                <a:latin typeface="Times New Roman" pitchFamily="18" charset="0"/>
                <a:ea typeface="Times New Roman" pitchFamily="18" charset="0"/>
                <a:cs typeface="Times New Roman" pitchFamily="18" charset="0"/>
              </a:rPr>
              <a:t> Gale Group Inc., Gale…more »</a:t>
            </a:r>
            <a:endParaRPr lang="en-US" sz="1200" dirty="0" smtClean="0">
              <a:latin typeface="Times New Roman" pitchFamily="18" charset="0"/>
              <a:cs typeface="Times New Roman" pitchFamily="18" charset="0"/>
            </a:endParaRPr>
          </a:p>
        </p:txBody>
      </p:sp>
      <p:sp>
        <p:nvSpPr>
          <p:cNvPr id="12289" name="Rectangle 1"/>
          <p:cNvSpPr>
            <a:spLocks noChangeArrowheads="1"/>
          </p:cNvSpPr>
          <p:nvPr/>
        </p:nvSpPr>
        <p:spPr bwMode="auto">
          <a:xfrm>
            <a:off x="642910" y="2143116"/>
            <a:ext cx="792961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 guide to the amount an average person needs each day to remain healthy has been determined for each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vitamin and mineral</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as well as macronutrients. In the United States, this guide is called the </a:t>
            </a:r>
            <a:r>
              <a:rPr kumimoji="0" lang="en-US"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recommended daily allowance (RDA).</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The RDA is under revision and will become the </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Dietary Reference Intakes</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and will be applicable to Canadians and Americans. Dietary counselors may use the RDA as a guide when providing counseling. Consumption of too little or too much of certain</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vitamins</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and </a:t>
            </a:r>
            <a:r>
              <a:rPr kumimoji="0" lang="en-US"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minerals</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may lead to a nutrient deficiency or a nutrient toxicity respectively. A dietitian can advise the patient about any vitamin or mineral inadequacy concerns during the dietary counseling session.</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78C7FFA4-ECDC-4368-870E-808D5BC25E07}" type="slidenum">
              <a:rPr lang="ar-SA"/>
              <a:pPr>
                <a:defRPr/>
              </a:pPr>
              <a:t>4</a:t>
            </a:fld>
            <a:endParaRPr lang="en-US"/>
          </a:p>
        </p:txBody>
      </p:sp>
      <p:sp>
        <p:nvSpPr>
          <p:cNvPr id="176130" name="Rectangle 2"/>
          <p:cNvSpPr>
            <a:spLocks noGrp="1" noRot="1" noChangeArrowheads="1"/>
          </p:cNvSpPr>
          <p:nvPr>
            <p:ph type="title"/>
          </p:nvPr>
        </p:nvSpPr>
        <p:spPr>
          <a:xfrm>
            <a:off x="1187450" y="260350"/>
            <a:ext cx="5813425" cy="381000"/>
          </a:xfrm>
        </p:spPr>
        <p:txBody>
          <a:bodyPr/>
          <a:lstStyle/>
          <a:p>
            <a:pPr rtl="0" eaLnBrk="1" hangingPunct="1">
              <a:defRPr/>
            </a:pPr>
            <a:r>
              <a:rPr lang="en-US" sz="1400" i="1" dirty="0" smtClean="0">
                <a:latin typeface="Bodoni MT Black" pitchFamily="18" charset="0"/>
              </a:rPr>
              <a:t>A CONCISE OF NHEPC </a:t>
            </a:r>
            <a:br>
              <a:rPr lang="en-US" sz="1400" i="1" dirty="0" smtClean="0">
                <a:latin typeface="Bodoni MT Black" pitchFamily="18" charset="0"/>
              </a:rPr>
            </a:br>
            <a:r>
              <a:rPr lang="en-US" sz="1600" i="1" dirty="0" smtClean="0">
                <a:latin typeface="Bodoni MT Black" pitchFamily="18" charset="0"/>
              </a:rPr>
              <a:t>The </a:t>
            </a:r>
            <a:r>
              <a:rPr lang="en-US" sz="1600" b="0" i="1" dirty="0" smtClean="0"/>
              <a:t>COURSE EDUCATIONAL OBJECTIVES</a:t>
            </a:r>
          </a:p>
        </p:txBody>
      </p:sp>
      <p:sp>
        <p:nvSpPr>
          <p:cNvPr id="176131" name="Rectangle 3"/>
          <p:cNvSpPr>
            <a:spLocks noGrp="1" noRot="1" noChangeArrowheads="1"/>
          </p:cNvSpPr>
          <p:nvPr>
            <p:ph type="body" idx="1"/>
          </p:nvPr>
        </p:nvSpPr>
        <p:spPr>
          <a:xfrm>
            <a:off x="468313" y="836613"/>
            <a:ext cx="7924800" cy="5400675"/>
          </a:xfrm>
        </p:spPr>
        <p:txBody>
          <a:bodyPr/>
          <a:lstStyle/>
          <a:p>
            <a:pPr marL="609600" indent="-431800" algn="just" rtl="0" eaLnBrk="1" hangingPunct="1">
              <a:lnSpc>
                <a:spcPct val="80000"/>
              </a:lnSpc>
              <a:defRPr/>
            </a:pPr>
            <a:r>
              <a:rPr lang="en-US" sz="1400" i="1" dirty="0" smtClean="0">
                <a:latin typeface="Arial Black" pitchFamily="34" charset="0"/>
              </a:rPr>
              <a:t>Explore the sciences of health, education, health education from the nature and duties of  your profession practice and education courses, </a:t>
            </a:r>
          </a:p>
          <a:p>
            <a:pPr marL="609600" indent="-431800" algn="just" rtl="0" eaLnBrk="1" hangingPunct="1">
              <a:lnSpc>
                <a:spcPct val="80000"/>
              </a:lnSpc>
              <a:defRPr/>
            </a:pPr>
            <a:r>
              <a:rPr lang="en-US" sz="1400" i="1" dirty="0" smtClean="0">
                <a:latin typeface="Arial Black" pitchFamily="34" charset="0"/>
              </a:rPr>
              <a:t>Briefly highlight the historical overview of Nutrition Health Education, </a:t>
            </a:r>
          </a:p>
          <a:p>
            <a:pPr marL="609600" indent="-431800" algn="just" rtl="0" eaLnBrk="1" hangingPunct="1">
              <a:lnSpc>
                <a:spcPct val="80000"/>
              </a:lnSpc>
              <a:defRPr/>
            </a:pPr>
            <a:r>
              <a:rPr lang="en-US" sz="1400" i="1" dirty="0" smtClean="0">
                <a:latin typeface="Arial Black" pitchFamily="34" charset="0"/>
              </a:rPr>
              <a:t>Probe education ↔ health &amp; briefly highlight philosophical &amp; scientific NHE roots.</a:t>
            </a:r>
          </a:p>
          <a:p>
            <a:pPr marL="609600" indent="-431800" algn="just" rtl="0" eaLnBrk="1" hangingPunct="1">
              <a:lnSpc>
                <a:spcPct val="80000"/>
              </a:lnSpc>
              <a:defRPr/>
            </a:pPr>
            <a:r>
              <a:rPr lang="en-US" sz="1400" i="1" dirty="0" smtClean="0">
                <a:latin typeface="Arial Black" pitchFamily="34" charset="0"/>
              </a:rPr>
              <a:t>Well realize the recent HE scientific concepts, methodologies, technologies &amp; planning procedures that can promote the quality of lifelong health.    </a:t>
            </a:r>
          </a:p>
          <a:p>
            <a:pPr marL="609600" indent="-431800" algn="just" rtl="0" eaLnBrk="1" hangingPunct="1">
              <a:lnSpc>
                <a:spcPct val="80000"/>
              </a:lnSpc>
              <a:defRPr/>
            </a:pPr>
            <a:r>
              <a:rPr lang="en-US" sz="1400" i="1" dirty="0" smtClean="0">
                <a:latin typeface="Arial Black" pitchFamily="34" charset="0"/>
              </a:rPr>
              <a:t>Define Global health education ↔ Create a</a:t>
            </a:r>
            <a:r>
              <a:rPr lang="en-US" sz="1400" i="1" dirty="0" smtClean="0"/>
              <a:t>“</a:t>
            </a:r>
            <a:r>
              <a:rPr lang="en-US" sz="1400" i="1" dirty="0" smtClean="0">
                <a:latin typeface="Arial Black" pitchFamily="34" charset="0"/>
              </a:rPr>
              <a:t> National Definition</a:t>
            </a:r>
            <a:r>
              <a:rPr lang="en-US" sz="1400" dirty="0" smtClean="0"/>
              <a:t>”</a:t>
            </a:r>
            <a:r>
              <a:rPr lang="en-US" sz="1400" i="1" dirty="0" smtClean="0">
                <a:latin typeface="Arial Black" pitchFamily="34" charset="0"/>
              </a:rPr>
              <a:t> which suites our national nature and characters &amp; predict HE Principles, Fields, Communication &amp; Ethics.</a:t>
            </a:r>
          </a:p>
          <a:p>
            <a:pPr marL="609600" indent="-431800" algn="just" rtl="0" eaLnBrk="1" hangingPunct="1">
              <a:lnSpc>
                <a:spcPct val="80000"/>
              </a:lnSpc>
              <a:defRPr/>
            </a:pPr>
            <a:r>
              <a:rPr lang="en-US" sz="1400" i="1" dirty="0" smtClean="0">
                <a:latin typeface="Arial Black" pitchFamily="34" charset="0"/>
              </a:rPr>
              <a:t>Be aware of the </a:t>
            </a:r>
            <a:r>
              <a:rPr lang="en-US" sz="1400" i="1" dirty="0" smtClean="0"/>
              <a:t>“</a:t>
            </a:r>
            <a:r>
              <a:rPr lang="en-US" sz="1400" i="1" dirty="0" smtClean="0">
                <a:latin typeface="Arial Black" pitchFamily="34" charset="0"/>
              </a:rPr>
              <a:t>Teaching &amp; Learning</a:t>
            </a:r>
            <a:r>
              <a:rPr lang="en-US" sz="1400" i="1" dirty="0" smtClean="0"/>
              <a:t>”</a:t>
            </a:r>
            <a:r>
              <a:rPr lang="en-US" sz="1400" i="1" dirty="0" smtClean="0">
                <a:latin typeface="Arial Black" pitchFamily="34" charset="0"/>
              </a:rPr>
              <a:t> methods and technologies that we taught by during our HE study.</a:t>
            </a:r>
          </a:p>
          <a:p>
            <a:pPr marL="609600" indent="-431800" algn="just" rtl="0" eaLnBrk="1" hangingPunct="1">
              <a:lnSpc>
                <a:spcPct val="80000"/>
              </a:lnSpc>
              <a:defRPr/>
            </a:pPr>
            <a:r>
              <a:rPr lang="en-US" sz="1400" i="1" dirty="0" smtClean="0">
                <a:latin typeface="Arial Black" pitchFamily="34" charset="0"/>
              </a:rPr>
              <a:t>Distinguish &amp; use the most common HE Methodologies &amp; Technologies, and their major advantages and disadvantages. </a:t>
            </a:r>
          </a:p>
          <a:p>
            <a:pPr marL="609600" indent="-431800" algn="just" rtl="0" eaLnBrk="1" hangingPunct="1">
              <a:lnSpc>
                <a:spcPct val="80000"/>
              </a:lnSpc>
              <a:defRPr/>
            </a:pPr>
            <a:r>
              <a:rPr lang="en-US" sz="1400" i="1" dirty="0" smtClean="0">
                <a:latin typeface="Arial Black" pitchFamily="34" charset="0"/>
              </a:rPr>
              <a:t>Discover / Produce / Evaluate some interactive </a:t>
            </a:r>
            <a:r>
              <a:rPr lang="en-US" sz="1400" i="1" dirty="0" err="1" smtClean="0">
                <a:latin typeface="Arial Black" pitchFamily="34" charset="0"/>
              </a:rPr>
              <a:t>HETechnologies</a:t>
            </a:r>
            <a:r>
              <a:rPr lang="en-US" sz="1400" i="1" dirty="0" smtClean="0">
                <a:latin typeface="Arial Black" pitchFamily="34" charset="0"/>
              </a:rPr>
              <a:t> </a:t>
            </a:r>
            <a:r>
              <a:rPr lang="en-US" sz="1400" i="1" dirty="0" smtClean="0"/>
              <a:t>“</a:t>
            </a:r>
            <a:r>
              <a:rPr lang="en-US" sz="1400" i="1" dirty="0" smtClean="0">
                <a:latin typeface="Arial Black" pitchFamily="34" charset="0"/>
              </a:rPr>
              <a:t>materials</a:t>
            </a:r>
            <a:r>
              <a:rPr lang="en-US" sz="1400" i="1" dirty="0" smtClean="0"/>
              <a:t>”</a:t>
            </a:r>
            <a:r>
              <a:rPr lang="en-US" sz="1400" i="1" dirty="0" smtClean="0">
                <a:latin typeface="Arial Black" pitchFamily="34" charset="0"/>
              </a:rPr>
              <a:t>: Leaflet, Folder, Poster and Pamphlet &amp; Sites</a:t>
            </a:r>
            <a:r>
              <a:rPr lang="en-US" sz="1400" i="1" dirty="0" smtClean="0"/>
              <a:t>…</a:t>
            </a:r>
            <a:endParaRPr lang="en-US" sz="1400" i="1" dirty="0" smtClean="0">
              <a:latin typeface="Arial Black" pitchFamily="34" charset="0"/>
            </a:endParaRPr>
          </a:p>
          <a:p>
            <a:pPr marL="609600" indent="-431800" algn="just" rtl="0" eaLnBrk="1" hangingPunct="1">
              <a:lnSpc>
                <a:spcPct val="80000"/>
              </a:lnSpc>
              <a:defRPr/>
            </a:pPr>
            <a:r>
              <a:rPr lang="en-US" sz="1400" i="1" dirty="0" smtClean="0">
                <a:latin typeface="Arial Black" pitchFamily="34" charset="0"/>
              </a:rPr>
              <a:t>Use the most related scientific concepts to plan an effective HE Activities</a:t>
            </a:r>
            <a:r>
              <a:rPr lang="en-US" sz="1400" i="1" dirty="0" smtClean="0"/>
              <a:t>.</a:t>
            </a:r>
            <a:r>
              <a:rPr lang="en-US" sz="1400" dirty="0" smtClean="0"/>
              <a:t> </a:t>
            </a:r>
            <a:endParaRPr lang="en-US" sz="1400" i="1" dirty="0" smtClean="0">
              <a:latin typeface="Arial Black" pitchFamily="34" charset="0"/>
            </a:endParaRPr>
          </a:p>
          <a:p>
            <a:pPr marL="609600" indent="-431800" algn="ctr" rtl="0" eaLnBrk="1" hangingPunct="1">
              <a:lnSpc>
                <a:spcPct val="80000"/>
              </a:lnSpc>
              <a:buFont typeface="Wingdings" pitchFamily="2" charset="2"/>
              <a:buNone/>
              <a:defRPr/>
            </a:pPr>
            <a:endParaRPr lang="en-US" sz="1000" i="1" dirty="0" smtClean="0">
              <a:latin typeface="Arial Black" pitchFamily="34" charset="0"/>
            </a:endParaRPr>
          </a:p>
          <a:p>
            <a:pPr marL="609600" indent="-431800" algn="ctr" rtl="0" eaLnBrk="1" hangingPunct="1">
              <a:lnSpc>
                <a:spcPct val="80000"/>
              </a:lnSpc>
              <a:buFont typeface="Wingdings" pitchFamily="2" charset="2"/>
              <a:buNone/>
              <a:defRPr/>
            </a:pPr>
            <a:r>
              <a:rPr lang="en-US" sz="1600" i="1" dirty="0" smtClean="0">
                <a:latin typeface="Arial Black" pitchFamily="34" charset="0"/>
              </a:rPr>
              <a:t>Our Overall Goal </a:t>
            </a:r>
          </a:p>
          <a:p>
            <a:pPr marL="609600" indent="-431800" algn="ctr" rtl="0" eaLnBrk="1" hangingPunct="1">
              <a:lnSpc>
                <a:spcPct val="80000"/>
              </a:lnSpc>
              <a:buFont typeface="Wingdings" pitchFamily="2" charset="2"/>
              <a:buNone/>
              <a:defRPr/>
            </a:pPr>
            <a:r>
              <a:rPr lang="en-US" sz="1600" i="1" dirty="0" smtClean="0">
                <a:latin typeface="Arial Black" pitchFamily="34" charset="0"/>
              </a:rPr>
              <a:t>The Way Ahead Towards </a:t>
            </a:r>
          </a:p>
          <a:p>
            <a:pPr marL="609600" indent="-431800" algn="ctr" rtl="0" eaLnBrk="1" hangingPunct="1">
              <a:lnSpc>
                <a:spcPct val="80000"/>
              </a:lnSpc>
              <a:buFont typeface="Wingdings" pitchFamily="2" charset="2"/>
              <a:buNone/>
              <a:defRPr/>
            </a:pPr>
            <a:r>
              <a:rPr lang="en-US" sz="1600" i="1" dirty="0" smtClean="0">
                <a:latin typeface="Arial Black" pitchFamily="34" charset="0"/>
              </a:rPr>
              <a:t> </a:t>
            </a:r>
            <a:r>
              <a:rPr lang="en-US" sz="1600" i="1" dirty="0" smtClean="0"/>
              <a:t>“</a:t>
            </a:r>
            <a:r>
              <a:rPr lang="en-US" sz="1600" i="1" dirty="0" smtClean="0">
                <a:latin typeface="Arial Black" pitchFamily="34" charset="0"/>
              </a:rPr>
              <a:t> Assertive Patient </a:t>
            </a:r>
            <a:r>
              <a:rPr lang="en-US" sz="1600" i="1" dirty="0" err="1" smtClean="0">
                <a:latin typeface="Arial Black" pitchFamily="34" charset="0"/>
              </a:rPr>
              <a:t>Centred</a:t>
            </a:r>
            <a:r>
              <a:rPr lang="en-US" sz="1600" i="1" dirty="0" smtClean="0">
                <a:latin typeface="Arial Black" pitchFamily="34" charset="0"/>
              </a:rPr>
              <a:t> HE</a:t>
            </a:r>
            <a:r>
              <a:rPr lang="en-US" sz="1600" i="1" dirty="0" smtClean="0"/>
              <a:t>”</a:t>
            </a:r>
            <a:r>
              <a:rPr lang="en-US" sz="1600" i="1" dirty="0" smtClean="0">
                <a:latin typeface="Arial Black" pitchFamily="34" charset="0"/>
              </a:rPr>
              <a:t> with &amp; Best Evidence</a:t>
            </a:r>
            <a:r>
              <a:rPr lang="en-US" sz="1600" i="1" dirty="0" smtClean="0"/>
              <a:t>”</a:t>
            </a:r>
            <a:endParaRPr lang="en-US" sz="1600" i="1" dirty="0" smtClean="0">
              <a:latin typeface="Arial Black" pitchFamily="34" charset="0"/>
            </a:endParaRPr>
          </a:p>
          <a:p>
            <a:pPr marL="609600" indent="-431800" algn="ctr" rtl="0" eaLnBrk="1" hangingPunct="1">
              <a:lnSpc>
                <a:spcPct val="80000"/>
              </a:lnSpc>
              <a:buFont typeface="Wingdings" pitchFamily="2" charset="2"/>
              <a:buNone/>
              <a:defRPr/>
            </a:pPr>
            <a:r>
              <a:rPr lang="en-US" sz="1600" i="1" dirty="0" smtClean="0">
                <a:latin typeface="Arial Black" pitchFamily="34" charset="0"/>
              </a:rPr>
              <a:t> </a:t>
            </a:r>
            <a:r>
              <a:rPr lang="en-US" sz="1600" b="1" i="1" dirty="0" smtClean="0">
                <a:latin typeface="Arial Black" pitchFamily="34" charset="0"/>
              </a:rPr>
              <a:t>(APCHE</a:t>
            </a:r>
            <a:r>
              <a:rPr lang="en-US" sz="1600" b="1" i="1" dirty="0" smtClean="0"/>
              <a:t>’</a:t>
            </a:r>
            <a:r>
              <a:rPr lang="en-US" sz="1600" b="1" i="1" dirty="0" smtClean="0">
                <a:latin typeface="Arial Black" pitchFamily="34" charset="0"/>
              </a:rPr>
              <a:t>R) QUALITY</a:t>
            </a:r>
          </a:p>
          <a:p>
            <a:pPr marL="609600" indent="-431800" algn="ctr" rtl="0" eaLnBrk="1" hangingPunct="1">
              <a:lnSpc>
                <a:spcPct val="80000"/>
              </a:lnSpc>
              <a:buFont typeface="Wingdings" pitchFamily="2" charset="2"/>
              <a:buNone/>
              <a:defRPr/>
            </a:pPr>
            <a:endParaRPr lang="en-US" sz="1600" b="1" dirty="0" smtClean="0">
              <a:latin typeface="Arial Black" pitchFamily="34" charset="0"/>
            </a:endParaRPr>
          </a:p>
          <a:p>
            <a:pPr marL="609600" indent="-431800" algn="ctr" rtl="0" eaLnBrk="1" hangingPunct="1">
              <a:lnSpc>
                <a:spcPct val="80000"/>
              </a:lnSpc>
              <a:buFont typeface="Wingdings" pitchFamily="2" charset="2"/>
              <a:buNone/>
              <a:defRPr/>
            </a:pPr>
            <a:endParaRPr lang="en-US" sz="1000" b="1" dirty="0" smtClean="0">
              <a:latin typeface="Arial Black" pitchFamily="34" charset="0"/>
            </a:endParaRPr>
          </a:p>
        </p:txBody>
      </p:sp>
      <p:sp>
        <p:nvSpPr>
          <p:cNvPr id="9223" name="AutoShape 4"/>
          <p:cNvSpPr>
            <a:spLocks noChangeArrowheads="1"/>
          </p:cNvSpPr>
          <p:nvPr/>
        </p:nvSpPr>
        <p:spPr bwMode="auto">
          <a:xfrm>
            <a:off x="4211638" y="5805488"/>
            <a:ext cx="381000" cy="304800"/>
          </a:xfrm>
          <a:prstGeom prst="downArrow">
            <a:avLst>
              <a:gd name="adj1" fmla="val 50000"/>
              <a:gd name="adj2" fmla="val 30208"/>
            </a:avLst>
          </a:prstGeom>
          <a:solidFill>
            <a:schemeClr val="accent1"/>
          </a:solidFill>
          <a:ln w="9525">
            <a:solidFill>
              <a:schemeClr val="tx1"/>
            </a:solidFill>
            <a:miter lim="800000"/>
            <a:headEnd/>
            <a:tailEnd/>
          </a:ln>
        </p:spPr>
        <p:txBody>
          <a:bodyPr vert="eaVert" wrap="none" anchor="ctr"/>
          <a:lstStyle/>
          <a:p>
            <a:pPr algn="ctr" rtl="0"/>
            <a:endParaRPr lang="ar-SA" sz="3600">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6" name="عنصر نائب لرقم الشريحة 5"/>
          <p:cNvSpPr>
            <a:spLocks noGrp="1"/>
          </p:cNvSpPr>
          <p:nvPr>
            <p:ph type="sldNum" sz="quarter" idx="12"/>
          </p:nvPr>
        </p:nvSpPr>
        <p:spPr>
          <a:xfrm>
            <a:off x="6937375" y="6500813"/>
            <a:ext cx="1901825" cy="327025"/>
          </a:xfrm>
        </p:spPr>
        <p:txBody>
          <a:bodyPr/>
          <a:lstStyle/>
          <a:p>
            <a:pPr>
              <a:defRPr/>
            </a:pPr>
            <a:fld id="{D0D893F6-E174-410C-AA24-2647C8E77E2B}" type="slidenum">
              <a:rPr lang="ar-SA" smtClean="0"/>
              <a:pPr>
                <a:defRPr/>
              </a:pPr>
              <a:t>40</a:t>
            </a:fld>
            <a:endParaRPr lang="en-US" dirty="0"/>
          </a:p>
        </p:txBody>
      </p:sp>
      <p:sp>
        <p:nvSpPr>
          <p:cNvPr id="10" name="مستطيل 9"/>
          <p:cNvSpPr/>
          <p:nvPr/>
        </p:nvSpPr>
        <p:spPr>
          <a:xfrm>
            <a:off x="1643042" y="139463"/>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ctr" rtl="0"/>
            <a:r>
              <a:rPr lang="en-US" sz="2400" b="1" dirty="0" smtClean="0">
                <a:latin typeface="Times New Roman" pitchFamily="18" charset="0"/>
                <a:ea typeface="Times New Roman" pitchFamily="18" charset="0"/>
                <a:cs typeface="Times New Roman" pitchFamily="18" charset="0"/>
              </a:rPr>
              <a:t>Dietary Counseling</a:t>
            </a:r>
            <a:endParaRPr lang="en-US" sz="2400" b="1" dirty="0" smtClean="0">
              <a:latin typeface="Times New Roman" pitchFamily="18" charset="0"/>
              <a:cs typeface="Times New Roman" pitchFamily="18" charset="0"/>
            </a:endParaRPr>
          </a:p>
          <a:p>
            <a:pPr lvl="0" algn="ctr" rtl="0" eaLnBrk="0" hangingPunct="0"/>
            <a:r>
              <a:rPr lang="en-US" sz="1200" dirty="0" smtClean="0">
                <a:latin typeface="Times New Roman" pitchFamily="18" charset="0"/>
                <a:ea typeface="Times New Roman" pitchFamily="18" charset="0"/>
                <a:cs typeface="Times New Roman" pitchFamily="18" charset="0"/>
                <a:hlinkClick r:id="rId2"/>
              </a:rPr>
              <a:t>http://nutritionandaging.fiu.edu/creative_solutions/nutrition_ed.asp</a:t>
            </a:r>
            <a:r>
              <a:rPr lang="en-US" sz="1200" dirty="0" smtClean="0">
                <a:latin typeface="Times New Roman" pitchFamily="18" charset="0"/>
                <a:ea typeface="Times New Roman" pitchFamily="18" charset="0"/>
                <a:cs typeface="Times New Roman" pitchFamily="18" charset="0"/>
              </a:rPr>
              <a:t> »</a:t>
            </a:r>
            <a:endParaRPr lang="en-US" sz="1200" dirty="0" smtClean="0">
              <a:latin typeface="Times New Roman" pitchFamily="18" charset="0"/>
              <a:cs typeface="Times New Roman" pitchFamily="18" charset="0"/>
            </a:endParaRPr>
          </a:p>
        </p:txBody>
      </p:sp>
      <p:sp>
        <p:nvSpPr>
          <p:cNvPr id="151553" name="Rectangle 1"/>
          <p:cNvSpPr>
            <a:spLocks noChangeArrowheads="1"/>
          </p:cNvSpPr>
          <p:nvPr/>
        </p:nvSpPr>
        <p:spPr bwMode="auto">
          <a:xfrm>
            <a:off x="214282" y="857232"/>
            <a:ext cx="8572560" cy="5715039"/>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457200" algn="l"/>
              </a:tabLst>
            </a:pP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Cultural Diversity as Part of Nutrition Education and Counseling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tab pos="457200" algn="l"/>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Why is cultural competence important in nutrition education and counseling?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Among the significant challenges dietitians and nutritionists face today and in the immediate future are: </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increasingly diverse population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of this country and </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increased emphasis on patient/client behavioral changes</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as evidence of effectiveness. Sensitivity to cultural differences in ourselves and in those of different ethnic backgrounds is an important aspect of competence in reaching a diverse population. </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Nutrition counselors are now and will be evaluated on their ability to produce desirable behavioral changes in patients/clients</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l"/>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 nutrition counseling, where many therapeutic interventions are on a personal level, sensitivity to the strong influence of culture on an individual's food intake, attitudes, and behaviors is especially imperative." Nutrition counselors should not view multicultural competence as a luxury or as a specialty but as a requirement (1).</a:t>
            </a:r>
          </a:p>
          <a:p>
            <a:pPr algn="just" rtl="0"/>
            <a:r>
              <a:rPr lang="en-US" sz="1600" b="1" dirty="0" smtClean="0">
                <a:latin typeface="Times New Roman" pitchFamily="18" charset="0"/>
                <a:cs typeface="Times New Roman" pitchFamily="18" charset="0"/>
              </a:rPr>
              <a:t>What competencies are important for multicultural nutrition counseling?</a:t>
            </a:r>
            <a:r>
              <a:rPr lang="en-US" sz="1600" dirty="0" smtClean="0">
                <a:latin typeface="Times New Roman" pitchFamily="18" charset="0"/>
                <a:cs typeface="Times New Roman" pitchFamily="18" charset="0"/>
              </a:rPr>
              <a:t> </a:t>
            </a:r>
          </a:p>
          <a:p>
            <a:pPr algn="just" rtl="0"/>
            <a:r>
              <a:rPr lang="en-US" sz="1600" dirty="0" smtClean="0">
                <a:latin typeface="Times New Roman" pitchFamily="18" charset="0"/>
                <a:cs typeface="Times New Roman" pitchFamily="18" charset="0"/>
              </a:rPr>
              <a:t>Multicultural nutrition counseling occurs when a nutrition professional and client are from different cultures. Ethnicity, religion, group affiliation, socioeconomic status, and world-view may all influence clients' needs (1). Gaining insight into what competencies are important for multicultural nutrition counseling can help ensure cultural proficiency in counseling.</a:t>
            </a:r>
          </a:p>
          <a:p>
            <a:pPr algn="just" rtl="0"/>
            <a:r>
              <a:rPr lang="en-US" sz="1600" dirty="0" smtClean="0">
                <a:latin typeface="Times New Roman" pitchFamily="18" charset="0"/>
                <a:cs typeface="Times New Roman" pitchFamily="18" charset="0"/>
              </a:rPr>
              <a:t>Harris-Davis and Haughton developed and tested a model for multicultural nutrition counseling competencies for registered dietitians (2). From their model, 28 competencies emerged in 3 groups as listed below:</a:t>
            </a:r>
          </a:p>
        </p:txBody>
      </p:sp>
    </p:spTree>
  </p:cSld>
  <p:clrMapOvr>
    <a:masterClrMapping/>
  </p:clrMapOvr>
  <p:transition>
    <p:push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642938" y="6000750"/>
            <a:ext cx="1901825" cy="476250"/>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a:xfrm>
            <a:off x="3429000" y="6429375"/>
            <a:ext cx="2895600" cy="292100"/>
          </a:xfrm>
        </p:spPr>
        <p:txBody>
          <a:bodyPr/>
          <a:lstStyle/>
          <a:p>
            <a:pPr>
              <a:defRPr/>
            </a:pPr>
            <a:r>
              <a:rPr lang="en-US" smtClean="0"/>
              <a:t>Johali3 NHEPC 2014</a:t>
            </a:r>
            <a:endParaRPr lang="en-US" dirty="0"/>
          </a:p>
        </p:txBody>
      </p:sp>
      <p:sp>
        <p:nvSpPr>
          <p:cNvPr id="6" name="عنصر نائب لرقم الشريحة 5"/>
          <p:cNvSpPr>
            <a:spLocks noGrp="1"/>
          </p:cNvSpPr>
          <p:nvPr>
            <p:ph type="sldNum" sz="quarter" idx="12"/>
          </p:nvPr>
        </p:nvSpPr>
        <p:spPr>
          <a:xfrm>
            <a:off x="6937375" y="6500813"/>
            <a:ext cx="1901825" cy="327025"/>
          </a:xfrm>
        </p:spPr>
        <p:txBody>
          <a:bodyPr/>
          <a:lstStyle/>
          <a:p>
            <a:pPr>
              <a:defRPr/>
            </a:pPr>
            <a:fld id="{D0D893F6-E174-410C-AA24-2647C8E77E2B}" type="slidenum">
              <a:rPr lang="ar-SA" smtClean="0"/>
              <a:pPr>
                <a:defRPr/>
              </a:pPr>
              <a:t>41</a:t>
            </a:fld>
            <a:endParaRPr lang="en-US" dirty="0"/>
          </a:p>
        </p:txBody>
      </p:sp>
      <p:sp>
        <p:nvSpPr>
          <p:cNvPr id="10" name="مستطيل 9"/>
          <p:cNvSpPr/>
          <p:nvPr/>
        </p:nvSpPr>
        <p:spPr>
          <a:xfrm>
            <a:off x="1643042" y="-24"/>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ctr" rtl="0"/>
            <a:r>
              <a:rPr lang="en-US" sz="2400" b="1" dirty="0" smtClean="0">
                <a:latin typeface="Times New Roman" pitchFamily="18" charset="0"/>
                <a:ea typeface="Times New Roman" pitchFamily="18" charset="0"/>
                <a:cs typeface="Times New Roman" pitchFamily="18" charset="0"/>
              </a:rPr>
              <a:t>Dietary Counseling</a:t>
            </a:r>
            <a:endParaRPr lang="en-US" sz="2400" b="1" dirty="0" smtClean="0">
              <a:latin typeface="Times New Roman" pitchFamily="18" charset="0"/>
              <a:cs typeface="Times New Roman" pitchFamily="18" charset="0"/>
            </a:endParaRPr>
          </a:p>
          <a:p>
            <a:pPr lvl="0" algn="ctr" rtl="0" eaLnBrk="0" hangingPunct="0"/>
            <a:r>
              <a:rPr lang="en-US" sz="1200" dirty="0" smtClean="0">
                <a:latin typeface="Times New Roman" pitchFamily="18" charset="0"/>
                <a:ea typeface="Times New Roman" pitchFamily="18" charset="0"/>
                <a:cs typeface="Times New Roman" pitchFamily="18" charset="0"/>
                <a:hlinkClick r:id="rId3"/>
              </a:rPr>
              <a:t>http://nutritionandaging.fiu.edu/creative_solutions/nutrition_ed.asp</a:t>
            </a:r>
            <a:r>
              <a:rPr lang="en-US" sz="1200" dirty="0" smtClean="0">
                <a:latin typeface="Times New Roman" pitchFamily="18" charset="0"/>
                <a:ea typeface="Times New Roman" pitchFamily="18" charset="0"/>
                <a:cs typeface="Times New Roman" pitchFamily="18" charset="0"/>
              </a:rPr>
              <a:t> </a:t>
            </a:r>
            <a:endParaRPr lang="en-US" sz="1200" dirty="0" smtClean="0">
              <a:latin typeface="Times New Roman" pitchFamily="18" charset="0"/>
              <a:cs typeface="Times New Roman" pitchFamily="18" charset="0"/>
            </a:endParaRPr>
          </a:p>
        </p:txBody>
      </p:sp>
      <p:sp>
        <p:nvSpPr>
          <p:cNvPr id="151553" name="Rectangle 1"/>
          <p:cNvSpPr>
            <a:spLocks noChangeArrowheads="1"/>
          </p:cNvSpPr>
          <p:nvPr/>
        </p:nvSpPr>
        <p:spPr bwMode="auto">
          <a:xfrm>
            <a:off x="214282" y="642918"/>
            <a:ext cx="8786874" cy="569386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lvl="0" algn="l" rtl="0" eaLnBrk="0" hangingPunct="0">
              <a:tabLst>
                <a:tab pos="457200" algn="l"/>
              </a:tabLst>
            </a:pPr>
            <a:r>
              <a:rPr lang="en-US" sz="1400" b="1" dirty="0" smtClean="0">
                <a:latin typeface="Times New Roman" pitchFamily="18" charset="0"/>
                <a:ea typeface="Times New Roman" pitchFamily="18" charset="0"/>
                <a:cs typeface="Times New Roman" pitchFamily="18" charset="0"/>
              </a:rPr>
              <a:t>competencies are important for multicultural nutrition counseling?</a:t>
            </a:r>
            <a:r>
              <a:rPr lang="en-US" sz="1400" dirty="0" smtClean="0">
                <a:latin typeface="Times New Roman" pitchFamily="18" charset="0"/>
                <a:ea typeface="Times New Roman" pitchFamily="18" charset="0"/>
                <a:cs typeface="Times New Roman" pitchFamily="18" charset="0"/>
              </a:rPr>
              <a:t> </a:t>
            </a:r>
            <a:endParaRPr lang="en-US" sz="1400" dirty="0" smtClean="0">
              <a:latin typeface="Times New Roman" pitchFamily="18" charset="0"/>
              <a:cs typeface="Times New Roman" pitchFamily="18" charset="0"/>
            </a:endParaRPr>
          </a:p>
          <a:p>
            <a:pPr lvl="0" algn="l" rtl="0" eaLnBrk="0" hangingPunct="0">
              <a:tabLst>
                <a:tab pos="457200" algn="l"/>
              </a:tabLst>
            </a:pPr>
            <a:r>
              <a:rPr lang="en-US" sz="1400" dirty="0" smtClean="0">
                <a:latin typeface="Times New Roman" pitchFamily="18" charset="0"/>
                <a:ea typeface="Times New Roman" pitchFamily="18" charset="0"/>
                <a:cs typeface="Times New Roman" pitchFamily="18" charset="0"/>
              </a:rPr>
              <a:t>Multicultural nutrition counseling occurs when a nutrition professional and client are from different cultures. Ethnicity, religion, group affiliation, socioeconomic status, and world-view may all influence clients' needs (1). Gaining insight into what competencies are important for multicultural nutrition counseling can help ensure cultural proficiency in counseling.</a:t>
            </a:r>
            <a:endParaRPr lang="en-US" sz="1400" dirty="0" smtClean="0">
              <a:latin typeface="Times New Roman" pitchFamily="18" charset="0"/>
              <a:cs typeface="Times New Roman" pitchFamily="18" charset="0"/>
            </a:endParaRPr>
          </a:p>
          <a:p>
            <a:pPr lvl="0" algn="l" rtl="0" eaLnBrk="0" hangingPunct="0">
              <a:tabLst>
                <a:tab pos="457200" algn="l"/>
              </a:tabLst>
            </a:pPr>
            <a:r>
              <a:rPr lang="en-US" sz="1400" dirty="0" smtClean="0">
                <a:latin typeface="Times New Roman" pitchFamily="18" charset="0"/>
                <a:ea typeface="Times New Roman" pitchFamily="18" charset="0"/>
                <a:cs typeface="Times New Roman" pitchFamily="18" charset="0"/>
              </a:rPr>
              <a:t>Harris-Davis and Haughton developed and tested a model for multicultural nutrition counseling competencies for registered dietitians (2). From their model, 28 competencies emerged in 3 groups as listed below:</a:t>
            </a:r>
            <a:endParaRPr lang="en-US" sz="1400" dirty="0" smtClean="0">
              <a:latin typeface="Times New Roman" pitchFamily="18" charset="0"/>
              <a:cs typeface="Times New Roman" pitchFamily="18" charset="0"/>
            </a:endParaRPr>
          </a:p>
          <a:p>
            <a:pPr lvl="0" algn="l" rtl="0" eaLnBrk="0" hangingPunct="0">
              <a:tabLst>
                <a:tab pos="457200" algn="l"/>
              </a:tabLst>
            </a:pPr>
            <a:r>
              <a:rPr lang="en-US" sz="1400" b="1" dirty="0" smtClean="0">
                <a:latin typeface="Times New Roman" pitchFamily="18" charset="0"/>
                <a:ea typeface="Times New Roman" pitchFamily="18" charset="0"/>
                <a:cs typeface="Times New Roman" pitchFamily="18" charset="0"/>
              </a:rPr>
              <a:t>Multicultural nutrition counseling skills</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Have ability to differentiate between individual and universal similarities.</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Be experienced in application of medical nutrition therapy and nutrition-related health promotion/disease prevention strategies that are culturally appropriate.</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Have ability to use cultural knowledge and sensitivity for appropriate nutrition intervention and materials.</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Take responsibility of collectively working with community leaders or members about unique knowledge or abilities for benefit of the culturally different client.</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Be able to evaluate new techniques, research, and knowledge as to validity and applicability in working with culturally different populations.</a:t>
            </a:r>
            <a:endParaRPr lang="en-US" sz="1400" dirty="0" smtClean="0">
              <a:latin typeface="Times New Roman" pitchFamily="18" charset="0"/>
              <a:cs typeface="Times New Roman" pitchFamily="18" charset="0"/>
            </a:endParaRPr>
          </a:p>
          <a:p>
            <a:pPr lvl="0" algn="l" rtl="0" eaLnBrk="0" hangingPunct="0">
              <a:tabLst>
                <a:tab pos="457200" algn="l"/>
              </a:tabLst>
            </a:pPr>
            <a:r>
              <a:rPr lang="en-US" sz="1400" b="1" dirty="0" smtClean="0">
                <a:latin typeface="Times New Roman" pitchFamily="18" charset="0"/>
                <a:ea typeface="Times New Roman" pitchFamily="18" charset="0"/>
                <a:cs typeface="Times New Roman" pitchFamily="18" charset="0"/>
              </a:rPr>
              <a:t>Multicultural awareness</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Be aware of how own cultural background and experiences and attitudes, values, and biases influence nutrition counseling.</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Be able to recognize limits of own cultural competencies and abilities.</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Have moved from being culturally aware to being aware and sensitive to own cultural heritage and to valuing and respecting differences. </a:t>
            </a:r>
            <a:endParaRPr lang="en-US" sz="1400" dirty="0" smtClean="0">
              <a:latin typeface="Times New Roman" pitchFamily="18" charset="0"/>
              <a:cs typeface="Times New Roman" pitchFamily="18" charset="0"/>
            </a:endParaRPr>
          </a:p>
          <a:p>
            <a:pPr lvl="0" algn="l" rtl="0" eaLnBrk="0" hangingPunct="0">
              <a:tabLst>
                <a:tab pos="457200" algn="l"/>
              </a:tabLst>
            </a:pPr>
            <a:r>
              <a:rPr lang="en-US" sz="1400" b="1" dirty="0" smtClean="0">
                <a:latin typeface="Times New Roman" pitchFamily="18" charset="0"/>
                <a:ea typeface="Times New Roman" pitchFamily="18" charset="0"/>
                <a:cs typeface="Times New Roman" pitchFamily="18" charset="0"/>
              </a:rPr>
              <a:t>Multicultural food and nutrition counseling knowledge</a:t>
            </a:r>
            <a:endParaRPr lang="en-US" sz="1400" dirty="0" smtClean="0">
              <a:latin typeface="Times New Roman" pitchFamily="18" charset="0"/>
              <a:cs typeface="Times New Roman" pitchFamily="18" charset="0"/>
            </a:endParaRPr>
          </a:p>
          <a:p>
            <a:pPr lvl="0" algn="l" rtl="0" eaLnBrk="0" hangingPunct="0">
              <a:buFontTx/>
              <a:buChar char="•"/>
              <a:tabLst>
                <a:tab pos="457200" algn="l"/>
              </a:tabLst>
            </a:pPr>
            <a:r>
              <a:rPr lang="en-US" sz="1400" dirty="0" smtClean="0">
                <a:latin typeface="Times New Roman" pitchFamily="18" charset="0"/>
                <a:ea typeface="Times New Roman" pitchFamily="18" charset="0"/>
                <a:cs typeface="Times New Roman" pitchFamily="18" charset="0"/>
              </a:rPr>
              <a:t>Understand food selection, preparation, and storage with a cultural context; Have knowledge of cultural eating patterns and family traditions such as core foods, traditional celebrations, and fasting; Familiarize self with relevant research and latest findings regarding food practices and nutrition-related health problems of various ethnic and racial groups.</a:t>
            </a:r>
            <a:endParaRPr lang="en-US" sz="1400" dirty="0" smtClean="0">
              <a:latin typeface="Times New Roman" pitchFamily="18" charset="0"/>
              <a:cs typeface="Times New Roman" pitchFamily="18" charset="0"/>
            </a:endParaRPr>
          </a:p>
        </p:txBody>
      </p:sp>
      <p:sp>
        <p:nvSpPr>
          <p:cNvPr id="7" name="مستطيل 6"/>
          <p:cNvSpPr/>
          <p:nvPr/>
        </p:nvSpPr>
        <p:spPr>
          <a:xfrm>
            <a:off x="857224" y="6357958"/>
            <a:ext cx="3031663" cy="36933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dirty="0" smtClean="0"/>
              <a:t>To Practice Use HBM Later </a:t>
            </a:r>
            <a:endParaRPr lang="ar-SA" dirty="0"/>
          </a:p>
        </p:txBody>
      </p:sp>
      <p:sp>
        <p:nvSpPr>
          <p:cNvPr id="8" name="مستطيل 7"/>
          <p:cNvSpPr/>
          <p:nvPr/>
        </p:nvSpPr>
        <p:spPr>
          <a:xfrm>
            <a:off x="6000760" y="6407371"/>
            <a:ext cx="3000396" cy="307777"/>
          </a:xfrm>
          <a:prstGeom prst="rect">
            <a:avLst/>
          </a:prstGeom>
          <a:solidFill>
            <a:srgbClr val="FF0000"/>
          </a:solidFill>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1400" dirty="0" smtClean="0">
                <a:latin typeface="Times New Roman" pitchFamily="18" charset="0"/>
                <a:ea typeface="Times New Roman" pitchFamily="18" charset="0"/>
                <a:cs typeface="Times New Roman" pitchFamily="18" charset="0"/>
              </a:rPr>
              <a:t>End of First Exam 2014 </a:t>
            </a:r>
            <a:r>
              <a:rPr lang="ar-SA" sz="1400" dirty="0" smtClean="0">
                <a:latin typeface="Times New Roman" pitchFamily="18" charset="0"/>
                <a:ea typeface="Times New Roman" pitchFamily="18" charset="0"/>
                <a:cs typeface="Times New Roman" pitchFamily="18" charset="0"/>
              </a:rPr>
              <a:t>كما </a:t>
            </a:r>
            <a:r>
              <a:rPr lang="ar-SA" sz="1400" dirty="0" err="1" smtClean="0">
                <a:latin typeface="Times New Roman" pitchFamily="18" charset="0"/>
                <a:ea typeface="Times New Roman" pitchFamily="18" charset="0"/>
                <a:cs typeface="Times New Roman" pitchFamily="18" charset="0"/>
              </a:rPr>
              <a:t>اكد</a:t>
            </a:r>
            <a:r>
              <a:rPr lang="ar-SA" sz="1400" dirty="0" smtClean="0">
                <a:latin typeface="Times New Roman" pitchFamily="18" charset="0"/>
                <a:ea typeface="Times New Roman" pitchFamily="18" charset="0"/>
                <a:cs typeface="Times New Roman" pitchFamily="18" charset="0"/>
              </a:rPr>
              <a:t> معاذ </a:t>
            </a:r>
            <a:r>
              <a:rPr lang="en-US" sz="1400" dirty="0" smtClean="0">
                <a:latin typeface="Times New Roman" pitchFamily="18" charset="0"/>
                <a:ea typeface="Times New Roman" pitchFamily="18" charset="0"/>
                <a:cs typeface="Times New Roman" pitchFamily="18" charset="0"/>
              </a:rPr>
              <a:t> )</a:t>
            </a:r>
            <a:endParaRPr lang="ar-SA" sz="1400" dirty="0"/>
          </a:p>
        </p:txBody>
      </p:sp>
    </p:spTree>
  </p:cSld>
  <p:clrMapOvr>
    <a:masterClrMapping/>
  </p:clrMapOvr>
  <p:transition>
    <p:push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sz="quarter" idx="10"/>
          </p:nvPr>
        </p:nvSpPr>
        <p:spPr/>
        <p:txBody>
          <a:bodyPr/>
          <a:lstStyle/>
          <a:p>
            <a:pPr>
              <a:defRPr/>
            </a:pPr>
            <a:r>
              <a:rPr lang="ar-SA" smtClean="0"/>
              <a:t>CHS456</a:t>
            </a:r>
            <a:endParaRPr lang="en-US"/>
          </a:p>
        </p:txBody>
      </p:sp>
      <p:sp>
        <p:nvSpPr>
          <p:cNvPr id="6" name="Rectangle 12"/>
          <p:cNvSpPr>
            <a:spLocks noGrp="1" noChangeArrowheads="1"/>
          </p:cNvSpPr>
          <p:nvPr>
            <p:ph type="ftr" sz="quarter" idx="11"/>
          </p:nvPr>
        </p:nvSpPr>
        <p:spPr/>
        <p:txBody>
          <a:bodyPr/>
          <a:lstStyle/>
          <a:p>
            <a:pPr>
              <a:defRPr/>
            </a:pPr>
            <a:r>
              <a:rPr lang="en-US" smtClean="0"/>
              <a:t>Johali3 NHEPC 2014</a:t>
            </a:r>
            <a:endParaRPr lang="en-US"/>
          </a:p>
        </p:txBody>
      </p:sp>
      <p:sp>
        <p:nvSpPr>
          <p:cNvPr id="7" name="Rectangle 13"/>
          <p:cNvSpPr>
            <a:spLocks noGrp="1" noChangeArrowheads="1"/>
          </p:cNvSpPr>
          <p:nvPr>
            <p:ph type="sldNum" sz="quarter" idx="12"/>
          </p:nvPr>
        </p:nvSpPr>
        <p:spPr/>
        <p:txBody>
          <a:bodyPr/>
          <a:lstStyle/>
          <a:p>
            <a:pPr>
              <a:defRPr/>
            </a:pPr>
            <a:fld id="{727B872C-82F8-4C28-8C08-F5D83DC2A6C6}" type="slidenum">
              <a:rPr lang="ar-SA"/>
              <a:pPr>
                <a:defRPr/>
              </a:pPr>
              <a:t>42</a:t>
            </a:fld>
            <a:endParaRPr lang="en-US"/>
          </a:p>
        </p:txBody>
      </p:sp>
      <p:sp>
        <p:nvSpPr>
          <p:cNvPr id="48130" name="Rectangle 2"/>
          <p:cNvSpPr>
            <a:spLocks noGrp="1" noChangeArrowheads="1"/>
          </p:cNvSpPr>
          <p:nvPr>
            <p:ph type="ctrTitle"/>
          </p:nvPr>
        </p:nvSpPr>
        <p:spPr>
          <a:xfrm>
            <a:off x="539750" y="404813"/>
            <a:ext cx="2603500" cy="647700"/>
          </a:xfrm>
        </p:spPr>
        <p:txBody>
          <a:bodyPr/>
          <a:lstStyle/>
          <a:p>
            <a:pPr rtl="0" eaLnBrk="1" hangingPunct="1">
              <a:defRPr/>
            </a:pPr>
            <a:r>
              <a:rPr lang="en-US" sz="2400" dirty="0" smtClean="0"/>
              <a:t>NHEPC</a:t>
            </a:r>
          </a:p>
        </p:txBody>
      </p:sp>
      <p:sp>
        <p:nvSpPr>
          <p:cNvPr id="48131" name="Rectangle 3"/>
          <p:cNvSpPr>
            <a:spLocks noGrp="1" noChangeArrowheads="1"/>
          </p:cNvSpPr>
          <p:nvPr>
            <p:ph type="subTitle" idx="1"/>
          </p:nvPr>
        </p:nvSpPr>
        <p:spPr>
          <a:xfrm>
            <a:off x="1411288" y="1857375"/>
            <a:ext cx="6400800" cy="2057400"/>
          </a:xfrm>
        </p:spPr>
        <p:txBody>
          <a:bodyPr/>
          <a:lstStyle/>
          <a:p>
            <a:pPr algn="ctr" eaLnBrk="1" hangingPunct="1">
              <a:defRPr/>
            </a:pPr>
            <a:r>
              <a:rPr lang="ar-SA" dirty="0" smtClean="0"/>
              <a:t> </a:t>
            </a:r>
            <a:r>
              <a:rPr lang="en-US" dirty="0" smtClean="0"/>
              <a:t> </a:t>
            </a:r>
            <a:r>
              <a:rPr lang="en-US" i="1" dirty="0" smtClean="0"/>
              <a:t>The Applied Sciences</a:t>
            </a:r>
          </a:p>
          <a:p>
            <a:pPr algn="ctr" eaLnBrk="1" hangingPunct="1">
              <a:defRPr/>
            </a:pPr>
            <a:r>
              <a:rPr lang="en-US" i="1" dirty="0" smtClean="0"/>
              <a:t>The Most Related </a:t>
            </a:r>
          </a:p>
          <a:p>
            <a:pPr algn="ctr" eaLnBrk="1" hangingPunct="1">
              <a:defRPr/>
            </a:pPr>
            <a:r>
              <a:rPr lang="en-US" sz="3600" b="1" dirty="0" smtClean="0"/>
              <a:t>Theories &amp; Models</a:t>
            </a:r>
          </a:p>
        </p:txBody>
      </p:sp>
      <p:sp>
        <p:nvSpPr>
          <p:cNvPr id="43015" name="Rectangle 4"/>
          <p:cNvSpPr>
            <a:spLocks noChangeArrowheads="1"/>
          </p:cNvSpPr>
          <p:nvPr/>
        </p:nvSpPr>
        <p:spPr bwMode="auto">
          <a:xfrm>
            <a:off x="736600" y="4117975"/>
            <a:ext cx="7796213" cy="2278063"/>
          </a:xfrm>
          <a:prstGeom prst="rect">
            <a:avLst/>
          </a:prstGeom>
          <a:noFill/>
          <a:ln w="9525">
            <a:noFill/>
            <a:miter lim="800000"/>
            <a:headEnd/>
            <a:tailEnd/>
          </a:ln>
        </p:spPr>
        <p:txBody>
          <a:bodyPr anchor="ctr">
            <a:spAutoFit/>
          </a:bodyPr>
          <a:lstStyle/>
          <a:p>
            <a:pPr algn="just" rtl="0"/>
            <a:endParaRPr lang="en-US" i="1">
              <a:latin typeface="Verdana" pitchFamily="34" charset="0"/>
            </a:endParaRPr>
          </a:p>
          <a:p>
            <a:pPr algn="just" rtl="0"/>
            <a:r>
              <a:rPr lang="en-US" sz="1600" i="1">
                <a:latin typeface="Verdana" pitchFamily="34" charset="0"/>
              </a:rPr>
              <a:t>Do you belief in science ?, are all sciences can applied ?; why ?  </a:t>
            </a:r>
          </a:p>
          <a:p>
            <a:pPr algn="just" rtl="0"/>
            <a:endParaRPr lang="en-US" i="1">
              <a:latin typeface="Verdana" pitchFamily="34" charset="0"/>
            </a:endParaRPr>
          </a:p>
          <a:p>
            <a:pPr algn="just" rtl="0"/>
            <a:r>
              <a:rPr lang="en-US" i="1">
                <a:latin typeface="Verdana" pitchFamily="34" charset="0"/>
              </a:rPr>
              <a:t>This learning unit helps you to realize the most appropriate Philosophical &amp; Scientific Concepts. REMEMBER, during planning, you have to practice every thing, all the sciences that you have learn.</a:t>
            </a:r>
            <a:r>
              <a:rPr lang="en-US">
                <a:latin typeface="Verdana" pitchFamily="34" charset="0"/>
              </a:rPr>
              <a:t> </a:t>
            </a:r>
          </a:p>
          <a:p>
            <a:pPr algn="just" rtl="0"/>
            <a:endParaRPr lang="en-US">
              <a:latin typeface="Verdana" pitchFamily="34" charset="0"/>
            </a:endParaRPr>
          </a:p>
        </p:txBody>
      </p:sp>
    </p:spTree>
  </p:cSld>
  <p:clrMapOvr>
    <a:masterClrMapping/>
  </p:clrMapOvr>
  <p:transition>
    <p:push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0E01795E-AAC9-43A8-BE1C-00BD0189E233}" type="slidenum">
              <a:rPr lang="ar-SA"/>
              <a:pPr>
                <a:defRPr/>
              </a:pPr>
              <a:t>43</a:t>
            </a:fld>
            <a:endParaRPr lang="en-US"/>
          </a:p>
        </p:txBody>
      </p:sp>
      <p:sp>
        <p:nvSpPr>
          <p:cNvPr id="38914" name="Rectangle 2"/>
          <p:cNvSpPr>
            <a:spLocks noGrp="1" noRot="1" noChangeArrowheads="1"/>
          </p:cNvSpPr>
          <p:nvPr>
            <p:ph type="title"/>
          </p:nvPr>
        </p:nvSpPr>
        <p:spPr>
          <a:xfrm>
            <a:off x="1042988" y="692150"/>
            <a:ext cx="7200900" cy="4824413"/>
          </a:xfrm>
        </p:spPr>
        <p:txBody>
          <a:bodyPr/>
          <a:lstStyle/>
          <a:p>
            <a:pPr algn="ctr" eaLnBrk="1" hangingPunct="1">
              <a:defRPr/>
            </a:pPr>
            <a:r>
              <a:rPr lang="en-US" sz="4000" b="0" dirty="0" smtClean="0"/>
              <a:t/>
            </a:r>
            <a:br>
              <a:rPr lang="en-US" sz="4000" b="0" dirty="0" smtClean="0"/>
            </a:br>
            <a:r>
              <a:rPr lang="en-US" sz="2400" b="0" dirty="0" smtClean="0"/>
              <a:t>PERSONALITY </a:t>
            </a:r>
            <a:br>
              <a:rPr lang="en-US" sz="2400" b="0" dirty="0" smtClean="0"/>
            </a:br>
            <a:r>
              <a:rPr lang="en-US" sz="2400" b="0" dirty="0" smtClean="0"/>
              <a:t>(</a:t>
            </a:r>
            <a:r>
              <a:rPr lang="en-US" sz="3200" b="0" dirty="0" smtClean="0"/>
              <a:t>Self</a:t>
            </a:r>
            <a:r>
              <a:rPr lang="en-US" sz="2400" b="0" dirty="0" smtClean="0"/>
              <a:t>) </a:t>
            </a:r>
            <a:br>
              <a:rPr lang="en-US" sz="2400" b="0" dirty="0" smtClean="0"/>
            </a:br>
            <a:r>
              <a:rPr lang="en-US" sz="2400" b="0" dirty="0" smtClean="0"/>
              <a:t>DEVELOPMENTAL THEORIES</a:t>
            </a:r>
            <a:r>
              <a:rPr lang="en-US" sz="3200" b="0" dirty="0" smtClean="0"/>
              <a:t/>
            </a:r>
            <a:br>
              <a:rPr lang="en-US" sz="3200" b="0" dirty="0" smtClean="0"/>
            </a:br>
            <a:r>
              <a:rPr lang="en-US" sz="3200" b="0" dirty="0" smtClean="0"/>
              <a:t> </a:t>
            </a:r>
            <a:r>
              <a:rPr lang="en-US" sz="4000" b="0" dirty="0" smtClean="0"/>
              <a:t>(</a:t>
            </a:r>
            <a:r>
              <a:rPr lang="en-US" sz="4800" b="0" dirty="0" smtClean="0"/>
              <a:t>PDT</a:t>
            </a:r>
            <a:r>
              <a:rPr lang="en-US" sz="4000" b="0" dirty="0" smtClean="0"/>
              <a:t>)</a:t>
            </a:r>
            <a:r>
              <a:rPr lang="en-US" sz="3200" b="0" dirty="0" smtClean="0"/>
              <a:t> </a:t>
            </a:r>
            <a:br>
              <a:rPr lang="en-US" sz="3200" b="0" dirty="0" smtClean="0"/>
            </a:br>
            <a:r>
              <a:rPr lang="en-US" sz="2400" b="0" i="1" dirty="0" smtClean="0"/>
              <a:t>Personality Theory of Development</a:t>
            </a:r>
            <a:r>
              <a:rPr lang="en-US" sz="4000" b="0" dirty="0" smtClean="0"/>
              <a:t/>
            </a:r>
            <a:br>
              <a:rPr lang="en-US" sz="4000" b="0" dirty="0" smtClean="0"/>
            </a:br>
            <a:endParaRPr lang="en-US" sz="4000" b="0" dirty="0" smtClean="0"/>
          </a:p>
        </p:txBody>
      </p:sp>
    </p:spTree>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عنصر نائب للتاريخ 3"/>
          <p:cNvSpPr>
            <a:spLocks noGrp="1"/>
          </p:cNvSpPr>
          <p:nvPr>
            <p:ph type="dt" sz="quarter" idx="10"/>
          </p:nvPr>
        </p:nvSpPr>
        <p:spPr/>
        <p:txBody>
          <a:bodyPr/>
          <a:lstStyle/>
          <a:p>
            <a:pPr>
              <a:defRPr/>
            </a:pPr>
            <a:r>
              <a:rPr lang="ar-SA" smtClean="0"/>
              <a:t>CHS456</a:t>
            </a:r>
            <a:endParaRPr lang="en-US"/>
          </a:p>
        </p:txBody>
      </p:sp>
      <p:sp>
        <p:nvSpPr>
          <p:cNvPr id="3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37" name="عنصر نائب لرقم الشريحة 5"/>
          <p:cNvSpPr>
            <a:spLocks noGrp="1"/>
          </p:cNvSpPr>
          <p:nvPr>
            <p:ph type="sldNum" sz="quarter" idx="12"/>
          </p:nvPr>
        </p:nvSpPr>
        <p:spPr/>
        <p:txBody>
          <a:bodyPr/>
          <a:lstStyle/>
          <a:p>
            <a:pPr>
              <a:defRPr/>
            </a:pPr>
            <a:fld id="{F4D9D243-62BE-4ECA-B5C3-54F42796E004}" type="slidenum">
              <a:rPr lang="ar-SA"/>
              <a:pPr>
                <a:defRPr/>
              </a:pPr>
              <a:t>44</a:t>
            </a:fld>
            <a:endParaRPr lang="en-US"/>
          </a:p>
        </p:txBody>
      </p:sp>
      <p:sp>
        <p:nvSpPr>
          <p:cNvPr id="53250" name="Rectangle 2"/>
          <p:cNvSpPr>
            <a:spLocks noGrp="1" noRot="1" noChangeArrowheads="1"/>
          </p:cNvSpPr>
          <p:nvPr>
            <p:ph type="title"/>
          </p:nvPr>
        </p:nvSpPr>
        <p:spPr>
          <a:xfrm>
            <a:off x="430213" y="-171450"/>
            <a:ext cx="8462962" cy="620713"/>
          </a:xfrm>
        </p:spPr>
        <p:txBody>
          <a:bodyPr/>
          <a:lstStyle/>
          <a:p>
            <a:pPr algn="ctr" rtl="0" eaLnBrk="1" hangingPunct="1">
              <a:defRPr/>
            </a:pPr>
            <a:r>
              <a:rPr lang="en-US" sz="2800" dirty="0" smtClean="0"/>
              <a:t>PDT</a:t>
            </a:r>
            <a:r>
              <a:rPr lang="en-US" sz="4000" b="0" dirty="0" smtClean="0"/>
              <a:t>: </a:t>
            </a:r>
            <a:r>
              <a:rPr lang="en-US" sz="2400" i="1" dirty="0" smtClean="0"/>
              <a:t>A Creative Integrated Global Model</a:t>
            </a:r>
            <a:endParaRPr lang="en-US" sz="2400" dirty="0" smtClean="0"/>
          </a:p>
        </p:txBody>
      </p:sp>
      <p:sp>
        <p:nvSpPr>
          <p:cNvPr id="45062" name="Rectangle 4"/>
          <p:cNvSpPr>
            <a:spLocks noChangeArrowheads="1"/>
          </p:cNvSpPr>
          <p:nvPr/>
        </p:nvSpPr>
        <p:spPr bwMode="auto">
          <a:xfrm>
            <a:off x="4284663" y="981075"/>
            <a:ext cx="1800225" cy="576263"/>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Arial Black" pitchFamily="34" charset="0"/>
              </a:rPr>
              <a:t>Personality</a:t>
            </a:r>
          </a:p>
        </p:txBody>
      </p:sp>
      <p:sp>
        <p:nvSpPr>
          <p:cNvPr id="45063" name="Line 6"/>
          <p:cNvSpPr>
            <a:spLocks noChangeShapeType="1"/>
          </p:cNvSpPr>
          <p:nvPr/>
        </p:nvSpPr>
        <p:spPr bwMode="auto">
          <a:xfrm>
            <a:off x="3779838" y="1773238"/>
            <a:ext cx="4105275" cy="0"/>
          </a:xfrm>
          <a:prstGeom prst="line">
            <a:avLst/>
          </a:prstGeom>
          <a:noFill/>
          <a:ln w="9525">
            <a:solidFill>
              <a:schemeClr val="tx1"/>
            </a:solidFill>
            <a:round/>
            <a:headEnd/>
            <a:tailEnd/>
          </a:ln>
        </p:spPr>
        <p:txBody>
          <a:bodyPr/>
          <a:lstStyle/>
          <a:p>
            <a:endParaRPr lang="ar-SA"/>
          </a:p>
        </p:txBody>
      </p:sp>
      <p:sp>
        <p:nvSpPr>
          <p:cNvPr id="45064" name="Line 8"/>
          <p:cNvSpPr>
            <a:spLocks noChangeShapeType="1"/>
          </p:cNvSpPr>
          <p:nvPr/>
        </p:nvSpPr>
        <p:spPr bwMode="auto">
          <a:xfrm>
            <a:off x="5148263" y="1557338"/>
            <a:ext cx="0" cy="215900"/>
          </a:xfrm>
          <a:prstGeom prst="line">
            <a:avLst/>
          </a:prstGeom>
          <a:noFill/>
          <a:ln w="9525">
            <a:solidFill>
              <a:schemeClr val="tx1"/>
            </a:solidFill>
            <a:round/>
            <a:headEnd/>
            <a:tailEnd type="triangle" w="med" len="med"/>
          </a:ln>
        </p:spPr>
        <p:txBody>
          <a:bodyPr/>
          <a:lstStyle/>
          <a:p>
            <a:endParaRPr lang="ar-SA"/>
          </a:p>
        </p:txBody>
      </p:sp>
      <p:sp>
        <p:nvSpPr>
          <p:cNvPr id="45065" name="Line 9"/>
          <p:cNvSpPr>
            <a:spLocks noChangeShapeType="1"/>
          </p:cNvSpPr>
          <p:nvPr/>
        </p:nvSpPr>
        <p:spPr bwMode="auto">
          <a:xfrm>
            <a:off x="3779838" y="1773238"/>
            <a:ext cx="0" cy="287337"/>
          </a:xfrm>
          <a:prstGeom prst="line">
            <a:avLst/>
          </a:prstGeom>
          <a:noFill/>
          <a:ln w="9525">
            <a:solidFill>
              <a:schemeClr val="tx1"/>
            </a:solidFill>
            <a:round/>
            <a:headEnd/>
            <a:tailEnd type="triangle" w="med" len="med"/>
          </a:ln>
        </p:spPr>
        <p:txBody>
          <a:bodyPr/>
          <a:lstStyle/>
          <a:p>
            <a:endParaRPr lang="ar-SA"/>
          </a:p>
        </p:txBody>
      </p:sp>
      <p:sp>
        <p:nvSpPr>
          <p:cNvPr id="45066" name="Line 10"/>
          <p:cNvSpPr>
            <a:spLocks noChangeShapeType="1"/>
          </p:cNvSpPr>
          <p:nvPr/>
        </p:nvSpPr>
        <p:spPr bwMode="auto">
          <a:xfrm>
            <a:off x="7885113" y="1773238"/>
            <a:ext cx="0" cy="287337"/>
          </a:xfrm>
          <a:prstGeom prst="line">
            <a:avLst/>
          </a:prstGeom>
          <a:noFill/>
          <a:ln w="9525">
            <a:solidFill>
              <a:schemeClr val="tx1"/>
            </a:solidFill>
            <a:round/>
            <a:headEnd/>
            <a:tailEnd type="triangle" w="med" len="med"/>
          </a:ln>
        </p:spPr>
        <p:txBody>
          <a:bodyPr/>
          <a:lstStyle/>
          <a:p>
            <a:endParaRPr lang="ar-SA"/>
          </a:p>
        </p:txBody>
      </p:sp>
      <p:sp>
        <p:nvSpPr>
          <p:cNvPr id="45067" name="Line 11"/>
          <p:cNvSpPr>
            <a:spLocks noChangeShapeType="1"/>
          </p:cNvSpPr>
          <p:nvPr/>
        </p:nvSpPr>
        <p:spPr bwMode="auto">
          <a:xfrm>
            <a:off x="5292725" y="1773238"/>
            <a:ext cx="0" cy="2232025"/>
          </a:xfrm>
          <a:prstGeom prst="line">
            <a:avLst/>
          </a:prstGeom>
          <a:noFill/>
          <a:ln w="57150">
            <a:solidFill>
              <a:schemeClr val="tx1"/>
            </a:solidFill>
            <a:round/>
            <a:headEnd/>
            <a:tailEnd type="stealth" w="med" len="med"/>
          </a:ln>
        </p:spPr>
        <p:txBody>
          <a:bodyPr/>
          <a:lstStyle/>
          <a:p>
            <a:endParaRPr lang="ar-SA"/>
          </a:p>
        </p:txBody>
      </p:sp>
      <p:sp>
        <p:nvSpPr>
          <p:cNvPr id="45068" name="Rectangle 12"/>
          <p:cNvSpPr>
            <a:spLocks noChangeArrowheads="1"/>
          </p:cNvSpPr>
          <p:nvPr/>
        </p:nvSpPr>
        <p:spPr bwMode="auto">
          <a:xfrm>
            <a:off x="757238" y="2060575"/>
            <a:ext cx="4319587" cy="1584325"/>
          </a:xfrm>
          <a:prstGeom prst="rect">
            <a:avLst/>
          </a:prstGeom>
          <a:solidFill>
            <a:schemeClr val="accent1"/>
          </a:solidFill>
          <a:ln w="9525">
            <a:solidFill>
              <a:schemeClr val="tx1"/>
            </a:solidFill>
            <a:miter lim="800000"/>
            <a:headEnd/>
            <a:tailEnd/>
          </a:ln>
        </p:spPr>
        <p:txBody>
          <a:bodyPr wrap="none" anchor="ctr"/>
          <a:lstStyle/>
          <a:p>
            <a:pPr algn="ctr" rtl="0"/>
            <a:endParaRPr lang="en-US"/>
          </a:p>
          <a:p>
            <a:pPr algn="ctr" rtl="0"/>
            <a:endParaRPr lang="en-US"/>
          </a:p>
          <a:p>
            <a:pPr algn="ctr" rtl="0"/>
            <a:endParaRPr lang="en-US"/>
          </a:p>
          <a:p>
            <a:pPr algn="ctr" rtl="0"/>
            <a:endParaRPr lang="en-US"/>
          </a:p>
          <a:p>
            <a:pPr algn="ctr" rtl="0"/>
            <a:endParaRPr lang="en-US"/>
          </a:p>
          <a:p>
            <a:pPr algn="ctr" rtl="0"/>
            <a:endParaRPr lang="en-US"/>
          </a:p>
          <a:p>
            <a:pPr algn="ctr" rtl="0"/>
            <a:endParaRPr lang="en-US"/>
          </a:p>
        </p:txBody>
      </p:sp>
      <p:sp>
        <p:nvSpPr>
          <p:cNvPr id="45069" name="Oval 13"/>
          <p:cNvSpPr>
            <a:spLocks noChangeArrowheads="1"/>
          </p:cNvSpPr>
          <p:nvPr/>
        </p:nvSpPr>
        <p:spPr bwMode="auto">
          <a:xfrm>
            <a:off x="2554288" y="2133600"/>
            <a:ext cx="1801812" cy="433388"/>
          </a:xfrm>
          <a:prstGeom prst="ellipse">
            <a:avLst/>
          </a:prstGeom>
          <a:solidFill>
            <a:srgbClr val="008080"/>
          </a:solidFill>
          <a:ln w="9525">
            <a:solidFill>
              <a:schemeClr val="tx1"/>
            </a:solidFill>
            <a:round/>
            <a:headEnd/>
            <a:tailEnd/>
          </a:ln>
        </p:spPr>
        <p:txBody>
          <a:bodyPr wrap="none" anchor="ctr"/>
          <a:lstStyle/>
          <a:p>
            <a:pPr algn="ctr" rtl="0"/>
            <a:r>
              <a:rPr lang="en-US" b="1">
                <a:latin typeface="Arial Black" pitchFamily="34" charset="0"/>
              </a:rPr>
              <a:t>Heredity</a:t>
            </a:r>
          </a:p>
        </p:txBody>
      </p:sp>
      <p:sp>
        <p:nvSpPr>
          <p:cNvPr id="45070" name="Line 20"/>
          <p:cNvSpPr>
            <a:spLocks noChangeShapeType="1"/>
          </p:cNvSpPr>
          <p:nvPr/>
        </p:nvSpPr>
        <p:spPr bwMode="auto">
          <a:xfrm>
            <a:off x="3419475" y="2565400"/>
            <a:ext cx="0" cy="215900"/>
          </a:xfrm>
          <a:prstGeom prst="line">
            <a:avLst/>
          </a:prstGeom>
          <a:noFill/>
          <a:ln w="9525">
            <a:solidFill>
              <a:schemeClr val="tx1"/>
            </a:solidFill>
            <a:round/>
            <a:headEnd/>
            <a:tailEnd type="triangle" w="med" len="med"/>
          </a:ln>
        </p:spPr>
        <p:txBody>
          <a:bodyPr/>
          <a:lstStyle/>
          <a:p>
            <a:endParaRPr lang="ar-SA"/>
          </a:p>
        </p:txBody>
      </p:sp>
      <p:sp>
        <p:nvSpPr>
          <p:cNvPr id="45071" name="Rectangle 24"/>
          <p:cNvSpPr>
            <a:spLocks noChangeArrowheads="1"/>
          </p:cNvSpPr>
          <p:nvPr/>
        </p:nvSpPr>
        <p:spPr bwMode="auto">
          <a:xfrm>
            <a:off x="900113" y="2852738"/>
            <a:ext cx="1800225" cy="720725"/>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Physiological </a:t>
            </a:r>
          </a:p>
          <a:p>
            <a:pPr algn="ctr" rtl="0"/>
            <a:r>
              <a:rPr lang="en-US" sz="1400">
                <a:latin typeface="Arial Black" pitchFamily="34" charset="0"/>
              </a:rPr>
              <a:t>Process</a:t>
            </a:r>
          </a:p>
          <a:p>
            <a:pPr algn="ctr" rtl="0"/>
            <a:r>
              <a:rPr lang="en-US" sz="1400">
                <a:latin typeface="Arial Black" pitchFamily="34" charset="0"/>
              </a:rPr>
              <a:t>(Repro &amp; Growth)</a:t>
            </a:r>
          </a:p>
        </p:txBody>
      </p:sp>
      <p:sp>
        <p:nvSpPr>
          <p:cNvPr id="45072" name="Rectangle 25"/>
          <p:cNvSpPr>
            <a:spLocks noChangeArrowheads="1"/>
          </p:cNvSpPr>
          <p:nvPr/>
        </p:nvSpPr>
        <p:spPr bwMode="auto">
          <a:xfrm>
            <a:off x="2844800" y="2924175"/>
            <a:ext cx="2087563" cy="64928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Genetic </a:t>
            </a:r>
          </a:p>
          <a:p>
            <a:pPr algn="ctr" rtl="0"/>
            <a:r>
              <a:rPr lang="en-US" sz="1400">
                <a:latin typeface="Arial Black" pitchFamily="34" charset="0"/>
              </a:rPr>
              <a:t>DNA</a:t>
            </a:r>
          </a:p>
          <a:p>
            <a:pPr algn="ctr" rtl="0"/>
            <a:r>
              <a:rPr lang="en-US" sz="1400">
                <a:latin typeface="Arial Black" pitchFamily="34" charset="0"/>
              </a:rPr>
              <a:t>Physical Attributes</a:t>
            </a:r>
          </a:p>
        </p:txBody>
      </p:sp>
      <p:sp>
        <p:nvSpPr>
          <p:cNvPr id="45073" name="Line 26"/>
          <p:cNvSpPr>
            <a:spLocks noChangeShapeType="1"/>
          </p:cNvSpPr>
          <p:nvPr/>
        </p:nvSpPr>
        <p:spPr bwMode="auto">
          <a:xfrm>
            <a:off x="2268538" y="2708275"/>
            <a:ext cx="1511300" cy="0"/>
          </a:xfrm>
          <a:prstGeom prst="line">
            <a:avLst/>
          </a:prstGeom>
          <a:noFill/>
          <a:ln w="9525">
            <a:solidFill>
              <a:schemeClr val="tx1"/>
            </a:solidFill>
            <a:round/>
            <a:headEnd/>
            <a:tailEnd/>
          </a:ln>
        </p:spPr>
        <p:txBody>
          <a:bodyPr/>
          <a:lstStyle/>
          <a:p>
            <a:endParaRPr lang="ar-SA"/>
          </a:p>
        </p:txBody>
      </p:sp>
      <p:sp>
        <p:nvSpPr>
          <p:cNvPr id="45074" name="Line 27"/>
          <p:cNvSpPr>
            <a:spLocks noChangeShapeType="1"/>
          </p:cNvSpPr>
          <p:nvPr/>
        </p:nvSpPr>
        <p:spPr bwMode="auto">
          <a:xfrm>
            <a:off x="2268538" y="2708275"/>
            <a:ext cx="0" cy="215900"/>
          </a:xfrm>
          <a:prstGeom prst="line">
            <a:avLst/>
          </a:prstGeom>
          <a:noFill/>
          <a:ln w="9525">
            <a:solidFill>
              <a:schemeClr val="tx1"/>
            </a:solidFill>
            <a:round/>
            <a:headEnd/>
            <a:tailEnd/>
          </a:ln>
        </p:spPr>
        <p:txBody>
          <a:bodyPr/>
          <a:lstStyle/>
          <a:p>
            <a:endParaRPr lang="ar-SA"/>
          </a:p>
        </p:txBody>
      </p:sp>
      <p:sp>
        <p:nvSpPr>
          <p:cNvPr id="45075" name="Line 28"/>
          <p:cNvSpPr>
            <a:spLocks noChangeShapeType="1"/>
          </p:cNvSpPr>
          <p:nvPr/>
        </p:nvSpPr>
        <p:spPr bwMode="auto">
          <a:xfrm>
            <a:off x="3779838" y="2708275"/>
            <a:ext cx="0" cy="215900"/>
          </a:xfrm>
          <a:prstGeom prst="line">
            <a:avLst/>
          </a:prstGeom>
          <a:noFill/>
          <a:ln w="9525">
            <a:solidFill>
              <a:schemeClr val="tx1"/>
            </a:solidFill>
            <a:round/>
            <a:headEnd/>
            <a:tailEnd/>
          </a:ln>
        </p:spPr>
        <p:txBody>
          <a:bodyPr/>
          <a:lstStyle/>
          <a:p>
            <a:endParaRPr lang="ar-SA"/>
          </a:p>
        </p:txBody>
      </p:sp>
      <p:sp>
        <p:nvSpPr>
          <p:cNvPr id="45076" name="Rectangle 30"/>
          <p:cNvSpPr>
            <a:spLocks noChangeArrowheads="1"/>
          </p:cNvSpPr>
          <p:nvPr/>
        </p:nvSpPr>
        <p:spPr bwMode="auto">
          <a:xfrm>
            <a:off x="5580063" y="2060575"/>
            <a:ext cx="3168650" cy="1584325"/>
          </a:xfrm>
          <a:prstGeom prst="rect">
            <a:avLst/>
          </a:prstGeom>
          <a:solidFill>
            <a:schemeClr val="accent1"/>
          </a:solidFill>
          <a:ln w="9525">
            <a:solidFill>
              <a:schemeClr val="tx1"/>
            </a:solidFill>
            <a:miter lim="800000"/>
            <a:headEnd/>
            <a:tailEnd/>
          </a:ln>
        </p:spPr>
        <p:txBody>
          <a:bodyPr wrap="none" anchor="ctr"/>
          <a:lstStyle/>
          <a:p>
            <a:pPr algn="ctr" rtl="0"/>
            <a:endParaRPr lang="en-US"/>
          </a:p>
          <a:p>
            <a:pPr algn="ctr" rtl="0"/>
            <a:endParaRPr lang="en-US"/>
          </a:p>
          <a:p>
            <a:pPr algn="ctr" rtl="0"/>
            <a:endParaRPr lang="en-US"/>
          </a:p>
          <a:p>
            <a:pPr algn="ctr" rtl="0"/>
            <a:endParaRPr lang="en-US"/>
          </a:p>
          <a:p>
            <a:pPr algn="ctr" rtl="0"/>
            <a:endParaRPr lang="en-US"/>
          </a:p>
          <a:p>
            <a:pPr algn="ctr" rtl="0"/>
            <a:endParaRPr lang="en-US"/>
          </a:p>
          <a:p>
            <a:pPr algn="ctr" rtl="0"/>
            <a:endParaRPr lang="en-US"/>
          </a:p>
        </p:txBody>
      </p:sp>
      <p:sp>
        <p:nvSpPr>
          <p:cNvPr id="45077" name="Rectangle 31"/>
          <p:cNvSpPr>
            <a:spLocks noChangeArrowheads="1"/>
          </p:cNvSpPr>
          <p:nvPr/>
        </p:nvSpPr>
        <p:spPr bwMode="auto">
          <a:xfrm>
            <a:off x="611188" y="4365625"/>
            <a:ext cx="8281987" cy="2232025"/>
          </a:xfrm>
          <a:prstGeom prst="rect">
            <a:avLst/>
          </a:prstGeom>
          <a:solidFill>
            <a:schemeClr val="accent1"/>
          </a:solidFill>
          <a:ln w="9525">
            <a:solidFill>
              <a:schemeClr val="tx1"/>
            </a:solidFill>
            <a:miter lim="800000"/>
            <a:headEnd/>
            <a:tailEnd/>
          </a:ln>
        </p:spPr>
        <p:txBody>
          <a:bodyPr wrap="none" anchor="ctr"/>
          <a:lstStyle/>
          <a:p>
            <a:pPr algn="ctr" rtl="0"/>
            <a:endParaRPr lang="ar-SA"/>
          </a:p>
        </p:txBody>
      </p:sp>
      <p:sp>
        <p:nvSpPr>
          <p:cNvPr id="45078" name="Oval 32"/>
          <p:cNvSpPr>
            <a:spLocks noChangeArrowheads="1"/>
          </p:cNvSpPr>
          <p:nvPr/>
        </p:nvSpPr>
        <p:spPr bwMode="auto">
          <a:xfrm>
            <a:off x="6300788" y="2060575"/>
            <a:ext cx="2089150" cy="431800"/>
          </a:xfrm>
          <a:prstGeom prst="ellipse">
            <a:avLst/>
          </a:prstGeom>
          <a:solidFill>
            <a:srgbClr val="FF6600"/>
          </a:solidFill>
          <a:ln w="9525">
            <a:solidFill>
              <a:schemeClr val="tx1"/>
            </a:solidFill>
            <a:round/>
            <a:headEnd/>
            <a:tailEnd/>
          </a:ln>
        </p:spPr>
        <p:txBody>
          <a:bodyPr wrap="none" anchor="ctr"/>
          <a:lstStyle/>
          <a:p>
            <a:pPr algn="ctr" rtl="0"/>
            <a:r>
              <a:rPr lang="en-US" b="1">
                <a:latin typeface="Arial Black" pitchFamily="34" charset="0"/>
              </a:rPr>
              <a:t>Environment</a:t>
            </a:r>
          </a:p>
        </p:txBody>
      </p:sp>
      <p:sp>
        <p:nvSpPr>
          <p:cNvPr id="45079" name="Line 33"/>
          <p:cNvSpPr>
            <a:spLocks noChangeShapeType="1"/>
          </p:cNvSpPr>
          <p:nvPr/>
        </p:nvSpPr>
        <p:spPr bwMode="auto">
          <a:xfrm>
            <a:off x="7308850" y="2492375"/>
            <a:ext cx="0" cy="215900"/>
          </a:xfrm>
          <a:prstGeom prst="line">
            <a:avLst/>
          </a:prstGeom>
          <a:noFill/>
          <a:ln w="9525">
            <a:solidFill>
              <a:schemeClr val="tx1"/>
            </a:solidFill>
            <a:round/>
            <a:headEnd/>
            <a:tailEnd type="triangle" w="med" len="med"/>
          </a:ln>
        </p:spPr>
        <p:txBody>
          <a:bodyPr/>
          <a:lstStyle/>
          <a:p>
            <a:endParaRPr lang="ar-SA"/>
          </a:p>
        </p:txBody>
      </p:sp>
      <p:sp>
        <p:nvSpPr>
          <p:cNvPr id="45080" name="Line 34"/>
          <p:cNvSpPr>
            <a:spLocks noChangeShapeType="1"/>
          </p:cNvSpPr>
          <p:nvPr/>
        </p:nvSpPr>
        <p:spPr bwMode="auto">
          <a:xfrm>
            <a:off x="6372225" y="2636838"/>
            <a:ext cx="1944688" cy="0"/>
          </a:xfrm>
          <a:prstGeom prst="line">
            <a:avLst/>
          </a:prstGeom>
          <a:noFill/>
          <a:ln w="9525">
            <a:solidFill>
              <a:schemeClr val="tx1"/>
            </a:solidFill>
            <a:round/>
            <a:headEnd/>
            <a:tailEnd/>
          </a:ln>
        </p:spPr>
        <p:txBody>
          <a:bodyPr/>
          <a:lstStyle/>
          <a:p>
            <a:endParaRPr lang="ar-SA"/>
          </a:p>
        </p:txBody>
      </p:sp>
      <p:sp>
        <p:nvSpPr>
          <p:cNvPr id="45081" name="Rectangle 35"/>
          <p:cNvSpPr>
            <a:spLocks noChangeArrowheads="1"/>
          </p:cNvSpPr>
          <p:nvPr/>
        </p:nvSpPr>
        <p:spPr bwMode="auto">
          <a:xfrm>
            <a:off x="5724525" y="2781300"/>
            <a:ext cx="1152525" cy="71913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Socio-</a:t>
            </a:r>
          </a:p>
          <a:p>
            <a:pPr algn="ctr" rtl="0"/>
            <a:r>
              <a:rPr lang="en-US" sz="1400">
                <a:latin typeface="Arial Black" pitchFamily="34" charset="0"/>
              </a:rPr>
              <a:t>Cultural</a:t>
            </a:r>
          </a:p>
        </p:txBody>
      </p:sp>
      <p:sp>
        <p:nvSpPr>
          <p:cNvPr id="45082" name="Line 36"/>
          <p:cNvSpPr>
            <a:spLocks noChangeShapeType="1"/>
          </p:cNvSpPr>
          <p:nvPr/>
        </p:nvSpPr>
        <p:spPr bwMode="auto">
          <a:xfrm>
            <a:off x="6372225" y="2636838"/>
            <a:ext cx="0" cy="144462"/>
          </a:xfrm>
          <a:prstGeom prst="line">
            <a:avLst/>
          </a:prstGeom>
          <a:noFill/>
          <a:ln w="9525">
            <a:solidFill>
              <a:schemeClr val="tx1"/>
            </a:solidFill>
            <a:round/>
            <a:headEnd/>
            <a:tailEnd/>
          </a:ln>
        </p:spPr>
        <p:txBody>
          <a:bodyPr/>
          <a:lstStyle/>
          <a:p>
            <a:endParaRPr lang="ar-SA"/>
          </a:p>
        </p:txBody>
      </p:sp>
      <p:sp>
        <p:nvSpPr>
          <p:cNvPr id="45083" name="Rectangle 37"/>
          <p:cNvSpPr>
            <a:spLocks noChangeArrowheads="1"/>
          </p:cNvSpPr>
          <p:nvPr/>
        </p:nvSpPr>
        <p:spPr bwMode="auto">
          <a:xfrm>
            <a:off x="7019925" y="2851150"/>
            <a:ext cx="1439863" cy="649288"/>
          </a:xfrm>
          <a:prstGeom prst="rect">
            <a:avLst/>
          </a:prstGeom>
          <a:solidFill>
            <a:schemeClr val="accent1"/>
          </a:solidFill>
          <a:ln w="9525">
            <a:solidFill>
              <a:schemeClr val="tx1"/>
            </a:solidFill>
            <a:miter lim="800000"/>
            <a:headEnd/>
            <a:tailEnd/>
          </a:ln>
        </p:spPr>
        <p:txBody>
          <a:bodyPr wrap="none" anchor="ctr"/>
          <a:lstStyle/>
          <a:p>
            <a:pPr algn="ctr" rtl="0"/>
            <a:r>
              <a:rPr lang="en-US" sz="1400">
                <a:latin typeface="Arial Black" pitchFamily="34" charset="0"/>
              </a:rPr>
              <a:t>Socialization</a:t>
            </a:r>
          </a:p>
        </p:txBody>
      </p:sp>
      <p:sp>
        <p:nvSpPr>
          <p:cNvPr id="45084" name="Line 39"/>
          <p:cNvSpPr>
            <a:spLocks noChangeShapeType="1"/>
          </p:cNvSpPr>
          <p:nvPr/>
        </p:nvSpPr>
        <p:spPr bwMode="auto">
          <a:xfrm>
            <a:off x="8316913" y="2636838"/>
            <a:ext cx="0" cy="144462"/>
          </a:xfrm>
          <a:prstGeom prst="line">
            <a:avLst/>
          </a:prstGeom>
          <a:noFill/>
          <a:ln w="9525">
            <a:solidFill>
              <a:schemeClr val="tx1"/>
            </a:solidFill>
            <a:round/>
            <a:headEnd/>
            <a:tailEnd/>
          </a:ln>
        </p:spPr>
        <p:txBody>
          <a:bodyPr/>
          <a:lstStyle/>
          <a:p>
            <a:endParaRPr lang="ar-SA"/>
          </a:p>
        </p:txBody>
      </p:sp>
      <p:sp>
        <p:nvSpPr>
          <p:cNvPr id="45085" name="Rectangle 40"/>
          <p:cNvSpPr>
            <a:spLocks noChangeArrowheads="1"/>
          </p:cNvSpPr>
          <p:nvPr/>
        </p:nvSpPr>
        <p:spPr bwMode="auto">
          <a:xfrm>
            <a:off x="4787900" y="3933825"/>
            <a:ext cx="1439863" cy="431800"/>
          </a:xfrm>
          <a:prstGeom prst="rect">
            <a:avLst/>
          </a:prstGeom>
          <a:solidFill>
            <a:schemeClr val="tx2"/>
          </a:solidFill>
          <a:ln w="9525">
            <a:solidFill>
              <a:schemeClr val="tx1"/>
            </a:solidFill>
            <a:miter lim="800000"/>
            <a:headEnd/>
            <a:tailEnd/>
          </a:ln>
        </p:spPr>
        <p:txBody>
          <a:bodyPr wrap="none" anchor="ctr"/>
          <a:lstStyle/>
          <a:p>
            <a:pPr algn="ctr" rtl="0"/>
            <a:r>
              <a:rPr lang="en-US" b="1">
                <a:solidFill>
                  <a:schemeClr val="bg2"/>
                </a:solidFill>
                <a:latin typeface="Arial Black" pitchFamily="34" charset="0"/>
              </a:rPr>
              <a:t>SELF</a:t>
            </a:r>
          </a:p>
        </p:txBody>
      </p:sp>
      <p:sp>
        <p:nvSpPr>
          <p:cNvPr id="45086" name="Line 42"/>
          <p:cNvSpPr>
            <a:spLocks noChangeShapeType="1"/>
          </p:cNvSpPr>
          <p:nvPr/>
        </p:nvSpPr>
        <p:spPr bwMode="auto">
          <a:xfrm>
            <a:off x="5724525" y="4437063"/>
            <a:ext cx="0" cy="215900"/>
          </a:xfrm>
          <a:prstGeom prst="line">
            <a:avLst/>
          </a:prstGeom>
          <a:noFill/>
          <a:ln w="9525">
            <a:solidFill>
              <a:schemeClr val="tx1"/>
            </a:solidFill>
            <a:round/>
            <a:headEnd/>
            <a:tailEnd type="triangle" w="med" len="med"/>
          </a:ln>
        </p:spPr>
        <p:txBody>
          <a:bodyPr/>
          <a:lstStyle/>
          <a:p>
            <a:endParaRPr lang="ar-SA"/>
          </a:p>
        </p:txBody>
      </p:sp>
      <p:sp>
        <p:nvSpPr>
          <p:cNvPr id="45087" name="Line 43"/>
          <p:cNvSpPr>
            <a:spLocks noChangeShapeType="1"/>
          </p:cNvSpPr>
          <p:nvPr/>
        </p:nvSpPr>
        <p:spPr bwMode="auto">
          <a:xfrm>
            <a:off x="3132138" y="4652963"/>
            <a:ext cx="4535487" cy="0"/>
          </a:xfrm>
          <a:prstGeom prst="line">
            <a:avLst/>
          </a:prstGeom>
          <a:noFill/>
          <a:ln w="9525">
            <a:solidFill>
              <a:schemeClr val="tx1"/>
            </a:solidFill>
            <a:round/>
            <a:headEnd/>
            <a:tailEnd/>
          </a:ln>
        </p:spPr>
        <p:txBody>
          <a:bodyPr/>
          <a:lstStyle/>
          <a:p>
            <a:endParaRPr lang="ar-SA"/>
          </a:p>
        </p:txBody>
      </p:sp>
      <p:sp>
        <p:nvSpPr>
          <p:cNvPr id="45088" name="Oval 47"/>
          <p:cNvSpPr>
            <a:spLocks noChangeArrowheads="1"/>
          </p:cNvSpPr>
          <p:nvPr/>
        </p:nvSpPr>
        <p:spPr bwMode="auto">
          <a:xfrm>
            <a:off x="2411413" y="4724400"/>
            <a:ext cx="1728787" cy="433388"/>
          </a:xfrm>
          <a:prstGeom prst="ellipse">
            <a:avLst/>
          </a:prstGeom>
          <a:solidFill>
            <a:schemeClr val="accent1"/>
          </a:solidFill>
          <a:ln w="9525">
            <a:solidFill>
              <a:schemeClr val="tx1"/>
            </a:solidFill>
            <a:round/>
            <a:headEnd/>
            <a:tailEnd/>
          </a:ln>
        </p:spPr>
        <p:txBody>
          <a:bodyPr wrap="none" anchor="ctr"/>
          <a:lstStyle/>
          <a:p>
            <a:pPr algn="ctr" rtl="0"/>
            <a:r>
              <a:rPr lang="en-US" sz="1600" b="1" i="1">
                <a:latin typeface="Arial Black" pitchFamily="34" charset="0"/>
              </a:rPr>
              <a:t>Concept</a:t>
            </a:r>
          </a:p>
        </p:txBody>
      </p:sp>
      <p:sp>
        <p:nvSpPr>
          <p:cNvPr id="45089" name="Line 48"/>
          <p:cNvSpPr>
            <a:spLocks noChangeShapeType="1"/>
          </p:cNvSpPr>
          <p:nvPr/>
        </p:nvSpPr>
        <p:spPr bwMode="auto">
          <a:xfrm>
            <a:off x="3132138" y="4652963"/>
            <a:ext cx="0" cy="71437"/>
          </a:xfrm>
          <a:prstGeom prst="line">
            <a:avLst/>
          </a:prstGeom>
          <a:noFill/>
          <a:ln w="9525">
            <a:solidFill>
              <a:schemeClr val="tx1"/>
            </a:solidFill>
            <a:round/>
            <a:headEnd/>
            <a:tailEnd/>
          </a:ln>
        </p:spPr>
        <p:txBody>
          <a:bodyPr/>
          <a:lstStyle/>
          <a:p>
            <a:endParaRPr lang="ar-SA"/>
          </a:p>
        </p:txBody>
      </p:sp>
      <p:sp>
        <p:nvSpPr>
          <p:cNvPr id="45090" name="Line 49"/>
          <p:cNvSpPr>
            <a:spLocks noChangeShapeType="1"/>
          </p:cNvSpPr>
          <p:nvPr/>
        </p:nvSpPr>
        <p:spPr bwMode="auto">
          <a:xfrm>
            <a:off x="7667625" y="4652963"/>
            <a:ext cx="0" cy="71437"/>
          </a:xfrm>
          <a:prstGeom prst="line">
            <a:avLst/>
          </a:prstGeom>
          <a:noFill/>
          <a:ln w="9525">
            <a:solidFill>
              <a:schemeClr val="tx1"/>
            </a:solidFill>
            <a:round/>
            <a:headEnd/>
            <a:tailEnd/>
          </a:ln>
        </p:spPr>
        <p:txBody>
          <a:bodyPr/>
          <a:lstStyle/>
          <a:p>
            <a:endParaRPr lang="ar-SA"/>
          </a:p>
        </p:txBody>
      </p:sp>
      <p:sp>
        <p:nvSpPr>
          <p:cNvPr id="45091" name="Oval 50"/>
          <p:cNvSpPr>
            <a:spLocks noChangeArrowheads="1"/>
          </p:cNvSpPr>
          <p:nvPr/>
        </p:nvSpPr>
        <p:spPr bwMode="auto">
          <a:xfrm>
            <a:off x="6443663" y="4724400"/>
            <a:ext cx="1944687" cy="649288"/>
          </a:xfrm>
          <a:prstGeom prst="ellipse">
            <a:avLst/>
          </a:prstGeom>
          <a:solidFill>
            <a:schemeClr val="accent1"/>
          </a:solidFill>
          <a:ln w="9525">
            <a:solidFill>
              <a:schemeClr val="tx1"/>
            </a:solidFill>
            <a:round/>
            <a:headEnd/>
            <a:tailEnd/>
          </a:ln>
        </p:spPr>
        <p:txBody>
          <a:bodyPr wrap="none" anchor="ctr"/>
          <a:lstStyle/>
          <a:p>
            <a:pPr algn="ctr" rtl="0"/>
            <a:r>
              <a:rPr lang="en-US" sz="1600" b="1" i="1">
                <a:latin typeface="Arial Black" pitchFamily="34" charset="0"/>
              </a:rPr>
              <a:t>Determine -</a:t>
            </a:r>
          </a:p>
          <a:p>
            <a:pPr algn="ctr" rtl="0"/>
            <a:r>
              <a:rPr lang="en-US" sz="1600" b="1" i="1">
                <a:latin typeface="Arial Black" pitchFamily="34" charset="0"/>
              </a:rPr>
              <a:t>Development</a:t>
            </a:r>
          </a:p>
        </p:txBody>
      </p:sp>
      <p:sp>
        <p:nvSpPr>
          <p:cNvPr id="45092" name="Rectangle 51"/>
          <p:cNvSpPr>
            <a:spLocks noChangeArrowheads="1"/>
          </p:cNvSpPr>
          <p:nvPr/>
        </p:nvSpPr>
        <p:spPr bwMode="auto">
          <a:xfrm>
            <a:off x="827088" y="5157788"/>
            <a:ext cx="4321175" cy="1223962"/>
          </a:xfrm>
          <a:prstGeom prst="rect">
            <a:avLst/>
          </a:prstGeom>
          <a:solidFill>
            <a:schemeClr val="accent1"/>
          </a:solidFill>
          <a:ln w="9525">
            <a:solidFill>
              <a:schemeClr val="tx1"/>
            </a:solidFill>
            <a:miter lim="800000"/>
            <a:headEnd/>
            <a:tailEnd/>
          </a:ln>
        </p:spPr>
        <p:txBody>
          <a:bodyPr wrap="none" anchor="ctr"/>
          <a:lstStyle/>
          <a:p>
            <a:pPr algn="ctr" rtl="0"/>
            <a:r>
              <a:rPr lang="en-US" sz="1600" b="1" i="1"/>
              <a:t>Experiential </a:t>
            </a:r>
          </a:p>
          <a:p>
            <a:pPr algn="ctr" rtl="0"/>
            <a:r>
              <a:rPr lang="en-US" sz="1600" i="1"/>
              <a:t>Identity  –  Esteem –  Effectiveness</a:t>
            </a:r>
          </a:p>
          <a:p>
            <a:pPr algn="ctr" rtl="0"/>
            <a:r>
              <a:rPr lang="en-US" sz="1600" b="1" i="1"/>
              <a:t>Learning</a:t>
            </a:r>
          </a:p>
          <a:p>
            <a:pPr algn="ctr" rtl="0"/>
            <a:r>
              <a:rPr lang="en-US" sz="1600" i="1"/>
              <a:t>Worth – Copy – Express – Aware –  Autonomy</a:t>
            </a:r>
          </a:p>
        </p:txBody>
      </p:sp>
      <p:sp>
        <p:nvSpPr>
          <p:cNvPr id="45093" name="Rectangle 52"/>
          <p:cNvSpPr>
            <a:spLocks noChangeArrowheads="1"/>
          </p:cNvSpPr>
          <p:nvPr/>
        </p:nvSpPr>
        <p:spPr bwMode="auto">
          <a:xfrm>
            <a:off x="5435600" y="5445125"/>
            <a:ext cx="3384550" cy="1079500"/>
          </a:xfrm>
          <a:prstGeom prst="rect">
            <a:avLst/>
          </a:prstGeom>
          <a:solidFill>
            <a:schemeClr val="accent1"/>
          </a:solidFill>
          <a:ln w="9525">
            <a:solidFill>
              <a:schemeClr val="tx1"/>
            </a:solidFill>
            <a:miter lim="800000"/>
            <a:headEnd/>
            <a:tailEnd/>
          </a:ln>
        </p:spPr>
        <p:txBody>
          <a:bodyPr wrap="none" anchor="ctr"/>
          <a:lstStyle/>
          <a:p>
            <a:pPr algn="ctr" rtl="0"/>
            <a:r>
              <a:rPr lang="en-US" sz="1600" b="1" i="1"/>
              <a:t>Response  – Behave –  Attitude</a:t>
            </a:r>
          </a:p>
          <a:p>
            <a:pPr algn="ctr" rtl="0"/>
            <a:endParaRPr lang="en-US" sz="1600" b="1" i="1"/>
          </a:p>
          <a:p>
            <a:pPr algn="ctr" rtl="0"/>
            <a:r>
              <a:rPr lang="en-US" sz="1600" b="1" i="1"/>
              <a:t>- Belief –  Value</a:t>
            </a:r>
            <a:r>
              <a:rPr lang="ar-SA" sz="1600" b="1" i="1"/>
              <a:t> </a:t>
            </a:r>
            <a:r>
              <a:rPr lang="en-US" sz="1600" b="1" i="1"/>
              <a:t>– </a:t>
            </a:r>
            <a:r>
              <a:rPr lang="ar-SA" sz="1600" b="1" i="1"/>
              <a:t> </a:t>
            </a:r>
            <a:r>
              <a:rPr lang="en-US" sz="1600" b="1" i="1"/>
              <a:t>Actualization</a:t>
            </a:r>
            <a:r>
              <a:rPr lang="en-US"/>
              <a:t> </a:t>
            </a:r>
          </a:p>
        </p:txBody>
      </p:sp>
    </p:spTree>
  </p:cSld>
  <p:clrMapOvr>
    <a:masterClrMapping/>
  </p:clrMapOvr>
  <p:transition>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BEAA3558-5966-46E5-A283-7435EAC31E5C}" type="slidenum">
              <a:rPr lang="ar-SA"/>
              <a:pPr>
                <a:defRPr/>
              </a:pPr>
              <a:t>45</a:t>
            </a:fld>
            <a:endParaRPr lang="en-US"/>
          </a:p>
        </p:txBody>
      </p:sp>
      <p:sp>
        <p:nvSpPr>
          <p:cNvPr id="54274" name="Rectangle 2"/>
          <p:cNvSpPr>
            <a:spLocks noGrp="1" noRot="1" noChangeArrowheads="1"/>
          </p:cNvSpPr>
          <p:nvPr>
            <p:ph type="title"/>
          </p:nvPr>
        </p:nvSpPr>
        <p:spPr>
          <a:xfrm>
            <a:off x="1128713" y="260350"/>
            <a:ext cx="5943600" cy="665163"/>
          </a:xfrm>
        </p:spPr>
        <p:txBody>
          <a:bodyPr/>
          <a:lstStyle/>
          <a:p>
            <a:pPr algn="ctr" eaLnBrk="1" hangingPunct="1">
              <a:defRPr/>
            </a:pPr>
            <a:r>
              <a:rPr lang="en-US" sz="2800" b="0" dirty="0" smtClean="0"/>
              <a:t>PDT: </a:t>
            </a:r>
            <a:r>
              <a:rPr lang="en-US" sz="2800" b="0" i="1" dirty="0" smtClean="0"/>
              <a:t>What is Personality</a:t>
            </a:r>
            <a:r>
              <a:rPr lang="en-US" sz="4000" dirty="0" smtClean="0"/>
              <a:t> </a:t>
            </a:r>
          </a:p>
        </p:txBody>
      </p:sp>
      <p:sp>
        <p:nvSpPr>
          <p:cNvPr id="54275" name="Rectangle 3"/>
          <p:cNvSpPr>
            <a:spLocks noGrp="1" noRot="1" noChangeArrowheads="1"/>
          </p:cNvSpPr>
          <p:nvPr>
            <p:ph type="body" idx="1"/>
          </p:nvPr>
        </p:nvSpPr>
        <p:spPr>
          <a:xfrm>
            <a:off x="468313" y="1125538"/>
            <a:ext cx="7704137" cy="4824412"/>
          </a:xfrm>
        </p:spPr>
        <p:txBody>
          <a:bodyPr/>
          <a:lstStyle/>
          <a:p>
            <a:pPr algn="just" rtl="0" eaLnBrk="1" hangingPunct="1">
              <a:lnSpc>
                <a:spcPct val="80000"/>
              </a:lnSpc>
              <a:defRPr/>
            </a:pPr>
            <a:r>
              <a:rPr lang="en-US" sz="1800" b="1" dirty="0" smtClean="0"/>
              <a:t>Essential for </a:t>
            </a:r>
            <a:r>
              <a:rPr lang="en-US" sz="1800" b="1" dirty="0" err="1" smtClean="0"/>
              <a:t>Johali</a:t>
            </a:r>
            <a:r>
              <a:rPr lang="en-US" sz="1800" b="1" dirty="0" smtClean="0"/>
              <a:t> HEHAP Communication, </a:t>
            </a:r>
            <a:r>
              <a:rPr lang="en-US" sz="1800" b="1" i="1" dirty="0" smtClean="0"/>
              <a:t>there is no QC; QHEHAP without PDT</a:t>
            </a:r>
            <a:r>
              <a:rPr lang="en-US" sz="1800" b="1" dirty="0" smtClean="0"/>
              <a:t>) </a:t>
            </a:r>
            <a:endParaRPr lang="en-US" sz="1800" dirty="0" smtClean="0"/>
          </a:p>
          <a:p>
            <a:pPr algn="just" rtl="0" eaLnBrk="1" hangingPunct="1">
              <a:lnSpc>
                <a:spcPct val="80000"/>
              </a:lnSpc>
              <a:buFont typeface="Wingdings" pitchFamily="2" charset="2"/>
              <a:buNone/>
              <a:defRPr/>
            </a:pPr>
            <a:endParaRPr lang="en-US" sz="1800" i="1" dirty="0" smtClean="0"/>
          </a:p>
          <a:p>
            <a:pPr algn="just" rtl="0" eaLnBrk="1" hangingPunct="1">
              <a:lnSpc>
                <a:spcPct val="80000"/>
              </a:lnSpc>
              <a:defRPr/>
            </a:pPr>
            <a:r>
              <a:rPr lang="en-US" sz="1800" i="1" dirty="0" smtClean="0"/>
              <a:t>A </a:t>
            </a:r>
            <a:r>
              <a:rPr lang="en-US" sz="1800" dirty="0" smtClean="0"/>
              <a:t>Person</a:t>
            </a:r>
            <a:r>
              <a:rPr lang="en-US" sz="1800" i="1" dirty="0" smtClean="0"/>
              <a:t> </a:t>
            </a:r>
            <a:r>
              <a:rPr lang="en-US" sz="1800" dirty="0" smtClean="0"/>
              <a:t>and Personality</a:t>
            </a:r>
            <a:r>
              <a:rPr lang="en-US" sz="1800" i="1" dirty="0" smtClean="0"/>
              <a:t> are the centre of human communications and health education. </a:t>
            </a:r>
            <a:r>
              <a:rPr lang="en-US" sz="1800" dirty="0" smtClean="0"/>
              <a:t>Therefore,</a:t>
            </a:r>
            <a:r>
              <a:rPr lang="en-US" sz="1800" i="1" dirty="0" smtClean="0"/>
              <a:t> it is important to understand these terms before studying the personality development theories.</a:t>
            </a:r>
          </a:p>
          <a:p>
            <a:pPr algn="just" rtl="0" eaLnBrk="1" hangingPunct="1">
              <a:lnSpc>
                <a:spcPct val="80000"/>
              </a:lnSpc>
              <a:defRPr/>
            </a:pPr>
            <a:endParaRPr lang="en-US" sz="1800" i="1" dirty="0" smtClean="0"/>
          </a:p>
          <a:p>
            <a:pPr algn="just" rtl="0" eaLnBrk="1" hangingPunct="1">
              <a:lnSpc>
                <a:spcPct val="80000"/>
              </a:lnSpc>
              <a:defRPr/>
            </a:pPr>
            <a:r>
              <a:rPr lang="en-US" sz="1800" i="1" dirty="0" smtClean="0"/>
              <a:t>* </a:t>
            </a:r>
            <a:r>
              <a:rPr lang="en-US" sz="1800" b="1" dirty="0" smtClean="0"/>
              <a:t>A Person is</a:t>
            </a:r>
            <a:r>
              <a:rPr lang="en-US" sz="1800" b="1" i="1" dirty="0" smtClean="0"/>
              <a:t> </a:t>
            </a:r>
            <a:r>
              <a:rPr lang="en-US" sz="1800" i="1" dirty="0" smtClean="0"/>
              <a:t>a </a:t>
            </a:r>
            <a:r>
              <a:rPr lang="en-US" sz="1800" b="1" i="1" dirty="0" smtClean="0"/>
              <a:t>human being</a:t>
            </a:r>
            <a:r>
              <a:rPr lang="en-US" sz="1800" i="1" dirty="0" smtClean="0"/>
              <a:t> considered as having a character of his or her own</a:t>
            </a:r>
            <a:r>
              <a:rPr lang="en-US" sz="1800" dirty="0" smtClean="0"/>
              <a:t>.</a:t>
            </a:r>
          </a:p>
          <a:p>
            <a:pPr algn="just" rtl="0" eaLnBrk="1" hangingPunct="1">
              <a:lnSpc>
                <a:spcPct val="80000"/>
              </a:lnSpc>
              <a:buFont typeface="Wingdings" pitchFamily="2" charset="2"/>
              <a:buNone/>
              <a:defRPr/>
            </a:pPr>
            <a:r>
              <a:rPr lang="en-US" sz="1800" dirty="0" smtClean="0"/>
              <a:t>				</a:t>
            </a:r>
            <a:endParaRPr lang="en-US" sz="1800" b="1" dirty="0" smtClean="0"/>
          </a:p>
          <a:p>
            <a:pPr algn="just" rtl="0" eaLnBrk="1" hangingPunct="1">
              <a:lnSpc>
                <a:spcPct val="80000"/>
              </a:lnSpc>
              <a:defRPr/>
            </a:pPr>
            <a:r>
              <a:rPr lang="en-US" sz="1800" b="1" dirty="0" smtClean="0"/>
              <a:t>* Personality </a:t>
            </a:r>
            <a:r>
              <a:rPr lang="en-US" sz="1800" dirty="0" smtClean="0"/>
              <a:t>is</a:t>
            </a:r>
            <a:r>
              <a:rPr lang="en-US" sz="1800" i="1" dirty="0" smtClean="0"/>
              <a:t> </a:t>
            </a:r>
            <a:r>
              <a:rPr lang="en-US" sz="1800" i="1" dirty="0" smtClean="0">
                <a:latin typeface="Arial Black" pitchFamily="34" charset="0"/>
              </a:rPr>
              <a:t>the </a:t>
            </a:r>
            <a:r>
              <a:rPr lang="en-US" sz="1800" b="1" i="1" dirty="0" smtClean="0">
                <a:latin typeface="Arial Black" pitchFamily="34" charset="0"/>
              </a:rPr>
              <a:t>whole nature</a:t>
            </a:r>
            <a:r>
              <a:rPr lang="en-US" sz="1800" i="1" dirty="0" smtClean="0"/>
              <a:t> or character of a particular person or individual. </a:t>
            </a:r>
            <a:r>
              <a:rPr lang="en-US" sz="1800" dirty="0" smtClean="0"/>
              <a:t>It is</a:t>
            </a:r>
            <a:r>
              <a:rPr lang="en-US" sz="1800" i="1" dirty="0" smtClean="0"/>
              <a:t> the dynamic organization within the individual of those psychological systems that determine his/her characteristic behavior and thought.</a:t>
            </a:r>
            <a:endParaRPr lang="en-US" sz="1800" b="1" dirty="0" smtClean="0"/>
          </a:p>
          <a:p>
            <a:pPr algn="just" rtl="0" eaLnBrk="1" hangingPunct="1">
              <a:lnSpc>
                <a:spcPct val="80000"/>
              </a:lnSpc>
              <a:defRPr/>
            </a:pPr>
            <a:endParaRPr lang="en-US" sz="1800" b="1" dirty="0" smtClean="0"/>
          </a:p>
          <a:p>
            <a:pPr algn="ctr" rtl="0" eaLnBrk="1" hangingPunct="1">
              <a:lnSpc>
                <a:spcPct val="80000"/>
              </a:lnSpc>
              <a:buFont typeface="Wingdings" pitchFamily="2" charset="2"/>
              <a:buNone/>
              <a:defRPr/>
            </a:pPr>
            <a:r>
              <a:rPr lang="en-US" sz="1800" b="1" dirty="0" smtClean="0"/>
              <a:t>“</a:t>
            </a:r>
            <a:r>
              <a:rPr lang="en-US" sz="1800" dirty="0" smtClean="0"/>
              <a:t>By Critical thinking, you can estimate a simple Definition from</a:t>
            </a:r>
            <a:r>
              <a:rPr lang="en-US" sz="1800" b="1" dirty="0" smtClean="0"/>
              <a:t> IM”</a:t>
            </a:r>
          </a:p>
          <a:p>
            <a:pPr algn="just" rtl="0" eaLnBrk="1" hangingPunct="1">
              <a:lnSpc>
                <a:spcPct val="80000"/>
              </a:lnSpc>
              <a:defRPr/>
            </a:pPr>
            <a:endParaRPr lang="en-US" sz="1800" b="1" dirty="0" smtClean="0"/>
          </a:p>
          <a:p>
            <a:pPr algn="just" rtl="0" eaLnBrk="1" hangingPunct="1">
              <a:lnSpc>
                <a:spcPct val="80000"/>
              </a:lnSpc>
              <a:defRPr/>
            </a:pPr>
            <a:r>
              <a:rPr lang="en-US" sz="1800" b="1" dirty="0" smtClean="0"/>
              <a:t>In our Integrative modified Model </a:t>
            </a:r>
            <a:r>
              <a:rPr lang="en-US" sz="1800" b="1" dirty="0" smtClean="0">
                <a:latin typeface="Arial Black" pitchFamily="34" charset="0"/>
              </a:rPr>
              <a:t>(IM)</a:t>
            </a:r>
            <a:r>
              <a:rPr lang="en-US" sz="1800" b="1" dirty="0" smtClean="0"/>
              <a:t>;</a:t>
            </a:r>
          </a:p>
          <a:p>
            <a:pPr algn="just" rtl="0" eaLnBrk="1" hangingPunct="1">
              <a:lnSpc>
                <a:spcPct val="80000"/>
              </a:lnSpc>
              <a:buFont typeface="Wingdings" pitchFamily="2" charset="2"/>
              <a:buNone/>
              <a:defRPr/>
            </a:pPr>
            <a:endParaRPr lang="en-US" sz="1800" b="1" dirty="0" smtClean="0"/>
          </a:p>
          <a:p>
            <a:pPr algn="ctr" rtl="0" eaLnBrk="1" hangingPunct="1">
              <a:lnSpc>
                <a:spcPct val="80000"/>
              </a:lnSpc>
              <a:buFont typeface="Wingdings" pitchFamily="2" charset="2"/>
              <a:buNone/>
              <a:defRPr/>
            </a:pPr>
            <a:r>
              <a:rPr lang="en-US" sz="1800" b="1" dirty="0" smtClean="0"/>
              <a:t>	**</a:t>
            </a:r>
            <a:r>
              <a:rPr lang="en-US" sz="1800" b="1" i="1" dirty="0" smtClean="0"/>
              <a:t> </a:t>
            </a:r>
            <a:r>
              <a:rPr lang="en-US" sz="1800" b="1" dirty="0" smtClean="0"/>
              <a:t>PERSONALITY is</a:t>
            </a:r>
            <a:r>
              <a:rPr lang="en-US" sz="1800" b="1" i="1" dirty="0" smtClean="0"/>
              <a:t> </a:t>
            </a:r>
            <a:r>
              <a:rPr lang="en-US" sz="1800" i="1" dirty="0" smtClean="0"/>
              <a:t>a dynamic process of three basic forces</a:t>
            </a:r>
            <a:r>
              <a:rPr lang="en-US" sz="1800" b="1" i="1" dirty="0" smtClean="0"/>
              <a:t> “</a:t>
            </a:r>
            <a:r>
              <a:rPr lang="en-US" sz="1800" b="1" i="1" dirty="0" smtClean="0">
                <a:latin typeface="Arial Black" pitchFamily="34" charset="0"/>
              </a:rPr>
              <a:t>Heredity, Environment</a:t>
            </a:r>
            <a:r>
              <a:rPr lang="en-US" sz="1800" b="1" i="1" dirty="0" smtClean="0"/>
              <a:t> and </a:t>
            </a:r>
            <a:r>
              <a:rPr lang="en-US" sz="1800" b="1" i="1" dirty="0" smtClean="0">
                <a:latin typeface="Arial Black" pitchFamily="34" charset="0"/>
              </a:rPr>
              <a:t>Self</a:t>
            </a:r>
            <a:r>
              <a:rPr lang="en-US" sz="1800" b="1" i="1" dirty="0" smtClean="0"/>
              <a:t>.</a:t>
            </a:r>
          </a:p>
        </p:txBody>
      </p:sp>
    </p:spTree>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E0998CD-776F-4A2D-8393-A7C41C1A5FF4}" type="slidenum">
              <a:rPr lang="ar-SA"/>
              <a:pPr>
                <a:defRPr/>
              </a:pPr>
              <a:t>46</a:t>
            </a:fld>
            <a:endParaRPr lang="en-US"/>
          </a:p>
        </p:txBody>
      </p:sp>
      <p:sp>
        <p:nvSpPr>
          <p:cNvPr id="49154" name="Rectangle 2"/>
          <p:cNvSpPr>
            <a:spLocks noGrp="1" noRot="1" noChangeArrowheads="1"/>
          </p:cNvSpPr>
          <p:nvPr>
            <p:ph type="title"/>
          </p:nvPr>
        </p:nvSpPr>
        <p:spPr>
          <a:xfrm>
            <a:off x="1931988" y="282575"/>
            <a:ext cx="4716462" cy="592138"/>
          </a:xfrm>
        </p:spPr>
        <p:txBody>
          <a:bodyPr/>
          <a:lstStyle/>
          <a:p>
            <a:pPr algn="ctr" eaLnBrk="1" hangingPunct="1">
              <a:defRPr/>
            </a:pPr>
            <a:r>
              <a:rPr lang="en-US" sz="3600" b="0" smtClean="0"/>
              <a:t>PDT</a:t>
            </a:r>
          </a:p>
        </p:txBody>
      </p:sp>
      <p:sp>
        <p:nvSpPr>
          <p:cNvPr id="49155" name="Rectangle 3"/>
          <p:cNvSpPr>
            <a:spLocks noGrp="1" noRot="1" noChangeArrowheads="1"/>
          </p:cNvSpPr>
          <p:nvPr>
            <p:ph type="body" idx="1"/>
          </p:nvPr>
        </p:nvSpPr>
        <p:spPr>
          <a:xfrm>
            <a:off x="539750" y="1052513"/>
            <a:ext cx="7777163" cy="4681537"/>
          </a:xfrm>
        </p:spPr>
        <p:txBody>
          <a:bodyPr/>
          <a:lstStyle/>
          <a:p>
            <a:pPr algn="just" rtl="0" eaLnBrk="1" hangingPunct="1">
              <a:lnSpc>
                <a:spcPct val="80000"/>
              </a:lnSpc>
              <a:buFont typeface="Wingdings" pitchFamily="2" charset="2"/>
              <a:buNone/>
              <a:defRPr/>
            </a:pPr>
            <a:r>
              <a:rPr lang="en-US" sz="2000" b="1" smtClean="0">
                <a:latin typeface="Arial Black" pitchFamily="34" charset="0"/>
              </a:rPr>
              <a:t>PDT </a:t>
            </a:r>
            <a:r>
              <a:rPr lang="en-US" sz="1600" b="1" smtClean="0"/>
              <a:t>is the base and the master theory that </a:t>
            </a:r>
            <a:r>
              <a:rPr lang="en-US" sz="1600" i="1" smtClean="0">
                <a:latin typeface="Arial Black" pitchFamily="34" charset="0"/>
              </a:rPr>
              <a:t>builds and shapes the whole personal characteristics</a:t>
            </a:r>
            <a:r>
              <a:rPr lang="en-US" sz="1600" b="1" smtClean="0"/>
              <a:t>. </a:t>
            </a:r>
            <a:r>
              <a:rPr lang="en-US" sz="1600" b="1" smtClean="0">
                <a:latin typeface="Arial Black" pitchFamily="34" charset="0"/>
              </a:rPr>
              <a:t>Heredity</a:t>
            </a:r>
            <a:r>
              <a:rPr lang="en-US" sz="1600" b="1" smtClean="0"/>
              <a:t> shapes the physiological development process  of the </a:t>
            </a:r>
            <a:r>
              <a:rPr lang="en-US" sz="1600" b="1" i="1" smtClean="0"/>
              <a:t>fetus from conception to birth</a:t>
            </a:r>
            <a:r>
              <a:rPr lang="en-US" sz="1600" b="1" smtClean="0"/>
              <a:t> and, the “Chromosomes” which made up of Deoxyribo-Nucleic Acids</a:t>
            </a:r>
            <a:r>
              <a:rPr lang="en-US" sz="1600" smtClean="0"/>
              <a:t> (DNA) </a:t>
            </a:r>
            <a:r>
              <a:rPr lang="en-US" sz="1600" i="1" smtClean="0"/>
              <a:t>carries the genes that determine the personal physical attributes</a:t>
            </a:r>
            <a:r>
              <a:rPr lang="en-US" sz="1600" smtClean="0"/>
              <a:t>. </a:t>
            </a:r>
            <a:r>
              <a:rPr lang="en-US" sz="1600" b="1" smtClean="0">
                <a:latin typeface="Arial Black" pitchFamily="34" charset="0"/>
              </a:rPr>
              <a:t>Environment</a:t>
            </a:r>
            <a:r>
              <a:rPr lang="en-US" sz="1600" smtClean="0"/>
              <a:t> </a:t>
            </a:r>
            <a:r>
              <a:rPr lang="en-US" sz="1600" i="1" smtClean="0"/>
              <a:t>consists of many surrounding geographical, cultural and social forces that are originated outside the individual and shaping his/her personality development including the “Religion”.</a:t>
            </a:r>
            <a:r>
              <a:rPr lang="en-US" sz="1600" smtClean="0"/>
              <a:t> </a:t>
            </a:r>
          </a:p>
          <a:p>
            <a:pPr algn="just" rtl="0" eaLnBrk="1" hangingPunct="1">
              <a:lnSpc>
                <a:spcPct val="80000"/>
              </a:lnSpc>
              <a:buFont typeface="Wingdings" pitchFamily="2" charset="2"/>
              <a:buNone/>
              <a:defRPr/>
            </a:pPr>
            <a:endParaRPr lang="en-US" sz="1600" smtClean="0"/>
          </a:p>
          <a:p>
            <a:pPr algn="just" rtl="0" eaLnBrk="1" hangingPunct="1">
              <a:lnSpc>
                <a:spcPct val="80000"/>
              </a:lnSpc>
              <a:buFont typeface="Wingdings" pitchFamily="2" charset="2"/>
              <a:buNone/>
              <a:defRPr/>
            </a:pPr>
            <a:r>
              <a:rPr lang="en-US" sz="1600" b="1" smtClean="0">
                <a:latin typeface="Arial Black" pitchFamily="34" charset="0"/>
              </a:rPr>
              <a:t>Socialization</a:t>
            </a:r>
            <a:r>
              <a:rPr lang="en-US" sz="1600" b="1" smtClean="0"/>
              <a:t> </a:t>
            </a:r>
            <a:r>
              <a:rPr lang="en-US" sz="1600" smtClean="0"/>
              <a:t>is </a:t>
            </a:r>
            <a:r>
              <a:rPr lang="en-US" sz="1600" b="1" i="1" smtClean="0"/>
              <a:t>a state of living with others in successful manner, social process starts immediately after the birth</a:t>
            </a:r>
            <a:r>
              <a:rPr lang="en-US" sz="1600" b="1" smtClean="0"/>
              <a:t>. </a:t>
            </a:r>
            <a:r>
              <a:rPr lang="en-US" sz="1600" b="1" u="sng" smtClean="0">
                <a:latin typeface="Arial Black" pitchFamily="34" charset="0"/>
              </a:rPr>
              <a:t>Culture</a:t>
            </a:r>
            <a:r>
              <a:rPr lang="en-US" sz="1600" b="1" smtClean="0"/>
              <a:t> </a:t>
            </a:r>
            <a:r>
              <a:rPr lang="en-US" sz="1600" smtClean="0"/>
              <a:t>is</a:t>
            </a:r>
            <a:r>
              <a:rPr lang="en-US" sz="1600" b="1" i="1" smtClean="0"/>
              <a:t> the vital force which shapes and control our live, all people are molded by the particular culture in which they reside. Culture</a:t>
            </a:r>
            <a:r>
              <a:rPr lang="en-US" sz="1600" i="1" smtClean="0"/>
              <a:t> in the Western literature means </a:t>
            </a:r>
            <a:r>
              <a:rPr lang="en-US" sz="1600" i="1" smtClean="0">
                <a:latin typeface="Arial Black" pitchFamily="34" charset="0"/>
              </a:rPr>
              <a:t>religions, beliefs, ethics, norms, traditions, values, attitudes, thoughts, learning</a:t>
            </a:r>
            <a:r>
              <a:rPr lang="en-US" sz="1600" i="1" smtClean="0"/>
              <a:t> or education, </a:t>
            </a:r>
            <a:r>
              <a:rPr lang="en-US" sz="1600" i="1" smtClean="0">
                <a:latin typeface="Arial Black" pitchFamily="34" charset="0"/>
              </a:rPr>
              <a:t>actions and the wisdom</a:t>
            </a:r>
            <a:r>
              <a:rPr lang="en-US" sz="1600" i="1" smtClean="0"/>
              <a:t> </a:t>
            </a:r>
            <a:r>
              <a:rPr lang="en-US" sz="1600" i="1" smtClean="0">
                <a:latin typeface="Arial Black" pitchFamily="34" charset="0"/>
              </a:rPr>
              <a:t>of the people</a:t>
            </a:r>
            <a:r>
              <a:rPr lang="en-US" sz="1600" b="1" smtClean="0"/>
              <a:t>. These and other cultural forces are preserved, transmitted and developed from generation to generation by the process of socialization and every society has its culture or social system</a:t>
            </a:r>
          </a:p>
          <a:p>
            <a:pPr algn="just" rtl="0" eaLnBrk="1" hangingPunct="1">
              <a:lnSpc>
                <a:spcPct val="80000"/>
              </a:lnSpc>
              <a:buFont typeface="Wingdings" pitchFamily="2" charset="2"/>
              <a:buNone/>
              <a:defRPr/>
            </a:pPr>
            <a:endParaRPr lang="en-US" sz="1600" b="1" smtClean="0"/>
          </a:p>
          <a:p>
            <a:pPr algn="just" rtl="0" eaLnBrk="1" hangingPunct="1">
              <a:lnSpc>
                <a:spcPct val="80000"/>
              </a:lnSpc>
              <a:buFont typeface="Wingdings" pitchFamily="2" charset="2"/>
              <a:buNone/>
              <a:defRPr/>
            </a:pPr>
            <a:r>
              <a:rPr lang="en-US" sz="1600" smtClean="0"/>
              <a:t>**</a:t>
            </a:r>
            <a:r>
              <a:rPr lang="en-US" sz="1600" smtClean="0">
                <a:latin typeface="Arial Black" pitchFamily="34" charset="0"/>
              </a:rPr>
              <a:t>In </a:t>
            </a:r>
            <a:r>
              <a:rPr lang="en-US" sz="1600" b="1" smtClean="0">
                <a:latin typeface="Arial Black" pitchFamily="34" charset="0"/>
              </a:rPr>
              <a:t>Saudi Arabia</a:t>
            </a:r>
            <a:r>
              <a:rPr lang="en-US" sz="1600" b="1" smtClean="0"/>
              <a:t>…</a:t>
            </a:r>
            <a:r>
              <a:rPr lang="en-US" sz="1600" b="1" smtClean="0">
                <a:latin typeface="Arial Black" pitchFamily="34" charset="0"/>
              </a:rPr>
              <a:t>, </a:t>
            </a:r>
            <a:r>
              <a:rPr lang="en-US" sz="1600" i="1" smtClean="0">
                <a:latin typeface="Arial Black" pitchFamily="34" charset="0"/>
              </a:rPr>
              <a:t>personality and its developmental process shaped by </a:t>
            </a:r>
            <a:r>
              <a:rPr lang="en-US" sz="1600" b="1" i="1" smtClean="0">
                <a:latin typeface="Arial Black" pitchFamily="34" charset="0"/>
              </a:rPr>
              <a:t>Islamic</a:t>
            </a:r>
            <a:r>
              <a:rPr lang="en-US" sz="1600" i="1" smtClean="0">
                <a:latin typeface="Arial Black" pitchFamily="34" charset="0"/>
              </a:rPr>
              <a:t> Principles</a:t>
            </a:r>
            <a:r>
              <a:rPr lang="en-US" sz="1600" smtClean="0">
                <a:latin typeface="Arial Black" pitchFamily="34" charset="0"/>
              </a:rPr>
              <a:t>.  </a:t>
            </a:r>
          </a:p>
        </p:txBody>
      </p:sp>
    </p:spTree>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68556CB-7E84-4273-9153-8E9AFE8E1DA2}" type="slidenum">
              <a:rPr lang="ar-SA"/>
              <a:pPr>
                <a:defRPr/>
              </a:pPr>
              <a:t>47</a:t>
            </a:fld>
            <a:endParaRPr lang="en-US"/>
          </a:p>
        </p:txBody>
      </p:sp>
      <p:sp>
        <p:nvSpPr>
          <p:cNvPr id="50178" name="Rectangle 2"/>
          <p:cNvSpPr>
            <a:spLocks noGrp="1" noRot="1" noChangeArrowheads="1"/>
          </p:cNvSpPr>
          <p:nvPr>
            <p:ph type="title"/>
          </p:nvPr>
        </p:nvSpPr>
        <p:spPr>
          <a:xfrm>
            <a:off x="2124075" y="244475"/>
            <a:ext cx="5616575" cy="808038"/>
          </a:xfrm>
        </p:spPr>
        <p:txBody>
          <a:bodyPr/>
          <a:lstStyle/>
          <a:p>
            <a:pPr algn="ctr" eaLnBrk="1" hangingPunct="1">
              <a:defRPr/>
            </a:pPr>
            <a:r>
              <a:rPr lang="en-US" sz="3200" b="0" smtClean="0"/>
              <a:t>SELF </a:t>
            </a:r>
            <a:br>
              <a:rPr lang="en-US" sz="3200" b="0" smtClean="0"/>
            </a:br>
            <a:r>
              <a:rPr lang="en-US" sz="2800" b="0" smtClean="0"/>
              <a:t>THEORIES</a:t>
            </a:r>
          </a:p>
        </p:txBody>
      </p:sp>
      <p:sp>
        <p:nvSpPr>
          <p:cNvPr id="50179" name="Rectangle 3"/>
          <p:cNvSpPr>
            <a:spLocks noGrp="1" noRot="1" noChangeArrowheads="1"/>
          </p:cNvSpPr>
          <p:nvPr>
            <p:ph type="body" idx="1"/>
          </p:nvPr>
        </p:nvSpPr>
        <p:spPr>
          <a:xfrm>
            <a:off x="906463" y="1484313"/>
            <a:ext cx="7913687" cy="4105275"/>
          </a:xfrm>
        </p:spPr>
        <p:txBody>
          <a:bodyPr/>
          <a:lstStyle/>
          <a:p>
            <a:pPr marL="82550" indent="374650" algn="just" rtl="0" eaLnBrk="1" hangingPunct="1">
              <a:lnSpc>
                <a:spcPct val="80000"/>
              </a:lnSpc>
              <a:defRPr/>
            </a:pPr>
            <a:r>
              <a:rPr lang="en-US" sz="2000" b="1" smtClean="0"/>
              <a:t>SELF </a:t>
            </a:r>
            <a:r>
              <a:rPr lang="en-US" sz="2000" b="1" i="1" smtClean="0"/>
              <a:t>is the </a:t>
            </a:r>
            <a:r>
              <a:rPr lang="en-US" sz="2000" b="1" i="1" smtClean="0">
                <a:latin typeface="Arial Black" pitchFamily="34" charset="0"/>
              </a:rPr>
              <a:t>whole being</a:t>
            </a:r>
            <a:r>
              <a:rPr lang="en-US" sz="2000" b="1" i="1" smtClean="0"/>
              <a:t> of a person </a:t>
            </a:r>
            <a:r>
              <a:rPr lang="en-US" sz="2000" i="1" smtClean="0"/>
              <a:t>who has specific</a:t>
            </a:r>
            <a:r>
              <a:rPr lang="en-US" sz="2000" b="1" i="1" smtClean="0"/>
              <a:t> nature, character and ability</a:t>
            </a:r>
            <a:r>
              <a:rPr lang="en-US" sz="2000" b="1" smtClean="0"/>
              <a:t> or </a:t>
            </a:r>
            <a:r>
              <a:rPr lang="en-US" sz="2000" b="1" i="1" u="sng" smtClean="0"/>
              <a:t>the structure of the personality</a:t>
            </a:r>
            <a:r>
              <a:rPr lang="en-US" sz="2000" b="1" smtClean="0"/>
              <a:t>. </a:t>
            </a:r>
          </a:p>
          <a:p>
            <a:pPr marL="82550" indent="374650" algn="just" rtl="0" eaLnBrk="1" hangingPunct="1">
              <a:lnSpc>
                <a:spcPct val="80000"/>
              </a:lnSpc>
              <a:defRPr/>
            </a:pPr>
            <a:r>
              <a:rPr lang="en-US" sz="2000" b="1" smtClean="0"/>
              <a:t>The term “SELF” </a:t>
            </a:r>
            <a:r>
              <a:rPr lang="en-US" sz="2000" smtClean="0"/>
              <a:t>denotes </a:t>
            </a:r>
            <a:r>
              <a:rPr lang="en-US" sz="2000" i="1" smtClean="0"/>
              <a:t>how individuals perceive or understand and accept themselves</a:t>
            </a:r>
            <a:r>
              <a:rPr lang="en-US" sz="2000" smtClean="0"/>
              <a:t> in terms of </a:t>
            </a:r>
            <a:r>
              <a:rPr lang="en-US" sz="2000" i="1" smtClean="0"/>
              <a:t>identity, worth, esteem, and effectiveness - </a:t>
            </a:r>
            <a:r>
              <a:rPr lang="en-US" sz="2000" smtClean="0"/>
              <a:t>In terms of </a:t>
            </a:r>
            <a:r>
              <a:rPr lang="en-US" sz="2000" i="1" smtClean="0"/>
              <a:t>realistic, knowing, doing, achieving, and being</a:t>
            </a:r>
            <a:r>
              <a:rPr lang="en-US" sz="2000" smtClean="0"/>
              <a:t>. It denotes </a:t>
            </a:r>
            <a:r>
              <a:rPr lang="en-US" sz="2000" i="1" smtClean="0"/>
              <a:t>how they experience events and interpret them either to reinforce or alter earlier perceptions; how they develop consistency and continuity of purpose; and whether they see their own selfhood as unique</a:t>
            </a:r>
            <a:r>
              <a:rPr lang="en-US" sz="2000" smtClean="0"/>
              <a:t> (Ross &amp; Mico, 1980, 36). </a:t>
            </a:r>
          </a:p>
          <a:p>
            <a:pPr marL="82550" indent="374650" algn="just" rtl="0" eaLnBrk="1" hangingPunct="1">
              <a:lnSpc>
                <a:spcPct val="80000"/>
              </a:lnSpc>
              <a:defRPr/>
            </a:pPr>
            <a:endParaRPr lang="en-US" sz="2000" smtClean="0"/>
          </a:p>
          <a:p>
            <a:pPr marL="82550" indent="374650" algn="just" rtl="0" eaLnBrk="1" hangingPunct="1">
              <a:lnSpc>
                <a:spcPct val="80000"/>
              </a:lnSpc>
              <a:buFont typeface="Wingdings" pitchFamily="2" charset="2"/>
              <a:buNone/>
              <a:defRPr/>
            </a:pPr>
            <a:r>
              <a:rPr lang="en-US" sz="2000" smtClean="0"/>
              <a:t>	Many psychologists and sociologists holds the fact that the person who has healthy reproduction and growth, genetic and environment patterns will have healthy characters (behavior and thought) or </a:t>
            </a:r>
            <a:r>
              <a:rPr lang="en-US" sz="2000" b="1" i="1" u="sng" smtClean="0"/>
              <a:t>healthy personality</a:t>
            </a:r>
            <a:r>
              <a:rPr lang="en-US" sz="2000" b="1" smtClean="0"/>
              <a:t>.</a:t>
            </a:r>
          </a:p>
        </p:txBody>
      </p:sp>
    </p:spTree>
  </p:cSld>
  <p:clrMapOvr>
    <a:masterClrMapping/>
  </p:clrMapOvr>
  <p:transition>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C2E79E0D-62D5-4A6C-89BC-DA51BA4F7BF5}" type="slidenum">
              <a:rPr lang="ar-SA"/>
              <a:pPr>
                <a:defRPr/>
              </a:pPr>
              <a:t>48</a:t>
            </a:fld>
            <a:endParaRPr lang="en-US"/>
          </a:p>
        </p:txBody>
      </p:sp>
      <p:sp>
        <p:nvSpPr>
          <p:cNvPr id="51202" name="Rectangle 2"/>
          <p:cNvSpPr>
            <a:spLocks noGrp="1" noRot="1" noChangeArrowheads="1"/>
          </p:cNvSpPr>
          <p:nvPr>
            <p:ph type="title"/>
          </p:nvPr>
        </p:nvSpPr>
        <p:spPr>
          <a:xfrm>
            <a:off x="1462088" y="260350"/>
            <a:ext cx="6423025" cy="450850"/>
          </a:xfrm>
        </p:spPr>
        <p:txBody>
          <a:bodyPr/>
          <a:lstStyle/>
          <a:p>
            <a:pPr algn="ctr" rtl="0" eaLnBrk="1" hangingPunct="1">
              <a:defRPr/>
            </a:pPr>
            <a:r>
              <a:rPr lang="en-US" sz="3200" smtClean="0"/>
              <a:t>Self-Concept of Learning</a:t>
            </a:r>
            <a:r>
              <a:rPr lang="en-US" sz="4000" smtClean="0"/>
              <a:t> </a:t>
            </a:r>
          </a:p>
        </p:txBody>
      </p:sp>
      <p:sp>
        <p:nvSpPr>
          <p:cNvPr id="51203" name="Rectangle 3"/>
          <p:cNvSpPr>
            <a:spLocks noGrp="1" noRot="1" noChangeArrowheads="1"/>
          </p:cNvSpPr>
          <p:nvPr>
            <p:ph type="body" idx="1"/>
          </p:nvPr>
        </p:nvSpPr>
        <p:spPr>
          <a:xfrm>
            <a:off x="755650" y="908050"/>
            <a:ext cx="7920038" cy="4826000"/>
          </a:xfrm>
        </p:spPr>
        <p:txBody>
          <a:bodyPr/>
          <a:lstStyle/>
          <a:p>
            <a:pPr marL="411163" indent="-233363" algn="just" rtl="0" eaLnBrk="1" hangingPunct="1">
              <a:lnSpc>
                <a:spcPct val="80000"/>
              </a:lnSpc>
              <a:buFont typeface="Wingdings" pitchFamily="2" charset="2"/>
              <a:buNone/>
              <a:defRPr/>
            </a:pPr>
            <a:r>
              <a:rPr lang="en-US" sz="1800" b="1" i="1" smtClean="0"/>
              <a:t>		</a:t>
            </a:r>
            <a:r>
              <a:rPr lang="en-US" sz="1800" b="1" i="1" smtClean="0">
                <a:latin typeface="Arial Black" pitchFamily="34" charset="0"/>
              </a:rPr>
              <a:t>Self-concept</a:t>
            </a:r>
            <a:r>
              <a:rPr lang="en-US" sz="1800" b="1" smtClean="0"/>
              <a:t> </a:t>
            </a:r>
            <a:r>
              <a:rPr lang="en-US" sz="1800" smtClean="0"/>
              <a:t>is defined as </a:t>
            </a:r>
            <a:r>
              <a:rPr lang="en-US" sz="1800" i="1" smtClean="0"/>
              <a:t>an organization self images perceived through the appraisals or feedback of others</a:t>
            </a:r>
            <a:r>
              <a:rPr lang="en-US" sz="1800" smtClean="0"/>
              <a:t> </a:t>
            </a:r>
            <a:r>
              <a:rPr lang="en-US" sz="1800" i="1" smtClean="0"/>
              <a:t>by which the individual </a:t>
            </a:r>
            <a:r>
              <a:rPr lang="en-US" sz="1800" b="1" i="1" smtClean="0"/>
              <a:t>develops a concept of adequacy or effectiveness</a:t>
            </a:r>
            <a:r>
              <a:rPr lang="en-US" sz="1800" smtClean="0"/>
              <a:t>. The observed self and adequate self together make up </a:t>
            </a:r>
            <a:r>
              <a:rPr lang="en-US" sz="1800" i="1" smtClean="0"/>
              <a:t>the self-concept, </a:t>
            </a:r>
            <a:r>
              <a:rPr lang="en-US" sz="1800" smtClean="0"/>
              <a:t>it is a process of “how to behave in order to be effective”.</a:t>
            </a:r>
            <a:r>
              <a:rPr lang="en-US" sz="1800" b="1" smtClean="0"/>
              <a:t>  </a:t>
            </a:r>
          </a:p>
          <a:p>
            <a:pPr marL="411163" indent="-233363" algn="just" rtl="0" eaLnBrk="1" hangingPunct="1">
              <a:lnSpc>
                <a:spcPct val="80000"/>
              </a:lnSpc>
              <a:buFont typeface="Wingdings" pitchFamily="2" charset="2"/>
              <a:buNone/>
              <a:defRPr/>
            </a:pPr>
            <a:r>
              <a:rPr lang="en-US" sz="1800" b="1" smtClean="0"/>
              <a:t>		</a:t>
            </a:r>
            <a:r>
              <a:rPr lang="en-US" sz="1800" smtClean="0"/>
              <a:t>Due to the fact that experience is an early stage of personality development, Beatty identifies</a:t>
            </a:r>
            <a:r>
              <a:rPr lang="en-US" sz="1800" b="1" i="1" smtClean="0"/>
              <a:t> </a:t>
            </a:r>
            <a:r>
              <a:rPr lang="en-US" sz="1800" i="1" smtClean="0"/>
              <a:t>four areas of organizing experience and learning with other related HE becomes</a:t>
            </a:r>
            <a:r>
              <a:rPr lang="en-US" sz="1800" b="1" i="1" smtClean="0"/>
              <a:t> Fix areas (5</a:t>
            </a:r>
            <a:r>
              <a:rPr lang="en-US" sz="2000" b="1" i="1" smtClean="0">
                <a:latin typeface="Arial Black" pitchFamily="34" charset="0"/>
              </a:rPr>
              <a:t>S</a:t>
            </a:r>
            <a:r>
              <a:rPr lang="en-US" sz="1800" b="1" i="1" smtClean="0"/>
              <a:t>):</a:t>
            </a:r>
          </a:p>
          <a:p>
            <a:pPr marL="411163" indent="-233363" algn="just" rtl="0" eaLnBrk="1" hangingPunct="1">
              <a:lnSpc>
                <a:spcPct val="80000"/>
              </a:lnSpc>
              <a:buFont typeface="Wingdings" pitchFamily="2" charset="2"/>
              <a:buNone/>
              <a:defRPr/>
            </a:pPr>
            <a:endParaRPr lang="en-US" sz="1800" b="1" i="1" smtClean="0"/>
          </a:p>
          <a:p>
            <a:pPr marL="411163" indent="-233363" algn="just" rtl="0" eaLnBrk="1" hangingPunct="1">
              <a:lnSpc>
                <a:spcPct val="80000"/>
              </a:lnSpc>
              <a:defRPr/>
            </a:pPr>
            <a:r>
              <a:rPr lang="en-US" sz="1800" b="1" i="1" smtClean="0"/>
              <a:t>Self Worth:</a:t>
            </a:r>
            <a:r>
              <a:rPr lang="en-US" sz="1800" b="1" smtClean="0"/>
              <a:t> </a:t>
            </a:r>
            <a:r>
              <a:rPr lang="en-US" sz="1800" smtClean="0"/>
              <a:t>By </a:t>
            </a:r>
            <a:r>
              <a:rPr lang="en-US" sz="1800" b="1" smtClean="0"/>
              <a:t>e</a:t>
            </a:r>
            <a:r>
              <a:rPr lang="en-US" sz="1800" smtClean="0"/>
              <a:t>xperiencing love or other inclusion, to gain a sense of self-worth without an accompanying sense of defensiveness.</a:t>
            </a:r>
          </a:p>
          <a:p>
            <a:pPr marL="411163" indent="-233363" algn="just" rtl="0" eaLnBrk="1" hangingPunct="1">
              <a:lnSpc>
                <a:spcPct val="80000"/>
              </a:lnSpc>
              <a:defRPr/>
            </a:pPr>
            <a:r>
              <a:rPr lang="en-US" sz="1800" b="1" i="1" smtClean="0"/>
              <a:t>Self Copying</a:t>
            </a:r>
            <a:r>
              <a:rPr lang="en-US" sz="1800" b="1" smtClean="0"/>
              <a:t>:</a:t>
            </a:r>
            <a:r>
              <a:rPr lang="en-US" sz="1800" smtClean="0"/>
              <a:t> by learning how to do something that previously could not be done, </a:t>
            </a:r>
            <a:r>
              <a:rPr lang="en-US" sz="1800" b="1" i="1" smtClean="0"/>
              <a:t>to feel more able to cope effectively</a:t>
            </a:r>
            <a:r>
              <a:rPr lang="en-US" sz="1800" smtClean="0"/>
              <a:t>.</a:t>
            </a:r>
            <a:endParaRPr lang="en-US" sz="1800" b="1" i="1" smtClean="0"/>
          </a:p>
          <a:p>
            <a:pPr marL="411163" indent="-233363" algn="just" rtl="0" eaLnBrk="1" hangingPunct="1">
              <a:lnSpc>
                <a:spcPct val="80000"/>
              </a:lnSpc>
              <a:defRPr/>
            </a:pPr>
            <a:r>
              <a:rPr lang="en-US" sz="1800" b="1" i="1" smtClean="0"/>
              <a:t>Self Expressing:</a:t>
            </a:r>
            <a:r>
              <a:rPr lang="en-US" sz="1800" b="1" smtClean="0"/>
              <a:t> </a:t>
            </a:r>
            <a:r>
              <a:rPr lang="en-US" sz="1800" smtClean="0"/>
              <a:t>by means of </a:t>
            </a:r>
            <a:r>
              <a:rPr lang="en-US" sz="1800" b="1" i="1" smtClean="0"/>
              <a:t>affective (pleasant or unpleasant)</a:t>
            </a:r>
            <a:r>
              <a:rPr lang="en-US" sz="1800" smtClean="0"/>
              <a:t>, by experiencing sensations, </a:t>
            </a:r>
            <a:r>
              <a:rPr lang="en-US" sz="1800" b="1" i="1" smtClean="0"/>
              <a:t>to become more self-expressive and relatively free of tension and anxiety</a:t>
            </a:r>
            <a:r>
              <a:rPr lang="en-US" sz="1800" smtClean="0"/>
              <a:t>.</a:t>
            </a:r>
            <a:r>
              <a:rPr lang="en-US" sz="1800" b="1" smtClean="0"/>
              <a:t> </a:t>
            </a:r>
            <a:endParaRPr lang="en-US" sz="1800" b="1" i="1" smtClean="0"/>
          </a:p>
          <a:p>
            <a:pPr marL="411163" indent="-233363" algn="just" rtl="0" eaLnBrk="1" hangingPunct="1">
              <a:lnSpc>
                <a:spcPct val="80000"/>
              </a:lnSpc>
              <a:defRPr/>
            </a:pPr>
            <a:r>
              <a:rPr lang="en-US" sz="1800" b="1" i="1" smtClean="0"/>
              <a:t>Self Awareness: Be aware and perceptive   </a:t>
            </a:r>
          </a:p>
          <a:p>
            <a:pPr marL="411163" indent="-233363" algn="just" rtl="0" eaLnBrk="1" hangingPunct="1">
              <a:lnSpc>
                <a:spcPct val="80000"/>
              </a:lnSpc>
              <a:defRPr/>
            </a:pPr>
            <a:r>
              <a:rPr lang="en-US" sz="1800" b="1" i="1" smtClean="0"/>
              <a:t>Self Autonomy:</a:t>
            </a:r>
            <a:r>
              <a:rPr lang="en-US" sz="1800" b="1" smtClean="0"/>
              <a:t> </a:t>
            </a:r>
            <a:r>
              <a:rPr lang="en-US" sz="1800" smtClean="0"/>
              <a:t>making autonomous </a:t>
            </a:r>
            <a:r>
              <a:rPr lang="en-US" sz="1800" b="1" i="1" smtClean="0"/>
              <a:t>choices</a:t>
            </a:r>
            <a:r>
              <a:rPr lang="en-US" sz="1800" smtClean="0"/>
              <a:t>, </a:t>
            </a:r>
            <a:r>
              <a:rPr lang="en-US" sz="1800" b="1" i="1" smtClean="0"/>
              <a:t>to develop a greater range of choices.</a:t>
            </a:r>
          </a:p>
        </p:txBody>
      </p:sp>
    </p:spTree>
  </p:cSld>
  <p:clrMapOvr>
    <a:masterClrMapping/>
  </p:clrMapOvr>
  <p:transition>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AC909EB3-F2DF-44B9-99BF-A5C4F3C24FBE}" type="slidenum">
              <a:rPr lang="ar-SA"/>
              <a:pPr>
                <a:defRPr/>
              </a:pPr>
              <a:t>49</a:t>
            </a:fld>
            <a:endParaRPr lang="en-US"/>
          </a:p>
        </p:txBody>
      </p:sp>
      <p:sp>
        <p:nvSpPr>
          <p:cNvPr id="52226" name="Rectangle 2"/>
          <p:cNvSpPr>
            <a:spLocks noGrp="1" noRot="1" noChangeArrowheads="1"/>
          </p:cNvSpPr>
          <p:nvPr>
            <p:ph type="title"/>
          </p:nvPr>
        </p:nvSpPr>
        <p:spPr>
          <a:xfrm>
            <a:off x="1128713" y="188913"/>
            <a:ext cx="6899275" cy="801687"/>
          </a:xfrm>
        </p:spPr>
        <p:txBody>
          <a:bodyPr/>
          <a:lstStyle/>
          <a:p>
            <a:pPr algn="ctr" rtl="0" eaLnBrk="1" hangingPunct="1">
              <a:defRPr/>
            </a:pPr>
            <a:r>
              <a:rPr lang="en-US" sz="2800" smtClean="0"/>
              <a:t>Self-Determinism - Development  theories</a:t>
            </a:r>
            <a:endParaRPr lang="en-US" sz="4000" b="0" i="1" smtClean="0"/>
          </a:p>
        </p:txBody>
      </p:sp>
      <p:sp>
        <p:nvSpPr>
          <p:cNvPr id="52227" name="Rectangle 3"/>
          <p:cNvSpPr>
            <a:spLocks noGrp="1" noRot="1" noChangeArrowheads="1"/>
          </p:cNvSpPr>
          <p:nvPr>
            <p:ph type="body" idx="1"/>
          </p:nvPr>
        </p:nvSpPr>
        <p:spPr>
          <a:xfrm>
            <a:off x="611188" y="1341438"/>
            <a:ext cx="7921625" cy="4564062"/>
          </a:xfrm>
        </p:spPr>
        <p:txBody>
          <a:bodyPr/>
          <a:lstStyle/>
          <a:p>
            <a:pPr marL="82550" indent="179388" algn="just" rtl="0" eaLnBrk="1" hangingPunct="1">
              <a:lnSpc>
                <a:spcPct val="80000"/>
              </a:lnSpc>
              <a:buFont typeface="Wingdings" pitchFamily="2" charset="2"/>
              <a:buNone/>
              <a:defRPr/>
            </a:pPr>
            <a:r>
              <a:rPr lang="en-US" sz="2800" b="1" i="1" smtClean="0"/>
              <a:t>Self-determinism</a:t>
            </a:r>
            <a:r>
              <a:rPr lang="en-US" sz="2800" b="1" smtClean="0"/>
              <a:t> </a:t>
            </a:r>
            <a:r>
              <a:rPr lang="en-US" sz="2800" smtClean="0"/>
              <a:t>is based on believe that</a:t>
            </a:r>
            <a:r>
              <a:rPr lang="en-US" sz="2800" i="1" smtClean="0"/>
              <a:t> “human beings are unique in their individual:</a:t>
            </a:r>
          </a:p>
          <a:p>
            <a:pPr marL="82550" indent="179388" algn="just" rtl="0" eaLnBrk="1" hangingPunct="1">
              <a:lnSpc>
                <a:spcPct val="80000"/>
              </a:lnSpc>
              <a:buFontTx/>
              <a:buChar char="-"/>
              <a:defRPr/>
            </a:pPr>
            <a:r>
              <a:rPr lang="en-US" sz="2800" b="1" i="1" smtClean="0"/>
              <a:t>Responses;</a:t>
            </a:r>
          </a:p>
          <a:p>
            <a:pPr marL="82550" indent="179388" algn="just" rtl="0" eaLnBrk="1" hangingPunct="1">
              <a:lnSpc>
                <a:spcPct val="80000"/>
              </a:lnSpc>
              <a:buFontTx/>
              <a:buChar char="-"/>
              <a:defRPr/>
            </a:pPr>
            <a:r>
              <a:rPr lang="en-US" sz="2800" b="1" i="1" smtClean="0"/>
              <a:t>Behaviors;</a:t>
            </a:r>
          </a:p>
          <a:p>
            <a:pPr marL="82550" indent="179388" algn="just" rtl="0" eaLnBrk="1" hangingPunct="1">
              <a:lnSpc>
                <a:spcPct val="80000"/>
              </a:lnSpc>
              <a:buFontTx/>
              <a:buChar char="-"/>
              <a:defRPr/>
            </a:pPr>
            <a:r>
              <a:rPr lang="en-US" sz="2800" b="1" i="1" smtClean="0"/>
              <a:t>Attitudes and;</a:t>
            </a:r>
          </a:p>
          <a:p>
            <a:pPr marL="82550" indent="179388" algn="just" rtl="0" eaLnBrk="1" hangingPunct="1">
              <a:lnSpc>
                <a:spcPct val="80000"/>
              </a:lnSpc>
              <a:buFontTx/>
              <a:buChar char="-"/>
              <a:defRPr/>
            </a:pPr>
            <a:r>
              <a:rPr lang="en-US" sz="2800" b="1" i="1" smtClean="0"/>
              <a:t>Values;</a:t>
            </a:r>
          </a:p>
          <a:p>
            <a:pPr marL="82550" indent="179388" algn="just" rtl="0" eaLnBrk="1" hangingPunct="1">
              <a:lnSpc>
                <a:spcPct val="80000"/>
              </a:lnSpc>
              <a:buFontTx/>
              <a:buNone/>
              <a:defRPr/>
            </a:pPr>
            <a:r>
              <a:rPr lang="en-US" sz="2800" smtClean="0"/>
              <a:t>These concepts are potentially</a:t>
            </a:r>
            <a:r>
              <a:rPr lang="en-US" sz="2800" i="1" smtClean="0"/>
              <a:t> the </a:t>
            </a:r>
            <a:r>
              <a:rPr lang="en-US" sz="2800" b="1" i="1" smtClean="0"/>
              <a:t>Self-actualizing </a:t>
            </a:r>
            <a:r>
              <a:rPr lang="en-US" sz="2800" i="1" smtClean="0"/>
              <a:t>.</a:t>
            </a:r>
            <a:r>
              <a:rPr lang="en-US" sz="2800" b="1" smtClean="0"/>
              <a:t>  </a:t>
            </a:r>
          </a:p>
          <a:p>
            <a:pPr marL="82550" indent="179388" algn="just" rtl="0" eaLnBrk="1" hangingPunct="1">
              <a:lnSpc>
                <a:spcPct val="80000"/>
              </a:lnSpc>
              <a:buFont typeface="Wingdings" pitchFamily="2" charset="2"/>
              <a:buNone/>
              <a:defRPr/>
            </a:pPr>
            <a:r>
              <a:rPr lang="en-US" sz="2800" b="1" smtClean="0"/>
              <a:t>	</a:t>
            </a:r>
            <a:r>
              <a:rPr lang="en-US" sz="2000" smtClean="0"/>
              <a:t>Both self theory of learning &amp; self theory of determinism integrate many theories such as </a:t>
            </a:r>
            <a:r>
              <a:rPr lang="en-US" sz="2000" b="1" smtClean="0"/>
              <a:t>experience and learning</a:t>
            </a:r>
            <a:r>
              <a:rPr lang="en-US" sz="2000" smtClean="0"/>
              <a:t> (Beatty), </a:t>
            </a:r>
            <a:r>
              <a:rPr lang="en-US" sz="2000" b="1" smtClean="0"/>
              <a:t>personality development</a:t>
            </a:r>
            <a:r>
              <a:rPr lang="en-US" sz="2000" smtClean="0"/>
              <a:t> (e.g; </a:t>
            </a:r>
            <a:r>
              <a:rPr lang="en-US" sz="2000" i="1" smtClean="0"/>
              <a:t>Coleman's Model</a:t>
            </a:r>
            <a:r>
              <a:rPr lang="en-US" sz="2000" smtClean="0"/>
              <a:t>), </a:t>
            </a:r>
            <a:r>
              <a:rPr lang="en-US" sz="2000" b="1" smtClean="0"/>
              <a:t>perception and motivation</a:t>
            </a:r>
            <a:r>
              <a:rPr lang="en-US" sz="2000" smtClean="0"/>
              <a:t> (e.g; </a:t>
            </a:r>
            <a:r>
              <a:rPr lang="en-US" sz="2000" i="1" smtClean="0"/>
              <a:t>Maslow</a:t>
            </a:r>
            <a:r>
              <a:rPr lang="en-US" sz="2000" smtClean="0"/>
              <a:t>’s Hierarchy of Needs &amp; </a:t>
            </a:r>
            <a:r>
              <a:rPr lang="en-US" sz="2000" i="1" smtClean="0"/>
              <a:t>H B Model</a:t>
            </a:r>
            <a:r>
              <a:rPr lang="en-US" sz="2000" smtClean="0"/>
              <a:t>). </a:t>
            </a:r>
          </a:p>
        </p:txBody>
      </p:sp>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E102AA2-2E39-4AF4-9520-89CA61F547B1}" type="slidenum">
              <a:rPr lang="ar-SA"/>
              <a:pPr>
                <a:defRPr/>
              </a:pPr>
              <a:t>5</a:t>
            </a:fld>
            <a:endParaRPr lang="en-US"/>
          </a:p>
        </p:txBody>
      </p:sp>
      <p:sp>
        <p:nvSpPr>
          <p:cNvPr id="5122" name="Rectangle 2"/>
          <p:cNvSpPr>
            <a:spLocks noGrp="1" noRot="1" noChangeArrowheads="1"/>
          </p:cNvSpPr>
          <p:nvPr>
            <p:ph type="title"/>
          </p:nvPr>
        </p:nvSpPr>
        <p:spPr>
          <a:xfrm>
            <a:off x="2571750" y="-3175"/>
            <a:ext cx="4089400" cy="360363"/>
          </a:xfrm>
        </p:spPr>
        <p:txBody>
          <a:bodyPr/>
          <a:lstStyle/>
          <a:p>
            <a:pPr rtl="0" eaLnBrk="1" hangingPunct="1">
              <a:defRPr/>
            </a:pPr>
            <a:r>
              <a:rPr lang="en-US" sz="2400" b="0" dirty="0" smtClean="0"/>
              <a:t>T &amp; L Introductory</a:t>
            </a:r>
            <a:r>
              <a:rPr lang="en-US" sz="4000" dirty="0" smtClean="0"/>
              <a:t> </a:t>
            </a:r>
          </a:p>
        </p:txBody>
      </p:sp>
      <p:sp>
        <p:nvSpPr>
          <p:cNvPr id="5123" name="Rectangle 3"/>
          <p:cNvSpPr>
            <a:spLocks noGrp="1" noRot="1" noChangeArrowheads="1"/>
          </p:cNvSpPr>
          <p:nvPr>
            <p:ph type="body" idx="1"/>
          </p:nvPr>
        </p:nvSpPr>
        <p:spPr>
          <a:xfrm>
            <a:off x="395288" y="428625"/>
            <a:ext cx="8748712" cy="6215063"/>
          </a:xfrm>
        </p:spPr>
        <p:txBody>
          <a:bodyPr/>
          <a:lstStyle/>
          <a:p>
            <a:pPr algn="l" rtl="0" eaLnBrk="1" hangingPunct="1">
              <a:lnSpc>
                <a:spcPct val="80000"/>
              </a:lnSpc>
              <a:buFont typeface="Wingdings" pitchFamily="2" charset="2"/>
              <a:buNone/>
              <a:defRPr/>
            </a:pPr>
            <a:r>
              <a:rPr lang="en-US" sz="1800" dirty="0" smtClean="0">
                <a:effectLst>
                  <a:outerShdw blurRad="38100" dist="38100" dir="2700000" algn="tl">
                    <a:srgbClr val="000000">
                      <a:alpha val="43137"/>
                    </a:srgbClr>
                  </a:outerShdw>
                </a:effectLst>
              </a:rPr>
              <a:t>		</a:t>
            </a: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As an introductory to this probing “Lectures’ Note”, I would like to send a progressive educational message to my dear “Adult Learners”. </a:t>
            </a:r>
          </a:p>
          <a:p>
            <a:pPr algn="l" rtl="0" eaLnBrk="1" hangingPunct="1">
              <a:lnSpc>
                <a:spcPct val="80000"/>
              </a:lnSpc>
              <a:buFont typeface="Wingdings" pitchFamily="2" charset="2"/>
              <a:buNone/>
              <a:defRPr/>
            </a:pPr>
            <a:r>
              <a:rPr lang="en-US" sz="1600" dirty="0" smtClean="0">
                <a:effectLst>
                  <a:outerShdw blurRad="38100" dist="38100" dir="2700000" algn="tl">
                    <a:srgbClr val="000000">
                      <a:alpha val="43137"/>
                    </a:srgbClr>
                  </a:outerShdw>
                </a:effectLst>
                <a:latin typeface="Times New Roman" pitchFamily="18" charset="0"/>
                <a:cs typeface="Times New Roman" pitchFamily="18" charset="0"/>
              </a:rPr>
              <a:t>		My dear learners remember that you are not a primary school pupil neither a an elementary nor even, a secondary student. You are mature adult learners, you should be smart CNs, that in order to success in this progressive course and in your life as well, you have to “Think, Participate, Practice &amp; Reflect on and in… This course is not a traditional that you can just read, store and recall. it is a “Lifelong Learning Guide (LLG)” to help you to think around, back, about, over and up. It is prepared to promote you to search about the most appropriate knowledge, attitude that can lead to the right nutritional behaviors for you, your patients, family and community.    </a:t>
            </a:r>
          </a:p>
          <a:p>
            <a:pPr algn="l" rtl="0" eaLnBrk="1" hangingPunct="1">
              <a:lnSpc>
                <a:spcPct val="80000"/>
              </a:lnSpc>
              <a:buFont typeface="Wingdings" pitchFamily="2" charset="2"/>
              <a:buNone/>
              <a:defRPr/>
            </a:pPr>
            <a:r>
              <a:rPr lang="en-US" sz="1800" dirty="0" smtClean="0">
                <a:effectLst>
                  <a:outerShdw blurRad="38100" dist="38100" dir="2700000" algn="tl">
                    <a:srgbClr val="000000">
                      <a:alpha val="43137"/>
                    </a:srgbClr>
                  </a:outerShdw>
                </a:effectLst>
              </a:rPr>
              <a:t>		This LLG consists of “ ten major learning units”.</a:t>
            </a:r>
          </a:p>
          <a:p>
            <a:pPr algn="l" rtl="0" eaLnBrk="1" hangingPunct="1">
              <a:lnSpc>
                <a:spcPct val="80000"/>
              </a:lnSpc>
              <a:buFont typeface="Wingdings" pitchFamily="2" charset="2"/>
              <a:buNone/>
              <a:defRPr/>
            </a:pPr>
            <a:r>
              <a:rPr lang="en-US" sz="1800" dirty="0" smtClean="0">
                <a:effectLst>
                  <a:outerShdw blurRad="38100" dist="38100" dir="2700000" algn="tl">
                    <a:srgbClr val="000000">
                      <a:alpha val="43137"/>
                    </a:srgbClr>
                  </a:outerShdw>
                </a:effectLst>
              </a:rPr>
              <a:t>	Before probing the history of ‘</a:t>
            </a:r>
            <a:r>
              <a:rPr lang="en-US" sz="1600" b="1" i="1" dirty="0" smtClean="0">
                <a:latin typeface="Arial Black" pitchFamily="34" charset="0"/>
              </a:rPr>
              <a:t>EDUCATION</a:t>
            </a:r>
            <a:r>
              <a:rPr lang="en-US" sz="1800" b="1" i="1" dirty="0" smtClean="0">
                <a:latin typeface="Arial Black" pitchFamily="34" charset="0"/>
                <a:sym typeface="Symbol" pitchFamily="18" charset="2"/>
              </a:rPr>
              <a:t></a:t>
            </a:r>
            <a:r>
              <a:rPr lang="en-US" sz="1600" b="1" i="1" dirty="0" smtClean="0">
                <a:latin typeface="Arial Black" pitchFamily="34" charset="0"/>
              </a:rPr>
              <a:t>HEALTH</a:t>
            </a:r>
            <a:r>
              <a:rPr lang="en-US" sz="1800" b="1" i="1" dirty="0" smtClean="0">
                <a:latin typeface="Arial Black" pitchFamily="34" charset="0"/>
                <a:sym typeface="Symbol" pitchFamily="18" charset="2"/>
              </a:rPr>
              <a:t></a:t>
            </a:r>
            <a:r>
              <a:rPr lang="en-US" sz="1600" b="1" i="1" dirty="0" smtClean="0">
                <a:latin typeface="Arial Black" pitchFamily="34" charset="0"/>
              </a:rPr>
              <a:t>QNHEPC\LIFE</a:t>
            </a:r>
            <a:r>
              <a:rPr lang="en-US" sz="1800" dirty="0" smtClean="0">
                <a:effectLst>
                  <a:outerShdw blurRad="38100" dist="38100" dir="2700000" algn="tl">
                    <a:srgbClr val="000000">
                      <a:alpha val="43137"/>
                    </a:srgbClr>
                  </a:outerShdw>
                </a:effectLst>
              </a:rPr>
              <a:t> “‘, you have to reason ‘why you are studying this course.  </a:t>
            </a:r>
          </a:p>
          <a:p>
            <a:pPr algn="l" rtl="0" eaLnBrk="1" hangingPunct="1">
              <a:lnSpc>
                <a:spcPct val="80000"/>
              </a:lnSpc>
              <a:buFont typeface="Wingdings" pitchFamily="2" charset="2"/>
              <a:buNone/>
              <a:defRPr/>
            </a:pPr>
            <a:r>
              <a:rPr lang="en-US" sz="1800" dirty="0" smtClean="0">
                <a:effectLst>
                  <a:outerShdw blurRad="38100" dist="38100" dir="2700000" algn="tl">
                    <a:srgbClr val="000000">
                      <a:alpha val="43137"/>
                    </a:srgbClr>
                  </a:outerShdw>
                </a:effectLst>
              </a:rPr>
              <a:t>	The second and third units promote you to determine the boundaries of the quality of H &amp; E through the modern philosophical and scientific concepts of education and health that can guide you to, the Fourth by which you will distinguish the appropriate methodologies and technologies that can enable you to plan and develop effective health education activities to increase the quality of Patients’ Healthful Life. In order to learn the course well, you have to use "</a:t>
            </a:r>
            <a:r>
              <a:rPr lang="en-US" sz="1800" b="1" dirty="0" smtClean="0">
                <a:effectLst>
                  <a:outerShdw blurRad="38100" dist="38100" dir="2700000" algn="tl">
                    <a:srgbClr val="000000">
                      <a:alpha val="43137"/>
                    </a:srgbClr>
                  </a:outerShdw>
                </a:effectLst>
              </a:rPr>
              <a:t>Your All Senses</a:t>
            </a:r>
            <a:r>
              <a:rPr lang="en-US" sz="1800" dirty="0" smtClean="0">
                <a:effectLst>
                  <a:outerShdw blurRad="38100" dist="38100" dir="2700000" algn="tl">
                    <a:srgbClr val="000000">
                      <a:alpha val="43137"/>
                    </a:srgbClr>
                  </a:outerShdw>
                </a:effectLst>
              </a:rPr>
              <a:t>" and "Abilities", as well; You have to attend, see, listen, ask, discuss and participate actively in teaching, learning and assessing your self, your colleague, your teaching and learning process and materials, your curriculum, and your teacher, as well.</a:t>
            </a:r>
          </a:p>
          <a:p>
            <a:pPr algn="ctr" rtl="0" eaLnBrk="1" hangingPunct="1">
              <a:lnSpc>
                <a:spcPct val="80000"/>
              </a:lnSpc>
              <a:buFont typeface="Wingdings" pitchFamily="2" charset="2"/>
              <a:buNone/>
              <a:defRPr/>
            </a:pPr>
            <a:r>
              <a:rPr lang="en-US" sz="1800" b="1" dirty="0" smtClean="0">
                <a:effectLst>
                  <a:outerShdw blurRad="38100" dist="38100" dir="2700000" algn="tl">
                    <a:srgbClr val="000000">
                      <a:alpha val="43137"/>
                    </a:srgbClr>
                  </a:outerShdw>
                </a:effectLst>
              </a:rPr>
              <a:t>Finally, if you do so, do not worry, you will success in your course </a:t>
            </a:r>
          </a:p>
          <a:p>
            <a:pPr algn="ctr" rtl="0" eaLnBrk="1" hangingPunct="1">
              <a:lnSpc>
                <a:spcPct val="80000"/>
              </a:lnSpc>
              <a:buFont typeface="Wingdings" pitchFamily="2" charset="2"/>
              <a:buNone/>
              <a:defRPr/>
            </a:pPr>
            <a:r>
              <a:rPr lang="en-US" sz="1800" b="1" dirty="0" smtClean="0">
                <a:effectLst>
                  <a:outerShdw blurRad="38100" dist="38100" dir="2700000" algn="tl">
                    <a:srgbClr val="000000">
                      <a:alpha val="43137"/>
                    </a:srgbClr>
                  </a:outerShdw>
                </a:effectLst>
              </a:rPr>
              <a:t>and your life as well.</a:t>
            </a:r>
          </a:p>
          <a:p>
            <a:pPr algn="ctr" rtl="0" eaLnBrk="1" hangingPunct="1">
              <a:lnSpc>
                <a:spcPct val="80000"/>
              </a:lnSpc>
              <a:buFont typeface="Wingdings" pitchFamily="2" charset="2"/>
              <a:buNone/>
              <a:defRPr/>
            </a:pPr>
            <a:r>
              <a:rPr lang="en-US" sz="1800" b="1" dirty="0" smtClean="0">
                <a:effectLst>
                  <a:outerShdw blurRad="38100" dist="38100" dir="2700000" algn="tl">
                    <a:srgbClr val="000000">
                      <a:alpha val="43137"/>
                    </a:srgbClr>
                  </a:outerShdw>
                </a:effectLst>
              </a:rPr>
              <a:t>With this Concise &amp; its T&amp;L Plan and Process</a:t>
            </a:r>
          </a:p>
          <a:p>
            <a:pPr algn="ctr" rtl="0" eaLnBrk="1" hangingPunct="1">
              <a:lnSpc>
                <a:spcPct val="80000"/>
              </a:lnSpc>
              <a:buFont typeface="Wingdings" pitchFamily="2" charset="2"/>
              <a:buNone/>
              <a:defRPr/>
            </a:pPr>
            <a:r>
              <a:rPr lang="en-US" sz="1600" b="1" dirty="0" smtClean="0">
                <a:effectLst>
                  <a:outerShdw blurRad="38100" dist="38100" dir="2700000" algn="tl">
                    <a:srgbClr val="000000">
                      <a:alpha val="43137"/>
                    </a:srgbClr>
                  </a:outerShdw>
                </a:effectLst>
              </a:rPr>
              <a:t>“</a:t>
            </a:r>
            <a:r>
              <a:rPr lang="en-US" sz="1600" b="1" dirty="0" smtClean="0">
                <a:effectLst>
                  <a:outerShdw blurRad="38100" dist="38100" dir="2700000" algn="tl">
                    <a:srgbClr val="000000">
                      <a:alpha val="43137"/>
                    </a:srgbClr>
                  </a:outerShdw>
                </a:effectLst>
                <a:latin typeface="Arial Black" pitchFamily="34" charset="0"/>
              </a:rPr>
              <a:t>All the Learners will success; Except the one Who DO NOT Welling to Success</a:t>
            </a:r>
            <a:r>
              <a:rPr lang="en-US" sz="1600" b="1" dirty="0" smtClean="0">
                <a:effectLst>
                  <a:outerShdw blurRad="38100" dist="38100" dir="2700000" algn="tl">
                    <a:srgbClr val="000000">
                      <a:alpha val="43137"/>
                    </a:srgbClr>
                  </a:outerShdw>
                </a:effectLst>
              </a:rPr>
              <a:t>”</a:t>
            </a:r>
            <a:r>
              <a:rPr lang="en-US" sz="1600" b="1" dirty="0" smtClean="0">
                <a:effectLst>
                  <a:outerShdw blurRad="38100" dist="38100" dir="2700000" algn="tl">
                    <a:srgbClr val="000000">
                      <a:alpha val="43137"/>
                    </a:srgbClr>
                  </a:outerShdw>
                </a:effectLst>
                <a:latin typeface="Arial Black" pitchFamily="34" charset="0"/>
              </a:rPr>
              <a:t> </a:t>
            </a:r>
          </a:p>
        </p:txBody>
      </p:sp>
    </p:spTree>
  </p:cSld>
  <p:clrMapOvr>
    <a:masterClrMapping/>
  </p:clrMapOvr>
  <p:transition>
    <p:push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B05005F7-D5A3-4781-A73E-18E8BD33E152}" type="slidenum">
              <a:rPr lang="ar-SA"/>
              <a:pPr>
                <a:defRPr/>
              </a:pPr>
              <a:t>50</a:t>
            </a:fld>
            <a:endParaRPr lang="en-US"/>
          </a:p>
        </p:txBody>
      </p:sp>
      <p:sp>
        <p:nvSpPr>
          <p:cNvPr id="61442" name="Rectangle 2"/>
          <p:cNvSpPr>
            <a:spLocks noGrp="1" noRot="1" noChangeArrowheads="1"/>
          </p:cNvSpPr>
          <p:nvPr>
            <p:ph type="title"/>
          </p:nvPr>
        </p:nvSpPr>
        <p:spPr>
          <a:xfrm>
            <a:off x="1258888" y="260350"/>
            <a:ext cx="5334000" cy="993775"/>
          </a:xfrm>
        </p:spPr>
        <p:txBody>
          <a:bodyPr/>
          <a:lstStyle/>
          <a:p>
            <a:pPr algn="ctr" eaLnBrk="1" hangingPunct="1">
              <a:defRPr/>
            </a:pPr>
            <a:r>
              <a:rPr lang="en-US" sz="2400" b="0" smtClean="0"/>
              <a:t>MASLOW HIERACRCHY</a:t>
            </a:r>
            <a:r>
              <a:rPr lang="en-US" sz="2400" i="1" smtClean="0"/>
              <a:t/>
            </a:r>
            <a:br>
              <a:rPr lang="en-US" sz="2400" i="1" smtClean="0"/>
            </a:br>
            <a:r>
              <a:rPr lang="en-US" sz="2400" i="1" smtClean="0"/>
              <a:t>(Ladder)</a:t>
            </a:r>
            <a:r>
              <a:rPr lang="en-US" sz="2400" b="0" i="1" smtClean="0"/>
              <a:t> </a:t>
            </a:r>
            <a:br>
              <a:rPr lang="en-US" sz="2400" b="0" i="1" smtClean="0"/>
            </a:br>
            <a:r>
              <a:rPr lang="en-US" sz="2400" b="0" smtClean="0"/>
              <a:t>BASIC HUMAN NEEDS</a:t>
            </a:r>
          </a:p>
        </p:txBody>
      </p:sp>
      <p:pic>
        <p:nvPicPr>
          <p:cNvPr id="51206" name="Picture 3"/>
          <p:cNvPicPr>
            <a:picLocks noGrp="1" noChangeAspect="1" noChangeArrowheads="1"/>
          </p:cNvPicPr>
          <p:nvPr>
            <p:ph type="body" idx="1"/>
          </p:nvPr>
        </p:nvPicPr>
        <p:blipFill>
          <a:blip r:embed="rId2"/>
          <a:srcRect/>
          <a:stretch>
            <a:fillRect/>
          </a:stretch>
        </p:blipFill>
        <p:spPr>
          <a:xfrm>
            <a:off x="1258888" y="1268413"/>
            <a:ext cx="7315200" cy="5040312"/>
          </a:xfrm>
        </p:spPr>
      </p:pic>
    </p:spTree>
  </p:cSld>
  <p:clrMapOvr>
    <a:masterClrMapping/>
  </p:clrMapOvr>
  <p:transition>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عنصر نائب للتاريخ 4"/>
          <p:cNvSpPr>
            <a:spLocks noGrp="1"/>
          </p:cNvSpPr>
          <p:nvPr>
            <p:ph type="dt" sz="quarter" idx="10"/>
          </p:nvPr>
        </p:nvSpPr>
        <p:spPr/>
        <p:txBody>
          <a:bodyPr/>
          <a:lstStyle/>
          <a:p>
            <a:pPr>
              <a:defRPr/>
            </a:pPr>
            <a:r>
              <a:rPr lang="ar-SA" smtClean="0"/>
              <a:t>CHS456</a:t>
            </a:r>
            <a:endParaRPr lang="en-US"/>
          </a:p>
        </p:txBody>
      </p:sp>
      <p:sp>
        <p:nvSpPr>
          <p:cNvPr id="43" name="عنصر نائب للتذييل 5"/>
          <p:cNvSpPr>
            <a:spLocks noGrp="1"/>
          </p:cNvSpPr>
          <p:nvPr>
            <p:ph type="ftr" sz="quarter" idx="11"/>
          </p:nvPr>
        </p:nvSpPr>
        <p:spPr/>
        <p:txBody>
          <a:bodyPr/>
          <a:lstStyle/>
          <a:p>
            <a:pPr>
              <a:defRPr/>
            </a:pPr>
            <a:r>
              <a:rPr lang="en-US" smtClean="0"/>
              <a:t>Johali3 NHEPC 2014</a:t>
            </a:r>
            <a:endParaRPr lang="en-US"/>
          </a:p>
        </p:txBody>
      </p:sp>
      <p:sp>
        <p:nvSpPr>
          <p:cNvPr id="44" name="عنصر نائب لرقم الشريحة 6"/>
          <p:cNvSpPr>
            <a:spLocks noGrp="1"/>
          </p:cNvSpPr>
          <p:nvPr>
            <p:ph type="sldNum" sz="quarter" idx="12"/>
          </p:nvPr>
        </p:nvSpPr>
        <p:spPr/>
        <p:txBody>
          <a:bodyPr/>
          <a:lstStyle/>
          <a:p>
            <a:pPr>
              <a:defRPr/>
            </a:pPr>
            <a:fld id="{F587BAF3-EF0D-4904-9476-A7FEF36F49CE}" type="slidenum">
              <a:rPr lang="ar-SA" smtClean="0"/>
              <a:pPr>
                <a:defRPr/>
              </a:pPr>
              <a:t>51</a:t>
            </a:fld>
            <a:endParaRPr lang="en-US" dirty="0"/>
          </a:p>
        </p:txBody>
      </p:sp>
      <p:sp>
        <p:nvSpPr>
          <p:cNvPr id="60418" name="Rectangle 2"/>
          <p:cNvSpPr>
            <a:spLocks noGrp="1" noRot="1" noChangeArrowheads="1"/>
          </p:cNvSpPr>
          <p:nvPr>
            <p:ph type="title"/>
          </p:nvPr>
        </p:nvSpPr>
        <p:spPr>
          <a:xfrm>
            <a:off x="611188" y="228600"/>
            <a:ext cx="6840537" cy="679450"/>
          </a:xfrm>
        </p:spPr>
        <p:txBody>
          <a:bodyPr/>
          <a:lstStyle/>
          <a:p>
            <a:pPr rtl="0" eaLnBrk="1" hangingPunct="1">
              <a:defRPr/>
            </a:pPr>
            <a:r>
              <a:rPr lang="en-US" sz="1800" smtClean="0"/>
              <a:t>COLEMAN P DEVELOPMENT STAGES (CDS)</a:t>
            </a:r>
            <a:r>
              <a:rPr lang="en-US" sz="2000" b="0" smtClean="0"/>
              <a:t/>
            </a:r>
            <a:br>
              <a:rPr lang="en-US" sz="2000" b="0" smtClean="0"/>
            </a:br>
            <a:r>
              <a:rPr lang="en-US" sz="2000" b="0" smtClean="0"/>
              <a:t>Comparative Summary </a:t>
            </a:r>
            <a:r>
              <a:rPr lang="en-US" sz="2000" b="0" i="1" smtClean="0"/>
              <a:t>CDS/ Maslow</a:t>
            </a:r>
          </a:p>
        </p:txBody>
      </p:sp>
      <p:graphicFrame>
        <p:nvGraphicFramePr>
          <p:cNvPr id="60419" name="Object 3"/>
          <p:cNvGraphicFramePr>
            <a:graphicFrameLocks noChangeAspect="1"/>
          </p:cNvGraphicFramePr>
          <p:nvPr>
            <p:ph sz="half" idx="1"/>
          </p:nvPr>
        </p:nvGraphicFramePr>
        <p:xfrm>
          <a:off x="6156325" y="1125538"/>
          <a:ext cx="2743200" cy="4464050"/>
        </p:xfrm>
        <a:graphic>
          <a:graphicData uri="http://schemas.openxmlformats.org/presentationml/2006/ole">
            <p:oleObj spid="_x0000_s1026" name="تخطيط" r:id="rId3" imgW="5857850" imgH="3428932" progId="Excel.Sheet.8">
              <p:embed/>
            </p:oleObj>
          </a:graphicData>
        </a:graphic>
      </p:graphicFrame>
      <p:graphicFrame>
        <p:nvGraphicFramePr>
          <p:cNvPr id="60461" name="Group 45"/>
          <p:cNvGraphicFramePr>
            <a:graphicFrameLocks noGrp="1"/>
          </p:cNvGraphicFramePr>
          <p:nvPr>
            <p:ph sz="half" idx="2"/>
          </p:nvPr>
        </p:nvGraphicFramePr>
        <p:xfrm>
          <a:off x="522288" y="1196975"/>
          <a:ext cx="5562600" cy="4170364"/>
        </p:xfrm>
        <a:graphic>
          <a:graphicData uri="http://schemas.openxmlformats.org/drawingml/2006/table">
            <a:tbl>
              <a:tblPr/>
              <a:tblGrid>
                <a:gridCol w="715962"/>
                <a:gridCol w="2224088"/>
                <a:gridCol w="946150"/>
                <a:gridCol w="1676400"/>
              </a:tblGrid>
              <a:tr h="79057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Later 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Retirement/</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new 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Middle 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36-60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Full Responsible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Early Adulthood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18-35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 Responsible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Adolescence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12-18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Identity/Ego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16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Middle 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6-12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Social needs- learning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Early Child hood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Basic needs -Learn to Live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0458" name="Rectangle 42"/>
          <p:cNvSpPr>
            <a:spLocks noRot="1" noChangeArrowheads="1"/>
          </p:cNvSpPr>
          <p:nvPr/>
        </p:nvSpPr>
        <p:spPr bwMode="auto">
          <a:xfrm>
            <a:off x="611188" y="5516563"/>
            <a:ext cx="7993062" cy="1008062"/>
          </a:xfrm>
          <a:prstGeom prst="rect">
            <a:avLst/>
          </a:prstGeom>
          <a:noFill/>
          <a:ln w="9525">
            <a:noFill/>
            <a:miter lim="800000"/>
            <a:headEnd/>
            <a:tailEnd/>
          </a:ln>
          <a:effectLst/>
        </p:spPr>
        <p:txBody>
          <a:bodyPr anchor="ctr"/>
          <a:lstStyle/>
          <a:p>
            <a:pPr algn="ctr" rtl="0">
              <a:defRPr/>
            </a:pPr>
            <a:r>
              <a:rPr lang="en-US" sz="1400" b="1" dirty="0">
                <a:solidFill>
                  <a:schemeClr val="tx2"/>
                </a:solidFill>
                <a:effectLst>
                  <a:outerShdw blurRad="38100" dist="38100" dir="2700000" algn="tl">
                    <a:srgbClr val="000000"/>
                  </a:outerShdw>
                </a:effectLst>
                <a:latin typeface="Arial Black" pitchFamily="34" charset="0"/>
              </a:rPr>
              <a:t>Ego Ref Qs:</a:t>
            </a:r>
          </a:p>
          <a:p>
            <a:pPr algn="ctr" rtl="0">
              <a:defRPr/>
            </a:pPr>
            <a:r>
              <a:rPr lang="en-US" sz="1400" b="1" dirty="0">
                <a:solidFill>
                  <a:schemeClr val="tx2"/>
                </a:solidFill>
                <a:effectLst>
                  <a:outerShdw blurRad="38100" dist="38100" dir="2700000" algn="tl">
                    <a:srgbClr val="000000"/>
                  </a:outerShdw>
                </a:effectLst>
                <a:latin typeface="Arial Black" pitchFamily="34" charset="0"/>
              </a:rPr>
              <a:t>- Why Maslow with Coleman ?; Why M &amp; C for HEHAP ?</a:t>
            </a:r>
          </a:p>
          <a:p>
            <a:pPr algn="ctr" rtl="0">
              <a:buFontTx/>
              <a:buChar char="-"/>
              <a:defRPr/>
            </a:pPr>
            <a:r>
              <a:rPr lang="en-US" sz="1400" b="1" dirty="0">
                <a:solidFill>
                  <a:schemeClr val="tx2"/>
                </a:solidFill>
                <a:effectLst>
                  <a:outerShdw blurRad="38100" dist="38100" dir="2700000" algn="tl">
                    <a:srgbClr val="000000"/>
                  </a:outerShdw>
                </a:effectLst>
                <a:latin typeface="Arial Black" pitchFamily="34" charset="0"/>
              </a:rPr>
              <a:t>Learn to live is essential at late age   ( T / F)  correct </a:t>
            </a:r>
          </a:p>
          <a:p>
            <a:pPr algn="ctr" rtl="0">
              <a:buFontTx/>
              <a:buChar char="-"/>
              <a:defRPr/>
            </a:pPr>
            <a:r>
              <a:rPr lang="en-US" sz="1400" b="1" dirty="0">
                <a:solidFill>
                  <a:schemeClr val="tx2"/>
                </a:solidFill>
                <a:effectLst>
                  <a:outerShdw blurRad="38100" dist="38100" dir="2700000" algn="tl">
                    <a:srgbClr val="000000"/>
                  </a:outerShdw>
                </a:effectLst>
                <a:latin typeface="Arial Black" pitchFamily="34" charset="0"/>
              </a:rPr>
              <a:t> Self esteem/Ego raised at adolescence  ( T/F) correct if F </a:t>
            </a:r>
          </a:p>
          <a:p>
            <a:pPr algn="ctr" rtl="0">
              <a:defRPr/>
            </a:pPr>
            <a:endParaRPr lang="en-US" sz="1400" i="1" dirty="0">
              <a:solidFill>
                <a:schemeClr val="tx2"/>
              </a:solidFill>
              <a:effectLst>
                <a:outerShdw blurRad="38100" dist="38100" dir="2700000" algn="tl">
                  <a:srgbClr val="000000"/>
                </a:outerShdw>
              </a:effectLst>
              <a:latin typeface="Arial Black"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p:cTn id="7" dur="1000" fill="hold"/>
                                        <p:tgtEl>
                                          <p:spTgt spid="60419"/>
                                        </p:tgtEl>
                                        <p:attrNameLst>
                                          <p:attrName>ppt_w</p:attrName>
                                        </p:attrNameLst>
                                      </p:cBhvr>
                                      <p:tavLst>
                                        <p:tav tm="0">
                                          <p:val>
                                            <p:fltVal val="0"/>
                                          </p:val>
                                        </p:tav>
                                        <p:tav tm="100000">
                                          <p:val>
                                            <p:strVal val="#ppt_w"/>
                                          </p:val>
                                        </p:tav>
                                      </p:tavLst>
                                    </p:anim>
                                    <p:anim calcmode="lin" valueType="num">
                                      <p:cBhvr>
                                        <p:cTn id="8" dur="1000" fill="hold"/>
                                        <p:tgtEl>
                                          <p:spTgt spid="60419"/>
                                        </p:tgtEl>
                                        <p:attrNameLst>
                                          <p:attrName>ppt_h</p:attrName>
                                        </p:attrNameLst>
                                      </p:cBhvr>
                                      <p:tavLst>
                                        <p:tav tm="0">
                                          <p:val>
                                            <p:fltVal val="0"/>
                                          </p:val>
                                        </p:tav>
                                        <p:tav tm="100000">
                                          <p:val>
                                            <p:strVal val="#ppt_h"/>
                                          </p:val>
                                        </p:tav>
                                      </p:tavLst>
                                    </p:anim>
                                    <p:anim calcmode="lin" valueType="num">
                                      <p:cBhvr>
                                        <p:cTn id="9" dur="1000" fill="hold"/>
                                        <p:tgtEl>
                                          <p:spTgt spid="604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04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04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EA40474-454E-49A4-ACB9-2465D49CA088}" type="slidenum">
              <a:rPr lang="ar-SA"/>
              <a:pPr>
                <a:defRPr/>
              </a:pPr>
              <a:t>52</a:t>
            </a:fld>
            <a:endParaRPr lang="en-US"/>
          </a:p>
        </p:txBody>
      </p:sp>
      <p:sp>
        <p:nvSpPr>
          <p:cNvPr id="57346" name="Rectangle 2"/>
          <p:cNvSpPr>
            <a:spLocks noGrp="1" noRot="1" noChangeArrowheads="1"/>
          </p:cNvSpPr>
          <p:nvPr>
            <p:ph type="title"/>
          </p:nvPr>
        </p:nvSpPr>
        <p:spPr>
          <a:xfrm>
            <a:off x="1258888" y="841375"/>
            <a:ext cx="7200900" cy="787400"/>
          </a:xfrm>
        </p:spPr>
        <p:txBody>
          <a:bodyPr/>
          <a:lstStyle/>
          <a:p>
            <a:pPr eaLnBrk="1" hangingPunct="1">
              <a:defRPr/>
            </a:pPr>
            <a:r>
              <a:rPr lang="en-US" sz="3200" b="0" smtClean="0"/>
              <a:t>PSYCHO-LEARNING THEORIES</a:t>
            </a:r>
            <a:r>
              <a:rPr lang="en-US" b="0" smtClean="0"/>
              <a:t> </a:t>
            </a:r>
          </a:p>
        </p:txBody>
      </p:sp>
      <p:sp>
        <p:nvSpPr>
          <p:cNvPr id="57347" name="Rectangle 3"/>
          <p:cNvSpPr>
            <a:spLocks noGrp="1" noRot="1" noChangeArrowheads="1"/>
          </p:cNvSpPr>
          <p:nvPr>
            <p:ph type="body" idx="1"/>
          </p:nvPr>
        </p:nvSpPr>
        <p:spPr>
          <a:xfrm>
            <a:off x="838200" y="2492375"/>
            <a:ext cx="7694613" cy="1296988"/>
          </a:xfrm>
        </p:spPr>
        <p:txBody>
          <a:bodyPr/>
          <a:lstStyle/>
          <a:p>
            <a:pPr algn="ctr" rtl="0" eaLnBrk="1" hangingPunct="1">
              <a:buFont typeface="Wingdings" pitchFamily="2" charset="2"/>
              <a:buNone/>
              <a:defRPr/>
            </a:pPr>
            <a:r>
              <a:rPr lang="en-US" b="1" smtClean="0">
                <a:solidFill>
                  <a:srgbClr val="00FF99"/>
                </a:solidFill>
                <a:latin typeface="Arial Black" pitchFamily="34" charset="0"/>
              </a:rPr>
              <a:t>PERCEPTION &amp; MOTIVATION</a:t>
            </a:r>
            <a:r>
              <a:rPr lang="en-US" b="1" smtClean="0">
                <a:solidFill>
                  <a:srgbClr val="00FF99"/>
                </a:solidFill>
                <a:latin typeface="Verdana" pitchFamily="34" charset="0"/>
              </a:rPr>
              <a:t> THEORIES</a:t>
            </a:r>
          </a:p>
        </p:txBody>
      </p:sp>
    </p:spTree>
  </p:cSld>
  <p:clrMapOvr>
    <a:masterClrMapping/>
  </p:clrMapOvr>
  <p:transition>
    <p:push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ADAA46F-5DC6-4F88-830D-6117D951B078}" type="slidenum">
              <a:rPr lang="ar-SA"/>
              <a:pPr>
                <a:defRPr/>
              </a:pPr>
              <a:t>53</a:t>
            </a:fld>
            <a:endParaRPr lang="en-US"/>
          </a:p>
        </p:txBody>
      </p:sp>
      <p:sp>
        <p:nvSpPr>
          <p:cNvPr id="58370" name="Rectangle 2"/>
          <p:cNvSpPr>
            <a:spLocks noGrp="1" noRot="1" noChangeArrowheads="1"/>
          </p:cNvSpPr>
          <p:nvPr>
            <p:ph type="title"/>
          </p:nvPr>
        </p:nvSpPr>
        <p:spPr>
          <a:xfrm>
            <a:off x="250825" y="228600"/>
            <a:ext cx="8588375" cy="752475"/>
          </a:xfrm>
        </p:spPr>
        <p:txBody>
          <a:bodyPr/>
          <a:lstStyle/>
          <a:p>
            <a:pPr rtl="0" eaLnBrk="1" hangingPunct="1">
              <a:defRPr/>
            </a:pPr>
            <a:r>
              <a:rPr lang="en-US" sz="3600" b="0" smtClean="0">
                <a:solidFill>
                  <a:srgbClr val="00FF99"/>
                </a:solidFill>
              </a:rPr>
              <a:t>P</a:t>
            </a:r>
            <a:r>
              <a:rPr lang="en-US" sz="3200" b="0" smtClean="0">
                <a:solidFill>
                  <a:srgbClr val="00FF99"/>
                </a:solidFill>
              </a:rPr>
              <a:t>ERCEPTION THEORY</a:t>
            </a:r>
            <a:r>
              <a:rPr lang="en-US" sz="3200" b="0" i="1" smtClean="0"/>
              <a:t/>
            </a:r>
            <a:br>
              <a:rPr lang="en-US" sz="3200" b="0" i="1" smtClean="0"/>
            </a:br>
            <a:r>
              <a:rPr lang="en-US" sz="1800" b="0" i="1" smtClean="0"/>
              <a:t>The base of Human Behavioral Model (HBM) &amp; Assertive HEPT</a:t>
            </a:r>
            <a:r>
              <a:rPr lang="en-US" sz="4000" smtClean="0"/>
              <a:t> </a:t>
            </a:r>
          </a:p>
        </p:txBody>
      </p:sp>
      <p:sp>
        <p:nvSpPr>
          <p:cNvPr id="58371" name="Rectangle 3"/>
          <p:cNvSpPr>
            <a:spLocks noGrp="1" noRot="1" noChangeArrowheads="1"/>
          </p:cNvSpPr>
          <p:nvPr>
            <p:ph type="body" idx="1"/>
          </p:nvPr>
        </p:nvSpPr>
        <p:spPr>
          <a:xfrm>
            <a:off x="539750" y="1268413"/>
            <a:ext cx="7993063" cy="4968875"/>
          </a:xfrm>
        </p:spPr>
        <p:txBody>
          <a:bodyPr/>
          <a:lstStyle/>
          <a:p>
            <a:pPr algn="just" rtl="0" eaLnBrk="1" hangingPunct="1">
              <a:lnSpc>
                <a:spcPct val="80000"/>
              </a:lnSpc>
              <a:defRPr/>
            </a:pPr>
            <a:r>
              <a:rPr lang="en-US" sz="3600" b="1" i="1" smtClean="0">
                <a:latin typeface="Arial Black" pitchFamily="34" charset="0"/>
              </a:rPr>
              <a:t>P</a:t>
            </a:r>
            <a:r>
              <a:rPr lang="en-US" sz="2400" b="1" i="1" smtClean="0">
                <a:latin typeface="Arial Black" pitchFamily="34" charset="0"/>
              </a:rPr>
              <a:t>erception</a:t>
            </a:r>
            <a:r>
              <a:rPr lang="en-US" sz="2000" b="1" i="1" smtClean="0"/>
              <a:t> </a:t>
            </a:r>
            <a:r>
              <a:rPr lang="en-US" sz="2000" i="1" smtClean="0"/>
              <a:t>(</a:t>
            </a:r>
            <a:r>
              <a:rPr lang="en-US" sz="2000" b="1" i="1" smtClean="0">
                <a:latin typeface="Arial Black" pitchFamily="34" charset="0"/>
              </a:rPr>
              <a:t>Awareness</a:t>
            </a:r>
            <a:r>
              <a:rPr lang="en-US" sz="2000" i="1" smtClean="0"/>
              <a:t>)</a:t>
            </a:r>
            <a:r>
              <a:rPr lang="en-US" sz="2000" b="1" i="1" smtClean="0"/>
              <a:t> </a:t>
            </a:r>
            <a:r>
              <a:rPr lang="en-US" sz="2000" b="1" smtClean="0"/>
              <a:t>is </a:t>
            </a:r>
            <a:r>
              <a:rPr lang="en-US" sz="2000" i="1" smtClean="0">
                <a:latin typeface="Arial Black" pitchFamily="34" charset="0"/>
              </a:rPr>
              <a:t>a mental and psychological process</a:t>
            </a:r>
            <a:r>
              <a:rPr lang="en-US" sz="2000" b="1" i="1" smtClean="0"/>
              <a:t>. It is a dynamic process of thinking - learning and, memorizing (learn by heart). </a:t>
            </a:r>
            <a:r>
              <a:rPr lang="en-US" sz="2000" i="1" smtClean="0">
                <a:latin typeface="Arial Black" pitchFamily="34" charset="0"/>
              </a:rPr>
              <a:t>It is the common </a:t>
            </a:r>
            <a:r>
              <a:rPr lang="en-US" sz="2000" i="1" smtClean="0"/>
              <a:t>“</a:t>
            </a:r>
            <a:r>
              <a:rPr lang="en-US" sz="2000" i="1" smtClean="0">
                <a:latin typeface="Arial Black" pitchFamily="34" charset="0"/>
              </a:rPr>
              <a:t>Five Human Senses</a:t>
            </a:r>
            <a:r>
              <a:rPr lang="en-US" sz="2000" b="1" i="1" smtClean="0"/>
              <a:t>". It denotes how things “Look; Sound; out side Feel; smell and Taste. </a:t>
            </a:r>
            <a:r>
              <a:rPr lang="en-US" sz="2000" b="1" i="1" smtClean="0">
                <a:latin typeface="Arial Black" pitchFamily="34" charset="0"/>
              </a:rPr>
              <a:t>It explains </a:t>
            </a:r>
            <a:r>
              <a:rPr lang="en-US" sz="2000" b="1" i="1" smtClean="0"/>
              <a:t>“</a:t>
            </a:r>
            <a:r>
              <a:rPr lang="en-US" sz="2000" b="1" i="1" smtClean="0">
                <a:latin typeface="Arial Black" pitchFamily="34" charset="0"/>
              </a:rPr>
              <a:t>why individual perceived "accept or reject"</a:t>
            </a:r>
            <a:r>
              <a:rPr lang="en-US" sz="2000" b="1" i="1" smtClean="0"/>
              <a:t> HEPT Messages. </a:t>
            </a:r>
            <a:r>
              <a:rPr lang="en-US" sz="2000" i="1" smtClean="0">
                <a:latin typeface="Arial Black" pitchFamily="34" charset="0"/>
              </a:rPr>
              <a:t>It is the first and the most important element of HEPT Process</a:t>
            </a:r>
            <a:r>
              <a:rPr lang="en-US" sz="2000" b="1" i="1" smtClean="0"/>
              <a:t>. </a:t>
            </a:r>
          </a:p>
          <a:p>
            <a:pPr algn="just" rtl="0" eaLnBrk="1" hangingPunct="1">
              <a:lnSpc>
                <a:spcPct val="80000"/>
              </a:lnSpc>
              <a:buFont typeface="Wingdings" pitchFamily="2" charset="2"/>
              <a:buNone/>
              <a:defRPr/>
            </a:pPr>
            <a:endParaRPr lang="en-US" sz="2000" b="1" i="1" smtClean="0"/>
          </a:p>
          <a:p>
            <a:pPr algn="just" rtl="0" eaLnBrk="1" hangingPunct="1">
              <a:lnSpc>
                <a:spcPct val="80000"/>
              </a:lnSpc>
              <a:buFont typeface="Wingdings" pitchFamily="2" charset="2"/>
              <a:buNone/>
              <a:defRPr/>
            </a:pPr>
            <a:r>
              <a:rPr lang="en-US" sz="2000" b="1" i="1" smtClean="0"/>
              <a:t>If you welling to achieve the quality, you have to use the “</a:t>
            </a:r>
            <a:r>
              <a:rPr lang="en-US" sz="2000" b="1" i="1" smtClean="0">
                <a:latin typeface="Arial Black" pitchFamily="34" charset="0"/>
              </a:rPr>
              <a:t>ATAPE (</a:t>
            </a:r>
            <a:r>
              <a:rPr lang="en-US" sz="2000" i="1" smtClean="0">
                <a:latin typeface="Arial Black" pitchFamily="34" charset="0"/>
              </a:rPr>
              <a:t>5) Stages Plan</a:t>
            </a:r>
            <a:r>
              <a:rPr lang="en-US" sz="2000" b="1" i="1" smtClean="0"/>
              <a:t>” </a:t>
            </a:r>
            <a:r>
              <a:rPr lang="en-US" sz="2000" b="1" i="1" baseline="30000" smtClean="0"/>
              <a:t>(Tindall1994,34)</a:t>
            </a:r>
            <a:r>
              <a:rPr lang="en-US" sz="2000" b="1" i="1" smtClean="0"/>
              <a:t>:</a:t>
            </a:r>
          </a:p>
          <a:p>
            <a:pPr lvl="1" algn="just" rtl="0" eaLnBrk="1" hangingPunct="1">
              <a:lnSpc>
                <a:spcPct val="80000"/>
              </a:lnSpc>
              <a:defRPr/>
            </a:pPr>
            <a:r>
              <a:rPr lang="en-US" sz="2000" i="1" smtClean="0">
                <a:latin typeface="Arial Black" pitchFamily="34" charset="0"/>
              </a:rPr>
              <a:t>A</a:t>
            </a:r>
            <a:r>
              <a:rPr lang="en-US" sz="1800" b="1" i="1" smtClean="0"/>
              <a:t>nticipate different perceptions </a:t>
            </a:r>
            <a:r>
              <a:rPr lang="en-US" sz="1800" i="1" smtClean="0"/>
              <a:t>(Mainly: Persons/individuals; Message &amp; Share dif. Perceptions”.  </a:t>
            </a:r>
            <a:endParaRPr lang="en-US" sz="1800" b="1" i="1" smtClean="0"/>
          </a:p>
          <a:p>
            <a:pPr lvl="1" algn="just" rtl="0" eaLnBrk="1" hangingPunct="1">
              <a:lnSpc>
                <a:spcPct val="80000"/>
              </a:lnSpc>
              <a:defRPr/>
            </a:pPr>
            <a:r>
              <a:rPr lang="en-US" sz="2000" i="1" smtClean="0">
                <a:latin typeface="Arial Black" pitchFamily="34" charset="0"/>
              </a:rPr>
              <a:t>T</a:t>
            </a:r>
            <a:r>
              <a:rPr lang="en-US" sz="1800" b="1" i="1" smtClean="0"/>
              <a:t>ry to be aware </a:t>
            </a:r>
          </a:p>
          <a:p>
            <a:pPr lvl="1" algn="just" rtl="0" eaLnBrk="1" hangingPunct="1">
              <a:lnSpc>
                <a:spcPct val="80000"/>
              </a:lnSpc>
              <a:defRPr/>
            </a:pPr>
            <a:r>
              <a:rPr lang="en-US" sz="2000" i="1" smtClean="0">
                <a:latin typeface="Arial Black" pitchFamily="34" charset="0"/>
              </a:rPr>
              <a:t>A</a:t>
            </a:r>
            <a:r>
              <a:rPr lang="en-US" sz="1800" b="1" i="1" smtClean="0"/>
              <a:t>sk for feedback from receiver the patients </a:t>
            </a:r>
          </a:p>
          <a:p>
            <a:pPr lvl="1" algn="just" rtl="0" eaLnBrk="1" hangingPunct="1">
              <a:lnSpc>
                <a:spcPct val="80000"/>
              </a:lnSpc>
              <a:defRPr/>
            </a:pPr>
            <a:r>
              <a:rPr lang="en-US" sz="2000" i="1" smtClean="0">
                <a:latin typeface="Arial Black" pitchFamily="34" charset="0"/>
              </a:rPr>
              <a:t>P</a:t>
            </a:r>
            <a:r>
              <a:rPr lang="en-US" sz="1800" b="1" i="1" smtClean="0"/>
              <a:t>rovide feedback to the sender the health educator</a:t>
            </a:r>
          </a:p>
          <a:p>
            <a:pPr lvl="1" algn="just" rtl="0" eaLnBrk="1" hangingPunct="1">
              <a:lnSpc>
                <a:spcPct val="80000"/>
              </a:lnSpc>
              <a:defRPr/>
            </a:pPr>
            <a:r>
              <a:rPr lang="en-US" sz="2000" i="1" smtClean="0">
                <a:latin typeface="Arial Black" pitchFamily="34" charset="0"/>
              </a:rPr>
              <a:t>E</a:t>
            </a:r>
            <a:r>
              <a:rPr lang="en-US" sz="1800" b="1" i="1" smtClean="0"/>
              <a:t>valuate level of perception</a:t>
            </a:r>
            <a:r>
              <a:rPr lang="en-US" sz="1800" smtClean="0"/>
              <a:t> </a:t>
            </a:r>
          </a:p>
        </p:txBody>
      </p:sp>
    </p:spTree>
  </p:cSld>
  <p:clrMapOvr>
    <a:masterClrMapping/>
  </p:clrMapOvr>
  <p:transition>
    <p:push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A0BA086B-727B-4BFE-8380-8E84A26489DE}" type="slidenum">
              <a:rPr lang="ar-SA"/>
              <a:pPr>
                <a:defRPr/>
              </a:pPr>
              <a:t>54</a:t>
            </a:fld>
            <a:endParaRPr lang="en-US"/>
          </a:p>
        </p:txBody>
      </p:sp>
      <p:sp>
        <p:nvSpPr>
          <p:cNvPr id="59394" name="Rectangle 2"/>
          <p:cNvSpPr>
            <a:spLocks noGrp="1" noRot="1" noChangeArrowheads="1"/>
          </p:cNvSpPr>
          <p:nvPr>
            <p:ph type="title"/>
          </p:nvPr>
        </p:nvSpPr>
        <p:spPr>
          <a:xfrm>
            <a:off x="971550" y="228600"/>
            <a:ext cx="5976938" cy="752475"/>
          </a:xfrm>
        </p:spPr>
        <p:txBody>
          <a:bodyPr/>
          <a:lstStyle/>
          <a:p>
            <a:pPr eaLnBrk="1" hangingPunct="1">
              <a:defRPr/>
            </a:pPr>
            <a:r>
              <a:rPr lang="en-US" sz="3600" b="0" smtClean="0">
                <a:solidFill>
                  <a:srgbClr val="00FF99"/>
                </a:solidFill>
              </a:rPr>
              <a:t>MOTIVATION THEORY</a:t>
            </a:r>
            <a:r>
              <a:rPr lang="en-US" smtClean="0"/>
              <a:t> </a:t>
            </a:r>
          </a:p>
        </p:txBody>
      </p:sp>
      <p:sp>
        <p:nvSpPr>
          <p:cNvPr id="59395" name="Rectangle 3"/>
          <p:cNvSpPr>
            <a:spLocks noGrp="1" noRot="1" noChangeArrowheads="1"/>
          </p:cNvSpPr>
          <p:nvPr>
            <p:ph type="body" idx="1"/>
          </p:nvPr>
        </p:nvSpPr>
        <p:spPr>
          <a:xfrm>
            <a:off x="1116013" y="1196975"/>
            <a:ext cx="7651750" cy="4537075"/>
          </a:xfrm>
        </p:spPr>
        <p:txBody>
          <a:bodyPr/>
          <a:lstStyle/>
          <a:p>
            <a:pPr indent="552450" algn="just" rtl="0" eaLnBrk="1" hangingPunct="1">
              <a:lnSpc>
                <a:spcPct val="80000"/>
              </a:lnSpc>
              <a:buFont typeface="Wingdings" pitchFamily="2" charset="2"/>
              <a:buNone/>
              <a:defRPr/>
            </a:pPr>
            <a:r>
              <a:rPr lang="en-US" sz="2400" smtClean="0"/>
              <a:t>Traditionally,</a:t>
            </a:r>
            <a:r>
              <a:rPr lang="en-US" sz="2400" b="1" i="1" smtClean="0"/>
              <a:t> Motivation is </a:t>
            </a:r>
            <a:r>
              <a:rPr lang="en-US" sz="2400" b="1" i="1" smtClean="0">
                <a:latin typeface="Arial Black" pitchFamily="34" charset="0"/>
              </a:rPr>
              <a:t>a process of encouraging perception towards a positive health behavior</a:t>
            </a:r>
            <a:r>
              <a:rPr lang="en-US" sz="2400" smtClean="0"/>
              <a:t>. There are six sub-theories of motivation: </a:t>
            </a:r>
            <a:r>
              <a:rPr lang="en-US" sz="2400" i="1" smtClean="0"/>
              <a:t>Reinforces -Needs -Cognitive dissonance or conflict -Attribution (why) - Personality affiliation or achievement  &amp; </a:t>
            </a:r>
            <a:r>
              <a:rPr lang="en-US" sz="2400" b="1" i="1" smtClean="0"/>
              <a:t>Expectancy</a:t>
            </a:r>
            <a:r>
              <a:rPr lang="en-US" sz="2400" smtClean="0"/>
              <a:t>. Generally, </a:t>
            </a:r>
            <a:r>
              <a:rPr lang="en-US" sz="2000" i="1" smtClean="0">
                <a:latin typeface="Arial Black" pitchFamily="34" charset="0"/>
              </a:rPr>
              <a:t>this theory comes after perception to initiate, direct, maintain and promote behavior to fulfill </a:t>
            </a:r>
            <a:r>
              <a:rPr lang="en-US" sz="2000" i="1" smtClean="0"/>
              <a:t>‘</a:t>
            </a:r>
            <a:r>
              <a:rPr lang="en-US" sz="2000" i="1" smtClean="0">
                <a:latin typeface="Arial Black" pitchFamily="34" charset="0"/>
              </a:rPr>
              <a:t>Basic Needs</a:t>
            </a:r>
            <a:r>
              <a:rPr lang="en-US" sz="2400" b="1" i="1" smtClean="0"/>
              <a:t>’.</a:t>
            </a:r>
            <a:r>
              <a:rPr lang="en-US" sz="2400" smtClean="0"/>
              <a:t> </a:t>
            </a:r>
          </a:p>
          <a:p>
            <a:pPr indent="552450" algn="just" rtl="0" eaLnBrk="1" hangingPunct="1">
              <a:lnSpc>
                <a:spcPct val="80000"/>
              </a:lnSpc>
              <a:buFont typeface="Wingdings" pitchFamily="2" charset="2"/>
              <a:buNone/>
              <a:defRPr/>
            </a:pPr>
            <a:endParaRPr lang="en-US" sz="2400" b="1" smtClean="0"/>
          </a:p>
          <a:p>
            <a:pPr indent="552450" algn="just" rtl="0" eaLnBrk="1" hangingPunct="1">
              <a:lnSpc>
                <a:spcPct val="80000"/>
              </a:lnSpc>
              <a:buFont typeface="Wingdings" pitchFamily="2" charset="2"/>
              <a:buNone/>
              <a:defRPr/>
            </a:pPr>
            <a:r>
              <a:rPr lang="en-US" sz="2400" b="1" smtClean="0"/>
              <a:t>Today &amp; in this course</a:t>
            </a:r>
            <a:r>
              <a:rPr lang="en-US" sz="2400" b="1" i="1" smtClean="0"/>
              <a:t>, we hope to use “Perception</a:t>
            </a:r>
            <a:r>
              <a:rPr lang="en-US" sz="2400" smtClean="0"/>
              <a:t> </a:t>
            </a:r>
            <a:r>
              <a:rPr lang="en-US" sz="2400" smtClean="0">
                <a:sym typeface="Monotype Sorts" charset="2"/>
              </a:rPr>
              <a:t>&amp;</a:t>
            </a:r>
            <a:r>
              <a:rPr lang="en-US" sz="2400" b="1" i="1" smtClean="0"/>
              <a:t> Motivate” to “</a:t>
            </a:r>
            <a:r>
              <a:rPr lang="en-US" sz="2400" i="1" smtClean="0">
                <a:latin typeface="Arial Black" pitchFamily="34" charset="0"/>
              </a:rPr>
              <a:t>initiate and promote our self &amp; Patients to move toward          the Optimum Quality of HEMLT Optimum Quality of Healthful Life. </a:t>
            </a:r>
          </a:p>
        </p:txBody>
      </p:sp>
      <p:sp>
        <p:nvSpPr>
          <p:cNvPr id="54279" name="AutoShape 5"/>
          <p:cNvSpPr>
            <a:spLocks noChangeArrowheads="1"/>
          </p:cNvSpPr>
          <p:nvPr/>
        </p:nvSpPr>
        <p:spPr bwMode="auto">
          <a:xfrm>
            <a:off x="3563938" y="5013325"/>
            <a:ext cx="503237" cy="2873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ar-SA"/>
          </a:p>
        </p:txBody>
      </p:sp>
    </p:spTree>
  </p:cSld>
  <p:clrMapOvr>
    <a:masterClrMapping/>
  </p:clrMapOvr>
  <p:transition>
    <p:push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A630E901-106A-4529-9074-1EF5A1D2BF4C}" type="slidenum">
              <a:rPr lang="ar-SA"/>
              <a:pPr>
                <a:defRPr/>
              </a:pPr>
              <a:t>55</a:t>
            </a:fld>
            <a:endParaRPr lang="en-US"/>
          </a:p>
        </p:txBody>
      </p:sp>
      <p:sp>
        <p:nvSpPr>
          <p:cNvPr id="69634" name="Rectangle 2"/>
          <p:cNvSpPr>
            <a:spLocks noGrp="1" noRot="1" noChangeArrowheads="1"/>
          </p:cNvSpPr>
          <p:nvPr>
            <p:ph type="title"/>
          </p:nvPr>
        </p:nvSpPr>
        <p:spPr>
          <a:xfrm>
            <a:off x="1116013" y="228600"/>
            <a:ext cx="5903912" cy="608013"/>
          </a:xfrm>
        </p:spPr>
        <p:txBody>
          <a:bodyPr/>
          <a:lstStyle/>
          <a:p>
            <a:pPr eaLnBrk="1" hangingPunct="1">
              <a:defRPr/>
            </a:pPr>
            <a:r>
              <a:rPr lang="en-US" sz="3600" b="0" smtClean="0">
                <a:solidFill>
                  <a:srgbClr val="00FF99"/>
                </a:solidFill>
              </a:rPr>
              <a:t>MOTIVATION THEORY</a:t>
            </a:r>
          </a:p>
        </p:txBody>
      </p:sp>
      <p:sp>
        <p:nvSpPr>
          <p:cNvPr id="69635" name="Rectangle 3"/>
          <p:cNvSpPr>
            <a:spLocks noGrp="1" noRot="1" noChangeArrowheads="1"/>
          </p:cNvSpPr>
          <p:nvPr>
            <p:ph type="body" idx="1"/>
          </p:nvPr>
        </p:nvSpPr>
        <p:spPr>
          <a:xfrm>
            <a:off x="1619250" y="1196975"/>
            <a:ext cx="6840538" cy="4464050"/>
          </a:xfrm>
        </p:spPr>
        <p:txBody>
          <a:bodyPr/>
          <a:lstStyle/>
          <a:p>
            <a:pPr algn="just" rtl="0" eaLnBrk="1" hangingPunct="1">
              <a:lnSpc>
                <a:spcPct val="80000"/>
              </a:lnSpc>
              <a:buFont typeface="Wingdings" pitchFamily="2" charset="2"/>
              <a:buNone/>
              <a:defRPr/>
            </a:pPr>
            <a:r>
              <a:rPr lang="en-US" sz="2800" b="1" smtClean="0"/>
              <a:t>Motivation takes two major forms: </a:t>
            </a:r>
          </a:p>
          <a:p>
            <a:pPr lvl="1" algn="just" rtl="0" eaLnBrk="1" hangingPunct="1">
              <a:lnSpc>
                <a:spcPct val="80000"/>
              </a:lnSpc>
              <a:defRPr/>
            </a:pPr>
            <a:r>
              <a:rPr lang="en-US" sz="2400" b="1" smtClean="0"/>
              <a:t>1) Drives: the Internal / physical motivators: </a:t>
            </a:r>
          </a:p>
          <a:p>
            <a:pPr lvl="2" algn="just" rtl="0" eaLnBrk="1" hangingPunct="1">
              <a:lnSpc>
                <a:spcPct val="80000"/>
              </a:lnSpc>
              <a:defRPr/>
            </a:pPr>
            <a:r>
              <a:rPr lang="en-US" sz="2000" b="1" smtClean="0"/>
              <a:t>PRIMARY Drives</a:t>
            </a:r>
            <a:r>
              <a:rPr lang="en-US" sz="2000" smtClean="0"/>
              <a:t> e,g; hunger-eating, thirst-drinking. </a:t>
            </a:r>
            <a:endParaRPr lang="en-US" sz="2000" b="1" smtClean="0"/>
          </a:p>
          <a:p>
            <a:pPr lvl="2" algn="just" rtl="0" eaLnBrk="1" hangingPunct="1">
              <a:lnSpc>
                <a:spcPct val="80000"/>
              </a:lnSpc>
              <a:defRPr/>
            </a:pPr>
            <a:r>
              <a:rPr lang="en-US" sz="2000" b="1" smtClean="0"/>
              <a:t>LEARNED Behaviors</a:t>
            </a:r>
            <a:r>
              <a:rPr lang="en-US" sz="2000" smtClean="0"/>
              <a:t> (desire-smoking) which become functionally autonomous through repetition and reinforcement. </a:t>
            </a:r>
          </a:p>
          <a:p>
            <a:pPr lvl="2" algn="just" rtl="0" eaLnBrk="1" hangingPunct="1">
              <a:lnSpc>
                <a:spcPct val="80000"/>
              </a:lnSpc>
              <a:buFont typeface="Wingdings" pitchFamily="2" charset="2"/>
              <a:buNone/>
              <a:defRPr/>
            </a:pPr>
            <a:endParaRPr lang="en-US" sz="2000" b="1" smtClean="0"/>
          </a:p>
          <a:p>
            <a:pPr lvl="1" algn="just" rtl="0" eaLnBrk="1" hangingPunct="1">
              <a:lnSpc>
                <a:spcPct val="80000"/>
              </a:lnSpc>
              <a:defRPr/>
            </a:pPr>
            <a:r>
              <a:rPr lang="en-US" sz="2400" b="1" smtClean="0"/>
              <a:t>2) Incentives: the External motivators:</a:t>
            </a:r>
            <a:endParaRPr lang="en-US" sz="2400" b="1" i="1" smtClean="0"/>
          </a:p>
          <a:p>
            <a:pPr lvl="2" algn="just" rtl="0" eaLnBrk="1" hangingPunct="1">
              <a:lnSpc>
                <a:spcPct val="80000"/>
              </a:lnSpc>
              <a:defRPr/>
            </a:pPr>
            <a:r>
              <a:rPr lang="en-US" sz="2000" b="1" i="1" smtClean="0"/>
              <a:t>Facilitative</a:t>
            </a:r>
            <a:r>
              <a:rPr lang="en-US" sz="2000" smtClean="0"/>
              <a:t>, </a:t>
            </a:r>
            <a:r>
              <a:rPr lang="en-US" sz="2000" b="1" smtClean="0"/>
              <a:t>to satisfy needs and realize potentials</a:t>
            </a:r>
            <a:endParaRPr lang="en-US" sz="2000" b="1" i="1" smtClean="0"/>
          </a:p>
          <a:p>
            <a:pPr lvl="2" algn="just" rtl="0" eaLnBrk="1" hangingPunct="1">
              <a:lnSpc>
                <a:spcPct val="80000"/>
              </a:lnSpc>
              <a:defRPr/>
            </a:pPr>
            <a:r>
              <a:rPr lang="en-US" sz="2000" b="1" i="1" smtClean="0"/>
              <a:t>Coercive/persuasive</a:t>
            </a:r>
            <a:r>
              <a:rPr lang="en-US" sz="2000" smtClean="0"/>
              <a:t>, to impose behaviors strange to person’s needs or potentials.</a:t>
            </a:r>
          </a:p>
          <a:p>
            <a:pPr rtl="0" eaLnBrk="1" hangingPunct="1">
              <a:lnSpc>
                <a:spcPct val="80000"/>
              </a:lnSpc>
              <a:defRPr/>
            </a:pPr>
            <a:endParaRPr lang="en-US" sz="2800" smtClean="0"/>
          </a:p>
        </p:txBody>
      </p:sp>
    </p:spTree>
  </p:cSld>
  <p:clrMapOvr>
    <a:masterClrMapping/>
  </p:clrMapOvr>
  <p:transition>
    <p:push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F5790DB5-D2AE-4E80-8993-135A3A0BC0DF}" type="slidenum">
              <a:rPr lang="ar-SA"/>
              <a:pPr>
                <a:defRPr/>
              </a:pPr>
              <a:t>56</a:t>
            </a:fld>
            <a:endParaRPr lang="en-US"/>
          </a:p>
        </p:txBody>
      </p:sp>
      <p:sp>
        <p:nvSpPr>
          <p:cNvPr id="70658" name="Rectangle 2"/>
          <p:cNvSpPr>
            <a:spLocks noGrp="1" noRot="1" noChangeArrowheads="1"/>
          </p:cNvSpPr>
          <p:nvPr>
            <p:ph type="title"/>
          </p:nvPr>
        </p:nvSpPr>
        <p:spPr>
          <a:xfrm>
            <a:off x="755650" y="549275"/>
            <a:ext cx="7186613" cy="944563"/>
          </a:xfrm>
        </p:spPr>
        <p:txBody>
          <a:bodyPr/>
          <a:lstStyle/>
          <a:p>
            <a:pPr algn="ctr" rtl="0" eaLnBrk="1" hangingPunct="1">
              <a:defRPr/>
            </a:pPr>
            <a:r>
              <a:rPr lang="en-US" sz="3200" b="0" i="1" smtClean="0">
                <a:solidFill>
                  <a:srgbClr val="00FF99"/>
                </a:solidFill>
              </a:rPr>
              <a:t>P &amp; M</a:t>
            </a:r>
            <a:br>
              <a:rPr lang="en-US" sz="3200" b="0" i="1" smtClean="0">
                <a:solidFill>
                  <a:srgbClr val="00FF99"/>
                </a:solidFill>
              </a:rPr>
            </a:br>
            <a:r>
              <a:rPr lang="en-US" sz="3200" b="0" i="1" smtClean="0"/>
              <a:t> </a:t>
            </a:r>
            <a:r>
              <a:rPr lang="en-US" sz="2800" b="0" i="1" smtClean="0"/>
              <a:t>THE GENERAL TWO PRINCIPLES</a:t>
            </a:r>
          </a:p>
        </p:txBody>
      </p:sp>
      <p:sp>
        <p:nvSpPr>
          <p:cNvPr id="70659" name="Rectangle 3"/>
          <p:cNvSpPr>
            <a:spLocks noGrp="1" noRot="1" noChangeArrowheads="1"/>
          </p:cNvSpPr>
          <p:nvPr>
            <p:ph type="body" idx="1"/>
          </p:nvPr>
        </p:nvSpPr>
        <p:spPr>
          <a:xfrm>
            <a:off x="1479550" y="2063750"/>
            <a:ext cx="7356475" cy="3627438"/>
          </a:xfrm>
        </p:spPr>
        <p:txBody>
          <a:bodyPr/>
          <a:lstStyle/>
          <a:p>
            <a:pPr algn="just" rtl="0" eaLnBrk="1" hangingPunct="1">
              <a:lnSpc>
                <a:spcPct val="90000"/>
              </a:lnSpc>
              <a:defRPr/>
            </a:pPr>
            <a:r>
              <a:rPr lang="en-US" b="1" i="1" smtClean="0">
                <a:latin typeface="Arial Black" pitchFamily="34" charset="0"/>
              </a:rPr>
              <a:t>READINESS:</a:t>
            </a:r>
            <a:r>
              <a:rPr lang="en-US" b="1" i="1" smtClean="0"/>
              <a:t> </a:t>
            </a:r>
          </a:p>
          <a:p>
            <a:pPr algn="just" rtl="0" eaLnBrk="1" hangingPunct="1">
              <a:lnSpc>
                <a:spcPct val="90000"/>
              </a:lnSpc>
              <a:buFont typeface="Wingdings" pitchFamily="2" charset="2"/>
              <a:buNone/>
              <a:defRPr/>
            </a:pPr>
            <a:r>
              <a:rPr lang="en-US" sz="2400" b="1" i="1" smtClean="0"/>
              <a:t>	</a:t>
            </a:r>
            <a:r>
              <a:rPr lang="en-US" sz="2400" b="1" i="1" smtClean="0">
                <a:latin typeface="Arial Black" pitchFamily="34" charset="0"/>
              </a:rPr>
              <a:t>Learning</a:t>
            </a:r>
            <a:r>
              <a:rPr lang="en-US" sz="2000" i="1" smtClean="0">
                <a:latin typeface="Arial Black" pitchFamily="34" charset="0"/>
              </a:rPr>
              <a:t> is </a:t>
            </a:r>
            <a:r>
              <a:rPr lang="en-US" sz="2400" b="1" i="1" smtClean="0">
                <a:latin typeface="Arial Black" pitchFamily="34" charset="0"/>
              </a:rPr>
              <a:t>Most Effective</a:t>
            </a:r>
            <a:r>
              <a:rPr lang="en-US" sz="2000" i="1" smtClean="0">
                <a:latin typeface="Arial Black" pitchFamily="34" charset="0"/>
              </a:rPr>
              <a:t> when </a:t>
            </a:r>
            <a:r>
              <a:rPr lang="en-US" sz="2400" b="1" i="1" smtClean="0">
                <a:latin typeface="Arial Black" pitchFamily="34" charset="0"/>
              </a:rPr>
              <a:t>a Learner</a:t>
            </a:r>
            <a:r>
              <a:rPr lang="en-US" sz="2000" i="1" smtClean="0">
                <a:latin typeface="Arial Black" pitchFamily="34" charset="0"/>
              </a:rPr>
              <a:t> is </a:t>
            </a:r>
            <a:r>
              <a:rPr lang="en-US" sz="2800" b="1" i="1" smtClean="0">
                <a:latin typeface="Arial Black" pitchFamily="34" charset="0"/>
              </a:rPr>
              <a:t>Ready</a:t>
            </a:r>
            <a:r>
              <a:rPr lang="en-US" sz="2000" i="1" smtClean="0">
                <a:latin typeface="Arial Black" pitchFamily="34" charset="0"/>
              </a:rPr>
              <a:t> and </a:t>
            </a:r>
            <a:r>
              <a:rPr lang="en-US" sz="2800" b="1" i="1" smtClean="0">
                <a:latin typeface="Arial Black" pitchFamily="34" charset="0"/>
              </a:rPr>
              <a:t>Welling to learn</a:t>
            </a:r>
            <a:r>
              <a:rPr lang="en-US" sz="2000" i="1" smtClean="0">
                <a:latin typeface="Arial Black" pitchFamily="34" charset="0"/>
              </a:rPr>
              <a:t>.</a:t>
            </a:r>
            <a:r>
              <a:rPr lang="en-US" sz="2400" b="1" i="1" smtClean="0"/>
              <a:t>  </a:t>
            </a:r>
            <a:r>
              <a:rPr lang="en-US" sz="1800" b="1" i="1" smtClean="0"/>
              <a:t>(Are you?)</a:t>
            </a:r>
          </a:p>
          <a:p>
            <a:pPr algn="just" rtl="0" eaLnBrk="1" hangingPunct="1">
              <a:lnSpc>
                <a:spcPct val="90000"/>
              </a:lnSpc>
              <a:buFont typeface="Wingdings" pitchFamily="2" charset="2"/>
              <a:buNone/>
              <a:defRPr/>
            </a:pPr>
            <a:endParaRPr lang="en-US" sz="1800" b="1" i="1" smtClean="0"/>
          </a:p>
          <a:p>
            <a:pPr algn="just" rtl="0" eaLnBrk="1" hangingPunct="1">
              <a:lnSpc>
                <a:spcPct val="90000"/>
              </a:lnSpc>
              <a:defRPr/>
            </a:pPr>
            <a:r>
              <a:rPr lang="en-US" sz="2800" i="1" smtClean="0">
                <a:latin typeface="Arial Black" pitchFamily="34" charset="0"/>
              </a:rPr>
              <a:t>INCENTIVE LEARNING ENVIRONMENT &amp; PROCESSES:</a:t>
            </a:r>
            <a:r>
              <a:rPr lang="en-US" b="1" i="1" smtClean="0"/>
              <a:t> </a:t>
            </a:r>
          </a:p>
          <a:p>
            <a:pPr algn="just" rtl="0" eaLnBrk="1" hangingPunct="1">
              <a:lnSpc>
                <a:spcPct val="90000"/>
              </a:lnSpc>
              <a:buFont typeface="Wingdings" pitchFamily="2" charset="2"/>
              <a:buNone/>
              <a:defRPr/>
            </a:pPr>
            <a:r>
              <a:rPr lang="en-US" sz="2000" b="1" i="1" smtClean="0"/>
              <a:t>		Good place and atmosphere, effective teacher and teaching lead to cooperative and effective learner and outcomes.</a:t>
            </a:r>
            <a:r>
              <a:rPr lang="en-US" smtClean="0"/>
              <a:t> </a:t>
            </a:r>
          </a:p>
        </p:txBody>
      </p:sp>
    </p:spTree>
  </p:cSld>
  <p:clrMapOvr>
    <a:masterClrMapping/>
  </p:clrMapOvr>
  <p:transition>
    <p:push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عنصر نائب للتاريخ 3"/>
          <p:cNvSpPr>
            <a:spLocks noGrp="1"/>
          </p:cNvSpPr>
          <p:nvPr>
            <p:ph type="dt" sz="quarter" idx="10"/>
          </p:nvPr>
        </p:nvSpPr>
        <p:spPr/>
        <p:txBody>
          <a:bodyPr/>
          <a:lstStyle/>
          <a:p>
            <a:pPr>
              <a:defRPr/>
            </a:pPr>
            <a:r>
              <a:rPr lang="ar-SA" smtClean="0"/>
              <a:t>CHS456</a:t>
            </a:r>
            <a:endParaRPr lang="en-US"/>
          </a:p>
        </p:txBody>
      </p:sp>
      <p:sp>
        <p:nvSpPr>
          <p:cNvPr id="22"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23" name="عنصر نائب لرقم الشريحة 5"/>
          <p:cNvSpPr>
            <a:spLocks noGrp="1"/>
          </p:cNvSpPr>
          <p:nvPr>
            <p:ph type="sldNum" sz="quarter" idx="12"/>
          </p:nvPr>
        </p:nvSpPr>
        <p:spPr/>
        <p:txBody>
          <a:bodyPr/>
          <a:lstStyle/>
          <a:p>
            <a:pPr>
              <a:defRPr/>
            </a:pPr>
            <a:fld id="{3B798362-397E-4B75-BEAA-5F3AAD57D82B}" type="slidenum">
              <a:rPr lang="ar-SA"/>
              <a:pPr>
                <a:defRPr/>
              </a:pPr>
              <a:t>57</a:t>
            </a:fld>
            <a:endParaRPr lang="en-US"/>
          </a:p>
        </p:txBody>
      </p:sp>
      <p:sp>
        <p:nvSpPr>
          <p:cNvPr id="71682" name="Rectangle 2"/>
          <p:cNvSpPr>
            <a:spLocks noGrp="1" noRot="1" noChangeArrowheads="1"/>
          </p:cNvSpPr>
          <p:nvPr>
            <p:ph type="title"/>
          </p:nvPr>
        </p:nvSpPr>
        <p:spPr>
          <a:xfrm>
            <a:off x="1042988" y="188913"/>
            <a:ext cx="7632700" cy="968375"/>
          </a:xfrm>
        </p:spPr>
        <p:txBody>
          <a:bodyPr/>
          <a:lstStyle/>
          <a:p>
            <a:pPr algn="ctr" eaLnBrk="1" hangingPunct="1">
              <a:defRPr/>
            </a:pPr>
            <a:r>
              <a:rPr lang="en-US" sz="1600" b="0" smtClean="0"/>
              <a:t>THEORY OF BEHAVIORAL EDUCATIONAL OBJECTIVES </a:t>
            </a:r>
            <a:br>
              <a:rPr lang="en-US" sz="1600" b="0" smtClean="0"/>
            </a:br>
            <a:r>
              <a:rPr lang="en-US" sz="1600" b="0" i="1" smtClean="0">
                <a:solidFill>
                  <a:srgbClr val="00FF99"/>
                </a:solidFill>
              </a:rPr>
              <a:t>Learn to behave </a:t>
            </a:r>
            <a:br>
              <a:rPr lang="en-US" sz="1600" b="0" i="1" smtClean="0">
                <a:solidFill>
                  <a:srgbClr val="00FF99"/>
                </a:solidFill>
              </a:rPr>
            </a:br>
            <a:r>
              <a:rPr lang="en-US" sz="1600" smtClean="0"/>
              <a:t> </a:t>
            </a:r>
            <a:r>
              <a:rPr lang="en-US" sz="1600" b="0" i="1" smtClean="0">
                <a:solidFill>
                  <a:srgbClr val="00FF99"/>
                </a:solidFill>
              </a:rPr>
              <a:t>BLOOM s</a:t>
            </a:r>
            <a:r>
              <a:rPr lang="en-US" sz="1600" b="0" i="1" smtClean="0">
                <a:solidFill>
                  <a:srgbClr val="00FF99"/>
                </a:solidFill>
                <a:latin typeface="Arial"/>
              </a:rPr>
              <a:t>’</a:t>
            </a:r>
            <a:r>
              <a:rPr lang="en-US" sz="1600" b="0" i="1" smtClean="0">
                <a:solidFill>
                  <a:srgbClr val="00FF99"/>
                </a:solidFill>
              </a:rPr>
              <a:t> </a:t>
            </a:r>
            <a:r>
              <a:rPr lang="en-US" sz="1600" b="0" i="1" smtClean="0"/>
              <a:t>TAXONOMY OF LEARNING OBJECTIVES  the </a:t>
            </a:r>
            <a:r>
              <a:rPr lang="en-US" sz="1800" i="1" smtClean="0"/>
              <a:t>Domains</a:t>
            </a:r>
            <a:r>
              <a:rPr lang="en-US" sz="2000" b="0" i="1" smtClean="0"/>
              <a:t> </a:t>
            </a:r>
          </a:p>
        </p:txBody>
      </p:sp>
      <p:graphicFrame>
        <p:nvGraphicFramePr>
          <p:cNvPr id="71719" name="Group 39"/>
          <p:cNvGraphicFramePr>
            <a:graphicFrameLocks noGrp="1"/>
          </p:cNvGraphicFramePr>
          <p:nvPr>
            <p:ph idx="1"/>
          </p:nvPr>
        </p:nvGraphicFramePr>
        <p:xfrm>
          <a:off x="952500" y="1343025"/>
          <a:ext cx="7867650" cy="4606926"/>
        </p:xfrm>
        <a:graphic>
          <a:graphicData uri="http://schemas.openxmlformats.org/drawingml/2006/table">
            <a:tbl>
              <a:tblPr/>
              <a:tblGrid>
                <a:gridCol w="7867650"/>
              </a:tblGrid>
              <a:tr h="39528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1795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Know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Knowledge</a:t>
                      </a:r>
                      <a:endParaRPr kumimoji="0" lang="ar-SA"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noFill/>
                  </a:tcPr>
                </a:tc>
              </a:tr>
              <a:tr h="11811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Think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Value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Response  - Judge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r>
              <a:tr h="149542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PSYCHOMOTOR/ACTION</a:t>
                      </a:r>
                      <a:r>
                        <a:rPr kumimoji="0" lang="en-US" sz="3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Intellectual Skills</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Behaviors (Doing):   Reflect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Adapt   - Modify  - Decide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Move</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r>
              <a:tr h="3556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7366" name="AutoShape 37"/>
          <p:cNvSpPr>
            <a:spLocks noChangeArrowheads="1"/>
          </p:cNvSpPr>
          <p:nvPr/>
        </p:nvSpPr>
        <p:spPr bwMode="auto">
          <a:xfrm>
            <a:off x="4767263" y="2492375"/>
            <a:ext cx="381000" cy="360363"/>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57367" name="AutoShape 38"/>
          <p:cNvSpPr>
            <a:spLocks noChangeArrowheads="1"/>
          </p:cNvSpPr>
          <p:nvPr/>
        </p:nvSpPr>
        <p:spPr bwMode="auto">
          <a:xfrm>
            <a:off x="4787900" y="3716338"/>
            <a:ext cx="381000" cy="360362"/>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Tree>
  </p:cSld>
  <p:clrMapOvr>
    <a:masterClrMapping/>
  </p:clrMapOvr>
  <p:transition>
    <p:push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عنصر نائب للتاريخ 3"/>
          <p:cNvSpPr>
            <a:spLocks noGrp="1"/>
          </p:cNvSpPr>
          <p:nvPr>
            <p:ph type="dt" sz="quarter" idx="10"/>
          </p:nvPr>
        </p:nvSpPr>
        <p:spPr/>
        <p:txBody>
          <a:bodyPr/>
          <a:lstStyle/>
          <a:p>
            <a:pPr>
              <a:defRPr/>
            </a:pPr>
            <a:r>
              <a:rPr lang="ar-SA" smtClean="0"/>
              <a:t>CHS456</a:t>
            </a:r>
            <a:endParaRPr lang="en-US"/>
          </a:p>
        </p:txBody>
      </p:sp>
      <p:sp>
        <p:nvSpPr>
          <p:cNvPr id="6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5" name="عنصر نائب لرقم الشريحة 5"/>
          <p:cNvSpPr>
            <a:spLocks noGrp="1"/>
          </p:cNvSpPr>
          <p:nvPr>
            <p:ph type="sldNum" sz="quarter" idx="12"/>
          </p:nvPr>
        </p:nvSpPr>
        <p:spPr/>
        <p:txBody>
          <a:bodyPr/>
          <a:lstStyle/>
          <a:p>
            <a:pPr>
              <a:defRPr/>
            </a:pPr>
            <a:fld id="{47132B06-98EC-4237-AC46-AB35CE68330A}" type="slidenum">
              <a:rPr lang="ar-SA"/>
              <a:pPr>
                <a:defRPr/>
              </a:pPr>
              <a:t>58</a:t>
            </a:fld>
            <a:endParaRPr lang="en-US"/>
          </a:p>
        </p:txBody>
      </p:sp>
      <p:sp>
        <p:nvSpPr>
          <p:cNvPr id="72768" name="Rectangle 64"/>
          <p:cNvSpPr>
            <a:spLocks noGrp="1" noRot="1" noChangeArrowheads="1"/>
          </p:cNvSpPr>
          <p:nvPr>
            <p:ph type="title"/>
          </p:nvPr>
        </p:nvSpPr>
        <p:spPr>
          <a:xfrm>
            <a:off x="0" y="0"/>
            <a:ext cx="6961188" cy="762000"/>
          </a:xfrm>
        </p:spPr>
        <p:txBody>
          <a:bodyPr/>
          <a:lstStyle/>
          <a:p>
            <a:pPr rtl="0" eaLnBrk="1" hangingPunct="1">
              <a:defRPr/>
            </a:pPr>
            <a:r>
              <a:rPr lang="en-US" sz="1600" b="0" dirty="0" smtClean="0"/>
              <a:t>THEORY OF BEHAVIORAL EDUCATIONAL OBJECTIVES-</a:t>
            </a:r>
            <a:br>
              <a:rPr lang="en-US" sz="1600" b="0" dirty="0" smtClean="0"/>
            </a:br>
            <a:r>
              <a:rPr lang="en-US" sz="1600" b="0" i="1" dirty="0" smtClean="0">
                <a:solidFill>
                  <a:srgbClr val="00FF99"/>
                </a:solidFill>
              </a:rPr>
              <a:t>Learn to behave The BLOOM s</a:t>
            </a:r>
            <a:r>
              <a:rPr lang="en-US" sz="1600" b="0" i="1" dirty="0" smtClean="0">
                <a:solidFill>
                  <a:srgbClr val="00FF99"/>
                </a:solidFill>
                <a:latin typeface="Arial"/>
              </a:rPr>
              <a:t>’</a:t>
            </a:r>
            <a:r>
              <a:rPr lang="en-US" sz="1600" b="0" i="1" dirty="0" smtClean="0">
                <a:solidFill>
                  <a:srgbClr val="00FF99"/>
                </a:solidFill>
              </a:rPr>
              <a:t> </a:t>
            </a:r>
            <a:r>
              <a:rPr lang="en-US" sz="1600" b="0" i="1" dirty="0" smtClean="0"/>
              <a:t>TAXONOMY OF  LEARNING OBJECTIVES Domains </a:t>
            </a:r>
            <a:r>
              <a:rPr lang="en-US" sz="1800" i="1" dirty="0" smtClean="0"/>
              <a:t>Verbs</a:t>
            </a:r>
          </a:p>
        </p:txBody>
      </p:sp>
      <p:graphicFrame>
        <p:nvGraphicFramePr>
          <p:cNvPr id="72781" name="Group 77"/>
          <p:cNvGraphicFramePr>
            <a:graphicFrameLocks noGrp="1"/>
          </p:cNvGraphicFramePr>
          <p:nvPr>
            <p:ph idx="1"/>
          </p:nvPr>
        </p:nvGraphicFramePr>
        <p:xfrm>
          <a:off x="611188" y="1196975"/>
          <a:ext cx="8228012" cy="4679953"/>
        </p:xfrm>
        <a:graphic>
          <a:graphicData uri="http://schemas.openxmlformats.org/drawingml/2006/table">
            <a:tbl>
              <a:tblPr rtl="1"/>
              <a:tblGrid>
                <a:gridCol w="1714500"/>
                <a:gridCol w="1733550"/>
                <a:gridCol w="1593850"/>
                <a:gridCol w="1312862"/>
                <a:gridCol w="1873250"/>
              </a:tblGrid>
              <a:tr h="474663">
                <a:tc gridSpan="5">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endParaRPr kumimoji="0" lang="en-US" sz="20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403225">
                <a:tc gridSpan="3">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Behavioral Objective </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Area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Class </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Action/</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Cognitive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03225">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Reflect/Move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Receive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Remember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Respond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Reason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Comprehension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Value/apprise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Plan to solve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Ability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Application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Adapt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Organize/character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Format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Analysis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Develop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Create/Interpret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Understand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Synthesis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Ext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Inter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gridSpan="5">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     Deep understanding</a:t>
                      </a:r>
                      <a:endParaRPr kumimoji="0" lang="en-US" sz="1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750" y="3141663"/>
            <a:ext cx="8385175" cy="1431925"/>
          </a:xfrm>
        </p:spPr>
        <p:txBody>
          <a:bodyPr/>
          <a:lstStyle/>
          <a:p>
            <a:pPr algn="ctr">
              <a:defRPr/>
            </a:pPr>
            <a:r>
              <a:rPr lang="en-US" dirty="0" smtClean="0"/>
              <a:t>HBM</a:t>
            </a:r>
            <a:endParaRPr lang="ar-SA" dirty="0"/>
          </a:p>
        </p:txBody>
      </p:sp>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4DF6094-C7F9-44DC-859E-79EEBBBCB097}" type="slidenum">
              <a:rPr lang="ar-SA" smtClean="0"/>
              <a:pPr>
                <a:defRPr/>
              </a:pPr>
              <a:t>59</a:t>
            </a:fld>
            <a:endParaRPr lang="en-US"/>
          </a:p>
        </p:txBody>
      </p:sp>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DF0C58E-2823-4D64-8EEE-A7C25F9E9532}" type="slidenum">
              <a:rPr lang="ar-SA"/>
              <a:pPr>
                <a:defRPr/>
              </a:pPr>
              <a:t>6</a:t>
            </a:fld>
            <a:endParaRPr lang="en-US"/>
          </a:p>
        </p:txBody>
      </p:sp>
      <p:sp>
        <p:nvSpPr>
          <p:cNvPr id="8195" name="Rectangle 3"/>
          <p:cNvSpPr>
            <a:spLocks noGrp="1" noRot="1" noChangeArrowheads="1"/>
          </p:cNvSpPr>
          <p:nvPr>
            <p:ph type="body" idx="1"/>
          </p:nvPr>
        </p:nvSpPr>
        <p:spPr>
          <a:xfrm>
            <a:off x="971550" y="1484313"/>
            <a:ext cx="7416800" cy="4165600"/>
          </a:xfrm>
        </p:spPr>
        <p:txBody>
          <a:bodyPr/>
          <a:lstStyle/>
          <a:p>
            <a:pPr algn="ctr" rtl="0" eaLnBrk="1" hangingPunct="1">
              <a:lnSpc>
                <a:spcPct val="80000"/>
              </a:lnSpc>
              <a:buFont typeface="Wingdings" pitchFamily="2" charset="2"/>
              <a:buNone/>
              <a:defRPr/>
            </a:pPr>
            <a:endParaRPr lang="en-GB" sz="2400" b="1" dirty="0" smtClean="0">
              <a:latin typeface="Verdana" pitchFamily="34" charset="0"/>
            </a:endParaRPr>
          </a:p>
          <a:p>
            <a:pPr algn="ctr" rtl="0" eaLnBrk="1" hangingPunct="1">
              <a:lnSpc>
                <a:spcPct val="80000"/>
              </a:lnSpc>
              <a:buFont typeface="Wingdings" pitchFamily="2" charset="2"/>
              <a:buNone/>
              <a:defRPr/>
            </a:pPr>
            <a:r>
              <a:rPr lang="en-GB" sz="2400" i="1" dirty="0" smtClean="0">
                <a:latin typeface="Verdana" pitchFamily="34" charset="0"/>
              </a:rPr>
              <a:t>OUR</a:t>
            </a:r>
            <a:r>
              <a:rPr lang="en-GB" sz="2400" b="1" i="1" dirty="0" smtClean="0">
                <a:latin typeface="Verdana" pitchFamily="34" charset="0"/>
              </a:rPr>
              <a:t> Overall AIM</a:t>
            </a:r>
            <a:endParaRPr lang="en-GB" sz="2400" b="1" i="1" dirty="0" smtClean="0">
              <a:latin typeface="Verdana" pitchFamily="34" charset="0"/>
              <a:sym typeface="Symbol" pitchFamily="18" charset="2"/>
            </a:endParaRPr>
          </a:p>
          <a:p>
            <a:pPr algn="ctr" rtl="0" eaLnBrk="1" hangingPunct="1">
              <a:lnSpc>
                <a:spcPct val="80000"/>
              </a:lnSpc>
              <a:buFont typeface="Wingdings" pitchFamily="2" charset="2"/>
              <a:buNone/>
              <a:defRPr/>
            </a:pPr>
            <a:r>
              <a:rPr lang="en-GB" sz="2400" b="1" dirty="0" smtClean="0">
                <a:latin typeface="Verdana" pitchFamily="34" charset="0"/>
                <a:sym typeface="Symbol" pitchFamily="18" charset="2"/>
              </a:rPr>
              <a:t></a:t>
            </a:r>
            <a:endParaRPr lang="en-GB" sz="2400" b="1" dirty="0" smtClean="0">
              <a:latin typeface="Verdana" pitchFamily="34" charset="0"/>
            </a:endParaRPr>
          </a:p>
          <a:p>
            <a:pPr algn="ctr" rtl="0" eaLnBrk="1" hangingPunct="1">
              <a:lnSpc>
                <a:spcPct val="80000"/>
              </a:lnSpc>
              <a:buFont typeface="Wingdings" pitchFamily="2" charset="2"/>
              <a:buNone/>
              <a:defRPr/>
            </a:pPr>
            <a:r>
              <a:rPr lang="en-GB" sz="1800" b="1" i="1" dirty="0" smtClean="0">
                <a:latin typeface="Verdana" pitchFamily="34" charset="0"/>
              </a:rPr>
              <a:t>The Way Ahead Towards</a:t>
            </a:r>
            <a:r>
              <a:rPr lang="en-GB" sz="2400" b="1" dirty="0" smtClean="0">
                <a:latin typeface="Verdana" pitchFamily="34" charset="0"/>
              </a:rPr>
              <a:t> </a:t>
            </a:r>
          </a:p>
          <a:p>
            <a:pPr algn="ctr" rtl="0" eaLnBrk="1" hangingPunct="1">
              <a:lnSpc>
                <a:spcPct val="80000"/>
              </a:lnSpc>
              <a:buFont typeface="Wingdings" pitchFamily="2" charset="2"/>
              <a:buNone/>
              <a:defRPr/>
            </a:pPr>
            <a:r>
              <a:rPr lang="en-GB" sz="2400" b="1" dirty="0" smtClean="0">
                <a:latin typeface="Verdana" pitchFamily="34" charset="0"/>
              </a:rPr>
              <a:t> </a:t>
            </a:r>
          </a:p>
          <a:p>
            <a:pPr algn="ctr" rtl="0" eaLnBrk="1" hangingPunct="1">
              <a:lnSpc>
                <a:spcPct val="80000"/>
              </a:lnSpc>
              <a:buFont typeface="Wingdings" pitchFamily="2" charset="2"/>
              <a:buNone/>
              <a:defRPr/>
            </a:pPr>
            <a:r>
              <a:rPr lang="en-GB" sz="3600" b="1" i="1" dirty="0" smtClean="0">
                <a:latin typeface="Arial Black" pitchFamily="34" charset="0"/>
              </a:rPr>
              <a:t>APCHE</a:t>
            </a:r>
            <a:r>
              <a:rPr lang="en-GB" sz="3600" b="1" i="1" dirty="0" smtClean="0"/>
              <a:t>’</a:t>
            </a:r>
            <a:r>
              <a:rPr lang="en-GB" sz="3600" i="1" dirty="0" smtClean="0">
                <a:latin typeface="Arial Black" pitchFamily="34" charset="0"/>
              </a:rPr>
              <a:t>R</a:t>
            </a:r>
            <a:r>
              <a:rPr lang="en-GB" b="1" i="1" dirty="0" smtClean="0">
                <a:latin typeface="Arial Black" pitchFamily="34" charset="0"/>
              </a:rPr>
              <a:t> </a:t>
            </a:r>
            <a:r>
              <a:rPr lang="ar-SA" b="1" i="1" dirty="0" smtClean="0">
                <a:latin typeface="Arial Black" pitchFamily="34" charset="0"/>
              </a:rPr>
              <a:t> </a:t>
            </a:r>
            <a:r>
              <a:rPr lang="en-US" b="1" i="1" dirty="0" smtClean="0">
                <a:latin typeface="Arial Black" pitchFamily="34" charset="0"/>
              </a:rPr>
              <a:t>NHEPC Q</a:t>
            </a:r>
            <a:r>
              <a:rPr lang="en-GB" sz="2800" b="1" i="1" dirty="0" smtClean="0">
                <a:latin typeface="Arial Black" pitchFamily="34" charset="0"/>
              </a:rPr>
              <a:t>UALITY</a:t>
            </a:r>
          </a:p>
          <a:p>
            <a:pPr algn="ctr" rtl="0" eaLnBrk="1" hangingPunct="1">
              <a:lnSpc>
                <a:spcPct val="80000"/>
              </a:lnSpc>
              <a:buFont typeface="Wingdings" pitchFamily="2" charset="2"/>
              <a:buNone/>
              <a:defRPr/>
            </a:pPr>
            <a:endParaRPr lang="en-GB" sz="2800" i="1" dirty="0" smtClean="0">
              <a:latin typeface="Arial Black" pitchFamily="34" charset="0"/>
            </a:endParaRPr>
          </a:p>
          <a:p>
            <a:pPr algn="ctr" rtl="0" eaLnBrk="1" hangingPunct="1">
              <a:lnSpc>
                <a:spcPct val="80000"/>
              </a:lnSpc>
              <a:buFont typeface="Wingdings" pitchFamily="2" charset="2"/>
              <a:buNone/>
              <a:defRPr/>
            </a:pPr>
            <a:r>
              <a:rPr lang="en-GB" sz="2400" b="1" dirty="0" smtClean="0">
                <a:latin typeface="Verdana" pitchFamily="34" charset="0"/>
              </a:rPr>
              <a:t> </a:t>
            </a:r>
            <a:r>
              <a:rPr lang="en-GB" sz="2400" b="1" i="1" dirty="0" smtClean="0">
                <a:latin typeface="Verdana" pitchFamily="34" charset="0"/>
              </a:rPr>
              <a:t>The </a:t>
            </a:r>
          </a:p>
          <a:p>
            <a:pPr algn="ctr" rtl="0" eaLnBrk="1" hangingPunct="1">
              <a:lnSpc>
                <a:spcPct val="80000"/>
              </a:lnSpc>
              <a:buFont typeface="Wingdings" pitchFamily="2" charset="2"/>
              <a:buNone/>
              <a:defRPr/>
            </a:pPr>
            <a:r>
              <a:rPr lang="en-GB" sz="2400" b="1" i="1" dirty="0" smtClean="0"/>
              <a:t>“</a:t>
            </a:r>
            <a:r>
              <a:rPr lang="en-GB" i="1" dirty="0" smtClean="0">
                <a:latin typeface="Arial Black" pitchFamily="34" charset="0"/>
              </a:rPr>
              <a:t>A</a:t>
            </a:r>
            <a:r>
              <a:rPr lang="en-GB" sz="2400" i="1" dirty="0" smtClean="0">
                <a:latin typeface="Arial Black" pitchFamily="34" charset="0"/>
              </a:rPr>
              <a:t>ssertive </a:t>
            </a:r>
            <a:r>
              <a:rPr lang="en-GB" i="1" dirty="0" smtClean="0">
                <a:latin typeface="Arial Black" pitchFamily="34" charset="0"/>
              </a:rPr>
              <a:t>P</a:t>
            </a:r>
            <a:r>
              <a:rPr lang="en-GB" sz="2400" i="1" dirty="0" smtClean="0">
                <a:latin typeface="Arial Black" pitchFamily="34" charset="0"/>
              </a:rPr>
              <a:t>atients </a:t>
            </a:r>
            <a:r>
              <a:rPr lang="en-GB" i="1" dirty="0" smtClean="0">
                <a:latin typeface="Arial Black" pitchFamily="34" charset="0"/>
              </a:rPr>
              <a:t>C</a:t>
            </a:r>
            <a:r>
              <a:rPr lang="en-GB" sz="2400" i="1" dirty="0" smtClean="0">
                <a:latin typeface="Arial Black" pitchFamily="34" charset="0"/>
              </a:rPr>
              <a:t>entred </a:t>
            </a:r>
            <a:r>
              <a:rPr lang="en-GB" i="1" dirty="0" smtClean="0">
                <a:latin typeface="Arial Black" pitchFamily="34" charset="0"/>
              </a:rPr>
              <a:t>HE</a:t>
            </a:r>
            <a:r>
              <a:rPr lang="en-GB" sz="2400" b="1" i="1" dirty="0" smtClean="0"/>
              <a:t>”</a:t>
            </a:r>
            <a:r>
              <a:rPr lang="en-GB" sz="2400" b="1" i="1" dirty="0" smtClean="0">
                <a:latin typeface="Verdana" pitchFamily="34" charset="0"/>
              </a:rPr>
              <a:t> </a:t>
            </a:r>
            <a:r>
              <a:rPr lang="en-GB" sz="1800" i="1" dirty="0" smtClean="0">
                <a:latin typeface="Arial Black" pitchFamily="34" charset="0"/>
              </a:rPr>
              <a:t>with </a:t>
            </a:r>
            <a:r>
              <a:rPr lang="en-GB" sz="2400" i="1" dirty="0" smtClean="0">
                <a:latin typeface="Arial Black" pitchFamily="34" charset="0"/>
              </a:rPr>
              <a:t>Best Evidence</a:t>
            </a:r>
            <a:r>
              <a:rPr lang="en-GB" sz="2400" b="1" i="1" dirty="0" smtClean="0">
                <a:latin typeface="Verdana" pitchFamily="34" charset="0"/>
              </a:rPr>
              <a:t>  to assure quality of NHEPC</a:t>
            </a:r>
            <a:endParaRPr lang="en-US" sz="2400" b="1" i="1" dirty="0" smtClean="0">
              <a:latin typeface="Verdana" pitchFamily="34" charset="0"/>
            </a:endParaRPr>
          </a:p>
        </p:txBody>
      </p:sp>
      <p:sp>
        <p:nvSpPr>
          <p:cNvPr id="8196" name="Rectangle 4"/>
          <p:cNvSpPr>
            <a:spLocks noGrp="1" noChangeArrowheads="1"/>
          </p:cNvSpPr>
          <p:nvPr>
            <p:ph type="title"/>
          </p:nvPr>
        </p:nvSpPr>
        <p:spPr>
          <a:xfrm>
            <a:off x="1350963" y="674688"/>
            <a:ext cx="6526212" cy="815975"/>
          </a:xfrm>
        </p:spPr>
        <p:txBody>
          <a:bodyPr/>
          <a:lstStyle/>
          <a:p>
            <a:pPr eaLnBrk="1" hangingPunct="1">
              <a:defRPr/>
            </a:pPr>
            <a:r>
              <a:rPr lang="en-US" sz="2400" b="0" i="1" dirty="0" smtClean="0"/>
              <a:t>NHEPC T &amp; LEARNING PLAN</a:t>
            </a:r>
          </a:p>
        </p:txBody>
      </p:sp>
    </p:spTree>
  </p:cSld>
  <p:clrMapOvr>
    <a:masterClrMapping/>
  </p:clrMapOvr>
  <p:transition>
    <p:push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6A2FD90-7DFC-4FB7-ABAB-98117AE3F0C7}" type="slidenum">
              <a:rPr lang="ar-SA"/>
              <a:pPr>
                <a:defRPr/>
              </a:pPr>
              <a:t>60</a:t>
            </a:fld>
            <a:endParaRPr lang="en-US"/>
          </a:p>
        </p:txBody>
      </p:sp>
      <p:sp>
        <p:nvSpPr>
          <p:cNvPr id="73730" name="Rectangle 2"/>
          <p:cNvSpPr>
            <a:spLocks noGrp="1" noRot="1" noChangeArrowheads="1"/>
          </p:cNvSpPr>
          <p:nvPr>
            <p:ph type="title"/>
          </p:nvPr>
        </p:nvSpPr>
        <p:spPr>
          <a:xfrm>
            <a:off x="1619250" y="228600"/>
            <a:ext cx="5905500" cy="628650"/>
          </a:xfrm>
        </p:spPr>
        <p:txBody>
          <a:bodyPr/>
          <a:lstStyle/>
          <a:p>
            <a:pPr algn="ctr" eaLnBrk="1" hangingPunct="1">
              <a:defRPr/>
            </a:pPr>
            <a:r>
              <a:rPr lang="en-US" sz="2800" b="0" dirty="0" smtClean="0"/>
              <a:t>Health Belief Model</a:t>
            </a:r>
            <a:r>
              <a:rPr lang="en-US" sz="2800" dirty="0" smtClean="0"/>
              <a:t> (HBM)</a:t>
            </a:r>
          </a:p>
        </p:txBody>
      </p:sp>
      <p:sp>
        <p:nvSpPr>
          <p:cNvPr id="73731" name="Rectangle 3"/>
          <p:cNvSpPr>
            <a:spLocks noGrp="1" noRot="1" noChangeArrowheads="1"/>
          </p:cNvSpPr>
          <p:nvPr>
            <p:ph type="body" idx="1"/>
          </p:nvPr>
        </p:nvSpPr>
        <p:spPr>
          <a:xfrm>
            <a:off x="500063" y="1000125"/>
            <a:ext cx="8135937" cy="4943475"/>
          </a:xfrm>
        </p:spPr>
        <p:txBody>
          <a:bodyPr/>
          <a:lstStyle/>
          <a:p>
            <a:pPr algn="just" rtl="0" eaLnBrk="1" hangingPunct="1">
              <a:lnSpc>
                <a:spcPct val="80000"/>
              </a:lnSpc>
              <a:buFont typeface="Wingdings" pitchFamily="2" charset="2"/>
              <a:buNone/>
              <a:defRPr/>
            </a:pPr>
            <a:r>
              <a:rPr lang="en-US" sz="1800" b="1" dirty="0" smtClean="0"/>
              <a:t>		Because, HBM bases on the concepts of “</a:t>
            </a:r>
            <a:r>
              <a:rPr lang="en-US" sz="1800" b="1" i="1" dirty="0" smtClean="0"/>
              <a:t>perception, motivation, Behavioral objectives theories as well experiential learning theories</a:t>
            </a:r>
            <a:r>
              <a:rPr lang="en-US" sz="1800" b="1" dirty="0" smtClean="0"/>
              <a:t>”. Thus, HBM can be considered as “</a:t>
            </a:r>
            <a:r>
              <a:rPr lang="en-US" sz="1800" i="1" dirty="0" smtClean="0">
                <a:latin typeface="Arial Black" pitchFamily="34" charset="0"/>
              </a:rPr>
              <a:t>an integrated and interactive health learning model</a:t>
            </a:r>
            <a:r>
              <a:rPr lang="en-US" sz="1800" b="1" dirty="0" smtClean="0"/>
              <a:t>”.</a:t>
            </a:r>
          </a:p>
          <a:p>
            <a:pPr algn="just" rtl="0" eaLnBrk="1" hangingPunct="1">
              <a:lnSpc>
                <a:spcPct val="80000"/>
              </a:lnSpc>
              <a:buFont typeface="Wingdings" pitchFamily="2" charset="2"/>
              <a:buNone/>
              <a:defRPr/>
            </a:pPr>
            <a:endParaRPr lang="en-US" sz="1800" b="1" dirty="0" smtClean="0"/>
          </a:p>
          <a:p>
            <a:pPr algn="just" rtl="0" eaLnBrk="1" hangingPunct="1">
              <a:lnSpc>
                <a:spcPct val="80000"/>
              </a:lnSpc>
              <a:defRPr/>
            </a:pPr>
            <a:r>
              <a:rPr lang="en-US" sz="1800" b="1" dirty="0" smtClean="0">
                <a:latin typeface="Arial Black" pitchFamily="34" charset="0"/>
              </a:rPr>
              <a:t>HBM is </a:t>
            </a:r>
            <a:r>
              <a:rPr lang="en-US" sz="1800" b="1" i="1" dirty="0" smtClean="0">
                <a:latin typeface="Arial Black" pitchFamily="34" charset="0"/>
              </a:rPr>
              <a:t>a </a:t>
            </a:r>
            <a:r>
              <a:rPr lang="en-US" sz="1800" dirty="0" smtClean="0">
                <a:latin typeface="Arial Black" pitchFamily="34" charset="0"/>
              </a:rPr>
              <a:t>paradigm </a:t>
            </a:r>
            <a:r>
              <a:rPr lang="en-US" sz="1800" b="1" i="1" dirty="0" smtClean="0">
                <a:latin typeface="Arial Black" pitchFamily="34" charset="0"/>
              </a:rPr>
              <a:t>used to </a:t>
            </a:r>
            <a:r>
              <a:rPr lang="en-US" sz="1800" i="1" dirty="0" smtClean="0">
                <a:latin typeface="Arial Black" pitchFamily="34" charset="0"/>
              </a:rPr>
              <a:t>predict </a:t>
            </a:r>
            <a:r>
              <a:rPr lang="en-US" sz="1800" b="1" i="1" dirty="0" smtClean="0">
                <a:latin typeface="Arial Black" pitchFamily="34" charset="0"/>
              </a:rPr>
              <a:t>and explain health </a:t>
            </a:r>
            <a:r>
              <a:rPr lang="en-US" sz="1800" i="1" dirty="0" smtClean="0">
                <a:latin typeface="Arial Black" pitchFamily="34" charset="0"/>
              </a:rPr>
              <a:t>behavior</a:t>
            </a:r>
            <a:r>
              <a:rPr lang="en-US" sz="1800" b="1" i="1" dirty="0" smtClean="0">
                <a:latin typeface="Arial Black" pitchFamily="34" charset="0"/>
              </a:rPr>
              <a:t> based on value-expectancy theory</a:t>
            </a:r>
            <a:r>
              <a:rPr lang="en-US" sz="1800" b="1" i="1" dirty="0" smtClean="0"/>
              <a:t>. </a:t>
            </a:r>
            <a:r>
              <a:rPr lang="en-US" sz="1800" b="1" dirty="0" smtClean="0"/>
              <a:t>It affirms that individuals are not likely to take a health action unless they are:</a:t>
            </a:r>
            <a:endParaRPr lang="en-US" sz="1800" b="1" i="1" dirty="0" smtClean="0"/>
          </a:p>
          <a:p>
            <a:pPr algn="ctr" rtl="0" eaLnBrk="1" hangingPunct="1">
              <a:lnSpc>
                <a:spcPct val="80000"/>
              </a:lnSpc>
              <a:buFont typeface="Wingdings" pitchFamily="2" charset="2"/>
              <a:buNone/>
              <a:defRPr/>
            </a:pPr>
            <a:r>
              <a:rPr lang="en-US" sz="1800" b="1" i="1" dirty="0" smtClean="0"/>
              <a:t>Well Motivated Learns = Who have (Background) + (Perceptions-Threat &amp; Expectations) + (+</a:t>
            </a:r>
            <a:r>
              <a:rPr lang="en-US" sz="1800" b="1" i="1" dirty="0" err="1" smtClean="0"/>
              <a:t>ve</a:t>
            </a:r>
            <a:r>
              <a:rPr lang="en-US" sz="1800" b="1" i="1" dirty="0" smtClean="0"/>
              <a:t> Behave)</a:t>
            </a:r>
            <a:r>
              <a:rPr lang="en-US" sz="1800" b="1" dirty="0" smtClean="0"/>
              <a:t> </a:t>
            </a:r>
          </a:p>
          <a:p>
            <a:pPr algn="ctr" rtl="0" eaLnBrk="1" hangingPunct="1">
              <a:lnSpc>
                <a:spcPct val="80000"/>
              </a:lnSpc>
              <a:buFont typeface="Wingdings" pitchFamily="2" charset="2"/>
              <a:buNone/>
              <a:defRPr/>
            </a:pPr>
            <a:endParaRPr lang="en-US" sz="1800" b="1" dirty="0" smtClean="0"/>
          </a:p>
          <a:p>
            <a:pPr algn="ctr" rtl="0" eaLnBrk="1" hangingPunct="1">
              <a:lnSpc>
                <a:spcPct val="80000"/>
              </a:lnSpc>
              <a:buFont typeface="Wingdings" pitchFamily="2" charset="2"/>
              <a:buNone/>
              <a:defRPr/>
            </a:pPr>
            <a:endParaRPr lang="en-US" sz="1800" b="1" dirty="0" smtClean="0"/>
          </a:p>
          <a:p>
            <a:pPr algn="just" rtl="0" eaLnBrk="1" hangingPunct="1">
              <a:lnSpc>
                <a:spcPct val="80000"/>
              </a:lnSpc>
              <a:buFont typeface="Wingdings" pitchFamily="2" charset="2"/>
              <a:buNone/>
              <a:defRPr/>
            </a:pPr>
            <a:r>
              <a:rPr lang="en-US" sz="1800" b="1" dirty="0" smtClean="0"/>
              <a:t>		The HBM was first developed in the 1950s by social psychologists Godfrey </a:t>
            </a:r>
            <a:r>
              <a:rPr lang="en-US" sz="1800" b="1" dirty="0" err="1" smtClean="0"/>
              <a:t>Hochbaum</a:t>
            </a:r>
            <a:r>
              <a:rPr lang="en-US" sz="1800" b="1" dirty="0" smtClean="0"/>
              <a:t>, Irwin </a:t>
            </a:r>
            <a:r>
              <a:rPr lang="en-US" sz="1800" b="1" dirty="0" err="1" smtClean="0"/>
              <a:t>Rosenstock</a:t>
            </a:r>
            <a:r>
              <a:rPr lang="en-US" sz="1800" b="1" dirty="0" smtClean="0"/>
              <a:t>, and Stephen </a:t>
            </a:r>
            <a:r>
              <a:rPr lang="en-US" sz="1800" b="1" dirty="0" err="1" smtClean="0"/>
              <a:t>Kegels</a:t>
            </a:r>
            <a:r>
              <a:rPr lang="en-US" sz="1800" b="1" dirty="0" smtClean="0"/>
              <a:t> working in the U.S. Public Health Services. The model was developed in response to the failure of a free tuberculosis (TB) health screening program.</a:t>
            </a:r>
            <a:endParaRPr lang="en-US" sz="1800" b="1" dirty="0" smtClean="0">
              <a:latin typeface="Arial Black" pitchFamily="34" charset="0"/>
            </a:endParaRPr>
          </a:p>
          <a:p>
            <a:pPr algn="ctr" rtl="0" eaLnBrk="1" hangingPunct="1">
              <a:lnSpc>
                <a:spcPct val="80000"/>
              </a:lnSpc>
              <a:buFont typeface="Wingdings" pitchFamily="2" charset="2"/>
              <a:buNone/>
              <a:defRPr/>
            </a:pPr>
            <a:r>
              <a:rPr lang="en-US" sz="1800" b="1" dirty="0" smtClean="0"/>
              <a:t>---------------------------</a:t>
            </a:r>
          </a:p>
          <a:p>
            <a:pPr algn="ctr" rtl="0" eaLnBrk="1" hangingPunct="1">
              <a:lnSpc>
                <a:spcPct val="80000"/>
              </a:lnSpc>
              <a:buFont typeface="Wingdings" pitchFamily="2" charset="2"/>
              <a:buNone/>
              <a:defRPr/>
            </a:pPr>
            <a:r>
              <a:rPr lang="en-US" sz="1800" b="1" dirty="0" smtClean="0"/>
              <a:t>RQs</a:t>
            </a:r>
          </a:p>
          <a:p>
            <a:pPr algn="ctr" rtl="0" eaLnBrk="1" hangingPunct="1">
              <a:lnSpc>
                <a:spcPct val="80000"/>
              </a:lnSpc>
              <a:buFont typeface="Wingdings" pitchFamily="2" charset="2"/>
              <a:buNone/>
              <a:defRPr/>
            </a:pPr>
            <a:r>
              <a:rPr lang="en-US" sz="1600" dirty="0" smtClean="0"/>
              <a:t>HBM is Health, .   .   .   .   .   .  Model, it is a  .  .  .  .  .  .  .  .  Used to  .  .  .  .  .  .  . Explain health . .  .  .  .  .  .  .  Based on .  .  .  .  . – expectancy </a:t>
            </a:r>
          </a:p>
        </p:txBody>
      </p:sp>
    </p:spTree>
  </p:cSld>
  <p:clrMapOvr>
    <a:masterClrMapping/>
  </p:clrMapOvr>
  <p:transition>
    <p:push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عنصر نائب للتذييل 4"/>
          <p:cNvSpPr>
            <a:spLocks noGrp="1"/>
          </p:cNvSpPr>
          <p:nvPr>
            <p:ph type="ftr" sz="quarter" idx="11"/>
          </p:nvPr>
        </p:nvSpPr>
        <p:spPr>
          <a:xfrm>
            <a:off x="33326" y="6500858"/>
            <a:ext cx="2181220" cy="285728"/>
          </a:xfrm>
        </p:spPr>
        <p:txBody>
          <a:bodyPr/>
          <a:lstStyle/>
          <a:p>
            <a:pPr>
              <a:defRPr/>
            </a:pPr>
            <a:r>
              <a:rPr lang="en-US" smtClean="0"/>
              <a:t>Johali3 NHEPC 2014</a:t>
            </a:r>
            <a:endParaRPr lang="en-US" dirty="0"/>
          </a:p>
        </p:txBody>
      </p:sp>
      <p:sp>
        <p:nvSpPr>
          <p:cNvPr id="20" name="عنصر نائب لرقم الشريحة 5"/>
          <p:cNvSpPr>
            <a:spLocks noGrp="1"/>
          </p:cNvSpPr>
          <p:nvPr>
            <p:ph type="sldNum" sz="quarter" idx="12"/>
          </p:nvPr>
        </p:nvSpPr>
        <p:spPr/>
        <p:txBody>
          <a:bodyPr/>
          <a:lstStyle/>
          <a:p>
            <a:pPr>
              <a:defRPr/>
            </a:pPr>
            <a:fld id="{6720FBB6-8B3D-4AB5-AFF7-CEA0F9C332B2}" type="slidenum">
              <a:rPr lang="ar-SA"/>
              <a:pPr>
                <a:defRPr/>
              </a:pPr>
              <a:t>61</a:t>
            </a:fld>
            <a:endParaRPr lang="en-US"/>
          </a:p>
        </p:txBody>
      </p:sp>
      <p:sp>
        <p:nvSpPr>
          <p:cNvPr id="102402" name="Rectangle 2"/>
          <p:cNvSpPr>
            <a:spLocks noGrp="1" noRot="1" noChangeArrowheads="1"/>
          </p:cNvSpPr>
          <p:nvPr>
            <p:ph type="title"/>
          </p:nvPr>
        </p:nvSpPr>
        <p:spPr>
          <a:xfrm>
            <a:off x="971550" y="142852"/>
            <a:ext cx="7219950" cy="668320"/>
          </a:xfrm>
        </p:spPr>
        <p:txBody>
          <a:bodyPr/>
          <a:lstStyle/>
          <a:p>
            <a:pPr algn="ctr" rtl="0" eaLnBrk="1" hangingPunct="1">
              <a:defRPr/>
            </a:pPr>
            <a:r>
              <a:rPr lang="en-US" sz="2800" b="0" dirty="0" smtClean="0"/>
              <a:t>HBM the Modified Model</a:t>
            </a:r>
            <a:br>
              <a:rPr lang="en-US" sz="2800" b="0" dirty="0" smtClean="0"/>
            </a:br>
            <a:r>
              <a:rPr lang="en-US" sz="2000" i="1" dirty="0" smtClean="0"/>
              <a:t>the Schematic Diagram</a:t>
            </a:r>
            <a:r>
              <a:rPr lang="en-US" sz="2000" dirty="0" smtClean="0"/>
              <a:t> </a:t>
            </a:r>
          </a:p>
        </p:txBody>
      </p:sp>
      <p:sp>
        <p:nvSpPr>
          <p:cNvPr id="61446" name="Rectangle 5"/>
          <p:cNvSpPr>
            <a:spLocks noChangeArrowheads="1"/>
          </p:cNvSpPr>
          <p:nvPr/>
        </p:nvSpPr>
        <p:spPr bwMode="auto">
          <a:xfrm>
            <a:off x="539750" y="3132146"/>
            <a:ext cx="2736850" cy="1511300"/>
          </a:xfrm>
          <a:prstGeom prst="rect">
            <a:avLst/>
          </a:prstGeom>
          <a:solidFill>
            <a:schemeClr val="accent1"/>
          </a:solidFill>
          <a:ln w="9525">
            <a:solidFill>
              <a:schemeClr val="tx1"/>
            </a:solidFill>
            <a:miter lim="800000"/>
            <a:headEnd/>
            <a:tailEnd/>
          </a:ln>
        </p:spPr>
        <p:txBody>
          <a:bodyPr wrap="none" anchor="ctr"/>
          <a:lstStyle/>
          <a:p>
            <a:pPr algn="ctr" rtl="0"/>
            <a:r>
              <a:rPr lang="en-US">
                <a:latin typeface="Arial Black" pitchFamily="34" charset="0"/>
              </a:rPr>
              <a:t>Socio Demographics </a:t>
            </a:r>
          </a:p>
          <a:p>
            <a:pPr algn="ctr" rtl="0"/>
            <a:r>
              <a:rPr lang="en-US">
                <a:latin typeface="Arial Black" pitchFamily="34" charset="0"/>
              </a:rPr>
              <a:t>Factors</a:t>
            </a:r>
          </a:p>
          <a:p>
            <a:pPr algn="ctr" rtl="0"/>
            <a:r>
              <a:rPr lang="en-US" sz="1600" b="1"/>
              <a:t>Age; Edu status; gender</a:t>
            </a:r>
            <a:r>
              <a:rPr lang="en-US"/>
              <a:t>…</a:t>
            </a:r>
          </a:p>
        </p:txBody>
      </p:sp>
      <p:sp>
        <p:nvSpPr>
          <p:cNvPr id="61447" name="Rectangle 6"/>
          <p:cNvSpPr>
            <a:spLocks noChangeArrowheads="1"/>
          </p:cNvSpPr>
          <p:nvPr/>
        </p:nvSpPr>
        <p:spPr bwMode="auto">
          <a:xfrm>
            <a:off x="3571868" y="1643050"/>
            <a:ext cx="2087562" cy="1857388"/>
          </a:xfrm>
          <a:prstGeom prst="rect">
            <a:avLst/>
          </a:prstGeom>
          <a:solidFill>
            <a:schemeClr val="accent1"/>
          </a:solidFill>
          <a:ln w="9525">
            <a:solidFill>
              <a:schemeClr val="tx1"/>
            </a:solidFill>
            <a:miter lim="800000"/>
            <a:headEnd/>
            <a:tailEnd/>
          </a:ln>
        </p:spPr>
        <p:txBody>
          <a:bodyPr wrap="none" anchor="ctr"/>
          <a:lstStyle/>
          <a:p>
            <a:pPr algn="ctr" rtl="0"/>
            <a:r>
              <a:rPr lang="en-US" sz="2000" b="1" dirty="0"/>
              <a:t>T</a:t>
            </a:r>
            <a:r>
              <a:rPr lang="en-US" b="1" dirty="0"/>
              <a:t>hreat </a:t>
            </a:r>
          </a:p>
          <a:p>
            <a:pPr algn="ctr" rtl="0"/>
            <a:endParaRPr lang="en-US" sz="1600" b="1" dirty="0"/>
          </a:p>
          <a:p>
            <a:pPr algn="ctr" rtl="0">
              <a:buFontTx/>
              <a:buChar char="•"/>
            </a:pPr>
            <a:r>
              <a:rPr lang="en-US" sz="1600" b="1" dirty="0"/>
              <a:t> P Susceptibility</a:t>
            </a:r>
          </a:p>
          <a:p>
            <a:pPr algn="ctr" rtl="0">
              <a:buFontTx/>
              <a:buChar char="•"/>
            </a:pPr>
            <a:r>
              <a:rPr lang="en-US" sz="1600" b="1" dirty="0"/>
              <a:t> P Severity</a:t>
            </a:r>
            <a:r>
              <a:rPr lang="en-US" b="1" dirty="0"/>
              <a:t> </a:t>
            </a:r>
          </a:p>
          <a:p>
            <a:pPr algn="ctr" rtl="0"/>
            <a:r>
              <a:rPr lang="en-US" sz="1600" b="1" dirty="0"/>
              <a:t> </a:t>
            </a:r>
          </a:p>
          <a:p>
            <a:pPr algn="ctr" rtl="0"/>
            <a:r>
              <a:rPr lang="en-US" sz="1600" b="1" dirty="0">
                <a:latin typeface="Arial Black" pitchFamily="34" charset="0"/>
              </a:rPr>
              <a:t>+</a:t>
            </a:r>
          </a:p>
        </p:txBody>
      </p:sp>
      <p:sp>
        <p:nvSpPr>
          <p:cNvPr id="61448" name="Rectangle 7"/>
          <p:cNvSpPr>
            <a:spLocks noChangeArrowheads="1"/>
          </p:cNvSpPr>
          <p:nvPr/>
        </p:nvSpPr>
        <p:spPr bwMode="auto">
          <a:xfrm>
            <a:off x="3417889" y="4221163"/>
            <a:ext cx="2511433" cy="1708167"/>
          </a:xfrm>
          <a:prstGeom prst="rect">
            <a:avLst/>
          </a:prstGeom>
          <a:solidFill>
            <a:schemeClr val="accent1"/>
          </a:solidFill>
          <a:ln w="9525">
            <a:solidFill>
              <a:schemeClr val="tx1"/>
            </a:solidFill>
            <a:miter lim="800000"/>
            <a:headEnd/>
            <a:tailEnd/>
          </a:ln>
        </p:spPr>
        <p:txBody>
          <a:bodyPr wrap="none" anchor="ctr"/>
          <a:lstStyle/>
          <a:p>
            <a:pPr algn="ctr" rtl="0"/>
            <a:r>
              <a:rPr lang="en-US" sz="2000">
                <a:latin typeface="Arial Black" pitchFamily="34" charset="0"/>
              </a:rPr>
              <a:t>E</a:t>
            </a:r>
            <a:r>
              <a:rPr lang="en-US">
                <a:latin typeface="Arial Black" pitchFamily="34" charset="0"/>
              </a:rPr>
              <a:t>xpectations</a:t>
            </a:r>
          </a:p>
          <a:p>
            <a:pPr algn="ctr" rtl="0"/>
            <a:endParaRPr lang="en-US"/>
          </a:p>
          <a:p>
            <a:pPr algn="ctr" rtl="0"/>
            <a:r>
              <a:rPr lang="en-US"/>
              <a:t>P Benefits </a:t>
            </a:r>
          </a:p>
          <a:p>
            <a:pPr algn="ctr" rtl="0"/>
            <a:r>
              <a:rPr lang="en-US">
                <a:latin typeface="Arial Black" pitchFamily="34" charset="0"/>
              </a:rPr>
              <a:t>-</a:t>
            </a:r>
          </a:p>
          <a:p>
            <a:pPr algn="ctr" rtl="0"/>
            <a:r>
              <a:rPr lang="en-US"/>
              <a:t>P Barriers </a:t>
            </a:r>
            <a:r>
              <a:rPr lang="en-US">
                <a:latin typeface="Arial Black" pitchFamily="34" charset="0"/>
              </a:rPr>
              <a:t>+ </a:t>
            </a:r>
            <a:r>
              <a:rPr lang="en-US"/>
              <a:t> S efficacy</a:t>
            </a:r>
          </a:p>
        </p:txBody>
      </p:sp>
      <p:sp>
        <p:nvSpPr>
          <p:cNvPr id="61449" name="Rectangle 8"/>
          <p:cNvSpPr>
            <a:spLocks noChangeArrowheads="1"/>
          </p:cNvSpPr>
          <p:nvPr/>
        </p:nvSpPr>
        <p:spPr bwMode="auto">
          <a:xfrm>
            <a:off x="6948488" y="2000240"/>
            <a:ext cx="1655762" cy="1143008"/>
          </a:xfrm>
          <a:prstGeom prst="rect">
            <a:avLst/>
          </a:prstGeom>
          <a:solidFill>
            <a:schemeClr val="accent1"/>
          </a:solidFill>
          <a:ln w="9525">
            <a:solidFill>
              <a:schemeClr val="tx1"/>
            </a:solidFill>
            <a:miter lim="800000"/>
            <a:headEnd/>
            <a:tailEnd/>
          </a:ln>
        </p:spPr>
        <p:txBody>
          <a:bodyPr wrap="none" anchor="ctr"/>
          <a:lstStyle/>
          <a:p>
            <a:pPr algn="ctr" rtl="0"/>
            <a:r>
              <a:rPr lang="en-US" b="1"/>
              <a:t>Cues</a:t>
            </a:r>
          </a:p>
          <a:p>
            <a:pPr algn="ctr" rtl="0"/>
            <a:endParaRPr lang="en-US" sz="1400"/>
          </a:p>
          <a:p>
            <a:pPr algn="ctr" rtl="0"/>
            <a:r>
              <a:rPr lang="en-US" sz="1400"/>
              <a:t>Media</a:t>
            </a:r>
          </a:p>
          <a:p>
            <a:pPr algn="ctr" rtl="0"/>
            <a:r>
              <a:rPr lang="en-US" sz="1400"/>
              <a:t>Influence</a:t>
            </a:r>
          </a:p>
          <a:p>
            <a:pPr algn="ctr" rtl="0"/>
            <a:r>
              <a:rPr lang="en-US" sz="1400"/>
              <a:t>Reminder</a:t>
            </a:r>
          </a:p>
        </p:txBody>
      </p:sp>
      <p:sp>
        <p:nvSpPr>
          <p:cNvPr id="61450" name="Rectangle 9"/>
          <p:cNvSpPr>
            <a:spLocks noChangeArrowheads="1"/>
          </p:cNvSpPr>
          <p:nvPr/>
        </p:nvSpPr>
        <p:spPr bwMode="auto">
          <a:xfrm>
            <a:off x="6588125" y="3571876"/>
            <a:ext cx="2160588" cy="1011235"/>
          </a:xfrm>
          <a:prstGeom prst="rect">
            <a:avLst/>
          </a:prstGeom>
          <a:solidFill>
            <a:schemeClr val="accent1"/>
          </a:solidFill>
          <a:ln w="9525">
            <a:solidFill>
              <a:schemeClr val="tx1"/>
            </a:solidFill>
            <a:miter lim="800000"/>
            <a:headEnd/>
            <a:tailEnd/>
          </a:ln>
        </p:spPr>
        <p:txBody>
          <a:bodyPr wrap="none" anchor="ctr"/>
          <a:lstStyle/>
          <a:p>
            <a:pPr algn="ctr" rtl="0"/>
            <a:r>
              <a:rPr lang="en-US"/>
              <a:t>Behavior to Reduce</a:t>
            </a:r>
          </a:p>
          <a:p>
            <a:pPr algn="ctr" rtl="0"/>
            <a:r>
              <a:rPr lang="en-US" b="1"/>
              <a:t>T based on E</a:t>
            </a:r>
            <a:r>
              <a:rPr lang="en-US"/>
              <a:t> </a:t>
            </a:r>
          </a:p>
        </p:txBody>
      </p:sp>
      <p:sp>
        <p:nvSpPr>
          <p:cNvPr id="61451" name="Line 10"/>
          <p:cNvSpPr>
            <a:spLocks noChangeShapeType="1"/>
          </p:cNvSpPr>
          <p:nvPr/>
        </p:nvSpPr>
        <p:spPr bwMode="auto">
          <a:xfrm flipV="1">
            <a:off x="2411413" y="2708275"/>
            <a:ext cx="0" cy="433388"/>
          </a:xfrm>
          <a:prstGeom prst="line">
            <a:avLst/>
          </a:prstGeom>
          <a:noFill/>
          <a:ln w="9525">
            <a:solidFill>
              <a:schemeClr val="tx1"/>
            </a:solidFill>
            <a:round/>
            <a:headEnd/>
            <a:tailEnd/>
          </a:ln>
        </p:spPr>
        <p:txBody>
          <a:bodyPr/>
          <a:lstStyle/>
          <a:p>
            <a:endParaRPr lang="ar-SA"/>
          </a:p>
        </p:txBody>
      </p:sp>
      <p:sp>
        <p:nvSpPr>
          <p:cNvPr id="61452" name="Line 11"/>
          <p:cNvSpPr>
            <a:spLocks noChangeShapeType="1"/>
          </p:cNvSpPr>
          <p:nvPr/>
        </p:nvSpPr>
        <p:spPr bwMode="auto">
          <a:xfrm>
            <a:off x="2339975" y="4652963"/>
            <a:ext cx="0" cy="576262"/>
          </a:xfrm>
          <a:prstGeom prst="line">
            <a:avLst/>
          </a:prstGeom>
          <a:noFill/>
          <a:ln w="9525">
            <a:solidFill>
              <a:schemeClr val="tx1"/>
            </a:solidFill>
            <a:round/>
            <a:headEnd/>
            <a:tailEnd/>
          </a:ln>
        </p:spPr>
        <p:txBody>
          <a:bodyPr/>
          <a:lstStyle/>
          <a:p>
            <a:endParaRPr lang="ar-SA"/>
          </a:p>
        </p:txBody>
      </p:sp>
      <p:sp>
        <p:nvSpPr>
          <p:cNvPr id="61453" name="Line 12"/>
          <p:cNvSpPr>
            <a:spLocks noChangeShapeType="1"/>
          </p:cNvSpPr>
          <p:nvPr/>
        </p:nvSpPr>
        <p:spPr bwMode="auto">
          <a:xfrm>
            <a:off x="2411413" y="2708275"/>
            <a:ext cx="1152525" cy="0"/>
          </a:xfrm>
          <a:prstGeom prst="line">
            <a:avLst/>
          </a:prstGeom>
          <a:noFill/>
          <a:ln w="9525">
            <a:solidFill>
              <a:schemeClr val="tx1"/>
            </a:solidFill>
            <a:round/>
            <a:headEnd/>
            <a:tailEnd type="triangle" w="med" len="med"/>
          </a:ln>
        </p:spPr>
        <p:txBody>
          <a:bodyPr/>
          <a:lstStyle/>
          <a:p>
            <a:endParaRPr lang="ar-SA"/>
          </a:p>
        </p:txBody>
      </p:sp>
      <p:sp>
        <p:nvSpPr>
          <p:cNvPr id="61454" name="Line 13"/>
          <p:cNvSpPr>
            <a:spLocks noChangeShapeType="1"/>
          </p:cNvSpPr>
          <p:nvPr/>
        </p:nvSpPr>
        <p:spPr bwMode="auto">
          <a:xfrm>
            <a:off x="2339975" y="5229225"/>
            <a:ext cx="1008063" cy="0"/>
          </a:xfrm>
          <a:prstGeom prst="line">
            <a:avLst/>
          </a:prstGeom>
          <a:noFill/>
          <a:ln w="9525">
            <a:solidFill>
              <a:schemeClr val="tx1"/>
            </a:solidFill>
            <a:round/>
            <a:headEnd/>
            <a:tailEnd type="triangle" w="med" len="med"/>
          </a:ln>
        </p:spPr>
        <p:txBody>
          <a:bodyPr/>
          <a:lstStyle/>
          <a:p>
            <a:endParaRPr lang="ar-SA"/>
          </a:p>
        </p:txBody>
      </p:sp>
      <p:sp>
        <p:nvSpPr>
          <p:cNvPr id="61455" name="Line 15"/>
          <p:cNvSpPr>
            <a:spLocks noChangeShapeType="1"/>
          </p:cNvSpPr>
          <p:nvPr/>
        </p:nvSpPr>
        <p:spPr bwMode="auto">
          <a:xfrm>
            <a:off x="5651500" y="2781300"/>
            <a:ext cx="504825" cy="0"/>
          </a:xfrm>
          <a:prstGeom prst="line">
            <a:avLst/>
          </a:prstGeom>
          <a:noFill/>
          <a:ln w="9525">
            <a:solidFill>
              <a:schemeClr val="tx1"/>
            </a:solidFill>
            <a:round/>
            <a:headEnd/>
            <a:tailEnd/>
          </a:ln>
        </p:spPr>
        <p:txBody>
          <a:bodyPr/>
          <a:lstStyle/>
          <a:p>
            <a:endParaRPr lang="ar-SA"/>
          </a:p>
        </p:txBody>
      </p:sp>
      <p:sp>
        <p:nvSpPr>
          <p:cNvPr id="61456" name="Line 16"/>
          <p:cNvSpPr>
            <a:spLocks noChangeShapeType="1"/>
          </p:cNvSpPr>
          <p:nvPr/>
        </p:nvSpPr>
        <p:spPr bwMode="auto">
          <a:xfrm>
            <a:off x="6156325" y="2781300"/>
            <a:ext cx="0" cy="1800225"/>
          </a:xfrm>
          <a:prstGeom prst="line">
            <a:avLst/>
          </a:prstGeom>
          <a:noFill/>
          <a:ln w="9525">
            <a:solidFill>
              <a:schemeClr val="tx1"/>
            </a:solidFill>
            <a:round/>
            <a:headEnd/>
            <a:tailEnd/>
          </a:ln>
        </p:spPr>
        <p:txBody>
          <a:bodyPr/>
          <a:lstStyle/>
          <a:p>
            <a:endParaRPr lang="ar-SA"/>
          </a:p>
        </p:txBody>
      </p:sp>
      <p:sp>
        <p:nvSpPr>
          <p:cNvPr id="61457" name="Line 17"/>
          <p:cNvSpPr>
            <a:spLocks noChangeShapeType="1"/>
          </p:cNvSpPr>
          <p:nvPr/>
        </p:nvSpPr>
        <p:spPr bwMode="auto">
          <a:xfrm flipH="1">
            <a:off x="6011863" y="4581525"/>
            <a:ext cx="142875" cy="0"/>
          </a:xfrm>
          <a:prstGeom prst="line">
            <a:avLst/>
          </a:prstGeom>
          <a:noFill/>
          <a:ln w="9525">
            <a:solidFill>
              <a:schemeClr val="tx1"/>
            </a:solidFill>
            <a:round/>
            <a:headEnd/>
            <a:tailEnd/>
          </a:ln>
        </p:spPr>
        <p:txBody>
          <a:bodyPr/>
          <a:lstStyle/>
          <a:p>
            <a:endParaRPr lang="ar-SA"/>
          </a:p>
        </p:txBody>
      </p:sp>
      <p:sp>
        <p:nvSpPr>
          <p:cNvPr id="61458" name="Rectangle 18"/>
          <p:cNvSpPr>
            <a:spLocks noChangeArrowheads="1"/>
          </p:cNvSpPr>
          <p:nvPr/>
        </p:nvSpPr>
        <p:spPr bwMode="auto">
          <a:xfrm>
            <a:off x="900113" y="1000108"/>
            <a:ext cx="7775575" cy="503237"/>
          </a:xfrm>
          <a:prstGeom prst="rect">
            <a:avLst/>
          </a:prstGeom>
          <a:solidFill>
            <a:schemeClr val="accent1"/>
          </a:solidFill>
          <a:ln w="9525">
            <a:solidFill>
              <a:schemeClr val="tx1"/>
            </a:solidFill>
            <a:miter lim="800000"/>
            <a:headEnd/>
            <a:tailEnd/>
          </a:ln>
        </p:spPr>
        <p:txBody>
          <a:bodyPr wrap="none" anchor="ctr"/>
          <a:lstStyle/>
          <a:p>
            <a:pPr algn="just" rtl="0"/>
            <a:r>
              <a:rPr lang="en-US" b="1">
                <a:latin typeface="Arial Black" pitchFamily="34" charset="0"/>
              </a:rPr>
              <a:t>Background 	    +        Perception 	   </a:t>
            </a:r>
            <a:r>
              <a:rPr lang="en-US">
                <a:latin typeface="Arial Black" pitchFamily="34" charset="0"/>
              </a:rPr>
              <a:t>+</a:t>
            </a:r>
            <a:r>
              <a:rPr lang="en-US" b="1">
                <a:latin typeface="Arial Black" pitchFamily="34" charset="0"/>
              </a:rPr>
              <a:t>	    Action</a:t>
            </a:r>
            <a:r>
              <a:rPr lang="en-US"/>
              <a:t> </a:t>
            </a:r>
          </a:p>
        </p:txBody>
      </p:sp>
      <p:sp>
        <p:nvSpPr>
          <p:cNvPr id="61459" name="Line 19"/>
          <p:cNvSpPr>
            <a:spLocks noChangeShapeType="1"/>
          </p:cNvSpPr>
          <p:nvPr/>
        </p:nvSpPr>
        <p:spPr bwMode="auto">
          <a:xfrm>
            <a:off x="6156325" y="4005263"/>
            <a:ext cx="431800" cy="0"/>
          </a:xfrm>
          <a:prstGeom prst="line">
            <a:avLst/>
          </a:prstGeom>
          <a:noFill/>
          <a:ln w="19050">
            <a:solidFill>
              <a:schemeClr val="tx1"/>
            </a:solidFill>
            <a:round/>
            <a:headEnd/>
            <a:tailEnd type="triangle" w="med" len="med"/>
          </a:ln>
        </p:spPr>
        <p:txBody>
          <a:bodyPr/>
          <a:lstStyle/>
          <a:p>
            <a:endParaRPr lang="ar-SA"/>
          </a:p>
        </p:txBody>
      </p:sp>
      <p:sp>
        <p:nvSpPr>
          <p:cNvPr id="61460" name="Line 21"/>
          <p:cNvSpPr>
            <a:spLocks noChangeShapeType="1"/>
          </p:cNvSpPr>
          <p:nvPr/>
        </p:nvSpPr>
        <p:spPr bwMode="auto">
          <a:xfrm>
            <a:off x="7812088" y="3214686"/>
            <a:ext cx="0" cy="287338"/>
          </a:xfrm>
          <a:prstGeom prst="line">
            <a:avLst/>
          </a:prstGeom>
          <a:noFill/>
          <a:ln w="9525">
            <a:solidFill>
              <a:schemeClr val="tx1"/>
            </a:solidFill>
            <a:round/>
            <a:headEnd/>
            <a:tailEnd type="triangle" w="med" len="med"/>
          </a:ln>
        </p:spPr>
        <p:txBody>
          <a:bodyPr/>
          <a:lstStyle/>
          <a:p>
            <a:endParaRPr lang="ar-SA"/>
          </a:p>
        </p:txBody>
      </p:sp>
      <p:pic>
        <p:nvPicPr>
          <p:cNvPr id="21" name="Picture 7" descr="HBM2"/>
          <p:cNvPicPr>
            <a:picLocks noChangeAspect="1" noChangeArrowheads="1"/>
          </p:cNvPicPr>
          <p:nvPr/>
        </p:nvPicPr>
        <p:blipFill>
          <a:blip r:embed="rId2" cstate="print"/>
          <a:srcRect t="28949"/>
          <a:stretch>
            <a:fillRect/>
          </a:stretch>
        </p:blipFill>
        <p:spPr bwMode="auto">
          <a:xfrm>
            <a:off x="6986630" y="6000768"/>
            <a:ext cx="2157402" cy="857256"/>
          </a:xfrm>
          <a:prstGeom prst="rect">
            <a:avLst/>
          </a:prstGeom>
          <a:noFill/>
          <a:ln w="9525">
            <a:noFill/>
            <a:miter lim="800000"/>
            <a:headEnd/>
            <a:tailEnd/>
          </a:ln>
        </p:spPr>
      </p:pic>
      <p:sp>
        <p:nvSpPr>
          <p:cNvPr id="23" name="Rectangle 6"/>
          <p:cNvSpPr>
            <a:spLocks noChangeArrowheads="1"/>
          </p:cNvSpPr>
          <p:nvPr/>
        </p:nvSpPr>
        <p:spPr bwMode="auto">
          <a:xfrm>
            <a:off x="1400179" y="6000792"/>
            <a:ext cx="6243655" cy="857232"/>
          </a:xfrm>
          <a:prstGeom prst="rect">
            <a:avLst/>
          </a:prstGeom>
          <a:noFill/>
          <a:ln w="9525">
            <a:noFill/>
            <a:miter lim="800000"/>
            <a:headEnd/>
            <a:tailEnd/>
          </a:ln>
          <a:effectLst/>
        </p:spPr>
        <p:txBody>
          <a:bodyPr/>
          <a:lstStyle/>
          <a:p>
            <a:pPr marL="342900" indent="-342900" algn="l" rtl="0">
              <a:lnSpc>
                <a:spcPct val="80000"/>
              </a:lnSpc>
              <a:spcBef>
                <a:spcPct val="20000"/>
              </a:spcBef>
              <a:buClr>
                <a:schemeClr val="hlink"/>
              </a:buClr>
              <a:buFont typeface="Wingdings" pitchFamily="2" charset="2"/>
              <a:buChar char="§"/>
              <a:defRPr/>
            </a:pPr>
            <a:r>
              <a:rPr lang="en-US" sz="1200" dirty="0">
                <a:effectLst>
                  <a:outerShdw blurRad="38100" dist="38100" dir="2700000" algn="tl">
                    <a:srgbClr val="000000"/>
                  </a:outerShdw>
                </a:effectLst>
              </a:rPr>
              <a:t>HBM = Background </a:t>
            </a:r>
            <a:r>
              <a:rPr lang="en-US" sz="1200" dirty="0">
                <a:effectLst>
                  <a:outerShdw blurRad="38100" dist="38100" dir="2700000" algn="tl">
                    <a:srgbClr val="000000"/>
                  </a:outerShdw>
                </a:effectLst>
                <a:latin typeface="Arial Black" pitchFamily="34" charset="0"/>
              </a:rPr>
              <a:t>+</a:t>
            </a:r>
            <a:r>
              <a:rPr lang="en-US" sz="1200" dirty="0">
                <a:effectLst>
                  <a:outerShdw blurRad="38100" dist="38100" dir="2700000" algn="tl">
                    <a:srgbClr val="000000"/>
                  </a:outerShdw>
                </a:effectLst>
              </a:rPr>
              <a:t> Perception </a:t>
            </a:r>
            <a:r>
              <a:rPr lang="en-US" sz="1200" dirty="0">
                <a:effectLst>
                  <a:outerShdw blurRad="38100" dist="38100" dir="2700000" algn="tl">
                    <a:srgbClr val="000000"/>
                  </a:outerShdw>
                </a:effectLst>
                <a:latin typeface="Arial Black" pitchFamily="34" charset="0"/>
              </a:rPr>
              <a:t>-</a:t>
            </a:r>
            <a:r>
              <a:rPr lang="en-US" sz="1200" dirty="0">
                <a:effectLst>
                  <a:outerShdw blurRad="38100" dist="38100" dir="2700000" algn="tl">
                    <a:srgbClr val="000000"/>
                  </a:outerShdw>
                </a:effectLst>
              </a:rPr>
              <a:t>  Action 		(	)</a:t>
            </a:r>
          </a:p>
          <a:p>
            <a:pPr marL="342900" indent="-342900" algn="l" rtl="0">
              <a:lnSpc>
                <a:spcPct val="80000"/>
              </a:lnSpc>
              <a:spcBef>
                <a:spcPct val="20000"/>
              </a:spcBef>
              <a:buClr>
                <a:schemeClr val="hlink"/>
              </a:buClr>
              <a:buFont typeface="Wingdings" pitchFamily="2" charset="2"/>
              <a:buChar char="§"/>
              <a:defRPr/>
            </a:pPr>
            <a:r>
              <a:rPr lang="en-US" sz="1200" dirty="0">
                <a:effectLst>
                  <a:outerShdw blurRad="38100" dist="38100" dir="2700000" algn="tl">
                    <a:srgbClr val="000000"/>
                  </a:outerShdw>
                </a:effectLst>
              </a:rPr>
              <a:t>Perception = Threat</a:t>
            </a:r>
            <a:r>
              <a:rPr lang="en-US" sz="1200" dirty="0">
                <a:effectLst>
                  <a:outerShdw blurRad="38100" dist="38100" dir="2700000" algn="tl">
                    <a:srgbClr val="000000"/>
                  </a:outerShdw>
                </a:effectLst>
                <a:latin typeface="Arial Black" pitchFamily="34" charset="0"/>
              </a:rPr>
              <a:t> - </a:t>
            </a:r>
            <a:r>
              <a:rPr lang="en-US" sz="1200" dirty="0">
                <a:effectLst>
                  <a:outerShdw blurRad="38100" dist="38100" dir="2700000" algn="tl">
                    <a:srgbClr val="000000"/>
                  </a:outerShdw>
                </a:effectLst>
              </a:rPr>
              <a:t>Expectation 			(	)</a:t>
            </a:r>
          </a:p>
          <a:p>
            <a:pPr marL="342900" indent="-342900" algn="l" rtl="0">
              <a:lnSpc>
                <a:spcPct val="80000"/>
              </a:lnSpc>
              <a:spcBef>
                <a:spcPct val="20000"/>
              </a:spcBef>
              <a:buClr>
                <a:schemeClr val="hlink"/>
              </a:buClr>
              <a:buFont typeface="Wingdings" pitchFamily="2" charset="2"/>
              <a:buChar char="§"/>
              <a:defRPr/>
            </a:pPr>
            <a:r>
              <a:rPr lang="en-US" sz="1200" dirty="0">
                <a:effectLst>
                  <a:outerShdw blurRad="38100" dist="38100" dir="2700000" algn="tl">
                    <a:srgbClr val="000000"/>
                  </a:outerShdw>
                </a:effectLst>
              </a:rPr>
              <a:t>Expectation = Benefits </a:t>
            </a:r>
            <a:r>
              <a:rPr lang="en-US" sz="1200" dirty="0">
                <a:effectLst>
                  <a:outerShdw blurRad="38100" dist="38100" dir="2700000" algn="tl">
                    <a:srgbClr val="000000"/>
                  </a:outerShdw>
                </a:effectLst>
                <a:latin typeface="Arial Black" pitchFamily="34" charset="0"/>
              </a:rPr>
              <a:t>+ </a:t>
            </a:r>
            <a:r>
              <a:rPr lang="en-US" sz="1200" dirty="0">
                <a:effectLst>
                  <a:outerShdw blurRad="38100" dist="38100" dir="2700000" algn="tl">
                    <a:srgbClr val="000000"/>
                  </a:outerShdw>
                </a:effectLst>
              </a:rPr>
              <a:t>Barriers </a:t>
            </a:r>
            <a:r>
              <a:rPr lang="en-US" sz="1200" dirty="0">
                <a:effectLst>
                  <a:outerShdw blurRad="38100" dist="38100" dir="2700000" algn="tl">
                    <a:srgbClr val="000000"/>
                  </a:outerShdw>
                </a:effectLst>
                <a:latin typeface="Arial Black" pitchFamily="34" charset="0"/>
              </a:rPr>
              <a:t>+ </a:t>
            </a:r>
            <a:r>
              <a:rPr lang="en-US" sz="1200" dirty="0">
                <a:effectLst>
                  <a:outerShdw blurRad="38100" dist="38100" dir="2700000" algn="tl">
                    <a:srgbClr val="000000"/>
                  </a:outerShdw>
                </a:effectLst>
              </a:rPr>
              <a:t>S efficacy 		(	)</a:t>
            </a:r>
          </a:p>
          <a:p>
            <a:pPr marL="342900" indent="-342900" algn="l" rtl="0">
              <a:lnSpc>
                <a:spcPct val="80000"/>
              </a:lnSpc>
              <a:spcBef>
                <a:spcPct val="20000"/>
              </a:spcBef>
              <a:buClr>
                <a:schemeClr val="hlink"/>
              </a:buClr>
              <a:buFont typeface="Wingdings" pitchFamily="2" charset="2"/>
              <a:buChar char="§"/>
              <a:defRPr/>
            </a:pPr>
            <a:r>
              <a:rPr lang="en-US" sz="1200" dirty="0">
                <a:effectLst>
                  <a:outerShdw blurRad="38100" dist="38100" dir="2700000" algn="tl">
                    <a:srgbClr val="000000"/>
                  </a:outerShdw>
                </a:effectLst>
              </a:rPr>
              <a:t>HBM outcome = +</a:t>
            </a:r>
            <a:r>
              <a:rPr lang="en-US" sz="1200" dirty="0" err="1">
                <a:effectLst>
                  <a:outerShdw blurRad="38100" dist="38100" dir="2700000" algn="tl">
                    <a:srgbClr val="000000"/>
                  </a:outerShdw>
                </a:effectLst>
              </a:rPr>
              <a:t>ve</a:t>
            </a:r>
            <a:r>
              <a:rPr lang="en-US" sz="1200" dirty="0">
                <a:effectLst>
                  <a:outerShdw blurRad="38100" dist="38100" dir="2700000" algn="tl">
                    <a:srgbClr val="000000"/>
                  </a:outerShdw>
                </a:effectLst>
              </a:rPr>
              <a:t> Behavior by Reduce T based on E 	(	)</a:t>
            </a:r>
          </a:p>
          <a:p>
            <a:pPr marL="342900" indent="-342900" algn="l" rtl="0">
              <a:lnSpc>
                <a:spcPct val="80000"/>
              </a:lnSpc>
              <a:spcBef>
                <a:spcPct val="20000"/>
              </a:spcBef>
              <a:buClr>
                <a:schemeClr val="hlink"/>
              </a:buClr>
              <a:buFont typeface="Wingdings" pitchFamily="2" charset="2"/>
              <a:buChar char="§"/>
              <a:defRPr/>
            </a:pPr>
            <a:r>
              <a:rPr lang="en-US" sz="1200" dirty="0">
                <a:effectLst>
                  <a:outerShdw blurRad="38100" dist="38100" dir="2700000" algn="tl">
                    <a:srgbClr val="000000"/>
                  </a:outerShdw>
                </a:effectLst>
              </a:rPr>
              <a:t>Draw …………..</a:t>
            </a:r>
          </a:p>
        </p:txBody>
      </p:sp>
      <p:sp>
        <p:nvSpPr>
          <p:cNvPr id="22" name="عنصر نائب للتاريخ 21"/>
          <p:cNvSpPr>
            <a:spLocks noGrp="1"/>
          </p:cNvSpPr>
          <p:nvPr>
            <p:ph type="dt" sz="half" idx="10"/>
          </p:nvPr>
        </p:nvSpPr>
        <p:spPr/>
        <p:txBody>
          <a:bodyPr/>
          <a:lstStyle/>
          <a:p>
            <a:pPr>
              <a:defRPr/>
            </a:pPr>
            <a:r>
              <a:rPr lang="ar-SA" smtClean="0"/>
              <a:t>CHS456</a:t>
            </a:r>
            <a:endParaRPr lang="en-US"/>
          </a:p>
        </p:txBody>
      </p:sp>
    </p:spTree>
  </p:cSld>
  <p:clrMapOvr>
    <a:masterClrMapping/>
  </p:clrMapOvr>
  <p:transition>
    <p:push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516EF66D-47B1-4409-9EF6-37307183AFDE}" type="slidenum">
              <a:rPr lang="ar-SA" smtClean="0"/>
              <a:pPr>
                <a:defRPr/>
              </a:pPr>
              <a:t>62</a:t>
            </a:fld>
            <a:endParaRPr lang="en-US"/>
          </a:p>
        </p:txBody>
      </p:sp>
      <p:graphicFrame>
        <p:nvGraphicFramePr>
          <p:cNvPr id="7" name="جدول 6"/>
          <p:cNvGraphicFramePr>
            <a:graphicFrameLocks noGrp="1"/>
          </p:cNvGraphicFramePr>
          <p:nvPr/>
        </p:nvGraphicFramePr>
        <p:xfrm>
          <a:off x="395288" y="981075"/>
          <a:ext cx="8537682" cy="4906058"/>
        </p:xfrm>
        <a:graphic>
          <a:graphicData uri="http://schemas.openxmlformats.org/drawingml/2006/table">
            <a:tbl>
              <a:tblPr/>
              <a:tblGrid>
                <a:gridCol w="2134421"/>
                <a:gridCol w="2732058"/>
                <a:gridCol w="3671203"/>
              </a:tblGrid>
              <a:tr h="179379">
                <a:tc>
                  <a:txBody>
                    <a:bodyPr/>
                    <a:lstStyle/>
                    <a:p>
                      <a:pPr algn="ctr" rtl="0" fontAlgn="auto" hangingPunct="1">
                        <a:spcAft>
                          <a:spcPts val="0"/>
                        </a:spcAft>
                      </a:pPr>
                      <a:r>
                        <a:rPr lang="en-US" sz="1200" b="1" dirty="0">
                          <a:solidFill>
                            <a:schemeClr val="bg1">
                              <a:lumMod val="50000"/>
                            </a:schemeClr>
                          </a:solidFill>
                          <a:latin typeface="Times New Roman" pitchFamily="18" charset="0"/>
                          <a:ea typeface="Times New Roman"/>
                          <a:cs typeface="Times New Roman" pitchFamily="18" charset="0"/>
                        </a:rPr>
                        <a:t>Concept</a:t>
                      </a:r>
                      <a:endParaRPr lang="en-US" sz="1200" dirty="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c>
                  <a:txBody>
                    <a:bodyPr/>
                    <a:lstStyle/>
                    <a:p>
                      <a:pPr algn="ctr" rtl="0" fontAlgn="auto" hangingPunct="1">
                        <a:spcAft>
                          <a:spcPts val="0"/>
                        </a:spcAft>
                      </a:pPr>
                      <a:r>
                        <a:rPr lang="en-US" sz="1200" b="1" dirty="0">
                          <a:solidFill>
                            <a:schemeClr val="bg1">
                              <a:lumMod val="50000"/>
                            </a:schemeClr>
                          </a:solidFill>
                          <a:latin typeface="Times New Roman" pitchFamily="18" charset="0"/>
                          <a:ea typeface="Times New Roman"/>
                          <a:cs typeface="Times New Roman" pitchFamily="18" charset="0"/>
                        </a:rPr>
                        <a:t>Definition</a:t>
                      </a:r>
                      <a:endParaRPr lang="en-US" sz="1200" dirty="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c>
                  <a:txBody>
                    <a:bodyPr/>
                    <a:lstStyle/>
                    <a:p>
                      <a:pPr algn="ctr"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Application</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nchor="ctr">
                    <a:lnL>
                      <a:noFill/>
                    </a:lnL>
                    <a:lnR>
                      <a:noFill/>
                    </a:lnR>
                    <a:lnT>
                      <a:noFill/>
                    </a:lnT>
                    <a:lnB>
                      <a:noFill/>
                    </a:lnB>
                    <a:solidFill>
                      <a:srgbClr val="FFFFFF"/>
                    </a:solidFill>
                  </a:tcPr>
                </a:tc>
              </a:tr>
              <a:tr h="1332000">
                <a:tc>
                  <a:txBody>
                    <a:bodyPr/>
                    <a:lstStyle/>
                    <a:p>
                      <a:pPr algn="l" rtl="0" fontAlgn="auto" hangingPunct="1">
                        <a:spcAft>
                          <a:spcPts val="0"/>
                        </a:spcAft>
                      </a:pPr>
                      <a:r>
                        <a:rPr lang="en-US" sz="1200" b="1" dirty="0">
                          <a:solidFill>
                            <a:schemeClr val="bg1">
                              <a:lumMod val="50000"/>
                            </a:schemeClr>
                          </a:solidFill>
                          <a:latin typeface="Times New Roman" pitchFamily="18" charset="0"/>
                          <a:ea typeface="Times New Roman"/>
                          <a:cs typeface="Times New Roman" pitchFamily="18" charset="0"/>
                        </a:rPr>
                        <a:t>1. Perceived Susceptibility</a:t>
                      </a:r>
                      <a:endParaRPr lang="en-US" sz="1200" dirty="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dirty="0">
                          <a:solidFill>
                            <a:schemeClr val="bg1">
                              <a:lumMod val="50000"/>
                            </a:schemeClr>
                          </a:solidFill>
                          <a:latin typeface="Times New Roman" pitchFamily="18" charset="0"/>
                          <a:ea typeface="Times New Roman"/>
                          <a:cs typeface="Times New Roman" pitchFamily="18" charset="0"/>
                        </a:rPr>
                        <a:t>One's belief of the chances of getting a condition</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Define population(s) at risk and their risk levels</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Personalize risk based on a person's traits or behaviors</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Heighten perceived susceptibility if too low </a:t>
                      </a:r>
                    </a:p>
                  </a:txBody>
                  <a:tcPr marL="8502" marR="8502" marT="8502" marB="8502" anchor="ctr">
                    <a:lnL>
                      <a:noFill/>
                    </a:lnL>
                    <a:lnR>
                      <a:noFill/>
                    </a:lnR>
                    <a:lnT>
                      <a:noFill/>
                    </a:lnT>
                    <a:lnB>
                      <a:noFill/>
                    </a:lnB>
                    <a:solidFill>
                      <a:srgbClr val="FFFFFF"/>
                    </a:solidFill>
                  </a:tcPr>
                </a:tc>
              </a:tr>
              <a:tr h="494635">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2. Perceived Severity</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One's belief of how serious a condition and its consequences are</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dirty="0">
                          <a:solidFill>
                            <a:schemeClr val="bg1">
                              <a:lumMod val="50000"/>
                            </a:schemeClr>
                          </a:solidFill>
                          <a:latin typeface="Times New Roman" pitchFamily="18" charset="0"/>
                          <a:ea typeface="Times New Roman"/>
                          <a:cs typeface="Times New Roman" pitchFamily="18" charset="0"/>
                        </a:rPr>
                        <a:t>Specify and describe consequences of the risk and the condition </a:t>
                      </a:r>
                    </a:p>
                  </a:txBody>
                  <a:tcPr marL="8502" marR="8502" marT="8502" marB="8502">
                    <a:lnL>
                      <a:noFill/>
                    </a:lnL>
                    <a:lnR>
                      <a:noFill/>
                    </a:lnR>
                    <a:lnT>
                      <a:noFill/>
                    </a:lnT>
                    <a:lnB>
                      <a:noFill/>
                    </a:lnB>
                    <a:solidFill>
                      <a:srgbClr val="FFFFFF"/>
                    </a:solidFill>
                  </a:tcPr>
                </a:tc>
              </a:tr>
              <a:tr h="1127765">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3. Perceived Benefits</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dirty="0">
                          <a:solidFill>
                            <a:schemeClr val="bg1">
                              <a:lumMod val="50000"/>
                            </a:schemeClr>
                          </a:solidFill>
                          <a:latin typeface="Times New Roman" pitchFamily="18" charset="0"/>
                          <a:ea typeface="Times New Roman"/>
                          <a:cs typeface="Times New Roman" pitchFamily="18" charset="0"/>
                        </a:rPr>
                        <a:t>One's belief in the efficacy of the advised action to reduce risk or seriousness of impact</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Define action to take — how, where, when</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Clarify the positive effects to expected</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Describe evidence of effectiveness </a:t>
                      </a:r>
                    </a:p>
                  </a:txBody>
                  <a:tcPr marL="8502" marR="8502" marT="8502" marB="8502">
                    <a:lnL>
                      <a:noFill/>
                    </a:lnL>
                    <a:lnR>
                      <a:noFill/>
                    </a:lnR>
                    <a:lnT>
                      <a:noFill/>
                    </a:lnT>
                    <a:lnB>
                      <a:noFill/>
                    </a:lnB>
                    <a:solidFill>
                      <a:srgbClr val="FFFFFF"/>
                    </a:solidFill>
                  </a:tcPr>
                </a:tc>
              </a:tr>
              <a:tr h="498566">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4. Perceived Barriers</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One's belief in the tangible and psychological costs of the advised behavior</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Identify and reduce barriers through reassurance, incentives, and assistance </a:t>
                      </a:r>
                    </a:p>
                  </a:txBody>
                  <a:tcPr marL="8502" marR="8502" marT="8502" marB="8502">
                    <a:lnL>
                      <a:noFill/>
                    </a:lnL>
                    <a:lnR>
                      <a:noFill/>
                    </a:lnR>
                    <a:lnT>
                      <a:noFill/>
                    </a:lnT>
                    <a:lnB>
                      <a:noFill/>
                    </a:lnB>
                    <a:solidFill>
                      <a:srgbClr val="FFFFFF"/>
                    </a:solidFill>
                  </a:tcPr>
                </a:tc>
              </a:tr>
              <a:tr h="853219">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5. Cues to Action</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Strategies to activate "readiness"</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Provide how-to information</a:t>
                      </a:r>
                    </a:p>
                    <a:p>
                      <a:pPr marL="342900" lvl="0" indent="-342900" algn="l" rtl="0" fontAlgn="auto" hangingPunct="1">
                        <a:spcAft>
                          <a:spcPts val="120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Promote awareness</a:t>
                      </a:r>
                    </a:p>
                    <a:p>
                      <a:pPr marL="342900" lvl="0" indent="-342900" algn="l" rtl="0" fontAlgn="auto" hangingPunct="1">
                        <a:spcAft>
                          <a:spcPts val="0"/>
                        </a:spcAft>
                        <a:buSzPts val="1000"/>
                        <a:buFont typeface="Symbol"/>
                        <a:buChar char=""/>
                        <a:tabLst>
                          <a:tab pos="457200" algn="l"/>
                        </a:tabLst>
                      </a:pPr>
                      <a:r>
                        <a:rPr lang="en-US" sz="1200">
                          <a:solidFill>
                            <a:schemeClr val="bg1">
                              <a:lumMod val="50000"/>
                            </a:schemeClr>
                          </a:solidFill>
                          <a:latin typeface="Times New Roman" pitchFamily="18" charset="0"/>
                          <a:ea typeface="Times New Roman"/>
                          <a:cs typeface="Times New Roman" pitchFamily="18" charset="0"/>
                        </a:rPr>
                        <a:t>Provide reminders </a:t>
                      </a:r>
                    </a:p>
                  </a:txBody>
                  <a:tcPr marL="8502" marR="8502" marT="8502" marB="8502">
                    <a:lnL>
                      <a:noFill/>
                    </a:lnL>
                    <a:lnR>
                      <a:noFill/>
                    </a:lnR>
                    <a:lnT>
                      <a:noFill/>
                    </a:lnT>
                    <a:lnB>
                      <a:noFill/>
                    </a:lnB>
                    <a:solidFill>
                      <a:srgbClr val="FFFFFF"/>
                    </a:solidFill>
                  </a:tcPr>
                </a:tc>
              </a:tr>
              <a:tr h="338973">
                <a:tc>
                  <a:txBody>
                    <a:bodyPr/>
                    <a:lstStyle/>
                    <a:p>
                      <a:pPr algn="l" rtl="0" fontAlgn="auto" hangingPunct="1">
                        <a:spcAft>
                          <a:spcPts val="0"/>
                        </a:spcAft>
                      </a:pPr>
                      <a:r>
                        <a:rPr lang="en-US" sz="1200" b="1">
                          <a:solidFill>
                            <a:schemeClr val="bg1">
                              <a:lumMod val="50000"/>
                            </a:schemeClr>
                          </a:solidFill>
                          <a:latin typeface="Times New Roman" pitchFamily="18" charset="0"/>
                          <a:ea typeface="Times New Roman"/>
                          <a:cs typeface="Times New Roman" pitchFamily="18" charset="0"/>
                        </a:rPr>
                        <a:t>6. Self-Efficacy </a:t>
                      </a:r>
                      <a:endParaRPr lang="en-US" sz="1200">
                        <a:solidFill>
                          <a:schemeClr val="bg1">
                            <a:lumMod val="50000"/>
                          </a:schemeClr>
                        </a:solidFill>
                        <a:latin typeface="Times New Roman" pitchFamily="18" charset="0"/>
                        <a:ea typeface="Times New Roman"/>
                        <a:cs typeface="Times New Roman" pitchFamily="18" charset="0"/>
                      </a:endParaRPr>
                    </a:p>
                  </a:txBody>
                  <a:tcPr marL="8502" marR="8502" marT="8502" marB="8502">
                    <a:lnL>
                      <a:noFill/>
                    </a:lnL>
                    <a:lnR>
                      <a:noFill/>
                    </a:lnR>
                    <a:lnT>
                      <a:noFill/>
                    </a:lnT>
                    <a:lnB>
                      <a:noFill/>
                    </a:lnB>
                    <a:solidFill>
                      <a:srgbClr val="FFFFFF"/>
                    </a:solidFill>
                  </a:tcPr>
                </a:tc>
                <a:tc>
                  <a:txBody>
                    <a:bodyPr/>
                    <a:lstStyle/>
                    <a:p>
                      <a:pPr algn="l" rtl="0" fontAlgn="auto" hangingPunct="1">
                        <a:spcAft>
                          <a:spcPts val="0"/>
                        </a:spcAft>
                      </a:pPr>
                      <a:r>
                        <a:rPr lang="en-US" sz="1200">
                          <a:solidFill>
                            <a:schemeClr val="bg1">
                              <a:lumMod val="50000"/>
                            </a:schemeClr>
                          </a:solidFill>
                          <a:latin typeface="Times New Roman" pitchFamily="18" charset="0"/>
                          <a:ea typeface="Times New Roman"/>
                          <a:cs typeface="Times New Roman" pitchFamily="18" charset="0"/>
                        </a:rPr>
                        <a:t>Confidence in one's ability to take action</a:t>
                      </a:r>
                    </a:p>
                  </a:txBody>
                  <a:tcPr marL="8502" marR="8502" marT="8502" marB="8502">
                    <a:lnL>
                      <a:noFill/>
                    </a:lnL>
                    <a:lnR>
                      <a:noFill/>
                    </a:lnR>
                    <a:lnT>
                      <a:noFill/>
                    </a:lnT>
                    <a:lnB>
                      <a:noFill/>
                    </a:lnB>
                    <a:solidFill>
                      <a:srgbClr val="FFFFFF"/>
                    </a:solidFill>
                  </a:tcPr>
                </a:tc>
                <a:tc>
                  <a:txBody>
                    <a:bodyPr/>
                    <a:lstStyle/>
                    <a:p>
                      <a:pPr marL="342900" lvl="0" indent="-342900" algn="l" rtl="0" fontAlgn="auto" hangingPunct="1">
                        <a:spcAft>
                          <a:spcPts val="0"/>
                        </a:spcAft>
                        <a:buSzPts val="1000"/>
                        <a:buFont typeface="Symbol"/>
                        <a:buChar char=""/>
                        <a:tabLst>
                          <a:tab pos="457200" algn="l"/>
                        </a:tabLst>
                      </a:pPr>
                      <a:r>
                        <a:rPr lang="en-US" sz="1200" dirty="0">
                          <a:solidFill>
                            <a:schemeClr val="bg1">
                              <a:lumMod val="50000"/>
                            </a:schemeClr>
                          </a:solidFill>
                          <a:latin typeface="Times New Roman" pitchFamily="18" charset="0"/>
                          <a:ea typeface="Times New Roman"/>
                          <a:cs typeface="Times New Roman" pitchFamily="18" charset="0"/>
                        </a:rPr>
                        <a:t>Provide training, guidance, and positive reinforcement </a:t>
                      </a:r>
                    </a:p>
                  </a:txBody>
                  <a:tcPr marL="8502" marR="8502" marT="8502" marB="8502">
                    <a:lnL>
                      <a:noFill/>
                    </a:lnL>
                    <a:lnR>
                      <a:noFill/>
                    </a:lnR>
                    <a:lnT>
                      <a:noFill/>
                    </a:lnT>
                    <a:lnB>
                      <a:noFill/>
                    </a:lnB>
                    <a:solidFill>
                      <a:srgbClr val="FFFFFF"/>
                    </a:solidFill>
                  </a:tcPr>
                </a:tc>
              </a:tr>
            </a:tbl>
          </a:graphicData>
        </a:graphic>
      </p:graphicFrame>
      <p:sp>
        <p:nvSpPr>
          <p:cNvPr id="63515"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justLow" rtl="0" eaLnBrk="0" hangingPunct="0"/>
            <a:endParaRPr lang="ar-SA"/>
          </a:p>
        </p:txBody>
      </p:sp>
      <p:sp>
        <p:nvSpPr>
          <p:cNvPr id="63516" name="Rectangle 2"/>
          <p:cNvSpPr>
            <a:spLocks noChangeArrowheads="1"/>
          </p:cNvSpPr>
          <p:nvPr/>
        </p:nvSpPr>
        <p:spPr bwMode="auto">
          <a:xfrm>
            <a:off x="1547813" y="492125"/>
            <a:ext cx="6372225" cy="369888"/>
          </a:xfrm>
          <a:prstGeom prst="rect">
            <a:avLst/>
          </a:prstGeom>
          <a:noFill/>
          <a:ln w="9525">
            <a:noFill/>
            <a:miter lim="800000"/>
            <a:headEnd/>
            <a:tailEnd/>
          </a:ln>
        </p:spPr>
        <p:txBody>
          <a:bodyPr anchor="ctr">
            <a:spAutoFit/>
          </a:bodyPr>
          <a:lstStyle/>
          <a:p>
            <a:pPr algn="ctr" rtl="0" eaLnBrk="0" hangingPunct="0">
              <a:buFontTx/>
              <a:buChar char="•"/>
            </a:pPr>
            <a:r>
              <a:rPr lang="en-US">
                <a:latin typeface="Arial Black" pitchFamily="34" charset="0"/>
                <a:cs typeface="Times New Roman" pitchFamily="18" charset="0"/>
              </a:rPr>
              <a:t>Define &amp; Apply HBM Concepts</a:t>
            </a:r>
            <a:endParaRPr lang="en-US"/>
          </a:p>
        </p:txBody>
      </p:sp>
    </p:spTree>
  </p:cSld>
  <p:clrMapOvr>
    <a:masterClrMapping/>
  </p:clrMapOvr>
  <p:transition>
    <p:push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اريخ 3"/>
          <p:cNvSpPr>
            <a:spLocks noGrp="1"/>
          </p:cNvSpPr>
          <p:nvPr>
            <p:ph type="dt" sz="quarter" idx="10"/>
          </p:nvPr>
        </p:nvSpPr>
        <p:spPr/>
        <p:txBody>
          <a:bodyPr/>
          <a:lstStyle/>
          <a:p>
            <a:pPr>
              <a:defRPr/>
            </a:pPr>
            <a:r>
              <a:rPr lang="ar-SA" smtClean="0"/>
              <a:t>CHS456</a:t>
            </a:r>
            <a:endParaRPr lang="en-US"/>
          </a:p>
        </p:txBody>
      </p:sp>
      <p:sp>
        <p:nvSpPr>
          <p:cNvPr id="6"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7" name="عنصر نائب لرقم الشريحة 5"/>
          <p:cNvSpPr>
            <a:spLocks noGrp="1"/>
          </p:cNvSpPr>
          <p:nvPr>
            <p:ph type="sldNum" sz="quarter" idx="12"/>
          </p:nvPr>
        </p:nvSpPr>
        <p:spPr/>
        <p:txBody>
          <a:bodyPr/>
          <a:lstStyle/>
          <a:p>
            <a:pPr>
              <a:defRPr/>
            </a:pPr>
            <a:fld id="{036D528D-30AE-4BAC-8547-ED578A47CB8B}" type="slidenum">
              <a:rPr lang="ar-SA"/>
              <a:pPr>
                <a:defRPr/>
              </a:pPr>
              <a:t>63</a:t>
            </a:fld>
            <a:endParaRPr lang="en-US"/>
          </a:p>
        </p:txBody>
      </p:sp>
      <p:sp>
        <p:nvSpPr>
          <p:cNvPr id="129026" name="Rectangle 2"/>
          <p:cNvSpPr>
            <a:spLocks noGrp="1" noRot="1" noChangeArrowheads="1"/>
          </p:cNvSpPr>
          <p:nvPr>
            <p:ph type="title"/>
          </p:nvPr>
        </p:nvSpPr>
        <p:spPr>
          <a:xfrm>
            <a:off x="1619250" y="144463"/>
            <a:ext cx="6400800" cy="836612"/>
          </a:xfrm>
        </p:spPr>
        <p:txBody>
          <a:bodyPr/>
          <a:lstStyle/>
          <a:p>
            <a:pPr rtl="0" eaLnBrk="1" hangingPunct="1">
              <a:defRPr/>
            </a:pPr>
            <a:r>
              <a:rPr lang="en-US" sz="2000" dirty="0" smtClean="0"/>
              <a:t>HBM Predict &amp; explain Sick Role &amp; Predict Preventive Nutrition H Behavior</a:t>
            </a:r>
            <a:r>
              <a:rPr lang="en-US" sz="3600" dirty="0" smtClean="0"/>
              <a:t>  </a:t>
            </a:r>
            <a:r>
              <a:rPr lang="ar-SA" sz="3600" dirty="0" smtClean="0"/>
              <a:t> </a:t>
            </a:r>
            <a:endParaRPr lang="en-US" sz="3600" dirty="0" smtClean="0"/>
          </a:p>
        </p:txBody>
      </p:sp>
      <p:pic>
        <p:nvPicPr>
          <p:cNvPr id="64518" name="Picture 4" descr="HBMPrdict &amp; Explian2"/>
          <p:cNvPicPr>
            <a:picLocks noGrp="1" noChangeAspect="1" noChangeArrowheads="1"/>
          </p:cNvPicPr>
          <p:nvPr>
            <p:ph type="body" idx="1"/>
          </p:nvPr>
        </p:nvPicPr>
        <p:blipFill>
          <a:blip r:embed="rId2"/>
          <a:srcRect t="2895"/>
          <a:stretch>
            <a:fillRect/>
          </a:stretch>
        </p:blipFill>
        <p:spPr>
          <a:xfrm>
            <a:off x="538163" y="1268413"/>
            <a:ext cx="3602037" cy="4824412"/>
          </a:xfrm>
        </p:spPr>
      </p:pic>
      <p:pic>
        <p:nvPicPr>
          <p:cNvPr id="64519" name="Picture 5" descr="HBMPredict &amp; Explian PHBehave2"/>
          <p:cNvPicPr>
            <a:picLocks noChangeAspect="1" noChangeArrowheads="1"/>
          </p:cNvPicPr>
          <p:nvPr/>
        </p:nvPicPr>
        <p:blipFill>
          <a:blip r:embed="rId3"/>
          <a:srcRect/>
          <a:stretch>
            <a:fillRect/>
          </a:stretch>
        </p:blipFill>
        <p:spPr bwMode="auto">
          <a:xfrm>
            <a:off x="4356100" y="1268413"/>
            <a:ext cx="4319588" cy="4752975"/>
          </a:xfrm>
          <a:prstGeom prst="rect">
            <a:avLst/>
          </a:prstGeom>
          <a:noFill/>
          <a:ln w="9525">
            <a:noFill/>
            <a:miter lim="800000"/>
            <a:headEnd/>
            <a:tailEnd/>
          </a:ln>
        </p:spPr>
      </p:pic>
    </p:spTree>
  </p:cSld>
  <p:clrMapOvr>
    <a:masterClrMapping/>
  </p:clrMapOvr>
  <p:transition>
    <p:push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Grp="1" noChangeArrowheads="1"/>
          </p:cNvSpPr>
          <p:nvPr>
            <p:ph type="dt" sz="quarter" idx="10"/>
          </p:nvPr>
        </p:nvSpPr>
        <p:spPr/>
        <p:txBody>
          <a:bodyPr/>
          <a:lstStyle/>
          <a:p>
            <a:pPr>
              <a:defRPr/>
            </a:pPr>
            <a:r>
              <a:rPr lang="ar-SA" smtClean="0"/>
              <a:t>CHS456</a:t>
            </a:r>
            <a:endParaRPr lang="en-US"/>
          </a:p>
        </p:txBody>
      </p:sp>
      <p:sp>
        <p:nvSpPr>
          <p:cNvPr id="5" name="Rectangle 12"/>
          <p:cNvSpPr>
            <a:spLocks noGrp="1" noChangeArrowheads="1"/>
          </p:cNvSpPr>
          <p:nvPr>
            <p:ph type="ftr" sz="quarter" idx="11"/>
          </p:nvPr>
        </p:nvSpPr>
        <p:spPr/>
        <p:txBody>
          <a:bodyPr/>
          <a:lstStyle/>
          <a:p>
            <a:pPr>
              <a:defRPr/>
            </a:pPr>
            <a:r>
              <a:rPr lang="en-US" smtClean="0"/>
              <a:t>Johali3 NHEPC 2014</a:t>
            </a:r>
            <a:endParaRPr lang="en-US"/>
          </a:p>
        </p:txBody>
      </p:sp>
      <p:sp>
        <p:nvSpPr>
          <p:cNvPr id="6" name="Rectangle 13"/>
          <p:cNvSpPr>
            <a:spLocks noGrp="1" noChangeArrowheads="1"/>
          </p:cNvSpPr>
          <p:nvPr>
            <p:ph type="sldNum" sz="quarter" idx="12"/>
          </p:nvPr>
        </p:nvSpPr>
        <p:spPr/>
        <p:txBody>
          <a:bodyPr/>
          <a:lstStyle/>
          <a:p>
            <a:pPr>
              <a:defRPr/>
            </a:pPr>
            <a:fld id="{D07B936D-DC35-4E35-AC78-16C1A9ECA3FD}" type="slidenum">
              <a:rPr lang="ar-SA"/>
              <a:pPr>
                <a:defRPr/>
              </a:pPr>
              <a:t>64</a:t>
            </a:fld>
            <a:endParaRPr lang="en-US"/>
          </a:p>
        </p:txBody>
      </p:sp>
      <p:sp>
        <p:nvSpPr>
          <p:cNvPr id="62468" name="Rectangle 4"/>
          <p:cNvSpPr>
            <a:spLocks noGrp="1" noChangeArrowheads="1"/>
          </p:cNvSpPr>
          <p:nvPr>
            <p:ph type="ctrTitle"/>
          </p:nvPr>
        </p:nvSpPr>
        <p:spPr>
          <a:xfrm>
            <a:off x="928688" y="571500"/>
            <a:ext cx="2508250" cy="728663"/>
          </a:xfrm>
        </p:spPr>
        <p:txBody>
          <a:bodyPr/>
          <a:lstStyle/>
          <a:p>
            <a:pPr rtl="0" eaLnBrk="1" hangingPunct="1">
              <a:defRPr/>
            </a:pPr>
            <a:r>
              <a:rPr lang="en-US" sz="3800" i="1" dirty="0" smtClean="0"/>
              <a:t>NHEPC </a:t>
            </a:r>
            <a:endParaRPr lang="en-US" sz="3800" dirty="0" smtClean="0"/>
          </a:p>
        </p:txBody>
      </p:sp>
      <p:sp>
        <p:nvSpPr>
          <p:cNvPr id="62469" name="Rectangle 5"/>
          <p:cNvSpPr>
            <a:spLocks noGrp="1" noChangeArrowheads="1"/>
          </p:cNvSpPr>
          <p:nvPr>
            <p:ph type="subTitle" idx="1"/>
          </p:nvPr>
        </p:nvSpPr>
        <p:spPr>
          <a:xfrm>
            <a:off x="1979613" y="1412875"/>
            <a:ext cx="6400800" cy="3384550"/>
          </a:xfrm>
        </p:spPr>
        <p:txBody>
          <a:bodyPr/>
          <a:lstStyle/>
          <a:p>
            <a:pPr algn="l" rtl="0" eaLnBrk="1" hangingPunct="1">
              <a:defRPr/>
            </a:pPr>
            <a:r>
              <a:rPr lang="en-US" sz="2800" dirty="0" smtClean="0">
                <a:latin typeface="Arial Black" pitchFamily="34" charset="0"/>
              </a:rPr>
              <a:t>Related</a:t>
            </a:r>
            <a:r>
              <a:rPr lang="en-US" sz="3600" b="1" dirty="0" smtClean="0">
                <a:latin typeface="Arial Black" pitchFamily="34" charset="0"/>
              </a:rPr>
              <a:t> </a:t>
            </a:r>
          </a:p>
          <a:p>
            <a:pPr algn="ctr" rtl="0" eaLnBrk="1" hangingPunct="1">
              <a:defRPr/>
            </a:pPr>
            <a:r>
              <a:rPr lang="en-US" sz="4000" b="1" dirty="0" smtClean="0">
                <a:latin typeface="Arial Black" pitchFamily="34" charset="0"/>
              </a:rPr>
              <a:t>ETHICS</a:t>
            </a:r>
          </a:p>
          <a:p>
            <a:pPr algn="ctr" rtl="0" eaLnBrk="1" hangingPunct="1">
              <a:defRPr/>
            </a:pPr>
            <a:r>
              <a:rPr lang="en-US" sz="4000" b="1" dirty="0" smtClean="0">
                <a:latin typeface="Arial Black" pitchFamily="34" charset="0"/>
              </a:rPr>
              <a:t>&amp; </a:t>
            </a:r>
          </a:p>
          <a:p>
            <a:pPr algn="ctr" rtl="0" eaLnBrk="1" hangingPunct="1">
              <a:defRPr/>
            </a:pPr>
            <a:r>
              <a:rPr lang="en-US" sz="4000" b="1" dirty="0" smtClean="0">
                <a:latin typeface="Arial Black" pitchFamily="34" charset="0"/>
              </a:rPr>
              <a:t>COMMUNICATION</a:t>
            </a:r>
          </a:p>
          <a:p>
            <a:pPr algn="ctr" rtl="0" eaLnBrk="1" hangingPunct="1">
              <a:defRPr/>
            </a:pPr>
            <a:endParaRPr lang="en-US" sz="2000" i="1" dirty="0" smtClean="0">
              <a:latin typeface="Arial Black" pitchFamily="34" charset="0"/>
            </a:endParaRPr>
          </a:p>
        </p:txBody>
      </p:sp>
      <p:sp>
        <p:nvSpPr>
          <p:cNvPr id="65543" name="مستطيل 6"/>
          <p:cNvSpPr>
            <a:spLocks noChangeArrowheads="1"/>
          </p:cNvSpPr>
          <p:nvPr/>
        </p:nvSpPr>
        <p:spPr bwMode="auto">
          <a:xfrm>
            <a:off x="2286000" y="5500688"/>
            <a:ext cx="5133975" cy="369887"/>
          </a:xfrm>
          <a:prstGeom prst="rect">
            <a:avLst/>
          </a:prstGeom>
          <a:noFill/>
          <a:ln w="9525">
            <a:noFill/>
            <a:miter lim="800000"/>
            <a:headEnd/>
            <a:tailEnd/>
          </a:ln>
        </p:spPr>
        <p:txBody>
          <a:bodyPr wrap="none">
            <a:spAutoFit/>
          </a:bodyPr>
          <a:lstStyle/>
          <a:p>
            <a:r>
              <a:rPr lang="en-US" b="1"/>
              <a:t>Bases Can Facilitate Quality of Plan NHEPC </a:t>
            </a:r>
            <a:endParaRPr lang="ar-SA"/>
          </a:p>
        </p:txBody>
      </p:sp>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92968026-FDE7-4051-B5D8-47754474634C}" type="slidenum">
              <a:rPr lang="ar-SA"/>
              <a:pPr>
                <a:defRPr/>
              </a:pPr>
              <a:t>65</a:t>
            </a:fld>
            <a:endParaRPr lang="en-US"/>
          </a:p>
        </p:txBody>
      </p:sp>
      <p:sp>
        <p:nvSpPr>
          <p:cNvPr id="63490" name="Rectangle 2"/>
          <p:cNvSpPr>
            <a:spLocks noGrp="1" noRot="1" noChangeArrowheads="1"/>
          </p:cNvSpPr>
          <p:nvPr>
            <p:ph type="title"/>
          </p:nvPr>
        </p:nvSpPr>
        <p:spPr>
          <a:xfrm>
            <a:off x="2051050" y="228600"/>
            <a:ext cx="5834063" cy="1255713"/>
          </a:xfrm>
        </p:spPr>
        <p:txBody>
          <a:bodyPr/>
          <a:lstStyle/>
          <a:p>
            <a:pPr eaLnBrk="1" hangingPunct="1">
              <a:defRPr/>
            </a:pPr>
            <a:r>
              <a:rPr lang="en-US" sz="2800" b="0" smtClean="0"/>
              <a:t>ETHICS </a:t>
            </a:r>
            <a:r>
              <a:rPr lang="en-US" sz="1800" smtClean="0"/>
              <a:t/>
            </a:r>
            <a:br>
              <a:rPr lang="en-US" sz="1800" smtClean="0"/>
            </a:br>
            <a:r>
              <a:rPr lang="en-US" sz="1800" smtClean="0"/>
              <a:t>THE MOAJOE ISLAMIC ETHICAL BASES</a:t>
            </a:r>
            <a:r>
              <a:rPr lang="en-US" sz="2000" b="0" smtClean="0"/>
              <a:t/>
            </a:r>
            <a:br>
              <a:rPr lang="en-US" sz="2000" b="0" smtClean="0"/>
            </a:br>
            <a:r>
              <a:rPr lang="en-US" sz="2800" b="0" i="1" smtClean="0"/>
              <a:t>ISLAMIC </a:t>
            </a:r>
            <a:r>
              <a:rPr lang="en-US" sz="2800" i="1" smtClean="0"/>
              <a:t>ESSENTIALS</a:t>
            </a:r>
            <a:endParaRPr lang="en-US" sz="4800" smtClean="0"/>
          </a:p>
        </p:txBody>
      </p:sp>
      <p:sp>
        <p:nvSpPr>
          <p:cNvPr id="63491" name="Rectangle 3"/>
          <p:cNvSpPr>
            <a:spLocks noGrp="1" noRot="1" noChangeArrowheads="1"/>
          </p:cNvSpPr>
          <p:nvPr>
            <p:ph type="body" idx="1"/>
          </p:nvPr>
        </p:nvSpPr>
        <p:spPr>
          <a:xfrm>
            <a:off x="900113" y="1846263"/>
            <a:ext cx="7862887" cy="3743325"/>
          </a:xfrm>
        </p:spPr>
        <p:txBody>
          <a:bodyPr/>
          <a:lstStyle/>
          <a:p>
            <a:pPr algn="l" rtl="0" eaLnBrk="1" hangingPunct="1">
              <a:lnSpc>
                <a:spcPct val="90000"/>
              </a:lnSpc>
              <a:defRPr/>
            </a:pPr>
            <a:r>
              <a:rPr lang="en-US" sz="2000" smtClean="0">
                <a:latin typeface="Arial Black" pitchFamily="34" charset="0"/>
              </a:rPr>
              <a:t>Individual/Personal Nature &amp; Educational Development: </a:t>
            </a:r>
            <a:r>
              <a:rPr lang="en-US" sz="2000" i="1" smtClean="0">
                <a:latin typeface="Arial Black" pitchFamily="34" charset="0"/>
              </a:rPr>
              <a:t>from fetus - later age &amp; day after					</a:t>
            </a:r>
            <a:r>
              <a:rPr lang="ar-SA" sz="2000" smtClean="0">
                <a:latin typeface="Arial Black" pitchFamily="34" charset="0"/>
              </a:rPr>
              <a:t>التربية والتطور الطبيعي للفرد</a:t>
            </a:r>
            <a:endParaRPr lang="en-US" sz="2000" smtClean="0">
              <a:latin typeface="Arial Black" pitchFamily="34" charset="0"/>
            </a:endParaRPr>
          </a:p>
          <a:p>
            <a:pPr algn="l" rtl="0" eaLnBrk="1" hangingPunct="1">
              <a:lnSpc>
                <a:spcPct val="90000"/>
              </a:lnSpc>
              <a:buFont typeface="Wingdings" pitchFamily="2" charset="2"/>
              <a:buNone/>
              <a:defRPr/>
            </a:pPr>
            <a:endParaRPr lang="en-US" sz="2000" smtClean="0">
              <a:latin typeface="Arial Black" pitchFamily="34" charset="0"/>
            </a:endParaRPr>
          </a:p>
          <a:p>
            <a:pPr algn="l" rtl="0" eaLnBrk="1" hangingPunct="1">
              <a:lnSpc>
                <a:spcPct val="90000"/>
              </a:lnSpc>
              <a:defRPr/>
            </a:pPr>
            <a:r>
              <a:rPr lang="en-US" sz="2000" smtClean="0">
                <a:latin typeface="Arial Black" pitchFamily="34" charset="0"/>
              </a:rPr>
              <a:t>Social Security/Welfare &amp; Relationships</a:t>
            </a:r>
            <a:r>
              <a:rPr lang="ar-SA" sz="2000" smtClean="0">
                <a:latin typeface="Arial Black" pitchFamily="34" charset="0"/>
              </a:rPr>
              <a:t>التكافل والأمن والعلاقات الاجتماعية     </a:t>
            </a:r>
            <a:r>
              <a:rPr lang="en-US" sz="2000" smtClean="0">
                <a:latin typeface="Arial Black" pitchFamily="34" charset="0"/>
              </a:rPr>
              <a:t>      </a:t>
            </a:r>
          </a:p>
          <a:p>
            <a:pPr algn="l" rtl="0" eaLnBrk="1" hangingPunct="1">
              <a:lnSpc>
                <a:spcPct val="90000"/>
              </a:lnSpc>
              <a:buFont typeface="Wingdings" pitchFamily="2" charset="2"/>
              <a:buNone/>
              <a:defRPr/>
            </a:pPr>
            <a:endParaRPr lang="en-US" sz="2000" smtClean="0">
              <a:latin typeface="Arial Black" pitchFamily="34" charset="0"/>
            </a:endParaRPr>
          </a:p>
          <a:p>
            <a:pPr algn="l" rtl="0" eaLnBrk="1" hangingPunct="1">
              <a:lnSpc>
                <a:spcPct val="90000"/>
              </a:lnSpc>
              <a:defRPr/>
            </a:pPr>
            <a:r>
              <a:rPr lang="en-US" sz="2000" smtClean="0">
                <a:latin typeface="Arial Black" pitchFamily="34" charset="0"/>
              </a:rPr>
              <a:t>COMMUNICATION RIGHTS  </a:t>
            </a:r>
            <a:r>
              <a:rPr lang="ar-SA" sz="2000" smtClean="0">
                <a:latin typeface="Arial Black" pitchFamily="34" charset="0"/>
              </a:rPr>
              <a:t>حقوق التعامل والتواصل</a:t>
            </a:r>
            <a:endParaRPr lang="en-US" sz="2000" smtClean="0">
              <a:latin typeface="Arial Black" pitchFamily="34" charset="0"/>
            </a:endParaRPr>
          </a:p>
          <a:p>
            <a:pPr algn="l" rtl="0" eaLnBrk="1" hangingPunct="1">
              <a:lnSpc>
                <a:spcPct val="90000"/>
              </a:lnSpc>
              <a:buFont typeface="Wingdings" pitchFamily="2" charset="2"/>
              <a:buNone/>
              <a:defRPr/>
            </a:pPr>
            <a:endParaRPr lang="en-US" sz="2000" i="1" smtClean="0">
              <a:latin typeface="Arial Black" pitchFamily="34" charset="0"/>
            </a:endParaRPr>
          </a:p>
          <a:p>
            <a:pPr algn="ctr" rtl="0" eaLnBrk="1" hangingPunct="1">
              <a:lnSpc>
                <a:spcPct val="90000"/>
              </a:lnSpc>
              <a:buFont typeface="Wingdings" pitchFamily="2" charset="2"/>
              <a:buNone/>
              <a:defRPr/>
            </a:pPr>
            <a:r>
              <a:rPr lang="en-US" sz="2000" i="1" smtClean="0">
                <a:latin typeface="Arial Black" pitchFamily="34" charset="0"/>
              </a:rPr>
              <a:t>(As a Muslim learner; You have to write Evidence from Holly Qura</a:t>
            </a:r>
            <a:r>
              <a:rPr lang="en-US" sz="2000" i="1" smtClean="0"/>
              <a:t>’</a:t>
            </a:r>
            <a:r>
              <a:rPr lang="en-US" sz="2000" i="1" smtClean="0">
                <a:latin typeface="Arial Black" pitchFamily="34" charset="0"/>
              </a:rPr>
              <a:t>an &amp; Sunnah</a:t>
            </a:r>
            <a:r>
              <a:rPr lang="en-US" sz="2000" smtClean="0">
                <a:latin typeface="Arial Black" pitchFamily="34" charset="0"/>
              </a:rPr>
              <a:t>)</a:t>
            </a:r>
          </a:p>
          <a:p>
            <a:pPr algn="l" rtl="0" eaLnBrk="1" hangingPunct="1">
              <a:lnSpc>
                <a:spcPct val="90000"/>
              </a:lnSpc>
              <a:defRPr/>
            </a:pPr>
            <a:endParaRPr lang="en-US" sz="2000" smtClean="0"/>
          </a:p>
        </p:txBody>
      </p:sp>
    </p:spTree>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63F19962-436C-48DC-894D-77C96242CA1F}" type="slidenum">
              <a:rPr lang="ar-SA"/>
              <a:pPr>
                <a:defRPr/>
              </a:pPr>
              <a:t>66</a:t>
            </a:fld>
            <a:endParaRPr lang="en-US"/>
          </a:p>
        </p:txBody>
      </p:sp>
      <p:sp>
        <p:nvSpPr>
          <p:cNvPr id="66562" name="Rectangle 2"/>
          <p:cNvSpPr>
            <a:spLocks noGrp="1" noRot="1" noChangeArrowheads="1"/>
          </p:cNvSpPr>
          <p:nvPr>
            <p:ph type="title"/>
          </p:nvPr>
        </p:nvSpPr>
        <p:spPr>
          <a:xfrm>
            <a:off x="1258888" y="142875"/>
            <a:ext cx="6337300" cy="679450"/>
          </a:xfrm>
        </p:spPr>
        <p:txBody>
          <a:bodyPr/>
          <a:lstStyle/>
          <a:p>
            <a:pPr algn="ctr" eaLnBrk="1" hangingPunct="1">
              <a:defRPr/>
            </a:pPr>
            <a:r>
              <a:rPr lang="en-US" sz="1800" b="0" dirty="0" smtClean="0"/>
              <a:t>THE MOAJOE ISLAMIC ETHICAL BASES</a:t>
            </a:r>
            <a:r>
              <a:rPr lang="en-US" sz="2800" b="0" dirty="0" smtClean="0"/>
              <a:t> </a:t>
            </a:r>
            <a:br>
              <a:rPr lang="en-US" sz="2800" b="0" dirty="0" smtClean="0"/>
            </a:br>
            <a:r>
              <a:rPr lang="en-US" sz="2400" b="0" dirty="0" smtClean="0"/>
              <a:t>ISLAMIC FOUNDATIONS</a:t>
            </a:r>
          </a:p>
        </p:txBody>
      </p:sp>
      <p:sp>
        <p:nvSpPr>
          <p:cNvPr id="66563" name="Rectangle 3"/>
          <p:cNvSpPr>
            <a:spLocks noGrp="1" noRot="1" noChangeArrowheads="1"/>
          </p:cNvSpPr>
          <p:nvPr>
            <p:ph type="body" idx="1"/>
          </p:nvPr>
        </p:nvSpPr>
        <p:spPr>
          <a:xfrm>
            <a:off x="971550" y="1125538"/>
            <a:ext cx="7561263" cy="4824412"/>
          </a:xfrm>
        </p:spPr>
        <p:txBody>
          <a:bodyPr/>
          <a:lstStyle/>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HUMAN NOBILITY / Dignity - Identify 	        </a:t>
            </a:r>
            <a:r>
              <a:rPr lang="ar-SA" sz="2000" dirty="0" smtClean="0">
                <a:latin typeface="Arial Black" pitchFamily="34" charset="0"/>
                <a:cs typeface="Monotype Koufi" pitchFamily="2" charset="-78"/>
              </a:rPr>
              <a:t>الكرامة الإنسانية</a:t>
            </a:r>
            <a:endParaRPr lang="en-US" sz="2000" dirty="0" smtClean="0">
              <a:latin typeface="Arial Black" pitchFamily="34" charset="0"/>
              <a:cs typeface="Monotype Koufi" pitchFamily="2" charset="-78"/>
            </a:endParaRPr>
          </a:p>
          <a:p>
            <a:pPr lvl="1"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JUSTICE &amp; EQUITY   			        </a:t>
            </a:r>
            <a:r>
              <a:rPr lang="ar-SA" sz="2000" b="1" dirty="0" smtClean="0">
                <a:latin typeface="Arial Black" pitchFamily="34" charset="0"/>
                <a:cs typeface="Monotype Koufi" pitchFamily="2" charset="-78"/>
              </a:rPr>
              <a:t>العدالة والمساواة</a:t>
            </a:r>
            <a:endParaRPr lang="en-US" sz="2000" b="1" dirty="0" smtClean="0">
              <a:latin typeface="Arial Black" pitchFamily="34" charset="0"/>
              <a:cs typeface="Monotype Koufi" pitchFamily="2" charset="-78"/>
            </a:endParaRPr>
          </a:p>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HUMAN COOPERATION 	            		 </a:t>
            </a:r>
            <a:r>
              <a:rPr lang="ar-SA" sz="2000" b="1" dirty="0" smtClean="0">
                <a:latin typeface="Arial Black" pitchFamily="34" charset="0"/>
                <a:cs typeface="Monotype Koufi" pitchFamily="2" charset="-78"/>
              </a:rPr>
              <a:t>التعارف والتعاون الإنساني</a:t>
            </a:r>
            <a:r>
              <a:rPr lang="en-US" sz="2000" b="1" dirty="0" smtClean="0">
                <a:latin typeface="Arial Black" pitchFamily="34" charset="0"/>
                <a:cs typeface="David Transparent" pitchFamily="2" charset="-79"/>
              </a:rPr>
              <a:t> </a:t>
            </a:r>
          </a:p>
          <a:p>
            <a:pPr algn="l" rtl="0" eaLnBrk="1" hangingPunct="1">
              <a:lnSpc>
                <a:spcPct val="80000"/>
              </a:lnSpc>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FORGIVENESS/COMPASSION/AFFECTION </a:t>
            </a:r>
            <a:r>
              <a:rPr lang="ar-SA" sz="2000" b="1" dirty="0" smtClean="0">
                <a:latin typeface="Arial Black" pitchFamily="34" charset="0"/>
                <a:cs typeface="Monotype Koufi" pitchFamily="2" charset="-78"/>
              </a:rPr>
              <a:t>التسامح / الرحمة والمودة</a:t>
            </a:r>
            <a:r>
              <a:rPr lang="ar-SA" sz="2000" b="1" dirty="0" smtClean="0">
                <a:latin typeface="Arial Black" pitchFamily="34" charset="0"/>
              </a:rPr>
              <a:t>    </a:t>
            </a:r>
            <a:r>
              <a:rPr lang="ar-SA" sz="2000" b="1" dirty="0" smtClean="0">
                <a:latin typeface="Arial Black" pitchFamily="34" charset="0"/>
                <a:cs typeface="David Transparent" pitchFamily="2" charset="-79"/>
              </a:rPr>
              <a:t> </a:t>
            </a:r>
            <a:r>
              <a:rPr lang="en-US" sz="2000" b="1" dirty="0" smtClean="0">
                <a:latin typeface="Arial Black" pitchFamily="34" charset="0"/>
                <a:cs typeface="David Transparent" pitchFamily="2" charset="-79"/>
              </a:rPr>
              <a:t>	</a:t>
            </a:r>
          </a:p>
          <a:p>
            <a:pPr algn="l" rtl="0" eaLnBrk="1" hangingPunct="1">
              <a:lnSpc>
                <a:spcPct val="80000"/>
              </a:lnSpc>
              <a:buFont typeface="Wingdings" pitchFamily="2" charset="2"/>
              <a:buNone/>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 HONESTY / FIDELITY/Loyalty 	 </a:t>
            </a:r>
            <a:r>
              <a:rPr lang="ar-SA" sz="2000" b="1" dirty="0" smtClean="0">
                <a:latin typeface="Arial Black" pitchFamily="34" charset="0"/>
              </a:rPr>
              <a:t>	</a:t>
            </a:r>
            <a:r>
              <a:rPr lang="en-US" sz="2000" b="1" dirty="0" smtClean="0">
                <a:latin typeface="Arial Black" pitchFamily="34" charset="0"/>
              </a:rPr>
              <a:t>     </a:t>
            </a:r>
            <a:r>
              <a:rPr lang="ar-SA" sz="2000" b="1" dirty="0" smtClean="0">
                <a:latin typeface="Arial Black" pitchFamily="34" charset="0"/>
                <a:cs typeface="Monotype Koufi" pitchFamily="2" charset="-78"/>
              </a:rPr>
              <a:t>الولاء</a:t>
            </a:r>
            <a:r>
              <a:rPr lang="en-US" sz="2000" b="1" dirty="0" smtClean="0">
                <a:latin typeface="Arial Black" pitchFamily="34" charset="0"/>
                <a:cs typeface="David Transparent" pitchFamily="2" charset="-79"/>
              </a:rPr>
              <a:t> /</a:t>
            </a:r>
            <a:r>
              <a:rPr lang="ar-SA" sz="2000" b="1" dirty="0" smtClean="0">
                <a:latin typeface="Arial Black" pitchFamily="34" charset="0"/>
                <a:cs typeface="Monotype Koufi" pitchFamily="2" charset="-78"/>
              </a:rPr>
              <a:t>الأمانة/ الإخلاص</a:t>
            </a:r>
            <a:endParaRPr lang="en-US" sz="2000" b="1" dirty="0" smtClean="0">
              <a:latin typeface="Arial Black" pitchFamily="34" charset="0"/>
              <a:cs typeface="Monotype Koufi" pitchFamily="2" charset="-78"/>
            </a:endParaRPr>
          </a:p>
          <a:p>
            <a:pPr algn="l" rtl="0" eaLnBrk="1" hangingPunct="1">
              <a:lnSpc>
                <a:spcPct val="80000"/>
              </a:lnSpc>
              <a:defRPr/>
            </a:pPr>
            <a:endParaRPr lang="en-US" sz="2000" b="1" dirty="0" smtClean="0">
              <a:latin typeface="Arial Black" pitchFamily="34" charset="0"/>
              <a:cs typeface="Monotype Koufi" pitchFamily="2" charset="-78"/>
            </a:endParaRPr>
          </a:p>
          <a:p>
            <a:pPr algn="l" rtl="0" eaLnBrk="1" hangingPunct="1">
              <a:lnSpc>
                <a:spcPct val="80000"/>
              </a:lnSpc>
              <a:defRPr/>
            </a:pPr>
            <a:endParaRPr lang="en-US" sz="2000" b="1" dirty="0" smtClean="0">
              <a:latin typeface="Arial Black" pitchFamily="34" charset="0"/>
              <a:cs typeface="David Transparent" pitchFamily="2" charset="-79"/>
            </a:endParaRPr>
          </a:p>
          <a:p>
            <a:pPr algn="l" rtl="0" eaLnBrk="1" hangingPunct="1">
              <a:lnSpc>
                <a:spcPct val="80000"/>
              </a:lnSpc>
              <a:defRPr/>
            </a:pPr>
            <a:r>
              <a:rPr lang="en-US" sz="2000" b="1" dirty="0" smtClean="0">
                <a:latin typeface="Arial Black" pitchFamily="34" charset="0"/>
                <a:cs typeface="David Transparent" pitchFamily="2" charset="-79"/>
              </a:rPr>
              <a:t>BENEFIT/ USEFULNESS	           		 </a:t>
            </a:r>
            <a:r>
              <a:rPr lang="ar-SA" sz="2000" b="1" dirty="0" smtClean="0">
                <a:latin typeface="Arial Black" pitchFamily="34" charset="0"/>
                <a:cs typeface="Monotype Koufi" pitchFamily="2" charset="-78"/>
              </a:rPr>
              <a:t>الإحسان/البر/المنفعة والمصلحة</a:t>
            </a:r>
            <a:r>
              <a:rPr lang="en-US" sz="2000" b="1" dirty="0" smtClean="0">
                <a:latin typeface="Arial Black" pitchFamily="34" charset="0"/>
                <a:cs typeface="David Transparent" pitchFamily="2" charset="-79"/>
              </a:rPr>
              <a:t>	 </a:t>
            </a:r>
            <a:endParaRPr lang="ar-SA" sz="2000" b="1" dirty="0" smtClean="0">
              <a:latin typeface="Arial Black" pitchFamily="34" charset="0"/>
              <a:cs typeface="David Transparent" pitchFamily="2" charset="-79"/>
            </a:endParaRPr>
          </a:p>
          <a:p>
            <a:pPr algn="ctr" rtl="0" eaLnBrk="1" hangingPunct="1">
              <a:lnSpc>
                <a:spcPct val="80000"/>
              </a:lnSpc>
              <a:buFont typeface="Wingdings" pitchFamily="2" charset="2"/>
              <a:buNone/>
              <a:defRPr/>
            </a:pPr>
            <a:endParaRPr lang="en-US" sz="2000" dirty="0" smtClean="0"/>
          </a:p>
          <a:p>
            <a:pPr algn="ctr" rtl="0" eaLnBrk="1" hangingPunct="1">
              <a:lnSpc>
                <a:spcPct val="80000"/>
              </a:lnSpc>
              <a:buFont typeface="Wingdings" pitchFamily="2" charset="2"/>
              <a:buNone/>
              <a:defRPr/>
            </a:pPr>
            <a:r>
              <a:rPr lang="ar-SA" sz="2000" dirty="0" smtClean="0"/>
              <a:t>============</a:t>
            </a:r>
          </a:p>
          <a:p>
            <a:pPr algn="ctr" rtl="0" eaLnBrk="1" hangingPunct="1">
              <a:lnSpc>
                <a:spcPct val="80000"/>
              </a:lnSpc>
              <a:buFont typeface="Wingdings" pitchFamily="2" charset="2"/>
              <a:buNone/>
              <a:defRPr/>
            </a:pPr>
            <a:r>
              <a:rPr lang="ar-SA" sz="2000" dirty="0" smtClean="0"/>
              <a:t>	</a:t>
            </a:r>
            <a:r>
              <a:rPr lang="en-US" sz="2000" i="1" dirty="0" smtClean="0">
                <a:latin typeface="Arial Black" pitchFamily="34" charset="0"/>
              </a:rPr>
              <a:t>As a Muslim learner, you have to find at least (</a:t>
            </a:r>
            <a:r>
              <a:rPr lang="en-US" sz="2000" i="1" dirty="0" err="1" smtClean="0">
                <a:latin typeface="Arial Black" pitchFamily="34" charset="0"/>
              </a:rPr>
              <a:t>Aiah</a:t>
            </a:r>
            <a:r>
              <a:rPr lang="en-US" sz="2000" i="1" dirty="0" smtClean="0">
                <a:latin typeface="Arial Black" pitchFamily="34" charset="0"/>
              </a:rPr>
              <a:t> or </a:t>
            </a:r>
            <a:r>
              <a:rPr lang="en-US" sz="2000" i="1" dirty="0" err="1" smtClean="0">
                <a:latin typeface="Arial Black" pitchFamily="34" charset="0"/>
              </a:rPr>
              <a:t>Hadeeth</a:t>
            </a:r>
            <a:r>
              <a:rPr lang="en-US" sz="2000" i="1" dirty="0" smtClean="0">
                <a:latin typeface="Arial Black" pitchFamily="34" charset="0"/>
              </a:rPr>
              <a:t>) as scientific evidence for each</a:t>
            </a:r>
          </a:p>
          <a:p>
            <a:pPr algn="ctr" rtl="0" eaLnBrk="1" hangingPunct="1">
              <a:lnSpc>
                <a:spcPct val="80000"/>
              </a:lnSpc>
              <a:buFont typeface="Wingdings" pitchFamily="2" charset="2"/>
              <a:buNone/>
              <a:defRPr/>
            </a:pPr>
            <a:endParaRPr lang="en-US" sz="2000" i="1" dirty="0" smtClean="0">
              <a:latin typeface="Arial Black" pitchFamily="34" charset="0"/>
            </a:endParaRPr>
          </a:p>
          <a:p>
            <a:pPr algn="ctr" rtl="0" eaLnBrk="1" hangingPunct="1">
              <a:lnSpc>
                <a:spcPct val="80000"/>
              </a:lnSpc>
              <a:buFont typeface="Wingdings" pitchFamily="2" charset="2"/>
              <a:buNone/>
              <a:defRPr/>
            </a:pPr>
            <a:r>
              <a:rPr lang="en-US" sz="2000" i="1" dirty="0" smtClean="0">
                <a:latin typeface="Arial Black" pitchFamily="34" charset="0"/>
              </a:rPr>
              <a:t>-----------------------------------------------</a:t>
            </a:r>
          </a:p>
          <a:p>
            <a:pPr algn="ctr" rtl="0" eaLnBrk="1" hangingPunct="1">
              <a:lnSpc>
                <a:spcPct val="80000"/>
              </a:lnSpc>
              <a:buFont typeface="Wingdings" pitchFamily="2" charset="2"/>
              <a:buNone/>
              <a:defRPr/>
            </a:pPr>
            <a:r>
              <a:rPr lang="en-US" sz="2000" i="1" dirty="0" smtClean="0">
                <a:latin typeface="Arial Black" pitchFamily="34" charset="0"/>
              </a:rPr>
              <a:t>For details read: </a:t>
            </a:r>
            <a:r>
              <a:rPr lang="en-US" sz="2000" i="1" dirty="0" err="1" smtClean="0">
                <a:latin typeface="Arial Black" pitchFamily="34" charset="0"/>
              </a:rPr>
              <a:t>Johali</a:t>
            </a:r>
            <a:r>
              <a:rPr lang="en-US" sz="2000" i="1" dirty="0" smtClean="0">
                <a:latin typeface="Arial Black" pitchFamily="34" charset="0"/>
              </a:rPr>
              <a:t> (2008) A Concise of Health Profession History &amp; Ethics </a:t>
            </a:r>
            <a:r>
              <a:rPr lang="en-US" sz="2000" dirty="0" smtClean="0"/>
              <a:t> </a:t>
            </a:r>
          </a:p>
        </p:txBody>
      </p:sp>
    </p:spTree>
  </p:cSld>
  <p:clrMapOvr>
    <a:masterClrMapping/>
  </p:clrMapOvr>
  <p:transition>
    <p:push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69A35EAF-14D1-4D50-B526-537F92DFD7A3}" type="slidenum">
              <a:rPr lang="ar-SA"/>
              <a:pPr>
                <a:defRPr/>
              </a:pPr>
              <a:t>67</a:t>
            </a:fld>
            <a:endParaRPr lang="en-US"/>
          </a:p>
        </p:txBody>
      </p:sp>
      <p:sp>
        <p:nvSpPr>
          <p:cNvPr id="67586" name="Rectangle 2"/>
          <p:cNvSpPr>
            <a:spLocks noGrp="1" noRot="1" noChangeArrowheads="1"/>
          </p:cNvSpPr>
          <p:nvPr>
            <p:ph type="title"/>
          </p:nvPr>
        </p:nvSpPr>
        <p:spPr>
          <a:xfrm>
            <a:off x="1619250" y="476250"/>
            <a:ext cx="6697663" cy="720725"/>
          </a:xfrm>
        </p:spPr>
        <p:txBody>
          <a:bodyPr/>
          <a:lstStyle/>
          <a:p>
            <a:pPr rtl="0" eaLnBrk="1" hangingPunct="1">
              <a:defRPr/>
            </a:pPr>
            <a:r>
              <a:rPr lang="en-US" sz="1600" b="0" smtClean="0"/>
              <a:t>THE MOAJOR ISLAMIC ETHICAL BASES</a:t>
            </a:r>
            <a:br>
              <a:rPr lang="en-US" sz="1600" b="0" smtClean="0"/>
            </a:br>
            <a:r>
              <a:rPr lang="en-US" sz="1800" b="0" i="1" smtClean="0"/>
              <a:t>GLOBAL MORAL REASONING </a:t>
            </a:r>
            <a:br>
              <a:rPr lang="en-US" sz="1800" b="0" i="1" smtClean="0"/>
            </a:br>
            <a:r>
              <a:rPr lang="en-US" sz="1800" i="1" smtClean="0"/>
              <a:t>THREE MAJOR LEVELS + 6 STAGES</a:t>
            </a:r>
          </a:p>
        </p:txBody>
      </p:sp>
      <p:sp>
        <p:nvSpPr>
          <p:cNvPr id="67587" name="Rectangle 3"/>
          <p:cNvSpPr>
            <a:spLocks noGrp="1" noRot="1" noChangeArrowheads="1"/>
          </p:cNvSpPr>
          <p:nvPr>
            <p:ph type="body" idx="1"/>
          </p:nvPr>
        </p:nvSpPr>
        <p:spPr>
          <a:xfrm>
            <a:off x="838200" y="1557338"/>
            <a:ext cx="8007350" cy="4333875"/>
          </a:xfrm>
        </p:spPr>
        <p:txBody>
          <a:bodyPr/>
          <a:lstStyle/>
          <a:p>
            <a:pPr algn="l" rtl="0" eaLnBrk="1" hangingPunct="1">
              <a:defRPr/>
            </a:pPr>
            <a:r>
              <a:rPr lang="en-US" sz="2400" b="1" i="1" smtClean="0"/>
              <a:t>PRE-CONVENTIONAL LEVEL</a:t>
            </a:r>
            <a:endParaRPr lang="en-US" sz="2400" i="1" smtClean="0"/>
          </a:p>
          <a:p>
            <a:pPr lvl="3" algn="l" rtl="0" eaLnBrk="1" hangingPunct="1">
              <a:defRPr/>
            </a:pPr>
            <a:r>
              <a:rPr lang="en-US" sz="1800" i="1" smtClean="0"/>
              <a:t>STAGE 1: Moral Realism </a:t>
            </a:r>
          </a:p>
          <a:p>
            <a:pPr lvl="3" algn="l" rtl="0" eaLnBrk="1" hangingPunct="1">
              <a:defRPr/>
            </a:pPr>
            <a:r>
              <a:rPr lang="en-US" sz="1800" i="1" smtClean="0"/>
              <a:t>STAGE 2: Individual &amp; Instrumental Morality</a:t>
            </a:r>
            <a:endParaRPr lang="en-US" sz="1800" b="1" i="1" smtClean="0"/>
          </a:p>
          <a:p>
            <a:pPr algn="l" rtl="0" eaLnBrk="1" hangingPunct="1">
              <a:defRPr/>
            </a:pPr>
            <a:r>
              <a:rPr lang="en-US" sz="2800" b="1" i="1" smtClean="0"/>
              <a:t>CONVENTIONAL LEVEL </a:t>
            </a:r>
            <a:endParaRPr lang="en-US" sz="2800" i="1" smtClean="0"/>
          </a:p>
          <a:p>
            <a:pPr lvl="3" algn="l" rtl="0" eaLnBrk="1" hangingPunct="1">
              <a:defRPr/>
            </a:pPr>
            <a:r>
              <a:rPr lang="en-US" sz="1800" b="1" i="1" smtClean="0"/>
              <a:t>STAGE 3: </a:t>
            </a:r>
            <a:r>
              <a:rPr lang="en-US" sz="1800" i="1" smtClean="0"/>
              <a:t>Interpersonal Normative Morality</a:t>
            </a:r>
            <a:r>
              <a:rPr lang="en-US" sz="1800" b="1" i="1" smtClean="0"/>
              <a:t> </a:t>
            </a:r>
          </a:p>
          <a:p>
            <a:pPr lvl="3" algn="l" rtl="0" eaLnBrk="1" hangingPunct="1">
              <a:defRPr/>
            </a:pPr>
            <a:r>
              <a:rPr lang="en-US" sz="1800" b="1" i="1" smtClean="0"/>
              <a:t>STAGE 4: </a:t>
            </a:r>
            <a:r>
              <a:rPr lang="en-US" sz="1800" i="1" smtClean="0"/>
              <a:t>Social System Morality</a:t>
            </a:r>
          </a:p>
          <a:p>
            <a:pPr algn="l" rtl="0" eaLnBrk="1" hangingPunct="1">
              <a:defRPr/>
            </a:pPr>
            <a:r>
              <a:rPr lang="en-US" sz="2400" b="1" i="1" smtClean="0"/>
              <a:t>POST-CONVENTIONAL LEVEL</a:t>
            </a:r>
            <a:r>
              <a:rPr lang="en-US" sz="2800" b="1" i="1" smtClean="0"/>
              <a:t> </a:t>
            </a:r>
            <a:endParaRPr lang="en-US" sz="2800" i="1" smtClean="0"/>
          </a:p>
          <a:p>
            <a:pPr lvl="3" algn="l" rtl="0" eaLnBrk="1" hangingPunct="1">
              <a:defRPr/>
            </a:pPr>
            <a:r>
              <a:rPr lang="en-US" sz="1800" b="1" i="1" smtClean="0"/>
              <a:t>STAGE 5:</a:t>
            </a:r>
            <a:r>
              <a:rPr lang="en-US" sz="1800" i="1" smtClean="0"/>
              <a:t> Human Rights &amp; Social Contract Morality</a:t>
            </a:r>
          </a:p>
          <a:p>
            <a:pPr lvl="3" algn="l" rtl="0" eaLnBrk="1" hangingPunct="1">
              <a:defRPr/>
            </a:pPr>
            <a:r>
              <a:rPr lang="en-US" sz="1800" b="1" i="1" smtClean="0"/>
              <a:t>STAGE 6:</a:t>
            </a:r>
            <a:r>
              <a:rPr lang="en-US" sz="1800" i="1" smtClean="0"/>
              <a:t> Universal Ethical Principles (because People seen as having value in themselves rather than as agent of social values, thus it emphasis the “</a:t>
            </a:r>
            <a:r>
              <a:rPr lang="en-US" sz="1800" b="1" i="1" smtClean="0"/>
              <a:t>Self chosen for best Justice; Human dignity &amp; Rights  → Optimum Quality</a:t>
            </a:r>
            <a:r>
              <a:rPr lang="en-US" sz="1800" smtClean="0"/>
              <a:t> </a:t>
            </a:r>
            <a:endParaRPr lang="en-US" sz="1200" b="1" i="1" smtClean="0"/>
          </a:p>
        </p:txBody>
      </p:sp>
    </p:spTree>
  </p:cSld>
  <p:clrMapOvr>
    <a:masterClrMapping/>
  </p:clrMapOvr>
  <p:transition>
    <p:push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E6A13AA-0480-433F-B690-5AF2C63C6059}" type="slidenum">
              <a:rPr lang="ar-SA"/>
              <a:pPr>
                <a:defRPr/>
              </a:pPr>
              <a:t>68</a:t>
            </a:fld>
            <a:endParaRPr lang="en-US"/>
          </a:p>
        </p:txBody>
      </p:sp>
      <p:sp>
        <p:nvSpPr>
          <p:cNvPr id="80898" name="Rectangle 2"/>
          <p:cNvSpPr>
            <a:spLocks noGrp="1" noRot="1" noChangeArrowheads="1"/>
          </p:cNvSpPr>
          <p:nvPr>
            <p:ph type="title"/>
          </p:nvPr>
        </p:nvSpPr>
        <p:spPr>
          <a:xfrm>
            <a:off x="1754188" y="333375"/>
            <a:ext cx="6202362" cy="574675"/>
          </a:xfrm>
        </p:spPr>
        <p:txBody>
          <a:bodyPr/>
          <a:lstStyle/>
          <a:p>
            <a:pPr algn="ctr" rtl="0" eaLnBrk="1" hangingPunct="1">
              <a:defRPr/>
            </a:pPr>
            <a:r>
              <a:rPr lang="en-US" sz="1600" smtClean="0"/>
              <a:t>THE MOAJOE ISLAMIC ETHICAL BASES</a:t>
            </a:r>
            <a:r>
              <a:rPr lang="en-US" sz="2000" b="0" smtClean="0"/>
              <a:t> </a:t>
            </a:r>
            <a:br>
              <a:rPr lang="en-US" sz="2000" b="0" smtClean="0"/>
            </a:br>
            <a:r>
              <a:rPr lang="en-US" sz="2400" smtClean="0"/>
              <a:t>GLOBAL ETHICS PRINCIPLES</a:t>
            </a:r>
          </a:p>
        </p:txBody>
      </p:sp>
      <p:sp>
        <p:nvSpPr>
          <p:cNvPr id="80899" name="Rectangle 3"/>
          <p:cNvSpPr>
            <a:spLocks noGrp="1" noRot="1" noChangeArrowheads="1"/>
          </p:cNvSpPr>
          <p:nvPr>
            <p:ph type="body" idx="1"/>
          </p:nvPr>
        </p:nvSpPr>
        <p:spPr>
          <a:xfrm>
            <a:off x="827088" y="1071563"/>
            <a:ext cx="7777162" cy="4662487"/>
          </a:xfrm>
        </p:spPr>
        <p:txBody>
          <a:bodyPr/>
          <a:lstStyle/>
          <a:p>
            <a:pPr algn="l" rtl="0" eaLnBrk="1" hangingPunct="1">
              <a:lnSpc>
                <a:spcPct val="80000"/>
              </a:lnSpc>
              <a:buFont typeface="Wingdings" pitchFamily="2" charset="2"/>
              <a:buNone/>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BENEFIENCE : Act in the best interest of the patient, </a:t>
            </a:r>
            <a:r>
              <a:rPr lang="en-US" sz="1600" i="1" dirty="0" smtClean="0">
                <a:latin typeface="Arial Black" pitchFamily="34" charset="0"/>
              </a:rPr>
              <a:t>it is a moral (religious) principles, the Western traced to Hippocratic pledge. Meanwhile, it is one of the major Islamic Principles.       </a:t>
            </a:r>
            <a:endParaRPr lang="en-US" sz="1600" b="1" i="1" dirty="0" smtClean="0">
              <a:latin typeface="Arial Black" pitchFamily="34" charset="0"/>
            </a:endParaRP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AUTONOMY: Patients rights to self-determination; </a:t>
            </a:r>
            <a:r>
              <a:rPr lang="en-US" sz="1600" i="1" dirty="0" smtClean="0">
                <a:latin typeface="Arial Black" pitchFamily="34" charset="0"/>
              </a:rPr>
              <a:t>to chose what will be done to them</a:t>
            </a:r>
            <a:r>
              <a:rPr lang="en-US" sz="1600" b="1" i="1" dirty="0" smtClean="0">
                <a:latin typeface="Arial Black" pitchFamily="34" charset="0"/>
              </a:rPr>
              <a:t>.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HONESITY : Patients have the right to the truth </a:t>
            </a:r>
            <a:r>
              <a:rPr lang="en-US" sz="1600" i="1" dirty="0" smtClean="0">
                <a:latin typeface="Arial Black" pitchFamily="34" charset="0"/>
              </a:rPr>
              <a:t>about their medical conditions, the course of their disease,</a:t>
            </a:r>
            <a:r>
              <a:rPr lang="en-US" sz="1600" b="1" i="1" dirty="0" smtClean="0">
                <a:latin typeface="Arial Black" pitchFamily="34" charset="0"/>
              </a:rPr>
              <a:t> the treatments recommended &amp; alternative treatment available.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INFORMAL CONSENT : </a:t>
            </a:r>
            <a:r>
              <a:rPr lang="en-US" sz="1600" i="1" dirty="0" smtClean="0">
                <a:latin typeface="Arial Black" pitchFamily="34" charset="0"/>
              </a:rPr>
              <a:t>this is a part of Autonomy &amp; honesty principles. </a:t>
            </a:r>
            <a:r>
              <a:rPr lang="en-US" sz="1600" b="1" i="1" dirty="0" smtClean="0">
                <a:latin typeface="Arial Black" pitchFamily="34" charset="0"/>
              </a:rPr>
              <a:t>The patients have the right to be informed about all the relevant medical aspects including the treatment.    </a:t>
            </a: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CONFIDENIALITY : </a:t>
            </a:r>
            <a:r>
              <a:rPr lang="en-US" sz="1600" i="1" dirty="0" smtClean="0">
                <a:latin typeface="Arial Black" pitchFamily="34" charset="0"/>
              </a:rPr>
              <a:t>based on the human dignity, </a:t>
            </a:r>
            <a:r>
              <a:rPr lang="en-US" sz="1600" b="1" i="1" dirty="0" smtClean="0">
                <a:latin typeface="Arial Black" pitchFamily="34" charset="0"/>
              </a:rPr>
              <a:t>patients have the right to assure that all the information about their medical conditions &amp; treatment will not be given to other without their prior permission</a:t>
            </a:r>
            <a:r>
              <a:rPr lang="en-US" sz="1600" i="1" dirty="0" smtClean="0">
                <a:latin typeface="Arial Black" pitchFamily="34" charset="0"/>
              </a:rPr>
              <a:t>.   </a:t>
            </a:r>
            <a:endParaRPr lang="en-US" sz="1600" b="1" i="1" dirty="0" smtClean="0">
              <a:latin typeface="Arial Black" pitchFamily="34" charset="0"/>
            </a:endParaRPr>
          </a:p>
          <a:p>
            <a:pPr algn="l" rtl="0" eaLnBrk="1" hangingPunct="1">
              <a:lnSpc>
                <a:spcPct val="80000"/>
              </a:lnSpc>
              <a:defRPr/>
            </a:pPr>
            <a:endParaRPr lang="en-US" sz="1600" b="1" i="1" dirty="0" smtClean="0">
              <a:latin typeface="Arial Black" pitchFamily="34" charset="0"/>
            </a:endParaRPr>
          </a:p>
          <a:p>
            <a:pPr algn="l" rtl="0" eaLnBrk="1" hangingPunct="1">
              <a:lnSpc>
                <a:spcPct val="80000"/>
              </a:lnSpc>
              <a:defRPr/>
            </a:pPr>
            <a:r>
              <a:rPr lang="en-US" sz="1600" b="1" i="1" dirty="0" smtClean="0">
                <a:latin typeface="Arial Black" pitchFamily="34" charset="0"/>
              </a:rPr>
              <a:t>FIDELITY/LOYALTY: Your responsibilities should be directed toward the “Patients Welfare”, not to the physician interests</a:t>
            </a:r>
            <a:r>
              <a:rPr lang="en-US" sz="1600" dirty="0" smtClean="0">
                <a:latin typeface="Arial Black" pitchFamily="34" charset="0"/>
              </a:rPr>
              <a:t> </a:t>
            </a:r>
          </a:p>
        </p:txBody>
      </p:sp>
    </p:spTree>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6E3C5F87-DEA3-41AD-B1EF-DE0E261B9FB5}" type="slidenum">
              <a:rPr lang="ar-SA"/>
              <a:pPr>
                <a:defRPr/>
              </a:pPr>
              <a:t>69</a:t>
            </a:fld>
            <a:endParaRPr lang="en-US"/>
          </a:p>
        </p:txBody>
      </p:sp>
      <p:sp>
        <p:nvSpPr>
          <p:cNvPr id="81922" name="Rectangle 2"/>
          <p:cNvSpPr>
            <a:spLocks noGrp="1" noRot="1" noChangeArrowheads="1"/>
          </p:cNvSpPr>
          <p:nvPr>
            <p:ph type="title"/>
          </p:nvPr>
        </p:nvSpPr>
        <p:spPr>
          <a:xfrm>
            <a:off x="857224" y="461947"/>
            <a:ext cx="7867650" cy="823913"/>
          </a:xfrm>
        </p:spPr>
        <p:txBody>
          <a:bodyPr/>
          <a:lstStyle/>
          <a:p>
            <a:pPr algn="ctr" eaLnBrk="1" hangingPunct="1">
              <a:defRPr/>
            </a:pPr>
            <a:r>
              <a:rPr lang="en-US" sz="1200" b="0" dirty="0" smtClean="0"/>
              <a:t>THE MOAJOE ISLAMIC ETHICAL BASES</a:t>
            </a:r>
            <a:r>
              <a:rPr lang="en-US" sz="1600" b="0" dirty="0" smtClean="0"/>
              <a:t/>
            </a:r>
            <a:br>
              <a:rPr lang="en-US" sz="1600" b="0" dirty="0" smtClean="0"/>
            </a:br>
            <a:r>
              <a:rPr lang="en-US" sz="1600" b="0" dirty="0" smtClean="0"/>
              <a:t>	                      </a:t>
            </a:r>
            <a:r>
              <a:rPr lang="en-US" sz="2000" dirty="0" smtClean="0"/>
              <a:t>THE ETHICAL SEVEN SEAS</a:t>
            </a:r>
            <a:r>
              <a:rPr lang="en-US" sz="1800" dirty="0" smtClean="0"/>
              <a:t> (</a:t>
            </a:r>
            <a:r>
              <a:rPr lang="en-US" sz="2800" dirty="0" smtClean="0"/>
              <a:t>7C</a:t>
            </a:r>
            <a:r>
              <a:rPr lang="en-US" sz="1800" dirty="0" smtClean="0">
                <a:latin typeface="Arial"/>
              </a:rPr>
              <a:t>’</a:t>
            </a:r>
            <a:r>
              <a:rPr lang="en-US" sz="1800" dirty="0" smtClean="0"/>
              <a:t>s)</a:t>
            </a:r>
            <a:br>
              <a:rPr lang="en-US" sz="1800" dirty="0" smtClean="0"/>
            </a:br>
            <a:r>
              <a:rPr lang="en-US" sz="1800" dirty="0" smtClean="0"/>
              <a:t> </a:t>
            </a:r>
            <a:r>
              <a:rPr lang="en-US" sz="1800" i="1" dirty="0" smtClean="0"/>
              <a:t>1</a:t>
            </a:r>
            <a:r>
              <a:rPr lang="en-US" sz="1800" i="1" baseline="30000" dirty="0" smtClean="0"/>
              <a:t>st</a:t>
            </a:r>
            <a:r>
              <a:rPr lang="en-US" sz="1800" i="1" dirty="0" smtClean="0"/>
              <a:t> Step towards QUALITY  NHEPC COMMUNICTION</a:t>
            </a:r>
            <a:endParaRPr lang="en-US" sz="2000" b="0" i="1" dirty="0" smtClean="0"/>
          </a:p>
        </p:txBody>
      </p:sp>
      <p:sp>
        <p:nvSpPr>
          <p:cNvPr id="81923" name="Rectangle 3"/>
          <p:cNvSpPr>
            <a:spLocks noGrp="1" noRot="1" noChangeArrowheads="1"/>
          </p:cNvSpPr>
          <p:nvPr>
            <p:ph type="body" idx="1"/>
          </p:nvPr>
        </p:nvSpPr>
        <p:spPr>
          <a:xfrm>
            <a:off x="500063" y="1749446"/>
            <a:ext cx="8228012" cy="4679950"/>
          </a:xfrm>
        </p:spPr>
        <p:txBody>
          <a:bodyPr/>
          <a:lstStyle/>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1800" dirty="0" smtClean="0"/>
              <a:t>redibility:</a:t>
            </a:r>
            <a:r>
              <a:rPr lang="en-US" sz="2400" dirty="0" smtClean="0"/>
              <a:t> </a:t>
            </a:r>
            <a:r>
              <a:rPr lang="en-US" sz="1600" b="1" dirty="0" smtClean="0"/>
              <a:t>You the source “the Sender (S)” must be competent and reliable to Motivate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1800" dirty="0" smtClean="0"/>
              <a:t>ontext:</a:t>
            </a:r>
            <a:r>
              <a:rPr lang="en-US" sz="2400" dirty="0" smtClean="0"/>
              <a:t> </a:t>
            </a:r>
            <a:r>
              <a:rPr lang="en-US" sz="1800" dirty="0" smtClean="0"/>
              <a:t>HE Message </a:t>
            </a:r>
            <a:r>
              <a:rPr lang="en-US" sz="1800" b="1" dirty="0" smtClean="0"/>
              <a:t>(HEM)</a:t>
            </a:r>
            <a:r>
              <a:rPr lang="en-US" sz="1800" dirty="0" smtClean="0"/>
              <a:t> must be relevant to the receiver</a:t>
            </a:r>
            <a:r>
              <a:rPr lang="en-US" sz="2400" dirty="0" smtClean="0"/>
              <a:t>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ontent: </a:t>
            </a:r>
            <a:r>
              <a:rPr lang="en-US" sz="1800" dirty="0" smtClean="0"/>
              <a:t>HE</a:t>
            </a:r>
            <a:r>
              <a:rPr lang="en-US" sz="1800" b="1" dirty="0" smtClean="0"/>
              <a:t>M</a:t>
            </a:r>
            <a:r>
              <a:rPr lang="en-US" sz="1800" dirty="0" smtClean="0"/>
              <a:t> must have </a:t>
            </a:r>
            <a:r>
              <a:rPr lang="en-US" sz="1800" b="1" dirty="0" smtClean="0"/>
              <a:t>genuine</a:t>
            </a:r>
            <a:r>
              <a:rPr lang="en-US" sz="1800" dirty="0" smtClean="0"/>
              <a:t> meaning “</a:t>
            </a:r>
            <a:r>
              <a:rPr lang="en-US" sz="1800" b="1" dirty="0" smtClean="0"/>
              <a:t>meaningfulness</a:t>
            </a:r>
            <a:r>
              <a:rPr lang="en-US" sz="1600" dirty="0" smtClean="0"/>
              <a:t>”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larity: </a:t>
            </a:r>
            <a:r>
              <a:rPr lang="en-US" sz="1800" dirty="0" smtClean="0"/>
              <a:t>the R “</a:t>
            </a:r>
            <a:r>
              <a:rPr lang="en-US" sz="1800" b="1" dirty="0" smtClean="0"/>
              <a:t>Patient</a:t>
            </a:r>
            <a:r>
              <a:rPr lang="en-US" sz="1800" dirty="0" smtClean="0"/>
              <a:t>” must be able to understand the message</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ontinuity: </a:t>
            </a:r>
            <a:r>
              <a:rPr lang="en-US" sz="1800" dirty="0" smtClean="0"/>
              <a:t>Though repeated with variations, HE Message must be consistent (steady reliable) enough NOT to Confuse the R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hannels: </a:t>
            </a:r>
            <a:r>
              <a:rPr lang="en-US" sz="1800" dirty="0" smtClean="0"/>
              <a:t>HEM must use the most acceptable communication channels\media (HE methodology &amp; technology) to the R </a:t>
            </a:r>
          </a:p>
          <a:p>
            <a:pPr marL="974725" indent="-609600" algn="l" defTabSz="1954213" rtl="0" eaLnBrk="1" hangingPunct="1">
              <a:lnSpc>
                <a:spcPct val="80000"/>
              </a:lnSpc>
              <a:buFont typeface="Wingdings" pitchFamily="2" charset="2"/>
              <a:buAutoNum type="arabicPeriod"/>
              <a:tabLst>
                <a:tab pos="441325" algn="l"/>
                <a:tab pos="625475" algn="l"/>
                <a:tab pos="715963" algn="l"/>
              </a:tabLst>
              <a:defRPr/>
            </a:pPr>
            <a:r>
              <a:rPr lang="en-US" b="1" dirty="0" smtClean="0"/>
              <a:t>C</a:t>
            </a:r>
            <a:r>
              <a:rPr lang="en-US" sz="2400" dirty="0" smtClean="0"/>
              <a:t>apability: </a:t>
            </a:r>
            <a:r>
              <a:rPr lang="en-US" sz="1800" dirty="0" smtClean="0"/>
              <a:t>The R must be able to communicate effectively with Least amount of Effort </a:t>
            </a:r>
          </a:p>
        </p:txBody>
      </p:sp>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عنصر نائب للتاريخ 3"/>
          <p:cNvSpPr>
            <a:spLocks noGrp="1"/>
          </p:cNvSpPr>
          <p:nvPr>
            <p:ph type="dt" sz="quarter" idx="10"/>
          </p:nvPr>
        </p:nvSpPr>
        <p:spPr/>
        <p:txBody>
          <a:bodyPr/>
          <a:lstStyle/>
          <a:p>
            <a:pPr>
              <a:defRPr/>
            </a:pPr>
            <a:r>
              <a:rPr lang="ar-SA" smtClean="0"/>
              <a:t>CHS456</a:t>
            </a:r>
            <a:endParaRPr lang="en-US" dirty="0"/>
          </a:p>
        </p:txBody>
      </p:sp>
      <p:sp>
        <p:nvSpPr>
          <p:cNvPr id="51" name="عنصر نائب للتذييل 4"/>
          <p:cNvSpPr>
            <a:spLocks noGrp="1"/>
          </p:cNvSpPr>
          <p:nvPr>
            <p:ph type="ftr" sz="quarter" idx="11"/>
          </p:nvPr>
        </p:nvSpPr>
        <p:spPr/>
        <p:txBody>
          <a:bodyPr/>
          <a:lstStyle/>
          <a:p>
            <a:pPr>
              <a:defRPr/>
            </a:pPr>
            <a:r>
              <a:rPr lang="en-US" smtClean="0"/>
              <a:t>Johali3 NHEPC 2014</a:t>
            </a:r>
            <a:endParaRPr lang="en-US" dirty="0"/>
          </a:p>
        </p:txBody>
      </p:sp>
      <p:sp>
        <p:nvSpPr>
          <p:cNvPr id="52" name="عنصر نائب لرقم الشريحة 5"/>
          <p:cNvSpPr>
            <a:spLocks noGrp="1"/>
          </p:cNvSpPr>
          <p:nvPr>
            <p:ph type="sldNum" sz="quarter" idx="12"/>
          </p:nvPr>
        </p:nvSpPr>
        <p:spPr/>
        <p:txBody>
          <a:bodyPr/>
          <a:lstStyle/>
          <a:p>
            <a:pPr>
              <a:defRPr/>
            </a:pPr>
            <a:fld id="{956E58FF-42D0-4230-9915-3A4890F47680}" type="slidenum">
              <a:rPr lang="ar-SA"/>
              <a:pPr>
                <a:defRPr/>
              </a:pPr>
              <a:t>7</a:t>
            </a:fld>
            <a:endParaRPr lang="en-US"/>
          </a:p>
        </p:txBody>
      </p:sp>
      <p:sp>
        <p:nvSpPr>
          <p:cNvPr id="3134" name="Rectangle 62"/>
          <p:cNvSpPr>
            <a:spLocks noGrp="1" noRot="1" noChangeArrowheads="1"/>
          </p:cNvSpPr>
          <p:nvPr>
            <p:ph type="title"/>
          </p:nvPr>
        </p:nvSpPr>
        <p:spPr>
          <a:xfrm>
            <a:off x="857250" y="71438"/>
            <a:ext cx="7500938" cy="404812"/>
          </a:xfrm>
        </p:spPr>
        <p:txBody>
          <a:bodyPr/>
          <a:lstStyle/>
          <a:p>
            <a:pPr algn="ctr" rtl="0" eaLnBrk="1" hangingPunct="1">
              <a:defRPr/>
            </a:pPr>
            <a:r>
              <a:rPr lang="en-US" sz="1800" b="0" i="1" dirty="0" smtClean="0"/>
              <a:t>CHS456 T &amp; LEARNING PLAN</a:t>
            </a:r>
            <a:r>
              <a:rPr lang="en-US" sz="2000" b="0" i="1" dirty="0" smtClean="0"/>
              <a:t>  </a:t>
            </a:r>
            <a:br>
              <a:rPr lang="en-US" sz="2000" b="0" i="1" dirty="0" smtClean="0"/>
            </a:br>
            <a:r>
              <a:rPr lang="en-US" sz="1600" i="1" dirty="0" smtClean="0"/>
              <a:t>APCHER Quality NHEPC </a:t>
            </a:r>
          </a:p>
        </p:txBody>
      </p:sp>
      <p:graphicFrame>
        <p:nvGraphicFramePr>
          <p:cNvPr id="3344" name="Group 272"/>
          <p:cNvGraphicFramePr>
            <a:graphicFrameLocks noGrp="1"/>
          </p:cNvGraphicFramePr>
          <p:nvPr>
            <p:ph idx="1"/>
          </p:nvPr>
        </p:nvGraphicFramePr>
        <p:xfrm>
          <a:off x="684213" y="620713"/>
          <a:ext cx="8064500" cy="5455929"/>
        </p:xfrm>
        <a:graphic>
          <a:graphicData uri="http://schemas.openxmlformats.org/drawingml/2006/table">
            <a:tbl>
              <a:tblPr rtl="1"/>
              <a:tblGrid>
                <a:gridCol w="1485900"/>
                <a:gridCol w="5427663"/>
                <a:gridCol w="1150937"/>
              </a:tblGrid>
              <a:tr h="379397">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Notes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Units/Subjects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Weeks</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1 hrs/week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2304">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Interactive Lecture/Group Discussion/Role Playing /Ego Reflective Exercise &amp; Research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UNDERSTANDING EACH OTHER</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DISCUSSING THE COURSE OBJECTIVES Via this T&amp; L Plan</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WHY “NHEPC (The Place of HE in CN Profession &amp; Education)</a:t>
                      </a:r>
                    </a:p>
                    <a:p>
                      <a:pPr marL="185738" marR="0" lvl="0" indent="-185738"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 BRIEF HISTORICAL OVERVIEW</a:t>
                      </a:r>
                      <a:r>
                        <a:rPr kumimoji="0" lang="en-GB"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st</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&amp; 2</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nd</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775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65113" marR="0" lvl="0" indent="-265113"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PROBING  </a:t>
                      </a:r>
                      <a:r>
                        <a:rPr lang="en-US" sz="1200" b="1" i="1" dirty="0" smtClean="0">
                          <a:latin typeface="Arial Black" pitchFamily="34" charset="0"/>
                        </a:rPr>
                        <a:t>EDUCATION</a:t>
                      </a:r>
                      <a:r>
                        <a:rPr lang="en-US" sz="1400" b="1" i="1" dirty="0" smtClean="0">
                          <a:latin typeface="Arial Black" pitchFamily="34" charset="0"/>
                          <a:sym typeface="Symbol" pitchFamily="18" charset="2"/>
                        </a:rPr>
                        <a:t></a:t>
                      </a:r>
                      <a:r>
                        <a:rPr lang="en-US" sz="1200" b="1" i="1" dirty="0" smtClean="0">
                          <a:latin typeface="Arial Black" pitchFamily="34" charset="0"/>
                        </a:rPr>
                        <a:t>HEALTH</a:t>
                      </a:r>
                      <a:r>
                        <a:rPr lang="en-US" sz="1400" b="1" i="1" dirty="0" smtClean="0">
                          <a:latin typeface="Arial Black" pitchFamily="34" charset="0"/>
                          <a:sym typeface="Symbol" pitchFamily="18" charset="2"/>
                        </a:rPr>
                        <a:t></a:t>
                      </a:r>
                      <a:r>
                        <a:rPr lang="en-US" sz="1200" b="1" i="1" dirty="0" smtClean="0">
                          <a:latin typeface="Arial Black" pitchFamily="34" charset="0"/>
                        </a:rPr>
                        <a:t>QNHEPC\LIFE</a:t>
                      </a:r>
                      <a:r>
                        <a:rPr lang="en-US" sz="1400" b="1" i="1" dirty="0" smtClean="0">
                          <a:effectLst>
                            <a:outerShdw blurRad="38100" dist="38100" dir="2700000" algn="tl">
                              <a:srgbClr val="000000">
                                <a:alpha val="43137"/>
                              </a:srgbClr>
                            </a:outerShdw>
                          </a:effectLst>
                          <a:latin typeface="Arial Black" pitchFamily="34" charset="0"/>
                        </a:rPr>
                        <a:t>” </a:t>
                      </a: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GB"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DEFINE TERMS &amp; Relations: HEALTH, HEALTH EDUCATION, TEACHING &amp; LEARNING….etc</a:t>
                      </a:r>
                      <a:r>
                        <a:rPr kumimoji="0" lang="en-US"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265113" marR="0" lvl="0" indent="-265113"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THE COMMON THEORIES &amp; MODELS OF NHEPC (1)</a:t>
                      </a:r>
                      <a:endPar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3</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rd</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&amp; 4</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10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Smart Exam1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THE COMMON THEORIES &amp; MODELS OF  NHEPC (2)</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a:t>
                      </a:r>
                      <a:r>
                        <a:rPr kumimoji="0" lang="en-US" sz="1400" b="0" i="1"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st</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EXAM   +  Assignments Plan</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5</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1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Preview NHEPC Related COMMUNICATION; COUNSELING  &amp;  ETHICS</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(CHS 446)</a:t>
                      </a:r>
                      <a:endParaRPr kumimoji="0" lang="en-US"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6</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1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NHEPC METHODOLOGYIES &amp; TECHNOLOGIES</a:t>
                      </a:r>
                      <a:r>
                        <a:rPr kumimoji="0" lang="en-GB"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(1)</a:t>
                      </a:r>
                      <a:endPar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7</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- 9</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480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Smart Exam2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NHEPC METHODOLOGYIES &amp; TECHNOLOGIES</a:t>
                      </a:r>
                      <a:r>
                        <a:rPr kumimoji="0" lang="en-GB"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(2)</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tab pos="93663" algn="l"/>
                        </a:tabLst>
                      </a:pPr>
                      <a:r>
                        <a:rPr kumimoji="0" lang="en-GB"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QNHEPC </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PLANING TERMS &amp; PROCESS (1)</a:t>
                      </a:r>
                      <a:endParaRPr kumimoji="0" lang="en-GB"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tab pos="93663" algn="l"/>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2</a:t>
                      </a:r>
                      <a:r>
                        <a:rPr kumimoji="0" lang="en-US" sz="1400" b="0" i="1"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nd</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EXAM  + Assignment Presentation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10</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12</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6824">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QNHEPC PLANING CONCEPTS &amp; PROCESS (2)</a:t>
                      </a:r>
                    </a:p>
                    <a:p>
                      <a:pPr marL="0" marR="0" lvl="0" indent="0" algn="just" defTabSz="914400" rtl="0" eaLnBrk="1" fontAlgn="base" latinLnBrk="0" hangingPunct="1">
                        <a:lnSpc>
                          <a:spcPct val="100000"/>
                        </a:lnSpc>
                        <a:spcBef>
                          <a:spcPct val="20000"/>
                        </a:spcBef>
                        <a:spcAft>
                          <a:spcPct val="0"/>
                        </a:spcAft>
                        <a:buClr>
                          <a:schemeClr val="hlink"/>
                        </a:buClr>
                        <a:buSzTx/>
                        <a:buFontTx/>
                        <a:buChar char="-"/>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NHEPC </a:t>
                      </a:r>
                      <a:r>
                        <a:rPr kumimoji="0" lang="en-US" sz="11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FIELDS \</a:t>
                      </a:r>
                      <a:r>
                        <a:rPr kumimoji="0" lang="en-GB" sz="11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ASSOCIATIONS &amp; RESOURCES</a:t>
                      </a:r>
                      <a:r>
                        <a:rPr kumimoji="0" lang="en-US" sz="11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1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13</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&amp; 14</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1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Final Revision + FINAL EXAM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15</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 &amp; </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16</a:t>
                      </a:r>
                      <a:r>
                        <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rPr>
                        <a:t>th</a:t>
                      </a:r>
                      <a:r>
                        <a:rPr kumimoji="0" lang="en-US" sz="12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200" b="0" i="0" u="none" strike="noStrike" cap="none" normalizeH="0" baseline="3000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23" name="Rectangle 251"/>
          <p:cNvSpPr>
            <a:spLocks noChangeArrowheads="1"/>
          </p:cNvSpPr>
          <p:nvPr/>
        </p:nvSpPr>
        <p:spPr bwMode="auto">
          <a:xfrm>
            <a:off x="466725" y="5976938"/>
            <a:ext cx="8534400" cy="309562"/>
          </a:xfrm>
          <a:prstGeom prst="rect">
            <a:avLst/>
          </a:prstGeom>
          <a:noFill/>
          <a:ln w="9525">
            <a:noFill/>
            <a:miter lim="800000"/>
            <a:headEnd/>
            <a:tailEnd/>
          </a:ln>
          <a:effectLst/>
        </p:spPr>
        <p:txBody>
          <a:bodyPr anchor="ctr" anchorCtr="1"/>
          <a:lstStyle/>
          <a:p>
            <a:pPr algn="l">
              <a:defRPr/>
            </a:pPr>
            <a:r>
              <a:rPr lang="en-US" sz="1400" i="1" dirty="0">
                <a:solidFill>
                  <a:schemeClr val="tx2"/>
                </a:solidFill>
                <a:effectLst>
                  <a:outerShdw blurRad="38100" dist="38100" dir="2700000" algn="tl">
                    <a:srgbClr val="000000"/>
                  </a:outerShdw>
                </a:effectLst>
                <a:latin typeface="Arial Black" pitchFamily="34" charset="0"/>
              </a:rPr>
              <a:t>ASSESSMENT: 2 Monthly Creative Exams + Reflective Assignment (15 Grades each) </a:t>
            </a:r>
          </a:p>
        </p:txBody>
      </p:sp>
    </p:spTree>
  </p:cSld>
  <p:clrMapOvr>
    <a:masterClrMapping/>
  </p:clrMapOvr>
  <p:transition>
    <p:push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CC9BCB48-AD67-4E3A-81DB-622CC19B9340}" type="slidenum">
              <a:rPr lang="ar-SA"/>
              <a:pPr>
                <a:defRPr/>
              </a:pPr>
              <a:t>70</a:t>
            </a:fld>
            <a:endParaRPr lang="en-US"/>
          </a:p>
        </p:txBody>
      </p:sp>
      <p:sp>
        <p:nvSpPr>
          <p:cNvPr id="83971" name="Rectangle 3"/>
          <p:cNvSpPr>
            <a:spLocks noGrp="1" noRot="1" noChangeArrowheads="1"/>
          </p:cNvSpPr>
          <p:nvPr>
            <p:ph type="body" idx="1"/>
          </p:nvPr>
        </p:nvSpPr>
        <p:spPr>
          <a:xfrm>
            <a:off x="1835150" y="2349500"/>
            <a:ext cx="6227763" cy="1409700"/>
          </a:xfrm>
        </p:spPr>
        <p:txBody>
          <a:bodyPr/>
          <a:lstStyle/>
          <a:p>
            <a:pPr algn="ctr" rtl="0" eaLnBrk="1" hangingPunct="1">
              <a:buFont typeface="Wingdings" pitchFamily="2" charset="2"/>
              <a:buNone/>
              <a:defRPr/>
            </a:pPr>
            <a:r>
              <a:rPr lang="en-US" b="1" dirty="0" smtClean="0">
                <a:latin typeface="Arial Black" pitchFamily="34" charset="0"/>
              </a:rPr>
              <a:t>NHEPC  related </a:t>
            </a:r>
          </a:p>
          <a:p>
            <a:pPr algn="ctr" rtl="0" eaLnBrk="1" hangingPunct="1">
              <a:buFont typeface="Wingdings" pitchFamily="2" charset="2"/>
              <a:buNone/>
              <a:defRPr/>
            </a:pPr>
            <a:r>
              <a:rPr lang="en-US" b="1" dirty="0" smtClean="0">
                <a:latin typeface="Arial Black" pitchFamily="34" charset="0"/>
              </a:rPr>
              <a:t>HUMAN COMMUNICATION</a:t>
            </a:r>
            <a:endParaRPr lang="en-US" dirty="0" smtClean="0"/>
          </a:p>
        </p:txBody>
      </p:sp>
    </p:spTree>
  </p:cSld>
  <p:clrMapOvr>
    <a:masterClrMapping/>
  </p:clrMapOvr>
  <p:transition>
    <p:push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95A0144A-8704-48C9-ABEB-DDC16188F74A}" type="slidenum">
              <a:rPr lang="ar-SA"/>
              <a:pPr>
                <a:defRPr/>
              </a:pPr>
              <a:t>71</a:t>
            </a:fld>
            <a:endParaRPr lang="en-US"/>
          </a:p>
        </p:txBody>
      </p:sp>
      <p:sp>
        <p:nvSpPr>
          <p:cNvPr id="78850" name="Rectangle 2"/>
          <p:cNvSpPr>
            <a:spLocks noGrp="1" noRot="1" noChangeArrowheads="1"/>
          </p:cNvSpPr>
          <p:nvPr>
            <p:ph type="title"/>
          </p:nvPr>
        </p:nvSpPr>
        <p:spPr>
          <a:xfrm>
            <a:off x="1285875" y="357188"/>
            <a:ext cx="7129463" cy="682625"/>
          </a:xfrm>
        </p:spPr>
        <p:txBody>
          <a:bodyPr/>
          <a:lstStyle/>
          <a:p>
            <a:pPr algn="ctr" eaLnBrk="1" hangingPunct="1">
              <a:defRPr/>
            </a:pPr>
            <a:r>
              <a:rPr lang="en-US" sz="1800" b="0" dirty="0" smtClean="0"/>
              <a:t>Related HE COMMUNICATION THEORIES &amp; SKILLS</a:t>
            </a:r>
            <a:br>
              <a:rPr lang="en-US" sz="1800" b="0" dirty="0" smtClean="0"/>
            </a:br>
            <a:r>
              <a:rPr lang="en-US" sz="3200" b="0" dirty="0" smtClean="0"/>
              <a:t>Interaction Theory</a:t>
            </a:r>
          </a:p>
        </p:txBody>
      </p:sp>
      <p:sp>
        <p:nvSpPr>
          <p:cNvPr id="78851" name="Rectangle 3"/>
          <p:cNvSpPr>
            <a:spLocks noGrp="1" noRot="1" noChangeArrowheads="1"/>
          </p:cNvSpPr>
          <p:nvPr>
            <p:ph type="body" idx="1"/>
          </p:nvPr>
        </p:nvSpPr>
        <p:spPr>
          <a:xfrm>
            <a:off x="928688" y="1857375"/>
            <a:ext cx="7096125" cy="4357688"/>
          </a:xfrm>
        </p:spPr>
        <p:txBody>
          <a:bodyPr/>
          <a:lstStyle/>
          <a:p>
            <a:pPr algn="just" rtl="0" eaLnBrk="1" hangingPunct="1">
              <a:lnSpc>
                <a:spcPct val="80000"/>
              </a:lnSpc>
              <a:defRPr/>
            </a:pPr>
            <a:r>
              <a:rPr lang="en-US" sz="2400" b="1" i="1" dirty="0" smtClean="0">
                <a:latin typeface="Arial Black" pitchFamily="34" charset="0"/>
              </a:rPr>
              <a:t>Interaction</a:t>
            </a:r>
            <a:r>
              <a:rPr lang="en-US" sz="2800" dirty="0" smtClean="0"/>
              <a:t> </a:t>
            </a:r>
            <a:r>
              <a:rPr lang="en-US" sz="2000" dirty="0" smtClean="0"/>
              <a:t>is </a:t>
            </a:r>
            <a:r>
              <a:rPr lang="en-US" sz="2000" i="1" dirty="0" smtClean="0"/>
              <a:t>the </a:t>
            </a:r>
            <a:r>
              <a:rPr lang="en-US" sz="2000" b="1" i="1" dirty="0" smtClean="0">
                <a:latin typeface="Arial Black" pitchFamily="34" charset="0"/>
              </a:rPr>
              <a:t>act of having an effect on each other</a:t>
            </a:r>
            <a:r>
              <a:rPr lang="en-US" sz="1800" i="1" dirty="0" smtClean="0"/>
              <a:t>.</a:t>
            </a:r>
            <a:r>
              <a:rPr lang="en-US" sz="2000" i="1" dirty="0" smtClean="0"/>
              <a:t> </a:t>
            </a:r>
            <a:r>
              <a:rPr lang="en-US" sz="2000" dirty="0" smtClean="0"/>
              <a:t>Thus, </a:t>
            </a:r>
            <a:r>
              <a:rPr lang="en-US" sz="1800" i="1" dirty="0" smtClean="0">
                <a:latin typeface="Arial Black" pitchFamily="34" charset="0"/>
              </a:rPr>
              <a:t>it is a process of </a:t>
            </a:r>
            <a:r>
              <a:rPr lang="en-US" sz="2000" i="1" dirty="0" smtClean="0">
                <a:latin typeface="Arial Black" pitchFamily="34" charset="0"/>
              </a:rPr>
              <a:t>exchange</a:t>
            </a:r>
            <a:r>
              <a:rPr lang="en-US" sz="1800" i="1" dirty="0" smtClean="0">
                <a:latin typeface="Arial Black" pitchFamily="34" charset="0"/>
              </a:rPr>
              <a:t> = communication</a:t>
            </a:r>
            <a:r>
              <a:rPr lang="en-US" sz="2000" dirty="0" smtClean="0"/>
              <a:t>. </a:t>
            </a:r>
          </a:p>
          <a:p>
            <a:pPr algn="just" rtl="0" eaLnBrk="1" hangingPunct="1">
              <a:lnSpc>
                <a:spcPct val="80000"/>
              </a:lnSpc>
              <a:buFont typeface="Wingdings" pitchFamily="2" charset="2"/>
              <a:buNone/>
              <a:defRPr/>
            </a:pPr>
            <a:endParaRPr lang="en-US" sz="2000" dirty="0" smtClean="0"/>
          </a:p>
          <a:p>
            <a:pPr algn="just" rtl="0" eaLnBrk="1" hangingPunct="1">
              <a:lnSpc>
                <a:spcPct val="80000"/>
              </a:lnSpc>
              <a:defRPr/>
            </a:pPr>
            <a:r>
              <a:rPr lang="en-US" sz="2000" dirty="0" smtClean="0"/>
              <a:t>It is based on a consideration</a:t>
            </a:r>
            <a:r>
              <a:rPr lang="en-US" sz="2400" dirty="0" smtClean="0"/>
              <a:t> of</a:t>
            </a:r>
            <a:r>
              <a:rPr lang="en-US" sz="2800" dirty="0" smtClean="0"/>
              <a:t> </a:t>
            </a:r>
            <a:r>
              <a:rPr lang="en-US" sz="2800" b="1" i="1" dirty="0" smtClean="0"/>
              <a:t>three main elements</a:t>
            </a:r>
            <a:r>
              <a:rPr lang="en-US" sz="2800" dirty="0" smtClean="0"/>
              <a:t>:</a:t>
            </a:r>
            <a:endParaRPr lang="en-US" sz="2800" b="1" i="1" dirty="0" smtClean="0"/>
          </a:p>
          <a:p>
            <a:pPr lvl="1" algn="just" rtl="0" eaLnBrk="1" hangingPunct="1">
              <a:lnSpc>
                <a:spcPct val="80000"/>
              </a:lnSpc>
              <a:buFontTx/>
              <a:buChar char="-"/>
              <a:defRPr/>
            </a:pPr>
            <a:r>
              <a:rPr lang="en-US" sz="2400" b="1" i="1" dirty="0" smtClean="0">
                <a:latin typeface="Arial Black" pitchFamily="34" charset="0"/>
              </a:rPr>
              <a:t>A</a:t>
            </a:r>
            <a:r>
              <a:rPr lang="en-US" sz="2000" b="1" i="1" dirty="0" smtClean="0">
                <a:latin typeface="Arial Black" pitchFamily="34" charset="0"/>
              </a:rPr>
              <a:t>ctivity,</a:t>
            </a:r>
            <a:r>
              <a:rPr lang="en-US" sz="2400" dirty="0" smtClean="0"/>
              <a:t> </a:t>
            </a:r>
            <a:r>
              <a:rPr lang="en-US" sz="1800" dirty="0" smtClean="0"/>
              <a:t>refers to </a:t>
            </a:r>
            <a:r>
              <a:rPr lang="en-US" sz="1800" i="1" dirty="0" smtClean="0"/>
              <a:t>the</a:t>
            </a:r>
            <a:r>
              <a:rPr lang="en-US" sz="2000" i="1" dirty="0" smtClean="0"/>
              <a:t> </a:t>
            </a:r>
            <a:r>
              <a:rPr lang="en-US" sz="1800" b="1" i="1" dirty="0" smtClean="0"/>
              <a:t>act or behaviors that the group undertakes</a:t>
            </a:r>
          </a:p>
          <a:p>
            <a:pPr lvl="1" algn="just" rtl="0" eaLnBrk="1" hangingPunct="1">
              <a:lnSpc>
                <a:spcPct val="80000"/>
              </a:lnSpc>
              <a:buFontTx/>
              <a:buChar char="-"/>
              <a:defRPr/>
            </a:pPr>
            <a:r>
              <a:rPr lang="en-US" sz="2400" b="1" i="1" dirty="0" smtClean="0">
                <a:latin typeface="Arial Black" pitchFamily="34" charset="0"/>
              </a:rPr>
              <a:t>I</a:t>
            </a:r>
            <a:r>
              <a:rPr lang="en-US" sz="2000" b="1" i="1" dirty="0" smtClean="0">
                <a:latin typeface="Arial Black" pitchFamily="34" charset="0"/>
              </a:rPr>
              <a:t>nteraction, </a:t>
            </a:r>
            <a:r>
              <a:rPr lang="en-US" sz="1800" dirty="0" smtClean="0"/>
              <a:t>pertains to</a:t>
            </a:r>
            <a:r>
              <a:rPr lang="en-US" sz="2000" dirty="0" smtClean="0"/>
              <a:t> </a:t>
            </a:r>
            <a:r>
              <a:rPr lang="en-US" sz="1800" b="1" i="1" dirty="0" smtClean="0"/>
              <a:t>the reaction or the exchange that occur among group members</a:t>
            </a:r>
            <a:r>
              <a:rPr lang="en-US" sz="1800" b="1" dirty="0" smtClean="0"/>
              <a:t>.</a:t>
            </a:r>
          </a:p>
          <a:p>
            <a:pPr lvl="1" algn="just" rtl="0" eaLnBrk="1" hangingPunct="1">
              <a:lnSpc>
                <a:spcPct val="80000"/>
              </a:lnSpc>
              <a:buFontTx/>
              <a:buChar char="-"/>
              <a:defRPr/>
            </a:pPr>
            <a:r>
              <a:rPr lang="en-US" sz="1800" b="1" i="1" dirty="0" smtClean="0">
                <a:latin typeface="Arial Black" pitchFamily="34" charset="0"/>
              </a:rPr>
              <a:t>Sentiment or </a:t>
            </a:r>
            <a:r>
              <a:rPr lang="en-US" sz="2400" b="1" i="1" dirty="0" smtClean="0">
                <a:latin typeface="Arial Black" pitchFamily="34" charset="0"/>
              </a:rPr>
              <a:t>A</a:t>
            </a:r>
            <a:r>
              <a:rPr lang="en-US" sz="2000" b="1" i="1" dirty="0" smtClean="0">
                <a:latin typeface="Arial Black" pitchFamily="34" charset="0"/>
              </a:rPr>
              <a:t>ttitude,</a:t>
            </a:r>
            <a:r>
              <a:rPr lang="en-US" sz="2400" dirty="0" smtClean="0"/>
              <a:t> </a:t>
            </a:r>
            <a:r>
              <a:rPr lang="en-US" sz="1800" dirty="0" smtClean="0"/>
              <a:t>to </a:t>
            </a:r>
            <a:r>
              <a:rPr lang="en-US" sz="1800" i="1" dirty="0" smtClean="0"/>
              <a:t>the</a:t>
            </a:r>
            <a:r>
              <a:rPr lang="en-US" sz="2000" i="1" dirty="0" smtClean="0"/>
              <a:t> </a:t>
            </a:r>
            <a:r>
              <a:rPr lang="en-US" sz="2000" b="1" i="1" dirty="0" smtClean="0"/>
              <a:t>feelings members</a:t>
            </a:r>
            <a:r>
              <a:rPr lang="en-US" sz="2000" i="1" dirty="0" smtClean="0"/>
              <a:t> have their communicating or </a:t>
            </a:r>
            <a:r>
              <a:rPr lang="en-US" sz="2000" b="1" i="1" dirty="0" smtClean="0"/>
              <a:t>working to gather</a:t>
            </a:r>
            <a:r>
              <a:rPr lang="en-US" sz="2400" i="1" dirty="0" smtClean="0"/>
              <a:t>.</a:t>
            </a:r>
          </a:p>
          <a:p>
            <a:pPr rtl="0" eaLnBrk="1" hangingPunct="1">
              <a:lnSpc>
                <a:spcPct val="80000"/>
              </a:lnSpc>
              <a:defRPr/>
            </a:pPr>
            <a:endParaRPr lang="en-US" sz="2000" dirty="0" smtClean="0"/>
          </a:p>
        </p:txBody>
      </p:sp>
    </p:spTree>
  </p:cSld>
  <p:clrMapOvr>
    <a:masterClrMapping/>
  </p:clrMapOvr>
  <p:transition>
    <p:push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62CF75A2-C510-4D3E-9278-F45866268860}" type="slidenum">
              <a:rPr lang="ar-SA"/>
              <a:pPr>
                <a:defRPr/>
              </a:pPr>
              <a:t>72</a:t>
            </a:fld>
            <a:endParaRPr lang="en-US"/>
          </a:p>
        </p:txBody>
      </p:sp>
      <p:sp>
        <p:nvSpPr>
          <p:cNvPr id="84994" name="Rectangle 2"/>
          <p:cNvSpPr>
            <a:spLocks noGrp="1" noRot="1" noChangeArrowheads="1"/>
          </p:cNvSpPr>
          <p:nvPr>
            <p:ph type="title"/>
          </p:nvPr>
        </p:nvSpPr>
        <p:spPr>
          <a:xfrm>
            <a:off x="1258888" y="244475"/>
            <a:ext cx="7056437" cy="881063"/>
          </a:xfrm>
        </p:spPr>
        <p:txBody>
          <a:bodyPr/>
          <a:lstStyle/>
          <a:p>
            <a:pPr algn="ctr" eaLnBrk="1" hangingPunct="1">
              <a:defRPr/>
            </a:pPr>
            <a:r>
              <a:rPr lang="en-US" sz="1400" b="0" smtClean="0"/>
              <a:t/>
            </a:r>
            <a:br>
              <a:rPr lang="en-US" sz="1400" b="0" smtClean="0"/>
            </a:br>
            <a:r>
              <a:rPr lang="en-US" sz="1800" b="0" smtClean="0"/>
              <a:t>Related HE COMMUNICATION THEORIES &amp; SKILLS</a:t>
            </a:r>
            <a:r>
              <a:rPr lang="en-US" sz="1400" b="0" smtClean="0"/>
              <a:t> </a:t>
            </a:r>
            <a:br>
              <a:rPr lang="en-US" sz="1400" b="0" smtClean="0"/>
            </a:br>
            <a:r>
              <a:rPr lang="en-US" sz="2800" b="0" smtClean="0"/>
              <a:t>Attitude Change Theory</a:t>
            </a:r>
            <a:endParaRPr lang="en-US" sz="4000" smtClean="0"/>
          </a:p>
        </p:txBody>
      </p:sp>
      <p:sp>
        <p:nvSpPr>
          <p:cNvPr id="84995" name="Rectangle 3"/>
          <p:cNvSpPr>
            <a:spLocks noGrp="1" noRot="1" noChangeArrowheads="1"/>
          </p:cNvSpPr>
          <p:nvPr>
            <p:ph type="body" idx="1"/>
          </p:nvPr>
        </p:nvSpPr>
        <p:spPr>
          <a:xfrm>
            <a:off x="1116013" y="1484313"/>
            <a:ext cx="7723187" cy="4752975"/>
          </a:xfrm>
        </p:spPr>
        <p:txBody>
          <a:bodyPr/>
          <a:lstStyle/>
          <a:p>
            <a:pPr marL="609600" indent="-609600" algn="just" defTabSz="1158875" rtl="0" eaLnBrk="1" hangingPunct="1">
              <a:lnSpc>
                <a:spcPct val="80000"/>
              </a:lnSpc>
              <a:buFont typeface="Wingdings" pitchFamily="2" charset="2"/>
              <a:buNone/>
              <a:defRPr/>
            </a:pPr>
            <a:r>
              <a:rPr lang="en-US" sz="2400" dirty="0" smtClean="0"/>
              <a:t>		In order to produce effective HE communication: and to change attitude, this theory gives </a:t>
            </a:r>
            <a:r>
              <a:rPr lang="en-US" sz="2400" b="1" i="1" dirty="0" smtClean="0"/>
              <a:t>Three main conditions</a:t>
            </a:r>
            <a:r>
              <a:rPr lang="en-US" sz="2400" dirty="0" smtClean="0"/>
              <a:t>:</a:t>
            </a:r>
          </a:p>
          <a:p>
            <a:pPr marL="609600" indent="-609600" algn="just" defTabSz="1158875" rtl="0" eaLnBrk="1" hangingPunct="1">
              <a:lnSpc>
                <a:spcPct val="80000"/>
              </a:lnSpc>
              <a:buFont typeface="Wingdings" pitchFamily="2" charset="2"/>
              <a:buNone/>
              <a:defRPr/>
            </a:pPr>
            <a:endParaRPr lang="en-US" sz="2000" dirty="0" smtClean="0"/>
          </a:p>
          <a:p>
            <a:pPr marL="887413" lvl="1" indent="-533400" algn="just" defTabSz="1158875" rtl="0" eaLnBrk="1" hangingPunct="1">
              <a:lnSpc>
                <a:spcPct val="80000"/>
              </a:lnSpc>
              <a:buFont typeface="Wingdings" pitchFamily="2" charset="2"/>
              <a:buAutoNum type="arabicPeriod"/>
              <a:defRPr/>
            </a:pPr>
            <a:r>
              <a:rPr lang="en-US" sz="1800" dirty="0" smtClean="0"/>
              <a:t>The </a:t>
            </a:r>
            <a:r>
              <a:rPr lang="en-US" sz="1800" b="1" dirty="0" smtClean="0"/>
              <a:t>Nature of communication</a:t>
            </a:r>
            <a:r>
              <a:rPr lang="en-US" sz="1800" dirty="0" smtClean="0"/>
              <a:t>: </a:t>
            </a:r>
            <a:r>
              <a:rPr lang="en-US" sz="1800" dirty="0" err="1" smtClean="0"/>
              <a:t>eg</a:t>
            </a:r>
            <a:r>
              <a:rPr lang="en-US" sz="1800" dirty="0" smtClean="0"/>
              <a:t>. </a:t>
            </a:r>
            <a:r>
              <a:rPr lang="en-US" sz="1800" b="1" dirty="0" smtClean="0"/>
              <a:t>Sender characters</a:t>
            </a:r>
          </a:p>
          <a:p>
            <a:pPr marL="887413" lvl="1" indent="-533400" algn="just" defTabSz="1158875" rtl="0" eaLnBrk="1" hangingPunct="1">
              <a:lnSpc>
                <a:spcPct val="80000"/>
              </a:lnSpc>
              <a:buFont typeface="Wingdings" pitchFamily="2" charset="2"/>
              <a:buAutoNum type="arabicPeriod"/>
              <a:defRPr/>
            </a:pPr>
            <a:r>
              <a:rPr lang="en-US" sz="1800" dirty="0" smtClean="0"/>
              <a:t>The </a:t>
            </a:r>
            <a:r>
              <a:rPr lang="en-US" sz="1800" b="1" dirty="0" smtClean="0"/>
              <a:t>Validity of communication source</a:t>
            </a:r>
            <a:r>
              <a:rPr lang="en-US" sz="1800" dirty="0" smtClean="0"/>
              <a:t>: </a:t>
            </a:r>
            <a:r>
              <a:rPr lang="en-US" sz="1800" dirty="0" err="1" smtClean="0"/>
              <a:t>e,g</a:t>
            </a:r>
            <a:r>
              <a:rPr lang="en-US" sz="1800" dirty="0" smtClean="0"/>
              <a:t>; </a:t>
            </a:r>
            <a:r>
              <a:rPr lang="en-US" sz="1800" b="1" dirty="0" smtClean="0"/>
              <a:t>Massage</a:t>
            </a:r>
            <a:r>
              <a:rPr lang="en-US" sz="1800" dirty="0" smtClean="0"/>
              <a:t>.</a:t>
            </a:r>
          </a:p>
          <a:p>
            <a:pPr marL="887413" lvl="1" indent="-533400" algn="just" defTabSz="1158875" rtl="0" eaLnBrk="1" hangingPunct="1">
              <a:lnSpc>
                <a:spcPct val="80000"/>
              </a:lnSpc>
              <a:buFont typeface="Wingdings" pitchFamily="2" charset="2"/>
              <a:buAutoNum type="arabicPeriod"/>
              <a:defRPr/>
            </a:pPr>
            <a:r>
              <a:rPr lang="en-US" sz="1800" dirty="0" smtClean="0"/>
              <a:t>The </a:t>
            </a:r>
            <a:r>
              <a:rPr lang="en-US" sz="1800" b="1" dirty="0" smtClean="0"/>
              <a:t>Characteristics of the audience the receiver</a:t>
            </a:r>
            <a:r>
              <a:rPr lang="en-US" sz="1800" dirty="0" smtClean="0"/>
              <a:t>.</a:t>
            </a:r>
            <a:endParaRPr lang="en-US" sz="2000" dirty="0" smtClean="0"/>
          </a:p>
          <a:p>
            <a:pPr marL="609600" indent="-609600" algn="just" defTabSz="1158875" rtl="0" eaLnBrk="1" hangingPunct="1">
              <a:lnSpc>
                <a:spcPct val="80000"/>
              </a:lnSpc>
              <a:buFont typeface="Wingdings" pitchFamily="2" charset="2"/>
              <a:buNone/>
              <a:defRPr/>
            </a:pPr>
            <a:endParaRPr lang="en-US" sz="2400" dirty="0" smtClean="0"/>
          </a:p>
          <a:p>
            <a:pPr marL="609600" indent="-609600" algn="just" defTabSz="1158875" rtl="0" eaLnBrk="1" hangingPunct="1">
              <a:lnSpc>
                <a:spcPct val="80000"/>
              </a:lnSpc>
              <a:defRPr/>
            </a:pPr>
            <a:r>
              <a:rPr lang="en-US" sz="2400" dirty="0" smtClean="0"/>
              <a:t>It is based upon the </a:t>
            </a:r>
            <a:r>
              <a:rPr lang="en-US" sz="2400" b="1" dirty="0" smtClean="0"/>
              <a:t>foundations:</a:t>
            </a:r>
          </a:p>
          <a:p>
            <a:pPr marL="887413" lvl="1" indent="-533400" algn="just" defTabSz="1158875" rtl="0" eaLnBrk="1" hangingPunct="1">
              <a:lnSpc>
                <a:spcPct val="80000"/>
              </a:lnSpc>
              <a:buFont typeface="Wingdings" pitchFamily="2" charset="2"/>
              <a:buNone/>
              <a:defRPr/>
            </a:pPr>
            <a:endParaRPr lang="en-US" sz="1600" b="1" i="1" dirty="0" smtClean="0"/>
          </a:p>
          <a:p>
            <a:pPr marL="887413" lvl="1" indent="-533400" algn="just" defTabSz="1158875" rtl="0" eaLnBrk="1" hangingPunct="1">
              <a:lnSpc>
                <a:spcPct val="80000"/>
              </a:lnSpc>
              <a:defRPr/>
            </a:pPr>
            <a:r>
              <a:rPr lang="en-US" sz="1800" i="1" dirty="0" smtClean="0">
                <a:latin typeface="Arial Black" pitchFamily="34" charset="0"/>
              </a:rPr>
              <a:t>The </a:t>
            </a:r>
            <a:r>
              <a:rPr lang="en-US" sz="1800" b="1" i="1" dirty="0" smtClean="0">
                <a:latin typeface="Arial Black" pitchFamily="34" charset="0"/>
              </a:rPr>
              <a:t>Greater </a:t>
            </a:r>
            <a:r>
              <a:rPr lang="en-US" sz="1800" i="1" dirty="0" smtClean="0">
                <a:latin typeface="Arial Black" pitchFamily="34" charset="0"/>
              </a:rPr>
              <a:t>the </a:t>
            </a:r>
            <a:r>
              <a:rPr lang="en-US" sz="1800" b="1" i="1" dirty="0" smtClean="0">
                <a:latin typeface="Arial Black" pitchFamily="34" charset="0"/>
              </a:rPr>
              <a:t>Prestige </a:t>
            </a:r>
            <a:r>
              <a:rPr lang="en-US" sz="1800" i="1" dirty="0" smtClean="0">
                <a:latin typeface="Arial Black" pitchFamily="34" charset="0"/>
              </a:rPr>
              <a:t>and</a:t>
            </a:r>
            <a:r>
              <a:rPr lang="en-US" sz="1800" b="1" i="1" dirty="0" smtClean="0">
                <a:latin typeface="Arial Black" pitchFamily="34" charset="0"/>
              </a:rPr>
              <a:t> Credibility </a:t>
            </a:r>
            <a:r>
              <a:rPr lang="en-US" sz="1800" i="1" dirty="0" smtClean="0">
                <a:latin typeface="Arial Black" pitchFamily="34" charset="0"/>
              </a:rPr>
              <a:t>of communication &amp; HE process,</a:t>
            </a:r>
            <a:r>
              <a:rPr lang="en-US" sz="1800" b="1" i="1" dirty="0" smtClean="0">
                <a:latin typeface="Arial Black" pitchFamily="34" charset="0"/>
              </a:rPr>
              <a:t> </a:t>
            </a:r>
            <a:r>
              <a:rPr lang="en-US" sz="1800" i="1" dirty="0" smtClean="0">
                <a:latin typeface="Arial Black" pitchFamily="34" charset="0"/>
              </a:rPr>
              <a:t>the</a:t>
            </a:r>
            <a:r>
              <a:rPr lang="en-US" sz="1800" b="1" i="1" dirty="0" smtClean="0">
                <a:latin typeface="Arial Black" pitchFamily="34" charset="0"/>
              </a:rPr>
              <a:t> Greater Effectiveness </a:t>
            </a:r>
            <a:r>
              <a:rPr lang="en-US" sz="1800" b="1" i="1" dirty="0" smtClean="0"/>
              <a:t>“</a:t>
            </a:r>
            <a:r>
              <a:rPr lang="en-US" sz="1800" b="1" i="1" dirty="0" smtClean="0">
                <a:latin typeface="Arial Black" pitchFamily="34" charset="0"/>
              </a:rPr>
              <a:t>quality</a:t>
            </a:r>
            <a:r>
              <a:rPr lang="en-US" sz="1800" b="1" i="1" dirty="0" smtClean="0"/>
              <a:t>”</a:t>
            </a:r>
            <a:r>
              <a:rPr lang="en-US" sz="1800" i="1" dirty="0" smtClean="0">
                <a:latin typeface="Arial Black" pitchFamily="34" charset="0"/>
              </a:rPr>
              <a:t> and </a:t>
            </a:r>
            <a:r>
              <a:rPr lang="en-US" sz="1800" b="1" i="1" dirty="0" smtClean="0">
                <a:latin typeface="Arial Black" pitchFamily="34" charset="0"/>
              </a:rPr>
              <a:t>Attitude Change</a:t>
            </a:r>
            <a:r>
              <a:rPr lang="en-US" sz="1800" b="1" dirty="0" smtClean="0"/>
              <a:t>’</a:t>
            </a:r>
            <a:r>
              <a:rPr lang="en-US" sz="1800" dirty="0" smtClean="0">
                <a:latin typeface="Arial Black" pitchFamily="34" charset="0"/>
              </a:rPr>
              <a:t>.</a:t>
            </a:r>
          </a:p>
          <a:p>
            <a:pPr marL="887413" lvl="1" indent="-533400" algn="just" defTabSz="1158875" rtl="0" eaLnBrk="1" hangingPunct="1">
              <a:lnSpc>
                <a:spcPct val="80000"/>
              </a:lnSpc>
              <a:buFont typeface="Wingdings" pitchFamily="2" charset="2"/>
              <a:buNone/>
              <a:defRPr/>
            </a:pPr>
            <a:endParaRPr lang="en-US" sz="1800" dirty="0" smtClean="0">
              <a:latin typeface="Arial Black" pitchFamily="34" charset="0"/>
            </a:endParaRPr>
          </a:p>
          <a:p>
            <a:pPr marL="887413" lvl="1" indent="-533400" algn="just" defTabSz="1158875" rtl="0" eaLnBrk="1" hangingPunct="1">
              <a:lnSpc>
                <a:spcPct val="80000"/>
              </a:lnSpc>
              <a:defRPr/>
            </a:pPr>
            <a:r>
              <a:rPr lang="en-US" sz="1800" i="1" dirty="0" smtClean="0">
                <a:latin typeface="Arial Black" pitchFamily="34" charset="0"/>
              </a:rPr>
              <a:t>The </a:t>
            </a:r>
            <a:r>
              <a:rPr lang="en-US" sz="1800" b="1" i="1" dirty="0" smtClean="0">
                <a:latin typeface="Arial Black" pitchFamily="34" charset="0"/>
              </a:rPr>
              <a:t>Greater </a:t>
            </a:r>
            <a:r>
              <a:rPr lang="en-US" sz="1800" i="1" dirty="0" smtClean="0">
                <a:latin typeface="Arial Black" pitchFamily="34" charset="0"/>
              </a:rPr>
              <a:t>the</a:t>
            </a:r>
            <a:r>
              <a:rPr lang="en-US" sz="1800" b="1" i="1" dirty="0" smtClean="0">
                <a:latin typeface="Arial Black" pitchFamily="34" charset="0"/>
              </a:rPr>
              <a:t> Fear </a:t>
            </a:r>
            <a:r>
              <a:rPr lang="en-US" sz="1800" i="1" dirty="0" smtClean="0">
                <a:latin typeface="Arial Black" pitchFamily="34" charset="0"/>
              </a:rPr>
              <a:t>aroused by HE</a:t>
            </a:r>
            <a:r>
              <a:rPr lang="en-US" sz="1800" b="1" i="1" dirty="0" smtClean="0">
                <a:latin typeface="Arial Black" pitchFamily="34" charset="0"/>
              </a:rPr>
              <a:t>  Message, the Less likely </a:t>
            </a:r>
            <a:r>
              <a:rPr lang="en-US" sz="1800" i="1" dirty="0" smtClean="0">
                <a:latin typeface="Arial Black" pitchFamily="34" charset="0"/>
              </a:rPr>
              <a:t>were the</a:t>
            </a:r>
            <a:r>
              <a:rPr lang="en-US" sz="1800" b="1" i="1" dirty="0" smtClean="0">
                <a:latin typeface="Arial Black" pitchFamily="34" charset="0"/>
              </a:rPr>
              <a:t> Patients </a:t>
            </a:r>
            <a:r>
              <a:rPr lang="en-US" sz="1800" i="1" dirty="0" smtClean="0">
                <a:latin typeface="Arial Black" pitchFamily="34" charset="0"/>
              </a:rPr>
              <a:t>to</a:t>
            </a:r>
            <a:r>
              <a:rPr lang="en-US" sz="1800" b="1" i="1" dirty="0" smtClean="0">
                <a:latin typeface="Arial Black" pitchFamily="34" charset="0"/>
              </a:rPr>
              <a:t> Accept </a:t>
            </a:r>
            <a:r>
              <a:rPr lang="en-US" sz="1800" i="1" dirty="0" smtClean="0">
                <a:latin typeface="Arial Black" pitchFamily="34" charset="0"/>
              </a:rPr>
              <a:t>it.</a:t>
            </a:r>
          </a:p>
        </p:txBody>
      </p:sp>
    </p:spTree>
  </p:cSld>
  <p:clrMapOvr>
    <a:masterClrMapping/>
  </p:clrMapOvr>
  <p:transition>
    <p:push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عنصر نائب للتاريخ 3"/>
          <p:cNvSpPr>
            <a:spLocks noGrp="1"/>
          </p:cNvSpPr>
          <p:nvPr>
            <p:ph type="dt" sz="quarter" idx="10"/>
          </p:nvPr>
        </p:nvSpPr>
        <p:spPr/>
        <p:txBody>
          <a:bodyPr/>
          <a:lstStyle/>
          <a:p>
            <a:pPr>
              <a:defRPr/>
            </a:pPr>
            <a:r>
              <a:rPr lang="ar-SA" smtClean="0"/>
              <a:t>CHS456</a:t>
            </a:r>
            <a:endParaRPr lang="en-US"/>
          </a:p>
        </p:txBody>
      </p:sp>
      <p:sp>
        <p:nvSpPr>
          <p:cNvPr id="2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25" name="عنصر نائب لرقم الشريحة 5"/>
          <p:cNvSpPr>
            <a:spLocks noGrp="1"/>
          </p:cNvSpPr>
          <p:nvPr>
            <p:ph type="sldNum" sz="quarter" idx="12"/>
          </p:nvPr>
        </p:nvSpPr>
        <p:spPr/>
        <p:txBody>
          <a:bodyPr/>
          <a:lstStyle/>
          <a:p>
            <a:pPr>
              <a:defRPr/>
            </a:pPr>
            <a:fld id="{87B7261F-EF7D-41E6-89F0-2E55BCC803DA}" type="slidenum">
              <a:rPr lang="ar-SA"/>
              <a:pPr>
                <a:defRPr/>
              </a:pPr>
              <a:t>73</a:t>
            </a:fld>
            <a:endParaRPr lang="en-US"/>
          </a:p>
        </p:txBody>
      </p:sp>
      <p:sp>
        <p:nvSpPr>
          <p:cNvPr id="90114" name="Rectangle 2"/>
          <p:cNvSpPr>
            <a:spLocks noGrp="1" noRot="1" noChangeArrowheads="1"/>
          </p:cNvSpPr>
          <p:nvPr>
            <p:ph type="title"/>
          </p:nvPr>
        </p:nvSpPr>
        <p:spPr>
          <a:xfrm>
            <a:off x="946150" y="260350"/>
            <a:ext cx="6088063" cy="722313"/>
          </a:xfrm>
        </p:spPr>
        <p:txBody>
          <a:bodyPr/>
          <a:lstStyle/>
          <a:p>
            <a:pPr eaLnBrk="1" hangingPunct="1">
              <a:defRPr/>
            </a:pPr>
            <a:r>
              <a:rPr lang="en-US" sz="1400" b="0" smtClean="0"/>
              <a:t>Related HE COMMUNICATION THEORIES &amp; SKILLS </a:t>
            </a:r>
            <a:br>
              <a:rPr lang="en-US" sz="1400" b="0" smtClean="0"/>
            </a:br>
            <a:r>
              <a:rPr lang="en-US" sz="2000" b="0" smtClean="0"/>
              <a:t>Types &amp; Skills of Human Communication</a:t>
            </a:r>
            <a:r>
              <a:rPr lang="en-US" sz="4000" smtClean="0"/>
              <a:t> </a:t>
            </a:r>
          </a:p>
        </p:txBody>
      </p:sp>
      <p:sp>
        <p:nvSpPr>
          <p:cNvPr id="74758" name="Line 3"/>
          <p:cNvSpPr>
            <a:spLocks noChangeShapeType="1"/>
          </p:cNvSpPr>
          <p:nvPr/>
        </p:nvSpPr>
        <p:spPr bwMode="auto">
          <a:xfrm>
            <a:off x="2209800" y="1295400"/>
            <a:ext cx="4724400" cy="0"/>
          </a:xfrm>
          <a:prstGeom prst="line">
            <a:avLst/>
          </a:prstGeom>
          <a:noFill/>
          <a:ln w="38100">
            <a:solidFill>
              <a:schemeClr val="tx1"/>
            </a:solidFill>
            <a:round/>
            <a:headEnd/>
            <a:tailEnd/>
          </a:ln>
        </p:spPr>
        <p:txBody>
          <a:bodyPr/>
          <a:lstStyle/>
          <a:p>
            <a:endParaRPr lang="ar-SA"/>
          </a:p>
        </p:txBody>
      </p:sp>
      <p:sp>
        <p:nvSpPr>
          <p:cNvPr id="74759" name="Line 4"/>
          <p:cNvSpPr>
            <a:spLocks noChangeShapeType="1"/>
          </p:cNvSpPr>
          <p:nvPr/>
        </p:nvSpPr>
        <p:spPr bwMode="auto">
          <a:xfrm>
            <a:off x="6934200" y="1295400"/>
            <a:ext cx="0" cy="533400"/>
          </a:xfrm>
          <a:prstGeom prst="line">
            <a:avLst/>
          </a:prstGeom>
          <a:noFill/>
          <a:ln w="9525">
            <a:solidFill>
              <a:schemeClr val="tx1"/>
            </a:solidFill>
            <a:round/>
            <a:headEnd/>
            <a:tailEnd/>
          </a:ln>
        </p:spPr>
        <p:txBody>
          <a:bodyPr/>
          <a:lstStyle/>
          <a:p>
            <a:endParaRPr lang="ar-SA"/>
          </a:p>
        </p:txBody>
      </p:sp>
      <p:sp>
        <p:nvSpPr>
          <p:cNvPr id="74760" name="Line 5"/>
          <p:cNvSpPr>
            <a:spLocks noChangeShapeType="1"/>
          </p:cNvSpPr>
          <p:nvPr/>
        </p:nvSpPr>
        <p:spPr bwMode="auto">
          <a:xfrm>
            <a:off x="2209800" y="1295400"/>
            <a:ext cx="0" cy="381000"/>
          </a:xfrm>
          <a:prstGeom prst="line">
            <a:avLst/>
          </a:prstGeom>
          <a:noFill/>
          <a:ln w="9525">
            <a:solidFill>
              <a:schemeClr val="tx1"/>
            </a:solidFill>
            <a:round/>
            <a:headEnd/>
            <a:tailEnd/>
          </a:ln>
        </p:spPr>
        <p:txBody>
          <a:bodyPr/>
          <a:lstStyle/>
          <a:p>
            <a:endParaRPr lang="ar-SA"/>
          </a:p>
        </p:txBody>
      </p:sp>
      <p:sp>
        <p:nvSpPr>
          <p:cNvPr id="74761" name="Rectangle 6"/>
          <p:cNvSpPr>
            <a:spLocks noChangeArrowheads="1"/>
          </p:cNvSpPr>
          <p:nvPr/>
        </p:nvSpPr>
        <p:spPr bwMode="auto">
          <a:xfrm>
            <a:off x="6324600" y="1905000"/>
            <a:ext cx="1676400" cy="381000"/>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Verdana" pitchFamily="34" charset="0"/>
              </a:rPr>
              <a:t>Verbal</a:t>
            </a:r>
          </a:p>
        </p:txBody>
      </p:sp>
      <p:sp>
        <p:nvSpPr>
          <p:cNvPr id="74762" name="Rectangle 7"/>
          <p:cNvSpPr>
            <a:spLocks noChangeArrowheads="1"/>
          </p:cNvSpPr>
          <p:nvPr/>
        </p:nvSpPr>
        <p:spPr bwMode="auto">
          <a:xfrm>
            <a:off x="1447800" y="1676400"/>
            <a:ext cx="1676400" cy="381000"/>
          </a:xfrm>
          <a:prstGeom prst="rect">
            <a:avLst/>
          </a:prstGeom>
          <a:solidFill>
            <a:schemeClr val="accent1"/>
          </a:solidFill>
          <a:ln w="9525">
            <a:solidFill>
              <a:schemeClr val="tx1"/>
            </a:solidFill>
            <a:miter lim="800000"/>
            <a:headEnd/>
            <a:tailEnd/>
          </a:ln>
        </p:spPr>
        <p:txBody>
          <a:bodyPr wrap="none" anchor="ctr"/>
          <a:lstStyle/>
          <a:p>
            <a:pPr algn="ctr" rtl="0"/>
            <a:r>
              <a:rPr lang="en-US" b="1">
                <a:latin typeface="Verdana" pitchFamily="34" charset="0"/>
              </a:rPr>
              <a:t>Non Verbal</a:t>
            </a:r>
          </a:p>
        </p:txBody>
      </p:sp>
      <p:sp>
        <p:nvSpPr>
          <p:cNvPr id="74763" name="Line 8"/>
          <p:cNvSpPr>
            <a:spLocks noChangeShapeType="1"/>
          </p:cNvSpPr>
          <p:nvPr/>
        </p:nvSpPr>
        <p:spPr bwMode="auto">
          <a:xfrm>
            <a:off x="7086600" y="2286000"/>
            <a:ext cx="0" cy="381000"/>
          </a:xfrm>
          <a:prstGeom prst="line">
            <a:avLst/>
          </a:prstGeom>
          <a:noFill/>
          <a:ln w="9525">
            <a:solidFill>
              <a:schemeClr val="tx1"/>
            </a:solidFill>
            <a:round/>
            <a:headEnd/>
            <a:tailEnd type="triangle" w="med" len="med"/>
          </a:ln>
        </p:spPr>
        <p:txBody>
          <a:bodyPr/>
          <a:lstStyle/>
          <a:p>
            <a:endParaRPr lang="ar-SA"/>
          </a:p>
        </p:txBody>
      </p:sp>
      <p:sp>
        <p:nvSpPr>
          <p:cNvPr id="74764" name="Oval 9"/>
          <p:cNvSpPr>
            <a:spLocks noChangeArrowheads="1"/>
          </p:cNvSpPr>
          <p:nvPr/>
        </p:nvSpPr>
        <p:spPr bwMode="auto">
          <a:xfrm>
            <a:off x="6096000" y="2590800"/>
            <a:ext cx="2209800" cy="533400"/>
          </a:xfrm>
          <a:prstGeom prst="ellipse">
            <a:avLst/>
          </a:prstGeom>
          <a:solidFill>
            <a:schemeClr val="accent1"/>
          </a:solidFill>
          <a:ln w="9525">
            <a:solidFill>
              <a:schemeClr val="tx1"/>
            </a:solidFill>
            <a:round/>
            <a:headEnd/>
            <a:tailEnd/>
          </a:ln>
        </p:spPr>
        <p:txBody>
          <a:bodyPr wrap="none" anchor="ctr"/>
          <a:lstStyle/>
          <a:p>
            <a:pPr algn="ctr" rtl="0"/>
            <a:r>
              <a:rPr lang="en-US" sz="1600" b="1">
                <a:latin typeface="Arial Black" pitchFamily="34" charset="0"/>
              </a:rPr>
              <a:t>Speech Language</a:t>
            </a:r>
          </a:p>
        </p:txBody>
      </p:sp>
      <p:sp>
        <p:nvSpPr>
          <p:cNvPr id="74765" name="Rectangle 10"/>
          <p:cNvSpPr>
            <a:spLocks noChangeArrowheads="1"/>
          </p:cNvSpPr>
          <p:nvPr/>
        </p:nvSpPr>
        <p:spPr bwMode="auto">
          <a:xfrm>
            <a:off x="6324600" y="3429000"/>
            <a:ext cx="2514600" cy="2057400"/>
          </a:xfrm>
          <a:prstGeom prst="rect">
            <a:avLst/>
          </a:prstGeom>
          <a:solidFill>
            <a:schemeClr val="accent1"/>
          </a:solidFill>
          <a:ln w="9525">
            <a:solidFill>
              <a:schemeClr val="tx1"/>
            </a:solidFill>
            <a:miter lim="800000"/>
            <a:headEnd/>
            <a:tailEnd/>
          </a:ln>
        </p:spPr>
        <p:txBody>
          <a:bodyPr wrap="none" anchor="ctr"/>
          <a:lstStyle/>
          <a:p>
            <a:pPr algn="just" rtl="0"/>
            <a:endParaRPr lang="en-US" sz="1200">
              <a:latin typeface="Arial Black" pitchFamily="34" charset="0"/>
            </a:endParaRPr>
          </a:p>
          <a:p>
            <a:pPr algn="just" rtl="0"/>
            <a:r>
              <a:rPr lang="en-US" sz="1200">
                <a:latin typeface="Arial Black" pitchFamily="34" charset="0"/>
              </a:rPr>
              <a:t>1</a:t>
            </a:r>
            <a:r>
              <a:rPr lang="en-US" sz="1200" b="1">
                <a:latin typeface="Arial Black" pitchFamily="34" charset="0"/>
              </a:rPr>
              <a:t>. Jargon Trap M. T</a:t>
            </a:r>
            <a:endParaRPr lang="ar-SA" sz="1200" b="1">
              <a:latin typeface="Arial Black" pitchFamily="34" charset="0"/>
            </a:endParaRPr>
          </a:p>
          <a:p>
            <a:pPr algn="just" rtl="0"/>
            <a:endParaRPr lang="en-US" sz="1200" b="1">
              <a:latin typeface="Arial Black" pitchFamily="34" charset="0"/>
            </a:endParaRPr>
          </a:p>
          <a:p>
            <a:pPr algn="just" rtl="0"/>
            <a:r>
              <a:rPr lang="en-US" sz="1200" b="1">
                <a:latin typeface="Arial Black" pitchFamily="34" charset="0"/>
              </a:rPr>
              <a:t>2. Use +VE words for hope</a:t>
            </a:r>
          </a:p>
          <a:p>
            <a:pPr algn="just" rtl="0"/>
            <a:endParaRPr lang="en-US" sz="1200" b="1">
              <a:latin typeface="Arial Black" pitchFamily="34" charset="0"/>
            </a:endParaRPr>
          </a:p>
          <a:p>
            <a:pPr algn="just" rtl="0"/>
            <a:r>
              <a:rPr lang="en-US" sz="1200" b="1">
                <a:latin typeface="Arial Black" pitchFamily="34" charset="0"/>
              </a:rPr>
              <a:t>3. Be Rationale to:</a:t>
            </a:r>
          </a:p>
          <a:p>
            <a:pPr algn="just" rtl="0"/>
            <a:endParaRPr lang="en-US" sz="1200" b="1">
              <a:latin typeface="Arial Black" pitchFamily="34" charset="0"/>
            </a:endParaRPr>
          </a:p>
          <a:p>
            <a:pPr algn="just" rtl="0"/>
            <a:r>
              <a:rPr lang="en-US" sz="1000" b="1" i="1">
                <a:latin typeface="Arial Black" pitchFamily="34" charset="0"/>
              </a:rPr>
              <a:t>Conceal, justify, explain, </a:t>
            </a:r>
          </a:p>
          <a:p>
            <a:pPr algn="just" rtl="0"/>
            <a:r>
              <a:rPr lang="en-US" sz="1000" b="1" i="1">
                <a:latin typeface="Arial Black" pitchFamily="34" charset="0"/>
              </a:rPr>
              <a:t>cover other feelings  describe and</a:t>
            </a:r>
          </a:p>
          <a:p>
            <a:pPr algn="just" rtl="0"/>
            <a:r>
              <a:rPr lang="en-US" sz="1000" b="1" i="1">
                <a:latin typeface="Arial Black" pitchFamily="34" charset="0"/>
              </a:rPr>
              <a:t>Correct y feelings, and share other</a:t>
            </a:r>
            <a:r>
              <a:rPr lang="en-US" sz="1000" b="1">
                <a:latin typeface="Arial Black" pitchFamily="34" charset="0"/>
              </a:rPr>
              <a:t> </a:t>
            </a:r>
          </a:p>
          <a:p>
            <a:pPr algn="just" rtl="0"/>
            <a:endParaRPr lang="en-US" sz="1000" b="1">
              <a:latin typeface="Verdana" pitchFamily="34" charset="0"/>
            </a:endParaRPr>
          </a:p>
        </p:txBody>
      </p:sp>
      <p:sp>
        <p:nvSpPr>
          <p:cNvPr id="74766" name="Line 11"/>
          <p:cNvSpPr>
            <a:spLocks noChangeShapeType="1"/>
          </p:cNvSpPr>
          <p:nvPr/>
        </p:nvSpPr>
        <p:spPr bwMode="auto">
          <a:xfrm>
            <a:off x="7239000" y="3124200"/>
            <a:ext cx="0" cy="304800"/>
          </a:xfrm>
          <a:prstGeom prst="line">
            <a:avLst/>
          </a:prstGeom>
          <a:noFill/>
          <a:ln w="9525">
            <a:solidFill>
              <a:schemeClr val="tx1"/>
            </a:solidFill>
            <a:round/>
            <a:headEnd/>
            <a:tailEnd type="triangle" w="med" len="med"/>
          </a:ln>
        </p:spPr>
        <p:txBody>
          <a:bodyPr/>
          <a:lstStyle/>
          <a:p>
            <a:endParaRPr lang="ar-SA"/>
          </a:p>
        </p:txBody>
      </p:sp>
      <p:sp>
        <p:nvSpPr>
          <p:cNvPr id="74767" name="Line 12"/>
          <p:cNvSpPr>
            <a:spLocks noChangeShapeType="1"/>
          </p:cNvSpPr>
          <p:nvPr/>
        </p:nvSpPr>
        <p:spPr bwMode="auto">
          <a:xfrm>
            <a:off x="4724400" y="1295400"/>
            <a:ext cx="0" cy="4419600"/>
          </a:xfrm>
          <a:prstGeom prst="line">
            <a:avLst/>
          </a:prstGeom>
          <a:noFill/>
          <a:ln w="25400">
            <a:solidFill>
              <a:schemeClr val="tx1"/>
            </a:solidFill>
            <a:round/>
            <a:headEnd/>
            <a:tailEnd type="triangle" w="med" len="med"/>
          </a:ln>
        </p:spPr>
        <p:txBody>
          <a:bodyPr/>
          <a:lstStyle/>
          <a:p>
            <a:endParaRPr lang="ar-SA"/>
          </a:p>
        </p:txBody>
      </p:sp>
      <p:sp>
        <p:nvSpPr>
          <p:cNvPr id="74768" name="Rectangle 13"/>
          <p:cNvSpPr>
            <a:spLocks noChangeArrowheads="1"/>
          </p:cNvSpPr>
          <p:nvPr/>
        </p:nvSpPr>
        <p:spPr bwMode="auto">
          <a:xfrm>
            <a:off x="3419475" y="5715000"/>
            <a:ext cx="3429000" cy="457200"/>
          </a:xfrm>
          <a:prstGeom prst="rect">
            <a:avLst/>
          </a:prstGeom>
          <a:solidFill>
            <a:schemeClr val="accent1"/>
          </a:solidFill>
          <a:ln w="9525">
            <a:solidFill>
              <a:schemeClr val="tx1"/>
            </a:solidFill>
            <a:miter lim="800000"/>
            <a:headEnd/>
            <a:tailEnd/>
          </a:ln>
        </p:spPr>
        <p:txBody>
          <a:bodyPr wrap="none" anchor="ctr"/>
          <a:lstStyle/>
          <a:p>
            <a:pPr algn="ctr" rtl="0"/>
            <a:r>
              <a:rPr lang="en-US" sz="1200" b="1" i="1">
                <a:latin typeface="Arial Black" pitchFamily="34" charset="0"/>
              </a:rPr>
              <a:t>Meta Communication</a:t>
            </a:r>
          </a:p>
          <a:p>
            <a:pPr algn="ctr" rtl="0"/>
            <a:r>
              <a:rPr lang="en-US" sz="1200" b="1" i="1">
                <a:latin typeface="Verdana" pitchFamily="34" charset="0"/>
              </a:rPr>
              <a:t>Deep thinking-understanding - truth</a:t>
            </a:r>
          </a:p>
        </p:txBody>
      </p:sp>
      <p:sp>
        <p:nvSpPr>
          <p:cNvPr id="74769" name="Line 14"/>
          <p:cNvSpPr>
            <a:spLocks noChangeShapeType="1"/>
          </p:cNvSpPr>
          <p:nvPr/>
        </p:nvSpPr>
        <p:spPr bwMode="auto">
          <a:xfrm>
            <a:off x="2286000" y="2057400"/>
            <a:ext cx="0" cy="304800"/>
          </a:xfrm>
          <a:prstGeom prst="line">
            <a:avLst/>
          </a:prstGeom>
          <a:noFill/>
          <a:ln w="9525">
            <a:solidFill>
              <a:schemeClr val="tx1"/>
            </a:solidFill>
            <a:round/>
            <a:headEnd/>
            <a:tailEnd type="triangle" w="med" len="med"/>
          </a:ln>
        </p:spPr>
        <p:txBody>
          <a:bodyPr/>
          <a:lstStyle/>
          <a:p>
            <a:endParaRPr lang="ar-SA"/>
          </a:p>
        </p:txBody>
      </p:sp>
      <p:sp>
        <p:nvSpPr>
          <p:cNvPr id="74770" name="Line 15"/>
          <p:cNvSpPr>
            <a:spLocks noChangeShapeType="1"/>
          </p:cNvSpPr>
          <p:nvPr/>
        </p:nvSpPr>
        <p:spPr bwMode="auto">
          <a:xfrm>
            <a:off x="1600200" y="2362200"/>
            <a:ext cx="1600200" cy="0"/>
          </a:xfrm>
          <a:prstGeom prst="line">
            <a:avLst/>
          </a:prstGeom>
          <a:noFill/>
          <a:ln w="9525">
            <a:solidFill>
              <a:schemeClr val="tx1"/>
            </a:solidFill>
            <a:round/>
            <a:headEnd/>
            <a:tailEnd/>
          </a:ln>
        </p:spPr>
        <p:txBody>
          <a:bodyPr/>
          <a:lstStyle/>
          <a:p>
            <a:endParaRPr lang="ar-SA"/>
          </a:p>
        </p:txBody>
      </p:sp>
      <p:sp>
        <p:nvSpPr>
          <p:cNvPr id="74771" name="Line 16"/>
          <p:cNvSpPr>
            <a:spLocks noChangeShapeType="1"/>
          </p:cNvSpPr>
          <p:nvPr/>
        </p:nvSpPr>
        <p:spPr bwMode="auto">
          <a:xfrm>
            <a:off x="3200400" y="2362200"/>
            <a:ext cx="0" cy="381000"/>
          </a:xfrm>
          <a:prstGeom prst="line">
            <a:avLst/>
          </a:prstGeom>
          <a:noFill/>
          <a:ln w="9525">
            <a:solidFill>
              <a:schemeClr val="tx1"/>
            </a:solidFill>
            <a:round/>
            <a:headEnd/>
            <a:tailEnd type="triangle" w="med" len="med"/>
          </a:ln>
        </p:spPr>
        <p:txBody>
          <a:bodyPr/>
          <a:lstStyle/>
          <a:p>
            <a:endParaRPr lang="ar-SA"/>
          </a:p>
        </p:txBody>
      </p:sp>
      <p:sp>
        <p:nvSpPr>
          <p:cNvPr id="74772" name="Line 17"/>
          <p:cNvSpPr>
            <a:spLocks noChangeShapeType="1"/>
          </p:cNvSpPr>
          <p:nvPr/>
        </p:nvSpPr>
        <p:spPr bwMode="auto">
          <a:xfrm>
            <a:off x="1600200" y="2362200"/>
            <a:ext cx="0" cy="381000"/>
          </a:xfrm>
          <a:prstGeom prst="line">
            <a:avLst/>
          </a:prstGeom>
          <a:noFill/>
          <a:ln w="9525">
            <a:solidFill>
              <a:schemeClr val="tx1"/>
            </a:solidFill>
            <a:round/>
            <a:headEnd/>
            <a:tailEnd type="triangle" w="med" len="med"/>
          </a:ln>
        </p:spPr>
        <p:txBody>
          <a:bodyPr/>
          <a:lstStyle/>
          <a:p>
            <a:endParaRPr lang="ar-SA"/>
          </a:p>
        </p:txBody>
      </p:sp>
      <p:sp>
        <p:nvSpPr>
          <p:cNvPr id="74773" name="Oval 18"/>
          <p:cNvSpPr>
            <a:spLocks noChangeArrowheads="1"/>
          </p:cNvSpPr>
          <p:nvPr/>
        </p:nvSpPr>
        <p:spPr bwMode="auto">
          <a:xfrm>
            <a:off x="2514600" y="2667000"/>
            <a:ext cx="1828800" cy="533400"/>
          </a:xfrm>
          <a:prstGeom prst="ellipse">
            <a:avLst/>
          </a:prstGeom>
          <a:solidFill>
            <a:schemeClr val="accent1"/>
          </a:solidFill>
          <a:ln w="9525">
            <a:solidFill>
              <a:schemeClr val="tx1"/>
            </a:solidFill>
            <a:round/>
            <a:headEnd/>
            <a:tailEnd/>
          </a:ln>
        </p:spPr>
        <p:txBody>
          <a:bodyPr wrap="none" anchor="ctr"/>
          <a:lstStyle/>
          <a:p>
            <a:pPr algn="ctr" rtl="0"/>
            <a:r>
              <a:rPr lang="en-US">
                <a:latin typeface="Verdana" pitchFamily="34" charset="0"/>
              </a:rPr>
              <a:t>Written</a:t>
            </a:r>
          </a:p>
        </p:txBody>
      </p:sp>
      <p:sp>
        <p:nvSpPr>
          <p:cNvPr id="74774" name="Oval 19"/>
          <p:cNvSpPr>
            <a:spLocks noChangeArrowheads="1"/>
          </p:cNvSpPr>
          <p:nvPr/>
        </p:nvSpPr>
        <p:spPr bwMode="auto">
          <a:xfrm>
            <a:off x="1143000" y="2667000"/>
            <a:ext cx="1295400" cy="762000"/>
          </a:xfrm>
          <a:prstGeom prst="ellipse">
            <a:avLst/>
          </a:prstGeom>
          <a:solidFill>
            <a:schemeClr val="accent1"/>
          </a:solidFill>
          <a:ln w="9525">
            <a:solidFill>
              <a:schemeClr val="tx1"/>
            </a:solidFill>
            <a:round/>
            <a:headEnd/>
            <a:tailEnd/>
          </a:ln>
        </p:spPr>
        <p:txBody>
          <a:bodyPr wrap="none" anchor="ctr"/>
          <a:lstStyle/>
          <a:p>
            <a:pPr algn="ctr" rtl="0"/>
            <a:r>
              <a:rPr lang="en-US" sz="1600" b="1">
                <a:latin typeface="Arial Black" pitchFamily="34" charset="0"/>
              </a:rPr>
              <a:t>Symbols</a:t>
            </a:r>
          </a:p>
        </p:txBody>
      </p:sp>
      <p:sp>
        <p:nvSpPr>
          <p:cNvPr id="74775" name="Line 20"/>
          <p:cNvSpPr>
            <a:spLocks noChangeShapeType="1"/>
          </p:cNvSpPr>
          <p:nvPr/>
        </p:nvSpPr>
        <p:spPr bwMode="auto">
          <a:xfrm>
            <a:off x="1828800" y="3733800"/>
            <a:ext cx="0" cy="152400"/>
          </a:xfrm>
          <a:prstGeom prst="line">
            <a:avLst/>
          </a:prstGeom>
          <a:noFill/>
          <a:ln w="9525">
            <a:solidFill>
              <a:schemeClr val="tx1"/>
            </a:solidFill>
            <a:round/>
            <a:headEnd/>
            <a:tailEnd type="triangle" w="med" len="med"/>
          </a:ln>
        </p:spPr>
        <p:txBody>
          <a:bodyPr/>
          <a:lstStyle/>
          <a:p>
            <a:endParaRPr lang="ar-SA"/>
          </a:p>
        </p:txBody>
      </p:sp>
      <p:sp>
        <p:nvSpPr>
          <p:cNvPr id="74776" name="Rectangle 21"/>
          <p:cNvSpPr>
            <a:spLocks noChangeArrowheads="1"/>
          </p:cNvSpPr>
          <p:nvPr/>
        </p:nvSpPr>
        <p:spPr bwMode="auto">
          <a:xfrm>
            <a:off x="914400" y="3657600"/>
            <a:ext cx="2362200" cy="2209800"/>
          </a:xfrm>
          <a:prstGeom prst="rect">
            <a:avLst/>
          </a:prstGeom>
          <a:solidFill>
            <a:schemeClr val="accent1"/>
          </a:solidFill>
          <a:ln w="9525">
            <a:solidFill>
              <a:schemeClr val="tx1"/>
            </a:solidFill>
            <a:miter lim="800000"/>
            <a:headEnd/>
            <a:tailEnd/>
          </a:ln>
        </p:spPr>
        <p:txBody>
          <a:bodyPr wrap="none" anchor="ctr"/>
          <a:lstStyle/>
          <a:p>
            <a:pPr marL="342900" indent="-342900" algn="just" rtl="0">
              <a:buFontTx/>
              <a:buAutoNum type="arabicPeriod"/>
            </a:pPr>
            <a:r>
              <a:rPr lang="en-US" sz="1200" b="1">
                <a:latin typeface="Arial Black" pitchFamily="34" charset="0"/>
              </a:rPr>
              <a:t>Facial Movement</a:t>
            </a:r>
          </a:p>
          <a:p>
            <a:pPr marL="342900" indent="-342900" algn="just" rtl="0">
              <a:buFontTx/>
              <a:buAutoNum type="arabicPeriod"/>
            </a:pPr>
            <a:r>
              <a:rPr lang="en-US" sz="1200" b="1">
                <a:latin typeface="Arial Black" pitchFamily="34" charset="0"/>
              </a:rPr>
              <a:t>Destine &amp; Body M.</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Gaze &amp; Eye Contact </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Body poster &amp; contact</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Use of Space</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Use of Time</a:t>
            </a:r>
          </a:p>
          <a:p>
            <a:pPr marL="342900" indent="-342900" algn="just" rtl="0">
              <a:buFontTx/>
              <a:buAutoNum type="arabicPeriod"/>
            </a:pPr>
            <a:endParaRPr lang="en-US" sz="1200" b="1">
              <a:latin typeface="Arial Black" pitchFamily="34" charset="0"/>
            </a:endParaRPr>
          </a:p>
          <a:p>
            <a:pPr marL="342900" indent="-342900" algn="just" rtl="0">
              <a:buFontTx/>
              <a:buAutoNum type="arabicPeriod"/>
            </a:pPr>
            <a:r>
              <a:rPr lang="en-US" sz="1200" b="1">
                <a:latin typeface="Arial Black" pitchFamily="34" charset="0"/>
              </a:rPr>
              <a:t>Appearance &amp; Cloths</a:t>
            </a:r>
            <a:endParaRPr lang="en-US" sz="1200" b="1">
              <a:latin typeface="Verdana" pitchFamily="34" charset="0"/>
            </a:endParaRPr>
          </a:p>
        </p:txBody>
      </p:sp>
      <p:sp>
        <p:nvSpPr>
          <p:cNvPr id="74777" name="Line 22"/>
          <p:cNvSpPr>
            <a:spLocks noChangeShapeType="1"/>
          </p:cNvSpPr>
          <p:nvPr/>
        </p:nvSpPr>
        <p:spPr bwMode="auto">
          <a:xfrm>
            <a:off x="1752600" y="3429000"/>
            <a:ext cx="0" cy="152400"/>
          </a:xfrm>
          <a:prstGeom prst="line">
            <a:avLst/>
          </a:prstGeom>
          <a:noFill/>
          <a:ln w="9525">
            <a:solidFill>
              <a:schemeClr val="tx1"/>
            </a:solidFill>
            <a:round/>
            <a:headEnd/>
            <a:tailEnd type="triangle" w="med" len="med"/>
          </a:ln>
        </p:spPr>
        <p:txBody>
          <a:bodyPr/>
          <a:lstStyle/>
          <a:p>
            <a:endParaRPr lang="ar-SA"/>
          </a:p>
        </p:txBody>
      </p:sp>
    </p:spTree>
  </p:cSld>
  <p:clrMapOvr>
    <a:masterClrMapping/>
  </p:clrMapOvr>
  <p:transition>
    <p:push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عنصر نائب للتاريخ 5"/>
          <p:cNvSpPr>
            <a:spLocks noGrp="1"/>
          </p:cNvSpPr>
          <p:nvPr>
            <p:ph type="dt" sz="quarter" idx="10"/>
          </p:nvPr>
        </p:nvSpPr>
        <p:spPr/>
        <p:txBody>
          <a:bodyPr/>
          <a:lstStyle/>
          <a:p>
            <a:pPr>
              <a:defRPr/>
            </a:pPr>
            <a:r>
              <a:rPr lang="ar-SA" smtClean="0"/>
              <a:t>CHS456</a:t>
            </a:r>
            <a:endParaRPr lang="en-US"/>
          </a:p>
        </p:txBody>
      </p:sp>
      <p:sp>
        <p:nvSpPr>
          <p:cNvPr id="16" name="عنصر نائب للتذييل 6"/>
          <p:cNvSpPr>
            <a:spLocks noGrp="1"/>
          </p:cNvSpPr>
          <p:nvPr>
            <p:ph type="ftr" sz="quarter" idx="11"/>
          </p:nvPr>
        </p:nvSpPr>
        <p:spPr/>
        <p:txBody>
          <a:bodyPr/>
          <a:lstStyle/>
          <a:p>
            <a:pPr>
              <a:defRPr/>
            </a:pPr>
            <a:r>
              <a:rPr lang="en-US" smtClean="0"/>
              <a:t>Johali3 NHEPC 2014</a:t>
            </a:r>
            <a:endParaRPr lang="en-US"/>
          </a:p>
        </p:txBody>
      </p:sp>
      <p:sp>
        <p:nvSpPr>
          <p:cNvPr id="17" name="عنصر نائب لرقم الشريحة 7"/>
          <p:cNvSpPr>
            <a:spLocks noGrp="1"/>
          </p:cNvSpPr>
          <p:nvPr>
            <p:ph type="sldNum" sz="quarter" idx="12"/>
          </p:nvPr>
        </p:nvSpPr>
        <p:spPr/>
        <p:txBody>
          <a:bodyPr/>
          <a:lstStyle/>
          <a:p>
            <a:pPr>
              <a:defRPr/>
            </a:pPr>
            <a:fld id="{7D70B960-A35A-481E-938A-AE8B3D3A97DA}" type="slidenum">
              <a:rPr lang="ar-SA"/>
              <a:pPr>
                <a:defRPr/>
              </a:pPr>
              <a:t>74</a:t>
            </a:fld>
            <a:endParaRPr lang="en-US"/>
          </a:p>
        </p:txBody>
      </p:sp>
      <p:graphicFrame>
        <p:nvGraphicFramePr>
          <p:cNvPr id="92179" name="Group 19"/>
          <p:cNvGraphicFramePr>
            <a:graphicFrameLocks noGrp="1"/>
          </p:cNvGraphicFramePr>
          <p:nvPr>
            <p:ph sz="quarter" idx="2"/>
          </p:nvPr>
        </p:nvGraphicFramePr>
        <p:xfrm>
          <a:off x="1187450" y="2565400"/>
          <a:ext cx="7088188" cy="279400"/>
        </p:xfrm>
        <a:graphic>
          <a:graphicData uri="http://schemas.openxmlformats.org/drawingml/2006/table">
            <a:tbl>
              <a:tblPr/>
              <a:tblGrid>
                <a:gridCol w="7088188"/>
              </a:tblGrid>
              <a:tr h="2794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0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Adapted </a:t>
                      </a:r>
                      <a:r>
                        <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HUMAN COMMUNICATION &amp; HE LEVELS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92178" name="Group 18"/>
          <p:cNvGraphicFramePr>
            <a:graphicFrameLocks noGrp="1"/>
          </p:cNvGraphicFramePr>
          <p:nvPr>
            <p:ph sz="quarter" idx="3"/>
          </p:nvPr>
        </p:nvGraphicFramePr>
        <p:xfrm>
          <a:off x="900113" y="2957513"/>
          <a:ext cx="7761287" cy="3640138"/>
        </p:xfrm>
        <a:graphic>
          <a:graphicData uri="http://schemas.openxmlformats.org/drawingml/2006/table">
            <a:tbl>
              <a:tblPr/>
              <a:tblGrid>
                <a:gridCol w="7761287"/>
              </a:tblGrid>
              <a:tr h="3640138">
                <a:tc>
                  <a:txBody>
                    <a:bodyPr/>
                    <a:lstStyle/>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Self interact to interpret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reality &amp; create messages. At this basic level, the central communicative processes of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encoding &amp; decoding</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are performed to help us coordinate our meanings and messages at 2.</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negotiation and relations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between two individuals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its effectiveness based on level 1, this level is the most important to health communication and, thus, it is important to gain at least the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Seven Top Health</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Communication Skills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(Pagano &amp; Ragan, 1992, 29) .</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of three or more individuals to adapt</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&amp; achieve common tasks, its effectiveness based on 1. &amp; 2. e.g; medical team.</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Encompasses 1, 2, &amp; 3, it is important to develop effective formal channels and informal networks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e.g; hospitals &amp; health centres.</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Intra &amp; Inter Social/Cultural joints all the above</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it can be within more than two different groups, communities in one organization, nation or nations.</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This is the highest level of communications</a:t>
                      </a: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e.g; national and international mass media &amp; satellites</a:t>
                      </a:r>
                      <a:r>
                        <a:rPr kumimoji="0" lang="en-US" sz="14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5793" name="AutoShape 14"/>
          <p:cNvSpPr>
            <a:spLocks noChangeArrowheads="1"/>
          </p:cNvSpPr>
          <p:nvPr/>
        </p:nvSpPr>
        <p:spPr bwMode="auto">
          <a:xfrm>
            <a:off x="1042988" y="71438"/>
            <a:ext cx="7416800" cy="2420937"/>
          </a:xfrm>
          <a:prstGeom prst="triangle">
            <a:avLst>
              <a:gd name="adj" fmla="val 49486"/>
            </a:avLst>
          </a:prstGeom>
          <a:solidFill>
            <a:schemeClr val="accent1"/>
          </a:solidFill>
          <a:ln w="9525">
            <a:solidFill>
              <a:schemeClr val="tx1"/>
            </a:solidFill>
            <a:miter lim="800000"/>
            <a:headEnd/>
            <a:tailEnd/>
          </a:ln>
        </p:spPr>
        <p:txBody>
          <a:bodyPr wrap="none" anchor="ctr"/>
          <a:lstStyle/>
          <a:p>
            <a:pPr algn="ctr" rtl="0"/>
            <a:r>
              <a:rPr lang="en-US" sz="1200">
                <a:latin typeface="Arial Black" pitchFamily="34" charset="0"/>
              </a:rPr>
              <a:t>National–International</a:t>
            </a:r>
            <a:r>
              <a:rPr lang="en-US" sz="1400">
                <a:latin typeface="Arial Black" pitchFamily="34" charset="0"/>
              </a:rPr>
              <a:t> </a:t>
            </a:r>
          </a:p>
          <a:p>
            <a:pPr algn="ctr" rtl="0"/>
            <a:r>
              <a:rPr lang="en-US" sz="1000">
                <a:latin typeface="Arial Black" pitchFamily="34" charset="0"/>
              </a:rPr>
              <a:t>INTRA&amp;INTER</a:t>
            </a:r>
          </a:p>
          <a:p>
            <a:pPr algn="ctr" rtl="0"/>
            <a:endParaRPr lang="en-US" sz="1000">
              <a:latin typeface="Arial Black" pitchFamily="34" charset="0"/>
            </a:endParaRPr>
          </a:p>
          <a:p>
            <a:pPr algn="ctr" rtl="0"/>
            <a:r>
              <a:rPr lang="en-US" sz="1600">
                <a:latin typeface="Arial Black" pitchFamily="34" charset="0"/>
              </a:rPr>
              <a:t>Social &amp; Cultural </a:t>
            </a:r>
          </a:p>
          <a:p>
            <a:pPr algn="ctr" rtl="0"/>
            <a:r>
              <a:rPr lang="en-US" sz="1600">
                <a:latin typeface="Arial Black" pitchFamily="34" charset="0"/>
              </a:rPr>
              <a:t>Organizational</a:t>
            </a:r>
          </a:p>
          <a:p>
            <a:pPr algn="ctr" rtl="0"/>
            <a:r>
              <a:rPr lang="en-US" sz="1600">
                <a:latin typeface="Arial Black" pitchFamily="34" charset="0"/>
              </a:rPr>
              <a:t> Group</a:t>
            </a:r>
            <a:r>
              <a:rPr lang="en-US" sz="1400">
                <a:latin typeface="Arial Black" pitchFamily="34" charset="0"/>
              </a:rPr>
              <a:t> </a:t>
            </a:r>
          </a:p>
          <a:p>
            <a:pPr algn="ctr" rtl="0"/>
            <a:endParaRPr lang="en-US" sz="1400">
              <a:latin typeface="Arial Black" pitchFamily="34" charset="0"/>
            </a:endParaRPr>
          </a:p>
          <a:p>
            <a:pPr algn="ctr" rtl="0"/>
            <a:r>
              <a:rPr lang="en-US" sz="1600" b="1">
                <a:latin typeface="Arial Black" pitchFamily="34" charset="0"/>
              </a:rPr>
              <a:t>INTERPERSONAL</a:t>
            </a:r>
            <a:r>
              <a:rPr lang="en-US" sz="1600">
                <a:latin typeface="Arial Black" pitchFamily="34" charset="0"/>
              </a:rPr>
              <a:t> </a:t>
            </a:r>
          </a:p>
          <a:p>
            <a:pPr algn="ctr" rtl="0"/>
            <a:r>
              <a:rPr lang="en-US" sz="1600" b="1">
                <a:latin typeface="Arial Black" pitchFamily="34" charset="0"/>
              </a:rPr>
              <a:t>INTRA</a:t>
            </a:r>
            <a:r>
              <a:rPr lang="en-US" sz="1600">
                <a:latin typeface="Arial Black" pitchFamily="34" charset="0"/>
              </a:rPr>
              <a:t>PERSONAL</a:t>
            </a:r>
          </a:p>
          <a:p>
            <a:pPr algn="ctr" rtl="0"/>
            <a:r>
              <a:rPr lang="en-US">
                <a:latin typeface="Arial Black" pitchFamily="34" charset="0"/>
              </a:rPr>
              <a:t> </a:t>
            </a:r>
          </a:p>
          <a:p>
            <a:pPr algn="ctr" rtl="0"/>
            <a:endParaRPr lang="en-US">
              <a:latin typeface="Arial Black" pitchFamily="34" charset="0"/>
            </a:endParaRPr>
          </a:p>
          <a:p>
            <a:pPr algn="ctr" rtl="0"/>
            <a:endParaRPr lang="en-US">
              <a:latin typeface="Arial Black" pitchFamily="34" charset="0"/>
            </a:endParaRPr>
          </a:p>
        </p:txBody>
      </p:sp>
    </p:spTree>
  </p:cSld>
  <p:clrMapOvr>
    <a:masterClrMapping/>
  </p:clrMapOvr>
  <p:transition>
    <p:push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17591411-0DE9-4DB4-A594-6A8697528DF5}" type="slidenum">
              <a:rPr lang="ar-SA"/>
              <a:pPr>
                <a:defRPr/>
              </a:pPr>
              <a:t>75</a:t>
            </a:fld>
            <a:endParaRPr lang="en-US"/>
          </a:p>
        </p:txBody>
      </p:sp>
      <p:sp>
        <p:nvSpPr>
          <p:cNvPr id="94210" name="Rectangle 2"/>
          <p:cNvSpPr>
            <a:spLocks noGrp="1" noRot="1" noChangeArrowheads="1"/>
          </p:cNvSpPr>
          <p:nvPr>
            <p:ph type="title"/>
          </p:nvPr>
        </p:nvSpPr>
        <p:spPr>
          <a:xfrm>
            <a:off x="1500188" y="142875"/>
            <a:ext cx="6286500" cy="428625"/>
          </a:xfrm>
        </p:spPr>
        <p:txBody>
          <a:bodyPr/>
          <a:lstStyle/>
          <a:p>
            <a:pPr algn="ctr" rtl="0" eaLnBrk="1" hangingPunct="1">
              <a:defRPr/>
            </a:pPr>
            <a:r>
              <a:rPr lang="en-US" sz="2400" dirty="0" smtClean="0"/>
              <a:t>HCP COMPONENTS &amp; STEPS</a:t>
            </a:r>
          </a:p>
        </p:txBody>
      </p:sp>
      <p:sp>
        <p:nvSpPr>
          <p:cNvPr id="94211" name="Rectangle 3"/>
          <p:cNvSpPr>
            <a:spLocks noGrp="1" noRot="1" noChangeArrowheads="1"/>
          </p:cNvSpPr>
          <p:nvPr>
            <p:ph type="body" idx="1"/>
          </p:nvPr>
        </p:nvSpPr>
        <p:spPr>
          <a:xfrm>
            <a:off x="714375" y="785813"/>
            <a:ext cx="8124825" cy="5929312"/>
          </a:xfrm>
        </p:spPr>
        <p:txBody>
          <a:bodyPr/>
          <a:lstStyle/>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Sending</a:t>
            </a:r>
            <a:r>
              <a:rPr lang="en-US" sz="1800" b="1" i="1" dirty="0" smtClean="0">
                <a:latin typeface="Times New Roman" pitchFamily="18" charset="0"/>
                <a:cs typeface="Times New Roman" pitchFamily="18" charset="0"/>
              </a:rPr>
              <a:t> Person</a:t>
            </a:r>
            <a:r>
              <a:rPr lang="en-US" sz="1800" dirty="0" smtClean="0">
                <a:latin typeface="Times New Roman" pitchFamily="18" charset="0"/>
                <a:cs typeface="Times New Roman" pitchFamily="18" charset="0"/>
              </a:rPr>
              <a:t> who has an idea, thought, feeling, value, attitude, information.</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Arial Black" pitchFamily="34" charset="0"/>
                <a:cs typeface="Times New Roman" pitchFamily="18" charset="0"/>
              </a:rPr>
              <a:t>Encoding</a:t>
            </a:r>
            <a:r>
              <a:rPr lang="en-US" sz="1800" b="1" i="1" dirty="0" smtClean="0">
                <a:latin typeface="Times New Roman" pitchFamily="18" charset="0"/>
                <a:cs typeface="Times New Roman" pitchFamily="18" charset="0"/>
              </a:rPr>
              <a:t> Process</a:t>
            </a:r>
            <a:r>
              <a:rPr lang="en-US" sz="1800" i="1" dirty="0" smtClean="0">
                <a:latin typeface="Times New Roman" pitchFamily="18" charset="0"/>
                <a:cs typeface="Times New Roman" pitchFamily="18" charset="0"/>
              </a:rPr>
              <a:t>: the sender mental perception by which he/she thinks, translates and codes the communication message. </a:t>
            </a: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Message</a:t>
            </a:r>
            <a:r>
              <a:rPr lang="en-US" sz="1800" dirty="0" smtClean="0">
                <a:latin typeface="Times New Roman" pitchFamily="18" charset="0"/>
                <a:cs typeface="Times New Roman" pitchFamily="18" charset="0"/>
              </a:rPr>
              <a:t> the product of the encoding process which formulated in a certain order hoping that it will be understood by receiver. </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Channel</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of sending the message, our senses (sight, sound, touch, taste, smell) are the common channels at the basic intra- &amp; interpersonal levels and, the most used are sight and sound or speech.</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1800" b="1" i="1" dirty="0" smtClean="0">
                <a:latin typeface="Times New Roman" pitchFamily="18" charset="0"/>
                <a:cs typeface="Times New Roman" pitchFamily="18" charset="0"/>
              </a:rPr>
              <a:t>I</a:t>
            </a:r>
            <a:r>
              <a:rPr lang="en-US" sz="2000" b="1" i="1" dirty="0" smtClean="0">
                <a:latin typeface="Times New Roman" pitchFamily="18" charset="0"/>
                <a:cs typeface="Times New Roman" pitchFamily="18" charset="0"/>
              </a:rPr>
              <a:t>nterferenc</a:t>
            </a:r>
            <a:r>
              <a:rPr lang="en-US" sz="2000" i="1" dirty="0" smtClean="0">
                <a:latin typeface="Times New Roman" pitchFamily="18" charset="0"/>
                <a:cs typeface="Times New Roman" pitchFamily="18" charset="0"/>
              </a:rPr>
              <a:t>e</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the step of preventing the sending message from distortion (the message sent being the message received). To prevent your message, you have to understand the receiving personality and to use the appropriate codes and channels 	for him/her. </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Receiving/ Responding </a:t>
            </a:r>
            <a:r>
              <a:rPr lang="en-US" sz="1800" i="1" dirty="0" smtClean="0">
                <a:latin typeface="Times New Roman" pitchFamily="18" charset="0"/>
                <a:cs typeface="Times New Roman" pitchFamily="18" charset="0"/>
              </a:rPr>
              <a:t>Person</a:t>
            </a:r>
            <a:r>
              <a:rPr lang="en-US" sz="1800" dirty="0" smtClean="0">
                <a:latin typeface="Times New Roman" pitchFamily="18" charset="0"/>
                <a:cs typeface="Times New Roman" pitchFamily="18" charset="0"/>
              </a:rPr>
              <a:t> : as sender …. have to interpret the sent message without any distortion.</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Arial Black" pitchFamily="34" charset="0"/>
                <a:cs typeface="Times New Roman" pitchFamily="18" charset="0"/>
              </a:rPr>
              <a:t>Decoding</a:t>
            </a:r>
            <a:r>
              <a:rPr lang="en-US" sz="2000" b="1"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Process</a:t>
            </a:r>
            <a:r>
              <a:rPr lang="en-US" sz="1800" dirty="0" smtClean="0">
                <a:latin typeface="Times New Roman" pitchFamily="18" charset="0"/>
                <a:cs typeface="Times New Roman" pitchFamily="18" charset="0"/>
              </a:rPr>
              <a:t> the receiver mental perception by which he/she thinks and translates the encoding massage as it is being sent. To do so, the sending message must be coded according to the receiver’s needs, knowledge and characteristics.</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Making of Meaning</a:t>
            </a: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the massage which attempts to avoid expected outcomes. If you are passive you have negated and sat on your own feelings at some cost to yourself.</a:t>
            </a:r>
            <a:endParaRPr lang="en-US" sz="1800" i="1" dirty="0" smtClean="0">
              <a:latin typeface="Times New Roman" pitchFamily="18" charset="0"/>
              <a:cs typeface="Times New Roman" pitchFamily="18" charset="0"/>
            </a:endParaRPr>
          </a:p>
          <a:p>
            <a:pPr algn="just" rtl="0" eaLnBrk="1" hangingPunct="1">
              <a:lnSpc>
                <a:spcPct val="80000"/>
              </a:lnSpc>
              <a:defRPr/>
            </a:pPr>
            <a:r>
              <a:rPr lang="en-US" sz="1800" b="1" i="1" dirty="0" smtClean="0">
                <a:latin typeface="Times New Roman" pitchFamily="18" charset="0"/>
                <a:cs typeface="Times New Roman" pitchFamily="18" charset="0"/>
              </a:rPr>
              <a:t>The </a:t>
            </a:r>
            <a:r>
              <a:rPr lang="en-US" sz="2000" b="1" i="1" dirty="0" smtClean="0">
                <a:latin typeface="Times New Roman" pitchFamily="18" charset="0"/>
                <a:cs typeface="Times New Roman" pitchFamily="18" charset="0"/>
              </a:rPr>
              <a:t>Feedback &amp; Evaluation</a:t>
            </a:r>
            <a:r>
              <a:rPr lang="en-US" sz="1800" b="1" i="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checkout &amp; promote feeling</a:t>
            </a:r>
          </a:p>
        </p:txBody>
      </p:sp>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1763713" y="144463"/>
            <a:ext cx="5545137" cy="476250"/>
          </a:xfrm>
        </p:spPr>
        <p:txBody>
          <a:bodyPr/>
          <a:lstStyle/>
          <a:p>
            <a:pPr algn="ctr" eaLnBrk="1" fontAlgn="auto" hangingPunct="1">
              <a:spcAft>
                <a:spcPts val="0"/>
              </a:spcAft>
              <a:defRPr/>
            </a:pPr>
            <a:r>
              <a:rPr lang="en-US" sz="2400" i="1" dirty="0" smtClean="0"/>
              <a:t>NHEPC HCP NETWORK</a:t>
            </a:r>
          </a:p>
        </p:txBody>
      </p:sp>
      <p:sp>
        <p:nvSpPr>
          <p:cNvPr id="5" name="عنصر نائب للتاريخ 3"/>
          <p:cNvSpPr>
            <a:spLocks noGrp="1"/>
          </p:cNvSpPr>
          <p:nvPr>
            <p:ph type="dt" sz="quarter" idx="10"/>
          </p:nvPr>
        </p:nvSpPr>
        <p:spPr>
          <a:xfrm>
            <a:off x="6443663" y="6308725"/>
            <a:ext cx="2449512" cy="288925"/>
          </a:xfrm>
        </p:spPr>
        <p:txBody>
          <a:bodyPr/>
          <a:lstStyle/>
          <a:p>
            <a:pPr>
              <a:defRPr/>
            </a:pPr>
            <a:r>
              <a:rPr lang="ar-SA" sz="900" smtClean="0"/>
              <a:t>CHS456</a:t>
            </a:r>
            <a:endParaRPr lang="en-US" sz="900" dirty="0"/>
          </a:p>
        </p:txBody>
      </p:sp>
      <p:sp>
        <p:nvSpPr>
          <p:cNvPr id="7" name="عنصر نائب لرقم الشريحة 5"/>
          <p:cNvSpPr>
            <a:spLocks noGrp="1"/>
          </p:cNvSpPr>
          <p:nvPr>
            <p:ph type="sldNum" sz="quarter" idx="12"/>
          </p:nvPr>
        </p:nvSpPr>
        <p:spPr/>
        <p:txBody>
          <a:bodyPr/>
          <a:lstStyle/>
          <a:p>
            <a:pPr>
              <a:defRPr/>
            </a:pPr>
            <a:fld id="{85448135-8793-4CAD-9336-99FC7B352574}" type="slidenum">
              <a:rPr lang="ar-SA"/>
              <a:pPr>
                <a:defRPr/>
              </a:pPr>
              <a:t>76</a:t>
            </a:fld>
            <a:endParaRPr lang="en-US"/>
          </a:p>
        </p:txBody>
      </p:sp>
      <p:pic>
        <p:nvPicPr>
          <p:cNvPr id="2054" name="Picture 5" descr="HCPNETWORKSLIDE"/>
          <p:cNvPicPr>
            <a:picLocks noChangeAspect="1" noChangeArrowheads="1"/>
          </p:cNvPicPr>
          <p:nvPr/>
        </p:nvPicPr>
        <p:blipFill>
          <a:blip r:embed="rId3"/>
          <a:srcRect l="2515" r="10056"/>
          <a:stretch>
            <a:fillRect/>
          </a:stretch>
        </p:blipFill>
        <p:spPr bwMode="auto">
          <a:xfrm>
            <a:off x="0" y="6286500"/>
            <a:ext cx="1571625" cy="571500"/>
          </a:xfrm>
          <a:prstGeom prst="rect">
            <a:avLst/>
          </a:prstGeom>
          <a:noFill/>
          <a:ln w="9525">
            <a:noFill/>
            <a:miter lim="800000"/>
            <a:headEnd/>
            <a:tailEnd/>
          </a:ln>
        </p:spPr>
      </p:pic>
      <p:sp>
        <p:nvSpPr>
          <p:cNvPr id="2055" name="Rectangle 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graphicFrame>
        <p:nvGraphicFramePr>
          <p:cNvPr id="2050" name="Object 8"/>
          <p:cNvGraphicFramePr>
            <a:graphicFrameLocks noChangeAspect="1"/>
          </p:cNvGraphicFramePr>
          <p:nvPr/>
        </p:nvGraphicFramePr>
        <p:xfrm>
          <a:off x="863600" y="692150"/>
          <a:ext cx="7669213" cy="4594225"/>
        </p:xfrm>
        <a:graphic>
          <a:graphicData uri="http://schemas.openxmlformats.org/presentationml/2006/ole">
            <p:oleObj spid="_x0000_s2050" name="شريحة" r:id="rId4" imgW="3290220" imgH="2467394" progId="PowerPoint.Slide.12">
              <p:embed/>
            </p:oleObj>
          </a:graphicData>
        </a:graphic>
      </p:graphicFrame>
      <p:sp>
        <p:nvSpPr>
          <p:cNvPr id="2056" name="Rectangle 10"/>
          <p:cNvSpPr>
            <a:spLocks noChangeArrowheads="1"/>
          </p:cNvSpPr>
          <p:nvPr/>
        </p:nvSpPr>
        <p:spPr bwMode="auto">
          <a:xfrm>
            <a:off x="684213" y="5446713"/>
            <a:ext cx="7704137" cy="830262"/>
          </a:xfrm>
          <a:prstGeom prst="rect">
            <a:avLst/>
          </a:prstGeom>
          <a:noFill/>
          <a:ln w="9525">
            <a:noFill/>
            <a:miter lim="800000"/>
            <a:headEnd/>
            <a:tailEnd/>
          </a:ln>
        </p:spPr>
        <p:txBody>
          <a:bodyPr anchor="ctr">
            <a:spAutoFit/>
          </a:bodyPr>
          <a:lstStyle/>
          <a:p>
            <a:pPr algn="justLow" rtl="0" eaLnBrk="0" hangingPunct="0"/>
            <a:r>
              <a:rPr lang="en-US" sz="1200" b="1" i="1">
                <a:cs typeface="Times New Roman" pitchFamily="18" charset="0"/>
              </a:rPr>
              <a:t>Discover:</a:t>
            </a:r>
          </a:p>
          <a:p>
            <a:pPr algn="justLow" rtl="0" eaLnBrk="0" hangingPunct="0"/>
            <a:r>
              <a:rPr lang="en-US" sz="1200" b="1" i="1">
                <a:cs typeface="Times New Roman" pitchFamily="18" charset="0"/>
              </a:rPr>
              <a:t>            - Who is CN &amp; P ?</a:t>
            </a:r>
            <a:endParaRPr lang="en-US" sz="1100"/>
          </a:p>
          <a:p>
            <a:pPr lvl="1" algn="justLow" rtl="0" eaLnBrk="0" hangingPunct="0"/>
            <a:r>
              <a:rPr lang="en-US" sz="1200" b="1" i="1">
                <a:cs typeface="Times New Roman" pitchFamily="18" charset="0"/>
              </a:rPr>
              <a:t>- HC Components &amp; Steps   </a:t>
            </a:r>
            <a:endParaRPr lang="en-US" sz="1100"/>
          </a:p>
          <a:p>
            <a:pPr lvl="1" algn="justLow" rtl="0" eaLnBrk="0" hangingPunct="0"/>
            <a:r>
              <a:rPr lang="en-US" sz="1200" b="1" i="1">
                <a:cs typeface="Times New Roman" pitchFamily="18" charset="0"/>
              </a:rPr>
              <a:t>- Where is: the Health Profession ?; Patient; Who usually Decode and who Encode  </a:t>
            </a:r>
            <a:endParaRPr lang="en-US"/>
          </a:p>
        </p:txBody>
      </p:sp>
      <p:sp>
        <p:nvSpPr>
          <p:cNvPr id="2057" name="مستطيل 10"/>
          <p:cNvSpPr>
            <a:spLocks noChangeArrowheads="1"/>
          </p:cNvSpPr>
          <p:nvPr/>
        </p:nvSpPr>
        <p:spPr bwMode="auto">
          <a:xfrm>
            <a:off x="3295650" y="6372225"/>
            <a:ext cx="800100" cy="276225"/>
          </a:xfrm>
          <a:prstGeom prst="rect">
            <a:avLst/>
          </a:prstGeom>
          <a:noFill/>
          <a:ln w="9525">
            <a:noFill/>
            <a:miter lim="800000"/>
            <a:headEnd/>
            <a:tailEnd/>
          </a:ln>
        </p:spPr>
        <p:txBody>
          <a:bodyPr wrap="none">
            <a:spAutoFit/>
          </a:bodyPr>
          <a:lstStyle/>
          <a:p>
            <a:r>
              <a:rPr lang="en-US" sz="1200" b="1" i="1"/>
              <a:t>Source: </a:t>
            </a:r>
            <a:endParaRPr lang="ar-SA" sz="1200"/>
          </a:p>
        </p:txBody>
      </p:sp>
      <p:sp>
        <p:nvSpPr>
          <p:cNvPr id="10" name="عنصر نائب للتذييل 9"/>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4849509E-BEF9-4BCB-BBC4-0990C2DC5724}" type="slidenum">
              <a:rPr lang="ar-SA"/>
              <a:pPr>
                <a:defRPr/>
              </a:pPr>
              <a:t>77</a:t>
            </a:fld>
            <a:endParaRPr lang="en-US"/>
          </a:p>
        </p:txBody>
      </p:sp>
      <p:sp>
        <p:nvSpPr>
          <p:cNvPr id="96258" name="Rectangle 2"/>
          <p:cNvSpPr>
            <a:spLocks noGrp="1" noRot="1" noChangeArrowheads="1"/>
          </p:cNvSpPr>
          <p:nvPr>
            <p:ph type="title"/>
          </p:nvPr>
        </p:nvSpPr>
        <p:spPr>
          <a:xfrm>
            <a:off x="900113" y="260350"/>
            <a:ext cx="7769225" cy="503238"/>
          </a:xfrm>
        </p:spPr>
        <p:txBody>
          <a:bodyPr/>
          <a:lstStyle/>
          <a:p>
            <a:pPr rtl="0" eaLnBrk="1" hangingPunct="1">
              <a:defRPr/>
            </a:pPr>
            <a:r>
              <a:rPr lang="en-US" sz="1800" b="0" smtClean="0"/>
              <a:t>THE SEVEN (7) TOPS HEALTH COMMUNICTION SKILLS</a:t>
            </a:r>
          </a:p>
        </p:txBody>
      </p:sp>
      <p:sp>
        <p:nvSpPr>
          <p:cNvPr id="96259" name="Rectangle 3"/>
          <p:cNvSpPr>
            <a:spLocks noGrp="1" noRot="1" noChangeArrowheads="1"/>
          </p:cNvSpPr>
          <p:nvPr>
            <p:ph type="body" idx="1"/>
          </p:nvPr>
        </p:nvSpPr>
        <p:spPr>
          <a:xfrm>
            <a:off x="1403350" y="908050"/>
            <a:ext cx="6408738" cy="4681538"/>
          </a:xfrm>
        </p:spPr>
        <p:txBody>
          <a:bodyPr/>
          <a:lstStyle/>
          <a:p>
            <a:pPr marL="609600" indent="-520700" algn="l" rtl="0" eaLnBrk="1" hangingPunct="1">
              <a:lnSpc>
                <a:spcPct val="80000"/>
              </a:lnSpc>
              <a:buFont typeface="Wingdings" pitchFamily="2" charset="2"/>
              <a:buNone/>
              <a:defRPr/>
            </a:pPr>
            <a:endParaRPr lang="en-US" sz="2400" dirty="0" smtClean="0"/>
          </a:p>
          <a:p>
            <a:pPr marL="609600" indent="-520700" algn="l" rtl="0" eaLnBrk="1" hangingPunct="1">
              <a:lnSpc>
                <a:spcPct val="80000"/>
              </a:lnSpc>
              <a:buFont typeface="Wingdings" pitchFamily="2" charset="2"/>
              <a:buChar char="n"/>
              <a:defRPr/>
            </a:pPr>
            <a:r>
              <a:rPr lang="en-US" sz="2400" dirty="0" smtClean="0"/>
              <a:t>Give accurate &amp; Adequate Feedback</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Listening Carefully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Interpreting Accurately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Giving Clear Directions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Treating Others in Professional Manner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Communicating Information Clearly </a:t>
            </a:r>
          </a:p>
          <a:p>
            <a:pPr marL="609600" indent="-520700" algn="l" rtl="0" eaLnBrk="1" hangingPunct="1">
              <a:lnSpc>
                <a:spcPct val="80000"/>
              </a:lnSpc>
              <a:buFont typeface="Wingdings" pitchFamily="2" charset="2"/>
              <a:buChar char="n"/>
              <a:defRPr/>
            </a:pPr>
            <a:endParaRPr lang="en-US" sz="2400" dirty="0" smtClean="0"/>
          </a:p>
          <a:p>
            <a:pPr marL="609600" indent="-520700" algn="l" rtl="0" eaLnBrk="1" hangingPunct="1">
              <a:lnSpc>
                <a:spcPct val="80000"/>
              </a:lnSpc>
              <a:buFont typeface="Wingdings" pitchFamily="2" charset="2"/>
              <a:buChar char="n"/>
              <a:defRPr/>
            </a:pPr>
            <a:r>
              <a:rPr lang="en-US" sz="2400" dirty="0" smtClean="0"/>
              <a:t>Establishing One’s Credibility  </a:t>
            </a:r>
          </a:p>
          <a:p>
            <a:pPr marL="609600" indent="-520700" algn="l" rtl="0" eaLnBrk="1" hangingPunct="1">
              <a:lnSpc>
                <a:spcPct val="80000"/>
              </a:lnSpc>
              <a:buFont typeface="Wingdings" pitchFamily="2" charset="2"/>
              <a:buNone/>
              <a:defRPr/>
            </a:pPr>
            <a:endParaRPr lang="en-US" sz="2400" dirty="0" smtClean="0"/>
          </a:p>
          <a:p>
            <a:pPr marL="609600" indent="-520700" algn="l" rtl="0" eaLnBrk="1" hangingPunct="1">
              <a:lnSpc>
                <a:spcPct val="80000"/>
              </a:lnSpc>
              <a:buFont typeface="Wingdings" pitchFamily="2" charset="2"/>
              <a:buNone/>
              <a:defRPr/>
            </a:pPr>
            <a:endParaRPr lang="en-US" sz="2400" dirty="0" smtClean="0"/>
          </a:p>
          <a:p>
            <a:pPr marL="609600" indent="-520700" rtl="0" eaLnBrk="1" hangingPunct="1">
              <a:lnSpc>
                <a:spcPct val="80000"/>
              </a:lnSpc>
              <a:buFont typeface="Wingdings" pitchFamily="2" charset="2"/>
              <a:buNone/>
              <a:defRPr/>
            </a:pPr>
            <a:r>
              <a:rPr lang="en-US" sz="2400" dirty="0" smtClean="0"/>
              <a:t>(</a:t>
            </a:r>
            <a:r>
              <a:rPr lang="en-US" sz="2400" dirty="0" err="1" smtClean="0"/>
              <a:t>Pagano</a:t>
            </a:r>
            <a:r>
              <a:rPr lang="en-US" sz="2400" dirty="0" smtClean="0"/>
              <a:t> &amp; </a:t>
            </a:r>
            <a:r>
              <a:rPr lang="en-US" sz="2400" dirty="0" err="1" smtClean="0"/>
              <a:t>ragan</a:t>
            </a:r>
            <a:r>
              <a:rPr lang="en-US" sz="2400" dirty="0" smtClean="0"/>
              <a:t> 1992; 29)</a:t>
            </a:r>
          </a:p>
        </p:txBody>
      </p:sp>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تاريخ 3"/>
          <p:cNvSpPr>
            <a:spLocks noGrp="1"/>
          </p:cNvSpPr>
          <p:nvPr>
            <p:ph type="dt" sz="quarter" idx="10"/>
          </p:nvPr>
        </p:nvSpPr>
        <p:spPr/>
        <p:txBody>
          <a:bodyPr/>
          <a:lstStyle/>
          <a:p>
            <a:pPr>
              <a:defRPr/>
            </a:pPr>
            <a:r>
              <a:rPr lang="ar-SA" smtClean="0"/>
              <a:t>CHS456</a:t>
            </a:r>
            <a:endParaRPr lang="en-US"/>
          </a:p>
        </p:txBody>
      </p:sp>
      <p:sp>
        <p:nvSpPr>
          <p:cNvPr id="4"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5" name="عنصر نائب لرقم الشريحة 5"/>
          <p:cNvSpPr>
            <a:spLocks noGrp="1"/>
          </p:cNvSpPr>
          <p:nvPr>
            <p:ph type="sldNum" sz="quarter" idx="12"/>
          </p:nvPr>
        </p:nvSpPr>
        <p:spPr/>
        <p:txBody>
          <a:bodyPr/>
          <a:lstStyle/>
          <a:p>
            <a:pPr>
              <a:defRPr/>
            </a:pPr>
            <a:fld id="{6F94CD1B-65DF-427A-B79C-7339F87CB99C}" type="slidenum">
              <a:rPr lang="ar-SA"/>
              <a:pPr>
                <a:defRPr/>
              </a:pPr>
              <a:t>78</a:t>
            </a:fld>
            <a:endParaRPr lang="en-US"/>
          </a:p>
        </p:txBody>
      </p:sp>
      <p:sp>
        <p:nvSpPr>
          <p:cNvPr id="64518" name="Rectangle 6"/>
          <p:cNvSpPr>
            <a:spLocks noGrp="1" noChangeArrowheads="1"/>
          </p:cNvSpPr>
          <p:nvPr>
            <p:ph type="title"/>
          </p:nvPr>
        </p:nvSpPr>
        <p:spPr>
          <a:xfrm>
            <a:off x="935038" y="1989138"/>
            <a:ext cx="7740650" cy="2297112"/>
          </a:xfrm>
        </p:spPr>
        <p:style>
          <a:lnRef idx="2">
            <a:schemeClr val="accent1"/>
          </a:lnRef>
          <a:fillRef idx="1">
            <a:schemeClr val="lt1"/>
          </a:fillRef>
          <a:effectRef idx="0">
            <a:schemeClr val="accent1"/>
          </a:effectRef>
          <a:fontRef idx="minor">
            <a:schemeClr val="dk1"/>
          </a:fontRef>
        </p:style>
        <p:txBody>
          <a:bodyPr anchorCtr="1"/>
          <a:lstStyle/>
          <a:p>
            <a:pPr eaLnBrk="1" hangingPunct="1">
              <a:defRPr/>
            </a:pPr>
            <a:r>
              <a:rPr lang="en-US" sz="4000" b="0" dirty="0" smtClean="0">
                <a:latin typeface="Bernard MT Condensed" pitchFamily="18" charset="0"/>
              </a:rPr>
              <a:t>APCHER QUALITY</a:t>
            </a:r>
            <a:r>
              <a:rPr lang="en-US" sz="3600" b="0" dirty="0" smtClean="0"/>
              <a:t/>
            </a:r>
            <a:br>
              <a:rPr lang="en-US" sz="3600" b="0" dirty="0" smtClean="0"/>
            </a:br>
            <a:r>
              <a:rPr lang="en-US" sz="4000" b="0" dirty="0" smtClean="0"/>
              <a:t>A</a:t>
            </a:r>
            <a:r>
              <a:rPr lang="en-US" sz="3200" b="0" dirty="0" smtClean="0"/>
              <a:t>ssertive</a:t>
            </a:r>
            <a:r>
              <a:rPr lang="en-US" sz="3600" b="0" dirty="0" smtClean="0"/>
              <a:t> </a:t>
            </a:r>
            <a:r>
              <a:rPr lang="en-US" sz="4000" b="0" dirty="0" smtClean="0"/>
              <a:t>P</a:t>
            </a:r>
            <a:r>
              <a:rPr lang="en-US" sz="3200" b="0" dirty="0" smtClean="0"/>
              <a:t>atient</a:t>
            </a:r>
            <a:r>
              <a:rPr lang="en-US" sz="3600" b="0" dirty="0" smtClean="0"/>
              <a:t> </a:t>
            </a:r>
            <a:r>
              <a:rPr lang="en-US" sz="4000" b="0" dirty="0" err="1" smtClean="0"/>
              <a:t>C</a:t>
            </a:r>
            <a:r>
              <a:rPr lang="en-US" sz="3200" b="0" dirty="0" err="1" smtClean="0"/>
              <a:t>entred</a:t>
            </a:r>
            <a:r>
              <a:rPr lang="en-US" sz="3600" b="0" dirty="0" smtClean="0"/>
              <a:t> </a:t>
            </a:r>
            <a:r>
              <a:rPr lang="en-US" sz="4000" b="0" dirty="0" smtClean="0"/>
              <a:t>HE</a:t>
            </a:r>
            <a:r>
              <a:rPr lang="en-US" sz="4000" b="0" dirty="0" smtClean="0">
                <a:latin typeface="Arial"/>
              </a:rPr>
              <a:t>’</a:t>
            </a:r>
            <a:r>
              <a:rPr lang="en-US" sz="3200" b="0" dirty="0" smtClean="0"/>
              <a:t>R</a:t>
            </a:r>
            <a:r>
              <a:rPr lang="en-US" sz="3600" b="0" dirty="0" smtClean="0"/>
              <a:t> </a:t>
            </a:r>
            <a:r>
              <a:rPr lang="en-US" sz="2800" dirty="0" smtClean="0"/>
              <a:t>with </a:t>
            </a:r>
            <a:r>
              <a:rPr lang="en-US" sz="3200" dirty="0" smtClean="0"/>
              <a:t>Best Evidence</a:t>
            </a:r>
            <a:r>
              <a:rPr lang="en-US" sz="4000" dirty="0" smtClean="0"/>
              <a:t> </a:t>
            </a:r>
          </a:p>
        </p:txBody>
      </p:sp>
    </p:spTree>
  </p:cSld>
  <p:clrMapOvr>
    <a:masterClrMapping/>
  </p:clrMapOvr>
  <p:transition>
    <p:push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عنصر نائب للتاريخ 3"/>
          <p:cNvSpPr>
            <a:spLocks noGrp="1"/>
          </p:cNvSpPr>
          <p:nvPr>
            <p:ph type="dt" sz="quarter" idx="10"/>
          </p:nvPr>
        </p:nvSpPr>
        <p:spPr/>
        <p:txBody>
          <a:bodyPr/>
          <a:lstStyle/>
          <a:p>
            <a:pPr>
              <a:defRPr/>
            </a:pPr>
            <a:r>
              <a:rPr lang="ar-SA" smtClean="0"/>
              <a:t>CHS456</a:t>
            </a:r>
            <a:endParaRPr lang="en-US"/>
          </a:p>
        </p:txBody>
      </p:sp>
      <p:sp>
        <p:nvSpPr>
          <p:cNvPr id="18"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19" name="عنصر نائب لرقم الشريحة 5"/>
          <p:cNvSpPr>
            <a:spLocks noGrp="1"/>
          </p:cNvSpPr>
          <p:nvPr>
            <p:ph type="sldNum" sz="quarter" idx="12"/>
          </p:nvPr>
        </p:nvSpPr>
        <p:spPr/>
        <p:txBody>
          <a:bodyPr/>
          <a:lstStyle/>
          <a:p>
            <a:pPr>
              <a:defRPr/>
            </a:pPr>
            <a:fld id="{C31E9B5D-44C4-4791-B92F-98BA541446F6}" type="slidenum">
              <a:rPr lang="ar-SA"/>
              <a:pPr>
                <a:defRPr/>
              </a:pPr>
              <a:t>79</a:t>
            </a:fld>
            <a:endParaRPr lang="en-US"/>
          </a:p>
        </p:txBody>
      </p:sp>
      <p:sp>
        <p:nvSpPr>
          <p:cNvPr id="106498" name="Rectangle 2"/>
          <p:cNvSpPr>
            <a:spLocks noGrp="1" noRot="1" noChangeArrowheads="1"/>
          </p:cNvSpPr>
          <p:nvPr>
            <p:ph type="title"/>
          </p:nvPr>
        </p:nvSpPr>
        <p:spPr>
          <a:xfrm>
            <a:off x="755650" y="0"/>
            <a:ext cx="7920038" cy="615950"/>
          </a:xfrm>
        </p:spPr>
        <p:txBody>
          <a:bodyPr/>
          <a:lstStyle/>
          <a:p>
            <a:pPr algn="ctr" eaLnBrk="1" hangingPunct="1">
              <a:defRPr/>
            </a:pPr>
            <a:r>
              <a:rPr lang="en-US" sz="2400" dirty="0" smtClean="0"/>
              <a:t>Managerial NHEPC Communicative Styles</a:t>
            </a:r>
          </a:p>
        </p:txBody>
      </p:sp>
      <p:graphicFrame>
        <p:nvGraphicFramePr>
          <p:cNvPr id="106536" name="Group 40"/>
          <p:cNvGraphicFramePr>
            <a:graphicFrameLocks noGrp="1"/>
          </p:cNvGraphicFramePr>
          <p:nvPr>
            <p:ph idx="1"/>
          </p:nvPr>
        </p:nvGraphicFramePr>
        <p:xfrm>
          <a:off x="323850" y="692150"/>
          <a:ext cx="8439150" cy="5992686"/>
        </p:xfrm>
        <a:graphic>
          <a:graphicData uri="http://schemas.openxmlformats.org/drawingml/2006/table">
            <a:tbl>
              <a:tblPr/>
              <a:tblGrid>
                <a:gridCol w="8439150"/>
              </a:tblGrid>
              <a:tr h="2778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The Highest the Most Trusted Styles “Ethically – Humanity” the Highest Quality +VE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2116138">
                <a:tc>
                  <a:txBody>
                    <a:bodyPr/>
                    <a:lstStyle/>
                    <a:p>
                      <a:pPr marL="361950" marR="0" lvl="0" indent="-36195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ASSERTIVENESS</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Confidence, Self assure, Be empathic – Other Feelings; Communicate &amp; Educate without Attack..</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Give patient freedom for direct expression of ideas, opinions ands desires. The intent of Assertive CN behavior is to communicate in an atmosphere of TRUST</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 is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how to communicate straight without hurting others</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 focuses “On What we should Do rather than What we want others to Do”.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The Assertive communicate message caries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Feeling, Behavior and Effect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361950" marR="0" lvl="0" indent="-36195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Example:</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 Feel Angry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Feeling</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when you are not comply with medication\ dietitian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Attitude/Behavior</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and/thus, I blame You (</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Effect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87475">
                <a:tc>
                  <a:txBody>
                    <a:bodyPr/>
                    <a:lstStyle/>
                    <a:p>
                      <a:pPr marL="361950" marR="0" lvl="0" indent="-2667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PASSIVE AGRESSIVENESS</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(Indirect Attack, non assertive)</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Indirect attack, who has the intent to attack, but is carried out in an indirect avoiding way.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Passive behavior designed to avoid conflict at all cost; The Passive or non assertive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do not say what they really think out</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of fear, that other may not agree. CN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hides</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corner or behind his\here office</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..The recipient/Receiver is often left Puzzle &amp; Confused?!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30363">
                <a:tc>
                  <a:txBody>
                    <a:bodyPr/>
                    <a:lstStyle/>
                    <a:p>
                      <a:pPr marL="361950" marR="0" lvl="0" indent="-26670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OFFENSEVE AGGRESSIVE</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Direct attacker; Not friendly, non peaceful/ not healthy</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People seek to “win” in conflict situation by dominating or intimidating (threatening) other. Offensive is the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direct attack</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behavior by which PTs decide to </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hit out others using blame and putdown words.</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e g:“</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As usual you are being hopeless</a:t>
                      </a:r>
                      <a:r>
                        <a:rPr kumimoji="0" lang="en-US" sz="16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Aggressive/Offensive CN, the persons who promote their own interests or points of view indifferent way or hostile to the feeling, thoughts and needs of others.</a:t>
                      </a: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The Lowest the Less Trusted Styles “Ethically – Humanity” the Less Quality</a:t>
                      </a: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r>
                        <a:rPr kumimoji="0" lang="en-US" sz="1400" b="1" i="0" u="none" strike="noStrike" cap="none" normalizeH="0" baseline="0" dirty="0" err="1" smtClean="0">
                          <a:ln>
                            <a:noFill/>
                          </a:ln>
                          <a:solidFill>
                            <a:schemeClr val="tx1"/>
                          </a:solidFill>
                          <a:effectLst>
                            <a:outerShdw blurRad="38100" dist="38100" dir="2700000" algn="tl">
                              <a:srgbClr val="000000"/>
                            </a:outerShdw>
                          </a:effectLst>
                          <a:latin typeface="Arial Black" pitchFamily="34" charset="0"/>
                          <a:cs typeface="Arial" pitchFamily="34" charset="0"/>
                        </a:rPr>
                        <a:t>ve</a:t>
                      </a:r>
                      <a:endPar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21FD6A54-B6D8-49C5-A1F1-33A2D39EFDBD}" type="slidenum">
              <a:rPr lang="ar-SA"/>
              <a:pPr>
                <a:defRPr/>
              </a:pPr>
              <a:t>8</a:t>
            </a:fld>
            <a:endParaRPr lang="en-US"/>
          </a:p>
        </p:txBody>
      </p:sp>
      <p:sp>
        <p:nvSpPr>
          <p:cNvPr id="4098" name="Rectangle 2"/>
          <p:cNvSpPr>
            <a:spLocks noGrp="1" noRot="1" noChangeArrowheads="1"/>
          </p:cNvSpPr>
          <p:nvPr>
            <p:ph type="title"/>
          </p:nvPr>
        </p:nvSpPr>
        <p:spPr>
          <a:xfrm>
            <a:off x="1920875" y="500063"/>
            <a:ext cx="5913438" cy="657225"/>
          </a:xfrm>
        </p:spPr>
        <p:txBody>
          <a:bodyPr/>
          <a:lstStyle/>
          <a:p>
            <a:pPr eaLnBrk="1" hangingPunct="1">
              <a:defRPr/>
            </a:pPr>
            <a:r>
              <a:rPr lang="en-US" sz="1800" dirty="0" smtClean="0"/>
              <a:t>The Most Recommended</a:t>
            </a:r>
            <a:r>
              <a:rPr lang="en-US" sz="2400" dirty="0" smtClean="0"/>
              <a:t> </a:t>
            </a:r>
            <a:br>
              <a:rPr lang="en-US" sz="2400" dirty="0" smtClean="0"/>
            </a:br>
            <a:r>
              <a:rPr lang="en-US" sz="2400" dirty="0" smtClean="0"/>
              <a:t>Reference &amp; Source</a:t>
            </a:r>
          </a:p>
        </p:txBody>
      </p:sp>
      <p:sp>
        <p:nvSpPr>
          <p:cNvPr id="4099" name="Rectangle 3"/>
          <p:cNvSpPr>
            <a:spLocks noGrp="1" noRot="1" noChangeArrowheads="1"/>
          </p:cNvSpPr>
          <p:nvPr>
            <p:ph type="body" idx="1"/>
          </p:nvPr>
        </p:nvSpPr>
        <p:spPr>
          <a:xfrm>
            <a:off x="1187450" y="1500188"/>
            <a:ext cx="6884988" cy="4729162"/>
          </a:xfrm>
        </p:spPr>
        <p:txBody>
          <a:bodyPr/>
          <a:lstStyle/>
          <a:p>
            <a:pPr algn="l" rtl="0" eaLnBrk="1" hangingPunct="1">
              <a:lnSpc>
                <a:spcPct val="80000"/>
              </a:lnSpc>
              <a:defRPr/>
            </a:pPr>
            <a:endParaRPr lang="ar-SA" sz="1400" b="1" dirty="0" smtClean="0"/>
          </a:p>
          <a:p>
            <a:pPr algn="l" rtl="0" eaLnBrk="1" hangingPunct="1">
              <a:lnSpc>
                <a:spcPct val="80000"/>
              </a:lnSpc>
              <a:defRPr/>
            </a:pPr>
            <a:r>
              <a:rPr lang="en-US" sz="1400" b="1" dirty="0" smtClean="0"/>
              <a:t>*** </a:t>
            </a:r>
            <a:r>
              <a:rPr lang="en-US" sz="1600" b="1" dirty="0" smtClean="0"/>
              <a:t>Your Smart Lecture Notes, in the Class </a:t>
            </a:r>
          </a:p>
          <a:p>
            <a:pPr algn="l" rtl="0" eaLnBrk="1" hangingPunct="1">
              <a:lnSpc>
                <a:spcPct val="80000"/>
              </a:lnSpc>
              <a:buFont typeface="Wingdings" pitchFamily="2" charset="2"/>
              <a:buNone/>
              <a:defRPr/>
            </a:pPr>
            <a:endParaRPr lang="en-US" sz="1400" b="1" dirty="0" smtClean="0"/>
          </a:p>
          <a:p>
            <a:pPr algn="l" rtl="0" eaLnBrk="1" hangingPunct="1">
              <a:lnSpc>
                <a:spcPct val="80000"/>
              </a:lnSpc>
              <a:defRPr/>
            </a:pPr>
            <a:r>
              <a:rPr lang="en-US" sz="1600" b="1" dirty="0" smtClean="0"/>
              <a:t>**</a:t>
            </a:r>
            <a:r>
              <a:rPr lang="en-US" sz="1600" b="1" dirty="0" err="1" smtClean="0"/>
              <a:t>Johali</a:t>
            </a:r>
            <a:r>
              <a:rPr lang="en-US" sz="1600" b="1" dirty="0" smtClean="0"/>
              <a:t>, E A (2013) A  Concise Nutrition Health Education For Smart  Clinical Nutritionists and Dietitians :  </a:t>
            </a:r>
            <a:r>
              <a:rPr lang="en-US" sz="1600" b="1" i="1" u="sng" dirty="0" smtClean="0"/>
              <a:t>A Creative Lecturer’s Note</a:t>
            </a:r>
            <a:r>
              <a:rPr lang="en-US" sz="1600" dirty="0" smtClean="0"/>
              <a:t>  </a:t>
            </a:r>
            <a:r>
              <a:rPr lang="en-US" sz="1600" i="1" dirty="0" smtClean="0"/>
              <a:t>(Soon be ready may be </a:t>
            </a:r>
            <a:r>
              <a:rPr lang="en-US" sz="1600" i="1" dirty="0" err="1" smtClean="0"/>
              <a:t>Quwafel</a:t>
            </a:r>
            <a:r>
              <a:rPr lang="en-US" sz="1600" i="1" dirty="0" smtClean="0"/>
              <a:t> Centre, King Abdullah Road, near KSU ) </a:t>
            </a:r>
          </a:p>
          <a:p>
            <a:pPr algn="l" rtl="0" eaLnBrk="1" hangingPunct="1">
              <a:lnSpc>
                <a:spcPct val="80000"/>
              </a:lnSpc>
              <a:buFont typeface="Wingdings" pitchFamily="2" charset="2"/>
              <a:buNone/>
              <a:defRPr/>
            </a:pPr>
            <a:endParaRPr lang="en-US" sz="1000" b="1" i="1" dirty="0" smtClean="0"/>
          </a:p>
          <a:p>
            <a:pPr algn="just" rtl="0">
              <a:buFont typeface="Wingdings" pitchFamily="2" charset="2"/>
              <a:buNone/>
              <a:defRPr/>
            </a:pPr>
            <a:r>
              <a:rPr lang="en-US" sz="1000" b="1" i="1" dirty="0" smtClean="0"/>
              <a:t> </a:t>
            </a:r>
          </a:p>
          <a:p>
            <a:pPr algn="just" rtl="0">
              <a:defRPr/>
            </a:pPr>
            <a:r>
              <a:rPr lang="en-US" sz="1400" b="1" dirty="0" err="1" smtClean="0"/>
              <a:t>Johali</a:t>
            </a:r>
            <a:r>
              <a:rPr lang="en-US" sz="1400" b="1" dirty="0" smtClean="0"/>
              <a:t>, E. A (2012) Health Education and Promotion for All Health Professions the HEPAHP  (A Project Book in Press, Damascus)</a:t>
            </a:r>
          </a:p>
          <a:p>
            <a:pPr algn="just" rtl="0">
              <a:defRPr/>
            </a:pPr>
            <a:r>
              <a:rPr lang="en-US" sz="1400" b="1" dirty="0" smtClean="0"/>
              <a:t> </a:t>
            </a:r>
          </a:p>
          <a:p>
            <a:pPr algn="just" rtl="0">
              <a:defRPr/>
            </a:pPr>
            <a:r>
              <a:rPr lang="en-US" sz="1400" b="1" dirty="0" smtClean="0"/>
              <a:t>* </a:t>
            </a:r>
            <a:r>
              <a:rPr lang="en-US" sz="1400" b="1" dirty="0" err="1" smtClean="0"/>
              <a:t>Johali</a:t>
            </a:r>
            <a:r>
              <a:rPr lang="en-US" sz="1400" b="1" dirty="0" smtClean="0"/>
              <a:t>, E. A (2010\2011) Health Education and promotion for Health Administration and Technicians HEHAT  </a:t>
            </a:r>
            <a:r>
              <a:rPr lang="en-US" sz="1100" b="1" dirty="0" smtClean="0"/>
              <a:t>(</a:t>
            </a:r>
            <a:r>
              <a:rPr lang="en-US" sz="1000" b="1" i="1" dirty="0" err="1" smtClean="0"/>
              <a:t>Qwafel</a:t>
            </a:r>
            <a:r>
              <a:rPr lang="en-US" sz="1000" b="1" i="1" dirty="0" smtClean="0"/>
              <a:t> Students Center , King </a:t>
            </a:r>
            <a:r>
              <a:rPr lang="en-US" sz="1000" b="1" i="1" dirty="0" err="1" smtClean="0"/>
              <a:t>Abedalah</a:t>
            </a:r>
            <a:r>
              <a:rPr lang="en-US" sz="1000" b="1" i="1" dirty="0" smtClean="0"/>
              <a:t> Rd from of KSU)</a:t>
            </a:r>
          </a:p>
          <a:p>
            <a:pPr algn="just" rtl="0">
              <a:defRPr/>
            </a:pPr>
            <a:r>
              <a:rPr lang="en-US" sz="1200" b="1" dirty="0" smtClean="0"/>
              <a:t> </a:t>
            </a:r>
          </a:p>
          <a:p>
            <a:pPr algn="just" rtl="0">
              <a:defRPr/>
            </a:pPr>
            <a:r>
              <a:rPr lang="en-US" sz="1200" b="1" dirty="0" smtClean="0"/>
              <a:t>JOHALI (2008) A Concise Health Professions History and Ethics, Dar </a:t>
            </a:r>
            <a:r>
              <a:rPr lang="en-US" sz="1200" b="1" dirty="0" err="1" smtClean="0"/>
              <a:t>Aawael</a:t>
            </a:r>
            <a:r>
              <a:rPr lang="en-US" sz="1200" b="1" dirty="0" smtClean="0"/>
              <a:t> Damascus; Syria </a:t>
            </a:r>
            <a:r>
              <a:rPr lang="en-US" sz="1200" b="1" i="1" dirty="0" smtClean="0"/>
              <a:t>(Specials discount for you SR 35 </a:t>
            </a:r>
            <a:r>
              <a:rPr lang="en-US" sz="1100" i="1" dirty="0" smtClean="0"/>
              <a:t>Al </a:t>
            </a:r>
            <a:r>
              <a:rPr lang="en-US" sz="1100" i="1" dirty="0" err="1" smtClean="0"/>
              <a:t>Quwafel</a:t>
            </a:r>
            <a:r>
              <a:rPr lang="en-US" sz="1100" i="1" dirty="0" smtClean="0"/>
              <a:t> Centre, King Abdullah Road, near KSU) </a:t>
            </a:r>
            <a:endParaRPr lang="en-GB" sz="1100" b="1" i="1" dirty="0" smtClean="0"/>
          </a:p>
          <a:p>
            <a:pPr algn="just" rtl="0">
              <a:defRPr/>
            </a:pPr>
            <a:r>
              <a:rPr lang="en-US" sz="1400" b="1" dirty="0" smtClean="0"/>
              <a:t>Internet Resources </a:t>
            </a:r>
          </a:p>
          <a:p>
            <a:pPr algn="just" rtl="0">
              <a:defRPr/>
            </a:pPr>
            <a:r>
              <a:rPr lang="en-US" sz="1400" b="1" u="sng" dirty="0" smtClean="0">
                <a:hlinkClick r:id="rId2"/>
              </a:rPr>
              <a:t>http://www.dairycouncilofca.org/PDFs/AppToolkitFacGuide.pdf</a:t>
            </a:r>
            <a:r>
              <a:rPr lang="en-US" sz="1400" b="1" dirty="0" smtClean="0"/>
              <a:t> </a:t>
            </a:r>
          </a:p>
          <a:p>
            <a:pPr algn="just" rtl="0">
              <a:defRPr/>
            </a:pPr>
            <a:endParaRPr lang="en-US" sz="1400" b="1" dirty="0" smtClean="0"/>
          </a:p>
          <a:p>
            <a:pPr algn="l" rtl="0" eaLnBrk="1" hangingPunct="1">
              <a:lnSpc>
                <a:spcPct val="80000"/>
              </a:lnSpc>
              <a:buFont typeface="Wingdings" pitchFamily="2" charset="2"/>
              <a:buNone/>
              <a:defRPr/>
            </a:pPr>
            <a:endParaRPr lang="en-US" sz="1200" dirty="0" smtClean="0"/>
          </a:p>
          <a:p>
            <a:pPr algn="l" rtl="0" eaLnBrk="1" hangingPunct="1">
              <a:lnSpc>
                <a:spcPct val="80000"/>
              </a:lnSpc>
              <a:buFont typeface="Wingdings" pitchFamily="2" charset="2"/>
              <a:buNone/>
              <a:defRPr/>
            </a:pPr>
            <a:endParaRPr lang="en-US" sz="1200" b="1" dirty="0" smtClean="0"/>
          </a:p>
          <a:p>
            <a:pPr algn="l" rtl="0" eaLnBrk="1" hangingPunct="1">
              <a:lnSpc>
                <a:spcPct val="80000"/>
              </a:lnSpc>
              <a:buFont typeface="Wingdings" pitchFamily="2" charset="2"/>
              <a:buNone/>
              <a:defRPr/>
            </a:pPr>
            <a:endParaRPr lang="en-GB" sz="1400" b="1" dirty="0" smtClean="0"/>
          </a:p>
          <a:p>
            <a:pPr algn="l" rtl="0" eaLnBrk="1" hangingPunct="1">
              <a:lnSpc>
                <a:spcPct val="80000"/>
              </a:lnSpc>
              <a:defRPr/>
            </a:pPr>
            <a:endParaRPr lang="en-GB" sz="1400" b="1" dirty="0" smtClean="0"/>
          </a:p>
          <a:p>
            <a:pPr algn="l" rtl="0" eaLnBrk="1" hangingPunct="1">
              <a:lnSpc>
                <a:spcPct val="80000"/>
              </a:lnSpc>
              <a:defRPr/>
            </a:pPr>
            <a:endParaRPr lang="en-GB" sz="1400" b="1" dirty="0" smtClean="0"/>
          </a:p>
          <a:p>
            <a:pPr algn="l" rtl="0" eaLnBrk="1" hangingPunct="1">
              <a:lnSpc>
                <a:spcPct val="80000"/>
              </a:lnSpc>
              <a:defRPr/>
            </a:pPr>
            <a:r>
              <a:rPr lang="en-GB" sz="1400" b="1" dirty="0" smtClean="0"/>
              <a:t>The Related " Internet Sites"  for research &amp; your lifelong learning, growth &amp; development</a:t>
            </a:r>
          </a:p>
        </p:txBody>
      </p:sp>
    </p:spTree>
  </p:cSld>
  <p:clrMapOvr>
    <a:masterClrMapping/>
  </p:clrMapOvr>
  <p:transition>
    <p:push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D45CCF5E-2006-440A-BE7A-4C7F6DFDC92B}" type="slidenum">
              <a:rPr lang="ar-SA"/>
              <a:pPr>
                <a:defRPr/>
              </a:pPr>
              <a:t>80</a:t>
            </a:fld>
            <a:endParaRPr lang="en-US"/>
          </a:p>
        </p:txBody>
      </p:sp>
      <p:sp>
        <p:nvSpPr>
          <p:cNvPr id="107522" name="Rectangle 2"/>
          <p:cNvSpPr>
            <a:spLocks noGrp="1" noRot="1" noChangeArrowheads="1"/>
          </p:cNvSpPr>
          <p:nvPr>
            <p:ph type="title"/>
          </p:nvPr>
        </p:nvSpPr>
        <p:spPr>
          <a:xfrm>
            <a:off x="1428750" y="260350"/>
            <a:ext cx="6286500" cy="720725"/>
          </a:xfrm>
        </p:spPr>
        <p:txBody>
          <a:bodyPr/>
          <a:lstStyle/>
          <a:p>
            <a:pPr algn="ctr" rtl="0" eaLnBrk="1" hangingPunct="1">
              <a:defRPr/>
            </a:pPr>
            <a:r>
              <a:rPr lang="en-US" sz="2000" b="0" dirty="0" smtClean="0"/>
              <a:t>Reasoning</a:t>
            </a:r>
            <a:r>
              <a:rPr lang="en-US" sz="2400" b="0" dirty="0" smtClean="0"/>
              <a:t> </a:t>
            </a:r>
            <a:br>
              <a:rPr lang="en-US" sz="2400" b="0" dirty="0" smtClean="0"/>
            </a:br>
            <a:r>
              <a:rPr lang="en-US" sz="2400" b="0" dirty="0" smtClean="0"/>
              <a:t>APCHE</a:t>
            </a:r>
            <a:r>
              <a:rPr lang="en-US" sz="2400" dirty="0" smtClean="0"/>
              <a:t>R</a:t>
            </a:r>
            <a:r>
              <a:rPr lang="en-US" sz="2400" b="0" dirty="0" smtClean="0"/>
              <a:t> NHEPC QUALITY </a:t>
            </a:r>
            <a:endParaRPr lang="en-US" sz="3200" dirty="0" smtClean="0"/>
          </a:p>
        </p:txBody>
      </p:sp>
      <p:sp>
        <p:nvSpPr>
          <p:cNvPr id="107523" name="Rectangle 3"/>
          <p:cNvSpPr>
            <a:spLocks noGrp="1" noRot="1" noChangeArrowheads="1"/>
          </p:cNvSpPr>
          <p:nvPr>
            <p:ph type="body" idx="1"/>
          </p:nvPr>
        </p:nvSpPr>
        <p:spPr>
          <a:xfrm>
            <a:off x="900113" y="1268413"/>
            <a:ext cx="7939087" cy="4608512"/>
          </a:xfrm>
        </p:spPr>
        <p:txBody>
          <a:bodyPr/>
          <a:lstStyle/>
          <a:p>
            <a:pPr algn="just" rtl="0" eaLnBrk="1" hangingPunct="1">
              <a:lnSpc>
                <a:spcPct val="80000"/>
              </a:lnSpc>
              <a:defRPr/>
            </a:pPr>
            <a:r>
              <a:rPr lang="en-US" sz="1600" i="1" dirty="0" smtClean="0"/>
              <a:t>APCHE’</a:t>
            </a:r>
            <a:r>
              <a:rPr lang="en-US" sz="1400" i="1" dirty="0" smtClean="0"/>
              <a:t>R</a:t>
            </a:r>
            <a:r>
              <a:rPr lang="en-US" sz="1600" i="1" dirty="0" smtClean="0"/>
              <a:t> based on the Assertive Style the FEELING of others the patients “PT as a patient” this is the Ideal way to </a:t>
            </a:r>
            <a:r>
              <a:rPr lang="en-US" sz="1600" b="1" i="1" dirty="0" smtClean="0"/>
              <a:t>grantee quality</a:t>
            </a:r>
            <a:endParaRPr lang="en-US" sz="1600" b="1" dirty="0" smtClean="0"/>
          </a:p>
          <a:p>
            <a:pPr algn="just" rtl="0" eaLnBrk="1" hangingPunct="1">
              <a:lnSpc>
                <a:spcPct val="80000"/>
              </a:lnSpc>
              <a:defRPr/>
            </a:pPr>
            <a:r>
              <a:rPr lang="en-US" sz="1600" b="1" dirty="0" smtClean="0"/>
              <a:t>In addition to ”PT caries patients’ feelings”, It covers all related scientific concepts that we have learn </a:t>
            </a:r>
            <a:r>
              <a:rPr lang="en-US" sz="1600" dirty="0" smtClean="0"/>
              <a:t>with</a:t>
            </a:r>
            <a:r>
              <a:rPr lang="en-US" sz="1600" b="1" dirty="0" smtClean="0"/>
              <a:t> (</a:t>
            </a:r>
            <a:r>
              <a:rPr lang="en-US" sz="1600" dirty="0" err="1" smtClean="0"/>
              <a:t>e.g</a:t>
            </a:r>
            <a:r>
              <a:rPr lang="en-US" sz="1600" dirty="0" smtClean="0"/>
              <a:t> </a:t>
            </a:r>
            <a:r>
              <a:rPr lang="en-US" sz="1600" i="1" dirty="0" smtClean="0"/>
              <a:t>Carol Rogers father of Person </a:t>
            </a:r>
            <a:r>
              <a:rPr lang="en-US" sz="1600" i="1" dirty="0" err="1" smtClean="0"/>
              <a:t>Centred</a:t>
            </a:r>
            <a:r>
              <a:rPr lang="en-US" sz="1600" i="1" dirty="0" smtClean="0"/>
              <a:t> Psychotherapy”; Jean Piaget; Bloom; Dewey....etc</a:t>
            </a:r>
            <a:r>
              <a:rPr lang="en-US" sz="1600" dirty="0" smtClean="0"/>
              <a:t>)</a:t>
            </a:r>
            <a:r>
              <a:rPr lang="en-US" sz="1600" b="1" dirty="0" smtClean="0"/>
              <a:t> </a:t>
            </a:r>
          </a:p>
          <a:p>
            <a:pPr algn="just" rtl="0" eaLnBrk="1" hangingPunct="1">
              <a:lnSpc>
                <a:spcPct val="80000"/>
              </a:lnSpc>
              <a:defRPr/>
            </a:pPr>
            <a:r>
              <a:rPr lang="en-US" sz="1600" dirty="0" smtClean="0"/>
              <a:t>It  is arranged “</a:t>
            </a:r>
            <a:r>
              <a:rPr lang="en-US" sz="1600" b="1" i="1" dirty="0" smtClean="0"/>
              <a:t>Highest to the Lowest</a:t>
            </a:r>
            <a:r>
              <a:rPr lang="en-US" sz="1600" dirty="0" smtClean="0"/>
              <a:t>” effect on the quality of human communication &amp; education</a:t>
            </a:r>
          </a:p>
          <a:p>
            <a:pPr algn="just" rtl="0" eaLnBrk="1" hangingPunct="1">
              <a:lnSpc>
                <a:spcPct val="80000"/>
              </a:lnSpc>
              <a:defRPr/>
            </a:pPr>
            <a:r>
              <a:rPr lang="en-US" sz="1600" dirty="0" smtClean="0"/>
              <a:t>Its </a:t>
            </a:r>
            <a:r>
              <a:rPr lang="en-US" sz="1600" b="1" dirty="0" smtClean="0"/>
              <a:t>overall goal</a:t>
            </a:r>
            <a:r>
              <a:rPr lang="en-US" sz="1600" dirty="0" smtClean="0"/>
              <a:t> is </a:t>
            </a:r>
            <a:r>
              <a:rPr lang="en-US" sz="1600" b="1" dirty="0" smtClean="0"/>
              <a:t>Quality</a:t>
            </a:r>
            <a:r>
              <a:rPr lang="en-US" sz="1600" dirty="0" smtClean="0"/>
              <a:t>, the intent goal, the desire and the need for every person, patient and every community and nations. </a:t>
            </a:r>
          </a:p>
          <a:p>
            <a:pPr algn="just" rtl="0" eaLnBrk="1" hangingPunct="1">
              <a:lnSpc>
                <a:spcPct val="80000"/>
              </a:lnSpc>
              <a:defRPr/>
            </a:pPr>
            <a:r>
              <a:rPr lang="en-US" sz="1600" dirty="0" smtClean="0"/>
              <a:t>APCHE’R Quality Model </a:t>
            </a:r>
            <a:r>
              <a:rPr lang="en-US" sz="1800" b="1" dirty="0" smtClean="0"/>
              <a:t>consists</a:t>
            </a:r>
            <a:r>
              <a:rPr lang="en-US" sz="1600" dirty="0" smtClean="0"/>
              <a:t> of “</a:t>
            </a:r>
            <a:r>
              <a:rPr lang="en-US" sz="1600" b="1" dirty="0" smtClean="0"/>
              <a:t>Three Major Models</a:t>
            </a:r>
            <a:r>
              <a:rPr lang="en-US" sz="1600" dirty="0" smtClean="0"/>
              <a:t>”: </a:t>
            </a:r>
          </a:p>
          <a:p>
            <a:pPr lvl="2" algn="just" rtl="0" eaLnBrk="1" hangingPunct="1">
              <a:lnSpc>
                <a:spcPct val="80000"/>
              </a:lnSpc>
              <a:defRPr/>
            </a:pPr>
            <a:r>
              <a:rPr lang="en-US" sz="2000" b="1" dirty="0" smtClean="0"/>
              <a:t>Patient </a:t>
            </a:r>
            <a:r>
              <a:rPr lang="en-US" sz="2000" b="1" dirty="0" err="1" smtClean="0"/>
              <a:t>Centred</a:t>
            </a:r>
            <a:r>
              <a:rPr lang="en-US" sz="2000" b="1" dirty="0" smtClean="0"/>
              <a:t> NHEC </a:t>
            </a:r>
            <a:r>
              <a:rPr lang="en-US" sz="2000" i="1" dirty="0" smtClean="0"/>
              <a:t>the P Self Awareness</a:t>
            </a:r>
          </a:p>
          <a:p>
            <a:pPr lvl="2" algn="just" rtl="0" eaLnBrk="1" hangingPunct="1">
              <a:lnSpc>
                <a:spcPct val="80000"/>
              </a:lnSpc>
              <a:defRPr/>
            </a:pPr>
            <a:r>
              <a:rPr lang="en-US" sz="2000" b="1" dirty="0" smtClean="0"/>
              <a:t>Assertive based NHEPC </a:t>
            </a:r>
            <a:r>
              <a:rPr lang="en-US" sz="2000" b="1" i="1" dirty="0" smtClean="0"/>
              <a:t>the Style</a:t>
            </a:r>
          </a:p>
          <a:p>
            <a:pPr lvl="2" algn="just" rtl="0" eaLnBrk="1" hangingPunct="1">
              <a:lnSpc>
                <a:spcPct val="80000"/>
              </a:lnSpc>
              <a:defRPr/>
            </a:pPr>
            <a:r>
              <a:rPr lang="en-US" sz="2000" b="1" dirty="0" smtClean="0"/>
              <a:t>Best Evidence NHEPC </a:t>
            </a:r>
            <a:r>
              <a:rPr lang="en-US" sz="1800" i="1" dirty="0" smtClean="0"/>
              <a:t>the scientific research &amp; assessment</a:t>
            </a:r>
            <a:r>
              <a:rPr lang="en-US" sz="2000" dirty="0" smtClean="0"/>
              <a:t> </a:t>
            </a:r>
            <a:endParaRPr lang="en-US" sz="1200" dirty="0" smtClean="0"/>
          </a:p>
          <a:p>
            <a:pPr algn="just" rtl="0" eaLnBrk="1" hangingPunct="1">
              <a:lnSpc>
                <a:spcPct val="80000"/>
              </a:lnSpc>
              <a:defRPr/>
            </a:pPr>
            <a:r>
              <a:rPr lang="en-US" sz="1600" dirty="0" smtClean="0"/>
              <a:t>Patients and any health education "Persons or customer the Centre of any NHEPC planning and activities. P's nature, characters, abilities, needs,  interests, problems, risk factors and all the related information are the foundation "the Best Evidences" by which we promote, motivate and grantee its "Readiness and Willingness. By scientific research we collect these best evidences. All of these HE processes are done under "Assertiveness" concept by which: </a:t>
            </a:r>
          </a:p>
          <a:p>
            <a:pPr algn="just" rtl="0" eaLnBrk="1" hangingPunct="1">
              <a:lnSpc>
                <a:spcPct val="80000"/>
              </a:lnSpc>
              <a:buFont typeface="Wingdings" pitchFamily="2" charset="2"/>
              <a:buNone/>
              <a:defRPr/>
            </a:pPr>
            <a:endParaRPr lang="en-US" sz="1600" dirty="0" smtClean="0"/>
          </a:p>
          <a:p>
            <a:pPr algn="ctr" rtl="0" eaLnBrk="1" hangingPunct="1">
              <a:lnSpc>
                <a:spcPct val="80000"/>
              </a:lnSpc>
              <a:buFont typeface="Wingdings" pitchFamily="2" charset="2"/>
              <a:buNone/>
              <a:defRPr/>
            </a:pPr>
            <a:r>
              <a:rPr lang="en-US" sz="1600" dirty="0" smtClean="0"/>
              <a:t> </a:t>
            </a:r>
            <a:r>
              <a:rPr lang="en-US" sz="1600" b="1" i="1" dirty="0" smtClean="0"/>
              <a:t>CN feels that he is the Patients carrying his sickness and healthful feelings.         </a:t>
            </a:r>
          </a:p>
        </p:txBody>
      </p:sp>
    </p:spTree>
  </p:cSld>
  <p:clrMapOvr>
    <a:masterClrMapping/>
  </p:clrMapOvr>
  <p:transition>
    <p:push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EDC15256-3672-4447-882C-99861F4D8AF2}" type="slidenum">
              <a:rPr lang="ar-SA"/>
              <a:pPr>
                <a:defRPr/>
              </a:pPr>
              <a:t>81</a:t>
            </a:fld>
            <a:endParaRPr lang="en-US"/>
          </a:p>
        </p:txBody>
      </p:sp>
      <p:sp>
        <p:nvSpPr>
          <p:cNvPr id="104450" name="Rectangle 2"/>
          <p:cNvSpPr>
            <a:spLocks noGrp="1" noRot="1" noChangeArrowheads="1"/>
          </p:cNvSpPr>
          <p:nvPr>
            <p:ph type="title"/>
          </p:nvPr>
        </p:nvSpPr>
        <p:spPr>
          <a:xfrm>
            <a:off x="577850" y="115888"/>
            <a:ext cx="7558088" cy="504825"/>
          </a:xfrm>
        </p:spPr>
        <p:txBody>
          <a:bodyPr/>
          <a:lstStyle/>
          <a:p>
            <a:pPr algn="ctr" eaLnBrk="1" hangingPunct="1">
              <a:defRPr/>
            </a:pPr>
            <a:r>
              <a:rPr lang="en-US" sz="2000" b="0" dirty="0" smtClean="0"/>
              <a:t>NHEPC </a:t>
            </a:r>
            <a:r>
              <a:rPr lang="en-US" sz="2000" dirty="0" smtClean="0"/>
              <a:t>APCHER Quality</a:t>
            </a:r>
            <a:r>
              <a:rPr lang="en-US" sz="3600" dirty="0" smtClean="0"/>
              <a:t> </a:t>
            </a:r>
            <a:r>
              <a:rPr lang="en-US" sz="3600" b="0" dirty="0" smtClean="0"/>
              <a:t>the Model</a:t>
            </a:r>
            <a:endParaRPr lang="en-US" sz="4000" dirty="0" smtClean="0"/>
          </a:p>
        </p:txBody>
      </p:sp>
      <p:pic>
        <p:nvPicPr>
          <p:cNvPr id="81926" name="Picture 4" descr="HEPT APCHERQUALITY"/>
          <p:cNvPicPr>
            <a:picLocks noGrp="1" noChangeAspect="1" noChangeArrowheads="1"/>
          </p:cNvPicPr>
          <p:nvPr>
            <p:ph type="body" idx="1"/>
          </p:nvPr>
        </p:nvPicPr>
        <p:blipFill>
          <a:blip r:embed="rId2"/>
          <a:srcRect l="5208" t="24039" b="2403"/>
          <a:stretch>
            <a:fillRect/>
          </a:stretch>
        </p:blipFill>
        <p:spPr>
          <a:xfrm>
            <a:off x="104775" y="765175"/>
            <a:ext cx="8788400" cy="5754688"/>
          </a:xfrm>
        </p:spPr>
      </p:pic>
      <p:sp>
        <p:nvSpPr>
          <p:cNvPr id="7" name="مستطيل 6"/>
          <p:cNvSpPr/>
          <p:nvPr/>
        </p:nvSpPr>
        <p:spPr>
          <a:xfrm>
            <a:off x="5286380" y="1428736"/>
            <a:ext cx="1071570" cy="30777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400" b="1" dirty="0" smtClean="0"/>
              <a:t>NHEPC</a:t>
            </a:r>
            <a:endParaRPr lang="ar-SA" sz="1400" b="1" dirty="0"/>
          </a:p>
        </p:txBody>
      </p:sp>
    </p:spTree>
  </p:cSld>
  <p:clrMapOvr>
    <a:masterClrMapping/>
  </p:clrMapOvr>
  <p:transition>
    <p:push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EECEB8C0-A6DA-4961-8B1D-4E123589B12F}" type="slidenum">
              <a:rPr lang="ar-SA"/>
              <a:pPr>
                <a:defRPr/>
              </a:pPr>
              <a:t>82</a:t>
            </a:fld>
            <a:endParaRPr lang="en-US"/>
          </a:p>
        </p:txBody>
      </p:sp>
      <p:sp>
        <p:nvSpPr>
          <p:cNvPr id="119810" name="Rectangle 2"/>
          <p:cNvSpPr>
            <a:spLocks noGrp="1" noRot="1" noChangeArrowheads="1"/>
          </p:cNvSpPr>
          <p:nvPr>
            <p:ph type="title"/>
          </p:nvPr>
        </p:nvSpPr>
        <p:spPr>
          <a:xfrm>
            <a:off x="971550" y="1628775"/>
            <a:ext cx="7624763" cy="2447925"/>
          </a:xfrm>
        </p:spPr>
        <p:txBody>
          <a:bodyPr/>
          <a:lstStyle/>
          <a:p>
            <a:pPr algn="ctr" rtl="0" eaLnBrk="1" hangingPunct="1">
              <a:defRPr/>
            </a:pPr>
            <a:r>
              <a:rPr lang="en-US" sz="2800" b="0" smtClean="0"/>
              <a:t/>
            </a:r>
            <a:br>
              <a:rPr lang="en-US" sz="2800" b="0" smtClean="0"/>
            </a:br>
            <a:r>
              <a:rPr lang="en-US" sz="4000" b="0" smtClean="0"/>
              <a:t>METHODOLOGIES </a:t>
            </a:r>
            <a:br>
              <a:rPr lang="en-US" sz="4000" b="0" smtClean="0"/>
            </a:br>
            <a:r>
              <a:rPr lang="en-US" sz="4000" b="0" smtClean="0"/>
              <a:t>&amp; </a:t>
            </a:r>
            <a:br>
              <a:rPr lang="en-US" sz="4000" b="0" smtClean="0"/>
            </a:br>
            <a:r>
              <a:rPr lang="en-US" sz="4000" b="0" smtClean="0"/>
              <a:t>TECHNOLOGIES</a:t>
            </a:r>
          </a:p>
        </p:txBody>
      </p:sp>
      <p:sp>
        <p:nvSpPr>
          <p:cNvPr id="119812" name="Rectangle 4"/>
          <p:cNvSpPr>
            <a:spLocks noRot="1" noChangeArrowheads="1"/>
          </p:cNvSpPr>
          <p:nvPr/>
        </p:nvSpPr>
        <p:spPr bwMode="auto">
          <a:xfrm>
            <a:off x="684213" y="765175"/>
            <a:ext cx="2232025" cy="647700"/>
          </a:xfrm>
          <a:prstGeom prst="rect">
            <a:avLst/>
          </a:prstGeom>
          <a:noFill/>
          <a:ln w="9525">
            <a:noFill/>
            <a:miter lim="800000"/>
            <a:headEnd/>
            <a:tailEnd/>
          </a:ln>
          <a:effectLst/>
        </p:spPr>
        <p:txBody>
          <a:bodyPr anchor="ctr"/>
          <a:lstStyle/>
          <a:p>
            <a:pPr algn="l" rtl="0">
              <a:defRPr/>
            </a:pPr>
            <a:r>
              <a:rPr lang="en-US" sz="3200" dirty="0">
                <a:solidFill>
                  <a:schemeClr val="tx2"/>
                </a:solidFill>
                <a:effectLst>
                  <a:outerShdw blurRad="38100" dist="38100" dir="2700000" algn="tl">
                    <a:srgbClr val="000000"/>
                  </a:outerShdw>
                </a:effectLst>
                <a:latin typeface="Arial Black" pitchFamily="34" charset="0"/>
              </a:rPr>
              <a:t>NHEPC </a:t>
            </a:r>
          </a:p>
        </p:txBody>
      </p:sp>
    </p:spTree>
  </p:cSld>
  <p:clrMapOvr>
    <a:masterClrMapping/>
  </p:clrMapOvr>
  <p:transition>
    <p:push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1579AA47-D1C6-4CCE-A1C4-FEFC8EA717B9}" type="slidenum">
              <a:rPr lang="ar-SA"/>
              <a:pPr>
                <a:defRPr/>
              </a:pPr>
              <a:t>83</a:t>
            </a:fld>
            <a:endParaRPr lang="en-US"/>
          </a:p>
        </p:txBody>
      </p:sp>
      <p:sp>
        <p:nvSpPr>
          <p:cNvPr id="113666" name="Rectangle 2"/>
          <p:cNvSpPr>
            <a:spLocks noGrp="1" noRot="1" noChangeArrowheads="1"/>
          </p:cNvSpPr>
          <p:nvPr>
            <p:ph type="title"/>
          </p:nvPr>
        </p:nvSpPr>
        <p:spPr>
          <a:xfrm>
            <a:off x="323850" y="142875"/>
            <a:ext cx="8515350" cy="752475"/>
          </a:xfrm>
        </p:spPr>
        <p:txBody>
          <a:bodyPr/>
          <a:lstStyle/>
          <a:p>
            <a:pPr eaLnBrk="1" hangingPunct="1">
              <a:defRPr/>
            </a:pPr>
            <a:r>
              <a:rPr lang="en-US" sz="1800" dirty="0" smtClean="0"/>
              <a:t>METHODOLOGIES &amp; TECHNOLOGIES</a:t>
            </a:r>
            <a:r>
              <a:rPr lang="en-US" sz="2400" b="0" dirty="0" smtClean="0"/>
              <a:t> the</a:t>
            </a:r>
            <a:r>
              <a:rPr lang="en-US" sz="3200" b="0" dirty="0" smtClean="0"/>
              <a:t> </a:t>
            </a:r>
            <a:r>
              <a:rPr lang="en-US" sz="2400" dirty="0" smtClean="0"/>
              <a:t>Scientific Bases</a:t>
            </a:r>
            <a:r>
              <a:rPr lang="en-US" sz="2800" dirty="0" smtClean="0"/>
              <a:t>: </a:t>
            </a:r>
            <a:r>
              <a:rPr lang="en-US" sz="1800" dirty="0" smtClean="0"/>
              <a:t>Define &amp; Reasoning </a:t>
            </a:r>
            <a:r>
              <a:rPr lang="en-US" sz="2400" i="1" dirty="0" smtClean="0"/>
              <a:t>Why &amp; How</a:t>
            </a:r>
            <a:r>
              <a:rPr lang="en-US" sz="1800" i="1" dirty="0" smtClean="0"/>
              <a:t> to choose the appropriate</a:t>
            </a:r>
            <a:r>
              <a:rPr lang="en-US" sz="1800" dirty="0" smtClean="0"/>
              <a:t> ?</a:t>
            </a:r>
            <a:r>
              <a:rPr lang="en-US" sz="2800" b="0" dirty="0" smtClean="0"/>
              <a:t> </a:t>
            </a:r>
          </a:p>
        </p:txBody>
      </p:sp>
      <p:pic>
        <p:nvPicPr>
          <p:cNvPr id="83974" name="Picture 4" descr="HE Metho &amp; Techno 1A"/>
          <p:cNvPicPr>
            <a:picLocks noGrp="1" noChangeAspect="1" noChangeArrowheads="1"/>
          </p:cNvPicPr>
          <p:nvPr>
            <p:ph type="body" idx="1"/>
          </p:nvPr>
        </p:nvPicPr>
        <p:blipFill>
          <a:blip r:embed="rId2"/>
          <a:srcRect t="13301"/>
          <a:stretch>
            <a:fillRect/>
          </a:stretch>
        </p:blipFill>
        <p:spPr>
          <a:xfrm>
            <a:off x="684213" y="1125538"/>
            <a:ext cx="7991475" cy="5472112"/>
          </a:xfrm>
        </p:spPr>
      </p:pic>
    </p:spTree>
  </p:cSld>
  <p:clrMapOvr>
    <a:masterClrMapping/>
  </p:clrMapOvr>
  <p:transition>
    <p:push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4013005B-426D-490E-AD72-B5C35446B9C3}" type="slidenum">
              <a:rPr lang="ar-SA"/>
              <a:pPr>
                <a:defRPr/>
              </a:pPr>
              <a:t>84</a:t>
            </a:fld>
            <a:endParaRPr lang="en-US"/>
          </a:p>
        </p:txBody>
      </p:sp>
      <p:sp>
        <p:nvSpPr>
          <p:cNvPr id="114690" name="Rectangle 2"/>
          <p:cNvSpPr>
            <a:spLocks noGrp="1" noRot="1" noChangeArrowheads="1"/>
          </p:cNvSpPr>
          <p:nvPr>
            <p:ph type="title"/>
          </p:nvPr>
        </p:nvSpPr>
        <p:spPr>
          <a:xfrm>
            <a:off x="1908175" y="228600"/>
            <a:ext cx="5832475" cy="414338"/>
          </a:xfrm>
        </p:spPr>
        <p:txBody>
          <a:bodyPr/>
          <a:lstStyle/>
          <a:p>
            <a:pPr algn="ctr" rtl="0" eaLnBrk="1" hangingPunct="1">
              <a:defRPr/>
            </a:pPr>
            <a:r>
              <a:rPr lang="en-US" sz="2400" b="0" dirty="0" smtClean="0"/>
              <a:t>M &amp; T</a:t>
            </a:r>
            <a:r>
              <a:rPr lang="en-US" sz="2400" dirty="0" smtClean="0"/>
              <a:t>  MAJOR METHODS</a:t>
            </a:r>
          </a:p>
        </p:txBody>
      </p:sp>
      <p:pic>
        <p:nvPicPr>
          <p:cNvPr id="84998" name="Picture 4" descr="HE Metho &amp; Techno 2"/>
          <p:cNvPicPr>
            <a:picLocks noGrp="1" noChangeAspect="1" noChangeArrowheads="1"/>
          </p:cNvPicPr>
          <p:nvPr>
            <p:ph type="body" idx="1"/>
          </p:nvPr>
        </p:nvPicPr>
        <p:blipFill>
          <a:blip r:embed="rId2"/>
          <a:srcRect t="9030"/>
          <a:stretch>
            <a:fillRect/>
          </a:stretch>
        </p:blipFill>
        <p:spPr>
          <a:xfrm>
            <a:off x="611188" y="836613"/>
            <a:ext cx="7993062" cy="5688012"/>
          </a:xfrm>
        </p:spPr>
      </p:pic>
    </p:spTree>
  </p:cSld>
  <p:clrMapOvr>
    <a:masterClrMapping/>
  </p:clrMapOvr>
  <p:transition>
    <p:push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C1F8A08-7B0D-4A32-8C41-772C85061FA6}" type="slidenum">
              <a:rPr lang="ar-SA"/>
              <a:pPr>
                <a:defRPr/>
              </a:pPr>
              <a:t>85</a:t>
            </a:fld>
            <a:endParaRPr lang="en-US"/>
          </a:p>
        </p:txBody>
      </p:sp>
      <p:sp>
        <p:nvSpPr>
          <p:cNvPr id="105474" name="Rectangle 2"/>
          <p:cNvSpPr>
            <a:spLocks noGrp="1" noRot="1" noChangeArrowheads="1"/>
          </p:cNvSpPr>
          <p:nvPr>
            <p:ph type="title"/>
          </p:nvPr>
        </p:nvSpPr>
        <p:spPr>
          <a:xfrm>
            <a:off x="1357313" y="187326"/>
            <a:ext cx="6500812" cy="384154"/>
          </a:xfrm>
        </p:spPr>
        <p:txBody>
          <a:bodyPr/>
          <a:lstStyle/>
          <a:p>
            <a:pPr algn="ctr" rtl="0" eaLnBrk="1" hangingPunct="1">
              <a:defRPr/>
            </a:pPr>
            <a:r>
              <a:rPr lang="en-US" sz="2400" b="0" dirty="0" smtClean="0"/>
              <a:t>MAJOR TECHNOLOGIES</a:t>
            </a:r>
          </a:p>
        </p:txBody>
      </p:sp>
      <p:pic>
        <p:nvPicPr>
          <p:cNvPr id="86022" name="Picture 5" descr="HE Metho &amp; Techno 3"/>
          <p:cNvPicPr>
            <a:picLocks noGrp="1" noChangeAspect="1" noChangeArrowheads="1"/>
          </p:cNvPicPr>
          <p:nvPr>
            <p:ph type="body" idx="1"/>
          </p:nvPr>
        </p:nvPicPr>
        <p:blipFill>
          <a:blip r:embed="rId2"/>
          <a:srcRect t="3906"/>
          <a:stretch>
            <a:fillRect/>
          </a:stretch>
        </p:blipFill>
        <p:spPr>
          <a:xfrm>
            <a:off x="468313" y="763588"/>
            <a:ext cx="8280400" cy="5905500"/>
          </a:xfrm>
        </p:spPr>
      </p:pic>
    </p:spTree>
  </p:cSld>
  <p:clrMapOvr>
    <a:masterClrMapping/>
  </p:clrMapOvr>
  <p:transition>
    <p:push dir="r"/>
  </p:transition>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Rot="1" noChangeArrowheads="1"/>
          </p:cNvSpPr>
          <p:nvPr>
            <p:ph type="title" idx="4294967295"/>
          </p:nvPr>
        </p:nvSpPr>
        <p:spPr>
          <a:xfrm>
            <a:off x="0" y="6000750"/>
            <a:ext cx="8569325" cy="576263"/>
          </a:xfrm>
        </p:spPr>
        <p:txBody>
          <a:bodyPr>
            <a:noAutofit/>
          </a:bodyPr>
          <a:lstStyle/>
          <a:p>
            <a:pPr algn="just" rtl="0" eaLnBrk="1" fontAlgn="auto" hangingPunct="1">
              <a:spcAft>
                <a:spcPts val="0"/>
              </a:spcAft>
              <a:defRPr/>
            </a:pPr>
            <a:r>
              <a:rPr lang="en-US" sz="1600" i="1" kern="1200" cap="all" dirty="0" smtClean="0">
                <a:effectLst>
                  <a:reflection blurRad="12700" stA="48000" endA="300" endPos="55000" dir="5400000" sy="-90000" algn="bl" rotWithShape="0"/>
                </a:effectLst>
                <a:latin typeface="Times New Roman" pitchFamily="18" charset="0"/>
                <a:cs typeface="Times New Roman" pitchFamily="18" charset="0"/>
              </a:rPr>
              <a:t>M Types with Kinds of Learning; Status of Learners plus Advantages &amp; Disadvantages</a:t>
            </a:r>
          </a:p>
        </p:txBody>
      </p:sp>
      <p:sp>
        <p:nvSpPr>
          <p:cNvPr id="3076"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C2354926-9108-4BB7-A806-91756C44FC41}" type="slidenum">
              <a:rPr lang="ar-SA" sz="1200">
                <a:solidFill>
                  <a:srgbClr val="86B300"/>
                </a:solidFill>
              </a:rPr>
              <a:pPr/>
              <a:t>86</a:t>
            </a:fld>
            <a:endParaRPr lang="en-US" sz="1200">
              <a:solidFill>
                <a:srgbClr val="86B300"/>
              </a:solidFill>
            </a:endParaRPr>
          </a:p>
        </p:txBody>
      </p:sp>
      <p:pic>
        <p:nvPicPr>
          <p:cNvPr id="3077" name="Picture 7" descr="HE M &amp; T T1"/>
          <p:cNvPicPr>
            <a:picLocks noChangeAspect="1" noChangeArrowheads="1"/>
          </p:cNvPicPr>
          <p:nvPr/>
        </p:nvPicPr>
        <p:blipFill>
          <a:blip r:embed="rId4"/>
          <a:srcRect t="6920" r="4643"/>
          <a:stretch>
            <a:fillRect/>
          </a:stretch>
        </p:blipFill>
        <p:spPr bwMode="auto">
          <a:xfrm>
            <a:off x="7970838" y="6426200"/>
            <a:ext cx="1065212" cy="431800"/>
          </a:xfrm>
          <a:prstGeom prst="rect">
            <a:avLst/>
          </a:prstGeom>
          <a:noFill/>
          <a:ln w="9525">
            <a:noFill/>
            <a:miter lim="800000"/>
            <a:headEnd/>
            <a:tailEnd/>
          </a:ln>
        </p:spPr>
      </p:pic>
      <p:sp>
        <p:nvSpPr>
          <p:cNvPr id="3078"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solidFill>
                <a:srgbClr val="FFFFFF"/>
              </a:solidFill>
              <a:latin typeface="Franklin Gothic Book" pitchFamily="34" charset="0"/>
              <a:cs typeface="Tahoma" pitchFamily="34" charset="0"/>
            </a:endParaRPr>
          </a:p>
        </p:txBody>
      </p:sp>
      <p:graphicFrame>
        <p:nvGraphicFramePr>
          <p:cNvPr id="3074" name="Object 7"/>
          <p:cNvGraphicFramePr>
            <a:graphicFrameLocks noChangeAspect="1"/>
          </p:cNvGraphicFramePr>
          <p:nvPr/>
        </p:nvGraphicFramePr>
        <p:xfrm>
          <a:off x="36543" y="142852"/>
          <a:ext cx="8964613" cy="5780087"/>
        </p:xfrm>
        <a:graphic>
          <a:graphicData uri="http://schemas.openxmlformats.org/presentationml/2006/ole">
            <p:oleObj spid="_x0000_s3074" name="شريحة" r:id="rId5" imgW="3921281" imgH="2939743" progId="PowerPoint.Slide.12">
              <p:embed/>
            </p:oleObj>
          </a:graphicData>
        </a:graphic>
      </p:graphicFrame>
      <p:sp>
        <p:nvSpPr>
          <p:cNvPr id="9" name="عنصر نائب للتاريخ 8"/>
          <p:cNvSpPr>
            <a:spLocks noGrp="1"/>
          </p:cNvSpPr>
          <p:nvPr>
            <p:ph type="dt" sz="quarter" idx="10"/>
          </p:nvPr>
        </p:nvSpPr>
        <p:spPr/>
        <p:txBody>
          <a:bodyPr/>
          <a:lstStyle/>
          <a:p>
            <a:pPr>
              <a:defRPr/>
            </a:pPr>
            <a:r>
              <a:rPr lang="ar-SA" smtClean="0"/>
              <a:t>CHS456</a:t>
            </a:r>
            <a:endParaRPr lang="en-US"/>
          </a:p>
        </p:txBody>
      </p:sp>
      <p:sp>
        <p:nvSpPr>
          <p:cNvPr id="10" name="عنصر نائب لرقم الشريحة 9"/>
          <p:cNvSpPr>
            <a:spLocks noGrp="1"/>
          </p:cNvSpPr>
          <p:nvPr>
            <p:ph type="sldNum" sz="quarter" idx="12"/>
          </p:nvPr>
        </p:nvSpPr>
        <p:spPr/>
        <p:txBody>
          <a:bodyPr/>
          <a:lstStyle/>
          <a:p>
            <a:pPr>
              <a:defRPr/>
            </a:pPr>
            <a:fld id="{A38C24DA-FD4C-469F-A9ED-916A9248102F}" type="slidenum">
              <a:rPr lang="ar-SA" smtClean="0"/>
              <a:pPr>
                <a:defRPr/>
              </a:pPr>
              <a:t>86</a:t>
            </a:fld>
            <a:endParaRPr lang="en-US"/>
          </a:p>
        </p:txBody>
      </p:sp>
      <p:sp>
        <p:nvSpPr>
          <p:cNvPr id="11" name="عنصر نائب للتذييل 10"/>
          <p:cNvSpPr>
            <a:spLocks noGrp="1"/>
          </p:cNvSpPr>
          <p:nvPr>
            <p:ph type="ftr" sz="quarter" idx="11"/>
          </p:nvPr>
        </p:nvSpPr>
        <p:spPr/>
        <p:txBody>
          <a:bodyPr/>
          <a:lstStyle/>
          <a:p>
            <a:pPr>
              <a:defRPr/>
            </a:pPr>
            <a:r>
              <a:rPr lang="en-US" smtClean="0"/>
              <a:t>Johali3 NHEPC 2014</a:t>
            </a:r>
            <a:endParaRPr lang="en-US"/>
          </a:p>
        </p:txBody>
      </p:sp>
      <p:sp>
        <p:nvSpPr>
          <p:cNvPr id="12" name="مستطيل 11"/>
          <p:cNvSpPr/>
          <p:nvPr/>
        </p:nvSpPr>
        <p:spPr>
          <a:xfrm>
            <a:off x="4143372" y="142852"/>
            <a:ext cx="849703"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dirty="0" smtClean="0"/>
              <a:t>NHEPC</a:t>
            </a:r>
            <a:endParaRPr lang="ar-SA" sz="1400" dirty="0" smtClean="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800" fill="hold">
                                          <p:stCondLst>
                                            <p:cond delay="0"/>
                                          </p:stCondLst>
                                        </p:cTn>
                                        <p:tgtEl>
                                          <p:spTgt spid="116738"/>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167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068412" y="76180"/>
            <a:ext cx="6932612" cy="495300"/>
          </a:xfrm>
        </p:spPr>
        <p:txBody>
          <a:bodyPr>
            <a:normAutofit fontScale="90000"/>
          </a:bodyPr>
          <a:lstStyle/>
          <a:p>
            <a:pPr algn="ctr" eaLnBrk="1" fontAlgn="auto" hangingPunct="1">
              <a:spcAft>
                <a:spcPts val="0"/>
              </a:spcAft>
              <a:defRPr/>
            </a:pPr>
            <a:r>
              <a:rPr lang="en-US" sz="1600" b="0" kern="1200" cap="all" dirty="0" smtClean="0">
                <a:effectLst>
                  <a:reflection blurRad="12700" stA="48000" endA="300" endPos="55000" dir="5400000" sy="-90000" algn="bl" rotWithShape="0"/>
                </a:effectLst>
              </a:rPr>
              <a:t>Health Problem and Behavior Based Characters  </a:t>
            </a:r>
            <a:br>
              <a:rPr lang="en-US" sz="1600" b="0" kern="1200" cap="all" dirty="0" smtClean="0">
                <a:effectLst>
                  <a:reflection blurRad="12700" stA="48000" endA="300" endPos="55000" dir="5400000" sy="-90000" algn="bl" rotWithShape="0"/>
                </a:effectLst>
              </a:rPr>
            </a:br>
            <a:r>
              <a:rPr lang="en-US" sz="1600" b="0" kern="1200" cap="all" dirty="0" smtClean="0">
                <a:effectLst>
                  <a:reflection blurRad="12700" stA="48000" endA="300" endPos="55000" dir="5400000" sy="-90000" algn="bl" rotWithShape="0"/>
                </a:effectLst>
              </a:rPr>
              <a:t>M &amp; T  Relation to Objectives &amp; Complexity </a:t>
            </a:r>
            <a:endParaRPr lang="ar-SA" sz="1600" b="0" kern="1200" cap="all" dirty="0" smtClean="0">
              <a:effectLst>
                <a:reflection blurRad="12700" stA="48000" endA="300" endPos="55000" dir="5400000" sy="-90000" algn="bl" rotWithShape="0"/>
              </a:effectLst>
            </a:endParaRPr>
          </a:p>
        </p:txBody>
      </p:sp>
      <p:graphicFrame>
        <p:nvGraphicFramePr>
          <p:cNvPr id="4" name="Group 412"/>
          <p:cNvGraphicFramePr>
            <a:graphicFrameLocks noGrp="1"/>
          </p:cNvGraphicFramePr>
          <p:nvPr/>
        </p:nvGraphicFramePr>
        <p:xfrm>
          <a:off x="71438" y="620713"/>
          <a:ext cx="8964612" cy="5891595"/>
        </p:xfrm>
        <a:graphic>
          <a:graphicData uri="http://schemas.openxmlformats.org/drawingml/2006/table">
            <a:tbl>
              <a:tblPr rtl="1"/>
              <a:tblGrid>
                <a:gridCol w="735012"/>
                <a:gridCol w="735013"/>
                <a:gridCol w="735012"/>
                <a:gridCol w="735013"/>
                <a:gridCol w="735012"/>
                <a:gridCol w="735013"/>
                <a:gridCol w="554037"/>
                <a:gridCol w="714375"/>
                <a:gridCol w="642938"/>
                <a:gridCol w="642937"/>
                <a:gridCol w="1000125"/>
                <a:gridCol w="1000125"/>
              </a:tblGrid>
              <a:tr h="330200">
                <a:tc gridSpan="10">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ar-SA" sz="1600" b="1" i="0" u="none" strike="noStrike" cap="none" normalizeH="0" baseline="0" dirty="0" smtClean="0">
                          <a:ln>
                            <a:noFill/>
                          </a:ln>
                          <a:solidFill>
                            <a:schemeClr val="tx1"/>
                          </a:solidFill>
                          <a:effectLst/>
                          <a:latin typeface="Bernard MT Condensed" pitchFamily="18" charset="0"/>
                          <a:cs typeface="Arial" pitchFamily="34" charset="0"/>
                        </a:rPr>
                        <a:t> </a:t>
                      </a:r>
                      <a:r>
                        <a:rPr kumimoji="0" lang="en-US" sz="1600" b="1" i="0" u="none" strike="noStrike" cap="none" normalizeH="0" baseline="0" dirty="0" smtClean="0">
                          <a:ln>
                            <a:noFill/>
                          </a:ln>
                          <a:solidFill>
                            <a:schemeClr val="tx1"/>
                          </a:solidFill>
                          <a:effectLst/>
                          <a:latin typeface="Bernard MT Condensed" pitchFamily="18" charset="0"/>
                          <a:cs typeface="Arial" pitchFamily="34" charset="0"/>
                        </a:rPr>
                        <a:t>  HEMLT Strategies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056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dirty="0" smtClean="0">
                          <a:ln>
                            <a:noFill/>
                          </a:ln>
                          <a:solidFill>
                            <a:schemeClr val="tx1"/>
                          </a:solidFill>
                          <a:effectLst/>
                          <a:latin typeface="Bernard MT Condensed" pitchFamily="18" charset="0"/>
                          <a:cs typeface="Arial" pitchFamily="34" charset="0"/>
                        </a:rPr>
                        <a:t>Inquiry</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dirty="0" smtClean="0">
                          <a:ln>
                            <a:noFill/>
                          </a:ln>
                          <a:solidFill>
                            <a:schemeClr val="tx1"/>
                          </a:solidFill>
                          <a:effectLst/>
                          <a:latin typeface="Bernard MT Condensed" pitchFamily="18" charset="0"/>
                          <a:cs typeface="Arial" pitchFamily="34"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Programmed Learning \ ETV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smtClean="0">
                          <a:ln>
                            <a:noFill/>
                          </a:ln>
                          <a:solidFill>
                            <a:schemeClr val="tx1"/>
                          </a:solidFill>
                          <a:effectLst/>
                          <a:latin typeface="Bernard MT Condensed" pitchFamily="18" charset="0"/>
                          <a:cs typeface="Arial" pitchFamily="34"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683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Cognitive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Desired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Educational Outcomes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Affect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508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Psycho.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4857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HI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Short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Duration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Long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9210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Infrequent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a:t>
                      </a: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Frequency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Rare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Extent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Widespread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ernard MT Condensed" pitchFamily="18" charset="0"/>
                          <a:cs typeface="Times New Roman" pitchFamily="18" charset="0"/>
                        </a:rPr>
                        <a:t>Additive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Nature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2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ernard MT Condensed" pitchFamily="18" charset="0"/>
                          <a:cs typeface="Times New Roman" pitchFamily="18" charset="0"/>
                        </a:rPr>
                        <a:t>Substantive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bl>
          </a:graphicData>
        </a:graphic>
      </p:graphicFrame>
      <p:sp>
        <p:nvSpPr>
          <p:cNvPr id="7" name="عنصر نائب للتاريخ 6"/>
          <p:cNvSpPr>
            <a:spLocks noGrp="1"/>
          </p:cNvSpPr>
          <p:nvPr>
            <p:ph type="dt" sz="quarter" idx="10"/>
          </p:nvPr>
        </p:nvSpPr>
        <p:spPr/>
        <p:txBody>
          <a:bodyPr/>
          <a:lstStyle/>
          <a:p>
            <a:pPr>
              <a:defRPr/>
            </a:pPr>
            <a:r>
              <a:rPr lang="ar-SA" smtClean="0"/>
              <a:t>CHS456</a:t>
            </a:r>
            <a:endParaRPr lang="en-US"/>
          </a:p>
        </p:txBody>
      </p:sp>
      <p:sp>
        <p:nvSpPr>
          <p:cNvPr id="8" name="عنصر نائب لرقم الشريحة 7"/>
          <p:cNvSpPr>
            <a:spLocks noGrp="1"/>
          </p:cNvSpPr>
          <p:nvPr>
            <p:ph type="sldNum" sz="quarter" idx="12"/>
          </p:nvPr>
        </p:nvSpPr>
        <p:spPr/>
        <p:txBody>
          <a:bodyPr/>
          <a:lstStyle/>
          <a:p>
            <a:pPr>
              <a:defRPr/>
            </a:pPr>
            <a:fld id="{AE3B014B-2470-421F-86A1-E70A1E35FA89}" type="slidenum">
              <a:rPr lang="ar-SA" smtClean="0"/>
              <a:pPr>
                <a:defRPr/>
              </a:pPr>
              <a:t>87</a:t>
            </a:fld>
            <a:endParaRPr lang="en-US"/>
          </a:p>
        </p:txBody>
      </p:sp>
      <p:sp>
        <p:nvSpPr>
          <p:cNvPr id="9" name="عنصر نائب للتذييل 8"/>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800" fill="hold">
                                          <p:stCondLst>
                                            <p:cond delay="0"/>
                                          </p:stCondLst>
                                        </p:cTn>
                                        <p:tgtEl>
                                          <p:spTgt spid="8194"/>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81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80" name="Group 412"/>
          <p:cNvGraphicFramePr>
            <a:graphicFrameLocks noGrp="1"/>
          </p:cNvGraphicFramePr>
          <p:nvPr/>
        </p:nvGraphicFramePr>
        <p:xfrm>
          <a:off x="-2250" y="476250"/>
          <a:ext cx="9289158" cy="6095049"/>
        </p:xfrm>
        <a:graphic>
          <a:graphicData uri="http://schemas.openxmlformats.org/drawingml/2006/table">
            <a:tbl>
              <a:tblPr rtl="1"/>
              <a:tblGrid>
                <a:gridCol w="774097"/>
                <a:gridCol w="774096"/>
                <a:gridCol w="774097"/>
                <a:gridCol w="774096"/>
                <a:gridCol w="774097"/>
                <a:gridCol w="774096"/>
                <a:gridCol w="774097"/>
                <a:gridCol w="774096"/>
                <a:gridCol w="652047"/>
                <a:gridCol w="715579"/>
                <a:gridCol w="954664"/>
                <a:gridCol w="774096"/>
              </a:tblGrid>
              <a:tr h="358775">
                <a:tc gridSpan="10">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Bauhaus 93" pitchFamily="82" charset="0"/>
                          <a:cs typeface="Times New Roman" pitchFamily="18" charset="0"/>
                        </a:rPr>
                        <a:t>HEMLT  Strategies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auhaus 93" pitchFamily="82" charset="0"/>
                          <a:cs typeface="Times New Roman" pitchFamily="18"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Bauhaus 93" pitchFamily="82" charset="0"/>
                          <a:cs typeface="Times New Roman" pitchFamily="18"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Inquiry</a:t>
                      </a:r>
                    </a:p>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Programed Learning \ 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74771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Infants and preschool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Age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658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Primary 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2546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Secondary school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762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Adults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5403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Weak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Believes HBM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Moderate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415925">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Strong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88265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High intermediate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Socioeconomic statue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8195" name="Rectangle 367"/>
          <p:cNvSpPr>
            <a:spLocks noChangeArrowheads="1"/>
          </p:cNvSpPr>
          <p:nvPr/>
        </p:nvSpPr>
        <p:spPr bwMode="auto">
          <a:xfrm>
            <a:off x="144463" y="44450"/>
            <a:ext cx="8820150" cy="33855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ctr" rtl="0">
              <a:spcBef>
                <a:spcPct val="20000"/>
              </a:spcBef>
            </a:pPr>
            <a:r>
              <a:rPr lang="en-US" sz="1600" b="1" dirty="0">
                <a:solidFill>
                  <a:srgbClr val="0070C0"/>
                </a:solidFill>
                <a:latin typeface="Arial Black" pitchFamily="34" charset="0"/>
                <a:cs typeface="Tahoma" pitchFamily="34" charset="0"/>
              </a:rPr>
              <a:t>Recommended </a:t>
            </a:r>
            <a:r>
              <a:rPr lang="en-US" sz="1600" b="1" dirty="0" smtClean="0">
                <a:solidFill>
                  <a:srgbClr val="0070C0"/>
                </a:solidFill>
                <a:latin typeface="Arial Black" pitchFamily="34" charset="0"/>
                <a:cs typeface="Tahoma" pitchFamily="34" charset="0"/>
              </a:rPr>
              <a:t>NHEPC </a:t>
            </a:r>
            <a:r>
              <a:rPr lang="en-US" sz="1600" b="1" dirty="0">
                <a:solidFill>
                  <a:srgbClr val="0070C0"/>
                </a:solidFill>
                <a:latin typeface="Arial Black" pitchFamily="34" charset="0"/>
                <a:cs typeface="Tahoma" pitchFamily="34" charset="0"/>
              </a:rPr>
              <a:t>Strategies To Age; Believe &amp; Socioeconomic Status   </a:t>
            </a:r>
          </a:p>
        </p:txBody>
      </p:sp>
      <p:sp>
        <p:nvSpPr>
          <p:cNvPr id="6" name="عنصر نائب للتاريخ 5"/>
          <p:cNvSpPr>
            <a:spLocks noGrp="1"/>
          </p:cNvSpPr>
          <p:nvPr>
            <p:ph type="dt" sz="quarter" idx="10"/>
          </p:nvPr>
        </p:nvSpPr>
        <p:spPr/>
        <p:txBody>
          <a:bodyPr/>
          <a:lstStyle/>
          <a:p>
            <a:pPr>
              <a:defRPr/>
            </a:pPr>
            <a:r>
              <a:rPr lang="ar-SA" smtClean="0"/>
              <a:t>CHS456</a:t>
            </a:r>
            <a:endParaRPr lang="en-US"/>
          </a:p>
        </p:txBody>
      </p:sp>
      <p:sp>
        <p:nvSpPr>
          <p:cNvPr id="7" name="عنصر نائب لرقم الشريحة 6"/>
          <p:cNvSpPr>
            <a:spLocks noGrp="1"/>
          </p:cNvSpPr>
          <p:nvPr>
            <p:ph type="sldNum" sz="quarter" idx="12"/>
          </p:nvPr>
        </p:nvSpPr>
        <p:spPr/>
        <p:txBody>
          <a:bodyPr/>
          <a:lstStyle/>
          <a:p>
            <a:pPr>
              <a:defRPr/>
            </a:pPr>
            <a:fld id="{678CE519-AC03-41B4-BC03-58549FE4A561}" type="slidenum">
              <a:rPr lang="ar-SA" smtClean="0"/>
              <a:pPr>
                <a:defRPr/>
              </a:pPr>
              <a:t>88</a:t>
            </a:fld>
            <a:endParaRPr lang="en-US"/>
          </a:p>
        </p:txBody>
      </p:sp>
      <p:sp>
        <p:nvSpPr>
          <p:cNvPr id="8" name="عنصر نائب للتذييل 7"/>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42"/>
          <p:cNvSpPr>
            <a:spLocks noGrp="1" noChangeArrowheads="1"/>
          </p:cNvSpPr>
          <p:nvPr>
            <p:ph type="title" idx="4294967295"/>
          </p:nvPr>
        </p:nvSpPr>
        <p:spPr>
          <a:xfrm>
            <a:off x="1403648" y="166221"/>
            <a:ext cx="6696744" cy="405259"/>
          </a:xfrm>
        </p:spPr>
        <p:txBody>
          <a:bodyPr>
            <a:normAutofit fontScale="90000"/>
          </a:bodyPr>
          <a:lstStyle/>
          <a:p>
            <a:pPr algn="ctr" rtl="0" eaLnBrk="1" fontAlgn="auto" hangingPunct="1">
              <a:spcAft>
                <a:spcPts val="0"/>
              </a:spcAft>
              <a:defRPr/>
            </a:pPr>
            <a:r>
              <a:rPr lang="en-US" sz="1600" kern="1200" cap="all" dirty="0" smtClean="0">
                <a:solidFill>
                  <a:schemeClr val="tx1"/>
                </a:solidFill>
                <a:effectLst>
                  <a:reflection blurRad="12700" stA="48000" endA="300" endPos="55000" dir="5400000" sy="-90000" algn="bl" rotWithShape="0"/>
                </a:effectLst>
              </a:rPr>
              <a:t>TECHNOLOGIES 1</a:t>
            </a:r>
            <a:br>
              <a:rPr lang="en-US" sz="1600" kern="1200" cap="all" dirty="0" smtClean="0">
                <a:solidFill>
                  <a:schemeClr val="tx1"/>
                </a:solidFill>
                <a:effectLst>
                  <a:reflection blurRad="12700" stA="48000" endA="300" endPos="55000" dir="5400000" sy="-90000" algn="bl" rotWithShape="0"/>
                </a:effectLst>
              </a:rPr>
            </a:br>
            <a:r>
              <a:rPr lang="en-US" sz="1300" kern="1200" cap="all" dirty="0" smtClean="0">
                <a:solidFill>
                  <a:schemeClr val="tx1"/>
                </a:solidFill>
                <a:effectLst>
                  <a:reflection blurRad="12700" stA="48000" endA="300" endPos="55000" dir="5400000" sy="-90000" algn="bl" rotWithShape="0"/>
                </a:effectLst>
              </a:rPr>
              <a:t>Advantages _ Disadvantages &amp; Practice with different situations</a:t>
            </a:r>
          </a:p>
        </p:txBody>
      </p:sp>
      <p:graphicFrame>
        <p:nvGraphicFramePr>
          <p:cNvPr id="6268" name="Group 124"/>
          <p:cNvGraphicFramePr>
            <a:graphicFrameLocks noGrp="1"/>
          </p:cNvGraphicFramePr>
          <p:nvPr/>
        </p:nvGraphicFramePr>
        <p:xfrm>
          <a:off x="106363" y="765175"/>
          <a:ext cx="8929687" cy="5133912"/>
        </p:xfrm>
        <a:graphic>
          <a:graphicData uri="http://schemas.openxmlformats.org/drawingml/2006/table">
            <a:tbl>
              <a:tblPr rtl="1"/>
              <a:tblGrid>
                <a:gridCol w="1928812"/>
                <a:gridCol w="2678113"/>
                <a:gridCol w="2749550"/>
                <a:gridCol w="1573212"/>
              </a:tblGrid>
              <a:tr h="34766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Example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Disadvantages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Advantages</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Technology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4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In discussion of nutrition,</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Hand-outs about essential</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Food groups and how to assess if family members are eating properly</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Books expensive and rapidly out of date.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Hand-outs must be carefully planned and used appropriately should not  replace teaching.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Copyright law prohibits mass duplication of copyrighted material.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Allows self-pacing.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Learners can relay to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when required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Reduces need for note-taking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Hand-outs can be made special to individual learning needs.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Supplements teaching session</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1.Pilnted materials </a:t>
                      </a:r>
                    </a:p>
                    <a:p>
                      <a:pPr marL="533400" marR="0" lvl="0" indent="-53340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(leaflet; folder; poster; pamphlet ; booklet; books, hand-outs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79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Use of doll in antenatal class demonstrations for expectant parents.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Ma/be expensive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Cannot replace reality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Useful for small groups only.</a:t>
                      </a:r>
                    </a:p>
                    <a:p>
                      <a:pPr marL="0" marR="0" lvl="0" indent="0" algn="r" defTabSz="914400" rtl="1" eaLnBrk="0" fontAlgn="base" latinLnBrk="0" hangingPunct="0">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Three-dimensional</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Resemble reality.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for close examination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for practice.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and tactile senses stimulated.</a:t>
                      </a:r>
                      <a:endParaRPr kumimoji="0" lang="en-US" sz="2800" b="1"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2.Models of life,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e.g. skeleion  .    </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r" defTabSz="914400" rtl="1" eaLnBrk="0" fontAlgn="base" latinLnBrk="0" hangingPunct="0">
                        <a:lnSpc>
                          <a:spcPct val="100000"/>
                        </a:lnSpc>
                        <a:spcBef>
                          <a:spcPct val="20000"/>
                        </a:spcBef>
                        <a:spcAft>
                          <a:spcPct val="0"/>
                        </a:spcAft>
                        <a:buClrTx/>
                        <a:buSzTx/>
                        <a:buFontTx/>
                        <a:buNone/>
                        <a:tabLst/>
                      </a:pPr>
                      <a:endParaRPr kumimoji="0" lang="ar-SA"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Not easily available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Useful for small groups only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May be expensive, difficult to store.</a:t>
                      </a:r>
                      <a:endParaRPr kumimoji="0" lang="en-US" sz="2800" b="1"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Present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Three – dimensional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and tactile senses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3. Real specimens    </a:t>
                      </a:r>
                    </a:p>
                    <a:p>
                      <a:pPr marL="0" marR="0" lvl="0" indent="0" algn="r"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Used for discussion different behavioral health problems: e.g.  drugs, alcohol, smoking, accidents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Production of materials should be of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high standard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Useful for small groups only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sense stimulated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Promote organization and correlation of material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Help to approximate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Easily stored, retrieved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4.Graphics-charts,posters, drawing, photographs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89123" name="Picture 7" descr="HE M &amp; T T1"/>
          <p:cNvPicPr>
            <a:picLocks noChangeAspect="1" noChangeArrowheads="1"/>
          </p:cNvPicPr>
          <p:nvPr/>
        </p:nvPicPr>
        <p:blipFill>
          <a:blip r:embed="rId3"/>
          <a:srcRect r="4643" b="6920"/>
          <a:stretch>
            <a:fillRect/>
          </a:stretch>
        </p:blipFill>
        <p:spPr bwMode="auto">
          <a:xfrm>
            <a:off x="4211638" y="6499225"/>
            <a:ext cx="720725" cy="358775"/>
          </a:xfrm>
          <a:prstGeom prst="rect">
            <a:avLst/>
          </a:prstGeom>
          <a:noFill/>
          <a:ln w="9525">
            <a:noFill/>
            <a:miter lim="800000"/>
            <a:headEnd/>
            <a:tailEnd/>
          </a:ln>
        </p:spPr>
      </p:pic>
      <p:sp>
        <p:nvSpPr>
          <p:cNvPr id="7" name="عنصر نائب للتاريخ 6"/>
          <p:cNvSpPr>
            <a:spLocks noGrp="1"/>
          </p:cNvSpPr>
          <p:nvPr>
            <p:ph type="dt" sz="quarter" idx="10"/>
          </p:nvPr>
        </p:nvSpPr>
        <p:spPr/>
        <p:txBody>
          <a:bodyPr/>
          <a:lstStyle/>
          <a:p>
            <a:pPr>
              <a:defRPr/>
            </a:pPr>
            <a:r>
              <a:rPr lang="ar-SA" smtClean="0"/>
              <a:t>CHS456</a:t>
            </a:r>
            <a:endParaRPr lang="en-US"/>
          </a:p>
        </p:txBody>
      </p:sp>
      <p:sp>
        <p:nvSpPr>
          <p:cNvPr id="8" name="عنصر نائب لرقم الشريحة 7"/>
          <p:cNvSpPr>
            <a:spLocks noGrp="1"/>
          </p:cNvSpPr>
          <p:nvPr>
            <p:ph type="sldNum" sz="quarter" idx="12"/>
          </p:nvPr>
        </p:nvSpPr>
        <p:spPr/>
        <p:txBody>
          <a:bodyPr/>
          <a:lstStyle/>
          <a:p>
            <a:pPr>
              <a:defRPr/>
            </a:pPr>
            <a:fld id="{96DC703C-DD3A-4187-A72B-4DFD6F831F69}" type="slidenum">
              <a:rPr lang="ar-SA" smtClean="0"/>
              <a:pPr>
                <a:defRPr/>
              </a:pPr>
              <a:t>89</a:t>
            </a:fld>
            <a:endParaRPr lang="en-US"/>
          </a:p>
        </p:txBody>
      </p:sp>
      <p:sp>
        <p:nvSpPr>
          <p:cNvPr id="9" name="عنصر نائب للتذييل 8"/>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800" fill="hold">
                                          <p:stCondLst>
                                            <p:cond delay="0"/>
                                          </p:stCondLst>
                                        </p:cTn>
                                        <p:tgtEl>
                                          <p:spTgt spid="2050"/>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20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838200" y="6245225"/>
            <a:ext cx="1901825" cy="327025"/>
          </a:xfrm>
        </p:spPr>
        <p:txBody>
          <a:bodyPr/>
          <a:lstStyle/>
          <a:p>
            <a:pPr>
              <a:defRPr/>
            </a:pPr>
            <a:r>
              <a:rPr lang="ar-SA" smtClean="0"/>
              <a:t>CHS456</a:t>
            </a:r>
            <a:endParaRPr lang="en-US" dirty="0"/>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06C8B6F2-1D43-49DB-B8DE-FEAC5EF31E0E}" type="slidenum">
              <a:rPr lang="ar-SA"/>
              <a:pPr>
                <a:defRPr/>
              </a:pPr>
              <a:t>9</a:t>
            </a:fld>
            <a:endParaRPr lang="en-US"/>
          </a:p>
        </p:txBody>
      </p:sp>
      <p:sp>
        <p:nvSpPr>
          <p:cNvPr id="173060" name="Rectangle 4"/>
          <p:cNvSpPr>
            <a:spLocks noGrp="1" noChangeArrowheads="1"/>
          </p:cNvSpPr>
          <p:nvPr>
            <p:ph type="body" idx="1"/>
          </p:nvPr>
        </p:nvSpPr>
        <p:spPr>
          <a:xfrm>
            <a:off x="357188" y="1285875"/>
            <a:ext cx="8032750" cy="1714500"/>
          </a:xfrm>
        </p:spPr>
        <p:txBody>
          <a:bodyPr/>
          <a:lstStyle/>
          <a:p>
            <a:pPr algn="ctr" rtl="0" eaLnBrk="1" hangingPunct="1">
              <a:buFont typeface="Wingdings" pitchFamily="2" charset="2"/>
              <a:buNone/>
              <a:defRPr/>
            </a:pPr>
            <a:r>
              <a:rPr lang="en-US" i="1" dirty="0" smtClean="0">
                <a:latin typeface="Arial Black" pitchFamily="34" charset="0"/>
              </a:rPr>
              <a:t/>
            </a:r>
            <a:br>
              <a:rPr lang="en-US" i="1" dirty="0" smtClean="0">
                <a:latin typeface="Arial Black" pitchFamily="34" charset="0"/>
              </a:rPr>
            </a:br>
            <a:r>
              <a:rPr lang="en-US" i="1" dirty="0" smtClean="0">
                <a:latin typeface="Arial Black" pitchFamily="34" charset="0"/>
              </a:rPr>
              <a:t> </a:t>
            </a:r>
            <a:r>
              <a:rPr lang="en-US" sz="4000" b="1" i="1" dirty="0" smtClean="0">
                <a:latin typeface="Arial Black" pitchFamily="34" charset="0"/>
              </a:rPr>
              <a:t>REASONING </a:t>
            </a:r>
          </a:p>
          <a:p>
            <a:pPr algn="ctr" rtl="0" eaLnBrk="1" hangingPunct="1">
              <a:buFont typeface="Wingdings" pitchFamily="2" charset="2"/>
              <a:buNone/>
              <a:defRPr/>
            </a:pPr>
            <a:r>
              <a:rPr lang="en-US" sz="4000" b="1" i="1" dirty="0" smtClean="0">
                <a:latin typeface="Arial Black" pitchFamily="34" charset="0"/>
              </a:rPr>
              <a:t>WHY  NHEPC?</a:t>
            </a:r>
          </a:p>
        </p:txBody>
      </p:sp>
      <p:sp>
        <p:nvSpPr>
          <p:cNvPr id="7" name="عنوان 6"/>
          <p:cNvSpPr>
            <a:spLocks noGrp="1"/>
          </p:cNvSpPr>
          <p:nvPr>
            <p:ph type="title"/>
          </p:nvPr>
        </p:nvSpPr>
        <p:spPr>
          <a:xfrm>
            <a:off x="0" y="214313"/>
            <a:ext cx="4400550" cy="714375"/>
          </a:xfrm>
          <a:blipFill>
            <a:blip r:embed="rId2"/>
            <a:tile tx="0" ty="0" sx="100000" sy="100000" flip="none" algn="tl"/>
          </a:blipFill>
        </p:spPr>
        <p:txBody>
          <a:bodyPr/>
          <a:lstStyle/>
          <a:p>
            <a:pPr>
              <a:defRPr/>
            </a:pPr>
            <a:r>
              <a:rPr lang="en-US" sz="2400" i="1" dirty="0" smtClean="0"/>
              <a:t>NHEPC Reasoning </a:t>
            </a:r>
            <a:r>
              <a:rPr lang="en-US" sz="3200" i="1" dirty="0" smtClean="0"/>
              <a:t>?</a:t>
            </a:r>
            <a:endParaRPr lang="ar-SA" sz="3200" i="1" dirty="0"/>
          </a:p>
        </p:txBody>
      </p:sp>
      <p:sp>
        <p:nvSpPr>
          <p:cNvPr id="14343" name="مستطيل 7"/>
          <p:cNvSpPr>
            <a:spLocks noChangeArrowheads="1"/>
          </p:cNvSpPr>
          <p:nvPr/>
        </p:nvSpPr>
        <p:spPr bwMode="auto">
          <a:xfrm>
            <a:off x="1143000" y="3143250"/>
            <a:ext cx="7143750" cy="3046413"/>
          </a:xfrm>
          <a:prstGeom prst="rect">
            <a:avLst/>
          </a:prstGeom>
          <a:noFill/>
          <a:ln w="9525">
            <a:noFill/>
            <a:miter lim="800000"/>
            <a:headEnd/>
            <a:tailEnd/>
          </a:ln>
        </p:spPr>
        <p:txBody>
          <a:bodyPr>
            <a:spAutoFit/>
          </a:bodyPr>
          <a:lstStyle/>
          <a:p>
            <a:pPr algn="ctr" rtl="0"/>
            <a:r>
              <a:rPr lang="en-US" sz="1600"/>
              <a:t>Let us Start with: </a:t>
            </a:r>
          </a:p>
          <a:p>
            <a:pPr algn="ctr" rtl="0"/>
            <a:r>
              <a:rPr lang="en-US" sz="1600" b="1"/>
              <a:t>How to Train to Be a Nutritionist </a:t>
            </a:r>
            <a:endParaRPr lang="en-US" sz="1600"/>
          </a:p>
          <a:p>
            <a:pPr algn="ctr" rtl="0"/>
            <a:r>
              <a:rPr lang="en-US" sz="1600">
                <a:hlinkClick r:id="rId3"/>
              </a:rPr>
              <a:t>http://www.ehow.com/video_5611014_train-nutritionist.html</a:t>
            </a:r>
            <a:endParaRPr lang="en-US" sz="1600"/>
          </a:p>
          <a:p>
            <a:pPr algn="ctr" rtl="0"/>
            <a:r>
              <a:rPr lang="en-US" sz="1600" b="1"/>
              <a:t>What is a Dietitian?</a:t>
            </a:r>
          </a:p>
          <a:p>
            <a:pPr algn="ctr" rtl="0"/>
            <a:r>
              <a:rPr lang="en-US" sz="1600" b="1">
                <a:hlinkClick r:id="rId4"/>
              </a:rPr>
              <a:t>http://www.ehow.com/video_4979770_what-dietitian.html</a:t>
            </a:r>
            <a:r>
              <a:rPr lang="en-US" sz="1600" b="1"/>
              <a:t> </a:t>
            </a:r>
          </a:p>
          <a:p>
            <a:pPr algn="ctr" rtl="0"/>
            <a:r>
              <a:rPr lang="en-US" sz="1600" b="1"/>
              <a:t>Dietitians vs. Nutritionists</a:t>
            </a:r>
          </a:p>
          <a:p>
            <a:pPr algn="ctr" rtl="0"/>
            <a:r>
              <a:rPr lang="en-US" sz="1600" b="1">
                <a:hlinkClick r:id="rId5"/>
              </a:rPr>
              <a:t>http://www.ehow.com/video_4767643_dietitians-vs_-nutritionists.htm</a:t>
            </a:r>
            <a:r>
              <a:rPr lang="en-US" sz="1600" b="1"/>
              <a:t> </a:t>
            </a:r>
          </a:p>
          <a:p>
            <a:pPr algn="ctr" rtl="0"/>
            <a:r>
              <a:rPr lang="en-US" sz="1600" b="1"/>
              <a:t>Nutritionist Job Description</a:t>
            </a:r>
          </a:p>
          <a:p>
            <a:pPr algn="ctr" rtl="0"/>
            <a:r>
              <a:rPr lang="en-US" sz="1600">
                <a:hlinkClick r:id="rId6"/>
              </a:rPr>
              <a:t>http://www.ehow.com/video_4958429_nutritionist-job-description.htm</a:t>
            </a:r>
            <a:r>
              <a:rPr lang="en-US" sz="1600"/>
              <a:t> </a:t>
            </a:r>
          </a:p>
          <a:p>
            <a:pPr algn="ctr" rtl="0"/>
            <a:endParaRPr lang="en-US" sz="1600"/>
          </a:p>
          <a:p>
            <a:pPr algn="ctr" rtl="0"/>
            <a:endParaRPr lang="en-US" sz="1600"/>
          </a:p>
          <a:p>
            <a:pPr algn="ctr" rtl="0"/>
            <a:endParaRPr lang="ar-SA" sz="1600"/>
          </a:p>
        </p:txBody>
      </p:sp>
      <p:sp>
        <p:nvSpPr>
          <p:cNvPr id="14344" name="مستطيل 8"/>
          <p:cNvSpPr>
            <a:spLocks noChangeArrowheads="1"/>
          </p:cNvSpPr>
          <p:nvPr/>
        </p:nvSpPr>
        <p:spPr bwMode="auto">
          <a:xfrm>
            <a:off x="1571625" y="6429375"/>
            <a:ext cx="6357938" cy="307975"/>
          </a:xfrm>
          <a:prstGeom prst="rect">
            <a:avLst/>
          </a:prstGeom>
          <a:noFill/>
          <a:ln w="9525">
            <a:noFill/>
            <a:miter lim="800000"/>
            <a:headEnd/>
            <a:tailEnd/>
          </a:ln>
        </p:spPr>
        <p:txBody>
          <a:bodyPr>
            <a:spAutoFit/>
          </a:bodyPr>
          <a:lstStyle/>
          <a:p>
            <a:r>
              <a:rPr lang="en-US" sz="1400"/>
              <a:t>http://www.ehow.com/video_7462937_hints-reading-food-nutrition-labels.html</a:t>
            </a:r>
            <a:endParaRPr lang="ar-SA" sz="1400"/>
          </a:p>
        </p:txBody>
      </p:sp>
      <p:sp>
        <p:nvSpPr>
          <p:cNvPr id="14345" name="مستطيل 8"/>
          <p:cNvSpPr>
            <a:spLocks noChangeArrowheads="1"/>
          </p:cNvSpPr>
          <p:nvPr/>
        </p:nvSpPr>
        <p:spPr bwMode="auto">
          <a:xfrm>
            <a:off x="2000250" y="5429250"/>
            <a:ext cx="5143500" cy="369888"/>
          </a:xfrm>
          <a:prstGeom prst="rect">
            <a:avLst/>
          </a:prstGeom>
          <a:noFill/>
          <a:ln w="9525">
            <a:noFill/>
            <a:miter lim="800000"/>
            <a:headEnd/>
            <a:tailEnd/>
          </a:ln>
        </p:spPr>
        <p:txBody>
          <a:bodyPr>
            <a:spAutoFit/>
          </a:bodyPr>
          <a:lstStyle/>
          <a:p>
            <a:r>
              <a:rPr lang="en-US" b="1"/>
              <a:t>Nutrition Education Video.mp4</a:t>
            </a:r>
          </a:p>
        </p:txBody>
      </p:sp>
      <p:sp>
        <p:nvSpPr>
          <p:cNvPr id="14346" name="مستطيل 9"/>
          <p:cNvSpPr>
            <a:spLocks noChangeArrowheads="1"/>
          </p:cNvSpPr>
          <p:nvPr/>
        </p:nvSpPr>
        <p:spPr bwMode="auto">
          <a:xfrm>
            <a:off x="1214438" y="5786438"/>
            <a:ext cx="7072312" cy="369887"/>
          </a:xfrm>
          <a:prstGeom prst="rect">
            <a:avLst/>
          </a:prstGeom>
          <a:noFill/>
          <a:ln w="9525">
            <a:noFill/>
            <a:miter lim="800000"/>
            <a:headEnd/>
            <a:tailEnd/>
          </a:ln>
        </p:spPr>
        <p:txBody>
          <a:bodyPr>
            <a:spAutoFit/>
          </a:bodyPr>
          <a:lstStyle/>
          <a:p>
            <a:pPr algn="ctr"/>
            <a:r>
              <a:rPr lang="en-US"/>
              <a:t>http://www.youtube.com/watch?v=LE85JuOg7B0</a:t>
            </a:r>
            <a:endParaRPr lang="ar-SA"/>
          </a:p>
        </p:txBody>
      </p:sp>
    </p:spTree>
  </p:cSld>
  <p:clrMapOvr>
    <a:masterClrMapping/>
  </p:clrMapOvr>
  <p:transition>
    <p:push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93" name="Group 149"/>
          <p:cNvGraphicFramePr>
            <a:graphicFrameLocks noGrp="1"/>
          </p:cNvGraphicFramePr>
          <p:nvPr/>
        </p:nvGraphicFramePr>
        <p:xfrm>
          <a:off x="250825" y="738188"/>
          <a:ext cx="8642350" cy="5787962"/>
        </p:xfrm>
        <a:graphic>
          <a:graphicData uri="http://schemas.openxmlformats.org/drawingml/2006/table">
            <a:tbl>
              <a:tblPr rtl="1"/>
              <a:tblGrid>
                <a:gridCol w="2090737"/>
                <a:gridCol w="2552700"/>
                <a:gridCol w="2641600"/>
                <a:gridCol w="1357313"/>
              </a:tblGrid>
              <a:tr h="5413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Example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Disadvantages</a:t>
                      </a:r>
                    </a:p>
                    <a:p>
                      <a:pPr marL="0" marR="0" lvl="0" indent="0" algn="ctr" defTabSz="914400" rtl="1"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Technologies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8075">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For young diabetics , choosing correct food items and creating a daily menu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Limited usefulness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Inappropriate for certain purposes and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Work erased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Larger audience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Easy to assemble and use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Can use repeatedly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Others may participate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Visual sense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5. Boards: Flannel, magnetic, bulletin and e-black boards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140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For psychiatric patients , visits to shops to assess appropriate selection of clothing items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costly in time for organization and accomplishment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Transport needed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For small appropriate groups only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Motivating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Active involvement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Presentation of reality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6. Field Trips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98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With renal failures patients, to explain the mechanism of kidney function and to illustrate what renal allure means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 Electricity required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Equipment costly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Transparencies need to be carefully planned for effective use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1" u="none" strike="noStrike" cap="none" normalizeH="0" baseline="0" smtClean="0">
                          <a:ln>
                            <a:noFill/>
                          </a:ln>
                          <a:solidFill>
                            <a:schemeClr val="tx1"/>
                          </a:solidFill>
                          <a:effectLst/>
                          <a:latin typeface="Times New Roman" pitchFamily="18" charset="0"/>
                          <a:cs typeface="Times New Roman" pitchFamily="18" charset="0"/>
                        </a:rPr>
                        <a:t>Visual sense stimulated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Easy to prepare and use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 be preplanned or used on spot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can illustrate process stages and develop material</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Allow  participation of learners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7. Overhead projection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98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 patients with recent colostomies , slide presentation of appliance management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Need partial darkness for viewing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co lour slide duplication expensive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Need careful presentation / side order planning for effective use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Available to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Can be adapted to self – learning programmer</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Easy reproduction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Visual and auditory senses stimulated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8. Slides, film strips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0146" name="Rectangle 146"/>
          <p:cNvSpPr>
            <a:spLocks noChangeArrowheads="1"/>
          </p:cNvSpPr>
          <p:nvPr/>
        </p:nvSpPr>
        <p:spPr bwMode="auto">
          <a:xfrm>
            <a:off x="755650" y="119063"/>
            <a:ext cx="7561263" cy="523875"/>
          </a:xfrm>
          <a:prstGeom prst="rect">
            <a:avLst/>
          </a:prstGeom>
          <a:noFill/>
          <a:ln w="9525">
            <a:noFill/>
            <a:miter lim="800000"/>
            <a:headEnd/>
            <a:tailEnd/>
          </a:ln>
        </p:spPr>
        <p:txBody>
          <a:bodyPr>
            <a:spAutoFit/>
          </a:bodyPr>
          <a:lstStyle/>
          <a:p>
            <a:pPr algn="ctr" rtl="0"/>
            <a:r>
              <a:rPr lang="en-US" sz="1400" b="1">
                <a:latin typeface="Arial Black" pitchFamily="34" charset="0"/>
                <a:cs typeface="Tahoma" pitchFamily="34" charset="0"/>
              </a:rPr>
              <a:t>TECHNOLOGIES 2</a:t>
            </a:r>
            <a:br>
              <a:rPr lang="en-US" sz="1400" b="1">
                <a:latin typeface="Arial Black" pitchFamily="34" charset="0"/>
                <a:cs typeface="Tahoma" pitchFamily="34" charset="0"/>
              </a:rPr>
            </a:br>
            <a:r>
              <a:rPr lang="en-US" sz="1400" b="1">
                <a:latin typeface="Arial Black" pitchFamily="34" charset="0"/>
                <a:cs typeface="Tahoma" pitchFamily="34" charset="0"/>
              </a:rPr>
              <a:t>Advantages _ Disadvantages &amp; Practice with different situations</a:t>
            </a:r>
          </a:p>
        </p:txBody>
      </p:sp>
      <p:pic>
        <p:nvPicPr>
          <p:cNvPr id="90147" name="Picture 5" descr="HE M &amp; T T2"/>
          <p:cNvPicPr>
            <a:picLocks noChangeAspect="1" noChangeArrowheads="1"/>
          </p:cNvPicPr>
          <p:nvPr/>
        </p:nvPicPr>
        <p:blipFill>
          <a:blip r:embed="rId3"/>
          <a:srcRect l="8528" t="2618" r="7106"/>
          <a:stretch>
            <a:fillRect/>
          </a:stretch>
        </p:blipFill>
        <p:spPr bwMode="auto">
          <a:xfrm>
            <a:off x="3635375" y="6607175"/>
            <a:ext cx="1908175" cy="250825"/>
          </a:xfrm>
          <a:prstGeom prst="rect">
            <a:avLst/>
          </a:prstGeom>
          <a:noFill/>
          <a:ln w="9525">
            <a:noFill/>
            <a:miter lim="800000"/>
            <a:headEnd/>
            <a:tailEnd/>
          </a:ln>
        </p:spPr>
      </p:pic>
      <p:sp>
        <p:nvSpPr>
          <p:cNvPr id="7" name="عنصر نائب للتاريخ 6"/>
          <p:cNvSpPr>
            <a:spLocks noGrp="1"/>
          </p:cNvSpPr>
          <p:nvPr>
            <p:ph type="dt" sz="quarter" idx="10"/>
          </p:nvPr>
        </p:nvSpPr>
        <p:spPr/>
        <p:txBody>
          <a:bodyPr/>
          <a:lstStyle/>
          <a:p>
            <a:pPr>
              <a:defRPr/>
            </a:pPr>
            <a:r>
              <a:rPr lang="ar-SA" smtClean="0"/>
              <a:t>CHS456</a:t>
            </a:r>
            <a:endParaRPr lang="en-US"/>
          </a:p>
        </p:txBody>
      </p:sp>
      <p:sp>
        <p:nvSpPr>
          <p:cNvPr id="8" name="عنصر نائب لرقم الشريحة 7"/>
          <p:cNvSpPr>
            <a:spLocks noGrp="1"/>
          </p:cNvSpPr>
          <p:nvPr>
            <p:ph type="sldNum" sz="quarter" idx="12"/>
          </p:nvPr>
        </p:nvSpPr>
        <p:spPr/>
        <p:txBody>
          <a:bodyPr/>
          <a:lstStyle/>
          <a:p>
            <a:pPr>
              <a:defRPr/>
            </a:pPr>
            <a:fld id="{6E6C0673-B43F-4530-A9AC-069AE72FD4E5}" type="slidenum">
              <a:rPr lang="ar-SA" smtClean="0"/>
              <a:pPr>
                <a:defRPr/>
              </a:pPr>
              <a:t>90</a:t>
            </a:fld>
            <a:endParaRPr lang="en-US"/>
          </a:p>
        </p:txBody>
      </p:sp>
      <p:sp>
        <p:nvSpPr>
          <p:cNvPr id="9" name="عنصر نائب للتذييل 8"/>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03"/>
          <p:cNvGraphicFramePr>
            <a:graphicFrameLocks noGrp="1"/>
          </p:cNvGraphicFramePr>
          <p:nvPr>
            <p:ph idx="4294967295"/>
          </p:nvPr>
        </p:nvGraphicFramePr>
        <p:xfrm>
          <a:off x="287587" y="692150"/>
          <a:ext cx="8461126" cy="5841049"/>
        </p:xfrm>
        <a:graphic>
          <a:graphicData uri="http://schemas.openxmlformats.org/drawingml/2006/table">
            <a:tbl>
              <a:tblPr rtl="1"/>
              <a:tblGrid>
                <a:gridCol w="2035281"/>
                <a:gridCol w="3116618"/>
                <a:gridCol w="2191491"/>
                <a:gridCol w="1117736"/>
              </a:tblGrid>
              <a:tr h="4016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Examples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Disadvantages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Advantages</a:t>
                      </a:r>
                      <a:endParaRPr kumimoji="0" lang="en-US" sz="28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Techniques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3613">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With high – school students , cases of drug dependency can be viewed and used as basis for discussion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Need careful selection and previewing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Need meaningful introduction and follow – up discussion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costly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Electricity required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All information in film may not be appropriate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No self – pacing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Need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Resemble ‘look like’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Effective  illumination of attitudes and values , can demonstrate skills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Visual and auditory senses stimulated</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9.Filme , video , television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1963">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Arial" pitchFamily="34" charset="0"/>
                        </a:rPr>
                        <a:t>Tape initial session of a group in which health attitudes are discussed . Play back in later session to assess any changes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Quality recordings may be difficult to obtain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Person using must be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Auditory sense stimulated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Self – pacing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Small recorders can be inexpensive ,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Can be used for a variety of reasons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10. Tape recordings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7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Arial" pitchFamily="34" charset="0"/>
                        </a:rPr>
                        <a:t>Inviting an adolescent diabetic who is coping well to speak to a group of new juvenile diabetics about  how he feels in relation to his condition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a:t>
                      </a:r>
                      <a:r>
                        <a:rPr kumimoji="0" lang="en-US" sz="1200" b="1" i="0" u="none" strike="noStrike" cap="none" normalizeH="0" baseline="0" smtClean="0">
                          <a:ln>
                            <a:noFill/>
                          </a:ln>
                          <a:solidFill>
                            <a:schemeClr val="tx1"/>
                          </a:solidFill>
                          <a:effectLst/>
                          <a:latin typeface="Arial" pitchFamily="34" charset="0"/>
                          <a:cs typeface="Arial" pitchFamily="34" charset="0"/>
                        </a:rPr>
                        <a:t>May not be easily available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be expensive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not be appropriate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smtClean="0">
                          <a:ln>
                            <a:noFill/>
                          </a:ln>
                          <a:solidFill>
                            <a:schemeClr val="tx1"/>
                          </a:solidFill>
                          <a:effectLst/>
                          <a:latin typeface="Arial" pitchFamily="34" charset="0"/>
                          <a:cs typeface="Arial" pitchFamily="34" charset="0"/>
                        </a:rPr>
                        <a:t> Present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provide a point of comparison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cs typeface="Arial" pitchFamily="34" charset="0"/>
                        </a:rPr>
                        <a:t> May command respect because of 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11. Expert contributors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1165"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5FBEF054-B587-4E6D-856A-DAB3A0995FDF}" type="slidenum">
              <a:rPr lang="ar-SA" sz="1200">
                <a:solidFill>
                  <a:srgbClr val="86B300"/>
                </a:solidFill>
              </a:rPr>
              <a:pPr/>
              <a:t>91</a:t>
            </a:fld>
            <a:endParaRPr lang="en-US" sz="1200">
              <a:solidFill>
                <a:srgbClr val="86B300"/>
              </a:solidFill>
            </a:endParaRPr>
          </a:p>
        </p:txBody>
      </p:sp>
      <p:pic>
        <p:nvPicPr>
          <p:cNvPr id="91166" name="Picture 5" descr="HE M &amp; T T2"/>
          <p:cNvPicPr>
            <a:picLocks noChangeAspect="1" noChangeArrowheads="1"/>
          </p:cNvPicPr>
          <p:nvPr/>
        </p:nvPicPr>
        <p:blipFill>
          <a:blip r:embed="rId3"/>
          <a:srcRect l="8528" t="2618" r="7106"/>
          <a:stretch>
            <a:fillRect/>
          </a:stretch>
        </p:blipFill>
        <p:spPr bwMode="auto">
          <a:xfrm>
            <a:off x="8566150" y="6408738"/>
            <a:ext cx="577850" cy="449262"/>
          </a:xfrm>
          <a:prstGeom prst="rect">
            <a:avLst/>
          </a:prstGeom>
          <a:noFill/>
          <a:ln w="9525">
            <a:noFill/>
            <a:miter lim="800000"/>
            <a:headEnd/>
            <a:tailEnd/>
          </a:ln>
        </p:spPr>
      </p:pic>
      <p:pic>
        <p:nvPicPr>
          <p:cNvPr id="91167" name="Picture 4"/>
          <p:cNvPicPr>
            <a:picLocks noChangeAspect="1" noChangeArrowheads="1"/>
          </p:cNvPicPr>
          <p:nvPr/>
        </p:nvPicPr>
        <p:blipFill>
          <a:blip r:embed="rId4"/>
          <a:srcRect/>
          <a:stretch>
            <a:fillRect/>
          </a:stretch>
        </p:blipFill>
        <p:spPr bwMode="auto">
          <a:xfrm>
            <a:off x="0" y="6353175"/>
            <a:ext cx="755650" cy="504825"/>
          </a:xfrm>
          <a:prstGeom prst="rect">
            <a:avLst/>
          </a:prstGeom>
          <a:noFill/>
          <a:ln w="9525">
            <a:noFill/>
            <a:miter lim="800000"/>
            <a:headEnd/>
            <a:tailEnd/>
          </a:ln>
        </p:spPr>
      </p:pic>
      <p:sp>
        <p:nvSpPr>
          <p:cNvPr id="91168" name="Rectangle 146"/>
          <p:cNvSpPr>
            <a:spLocks noChangeArrowheads="1"/>
          </p:cNvSpPr>
          <p:nvPr/>
        </p:nvSpPr>
        <p:spPr bwMode="auto">
          <a:xfrm>
            <a:off x="2684463" y="188913"/>
            <a:ext cx="3687762" cy="307975"/>
          </a:xfrm>
          <a:prstGeom prst="rect">
            <a:avLst/>
          </a:prstGeom>
          <a:noFill/>
          <a:ln w="9525">
            <a:noFill/>
            <a:miter lim="800000"/>
            <a:headEnd/>
            <a:tailEnd/>
          </a:ln>
        </p:spPr>
        <p:txBody>
          <a:bodyPr>
            <a:spAutoFit/>
          </a:bodyPr>
          <a:lstStyle/>
          <a:p>
            <a:pPr algn="ctr" rtl="0"/>
            <a:r>
              <a:rPr lang="ar-SA" sz="1400" b="1">
                <a:solidFill>
                  <a:srgbClr val="FFFFB7"/>
                </a:solidFill>
                <a:latin typeface="Arial Black" pitchFamily="34" charset="0"/>
                <a:cs typeface="Tahoma" pitchFamily="34" charset="0"/>
              </a:rPr>
              <a:t>  </a:t>
            </a:r>
            <a:r>
              <a:rPr lang="en-US" sz="1400" b="1">
                <a:solidFill>
                  <a:srgbClr val="FFFFB7"/>
                </a:solidFill>
                <a:latin typeface="Arial Black" pitchFamily="34" charset="0"/>
                <a:cs typeface="Tahoma" pitchFamily="34" charset="0"/>
              </a:rPr>
              <a:t> TECHNOLOGIES 3</a:t>
            </a:r>
            <a:endParaRPr lang="en-US" sz="1400" b="1">
              <a:solidFill>
                <a:srgbClr val="FFFFB7"/>
              </a:solidFill>
              <a:latin typeface="Franklin Gothic Book" pitchFamily="34" charset="0"/>
              <a:cs typeface="Tahoma" pitchFamily="34" charset="0"/>
            </a:endParaRPr>
          </a:p>
        </p:txBody>
      </p:sp>
      <p:sp>
        <p:nvSpPr>
          <p:cNvPr id="9" name="عنصر نائب للتاريخ 8"/>
          <p:cNvSpPr>
            <a:spLocks noGrp="1"/>
          </p:cNvSpPr>
          <p:nvPr>
            <p:ph type="dt" sz="quarter" idx="10"/>
          </p:nvPr>
        </p:nvSpPr>
        <p:spPr/>
        <p:txBody>
          <a:bodyPr/>
          <a:lstStyle/>
          <a:p>
            <a:pPr>
              <a:defRPr/>
            </a:pPr>
            <a:r>
              <a:rPr lang="ar-SA" smtClean="0"/>
              <a:t>CHS456</a:t>
            </a:r>
            <a:endParaRPr lang="en-US"/>
          </a:p>
        </p:txBody>
      </p:sp>
      <p:sp>
        <p:nvSpPr>
          <p:cNvPr id="10" name="عنصر نائب لرقم الشريحة 9"/>
          <p:cNvSpPr>
            <a:spLocks noGrp="1"/>
          </p:cNvSpPr>
          <p:nvPr>
            <p:ph type="sldNum" sz="quarter" idx="12"/>
          </p:nvPr>
        </p:nvSpPr>
        <p:spPr/>
        <p:txBody>
          <a:bodyPr/>
          <a:lstStyle/>
          <a:p>
            <a:pPr>
              <a:defRPr/>
            </a:pPr>
            <a:fld id="{2FCEA738-3CC9-4BEE-B05B-4F59DFC2559B}" type="slidenum">
              <a:rPr lang="ar-SA" smtClean="0"/>
              <a:pPr>
                <a:defRPr/>
              </a:pPr>
              <a:t>91</a:t>
            </a:fld>
            <a:endParaRPr lang="en-US"/>
          </a:p>
        </p:txBody>
      </p:sp>
      <p:sp>
        <p:nvSpPr>
          <p:cNvPr id="11" name="عنصر نائب للتذييل 10"/>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Rot="1" noChangeArrowheads="1"/>
          </p:cNvSpPr>
          <p:nvPr>
            <p:ph type="title" idx="4294967295"/>
          </p:nvPr>
        </p:nvSpPr>
        <p:spPr>
          <a:xfrm>
            <a:off x="1142976" y="214290"/>
            <a:ext cx="7632700" cy="452419"/>
          </a:xfrm>
        </p:spPr>
        <p:txBody>
          <a:bodyPr>
            <a:normAutofit fontScale="90000"/>
          </a:bodyPr>
          <a:lstStyle/>
          <a:p>
            <a:pPr algn="ctr" eaLnBrk="1" fontAlgn="auto" hangingPunct="1">
              <a:spcAft>
                <a:spcPts val="0"/>
              </a:spcAft>
              <a:defRPr/>
            </a:pPr>
            <a:r>
              <a:rPr lang="en-US" sz="2800" b="0" kern="1200" cap="all" dirty="0" smtClean="0">
                <a:effectLst>
                  <a:reflection blurRad="12700" stA="48000" endA="300" endPos="55000" dir="5400000" sy="-90000" algn="bl" rotWithShape="0"/>
                </a:effectLst>
              </a:rPr>
              <a:t>NHEPC</a:t>
            </a:r>
            <a:r>
              <a:rPr lang="en-US" sz="3600" b="0" kern="1200" cap="all" dirty="0" smtClean="0">
                <a:effectLst>
                  <a:reflection blurRad="12700" stA="48000" endA="300" endPos="55000" dir="5400000" sy="-90000" algn="bl" rotWithShape="0"/>
                </a:effectLst>
              </a:rPr>
              <a:t> </a:t>
            </a:r>
            <a:r>
              <a:rPr lang="en-US" sz="2800" b="0" kern="1200" cap="all" dirty="0" smtClean="0">
                <a:effectLst>
                  <a:reflection blurRad="12700" stA="48000" endA="300" endPos="55000" dir="5400000" sy="-90000" algn="bl" rotWithShape="0"/>
                </a:effectLst>
              </a:rPr>
              <a:t>Hyper Technology</a:t>
            </a:r>
          </a:p>
        </p:txBody>
      </p:sp>
      <p:pic>
        <p:nvPicPr>
          <p:cNvPr id="84995" name="Picture 4" descr="HEHA Hyper Techno"/>
          <p:cNvPicPr>
            <a:picLocks noGrp="1" noChangeAspect="1" noChangeArrowheads="1"/>
          </p:cNvPicPr>
          <p:nvPr>
            <p:ph idx="4294967295"/>
          </p:nvPr>
        </p:nvPicPr>
        <p:blipFill>
          <a:blip r:embed="rId3"/>
          <a:srcRect l="8284" t="48012" r="19490"/>
          <a:stretch>
            <a:fillRect/>
          </a:stretch>
        </p:blipFill>
        <p:spPr>
          <a:xfrm>
            <a:off x="357158" y="4057668"/>
            <a:ext cx="2214546" cy="2157414"/>
          </a:xfrm>
        </p:spPr>
      </p:pic>
      <p:sp>
        <p:nvSpPr>
          <p:cNvPr id="92164"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68660510-7CC6-4A22-81DC-22795AB2324C}" type="slidenum">
              <a:rPr lang="ar-SA" sz="1200">
                <a:solidFill>
                  <a:srgbClr val="86B300"/>
                </a:solidFill>
              </a:rPr>
              <a:pPr/>
              <a:t>92</a:t>
            </a:fld>
            <a:endParaRPr lang="en-US" sz="1200">
              <a:solidFill>
                <a:srgbClr val="86B300"/>
              </a:solidFill>
            </a:endParaRPr>
          </a:p>
        </p:txBody>
      </p:sp>
      <p:pic>
        <p:nvPicPr>
          <p:cNvPr id="92165" name="Picture 5" descr="470_366419"/>
          <p:cNvPicPr>
            <a:picLocks noChangeAspect="1" noChangeArrowheads="1"/>
          </p:cNvPicPr>
          <p:nvPr/>
        </p:nvPicPr>
        <p:blipFill>
          <a:blip r:embed="rId4"/>
          <a:srcRect/>
          <a:stretch>
            <a:fillRect/>
          </a:stretch>
        </p:blipFill>
        <p:spPr bwMode="auto">
          <a:xfrm>
            <a:off x="6110328" y="4143381"/>
            <a:ext cx="3033704" cy="2071702"/>
          </a:xfrm>
          <a:prstGeom prst="rect">
            <a:avLst/>
          </a:prstGeom>
          <a:noFill/>
          <a:ln w="9525">
            <a:noFill/>
            <a:miter lim="800000"/>
            <a:headEnd/>
            <a:tailEnd/>
          </a:ln>
        </p:spPr>
      </p:pic>
      <p:sp>
        <p:nvSpPr>
          <p:cNvPr id="92166" name="Rectangle 7"/>
          <p:cNvSpPr>
            <a:spLocks noChangeArrowheads="1"/>
          </p:cNvSpPr>
          <p:nvPr/>
        </p:nvSpPr>
        <p:spPr bwMode="auto">
          <a:xfrm>
            <a:off x="928688" y="1071563"/>
            <a:ext cx="6883400" cy="276225"/>
          </a:xfrm>
          <a:prstGeom prst="rect">
            <a:avLst/>
          </a:prstGeom>
          <a:noFill/>
          <a:ln w="9525">
            <a:noFill/>
            <a:miter lim="800000"/>
            <a:headEnd/>
            <a:tailEnd/>
          </a:ln>
        </p:spPr>
        <p:txBody>
          <a:bodyPr anchor="ctr">
            <a:spAutoFit/>
          </a:bodyPr>
          <a:lstStyle/>
          <a:p>
            <a:pPr algn="ctr" rtl="0" eaLnBrk="0" hangingPunct="0"/>
            <a:r>
              <a:rPr lang="en-US" sz="1200" b="1" i="1">
                <a:solidFill>
                  <a:srgbClr val="FFFFFF"/>
                </a:solidFill>
                <a:latin typeface="Arrus Blk BT"/>
                <a:cs typeface="Times New Roman" pitchFamily="18" charset="0"/>
              </a:rPr>
              <a:t>Moving QHEPHAP  in Moving from Printed Material &amp; Blackboard  to Digital</a:t>
            </a:r>
            <a:endParaRPr lang="en-US">
              <a:solidFill>
                <a:srgbClr val="FFFFFF"/>
              </a:solidFill>
              <a:latin typeface="Franklin Gothic Book" pitchFamily="34" charset="0"/>
              <a:cs typeface="Tahoma" pitchFamily="34" charset="0"/>
            </a:endParaRPr>
          </a:p>
        </p:txBody>
      </p:sp>
      <p:pic>
        <p:nvPicPr>
          <p:cNvPr id="92167" name="Picture 8"/>
          <p:cNvPicPr>
            <a:picLocks noChangeAspect="1" noChangeArrowheads="1"/>
          </p:cNvPicPr>
          <p:nvPr/>
        </p:nvPicPr>
        <p:blipFill>
          <a:blip r:embed="rId5"/>
          <a:srcRect b="13889"/>
          <a:stretch>
            <a:fillRect/>
          </a:stretch>
        </p:blipFill>
        <p:spPr bwMode="auto">
          <a:xfrm>
            <a:off x="1835150" y="1285860"/>
            <a:ext cx="5378450" cy="2232025"/>
          </a:xfrm>
          <a:prstGeom prst="rect">
            <a:avLst/>
          </a:prstGeom>
          <a:noFill/>
          <a:ln w="9525">
            <a:noFill/>
            <a:miter lim="800000"/>
            <a:headEnd/>
            <a:tailEnd/>
          </a:ln>
        </p:spPr>
      </p:pic>
      <p:sp>
        <p:nvSpPr>
          <p:cNvPr id="11" name="عنصر نائب للتاريخ 10"/>
          <p:cNvSpPr>
            <a:spLocks noGrp="1"/>
          </p:cNvSpPr>
          <p:nvPr>
            <p:ph type="dt" sz="quarter" idx="10"/>
          </p:nvPr>
        </p:nvSpPr>
        <p:spPr/>
        <p:txBody>
          <a:bodyPr/>
          <a:lstStyle/>
          <a:p>
            <a:pPr>
              <a:defRPr/>
            </a:pPr>
            <a:r>
              <a:rPr lang="ar-SA" smtClean="0"/>
              <a:t>CHS456</a:t>
            </a:r>
            <a:endParaRPr lang="en-US"/>
          </a:p>
        </p:txBody>
      </p:sp>
      <p:sp>
        <p:nvSpPr>
          <p:cNvPr id="12" name="عنصر نائب لرقم الشريحة 11"/>
          <p:cNvSpPr>
            <a:spLocks noGrp="1"/>
          </p:cNvSpPr>
          <p:nvPr>
            <p:ph type="sldNum" sz="quarter" idx="12"/>
          </p:nvPr>
        </p:nvSpPr>
        <p:spPr/>
        <p:txBody>
          <a:bodyPr/>
          <a:lstStyle/>
          <a:p>
            <a:pPr>
              <a:defRPr/>
            </a:pPr>
            <a:fld id="{EFEE3280-D350-4568-8B56-3668D86BA5ED}" type="slidenum">
              <a:rPr lang="ar-SA" smtClean="0"/>
              <a:pPr>
                <a:defRPr/>
              </a:pPr>
              <a:t>92</a:t>
            </a:fld>
            <a:endParaRPr lang="en-US"/>
          </a:p>
        </p:txBody>
      </p:sp>
      <p:sp>
        <p:nvSpPr>
          <p:cNvPr id="13" name="عنصر نائب للتذييل 12"/>
          <p:cNvSpPr>
            <a:spLocks noGrp="1"/>
          </p:cNvSpPr>
          <p:nvPr>
            <p:ph type="ftr" sz="quarter" idx="11"/>
          </p:nvPr>
        </p:nvSpPr>
        <p:spPr/>
        <p:txBody>
          <a:bodyPr/>
          <a:lstStyle/>
          <a:p>
            <a:pPr>
              <a:defRPr/>
            </a:pPr>
            <a:r>
              <a:rPr lang="en-US" smtClean="0"/>
              <a:t>Johali3 NHEPC 2014</a:t>
            </a:r>
            <a:endParaRPr lang="en-US"/>
          </a:p>
        </p:txBody>
      </p:sp>
      <p:pic>
        <p:nvPicPr>
          <p:cNvPr id="14" name="Picture 2" descr="https://sc.imp.live.com/content/dam/imp/surfaces/mail_signout/v7/images/img-skydrive-white-us.jpg"/>
          <p:cNvPicPr>
            <a:picLocks noChangeAspect="1" noChangeArrowheads="1"/>
          </p:cNvPicPr>
          <p:nvPr/>
        </p:nvPicPr>
        <p:blipFill>
          <a:blip r:embed="rId6"/>
          <a:srcRect/>
          <a:stretch>
            <a:fillRect/>
          </a:stretch>
        </p:blipFill>
        <p:spPr bwMode="auto">
          <a:xfrm>
            <a:off x="2500299" y="3597256"/>
            <a:ext cx="3571900" cy="2474950"/>
          </a:xfrm>
          <a:prstGeom prst="rect">
            <a:avLst/>
          </a:prstGeom>
          <a:noFill/>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143362"/>
                                        </p:tgtEl>
                                        <p:attrNameLst>
                                          <p:attrName>style.visibility</p:attrName>
                                        </p:attrNameLst>
                                      </p:cBhvr>
                                      <p:to>
                                        <p:strVal val="visible"/>
                                      </p:to>
                                    </p:set>
                                    <p:anim calcmode="lin" valueType="num">
                                      <p:cBhvr additive="base">
                                        <p:cTn id="7" dur="800" fill="hold">
                                          <p:stCondLst>
                                            <p:cond delay="0"/>
                                          </p:stCondLst>
                                        </p:cTn>
                                        <p:tgtEl>
                                          <p:spTgt spid="14336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433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nodeType="clickEffect">
                                  <p:stCondLst>
                                    <p:cond delay="0"/>
                                  </p:stCondLst>
                                  <p:iterate type="lt">
                                    <p:tmPct val="10000"/>
                                  </p:iterate>
                                  <p:childTnLst>
                                    <p:set>
                                      <p:cBhvr>
                                        <p:cTn id="12" dur="1" fill="hold">
                                          <p:stCondLst>
                                            <p:cond delay="0"/>
                                          </p:stCondLst>
                                        </p:cTn>
                                        <p:tgtEl>
                                          <p:spTgt spid="84995"/>
                                        </p:tgtEl>
                                        <p:attrNameLst>
                                          <p:attrName>style.visibility</p:attrName>
                                        </p:attrNameLst>
                                      </p:cBhvr>
                                      <p:to>
                                        <p:strVal val="visible"/>
                                      </p:to>
                                    </p:set>
                                    <p:animEffect transition="in" filter="fade">
                                      <p:cBhvr>
                                        <p:cTn id="13" dur="1000"/>
                                        <p:tgtEl>
                                          <p:spTgt spid="84995"/>
                                        </p:tgtEl>
                                      </p:cBhvr>
                                    </p:animEffect>
                                    <p:anim calcmode="lin" valueType="num">
                                      <p:cBhvr>
                                        <p:cTn id="14" dur="1000" fill="hold"/>
                                        <p:tgtEl>
                                          <p:spTgt spid="84995"/>
                                        </p:tgtEl>
                                        <p:attrNameLst>
                                          <p:attrName>ppt_x</p:attrName>
                                        </p:attrNameLst>
                                      </p:cBhvr>
                                      <p:tavLst>
                                        <p:tav tm="0">
                                          <p:val>
                                            <p:strVal val="#ppt_x-.1"/>
                                          </p:val>
                                        </p:tav>
                                        <p:tav tm="100000">
                                          <p:val>
                                            <p:strVal val="#ppt_x"/>
                                          </p:val>
                                        </p:tav>
                                      </p:tavLst>
                                    </p:anim>
                                    <p:anim calcmode="lin" valueType="num">
                                      <p:cBhvr>
                                        <p:cTn id="15" dur="1000" fill="hold"/>
                                        <p:tgtEl>
                                          <p:spTgt spid="849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D7DD704A-4DE8-4F1A-A999-687D44F3C2E4}" type="slidenum">
              <a:rPr lang="ar-SA"/>
              <a:pPr>
                <a:defRPr/>
              </a:pPr>
              <a:t>93</a:t>
            </a:fld>
            <a:endParaRPr lang="en-US"/>
          </a:p>
        </p:txBody>
      </p:sp>
      <p:sp>
        <p:nvSpPr>
          <p:cNvPr id="118786" name="Rectangle 2"/>
          <p:cNvSpPr>
            <a:spLocks noGrp="1" noRot="1" noChangeArrowheads="1"/>
          </p:cNvSpPr>
          <p:nvPr>
            <p:ph type="title"/>
          </p:nvPr>
        </p:nvSpPr>
        <p:spPr>
          <a:xfrm>
            <a:off x="539750" y="477838"/>
            <a:ext cx="3527425" cy="935037"/>
          </a:xfrm>
        </p:spPr>
        <p:txBody>
          <a:bodyPr/>
          <a:lstStyle/>
          <a:p>
            <a:pPr eaLnBrk="1" hangingPunct="1">
              <a:defRPr/>
            </a:pPr>
            <a:r>
              <a:rPr lang="en-US" dirty="0" smtClean="0"/>
              <a:t>NHEPC</a:t>
            </a:r>
          </a:p>
        </p:txBody>
      </p:sp>
      <p:sp>
        <p:nvSpPr>
          <p:cNvPr id="118787" name="Rectangle 3"/>
          <p:cNvSpPr>
            <a:spLocks noGrp="1" noRot="1" noChangeArrowheads="1"/>
          </p:cNvSpPr>
          <p:nvPr>
            <p:ph type="body" idx="1"/>
          </p:nvPr>
        </p:nvSpPr>
        <p:spPr>
          <a:xfrm>
            <a:off x="1103313" y="2143125"/>
            <a:ext cx="7754937" cy="3079750"/>
          </a:xfrm>
        </p:spPr>
        <p:txBody>
          <a:bodyPr/>
          <a:lstStyle/>
          <a:p>
            <a:pPr eaLnBrk="1" hangingPunct="1">
              <a:buFont typeface="Wingdings" pitchFamily="2" charset="2"/>
              <a:buNone/>
              <a:defRPr/>
            </a:pPr>
            <a:endParaRPr lang="en-US" sz="4000" b="1" dirty="0" smtClean="0">
              <a:latin typeface="Arial Black" pitchFamily="34" charset="0"/>
            </a:endParaRPr>
          </a:p>
          <a:p>
            <a:pPr algn="ctr" eaLnBrk="1" hangingPunct="1">
              <a:buFont typeface="Wingdings" pitchFamily="2" charset="2"/>
              <a:buNone/>
              <a:defRPr/>
            </a:pPr>
            <a:r>
              <a:rPr lang="en-US" sz="4400" b="1" dirty="0" smtClean="0">
                <a:latin typeface="Arial Black" pitchFamily="34" charset="0"/>
              </a:rPr>
              <a:t>PLANNING </a:t>
            </a:r>
          </a:p>
          <a:p>
            <a:pPr algn="ctr" eaLnBrk="1" hangingPunct="1">
              <a:buFont typeface="Wingdings" pitchFamily="2" charset="2"/>
              <a:buNone/>
              <a:defRPr/>
            </a:pPr>
            <a:r>
              <a:rPr lang="en-US" b="1" dirty="0" smtClean="0">
                <a:latin typeface="Arial Black" pitchFamily="34" charset="0"/>
              </a:rPr>
              <a:t>FOR </a:t>
            </a:r>
          </a:p>
          <a:p>
            <a:pPr algn="ctr" eaLnBrk="1" hangingPunct="1">
              <a:buFont typeface="Wingdings" pitchFamily="2" charset="2"/>
              <a:buNone/>
              <a:defRPr/>
            </a:pPr>
            <a:r>
              <a:rPr lang="en-US" b="1" dirty="0" smtClean="0">
                <a:latin typeface="Arial Black" pitchFamily="34" charset="0"/>
              </a:rPr>
              <a:t>ZD NHEPC  </a:t>
            </a:r>
          </a:p>
          <a:p>
            <a:pPr eaLnBrk="1" hangingPunct="1">
              <a:buFont typeface="Wingdings" pitchFamily="2" charset="2"/>
              <a:buNone/>
              <a:defRPr/>
            </a:pPr>
            <a:endParaRPr lang="en-US" sz="4000" b="1" dirty="0" smtClean="0">
              <a:latin typeface="Arial Black" pitchFamily="34" charset="0"/>
            </a:endParaRPr>
          </a:p>
        </p:txBody>
      </p:sp>
    </p:spTree>
  </p:cSld>
  <p:clrMapOvr>
    <a:masterClrMapping/>
  </p:clrMapOvr>
  <p:transition>
    <p:push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84A4BAB4-B811-47AD-978E-56B9085F92A6}" type="slidenum">
              <a:rPr lang="ar-SA"/>
              <a:pPr>
                <a:defRPr/>
              </a:pPr>
              <a:t>94</a:t>
            </a:fld>
            <a:endParaRPr lang="en-US"/>
          </a:p>
        </p:txBody>
      </p:sp>
      <p:sp>
        <p:nvSpPr>
          <p:cNvPr id="124930" name="Rectangle 2"/>
          <p:cNvSpPr>
            <a:spLocks noGrp="1" noRot="1" noChangeArrowheads="1"/>
          </p:cNvSpPr>
          <p:nvPr>
            <p:ph type="title"/>
          </p:nvPr>
        </p:nvSpPr>
        <p:spPr>
          <a:xfrm>
            <a:off x="539750" y="188913"/>
            <a:ext cx="8299450" cy="392112"/>
          </a:xfrm>
        </p:spPr>
        <p:txBody>
          <a:bodyPr/>
          <a:lstStyle/>
          <a:p>
            <a:pPr algn="ctr" rtl="0" eaLnBrk="1" hangingPunct="1">
              <a:defRPr/>
            </a:pPr>
            <a:r>
              <a:rPr lang="en-US" sz="2000" dirty="0" smtClean="0"/>
              <a:t>PLANNING Defining Terms just the most repetitive</a:t>
            </a:r>
            <a:r>
              <a:rPr lang="en-US" sz="1800" dirty="0" smtClean="0"/>
              <a:t> </a:t>
            </a:r>
            <a:r>
              <a:rPr lang="en-US" sz="4000" dirty="0" smtClean="0"/>
              <a:t> </a:t>
            </a:r>
          </a:p>
        </p:txBody>
      </p:sp>
      <p:pic>
        <p:nvPicPr>
          <p:cNvPr id="87046" name="Picture 6" descr="HE Plan 1"/>
          <p:cNvPicPr>
            <a:picLocks noChangeAspect="1" noChangeArrowheads="1"/>
          </p:cNvPicPr>
          <p:nvPr/>
        </p:nvPicPr>
        <p:blipFill>
          <a:blip r:embed="rId2" cstate="print"/>
          <a:srcRect l="11580" t="39801" r="11580" b="14193"/>
          <a:stretch>
            <a:fillRect/>
          </a:stretch>
        </p:blipFill>
        <p:spPr bwMode="auto">
          <a:xfrm>
            <a:off x="611188" y="836712"/>
            <a:ext cx="8137525" cy="511256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sh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76BEAE27-13F2-4DF9-9ECB-C808E04F04D2}" type="slidenum">
              <a:rPr lang="ar-SA"/>
              <a:pPr>
                <a:defRPr/>
              </a:pPr>
              <a:t>95</a:t>
            </a:fld>
            <a:endParaRPr lang="en-US"/>
          </a:p>
        </p:txBody>
      </p:sp>
      <p:sp>
        <p:nvSpPr>
          <p:cNvPr id="141314" name="Rectangle 2"/>
          <p:cNvSpPr>
            <a:spLocks noGrp="1" noRot="1" noChangeArrowheads="1"/>
          </p:cNvSpPr>
          <p:nvPr>
            <p:ph type="title"/>
          </p:nvPr>
        </p:nvSpPr>
        <p:spPr>
          <a:xfrm>
            <a:off x="457200" y="244475"/>
            <a:ext cx="7829550" cy="458788"/>
          </a:xfrm>
        </p:spPr>
        <p:txBody>
          <a:bodyPr/>
          <a:lstStyle/>
          <a:p>
            <a:pPr algn="ctr" rtl="0" eaLnBrk="1" hangingPunct="1">
              <a:defRPr/>
            </a:pPr>
            <a:r>
              <a:rPr lang="en-US" sz="2400" b="0" dirty="0" smtClean="0"/>
              <a:t>Planning </a:t>
            </a:r>
            <a:r>
              <a:rPr lang="en-US" sz="2400" dirty="0" smtClean="0"/>
              <a:t>Defining most constant Terms</a:t>
            </a:r>
          </a:p>
        </p:txBody>
      </p:sp>
      <p:pic>
        <p:nvPicPr>
          <p:cNvPr id="89094" name="Picture 4" descr="HE Plan 2"/>
          <p:cNvPicPr>
            <a:picLocks noGrp="1" noChangeAspect="1" noChangeArrowheads="1"/>
          </p:cNvPicPr>
          <p:nvPr>
            <p:ph type="body" idx="1"/>
          </p:nvPr>
        </p:nvPicPr>
        <p:blipFill>
          <a:blip r:embed="rId2" cstate="print"/>
          <a:srcRect l="36643" t="10828" r="16160" b="1393"/>
          <a:stretch>
            <a:fillRect/>
          </a:stretch>
        </p:blipFill>
        <p:spPr>
          <a:xfrm>
            <a:off x="285720" y="1142984"/>
            <a:ext cx="8208912" cy="5475312"/>
          </a:xfrm>
          <a:ln w="228600" cap="sq" cmpd="thickThin">
            <a:solidFill>
              <a:srgbClr val="000000"/>
            </a:solidFill>
          </a:ln>
          <a:effectLst>
            <a:innerShdw blurRad="76200">
              <a:srgbClr val="000000"/>
            </a:innerShdw>
          </a:effectLst>
        </p:spPr>
      </p:pic>
    </p:spTree>
  </p:cSld>
  <p:clrMapOvr>
    <a:masterClrMapping/>
  </p:clrMapOvr>
  <p:transition>
    <p:push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221E42A4-A373-4CE4-A6E8-ECE57161BBCD}" type="slidenum">
              <a:rPr lang="ar-SA"/>
              <a:pPr>
                <a:defRPr/>
              </a:pPr>
              <a:t>96</a:t>
            </a:fld>
            <a:endParaRPr lang="en-US"/>
          </a:p>
        </p:txBody>
      </p:sp>
      <p:sp>
        <p:nvSpPr>
          <p:cNvPr id="144386" name="Rectangle 2"/>
          <p:cNvSpPr>
            <a:spLocks noGrp="1" noRot="1" noChangeArrowheads="1"/>
          </p:cNvSpPr>
          <p:nvPr>
            <p:ph type="title"/>
          </p:nvPr>
        </p:nvSpPr>
        <p:spPr>
          <a:xfrm>
            <a:off x="457200" y="244475"/>
            <a:ext cx="7931150" cy="447675"/>
          </a:xfrm>
        </p:spPr>
        <p:txBody>
          <a:bodyPr/>
          <a:lstStyle/>
          <a:p>
            <a:pPr algn="ctr" rtl="0" eaLnBrk="1" hangingPunct="1">
              <a:defRPr/>
            </a:pPr>
            <a:r>
              <a:rPr lang="en-US" sz="2400" b="0" dirty="0" smtClean="0"/>
              <a:t>Planning </a:t>
            </a:r>
            <a:r>
              <a:rPr lang="en-US" sz="2400" dirty="0" smtClean="0"/>
              <a:t>Defining most constant Terms</a:t>
            </a:r>
          </a:p>
        </p:txBody>
      </p:sp>
      <p:pic>
        <p:nvPicPr>
          <p:cNvPr id="90118" name="Picture 4" descr="HE Plan 4"/>
          <p:cNvPicPr>
            <a:picLocks noGrp="1" noChangeAspect="1" noChangeArrowheads="1"/>
          </p:cNvPicPr>
          <p:nvPr>
            <p:ph type="body" idx="1"/>
          </p:nvPr>
        </p:nvPicPr>
        <p:blipFill>
          <a:blip r:embed="rId2" cstate="print"/>
          <a:srcRect l="36172" t="11869" b="55045"/>
          <a:stretch>
            <a:fillRect/>
          </a:stretch>
        </p:blipFill>
        <p:spPr>
          <a:xfrm>
            <a:off x="428596" y="1071546"/>
            <a:ext cx="8126735" cy="5184576"/>
          </a:xfrm>
          <a:ln w="228600" cap="sq" cmpd="thickThin">
            <a:solidFill>
              <a:srgbClr val="000000"/>
            </a:solidFill>
          </a:ln>
          <a:effectLst>
            <a:innerShdw blurRad="76200">
              <a:srgbClr val="000000"/>
            </a:innerShdw>
          </a:effectLst>
        </p:spPr>
      </p:pic>
    </p:spTree>
  </p:cSld>
  <p:clrMapOvr>
    <a:masterClrMapping/>
  </p:clrMapOvr>
  <p:transition>
    <p:push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CHS456</a:t>
            </a:r>
            <a:endParaRPr lang="en-US"/>
          </a:p>
        </p:txBody>
      </p:sp>
      <p:sp>
        <p:nvSpPr>
          <p:cNvPr id="5" name="عنصر نائب للتذييل 4"/>
          <p:cNvSpPr>
            <a:spLocks noGrp="1"/>
          </p:cNvSpPr>
          <p:nvPr>
            <p:ph type="ftr" sz="quarter" idx="11"/>
          </p:nvPr>
        </p:nvSpPr>
        <p:spPr/>
        <p:txBody>
          <a:bodyPr/>
          <a:lstStyle/>
          <a:p>
            <a:pPr>
              <a:defRPr/>
            </a:pPr>
            <a:r>
              <a:rPr lang="en-US" smtClean="0"/>
              <a:t>Johali3 NHEPC 2014</a:t>
            </a:r>
            <a:endParaRPr lang="en-US"/>
          </a:p>
        </p:txBody>
      </p:sp>
      <p:sp>
        <p:nvSpPr>
          <p:cNvPr id="6" name="عنصر نائب لرقم الشريحة 5"/>
          <p:cNvSpPr>
            <a:spLocks noGrp="1"/>
          </p:cNvSpPr>
          <p:nvPr>
            <p:ph type="sldNum" sz="quarter" idx="12"/>
          </p:nvPr>
        </p:nvSpPr>
        <p:spPr/>
        <p:txBody>
          <a:bodyPr/>
          <a:lstStyle/>
          <a:p>
            <a:pPr>
              <a:defRPr/>
            </a:pPr>
            <a:fld id="{3CD8E0C1-8423-4742-91A5-644F6777D77D}" type="slidenum">
              <a:rPr lang="ar-SA"/>
              <a:pPr>
                <a:defRPr/>
              </a:pPr>
              <a:t>97</a:t>
            </a:fld>
            <a:endParaRPr lang="en-US"/>
          </a:p>
        </p:txBody>
      </p:sp>
      <p:sp>
        <p:nvSpPr>
          <p:cNvPr id="125954" name="Rectangle 2"/>
          <p:cNvSpPr>
            <a:spLocks noGrp="1" noRot="1" noChangeArrowheads="1"/>
          </p:cNvSpPr>
          <p:nvPr>
            <p:ph type="title"/>
          </p:nvPr>
        </p:nvSpPr>
        <p:spPr>
          <a:xfrm>
            <a:off x="1333500" y="115888"/>
            <a:ext cx="6767513" cy="463550"/>
          </a:xfrm>
        </p:spPr>
        <p:txBody>
          <a:bodyPr/>
          <a:lstStyle/>
          <a:p>
            <a:pPr algn="ctr" rtl="0" eaLnBrk="1" hangingPunct="1">
              <a:defRPr/>
            </a:pPr>
            <a:r>
              <a:rPr lang="en-US" sz="2400" dirty="0" smtClean="0"/>
              <a:t>PLANNING </a:t>
            </a:r>
            <a:r>
              <a:rPr lang="en-US" sz="2400" b="0" dirty="0" smtClean="0"/>
              <a:t>Definition &amp; Principle</a:t>
            </a:r>
          </a:p>
        </p:txBody>
      </p:sp>
      <p:pic>
        <p:nvPicPr>
          <p:cNvPr id="97286" name="Picture 4" descr="HE Planning 3"/>
          <p:cNvPicPr>
            <a:picLocks noGrp="1" noChangeAspect="1" noChangeArrowheads="1"/>
          </p:cNvPicPr>
          <p:nvPr>
            <p:ph type="body" idx="1"/>
          </p:nvPr>
        </p:nvPicPr>
        <p:blipFill>
          <a:blip r:embed="rId2"/>
          <a:srcRect/>
          <a:stretch>
            <a:fillRect/>
          </a:stretch>
        </p:blipFill>
        <p:spPr>
          <a:xfrm>
            <a:off x="468313" y="692150"/>
            <a:ext cx="8207375" cy="5616575"/>
          </a:xfrm>
        </p:spPr>
      </p:pic>
    </p:spTree>
  </p:cSld>
  <p:clrMapOvr>
    <a:masterClrMapping/>
  </p:clrMapOvr>
  <p:transition>
    <p:push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rrowheads="1"/>
          </p:cNvSpPr>
          <p:nvPr>
            <p:ph type="title"/>
          </p:nvPr>
        </p:nvSpPr>
        <p:spPr>
          <a:xfrm>
            <a:off x="827088" y="47625"/>
            <a:ext cx="7273925" cy="881063"/>
          </a:xfrm>
        </p:spPr>
        <p:txBody>
          <a:bodyPr>
            <a:noAutofit/>
          </a:bodyPr>
          <a:lstStyle/>
          <a:p>
            <a:pPr algn="ctr" eaLnBrk="1" fontAlgn="auto" hangingPunct="1">
              <a:spcAft>
                <a:spcPts val="0"/>
              </a:spcAft>
              <a:defRPr/>
            </a:pPr>
            <a:r>
              <a:rPr lang="en-US" sz="1400" dirty="0" smtClean="0"/>
              <a:t>TRADITIONAL PLANING (TP)? </a:t>
            </a:r>
            <a:r>
              <a:rPr lang="en-US" sz="1800" dirty="0" smtClean="0"/>
              <a:t/>
            </a:r>
            <a:br>
              <a:rPr lang="en-US" sz="1800" dirty="0" smtClean="0"/>
            </a:br>
            <a:r>
              <a:rPr lang="en-US" sz="1800" dirty="0" smtClean="0"/>
              <a:t>VS </a:t>
            </a:r>
            <a:br>
              <a:rPr lang="en-US" sz="1800" dirty="0" smtClean="0"/>
            </a:br>
            <a:r>
              <a:rPr lang="en-US" sz="1800" i="1" dirty="0" smtClean="0"/>
              <a:t>PLANNING FOR QUALITY NHEPC?</a:t>
            </a:r>
          </a:p>
        </p:txBody>
      </p:sp>
      <p:sp>
        <p:nvSpPr>
          <p:cNvPr id="102403" name="Rectangle 3"/>
          <p:cNvSpPr>
            <a:spLocks noGrp="1" noRot="1" noChangeArrowheads="1"/>
          </p:cNvSpPr>
          <p:nvPr>
            <p:ph idx="1"/>
          </p:nvPr>
        </p:nvSpPr>
        <p:spPr>
          <a:xfrm>
            <a:off x="428625" y="1098550"/>
            <a:ext cx="8229600" cy="5545138"/>
          </a:xfrm>
        </p:spPr>
        <p:txBody>
          <a:bodyPr/>
          <a:lstStyle/>
          <a:p>
            <a:pPr algn="l" rtl="0" eaLnBrk="1" hangingPunct="1">
              <a:lnSpc>
                <a:spcPct val="80000"/>
              </a:lnSpc>
              <a:defRPr/>
            </a:pPr>
            <a:r>
              <a:rPr lang="en-US" sz="1800" b="1" dirty="0" smtClean="0">
                <a:latin typeface="Times New Roman" pitchFamily="18" charset="0"/>
                <a:cs typeface="Times New Roman" pitchFamily="18" charset="0"/>
              </a:rPr>
              <a:t>WHY PLANNING FOR HEALTH EDUCATION?: </a:t>
            </a:r>
            <a:r>
              <a:rPr lang="en-US" sz="1800" b="1" i="1" dirty="0" smtClean="0">
                <a:latin typeface="Times New Roman" pitchFamily="18" charset="0"/>
                <a:cs typeface="Times New Roman" pitchFamily="18" charset="0"/>
              </a:rPr>
              <a:t>To prepare well, manage, validate and grantee the quality of H. E. activities &amp; outcomes</a:t>
            </a:r>
            <a:endParaRPr lang="en-US" sz="1800" b="1" dirty="0" smtClean="0">
              <a:latin typeface="Times New Roman" pitchFamily="18" charset="0"/>
              <a:cs typeface="Times New Roman" pitchFamily="18" charset="0"/>
            </a:endParaRPr>
          </a:p>
          <a:p>
            <a:pPr algn="l" rtl="0" eaLnBrk="1" hangingPunct="1">
              <a:lnSpc>
                <a:spcPct val="80000"/>
              </a:lnSpc>
              <a:defRPr/>
            </a:pPr>
            <a:r>
              <a:rPr lang="en-US" sz="1800" b="1" dirty="0" smtClean="0">
                <a:latin typeface="Times New Roman" pitchFamily="18" charset="0"/>
                <a:cs typeface="Times New Roman" pitchFamily="18" charset="0"/>
              </a:rPr>
              <a:t>LEARNING &amp; PLANNING FOR QUALITY CAN BE SIMPLIFIED AS: </a:t>
            </a:r>
          </a:p>
          <a:p>
            <a:pPr algn="l" rtl="0" eaLnBrk="1" hangingPunct="1">
              <a:lnSpc>
                <a:spcPct val="80000"/>
              </a:lnSpc>
              <a:buFont typeface="Wingdings" pitchFamily="2" charset="2"/>
              <a:buNone/>
              <a:defRPr/>
            </a:pPr>
            <a:r>
              <a:rPr lang="en-US" sz="1800" b="1" i="1" dirty="0" smtClean="0">
                <a:latin typeface="Times New Roman" pitchFamily="18" charset="0"/>
                <a:cs typeface="Times New Roman" pitchFamily="18" charset="0"/>
              </a:rPr>
              <a:t>LEARN TO UNDERSTAND </a:t>
            </a:r>
            <a:r>
              <a:rPr lang="en-US" sz="1800" b="1" i="1" dirty="0" smtClean="0">
                <a:latin typeface="Times New Roman" pitchFamily="18" charset="0"/>
                <a:cs typeface="Times New Roman" pitchFamily="18" charset="0"/>
                <a:sym typeface="Symbol" pitchFamily="18" charset="2"/>
              </a:rPr>
              <a:t></a:t>
            </a:r>
            <a:r>
              <a:rPr lang="en-US" sz="1800" b="1" i="1" dirty="0" smtClean="0">
                <a:latin typeface="Times New Roman" pitchFamily="18" charset="0"/>
                <a:cs typeface="Times New Roman" pitchFamily="18" charset="0"/>
              </a:rPr>
              <a:t> LEARN TO PLAN</a:t>
            </a:r>
            <a:r>
              <a:rPr lang="en-US" sz="1800" b="1" i="1" dirty="0" smtClean="0">
                <a:latin typeface="Times New Roman" pitchFamily="18" charset="0"/>
                <a:cs typeface="Times New Roman" pitchFamily="18" charset="0"/>
                <a:sym typeface="Symbol" pitchFamily="18" charset="2"/>
              </a:rPr>
              <a:t> </a:t>
            </a:r>
            <a:r>
              <a:rPr lang="en-US" sz="1800" b="1" i="1" dirty="0" smtClean="0">
                <a:latin typeface="Times New Roman" pitchFamily="18" charset="0"/>
                <a:cs typeface="Times New Roman" pitchFamily="18" charset="0"/>
              </a:rPr>
              <a:t>QUALITY OF HEALTH</a:t>
            </a:r>
            <a:r>
              <a:rPr lang="en-US" sz="1800" b="1" dirty="0" smtClean="0">
                <a:latin typeface="Times New Roman" pitchFamily="18" charset="0"/>
                <a:cs typeface="Times New Roman" pitchFamily="18" charset="0"/>
              </a:rPr>
              <a:t> </a:t>
            </a:r>
            <a:endParaRPr lang="en-US" sz="1800" b="1" i="1" dirty="0" smtClean="0">
              <a:latin typeface="Times New Roman" pitchFamily="18" charset="0"/>
              <a:cs typeface="Times New Roman" pitchFamily="18" charset="0"/>
            </a:endParaRPr>
          </a:p>
          <a:p>
            <a:pPr algn="l" rtl="0" eaLnBrk="1" hangingPunct="1">
              <a:lnSpc>
                <a:spcPct val="80000"/>
              </a:lnSpc>
              <a:buFont typeface="Wingdings" pitchFamily="2" charset="2"/>
              <a:buNone/>
              <a:defRPr/>
            </a:pPr>
            <a:endParaRPr lang="en-US" sz="1800" b="1" i="1" dirty="0" smtClean="0">
              <a:latin typeface="Times New Roman" pitchFamily="18" charset="0"/>
              <a:cs typeface="Times New Roman" pitchFamily="18" charset="0"/>
            </a:endParaRPr>
          </a:p>
          <a:p>
            <a:pPr algn="l" rtl="0" eaLnBrk="1" hangingPunct="1">
              <a:lnSpc>
                <a:spcPct val="80000"/>
              </a:lnSpc>
              <a:buFont typeface="Wingdings" pitchFamily="2" charset="2"/>
              <a:buNone/>
              <a:defRPr/>
            </a:pPr>
            <a:r>
              <a:rPr lang="en-US" sz="1800" b="1" i="1" dirty="0" smtClean="0">
                <a:latin typeface="Times New Roman" pitchFamily="18" charset="0"/>
                <a:cs typeface="Times New Roman" pitchFamily="18" charset="0"/>
              </a:rPr>
              <a:t>As we have taught and may be learnt, for understanding the boundaries and its concepts, normally, we have to start by defining health education; its goals and objectives; its philosophical and theoretical concepts; methodologies, technologies and research and finally, the planning process.  </a:t>
            </a:r>
          </a:p>
          <a:p>
            <a:pPr algn="l" rtl="0" eaLnBrk="1" hangingPunct="1">
              <a:lnSpc>
                <a:spcPct val="80000"/>
              </a:lnSpc>
              <a:defRPr/>
            </a:pPr>
            <a:r>
              <a:rPr lang="en-US" sz="1800" b="1" dirty="0" smtClean="0">
                <a:latin typeface="Times New Roman" pitchFamily="18" charset="0"/>
                <a:cs typeface="Times New Roman" pitchFamily="18" charset="0"/>
              </a:rPr>
              <a:t>The TP is:</a:t>
            </a:r>
          </a:p>
          <a:p>
            <a:pPr algn="ctr" rtl="0" eaLnBrk="1" hangingPunct="1">
              <a:lnSpc>
                <a:spcPct val="80000"/>
              </a:lnSpc>
              <a:buFont typeface="Wingdings" pitchFamily="2" charset="2"/>
              <a:buNone/>
              <a:defRPr/>
            </a:pPr>
            <a:r>
              <a:rPr lang="en-US" sz="1800" b="1" dirty="0" smtClean="0">
                <a:latin typeface="Times New Roman" pitchFamily="18" charset="0"/>
                <a:cs typeface="Times New Roman" pitchFamily="18" charset="0"/>
              </a:rPr>
              <a:t>Inputs 			Outcomes</a:t>
            </a:r>
          </a:p>
          <a:p>
            <a:pPr algn="ctr" rtl="0" eaLnBrk="1" hangingPunct="1">
              <a:lnSpc>
                <a:spcPct val="80000"/>
              </a:lnSpc>
              <a:buFont typeface="Wingdings" pitchFamily="2" charset="2"/>
              <a:buNone/>
              <a:defRPr/>
            </a:pPr>
            <a:r>
              <a:rPr lang="en-US" sz="1800" b="1" dirty="0" smtClean="0">
                <a:latin typeface="Times New Roman" pitchFamily="18" charset="0"/>
                <a:cs typeface="Times New Roman" pitchFamily="18" charset="0"/>
              </a:rPr>
              <a:t>QUALITY EDUCATION/</a:t>
            </a:r>
            <a:r>
              <a:rPr lang="en-US" sz="1800" b="1" i="1" dirty="0" smtClean="0">
                <a:latin typeface="Times New Roman" pitchFamily="18" charset="0"/>
                <a:cs typeface="Times New Roman" pitchFamily="18" charset="0"/>
              </a:rPr>
              <a:t>WHAT</a:t>
            </a:r>
            <a:r>
              <a:rPr lang="en-US" sz="1800" b="1" dirty="0" smtClean="0">
                <a:latin typeface="Times New Roman" pitchFamily="18" charset="0"/>
                <a:cs typeface="Times New Roman" pitchFamily="18" charset="0"/>
              </a:rPr>
              <a:t>			QUALITY HEALTH/</a:t>
            </a:r>
            <a:r>
              <a:rPr lang="en-US" sz="1800" b="1" i="1" dirty="0" smtClean="0">
                <a:latin typeface="Times New Roman" pitchFamily="18" charset="0"/>
                <a:cs typeface="Times New Roman" pitchFamily="18" charset="0"/>
              </a:rPr>
              <a:t>WHY</a:t>
            </a:r>
          </a:p>
          <a:p>
            <a:pPr algn="ctr" rtl="0" eaLnBrk="1" hangingPunct="1">
              <a:lnSpc>
                <a:spcPct val="80000"/>
              </a:lnSpc>
              <a:buFont typeface="Wingdings" pitchFamily="2" charset="2"/>
              <a:buNone/>
              <a:defRPr/>
            </a:pPr>
            <a:r>
              <a:rPr lang="en-US" sz="1800" b="1" dirty="0" smtClean="0">
                <a:latin typeface="Times New Roman" pitchFamily="18" charset="0"/>
                <a:cs typeface="Times New Roman" pitchFamily="18" charset="0"/>
              </a:rPr>
              <a:t>Does it male sense?; Does it assure quality?</a:t>
            </a:r>
          </a:p>
          <a:p>
            <a:pPr algn="l" rtl="0" eaLnBrk="1" hangingPunct="1">
              <a:lnSpc>
                <a:spcPct val="80000"/>
              </a:lnSpc>
              <a:defRPr/>
            </a:pPr>
            <a:r>
              <a:rPr lang="en-US" sz="1800" b="1" i="1" dirty="0" smtClean="0">
                <a:latin typeface="Times New Roman" pitchFamily="18" charset="0"/>
                <a:cs typeface="Times New Roman" pitchFamily="18" charset="0"/>
              </a:rPr>
              <a:t>In order to plan for the quality of health of clients, people and community, it is recommended to “start from the end or bottom, from the field (patient, clients, people, community) as follow:</a:t>
            </a:r>
            <a:endParaRPr lang="en-US" sz="1800" b="1" dirty="0" smtClean="0">
              <a:latin typeface="Times New Roman" pitchFamily="18" charset="0"/>
              <a:cs typeface="Times New Roman" pitchFamily="18" charset="0"/>
            </a:endParaRPr>
          </a:p>
          <a:p>
            <a:pPr algn="l" rtl="0" eaLnBrk="1" hangingPunct="1">
              <a:lnSpc>
                <a:spcPct val="80000"/>
              </a:lnSpc>
              <a:defRPr/>
            </a:pPr>
            <a:endParaRPr lang="en-US" sz="1800" b="1" dirty="0" smtClean="0">
              <a:latin typeface="Times New Roman" pitchFamily="18" charset="0"/>
              <a:cs typeface="Times New Roman" pitchFamily="18" charset="0"/>
            </a:endParaRPr>
          </a:p>
          <a:p>
            <a:pPr algn="ctr" rtl="0" eaLnBrk="1" hangingPunct="1">
              <a:lnSpc>
                <a:spcPct val="80000"/>
              </a:lnSpc>
              <a:buFont typeface="Wingdings" pitchFamily="2" charset="2"/>
              <a:buNone/>
              <a:defRPr/>
            </a:pPr>
            <a:r>
              <a:rPr lang="en-US" sz="1800" b="1" dirty="0" smtClean="0">
                <a:latin typeface="Times New Roman" pitchFamily="18" charset="0"/>
                <a:cs typeface="Times New Roman" pitchFamily="18" charset="0"/>
              </a:rPr>
              <a:t>Inputs 			Outcomes</a:t>
            </a:r>
          </a:p>
          <a:p>
            <a:pPr algn="ctr" rtl="0" eaLnBrk="1" hangingPunct="1">
              <a:lnSpc>
                <a:spcPct val="80000"/>
              </a:lnSpc>
              <a:buFont typeface="Wingdings" pitchFamily="2" charset="2"/>
              <a:buNone/>
              <a:defRPr/>
            </a:pPr>
            <a:r>
              <a:rPr lang="en-US" sz="1800" b="1" dirty="0" smtClean="0">
                <a:latin typeface="Times New Roman" pitchFamily="18" charset="0"/>
                <a:cs typeface="Times New Roman" pitchFamily="18" charset="0"/>
              </a:rPr>
              <a:t>      QUALITY EDUCATION /</a:t>
            </a:r>
            <a:r>
              <a:rPr lang="en-US" sz="1800" b="1" i="1" dirty="0" smtClean="0">
                <a:latin typeface="Times New Roman" pitchFamily="18" charset="0"/>
                <a:cs typeface="Times New Roman" pitchFamily="18" charset="0"/>
              </a:rPr>
              <a:t>HOW		</a:t>
            </a:r>
            <a:r>
              <a:rPr lang="en-US" sz="1800" b="1" dirty="0" smtClean="0">
                <a:latin typeface="Times New Roman" pitchFamily="18" charset="0"/>
                <a:cs typeface="Times New Roman" pitchFamily="18" charset="0"/>
              </a:rPr>
              <a:t>QUALITY HEALTH /</a:t>
            </a:r>
            <a:r>
              <a:rPr lang="en-US" sz="1800" b="1" i="1" dirty="0" smtClean="0">
                <a:latin typeface="Times New Roman" pitchFamily="18" charset="0"/>
                <a:cs typeface="Times New Roman" pitchFamily="18" charset="0"/>
              </a:rPr>
              <a:t>WHY</a:t>
            </a:r>
            <a:endParaRPr lang="en-US" sz="1800" b="1" dirty="0" smtClean="0">
              <a:latin typeface="Times New Roman" pitchFamily="18" charset="0"/>
              <a:cs typeface="Times New Roman" pitchFamily="18" charset="0"/>
            </a:endParaRPr>
          </a:p>
          <a:p>
            <a:pPr algn="ctr" rtl="0" eaLnBrk="1" hangingPunct="1">
              <a:lnSpc>
                <a:spcPct val="80000"/>
              </a:lnSpc>
              <a:buFont typeface="Wingdings" pitchFamily="2" charset="2"/>
              <a:buNone/>
              <a:defRPr/>
            </a:pPr>
            <a:r>
              <a:rPr lang="en-US" sz="1800" b="1" i="1" dirty="0" smtClean="0">
                <a:latin typeface="Times New Roman" pitchFamily="18" charset="0"/>
                <a:cs typeface="Times New Roman" pitchFamily="18" charset="0"/>
              </a:rPr>
              <a:t>Further use of these Quality Planning Concepts in the PRECEDE</a:t>
            </a:r>
          </a:p>
        </p:txBody>
      </p:sp>
      <p:sp>
        <p:nvSpPr>
          <p:cNvPr id="7" name="عنصر نائب للتذييل 4"/>
          <p:cNvSpPr>
            <a:spLocks noGrp="1"/>
          </p:cNvSpPr>
          <p:nvPr>
            <p:ph type="ftr" sz="quarter" idx="11"/>
          </p:nvPr>
        </p:nvSpPr>
        <p:spPr>
          <a:xfrm>
            <a:off x="3429000" y="6524650"/>
            <a:ext cx="2895600" cy="261936"/>
          </a:xfrm>
        </p:spPr>
        <p:txBody>
          <a:bodyPr/>
          <a:lstStyle/>
          <a:p>
            <a:pPr>
              <a:defRPr/>
            </a:pPr>
            <a:r>
              <a:rPr lang="en-US" sz="1200" smtClean="0"/>
              <a:t>Johali3 NHEPC 2014</a:t>
            </a:r>
            <a:endParaRPr lang="en-US" sz="1200" dirty="0"/>
          </a:p>
        </p:txBody>
      </p:sp>
      <p:sp>
        <p:nvSpPr>
          <p:cNvPr id="8" name="عنصر نائب لرقم الشريحة 5"/>
          <p:cNvSpPr>
            <a:spLocks noGrp="1"/>
          </p:cNvSpPr>
          <p:nvPr>
            <p:ph type="sldNum" sz="quarter" idx="12"/>
          </p:nvPr>
        </p:nvSpPr>
        <p:spPr/>
        <p:txBody>
          <a:bodyPr/>
          <a:lstStyle/>
          <a:p>
            <a:pPr>
              <a:defRPr/>
            </a:pPr>
            <a:fld id="{768CB327-F74E-4EAA-AC0F-8D6A41A74128}" type="slidenum">
              <a:rPr lang="ar-SA"/>
              <a:pPr>
                <a:defRPr/>
              </a:pPr>
              <a:t>98</a:t>
            </a:fld>
            <a:endParaRPr lang="en-US"/>
          </a:p>
        </p:txBody>
      </p:sp>
      <p:sp>
        <p:nvSpPr>
          <p:cNvPr id="98310" name="AutoShape 4"/>
          <p:cNvSpPr>
            <a:spLocks noChangeArrowheads="1"/>
          </p:cNvSpPr>
          <p:nvPr/>
        </p:nvSpPr>
        <p:spPr bwMode="auto">
          <a:xfrm>
            <a:off x="3929058" y="5500702"/>
            <a:ext cx="976313" cy="485775"/>
          </a:xfrm>
          <a:prstGeom prst="leftArrow">
            <a:avLst>
              <a:gd name="adj1" fmla="val 50000"/>
              <a:gd name="adj2" fmla="val 50245"/>
            </a:avLst>
          </a:prstGeom>
          <a:solidFill>
            <a:schemeClr val="accent1"/>
          </a:solidFill>
          <a:ln w="9525">
            <a:solidFill>
              <a:schemeClr val="tx1"/>
            </a:solidFill>
            <a:miter lim="800000"/>
            <a:headEnd/>
            <a:tailEnd/>
          </a:ln>
        </p:spPr>
        <p:txBody>
          <a:bodyPr wrap="none" anchor="ctr"/>
          <a:lstStyle/>
          <a:p>
            <a:endParaRPr lang="ar-SA"/>
          </a:p>
        </p:txBody>
      </p:sp>
      <p:sp>
        <p:nvSpPr>
          <p:cNvPr id="98311" name="AutoShape 6"/>
          <p:cNvSpPr>
            <a:spLocks noChangeArrowheads="1"/>
          </p:cNvSpPr>
          <p:nvPr/>
        </p:nvSpPr>
        <p:spPr bwMode="auto">
          <a:xfrm>
            <a:off x="4000496" y="3570291"/>
            <a:ext cx="792163" cy="358775"/>
          </a:xfrm>
          <a:prstGeom prst="rightArrow">
            <a:avLst>
              <a:gd name="adj1" fmla="val 50000"/>
              <a:gd name="adj2" fmla="val 55199"/>
            </a:avLst>
          </a:prstGeom>
          <a:solidFill>
            <a:schemeClr val="accent1"/>
          </a:solidFill>
          <a:ln w="9525">
            <a:solidFill>
              <a:schemeClr val="tx1"/>
            </a:solidFill>
            <a:miter lim="800000"/>
            <a:headEnd/>
            <a:tailEnd/>
          </a:ln>
        </p:spPr>
        <p:txBody>
          <a:bodyPr wrap="none" anchor="ctr"/>
          <a:lstStyle/>
          <a:p>
            <a:endParaRPr lang="ar-SA"/>
          </a:p>
        </p:txBody>
      </p:sp>
      <p:sp>
        <p:nvSpPr>
          <p:cNvPr id="10" name="عنصر نائب للتاريخ 9"/>
          <p:cNvSpPr>
            <a:spLocks noGrp="1"/>
          </p:cNvSpPr>
          <p:nvPr>
            <p:ph type="dt" sz="quarter" idx="10"/>
          </p:nvPr>
        </p:nvSpPr>
        <p:spPr/>
        <p:txBody>
          <a:bodyPr/>
          <a:lstStyle/>
          <a:p>
            <a:pPr>
              <a:defRPr/>
            </a:pPr>
            <a:r>
              <a:rPr lang="ar-SA" smtClean="0"/>
              <a:t>CHS456</a:t>
            </a:r>
            <a:endParaRPr lang="en-US" dirty="0"/>
          </a:p>
        </p:txBody>
      </p:sp>
    </p:spTree>
  </p:cSld>
  <p:clrMapOvr>
    <a:masterClrMapping/>
  </p:clrMapOvr>
  <p:transition>
    <p:push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رقم الشريحة 5"/>
          <p:cNvSpPr>
            <a:spLocks noGrp="1"/>
          </p:cNvSpPr>
          <p:nvPr>
            <p:ph type="sldNum" sz="quarter" idx="12"/>
          </p:nvPr>
        </p:nvSpPr>
        <p:spPr/>
        <p:txBody>
          <a:bodyPr/>
          <a:lstStyle/>
          <a:p>
            <a:pPr>
              <a:defRPr/>
            </a:pPr>
            <a:fld id="{B7EDDBC9-AE1A-4296-8715-776D111E7CEB}" type="slidenum">
              <a:rPr lang="ar-SA" smtClean="0"/>
              <a:pPr>
                <a:defRPr/>
              </a:pPr>
              <a:t>99</a:t>
            </a:fld>
            <a:endParaRPr lang="en-US"/>
          </a:p>
        </p:txBody>
      </p:sp>
      <p:graphicFrame>
        <p:nvGraphicFramePr>
          <p:cNvPr id="7" name="جدول 6"/>
          <p:cNvGraphicFramePr>
            <a:graphicFrameLocks noGrp="1"/>
          </p:cNvGraphicFramePr>
          <p:nvPr/>
        </p:nvGraphicFramePr>
        <p:xfrm>
          <a:off x="1550988" y="5084763"/>
          <a:ext cx="6548706" cy="213360"/>
        </p:xfrm>
        <a:graphic>
          <a:graphicData uri="http://schemas.openxmlformats.org/drawingml/2006/table">
            <a:tbl>
              <a:tblPr/>
              <a:tblGrid>
                <a:gridCol w="2182667"/>
                <a:gridCol w="2182667"/>
                <a:gridCol w="2183372"/>
              </a:tblGrid>
              <a:tr h="0">
                <a:tc>
                  <a:txBody>
                    <a:bodyPr/>
                    <a:lstStyle/>
                    <a:p>
                      <a:pPr algn="ctr" rtl="0">
                        <a:spcAft>
                          <a:spcPts val="0"/>
                        </a:spcAft>
                      </a:pPr>
                      <a:r>
                        <a:rPr lang="en-US" sz="1400" dirty="0">
                          <a:latin typeface="Arial Black" pitchFamily="34" charset="0"/>
                          <a:ea typeface="Times New Roman"/>
                          <a:cs typeface="Arial"/>
                        </a:rPr>
                        <a:t>Process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latin typeface="Arial Black" pitchFamily="34" charset="0"/>
                          <a:ea typeface="Times New Roman"/>
                          <a:cs typeface="Arial"/>
                        </a:rPr>
                        <a:t> Impact  Factors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latin typeface="Arial Black" pitchFamily="34" charset="0"/>
                          <a:ea typeface="Times New Roman"/>
                          <a:cs typeface="Arial"/>
                        </a:rPr>
                        <a:t>Outcomes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9341" name="Rectangle 14"/>
          <p:cNvSpPr>
            <a:spLocks noChangeArrowheads="1"/>
          </p:cNvSpPr>
          <p:nvPr/>
        </p:nvSpPr>
        <p:spPr bwMode="auto">
          <a:xfrm>
            <a:off x="539750" y="3068638"/>
            <a:ext cx="1439863" cy="685800"/>
          </a:xfrm>
          <a:prstGeom prst="rect">
            <a:avLst/>
          </a:prstGeom>
          <a:solidFill>
            <a:srgbClr val="FFFFFF"/>
          </a:solidFill>
          <a:ln w="9525">
            <a:solidFill>
              <a:srgbClr val="000000"/>
            </a:solidFill>
            <a:miter lim="800000"/>
            <a:headEnd/>
            <a:tailEnd/>
          </a:ln>
        </p:spPr>
        <p:txBody>
          <a:bodyPr/>
          <a:lstStyle/>
          <a:p>
            <a:pPr algn="ctr" eaLnBrk="0" hangingPunct="0"/>
            <a:r>
              <a:rPr lang="en-US" sz="1400" b="1">
                <a:solidFill>
                  <a:schemeClr val="bg1"/>
                </a:solidFill>
                <a:latin typeface="Arial Black" pitchFamily="34" charset="0"/>
                <a:cs typeface="Times New Roman" pitchFamily="18" charset="0"/>
              </a:rPr>
              <a:t>HEP(HEMLT) Components</a:t>
            </a:r>
            <a:endParaRPr lang="en-US" sz="1400" b="1">
              <a:solidFill>
                <a:schemeClr val="bg1"/>
              </a:solidFill>
              <a:latin typeface="Arial Black" pitchFamily="34" charset="0"/>
            </a:endParaRPr>
          </a:p>
          <a:p>
            <a:pPr algn="l" rtl="0" eaLnBrk="0" hangingPunct="0"/>
            <a:endParaRPr lang="en-US" sz="1400" b="1">
              <a:solidFill>
                <a:schemeClr val="bg1"/>
              </a:solidFill>
              <a:latin typeface="Arial Black" pitchFamily="34" charset="0"/>
            </a:endParaRPr>
          </a:p>
        </p:txBody>
      </p:sp>
      <p:sp>
        <p:nvSpPr>
          <p:cNvPr id="99342" name="Rectangle 15"/>
          <p:cNvSpPr>
            <a:spLocks noChangeArrowheads="1"/>
          </p:cNvSpPr>
          <p:nvPr/>
        </p:nvSpPr>
        <p:spPr bwMode="auto">
          <a:xfrm>
            <a:off x="2195513" y="2276475"/>
            <a:ext cx="1655762" cy="431800"/>
          </a:xfrm>
          <a:prstGeom prst="rect">
            <a:avLst/>
          </a:prstGeom>
          <a:solidFill>
            <a:srgbClr val="FFFFFF"/>
          </a:solidFill>
          <a:ln w="9525">
            <a:solidFill>
              <a:srgbClr val="000000"/>
            </a:solidFill>
            <a:miter lim="800000"/>
            <a:headEnd/>
            <a:tailEnd/>
          </a:ln>
        </p:spPr>
        <p:txBody>
          <a:bodyPr/>
          <a:lstStyle/>
          <a:p>
            <a:pPr algn="ctr" rtl="0" eaLnBrk="0" hangingPunct="0"/>
            <a:r>
              <a:rPr lang="en-US" sz="1600" b="1">
                <a:solidFill>
                  <a:schemeClr val="bg1"/>
                </a:solidFill>
                <a:latin typeface="Arial Black" pitchFamily="34" charset="0"/>
                <a:cs typeface="Times New Roman" pitchFamily="18" charset="0"/>
              </a:rPr>
              <a:t>Predisposing   </a:t>
            </a:r>
            <a:endParaRPr lang="en-US" sz="1600" b="1">
              <a:solidFill>
                <a:schemeClr val="bg1"/>
              </a:solidFill>
              <a:latin typeface="Arial Black" pitchFamily="34" charset="0"/>
            </a:endParaRPr>
          </a:p>
        </p:txBody>
      </p:sp>
      <p:sp>
        <p:nvSpPr>
          <p:cNvPr id="99343" name="Rectangle 13"/>
          <p:cNvSpPr>
            <a:spLocks noChangeArrowheads="1"/>
          </p:cNvSpPr>
          <p:nvPr/>
        </p:nvSpPr>
        <p:spPr bwMode="auto">
          <a:xfrm>
            <a:off x="2268538" y="3141663"/>
            <a:ext cx="1511300" cy="431800"/>
          </a:xfrm>
          <a:prstGeom prst="rect">
            <a:avLst/>
          </a:prstGeom>
          <a:solidFill>
            <a:srgbClr val="FFFFFF"/>
          </a:solidFill>
          <a:ln w="9525">
            <a:solidFill>
              <a:srgbClr val="000000"/>
            </a:solidFill>
            <a:miter lim="800000"/>
            <a:headEnd/>
            <a:tailEnd/>
          </a:ln>
        </p:spPr>
        <p:txBody>
          <a:bodyPr/>
          <a:lstStyle/>
          <a:p>
            <a:pPr algn="ctr" eaLnBrk="0" hangingPunct="0"/>
            <a:r>
              <a:rPr lang="en-US" sz="1600" b="1">
                <a:solidFill>
                  <a:schemeClr val="bg1"/>
                </a:solidFill>
                <a:latin typeface="Arial Black" pitchFamily="34" charset="0"/>
                <a:cs typeface="Times New Roman" pitchFamily="18" charset="0"/>
              </a:rPr>
              <a:t>Reinforcing </a:t>
            </a:r>
            <a:endParaRPr lang="en-US" sz="1600" b="1">
              <a:solidFill>
                <a:schemeClr val="bg1"/>
              </a:solidFill>
              <a:latin typeface="Arial Black" pitchFamily="34" charset="0"/>
            </a:endParaRPr>
          </a:p>
        </p:txBody>
      </p:sp>
      <p:sp>
        <p:nvSpPr>
          <p:cNvPr id="99344" name="Rectangle 12"/>
          <p:cNvSpPr>
            <a:spLocks noChangeArrowheads="1"/>
          </p:cNvSpPr>
          <p:nvPr/>
        </p:nvSpPr>
        <p:spPr bwMode="auto">
          <a:xfrm>
            <a:off x="2268538" y="4076700"/>
            <a:ext cx="1511300" cy="431800"/>
          </a:xfrm>
          <a:prstGeom prst="rect">
            <a:avLst/>
          </a:prstGeom>
          <a:solidFill>
            <a:srgbClr val="FFFFFF"/>
          </a:solidFill>
          <a:ln w="9525">
            <a:solidFill>
              <a:srgbClr val="000000"/>
            </a:solidFill>
            <a:miter lim="800000"/>
            <a:headEnd/>
            <a:tailEnd/>
          </a:ln>
        </p:spPr>
        <p:txBody>
          <a:bodyPr/>
          <a:lstStyle/>
          <a:p>
            <a:pPr algn="ctr" rtl="0" eaLnBrk="0" hangingPunct="0"/>
            <a:r>
              <a:rPr lang="en-US" sz="1600" b="1">
                <a:solidFill>
                  <a:schemeClr val="bg1"/>
                </a:solidFill>
                <a:latin typeface="Arial Black" pitchFamily="34" charset="0"/>
                <a:cs typeface="Times New Roman" pitchFamily="18" charset="0"/>
              </a:rPr>
              <a:t>Enabling </a:t>
            </a:r>
            <a:endParaRPr lang="en-US" sz="1600" b="1">
              <a:solidFill>
                <a:schemeClr val="bg1"/>
              </a:solidFill>
              <a:latin typeface="Arial Black" pitchFamily="34" charset="0"/>
            </a:endParaRPr>
          </a:p>
        </p:txBody>
      </p:sp>
      <p:sp>
        <p:nvSpPr>
          <p:cNvPr id="139275" name="Line 11"/>
          <p:cNvSpPr>
            <a:spLocks noChangeShapeType="1"/>
          </p:cNvSpPr>
          <p:nvPr/>
        </p:nvSpPr>
        <p:spPr bwMode="auto">
          <a:xfrm flipV="1">
            <a:off x="1908175" y="2708275"/>
            <a:ext cx="360363" cy="433388"/>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4" name="Line 10"/>
          <p:cNvSpPr>
            <a:spLocks noChangeShapeType="1"/>
          </p:cNvSpPr>
          <p:nvPr/>
        </p:nvSpPr>
        <p:spPr bwMode="auto">
          <a:xfrm>
            <a:off x="1908175" y="3716338"/>
            <a:ext cx="360363" cy="360362"/>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3" name="Line 9"/>
          <p:cNvSpPr>
            <a:spLocks noChangeShapeType="1"/>
          </p:cNvSpPr>
          <p:nvPr/>
        </p:nvSpPr>
        <p:spPr bwMode="auto">
          <a:xfrm>
            <a:off x="1979613" y="3357563"/>
            <a:ext cx="312737"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99348" name="Rectangle 8"/>
          <p:cNvSpPr>
            <a:spLocks noChangeArrowheads="1"/>
          </p:cNvSpPr>
          <p:nvPr/>
        </p:nvSpPr>
        <p:spPr bwMode="auto">
          <a:xfrm>
            <a:off x="4229100" y="2708275"/>
            <a:ext cx="1206500" cy="865188"/>
          </a:xfrm>
          <a:prstGeom prst="rect">
            <a:avLst/>
          </a:prstGeom>
          <a:solidFill>
            <a:srgbClr val="FFFFFF"/>
          </a:solidFill>
          <a:ln w="9525">
            <a:solidFill>
              <a:srgbClr val="000000"/>
            </a:solidFill>
            <a:miter lim="800000"/>
            <a:headEnd/>
            <a:tailEnd/>
          </a:ln>
        </p:spPr>
        <p:txBody>
          <a:bodyPr/>
          <a:lstStyle/>
          <a:p>
            <a:pPr algn="ctr" rtl="0" eaLnBrk="0" hangingPunct="0"/>
            <a:r>
              <a:rPr lang="en-US" sz="1600" b="1">
                <a:solidFill>
                  <a:schemeClr val="bg1"/>
                </a:solidFill>
                <a:latin typeface="Arial Black" pitchFamily="34" charset="0"/>
                <a:cs typeface="Times New Roman" pitchFamily="18" charset="0"/>
              </a:rPr>
              <a:t>Behavior\ non Behave </a:t>
            </a:r>
            <a:endParaRPr lang="en-US" sz="1600" b="1">
              <a:solidFill>
                <a:schemeClr val="bg1"/>
              </a:solidFill>
              <a:latin typeface="Arial Black" pitchFamily="34" charset="0"/>
            </a:endParaRPr>
          </a:p>
        </p:txBody>
      </p:sp>
      <p:sp>
        <p:nvSpPr>
          <p:cNvPr id="139271" name="Line 7"/>
          <p:cNvSpPr>
            <a:spLocks noChangeShapeType="1"/>
          </p:cNvSpPr>
          <p:nvPr/>
        </p:nvSpPr>
        <p:spPr bwMode="auto">
          <a:xfrm flipV="1">
            <a:off x="3779838" y="3284538"/>
            <a:ext cx="431800"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70" name="Line 6"/>
          <p:cNvSpPr>
            <a:spLocks noChangeShapeType="1"/>
          </p:cNvSpPr>
          <p:nvPr/>
        </p:nvSpPr>
        <p:spPr bwMode="auto">
          <a:xfrm>
            <a:off x="3779838" y="2492375"/>
            <a:ext cx="504825" cy="288925"/>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139269" name="Line 5"/>
          <p:cNvSpPr>
            <a:spLocks noChangeShapeType="1"/>
          </p:cNvSpPr>
          <p:nvPr/>
        </p:nvSpPr>
        <p:spPr bwMode="auto">
          <a:xfrm flipV="1">
            <a:off x="3635375" y="3644900"/>
            <a:ext cx="576263" cy="504825"/>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99352" name="Rectangle 3"/>
          <p:cNvSpPr>
            <a:spLocks noChangeArrowheads="1"/>
          </p:cNvSpPr>
          <p:nvPr/>
        </p:nvSpPr>
        <p:spPr bwMode="auto">
          <a:xfrm>
            <a:off x="5783263" y="2708275"/>
            <a:ext cx="1092200" cy="1077913"/>
          </a:xfrm>
          <a:prstGeom prst="rect">
            <a:avLst/>
          </a:prstGeom>
          <a:solidFill>
            <a:srgbClr val="FFFFFF"/>
          </a:solidFill>
          <a:ln w="9525">
            <a:solidFill>
              <a:srgbClr val="000000"/>
            </a:solidFill>
            <a:miter lim="800000"/>
            <a:headEnd/>
            <a:tailEnd/>
          </a:ln>
        </p:spPr>
        <p:txBody>
          <a:bodyPr/>
          <a:lstStyle/>
          <a:p>
            <a:pPr algn="ctr" eaLnBrk="0" hangingPunct="0"/>
            <a:r>
              <a:rPr lang="en-US" sz="1600" b="1">
                <a:solidFill>
                  <a:schemeClr val="bg1"/>
                </a:solidFill>
                <a:latin typeface="Arial Black" pitchFamily="34" charset="0"/>
                <a:cs typeface="Times New Roman" pitchFamily="18" charset="0"/>
              </a:rPr>
              <a:t>Healthy- non Healthy</a:t>
            </a:r>
            <a:endParaRPr lang="en-US" sz="1600" b="1">
              <a:solidFill>
                <a:schemeClr val="bg1"/>
              </a:solidFill>
              <a:latin typeface="Arial Black" pitchFamily="34" charset="0"/>
            </a:endParaRPr>
          </a:p>
        </p:txBody>
      </p:sp>
      <p:sp>
        <p:nvSpPr>
          <p:cNvPr id="99353" name="Rectangle 2"/>
          <p:cNvSpPr>
            <a:spLocks noChangeArrowheads="1"/>
          </p:cNvSpPr>
          <p:nvPr/>
        </p:nvSpPr>
        <p:spPr bwMode="auto">
          <a:xfrm>
            <a:off x="7224713" y="2492375"/>
            <a:ext cx="1235075" cy="1512888"/>
          </a:xfrm>
          <a:prstGeom prst="rect">
            <a:avLst/>
          </a:prstGeom>
          <a:solidFill>
            <a:srgbClr val="FFFFFF"/>
          </a:solidFill>
          <a:ln w="9525">
            <a:solidFill>
              <a:srgbClr val="000000"/>
            </a:solidFill>
            <a:miter lim="800000"/>
            <a:headEnd/>
            <a:tailEnd/>
          </a:ln>
        </p:spPr>
        <p:txBody>
          <a:bodyPr/>
          <a:lstStyle/>
          <a:p>
            <a:pPr algn="ctr" eaLnBrk="0" hangingPunct="0"/>
            <a:endParaRPr lang="ar-SA" sz="1600">
              <a:solidFill>
                <a:schemeClr val="bg1"/>
              </a:solidFill>
              <a:latin typeface="Arial Black" pitchFamily="34" charset="0"/>
              <a:cs typeface="Times New Roman" pitchFamily="18" charset="0"/>
            </a:endParaRPr>
          </a:p>
          <a:p>
            <a:pPr algn="ctr" eaLnBrk="0" hangingPunct="0"/>
            <a:endParaRPr lang="ar-SA" sz="1600">
              <a:solidFill>
                <a:schemeClr val="bg1"/>
              </a:solidFill>
              <a:latin typeface="Arial Black" pitchFamily="34" charset="0"/>
              <a:cs typeface="Times New Roman" pitchFamily="18" charset="0"/>
            </a:endParaRPr>
          </a:p>
          <a:p>
            <a:pPr algn="ctr" eaLnBrk="0" hangingPunct="0"/>
            <a:r>
              <a:rPr lang="en-US" sz="1600">
                <a:solidFill>
                  <a:schemeClr val="bg1"/>
                </a:solidFill>
                <a:latin typeface="Arial Black" pitchFamily="34" charset="0"/>
                <a:cs typeface="Times New Roman" pitchFamily="18" charset="0"/>
              </a:rPr>
              <a:t>Healthful </a:t>
            </a:r>
          </a:p>
          <a:p>
            <a:pPr algn="ctr" eaLnBrk="0" hangingPunct="0"/>
            <a:r>
              <a:rPr lang="en-US" sz="1600">
                <a:solidFill>
                  <a:schemeClr val="bg1"/>
                </a:solidFill>
                <a:latin typeface="Arial Black" pitchFamily="34" charset="0"/>
                <a:cs typeface="Times New Roman" pitchFamily="18" charset="0"/>
              </a:rPr>
              <a:t>Life Quality</a:t>
            </a:r>
            <a:endParaRPr lang="en-US" sz="1600">
              <a:solidFill>
                <a:schemeClr val="bg1"/>
              </a:solidFill>
              <a:latin typeface="Arial Black" pitchFamily="34" charset="0"/>
            </a:endParaRPr>
          </a:p>
        </p:txBody>
      </p:sp>
      <p:sp>
        <p:nvSpPr>
          <p:cNvPr id="99354" name="Rectangle 16"/>
          <p:cNvSpPr>
            <a:spLocks noChangeArrowheads="1"/>
          </p:cNvSpPr>
          <p:nvPr/>
        </p:nvSpPr>
        <p:spPr bwMode="auto">
          <a:xfrm>
            <a:off x="539750" y="1125538"/>
            <a:ext cx="8208963" cy="522287"/>
          </a:xfrm>
          <a:prstGeom prst="rect">
            <a:avLst/>
          </a:prstGeom>
          <a:noFill/>
          <a:ln w="9525">
            <a:noFill/>
            <a:miter lim="800000"/>
            <a:headEnd/>
            <a:tailEnd/>
          </a:ln>
        </p:spPr>
        <p:txBody>
          <a:bodyPr anchor="ctr">
            <a:spAutoFit/>
          </a:bodyPr>
          <a:lstStyle/>
          <a:p>
            <a:pPr algn="l" rtl="0" eaLnBrk="0" hangingPunct="0"/>
            <a:r>
              <a:rPr lang="en-US" sz="1400" b="1">
                <a:latin typeface="Times New Roman" pitchFamily="18" charset="0"/>
                <a:cs typeface="Times New Roman" pitchFamily="18" charset="0"/>
              </a:rPr>
              <a:t>Administrative Diagnosis       Education al Diagnosis    Behavioral Diagnosis      Epidemiology &amp; Social </a:t>
            </a:r>
          </a:p>
          <a:p>
            <a:pPr algn="l" rtl="0" eaLnBrk="0" hangingPunct="0"/>
            <a:r>
              <a:rPr lang="en-US" sz="1400" b="1">
                <a:latin typeface="Times New Roman" pitchFamily="18" charset="0"/>
                <a:cs typeface="Times New Roman" pitchFamily="18" charset="0"/>
              </a:rPr>
              <a:t>     </a:t>
            </a:r>
            <a:r>
              <a:rPr lang="en-US" sz="1400" b="1">
                <a:latin typeface="Arial Black" pitchFamily="34" charset="0"/>
                <a:cs typeface="Times New Roman" pitchFamily="18" charset="0"/>
              </a:rPr>
              <a:t>Phase  6	Phase ----5--,--4-- 	      Phase  3	       Phase  2 , 1</a:t>
            </a:r>
          </a:p>
        </p:txBody>
      </p:sp>
      <p:sp>
        <p:nvSpPr>
          <p:cNvPr id="139281" name="Rectangle 17"/>
          <p:cNvSpPr>
            <a:spLocks noChangeArrowheads="1"/>
          </p:cNvSpPr>
          <p:nvPr/>
        </p:nvSpPr>
        <p:spPr bwMode="auto">
          <a:xfrm>
            <a:off x="2000250" y="253981"/>
            <a:ext cx="5092700" cy="46037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nchor="ctr">
            <a:spAutoFit/>
          </a:bodyPr>
          <a:lstStyle/>
          <a:p>
            <a:pPr algn="ctr" rtl="0" eaLnBrk="0" hangingPunct="0">
              <a:defRPr/>
            </a:pPr>
            <a:r>
              <a:rPr lang="en-US" dirty="0">
                <a:solidFill>
                  <a:schemeClr val="tx2"/>
                </a:solidFill>
                <a:effectLst>
                  <a:outerShdw blurRad="38100" dist="38100" dir="2700000" algn="tl">
                    <a:srgbClr val="000000"/>
                  </a:outerShdw>
                </a:effectLst>
              </a:rPr>
              <a:t>NHEPC PLANNING </a:t>
            </a:r>
            <a:r>
              <a:rPr lang="en-US" sz="2400" dirty="0">
                <a:latin typeface="Bernard MT Condensed" pitchFamily="18" charset="0"/>
              </a:rPr>
              <a:t>The  PRECEDE </a:t>
            </a:r>
          </a:p>
        </p:txBody>
      </p:sp>
      <p:sp>
        <p:nvSpPr>
          <p:cNvPr id="99356" name="مستطيل 25"/>
          <p:cNvSpPr>
            <a:spLocks noChangeArrowheads="1"/>
          </p:cNvSpPr>
          <p:nvPr/>
        </p:nvSpPr>
        <p:spPr bwMode="auto">
          <a:xfrm>
            <a:off x="604838" y="4724400"/>
            <a:ext cx="1519237" cy="307975"/>
          </a:xfrm>
          <a:prstGeom prst="rect">
            <a:avLst/>
          </a:prstGeom>
          <a:noFill/>
          <a:ln w="9525">
            <a:noFill/>
            <a:miter lim="800000"/>
            <a:headEnd/>
            <a:tailEnd/>
          </a:ln>
        </p:spPr>
        <p:txBody>
          <a:bodyPr wrap="none">
            <a:spAutoFit/>
          </a:bodyPr>
          <a:lstStyle/>
          <a:p>
            <a:pPr algn="ctr" rtl="0" eaLnBrk="0" hangingPunct="0"/>
            <a:r>
              <a:rPr lang="en-US" sz="1400">
                <a:latin typeface="Arial Black" pitchFamily="34" charset="0"/>
                <a:cs typeface="Times New Roman" pitchFamily="18" charset="0"/>
              </a:rPr>
              <a:t>7. Evaluation </a:t>
            </a:r>
            <a:endParaRPr lang="en-US" sz="1400">
              <a:latin typeface="Arial Black" pitchFamily="34" charset="0"/>
            </a:endParaRPr>
          </a:p>
        </p:txBody>
      </p:sp>
      <p:sp>
        <p:nvSpPr>
          <p:cNvPr id="99357" name="مستطيل 26"/>
          <p:cNvSpPr>
            <a:spLocks noChangeArrowheads="1"/>
          </p:cNvSpPr>
          <p:nvPr/>
        </p:nvSpPr>
        <p:spPr bwMode="auto">
          <a:xfrm>
            <a:off x="3519488" y="1916113"/>
            <a:ext cx="3789362" cy="339725"/>
          </a:xfrm>
          <a:prstGeom prst="rect">
            <a:avLst/>
          </a:prstGeom>
          <a:noFill/>
          <a:ln w="9525">
            <a:noFill/>
            <a:miter lim="800000"/>
            <a:headEnd/>
            <a:tailEnd/>
          </a:ln>
        </p:spPr>
        <p:txBody>
          <a:bodyPr>
            <a:spAutoFit/>
          </a:bodyPr>
          <a:lstStyle/>
          <a:p>
            <a:pPr algn="l" rtl="0" eaLnBrk="0" hangingPunct="0"/>
            <a:r>
              <a:rPr lang="en-US" sz="1600" b="1">
                <a:cs typeface="Times New Roman" pitchFamily="18" charset="0"/>
              </a:rPr>
              <a:t>Impact                    Outcomes</a:t>
            </a:r>
            <a:endParaRPr lang="en-US" sz="1600" b="1"/>
          </a:p>
        </p:txBody>
      </p:sp>
      <p:sp>
        <p:nvSpPr>
          <p:cNvPr id="28" name="Line 9"/>
          <p:cNvSpPr>
            <a:spLocks noChangeShapeType="1"/>
          </p:cNvSpPr>
          <p:nvPr/>
        </p:nvSpPr>
        <p:spPr bwMode="auto">
          <a:xfrm>
            <a:off x="6804025" y="3213100"/>
            <a:ext cx="457200"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sp>
        <p:nvSpPr>
          <p:cNvPr id="29" name="Line 9"/>
          <p:cNvSpPr>
            <a:spLocks noChangeShapeType="1"/>
          </p:cNvSpPr>
          <p:nvPr/>
        </p:nvSpPr>
        <p:spPr bwMode="auto">
          <a:xfrm flipV="1">
            <a:off x="5435600" y="3141663"/>
            <a:ext cx="385763" cy="0"/>
          </a:xfrm>
          <a:prstGeom prst="line">
            <a:avLst/>
          </a:prstGeom>
          <a:ln>
            <a:headEnd/>
            <a:tailEnd type="triangle" w="med" len="med"/>
          </a:ln>
        </p:spPr>
        <p:style>
          <a:lnRef idx="2">
            <a:schemeClr val="accent4"/>
          </a:lnRef>
          <a:fillRef idx="0">
            <a:schemeClr val="accent4"/>
          </a:fillRef>
          <a:effectRef idx="1">
            <a:schemeClr val="accent4"/>
          </a:effectRef>
          <a:fontRef idx="minor">
            <a:schemeClr val="tx1"/>
          </a:fontRef>
        </p:style>
        <p:txBody>
          <a:bodyPr/>
          <a:lstStyle/>
          <a:p>
            <a:pPr>
              <a:defRPr/>
            </a:pPr>
            <a:endParaRPr lang="ar-SA"/>
          </a:p>
        </p:txBody>
      </p:sp>
      <p:pic>
        <p:nvPicPr>
          <p:cNvPr id="99360" name="Picture 27" descr="HE Planning 5"/>
          <p:cNvPicPr>
            <a:picLocks noChangeAspect="1" noChangeArrowheads="1"/>
          </p:cNvPicPr>
          <p:nvPr/>
        </p:nvPicPr>
        <p:blipFill>
          <a:blip r:embed="rId2"/>
          <a:srcRect l="1938" t="5127" b="1538"/>
          <a:stretch>
            <a:fillRect/>
          </a:stretch>
        </p:blipFill>
        <p:spPr bwMode="auto">
          <a:xfrm>
            <a:off x="7812088" y="5805488"/>
            <a:ext cx="1152525" cy="792162"/>
          </a:xfrm>
          <a:prstGeom prst="rect">
            <a:avLst/>
          </a:prstGeom>
          <a:noFill/>
          <a:ln w="9525">
            <a:noFill/>
            <a:miter lim="800000"/>
            <a:headEnd/>
            <a:tailEnd/>
          </a:ln>
        </p:spPr>
      </p:pic>
      <p:sp>
        <p:nvSpPr>
          <p:cNvPr id="24" name="Rectangle 2"/>
          <p:cNvSpPr>
            <a:spLocks noGrp="1" noChangeArrowheads="1"/>
          </p:cNvSpPr>
          <p:nvPr>
            <p:ph type="title"/>
          </p:nvPr>
        </p:nvSpPr>
        <p:spPr>
          <a:xfrm>
            <a:off x="827088" y="5805488"/>
            <a:ext cx="6337300" cy="792162"/>
          </a:xfrm>
        </p:spPr>
        <p:txBody>
          <a:bodyPr/>
          <a:lstStyle/>
          <a:p>
            <a:pPr eaLnBrk="1" hangingPunct="1">
              <a:buFontTx/>
              <a:buChar char="-"/>
              <a:defRPr/>
            </a:pPr>
            <a:r>
              <a:rPr lang="en-US" sz="1400" dirty="0" smtClean="0">
                <a:latin typeface="Times New Roman" pitchFamily="18" charset="0"/>
                <a:cs typeface="Times New Roman" pitchFamily="18" charset="0"/>
              </a:rPr>
              <a:t>PRECEDE is P……….; .………. ; …….. Causes in ……….. Diagnosis ………. </a:t>
            </a:r>
            <a:br>
              <a:rPr lang="en-US"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 PRECEDE is Predisposing; Reinforcing; Enabling Causes in Educational Diagnosis Evaluation</a:t>
            </a:r>
            <a:br>
              <a:rPr lang="en-US" sz="1400" dirty="0" smtClean="0">
                <a:latin typeface="Times New Roman" pitchFamily="18" charset="0"/>
                <a:cs typeface="Times New Roman" pitchFamily="18" charset="0"/>
              </a:rPr>
            </a:br>
            <a:r>
              <a:rPr lang="en-US" sz="1400" dirty="0" smtClean="0">
                <a:latin typeface="Times New Roman" pitchFamily="18" charset="0"/>
                <a:cs typeface="Times New Roman" pitchFamily="18" charset="0"/>
              </a:rPr>
              <a:t>- Draw or Fill gaps ….. Focus on Phases; PER &amp; Behavior ?</a:t>
            </a:r>
          </a:p>
        </p:txBody>
      </p:sp>
      <p:sp>
        <p:nvSpPr>
          <p:cNvPr id="26" name="عنصر نائب للتاريخ 25"/>
          <p:cNvSpPr>
            <a:spLocks noGrp="1"/>
          </p:cNvSpPr>
          <p:nvPr>
            <p:ph type="dt" sz="quarter" idx="10"/>
          </p:nvPr>
        </p:nvSpPr>
        <p:spPr/>
        <p:txBody>
          <a:bodyPr/>
          <a:lstStyle/>
          <a:p>
            <a:pPr>
              <a:defRPr/>
            </a:pPr>
            <a:r>
              <a:rPr lang="ar-SA" smtClean="0"/>
              <a:t>CHS456</a:t>
            </a:r>
            <a:endParaRPr lang="en-US"/>
          </a:p>
        </p:txBody>
      </p:sp>
      <p:sp>
        <p:nvSpPr>
          <p:cNvPr id="27" name="عنصر نائب للتذييل 26"/>
          <p:cNvSpPr>
            <a:spLocks noGrp="1"/>
          </p:cNvSpPr>
          <p:nvPr>
            <p:ph type="ftr" sz="quarter" idx="11"/>
          </p:nvPr>
        </p:nvSpPr>
        <p:spPr/>
        <p:txBody>
          <a:bodyPr/>
          <a:lstStyle/>
          <a:p>
            <a:pPr>
              <a:defRPr/>
            </a:pPr>
            <a:r>
              <a:rPr lang="en-US" smtClean="0"/>
              <a:t>Johali3 NHEPC 2014</a:t>
            </a:r>
            <a:endParaRPr lang="en-US"/>
          </a:p>
        </p:txBody>
      </p:sp>
    </p:spTree>
  </p:cSld>
  <p:clrMapOvr>
    <a:masterClrMapping/>
  </p:clrMapOvr>
  <p:transition>
    <p:push dir="r"/>
  </p:transition>
</p:sld>
</file>

<file path=ppt/theme/theme1.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BE32251A5C8747A3537C2C009815A8" ma:contentTypeVersion="0" ma:contentTypeDescription="Create a new document." ma:contentTypeScope="" ma:versionID="254c646c79fc89a2248b2d8f05d2758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051CCF-AF28-406C-A638-628E0F9EE5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D2ED57E2-A673-4D8D-B065-52F89DE7FB32}">
  <ds:schemaRefs>
    <ds:schemaRef ds:uri="http://schemas.microsoft.com/office/2006/metadata/properties"/>
  </ds:schemaRefs>
</ds:datastoreItem>
</file>

<file path=customXml/itemProps3.xml><?xml version="1.0" encoding="utf-8"?>
<ds:datastoreItem xmlns:ds="http://schemas.openxmlformats.org/officeDocument/2006/customXml" ds:itemID="{F9C9BD82-1CC4-4298-8984-1F2355C95E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Glass Layers</Template>
  <TotalTime>6199</TotalTime>
  <Words>8711</Words>
  <Application>Microsoft Office PowerPoint</Application>
  <PresentationFormat>عرض على الشاشة (3:4)‏</PresentationFormat>
  <Paragraphs>1798</Paragraphs>
  <Slides>120</Slides>
  <Notes>14</Notes>
  <HiddenSlides>0</HiddenSlides>
  <MMClips>0</MMClips>
  <ScaleCrop>false</ScaleCrop>
  <HeadingPairs>
    <vt:vector size="6" baseType="variant">
      <vt:variant>
        <vt:lpstr>سمة</vt:lpstr>
      </vt:variant>
      <vt:variant>
        <vt:i4>1</vt:i4>
      </vt:variant>
      <vt:variant>
        <vt:lpstr>خوادم OLE مضمنة</vt:lpstr>
      </vt:variant>
      <vt:variant>
        <vt:i4>2</vt:i4>
      </vt:variant>
      <vt:variant>
        <vt:lpstr>عناوين الشرائح</vt:lpstr>
      </vt:variant>
      <vt:variant>
        <vt:i4>120</vt:i4>
      </vt:variant>
    </vt:vector>
  </HeadingPairs>
  <TitlesOfParts>
    <vt:vector size="123" baseType="lpstr">
      <vt:lpstr>Glass Layers</vt:lpstr>
      <vt:lpstr>تخطيط</vt:lpstr>
      <vt:lpstr>شريحة</vt:lpstr>
      <vt:lpstr>KINGDOM OF SAUDI ARABIA MINISTRY OF HIGHER EDUCTION KING SAUD UNIVERSITY CAMS \ CHS DEPARTMENT  </vt:lpstr>
      <vt:lpstr>الشريحة 2</vt:lpstr>
      <vt:lpstr>CHS456 Promontory</vt:lpstr>
      <vt:lpstr>A CONCISE OF NHEPC  The COURSE EDUCATIONAL OBJECTIVES</vt:lpstr>
      <vt:lpstr>T &amp; L Introductory </vt:lpstr>
      <vt:lpstr>NHEPC T &amp; LEARNING PLAN</vt:lpstr>
      <vt:lpstr>CHS456 T &amp; LEARNING PLAN   APCHER Quality NHEPC </vt:lpstr>
      <vt:lpstr>The Most Recommended  Reference &amp; Source</vt:lpstr>
      <vt:lpstr>NHEPC Reasoning ?</vt:lpstr>
      <vt:lpstr>JOHALI CONCISE  NHEPC - CHS 456   REASONING NHEPC WHY?</vt:lpstr>
      <vt:lpstr>The CNJD</vt:lpstr>
      <vt:lpstr>الشريحة 12</vt:lpstr>
      <vt:lpstr> PROBE  NHEPC HISTORY &amp; DEFINE TERMS  </vt:lpstr>
      <vt:lpstr>PROBE HE HISTORY &amp; DEFINE TERMS   “Nature &amp; History  Proper Definition”</vt:lpstr>
      <vt:lpstr>Probe HE History &amp; Define Terms -Nature &amp; History  Proper Definition”  What is the “EDUCATION? that we are looking for ?</vt:lpstr>
      <vt:lpstr>PROBE HE HISTORY &amp; DEFINE TERMS   What is the “EDUCATION? That we are looking for ?</vt:lpstr>
      <vt:lpstr>PROBE HE HISTORY &amp; DEFINE TERMS   What is the “EDUCATION? that we are looking for ?</vt:lpstr>
      <vt:lpstr>PROBE HE HISTORY &amp; DEFINE TERMS    What is the “EDUCATION? That we are looking for ?</vt:lpstr>
      <vt:lpstr>PROBE HE HISTORY &amp; DEFINE TERMS   “Nature &amp; History  Proper Definition”  What is the “EDUCATION? That we are looking for ?</vt:lpstr>
      <vt:lpstr>Common Philosophies (Systems) of Education Just look for the Place of Education that we are looking for?</vt:lpstr>
      <vt:lpstr>What Is “HEALTH”  That You Are Looking For ?!</vt:lpstr>
      <vt:lpstr>PROBE HE HISTORY &amp; DEFINE TERMS   “Nature &amp; History  Proper Definition of HEALTH”</vt:lpstr>
      <vt:lpstr>A CONCISE NHEPC     “Nature &amp; History  Proper Definition of HEALTH” that we looking for?</vt:lpstr>
      <vt:lpstr>A CONCISE  NHEPC   “Nature &amp; History  Proper Definition  that we looking for</vt:lpstr>
      <vt:lpstr>A CONCISE NHEPC    “Nature &amp; History  Proper Definition  of  H; E; HEP &amp; NHEPC we have to looking for ?</vt:lpstr>
      <vt:lpstr>A CONCISE  NHEPC   “Nature &amp; History  Proper Definition  of  NHEPC Objectives  </vt:lpstr>
      <vt:lpstr>A CONCISE  NHEPC   “Nature &amp; History  Proper Definition  of  A National  H; E: P &amp;  NHEPC </vt:lpstr>
      <vt:lpstr>A CONCISE  NHEPC   “Nature &amp; History  Proper Definition  of  A National  H E &amp; NHEPC </vt:lpstr>
      <vt:lpstr>Conclude ?! </vt:lpstr>
      <vt:lpstr>Health Promotion  the New, the Fashionable the Millennium Name</vt:lpstr>
      <vt:lpstr>Health Promotion  the Fashionable Millennium ‘New’ Name</vt:lpstr>
      <vt:lpstr>HP Def. Model:</vt:lpstr>
      <vt:lpstr>WHO Health Promotion Principles</vt:lpstr>
      <vt:lpstr>HP Optimal Wellness Model </vt:lpstr>
      <vt:lpstr> PATIENT \ NUTRITION  COUNSELING  </vt:lpstr>
      <vt:lpstr> What Is Counseling; NP Counseling   </vt:lpstr>
      <vt:lpstr> NUTRITION  COUNSELING  </vt:lpstr>
      <vt:lpstr>الشريحة 38</vt:lpstr>
      <vt:lpstr>الشريحة 39</vt:lpstr>
      <vt:lpstr>الشريحة 40</vt:lpstr>
      <vt:lpstr>الشريحة 41</vt:lpstr>
      <vt:lpstr>NHEPC</vt:lpstr>
      <vt:lpstr> PERSONALITY  (Self)  DEVELOPMENTAL THEORIES  (PDT)  Personality Theory of Development </vt:lpstr>
      <vt:lpstr>PDT: A Creative Integrated Global Model</vt:lpstr>
      <vt:lpstr>PDT: What is Personality </vt:lpstr>
      <vt:lpstr>PDT</vt:lpstr>
      <vt:lpstr>SELF  THEORIES</vt:lpstr>
      <vt:lpstr>Self-Concept of Learning </vt:lpstr>
      <vt:lpstr>Self-Determinism - Development  theories</vt:lpstr>
      <vt:lpstr>MASLOW HIERACRCHY (Ladder)  BASIC HUMAN NEEDS</vt:lpstr>
      <vt:lpstr>COLEMAN P DEVELOPMENT STAGES (CDS) Comparative Summary CDS/ Maslow</vt:lpstr>
      <vt:lpstr>PSYCHO-LEARNING THEORIES </vt:lpstr>
      <vt:lpstr>PERCEPTION THEORY The base of Human Behavioral Model (HBM) &amp; Assertive HEPT </vt:lpstr>
      <vt:lpstr>MOTIVATION THEORY </vt:lpstr>
      <vt:lpstr>MOTIVATION THEORY</vt:lpstr>
      <vt:lpstr>P &amp; M  THE GENERAL TWO PRINCIPLES</vt:lpstr>
      <vt:lpstr>THEORY OF BEHAVIORAL EDUCATIONAL OBJECTIVES  Learn to behave   BLOOM s’ TAXONOMY OF LEARNING OBJECTIVES  the Domains </vt:lpstr>
      <vt:lpstr>THEORY OF BEHAVIORAL EDUCATIONAL OBJECTIVES- Learn to behave The BLOOM s’ TAXONOMY OF  LEARNING OBJECTIVES Domains Verbs</vt:lpstr>
      <vt:lpstr>HBM</vt:lpstr>
      <vt:lpstr>Health Belief Model (HBM)</vt:lpstr>
      <vt:lpstr>HBM the Modified Model the Schematic Diagram </vt:lpstr>
      <vt:lpstr>الشريحة 62</vt:lpstr>
      <vt:lpstr>HBM Predict &amp; explain Sick Role &amp; Predict Preventive Nutrition H Behavior   </vt:lpstr>
      <vt:lpstr>NHEPC </vt:lpstr>
      <vt:lpstr>ETHICS  THE MOAJOE ISLAMIC ETHICAL BASES ISLAMIC ESSENTIALS</vt:lpstr>
      <vt:lpstr>THE MOAJOE ISLAMIC ETHICAL BASES  ISLAMIC FOUNDATIONS</vt:lpstr>
      <vt:lpstr>THE MOAJOR ISLAMIC ETHICAL BASES GLOBAL MORAL REASONING  THREE MAJOR LEVELS + 6 STAGES</vt:lpstr>
      <vt:lpstr>THE MOAJOE ISLAMIC ETHICAL BASES  GLOBAL ETHICS PRINCIPLES</vt:lpstr>
      <vt:lpstr>THE MOAJOE ISLAMIC ETHICAL BASES                        THE ETHICAL SEVEN SEAS (7C’s)  1st Step towards QUALITY  NHEPC COMMUNICTION</vt:lpstr>
      <vt:lpstr>الشريحة 70</vt:lpstr>
      <vt:lpstr>Related HE COMMUNICATION THEORIES &amp; SKILLS Interaction Theory</vt:lpstr>
      <vt:lpstr> Related HE COMMUNICATION THEORIES &amp; SKILLS  Attitude Change Theory</vt:lpstr>
      <vt:lpstr>Related HE COMMUNICATION THEORIES &amp; SKILLS  Types &amp; Skills of Human Communication </vt:lpstr>
      <vt:lpstr>الشريحة 74</vt:lpstr>
      <vt:lpstr>HCP COMPONENTS &amp; STEPS</vt:lpstr>
      <vt:lpstr>NHEPC HCP NETWORK</vt:lpstr>
      <vt:lpstr>THE SEVEN (7) TOPS HEALTH COMMUNICTION SKILLS</vt:lpstr>
      <vt:lpstr>APCHER QUALITY Assertive Patient Centred HE’R with Best Evidence </vt:lpstr>
      <vt:lpstr>Managerial NHEPC Communicative Styles</vt:lpstr>
      <vt:lpstr>Reasoning  APCHER NHEPC QUALITY </vt:lpstr>
      <vt:lpstr>NHEPC APCHER Quality the Model</vt:lpstr>
      <vt:lpstr> METHODOLOGIES  &amp;  TECHNOLOGIES</vt:lpstr>
      <vt:lpstr>METHODOLOGIES &amp; TECHNOLOGIES the Scientific Bases: Define &amp; Reasoning Why &amp; How to choose the appropriate ? </vt:lpstr>
      <vt:lpstr>M &amp; T  MAJOR METHODS</vt:lpstr>
      <vt:lpstr>MAJOR TECHNOLOGIES</vt:lpstr>
      <vt:lpstr>M Types with Kinds of Learning; Status of Learners plus Advantages &amp; Disadvantages</vt:lpstr>
      <vt:lpstr>Health Problem and Behavior Based Characters   M &amp; T  Relation to Objectives &amp; Complexity </vt:lpstr>
      <vt:lpstr>الشريحة 88</vt:lpstr>
      <vt:lpstr>TECHNOLOGIES 1 Advantages _ Disadvantages &amp; Practice with different situations</vt:lpstr>
      <vt:lpstr>الشريحة 90</vt:lpstr>
      <vt:lpstr>الشريحة 91</vt:lpstr>
      <vt:lpstr>NHEPC Hyper Technology</vt:lpstr>
      <vt:lpstr>NHEPC</vt:lpstr>
      <vt:lpstr>PLANNING Defining Terms just the most repetitive  </vt:lpstr>
      <vt:lpstr>Planning Defining most constant Terms</vt:lpstr>
      <vt:lpstr>Planning Defining most constant Terms</vt:lpstr>
      <vt:lpstr>PLANNING Definition &amp; Principle</vt:lpstr>
      <vt:lpstr>TRADITIONAL PLANING (TP)?  VS  PLANNING FOR QUALITY NHEPC?</vt:lpstr>
      <vt:lpstr>PRECEDE is P……….; .………. ; …….. Causes in ……….. Diagnosis ……….   PRECEDE is Predisposing; Reinforcing; Enabling Causes in Educational Diagnosis Evaluation - Draw or Fill gaps ….. Focus on Phases; PER &amp; Behavior ?</vt:lpstr>
      <vt:lpstr>PRECEDE is P……….; .………. ; …….. Causes in ……….. Diagnosis ……….   PRECEDE is Predisposing; Reinforcing; Enabling Causes in Educational Diagnosis Evaluation - Draw or Fill gaps ….. Focus on Phases; PER &amp; Behavior ?</vt:lpstr>
      <vt:lpstr>PLANNING The PRECEDE Apply &amp; Evaluation process</vt:lpstr>
      <vt:lpstr>PLANNING  The PROCESS PLANNING CYCLE MODEL (PPCM)</vt:lpstr>
      <vt:lpstr>Johali Concise QNHEPC  The QHL</vt:lpstr>
      <vt:lpstr>NHEPC  Turning Theory Into Practice التطبيقات العملية  ممارسة معتمدة على براهين علمية ... لا جودة لعمل بلا علم Practice &amp; Turn APCHER to Best Evidence ANHEPC  ”دون وهيئ ذاتك أول بأول وفق تسلسل المقرر“</vt:lpstr>
      <vt:lpstr>Let us read, observe and think What this means ? Individual ‘write’ – Peer ‘write’ – Small Groups “write-compare’</vt:lpstr>
      <vt:lpstr>Play Inpatients &amp; NC roles </vt:lpstr>
      <vt:lpstr>Set Plans ?  APCHER Assertive Patient Centre NHEPC </vt:lpstr>
      <vt:lpstr>Set NHEPC Plans ? </vt:lpstr>
      <vt:lpstr>Diabetes Education </vt:lpstr>
      <vt:lpstr>Others</vt:lpstr>
      <vt:lpstr>HE  FIELDS &amp; SPECIALTIES; ASSOCIATIONS; RESOURCES &amp; References </vt:lpstr>
      <vt:lpstr>HE  FIELDS &amp; SPECIALTIES; ASSOCIATIONS; RESOURCES &amp; References </vt:lpstr>
      <vt:lpstr>HE  FIELDS &amp; SPECIALTIES; ASSOCIATIONS; RESOURCES &amp; References </vt:lpstr>
      <vt:lpstr>HEALTH EDUCATION FIELDS &amp; SPECIALTIES </vt:lpstr>
      <vt:lpstr>LOCAL  HE ASSOCIATIONS RESOURCES</vt:lpstr>
      <vt:lpstr>Our Live حياتنا  الجمعية الخيرية السعودية للتثقيف الصحي</vt:lpstr>
      <vt:lpstr>Global Associations &amp; Resources </vt:lpstr>
      <vt:lpstr>NHEPC Summary </vt:lpstr>
      <vt:lpstr>The Lecturer Publications Further Future References</vt:lpstr>
      <vt:lpstr>With My  Great Best Wishes </vt:lpstr>
    </vt:vector>
  </TitlesOfParts>
  <Company>SELF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win7</cp:lastModifiedBy>
  <cp:revision>394</cp:revision>
  <dcterms:created xsi:type="dcterms:W3CDTF">2008-10-26T03:43:25Z</dcterms:created>
  <dcterms:modified xsi:type="dcterms:W3CDTF">2016-08-24T10:44:22Z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0x01010063BE32251A5C8747A3537C2C009815A8</vt:lpwstr>
  </property>
</Properties>
</file>