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4" r:id="rId5"/>
    <p:sldId id="258" r:id="rId6"/>
    <p:sldId id="265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1C9AC-FBC0-43AD-B1A3-910B9684B959}" type="datetimeFigureOut">
              <a:rPr lang="en-GB" smtClean="0"/>
              <a:t>23/08/2015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3984F-6565-4376-B517-49598BC10E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59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3984F-6565-4376-B517-49598BC10EA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762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Presentation you will be marked by department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3984F-6565-4376-B517-49598BC10EA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81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Presentation assessment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3984F-6565-4376-B517-49598BC10EA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Nutrition </a:t>
            </a:r>
            <a:r>
              <a:rPr lang="en-GB" b="1" dirty="0" smtClean="0"/>
              <a:t>through the life cycle </a:t>
            </a:r>
            <a:r>
              <a:rPr lang="en-US" b="1" dirty="0" smtClean="0"/>
              <a:t>(CHS 265)</a:t>
            </a:r>
            <a:r>
              <a:rPr lang="en-GB" dirty="0"/>
              <a:t/>
            </a:r>
            <a:br>
              <a:rPr lang="en-GB" dirty="0"/>
            </a:br>
            <a:r>
              <a:rPr lang="en-US" b="1" dirty="0"/>
              <a:t>First Semester 1436-1437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Iman </a:t>
            </a:r>
            <a:r>
              <a:rPr lang="en-GB" dirty="0" err="1" smtClean="0"/>
              <a:t>Bindayel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14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282878"/>
              </p:ext>
            </p:extLst>
          </p:nvPr>
        </p:nvGraphicFramePr>
        <p:xfrm>
          <a:off x="1373993" y="1269284"/>
          <a:ext cx="8711703" cy="39851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9277"/>
                <a:gridCol w="2975734"/>
                <a:gridCol w="1626692"/>
              </a:tblGrid>
              <a:tr h="1410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Assessment task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Week due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Proportion of Final Assessment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785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Midterm I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en-US" sz="2000" baseline="30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th</a:t>
                      </a: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 (8 October)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785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Midterm II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en-US" sz="2000" baseline="30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th</a:t>
                      </a: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 (5 November)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571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Class discussion and participation </a:t>
                      </a:r>
                      <a:r>
                        <a:rPr lang="en-US" sz="2000" i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Practical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2000" baseline="30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rd</a:t>
                      </a: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-14</a:t>
                      </a:r>
                      <a:r>
                        <a:rPr lang="en-US" sz="2000" baseline="30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th</a:t>
                      </a: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571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Assignment and Presentation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Practical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2000" baseline="30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rd</a:t>
                      </a:r>
                      <a:r>
                        <a:rPr lang="en-US" sz="2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-14</a:t>
                      </a:r>
                      <a:r>
                        <a:rPr lang="en-US" sz="2000" baseline="300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th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785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End Semester Exam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18</a:t>
                      </a:r>
                      <a:r>
                        <a:rPr lang="en-US" sz="2000" baseline="30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th</a:t>
                      </a:r>
                      <a:r>
                        <a:rPr lang="en-US" sz="2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 (29</a:t>
                      </a:r>
                      <a:r>
                        <a:rPr lang="en-US" sz="2000" baseline="30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th</a:t>
                      </a:r>
                      <a:r>
                        <a:rPr lang="en-US" sz="2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 December)</a:t>
                      </a:r>
                      <a:endParaRPr lang="en-GB" sz="20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40 %</a:t>
                      </a:r>
                      <a:endParaRPr lang="en-GB" sz="20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52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5820939"/>
              </p:ext>
            </p:extLst>
          </p:nvPr>
        </p:nvGraphicFramePr>
        <p:xfrm>
          <a:off x="684212" y="669704"/>
          <a:ext cx="9129489" cy="5756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3251"/>
                <a:gridCol w="5776238"/>
              </a:tblGrid>
              <a:tr h="47120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 Instructor: 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VE" sz="2200">
                          <a:effectLst/>
                        </a:rPr>
                        <a:t>Dr Iman Bindayel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20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Course Credit     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 theoretical  hours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206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en-US" sz="2200" dirty="0">
                          <a:effectLst/>
                        </a:rPr>
                        <a:t> Level                                 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5841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Office Hours: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76300" algn="l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 Monday from 11 am-1 pm</a:t>
                      </a:r>
                      <a:endParaRPr lang="en-GB" sz="2200" dirty="0">
                        <a:effectLst/>
                      </a:endParaRPr>
                    </a:p>
                    <a:p>
                      <a:pPr marL="838200" algn="l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Tuesday from 10 am-12 pm</a:t>
                      </a:r>
                      <a:endParaRPr lang="en-GB" sz="2200" dirty="0">
                        <a:effectLst/>
                      </a:endParaRPr>
                    </a:p>
                    <a:p>
                      <a:pPr marL="838200" algn="l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Wednesday from 10 am– 12pm</a:t>
                      </a:r>
                      <a:endParaRPr lang="en-GB" sz="2200" dirty="0">
                        <a:effectLst/>
                      </a:endParaRPr>
                    </a:p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 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20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Meeting Hours: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Thursday</a:t>
                      </a:r>
                      <a:r>
                        <a:rPr lang="en-US" sz="2200" baseline="0" dirty="0" smtClean="0">
                          <a:effectLst/>
                        </a:rPr>
                        <a:t> </a:t>
                      </a:r>
                      <a:r>
                        <a:rPr lang="en-US" sz="2200" dirty="0" smtClean="0">
                          <a:effectLst/>
                        </a:rPr>
                        <a:t>8-11 am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20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Office number                      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4300" algn="l"/>
                          <a:tab pos="800100" algn="l"/>
                        </a:tabLst>
                      </a:pPr>
                      <a:r>
                        <a:rPr lang="en-US" sz="2200" dirty="0">
                          <a:effectLst/>
                        </a:rPr>
                        <a:t>207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20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Office phone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4300" algn="l"/>
                          <a:tab pos="800100" algn="l"/>
                        </a:tabLst>
                      </a:pPr>
                      <a:r>
                        <a:rPr lang="en-US" sz="2200" dirty="0">
                          <a:effectLst/>
                        </a:rPr>
                        <a:t>-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1206"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200">
                          <a:effectLst/>
                        </a:rPr>
                        <a:t>E-Mail Address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ebandael@gmail.com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9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4526" y="1398868"/>
            <a:ext cx="9703558" cy="348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 rtl="1">
              <a:spcAft>
                <a:spcPts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Vision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and mission of Clinical Nutrition program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ar-SA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400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(</a:t>
            </a:r>
            <a:r>
              <a:rPr lang="en-US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Vision</a:t>
            </a:r>
            <a:r>
              <a:rPr lang="ar-SA" sz="1400" b="1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)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Leadership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and excellence in the field of clinical nutrition.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Low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ar-SA" sz="1400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 </a:t>
            </a:r>
            <a:endParaRPr lang="en-GB" sz="1050" dirty="0">
              <a:latin typeface="Century Gothic" panose="020B0502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marL="457200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400" b="1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Mission</a:t>
            </a:r>
            <a:r>
              <a:rPr lang="en-US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) </a:t>
            </a:r>
            <a:r>
              <a:rPr lang="ar-SA" sz="1400" b="1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)</a:t>
            </a:r>
            <a:r>
              <a:rPr lang="ar-SA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endParaRPr lang="en-GB" sz="1050" dirty="0">
              <a:latin typeface="Century Gothic" panose="020B0502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marL="457200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00" dirty="0">
                <a:latin typeface="Century Gothic" panose="020B0502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r>
              <a:rPr lang="en-US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Graduating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qualified clinical nutrition specialists provided with sufficient knowledge and skills and armed with values required for professional practices and leadership in the field of clinical nutrition that meet the aspirations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of the community at the national and international levels</a:t>
            </a:r>
            <a:r>
              <a:rPr lang="en-US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.</a:t>
            </a:r>
          </a:p>
          <a:p>
            <a:pPr indent="457200" algn="ctr" rtl="1">
              <a:spcAft>
                <a:spcPts val="0"/>
              </a:spcAft>
            </a:pPr>
            <a:r>
              <a:rPr lang="en-US" sz="16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160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4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es.</a:t>
            </a: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7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1695" y="835983"/>
            <a:ext cx="9689911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 rtl="1">
              <a:spcAft>
                <a:spcPts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Goals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of Clinical Nutrition program 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Low" rtl="1">
              <a:lnSpc>
                <a:spcPts val="12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b="1" dirty="0">
                <a:latin typeface="Century Gothic" panose="020B0502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>
              <a:lnSpc>
                <a:spcPts val="1200"/>
              </a:lnSpc>
              <a:spcBef>
                <a:spcPts val="600"/>
              </a:spcBef>
              <a:spcAft>
                <a:spcPts val="0"/>
              </a:spcAft>
            </a:pPr>
            <a:r>
              <a:rPr lang="ar-SA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</a:t>
            </a:r>
            <a:r>
              <a:rPr lang="en-US" b="1" dirty="0">
                <a:latin typeface="Century Gothic" panose="020B0502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(Goals)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Low">
              <a:spcBef>
                <a:spcPts val="600"/>
              </a:spcBef>
              <a:spcAft>
                <a:spcPts val="0"/>
              </a:spcAft>
              <a:buSzPts val="12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Providing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students with outstanding educational experiences in the field of clinical nutrition according to international standards that develop their professional practices.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Low" rtl="1">
              <a:spcBef>
                <a:spcPts val="600"/>
              </a:spcBef>
              <a:spcAft>
                <a:spcPts val="0"/>
              </a:spcAft>
              <a:buSzPts val="12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dirty="0" smtClean="0">
                <a:latin typeface="Traditional Arabic" panose="02020603050405020304" pitchFamily="18" charset="-78"/>
                <a:ea typeface="Times New Roman" panose="02020603050405020304" pitchFamily="18" charset="0"/>
              </a:rPr>
              <a:t>.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Low">
              <a:spcBef>
                <a:spcPts val="600"/>
              </a:spcBef>
              <a:spcAft>
                <a:spcPts val="0"/>
              </a:spcAft>
              <a:buSzPts val="12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Building the students' competencies of critical thinking, problem solving and effective communication that help them dealing with various nutritional problems in collaboration with the health care team and other nutrition- related sectors.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Low">
              <a:spcBef>
                <a:spcPts val="600"/>
              </a:spcBef>
              <a:spcAft>
                <a:spcPts val="0"/>
              </a:spcAft>
              <a:buSzPts val="12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Integrating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community service activities into the program to adopt healthy nutrition attitudes and behaviors and instill values </a:t>
            </a:r>
            <a:r>
              <a:rPr lang="en-US" dirty="0">
                <a:latin typeface="Cambria Math" panose="02040503050406030204" pitchFamily="18" charset="0"/>
                <a:ea typeface="Times New Roman" panose="02020603050405020304" pitchFamily="18" charset="0"/>
              </a:rPr>
              <a:t>​​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compassion, loyalty and belonging among students.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Low">
              <a:spcBef>
                <a:spcPts val="600"/>
              </a:spcBef>
              <a:spcAft>
                <a:spcPts val="0"/>
              </a:spcAft>
              <a:buSzPts val="12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Fostering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principles of life-long learning to empower students' professional self-development, and encourage their participation in conferences, workshops and clinical nutrition related scientific research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1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1166" y="358641"/>
            <a:ext cx="952178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b="1" u="sng" dirty="0">
                <a:latin typeface="Calibri Light" panose="020F0302020204030204" pitchFamily="34" charset="0"/>
                <a:ea typeface="Times New Roman" panose="02020603050405020304" pitchFamily="18" charset="0"/>
              </a:rPr>
              <a:t>Course Description</a:t>
            </a:r>
            <a:r>
              <a:rPr lang="en-US" sz="2300" dirty="0">
                <a:latin typeface="Calibri Light" panose="020F0302020204030204" pitchFamily="34" charset="0"/>
                <a:ea typeface="Times New Roman" panose="02020603050405020304" pitchFamily="18" charset="0"/>
              </a:rPr>
              <a:t> </a:t>
            </a:r>
            <a:endParaRPr lang="en-GB" sz="23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7671" y="1045755"/>
            <a:ext cx="11518711" cy="4414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hangingPunct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Is a comprehensive look at the nutritional needs of people in the various life stages.   From conception until death, people have special nutritional requirements to assure health and growth.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Low" hangingPunct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study the nutritional needs of various groups: pregnant, </a:t>
            </a:r>
            <a:r>
              <a:rPr lang="en-US" sz="1200" kern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lactating,infants</a:t>
            </a: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adults, and elderly individuals and to provide an inside of the following: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General introduction about nutrition status its outcome and the importance of nutrition throughout the life cycle.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 during pregnancy and lactation: effect of nutritional status on pregnancy outcome, nutrition supplementation during pregnancy, physiological changes of pregnancy, recommended intakes of different nutrients/foods. Effect of nonnutritive substances in foods (caffeine, artificial sweeteners, contaminants …</a:t>
            </a:r>
            <a:r>
              <a:rPr lang="en-US" sz="1200" kern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etc</a:t>
            </a: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), beliefs, avoidances, craving, and aversion.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Low" hangingPunct="0">
              <a:lnSpc>
                <a:spcPct val="115000"/>
              </a:lnSpc>
              <a:spcAft>
                <a:spcPts val="0"/>
              </a:spcAft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Lactation: physiology of lactation, nutrient requirements of lactation (proteins, lipids and vitamins), and common problems.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 in infancy: physiological development nutrient needs of infants (energy, protein, lipids, carbohydrates, water, minerals, and vitamins).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Low" hangingPunct="0">
              <a:lnSpc>
                <a:spcPct val="115000"/>
              </a:lnSpc>
              <a:spcAft>
                <a:spcPts val="0"/>
              </a:spcAft>
            </a:pP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Milk for infants: composition of human breast milk, formulas, food for infants, and feeding patterns).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 in childhood: growth and development,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assessinggrowth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nutritionalneeds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(energy, protein, minerals and vitamins), factors influencing food intake.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Low" hangingPunct="0">
              <a:lnSpc>
                <a:spcPct val="115000"/>
              </a:lnSpc>
              <a:spcAft>
                <a:spcPts val="0"/>
              </a:spcAft>
            </a:pP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Feeding the preschool and school age child .Preventing chronic diseases,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nutritionalconcerns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(obesity,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irondeficiency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dentalcaries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hyperactivitydisorders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and allergy).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 in adolescence: growth and development, </a:t>
            </a:r>
            <a:r>
              <a:rPr lang="en-US" sz="12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physiologicalchanges</a:t>
            </a: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growth assessment, nutritional requirements, recommendations to support growth and food habits.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Nutrition in older adults: Theories of aging, aging process(affect on sensory ,oral  health,gastrointestinal,metabolic,cardiovascular,renal,musculoskeletal,neurological and psychosocial), nutrition requirement and nutritional status of the elderly.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Application of nutrition principles to the human life cycle: nutrient functions, needs, sources and alterations during pregnancy, lactation, growth, development, maturation and aging.</a:t>
            </a:r>
            <a:endParaRPr lang="en-GB" sz="12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Special emphasis is placed on nutritional assessment, selection of food required to meet physiological need of individual.</a:t>
            </a:r>
            <a:endParaRPr lang="en-GB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04718" y="234779"/>
            <a:ext cx="11532358" cy="5938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1300" u="sng" dirty="0" smtClean="0">
                <a:latin typeface="Cooper Black"/>
                <a:ea typeface="Times New Roman" panose="02020603050405020304" pitchFamily="18" charset="0"/>
                <a:cs typeface="Arial" panose="020B0604020202020204" pitchFamily="34" charset="0"/>
              </a:rPr>
              <a:t>Course Objectives and Learning Objectives: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Low" hangingPunct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By the end of this course each student will be able to: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Understand the role of nutrition and changes in nutritional requirements that occur during the life cycle in humans.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Calculate different pediatric formulas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Perform milk and diet plan and calculations for all stages of life (from infancy including prematurity until elderly)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Calculate the nutrient needs for different health conditions for each stage of life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comprehend how development occurs throughout life. 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Discuss how and why nutrient needs change during each stage of the life cycle. 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know the nutritional requirements of each age group in the human. 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apply knowledge of nutritional needs of age groups to their dietary needs and food choices.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 able to describe the factors which alter nutrient needs at each stage.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 able to describe the factors that influence dietary intake at each stage.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 able to identify strategies to enable nutritive needs to be met at each stage.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Identify major areas of nutritional concern in each stage of the life cycle, including impact of physiological and developmental changes.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Identify nutritional risk factors that may lead to chronic disease.</a:t>
            </a:r>
            <a:endParaRPr lang="en-GB" sz="13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Low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3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evaluate dietary or nutrient intake and recommend improvements, if needed</a:t>
            </a:r>
            <a:endParaRPr lang="en-GB" sz="13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111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7882" y="613051"/>
            <a:ext cx="862884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latin typeface="Calibri Light" panose="020F0302020204030204" pitchFamily="34" charset="0"/>
                <a:ea typeface="Times New Roman" panose="02020603050405020304" pitchFamily="18" charset="0"/>
              </a:rPr>
              <a:t>Absence from classes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Calibri Light" panose="020F0302020204030204" pitchFamily="34" charset="0"/>
                <a:ea typeface="Times New Roman" panose="02020603050405020304" pitchFamily="18" charset="0"/>
              </a:rPr>
              <a:t> 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/>
            <a:r>
              <a:rPr lang="en-US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Students must attend all meetings. The student will lose the marks assigned for discussion and/or assignments that take place during the class if she is absent without a valid excuse. 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/>
            <a:r>
              <a:rPr lang="en-US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Students absent with a valid excuse must present their work report the next class session.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/>
            <a:r>
              <a:rPr lang="en-AU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Class discussions and presentations will deal with the steps of preparing the proposal. 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/>
            <a:r>
              <a:rPr lang="en-AU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Each student will present and discuss her work and any difficulties or questions that she may have. 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/>
            <a:r>
              <a:rPr lang="en-AU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 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 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b="1" u="sng" dirty="0">
                <a:latin typeface="Calibri Light" panose="020F0302020204030204" pitchFamily="34" charset="0"/>
                <a:ea typeface="Times New Roman" panose="02020603050405020304" pitchFamily="18" charset="0"/>
              </a:rPr>
              <a:t>Mobile Phones</a:t>
            </a:r>
            <a:endParaRPr lang="en-GB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Calibri Light" panose="020F0302020204030204" pitchFamily="34" charset="0"/>
                <a:ea typeface="Times New Roman" panose="02020603050405020304" pitchFamily="18" charset="0"/>
              </a:rPr>
              <a:t>Switch off mobile phones and devices during lectures and store away from open view. 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83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87690" y="1580266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hangingPunct="0">
              <a:spcAft>
                <a:spcPts val="0"/>
              </a:spcAft>
            </a:pPr>
            <a:r>
              <a:rPr lang="en-US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Learning </a:t>
            </a:r>
            <a:r>
              <a:rPr lang="en-US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resourses</a:t>
            </a:r>
            <a:r>
              <a:rPr lang="en-US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 hangingPunct="0">
              <a:spcAft>
                <a:spcPts val="0"/>
              </a:spcAft>
            </a:pPr>
            <a:endParaRPr lang="en-US" sz="2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0"/>
              </a:spcAft>
              <a:buFont typeface="+mj-lt"/>
              <a:buAutoNum type="arabicPeriod"/>
            </a:pPr>
            <a:r>
              <a:rPr lang="en-GB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Nutrition through the life cycle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7577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322347"/>
              </p:ext>
            </p:extLst>
          </p:nvPr>
        </p:nvGraphicFramePr>
        <p:xfrm>
          <a:off x="488226" y="343925"/>
          <a:ext cx="9147093" cy="59635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084"/>
                <a:gridCol w="1378424"/>
                <a:gridCol w="2224585"/>
              </a:tblGrid>
              <a:tr h="155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List of topics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Week due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Contact hours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Course Introduction 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Pediatrics 1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Pediatrics 2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Pediatrics 3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rd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Childhood 1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8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Childhood 2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9075" algn="l"/>
                        </a:tabLs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Adolescent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sz="2400" b="1" baseline="30000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Adulthood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2400" b="1" baseline="30000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Elderly 1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6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Elderly 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sz="2400" b="1" baseline="30000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Pregnancy 1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US" sz="2400" b="1" baseline="30000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Pregnancy 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2400" b="1" baseline="30000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 dirty="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Lactation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14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Discussion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15</a:t>
                      </a:r>
                      <a:r>
                        <a:rPr lang="en-US" sz="2400" b="1" baseline="30000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2400" b="1">
                          <a:effectLst/>
                          <a:latin typeface="Calibri Light" panose="020F0302020204030204" pitchFamily="34" charset="0"/>
                          <a:ea typeface="PMingLiU"/>
                          <a:cs typeface="Arial" panose="020B060402020202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 Light" panose="020F0302020204030204" pitchFamily="34" charset="0"/>
                        <a:ea typeface="PMingLiU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24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6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1012</TotalTime>
  <Words>787</Words>
  <Application>Microsoft Office PowerPoint</Application>
  <PresentationFormat>Widescreen</PresentationFormat>
  <Paragraphs>146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Cooper Black</vt:lpstr>
      <vt:lpstr>PMingLiU</vt:lpstr>
      <vt:lpstr>Arial</vt:lpstr>
      <vt:lpstr>Calibri</vt:lpstr>
      <vt:lpstr>Calibri Light</vt:lpstr>
      <vt:lpstr>Cambria Math</vt:lpstr>
      <vt:lpstr>Century Gothic</vt:lpstr>
      <vt:lpstr>Symbol</vt:lpstr>
      <vt:lpstr>Tahoma</vt:lpstr>
      <vt:lpstr>Times New Roman</vt:lpstr>
      <vt:lpstr>Traditional Arabic</vt:lpstr>
      <vt:lpstr>Wingdings 3</vt:lpstr>
      <vt:lpstr>Slice</vt:lpstr>
      <vt:lpstr>Nutrition through the life cycle (CHS 265) First Semester 1436-1437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CHS 439 SEMINAR IN CLINICAL NUTRITION First Semester 1436-1437</dc:title>
  <dc:creator>Iman</dc:creator>
  <cp:lastModifiedBy>Iman</cp:lastModifiedBy>
  <cp:revision>17</cp:revision>
  <dcterms:created xsi:type="dcterms:W3CDTF">2015-08-23T13:21:34Z</dcterms:created>
  <dcterms:modified xsi:type="dcterms:W3CDTF">2015-08-24T06:14:02Z</dcterms:modified>
</cp:coreProperties>
</file>