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7" r:id="rId3"/>
    <p:sldId id="263" r:id="rId4"/>
    <p:sldId id="264" r:id="rId5"/>
    <p:sldId id="258" r:id="rId6"/>
    <p:sldId id="259" r:id="rId7"/>
    <p:sldId id="260" r:id="rId8"/>
    <p:sldId id="261" r:id="rId9"/>
    <p:sldId id="262"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1C9AC-FBC0-43AD-B1A3-910B9684B959}" type="datetimeFigureOut">
              <a:rPr lang="en-GB" smtClean="0"/>
              <a:t>24/08/2015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03984F-6565-4376-B517-49598BC10EAA}" type="slidenum">
              <a:rPr lang="en-GB" smtClean="0"/>
              <a:t>‹#›</a:t>
            </a:fld>
            <a:endParaRPr lang="en-GB"/>
          </a:p>
        </p:txBody>
      </p:sp>
    </p:spTree>
    <p:extLst>
      <p:ext uri="{BB962C8B-B14F-4D97-AF65-F5344CB8AC3E}">
        <p14:creationId xmlns:p14="http://schemas.microsoft.com/office/powerpoint/2010/main" val="4294590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outline</a:t>
            </a:r>
            <a:endParaRPr lang="en-GB" dirty="0"/>
          </a:p>
        </p:txBody>
      </p:sp>
      <p:sp>
        <p:nvSpPr>
          <p:cNvPr id="4" name="Slide Number Placeholder 3"/>
          <p:cNvSpPr>
            <a:spLocks noGrp="1"/>
          </p:cNvSpPr>
          <p:nvPr>
            <p:ph type="sldNum" sz="quarter" idx="10"/>
          </p:nvPr>
        </p:nvSpPr>
        <p:spPr/>
        <p:txBody>
          <a:bodyPr/>
          <a:lstStyle/>
          <a:p>
            <a:fld id="{7F03984F-6565-4376-B517-49598BC10EAA}" type="slidenum">
              <a:rPr lang="en-GB" smtClean="0"/>
              <a:t>7</a:t>
            </a:fld>
            <a:endParaRPr lang="en-GB"/>
          </a:p>
        </p:txBody>
      </p:sp>
    </p:spTree>
    <p:extLst>
      <p:ext uri="{BB962C8B-B14F-4D97-AF65-F5344CB8AC3E}">
        <p14:creationId xmlns:p14="http://schemas.microsoft.com/office/powerpoint/2010/main" val="1767762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Presentation you will be marked by department </a:t>
            </a:r>
            <a:endParaRPr lang="en-GB" dirty="0"/>
          </a:p>
        </p:txBody>
      </p:sp>
      <p:sp>
        <p:nvSpPr>
          <p:cNvPr id="4" name="Slide Number Placeholder 3"/>
          <p:cNvSpPr>
            <a:spLocks noGrp="1"/>
          </p:cNvSpPr>
          <p:nvPr>
            <p:ph type="sldNum" sz="quarter" idx="10"/>
          </p:nvPr>
        </p:nvSpPr>
        <p:spPr/>
        <p:txBody>
          <a:bodyPr/>
          <a:lstStyle/>
          <a:p>
            <a:fld id="{7F03984F-6565-4376-B517-49598BC10EAA}" type="slidenum">
              <a:rPr lang="en-GB" smtClean="0"/>
              <a:t>8</a:t>
            </a:fld>
            <a:endParaRPr lang="en-GB"/>
          </a:p>
        </p:txBody>
      </p:sp>
    </p:spTree>
    <p:extLst>
      <p:ext uri="{BB962C8B-B14F-4D97-AF65-F5344CB8AC3E}">
        <p14:creationId xmlns:p14="http://schemas.microsoft.com/office/powerpoint/2010/main" val="37768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Presentation assessment</a:t>
            </a:r>
            <a:endParaRPr lang="en-GB" dirty="0"/>
          </a:p>
        </p:txBody>
      </p:sp>
      <p:sp>
        <p:nvSpPr>
          <p:cNvPr id="4" name="Slide Number Placeholder 3"/>
          <p:cNvSpPr>
            <a:spLocks noGrp="1"/>
          </p:cNvSpPr>
          <p:nvPr>
            <p:ph type="sldNum" sz="quarter" idx="10"/>
          </p:nvPr>
        </p:nvSpPr>
        <p:spPr/>
        <p:txBody>
          <a:bodyPr/>
          <a:lstStyle/>
          <a:p>
            <a:fld id="{7F03984F-6565-4376-B517-49598BC10EAA}" type="slidenum">
              <a:rPr lang="en-GB" smtClean="0"/>
              <a:t>9</a:t>
            </a:fld>
            <a:endParaRPr lang="en-GB"/>
          </a:p>
        </p:txBody>
      </p:sp>
    </p:spTree>
    <p:extLst>
      <p:ext uri="{BB962C8B-B14F-4D97-AF65-F5344CB8AC3E}">
        <p14:creationId xmlns:p14="http://schemas.microsoft.com/office/powerpoint/2010/main" val="215320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8/24/2015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Nutrition Therapy for Physiological Stress &amp; </a:t>
            </a:r>
            <a:r>
              <a:rPr lang="en-US" b="1" dirty="0" smtClean="0"/>
              <a:t>Acute</a:t>
            </a:r>
            <a:r>
              <a:rPr lang="en-GB" dirty="0"/>
              <a:t> </a:t>
            </a:r>
            <a:r>
              <a:rPr lang="en-US" b="1" dirty="0" smtClean="0"/>
              <a:t>Diseases </a:t>
            </a:r>
            <a:r>
              <a:rPr lang="en-US" b="1" dirty="0"/>
              <a:t>(CHS 268</a:t>
            </a:r>
            <a:r>
              <a:rPr lang="en-US" b="1" dirty="0" smtClean="0"/>
              <a:t>)</a:t>
            </a:r>
            <a:r>
              <a:rPr lang="en-GB" dirty="0"/>
              <a:t/>
            </a:r>
            <a:br>
              <a:rPr lang="en-GB" dirty="0"/>
            </a:br>
            <a:r>
              <a:rPr lang="en-US" b="1" dirty="0"/>
              <a:t>First Semester 1436-1437</a:t>
            </a:r>
            <a:endParaRPr lang="en-GB" dirty="0"/>
          </a:p>
        </p:txBody>
      </p:sp>
      <p:sp>
        <p:nvSpPr>
          <p:cNvPr id="3" name="Subtitle 2"/>
          <p:cNvSpPr>
            <a:spLocks noGrp="1"/>
          </p:cNvSpPr>
          <p:nvPr>
            <p:ph type="subTitle" idx="1"/>
          </p:nvPr>
        </p:nvSpPr>
        <p:spPr/>
        <p:txBody>
          <a:bodyPr/>
          <a:lstStyle/>
          <a:p>
            <a:r>
              <a:rPr lang="en-GB" dirty="0" smtClean="0"/>
              <a:t>Dr Iman </a:t>
            </a:r>
            <a:r>
              <a:rPr lang="en-GB" dirty="0" err="1" smtClean="0"/>
              <a:t>Bindayel</a:t>
            </a:r>
            <a:endParaRPr lang="en-GB" dirty="0"/>
          </a:p>
        </p:txBody>
      </p:sp>
    </p:spTree>
    <p:extLst>
      <p:ext uri="{BB962C8B-B14F-4D97-AF65-F5344CB8AC3E}">
        <p14:creationId xmlns:p14="http://schemas.microsoft.com/office/powerpoint/2010/main" val="1656144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ctr">
              <a:buNone/>
            </a:pPr>
            <a:r>
              <a:rPr lang="en-GB" sz="6000" b="1" dirty="0" smtClean="0">
                <a:solidFill>
                  <a:schemeClr val="accent4">
                    <a:lumMod val="60000"/>
                    <a:lumOff val="40000"/>
                  </a:schemeClr>
                </a:solidFill>
              </a:rPr>
              <a:t>Good luck</a:t>
            </a:r>
          </a:p>
          <a:p>
            <a:pPr marL="0" indent="0" algn="ctr">
              <a:buNone/>
            </a:pPr>
            <a:r>
              <a:rPr lang="en-GB" sz="6000" b="1" dirty="0" smtClean="0">
                <a:solidFill>
                  <a:schemeClr val="accent4">
                    <a:lumMod val="60000"/>
                    <a:lumOff val="40000"/>
                  </a:schemeClr>
                </a:solidFill>
              </a:rPr>
              <a:t> </a:t>
            </a:r>
            <a:endParaRPr lang="en-GB" sz="6000" b="1" dirty="0">
              <a:solidFill>
                <a:schemeClr val="accent4">
                  <a:lumMod val="60000"/>
                  <a:lumOff val="4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8887" y="2615821"/>
            <a:ext cx="2305050" cy="1981200"/>
          </a:xfrm>
          <a:prstGeom prst="rect">
            <a:avLst/>
          </a:prstGeom>
        </p:spPr>
      </p:pic>
    </p:spTree>
    <p:extLst>
      <p:ext uri="{BB962C8B-B14F-4D97-AF65-F5344CB8AC3E}">
        <p14:creationId xmlns:p14="http://schemas.microsoft.com/office/powerpoint/2010/main" val="1806989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0510655"/>
              </p:ext>
            </p:extLst>
          </p:nvPr>
        </p:nvGraphicFramePr>
        <p:xfrm>
          <a:off x="684212" y="669704"/>
          <a:ext cx="9129489" cy="5756858"/>
        </p:xfrm>
        <a:graphic>
          <a:graphicData uri="http://schemas.openxmlformats.org/drawingml/2006/table">
            <a:tbl>
              <a:tblPr firstRow="1" firstCol="1" bandRow="1">
                <a:tableStyleId>{5C22544A-7EE6-4342-B048-85BDC9FD1C3A}</a:tableStyleId>
              </a:tblPr>
              <a:tblGrid>
                <a:gridCol w="3353251"/>
                <a:gridCol w="5776238"/>
              </a:tblGrid>
              <a:tr h="471206">
                <a:tc>
                  <a:txBody>
                    <a:bodyPr/>
                    <a:lstStyle/>
                    <a:p>
                      <a:pPr algn="just" rtl="0">
                        <a:lnSpc>
                          <a:spcPct val="107000"/>
                        </a:lnSpc>
                        <a:spcAft>
                          <a:spcPts val="0"/>
                        </a:spcAft>
                      </a:pPr>
                      <a:r>
                        <a:rPr lang="en-US" sz="2200" dirty="0">
                          <a:effectLst/>
                        </a:rPr>
                        <a:t> Instructor: </a:t>
                      </a:r>
                      <a:endParaRPr lang="en-GB" sz="2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pPr>
                      <a:r>
                        <a:rPr lang="es-VE" sz="2200">
                          <a:effectLst/>
                        </a:rPr>
                        <a:t>Dr Iman Bindayel</a:t>
                      </a:r>
                      <a:endParaRPr lang="en-GB" sz="220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just" rtl="0">
                        <a:lnSpc>
                          <a:spcPct val="107000"/>
                        </a:lnSpc>
                        <a:spcAft>
                          <a:spcPts val="0"/>
                        </a:spcAft>
                      </a:pPr>
                      <a:r>
                        <a:rPr lang="en-US" sz="2200" dirty="0">
                          <a:effectLst/>
                        </a:rPr>
                        <a:t>Course Credit     </a:t>
                      </a:r>
                      <a:endParaRPr lang="en-GB" sz="2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pPr>
                      <a:r>
                        <a:rPr lang="en-US" sz="2200">
                          <a:effectLst/>
                        </a:rPr>
                        <a:t>3 theoretical  hours</a:t>
                      </a:r>
                      <a:endParaRPr lang="en-GB" sz="220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l" rtl="0">
                        <a:lnSpc>
                          <a:spcPct val="107000"/>
                        </a:lnSpc>
                        <a:spcAft>
                          <a:spcPts val="0"/>
                        </a:spcAft>
                        <a:tabLst>
                          <a:tab pos="114300" algn="l"/>
                        </a:tabLst>
                      </a:pPr>
                      <a:r>
                        <a:rPr lang="en-US" sz="2200" dirty="0">
                          <a:effectLst/>
                        </a:rPr>
                        <a:t> Level                                 </a:t>
                      </a:r>
                      <a:endParaRPr lang="en-GB" sz="2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pPr>
                      <a:r>
                        <a:rPr lang="en-US" sz="2200" dirty="0" smtClean="0">
                          <a:effectLst/>
                          <a:latin typeface="+mn-lt"/>
                          <a:ea typeface="+mn-ea"/>
                        </a:rPr>
                        <a:t>6</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r h="2458416">
                <a:tc>
                  <a:txBody>
                    <a:bodyPr/>
                    <a:lstStyle/>
                    <a:p>
                      <a:pPr algn="just" rtl="0">
                        <a:lnSpc>
                          <a:spcPct val="107000"/>
                        </a:lnSpc>
                        <a:spcAft>
                          <a:spcPts val="0"/>
                        </a:spcAft>
                      </a:pPr>
                      <a:r>
                        <a:rPr lang="en-US" sz="2200">
                          <a:effectLst/>
                        </a:rPr>
                        <a:t>Office Hours:</a:t>
                      </a:r>
                      <a:endParaRPr lang="en-GB" sz="2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876300" algn="l" rtl="1">
                        <a:lnSpc>
                          <a:spcPct val="107000"/>
                        </a:lnSpc>
                        <a:spcAft>
                          <a:spcPts val="0"/>
                        </a:spcAft>
                      </a:pPr>
                      <a:r>
                        <a:rPr lang="en-US" sz="2200" dirty="0">
                          <a:effectLst/>
                        </a:rPr>
                        <a:t> Monday from 11 am-1 pm</a:t>
                      </a:r>
                      <a:endParaRPr lang="en-GB" sz="2200" dirty="0">
                        <a:effectLst/>
                      </a:endParaRPr>
                    </a:p>
                    <a:p>
                      <a:pPr marL="838200" algn="l" rtl="1">
                        <a:lnSpc>
                          <a:spcPct val="107000"/>
                        </a:lnSpc>
                        <a:spcAft>
                          <a:spcPts val="0"/>
                        </a:spcAft>
                      </a:pPr>
                      <a:r>
                        <a:rPr lang="en-US" sz="2200" dirty="0">
                          <a:effectLst/>
                        </a:rPr>
                        <a:t>Tuesday from 10 am-12 pm</a:t>
                      </a:r>
                      <a:endParaRPr lang="en-GB" sz="2200" dirty="0">
                        <a:effectLst/>
                      </a:endParaRPr>
                    </a:p>
                    <a:p>
                      <a:pPr marL="838200" algn="l" rtl="1">
                        <a:lnSpc>
                          <a:spcPct val="107000"/>
                        </a:lnSpc>
                        <a:spcAft>
                          <a:spcPts val="0"/>
                        </a:spcAft>
                      </a:pPr>
                      <a:r>
                        <a:rPr lang="en-US" sz="2200" dirty="0">
                          <a:effectLst/>
                        </a:rPr>
                        <a:t>Wednesday from 10 am– 12pm</a:t>
                      </a:r>
                      <a:endParaRPr lang="en-GB" sz="2200" dirty="0">
                        <a:effectLst/>
                      </a:endParaRPr>
                    </a:p>
                    <a:p>
                      <a:pPr algn="just" rtl="0">
                        <a:lnSpc>
                          <a:spcPct val="107000"/>
                        </a:lnSpc>
                        <a:spcAft>
                          <a:spcPts val="0"/>
                        </a:spcAft>
                      </a:pPr>
                      <a:r>
                        <a:rPr lang="en-US" sz="2200" dirty="0">
                          <a:effectLst/>
                        </a:rPr>
                        <a:t> </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just" rtl="0">
                        <a:lnSpc>
                          <a:spcPct val="107000"/>
                        </a:lnSpc>
                        <a:spcAft>
                          <a:spcPts val="0"/>
                        </a:spcAft>
                      </a:pPr>
                      <a:r>
                        <a:rPr lang="en-US" sz="2200">
                          <a:effectLst/>
                        </a:rPr>
                        <a:t>Meeting Hours:</a:t>
                      </a:r>
                      <a:endParaRPr lang="en-GB" sz="2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rtl="0">
                        <a:lnSpc>
                          <a:spcPct val="107000"/>
                        </a:lnSpc>
                        <a:spcAft>
                          <a:spcPts val="0"/>
                        </a:spcAft>
                      </a:pPr>
                      <a:r>
                        <a:rPr lang="en-US" sz="2200" dirty="0" smtClean="0">
                          <a:effectLst/>
                        </a:rPr>
                        <a:t>Tuesday</a:t>
                      </a:r>
                      <a:r>
                        <a:rPr lang="en-US" sz="2200" baseline="0" dirty="0" smtClean="0">
                          <a:effectLst/>
                        </a:rPr>
                        <a:t> </a:t>
                      </a:r>
                      <a:r>
                        <a:rPr lang="en-US" sz="2200" dirty="0" smtClean="0">
                          <a:effectLst/>
                        </a:rPr>
                        <a:t>8-10 am</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just" rtl="0">
                        <a:lnSpc>
                          <a:spcPct val="107000"/>
                        </a:lnSpc>
                        <a:spcAft>
                          <a:spcPts val="0"/>
                        </a:spcAft>
                      </a:pPr>
                      <a:r>
                        <a:rPr lang="en-US" sz="2200">
                          <a:effectLst/>
                        </a:rPr>
                        <a:t>Office number                      </a:t>
                      </a:r>
                      <a:endParaRPr lang="en-GB" sz="2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tabLst>
                          <a:tab pos="114300" algn="l"/>
                          <a:tab pos="800100" algn="l"/>
                        </a:tabLst>
                      </a:pPr>
                      <a:r>
                        <a:rPr lang="en-US" sz="2200" dirty="0">
                          <a:effectLst/>
                        </a:rPr>
                        <a:t>207</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just" rtl="0">
                        <a:lnSpc>
                          <a:spcPct val="107000"/>
                        </a:lnSpc>
                        <a:spcAft>
                          <a:spcPts val="0"/>
                        </a:spcAft>
                      </a:pPr>
                      <a:r>
                        <a:rPr lang="en-US" sz="2200">
                          <a:effectLst/>
                        </a:rPr>
                        <a:t>Office phone</a:t>
                      </a:r>
                      <a:endParaRPr lang="en-GB" sz="2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tabLst>
                          <a:tab pos="114300" algn="l"/>
                          <a:tab pos="800100" algn="l"/>
                        </a:tabLst>
                      </a:pPr>
                      <a:r>
                        <a:rPr lang="en-US" sz="2200" dirty="0">
                          <a:effectLst/>
                        </a:rPr>
                        <a:t>-</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r h="471206">
                <a:tc>
                  <a:txBody>
                    <a:bodyPr/>
                    <a:lstStyle/>
                    <a:p>
                      <a:pPr algn="just" rtl="0">
                        <a:lnSpc>
                          <a:spcPct val="107000"/>
                        </a:lnSpc>
                        <a:spcAft>
                          <a:spcPts val="0"/>
                        </a:spcAft>
                      </a:pPr>
                      <a:r>
                        <a:rPr lang="pt-BR" sz="2200">
                          <a:effectLst/>
                        </a:rPr>
                        <a:t>E-Mail Address</a:t>
                      </a:r>
                      <a:endParaRPr lang="en-GB" sz="2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rtl="0">
                        <a:lnSpc>
                          <a:spcPct val="107000"/>
                        </a:lnSpc>
                        <a:spcAft>
                          <a:spcPts val="0"/>
                        </a:spcAft>
                      </a:pPr>
                      <a:r>
                        <a:rPr lang="en-US" sz="2200" dirty="0">
                          <a:effectLst/>
                        </a:rPr>
                        <a:t>ebandael@gmail.com</a:t>
                      </a:r>
                      <a:endParaRPr lang="en-GB" sz="22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372927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68992" y="771071"/>
            <a:ext cx="9703558" cy="5075236"/>
          </a:xfrm>
          <a:prstGeom prst="rect">
            <a:avLst/>
          </a:prstGeom>
        </p:spPr>
        <p:txBody>
          <a:bodyPr wrap="square">
            <a:spAutoFit/>
          </a:bodyPr>
          <a:lstStyle/>
          <a:p>
            <a:pPr indent="457200" algn="ctr" rtl="1">
              <a:spcAft>
                <a:spcPts val="0"/>
              </a:spcAft>
            </a:pPr>
            <a:r>
              <a:rPr lang="en-US" sz="2200" b="1" dirty="0" smtClean="0">
                <a:solidFill>
                  <a:srgbClr val="000000"/>
                </a:solidFill>
                <a:latin typeface="Arial" panose="020B0604020202020204" pitchFamily="34" charset="0"/>
                <a:ea typeface="Times New Roman" panose="02020603050405020304" pitchFamily="18" charset="0"/>
              </a:rPr>
              <a:t>Vision </a:t>
            </a:r>
            <a:r>
              <a:rPr lang="en-US" sz="2200" b="1" dirty="0">
                <a:solidFill>
                  <a:srgbClr val="000000"/>
                </a:solidFill>
                <a:latin typeface="Arial" panose="020B0604020202020204" pitchFamily="34" charset="0"/>
                <a:ea typeface="Times New Roman" panose="02020603050405020304" pitchFamily="18" charset="0"/>
              </a:rPr>
              <a:t>and mission of Clinical Nutrition program </a:t>
            </a:r>
            <a:endParaRPr lang="en-US" sz="2200" b="1" dirty="0" smtClean="0">
              <a:solidFill>
                <a:srgbClr val="000000"/>
              </a:solidFill>
              <a:latin typeface="Arial" panose="020B0604020202020204" pitchFamily="34" charset="0"/>
              <a:ea typeface="Times New Roman" panose="02020603050405020304" pitchFamily="18" charset="0"/>
            </a:endParaRPr>
          </a:p>
          <a:p>
            <a:pPr indent="457200" algn="ctr" rtl="1">
              <a:spcAft>
                <a:spcPts val="0"/>
              </a:spcAft>
            </a:pPr>
            <a:endParaRPr lang="en-GB" sz="2200" dirty="0">
              <a:latin typeface="Times New Roman" panose="02020603050405020304" pitchFamily="18" charset="0"/>
              <a:ea typeface="Times New Roman" panose="02020603050405020304" pitchFamily="18" charset="0"/>
            </a:endParaRPr>
          </a:p>
          <a:p>
            <a:pPr rtl="1">
              <a:lnSpc>
                <a:spcPct val="150000"/>
              </a:lnSpc>
              <a:spcBef>
                <a:spcPts val="600"/>
              </a:spcBef>
              <a:spcAft>
                <a:spcPts val="0"/>
              </a:spcAft>
            </a:pPr>
            <a:r>
              <a:rPr lang="ar-SA" sz="2200" b="1" dirty="0" smtClean="0">
                <a:latin typeface="Times New Roman" panose="02020603050405020304" pitchFamily="18" charset="0"/>
                <a:ea typeface="Times New Roman" panose="02020603050405020304" pitchFamily="18" charset="0"/>
              </a:rPr>
              <a:t> </a:t>
            </a:r>
            <a:r>
              <a:rPr lang="ar-SA" sz="2200" b="1" dirty="0">
                <a:latin typeface="Century Gothic" panose="020B0502020202020204" pitchFamily="34" charset="0"/>
                <a:ea typeface="Times New Roman" panose="02020603050405020304" pitchFamily="18" charset="0"/>
              </a:rPr>
              <a:t>(</a:t>
            </a:r>
            <a:r>
              <a:rPr lang="en-US" sz="2200" b="1" dirty="0">
                <a:latin typeface="Century Gothic" panose="020B0502020202020204" pitchFamily="34" charset="0"/>
                <a:ea typeface="Times New Roman" panose="02020603050405020304" pitchFamily="18" charset="0"/>
                <a:cs typeface="Tahoma" panose="020B0604030504040204" pitchFamily="34" charset="0"/>
              </a:rPr>
              <a:t>Vision</a:t>
            </a:r>
            <a:r>
              <a:rPr lang="ar-SA" sz="2200" b="1" dirty="0" smtClean="0">
                <a:latin typeface="Century Gothic" panose="020B0502020202020204" pitchFamily="34" charset="0"/>
                <a:ea typeface="Times New Roman" panose="02020603050405020304" pitchFamily="18" charset="0"/>
              </a:rPr>
              <a:t>)</a:t>
            </a:r>
            <a:endParaRPr lang="en-GB" sz="2200" dirty="0">
              <a:latin typeface="Times New Roman" panose="02020603050405020304" pitchFamily="18" charset="0"/>
              <a:ea typeface="Times New Roman" panose="02020603050405020304" pitchFamily="18" charset="0"/>
            </a:endParaRPr>
          </a:p>
          <a:p>
            <a:pPr rtl="1">
              <a:lnSpc>
                <a:spcPct val="150000"/>
              </a:lnSpc>
              <a:spcBef>
                <a:spcPts val="600"/>
              </a:spcBef>
              <a:spcAft>
                <a:spcPts val="0"/>
              </a:spcAft>
            </a:pPr>
            <a:r>
              <a:rPr lang="en-US" sz="2200" dirty="0" smtClean="0">
                <a:latin typeface="Arial" panose="020B0604020202020204" pitchFamily="34" charset="0"/>
                <a:ea typeface="Times New Roman" panose="02020603050405020304" pitchFamily="18" charset="0"/>
                <a:cs typeface="Tahoma" panose="020B0604030504040204" pitchFamily="34" charset="0"/>
              </a:rPr>
              <a:t>Leadership </a:t>
            </a:r>
            <a:r>
              <a:rPr lang="en-US" sz="2200" dirty="0">
                <a:latin typeface="Arial" panose="020B0604020202020204" pitchFamily="34" charset="0"/>
                <a:ea typeface="Times New Roman" panose="02020603050405020304" pitchFamily="18" charset="0"/>
                <a:cs typeface="Tahoma" panose="020B0604030504040204" pitchFamily="34" charset="0"/>
              </a:rPr>
              <a:t>and excellence in the field of clinical nutrition.</a:t>
            </a:r>
            <a:endParaRPr lang="en-GB" sz="2200" dirty="0">
              <a:latin typeface="Times New Roman" panose="02020603050405020304" pitchFamily="18" charset="0"/>
              <a:ea typeface="Times New Roman" panose="02020603050405020304" pitchFamily="18" charset="0"/>
            </a:endParaRPr>
          </a:p>
          <a:p>
            <a:pPr marL="457200" algn="justLow" rtl="1">
              <a:lnSpc>
                <a:spcPct val="115000"/>
              </a:lnSpc>
              <a:spcBef>
                <a:spcPts val="1200"/>
              </a:spcBef>
              <a:spcAft>
                <a:spcPts val="0"/>
              </a:spcAft>
            </a:pPr>
            <a:r>
              <a:rPr lang="ar-SA" sz="2200" b="1" dirty="0">
                <a:latin typeface="Century Gothic" panose="020B0502020202020204" pitchFamily="34" charset="0"/>
                <a:ea typeface="Times New Roman" panose="02020603050405020304" pitchFamily="18" charset="0"/>
              </a:rPr>
              <a:t> </a:t>
            </a:r>
            <a:endParaRPr lang="en-GB" sz="2200" dirty="0">
              <a:latin typeface="Century Gothic" panose="020B0502020202020204" pitchFamily="34" charset="0"/>
              <a:ea typeface="Times New Roman" panose="02020603050405020304" pitchFamily="18" charset="0"/>
              <a:cs typeface="Tahoma" panose="020B0604030504040204" pitchFamily="34" charset="0"/>
            </a:endParaRPr>
          </a:p>
          <a:p>
            <a:pPr marL="457200" rtl="1">
              <a:lnSpc>
                <a:spcPct val="115000"/>
              </a:lnSpc>
              <a:spcBef>
                <a:spcPts val="1200"/>
              </a:spcBef>
              <a:spcAft>
                <a:spcPts val="0"/>
              </a:spcAft>
            </a:pPr>
            <a:r>
              <a:rPr lang="en-US" sz="2200" b="1" dirty="0" smtClean="0">
                <a:latin typeface="Century Gothic" panose="020B0502020202020204" pitchFamily="34" charset="0"/>
                <a:ea typeface="Times New Roman" panose="02020603050405020304" pitchFamily="18" charset="0"/>
                <a:cs typeface="Tahoma" panose="020B0604030504040204" pitchFamily="34" charset="0"/>
              </a:rPr>
              <a:t>Mission</a:t>
            </a:r>
            <a:r>
              <a:rPr lang="en-US" sz="2200" b="1" dirty="0">
                <a:latin typeface="Century Gothic" panose="020B0502020202020204" pitchFamily="34" charset="0"/>
                <a:ea typeface="Times New Roman" panose="02020603050405020304" pitchFamily="18" charset="0"/>
                <a:cs typeface="Tahoma" panose="020B0604030504040204" pitchFamily="34" charset="0"/>
              </a:rPr>
              <a:t>) </a:t>
            </a:r>
            <a:r>
              <a:rPr lang="ar-SA" sz="2200" b="1" dirty="0" smtClean="0">
                <a:latin typeface="Century Gothic" panose="020B0502020202020204" pitchFamily="34" charset="0"/>
                <a:ea typeface="Times New Roman" panose="02020603050405020304" pitchFamily="18" charset="0"/>
              </a:rPr>
              <a:t>)</a:t>
            </a:r>
            <a:r>
              <a:rPr lang="ar-SA" sz="2200" dirty="0" smtClean="0">
                <a:latin typeface="Century Gothic" panose="020B0502020202020204" pitchFamily="34" charset="0"/>
                <a:ea typeface="Times New Roman" panose="02020603050405020304" pitchFamily="18" charset="0"/>
              </a:rPr>
              <a:t> </a:t>
            </a:r>
            <a:endParaRPr lang="en-GB" sz="2200" dirty="0">
              <a:latin typeface="Century Gothic" panose="020B0502020202020204" pitchFamily="34" charset="0"/>
              <a:ea typeface="Times New Roman" panose="02020603050405020304" pitchFamily="18" charset="0"/>
              <a:cs typeface="Tahoma" panose="020B0604030504040204" pitchFamily="34" charset="0"/>
            </a:endParaRPr>
          </a:p>
          <a:p>
            <a:pPr marL="457200" rtl="1">
              <a:lnSpc>
                <a:spcPct val="115000"/>
              </a:lnSpc>
              <a:spcBef>
                <a:spcPts val="1200"/>
              </a:spcBef>
              <a:spcAft>
                <a:spcPts val="0"/>
              </a:spcAft>
            </a:pPr>
            <a:r>
              <a:rPr lang="en-US" sz="2200" dirty="0">
                <a:latin typeface="Century Gothic" panose="020B0502020202020204" pitchFamily="34" charset="0"/>
                <a:ea typeface="Times New Roman" panose="02020603050405020304" pitchFamily="18" charset="0"/>
                <a:cs typeface="Tahoma" panose="020B0604030504040204" pitchFamily="34" charset="0"/>
              </a:rPr>
              <a:t> </a:t>
            </a:r>
            <a:r>
              <a:rPr lang="en-US" sz="2200" dirty="0" smtClean="0">
                <a:latin typeface="Arial" panose="020B0604020202020204" pitchFamily="34" charset="0"/>
                <a:ea typeface="Times New Roman" panose="02020603050405020304" pitchFamily="18" charset="0"/>
                <a:cs typeface="Tahoma" panose="020B0604030504040204" pitchFamily="34" charset="0"/>
              </a:rPr>
              <a:t>Graduating </a:t>
            </a:r>
            <a:r>
              <a:rPr lang="en-US" sz="2200" dirty="0">
                <a:latin typeface="Arial" panose="020B0604020202020204" pitchFamily="34" charset="0"/>
                <a:ea typeface="Times New Roman" panose="02020603050405020304" pitchFamily="18" charset="0"/>
                <a:cs typeface="Tahoma" panose="020B0604030504040204" pitchFamily="34" charset="0"/>
              </a:rPr>
              <a:t>qualified clinical nutrition specialists provided with sufficient knowledge and skills and armed with values required for professional practices and leadership in the field of clinical nutrition that meet the aspirations</a:t>
            </a:r>
            <a:r>
              <a:rPr lang="en-US" sz="2200" b="1" dirty="0">
                <a:latin typeface="Arial" panose="020B0604020202020204" pitchFamily="34" charset="0"/>
                <a:ea typeface="Times New Roman" panose="02020603050405020304" pitchFamily="18" charset="0"/>
                <a:cs typeface="Tahoma" panose="020B0604030504040204" pitchFamily="34" charset="0"/>
              </a:rPr>
              <a:t> </a:t>
            </a:r>
            <a:r>
              <a:rPr lang="en-US" sz="2200" dirty="0">
                <a:latin typeface="Arial" panose="020B0604020202020204" pitchFamily="34" charset="0"/>
                <a:ea typeface="Times New Roman" panose="02020603050405020304" pitchFamily="18" charset="0"/>
                <a:cs typeface="Tahoma" panose="020B0604030504040204" pitchFamily="34" charset="0"/>
              </a:rPr>
              <a:t>of the community at the national and international levels</a:t>
            </a:r>
            <a:r>
              <a:rPr lang="en-US" sz="2200" dirty="0" smtClean="0">
                <a:latin typeface="Arial" panose="020B0604020202020204" pitchFamily="34" charset="0"/>
                <a:ea typeface="Times New Roman" panose="02020603050405020304" pitchFamily="18" charset="0"/>
                <a:cs typeface="Tahoma" panose="020B0604030504040204" pitchFamily="34" charset="0"/>
              </a:rPr>
              <a:t>.</a:t>
            </a:r>
          </a:p>
          <a:p>
            <a:pPr indent="457200" algn="ctr" rtl="1">
              <a:spcAft>
                <a:spcPts val="0"/>
              </a:spcAft>
            </a:pPr>
            <a:endParaRPr lang="en-GB"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23769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513" y="258776"/>
            <a:ext cx="9689911" cy="6709529"/>
          </a:xfrm>
          <a:prstGeom prst="rect">
            <a:avLst/>
          </a:prstGeom>
        </p:spPr>
        <p:txBody>
          <a:bodyPr wrap="square">
            <a:spAutoFit/>
          </a:bodyPr>
          <a:lstStyle/>
          <a:p>
            <a:pPr indent="457200" algn="ctr" rtl="1">
              <a:spcAft>
                <a:spcPts val="0"/>
              </a:spcAft>
            </a:pPr>
            <a:r>
              <a:rPr lang="en-US" sz="2000" b="1" dirty="0" smtClean="0">
                <a:solidFill>
                  <a:srgbClr val="000000"/>
                </a:solidFill>
                <a:latin typeface="Arial" panose="020B0604020202020204" pitchFamily="34" charset="0"/>
                <a:ea typeface="Times New Roman" panose="02020603050405020304" pitchFamily="18" charset="0"/>
              </a:rPr>
              <a:t>Goals of Clinical Nutrition program </a:t>
            </a:r>
            <a:endParaRPr lang="en-GB" sz="2000" dirty="0" smtClean="0">
              <a:latin typeface="Times New Roman" panose="02020603050405020304" pitchFamily="18" charset="0"/>
              <a:ea typeface="Times New Roman" panose="02020603050405020304" pitchFamily="18" charset="0"/>
            </a:endParaRPr>
          </a:p>
          <a:p>
            <a:pPr algn="justLow" rtl="1">
              <a:lnSpc>
                <a:spcPts val="1200"/>
              </a:lnSpc>
              <a:spcBef>
                <a:spcPts val="600"/>
              </a:spcBef>
              <a:spcAft>
                <a:spcPts val="0"/>
              </a:spcAft>
            </a:pPr>
            <a:r>
              <a:rPr lang="en-US" b="1" dirty="0" smtClean="0">
                <a:latin typeface="Century Gothic" panose="020B0502020202020204" pitchFamily="34" charset="0"/>
                <a:ea typeface="Times New Roman" panose="02020603050405020304" pitchFamily="18" charset="0"/>
                <a:cs typeface="Tahoma" panose="020B0604030504040204" pitchFamily="34" charset="0"/>
              </a:rPr>
              <a:t> </a:t>
            </a:r>
            <a:endParaRPr lang="en-GB" sz="1400" dirty="0" smtClean="0">
              <a:latin typeface="Times New Roman" panose="02020603050405020304" pitchFamily="18" charset="0"/>
              <a:ea typeface="Times New Roman" panose="02020603050405020304" pitchFamily="18" charset="0"/>
            </a:endParaRPr>
          </a:p>
          <a:p>
            <a:pPr rtl="1">
              <a:lnSpc>
                <a:spcPts val="1200"/>
              </a:lnSpc>
              <a:spcBef>
                <a:spcPts val="600"/>
              </a:spcBef>
              <a:spcAft>
                <a:spcPts val="0"/>
              </a:spcAft>
            </a:pPr>
            <a:r>
              <a:rPr lang="ar-SA" sz="2800" dirty="0" smtClean="0">
                <a:latin typeface="Times New Roman" panose="02020603050405020304" pitchFamily="18" charset="0"/>
                <a:ea typeface="Times New Roman" panose="02020603050405020304" pitchFamily="18" charset="0"/>
                <a:cs typeface="Traditional Arabic" panose="02020603050405020304" pitchFamily="18" charset="-78"/>
              </a:rPr>
              <a:t> </a:t>
            </a:r>
            <a:r>
              <a:rPr lang="en-US" b="1" dirty="0">
                <a:latin typeface="Century Gothic" panose="020B0502020202020204" pitchFamily="34" charset="0"/>
                <a:ea typeface="Times New Roman" panose="02020603050405020304" pitchFamily="18" charset="0"/>
                <a:cs typeface="Tahoma" panose="020B0604030504040204" pitchFamily="34" charset="0"/>
              </a:rPr>
              <a:t>(Goals)</a:t>
            </a:r>
            <a:endParaRPr lang="en-GB" sz="1400" dirty="0">
              <a:latin typeface="Times New Roman" panose="02020603050405020304" pitchFamily="18" charset="0"/>
              <a:ea typeface="Times New Roman" panose="02020603050405020304" pitchFamily="18" charset="0"/>
            </a:endParaRPr>
          </a:p>
          <a:p>
            <a:pPr marL="285750" indent="-285750">
              <a:lnSpc>
                <a:spcPct val="150000"/>
              </a:lnSpc>
              <a:spcBef>
                <a:spcPts val="600"/>
              </a:spcBef>
              <a:buSzPts val="1200"/>
              <a:buFont typeface="Arial" panose="020B0604020202020204" pitchFamily="34" charset="0"/>
              <a:buChar char="•"/>
              <a:tabLst>
                <a:tab pos="228600" algn="l"/>
              </a:tabLst>
            </a:pPr>
            <a:r>
              <a:rPr lang="en-US" sz="2000" dirty="0" smtClean="0">
                <a:latin typeface="Arial" panose="020B0604020202020204" pitchFamily="34" charset="0"/>
                <a:ea typeface="Times New Roman" panose="02020603050405020304" pitchFamily="18" charset="0"/>
                <a:cs typeface="Arial" panose="020B0604020202020204" pitchFamily="34" charset="0"/>
              </a:rPr>
              <a:t>Providing </a:t>
            </a:r>
            <a:r>
              <a:rPr lang="en-US" sz="2000" dirty="0">
                <a:latin typeface="Arial" panose="020B0604020202020204" pitchFamily="34" charset="0"/>
                <a:ea typeface="Times New Roman" panose="02020603050405020304" pitchFamily="18" charset="0"/>
                <a:cs typeface="Arial" panose="020B0604020202020204" pitchFamily="34" charset="0"/>
              </a:rPr>
              <a:t>the students with outstanding educational experiences in the field of clinical nutrition according to international standards that develop their professional practices</a:t>
            </a:r>
            <a:r>
              <a:rPr lang="en-US" sz="2000" dirty="0" smtClean="0">
                <a:latin typeface="Arial" panose="020B0604020202020204" pitchFamily="34" charset="0"/>
                <a:ea typeface="Times New Roman" panose="02020603050405020304" pitchFamily="18" charset="0"/>
                <a:cs typeface="Arial" panose="020B0604020202020204" pitchFamily="34" charset="0"/>
              </a:rPr>
              <a:t>.</a:t>
            </a:r>
            <a:r>
              <a:rPr lang="en-US" sz="2000" dirty="0">
                <a:latin typeface="Arial" panose="020B0604020202020204" pitchFamily="34" charset="0"/>
                <a:ea typeface="Times New Roman" panose="02020603050405020304" pitchFamily="18" charset="0"/>
                <a:cs typeface="Arial" panose="020B0604020202020204" pitchFamily="34" charset="0"/>
              </a:rPr>
              <a:t> </a:t>
            </a:r>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pPr marL="285750" indent="-285750">
              <a:lnSpc>
                <a:spcPct val="150000"/>
              </a:lnSpc>
              <a:spcBef>
                <a:spcPts val="600"/>
              </a:spcBef>
              <a:buSzPts val="1200"/>
              <a:buFont typeface="Arial" panose="020B0604020202020204" pitchFamily="34" charset="0"/>
              <a:buChar char="•"/>
              <a:tabLst>
                <a:tab pos="228600" algn="l"/>
              </a:tabLst>
            </a:pPr>
            <a:r>
              <a:rPr lang="en-US" sz="2000" dirty="0" smtClean="0">
                <a:latin typeface="Arial" panose="020B0604020202020204" pitchFamily="34" charset="0"/>
                <a:ea typeface="Times New Roman" panose="02020603050405020304" pitchFamily="18" charset="0"/>
                <a:cs typeface="Arial" panose="020B0604020202020204" pitchFamily="34" charset="0"/>
              </a:rPr>
              <a:t>Building </a:t>
            </a:r>
            <a:r>
              <a:rPr lang="en-US" sz="2000" dirty="0">
                <a:latin typeface="Arial" panose="020B0604020202020204" pitchFamily="34" charset="0"/>
                <a:ea typeface="Times New Roman" panose="02020603050405020304" pitchFamily="18" charset="0"/>
                <a:cs typeface="Arial" panose="020B0604020202020204" pitchFamily="34" charset="0"/>
              </a:rPr>
              <a:t>the students' competencies of critical thinking, problem solving and effective communication that help them dealing with various nutritional problems in collaboration with the health care team and other nutrition- related sectors</a:t>
            </a:r>
            <a:r>
              <a:rPr lang="en-US" sz="2000" dirty="0" smtClean="0">
                <a:latin typeface="Arial" panose="020B0604020202020204" pitchFamily="34" charset="0"/>
                <a:ea typeface="Times New Roman" panose="02020603050405020304" pitchFamily="18" charset="0"/>
                <a:cs typeface="Arial" panose="020B0604020202020204" pitchFamily="34" charset="0"/>
              </a:rPr>
              <a:t>.</a:t>
            </a:r>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pPr marL="285750" lvl="0" indent="-285750">
              <a:lnSpc>
                <a:spcPct val="150000"/>
              </a:lnSpc>
              <a:spcBef>
                <a:spcPts val="600"/>
              </a:spcBef>
              <a:spcAft>
                <a:spcPts val="0"/>
              </a:spcAft>
              <a:buSzPts val="1200"/>
              <a:buFont typeface="Arial" panose="020B0604020202020204" pitchFamily="34" charset="0"/>
              <a:buChar char="•"/>
              <a:tabLst>
                <a:tab pos="228600" algn="l"/>
              </a:tabLst>
            </a:pPr>
            <a:r>
              <a:rPr lang="en-US" sz="2000" dirty="0" smtClean="0">
                <a:latin typeface="Arial" panose="020B0604020202020204" pitchFamily="34" charset="0"/>
                <a:ea typeface="Times New Roman" panose="02020603050405020304" pitchFamily="18" charset="0"/>
                <a:cs typeface="Arial" panose="020B0604020202020204" pitchFamily="34" charset="0"/>
              </a:rPr>
              <a:t>Integrating </a:t>
            </a:r>
            <a:r>
              <a:rPr lang="en-US" sz="2000" dirty="0">
                <a:latin typeface="Arial" panose="020B0604020202020204" pitchFamily="34" charset="0"/>
                <a:ea typeface="Times New Roman" panose="02020603050405020304" pitchFamily="18" charset="0"/>
                <a:cs typeface="Arial" panose="020B0604020202020204" pitchFamily="34" charset="0"/>
              </a:rPr>
              <a:t>community service activities into the program to adopt healthy nutrition attitudes and behaviors and instill values ​​of compassion, loyalty and belonging among students.</a:t>
            </a:r>
            <a:endParaRPr lang="en-GB" sz="2000" dirty="0">
              <a:latin typeface="Arial" panose="020B0604020202020204" pitchFamily="34" charset="0"/>
              <a:ea typeface="Times New Roman" panose="02020603050405020304" pitchFamily="18" charset="0"/>
              <a:cs typeface="Arial" panose="020B0604020202020204" pitchFamily="34" charset="0"/>
            </a:endParaRPr>
          </a:p>
          <a:p>
            <a:pPr marL="285750" lvl="0" indent="-285750">
              <a:lnSpc>
                <a:spcPct val="150000"/>
              </a:lnSpc>
              <a:spcBef>
                <a:spcPts val="600"/>
              </a:spcBef>
              <a:spcAft>
                <a:spcPts val="0"/>
              </a:spcAft>
              <a:buSzPts val="1200"/>
              <a:buFont typeface="Arial" panose="020B0604020202020204" pitchFamily="34" charset="0"/>
              <a:buChar char="•"/>
              <a:tabLst>
                <a:tab pos="228600" algn="l"/>
              </a:tabLst>
            </a:pPr>
            <a:r>
              <a:rPr lang="en-US" sz="2000" dirty="0" smtClean="0">
                <a:latin typeface="Arial" panose="020B0604020202020204" pitchFamily="34" charset="0"/>
                <a:ea typeface="Times New Roman" panose="02020603050405020304" pitchFamily="18" charset="0"/>
                <a:cs typeface="Arial" panose="020B0604020202020204" pitchFamily="34" charset="0"/>
              </a:rPr>
              <a:t>Fostering </a:t>
            </a:r>
            <a:r>
              <a:rPr lang="en-US" sz="2000" dirty="0">
                <a:latin typeface="Arial" panose="020B0604020202020204" pitchFamily="34" charset="0"/>
                <a:ea typeface="Times New Roman" panose="02020603050405020304" pitchFamily="18" charset="0"/>
                <a:cs typeface="Arial" panose="020B0604020202020204" pitchFamily="34" charset="0"/>
              </a:rPr>
              <a:t>the principles of life-long learning to empower students' professional self-development, and encourage their participation in conferences, workshops and clinical nutrition related scientific research </a:t>
            </a:r>
            <a:r>
              <a:rPr lang="en-US" sz="2000" dirty="0" smtClean="0">
                <a:latin typeface="Arial" panose="020B0604020202020204" pitchFamily="34" charset="0"/>
                <a:ea typeface="Times New Roman" panose="02020603050405020304" pitchFamily="18" charset="0"/>
                <a:cs typeface="Arial" panose="020B0604020202020204" pitchFamily="34" charset="0"/>
              </a:rPr>
              <a:t>activities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6104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91166" y="358641"/>
            <a:ext cx="9521780" cy="5970865"/>
          </a:xfrm>
          <a:prstGeom prst="rect">
            <a:avLst/>
          </a:prstGeom>
        </p:spPr>
        <p:txBody>
          <a:bodyPr wrap="square">
            <a:spAutoFit/>
          </a:bodyPr>
          <a:lstStyle/>
          <a:p>
            <a:pPr algn="just"/>
            <a:r>
              <a:rPr lang="en-US" sz="2300" b="1" u="sng" dirty="0">
                <a:latin typeface="Arial" panose="020B0604020202020204" pitchFamily="34" charset="0"/>
                <a:ea typeface="Times New Roman" panose="02020603050405020304" pitchFamily="18" charset="0"/>
                <a:cs typeface="Arial" panose="020B0604020202020204" pitchFamily="34" charset="0"/>
              </a:rPr>
              <a:t>Course Description</a:t>
            </a:r>
            <a:r>
              <a:rPr lang="en-US" sz="2300" dirty="0">
                <a:latin typeface="Arial" panose="020B0604020202020204" pitchFamily="34" charset="0"/>
                <a:ea typeface="Times New Roman" panose="02020603050405020304" pitchFamily="18" charset="0"/>
                <a:cs typeface="Arial" panose="020B0604020202020204" pitchFamily="34" charset="0"/>
              </a:rPr>
              <a:t> </a:t>
            </a:r>
            <a:endParaRPr lang="en-US" sz="2300" dirty="0" smtClean="0">
              <a:latin typeface="Arial" panose="020B0604020202020204" pitchFamily="34" charset="0"/>
              <a:ea typeface="Times New Roman" panose="02020603050405020304" pitchFamily="18" charset="0"/>
              <a:cs typeface="Arial" panose="020B0604020202020204" pitchFamily="34" charset="0"/>
            </a:endParaRPr>
          </a:p>
          <a:p>
            <a:pPr algn="just"/>
            <a:endParaRPr lang="en-GB" sz="2300" dirty="0">
              <a:latin typeface="Arial" panose="020B0604020202020204" pitchFamily="34" charset="0"/>
              <a:ea typeface="Times New Roman" panose="02020603050405020304" pitchFamily="18"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Students in this course </a:t>
            </a:r>
            <a:endParaRPr lang="en-US" sz="2400" dirty="0" smtClean="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b="1" u="sng" dirty="0" smtClean="0">
                <a:latin typeface="Arial" panose="020B0604020202020204" pitchFamily="34" charset="0"/>
                <a:cs typeface="Arial" panose="020B0604020202020204" pitchFamily="34" charset="0"/>
              </a:rPr>
              <a:t>study </a:t>
            </a:r>
            <a:r>
              <a:rPr lang="en-US" sz="2400" b="1" u="sng" dirty="0">
                <a:latin typeface="Arial" panose="020B0604020202020204" pitchFamily="34" charset="0"/>
                <a:cs typeface="Arial" panose="020B0604020202020204" pitchFamily="34" charset="0"/>
              </a:rPr>
              <a:t>in deep the dietary management of acute diseases, in which the diet plays an important role in the treatment, relieving or in the prevention of those diseases</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dirty="0" smtClean="0">
                <a:latin typeface="Arial" panose="020B0604020202020204" pitchFamily="34" charset="0"/>
                <a:cs typeface="Arial" panose="020B0604020202020204" pitchFamily="34" charset="0"/>
              </a:rPr>
              <a:t>covers </a:t>
            </a:r>
            <a:r>
              <a:rPr lang="en-US" sz="2400" dirty="0">
                <a:latin typeface="Arial" panose="020B0604020202020204" pitchFamily="34" charset="0"/>
                <a:cs typeface="Arial" panose="020B0604020202020204" pitchFamily="34" charset="0"/>
              </a:rPr>
              <a:t>the role of nutrition in the treatment of metabolic stress cases (e.g. burns, surgery, </a:t>
            </a:r>
            <a:r>
              <a:rPr lang="en-US" sz="2400" dirty="0" smtClean="0">
                <a:latin typeface="Arial" panose="020B0604020202020204" pitchFamily="34" charset="0"/>
                <a:cs typeface="Arial" panose="020B0604020202020204" pitchFamily="34" charset="0"/>
              </a:rPr>
              <a:t>injuries) </a:t>
            </a:r>
            <a:r>
              <a:rPr lang="en-US" sz="2400" dirty="0">
                <a:latin typeface="Arial" panose="020B0604020202020204" pitchFamily="34" charset="0"/>
                <a:cs typeface="Arial" panose="020B0604020202020204" pitchFamily="34" charset="0"/>
              </a:rPr>
              <a:t>and the metabolic changes that occurs after exposure to a metabolic stress stimulus (e.g. the production and functions of free radicals, cytokines and acute-phase proteins). </a:t>
            </a:r>
            <a:endParaRPr lang="en-US" sz="2400" dirty="0" smtClean="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r>
              <a:rPr lang="en-US" sz="2400" b="1" dirty="0" smtClean="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practical part </a:t>
            </a:r>
            <a:r>
              <a:rPr lang="en-US" sz="2400" dirty="0">
                <a:latin typeface="Arial" panose="020B0604020202020204" pitchFamily="34" charset="0"/>
                <a:cs typeface="Arial" panose="020B0604020202020204" pitchFamily="34" charset="0"/>
              </a:rPr>
              <a:t>of the course include presenting some class-case studies and hospital visits to teach the student on how to obtain the information from the medical record, </a:t>
            </a:r>
            <a:r>
              <a:rPr lang="en-US" sz="2400" dirty="0" err="1">
                <a:latin typeface="Arial" panose="020B0604020202020204" pitchFamily="34" charset="0"/>
                <a:cs typeface="Arial" panose="020B0604020202020204" pitchFamily="34" charset="0"/>
              </a:rPr>
              <a:t>analyse</a:t>
            </a:r>
            <a:r>
              <a:rPr lang="en-US" sz="2400" dirty="0">
                <a:latin typeface="Arial" panose="020B0604020202020204" pitchFamily="34" charset="0"/>
                <a:cs typeface="Arial" panose="020B0604020202020204" pitchFamily="34" charset="0"/>
              </a:rPr>
              <a:t> it, and conduct a nutritional report. </a:t>
            </a:r>
            <a:endParaRPr lang="en-GB" sz="23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88149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7882" y="613051"/>
            <a:ext cx="10712339" cy="5570756"/>
          </a:xfrm>
          <a:prstGeom prst="rect">
            <a:avLst/>
          </a:prstGeom>
        </p:spPr>
        <p:txBody>
          <a:bodyPr wrap="square">
            <a:spAutoFit/>
          </a:bodyPr>
          <a:lstStyle/>
          <a:p>
            <a:pPr algn="just"/>
            <a:r>
              <a:rPr lang="en-US" sz="2200" b="1" u="sng" dirty="0">
                <a:latin typeface="Arial" panose="020B0604020202020204" pitchFamily="34" charset="0"/>
                <a:ea typeface="Times New Roman" panose="02020603050405020304" pitchFamily="18" charset="0"/>
                <a:cs typeface="Arial" panose="020B0604020202020204" pitchFamily="34" charset="0"/>
              </a:rPr>
              <a:t>Absence from classes</a:t>
            </a:r>
            <a:endParaRPr lang="en-GB" sz="2200" dirty="0">
              <a:latin typeface="Arial" panose="020B0604020202020204" pitchFamily="34" charset="0"/>
              <a:ea typeface="Times New Roman" panose="02020603050405020304" pitchFamily="18" charset="0"/>
              <a:cs typeface="Arial" panose="020B0604020202020204" pitchFamily="34" charset="0"/>
            </a:endParaRPr>
          </a:p>
          <a:p>
            <a:pPr algn="just"/>
            <a:r>
              <a:rPr lang="en-US" sz="2200" b="1" dirty="0">
                <a:latin typeface="Arial" panose="020B0604020202020204" pitchFamily="34" charset="0"/>
                <a:ea typeface="Times New Roman" panose="02020603050405020304" pitchFamily="18" charset="0"/>
                <a:cs typeface="Arial" panose="020B0604020202020204" pitchFamily="34" charset="0"/>
              </a:rPr>
              <a:t> </a:t>
            </a:r>
            <a:endParaRPr lang="en-GB" sz="2200" dirty="0">
              <a:latin typeface="Arial" panose="020B0604020202020204" pitchFamily="34" charset="0"/>
              <a:ea typeface="Times New Roman" panose="02020603050405020304" pitchFamily="18" charset="0"/>
              <a:cs typeface="Arial" panose="020B0604020202020204" pitchFamily="34" charset="0"/>
            </a:endParaRPr>
          </a:p>
          <a:p>
            <a:pPr hangingPunct="0"/>
            <a:r>
              <a:rPr lang="en-US" sz="2200" u="sng" dirty="0">
                <a:latin typeface="Arial" panose="020B0604020202020204" pitchFamily="34" charset="0"/>
                <a:cs typeface="Arial" panose="020B0604020202020204" pitchFamily="34" charset="0"/>
              </a:rPr>
              <a:t>Full attendance and participation are essential </a:t>
            </a:r>
            <a:r>
              <a:rPr lang="en-US" sz="2200" dirty="0">
                <a:latin typeface="Arial" panose="020B0604020202020204" pitchFamily="34" charset="0"/>
                <a:cs typeface="Arial" panose="020B0604020202020204" pitchFamily="34" charset="0"/>
              </a:rPr>
              <a:t>to the successful completion of this course and the material being offered. With this in mind, it is also understood that situations do come up that make it necessary to miss classes occasionally. Students must make arrangements with the instructor prior to the class if they know they need to be gone during part or all of one of the classes. In case of an emergency, students must notify the instructor and/or their academic advisor as soon as possible once they know they will not be attending. </a:t>
            </a:r>
            <a:r>
              <a:rPr lang="en-US" sz="2200" b="1" dirty="0">
                <a:solidFill>
                  <a:srgbClr val="FF0000"/>
                </a:solidFill>
                <a:latin typeface="Arial" panose="020B0604020202020204" pitchFamily="34" charset="0"/>
                <a:cs typeface="Arial" panose="020B0604020202020204" pitchFamily="34" charset="0"/>
              </a:rPr>
              <a:t>A 25% absence will</a:t>
            </a:r>
            <a:r>
              <a:rPr lang="en-US" sz="2200" dirty="0">
                <a:solidFill>
                  <a:srgbClr val="FF0000"/>
                </a:solidFill>
                <a:latin typeface="Arial" panose="020B0604020202020204" pitchFamily="34" charset="0"/>
                <a:cs typeface="Arial" panose="020B0604020202020204" pitchFamily="34" charset="0"/>
              </a:rPr>
              <a:t> </a:t>
            </a:r>
            <a:r>
              <a:rPr lang="en-US" sz="2200" b="1" dirty="0">
                <a:solidFill>
                  <a:srgbClr val="FF0000"/>
                </a:solidFill>
                <a:latin typeface="Arial" panose="020B0604020202020204" pitchFamily="34" charset="0"/>
                <a:cs typeface="Arial" panose="020B0604020202020204" pitchFamily="34" charset="0"/>
              </a:rPr>
              <a:t>counted as incomplete</a:t>
            </a:r>
            <a:r>
              <a:rPr lang="en-US" sz="2200" b="1" dirty="0">
                <a:latin typeface="Arial" panose="020B0604020202020204" pitchFamily="34" charset="0"/>
                <a:cs typeface="Arial" panose="020B0604020202020204" pitchFamily="34" charset="0"/>
              </a:rPr>
              <a:t>.</a:t>
            </a:r>
            <a:endParaRPr lang="en-GB"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 </a:t>
            </a:r>
            <a:endParaRPr lang="en-GB" sz="2200"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Exams will </a:t>
            </a:r>
            <a:r>
              <a:rPr lang="en-US" sz="2200" b="1" dirty="0">
                <a:solidFill>
                  <a:srgbClr val="FF0000"/>
                </a:solidFill>
                <a:latin typeface="Arial" panose="020B0604020202020204" pitchFamily="34" charset="0"/>
                <a:cs typeface="Arial" panose="020B0604020202020204" pitchFamily="34" charset="0"/>
              </a:rPr>
              <a:t>not be repeated</a:t>
            </a:r>
            <a:r>
              <a:rPr lang="en-US" sz="2200" dirty="0">
                <a:solidFill>
                  <a:srgbClr val="FF0000"/>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for students who did not attend the exam on time </a:t>
            </a:r>
            <a:r>
              <a:rPr lang="en-US" sz="2200" b="1" u="sng" dirty="0" smtClean="0">
                <a:solidFill>
                  <a:srgbClr val="FF0000"/>
                </a:solidFill>
                <a:latin typeface="Arial" panose="020B0604020202020204" pitchFamily="34" charset="0"/>
                <a:cs typeface="Arial" panose="020B0604020202020204" pitchFamily="34" charset="0"/>
              </a:rPr>
              <a:t>unless</a:t>
            </a:r>
            <a:r>
              <a:rPr lang="en-GB" sz="2200" dirty="0">
                <a:solidFill>
                  <a:srgbClr val="FF0000"/>
                </a:solidFill>
                <a:latin typeface="Arial" panose="020B0604020202020204" pitchFamily="34" charset="0"/>
                <a:cs typeface="Arial" panose="020B0604020202020204" pitchFamily="34" charset="0"/>
              </a:rPr>
              <a:t> </a:t>
            </a:r>
            <a:r>
              <a:rPr lang="en-US" sz="2200" b="1" u="sng" dirty="0" smtClean="0">
                <a:solidFill>
                  <a:srgbClr val="FF0000"/>
                </a:solidFill>
                <a:latin typeface="Arial" panose="020B0604020202020204" pitchFamily="34" charset="0"/>
                <a:cs typeface="Arial" panose="020B0604020202020204" pitchFamily="34" charset="0"/>
              </a:rPr>
              <a:t>approval</a:t>
            </a:r>
            <a:r>
              <a:rPr lang="en-US" sz="2200" b="1" dirty="0" smtClean="0">
                <a:solidFill>
                  <a:srgbClr val="FF0000"/>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from the Head of the Department of Community Health Sciences</a:t>
            </a:r>
            <a:r>
              <a:rPr lang="en-AU" sz="2200" dirty="0">
                <a:latin typeface="Arial" panose="020B0604020202020204" pitchFamily="34" charset="0"/>
                <a:ea typeface="Times New Roman" panose="02020603050405020304" pitchFamily="18" charset="0"/>
                <a:cs typeface="Arial" panose="020B0604020202020204" pitchFamily="34" charset="0"/>
              </a:rPr>
              <a:t> </a:t>
            </a:r>
            <a:endParaRPr lang="en-GB" sz="2200" dirty="0">
              <a:latin typeface="Arial" panose="020B0604020202020204" pitchFamily="34" charset="0"/>
              <a:ea typeface="Times New Roman" panose="02020603050405020304" pitchFamily="18" charset="0"/>
              <a:cs typeface="Arial" panose="020B0604020202020204" pitchFamily="34" charset="0"/>
            </a:endParaRPr>
          </a:p>
          <a:p>
            <a:pPr algn="just"/>
            <a:r>
              <a:rPr lang="en-US" sz="2200" dirty="0">
                <a:latin typeface="Arial" panose="020B0604020202020204" pitchFamily="34" charset="0"/>
                <a:ea typeface="Times New Roman" panose="02020603050405020304" pitchFamily="18" charset="0"/>
                <a:cs typeface="Arial" panose="020B0604020202020204" pitchFamily="34" charset="0"/>
              </a:rPr>
              <a:t> </a:t>
            </a:r>
            <a:endParaRPr lang="en-GB" sz="2200" dirty="0">
              <a:latin typeface="Arial" panose="020B0604020202020204" pitchFamily="34" charset="0"/>
              <a:ea typeface="Times New Roman" panose="02020603050405020304" pitchFamily="18" charset="0"/>
              <a:cs typeface="Arial" panose="020B0604020202020204" pitchFamily="34" charset="0"/>
            </a:endParaRPr>
          </a:p>
          <a:p>
            <a:pPr algn="just"/>
            <a:r>
              <a:rPr lang="en-US" sz="2200" b="1" u="sng" dirty="0">
                <a:latin typeface="Arial" panose="020B0604020202020204" pitchFamily="34" charset="0"/>
                <a:ea typeface="Times New Roman" panose="02020603050405020304" pitchFamily="18" charset="0"/>
                <a:cs typeface="Arial" panose="020B0604020202020204" pitchFamily="34" charset="0"/>
              </a:rPr>
              <a:t>Mobile Phones</a:t>
            </a:r>
            <a:endParaRPr lang="en-GB" sz="2200" dirty="0">
              <a:latin typeface="Arial" panose="020B0604020202020204" pitchFamily="34" charset="0"/>
              <a:ea typeface="Times New Roman" panose="02020603050405020304" pitchFamily="18" charset="0"/>
              <a:cs typeface="Arial" panose="020B0604020202020204" pitchFamily="34" charset="0"/>
            </a:endParaRPr>
          </a:p>
          <a:p>
            <a:pPr algn="just"/>
            <a:r>
              <a:rPr lang="en-US" sz="2200" dirty="0">
                <a:latin typeface="Arial" panose="020B0604020202020204" pitchFamily="34" charset="0"/>
                <a:ea typeface="Times New Roman" panose="02020603050405020304" pitchFamily="18" charset="0"/>
                <a:cs typeface="Arial" panose="020B0604020202020204" pitchFamily="34" charset="0"/>
              </a:rPr>
              <a:t>Switch off mobile phones and devices during lectures a</a:t>
            </a:r>
            <a:r>
              <a:rPr lang="en-US" sz="2400" dirty="0">
                <a:latin typeface="Calibri Light" panose="020F0302020204030204" pitchFamily="34" charset="0"/>
                <a:ea typeface="Times New Roman" panose="02020603050405020304" pitchFamily="18" charset="0"/>
              </a:rPr>
              <a:t>nd store away from open view. </a:t>
            </a:r>
            <a:endParaRPr lang="en-GB"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43838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GB" dirty="0"/>
          </a:p>
        </p:txBody>
      </p:sp>
      <p:sp>
        <p:nvSpPr>
          <p:cNvPr id="6" name="Rectangle 5"/>
          <p:cNvSpPr/>
          <p:nvPr/>
        </p:nvSpPr>
        <p:spPr>
          <a:xfrm>
            <a:off x="1110019" y="685800"/>
            <a:ext cx="10176680" cy="5262979"/>
          </a:xfrm>
          <a:prstGeom prst="rect">
            <a:avLst/>
          </a:prstGeom>
        </p:spPr>
        <p:txBody>
          <a:bodyPr wrap="square">
            <a:spAutoFit/>
          </a:bodyPr>
          <a:lstStyle/>
          <a:p>
            <a:pPr lvl="0" algn="just" hangingPunct="0">
              <a:lnSpc>
                <a:spcPct val="200000"/>
              </a:lnSpc>
              <a:spcAft>
                <a:spcPts val="0"/>
              </a:spcAft>
            </a:pPr>
            <a:r>
              <a:rPr lang="en-US" sz="2800"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rPr>
              <a:t>Learning </a:t>
            </a:r>
            <a:r>
              <a:rPr lang="en-US" sz="2800" b="1" dirty="0" err="1" smtClean="0">
                <a:solidFill>
                  <a:srgbClr val="FF0000"/>
                </a:solidFill>
                <a:latin typeface="Arial" panose="020B0604020202020204" pitchFamily="34" charset="0"/>
                <a:ea typeface="Times New Roman" panose="02020603050405020304" pitchFamily="18" charset="0"/>
                <a:cs typeface="Arial" panose="020B0604020202020204" pitchFamily="34" charset="0"/>
              </a:rPr>
              <a:t>resourses</a:t>
            </a:r>
            <a:r>
              <a:rPr lang="en-US" sz="2800"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rPr>
              <a:t>:</a:t>
            </a:r>
          </a:p>
          <a:p>
            <a:pPr lvl="0" algn="just" hangingPunct="0">
              <a:lnSpc>
                <a:spcPct val="200000"/>
              </a:lnSpc>
              <a:spcAft>
                <a:spcPts val="0"/>
              </a:spcAft>
            </a:pPr>
            <a:endParaRPr lang="en-US" sz="2800"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hangingPunct="0">
              <a:lnSpc>
                <a:spcPct val="200000"/>
              </a:lnSpc>
              <a:spcAft>
                <a:spcPts val="0"/>
              </a:spcAft>
              <a:buFont typeface="+mj-lt"/>
              <a:buAutoNum type="arabicPeriod"/>
            </a:pPr>
            <a:r>
              <a:rPr lang="en-US" sz="2800"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rPr>
              <a:t>Understanding </a:t>
            </a:r>
            <a:r>
              <a:rPr lang="en-US" sz="2800" b="1" dirty="0">
                <a:solidFill>
                  <a:srgbClr val="FF0000"/>
                </a:solidFill>
                <a:latin typeface="Arial" panose="020B0604020202020204" pitchFamily="34" charset="0"/>
                <a:ea typeface="Times New Roman" panose="02020603050405020304" pitchFamily="18" charset="0"/>
                <a:cs typeface="Arial" panose="020B0604020202020204" pitchFamily="34" charset="0"/>
              </a:rPr>
              <a:t>Normal and Clinical Nutrition, 8th edition </a:t>
            </a:r>
            <a:endParaRPr lang="en-GB" sz="2800" b="1" dirty="0">
              <a:solidFill>
                <a:srgbClr val="FF000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hangingPunct="0">
              <a:lnSpc>
                <a:spcPct val="200000"/>
              </a:lnSpc>
              <a:spcAft>
                <a:spcPts val="0"/>
              </a:spcAft>
              <a:buFont typeface="+mj-lt"/>
              <a:buAutoNum type="arabicPeriod"/>
            </a:pPr>
            <a:r>
              <a:rPr lang="en-US" sz="2800" b="1" dirty="0">
                <a:solidFill>
                  <a:srgbClr val="FF0000"/>
                </a:solidFill>
                <a:latin typeface="Arial" panose="020B0604020202020204" pitchFamily="34" charset="0"/>
                <a:ea typeface="Times New Roman" panose="02020603050405020304" pitchFamily="18" charset="0"/>
                <a:cs typeface="Arial" panose="020B0604020202020204" pitchFamily="34" charset="0"/>
              </a:rPr>
              <a:t>Krause's Food &amp; the Nutrition Care Process, 13</a:t>
            </a:r>
            <a:r>
              <a:rPr lang="en-US" sz="2800" b="1" baseline="30000" dirty="0">
                <a:solidFill>
                  <a:srgbClr val="FF0000"/>
                </a:solidFill>
                <a:latin typeface="Arial" panose="020B0604020202020204" pitchFamily="34" charset="0"/>
                <a:ea typeface="Times New Roman" panose="02020603050405020304" pitchFamily="18" charset="0"/>
                <a:cs typeface="Arial" panose="020B0604020202020204" pitchFamily="34" charset="0"/>
              </a:rPr>
              <a:t>th</a:t>
            </a:r>
            <a:r>
              <a:rPr lang="en-US" sz="2800" b="1" dirty="0">
                <a:solidFill>
                  <a:srgbClr val="FF0000"/>
                </a:solidFill>
                <a:latin typeface="Arial" panose="020B0604020202020204" pitchFamily="34" charset="0"/>
                <a:ea typeface="Times New Roman" panose="02020603050405020304" pitchFamily="18" charset="0"/>
                <a:cs typeface="Arial" panose="020B0604020202020204" pitchFamily="34" charset="0"/>
              </a:rPr>
              <a:t> edition </a:t>
            </a:r>
            <a:endParaRPr lang="en-GB" sz="2800" b="1" dirty="0">
              <a:solidFill>
                <a:srgbClr val="FF000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200000"/>
              </a:lnSpc>
              <a:spcAft>
                <a:spcPts val="0"/>
              </a:spcAft>
              <a:buFont typeface="+mj-lt"/>
              <a:buAutoNum type="arabicPeriod"/>
            </a:pPr>
            <a:r>
              <a:rPr lang="en-US" sz="2800" b="1" dirty="0">
                <a:solidFill>
                  <a:srgbClr val="FF0000"/>
                </a:solidFill>
                <a:latin typeface="Arial" panose="020B0604020202020204" pitchFamily="34" charset="0"/>
                <a:ea typeface="Calibri" panose="020F0502020204030204" pitchFamily="34" charset="0"/>
                <a:cs typeface="Arial" panose="020B0604020202020204" pitchFamily="34" charset="0"/>
              </a:rPr>
              <a:t>Nutritional consideration in the intensive care </a:t>
            </a:r>
            <a:r>
              <a:rPr lang="en-US" sz="28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unit</a:t>
            </a:r>
            <a:endParaRPr lang="en-GB" sz="2800" b="1" dirty="0" smtClean="0">
              <a:solidFill>
                <a:srgbClr val="FF0000"/>
              </a:solidFill>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200000"/>
              </a:lnSpc>
              <a:spcAft>
                <a:spcPts val="0"/>
              </a:spcAft>
              <a:buFont typeface="+mj-lt"/>
              <a:buAutoNum type="arabicPeriod"/>
            </a:pPr>
            <a:r>
              <a:rPr lang="en-US" sz="2800" b="1" dirty="0" smtClean="0">
                <a:solidFill>
                  <a:srgbClr val="FF0000"/>
                </a:solidFill>
                <a:latin typeface="Arial" panose="020B0604020202020204" pitchFamily="34" charset="0"/>
                <a:ea typeface="Times New Roman" panose="02020603050405020304" pitchFamily="18" charset="0"/>
                <a:cs typeface="Arial" panose="020B0604020202020204" pitchFamily="34" charset="0"/>
              </a:rPr>
              <a:t>Manual </a:t>
            </a:r>
            <a:r>
              <a:rPr lang="en-US" sz="2800" b="1" dirty="0">
                <a:solidFill>
                  <a:srgbClr val="FF0000"/>
                </a:solidFill>
                <a:latin typeface="Arial" panose="020B0604020202020204" pitchFamily="34" charset="0"/>
                <a:ea typeface="Times New Roman" panose="02020603050405020304" pitchFamily="18" charset="0"/>
                <a:cs typeface="Arial" panose="020B0604020202020204" pitchFamily="34" charset="0"/>
              </a:rPr>
              <a:t>of clinical dietitian</a:t>
            </a:r>
            <a:endParaRPr lang="en-GB" sz="28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77553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305860580"/>
              </p:ext>
            </p:extLst>
          </p:nvPr>
        </p:nvGraphicFramePr>
        <p:xfrm>
          <a:off x="423082" y="98265"/>
          <a:ext cx="9471546" cy="6442579"/>
        </p:xfrm>
        <a:graphic>
          <a:graphicData uri="http://schemas.openxmlformats.org/drawingml/2006/table">
            <a:tbl>
              <a:tblPr>
                <a:tableStyleId>{5C22544A-7EE6-4342-B048-85BDC9FD1C3A}</a:tableStyleId>
              </a:tblPr>
              <a:tblGrid>
                <a:gridCol w="5936775"/>
                <a:gridCol w="1231279"/>
                <a:gridCol w="2303492"/>
              </a:tblGrid>
              <a:tr h="406308">
                <a:tc>
                  <a:txBody>
                    <a:bodyPr/>
                    <a:lstStyle/>
                    <a:p>
                      <a:pPr algn="ctr">
                        <a:lnSpc>
                          <a:spcPct val="150000"/>
                        </a:lnSpc>
                        <a:spcAft>
                          <a:spcPts val="0"/>
                        </a:spcAft>
                      </a:pPr>
                      <a:r>
                        <a:rPr lang="en-US" sz="1800" b="1" dirty="0">
                          <a:effectLst/>
                          <a:latin typeface="Calibri Light" panose="020F0302020204030204" pitchFamily="34" charset="0"/>
                        </a:rPr>
                        <a:t>List of topics</a:t>
                      </a:r>
                      <a:endParaRPr lang="en-GB" sz="1800" b="1" dirty="0">
                        <a:effectLst/>
                        <a:latin typeface="Calibri Light" panose="020F0302020204030204" pitchFamily="34" charset="0"/>
                        <a:ea typeface="Times New Roman" panose="02020603050405020304" pitchFamily="18" charset="0"/>
                      </a:endParaRPr>
                    </a:p>
                  </a:txBody>
                  <a:tcPr marL="60968" marR="60968" marT="0" marB="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150000"/>
                        </a:lnSpc>
                        <a:spcAft>
                          <a:spcPts val="0"/>
                        </a:spcAft>
                      </a:pPr>
                      <a:r>
                        <a:rPr lang="en-US" sz="1800" b="1" dirty="0">
                          <a:effectLst/>
                          <a:latin typeface="Calibri Light" panose="020F0302020204030204" pitchFamily="34" charset="0"/>
                        </a:rPr>
                        <a:t>Week due </a:t>
                      </a:r>
                      <a:endParaRPr lang="en-GB" sz="1800" b="1" dirty="0">
                        <a:effectLst/>
                        <a:latin typeface="Calibri Light" panose="020F0302020204030204" pitchFamily="34" charset="0"/>
                        <a:ea typeface="Times New Roman" panose="02020603050405020304" pitchFamily="18" charset="0"/>
                      </a:endParaRPr>
                    </a:p>
                  </a:txBody>
                  <a:tcPr marL="60968" marR="60968" marT="0" marB="0">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150000"/>
                        </a:lnSpc>
                        <a:spcAft>
                          <a:spcPts val="0"/>
                        </a:spcAft>
                      </a:pPr>
                      <a:r>
                        <a:rPr lang="en-US" sz="1800" b="1" dirty="0">
                          <a:solidFill>
                            <a:sysClr val="windowText" lastClr="000000"/>
                          </a:solidFill>
                          <a:effectLst/>
                          <a:latin typeface="Calibri Light" panose="020F0302020204030204" pitchFamily="34" charset="0"/>
                        </a:rPr>
                        <a:t>Contact hours</a:t>
                      </a:r>
                      <a:endParaRPr lang="en-GB" sz="1800" b="1"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Course Introduction</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a:effectLst/>
                          <a:latin typeface="Calibri Light" panose="020F0302020204030204" pitchFamily="34" charset="0"/>
                        </a:rPr>
                        <a:t>1</a:t>
                      </a:r>
                      <a:r>
                        <a:rPr lang="en-US" sz="1800" baseline="30000">
                          <a:effectLst/>
                          <a:latin typeface="Calibri Light" panose="020F0302020204030204" pitchFamily="34" charset="0"/>
                        </a:rPr>
                        <a:t>st</a:t>
                      </a:r>
                      <a:r>
                        <a:rPr lang="en-US" sz="1800">
                          <a:effectLst/>
                          <a:latin typeface="Calibri Light" panose="020F0302020204030204" pitchFamily="34" charset="0"/>
                        </a:rPr>
                        <a:t> </a:t>
                      </a:r>
                      <a:endParaRPr lang="en-GB" sz="180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Stress and the body's responses Starvation vs. </a:t>
                      </a:r>
                      <a:r>
                        <a:rPr lang="en-US" sz="1800" dirty="0" smtClean="0">
                          <a:effectLst/>
                          <a:latin typeface="Calibri Light" panose="020F0302020204030204" pitchFamily="34" charset="0"/>
                        </a:rPr>
                        <a:t>Stress</a:t>
                      </a:r>
                      <a:endParaRPr lang="en-GB" sz="1800" dirty="0">
                        <a:effectLst/>
                        <a:latin typeface="Calibri Light" panose="020F030202020403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2</a:t>
                      </a:r>
                      <a:r>
                        <a:rPr lang="en-US" sz="1800" baseline="30000" dirty="0">
                          <a:effectLst/>
                          <a:latin typeface="Calibri Light" panose="020F0302020204030204" pitchFamily="34" charset="0"/>
                        </a:rPr>
                        <a:t>nd</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Nutrition in severe stress: organ failure and sepsis</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3</a:t>
                      </a:r>
                      <a:r>
                        <a:rPr lang="en-US" sz="1800" baseline="30000" dirty="0">
                          <a:effectLst/>
                          <a:latin typeface="Calibri Light" panose="020F0302020204030204" pitchFamily="34" charset="0"/>
                        </a:rPr>
                        <a:t>rd</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Nutrition during metabolic stress: nutritional therapies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4</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604218">
                <a:tc>
                  <a:txBody>
                    <a:bodyPr/>
                    <a:lstStyle/>
                    <a:p>
                      <a:pPr algn="ctr">
                        <a:lnSpc>
                          <a:spcPct val="100000"/>
                        </a:lnSpc>
                        <a:spcAft>
                          <a:spcPts val="0"/>
                        </a:spcAft>
                      </a:pPr>
                      <a:r>
                        <a:rPr lang="en-US" sz="1800" dirty="0">
                          <a:effectLst/>
                          <a:latin typeface="Calibri Light" panose="020F0302020204030204" pitchFamily="34" charset="0"/>
                        </a:rPr>
                        <a:t>Nutrition during metabolic stress: </a:t>
                      </a:r>
                      <a:endParaRPr lang="en-GB" sz="1800" dirty="0">
                        <a:effectLst/>
                        <a:latin typeface="Calibri Light" panose="020F0302020204030204" pitchFamily="34" charset="0"/>
                      </a:endParaRPr>
                    </a:p>
                    <a:p>
                      <a:pPr algn="ctr">
                        <a:lnSpc>
                          <a:spcPct val="100000"/>
                        </a:lnSpc>
                        <a:spcAft>
                          <a:spcPts val="0"/>
                        </a:spcAft>
                        <a:tabLst>
                          <a:tab pos="1325880" algn="l"/>
                        </a:tabLst>
                      </a:pPr>
                      <a:r>
                        <a:rPr lang="en-US" sz="1800" dirty="0">
                          <a:effectLst/>
                          <a:latin typeface="Calibri Light" panose="020F0302020204030204" pitchFamily="34" charset="0"/>
                        </a:rPr>
                        <a:t>                   head injury, and surgery and trauma</a:t>
                      </a:r>
                      <a:endParaRPr lang="en-GB" sz="1800" dirty="0">
                        <a:effectLst/>
                        <a:latin typeface="Calibri Light" panose="020F0302020204030204" pitchFamily="34" charset="0"/>
                        <a:ea typeface="Times New Roman" panose="02020603050405020304" pitchFamily="18" charset="0"/>
                      </a:endParaRPr>
                    </a:p>
                  </a:txBody>
                  <a:tcPr marL="60968" marR="60968" marT="0" marB="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tabLst>
                          <a:tab pos="219075" algn="l"/>
                        </a:tabLst>
                      </a:pPr>
                      <a:r>
                        <a:rPr lang="en-US" sz="1800" dirty="0">
                          <a:effectLst/>
                          <a:latin typeface="Calibri Light" panose="020F0302020204030204" pitchFamily="34" charset="0"/>
                        </a:rPr>
                        <a:t>5</a:t>
                      </a:r>
                      <a:r>
                        <a:rPr lang="en-US" sz="1800" baseline="30000" dirty="0">
                          <a:effectLst/>
                          <a:latin typeface="Calibri Light" panose="020F0302020204030204" pitchFamily="34" charset="0"/>
                        </a:rPr>
                        <a:t>th</a:t>
                      </a:r>
                      <a:endParaRPr lang="en-GB" sz="1800" dirty="0">
                        <a:effectLst/>
                        <a:latin typeface="Calibri Light" panose="020F0302020204030204" pitchFamily="34" charset="0"/>
                        <a:ea typeface="Times New Roman" panose="02020603050405020304" pitchFamily="18"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Nutrition during metabolic </a:t>
                      </a:r>
                      <a:r>
                        <a:rPr lang="en-US" sz="1800" dirty="0" smtClean="0">
                          <a:effectLst/>
                          <a:latin typeface="Calibri Light" panose="020F0302020204030204" pitchFamily="34" charset="0"/>
                        </a:rPr>
                        <a:t>stress:</a:t>
                      </a:r>
                      <a:r>
                        <a:rPr lang="en-GB" sz="1800" baseline="0" dirty="0" smtClean="0">
                          <a:effectLst/>
                          <a:latin typeface="Calibri Light" panose="020F0302020204030204" pitchFamily="34" charset="0"/>
                        </a:rPr>
                        <a:t> </a:t>
                      </a:r>
                      <a:r>
                        <a:rPr lang="en-US" sz="1800" dirty="0" smtClean="0">
                          <a:effectLst/>
                          <a:latin typeface="Calibri Light" panose="020F0302020204030204" pitchFamily="34" charset="0"/>
                        </a:rPr>
                        <a:t>Burn</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7</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a:effectLst/>
                          <a:latin typeface="Calibri Light" panose="020F0302020204030204" pitchFamily="34" charset="0"/>
                        </a:rPr>
                        <a:t>Nutrition during  respiratory distress</a:t>
                      </a:r>
                      <a:endParaRPr lang="en-GB" sz="180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8</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Nutrition during acute stress in pediatrics</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9</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127734">
                <a:tc>
                  <a:txBody>
                    <a:bodyPr/>
                    <a:lstStyle/>
                    <a:p>
                      <a:pPr algn="ctr">
                        <a:lnSpc>
                          <a:spcPct val="150000"/>
                        </a:lnSpc>
                        <a:spcAft>
                          <a:spcPts val="0"/>
                        </a:spcAft>
                      </a:pPr>
                      <a:r>
                        <a:rPr lang="en-US" sz="1800" dirty="0">
                          <a:effectLst/>
                          <a:latin typeface="Calibri Light" panose="020F0302020204030204" pitchFamily="34" charset="0"/>
                        </a:rPr>
                        <a:t>Nutrition during cancer</a:t>
                      </a:r>
                      <a:endParaRPr lang="en-GB" sz="1800" dirty="0">
                        <a:effectLst/>
                        <a:latin typeface="Calibri Light" panose="020F0302020204030204" pitchFamily="34" charset="0"/>
                        <a:ea typeface="Times New Roman" panose="02020603050405020304" pitchFamily="18" charset="0"/>
                      </a:endParaRPr>
                    </a:p>
                  </a:txBody>
                  <a:tcPr marL="60968" marR="60968" marT="0" marB="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effectLst/>
                          <a:latin typeface="Calibri Light" panose="020F0302020204030204" pitchFamily="34" charset="0"/>
                        </a:rPr>
                        <a:t>11</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604218">
                <a:tc>
                  <a:txBody>
                    <a:bodyPr/>
                    <a:lstStyle/>
                    <a:p>
                      <a:pPr algn="ctr">
                        <a:lnSpc>
                          <a:spcPct val="100000"/>
                        </a:lnSpc>
                        <a:spcAft>
                          <a:spcPts val="0"/>
                        </a:spcAft>
                      </a:pPr>
                      <a:r>
                        <a:rPr lang="en-US" sz="1800" dirty="0">
                          <a:effectLst/>
                          <a:latin typeface="Calibri Light" panose="020F0302020204030204" pitchFamily="34" charset="0"/>
                        </a:rPr>
                        <a:t>Nutrition assessment and management of critically ill patients </a:t>
                      </a:r>
                      <a:r>
                        <a:rPr lang="en-GB" sz="1800" dirty="0">
                          <a:effectLst/>
                          <a:latin typeface="Calibri Light" panose="020F0302020204030204" pitchFamily="34" charset="0"/>
                        </a:rPr>
                        <a:t> Malnutrition in hospitals</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effectLst/>
                          <a:latin typeface="Calibri Light" panose="020F0302020204030204" pitchFamily="34" charset="0"/>
                        </a:rPr>
                        <a:t>12</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604218">
                <a:tc>
                  <a:txBody>
                    <a:bodyPr/>
                    <a:lstStyle/>
                    <a:p>
                      <a:pPr algn="ctr">
                        <a:lnSpc>
                          <a:spcPct val="100000"/>
                        </a:lnSpc>
                        <a:spcAft>
                          <a:spcPts val="0"/>
                        </a:spcAft>
                      </a:pPr>
                      <a:r>
                        <a:rPr lang="en-GB" sz="1800" dirty="0" err="1">
                          <a:effectLst/>
                          <a:latin typeface="Calibri Light" panose="020F0302020204030204" pitchFamily="34" charset="0"/>
                        </a:rPr>
                        <a:t>Immuno</a:t>
                      </a:r>
                      <a:r>
                        <a:rPr lang="en-GB" sz="1800" dirty="0">
                          <a:effectLst/>
                          <a:latin typeface="Calibri Light" panose="020F0302020204030204" pitchFamily="34" charset="0"/>
                        </a:rPr>
                        <a:t>-nutrition  (probiotics, prebiotics and </a:t>
                      </a:r>
                      <a:r>
                        <a:rPr lang="en-GB" sz="1800" dirty="0" err="1">
                          <a:effectLst/>
                          <a:latin typeface="Calibri Light" panose="020F0302020204030204" pitchFamily="34" charset="0"/>
                        </a:rPr>
                        <a:t>synbiotics</a:t>
                      </a:r>
                      <a:r>
                        <a:rPr lang="en-GB" sz="1800" dirty="0">
                          <a:effectLst/>
                          <a:latin typeface="Calibri Light" panose="020F0302020204030204" pitchFamily="34" charset="0"/>
                        </a:rPr>
                        <a:t> in intensive care unit) 1</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effectLst/>
                          <a:latin typeface="Calibri Light" panose="020F0302020204030204" pitchFamily="34" charset="0"/>
                        </a:rPr>
                        <a:t>13</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604218">
                <a:tc>
                  <a:txBody>
                    <a:bodyPr/>
                    <a:lstStyle/>
                    <a:p>
                      <a:pPr algn="ctr">
                        <a:lnSpc>
                          <a:spcPct val="100000"/>
                        </a:lnSpc>
                        <a:spcAft>
                          <a:spcPts val="0"/>
                        </a:spcAft>
                      </a:pPr>
                      <a:r>
                        <a:rPr lang="en-GB" sz="1800" dirty="0" err="1">
                          <a:effectLst/>
                          <a:latin typeface="Calibri Light" panose="020F0302020204030204" pitchFamily="34" charset="0"/>
                        </a:rPr>
                        <a:t>Immuno</a:t>
                      </a:r>
                      <a:r>
                        <a:rPr lang="en-GB" sz="1800" dirty="0">
                          <a:effectLst/>
                          <a:latin typeface="Calibri Light" panose="020F0302020204030204" pitchFamily="34" charset="0"/>
                        </a:rPr>
                        <a:t>-nutrition  (probiotics, prebiotics and </a:t>
                      </a:r>
                      <a:r>
                        <a:rPr lang="en-GB" sz="1800" dirty="0" err="1">
                          <a:effectLst/>
                          <a:latin typeface="Calibri Light" panose="020F0302020204030204" pitchFamily="34" charset="0"/>
                        </a:rPr>
                        <a:t>synbiotics</a:t>
                      </a:r>
                      <a:r>
                        <a:rPr lang="en-GB" sz="1800" dirty="0">
                          <a:effectLst/>
                          <a:latin typeface="Calibri Light" panose="020F0302020204030204" pitchFamily="34" charset="0"/>
                        </a:rPr>
                        <a:t> in intensive care unit) 2</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effectLst/>
                          <a:latin typeface="Calibri Light" panose="020F0302020204030204" pitchFamily="34" charset="0"/>
                        </a:rPr>
                        <a:t>14</a:t>
                      </a:r>
                      <a:r>
                        <a:rPr lang="en-US" sz="1800" baseline="30000" dirty="0">
                          <a:effectLst/>
                          <a:latin typeface="Calibri Light" panose="020F0302020204030204" pitchFamily="34" charset="0"/>
                        </a:rPr>
                        <a:t>th</a:t>
                      </a:r>
                      <a:r>
                        <a:rPr lang="en-US" sz="1800" dirty="0">
                          <a:effectLst/>
                          <a:latin typeface="Calibri Light" panose="020F0302020204030204" pitchFamily="34" charset="0"/>
                        </a:rPr>
                        <a:t> </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0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406308">
                <a:tc>
                  <a:txBody>
                    <a:bodyPr/>
                    <a:lstStyle/>
                    <a:p>
                      <a:pPr algn="ctr">
                        <a:lnSpc>
                          <a:spcPct val="150000"/>
                        </a:lnSpc>
                        <a:spcAft>
                          <a:spcPts val="0"/>
                        </a:spcAft>
                      </a:pPr>
                      <a:r>
                        <a:rPr lang="en-US" sz="1800" dirty="0">
                          <a:effectLst/>
                          <a:latin typeface="Calibri Light" panose="020F0302020204030204" pitchFamily="34" charset="0"/>
                        </a:rPr>
                        <a:t>Journal Club</a:t>
                      </a:r>
                      <a:endParaRPr lang="en-GB" sz="1800" dirty="0">
                        <a:effectLst/>
                        <a:latin typeface="Calibri Light" panose="020F0302020204030204" pitchFamily="34" charset="0"/>
                        <a:ea typeface="PMingLiU"/>
                        <a:cs typeface="Arial" panose="020B0604020202020204" pitchFamily="34" charset="0"/>
                      </a:endParaRPr>
                    </a:p>
                  </a:txBody>
                  <a:tcPr marL="60968" marR="60968"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a:effectLst/>
                          <a:latin typeface="Calibri Light" panose="020F0302020204030204" pitchFamily="34" charset="0"/>
                        </a:rPr>
                        <a:t>15</a:t>
                      </a:r>
                      <a:r>
                        <a:rPr lang="en-US" sz="1800" baseline="30000">
                          <a:effectLst/>
                          <a:latin typeface="Calibri Light" panose="020F0302020204030204" pitchFamily="34" charset="0"/>
                        </a:rPr>
                        <a:t>th</a:t>
                      </a:r>
                      <a:r>
                        <a:rPr lang="en-US" sz="1800">
                          <a:effectLst/>
                          <a:latin typeface="Calibri Light" panose="020F0302020204030204" pitchFamily="34" charset="0"/>
                        </a:rPr>
                        <a:t> </a:t>
                      </a:r>
                      <a:endParaRPr lang="en-GB" sz="1800">
                        <a:effectLst/>
                        <a:latin typeface="Calibri Light" panose="020F0302020204030204" pitchFamily="34" charset="0"/>
                        <a:ea typeface="PMingLiU"/>
                        <a:cs typeface="Arial" panose="020B0604020202020204" pitchFamily="34" charset="0"/>
                      </a:endParaRPr>
                    </a:p>
                  </a:txBody>
                  <a:tcPr marL="60968" marR="60968" marT="0" marB="0" anchor="ctr">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50000"/>
                        </a:lnSpc>
                        <a:spcAft>
                          <a:spcPts val="0"/>
                        </a:spcAft>
                      </a:pPr>
                      <a:r>
                        <a:rPr lang="en-US" sz="1800" dirty="0">
                          <a:solidFill>
                            <a:sysClr val="windowText" lastClr="000000"/>
                          </a:solidFill>
                          <a:effectLst/>
                          <a:latin typeface="Calibri Light" panose="020F0302020204030204" pitchFamily="34" charset="0"/>
                        </a:rPr>
                        <a:t>2</a:t>
                      </a:r>
                      <a:endParaRPr lang="en-GB" sz="1800" dirty="0">
                        <a:solidFill>
                          <a:sysClr val="windowText" lastClr="000000"/>
                        </a:solidFill>
                        <a:effectLst/>
                        <a:latin typeface="Calibri Light" panose="020F0302020204030204" pitchFamily="34" charset="0"/>
                        <a:ea typeface="Times New Roman" panose="02020603050405020304" pitchFamily="18" charset="0"/>
                      </a:endParaRPr>
                    </a:p>
                  </a:txBody>
                  <a:tcPr marL="60968" marR="60968"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bl>
          </a:graphicData>
        </a:graphic>
      </p:graphicFrame>
    </p:spTree>
    <p:extLst>
      <p:ext uri="{BB962C8B-B14F-4D97-AF65-F5344CB8AC3E}">
        <p14:creationId xmlns:p14="http://schemas.microsoft.com/office/powerpoint/2010/main" val="2063644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3099234"/>
              </p:ext>
            </p:extLst>
          </p:nvPr>
        </p:nvGraphicFramePr>
        <p:xfrm>
          <a:off x="1373993" y="1269284"/>
          <a:ext cx="8711703" cy="3985106"/>
        </p:xfrm>
        <a:graphic>
          <a:graphicData uri="http://schemas.openxmlformats.org/drawingml/2006/table">
            <a:tbl>
              <a:tblPr>
                <a:tableStyleId>{5C22544A-7EE6-4342-B048-85BDC9FD1C3A}</a:tableStyleId>
              </a:tblPr>
              <a:tblGrid>
                <a:gridCol w="4109277"/>
                <a:gridCol w="2975734"/>
                <a:gridCol w="1626692"/>
              </a:tblGrid>
              <a:tr h="1410114">
                <a:tc>
                  <a:txBody>
                    <a:bodyPr/>
                    <a:lstStyle/>
                    <a:p>
                      <a:pPr algn="ctr">
                        <a:lnSpc>
                          <a:spcPct val="115000"/>
                        </a:lnSpc>
                        <a:spcAft>
                          <a:spcPts val="0"/>
                        </a:spcAft>
                      </a:pPr>
                      <a:r>
                        <a:rPr lang="en-US" sz="2000" dirty="0">
                          <a:effectLst/>
                        </a:rPr>
                        <a:t>Assessment task</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15000"/>
                        </a:lnSpc>
                        <a:spcAft>
                          <a:spcPts val="0"/>
                        </a:spcAft>
                      </a:pPr>
                      <a:r>
                        <a:rPr lang="en-US" sz="2000" dirty="0">
                          <a:effectLst/>
                        </a:rPr>
                        <a:t>Week due</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115000"/>
                        </a:lnSpc>
                        <a:spcAft>
                          <a:spcPts val="0"/>
                        </a:spcAft>
                      </a:pPr>
                      <a:r>
                        <a:rPr lang="en-US" sz="2000">
                          <a:effectLst/>
                        </a:rPr>
                        <a:t>Proportion of Final Assessment</a:t>
                      </a:r>
                      <a:endParaRPr lang="en-GB"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367856">
                <a:tc>
                  <a:txBody>
                    <a:bodyPr/>
                    <a:lstStyle/>
                    <a:p>
                      <a:pPr>
                        <a:lnSpc>
                          <a:spcPct val="90000"/>
                        </a:lnSpc>
                        <a:spcAft>
                          <a:spcPts val="0"/>
                        </a:spcAft>
                      </a:pPr>
                      <a:r>
                        <a:rPr lang="en-US" sz="2000" dirty="0">
                          <a:effectLst/>
                        </a:rPr>
                        <a:t>Midterm I</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90000"/>
                        </a:lnSpc>
                        <a:spcAft>
                          <a:spcPts val="0"/>
                        </a:spcAft>
                      </a:pPr>
                      <a:r>
                        <a:rPr lang="en-US" sz="2000" b="1" dirty="0">
                          <a:solidFill>
                            <a:srgbClr val="FF0000"/>
                          </a:solidFill>
                          <a:effectLst/>
                        </a:rPr>
                        <a:t>6</a:t>
                      </a:r>
                      <a:r>
                        <a:rPr lang="en-US" sz="2000" b="1" baseline="30000" dirty="0">
                          <a:solidFill>
                            <a:srgbClr val="FF0000"/>
                          </a:solidFill>
                          <a:effectLst/>
                        </a:rPr>
                        <a:t>th</a:t>
                      </a:r>
                      <a:r>
                        <a:rPr lang="en-US" sz="2000" b="1" dirty="0">
                          <a:solidFill>
                            <a:srgbClr val="FF0000"/>
                          </a:solidFill>
                          <a:effectLst/>
                        </a:rPr>
                        <a:t> (6 October)</a:t>
                      </a:r>
                      <a:endParaRPr lang="en-GB" sz="20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90000"/>
                        </a:lnSpc>
                        <a:spcAft>
                          <a:spcPts val="0"/>
                        </a:spcAft>
                      </a:pPr>
                      <a:r>
                        <a:rPr lang="en-US" sz="2000" dirty="0">
                          <a:effectLst/>
                        </a:rPr>
                        <a:t>20 %</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367856">
                <a:tc>
                  <a:txBody>
                    <a:bodyPr/>
                    <a:lstStyle/>
                    <a:p>
                      <a:pPr>
                        <a:lnSpc>
                          <a:spcPct val="90000"/>
                        </a:lnSpc>
                        <a:spcAft>
                          <a:spcPts val="0"/>
                        </a:spcAft>
                      </a:pPr>
                      <a:r>
                        <a:rPr lang="en-US" sz="2000" dirty="0">
                          <a:effectLst/>
                        </a:rPr>
                        <a:t>Midterm II</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90000"/>
                        </a:lnSpc>
                        <a:spcAft>
                          <a:spcPts val="0"/>
                        </a:spcAft>
                      </a:pPr>
                      <a:r>
                        <a:rPr lang="en-US" sz="2000" b="1" dirty="0">
                          <a:solidFill>
                            <a:srgbClr val="FF0000"/>
                          </a:solidFill>
                          <a:effectLst/>
                        </a:rPr>
                        <a:t>10</a:t>
                      </a:r>
                      <a:r>
                        <a:rPr lang="en-US" sz="2000" b="1" baseline="30000" dirty="0">
                          <a:solidFill>
                            <a:srgbClr val="FF0000"/>
                          </a:solidFill>
                          <a:effectLst/>
                        </a:rPr>
                        <a:t>th</a:t>
                      </a:r>
                      <a:r>
                        <a:rPr lang="en-US" sz="2000" b="1" dirty="0">
                          <a:solidFill>
                            <a:srgbClr val="FF0000"/>
                          </a:solidFill>
                          <a:effectLst/>
                        </a:rPr>
                        <a:t> (3 November)</a:t>
                      </a:r>
                      <a:endParaRPr lang="en-GB" sz="20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90000"/>
                        </a:lnSpc>
                        <a:spcAft>
                          <a:spcPts val="0"/>
                        </a:spcAft>
                      </a:pPr>
                      <a:r>
                        <a:rPr lang="en-US" sz="2000" dirty="0">
                          <a:effectLst/>
                        </a:rPr>
                        <a:t>20 %</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735712">
                <a:tc>
                  <a:txBody>
                    <a:bodyPr/>
                    <a:lstStyle/>
                    <a:p>
                      <a:pPr>
                        <a:lnSpc>
                          <a:spcPct val="90000"/>
                        </a:lnSpc>
                        <a:spcAft>
                          <a:spcPts val="0"/>
                        </a:spcAft>
                      </a:pPr>
                      <a:r>
                        <a:rPr lang="en-US" sz="2000">
                          <a:effectLst/>
                        </a:rPr>
                        <a:t>Class discussion and participation Practical</a:t>
                      </a:r>
                      <a:endParaRPr lang="en-GB"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90000"/>
                        </a:lnSpc>
                        <a:spcAft>
                          <a:spcPts val="0"/>
                        </a:spcAft>
                      </a:pPr>
                      <a:r>
                        <a:rPr lang="en-US" sz="2000" dirty="0">
                          <a:effectLst/>
                        </a:rPr>
                        <a:t> </a:t>
                      </a:r>
                      <a:r>
                        <a:rPr lang="en-US" sz="2000" b="1" dirty="0" smtClean="0">
                          <a:solidFill>
                            <a:srgbClr val="FF0000"/>
                          </a:solidFill>
                          <a:effectLst/>
                        </a:rPr>
                        <a:t>final 8</a:t>
                      </a:r>
                      <a:r>
                        <a:rPr lang="en-US" sz="2000" b="1" baseline="30000" dirty="0" smtClean="0">
                          <a:solidFill>
                            <a:srgbClr val="FF0000"/>
                          </a:solidFill>
                          <a:effectLst/>
                        </a:rPr>
                        <a:t>th</a:t>
                      </a:r>
                      <a:r>
                        <a:rPr lang="en-US" sz="2000" b="1" baseline="0" dirty="0" smtClean="0">
                          <a:solidFill>
                            <a:srgbClr val="FF0000"/>
                          </a:solidFill>
                          <a:effectLst/>
                        </a:rPr>
                        <a:t> December</a:t>
                      </a:r>
                      <a:endParaRPr lang="en-GB" sz="20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rowSpan="2">
                  <a:txBody>
                    <a:bodyPr/>
                    <a:lstStyle/>
                    <a:p>
                      <a:pPr algn="ctr">
                        <a:lnSpc>
                          <a:spcPct val="90000"/>
                        </a:lnSpc>
                        <a:spcAft>
                          <a:spcPts val="0"/>
                        </a:spcAft>
                      </a:pPr>
                      <a:r>
                        <a:rPr lang="en-US" sz="2000" dirty="0">
                          <a:effectLst/>
                        </a:rPr>
                        <a:t>20 %</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r h="735712">
                <a:tc>
                  <a:txBody>
                    <a:bodyPr/>
                    <a:lstStyle/>
                    <a:p>
                      <a:pPr>
                        <a:lnSpc>
                          <a:spcPct val="90000"/>
                        </a:lnSpc>
                        <a:spcAft>
                          <a:spcPts val="0"/>
                        </a:spcAft>
                      </a:pPr>
                      <a:r>
                        <a:rPr lang="en-US" sz="2000">
                          <a:effectLst/>
                        </a:rPr>
                        <a:t>Assignment and Presentation</a:t>
                      </a:r>
                      <a:endParaRPr lang="en-GB" sz="2000">
                        <a:effectLst/>
                      </a:endParaRPr>
                    </a:p>
                    <a:p>
                      <a:pPr>
                        <a:lnSpc>
                          <a:spcPct val="90000"/>
                        </a:lnSpc>
                        <a:spcAft>
                          <a:spcPts val="0"/>
                        </a:spcAft>
                      </a:pPr>
                      <a:r>
                        <a:rPr lang="en-US" sz="2000">
                          <a:effectLst/>
                        </a:rPr>
                        <a:t>Practical</a:t>
                      </a:r>
                      <a:endParaRPr lang="en-GB"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90000"/>
                        </a:lnSpc>
                        <a:spcAft>
                          <a:spcPts val="0"/>
                        </a:spcAft>
                      </a:pPr>
                      <a:r>
                        <a:rPr lang="en-US" sz="2000" dirty="0">
                          <a:effectLst/>
                        </a:rPr>
                        <a:t> </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vMerge="1">
                  <a:txBody>
                    <a:bodyPr/>
                    <a:lstStyle/>
                    <a:p>
                      <a:endParaRPr lang="en-GB"/>
                    </a:p>
                  </a:txBody>
                  <a:tcPr/>
                </a:tc>
              </a:tr>
              <a:tr h="367856">
                <a:tc>
                  <a:txBody>
                    <a:bodyPr/>
                    <a:lstStyle/>
                    <a:p>
                      <a:pPr>
                        <a:lnSpc>
                          <a:spcPct val="90000"/>
                        </a:lnSpc>
                        <a:spcAft>
                          <a:spcPts val="0"/>
                        </a:spcAft>
                      </a:pPr>
                      <a:r>
                        <a:rPr lang="en-US" sz="2000">
                          <a:effectLst/>
                        </a:rPr>
                        <a:t>End Semester Exam</a:t>
                      </a:r>
                      <a:endParaRPr lang="en-GB" sz="2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nSpc>
                          <a:spcPct val="90000"/>
                        </a:lnSpc>
                        <a:spcAft>
                          <a:spcPts val="0"/>
                        </a:spcAft>
                      </a:pPr>
                      <a:r>
                        <a:rPr lang="en-US" sz="2000" b="1" dirty="0">
                          <a:solidFill>
                            <a:srgbClr val="FF0000"/>
                          </a:solidFill>
                          <a:effectLst/>
                        </a:rPr>
                        <a:t>18</a:t>
                      </a:r>
                      <a:r>
                        <a:rPr lang="en-US" sz="2000" b="1" baseline="30000" dirty="0">
                          <a:solidFill>
                            <a:srgbClr val="FF0000"/>
                          </a:solidFill>
                          <a:effectLst/>
                        </a:rPr>
                        <a:t>th</a:t>
                      </a:r>
                      <a:r>
                        <a:rPr lang="en-US" sz="2000" b="1" dirty="0">
                          <a:solidFill>
                            <a:srgbClr val="FF0000"/>
                          </a:solidFill>
                          <a:effectLst/>
                        </a:rPr>
                        <a:t> (29</a:t>
                      </a:r>
                      <a:r>
                        <a:rPr lang="en-US" sz="2000" b="1" baseline="30000" dirty="0">
                          <a:solidFill>
                            <a:srgbClr val="FF0000"/>
                          </a:solidFill>
                          <a:effectLst/>
                        </a:rPr>
                        <a:t>th</a:t>
                      </a:r>
                      <a:r>
                        <a:rPr lang="en-US" sz="2000" b="1" dirty="0">
                          <a:solidFill>
                            <a:srgbClr val="FF0000"/>
                          </a:solidFill>
                          <a:effectLst/>
                        </a:rPr>
                        <a:t> December)</a:t>
                      </a:r>
                      <a:endParaRPr lang="en-GB" sz="20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c>
                  <a:txBody>
                    <a:bodyPr/>
                    <a:lstStyle/>
                    <a:p>
                      <a:pPr algn="ctr">
                        <a:lnSpc>
                          <a:spcPct val="90000"/>
                        </a:lnSpc>
                        <a:spcAft>
                          <a:spcPts val="0"/>
                        </a:spcAft>
                      </a:pPr>
                      <a:r>
                        <a:rPr lang="en-US" sz="2000" dirty="0">
                          <a:effectLst/>
                        </a:rPr>
                        <a:t>40 %</a:t>
                      </a:r>
                      <a:endParaRPr lang="en-GB" sz="2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75000"/>
                      </a:schemeClr>
                    </a:solidFill>
                  </a:tcPr>
                </a:tc>
              </a:tr>
            </a:tbl>
          </a:graphicData>
        </a:graphic>
      </p:graphicFrame>
    </p:spTree>
    <p:extLst>
      <p:ext uri="{BB962C8B-B14F-4D97-AF65-F5344CB8AC3E}">
        <p14:creationId xmlns:p14="http://schemas.microsoft.com/office/powerpoint/2010/main" val="1583525208"/>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189</TotalTime>
  <Words>444</Words>
  <Application>Microsoft Office PowerPoint</Application>
  <PresentationFormat>Widescreen</PresentationFormat>
  <Paragraphs>125</Paragraphs>
  <Slides>10</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PMingLiU</vt:lpstr>
      <vt:lpstr>Arial</vt:lpstr>
      <vt:lpstr>Calibri</vt:lpstr>
      <vt:lpstr>Calibri Light</vt:lpstr>
      <vt:lpstr>Century Gothic</vt:lpstr>
      <vt:lpstr>Tahoma</vt:lpstr>
      <vt:lpstr>Times New Roman</vt:lpstr>
      <vt:lpstr>Traditional Arabic</vt:lpstr>
      <vt:lpstr>Wingdings 3</vt:lpstr>
      <vt:lpstr>Slice</vt:lpstr>
      <vt:lpstr>Nutrition Therapy for Physiological Stress &amp; Acute Diseases (CHS 268) First Semester 1436-1437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CHS 439 SEMINAR IN CLINICAL NUTRITION First Semester 1436-1437</dc:title>
  <dc:creator>Iman</dc:creator>
  <cp:lastModifiedBy>Iman</cp:lastModifiedBy>
  <cp:revision>17</cp:revision>
  <dcterms:created xsi:type="dcterms:W3CDTF">2015-08-23T13:21:34Z</dcterms:created>
  <dcterms:modified xsi:type="dcterms:W3CDTF">2015-08-24T19:19:34Z</dcterms:modified>
</cp:coreProperties>
</file>