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19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28-Jan-16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dAheeya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alenazi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352800"/>
            <a:ext cx="6629400" cy="1245835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Lab1</a:t>
            </a:r>
            <a:r>
              <a:rPr lang="en-US" sz="4800" b="1" dirty="0" smtClean="0">
                <a:solidFill>
                  <a:schemeClr val="tx1"/>
                </a:solidFill>
              </a:rPr>
              <a:t/>
            </a:r>
            <a:br>
              <a:rPr lang="en-US" sz="4800" b="1" dirty="0" smtClean="0">
                <a:solidFill>
                  <a:schemeClr val="tx1"/>
                </a:solidFill>
              </a:rPr>
            </a:br>
            <a:r>
              <a:rPr lang="en-US" sz="4800" b="1" dirty="0" err="1" smtClean="0">
                <a:solidFill>
                  <a:schemeClr val="tx1"/>
                </a:solidFill>
              </a:rPr>
              <a:t>ck</a:t>
            </a:r>
            <a:r>
              <a:rPr lang="en-US" sz="4800" b="1" dirty="0" smtClean="0">
                <a:solidFill>
                  <a:schemeClr val="tx1"/>
                </a:solidFill>
              </a:rPr>
              <a:t> enzyme</a:t>
            </a:r>
            <a:endParaRPr lang="en-US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91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</a:t>
            </a:r>
            <a:endParaRPr lang="en-US" dirty="0"/>
          </a:p>
        </p:txBody>
      </p:sp>
      <p:pic>
        <p:nvPicPr>
          <p:cNvPr id="4" name="Content Placeholder 3" descr="Report of Enz - Microsoft Word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6" t="20115" r="12993" b="4175"/>
          <a:stretch/>
        </p:blipFill>
        <p:spPr>
          <a:xfrm>
            <a:off x="76200" y="0"/>
            <a:ext cx="8991600" cy="6858000"/>
          </a:xfrm>
        </p:spPr>
      </p:pic>
    </p:spTree>
    <p:extLst>
      <p:ext uri="{BB962C8B-B14F-4D97-AF65-F5344CB8AC3E}">
        <p14:creationId xmlns:p14="http://schemas.microsoft.com/office/powerpoint/2010/main" val="2993333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eport of Enz - Microsoft Word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88" t="19799" r="14357" b="36803"/>
          <a:stretch/>
        </p:blipFill>
        <p:spPr>
          <a:xfrm>
            <a:off x="0" y="0"/>
            <a:ext cx="9144000" cy="6781800"/>
          </a:xfrm>
        </p:spPr>
      </p:pic>
    </p:spTree>
    <p:extLst>
      <p:ext uri="{BB962C8B-B14F-4D97-AF65-F5344CB8AC3E}">
        <p14:creationId xmlns:p14="http://schemas.microsoft.com/office/powerpoint/2010/main" val="124475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719CD"/>
                </a:solidFill>
              </a:rPr>
              <a:t>Definition</a:t>
            </a:r>
            <a:endParaRPr lang="en-US" sz="4000" b="1" dirty="0">
              <a:solidFill>
                <a:srgbClr val="F719C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800" b="1" dirty="0" err="1">
                <a:solidFill>
                  <a:schemeClr val="tx1"/>
                </a:solidFill>
              </a:rPr>
              <a:t>Creatine</a:t>
            </a:r>
            <a:r>
              <a:rPr lang="en-US" sz="2800" b="1" dirty="0">
                <a:solidFill>
                  <a:schemeClr val="tx1"/>
                </a:solidFill>
              </a:rPr>
              <a:t> kinase is an enzyme found in the heart, brain, skeletal muscle, and other tissues.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Increased </a:t>
            </a:r>
            <a:r>
              <a:rPr lang="en-US" sz="2800" b="1" dirty="0">
                <a:solidFill>
                  <a:schemeClr val="tx1"/>
                </a:solidFill>
              </a:rPr>
              <a:t>amounts of CK are released into the blood when there is muscle </a:t>
            </a:r>
            <a:r>
              <a:rPr lang="en-US" sz="2800" b="1" dirty="0" smtClean="0">
                <a:solidFill>
                  <a:schemeClr val="tx1"/>
                </a:solidFill>
              </a:rPr>
              <a:t>damage.</a:t>
            </a:r>
          </a:p>
          <a:p>
            <a:pPr marL="11430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person </a:t>
            </a:r>
            <a:r>
              <a:rPr lang="en-US" sz="2800" b="1" dirty="0">
                <a:solidFill>
                  <a:schemeClr val="tx1"/>
                </a:solidFill>
              </a:rPr>
              <a:t>may have muscle injury with few or nonspecific symptoms, such as weakness, fever, and </a:t>
            </a:r>
            <a:r>
              <a:rPr lang="en-US" sz="2800" b="1" dirty="0" smtClean="0">
                <a:solidFill>
                  <a:schemeClr val="tx1"/>
                </a:solidFill>
              </a:rPr>
              <a:t>nausea.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561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60672" cy="1039427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719CD"/>
                </a:solidFill>
              </a:rPr>
              <a:t>Types </a:t>
            </a:r>
            <a:endParaRPr lang="en-US" sz="4000" b="1" dirty="0">
              <a:solidFill>
                <a:srgbClr val="F719CD"/>
              </a:solidFill>
            </a:endParaRPr>
          </a:p>
        </p:txBody>
      </p:sp>
      <p:pic>
        <p:nvPicPr>
          <p:cNvPr id="4" name="Content Placeholder 3" descr="Creatine kinase - Wikipedia, the free encyclopedia -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2" t="45764" r="34651" b="25462"/>
          <a:stretch/>
        </p:blipFill>
        <p:spPr>
          <a:xfrm>
            <a:off x="304800" y="1752600"/>
            <a:ext cx="8534400" cy="480059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95019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719CD"/>
                </a:solidFill>
              </a:rPr>
              <a:t>principle</a:t>
            </a:r>
            <a:endParaRPr lang="en-US" sz="4000" b="1" dirty="0">
              <a:solidFill>
                <a:srgbClr val="F719C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8763000" cy="49530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b="1" dirty="0">
                <a:solidFill>
                  <a:schemeClr val="tx1"/>
                </a:solidFill>
              </a:rPr>
              <a:t>Phosphocreatine + ADP   CK      </a:t>
            </a:r>
            <a:r>
              <a:rPr lang="en-US" b="1" dirty="0" err="1">
                <a:solidFill>
                  <a:schemeClr val="tx1"/>
                </a:solidFill>
              </a:rPr>
              <a:t>creatine</a:t>
            </a:r>
            <a:r>
              <a:rPr lang="en-US" b="1" dirty="0">
                <a:solidFill>
                  <a:schemeClr val="tx1"/>
                </a:solidFill>
              </a:rPr>
              <a:t> + ATP</a:t>
            </a:r>
          </a:p>
          <a:p>
            <a:pPr marL="11430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US" b="1" dirty="0">
                <a:solidFill>
                  <a:schemeClr val="tx1"/>
                </a:solidFill>
              </a:rPr>
              <a:t>ATP + Glucose     HK     ADP + Glucose-6-phosphate</a:t>
            </a:r>
          </a:p>
          <a:p>
            <a:pPr marL="114300" indent="0">
              <a:buNone/>
            </a:pPr>
            <a:endParaRPr lang="en-US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US" b="1" dirty="0">
                <a:solidFill>
                  <a:schemeClr val="tx1"/>
                </a:solidFill>
              </a:rPr>
              <a:t>G6P + NADP+   G6P-DH  6-Phosphogluconate + NADPH +H+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The rate of </a:t>
            </a:r>
            <a:r>
              <a:rPr lang="en-US" sz="2800" b="1" dirty="0">
                <a:solidFill>
                  <a:srgbClr val="F719CD"/>
                </a:solidFill>
              </a:rPr>
              <a:t>NADPH</a:t>
            </a:r>
            <a:r>
              <a:rPr lang="en-US" sz="2800" b="1" dirty="0">
                <a:solidFill>
                  <a:schemeClr val="tx1"/>
                </a:solidFill>
              </a:rPr>
              <a:t> formation, measured </a:t>
            </a:r>
            <a:r>
              <a:rPr lang="en-US" sz="2800" b="1" dirty="0" err="1">
                <a:solidFill>
                  <a:schemeClr val="tx1"/>
                </a:solidFill>
              </a:rPr>
              <a:t>photometrically</a:t>
            </a:r>
            <a:r>
              <a:rPr lang="en-US" sz="2800" b="1" dirty="0">
                <a:solidFill>
                  <a:schemeClr val="tx1"/>
                </a:solidFill>
              </a:rPr>
              <a:t>, is proportional to the catalytic concentration of CK present in the sample.</a:t>
            </a:r>
          </a:p>
          <a:p>
            <a:pPr marL="11430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sz="2800" dirty="0"/>
          </a:p>
        </p:txBody>
      </p:sp>
      <p:sp>
        <p:nvSpPr>
          <p:cNvPr id="6" name="Right Arrow 5"/>
          <p:cNvSpPr/>
          <p:nvPr/>
        </p:nvSpPr>
        <p:spPr>
          <a:xfrm>
            <a:off x="2466109" y="2909177"/>
            <a:ext cx="1143000" cy="242316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defRPr/>
            </a:pPr>
            <a:endParaRPr lang="en-US" sz="1800" smtClean="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466109" y="3809723"/>
            <a:ext cx="1371600" cy="242316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defRPr/>
            </a:pPr>
            <a:endParaRPr lang="en-US" sz="1800" smtClean="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810000" y="2057400"/>
            <a:ext cx="1143000" cy="242316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>
              <a:defRPr/>
            </a:pPr>
            <a:endParaRPr lang="en-US" sz="1800" smtClean="0">
              <a:solidFill>
                <a:srgbClr val="FFFFFF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303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60672" cy="103942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719CD"/>
                </a:solidFill>
              </a:rPr>
              <a:t>Involved enzymes</a:t>
            </a:r>
            <a:endParaRPr lang="en-US" sz="4000" b="1" dirty="0">
              <a:solidFill>
                <a:srgbClr val="F719C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CK</a:t>
            </a:r>
            <a:r>
              <a:rPr lang="en-US" sz="2800" dirty="0">
                <a:solidFill>
                  <a:schemeClr val="tx1"/>
                </a:solidFill>
              </a:rPr>
              <a:t>= </a:t>
            </a:r>
            <a:r>
              <a:rPr lang="en-US" sz="2800" dirty="0" err="1">
                <a:solidFill>
                  <a:schemeClr val="tx1"/>
                </a:solidFill>
              </a:rPr>
              <a:t>Creatine</a:t>
            </a:r>
            <a:r>
              <a:rPr lang="en-US" sz="2800" dirty="0">
                <a:solidFill>
                  <a:schemeClr val="tx1"/>
                </a:solidFill>
              </a:rPr>
              <a:t> kinase </a:t>
            </a:r>
            <a:endParaRPr lang="en-US" sz="2800" dirty="0" smtClean="0">
              <a:solidFill>
                <a:schemeClr val="tx1"/>
              </a:solidFill>
            </a:endParaRP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HK</a:t>
            </a:r>
            <a:r>
              <a:rPr lang="en-US" sz="2800" dirty="0" smtClean="0">
                <a:solidFill>
                  <a:schemeClr val="tx1"/>
                </a:solidFill>
              </a:rPr>
              <a:t>= Hexokinase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G6PDH</a:t>
            </a:r>
            <a:r>
              <a:rPr lang="en-US" sz="2800" dirty="0" smtClean="0">
                <a:solidFill>
                  <a:schemeClr val="tx1"/>
                </a:solidFill>
              </a:rPr>
              <a:t>= glucose 6 phosphate dehydrogenase</a:t>
            </a:r>
          </a:p>
          <a:p>
            <a:endParaRPr lang="en-US" sz="2800" dirty="0"/>
          </a:p>
          <a:p>
            <a:pPr marL="11430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7016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F719CD"/>
                </a:solidFill>
              </a:rPr>
              <a:t>Clinical significance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95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Its physiological role is associated with ATP generation for contractile or transport systems.</a:t>
            </a:r>
          </a:p>
          <a:p>
            <a:r>
              <a:rPr lang="en-US" sz="2800" b="1" dirty="0">
                <a:solidFill>
                  <a:schemeClr val="tx1"/>
                </a:solidFill>
              </a:rPr>
              <a:t>Its major function is predominantly active in muscles.</a:t>
            </a:r>
          </a:p>
          <a:p>
            <a:r>
              <a:rPr lang="en-US" sz="2800" b="1" dirty="0">
                <a:solidFill>
                  <a:schemeClr val="tx1"/>
                </a:solidFill>
              </a:rPr>
              <a:t>Highest activity is present in skeletal muscle, heart, brain tissue.</a:t>
            </a:r>
          </a:p>
          <a:p>
            <a:r>
              <a:rPr lang="en-US" sz="2800" b="1" dirty="0">
                <a:solidFill>
                  <a:schemeClr val="tx1"/>
                </a:solidFill>
              </a:rPr>
              <a:t>Lesser activity is seen in bladder, placenta, GIT, lung, liver and pancreas.</a:t>
            </a:r>
          </a:p>
          <a:p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347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rgbClr val="F719CD"/>
                </a:solidFill>
              </a:rPr>
              <a:t>Clinical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solidFill>
                  <a:schemeClr val="tx1"/>
                </a:solidFill>
              </a:rPr>
              <a:t>Elevated CK values are observed in disorders of cardiac and </a:t>
            </a:r>
            <a:r>
              <a:rPr lang="en-US" sz="2800" b="1" dirty="0" smtClean="0">
                <a:solidFill>
                  <a:schemeClr val="tx1"/>
                </a:solidFill>
              </a:rPr>
              <a:t>skeletal </a:t>
            </a:r>
            <a:r>
              <a:rPr lang="en-US" sz="2800" b="1" dirty="0">
                <a:solidFill>
                  <a:schemeClr val="tx1"/>
                </a:solidFill>
              </a:rPr>
              <a:t>muscles.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>
                <a:solidFill>
                  <a:schemeClr val="tx1"/>
                </a:solidFill>
              </a:rPr>
              <a:t>Is regarded as the most sensitive indicator of acute myocardial infarction and of </a:t>
            </a:r>
            <a:r>
              <a:rPr lang="en-US" sz="2800" b="1" dirty="0" smtClean="0">
                <a:solidFill>
                  <a:schemeClr val="tx1"/>
                </a:solidFill>
              </a:rPr>
              <a:t>muscular </a:t>
            </a:r>
            <a:r>
              <a:rPr lang="en-US" sz="2800" b="1" dirty="0">
                <a:solidFill>
                  <a:schemeClr val="tx1"/>
                </a:solidFill>
              </a:rPr>
              <a:t>dystrophy.</a:t>
            </a:r>
          </a:p>
          <a:p>
            <a:pPr marL="11430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rgbClr val="F719CD"/>
                </a:solidFill>
              </a:rPr>
              <a:t>Sample:</a:t>
            </a:r>
            <a:endParaRPr lang="en-US" sz="3200" b="1" dirty="0">
              <a:solidFill>
                <a:srgbClr val="F719CD"/>
              </a:solidFill>
            </a:endParaRPr>
          </a:p>
          <a:p>
            <a:pPr marL="11430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Serum or plasma </a:t>
            </a:r>
          </a:p>
          <a:p>
            <a:pPr marL="114300" indent="0"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775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719CD"/>
                </a:solidFill>
              </a:rPr>
              <a:t>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768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Mix</a:t>
            </a:r>
            <a:r>
              <a:rPr lang="en-US" b="1" dirty="0">
                <a:solidFill>
                  <a:schemeClr val="tx1"/>
                </a:solidFill>
              </a:rPr>
              <a:t>, incubate for 2 </a:t>
            </a:r>
            <a:r>
              <a:rPr lang="en-US" b="1" dirty="0" smtClean="0">
                <a:solidFill>
                  <a:schemeClr val="tx1"/>
                </a:solidFill>
              </a:rPr>
              <a:t>min at R.T.</a:t>
            </a:r>
            <a:endParaRPr lang="en-US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Read </a:t>
            </a:r>
            <a:r>
              <a:rPr lang="en-US" b="1" dirty="0">
                <a:solidFill>
                  <a:schemeClr val="tx1"/>
                </a:solidFill>
              </a:rPr>
              <a:t>initial </a:t>
            </a:r>
            <a:r>
              <a:rPr lang="en-US" b="1" dirty="0" smtClean="0">
                <a:solidFill>
                  <a:schemeClr val="tx1"/>
                </a:solidFill>
              </a:rPr>
              <a:t>absorbance(</a:t>
            </a:r>
            <a:r>
              <a:rPr lang="en-US" b="1" dirty="0" err="1" smtClean="0">
                <a:solidFill>
                  <a:schemeClr val="tx1"/>
                </a:solidFill>
              </a:rPr>
              <a:t>Ao</a:t>
            </a:r>
            <a:r>
              <a:rPr lang="en-US" b="1" dirty="0" smtClean="0">
                <a:solidFill>
                  <a:schemeClr val="tx1"/>
                </a:solidFill>
              </a:rPr>
              <a:t>) at340 nm.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then read absorbance(A1)  after 1min,then (A2)after 1min,then (A3) after 1min, total of minutes is 3.</a:t>
            </a: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tx1"/>
                </a:solidFill>
              </a:rPr>
              <a:t>Calculate </a:t>
            </a:r>
            <a:r>
              <a:rPr lang="en-US" b="1" dirty="0">
                <a:solidFill>
                  <a:schemeClr val="tx1"/>
                </a:solidFill>
              </a:rPr>
              <a:t>the difference between </a:t>
            </a:r>
            <a:r>
              <a:rPr lang="en-US" b="1" dirty="0" smtClean="0">
                <a:solidFill>
                  <a:schemeClr val="tx1"/>
                </a:solidFill>
              </a:rPr>
              <a:t>absorbance's </a:t>
            </a:r>
            <a:r>
              <a:rPr lang="en-US" b="1" dirty="0">
                <a:solidFill>
                  <a:schemeClr val="tx1"/>
                </a:solidFill>
              </a:rPr>
              <a:t>and the average absorbance differences per minute (</a:t>
            </a:r>
            <a:r>
              <a:rPr lang="el-GR" b="1" dirty="0">
                <a:solidFill>
                  <a:schemeClr val="tx1"/>
                </a:solidFill>
              </a:rPr>
              <a:t>Δ </a:t>
            </a:r>
            <a:r>
              <a:rPr lang="en-US" b="1" dirty="0">
                <a:solidFill>
                  <a:schemeClr val="tx1"/>
                </a:solidFill>
              </a:rPr>
              <a:t>A/min)</a:t>
            </a:r>
          </a:p>
          <a:p>
            <a:pPr marL="114300" indent="0">
              <a:buNone/>
            </a:pPr>
            <a:endParaRPr lang="en-US" b="1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55" y="1600200"/>
            <a:ext cx="77724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70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en-US" sz="4900" b="1" dirty="0">
                <a:solidFill>
                  <a:srgbClr val="F719CD"/>
                </a:solidFill>
              </a:rPr>
              <a:t>Calculations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ΔA/min </a:t>
            </a:r>
            <a:r>
              <a:rPr lang="en-US" sz="2800" b="1" dirty="0">
                <a:solidFill>
                  <a:schemeClr val="tx1"/>
                </a:solidFill>
              </a:rPr>
              <a:t>x 6592 = U/L of </a:t>
            </a:r>
            <a:r>
              <a:rPr lang="en-US" sz="2800" b="1" dirty="0" smtClean="0">
                <a:solidFill>
                  <a:schemeClr val="tx1"/>
                </a:solidFill>
              </a:rPr>
              <a:t>CK</a:t>
            </a:r>
          </a:p>
          <a:p>
            <a:pPr marL="11430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</a:rPr>
              <a:t>Unit per liter(U/L):</a:t>
            </a:r>
          </a:p>
          <a:p>
            <a:pPr marL="11430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The amount of enzyme that transfer o</a:t>
            </a:r>
            <a:r>
              <a:rPr lang="en-US" sz="2800" b="1" dirty="0" smtClean="0">
                <a:solidFill>
                  <a:schemeClr val="tx1"/>
                </a:solidFill>
              </a:rPr>
              <a:t>ne </a:t>
            </a:r>
            <a:r>
              <a:rPr lang="en-US" sz="2800" b="1" dirty="0">
                <a:solidFill>
                  <a:schemeClr val="tx1"/>
                </a:solidFill>
              </a:rPr>
              <a:t>micro mole of substrate per minute under certain </a:t>
            </a:r>
            <a:r>
              <a:rPr lang="en-US" sz="2800" b="1" dirty="0" smtClean="0">
                <a:solidFill>
                  <a:schemeClr val="tx1"/>
                </a:solidFill>
              </a:rPr>
              <a:t>condition.</a:t>
            </a:r>
            <a:endParaRPr lang="en-US" sz="28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sz="2800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tx1"/>
                </a:solidFill>
              </a:rPr>
              <a:t>Reference values:</a:t>
            </a:r>
            <a:endParaRPr lang="en-US" sz="28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Men up to 80 U/L</a:t>
            </a:r>
          </a:p>
          <a:p>
            <a:pPr marL="11430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Women up to 70 U/L</a:t>
            </a:r>
          </a:p>
          <a:p>
            <a:pPr marL="114300" indent="0">
              <a:buNone/>
            </a:pPr>
            <a:endParaRPr lang="en-US" sz="2800" b="1" dirty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412590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62</TotalTime>
  <Words>310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Apothecary</vt:lpstr>
      <vt:lpstr>Lab1 ck enzyme</vt:lpstr>
      <vt:lpstr>Definition</vt:lpstr>
      <vt:lpstr>Types </vt:lpstr>
      <vt:lpstr>principle</vt:lpstr>
      <vt:lpstr>Involved enzymes</vt:lpstr>
      <vt:lpstr>Clinical significance</vt:lpstr>
      <vt:lpstr>Clinical use</vt:lpstr>
      <vt:lpstr>Procedure</vt:lpstr>
      <vt:lpstr>Calculations </vt:lpstr>
      <vt:lpstr>report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Lab1 ck enzyme</dc:title>
  <dc:creator>TOOT PC</dc:creator>
  <cp:lastModifiedBy>TOOT PC</cp:lastModifiedBy>
  <cp:revision>15</cp:revision>
  <dcterms:created xsi:type="dcterms:W3CDTF">2006-08-16T00:00:00Z</dcterms:created>
  <dcterms:modified xsi:type="dcterms:W3CDTF">2016-01-27T23:02:52Z</dcterms:modified>
</cp:coreProperties>
</file>