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D2BBBA-8494-4660-BFDD-BBEF78A2BD11}" type="datetimeFigureOut">
              <a:rPr lang="ar-SA" smtClean="0"/>
              <a:pPr/>
              <a:t>12/04/34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21EA5D-B8F3-448E-ABDD-59C8C77B761D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Declension of Nouns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There are 3 cases in Arabic.</a:t>
            </a:r>
          </a:p>
          <a:p>
            <a:pPr algn="l">
              <a:buNone/>
            </a:pPr>
            <a:r>
              <a:rPr lang="en-US" dirty="0" smtClean="0"/>
              <a:t>We know them by changing the </a:t>
            </a:r>
            <a:r>
              <a:rPr lang="en-US" dirty="0" err="1" smtClean="0"/>
              <a:t>vowelling</a:t>
            </a:r>
            <a:r>
              <a:rPr lang="en-US" dirty="0" smtClean="0"/>
              <a:t> of the final consonant in the word. </a:t>
            </a:r>
          </a:p>
          <a:p>
            <a:pPr algn="l">
              <a:buNone/>
            </a:pPr>
            <a:r>
              <a:rPr lang="en-US" dirty="0" smtClean="0"/>
              <a:t>They are: </a:t>
            </a:r>
          </a:p>
          <a:p>
            <a:pPr algn="l">
              <a:buNone/>
            </a:pPr>
            <a:r>
              <a:rPr lang="ar-SA" dirty="0"/>
              <a:t> </a:t>
            </a:r>
            <a:r>
              <a:rPr lang="ar-SA" dirty="0" smtClean="0"/>
              <a:t> </a:t>
            </a:r>
            <a:r>
              <a:rPr lang="ar-SA" dirty="0"/>
              <a:t> </a:t>
            </a:r>
            <a:r>
              <a:rPr lang="ar-SA" dirty="0" smtClean="0"/>
              <a:t>    الرفع </a:t>
            </a:r>
            <a:r>
              <a:rPr lang="en-US" dirty="0" smtClean="0"/>
              <a:t>- The nominative case</a:t>
            </a:r>
          </a:p>
          <a:p>
            <a:pPr algn="l">
              <a:buNone/>
            </a:pPr>
            <a:r>
              <a:rPr lang="en-US" dirty="0" smtClean="0"/>
              <a:t>It’s indicated with a </a:t>
            </a:r>
            <a:r>
              <a:rPr lang="en-US" dirty="0" err="1" smtClean="0"/>
              <a:t>damma</a:t>
            </a:r>
            <a:r>
              <a:rPr lang="en-US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algn="l" rtl="0">
              <a:buFontTx/>
              <a:buChar char="-"/>
            </a:pPr>
            <a:r>
              <a:rPr lang="en-US" dirty="0" smtClean="0"/>
              <a:t>Nothing must interpose between the noun and its following genitive </a:t>
            </a:r>
            <a:r>
              <a:rPr lang="ar-SA" dirty="0" smtClean="0"/>
              <a:t>المضاف والمضاف إليه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So, if the noun is to be qualified with an adjective, the adjective should come AFTER the genitive:</a:t>
            </a:r>
          </a:p>
          <a:p>
            <a:pPr algn="l" rtl="0">
              <a:buNone/>
            </a:pPr>
            <a:r>
              <a:rPr lang="en-US" dirty="0" smtClean="0"/>
              <a:t>The man’s big house </a:t>
            </a:r>
          </a:p>
          <a:p>
            <a:pPr algn="l" rtl="0">
              <a:buNone/>
            </a:pPr>
            <a:r>
              <a:rPr lang="ar-SA" dirty="0" smtClean="0"/>
              <a:t>بيتُ الرجلِ الكبيرُ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*Note that by altering the </a:t>
            </a:r>
            <a:r>
              <a:rPr lang="en-US" dirty="0" err="1" smtClean="0"/>
              <a:t>vowelling</a:t>
            </a:r>
            <a:r>
              <a:rPr lang="en-US" dirty="0" smtClean="0"/>
              <a:t> of the adjectives, different meanings are given: </a:t>
            </a:r>
          </a:p>
          <a:p>
            <a:pPr algn="l">
              <a:buNone/>
            </a:pPr>
            <a:r>
              <a:rPr lang="ar-SA" dirty="0" smtClean="0"/>
              <a:t>بيتُ الرجلِ الكبيرُ</a:t>
            </a:r>
          </a:p>
          <a:p>
            <a:pPr algn="l">
              <a:buNone/>
            </a:pPr>
            <a:r>
              <a:rPr lang="en-US" dirty="0" smtClean="0"/>
              <a:t>The man’s big house</a:t>
            </a:r>
          </a:p>
          <a:p>
            <a:pPr algn="l">
              <a:buNone/>
            </a:pPr>
            <a:r>
              <a:rPr lang="en-US" dirty="0"/>
              <a:t> </a:t>
            </a:r>
            <a:r>
              <a:rPr lang="ar-SA" dirty="0" smtClean="0"/>
              <a:t>بيتُ الرجلِ الكبيرِ </a:t>
            </a:r>
          </a:p>
          <a:p>
            <a:pPr algn="l">
              <a:buNone/>
            </a:pPr>
            <a:r>
              <a:rPr lang="en-US" dirty="0" smtClean="0"/>
              <a:t>The old man’s house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It is possible to form the genitive of possession with an indefinite genitive, but in such cases the noun remains indefinite: </a:t>
            </a:r>
          </a:p>
          <a:p>
            <a:pPr algn="l" rtl="0">
              <a:buNone/>
            </a:pPr>
            <a:r>
              <a:rPr lang="ar-SA" dirty="0" smtClean="0"/>
              <a:t>فنجانُ قهوةٍ </a:t>
            </a:r>
          </a:p>
          <a:p>
            <a:pPr algn="l" rtl="0">
              <a:buNone/>
            </a:pPr>
            <a:r>
              <a:rPr lang="en-US" dirty="0" smtClean="0"/>
              <a:t>A cup of coffee </a:t>
            </a:r>
          </a:p>
          <a:p>
            <a:pPr algn="l" rtl="0">
              <a:buNone/>
            </a:pPr>
            <a:r>
              <a:rPr lang="ar-SA" dirty="0" smtClean="0"/>
              <a:t>فنجانُ قهوةٍ كبيرُ </a:t>
            </a:r>
          </a:p>
          <a:p>
            <a:pPr algn="l" rtl="0">
              <a:buNone/>
            </a:pPr>
            <a:r>
              <a:rPr lang="en-US" dirty="0" smtClean="0"/>
              <a:t>A large cup of coffee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 in English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Nouns can be 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Countable </a:t>
            </a:r>
          </a:p>
          <a:p>
            <a:pPr algn="l" rtl="0">
              <a:buNone/>
            </a:pPr>
            <a:r>
              <a:rPr lang="en-US" b="1" dirty="0" smtClean="0"/>
              <a:t>Uncountable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Uncountable nouns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1. We can’t count them. So, they don’t have plural form.</a:t>
            </a:r>
          </a:p>
          <a:p>
            <a:pPr algn="l" rtl="0">
              <a:buNone/>
            </a:pPr>
            <a:r>
              <a:rPr lang="en-US" dirty="0" smtClean="0"/>
              <a:t>We can’t say: </a:t>
            </a:r>
            <a:r>
              <a:rPr lang="en-US" dirty="0" err="1" smtClean="0"/>
              <a:t>musics</a:t>
            </a:r>
            <a:r>
              <a:rPr lang="en-US" dirty="0" smtClean="0"/>
              <a:t>, bloods, </a:t>
            </a:r>
            <a:r>
              <a:rPr lang="en-US" dirty="0" err="1" smtClean="0"/>
              <a:t>golds</a:t>
            </a:r>
            <a:r>
              <a:rPr lang="en-US" dirty="0" smtClean="0"/>
              <a:t>, excitements, sugars… X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2. Before uncountable nouns you can say the/ some/ any/ much/ this/ his/ her… etc</a:t>
            </a:r>
          </a:p>
          <a:p>
            <a:pPr algn="l" rtl="0">
              <a:buNone/>
            </a:pPr>
            <a:r>
              <a:rPr lang="en-US" dirty="0" smtClean="0"/>
              <a:t>The music, some gold, much excitement, his blood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3. You can’t use a/an before an uncountable noun. </a:t>
            </a:r>
          </a:p>
          <a:p>
            <a:pPr algn="l">
              <a:buNone/>
            </a:pPr>
            <a:r>
              <a:rPr lang="ar-SA" dirty="0" smtClean="0"/>
              <a:t>  </a:t>
            </a:r>
            <a:r>
              <a:rPr lang="en-US" dirty="0" smtClean="0"/>
              <a:t> a music X     an excitement X     a blood X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4. You can also use uncountable nouns alone, with no article. </a:t>
            </a:r>
          </a:p>
          <a:p>
            <a:pPr algn="l">
              <a:buNone/>
            </a:pPr>
            <a:r>
              <a:rPr lang="en-US" dirty="0" smtClean="0"/>
              <a:t>This ring is made of gold – Blood is red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Many nouns can be used as countable or uncountable nouns. Usually there is a difference in meaning.</a:t>
            </a:r>
          </a:p>
          <a:p>
            <a:pPr algn="l" rtl="0">
              <a:buNone/>
            </a:pPr>
            <a:r>
              <a:rPr lang="en-US" b="1" dirty="0" smtClean="0"/>
              <a:t>PAPER </a:t>
            </a:r>
          </a:p>
          <a:p>
            <a:pPr algn="l" rtl="0">
              <a:buNone/>
            </a:pPr>
            <a:r>
              <a:rPr lang="en-US" dirty="0" smtClean="0"/>
              <a:t>I bought a paper ( a newspaper = countable </a:t>
            </a:r>
            <a:r>
              <a:rPr lang="en-US" dirty="0" smtClean="0"/>
              <a:t>)</a:t>
            </a:r>
          </a:p>
          <a:p>
            <a:pPr algn="l" rtl="0">
              <a:buNone/>
            </a:pPr>
            <a:r>
              <a:rPr lang="en-US" dirty="0" smtClean="0"/>
              <a:t>Hand me your papers ( documents = countable)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I bought some paper ( material for writing on = uncountable)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HAIR </a:t>
            </a:r>
          </a:p>
          <a:p>
            <a:pPr algn="l">
              <a:buNone/>
            </a:pPr>
            <a:r>
              <a:rPr lang="en-US" dirty="0" smtClean="0"/>
              <a:t>There is a hair in my soup! ( one single hair = countable) </a:t>
            </a:r>
          </a:p>
          <a:p>
            <a:pPr algn="l">
              <a:buNone/>
            </a:pPr>
            <a:r>
              <a:rPr lang="en-US" dirty="0" smtClean="0"/>
              <a:t>She has beautiful hair ( hair on her head = uncountable) </a:t>
            </a:r>
          </a:p>
          <a:p>
            <a:pPr algn="l">
              <a:buNone/>
            </a:pPr>
            <a:r>
              <a:rPr lang="en-US" b="1" dirty="0" smtClean="0"/>
              <a:t>EXPERIENCE</a:t>
            </a: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We had many interesting experiences during our holiday. ( thing that happened to us = countable) </a:t>
            </a:r>
          </a:p>
          <a:p>
            <a:pPr algn="l">
              <a:buNone/>
            </a:pPr>
            <a:r>
              <a:rPr lang="en-US" dirty="0" smtClean="0"/>
              <a:t>You need experience for this job ( Knowledge of something because you have done it before)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4. Some nouns are usually uncountable in English but often countable in other languages. </a:t>
            </a:r>
          </a:p>
          <a:p>
            <a:pPr algn="l">
              <a:buNone/>
            </a:pPr>
            <a:r>
              <a:rPr lang="ar-SA" dirty="0" smtClean="0"/>
              <a:t> - مسكن – اسكان - سكن</a:t>
            </a:r>
            <a:r>
              <a:rPr lang="en-US" dirty="0" smtClean="0"/>
              <a:t>Accommodation </a:t>
            </a:r>
          </a:p>
          <a:p>
            <a:pPr algn="l">
              <a:buNone/>
            </a:pPr>
            <a:r>
              <a:rPr lang="ar-SA" dirty="0" smtClean="0"/>
              <a:t>أمتعة</a:t>
            </a:r>
            <a:r>
              <a:rPr lang="en-US" dirty="0" smtClean="0"/>
              <a:t>Baggage  </a:t>
            </a:r>
          </a:p>
          <a:p>
            <a:pPr algn="l">
              <a:buNone/>
            </a:pPr>
            <a:r>
              <a:rPr lang="ar-SA" dirty="0" smtClean="0"/>
              <a:t>سلوك - سلوكيات</a:t>
            </a:r>
            <a:r>
              <a:rPr lang="en-US" dirty="0" smtClean="0"/>
              <a:t>Behavior  </a:t>
            </a:r>
            <a:endParaRPr lang="ar-SA" dirty="0" smtClean="0"/>
          </a:p>
          <a:p>
            <a:pPr algn="l">
              <a:buNone/>
            </a:pPr>
            <a:r>
              <a:rPr lang="ar-SA" dirty="0" smtClean="0"/>
              <a:t>خبز</a:t>
            </a:r>
            <a:r>
              <a:rPr lang="en-US" dirty="0" smtClean="0"/>
              <a:t>Bread  </a:t>
            </a:r>
            <a:endParaRPr lang="ar-SA" dirty="0" smtClean="0"/>
          </a:p>
          <a:p>
            <a:pPr algn="l">
              <a:buNone/>
            </a:pPr>
            <a:r>
              <a:rPr lang="ar-SA" dirty="0" smtClean="0"/>
              <a:t>نصيحة – نصائح </a:t>
            </a:r>
            <a:r>
              <a:rPr lang="en-US" dirty="0" smtClean="0"/>
              <a:t>Advice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697559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/>
              <a:t>Chaos </a:t>
            </a:r>
            <a:r>
              <a:rPr lang="ar-SA" dirty="0" smtClean="0"/>
              <a:t>فوضى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Furniture </a:t>
            </a:r>
            <a:r>
              <a:rPr lang="ar-SA" dirty="0" smtClean="0"/>
              <a:t>أثاث / مفروشات </a:t>
            </a:r>
          </a:p>
          <a:p>
            <a:pPr algn="l" rtl="0">
              <a:buNone/>
            </a:pPr>
            <a:r>
              <a:rPr lang="en-US" dirty="0" smtClean="0"/>
              <a:t>Information </a:t>
            </a:r>
            <a:r>
              <a:rPr lang="ar-SA" dirty="0" smtClean="0"/>
              <a:t>معلومة – معلومات </a:t>
            </a:r>
          </a:p>
          <a:p>
            <a:pPr algn="l" rtl="0">
              <a:buNone/>
            </a:pPr>
            <a:r>
              <a:rPr lang="en-US" dirty="0" smtClean="0"/>
              <a:t>Luggage </a:t>
            </a:r>
            <a:r>
              <a:rPr lang="ar-SA" dirty="0" smtClean="0"/>
              <a:t>- أمتعة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News </a:t>
            </a:r>
            <a:r>
              <a:rPr lang="ar-SA" dirty="0" smtClean="0"/>
              <a:t>خبر – أخبار</a:t>
            </a:r>
          </a:p>
          <a:p>
            <a:pPr algn="l" rtl="0">
              <a:buNone/>
            </a:pPr>
            <a:r>
              <a:rPr lang="en-US" dirty="0" smtClean="0"/>
              <a:t>Permission </a:t>
            </a:r>
            <a:r>
              <a:rPr lang="ar-SA" dirty="0" smtClean="0"/>
              <a:t>إذن </a:t>
            </a:r>
          </a:p>
          <a:p>
            <a:pPr algn="l" rtl="0">
              <a:buNone/>
            </a:pPr>
            <a:r>
              <a:rPr lang="en-US" dirty="0" smtClean="0"/>
              <a:t>Progress </a:t>
            </a:r>
            <a:r>
              <a:rPr lang="ar-SA" dirty="0" smtClean="0"/>
              <a:t>تقدم </a:t>
            </a:r>
          </a:p>
          <a:p>
            <a:pPr algn="l" rtl="0">
              <a:buNone/>
            </a:pPr>
            <a:r>
              <a:rPr lang="en-US" dirty="0" smtClean="0"/>
              <a:t>Scenery </a:t>
            </a:r>
            <a:r>
              <a:rPr lang="ar-SA" dirty="0" smtClean="0"/>
              <a:t>مشهد – مشاهد منظر- مناظر</a:t>
            </a:r>
          </a:p>
          <a:p>
            <a:pPr algn="l" rtl="0">
              <a:buNone/>
            </a:pPr>
            <a:r>
              <a:rPr lang="en-US" dirty="0" smtClean="0"/>
              <a:t>Traffic  </a:t>
            </a:r>
            <a:r>
              <a:rPr lang="ar-SA" dirty="0" smtClean="0"/>
              <a:t>ازدحام</a:t>
            </a:r>
            <a:r>
              <a:rPr lang="en-US" dirty="0" smtClean="0"/>
              <a:t> </a:t>
            </a:r>
            <a:r>
              <a:rPr lang="ar-SA" dirty="0" smtClean="0"/>
              <a:t>حركة المرور-حركة السير-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Travel </a:t>
            </a:r>
            <a:r>
              <a:rPr lang="ar-SA" dirty="0" smtClean="0"/>
              <a:t>سفر</a:t>
            </a:r>
          </a:p>
          <a:p>
            <a:pPr algn="l" rtl="0">
              <a:buNone/>
            </a:pPr>
            <a:r>
              <a:rPr lang="en-US" dirty="0" smtClean="0"/>
              <a:t>Trouble </a:t>
            </a:r>
            <a:r>
              <a:rPr lang="ar-SA" dirty="0" smtClean="0"/>
              <a:t>مشكلة - مشاكل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Weather </a:t>
            </a:r>
            <a:r>
              <a:rPr lang="ar-SA" dirty="0" smtClean="0"/>
              <a:t> طقس</a:t>
            </a:r>
          </a:p>
          <a:p>
            <a:pPr algn="l" rtl="0">
              <a:buNone/>
            </a:pPr>
            <a:r>
              <a:rPr lang="en-US" dirty="0" smtClean="0"/>
              <a:t>Work </a:t>
            </a:r>
            <a:r>
              <a:rPr lang="ar-SA" dirty="0" smtClean="0"/>
              <a:t>أعمال - عمل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The accusative case:</a:t>
            </a:r>
          </a:p>
          <a:p>
            <a:pPr algn="l" rtl="0">
              <a:buNone/>
            </a:pPr>
            <a:r>
              <a:rPr lang="en-US" dirty="0" smtClean="0"/>
              <a:t>It’s indicated with a </a:t>
            </a:r>
            <a:r>
              <a:rPr lang="en-US" dirty="0" err="1" smtClean="0"/>
              <a:t>fatha</a:t>
            </a:r>
            <a:endParaRPr lang="en-US" dirty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genitive case:</a:t>
            </a:r>
          </a:p>
          <a:p>
            <a:pPr algn="l" rtl="0">
              <a:buNone/>
            </a:pPr>
            <a:r>
              <a:rPr lang="en-US" dirty="0" smtClean="0"/>
              <a:t>It’s indicated with a </a:t>
            </a:r>
            <a:r>
              <a:rPr lang="en-US" dirty="0" err="1" smtClean="0"/>
              <a:t>kasra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These nouns are uncountable, so you can’t use (</a:t>
            </a:r>
            <a:r>
              <a:rPr lang="en-US" dirty="0" err="1" smtClean="0"/>
              <a:t>a,an</a:t>
            </a:r>
            <a:r>
              <a:rPr lang="en-US" dirty="0" smtClean="0"/>
              <a:t>) before them </a:t>
            </a:r>
          </a:p>
          <a:p>
            <a:pPr algn="l">
              <a:buNone/>
            </a:pPr>
            <a:r>
              <a:rPr lang="en-US" dirty="0" smtClean="0"/>
              <a:t>I’m looking for accommodation.</a:t>
            </a:r>
          </a:p>
          <a:p>
            <a:pPr algn="l">
              <a:buNone/>
            </a:pPr>
            <a:r>
              <a:rPr lang="en-US" dirty="0" smtClean="0"/>
              <a:t>I’m going to buy some bread. </a:t>
            </a:r>
          </a:p>
          <a:p>
            <a:pPr algn="l">
              <a:buNone/>
            </a:pPr>
            <a:r>
              <a:rPr lang="en-US" dirty="0" smtClean="0"/>
              <a:t>Tom gave me some good advice.</a:t>
            </a:r>
          </a:p>
          <a:p>
            <a:pPr algn="l">
              <a:buNone/>
            </a:pPr>
            <a:r>
              <a:rPr lang="en-US" dirty="0" smtClean="0"/>
              <a:t>Where are you going to put all your furniture?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Remember that news is not plural: </a:t>
            </a:r>
          </a:p>
          <a:p>
            <a:pPr algn="l" rtl="0">
              <a:buNone/>
            </a:pPr>
            <a:r>
              <a:rPr lang="en-US" dirty="0" smtClean="0"/>
              <a:t>The news is very depressing today. ( not the news are X)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Don’t use travel to mean journey/trip: </a:t>
            </a:r>
          </a:p>
          <a:p>
            <a:pPr algn="l" rtl="0">
              <a:buNone/>
            </a:pPr>
            <a:r>
              <a:rPr lang="en-US" dirty="0" smtClean="0"/>
              <a:t>We had a good journey ( not a good travel X) </a:t>
            </a:r>
          </a:p>
          <a:p>
            <a:pPr algn="l" rtl="0">
              <a:buNone/>
            </a:pPr>
            <a:r>
              <a:rPr lang="en-US" dirty="0" smtClean="0"/>
              <a:t>I like travel but it’s tiring sometimes.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These pairs of countable and uncountable: </a:t>
            </a:r>
          </a:p>
          <a:p>
            <a:pPr algn="l">
              <a:buNone/>
            </a:pPr>
            <a:r>
              <a:rPr lang="en-US" dirty="0" smtClean="0"/>
              <a:t>I’m looking for a job ( C)</a:t>
            </a:r>
          </a:p>
          <a:p>
            <a:pPr algn="l">
              <a:buNone/>
            </a:pPr>
            <a:r>
              <a:rPr lang="en-US" dirty="0" smtClean="0"/>
              <a:t>I’m looking for work (UNC)</a:t>
            </a:r>
          </a:p>
          <a:p>
            <a:pPr algn="l">
              <a:buNone/>
            </a:pPr>
            <a:r>
              <a:rPr lang="en-US" dirty="0" smtClean="0"/>
              <a:t>The author has a lot of works (C)</a:t>
            </a:r>
          </a:p>
          <a:p>
            <a:pPr algn="l">
              <a:buNone/>
            </a:pPr>
            <a:r>
              <a:rPr lang="en-US" dirty="0" smtClean="0"/>
              <a:t>What a lovely view! (C)</a:t>
            </a:r>
          </a:p>
          <a:p>
            <a:pPr algn="l">
              <a:buNone/>
            </a:pPr>
            <a:r>
              <a:rPr lang="en-US" dirty="0" smtClean="0"/>
              <a:t>What lovely scenery! (UNC)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Translate the following sentence: </a:t>
            </a:r>
          </a:p>
          <a:p>
            <a:pPr algn="l" rtl="0">
              <a:buNone/>
            </a:pPr>
            <a:r>
              <a:rPr lang="ar-SA" dirty="0" smtClean="0"/>
              <a:t>البنتُ الجميلةُ</a:t>
            </a:r>
          </a:p>
          <a:p>
            <a:pPr algn="l" rtl="0">
              <a:buNone/>
            </a:pPr>
            <a:r>
              <a:rPr lang="en-US" dirty="0" smtClean="0"/>
              <a:t>The beautiful girl</a:t>
            </a:r>
          </a:p>
          <a:p>
            <a:pPr algn="l" rtl="0">
              <a:buNone/>
            </a:pPr>
            <a:r>
              <a:rPr lang="ar-SA" dirty="0" smtClean="0"/>
              <a:t>بنتٌ جميلةٌ</a:t>
            </a:r>
          </a:p>
          <a:p>
            <a:pPr algn="l" rtl="0">
              <a:buNone/>
            </a:pPr>
            <a:r>
              <a:rPr lang="en-US" dirty="0" smtClean="0"/>
              <a:t>A beautiful girl</a:t>
            </a:r>
          </a:p>
          <a:p>
            <a:pPr algn="l" rtl="0">
              <a:buNone/>
            </a:pPr>
            <a:r>
              <a:rPr lang="ar-SA" dirty="0" smtClean="0"/>
              <a:t>البنتُ جميلةٌ</a:t>
            </a:r>
          </a:p>
          <a:p>
            <a:pPr algn="l" rtl="0">
              <a:buNone/>
            </a:pPr>
            <a:r>
              <a:rPr lang="en-US" dirty="0" smtClean="0"/>
              <a:t>The girl is beautiful 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Doctor </a:t>
            </a:r>
          </a:p>
          <a:p>
            <a:pPr algn="l" rtl="0">
              <a:buNone/>
            </a:pPr>
            <a:r>
              <a:rPr lang="ar-SA" dirty="0" smtClean="0"/>
              <a:t>طبيب – طبيبة </a:t>
            </a:r>
          </a:p>
          <a:p>
            <a:pPr algn="l" rtl="0">
              <a:buNone/>
            </a:pPr>
            <a:r>
              <a:rPr lang="en-US" dirty="0" smtClean="0"/>
              <a:t>A small hand </a:t>
            </a:r>
          </a:p>
          <a:p>
            <a:pPr algn="l" rtl="0">
              <a:buNone/>
            </a:pPr>
            <a:r>
              <a:rPr lang="ar-SA" dirty="0" smtClean="0"/>
              <a:t>يدٌ صغيرةٌ</a:t>
            </a:r>
          </a:p>
          <a:p>
            <a:pPr algn="l" rtl="0">
              <a:buNone/>
            </a:pPr>
            <a:r>
              <a:rPr lang="en-US" dirty="0" smtClean="0"/>
              <a:t>The book is new and small </a:t>
            </a:r>
          </a:p>
          <a:p>
            <a:pPr algn="l" rtl="0">
              <a:buNone/>
            </a:pPr>
            <a:r>
              <a:rPr lang="ar-SA" dirty="0" smtClean="0"/>
              <a:t>الكتابُ جديدٌ وصغيرٌ </a:t>
            </a:r>
          </a:p>
          <a:p>
            <a:pPr algn="l" rtl="0">
              <a:buNone/>
            </a:pPr>
            <a:r>
              <a:rPr lang="en-US" dirty="0" smtClean="0"/>
              <a:t>A small new book </a:t>
            </a:r>
          </a:p>
          <a:p>
            <a:pPr algn="l" rtl="0">
              <a:buNone/>
            </a:pPr>
            <a:r>
              <a:rPr lang="ar-SA" dirty="0" smtClean="0"/>
              <a:t>كتابٌ جديدٌ صغيرٌ</a:t>
            </a:r>
            <a:endParaRPr lang="en-US" dirty="0" smtClean="0"/>
          </a:p>
          <a:p>
            <a:pPr algn="l" rtl="0">
              <a:buNone/>
            </a:pPr>
            <a:r>
              <a:rPr lang="ar-SA" dirty="0" smtClean="0"/>
              <a:t>من الولدِ السعيد</a:t>
            </a:r>
          </a:p>
          <a:p>
            <a:pPr algn="l" rtl="0">
              <a:buNone/>
            </a:pPr>
            <a:r>
              <a:rPr lang="en-US" dirty="0" smtClean="0"/>
              <a:t>From the happy boy 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 algn="l" rtl="0">
              <a:buNone/>
            </a:pPr>
            <a:r>
              <a:rPr lang="ar-SA" dirty="0" smtClean="0"/>
              <a:t>كتابُ الطالبِ الصغيرُ</a:t>
            </a:r>
          </a:p>
          <a:p>
            <a:pPr algn="l" rtl="0">
              <a:buNone/>
            </a:pPr>
            <a:r>
              <a:rPr lang="en-US" dirty="0" smtClean="0"/>
              <a:t>The student’s small book.</a:t>
            </a:r>
          </a:p>
          <a:p>
            <a:pPr algn="l" rtl="0">
              <a:buNone/>
            </a:pPr>
            <a:r>
              <a:rPr lang="ar-SA" dirty="0" smtClean="0"/>
              <a:t>كتابُ الطالبِ الصغيرِ</a:t>
            </a:r>
          </a:p>
          <a:p>
            <a:pPr algn="l" rtl="0">
              <a:buNone/>
            </a:pPr>
            <a:r>
              <a:rPr lang="en-US" dirty="0" smtClean="0"/>
              <a:t>The young student’s book.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ar-SA" dirty="0" smtClean="0"/>
              <a:t>اشتريت أوراق </a:t>
            </a:r>
          </a:p>
          <a:p>
            <a:pPr algn="l" rtl="0">
              <a:buNone/>
            </a:pPr>
            <a:r>
              <a:rPr lang="en-US" dirty="0" smtClean="0"/>
              <a:t>I bought some </a:t>
            </a:r>
            <a:r>
              <a:rPr lang="en-US" dirty="0" smtClean="0"/>
              <a:t>paper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/>
              <a:t>How many long syllables and short syllables are in the following words:</a:t>
            </a:r>
          </a:p>
          <a:p>
            <a:pPr algn="l" rtl="0">
              <a:buNone/>
            </a:pPr>
            <a:r>
              <a:rPr lang="ar-SA" dirty="0" smtClean="0"/>
              <a:t>بَابٌ</a:t>
            </a:r>
            <a:r>
              <a:rPr lang="en-US" dirty="0" smtClean="0"/>
              <a:t>   </a:t>
            </a:r>
          </a:p>
          <a:p>
            <a:pPr algn="l" rtl="0">
              <a:buNone/>
            </a:pPr>
            <a:r>
              <a:rPr lang="en-US" dirty="0" smtClean="0"/>
              <a:t> Long syllables: 2 </a:t>
            </a:r>
          </a:p>
          <a:p>
            <a:pPr algn="l" rtl="0">
              <a:buNone/>
            </a:pPr>
            <a:r>
              <a:rPr lang="en-US" dirty="0" smtClean="0"/>
              <a:t>Short syllables: -</a:t>
            </a:r>
          </a:p>
          <a:p>
            <a:pPr algn="l" rtl="0">
              <a:buNone/>
            </a:pPr>
            <a:r>
              <a:rPr lang="ar-SA" dirty="0" smtClean="0"/>
              <a:t>قِيمَةٌ</a:t>
            </a:r>
          </a:p>
          <a:p>
            <a:pPr algn="l" rtl="0">
              <a:buNone/>
            </a:pPr>
            <a:r>
              <a:rPr lang="en-US" dirty="0" smtClean="0"/>
              <a:t>Long syllables:2</a:t>
            </a:r>
          </a:p>
          <a:p>
            <a:pPr algn="l" rtl="0">
              <a:buNone/>
            </a:pPr>
            <a:r>
              <a:rPr lang="en-US" dirty="0" smtClean="0"/>
              <a:t>Short syllables: 1</a:t>
            </a:r>
          </a:p>
          <a:p>
            <a:pPr algn="l" rtl="0">
              <a:buNone/>
            </a:pPr>
            <a:r>
              <a:rPr lang="ar-SA" dirty="0" smtClean="0"/>
              <a:t>كَتَبَ</a:t>
            </a:r>
          </a:p>
          <a:p>
            <a:pPr algn="l" rtl="0">
              <a:buNone/>
            </a:pPr>
            <a:r>
              <a:rPr lang="en-US" dirty="0" smtClean="0"/>
              <a:t>Long syllables: - </a:t>
            </a:r>
          </a:p>
          <a:p>
            <a:pPr algn="l" rtl="0">
              <a:buNone/>
            </a:pPr>
            <a:r>
              <a:rPr lang="en-US" dirty="0" smtClean="0"/>
              <a:t>Short syllables: 3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ar-SA" dirty="0" smtClean="0"/>
              <a:t>مُتَحَاوِرٌ</a:t>
            </a:r>
          </a:p>
          <a:p>
            <a:pPr algn="l" rtl="0">
              <a:buNone/>
            </a:pPr>
            <a:r>
              <a:rPr lang="en-US" dirty="0" smtClean="0"/>
              <a:t>Long syllables: 2</a:t>
            </a:r>
          </a:p>
          <a:p>
            <a:pPr algn="l" rtl="0">
              <a:buNone/>
            </a:pPr>
            <a:r>
              <a:rPr lang="en-US" dirty="0" smtClean="0"/>
              <a:t>Short syllables :3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She has long black ( hair / hairs)</a:t>
            </a:r>
          </a:p>
          <a:p>
            <a:pPr algn="l">
              <a:buNone/>
            </a:pPr>
            <a:r>
              <a:rPr lang="en-US" dirty="0" smtClean="0"/>
              <a:t>*hair</a:t>
            </a:r>
          </a:p>
          <a:p>
            <a:pPr algn="l">
              <a:buNone/>
            </a:pPr>
            <a:r>
              <a:rPr lang="en-US" dirty="0" smtClean="0"/>
              <a:t>Bad news ( don’t / doesn’t) make you happy.  </a:t>
            </a:r>
          </a:p>
          <a:p>
            <a:pPr algn="l">
              <a:buNone/>
            </a:pPr>
            <a:r>
              <a:rPr lang="en-US" dirty="0" smtClean="0"/>
              <a:t>*doesn’t </a:t>
            </a:r>
          </a:p>
          <a:p>
            <a:pPr algn="l">
              <a:buNone/>
            </a:pPr>
            <a:r>
              <a:rPr lang="en-US" dirty="0" smtClean="0"/>
              <a:t>I have a lot of (work/ works ) to do.</a:t>
            </a:r>
          </a:p>
          <a:p>
            <a:pPr algn="l">
              <a:buNone/>
            </a:pPr>
            <a:r>
              <a:rPr lang="en-US" dirty="0" smtClean="0"/>
              <a:t>*work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 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There are 4 short vowels in Arabic (  )</a:t>
            </a:r>
          </a:p>
          <a:p>
            <a:pPr algn="l" rtl="0">
              <a:buNone/>
            </a:pPr>
            <a:r>
              <a:rPr lang="en-US" dirty="0" smtClean="0"/>
              <a:t>(F) 3</a:t>
            </a:r>
          </a:p>
          <a:p>
            <a:pPr algn="l" rtl="0">
              <a:buNone/>
            </a:pPr>
            <a:r>
              <a:rPr lang="en-US" dirty="0" err="1" smtClean="0"/>
              <a:t>Sukoon</a:t>
            </a:r>
            <a:r>
              <a:rPr lang="en-US" dirty="0" smtClean="0"/>
              <a:t> is used to signify the absence of a consonant ( )</a:t>
            </a:r>
          </a:p>
          <a:p>
            <a:pPr algn="l" rtl="0">
              <a:buNone/>
            </a:pPr>
            <a:r>
              <a:rPr lang="en-US" dirty="0" smtClean="0"/>
              <a:t>(F) Of a vowel </a:t>
            </a:r>
          </a:p>
          <a:p>
            <a:pPr algn="l" rtl="0">
              <a:buNone/>
            </a:pPr>
            <a:r>
              <a:rPr lang="en-US" dirty="0" err="1" smtClean="0"/>
              <a:t>Nunation</a:t>
            </a:r>
            <a:r>
              <a:rPr lang="en-US" dirty="0" smtClean="0"/>
              <a:t> is found at the end of nouns or adjectives when they are indefinite ( )</a:t>
            </a:r>
          </a:p>
          <a:p>
            <a:pPr algn="l" rtl="0">
              <a:buNone/>
            </a:pPr>
            <a:r>
              <a:rPr lang="en-US" dirty="0" smtClean="0"/>
              <a:t>(T)</a:t>
            </a:r>
          </a:p>
          <a:p>
            <a:pPr algn="l" rtl="0">
              <a:buNone/>
            </a:pPr>
            <a:r>
              <a:rPr lang="en-US" dirty="0" smtClean="0"/>
              <a:t>Arabic syllables should be given their full length ()</a:t>
            </a:r>
          </a:p>
          <a:p>
            <a:pPr algn="l" rtl="0">
              <a:buNone/>
            </a:pPr>
            <a:r>
              <a:rPr lang="en-US" dirty="0" smtClean="0"/>
              <a:t>(T)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We should insert “and” between two adjectives when they form the predicate of a nominal sentence ( )</a:t>
            </a:r>
          </a:p>
          <a:p>
            <a:pPr algn="l" rtl="0">
              <a:buNone/>
            </a:pPr>
            <a:r>
              <a:rPr lang="en-US" dirty="0" smtClean="0"/>
              <a:t>(T) </a:t>
            </a:r>
          </a:p>
          <a:p>
            <a:pPr algn="l" rtl="0">
              <a:buNone/>
            </a:pPr>
            <a:r>
              <a:rPr lang="en-US" dirty="0" smtClean="0"/>
              <a:t>All words that end in </a:t>
            </a:r>
            <a:r>
              <a:rPr lang="ar-SA" dirty="0" smtClean="0"/>
              <a:t>التاء المربوطة </a:t>
            </a:r>
            <a:r>
              <a:rPr lang="en-US" dirty="0" smtClean="0"/>
              <a:t>are feminine ( )</a:t>
            </a:r>
          </a:p>
          <a:p>
            <a:pPr algn="l" rtl="0">
              <a:buNone/>
            </a:pPr>
            <a:r>
              <a:rPr lang="en-US" dirty="0" smtClean="0"/>
              <a:t>(F) There are some exception like </a:t>
            </a:r>
            <a:r>
              <a:rPr lang="ar-SA" dirty="0" smtClean="0"/>
              <a:t>خليفة</a:t>
            </a:r>
          </a:p>
          <a:p>
            <a:pPr algn="l" rtl="0">
              <a:buNone/>
            </a:pPr>
            <a:r>
              <a:rPr lang="ar-SA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The  </a:t>
            </a:r>
            <a:r>
              <a:rPr lang="ar-SA" dirty="0" smtClean="0"/>
              <a:t>تاء مربوطة</a:t>
            </a:r>
            <a:r>
              <a:rPr lang="en-US" dirty="0" smtClean="0"/>
              <a:t> is added to a collective noun to indicate a single object (  )</a:t>
            </a:r>
          </a:p>
          <a:p>
            <a:pPr algn="l" rtl="0">
              <a:buNone/>
            </a:pPr>
            <a:r>
              <a:rPr lang="en-US" dirty="0" smtClean="0"/>
              <a:t>(T)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Genitive with Prepositions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Every Arabic preposition takes its following noun in the genitive (prepositional phrase)</a:t>
            </a:r>
          </a:p>
          <a:p>
            <a:pPr algn="l">
              <a:buNone/>
            </a:pPr>
            <a:r>
              <a:rPr lang="ar-SA" dirty="0" smtClean="0"/>
              <a:t>الجار والمجرور: حرف الجر والاسم المجرور </a:t>
            </a:r>
          </a:p>
          <a:p>
            <a:pPr algn="l">
              <a:buNone/>
            </a:pPr>
            <a:r>
              <a:rPr lang="ar-SA" dirty="0" smtClean="0"/>
              <a:t>إلى العمل = </a:t>
            </a:r>
            <a:r>
              <a:rPr lang="en-US" dirty="0" smtClean="0"/>
              <a:t>to work</a:t>
            </a:r>
          </a:p>
          <a:p>
            <a:pPr algn="l">
              <a:buNone/>
            </a:pPr>
            <a:r>
              <a:rPr lang="ar-SA" dirty="0" smtClean="0"/>
              <a:t>من الطالبة = </a:t>
            </a:r>
            <a:r>
              <a:rPr lang="en-US" dirty="0" smtClean="0"/>
              <a:t>from the student</a:t>
            </a:r>
          </a:p>
          <a:p>
            <a:pPr algn="l">
              <a:buNone/>
            </a:pPr>
            <a:r>
              <a:rPr lang="ar-SA" dirty="0" smtClean="0"/>
              <a:t> </a:t>
            </a:r>
            <a:r>
              <a:rPr lang="en-US" dirty="0" smtClean="0"/>
              <a:t> (belonging)</a:t>
            </a:r>
            <a:r>
              <a:rPr lang="ar-SA" dirty="0" smtClean="0"/>
              <a:t>للرجل= </a:t>
            </a:r>
            <a:r>
              <a:rPr lang="en-US" dirty="0" smtClean="0"/>
              <a:t>to the man </a:t>
            </a:r>
          </a:p>
          <a:p>
            <a:pPr algn="l">
              <a:buNone/>
            </a:pPr>
            <a:r>
              <a:rPr lang="ar-SA" dirty="0" smtClean="0"/>
              <a:t>للطالب= </a:t>
            </a:r>
            <a:r>
              <a:rPr lang="en-US" dirty="0" smtClean="0"/>
              <a:t>for the student</a:t>
            </a:r>
            <a:endParaRPr lang="ar-SA" dirty="0" smtClean="0"/>
          </a:p>
          <a:p>
            <a:pPr algn="l">
              <a:buNone/>
            </a:pPr>
            <a:r>
              <a:rPr lang="ar-SA" dirty="0" smtClean="0"/>
              <a:t>على المائدة</a:t>
            </a:r>
            <a:r>
              <a:rPr lang="en-US" dirty="0" smtClean="0"/>
              <a:t>On the table = </a:t>
            </a:r>
            <a:endParaRPr lang="ar-SA" dirty="0" smtClean="0"/>
          </a:p>
          <a:p>
            <a:pPr algn="l">
              <a:buNone/>
            </a:pPr>
            <a:r>
              <a:rPr lang="ar-SA" dirty="0" smtClean="0"/>
              <a:t>في البستان = </a:t>
            </a:r>
            <a:r>
              <a:rPr lang="en-US" dirty="0" smtClean="0"/>
              <a:t>in the garden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224881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Nominal sentence: - subject = </a:t>
            </a:r>
            <a:r>
              <a:rPr lang="ar-SA" dirty="0" smtClean="0"/>
              <a:t>المبتدأ 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predicate = </a:t>
            </a:r>
            <a:r>
              <a:rPr lang="ar-SA" dirty="0" smtClean="0"/>
              <a:t>الخبر </a:t>
            </a:r>
          </a:p>
          <a:p>
            <a:pPr algn="l" rtl="0">
              <a:buFontTx/>
              <a:buChar char="-"/>
            </a:pPr>
            <a:r>
              <a:rPr lang="en-US" dirty="0" smtClean="0"/>
              <a:t>When the nominal sentence has a prepositional phrase as a predicate, and the subject is indefinite = the subject is not usually placed first. </a:t>
            </a:r>
          </a:p>
          <a:p>
            <a:pPr algn="l" rtl="0">
              <a:buNone/>
            </a:pPr>
            <a:r>
              <a:rPr lang="ar-SA" dirty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a man is in the garden </a:t>
            </a:r>
          </a:p>
          <a:p>
            <a:pPr algn="l" rtl="0">
              <a:buNone/>
            </a:pPr>
            <a:r>
              <a:rPr lang="ar-SA" dirty="0" smtClean="0"/>
              <a:t>رجل في البستان </a:t>
            </a:r>
            <a:r>
              <a:rPr lang="en-US" dirty="0" smtClean="0"/>
              <a:t>X </a:t>
            </a:r>
          </a:p>
          <a:p>
            <a:pPr algn="l" rtl="0">
              <a:buNone/>
            </a:pPr>
            <a:r>
              <a:rPr lang="ar-SA" dirty="0" smtClean="0"/>
              <a:t>في البستان رجل </a:t>
            </a:r>
          </a:p>
          <a:p>
            <a:pPr algn="l" rtl="0">
              <a:buNone/>
            </a:pPr>
            <a:r>
              <a:rPr lang="ar-SA" dirty="0" smtClean="0"/>
              <a:t> </a:t>
            </a:r>
            <a:r>
              <a:rPr lang="en-US" dirty="0" smtClean="0"/>
              <a:t>the man is in the garden </a:t>
            </a:r>
          </a:p>
          <a:p>
            <a:pPr algn="l" rtl="0">
              <a:buNone/>
            </a:pPr>
            <a:r>
              <a:rPr lang="ar-SA" dirty="0" smtClean="0"/>
              <a:t>الرجل في البستان </a:t>
            </a:r>
            <a:r>
              <a:rPr lang="en-US" dirty="0" smtClean="0"/>
              <a:t> </a:t>
            </a:r>
            <a:endParaRPr lang="ar-SA" dirty="0" smtClean="0"/>
          </a:p>
          <a:p>
            <a:pPr algn="l" rtl="0">
              <a:buNone/>
            </a:pPr>
            <a:r>
              <a:rPr lang="ar-SA" dirty="0" smtClean="0"/>
              <a:t>في البستان الرجل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In such sentences, we can use the English impersonal verb = “there is , there are” </a:t>
            </a:r>
          </a:p>
          <a:p>
            <a:pPr algn="l" rtl="0">
              <a:buNone/>
            </a:pPr>
            <a:r>
              <a:rPr lang="en-US" dirty="0" smtClean="0"/>
              <a:t>There is a man in the garden 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ar-SA" dirty="0" smtClean="0"/>
              <a:t>على المائدة صحن وملعقة </a:t>
            </a:r>
          </a:p>
          <a:p>
            <a:pPr algn="l" rtl="0">
              <a:buNone/>
            </a:pPr>
            <a:r>
              <a:rPr lang="en-US" dirty="0" smtClean="0"/>
              <a:t>There are a plate and a spoon on the table. </a:t>
            </a:r>
          </a:p>
          <a:p>
            <a:pPr algn="l" rtl="0"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(الإضافة)</a:t>
            </a:r>
            <a:r>
              <a:rPr lang="en-US" dirty="0" smtClean="0"/>
              <a:t>The Genitive of Possession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657" y="1920966"/>
            <a:ext cx="8229600" cy="4389120"/>
          </a:xfrm>
        </p:spPr>
        <p:txBody>
          <a:bodyPr/>
          <a:lstStyle/>
          <a:p>
            <a:pPr algn="l" rtl="0">
              <a:buFontTx/>
              <a:buChar char="-"/>
            </a:pPr>
            <a:r>
              <a:rPr lang="en-US" dirty="0" smtClean="0"/>
              <a:t>When a noun is followed by another noun in the genitive automatically loses its </a:t>
            </a:r>
            <a:r>
              <a:rPr lang="en-US" dirty="0" err="1" smtClean="0"/>
              <a:t>nunation</a:t>
            </a:r>
            <a:r>
              <a:rPr lang="en-US" dirty="0" smtClean="0"/>
              <a:t>. </a:t>
            </a:r>
          </a:p>
          <a:p>
            <a:pPr algn="l" rtl="0">
              <a:buNone/>
            </a:pPr>
            <a:r>
              <a:rPr lang="ar-SA" dirty="0" smtClean="0"/>
              <a:t>بيتٌ الرجلِ </a:t>
            </a:r>
            <a:r>
              <a:rPr lang="en-US" dirty="0" smtClean="0"/>
              <a:t> X</a:t>
            </a:r>
          </a:p>
          <a:p>
            <a:pPr algn="l" rtl="0">
              <a:buNone/>
            </a:pPr>
            <a:r>
              <a:rPr lang="ar-SA" dirty="0" smtClean="0"/>
              <a:t>بيتُ الرجلِ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l" rtl="0">
              <a:buFontTx/>
              <a:buChar char="-"/>
            </a:pPr>
            <a:r>
              <a:rPr lang="en-US" dirty="0" smtClean="0"/>
              <a:t>When the second noun is definite, the first noun is automatically definite. </a:t>
            </a:r>
          </a:p>
          <a:p>
            <a:pPr algn="l" rtl="0">
              <a:buNone/>
            </a:pPr>
            <a:r>
              <a:rPr lang="ar-SA" dirty="0" smtClean="0"/>
              <a:t>بيتُ الرجلِ </a:t>
            </a:r>
          </a:p>
          <a:p>
            <a:pPr algn="l" rtl="0">
              <a:buNone/>
            </a:pPr>
            <a:r>
              <a:rPr lang="en-US" dirty="0" smtClean="0"/>
              <a:t>The house of the man </a:t>
            </a:r>
          </a:p>
          <a:p>
            <a:pPr algn="l" rtl="0">
              <a:buFontTx/>
              <a:buChar char="-"/>
            </a:pPr>
            <a:r>
              <a:rPr lang="en-US" dirty="0" smtClean="0"/>
              <a:t>BUT if it’s intended that “house” should be indefinite with the meaning “a house of the man” implying he has other houses too we say:  </a:t>
            </a:r>
            <a:r>
              <a:rPr lang="ar-SA" dirty="0" smtClean="0"/>
              <a:t>بيتٌ </a:t>
            </a:r>
            <a:r>
              <a:rPr lang="ar-SA" dirty="0" smtClean="0">
                <a:solidFill>
                  <a:srgbClr val="FF0000"/>
                </a:solidFill>
              </a:rPr>
              <a:t>ل</a:t>
            </a:r>
            <a:r>
              <a:rPr lang="ar-SA" dirty="0" smtClean="0"/>
              <a:t>لرجل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algn="l" rtl="0">
              <a:buFontTx/>
              <a:buChar char="-"/>
            </a:pPr>
            <a:r>
              <a:rPr lang="en-US" dirty="0" smtClean="0"/>
              <a:t>A noun followed by a genitive must not take the article.</a:t>
            </a:r>
          </a:p>
          <a:p>
            <a:pPr algn="l" rtl="0">
              <a:buNone/>
            </a:pPr>
            <a:r>
              <a:rPr lang="ar-SA" dirty="0" smtClean="0"/>
              <a:t>البيت الرجل </a:t>
            </a:r>
            <a:r>
              <a:rPr lang="en-US" dirty="0" smtClean="0"/>
              <a:t>X</a:t>
            </a:r>
          </a:p>
          <a:p>
            <a:pPr algn="l" rtl="0">
              <a:buNone/>
            </a:pPr>
            <a:r>
              <a:rPr lang="ar-SA" dirty="0" smtClean="0"/>
              <a:t>بيتُ الرجلِ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459</TotalTime>
  <Words>1175</Words>
  <Application>Microsoft Office PowerPoint</Application>
  <PresentationFormat>On-screen Show (4:3)</PresentationFormat>
  <Paragraphs>184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تدفق</vt:lpstr>
      <vt:lpstr>Declension of Nouns</vt:lpstr>
      <vt:lpstr>Slide 2</vt:lpstr>
      <vt:lpstr>The Genitive with Prepositions </vt:lpstr>
      <vt:lpstr>Slide 4</vt:lpstr>
      <vt:lpstr>Slide 5</vt:lpstr>
      <vt:lpstr>Slide 6</vt:lpstr>
      <vt:lpstr>(الإضافة)The Genitive of Possession </vt:lpstr>
      <vt:lpstr>Slide 8</vt:lpstr>
      <vt:lpstr>Slide 9</vt:lpstr>
      <vt:lpstr>Slide 10</vt:lpstr>
      <vt:lpstr>Slide 11</vt:lpstr>
      <vt:lpstr>Slide 12</vt:lpstr>
      <vt:lpstr>Nouns in English</vt:lpstr>
      <vt:lpstr>Uncountable nouns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Revision </vt:lpstr>
      <vt:lpstr>Slide 24</vt:lpstr>
      <vt:lpstr>Slide 25</vt:lpstr>
      <vt:lpstr>Slide 26</vt:lpstr>
      <vt:lpstr>Slide 27</vt:lpstr>
      <vt:lpstr>True or False ?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Declension of Nouns</dc:title>
  <dc:creator>sony</dc:creator>
  <cp:lastModifiedBy>sony</cp:lastModifiedBy>
  <cp:revision>49</cp:revision>
  <dcterms:created xsi:type="dcterms:W3CDTF">2013-02-16T16:49:55Z</dcterms:created>
  <dcterms:modified xsi:type="dcterms:W3CDTF">2013-02-22T16:51:46Z</dcterms:modified>
</cp:coreProperties>
</file>