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6" r:id="rId31"/>
    <p:sldId id="288" r:id="rId32"/>
    <p:sldId id="285" r:id="rId33"/>
    <p:sldId id="287" r:id="rId3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مستطيل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مستطيل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مستطيل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مستطيل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مستطيل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مستطيل مستدير الزوايا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مستطيل مستدير الزوايا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مستطيل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31E825B-CD3A-4BF5-B5CC-BB3046CB67A7}" type="datetimeFigureOut">
              <a:rPr lang="ar-SA" smtClean="0"/>
              <a:pPr/>
              <a:t>15/04/34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/>
              <a:pPr/>
              <a:t>15/04/34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/>
              <a:pPr/>
              <a:t>15/04/34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/>
              <a:pPr/>
              <a:t>15/04/34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/>
              <a:pPr/>
              <a:t>15/04/34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/>
              <a:pPr/>
              <a:t>15/04/34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31E825B-CD3A-4BF5-B5CC-BB3046CB67A7}" type="datetimeFigureOut">
              <a:rPr lang="ar-SA" smtClean="0"/>
              <a:pPr/>
              <a:t>15/04/34</a:t>
            </a:fld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31E825B-CD3A-4BF5-B5CC-BB3046CB67A7}" type="datetimeFigureOut">
              <a:rPr lang="ar-SA" smtClean="0"/>
              <a:pPr/>
              <a:t>15/04/34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/>
              <a:pPr/>
              <a:t>15/04/34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/>
              <a:pPr/>
              <a:t>15/04/34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/>
              <a:pPr/>
              <a:t>15/04/34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مستطيل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مستطيل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مستطيل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مستطيل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مستطيل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مستطيل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مستطيل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31E825B-CD3A-4BF5-B5CC-BB3046CB67A7}" type="datetimeFigureOut">
              <a:rPr lang="ar-SA" smtClean="0"/>
              <a:pPr/>
              <a:t>15/04/34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Countable nouns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A/an and The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For lunch I had</a:t>
            </a:r>
            <a:r>
              <a:rPr lang="en-US" dirty="0" smtClean="0">
                <a:solidFill>
                  <a:srgbClr val="FF0000"/>
                </a:solidFill>
              </a:rPr>
              <a:t> a </a:t>
            </a:r>
            <a:r>
              <a:rPr lang="en-US" dirty="0" smtClean="0"/>
              <a:t>sandwich and </a:t>
            </a:r>
            <a:r>
              <a:rPr lang="en-US" dirty="0" smtClean="0">
                <a:solidFill>
                  <a:srgbClr val="FF0000"/>
                </a:solidFill>
              </a:rPr>
              <a:t>an</a:t>
            </a:r>
            <a:r>
              <a:rPr lang="en-US" dirty="0" smtClean="0"/>
              <a:t> apple. </a:t>
            </a:r>
            <a:r>
              <a:rPr lang="en-US" dirty="0" smtClean="0">
                <a:solidFill>
                  <a:srgbClr val="92D050"/>
                </a:solidFill>
              </a:rPr>
              <a:t>The</a:t>
            </a:r>
            <a:r>
              <a:rPr lang="en-US" dirty="0" smtClean="0"/>
              <a:t> sandwich wasn’t very nice.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The speaker says </a:t>
            </a:r>
            <a:r>
              <a:rPr lang="en-US" dirty="0" smtClean="0">
                <a:solidFill>
                  <a:srgbClr val="C00000"/>
                </a:solidFill>
              </a:rPr>
              <a:t>“a sandwich/ an apple</a:t>
            </a:r>
            <a:r>
              <a:rPr lang="en-US" dirty="0" smtClean="0"/>
              <a:t>” because this is the first time he talks about them. </a:t>
            </a:r>
          </a:p>
          <a:p>
            <a:pPr algn="l" rtl="0">
              <a:buNone/>
            </a:pPr>
            <a:r>
              <a:rPr lang="en-US" dirty="0" smtClean="0"/>
              <a:t>The speaker says </a:t>
            </a:r>
            <a:r>
              <a:rPr lang="en-US" dirty="0" smtClean="0">
                <a:solidFill>
                  <a:srgbClr val="C00000"/>
                </a:solidFill>
              </a:rPr>
              <a:t>“the sandwich</a:t>
            </a:r>
            <a:r>
              <a:rPr lang="en-US" dirty="0" smtClean="0"/>
              <a:t>” because the listener now knows which sandwich he means the sandwich he had for lunch.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There was </a:t>
            </a:r>
            <a:r>
              <a:rPr lang="en-US" dirty="0" smtClean="0">
                <a:solidFill>
                  <a:srgbClr val="C00000"/>
                </a:solidFill>
              </a:rPr>
              <a:t>a</a:t>
            </a:r>
            <a:r>
              <a:rPr lang="en-US" dirty="0" smtClean="0"/>
              <a:t> man talking to </a:t>
            </a:r>
            <a:r>
              <a:rPr lang="en-US" dirty="0" smtClean="0">
                <a:solidFill>
                  <a:srgbClr val="C00000"/>
                </a:solidFill>
              </a:rPr>
              <a:t>a</a:t>
            </a:r>
            <a:r>
              <a:rPr lang="en-US" dirty="0" smtClean="0"/>
              <a:t> woman outside my house. </a:t>
            </a:r>
            <a:r>
              <a:rPr lang="en-US" dirty="0" smtClean="0">
                <a:solidFill>
                  <a:srgbClr val="00B050"/>
                </a:solidFill>
              </a:rPr>
              <a:t>The</a:t>
            </a:r>
            <a:r>
              <a:rPr lang="en-US" dirty="0" smtClean="0"/>
              <a:t> man looked English but I think</a:t>
            </a:r>
            <a:r>
              <a:rPr lang="en-US" dirty="0" smtClean="0">
                <a:solidFill>
                  <a:srgbClr val="00B050"/>
                </a:solidFill>
              </a:rPr>
              <a:t> the </a:t>
            </a:r>
            <a:r>
              <a:rPr lang="en-US" dirty="0" smtClean="0"/>
              <a:t>woman was foreign. </a:t>
            </a:r>
          </a:p>
          <a:p>
            <a:pPr algn="l">
              <a:buNone/>
            </a:pPr>
            <a:r>
              <a:rPr lang="en-US" dirty="0" smtClean="0"/>
              <a:t>When we were on holiday, we stayed at </a:t>
            </a:r>
            <a:r>
              <a:rPr lang="en-US" dirty="0" smtClean="0">
                <a:solidFill>
                  <a:srgbClr val="C00000"/>
                </a:solidFill>
              </a:rPr>
              <a:t>a</a:t>
            </a:r>
            <a:r>
              <a:rPr lang="en-US" dirty="0" smtClean="0"/>
              <a:t> hotel. In the evenings, sometimes we had dinner at </a:t>
            </a:r>
            <a:r>
              <a:rPr lang="en-US" dirty="0" smtClean="0">
                <a:solidFill>
                  <a:srgbClr val="00B050"/>
                </a:solidFill>
              </a:rPr>
              <a:t>the</a:t>
            </a:r>
            <a:r>
              <a:rPr lang="en-US" dirty="0" smtClean="0"/>
              <a:t> hotel and sometimes in </a:t>
            </a:r>
            <a:r>
              <a:rPr lang="en-US" dirty="0" smtClean="0">
                <a:solidFill>
                  <a:srgbClr val="C00000"/>
                </a:solidFill>
              </a:rPr>
              <a:t>a</a:t>
            </a:r>
            <a:r>
              <a:rPr lang="en-US" dirty="0" smtClean="0"/>
              <a:t> restaurant.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I saw a film last night. The film was about a soldier and a beautiful girl. The soldier was in love with the girl but the girl was in love with a teacher. So the soldier shot the teacher and married the girl.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We use a/an when the listener doesn’t know which thing we mean. We use the when it’s clear which thing we mean: </a:t>
            </a:r>
          </a:p>
          <a:p>
            <a:pPr algn="l" rtl="0">
              <a:buNone/>
            </a:pPr>
            <a:r>
              <a:rPr lang="en-US" dirty="0" smtClean="0"/>
              <a:t>Tom sat down on a chair. ( we don’t know which chair)</a:t>
            </a:r>
          </a:p>
          <a:p>
            <a:pPr algn="l" rtl="0">
              <a:buNone/>
            </a:pPr>
            <a:r>
              <a:rPr lang="en-US" dirty="0" smtClean="0"/>
              <a:t>Tom sat down on the chair nearest the door ( we know which chair)</a:t>
            </a:r>
          </a:p>
          <a:p>
            <a:pPr algn="l" rtl="0">
              <a:buNone/>
            </a:pPr>
            <a:r>
              <a:rPr lang="en-US" dirty="0" smtClean="0"/>
              <a:t>Ann is looking for a job. ( not a particular job)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Did Ann get the job she applied for? ( a particular job)</a:t>
            </a:r>
          </a:p>
          <a:p>
            <a:pPr algn="l">
              <a:buNone/>
            </a:pPr>
            <a:r>
              <a:rPr lang="en-US" dirty="0" smtClean="0"/>
              <a:t>Have you got a car? ( not a particular car)</a:t>
            </a:r>
          </a:p>
          <a:p>
            <a:pPr algn="l">
              <a:buNone/>
            </a:pPr>
            <a:r>
              <a:rPr lang="en-US" dirty="0" smtClean="0"/>
              <a:t>I cleaned the car yesterday. ( a particular car, my car)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21800"/>
          </a:xfrm>
        </p:spPr>
        <p:txBody>
          <a:bodyPr/>
          <a:lstStyle/>
          <a:p>
            <a:pPr algn="l">
              <a:buNone/>
            </a:pPr>
            <a:r>
              <a:rPr lang="en-US" b="1" dirty="0" smtClean="0"/>
              <a:t>We use the when it is clear in the situation which thing or person we mean. </a:t>
            </a:r>
          </a:p>
          <a:p>
            <a:pPr algn="l">
              <a:buNone/>
            </a:pPr>
            <a:r>
              <a:rPr lang="en-US" dirty="0" smtClean="0"/>
              <a:t>For example, in a room we talk about “the light/ the floor/ the ceiling/ the door/ the carpet..”</a:t>
            </a:r>
          </a:p>
          <a:p>
            <a:pPr algn="l">
              <a:buNone/>
            </a:pPr>
            <a:r>
              <a:rPr lang="en-US" dirty="0" smtClean="0"/>
              <a:t>Can you turn off the light, please? (the light in this room)</a:t>
            </a:r>
          </a:p>
          <a:p>
            <a:pPr algn="l">
              <a:buNone/>
            </a:pPr>
            <a:r>
              <a:rPr lang="en-US" dirty="0" smtClean="0"/>
              <a:t>Where is the toilet, please? ( the toilet is in the building/house)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The postman was late this morning ( our usual postman) </a:t>
            </a:r>
          </a:p>
          <a:p>
            <a:pPr algn="l">
              <a:buNone/>
            </a:pPr>
            <a:r>
              <a:rPr lang="en-US" dirty="0" smtClean="0"/>
              <a:t>I took a taxi to the station ( the station of that town)</a:t>
            </a:r>
          </a:p>
          <a:p>
            <a:pPr algn="l">
              <a:buNone/>
            </a:pPr>
            <a:r>
              <a:rPr lang="en-US" dirty="0" smtClean="0"/>
              <a:t>We got the airport just in time for our flight.</a:t>
            </a:r>
          </a:p>
          <a:p>
            <a:pPr algn="l">
              <a:buNone/>
            </a:pPr>
            <a:r>
              <a:rPr lang="en-US" dirty="0" smtClean="0"/>
              <a:t>The police/ the fire-brigade/ the army.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61760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We also say the bank, the post office:</a:t>
            </a:r>
          </a:p>
          <a:p>
            <a:pPr algn="l">
              <a:buNone/>
            </a:pPr>
            <a:r>
              <a:rPr lang="en-US" dirty="0" smtClean="0"/>
              <a:t>I must go to the bank to change some money and then I’m going to the post office to buy some stamps. ( The speaker is usually thinking of a particular bank or post office.)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We also say the doctor, the dentist:</a:t>
            </a:r>
          </a:p>
          <a:p>
            <a:pPr algn="l">
              <a:buNone/>
            </a:pPr>
            <a:r>
              <a:rPr lang="en-US" dirty="0" smtClean="0"/>
              <a:t>John isn’t very well. He has gone to the doctor. (=his doctor)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dirty="0" smtClean="0"/>
              <a:t>For the differences between the and a/an:</a:t>
            </a:r>
          </a:p>
          <a:p>
            <a:pPr algn="l">
              <a:buNone/>
            </a:pPr>
            <a:r>
              <a:rPr lang="en-US" b="1" dirty="0" smtClean="0"/>
              <a:t>We say the … when there is only one of something: </a:t>
            </a:r>
          </a:p>
          <a:p>
            <a:pPr algn="l">
              <a:buNone/>
            </a:pPr>
            <a:r>
              <a:rPr lang="en-US" dirty="0" smtClean="0"/>
              <a:t>What is the longest river in the world?</a:t>
            </a:r>
          </a:p>
          <a:p>
            <a:pPr algn="l">
              <a:buNone/>
            </a:pPr>
            <a:r>
              <a:rPr lang="en-US" dirty="0" smtClean="0"/>
              <a:t>We went to the most expensive restaurant in town.</a:t>
            </a:r>
          </a:p>
          <a:p>
            <a:pPr algn="l">
              <a:buNone/>
            </a:pPr>
            <a:r>
              <a:rPr lang="en-US" dirty="0" smtClean="0"/>
              <a:t>The only television program he watches is the news.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 algn="l" rtl="0">
              <a:buFontTx/>
              <a:buChar char="-"/>
            </a:pPr>
            <a:r>
              <a:rPr lang="en-US" dirty="0" smtClean="0"/>
              <a:t>Can be counted.</a:t>
            </a:r>
          </a:p>
          <a:p>
            <a:pPr algn="l" rtl="0">
              <a:buNone/>
            </a:pPr>
            <a:r>
              <a:rPr lang="en-US" dirty="0" smtClean="0"/>
              <a:t>Two dogs- six jobs – many suggestions </a:t>
            </a:r>
          </a:p>
          <a:p>
            <a:pPr algn="l" rtl="0">
              <a:buFontTx/>
              <a:buChar char="-"/>
            </a:pPr>
            <a:r>
              <a:rPr lang="en-US" dirty="0" smtClean="0"/>
              <a:t>Have singular and plural forms.</a:t>
            </a:r>
          </a:p>
          <a:p>
            <a:pPr algn="l" rtl="0">
              <a:buNone/>
            </a:pPr>
            <a:r>
              <a:rPr lang="en-US" dirty="0" smtClean="0"/>
              <a:t>A dog – 3 dogs </a:t>
            </a:r>
          </a:p>
          <a:p>
            <a:pPr algn="l" rtl="0">
              <a:buFontTx/>
              <a:buChar char="-"/>
            </a:pPr>
            <a:r>
              <a:rPr lang="en-US" dirty="0" smtClean="0"/>
              <a:t>We can use a/an before them:</a:t>
            </a:r>
          </a:p>
          <a:p>
            <a:pPr algn="l" rtl="0">
              <a:buFontTx/>
              <a:buChar char="-"/>
            </a:pPr>
            <a:r>
              <a:rPr lang="en-US" dirty="0" smtClean="0"/>
              <a:t>That’s a good suggestion. </a:t>
            </a:r>
          </a:p>
          <a:p>
            <a:pPr algn="l" rtl="0">
              <a:buFontTx/>
              <a:buChar char="-"/>
            </a:pPr>
            <a:r>
              <a:rPr lang="en-US" dirty="0" smtClean="0"/>
              <a:t>Do you need an umbrella? </a:t>
            </a:r>
          </a:p>
          <a:p>
            <a:pPr algn="l" rtl="0">
              <a:buFontTx/>
              <a:buChar char="-"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Paris is the capital of France. </a:t>
            </a:r>
          </a:p>
          <a:p>
            <a:pPr algn="l" rtl="0">
              <a:buNone/>
            </a:pPr>
            <a:r>
              <a:rPr lang="en-US" dirty="0" smtClean="0"/>
              <a:t>Everybody left at the end of the meeting. </a:t>
            </a:r>
          </a:p>
          <a:p>
            <a:pPr algn="l" rtl="0">
              <a:buNone/>
            </a:pPr>
            <a:r>
              <a:rPr lang="en-US" dirty="0" smtClean="0"/>
              <a:t>The earth goes around the sun.</a:t>
            </a:r>
          </a:p>
          <a:p>
            <a:pPr algn="l" rtl="0">
              <a:buNone/>
            </a:pPr>
            <a:r>
              <a:rPr lang="en-US" dirty="0" smtClean="0"/>
              <a:t>The universe/ the moon/ the world.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We say: the sea   the sky   the ground   the countryside    the country </a:t>
            </a:r>
          </a:p>
          <a:p>
            <a:pPr algn="l" rtl="0">
              <a:buNone/>
            </a:pPr>
            <a:r>
              <a:rPr lang="en-US" dirty="0" smtClean="0"/>
              <a:t>Would you rather live in a town or in the country? </a:t>
            </a:r>
          </a:p>
          <a:p>
            <a:pPr algn="l" rtl="0">
              <a:buNone/>
            </a:pPr>
            <a:r>
              <a:rPr lang="en-US" dirty="0" smtClean="0"/>
              <a:t>Don’t sit on the ground! It’s wet. </a:t>
            </a:r>
          </a:p>
          <a:p>
            <a:pPr algn="l" rtl="0">
              <a:buNone/>
            </a:pPr>
            <a:r>
              <a:rPr lang="en-US" dirty="0" smtClean="0"/>
              <a:t>We looked up at all the stars in the sky. 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We say go to sea/ be at sea (without the) when the meaning is go/be on voyage:</a:t>
            </a:r>
          </a:p>
          <a:p>
            <a:pPr algn="l">
              <a:buNone/>
            </a:pPr>
            <a:r>
              <a:rPr lang="en-US" dirty="0" smtClean="0"/>
              <a:t>Ken is a seaman. He spends most of his life at sea.</a:t>
            </a:r>
          </a:p>
          <a:p>
            <a:pPr algn="l">
              <a:buNone/>
            </a:pPr>
            <a:r>
              <a:rPr lang="en-US" dirty="0" smtClean="0"/>
              <a:t>But: I would love to live near the sea ( not near sea)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We say space ( not “the space”) when we mean space in the universe:</a:t>
            </a:r>
          </a:p>
          <a:p>
            <a:pPr algn="l" rtl="0">
              <a:buNone/>
            </a:pPr>
            <a:r>
              <a:rPr lang="en-US" dirty="0" smtClean="0"/>
              <a:t>There are millions of stars in space. ( not in the space)</a:t>
            </a:r>
          </a:p>
          <a:p>
            <a:pPr algn="l" rtl="0">
              <a:buNone/>
            </a:pPr>
            <a:r>
              <a:rPr lang="en-US" dirty="0" smtClean="0"/>
              <a:t>But: </a:t>
            </a:r>
          </a:p>
          <a:p>
            <a:pPr algn="l" rtl="0">
              <a:buNone/>
            </a:pPr>
            <a:r>
              <a:rPr lang="en-US" dirty="0" smtClean="0"/>
              <a:t>He tried to park his car but the space wasn’t big enough.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Cinema    theater    radio    television</a:t>
            </a:r>
            <a:r>
              <a:rPr lang="en-US" dirty="0" smtClean="0"/>
              <a:t> </a:t>
            </a:r>
          </a:p>
          <a:p>
            <a:pPr algn="l">
              <a:buNone/>
            </a:pPr>
            <a:r>
              <a:rPr lang="en-US" dirty="0" smtClean="0"/>
              <a:t>We say the cinema/ the theater : </a:t>
            </a:r>
          </a:p>
          <a:p>
            <a:pPr algn="l">
              <a:buNone/>
            </a:pPr>
            <a:r>
              <a:rPr lang="en-US" dirty="0" smtClean="0"/>
              <a:t>We went to the cinema last night. </a:t>
            </a:r>
          </a:p>
          <a:p>
            <a:pPr algn="l">
              <a:buNone/>
            </a:pPr>
            <a:r>
              <a:rPr lang="en-US" dirty="0" smtClean="0"/>
              <a:t>Do you often go to the theater? </a:t>
            </a:r>
          </a:p>
          <a:p>
            <a:pPr algn="l">
              <a:buNone/>
            </a:pPr>
            <a:r>
              <a:rPr lang="en-US" dirty="0" smtClean="0"/>
              <a:t>Note that when we say “the cinema”/ “the theater” we don’t necessarily mean one particular or theater.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72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b="1" dirty="0" smtClean="0"/>
              <a:t>We usually say the radio: </a:t>
            </a:r>
          </a:p>
          <a:p>
            <a:pPr algn="l">
              <a:buNone/>
            </a:pPr>
            <a:r>
              <a:rPr lang="en-US" dirty="0" smtClean="0"/>
              <a:t>We often listen to the radio. </a:t>
            </a:r>
          </a:p>
          <a:p>
            <a:pPr algn="l">
              <a:buNone/>
            </a:pPr>
            <a:r>
              <a:rPr lang="en-US" dirty="0" smtClean="0"/>
              <a:t>I heard the news on the radio.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b="1" dirty="0" smtClean="0"/>
              <a:t>But we usually say television:</a:t>
            </a:r>
          </a:p>
          <a:p>
            <a:pPr algn="l">
              <a:buNone/>
            </a:pPr>
            <a:r>
              <a:rPr lang="en-US" dirty="0" smtClean="0"/>
              <a:t>We often watch television.</a:t>
            </a:r>
          </a:p>
          <a:p>
            <a:pPr algn="l">
              <a:buNone/>
            </a:pPr>
            <a:r>
              <a:rPr lang="en-US" dirty="0" smtClean="0"/>
              <a:t>I watched the news on television. </a:t>
            </a:r>
          </a:p>
          <a:p>
            <a:pPr algn="l">
              <a:buNone/>
            </a:pPr>
            <a:r>
              <a:rPr lang="en-US" dirty="0" smtClean="0"/>
              <a:t>But: can you turn off the television, please ? (the television set)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/>
          <a:lstStyle/>
          <a:p>
            <a:pPr algn="l">
              <a:buNone/>
            </a:pPr>
            <a:r>
              <a:rPr lang="en-US" b="1" dirty="0" smtClean="0"/>
              <a:t>Meals: we don’t normally use the with the names of meals: </a:t>
            </a:r>
          </a:p>
          <a:p>
            <a:pPr algn="l">
              <a:buNone/>
            </a:pPr>
            <a:r>
              <a:rPr lang="en-US" dirty="0" smtClean="0"/>
              <a:t>What time is lunch?</a:t>
            </a:r>
          </a:p>
          <a:p>
            <a:pPr algn="l">
              <a:buNone/>
            </a:pPr>
            <a:r>
              <a:rPr lang="en-US" dirty="0" smtClean="0"/>
              <a:t>We had dinner in a restaurant. </a:t>
            </a:r>
          </a:p>
          <a:p>
            <a:pPr algn="l">
              <a:buNone/>
            </a:pPr>
            <a:r>
              <a:rPr lang="en-US" dirty="0" smtClean="0"/>
              <a:t>What did you have for breakfast?</a:t>
            </a:r>
          </a:p>
          <a:p>
            <a:pPr algn="l">
              <a:buNone/>
            </a:pPr>
            <a:r>
              <a:rPr lang="en-US" dirty="0" smtClean="0"/>
              <a:t>Ann invited me to (or for) dinner.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/>
              <a:t>But we say a meal: </a:t>
            </a:r>
          </a:p>
          <a:p>
            <a:pPr algn="l" rtl="0">
              <a:buNone/>
            </a:pPr>
            <a:r>
              <a:rPr lang="en-US" dirty="0" smtClean="0"/>
              <a:t>We had a meal in a restaurant.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b="1" dirty="0" smtClean="0"/>
              <a:t>We also say a when there is an adjective before lunch/ breakfast</a:t>
            </a:r>
          </a:p>
          <a:p>
            <a:pPr algn="l" rtl="0">
              <a:buNone/>
            </a:pPr>
            <a:r>
              <a:rPr lang="en-US" dirty="0" smtClean="0"/>
              <a:t>Thank you. That was a very nice lunch.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4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Revision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>
            <a:normAutofit fontScale="85000" lnSpcReduction="20000"/>
          </a:bodyPr>
          <a:lstStyle/>
          <a:p>
            <a:pPr algn="l">
              <a:buNone/>
            </a:pPr>
            <a:r>
              <a:rPr lang="en-US" b="1" dirty="0" smtClean="0"/>
              <a:t>Fill in the blanks with some, a/an or nothing</a:t>
            </a:r>
            <a:r>
              <a:rPr lang="en-US" dirty="0" smtClean="0"/>
              <a:t>: </a:t>
            </a:r>
          </a:p>
          <a:p>
            <a:pPr algn="l">
              <a:buNone/>
            </a:pPr>
            <a:r>
              <a:rPr lang="en-US" dirty="0" smtClean="0"/>
              <a:t>Have you got ___ camera?</a:t>
            </a:r>
          </a:p>
          <a:p>
            <a:pPr algn="l">
              <a:buNone/>
            </a:pPr>
            <a:r>
              <a:rPr lang="en-US" dirty="0" smtClean="0"/>
              <a:t>a camera</a:t>
            </a:r>
          </a:p>
          <a:p>
            <a:pPr algn="l">
              <a:buNone/>
            </a:pPr>
            <a:r>
              <a:rPr lang="en-US" dirty="0" smtClean="0"/>
              <a:t>Bill has got ___ big feet.</a:t>
            </a:r>
          </a:p>
          <a:p>
            <a:pPr algn="l">
              <a:buNone/>
            </a:pPr>
            <a:r>
              <a:rPr lang="en-US" dirty="0" smtClean="0"/>
              <a:t>big feet</a:t>
            </a:r>
          </a:p>
          <a:p>
            <a:pPr algn="l">
              <a:buNone/>
            </a:pPr>
            <a:r>
              <a:rPr lang="en-US" dirty="0" smtClean="0"/>
              <a:t>Do you collect___ stamps? </a:t>
            </a:r>
          </a:p>
          <a:p>
            <a:pPr algn="l">
              <a:buNone/>
            </a:pPr>
            <a:r>
              <a:rPr lang="en-US" dirty="0" smtClean="0"/>
              <a:t>stamps </a:t>
            </a:r>
          </a:p>
          <a:p>
            <a:pPr algn="l">
              <a:buNone/>
            </a:pPr>
            <a:r>
              <a:rPr lang="en-US" dirty="0" smtClean="0"/>
              <a:t>What___ beautiful garden?</a:t>
            </a:r>
          </a:p>
          <a:p>
            <a:pPr algn="l">
              <a:buNone/>
            </a:pPr>
            <a:r>
              <a:rPr lang="en-US" dirty="0" smtClean="0"/>
              <a:t>a beautiful garden</a:t>
            </a:r>
          </a:p>
          <a:p>
            <a:pPr algn="l">
              <a:buNone/>
            </a:pPr>
            <a:r>
              <a:rPr lang="en-US" dirty="0" smtClean="0"/>
              <a:t>You need ___ visa to visit ___ countries but not all of them. </a:t>
            </a:r>
          </a:p>
          <a:p>
            <a:pPr algn="l">
              <a:buNone/>
            </a:pPr>
            <a:r>
              <a:rPr lang="en-US" dirty="0" smtClean="0"/>
              <a:t>a visa – some countries </a:t>
            </a:r>
          </a:p>
          <a:p>
            <a:pPr algn="l">
              <a:buNone/>
            </a:pPr>
            <a:r>
              <a:rPr lang="en-US" dirty="0" smtClean="0"/>
              <a:t>I’m staying with_____ friends.</a:t>
            </a:r>
          </a:p>
          <a:p>
            <a:pPr algn="l">
              <a:buNone/>
            </a:pPr>
            <a:r>
              <a:rPr lang="en-US" dirty="0" smtClean="0"/>
              <a:t>some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72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dirty="0" smtClean="0"/>
              <a:t>Fill in the blanks with a/an or the:</a:t>
            </a:r>
          </a:p>
          <a:p>
            <a:pPr algn="l" rtl="0">
              <a:buNone/>
            </a:pPr>
            <a:r>
              <a:rPr lang="en-US" dirty="0" smtClean="0"/>
              <a:t>We live in ___ small flat, near __ center of the office.</a:t>
            </a:r>
          </a:p>
          <a:p>
            <a:pPr algn="l" rtl="0">
              <a:buNone/>
            </a:pPr>
            <a:r>
              <a:rPr lang="en-US" dirty="0" smtClean="0"/>
              <a:t>a small flat – near the center </a:t>
            </a:r>
          </a:p>
          <a:p>
            <a:pPr algn="l" rtl="0">
              <a:buNone/>
            </a:pPr>
            <a:r>
              <a:rPr lang="en-US" dirty="0" smtClean="0"/>
              <a:t>This is___ warm day we decided to sit in ___ garden. </a:t>
            </a:r>
          </a:p>
          <a:p>
            <a:pPr algn="l" rtl="0">
              <a:buNone/>
            </a:pPr>
            <a:r>
              <a:rPr lang="en-US" dirty="0" smtClean="0"/>
              <a:t>A warm – the garden</a:t>
            </a:r>
          </a:p>
          <a:p>
            <a:pPr algn="l" rtl="0">
              <a:buNone/>
            </a:pPr>
            <a:r>
              <a:rPr lang="en-US" dirty="0" smtClean="0"/>
              <a:t>Paul went to ___ movies to see __ animal film. </a:t>
            </a:r>
          </a:p>
          <a:p>
            <a:pPr algn="l" rtl="0">
              <a:buNone/>
            </a:pPr>
            <a:r>
              <a:rPr lang="en-US" dirty="0" smtClean="0"/>
              <a:t>The movies – the animal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You cannot use singular countable nouns alone ( without a/the/my.etc) </a:t>
            </a:r>
          </a:p>
          <a:p>
            <a:pPr algn="l" rtl="0">
              <a:buNone/>
            </a:pPr>
            <a:r>
              <a:rPr lang="en-US" dirty="0" smtClean="0"/>
              <a:t>I’m looking for a job. ( not I’m looking for job)</a:t>
            </a:r>
          </a:p>
          <a:p>
            <a:pPr algn="l" rtl="0">
              <a:buNone/>
            </a:pPr>
            <a:r>
              <a:rPr lang="en-US" dirty="0" smtClean="0"/>
              <a:t>Be careful of the dog. ( not be carful of dog)</a:t>
            </a:r>
          </a:p>
          <a:p>
            <a:pPr algn="l" rtl="0">
              <a:buNone/>
            </a:pPr>
            <a:r>
              <a:rPr lang="en-US" dirty="0" smtClean="0"/>
              <a:t>I’ve got a headache. </a:t>
            </a:r>
          </a:p>
          <a:p>
            <a:pPr algn="l" rtl="0">
              <a:buNone/>
            </a:pPr>
            <a:r>
              <a:rPr lang="en-US" dirty="0" smtClean="0"/>
              <a:t>Would you like a cigarette?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Irving speaks English to __ new student.</a:t>
            </a:r>
          </a:p>
          <a:p>
            <a:pPr algn="l" rtl="0">
              <a:buNone/>
            </a:pPr>
            <a:r>
              <a:rPr lang="en-US" dirty="0" smtClean="0"/>
              <a:t>the new student</a:t>
            </a:r>
          </a:p>
          <a:p>
            <a:pPr algn="l" rtl="0">
              <a:buNone/>
            </a:pPr>
            <a:r>
              <a:rPr lang="en-US" dirty="0" smtClean="0"/>
              <a:t>Please hand me __ calculator? </a:t>
            </a:r>
          </a:p>
          <a:p>
            <a:pPr algn="l" rtl="0">
              <a:buNone/>
            </a:pPr>
            <a:r>
              <a:rPr lang="en-US" dirty="0" smtClean="0"/>
              <a:t>the calculator</a:t>
            </a:r>
          </a:p>
          <a:p>
            <a:pPr algn="l" rtl="0">
              <a:buNone/>
            </a:pPr>
            <a:r>
              <a:rPr lang="en-US" dirty="0" smtClean="0"/>
              <a:t>What do you usually have for__ breakfast?</a:t>
            </a:r>
          </a:p>
          <a:p>
            <a:pPr algn="l" rtl="0">
              <a:buNone/>
            </a:pPr>
            <a:r>
              <a:rPr lang="en-US" dirty="0" smtClean="0"/>
              <a:t>breakfast </a:t>
            </a:r>
          </a:p>
          <a:p>
            <a:pPr algn="l" rtl="0">
              <a:buNone/>
            </a:pPr>
            <a:r>
              <a:rPr lang="en-US" dirty="0" smtClean="0"/>
              <a:t>Ben has__ terrible headache. </a:t>
            </a:r>
          </a:p>
          <a:p>
            <a:pPr algn="l" rtl="0">
              <a:buNone/>
            </a:pPr>
            <a:r>
              <a:rPr lang="en-US" dirty="0" smtClean="0"/>
              <a:t>a terrible 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65816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What __ expensive hat!</a:t>
            </a:r>
          </a:p>
          <a:p>
            <a:pPr algn="l">
              <a:buNone/>
            </a:pPr>
            <a:r>
              <a:rPr lang="en-US" dirty="0" smtClean="0"/>
              <a:t>an </a:t>
            </a:r>
          </a:p>
          <a:p>
            <a:pPr algn="l">
              <a:buNone/>
            </a:pPr>
            <a:r>
              <a:rPr lang="en-US" dirty="0" smtClean="0"/>
              <a:t>They have written ___ new book called” the inside out”. </a:t>
            </a:r>
          </a:p>
          <a:p>
            <a:pPr algn="l">
              <a:buNone/>
            </a:pPr>
            <a:r>
              <a:rPr lang="en-US" dirty="0" smtClean="0"/>
              <a:t>a</a:t>
            </a:r>
          </a:p>
          <a:p>
            <a:pPr algn="l">
              <a:buNone/>
            </a:pPr>
            <a:r>
              <a:rPr lang="en-US" dirty="0" smtClean="0"/>
              <a:t>What __ wonderful day.</a:t>
            </a:r>
          </a:p>
          <a:p>
            <a:pPr algn="l">
              <a:buNone/>
            </a:pPr>
            <a:r>
              <a:rPr lang="en-US" dirty="0" smtClean="0"/>
              <a:t>a</a:t>
            </a:r>
          </a:p>
          <a:p>
            <a:pPr algn="l">
              <a:buNone/>
            </a:pPr>
            <a:r>
              <a:rPr lang="en-US" dirty="0" smtClean="0"/>
              <a:t>This has been ___ most wonderful day.</a:t>
            </a:r>
          </a:p>
          <a:p>
            <a:pPr algn="l">
              <a:buNone/>
            </a:pPr>
            <a:r>
              <a:rPr lang="en-US" dirty="0" smtClean="0"/>
              <a:t>the</a:t>
            </a:r>
          </a:p>
          <a:p>
            <a:pPr algn="l">
              <a:buNone/>
            </a:pPr>
            <a:r>
              <a:rPr lang="en-US" dirty="0" smtClean="0"/>
              <a:t>Don’t put the glass on </a:t>
            </a:r>
            <a:r>
              <a:rPr lang="en-US" dirty="0" smtClean="0"/>
              <a:t>__ </a:t>
            </a:r>
            <a:r>
              <a:rPr lang="en-US" dirty="0" smtClean="0"/>
              <a:t>television, the water 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may </a:t>
            </a:r>
            <a:r>
              <a:rPr lang="en-US" dirty="0" smtClean="0"/>
              <a:t>spill onto it.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the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http://www.englishexercises.org/makeagame/viewgame.asp?id=2986#a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 descr="t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2405040"/>
            <a:ext cx="5256584" cy="385482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We often use a/an + noun when we say what something/someone is, or what something/someone is like.</a:t>
            </a:r>
          </a:p>
          <a:p>
            <a:pPr algn="l" rtl="0">
              <a:buNone/>
            </a:pPr>
            <a:r>
              <a:rPr lang="en-US" dirty="0" smtClean="0"/>
              <a:t>A dog is an animal. </a:t>
            </a:r>
          </a:p>
          <a:p>
            <a:pPr algn="l" rtl="0">
              <a:buNone/>
            </a:pPr>
            <a:r>
              <a:rPr lang="en-US" dirty="0" smtClean="0"/>
              <a:t>This is a really beautiful house. </a:t>
            </a:r>
          </a:p>
          <a:p>
            <a:pPr algn="l" rtl="0">
              <a:buNone/>
            </a:pPr>
            <a:r>
              <a:rPr lang="en-US" dirty="0" smtClean="0"/>
              <a:t>What a lovely dress!</a:t>
            </a:r>
          </a:p>
          <a:p>
            <a:pPr algn="l" rtl="0">
              <a:buNone/>
            </a:pPr>
            <a:r>
              <a:rPr lang="en-US" dirty="0" smtClean="0"/>
              <a:t>Tom is a very nice person. </a:t>
            </a:r>
          </a:p>
          <a:p>
            <a:pPr algn="l" rtl="0">
              <a:buNone/>
            </a:pPr>
            <a:r>
              <a:rPr lang="en-US" dirty="0" smtClean="0"/>
              <a:t>Jack has got a big nose.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Remember to use a/an for jobs: </a:t>
            </a:r>
          </a:p>
          <a:p>
            <a:pPr algn="l" rtl="0">
              <a:buFontTx/>
              <a:buChar char="-"/>
            </a:pPr>
            <a:r>
              <a:rPr lang="en-US" dirty="0" smtClean="0"/>
              <a:t>Tom’s father is a doctor. ( not tom’s father is doctor)</a:t>
            </a:r>
          </a:p>
          <a:p>
            <a:pPr algn="l" rtl="0">
              <a:buFontTx/>
              <a:buChar char="-"/>
            </a:pPr>
            <a:r>
              <a:rPr lang="en-US" dirty="0" smtClean="0"/>
              <a:t>I wouldn’t like to be an English teacher. </a:t>
            </a:r>
          </a:p>
          <a:p>
            <a:pPr algn="l" rtl="0">
              <a:buNone/>
            </a:pPr>
            <a:r>
              <a:rPr lang="en-US" b="1" dirty="0" smtClean="0"/>
              <a:t>In sentences like these, we use plural countable nouns alone (not with some)</a:t>
            </a:r>
          </a:p>
          <a:p>
            <a:pPr algn="l" rtl="0">
              <a:buNone/>
            </a:pPr>
            <a:r>
              <a:rPr lang="en-US" dirty="0" smtClean="0"/>
              <a:t>Tom’s parents are doctors . </a:t>
            </a:r>
          </a:p>
          <a:p>
            <a:pPr algn="l" rtl="0">
              <a:buNone/>
            </a:pPr>
            <a:r>
              <a:rPr lang="en-US" dirty="0" smtClean="0"/>
              <a:t>(not some doctors)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Ann has got blue eyes. </a:t>
            </a:r>
          </a:p>
          <a:p>
            <a:pPr algn="l" rtl="0">
              <a:buNone/>
            </a:pPr>
            <a:r>
              <a:rPr lang="en-US" dirty="0" smtClean="0"/>
              <a:t>What awful shoes!</a:t>
            </a:r>
          </a:p>
          <a:p>
            <a:pPr algn="l" rtl="0">
              <a:buNone/>
            </a:pPr>
            <a:r>
              <a:rPr lang="en-US" dirty="0" smtClean="0"/>
              <a:t>Dogs are animals. </a:t>
            </a:r>
          </a:p>
          <a:p>
            <a:pPr algn="l" rtl="0">
              <a:buNone/>
            </a:pPr>
            <a:r>
              <a:rPr lang="en-US" dirty="0" smtClean="0"/>
              <a:t>Are most of your friends students? 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We also use some with plural countable nouns. some= a number of/ a few of ( but we don’t know or say exactly how many):</a:t>
            </a:r>
          </a:p>
          <a:p>
            <a:pPr algn="l" rtl="0">
              <a:buNone/>
            </a:pPr>
            <a:r>
              <a:rPr lang="en-US" dirty="0" smtClean="0"/>
              <a:t>I have seen some good films recently.</a:t>
            </a:r>
          </a:p>
          <a:p>
            <a:pPr algn="l" rtl="0">
              <a:buNone/>
            </a:pPr>
            <a:r>
              <a:rPr lang="en-US" dirty="0" smtClean="0"/>
              <a:t>Some friends of mine are coming to stay at </a:t>
            </a:r>
            <a:r>
              <a:rPr lang="en-US" smtClean="0"/>
              <a:t>the weekend</a:t>
            </a:r>
            <a:r>
              <a:rPr lang="en-US" dirty="0" smtClean="0"/>
              <a:t>. 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dirty="0" smtClean="0"/>
              <a:t>Do not use some when you are talking about things in general: </a:t>
            </a:r>
          </a:p>
          <a:p>
            <a:pPr algn="l">
              <a:buNone/>
            </a:pPr>
            <a:r>
              <a:rPr lang="en-US" dirty="0" smtClean="0"/>
              <a:t>I love bananas. ( not “some bananas”)</a:t>
            </a:r>
          </a:p>
          <a:p>
            <a:pPr algn="l">
              <a:buNone/>
            </a:pPr>
            <a:r>
              <a:rPr lang="en-US" b="1" dirty="0" smtClean="0"/>
              <a:t>Sometimes you can use some or leave it out</a:t>
            </a:r>
            <a:r>
              <a:rPr lang="en-US" dirty="0" smtClean="0"/>
              <a:t>:</a:t>
            </a:r>
          </a:p>
          <a:p>
            <a:pPr algn="l">
              <a:buNone/>
            </a:pPr>
            <a:r>
              <a:rPr lang="en-US" dirty="0" smtClean="0"/>
              <a:t>There are (some) eggs in the fridge if you are hungry. </a:t>
            </a:r>
          </a:p>
          <a:p>
            <a:pPr algn="l">
              <a:buNone/>
            </a:pPr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You have to use some when you mean some but not all/ not many etc.</a:t>
            </a:r>
          </a:p>
          <a:p>
            <a:pPr algn="l" rtl="0">
              <a:buNone/>
            </a:pPr>
            <a:r>
              <a:rPr lang="en-US" dirty="0" smtClean="0"/>
              <a:t>Some children learn very quickly ( not all)</a:t>
            </a:r>
          </a:p>
          <a:p>
            <a:pPr algn="l" rtl="0">
              <a:buNone/>
            </a:pPr>
            <a:r>
              <a:rPr lang="en-US" dirty="0" smtClean="0"/>
              <a:t>Some policemen in Britain carry guns but most of them don’t.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371</TotalTime>
  <Words>1443</Words>
  <Application>Microsoft Office PowerPoint</Application>
  <PresentationFormat>On-screen Show (4:3)</PresentationFormat>
  <Paragraphs>152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حضري</vt:lpstr>
      <vt:lpstr>Countable nouns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A/an and The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Revision </vt:lpstr>
      <vt:lpstr>Slide 29</vt:lpstr>
      <vt:lpstr>Slide 30</vt:lpstr>
      <vt:lpstr>Slide 31</vt:lpstr>
      <vt:lpstr>Exercise </vt:lpstr>
      <vt:lpstr>Slide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sony</dc:creator>
  <cp:lastModifiedBy>sony</cp:lastModifiedBy>
  <cp:revision>34</cp:revision>
  <dcterms:created xsi:type="dcterms:W3CDTF">2013-02-24T17:02:35Z</dcterms:created>
  <dcterms:modified xsi:type="dcterms:W3CDTF">2013-02-25T15:30:20Z</dcterms:modified>
</cp:coreProperties>
</file>