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50A41A-39B7-49A0-A62C-6277E699A547}" type="datetimeFigureOut">
              <a:rPr lang="ar-SA" smtClean="0"/>
              <a:pPr/>
              <a:t>27/04/34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D3C1A-61DC-4A92-8D53-839B8E4FCE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50A41A-39B7-49A0-A62C-6277E699A547}" type="datetimeFigureOut">
              <a:rPr lang="ar-SA" smtClean="0"/>
              <a:pPr/>
              <a:t>27/04/34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D3C1A-61DC-4A92-8D53-839B8E4FCE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50A41A-39B7-49A0-A62C-6277E699A547}" type="datetimeFigureOut">
              <a:rPr lang="ar-SA" smtClean="0"/>
              <a:pPr/>
              <a:t>27/04/34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D3C1A-61DC-4A92-8D53-839B8E4FCE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50A41A-39B7-49A0-A62C-6277E699A547}" type="datetimeFigureOut">
              <a:rPr lang="ar-SA" smtClean="0"/>
              <a:pPr/>
              <a:t>27/04/34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D3C1A-61DC-4A92-8D53-839B8E4FCE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50A41A-39B7-49A0-A62C-6277E699A547}" type="datetimeFigureOut">
              <a:rPr lang="ar-SA" smtClean="0"/>
              <a:pPr/>
              <a:t>27/04/34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D3C1A-61DC-4A92-8D53-839B8E4FCE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50A41A-39B7-49A0-A62C-6277E699A547}" type="datetimeFigureOut">
              <a:rPr lang="ar-SA" smtClean="0"/>
              <a:pPr/>
              <a:t>27/04/34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D3C1A-61DC-4A92-8D53-839B8E4FCE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50A41A-39B7-49A0-A62C-6277E699A547}" type="datetimeFigureOut">
              <a:rPr lang="ar-SA" smtClean="0"/>
              <a:pPr/>
              <a:t>27/04/34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D3C1A-61DC-4A92-8D53-839B8E4FCE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50A41A-39B7-49A0-A62C-6277E699A547}" type="datetimeFigureOut">
              <a:rPr lang="ar-SA" smtClean="0"/>
              <a:pPr/>
              <a:t>27/04/34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D3C1A-61DC-4A92-8D53-839B8E4FCE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50A41A-39B7-49A0-A62C-6277E699A547}" type="datetimeFigureOut">
              <a:rPr lang="ar-SA" smtClean="0"/>
              <a:pPr/>
              <a:t>27/04/34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D3C1A-61DC-4A92-8D53-839B8E4FCE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50A41A-39B7-49A0-A62C-6277E699A547}" type="datetimeFigureOut">
              <a:rPr lang="ar-SA" smtClean="0"/>
              <a:pPr/>
              <a:t>27/04/34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D3C1A-61DC-4A92-8D53-839B8E4FCE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50A41A-39B7-49A0-A62C-6277E699A547}" type="datetimeFigureOut">
              <a:rPr lang="ar-SA" smtClean="0"/>
              <a:pPr/>
              <a:t>27/04/34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D3C1A-61DC-4A92-8D53-839B8E4FCE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350A41A-39B7-49A0-A62C-6277E699A547}" type="datetimeFigureOut">
              <a:rPr lang="ar-SA" smtClean="0"/>
              <a:pPr/>
              <a:t>27/04/34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5DD3C1A-61DC-4A92-8D53-839B8E4FCE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Uses of The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With other nationalities you have to use a plural noun ending in –s:</a:t>
            </a:r>
          </a:p>
          <a:p>
            <a:pPr algn="l">
              <a:buNone/>
            </a:pPr>
            <a:r>
              <a:rPr lang="en-US" dirty="0" smtClean="0"/>
              <a:t>(the) Russians </a:t>
            </a:r>
          </a:p>
          <a:p>
            <a:pPr algn="l">
              <a:buNone/>
            </a:pPr>
            <a:r>
              <a:rPr lang="en-US" dirty="0" smtClean="0"/>
              <a:t>(the) Italians </a:t>
            </a:r>
          </a:p>
          <a:p>
            <a:pPr algn="l">
              <a:buNone/>
            </a:pPr>
            <a:r>
              <a:rPr lang="en-US" dirty="0" smtClean="0"/>
              <a:t>(the) Arabs </a:t>
            </a:r>
          </a:p>
          <a:p>
            <a:pPr algn="l">
              <a:buNone/>
            </a:pPr>
            <a:r>
              <a:rPr lang="en-US" dirty="0" smtClean="0"/>
              <a:t>(the) Scots </a:t>
            </a:r>
          </a:p>
          <a:p>
            <a:pPr algn="l">
              <a:buNone/>
            </a:pPr>
            <a:r>
              <a:rPr lang="en-US" dirty="0" smtClean="0"/>
              <a:t>(the) Turks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Plural and Uncountable Nouns with and without the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We don’t use “the” before a noun when we mean something in general: </a:t>
            </a:r>
          </a:p>
          <a:p>
            <a:pPr algn="l" rtl="0">
              <a:buFontTx/>
              <a:buChar char="-"/>
            </a:pPr>
            <a:r>
              <a:rPr lang="en-US" dirty="0" smtClean="0"/>
              <a:t>I love flowers. ( flowers in general, not a particular group of flowers)</a:t>
            </a:r>
          </a:p>
          <a:p>
            <a:pPr algn="l" rtl="0">
              <a:buFontTx/>
              <a:buChar char="-"/>
            </a:pPr>
            <a:r>
              <a:rPr lang="en-US" dirty="0" smtClean="0"/>
              <a:t>Doctors are paid more than teachers.</a:t>
            </a:r>
          </a:p>
          <a:p>
            <a:pPr algn="l" rtl="0">
              <a:buNone/>
            </a:pPr>
            <a:r>
              <a:rPr lang="en-US" dirty="0"/>
              <a:t> </a:t>
            </a:r>
            <a:r>
              <a:rPr lang="en-US" dirty="0" smtClean="0"/>
              <a:t>Unit 74  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We say most people/ most dogs… ( not “the most”)</a:t>
            </a:r>
          </a:p>
          <a:p>
            <a:pPr algn="l" rtl="0">
              <a:buNone/>
            </a:pPr>
            <a:r>
              <a:rPr lang="en-US" dirty="0" smtClean="0"/>
              <a:t>Most people like George.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We say “ the..” when we mean something in particular: </a:t>
            </a:r>
          </a:p>
          <a:p>
            <a:pPr algn="l" rtl="0">
              <a:buNone/>
            </a:pPr>
            <a:r>
              <a:rPr lang="en-US" dirty="0" smtClean="0"/>
              <a:t>I like your garden. The flowers are beautiful (not flowers are)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r>
              <a:rPr lang="en-US" dirty="0" smtClean="0"/>
              <a:t>Unit 74.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dirty="0" smtClean="0"/>
              <a:t>The difference  between “something in general” and “something in particular” is not always very clear.</a:t>
            </a:r>
          </a:p>
          <a:p>
            <a:pPr algn="l">
              <a:buNone/>
            </a:pPr>
            <a:r>
              <a:rPr lang="en-US" dirty="0" smtClean="0"/>
              <a:t>I like working with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people</a:t>
            </a:r>
            <a:r>
              <a:rPr lang="en-US" dirty="0" smtClean="0"/>
              <a:t> ( people in general)</a:t>
            </a:r>
          </a:p>
          <a:p>
            <a:pPr algn="l">
              <a:buNone/>
            </a:pPr>
            <a:r>
              <a:rPr lang="en-US" dirty="0" smtClean="0"/>
              <a:t>I like working with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people who are lively </a:t>
            </a:r>
            <a:r>
              <a:rPr lang="en-US" dirty="0" smtClean="0"/>
              <a:t>( not all people but people who are lively is still a general idea)</a:t>
            </a:r>
          </a:p>
          <a:p>
            <a:pPr algn="l">
              <a:buNone/>
            </a:pPr>
            <a:r>
              <a:rPr lang="en-US" dirty="0" smtClean="0"/>
              <a:t>I like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people </a:t>
            </a:r>
            <a:r>
              <a:rPr lang="en-US" dirty="0" smtClean="0"/>
              <a:t>I work with ( particular group of people) 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Do you like 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apples</a:t>
            </a:r>
            <a:r>
              <a:rPr lang="en-US" dirty="0" smtClean="0"/>
              <a:t>?  ( in general) </a:t>
            </a:r>
          </a:p>
          <a:p>
            <a:pPr algn="l" rtl="0">
              <a:buNone/>
            </a:pPr>
            <a:r>
              <a:rPr lang="en-US" dirty="0" smtClean="0"/>
              <a:t>Do you like 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red apples</a:t>
            </a:r>
            <a:r>
              <a:rPr lang="en-US" dirty="0" smtClean="0"/>
              <a:t>? ( not all apples but red apples in general)</a:t>
            </a:r>
          </a:p>
          <a:p>
            <a:pPr algn="l" rtl="0">
              <a:buNone/>
            </a:pPr>
            <a:r>
              <a:rPr lang="en-US" dirty="0" smtClean="0"/>
              <a:t>Do you like </a:t>
            </a:r>
            <a:r>
              <a:rPr lang="en-US" dirty="0" smtClean="0">
                <a:solidFill>
                  <a:srgbClr val="C00000"/>
                </a:solidFill>
              </a:rPr>
              <a:t>the apples </a:t>
            </a:r>
            <a:r>
              <a:rPr lang="en-US" dirty="0" smtClean="0"/>
              <a:t>we had with our meal last night ( particular apples)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algn="l" rtl="0">
              <a:buFontTx/>
              <a:buChar char="-"/>
            </a:pPr>
            <a:r>
              <a:rPr lang="en-US" dirty="0" smtClean="0"/>
              <a:t>Someone </a:t>
            </a:r>
            <a:r>
              <a:rPr lang="en-US" dirty="0" smtClean="0">
                <a:solidFill>
                  <a:srgbClr val="FF0000"/>
                </a:solidFill>
              </a:rPr>
              <a:t>goes to hospital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rgbClr val="FF0000"/>
                </a:solidFill>
              </a:rPr>
              <a:t>is in hospital </a:t>
            </a:r>
            <a:r>
              <a:rPr lang="en-US" dirty="0" smtClean="0"/>
              <a:t>if he is ill or injured. We are not thinking of a particular hospital but we are thinking of the idea of hospital. </a:t>
            </a:r>
          </a:p>
          <a:p>
            <a:pPr algn="l" rtl="0">
              <a:buFontTx/>
              <a:buChar char="-"/>
            </a:pPr>
            <a:r>
              <a:rPr lang="en-US" dirty="0" smtClean="0"/>
              <a:t>Jack had an accident a few days ago. </a:t>
            </a:r>
          </a:p>
          <a:p>
            <a:pPr algn="l" rtl="0">
              <a:buNone/>
            </a:pPr>
            <a:r>
              <a:rPr lang="en-US" dirty="0" smtClean="0"/>
              <a:t>He had to go to hospital. </a:t>
            </a:r>
          </a:p>
          <a:p>
            <a:pPr algn="l" rtl="0">
              <a:buNone/>
            </a:pPr>
            <a:r>
              <a:rPr lang="en-US" dirty="0" smtClean="0"/>
              <a:t>He is still in hospital now. </a:t>
            </a:r>
          </a:p>
          <a:p>
            <a:pPr algn="l" rtl="0">
              <a:buNone/>
            </a:pPr>
            <a:r>
              <a:rPr lang="en-US" dirty="0" smtClean="0"/>
              <a:t>Jill went to the hospital to visit him. She is at the hospital now.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Prison School University College Church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We say: a criminal goes to prison ( not the prison). </a:t>
            </a:r>
          </a:p>
          <a:p>
            <a:pPr algn="l" rtl="0">
              <a:buNone/>
            </a:pPr>
            <a:r>
              <a:rPr lang="en-US" dirty="0" smtClean="0"/>
              <a:t>a child goes to school. </a:t>
            </a:r>
          </a:p>
          <a:p>
            <a:pPr algn="l" rtl="0">
              <a:buNone/>
            </a:pPr>
            <a:r>
              <a:rPr lang="en-US" dirty="0" smtClean="0"/>
              <a:t>a student goes to university/ college.</a:t>
            </a:r>
          </a:p>
          <a:p>
            <a:pPr algn="l" rtl="0">
              <a:buNone/>
            </a:pPr>
            <a:r>
              <a:rPr lang="en-US" dirty="0" smtClean="0"/>
              <a:t>We don’t use “the” when we are thinking of the idea of these places and what they are used for: </a:t>
            </a:r>
          </a:p>
          <a:p>
            <a:pPr algn="l" rtl="0">
              <a:buNone/>
            </a:pPr>
            <a:r>
              <a:rPr lang="en-US" dirty="0" smtClean="0"/>
              <a:t>After I leave school, I want to go to university ( as a student) </a:t>
            </a:r>
            <a:endParaRPr lang="en-US" dirty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Why aren’t the children at school today? ( pupils)</a:t>
            </a:r>
          </a:p>
          <a:p>
            <a:pPr algn="l" rtl="0">
              <a:buNone/>
            </a:pPr>
            <a:r>
              <a:rPr lang="en-US" dirty="0" err="1" smtClean="0"/>
              <a:t>Mrs</a:t>
            </a:r>
            <a:r>
              <a:rPr lang="en-US" dirty="0" smtClean="0"/>
              <a:t> </a:t>
            </a:r>
            <a:r>
              <a:rPr lang="en-US" dirty="0" err="1" smtClean="0"/>
              <a:t>kelly</a:t>
            </a:r>
            <a:r>
              <a:rPr lang="en-US" dirty="0" smtClean="0"/>
              <a:t> goes to church every Sunday. ( for a religious service)</a:t>
            </a:r>
          </a:p>
          <a:p>
            <a:pPr algn="l" rtl="0">
              <a:buNone/>
            </a:pPr>
            <a:r>
              <a:rPr lang="en-US" dirty="0" smtClean="0"/>
              <a:t>Ken’s brother is in prison for robbery. ( he is a prisoner) </a:t>
            </a:r>
          </a:p>
          <a:p>
            <a:pPr algn="l" rtl="0">
              <a:buNone/>
            </a:pPr>
            <a:r>
              <a:rPr lang="en-US" dirty="0" smtClean="0"/>
              <a:t>We say “in prison” but usually “at school/university/college” “in/at church”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err="1" smtClean="0"/>
              <a:t>Mr</a:t>
            </a:r>
            <a:r>
              <a:rPr lang="en-US" dirty="0" smtClean="0"/>
              <a:t> Kelly went to the school to meet his daughter’s teacher ( he didn’t go as a pupil)</a:t>
            </a:r>
          </a:p>
          <a:p>
            <a:pPr algn="l" rtl="0">
              <a:buNone/>
            </a:pPr>
            <a:r>
              <a:rPr lang="en-US" dirty="0" smtClean="0"/>
              <a:t>Excuse me, where is the university please? ( a particular building)</a:t>
            </a:r>
          </a:p>
          <a:p>
            <a:pPr algn="l" rtl="0">
              <a:buNone/>
            </a:pPr>
            <a:r>
              <a:rPr lang="en-US" dirty="0" smtClean="0"/>
              <a:t>The workmen went to the church to repair the roof ( not for a religious service)</a:t>
            </a:r>
          </a:p>
          <a:p>
            <a:pPr algn="l" rtl="0">
              <a:buNone/>
            </a:pPr>
            <a:r>
              <a:rPr lang="en-US" dirty="0" smtClean="0"/>
              <a:t>Ken went to the prison to visit his brother ( he went as a visitor)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23528" y="692697"/>
          <a:ext cx="8363272" cy="518457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90818"/>
                <a:gridCol w="2090818"/>
                <a:gridCol w="2090818"/>
                <a:gridCol w="2090818"/>
              </a:tblGrid>
              <a:tr h="144016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Singular</a:t>
                      </a:r>
                      <a:r>
                        <a:rPr lang="en-US" baseline="0" dirty="0" smtClean="0"/>
                        <a:t> or plural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Types of articles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Articles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Nouns</a:t>
                      </a:r>
                      <a:endParaRPr lang="ar-SA" dirty="0"/>
                    </a:p>
                  </a:txBody>
                  <a:tcPr/>
                </a:tc>
              </a:tr>
              <a:tr h="273630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Both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= definite article </a:t>
                      </a:r>
                    </a:p>
                    <a:p>
                      <a:pPr algn="ctr" rtl="1"/>
                      <a:r>
                        <a:rPr lang="en-US" baseline="0" dirty="0" smtClean="0"/>
                        <a:t>a/an = indefinite articles ( an= a e u I o)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– a – an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Countable nouns </a:t>
                      </a:r>
                      <a:endParaRPr lang="ar-SA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Only singular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= definite article </a:t>
                      </a:r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The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Uncountable</a:t>
                      </a:r>
                      <a:r>
                        <a:rPr lang="en-US" baseline="0" dirty="0" smtClean="0"/>
                        <a:t> nouns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Bed  Work Home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say: go to bed/ be in bed ( not the bed)</a:t>
            </a:r>
          </a:p>
          <a:p>
            <a:pPr algn="l">
              <a:buNone/>
            </a:pPr>
            <a:r>
              <a:rPr lang="en-US" dirty="0" smtClean="0"/>
              <a:t>It’s time to go to bed now. </a:t>
            </a:r>
          </a:p>
          <a:p>
            <a:pPr algn="l">
              <a:buNone/>
            </a:pPr>
            <a:r>
              <a:rPr lang="en-US" dirty="0" smtClean="0"/>
              <a:t>Is Tom still in bed? 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 smtClean="0"/>
              <a:t>We say: go to work/ be at work/ start work/ finish work ( not the work)</a:t>
            </a:r>
          </a:p>
          <a:p>
            <a:pPr algn="l">
              <a:buNone/>
            </a:pPr>
            <a:r>
              <a:rPr lang="en-US" dirty="0" smtClean="0"/>
              <a:t>Why isn’t Ann at work today? What time do you finish work?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Go home/ come home/ be at home / stay at home ( not the home)</a:t>
            </a:r>
          </a:p>
          <a:p>
            <a:pPr algn="l" rtl="0">
              <a:buNone/>
            </a:pPr>
            <a:r>
              <a:rPr lang="en-US" dirty="0" smtClean="0"/>
              <a:t>Come on! Let’s go home. Will you be at home tomorrow? </a:t>
            </a:r>
          </a:p>
          <a:p>
            <a:pPr algn="l" rtl="0">
              <a:buNone/>
            </a:pPr>
            <a:r>
              <a:rPr lang="en-US" dirty="0" smtClean="0"/>
              <a:t>There’s no preposition with go/come/ arrive home ( not “to home”)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Fill in the blanks with the or nothing:</a:t>
            </a:r>
          </a:p>
          <a:p>
            <a:pPr algn="l">
              <a:buNone/>
            </a:pPr>
            <a:r>
              <a:rPr lang="en-US" dirty="0" smtClean="0"/>
              <a:t>__ elephant is my favorite animal. </a:t>
            </a:r>
          </a:p>
          <a:p>
            <a:pPr algn="l">
              <a:buNone/>
            </a:pPr>
            <a:r>
              <a:rPr lang="en-US" dirty="0" smtClean="0"/>
              <a:t>The </a:t>
            </a:r>
          </a:p>
          <a:p>
            <a:pPr algn="l">
              <a:buNone/>
            </a:pPr>
            <a:r>
              <a:rPr lang="en-US" dirty="0" smtClean="0"/>
              <a:t>Who invented__ car?</a:t>
            </a:r>
          </a:p>
          <a:p>
            <a:pPr algn="l">
              <a:buNone/>
            </a:pPr>
            <a:r>
              <a:rPr lang="en-US" dirty="0" smtClean="0"/>
              <a:t>The</a:t>
            </a:r>
          </a:p>
          <a:p>
            <a:pPr algn="l">
              <a:buNone/>
            </a:pPr>
            <a:r>
              <a:rPr lang="en-US" dirty="0" smtClean="0"/>
              <a:t>Braille is invented for __ blind. </a:t>
            </a:r>
          </a:p>
          <a:p>
            <a:pPr algn="l">
              <a:buNone/>
            </a:pPr>
            <a:r>
              <a:rPr lang="en-US" dirty="0" smtClean="0"/>
              <a:t>The 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 lnSpcReduction="20000"/>
          </a:bodyPr>
          <a:lstStyle/>
          <a:p>
            <a:pPr algn="l">
              <a:buNone/>
            </a:pPr>
            <a:r>
              <a:rPr lang="en-US" dirty="0" smtClean="0"/>
              <a:t>Joan is sick. He is at __ hospital now. </a:t>
            </a:r>
          </a:p>
          <a:p>
            <a:pPr algn="l">
              <a:buNone/>
            </a:pPr>
            <a:r>
              <a:rPr lang="en-US" dirty="0" smtClean="0"/>
              <a:t>--</a:t>
            </a:r>
          </a:p>
          <a:p>
            <a:pPr algn="l">
              <a:buNone/>
            </a:pPr>
            <a:r>
              <a:rPr lang="en-US" dirty="0" smtClean="0"/>
              <a:t>All __ bicycles have wheels. </a:t>
            </a:r>
          </a:p>
          <a:p>
            <a:pPr algn="l">
              <a:buNone/>
            </a:pPr>
            <a:r>
              <a:rPr lang="en-US" dirty="0" smtClean="0"/>
              <a:t>--</a:t>
            </a:r>
          </a:p>
          <a:p>
            <a:pPr algn="l">
              <a:buNone/>
            </a:pPr>
            <a:r>
              <a:rPr lang="en-US" dirty="0" smtClean="0"/>
              <a:t>__ Italians are famous of their creativity. </a:t>
            </a:r>
          </a:p>
          <a:p>
            <a:pPr algn="l">
              <a:buNone/>
            </a:pPr>
            <a:r>
              <a:rPr lang="en-US" dirty="0" smtClean="0"/>
              <a:t>The or –</a:t>
            </a:r>
          </a:p>
          <a:p>
            <a:pPr algn="l">
              <a:buNone/>
            </a:pPr>
            <a:r>
              <a:rPr lang="en-US" dirty="0" smtClean="0"/>
              <a:t>She </a:t>
            </a:r>
            <a:r>
              <a:rPr lang="en-US" smtClean="0"/>
              <a:t>went </a:t>
            </a:r>
            <a:r>
              <a:rPr lang="en-US" smtClean="0"/>
              <a:t>to__ </a:t>
            </a:r>
            <a:r>
              <a:rPr lang="en-US" dirty="0" smtClean="0"/>
              <a:t>school for many years. </a:t>
            </a:r>
          </a:p>
          <a:p>
            <a:pPr algn="l">
              <a:buNone/>
            </a:pPr>
            <a:r>
              <a:rPr lang="en-US" dirty="0" smtClean="0"/>
              <a:t>-- </a:t>
            </a:r>
          </a:p>
          <a:p>
            <a:pPr algn="l">
              <a:buNone/>
            </a:pPr>
            <a:r>
              <a:rPr lang="en-US" dirty="0" smtClean="0"/>
              <a:t>Don’t jump on __ bed.</a:t>
            </a:r>
          </a:p>
          <a:p>
            <a:pPr algn="l">
              <a:buNone/>
            </a:pPr>
            <a:r>
              <a:rPr lang="en-US" dirty="0" smtClean="0"/>
              <a:t>the</a:t>
            </a:r>
          </a:p>
          <a:p>
            <a:pPr algn="l">
              <a:buNone/>
            </a:pPr>
            <a:r>
              <a:rPr lang="en-US" dirty="0" smtClean="0"/>
              <a:t> I like __ baseball. </a:t>
            </a:r>
          </a:p>
          <a:p>
            <a:pPr algn="l">
              <a:buNone/>
            </a:pPr>
            <a:r>
              <a:rPr lang="en-US" dirty="0" smtClean="0"/>
              <a:t>--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dirty="0" smtClean="0"/>
              <a:t>Paul is in __ prison now to visit his brother. </a:t>
            </a:r>
          </a:p>
          <a:p>
            <a:pPr algn="l">
              <a:buNone/>
            </a:pPr>
            <a:r>
              <a:rPr lang="en-US" dirty="0" smtClean="0"/>
              <a:t>the</a:t>
            </a:r>
          </a:p>
          <a:p>
            <a:pPr algn="l">
              <a:buNone/>
            </a:pPr>
            <a:r>
              <a:rPr lang="en-US" dirty="0" smtClean="0"/>
              <a:t>I liked __ music of that movie. </a:t>
            </a:r>
          </a:p>
          <a:p>
            <a:pPr algn="l">
              <a:buNone/>
            </a:pPr>
            <a:r>
              <a:rPr lang="en-US" dirty="0" smtClean="0"/>
              <a:t>the </a:t>
            </a:r>
          </a:p>
          <a:p>
            <a:pPr algn="l">
              <a:buNone/>
            </a:pPr>
            <a:r>
              <a:rPr lang="en-US" dirty="0" smtClean="0"/>
              <a:t>Kids go to __ bed at 8:00</a:t>
            </a:r>
          </a:p>
          <a:p>
            <a:pPr algn="l">
              <a:buNone/>
            </a:pPr>
            <a:r>
              <a:rPr lang="en-US" dirty="0" smtClean="0"/>
              <a:t>--</a:t>
            </a:r>
          </a:p>
          <a:p>
            <a:pPr algn="l">
              <a:buNone/>
            </a:pPr>
            <a:r>
              <a:rPr lang="en-US" dirty="0" smtClean="0"/>
              <a:t>__ college I go to is highly specialized. </a:t>
            </a:r>
          </a:p>
          <a:p>
            <a:pPr algn="l">
              <a:buNone/>
            </a:pPr>
            <a:r>
              <a:rPr lang="en-US" dirty="0" smtClean="0"/>
              <a:t>The</a:t>
            </a:r>
          </a:p>
          <a:p>
            <a:pPr algn="l">
              <a:buNone/>
            </a:pPr>
            <a:r>
              <a:rPr lang="en-US" dirty="0" smtClean="0"/>
              <a:t>I want to go __ home right now.</a:t>
            </a:r>
          </a:p>
          <a:p>
            <a:pPr algn="l">
              <a:buNone/>
            </a:pPr>
            <a:r>
              <a:rPr lang="en-US" dirty="0" smtClean="0"/>
              <a:t>--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l" rtl="0">
              <a:buFontTx/>
              <a:buChar char="-"/>
            </a:pPr>
            <a:r>
              <a:rPr lang="en-US" dirty="0" smtClean="0"/>
              <a:t>We use the+ a singular countable noun to talk about a type of plant, animal.. etc. </a:t>
            </a:r>
          </a:p>
          <a:p>
            <a:pPr algn="l" rtl="0">
              <a:buNone/>
            </a:pPr>
            <a:r>
              <a:rPr lang="en-US" dirty="0" smtClean="0"/>
              <a:t>The rose is my favorite flower. </a:t>
            </a:r>
          </a:p>
          <a:p>
            <a:pPr algn="l" rtl="0">
              <a:buNone/>
            </a:pPr>
            <a:r>
              <a:rPr lang="en-US" dirty="0" smtClean="0"/>
              <a:t>The giraffe is the tallest of all animals. </a:t>
            </a:r>
          </a:p>
          <a:p>
            <a:pPr algn="l" rtl="0">
              <a:buFontTx/>
              <a:buChar char="-"/>
            </a:pPr>
            <a:r>
              <a:rPr lang="en-US" dirty="0" smtClean="0"/>
              <a:t>In these examples, “the” doesn’t mean one particular thing. The rose = roses in general.</a:t>
            </a:r>
          </a:p>
          <a:p>
            <a:pPr algn="l" rtl="0">
              <a:buNone/>
            </a:pPr>
            <a:r>
              <a:rPr lang="en-US" b="1" dirty="0" smtClean="0"/>
              <a:t>Note</a:t>
            </a:r>
            <a:r>
              <a:rPr lang="en-US" dirty="0" smtClean="0"/>
              <a:t> that we can also use a plural noun without “the”. For example:  roses are my favorite flowers.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363272" cy="5217443"/>
          </a:xfrm>
        </p:spPr>
        <p:txBody>
          <a:bodyPr/>
          <a:lstStyle/>
          <a:p>
            <a:pPr algn="l">
              <a:buFontTx/>
              <a:buChar char="-"/>
            </a:pPr>
            <a:r>
              <a:rPr lang="en-US" dirty="0" smtClean="0"/>
              <a:t>We use “the” + a singular countable noun when we talk about a type of machine, an invention etc. </a:t>
            </a:r>
          </a:p>
          <a:p>
            <a:pPr algn="l">
              <a:buNone/>
            </a:pPr>
            <a:r>
              <a:rPr lang="en-US" dirty="0" smtClean="0"/>
              <a:t>When was the telephone invented? </a:t>
            </a:r>
          </a:p>
          <a:p>
            <a:pPr algn="l">
              <a:buNone/>
            </a:pPr>
            <a:r>
              <a:rPr lang="en-US" dirty="0" smtClean="0"/>
              <a:t>The bicycle is an excellent mean of transport. </a:t>
            </a:r>
          </a:p>
          <a:p>
            <a:pPr algn="l">
              <a:buNone/>
            </a:pPr>
            <a:r>
              <a:rPr lang="en-US" dirty="0" smtClean="0"/>
              <a:t>We also use the for musical instruments: </a:t>
            </a:r>
          </a:p>
          <a:p>
            <a:pPr algn="l">
              <a:buNone/>
            </a:pPr>
            <a:r>
              <a:rPr lang="en-US" dirty="0" smtClean="0"/>
              <a:t>Can you play the guitar? </a:t>
            </a:r>
          </a:p>
          <a:p>
            <a:pPr algn="l">
              <a:buNone/>
            </a:pPr>
            <a:r>
              <a:rPr lang="en-US" dirty="0" smtClean="0"/>
              <a:t>The piano is my favorite instrument.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08720"/>
            <a:ext cx="8147248" cy="5217443"/>
          </a:xfrm>
        </p:spPr>
        <p:txBody>
          <a:bodyPr/>
          <a:lstStyle/>
          <a:p>
            <a:pPr algn="l" rtl="0">
              <a:buNone/>
            </a:pPr>
            <a:r>
              <a:rPr lang="en-US" dirty="0"/>
              <a:t> </a:t>
            </a:r>
            <a:r>
              <a:rPr lang="en-US" b="1" dirty="0" smtClean="0"/>
              <a:t>The + adjective: </a:t>
            </a:r>
          </a:p>
          <a:p>
            <a:pPr algn="l" rtl="0">
              <a:buNone/>
            </a:pPr>
            <a:r>
              <a:rPr lang="en-US" dirty="0" smtClean="0"/>
              <a:t>We use the with some adjectives ( without a noun). The meaning is always plural. </a:t>
            </a:r>
            <a:endParaRPr lang="en-US" dirty="0"/>
          </a:p>
          <a:p>
            <a:pPr algn="l" rtl="0">
              <a:buNone/>
            </a:pPr>
            <a:r>
              <a:rPr lang="en-US" dirty="0" smtClean="0"/>
              <a:t>For example: the rich .. Here we mean rich people in general. </a:t>
            </a:r>
          </a:p>
          <a:p>
            <a:pPr algn="l" rtl="0">
              <a:buNone/>
            </a:pPr>
            <a:r>
              <a:rPr lang="en-US" dirty="0" smtClean="0"/>
              <a:t>Do you think the rich should pay more taxes?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dirty="0" smtClean="0"/>
              <a:t>We use “the” especially with these adjectives: </a:t>
            </a:r>
          </a:p>
          <a:p>
            <a:pPr algn="l" rtl="0">
              <a:buNone/>
            </a:pPr>
            <a:r>
              <a:rPr lang="en-US" dirty="0" smtClean="0"/>
              <a:t>The rich </a:t>
            </a:r>
            <a:r>
              <a:rPr lang="ar-SA" dirty="0" smtClean="0"/>
              <a:t>الأغنياء – الأثرياء</a:t>
            </a:r>
          </a:p>
          <a:p>
            <a:pPr algn="l" rtl="0">
              <a:buNone/>
            </a:pPr>
            <a:r>
              <a:rPr lang="en-US" dirty="0" smtClean="0"/>
              <a:t>The old </a:t>
            </a:r>
            <a:r>
              <a:rPr lang="ar-SA" dirty="0" smtClean="0"/>
              <a:t>كبار السن </a:t>
            </a:r>
          </a:p>
          <a:p>
            <a:pPr algn="l" rtl="0">
              <a:buNone/>
            </a:pPr>
            <a:r>
              <a:rPr lang="en-US" dirty="0" smtClean="0"/>
              <a:t>The blind </a:t>
            </a:r>
            <a:r>
              <a:rPr lang="ar-SA" dirty="0" smtClean="0"/>
              <a:t>الأكفّاء – المكفوفين </a:t>
            </a:r>
          </a:p>
          <a:p>
            <a:pPr algn="l" rtl="0">
              <a:buNone/>
            </a:pPr>
            <a:r>
              <a:rPr lang="en-US" dirty="0" smtClean="0"/>
              <a:t>The sick </a:t>
            </a:r>
            <a:r>
              <a:rPr lang="ar-SA" dirty="0" smtClean="0"/>
              <a:t>المرضى</a:t>
            </a:r>
          </a:p>
          <a:p>
            <a:pPr algn="l" rtl="0">
              <a:buNone/>
            </a:pPr>
            <a:r>
              <a:rPr lang="en-US" dirty="0" smtClean="0"/>
              <a:t>The disabled </a:t>
            </a:r>
            <a:r>
              <a:rPr lang="ar-SA" dirty="0" smtClean="0"/>
              <a:t>ذوي الاحتياجات الخاصة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 injured </a:t>
            </a:r>
            <a:r>
              <a:rPr lang="ar-SA" dirty="0" smtClean="0"/>
              <a:t>الجرحى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 poor </a:t>
            </a:r>
            <a:r>
              <a:rPr lang="ar-SA" dirty="0" smtClean="0"/>
              <a:t>الفقراء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 young </a:t>
            </a:r>
            <a:r>
              <a:rPr lang="ar-SA" dirty="0" smtClean="0"/>
              <a:t>الشباب </a:t>
            </a:r>
          </a:p>
          <a:p>
            <a:pPr algn="l" rtl="0">
              <a:buNone/>
            </a:pPr>
            <a:r>
              <a:rPr lang="en-US" dirty="0" smtClean="0"/>
              <a:t>The deaf </a:t>
            </a:r>
            <a:r>
              <a:rPr lang="ar-SA" dirty="0" smtClean="0"/>
              <a:t>الصم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 dead </a:t>
            </a:r>
            <a:r>
              <a:rPr lang="ar-SA" dirty="0" smtClean="0"/>
              <a:t>الموتى </a:t>
            </a:r>
          </a:p>
          <a:p>
            <a:pPr algn="l" rtl="0">
              <a:buNone/>
            </a:pPr>
            <a:r>
              <a:rPr lang="en-US" dirty="0" smtClean="0"/>
              <a:t>The unemployed </a:t>
            </a:r>
            <a:r>
              <a:rPr lang="ar-SA" dirty="0" smtClean="0"/>
              <a:t>العاطلون عن العمل</a:t>
            </a:r>
          </a:p>
          <a:p>
            <a:pPr algn="l" rtl="0">
              <a:buNone/>
            </a:pPr>
            <a:endParaRPr lang="ar-SA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The man over there is collecting money for the blind. </a:t>
            </a:r>
          </a:p>
          <a:p>
            <a:pPr algn="l" rtl="0">
              <a:buNone/>
            </a:pPr>
            <a:r>
              <a:rPr lang="en-US" dirty="0" smtClean="0"/>
              <a:t>Why doesn’t the government do more to help the unemployed? </a:t>
            </a:r>
            <a:endParaRPr lang="en-US" dirty="0"/>
          </a:p>
          <a:p>
            <a:pPr algn="l" rtl="0">
              <a:buNone/>
            </a:pPr>
            <a:r>
              <a:rPr lang="en-US" dirty="0" smtClean="0"/>
              <a:t>So, these expressions are always plural. You cannot say “ a blind” or “an unemployed”. You have to say a blind man , an unemployed woman …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The + nationality words: </a:t>
            </a:r>
          </a:p>
          <a:p>
            <a:pPr algn="l" rtl="0">
              <a:buNone/>
            </a:pPr>
            <a:r>
              <a:rPr lang="en-US" dirty="0" smtClean="0"/>
              <a:t>You can use the with some nationality adjectives when you mean “the people of the country” </a:t>
            </a:r>
          </a:p>
          <a:p>
            <a:pPr algn="l" rtl="0">
              <a:buNone/>
            </a:pPr>
            <a:r>
              <a:rPr lang="en-US" dirty="0" smtClean="0"/>
              <a:t>The French are famous for their food ( French people)</a:t>
            </a:r>
          </a:p>
          <a:p>
            <a:pPr algn="l" rtl="0">
              <a:buNone/>
            </a:pPr>
            <a:r>
              <a:rPr lang="en-US" dirty="0" smtClean="0"/>
              <a:t>Why do the English think they are so wonderful?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You can use the in this way with these nationality words: </a:t>
            </a:r>
          </a:p>
          <a:p>
            <a:pPr algn="l" rtl="0">
              <a:buNone/>
            </a:pPr>
            <a:r>
              <a:rPr lang="en-US" dirty="0" smtClean="0"/>
              <a:t>the British – the Welsh – the Spanish – </a:t>
            </a:r>
            <a:r>
              <a:rPr lang="en-US" dirty="0"/>
              <a:t>t</a:t>
            </a:r>
            <a:r>
              <a:rPr lang="en-US" dirty="0" smtClean="0"/>
              <a:t>he Dutch – the English – the Irish – the French – The </a:t>
            </a:r>
            <a:r>
              <a:rPr lang="en-US" dirty="0" err="1" smtClean="0"/>
              <a:t>swiss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en-US" dirty="0" smtClean="0"/>
              <a:t>Also with nationality words ending in </a:t>
            </a:r>
            <a:r>
              <a:rPr lang="en-US" dirty="0" err="1" smtClean="0"/>
              <a:t>ese</a:t>
            </a:r>
            <a:r>
              <a:rPr lang="en-US" dirty="0" smtClean="0"/>
              <a:t> ( the </a:t>
            </a:r>
            <a:r>
              <a:rPr lang="en-US" dirty="0"/>
              <a:t>J</a:t>
            </a:r>
            <a:r>
              <a:rPr lang="en-US" dirty="0" smtClean="0"/>
              <a:t>apanese, the Chinese ..)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338</TotalTime>
  <Words>1179</Words>
  <Application>Microsoft Office PowerPoint</Application>
  <PresentationFormat>عرض على الشاشة (3:4)‏</PresentationFormat>
  <Paragraphs>134</Paragraphs>
  <Slides>24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5" baseType="lpstr">
      <vt:lpstr>انقلاب</vt:lpstr>
      <vt:lpstr>Uses of The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Plural and Uncountable Nouns with and without the</vt:lpstr>
      <vt:lpstr>الشريحة 12</vt:lpstr>
      <vt:lpstr>الشريحة 13</vt:lpstr>
      <vt:lpstr>الشريحة 14</vt:lpstr>
      <vt:lpstr>الشريحة 15</vt:lpstr>
      <vt:lpstr>الشريحة 16</vt:lpstr>
      <vt:lpstr>Prison School University College Church</vt:lpstr>
      <vt:lpstr>الشريحة 18</vt:lpstr>
      <vt:lpstr>الشريحة 19</vt:lpstr>
      <vt:lpstr>Bed  Work Home</vt:lpstr>
      <vt:lpstr>الشريحة 21</vt:lpstr>
      <vt:lpstr>Revision </vt:lpstr>
      <vt:lpstr>الشريحة 23</vt:lpstr>
      <vt:lpstr>الشريحة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Uses of The</dc:title>
  <dc:creator>sony</dc:creator>
  <cp:lastModifiedBy>Sara aldawood</cp:lastModifiedBy>
  <cp:revision>39</cp:revision>
  <dcterms:created xsi:type="dcterms:W3CDTF">2013-03-02T14:09:28Z</dcterms:created>
  <dcterms:modified xsi:type="dcterms:W3CDTF">2013-03-09T08:30:41Z</dcterms:modified>
</cp:coreProperties>
</file>