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01/05/34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01/05/34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01/05/34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01/05/34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01/05/34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01/05/34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01/05/34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86F4D76-9044-43B6-B3DF-B67F86497D93}" type="datetimeFigureOut">
              <a:rPr lang="ar-SA" smtClean="0"/>
              <a:pPr/>
              <a:t>01/05/34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Geographical names with and without “the”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Lakes 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Lakes usually have names without “the”:</a:t>
            </a:r>
          </a:p>
          <a:p>
            <a:pPr algn="l" rtl="0">
              <a:buNone/>
            </a:pPr>
            <a:r>
              <a:rPr lang="en-US" dirty="0" smtClean="0"/>
              <a:t>Lake Superior     </a:t>
            </a:r>
          </a:p>
          <a:p>
            <a:pPr algn="l" rtl="0">
              <a:buNone/>
            </a:pPr>
            <a:r>
              <a:rPr lang="en-US" dirty="0" smtClean="0"/>
              <a:t>Lake </a:t>
            </a:r>
            <a:r>
              <a:rPr lang="en-US" dirty="0" err="1" smtClean="0"/>
              <a:t>Contance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Names of Oceans/ Seas/ Rivers/ </a:t>
            </a:r>
            <a:r>
              <a:rPr lang="en-US" dirty="0" smtClean="0"/>
              <a:t>Canals </a:t>
            </a:r>
            <a:r>
              <a:rPr lang="en-US" dirty="0" smtClean="0"/>
              <a:t>have </a:t>
            </a:r>
            <a:r>
              <a:rPr lang="en-US" dirty="0" smtClean="0"/>
              <a:t>“the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dirty="0" smtClean="0"/>
              <a:t>The Atlantic </a:t>
            </a:r>
          </a:p>
          <a:p>
            <a:pPr algn="l" rtl="0">
              <a:buNone/>
            </a:pPr>
            <a:r>
              <a:rPr lang="en-US" dirty="0" smtClean="0"/>
              <a:t>The Indian Ocean </a:t>
            </a:r>
          </a:p>
          <a:p>
            <a:pPr algn="l" rtl="0">
              <a:buNone/>
            </a:pPr>
            <a:r>
              <a:rPr lang="en-US" dirty="0" smtClean="0"/>
              <a:t>The Mediterranean </a:t>
            </a:r>
          </a:p>
          <a:p>
            <a:pPr algn="l" rtl="0">
              <a:buNone/>
            </a:pPr>
            <a:r>
              <a:rPr lang="en-US" dirty="0" smtClean="0"/>
              <a:t>The Red Sea</a:t>
            </a:r>
          </a:p>
          <a:p>
            <a:pPr algn="l" rtl="0">
              <a:buNone/>
            </a:pPr>
            <a:r>
              <a:rPr lang="en-US" dirty="0" smtClean="0"/>
              <a:t>The English Channel </a:t>
            </a:r>
          </a:p>
          <a:p>
            <a:pPr algn="l" rtl="0">
              <a:buNone/>
            </a:pPr>
            <a:r>
              <a:rPr lang="en-US" dirty="0" smtClean="0"/>
              <a:t>The Nile </a:t>
            </a:r>
          </a:p>
          <a:p>
            <a:pPr algn="l" rtl="0">
              <a:buNone/>
            </a:pPr>
            <a:r>
              <a:rPr lang="en-US" dirty="0" smtClean="0"/>
              <a:t>The Amazon </a:t>
            </a:r>
          </a:p>
          <a:p>
            <a:pPr algn="l" rtl="0">
              <a:buNone/>
            </a:pPr>
            <a:r>
              <a:rPr lang="en-US" dirty="0" smtClean="0"/>
              <a:t>The Thames </a:t>
            </a:r>
          </a:p>
          <a:p>
            <a:pPr algn="l" rtl="0">
              <a:buNone/>
            </a:pPr>
            <a:r>
              <a:rPr lang="en-US" dirty="0" smtClean="0"/>
              <a:t>The Rhine</a:t>
            </a:r>
          </a:p>
          <a:p>
            <a:pPr algn="l" rtl="0">
              <a:buNone/>
            </a:pPr>
            <a:r>
              <a:rPr lang="en-US" dirty="0" smtClean="0"/>
              <a:t>The Suez Canal </a:t>
            </a:r>
          </a:p>
          <a:p>
            <a:pPr algn="l" rtl="0">
              <a:buNone/>
            </a:pPr>
            <a:r>
              <a:rPr lang="en-US" dirty="0" smtClean="0"/>
              <a:t>The Panama Canal  (NOTE: in maps “the” is not usually includes)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Names of Streets, Buildings..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We do not normally use “the” with names of streets/ roads/ squares:  </a:t>
            </a:r>
          </a:p>
          <a:p>
            <a:pPr algn="l">
              <a:buNone/>
            </a:pPr>
            <a:r>
              <a:rPr lang="en-US" dirty="0" smtClean="0"/>
              <a:t>Regent Street </a:t>
            </a:r>
          </a:p>
          <a:p>
            <a:pPr algn="l">
              <a:buNone/>
            </a:pPr>
            <a:r>
              <a:rPr lang="en-US" dirty="0" smtClean="0"/>
              <a:t>Fifth Avenue</a:t>
            </a:r>
          </a:p>
          <a:p>
            <a:pPr algn="l">
              <a:buNone/>
            </a:pPr>
            <a:r>
              <a:rPr lang="en-US" dirty="0" err="1" smtClean="0"/>
              <a:t>Picadilly</a:t>
            </a:r>
            <a:r>
              <a:rPr lang="en-US" dirty="0" smtClean="0"/>
              <a:t> Circus</a:t>
            </a:r>
          </a:p>
          <a:p>
            <a:pPr algn="l">
              <a:buNone/>
            </a:pPr>
            <a:r>
              <a:rPr lang="en-US" dirty="0" err="1" smtClean="0"/>
              <a:t>Comwell</a:t>
            </a:r>
            <a:r>
              <a:rPr lang="en-US" dirty="0" smtClean="0"/>
              <a:t> Road </a:t>
            </a:r>
          </a:p>
          <a:p>
            <a:pPr algn="l">
              <a:buNone/>
            </a:pPr>
            <a:r>
              <a:rPr lang="en-US" dirty="0" smtClean="0"/>
              <a:t>Broadway</a:t>
            </a:r>
          </a:p>
          <a:p>
            <a:pPr algn="l">
              <a:buNone/>
            </a:pPr>
            <a:r>
              <a:rPr lang="en-US" dirty="0" smtClean="0"/>
              <a:t>Red Square</a:t>
            </a:r>
          </a:p>
          <a:p>
            <a:pPr algn="l">
              <a:buNone/>
            </a:pPr>
            <a:r>
              <a:rPr lang="en-US" dirty="0" smtClean="0"/>
              <a:t>There are some exceptions: “The Mall” in London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Many names (for example, of airports and universities) are two words:</a:t>
            </a:r>
          </a:p>
          <a:p>
            <a:pPr algn="l">
              <a:buNone/>
            </a:pPr>
            <a:r>
              <a:rPr lang="en-US" dirty="0" smtClean="0"/>
              <a:t>Kennedy Airport</a:t>
            </a:r>
          </a:p>
          <a:p>
            <a:pPr algn="l">
              <a:buNone/>
            </a:pPr>
            <a:r>
              <a:rPr lang="en-US" dirty="0" smtClean="0"/>
              <a:t>Cambridge University </a:t>
            </a:r>
          </a:p>
          <a:p>
            <a:pPr algn="l">
              <a:buNone/>
            </a:pPr>
            <a:r>
              <a:rPr lang="en-US" dirty="0" smtClean="0"/>
              <a:t>The first word is usually the name of a person, or place. We do not usually say “the” with names like these: </a:t>
            </a:r>
          </a:p>
          <a:p>
            <a:pPr algn="l">
              <a:buNone/>
            </a:pPr>
            <a:r>
              <a:rPr lang="en-US" dirty="0" smtClean="0"/>
              <a:t>Westminster Abbey     Edinburgh Castle </a:t>
            </a:r>
          </a:p>
          <a:p>
            <a:pPr algn="l">
              <a:buNone/>
            </a:pPr>
            <a:r>
              <a:rPr lang="en-US" dirty="0" smtClean="0"/>
              <a:t>Hyde Park     Victoria Station      Buckingham palace</a:t>
            </a:r>
          </a:p>
          <a:p>
            <a:pPr algn="l">
              <a:buNone/>
            </a:pPr>
            <a:r>
              <a:rPr lang="en-US" dirty="0" smtClean="0"/>
              <a:t>London zoo    </a:t>
            </a:r>
            <a:r>
              <a:rPr lang="en-US" dirty="0" err="1" smtClean="0"/>
              <a:t>Centerbury</a:t>
            </a:r>
            <a:r>
              <a:rPr lang="en-US" dirty="0" smtClean="0"/>
              <a:t> Cathedral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But we say “The White House”, “The Royal Palace” because “white” and “royal” are not names. This is a general rule there are exceptions. </a:t>
            </a:r>
          </a:p>
          <a:p>
            <a:pPr algn="l" rtl="0">
              <a:buNone/>
            </a:pPr>
            <a:r>
              <a:rPr lang="en-US" dirty="0" smtClean="0"/>
              <a:t>We usually say “the” before the names of these places:</a:t>
            </a:r>
          </a:p>
          <a:p>
            <a:pPr algn="l" rtl="0">
              <a:buNone/>
            </a:pPr>
            <a:r>
              <a:rPr lang="en-US" dirty="0" smtClean="0"/>
              <a:t>Hotels: the </a:t>
            </a:r>
            <a:r>
              <a:rPr lang="en-US" dirty="0" err="1" smtClean="0"/>
              <a:t>Hiltion</a:t>
            </a:r>
            <a:r>
              <a:rPr lang="en-US" dirty="0" smtClean="0"/>
              <a:t> Hotel, the Station Hotel </a:t>
            </a:r>
          </a:p>
          <a:p>
            <a:pPr algn="l" rtl="0">
              <a:buNone/>
            </a:pPr>
            <a:r>
              <a:rPr lang="en-US" dirty="0" smtClean="0"/>
              <a:t>Restaurants/ pubs: the Bombay Restaurant, the Red Lion </a:t>
            </a:r>
          </a:p>
          <a:p>
            <a:pPr algn="l" rtl="0">
              <a:buNone/>
            </a:pPr>
            <a:r>
              <a:rPr lang="en-US" dirty="0" smtClean="0"/>
              <a:t>Theatres: the Palace Theatre, the National Theatre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Cinemas: the ABC, the Odeon, the Classic</a:t>
            </a:r>
          </a:p>
          <a:p>
            <a:pPr algn="l">
              <a:buNone/>
            </a:pPr>
            <a:r>
              <a:rPr lang="en-US" dirty="0" smtClean="0"/>
              <a:t>Museums</a:t>
            </a:r>
            <a:r>
              <a:rPr lang="en-US" dirty="0" smtClean="0"/>
              <a:t>/ galleries: the British Museum, the Tate Gallery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Many </a:t>
            </a:r>
            <a:r>
              <a:rPr lang="en-US" dirty="0" smtClean="0"/>
              <a:t>shops, restaurants, hotels, banks etc are named after the people who started them. These names end in s or ‘s. We don’t use “the” with these names: </a:t>
            </a:r>
          </a:p>
          <a:p>
            <a:pPr algn="l">
              <a:buNone/>
            </a:pPr>
            <a:r>
              <a:rPr lang="en-US" dirty="0" smtClean="0"/>
              <a:t>Shops: Selfridges, Harrods</a:t>
            </a:r>
          </a:p>
          <a:p>
            <a:pPr algn="l">
              <a:buNone/>
            </a:pPr>
            <a:r>
              <a:rPr lang="en-US" dirty="0" smtClean="0"/>
              <a:t>Restaurants: Maxim’s, </a:t>
            </a:r>
            <a:r>
              <a:rPr lang="en-US" dirty="0" err="1" smtClean="0"/>
              <a:t>Macdonalds</a:t>
            </a:r>
            <a:r>
              <a:rPr lang="en-US" dirty="0" smtClean="0"/>
              <a:t>, Luigi’s Italian restaurants</a:t>
            </a:r>
          </a:p>
          <a:p>
            <a:pPr algn="l">
              <a:buNone/>
            </a:pPr>
            <a:r>
              <a:rPr lang="en-US" dirty="0" smtClean="0"/>
              <a:t>Banks: Barclays bank, Lloyds bank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Churches are usually named after saints:</a:t>
            </a:r>
          </a:p>
          <a:p>
            <a:pPr algn="l">
              <a:buNone/>
            </a:pPr>
            <a:r>
              <a:rPr lang="en-US" dirty="0" smtClean="0"/>
              <a:t>St John’s Church</a:t>
            </a:r>
          </a:p>
          <a:p>
            <a:pPr algn="l">
              <a:buNone/>
            </a:pPr>
            <a:r>
              <a:rPr lang="en-US" dirty="0" smtClean="0"/>
              <a:t>We say “the” before the names of places, buildings etc with of:</a:t>
            </a:r>
          </a:p>
          <a:p>
            <a:pPr algn="l">
              <a:buNone/>
            </a:pPr>
            <a:r>
              <a:rPr lang="en-US" dirty="0" smtClean="0"/>
              <a:t>The Bank of England </a:t>
            </a:r>
          </a:p>
          <a:p>
            <a:pPr algn="l">
              <a:buNone/>
            </a:pPr>
            <a:r>
              <a:rPr lang="en-US" dirty="0" smtClean="0"/>
              <a:t>The House of Parliament</a:t>
            </a:r>
          </a:p>
          <a:p>
            <a:pPr algn="l">
              <a:buNone/>
            </a:pPr>
            <a:r>
              <a:rPr lang="en-US" dirty="0" smtClean="0"/>
              <a:t>The Tower of London</a:t>
            </a:r>
          </a:p>
          <a:p>
            <a:pPr algn="l">
              <a:buNone/>
            </a:pPr>
            <a:r>
              <a:rPr lang="en-US" dirty="0" smtClean="0"/>
              <a:t>The Great wall of China</a:t>
            </a:r>
          </a:p>
          <a:p>
            <a:pPr algn="l">
              <a:buNone/>
            </a:pPr>
            <a:r>
              <a:rPr lang="en-US" dirty="0" smtClean="0"/>
              <a:t>The Museum of Modern Art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Say “the” with the names of newspapers:</a:t>
            </a:r>
          </a:p>
          <a:p>
            <a:pPr algn="l">
              <a:buNone/>
            </a:pPr>
            <a:r>
              <a:rPr lang="en-US" dirty="0" smtClean="0"/>
              <a:t>The Times</a:t>
            </a:r>
          </a:p>
          <a:p>
            <a:pPr algn="l">
              <a:buNone/>
            </a:pPr>
            <a:r>
              <a:rPr lang="en-US" dirty="0" smtClean="0"/>
              <a:t>The Washington Post</a:t>
            </a:r>
          </a:p>
          <a:p>
            <a:pPr algn="l">
              <a:buNone/>
            </a:pPr>
            <a:r>
              <a:rPr lang="en-US" dirty="0" smtClean="0"/>
              <a:t>The Evening Standard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Fill in the blanks with “the” or nothing:</a:t>
            </a:r>
          </a:p>
          <a:p>
            <a:pPr algn="l" rtl="0">
              <a:buNone/>
            </a:pPr>
            <a:r>
              <a:rPr lang="en-US" dirty="0" smtClean="0"/>
              <a:t>I want to live in ___ Africa.</a:t>
            </a:r>
          </a:p>
          <a:p>
            <a:pPr algn="l" rtl="0">
              <a:buNone/>
            </a:pPr>
            <a:r>
              <a:rPr lang="en-US" dirty="0" smtClean="0"/>
              <a:t>--</a:t>
            </a:r>
          </a:p>
          <a:p>
            <a:pPr algn="l" rtl="0">
              <a:buNone/>
            </a:pPr>
            <a:r>
              <a:rPr lang="en-US" dirty="0" smtClean="0"/>
              <a:t>___ Rome is my favorite city.</a:t>
            </a:r>
          </a:p>
          <a:p>
            <a:pPr algn="l" rtl="0">
              <a:buNone/>
            </a:pPr>
            <a:r>
              <a:rPr lang="en-US" dirty="0" smtClean="0"/>
              <a:t>--</a:t>
            </a:r>
          </a:p>
          <a:p>
            <a:pPr algn="l" rtl="0">
              <a:buNone/>
            </a:pPr>
            <a:r>
              <a:rPr lang="en-US" dirty="0" smtClean="0"/>
              <a:t>Have you ever seen ___ Himalayas ?</a:t>
            </a:r>
          </a:p>
          <a:p>
            <a:pPr algn="l" rtl="0">
              <a:buNone/>
            </a:pPr>
            <a:r>
              <a:rPr lang="en-US" dirty="0" smtClean="0"/>
              <a:t>the </a:t>
            </a:r>
          </a:p>
          <a:p>
            <a:pPr algn="l" rtl="0">
              <a:buNone/>
            </a:pPr>
            <a:r>
              <a:rPr lang="en-US" dirty="0" smtClean="0"/>
              <a:t>My father likes to read __ Times.</a:t>
            </a:r>
          </a:p>
          <a:p>
            <a:pPr algn="l" rtl="0">
              <a:buNone/>
            </a:pPr>
            <a:r>
              <a:rPr lang="en-US" dirty="0" smtClean="0"/>
              <a:t>the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I want to pray in ___ King </a:t>
            </a:r>
            <a:r>
              <a:rPr lang="en-US" dirty="0" err="1" smtClean="0"/>
              <a:t>Khaled</a:t>
            </a:r>
            <a:r>
              <a:rPr lang="en-US" dirty="0" smtClean="0"/>
              <a:t> Mosque. </a:t>
            </a:r>
          </a:p>
          <a:p>
            <a:pPr algn="l">
              <a:buNone/>
            </a:pPr>
            <a:r>
              <a:rPr lang="en-US" dirty="0" smtClean="0"/>
              <a:t>--</a:t>
            </a:r>
          </a:p>
          <a:p>
            <a:pPr algn="l">
              <a:buNone/>
            </a:pPr>
            <a:r>
              <a:rPr lang="en-US" dirty="0" smtClean="0"/>
              <a:t>Did you go to ___ British Museum?</a:t>
            </a:r>
          </a:p>
          <a:p>
            <a:pPr algn="l">
              <a:buNone/>
            </a:pPr>
            <a:r>
              <a:rPr lang="en-US" dirty="0" smtClean="0"/>
              <a:t>the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I’m staying at ___ </a:t>
            </a:r>
            <a:r>
              <a:rPr lang="en-US" dirty="0" err="1" smtClean="0"/>
              <a:t>Hiliton</a:t>
            </a:r>
            <a:r>
              <a:rPr lang="en-US" dirty="0" smtClean="0"/>
              <a:t> hotel. </a:t>
            </a:r>
          </a:p>
          <a:p>
            <a:pPr algn="l">
              <a:buNone/>
            </a:pPr>
            <a:r>
              <a:rPr lang="en-US" dirty="0" smtClean="0"/>
              <a:t>The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__ </a:t>
            </a:r>
            <a:r>
              <a:rPr lang="en-US" dirty="0" smtClean="0"/>
              <a:t>N</a:t>
            </a:r>
            <a:r>
              <a:rPr lang="en-US" dirty="0" smtClean="0"/>
              <a:t>ile is the longest river in Africa. </a:t>
            </a:r>
          </a:p>
          <a:p>
            <a:pPr algn="l">
              <a:buNone/>
            </a:pPr>
            <a:r>
              <a:rPr lang="en-US" dirty="0" smtClean="0"/>
              <a:t>The</a:t>
            </a:r>
          </a:p>
          <a:p>
            <a:pPr algn="l">
              <a:buNone/>
            </a:pPr>
            <a:r>
              <a:rPr lang="en-US" dirty="0" smtClean="0"/>
              <a:t>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Continents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don’t say “the” with the names of continents: </a:t>
            </a:r>
          </a:p>
          <a:p>
            <a:pPr algn="l">
              <a:buNone/>
            </a:pPr>
            <a:r>
              <a:rPr lang="ar-SA" dirty="0" smtClean="0"/>
              <a:t>أفريقيا</a:t>
            </a:r>
            <a:r>
              <a:rPr lang="en-US" dirty="0" smtClean="0"/>
              <a:t>Africa </a:t>
            </a:r>
          </a:p>
          <a:p>
            <a:pPr algn="l">
              <a:buNone/>
            </a:pPr>
            <a:r>
              <a:rPr lang="en-US" dirty="0" smtClean="0"/>
              <a:t>Asia </a:t>
            </a:r>
          </a:p>
          <a:p>
            <a:pPr algn="l">
              <a:buNone/>
            </a:pPr>
            <a:r>
              <a:rPr lang="en-US" dirty="0" smtClean="0"/>
              <a:t>Europe </a:t>
            </a:r>
          </a:p>
          <a:p>
            <a:pPr algn="l">
              <a:buNone/>
            </a:pPr>
            <a:r>
              <a:rPr lang="en-US" dirty="0" smtClean="0"/>
              <a:t>South America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548680"/>
            <a:ext cx="7772400" cy="5471120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/>
              <a:t>___Black </a:t>
            </a:r>
            <a:r>
              <a:rPr lang="en-US" dirty="0" smtClean="0"/>
              <a:t>Sea lies </a:t>
            </a:r>
            <a:r>
              <a:rPr lang="en-US" dirty="0" smtClean="0"/>
              <a:t>between___ </a:t>
            </a:r>
            <a:r>
              <a:rPr lang="en-US" dirty="0" smtClean="0"/>
              <a:t>southeastern Europe and </a:t>
            </a:r>
            <a:r>
              <a:rPr lang="en-US" dirty="0" smtClean="0"/>
              <a:t>__Asia.</a:t>
            </a:r>
          </a:p>
          <a:p>
            <a:pPr algn="l">
              <a:buNone/>
            </a:pPr>
            <a:r>
              <a:rPr lang="en-US" dirty="0" smtClean="0"/>
              <a:t>The      ---     ---</a:t>
            </a:r>
          </a:p>
          <a:p>
            <a:pPr algn="l">
              <a:buNone/>
            </a:pPr>
            <a:r>
              <a:rPr lang="en-US" dirty="0" smtClean="0"/>
              <a:t>He got lost in </a:t>
            </a:r>
            <a:r>
              <a:rPr lang="en-US" dirty="0" smtClean="0"/>
              <a:t>___</a:t>
            </a:r>
            <a:r>
              <a:rPr lang="en-US" dirty="0" smtClean="0"/>
              <a:t> </a:t>
            </a:r>
            <a:r>
              <a:rPr lang="en-US" dirty="0" err="1" smtClean="0"/>
              <a:t>Amaro</a:t>
            </a:r>
            <a:r>
              <a:rPr lang="en-US" dirty="0" smtClean="0"/>
              <a:t> Mountains </a:t>
            </a:r>
            <a:r>
              <a:rPr lang="en-US" dirty="0" smtClean="0"/>
              <a:t>in___ </a:t>
            </a:r>
            <a:r>
              <a:rPr lang="en-US" dirty="0" smtClean="0"/>
              <a:t> Ethiopia five years ago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dirty="0" smtClean="0"/>
              <a:t>The    ---</a:t>
            </a:r>
          </a:p>
          <a:p>
            <a:pPr algn="l">
              <a:buNone/>
            </a:pPr>
            <a:r>
              <a:rPr lang="en-US" dirty="0" smtClean="0"/>
              <a:t>We first met when we were </a:t>
            </a:r>
            <a:r>
              <a:rPr lang="en-US" dirty="0" smtClean="0"/>
              <a:t>at___ </a:t>
            </a:r>
            <a:r>
              <a:rPr lang="en-US" dirty="0" smtClean="0"/>
              <a:t> Wilmington University. 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----</a:t>
            </a:r>
          </a:p>
          <a:p>
            <a:pPr algn="l">
              <a:buNone/>
            </a:pPr>
            <a:r>
              <a:rPr lang="en-US" dirty="0" smtClean="0"/>
              <a:t> </a:t>
            </a:r>
            <a:r>
              <a:rPr lang="en-US" dirty="0" smtClean="0"/>
              <a:t>___Coach </a:t>
            </a:r>
            <a:r>
              <a:rPr lang="en-US" dirty="0" smtClean="0"/>
              <a:t>House Theatre </a:t>
            </a:r>
            <a:r>
              <a:rPr lang="en-US" dirty="0" smtClean="0"/>
              <a:t>was </a:t>
            </a:r>
            <a:r>
              <a:rPr lang="en-US" dirty="0" smtClean="0"/>
              <a:t>founded in 1900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dirty="0" smtClean="0"/>
              <a:t>The </a:t>
            </a:r>
          </a:p>
          <a:p>
            <a:pPr algn="l">
              <a:buNone/>
            </a:pPr>
            <a:r>
              <a:rPr lang="en-US" dirty="0" smtClean="0"/>
              <a:t>They took a picture of me </a:t>
            </a:r>
            <a:r>
              <a:rPr lang="en-US" dirty="0" smtClean="0"/>
              <a:t>in___ </a:t>
            </a:r>
            <a:r>
              <a:rPr lang="en-US" dirty="0" smtClean="0"/>
              <a:t> Franklin Square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dirty="0" smtClean="0"/>
              <a:t>--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Countries and States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do not usually say “the” with the names of countries and states: </a:t>
            </a:r>
          </a:p>
          <a:p>
            <a:pPr algn="l">
              <a:buNone/>
            </a:pPr>
            <a:r>
              <a:rPr lang="en-US" dirty="0" smtClean="0"/>
              <a:t>France – Japan – West Germany – Nigeria –Taxes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08720"/>
            <a:ext cx="7772400" cy="511108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But we say “the” with names which include words like republic, union, kingdom, states: </a:t>
            </a:r>
          </a:p>
          <a:p>
            <a:pPr algn="l">
              <a:buNone/>
            </a:pPr>
            <a:r>
              <a:rPr lang="en-US" dirty="0" smtClean="0"/>
              <a:t>The German Federal Republic </a:t>
            </a:r>
          </a:p>
          <a:p>
            <a:pPr algn="l">
              <a:buNone/>
            </a:pPr>
            <a:r>
              <a:rPr lang="en-US" dirty="0" smtClean="0"/>
              <a:t>The </a:t>
            </a:r>
            <a:r>
              <a:rPr lang="en-US" dirty="0"/>
              <a:t>S</a:t>
            </a:r>
            <a:r>
              <a:rPr lang="en-US" dirty="0" smtClean="0"/>
              <a:t>oviet Union </a:t>
            </a:r>
          </a:p>
          <a:p>
            <a:pPr algn="l">
              <a:buNone/>
            </a:pPr>
            <a:r>
              <a:rPr lang="en-US" dirty="0" smtClean="0"/>
              <a:t>The United States of America</a:t>
            </a:r>
          </a:p>
          <a:p>
            <a:pPr algn="l">
              <a:buNone/>
            </a:pPr>
            <a:r>
              <a:rPr lang="en-US" dirty="0" smtClean="0"/>
              <a:t>The Republic of Ireland</a:t>
            </a:r>
          </a:p>
          <a:p>
            <a:pPr algn="l">
              <a:buNone/>
            </a:pPr>
            <a:r>
              <a:rPr lang="en-US" dirty="0" smtClean="0"/>
              <a:t>The United </a:t>
            </a:r>
            <a:r>
              <a:rPr lang="en-US" dirty="0"/>
              <a:t>K</a:t>
            </a:r>
            <a:r>
              <a:rPr lang="en-US" dirty="0" smtClean="0"/>
              <a:t>ingdom </a:t>
            </a:r>
          </a:p>
          <a:p>
            <a:pPr algn="l">
              <a:buNone/>
            </a:pPr>
            <a:r>
              <a:rPr lang="en-US" dirty="0" smtClean="0"/>
              <a:t>The United Arab Emirates 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also use “the” with plural names: </a:t>
            </a:r>
          </a:p>
          <a:p>
            <a:pPr algn="l">
              <a:buNone/>
            </a:pPr>
            <a:r>
              <a:rPr lang="en-US" dirty="0" smtClean="0"/>
              <a:t>The Netherlands </a:t>
            </a:r>
          </a:p>
          <a:p>
            <a:pPr algn="l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philippines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do not use “the” with the names of cities/towns/ villages: </a:t>
            </a:r>
          </a:p>
          <a:p>
            <a:pPr algn="l">
              <a:buNone/>
            </a:pPr>
            <a:r>
              <a:rPr lang="en-US" dirty="0" smtClean="0"/>
              <a:t>Cairo </a:t>
            </a:r>
          </a:p>
          <a:p>
            <a:pPr algn="l">
              <a:buNone/>
            </a:pPr>
            <a:r>
              <a:rPr lang="en-US" dirty="0" smtClean="0"/>
              <a:t>New </a:t>
            </a:r>
            <a:r>
              <a:rPr lang="en-US" dirty="0"/>
              <a:t>Y</a:t>
            </a:r>
            <a:r>
              <a:rPr lang="en-US" dirty="0" smtClean="0"/>
              <a:t>ork </a:t>
            </a:r>
          </a:p>
          <a:p>
            <a:pPr algn="l">
              <a:buNone/>
            </a:pPr>
            <a:r>
              <a:rPr lang="en-US" dirty="0" smtClean="0"/>
              <a:t>Glasgow </a:t>
            </a:r>
          </a:p>
          <a:p>
            <a:pPr algn="l">
              <a:buNone/>
            </a:pPr>
            <a:r>
              <a:rPr lang="en-US" dirty="0" smtClean="0"/>
              <a:t>Madrid </a:t>
            </a:r>
          </a:p>
          <a:p>
            <a:pPr algn="l">
              <a:buNone/>
            </a:pPr>
            <a:r>
              <a:rPr lang="en-US" dirty="0" smtClean="0"/>
              <a:t>Exception: The Hague (in the Netherlands)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Islands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Island groups usually have plural names with “the”:</a:t>
            </a:r>
          </a:p>
          <a:p>
            <a:pPr algn="l">
              <a:buNone/>
            </a:pPr>
            <a:r>
              <a:rPr lang="en-US" dirty="0" smtClean="0"/>
              <a:t>The Bahamas        The Canaries </a:t>
            </a:r>
          </a:p>
          <a:p>
            <a:pPr algn="l">
              <a:buNone/>
            </a:pPr>
            <a:r>
              <a:rPr lang="en-US" dirty="0" smtClean="0"/>
              <a:t>The Canary Islands  </a:t>
            </a:r>
          </a:p>
          <a:p>
            <a:pPr algn="l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british</a:t>
            </a:r>
            <a:r>
              <a:rPr lang="en-US" dirty="0" smtClean="0"/>
              <a:t> isles </a:t>
            </a:r>
          </a:p>
          <a:p>
            <a:pPr algn="l">
              <a:buNone/>
            </a:pPr>
            <a:r>
              <a:rPr lang="en-US" dirty="0" smtClean="0"/>
              <a:t>Individual islands usually have singular names without the: </a:t>
            </a:r>
          </a:p>
          <a:p>
            <a:pPr algn="l">
              <a:buNone/>
            </a:pPr>
            <a:r>
              <a:rPr lang="en-US" dirty="0" smtClean="0"/>
              <a:t>Corfu  Sicily  Bermuda     Easter Island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say: </a:t>
            </a:r>
          </a:p>
          <a:p>
            <a:pPr algn="l">
              <a:buNone/>
            </a:pPr>
            <a:r>
              <a:rPr lang="en-US" dirty="0" smtClean="0"/>
              <a:t>The Middle East </a:t>
            </a:r>
          </a:p>
          <a:p>
            <a:pPr algn="l">
              <a:buNone/>
            </a:pPr>
            <a:r>
              <a:rPr lang="en-US" dirty="0" smtClean="0"/>
              <a:t>The Far East </a:t>
            </a:r>
          </a:p>
          <a:p>
            <a:pPr algn="l">
              <a:buNone/>
            </a:pPr>
            <a:r>
              <a:rPr lang="en-US" dirty="0" smtClean="0"/>
              <a:t>The north of England the south of Spain the west of Canada </a:t>
            </a:r>
          </a:p>
          <a:p>
            <a:pPr algn="l">
              <a:buNone/>
            </a:pPr>
            <a:r>
              <a:rPr lang="en-US" dirty="0" smtClean="0"/>
              <a:t>But: Northern England, Southern Spain, Western Canada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Mountains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Mountains ranges usually have plural names with “the”:</a:t>
            </a:r>
          </a:p>
          <a:p>
            <a:pPr algn="l">
              <a:buNone/>
            </a:pPr>
            <a:r>
              <a:rPr lang="en-US" dirty="0" smtClean="0"/>
              <a:t>The Rocky Mountains / </a:t>
            </a:r>
            <a:r>
              <a:rPr lang="en-US" dirty="0"/>
              <a:t>t</a:t>
            </a:r>
            <a:r>
              <a:rPr lang="en-US" dirty="0" smtClean="0"/>
              <a:t>he Rockies/ the Andes</a:t>
            </a:r>
          </a:p>
          <a:p>
            <a:pPr algn="l">
              <a:buNone/>
            </a:pPr>
            <a:r>
              <a:rPr lang="en-US" dirty="0" smtClean="0"/>
              <a:t>The Alps </a:t>
            </a:r>
          </a:p>
          <a:p>
            <a:pPr algn="l">
              <a:buNone/>
            </a:pPr>
            <a:r>
              <a:rPr lang="en-US" dirty="0" smtClean="0"/>
              <a:t>But individual mountains usually have names without the:</a:t>
            </a:r>
          </a:p>
          <a:p>
            <a:pPr algn="l">
              <a:buNone/>
            </a:pPr>
            <a:r>
              <a:rPr lang="en-US" dirty="0" smtClean="0"/>
              <a:t>(mount) E</a:t>
            </a:r>
            <a:r>
              <a:rPr lang="en-US" dirty="0" smtClean="0"/>
              <a:t>verest   </a:t>
            </a:r>
            <a:r>
              <a:rPr lang="en-US" dirty="0" smtClean="0"/>
              <a:t>Ben Nevis ( Scotland)</a:t>
            </a:r>
          </a:p>
          <a:p>
            <a:pPr algn="l">
              <a:buNone/>
            </a:pPr>
            <a:r>
              <a:rPr lang="en-US" dirty="0" smtClean="0"/>
              <a:t>Etna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948</TotalTime>
  <Words>748</Words>
  <Application>Microsoft Office PowerPoint</Application>
  <PresentationFormat>On-screen Show (4:3)</PresentationFormat>
  <Paragraphs>134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Equity</vt:lpstr>
      <vt:lpstr>Geographical names with and without “the”</vt:lpstr>
      <vt:lpstr>Continents </vt:lpstr>
      <vt:lpstr>Countries and States </vt:lpstr>
      <vt:lpstr>Slide 4</vt:lpstr>
      <vt:lpstr>Slide 5</vt:lpstr>
      <vt:lpstr>Cities </vt:lpstr>
      <vt:lpstr>Islands </vt:lpstr>
      <vt:lpstr>Regions </vt:lpstr>
      <vt:lpstr>Mountains </vt:lpstr>
      <vt:lpstr>Lakes </vt:lpstr>
      <vt:lpstr>Names of Oceans/ Seas/ Rivers/ Canals have “the</vt:lpstr>
      <vt:lpstr>Names of Streets, Buildings..</vt:lpstr>
      <vt:lpstr>Slide 13</vt:lpstr>
      <vt:lpstr>Slide 14</vt:lpstr>
      <vt:lpstr>Slide 15</vt:lpstr>
      <vt:lpstr>Slide 16</vt:lpstr>
      <vt:lpstr>Slide 17</vt:lpstr>
      <vt:lpstr>Revision 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Geographical names with and without “the”</dc:title>
  <dc:creator>sony</dc:creator>
  <cp:lastModifiedBy>sony</cp:lastModifiedBy>
  <cp:revision>49</cp:revision>
  <dcterms:created xsi:type="dcterms:W3CDTF">2013-03-09T15:36:58Z</dcterms:created>
  <dcterms:modified xsi:type="dcterms:W3CDTF">2013-03-12T04:34:23Z</dcterms:modified>
</cp:coreProperties>
</file>