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33"/>
  </p:notesMasterIdLst>
  <p:sldIdLst>
    <p:sldId id="256" r:id="rId5"/>
    <p:sldId id="257" r:id="rId6"/>
    <p:sldId id="303" r:id="rId7"/>
    <p:sldId id="302" r:id="rId8"/>
    <p:sldId id="274" r:id="rId9"/>
    <p:sldId id="311" r:id="rId10"/>
    <p:sldId id="309" r:id="rId11"/>
    <p:sldId id="258" r:id="rId12"/>
    <p:sldId id="310" r:id="rId13"/>
    <p:sldId id="312" r:id="rId14"/>
    <p:sldId id="259" r:id="rId15"/>
    <p:sldId id="313" r:id="rId16"/>
    <p:sldId id="314" r:id="rId17"/>
    <p:sldId id="315" r:id="rId18"/>
    <p:sldId id="275" r:id="rId19"/>
    <p:sldId id="262" r:id="rId20"/>
    <p:sldId id="305" r:id="rId21"/>
    <p:sldId id="304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4595" autoAdjust="0"/>
  </p:normalViewPr>
  <p:slideViewPr>
    <p:cSldViewPr>
      <p:cViewPr>
        <p:scale>
          <a:sx n="70" d="100"/>
          <a:sy n="70" d="100"/>
        </p:scale>
        <p:origin x="-151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F3570-45CD-4782-957C-A6561CF24A1F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1CD0-5239-4D3D-A101-DF2AC79649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7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7F2C9-CA60-4C80-B47B-37482E032BB2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</a:endParaRPr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63A6E-E5D0-4B55-AE7E-244EE4F114A0}" type="slidenum">
              <a:rPr lang="en-US" altLang="zh-CN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80679-8A77-4821-ACDE-A00620883BD0}" type="slidenum">
              <a:rPr lang="en-US">
                <a:cs typeface="Arial" pitchFamily="34" charset="0"/>
              </a:rPr>
              <a:pPr/>
              <a:t>12</a:t>
            </a:fld>
            <a:endParaRPr lang="en-US"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86493" tIns="43247" rIns="86493" bIns="43247"/>
          <a:lstStyle/>
          <a:p>
            <a:pPr eaLnBrk="1" hangingPunct="1"/>
            <a:r>
              <a:rPr lang="en-US" smtClean="0">
                <a:cs typeface="Arial" pitchFamily="34" charset="0"/>
              </a:rPr>
              <a:t>This is a simple example of public and private modifiers. See how the client can access the public data member and method.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58200" cy="1470025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Programming Language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275040" cy="17526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 smtClean="0"/>
              <a:t>Classes and objects</a:t>
            </a:r>
            <a:endParaRPr lang="ar-S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5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Accessing Class Members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cs typeface="Arial" pitchFamily="34" charset="0"/>
              </a:rPr>
              <a:t>Operators to access class members</a:t>
            </a:r>
          </a:p>
          <a:p>
            <a:pPr lvl="1" algn="l" rtl="0"/>
            <a:r>
              <a:rPr lang="en-US" dirty="0" smtClean="0">
                <a:cs typeface="Arial" pitchFamily="34" charset="0"/>
              </a:rPr>
              <a:t>Dot member selection operator 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Arial" pitchFamily="34" charset="0"/>
              </a:rPr>
              <a:t>.</a:t>
            </a:r>
            <a:r>
              <a:rPr lang="en-US" dirty="0" smtClean="0">
                <a:cs typeface="Arial" pitchFamily="34" charset="0"/>
              </a:rPr>
              <a:t>)</a:t>
            </a:r>
          </a:p>
          <a:p>
            <a:pPr lvl="2" algn="l" rtl="0"/>
            <a:r>
              <a:rPr lang="en-US" dirty="0" smtClean="0">
                <a:cs typeface="Arial" pitchFamily="34" charset="0"/>
              </a:rPr>
              <a:t>Object</a:t>
            </a:r>
          </a:p>
          <a:p>
            <a:pPr lvl="2" algn="l" rtl="0"/>
            <a:r>
              <a:rPr lang="en-US" dirty="0" smtClean="0">
                <a:cs typeface="Arial" pitchFamily="34" charset="0"/>
              </a:rPr>
              <a:t>Reference to object</a:t>
            </a:r>
          </a:p>
          <a:p>
            <a:pPr lvl="2" algn="l" rtl="0"/>
            <a:endParaRPr lang="en-US" dirty="0" smtClean="0">
              <a:cs typeface="Arial" pitchFamily="34" charset="0"/>
            </a:endParaRPr>
          </a:p>
          <a:p>
            <a:pPr marL="978408" lvl="3" indent="0" algn="l" rtl="0">
              <a:buNone/>
            </a:pP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Example:</a:t>
            </a:r>
          </a:p>
          <a:p>
            <a:pPr lvl="3" algn="l" rtl="0">
              <a:buNone/>
            </a:pP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Rectangle r;</a:t>
            </a:r>
          </a:p>
          <a:p>
            <a:pPr lvl="3" algn="l" rtl="0">
              <a:buNone/>
            </a:pPr>
            <a:r>
              <a:rPr lang="en-US" dirty="0" err="1" smtClean="0">
                <a:solidFill>
                  <a:srgbClr val="0070C0"/>
                </a:solidFill>
                <a:cs typeface="Arial" pitchFamily="34" charset="0"/>
              </a:rPr>
              <a:t>r.setWidth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(3);</a:t>
            </a:r>
          </a:p>
          <a:p>
            <a:pPr marL="704088" lvl="2" indent="0" algn="l" rtl="0">
              <a:buNone/>
            </a:pPr>
            <a:endParaRPr lang="en-US" dirty="0" smtClean="0">
              <a:cs typeface="Arial" pitchFamily="34" charset="0"/>
            </a:endParaRPr>
          </a:p>
          <a:p>
            <a:pPr algn="l" rtl="0"/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80528" y="980728"/>
            <a:ext cx="4896544" cy="5877272"/>
          </a:xfrm>
        </p:spPr>
        <p:txBody>
          <a:bodyPr>
            <a:normAutofit fontScale="92500" lnSpcReduction="10000"/>
          </a:bodyPr>
          <a:lstStyle/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 smtClean="0">
                <a:solidFill>
                  <a:srgbClr val="0000FF"/>
                </a:solidFill>
              </a:rPr>
              <a:t>#</a:t>
            </a:r>
            <a:r>
              <a:rPr lang="en-GB" dirty="0">
                <a:solidFill>
                  <a:srgbClr val="0000FF"/>
                </a:solidFill>
              </a:rPr>
              <a:t>include </a:t>
            </a:r>
            <a:r>
              <a:rPr lang="en-GB" dirty="0">
                <a:solidFill>
                  <a:srgbClr val="800000"/>
                </a:solidFill>
              </a:rPr>
              <a:t>&lt;</a:t>
            </a:r>
            <a:r>
              <a:rPr lang="en-GB" dirty="0" err="1">
                <a:solidFill>
                  <a:srgbClr val="800000"/>
                </a:solidFill>
              </a:rPr>
              <a:t>iostream</a:t>
            </a:r>
            <a:r>
              <a:rPr lang="en-GB" dirty="0">
                <a:solidFill>
                  <a:srgbClr val="800000"/>
                </a:solidFill>
              </a:rPr>
              <a:t>&gt;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using namespace </a:t>
            </a:r>
            <a:r>
              <a:rPr lang="en-GB" dirty="0" err="1">
                <a:solidFill>
                  <a:srgbClr val="000000"/>
                </a:solidFill>
              </a:rPr>
              <a:t>std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class </a:t>
            </a:r>
            <a:r>
              <a:rPr lang="en-GB" dirty="0" smtClean="0">
                <a:solidFill>
                  <a:srgbClr val="000000"/>
                </a:solidFill>
              </a:rPr>
              <a:t>Cat </a:t>
            </a:r>
            <a:r>
              <a:rPr lang="en-GB" sz="3900" dirty="0" smtClean="0"/>
              <a:t>{</a:t>
            </a:r>
            <a:endParaRPr lang="en-GB" dirty="0"/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b="1" dirty="0" smtClean="0">
                <a:solidFill>
                  <a:srgbClr val="0000FF"/>
                </a:solidFill>
              </a:rPr>
              <a:t> private</a:t>
            </a:r>
            <a:r>
              <a:rPr lang="en-GB" b="1" dirty="0">
                <a:solidFill>
                  <a:srgbClr val="000000"/>
                </a:solidFill>
              </a:rPr>
              <a:t>: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  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age;</a:t>
            </a:r>
            <a:r>
              <a:rPr lang="en-GB" dirty="0">
                <a:solidFill>
                  <a:srgbClr val="0000FF"/>
                </a:solidFill>
              </a:rPr>
              <a:t>			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weight;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b="1" dirty="0">
                <a:solidFill>
                  <a:srgbClr val="0000FF"/>
                </a:solidFill>
              </a:rPr>
              <a:t>  public</a:t>
            </a:r>
            <a:r>
              <a:rPr lang="en-GB" b="1" dirty="0" smtClean="0">
                <a:solidFill>
                  <a:srgbClr val="000000"/>
                </a:solidFill>
              </a:rPr>
              <a:t>: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sz="2200" dirty="0" smtClean="0">
                <a:solidFill>
                  <a:srgbClr val="0070C0"/>
                </a:solidFill>
              </a:rPr>
              <a:t>	Char</a:t>
            </a:r>
            <a:r>
              <a:rPr lang="en-GB" sz="2200" b="1" dirty="0" smtClean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gender</a:t>
            </a:r>
            <a:r>
              <a:rPr lang="en-GB" b="1" dirty="0" smtClean="0">
                <a:solidFill>
                  <a:srgbClr val="000000"/>
                </a:solidFill>
              </a:rPr>
              <a:t>;</a:t>
            </a:r>
            <a:endParaRPr lang="en-GB" b="1" dirty="0">
              <a:solidFill>
                <a:srgbClr val="0000FF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void </a:t>
            </a:r>
            <a:r>
              <a:rPr lang="en-GB" dirty="0" err="1">
                <a:solidFill>
                  <a:srgbClr val="000000"/>
                </a:solidFill>
              </a:rPr>
              <a:t>setAge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(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yrs</a:t>
            </a:r>
            <a:r>
              <a:rPr lang="en-GB" dirty="0">
                <a:solidFill>
                  <a:srgbClr val="000000"/>
                </a:solidFill>
              </a:rPr>
              <a:t>) { age = </a:t>
            </a:r>
            <a:r>
              <a:rPr lang="en-GB" dirty="0" err="1">
                <a:solidFill>
                  <a:srgbClr val="000000"/>
                </a:solidFill>
              </a:rPr>
              <a:t>yrs</a:t>
            </a:r>
            <a:r>
              <a:rPr lang="en-GB" dirty="0">
                <a:solidFill>
                  <a:srgbClr val="000000"/>
                </a:solidFill>
              </a:rPr>
              <a:t>; </a:t>
            </a:r>
            <a:r>
              <a:rPr lang="en-GB" dirty="0" smtClean="0">
                <a:solidFill>
                  <a:srgbClr val="000000"/>
                </a:solidFill>
              </a:rPr>
              <a:t>}</a:t>
            </a:r>
            <a:endParaRPr lang="en-GB" dirty="0">
              <a:solidFill>
                <a:srgbClr val="0000FF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void </a:t>
            </a:r>
            <a:r>
              <a:rPr lang="en-GB" dirty="0" err="1">
                <a:solidFill>
                  <a:srgbClr val="000000"/>
                </a:solidFill>
              </a:rPr>
              <a:t>setWeight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kgs</a:t>
            </a:r>
            <a:r>
              <a:rPr lang="en-GB" dirty="0" smtClean="0">
                <a:solidFill>
                  <a:srgbClr val="000000"/>
                </a:solidFill>
              </a:rPr>
              <a:t>) </a:t>
            </a:r>
            <a:r>
              <a:rPr lang="en-GB" dirty="0">
                <a:solidFill>
                  <a:srgbClr val="000000"/>
                </a:solidFill>
              </a:rPr>
              <a:t>{ weight = </a:t>
            </a:r>
            <a:r>
              <a:rPr lang="en-GB" dirty="0" err="1">
                <a:solidFill>
                  <a:srgbClr val="000000"/>
                </a:solidFill>
              </a:rPr>
              <a:t>kgs</a:t>
            </a:r>
            <a:r>
              <a:rPr lang="en-GB" dirty="0">
                <a:solidFill>
                  <a:srgbClr val="000000"/>
                </a:solidFill>
              </a:rPr>
              <a:t>; }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getAge</a:t>
            </a:r>
            <a:r>
              <a:rPr lang="en-GB" dirty="0">
                <a:solidFill>
                  <a:srgbClr val="000000"/>
                </a:solidFill>
              </a:rPr>
              <a:t>() {</a:t>
            </a:r>
            <a:r>
              <a:rPr lang="en-GB" dirty="0">
                <a:solidFill>
                  <a:srgbClr val="0000FF"/>
                </a:solidFill>
              </a:rPr>
              <a:t> return </a:t>
            </a:r>
            <a:r>
              <a:rPr lang="en-GB" dirty="0">
                <a:solidFill>
                  <a:srgbClr val="000000"/>
                </a:solidFill>
              </a:rPr>
              <a:t>age; }	</a:t>
            </a:r>
            <a:endParaRPr lang="en-GB" dirty="0">
              <a:solidFill>
                <a:srgbClr val="0000FF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getWeight</a:t>
            </a:r>
            <a:r>
              <a:rPr lang="en-GB" dirty="0">
                <a:solidFill>
                  <a:srgbClr val="000000"/>
                </a:solidFill>
              </a:rPr>
              <a:t>() {</a:t>
            </a:r>
            <a:r>
              <a:rPr lang="en-GB" dirty="0">
                <a:solidFill>
                  <a:srgbClr val="0000FF"/>
                </a:solidFill>
              </a:rPr>
              <a:t> return </a:t>
            </a:r>
            <a:r>
              <a:rPr lang="en-GB" dirty="0">
                <a:solidFill>
                  <a:srgbClr val="000000"/>
                </a:solidFill>
              </a:rPr>
              <a:t>weight; }</a:t>
            </a:r>
            <a:r>
              <a:rPr lang="en-GB" dirty="0">
                <a:solidFill>
                  <a:srgbClr val="0000FF"/>
                </a:solidFill>
              </a:rPr>
              <a:t>  </a:t>
            </a:r>
          </a:p>
          <a:p>
            <a:pPr marL="82296" indent="0" algn="l" rtl="0">
              <a:spcBef>
                <a:spcPts val="1125"/>
              </a:spcBef>
              <a:buClrTx/>
              <a:buNone/>
            </a:pPr>
            <a:r>
              <a:rPr lang="en-GB" sz="3900" dirty="0">
                <a:solidFill>
                  <a:srgbClr val="0000FF"/>
                </a:solidFill>
              </a:rPr>
              <a:t> </a:t>
            </a:r>
            <a:r>
              <a:rPr lang="en-GB" sz="3900" dirty="0" smtClean="0">
                <a:solidFill>
                  <a:srgbClr val="000000"/>
                </a:solidFill>
              </a:rPr>
              <a:t>}; </a:t>
            </a:r>
            <a:endParaRPr lang="en-GB" sz="3900" dirty="0">
              <a:solidFill>
                <a:srgbClr val="000000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038600" cy="5976664"/>
          </a:xfrm>
        </p:spPr>
        <p:txBody>
          <a:bodyPr>
            <a:normAutofit fontScale="92500" lnSpcReduction="10000"/>
          </a:bodyPr>
          <a:lstStyle/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 smtClean="0">
                <a:solidFill>
                  <a:srgbClr val="0000FF"/>
                </a:solidFill>
              </a:rPr>
              <a:t>Void </a:t>
            </a:r>
            <a:r>
              <a:rPr lang="en-GB" dirty="0" smtClean="0">
                <a:solidFill>
                  <a:srgbClr val="000000"/>
                </a:solidFill>
              </a:rPr>
              <a:t>main</a:t>
            </a:r>
            <a:r>
              <a:rPr lang="en-GB" dirty="0">
                <a:solidFill>
                  <a:srgbClr val="000000"/>
                </a:solidFill>
              </a:rPr>
              <a:t>( )</a:t>
            </a:r>
            <a:r>
              <a:rPr lang="ar-SA" dirty="0">
                <a:solidFill>
                  <a:srgbClr val="000000"/>
                </a:solidFill>
              </a:rPr>
              <a:t>‏</a:t>
            </a:r>
            <a:endParaRPr lang="en-US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{  </a:t>
            </a:r>
            <a:r>
              <a:rPr lang="en-GB" dirty="0">
                <a:solidFill>
                  <a:srgbClr val="000000"/>
                </a:solidFill>
              </a:rPr>
              <a:t>Cat </a:t>
            </a:r>
            <a:r>
              <a:rPr lang="en-GB" dirty="0" err="1">
                <a:solidFill>
                  <a:srgbClr val="000000"/>
                </a:solidFill>
              </a:rPr>
              <a:t>MyCat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MyCat.setAge</a:t>
            </a:r>
            <a:r>
              <a:rPr lang="en-GB" dirty="0">
                <a:solidFill>
                  <a:srgbClr val="000000"/>
                </a:solidFill>
              </a:rPr>
              <a:t>(3);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MyCat.setWeight</a:t>
            </a:r>
            <a:r>
              <a:rPr lang="en-GB" dirty="0">
                <a:solidFill>
                  <a:srgbClr val="000000"/>
                </a:solidFill>
              </a:rPr>
              <a:t>(2</a:t>
            </a:r>
            <a:r>
              <a:rPr lang="en-GB" dirty="0" smtClean="0">
                <a:solidFill>
                  <a:srgbClr val="000000"/>
                </a:solidFill>
              </a:rPr>
              <a:t>);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  </a:t>
            </a:r>
            <a:r>
              <a:rPr lang="en-GB" dirty="0" err="1" smtClean="0">
                <a:solidFill>
                  <a:srgbClr val="000000"/>
                </a:solidFill>
              </a:rPr>
              <a:t>MyCat.gender</a:t>
            </a:r>
            <a:r>
              <a:rPr lang="en-GB" dirty="0" smtClean="0">
                <a:solidFill>
                  <a:srgbClr val="000000"/>
                </a:solidFill>
              </a:rPr>
              <a:t>=“m”</a:t>
            </a: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800000"/>
                </a:solidFill>
              </a:rPr>
              <a:t>"My cat</a:t>
            </a:r>
            <a:r>
              <a:rPr lang="en-GB" dirty="0" smtClean="0">
                <a:solidFill>
                  <a:srgbClr val="800000"/>
                </a:solidFill>
              </a:rPr>
              <a:t>\‘ s </a:t>
            </a:r>
            <a:r>
              <a:rPr lang="en-GB" dirty="0">
                <a:solidFill>
                  <a:srgbClr val="800000"/>
                </a:solidFill>
              </a:rPr>
              <a:t>age is "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 err="1">
                <a:solidFill>
                  <a:srgbClr val="000000"/>
                </a:solidFill>
              </a:rPr>
              <a:t>MyCat.getAge</a:t>
            </a:r>
            <a:r>
              <a:rPr lang="en-GB" dirty="0">
                <a:solidFill>
                  <a:srgbClr val="000000"/>
                </a:solidFill>
              </a:rPr>
              <a:t>();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8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</a:t>
            </a:r>
            <a:r>
              <a:rPr lang="en-GB" dirty="0">
                <a:solidFill>
                  <a:srgbClr val="800000"/>
                </a:solidFill>
              </a:rPr>
              <a:t> " and weighs "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 err="1">
                <a:solidFill>
                  <a:srgbClr val="000000"/>
                </a:solidFill>
              </a:rPr>
              <a:t>MyCat.getWeight</a:t>
            </a:r>
            <a:r>
              <a:rPr lang="en-GB" dirty="0">
                <a:solidFill>
                  <a:srgbClr val="000000"/>
                </a:solidFill>
              </a:rPr>
              <a:t>() &lt;&lt;</a:t>
            </a:r>
            <a:r>
              <a:rPr lang="en-GB" dirty="0">
                <a:solidFill>
                  <a:srgbClr val="800000"/>
                </a:solidFill>
              </a:rPr>
              <a:t> " kg\n“ 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8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 smtClean="0">
                <a:solidFill>
                  <a:srgbClr val="000000"/>
                </a:solidFill>
              </a:rPr>
              <a:t>“and its gender “ &lt;&lt; </a:t>
            </a:r>
            <a:r>
              <a:rPr lang="en-GB" dirty="0" err="1" smtClean="0">
                <a:solidFill>
                  <a:srgbClr val="000000"/>
                </a:solidFill>
              </a:rPr>
              <a:t>MyCat.gender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}</a:t>
            </a:r>
            <a:endParaRPr lang="en-GB" dirty="0">
              <a:solidFill>
                <a:srgbClr val="000000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409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718087BA-75C6-4D84-9703-346451CAC2F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11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99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72400" cy="8382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Accessibility Example1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57775" y="1701672"/>
            <a:ext cx="3857683" cy="3529013"/>
            <a:chOff x="138" y="652"/>
            <a:chExt cx="5518" cy="1119"/>
          </a:xfrm>
        </p:grpSpPr>
        <p:sp>
          <p:nvSpPr>
            <p:cNvPr id="207876" name="Rectangle 4"/>
            <p:cNvSpPr>
              <a:spLocks noChangeArrowheads="1"/>
            </p:cNvSpPr>
            <p:nvPr/>
          </p:nvSpPr>
          <p:spPr bwMode="auto">
            <a:xfrm>
              <a:off x="164" y="652"/>
              <a:ext cx="5434" cy="11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l" rtl="0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498" name="Rectangle 5"/>
            <p:cNvSpPr>
              <a:spLocks noChangeArrowheads="1"/>
            </p:cNvSpPr>
            <p:nvPr/>
          </p:nvSpPr>
          <p:spPr bwMode="auto">
            <a:xfrm>
              <a:off x="138" y="693"/>
              <a:ext cx="5518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dirty="0" smtClean="0"/>
                <a:t>class Service {</a:t>
              </a:r>
            </a:p>
            <a:p>
              <a:pPr algn="l" rtl="0"/>
              <a:r>
                <a:rPr lang="en-US" dirty="0" smtClean="0"/>
                <a:t> private:</a:t>
              </a:r>
            </a:p>
            <a:p>
              <a:pPr algn="l" rtl="0"/>
              <a:r>
                <a:rPr lang="en-US" dirty="0" smtClean="0"/>
                <a:t> </a:t>
              </a:r>
              <a:r>
                <a:rPr lang="en-US" dirty="0" err="1" smtClean="0"/>
                <a:t>int</a:t>
              </a:r>
              <a:r>
                <a:rPr lang="en-US" dirty="0" smtClean="0"/>
                <a:t> </a:t>
              </a:r>
              <a:r>
                <a:rPr lang="en-US" dirty="0" err="1" smtClean="0"/>
                <a:t>memberTwo</a:t>
              </a:r>
              <a:r>
                <a:rPr lang="en-US" dirty="0" smtClean="0"/>
                <a:t>;</a:t>
              </a:r>
            </a:p>
            <a:p>
              <a:pPr algn="l" rtl="0"/>
              <a:r>
                <a:rPr lang="en-US" dirty="0" smtClean="0"/>
                <a:t> void </a:t>
              </a:r>
              <a:r>
                <a:rPr lang="en-US" dirty="0" err="1" smtClean="0"/>
                <a:t>doTwo</a:t>
              </a:r>
              <a:r>
                <a:rPr lang="en-US" dirty="0" smtClean="0"/>
                <a:t>() {……}</a:t>
              </a:r>
            </a:p>
            <a:p>
              <a:pPr algn="l" rtl="0"/>
              <a:r>
                <a:rPr lang="en-US" dirty="0" smtClean="0"/>
                <a:t>public:</a:t>
              </a:r>
            </a:p>
            <a:p>
              <a:pPr algn="l" rtl="0"/>
              <a:r>
                <a:rPr lang="en-US" dirty="0" err="1" smtClean="0"/>
                <a:t>int</a:t>
              </a:r>
              <a:r>
                <a:rPr lang="en-US" dirty="0" smtClean="0"/>
                <a:t> </a:t>
              </a:r>
              <a:r>
                <a:rPr lang="en-US" dirty="0" err="1" smtClean="0"/>
                <a:t>memberOne</a:t>
              </a:r>
              <a:r>
                <a:rPr lang="en-US" dirty="0" smtClean="0"/>
                <a:t>;</a:t>
              </a:r>
            </a:p>
            <a:p>
              <a:pPr algn="l" rtl="0"/>
              <a:r>
                <a:rPr lang="en-US" dirty="0" smtClean="0"/>
                <a:t>void </a:t>
              </a:r>
              <a:r>
                <a:rPr lang="en-US" dirty="0" err="1" smtClean="0"/>
                <a:t>doOne</a:t>
              </a:r>
              <a:r>
                <a:rPr lang="en-US" dirty="0" smtClean="0"/>
                <a:t>() {…….}};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1700808"/>
            <a:ext cx="4071938" cy="4027488"/>
            <a:chOff x="138" y="646"/>
            <a:chExt cx="5527" cy="1286"/>
          </a:xfrm>
        </p:grpSpPr>
        <p:sp>
          <p:nvSpPr>
            <p:cNvPr id="207879" name="Rectangle 7"/>
            <p:cNvSpPr>
              <a:spLocks noChangeArrowheads="1"/>
            </p:cNvSpPr>
            <p:nvPr/>
          </p:nvSpPr>
          <p:spPr bwMode="auto">
            <a:xfrm>
              <a:off x="231" y="646"/>
              <a:ext cx="5434" cy="11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l" rtl="0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496" name="Rectangle 8"/>
            <p:cNvSpPr>
              <a:spLocks noChangeArrowheads="1"/>
            </p:cNvSpPr>
            <p:nvPr/>
          </p:nvSpPr>
          <p:spPr bwMode="auto">
            <a:xfrm>
              <a:off x="138" y="693"/>
              <a:ext cx="5518" cy="1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>
                  <a:ea typeface="MS PGothic" pitchFamily="34" charset="-128"/>
                </a:rPr>
                <a:t>…</a:t>
              </a:r>
              <a:endParaRPr lang="en-US" sz="1600" dirty="0">
                <a:latin typeface="Courier New" pitchFamily="49" charset="0"/>
                <a:ea typeface="MS PGothic" pitchFamily="34" charset="-128"/>
              </a:endParaRPr>
            </a:p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Service </a:t>
              </a:r>
              <a:r>
                <a:rPr lang="en-US" sz="1600" dirty="0" err="1" smtClean="0">
                  <a:latin typeface="Courier New" pitchFamily="49" charset="0"/>
                  <a:ea typeface="MS PGothic" pitchFamily="34" charset="-128"/>
                </a:rPr>
                <a:t>obj</a:t>
              </a:r>
              <a:r>
                <a:rPr lang="en-US" sz="1600" dirty="0" smtClean="0">
                  <a:latin typeface="Courier New" pitchFamily="49" charset="0"/>
                  <a:ea typeface="MS PGothic" pitchFamily="34" charset="-128"/>
                </a:rPr>
                <a:t>;</a:t>
              </a:r>
              <a:endParaRPr lang="en-US" sz="1600" dirty="0">
                <a:latin typeface="Courier New" pitchFamily="49" charset="0"/>
                <a:ea typeface="MS PGothic" pitchFamily="34" charset="-128"/>
              </a:endParaRP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obj.memberOne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 = 10;</a:t>
              </a: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obj.memberTwo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 = 20;</a:t>
              </a: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obj.doOne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();</a:t>
              </a: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obj.doTwo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();</a:t>
              </a:r>
            </a:p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>
                  <a:ea typeface="MS PGothic" pitchFamily="34" charset="-128"/>
                </a:rPr>
                <a:t>…</a:t>
              </a:r>
              <a:endParaRPr lang="en-US" sz="1600" dirty="0">
                <a:latin typeface="Courier New" pitchFamily="49" charset="0"/>
                <a:ea typeface="MS PGothic" pitchFamily="34" charset="-128"/>
              </a:endParaRPr>
            </a:p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endParaRPr lang="en-US" sz="1600" dirty="0">
                <a:latin typeface="Courier New" pitchFamily="49" charset="0"/>
                <a:ea typeface="MS PGothic" pitchFamily="34" charset="-128"/>
              </a:endParaRPr>
            </a:p>
          </p:txBody>
        </p:sp>
      </p:grpSp>
      <p:sp>
        <p:nvSpPr>
          <p:cNvPr id="207881" name="Freeform 9"/>
          <p:cNvSpPr>
            <a:spLocks/>
          </p:cNvSpPr>
          <p:nvPr/>
        </p:nvSpPr>
        <p:spPr bwMode="auto">
          <a:xfrm rot="534672">
            <a:off x="3402013" y="2527300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7882" name="Freeform 10"/>
          <p:cNvSpPr>
            <a:spLocks/>
          </p:cNvSpPr>
          <p:nvPr/>
        </p:nvSpPr>
        <p:spPr bwMode="auto">
          <a:xfrm rot="-50793">
            <a:off x="3348038" y="3228975"/>
            <a:ext cx="422275" cy="428625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7883" name="Freeform 11"/>
          <p:cNvSpPr>
            <a:spLocks/>
          </p:cNvSpPr>
          <p:nvPr/>
        </p:nvSpPr>
        <p:spPr bwMode="auto">
          <a:xfrm rot="534672">
            <a:off x="3408363" y="3814763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7884" name="Freeform 12"/>
          <p:cNvSpPr>
            <a:spLocks/>
          </p:cNvSpPr>
          <p:nvPr/>
        </p:nvSpPr>
        <p:spPr bwMode="auto">
          <a:xfrm rot="-50793">
            <a:off x="3354388" y="4516438"/>
            <a:ext cx="422275" cy="428625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1455738" y="5573713"/>
            <a:ext cx="19704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</a:rPr>
              <a:t>Main Program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6186488" y="5573713"/>
            <a:ext cx="1927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</a:rPr>
              <a:t>Service Class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4243388" y="3548063"/>
            <a:ext cx="889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pPr algn="l" rtl="0"/>
            <a:endParaRPr lang="ar-S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114915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Accessibility Example2 </a:t>
            </a:r>
            <a:endParaRPr lang="ar-SA" sz="3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charset="-122"/>
              <a:cs typeface="+mn-cs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1576828"/>
            <a:ext cx="87129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&lt;string&gt;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std;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class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Course {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Data Member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string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studentName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string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courseCode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main() {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 course1, course2;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assign values to course1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course1.courseCode=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"CSC1201"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course1.studentName=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Muna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AlKebir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//assign values to course2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course2.courseCode=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"csc1301"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course2.studentName=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Salwa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AlAmri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 course1.studentName &lt;&lt;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 has the course 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&lt;&lt;course1.courseCode&lt;&lt;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&lt;&lt;course2.studentName &lt;&lt;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 has the course 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&lt;&lt;course2.courseCode&lt;&lt;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rot="534672">
            <a:off x="3457972" y="4684875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rot="534672">
            <a:off x="3385963" y="5548971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 rot="534672">
            <a:off x="8354517" y="1444514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534672">
            <a:off x="4250060" y="4900899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8" name="Rectangle 12"/>
          <p:cNvSpPr>
            <a:spLocks noChangeArrowheads="1"/>
          </p:cNvSpPr>
          <p:nvPr/>
        </p:nvSpPr>
        <p:spPr bwMode="auto">
          <a:xfrm>
            <a:off x="271814" y="5184642"/>
            <a:ext cx="7543800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271277" y="4397991"/>
            <a:ext cx="6553200" cy="6583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271277" y="3410744"/>
            <a:ext cx="6553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478209" y="846873"/>
            <a:ext cx="6553200" cy="17836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#include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a typeface="Calibri" pitchFamily="34" charset="0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ea typeface="Calibri" pitchFamily="34" charset="0"/>
              </a:rPr>
              <a:t>iostream</a:t>
            </a:r>
            <a:r>
              <a:rPr lang="en-US" sz="1600" dirty="0">
                <a:solidFill>
                  <a:srgbClr val="A31515"/>
                </a:solidFill>
                <a:ea typeface="Calibri" pitchFamily="34" charset="0"/>
              </a:rPr>
              <a:t>&gt;</a:t>
            </a:r>
            <a:endParaRPr lang="en-US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#include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a typeface="Calibri" pitchFamily="34" charset="0"/>
              </a:rPr>
              <a:t>&lt;string&gt;</a:t>
            </a:r>
            <a:endParaRPr lang="en-US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using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namespace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 err="1">
                <a:ea typeface="Calibri" pitchFamily="34" charset="0"/>
              </a:rPr>
              <a:t>std</a:t>
            </a:r>
            <a:r>
              <a:rPr lang="en-US" sz="1600" dirty="0">
                <a:latin typeface="Calibri" pitchFamily="34" charset="0"/>
                <a:ea typeface="Calibri" pitchFamily="34" charset="0"/>
              </a:rPr>
              <a:t>;</a:t>
            </a:r>
            <a:endParaRPr lang="en-US" sz="2400" dirty="0">
              <a:latin typeface="Arial" pitchFamily="34" charset="0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MS PGothic" pitchFamily="34" charset="-128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Course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ea typeface="MS PGothic" pitchFamily="34" charset="-128"/>
              </a:rPr>
              <a:t>{</a:t>
            </a:r>
            <a:r>
              <a:rPr lang="en-US" sz="1600" dirty="0">
                <a:solidFill>
                  <a:srgbClr val="00FF00"/>
                </a:solidFill>
                <a:latin typeface="Courier New" pitchFamily="49" charset="0"/>
                <a:ea typeface="MS PGothic" pitchFamily="34" charset="-128"/>
              </a:rPr>
              <a:t>  </a:t>
            </a:r>
            <a:endParaRPr lang="en-US" sz="1600" dirty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	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MS PGothic" pitchFamily="34" charset="-128"/>
              </a:rPr>
              <a:t>private: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	string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studentName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;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	string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courseCode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;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ea typeface="MS PGothic" pitchFamily="34" charset="-128"/>
              </a:rPr>
              <a:t>};</a:t>
            </a:r>
            <a:endParaRPr lang="en-US" sz="1600" dirty="0">
              <a:solidFill>
                <a:srgbClr val="FF0000"/>
              </a:solidFill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-6021288" y="-459432"/>
            <a:ext cx="6554688" cy="44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tabLst>
                <a:tab pos="457200" algn="l"/>
              </a:tabLst>
            </a:pPr>
            <a:endParaRPr lang="en-US" sz="1400" dirty="0">
              <a:solidFill>
                <a:srgbClr val="FF0000"/>
              </a:solidFill>
              <a:latin typeface="Courier New" pitchFamily="49" charset="0"/>
              <a:ea typeface="MS PGothic" pitchFamily="34" charset="-128"/>
            </a:endParaRPr>
          </a:p>
          <a:p>
            <a:pPr algn="l" rtl="0">
              <a:lnSpc>
                <a:spcPct val="80000"/>
              </a:lnSpc>
              <a:tabLst>
                <a:tab pos="457200" algn="l"/>
              </a:tabLst>
            </a:pPr>
            <a:endParaRPr lang="en-US" sz="1400" dirty="0"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19467" name="Rectangle 5"/>
          <p:cNvSpPr>
            <a:spLocks noChangeArrowheads="1"/>
          </p:cNvSpPr>
          <p:nvPr/>
        </p:nvSpPr>
        <p:spPr bwMode="auto">
          <a:xfrm>
            <a:off x="947820" y="2609976"/>
            <a:ext cx="799288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Course course1, course2;</a:t>
            </a:r>
          </a:p>
          <a:p>
            <a:pPr algn="l" rtl="0"/>
            <a:r>
              <a:rPr lang="en-US" sz="1400" dirty="0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//assign values to course1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	</a:t>
            </a:r>
            <a:endParaRPr lang="en-US" sz="1400" dirty="0" smtClean="0">
              <a:solidFill>
                <a:srgbClr val="00FF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course1.courseCode= “CSC1201“;</a:t>
            </a: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course1.studentName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 err="1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Muna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AlKebir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endParaRPr lang="en-US" sz="1400" dirty="0" smtClean="0">
              <a:solidFill>
                <a:srgbClr val="00FF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//assign values to course2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</a:t>
            </a:r>
            <a:endParaRPr lang="en-US" sz="1400" dirty="0" smtClean="0">
              <a:solidFill>
                <a:srgbClr val="00FF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course2.courseCode=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“CSC1301“;</a:t>
            </a: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course2.studentName=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 err="1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Salwa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AlAmri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dirty="0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&lt;&lt;course1.studentName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" has the course “&lt;&lt;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course1.courseCode&lt;&lt;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                         </a:t>
            </a:r>
          </a:p>
          <a:p>
            <a:pPr algn="l" rtl="0"/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&lt;&lt;course2.studentName &lt;&lt; 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" has the course “&lt;&lt;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course2.courseCode&lt;&lt;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2829" name="Freeform 13"/>
          <p:cNvSpPr>
            <a:spLocks/>
          </p:cNvSpPr>
          <p:nvPr/>
        </p:nvSpPr>
        <p:spPr bwMode="auto">
          <a:xfrm rot="-50793">
            <a:off x="568735" y="3505200"/>
            <a:ext cx="533400" cy="344488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30" name="Freeform 14"/>
          <p:cNvSpPr>
            <a:spLocks/>
          </p:cNvSpPr>
          <p:nvPr/>
        </p:nvSpPr>
        <p:spPr bwMode="auto">
          <a:xfrm rot="-50793">
            <a:off x="463294" y="4536047"/>
            <a:ext cx="533400" cy="344488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31" name="Freeform 15"/>
          <p:cNvSpPr>
            <a:spLocks/>
          </p:cNvSpPr>
          <p:nvPr/>
        </p:nvSpPr>
        <p:spPr bwMode="auto">
          <a:xfrm rot="-50793">
            <a:off x="411904" y="5567540"/>
            <a:ext cx="533400" cy="344488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 idx="4294967295"/>
          </p:nvPr>
        </p:nvSpPr>
        <p:spPr>
          <a:xfrm>
            <a:off x="107504" y="342048"/>
            <a:ext cx="8229600" cy="504825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Accessibility Example 3</a:t>
            </a:r>
            <a:endParaRPr lang="ar-SA" sz="3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23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60648"/>
            <a:ext cx="8382000" cy="1069848"/>
          </a:xfrm>
        </p:spPr>
        <p:txBody>
          <a:bodyPr/>
          <a:lstStyle/>
          <a:p>
            <a:pPr algn="l" rtl="0"/>
            <a:r>
              <a:rPr lang="en-GB" dirty="0">
                <a:solidFill>
                  <a:srgbClr val="000000"/>
                </a:solidFill>
              </a:rPr>
              <a:t>Constructors </a:t>
            </a:r>
            <a:r>
              <a:rPr lang="en-GB" dirty="0" smtClean="0">
                <a:solidFill>
                  <a:srgbClr val="000000"/>
                </a:solidFill>
              </a:rPr>
              <a:t>Vs. Destructor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4041648" cy="457200"/>
          </a:xfrm>
        </p:spPr>
        <p:txBody>
          <a:bodyPr/>
          <a:lstStyle/>
          <a:p>
            <a:pPr algn="l" rtl="0"/>
            <a:r>
              <a:rPr lang="en-GB" dirty="0" smtClean="0"/>
              <a:t>Constructor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788024" y="1124744"/>
            <a:ext cx="4041775" cy="457200"/>
          </a:xfrm>
        </p:spPr>
        <p:txBody>
          <a:bodyPr/>
          <a:lstStyle/>
          <a:p>
            <a:pPr algn="l" rtl="0"/>
            <a:r>
              <a:rPr lang="en-GB" dirty="0" smtClean="0"/>
              <a:t>Destructor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23528" y="1772816"/>
            <a:ext cx="4023360" cy="3899824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000000"/>
                </a:solidFill>
              </a:rPr>
              <a:t>Constructors </a:t>
            </a:r>
            <a:r>
              <a:rPr lang="en-GB" b="1" dirty="0" smtClean="0">
                <a:solidFill>
                  <a:srgbClr val="000000"/>
                </a:solidFill>
              </a:rPr>
              <a:t>guarantee</a:t>
            </a:r>
            <a:r>
              <a:rPr lang="en-GB" dirty="0" smtClean="0">
                <a:solidFill>
                  <a:srgbClr val="000000"/>
                </a:solidFill>
              </a:rPr>
              <a:t> that the member </a:t>
            </a:r>
            <a:r>
              <a:rPr lang="en-GB" b="1" dirty="0" smtClean="0">
                <a:solidFill>
                  <a:srgbClr val="000000"/>
                </a:solidFill>
              </a:rPr>
              <a:t>variables </a:t>
            </a:r>
            <a:r>
              <a:rPr lang="en-GB" dirty="0" smtClean="0">
                <a:solidFill>
                  <a:srgbClr val="000000"/>
                </a:solidFill>
              </a:rPr>
              <a:t>are </a:t>
            </a:r>
            <a:r>
              <a:rPr lang="en-GB" b="1" dirty="0" smtClean="0">
                <a:solidFill>
                  <a:srgbClr val="000000"/>
                </a:solidFill>
              </a:rPr>
              <a:t>initialized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</a:rPr>
              <a:t>when an object is declared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 Constructors automatically execute when a class object enters its scope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The </a:t>
            </a:r>
            <a:r>
              <a:rPr lang="en-GB" b="1" dirty="0">
                <a:solidFill>
                  <a:srgbClr val="000000"/>
                </a:solidFill>
              </a:rPr>
              <a:t>name of a constructor </a:t>
            </a:r>
            <a:r>
              <a:rPr lang="en-GB" dirty="0">
                <a:solidFill>
                  <a:srgbClr val="000000"/>
                </a:solidFill>
              </a:rPr>
              <a:t>is </a:t>
            </a:r>
            <a:r>
              <a:rPr lang="en-GB" b="1" dirty="0">
                <a:solidFill>
                  <a:srgbClr val="000000"/>
                </a:solidFill>
              </a:rPr>
              <a:t>the same as the name of the class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A class can </a:t>
            </a:r>
            <a:r>
              <a:rPr lang="en-GB" b="1" dirty="0">
                <a:solidFill>
                  <a:srgbClr val="FF0000"/>
                </a:solidFill>
              </a:rPr>
              <a:t>have more than one</a:t>
            </a:r>
            <a:r>
              <a:rPr lang="en-GB" dirty="0">
                <a:solidFill>
                  <a:srgbClr val="FF0000"/>
                </a:solidFill>
              </a:rPr>
              <a:t> constructor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 A constructor without parameters is called </a:t>
            </a:r>
            <a:r>
              <a:rPr lang="en-GB" b="1" dirty="0">
                <a:solidFill>
                  <a:srgbClr val="000000"/>
                </a:solidFill>
              </a:rPr>
              <a:t>the default constructor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023360" cy="389982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 Destructor </a:t>
            </a:r>
            <a:r>
              <a:rPr lang="en-GB" b="1" dirty="0">
                <a:solidFill>
                  <a:srgbClr val="000000"/>
                </a:solidFill>
              </a:rPr>
              <a:t>automatically execute when a class object goes out of scope</a:t>
            </a:r>
            <a:r>
              <a:rPr lang="en-GB" b="1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name of a destructor is the tilde (~), followed by the class name (no spaces in between</a:t>
            </a:r>
            <a:r>
              <a:rPr lang="en-GB" dirty="0" smtClean="0">
                <a:solidFill>
                  <a:srgbClr val="000000"/>
                </a:solidFill>
              </a:rPr>
              <a:t>).</a:t>
            </a:r>
          </a:p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A class </a:t>
            </a:r>
            <a:r>
              <a:rPr lang="en-GB" b="1" dirty="0">
                <a:solidFill>
                  <a:srgbClr val="FF0000"/>
                </a:solidFill>
              </a:rPr>
              <a:t>can have only one </a:t>
            </a:r>
            <a:r>
              <a:rPr lang="en-GB" b="1" dirty="0" smtClean="0">
                <a:solidFill>
                  <a:srgbClr val="FF0000"/>
                </a:solidFill>
              </a:rPr>
              <a:t>destructor.</a:t>
            </a:r>
          </a:p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destructor has no parameters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552" y="5727576"/>
            <a:ext cx="8208912" cy="11304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0000"/>
                </a:solidFill>
              </a:rPr>
              <a:t>Constructors and Destructor </a:t>
            </a:r>
            <a:r>
              <a:rPr lang="en-GB" dirty="0">
                <a:solidFill>
                  <a:srgbClr val="000000"/>
                </a:solidFill>
              </a:rPr>
              <a:t>are functions without any </a:t>
            </a:r>
            <a:r>
              <a:rPr lang="en-GB" dirty="0" smtClean="0">
                <a:solidFill>
                  <a:srgbClr val="000000"/>
                </a:solidFill>
              </a:rPr>
              <a:t>type.  As </a:t>
            </a:r>
            <a:r>
              <a:rPr lang="en-GB" dirty="0">
                <a:solidFill>
                  <a:srgbClr val="000000"/>
                </a:solidFill>
              </a:rPr>
              <a:t>a result, they cannot be called like other functions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r>
              <a:rPr lang="en-GB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Note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: A function can return a value of type class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Example </a:t>
            </a:r>
            <a:r>
              <a:rPr lang="en-GB" dirty="0" smtClean="0">
                <a:latin typeface="Adobe Arabic"/>
                <a:cs typeface="Adobe Arabic"/>
              </a:rPr>
              <a:t># 1</a:t>
            </a:r>
            <a:endParaRPr lang="en-GB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16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Circle {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private: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float radius;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 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//prototype only !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 constructors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Circle(){radius=0;}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Circle(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float r){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setRadius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(r); 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 destructor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~Circle(){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&lt;&lt;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 ending object...\n"; }</a:t>
            </a:r>
          </a:p>
          <a:p>
            <a:pPr algn="l" rtl="0"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setRadius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(float r){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if ( r &gt;=0.0)‏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radius=r;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else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radius=0.0;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float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getRadius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(){return radius; 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float area(){return 3.14*radius*radius;}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float perimeter(){return 2 * 3.14 * radius;}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879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en-GB" dirty="0" smtClean="0"/>
              <a:t>Example </a:t>
            </a:r>
            <a:r>
              <a:rPr lang="en-GB" dirty="0" smtClean="0">
                <a:latin typeface="Adobe Arabic"/>
                <a:cs typeface="Adobe Arabic"/>
              </a:rPr>
              <a:t># 1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6995120" cy="5362611"/>
          </a:xfrm>
        </p:spPr>
        <p:txBody>
          <a:bodyPr>
            <a:normAutofit/>
          </a:bodyPr>
          <a:lstStyle/>
          <a:p>
            <a:pPr algn="l" rtl="0">
              <a:buClrTx/>
              <a:buNone/>
            </a:pPr>
            <a:r>
              <a:rPr lang="en-GB" dirty="0" err="1" smtClean="0">
                <a:solidFill>
                  <a:srgbClr val="0000FF"/>
                </a:solidFill>
              </a:rPr>
              <a:t>int</a:t>
            </a:r>
            <a:r>
              <a:rPr lang="en-GB" dirty="0" smtClean="0">
                <a:solidFill>
                  <a:srgbClr val="000000"/>
                </a:solidFill>
              </a:rPr>
              <a:t> main()</a:t>
            </a:r>
            <a:r>
              <a:rPr lang="ar-SA" dirty="0" smtClean="0">
                <a:solidFill>
                  <a:srgbClr val="000000"/>
                </a:solidFill>
              </a:rPr>
              <a:t>‏</a:t>
            </a:r>
            <a:r>
              <a:rPr lang="en-GB" dirty="0" smtClean="0">
                <a:solidFill>
                  <a:srgbClr val="000000"/>
                </a:solidFill>
              </a:rPr>
              <a:t>{</a:t>
            </a:r>
            <a:endParaRPr lang="ar-SA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float</a:t>
            </a:r>
            <a:r>
              <a:rPr lang="en-GB" dirty="0" smtClean="0">
                <a:solidFill>
                  <a:srgbClr val="000000"/>
                </a:solidFill>
              </a:rPr>
              <a:t> x;</a:t>
            </a:r>
          </a:p>
          <a:p>
            <a:pPr algn="l" rtl="0">
              <a:buClrTx/>
              <a:buNone/>
            </a:pPr>
            <a:r>
              <a:rPr lang="en-GB" dirty="0" err="1" smtClean="0">
                <a:solidFill>
                  <a:srgbClr val="000000"/>
                </a:solidFill>
              </a:rPr>
              <a:t>cout</a:t>
            </a:r>
            <a:r>
              <a:rPr lang="en-GB" dirty="0" smtClean="0">
                <a:solidFill>
                  <a:srgbClr val="000000"/>
                </a:solidFill>
              </a:rPr>
              <a:t>&lt;&lt;</a:t>
            </a:r>
            <a:r>
              <a:rPr lang="en-GB" dirty="0" smtClean="0">
                <a:solidFill>
                  <a:srgbClr val="C00000"/>
                </a:solidFill>
              </a:rPr>
              <a:t>" Enter the radius of the circle: "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err="1" smtClean="0">
                <a:solidFill>
                  <a:srgbClr val="000000"/>
                </a:solidFill>
              </a:rPr>
              <a:t>cin</a:t>
            </a:r>
            <a:r>
              <a:rPr lang="en-GB" dirty="0" smtClean="0">
                <a:solidFill>
                  <a:srgbClr val="000000"/>
                </a:solidFill>
              </a:rPr>
              <a:t>&gt;&gt;x;</a:t>
            </a: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b="1" dirty="0" smtClean="0">
                <a:solidFill>
                  <a:srgbClr val="000000"/>
                </a:solidFill>
              </a:rPr>
              <a:t>Circle C1(x); </a:t>
            </a:r>
          </a:p>
          <a:p>
            <a:pPr algn="l" rtl="0">
              <a:buClrTx/>
              <a:buNone/>
            </a:pPr>
            <a:r>
              <a:rPr lang="en-GB" dirty="0" err="1" smtClean="0">
                <a:solidFill>
                  <a:srgbClr val="000000"/>
                </a:solidFill>
              </a:rPr>
              <a:t>cout</a:t>
            </a:r>
            <a:r>
              <a:rPr lang="en-GB" dirty="0" smtClean="0">
                <a:solidFill>
                  <a:srgbClr val="000000"/>
                </a:solidFill>
              </a:rPr>
              <a:t>&lt;&lt;</a:t>
            </a:r>
            <a:r>
              <a:rPr lang="en-GB" dirty="0" smtClean="0">
                <a:solidFill>
                  <a:srgbClr val="C00000"/>
                </a:solidFill>
              </a:rPr>
              <a:t>"\n the area of the circle is: "</a:t>
            </a:r>
            <a:r>
              <a:rPr lang="en-GB" dirty="0" smtClean="0">
                <a:solidFill>
                  <a:srgbClr val="000000"/>
                </a:solidFill>
              </a:rPr>
              <a:t>&lt;&lt;C1.area()&lt;&lt;</a:t>
            </a:r>
            <a:r>
              <a:rPr lang="en-GB" dirty="0" err="1" smtClean="0">
                <a:solidFill>
                  <a:srgbClr val="000000"/>
                </a:solidFill>
              </a:rPr>
              <a:t>endl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r>
              <a:rPr lang="en-GB" dirty="0" err="1" smtClean="0">
                <a:solidFill>
                  <a:srgbClr val="000000"/>
                </a:solidFill>
              </a:rPr>
              <a:t>cout</a:t>
            </a:r>
            <a:r>
              <a:rPr lang="en-GB" dirty="0" smtClean="0">
                <a:solidFill>
                  <a:srgbClr val="000000"/>
                </a:solidFill>
              </a:rPr>
              <a:t>&lt;&lt;</a:t>
            </a:r>
            <a:r>
              <a:rPr lang="en-GB" dirty="0" smtClean="0">
                <a:solidFill>
                  <a:srgbClr val="C00000"/>
                </a:solidFill>
              </a:rPr>
              <a:t>" and the perimeter is:"</a:t>
            </a:r>
            <a:r>
              <a:rPr lang="en-GB" dirty="0" smtClean="0">
                <a:solidFill>
                  <a:srgbClr val="000000"/>
                </a:solidFill>
              </a:rPr>
              <a:t>&lt;&lt;C1.perimeter()&lt;&lt;</a:t>
            </a:r>
            <a:r>
              <a:rPr lang="en-GB" dirty="0" err="1" smtClean="0">
                <a:solidFill>
                  <a:srgbClr val="000000"/>
                </a:solidFill>
              </a:rPr>
              <a:t>endl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endParaRPr lang="ar-SA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return</a:t>
            </a:r>
            <a:r>
              <a:rPr lang="en-GB" dirty="0" smtClean="0">
                <a:solidFill>
                  <a:srgbClr val="000000"/>
                </a:solidFill>
              </a:rPr>
              <a:t> 0;</a:t>
            </a: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}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" t="4105" r="72993" b="73344"/>
          <a:stretch>
            <a:fillRect/>
          </a:stretch>
        </p:blipFill>
        <p:spPr bwMode="auto">
          <a:xfrm>
            <a:off x="827584" y="2132856"/>
            <a:ext cx="7560841" cy="374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0668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Implementing class Functions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marL="609600" indent="-609600" algn="l" rtl="0">
              <a:lnSpc>
                <a:spcPct val="80000"/>
              </a:lnSpc>
              <a:buNone/>
            </a:pPr>
            <a:r>
              <a:rPr lang="en-US" sz="2400" b="1" u="sng" dirty="0" smtClean="0"/>
              <a:t>There are two ways:</a:t>
            </a:r>
          </a:p>
          <a:p>
            <a:pPr marL="609600" indent="-609600" algn="l" rtl="0">
              <a:lnSpc>
                <a:spcPct val="80000"/>
              </a:lnSpc>
            </a:pPr>
            <a:endParaRPr lang="en-US" sz="2400" b="1" u="sng" dirty="0" smtClean="0"/>
          </a:p>
          <a:p>
            <a:pPr marL="609600" indent="-609600" algn="l" rtl="0">
              <a:lnSpc>
                <a:spcPct val="80000"/>
              </a:lnSpc>
              <a:buFont typeface="+mj-lt"/>
              <a:buAutoNum type="arabicPeriod"/>
            </a:pPr>
            <a:r>
              <a:rPr lang="en-US" sz="2400" b="1" dirty="0" smtClean="0"/>
              <a:t>Member functions defined outside class:</a:t>
            </a:r>
          </a:p>
          <a:p>
            <a:pPr marL="1009650" lvl="1" indent="-609600" algn="l" rtl="0">
              <a:lnSpc>
                <a:spcPct val="80000"/>
              </a:lnSpc>
            </a:pPr>
            <a:r>
              <a:rPr lang="en-US" sz="2400" dirty="0" smtClean="0"/>
              <a:t>Using Binary scope resolution operator (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sz="2400" dirty="0" smtClean="0"/>
              <a:t>)</a:t>
            </a:r>
          </a:p>
          <a:p>
            <a:pPr marL="1371600" lvl="2" indent="-457200" algn="l" rtl="0">
              <a:lnSpc>
                <a:spcPct val="80000"/>
              </a:lnSpc>
            </a:pPr>
            <a:r>
              <a:rPr lang="en-US" b="1" i="1" u="sng" dirty="0" err="1" smtClean="0">
                <a:solidFill>
                  <a:srgbClr val="0070C0"/>
                </a:solidFill>
                <a:latin typeface="Courier New" pitchFamily="49" charset="0"/>
              </a:rPr>
              <a:t>ReturnType</a:t>
            </a:r>
            <a:r>
              <a:rPr lang="en-US" b="1" i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  <a:latin typeface="Courier New" pitchFamily="49" charset="0"/>
              </a:rPr>
              <a:t>ClassName</a:t>
            </a:r>
            <a:r>
              <a:rPr lang="en-US" b="1" i="1" dirty="0" smtClean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b="1" i="1" u="sng" dirty="0" err="1" smtClean="0">
                <a:solidFill>
                  <a:srgbClr val="0070C0"/>
                </a:solidFill>
                <a:latin typeface="Courier New" pitchFamily="49" charset="0"/>
              </a:rPr>
              <a:t>MemberFunctionName</a:t>
            </a:r>
            <a:r>
              <a:rPr lang="en-US" b="1" i="1" dirty="0" smtClean="0">
                <a:solidFill>
                  <a:srgbClr val="0070C0"/>
                </a:solidFill>
                <a:latin typeface="Courier New" pitchFamily="49" charset="0"/>
              </a:rPr>
              <a:t>( </a:t>
            </a:r>
            <a:r>
              <a:rPr lang="en-US" b="1" i="1" dirty="0" smtClean="0">
                <a:latin typeface="Courier New" pitchFamily="49" charset="0"/>
              </a:rPr>
              <a:t>){..}</a:t>
            </a:r>
          </a:p>
          <a:p>
            <a:pPr marL="609600" indent="-609600" algn="l" rtl="0">
              <a:lnSpc>
                <a:spcPct val="80000"/>
              </a:lnSpc>
              <a:buFont typeface="+mj-lt"/>
              <a:buAutoNum type="arabicPeriod"/>
            </a:pPr>
            <a:endParaRPr lang="en-US" sz="2400" b="1" dirty="0" smtClean="0"/>
          </a:p>
          <a:p>
            <a:pPr marL="609600" indent="-609600" algn="l" rtl="0">
              <a:lnSpc>
                <a:spcPct val="80000"/>
              </a:lnSpc>
              <a:buFont typeface="+mj-lt"/>
              <a:buAutoNum type="arabicPeriod"/>
            </a:pPr>
            <a:r>
              <a:rPr lang="en-US" sz="2400" b="1" dirty="0" smtClean="0"/>
              <a:t>Member functions defined inside class</a:t>
            </a:r>
          </a:p>
          <a:p>
            <a:pPr marL="1009650" lvl="1" indent="-609600" algn="l" rtl="0">
              <a:lnSpc>
                <a:spcPct val="80000"/>
              </a:lnSpc>
            </a:pPr>
            <a:r>
              <a:rPr lang="en-US" sz="2400" dirty="0" smtClean="0"/>
              <a:t>When the body of a member function is defined inside a class declaration, it is declared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inline.</a:t>
            </a:r>
          </a:p>
          <a:p>
            <a:pPr marL="1371600" lvl="2" indent="-457200" algn="l" rtl="0">
              <a:lnSpc>
                <a:spcPct val="80000"/>
              </a:lnSpc>
              <a:buFont typeface="Wingdings" pitchFamily="2" charset="2"/>
              <a:buNone/>
            </a:pPr>
            <a:endParaRPr lang="en-US" b="1" i="1" dirty="0" smtClean="0">
              <a:latin typeface="Courier New" pitchFamily="49" charset="0"/>
            </a:endParaRPr>
          </a:p>
          <a:p>
            <a:pPr marL="990600" lvl="1" indent="-533400" algn="l" rtl="0">
              <a:lnSpc>
                <a:spcPct val="80000"/>
              </a:lnSpc>
              <a:buFontTx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12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GB" sz="4800" dirty="0" smtClean="0">
                <a:solidFill>
                  <a:schemeClr val="tx1"/>
                </a:solidFill>
                <a:latin typeface="+mn-lt"/>
              </a:rPr>
              <a:t>Object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You can look around you now and see many examples of real-world objects: your cat, your desk, your television set, your bicycle.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These real-world objects share two characteristics: they all have </a:t>
            </a:r>
            <a:r>
              <a:rPr lang="en-US" i="1" dirty="0" smtClean="0"/>
              <a:t>state</a:t>
            </a:r>
            <a:r>
              <a:rPr lang="en-US" dirty="0" smtClean="0"/>
              <a:t> and they all have </a:t>
            </a:r>
            <a:r>
              <a:rPr lang="en-US" i="1" dirty="0" smtClean="0"/>
              <a:t>behavior</a:t>
            </a:r>
          </a:p>
          <a:p>
            <a:pPr algn="l" rtl="0"/>
            <a:endParaRPr lang="en-US" i="1" dirty="0" smtClean="0"/>
          </a:p>
          <a:p>
            <a:pPr algn="l" rtl="0"/>
            <a:r>
              <a:rPr lang="en-US" dirty="0" smtClean="0"/>
              <a:t>For example, dogs have state (name, color, breed, hungry) and dogs have behavior (barking, fetching). </a:t>
            </a:r>
            <a:endParaRPr lang="en-GB" dirty="0"/>
          </a:p>
        </p:txBody>
      </p:sp>
      <p:sp>
        <p:nvSpPr>
          <p:cNvPr id="389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DD9BA880-B5E1-459E-9D66-775666C70A72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</a:t>
            </a:fld>
            <a:endParaRPr lang="en-GB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01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ar-S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529473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980728"/>
            <a:ext cx="467350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05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7362335" cy="50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2201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ar-S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681848" cy="27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7060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ar-S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6431517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1282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7109524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2729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ar-SA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8086795" cy="305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7171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ar-SA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6228184" cy="563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57400"/>
            <a:ext cx="456069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1359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22295"/>
            <a:ext cx="6515992" cy="586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7234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7642026" cy="35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114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GB" sz="4800" dirty="0" smtClean="0">
                <a:solidFill>
                  <a:schemeClr val="tx1"/>
                </a:solidFill>
                <a:latin typeface="+mn-lt"/>
              </a:rPr>
              <a:t>Object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Software objects are modeled after real-world objects in that they, too, have state and behavior.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A software object maintains its state in </a:t>
            </a:r>
            <a:r>
              <a:rPr lang="en-US" i="1" dirty="0" smtClean="0"/>
              <a:t>variables</a:t>
            </a:r>
            <a:r>
              <a:rPr lang="en-US" dirty="0" smtClean="0"/>
              <a:t> and implements its behavior with </a:t>
            </a:r>
            <a:r>
              <a:rPr lang="en-US" i="1" dirty="0" smtClean="0"/>
              <a:t>methods</a:t>
            </a:r>
            <a:r>
              <a:rPr lang="en-US" dirty="0" smtClean="0"/>
              <a:t>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GB" dirty="0" smtClean="0">
                <a:solidFill>
                  <a:srgbClr val="000000"/>
                </a:solidFill>
              </a:rPr>
              <a:t> An </a:t>
            </a:r>
            <a:r>
              <a:rPr lang="en-GB" b="1" dirty="0" smtClean="0">
                <a:solidFill>
                  <a:srgbClr val="002060"/>
                </a:solidFill>
              </a:rPr>
              <a:t>object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combines data and operations on the data into a single unit.</a:t>
            </a:r>
            <a:endParaRPr lang="ar-SA" dirty="0" smtClean="0">
              <a:solidFill>
                <a:srgbClr val="000000"/>
              </a:solidFill>
            </a:endParaRPr>
          </a:p>
          <a:p>
            <a:pPr algn="l" rtl="0"/>
            <a:endParaRPr lang="en-US" dirty="0"/>
          </a:p>
        </p:txBody>
      </p:sp>
      <p:sp>
        <p:nvSpPr>
          <p:cNvPr id="389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DD9BA880-B5E1-459E-9D66-775666C70A72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</a:t>
            </a:fld>
            <a:endParaRPr lang="en-GB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01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GB" sz="4800" dirty="0">
                <a:solidFill>
                  <a:schemeClr val="tx1"/>
                </a:solidFill>
                <a:latin typeface="+mn-lt"/>
              </a:rPr>
              <a:t>CLASSES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dirty="0" smtClean="0"/>
              <a:t>The Class is the foundation of C++ support for the OOP (Object-Oriented Programming ).</a:t>
            </a:r>
          </a:p>
          <a:p>
            <a:pPr algn="l" rtl="0"/>
            <a:r>
              <a:rPr lang="en-GB" dirty="0" smtClean="0"/>
              <a:t>It is the core of many of its more advanced features.</a:t>
            </a:r>
          </a:p>
          <a:p>
            <a:pPr algn="l" rtl="0">
              <a:spcBef>
                <a:spcPts val="1125"/>
              </a:spcBef>
              <a:defRPr/>
            </a:pPr>
            <a:r>
              <a:rPr lang="en-GB" dirty="0" smtClean="0">
                <a:solidFill>
                  <a:srgbClr val="000000"/>
                </a:solidFill>
              </a:rPr>
              <a:t>In C++, the mechanism that allow you to combine data and operations on the data into a single unit is called a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ar-SA" dirty="0" smtClean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r>
              <a:rPr lang="en-GB" dirty="0" smtClean="0">
                <a:solidFill>
                  <a:srgbClr val="000000"/>
                </a:solidFill>
              </a:rPr>
              <a:t> A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is a collection of fixed number of components. The components of a class are called the </a:t>
            </a:r>
            <a:r>
              <a:rPr lang="en-GB" b="1" dirty="0" smtClean="0">
                <a:solidFill>
                  <a:srgbClr val="000000"/>
                </a:solidFill>
              </a:rPr>
              <a:t>members</a:t>
            </a:r>
            <a:r>
              <a:rPr lang="en-GB" dirty="0" smtClean="0">
                <a:solidFill>
                  <a:srgbClr val="000000"/>
                </a:solidFill>
              </a:rPr>
              <a:t> of the class.</a:t>
            </a:r>
          </a:p>
          <a:p>
            <a:pPr algn="l" rtl="0"/>
            <a:endParaRPr lang="en-GB" dirty="0"/>
          </a:p>
        </p:txBody>
      </p:sp>
      <p:sp>
        <p:nvSpPr>
          <p:cNvPr id="389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DD9BA880-B5E1-459E-9D66-775666C70A72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4</a:t>
            </a:fld>
            <a:endParaRPr lang="en-GB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01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pPr algn="l" rtl="0"/>
            <a:r>
              <a:rPr lang="en-GB" sz="4400" dirty="0">
                <a:solidFill>
                  <a:schemeClr val="tx1"/>
                </a:solidFill>
                <a:latin typeface="+mn-lt"/>
              </a:rPr>
              <a:t>CLASSES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spcBef>
                <a:spcPts val="1125"/>
              </a:spcBef>
              <a:defRPr/>
            </a:pPr>
            <a:r>
              <a:rPr lang="en-GB" dirty="0" smtClean="0">
                <a:solidFill>
                  <a:srgbClr val="000000"/>
                </a:solidFill>
              </a:rPr>
              <a:t>class definition:</a:t>
            </a: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endParaRPr lang="en-GB" dirty="0" smtClean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 classMembersList consists </a:t>
            </a:r>
            <a:r>
              <a:rPr lang="en-GB" dirty="0" smtClean="0">
                <a:solidFill>
                  <a:srgbClr val="000000"/>
                </a:solidFill>
              </a:rPr>
              <a:t>of </a:t>
            </a:r>
            <a:r>
              <a:rPr lang="en-GB" b="1" dirty="0">
                <a:solidFill>
                  <a:srgbClr val="000000"/>
                </a:solidFill>
              </a:rPr>
              <a:t>variable</a:t>
            </a:r>
            <a:r>
              <a:rPr lang="en-GB" dirty="0">
                <a:solidFill>
                  <a:srgbClr val="000000"/>
                </a:solidFill>
              </a:rPr>
              <a:t> (attribute) </a:t>
            </a:r>
            <a:r>
              <a:rPr lang="en-GB" dirty="0" smtClean="0">
                <a:solidFill>
                  <a:srgbClr val="000000"/>
                </a:solidFill>
              </a:rPr>
              <a:t>and/or </a:t>
            </a:r>
            <a:r>
              <a:rPr lang="en-GB" b="1" dirty="0">
                <a:solidFill>
                  <a:srgbClr val="000000"/>
                </a:solidFill>
              </a:rPr>
              <a:t>functions</a:t>
            </a:r>
            <a:r>
              <a:rPr lang="en-GB" dirty="0">
                <a:solidFill>
                  <a:srgbClr val="000000"/>
                </a:solidFill>
              </a:rPr>
              <a:t> (method</a:t>
            </a:r>
            <a:r>
              <a:rPr lang="en-GB" dirty="0" smtClean="0">
                <a:solidFill>
                  <a:srgbClr val="000000"/>
                </a:solidFill>
              </a:rPr>
              <a:t>) </a:t>
            </a:r>
            <a:r>
              <a:rPr lang="en-GB" b="1" dirty="0">
                <a:solidFill>
                  <a:srgbClr val="000000"/>
                </a:solidFill>
              </a:rPr>
              <a:t>declarations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.</a:t>
            </a: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endParaRPr lang="en-GB" dirty="0">
              <a:solidFill>
                <a:srgbClr val="003399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140968"/>
            <a:ext cx="6021774" cy="19005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classIdentifier</a:t>
            </a:r>
            <a:r>
              <a:rPr lang="en-GB" dirty="0" smtClean="0">
                <a:solidFill>
                  <a:srgbClr val="000000"/>
                </a:solidFill>
              </a:rPr>
              <a:t> 	</a:t>
            </a:r>
            <a:r>
              <a:rPr lang="en-GB" dirty="0" smtClean="0">
                <a:solidFill>
                  <a:srgbClr val="00B050"/>
                </a:solidFill>
              </a:rPr>
              <a:t>//name</a:t>
            </a:r>
            <a:endParaRPr lang="en-GB" dirty="0">
              <a:solidFill>
                <a:srgbClr val="00B050"/>
              </a:solidFill>
            </a:endParaRP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	classMembersList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};</a:t>
            </a:r>
            <a:endParaRPr lang="ar-SA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13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Members Declaration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 marL="342900" lvl="2" indent="-342900" algn="l" rtl="0"/>
            <a:r>
              <a:rPr lang="en-US" dirty="0" smtClean="0">
                <a:solidFill>
                  <a:schemeClr val="tx1"/>
                </a:solidFill>
              </a:rPr>
              <a:t>Each class containing </a:t>
            </a:r>
            <a:r>
              <a:rPr lang="en-US" b="1" dirty="0" smtClean="0">
                <a:solidFill>
                  <a:schemeClr val="tx1"/>
                </a:solidFill>
              </a:rPr>
              <a:t>data members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b="1" dirty="0" smtClean="0">
                <a:solidFill>
                  <a:schemeClr val="tx1"/>
                </a:solidFill>
              </a:rPr>
              <a:t>member functions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 rtl="0" eaLnBrk="1" hangingPunct="1"/>
            <a:r>
              <a:rPr lang="en-US" sz="2800" dirty="0" smtClean="0">
                <a:solidFill>
                  <a:srgbClr val="0070C0"/>
                </a:solidFill>
              </a:rPr>
              <a:t>Data :</a:t>
            </a:r>
          </a:p>
          <a:p>
            <a:pPr lvl="1" algn="l" rtl="0"/>
            <a:r>
              <a:rPr lang="en-US" sz="2400" dirty="0" smtClean="0"/>
              <a:t>If a member of a </a:t>
            </a:r>
            <a:r>
              <a:rPr lang="en-US" sz="2400" dirty="0" smtClean="0">
                <a:latin typeface="Courier New" pitchFamily="49" charset="0"/>
              </a:rPr>
              <a:t>class</a:t>
            </a:r>
            <a:r>
              <a:rPr lang="en-US" sz="2400" dirty="0" smtClean="0"/>
              <a:t> is </a:t>
            </a:r>
            <a:r>
              <a:rPr lang="en-US" sz="2400" b="1" dirty="0" smtClean="0"/>
              <a:t>a variable</a:t>
            </a:r>
          </a:p>
          <a:p>
            <a:pPr lvl="2" algn="l" rtl="0"/>
            <a:r>
              <a:rPr lang="en-US" sz="2000" dirty="0" smtClean="0">
                <a:solidFill>
                  <a:schemeClr val="tx1"/>
                </a:solidFill>
              </a:rPr>
              <a:t>It is declared like any other variable</a:t>
            </a:r>
          </a:p>
          <a:p>
            <a:pPr lvl="2" algn="l" rtl="0"/>
            <a:r>
              <a:rPr lang="en-US" sz="2000" dirty="0" smtClean="0">
                <a:solidFill>
                  <a:schemeClr val="tx1"/>
                </a:solidFill>
              </a:rPr>
              <a:t>You </a:t>
            </a:r>
            <a:r>
              <a:rPr lang="en-US" sz="2000" b="1" dirty="0" smtClean="0">
                <a:solidFill>
                  <a:schemeClr val="tx1"/>
                </a:solidFill>
              </a:rPr>
              <a:t>cannot </a:t>
            </a:r>
            <a:r>
              <a:rPr lang="en-US" sz="2000" dirty="0" smtClean="0">
                <a:solidFill>
                  <a:schemeClr val="tx1"/>
                </a:solidFill>
              </a:rPr>
              <a:t>initialize a variable when you declare it</a:t>
            </a:r>
          </a:p>
          <a:p>
            <a:pPr algn="l" rtl="0" eaLnBrk="1" hangingPunct="1"/>
            <a:r>
              <a:rPr lang="en-US" sz="2800" dirty="0" smtClean="0">
                <a:solidFill>
                  <a:srgbClr val="0070C0"/>
                </a:solidFill>
              </a:rPr>
              <a:t>functions:</a:t>
            </a:r>
          </a:p>
          <a:p>
            <a:pPr lvl="1" algn="l" rtl="0"/>
            <a:r>
              <a:rPr lang="en-US" sz="2400" dirty="0" smtClean="0"/>
              <a:t>If a member of a </a:t>
            </a:r>
            <a:r>
              <a:rPr lang="en-US" sz="2400" dirty="0" smtClean="0">
                <a:latin typeface="Courier New" pitchFamily="49" charset="0"/>
              </a:rPr>
              <a:t>class</a:t>
            </a:r>
            <a:r>
              <a:rPr lang="en-US" sz="2400" dirty="0" smtClean="0"/>
              <a:t> is </a:t>
            </a:r>
            <a:r>
              <a:rPr lang="en-US" sz="2400" b="1" dirty="0" smtClean="0"/>
              <a:t>a function</a:t>
            </a:r>
          </a:p>
          <a:p>
            <a:pPr lvl="2" algn="l" rtl="0"/>
            <a:r>
              <a:rPr lang="en-US" sz="2000" dirty="0" smtClean="0">
                <a:solidFill>
                  <a:schemeClr val="tx1"/>
                </a:solidFill>
              </a:rPr>
              <a:t>Only  Function prototype is listed.</a:t>
            </a:r>
          </a:p>
          <a:p>
            <a:pPr lvl="2" algn="l" rtl="0"/>
            <a:r>
              <a:rPr lang="en-US" sz="2000" dirty="0" smtClean="0">
                <a:solidFill>
                  <a:schemeClr val="tx1"/>
                </a:solidFill>
              </a:rPr>
              <a:t>Or, the  body of a member function is defined inside a class declaration, it is declared inline.</a:t>
            </a:r>
          </a:p>
          <a:p>
            <a:pPr lvl="2" algn="l" rtl="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1029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pPr algn="l" rtl="0"/>
            <a:r>
              <a:rPr lang="en-GB" sz="4400" dirty="0">
                <a:solidFill>
                  <a:schemeClr val="tx1"/>
                </a:solidFill>
                <a:latin typeface="+mn-lt"/>
              </a:rPr>
              <a:t>CLASSES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endParaRPr lang="en-GB" dirty="0" smtClean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 classMembersList consists </a:t>
            </a:r>
            <a:r>
              <a:rPr lang="en-GB" dirty="0" smtClean="0">
                <a:solidFill>
                  <a:srgbClr val="000000"/>
                </a:solidFill>
              </a:rPr>
              <a:t>of </a:t>
            </a:r>
            <a:r>
              <a:rPr lang="en-GB" b="1" dirty="0">
                <a:solidFill>
                  <a:srgbClr val="000000"/>
                </a:solidFill>
              </a:rPr>
              <a:t>variable</a:t>
            </a:r>
            <a:r>
              <a:rPr lang="en-GB" dirty="0">
                <a:solidFill>
                  <a:srgbClr val="000000"/>
                </a:solidFill>
              </a:rPr>
              <a:t> (attribute) </a:t>
            </a:r>
            <a:r>
              <a:rPr lang="en-GB" dirty="0" smtClean="0">
                <a:solidFill>
                  <a:srgbClr val="000000"/>
                </a:solidFill>
              </a:rPr>
              <a:t>and/or </a:t>
            </a:r>
            <a:r>
              <a:rPr lang="en-GB" b="1" dirty="0">
                <a:solidFill>
                  <a:srgbClr val="000000"/>
                </a:solidFill>
              </a:rPr>
              <a:t>functions</a:t>
            </a:r>
            <a:r>
              <a:rPr lang="en-GB" dirty="0">
                <a:solidFill>
                  <a:srgbClr val="000000"/>
                </a:solidFill>
              </a:rPr>
              <a:t> (method</a:t>
            </a:r>
            <a:r>
              <a:rPr lang="en-GB" dirty="0" smtClean="0">
                <a:solidFill>
                  <a:srgbClr val="000000"/>
                </a:solidFill>
              </a:rPr>
              <a:t>) </a:t>
            </a:r>
            <a:r>
              <a:rPr lang="en-GB" b="1" dirty="0">
                <a:solidFill>
                  <a:srgbClr val="000000"/>
                </a:solidFill>
              </a:rPr>
              <a:t>declarations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.</a:t>
            </a: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endParaRPr lang="en-GB" dirty="0">
              <a:solidFill>
                <a:srgbClr val="003399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340768"/>
            <a:ext cx="6021774" cy="3849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 	car </a:t>
            </a:r>
            <a:r>
              <a:rPr lang="en-GB" dirty="0" smtClean="0">
                <a:solidFill>
                  <a:srgbClr val="00B050"/>
                </a:solidFill>
              </a:rPr>
              <a:t>//name</a:t>
            </a:r>
            <a:endParaRPr lang="en-GB" dirty="0">
              <a:solidFill>
                <a:srgbClr val="00B050"/>
              </a:solidFill>
            </a:endParaRP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00"/>
                </a:solidFill>
              </a:rPr>
              <a:t>string </a:t>
            </a:r>
            <a:r>
              <a:rPr lang="en-GB" dirty="0" err="1" smtClean="0">
                <a:solidFill>
                  <a:srgbClr val="000000"/>
                </a:solidFill>
              </a:rPr>
              <a:t>color</a:t>
            </a:r>
            <a:r>
              <a:rPr lang="en-GB" dirty="0" smtClean="0">
                <a:solidFill>
                  <a:srgbClr val="000000"/>
                </a:solidFill>
              </a:rPr>
              <a:t> ;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 smtClean="0">
                <a:solidFill>
                  <a:srgbClr val="000000"/>
                </a:solidFill>
              </a:rPr>
              <a:t>	String model;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	Double price ;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Void print (){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Cout</a:t>
            </a:r>
            <a:r>
              <a:rPr lang="en-US" dirty="0" smtClean="0">
                <a:solidFill>
                  <a:srgbClr val="000000"/>
                </a:solidFill>
              </a:rPr>
              <a:t> &lt;&lt;“ the car information “&lt;&lt; color &lt;&lt;model&lt;&lt; price&lt;&lt; </a:t>
            </a:r>
            <a:r>
              <a:rPr lang="en-US" dirty="0" err="1" smtClean="0">
                <a:solidFill>
                  <a:srgbClr val="000000"/>
                </a:solidFill>
              </a:rPr>
              <a:t>endl</a:t>
            </a:r>
            <a:r>
              <a:rPr lang="en-US" dirty="0" smtClean="0">
                <a:solidFill>
                  <a:srgbClr val="000000"/>
                </a:solidFill>
              </a:rPr>
              <a:t>;)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};</a:t>
            </a:r>
            <a:endParaRPr lang="ar-SA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13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Cont. Classes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 lnSpcReduction="20000"/>
          </a:bodyPr>
          <a:lstStyle/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Members of a class are classified into one of three categories: </a:t>
            </a:r>
            <a:endParaRPr lang="en-GB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  <a:defRPr/>
            </a:pPr>
            <a:r>
              <a:rPr lang="en-GB" b="1" dirty="0" smtClean="0">
                <a:solidFill>
                  <a:srgbClr val="000000"/>
                </a:solidFill>
              </a:rPr>
              <a:t>Private</a:t>
            </a:r>
            <a:r>
              <a:rPr lang="en-GB" dirty="0" smtClean="0">
                <a:solidFill>
                  <a:srgbClr val="000000"/>
                </a:solidFill>
              </a:rPr>
              <a:t> (</a:t>
            </a:r>
            <a:r>
              <a:rPr lang="en-GB" i="1" dirty="0" smtClean="0">
                <a:solidFill>
                  <a:srgbClr val="FF0000"/>
                </a:solidFill>
              </a:rPr>
              <a:t>default</a:t>
            </a:r>
            <a:r>
              <a:rPr lang="en-GB" dirty="0" smtClean="0">
                <a:solidFill>
                  <a:srgbClr val="000000"/>
                </a:solidFill>
              </a:rPr>
              <a:t>) : </a:t>
            </a:r>
            <a:r>
              <a:rPr lang="en-GB" dirty="0">
                <a:solidFill>
                  <a:srgbClr val="000000"/>
                </a:solidFill>
              </a:rPr>
              <a:t>not accessible outside the class.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b="1" dirty="0" smtClean="0">
                <a:solidFill>
                  <a:srgbClr val="000000"/>
                </a:solidFill>
              </a:rPr>
              <a:t>Protected</a:t>
            </a:r>
            <a:r>
              <a:rPr lang="en-GB" dirty="0" smtClean="0">
                <a:solidFill>
                  <a:srgbClr val="000000"/>
                </a:solidFill>
              </a:rPr>
              <a:t>: </a:t>
            </a:r>
            <a:r>
              <a:rPr lang="en-GB" dirty="0">
                <a:solidFill>
                  <a:srgbClr val="000000"/>
                </a:solidFill>
              </a:rPr>
              <a:t>not accessible outside the class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b="1" dirty="0" smtClean="0">
                <a:solidFill>
                  <a:srgbClr val="000000"/>
                </a:solidFill>
              </a:rPr>
              <a:t>Public</a:t>
            </a:r>
            <a:r>
              <a:rPr lang="en-GB" dirty="0" smtClean="0">
                <a:solidFill>
                  <a:srgbClr val="000000"/>
                </a:solidFill>
              </a:rPr>
              <a:t>: </a:t>
            </a:r>
            <a:r>
              <a:rPr lang="en-GB" dirty="0">
                <a:solidFill>
                  <a:srgbClr val="000000"/>
                </a:solidFill>
              </a:rPr>
              <a:t>accessible outside the class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r>
              <a:rPr lang="en-GB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Note: 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sz="2400" i="1" dirty="0" smtClean="0">
                <a:solidFill>
                  <a:srgbClr val="000000"/>
                </a:solidFill>
              </a:rPr>
              <a:t>The </a:t>
            </a:r>
            <a:r>
              <a:rPr lang="en-GB" sz="2400" i="1" dirty="0" smtClean="0">
                <a:solidFill>
                  <a:srgbClr val="0070C0"/>
                </a:solidFill>
              </a:rPr>
              <a:t>keyword </a:t>
            </a:r>
            <a:r>
              <a:rPr lang="en-GB" sz="2400" i="1" dirty="0" smtClean="0">
                <a:solidFill>
                  <a:srgbClr val="000000"/>
                </a:solidFill>
              </a:rPr>
              <a:t>of category name  is followed by </a:t>
            </a:r>
            <a:r>
              <a:rPr lang="en-GB" sz="2400" i="1" dirty="0" smtClean="0">
                <a:solidFill>
                  <a:srgbClr val="0070C0"/>
                </a:solidFill>
              </a:rPr>
              <a:t>colon (:) </a:t>
            </a:r>
            <a:r>
              <a:rPr lang="en-GB" sz="2400" i="1" dirty="0" smtClean="0">
                <a:solidFill>
                  <a:srgbClr val="000000"/>
                </a:solidFill>
              </a:rPr>
              <a:t>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i="1" dirty="0" smtClean="0">
                <a:solidFill>
                  <a:srgbClr val="000000"/>
                </a:solidFill>
              </a:rPr>
              <a:t>In </a:t>
            </a:r>
            <a:r>
              <a:rPr lang="en-GB" i="1" dirty="0">
                <a:solidFill>
                  <a:srgbClr val="000000"/>
                </a:solidFill>
              </a:rPr>
              <a:t>the definition of a class</a:t>
            </a:r>
            <a:r>
              <a:rPr lang="en-GB" i="1" dirty="0">
                <a:solidFill>
                  <a:srgbClr val="FF0000"/>
                </a:solidFill>
              </a:rPr>
              <a:t>, you cannot initialize a variable when you declare it</a:t>
            </a:r>
            <a:r>
              <a:rPr lang="en-GB" i="1" dirty="0" smtClean="0">
                <a:solidFill>
                  <a:srgbClr val="000000"/>
                </a:solidFill>
              </a:rPr>
              <a:t>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i="1" dirty="0" smtClean="0">
                <a:solidFill>
                  <a:srgbClr val="000000"/>
                </a:solidFill>
              </a:rPr>
              <a:t> </a:t>
            </a:r>
            <a:r>
              <a:rPr lang="en-GB" i="1" dirty="0">
                <a:solidFill>
                  <a:srgbClr val="000000"/>
                </a:solidFill>
              </a:rPr>
              <a:t>In C++, a class is a definition. No memory is allocated for the class itself; memory is allocated for the class objects (class instances) when you declare them</a:t>
            </a:r>
            <a:r>
              <a:rPr lang="en-GB" i="1" dirty="0" smtClean="0">
                <a:solidFill>
                  <a:srgbClr val="000000"/>
                </a:solidFill>
              </a:rPr>
              <a:t>.</a:t>
            </a:r>
          </a:p>
          <a:p>
            <a:pPr marL="402336" lvl="1" indent="0" algn="l" rtl="0">
              <a:spcBef>
                <a:spcPts val="1125"/>
              </a:spcBef>
              <a:buNone/>
              <a:defRPr/>
            </a:pPr>
            <a:endParaRPr lang="en-GB" i="1" dirty="0">
              <a:solidFill>
                <a:srgbClr val="000000"/>
              </a:solidFill>
            </a:endParaRPr>
          </a:p>
          <a:p>
            <a:pPr algn="l" rtl="0">
              <a:buClrTx/>
              <a:defRPr/>
            </a:pPr>
            <a:endParaRPr lang="en-GB" i="1" dirty="0">
              <a:solidFill>
                <a:srgbClr val="000000"/>
              </a:solidFill>
            </a:endParaRPr>
          </a:p>
          <a:p>
            <a:pPr algn="l" rtl="0">
              <a:buClrTx/>
              <a:defRPr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39194C56-5102-4B5E-87E9-92FAD9565996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8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66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4664"/>
            <a:ext cx="8229600" cy="715962"/>
          </a:xfrm>
        </p:spPr>
        <p:txBody>
          <a:bodyPr>
            <a:normAutofit/>
          </a:bodyPr>
          <a:lstStyle/>
          <a:p>
            <a:pPr algn="ctr" rtl="0" eaLnBrk="1" hangingPunct="1"/>
            <a:r>
              <a:rPr lang="en-US" altLang="zh-CN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Define a Class Type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4038600" cy="4495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 rtl="0" eaLnBrk="1" hangingPunct="1">
              <a:buFontTx/>
              <a:buNone/>
            </a:pPr>
            <a:endParaRPr lang="en-US" altLang="zh-CN" sz="2400" b="1" dirty="0" smtClean="0">
              <a:solidFill>
                <a:schemeClr val="accent2"/>
              </a:solidFill>
              <a:ea typeface="SimSun" pitchFamily="2" charset="-122"/>
            </a:endParaRPr>
          </a:p>
          <a:p>
            <a:pPr algn="l" rtl="0" eaLnBrk="1" hangingPunct="1">
              <a:buFontTx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ea typeface="SimSun" pitchFamily="2" charset="-122"/>
              </a:rPr>
              <a:t>	</a:t>
            </a:r>
            <a:r>
              <a:rPr lang="en-US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class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class_name</a:t>
            </a:r>
            <a:r>
              <a:rPr lang="en-US" altLang="zh-CN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{</a:t>
            </a:r>
            <a:r>
              <a:rPr lang="en-US" altLang="zh-CN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i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permission_label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i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       </a:t>
            </a:r>
            <a:r>
              <a:rPr lang="en-US" altLang="zh-CN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member</a:t>
            </a:r>
            <a:r>
              <a:rPr lang="en-US" altLang="zh-C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endParaRPr lang="en-US" altLang="zh-CN" sz="2400" dirty="0" smtClean="0">
              <a:solidFill>
                <a:schemeClr val="accent2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l" rtl="0" eaLnBrk="1" hangingPunct="1">
              <a:buFontTx/>
              <a:buNone/>
            </a:pPr>
            <a:r>
              <a:rPr lang="en-US" altLang="zh-CN" sz="2400" i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permission_label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i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       </a:t>
            </a:r>
            <a:r>
              <a:rPr lang="en-US" altLang="zh-CN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member</a:t>
            </a:r>
            <a:r>
              <a:rPr lang="en-US" altLang="zh-C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... </a:t>
            </a:r>
          </a:p>
          <a:p>
            <a:pPr algn="l" rtl="0" eaLnBrk="1" hangingPunct="1">
              <a:buFontTx/>
              <a:buNone/>
            </a:pPr>
            <a:r>
              <a:rPr lang="en-US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};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932040" y="1600200"/>
            <a:ext cx="3830960" cy="43490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class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Rectangle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{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private: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float 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width;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float length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public: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void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setWidth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(float w);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void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setLength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(float  l);</a:t>
            </a:r>
            <a:endParaRPr lang="en-US" altLang="zh-CN" sz="2400" dirty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float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calcArea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();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};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 flipH="1">
            <a:off x="7092280" y="3068761"/>
            <a:ext cx="648072" cy="576263"/>
            <a:chOff x="2352" y="2064"/>
            <a:chExt cx="912" cy="363"/>
          </a:xfrm>
        </p:grpSpPr>
        <p:sp>
          <p:nvSpPr>
            <p:cNvPr id="8210" name="Line 8"/>
            <p:cNvSpPr>
              <a:spLocks noChangeShapeType="1"/>
            </p:cNvSpPr>
            <p:nvPr/>
          </p:nvSpPr>
          <p:spPr bwMode="auto">
            <a:xfrm>
              <a:off x="2352" y="2064"/>
              <a:ext cx="912" cy="3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  <p:sp>
          <p:nvSpPr>
            <p:cNvPr id="8211" name="Line 12"/>
            <p:cNvSpPr>
              <a:spLocks noChangeShapeType="1"/>
            </p:cNvSpPr>
            <p:nvPr/>
          </p:nvSpPr>
          <p:spPr bwMode="auto">
            <a:xfrm>
              <a:off x="2352" y="2064"/>
              <a:ext cx="604" cy="36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 rot="2922931" flipH="1">
            <a:off x="7568065" y="4594615"/>
            <a:ext cx="841558" cy="1583752"/>
            <a:chOff x="2112" y="2167"/>
            <a:chExt cx="1613" cy="774"/>
          </a:xfrm>
        </p:grpSpPr>
        <p:sp>
          <p:nvSpPr>
            <p:cNvPr id="8208" name="Line 13"/>
            <p:cNvSpPr>
              <a:spLocks noChangeShapeType="1"/>
            </p:cNvSpPr>
            <p:nvPr/>
          </p:nvSpPr>
          <p:spPr bwMode="auto">
            <a:xfrm>
              <a:off x="2112" y="2880"/>
              <a:ext cx="1613" cy="6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V="1">
              <a:off x="2112" y="2167"/>
              <a:ext cx="1526" cy="71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11138" y="3200400"/>
            <a:ext cx="855662" cy="1828800"/>
            <a:chOff x="133" y="2016"/>
            <a:chExt cx="539" cy="1152"/>
          </a:xfrm>
        </p:grpSpPr>
        <p:sp>
          <p:nvSpPr>
            <p:cNvPr id="8206" name="Text Box 17"/>
            <p:cNvSpPr txBox="1">
              <a:spLocks noChangeArrowheads="1"/>
            </p:cNvSpPr>
            <p:nvPr/>
          </p:nvSpPr>
          <p:spPr bwMode="auto">
            <a:xfrm>
              <a:off x="133" y="2457"/>
              <a:ext cx="4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zh-CN">
                  <a:latin typeface="Comic Sans MS" pitchFamily="66" charset="0"/>
                  <a:ea typeface="SimSun" pitchFamily="2" charset="-122"/>
                </a:rPr>
                <a:t>Body</a:t>
              </a:r>
            </a:p>
          </p:txBody>
        </p:sp>
        <p:sp>
          <p:nvSpPr>
            <p:cNvPr id="8207" name="AutoShape 18"/>
            <p:cNvSpPr>
              <a:spLocks/>
            </p:cNvSpPr>
            <p:nvPr/>
          </p:nvSpPr>
          <p:spPr bwMode="auto">
            <a:xfrm>
              <a:off x="624" y="2016"/>
              <a:ext cx="48" cy="1152"/>
            </a:xfrm>
            <a:prstGeom prst="leftBrace">
              <a:avLst>
                <a:gd name="adj1" fmla="val 200000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zh-CN" altLang="en-US">
                <a:ea typeface="SimSun" pitchFamily="2" charset="-122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04800" y="1676400"/>
            <a:ext cx="2057400" cy="533400"/>
            <a:chOff x="192" y="1056"/>
            <a:chExt cx="1296" cy="336"/>
          </a:xfrm>
        </p:grpSpPr>
        <p:sp>
          <p:nvSpPr>
            <p:cNvPr id="8203" name="Text Box 19"/>
            <p:cNvSpPr txBox="1">
              <a:spLocks noChangeArrowheads="1"/>
            </p:cNvSpPr>
            <p:nvPr/>
          </p:nvSpPr>
          <p:spPr bwMode="auto">
            <a:xfrm>
              <a:off x="192" y="1056"/>
              <a:ext cx="6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zh-CN" dirty="0">
                  <a:solidFill>
                    <a:srgbClr val="7030A0"/>
                  </a:solidFill>
                  <a:latin typeface="Comic Sans MS" pitchFamily="66" charset="0"/>
                  <a:ea typeface="SimSun" pitchFamily="2" charset="-122"/>
                </a:rPr>
                <a:t>Header</a:t>
              </a:r>
            </a:p>
          </p:txBody>
        </p:sp>
        <p:sp>
          <p:nvSpPr>
            <p:cNvPr id="8204" name="Line 20"/>
            <p:cNvSpPr>
              <a:spLocks noChangeShapeType="1"/>
            </p:cNvSpPr>
            <p:nvPr/>
          </p:nvSpPr>
          <p:spPr bwMode="auto">
            <a:xfrm>
              <a:off x="624" y="1248"/>
              <a:ext cx="48" cy="14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  <p:sp>
          <p:nvSpPr>
            <p:cNvPr id="8205" name="Line 21"/>
            <p:cNvSpPr>
              <a:spLocks noChangeShapeType="1"/>
            </p:cNvSpPr>
            <p:nvPr/>
          </p:nvSpPr>
          <p:spPr bwMode="auto">
            <a:xfrm>
              <a:off x="624" y="1248"/>
              <a:ext cx="864" cy="14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732240" y="2564904"/>
            <a:ext cx="1800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Data Members</a:t>
            </a:r>
            <a:endParaRPr lang="ar-SA" dirty="0">
              <a:solidFill>
                <a:srgbClr val="7030A0"/>
              </a:solidFill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6176" y="6237312"/>
            <a:ext cx="21905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Member</a:t>
            </a:r>
            <a:r>
              <a:rPr lang="ar-SA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Functions</a:t>
            </a:r>
            <a:endParaRPr lang="ar-SA" dirty="0">
              <a:solidFill>
                <a:srgbClr val="7030A0"/>
              </a:solidFill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rot="2922931" flipH="1" flipV="1">
            <a:off x="7401640" y="5182544"/>
            <a:ext cx="773452" cy="80691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l" rtl="0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529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6.864"/>
  <p:tag name="TIMELINE" val="5.8/17.8/23.6/32.0/41.5/49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4F7D0C1-DF7A-4A61-99C7-23F929989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0EE202-CC4B-425D-B100-7819B50BD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CC0F7D-5A6F-4AFC-8029-B41F904FE35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2820</TotalTime>
  <Words>975</Words>
  <Application>Microsoft Office PowerPoint</Application>
  <PresentationFormat>عرض على الشاشة (3:4)‏</PresentationFormat>
  <Paragraphs>265</Paragraphs>
  <Slides>28</Slides>
  <Notes>9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Urban</vt:lpstr>
      <vt:lpstr>CS1201:  Programming Language 2</vt:lpstr>
      <vt:lpstr>Object</vt:lpstr>
      <vt:lpstr>Object</vt:lpstr>
      <vt:lpstr>CLASSES</vt:lpstr>
      <vt:lpstr>CLASSES</vt:lpstr>
      <vt:lpstr>Members Declaration</vt:lpstr>
      <vt:lpstr>CLASSES</vt:lpstr>
      <vt:lpstr>Cont. Classes</vt:lpstr>
      <vt:lpstr>Define a Class Type</vt:lpstr>
      <vt:lpstr>Accessing Class Members</vt:lpstr>
      <vt:lpstr>Example</vt:lpstr>
      <vt:lpstr>Accessibility Example1 </vt:lpstr>
      <vt:lpstr>Accessibility Example2 </vt:lpstr>
      <vt:lpstr>Accessibility Example 3</vt:lpstr>
      <vt:lpstr>Constructors Vs. Destructor</vt:lpstr>
      <vt:lpstr>Example # 1</vt:lpstr>
      <vt:lpstr>Example # 1</vt:lpstr>
      <vt:lpstr>عرض تقديمي في PowerPoint</vt:lpstr>
      <vt:lpstr>Implementing class Functions</vt:lpstr>
      <vt:lpstr>Example #1</vt:lpstr>
      <vt:lpstr>عرض تقديمي في PowerPoint</vt:lpstr>
      <vt:lpstr>Output</vt:lpstr>
      <vt:lpstr>Example </vt:lpstr>
      <vt:lpstr>Example</vt:lpstr>
      <vt:lpstr>Example</vt:lpstr>
      <vt:lpstr>Example</vt:lpstr>
      <vt:lpstr>عرض تقديمي في PowerPoint</vt:lpstr>
      <vt:lpstr>Output: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user-8</cp:lastModifiedBy>
  <cp:revision>105</cp:revision>
  <dcterms:created xsi:type="dcterms:W3CDTF">2012-02-10T18:18:13Z</dcterms:created>
  <dcterms:modified xsi:type="dcterms:W3CDTF">2019-09-05T06:24:21Z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