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CBDED-7BB1-4482-AA3E-2A1F1820ABE9}"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55AC1-33A7-4F1C-BB12-DD9DCA4A0B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CBDED-7BB1-4482-AA3E-2A1F1820ABE9}" type="datetimeFigureOut">
              <a:rPr lang="en-US" smtClean="0"/>
              <a:pPr/>
              <a:t>11/24/2012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55AC1-33A7-4F1C-BB12-DD9DCA4A0B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Learning</a:t>
            </a:r>
            <a:br>
              <a:rPr lang="en-US" b="1" dirty="0"/>
            </a:br>
            <a:r>
              <a:rPr lang="en-US" b="1" dirty="0"/>
              <a:t>Classic</a:t>
            </a:r>
            <a:br>
              <a:rPr lang="en-US" b="1" dirty="0"/>
            </a:br>
            <a:r>
              <a:rPr lang="en-US" b="1" dirty="0"/>
              <a:t>Debate</a:t>
            </a:r>
            <a:endParaRPr lang="en-US" dirty="0"/>
          </a:p>
        </p:txBody>
      </p:sp>
      <p:sp>
        <p:nvSpPr>
          <p:cNvPr id="3" name="Subtitle 2"/>
          <p:cNvSpPr>
            <a:spLocks noGrp="1"/>
          </p:cNvSpPr>
          <p:nvPr>
            <p:ph type="subTitle" idx="1"/>
          </p:nvPr>
        </p:nvSpPr>
        <p:spPr/>
        <p:txBody>
          <a:bodyPr/>
          <a:lstStyle/>
          <a:p>
            <a:r>
              <a:rPr lang="en-US" b="1" dirty="0"/>
              <a:t>Todd </a:t>
            </a:r>
            <a:r>
              <a:rPr lang="en-US" b="1" dirty="0" err="1"/>
              <a:t>Hering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Autofit/>
          </a:bodyPr>
          <a:lstStyle/>
          <a:p>
            <a:pPr>
              <a:buNone/>
            </a:pPr>
            <a:r>
              <a:rPr lang="en-US" sz="1800" dirty="0" smtClean="0"/>
              <a:t>The first speaker on the </a:t>
            </a:r>
            <a:r>
              <a:rPr lang="en-US" sz="1800" dirty="0" smtClean="0"/>
              <a:t>opposing </a:t>
            </a:r>
            <a:r>
              <a:rPr lang="en-US" sz="1800" dirty="0" smtClean="0"/>
              <a:t>team presents arguments opposing the resolution.</a:t>
            </a:r>
          </a:p>
          <a:p>
            <a:pPr>
              <a:buNone/>
            </a:pPr>
            <a:r>
              <a:rPr lang="en-US" sz="1800" dirty="0" smtClean="0"/>
              <a:t>(5 – 10 minutes)</a:t>
            </a:r>
          </a:p>
          <a:p>
            <a:pPr>
              <a:buNone/>
            </a:pPr>
            <a:r>
              <a:rPr lang="en-US" sz="1800" dirty="0" smtClean="0"/>
              <a:t>• The second speaker on the affirmative team presents further arguments in support of the resolution, identifies areas of conflict, and answers questions that may have been raised by the opposition speaker. (5 – 10 minutes)</a:t>
            </a:r>
          </a:p>
          <a:p>
            <a:pPr>
              <a:buNone/>
            </a:pPr>
            <a:r>
              <a:rPr lang="en-US" sz="1800" dirty="0" smtClean="0"/>
              <a:t>• The second speaker on the opposing team presents further arguments against the</a:t>
            </a:r>
          </a:p>
          <a:p>
            <a:pPr>
              <a:buNone/>
            </a:pPr>
            <a:r>
              <a:rPr lang="en-US" sz="1800" dirty="0" smtClean="0"/>
              <a:t>resolution, identifies further areas of conflict, and answers questions that may have been raised by the previous affirmative speaker. (5 – 10 minutes)</a:t>
            </a:r>
          </a:p>
          <a:p>
            <a:pPr>
              <a:buNone/>
            </a:pPr>
            <a:r>
              <a:rPr lang="en-US" sz="1800" dirty="0" smtClean="0"/>
              <a:t>• The rules may include a short recess for teams to prepare their rebuttals. (5 minutes)</a:t>
            </a:r>
          </a:p>
          <a:p>
            <a:pPr>
              <a:buNone/>
            </a:pPr>
            <a:r>
              <a:rPr lang="en-US" sz="1800" dirty="0" smtClean="0"/>
              <a:t>• The opposing team begins with the rebuttal, attempting to defend the opposing arguments and to defeat the supporting arguments without adding any new information. (3 – 5 minutes)</a:t>
            </a:r>
          </a:p>
          <a:p>
            <a:pPr>
              <a:buNone/>
            </a:pPr>
            <a:r>
              <a:rPr lang="en-US" sz="1800" dirty="0" smtClean="0"/>
              <a:t>• First rebuttal of the affirmative team (3 – 5 minutes)</a:t>
            </a:r>
          </a:p>
          <a:p>
            <a:pPr>
              <a:buNone/>
            </a:pPr>
            <a:r>
              <a:rPr lang="en-US" sz="1800" dirty="0" smtClean="0"/>
              <a:t>• Each team gets a second rebuttal for closing statements with the affirmative team having the last opportunity to speak. (3 – 5 minutes each)</a:t>
            </a:r>
          </a:p>
          <a:p>
            <a:pPr>
              <a:buNone/>
            </a:pPr>
            <a:r>
              <a:rPr lang="en-US" sz="1800" dirty="0" smtClean="0"/>
              <a:t>• There cannot be any interruptions. Speakers must wait their turns. The teacher may need to enforce the rules.</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Post-debate Discussion and Assessment</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t>Post-debate Discussion and Assessment</a:t>
            </a:r>
          </a:p>
          <a:p>
            <a:pPr>
              <a:buNone/>
            </a:pPr>
            <a:r>
              <a:rPr lang="en-US" dirty="0" smtClean="0"/>
              <a:t>When the formal debate is finished, allow time for debriefing and discussion. Members of the audience should be given an opportunity to ask questions and to contribute their own thoughts and opinions on the arguments presented. Members of the debate teams may also wish to reflect on</a:t>
            </a:r>
          </a:p>
          <a:p>
            <a:pPr>
              <a:buNone/>
            </a:pPr>
            <a:r>
              <a:rPr lang="en-US" dirty="0" smtClean="0"/>
              <a:t>their performance and seek feedback from the audience, including the teacher. If some form of assessment was part of the debate plan, it would be conducted at this time.</a:t>
            </a:r>
          </a:p>
          <a:p>
            <a:pPr>
              <a:buNone/>
            </a:pPr>
            <a:r>
              <a:rPr lang="en-US" dirty="0" smtClean="0"/>
              <a:t>Assessment could be conducted by the teacher, the judging team, or the entire class. (See BLM</a:t>
            </a:r>
          </a:p>
          <a:p>
            <a:pPr>
              <a:buNone/>
            </a:pPr>
            <a:r>
              <a:rPr lang="en-US" dirty="0" smtClean="0"/>
              <a:t>G-15: Debate Assessment Rubric.)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The Benefits Of Debate</a:t>
            </a:r>
            <a:endParaRPr lang="en-US" dirty="0"/>
          </a:p>
        </p:txBody>
      </p:sp>
      <p:sp>
        <p:nvSpPr>
          <p:cNvPr id="3" name="Content Placeholder 2"/>
          <p:cNvSpPr>
            <a:spLocks noGrp="1"/>
          </p:cNvSpPr>
          <p:nvPr>
            <p:ph idx="1"/>
          </p:nvPr>
        </p:nvSpPr>
        <p:spPr/>
        <p:txBody>
          <a:bodyPr>
            <a:normAutofit fontScale="47500" lnSpcReduction="20000"/>
          </a:bodyPr>
          <a:lstStyle/>
          <a:p>
            <a:endParaRPr lang="en-US" sz="5900" i="1" dirty="0">
              <a:solidFill>
                <a:srgbClr val="FF0000"/>
              </a:solidFill>
            </a:endParaRPr>
          </a:p>
          <a:p>
            <a:endParaRPr lang="en-US" dirty="0"/>
          </a:p>
          <a:p>
            <a:pPr>
              <a:buNone/>
            </a:pPr>
            <a:r>
              <a:rPr lang="en-US" dirty="0"/>
              <a:t>• </a:t>
            </a:r>
            <a:r>
              <a:rPr lang="en-US" dirty="0" smtClean="0">
                <a:solidFill>
                  <a:srgbClr val="FF0000"/>
                </a:solidFill>
              </a:rPr>
              <a:t>Fun </a:t>
            </a:r>
          </a:p>
          <a:p>
            <a:pPr>
              <a:buNone/>
            </a:pPr>
            <a:r>
              <a:rPr lang="en-US" dirty="0" smtClean="0"/>
              <a:t>• </a:t>
            </a:r>
            <a:r>
              <a:rPr lang="en-US" dirty="0">
                <a:solidFill>
                  <a:srgbClr val="FF0000"/>
                </a:solidFill>
              </a:rPr>
              <a:t>Teammates:</a:t>
            </a:r>
            <a:r>
              <a:rPr lang="en-US" dirty="0"/>
              <a:t> An additional benefit of getting involved is building friendships with teammates</a:t>
            </a:r>
          </a:p>
          <a:p>
            <a:pPr>
              <a:buNone/>
            </a:pPr>
            <a:r>
              <a:rPr lang="en-US" dirty="0"/>
              <a:t>who enjoy similar interests.</a:t>
            </a:r>
          </a:p>
          <a:p>
            <a:pPr>
              <a:buNone/>
            </a:pPr>
            <a:r>
              <a:rPr lang="en-US" dirty="0"/>
              <a:t>• </a:t>
            </a:r>
            <a:r>
              <a:rPr lang="en-US" dirty="0">
                <a:solidFill>
                  <a:srgbClr val="FF0000"/>
                </a:solidFill>
              </a:rPr>
              <a:t>Public Speaking Skills: </a:t>
            </a:r>
            <a:r>
              <a:rPr lang="en-US" dirty="0"/>
              <a:t>Most people naturally avoid public speaking--debate provides a nonthreatening</a:t>
            </a:r>
          </a:p>
          <a:p>
            <a:pPr>
              <a:buNone/>
            </a:pPr>
            <a:r>
              <a:rPr lang="en-US" dirty="0"/>
              <a:t>environment to practice these skills so that down the road when you’re called on</a:t>
            </a:r>
          </a:p>
          <a:p>
            <a:pPr>
              <a:buNone/>
            </a:pPr>
            <a:r>
              <a:rPr lang="en-US" dirty="0"/>
              <a:t>to speak in college or on the job, you’ll have the skills necessary to do a great job. This</a:t>
            </a:r>
          </a:p>
          <a:p>
            <a:pPr>
              <a:buNone/>
            </a:pPr>
            <a:r>
              <a:rPr lang="en-US" dirty="0"/>
              <a:t>increases your chances of doing well in important interviews for jobs or scholarships.</a:t>
            </a:r>
          </a:p>
          <a:p>
            <a:pPr>
              <a:buNone/>
            </a:pPr>
            <a:r>
              <a:rPr lang="en-US" dirty="0">
                <a:solidFill>
                  <a:srgbClr val="FF0000"/>
                </a:solidFill>
              </a:rPr>
              <a:t>• Analytical Skills: </a:t>
            </a:r>
            <a:r>
              <a:rPr lang="en-US" dirty="0"/>
              <a:t>The ability to critically analyze a problem and propose workable solutions</a:t>
            </a:r>
          </a:p>
          <a:p>
            <a:pPr>
              <a:buNone/>
            </a:pPr>
            <a:r>
              <a:rPr lang="en-US" dirty="0"/>
              <a:t>is invaluable. </a:t>
            </a:r>
            <a:endParaRPr lang="en-US" dirty="0" smtClean="0"/>
          </a:p>
          <a:p>
            <a:pPr>
              <a:buNone/>
            </a:pPr>
            <a:r>
              <a:rPr lang="en-US" dirty="0" smtClean="0">
                <a:solidFill>
                  <a:srgbClr val="FF0000"/>
                </a:solidFill>
              </a:rPr>
              <a:t>• </a:t>
            </a:r>
            <a:r>
              <a:rPr lang="en-US" dirty="0">
                <a:solidFill>
                  <a:srgbClr val="FF0000"/>
                </a:solidFill>
              </a:rPr>
              <a:t>Research Skills: </a:t>
            </a:r>
            <a:r>
              <a:rPr lang="en-US" dirty="0"/>
              <a:t>From traditional library research to the Internet, debate teaches you to</a:t>
            </a:r>
          </a:p>
          <a:p>
            <a:pPr>
              <a:buNone/>
            </a:pPr>
            <a:r>
              <a:rPr lang="en-US" dirty="0"/>
              <a:t>become a world-class researcher. Ask any college student and they’ll tell you how valuable</a:t>
            </a:r>
          </a:p>
          <a:p>
            <a:pPr>
              <a:buNone/>
            </a:pPr>
            <a:r>
              <a:rPr lang="en-US" dirty="0"/>
              <a:t>this is.</a:t>
            </a:r>
          </a:p>
          <a:p>
            <a:pPr>
              <a:buNone/>
            </a:pPr>
            <a:r>
              <a:rPr lang="en-US" dirty="0">
                <a:solidFill>
                  <a:srgbClr val="FF0000"/>
                </a:solidFill>
              </a:rPr>
              <a:t>• Listening &amp; Note taking Skills: </a:t>
            </a:r>
            <a:r>
              <a:rPr lang="en-US" dirty="0"/>
              <a:t>Debate requires that you become a careful listener and good</a:t>
            </a:r>
          </a:p>
          <a:p>
            <a:pPr>
              <a:buNone/>
            </a:pPr>
            <a:r>
              <a:rPr lang="en-US" dirty="0"/>
              <a:t>note taker. This helps students get better grades and learn faster.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0000"/>
                </a:solidFill>
              </a:rPr>
              <a:t>The Role of the Judge</a:t>
            </a:r>
            <a:br>
              <a:rPr lang="en-US" i="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600" dirty="0" smtClean="0"/>
              <a:t>-</a:t>
            </a:r>
            <a:r>
              <a:rPr lang="en-US" sz="1800" dirty="0" smtClean="0"/>
              <a:t>Each </a:t>
            </a:r>
            <a:r>
              <a:rPr lang="en-US" sz="1800" dirty="0"/>
              <a:t>debate round will have a judge who will decide which team does the better job of debating.</a:t>
            </a:r>
          </a:p>
          <a:p>
            <a:pPr>
              <a:buNone/>
            </a:pPr>
            <a:r>
              <a:rPr lang="en-US" sz="1800" dirty="0" smtClean="0"/>
              <a:t>-The </a:t>
            </a:r>
            <a:r>
              <a:rPr lang="en-US" sz="1800" dirty="0"/>
              <a:t>judge is instructed to base his/her decision on the arguments made in the debate round, </a:t>
            </a:r>
            <a:r>
              <a:rPr lang="en-US" sz="1800" dirty="0" smtClean="0"/>
              <a:t>not on </a:t>
            </a:r>
            <a:r>
              <a:rPr lang="en-US" sz="1800" dirty="0"/>
              <a:t>his/her personal beliefs about the issues. </a:t>
            </a:r>
            <a:endParaRPr lang="en-US" sz="1800" dirty="0" smtClean="0"/>
          </a:p>
          <a:p>
            <a:pPr>
              <a:buNone/>
            </a:pPr>
            <a:r>
              <a:rPr lang="en-US" sz="1800" dirty="0"/>
              <a:t>-</a:t>
            </a:r>
            <a:r>
              <a:rPr lang="en-US" sz="1800" dirty="0" smtClean="0"/>
              <a:t>Usually</a:t>
            </a:r>
            <a:r>
              <a:rPr lang="en-US" sz="1800" dirty="0"/>
              <a:t>, a judge will take notes and do his or </a:t>
            </a:r>
            <a:r>
              <a:rPr lang="en-US" sz="1800" dirty="0" smtClean="0"/>
              <a:t>her best </a:t>
            </a:r>
            <a:r>
              <a:rPr lang="en-US" sz="1800" dirty="0"/>
              <a:t>to follow all of the arguments you make. </a:t>
            </a:r>
            <a:endParaRPr lang="en-US" sz="1800" dirty="0" smtClean="0"/>
          </a:p>
          <a:p>
            <a:pPr>
              <a:buNone/>
            </a:pPr>
            <a:r>
              <a:rPr lang="en-US" sz="1800" dirty="0"/>
              <a:t>-</a:t>
            </a:r>
            <a:r>
              <a:rPr lang="en-US" sz="1800" dirty="0" smtClean="0"/>
              <a:t>At </a:t>
            </a:r>
            <a:r>
              <a:rPr lang="en-US" sz="1800" dirty="0"/>
              <a:t>the conclusion of the debate, the judge </a:t>
            </a:r>
            <a:r>
              <a:rPr lang="en-US" sz="1800" dirty="0" smtClean="0"/>
              <a:t>will write </a:t>
            </a:r>
            <a:r>
              <a:rPr lang="en-US" sz="1800" dirty="0"/>
              <a:t>a ballot which explains his/her decision. You will get your ballot back at the end of </a:t>
            </a:r>
            <a:r>
              <a:rPr lang="en-US" sz="1800" dirty="0" smtClean="0"/>
              <a:t>the tournament</a:t>
            </a:r>
            <a:r>
              <a:rPr lang="en-US" sz="1800" dirty="0"/>
              <a:t>.</a:t>
            </a:r>
          </a:p>
          <a:p>
            <a:pPr>
              <a:buNone/>
            </a:pPr>
            <a:r>
              <a:rPr lang="en-US" sz="1800" dirty="0" smtClean="0"/>
              <a:t>-Judges </a:t>
            </a:r>
            <a:r>
              <a:rPr lang="en-US" sz="1800" dirty="0"/>
              <a:t>are hired by the schools that attend a debate tournament. They may be teachers, parents</a:t>
            </a:r>
            <a:r>
              <a:rPr lang="en-US" sz="1800" dirty="0" smtClean="0"/>
              <a:t>, former </a:t>
            </a:r>
            <a:r>
              <a:rPr lang="en-US" sz="1800" dirty="0"/>
              <a:t>high school debaters, or other interested adults. Some judges are very experienced, </a:t>
            </a:r>
            <a:r>
              <a:rPr lang="en-US" sz="1800" dirty="0" smtClean="0"/>
              <a:t>but  many </a:t>
            </a:r>
            <a:r>
              <a:rPr lang="en-US" sz="1800" dirty="0"/>
              <a:t>are not. Undoubtedly, at some point in your debate career you will be disappointed by </a:t>
            </a:r>
            <a:r>
              <a:rPr lang="en-US" sz="1800" dirty="0" smtClean="0"/>
              <a:t>a decision </a:t>
            </a:r>
            <a:r>
              <a:rPr lang="en-US" sz="1800" dirty="0"/>
              <a:t>that a judge makes. It is best to assume that your judge is doing their best. </a:t>
            </a:r>
            <a:endParaRPr lang="en-US" sz="1800" dirty="0" smtClean="0"/>
          </a:p>
          <a:p>
            <a:pPr>
              <a:buNone/>
            </a:pPr>
            <a:r>
              <a:rPr lang="en-US" sz="1800" dirty="0"/>
              <a:t>-</a:t>
            </a:r>
            <a:r>
              <a:rPr lang="en-US" sz="1800" dirty="0" smtClean="0"/>
              <a:t>Remember, debate </a:t>
            </a:r>
            <a:r>
              <a:rPr lang="en-US" sz="1800" dirty="0"/>
              <a:t>is subjective and will be seen differently by different people.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295400"/>
          </a:xfrm>
        </p:spPr>
        <p:txBody>
          <a:bodyPr>
            <a:normAutofit fontScale="90000"/>
          </a:bodyPr>
          <a:lstStyle/>
          <a:p>
            <a:r>
              <a:rPr lang="en-US" b="1" dirty="0" smtClean="0">
                <a:solidFill>
                  <a:srgbClr val="FF0000"/>
                </a:solidFill>
              </a:rPr>
              <a:t>WRITING YOUR CONSTRUCTIVE SPEECHES</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pPr>
              <a:buNone/>
            </a:pPr>
            <a:r>
              <a:rPr lang="en-US" sz="1600" dirty="0" smtClean="0"/>
              <a:t>As </a:t>
            </a:r>
            <a:r>
              <a:rPr lang="en-US" sz="1600" dirty="0"/>
              <a:t>you already know, your team will present a six minute constructive speech during each</a:t>
            </a:r>
          </a:p>
          <a:p>
            <a:pPr>
              <a:buNone/>
            </a:pPr>
            <a:r>
              <a:rPr lang="en-US" sz="1600" dirty="0"/>
              <a:t>debate. The purpose of the constructive speech is to make and support your main arguments in</a:t>
            </a:r>
          </a:p>
          <a:p>
            <a:pPr>
              <a:buNone/>
            </a:pPr>
            <a:r>
              <a:rPr lang="en-US" sz="1600" dirty="0"/>
              <a:t>favor of the resolution when you are affirmative) or against the resolution (when you are</a:t>
            </a:r>
          </a:p>
          <a:p>
            <a:pPr>
              <a:buNone/>
            </a:pPr>
            <a:r>
              <a:rPr lang="en-US" sz="1600" dirty="0"/>
              <a:t>negative).</a:t>
            </a:r>
          </a:p>
          <a:p>
            <a:pPr>
              <a:buNone/>
            </a:pPr>
            <a:r>
              <a:rPr lang="en-US" sz="1600" dirty="0"/>
              <a:t>Your constructive speech should always accomplish the following:</a:t>
            </a:r>
          </a:p>
          <a:p>
            <a:pPr>
              <a:buNone/>
            </a:pPr>
            <a:r>
              <a:rPr lang="en-US" sz="1600" dirty="0"/>
              <a:t>• It will present your primary arguments</a:t>
            </a:r>
          </a:p>
          <a:p>
            <a:pPr>
              <a:buNone/>
            </a:pPr>
            <a:r>
              <a:rPr lang="en-US" sz="1600" dirty="0"/>
              <a:t>• It will provide support for those arguments in the form of evidence and reasoning</a:t>
            </a:r>
          </a:p>
          <a:p>
            <a:pPr>
              <a:buNone/>
            </a:pPr>
            <a:r>
              <a:rPr lang="en-US" sz="1600" dirty="0"/>
              <a:t>• It should be persuasively written (should include introduction, transitions, &amp; a conclusion)</a:t>
            </a:r>
          </a:p>
          <a:p>
            <a:pPr>
              <a:buNone/>
            </a:pPr>
            <a:r>
              <a:rPr lang="en-US" sz="1600" dirty="0"/>
              <a:t>Beyond those basic guidelines, you have the freedom to create a case that makes sense to you</a:t>
            </a:r>
          </a:p>
          <a:p>
            <a:pPr>
              <a:buNone/>
            </a:pPr>
            <a:r>
              <a:rPr lang="en-US" sz="1600" dirty="0"/>
              <a:t>and that you believe will persuade the judge. Let’s take a closer look at some of the basic</a:t>
            </a:r>
          </a:p>
          <a:p>
            <a:pPr>
              <a:buNone/>
            </a:pPr>
            <a:r>
              <a:rPr lang="en-US" sz="1600" dirty="0"/>
              <a:t>requirements.</a:t>
            </a:r>
          </a:p>
          <a:p>
            <a:pPr>
              <a:buNone/>
            </a:pPr>
            <a:r>
              <a:rPr lang="en-US" sz="1600" b="1" dirty="0">
                <a:solidFill>
                  <a:srgbClr val="FF0000"/>
                </a:solidFill>
              </a:rPr>
              <a:t>The Introduction</a:t>
            </a:r>
          </a:p>
          <a:p>
            <a:pPr>
              <a:buNone/>
            </a:pPr>
            <a:r>
              <a:rPr lang="en-US" sz="1600" dirty="0"/>
              <a:t>Your case should always begin with an introduction. The introduction needs to accomplish two</a:t>
            </a:r>
          </a:p>
          <a:p>
            <a:pPr>
              <a:buNone/>
            </a:pPr>
            <a:r>
              <a:rPr lang="en-US" sz="1600" dirty="0"/>
              <a:t>things.</a:t>
            </a:r>
          </a:p>
          <a:p>
            <a:pPr>
              <a:buNone/>
            </a:pPr>
            <a:r>
              <a:rPr lang="en-US" sz="1600" dirty="0"/>
              <a:t>1) State the resolution and your position (in favor of it or opposed to it)</a:t>
            </a:r>
          </a:p>
          <a:p>
            <a:pPr>
              <a:buNone/>
            </a:pPr>
            <a:r>
              <a:rPr lang="en-US" sz="1600" dirty="0"/>
              <a:t>2) Provide a persuasive attention-getter to encourage the audience to listen to your speech.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FF0000"/>
                </a:solidFill>
              </a:rPr>
              <a:t>Sample:</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900" dirty="0" smtClean="0"/>
              <a:t>“</a:t>
            </a:r>
            <a:r>
              <a:rPr lang="en-US" sz="2900" dirty="0"/>
              <a:t>Every year in the United States, our government executes dozens of convicted murderers</a:t>
            </a:r>
            <a:r>
              <a:rPr lang="en-US" sz="2900" dirty="0" smtClean="0"/>
              <a:t>. Their </a:t>
            </a:r>
            <a:r>
              <a:rPr lang="en-US" sz="2900" dirty="0"/>
              <a:t>crimes are so terrible, that our legal system assigns death as the ultimate punishment</a:t>
            </a:r>
            <a:r>
              <a:rPr lang="en-US" sz="2900" dirty="0" smtClean="0"/>
              <a:t>. What </a:t>
            </a:r>
            <a:r>
              <a:rPr lang="en-US" sz="2900" dirty="0"/>
              <a:t>is truly tragic and hypocritical is that every so often our legal system gets the </a:t>
            </a:r>
            <a:r>
              <a:rPr lang="en-US" sz="2900" dirty="0" smtClean="0"/>
              <a:t>wrong person</a:t>
            </a:r>
            <a:r>
              <a:rPr lang="en-US" sz="2900" dirty="0"/>
              <a:t>. Instead of punishing someone for taking an innocent life, it is our government itself </a:t>
            </a:r>
            <a:r>
              <a:rPr lang="en-US" sz="2900" dirty="0" smtClean="0"/>
              <a:t>that is </a:t>
            </a:r>
            <a:r>
              <a:rPr lang="en-US" sz="2900" dirty="0"/>
              <a:t>taking an innocent life. Because my partner and I believe that this should never happen again</a:t>
            </a:r>
            <a:r>
              <a:rPr lang="en-US" sz="2900" dirty="0" smtClean="0"/>
              <a:t>, we </a:t>
            </a:r>
            <a:r>
              <a:rPr lang="en-US" sz="2900" dirty="0"/>
              <a:t>stand Resolved that the death penalty should be abolished in the United States. First, </a:t>
            </a:r>
            <a:r>
              <a:rPr lang="en-US" sz="2900" dirty="0" smtClean="0"/>
              <a:t>we’ll prove </a:t>
            </a:r>
            <a:r>
              <a:rPr lang="en-US" sz="2900" dirty="0"/>
              <a:t>that the death penalty results in miscarriages of justice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The Contentions</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pPr>
              <a:buNone/>
            </a:pPr>
            <a:r>
              <a:rPr lang="en-US" sz="1800" dirty="0" smtClean="0"/>
              <a:t>Your </a:t>
            </a:r>
            <a:r>
              <a:rPr lang="en-US" sz="1800" dirty="0"/>
              <a:t>main argument are called </a:t>
            </a:r>
            <a:r>
              <a:rPr lang="en-US" sz="1800" dirty="0">
                <a:solidFill>
                  <a:srgbClr val="FF0000"/>
                </a:solidFill>
              </a:rPr>
              <a:t>contentions. </a:t>
            </a:r>
            <a:r>
              <a:rPr lang="en-US" sz="1800" dirty="0"/>
              <a:t>They should be labeled as Contentions </a:t>
            </a:r>
            <a:r>
              <a:rPr lang="en-US" sz="1800" dirty="0" smtClean="0"/>
              <a:t>and numbered </a:t>
            </a:r>
            <a:r>
              <a:rPr lang="en-US" sz="1800" dirty="0"/>
              <a:t>(traditionally Roman Numerals are used because this follows the outline format).</a:t>
            </a:r>
          </a:p>
          <a:p>
            <a:pPr>
              <a:buNone/>
            </a:pPr>
            <a:r>
              <a:rPr lang="en-US" sz="1800" dirty="0"/>
              <a:t>Your contentions are statements that must be proven.</a:t>
            </a:r>
          </a:p>
          <a:p>
            <a:pPr>
              <a:buNone/>
            </a:pPr>
            <a:r>
              <a:rPr lang="en-US" sz="1800" dirty="0"/>
              <a:t>Sample:</a:t>
            </a:r>
          </a:p>
          <a:p>
            <a:pPr>
              <a:buNone/>
            </a:pPr>
            <a:r>
              <a:rPr lang="en-US" sz="1800" dirty="0"/>
              <a:t>“</a:t>
            </a:r>
            <a:r>
              <a:rPr lang="en-US" sz="1800" dirty="0">
                <a:solidFill>
                  <a:srgbClr val="FF0000"/>
                </a:solidFill>
              </a:rPr>
              <a:t>Contention I. Innocent People Are Wrongly Executed”</a:t>
            </a:r>
          </a:p>
          <a:p>
            <a:pPr>
              <a:buNone/>
            </a:pPr>
            <a:r>
              <a:rPr lang="en-US" sz="1800" dirty="0"/>
              <a:t>After you have stated your Contention, you must provide reasoning and evidence to support it.</a:t>
            </a:r>
          </a:p>
          <a:p>
            <a:pPr>
              <a:buNone/>
            </a:pPr>
            <a:r>
              <a:rPr lang="en-US" sz="1800" dirty="0"/>
              <a:t>The length of the Contention is up to you (you only have 6 minutes, so they will be fairly brief).</a:t>
            </a:r>
          </a:p>
          <a:p>
            <a:pPr>
              <a:buNone/>
            </a:pPr>
            <a:r>
              <a:rPr lang="en-US" sz="1800" dirty="0"/>
              <a:t>Also, the number of Contentions that you have is up to you. Usually, a case will have 2 to </a:t>
            </a:r>
            <a:r>
              <a:rPr lang="en-US" sz="1800" dirty="0" smtClean="0"/>
              <a:t>4 main </a:t>
            </a:r>
            <a:r>
              <a:rPr lang="en-US" sz="1800" dirty="0"/>
              <a:t>contentions.</a:t>
            </a:r>
          </a:p>
          <a:p>
            <a:pPr>
              <a:buNone/>
            </a:pPr>
            <a:r>
              <a:rPr lang="en-US" sz="1800" dirty="0"/>
              <a:t>You may chose to further divide your contentions into sub-points. Sub-points should be </a:t>
            </a:r>
            <a:r>
              <a:rPr lang="en-US" sz="1800" dirty="0" smtClean="0"/>
              <a:t>labeled with </a:t>
            </a:r>
            <a:r>
              <a:rPr lang="en-US" sz="1800" dirty="0"/>
              <a:t>capital letters (following the outline format). Sub-points provide additional </a:t>
            </a:r>
            <a:r>
              <a:rPr lang="en-US" sz="1800" dirty="0" smtClean="0"/>
              <a:t>organizational structure </a:t>
            </a:r>
            <a:r>
              <a:rPr lang="en-US" sz="1800" dirty="0"/>
              <a:t>to help clarify your argument.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Conclusion</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After </a:t>
            </a:r>
            <a:r>
              <a:rPr lang="en-US" dirty="0"/>
              <a:t>you have made and supported all of your contentions, you should end your case with </a:t>
            </a:r>
            <a:r>
              <a:rPr lang="en-US" dirty="0" smtClean="0"/>
              <a:t>a brief </a:t>
            </a:r>
            <a:r>
              <a:rPr lang="en-US" dirty="0"/>
              <a:t>conclusion. In your conclusion, you should restate your main ideas and end with </a:t>
            </a:r>
            <a:r>
              <a:rPr lang="en-US" dirty="0" smtClean="0"/>
              <a:t>a persuasive </a:t>
            </a:r>
            <a:r>
              <a:rPr lang="en-US" dirty="0"/>
              <a:t>appeal to your audience.</a:t>
            </a:r>
          </a:p>
          <a:p>
            <a:pPr>
              <a:buNone/>
            </a:pPr>
            <a:r>
              <a:rPr lang="en-US" dirty="0">
                <a:solidFill>
                  <a:srgbClr val="FF0000"/>
                </a:solidFill>
              </a:rPr>
              <a:t>Sample:</a:t>
            </a:r>
            <a:r>
              <a:rPr lang="en-US" dirty="0"/>
              <a:t> “In today’s debate, the affirmative team has proven that the death penalty results in </a:t>
            </a:r>
            <a:r>
              <a:rPr lang="en-US" dirty="0" smtClean="0"/>
              <a:t>two major </a:t>
            </a:r>
            <a:r>
              <a:rPr lang="en-US" dirty="0"/>
              <a:t>harms to society. First, innocent people are sometimes wrongly executed. Second, </a:t>
            </a:r>
            <a:r>
              <a:rPr lang="en-US" dirty="0" smtClean="0"/>
              <a:t>the death </a:t>
            </a:r>
            <a:r>
              <a:rPr lang="en-US" dirty="0"/>
              <a:t>penalty is discriminatory because it is used more frequently against minorities. Finally</a:t>
            </a:r>
            <a:r>
              <a:rPr lang="en-US" dirty="0" smtClean="0"/>
              <a:t>, We </a:t>
            </a:r>
            <a:r>
              <a:rPr lang="en-US" dirty="0"/>
              <a:t>have shown that the death penalty has no major benefit because it does not reduce </a:t>
            </a:r>
            <a:r>
              <a:rPr lang="en-US" dirty="0" smtClean="0"/>
              <a:t>crime rates</a:t>
            </a:r>
            <a:r>
              <a:rPr lang="en-US" dirty="0"/>
              <a:t>. In light of this evidence, the right thing to do is to abolish this unfair and </a:t>
            </a:r>
            <a:r>
              <a:rPr lang="en-US" dirty="0" smtClean="0"/>
              <a:t>ineffective punishment</a:t>
            </a:r>
            <a:r>
              <a:rPr lang="en-US" dirty="0"/>
              <a:t>. I am now open for cross-examination.”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SUMMARY SPEECHES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final speeches of the debate should be used to synthesize various arguments into a few critical points for the judge to consider. One might introduce their summary with a statement like “in light of the arguments made in today’s debate, we have upheld the resolution because…”</a:t>
            </a:r>
          </a:p>
          <a:p>
            <a:r>
              <a:rPr lang="en-US" dirty="0" smtClean="0"/>
              <a:t>This summary statement is difficult for several reasons. First, because of the general nature of the closing argument, the speaker must focus on the “big picture” and less on specific details.</a:t>
            </a:r>
          </a:p>
          <a:p>
            <a:r>
              <a:rPr lang="en-US" dirty="0" smtClean="0"/>
              <a:t>Second, the speaker must extend his/her best arguments while answering his/her opponent’s best arguments. This requires a careful balance. Of course, each round of debate will lead to unique</a:t>
            </a:r>
          </a:p>
          <a:p>
            <a:pPr>
              <a:buNone/>
            </a:pPr>
            <a:r>
              <a:rPr lang="en-US" dirty="0" smtClean="0"/>
              <a:t>summary statements. </a:t>
            </a:r>
          </a:p>
          <a:p>
            <a:r>
              <a:rPr lang="en-US" dirty="0" smtClean="0"/>
              <a:t>However, here are some general tips for making successful summary statements.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1600" dirty="0" smtClean="0"/>
              <a:t>Ask yourself, what are our most powerful arguments? After selecting your most powerful</a:t>
            </a:r>
          </a:p>
          <a:p>
            <a:pPr>
              <a:buNone/>
            </a:pPr>
            <a:r>
              <a:rPr lang="en-US" sz="1600" dirty="0" smtClean="0"/>
              <a:t>arguments you must explain why you have won these arguments and why this means you</a:t>
            </a:r>
          </a:p>
          <a:p>
            <a:pPr>
              <a:buNone/>
            </a:pPr>
            <a:r>
              <a:rPr lang="en-US" sz="1600" dirty="0" smtClean="0"/>
              <a:t>have won the debate. In other words, explain the </a:t>
            </a:r>
            <a:r>
              <a:rPr lang="en-US" sz="1600" i="1" dirty="0" smtClean="0"/>
              <a:t>impact of your best arguments.</a:t>
            </a:r>
          </a:p>
          <a:p>
            <a:pPr>
              <a:buNone/>
            </a:pPr>
            <a:r>
              <a:rPr lang="en-US" sz="1600" dirty="0" smtClean="0"/>
              <a:t>2) Ask yourself, “what are the weaknesses in my opponent’s best arguments?” Explain these</a:t>
            </a:r>
          </a:p>
          <a:p>
            <a:pPr>
              <a:buNone/>
            </a:pPr>
            <a:r>
              <a:rPr lang="en-US" sz="1600" dirty="0" smtClean="0"/>
              <a:t>weaknesses to the judge.</a:t>
            </a:r>
          </a:p>
          <a:p>
            <a:pPr>
              <a:buNone/>
            </a:pPr>
            <a:r>
              <a:rPr lang="en-US" sz="1600" dirty="0" smtClean="0"/>
              <a:t>3) The summary must be an extension of the debate. It should show what your team has</a:t>
            </a:r>
          </a:p>
          <a:p>
            <a:pPr>
              <a:buNone/>
            </a:pPr>
            <a:r>
              <a:rPr lang="en-US" sz="1600" dirty="0" smtClean="0"/>
              <a:t>accomplished during the debate. It should not be new ideas or perspectives that haven’t been</a:t>
            </a:r>
          </a:p>
          <a:p>
            <a:pPr>
              <a:buNone/>
            </a:pPr>
            <a:r>
              <a:rPr lang="en-US" sz="1600" dirty="0" smtClean="0"/>
              <a:t>brought up.</a:t>
            </a:r>
          </a:p>
          <a:p>
            <a:pPr>
              <a:buNone/>
            </a:pPr>
            <a:r>
              <a:rPr lang="en-US" sz="1600" dirty="0" smtClean="0"/>
              <a:t>4) The summary should set up a decision-making criteria for the judge. What factors should be</a:t>
            </a:r>
          </a:p>
          <a:p>
            <a:pPr>
              <a:buNone/>
            </a:pPr>
            <a:r>
              <a:rPr lang="en-US" sz="1600" dirty="0" smtClean="0"/>
              <a:t>given the most weight in making a decision? For example, let’s say that the affirmative has</a:t>
            </a:r>
          </a:p>
          <a:p>
            <a:pPr>
              <a:buNone/>
            </a:pPr>
            <a:r>
              <a:rPr lang="en-US" sz="1600" dirty="0" smtClean="0"/>
              <a:t>proven that adopting the resolution will save a species from extinction. The negative team,</a:t>
            </a:r>
          </a:p>
          <a:p>
            <a:pPr>
              <a:buNone/>
            </a:pPr>
            <a:r>
              <a:rPr lang="en-US" sz="1600" dirty="0" smtClean="0"/>
              <a:t>on the other hand, is able to prove that adopting the resolution would cost the US $10Billion.</a:t>
            </a:r>
          </a:p>
          <a:p>
            <a:pPr>
              <a:buNone/>
            </a:pPr>
            <a:r>
              <a:rPr lang="en-US" sz="1600" dirty="0" smtClean="0"/>
              <a:t>In this debate, the two sides would have to weigh saving a species to spending billions of</a:t>
            </a:r>
          </a:p>
          <a:p>
            <a:pPr>
              <a:buNone/>
            </a:pPr>
            <a:r>
              <a:rPr lang="en-US" sz="1600" dirty="0" smtClean="0"/>
              <a:t>dollars. It is your job as a debater to provide analysis that helps the judge arrive at his or her</a:t>
            </a:r>
          </a:p>
          <a:p>
            <a:pPr>
              <a:buNone/>
            </a:pPr>
            <a:r>
              <a:rPr lang="en-US" sz="1600" dirty="0" smtClean="0"/>
              <a:t>decision.</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1670</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Learning Classic Debate</vt:lpstr>
      <vt:lpstr>The Benefits Of Debate</vt:lpstr>
      <vt:lpstr>The Role of the Judge </vt:lpstr>
      <vt:lpstr>WRITING YOUR CONSTRUCTIVE SPEECHES </vt:lpstr>
      <vt:lpstr>Sample: </vt:lpstr>
      <vt:lpstr>The Contentions </vt:lpstr>
      <vt:lpstr>Conclusion </vt:lpstr>
      <vt:lpstr>SUMMARY SPEECHES </vt:lpstr>
      <vt:lpstr>Slide 9</vt:lpstr>
      <vt:lpstr>Slide 10</vt:lpstr>
      <vt:lpstr>Post-debate Discussion and Assessment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Classic Debate</dc:title>
  <dc:creator>KSA</dc:creator>
  <cp:lastModifiedBy>KSA</cp:lastModifiedBy>
  <cp:revision>18</cp:revision>
  <dcterms:created xsi:type="dcterms:W3CDTF">2012-11-17T05:23:37Z</dcterms:created>
  <dcterms:modified xsi:type="dcterms:W3CDTF">2012-11-24T05:44:02Z</dcterms:modified>
</cp:coreProperties>
</file>