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9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/>
    <p:restoredTop sz="94674"/>
  </p:normalViewPr>
  <p:slideViewPr>
    <p:cSldViewPr snapToGrid="0" snapToObjects="1">
      <p:cViewPr varScale="1">
        <p:scale>
          <a:sx n="107" d="100"/>
          <a:sy n="107" d="100"/>
        </p:scale>
        <p:origin x="-84" y="-5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9910405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535744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02648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0935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76693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516648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3552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2700" y="0"/>
            <a:ext cx="9173370" cy="5142161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403349"/>
            <a:ext cx="5111752" cy="1136650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3778247"/>
            <a:ext cx="673100" cy="209550"/>
          </a:xfrm>
        </p:spPr>
        <p:txBody>
          <a:bodyPr/>
          <a:lstStyle/>
          <a:p>
            <a:fld id="{4AAD347D-5ACD-4C99-B74B-A9C85AD731AF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3778247"/>
            <a:ext cx="3910976" cy="2095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3778247"/>
            <a:ext cx="413375" cy="209550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8277227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3611561"/>
            <a:ext cx="7207250" cy="42505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781050"/>
            <a:ext cx="7579479" cy="2501902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4036615"/>
            <a:ext cx="7207250" cy="370284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84660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736599"/>
            <a:ext cx="7194549" cy="2216151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3257550"/>
            <a:ext cx="7194549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121577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77800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43815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257550"/>
            <a:ext cx="7207250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1209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6225279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2481436"/>
            <a:ext cx="7207251" cy="11016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3036"/>
            <a:ext cx="7207251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4955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68275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9484"/>
            <a:ext cx="7207251" cy="66522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397250"/>
            <a:ext cx="7207251" cy="10096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1949446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5166970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736599"/>
            <a:ext cx="7207250" cy="168275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2626"/>
            <a:ext cx="7207251" cy="6309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3352800"/>
            <a:ext cx="7207253" cy="1054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97634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8145928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736599"/>
            <a:ext cx="1418171" cy="36703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736599"/>
            <a:ext cx="5574769" cy="36703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742950"/>
            <a:ext cx="0" cy="36576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696776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xmlns="" val="150062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4851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314454"/>
            <a:ext cx="6119016" cy="1366886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884539"/>
            <a:ext cx="6119018" cy="71591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2782939"/>
            <a:ext cx="61225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828574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557077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564714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1710393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xmlns="" val="186384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041401"/>
            <a:ext cx="2788841" cy="10287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736599"/>
            <a:ext cx="4102100" cy="3670301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2273299"/>
            <a:ext cx="2788841" cy="18288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184400"/>
            <a:ext cx="26358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033405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781050"/>
            <a:ext cx="2297510" cy="35814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2441574"/>
            <a:ext cx="4681362" cy="13716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8245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802" y="0"/>
            <a:ext cx="9172472" cy="5142161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736600"/>
            <a:ext cx="7200897" cy="9779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1917699"/>
            <a:ext cx="7200897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4476750"/>
            <a:ext cx="1200150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AD347D-5ACD-4C99-B74B-A9C85AD731AF}" type="datetimeFigureOut">
              <a:rPr lang="en-US" smtClean="0"/>
              <a:pPr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4476750"/>
            <a:ext cx="5479425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4476750"/>
            <a:ext cx="407023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607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hf sldNum="0"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at48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CLASSIFICATION OF HYPERLIPIDEMIA</a:t>
            </a:r>
            <a:endParaRPr dirty="0"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2019299" y="2621278"/>
            <a:ext cx="5111752" cy="99060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Presented By : </a:t>
            </a:r>
            <a:r>
              <a:rPr lang="en-US" dirty="0" err="1" smtClean="0"/>
              <a:t>Moaath</a:t>
            </a:r>
            <a:r>
              <a:rPr lang="en-US" dirty="0" smtClean="0"/>
              <a:t> A. </a:t>
            </a:r>
            <a:r>
              <a:rPr lang="en-US" dirty="0" err="1" smtClean="0"/>
              <a:t>Alsheikh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Medical Student @KSU </a:t>
            </a:r>
            <a:endParaRPr lang="ar-SA" dirty="0" smtClean="0"/>
          </a:p>
          <a:p>
            <a:pPr lvl="0">
              <a:spcBef>
                <a:spcPts val="0"/>
              </a:spcBef>
              <a:buNone/>
            </a:pPr>
            <a:r>
              <a:rPr lang="en-US" dirty="0" smtClean="0">
                <a:hlinkClick r:id="rId3"/>
              </a:rPr>
              <a:t>Maiat48@gmail.com</a:t>
            </a:r>
            <a:endParaRPr lang="en-US" dirty="0" smtClean="0"/>
          </a:p>
          <a:p>
            <a:pPr lvl="0" algn="l">
              <a:spcBef>
                <a:spcPts val="0"/>
              </a:spcBef>
              <a:buNone/>
            </a:pPr>
            <a:r>
              <a:rPr lang="en-US" sz="1200" dirty="0" smtClean="0"/>
              <a:t>25.2.2016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>
              <a:buNone/>
            </a:pPr>
            <a:r>
              <a:rPr lang="en-US" dirty="0" smtClean="0"/>
              <a:t>		This </a:t>
            </a:r>
            <a:r>
              <a:rPr lang="en-US" dirty="0"/>
              <a:t>information about the classification of </a:t>
            </a:r>
            <a:r>
              <a:rPr lang="en-US" dirty="0" smtClean="0"/>
              <a:t>hyperlipidemia </a:t>
            </a:r>
            <a:r>
              <a:rPr lang="en-US" dirty="0"/>
              <a:t>was taken from </a:t>
            </a:r>
            <a:r>
              <a:rPr lang="en-US" dirty="0" smtClean="0"/>
              <a:t>Pathology </a:t>
            </a:r>
            <a:r>
              <a:rPr lang="en-US" dirty="0"/>
              <a:t>Review </a:t>
            </a:r>
          </a:p>
          <a:p>
            <a:pPr lvl="0">
              <a:buNone/>
            </a:pPr>
            <a:r>
              <a:rPr lang="en-US" dirty="0" smtClean="0"/>
              <a:t>		Written </a:t>
            </a:r>
            <a:r>
              <a:rPr lang="en-US" dirty="0"/>
              <a:t>By </a:t>
            </a:r>
            <a:r>
              <a:rPr lang="en-US" dirty="0" smtClean="0"/>
              <a:t>Edward </a:t>
            </a:r>
            <a:r>
              <a:rPr lang="en-US" dirty="0"/>
              <a:t>F</a:t>
            </a:r>
            <a:r>
              <a:rPr lang="en-US" dirty="0" smtClean="0"/>
              <a:t>. </a:t>
            </a:r>
            <a:r>
              <a:rPr lang="en-US" dirty="0" err="1" smtClean="0"/>
              <a:t>Golijan</a:t>
            </a:r>
            <a:r>
              <a:rPr lang="en-US" dirty="0" smtClean="0"/>
              <a:t>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25230" y="2110085"/>
            <a:ext cx="449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xmlns="" val="56704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552" y="965200"/>
            <a:ext cx="7319008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397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lang="en-US" sz="1300" dirty="0" smtClea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I</a:t>
            </a:r>
            <a:endParaRPr lang="ar-SA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Familial </a:t>
            </a:r>
            <a:r>
              <a:rPr lang="en" sz="1300" i="1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chylomicronemia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AR inheritance, childhood 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disease</a:t>
            </a:r>
            <a:endParaRPr lang="ar-SA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Pathogenesis: deficiency of CPL or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apoCII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(normally activates CPL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lang="ar-SA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Chylomicrons are primarily </a:t>
            </a:r>
            <a:r>
              <a:rPr lang="en" sz="13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increased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in early childhood. VLDL also increases later in life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ar-SA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Clinical findings: </a:t>
            </a:r>
            <a:r>
              <a:rPr lang="en" sz="1300" u="sng" dirty="0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rPr>
              <a:t>presents with acute pancreatitis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(</a:t>
            </a:r>
            <a:r>
              <a:rPr lang="en" sz="1300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chylomicrons block the circulation and cause rupture of pancreatic vessels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lang="ar-SA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Laboratory findings: increase in serum TG (&gt;1000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; primarily chylomicrons). Turbid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supranate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(chylomicrons) and clear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infranate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with refrigeration. Normal (usual case) to moderately increased serum CH.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70700" y="102375"/>
            <a:ext cx="8520599" cy="460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86331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1">
              <a:lnSpc>
                <a:spcPct val="186331"/>
              </a:lnSpc>
              <a:spcAft>
                <a:spcPts val="0"/>
              </a:spcAft>
              <a:buNone/>
            </a:pPr>
            <a:r>
              <a:rPr lang="en" sz="10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</a:t>
            </a:r>
            <a:r>
              <a:rPr lang="en" sz="10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increase in serum CH (&gt;260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 and LDL (&gt;190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). Serum TG &lt;300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IIb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increase in serum CH (&gt;260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 and LDL (&gt;190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). Serum TG &gt;300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Acquired causes of type II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hyperlipoproteinemia</a:t>
            </a: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Primary hypothyroidism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decreased synthesis of LDL receptors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Blockage of bile flow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bile contains CH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 err="1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Nephrotic</a:t>
            </a:r>
            <a:r>
              <a:rPr lang="en" sz="13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 syndrome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increased liver synthesis of CH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Genetic causes of type II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hyperlipoproteinemia</a:t>
            </a: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Polygenic hypercholesterolemia</a:t>
            </a:r>
            <a:r>
              <a:rPr lang="en" sz="1300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(type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): most common type (85% of cases). Multifactorial (polygenic) inheritance. Alteration in regulation of LDL levels with primary increase in serum LDL and TG &lt;300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</a:p>
          <a:p>
            <a:pPr marL="1320800" marR="381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Familial combined hypercholesterolemia</a:t>
            </a:r>
            <a:r>
              <a:rPr lang="en" sz="1300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(type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IIb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): AD inheritance. CH and TG begin to increase around puberty. </a:t>
            </a:r>
            <a:r>
              <a:rPr lang="en" sz="1300" b="1" u="sng" dirty="0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Associated with metabolic </a:t>
            </a:r>
            <a:r>
              <a:rPr lang="en" sz="1300" b="1" u="sng" dirty="0" smtClean="0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syndrome</a:t>
            </a:r>
            <a:r>
              <a:rPr lang="en-US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 CH and TG &gt;300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Decrease in HDL.</a:t>
            </a:r>
          </a:p>
          <a:p>
            <a:pPr marL="1320800" marR="381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>Familial hypercholesterolemia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(type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): AD inheritance. Deficiency of LDL receptors. Achilles tendon </a:t>
            </a:r>
            <a:r>
              <a:rPr lang="en" sz="1300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xanthoma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xanthelasma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(yellow plaques on 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eyelid</a:t>
            </a:r>
            <a:r>
              <a:rPr lang="en-US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Premature CAD and stroke. Increase in serum CH and LDL. Serum TG &lt;300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Decrease in HDL.</a:t>
            </a:r>
          </a:p>
          <a:p>
            <a:pPr lvl="0">
              <a:spcBef>
                <a:spcPts val="0"/>
              </a:spcBef>
              <a:buNone/>
            </a:pPr>
            <a:endParaRPr sz="1300" dirty="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220260" y="40063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863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III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Familial </a:t>
            </a:r>
            <a:r>
              <a:rPr lang="en" sz="1300" i="1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dysbetalipoproteinemia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or “remnant disease”: AR 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inheritance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Pathogenesis: deficiency of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apoE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Decreased liver uptake of IDL and chylomicron remnants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marR="381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Palmar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xanthomas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in flexor 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creases.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Increased risk for CAD and peripheral vascular disease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marR="381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Both serum CH and TG &gt;300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LDL &lt;190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Confirm diagnosis with </a:t>
            </a:r>
            <a:r>
              <a:rPr lang="en" sz="1300" dirty="0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ultracentrifugation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to identify remnants, lipoprotein </a:t>
            </a:r>
            <a:r>
              <a:rPr lang="en" sz="1300" dirty="0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electrophoresis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identify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apoE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gene defect.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193700" y="326575"/>
            <a:ext cx="8520599" cy="454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863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IV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Acquired causes of type IV </a:t>
            </a:r>
            <a:r>
              <a:rPr lang="en" sz="1300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hyperlipoproteinemia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u="sng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Excess alcohol intake: most common cause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; increased production of VLDL, decreased activity of CPL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u="sng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Oral contraceptives: estrogen increases synthesis of VLDL</a:t>
            </a:r>
            <a:r>
              <a:rPr lang="en" sz="1300" u="sng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u="sng" dirty="0" smtClean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u="sng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u="sng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Diabetes mellitus: decreased adipose and muscle CPL (decreased VLDL clearance; decreased insulin responsible for decreased synthesis of CPL). Increased LDL; decreased HDL</a:t>
            </a:r>
            <a:r>
              <a:rPr lang="en" sz="1300" u="sng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u="sng" dirty="0" smtClean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u="sng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Chronic renal failure: increased synthesis of VLDL and decreased clearance of VLDL.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Thiazide diuretics, </a:t>
            </a:r>
            <a:r>
              <a:rPr lang="en" sz="1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β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-blockers: inhibition of CPL (decreases clearance of VLDL).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i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Familial hypertriglyceridemia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AD inheritance. Most common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hyperlipoproteinemia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Pathogenesis: increased production of VLDL (most common), decreased clearance of VLDL.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Increased risk for CAD and peripheral vascular disease.</a:t>
            </a:r>
          </a:p>
          <a:p>
            <a:pPr marL="1320800" marR="381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Eruptive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xanthomas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 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 TG (&gt;300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). Serum CH normal to moderately increased (250–500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). Serum LDL &lt;190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Decrease in HDL (inverse relationship with VLDL). Turbid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infranate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after refrigeration.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64100" y="416510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8633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Type V</a:t>
            </a: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Most commonly familial </a:t>
            </a:r>
            <a:r>
              <a:rPr lang="en" sz="13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hypertriglyceridemia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an exacerbating disorder: e.g., diabetic ketoacidosis, alcoholism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Pathogenesis: increase in chylomicrons and VLDL due to decreased activation and release of CPL</a:t>
            </a:r>
            <a:r>
              <a:rPr lang="en" sz="13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lang="en-US" sz="1300" dirty="0" smtClea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60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Hyperchylomicronemia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syndrome.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Eruptive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xanthomas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(same as those in type IV).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Increased incidence of acute pancreatitis.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Lipemia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retinalis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: retinal vessels look like milk, blurry vision.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Dyspnea and hypoxemia: impaired gas exchange in pulmonary capillaries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Hepatosplenomegaly</a:t>
            </a:r>
            <a:endParaRPr lang="en" sz="1300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Increase in serum TG (usually &gt;1000 mg/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dL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). Normal serum CH and LDL.</a:t>
            </a:r>
          </a:p>
          <a:p>
            <a:pPr marL="1320800" lvl="1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AutoNum type="arabicPeriod"/>
            </a:pP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Turbid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supranate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and </a:t>
            </a:r>
            <a:r>
              <a:rPr lang="en" sz="13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infranate</a:t>
            </a:r>
            <a:r>
              <a:rPr lang="en" sz="13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after refrigeration.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720" y="558800"/>
            <a:ext cx="7823200" cy="397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16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5760" y="538480"/>
            <a:ext cx="5699760" cy="404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2355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1291</TotalTime>
  <Words>318</Words>
  <Application>Microsoft Office PowerPoint</Application>
  <PresentationFormat>On-screen Show (16:9)</PresentationFormat>
  <Paragraphs>74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Organic</vt:lpstr>
      <vt:lpstr>CLASSIFICATION OF HYPERLIPIDEMIA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 OF HYPERLIPIDEMIA</dc:title>
  <cp:lastModifiedBy>Supervisor</cp:lastModifiedBy>
  <cp:revision>11</cp:revision>
  <dcterms:modified xsi:type="dcterms:W3CDTF">2016-02-28T05:39:27Z</dcterms:modified>
</cp:coreProperties>
</file>