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sldIdLst>
    <p:sldId id="257" r:id="rId3"/>
    <p:sldId id="258" r:id="rId4"/>
    <p:sldId id="259" r:id="rId5"/>
    <p:sldId id="260" r:id="rId6"/>
    <p:sldId id="261" r:id="rId7"/>
    <p:sldId id="262" r:id="rId8"/>
    <p:sldId id="263" r:id="rId9"/>
    <p:sldId id="264" r:id="rId10"/>
    <p:sldId id="28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4630" autoAdjust="0"/>
  </p:normalViewPr>
  <p:slideViewPr>
    <p:cSldViewPr snapToGrid="0">
      <p:cViewPr varScale="1">
        <p:scale>
          <a:sx n="87" d="100"/>
          <a:sy n="87" d="100"/>
        </p:scale>
        <p:origin x="19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A89D8B-D2A0-491F-A0DC-EF4969B5E6F2}" type="doc">
      <dgm:prSet loTypeId="urn:microsoft.com/office/officeart/2005/8/layout/bProcess3" loCatId="process" qsTypeId="urn:microsoft.com/office/officeart/2005/8/quickstyle/simple2" qsCatId="simple" csTypeId="urn:microsoft.com/office/officeart/2005/8/colors/accent1_2" csCatId="accent1" phldr="1"/>
      <dgm:spPr/>
      <dgm:t>
        <a:bodyPr/>
        <a:lstStyle/>
        <a:p>
          <a:endParaRPr lang="en-US"/>
        </a:p>
      </dgm:t>
    </dgm:pt>
    <dgm:pt modelId="{B307ED63-8999-4422-82D1-D6682C027DEE}">
      <dgm:prSet phldrT="[Text]" custT="1"/>
      <dgm:spPr/>
      <dgm:t>
        <a:bodyPr/>
        <a:lstStyle/>
        <a:p>
          <a:r>
            <a:rPr lang="ar-EG" sz="2400" b="1" dirty="0" smtClean="0"/>
            <a:t>المناخ الوسط</a:t>
          </a:r>
        </a:p>
        <a:p>
          <a:r>
            <a:rPr lang="en-US" sz="1900" b="1" dirty="0" smtClean="0"/>
            <a:t>Miso climatology </a:t>
          </a:r>
          <a:endParaRPr lang="en-US" sz="1900" b="1" dirty="0"/>
        </a:p>
      </dgm:t>
    </dgm:pt>
    <dgm:pt modelId="{D50825F9-7859-41D5-BC93-CE41F4F37099}" type="parTrans" cxnId="{367CE597-D99D-433E-8E66-8CB75DF29F44}">
      <dgm:prSet/>
      <dgm:spPr/>
      <dgm:t>
        <a:bodyPr/>
        <a:lstStyle/>
        <a:p>
          <a:endParaRPr lang="en-US"/>
        </a:p>
      </dgm:t>
    </dgm:pt>
    <dgm:pt modelId="{7DC37EE0-A940-4AA4-8B4F-025FE23D6B85}" type="sibTrans" cxnId="{367CE597-D99D-433E-8E66-8CB75DF29F44}">
      <dgm:prSet/>
      <dgm:spPr/>
      <dgm:t>
        <a:bodyPr/>
        <a:lstStyle/>
        <a:p>
          <a:endParaRPr lang="en-US"/>
        </a:p>
      </dgm:t>
    </dgm:pt>
    <dgm:pt modelId="{527D93B0-DD3C-449F-8B22-5B04D0D3FF52}">
      <dgm:prSet phldrT="[Text]" custT="1"/>
      <dgm:spPr/>
      <dgm:t>
        <a:bodyPr/>
        <a:lstStyle/>
        <a:p>
          <a:r>
            <a:rPr lang="ar-EG" sz="2000" dirty="0" smtClean="0"/>
            <a:t>ا</a:t>
          </a:r>
          <a:r>
            <a:rPr lang="ar-EG" sz="2400" b="1" dirty="0" smtClean="0"/>
            <a:t>لمناخ الشمولي</a:t>
          </a:r>
        </a:p>
        <a:p>
          <a:r>
            <a:rPr lang="en-US" sz="2000" b="1" dirty="0" smtClean="0"/>
            <a:t>Synoptic Climatology</a:t>
          </a:r>
          <a:endParaRPr lang="en-US" sz="2000" b="1" dirty="0"/>
        </a:p>
      </dgm:t>
    </dgm:pt>
    <dgm:pt modelId="{2D28B416-BBEE-4CBE-8909-5A7AADD2D8E6}" type="parTrans" cxnId="{1905C634-B0BC-422C-98F3-7B75D3FD8151}">
      <dgm:prSet/>
      <dgm:spPr/>
      <dgm:t>
        <a:bodyPr/>
        <a:lstStyle/>
        <a:p>
          <a:endParaRPr lang="en-US"/>
        </a:p>
      </dgm:t>
    </dgm:pt>
    <dgm:pt modelId="{0825BD12-FBBE-4377-BDAF-DB53F3F40B5B}" type="sibTrans" cxnId="{1905C634-B0BC-422C-98F3-7B75D3FD8151}">
      <dgm:prSet/>
      <dgm:spPr/>
      <dgm:t>
        <a:bodyPr/>
        <a:lstStyle/>
        <a:p>
          <a:endParaRPr lang="en-US"/>
        </a:p>
      </dgm:t>
    </dgm:pt>
    <dgm:pt modelId="{49C60797-B899-4CA8-86C3-D4D3EC1FC33A}">
      <dgm:prSet phldrT="[Text]" custT="1"/>
      <dgm:spPr/>
      <dgm:t>
        <a:bodyPr/>
        <a:lstStyle/>
        <a:p>
          <a:r>
            <a:rPr lang="ar-EG" sz="2400" b="1" dirty="0" smtClean="0"/>
            <a:t>المناخ الوصفي</a:t>
          </a:r>
        </a:p>
        <a:p>
          <a:r>
            <a:rPr lang="en-US" sz="2100" b="1" dirty="0" err="1" smtClean="0"/>
            <a:t>Climatography</a:t>
          </a:r>
          <a:endParaRPr lang="en-US" sz="2100" b="1" dirty="0"/>
        </a:p>
      </dgm:t>
    </dgm:pt>
    <dgm:pt modelId="{8EF90DF2-049F-4021-9E2D-ABA79EC58310}" type="parTrans" cxnId="{7136C622-6474-4077-9578-1E3F034D15A0}">
      <dgm:prSet/>
      <dgm:spPr/>
      <dgm:t>
        <a:bodyPr/>
        <a:lstStyle/>
        <a:p>
          <a:endParaRPr lang="en-US"/>
        </a:p>
      </dgm:t>
    </dgm:pt>
    <dgm:pt modelId="{DF99D278-2721-4487-84B0-8D93C154BFC0}" type="sibTrans" cxnId="{7136C622-6474-4077-9578-1E3F034D15A0}">
      <dgm:prSet/>
      <dgm:spPr/>
      <dgm:t>
        <a:bodyPr/>
        <a:lstStyle/>
        <a:p>
          <a:endParaRPr lang="en-US"/>
        </a:p>
      </dgm:t>
    </dgm:pt>
    <dgm:pt modelId="{D13FEDB6-1875-4D63-829F-700670DCAA0C}">
      <dgm:prSet phldrT="[Text]" custT="1"/>
      <dgm:spPr/>
      <dgm:t>
        <a:bodyPr/>
        <a:lstStyle/>
        <a:p>
          <a:r>
            <a:rPr lang="ar-EG" sz="2400" b="1" dirty="0" smtClean="0"/>
            <a:t>المناخ المحلي</a:t>
          </a:r>
        </a:p>
        <a:p>
          <a:r>
            <a:rPr lang="en-US" sz="1900" b="1" dirty="0" smtClean="0"/>
            <a:t>Local Climatology</a:t>
          </a:r>
          <a:endParaRPr lang="en-US" sz="1900" b="1" dirty="0"/>
        </a:p>
      </dgm:t>
    </dgm:pt>
    <dgm:pt modelId="{832282FD-5FB1-4822-9CA2-26BCEBB27958}" type="parTrans" cxnId="{30019627-BE81-41F7-B4FB-9AA7A5B728A9}">
      <dgm:prSet/>
      <dgm:spPr/>
      <dgm:t>
        <a:bodyPr/>
        <a:lstStyle/>
        <a:p>
          <a:endParaRPr lang="en-US"/>
        </a:p>
      </dgm:t>
    </dgm:pt>
    <dgm:pt modelId="{7E021784-A63B-46B0-BDF9-579FB088340F}" type="sibTrans" cxnId="{30019627-BE81-41F7-B4FB-9AA7A5B728A9}">
      <dgm:prSet/>
      <dgm:spPr/>
      <dgm:t>
        <a:bodyPr/>
        <a:lstStyle/>
        <a:p>
          <a:endParaRPr lang="en-US"/>
        </a:p>
      </dgm:t>
    </dgm:pt>
    <dgm:pt modelId="{9E47FCF7-F481-45B2-8271-10A856DB1FF8}">
      <dgm:prSet phldrT="[Text]" custT="1"/>
      <dgm:spPr/>
      <dgm:t>
        <a:bodyPr/>
        <a:lstStyle/>
        <a:p>
          <a:r>
            <a:rPr lang="ar-EG" sz="1900" dirty="0" smtClean="0"/>
            <a:t>ا</a:t>
          </a:r>
          <a:r>
            <a:rPr lang="ar-EG" sz="2400" b="1" dirty="0" smtClean="0"/>
            <a:t>لمناخ العام</a:t>
          </a:r>
        </a:p>
        <a:p>
          <a:r>
            <a:rPr lang="en-US" sz="1900" b="1" dirty="0" smtClean="0"/>
            <a:t>Macro </a:t>
          </a:r>
          <a:r>
            <a:rPr lang="en-US" sz="1900" b="1" dirty="0" err="1" smtClean="0"/>
            <a:t>climtology</a:t>
          </a:r>
          <a:endParaRPr lang="en-US" sz="1900" b="1" dirty="0"/>
        </a:p>
      </dgm:t>
    </dgm:pt>
    <dgm:pt modelId="{3F017A16-4CA0-4B24-871B-5720C4A09E45}" type="parTrans" cxnId="{CF7961FD-A29A-4087-9792-B86E62491CD0}">
      <dgm:prSet/>
      <dgm:spPr/>
      <dgm:t>
        <a:bodyPr/>
        <a:lstStyle/>
        <a:p>
          <a:endParaRPr lang="en-US"/>
        </a:p>
      </dgm:t>
    </dgm:pt>
    <dgm:pt modelId="{DFC74915-861B-47EB-AB79-77425706722D}" type="sibTrans" cxnId="{CF7961FD-A29A-4087-9792-B86E62491CD0}">
      <dgm:prSet/>
      <dgm:spPr/>
      <dgm:t>
        <a:bodyPr/>
        <a:lstStyle/>
        <a:p>
          <a:endParaRPr lang="en-US"/>
        </a:p>
      </dgm:t>
    </dgm:pt>
    <dgm:pt modelId="{08C94BFD-2EFB-4F44-979D-0F0D5AE9BF80}">
      <dgm:prSet phldrT="[Text]" custT="1"/>
      <dgm:spPr/>
      <dgm:t>
        <a:bodyPr/>
        <a:lstStyle/>
        <a:p>
          <a:r>
            <a:rPr lang="ar-EG" sz="2400" b="1" dirty="0" smtClean="0"/>
            <a:t>المناخ التفصيلي</a:t>
          </a:r>
        </a:p>
        <a:p>
          <a:r>
            <a:rPr lang="en-US" sz="2000" b="1" dirty="0" smtClean="0"/>
            <a:t>Microclimatology</a:t>
          </a:r>
          <a:endParaRPr lang="en-US" sz="2000" b="1" dirty="0"/>
        </a:p>
      </dgm:t>
    </dgm:pt>
    <dgm:pt modelId="{E699D056-5769-417F-A627-E17EB6C26682}" type="parTrans" cxnId="{7B1090F5-860C-4CEE-BD4C-F50F684663E9}">
      <dgm:prSet/>
      <dgm:spPr/>
      <dgm:t>
        <a:bodyPr/>
        <a:lstStyle/>
        <a:p>
          <a:endParaRPr lang="en-US"/>
        </a:p>
      </dgm:t>
    </dgm:pt>
    <dgm:pt modelId="{CC4DD6BE-A80C-40AE-8F65-3AE5463D5B0F}" type="sibTrans" cxnId="{7B1090F5-860C-4CEE-BD4C-F50F684663E9}">
      <dgm:prSet/>
      <dgm:spPr/>
      <dgm:t>
        <a:bodyPr/>
        <a:lstStyle/>
        <a:p>
          <a:endParaRPr lang="en-US"/>
        </a:p>
      </dgm:t>
    </dgm:pt>
    <dgm:pt modelId="{CEECD733-797E-4AC7-8C41-D750EB4E2BFD}">
      <dgm:prSet phldrT="[Text]" custT="1"/>
      <dgm:spPr/>
      <dgm:t>
        <a:bodyPr/>
        <a:lstStyle/>
        <a:p>
          <a:r>
            <a:rPr lang="ar-EG" sz="2400" b="1" dirty="0" smtClean="0"/>
            <a:t>المناخ التطبيقي </a:t>
          </a:r>
          <a:endParaRPr lang="en-US" sz="2400" b="1" dirty="0" smtClean="0"/>
        </a:p>
        <a:p>
          <a:r>
            <a:rPr lang="en-US" sz="1800" b="1" dirty="0" smtClean="0"/>
            <a:t>Applied Climatology</a:t>
          </a:r>
          <a:endParaRPr lang="en-US" sz="1800" b="1" dirty="0"/>
        </a:p>
      </dgm:t>
    </dgm:pt>
    <dgm:pt modelId="{F2DFD00F-B1AB-4283-B524-38CD519FAF01}" type="parTrans" cxnId="{1E51E927-3A43-4030-A586-F0C3E824E736}">
      <dgm:prSet/>
      <dgm:spPr/>
      <dgm:t>
        <a:bodyPr/>
        <a:lstStyle/>
        <a:p>
          <a:endParaRPr lang="en-US"/>
        </a:p>
      </dgm:t>
    </dgm:pt>
    <dgm:pt modelId="{B213980D-4944-4B30-8DB5-921165074353}" type="sibTrans" cxnId="{1E51E927-3A43-4030-A586-F0C3E824E736}">
      <dgm:prSet/>
      <dgm:spPr/>
      <dgm:t>
        <a:bodyPr/>
        <a:lstStyle/>
        <a:p>
          <a:endParaRPr lang="en-US"/>
        </a:p>
      </dgm:t>
    </dgm:pt>
    <dgm:pt modelId="{AB998ED8-08DC-4638-A09C-728109D09908}" type="pres">
      <dgm:prSet presAssocID="{B7A89D8B-D2A0-491F-A0DC-EF4969B5E6F2}" presName="Name0" presStyleCnt="0">
        <dgm:presLayoutVars>
          <dgm:dir/>
          <dgm:resizeHandles val="exact"/>
        </dgm:presLayoutVars>
      </dgm:prSet>
      <dgm:spPr/>
      <dgm:t>
        <a:bodyPr/>
        <a:lstStyle/>
        <a:p>
          <a:endParaRPr lang="en-US"/>
        </a:p>
      </dgm:t>
    </dgm:pt>
    <dgm:pt modelId="{52538D01-80D3-4C2B-AC81-D967AF237C89}" type="pres">
      <dgm:prSet presAssocID="{B307ED63-8999-4422-82D1-D6682C027DEE}" presName="node" presStyleLbl="node1" presStyleIdx="0" presStyleCnt="7" custScaleX="131439">
        <dgm:presLayoutVars>
          <dgm:bulletEnabled val="1"/>
        </dgm:presLayoutVars>
      </dgm:prSet>
      <dgm:spPr/>
      <dgm:t>
        <a:bodyPr/>
        <a:lstStyle/>
        <a:p>
          <a:endParaRPr lang="en-US"/>
        </a:p>
      </dgm:t>
    </dgm:pt>
    <dgm:pt modelId="{2747F022-D1E3-402B-892B-16123845713C}" type="pres">
      <dgm:prSet presAssocID="{7DC37EE0-A940-4AA4-8B4F-025FE23D6B85}" presName="sibTrans" presStyleLbl="sibTrans1D1" presStyleIdx="0" presStyleCnt="6"/>
      <dgm:spPr/>
      <dgm:t>
        <a:bodyPr/>
        <a:lstStyle/>
        <a:p>
          <a:endParaRPr lang="en-US"/>
        </a:p>
      </dgm:t>
    </dgm:pt>
    <dgm:pt modelId="{E0EC92B5-B316-4E7A-84EF-795AA0E53198}" type="pres">
      <dgm:prSet presAssocID="{7DC37EE0-A940-4AA4-8B4F-025FE23D6B85}" presName="connectorText" presStyleLbl="sibTrans1D1" presStyleIdx="0" presStyleCnt="6"/>
      <dgm:spPr/>
      <dgm:t>
        <a:bodyPr/>
        <a:lstStyle/>
        <a:p>
          <a:endParaRPr lang="en-US"/>
        </a:p>
      </dgm:t>
    </dgm:pt>
    <dgm:pt modelId="{29C63543-79C5-49CC-B61D-470C8319A52A}" type="pres">
      <dgm:prSet presAssocID="{527D93B0-DD3C-449F-8B22-5B04D0D3FF52}" presName="node" presStyleLbl="node1" presStyleIdx="1" presStyleCnt="7" custScaleX="142820">
        <dgm:presLayoutVars>
          <dgm:bulletEnabled val="1"/>
        </dgm:presLayoutVars>
      </dgm:prSet>
      <dgm:spPr/>
      <dgm:t>
        <a:bodyPr/>
        <a:lstStyle/>
        <a:p>
          <a:endParaRPr lang="en-US"/>
        </a:p>
      </dgm:t>
    </dgm:pt>
    <dgm:pt modelId="{FD366DC3-CA43-40F5-947F-FF613C196C40}" type="pres">
      <dgm:prSet presAssocID="{0825BD12-FBBE-4377-BDAF-DB53F3F40B5B}" presName="sibTrans" presStyleLbl="sibTrans1D1" presStyleIdx="1" presStyleCnt="6"/>
      <dgm:spPr/>
      <dgm:t>
        <a:bodyPr/>
        <a:lstStyle/>
        <a:p>
          <a:endParaRPr lang="en-US"/>
        </a:p>
      </dgm:t>
    </dgm:pt>
    <dgm:pt modelId="{4BC3CD5D-7493-4512-97F0-54EB89783C7F}" type="pres">
      <dgm:prSet presAssocID="{0825BD12-FBBE-4377-BDAF-DB53F3F40B5B}" presName="connectorText" presStyleLbl="sibTrans1D1" presStyleIdx="1" presStyleCnt="6"/>
      <dgm:spPr/>
      <dgm:t>
        <a:bodyPr/>
        <a:lstStyle/>
        <a:p>
          <a:endParaRPr lang="en-US"/>
        </a:p>
      </dgm:t>
    </dgm:pt>
    <dgm:pt modelId="{938FE8C0-732B-41B7-8C9D-613623B3A608}" type="pres">
      <dgm:prSet presAssocID="{49C60797-B899-4CA8-86C3-D4D3EC1FC33A}" presName="node" presStyleLbl="node1" presStyleIdx="2" presStyleCnt="7" custScaleX="131272">
        <dgm:presLayoutVars>
          <dgm:bulletEnabled val="1"/>
        </dgm:presLayoutVars>
      </dgm:prSet>
      <dgm:spPr/>
      <dgm:t>
        <a:bodyPr/>
        <a:lstStyle/>
        <a:p>
          <a:endParaRPr lang="en-US"/>
        </a:p>
      </dgm:t>
    </dgm:pt>
    <dgm:pt modelId="{A56B7509-6CAE-4A1B-8616-08E873808C60}" type="pres">
      <dgm:prSet presAssocID="{DF99D278-2721-4487-84B0-8D93C154BFC0}" presName="sibTrans" presStyleLbl="sibTrans1D1" presStyleIdx="2" presStyleCnt="6"/>
      <dgm:spPr/>
      <dgm:t>
        <a:bodyPr/>
        <a:lstStyle/>
        <a:p>
          <a:endParaRPr lang="en-US"/>
        </a:p>
      </dgm:t>
    </dgm:pt>
    <dgm:pt modelId="{6371B826-A755-459C-B459-8AAA4FB9095D}" type="pres">
      <dgm:prSet presAssocID="{DF99D278-2721-4487-84B0-8D93C154BFC0}" presName="connectorText" presStyleLbl="sibTrans1D1" presStyleIdx="2" presStyleCnt="6"/>
      <dgm:spPr/>
      <dgm:t>
        <a:bodyPr/>
        <a:lstStyle/>
        <a:p>
          <a:endParaRPr lang="en-US"/>
        </a:p>
      </dgm:t>
    </dgm:pt>
    <dgm:pt modelId="{A671D1B0-0088-4B4B-9EE4-928567FA85BA}" type="pres">
      <dgm:prSet presAssocID="{D13FEDB6-1875-4D63-829F-700670DCAA0C}" presName="node" presStyleLbl="node1" presStyleIdx="3" presStyleCnt="7" custScaleX="139131">
        <dgm:presLayoutVars>
          <dgm:bulletEnabled val="1"/>
        </dgm:presLayoutVars>
      </dgm:prSet>
      <dgm:spPr/>
      <dgm:t>
        <a:bodyPr/>
        <a:lstStyle/>
        <a:p>
          <a:endParaRPr lang="en-US"/>
        </a:p>
      </dgm:t>
    </dgm:pt>
    <dgm:pt modelId="{63CD5A28-AED7-437B-AE3A-C9E4B9ECABD3}" type="pres">
      <dgm:prSet presAssocID="{7E021784-A63B-46B0-BDF9-579FB088340F}" presName="sibTrans" presStyleLbl="sibTrans1D1" presStyleIdx="3" presStyleCnt="6"/>
      <dgm:spPr/>
      <dgm:t>
        <a:bodyPr/>
        <a:lstStyle/>
        <a:p>
          <a:endParaRPr lang="en-US"/>
        </a:p>
      </dgm:t>
    </dgm:pt>
    <dgm:pt modelId="{C9F78451-F397-42E3-9E7B-F47B4AA5C3BB}" type="pres">
      <dgm:prSet presAssocID="{7E021784-A63B-46B0-BDF9-579FB088340F}" presName="connectorText" presStyleLbl="sibTrans1D1" presStyleIdx="3" presStyleCnt="6"/>
      <dgm:spPr/>
      <dgm:t>
        <a:bodyPr/>
        <a:lstStyle/>
        <a:p>
          <a:endParaRPr lang="en-US"/>
        </a:p>
      </dgm:t>
    </dgm:pt>
    <dgm:pt modelId="{DEF98070-2316-44A5-A421-E05624D45BF7}" type="pres">
      <dgm:prSet presAssocID="{9E47FCF7-F481-45B2-8271-10A856DB1FF8}" presName="node" presStyleLbl="node1" presStyleIdx="4" presStyleCnt="7" custScaleX="133450">
        <dgm:presLayoutVars>
          <dgm:bulletEnabled val="1"/>
        </dgm:presLayoutVars>
      </dgm:prSet>
      <dgm:spPr/>
      <dgm:t>
        <a:bodyPr/>
        <a:lstStyle/>
        <a:p>
          <a:endParaRPr lang="en-US"/>
        </a:p>
      </dgm:t>
    </dgm:pt>
    <dgm:pt modelId="{795EB9D6-5280-45DD-B3E4-CF1ED79CCEDE}" type="pres">
      <dgm:prSet presAssocID="{DFC74915-861B-47EB-AB79-77425706722D}" presName="sibTrans" presStyleLbl="sibTrans1D1" presStyleIdx="4" presStyleCnt="6"/>
      <dgm:spPr/>
      <dgm:t>
        <a:bodyPr/>
        <a:lstStyle/>
        <a:p>
          <a:endParaRPr lang="en-US"/>
        </a:p>
      </dgm:t>
    </dgm:pt>
    <dgm:pt modelId="{C3411753-C3A1-4342-BDCF-1AB81D989C4B}" type="pres">
      <dgm:prSet presAssocID="{DFC74915-861B-47EB-AB79-77425706722D}" presName="connectorText" presStyleLbl="sibTrans1D1" presStyleIdx="4" presStyleCnt="6"/>
      <dgm:spPr/>
      <dgm:t>
        <a:bodyPr/>
        <a:lstStyle/>
        <a:p>
          <a:endParaRPr lang="en-US"/>
        </a:p>
      </dgm:t>
    </dgm:pt>
    <dgm:pt modelId="{9C68A028-78FE-49FB-BB9C-6E65DE9956F2}" type="pres">
      <dgm:prSet presAssocID="{08C94BFD-2EFB-4F44-979D-0F0D5AE9BF80}" presName="node" presStyleLbl="node1" presStyleIdx="5" presStyleCnt="7" custScaleX="131104">
        <dgm:presLayoutVars>
          <dgm:bulletEnabled val="1"/>
        </dgm:presLayoutVars>
      </dgm:prSet>
      <dgm:spPr/>
      <dgm:t>
        <a:bodyPr/>
        <a:lstStyle/>
        <a:p>
          <a:endParaRPr lang="en-US"/>
        </a:p>
      </dgm:t>
    </dgm:pt>
    <dgm:pt modelId="{DD0D77A3-02BB-4984-A1AC-76790A66DCEF}" type="pres">
      <dgm:prSet presAssocID="{CC4DD6BE-A80C-40AE-8F65-3AE5463D5B0F}" presName="sibTrans" presStyleLbl="sibTrans1D1" presStyleIdx="5" presStyleCnt="6"/>
      <dgm:spPr/>
      <dgm:t>
        <a:bodyPr/>
        <a:lstStyle/>
        <a:p>
          <a:endParaRPr lang="en-US"/>
        </a:p>
      </dgm:t>
    </dgm:pt>
    <dgm:pt modelId="{09BABDF4-A286-439C-83C5-376294AC399A}" type="pres">
      <dgm:prSet presAssocID="{CC4DD6BE-A80C-40AE-8F65-3AE5463D5B0F}" presName="connectorText" presStyleLbl="sibTrans1D1" presStyleIdx="5" presStyleCnt="6"/>
      <dgm:spPr/>
      <dgm:t>
        <a:bodyPr/>
        <a:lstStyle/>
        <a:p>
          <a:endParaRPr lang="en-US"/>
        </a:p>
      </dgm:t>
    </dgm:pt>
    <dgm:pt modelId="{993E7C19-D309-466D-8E8D-A73FF6E0A63D}" type="pres">
      <dgm:prSet presAssocID="{CEECD733-797E-4AC7-8C41-D750EB4E2BFD}" presName="node" presStyleLbl="node1" presStyleIdx="6" presStyleCnt="7">
        <dgm:presLayoutVars>
          <dgm:bulletEnabled val="1"/>
        </dgm:presLayoutVars>
      </dgm:prSet>
      <dgm:spPr/>
      <dgm:t>
        <a:bodyPr/>
        <a:lstStyle/>
        <a:p>
          <a:endParaRPr lang="en-US"/>
        </a:p>
      </dgm:t>
    </dgm:pt>
  </dgm:ptLst>
  <dgm:cxnLst>
    <dgm:cxn modelId="{823E3B22-F927-44F0-984A-15849E9513D6}" type="presOf" srcId="{9E47FCF7-F481-45B2-8271-10A856DB1FF8}" destId="{DEF98070-2316-44A5-A421-E05624D45BF7}" srcOrd="0" destOrd="0" presId="urn:microsoft.com/office/officeart/2005/8/layout/bProcess3"/>
    <dgm:cxn modelId="{E4F3FC48-98F2-4365-AE6C-38A6B949E4FD}" type="presOf" srcId="{0825BD12-FBBE-4377-BDAF-DB53F3F40B5B}" destId="{4BC3CD5D-7493-4512-97F0-54EB89783C7F}" srcOrd="1" destOrd="0" presId="urn:microsoft.com/office/officeart/2005/8/layout/bProcess3"/>
    <dgm:cxn modelId="{87B3AC0A-D4CF-41AF-BAB2-17C9ECA7D2A1}" type="presOf" srcId="{7DC37EE0-A940-4AA4-8B4F-025FE23D6B85}" destId="{2747F022-D1E3-402B-892B-16123845713C}" srcOrd="0" destOrd="0" presId="urn:microsoft.com/office/officeart/2005/8/layout/bProcess3"/>
    <dgm:cxn modelId="{367CE597-D99D-433E-8E66-8CB75DF29F44}" srcId="{B7A89D8B-D2A0-491F-A0DC-EF4969B5E6F2}" destId="{B307ED63-8999-4422-82D1-D6682C027DEE}" srcOrd="0" destOrd="0" parTransId="{D50825F9-7859-41D5-BC93-CE41F4F37099}" sibTransId="{7DC37EE0-A940-4AA4-8B4F-025FE23D6B85}"/>
    <dgm:cxn modelId="{A7096057-FD7D-440F-95BD-7D782CBE7C7C}" type="presOf" srcId="{CC4DD6BE-A80C-40AE-8F65-3AE5463D5B0F}" destId="{09BABDF4-A286-439C-83C5-376294AC399A}" srcOrd="1" destOrd="0" presId="urn:microsoft.com/office/officeart/2005/8/layout/bProcess3"/>
    <dgm:cxn modelId="{6CC45014-EC2A-4AA1-AD0D-1888CF8F84A8}" type="presOf" srcId="{7DC37EE0-A940-4AA4-8B4F-025FE23D6B85}" destId="{E0EC92B5-B316-4E7A-84EF-795AA0E53198}" srcOrd="1" destOrd="0" presId="urn:microsoft.com/office/officeart/2005/8/layout/bProcess3"/>
    <dgm:cxn modelId="{1905C634-B0BC-422C-98F3-7B75D3FD8151}" srcId="{B7A89D8B-D2A0-491F-A0DC-EF4969B5E6F2}" destId="{527D93B0-DD3C-449F-8B22-5B04D0D3FF52}" srcOrd="1" destOrd="0" parTransId="{2D28B416-BBEE-4CBE-8909-5A7AADD2D8E6}" sibTransId="{0825BD12-FBBE-4377-BDAF-DB53F3F40B5B}"/>
    <dgm:cxn modelId="{3D56D15F-D35D-499A-A1FC-9883C1A4CBFC}" type="presOf" srcId="{D13FEDB6-1875-4D63-829F-700670DCAA0C}" destId="{A671D1B0-0088-4B4B-9EE4-928567FA85BA}" srcOrd="0" destOrd="0" presId="urn:microsoft.com/office/officeart/2005/8/layout/bProcess3"/>
    <dgm:cxn modelId="{5E417738-47D1-4BFF-B8DB-86B7F0C15FE7}" type="presOf" srcId="{CEECD733-797E-4AC7-8C41-D750EB4E2BFD}" destId="{993E7C19-D309-466D-8E8D-A73FF6E0A63D}" srcOrd="0" destOrd="0" presId="urn:microsoft.com/office/officeart/2005/8/layout/bProcess3"/>
    <dgm:cxn modelId="{4C539DC2-0E46-4FFA-B5B7-2CEAB155FDE0}" type="presOf" srcId="{DF99D278-2721-4487-84B0-8D93C154BFC0}" destId="{A56B7509-6CAE-4A1B-8616-08E873808C60}" srcOrd="0" destOrd="0" presId="urn:microsoft.com/office/officeart/2005/8/layout/bProcess3"/>
    <dgm:cxn modelId="{CF7961FD-A29A-4087-9792-B86E62491CD0}" srcId="{B7A89D8B-D2A0-491F-A0DC-EF4969B5E6F2}" destId="{9E47FCF7-F481-45B2-8271-10A856DB1FF8}" srcOrd="4" destOrd="0" parTransId="{3F017A16-4CA0-4B24-871B-5720C4A09E45}" sibTransId="{DFC74915-861B-47EB-AB79-77425706722D}"/>
    <dgm:cxn modelId="{63A80D77-E9AF-4E58-BA50-79294498D310}" type="presOf" srcId="{0825BD12-FBBE-4377-BDAF-DB53F3F40B5B}" destId="{FD366DC3-CA43-40F5-947F-FF613C196C40}" srcOrd="0" destOrd="0" presId="urn:microsoft.com/office/officeart/2005/8/layout/bProcess3"/>
    <dgm:cxn modelId="{32A6C754-5122-4817-A797-1C8E7F721429}" type="presOf" srcId="{B7A89D8B-D2A0-491F-A0DC-EF4969B5E6F2}" destId="{AB998ED8-08DC-4638-A09C-728109D09908}" srcOrd="0" destOrd="0" presId="urn:microsoft.com/office/officeart/2005/8/layout/bProcess3"/>
    <dgm:cxn modelId="{1E51E927-3A43-4030-A586-F0C3E824E736}" srcId="{B7A89D8B-D2A0-491F-A0DC-EF4969B5E6F2}" destId="{CEECD733-797E-4AC7-8C41-D750EB4E2BFD}" srcOrd="6" destOrd="0" parTransId="{F2DFD00F-B1AB-4283-B524-38CD519FAF01}" sibTransId="{B213980D-4944-4B30-8DB5-921165074353}"/>
    <dgm:cxn modelId="{30019627-BE81-41F7-B4FB-9AA7A5B728A9}" srcId="{B7A89D8B-D2A0-491F-A0DC-EF4969B5E6F2}" destId="{D13FEDB6-1875-4D63-829F-700670DCAA0C}" srcOrd="3" destOrd="0" parTransId="{832282FD-5FB1-4822-9CA2-26BCEBB27958}" sibTransId="{7E021784-A63B-46B0-BDF9-579FB088340F}"/>
    <dgm:cxn modelId="{1EB056BB-6D3B-4A9E-9810-3DB9CC570776}" type="presOf" srcId="{49C60797-B899-4CA8-86C3-D4D3EC1FC33A}" destId="{938FE8C0-732B-41B7-8C9D-613623B3A608}" srcOrd="0" destOrd="0" presId="urn:microsoft.com/office/officeart/2005/8/layout/bProcess3"/>
    <dgm:cxn modelId="{8B7FE123-1AC3-4837-8A83-48D62AAD3E4B}" type="presOf" srcId="{7E021784-A63B-46B0-BDF9-579FB088340F}" destId="{63CD5A28-AED7-437B-AE3A-C9E4B9ECABD3}" srcOrd="0" destOrd="0" presId="urn:microsoft.com/office/officeart/2005/8/layout/bProcess3"/>
    <dgm:cxn modelId="{FC6E04C3-6113-49B9-8B62-BF08521BCF47}" type="presOf" srcId="{7E021784-A63B-46B0-BDF9-579FB088340F}" destId="{C9F78451-F397-42E3-9E7B-F47B4AA5C3BB}" srcOrd="1" destOrd="0" presId="urn:microsoft.com/office/officeart/2005/8/layout/bProcess3"/>
    <dgm:cxn modelId="{BC695201-CF5E-4A77-8820-825B7189CF1E}" type="presOf" srcId="{B307ED63-8999-4422-82D1-D6682C027DEE}" destId="{52538D01-80D3-4C2B-AC81-D967AF237C89}" srcOrd="0" destOrd="0" presId="urn:microsoft.com/office/officeart/2005/8/layout/bProcess3"/>
    <dgm:cxn modelId="{6D563D95-9F7E-417E-A0EA-C9D8D596F71C}" type="presOf" srcId="{08C94BFD-2EFB-4F44-979D-0F0D5AE9BF80}" destId="{9C68A028-78FE-49FB-BB9C-6E65DE9956F2}" srcOrd="0" destOrd="0" presId="urn:microsoft.com/office/officeart/2005/8/layout/bProcess3"/>
    <dgm:cxn modelId="{FDDF7B52-26DB-4621-9460-8FC3E984A5B0}" type="presOf" srcId="{CC4DD6BE-A80C-40AE-8F65-3AE5463D5B0F}" destId="{DD0D77A3-02BB-4984-A1AC-76790A66DCEF}" srcOrd="0" destOrd="0" presId="urn:microsoft.com/office/officeart/2005/8/layout/bProcess3"/>
    <dgm:cxn modelId="{44075ED4-71E9-46F2-B53C-7C3E92DFB38C}" type="presOf" srcId="{DFC74915-861B-47EB-AB79-77425706722D}" destId="{C3411753-C3A1-4342-BDCF-1AB81D989C4B}" srcOrd="1" destOrd="0" presId="urn:microsoft.com/office/officeart/2005/8/layout/bProcess3"/>
    <dgm:cxn modelId="{7B1090F5-860C-4CEE-BD4C-F50F684663E9}" srcId="{B7A89D8B-D2A0-491F-A0DC-EF4969B5E6F2}" destId="{08C94BFD-2EFB-4F44-979D-0F0D5AE9BF80}" srcOrd="5" destOrd="0" parTransId="{E699D056-5769-417F-A627-E17EB6C26682}" sibTransId="{CC4DD6BE-A80C-40AE-8F65-3AE5463D5B0F}"/>
    <dgm:cxn modelId="{A3F84333-FC30-471F-BFCA-EDE2AFE7AF9F}" type="presOf" srcId="{527D93B0-DD3C-449F-8B22-5B04D0D3FF52}" destId="{29C63543-79C5-49CC-B61D-470C8319A52A}" srcOrd="0" destOrd="0" presId="urn:microsoft.com/office/officeart/2005/8/layout/bProcess3"/>
    <dgm:cxn modelId="{C81C5E67-FCC2-494E-9E2B-D3990BBA738E}" type="presOf" srcId="{DFC74915-861B-47EB-AB79-77425706722D}" destId="{795EB9D6-5280-45DD-B3E4-CF1ED79CCEDE}" srcOrd="0" destOrd="0" presId="urn:microsoft.com/office/officeart/2005/8/layout/bProcess3"/>
    <dgm:cxn modelId="{AD646865-F252-41D4-8C0F-9836105E4BC3}" type="presOf" srcId="{DF99D278-2721-4487-84B0-8D93C154BFC0}" destId="{6371B826-A755-459C-B459-8AAA4FB9095D}" srcOrd="1" destOrd="0" presId="urn:microsoft.com/office/officeart/2005/8/layout/bProcess3"/>
    <dgm:cxn modelId="{7136C622-6474-4077-9578-1E3F034D15A0}" srcId="{B7A89D8B-D2A0-491F-A0DC-EF4969B5E6F2}" destId="{49C60797-B899-4CA8-86C3-D4D3EC1FC33A}" srcOrd="2" destOrd="0" parTransId="{8EF90DF2-049F-4021-9E2D-ABA79EC58310}" sibTransId="{DF99D278-2721-4487-84B0-8D93C154BFC0}"/>
    <dgm:cxn modelId="{A592A606-BBC0-4132-8024-FAFDF388018B}" type="presParOf" srcId="{AB998ED8-08DC-4638-A09C-728109D09908}" destId="{52538D01-80D3-4C2B-AC81-D967AF237C89}" srcOrd="0" destOrd="0" presId="urn:microsoft.com/office/officeart/2005/8/layout/bProcess3"/>
    <dgm:cxn modelId="{943D1701-5584-48EB-81A1-1D0CE18FE6F6}" type="presParOf" srcId="{AB998ED8-08DC-4638-A09C-728109D09908}" destId="{2747F022-D1E3-402B-892B-16123845713C}" srcOrd="1" destOrd="0" presId="urn:microsoft.com/office/officeart/2005/8/layout/bProcess3"/>
    <dgm:cxn modelId="{02293187-BCDE-47E7-8545-513318310391}" type="presParOf" srcId="{2747F022-D1E3-402B-892B-16123845713C}" destId="{E0EC92B5-B316-4E7A-84EF-795AA0E53198}" srcOrd="0" destOrd="0" presId="urn:microsoft.com/office/officeart/2005/8/layout/bProcess3"/>
    <dgm:cxn modelId="{89D44C4F-CD43-4573-9F65-CEFC350E3C54}" type="presParOf" srcId="{AB998ED8-08DC-4638-A09C-728109D09908}" destId="{29C63543-79C5-49CC-B61D-470C8319A52A}" srcOrd="2" destOrd="0" presId="urn:microsoft.com/office/officeart/2005/8/layout/bProcess3"/>
    <dgm:cxn modelId="{266B46B6-E7AA-4EF2-9B8D-A76EB1D99F90}" type="presParOf" srcId="{AB998ED8-08DC-4638-A09C-728109D09908}" destId="{FD366DC3-CA43-40F5-947F-FF613C196C40}" srcOrd="3" destOrd="0" presId="urn:microsoft.com/office/officeart/2005/8/layout/bProcess3"/>
    <dgm:cxn modelId="{3342C710-6434-4E16-9499-9BABB0648E96}" type="presParOf" srcId="{FD366DC3-CA43-40F5-947F-FF613C196C40}" destId="{4BC3CD5D-7493-4512-97F0-54EB89783C7F}" srcOrd="0" destOrd="0" presId="urn:microsoft.com/office/officeart/2005/8/layout/bProcess3"/>
    <dgm:cxn modelId="{F466C3EF-398B-48C6-BB41-CC556673A082}" type="presParOf" srcId="{AB998ED8-08DC-4638-A09C-728109D09908}" destId="{938FE8C0-732B-41B7-8C9D-613623B3A608}" srcOrd="4" destOrd="0" presId="urn:microsoft.com/office/officeart/2005/8/layout/bProcess3"/>
    <dgm:cxn modelId="{95C6B206-ED54-4529-A615-C9C02544D563}" type="presParOf" srcId="{AB998ED8-08DC-4638-A09C-728109D09908}" destId="{A56B7509-6CAE-4A1B-8616-08E873808C60}" srcOrd="5" destOrd="0" presId="urn:microsoft.com/office/officeart/2005/8/layout/bProcess3"/>
    <dgm:cxn modelId="{14616DCD-5403-42EC-AD0A-B5DE1EA4A265}" type="presParOf" srcId="{A56B7509-6CAE-4A1B-8616-08E873808C60}" destId="{6371B826-A755-459C-B459-8AAA4FB9095D}" srcOrd="0" destOrd="0" presId="urn:microsoft.com/office/officeart/2005/8/layout/bProcess3"/>
    <dgm:cxn modelId="{4F462112-3FE4-4B47-B99A-AC53BBBC3653}" type="presParOf" srcId="{AB998ED8-08DC-4638-A09C-728109D09908}" destId="{A671D1B0-0088-4B4B-9EE4-928567FA85BA}" srcOrd="6" destOrd="0" presId="urn:microsoft.com/office/officeart/2005/8/layout/bProcess3"/>
    <dgm:cxn modelId="{ED3C9F31-4029-43E8-B182-D3DA94413480}" type="presParOf" srcId="{AB998ED8-08DC-4638-A09C-728109D09908}" destId="{63CD5A28-AED7-437B-AE3A-C9E4B9ECABD3}" srcOrd="7" destOrd="0" presId="urn:microsoft.com/office/officeart/2005/8/layout/bProcess3"/>
    <dgm:cxn modelId="{B82D8BED-2FAC-4258-8EBE-4C8F7D73C1C5}" type="presParOf" srcId="{63CD5A28-AED7-437B-AE3A-C9E4B9ECABD3}" destId="{C9F78451-F397-42E3-9E7B-F47B4AA5C3BB}" srcOrd="0" destOrd="0" presId="urn:microsoft.com/office/officeart/2005/8/layout/bProcess3"/>
    <dgm:cxn modelId="{A845832C-B48A-490A-BFD1-D911677984B4}" type="presParOf" srcId="{AB998ED8-08DC-4638-A09C-728109D09908}" destId="{DEF98070-2316-44A5-A421-E05624D45BF7}" srcOrd="8" destOrd="0" presId="urn:microsoft.com/office/officeart/2005/8/layout/bProcess3"/>
    <dgm:cxn modelId="{11D5E178-F651-41EA-8991-C41D853B31A7}" type="presParOf" srcId="{AB998ED8-08DC-4638-A09C-728109D09908}" destId="{795EB9D6-5280-45DD-B3E4-CF1ED79CCEDE}" srcOrd="9" destOrd="0" presId="urn:microsoft.com/office/officeart/2005/8/layout/bProcess3"/>
    <dgm:cxn modelId="{70C01FE1-448D-4829-ABBC-AA024F32983C}" type="presParOf" srcId="{795EB9D6-5280-45DD-B3E4-CF1ED79CCEDE}" destId="{C3411753-C3A1-4342-BDCF-1AB81D989C4B}" srcOrd="0" destOrd="0" presId="urn:microsoft.com/office/officeart/2005/8/layout/bProcess3"/>
    <dgm:cxn modelId="{0E71E090-7E92-4401-9B9D-48EABC9C935E}" type="presParOf" srcId="{AB998ED8-08DC-4638-A09C-728109D09908}" destId="{9C68A028-78FE-49FB-BB9C-6E65DE9956F2}" srcOrd="10" destOrd="0" presId="urn:microsoft.com/office/officeart/2005/8/layout/bProcess3"/>
    <dgm:cxn modelId="{19B36015-2071-4249-A4E1-3B76AA6EF7E7}" type="presParOf" srcId="{AB998ED8-08DC-4638-A09C-728109D09908}" destId="{DD0D77A3-02BB-4984-A1AC-76790A66DCEF}" srcOrd="11" destOrd="0" presId="urn:microsoft.com/office/officeart/2005/8/layout/bProcess3"/>
    <dgm:cxn modelId="{1F9C26D7-C929-4319-9FDB-AC6A61C4D06C}" type="presParOf" srcId="{DD0D77A3-02BB-4984-A1AC-76790A66DCEF}" destId="{09BABDF4-A286-439C-83C5-376294AC399A}" srcOrd="0" destOrd="0" presId="urn:microsoft.com/office/officeart/2005/8/layout/bProcess3"/>
    <dgm:cxn modelId="{C4E59374-D9A6-43D7-B753-64AAC35F7DE0}" type="presParOf" srcId="{AB998ED8-08DC-4638-A09C-728109D09908}" destId="{993E7C19-D309-466D-8E8D-A73FF6E0A63D}"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7F022-D1E3-402B-892B-16123845713C}">
      <dsp:nvSpPr>
        <dsp:cNvPr id="0" name=""/>
        <dsp:cNvSpPr/>
      </dsp:nvSpPr>
      <dsp:spPr>
        <a:xfrm>
          <a:off x="2681301" y="539651"/>
          <a:ext cx="415363" cy="91440"/>
        </a:xfrm>
        <a:custGeom>
          <a:avLst/>
          <a:gdLst/>
          <a:ahLst/>
          <a:cxnLst/>
          <a:rect l="0" t="0" r="0" b="0"/>
          <a:pathLst>
            <a:path>
              <a:moveTo>
                <a:pt x="0" y="45720"/>
              </a:moveTo>
              <a:lnTo>
                <a:pt x="415363"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77834" y="583139"/>
        <a:ext cx="22298" cy="4463"/>
      </dsp:txXfrm>
    </dsp:sp>
    <dsp:sp modelId="{52538D01-80D3-4C2B-AC81-D967AF237C89}">
      <dsp:nvSpPr>
        <dsp:cNvPr id="0" name=""/>
        <dsp:cNvSpPr/>
      </dsp:nvSpPr>
      <dsp:spPr>
        <a:xfrm>
          <a:off x="134536" y="3679"/>
          <a:ext cx="2548565"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الوسط</a:t>
          </a:r>
        </a:p>
        <a:p>
          <a:pPr lvl="0" algn="ctr" defTabSz="1066800">
            <a:lnSpc>
              <a:spcPct val="90000"/>
            </a:lnSpc>
            <a:spcBef>
              <a:spcPct val="0"/>
            </a:spcBef>
            <a:spcAft>
              <a:spcPct val="35000"/>
            </a:spcAft>
          </a:pPr>
          <a:r>
            <a:rPr lang="en-US" sz="1900" b="1" kern="1200" dirty="0" smtClean="0"/>
            <a:t>Miso climatology </a:t>
          </a:r>
          <a:endParaRPr lang="en-US" sz="1900" b="1" kern="1200" dirty="0"/>
        </a:p>
      </dsp:txBody>
      <dsp:txXfrm>
        <a:off x="134536" y="3679"/>
        <a:ext cx="2548565" cy="1163383"/>
      </dsp:txXfrm>
    </dsp:sp>
    <dsp:sp modelId="{FD366DC3-CA43-40F5-947F-FF613C196C40}">
      <dsp:nvSpPr>
        <dsp:cNvPr id="0" name=""/>
        <dsp:cNvSpPr/>
      </dsp:nvSpPr>
      <dsp:spPr>
        <a:xfrm>
          <a:off x="1407199" y="1165263"/>
          <a:ext cx="3106485" cy="415363"/>
        </a:xfrm>
        <a:custGeom>
          <a:avLst/>
          <a:gdLst/>
          <a:ahLst/>
          <a:cxnLst/>
          <a:rect l="0" t="0" r="0" b="0"/>
          <a:pathLst>
            <a:path>
              <a:moveTo>
                <a:pt x="3106485" y="0"/>
              </a:moveTo>
              <a:lnTo>
                <a:pt x="3106485" y="224781"/>
              </a:lnTo>
              <a:lnTo>
                <a:pt x="0" y="224781"/>
              </a:lnTo>
              <a:lnTo>
                <a:pt x="0" y="415363"/>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81984" y="1370713"/>
        <a:ext cx="156916" cy="4463"/>
      </dsp:txXfrm>
    </dsp:sp>
    <dsp:sp modelId="{29C63543-79C5-49CC-B61D-470C8319A52A}">
      <dsp:nvSpPr>
        <dsp:cNvPr id="0" name=""/>
        <dsp:cNvSpPr/>
      </dsp:nvSpPr>
      <dsp:spPr>
        <a:xfrm>
          <a:off x="3129065" y="3679"/>
          <a:ext cx="2769240"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ar-EG" sz="2000" kern="1200" dirty="0" smtClean="0"/>
            <a:t>ا</a:t>
          </a:r>
          <a:r>
            <a:rPr lang="ar-EG" sz="2400" b="1" kern="1200" dirty="0" smtClean="0"/>
            <a:t>لمناخ الشمولي</a:t>
          </a:r>
        </a:p>
        <a:p>
          <a:pPr lvl="0" algn="ctr" defTabSz="889000">
            <a:lnSpc>
              <a:spcPct val="90000"/>
            </a:lnSpc>
            <a:spcBef>
              <a:spcPct val="0"/>
            </a:spcBef>
            <a:spcAft>
              <a:spcPct val="35000"/>
            </a:spcAft>
          </a:pPr>
          <a:r>
            <a:rPr lang="en-US" sz="2000" b="1" kern="1200" dirty="0" smtClean="0"/>
            <a:t>Synoptic Climatology</a:t>
          </a:r>
          <a:endParaRPr lang="en-US" sz="2000" b="1" kern="1200" dirty="0"/>
        </a:p>
      </dsp:txBody>
      <dsp:txXfrm>
        <a:off x="3129065" y="3679"/>
        <a:ext cx="2769240" cy="1163383"/>
      </dsp:txXfrm>
    </dsp:sp>
    <dsp:sp modelId="{A56B7509-6CAE-4A1B-8616-08E873808C60}">
      <dsp:nvSpPr>
        <dsp:cNvPr id="0" name=""/>
        <dsp:cNvSpPr/>
      </dsp:nvSpPr>
      <dsp:spPr>
        <a:xfrm>
          <a:off x="2678063" y="2148998"/>
          <a:ext cx="415363" cy="91440"/>
        </a:xfrm>
        <a:custGeom>
          <a:avLst/>
          <a:gdLst/>
          <a:ahLst/>
          <a:cxnLst/>
          <a:rect l="0" t="0" r="0" b="0"/>
          <a:pathLst>
            <a:path>
              <a:moveTo>
                <a:pt x="0" y="45720"/>
              </a:moveTo>
              <a:lnTo>
                <a:pt x="415363"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74596" y="2192486"/>
        <a:ext cx="22298" cy="4463"/>
      </dsp:txXfrm>
    </dsp:sp>
    <dsp:sp modelId="{938FE8C0-732B-41B7-8C9D-613623B3A608}">
      <dsp:nvSpPr>
        <dsp:cNvPr id="0" name=""/>
        <dsp:cNvSpPr/>
      </dsp:nvSpPr>
      <dsp:spPr>
        <a:xfrm>
          <a:off x="134536" y="1613026"/>
          <a:ext cx="2545327"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الوصفي</a:t>
          </a:r>
        </a:p>
        <a:p>
          <a:pPr lvl="0" algn="ctr" defTabSz="1066800">
            <a:lnSpc>
              <a:spcPct val="90000"/>
            </a:lnSpc>
            <a:spcBef>
              <a:spcPct val="0"/>
            </a:spcBef>
            <a:spcAft>
              <a:spcPct val="35000"/>
            </a:spcAft>
          </a:pPr>
          <a:r>
            <a:rPr lang="en-US" sz="2100" b="1" kern="1200" dirty="0" err="1" smtClean="0"/>
            <a:t>Climatography</a:t>
          </a:r>
          <a:endParaRPr lang="en-US" sz="2100" b="1" kern="1200" dirty="0"/>
        </a:p>
      </dsp:txBody>
      <dsp:txXfrm>
        <a:off x="134536" y="1613026"/>
        <a:ext cx="2545327" cy="1163383"/>
      </dsp:txXfrm>
    </dsp:sp>
    <dsp:sp modelId="{63CD5A28-AED7-437B-AE3A-C9E4B9ECABD3}">
      <dsp:nvSpPr>
        <dsp:cNvPr id="0" name=""/>
        <dsp:cNvSpPr/>
      </dsp:nvSpPr>
      <dsp:spPr>
        <a:xfrm>
          <a:off x="1428315" y="2774610"/>
          <a:ext cx="3046367" cy="415363"/>
        </a:xfrm>
        <a:custGeom>
          <a:avLst/>
          <a:gdLst/>
          <a:ahLst/>
          <a:cxnLst/>
          <a:rect l="0" t="0" r="0" b="0"/>
          <a:pathLst>
            <a:path>
              <a:moveTo>
                <a:pt x="3046367" y="0"/>
              </a:moveTo>
              <a:lnTo>
                <a:pt x="3046367" y="224781"/>
              </a:lnTo>
              <a:lnTo>
                <a:pt x="0" y="224781"/>
              </a:lnTo>
              <a:lnTo>
                <a:pt x="0" y="415363"/>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74528" y="2980059"/>
        <a:ext cx="153941" cy="4463"/>
      </dsp:txXfrm>
    </dsp:sp>
    <dsp:sp modelId="{A671D1B0-0088-4B4B-9EE4-928567FA85BA}">
      <dsp:nvSpPr>
        <dsp:cNvPr id="0" name=""/>
        <dsp:cNvSpPr/>
      </dsp:nvSpPr>
      <dsp:spPr>
        <a:xfrm>
          <a:off x="3125827" y="1613026"/>
          <a:ext cx="2697711"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المحلي</a:t>
          </a:r>
        </a:p>
        <a:p>
          <a:pPr lvl="0" algn="ctr" defTabSz="1066800">
            <a:lnSpc>
              <a:spcPct val="90000"/>
            </a:lnSpc>
            <a:spcBef>
              <a:spcPct val="0"/>
            </a:spcBef>
            <a:spcAft>
              <a:spcPct val="35000"/>
            </a:spcAft>
          </a:pPr>
          <a:r>
            <a:rPr lang="en-US" sz="1900" b="1" kern="1200" dirty="0" smtClean="0"/>
            <a:t>Local Climatology</a:t>
          </a:r>
          <a:endParaRPr lang="en-US" sz="1900" b="1" kern="1200" dirty="0"/>
        </a:p>
      </dsp:txBody>
      <dsp:txXfrm>
        <a:off x="3125827" y="1613026"/>
        <a:ext cx="2697711" cy="1163383"/>
      </dsp:txXfrm>
    </dsp:sp>
    <dsp:sp modelId="{795EB9D6-5280-45DD-B3E4-CF1ED79CCEDE}">
      <dsp:nvSpPr>
        <dsp:cNvPr id="0" name=""/>
        <dsp:cNvSpPr/>
      </dsp:nvSpPr>
      <dsp:spPr>
        <a:xfrm>
          <a:off x="2720294" y="3758345"/>
          <a:ext cx="415363" cy="91440"/>
        </a:xfrm>
        <a:custGeom>
          <a:avLst/>
          <a:gdLst/>
          <a:ahLst/>
          <a:cxnLst/>
          <a:rect l="0" t="0" r="0" b="0"/>
          <a:pathLst>
            <a:path>
              <a:moveTo>
                <a:pt x="0" y="45720"/>
              </a:moveTo>
              <a:lnTo>
                <a:pt x="415363"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16827" y="3801833"/>
        <a:ext cx="22298" cy="4463"/>
      </dsp:txXfrm>
    </dsp:sp>
    <dsp:sp modelId="{DEF98070-2316-44A5-A421-E05624D45BF7}">
      <dsp:nvSpPr>
        <dsp:cNvPr id="0" name=""/>
        <dsp:cNvSpPr/>
      </dsp:nvSpPr>
      <dsp:spPr>
        <a:xfrm>
          <a:off x="134536" y="3222373"/>
          <a:ext cx="2587558"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ar-EG" sz="1900" kern="1200" dirty="0" smtClean="0"/>
            <a:t>ا</a:t>
          </a:r>
          <a:r>
            <a:rPr lang="ar-EG" sz="2400" b="1" kern="1200" dirty="0" smtClean="0"/>
            <a:t>لمناخ العام</a:t>
          </a:r>
        </a:p>
        <a:p>
          <a:pPr lvl="0" algn="ctr" defTabSz="844550">
            <a:lnSpc>
              <a:spcPct val="90000"/>
            </a:lnSpc>
            <a:spcBef>
              <a:spcPct val="0"/>
            </a:spcBef>
            <a:spcAft>
              <a:spcPct val="35000"/>
            </a:spcAft>
          </a:pPr>
          <a:r>
            <a:rPr lang="en-US" sz="1900" b="1" kern="1200" dirty="0" smtClean="0"/>
            <a:t>Macro </a:t>
          </a:r>
          <a:r>
            <a:rPr lang="en-US" sz="1900" b="1" kern="1200" dirty="0" err="1" smtClean="0"/>
            <a:t>climtology</a:t>
          </a:r>
          <a:endParaRPr lang="en-US" sz="1900" b="1" kern="1200" dirty="0"/>
        </a:p>
      </dsp:txBody>
      <dsp:txXfrm>
        <a:off x="134536" y="3222373"/>
        <a:ext cx="2587558" cy="1163383"/>
      </dsp:txXfrm>
    </dsp:sp>
    <dsp:sp modelId="{DD0D77A3-02BB-4984-A1AC-76790A66DCEF}">
      <dsp:nvSpPr>
        <dsp:cNvPr id="0" name=""/>
        <dsp:cNvSpPr/>
      </dsp:nvSpPr>
      <dsp:spPr>
        <a:xfrm>
          <a:off x="5708328" y="3758345"/>
          <a:ext cx="415363" cy="91440"/>
        </a:xfrm>
        <a:custGeom>
          <a:avLst/>
          <a:gdLst/>
          <a:ahLst/>
          <a:cxnLst/>
          <a:rect l="0" t="0" r="0" b="0"/>
          <a:pathLst>
            <a:path>
              <a:moveTo>
                <a:pt x="0" y="45720"/>
              </a:moveTo>
              <a:lnTo>
                <a:pt x="415363"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904860" y="3801833"/>
        <a:ext cx="22298" cy="4463"/>
      </dsp:txXfrm>
    </dsp:sp>
    <dsp:sp modelId="{9C68A028-78FE-49FB-BB9C-6E65DE9956F2}">
      <dsp:nvSpPr>
        <dsp:cNvPr id="0" name=""/>
        <dsp:cNvSpPr/>
      </dsp:nvSpPr>
      <dsp:spPr>
        <a:xfrm>
          <a:off x="3168058" y="3222373"/>
          <a:ext cx="2542070"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التفصيلي</a:t>
          </a:r>
        </a:p>
        <a:p>
          <a:pPr lvl="0" algn="ctr" defTabSz="1066800">
            <a:lnSpc>
              <a:spcPct val="90000"/>
            </a:lnSpc>
            <a:spcBef>
              <a:spcPct val="0"/>
            </a:spcBef>
            <a:spcAft>
              <a:spcPct val="35000"/>
            </a:spcAft>
          </a:pPr>
          <a:r>
            <a:rPr lang="en-US" sz="2000" b="1" kern="1200" dirty="0" smtClean="0"/>
            <a:t>Microclimatology</a:t>
          </a:r>
          <a:endParaRPr lang="en-US" sz="2000" b="1" kern="1200" dirty="0"/>
        </a:p>
      </dsp:txBody>
      <dsp:txXfrm>
        <a:off x="3168058" y="3222373"/>
        <a:ext cx="2542070" cy="1163383"/>
      </dsp:txXfrm>
    </dsp:sp>
    <dsp:sp modelId="{993E7C19-D309-466D-8E8D-A73FF6E0A63D}">
      <dsp:nvSpPr>
        <dsp:cNvPr id="0" name=""/>
        <dsp:cNvSpPr/>
      </dsp:nvSpPr>
      <dsp:spPr>
        <a:xfrm>
          <a:off x="6156091" y="3222373"/>
          <a:ext cx="1938972"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التطبيقي </a:t>
          </a:r>
          <a:endParaRPr lang="en-US" sz="2400" b="1" kern="1200" dirty="0" smtClean="0"/>
        </a:p>
        <a:p>
          <a:pPr lvl="0" algn="ctr" defTabSz="1066800">
            <a:lnSpc>
              <a:spcPct val="90000"/>
            </a:lnSpc>
            <a:spcBef>
              <a:spcPct val="0"/>
            </a:spcBef>
            <a:spcAft>
              <a:spcPct val="35000"/>
            </a:spcAft>
          </a:pPr>
          <a:r>
            <a:rPr lang="en-US" sz="1800" b="1" kern="1200" dirty="0" smtClean="0"/>
            <a:t>Applied Climatology</a:t>
          </a:r>
          <a:endParaRPr lang="en-US" sz="1800" b="1" kern="1200" dirty="0"/>
        </a:p>
      </dsp:txBody>
      <dsp:txXfrm>
        <a:off x="6156091" y="3222373"/>
        <a:ext cx="1938972" cy="1163383"/>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DD81AFA3-5441-4B7C-BD67-2F4F8C4BC304}" type="datetimeFigureOut">
              <a:rPr lang="en-US">
                <a:solidFill>
                  <a:srgbClr val="DBF5F9">
                    <a:shade val="90000"/>
                  </a:srgbClr>
                </a:solidFill>
              </a:rPr>
              <a:pPr>
                <a:defRPr/>
              </a:pPr>
              <a:t>10/5/2016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E84C1D62-5697-47F3-9F57-73FF2AD2B26A}" type="slidenum">
              <a:rPr lang="en-US"/>
              <a:pPr>
                <a:defRPr/>
              </a:pPr>
              <a:t>‹#›</a:t>
            </a:fld>
            <a:endParaRPr lang="en-US"/>
          </a:p>
        </p:txBody>
      </p:sp>
    </p:spTree>
    <p:extLst>
      <p:ext uri="{BB962C8B-B14F-4D97-AF65-F5344CB8AC3E}">
        <p14:creationId xmlns:p14="http://schemas.microsoft.com/office/powerpoint/2010/main" val="84013650"/>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74827D5-4481-4F5B-BED3-14D50D6346FE}" type="datetimeFigureOut">
              <a:rPr lang="en-US">
                <a:solidFill>
                  <a:srgbClr val="04617B">
                    <a:shade val="90000"/>
                  </a:srgbClr>
                </a:solidFill>
              </a:rPr>
              <a:pPr>
                <a:defRPr/>
              </a:pPr>
              <a:t>10/5/2016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73195D2B-5C03-42E2-B22F-E33632F74078}" type="slidenum">
              <a:rPr lang="en-US"/>
              <a:pPr>
                <a:defRPr/>
              </a:pPr>
              <a:t>‹#›</a:t>
            </a:fld>
            <a:endParaRPr lang="en-US"/>
          </a:p>
        </p:txBody>
      </p:sp>
    </p:spTree>
    <p:extLst>
      <p:ext uri="{BB962C8B-B14F-4D97-AF65-F5344CB8AC3E}">
        <p14:creationId xmlns:p14="http://schemas.microsoft.com/office/powerpoint/2010/main" val="522667432"/>
      </p:ext>
    </p:extLst>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914402"/>
            <a:ext cx="80264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56B9E71-112E-4C33-9EBF-8109595E337A}" type="datetimeFigureOut">
              <a:rPr lang="en-US">
                <a:solidFill>
                  <a:srgbClr val="04617B">
                    <a:shade val="90000"/>
                  </a:srgbClr>
                </a:solidFill>
              </a:rPr>
              <a:pPr>
                <a:defRPr/>
              </a:pPr>
              <a:t>10/5/2016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2962B4C-C179-429C-9C8D-E105C20900AE}" type="slidenum">
              <a:rPr lang="en-US"/>
              <a:pPr>
                <a:defRPr/>
              </a:pPr>
              <a:t>‹#›</a:t>
            </a:fld>
            <a:endParaRPr lang="en-US"/>
          </a:p>
        </p:txBody>
      </p:sp>
    </p:spTree>
    <p:extLst>
      <p:ext uri="{BB962C8B-B14F-4D97-AF65-F5344CB8AC3E}">
        <p14:creationId xmlns:p14="http://schemas.microsoft.com/office/powerpoint/2010/main" val="575594716"/>
      </p:ext>
    </p:extLst>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8"/>
            <a:ext cx="109728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8737600" y="6243638"/>
            <a:ext cx="2844800" cy="457200"/>
          </a:xfrm>
        </p:spPr>
        <p:txBody>
          <a:bodyPr/>
          <a:lstStyle>
            <a:lvl1pPr>
              <a:defRPr smtClean="0"/>
            </a:lvl1pPr>
          </a:lstStyle>
          <a:p>
            <a:pPr>
              <a:defRPr/>
            </a:pPr>
            <a:fld id="{6C4B28CC-ECA5-46DF-A168-B9A5CCBF4CE3}" type="slidenum">
              <a:rPr lang="ar-SA"/>
              <a:pPr>
                <a:defRPr/>
              </a:pPr>
              <a:t>‹#›</a:t>
            </a:fld>
            <a:endParaRPr lang="en-US"/>
          </a:p>
        </p:txBody>
      </p:sp>
      <p:sp>
        <p:nvSpPr>
          <p:cNvPr id="4" name="Date Placeholder 3"/>
          <p:cNvSpPr>
            <a:spLocks noGrp="1"/>
          </p:cNvSpPr>
          <p:nvPr>
            <p:ph type="dt" sz="half" idx="11"/>
          </p:nvPr>
        </p:nvSpPr>
        <p:spPr>
          <a:xfrm>
            <a:off x="609600" y="6243638"/>
            <a:ext cx="28448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4165600" y="6243638"/>
            <a:ext cx="38608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837327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00200"/>
            <a:ext cx="10972800" cy="4533900"/>
          </a:xfrm>
        </p:spPr>
        <p:txBody>
          <a:bodyPr/>
          <a:lstStyle/>
          <a:p>
            <a:pPr lvl="0"/>
            <a:endParaRPr lang="en-US" noProof="0"/>
          </a:p>
        </p:txBody>
      </p:sp>
      <p:sp>
        <p:nvSpPr>
          <p:cNvPr id="4" name="Slide Number Placeholder 3"/>
          <p:cNvSpPr>
            <a:spLocks noGrp="1"/>
          </p:cNvSpPr>
          <p:nvPr>
            <p:ph type="sldNum" sz="quarter" idx="10"/>
          </p:nvPr>
        </p:nvSpPr>
        <p:spPr>
          <a:xfrm>
            <a:off x="8737600" y="6243638"/>
            <a:ext cx="2844800" cy="457200"/>
          </a:xfrm>
        </p:spPr>
        <p:txBody>
          <a:bodyPr/>
          <a:lstStyle>
            <a:lvl1pPr>
              <a:defRPr smtClean="0"/>
            </a:lvl1pPr>
          </a:lstStyle>
          <a:p>
            <a:pPr>
              <a:defRPr/>
            </a:pPr>
            <a:fld id="{181BDA93-4E66-4122-8B31-D47F508F2303}" type="slidenum">
              <a:rPr lang="ar-SA"/>
              <a:pPr>
                <a:defRPr/>
              </a:pPr>
              <a:t>‹#›</a:t>
            </a:fld>
            <a:endParaRPr lang="en-US"/>
          </a:p>
        </p:txBody>
      </p:sp>
      <p:sp>
        <p:nvSpPr>
          <p:cNvPr id="5" name="Date Placeholder 4"/>
          <p:cNvSpPr>
            <a:spLocks noGrp="1"/>
          </p:cNvSpPr>
          <p:nvPr>
            <p:ph type="dt" sz="half" idx="11"/>
          </p:nvPr>
        </p:nvSpPr>
        <p:spPr>
          <a:xfrm>
            <a:off x="609600" y="6243638"/>
            <a:ext cx="28448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4165600" y="6243638"/>
            <a:ext cx="38608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051392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AAEA33B6-1073-42C0-978F-234965753520}" type="datetimeFigureOut">
              <a:rPr lang="en-US"/>
              <a:pPr>
                <a:defRPr/>
              </a:pPr>
              <a:t>10/5/2016</a:t>
            </a:fld>
            <a:endParaRPr lang="en-US"/>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9E58CDAE-117C-4FAD-9712-A924EF85D5D8}" type="slidenum">
              <a:rPr lang="en-US"/>
              <a:pPr>
                <a:defRPr/>
              </a:pPr>
              <a:t>‹#›</a:t>
            </a:fld>
            <a:endParaRPr lang="en-US"/>
          </a:p>
        </p:txBody>
      </p:sp>
    </p:spTree>
    <p:extLst>
      <p:ext uri="{BB962C8B-B14F-4D97-AF65-F5344CB8AC3E}">
        <p14:creationId xmlns:p14="http://schemas.microsoft.com/office/powerpoint/2010/main" val="376090398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511B395-F658-4092-B6DC-C77C5E1D5469}" type="datetimeFigureOut">
              <a:rPr lang="en-US"/>
              <a:pPr>
                <a:defRPr/>
              </a:pPr>
              <a:t>10/5/2016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F964C3B-1480-4E4B-B829-A0B46E18296D}" type="slidenum">
              <a:rPr lang="en-US"/>
              <a:pPr>
                <a:defRPr/>
              </a:pPr>
              <a:t>‹#›</a:t>
            </a:fld>
            <a:endParaRPr lang="en-US"/>
          </a:p>
        </p:txBody>
      </p:sp>
    </p:spTree>
    <p:extLst>
      <p:ext uri="{BB962C8B-B14F-4D97-AF65-F5344CB8AC3E}">
        <p14:creationId xmlns:p14="http://schemas.microsoft.com/office/powerpoint/2010/main" val="1719992383"/>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707136" y="2704664"/>
            <a:ext cx="103632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59DC5907-3212-42DC-8089-618895D29FB5}" type="datetimeFigureOut">
              <a:rPr lang="en-US"/>
              <a:pPr>
                <a:defRPr/>
              </a:pPr>
              <a:t>10/5/2016</a:t>
            </a:fld>
            <a:endParaRPr lang="en-US"/>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220E148B-FAE5-4867-9220-CCAC57FF04EB}" type="slidenum">
              <a:rPr lang="en-US"/>
              <a:pPr>
                <a:defRPr/>
              </a:pPr>
              <a:t>‹#›</a:t>
            </a:fld>
            <a:endParaRPr lang="en-US"/>
          </a:p>
        </p:txBody>
      </p:sp>
    </p:spTree>
    <p:extLst>
      <p:ext uri="{BB962C8B-B14F-4D97-AF65-F5344CB8AC3E}">
        <p14:creationId xmlns:p14="http://schemas.microsoft.com/office/powerpoint/2010/main" val="3022020567"/>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895E202-6F22-40DC-9D98-7D1A841C1639}" type="datetimeFigureOut">
              <a:rPr lang="en-US"/>
              <a:pPr>
                <a:defRPr/>
              </a:pPr>
              <a:t>10/5/2016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C89A11F8-3F3E-4F3D-B0CE-C62DDA4F4E07}" type="slidenum">
              <a:rPr lang="en-US"/>
              <a:pPr>
                <a:defRPr/>
              </a:pPr>
              <a:t>‹#›</a:t>
            </a:fld>
            <a:endParaRPr lang="en-US"/>
          </a:p>
        </p:txBody>
      </p:sp>
    </p:spTree>
    <p:extLst>
      <p:ext uri="{BB962C8B-B14F-4D97-AF65-F5344CB8AC3E}">
        <p14:creationId xmlns:p14="http://schemas.microsoft.com/office/powerpoint/2010/main" val="2375307512"/>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A5FBBAC1-2748-4A70-9678-1DD62D4DAB8C}" type="datetimeFigureOut">
              <a:rPr lang="en-US"/>
              <a:pPr>
                <a:defRPr/>
              </a:pPr>
              <a:t>10/5/2016</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932DEDCB-63EA-474B-A5A2-647C92BE33E4}" type="slidenum">
              <a:rPr lang="en-US"/>
              <a:pPr>
                <a:defRPr/>
              </a:pPr>
              <a:t>‹#›</a:t>
            </a:fld>
            <a:endParaRPr lang="en-US"/>
          </a:p>
        </p:txBody>
      </p:sp>
    </p:spTree>
    <p:extLst>
      <p:ext uri="{BB962C8B-B14F-4D97-AF65-F5344CB8AC3E}">
        <p14:creationId xmlns:p14="http://schemas.microsoft.com/office/powerpoint/2010/main" val="1494578875"/>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E4D460-8340-4E23-80BA-B4320BE64FEB}" type="datetimeFigureOut">
              <a:rPr lang="en-US"/>
              <a:pPr>
                <a:defRPr/>
              </a:pPr>
              <a:t>10/5/2016</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DDCACC4B-2D1D-4EC2-92A2-BE6EB6DBA0D8}" type="slidenum">
              <a:rPr lang="en-US"/>
              <a:pPr>
                <a:defRPr/>
              </a:pPr>
              <a:t>‹#›</a:t>
            </a:fld>
            <a:endParaRPr lang="en-US"/>
          </a:p>
        </p:txBody>
      </p:sp>
    </p:spTree>
    <p:extLst>
      <p:ext uri="{BB962C8B-B14F-4D97-AF65-F5344CB8AC3E}">
        <p14:creationId xmlns:p14="http://schemas.microsoft.com/office/powerpoint/2010/main" val="2124983461"/>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A10FB1B-9C2F-44AA-8068-565379F5ECE2}" type="datetimeFigureOut">
              <a:rPr lang="en-US">
                <a:solidFill>
                  <a:srgbClr val="04617B">
                    <a:shade val="90000"/>
                  </a:srgbClr>
                </a:solidFill>
              </a:rPr>
              <a:pPr>
                <a:defRPr/>
              </a:pPr>
              <a:t>10/5/2016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846EE7D-FF59-471B-BB87-C94DF673AD32}" type="slidenum">
              <a:rPr lang="en-US"/>
              <a:pPr>
                <a:defRPr/>
              </a:pPr>
              <a:t>‹#›</a:t>
            </a:fld>
            <a:endParaRPr lang="en-US"/>
          </a:p>
        </p:txBody>
      </p:sp>
    </p:spTree>
    <p:extLst>
      <p:ext uri="{BB962C8B-B14F-4D97-AF65-F5344CB8AC3E}">
        <p14:creationId xmlns:p14="http://schemas.microsoft.com/office/powerpoint/2010/main" val="1640047217"/>
      </p:ext>
    </p:extLst>
  </p:cSld>
  <p:clrMapOvr>
    <a:masterClrMapping/>
  </p:clrMapOvr>
  <p:transition>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E959472-B439-4251-B22D-ACB96830243D}" type="datetimeFigureOut">
              <a:rPr lang="en-US"/>
              <a:pPr>
                <a:defRPr/>
              </a:pPr>
              <a:t>10/5/2016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708E970-B2F7-42B5-B5AB-C216DDC88D4A}" type="slidenum">
              <a:rPr lang="en-US"/>
              <a:pPr>
                <a:defRPr/>
              </a:pPr>
              <a:t>‹#›</a:t>
            </a:fld>
            <a:endParaRPr lang="en-US"/>
          </a:p>
        </p:txBody>
      </p:sp>
    </p:spTree>
    <p:extLst>
      <p:ext uri="{BB962C8B-B14F-4D97-AF65-F5344CB8AC3E}">
        <p14:creationId xmlns:p14="http://schemas.microsoft.com/office/powerpoint/2010/main" val="4294400652"/>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F9D1A8F-CDB1-45B3-A207-44B470866348}" type="datetimeFigureOut">
              <a:rPr lang="en-US"/>
              <a:pPr>
                <a:defRPr/>
              </a:pPr>
              <a:t>10/5/2016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2A756E1-F45F-4E63-8DBA-608CE6BC0F1A}" type="slidenum">
              <a:rPr lang="en-US"/>
              <a:pPr>
                <a:defRPr/>
              </a:pPr>
              <a:t>‹#›</a:t>
            </a:fld>
            <a:endParaRPr lang="en-US"/>
          </a:p>
        </p:txBody>
      </p:sp>
    </p:spTree>
    <p:extLst>
      <p:ext uri="{BB962C8B-B14F-4D97-AF65-F5344CB8AC3E}">
        <p14:creationId xmlns:p14="http://schemas.microsoft.com/office/powerpoint/2010/main" val="2777610482"/>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4220633" y="1108075"/>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800">
              <a:solidFill>
                <a:prstClr val="white"/>
              </a:solidFill>
            </a:endParaRPr>
          </a:p>
        </p:txBody>
      </p:sp>
      <p:sp>
        <p:nvSpPr>
          <p:cNvPr id="6" name="Right Triangle 5"/>
          <p:cNvSpPr/>
          <p:nvPr/>
        </p:nvSpPr>
        <p:spPr>
          <a:xfrm rot="420000" flipV="1">
            <a:off x="10672234" y="5359401"/>
            <a:ext cx="207433"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800">
              <a:solidFill>
                <a:prstClr val="white"/>
              </a:solidFill>
            </a:endParaRPr>
          </a:p>
        </p:txBody>
      </p:sp>
      <p:sp>
        <p:nvSpPr>
          <p:cNvPr id="7" name="Freeform 6"/>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cs typeface="Arial" panose="020B0604020202020204" pitchFamily="34" charset="0"/>
            </a:endParaRPr>
          </a:p>
        </p:txBody>
      </p:sp>
      <p:sp>
        <p:nvSpPr>
          <p:cNvPr id="8" name="Freeform 7"/>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cs typeface="Arial" panose="020B0604020202020204" pitchFamily="34" charset="0"/>
            </a:endParaRPr>
          </a:p>
        </p:txBody>
      </p:sp>
      <p:sp>
        <p:nvSpPr>
          <p:cNvPr id="2" name="Title 1"/>
          <p:cNvSpPr>
            <a:spLocks noGrp="1"/>
          </p:cNvSpPr>
          <p:nvPr>
            <p:ph type="title"/>
          </p:nvPr>
        </p:nvSpPr>
        <p:spPr>
          <a:xfrm>
            <a:off x="812800" y="1176997"/>
            <a:ext cx="2950464"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812800" y="2828785"/>
            <a:ext cx="29464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E02DED3D-BDFC-491E-AEF8-D6D7F5E8B932}" type="datetimeFigureOut">
              <a:rPr lang="en-US"/>
              <a:pPr>
                <a:defRPr/>
              </a:pPr>
              <a:t>10/5/2016</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10769600" y="6356351"/>
            <a:ext cx="812800" cy="365125"/>
          </a:xfrm>
        </p:spPr>
        <p:txBody>
          <a:bodyPr/>
          <a:lstStyle>
            <a:lvl1pPr>
              <a:defRPr smtClean="0"/>
            </a:lvl1pPr>
          </a:lstStyle>
          <a:p>
            <a:pPr>
              <a:defRPr/>
            </a:pPr>
            <a:fld id="{F138B869-290D-43E4-AED7-60DA0B13AD12}" type="slidenum">
              <a:rPr lang="en-US"/>
              <a:pPr>
                <a:defRPr/>
              </a:pPr>
              <a:t>‹#›</a:t>
            </a:fld>
            <a:endParaRPr lang="en-US"/>
          </a:p>
        </p:txBody>
      </p:sp>
    </p:spTree>
    <p:extLst>
      <p:ext uri="{BB962C8B-B14F-4D97-AF65-F5344CB8AC3E}">
        <p14:creationId xmlns:p14="http://schemas.microsoft.com/office/powerpoint/2010/main" val="2906502711"/>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5BD0ED2-CD54-45DE-9986-D78D1F79DFCF}" type="datetimeFigureOut">
              <a:rPr lang="en-US"/>
              <a:pPr>
                <a:defRPr/>
              </a:pPr>
              <a:t>10/5/2016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AFBB0FD-F693-4195-AE80-22D7AA1BA8C5}" type="slidenum">
              <a:rPr lang="en-US"/>
              <a:pPr>
                <a:defRPr/>
              </a:pPr>
              <a:t>‹#›</a:t>
            </a:fld>
            <a:endParaRPr lang="en-US"/>
          </a:p>
        </p:txBody>
      </p:sp>
    </p:spTree>
    <p:extLst>
      <p:ext uri="{BB962C8B-B14F-4D97-AF65-F5344CB8AC3E}">
        <p14:creationId xmlns:p14="http://schemas.microsoft.com/office/powerpoint/2010/main" val="1375069882"/>
      </p:ext>
    </p:extLst>
  </p:cSld>
  <p:clrMapOvr>
    <a:masterClrMapping/>
  </p:clrMapOvr>
  <p:transition>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914402"/>
            <a:ext cx="80264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C244E4A-7DEF-4B0F-BE0F-E53F431374EB}" type="datetimeFigureOut">
              <a:rPr lang="en-US"/>
              <a:pPr>
                <a:defRPr/>
              </a:pPr>
              <a:t>10/5/2016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D7A8C42-3BED-4FE2-ADF6-FA3CCCD18DCB}" type="slidenum">
              <a:rPr lang="en-US"/>
              <a:pPr>
                <a:defRPr/>
              </a:pPr>
              <a:t>‹#›</a:t>
            </a:fld>
            <a:endParaRPr lang="en-US"/>
          </a:p>
        </p:txBody>
      </p:sp>
    </p:spTree>
    <p:extLst>
      <p:ext uri="{BB962C8B-B14F-4D97-AF65-F5344CB8AC3E}">
        <p14:creationId xmlns:p14="http://schemas.microsoft.com/office/powerpoint/2010/main" val="128363099"/>
      </p:ext>
    </p:extLst>
  </p:cSld>
  <p:clrMapOvr>
    <a:masterClrMapping/>
  </p:clrMapOvr>
  <p:transitio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8"/>
            <a:ext cx="109728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8737600" y="6243638"/>
            <a:ext cx="2844800" cy="457200"/>
          </a:xfrm>
        </p:spPr>
        <p:txBody>
          <a:bodyPr/>
          <a:lstStyle>
            <a:lvl1pPr>
              <a:defRPr smtClean="0"/>
            </a:lvl1pPr>
          </a:lstStyle>
          <a:p>
            <a:pPr>
              <a:defRPr/>
            </a:pPr>
            <a:fld id="{1F3DECF8-CD79-420B-BC6F-D930C3521CBD}" type="slidenum">
              <a:rPr lang="ar-SA"/>
              <a:pPr>
                <a:defRPr/>
              </a:pPr>
              <a:t>‹#›</a:t>
            </a:fld>
            <a:endParaRPr lang="en-US"/>
          </a:p>
        </p:txBody>
      </p:sp>
      <p:sp>
        <p:nvSpPr>
          <p:cNvPr id="4" name="Date Placeholder 3"/>
          <p:cNvSpPr>
            <a:spLocks noGrp="1"/>
          </p:cNvSpPr>
          <p:nvPr>
            <p:ph type="dt" sz="half" idx="11"/>
          </p:nvPr>
        </p:nvSpPr>
        <p:spPr>
          <a:xfrm>
            <a:off x="609600" y="6243638"/>
            <a:ext cx="2844800" cy="457200"/>
          </a:xfrm>
        </p:spPr>
        <p:txBody>
          <a:bodyPr/>
          <a:lstStyle>
            <a:lvl1pPr>
              <a:defRPr/>
            </a:lvl1pPr>
          </a:lstStyle>
          <a:p>
            <a:pPr>
              <a:defRPr/>
            </a:pPr>
            <a:endParaRPr lang="en-US"/>
          </a:p>
        </p:txBody>
      </p:sp>
      <p:sp>
        <p:nvSpPr>
          <p:cNvPr id="5" name="Footer Placeholder 4"/>
          <p:cNvSpPr>
            <a:spLocks noGrp="1"/>
          </p:cNvSpPr>
          <p:nvPr>
            <p:ph type="ftr" sz="quarter" idx="12"/>
          </p:nvPr>
        </p:nvSpPr>
        <p:spPr>
          <a:xfrm>
            <a:off x="4165600" y="6243638"/>
            <a:ext cx="3860800" cy="457200"/>
          </a:xfrm>
        </p:spPr>
        <p:txBody>
          <a:bodyPr/>
          <a:lstStyle>
            <a:lvl1pPr>
              <a:defRPr/>
            </a:lvl1pPr>
          </a:lstStyle>
          <a:p>
            <a:pPr>
              <a:defRPr/>
            </a:pPr>
            <a:endParaRPr lang="en-US"/>
          </a:p>
        </p:txBody>
      </p:sp>
    </p:spTree>
    <p:extLst>
      <p:ext uri="{BB962C8B-B14F-4D97-AF65-F5344CB8AC3E}">
        <p14:creationId xmlns:p14="http://schemas.microsoft.com/office/powerpoint/2010/main" val="28922561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00200"/>
            <a:ext cx="10972800" cy="4533900"/>
          </a:xfrm>
        </p:spPr>
        <p:txBody>
          <a:bodyPr/>
          <a:lstStyle/>
          <a:p>
            <a:pPr lvl="0"/>
            <a:endParaRPr lang="en-US" noProof="0"/>
          </a:p>
        </p:txBody>
      </p:sp>
      <p:sp>
        <p:nvSpPr>
          <p:cNvPr id="4" name="Slide Number Placeholder 3"/>
          <p:cNvSpPr>
            <a:spLocks noGrp="1"/>
          </p:cNvSpPr>
          <p:nvPr>
            <p:ph type="sldNum" sz="quarter" idx="10"/>
          </p:nvPr>
        </p:nvSpPr>
        <p:spPr>
          <a:xfrm>
            <a:off x="8737600" y="6243638"/>
            <a:ext cx="2844800" cy="457200"/>
          </a:xfrm>
        </p:spPr>
        <p:txBody>
          <a:bodyPr/>
          <a:lstStyle>
            <a:lvl1pPr>
              <a:defRPr smtClean="0"/>
            </a:lvl1pPr>
          </a:lstStyle>
          <a:p>
            <a:pPr>
              <a:defRPr/>
            </a:pPr>
            <a:fld id="{8901FF1B-2D4D-4B8B-B510-46199F2195DC}" type="slidenum">
              <a:rPr lang="ar-SA"/>
              <a:pPr>
                <a:defRPr/>
              </a:pPr>
              <a:t>‹#›</a:t>
            </a:fld>
            <a:endParaRPr lang="en-US"/>
          </a:p>
        </p:txBody>
      </p:sp>
      <p:sp>
        <p:nvSpPr>
          <p:cNvPr id="5" name="Date Placeholder 4"/>
          <p:cNvSpPr>
            <a:spLocks noGrp="1"/>
          </p:cNvSpPr>
          <p:nvPr>
            <p:ph type="dt" sz="half" idx="11"/>
          </p:nvPr>
        </p:nvSpPr>
        <p:spPr>
          <a:xfrm>
            <a:off x="609600" y="6243638"/>
            <a:ext cx="2844800" cy="457200"/>
          </a:xfrm>
        </p:spPr>
        <p:txBody>
          <a:bodyPr/>
          <a:lstStyle>
            <a:lvl1pPr>
              <a:defRPr/>
            </a:lvl1pPr>
          </a:lstStyle>
          <a:p>
            <a:pPr>
              <a:defRPr/>
            </a:pPr>
            <a:endParaRPr lang="en-US"/>
          </a:p>
        </p:txBody>
      </p:sp>
      <p:sp>
        <p:nvSpPr>
          <p:cNvPr id="6" name="Footer Placeholder 5"/>
          <p:cNvSpPr>
            <a:spLocks noGrp="1"/>
          </p:cNvSpPr>
          <p:nvPr>
            <p:ph type="ftr" sz="quarter" idx="12"/>
          </p:nvPr>
        </p:nvSpPr>
        <p:spPr>
          <a:xfrm>
            <a:off x="4165600" y="6243638"/>
            <a:ext cx="3860800" cy="457200"/>
          </a:xfrm>
        </p:spPr>
        <p:txBody>
          <a:bodyPr/>
          <a:lstStyle>
            <a:lvl1pPr>
              <a:defRPr/>
            </a:lvl1pPr>
          </a:lstStyle>
          <a:p>
            <a:pPr>
              <a:defRPr/>
            </a:pPr>
            <a:endParaRPr lang="en-US"/>
          </a:p>
        </p:txBody>
      </p:sp>
    </p:spTree>
    <p:extLst>
      <p:ext uri="{BB962C8B-B14F-4D97-AF65-F5344CB8AC3E}">
        <p14:creationId xmlns:p14="http://schemas.microsoft.com/office/powerpoint/2010/main" val="3812217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707136" y="2704664"/>
            <a:ext cx="103632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EAF67F9-D783-4092-93F3-81AE3F748020}" type="datetimeFigureOut">
              <a:rPr lang="en-US">
                <a:solidFill>
                  <a:srgbClr val="DBF5F9">
                    <a:shade val="90000"/>
                  </a:srgbClr>
                </a:solidFill>
              </a:rPr>
              <a:pPr>
                <a:defRPr/>
              </a:pPr>
              <a:t>10/5/2016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28E64A5E-E6DB-4288-9767-8E7094D26522}" type="slidenum">
              <a:rPr lang="en-US"/>
              <a:pPr>
                <a:defRPr/>
              </a:pPr>
              <a:t>‹#›</a:t>
            </a:fld>
            <a:endParaRPr lang="en-US"/>
          </a:p>
        </p:txBody>
      </p:sp>
    </p:spTree>
    <p:extLst>
      <p:ext uri="{BB962C8B-B14F-4D97-AF65-F5344CB8AC3E}">
        <p14:creationId xmlns:p14="http://schemas.microsoft.com/office/powerpoint/2010/main" val="1106552420"/>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52F6979B-AB71-4E82-B3D3-2DAC97396C72}" type="datetimeFigureOut">
              <a:rPr lang="en-US">
                <a:solidFill>
                  <a:srgbClr val="04617B">
                    <a:shade val="90000"/>
                  </a:srgbClr>
                </a:solidFill>
              </a:rPr>
              <a:pPr>
                <a:defRPr/>
              </a:pPr>
              <a:t>10/5/2016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2479102A-75C8-4D39-BBB1-EE5238944F79}" type="slidenum">
              <a:rPr lang="en-US"/>
              <a:pPr>
                <a:defRPr/>
              </a:pPr>
              <a:t>‹#›</a:t>
            </a:fld>
            <a:endParaRPr lang="en-US"/>
          </a:p>
        </p:txBody>
      </p:sp>
    </p:spTree>
    <p:extLst>
      <p:ext uri="{BB962C8B-B14F-4D97-AF65-F5344CB8AC3E}">
        <p14:creationId xmlns:p14="http://schemas.microsoft.com/office/powerpoint/2010/main" val="967947022"/>
      </p:ext>
    </p:extLst>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60A04F5-D03C-423B-84B9-41826DF987E2}" type="datetimeFigureOut">
              <a:rPr lang="en-US">
                <a:solidFill>
                  <a:srgbClr val="04617B">
                    <a:shade val="90000"/>
                  </a:srgbClr>
                </a:solidFill>
              </a:rPr>
              <a:pPr>
                <a:defRPr/>
              </a:pPr>
              <a:t>10/5/2016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0AF7E7F5-ADD4-4ECE-A318-A82243D94AD2}" type="slidenum">
              <a:rPr lang="en-US"/>
              <a:pPr>
                <a:defRPr/>
              </a:pPr>
              <a:t>‹#›</a:t>
            </a:fld>
            <a:endParaRPr lang="en-US"/>
          </a:p>
        </p:txBody>
      </p:sp>
    </p:spTree>
    <p:extLst>
      <p:ext uri="{BB962C8B-B14F-4D97-AF65-F5344CB8AC3E}">
        <p14:creationId xmlns:p14="http://schemas.microsoft.com/office/powerpoint/2010/main" val="3566140074"/>
      </p:ext>
    </p:extLst>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A550293A-167E-4E32-B7EB-34E37B0230CF}" type="datetimeFigureOut">
              <a:rPr lang="en-US">
                <a:solidFill>
                  <a:srgbClr val="04617B">
                    <a:shade val="90000"/>
                  </a:srgbClr>
                </a:solidFill>
              </a:rPr>
              <a:pPr>
                <a:defRPr/>
              </a:pPr>
              <a:t>10/5/2016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243AE7BC-EC4E-436E-A306-4FFFEEA8DB73}" type="slidenum">
              <a:rPr lang="en-US"/>
              <a:pPr>
                <a:defRPr/>
              </a:pPr>
              <a:t>‹#›</a:t>
            </a:fld>
            <a:endParaRPr lang="en-US"/>
          </a:p>
        </p:txBody>
      </p:sp>
    </p:spTree>
    <p:extLst>
      <p:ext uri="{BB962C8B-B14F-4D97-AF65-F5344CB8AC3E}">
        <p14:creationId xmlns:p14="http://schemas.microsoft.com/office/powerpoint/2010/main" val="280520572"/>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75286F5-EE63-4009-8FA7-BF7220A04B6D}" type="datetimeFigureOut">
              <a:rPr lang="en-US">
                <a:solidFill>
                  <a:srgbClr val="04617B">
                    <a:shade val="90000"/>
                  </a:srgbClr>
                </a:solidFill>
              </a:rPr>
              <a:pPr>
                <a:defRPr/>
              </a:pPr>
              <a:t>10/5/2016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F58DCE9C-2969-4A1F-A1E2-83C56AE7DD83}" type="slidenum">
              <a:rPr lang="en-US"/>
              <a:pPr>
                <a:defRPr/>
              </a:pPr>
              <a:t>‹#›</a:t>
            </a:fld>
            <a:endParaRPr lang="en-US"/>
          </a:p>
        </p:txBody>
      </p:sp>
    </p:spTree>
    <p:extLst>
      <p:ext uri="{BB962C8B-B14F-4D97-AF65-F5344CB8AC3E}">
        <p14:creationId xmlns:p14="http://schemas.microsoft.com/office/powerpoint/2010/main" val="187775334"/>
      </p:ext>
    </p:extLst>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34D6F862-5722-4C92-BE30-4E6644A3E8E8}" type="datetimeFigureOut">
              <a:rPr lang="en-US">
                <a:solidFill>
                  <a:srgbClr val="04617B">
                    <a:shade val="90000"/>
                  </a:srgbClr>
                </a:solidFill>
              </a:rPr>
              <a:pPr>
                <a:defRPr/>
              </a:pPr>
              <a:t>10/5/2016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1558033D-E47C-45AB-9C93-2E85CBDFF2E9}" type="slidenum">
              <a:rPr lang="en-US"/>
              <a:pPr>
                <a:defRPr/>
              </a:pPr>
              <a:t>‹#›</a:t>
            </a:fld>
            <a:endParaRPr lang="en-US"/>
          </a:p>
        </p:txBody>
      </p:sp>
    </p:spTree>
    <p:extLst>
      <p:ext uri="{BB962C8B-B14F-4D97-AF65-F5344CB8AC3E}">
        <p14:creationId xmlns:p14="http://schemas.microsoft.com/office/powerpoint/2010/main" val="2078322689"/>
      </p:ext>
    </p:extLst>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4220633" y="1108075"/>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800">
              <a:solidFill>
                <a:prstClr val="white"/>
              </a:solidFill>
            </a:endParaRPr>
          </a:p>
        </p:txBody>
      </p:sp>
      <p:sp>
        <p:nvSpPr>
          <p:cNvPr id="6" name="Right Triangle 5"/>
          <p:cNvSpPr/>
          <p:nvPr/>
        </p:nvSpPr>
        <p:spPr>
          <a:xfrm rot="420000" flipV="1">
            <a:off x="10672234" y="5359401"/>
            <a:ext cx="207433"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800">
              <a:solidFill>
                <a:prstClr val="white"/>
              </a:solidFill>
            </a:endParaRPr>
          </a:p>
        </p:txBody>
      </p:sp>
      <p:sp>
        <p:nvSpPr>
          <p:cNvPr id="7" name="Freeform 6"/>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cs typeface="Arial" panose="020B0604020202020204" pitchFamily="34" charset="0"/>
            </a:endParaRPr>
          </a:p>
        </p:txBody>
      </p:sp>
      <p:sp>
        <p:nvSpPr>
          <p:cNvPr id="8" name="Freeform 7"/>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cs typeface="Arial" panose="020B0604020202020204" pitchFamily="34" charset="0"/>
            </a:endParaRPr>
          </a:p>
        </p:txBody>
      </p:sp>
      <p:sp>
        <p:nvSpPr>
          <p:cNvPr id="2" name="Title 1"/>
          <p:cNvSpPr>
            <a:spLocks noGrp="1"/>
          </p:cNvSpPr>
          <p:nvPr>
            <p:ph type="title"/>
          </p:nvPr>
        </p:nvSpPr>
        <p:spPr>
          <a:xfrm>
            <a:off x="812800" y="1176997"/>
            <a:ext cx="2950464"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812800" y="2828785"/>
            <a:ext cx="29464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CE1D82D-7527-49BF-96D4-6D9954F4895C}" type="datetimeFigureOut">
              <a:rPr lang="en-US">
                <a:solidFill>
                  <a:srgbClr val="04617B">
                    <a:shade val="90000"/>
                  </a:srgbClr>
                </a:solidFill>
              </a:rPr>
              <a:pPr>
                <a:defRPr/>
              </a:pPr>
              <a:t>10/5/2016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10769600" y="6356351"/>
            <a:ext cx="812800" cy="365125"/>
          </a:xfrm>
        </p:spPr>
        <p:txBody>
          <a:bodyPr/>
          <a:lstStyle>
            <a:lvl1pPr>
              <a:defRPr smtClean="0"/>
            </a:lvl1pPr>
          </a:lstStyle>
          <a:p>
            <a:pPr>
              <a:defRPr/>
            </a:pPr>
            <a:fld id="{9E949487-C85D-452D-B191-F9B5D6ECC576}" type="slidenum">
              <a:rPr lang="en-US"/>
              <a:pPr>
                <a:defRPr/>
              </a:pPr>
              <a:t>‹#›</a:t>
            </a:fld>
            <a:endParaRPr lang="en-US"/>
          </a:p>
        </p:txBody>
      </p:sp>
    </p:spTree>
    <p:extLst>
      <p:ext uri="{BB962C8B-B14F-4D97-AF65-F5344CB8AC3E}">
        <p14:creationId xmlns:p14="http://schemas.microsoft.com/office/powerpoint/2010/main" val="559815703"/>
      </p:ext>
    </p:extLst>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2700" y="-7938"/>
            <a:ext cx="1221740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cs typeface="Arial" panose="020B0604020202020204" pitchFamily="34" charset="0"/>
            </a:endParaRPr>
          </a:p>
        </p:txBody>
      </p:sp>
      <p:sp>
        <p:nvSpPr>
          <p:cNvPr id="8" name="Freeform 7"/>
          <p:cNvSpPr>
            <a:spLocks/>
          </p:cNvSpPr>
          <p:nvPr/>
        </p:nvSpPr>
        <p:spPr bwMode="auto">
          <a:xfrm>
            <a:off x="5842000" y="-7938"/>
            <a:ext cx="63500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cs typeface="Arial" panose="020B0604020202020204" pitchFamily="34" charset="0"/>
            </a:endParaRPr>
          </a:p>
        </p:txBody>
      </p:sp>
      <p:sp>
        <p:nvSpPr>
          <p:cNvPr id="1028" name="Title Placeholder 8"/>
          <p:cNvSpPr>
            <a:spLocks noGrp="1"/>
          </p:cNvSpPr>
          <p:nvPr>
            <p:ph type="title"/>
          </p:nvPr>
        </p:nvSpPr>
        <p:spPr bwMode="auto">
          <a:xfrm>
            <a:off x="609600" y="70485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1029" name="Text Placeholder 29"/>
          <p:cNvSpPr>
            <a:spLocks noGrp="1"/>
          </p:cNvSpPr>
          <p:nvPr>
            <p:ph type="body" idx="1"/>
          </p:nvPr>
        </p:nvSpPr>
        <p:spPr bwMode="auto">
          <a:xfrm>
            <a:off x="609600" y="1935164"/>
            <a:ext cx="109728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8E896111-1CEF-4864-9CEC-9FE97498A421}" type="datetimeFigureOut">
              <a:rPr lang="en-US">
                <a:solidFill>
                  <a:srgbClr val="04617B">
                    <a:shade val="90000"/>
                  </a:srgbClr>
                </a:solidFill>
              </a:rPr>
              <a:pPr fontAlgn="base">
                <a:spcBef>
                  <a:spcPct val="0"/>
                </a:spcBef>
                <a:spcAft>
                  <a:spcPct val="0"/>
                </a:spcAft>
                <a:defRPr/>
              </a:pPr>
              <a:t>10/5/2016</a:t>
            </a:fld>
            <a:endParaRPr lang="en-US">
              <a:solidFill>
                <a:srgbClr val="04617B">
                  <a:shade val="90000"/>
                </a:srgbClr>
              </a:solidFill>
            </a:endParaRPr>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fontAlgn="base">
              <a:spcBef>
                <a:spcPct val="0"/>
              </a:spcBef>
              <a:spcAft>
                <a:spcPct val="0"/>
              </a:spcAft>
              <a:defRPr/>
            </a:pPr>
            <a:fld id="{CEC842BF-172A-4A9F-8A75-6A2F956CF3FA}" type="slidenum">
              <a:rPr lang="en-US">
                <a:latin typeface="Arial" panose="020B0604020202020204" pitchFamily="34" charset="0"/>
                <a:cs typeface="Arial" panose="020B0604020202020204" pitchFamily="34" charset="0"/>
              </a:rPr>
              <a:pPr fontAlgn="base">
                <a:spcBef>
                  <a:spcPct val="0"/>
                </a:spcBef>
                <a:spcAft>
                  <a:spcPct val="0"/>
                </a:spcAft>
                <a:defRPr/>
              </a:pPr>
              <a:t>‹#›</a:t>
            </a:fld>
            <a:endParaRPr lang="en-US">
              <a:latin typeface="Arial" panose="020B0604020202020204" pitchFamily="34" charset="0"/>
              <a:cs typeface="Arial" panose="020B0604020202020204" pitchFamily="34" charset="0"/>
            </a:endParaRPr>
          </a:p>
        </p:txBody>
      </p:sp>
      <p:grpSp>
        <p:nvGrpSpPr>
          <p:cNvPr id="1033" name="Group 1"/>
          <p:cNvGrpSpPr>
            <a:grpSpLocks/>
          </p:cNvGrpSpPr>
          <p:nvPr/>
        </p:nvGrpSpPr>
        <p:grpSpPr bwMode="auto">
          <a:xfrm>
            <a:off x="-25399" y="203200"/>
            <a:ext cx="12240684"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latin typeface="Arial" charset="0"/>
                <a:cs typeface="Arial" charset="0"/>
              </a:endParaRPr>
            </a:p>
          </p:txBody>
        </p:sp>
      </p:grpSp>
    </p:spTree>
    <p:extLst>
      <p:ext uri="{BB962C8B-B14F-4D97-AF65-F5344CB8AC3E}">
        <p14:creationId xmlns:p14="http://schemas.microsoft.com/office/powerpoint/2010/main" val="2327668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2700" y="-7938"/>
            <a:ext cx="1221740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cs typeface="Arial" panose="020B0604020202020204" pitchFamily="34" charset="0"/>
            </a:endParaRPr>
          </a:p>
        </p:txBody>
      </p:sp>
      <p:sp>
        <p:nvSpPr>
          <p:cNvPr id="8" name="Freeform 7"/>
          <p:cNvSpPr>
            <a:spLocks/>
          </p:cNvSpPr>
          <p:nvPr/>
        </p:nvSpPr>
        <p:spPr bwMode="auto">
          <a:xfrm>
            <a:off x="5842000" y="-7938"/>
            <a:ext cx="63500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cs typeface="Arial" panose="020B0604020202020204" pitchFamily="34" charset="0"/>
            </a:endParaRPr>
          </a:p>
        </p:txBody>
      </p:sp>
      <p:sp>
        <p:nvSpPr>
          <p:cNvPr id="2052" name="Title Placeholder 8"/>
          <p:cNvSpPr>
            <a:spLocks noGrp="1"/>
          </p:cNvSpPr>
          <p:nvPr>
            <p:ph type="title"/>
          </p:nvPr>
        </p:nvSpPr>
        <p:spPr bwMode="auto">
          <a:xfrm>
            <a:off x="609600" y="70485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2053" name="Text Placeholder 29"/>
          <p:cNvSpPr>
            <a:spLocks noGrp="1"/>
          </p:cNvSpPr>
          <p:nvPr>
            <p:ph type="body" idx="1"/>
          </p:nvPr>
        </p:nvSpPr>
        <p:spPr bwMode="auto">
          <a:xfrm>
            <a:off x="609600" y="1935164"/>
            <a:ext cx="109728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CCE5DB0E-2B93-4D2A-89C8-22917CC0F1C8}" type="datetimeFigureOut">
              <a:rPr lang="en-US"/>
              <a:pPr fontAlgn="base">
                <a:spcBef>
                  <a:spcPct val="0"/>
                </a:spcBef>
                <a:spcAft>
                  <a:spcPct val="0"/>
                </a:spcAft>
                <a:defRPr/>
              </a:pPr>
              <a:t>10/5/2016</a:t>
            </a:fld>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fontAlgn="base">
              <a:spcBef>
                <a:spcPct val="0"/>
              </a:spcBef>
              <a:spcAft>
                <a:spcPct val="0"/>
              </a:spcAft>
              <a:defRPr/>
            </a:pPr>
            <a:fld id="{2221690C-61EE-4E17-87F8-70255B3B41F5}" type="slidenum">
              <a:rPr lang="en-US">
                <a:latin typeface="Arial" panose="020B0604020202020204" pitchFamily="34" charset="0"/>
                <a:cs typeface="Arial" panose="020B0604020202020204" pitchFamily="34" charset="0"/>
              </a:rPr>
              <a:pPr fontAlgn="base">
                <a:spcBef>
                  <a:spcPct val="0"/>
                </a:spcBef>
                <a:spcAft>
                  <a:spcPct val="0"/>
                </a:spcAft>
                <a:defRPr/>
              </a:pPr>
              <a:t>‹#›</a:t>
            </a:fld>
            <a:endParaRPr lang="en-US">
              <a:latin typeface="Arial" panose="020B0604020202020204" pitchFamily="34" charset="0"/>
              <a:cs typeface="Arial" panose="020B0604020202020204" pitchFamily="34" charset="0"/>
            </a:endParaRPr>
          </a:p>
        </p:txBody>
      </p:sp>
      <p:grpSp>
        <p:nvGrpSpPr>
          <p:cNvPr id="2057" name="Group 1"/>
          <p:cNvGrpSpPr>
            <a:grpSpLocks/>
          </p:cNvGrpSpPr>
          <p:nvPr/>
        </p:nvGrpSpPr>
        <p:grpSpPr bwMode="auto">
          <a:xfrm>
            <a:off x="-25399" y="203200"/>
            <a:ext cx="12240684"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latin typeface="Arial" charset="0"/>
                <a:cs typeface="Arial" charset="0"/>
              </a:endParaRPr>
            </a:p>
          </p:txBody>
        </p:sp>
      </p:grpSp>
    </p:spTree>
    <p:extLst>
      <p:ext uri="{BB962C8B-B14F-4D97-AF65-F5344CB8AC3E}">
        <p14:creationId xmlns:p14="http://schemas.microsoft.com/office/powerpoint/2010/main" val="233764957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dr_m_hafez@hotmail.com" TargetMode="External"/><Relationship Id="rId2" Type="http://schemas.openxmlformats.org/officeDocument/2006/relationships/hyperlink" Target="mailto:mohhafez@ksu.edu.sa"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mailto:dr_h_mohamed@yahoo.co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WordArt 6"/>
          <p:cNvSpPr>
            <a:spLocks noChangeArrowheads="1" noChangeShapeType="1" noTextEdit="1"/>
          </p:cNvSpPr>
          <p:nvPr/>
        </p:nvSpPr>
        <p:spPr bwMode="auto">
          <a:xfrm>
            <a:off x="3657600" y="762000"/>
            <a:ext cx="4953000" cy="3657600"/>
          </a:xfrm>
          <a:prstGeom prst="rect">
            <a:avLst/>
          </a:prstGeom>
        </p:spPr>
        <p:txBody>
          <a:bodyPr wrap="none" fromWordArt="1">
            <a:prstTxWarp prst="textPlain">
              <a:avLst>
                <a:gd name="adj" fmla="val 50000"/>
              </a:avLst>
            </a:prstTxWarp>
          </a:bodyPr>
          <a:lstStyle/>
          <a:p>
            <a:pPr algn="ctr" rtl="1" fontAlgn="base">
              <a:spcBef>
                <a:spcPct val="0"/>
              </a:spcBef>
              <a:spcAft>
                <a:spcPct val="0"/>
              </a:spcAft>
              <a:defRPr/>
            </a:pP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Simplified Arabic" pitchFamily="18" charset="-78"/>
              </a:rPr>
              <a:t> علم المناخ</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Simplified Arabic" pitchFamily="18" charset="-78"/>
            </a:endParaRPr>
          </a:p>
          <a:p>
            <a:pPr algn="ctr" fontAlgn="base">
              <a:spcBef>
                <a:spcPct val="0"/>
              </a:spcBef>
              <a:spcAft>
                <a:spcPct val="0"/>
              </a:spcAft>
              <a:defRPr/>
            </a:pPr>
            <a:r>
              <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Arial" panose="020B0604020202020204" pitchFamily="34" charset="0"/>
              </a:rPr>
              <a:t>Climatology</a:t>
            </a:r>
          </a:p>
        </p:txBody>
      </p:sp>
      <p:sp>
        <p:nvSpPr>
          <p:cNvPr id="13316" name="WordArt 7"/>
          <p:cNvSpPr>
            <a:spLocks noChangeArrowheads="1" noChangeShapeType="1" noTextEdit="1"/>
          </p:cNvSpPr>
          <p:nvPr/>
        </p:nvSpPr>
        <p:spPr bwMode="auto">
          <a:xfrm>
            <a:off x="4800600" y="5715000"/>
            <a:ext cx="2628900" cy="7239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eaLnBrk="0" fontAlgn="base" hangingPunct="0">
              <a:spcBef>
                <a:spcPct val="0"/>
              </a:spcBef>
              <a:spcAft>
                <a:spcPct val="0"/>
              </a:spcAft>
            </a:pPr>
            <a:r>
              <a:rPr lang="en-US" sz="3600" kern="1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panose="020B0A04020102020204" pitchFamily="34" charset="0"/>
                <a:cs typeface="Arial" panose="020B0604020202020204" pitchFamily="34" charset="0"/>
              </a:rPr>
              <a:t>D. Mohamed Hafez</a:t>
            </a:r>
          </a:p>
        </p:txBody>
      </p:sp>
    </p:spTree>
    <p:extLst>
      <p:ext uri="{BB962C8B-B14F-4D97-AF65-F5344CB8AC3E}">
        <p14:creationId xmlns:p14="http://schemas.microsoft.com/office/powerpoint/2010/main" val="3720902498"/>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WordArt 6"/>
          <p:cNvSpPr>
            <a:spLocks noChangeArrowheads="1" noChangeShapeType="1" noTextEdit="1"/>
          </p:cNvSpPr>
          <p:nvPr/>
        </p:nvSpPr>
        <p:spPr bwMode="auto">
          <a:xfrm>
            <a:off x="3810000" y="1600200"/>
            <a:ext cx="4572000" cy="2438400"/>
          </a:xfrm>
          <a:prstGeom prst="rect">
            <a:avLst/>
          </a:prstGeom>
        </p:spPr>
        <p:txBody>
          <a:bodyPr wrap="none" fromWordArt="1">
            <a:prstTxWarp prst="textPlain">
              <a:avLst>
                <a:gd name="adj" fmla="val 50597"/>
              </a:avLst>
            </a:prstTxWarp>
          </a:bodyPr>
          <a:lstStyle/>
          <a:p>
            <a:pPr algn="ctr" rtl="1" eaLnBrk="0" fontAlgn="base" hangingPunct="0">
              <a:spcBef>
                <a:spcPct val="0"/>
              </a:spcBef>
              <a:spcAft>
                <a:spcPct val="0"/>
              </a:spcAft>
            </a:pPr>
            <a:r>
              <a:rPr lang="ar-SA" sz="3600" kern="1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panose="02020603050405020304" pitchFamily="18" charset="-78"/>
                <a:cs typeface="Simplified Arabic" panose="02020603050405020304" pitchFamily="18" charset="-78"/>
              </a:rPr>
              <a:t> الوحدة الأولي</a:t>
            </a:r>
            <a:endParaRPr lang="en-US" sz="3600" kern="1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059698482"/>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981200" y="704850"/>
            <a:ext cx="8229600" cy="971550"/>
          </a:xfrm>
        </p:spPr>
        <p:txBody>
          <a:bodyPr/>
          <a:lstStyle/>
          <a:p>
            <a:pPr algn="ctr" rtl="1" eaLnBrk="1" hangingPunct="1"/>
            <a:r>
              <a:rPr lang="ar-EG" altLang="en-US" sz="4400" b="1"/>
              <a:t>تطور الاهتمام بدراسة الظواهر الجوية</a:t>
            </a:r>
            <a:endParaRPr lang="en-US" altLang="en-US" sz="4400" b="1"/>
          </a:p>
        </p:txBody>
      </p:sp>
      <p:sp>
        <p:nvSpPr>
          <p:cNvPr id="22531" name="Content Placeholder 2"/>
          <p:cNvSpPr>
            <a:spLocks noGrp="1"/>
          </p:cNvSpPr>
          <p:nvPr>
            <p:ph idx="1"/>
          </p:nvPr>
        </p:nvSpPr>
        <p:spPr>
          <a:xfrm>
            <a:off x="782198" y="1935164"/>
            <a:ext cx="10576192" cy="4389437"/>
          </a:xfrm>
        </p:spPr>
        <p:txBody>
          <a:bodyPr/>
          <a:lstStyle/>
          <a:p>
            <a:pPr algn="just" rtl="1" eaLnBrk="1" hangingPunct="1">
              <a:buFont typeface="Arial" panose="020B0604020202020204" pitchFamily="34" charset="0"/>
              <a:buChar char="•"/>
            </a:pPr>
            <a:r>
              <a:rPr lang="ar-EG" altLang="en-US" b="1" dirty="0" smtClean="0">
                <a:ea typeface="Majalla UI"/>
              </a:rPr>
              <a:t>استرعي تغير الطقس وأحواله انتباه الإنسان منذ بدء الخليقة، فحاول أن يفهمها، وكانت وسيلته الملاحظة والتفكير في حدود علمه وعجز عن تفسيرها  فاعتبرها عملاً من صنع الآلهة.</a:t>
            </a:r>
          </a:p>
          <a:p>
            <a:pPr algn="just" rtl="1" eaLnBrk="1" hangingPunct="1">
              <a:buFont typeface="Arial" panose="020B0604020202020204" pitchFamily="34" charset="0"/>
              <a:buChar char="•"/>
            </a:pPr>
            <a:r>
              <a:rPr lang="ar-EG" altLang="en-US" b="1" dirty="0" smtClean="0">
                <a:ea typeface="Majalla UI"/>
              </a:rPr>
              <a:t>الصينيون والمصريون القدماء والأشوريون والبابليون من أقدم الشعوب التي اهتمت بملاحظة تغيرات الطقس</a:t>
            </a:r>
            <a:r>
              <a:rPr lang="ar-EG" altLang="en-US" b="1" dirty="0" smtClean="0">
                <a:ea typeface="Majalla UI"/>
              </a:rPr>
              <a:t>.</a:t>
            </a:r>
            <a:endParaRPr lang="en-US" altLang="en-US" b="1" dirty="0" smtClean="0">
              <a:ea typeface="Majalla UI"/>
            </a:endParaRPr>
          </a:p>
          <a:p>
            <a:pPr marL="0" indent="0" algn="just" rtl="1" eaLnBrk="1" hangingPunct="1">
              <a:buNone/>
            </a:pPr>
            <a:endParaRPr lang="ar-EG" altLang="en-US" b="1" dirty="0" smtClean="0">
              <a:ea typeface="Majalla UI"/>
            </a:endParaRPr>
          </a:p>
          <a:p>
            <a:pPr algn="just" rtl="1" eaLnBrk="1" hangingPunct="1">
              <a:buFont typeface="Arial" panose="020B0604020202020204" pitchFamily="34" charset="0"/>
              <a:buChar char="•"/>
            </a:pPr>
            <a:r>
              <a:rPr lang="ar-EG" altLang="en-US" b="1" dirty="0" smtClean="0">
                <a:ea typeface="Majalla UI"/>
              </a:rPr>
              <a:t>وضع الإغريق  في القرن الخامس قبل الميلاد التقاويم التي تتصل باتجاهات الرياح، وكانوا أول من استخدم كلمة </a:t>
            </a:r>
            <a:r>
              <a:rPr lang="en-US" altLang="en-US" b="1" dirty="0" smtClean="0"/>
              <a:t>Meteorology</a:t>
            </a:r>
            <a:r>
              <a:rPr lang="ar-EG" altLang="en-US" b="1" dirty="0" smtClean="0">
                <a:ea typeface="Majalla UI"/>
              </a:rPr>
              <a:t> المأخوذة من اليونانية ومعناه الأشياء العلوية، ومن فلاسفتهم هيبوقراط وأرسطو 4 ق م الأول بحث في العلاقة بين الظروف الجوية والإنسان، الثاني قسم الغلاف الجوي إلى ثلاثة نطاقات.</a:t>
            </a:r>
          </a:p>
          <a:p>
            <a:pPr algn="r" rtl="1" eaLnBrk="1" hangingPunct="1">
              <a:buFont typeface="Arial" panose="020B0604020202020204" pitchFamily="34" charset="0"/>
              <a:buChar char="•"/>
            </a:pPr>
            <a:endParaRPr lang="en-US" altLang="en-US" dirty="0" smtClean="0"/>
          </a:p>
        </p:txBody>
      </p:sp>
    </p:spTree>
    <p:extLst>
      <p:ext uri="{BB962C8B-B14F-4D97-AF65-F5344CB8AC3E}">
        <p14:creationId xmlns:p14="http://schemas.microsoft.com/office/powerpoint/2010/main" val="1074165880"/>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0501" y="1123720"/>
            <a:ext cx="9540607" cy="5002444"/>
          </a:xfrm>
        </p:spPr>
        <p:txBody>
          <a:bodyPr rtlCol="0">
            <a:normAutofit lnSpcReduction="10000"/>
          </a:bodyPr>
          <a:lstStyle/>
          <a:p>
            <a:pPr marL="274320" indent="-274320" algn="just" rtl="1" eaLnBrk="1" fontAlgn="auto" hangingPunct="1">
              <a:spcAft>
                <a:spcPts val="0"/>
              </a:spcAft>
              <a:buClr>
                <a:schemeClr val="accent3"/>
              </a:buClr>
              <a:buFont typeface="Arial" pitchFamily="34" charset="0"/>
              <a:buChar char="•"/>
              <a:defRPr/>
            </a:pPr>
            <a:r>
              <a:rPr lang="ar-EG" b="1" dirty="0" smtClean="0"/>
              <a:t>بقيت المعلومات الجوية محدودة منذ عهد أرسطو حتى أوائل القرن الحادي عشر الميلادي.</a:t>
            </a:r>
          </a:p>
          <a:p>
            <a:pPr marL="274320" indent="-274320" algn="just" rtl="1" eaLnBrk="1" fontAlgn="auto" hangingPunct="1">
              <a:spcAft>
                <a:spcPts val="0"/>
              </a:spcAft>
              <a:buClr>
                <a:schemeClr val="accent3"/>
              </a:buClr>
              <a:buFont typeface="Arial" pitchFamily="34" charset="0"/>
              <a:buChar char="•"/>
              <a:defRPr/>
            </a:pPr>
            <a:r>
              <a:rPr lang="ar-EG" b="1" dirty="0" smtClean="0"/>
              <a:t>ساهم العلماء العرب في انماء وتطوير علم الظواهر الجوية  في القرن الحادي عشر حتى القرن الخامس الميلادي ومنهم المسعودي والبيروني وبن خلدون وإخوان الصفا.</a:t>
            </a:r>
          </a:p>
          <a:p>
            <a:pPr marL="274320" indent="-274320" algn="just" rtl="1" eaLnBrk="1" fontAlgn="auto" hangingPunct="1">
              <a:spcAft>
                <a:spcPts val="0"/>
              </a:spcAft>
              <a:buClr>
                <a:schemeClr val="accent3"/>
              </a:buClr>
              <a:buFont typeface="Arial" pitchFamily="34" charset="0"/>
              <a:buChar char="•"/>
              <a:defRPr/>
            </a:pPr>
            <a:r>
              <a:rPr lang="ar-EG" b="1" dirty="0" smtClean="0"/>
              <a:t>في القرن السادس عشر الميلادي بدء الاهتمام من قبل الأوربيون وفي عام 1590 اخترع جاليليو</a:t>
            </a:r>
            <a:r>
              <a:rPr lang="en-US" b="1" dirty="0" err="1" smtClean="0"/>
              <a:t>Galleo</a:t>
            </a:r>
            <a:r>
              <a:rPr lang="en-US" b="1" dirty="0" smtClean="0"/>
              <a:t> </a:t>
            </a:r>
            <a:r>
              <a:rPr lang="ar-EG" b="1" dirty="0" smtClean="0"/>
              <a:t> الترمومتر، وفي عام 1642 اخترع </a:t>
            </a:r>
            <a:r>
              <a:rPr lang="ar-EG" b="1" dirty="0" err="1" smtClean="0"/>
              <a:t>تورشيللي</a:t>
            </a:r>
            <a:r>
              <a:rPr lang="ar-EG" b="1" dirty="0" smtClean="0"/>
              <a:t> </a:t>
            </a:r>
            <a:r>
              <a:rPr lang="en-US" b="1" dirty="0" smtClean="0"/>
              <a:t>Torricelli</a:t>
            </a:r>
            <a:r>
              <a:rPr lang="ar-EG" b="1" dirty="0" smtClean="0"/>
              <a:t> البارومتر وباختراع المقياسين انتقلت دراسة الظواهر الجوية من مرحلة الملاحظة والوصف إلى مرحلة القياس والتحليل.</a:t>
            </a:r>
          </a:p>
          <a:p>
            <a:pPr marL="274320" indent="-274320" algn="just" rtl="1" eaLnBrk="1" fontAlgn="auto" hangingPunct="1">
              <a:spcAft>
                <a:spcPts val="0"/>
              </a:spcAft>
              <a:buClr>
                <a:schemeClr val="accent3"/>
              </a:buClr>
              <a:buFont typeface="Arial" pitchFamily="34" charset="0"/>
              <a:buChar char="•"/>
              <a:defRPr/>
            </a:pPr>
            <a:r>
              <a:rPr lang="ar-EG" b="1" dirty="0" smtClean="0"/>
              <a:t>في عام 1653 أنشاء فرديناند الثاني دوق </a:t>
            </a:r>
            <a:r>
              <a:rPr lang="ar-EG" b="1" dirty="0" err="1" smtClean="0"/>
              <a:t>توسكانيا</a:t>
            </a:r>
            <a:r>
              <a:rPr lang="ar-EG" b="1" dirty="0" smtClean="0"/>
              <a:t> عدة محطات للرصد، ومن أشهر الدراسات في تلك الفترة ما كتبه </a:t>
            </a:r>
            <a:r>
              <a:rPr lang="ar-EG" b="1" dirty="0" err="1" smtClean="0"/>
              <a:t>أدموند</a:t>
            </a:r>
            <a:r>
              <a:rPr lang="ar-EG" b="1" dirty="0" smtClean="0"/>
              <a:t> هالي </a:t>
            </a:r>
            <a:r>
              <a:rPr lang="en-US" b="1" dirty="0" smtClean="0"/>
              <a:t>Edmund Halley </a:t>
            </a:r>
            <a:r>
              <a:rPr lang="ar-EG" b="1" dirty="0" smtClean="0"/>
              <a:t> عام 1686 في تفسير الرياح التجارية </a:t>
            </a:r>
            <a:r>
              <a:rPr lang="ar-EG" b="1" dirty="0" err="1" smtClean="0"/>
              <a:t>والموسمية.</a:t>
            </a:r>
            <a:r>
              <a:rPr lang="ar-EG" b="1" dirty="0" smtClean="0"/>
              <a:t> ( </a:t>
            </a:r>
            <a:r>
              <a:rPr lang="ar-EG" b="1" dirty="0" err="1" smtClean="0"/>
              <a:t>الاسكندر</a:t>
            </a:r>
            <a:r>
              <a:rPr lang="ar-EG" b="1" dirty="0" smtClean="0"/>
              <a:t> الأكبر وابن سينا وإخوان الصفا وكريستوفر </a:t>
            </a:r>
            <a:r>
              <a:rPr lang="ar-EG" b="1" dirty="0" err="1" smtClean="0"/>
              <a:t>كولمبس)</a:t>
            </a:r>
            <a:endParaRPr lang="ar-EG" b="1" dirty="0" smtClean="0"/>
          </a:p>
          <a:p>
            <a:pPr marL="274320" indent="-274320" algn="just" rtl="1" eaLnBrk="1" fontAlgn="auto" hangingPunct="1">
              <a:spcAft>
                <a:spcPts val="0"/>
              </a:spcAft>
              <a:buClr>
                <a:schemeClr val="accent3"/>
              </a:buClr>
              <a:buNone/>
              <a:defRPr/>
            </a:pPr>
            <a:endParaRPr lang="en-US" dirty="0" smtClean="0"/>
          </a:p>
        </p:txBody>
      </p:sp>
    </p:spTree>
    <p:extLst>
      <p:ext uri="{BB962C8B-B14F-4D97-AF65-F5344CB8AC3E}">
        <p14:creationId xmlns:p14="http://schemas.microsoft.com/office/powerpoint/2010/main" val="1167058016"/>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1"/>
          </p:nvPr>
        </p:nvSpPr>
        <p:spPr>
          <a:xfrm>
            <a:off x="936434" y="1156771"/>
            <a:ext cx="9274366" cy="4969393"/>
          </a:xfrm>
        </p:spPr>
        <p:txBody>
          <a:bodyPr/>
          <a:lstStyle/>
          <a:p>
            <a:pPr algn="just" rtl="1" eaLnBrk="1" hangingPunct="1">
              <a:buFont typeface="Arial" panose="020B0604020202020204" pitchFamily="34" charset="0"/>
              <a:buChar char="•"/>
            </a:pPr>
            <a:r>
              <a:rPr lang="ar-EG" altLang="en-US" b="1" dirty="0" smtClean="0">
                <a:ea typeface="Majalla UI"/>
              </a:rPr>
              <a:t>في عام 1735 أكمل هادلي </a:t>
            </a:r>
            <a:r>
              <a:rPr lang="en-US" altLang="en-US" b="1" dirty="0" smtClean="0"/>
              <a:t>Hadley</a:t>
            </a:r>
            <a:r>
              <a:rPr lang="ar-EG" altLang="en-US" b="1" dirty="0" smtClean="0">
                <a:ea typeface="Majalla UI"/>
              </a:rPr>
              <a:t> دراسة هالي عن الرياح التجارية وأثر دوران الأرض على اتجاه الرياح.</a:t>
            </a:r>
          </a:p>
          <a:p>
            <a:pPr algn="just" rtl="1" eaLnBrk="1" hangingPunct="1">
              <a:buFont typeface="Arial" panose="020B0604020202020204" pitchFamily="34" charset="0"/>
              <a:buChar char="•"/>
            </a:pPr>
            <a:r>
              <a:rPr lang="ar-EG" altLang="en-US" b="1" dirty="0" smtClean="0">
                <a:ea typeface="Majalla UI"/>
              </a:rPr>
              <a:t>في نفس الفترة حاول ولسون</a:t>
            </a:r>
            <a:r>
              <a:rPr lang="en-US" altLang="en-US" b="1" dirty="0" smtClean="0"/>
              <a:t> </a:t>
            </a:r>
            <a:r>
              <a:rPr lang="en-US" altLang="en-US" b="1" dirty="0" err="1" smtClean="0"/>
              <a:t>Wllson</a:t>
            </a:r>
            <a:r>
              <a:rPr lang="en-US" altLang="en-US" b="1" dirty="0" smtClean="0"/>
              <a:t> </a:t>
            </a:r>
            <a:r>
              <a:rPr lang="ar-EG" altLang="en-US" b="1" dirty="0" smtClean="0">
                <a:ea typeface="Majalla UI"/>
              </a:rPr>
              <a:t> الاسكتلندي قياس درجة حرارة الهواء في الطبقات العليا، لمعرفة خصائص الهواء في الطبقات العليا من الجو.</a:t>
            </a:r>
          </a:p>
          <a:p>
            <a:pPr algn="just" rtl="1" eaLnBrk="1" hangingPunct="1">
              <a:buFont typeface="Arial" panose="020B0604020202020204" pitchFamily="34" charset="0"/>
              <a:buChar char="•"/>
            </a:pPr>
            <a:r>
              <a:rPr lang="ar-EG" altLang="en-US" b="1" dirty="0" smtClean="0">
                <a:ea typeface="Majalla UI"/>
              </a:rPr>
              <a:t>أما المرحلة الثالثة فامتدت خلال النصف الأول من القرن التاسع عشر واهتمت بتفسير الدورة العامة للرياح  والزوابع والأعاصير واستخدام خرائط الطقس </a:t>
            </a:r>
            <a:r>
              <a:rPr lang="en-US" altLang="en-US" b="1" dirty="0" smtClean="0"/>
              <a:t>Synoptic Charts</a:t>
            </a:r>
            <a:r>
              <a:rPr lang="ar-EG" altLang="en-US" b="1" dirty="0" smtClean="0">
                <a:ea typeface="Majalla UI"/>
              </a:rPr>
              <a:t> في الدراسة.</a:t>
            </a:r>
          </a:p>
          <a:p>
            <a:pPr algn="just" rtl="1" eaLnBrk="1" hangingPunct="1">
              <a:buFont typeface="Arial" panose="020B0604020202020204" pitchFamily="34" charset="0"/>
              <a:buChar char="•"/>
            </a:pPr>
            <a:r>
              <a:rPr lang="ar-EG" altLang="en-US" b="1" dirty="0" smtClean="0">
                <a:ea typeface="Majalla UI"/>
              </a:rPr>
              <a:t>أما المرحلة الرابعة فتمتد بين عامي 1850 و 1865 وشهدت النهوض بالأرصاد الجوية ودراسات الطقس والمناخ، حيث انتشر انشاء محطات الأرصاد وبخاصة بعد استخدام اللاسلكي عام 1850 التي ساعد على تبادل البيانات الخاصة بالرصد الجوي.</a:t>
            </a:r>
            <a:endParaRPr lang="en-US" altLang="en-US" b="1" dirty="0" smtClean="0"/>
          </a:p>
        </p:txBody>
      </p:sp>
    </p:spTree>
    <p:extLst>
      <p:ext uri="{BB962C8B-B14F-4D97-AF65-F5344CB8AC3E}">
        <p14:creationId xmlns:p14="http://schemas.microsoft.com/office/powerpoint/2010/main" val="2809847233"/>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idx="1"/>
          </p:nvPr>
        </p:nvSpPr>
        <p:spPr>
          <a:xfrm>
            <a:off x="1333041" y="1112704"/>
            <a:ext cx="9320270" cy="5013460"/>
          </a:xfrm>
        </p:spPr>
        <p:txBody>
          <a:bodyPr/>
          <a:lstStyle/>
          <a:p>
            <a:pPr algn="just" rtl="1" eaLnBrk="1" hangingPunct="1">
              <a:buFont typeface="Arial" panose="020B0604020202020204" pitchFamily="34" charset="0"/>
              <a:buChar char="•"/>
            </a:pPr>
            <a:r>
              <a:rPr lang="ar-EG" altLang="en-US" b="1" dirty="0" smtClean="0">
                <a:ea typeface="Majalla UI"/>
              </a:rPr>
              <a:t>أما المرحلة الخامسة منذ عام 1865 اتسمت بدقة عمليات الرصد والدراسة والتحليل والوصول إلى النتائج، بعد استخدام أجهزة الرصد الحديثة وإنشاء المزيد من محطات الأرصاد الجوية ومراكز التنبؤات.</a:t>
            </a:r>
          </a:p>
          <a:p>
            <a:pPr algn="just" rtl="1" eaLnBrk="1" hangingPunct="1">
              <a:buFont typeface="Arial" panose="020B0604020202020204" pitchFamily="34" charset="0"/>
              <a:buChar char="•"/>
            </a:pPr>
            <a:r>
              <a:rPr lang="ar-EG" altLang="en-US" b="1" dirty="0" smtClean="0">
                <a:ea typeface="Majalla UI"/>
              </a:rPr>
              <a:t>أنشئت عام 1878 الهيئة الدولية للأرصاد الجوية، الباقية حاليا باسم الهيئة العالمية للأرصاد الجوية </a:t>
            </a:r>
            <a:r>
              <a:rPr lang="en-US" altLang="en-US" b="1" dirty="0" smtClean="0"/>
              <a:t>W.M.O</a:t>
            </a:r>
            <a:r>
              <a:rPr lang="ar-EG" altLang="en-US" b="1" dirty="0" smtClean="0">
                <a:ea typeface="Majalla UI"/>
              </a:rPr>
              <a:t>وهي إحدى الوكالات التابعة لهيئة الأمم المتحدة</a:t>
            </a:r>
            <a:r>
              <a:rPr lang="ar-EG" altLang="en-US" b="1" dirty="0" smtClean="0">
                <a:ea typeface="Majalla UI"/>
              </a:rPr>
              <a:t>.</a:t>
            </a:r>
            <a:endParaRPr lang="en-US" altLang="en-US" b="1" dirty="0" smtClean="0">
              <a:ea typeface="Majalla UI"/>
            </a:endParaRPr>
          </a:p>
          <a:p>
            <a:pPr marL="0" indent="0" algn="just" rtl="1" eaLnBrk="1" hangingPunct="1">
              <a:buNone/>
            </a:pPr>
            <a:endParaRPr lang="ar-EG" altLang="en-US" b="1" dirty="0" smtClean="0">
              <a:ea typeface="Majalla UI"/>
            </a:endParaRPr>
          </a:p>
          <a:p>
            <a:pPr algn="just" rtl="1" eaLnBrk="1" hangingPunct="1">
              <a:buFont typeface="Arial" panose="020B0604020202020204" pitchFamily="34" charset="0"/>
              <a:buChar char="•"/>
            </a:pPr>
            <a:r>
              <a:rPr lang="ar-EG" altLang="en-US" b="1" dirty="0" smtClean="0">
                <a:ea typeface="Majalla UI"/>
              </a:rPr>
              <a:t>خلال القرن العشرين</a:t>
            </a:r>
            <a:r>
              <a:rPr lang="en-US" altLang="en-US" b="1" dirty="0" smtClean="0"/>
              <a:t> </a:t>
            </a:r>
            <a:r>
              <a:rPr lang="ar-EG" altLang="en-US" b="1" dirty="0" smtClean="0">
                <a:ea typeface="Majalla UI"/>
              </a:rPr>
              <a:t> كان للحربين العالميتين الأولي (1914- 1918) الثانية(1939- 1945) فضل في تقدم الاهتمام بالأرصاد الجوية، وصحب التقدم استخدام الأقمار الصناعية في مجال الرصد الجوى </a:t>
            </a:r>
            <a:endParaRPr lang="en-US" altLang="en-US" b="1" dirty="0" smtClean="0"/>
          </a:p>
        </p:txBody>
      </p:sp>
    </p:spTree>
    <p:extLst>
      <p:ext uri="{BB962C8B-B14F-4D97-AF65-F5344CB8AC3E}">
        <p14:creationId xmlns:p14="http://schemas.microsoft.com/office/powerpoint/2010/main" val="569165859"/>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981200" y="704850"/>
            <a:ext cx="8229600" cy="742950"/>
          </a:xfrm>
        </p:spPr>
        <p:txBody>
          <a:bodyPr/>
          <a:lstStyle/>
          <a:p>
            <a:pPr algn="ctr" rtl="1" eaLnBrk="1" hangingPunct="1"/>
            <a:r>
              <a:rPr lang="ar-EG" altLang="en-US" sz="4000" b="1"/>
              <a:t>علم المناخ بين الأرصاد الجوية والجغرافيا</a:t>
            </a:r>
            <a:endParaRPr lang="en-US" altLang="en-US" sz="4000" b="1"/>
          </a:p>
        </p:txBody>
      </p:sp>
      <p:sp>
        <p:nvSpPr>
          <p:cNvPr id="3" name="Content Placeholder 2"/>
          <p:cNvSpPr>
            <a:spLocks noGrp="1"/>
          </p:cNvSpPr>
          <p:nvPr>
            <p:ph idx="1"/>
          </p:nvPr>
        </p:nvSpPr>
        <p:spPr>
          <a:xfrm>
            <a:off x="1575412" y="1676401"/>
            <a:ext cx="8835528" cy="4449763"/>
          </a:xfrm>
        </p:spPr>
        <p:txBody>
          <a:bodyPr rtlCol="0">
            <a:normAutofit lnSpcReduction="10000"/>
          </a:bodyPr>
          <a:lstStyle/>
          <a:p>
            <a:pPr marL="274320" indent="-274320" algn="just" rtl="1" eaLnBrk="1" fontAlgn="auto" hangingPunct="1">
              <a:spcAft>
                <a:spcPts val="0"/>
              </a:spcAft>
              <a:buClr>
                <a:schemeClr val="accent3"/>
              </a:buClr>
              <a:buFont typeface="Arial" pitchFamily="34" charset="0"/>
              <a:buChar char="•"/>
              <a:defRPr/>
            </a:pPr>
            <a:r>
              <a:rPr lang="ar-EG" b="1" dirty="0" smtClean="0"/>
              <a:t>يري البعض أن علم المناخ فرع من علم الأرصاد الجوية؛ حيث يختص كلاهما بدراسة الغلاف الجوى، غير أنه من المرجح أن علم المناخ فرعاً من فروع الجغرافيا الطبيعية لاهتمامه بالتوزيع المكاني للظواهر الجوية على سطح الأرض وتحليل العوامل الجغرافية المؤثرة في المناخ، ولذا يطلق عليه علم الجو الجغرافي.</a:t>
            </a:r>
          </a:p>
          <a:p>
            <a:pPr marL="274320" indent="-274320" algn="just" rtl="1" eaLnBrk="1" fontAlgn="auto" hangingPunct="1">
              <a:spcAft>
                <a:spcPts val="0"/>
              </a:spcAft>
              <a:buClr>
                <a:schemeClr val="accent3"/>
              </a:buClr>
              <a:buFont typeface="Arial" pitchFamily="34" charset="0"/>
              <a:buChar char="•"/>
              <a:defRPr/>
            </a:pPr>
            <a:r>
              <a:rPr lang="ar-EG" b="1" dirty="0" smtClean="0"/>
              <a:t>وعليه يهتم علم الأرصاد الجوية  بدراسة الطقس وهو عبارة عن حالة الجو في مكان ما لمدة يوم أو بعض يوم، وهو بذلك الخلايا الصغري المتحركة للمظهر الجوي.</a:t>
            </a:r>
          </a:p>
          <a:p>
            <a:pPr marL="274320" indent="-274320" algn="just" rtl="1" eaLnBrk="1" fontAlgn="auto" hangingPunct="1">
              <a:spcAft>
                <a:spcPts val="0"/>
              </a:spcAft>
              <a:buClr>
                <a:schemeClr val="accent3"/>
              </a:buClr>
              <a:buFont typeface="Arial" pitchFamily="34" charset="0"/>
              <a:buChar char="•"/>
              <a:defRPr/>
            </a:pPr>
            <a:r>
              <a:rPr lang="ar-EG" b="1" dirty="0" smtClean="0"/>
              <a:t>أما المناخ فهو متوسط أحوال الجو الشهرية أو الفصلية أو السنوية المتعاقبة في مكان ما خلال دورة مناخية، وهو بذلك الخلايا الكبري الساكنة نسبياً للمظهر الجوى.</a:t>
            </a:r>
            <a:endParaRPr lang="en-US" b="1" dirty="0" smtClean="0"/>
          </a:p>
        </p:txBody>
      </p:sp>
    </p:spTree>
    <p:extLst>
      <p:ext uri="{BB962C8B-B14F-4D97-AF65-F5344CB8AC3E}">
        <p14:creationId xmlns:p14="http://schemas.microsoft.com/office/powerpoint/2010/main" val="38921753"/>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981200" y="704850"/>
            <a:ext cx="8229600" cy="895350"/>
          </a:xfrm>
        </p:spPr>
        <p:txBody>
          <a:bodyPr/>
          <a:lstStyle/>
          <a:p>
            <a:pPr algn="ctr" rtl="1" eaLnBrk="1" hangingPunct="1"/>
            <a:r>
              <a:rPr lang="ar-EG" altLang="en-US" sz="4400" b="1"/>
              <a:t>أفرع علم المناخ</a:t>
            </a:r>
            <a:endParaRPr lang="en-US" altLang="en-US" sz="4400" b="1"/>
          </a:p>
        </p:txBody>
      </p:sp>
      <p:graphicFrame>
        <p:nvGraphicFramePr>
          <p:cNvPr id="4" name="Content Placeholder 3"/>
          <p:cNvGraphicFramePr>
            <a:graphicFrameLocks noGrp="1"/>
          </p:cNvGraphicFramePr>
          <p:nvPr>
            <p:ph idx="1"/>
          </p:nvPr>
        </p:nvGraphicFramePr>
        <p:xfrm>
          <a:off x="1981200" y="1935164"/>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6920500"/>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981200" y="704850"/>
            <a:ext cx="8229600" cy="742950"/>
          </a:xfrm>
        </p:spPr>
        <p:txBody>
          <a:bodyPr/>
          <a:lstStyle/>
          <a:p>
            <a:pPr algn="ctr" rtl="1" eaLnBrk="1" hangingPunct="1"/>
            <a:r>
              <a:rPr lang="ar-EG" altLang="en-US" sz="4400" b="1"/>
              <a:t>أفرع علم المناخ</a:t>
            </a:r>
            <a:endParaRPr lang="en-US" altLang="en-US" sz="4400" b="1"/>
          </a:p>
        </p:txBody>
      </p:sp>
      <p:sp>
        <p:nvSpPr>
          <p:cNvPr id="3" name="Content Placeholder 2"/>
          <p:cNvSpPr>
            <a:spLocks noGrp="1"/>
          </p:cNvSpPr>
          <p:nvPr>
            <p:ph idx="1"/>
          </p:nvPr>
        </p:nvSpPr>
        <p:spPr>
          <a:xfrm>
            <a:off x="1509311" y="1752601"/>
            <a:ext cx="8701489" cy="4373563"/>
          </a:xfrm>
        </p:spPr>
        <p:txBody>
          <a:bodyPr rtlCol="0">
            <a:normAutofit fontScale="92500" lnSpcReduction="20000"/>
          </a:bodyPr>
          <a:lstStyle/>
          <a:p>
            <a:pPr marL="274320" indent="-274320" algn="just" rtl="1" eaLnBrk="1" fontAlgn="auto" hangingPunct="1">
              <a:spcAft>
                <a:spcPts val="0"/>
              </a:spcAft>
              <a:buClr>
                <a:schemeClr val="accent3"/>
              </a:buClr>
              <a:buFont typeface="Arial" pitchFamily="34" charset="0"/>
              <a:buChar char="•"/>
              <a:defRPr/>
            </a:pPr>
            <a:r>
              <a:rPr lang="ar-EG" b="1" dirty="0" smtClean="0"/>
              <a:t>علم المناخ العام يدرس عناصر المناخ والعوامل المؤثرة على مستوي سطح الأرض أو على مستوي القارات.</a:t>
            </a:r>
          </a:p>
          <a:p>
            <a:pPr marL="274320" indent="-274320" algn="just" rtl="1" eaLnBrk="1" fontAlgn="auto" hangingPunct="1">
              <a:spcAft>
                <a:spcPts val="0"/>
              </a:spcAft>
              <a:buClr>
                <a:schemeClr val="accent3"/>
              </a:buClr>
              <a:buFont typeface="Arial" pitchFamily="34" charset="0"/>
              <a:buChar char="•"/>
              <a:defRPr/>
            </a:pPr>
            <a:r>
              <a:rPr lang="ar-EG" b="1" dirty="0" smtClean="0"/>
              <a:t>علم المناخ المحلي يدرس عناصر المناخ وظواهره في مناطق محددة المساحة.</a:t>
            </a:r>
          </a:p>
          <a:p>
            <a:pPr marL="274320" indent="-274320" algn="just" rtl="1" eaLnBrk="1" fontAlgn="auto" hangingPunct="1">
              <a:spcAft>
                <a:spcPts val="0"/>
              </a:spcAft>
              <a:buClr>
                <a:schemeClr val="accent3"/>
              </a:buClr>
              <a:buFont typeface="Arial" pitchFamily="34" charset="0"/>
              <a:buChar char="•"/>
              <a:defRPr/>
            </a:pPr>
            <a:r>
              <a:rPr lang="ar-EG" b="1" dirty="0" smtClean="0"/>
              <a:t>علم مناخ المناطق المتوسطة المساحة يعالج خصائص المناخ في مناطق متوسطة المساحة عادة في حدود مساحات الدول.</a:t>
            </a:r>
          </a:p>
          <a:p>
            <a:pPr marL="274320" indent="-274320" algn="just" rtl="1" eaLnBrk="1" fontAlgn="auto" hangingPunct="1">
              <a:spcAft>
                <a:spcPts val="0"/>
              </a:spcAft>
              <a:buClr>
                <a:schemeClr val="accent3"/>
              </a:buClr>
              <a:buFont typeface="Arial" pitchFamily="34" charset="0"/>
              <a:buChar char="•"/>
              <a:defRPr/>
            </a:pPr>
            <a:r>
              <a:rPr lang="ar-EG" b="1" dirty="0" smtClean="0"/>
              <a:t>علم المناخ التفصيلي يختص بدراسة مناطق محدودة جداً في مجال بضعة أمتار في طبقة </a:t>
            </a:r>
            <a:r>
              <a:rPr lang="ar-EG" b="1" dirty="0" err="1" smtClean="0"/>
              <a:t>التربوسفير</a:t>
            </a:r>
            <a:r>
              <a:rPr lang="ar-EG" b="1" dirty="0" smtClean="0"/>
              <a:t> في المدن أو الغابات.</a:t>
            </a:r>
          </a:p>
          <a:p>
            <a:pPr marL="274320" indent="-274320" algn="just" rtl="1" eaLnBrk="1" fontAlgn="auto" hangingPunct="1">
              <a:spcAft>
                <a:spcPts val="0"/>
              </a:spcAft>
              <a:buClr>
                <a:schemeClr val="accent3"/>
              </a:buClr>
              <a:buFont typeface="Arial" pitchFamily="34" charset="0"/>
              <a:buChar char="•"/>
              <a:defRPr/>
            </a:pPr>
            <a:r>
              <a:rPr lang="ar-EG" b="1" dirty="0" smtClean="0"/>
              <a:t>المناخ الوصفي يهتم بوصف البيانات المناخية وتبوبيها ووضعها في جداول وتمثيلها في رسومات.</a:t>
            </a:r>
          </a:p>
          <a:p>
            <a:pPr marL="274320" indent="-274320" algn="just" rtl="1" eaLnBrk="1" fontAlgn="auto" hangingPunct="1">
              <a:spcAft>
                <a:spcPts val="0"/>
              </a:spcAft>
              <a:buClr>
                <a:schemeClr val="accent3"/>
              </a:buClr>
              <a:buFont typeface="Arial" pitchFamily="34" charset="0"/>
              <a:buChar char="•"/>
              <a:defRPr/>
            </a:pPr>
            <a:r>
              <a:rPr lang="ar-EG" b="1" dirty="0" smtClean="0"/>
              <a:t>المناخ الشمولي يدرس خصائص الغلاف الجوى وظواهره ويستفاد منه في بناء النماذج المناخية.</a:t>
            </a:r>
          </a:p>
          <a:p>
            <a:pPr marL="274320" indent="-274320" algn="just" rtl="1" eaLnBrk="1" fontAlgn="auto" hangingPunct="1">
              <a:spcAft>
                <a:spcPts val="0"/>
              </a:spcAft>
              <a:buClr>
                <a:schemeClr val="accent3"/>
              </a:buClr>
              <a:buFont typeface="Arial" pitchFamily="34" charset="0"/>
              <a:buChar char="•"/>
              <a:defRPr/>
            </a:pPr>
            <a:r>
              <a:rPr lang="ar-EG" b="1" dirty="0" smtClean="0"/>
              <a:t>علم المناخ التطبيقي  ويهتم بالتطبيقات العملية لدراسة الغلاف الجوى.</a:t>
            </a:r>
            <a:endParaRPr lang="en-US" b="1" dirty="0" smtClean="0"/>
          </a:p>
        </p:txBody>
      </p:sp>
    </p:spTree>
    <p:extLst>
      <p:ext uri="{BB962C8B-B14F-4D97-AF65-F5344CB8AC3E}">
        <p14:creationId xmlns:p14="http://schemas.microsoft.com/office/powerpoint/2010/main" val="9458759"/>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981200" y="704850"/>
            <a:ext cx="8229600" cy="971550"/>
          </a:xfrm>
        </p:spPr>
        <p:txBody>
          <a:bodyPr/>
          <a:lstStyle/>
          <a:p>
            <a:pPr algn="ctr" rtl="1" eaLnBrk="1" hangingPunct="1"/>
            <a:r>
              <a:rPr lang="ar-EG" altLang="en-US" sz="4400" b="1"/>
              <a:t>موضوعات التطبيق في علم المناخ</a:t>
            </a:r>
            <a:endParaRPr lang="en-US" altLang="en-US" sz="4400" b="1"/>
          </a:p>
        </p:txBody>
      </p:sp>
      <p:sp>
        <p:nvSpPr>
          <p:cNvPr id="29699" name="Content Placeholder 2"/>
          <p:cNvSpPr>
            <a:spLocks noGrp="1"/>
          </p:cNvSpPr>
          <p:nvPr>
            <p:ph idx="1"/>
          </p:nvPr>
        </p:nvSpPr>
        <p:spPr/>
        <p:txBody>
          <a:bodyPr/>
          <a:lstStyle/>
          <a:p>
            <a:pPr algn="ctr" rtl="1" eaLnBrk="1" hangingPunct="1"/>
            <a:r>
              <a:rPr lang="ar-EG" altLang="en-US" b="1" dirty="0" smtClean="0">
                <a:ea typeface="Majalla UI"/>
              </a:rPr>
              <a:t>المناخ التطبيقي </a:t>
            </a:r>
            <a:r>
              <a:rPr lang="ar-EG" altLang="en-US" b="1" dirty="0" smtClean="0">
                <a:ea typeface="Majalla UI"/>
              </a:rPr>
              <a:t>الزراعي</a:t>
            </a:r>
            <a:r>
              <a:rPr lang="en-US" altLang="en-US" b="1" dirty="0" smtClean="0"/>
              <a:t>           </a:t>
            </a:r>
            <a:r>
              <a:rPr lang="ar-EG" altLang="en-US" b="1" dirty="0" smtClean="0">
                <a:ea typeface="Majalla UI"/>
              </a:rPr>
              <a:t> </a:t>
            </a:r>
            <a:r>
              <a:rPr lang="en-US" altLang="en-US" b="1" dirty="0" smtClean="0"/>
              <a:t>  </a:t>
            </a:r>
            <a:r>
              <a:rPr lang="en-US" altLang="en-US" b="1" dirty="0" err="1" smtClean="0"/>
              <a:t>Agroclimatology</a:t>
            </a:r>
            <a:endParaRPr lang="ar-EG" altLang="en-US" b="1" dirty="0" smtClean="0">
              <a:ea typeface="Majalla UI"/>
            </a:endParaRPr>
          </a:p>
          <a:p>
            <a:pPr algn="ctr" rtl="1" eaLnBrk="1" hangingPunct="1"/>
            <a:r>
              <a:rPr lang="ar-EG" altLang="en-US" b="1" dirty="0" smtClean="0">
                <a:ea typeface="Majalla UI"/>
              </a:rPr>
              <a:t>المناخ التطبيقي الصناعي </a:t>
            </a:r>
            <a:r>
              <a:rPr lang="en-US" altLang="en-US" b="1" dirty="0" smtClean="0"/>
              <a:t>Industrial Climatology</a:t>
            </a:r>
            <a:r>
              <a:rPr lang="ar-EG" altLang="en-US" b="1" dirty="0" smtClean="0">
                <a:ea typeface="Majalla UI"/>
              </a:rPr>
              <a:t> </a:t>
            </a:r>
          </a:p>
          <a:p>
            <a:pPr algn="ctr" rtl="1" eaLnBrk="1" hangingPunct="1"/>
            <a:r>
              <a:rPr lang="ar-EG" altLang="en-US" b="1" dirty="0" smtClean="0">
                <a:ea typeface="Majalla UI"/>
              </a:rPr>
              <a:t>المناخ التطبيقي الطبي</a:t>
            </a:r>
            <a:r>
              <a:rPr lang="en-US" altLang="en-US" b="1" dirty="0" smtClean="0"/>
              <a:t>    </a:t>
            </a:r>
            <a:r>
              <a:rPr lang="en-US" altLang="en-US" b="1" dirty="0" smtClean="0"/>
              <a:t>    </a:t>
            </a:r>
            <a:r>
              <a:rPr lang="ar-EG" altLang="en-US" b="1" dirty="0" smtClean="0">
                <a:ea typeface="Majalla UI"/>
              </a:rPr>
              <a:t> </a:t>
            </a:r>
            <a:r>
              <a:rPr lang="en-US" altLang="en-US" b="1" dirty="0" smtClean="0"/>
              <a:t>Medical Climatology</a:t>
            </a:r>
            <a:r>
              <a:rPr lang="ar-EG" altLang="en-US" b="1" dirty="0" smtClean="0">
                <a:ea typeface="Majalla UI"/>
              </a:rPr>
              <a:t> </a:t>
            </a:r>
          </a:p>
          <a:p>
            <a:pPr algn="ctr" rtl="1" eaLnBrk="1" hangingPunct="1"/>
            <a:r>
              <a:rPr lang="ar-EG" altLang="en-US" b="1" dirty="0" smtClean="0">
                <a:ea typeface="Majalla UI"/>
              </a:rPr>
              <a:t>المناخ التطبيقي النباتي</a:t>
            </a:r>
            <a:r>
              <a:rPr lang="en-US" altLang="en-US" b="1" dirty="0" smtClean="0"/>
              <a:t>     </a:t>
            </a:r>
            <a:r>
              <a:rPr lang="en-US" altLang="en-US" b="1" dirty="0" smtClean="0"/>
              <a:t>      </a:t>
            </a:r>
            <a:r>
              <a:rPr lang="ar-EG" altLang="en-US" b="1" dirty="0" smtClean="0">
                <a:ea typeface="Majalla UI"/>
              </a:rPr>
              <a:t> </a:t>
            </a:r>
            <a:r>
              <a:rPr lang="en-US" altLang="en-US" b="1" dirty="0" smtClean="0"/>
              <a:t> </a:t>
            </a:r>
            <a:r>
              <a:rPr lang="en-US" altLang="en-US" b="1" dirty="0" err="1" smtClean="0"/>
              <a:t>PhytoClimatology</a:t>
            </a:r>
            <a:r>
              <a:rPr lang="ar-EG" altLang="en-US" b="1" dirty="0" smtClean="0">
                <a:ea typeface="Majalla UI"/>
              </a:rPr>
              <a:t> </a:t>
            </a:r>
          </a:p>
          <a:p>
            <a:pPr algn="ctr" rtl="1" eaLnBrk="1" hangingPunct="1"/>
            <a:r>
              <a:rPr lang="ar-EG" altLang="en-US" b="1" dirty="0" smtClean="0">
                <a:ea typeface="Majalla UI"/>
              </a:rPr>
              <a:t>مناخ التربة التطبيقي</a:t>
            </a:r>
            <a:r>
              <a:rPr lang="en-US" altLang="en-US" b="1" dirty="0" smtClean="0"/>
              <a:t>     </a:t>
            </a:r>
            <a:r>
              <a:rPr lang="en-US" altLang="en-US" b="1" dirty="0" smtClean="0"/>
              <a:t>           </a:t>
            </a:r>
            <a:r>
              <a:rPr lang="ar-EG" altLang="en-US" b="1" dirty="0" smtClean="0">
                <a:ea typeface="Majalla UI"/>
              </a:rPr>
              <a:t> </a:t>
            </a:r>
            <a:r>
              <a:rPr lang="en-US" altLang="en-US" b="1" dirty="0" err="1" smtClean="0"/>
              <a:t>Pedoclimatology</a:t>
            </a:r>
            <a:r>
              <a:rPr lang="en-US" altLang="en-US" b="1" dirty="0" smtClean="0"/>
              <a:t> </a:t>
            </a:r>
            <a:r>
              <a:rPr lang="ar-EG" altLang="en-US" b="1" dirty="0" smtClean="0">
                <a:ea typeface="Majalla UI"/>
              </a:rPr>
              <a:t> </a:t>
            </a:r>
          </a:p>
          <a:p>
            <a:pPr algn="ctr" rtl="1" eaLnBrk="1" hangingPunct="1"/>
            <a:r>
              <a:rPr lang="ar-EG" altLang="en-US" b="1" dirty="0" smtClean="0">
                <a:ea typeface="Majalla UI"/>
              </a:rPr>
              <a:t>المناخ التطبيقي المائي</a:t>
            </a:r>
            <a:r>
              <a:rPr lang="en-US" altLang="en-US" b="1" dirty="0" smtClean="0"/>
              <a:t>            </a:t>
            </a:r>
            <a:r>
              <a:rPr lang="ar-EG" altLang="en-US" b="1" dirty="0" smtClean="0">
                <a:ea typeface="Majalla UI"/>
              </a:rPr>
              <a:t> </a:t>
            </a:r>
            <a:r>
              <a:rPr lang="en-US" altLang="en-US" b="1" dirty="0" err="1" smtClean="0"/>
              <a:t>Hydroclimatology</a:t>
            </a:r>
            <a:endParaRPr lang="en-US" altLang="en-US" b="1" dirty="0" smtClean="0"/>
          </a:p>
        </p:txBody>
      </p:sp>
    </p:spTree>
    <p:extLst>
      <p:ext uri="{BB962C8B-B14F-4D97-AF65-F5344CB8AC3E}">
        <p14:creationId xmlns:p14="http://schemas.microsoft.com/office/powerpoint/2010/main" val="3171385185"/>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981200" y="704850"/>
            <a:ext cx="8229600" cy="819150"/>
          </a:xfrm>
        </p:spPr>
        <p:txBody>
          <a:bodyPr/>
          <a:lstStyle/>
          <a:p>
            <a:pPr algn="ctr" rtl="1"/>
            <a:r>
              <a:rPr lang="ar-EG" altLang="en-US" sz="6000" b="1">
                <a:solidFill>
                  <a:srgbClr val="04617B"/>
                </a:solidFill>
              </a:rPr>
              <a:t>الغلاف الجوي </a:t>
            </a:r>
            <a:endParaRPr lang="en-US" altLang="en-US" smtClean="0"/>
          </a:p>
        </p:txBody>
      </p:sp>
      <p:pic>
        <p:nvPicPr>
          <p:cNvPr id="30723"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352800" y="1676400"/>
            <a:ext cx="5638800" cy="4419600"/>
          </a:xfrm>
        </p:spPr>
      </p:pic>
    </p:spTree>
    <p:extLst>
      <p:ext uri="{BB962C8B-B14F-4D97-AF65-F5344CB8AC3E}">
        <p14:creationId xmlns:p14="http://schemas.microsoft.com/office/powerpoint/2010/main" val="2103255183"/>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09800" y="1219200"/>
            <a:ext cx="7620000" cy="4114800"/>
          </a:xfrm>
        </p:spPr>
      </p:pic>
    </p:spTree>
    <p:extLst>
      <p:ext uri="{BB962C8B-B14F-4D97-AF65-F5344CB8AC3E}">
        <p14:creationId xmlns:p14="http://schemas.microsoft.com/office/powerpoint/2010/main" val="1440845054"/>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981200" y="704850"/>
            <a:ext cx="8229600" cy="1047750"/>
          </a:xfrm>
        </p:spPr>
        <p:txBody>
          <a:bodyPr/>
          <a:lstStyle/>
          <a:p>
            <a:pPr algn="ctr" rtl="1" eaLnBrk="1" hangingPunct="1"/>
            <a:r>
              <a:rPr lang="ar-EG" altLang="en-US" sz="4400" b="1"/>
              <a:t>طبيعة الغلاف الجوي</a:t>
            </a:r>
            <a:endParaRPr lang="en-US" altLang="en-US" sz="4400" b="1"/>
          </a:p>
        </p:txBody>
      </p:sp>
      <p:sp>
        <p:nvSpPr>
          <p:cNvPr id="31747" name="Content Placeholder 2"/>
          <p:cNvSpPr>
            <a:spLocks noGrp="1"/>
          </p:cNvSpPr>
          <p:nvPr>
            <p:ph idx="1"/>
          </p:nvPr>
        </p:nvSpPr>
        <p:spPr/>
        <p:txBody>
          <a:bodyPr/>
          <a:lstStyle/>
          <a:p>
            <a:pPr algn="r" rtl="1" eaLnBrk="1" hangingPunct="1"/>
            <a:r>
              <a:rPr lang="ar-EG" altLang="en-US" b="1" dirty="0" smtClean="0">
                <a:ea typeface="Majalla UI"/>
              </a:rPr>
              <a:t>الغلاف الجوي عبارة عن غطاء غازي يحيط بالأرض إحاطة تامة.</a:t>
            </a:r>
          </a:p>
          <a:p>
            <a:pPr algn="r" rtl="1" eaLnBrk="1" hangingPunct="1"/>
            <a:r>
              <a:rPr lang="ar-EG" altLang="en-US" b="1" dirty="0" smtClean="0">
                <a:ea typeface="Majalla UI"/>
              </a:rPr>
              <a:t>يتصف الهواء بأنه لا لون له ولا رائحة ولا طعم، ولا يشعر الإنسان بالهواء إلا عند تحركه.</a:t>
            </a:r>
          </a:p>
          <a:p>
            <a:pPr algn="r" rtl="1" eaLnBrk="1" hangingPunct="1"/>
            <a:r>
              <a:rPr lang="ar-EG" altLang="en-US" b="1" dirty="0" smtClean="0">
                <a:ea typeface="Majalla UI"/>
              </a:rPr>
              <a:t>ويتميز الهواء بقدرته على الحركة وقابليته للمرونة والانضغاط والتمدد.</a:t>
            </a:r>
          </a:p>
          <a:p>
            <a:pPr algn="r" rtl="1" eaLnBrk="1" hangingPunct="1"/>
            <a:r>
              <a:rPr lang="ar-EG" altLang="en-US" b="1" dirty="0" smtClean="0">
                <a:ea typeface="Majalla UI"/>
              </a:rPr>
              <a:t>والغلاف الجوي شفاف تخترقه الأشعة الشمسية، وينظم القوة الكاملة للإشعاع الشمسي الساقط على الأرض، كما يمنع الفقدان الكلي للأشعاع الأرضي.</a:t>
            </a:r>
          </a:p>
          <a:p>
            <a:pPr algn="r" rtl="1" eaLnBrk="1" hangingPunct="1"/>
            <a:r>
              <a:rPr lang="ar-EG" altLang="en-US" b="1" dirty="0" smtClean="0">
                <a:ea typeface="Majalla UI"/>
              </a:rPr>
              <a:t>وبدون الغلاف الجوي حول الأرض تنعدم الحياة، فهو مهيئ لحياة الإنسان.</a:t>
            </a:r>
          </a:p>
          <a:p>
            <a:pPr algn="r" rtl="1" eaLnBrk="1" hangingPunct="1"/>
            <a:r>
              <a:rPr lang="ar-EG" altLang="en-US" b="1" dirty="0" smtClean="0">
                <a:ea typeface="Majalla UI"/>
              </a:rPr>
              <a:t>تقدر الكتلة الإجمالية للغلاف الجوي بنحو 56*</a:t>
            </a:r>
            <a:r>
              <a:rPr lang="en-US" altLang="en-US" b="1" dirty="0" smtClean="0"/>
              <a:t> </a:t>
            </a:r>
            <a:r>
              <a:rPr lang="ar-EG" altLang="en-US" b="1" dirty="0" smtClean="0">
                <a:ea typeface="Majalla UI"/>
              </a:rPr>
              <a:t>10⓮ طن.</a:t>
            </a:r>
            <a:r>
              <a:rPr lang="ar-EG" altLang="en-US" sz="2800" b="1" dirty="0">
                <a:ea typeface="Majalla UI"/>
              </a:rPr>
              <a:t> </a:t>
            </a:r>
            <a:endParaRPr lang="en-US" altLang="en-US" b="1" dirty="0" smtClean="0"/>
          </a:p>
        </p:txBody>
      </p:sp>
    </p:spTree>
    <p:extLst>
      <p:ext uri="{BB962C8B-B14F-4D97-AF65-F5344CB8AC3E}">
        <p14:creationId xmlns:p14="http://schemas.microsoft.com/office/powerpoint/2010/main" val="4110119783"/>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981200" y="704850"/>
            <a:ext cx="8229600" cy="1047750"/>
          </a:xfrm>
        </p:spPr>
        <p:txBody>
          <a:bodyPr/>
          <a:lstStyle/>
          <a:p>
            <a:pPr algn="ctr" rtl="1" eaLnBrk="1" hangingPunct="1"/>
            <a:r>
              <a:rPr lang="ar-EG" altLang="en-US" sz="4400" b="1"/>
              <a:t>نشأة الغلاف الجوي</a:t>
            </a:r>
            <a:endParaRPr lang="en-US" altLang="en-US" sz="4400" b="1"/>
          </a:p>
        </p:txBody>
      </p:sp>
      <p:sp>
        <p:nvSpPr>
          <p:cNvPr id="32771" name="Content Placeholder 2"/>
          <p:cNvSpPr>
            <a:spLocks noGrp="1"/>
          </p:cNvSpPr>
          <p:nvPr>
            <p:ph idx="1"/>
          </p:nvPr>
        </p:nvSpPr>
        <p:spPr/>
        <p:txBody>
          <a:bodyPr/>
          <a:lstStyle/>
          <a:p>
            <a:pPr algn="just" rtl="1" eaLnBrk="1" hangingPunct="1"/>
            <a:r>
              <a:rPr lang="ar-EG" altLang="en-US" sz="2800" b="1" dirty="0">
                <a:ea typeface="Majalla UI"/>
              </a:rPr>
              <a:t>تكون الغلاف الجوي مع بداية نشأة الأرض وأثناء مراحل تكوين القشرة الصخرية، وذلك بانبثاق الغازات الأولية نتيجة تفاعل المواد المشعة في باطن الأرض وتصاعد الغازات وترتيب نفسها حسب كثافتها</a:t>
            </a:r>
            <a:r>
              <a:rPr lang="ar-EG" altLang="en-US" sz="2800" b="1" dirty="0" smtClean="0">
                <a:ea typeface="Majalla UI"/>
              </a:rPr>
              <a:t>.</a:t>
            </a:r>
            <a:endParaRPr lang="en-US" altLang="en-US" sz="2800" b="1" dirty="0" smtClean="0">
              <a:ea typeface="Majalla UI"/>
            </a:endParaRPr>
          </a:p>
          <a:p>
            <a:pPr marL="0" indent="0" algn="just" rtl="1" eaLnBrk="1" hangingPunct="1">
              <a:buNone/>
            </a:pPr>
            <a:endParaRPr lang="ar-EG" altLang="en-US" sz="2800" b="1" dirty="0">
              <a:ea typeface="Majalla UI"/>
            </a:endParaRPr>
          </a:p>
          <a:p>
            <a:pPr algn="just" rtl="1" eaLnBrk="1" hangingPunct="1"/>
            <a:r>
              <a:rPr lang="ar-EG" altLang="en-US" sz="2800" b="1" dirty="0">
                <a:ea typeface="Majalla UI"/>
              </a:rPr>
              <a:t>ويجدد الغلاف الجوي نفسه وبصورة تدريجية عن طريق تصاعد الغازات الناتجة عن انبثاق الصهير البركاني، وانبثاق مياه النافورات الحارة، وتحلل النباتات والحيوانات والمواد العضوية واحتراق مواد الوقود.</a:t>
            </a:r>
            <a:endParaRPr lang="en-US" altLang="en-US" sz="2800" b="1" dirty="0"/>
          </a:p>
        </p:txBody>
      </p:sp>
    </p:spTree>
    <p:extLst>
      <p:ext uri="{BB962C8B-B14F-4D97-AF65-F5344CB8AC3E}">
        <p14:creationId xmlns:p14="http://schemas.microsoft.com/office/powerpoint/2010/main" val="4260632891"/>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981200" y="704850"/>
            <a:ext cx="8229600" cy="1047750"/>
          </a:xfrm>
        </p:spPr>
        <p:txBody>
          <a:bodyPr/>
          <a:lstStyle/>
          <a:p>
            <a:pPr algn="ctr" rtl="1" eaLnBrk="1" hangingPunct="1"/>
            <a:r>
              <a:rPr lang="ar-EG" altLang="en-US" sz="4400" b="1"/>
              <a:t>تركيب الغلاف الجوي</a:t>
            </a:r>
            <a:endParaRPr lang="en-US" altLang="en-US" sz="4400" b="1"/>
          </a:p>
        </p:txBody>
      </p:sp>
      <p:sp>
        <p:nvSpPr>
          <p:cNvPr id="33795" name="Content Placeholder 2"/>
          <p:cNvSpPr>
            <a:spLocks noGrp="1"/>
          </p:cNvSpPr>
          <p:nvPr>
            <p:ph idx="1"/>
          </p:nvPr>
        </p:nvSpPr>
        <p:spPr/>
        <p:txBody>
          <a:bodyPr/>
          <a:lstStyle/>
          <a:p>
            <a:pPr algn="just" rtl="1" eaLnBrk="1" hangingPunct="1"/>
            <a:r>
              <a:rPr lang="ar-EG" altLang="en-US" b="1" dirty="0" smtClean="0">
                <a:ea typeface="Majalla UI"/>
              </a:rPr>
              <a:t>يتركب الغلاف الغازي أساساً من أربعة غازات رئيسية هي النتروجين والأكسجين والأرجون وثاني أكسيد الكربون؛ حيث تكون أكثر من 99,997% من جملة حجم الهواء.</a:t>
            </a:r>
          </a:p>
          <a:p>
            <a:pPr algn="just" rtl="1" eaLnBrk="1" hangingPunct="1"/>
            <a:r>
              <a:rPr lang="ar-EG" altLang="en-US" b="1" dirty="0" smtClean="0">
                <a:ea typeface="Majalla UI"/>
              </a:rPr>
              <a:t>النتروجين 78,088% و الأكسجين 20,949% والارجون 0,930% وثاني أكسيد الكربون 0,030</a:t>
            </a:r>
            <a:r>
              <a:rPr lang="ar-EG" altLang="en-US" b="1" dirty="0" smtClean="0">
                <a:ea typeface="Majalla UI"/>
              </a:rPr>
              <a:t>%.</a:t>
            </a:r>
            <a:endParaRPr lang="en-US" altLang="en-US" b="1" dirty="0" smtClean="0">
              <a:ea typeface="Majalla UI"/>
            </a:endParaRPr>
          </a:p>
          <a:p>
            <a:pPr marL="0" indent="0" algn="just" rtl="1" eaLnBrk="1" hangingPunct="1">
              <a:buNone/>
            </a:pPr>
            <a:endParaRPr lang="ar-EG" altLang="en-US" b="1" dirty="0" smtClean="0">
              <a:ea typeface="Majalla UI"/>
            </a:endParaRPr>
          </a:p>
          <a:p>
            <a:pPr algn="just" rtl="1" eaLnBrk="1" hangingPunct="1"/>
            <a:r>
              <a:rPr lang="ar-EG" altLang="en-US" b="1" dirty="0" smtClean="0">
                <a:ea typeface="Majalla UI"/>
              </a:rPr>
              <a:t>كما يتركب الغلاف الجوي نسب مختلفة من بخار الماء والتي تقدر بنحو 4% من جملة وزن الهواء عندما يكون مشبعاً بالرطوبة.</a:t>
            </a:r>
          </a:p>
          <a:p>
            <a:pPr algn="just" rtl="1" eaLnBrk="1" hangingPunct="1"/>
            <a:r>
              <a:rPr lang="ar-EG" altLang="en-US" b="1" dirty="0" smtClean="0">
                <a:ea typeface="Majalla UI"/>
              </a:rPr>
              <a:t>كما يتضمن تركيب الغلاف الجوي كميات كبيرة من المواد الصلبة ممثلة في حبيبات الأتربة الدقيقة الحجم والغبار البركاني والدخان وغيرها.</a:t>
            </a:r>
            <a:endParaRPr lang="en-US" altLang="en-US" b="1" dirty="0" smtClean="0"/>
          </a:p>
        </p:txBody>
      </p:sp>
    </p:spTree>
    <p:extLst>
      <p:ext uri="{BB962C8B-B14F-4D97-AF65-F5344CB8AC3E}">
        <p14:creationId xmlns:p14="http://schemas.microsoft.com/office/powerpoint/2010/main" val="508963676"/>
      </p:ext>
    </p:extLst>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981200" y="704850"/>
            <a:ext cx="8229600" cy="742950"/>
          </a:xfrm>
        </p:spPr>
        <p:txBody>
          <a:bodyPr/>
          <a:lstStyle/>
          <a:p>
            <a:pPr algn="ctr" rtl="1"/>
            <a:r>
              <a:rPr lang="ar-EG" altLang="en-US" sz="4400" b="1">
                <a:solidFill>
                  <a:srgbClr val="04617B"/>
                </a:solidFill>
              </a:rPr>
              <a:t>طبقات الغلاف الجوي</a:t>
            </a:r>
            <a:endParaRPr lang="en-US" altLang="en-US" smtClean="0"/>
          </a:p>
        </p:txBody>
      </p:sp>
      <p:pic>
        <p:nvPicPr>
          <p:cNvPr id="34819"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581401" y="1600200"/>
            <a:ext cx="5172075" cy="3048000"/>
          </a:xfrm>
        </p:spPr>
      </p:pic>
      <p:pic>
        <p:nvPicPr>
          <p:cNvPr id="34820" name="Picture 2" descr="D:\Climate\Images\tip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4700588"/>
            <a:ext cx="48006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6171929"/>
      </p:ext>
    </p:extLst>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1524000" y="533400"/>
            <a:ext cx="8915400" cy="914400"/>
          </a:xfrm>
        </p:spPr>
        <p:txBody>
          <a:bodyPr/>
          <a:lstStyle/>
          <a:p>
            <a:pPr algn="ctr" rtl="1">
              <a:defRPr/>
            </a:pPr>
            <a:r>
              <a:rPr lang="ar-SA" sz="4400" b="1" dirty="0" err="1">
                <a:solidFill>
                  <a:schemeClr val="accent2">
                    <a:lumMod val="50000"/>
                  </a:schemeClr>
                </a:solidFill>
                <a:cs typeface="Simplified Arabic" pitchFamily="2" charset="-78"/>
              </a:rPr>
              <a:t>التروبوسفير</a:t>
            </a:r>
            <a:endParaRPr lang="en-US" sz="2800" b="1" dirty="0">
              <a:solidFill>
                <a:schemeClr val="tx1"/>
              </a:solidFill>
              <a:cs typeface="Simplified Arabic" pitchFamily="2" charset="-78"/>
            </a:endParaRPr>
          </a:p>
        </p:txBody>
      </p:sp>
      <p:sp>
        <p:nvSpPr>
          <p:cNvPr id="35843" name="Rectangle 3"/>
          <p:cNvSpPr>
            <a:spLocks noGrp="1" noRot="1" noChangeArrowheads="1"/>
          </p:cNvSpPr>
          <p:nvPr>
            <p:ph type="body" idx="1"/>
          </p:nvPr>
        </p:nvSpPr>
        <p:spPr>
          <a:xfrm>
            <a:off x="1600200" y="1600200"/>
            <a:ext cx="9067800" cy="5105400"/>
          </a:xfrm>
        </p:spPr>
        <p:txBody>
          <a:bodyPr/>
          <a:lstStyle/>
          <a:p>
            <a:pPr lvl="1" algn="just" rtl="1"/>
            <a:r>
              <a:rPr lang="ar-SA" altLang="en-US" sz="2000" b="1" dirty="0">
                <a:cs typeface="Simplified Arabic" panose="02020603050405020304" pitchFamily="18" charset="-78"/>
              </a:rPr>
              <a:t>كلمة غير عربية معناها : "الطبقة المضطربة" وير</a:t>
            </a:r>
            <a:r>
              <a:rPr lang="ar-EG" altLang="en-US" sz="2000" b="1" dirty="0">
                <a:cs typeface="Simplified Arabic" panose="02020603050405020304" pitchFamily="18" charset="-78"/>
              </a:rPr>
              <a:t>ج</a:t>
            </a:r>
            <a:r>
              <a:rPr lang="ar-SA" altLang="en-US" sz="2000" b="1" dirty="0">
                <a:cs typeface="Simplified Arabic" panose="02020603050405020304" pitchFamily="18" charset="-78"/>
              </a:rPr>
              <a:t>ع تسميتها بهذا الاسم لحدوث معظم التقلبات الجوية فيها من مطر وعواصف ورياح ورطوبة </a:t>
            </a:r>
            <a:r>
              <a:rPr lang="ar-EG" altLang="en-US" sz="2000" b="1" dirty="0">
                <a:cs typeface="Simplified Arabic" panose="02020603050405020304" pitchFamily="18" charset="-78"/>
              </a:rPr>
              <a:t>.. وغيرها</a:t>
            </a:r>
            <a:r>
              <a:rPr lang="ar-SA" altLang="en-US" sz="2000" b="1" dirty="0">
                <a:cs typeface="Simplified Arabic" panose="02020603050405020304" pitchFamily="18" charset="-78"/>
              </a:rPr>
              <a:t>.</a:t>
            </a:r>
          </a:p>
          <a:p>
            <a:pPr lvl="1" algn="just" rtl="1"/>
            <a:r>
              <a:rPr lang="ar-EG" altLang="en-US" sz="2000" b="1" dirty="0">
                <a:cs typeface="Simplified Arabic" panose="02020603050405020304" pitchFamily="18" charset="-78"/>
              </a:rPr>
              <a:t>متوسط سمك </a:t>
            </a:r>
            <a:r>
              <a:rPr lang="ar-SA" altLang="en-US" sz="2000" b="1" dirty="0">
                <a:cs typeface="Simplified Arabic" panose="02020603050405020304" pitchFamily="18" charset="-78"/>
              </a:rPr>
              <a:t>هذه الطبقة من سطح الأرض وحتى طبقة ال</a:t>
            </a:r>
            <a:r>
              <a:rPr lang="ar-EG" altLang="en-US" sz="2000" b="1" dirty="0">
                <a:cs typeface="Simplified Arabic" panose="02020603050405020304" pitchFamily="18" charset="-78"/>
              </a:rPr>
              <a:t>أ</a:t>
            </a:r>
            <a:r>
              <a:rPr lang="ar-SA" altLang="en-US" sz="2000" b="1" dirty="0">
                <a:cs typeface="Simplified Arabic" panose="02020603050405020304" pitchFamily="18" charset="-78"/>
              </a:rPr>
              <a:t>ستراتوسفير يبلغ 1</a:t>
            </a:r>
            <a:r>
              <a:rPr lang="ar-EG" altLang="en-US" sz="2000" b="1" dirty="0">
                <a:cs typeface="Simplified Arabic" panose="02020603050405020304" pitchFamily="18" charset="-78"/>
              </a:rPr>
              <a:t>2</a:t>
            </a:r>
            <a:r>
              <a:rPr lang="ar-SA" altLang="en-US" sz="2000" b="1" dirty="0">
                <a:cs typeface="Simplified Arabic" panose="02020603050405020304" pitchFamily="18" charset="-78"/>
              </a:rPr>
              <a:t> كم تقريبا</a:t>
            </a:r>
            <a:r>
              <a:rPr lang="ar-EG" altLang="en-US" sz="2000" b="1" dirty="0">
                <a:cs typeface="Simplified Arabic" panose="02020603050405020304" pitchFamily="18" charset="-78"/>
              </a:rPr>
              <a:t>؛ حيث </a:t>
            </a:r>
            <a:r>
              <a:rPr lang="ar-SA" altLang="en-US" sz="2000" b="1" dirty="0">
                <a:cs typeface="Simplified Arabic" panose="02020603050405020304" pitchFamily="18" charset="-78"/>
              </a:rPr>
              <a:t>ترتفع عند القطبين (</a:t>
            </a:r>
            <a:r>
              <a:rPr lang="ar-EG" altLang="en-US" sz="2000" b="1" dirty="0">
                <a:cs typeface="Simplified Arabic" panose="02020603050405020304" pitchFamily="18" charset="-78"/>
              </a:rPr>
              <a:t>6</a:t>
            </a:r>
            <a:r>
              <a:rPr lang="ar-SA" altLang="en-US" sz="2000" b="1" dirty="0">
                <a:cs typeface="Simplified Arabic" panose="02020603050405020304" pitchFamily="18" charset="-78"/>
              </a:rPr>
              <a:t> كم) ، وعند الاستواء يبلغ ارتفاعها (18 كم).</a:t>
            </a:r>
            <a:endParaRPr lang="ar-EG" altLang="en-US" sz="2000" b="1" dirty="0">
              <a:cs typeface="Simplified Arabic" panose="02020603050405020304" pitchFamily="18" charset="-78"/>
            </a:endParaRPr>
          </a:p>
          <a:p>
            <a:pPr lvl="1" algn="just" rtl="1"/>
            <a:r>
              <a:rPr lang="ar-SA" altLang="en-US" sz="2000" b="1" dirty="0">
                <a:cs typeface="Simplified Arabic" panose="02020603050405020304" pitchFamily="18" charset="-78"/>
              </a:rPr>
              <a:t>تحتوى على 75 % من كتلة الغلاف الجوي</a:t>
            </a:r>
            <a:r>
              <a:rPr lang="ar-EG" altLang="en-US" sz="2000" b="1" dirty="0">
                <a:cs typeface="Simplified Arabic" panose="02020603050405020304" pitchFamily="18" charset="-78"/>
              </a:rPr>
              <a:t>؛ حيث </a:t>
            </a:r>
            <a:r>
              <a:rPr lang="ar-SA" altLang="en-US" sz="2000" b="1" dirty="0">
                <a:cs typeface="Simplified Arabic" panose="02020603050405020304" pitchFamily="18" charset="-78"/>
              </a:rPr>
              <a:t>تحتوى على </a:t>
            </a:r>
            <a:r>
              <a:rPr lang="ar-EG" altLang="en-US" sz="2000" b="1" dirty="0">
                <a:cs typeface="Simplified Arabic" panose="02020603050405020304" pitchFamily="18" charset="-78"/>
              </a:rPr>
              <a:t>ال</a:t>
            </a:r>
            <a:r>
              <a:rPr lang="ar-SA" altLang="en-US" sz="2000" b="1" dirty="0">
                <a:cs typeface="Simplified Arabic" panose="02020603050405020304" pitchFamily="18" charset="-78"/>
              </a:rPr>
              <a:t>غازات </a:t>
            </a:r>
            <a:r>
              <a:rPr lang="ar-EG" altLang="en-US" sz="2000" b="1" dirty="0">
                <a:cs typeface="Simplified Arabic" panose="02020603050405020304" pitchFamily="18" charset="-78"/>
              </a:rPr>
              <a:t>الثقيلة، كما تحتوى على 99 % من بخار الماء الموجود في الغلاف الجوي.</a:t>
            </a:r>
            <a:endParaRPr lang="ar-SA" altLang="en-US" sz="2000" b="1" dirty="0">
              <a:cs typeface="Simplified Arabic" panose="02020603050405020304" pitchFamily="18" charset="-78"/>
            </a:endParaRPr>
          </a:p>
          <a:p>
            <a:pPr lvl="1" algn="just" rtl="1"/>
            <a:r>
              <a:rPr lang="ar-SA" altLang="en-US" sz="2000" b="1" dirty="0">
                <a:cs typeface="Simplified Arabic" panose="02020603050405020304" pitchFamily="18" charset="-78"/>
              </a:rPr>
              <a:t>تقل درجة الحرارة فيها كلما ارتفعنا لأعلى بمعدل 6</a:t>
            </a:r>
            <a:r>
              <a:rPr lang="en-US" altLang="en-US" sz="2000" b="1" dirty="0">
                <a:latin typeface="Times New Roman" panose="02020603050405020304" pitchFamily="18" charset="0"/>
                <a:cs typeface="Times New Roman" panose="02020603050405020304" pitchFamily="18" charset="0"/>
              </a:rPr>
              <a:t>ᵒ</a:t>
            </a:r>
            <a:r>
              <a:rPr lang="ar-SA" altLang="en-US" sz="2000" b="1" dirty="0">
                <a:cs typeface="Simplified Arabic" panose="02020603050405020304" pitchFamily="18" charset="-78"/>
              </a:rPr>
              <a:t> مئوية لكل</a:t>
            </a:r>
            <a:r>
              <a:rPr lang="ar-EG" altLang="en-US" sz="2000" b="1" dirty="0">
                <a:cs typeface="Simplified Arabic" panose="02020603050405020304" pitchFamily="18" charset="-78"/>
              </a:rPr>
              <a:t> </a:t>
            </a:r>
            <a:r>
              <a:rPr lang="ar-SA" altLang="en-US" sz="2000" b="1" dirty="0">
                <a:cs typeface="Simplified Arabic" panose="02020603050405020304" pitchFamily="18" charset="-78"/>
              </a:rPr>
              <a:t>(كم) أي</a:t>
            </a:r>
            <a:r>
              <a:rPr lang="ar-EG" altLang="en-US" sz="2000" b="1" dirty="0">
                <a:cs typeface="Simplified Arabic" panose="02020603050405020304" pitchFamily="18" charset="-78"/>
              </a:rPr>
              <a:t> </a:t>
            </a:r>
            <a:r>
              <a:rPr lang="ar-SA" altLang="en-US" sz="2000" b="1" dirty="0">
                <a:cs typeface="Simplified Arabic" panose="02020603050405020304" pitchFamily="18" charset="-78"/>
              </a:rPr>
              <a:t>ما يعادل تقريبا درجة واحدة لكل (150 متراً). </a:t>
            </a:r>
            <a:endParaRPr lang="ar-EG" altLang="en-US" sz="2000" b="1" dirty="0">
              <a:cs typeface="Simplified Arabic" panose="02020603050405020304" pitchFamily="18" charset="-78"/>
            </a:endParaRPr>
          </a:p>
          <a:p>
            <a:pPr lvl="1" algn="just" rtl="1"/>
            <a:r>
              <a:rPr lang="ar-SA" altLang="en-US" sz="2000" b="1" dirty="0">
                <a:cs typeface="Simplified Arabic" panose="02020603050405020304" pitchFamily="18" charset="-78"/>
              </a:rPr>
              <a:t>يقل الضغط الجوي </a:t>
            </a:r>
            <a:r>
              <a:rPr lang="ar-EG" altLang="en-US" sz="2000" b="1" dirty="0">
                <a:cs typeface="Simplified Arabic" panose="02020603050405020304" pitchFamily="18" charset="-78"/>
              </a:rPr>
              <a:t>مع ال</a:t>
            </a:r>
            <a:r>
              <a:rPr lang="ar-SA" altLang="en-US" sz="2000" b="1" dirty="0">
                <a:cs typeface="Simplified Arabic" panose="02020603050405020304" pitchFamily="18" charset="-78"/>
              </a:rPr>
              <a:t>ارتفع لأعلى</a:t>
            </a:r>
            <a:r>
              <a:rPr lang="ar-EG" altLang="en-US" sz="2000" b="1" dirty="0">
                <a:cs typeface="Simplified Arabic" panose="02020603050405020304" pitchFamily="18" charset="-78"/>
              </a:rPr>
              <a:t> بمعدلات متغيرة</a:t>
            </a:r>
            <a:r>
              <a:rPr lang="ar-SA" altLang="en-US" sz="2000" b="1" dirty="0">
                <a:cs typeface="Simplified Arabic" panose="02020603050405020304" pitchFamily="18" charset="-78"/>
              </a:rPr>
              <a:t>، </a:t>
            </a:r>
            <a:r>
              <a:rPr lang="ar-EG" altLang="en-US" sz="2000" b="1" dirty="0">
                <a:cs typeface="Simplified Arabic" panose="02020603050405020304" pitchFamily="18" charset="-78"/>
              </a:rPr>
              <a:t>ل</a:t>
            </a:r>
            <a:r>
              <a:rPr lang="ar-SA" altLang="en-US" sz="2000" b="1" dirty="0">
                <a:cs typeface="Simplified Arabic" panose="02020603050405020304" pitchFamily="18" charset="-78"/>
              </a:rPr>
              <a:t>يصل عند نهايتها إلى 0.1 من قيمة الضغط الجوي المعتاد المتواجد عند سطح الأرض. </a:t>
            </a:r>
            <a:endParaRPr lang="ar-EG" altLang="en-US" sz="2000" b="1" dirty="0">
              <a:cs typeface="Simplified Arabic" panose="02020603050405020304" pitchFamily="18" charset="-78"/>
            </a:endParaRPr>
          </a:p>
          <a:p>
            <a:pPr lvl="1" algn="just" rtl="1"/>
            <a:r>
              <a:rPr lang="ar-EG" altLang="en-US" sz="2000" b="1" dirty="0">
                <a:cs typeface="Simplified Arabic" panose="02020603050405020304" pitchFamily="18" charset="-78"/>
              </a:rPr>
              <a:t>تتصف الطبقة ب</a:t>
            </a:r>
            <a:r>
              <a:rPr lang="ar-SA" altLang="en-US" sz="2000" b="1" dirty="0">
                <a:cs typeface="Simplified Arabic" panose="02020603050405020304" pitchFamily="18" charset="-78"/>
              </a:rPr>
              <a:t>حركة الهواء </a:t>
            </a:r>
            <a:r>
              <a:rPr lang="ar-EG" altLang="en-US" sz="2000" b="1" dirty="0">
                <a:cs typeface="Simplified Arabic" panose="02020603050405020304" pitchFamily="18" charset="-78"/>
              </a:rPr>
              <a:t>ال</a:t>
            </a:r>
            <a:r>
              <a:rPr lang="ar-SA" altLang="en-US" sz="2000" b="1" dirty="0">
                <a:cs typeface="Simplified Arabic" panose="02020603050405020304" pitchFamily="18" charset="-78"/>
              </a:rPr>
              <a:t>رأسية، أي يتحرك  الهواء فيها </a:t>
            </a:r>
            <a:r>
              <a:rPr lang="ar-EG" altLang="en-US" sz="2000" b="1" dirty="0">
                <a:cs typeface="Simplified Arabic" panose="02020603050405020304" pitchFamily="18" charset="-78"/>
              </a:rPr>
              <a:t>من </a:t>
            </a:r>
            <a:r>
              <a:rPr lang="ar-SA" altLang="en-US" sz="2000" b="1" dirty="0">
                <a:cs typeface="Simplified Arabic" panose="02020603050405020304" pitchFamily="18" charset="-78"/>
              </a:rPr>
              <a:t>أسفل </a:t>
            </a:r>
            <a:r>
              <a:rPr lang="ar-EG" altLang="en-US" sz="2000" b="1" dirty="0">
                <a:cs typeface="Simplified Arabic" panose="02020603050405020304" pitchFamily="18" charset="-78"/>
              </a:rPr>
              <a:t>إلى </a:t>
            </a:r>
            <a:r>
              <a:rPr lang="ar-SA" altLang="en-US" sz="2000" b="1" dirty="0">
                <a:cs typeface="Simplified Arabic" panose="02020603050405020304" pitchFamily="18" charset="-78"/>
              </a:rPr>
              <a:t>أعلى</a:t>
            </a:r>
            <a:r>
              <a:rPr lang="ar-EG" altLang="en-US" sz="2000" b="1" dirty="0">
                <a:cs typeface="Simplified Arabic" panose="02020603050405020304" pitchFamily="18" charset="-78"/>
              </a:rPr>
              <a:t> والعكس؛</a:t>
            </a:r>
            <a:r>
              <a:rPr lang="ar-SA" altLang="en-US" sz="2000" b="1" dirty="0">
                <a:cs typeface="Simplified Arabic" panose="02020603050405020304" pitchFamily="18" charset="-78"/>
              </a:rPr>
              <a:t> حيث تتصاعد التيارات الهوائية الساخنة لأعلى بينما تهبط التيارات الهوائية الباردة إلى أسفل</a:t>
            </a:r>
            <a:r>
              <a:rPr lang="ar-EG" altLang="en-US" sz="2000" b="1" dirty="0">
                <a:cs typeface="Simplified Arabic" panose="02020603050405020304" pitchFamily="18" charset="-78"/>
              </a:rPr>
              <a:t>.</a:t>
            </a:r>
            <a:endParaRPr lang="ar-SA" altLang="en-US" sz="2000" b="1" dirty="0">
              <a:cs typeface="Simplified Arabic" panose="02020603050405020304" pitchFamily="18" charset="-78"/>
            </a:endParaRPr>
          </a:p>
          <a:p>
            <a:pPr lvl="1" algn="just" rtl="1"/>
            <a:r>
              <a:rPr lang="ar-EG" altLang="en-US" sz="2000" b="1" dirty="0">
                <a:cs typeface="Simplified Arabic" panose="02020603050405020304" pitchFamily="18" charset="-78"/>
              </a:rPr>
              <a:t>يحدث فيها </a:t>
            </a:r>
            <a:r>
              <a:rPr lang="ar-SA" altLang="en-US" sz="2000" b="1" dirty="0">
                <a:cs typeface="Simplified Arabic" panose="02020603050405020304" pitchFamily="18" charset="-78"/>
              </a:rPr>
              <a:t>كافة الظواهر الجوية كالأمطار والرياح</a:t>
            </a:r>
            <a:r>
              <a:rPr lang="ar-EG" altLang="en-US" sz="2000" b="1" dirty="0">
                <a:cs typeface="Simplified Arabic" panose="02020603050405020304" pitchFamily="18" charset="-78"/>
              </a:rPr>
              <a:t>، </a:t>
            </a:r>
            <a:r>
              <a:rPr lang="ar-SA" altLang="en-US" sz="2000" b="1" dirty="0">
                <a:cs typeface="Simplified Arabic" panose="02020603050405020304" pitchFamily="18" charset="-78"/>
              </a:rPr>
              <a:t>وهذه الظواهر تؤثر بشكل عام على نشاط الكائنات الحية</a:t>
            </a:r>
            <a:r>
              <a:rPr lang="ar-EG" altLang="en-US" sz="2000" b="1" dirty="0">
                <a:cs typeface="Simplified Arabic" panose="02020603050405020304" pitchFamily="18" charset="-78"/>
              </a:rPr>
              <a:t>،</a:t>
            </a:r>
            <a:r>
              <a:rPr lang="ar-SA" altLang="en-US" sz="2000" b="1" dirty="0">
                <a:cs typeface="Simplified Arabic" panose="02020603050405020304" pitchFamily="18" charset="-78"/>
              </a:rPr>
              <a:t> </a:t>
            </a:r>
            <a:r>
              <a:rPr lang="ar-EG" altLang="en-US" sz="2000" b="1" dirty="0">
                <a:cs typeface="Simplified Arabic" panose="02020603050405020304" pitchFamily="18" charset="-78"/>
              </a:rPr>
              <a:t>وبذلك</a:t>
            </a:r>
            <a:r>
              <a:rPr lang="ar-SA" altLang="en-US" sz="2000" b="1" dirty="0">
                <a:cs typeface="Simplified Arabic" panose="02020603050405020304" pitchFamily="18" charset="-78"/>
              </a:rPr>
              <a:t> </a:t>
            </a:r>
            <a:r>
              <a:rPr lang="ar-EG" altLang="en-US" sz="2000" b="1" dirty="0">
                <a:cs typeface="Simplified Arabic" panose="02020603050405020304" pitchFamily="18" charset="-78"/>
              </a:rPr>
              <a:t>ف</a:t>
            </a:r>
            <a:r>
              <a:rPr lang="ar-SA" altLang="en-US" sz="2000" b="1" dirty="0">
                <a:cs typeface="Simplified Arabic" panose="02020603050405020304" pitchFamily="18" charset="-78"/>
              </a:rPr>
              <a:t>ه</a:t>
            </a:r>
            <a:r>
              <a:rPr lang="ar-EG" altLang="en-US" sz="2000" b="1" dirty="0">
                <a:cs typeface="Simplified Arabic" panose="02020603050405020304" pitchFamily="18" charset="-78"/>
              </a:rPr>
              <a:t>ي</a:t>
            </a:r>
            <a:r>
              <a:rPr lang="ar-SA" altLang="en-US" sz="2000" b="1" dirty="0">
                <a:cs typeface="Simplified Arabic" panose="02020603050405020304" pitchFamily="18" charset="-78"/>
              </a:rPr>
              <a:t> الطبقة الوحيدة من الغلاف الجو</a:t>
            </a:r>
            <a:r>
              <a:rPr lang="ar-EG" altLang="en-US" sz="2000" b="1" dirty="0">
                <a:cs typeface="Simplified Arabic" panose="02020603050405020304" pitchFamily="18" charset="-78"/>
              </a:rPr>
              <a:t>ي</a:t>
            </a:r>
            <a:r>
              <a:rPr lang="ar-SA" altLang="en-US" sz="2000" b="1" dirty="0">
                <a:cs typeface="Simplified Arabic" panose="02020603050405020304" pitchFamily="18" charset="-78"/>
              </a:rPr>
              <a:t> الصالحة للحياة.</a:t>
            </a:r>
          </a:p>
        </p:txBody>
      </p:sp>
    </p:spTree>
    <p:extLst>
      <p:ext uri="{BB962C8B-B14F-4D97-AF65-F5344CB8AC3E}">
        <p14:creationId xmlns:p14="http://schemas.microsoft.com/office/powerpoint/2010/main" val="3674849711"/>
      </p:ext>
    </p:extLst>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1524000" y="533400"/>
            <a:ext cx="8915400" cy="914400"/>
          </a:xfrm>
        </p:spPr>
        <p:txBody>
          <a:bodyPr/>
          <a:lstStyle/>
          <a:p>
            <a:pPr algn="ctr" rtl="1">
              <a:defRPr/>
            </a:pPr>
            <a:r>
              <a:rPr lang="ar-SA" sz="4400" b="1" dirty="0">
                <a:solidFill>
                  <a:schemeClr val="accent2">
                    <a:lumMod val="50000"/>
                  </a:schemeClr>
                </a:solidFill>
                <a:cs typeface="Simplified Arabic" pitchFamily="2" charset="-78"/>
              </a:rPr>
              <a:t>ال</a:t>
            </a:r>
            <a:r>
              <a:rPr lang="ar-EG" sz="4400" b="1" dirty="0">
                <a:solidFill>
                  <a:schemeClr val="accent2">
                    <a:lumMod val="50000"/>
                  </a:schemeClr>
                </a:solidFill>
                <a:cs typeface="Simplified Arabic" pitchFamily="2" charset="-78"/>
              </a:rPr>
              <a:t>ا</a:t>
            </a:r>
            <a:r>
              <a:rPr lang="ar-SA" sz="4400" b="1" dirty="0" err="1">
                <a:solidFill>
                  <a:schemeClr val="accent2">
                    <a:lumMod val="50000"/>
                  </a:schemeClr>
                </a:solidFill>
                <a:cs typeface="Simplified Arabic" pitchFamily="2" charset="-78"/>
              </a:rPr>
              <a:t>ستراتوسفير</a:t>
            </a:r>
            <a:endParaRPr lang="en-US" sz="2800" b="1" dirty="0">
              <a:solidFill>
                <a:schemeClr val="tx1"/>
              </a:solidFill>
              <a:cs typeface="Simplified Arabic" pitchFamily="2" charset="-78"/>
            </a:endParaRPr>
          </a:p>
        </p:txBody>
      </p:sp>
      <p:sp>
        <p:nvSpPr>
          <p:cNvPr id="36867" name="Rectangle 3"/>
          <p:cNvSpPr>
            <a:spLocks noGrp="1" noRot="1" noChangeArrowheads="1"/>
          </p:cNvSpPr>
          <p:nvPr>
            <p:ph type="body" idx="1"/>
          </p:nvPr>
        </p:nvSpPr>
        <p:spPr>
          <a:xfrm>
            <a:off x="1600200" y="1600200"/>
            <a:ext cx="9067800" cy="5105400"/>
          </a:xfrm>
        </p:spPr>
        <p:txBody>
          <a:bodyPr/>
          <a:lstStyle/>
          <a:p>
            <a:pPr lvl="1" algn="just" rtl="1"/>
            <a:r>
              <a:rPr lang="ar-SA" altLang="en-US" sz="2200" b="1">
                <a:cs typeface="Simplified Arabic" panose="02020603050405020304" pitchFamily="18" charset="-78"/>
              </a:rPr>
              <a:t>الحد الفاصل بين طبقة (التروبوسفير) وطبقة (ال</a:t>
            </a:r>
            <a:r>
              <a:rPr lang="ar-EG" altLang="en-US" sz="2200" b="1">
                <a:cs typeface="Simplified Arabic" panose="02020603050405020304" pitchFamily="18" charset="-78"/>
              </a:rPr>
              <a:t>ا</a:t>
            </a:r>
            <a:r>
              <a:rPr lang="ar-SA" altLang="en-US" sz="2200" b="1">
                <a:cs typeface="Simplified Arabic" panose="02020603050405020304" pitchFamily="18" charset="-78"/>
              </a:rPr>
              <a:t>ستراتوسفير)</a:t>
            </a:r>
            <a:r>
              <a:rPr lang="ar-EG" altLang="en-US" sz="2200" b="1">
                <a:cs typeface="Simplified Arabic" panose="02020603050405020304" pitchFamily="18" charset="-78"/>
              </a:rPr>
              <a:t> </a:t>
            </a:r>
            <a:r>
              <a:rPr lang="ar-SA" altLang="en-US" sz="2200" b="1">
                <a:cs typeface="Simplified Arabic" panose="02020603050405020304" pitchFamily="18" charset="-78"/>
              </a:rPr>
              <a:t>يعرف باسم(التروبوبوز)</a:t>
            </a:r>
            <a:r>
              <a:rPr lang="ar-EG" altLang="en-US" sz="2200" b="1">
                <a:cs typeface="Simplified Arabic" panose="02020603050405020304" pitchFamily="18" charset="-78"/>
              </a:rPr>
              <a:t>، وهي طبقة التيارات النفاثة.</a:t>
            </a:r>
            <a:endParaRPr lang="ar-SA" altLang="en-US" sz="2200" b="1">
              <a:cs typeface="Simplified Arabic" panose="02020603050405020304" pitchFamily="18" charset="-78"/>
            </a:endParaRPr>
          </a:p>
          <a:p>
            <a:pPr lvl="1" algn="just" rtl="1"/>
            <a:r>
              <a:rPr lang="ar-EG" altLang="en-US" sz="2200" b="1">
                <a:cs typeface="Simplified Arabic" panose="02020603050405020304" pitchFamily="18" charset="-78"/>
              </a:rPr>
              <a:t>متوسط سمك </a:t>
            </a:r>
            <a:r>
              <a:rPr lang="ar-SA" altLang="en-US" sz="2200" b="1">
                <a:cs typeface="Simplified Arabic" panose="02020603050405020304" pitchFamily="18" charset="-78"/>
              </a:rPr>
              <a:t>هذه الطبقة من طبقة التروبوسفير وحتى طبقة</a:t>
            </a:r>
            <a:r>
              <a:rPr lang="ar-EG" altLang="en-US" sz="2200" b="1">
                <a:cs typeface="Simplified Arabic" panose="02020603050405020304" pitchFamily="18" charset="-78"/>
              </a:rPr>
              <a:t> </a:t>
            </a:r>
            <a:r>
              <a:rPr lang="ar-SA" altLang="en-US" sz="2200" b="1">
                <a:cs typeface="Simplified Arabic" panose="02020603050405020304" pitchFamily="18" charset="-78"/>
              </a:rPr>
              <a:t>الميزوسفير</a:t>
            </a:r>
            <a:r>
              <a:rPr lang="ar-EG" altLang="en-US" sz="2200" b="1">
                <a:cs typeface="Simplified Arabic" panose="02020603050405020304" pitchFamily="18" charset="-78"/>
              </a:rPr>
              <a:t> </a:t>
            </a:r>
            <a:r>
              <a:rPr lang="ar-SA" altLang="en-US" sz="2200" b="1">
                <a:cs typeface="Simplified Arabic" panose="02020603050405020304" pitchFamily="18" charset="-78"/>
              </a:rPr>
              <a:t>يبلغ </a:t>
            </a:r>
            <a:r>
              <a:rPr lang="ar-EG" altLang="en-US" sz="2200" b="1">
                <a:cs typeface="Simplified Arabic" panose="02020603050405020304" pitchFamily="18" charset="-78"/>
              </a:rPr>
              <a:t>40</a:t>
            </a:r>
            <a:r>
              <a:rPr lang="ar-SA" altLang="en-US" sz="2200" b="1">
                <a:cs typeface="Simplified Arabic" panose="02020603050405020304" pitchFamily="18" charset="-78"/>
              </a:rPr>
              <a:t> كم تقريبا</a:t>
            </a:r>
            <a:r>
              <a:rPr lang="ar-EG" altLang="en-US" sz="2200" b="1">
                <a:cs typeface="Simplified Arabic" panose="02020603050405020304" pitchFamily="18" charset="-78"/>
              </a:rPr>
              <a:t>؛ وهي أسمك </a:t>
            </a:r>
            <a:r>
              <a:rPr lang="ar-SA" altLang="en-US" sz="2200" b="1">
                <a:cs typeface="Simplified Arabic" panose="02020603050405020304" pitchFamily="18" charset="-78"/>
              </a:rPr>
              <a:t>عند القطبين، وتكاد تتلاشي عند الاستواء (</a:t>
            </a:r>
            <a:r>
              <a:rPr lang="ar-EG" altLang="en-US" sz="2200" b="1">
                <a:cs typeface="Simplified Arabic" panose="02020603050405020304" pitchFamily="18" charset="-78"/>
              </a:rPr>
              <a:t>4</a:t>
            </a:r>
            <a:r>
              <a:rPr lang="ar-SA" altLang="en-US" sz="2200" b="1">
                <a:cs typeface="Simplified Arabic" panose="02020603050405020304" pitchFamily="18" charset="-78"/>
              </a:rPr>
              <a:t> كم).</a:t>
            </a:r>
            <a:endParaRPr lang="ar-EG" altLang="en-US" sz="2200" b="1">
              <a:cs typeface="Simplified Arabic" panose="02020603050405020304" pitchFamily="18" charset="-78"/>
            </a:endParaRPr>
          </a:p>
          <a:p>
            <a:pPr lvl="1" algn="just" rtl="1"/>
            <a:r>
              <a:rPr lang="ar-SA" altLang="en-US" sz="2200" b="1">
                <a:cs typeface="Simplified Arabic" panose="02020603050405020304" pitchFamily="18" charset="-78"/>
              </a:rPr>
              <a:t>درجة الحرارة في الجزء السفلى ثابتة لا تقل ولا تزيد عن (-60</a:t>
            </a:r>
            <a:r>
              <a:rPr lang="en-US" altLang="en-US" sz="2200" b="1">
                <a:latin typeface="Times New Roman" panose="02020603050405020304" pitchFamily="18" charset="0"/>
                <a:cs typeface="Times New Roman" panose="02020603050405020304" pitchFamily="18" charset="0"/>
              </a:rPr>
              <a:t>ᵒ</a:t>
            </a:r>
            <a:r>
              <a:rPr lang="ar-SA" altLang="en-US" sz="2200" b="1">
                <a:cs typeface="Simplified Arabic" panose="02020603050405020304" pitchFamily="18" charset="-78"/>
              </a:rPr>
              <a:t>) مئوية</a:t>
            </a:r>
            <a:r>
              <a:rPr lang="ar-EG" altLang="en-US" sz="2200" b="1">
                <a:cs typeface="Simplified Arabic" panose="02020603050405020304" pitchFamily="18" charset="-78"/>
              </a:rPr>
              <a:t>، ثم </a:t>
            </a:r>
            <a:r>
              <a:rPr lang="ar-SA" altLang="en-US" sz="2200" b="1">
                <a:cs typeface="Simplified Arabic" panose="02020603050405020304" pitchFamily="18" charset="-78"/>
              </a:rPr>
              <a:t>تزداد تدريجيا كلما ارتفعنا إلى أعلى حتى تصل إلى </a:t>
            </a:r>
            <a:r>
              <a:rPr lang="ar-EG" altLang="en-US" sz="2200" b="1">
                <a:cs typeface="Simplified Arabic" panose="02020603050405020304" pitchFamily="18" charset="-78"/>
              </a:rPr>
              <a:t>الصفر ال</a:t>
            </a:r>
            <a:r>
              <a:rPr lang="ar-SA" altLang="en-US" sz="2200" b="1">
                <a:cs typeface="Simplified Arabic" panose="02020603050405020304" pitchFamily="18" charset="-78"/>
              </a:rPr>
              <a:t>مئوي</a:t>
            </a:r>
            <a:r>
              <a:rPr lang="ar-EG" altLang="en-US" sz="2200" b="1">
                <a:cs typeface="Simplified Arabic" panose="02020603050405020304" pitchFamily="18" charset="-78"/>
              </a:rPr>
              <a:t>؛ ويرجع ارتفاع درجة الحرارة إلى طبقة الأوزون الموجودة بالجزء العلوى، التي تمتص الأشعة فوق البنفسجية المنبعثة من الشمس.</a:t>
            </a:r>
            <a:endParaRPr lang="ar-SA" altLang="en-US" sz="2200" b="1">
              <a:cs typeface="Simplified Arabic" panose="02020603050405020304" pitchFamily="18" charset="-78"/>
            </a:endParaRPr>
          </a:p>
          <a:p>
            <a:pPr lvl="1" algn="just" rtl="1"/>
            <a:r>
              <a:rPr lang="ar-SA" altLang="en-US" sz="2200" b="1">
                <a:cs typeface="Simplified Arabic" panose="02020603050405020304" pitchFamily="18" charset="-78"/>
              </a:rPr>
              <a:t>يقل الضغط الجوي </a:t>
            </a:r>
            <a:r>
              <a:rPr lang="ar-EG" altLang="en-US" sz="2200" b="1">
                <a:cs typeface="Simplified Arabic" panose="02020603050405020304" pitchFamily="18" charset="-78"/>
              </a:rPr>
              <a:t>مع ال</a:t>
            </a:r>
            <a:r>
              <a:rPr lang="ar-SA" altLang="en-US" sz="2200" b="1">
                <a:cs typeface="Simplified Arabic" panose="02020603050405020304" pitchFamily="18" charset="-78"/>
              </a:rPr>
              <a:t>ارتفع لأعلى</a:t>
            </a:r>
            <a:r>
              <a:rPr lang="ar-EG" altLang="en-US" sz="2200" b="1">
                <a:cs typeface="Simplified Arabic" panose="02020603050405020304" pitchFamily="18" charset="-78"/>
              </a:rPr>
              <a:t> بمعدلات متغيرة</a:t>
            </a:r>
            <a:r>
              <a:rPr lang="ar-SA" altLang="en-US" sz="2200" b="1">
                <a:cs typeface="Simplified Arabic" panose="02020603050405020304" pitchFamily="18" charset="-78"/>
              </a:rPr>
              <a:t>، </a:t>
            </a:r>
            <a:r>
              <a:rPr lang="ar-EG" altLang="en-US" sz="2200" b="1">
                <a:cs typeface="Simplified Arabic" panose="02020603050405020304" pitchFamily="18" charset="-78"/>
              </a:rPr>
              <a:t>ل</a:t>
            </a:r>
            <a:r>
              <a:rPr lang="ar-SA" altLang="en-US" sz="2200" b="1">
                <a:cs typeface="Simplified Arabic" panose="02020603050405020304" pitchFamily="18" charset="-78"/>
              </a:rPr>
              <a:t>يصل عند نهايتها إلى 0.</a:t>
            </a:r>
            <a:r>
              <a:rPr lang="ar-EG" altLang="en-US" sz="2200" b="1">
                <a:cs typeface="Simplified Arabic" panose="02020603050405020304" pitchFamily="18" charset="-78"/>
              </a:rPr>
              <a:t>0</a:t>
            </a:r>
            <a:r>
              <a:rPr lang="ar-SA" altLang="en-US" sz="2200" b="1">
                <a:cs typeface="Simplified Arabic" panose="02020603050405020304" pitchFamily="18" charset="-78"/>
              </a:rPr>
              <a:t>1 من قيمة الضغط الجوي المعتاد المتواجد عند سطح الأرض. </a:t>
            </a:r>
            <a:endParaRPr lang="ar-EG" altLang="en-US" sz="2200" b="1">
              <a:cs typeface="Simplified Arabic" panose="02020603050405020304" pitchFamily="18" charset="-78"/>
            </a:endParaRPr>
          </a:p>
          <a:p>
            <a:pPr lvl="1" algn="just" rtl="1"/>
            <a:r>
              <a:rPr lang="ar-EG" altLang="en-US" sz="2200" b="1">
                <a:cs typeface="Simplified Arabic" panose="02020603050405020304" pitchFamily="18" charset="-78"/>
              </a:rPr>
              <a:t>يتصف ا</a:t>
            </a:r>
            <a:r>
              <a:rPr lang="ar-SA" altLang="en-US" sz="2200" b="1">
                <a:cs typeface="Simplified Arabic" panose="02020603050405020304" pitchFamily="18" charset="-78"/>
              </a:rPr>
              <a:t>الجزء السفلى من هذه الطبقة </a:t>
            </a:r>
            <a:r>
              <a:rPr lang="ar-EG" altLang="en-US" sz="2200" b="1">
                <a:cs typeface="Simplified Arabic" panose="02020603050405020304" pitchFamily="18" charset="-78"/>
              </a:rPr>
              <a:t>بأنه </a:t>
            </a:r>
            <a:r>
              <a:rPr lang="ar-SA" altLang="en-US" sz="2200" b="1">
                <a:cs typeface="Simplified Arabic" panose="02020603050405020304" pitchFamily="18" charset="-78"/>
              </a:rPr>
              <a:t>خالٍ تماما من ال</a:t>
            </a:r>
            <a:r>
              <a:rPr lang="ar-EG" altLang="en-US" sz="2200" b="1">
                <a:cs typeface="Simplified Arabic" panose="02020603050405020304" pitchFamily="18" charset="-78"/>
              </a:rPr>
              <a:t>سحب</a:t>
            </a:r>
            <a:r>
              <a:rPr lang="ar-SA" altLang="en-US" sz="2200" b="1">
                <a:cs typeface="Simplified Arabic" panose="02020603050405020304" pitchFamily="18" charset="-78"/>
              </a:rPr>
              <a:t> والاضطرابات الجوية</a:t>
            </a:r>
            <a:r>
              <a:rPr lang="ar-EG" altLang="en-US" sz="2200" b="1">
                <a:cs typeface="Simplified Arabic" panose="02020603050405020304" pitchFamily="18" charset="-78"/>
              </a:rPr>
              <a:t>،</a:t>
            </a:r>
            <a:r>
              <a:rPr lang="ar-SA" altLang="en-US" sz="2200" b="1">
                <a:cs typeface="Simplified Arabic" panose="02020603050405020304" pitchFamily="18" charset="-78"/>
              </a:rPr>
              <a:t> كما يتحرك فيها الهواء أفقيا لا </a:t>
            </a:r>
            <a:r>
              <a:rPr lang="ar-EG" altLang="en-US" sz="2200" b="1">
                <a:cs typeface="Simplified Arabic" panose="02020603050405020304" pitchFamily="18" charset="-78"/>
              </a:rPr>
              <a:t>رأسياً</a:t>
            </a:r>
            <a:r>
              <a:rPr lang="ar-SA" altLang="en-US" sz="2200" b="1">
                <a:cs typeface="Simplified Arabic" panose="02020603050405020304" pitchFamily="18" charset="-78"/>
              </a:rPr>
              <a:t>، ولذلك تعتبر المكان الأمثل لتحليق الطائرات</a:t>
            </a:r>
            <a:r>
              <a:rPr lang="ar-EG" altLang="en-US" sz="2200" b="1">
                <a:cs typeface="Simplified Arabic" panose="02020603050405020304" pitchFamily="18" charset="-78"/>
              </a:rPr>
              <a:t>.</a:t>
            </a:r>
            <a:endParaRPr lang="ar-SA" altLang="en-US" sz="2200" b="1">
              <a:cs typeface="Simplified Arabic" panose="02020603050405020304" pitchFamily="18" charset="-78"/>
            </a:endParaRPr>
          </a:p>
        </p:txBody>
      </p:sp>
    </p:spTree>
    <p:extLst>
      <p:ext uri="{BB962C8B-B14F-4D97-AF65-F5344CB8AC3E}">
        <p14:creationId xmlns:p14="http://schemas.microsoft.com/office/powerpoint/2010/main" val="945336305"/>
      </p:ext>
    </p:extLst>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1524000" y="533400"/>
            <a:ext cx="8915400" cy="914400"/>
          </a:xfrm>
        </p:spPr>
        <p:txBody>
          <a:bodyPr/>
          <a:lstStyle/>
          <a:p>
            <a:pPr algn="ctr" rtl="1">
              <a:defRPr/>
            </a:pPr>
            <a:r>
              <a:rPr lang="ar-SA" sz="4400" b="1" dirty="0" err="1">
                <a:solidFill>
                  <a:schemeClr val="accent2">
                    <a:lumMod val="50000"/>
                  </a:schemeClr>
                </a:solidFill>
                <a:cs typeface="Simplified Arabic" pitchFamily="2" charset="-78"/>
              </a:rPr>
              <a:t>الميزوسفير</a:t>
            </a:r>
            <a:endParaRPr lang="en-US" sz="2800" b="1" dirty="0">
              <a:solidFill>
                <a:schemeClr val="tx1"/>
              </a:solidFill>
              <a:cs typeface="Simplified Arabic" pitchFamily="2" charset="-78"/>
            </a:endParaRPr>
          </a:p>
        </p:txBody>
      </p:sp>
      <p:sp>
        <p:nvSpPr>
          <p:cNvPr id="37891" name="Rectangle 3"/>
          <p:cNvSpPr>
            <a:spLocks noGrp="1" noRot="1" noChangeArrowheads="1"/>
          </p:cNvSpPr>
          <p:nvPr>
            <p:ph type="body" idx="1"/>
          </p:nvPr>
        </p:nvSpPr>
        <p:spPr>
          <a:xfrm>
            <a:off x="1600200" y="1600200"/>
            <a:ext cx="9067800" cy="5105400"/>
          </a:xfrm>
        </p:spPr>
        <p:txBody>
          <a:bodyPr/>
          <a:lstStyle/>
          <a:p>
            <a:pPr lvl="1" algn="just" rtl="1"/>
            <a:r>
              <a:rPr lang="ar-SA" altLang="en-US" sz="2200" b="1">
                <a:cs typeface="Simplified Arabic" panose="02020603050405020304" pitchFamily="18" charset="-78"/>
              </a:rPr>
              <a:t>الحد الفاصل بين طبقة (الاستراتوسفير) وطبقة (الميزوسفي</a:t>
            </a:r>
            <a:r>
              <a:rPr lang="ar-EG" altLang="en-US" sz="2200" b="1">
                <a:cs typeface="Simplified Arabic" panose="02020603050405020304" pitchFamily="18" charset="-78"/>
              </a:rPr>
              <a:t>ر</a:t>
            </a:r>
            <a:r>
              <a:rPr lang="ar-SA" altLang="en-US" sz="2200" b="1">
                <a:cs typeface="Simplified Arabic" panose="02020603050405020304" pitchFamily="18" charset="-78"/>
              </a:rPr>
              <a:t>)</a:t>
            </a:r>
            <a:r>
              <a:rPr lang="ar-EG" altLang="en-US" sz="2200" b="1">
                <a:cs typeface="Simplified Arabic" panose="02020603050405020304" pitchFamily="18" charset="-78"/>
              </a:rPr>
              <a:t> </a:t>
            </a:r>
            <a:r>
              <a:rPr lang="ar-SA" altLang="en-US" sz="2200" b="1">
                <a:cs typeface="Simplified Arabic" panose="02020603050405020304" pitchFamily="18" charset="-78"/>
              </a:rPr>
              <a:t>يعرف باسم(الاستراتوبوز)</a:t>
            </a:r>
            <a:r>
              <a:rPr lang="ar-EG" altLang="en-US" sz="2200" b="1">
                <a:cs typeface="Simplified Arabic" panose="02020603050405020304" pitchFamily="18" charset="-78"/>
              </a:rPr>
              <a:t>، وهي طبقة تركز الأوزون.</a:t>
            </a:r>
            <a:endParaRPr lang="ar-SA" altLang="en-US" sz="2200" b="1">
              <a:cs typeface="Simplified Arabic" panose="02020603050405020304" pitchFamily="18" charset="-78"/>
            </a:endParaRPr>
          </a:p>
          <a:p>
            <a:pPr lvl="1" algn="just" rtl="1"/>
            <a:r>
              <a:rPr lang="ar-EG" altLang="en-US" sz="2200" b="1">
                <a:cs typeface="Simplified Arabic" panose="02020603050405020304" pitchFamily="18" charset="-78"/>
              </a:rPr>
              <a:t>متوسط سمك </a:t>
            </a:r>
            <a:r>
              <a:rPr lang="ar-SA" altLang="en-US" sz="2200" b="1">
                <a:cs typeface="Simplified Arabic" panose="02020603050405020304" pitchFamily="18" charset="-78"/>
              </a:rPr>
              <a:t>هذه الطبقة من طبقة التروبوسفير وحتى طبقة</a:t>
            </a:r>
            <a:r>
              <a:rPr lang="ar-EG" altLang="en-US" sz="2200" b="1">
                <a:cs typeface="Simplified Arabic" panose="02020603050405020304" pitchFamily="18" charset="-78"/>
              </a:rPr>
              <a:t> </a:t>
            </a:r>
            <a:r>
              <a:rPr lang="ar-SA" altLang="en-US" sz="2200" b="1">
                <a:cs typeface="Simplified Arabic" panose="02020603050405020304" pitchFamily="18" charset="-78"/>
              </a:rPr>
              <a:t>الثيرموسفير</a:t>
            </a:r>
            <a:r>
              <a:rPr lang="ar-EG" altLang="en-US" sz="2200" b="1">
                <a:cs typeface="Simplified Arabic" panose="02020603050405020304" pitchFamily="18" charset="-78"/>
              </a:rPr>
              <a:t> </a:t>
            </a:r>
            <a:r>
              <a:rPr lang="ar-SA" altLang="en-US" sz="2200" b="1">
                <a:cs typeface="Simplified Arabic" panose="02020603050405020304" pitchFamily="18" charset="-78"/>
              </a:rPr>
              <a:t>يبلغ </a:t>
            </a:r>
            <a:r>
              <a:rPr lang="ar-EG" altLang="en-US" sz="2200" b="1">
                <a:cs typeface="Simplified Arabic" panose="02020603050405020304" pitchFamily="18" charset="-78"/>
              </a:rPr>
              <a:t>35</a:t>
            </a:r>
            <a:r>
              <a:rPr lang="ar-SA" altLang="en-US" sz="2200" b="1">
                <a:cs typeface="Simplified Arabic" panose="02020603050405020304" pitchFamily="18" charset="-78"/>
              </a:rPr>
              <a:t> كم تقريبا</a:t>
            </a:r>
            <a:r>
              <a:rPr lang="ar-EG" altLang="en-US" sz="2200" b="1">
                <a:cs typeface="Simplified Arabic" panose="02020603050405020304" pitchFamily="18" charset="-78"/>
              </a:rPr>
              <a:t>ً</a:t>
            </a:r>
            <a:r>
              <a:rPr lang="ar-SA" altLang="en-US" sz="2200" b="1">
                <a:cs typeface="Simplified Arabic" panose="02020603050405020304" pitchFamily="18" charset="-78"/>
              </a:rPr>
              <a:t>.</a:t>
            </a:r>
            <a:endParaRPr lang="ar-EG" altLang="en-US" sz="2200" b="1">
              <a:cs typeface="Simplified Arabic" panose="02020603050405020304" pitchFamily="18" charset="-78"/>
            </a:endParaRPr>
          </a:p>
          <a:p>
            <a:pPr lvl="1" algn="just" rtl="1"/>
            <a:r>
              <a:rPr lang="ar-EG" altLang="en-US" sz="2200" b="1">
                <a:cs typeface="Simplified Arabic" panose="02020603050405020304" pitchFamily="18" charset="-78"/>
              </a:rPr>
              <a:t>تتصف هذه الطبقة بتخلل الغازات؛ حيث </a:t>
            </a:r>
            <a:r>
              <a:rPr lang="ar-SA" altLang="en-US" sz="2200" b="1">
                <a:cs typeface="Simplified Arabic" panose="02020603050405020304" pitchFamily="18" charset="-78"/>
              </a:rPr>
              <a:t>تحتوى على </a:t>
            </a:r>
            <a:r>
              <a:rPr lang="ar-EG" altLang="en-US" sz="2200" b="1">
                <a:cs typeface="Simplified Arabic" panose="02020603050405020304" pitchFamily="18" charset="-78"/>
              </a:rPr>
              <a:t>ال</a:t>
            </a:r>
            <a:r>
              <a:rPr lang="ar-SA" altLang="en-US" sz="2200" b="1">
                <a:cs typeface="Simplified Arabic" panose="02020603050405020304" pitchFamily="18" charset="-78"/>
              </a:rPr>
              <a:t>غازات </a:t>
            </a:r>
            <a:r>
              <a:rPr lang="ar-EG" altLang="en-US" sz="2200" b="1">
                <a:cs typeface="Simplified Arabic" panose="02020603050405020304" pitchFamily="18" charset="-78"/>
              </a:rPr>
              <a:t>الخفيفة، منها غاز الهيليوم والهيدروجين.</a:t>
            </a:r>
            <a:endParaRPr lang="ar-SA" altLang="en-US" sz="2200" b="1">
              <a:cs typeface="Simplified Arabic" panose="02020603050405020304" pitchFamily="18" charset="-78"/>
            </a:endParaRPr>
          </a:p>
          <a:p>
            <a:pPr lvl="1" algn="just" rtl="1"/>
            <a:r>
              <a:rPr lang="ar-SA" altLang="en-US" sz="2200" b="1">
                <a:cs typeface="Simplified Arabic" panose="02020603050405020304" pitchFamily="18" charset="-78"/>
              </a:rPr>
              <a:t>درجة الحرارة تتناقص بمعدل كبير جدا كلما ارتفعنا إلى أعلى</a:t>
            </a:r>
            <a:r>
              <a:rPr lang="ar-EG" altLang="en-US" sz="2200" b="1">
                <a:cs typeface="Simplified Arabic" panose="02020603050405020304" pitchFamily="18" charset="-78"/>
              </a:rPr>
              <a:t>؛</a:t>
            </a:r>
            <a:r>
              <a:rPr lang="ar-SA" altLang="en-US" sz="2200" b="1">
                <a:cs typeface="Simplified Arabic" panose="02020603050405020304" pitchFamily="18" charset="-78"/>
              </a:rPr>
              <a:t> حيث تصل ف</a:t>
            </a:r>
            <a:r>
              <a:rPr lang="ar-EG" altLang="en-US" sz="2200" b="1">
                <a:cs typeface="Simplified Arabic" panose="02020603050405020304" pitchFamily="18" charset="-78"/>
              </a:rPr>
              <a:t>ي</a:t>
            </a:r>
            <a:r>
              <a:rPr lang="ar-SA" altLang="en-US" sz="2200" b="1">
                <a:cs typeface="Simplified Arabic" panose="02020603050405020304" pitchFamily="18" charset="-78"/>
              </a:rPr>
              <a:t> </a:t>
            </a:r>
            <a:r>
              <a:rPr lang="ar-EG" altLang="en-US" sz="2200" b="1">
                <a:cs typeface="Simplified Arabic" panose="02020603050405020304" pitchFamily="18" charset="-78"/>
              </a:rPr>
              <a:t>أعلى الطبقة</a:t>
            </a:r>
            <a:r>
              <a:rPr lang="ar-SA" altLang="en-US" sz="2200" b="1">
                <a:cs typeface="Simplified Arabic" panose="02020603050405020304" pitchFamily="18" charset="-78"/>
              </a:rPr>
              <a:t> إلى (-90</a:t>
            </a:r>
            <a:r>
              <a:rPr lang="en-US" altLang="en-US" sz="2200" b="1">
                <a:latin typeface="Times New Roman" panose="02020603050405020304" pitchFamily="18" charset="0"/>
                <a:cs typeface="Times New Roman" panose="02020603050405020304" pitchFamily="18" charset="0"/>
              </a:rPr>
              <a:t>ᵒ</a:t>
            </a:r>
            <a:r>
              <a:rPr lang="ar-SA" altLang="en-US" sz="2200" b="1">
                <a:cs typeface="Simplified Arabic" panose="02020603050405020304" pitchFamily="18" charset="-78"/>
              </a:rPr>
              <a:t>) مئوية</a:t>
            </a:r>
            <a:r>
              <a:rPr lang="ar-EG" altLang="en-US" sz="2200" b="1">
                <a:cs typeface="Simplified Arabic" panose="02020603050405020304" pitchFamily="18" charset="-78"/>
              </a:rPr>
              <a:t>.</a:t>
            </a:r>
            <a:endParaRPr lang="ar-SA" altLang="en-US" sz="2200" b="1">
              <a:cs typeface="Simplified Arabic" panose="02020603050405020304" pitchFamily="18" charset="-78"/>
            </a:endParaRPr>
          </a:p>
          <a:p>
            <a:pPr lvl="1" algn="just" rtl="1"/>
            <a:r>
              <a:rPr lang="ar-SA" altLang="en-US" sz="2200" b="1">
                <a:cs typeface="Simplified Arabic" panose="02020603050405020304" pitchFamily="18" charset="-78"/>
              </a:rPr>
              <a:t>يقل الضغط الجوي </a:t>
            </a:r>
            <a:r>
              <a:rPr lang="ar-EG" altLang="en-US" sz="2200" b="1">
                <a:cs typeface="Simplified Arabic" panose="02020603050405020304" pitchFamily="18" charset="-78"/>
              </a:rPr>
              <a:t>مع ال</a:t>
            </a:r>
            <a:r>
              <a:rPr lang="ar-SA" altLang="en-US" sz="2200" b="1">
                <a:cs typeface="Simplified Arabic" panose="02020603050405020304" pitchFamily="18" charset="-78"/>
              </a:rPr>
              <a:t>ارتفع لأعلى، </a:t>
            </a:r>
            <a:r>
              <a:rPr lang="ar-EG" altLang="en-US" sz="2200" b="1">
                <a:cs typeface="Simplified Arabic" panose="02020603050405020304" pitchFamily="18" charset="-78"/>
              </a:rPr>
              <a:t>ل</a:t>
            </a:r>
            <a:r>
              <a:rPr lang="ar-SA" altLang="en-US" sz="2200" b="1">
                <a:cs typeface="Simplified Arabic" panose="02020603050405020304" pitchFamily="18" charset="-78"/>
              </a:rPr>
              <a:t>يصل عند نهايتها إلى 0.</a:t>
            </a:r>
            <a:r>
              <a:rPr lang="ar-EG" altLang="en-US" sz="2200" b="1">
                <a:cs typeface="Simplified Arabic" panose="02020603050405020304" pitchFamily="18" charset="-78"/>
              </a:rPr>
              <a:t>00</a:t>
            </a:r>
            <a:r>
              <a:rPr lang="ar-SA" altLang="en-US" sz="2200" b="1">
                <a:cs typeface="Simplified Arabic" panose="02020603050405020304" pitchFamily="18" charset="-78"/>
              </a:rPr>
              <a:t>1 من قيمة الضغط الجوي المعتاد المتواجد عند سطح الأرض. </a:t>
            </a:r>
            <a:endParaRPr lang="ar-EG" altLang="en-US" sz="2200" b="1">
              <a:cs typeface="Simplified Arabic" panose="02020603050405020304" pitchFamily="18" charset="-78"/>
            </a:endParaRPr>
          </a:p>
          <a:p>
            <a:pPr lvl="1" algn="just" rtl="1"/>
            <a:r>
              <a:rPr lang="ar-EG" altLang="en-US" sz="2200" b="1">
                <a:cs typeface="Simplified Arabic" panose="02020603050405020304" pitchFamily="18" charset="-78"/>
              </a:rPr>
              <a:t>يتصف ا</a:t>
            </a:r>
            <a:r>
              <a:rPr lang="ar-SA" altLang="en-US" sz="2200" b="1">
                <a:cs typeface="Simplified Arabic" panose="02020603050405020304" pitchFamily="18" charset="-78"/>
              </a:rPr>
              <a:t>الجزء ال</a:t>
            </a:r>
            <a:r>
              <a:rPr lang="ar-EG" altLang="en-US" sz="2200" b="1">
                <a:cs typeface="Simplified Arabic" panose="02020603050405020304" pitchFamily="18" charset="-78"/>
              </a:rPr>
              <a:t>علوي</a:t>
            </a:r>
            <a:r>
              <a:rPr lang="ar-SA" altLang="en-US" sz="2200" b="1">
                <a:cs typeface="Simplified Arabic" panose="02020603050405020304" pitchFamily="18" charset="-78"/>
              </a:rPr>
              <a:t> من الطبقة </a:t>
            </a:r>
            <a:r>
              <a:rPr lang="ar-EG" altLang="en-US" sz="2200" b="1">
                <a:cs typeface="Simplified Arabic" panose="02020603050405020304" pitchFamily="18" charset="-78"/>
              </a:rPr>
              <a:t>ب</a:t>
            </a:r>
            <a:r>
              <a:rPr lang="ar-SA" altLang="en-US" sz="2200" b="1">
                <a:cs typeface="Simplified Arabic" panose="02020603050405020304" pitchFamily="18" charset="-78"/>
              </a:rPr>
              <a:t>تكون الشهب، فحينما تصل </a:t>
            </a:r>
            <a:r>
              <a:rPr lang="ar-EG" altLang="en-US" sz="2200" b="1">
                <a:cs typeface="Simplified Arabic" panose="02020603050405020304" pitchFamily="18" charset="-78"/>
              </a:rPr>
              <a:t>النيازك </a:t>
            </a:r>
            <a:r>
              <a:rPr lang="ar-SA" altLang="en-US" sz="2200" b="1">
                <a:cs typeface="Simplified Arabic" panose="02020603050405020304" pitchFamily="18" charset="-78"/>
              </a:rPr>
              <a:t>إلى هذه الطبقة تبدأ بالاحتكاك مع جزيئات الهواء فتتكون الشهب</a:t>
            </a:r>
            <a:r>
              <a:rPr lang="ar-EG" altLang="en-US" sz="2200" b="1">
                <a:cs typeface="Simplified Arabic" panose="02020603050405020304" pitchFamily="18" charset="-78"/>
              </a:rPr>
              <a:t>.</a:t>
            </a:r>
            <a:endParaRPr lang="ar-SA" altLang="en-US" sz="2200" b="1">
              <a:cs typeface="Simplified Arabic" panose="02020603050405020304" pitchFamily="18" charset="-78"/>
            </a:endParaRPr>
          </a:p>
        </p:txBody>
      </p:sp>
    </p:spTree>
    <p:extLst>
      <p:ext uri="{BB962C8B-B14F-4D97-AF65-F5344CB8AC3E}">
        <p14:creationId xmlns:p14="http://schemas.microsoft.com/office/powerpoint/2010/main" val="3040233790"/>
      </p:ext>
    </p:extLst>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1524000" y="533400"/>
            <a:ext cx="8915400" cy="914400"/>
          </a:xfrm>
        </p:spPr>
        <p:txBody>
          <a:bodyPr/>
          <a:lstStyle/>
          <a:p>
            <a:pPr algn="ctr" rtl="1">
              <a:defRPr/>
            </a:pPr>
            <a:r>
              <a:rPr lang="ar-SA" sz="4400" b="1" dirty="0" err="1">
                <a:solidFill>
                  <a:schemeClr val="accent2">
                    <a:lumMod val="50000"/>
                  </a:schemeClr>
                </a:solidFill>
                <a:cs typeface="Simplified Arabic" pitchFamily="2" charset="-78"/>
              </a:rPr>
              <a:t>الثيرموسفير</a:t>
            </a:r>
            <a:endParaRPr lang="en-US" sz="2800" b="1" dirty="0">
              <a:solidFill>
                <a:schemeClr val="tx1"/>
              </a:solidFill>
              <a:cs typeface="Simplified Arabic" pitchFamily="2" charset="-78"/>
            </a:endParaRPr>
          </a:p>
        </p:txBody>
      </p:sp>
      <p:sp>
        <p:nvSpPr>
          <p:cNvPr id="38915" name="Rectangle 3"/>
          <p:cNvSpPr>
            <a:spLocks noGrp="1" noRot="1" noChangeArrowheads="1"/>
          </p:cNvSpPr>
          <p:nvPr>
            <p:ph type="body" idx="1"/>
          </p:nvPr>
        </p:nvSpPr>
        <p:spPr>
          <a:xfrm>
            <a:off x="1600200" y="1600200"/>
            <a:ext cx="9067800" cy="5105400"/>
          </a:xfrm>
        </p:spPr>
        <p:txBody>
          <a:bodyPr/>
          <a:lstStyle/>
          <a:p>
            <a:pPr lvl="1" algn="just" rtl="1"/>
            <a:r>
              <a:rPr lang="ar-SA" altLang="en-US" sz="2200" b="1">
                <a:cs typeface="Simplified Arabic" panose="02020603050405020304" pitchFamily="18" charset="-78"/>
              </a:rPr>
              <a:t>الحد الفاصل بين طبقة (الميزوسفير) وطبقة (الثيرموسفي</a:t>
            </a:r>
            <a:r>
              <a:rPr lang="ar-EG" altLang="en-US" sz="2200" b="1">
                <a:cs typeface="Simplified Arabic" panose="02020603050405020304" pitchFamily="18" charset="-78"/>
              </a:rPr>
              <a:t>ر</a:t>
            </a:r>
            <a:r>
              <a:rPr lang="ar-SA" altLang="en-US" sz="2200" b="1">
                <a:cs typeface="Simplified Arabic" panose="02020603050405020304" pitchFamily="18" charset="-78"/>
              </a:rPr>
              <a:t>)</a:t>
            </a:r>
            <a:r>
              <a:rPr lang="ar-EG" altLang="en-US" sz="2200" b="1">
                <a:cs typeface="Simplified Arabic" panose="02020603050405020304" pitchFamily="18" charset="-78"/>
              </a:rPr>
              <a:t> </a:t>
            </a:r>
            <a:r>
              <a:rPr lang="ar-SA" altLang="en-US" sz="2200" b="1">
                <a:cs typeface="Simplified Arabic" panose="02020603050405020304" pitchFamily="18" charset="-78"/>
              </a:rPr>
              <a:t>يعرف باسم(ال</a:t>
            </a:r>
            <a:r>
              <a:rPr lang="ar-EG" altLang="en-US" sz="2200" b="1">
                <a:cs typeface="Simplified Arabic" panose="02020603050405020304" pitchFamily="18" charset="-78"/>
              </a:rPr>
              <a:t>ميزو</a:t>
            </a:r>
            <a:r>
              <a:rPr lang="ar-SA" altLang="en-US" sz="2200" b="1">
                <a:cs typeface="Simplified Arabic" panose="02020603050405020304" pitchFamily="18" charset="-78"/>
              </a:rPr>
              <a:t>بوز)</a:t>
            </a:r>
            <a:r>
              <a:rPr lang="ar-EG" altLang="en-US" sz="2200" b="1">
                <a:cs typeface="Simplified Arabic" panose="02020603050405020304" pitchFamily="18" charset="-78"/>
              </a:rPr>
              <a:t>، وهي طبقة احتراق النيازك وتكون الشهب.</a:t>
            </a:r>
            <a:endParaRPr lang="ar-SA" altLang="en-US" sz="2200" b="1">
              <a:cs typeface="Simplified Arabic" panose="02020603050405020304" pitchFamily="18" charset="-78"/>
            </a:endParaRPr>
          </a:p>
          <a:p>
            <a:pPr lvl="1" algn="just" rtl="1"/>
            <a:r>
              <a:rPr lang="en-US" altLang="en-US" sz="2200" b="1">
                <a:cs typeface="Simplified Arabic" panose="02020603050405020304" pitchFamily="18" charset="-78"/>
              </a:rPr>
              <a:t>(Thermo) </a:t>
            </a:r>
            <a:r>
              <a:rPr lang="ar-EG" altLang="en-US" sz="2200" b="1">
                <a:cs typeface="Simplified Arabic" panose="02020603050405020304" pitchFamily="18" charset="-78"/>
              </a:rPr>
              <a:t>مصطلح معناه (الحرارة)، وعليه معناها (الطبقة الحرارية).</a:t>
            </a:r>
          </a:p>
          <a:p>
            <a:pPr lvl="1" algn="just" rtl="1"/>
            <a:r>
              <a:rPr lang="ar-EG" altLang="en-US" sz="2200" b="1">
                <a:cs typeface="Simplified Arabic" panose="02020603050405020304" pitchFamily="18" charset="-78"/>
              </a:rPr>
              <a:t>متوسط سمك </a:t>
            </a:r>
            <a:r>
              <a:rPr lang="ar-SA" altLang="en-US" sz="2200" b="1">
                <a:cs typeface="Simplified Arabic" panose="02020603050405020304" pitchFamily="18" charset="-78"/>
              </a:rPr>
              <a:t>هذه الطبقة من طبقة التروبوسفير وحتى </a:t>
            </a:r>
            <a:r>
              <a:rPr lang="ar-EG" altLang="en-US" sz="2200" b="1">
                <a:cs typeface="Simplified Arabic" panose="02020603050405020304" pitchFamily="18" charset="-78"/>
              </a:rPr>
              <a:t>أطراف الغلاف الجوي </a:t>
            </a:r>
            <a:r>
              <a:rPr lang="ar-SA" altLang="en-US" sz="2200" b="1">
                <a:cs typeface="Simplified Arabic" panose="02020603050405020304" pitchFamily="18" charset="-78"/>
              </a:rPr>
              <a:t>يبلغ </a:t>
            </a:r>
            <a:r>
              <a:rPr lang="ar-EG" altLang="en-US" sz="2200" b="1">
                <a:cs typeface="Simplified Arabic" panose="02020603050405020304" pitchFamily="18" charset="-78"/>
              </a:rPr>
              <a:t>600</a:t>
            </a:r>
            <a:r>
              <a:rPr lang="ar-SA" altLang="en-US" sz="2200" b="1">
                <a:cs typeface="Simplified Arabic" panose="02020603050405020304" pitchFamily="18" charset="-78"/>
              </a:rPr>
              <a:t> كم تقريبا</a:t>
            </a:r>
            <a:r>
              <a:rPr lang="ar-EG" altLang="en-US" sz="2200" b="1">
                <a:cs typeface="Simplified Arabic" panose="02020603050405020304" pitchFamily="18" charset="-78"/>
              </a:rPr>
              <a:t>ً</a:t>
            </a:r>
            <a:r>
              <a:rPr lang="ar-SA" altLang="en-US" sz="2200" b="1">
                <a:cs typeface="Simplified Arabic" panose="02020603050405020304" pitchFamily="18" charset="-78"/>
              </a:rPr>
              <a:t>.</a:t>
            </a:r>
            <a:endParaRPr lang="ar-EG" altLang="en-US" sz="2200" b="1">
              <a:cs typeface="Simplified Arabic" panose="02020603050405020304" pitchFamily="18" charset="-78"/>
            </a:endParaRPr>
          </a:p>
          <a:p>
            <a:pPr lvl="1" algn="just" rtl="1"/>
            <a:r>
              <a:rPr lang="ar-SA" altLang="en-US" sz="2200" b="1">
                <a:cs typeface="Simplified Arabic" panose="02020603050405020304" pitchFamily="18" charset="-78"/>
              </a:rPr>
              <a:t>درجة الحرارة تزداد ازديادا جما</a:t>
            </a:r>
            <a:r>
              <a:rPr lang="ar-EG" altLang="en-US" sz="2200" b="1">
                <a:cs typeface="Simplified Arabic" panose="02020603050405020304" pitchFamily="18" charset="-78"/>
              </a:rPr>
              <a:t>ً</a:t>
            </a:r>
            <a:r>
              <a:rPr lang="ar-SA" altLang="en-US" sz="2200" b="1">
                <a:cs typeface="Simplified Arabic" panose="02020603050405020304" pitchFamily="18" charset="-78"/>
              </a:rPr>
              <a:t> كلما ارتفعنا إلى أعلى حتى تصل إلى حوالى (1200</a:t>
            </a:r>
            <a:r>
              <a:rPr lang="en-US" altLang="en-US" sz="2200" b="1">
                <a:latin typeface="Times New Roman" panose="02020603050405020304" pitchFamily="18" charset="0"/>
                <a:cs typeface="Times New Roman" panose="02020603050405020304" pitchFamily="18" charset="0"/>
              </a:rPr>
              <a:t>ᵒ</a:t>
            </a:r>
            <a:r>
              <a:rPr lang="ar-SA" altLang="en-US" sz="2200" b="1">
                <a:cs typeface="Simplified Arabic" panose="02020603050405020304" pitchFamily="18" charset="-78"/>
              </a:rPr>
              <a:t>) مئوية</a:t>
            </a:r>
            <a:r>
              <a:rPr lang="ar-EG" altLang="en-US" sz="2200" b="1">
                <a:cs typeface="Simplified Arabic" panose="02020603050405020304" pitchFamily="18" charset="-78"/>
              </a:rPr>
              <a:t>؛ وبذلك تعد أسخن الطبقات، لأنها أبعد الطبقات عن سطح الأرض، والأقرب من الشمس.</a:t>
            </a:r>
            <a:endParaRPr lang="ar-SA" altLang="en-US" sz="2200" b="1">
              <a:cs typeface="Simplified Arabic" panose="02020603050405020304" pitchFamily="18" charset="-78"/>
            </a:endParaRPr>
          </a:p>
          <a:p>
            <a:pPr lvl="1" algn="just" rtl="1"/>
            <a:r>
              <a:rPr lang="ar-SA" altLang="en-US" sz="2200" b="1">
                <a:cs typeface="Simplified Arabic" panose="02020603050405020304" pitchFamily="18" charset="-78"/>
              </a:rPr>
              <a:t>تنقسم </a:t>
            </a:r>
            <a:r>
              <a:rPr lang="ar-EG" altLang="en-US" sz="2200" b="1">
                <a:cs typeface="Simplified Arabic" panose="02020603050405020304" pitchFamily="18" charset="-78"/>
              </a:rPr>
              <a:t>الطبقة </a:t>
            </a:r>
            <a:r>
              <a:rPr lang="ar-SA" altLang="en-US" sz="2200" b="1">
                <a:cs typeface="Simplified Arabic" panose="02020603050405020304" pitchFamily="18" charset="-78"/>
              </a:rPr>
              <a:t>إلى قسمين:</a:t>
            </a:r>
            <a:r>
              <a:rPr lang="ar-EG" altLang="en-US" sz="2200" b="1">
                <a:cs typeface="Simplified Arabic" panose="02020603050405020304" pitchFamily="18" charset="-78"/>
              </a:rPr>
              <a:t> </a:t>
            </a:r>
            <a:r>
              <a:rPr lang="ar-SA" altLang="en-US" sz="2200" b="1">
                <a:cs typeface="Simplified Arabic" panose="02020603050405020304" pitchFamily="18" charset="-78"/>
              </a:rPr>
              <a:t>الجزء السفلى الطبقة العادية </a:t>
            </a:r>
            <a:r>
              <a:rPr lang="ar-EG" altLang="en-US" sz="2200" b="1">
                <a:cs typeface="Simplified Arabic" panose="02020603050405020304" pitchFamily="18" charset="-78"/>
              </a:rPr>
              <a:t>و</a:t>
            </a:r>
            <a:r>
              <a:rPr lang="ar-SA" altLang="en-US" sz="2200" b="1">
                <a:cs typeface="Simplified Arabic" panose="02020603050405020304" pitchFamily="18" charset="-78"/>
              </a:rPr>
              <a:t>الجزء العلوى، و</a:t>
            </a:r>
            <a:r>
              <a:rPr lang="ar-EG" altLang="en-US" sz="2200" b="1">
                <a:cs typeface="Simplified Arabic" panose="02020603050405020304" pitchFamily="18" charset="-78"/>
              </a:rPr>
              <a:t>يطلق عليه</a:t>
            </a:r>
            <a:r>
              <a:rPr lang="ar-SA" altLang="en-US" sz="2200" b="1">
                <a:cs typeface="Simplified Arabic" panose="02020603050405020304" pitchFamily="18" charset="-78"/>
              </a:rPr>
              <a:t> بـ(الأيونوسفي</a:t>
            </a:r>
            <a:r>
              <a:rPr lang="ar-EG" altLang="en-US" sz="2200" b="1">
                <a:cs typeface="Simplified Arabic" panose="02020603050405020304" pitchFamily="18" charset="-78"/>
              </a:rPr>
              <a:t>ر)؛ حيث يتكون من أيونات مشحونة بداخله. </a:t>
            </a:r>
            <a:endParaRPr lang="ar-SA" altLang="en-US" sz="2200" b="1">
              <a:cs typeface="Simplified Arabic" panose="02020603050405020304" pitchFamily="18" charset="-78"/>
            </a:endParaRPr>
          </a:p>
          <a:p>
            <a:pPr lvl="1" algn="just" rtl="1"/>
            <a:r>
              <a:rPr lang="ar-EG" altLang="en-US" sz="2200" b="1">
                <a:cs typeface="Simplified Arabic" panose="02020603050405020304" pitchFamily="18" charset="-78"/>
              </a:rPr>
              <a:t>وتتصف هذه طبقة بانعكاس الموجات اللاسلكية والكهرومغناطيسية؛ حيث تنعكس عندها موجات الراديو لتي تبثها محطات الإذاعية أو شبكات الاتصالات.</a:t>
            </a:r>
          </a:p>
          <a:p>
            <a:pPr lvl="1" algn="just" rtl="1"/>
            <a:r>
              <a:rPr lang="ar-EG" altLang="en-US" sz="2200" b="1">
                <a:cs typeface="Simplified Arabic" panose="02020603050405020304" pitchFamily="18" charset="-78"/>
              </a:rPr>
              <a:t>والجدير بالذكر وجود منطقة تعرف بـ(الأكسوسفير)، وهى التي يندمج فيها الفضاء بالغلاف الجوي، وهى المنطقة التي تتواجد بها الأقمار الصناعية.</a:t>
            </a:r>
            <a:endParaRPr lang="ar-SA" altLang="en-US" sz="2200" b="1">
              <a:cs typeface="Simplified Arabic" panose="02020603050405020304" pitchFamily="18" charset="-78"/>
            </a:endParaRPr>
          </a:p>
        </p:txBody>
      </p:sp>
    </p:spTree>
    <p:extLst>
      <p:ext uri="{BB962C8B-B14F-4D97-AF65-F5344CB8AC3E}">
        <p14:creationId xmlns:p14="http://schemas.microsoft.com/office/powerpoint/2010/main" val="3465769410"/>
      </p:ext>
    </p:extLst>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9773" y="1700011"/>
            <a:ext cx="3969572" cy="4114800"/>
          </a:xfrm>
        </p:spPr>
        <p:style>
          <a:lnRef idx="2">
            <a:schemeClr val="accent2">
              <a:shade val="50000"/>
            </a:schemeClr>
          </a:lnRef>
          <a:fillRef idx="1">
            <a:schemeClr val="accent2"/>
          </a:fillRef>
          <a:effectRef idx="0">
            <a:schemeClr val="accent2"/>
          </a:effectRef>
          <a:fontRef idx="minor">
            <a:schemeClr val="lt1"/>
          </a:fontRef>
        </p:style>
        <p:txBody>
          <a:bodyPr>
            <a:prstTxWarp prst="textInflate">
              <a:avLst/>
            </a:prstTxWarp>
            <a:normAutofit/>
          </a:bodyPr>
          <a:lstStyle/>
          <a:p>
            <a:pPr algn="ctr"/>
            <a:r>
              <a:rPr lang="en-US" sz="4400" kern="1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latin typeface="Arial Black"/>
              </a:rPr>
              <a:t/>
            </a:r>
            <a:br>
              <a:rPr lang="en-US" sz="4400" kern="1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latin typeface="Arial Black"/>
              </a:rPr>
            </a:br>
            <a:r>
              <a:rPr lang="ar-EG" sz="4400" kern="1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latin typeface="Arial Black"/>
              </a:rPr>
              <a:t>يتبع</a:t>
            </a:r>
            <a:r>
              <a:rPr lang="en-US" sz="4000" kern="1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latin typeface="Arial Black"/>
              </a:rPr>
              <a:t/>
            </a:r>
            <a:br>
              <a:rPr lang="en-US" sz="4000" kern="1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latin typeface="Arial Black"/>
              </a:rPr>
            </a:br>
            <a:endParaRPr lang="en-US"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1456758220"/>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2"/>
          <p:cNvSpPr>
            <a:spLocks noGrp="1"/>
          </p:cNvSpPr>
          <p:nvPr>
            <p:ph type="body" idx="2"/>
          </p:nvPr>
        </p:nvSpPr>
        <p:spPr>
          <a:xfrm>
            <a:off x="2209800" y="2057400"/>
            <a:ext cx="2743200" cy="4191000"/>
          </a:xfrm>
        </p:spPr>
        <p:txBody>
          <a:bodyPr/>
          <a:lstStyle/>
          <a:p>
            <a:pPr algn="just" rtl="1"/>
            <a:r>
              <a:rPr lang="ar-EG" altLang="en-US" sz="3200" b="1">
                <a:solidFill>
                  <a:srgbClr val="04617B"/>
                </a:solidFill>
                <a:ea typeface="Majalla UI"/>
              </a:rPr>
              <a:t>من لايري في يومه ما يستحق الابتسامة فليغلق عينيه بضع دقائق وليعلم أن رؤية النور وحدها تستحق الابتسامة....</a:t>
            </a:r>
            <a:endParaRPr lang="en-US" altLang="en-US" sz="3200" b="1">
              <a:solidFill>
                <a:srgbClr val="04617B"/>
              </a:solidFill>
            </a:endParaRPr>
          </a:p>
          <a:p>
            <a:pPr algn="just" rtl="1"/>
            <a:endParaRPr lang="en-US" altLang="en-US" smtClean="0"/>
          </a:p>
        </p:txBody>
      </p:sp>
      <p:pic>
        <p:nvPicPr>
          <p:cNvPr id="15363"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257800" y="2133600"/>
            <a:ext cx="5111750" cy="2840038"/>
          </a:xfrm>
        </p:spPr>
      </p:pic>
      <p:sp>
        <p:nvSpPr>
          <p:cNvPr id="5" name="Title 4"/>
          <p:cNvSpPr>
            <a:spLocks noGrp="1"/>
          </p:cNvSpPr>
          <p:nvPr>
            <p:ph type="title"/>
          </p:nvPr>
        </p:nvSpPr>
        <p:spPr>
          <a:xfrm>
            <a:off x="2438400" y="753072"/>
            <a:ext cx="3657600" cy="923330"/>
          </a:xfrm>
          <a:extLst/>
        </p:spPr>
        <p:txBody>
          <a:bodyPr vert="horz" wrap="square" lIns="91440" tIns="45720" rIns="91440" bIns="45720" numCol="1" anchor="b" anchorCtr="0" compatLnSpc="1">
            <a:prstTxWarp prst="textNoShape">
              <a:avLst/>
            </a:prstTxWarp>
            <a:spAutoFit/>
          </a:bodyPr>
          <a:lstStyle/>
          <a:p>
            <a:pPr algn="ctr">
              <a:defRPr/>
            </a:pPr>
            <a:r>
              <a:rPr lang="ar-EG"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ابتسم</a:t>
            </a:r>
            <a:endPar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156960505"/>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688116" y="2104222"/>
            <a:ext cx="6940626" cy="3172858"/>
          </a:xfrm>
        </p:spPr>
      </p:pic>
    </p:spTree>
    <p:extLst>
      <p:ext uri="{BB962C8B-B14F-4D97-AF65-F5344CB8AC3E}">
        <p14:creationId xmlns:p14="http://schemas.microsoft.com/office/powerpoint/2010/main" val="3772916808"/>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981200" y="704850"/>
            <a:ext cx="8229600" cy="742950"/>
          </a:xfrm>
        </p:spPr>
        <p:txBody>
          <a:bodyPr/>
          <a:lstStyle/>
          <a:p>
            <a:pPr algn="ctr" rtl="1"/>
            <a:r>
              <a:rPr lang="ar-EG" altLang="en-US" b="1" smtClean="0"/>
              <a:t>أهداف المقرر</a:t>
            </a:r>
            <a:endParaRPr lang="en-US" altLang="en-US" b="1" smtClean="0"/>
          </a:p>
        </p:txBody>
      </p:sp>
      <p:sp>
        <p:nvSpPr>
          <p:cNvPr id="17411" name="Content Placeholder 2"/>
          <p:cNvSpPr>
            <a:spLocks noGrp="1"/>
          </p:cNvSpPr>
          <p:nvPr>
            <p:ph idx="1"/>
          </p:nvPr>
        </p:nvSpPr>
        <p:spPr>
          <a:xfrm>
            <a:off x="1981200" y="1600200"/>
            <a:ext cx="8229600" cy="4800600"/>
          </a:xfrm>
        </p:spPr>
        <p:txBody>
          <a:bodyPr/>
          <a:lstStyle/>
          <a:p>
            <a:pPr algn="just" rtl="1"/>
            <a:r>
              <a:rPr lang="ar-EG" altLang="en-US" sz="2200" b="1">
                <a:ea typeface="Majalla UI"/>
              </a:rPr>
              <a:t>توضيح علاقة المناخ بالبيئة الطبيعية والمجتمعات البشرية ونشاطاتها الاجتماعية والاقتصادية والعمرانية، وعلاقته بالعلوم الأخرى.</a:t>
            </a:r>
          </a:p>
          <a:p>
            <a:pPr algn="just" rtl="1"/>
            <a:r>
              <a:rPr lang="ar-EG" altLang="en-US" sz="2200" b="1">
                <a:ea typeface="Majalla UI"/>
              </a:rPr>
              <a:t>توضيح الفرق بين حالات نظام الغلاف الجوي (الطقس والمناخ)، ومقاييسها المكانية والزمنية.</a:t>
            </a:r>
          </a:p>
          <a:p>
            <a:pPr algn="just" rtl="1"/>
            <a:r>
              <a:rPr lang="ar-EG" altLang="en-US" sz="2200" b="1">
                <a:ea typeface="Majalla UI"/>
              </a:rPr>
              <a:t>دراسة العلاقة بين مكونات النظم الأرضية وتأثيرها في تشكل حالات الطقس والمناخ على سطح الأرض.</a:t>
            </a:r>
          </a:p>
          <a:p>
            <a:pPr algn="r" rtl="1"/>
            <a:r>
              <a:rPr lang="ar-EG" altLang="en-US" sz="2200" b="1">
                <a:ea typeface="Majalla UI"/>
              </a:rPr>
              <a:t>دراسة طبيعة الغلاف الجوي وتركيبه وبنيته.</a:t>
            </a:r>
          </a:p>
          <a:p>
            <a:pPr algn="r" rtl="1"/>
            <a:r>
              <a:rPr lang="ar-EG" altLang="en-US" sz="2200" b="1">
                <a:ea typeface="Majalla UI"/>
              </a:rPr>
              <a:t>دراسة عناصر الطقس والمناخ وطرق قياسها أو حسابها أو استنباطها.</a:t>
            </a:r>
          </a:p>
          <a:p>
            <a:pPr algn="just" rtl="1"/>
            <a:r>
              <a:rPr lang="ar-EG" altLang="en-US" sz="2200" b="1">
                <a:ea typeface="Majalla UI"/>
              </a:rPr>
              <a:t>دراسة الدورة العامة للغلاف الجوي ودورها في توزيع مراكز الضغط الجوي ومصادر الكتل الهوائية.</a:t>
            </a:r>
          </a:p>
          <a:p>
            <a:pPr algn="just" rtl="1"/>
            <a:r>
              <a:rPr lang="ar-EG" altLang="en-US" sz="2200" b="1">
                <a:ea typeface="Majalla UI"/>
              </a:rPr>
              <a:t>دراسة الأخطار المناخية وتأثيراتها السلبية على الإنسان والبيئية.</a:t>
            </a:r>
          </a:p>
          <a:p>
            <a:pPr algn="just" rtl="1"/>
            <a:r>
              <a:rPr lang="ar-EG" altLang="en-US" sz="2200" b="1">
                <a:ea typeface="Majalla UI"/>
              </a:rPr>
              <a:t>دراسة التصنيفات المناخية العالمية.</a:t>
            </a:r>
            <a:endParaRPr lang="en-US" altLang="en-US" sz="2200" b="1"/>
          </a:p>
        </p:txBody>
      </p:sp>
    </p:spTree>
    <p:extLst>
      <p:ext uri="{BB962C8B-B14F-4D97-AF65-F5344CB8AC3E}">
        <p14:creationId xmlns:p14="http://schemas.microsoft.com/office/powerpoint/2010/main" val="3497504170"/>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981200" y="704850"/>
            <a:ext cx="8229600" cy="819150"/>
          </a:xfrm>
        </p:spPr>
        <p:txBody>
          <a:bodyPr/>
          <a:lstStyle/>
          <a:p>
            <a:pPr algn="ctr" rtl="1"/>
            <a:r>
              <a:rPr lang="ar-EG" altLang="en-US" b="1" smtClean="0"/>
              <a:t>وصف المقرر</a:t>
            </a:r>
            <a:endParaRPr lang="en-US" altLang="en-US" b="1" smtClean="0"/>
          </a:p>
        </p:txBody>
      </p:sp>
      <p:sp>
        <p:nvSpPr>
          <p:cNvPr id="18435" name="Content Placeholder 2"/>
          <p:cNvSpPr>
            <a:spLocks noGrp="1"/>
          </p:cNvSpPr>
          <p:nvPr>
            <p:ph idx="1"/>
          </p:nvPr>
        </p:nvSpPr>
        <p:spPr>
          <a:xfrm>
            <a:off x="1981200" y="1600200"/>
            <a:ext cx="8229600" cy="4724400"/>
          </a:xfrm>
        </p:spPr>
        <p:txBody>
          <a:bodyPr/>
          <a:lstStyle/>
          <a:p>
            <a:pPr algn="just" rtl="1"/>
            <a:r>
              <a:rPr lang="ar-EG" altLang="en-US" sz="2200" b="1">
                <a:ea typeface="Majalla UI"/>
              </a:rPr>
              <a:t>يتناول المقرر ماهية علم المناخ وتطور المعرفة بعلم الظواهر الجوية، طبيعة الغلاف الجوي ونشأته وتركيبه وطبقاته، وعناصر المناخ الإشعاع الشمسي ودرجة الحرارة والضغط الجوي والرياح  والرطوبة والتبخر والتكاثف بأنواعه من حيث العوامل المؤثرة في عناصر المناخ وتوزيعها الجغرافي، بالإضافة إلى دراسة الدورة العامة للرياح والظواهر الجوية والكتل الهوائية والتصنيفات المناخية، بالإضافة إلي التذبذب المناخي والتغيرات المناخية، والأخطار المناخية وما ينتج عنها من كوارث بيئية وإنسانية.</a:t>
            </a:r>
          </a:p>
          <a:p>
            <a:pPr algn="just" rtl="1"/>
            <a:r>
              <a:rPr lang="ar-EG" altLang="en-US" sz="2200" b="1">
                <a:ea typeface="Majalla UI"/>
              </a:rPr>
              <a:t>طرق التقويم: تحريري وشفهي وحضور المحاضرات  وأعداد تقرير علمي عن المقرر.</a:t>
            </a:r>
          </a:p>
          <a:p>
            <a:pPr algn="just" rtl="1"/>
            <a:r>
              <a:rPr lang="ar-EG" altLang="en-US" sz="2200" b="1">
                <a:ea typeface="Majalla UI"/>
              </a:rPr>
              <a:t>الكتاب المقرر: الكتاب المتوفر بالمكتبة </a:t>
            </a:r>
          </a:p>
          <a:p>
            <a:pPr algn="just" rtl="1"/>
            <a:r>
              <a:rPr lang="ar-EG" altLang="en-US" sz="2200" b="1">
                <a:ea typeface="Majalla UI"/>
              </a:rPr>
              <a:t>المراجع المساندة: أصول الجغرافيا المناخية، د. حسن أبو العنين، منشأة المعارف – علم المناخ، د. علي موسي، دار الفكر- الجغرافيا المناخية، د. فتحي أبو راضي، دار المعرفة الجامعية.</a:t>
            </a:r>
          </a:p>
          <a:p>
            <a:pPr algn="just" rtl="1"/>
            <a:r>
              <a:rPr lang="ar-EG" altLang="en-US" sz="2200" b="1">
                <a:ea typeface="Majalla UI"/>
              </a:rPr>
              <a:t>درجات التقويم:  20% اختبار أول- 20% اختبار ثان- 10% حضور- 10% التقرير العلمي- 40% الاختبار النهائي.</a:t>
            </a:r>
            <a:endParaRPr lang="en-US" altLang="en-US" sz="2200" b="1"/>
          </a:p>
        </p:txBody>
      </p:sp>
    </p:spTree>
    <p:extLst>
      <p:ext uri="{BB962C8B-B14F-4D97-AF65-F5344CB8AC3E}">
        <p14:creationId xmlns:p14="http://schemas.microsoft.com/office/powerpoint/2010/main" val="1538933122"/>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981200" y="704850"/>
            <a:ext cx="8229600" cy="895350"/>
          </a:xfrm>
        </p:spPr>
        <p:txBody>
          <a:bodyPr/>
          <a:lstStyle/>
          <a:p>
            <a:pPr algn="ctr" rtl="1"/>
            <a:r>
              <a:rPr lang="ar-EG" altLang="en-US" sz="4800" b="1"/>
              <a:t>معلومات المحاضر ووسائل التواصل</a:t>
            </a:r>
            <a:endParaRPr lang="en-US" altLang="en-US" sz="4800" b="1"/>
          </a:p>
        </p:txBody>
      </p:sp>
      <p:sp>
        <p:nvSpPr>
          <p:cNvPr id="3" name="Content Placeholder 2"/>
          <p:cNvSpPr>
            <a:spLocks noGrp="1"/>
          </p:cNvSpPr>
          <p:nvPr>
            <p:ph idx="1"/>
          </p:nvPr>
        </p:nvSpPr>
        <p:spPr>
          <a:xfrm>
            <a:off x="1981200" y="1828800"/>
            <a:ext cx="6172200" cy="4495800"/>
          </a:xfrm>
        </p:spPr>
        <p:txBody>
          <a:bodyPr/>
          <a:lstStyle/>
          <a:p>
            <a:pPr algn="just">
              <a:spcAft>
                <a:spcPts val="0"/>
              </a:spcAft>
              <a:defRPr/>
            </a:pPr>
            <a:r>
              <a:rPr lang="en-US" sz="2400" b="1" dirty="0">
                <a:solidFill>
                  <a:srgbClr val="FF0000"/>
                </a:solidFill>
                <a:latin typeface="Times New Roman"/>
                <a:ea typeface="Times New Roman"/>
              </a:rPr>
              <a:t>Dr. Mohamed E. Hafez</a:t>
            </a:r>
            <a:r>
              <a:rPr lang="en-US" sz="2400" dirty="0">
                <a:latin typeface="Times New Roman"/>
                <a:ea typeface="Times New Roman"/>
              </a:rPr>
              <a:t> </a:t>
            </a:r>
          </a:p>
          <a:p>
            <a:pPr>
              <a:lnSpc>
                <a:spcPct val="115000"/>
              </a:lnSpc>
              <a:spcAft>
                <a:spcPts val="0"/>
              </a:spcAft>
              <a:defRPr/>
            </a:pPr>
            <a:r>
              <a:rPr lang="en-US" sz="2400" b="1" dirty="0">
                <a:solidFill>
                  <a:srgbClr val="0000FF"/>
                </a:solidFill>
                <a:latin typeface="Times New Roman"/>
                <a:ea typeface="Times New Roman"/>
                <a:cs typeface="Arial"/>
              </a:rPr>
              <a:t>Associate professor of Applied Climatology</a:t>
            </a:r>
            <a:r>
              <a:rPr lang="en-US" sz="2400" b="1" dirty="0">
                <a:solidFill>
                  <a:srgbClr val="000000"/>
                </a:solidFill>
                <a:latin typeface="Times New Roman"/>
                <a:ea typeface="Times New Roman"/>
                <a:cs typeface="Arial"/>
              </a:rPr>
              <a:t> </a:t>
            </a:r>
            <a:br>
              <a:rPr lang="en-US" sz="2400" b="1" dirty="0">
                <a:solidFill>
                  <a:srgbClr val="000000"/>
                </a:solidFill>
                <a:latin typeface="Times New Roman"/>
                <a:ea typeface="Times New Roman"/>
                <a:cs typeface="Arial"/>
              </a:rPr>
            </a:br>
            <a:r>
              <a:rPr lang="en-US" sz="2400" b="1" dirty="0">
                <a:solidFill>
                  <a:srgbClr val="0000FF"/>
                </a:solidFill>
                <a:latin typeface="Times New Roman"/>
                <a:ea typeface="Times New Roman"/>
                <a:cs typeface="Arial"/>
              </a:rPr>
              <a:t>Geography Department, </a:t>
            </a:r>
            <a:r>
              <a:rPr lang="en-US" sz="2400" b="1" dirty="0">
                <a:solidFill>
                  <a:srgbClr val="002060"/>
                </a:solidFill>
                <a:latin typeface="Times New Roman"/>
                <a:ea typeface="Times New Roman"/>
                <a:cs typeface="Arial"/>
              </a:rPr>
              <a:t>Faculty of Arts,</a:t>
            </a:r>
            <a:r>
              <a:rPr lang="en-US" sz="2400" dirty="0">
                <a:latin typeface="Times New Roman"/>
                <a:ea typeface="Times New Roman"/>
                <a:cs typeface="Arial"/>
              </a:rPr>
              <a:t> </a:t>
            </a:r>
            <a:endParaRPr lang="en-US" sz="2400" dirty="0">
              <a:latin typeface="Calibri"/>
              <a:ea typeface="Calibri"/>
              <a:cs typeface="Arial"/>
            </a:endParaRPr>
          </a:p>
          <a:p>
            <a:pPr marL="0" indent="0">
              <a:lnSpc>
                <a:spcPct val="115000"/>
              </a:lnSpc>
              <a:spcAft>
                <a:spcPts val="0"/>
              </a:spcAft>
              <a:buNone/>
              <a:defRPr/>
            </a:pPr>
            <a:r>
              <a:rPr lang="ar-EG" sz="2400" b="1" dirty="0">
                <a:solidFill>
                  <a:srgbClr val="7030A0"/>
                </a:solidFill>
                <a:latin typeface="Times New Roman"/>
                <a:ea typeface="Times New Roman"/>
                <a:cs typeface="Arial"/>
              </a:rPr>
              <a:t>   </a:t>
            </a:r>
            <a:r>
              <a:rPr lang="en-US" sz="2400" b="1" dirty="0">
                <a:solidFill>
                  <a:srgbClr val="7030A0"/>
                </a:solidFill>
                <a:latin typeface="Times New Roman"/>
                <a:ea typeface="Times New Roman"/>
                <a:cs typeface="Arial"/>
              </a:rPr>
              <a:t>King Saud University, Riyadh, Saudi Arabia.</a:t>
            </a:r>
            <a:endParaRPr lang="en-US" sz="2400" dirty="0">
              <a:latin typeface="Calibri"/>
              <a:ea typeface="Calibri"/>
              <a:cs typeface="Arial"/>
            </a:endParaRPr>
          </a:p>
          <a:p>
            <a:pPr>
              <a:lnSpc>
                <a:spcPct val="115000"/>
              </a:lnSpc>
              <a:spcAft>
                <a:spcPts val="0"/>
              </a:spcAft>
              <a:defRPr/>
            </a:pPr>
            <a:r>
              <a:rPr lang="en-US" sz="2400" b="1" dirty="0">
                <a:solidFill>
                  <a:srgbClr val="000000"/>
                </a:solidFill>
                <a:latin typeface="Times New Roman"/>
                <a:ea typeface="Times New Roman"/>
                <a:cs typeface="Arial"/>
              </a:rPr>
              <a:t>E-mail </a:t>
            </a:r>
            <a:r>
              <a:rPr lang="en-US" sz="2400" b="1" u="sng" dirty="0">
                <a:solidFill>
                  <a:srgbClr val="0000FF"/>
                </a:solidFill>
                <a:latin typeface="Times New Roman"/>
                <a:ea typeface="Times New Roman"/>
                <a:cs typeface="Arial"/>
                <a:hlinkClick r:id="rId2"/>
              </a:rPr>
              <a:t>mohhafez@ksu.edu.sa</a:t>
            </a:r>
            <a:r>
              <a:rPr lang="en-US" sz="2400" dirty="0">
                <a:latin typeface="Times New Roman"/>
                <a:ea typeface="Times New Roman"/>
                <a:cs typeface="Arial"/>
              </a:rPr>
              <a:t> </a:t>
            </a:r>
            <a:endParaRPr lang="en-US" sz="2400" dirty="0">
              <a:latin typeface="Calibri"/>
              <a:ea typeface="Calibri"/>
              <a:cs typeface="Arial"/>
            </a:endParaRPr>
          </a:p>
          <a:p>
            <a:pPr marL="0" indent="0">
              <a:lnSpc>
                <a:spcPct val="115000"/>
              </a:lnSpc>
              <a:spcAft>
                <a:spcPts val="0"/>
              </a:spcAft>
              <a:buNone/>
              <a:defRPr/>
            </a:pPr>
            <a:r>
              <a:rPr lang="ar-EG" sz="2400" b="1" dirty="0">
                <a:solidFill>
                  <a:srgbClr val="0000FF"/>
                </a:solidFill>
                <a:latin typeface="Calibri"/>
                <a:ea typeface="Times New Roman"/>
                <a:cs typeface="Times New Roman"/>
              </a:rPr>
              <a:t>    </a:t>
            </a:r>
            <a:r>
              <a:rPr lang="ar-SA" sz="2400" b="1" dirty="0">
                <a:solidFill>
                  <a:srgbClr val="0000FF"/>
                </a:solidFill>
                <a:latin typeface="Calibri"/>
                <a:ea typeface="Times New Roman"/>
                <a:cs typeface="Times New Roman"/>
              </a:rPr>
              <a:t>            </a:t>
            </a:r>
            <a:r>
              <a:rPr lang="en-US" sz="2400" b="1" u="sng" dirty="0">
                <a:solidFill>
                  <a:srgbClr val="0000FF"/>
                </a:solidFill>
                <a:latin typeface="Times New Roman"/>
                <a:ea typeface="Times New Roman"/>
                <a:cs typeface="Arial"/>
                <a:hlinkClick r:id="rId3"/>
              </a:rPr>
              <a:t>dr_m_hafez@hotmail.com</a:t>
            </a:r>
            <a:endParaRPr lang="en-US" sz="2400" dirty="0">
              <a:latin typeface="Calibri"/>
              <a:ea typeface="Calibri"/>
              <a:cs typeface="Arial"/>
            </a:endParaRPr>
          </a:p>
          <a:p>
            <a:pPr marL="0" indent="0">
              <a:lnSpc>
                <a:spcPct val="115000"/>
              </a:lnSpc>
              <a:spcAft>
                <a:spcPts val="0"/>
              </a:spcAft>
              <a:buNone/>
              <a:defRPr/>
            </a:pPr>
            <a:r>
              <a:rPr lang="ar-EG" sz="2400" b="1" dirty="0">
                <a:solidFill>
                  <a:srgbClr val="0000FF"/>
                </a:solidFill>
                <a:latin typeface="Times New Roman"/>
                <a:ea typeface="Times New Roman"/>
                <a:cs typeface="Arial"/>
              </a:rPr>
              <a:t>   </a:t>
            </a:r>
            <a:r>
              <a:rPr lang="en-US" sz="2400" b="1" dirty="0">
                <a:solidFill>
                  <a:srgbClr val="0000FF"/>
                </a:solidFill>
                <a:latin typeface="Times New Roman"/>
                <a:ea typeface="Times New Roman"/>
                <a:cs typeface="Arial"/>
              </a:rPr>
              <a:t>            </a:t>
            </a:r>
            <a:r>
              <a:rPr lang="en-US" sz="2400" b="1" u="sng" dirty="0">
                <a:solidFill>
                  <a:srgbClr val="0000FF"/>
                </a:solidFill>
                <a:latin typeface="Times New Roman"/>
                <a:ea typeface="Times New Roman"/>
                <a:cs typeface="Arial"/>
                <a:hlinkClick r:id="rId4"/>
              </a:rPr>
              <a:t>dr_h_mohamed@yahoo.com</a:t>
            </a:r>
            <a:endParaRPr lang="en-US" sz="2400" dirty="0">
              <a:latin typeface="Calibri"/>
              <a:ea typeface="Calibri"/>
              <a:cs typeface="Arial"/>
            </a:endParaRPr>
          </a:p>
          <a:p>
            <a:pPr>
              <a:lnSpc>
                <a:spcPct val="115000"/>
              </a:lnSpc>
              <a:spcAft>
                <a:spcPts val="0"/>
              </a:spcAft>
              <a:defRPr/>
            </a:pPr>
            <a:r>
              <a:rPr lang="en-US" sz="2400" dirty="0">
                <a:latin typeface="Times New Roman"/>
                <a:ea typeface="Times New Roman"/>
                <a:cs typeface="Arial"/>
              </a:rPr>
              <a:t> </a:t>
            </a:r>
            <a:r>
              <a:rPr lang="en-US" sz="2400" b="1" dirty="0">
                <a:solidFill>
                  <a:srgbClr val="000000"/>
                </a:solidFill>
                <a:latin typeface="Times New Roman"/>
                <a:ea typeface="Calibri"/>
                <a:cs typeface="Arial"/>
              </a:rPr>
              <a:t>Mobil: 0966599388523/ 0966566351158</a:t>
            </a:r>
            <a:r>
              <a:rPr lang="ar-SA" sz="2400" b="1" dirty="0">
                <a:latin typeface="Calibri"/>
                <a:ea typeface="Calibri"/>
                <a:cs typeface="Times New Roman"/>
              </a:rPr>
              <a:t>    </a:t>
            </a:r>
            <a:endParaRPr lang="en-US" sz="2400" dirty="0">
              <a:latin typeface="Calibri"/>
              <a:ea typeface="Calibri"/>
              <a:cs typeface="Arial"/>
            </a:endParaRPr>
          </a:p>
          <a:p>
            <a:pPr>
              <a:defRPr/>
            </a:pPr>
            <a:r>
              <a:rPr lang="en-US" sz="2400" b="1" dirty="0">
                <a:latin typeface="Times New Roman"/>
                <a:ea typeface="Calibri"/>
              </a:rPr>
              <a:t> </a:t>
            </a:r>
            <a:r>
              <a:rPr lang="en-US" sz="2400" b="1" dirty="0">
                <a:solidFill>
                  <a:srgbClr val="000000"/>
                </a:solidFill>
                <a:latin typeface="Times New Roman"/>
                <a:ea typeface="Calibri"/>
                <a:cs typeface="Arial"/>
              </a:rPr>
              <a:t>Office: 0966114675373</a:t>
            </a:r>
            <a:r>
              <a:rPr lang="en-US" sz="2400" b="1" dirty="0">
                <a:latin typeface="Times New Roman"/>
                <a:ea typeface="Calibri"/>
              </a:rPr>
              <a:t> </a:t>
            </a:r>
            <a:endParaRPr lang="en-US" sz="2400" dirty="0"/>
          </a:p>
        </p:txBody>
      </p:sp>
      <p:pic>
        <p:nvPicPr>
          <p:cNvPr id="19460" name="Picture 2" descr="E:\توصيف المقررات\Images\وسائل التواصل.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1400" y="3276600"/>
            <a:ext cx="3124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7051458"/>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Content Placeholder 2"/>
          <p:cNvPicPr>
            <a:picLocks noGrp="1" noChangeAspect="1"/>
          </p:cNvPicPr>
          <p:nvPr>
            <p:ph/>
          </p:nvPr>
        </p:nvPicPr>
        <p:blipFill>
          <a:blip r:embed="rId2">
            <a:extLst>
              <a:ext uri="{28A0092B-C50C-407E-A947-70E740481C1C}">
                <a14:useLocalDpi xmlns:a14="http://schemas.microsoft.com/office/drawing/2010/main" val="0"/>
              </a:ext>
            </a:extLst>
          </a:blip>
          <a:srcRect/>
          <a:stretch>
            <a:fillRect/>
          </a:stretch>
        </p:blipFill>
        <p:spPr>
          <a:xfrm>
            <a:off x="2189164" y="274638"/>
            <a:ext cx="7813675" cy="5859462"/>
          </a:xfrm>
        </p:spPr>
      </p:pic>
    </p:spTree>
    <p:extLst>
      <p:ext uri="{BB962C8B-B14F-4D97-AF65-F5344CB8AC3E}">
        <p14:creationId xmlns:p14="http://schemas.microsoft.com/office/powerpoint/2010/main" val="2728129956"/>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79650" y="908050"/>
            <a:ext cx="7128718" cy="5257800"/>
          </a:xfrm>
        </p:spPr>
      </p:pic>
    </p:spTree>
    <p:extLst>
      <p:ext uri="{BB962C8B-B14F-4D97-AF65-F5344CB8AC3E}">
        <p14:creationId xmlns:p14="http://schemas.microsoft.com/office/powerpoint/2010/main" val="3011703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9</TotalTime>
  <Words>1902</Words>
  <Application>Microsoft Office PowerPoint</Application>
  <PresentationFormat>Widescreen</PresentationFormat>
  <Paragraphs>130</Paragraphs>
  <Slides>28</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28</vt:i4>
      </vt:variant>
    </vt:vector>
  </HeadingPairs>
  <TitlesOfParts>
    <vt:vector size="40" baseType="lpstr">
      <vt:lpstr>MS PGothic</vt:lpstr>
      <vt:lpstr>Arial</vt:lpstr>
      <vt:lpstr>Arial Black</vt:lpstr>
      <vt:lpstr>Calibri</vt:lpstr>
      <vt:lpstr>Constantia</vt:lpstr>
      <vt:lpstr>Majalla UI</vt:lpstr>
      <vt:lpstr>Simplified Arabic</vt:lpstr>
      <vt:lpstr>Times New Roman</vt:lpstr>
      <vt:lpstr>Traditional Arabic</vt:lpstr>
      <vt:lpstr>Wingdings 2</vt:lpstr>
      <vt:lpstr>Flow</vt:lpstr>
      <vt:lpstr>1_Flow</vt:lpstr>
      <vt:lpstr>PowerPoint Presentation</vt:lpstr>
      <vt:lpstr>PowerPoint Presentation</vt:lpstr>
      <vt:lpstr>ابتسم</vt:lpstr>
      <vt:lpstr>PowerPoint Presentation</vt:lpstr>
      <vt:lpstr>أهداف المقرر</vt:lpstr>
      <vt:lpstr>وصف المقرر</vt:lpstr>
      <vt:lpstr>معلومات المحاضر ووسائل التواصل</vt:lpstr>
      <vt:lpstr>PowerPoint Presentation</vt:lpstr>
      <vt:lpstr>PowerPoint Presentation</vt:lpstr>
      <vt:lpstr>PowerPoint Presentation</vt:lpstr>
      <vt:lpstr>تطور الاهتمام بدراسة الظواهر الجوية</vt:lpstr>
      <vt:lpstr>PowerPoint Presentation</vt:lpstr>
      <vt:lpstr>PowerPoint Presentation</vt:lpstr>
      <vt:lpstr>PowerPoint Presentation</vt:lpstr>
      <vt:lpstr>علم المناخ بين الأرصاد الجوية والجغرافيا</vt:lpstr>
      <vt:lpstr>أفرع علم المناخ</vt:lpstr>
      <vt:lpstr>أفرع علم المناخ</vt:lpstr>
      <vt:lpstr>موضوعات التطبيق في علم المناخ</vt:lpstr>
      <vt:lpstr>الغلاف الجوي </vt:lpstr>
      <vt:lpstr>طبيعة الغلاف الجوي</vt:lpstr>
      <vt:lpstr>نشأة الغلاف الجوي</vt:lpstr>
      <vt:lpstr>تركيب الغلاف الجوي</vt:lpstr>
      <vt:lpstr>طبقات الغلاف الجوي</vt:lpstr>
      <vt:lpstr>التروبوسفير</vt:lpstr>
      <vt:lpstr>الاستراتوسفير</vt:lpstr>
      <vt:lpstr>الميزوسفير</vt:lpstr>
      <vt:lpstr>الثيرموسفير</vt:lpstr>
      <vt:lpstr> يتبع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3</cp:revision>
  <dcterms:created xsi:type="dcterms:W3CDTF">2016-10-05T08:14:39Z</dcterms:created>
  <dcterms:modified xsi:type="dcterms:W3CDTF">2016-10-05T08:24:05Z</dcterms:modified>
</cp:coreProperties>
</file>