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00" r:id="rId4"/>
    <p:sldMasterId id="2147483714" r:id="rId5"/>
  </p:sldMasterIdLst>
  <p:sldIdLst>
    <p:sldId id="332" r:id="rId6"/>
    <p:sldId id="257" r:id="rId7"/>
    <p:sldId id="258" r:id="rId8"/>
    <p:sldId id="259" r:id="rId9"/>
    <p:sldId id="260" r:id="rId10"/>
    <p:sldId id="261" r:id="rId11"/>
    <p:sldId id="262" r:id="rId12"/>
    <p:sldId id="264" r:id="rId13"/>
    <p:sldId id="309" r:id="rId14"/>
    <p:sldId id="265" r:id="rId15"/>
    <p:sldId id="266" r:id="rId16"/>
    <p:sldId id="268" r:id="rId17"/>
    <p:sldId id="313" r:id="rId18"/>
    <p:sldId id="269" r:id="rId19"/>
    <p:sldId id="316" r:id="rId20"/>
    <p:sldId id="270" r:id="rId21"/>
    <p:sldId id="271" r:id="rId22"/>
    <p:sldId id="272" r:id="rId23"/>
    <p:sldId id="273" r:id="rId24"/>
    <p:sldId id="317" r:id="rId25"/>
    <p:sldId id="318" r:id="rId26"/>
    <p:sldId id="319" r:id="rId27"/>
    <p:sldId id="275" r:id="rId28"/>
    <p:sldId id="276" r:id="rId29"/>
    <p:sldId id="277" r:id="rId30"/>
    <p:sldId id="278" r:id="rId31"/>
    <p:sldId id="320" r:id="rId32"/>
    <p:sldId id="321" r:id="rId33"/>
    <p:sldId id="281" r:id="rId34"/>
    <p:sldId id="282" r:id="rId35"/>
    <p:sldId id="283" r:id="rId36"/>
    <p:sldId id="284" r:id="rId37"/>
    <p:sldId id="322" r:id="rId38"/>
    <p:sldId id="323" r:id="rId39"/>
    <p:sldId id="285" r:id="rId40"/>
    <p:sldId id="324" r:id="rId41"/>
    <p:sldId id="286" r:id="rId42"/>
    <p:sldId id="287" r:id="rId43"/>
    <p:sldId id="288" r:id="rId44"/>
    <p:sldId id="289" r:id="rId45"/>
    <p:sldId id="290" r:id="rId46"/>
    <p:sldId id="291" r:id="rId47"/>
    <p:sldId id="292" r:id="rId48"/>
    <p:sldId id="293" r:id="rId49"/>
    <p:sldId id="294" r:id="rId50"/>
    <p:sldId id="295" r:id="rId51"/>
    <p:sldId id="296" r:id="rId52"/>
    <p:sldId id="297" r:id="rId53"/>
    <p:sldId id="298" r:id="rId54"/>
    <p:sldId id="299" r:id="rId55"/>
    <p:sldId id="300" r:id="rId56"/>
    <p:sldId id="301" r:id="rId57"/>
    <p:sldId id="302" r:id="rId58"/>
    <p:sldId id="303" r:id="rId59"/>
    <p:sldId id="304" r:id="rId60"/>
    <p:sldId id="305" r:id="rId61"/>
    <p:sldId id="306" r:id="rId62"/>
    <p:sldId id="307" r:id="rId63"/>
    <p:sldId id="315" r:id="rId64"/>
    <p:sldId id="310" r:id="rId65"/>
    <p:sldId id="312" r:id="rId66"/>
    <p:sldId id="328" r:id="rId67"/>
    <p:sldId id="330" r:id="rId68"/>
    <p:sldId id="331" r:id="rId69"/>
    <p:sldId id="329" r:id="rId70"/>
    <p:sldId id="325" r:id="rId71"/>
    <p:sldId id="311" r:id="rId72"/>
    <p:sldId id="327"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128784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03367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4953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39063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235686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004699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7394979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91441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049749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871605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09247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1832361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200432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1417952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9845378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46041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3280667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772012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8483427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0607184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036835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993557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4072467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1063734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522919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065823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3648841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52242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55091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5750647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1385600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947390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358480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4205635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6419177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705169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3784365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32644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036F9E-F0AA-4ADC-B75D-382E7A2C7EAF}" type="datetimeFigureOut">
              <a:rPr lang="en-US" smtClean="0"/>
              <a:t>12/17/2016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275044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F4DE446-11EF-48F9-BCEC-AF78A6E8B003}" type="datetimeFigureOut">
              <a:rPr lang="en-US" smtClean="0"/>
              <a:pPr/>
              <a:t>12/17/2016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5DF954D-D1B7-47B4-86C4-6E9A0831E073}" type="slidenum">
              <a:rPr lang="en-US" smtClean="0"/>
              <a:pPr/>
              <a:t>‹#›</a:t>
            </a:fld>
            <a:endParaRPr lang="en-US"/>
          </a:p>
        </p:txBody>
      </p:sp>
    </p:spTree>
    <p:extLst>
      <p:ext uri="{BB962C8B-B14F-4D97-AF65-F5344CB8AC3E}">
        <p14:creationId xmlns:p14="http://schemas.microsoft.com/office/powerpoint/2010/main" val="1022574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solidFill>
                  <a:prstClr val="black"/>
                </a:solidFill>
              </a:rPr>
              <a:pPr/>
              <a:t>12/17/2016</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3901456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solidFill>
                  <a:prstClr val="white"/>
                </a:solidFill>
              </a:rPr>
              <a:pPr/>
              <a:t>12/17/2016</a:t>
            </a:fld>
            <a:endParaRPr lang="en-US">
              <a:solidFill>
                <a:prstClr val="white"/>
              </a:solidFill>
            </a:endParaRPr>
          </a:p>
        </p:txBody>
      </p:sp>
      <p:sp>
        <p:nvSpPr>
          <p:cNvPr id="5" name="Footer Placeholder 4"/>
          <p:cNvSpPr>
            <a:spLocks noGrp="1"/>
          </p:cNvSpPr>
          <p:nvPr>
            <p:ph type="ftr" sz="quarter" idx="11"/>
          </p:nvPr>
        </p:nvSpPr>
        <p:spPr/>
        <p:txBody>
          <a:bodyPr/>
          <a:lstStyle>
            <a:extLst/>
          </a:lstStyle>
          <a:p>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solidFill>
                  <a:prstClr val="white"/>
                </a:solidFill>
              </a: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extLst>
      <p:ext uri="{BB962C8B-B14F-4D97-AF65-F5344CB8AC3E}">
        <p14:creationId xmlns:p14="http://schemas.microsoft.com/office/powerpoint/2010/main" val="687155694"/>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4DE446-11EF-48F9-BCEC-AF78A6E8B003}" type="datetimeFigureOut">
              <a:rPr lang="en-US" smtClean="0">
                <a:solidFill>
                  <a:prstClr val="white"/>
                </a:solidFill>
              </a:rPr>
              <a:pPr/>
              <a:t>12/17/2016</a:t>
            </a:fld>
            <a:endParaRPr lang="en-US">
              <a:solidFill>
                <a:prstClr val="white"/>
              </a:solidFill>
            </a:endParaRPr>
          </a:p>
        </p:txBody>
      </p:sp>
      <p:sp>
        <p:nvSpPr>
          <p:cNvPr id="6" name="Footer Placeholder 5"/>
          <p:cNvSpPr>
            <a:spLocks noGrp="1"/>
          </p:cNvSpPr>
          <p:nvPr>
            <p:ph type="ftr" sz="quarter" idx="11"/>
          </p:nvPr>
        </p:nvSpPr>
        <p:spPr/>
        <p:txBody>
          <a:bodyPr/>
          <a:lstStyle>
            <a:extLst/>
          </a:lstStyle>
          <a:p>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fld id="{15DF954D-D1B7-47B4-86C4-6E9A0831E073}"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039988256"/>
      </p:ext>
    </p:extLst>
  </p:cSld>
  <p:clrMapOvr>
    <a:overrideClrMapping bg1="dk1" tx1="lt1" bg2="dk2" tx2="lt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F4DE446-11EF-48F9-BCEC-AF78A6E8B003}" type="datetimeFigureOut">
              <a:rPr lang="en-US" smtClean="0">
                <a:solidFill>
                  <a:prstClr val="black"/>
                </a:solidFill>
              </a:rPr>
              <a:pPr/>
              <a:t>12/17/2016</a:t>
            </a:fld>
            <a:endParaRPr lang="en-US">
              <a:solidFill>
                <a:prstClr val="black"/>
              </a:solidFill>
            </a:endParaRPr>
          </a:p>
        </p:txBody>
      </p:sp>
      <p:sp>
        <p:nvSpPr>
          <p:cNvPr id="8" name="Footer Placeholder 7"/>
          <p:cNvSpPr>
            <a:spLocks noGrp="1"/>
          </p:cNvSpPr>
          <p:nvPr>
            <p:ph type="ftr" sz="quarter" idx="11"/>
          </p:nvPr>
        </p:nvSpPr>
        <p:spPr/>
        <p:txBody>
          <a:bodyPr/>
          <a:lstStyle>
            <a:extLst/>
          </a:lstStyle>
          <a:p>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fld id="{15DF954D-D1B7-47B4-86C4-6E9A0831E07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98128456"/>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F4DE446-11EF-48F9-BCEC-AF78A6E8B003}" type="datetimeFigureOut">
              <a:rPr lang="en-US" smtClean="0">
                <a:solidFill>
                  <a:prstClr val="white"/>
                </a:solidFill>
              </a:rPr>
              <a:pPr/>
              <a:t>12/17/2016</a:t>
            </a:fld>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15DF954D-D1B7-47B4-86C4-6E9A0831E073}"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849434009"/>
      </p:ext>
    </p:extLst>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F4DE446-11EF-48F9-BCEC-AF78A6E8B003}" type="datetimeFigureOut">
              <a:rPr lang="en-US" smtClean="0">
                <a:solidFill>
                  <a:prstClr val="black"/>
                </a:solidFill>
              </a:rPr>
              <a:pPr/>
              <a:t>12/17/2016</a:t>
            </a:fld>
            <a:endParaRPr lang="en-US">
              <a:solidFill>
                <a:prstClr val="black"/>
              </a:solidFill>
            </a:endParaRPr>
          </a:p>
        </p:txBody>
      </p:sp>
      <p:sp>
        <p:nvSpPr>
          <p:cNvPr id="3" name="Footer Placeholder 2"/>
          <p:cNvSpPr>
            <a:spLocks noGrp="1"/>
          </p:cNvSpPr>
          <p:nvPr>
            <p:ph type="ftr" sz="quarter" idx="11"/>
          </p:nvPr>
        </p:nvSpPr>
        <p:spPr/>
        <p:txBody>
          <a:bodyPr/>
          <a:lstStyle>
            <a:extLst/>
          </a:lstStyle>
          <a:p>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fld id="{15DF954D-D1B7-47B4-86C4-6E9A0831E07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956260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F4DE446-11EF-48F9-BCEC-AF78A6E8B003}" type="datetimeFigureOut">
              <a:rPr lang="en-US" smtClean="0">
                <a:solidFill>
                  <a:prstClr val="black"/>
                </a:solidFill>
              </a:rPr>
              <a:pPr/>
              <a:t>12/17/2016</a:t>
            </a:fld>
            <a:endParaRPr lang="en-US">
              <a:solidFill>
                <a:prstClr val="black"/>
              </a:solidFill>
            </a:endParaRPr>
          </a:p>
        </p:txBody>
      </p:sp>
      <p:sp>
        <p:nvSpPr>
          <p:cNvPr id="6" name="Footer Placeholder 5"/>
          <p:cNvSpPr>
            <a:spLocks noGrp="1"/>
          </p:cNvSpPr>
          <p:nvPr>
            <p:ph type="ftr" sz="quarter" idx="11"/>
          </p:nvPr>
        </p:nvSpPr>
        <p:spPr/>
        <p:txBody>
          <a:bodyPr/>
          <a:lstStyle>
            <a:extLst/>
          </a:lstStyle>
          <a:p>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fld id="{15DF954D-D1B7-47B4-86C4-6E9A0831E07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88249284"/>
      </p:ext>
    </p:extLst>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F4DE446-11EF-48F9-BCEC-AF78A6E8B003}" type="datetimeFigureOut">
              <a:rPr lang="en-US" smtClean="0">
                <a:solidFill>
                  <a:prstClr val="white"/>
                </a:solidFill>
              </a:rPr>
              <a:pPr/>
              <a:t>12/17/2016</a:t>
            </a:fld>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5DF954D-D1B7-47B4-86C4-6E9A0831E073}"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extLst>
      <p:ext uri="{BB962C8B-B14F-4D97-AF65-F5344CB8AC3E}">
        <p14:creationId xmlns:p14="http://schemas.microsoft.com/office/powerpoint/2010/main" val="186651528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036F9E-F0AA-4ADC-B75D-382E7A2C7EAF}" type="datetimeFigureOut">
              <a:rPr lang="en-US" smtClean="0"/>
              <a:t>12/17/2016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solidFill>
                  <a:prstClr val="black"/>
                </a:solidFill>
              </a:rPr>
              <a:pPr/>
              <a:t>12/17/2016</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8447514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solidFill>
                  <a:prstClr val="black"/>
                </a:solidFill>
              </a:rPr>
              <a:pPr/>
              <a:t>12/17/2016</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9815310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70BA02DA-31FC-48C3-B307-BE541A56354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8192835"/>
      </p:ext>
    </p:extLst>
  </p:cSld>
  <p:clrMapOvr>
    <a:masterClrMapping/>
  </p:clrMapOvr>
  <p:transition>
    <p:wedg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74FABF12-ECD3-40EC-A08D-BC014AF419C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2869089"/>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6036F9E-F0AA-4ADC-B75D-382E7A2C7EAF}" type="datetimeFigureOut">
              <a:rPr lang="en-US" smtClean="0"/>
              <a:t>12/17/2016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image" Target="../media/image2.jpeg"/><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6036F9E-F0AA-4ADC-B75D-382E7A2C7EAF}" type="datetimeFigureOut">
              <a:rPr lang="en-US" smtClean="0"/>
              <a:t>12/17/2016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C65AC6C-1F97-415A-B9D9-C2E431F1D562}"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3594008603"/>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2174884636"/>
      </p:ext>
    </p:extLst>
  </p:cSld>
  <p:clrMap bg1="dk2" tx1="lt1" bg2="dk1"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3909889775"/>
      </p:ext>
    </p:extLst>
  </p:cSld>
  <p:clrMap bg1="dk2" tx1="lt1" bg2="dk1"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F4DE446-11EF-48F9-BCEC-AF78A6E8B003}" type="datetimeFigureOut">
              <a:rPr lang="en-US" smtClean="0">
                <a:solidFill>
                  <a:prstClr val="black"/>
                </a:solidFill>
              </a:rPr>
              <a:pPr/>
              <a:t>12/17/2016</a:t>
            </a:fld>
            <a:endParaRPr lang="en-US">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5DF954D-D1B7-47B4-86C4-6E9A0831E07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4928294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hyperlink" Target="http://www.pme.gov.sa/Observer/CI.asp" TargetMode="External"/><Relationship Id="rId1" Type="http://schemas.openxmlformats.org/officeDocument/2006/relationships/slideLayout" Target="../slideLayouts/slideLayout2.xml"/><Relationship Id="rId4" Type="http://schemas.openxmlformats.org/officeDocument/2006/relationships/hyperlink" Target="http://www.pme.gov.sa/Observer/CS.asp"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pme.gov.sa/Observer/CI.asp"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pme.gov.sa/Observer/CI.asp"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pme.gov.sa/Observer/CS.asp"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pme.gov.sa/Observer/CS.asp"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hyperlink" Target="http://www.pme.gov.sa/Observer/AC.asp" TargetMode="External"/><Relationship Id="rId1" Type="http://schemas.openxmlformats.org/officeDocument/2006/relationships/slideLayout" Target="../slideLayouts/slideLayout2.xml"/><Relationship Id="rId4" Type="http://schemas.openxmlformats.org/officeDocument/2006/relationships/hyperlink" Target="http://www.pme.gov.sa/Observer/NS.asp"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pme.gov.sa/Observer/AC.asp"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pme.gov.sa/Observer/AC.asp"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pme.gov.sa/Observer/NS.asp"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hyperlink" Target="http://www.pme.gov.sa/Observer/SC.asp" TargetMode="External"/><Relationship Id="rId1" Type="http://schemas.openxmlformats.org/officeDocument/2006/relationships/slideLayout" Target="../slideLayouts/slideLayout2.xml"/><Relationship Id="rId5" Type="http://schemas.openxmlformats.org/officeDocument/2006/relationships/hyperlink" Target="http://www.pme.gov.sa/Observer/CB.asp" TargetMode="External"/><Relationship Id="rId4" Type="http://schemas.openxmlformats.org/officeDocument/2006/relationships/hyperlink" Target="http://www.pme.gov.sa/Observer/CU.asp"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www.pme.gov.sa/Observer/SC.asp"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pme.gov.sa/Observer/SC.asp"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pme.gov.sa/Observer/CU.asp"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pme.gov.sa/Observer/CU.asp" TargetMode="Externa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pme.gov.sa/Observer/CB.asp"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pme.gov.sa/Observer/CB.asp"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6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905000"/>
            <a:ext cx="6191250" cy="2857500"/>
          </a:xfrm>
        </p:spPr>
      </p:pic>
    </p:spTree>
    <p:extLst>
      <p:ext uri="{BB962C8B-B14F-4D97-AF65-F5344CB8AC3E}">
        <p14:creationId xmlns:p14="http://schemas.microsoft.com/office/powerpoint/2010/main" val="4539479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Content Placeholder 2"/>
          <p:cNvSpPr>
            <a:spLocks noGrp="1"/>
          </p:cNvSpPr>
          <p:nvPr>
            <p:ph idx="1"/>
          </p:nvPr>
        </p:nvSpPr>
        <p:spPr/>
        <p:txBody>
          <a:bodyPr/>
          <a:lstStyle/>
          <a:p>
            <a:pPr algn="just" rtl="1" eaLnBrk="1" hangingPunct="1"/>
            <a:r>
              <a:rPr lang="ar-EG" b="1" dirty="0" smtClean="0"/>
              <a:t>لسرعة تناول المعلومات تم تقسيم الكرة الأرضية إلى 99 منطقة، لكل منطقة رقم زوجي تبدأ 01، 02، 03 حتي 99 ، فمثلاً قسمت أفريقيا إلى عشر مناطق أرقامها تبدء من 60 حتي 69 ولكل منطقة داخل القارة رقمها الخاص.</a:t>
            </a:r>
          </a:p>
          <a:p>
            <a:pPr algn="just" rtl="1" eaLnBrk="1" hangingPunct="1"/>
            <a:endParaRPr lang="ar-EG" b="1" dirty="0" smtClean="0"/>
          </a:p>
          <a:p>
            <a:pPr algn="just" rtl="1" eaLnBrk="1" hangingPunct="1"/>
            <a:r>
              <a:rPr lang="ar-EG" b="1" dirty="0" smtClean="0"/>
              <a:t> فعلي سبيل المثال نجد مصر تقع ضمن منطقة شمال شرق أفريقيا التي تضم بجانب مصر ليبيا والسودان ورقمها الدولي 62، والسعودية تقع ضمن منطقتين رقمهما الدولي  40 و41.</a:t>
            </a:r>
            <a:endParaRPr lang="en-US" b="1" dirty="0" smtClean="0"/>
          </a:p>
        </p:txBody>
      </p:sp>
      <p:sp>
        <p:nvSpPr>
          <p:cNvPr id="2" name="Title 1"/>
          <p:cNvSpPr>
            <a:spLocks noGrp="1"/>
          </p:cNvSpPr>
          <p:nvPr>
            <p:ph type="title"/>
          </p:nvPr>
        </p:nvSpPr>
        <p:spPr>
          <a:xfrm>
            <a:off x="457200" y="685800"/>
            <a:ext cx="8229600" cy="1219200"/>
          </a:xfrm>
        </p:spPr>
        <p:txBody>
          <a:bodyPr>
            <a:normAutofit/>
          </a:bodyPr>
          <a:lstStyle/>
          <a:p>
            <a:pPr eaLnBrk="1" hangingPunct="1">
              <a:defRPr/>
            </a:pPr>
            <a:r>
              <a:rPr lang="ar-EG" sz="4000" b="1" dirty="0" smtClean="0"/>
              <a:t>المناطق الرصدية ورقمها الدولي</a:t>
            </a:r>
            <a:endParaRPr lang="en-US" sz="4000" b="1" dirty="0"/>
          </a:p>
        </p:txBody>
      </p:sp>
    </p:spTree>
    <p:extLst>
      <p:ext uri="{BB962C8B-B14F-4D97-AF65-F5344CB8AC3E}">
        <p14:creationId xmlns:p14="http://schemas.microsoft.com/office/powerpoint/2010/main" val="3463778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Content Placeholder 2"/>
          <p:cNvSpPr>
            <a:spLocks noGrp="1"/>
          </p:cNvSpPr>
          <p:nvPr>
            <p:ph idx="1"/>
          </p:nvPr>
        </p:nvSpPr>
        <p:spPr>
          <a:xfrm>
            <a:off x="457200" y="2500745"/>
            <a:ext cx="8382000" cy="4128655"/>
          </a:xfrm>
        </p:spPr>
        <p:txBody>
          <a:bodyPr>
            <a:normAutofit/>
          </a:bodyPr>
          <a:lstStyle/>
          <a:p>
            <a:pPr algn="just" rtl="1" eaLnBrk="1" hangingPunct="1"/>
            <a:r>
              <a:rPr lang="ar-EG" b="1" dirty="0" smtClean="0"/>
              <a:t>طبقاً للتقسيم العالمي تم تخصيص لكل منطقة عدد من المحطات لا تتعدي الألف محطة، ولكل محطة خصص لها رقماً مؤلفاً من ثلاث خانات، فمثلاً خصصت لمحطات المنطقة 62 الأرقام من 001، 002، 003 حتي 999، تبدأ من ليبيا ثم مصر ثم السودان؛ حيث نجد مرصد حلوان بالقاهرة رقمه الدولي 366.</a:t>
            </a:r>
          </a:p>
          <a:p>
            <a:pPr algn="just" rtl="1"/>
            <a:r>
              <a:rPr lang="ar-EG" b="1" dirty="0"/>
              <a:t>وخصصت لمحطات المنطقة </a:t>
            </a:r>
            <a:r>
              <a:rPr lang="ar-EG" b="1" dirty="0" smtClean="0"/>
              <a:t>40 </a:t>
            </a:r>
            <a:r>
              <a:rPr lang="ar-EG" b="1" dirty="0"/>
              <a:t>الأرقام من 001، 002، 003 حتي </a:t>
            </a:r>
            <a:r>
              <a:rPr lang="ar-EG" b="1" dirty="0" smtClean="0"/>
              <a:t>999؛ حيث نجد محطات </a:t>
            </a:r>
            <a:r>
              <a:rPr lang="ar-EG" b="1" dirty="0"/>
              <a:t>رصد  </a:t>
            </a:r>
            <a:r>
              <a:rPr lang="ar-EG" b="1" dirty="0" smtClean="0"/>
              <a:t>أبها والقصيم </a:t>
            </a:r>
            <a:r>
              <a:rPr lang="ar-EG" b="1" dirty="0"/>
              <a:t>والرياض </a:t>
            </a:r>
            <a:r>
              <a:rPr lang="ar-EG" b="1" dirty="0" smtClean="0"/>
              <a:t> أرقمهم على التوالي  112، 405، 437. </a:t>
            </a:r>
          </a:p>
          <a:p>
            <a:pPr algn="just" rtl="1"/>
            <a:r>
              <a:rPr lang="ar-EG" b="1" dirty="0"/>
              <a:t>وخصصت لمحطات المنطقة </a:t>
            </a:r>
            <a:r>
              <a:rPr lang="ar-EG" b="1" dirty="0" smtClean="0"/>
              <a:t>41 </a:t>
            </a:r>
            <a:r>
              <a:rPr lang="ar-EG" b="1" dirty="0"/>
              <a:t>الأرقام من 001، 002، 003 حتي </a:t>
            </a:r>
            <a:r>
              <a:rPr lang="ar-EG" b="1" dirty="0" smtClean="0"/>
              <a:t>999؛ </a:t>
            </a:r>
            <a:r>
              <a:rPr lang="ar-EG" b="1" dirty="0"/>
              <a:t>حيث نجد محطات رصد  </a:t>
            </a:r>
            <a:r>
              <a:rPr lang="ar-EG" b="1" dirty="0" smtClean="0"/>
              <a:t>جدة ومكة والطائف </a:t>
            </a:r>
            <a:r>
              <a:rPr lang="ar-EG" b="1" dirty="0"/>
              <a:t>أرقمهم على التوالي  </a:t>
            </a:r>
            <a:r>
              <a:rPr lang="ar-EG" b="1" dirty="0" smtClean="0"/>
              <a:t>024، 030، 036. </a:t>
            </a:r>
            <a:endParaRPr lang="ar-EG" b="1" dirty="0"/>
          </a:p>
          <a:p>
            <a:pPr algn="just" rtl="1"/>
            <a:endParaRPr lang="ar-EG" dirty="0" smtClean="0"/>
          </a:p>
          <a:p>
            <a:pPr algn="just" rtl="1" eaLnBrk="1" hangingPunct="1"/>
            <a:endParaRPr lang="en-US" dirty="0" smtClean="0"/>
          </a:p>
          <a:p>
            <a:pPr algn="r" rtl="1" eaLnBrk="1" hangingPunct="1"/>
            <a:endParaRPr lang="en-US" dirty="0" smtClean="0"/>
          </a:p>
        </p:txBody>
      </p:sp>
      <p:sp>
        <p:nvSpPr>
          <p:cNvPr id="2" name="Title 1"/>
          <p:cNvSpPr>
            <a:spLocks noGrp="1"/>
          </p:cNvSpPr>
          <p:nvPr>
            <p:ph type="title"/>
          </p:nvPr>
        </p:nvSpPr>
        <p:spPr/>
        <p:txBody>
          <a:bodyPr>
            <a:normAutofit/>
          </a:bodyPr>
          <a:lstStyle/>
          <a:p>
            <a:pPr eaLnBrk="1" hangingPunct="1">
              <a:defRPr/>
            </a:pPr>
            <a:r>
              <a:rPr lang="ar-EG" sz="4000" b="1" dirty="0" smtClean="0"/>
              <a:t>المحطات الرصدية ورقمها الدولي</a:t>
            </a:r>
            <a:endParaRPr lang="en-US" sz="4000" b="1" dirty="0"/>
          </a:p>
        </p:txBody>
      </p:sp>
    </p:spTree>
    <p:extLst>
      <p:ext uri="{BB962C8B-B14F-4D97-AF65-F5344CB8AC3E}">
        <p14:creationId xmlns:p14="http://schemas.microsoft.com/office/powerpoint/2010/main" val="2353852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Content Placeholder 2"/>
          <p:cNvSpPr>
            <a:spLocks noGrp="1"/>
          </p:cNvSpPr>
          <p:nvPr>
            <p:ph idx="1"/>
          </p:nvPr>
        </p:nvSpPr>
        <p:spPr>
          <a:xfrm>
            <a:off x="381000" y="2590800"/>
            <a:ext cx="8382000" cy="3505200"/>
          </a:xfrm>
        </p:spPr>
        <p:txBody>
          <a:bodyPr>
            <a:normAutofit/>
          </a:bodyPr>
          <a:lstStyle/>
          <a:p>
            <a:pPr algn="just" rtl="1" eaLnBrk="1" hangingPunct="1"/>
            <a:r>
              <a:rPr lang="ar-EG" b="1" dirty="0" smtClean="0"/>
              <a:t>تبدأ النشرة الجوية المرسلة وفق الشفرة الدولية بمجموعة من الأرقام الخاصة باليوم الذي أرسل فيه النشرة والساعة التي تم فيها الرصد ووحدة قياس سرعة الرياح والرقم الدولي للمحطة، فمثلاً الرقم الدولي 40438 يدل على أنه خاص بمحطة الرياض؛ حيث رقم المنطقة 40 ورقم 438 رقم مطار الرياض، بينما تدل الأرقام 40372 على أنها خاصة بمحطة أرصاد مطار الكويت، بينما تدل الأرقام 03772 على أنها خاصة بمحطة أرصاد لندن؛ وبناء عليه يلاحظ أن خريطة الأساس تستبدل فيها أسماء البلاد ومحطات الأرصاد التي توجد بها بأرقام خاصة وفق النظام الدولي.</a:t>
            </a:r>
            <a:endParaRPr lang="en-US" b="1" dirty="0" smtClean="0"/>
          </a:p>
        </p:txBody>
      </p:sp>
      <p:sp>
        <p:nvSpPr>
          <p:cNvPr id="2" name="Title 1"/>
          <p:cNvSpPr>
            <a:spLocks noGrp="1"/>
          </p:cNvSpPr>
          <p:nvPr>
            <p:ph type="title"/>
          </p:nvPr>
        </p:nvSpPr>
        <p:spPr>
          <a:xfrm>
            <a:off x="457200" y="338328"/>
            <a:ext cx="8229600" cy="1490472"/>
          </a:xfrm>
        </p:spPr>
        <p:txBody>
          <a:bodyPr/>
          <a:lstStyle/>
          <a:p>
            <a:pPr eaLnBrk="1" hangingPunct="1">
              <a:defRPr/>
            </a:pPr>
            <a:r>
              <a:rPr lang="ar-EG" b="1" dirty="0" smtClean="0"/>
              <a:t>النشرة الجوية </a:t>
            </a:r>
            <a:endParaRPr lang="en-US" dirty="0"/>
          </a:p>
        </p:txBody>
      </p:sp>
    </p:spTree>
    <p:extLst>
      <p:ext uri="{BB962C8B-B14F-4D97-AF65-F5344CB8AC3E}">
        <p14:creationId xmlns:p14="http://schemas.microsoft.com/office/powerpoint/2010/main" val="733478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590800"/>
            <a:ext cx="8534401" cy="4038600"/>
          </a:xfrm>
        </p:spPr>
        <p:txBody>
          <a:bodyPr>
            <a:normAutofit fontScale="92500" lnSpcReduction="10000"/>
          </a:bodyPr>
          <a:lstStyle/>
          <a:p>
            <a:pPr algn="just" rtl="1"/>
            <a:r>
              <a:rPr lang="ar-EG" b="1" dirty="0" smtClean="0"/>
              <a:t>الشفرات الموصي باستخدامها في </a:t>
            </a:r>
            <a:r>
              <a:rPr lang="ar-EG" b="1" dirty="0"/>
              <a:t>تبادل معلومات الارصاد الجوية من هيئات الارصاد الجوية المختلفة لتقديم خدمات الارصاد الجوية منشورة </a:t>
            </a:r>
            <a:r>
              <a:rPr lang="ar-EG" b="1" dirty="0" smtClean="0"/>
              <a:t>في </a:t>
            </a:r>
            <a:r>
              <a:rPr lang="ar-EG" b="1" dirty="0"/>
              <a:t>مطبوع المنظمة العالمية </a:t>
            </a:r>
            <a:r>
              <a:rPr lang="ar-EG" b="1" dirty="0" smtClean="0"/>
              <a:t>للأرصاد </a:t>
            </a:r>
            <a:r>
              <a:rPr lang="ar-EG" b="1" dirty="0"/>
              <a:t>الجوية رقم 306 دليل </a:t>
            </a:r>
            <a:r>
              <a:rPr lang="ar-EG" b="1" dirty="0" smtClean="0"/>
              <a:t>الشفرات.</a:t>
            </a:r>
          </a:p>
          <a:p>
            <a:pPr algn="just" rtl="1"/>
            <a:r>
              <a:rPr lang="ar-EG" b="1" dirty="0" smtClean="0"/>
              <a:t> يتم </a:t>
            </a:r>
            <a:r>
              <a:rPr lang="ar-EG" b="1" dirty="0"/>
              <a:t>تحديث ومراجعة هذه الشفرات بمعرفة المنظمة العالمية </a:t>
            </a:r>
            <a:r>
              <a:rPr lang="ar-EG" b="1" dirty="0" smtClean="0"/>
              <a:t>للأرصاد </a:t>
            </a:r>
            <a:r>
              <a:rPr lang="ar-EG" b="1" dirty="0"/>
              <a:t>الجوية من وقت إلى أخر وتتكون هذه الشفرات من مجموعة من الصيغ الرمزية المكونة من حروف أو مجموعة حروف رمزية تمثل عناصر الرصد </a:t>
            </a:r>
            <a:r>
              <a:rPr lang="ar-EG" b="1" dirty="0" smtClean="0"/>
              <a:t>الجوي </a:t>
            </a:r>
            <a:r>
              <a:rPr lang="ar-EG" b="1" dirty="0"/>
              <a:t>(مثل </a:t>
            </a:r>
            <a:r>
              <a:rPr lang="en-US" b="1" dirty="0"/>
              <a:t>TTT  </a:t>
            </a:r>
            <a:r>
              <a:rPr lang="ar-EG" b="1" dirty="0" smtClean="0"/>
              <a:t> تمثل </a:t>
            </a:r>
            <a:r>
              <a:rPr lang="ar-EG" b="1" dirty="0"/>
              <a:t>درجة حرارة </a:t>
            </a:r>
            <a:r>
              <a:rPr lang="ar-EG" b="1" dirty="0" smtClean="0"/>
              <a:t>الهواء) </a:t>
            </a:r>
            <a:r>
              <a:rPr lang="ar-EG" b="1" dirty="0"/>
              <a:t>هذه الحروف أو مجموعات الحروف الرمزية </a:t>
            </a:r>
            <a:r>
              <a:rPr lang="ar-EG" b="1" dirty="0" smtClean="0"/>
              <a:t>في </a:t>
            </a:r>
            <a:r>
              <a:rPr lang="ar-EG" b="1" dirty="0"/>
              <a:t>الرسائل إلى أرقام وتمثل هذه </a:t>
            </a:r>
            <a:r>
              <a:rPr lang="ar-EG" b="1" dirty="0" smtClean="0"/>
              <a:t>الأرقام </a:t>
            </a:r>
            <a:r>
              <a:rPr lang="ar-EG" b="1" dirty="0"/>
              <a:t>قيمة أو حالة العنصر الذى </a:t>
            </a:r>
            <a:r>
              <a:rPr lang="ar-EG" b="1" dirty="0" smtClean="0"/>
              <a:t>تصفه.</a:t>
            </a:r>
          </a:p>
          <a:p>
            <a:pPr algn="just" rtl="1"/>
            <a:r>
              <a:rPr lang="ar-EG" b="1" dirty="0" smtClean="0"/>
              <a:t> بالإضافة </a:t>
            </a:r>
            <a:r>
              <a:rPr lang="ar-EG" b="1" dirty="0"/>
              <a:t>إلى ذلك فإن هذه الشفرات الدولية تتضمن عددا من الكلمات الرمزية والمجموعات الرمزية وهذه تستخدم كأسماء </a:t>
            </a:r>
            <a:r>
              <a:rPr lang="ar-EG" b="1" dirty="0" smtClean="0"/>
              <a:t>شفريه </a:t>
            </a:r>
            <a:r>
              <a:rPr lang="ar-EG" b="1" dirty="0"/>
              <a:t>أو مجموعات دالة ( مثل المجموعة الرمزية </a:t>
            </a:r>
            <a:r>
              <a:rPr lang="en-US" b="1" dirty="0" err="1"/>
              <a:t>lCE</a:t>
            </a:r>
            <a:r>
              <a:rPr lang="en-US" b="1" dirty="0"/>
              <a:t> </a:t>
            </a:r>
            <a:r>
              <a:rPr lang="ar-EG" b="1" dirty="0" smtClean="0"/>
              <a:t>، والتي </a:t>
            </a:r>
            <a:r>
              <a:rPr lang="ar-EG" b="1" dirty="0"/>
              <a:t>تدل على أن الشفرة التالية لها خاصة بالثلج </a:t>
            </a:r>
            <a:r>
              <a:rPr lang="ar-EG" b="1" dirty="0" smtClean="0"/>
              <a:t>البحري </a:t>
            </a:r>
            <a:r>
              <a:rPr lang="ar-EG" b="1" dirty="0"/>
              <a:t>) </a:t>
            </a:r>
            <a:r>
              <a:rPr lang="ar-EG" b="1" dirty="0" smtClean="0"/>
              <a:t>وتستخدم في الشفرة التي </a:t>
            </a:r>
            <a:r>
              <a:rPr lang="ar-EG" b="1" dirty="0"/>
              <a:t>تقوم السفن برصدها. </a:t>
            </a:r>
          </a:p>
          <a:p>
            <a:pPr algn="r" rtl="1"/>
            <a:endParaRPr lang="en-US" dirty="0"/>
          </a:p>
        </p:txBody>
      </p:sp>
      <p:sp>
        <p:nvSpPr>
          <p:cNvPr id="3" name="Title 2"/>
          <p:cNvSpPr>
            <a:spLocks noGrp="1"/>
          </p:cNvSpPr>
          <p:nvPr>
            <p:ph type="title"/>
          </p:nvPr>
        </p:nvSpPr>
        <p:spPr>
          <a:xfrm>
            <a:off x="457200" y="338328"/>
            <a:ext cx="8229600" cy="1642872"/>
          </a:xfrm>
        </p:spPr>
        <p:txBody>
          <a:bodyPr/>
          <a:lstStyle/>
          <a:p>
            <a:r>
              <a:rPr lang="ar-EG" b="1" dirty="0" smtClean="0"/>
              <a:t>الشفرات الجوية</a:t>
            </a:r>
            <a:endParaRPr lang="en-US" dirty="0"/>
          </a:p>
        </p:txBody>
      </p:sp>
    </p:spTree>
    <p:extLst>
      <p:ext uri="{BB962C8B-B14F-4D97-AF65-F5344CB8AC3E}">
        <p14:creationId xmlns:p14="http://schemas.microsoft.com/office/powerpoint/2010/main" val="2275883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idx="1"/>
          </p:nvPr>
        </p:nvSpPr>
        <p:spPr>
          <a:xfrm>
            <a:off x="533400" y="2514600"/>
            <a:ext cx="8000999" cy="3611563"/>
          </a:xfrm>
        </p:spPr>
        <p:txBody>
          <a:bodyPr>
            <a:normAutofit/>
          </a:bodyPr>
          <a:lstStyle/>
          <a:p>
            <a:pPr algn="just" rtl="1" eaLnBrk="1" hangingPunct="1"/>
            <a:r>
              <a:rPr lang="ar-EG" sz="2600" b="1" dirty="0" smtClean="0"/>
              <a:t>يتم أرسال بيانات الأرصاد الخاصة بعناصر الطقس لكل محطة في شكل شفرة رقمية دولية على شكل مجموعات كل مجموعة مكونة من خمسة أرقام.</a:t>
            </a:r>
          </a:p>
          <a:p>
            <a:pPr algn="just" rtl="1" eaLnBrk="1" hangingPunct="1"/>
            <a:r>
              <a:rPr lang="ar-EG" sz="2600" b="1" dirty="0" smtClean="0"/>
              <a:t> ترسل البيانات من أي دولة بنظام ترتيب خاص وفق شفرة دولية متفق عليها، وفيما يلي طريقة الأرسال الخاصة بالإرصاد السطحية:</a:t>
            </a:r>
            <a:endParaRPr lang="en-US" sz="2600" b="1" dirty="0" smtClean="0"/>
          </a:p>
          <a:p>
            <a:pPr algn="just" eaLnBrk="1" hangingPunct="1"/>
            <a:r>
              <a:rPr lang="en-US" b="1" dirty="0" err="1" smtClean="0"/>
              <a:t>YYGGiw</a:t>
            </a:r>
            <a:r>
              <a:rPr lang="en-US" b="1" dirty="0" smtClean="0"/>
              <a:t>   </a:t>
            </a:r>
            <a:r>
              <a:rPr lang="en-US" b="1" dirty="0" err="1" smtClean="0"/>
              <a:t>IIiii</a:t>
            </a:r>
            <a:r>
              <a:rPr lang="en-US" b="1" dirty="0" smtClean="0"/>
              <a:t>   </a:t>
            </a:r>
            <a:r>
              <a:rPr lang="en-US" b="1" dirty="0" err="1" smtClean="0"/>
              <a:t>iRiXhvv</a:t>
            </a:r>
            <a:r>
              <a:rPr lang="en-US" b="1" dirty="0" smtClean="0"/>
              <a:t>  </a:t>
            </a:r>
            <a:r>
              <a:rPr lang="en-US" b="1" dirty="0" err="1" smtClean="0"/>
              <a:t>NddFF</a:t>
            </a:r>
            <a:r>
              <a:rPr lang="en-US" b="1" dirty="0" smtClean="0"/>
              <a:t>  </a:t>
            </a:r>
            <a:r>
              <a:rPr lang="en-US" b="1" dirty="0"/>
              <a:t>1</a:t>
            </a:r>
            <a:r>
              <a:rPr lang="en-US" b="1" dirty="0" smtClean="0"/>
              <a:t>SnTTT  2SnTdTdTd  3popopopo 4pppp  5appp  6RRRtR  7WWw1w2  8nhCLCMCH</a:t>
            </a:r>
            <a:endParaRPr lang="en-US" dirty="0" smtClean="0"/>
          </a:p>
        </p:txBody>
      </p:sp>
      <p:sp>
        <p:nvSpPr>
          <p:cNvPr id="2" name="Title 1"/>
          <p:cNvSpPr>
            <a:spLocks noGrp="1"/>
          </p:cNvSpPr>
          <p:nvPr>
            <p:ph type="title"/>
          </p:nvPr>
        </p:nvSpPr>
        <p:spPr>
          <a:xfrm>
            <a:off x="457200" y="338328"/>
            <a:ext cx="8229600" cy="1947672"/>
          </a:xfrm>
        </p:spPr>
        <p:txBody>
          <a:bodyPr/>
          <a:lstStyle/>
          <a:p>
            <a:pPr eaLnBrk="1" hangingPunct="1">
              <a:defRPr/>
            </a:pPr>
            <a:r>
              <a:rPr lang="ar-EG" b="1" dirty="0" smtClean="0"/>
              <a:t>الشفرة الدولية</a:t>
            </a:r>
            <a:endParaRPr lang="en-US" dirty="0"/>
          </a:p>
        </p:txBody>
      </p:sp>
    </p:spTree>
    <p:extLst>
      <p:ext uri="{BB962C8B-B14F-4D97-AF65-F5344CB8AC3E}">
        <p14:creationId xmlns:p14="http://schemas.microsoft.com/office/powerpoint/2010/main" val="2131038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1905000"/>
            <a:ext cx="7772400" cy="1524000"/>
          </a:xfrm>
        </p:spPr>
        <p:txBody>
          <a:bodyPr/>
          <a:lstStyle/>
          <a:p>
            <a:r>
              <a:rPr lang="ar-SA" sz="3200" b="1" u="sng" kern="0" dirty="0">
                <a:solidFill>
                  <a:srgbClr val="EAEAEA"/>
                </a:solidFill>
                <a:effectLst>
                  <a:outerShdw blurRad="38100" dist="38100" dir="2700000" algn="tl">
                    <a:srgbClr val="000000"/>
                  </a:outerShdw>
                </a:effectLst>
                <a:latin typeface="Verdana"/>
                <a:ea typeface="+mn-ea"/>
              </a:rPr>
              <a:t>الشرح </a:t>
            </a:r>
            <a:r>
              <a:rPr lang="ar-SA" sz="3200" b="1" u="sng" kern="0" dirty="0" smtClean="0">
                <a:solidFill>
                  <a:srgbClr val="EAEAEA"/>
                </a:solidFill>
                <a:effectLst>
                  <a:outerShdw blurRad="38100" dist="38100" dir="2700000" algn="tl">
                    <a:srgbClr val="000000"/>
                  </a:outerShdw>
                </a:effectLst>
                <a:latin typeface="Verdana"/>
                <a:ea typeface="+mn-ea"/>
              </a:rPr>
              <a:t>التفصيلي </a:t>
            </a:r>
            <a:r>
              <a:rPr lang="ar-SA" sz="3200" b="1" u="sng" kern="0" dirty="0">
                <a:solidFill>
                  <a:srgbClr val="EAEAEA"/>
                </a:solidFill>
                <a:effectLst>
                  <a:outerShdw blurRad="38100" dist="38100" dir="2700000" algn="tl">
                    <a:srgbClr val="000000"/>
                  </a:outerShdw>
                </a:effectLst>
                <a:latin typeface="Verdana"/>
                <a:ea typeface="+mn-ea"/>
              </a:rPr>
              <a:t>لمجموعات الصيغة </a:t>
            </a:r>
            <a:r>
              <a:rPr lang="ar-SA" sz="3200" b="1" u="sng" kern="0" dirty="0" err="1">
                <a:solidFill>
                  <a:srgbClr val="EAEAEA"/>
                </a:solidFill>
                <a:effectLst>
                  <a:outerShdw blurRad="38100" dist="38100" dir="2700000" algn="tl">
                    <a:srgbClr val="000000"/>
                  </a:outerShdw>
                </a:effectLst>
                <a:latin typeface="Verdana"/>
                <a:ea typeface="+mn-ea"/>
              </a:rPr>
              <a:t>الشفرية</a:t>
            </a:r>
            <a:endParaRPr lang="en-US" dirty="0"/>
          </a:p>
        </p:txBody>
      </p:sp>
      <p:sp>
        <p:nvSpPr>
          <p:cNvPr id="4" name="Rectangle 3"/>
          <p:cNvSpPr/>
          <p:nvPr/>
        </p:nvSpPr>
        <p:spPr>
          <a:xfrm>
            <a:off x="761999" y="2355273"/>
            <a:ext cx="7620001"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u="sng" kern="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الشرح </a:t>
            </a:r>
            <a:r>
              <a:rPr lang="ar-SA" sz="5400" b="1" u="sng" kern="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التفصيلي </a:t>
            </a:r>
            <a:r>
              <a:rPr lang="ar-SA" sz="5400" b="1" u="sng" kern="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لمجموعات الصيغة </a:t>
            </a:r>
            <a:r>
              <a:rPr lang="ar-SA" sz="5400" b="1" u="sng" kern="0"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الشفرية</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582619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Content Placeholder 2"/>
          <p:cNvSpPr>
            <a:spLocks noGrp="1"/>
          </p:cNvSpPr>
          <p:nvPr>
            <p:ph idx="1"/>
          </p:nvPr>
        </p:nvSpPr>
        <p:spPr>
          <a:xfrm>
            <a:off x="457200" y="1981200"/>
            <a:ext cx="8229600" cy="4648200"/>
          </a:xfrm>
        </p:spPr>
        <p:txBody>
          <a:bodyPr/>
          <a:lstStyle/>
          <a:p>
            <a:pPr algn="just" rtl="1"/>
            <a:r>
              <a:rPr lang="ar-SA" b="1" dirty="0" smtClean="0"/>
              <a:t>تاريخ اليوم الذي تم فيه إعداد النشرة</a:t>
            </a:r>
            <a:r>
              <a:rPr lang="ar-EG" b="1" dirty="0" smtClean="0"/>
              <a:t> </a:t>
            </a:r>
            <a:r>
              <a:rPr lang="en-US" b="1" dirty="0" smtClean="0"/>
              <a:t>YY</a:t>
            </a:r>
            <a:endParaRPr lang="en-US" dirty="0" smtClean="0"/>
          </a:p>
          <a:p>
            <a:pPr algn="just"/>
            <a:r>
              <a:rPr lang="en-US" b="1" dirty="0" smtClean="0"/>
              <a:t>YY</a:t>
            </a:r>
            <a:r>
              <a:rPr lang="ar-EG" b="1" dirty="0" smtClean="0"/>
              <a:t> </a:t>
            </a:r>
            <a:r>
              <a:rPr lang="en-US" b="1" dirty="0" smtClean="0"/>
              <a:t>  </a:t>
            </a:r>
            <a:r>
              <a:rPr lang="ar-EG" b="1" dirty="0"/>
              <a:t> التاريخ من الشهر </a:t>
            </a:r>
            <a:r>
              <a:rPr lang="en-US" b="1" dirty="0" smtClean="0"/>
              <a:t>YY</a:t>
            </a:r>
            <a:endParaRPr lang="en-US" dirty="0" smtClean="0"/>
          </a:p>
          <a:p>
            <a:pPr algn="r" rtl="1"/>
            <a:r>
              <a:rPr lang="ar-SA" b="1" dirty="0" smtClean="0"/>
              <a:t>الساعة الفعلية </a:t>
            </a:r>
            <a:r>
              <a:rPr lang="ar-EG" b="1" dirty="0" smtClean="0"/>
              <a:t>للرصد</a:t>
            </a:r>
            <a:r>
              <a:rPr lang="ar-SA" b="1" dirty="0" smtClean="0"/>
              <a:t> لأقرب ساعة</a:t>
            </a:r>
            <a:r>
              <a:rPr lang="ar-EG" b="1" dirty="0" smtClean="0"/>
              <a:t> </a:t>
            </a:r>
            <a:r>
              <a:rPr lang="en-US" b="1" dirty="0" smtClean="0"/>
              <a:t> GG</a:t>
            </a:r>
            <a:endParaRPr lang="en-US" dirty="0" smtClean="0"/>
          </a:p>
          <a:p>
            <a:pPr algn="just"/>
            <a:r>
              <a:rPr lang="en-US" b="1" dirty="0" smtClean="0"/>
              <a:t>GG</a:t>
            </a:r>
            <a:r>
              <a:rPr lang="ar-EG" b="1" dirty="0" smtClean="0"/>
              <a:t>  وقت </a:t>
            </a:r>
            <a:r>
              <a:rPr lang="ar-EG" b="1" dirty="0"/>
              <a:t>الرصد </a:t>
            </a:r>
            <a:r>
              <a:rPr lang="ar-EG" b="1" dirty="0" smtClean="0"/>
              <a:t>الجوي بالتوقيت العالمي </a:t>
            </a:r>
            <a:r>
              <a:rPr lang="en-US" b="1" dirty="0" smtClean="0"/>
              <a:t>GG</a:t>
            </a:r>
            <a:endParaRPr lang="en-US" dirty="0" smtClean="0"/>
          </a:p>
          <a:p>
            <a:pPr algn="just" rtl="1"/>
            <a:r>
              <a:rPr lang="ar-EG" b="1" dirty="0" smtClean="0"/>
              <a:t>نظام وحدة  قياس </a:t>
            </a:r>
            <a:r>
              <a:rPr lang="ar-SA" b="1" dirty="0" smtClean="0"/>
              <a:t>سرعة الرياح حسب </a:t>
            </a:r>
            <a:r>
              <a:rPr lang="ar-EG" b="1" dirty="0" smtClean="0"/>
              <a:t>التالي </a:t>
            </a:r>
            <a:r>
              <a:rPr lang="en-US" b="1" dirty="0" err="1" smtClean="0"/>
              <a:t>iw</a:t>
            </a:r>
            <a:endParaRPr lang="en-US" dirty="0" smtClean="0"/>
          </a:p>
          <a:p>
            <a:pPr algn="just"/>
            <a:r>
              <a:rPr lang="en-US" b="1" dirty="0" err="1" smtClean="0"/>
              <a:t>iw</a:t>
            </a:r>
            <a:r>
              <a:rPr lang="ar-EG" b="1" dirty="0" smtClean="0"/>
              <a:t> كيفية </a:t>
            </a:r>
            <a:r>
              <a:rPr lang="ar-EG" b="1" dirty="0"/>
              <a:t>قياس سرعة الرياح </a:t>
            </a:r>
            <a:r>
              <a:rPr lang="en-US" b="1" dirty="0" err="1"/>
              <a:t>iw</a:t>
            </a:r>
            <a:r>
              <a:rPr lang="en-US" b="1" dirty="0"/>
              <a:t> </a:t>
            </a:r>
            <a:r>
              <a:rPr lang="ar-EG" b="1" dirty="0" smtClean="0"/>
              <a:t> </a:t>
            </a:r>
          </a:p>
          <a:p>
            <a:pPr algn="just"/>
            <a:r>
              <a:rPr lang="ar-EG" b="1" dirty="0" smtClean="0"/>
              <a:t> </a:t>
            </a:r>
            <a:r>
              <a:rPr lang="en-US" b="1" dirty="0" smtClean="0"/>
              <a:t> </a:t>
            </a:r>
            <a:endParaRPr lang="en-US" dirty="0" smtClean="0"/>
          </a:p>
          <a:p>
            <a:pPr algn="just" rtl="1">
              <a:buFont typeface="Wingdings 2" pitchFamily="18" charset="2"/>
              <a:buNone/>
            </a:pPr>
            <a:endParaRPr lang="en-US" dirty="0" smtClean="0"/>
          </a:p>
        </p:txBody>
      </p:sp>
      <p:sp>
        <p:nvSpPr>
          <p:cNvPr id="2" name="Title 1"/>
          <p:cNvSpPr>
            <a:spLocks noGrp="1"/>
          </p:cNvSpPr>
          <p:nvPr>
            <p:ph type="title"/>
          </p:nvPr>
        </p:nvSpPr>
        <p:spPr>
          <a:xfrm>
            <a:off x="457200" y="500042"/>
            <a:ext cx="8229600" cy="1481158"/>
          </a:xfrm>
        </p:spPr>
        <p:txBody>
          <a:bodyPr>
            <a:normAutofit fontScale="90000"/>
          </a:bodyPr>
          <a:lstStyle/>
          <a:p>
            <a:pPr marL="609600" lvl="0" indent="-609600" rtl="1" fontAlgn="base">
              <a:spcBef>
                <a:spcPct val="20000"/>
              </a:spcBef>
              <a:spcAft>
                <a:spcPct val="0"/>
              </a:spcAft>
            </a:pPr>
            <a:r>
              <a:rPr lang="en-US" dirty="0" smtClean="0"/>
              <a:t/>
            </a:r>
            <a:br>
              <a:rPr lang="en-US" dirty="0" smtClean="0"/>
            </a:b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err="1">
                <a:solidFill>
                  <a:srgbClr val="EAEAEA"/>
                </a:solidFill>
                <a:effectLst>
                  <a:outerShdw blurRad="38100" dist="38100" dir="2700000" algn="tl">
                    <a:srgbClr val="000000"/>
                  </a:outerShdw>
                </a:effectLst>
                <a:latin typeface="Verdana"/>
                <a:ea typeface="+mn-ea"/>
                <a:cs typeface="Arial"/>
              </a:rPr>
              <a:t>YYGGiw</a:t>
            </a:r>
            <a:r>
              <a:rPr lang="en-US" sz="4000" b="1" u="sng" kern="0" dirty="0">
                <a:solidFill>
                  <a:srgbClr val="EAEAEA"/>
                </a:solidFill>
                <a:effectLst>
                  <a:outerShdw blurRad="38100" dist="38100" dir="2700000" algn="tl">
                    <a:srgbClr val="000000"/>
                  </a:outerShdw>
                </a:effectLst>
                <a:latin typeface="Verdana"/>
                <a:ea typeface="+mn-ea"/>
                <a:cs typeface="Arial"/>
              </a:rPr>
              <a:t> </a:t>
            </a:r>
            <a:r>
              <a:rPr lang="en-US" sz="3200" kern="0" dirty="0">
                <a:solidFill>
                  <a:srgbClr val="EAEAEA"/>
                </a:solidFill>
                <a:effectLst>
                  <a:outerShdw blurRad="38100" dist="38100" dir="2700000" algn="tl">
                    <a:srgbClr val="000000"/>
                  </a:outerShdw>
                </a:effectLst>
                <a:latin typeface="Verdana"/>
                <a:ea typeface="+mn-ea"/>
                <a:cs typeface="Arial"/>
              </a:rPr>
              <a:t/>
            </a:r>
            <a:br>
              <a:rPr lang="en-US" sz="3200" kern="0" dirty="0">
                <a:solidFill>
                  <a:srgbClr val="EAEAEA"/>
                </a:solidFill>
                <a:effectLst>
                  <a:outerShdw blurRad="38100" dist="38100" dir="2700000" algn="tl">
                    <a:srgbClr val="000000"/>
                  </a:outerShdw>
                </a:effectLst>
                <a:latin typeface="Verdana"/>
                <a:ea typeface="+mn-ea"/>
                <a:cs typeface="Arial"/>
              </a:rPr>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948046779"/>
              </p:ext>
            </p:extLst>
          </p:nvPr>
        </p:nvGraphicFramePr>
        <p:xfrm>
          <a:off x="2362200" y="4648200"/>
          <a:ext cx="4724400" cy="1849120"/>
        </p:xfrm>
        <a:graphic>
          <a:graphicData uri="http://schemas.openxmlformats.org/drawingml/2006/table">
            <a:tbl>
              <a:tblPr firstRow="1" bandRow="1">
                <a:tableStyleId>{5C22544A-7EE6-4342-B048-85BDC9FD1C3A}</a:tableStyleId>
              </a:tblPr>
              <a:tblGrid>
                <a:gridCol w="3817620"/>
                <a:gridCol w="906780"/>
              </a:tblGrid>
              <a:tr h="304800">
                <a:tc gridSpan="2">
                  <a:txBody>
                    <a:bodyPr/>
                    <a:lstStyle/>
                    <a:p>
                      <a:pPr algn="ctr" rtl="1"/>
                      <a:r>
                        <a:rPr lang="ar-EG" b="1" dirty="0" smtClean="0"/>
                        <a:t>كود سرعة الرياح ووحدة قياسها </a:t>
                      </a:r>
                      <a:r>
                        <a:rPr lang="en-US" b="1" dirty="0" smtClean="0"/>
                        <a:t>Code Figure </a:t>
                      </a:r>
                      <a:endParaRPr lang="en-US" b="1"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a:r>
                        <a:rPr lang="ar-EG" b="1" dirty="0" smtClean="0"/>
                        <a:t>سرعة الرياح مقدره بالمتر / ث </a:t>
                      </a:r>
                      <a:endParaRPr lang="en-US" b="1" dirty="0"/>
                    </a:p>
                  </a:txBody>
                  <a:tcPr/>
                </a:tc>
                <a:tc>
                  <a:txBody>
                    <a:bodyPr/>
                    <a:lstStyle/>
                    <a:p>
                      <a:pPr algn="ctr"/>
                      <a:r>
                        <a:rPr lang="ar-EG" b="1" dirty="0" smtClean="0"/>
                        <a:t>0</a:t>
                      </a:r>
                      <a:endParaRPr lang="en-US" b="1" dirty="0"/>
                    </a:p>
                  </a:txBody>
                  <a:tcPr/>
                </a:tc>
              </a:tr>
              <a:tr h="370840">
                <a:tc>
                  <a:txBody>
                    <a:bodyPr/>
                    <a:lstStyle/>
                    <a:p>
                      <a:pPr algn="r"/>
                      <a:r>
                        <a:rPr lang="ar-EG" b="1" dirty="0" smtClean="0"/>
                        <a:t>سرعة الرياح مقاسه بالمتر / ث </a:t>
                      </a:r>
                      <a:endParaRPr lang="en-US" b="1" dirty="0"/>
                    </a:p>
                  </a:txBody>
                  <a:tcPr/>
                </a:tc>
                <a:tc>
                  <a:txBody>
                    <a:bodyPr/>
                    <a:lstStyle/>
                    <a:p>
                      <a:pPr algn="ctr"/>
                      <a:r>
                        <a:rPr lang="ar-EG" b="1" dirty="0" smtClean="0"/>
                        <a:t>1</a:t>
                      </a:r>
                      <a:endParaRPr lang="en-US" b="1" dirty="0"/>
                    </a:p>
                  </a:txBody>
                  <a:tcPr/>
                </a:tc>
              </a:tr>
              <a:tr h="370840">
                <a:tc>
                  <a:txBody>
                    <a:bodyPr/>
                    <a:lstStyle/>
                    <a:p>
                      <a:pPr algn="r"/>
                      <a:r>
                        <a:rPr lang="ar-EG" b="1" dirty="0" smtClean="0"/>
                        <a:t>سرعة الرياح مقدره بالعقدة </a:t>
                      </a:r>
                      <a:endParaRPr lang="en-US" b="1" dirty="0"/>
                    </a:p>
                  </a:txBody>
                  <a:tcPr/>
                </a:tc>
                <a:tc>
                  <a:txBody>
                    <a:bodyPr/>
                    <a:lstStyle/>
                    <a:p>
                      <a:pPr algn="ctr"/>
                      <a:r>
                        <a:rPr lang="ar-EG" b="1" dirty="0" smtClean="0"/>
                        <a:t>3</a:t>
                      </a:r>
                      <a:endParaRPr lang="en-US" b="1" dirty="0"/>
                    </a:p>
                  </a:txBody>
                  <a:tcPr/>
                </a:tc>
              </a:tr>
              <a:tr h="370840">
                <a:tc>
                  <a:txBody>
                    <a:bodyPr/>
                    <a:lstStyle/>
                    <a:p>
                      <a:pPr algn="r"/>
                      <a:r>
                        <a:rPr lang="ar-EG" b="1" dirty="0" smtClean="0"/>
                        <a:t>سرعة الرياح مقاسه بالعقدة </a:t>
                      </a:r>
                      <a:endParaRPr lang="en-US" b="1" dirty="0"/>
                    </a:p>
                  </a:txBody>
                  <a:tcPr/>
                </a:tc>
                <a:tc>
                  <a:txBody>
                    <a:bodyPr/>
                    <a:lstStyle/>
                    <a:p>
                      <a:pPr algn="ctr"/>
                      <a:r>
                        <a:rPr lang="ar-EG" b="1" dirty="0" smtClean="0"/>
                        <a:t>4</a:t>
                      </a:r>
                      <a:endParaRPr lang="en-US" b="1" dirty="0"/>
                    </a:p>
                  </a:txBody>
                  <a:tcPr/>
                </a:tc>
              </a:tr>
            </a:tbl>
          </a:graphicData>
        </a:graphic>
      </p:graphicFrame>
    </p:spTree>
    <p:extLst>
      <p:ext uri="{BB962C8B-B14F-4D97-AF65-F5344CB8AC3E}">
        <p14:creationId xmlns:p14="http://schemas.microsoft.com/office/powerpoint/2010/main" val="1249997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Content Placeholder 2"/>
          <p:cNvSpPr>
            <a:spLocks noGrp="1"/>
          </p:cNvSpPr>
          <p:nvPr>
            <p:ph idx="1"/>
          </p:nvPr>
        </p:nvSpPr>
        <p:spPr>
          <a:xfrm>
            <a:off x="457200" y="2514600"/>
            <a:ext cx="8229600" cy="3657600"/>
          </a:xfrm>
        </p:spPr>
        <p:txBody>
          <a:bodyPr/>
          <a:lstStyle/>
          <a:p>
            <a:pPr algn="r" rtl="1"/>
            <a:r>
              <a:rPr lang="ar-SA" b="1" dirty="0" smtClean="0"/>
              <a:t>رقم المنطقة </a:t>
            </a:r>
            <a:r>
              <a:rPr lang="ar-SA" b="1" dirty="0"/>
              <a:t>التي</a:t>
            </a:r>
            <a:r>
              <a:rPr lang="ar-SA" b="1" dirty="0" smtClean="0"/>
              <a:t> تقع فيها محطة الرصد</a:t>
            </a:r>
            <a:r>
              <a:rPr lang="ar-EG" b="1" dirty="0" smtClean="0"/>
              <a:t> </a:t>
            </a:r>
            <a:r>
              <a:rPr lang="ar-SA" b="1" dirty="0" smtClean="0"/>
              <a:t>حسب </a:t>
            </a:r>
            <a:r>
              <a:rPr lang="ar-EG" b="1" dirty="0" smtClean="0"/>
              <a:t>تقسيم</a:t>
            </a:r>
            <a:r>
              <a:rPr lang="ar-SA" b="1" dirty="0" smtClean="0"/>
              <a:t> المنظمة العالمية للأرصاد</a:t>
            </a:r>
            <a:endParaRPr lang="ar-EG" b="1" dirty="0" smtClean="0"/>
          </a:p>
          <a:p>
            <a:pPr algn="just" rtl="1"/>
            <a:r>
              <a:rPr lang="ar-EG" b="1" dirty="0" smtClean="0"/>
              <a:t>تقسم الأرض بالكامل إلى </a:t>
            </a:r>
            <a:r>
              <a:rPr lang="ar-EG" b="1" dirty="0"/>
              <a:t>99 منطقة، لكل منطقة رقم زوجي </a:t>
            </a:r>
            <a:r>
              <a:rPr lang="ar-EG" b="1" dirty="0" smtClean="0"/>
              <a:t>تبدأ من </a:t>
            </a:r>
            <a:r>
              <a:rPr lang="ar-EG" b="1" dirty="0"/>
              <a:t>01، 02، 03 </a:t>
            </a:r>
            <a:r>
              <a:rPr lang="ar-EG" b="1" dirty="0" smtClean="0"/>
              <a:t>تنتهي إلى </a:t>
            </a:r>
            <a:r>
              <a:rPr lang="ar-EG" b="1" dirty="0"/>
              <a:t>99 </a:t>
            </a:r>
            <a:r>
              <a:rPr lang="ar-EG" b="1" dirty="0" smtClean="0"/>
              <a:t>.</a:t>
            </a:r>
            <a:endParaRPr lang="en-US" b="1" dirty="0" smtClean="0"/>
          </a:p>
          <a:p>
            <a:pPr algn="just"/>
            <a:r>
              <a:rPr lang="en-US" b="1" dirty="0" smtClean="0"/>
              <a:t>II</a:t>
            </a:r>
          </a:p>
          <a:p>
            <a:pPr algn="just" rtl="1"/>
            <a:r>
              <a:rPr lang="ar-SA" b="1" dirty="0" smtClean="0"/>
              <a:t>رقم محطة الرصد</a:t>
            </a:r>
            <a:r>
              <a:rPr lang="ar-EG" b="1" dirty="0"/>
              <a:t>؛ حيث </a:t>
            </a:r>
            <a:r>
              <a:rPr lang="ar-EG" b="1" dirty="0" smtClean="0"/>
              <a:t>خصص لكل </a:t>
            </a:r>
            <a:r>
              <a:rPr lang="ar-EG" b="1" dirty="0"/>
              <a:t>محطة </a:t>
            </a:r>
            <a:r>
              <a:rPr lang="ar-EG" b="1" dirty="0" smtClean="0"/>
              <a:t>رقماً </a:t>
            </a:r>
            <a:r>
              <a:rPr lang="ar-EG" b="1" dirty="0"/>
              <a:t>مؤلفاً من ثلاث خانات </a:t>
            </a:r>
            <a:r>
              <a:rPr lang="ar-EG" b="1" dirty="0" smtClean="0"/>
              <a:t>يبدأ 001</a:t>
            </a:r>
            <a:r>
              <a:rPr lang="ar-EG" b="1" dirty="0"/>
              <a:t>، </a:t>
            </a:r>
            <a:r>
              <a:rPr lang="ar-EG" b="1" dirty="0" smtClean="0"/>
              <a:t>002، 003 </a:t>
            </a:r>
            <a:r>
              <a:rPr lang="ar-EG" b="1" dirty="0"/>
              <a:t>تنتهي </a:t>
            </a:r>
            <a:r>
              <a:rPr lang="ar-EG" b="1" dirty="0" smtClean="0"/>
              <a:t>999 </a:t>
            </a:r>
            <a:r>
              <a:rPr lang="ar-EG" b="1" dirty="0"/>
              <a:t>.</a:t>
            </a:r>
            <a:endParaRPr lang="en-US" dirty="0" smtClean="0"/>
          </a:p>
          <a:p>
            <a:pPr algn="just"/>
            <a:r>
              <a:rPr lang="en-US" b="1" dirty="0" smtClean="0"/>
              <a:t>iii</a:t>
            </a:r>
            <a:endParaRPr lang="en-US" dirty="0" smtClean="0"/>
          </a:p>
          <a:p>
            <a:pPr algn="r"/>
            <a:endParaRPr lang="en-US" dirty="0" smtClean="0"/>
          </a:p>
        </p:txBody>
      </p:sp>
      <p:sp>
        <p:nvSpPr>
          <p:cNvPr id="2" name="Title 1"/>
          <p:cNvSpPr>
            <a:spLocks noGrp="1"/>
          </p:cNvSpPr>
          <p:nvPr>
            <p:ph type="title"/>
          </p:nvPr>
        </p:nvSpPr>
        <p:spPr>
          <a:xfrm>
            <a:off x="457200" y="428604"/>
            <a:ext cx="8229600" cy="1628796"/>
          </a:xfrm>
        </p:spPr>
        <p:txBody>
          <a:bodyPr>
            <a:normAutofit/>
          </a:bodyPr>
          <a:lstStyle/>
          <a:p>
            <a:pPr rtl="1">
              <a:defRPr/>
            </a:pPr>
            <a:r>
              <a:rPr lang="ar-EG" b="1" u="sng" dirty="0" smtClean="0"/>
              <a:t>المجموعة </a:t>
            </a:r>
            <a:r>
              <a:rPr lang="en-US" b="1" u="sng" dirty="0" err="1"/>
              <a:t>IIiii</a:t>
            </a:r>
            <a:r>
              <a:rPr lang="en-US" b="1" u="sng" dirty="0"/>
              <a:t> </a:t>
            </a:r>
            <a:endParaRPr lang="en-US" dirty="0"/>
          </a:p>
        </p:txBody>
      </p:sp>
    </p:spTree>
    <p:extLst>
      <p:ext uri="{BB962C8B-B14F-4D97-AF65-F5344CB8AC3E}">
        <p14:creationId xmlns:p14="http://schemas.microsoft.com/office/powerpoint/2010/main" val="1898784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743200"/>
            <a:ext cx="8229600" cy="1252728"/>
          </a:xfrm>
        </p:spPr>
        <p:txBody>
          <a:bodyPr>
            <a:normAutofit/>
          </a:bodyPr>
          <a:lstStyle/>
          <a:p>
            <a:pPr lvl="0" rtl="1" fontAlgn="base">
              <a:spcAft>
                <a:spcPct val="0"/>
              </a:spcAft>
              <a:tabLst>
                <a:tab pos="457200" algn="l"/>
              </a:tabLst>
            </a:pPr>
            <a:r>
              <a:rPr lang="ar-SA" sz="4000" b="1" u="sng" dirty="0">
                <a:solidFill>
                  <a:schemeClr val="tx1"/>
                </a:solidFill>
                <a:latin typeface="Verdana" pitchFamily="34" charset="0"/>
                <a:ea typeface="+mn-ea"/>
                <a:cs typeface="Arial" charset="0"/>
              </a:rPr>
              <a:t>المجموعة </a:t>
            </a:r>
            <a:r>
              <a:rPr lang="en-US" sz="4000" b="1" u="sng" dirty="0" err="1">
                <a:solidFill>
                  <a:schemeClr val="tx1"/>
                </a:solidFill>
                <a:latin typeface="Verdana" pitchFamily="34" charset="0"/>
                <a:ea typeface="+mn-ea"/>
                <a:cs typeface="Arial" charset="0"/>
              </a:rPr>
              <a:t>irixhVV</a:t>
            </a:r>
            <a:r>
              <a:rPr lang="en-US" sz="4000" b="1" u="sng" dirty="0">
                <a:solidFill>
                  <a:schemeClr val="tx1"/>
                </a:solidFill>
                <a:latin typeface="Verdana" pitchFamily="34" charset="0"/>
                <a:ea typeface="+mn-ea"/>
                <a:cs typeface="Arial" charset="0"/>
              </a:rPr>
              <a:t> </a:t>
            </a:r>
            <a:endParaRPr lang="en-US" sz="4000" dirty="0">
              <a:solidFill>
                <a:schemeClr val="tx1"/>
              </a:solidFill>
            </a:endParaRPr>
          </a:p>
        </p:txBody>
      </p:sp>
    </p:spTree>
    <p:extLst>
      <p:ext uri="{BB962C8B-B14F-4D97-AF65-F5344CB8AC3E}">
        <p14:creationId xmlns:p14="http://schemas.microsoft.com/office/powerpoint/2010/main" val="180906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4572000" y="2590800"/>
            <a:ext cx="4114800" cy="3581400"/>
          </a:xfrm>
        </p:spPr>
        <p:txBody>
          <a:bodyPr>
            <a:normAutofit fontScale="70000" lnSpcReduction="20000"/>
          </a:bodyPr>
          <a:lstStyle/>
          <a:p>
            <a:pPr algn="just" rtl="1"/>
            <a:r>
              <a:rPr lang="ar-SA" sz="2800" b="1" dirty="0" smtClean="0"/>
              <a:t>رقم يشير إلى تضمين مجموعة الهطول أو عدم تضمينها في التقرير حسب التالي</a:t>
            </a:r>
            <a:endParaRPr lang="en-US" sz="2800" dirty="0" smtClean="0"/>
          </a:p>
          <a:p>
            <a:r>
              <a:rPr lang="en-US" sz="2800" b="1" dirty="0" err="1" smtClean="0"/>
              <a:t>iR</a:t>
            </a:r>
            <a:endParaRPr lang="en-US" sz="2800" dirty="0" smtClean="0"/>
          </a:p>
          <a:p>
            <a:pPr algn="just" rtl="1"/>
            <a:r>
              <a:rPr lang="ar-SA" sz="2800" b="1" dirty="0" smtClean="0"/>
              <a:t>رقم يعني وجود مجموعة الهطول في تقرير الساعة </a:t>
            </a:r>
            <a:r>
              <a:rPr lang="en-US" sz="2800" b="1" dirty="0" smtClean="0"/>
              <a:t>0000</a:t>
            </a:r>
            <a:r>
              <a:rPr lang="ar-SA" sz="2800" b="1" dirty="0" smtClean="0"/>
              <a:t> والساعة </a:t>
            </a:r>
            <a:r>
              <a:rPr lang="en-US" sz="2800" b="1" dirty="0" smtClean="0"/>
              <a:t>1200</a:t>
            </a:r>
            <a:endParaRPr lang="en-US" sz="2800" dirty="0" smtClean="0"/>
          </a:p>
          <a:p>
            <a:pPr algn="just"/>
            <a:r>
              <a:rPr lang="en-US" sz="2800" b="1" dirty="0" smtClean="0"/>
              <a:t>1</a:t>
            </a:r>
            <a:endParaRPr lang="en-US" sz="2800" dirty="0" smtClean="0"/>
          </a:p>
          <a:p>
            <a:pPr algn="just" rtl="1"/>
            <a:r>
              <a:rPr lang="ar-SA" sz="2800" b="1" dirty="0" smtClean="0"/>
              <a:t>رقم يعني عدم وجود مجموعة الهطول في تقرير الساعة </a:t>
            </a:r>
            <a:r>
              <a:rPr lang="en-US" sz="2800" b="1" dirty="0" smtClean="0"/>
              <a:t>0000</a:t>
            </a:r>
            <a:r>
              <a:rPr lang="ar-SA" sz="2800" b="1" dirty="0" smtClean="0"/>
              <a:t> والساعة </a:t>
            </a:r>
            <a:r>
              <a:rPr lang="en-US" sz="2800" b="1" dirty="0" smtClean="0"/>
              <a:t>1200</a:t>
            </a:r>
            <a:endParaRPr lang="en-US" sz="2800" dirty="0" smtClean="0"/>
          </a:p>
          <a:p>
            <a:pPr algn="just"/>
            <a:r>
              <a:rPr lang="en-US" sz="2800" b="1" dirty="0" smtClean="0"/>
              <a:t>3</a:t>
            </a:r>
            <a:endParaRPr lang="en-US" sz="2800" dirty="0" smtClean="0"/>
          </a:p>
          <a:p>
            <a:pPr algn="just" rtl="1"/>
            <a:r>
              <a:rPr lang="ar-SA" sz="2800" b="1" dirty="0" smtClean="0"/>
              <a:t>رقم يعني عدم وجود مجموعة الهطول في بقية التقارير</a:t>
            </a:r>
            <a:endParaRPr lang="en-US" sz="2800" dirty="0" smtClean="0"/>
          </a:p>
          <a:p>
            <a:pPr algn="just"/>
            <a:r>
              <a:rPr lang="en-US" sz="2800" b="1" dirty="0" smtClean="0"/>
              <a:t>4</a:t>
            </a:r>
            <a:endParaRPr lang="en-US" sz="2800" dirty="0" smtClean="0"/>
          </a:p>
          <a:p>
            <a:endParaRPr lang="en-US" dirty="0" smtClean="0"/>
          </a:p>
        </p:txBody>
      </p:sp>
      <p:sp>
        <p:nvSpPr>
          <p:cNvPr id="2" name="Title 1"/>
          <p:cNvSpPr>
            <a:spLocks noGrp="1"/>
          </p:cNvSpPr>
          <p:nvPr>
            <p:ph type="title"/>
          </p:nvPr>
        </p:nvSpPr>
        <p:spPr>
          <a:xfrm>
            <a:off x="457200" y="838200"/>
            <a:ext cx="8229600" cy="1019164"/>
          </a:xfrm>
        </p:spPr>
        <p:txBody>
          <a:bodyPr>
            <a:normAutofit/>
          </a:bodyPr>
          <a:lstStyle/>
          <a:p>
            <a:pPr algn="ctr" rtl="1">
              <a:defRPr/>
            </a:pPr>
            <a:r>
              <a:rPr lang="ar-EG" sz="4000" b="1" dirty="0" smtClean="0"/>
              <a:t>حالة مجموعة المطر </a:t>
            </a:r>
            <a:r>
              <a:rPr lang="en-US" sz="4000" b="1" dirty="0" err="1" smtClean="0"/>
              <a:t>iR</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768145585"/>
              </p:ext>
            </p:extLst>
          </p:nvPr>
        </p:nvGraphicFramePr>
        <p:xfrm>
          <a:off x="304800" y="2362200"/>
          <a:ext cx="4038600" cy="3657600"/>
        </p:xfrm>
        <a:graphic>
          <a:graphicData uri="http://schemas.openxmlformats.org/drawingml/2006/table">
            <a:tbl>
              <a:tblPr firstRow="1" bandRow="1">
                <a:tableStyleId>{5C22544A-7EE6-4342-B048-85BDC9FD1C3A}</a:tableStyleId>
              </a:tblPr>
              <a:tblGrid>
                <a:gridCol w="2663757"/>
                <a:gridCol w="1374843"/>
              </a:tblGrid>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غير مدرجة بالشفرة عموما</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غير مدرجة بالشفرة لعدم</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وجود هطول</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غير مدرجة بالشفرة لعدم امكانية قياس كمية الهطول</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4096479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771672"/>
          </a:xfrm>
        </p:spPr>
        <p:txBody>
          <a:bodyPr/>
          <a:lstStyle/>
          <a:p>
            <a:pPr algn="ctr" eaLnBrk="1" hangingPunct="1">
              <a:defRPr/>
            </a:pPr>
            <a:r>
              <a:rPr lang="ar-EG" b="1" dirty="0" smtClean="0"/>
              <a:t>خرائط الطقس</a:t>
            </a:r>
            <a:endParaRPr lang="en-US" dirty="0"/>
          </a:p>
        </p:txBody>
      </p:sp>
      <p:pic>
        <p:nvPicPr>
          <p:cNvPr id="1027" name="Picture 3" descr="D:\Climate\Images\خرائط الطقس.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618" y="2649162"/>
            <a:ext cx="5964382" cy="4025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42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81000" y="1905000"/>
            <a:ext cx="8458200" cy="1143000"/>
          </a:xfrm>
        </p:spPr>
        <p:txBody>
          <a:bodyPr>
            <a:normAutofit fontScale="85000" lnSpcReduction="20000"/>
          </a:bodyPr>
          <a:lstStyle/>
          <a:p>
            <a:pPr algn="just" rtl="1"/>
            <a:r>
              <a:rPr lang="ar-SA" sz="2800" b="1" dirty="0"/>
              <a:t>رقم يشير إلى كيفية تشغيل المحطة وأسباب ادراج أو عدم ادراج مجموعة الطقس الحالي والماضي حسب الجدول</a:t>
            </a:r>
          </a:p>
          <a:p>
            <a:pPr algn="just"/>
            <a:r>
              <a:rPr lang="en-US" sz="2800" b="1" dirty="0"/>
              <a:t>Ix</a:t>
            </a:r>
          </a:p>
          <a:p>
            <a:pPr marL="0" indent="0" algn="just" rtl="1">
              <a:buNone/>
            </a:pPr>
            <a:endParaRPr lang="en-US" sz="2800" dirty="0" smtClean="0"/>
          </a:p>
          <a:p>
            <a:endParaRPr lang="en-US" dirty="0" smtClean="0"/>
          </a:p>
        </p:txBody>
      </p:sp>
      <p:sp>
        <p:nvSpPr>
          <p:cNvPr id="2" name="Title 1"/>
          <p:cNvSpPr>
            <a:spLocks noGrp="1"/>
          </p:cNvSpPr>
          <p:nvPr>
            <p:ph type="title"/>
          </p:nvPr>
        </p:nvSpPr>
        <p:spPr>
          <a:xfrm>
            <a:off x="457200" y="838200"/>
            <a:ext cx="8229600" cy="1019164"/>
          </a:xfrm>
        </p:spPr>
        <p:txBody>
          <a:bodyPr>
            <a:normAutofit/>
          </a:bodyPr>
          <a:lstStyle/>
          <a:p>
            <a:pPr rtl="1">
              <a:defRPr/>
            </a:pPr>
            <a:r>
              <a:rPr lang="ar-EG" sz="4000" b="1" dirty="0" smtClean="0"/>
              <a:t>نوعية محطة الرصد </a:t>
            </a:r>
            <a:r>
              <a:rPr lang="en-US" sz="4000" b="1" dirty="0" smtClean="0"/>
              <a:t>ix</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3403665331"/>
              </p:ext>
            </p:extLst>
          </p:nvPr>
        </p:nvGraphicFramePr>
        <p:xfrm>
          <a:off x="304800" y="2971799"/>
          <a:ext cx="8534400" cy="3581403"/>
        </p:xfrm>
        <a:graphic>
          <a:graphicData uri="http://schemas.openxmlformats.org/drawingml/2006/table">
            <a:tbl>
              <a:tblPr firstRow="1" bandRow="1">
                <a:tableStyleId>{5C22544A-7EE6-4342-B048-85BDC9FD1C3A}</a:tableStyleId>
              </a:tblPr>
              <a:tblGrid>
                <a:gridCol w="7438239"/>
                <a:gridCol w="1096161"/>
              </a:tblGrid>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يدوية ومجموعة الطقس الحاضر والطقس الغابر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يدوية ومجموعة الطقس الحاضر والطقس الغابر غير مدرجة بالشفرة لعدم وجود 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ومجموعة الطقس الحاضر والطقس الغابر غير مدرجة بالشفرة لعدم وجود معلومات عن الظواهر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اتوماتيكية ومجموعة الطقس الحاضر والطقس الغابر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اتوماتيكية ومجموعة الطقس الحاضر والطقس الغابر غير مدرجة بالشفرة لعدم وجود 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اتوماتيكية ومجموعة الطقس الحاضر والغابر غير مدرجة بالشفرة لعدم وجود معلومات عن الظواهر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6</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785745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04800" y="1676400"/>
            <a:ext cx="8686800" cy="457200"/>
          </a:xfrm>
        </p:spPr>
        <p:txBody>
          <a:bodyPr>
            <a:normAutofit fontScale="92500" lnSpcReduction="10000"/>
          </a:bodyPr>
          <a:lstStyle/>
          <a:p>
            <a:pPr algn="just" rtl="1"/>
            <a:r>
              <a:rPr lang="ar-SA" sz="2800" b="1" dirty="0"/>
              <a:t>رقم يشير الى ارتفاع قاعدة أخفض سحب فوق السطح حسب الجدول </a:t>
            </a:r>
            <a:r>
              <a:rPr lang="en-US" sz="2800" b="1" dirty="0" smtClean="0"/>
              <a:t>h</a:t>
            </a:r>
            <a:endParaRPr lang="en-US" sz="2800" dirty="0" smtClean="0"/>
          </a:p>
          <a:p>
            <a:endParaRPr lang="en-US" dirty="0" smtClean="0"/>
          </a:p>
        </p:txBody>
      </p:sp>
      <p:sp>
        <p:nvSpPr>
          <p:cNvPr id="2" name="Title 1"/>
          <p:cNvSpPr>
            <a:spLocks noGrp="1"/>
          </p:cNvSpPr>
          <p:nvPr>
            <p:ph type="title"/>
          </p:nvPr>
        </p:nvSpPr>
        <p:spPr>
          <a:xfrm>
            <a:off x="533400" y="533400"/>
            <a:ext cx="8229600" cy="1019164"/>
          </a:xfrm>
        </p:spPr>
        <p:txBody>
          <a:bodyPr>
            <a:normAutofit/>
          </a:bodyPr>
          <a:lstStyle/>
          <a:p>
            <a:pPr rtl="1">
              <a:defRPr/>
            </a:pPr>
            <a:r>
              <a:rPr lang="ar-EG" sz="4000" b="1" dirty="0" smtClean="0"/>
              <a:t>ارتفاع قاعدة السحب </a:t>
            </a:r>
            <a:r>
              <a:rPr lang="en-US" sz="4000" b="1" dirty="0" smtClean="0"/>
              <a:t>h</a:t>
            </a:r>
            <a:endParaRPr lang="en-US" sz="4000" b="1" dirty="0"/>
          </a:p>
        </p:txBody>
      </p:sp>
      <p:graphicFrame>
        <p:nvGraphicFramePr>
          <p:cNvPr id="3" name="Table 2"/>
          <p:cNvGraphicFramePr>
            <a:graphicFrameLocks noGrp="1"/>
          </p:cNvGraphicFramePr>
          <p:nvPr>
            <p:extLst>
              <p:ext uri="{D42A27DB-BD31-4B8C-83A1-F6EECF244321}">
                <p14:modId xmlns:p14="http://schemas.microsoft.com/office/powerpoint/2010/main" val="1663755908"/>
              </p:ext>
            </p:extLst>
          </p:nvPr>
        </p:nvGraphicFramePr>
        <p:xfrm>
          <a:off x="609600" y="2438400"/>
          <a:ext cx="8077199" cy="4023360"/>
        </p:xfrm>
        <a:graphic>
          <a:graphicData uri="http://schemas.openxmlformats.org/drawingml/2006/table">
            <a:tbl>
              <a:tblPr firstRow="1" bandRow="1">
                <a:tableStyleId>{5C22544A-7EE6-4342-B048-85BDC9FD1C3A}</a:tableStyleId>
              </a:tblPr>
              <a:tblGrid>
                <a:gridCol w="3761441"/>
                <a:gridCol w="3336703"/>
                <a:gridCol w="979055"/>
              </a:tblGrid>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قاعدة السحاب بالقدم</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قاعدة السحاب بالمتر</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0-150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0-50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150-300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50-100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300-600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100-200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2</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600-1000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mn-cs"/>
                        </a:rPr>
                        <a:t>200-300</a:t>
                      </a:r>
                      <a:endParaRPr kumimoji="0" lang="ar-SA" sz="1200" b="1" i="0" u="none" strike="noStrike" cap="none" normalizeH="0" baseline="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300-600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4</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2000-3000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600-1000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3000-5000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1000-1500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5000-6500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7</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mn-cs"/>
                        </a:rPr>
                        <a:t>6500-8000</a:t>
                      </a:r>
                      <a:endParaRPr kumimoji="0" lang="ar-SA" sz="1200" b="1" i="0" u="none" strike="noStrike" cap="none" normalizeH="0" baseline="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8</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&gt;8000 او لا يوجد سحاب</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&gt; 2500 او لا يوجد سحاب</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EG" sz="1200" b="1" i="0" u="none" strike="noStrike" cap="none" normalizeH="0" baseline="0" dirty="0" smtClean="0">
                          <a:ln>
                            <a:noFill/>
                          </a:ln>
                          <a:solidFill>
                            <a:schemeClr val="tx1"/>
                          </a:solidFill>
                          <a:effectLst/>
                          <a:latin typeface="Arial" charset="0"/>
                          <a:ea typeface="Times New Roman" pitchFamily="18" charset="0"/>
                          <a:cs typeface="+mn-cs"/>
                        </a:rPr>
                        <a:t>9</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bl>
          </a:graphicData>
        </a:graphic>
      </p:graphicFrame>
    </p:spTree>
    <p:extLst>
      <p:ext uri="{BB962C8B-B14F-4D97-AF65-F5344CB8AC3E}">
        <p14:creationId xmlns:p14="http://schemas.microsoft.com/office/powerpoint/2010/main" val="1997649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81000" y="2362200"/>
            <a:ext cx="8534400" cy="1066800"/>
          </a:xfrm>
        </p:spPr>
        <p:txBody>
          <a:bodyPr>
            <a:normAutofit fontScale="85000" lnSpcReduction="20000"/>
          </a:bodyPr>
          <a:lstStyle/>
          <a:p>
            <a:pPr algn="just" rtl="1"/>
            <a:r>
              <a:rPr lang="ar-SA" sz="2800" b="1" dirty="0"/>
              <a:t>رقم يشير الى مدى الرؤية الأفقية وفي حالة اختلاف مدى الرؤية الأفقية من اتجاه لآخر حسب الجدول</a:t>
            </a:r>
          </a:p>
          <a:p>
            <a:pPr algn="just"/>
            <a:r>
              <a:rPr lang="en-US" sz="2800" b="1" dirty="0" err="1"/>
              <a:t>vv</a:t>
            </a:r>
            <a:endParaRPr lang="en-US" sz="2800" b="1" dirty="0"/>
          </a:p>
          <a:p>
            <a:pPr marL="0" indent="0" algn="just" rtl="1">
              <a:buNone/>
            </a:pPr>
            <a:endParaRPr lang="en-US" sz="2800" dirty="0" smtClean="0"/>
          </a:p>
          <a:p>
            <a:endParaRPr lang="en-US" dirty="0" smtClean="0"/>
          </a:p>
        </p:txBody>
      </p:sp>
      <p:sp>
        <p:nvSpPr>
          <p:cNvPr id="2" name="Title 1"/>
          <p:cNvSpPr>
            <a:spLocks noGrp="1"/>
          </p:cNvSpPr>
          <p:nvPr>
            <p:ph type="title"/>
          </p:nvPr>
        </p:nvSpPr>
        <p:spPr>
          <a:xfrm>
            <a:off x="457200" y="990600"/>
            <a:ext cx="8229600" cy="866764"/>
          </a:xfrm>
        </p:spPr>
        <p:txBody>
          <a:bodyPr>
            <a:normAutofit/>
          </a:bodyPr>
          <a:lstStyle/>
          <a:p>
            <a:pPr rtl="1">
              <a:defRPr/>
            </a:pPr>
            <a:r>
              <a:rPr lang="ar-EG" sz="4000" b="1" dirty="0"/>
              <a:t>مدى الرؤية الأفقية </a:t>
            </a:r>
            <a:r>
              <a:rPr lang="en-US" sz="4000" b="1" dirty="0" err="1" smtClean="0"/>
              <a:t>vv</a:t>
            </a:r>
            <a:endParaRPr lang="en-US" sz="4000" b="1" dirty="0"/>
          </a:p>
        </p:txBody>
      </p:sp>
      <p:graphicFrame>
        <p:nvGraphicFramePr>
          <p:cNvPr id="3" name="Table 2"/>
          <p:cNvGraphicFramePr>
            <a:graphicFrameLocks noGrp="1"/>
          </p:cNvGraphicFramePr>
          <p:nvPr>
            <p:extLst>
              <p:ext uri="{D42A27DB-BD31-4B8C-83A1-F6EECF244321}">
                <p14:modId xmlns:p14="http://schemas.microsoft.com/office/powerpoint/2010/main" val="3652734939"/>
              </p:ext>
            </p:extLst>
          </p:nvPr>
        </p:nvGraphicFramePr>
        <p:xfrm>
          <a:off x="381000" y="3505200"/>
          <a:ext cx="8534400" cy="3124200"/>
        </p:xfrm>
        <a:graphic>
          <a:graphicData uri="http://schemas.openxmlformats.org/drawingml/2006/table">
            <a:tbl>
              <a:tblPr firstRow="1" bandRow="1">
                <a:tableStyleId>{5C22544A-7EE6-4342-B048-85BDC9FD1C3A}</a:tableStyleId>
              </a:tblPr>
              <a:tblGrid>
                <a:gridCol w="7438239"/>
                <a:gridCol w="1096161"/>
              </a:tblGrid>
              <a:tr h="78105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الرؤية الافقية بمئات الامتار (مثال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45 تعنى ان الرؤية الافقية 4500 متر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00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50</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لا تستخدم</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51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55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يتم طرح 50 وال</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ناتج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يدل على</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الرؤية الافقية بالكيلو متر (مثال : 62 تعنى ان الرؤية الافقية 12 كيلو متر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56</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80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389275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Content Placeholder 2"/>
          <p:cNvSpPr>
            <a:spLocks noGrp="1"/>
          </p:cNvSpPr>
          <p:nvPr>
            <p:ph idx="1"/>
          </p:nvPr>
        </p:nvSpPr>
        <p:spPr>
          <a:xfrm>
            <a:off x="533400" y="2667000"/>
            <a:ext cx="8229600" cy="4014787"/>
          </a:xfrm>
        </p:spPr>
        <p:txBody>
          <a:bodyPr/>
          <a:lstStyle/>
          <a:p>
            <a:pPr algn="just" rtl="1"/>
            <a:r>
              <a:rPr lang="ar-SA" b="1" dirty="0" smtClean="0"/>
              <a:t>كمية السحب الموجودة في </a:t>
            </a:r>
            <a:r>
              <a:rPr lang="ar-EG" b="1" dirty="0" smtClean="0"/>
              <a:t>القبة السماوية حسب المقياس الثماني</a:t>
            </a:r>
            <a:endParaRPr lang="en-US" dirty="0" smtClean="0"/>
          </a:p>
          <a:p>
            <a:r>
              <a:rPr lang="en-US" b="1" dirty="0" smtClean="0"/>
              <a:t>N</a:t>
            </a:r>
            <a:r>
              <a:rPr lang="ar-EG" b="1" dirty="0" smtClean="0"/>
              <a:t> </a:t>
            </a:r>
            <a:r>
              <a:rPr lang="en-US" b="1" dirty="0" smtClean="0"/>
              <a:t> </a:t>
            </a:r>
            <a:r>
              <a:rPr lang="ar-EG" b="1" dirty="0" smtClean="0"/>
              <a:t>كمية </a:t>
            </a:r>
            <a:r>
              <a:rPr lang="ar-EG" b="1" dirty="0"/>
              <a:t>السحاب الكلية بالأثمان ( 1/ 8 )</a:t>
            </a:r>
          </a:p>
          <a:p>
            <a:endParaRPr lang="en-US" dirty="0" smtClean="0"/>
          </a:p>
          <a:p>
            <a:pPr algn="just" rtl="1"/>
            <a:r>
              <a:rPr lang="ar-SA" b="1" dirty="0" smtClean="0"/>
              <a:t>اتجاه الرياح الذي تهب منه بعشرات الدرجات</a:t>
            </a:r>
            <a:r>
              <a:rPr lang="ar-EG" b="1" dirty="0" smtClean="0"/>
              <a:t> حسب الاتجاه</a:t>
            </a:r>
            <a:endParaRPr lang="en-US" dirty="0" smtClean="0"/>
          </a:p>
          <a:p>
            <a:r>
              <a:rPr lang="en-US" b="1" dirty="0" err="1" smtClean="0"/>
              <a:t>dd</a:t>
            </a:r>
            <a:r>
              <a:rPr lang="en-US" b="1" dirty="0" smtClean="0"/>
              <a:t> </a:t>
            </a:r>
            <a:r>
              <a:rPr lang="ar-EG" b="1" dirty="0"/>
              <a:t>ا</a:t>
            </a:r>
            <a:r>
              <a:rPr lang="ar-EG" b="1" dirty="0" smtClean="0"/>
              <a:t>تجاه </a:t>
            </a:r>
            <a:r>
              <a:rPr lang="ar-EG" b="1" dirty="0"/>
              <a:t>الرياح بعشرات الدرجات</a:t>
            </a:r>
            <a:endParaRPr lang="en-US" dirty="0" smtClean="0"/>
          </a:p>
          <a:p>
            <a:pPr algn="just" rtl="1"/>
            <a:r>
              <a:rPr lang="ar-SA" b="1" dirty="0" smtClean="0"/>
              <a:t>سرعة الرياح بالعقدة</a:t>
            </a:r>
            <a:endParaRPr lang="en-US" dirty="0" smtClean="0"/>
          </a:p>
          <a:p>
            <a:r>
              <a:rPr lang="en-US" b="1" dirty="0" err="1"/>
              <a:t>f</a:t>
            </a:r>
            <a:r>
              <a:rPr lang="en-US" b="1" dirty="0" err="1" smtClean="0"/>
              <a:t>f</a:t>
            </a:r>
            <a:r>
              <a:rPr lang="en-US" b="1" dirty="0" smtClean="0"/>
              <a:t>  </a:t>
            </a:r>
            <a:r>
              <a:rPr lang="ar-EG" b="1" dirty="0"/>
              <a:t>سرعة الرياح بالعقدة</a:t>
            </a:r>
            <a:endParaRPr lang="en-US" dirty="0" smtClean="0"/>
          </a:p>
          <a:p>
            <a:endParaRPr lang="en-US" dirty="0" smtClean="0"/>
          </a:p>
        </p:txBody>
      </p:sp>
      <p:sp>
        <p:nvSpPr>
          <p:cNvPr id="2" name="Title 1"/>
          <p:cNvSpPr>
            <a:spLocks noGrp="1"/>
          </p:cNvSpPr>
          <p:nvPr>
            <p:ph type="title"/>
          </p:nvPr>
        </p:nvSpPr>
        <p:spPr>
          <a:xfrm>
            <a:off x="457200" y="685800"/>
            <a:ext cx="8229600" cy="1371600"/>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err="1" smtClean="0">
                <a:solidFill>
                  <a:srgbClr val="EAEAEA"/>
                </a:solidFill>
                <a:latin typeface="Verdana" pitchFamily="34" charset="0"/>
                <a:ea typeface="+mn-ea"/>
                <a:cs typeface="Arial" charset="0"/>
              </a:rPr>
              <a:t>Nddff</a:t>
            </a:r>
            <a:endParaRPr lang="en-US" sz="4000" dirty="0"/>
          </a:p>
        </p:txBody>
      </p:sp>
    </p:spTree>
    <p:extLst>
      <p:ext uri="{BB962C8B-B14F-4D97-AF65-F5344CB8AC3E}">
        <p14:creationId xmlns:p14="http://schemas.microsoft.com/office/powerpoint/2010/main" val="28513182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Content Placeholder 2"/>
          <p:cNvSpPr>
            <a:spLocks noGrp="1"/>
          </p:cNvSpPr>
          <p:nvPr>
            <p:ph idx="1"/>
          </p:nvPr>
        </p:nvSpPr>
        <p:spPr>
          <a:xfrm>
            <a:off x="457200" y="2514600"/>
            <a:ext cx="8229600" cy="4114800"/>
          </a:xfrm>
        </p:spPr>
        <p:txBody>
          <a:bodyPr>
            <a:normAutofit fontScale="85000" lnSpcReduction="20000"/>
          </a:bodyPr>
          <a:lstStyle/>
          <a:p>
            <a:pPr algn="just" rtl="1"/>
            <a:r>
              <a:rPr lang="ar-SA" sz="2800" b="1" dirty="0" smtClean="0"/>
              <a:t>رقم ثابت يشير الى </a:t>
            </a:r>
            <a:r>
              <a:rPr lang="ar-EG" sz="2800" b="1" dirty="0" smtClean="0"/>
              <a:t>مجموعة </a:t>
            </a:r>
            <a:r>
              <a:rPr lang="ar-SA" sz="2800" b="1" dirty="0" smtClean="0"/>
              <a:t>درجة حرارة الهواء</a:t>
            </a:r>
            <a:endParaRPr lang="en-US" sz="2800" dirty="0" smtClean="0"/>
          </a:p>
          <a:p>
            <a:pPr algn="just"/>
            <a:r>
              <a:rPr lang="ar-EG" sz="2800" b="1" dirty="0" smtClean="0"/>
              <a:t>رقم </a:t>
            </a:r>
            <a:r>
              <a:rPr lang="ar-EG" sz="2800" b="1" dirty="0"/>
              <a:t>مميز لمجموعة درجة حرارة الهواء 1</a:t>
            </a:r>
          </a:p>
          <a:p>
            <a:pPr algn="just"/>
            <a:endParaRPr lang="en-US" sz="2800" dirty="0" smtClean="0"/>
          </a:p>
          <a:p>
            <a:pPr algn="just" rtl="1"/>
            <a:r>
              <a:rPr lang="ar-SA" sz="2800" b="1" dirty="0" smtClean="0"/>
              <a:t>رقم يشير إلى درجة حرارة الهواء سالبه أو موجبة</a:t>
            </a:r>
            <a:endParaRPr lang="en-US" sz="2800" dirty="0" smtClean="0"/>
          </a:p>
          <a:p>
            <a:pPr algn="just"/>
            <a:r>
              <a:rPr lang="en-US" sz="2800" b="1" dirty="0" err="1" smtClean="0"/>
              <a:t>Sn</a:t>
            </a:r>
            <a:r>
              <a:rPr lang="ar-EG" sz="2800" b="1" dirty="0" smtClean="0"/>
              <a:t> </a:t>
            </a:r>
            <a:r>
              <a:rPr lang="en-US" sz="2800" b="1" dirty="0" smtClean="0"/>
              <a:t> </a:t>
            </a:r>
            <a:r>
              <a:rPr lang="ar-EG" sz="2800" b="1" dirty="0"/>
              <a:t>مميز لدرجة حرارة الهواء (سالب ام موجب )</a:t>
            </a:r>
            <a:endParaRPr lang="en-US" sz="2800" dirty="0" smtClean="0"/>
          </a:p>
          <a:p>
            <a:pPr algn="just" rtl="1"/>
            <a:r>
              <a:rPr lang="ar-SA" sz="2800" b="1" dirty="0" smtClean="0"/>
              <a:t>إذا كان درجة الحرارة موجبة أو صفر</a:t>
            </a:r>
            <a:endParaRPr lang="en-US" sz="2800" dirty="0" smtClean="0"/>
          </a:p>
          <a:p>
            <a:pPr algn="just"/>
            <a:r>
              <a:rPr lang="en-US" sz="2800" b="1" dirty="0" smtClean="0"/>
              <a:t>0</a:t>
            </a:r>
            <a:endParaRPr lang="en-US" sz="2800" dirty="0" smtClean="0"/>
          </a:p>
          <a:p>
            <a:pPr algn="just" rtl="1"/>
            <a:r>
              <a:rPr lang="ar-SA" sz="2800" b="1" dirty="0" smtClean="0"/>
              <a:t>إذا كان درجة الحرارة سالبة</a:t>
            </a:r>
            <a:endParaRPr lang="en-US" sz="2800" dirty="0" smtClean="0"/>
          </a:p>
          <a:p>
            <a:pPr algn="just"/>
            <a:r>
              <a:rPr lang="en-US" sz="2800" b="1" dirty="0" smtClean="0"/>
              <a:t>1</a:t>
            </a:r>
            <a:endParaRPr lang="en-US" sz="2800" dirty="0" smtClean="0"/>
          </a:p>
          <a:p>
            <a:pPr algn="just" rtl="1"/>
            <a:r>
              <a:rPr lang="ar-SA" sz="2800" b="1" dirty="0" smtClean="0"/>
              <a:t>درجة حرارة الهواء بأعشار الدرجة المئوية</a:t>
            </a:r>
            <a:endParaRPr lang="en-US" sz="2800" dirty="0" smtClean="0"/>
          </a:p>
          <a:p>
            <a:pPr algn="just"/>
            <a:r>
              <a:rPr lang="en-US" sz="2800" b="1" dirty="0" smtClean="0"/>
              <a:t>TTT  </a:t>
            </a:r>
            <a:r>
              <a:rPr lang="ar-EG" sz="2800" b="1" dirty="0"/>
              <a:t>درجة حرارة الهواء </a:t>
            </a:r>
            <a:r>
              <a:rPr lang="ar-EG" sz="2800" b="1" dirty="0" smtClean="0"/>
              <a:t>لأقرب </a:t>
            </a:r>
            <a:r>
              <a:rPr lang="ar-EG" sz="2800" b="1" dirty="0"/>
              <a:t>رقم </a:t>
            </a:r>
            <a:r>
              <a:rPr lang="ar-EG" sz="2800" b="1" dirty="0" smtClean="0"/>
              <a:t>عشري </a:t>
            </a:r>
            <a:endParaRPr lang="en-US" sz="2800" dirty="0" smtClean="0"/>
          </a:p>
          <a:p>
            <a:pPr algn="r"/>
            <a:endParaRPr lang="en-US" dirty="0" smtClean="0"/>
          </a:p>
        </p:txBody>
      </p:sp>
      <p:sp>
        <p:nvSpPr>
          <p:cNvPr id="2" name="Title 1"/>
          <p:cNvSpPr>
            <a:spLocks noGrp="1"/>
          </p:cNvSpPr>
          <p:nvPr>
            <p:ph type="title"/>
          </p:nvPr>
        </p:nvSpPr>
        <p:spPr>
          <a:xfrm>
            <a:off x="457200" y="357166"/>
            <a:ext cx="8229600" cy="1776434"/>
          </a:xfrm>
        </p:spPr>
        <p:txBody>
          <a:bodyPr>
            <a:normAutofit/>
          </a:bodyPr>
          <a:lstStyle/>
          <a:p>
            <a:pPr lvl="0" rtl="1" fontAlgn="base">
              <a:spcAft>
                <a:spcPct val="0"/>
              </a:spcAft>
            </a:pPr>
            <a:r>
              <a:rPr lang="ar-EG" sz="4000" b="1" u="sng" dirty="0">
                <a:solidFill>
                  <a:srgbClr val="EAEAEA"/>
                </a:solidFill>
                <a:latin typeface="Verdana" pitchFamily="34" charset="0"/>
                <a:ea typeface="+mn-ea"/>
                <a:cs typeface="Arial" charset="0"/>
              </a:rPr>
              <a:t>ا</a:t>
            </a:r>
            <a:r>
              <a:rPr lang="ar-SA" sz="4000" b="1" u="sng" dirty="0" smtClean="0">
                <a:solidFill>
                  <a:srgbClr val="EAEAEA"/>
                </a:solidFill>
                <a:latin typeface="Verdana" pitchFamily="34" charset="0"/>
                <a:ea typeface="+mn-ea"/>
                <a:cs typeface="Arial" charset="0"/>
              </a:rPr>
              <a:t>لمجموعة  </a:t>
            </a:r>
            <a:r>
              <a:rPr lang="en-US" sz="4000" b="1" u="sng" dirty="0" smtClean="0">
                <a:solidFill>
                  <a:srgbClr val="EAEAEA"/>
                </a:solidFill>
                <a:latin typeface="Verdana" pitchFamily="34" charset="0"/>
                <a:ea typeface="+mn-ea"/>
                <a:cs typeface="Arial" charset="0"/>
              </a:rPr>
              <a:t>1snTTT</a:t>
            </a:r>
            <a:endParaRPr lang="en-US" sz="4000" b="1" dirty="0"/>
          </a:p>
        </p:txBody>
      </p:sp>
    </p:spTree>
    <p:extLst>
      <p:ext uri="{BB962C8B-B14F-4D97-AF65-F5344CB8AC3E}">
        <p14:creationId xmlns:p14="http://schemas.microsoft.com/office/powerpoint/2010/main" val="316617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Content Placeholder 2"/>
          <p:cNvSpPr>
            <a:spLocks noGrp="1"/>
          </p:cNvSpPr>
          <p:nvPr>
            <p:ph idx="1"/>
          </p:nvPr>
        </p:nvSpPr>
        <p:spPr>
          <a:xfrm>
            <a:off x="228600" y="2514600"/>
            <a:ext cx="8610600" cy="4114800"/>
          </a:xfrm>
        </p:spPr>
        <p:txBody>
          <a:bodyPr>
            <a:normAutofit fontScale="77500" lnSpcReduction="20000"/>
          </a:bodyPr>
          <a:lstStyle/>
          <a:p>
            <a:pPr algn="just" rtl="1"/>
            <a:r>
              <a:rPr lang="ar-SA" sz="2800" b="1" dirty="0" smtClean="0"/>
              <a:t>رقم ثابت يشير الى درجة حرارة نقطة الندى</a:t>
            </a:r>
            <a:endParaRPr lang="en-US" sz="2800" dirty="0" smtClean="0"/>
          </a:p>
          <a:p>
            <a:pPr algn="just"/>
            <a:r>
              <a:rPr lang="en-US" sz="2800" b="1" dirty="0" smtClean="0"/>
              <a:t>2 </a:t>
            </a:r>
            <a:r>
              <a:rPr lang="ar-EG" sz="2800" b="1" dirty="0"/>
              <a:t>رقم مميز لمجموعة درجة حرارة نقطة الندى </a:t>
            </a:r>
            <a:endParaRPr lang="en-US" sz="2800" dirty="0" smtClean="0"/>
          </a:p>
          <a:p>
            <a:pPr algn="just" rtl="1"/>
            <a:r>
              <a:rPr lang="ar-SA" sz="2800" b="1" dirty="0" smtClean="0"/>
              <a:t>رقم يشير إلى درجة حرارة نقطة الندى سالبة أو موجبة</a:t>
            </a:r>
            <a:endParaRPr lang="en-US" sz="2800" dirty="0" smtClean="0"/>
          </a:p>
          <a:p>
            <a:pPr algn="just"/>
            <a:r>
              <a:rPr lang="en-US" sz="2800" b="1" dirty="0" err="1" smtClean="0"/>
              <a:t>sn</a:t>
            </a:r>
            <a:r>
              <a:rPr lang="en-US" sz="2800" b="1" dirty="0" smtClean="0"/>
              <a:t> </a:t>
            </a:r>
            <a:r>
              <a:rPr lang="ar-EG" sz="2800" b="1" dirty="0"/>
              <a:t>مميز لدرجة حرارة نقطة الندى (سالب ام موجب ) </a:t>
            </a:r>
            <a:endParaRPr lang="en-US" sz="2800" dirty="0" smtClean="0"/>
          </a:p>
          <a:p>
            <a:pPr algn="just" rtl="1"/>
            <a:r>
              <a:rPr lang="ar-SA" sz="2800" b="1" dirty="0" smtClean="0"/>
              <a:t>إذا كانت نقطة الندى موجبة أو صفر</a:t>
            </a:r>
            <a:endParaRPr lang="en-US" sz="2800" dirty="0" smtClean="0"/>
          </a:p>
          <a:p>
            <a:pPr algn="just"/>
            <a:r>
              <a:rPr lang="en-US" sz="2800" b="1" dirty="0" smtClean="0"/>
              <a:t>0 </a:t>
            </a:r>
            <a:r>
              <a:rPr lang="ar-EG" sz="2800" b="1" dirty="0"/>
              <a:t>درجة حرارة نقطة الندى موجبة او درجة حرارة نقطة الندى صفر</a:t>
            </a:r>
          </a:p>
          <a:p>
            <a:pPr algn="just"/>
            <a:endParaRPr lang="en-US" sz="2800" dirty="0" smtClean="0"/>
          </a:p>
          <a:p>
            <a:pPr algn="just" rtl="1"/>
            <a:r>
              <a:rPr lang="ar-SA" sz="2800" b="1" dirty="0" smtClean="0"/>
              <a:t>إذا كانت نقطة الندى</a:t>
            </a:r>
            <a:r>
              <a:rPr lang="en-US" sz="2800" b="1" dirty="0" smtClean="0"/>
              <a:t> </a:t>
            </a:r>
            <a:r>
              <a:rPr lang="ar-EG" sz="2800" b="1" dirty="0" smtClean="0"/>
              <a:t> دون الصفر المئوي</a:t>
            </a:r>
            <a:endParaRPr lang="en-US" sz="2800" dirty="0" smtClean="0"/>
          </a:p>
          <a:p>
            <a:pPr algn="just"/>
            <a:r>
              <a:rPr lang="en-US" sz="2800" b="1" dirty="0" smtClean="0"/>
              <a:t>1 </a:t>
            </a:r>
            <a:r>
              <a:rPr lang="ar-EG" sz="2800" b="1" dirty="0"/>
              <a:t>درجة  حرارة نقطة الندى سالبة</a:t>
            </a:r>
          </a:p>
          <a:p>
            <a:pPr algn="just"/>
            <a:endParaRPr lang="en-US" sz="2800" dirty="0" smtClean="0"/>
          </a:p>
          <a:p>
            <a:pPr algn="just" rtl="1"/>
            <a:r>
              <a:rPr lang="ar-SA" sz="2800" b="1" dirty="0" smtClean="0"/>
              <a:t>درجة حرارة نقطة الندى بأعشار الدرجة المئوية</a:t>
            </a:r>
            <a:endParaRPr lang="en-US" sz="2800" dirty="0" smtClean="0"/>
          </a:p>
          <a:p>
            <a:pPr algn="just"/>
            <a:r>
              <a:rPr lang="en-US" sz="2800" b="1" dirty="0" err="1" smtClean="0"/>
              <a:t>TdTdTd</a:t>
            </a:r>
            <a:r>
              <a:rPr lang="en-US" sz="2800" b="1" dirty="0" smtClean="0"/>
              <a:t>  </a:t>
            </a:r>
            <a:r>
              <a:rPr lang="ar-EG" sz="2800" b="1" dirty="0"/>
              <a:t>درجة حرارة نقطة الندى </a:t>
            </a:r>
            <a:r>
              <a:rPr lang="ar-EG" sz="2800" b="1" dirty="0" smtClean="0"/>
              <a:t>لأقرب </a:t>
            </a:r>
            <a:r>
              <a:rPr lang="ar-EG" sz="2800" b="1" dirty="0"/>
              <a:t>رقم </a:t>
            </a:r>
            <a:r>
              <a:rPr lang="ar-EG" sz="2800" b="1" dirty="0" smtClean="0"/>
              <a:t>عشري </a:t>
            </a:r>
            <a:endParaRPr lang="en-US" sz="2800" dirty="0" smtClean="0"/>
          </a:p>
          <a:p>
            <a:pPr algn="r"/>
            <a:endParaRPr lang="en-US" dirty="0" smtClean="0"/>
          </a:p>
        </p:txBody>
      </p:sp>
      <p:sp>
        <p:nvSpPr>
          <p:cNvPr id="2" name="Title 1"/>
          <p:cNvSpPr>
            <a:spLocks noGrp="1"/>
          </p:cNvSpPr>
          <p:nvPr>
            <p:ph type="title"/>
          </p:nvPr>
        </p:nvSpPr>
        <p:spPr>
          <a:xfrm>
            <a:off x="457200" y="500042"/>
            <a:ext cx="8229600" cy="1481158"/>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2snTdTdTd</a:t>
            </a:r>
            <a:endParaRPr lang="en-US" sz="4000" dirty="0"/>
          </a:p>
        </p:txBody>
      </p:sp>
    </p:spTree>
    <p:extLst>
      <p:ext uri="{BB962C8B-B14F-4D97-AF65-F5344CB8AC3E}">
        <p14:creationId xmlns:p14="http://schemas.microsoft.com/office/powerpoint/2010/main" val="3314348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a:xfrm>
            <a:off x="304800" y="2514600"/>
            <a:ext cx="8534400" cy="4114800"/>
          </a:xfrm>
        </p:spPr>
        <p:txBody>
          <a:bodyPr>
            <a:normAutofit lnSpcReduction="10000"/>
          </a:bodyPr>
          <a:lstStyle/>
          <a:p>
            <a:pPr algn="just" rtl="1"/>
            <a:r>
              <a:rPr lang="ar-SA" b="1" dirty="0" smtClean="0"/>
              <a:t>رقم ثابت يشير إلى الضغط الجوي لمستوى المحطة</a:t>
            </a:r>
            <a:endParaRPr lang="en-US" dirty="0" smtClean="0"/>
          </a:p>
          <a:p>
            <a:pPr algn="just"/>
            <a:r>
              <a:rPr lang="en-US" b="1" dirty="0" smtClean="0"/>
              <a:t>3</a:t>
            </a:r>
            <a:r>
              <a:rPr lang="ar-EG" b="1" dirty="0" smtClean="0"/>
              <a:t> </a:t>
            </a:r>
            <a:r>
              <a:rPr lang="en-US" b="1" dirty="0" smtClean="0"/>
              <a:t> </a:t>
            </a:r>
            <a:r>
              <a:rPr lang="ar-EG" b="1" dirty="0"/>
              <a:t>رقم مميز لمجموعة الضغط </a:t>
            </a:r>
            <a:r>
              <a:rPr lang="ar-EG" b="1" dirty="0" smtClean="0"/>
              <a:t>الجوي</a:t>
            </a:r>
            <a:endParaRPr lang="en-US" dirty="0" smtClean="0"/>
          </a:p>
          <a:p>
            <a:pPr algn="just" rtl="1"/>
            <a:r>
              <a:rPr lang="ar-SA" b="1" dirty="0" smtClean="0"/>
              <a:t>الضغط الجوي لمستوى المحطة بأعشار </a:t>
            </a:r>
            <a:r>
              <a:rPr lang="ar-SA" b="1" dirty="0" err="1" smtClean="0"/>
              <a:t>الهكتوباسكال</a:t>
            </a:r>
            <a:endParaRPr lang="en-US" dirty="0" smtClean="0"/>
          </a:p>
          <a:p>
            <a:pPr algn="just"/>
            <a:r>
              <a:rPr lang="en-US" b="1" dirty="0" err="1" smtClean="0"/>
              <a:t>PoPoPoPo</a:t>
            </a:r>
            <a:r>
              <a:rPr lang="en-US" b="1" dirty="0" smtClean="0"/>
              <a:t>  </a:t>
            </a:r>
            <a:r>
              <a:rPr lang="ar-EG" b="1" dirty="0"/>
              <a:t>الضغط </a:t>
            </a:r>
            <a:r>
              <a:rPr lang="ar-EG" b="1" dirty="0" smtClean="0"/>
              <a:t>الجوي </a:t>
            </a:r>
            <a:r>
              <a:rPr lang="ar-EG" b="1" dirty="0" err="1"/>
              <a:t>بالهكتوبسكال</a:t>
            </a:r>
            <a:r>
              <a:rPr lang="ar-EG" b="1" dirty="0"/>
              <a:t> </a:t>
            </a:r>
            <a:r>
              <a:rPr lang="ar-EG" b="1" dirty="0" smtClean="0"/>
              <a:t>لأقرب </a:t>
            </a:r>
            <a:r>
              <a:rPr lang="ar-EG" b="1" dirty="0"/>
              <a:t>رقم </a:t>
            </a:r>
            <a:r>
              <a:rPr lang="ar-EG" b="1" dirty="0" smtClean="0"/>
              <a:t>عشري </a:t>
            </a:r>
            <a:r>
              <a:rPr lang="ar-EG" b="1" dirty="0"/>
              <a:t>بعد حذف رقم </a:t>
            </a:r>
            <a:r>
              <a:rPr lang="ar-EG" b="1" dirty="0" smtClean="0"/>
              <a:t>الالاف</a:t>
            </a:r>
            <a:endParaRPr lang="en-US" b="1" dirty="0"/>
          </a:p>
          <a:p>
            <a:pPr algn="just" rtl="1"/>
            <a:r>
              <a:rPr lang="ar-EG" b="1" dirty="0" smtClean="0"/>
              <a:t>اذا </a:t>
            </a:r>
            <a:r>
              <a:rPr lang="ar-EG" b="1" dirty="0"/>
              <a:t>كان الرقم المجود بالشفرة أكبر من 1000 يتم اضافة رقم 1 على </a:t>
            </a:r>
            <a:r>
              <a:rPr lang="ar-EG" b="1" dirty="0" smtClean="0"/>
              <a:t>اليمين</a:t>
            </a:r>
            <a:r>
              <a:rPr lang="ar-EG" b="1" dirty="0"/>
              <a:t>،</a:t>
            </a:r>
            <a:r>
              <a:rPr lang="ar-EG" b="1" dirty="0" smtClean="0"/>
              <a:t> </a:t>
            </a:r>
            <a:r>
              <a:rPr lang="ar-EG" b="1" dirty="0"/>
              <a:t>ويمثل الرقم </a:t>
            </a:r>
            <a:r>
              <a:rPr lang="ar-EG" b="1" dirty="0" smtClean="0"/>
              <a:t>في </a:t>
            </a:r>
            <a:r>
              <a:rPr lang="ar-EG" b="1" dirty="0"/>
              <a:t>هذه الحالة الضغط </a:t>
            </a:r>
            <a:r>
              <a:rPr lang="ar-EG" b="1" dirty="0" smtClean="0"/>
              <a:t>الجوي لأقرب </a:t>
            </a:r>
            <a:r>
              <a:rPr lang="ar-EG" b="1" dirty="0"/>
              <a:t>رقم </a:t>
            </a:r>
            <a:r>
              <a:rPr lang="ar-EG" b="1" dirty="0" smtClean="0"/>
              <a:t>عشري، مثال: </a:t>
            </a:r>
            <a:r>
              <a:rPr lang="ar-EG" b="1" dirty="0"/>
              <a:t>اذا كان الرقم الموجود </a:t>
            </a:r>
            <a:r>
              <a:rPr lang="ar-EG" b="1" dirty="0" smtClean="0"/>
              <a:t>بالشفرة 0147 </a:t>
            </a:r>
            <a:r>
              <a:rPr lang="ar-EG" b="1" dirty="0"/>
              <a:t>فالضغط </a:t>
            </a:r>
            <a:r>
              <a:rPr lang="ar-EG" b="1" dirty="0" smtClean="0"/>
              <a:t>الجوي </a:t>
            </a:r>
            <a:r>
              <a:rPr lang="ar-EG" b="1" dirty="0" err="1"/>
              <a:t>فى</a:t>
            </a:r>
            <a:r>
              <a:rPr lang="ar-EG" b="1" dirty="0"/>
              <a:t> هذه الحالة هو 1014.7 </a:t>
            </a:r>
            <a:r>
              <a:rPr lang="ar-EG" b="1" dirty="0" err="1"/>
              <a:t>هكتوبسكال</a:t>
            </a:r>
            <a:r>
              <a:rPr lang="ar-EG" b="1" dirty="0"/>
              <a:t> </a:t>
            </a:r>
            <a:r>
              <a:rPr lang="ar-EG" b="1" dirty="0" smtClean="0"/>
              <a:t>.</a:t>
            </a:r>
          </a:p>
          <a:p>
            <a:pPr algn="just" rtl="1"/>
            <a:r>
              <a:rPr lang="ar-EG" b="1" dirty="0" smtClean="0"/>
              <a:t>أما إذا </a:t>
            </a:r>
            <a:r>
              <a:rPr lang="ar-EG" b="1" dirty="0"/>
              <a:t>كان الرقم الموجود أقل من </a:t>
            </a:r>
            <a:r>
              <a:rPr lang="ar-EG" b="1" dirty="0" smtClean="0"/>
              <a:t>1000، </a:t>
            </a:r>
            <a:r>
              <a:rPr lang="ar-EG" b="1" dirty="0"/>
              <a:t>لا يتم إضافة </a:t>
            </a:r>
            <a:r>
              <a:rPr lang="ar-EG" b="1" dirty="0" smtClean="0"/>
              <a:t>أي </a:t>
            </a:r>
            <a:r>
              <a:rPr lang="ar-EG" b="1" dirty="0"/>
              <a:t>رقم ويمثل الرقم الموجود </a:t>
            </a:r>
            <a:r>
              <a:rPr lang="ar-EG" b="1" dirty="0" smtClean="0"/>
              <a:t>في </a:t>
            </a:r>
            <a:r>
              <a:rPr lang="ar-EG" b="1" dirty="0"/>
              <a:t>الشفرة </a:t>
            </a:r>
            <a:r>
              <a:rPr lang="ar-EG" b="1" dirty="0" smtClean="0"/>
              <a:t>حالة </a:t>
            </a:r>
            <a:r>
              <a:rPr lang="ar-EG" b="1" dirty="0"/>
              <a:t>الضغط </a:t>
            </a:r>
            <a:r>
              <a:rPr lang="ar-EG" b="1" dirty="0" smtClean="0"/>
              <a:t>الجوي لأقرب </a:t>
            </a:r>
            <a:r>
              <a:rPr lang="ar-EG" b="1" dirty="0"/>
              <a:t>رقم </a:t>
            </a:r>
            <a:r>
              <a:rPr lang="ar-EG" b="1" dirty="0" smtClean="0"/>
              <a:t>عشري، مثال: </a:t>
            </a:r>
            <a:r>
              <a:rPr lang="ar-EG" b="1" dirty="0"/>
              <a:t>اذا كان الرقم الموجود بالشفرة 9982 فالضغط </a:t>
            </a:r>
            <a:r>
              <a:rPr lang="ar-EG" b="1" dirty="0" smtClean="0"/>
              <a:t>الجوي </a:t>
            </a:r>
            <a:r>
              <a:rPr lang="ar-EG" b="1" dirty="0" err="1"/>
              <a:t>فى</a:t>
            </a:r>
            <a:r>
              <a:rPr lang="ar-EG" b="1" dirty="0"/>
              <a:t> هذه الحالة هو 998.2 </a:t>
            </a:r>
            <a:r>
              <a:rPr lang="ar-EG" b="1" dirty="0" err="1" smtClean="0"/>
              <a:t>هكتوبسكال</a:t>
            </a:r>
            <a:r>
              <a:rPr lang="ar-EG" b="1" dirty="0" smtClean="0"/>
              <a:t>.</a:t>
            </a:r>
            <a:endParaRPr lang="en-US" dirty="0" smtClean="0"/>
          </a:p>
          <a:p>
            <a:pPr algn="r"/>
            <a:endParaRPr lang="en-US" dirty="0" smtClean="0"/>
          </a:p>
        </p:txBody>
      </p:sp>
      <p:sp>
        <p:nvSpPr>
          <p:cNvPr id="2" name="Title 1"/>
          <p:cNvSpPr>
            <a:spLocks noGrp="1"/>
          </p:cNvSpPr>
          <p:nvPr>
            <p:ph type="title"/>
          </p:nvPr>
        </p:nvSpPr>
        <p:spPr>
          <a:xfrm>
            <a:off x="457200" y="254000"/>
            <a:ext cx="8229600" cy="1955800"/>
          </a:xfrm>
        </p:spPr>
        <p:txBody>
          <a:bodyPr>
            <a:normAutofit/>
          </a:bodyPr>
          <a:lstStyle/>
          <a:p>
            <a:pPr rtl="1">
              <a:defRPr/>
            </a:pPr>
            <a:r>
              <a:rPr lang="ar-EG" b="1" dirty="0"/>
              <a:t> </a:t>
            </a:r>
            <a:r>
              <a:rPr lang="ar-EG" sz="4000" b="1" u="sng" dirty="0">
                <a:solidFill>
                  <a:srgbClr val="EAEAEA"/>
                </a:solidFill>
                <a:latin typeface="Verdana" pitchFamily="34" charset="0"/>
                <a:ea typeface="+mn-ea"/>
                <a:cs typeface="Arial" charset="0"/>
              </a:rPr>
              <a:t>المجموعة </a:t>
            </a:r>
            <a:r>
              <a:rPr lang="en-US" sz="4000" b="1" u="sng" dirty="0">
                <a:solidFill>
                  <a:srgbClr val="EAEAEA"/>
                </a:solidFill>
                <a:latin typeface="Verdana" pitchFamily="34" charset="0"/>
                <a:ea typeface="+mn-ea"/>
                <a:cs typeface="Arial" charset="0"/>
              </a:rPr>
              <a:t>3PoPoPoPo</a:t>
            </a:r>
          </a:p>
        </p:txBody>
      </p:sp>
    </p:spTree>
    <p:extLst>
      <p:ext uri="{BB962C8B-B14F-4D97-AF65-F5344CB8AC3E}">
        <p14:creationId xmlns:p14="http://schemas.microsoft.com/office/powerpoint/2010/main" val="236373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a:xfrm>
            <a:off x="228600" y="2438400"/>
            <a:ext cx="8686800" cy="4191000"/>
          </a:xfrm>
        </p:spPr>
        <p:txBody>
          <a:bodyPr>
            <a:normAutofit lnSpcReduction="10000"/>
          </a:bodyPr>
          <a:lstStyle/>
          <a:p>
            <a:pPr algn="just" rtl="1"/>
            <a:r>
              <a:rPr lang="ar-SA" b="1" dirty="0"/>
              <a:t>رقم ثابت يشير إلى الضغط </a:t>
            </a:r>
            <a:r>
              <a:rPr lang="ar-SA" b="1" dirty="0" err="1"/>
              <a:t>الجوى</a:t>
            </a:r>
            <a:r>
              <a:rPr lang="ar-SA" b="1" dirty="0"/>
              <a:t> المصحح لمستوى سطح البحر</a:t>
            </a:r>
          </a:p>
          <a:p>
            <a:pPr algn="just"/>
            <a:r>
              <a:rPr lang="ar-EG" b="1" dirty="0" smtClean="0"/>
              <a:t>4</a:t>
            </a:r>
            <a:r>
              <a:rPr lang="en-US" b="1" dirty="0" smtClean="0"/>
              <a:t> </a:t>
            </a:r>
            <a:r>
              <a:rPr lang="ar-EG" b="1" dirty="0"/>
              <a:t>رقم مميز لمجموعة الضغط </a:t>
            </a:r>
            <a:r>
              <a:rPr lang="ar-EG" b="1" dirty="0" smtClean="0"/>
              <a:t>الجوي</a:t>
            </a:r>
            <a:endParaRPr lang="en-US" dirty="0" smtClean="0"/>
          </a:p>
          <a:p>
            <a:pPr algn="just" rtl="1"/>
            <a:r>
              <a:rPr lang="ar-SA" b="1" dirty="0"/>
              <a:t>الضغط </a:t>
            </a:r>
            <a:r>
              <a:rPr lang="ar-SA" b="1" dirty="0" err="1"/>
              <a:t>الجوى</a:t>
            </a:r>
            <a:r>
              <a:rPr lang="ar-SA" b="1" dirty="0"/>
              <a:t> المصحح لمستوى سطح البحر بأعشار </a:t>
            </a:r>
            <a:r>
              <a:rPr lang="ar-SA" b="1" dirty="0" err="1"/>
              <a:t>الهكتوباسكال</a:t>
            </a:r>
            <a:r>
              <a:rPr lang="ar-SA" b="1" dirty="0"/>
              <a:t> مع حذف خانة الألوف</a:t>
            </a:r>
          </a:p>
          <a:p>
            <a:pPr algn="just"/>
            <a:r>
              <a:rPr lang="en-US" b="1" dirty="0" smtClean="0"/>
              <a:t>PPPP  </a:t>
            </a:r>
            <a:r>
              <a:rPr lang="ar-EG" b="1" dirty="0"/>
              <a:t>الضغط </a:t>
            </a:r>
            <a:r>
              <a:rPr lang="ar-EG" b="1" dirty="0" smtClean="0"/>
              <a:t>الجوي </a:t>
            </a:r>
            <a:r>
              <a:rPr lang="ar-EG" b="1" dirty="0" err="1"/>
              <a:t>بالهكتوبسكال</a:t>
            </a:r>
            <a:r>
              <a:rPr lang="ar-EG" b="1" dirty="0"/>
              <a:t> </a:t>
            </a:r>
            <a:r>
              <a:rPr lang="ar-EG" b="1" dirty="0" smtClean="0"/>
              <a:t>لأقرب </a:t>
            </a:r>
            <a:r>
              <a:rPr lang="ar-EG" b="1" dirty="0"/>
              <a:t>رقم </a:t>
            </a:r>
            <a:r>
              <a:rPr lang="ar-EG" b="1" dirty="0" smtClean="0"/>
              <a:t>عشري </a:t>
            </a:r>
            <a:r>
              <a:rPr lang="ar-EG" b="1" dirty="0"/>
              <a:t>بعد حذف رقم </a:t>
            </a:r>
            <a:r>
              <a:rPr lang="ar-EG" b="1" dirty="0" smtClean="0"/>
              <a:t>الالاف</a:t>
            </a:r>
            <a:endParaRPr lang="en-US" b="1" dirty="0"/>
          </a:p>
          <a:p>
            <a:pPr algn="just" rtl="1"/>
            <a:r>
              <a:rPr lang="ar-EG" b="1" dirty="0" smtClean="0"/>
              <a:t>اذا </a:t>
            </a:r>
            <a:r>
              <a:rPr lang="ar-EG" b="1" dirty="0"/>
              <a:t>كان الرقم المجود بالشفرة أكبر من 1000 يتم اضافة رقم 1 على </a:t>
            </a:r>
            <a:r>
              <a:rPr lang="ar-EG" b="1" dirty="0" smtClean="0"/>
              <a:t>اليمين</a:t>
            </a:r>
            <a:r>
              <a:rPr lang="ar-EG" b="1" dirty="0"/>
              <a:t>،</a:t>
            </a:r>
            <a:r>
              <a:rPr lang="ar-EG" b="1" dirty="0" smtClean="0"/>
              <a:t> </a:t>
            </a:r>
            <a:r>
              <a:rPr lang="ar-EG" b="1" dirty="0"/>
              <a:t>ويمثل الرقم </a:t>
            </a:r>
            <a:r>
              <a:rPr lang="ar-EG" b="1" dirty="0" smtClean="0"/>
              <a:t>في </a:t>
            </a:r>
            <a:r>
              <a:rPr lang="ar-EG" b="1" dirty="0"/>
              <a:t>هذه الحالة الضغط </a:t>
            </a:r>
            <a:r>
              <a:rPr lang="ar-EG" b="1" dirty="0" smtClean="0"/>
              <a:t>الجوي لأقرب </a:t>
            </a:r>
            <a:r>
              <a:rPr lang="ar-EG" b="1" dirty="0"/>
              <a:t>رقم </a:t>
            </a:r>
            <a:r>
              <a:rPr lang="ar-EG" b="1" dirty="0" smtClean="0"/>
              <a:t>عشري، مثال: </a:t>
            </a:r>
            <a:r>
              <a:rPr lang="ar-EG" b="1" dirty="0"/>
              <a:t>اذا كان الرقم الموجود </a:t>
            </a:r>
            <a:r>
              <a:rPr lang="ar-EG" b="1" dirty="0" smtClean="0"/>
              <a:t>بالشفرة 0128 </a:t>
            </a:r>
            <a:r>
              <a:rPr lang="ar-EG" b="1" dirty="0"/>
              <a:t>فالضغط </a:t>
            </a:r>
            <a:r>
              <a:rPr lang="ar-EG" b="1" dirty="0" smtClean="0"/>
              <a:t>الجوي </a:t>
            </a:r>
            <a:r>
              <a:rPr lang="ar-EG" b="1" dirty="0" err="1"/>
              <a:t>فى</a:t>
            </a:r>
            <a:r>
              <a:rPr lang="ar-EG" b="1" dirty="0"/>
              <a:t> هذه الحالة هو </a:t>
            </a:r>
            <a:r>
              <a:rPr lang="ar-EG" b="1" dirty="0" smtClean="0"/>
              <a:t>1012.8 </a:t>
            </a:r>
            <a:r>
              <a:rPr lang="ar-EG" b="1" dirty="0" err="1"/>
              <a:t>هكتوبسكال</a:t>
            </a:r>
            <a:r>
              <a:rPr lang="ar-EG" b="1" dirty="0"/>
              <a:t> </a:t>
            </a:r>
            <a:r>
              <a:rPr lang="ar-EG" b="1" dirty="0" smtClean="0"/>
              <a:t>.</a:t>
            </a:r>
          </a:p>
          <a:p>
            <a:pPr algn="just" rtl="1"/>
            <a:r>
              <a:rPr lang="ar-EG" b="1" dirty="0" smtClean="0"/>
              <a:t>أما إذا </a:t>
            </a:r>
            <a:r>
              <a:rPr lang="ar-EG" b="1" dirty="0"/>
              <a:t>كان الرقم الموجود أقل من </a:t>
            </a:r>
            <a:r>
              <a:rPr lang="ar-EG" b="1" dirty="0" smtClean="0"/>
              <a:t>1000، </a:t>
            </a:r>
            <a:r>
              <a:rPr lang="ar-EG" b="1" dirty="0"/>
              <a:t>لا يتم إضافة </a:t>
            </a:r>
            <a:r>
              <a:rPr lang="ar-EG" b="1" dirty="0" smtClean="0"/>
              <a:t>أي </a:t>
            </a:r>
            <a:r>
              <a:rPr lang="ar-EG" b="1" dirty="0"/>
              <a:t>رقم ويمثل الرقم الموجود </a:t>
            </a:r>
            <a:r>
              <a:rPr lang="ar-EG" b="1" dirty="0" smtClean="0"/>
              <a:t>في </a:t>
            </a:r>
            <a:r>
              <a:rPr lang="ar-EG" b="1" dirty="0"/>
              <a:t>الشفرة </a:t>
            </a:r>
            <a:r>
              <a:rPr lang="ar-EG" b="1" dirty="0" smtClean="0"/>
              <a:t>حالة </a:t>
            </a:r>
            <a:r>
              <a:rPr lang="ar-EG" b="1" dirty="0"/>
              <a:t>الضغط </a:t>
            </a:r>
            <a:r>
              <a:rPr lang="ar-EG" b="1" dirty="0" smtClean="0"/>
              <a:t>الجوي لأقرب </a:t>
            </a:r>
            <a:r>
              <a:rPr lang="ar-EG" b="1" dirty="0"/>
              <a:t>رقم </a:t>
            </a:r>
            <a:r>
              <a:rPr lang="ar-EG" b="1" dirty="0" smtClean="0"/>
              <a:t>عشري، مثال: </a:t>
            </a:r>
            <a:r>
              <a:rPr lang="ar-EG" b="1" dirty="0"/>
              <a:t>اذا كان الرقم الموجود بالشفرة </a:t>
            </a:r>
            <a:r>
              <a:rPr lang="ar-EG" b="1" dirty="0" smtClean="0"/>
              <a:t>9860 </a:t>
            </a:r>
            <a:r>
              <a:rPr lang="ar-EG" b="1" dirty="0"/>
              <a:t>فالضغط </a:t>
            </a:r>
            <a:r>
              <a:rPr lang="ar-EG" b="1" dirty="0" smtClean="0"/>
              <a:t>الجوي </a:t>
            </a:r>
            <a:r>
              <a:rPr lang="ar-EG" b="1" dirty="0" err="1"/>
              <a:t>فى</a:t>
            </a:r>
            <a:r>
              <a:rPr lang="ar-EG" b="1" dirty="0"/>
              <a:t> هذه الحالة هو </a:t>
            </a:r>
            <a:r>
              <a:rPr lang="ar-EG" b="1" dirty="0" smtClean="0"/>
              <a:t>986.0 </a:t>
            </a:r>
            <a:r>
              <a:rPr lang="ar-EG" b="1" dirty="0" err="1" smtClean="0"/>
              <a:t>هكتوبسكال</a:t>
            </a:r>
            <a:r>
              <a:rPr lang="ar-EG" b="1" dirty="0" smtClean="0"/>
              <a:t>.</a:t>
            </a:r>
            <a:endParaRPr lang="en-US" dirty="0" smtClean="0"/>
          </a:p>
          <a:p>
            <a:pPr algn="r"/>
            <a:endParaRPr lang="en-US" dirty="0" smtClean="0"/>
          </a:p>
        </p:txBody>
      </p:sp>
      <p:sp>
        <p:nvSpPr>
          <p:cNvPr id="2" name="Title 1"/>
          <p:cNvSpPr>
            <a:spLocks noGrp="1"/>
          </p:cNvSpPr>
          <p:nvPr>
            <p:ph type="title"/>
          </p:nvPr>
        </p:nvSpPr>
        <p:spPr>
          <a:xfrm>
            <a:off x="457200" y="254000"/>
            <a:ext cx="8229600" cy="1955800"/>
          </a:xfrm>
        </p:spPr>
        <p:txBody>
          <a:bodyPr>
            <a:normAutofit/>
          </a:bodyPr>
          <a:lstStyle/>
          <a:p>
            <a:pPr rtl="1">
              <a:defRPr/>
            </a:pPr>
            <a:r>
              <a:rPr lang="ar-EG" b="1" dirty="0"/>
              <a:t> </a:t>
            </a:r>
            <a:r>
              <a:rPr lang="ar-SA" sz="4000" b="1" u="sng" dirty="0">
                <a:solidFill>
                  <a:srgbClr val="EAEAEA"/>
                </a:solidFill>
                <a:latin typeface="Verdana" pitchFamily="34" charset="0"/>
                <a:cs typeface="Arial" charset="0"/>
              </a:rPr>
              <a:t>المجموعة </a:t>
            </a:r>
            <a:r>
              <a:rPr lang="en-US" sz="4000" b="1" u="sng" dirty="0">
                <a:solidFill>
                  <a:srgbClr val="EAEAEA"/>
                </a:solidFill>
                <a:latin typeface="Verdana" pitchFamily="34" charset="0"/>
                <a:cs typeface="Arial" charset="0"/>
              </a:rPr>
              <a:t>4PPPP</a:t>
            </a:r>
            <a:endParaRPr lang="en-US" sz="4000" b="1" u="sng" dirty="0">
              <a:solidFill>
                <a:srgbClr val="EAEAEA"/>
              </a:solidFill>
              <a:latin typeface="Verdana" pitchFamily="34" charset="0"/>
              <a:ea typeface="+mn-ea"/>
              <a:cs typeface="Arial" charset="0"/>
            </a:endParaRPr>
          </a:p>
        </p:txBody>
      </p:sp>
    </p:spTree>
    <p:extLst>
      <p:ext uri="{BB962C8B-B14F-4D97-AF65-F5344CB8AC3E}">
        <p14:creationId xmlns:p14="http://schemas.microsoft.com/office/powerpoint/2010/main" val="782666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04800" y="1676400"/>
            <a:ext cx="8686800" cy="1066800"/>
          </a:xfrm>
        </p:spPr>
        <p:txBody>
          <a:bodyPr>
            <a:normAutofit fontScale="92500" lnSpcReduction="20000"/>
          </a:bodyPr>
          <a:lstStyle/>
          <a:p>
            <a:pPr lvl="0" algn="just" rtl="1">
              <a:buClr>
                <a:srgbClr val="31B6FD"/>
              </a:buClr>
            </a:pPr>
            <a:r>
              <a:rPr lang="ar-SA" b="1" dirty="0">
                <a:solidFill>
                  <a:srgbClr val="073E87"/>
                </a:solidFill>
              </a:rPr>
              <a:t>رقم ثابت يشير إلى </a:t>
            </a:r>
            <a:r>
              <a:rPr lang="ar-EG" b="1" dirty="0">
                <a:solidFill>
                  <a:srgbClr val="073E87"/>
                </a:solidFill>
              </a:rPr>
              <a:t>مقدار التغير في </a:t>
            </a:r>
            <a:r>
              <a:rPr lang="ar-SA" b="1" dirty="0">
                <a:solidFill>
                  <a:srgbClr val="073E87"/>
                </a:solidFill>
              </a:rPr>
              <a:t>الضغط </a:t>
            </a:r>
            <a:r>
              <a:rPr lang="ar-SA" b="1" dirty="0" smtClean="0">
                <a:solidFill>
                  <a:srgbClr val="073E87"/>
                </a:solidFill>
              </a:rPr>
              <a:t>الجوي</a:t>
            </a:r>
            <a:r>
              <a:rPr lang="ar-EG" b="1" dirty="0" smtClean="0">
                <a:solidFill>
                  <a:srgbClr val="073E87"/>
                </a:solidFill>
              </a:rPr>
              <a:t> </a:t>
            </a:r>
            <a:r>
              <a:rPr lang="ar-EG" b="1" dirty="0">
                <a:solidFill>
                  <a:srgbClr val="073E87"/>
                </a:solidFill>
              </a:rPr>
              <a:t>عن الثلاث ساعات السابقة للرصد </a:t>
            </a:r>
            <a:r>
              <a:rPr lang="en-GB" b="1" dirty="0">
                <a:solidFill>
                  <a:srgbClr val="073E87"/>
                </a:solidFill>
              </a:rPr>
              <a:t>5</a:t>
            </a:r>
          </a:p>
          <a:p>
            <a:pPr lvl="0" algn="just" rtl="1">
              <a:buClr>
                <a:srgbClr val="31B6FD"/>
              </a:buClr>
            </a:pPr>
            <a:r>
              <a:rPr lang="ar-EG" b="1" dirty="0">
                <a:solidFill>
                  <a:srgbClr val="073E87"/>
                </a:solidFill>
              </a:rPr>
              <a:t>اتجاه وميل الضغط الجوي خلال الثلاث ساعات السابقة للرصد حسب الجدول </a:t>
            </a:r>
            <a:r>
              <a:rPr lang="en-GB" b="1" dirty="0">
                <a:solidFill>
                  <a:srgbClr val="073E87"/>
                </a:solidFill>
              </a:rPr>
              <a:t>a</a:t>
            </a:r>
            <a:endParaRPr lang="ar-EG" b="1" dirty="0">
              <a:solidFill>
                <a:srgbClr val="073E87"/>
              </a:solidFill>
            </a:endParaRPr>
          </a:p>
          <a:p>
            <a:pPr lvl="0" algn="just" rtl="1">
              <a:buClr>
                <a:srgbClr val="31B6FD"/>
              </a:buClr>
            </a:pPr>
            <a:r>
              <a:rPr lang="ar-EG" b="1" dirty="0">
                <a:solidFill>
                  <a:srgbClr val="073E87"/>
                </a:solidFill>
              </a:rPr>
              <a:t>قيمة الميل </a:t>
            </a:r>
            <a:r>
              <a:rPr lang="ar-EG" b="1" dirty="0" smtClean="0">
                <a:solidFill>
                  <a:srgbClr val="073E87"/>
                </a:solidFill>
              </a:rPr>
              <a:t>البارومتري </a:t>
            </a:r>
            <a:r>
              <a:rPr lang="ar-EG" b="1" dirty="0">
                <a:solidFill>
                  <a:srgbClr val="073E87"/>
                </a:solidFill>
              </a:rPr>
              <a:t>خلال الساعات الثلاث السابقة لوقت الرصد لأقرب رقم </a:t>
            </a:r>
            <a:r>
              <a:rPr lang="ar-EG" b="1" dirty="0" smtClean="0">
                <a:solidFill>
                  <a:srgbClr val="073E87"/>
                </a:solidFill>
              </a:rPr>
              <a:t>عشري </a:t>
            </a:r>
            <a:r>
              <a:rPr lang="en-GB" b="1" dirty="0" err="1" smtClean="0">
                <a:solidFill>
                  <a:srgbClr val="073E87"/>
                </a:solidFill>
              </a:rPr>
              <a:t>ppp</a:t>
            </a:r>
            <a:endParaRPr lang="en-US" dirty="0">
              <a:solidFill>
                <a:srgbClr val="073E87"/>
              </a:solidFill>
            </a:endParaRPr>
          </a:p>
          <a:p>
            <a:endParaRPr lang="en-US" dirty="0" smtClean="0"/>
          </a:p>
        </p:txBody>
      </p:sp>
      <p:sp>
        <p:nvSpPr>
          <p:cNvPr id="2" name="Title 1"/>
          <p:cNvSpPr>
            <a:spLocks noGrp="1"/>
          </p:cNvSpPr>
          <p:nvPr>
            <p:ph type="title"/>
          </p:nvPr>
        </p:nvSpPr>
        <p:spPr>
          <a:xfrm>
            <a:off x="533400" y="533400"/>
            <a:ext cx="8229600" cy="1019164"/>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5appp</a:t>
            </a:r>
            <a:endParaRPr lang="en-US" sz="4000" dirty="0">
              <a:solidFill>
                <a:srgbClr val="EAEAEA"/>
              </a:solidFill>
              <a:latin typeface="Verdana" pitchFamily="34" charset="0"/>
              <a:ea typeface="+mn-ea"/>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895401685"/>
              </p:ext>
            </p:extLst>
          </p:nvPr>
        </p:nvGraphicFramePr>
        <p:xfrm>
          <a:off x="609600" y="2819400"/>
          <a:ext cx="8153400" cy="3870960"/>
        </p:xfrm>
        <a:graphic>
          <a:graphicData uri="http://schemas.openxmlformats.org/drawingml/2006/table">
            <a:tbl>
              <a:tblPr firstRow="1" bandRow="1">
                <a:tableStyleId>{5C22544A-7EE6-4342-B048-85BDC9FD1C3A}</a:tableStyleId>
              </a:tblPr>
              <a:tblGrid>
                <a:gridCol w="6303753"/>
                <a:gridCol w="1849647"/>
              </a:tblGrid>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طبيعة الميل البارومتري</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الرقم الشفري</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الجوي ثم ينقص – الضغط الجوي يكون مساوياً أو أعلى مما كان عليه منذ ثلاث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0</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الجوي ثم يثبت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الجوي بانتظام أو بغير انتظام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ثم يزداد أو يزداد بسرعة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الضغط الجوي يكون مساوياً أو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الجوي ثم يزداد– الضغط الجوي يكون أقل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الجوي ثم يثبت – الضغط الجوي يكون أقل مما كان عليه منذ ثلاث ساعات</a:t>
                      </a:r>
                    </a:p>
                    <a:p>
                      <a:pPr marL="342900" marR="0" lvl="0" indent="-342900" algn="r" defTabSz="914400" rtl="1" eaLnBrk="1" fontAlgn="base" latinLnBrk="0" hangingPunct="1">
                        <a:lnSpc>
                          <a:spcPct val="100000"/>
                        </a:lnSpc>
                        <a:spcBef>
                          <a:spcPct val="0"/>
                        </a:spcBef>
                        <a:spcAft>
                          <a:spcPct val="0"/>
                        </a:spcAft>
                        <a:buClrTx/>
                        <a:buSzTx/>
                        <a:buFontTx/>
                        <a:buNone/>
                        <a:tabLst/>
                      </a:pP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6</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الجوي بانتظام أو بغير انتظام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7</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ثم ينقص أو ينقص بسرعة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8</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510035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Content Placeholder 2"/>
          <p:cNvSpPr>
            <a:spLocks noGrp="1"/>
          </p:cNvSpPr>
          <p:nvPr>
            <p:ph idx="1"/>
          </p:nvPr>
        </p:nvSpPr>
        <p:spPr>
          <a:xfrm>
            <a:off x="457200" y="2438400"/>
            <a:ext cx="8229600" cy="4114800"/>
          </a:xfrm>
        </p:spPr>
        <p:txBody>
          <a:bodyPr/>
          <a:lstStyle/>
          <a:p>
            <a:pPr algn="just" rtl="1"/>
            <a:r>
              <a:rPr lang="ar-SA" sz="2800" b="1" dirty="0" smtClean="0"/>
              <a:t>رقم ثابت يشير إلى مجموعة </a:t>
            </a:r>
            <a:r>
              <a:rPr lang="ar-EG" sz="2800" b="1" dirty="0" smtClean="0"/>
              <a:t>التساقط</a:t>
            </a:r>
            <a:endParaRPr lang="en-US" sz="2800" dirty="0" smtClean="0"/>
          </a:p>
          <a:p>
            <a:pPr algn="just"/>
            <a:r>
              <a:rPr lang="en-US" sz="2800" b="1" dirty="0" smtClean="0"/>
              <a:t>6</a:t>
            </a:r>
            <a:endParaRPr lang="en-US" sz="2800" dirty="0" smtClean="0"/>
          </a:p>
          <a:p>
            <a:pPr algn="just" rtl="1"/>
            <a:r>
              <a:rPr lang="ar-SA" sz="2800" b="1" dirty="0" smtClean="0"/>
              <a:t>كمي</a:t>
            </a:r>
            <a:r>
              <a:rPr lang="ar-EG" sz="2800" b="1" dirty="0" smtClean="0"/>
              <a:t>ات</a:t>
            </a:r>
            <a:r>
              <a:rPr lang="ar-SA" sz="2800" b="1" dirty="0" smtClean="0"/>
              <a:t> الأمطار التي </a:t>
            </a:r>
            <a:r>
              <a:rPr lang="ar-EG" sz="2800" b="1" dirty="0" smtClean="0"/>
              <a:t>سقطت</a:t>
            </a:r>
            <a:r>
              <a:rPr lang="ar-SA" sz="2800" b="1" dirty="0" smtClean="0"/>
              <a:t> خلال الاثنتي عشر ساعة السابقة لرصدتي الساعة</a:t>
            </a:r>
            <a:r>
              <a:rPr lang="en-US" sz="2800" b="1" dirty="0" smtClean="0"/>
              <a:t> </a:t>
            </a:r>
            <a:r>
              <a:rPr lang="ar-SA" sz="2800" b="1" dirty="0" smtClean="0"/>
              <a:t>0000 والساعة 1200 بالتوقيت العالمي وتسجل حسب الجدول</a:t>
            </a:r>
            <a:r>
              <a:rPr lang="ar-EG" sz="2800" b="1" dirty="0" smtClean="0"/>
              <a:t>.</a:t>
            </a:r>
            <a:endParaRPr lang="en-US" sz="2800" dirty="0" smtClean="0"/>
          </a:p>
          <a:p>
            <a:pPr algn="just"/>
            <a:r>
              <a:rPr lang="en-US" sz="2800" b="1" dirty="0" smtClean="0"/>
              <a:t>RRR </a:t>
            </a:r>
            <a:r>
              <a:rPr lang="ar-EG" sz="2800" b="1" dirty="0"/>
              <a:t>رقم مميز لمجموعة الهطول بالملليمتر لأقرب رقم </a:t>
            </a:r>
            <a:r>
              <a:rPr lang="ar-EG" sz="2800" b="1" dirty="0" smtClean="0"/>
              <a:t>عشري </a:t>
            </a:r>
            <a:endParaRPr lang="en-US" sz="2800" dirty="0" smtClean="0"/>
          </a:p>
          <a:p>
            <a:pPr algn="just" rtl="1"/>
            <a:r>
              <a:rPr lang="ar-SA" sz="2800" b="1" dirty="0" smtClean="0"/>
              <a:t>هذا الرمز يعني </a:t>
            </a:r>
            <a:r>
              <a:rPr lang="ar-EG" sz="2800" b="1" dirty="0" smtClean="0"/>
              <a:t>الفترة الزمنية لحدوث التساقط</a:t>
            </a:r>
            <a:endParaRPr lang="en-US" sz="2800" dirty="0" smtClean="0"/>
          </a:p>
          <a:p>
            <a:pPr algn="just"/>
            <a:r>
              <a:rPr lang="en-US" sz="2800" b="1" dirty="0" err="1" smtClean="0"/>
              <a:t>t</a:t>
            </a:r>
            <a:r>
              <a:rPr lang="en-US" sz="2800" b="1" dirty="0" err="1"/>
              <a:t>r</a:t>
            </a:r>
            <a:endParaRPr lang="en-US" sz="2800" dirty="0" smtClean="0"/>
          </a:p>
          <a:p>
            <a:endParaRPr lang="en-US" dirty="0" smtClean="0"/>
          </a:p>
        </p:txBody>
      </p:sp>
      <p:sp>
        <p:nvSpPr>
          <p:cNvPr id="2" name="Title 1"/>
          <p:cNvSpPr>
            <a:spLocks noGrp="1"/>
          </p:cNvSpPr>
          <p:nvPr>
            <p:ph type="title"/>
          </p:nvPr>
        </p:nvSpPr>
        <p:spPr>
          <a:xfrm>
            <a:off x="457200" y="357166"/>
            <a:ext cx="8229600" cy="1776434"/>
          </a:xfrm>
        </p:spPr>
        <p:txBody>
          <a:bodyPr>
            <a:normAutofit/>
          </a:bodyPr>
          <a:lstStyle/>
          <a:p>
            <a:pPr rtl="1">
              <a:defRPr/>
            </a:pP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smtClean="0">
                <a:solidFill>
                  <a:srgbClr val="EAEAEA"/>
                </a:solidFill>
                <a:effectLst>
                  <a:outerShdw blurRad="38100" dist="38100" dir="2700000" algn="tl">
                    <a:srgbClr val="000000"/>
                  </a:outerShdw>
                </a:effectLst>
                <a:latin typeface="Verdana"/>
                <a:ea typeface="+mn-ea"/>
                <a:cs typeface="Arial"/>
              </a:rPr>
              <a:t>6RRRtr</a:t>
            </a:r>
            <a:endParaRPr lang="en-US" sz="4000" dirty="0"/>
          </a:p>
        </p:txBody>
      </p:sp>
    </p:spTree>
    <p:extLst>
      <p:ext uri="{BB962C8B-B14F-4D97-AF65-F5344CB8AC3E}">
        <p14:creationId xmlns:p14="http://schemas.microsoft.com/office/powerpoint/2010/main" val="1976350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p:txBody>
          <a:bodyPr>
            <a:normAutofit/>
          </a:bodyPr>
          <a:lstStyle/>
          <a:p>
            <a:pPr algn="just" rtl="1" eaLnBrk="1" hangingPunct="1"/>
            <a:r>
              <a:rPr lang="ar-EG" sz="2800" b="1" dirty="0" smtClean="0"/>
              <a:t>خرائط الطقس هي خرائط لمنطقة جغرافية محددة من سطح الكرة الأرضية تدخل في نطاقها الدولة التي تقوم بإعداد هذه الخريطة، وتوضح خريطة الطقس عناصر الجو المختلفة بصورة تفصيلية تظهر كلها مجتمعة حول محطة الرصد الخاصة بها، مستخدمة عدداً من الرموز المتفق عليها دولياً، يستفيد منها ويستخدمها قطاع كبير من المتخصصين في شتي المجالات العلمية والحياة المدنية والعسكرية.</a:t>
            </a:r>
            <a:endParaRPr lang="en-US" sz="2800" b="1" dirty="0" smtClean="0"/>
          </a:p>
          <a:p>
            <a:pPr algn="just" rtl="1" eaLnBrk="1" hangingPunct="1"/>
            <a:endParaRPr lang="en-US" sz="2800" b="1" dirty="0" smtClean="0"/>
          </a:p>
        </p:txBody>
      </p:sp>
      <p:sp>
        <p:nvSpPr>
          <p:cNvPr id="2" name="Title 1"/>
          <p:cNvSpPr>
            <a:spLocks noGrp="1"/>
          </p:cNvSpPr>
          <p:nvPr>
            <p:ph type="title"/>
          </p:nvPr>
        </p:nvSpPr>
        <p:spPr/>
        <p:txBody>
          <a:bodyPr/>
          <a:lstStyle/>
          <a:p>
            <a:pPr eaLnBrk="1" hangingPunct="1">
              <a:defRPr/>
            </a:pPr>
            <a:r>
              <a:rPr lang="ar-EG" dirty="0" smtClean="0"/>
              <a:t>ماهية خرائط الطقس</a:t>
            </a:r>
            <a:endParaRPr lang="en-US" dirty="0"/>
          </a:p>
        </p:txBody>
      </p:sp>
    </p:spTree>
    <p:extLst>
      <p:ext uri="{BB962C8B-B14F-4D97-AF65-F5344CB8AC3E}">
        <p14:creationId xmlns:p14="http://schemas.microsoft.com/office/powerpoint/2010/main" val="89675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46238"/>
          <a:ext cx="8229600" cy="4283075"/>
        </p:xfrm>
        <a:graphic>
          <a:graphicData uri="http://schemas.openxmlformats.org/drawingml/2006/table">
            <a:tbl>
              <a:tblPr firstRow="1" bandRow="1">
                <a:tableStyleId>{5C22544A-7EE6-4342-B048-85BDC9FD1C3A}</a:tableStyleId>
              </a:tblPr>
              <a:tblGrid>
                <a:gridCol w="2057400"/>
                <a:gridCol w="2057400"/>
                <a:gridCol w="2057400"/>
                <a:gridCol w="2057400"/>
              </a:tblGrid>
              <a:tr h="48176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كمية المطر (مم)</a:t>
                      </a:r>
                      <a:endParaRPr lang="en-US" sz="18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EG" sz="1800" dirty="0" smtClean="0"/>
                        <a:t>الرقم</a:t>
                      </a:r>
                      <a:r>
                        <a:rPr lang="ar-EG" sz="1800" baseline="0" dirty="0" smtClean="0"/>
                        <a:t> الشيفري</a:t>
                      </a:r>
                      <a:endParaRPr lang="en-US" sz="1800" dirty="0" smtClean="0"/>
                    </a:p>
                  </a:txBody>
                  <a:tcPr/>
                </a:tc>
                <a:tc>
                  <a:txBody>
                    <a:bodyPr/>
                    <a:lstStyle/>
                    <a:p>
                      <a:pPr algn="ctr" rtl="1"/>
                      <a:r>
                        <a:rPr lang="ar-EG" sz="1800" dirty="0" smtClean="0"/>
                        <a:t> كمية المطر (مم)</a:t>
                      </a:r>
                      <a:endParaRPr lang="en-US" sz="1800" dirty="0"/>
                    </a:p>
                  </a:txBody>
                  <a:tcPr/>
                </a:tc>
                <a:tc>
                  <a:txBody>
                    <a:bodyPr/>
                    <a:lstStyle/>
                    <a:p>
                      <a:pPr algn="ctr"/>
                      <a:r>
                        <a:rPr lang="ar-EG" sz="1800" dirty="0" smtClean="0"/>
                        <a:t>الرقم</a:t>
                      </a:r>
                      <a:r>
                        <a:rPr lang="ar-EG" sz="1800" baseline="0" dirty="0" smtClean="0"/>
                        <a:t> الشيفري</a:t>
                      </a:r>
                      <a:endParaRPr lang="en-US" sz="1800" dirty="0"/>
                    </a:p>
                  </a:txBody>
                  <a:tcPr/>
                </a:tc>
              </a:tr>
              <a:tr h="1900656">
                <a:tc>
                  <a:txBody>
                    <a:bodyPr/>
                    <a:lstStyle/>
                    <a:p>
                      <a:pPr algn="ctr" rtl="1"/>
                      <a:r>
                        <a:rPr lang="ar-EG" sz="1800" dirty="0" smtClean="0"/>
                        <a:t>أثر </a:t>
                      </a:r>
                      <a:r>
                        <a:rPr lang="en-GB" sz="1800" dirty="0" smtClean="0"/>
                        <a:t>(TR)</a:t>
                      </a:r>
                    </a:p>
                    <a:p>
                      <a:pPr algn="ctr" rtl="1"/>
                      <a:r>
                        <a:rPr lang="ar-EG" sz="1800" dirty="0" smtClean="0"/>
                        <a:t>0.1</a:t>
                      </a:r>
                    </a:p>
                    <a:p>
                      <a:pPr algn="ctr" rtl="1"/>
                      <a:r>
                        <a:rPr lang="ar-EG" sz="1800" dirty="0" smtClean="0"/>
                        <a:t>0.2</a:t>
                      </a:r>
                    </a:p>
                    <a:p>
                      <a:pPr algn="ctr" rtl="1"/>
                      <a:r>
                        <a:rPr lang="ar-EG" sz="1800" dirty="0" smtClean="0"/>
                        <a:t>0.3</a:t>
                      </a:r>
                    </a:p>
                    <a:p>
                      <a:pPr algn="ctr" rtl="1"/>
                      <a:r>
                        <a:rPr lang="ar-EG" sz="1800" dirty="0" smtClean="0"/>
                        <a:t>0.4</a:t>
                      </a:r>
                      <a:endParaRPr lang="en-US" sz="1800" dirty="0"/>
                    </a:p>
                  </a:txBody>
                  <a:tcPr/>
                </a:tc>
                <a:tc>
                  <a:txBody>
                    <a:bodyPr/>
                    <a:lstStyle/>
                    <a:p>
                      <a:pPr algn="ctr" rtl="1"/>
                      <a:r>
                        <a:rPr lang="ar-EG" sz="1800" dirty="0" smtClean="0"/>
                        <a:t>990</a:t>
                      </a:r>
                    </a:p>
                    <a:p>
                      <a:pPr algn="ctr" rtl="1"/>
                      <a:r>
                        <a:rPr lang="ar-EG" sz="1800" dirty="0" smtClean="0"/>
                        <a:t>991</a:t>
                      </a:r>
                    </a:p>
                    <a:p>
                      <a:pPr algn="ctr" rtl="1"/>
                      <a:r>
                        <a:rPr lang="ar-EG" sz="1800" dirty="0" smtClean="0"/>
                        <a:t>992</a:t>
                      </a:r>
                    </a:p>
                    <a:p>
                      <a:pPr algn="ctr" rtl="1"/>
                      <a:r>
                        <a:rPr lang="ar-EG" sz="1800" dirty="0" smtClean="0"/>
                        <a:t>993</a:t>
                      </a:r>
                    </a:p>
                    <a:p>
                      <a:pPr algn="ctr" rtl="1"/>
                      <a:r>
                        <a:rPr lang="ar-EG" sz="1800" dirty="0" smtClean="0"/>
                        <a:t>994</a:t>
                      </a:r>
                    </a:p>
                  </a:txBody>
                  <a:tcPr/>
                </a:tc>
                <a:tc>
                  <a:txBody>
                    <a:bodyPr/>
                    <a:lstStyle/>
                    <a:p>
                      <a:pPr algn="ctr" rtl="1"/>
                      <a:r>
                        <a:rPr lang="ar-EG" sz="1800" dirty="0" smtClean="0"/>
                        <a:t>غير مستعمل</a:t>
                      </a:r>
                    </a:p>
                    <a:p>
                      <a:pPr algn="ctr" rtl="1"/>
                      <a:r>
                        <a:rPr lang="ar-EG" sz="1800" dirty="0" smtClean="0"/>
                        <a:t>1</a:t>
                      </a:r>
                    </a:p>
                    <a:p>
                      <a:pPr algn="ctr" rtl="1"/>
                      <a:r>
                        <a:rPr lang="ar-EG" sz="1800" dirty="0" smtClean="0"/>
                        <a:t>2</a:t>
                      </a:r>
                    </a:p>
                    <a:p>
                      <a:pPr algn="ctr" rtl="1"/>
                      <a:r>
                        <a:rPr lang="ar-EG" sz="1800" dirty="0" smtClean="0"/>
                        <a:t>3</a:t>
                      </a:r>
                      <a:endParaRPr lang="en-US" sz="1800" dirty="0"/>
                    </a:p>
                  </a:txBody>
                  <a:tcPr/>
                </a:tc>
                <a:tc>
                  <a:txBody>
                    <a:bodyPr/>
                    <a:lstStyle/>
                    <a:p>
                      <a:pPr algn="ctr"/>
                      <a:r>
                        <a:rPr lang="ar-EG" sz="1800" dirty="0" smtClean="0"/>
                        <a:t>000</a:t>
                      </a:r>
                    </a:p>
                    <a:p>
                      <a:pPr algn="ctr"/>
                      <a:r>
                        <a:rPr lang="ar-EG" sz="1800" dirty="0" smtClean="0"/>
                        <a:t>001</a:t>
                      </a:r>
                    </a:p>
                    <a:p>
                      <a:pPr algn="ctr"/>
                      <a:r>
                        <a:rPr lang="ar-EG" sz="1800" dirty="0" smtClean="0"/>
                        <a:t>002</a:t>
                      </a:r>
                    </a:p>
                    <a:p>
                      <a:pPr algn="ctr"/>
                      <a:r>
                        <a:rPr lang="ar-EG" sz="1800" dirty="0" smtClean="0"/>
                        <a:t>003</a:t>
                      </a:r>
                    </a:p>
                    <a:p>
                      <a:pPr algn="ctr"/>
                      <a:r>
                        <a:rPr lang="ar-EG" sz="1800" dirty="0" smtClean="0"/>
                        <a:t>وهكذا</a:t>
                      </a:r>
                      <a:endParaRPr lang="en-US" sz="1800" dirty="0"/>
                    </a:p>
                  </a:txBody>
                  <a:tcPr/>
                </a:tc>
              </a:tr>
              <a:tr h="1900656">
                <a:tc>
                  <a:txBody>
                    <a:bodyPr/>
                    <a:lstStyle/>
                    <a:p>
                      <a:pPr algn="ctr" rtl="1"/>
                      <a:r>
                        <a:rPr lang="ar-EG" sz="1800" dirty="0" smtClean="0"/>
                        <a:t>0.5</a:t>
                      </a:r>
                    </a:p>
                    <a:p>
                      <a:pPr algn="ctr" rtl="1"/>
                      <a:r>
                        <a:rPr lang="ar-EG" sz="1800" dirty="0" smtClean="0"/>
                        <a:t>0.6</a:t>
                      </a:r>
                    </a:p>
                    <a:p>
                      <a:pPr algn="ctr" rtl="1"/>
                      <a:r>
                        <a:rPr lang="ar-EG" sz="1800" dirty="0" smtClean="0"/>
                        <a:t>0.7</a:t>
                      </a:r>
                    </a:p>
                    <a:p>
                      <a:pPr algn="ctr" rtl="1"/>
                      <a:r>
                        <a:rPr lang="ar-EG" sz="1800" dirty="0" smtClean="0"/>
                        <a:t>0.8</a:t>
                      </a:r>
                    </a:p>
                    <a:p>
                      <a:pPr algn="ctr" rtl="1"/>
                      <a:r>
                        <a:rPr lang="ar-EG" sz="1800" dirty="0" smtClean="0"/>
                        <a:t>0.9</a:t>
                      </a:r>
                      <a:endParaRPr lang="en-US" sz="18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995</a:t>
                      </a:r>
                    </a:p>
                    <a:p>
                      <a:pPr algn="ctr" rtl="1"/>
                      <a:r>
                        <a:rPr lang="ar-EG" sz="1800" dirty="0" smtClean="0"/>
                        <a:t>996</a:t>
                      </a:r>
                    </a:p>
                    <a:p>
                      <a:pPr algn="ctr" rtl="1"/>
                      <a:r>
                        <a:rPr lang="ar-EG" sz="1800" dirty="0" smtClean="0"/>
                        <a:t>997</a:t>
                      </a:r>
                    </a:p>
                    <a:p>
                      <a:pPr algn="ctr" rtl="1"/>
                      <a:r>
                        <a:rPr lang="ar-EG" sz="1800" dirty="0" smtClean="0"/>
                        <a:t>998</a:t>
                      </a:r>
                    </a:p>
                    <a:p>
                      <a:pPr algn="ctr" rtl="1"/>
                      <a:r>
                        <a:rPr lang="ar-EG" sz="1800" dirty="0" smtClean="0"/>
                        <a:t>999</a:t>
                      </a:r>
                      <a:endParaRPr lang="en-US" sz="1800" dirty="0"/>
                    </a:p>
                  </a:txBody>
                  <a:tcPr/>
                </a:tc>
                <a:tc>
                  <a:txBody>
                    <a:bodyPr/>
                    <a:lstStyle/>
                    <a:p>
                      <a:pPr algn="ctr" rtl="1"/>
                      <a:r>
                        <a:rPr lang="ar-EG" sz="1800" dirty="0" smtClean="0"/>
                        <a:t>99</a:t>
                      </a:r>
                    </a:p>
                    <a:p>
                      <a:pPr algn="ctr" rtl="1"/>
                      <a:r>
                        <a:rPr lang="ar-EG" sz="1800" dirty="0" smtClean="0"/>
                        <a:t>100</a:t>
                      </a:r>
                    </a:p>
                    <a:p>
                      <a:pPr algn="ctr" rtl="1"/>
                      <a:endParaRPr lang="ar-EG" sz="1800" dirty="0" smtClean="0"/>
                    </a:p>
                    <a:p>
                      <a:pPr algn="ctr" rtl="1"/>
                      <a:r>
                        <a:rPr lang="ar-EG" sz="1800" dirty="0" smtClean="0"/>
                        <a:t>988</a:t>
                      </a:r>
                    </a:p>
                    <a:p>
                      <a:pPr algn="ctr" rtl="1"/>
                      <a:r>
                        <a:rPr lang="ar-EG" sz="1800" dirty="0" smtClean="0"/>
                        <a:t>989 فأكثر</a:t>
                      </a:r>
                      <a:endParaRPr lang="en-US" sz="1800" dirty="0"/>
                    </a:p>
                  </a:txBody>
                  <a:tcPr/>
                </a:tc>
                <a:tc>
                  <a:txBody>
                    <a:bodyPr/>
                    <a:lstStyle/>
                    <a:p>
                      <a:pPr algn="ctr"/>
                      <a:r>
                        <a:rPr lang="ar-EG" sz="1800" dirty="0" smtClean="0"/>
                        <a:t>099</a:t>
                      </a:r>
                    </a:p>
                    <a:p>
                      <a:pPr algn="ctr"/>
                      <a:r>
                        <a:rPr lang="ar-EG" sz="1800" dirty="0" smtClean="0"/>
                        <a:t>100</a:t>
                      </a:r>
                    </a:p>
                    <a:p>
                      <a:pPr algn="ctr"/>
                      <a:r>
                        <a:rPr lang="ar-EG" sz="1800" dirty="0" smtClean="0"/>
                        <a:t>وهكذا</a:t>
                      </a:r>
                    </a:p>
                    <a:p>
                      <a:pPr algn="ctr"/>
                      <a:r>
                        <a:rPr lang="ar-EG" sz="1800" dirty="0" smtClean="0"/>
                        <a:t>988</a:t>
                      </a:r>
                    </a:p>
                    <a:p>
                      <a:pPr algn="ctr"/>
                      <a:r>
                        <a:rPr lang="ar-EG" sz="1800" dirty="0" smtClean="0"/>
                        <a:t>989</a:t>
                      </a:r>
                      <a:endParaRPr lang="en-US" sz="1800" dirty="0"/>
                    </a:p>
                  </a:txBody>
                  <a:tcPr/>
                </a:tc>
              </a:tr>
            </a:tbl>
          </a:graphicData>
        </a:graphic>
      </p:graphicFrame>
      <p:sp>
        <p:nvSpPr>
          <p:cNvPr id="2" name="Title 1"/>
          <p:cNvSpPr>
            <a:spLocks noGrp="1"/>
          </p:cNvSpPr>
          <p:nvPr>
            <p:ph type="title"/>
          </p:nvPr>
        </p:nvSpPr>
        <p:spPr/>
        <p:txBody>
          <a:bodyPr/>
          <a:lstStyle/>
          <a:p>
            <a:pPr algn="ctr" rtl="1">
              <a:defRPr/>
            </a:pPr>
            <a:r>
              <a:rPr lang="ar-EG" sz="4800" b="1" dirty="0" smtClean="0"/>
              <a:t>كميات الأمطار </a:t>
            </a:r>
            <a:r>
              <a:rPr lang="en-US" sz="4400" b="1" dirty="0" smtClean="0"/>
              <a:t>RRR</a:t>
            </a:r>
            <a:endParaRPr lang="en-US" dirty="0"/>
          </a:p>
        </p:txBody>
      </p:sp>
    </p:spTree>
    <p:extLst>
      <p:ext uri="{BB962C8B-B14F-4D97-AF65-F5344CB8AC3E}">
        <p14:creationId xmlns:p14="http://schemas.microsoft.com/office/powerpoint/2010/main" val="3990328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46238"/>
          <a:ext cx="8229600" cy="4497390"/>
        </p:xfrm>
        <a:graphic>
          <a:graphicData uri="http://schemas.openxmlformats.org/drawingml/2006/table">
            <a:tbl>
              <a:tblPr firstRow="1" bandRow="1">
                <a:tableStyleId>{5C22544A-7EE6-4342-B048-85BDC9FD1C3A}</a:tableStyleId>
              </a:tblPr>
              <a:tblGrid>
                <a:gridCol w="4114800"/>
                <a:gridCol w="4114800"/>
              </a:tblGrid>
              <a:tr h="449739">
                <a:tc>
                  <a:txBody>
                    <a:bodyPr/>
                    <a:lstStyle/>
                    <a:p>
                      <a:pPr algn="ctr" rtl="1"/>
                      <a:r>
                        <a:rPr lang="ar-EG" sz="1800" dirty="0" smtClean="0"/>
                        <a:t>المدة الزمنية (ساعة)</a:t>
                      </a:r>
                      <a:endParaRPr lang="en-US" sz="1800" dirty="0"/>
                    </a:p>
                  </a:txBody>
                  <a:tcPr/>
                </a:tc>
                <a:tc>
                  <a:txBody>
                    <a:bodyPr/>
                    <a:lstStyle/>
                    <a:p>
                      <a:pPr algn="ctr" rtl="1"/>
                      <a:r>
                        <a:rPr lang="ar-EG" sz="1800" dirty="0" smtClean="0"/>
                        <a:t>الرقم الشفري</a:t>
                      </a:r>
                      <a:endParaRPr lang="en-US" sz="1800" dirty="0"/>
                    </a:p>
                  </a:txBody>
                  <a:tcPr/>
                </a:tc>
              </a:tr>
              <a:tr h="449739">
                <a:tc>
                  <a:txBody>
                    <a:bodyPr/>
                    <a:lstStyle/>
                    <a:p>
                      <a:pPr algn="ctr" rtl="1"/>
                      <a:r>
                        <a:rPr lang="ar-EG" sz="1800" dirty="0" smtClean="0"/>
                        <a:t>3-6</a:t>
                      </a:r>
                      <a:endParaRPr lang="en-US" sz="1800" dirty="0"/>
                    </a:p>
                  </a:txBody>
                  <a:tcPr/>
                </a:tc>
                <a:tc>
                  <a:txBody>
                    <a:bodyPr/>
                    <a:lstStyle/>
                    <a:p>
                      <a:pPr algn="ctr" rtl="1"/>
                      <a:r>
                        <a:rPr lang="ar-EG" sz="1800" dirty="0" smtClean="0"/>
                        <a:t>1</a:t>
                      </a:r>
                      <a:endParaRPr lang="en-US" sz="1800" dirty="0"/>
                    </a:p>
                  </a:txBody>
                  <a:tcPr/>
                </a:tc>
              </a:tr>
              <a:tr h="449739">
                <a:tc>
                  <a:txBody>
                    <a:bodyPr/>
                    <a:lstStyle/>
                    <a:p>
                      <a:pPr algn="ctr" rtl="1"/>
                      <a:r>
                        <a:rPr lang="ar-EG" sz="1800" dirty="0" smtClean="0"/>
                        <a:t>3- الرصدة</a:t>
                      </a:r>
                      <a:endParaRPr lang="en-US" sz="1800" dirty="0"/>
                    </a:p>
                  </a:txBody>
                  <a:tcPr/>
                </a:tc>
                <a:tc>
                  <a:txBody>
                    <a:bodyPr/>
                    <a:lstStyle/>
                    <a:p>
                      <a:pPr algn="ctr" rtl="1"/>
                      <a:r>
                        <a:rPr lang="ar-EG" sz="1800" dirty="0" smtClean="0"/>
                        <a:t>2</a:t>
                      </a:r>
                      <a:endParaRPr lang="en-US" sz="1800" dirty="0"/>
                    </a:p>
                  </a:txBody>
                  <a:tcPr/>
                </a:tc>
              </a:tr>
              <a:tr h="449739">
                <a:tc>
                  <a:txBody>
                    <a:bodyPr/>
                    <a:lstStyle/>
                    <a:p>
                      <a:pPr algn="ctr" rtl="1"/>
                      <a:r>
                        <a:rPr lang="ar-EG" sz="1800" dirty="0" smtClean="0"/>
                        <a:t>6- الرصدة</a:t>
                      </a:r>
                      <a:endParaRPr lang="en-US" sz="1800" dirty="0"/>
                    </a:p>
                  </a:txBody>
                  <a:tcPr/>
                </a:tc>
                <a:tc>
                  <a:txBody>
                    <a:bodyPr/>
                    <a:lstStyle/>
                    <a:p>
                      <a:pPr algn="ctr" rtl="1"/>
                      <a:r>
                        <a:rPr lang="ar-EG" sz="1800" dirty="0" smtClean="0"/>
                        <a:t>3</a:t>
                      </a:r>
                      <a:endParaRPr lang="en-US" sz="1800" dirty="0"/>
                    </a:p>
                  </a:txBody>
                  <a:tcPr/>
                </a:tc>
              </a:tr>
              <a:tr h="449739">
                <a:tc>
                  <a:txBody>
                    <a:bodyPr/>
                    <a:lstStyle/>
                    <a:p>
                      <a:pPr algn="ctr" rtl="1"/>
                      <a:r>
                        <a:rPr lang="ar-EG" sz="1800" dirty="0" smtClean="0"/>
                        <a:t>3 تنتهي قبل 3 ساعات من الرصدة</a:t>
                      </a:r>
                      <a:endParaRPr lang="en-US" sz="1800" dirty="0"/>
                    </a:p>
                  </a:txBody>
                  <a:tcPr/>
                </a:tc>
                <a:tc>
                  <a:txBody>
                    <a:bodyPr/>
                    <a:lstStyle/>
                    <a:p>
                      <a:pPr algn="ctr" rtl="1"/>
                      <a:r>
                        <a:rPr lang="ar-EG" sz="1800" dirty="0" smtClean="0"/>
                        <a:t>4</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 تنتهي قبل ساعتان من الرصدة</a:t>
                      </a:r>
                      <a:endParaRPr lang="en-US" sz="1800" dirty="0" smtClean="0"/>
                    </a:p>
                  </a:txBody>
                  <a:tcPr/>
                </a:tc>
                <a:tc>
                  <a:txBody>
                    <a:bodyPr/>
                    <a:lstStyle/>
                    <a:p>
                      <a:pPr algn="ctr" rtl="1"/>
                      <a:r>
                        <a:rPr lang="ar-EG" sz="1800" dirty="0" smtClean="0"/>
                        <a:t>5</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 تنتهي قبل ساعة من الرصدة</a:t>
                      </a:r>
                      <a:endParaRPr lang="en-US" sz="1800" dirty="0" smtClean="0"/>
                    </a:p>
                  </a:txBody>
                  <a:tcPr/>
                </a:tc>
                <a:tc>
                  <a:txBody>
                    <a:bodyPr/>
                    <a:lstStyle/>
                    <a:p>
                      <a:pPr algn="ctr" rtl="1"/>
                      <a:r>
                        <a:rPr lang="ar-EG" sz="1800" dirty="0" smtClean="0"/>
                        <a:t>6</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3-4</a:t>
                      </a:r>
                      <a:r>
                        <a:rPr lang="ar-EG" sz="1800" baseline="0" dirty="0" smtClean="0"/>
                        <a:t> </a:t>
                      </a:r>
                      <a:r>
                        <a:rPr lang="ar-EG" sz="1800" dirty="0" smtClean="0"/>
                        <a:t>الرصدة</a:t>
                      </a:r>
                      <a:endParaRPr lang="en-US" sz="1800" dirty="0" smtClean="0"/>
                    </a:p>
                  </a:txBody>
                  <a:tcPr/>
                </a:tc>
                <a:tc>
                  <a:txBody>
                    <a:bodyPr/>
                    <a:lstStyle/>
                    <a:p>
                      <a:pPr algn="ctr" rtl="1"/>
                      <a:r>
                        <a:rPr lang="ar-EG" sz="1800" dirty="0" smtClean="0"/>
                        <a:t>7</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4 تنتهي قبل ساعتان من الرصدة</a:t>
                      </a:r>
                      <a:endParaRPr lang="en-US" sz="1800" dirty="0" smtClean="0"/>
                    </a:p>
                  </a:txBody>
                  <a:tcPr/>
                </a:tc>
                <a:tc>
                  <a:txBody>
                    <a:bodyPr/>
                    <a:lstStyle/>
                    <a:p>
                      <a:pPr algn="ctr" rtl="1"/>
                      <a:r>
                        <a:rPr lang="ar-EG" sz="1800" dirty="0" smtClean="0"/>
                        <a:t>8</a:t>
                      </a:r>
                      <a:endParaRPr lang="en-US" sz="1800" dirty="0"/>
                    </a:p>
                  </a:txBody>
                  <a:tcPr/>
                </a:tc>
              </a:tr>
              <a:tr h="449739">
                <a:tc>
                  <a:txBody>
                    <a:bodyPr/>
                    <a:lstStyle/>
                    <a:p>
                      <a:pPr algn="ctr" rtl="1"/>
                      <a:r>
                        <a:rPr lang="ar-EG" sz="1800" dirty="0" smtClean="0"/>
                        <a:t>4-6 </a:t>
                      </a:r>
                      <a:endParaRPr lang="en-US" sz="1800" dirty="0"/>
                    </a:p>
                  </a:txBody>
                  <a:tcPr/>
                </a:tc>
                <a:tc>
                  <a:txBody>
                    <a:bodyPr/>
                    <a:lstStyle/>
                    <a:p>
                      <a:pPr algn="ctr" rtl="1"/>
                      <a:r>
                        <a:rPr lang="ar-EG" sz="1800" dirty="0" smtClean="0"/>
                        <a:t>9</a:t>
                      </a:r>
                      <a:endParaRPr lang="en-US" sz="1800" dirty="0"/>
                    </a:p>
                  </a:txBody>
                  <a:tcPr/>
                </a:tc>
              </a:tr>
            </a:tbl>
          </a:graphicData>
        </a:graphic>
      </p:graphicFrame>
      <p:sp>
        <p:nvSpPr>
          <p:cNvPr id="2" name="Title 1"/>
          <p:cNvSpPr>
            <a:spLocks noGrp="1"/>
          </p:cNvSpPr>
          <p:nvPr>
            <p:ph type="title"/>
          </p:nvPr>
        </p:nvSpPr>
        <p:spPr/>
        <p:txBody>
          <a:bodyPr/>
          <a:lstStyle/>
          <a:p>
            <a:pPr algn="ctr" rtl="1">
              <a:defRPr/>
            </a:pPr>
            <a:r>
              <a:rPr lang="ar-EG" b="1" dirty="0" smtClean="0"/>
              <a:t>مدة سقوط المطر </a:t>
            </a:r>
            <a:r>
              <a:rPr lang="en-US" b="1" dirty="0" err="1" smtClean="0"/>
              <a:t>tr</a:t>
            </a:r>
            <a:endParaRPr lang="en-US" dirty="0"/>
          </a:p>
        </p:txBody>
      </p:sp>
    </p:spTree>
    <p:extLst>
      <p:ext uri="{BB962C8B-B14F-4D97-AF65-F5344CB8AC3E}">
        <p14:creationId xmlns:p14="http://schemas.microsoft.com/office/powerpoint/2010/main" val="912600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Content Placeholder 2"/>
          <p:cNvSpPr>
            <a:spLocks noGrp="1"/>
          </p:cNvSpPr>
          <p:nvPr>
            <p:ph idx="1"/>
          </p:nvPr>
        </p:nvSpPr>
        <p:spPr>
          <a:xfrm>
            <a:off x="228600" y="2514600"/>
            <a:ext cx="8686800" cy="4038600"/>
          </a:xfrm>
        </p:spPr>
        <p:txBody>
          <a:bodyPr>
            <a:normAutofit fontScale="92500" lnSpcReduction="20000"/>
          </a:bodyPr>
          <a:lstStyle/>
          <a:p>
            <a:pPr algn="just" rtl="1"/>
            <a:r>
              <a:rPr lang="ar-SA" b="1" dirty="0" smtClean="0"/>
              <a:t>رقم ثابت يشير إلى مجموعة الطقس الحالي والماضي</a:t>
            </a:r>
            <a:endParaRPr lang="en-US" dirty="0" smtClean="0"/>
          </a:p>
          <a:p>
            <a:pPr algn="just"/>
            <a:r>
              <a:rPr lang="en-US" b="1" dirty="0" smtClean="0"/>
              <a:t>7 </a:t>
            </a:r>
            <a:r>
              <a:rPr lang="ar-EG" b="1" dirty="0"/>
              <a:t>رقم مميز لمجموعة الطقس الحاضر والطقس </a:t>
            </a:r>
            <a:r>
              <a:rPr lang="ar-EG" b="1" dirty="0" smtClean="0"/>
              <a:t>الغابر </a:t>
            </a:r>
            <a:endParaRPr lang="en-US" dirty="0" smtClean="0"/>
          </a:p>
          <a:p>
            <a:pPr algn="just" rtl="1"/>
            <a:r>
              <a:rPr lang="ar-SA" b="1" dirty="0" smtClean="0"/>
              <a:t>حالة الطقس الحالي حسب الظاهرة الجوية في الجدول</a:t>
            </a:r>
            <a:r>
              <a:rPr lang="en-US" b="1" dirty="0" smtClean="0"/>
              <a:t> </a:t>
            </a:r>
            <a:r>
              <a:rPr lang="ar-EG" b="1" dirty="0" smtClean="0"/>
              <a:t> </a:t>
            </a:r>
            <a:r>
              <a:rPr lang="en-US" b="1" dirty="0" err="1" smtClean="0"/>
              <a:t>ww</a:t>
            </a:r>
            <a:endParaRPr lang="en-US" dirty="0" smtClean="0"/>
          </a:p>
          <a:p>
            <a:pPr algn="just" rtl="1"/>
            <a:r>
              <a:rPr lang="ar-EG" b="1" dirty="0"/>
              <a:t>والأرقام </a:t>
            </a:r>
            <a:r>
              <a:rPr lang="ar-EG" b="1" dirty="0" smtClean="0"/>
              <a:t>لهذه </a:t>
            </a:r>
            <a:r>
              <a:rPr lang="ar-EG" b="1" dirty="0"/>
              <a:t>المجموعة تنقسم بصفة عامة إلى قسمين : مجموعة 00 – 49 ظواهر جوية بدون هطول ومجموعة 50-99 ظواهر جوية مصحوبة بهطول والجدول </a:t>
            </a:r>
            <a:r>
              <a:rPr lang="ar-EG" b="1" dirty="0" smtClean="0"/>
              <a:t>يوضح </a:t>
            </a:r>
            <a:r>
              <a:rPr lang="ar-EG" b="1" dirty="0"/>
              <a:t>الشرح الخاص بغالبية الظواهر الجوية </a:t>
            </a:r>
            <a:r>
              <a:rPr lang="ar-EG" b="1" dirty="0" smtClean="0"/>
              <a:t>لرموز الطقس الحاضر.</a:t>
            </a:r>
          </a:p>
          <a:p>
            <a:pPr algn="just" rtl="1"/>
            <a:r>
              <a:rPr lang="ar-EG" b="1" dirty="0" smtClean="0"/>
              <a:t> </a:t>
            </a:r>
            <a:r>
              <a:rPr lang="ar-SA" b="1" dirty="0" smtClean="0"/>
              <a:t>حالة الطقس الماضي حسب الظاهرة الجوية في الجدول</a:t>
            </a:r>
            <a:endParaRPr lang="en-US" dirty="0" smtClean="0"/>
          </a:p>
          <a:p>
            <a:pPr algn="just"/>
            <a:r>
              <a:rPr lang="en-US" b="1" dirty="0" smtClean="0"/>
              <a:t>W1W2</a:t>
            </a:r>
            <a:endParaRPr lang="en-US" dirty="0" smtClean="0"/>
          </a:p>
          <a:p>
            <a:pPr algn="just" rtl="1"/>
            <a:r>
              <a:rPr lang="ar-SA" b="1" dirty="0" smtClean="0">
                <a:solidFill>
                  <a:srgbClr val="FF0000"/>
                </a:solidFill>
              </a:rPr>
              <a:t>ملاحظة</a:t>
            </a:r>
            <a:r>
              <a:rPr lang="ar-SA" b="1" dirty="0" smtClean="0"/>
              <a:t>:</a:t>
            </a:r>
            <a:endParaRPr lang="en-US" dirty="0" smtClean="0"/>
          </a:p>
          <a:p>
            <a:pPr algn="just" rtl="1"/>
            <a:r>
              <a:rPr lang="ar-SA" b="1" dirty="0" smtClean="0"/>
              <a:t>إذا كان هناك اكثر من ظاهره جوية في الطقس الماضي تسجل الظاهرة الأعلى رقما ثم التي تليها</a:t>
            </a:r>
            <a:endParaRPr lang="en-US" dirty="0" smtClean="0"/>
          </a:p>
          <a:p>
            <a:r>
              <a:rPr lang="en-US" dirty="0" smtClean="0"/>
              <a:t> </a:t>
            </a:r>
          </a:p>
          <a:p>
            <a:endParaRPr lang="en-US" dirty="0" smtClean="0"/>
          </a:p>
        </p:txBody>
      </p:sp>
      <p:sp>
        <p:nvSpPr>
          <p:cNvPr id="2" name="Title 1"/>
          <p:cNvSpPr>
            <a:spLocks noGrp="1"/>
          </p:cNvSpPr>
          <p:nvPr>
            <p:ph type="title"/>
          </p:nvPr>
        </p:nvSpPr>
        <p:spPr>
          <a:xfrm>
            <a:off x="457200" y="338328"/>
            <a:ext cx="8229600" cy="1719072"/>
          </a:xfrm>
        </p:spPr>
        <p:txBody>
          <a:bodyPr>
            <a:normAutofit/>
          </a:bodyPr>
          <a:lstStyle/>
          <a:p>
            <a:pPr marL="342900" lvl="0" indent="-342900" rtl="1" fontAlgn="base">
              <a:spcBef>
                <a:spcPct val="20000"/>
              </a:spcBef>
              <a:spcAft>
                <a:spcPct val="0"/>
              </a:spcAft>
            </a:pP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smtClean="0">
                <a:solidFill>
                  <a:srgbClr val="EAEAEA"/>
                </a:solidFill>
                <a:effectLst>
                  <a:outerShdw blurRad="38100" dist="38100" dir="2700000" algn="tl">
                    <a:srgbClr val="000000"/>
                  </a:outerShdw>
                </a:effectLst>
                <a:latin typeface="Verdana"/>
                <a:ea typeface="+mn-ea"/>
                <a:cs typeface="Arial"/>
              </a:rPr>
              <a:t>7wwW1W2</a:t>
            </a:r>
            <a:endParaRPr lang="ar-SA" sz="4000" kern="0" dirty="0">
              <a:solidFill>
                <a:srgbClr val="EAEAEA"/>
              </a:solidFill>
              <a:effectLst>
                <a:outerShdw blurRad="38100" dist="38100" dir="2700000" algn="tl">
                  <a:srgbClr val="000000"/>
                </a:outerShdw>
              </a:effectLst>
              <a:latin typeface="Verdana"/>
              <a:ea typeface="+mn-ea"/>
            </a:endParaRPr>
          </a:p>
        </p:txBody>
      </p:sp>
    </p:spTree>
    <p:extLst>
      <p:ext uri="{BB962C8B-B14F-4D97-AF65-F5344CB8AC3E}">
        <p14:creationId xmlns:p14="http://schemas.microsoft.com/office/powerpoint/2010/main" val="3473213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3786" name="Group 298"/>
          <p:cNvGraphicFramePr>
            <a:graphicFrameLocks noGrp="1"/>
          </p:cNvGraphicFramePr>
          <p:nvPr>
            <p:ph/>
            <p:extLst>
              <p:ext uri="{D42A27DB-BD31-4B8C-83A1-F6EECF244321}">
                <p14:modId xmlns:p14="http://schemas.microsoft.com/office/powerpoint/2010/main" val="1867616264"/>
              </p:ext>
            </p:extLst>
          </p:nvPr>
        </p:nvGraphicFramePr>
        <p:xfrm>
          <a:off x="152400" y="39787"/>
          <a:ext cx="8839200" cy="6781599"/>
        </p:xfrm>
        <a:graphic>
          <a:graphicData uri="http://schemas.openxmlformats.org/drawingml/2006/table">
            <a:tbl>
              <a:tblPr rtl="1">
                <a:tableStyleId>{775DCB02-9BB8-47FD-8907-85C794F793BA}</a:tableStyleId>
              </a:tblPr>
              <a:tblGrid>
                <a:gridCol w="1390650"/>
                <a:gridCol w="7448550"/>
              </a:tblGrid>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الرقم الشفري</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معنى الشفرة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00-03</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يوجد سحاب ولكن لاتوجد ظواهر جوية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04</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تقل الرؤية الأفقية بسبب وجود دخان</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05</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عجاج</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06</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أتربة عالقة بالجو</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07</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رمال مثارة أو أتربة مثارة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08</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دوامة ترابية أو دوامة رملية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رملية أو عواصف ترابية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10</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شبورة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11-12</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ضباب</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13</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برق بدون رعد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14-16</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يرى من على بعد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17</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عاصفة رعدية غير مصاحبة بأي نوع من أنواع الهطول</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18</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أنواء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سحاب أو سحب قمعية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7223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20-29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لا يسقط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أو عواصف رعدية خلال الساعة السابقة لوقت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30-39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رملية أو عواصف ترابية أو ثلجية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40-49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ضباب مع هبوط مدى الرؤية السطحية الأفقية إلى أقل من 1000 متر</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50-59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رذاذ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60-69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خلال وقت الرصد  ليس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70-79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متجمد خلال وقت الرصد  ليس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80-90</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خلال وقت الرصد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غير مصحوب بعواصف رعدية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4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91-94</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غير مصحوب بعواصف رعدية خلال وقت الرصد بشرط أن يكون الهطول مصحوباً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95-99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رعدية خلال وقت الرصد مصحوبة بهطول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3644087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body" sz="half" idx="1"/>
          </p:nvPr>
        </p:nvSpPr>
        <p:spPr>
          <a:xfrm>
            <a:off x="457200" y="762000"/>
            <a:ext cx="8382000" cy="1524000"/>
          </a:xfrm>
        </p:spPr>
        <p:txBody>
          <a:bodyPr/>
          <a:lstStyle/>
          <a:p>
            <a:pPr algn="ctr">
              <a:buFont typeface="Wingdings" pitchFamily="2" charset="2"/>
              <a:buNone/>
            </a:pPr>
            <a:r>
              <a:rPr lang="ar-SA" sz="2400" b="1" dirty="0"/>
              <a:t>الطقس ال</a:t>
            </a:r>
            <a:r>
              <a:rPr lang="ar-EG" sz="2400" b="1" dirty="0"/>
              <a:t>سابق</a:t>
            </a:r>
            <a:r>
              <a:rPr lang="ar-SA" sz="2400" b="1" dirty="0"/>
              <a:t> خلال الساعات الثلاثة </a:t>
            </a:r>
            <a:r>
              <a:rPr lang="ar-SA" sz="2400" b="1" dirty="0" smtClean="0"/>
              <a:t>التي </a:t>
            </a:r>
            <a:r>
              <a:rPr lang="ar-SA" sz="2400" b="1" dirty="0"/>
              <a:t>تسبق وقت الرصد </a:t>
            </a:r>
            <a:r>
              <a:rPr lang="en-US" sz="2400" b="1" u="sng" dirty="0"/>
              <a:t>W1W2</a:t>
            </a:r>
            <a:r>
              <a:rPr lang="ar-SA" sz="2400" b="1" dirty="0"/>
              <a:t> </a:t>
            </a:r>
            <a:endParaRPr lang="ar-EG" sz="2400" b="1" dirty="0" smtClean="0"/>
          </a:p>
          <a:p>
            <a:pPr algn="ctr">
              <a:buFont typeface="Wingdings" pitchFamily="2" charset="2"/>
              <a:buNone/>
            </a:pPr>
            <a:r>
              <a:rPr lang="ar-SA" sz="2400" b="1" dirty="0" smtClean="0"/>
              <a:t> والجدول</a:t>
            </a:r>
            <a:r>
              <a:rPr lang="ar-EG" sz="2400" b="1" dirty="0" smtClean="0"/>
              <a:t> </a:t>
            </a:r>
            <a:r>
              <a:rPr lang="ar-SA" sz="2400" b="1" dirty="0" smtClean="0"/>
              <a:t>التالي </a:t>
            </a:r>
            <a:r>
              <a:rPr lang="ar-SA" sz="2400" b="1" dirty="0"/>
              <a:t>يوضح </a:t>
            </a:r>
            <a:r>
              <a:rPr lang="ar-EG" sz="2400" b="1" dirty="0" smtClean="0"/>
              <a:t>معنى </a:t>
            </a:r>
            <a:r>
              <a:rPr lang="ar-SA" sz="2400" b="1" dirty="0" smtClean="0"/>
              <a:t>الظواهر </a:t>
            </a:r>
            <a:r>
              <a:rPr lang="ar-SA" sz="2400" b="1" dirty="0"/>
              <a:t>الجوية </a:t>
            </a:r>
            <a:r>
              <a:rPr lang="ar-SA" sz="2400" b="1" dirty="0" smtClean="0"/>
              <a:t>للرمز الشفري </a:t>
            </a:r>
            <a:r>
              <a:rPr lang="ar-SA" sz="2400" b="1" dirty="0"/>
              <a:t>للطقس الغابر </a:t>
            </a:r>
            <a:endParaRPr lang="en-US" sz="2800" dirty="0"/>
          </a:p>
        </p:txBody>
      </p:sp>
      <p:graphicFrame>
        <p:nvGraphicFramePr>
          <p:cNvPr id="65677" name="Group 141"/>
          <p:cNvGraphicFramePr>
            <a:graphicFrameLocks noGrp="1"/>
          </p:cNvGraphicFramePr>
          <p:nvPr>
            <p:ph sz="half" idx="2"/>
            <p:extLst>
              <p:ext uri="{D42A27DB-BD31-4B8C-83A1-F6EECF244321}">
                <p14:modId xmlns:p14="http://schemas.microsoft.com/office/powerpoint/2010/main" val="171791052"/>
              </p:ext>
            </p:extLst>
          </p:nvPr>
        </p:nvGraphicFramePr>
        <p:xfrm>
          <a:off x="457200" y="2057405"/>
          <a:ext cx="8305800" cy="4343394"/>
        </p:xfrm>
        <a:graphic>
          <a:graphicData uri="http://schemas.openxmlformats.org/drawingml/2006/table">
            <a:tbl>
              <a:tblPr rtl="1">
                <a:tableStyleId>{775DCB02-9BB8-47FD-8907-85C794F793BA}</a:tableStyleId>
              </a:tblPr>
              <a:tblGrid>
                <a:gridCol w="1814946"/>
                <a:gridCol w="6490854"/>
              </a:tblGrid>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الرقم الشفري</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معنى الشفرة</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0</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نصف السماء أو أقل طول الفترة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1</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أكثر من نصف السماء خلال جزء من الفترة وتغطى نصف السماء أو أقل خلال الجزء الآخر منها</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2</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أكثر من نصف السماء طوال الفترة</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3</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هبوط الرؤية الأفقية إلى أقل من 1000 متر بسبب العواصف الرملية أو الترابية أو الثلجية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4</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هبوط الرؤية الأفقية إلى أقل من 1000 متر بسبب الضباب أو الضباب الجليدي أو بسبب العجاج الكثيف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5</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رذاذ أو رذاذ متجمد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6</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مطر أو مطر متجمد</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7</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هطول من الذى لا</a:t>
                      </a:r>
                      <a:r>
                        <a:rPr kumimoji="0" lang="ar-EG" sz="1400" b="1" u="none" strike="noStrike" cap="none" normalizeH="0" baseline="0" dirty="0" smtClean="0">
                          <a:ln>
                            <a:noFill/>
                          </a:ln>
                          <a:solidFill>
                            <a:schemeClr val="tx1">
                              <a:lumMod val="10000"/>
                            </a:schemeClr>
                          </a:solidFill>
                          <a:effectLst/>
                        </a:rPr>
                        <a:t> </a:t>
                      </a:r>
                      <a:r>
                        <a:rPr kumimoji="0" lang="ar-SA" sz="1400" b="1" u="none" strike="noStrike" cap="none" normalizeH="0" baseline="0" dirty="0" smtClean="0">
                          <a:ln>
                            <a:noFill/>
                          </a:ln>
                          <a:solidFill>
                            <a:schemeClr val="tx1">
                              <a:lumMod val="10000"/>
                            </a:schemeClr>
                          </a:solidFill>
                          <a:effectLst/>
                        </a:rPr>
                        <a:t>يسقط على </a:t>
                      </a:r>
                      <a:r>
                        <a:rPr kumimoji="0" lang="ar-SA" sz="1400" b="1" u="none" strike="noStrike" cap="none" normalizeH="0" baseline="0" dirty="0" err="1" smtClean="0">
                          <a:ln>
                            <a:noFill/>
                          </a:ln>
                          <a:solidFill>
                            <a:schemeClr val="tx1">
                              <a:lumMod val="10000"/>
                            </a:schemeClr>
                          </a:solidFill>
                          <a:effectLst/>
                        </a:rPr>
                        <a:t>رخات</a:t>
                      </a:r>
                      <a:r>
                        <a:rPr kumimoji="0" lang="ar-SA" sz="1400" b="1" u="none" strike="noStrike" cap="none" normalizeH="0" baseline="0" dirty="0" smtClean="0">
                          <a:ln>
                            <a:noFill/>
                          </a:ln>
                          <a:solidFill>
                            <a:schemeClr val="tx1">
                              <a:lumMod val="10000"/>
                            </a:schemeClr>
                          </a:solidFill>
                          <a:effectLst/>
                        </a:rPr>
                        <a:t> من بلورات أو الشرائح الثلجية</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8</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err="1" smtClean="0">
                          <a:ln>
                            <a:noFill/>
                          </a:ln>
                          <a:solidFill>
                            <a:schemeClr val="tx1">
                              <a:lumMod val="10000"/>
                            </a:schemeClr>
                          </a:solidFill>
                          <a:effectLst/>
                        </a:rPr>
                        <a:t>رخات</a:t>
                      </a:r>
                      <a:r>
                        <a:rPr kumimoji="0" lang="ar-SA" sz="1400" b="1" u="none" strike="noStrike" cap="none" normalizeH="0" baseline="0" dirty="0" smtClean="0">
                          <a:ln>
                            <a:noFill/>
                          </a:ln>
                          <a:solidFill>
                            <a:schemeClr val="tx1">
                              <a:lumMod val="10000"/>
                            </a:schemeClr>
                          </a:solidFill>
                          <a:effectLst/>
                        </a:rPr>
                        <a:t> من المطر المتجمد أو البرد أو الجليد</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9</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عواصف رعدية سواء كانت مصحوبة أو غير مصحوبة بهطول أيا كان نوعه</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22383668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3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Content Placeholder 2"/>
          <p:cNvSpPr>
            <a:spLocks noGrp="1"/>
          </p:cNvSpPr>
          <p:nvPr>
            <p:ph idx="1"/>
          </p:nvPr>
        </p:nvSpPr>
        <p:spPr>
          <a:xfrm>
            <a:off x="457200" y="2667000"/>
            <a:ext cx="8305800" cy="3886200"/>
          </a:xfrm>
        </p:spPr>
        <p:txBody>
          <a:bodyPr>
            <a:normAutofit fontScale="85000" lnSpcReduction="20000"/>
          </a:bodyPr>
          <a:lstStyle/>
          <a:p>
            <a:pPr algn="just" rtl="1"/>
            <a:r>
              <a:rPr lang="ar-SA" b="1" dirty="0" smtClean="0"/>
              <a:t>رقم ثابت يشير إلى مجموعة السحب</a:t>
            </a:r>
            <a:endParaRPr lang="en-US" dirty="0" smtClean="0"/>
          </a:p>
          <a:p>
            <a:pPr algn="just"/>
            <a:r>
              <a:rPr lang="ar-EG" b="1" dirty="0" smtClean="0"/>
              <a:t>رقم </a:t>
            </a:r>
            <a:r>
              <a:rPr lang="ar-EG" b="1" dirty="0"/>
              <a:t>مميز لمجموعة </a:t>
            </a:r>
            <a:r>
              <a:rPr lang="ar-EG" b="1" dirty="0" smtClean="0"/>
              <a:t>السحب       </a:t>
            </a:r>
            <a:r>
              <a:rPr lang="ar-EG" b="1" dirty="0"/>
              <a:t>8</a:t>
            </a:r>
          </a:p>
          <a:p>
            <a:pPr algn="just"/>
            <a:endParaRPr lang="en-US" dirty="0" smtClean="0"/>
          </a:p>
          <a:p>
            <a:pPr algn="just" rtl="1"/>
            <a:r>
              <a:rPr lang="ar-SA" b="1" dirty="0" smtClean="0"/>
              <a:t>كمية السحب المنخفضة أو المتوسطة فقط</a:t>
            </a:r>
            <a:endParaRPr lang="en-US" dirty="0" smtClean="0"/>
          </a:p>
          <a:p>
            <a:pPr algn="just"/>
            <a:r>
              <a:rPr lang="en-US" b="1" dirty="0" err="1" smtClean="0"/>
              <a:t>Nh</a:t>
            </a:r>
            <a:r>
              <a:rPr lang="en-US" b="1" dirty="0" smtClean="0"/>
              <a:t> </a:t>
            </a:r>
            <a:r>
              <a:rPr lang="ar-EG" b="1" dirty="0" smtClean="0"/>
              <a:t>جزء </a:t>
            </a:r>
            <a:r>
              <a:rPr lang="ar-EG" b="1" dirty="0"/>
              <a:t>من </a:t>
            </a:r>
            <a:r>
              <a:rPr lang="ar-EG" b="1" dirty="0" smtClean="0"/>
              <a:t>القبة السماوية بالأثمان (8/1) </a:t>
            </a:r>
            <a:r>
              <a:rPr lang="ar-EG" b="1" dirty="0"/>
              <a:t>المغطى بأقل طبقة من </a:t>
            </a:r>
            <a:r>
              <a:rPr lang="ar-EG" b="1" dirty="0" smtClean="0"/>
              <a:t>السحب </a:t>
            </a:r>
            <a:endParaRPr lang="en-US" dirty="0" smtClean="0"/>
          </a:p>
          <a:p>
            <a:pPr algn="just" rtl="1"/>
            <a:r>
              <a:rPr lang="ar-SA" b="1" dirty="0" smtClean="0"/>
              <a:t>نوع السحب المنخفضة حسب </a:t>
            </a:r>
            <a:r>
              <a:rPr lang="ar-EG" b="1" dirty="0" smtClean="0"/>
              <a:t>رمزها</a:t>
            </a:r>
            <a:r>
              <a:rPr lang="ar-SA" b="1" dirty="0" smtClean="0"/>
              <a:t> في خريطة السحب</a:t>
            </a:r>
            <a:endParaRPr lang="en-US" dirty="0" smtClean="0"/>
          </a:p>
          <a:p>
            <a:pPr algn="just"/>
            <a:r>
              <a:rPr lang="en-US" b="1" dirty="0" smtClean="0"/>
              <a:t>CL </a:t>
            </a:r>
            <a:r>
              <a:rPr lang="ar-EG" b="1" dirty="0"/>
              <a:t>سلالة السحب المنخفضة </a:t>
            </a:r>
            <a:endParaRPr lang="en-US" dirty="0" smtClean="0"/>
          </a:p>
          <a:p>
            <a:pPr algn="just" rtl="1"/>
            <a:r>
              <a:rPr lang="ar-SA" b="1" dirty="0" smtClean="0"/>
              <a:t>نوع السحب المتوسطة حسب </a:t>
            </a:r>
            <a:r>
              <a:rPr lang="ar-EG" b="1" dirty="0" smtClean="0"/>
              <a:t>رمزها</a:t>
            </a:r>
            <a:r>
              <a:rPr lang="ar-SA" b="1" dirty="0" smtClean="0"/>
              <a:t> في خريطة السحب</a:t>
            </a:r>
            <a:endParaRPr lang="en-US" dirty="0" smtClean="0"/>
          </a:p>
          <a:p>
            <a:pPr algn="just"/>
            <a:r>
              <a:rPr lang="en-US" b="1" dirty="0" smtClean="0"/>
              <a:t>CM </a:t>
            </a:r>
            <a:r>
              <a:rPr lang="ar-EG" b="1" dirty="0"/>
              <a:t>سلالة السحب </a:t>
            </a:r>
            <a:r>
              <a:rPr lang="ar-EG" b="1" dirty="0" smtClean="0"/>
              <a:t>المتوسطة </a:t>
            </a:r>
            <a:endParaRPr lang="en-US" dirty="0" smtClean="0"/>
          </a:p>
          <a:p>
            <a:pPr algn="just" rtl="1"/>
            <a:r>
              <a:rPr lang="ar-SA" b="1" dirty="0" smtClean="0"/>
              <a:t>نوع السحب المرتفعة حسب </a:t>
            </a:r>
            <a:r>
              <a:rPr lang="ar-EG" b="1" dirty="0" smtClean="0"/>
              <a:t>رمزها</a:t>
            </a:r>
            <a:r>
              <a:rPr lang="ar-SA" b="1" dirty="0" smtClean="0"/>
              <a:t> في خريطة السحب</a:t>
            </a:r>
            <a:endParaRPr lang="en-US" dirty="0" smtClean="0"/>
          </a:p>
          <a:p>
            <a:pPr algn="just"/>
            <a:r>
              <a:rPr lang="en-US" b="1" dirty="0" smtClean="0"/>
              <a:t>CH </a:t>
            </a:r>
            <a:r>
              <a:rPr lang="ar-EG" b="1" dirty="0"/>
              <a:t>سلالة السحب </a:t>
            </a:r>
            <a:r>
              <a:rPr lang="ar-EG" b="1" dirty="0" smtClean="0"/>
              <a:t>المرتفعة </a:t>
            </a:r>
          </a:p>
          <a:p>
            <a:pPr algn="just" rtl="1"/>
            <a:r>
              <a:rPr lang="ar-EG" b="1" dirty="0"/>
              <a:t>والجدول </a:t>
            </a:r>
            <a:r>
              <a:rPr lang="ar-EG" b="1" dirty="0" smtClean="0"/>
              <a:t>التالي </a:t>
            </a:r>
            <a:r>
              <a:rPr lang="ar-EG" b="1" dirty="0"/>
              <a:t>يوضح شرح </a:t>
            </a:r>
            <a:r>
              <a:rPr lang="ar-EG" b="1" dirty="0" smtClean="0"/>
              <a:t>رموز سلالات السحب المنخفضة والمتوسطة والمرتفعة</a:t>
            </a:r>
            <a:endParaRPr lang="en-US" b="1" dirty="0" smtClean="0"/>
          </a:p>
          <a:p>
            <a:endParaRPr lang="en-US" dirty="0" smtClean="0"/>
          </a:p>
        </p:txBody>
      </p:sp>
      <p:sp>
        <p:nvSpPr>
          <p:cNvPr id="2" name="Title 1"/>
          <p:cNvSpPr>
            <a:spLocks noGrp="1"/>
          </p:cNvSpPr>
          <p:nvPr>
            <p:ph type="title"/>
          </p:nvPr>
        </p:nvSpPr>
        <p:spPr>
          <a:xfrm>
            <a:off x="457200" y="338328"/>
            <a:ext cx="8229600" cy="2023872"/>
          </a:xfrm>
        </p:spPr>
        <p:txBody>
          <a:bodyPr>
            <a:normAutofit/>
          </a:bodyPr>
          <a:lstStyle/>
          <a:p>
            <a:pPr rtl="1">
              <a:defRPr/>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8NhCLCMCH</a:t>
            </a:r>
            <a:endParaRPr lang="en-US" sz="4000" dirty="0"/>
          </a:p>
        </p:txBody>
      </p:sp>
    </p:spTree>
    <p:extLst>
      <p:ext uri="{BB962C8B-B14F-4D97-AF65-F5344CB8AC3E}">
        <p14:creationId xmlns:p14="http://schemas.microsoft.com/office/powerpoint/2010/main" val="3350134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7877" name="Group 293"/>
          <p:cNvGraphicFramePr>
            <a:graphicFrameLocks noGrp="1"/>
          </p:cNvGraphicFramePr>
          <p:nvPr>
            <p:ph/>
            <p:extLst>
              <p:ext uri="{D42A27DB-BD31-4B8C-83A1-F6EECF244321}">
                <p14:modId xmlns:p14="http://schemas.microsoft.com/office/powerpoint/2010/main" val="60132383"/>
              </p:ext>
            </p:extLst>
          </p:nvPr>
        </p:nvGraphicFramePr>
        <p:xfrm>
          <a:off x="381000" y="533400"/>
          <a:ext cx="8291946" cy="5979525"/>
        </p:xfrm>
        <a:graphic>
          <a:graphicData uri="http://schemas.openxmlformats.org/drawingml/2006/table">
            <a:tbl>
              <a:tblPr rtl="1">
                <a:tableStyleId>{775DCB02-9BB8-47FD-8907-85C794F793BA}</a:tableStyleId>
              </a:tblPr>
              <a:tblGrid>
                <a:gridCol w="1111449"/>
                <a:gridCol w="2021218"/>
                <a:gridCol w="2427816"/>
                <a:gridCol w="2731463"/>
              </a:tblGrid>
              <a:tr h="64008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
                      </a:r>
                      <a:br>
                        <a:rPr kumimoji="0" lang="ar-SA" sz="1400" b="1" u="none" strike="noStrike" cap="none" normalizeH="0" baseline="0" dirty="0" smtClean="0">
                          <a:ln>
                            <a:noFill/>
                          </a:ln>
                          <a:solidFill>
                            <a:schemeClr val="tx1">
                              <a:lumMod val="10000"/>
                            </a:schemeClr>
                          </a:solidFill>
                          <a:effectLst/>
                        </a:rPr>
                      </a:br>
                      <a:endParaRPr kumimoji="0" lang="en-US" sz="1000" b="1" u="none" strike="noStrike" cap="none" normalizeH="0" baseline="0" dirty="0" smtClean="0">
                        <a:ln>
                          <a:noFill/>
                        </a:ln>
                        <a:solidFill>
                          <a:schemeClr val="tx1">
                            <a:lumMod val="10000"/>
                          </a:schemeClr>
                        </a:solidFill>
                        <a:effectLst/>
                      </a:endParaRP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الرقم الشفري</a:t>
                      </a:r>
                      <a:endParaRPr kumimoji="0" lang="ar-SA" sz="1800" b="1" i="0" u="none" strike="noStrike" cap="none" normalizeH="0" baseline="0" dirty="0" smtClean="0">
                        <a:ln>
                          <a:noFill/>
                        </a:ln>
                        <a:solidFill>
                          <a:schemeClr val="tx1">
                            <a:lumMod val="10000"/>
                          </a:schemeClr>
                        </a:solidFill>
                        <a:effectLst/>
                        <a:latin typeface="Arial" charset="0"/>
                        <a:cs typeface="Arial" charset="0"/>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المنخفض</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CL</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المتوسط</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CM</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المرتفع</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CH</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0</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لا</a:t>
                      </a:r>
                      <a:r>
                        <a:rPr kumimoji="0" lang="ar-EG" sz="1200" b="1" u="none" strike="noStrike" cap="none" normalizeH="0" baseline="0" dirty="0" smtClean="0">
                          <a:ln>
                            <a:noFill/>
                          </a:ln>
                          <a:solidFill>
                            <a:schemeClr val="tx1">
                              <a:lumMod val="10000"/>
                            </a:schemeClr>
                          </a:solidFill>
                          <a:effectLst/>
                        </a:rPr>
                        <a:t> </a:t>
                      </a:r>
                      <a:r>
                        <a:rPr kumimoji="0" lang="ar-SA" sz="1200" b="1" u="none" strike="noStrike" cap="none" normalizeH="0" baseline="0" dirty="0" smtClean="0">
                          <a:ln>
                            <a:noFill/>
                          </a:ln>
                          <a:solidFill>
                            <a:schemeClr val="tx1">
                              <a:lumMod val="10000"/>
                            </a:schemeClr>
                          </a:solidFill>
                          <a:effectLst/>
                        </a:rPr>
                        <a:t>يوجد سحاب منخفض</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لايوجد سحاب متوسط</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لايوجد سحاب مرتفع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1</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ذو نمو رأسي بسيط</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طبقي متوسط رقيق</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ذو مظهر شعرى لا يميل إلى الزيادة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2</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ذو نمو رأسي متوسط</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طبقي متوسط السميك أو طبقي مزنى</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كثيف ذو مظهر قلعى لا يميل إلى الزيادة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3</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مزنى مصحوب بركام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رقيق</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كثيف يتخلف عن الركام المزنى</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4</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طبقي ناشئ عن تفلطح الركام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الذى يميل إلى الزيادة في الكمية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يميل إلى الزيادة فى الكمية والسمك</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5</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ركام طبقى غير ناشئ عن تفلطح الركام</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الذى يميل إلى الزيادة في السمك</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مصحوب بسمحاق طبقى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6</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طبقى</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ناشئ عن تفلطح الركام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سمحاق مصحوب بسمحاق ركامي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7</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ركام ذو مظهر مهلهل</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مصحوب بطبقي متوسط أو طبقي مزنى أو كليهما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غلالة من السمحاق الطبقي تغطى السماء بأكملها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8</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مصحوب بركام طبقي غير ناشئ عن تفلطح الركام</a:t>
                      </a:r>
                      <a:endParaRPr kumimoji="0" lang="ar-EG" sz="1200" b="1" i="0" u="none" strike="noStrike" cap="none" normalizeH="0" baseline="0" dirty="0" smtClean="0">
                        <a:ln>
                          <a:noFill/>
                        </a:ln>
                        <a:solidFill>
                          <a:schemeClr val="tx1">
                            <a:lumMod val="10000"/>
                          </a:schemeClr>
                        </a:solidFill>
                        <a:effectLst/>
                        <a:latin typeface="Arial"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ذو مظهر قلعي أو ذو الخصل</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غلالة من السمحاق الطبقي لا تغطى السماء بأكملها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9</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مزنى</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عدة طبقات من الركام المتوسط</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سمحاق ركامي</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7417120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68297639"/>
              </p:ext>
            </p:extLst>
          </p:nvPr>
        </p:nvGraphicFramePr>
        <p:xfrm>
          <a:off x="457200" y="1981199"/>
          <a:ext cx="8229600" cy="4305300"/>
        </p:xfrm>
        <a:graphic>
          <a:graphicData uri="http://schemas.openxmlformats.org/drawingml/2006/table">
            <a:tbl>
              <a:tblPr firstRow="1" bandRow="1">
                <a:tableStyleId>{5C22544A-7EE6-4342-B048-85BDC9FD1C3A}</a:tableStyleId>
              </a:tblPr>
              <a:tblGrid>
                <a:gridCol w="4543428"/>
                <a:gridCol w="3686172"/>
              </a:tblGrid>
              <a:tr h="114336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1143366">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2"/>
                        </a:rPr>
                        <a:t>Cirrus (</a:t>
                      </a:r>
                      <a:r>
                        <a:rPr lang="en-US" sz="2400" b="1" dirty="0" err="1">
                          <a:solidFill>
                            <a:srgbClr val="0000FF"/>
                          </a:solidFill>
                          <a:latin typeface="Times New Roman"/>
                          <a:ea typeface="Times New Roman"/>
                          <a:cs typeface="Simplified Arabic"/>
                          <a:hlinkClick r:id="rId2"/>
                        </a:rPr>
                        <a:t>Ci</a:t>
                      </a:r>
                      <a:r>
                        <a:rPr lang="en-US" sz="2400" b="1" dirty="0" smtClean="0">
                          <a:solidFill>
                            <a:srgbClr val="0000FF"/>
                          </a:solidFill>
                          <a:latin typeface="Times New Roman"/>
                          <a:ea typeface="Times New Roman"/>
                          <a:cs typeface="Simplified Arabic"/>
                          <a:hlinkClick r:id="rId2"/>
                        </a:rPr>
                        <a:t>)</a:t>
                      </a:r>
                      <a:r>
                        <a:rPr lang="ar-EG" sz="2400" b="1" u="sng" dirty="0" smtClean="0">
                          <a:solidFill>
                            <a:srgbClr val="0000FF"/>
                          </a:solidFill>
                          <a:latin typeface="Times New Roman"/>
                          <a:ea typeface="Times New Roman"/>
                          <a:cs typeface="Simplified Arabic"/>
                        </a:rPr>
                        <a:t> </a:t>
                      </a:r>
                      <a:r>
                        <a:rPr lang="en-US" sz="2400" b="1" u="sng" dirty="0" smtClean="0">
                          <a:solidFill>
                            <a:srgbClr val="0000FF"/>
                          </a:solidFill>
                          <a:latin typeface="Times New Roman"/>
                          <a:ea typeface="Times New Roman"/>
                          <a:cs typeface="Simplified Arabic"/>
                        </a:rPr>
                        <a:t> </a:t>
                      </a:r>
                      <a:r>
                        <a:rPr lang="ar-EG" sz="2400" b="1" u="sng" dirty="0" smtClean="0">
                          <a:solidFill>
                            <a:srgbClr val="0000FF"/>
                          </a:solidFill>
                          <a:latin typeface="Times New Roman"/>
                          <a:ea typeface="Times New Roman"/>
                          <a:cs typeface="Simplified Arabic"/>
                        </a:rPr>
                        <a:t>سحب السمحاق</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1143366">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3"/>
                        </a:rPr>
                        <a:t>Cirrocumulus (Cc</a:t>
                      </a:r>
                      <a:r>
                        <a:rPr lang="en-US" sz="2400" b="1" u="sng" dirty="0" smtClean="0">
                          <a:solidFill>
                            <a:srgbClr val="0000FF"/>
                          </a:solidFill>
                          <a:latin typeface="Times New Roman"/>
                          <a:ea typeface="Times New Roman"/>
                          <a:cs typeface="Simplified Arabic"/>
                          <a:hlinkClick r:id="rId3"/>
                        </a:rPr>
                        <a:t>)</a:t>
                      </a:r>
                      <a:r>
                        <a:rPr lang="ar-EG" sz="2400" b="1" u="sng" dirty="0" smtClean="0">
                          <a:solidFill>
                            <a:srgbClr val="0000FF"/>
                          </a:solidFill>
                          <a:latin typeface="Times New Roman"/>
                          <a:ea typeface="Times New Roman"/>
                          <a:cs typeface="Simplified Arabic"/>
                        </a:rPr>
                        <a:t> سمحاق ركامي </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875202">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4"/>
                        </a:rPr>
                        <a:t>Cirrostratus (Cs</a:t>
                      </a:r>
                      <a:r>
                        <a:rPr lang="en-US" sz="2400" b="1" dirty="0" smtClean="0">
                          <a:solidFill>
                            <a:srgbClr val="0000FF"/>
                          </a:solidFill>
                          <a:latin typeface="Times New Roman"/>
                          <a:ea typeface="Times New Roman"/>
                          <a:cs typeface="Simplified Arabic"/>
                          <a:hlinkClick r:id="rId4"/>
                        </a:rPr>
                        <a:t>)</a:t>
                      </a:r>
                      <a:r>
                        <a:rPr lang="ar-EG" sz="2400" b="1" dirty="0" smtClean="0">
                          <a:solidFill>
                            <a:srgbClr val="0000FF"/>
                          </a:solidFill>
                          <a:latin typeface="Times New Roman"/>
                          <a:ea typeface="Times New Roman"/>
                          <a:cs typeface="Simplified Arabic"/>
                        </a:rPr>
                        <a:t> </a:t>
                      </a:r>
                      <a:r>
                        <a:rPr lang="ar-EG" sz="2400" b="1" u="sng" dirty="0" smtClean="0">
                          <a:solidFill>
                            <a:srgbClr val="0000FF"/>
                          </a:solidFill>
                          <a:latin typeface="Times New Roman"/>
                          <a:ea typeface="Times New Roman"/>
                          <a:cs typeface="Simplified Arabic"/>
                        </a:rPr>
                        <a:t>سمحاق طبقي </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a:xfrm>
            <a:off x="457200" y="338328"/>
            <a:ext cx="8229600" cy="1490472"/>
          </a:xfrm>
        </p:spPr>
        <p:txBody>
          <a:bodyPr/>
          <a:lstStyle/>
          <a:p>
            <a:pPr algn="ctr" rtl="1">
              <a:defRPr/>
            </a:pPr>
            <a:r>
              <a:rPr lang="en-US" b="1" dirty="0" smtClean="0"/>
              <a:t>High Clouds</a:t>
            </a:r>
            <a:endParaRPr lang="en-US" dirty="0"/>
          </a:p>
        </p:txBody>
      </p:sp>
    </p:spTree>
    <p:extLst>
      <p:ext uri="{BB962C8B-B14F-4D97-AF65-F5344CB8AC3E}">
        <p14:creationId xmlns:p14="http://schemas.microsoft.com/office/powerpoint/2010/main" val="739529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1" name="Content Placeholder 3" descr="http://www.pme.gov.sa/Observer/Images/CI-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43000" y="2209800"/>
            <a:ext cx="6553200" cy="3916363"/>
          </a:xfrm>
        </p:spPr>
      </p:pic>
      <p:sp>
        <p:nvSpPr>
          <p:cNvPr id="2" name="Title 1"/>
          <p:cNvSpPr>
            <a:spLocks noGrp="1"/>
          </p:cNvSpPr>
          <p:nvPr>
            <p:ph type="title"/>
          </p:nvPr>
        </p:nvSpPr>
        <p:spPr/>
        <p:txBody>
          <a:bodyPr/>
          <a:lstStyle/>
          <a:p>
            <a:pPr algn="ctr">
              <a:defRPr/>
            </a:pPr>
            <a:r>
              <a:rPr lang="en-US" sz="4400" b="1" dirty="0" smtClean="0">
                <a:hlinkClick r:id="rId3"/>
              </a:rPr>
              <a:t>Cirrus (</a:t>
            </a:r>
            <a:r>
              <a:rPr lang="en-US" sz="4400" b="1" dirty="0" err="1" smtClean="0">
                <a:hlinkClick r:id="rId3"/>
              </a:rPr>
              <a:t>Ci</a:t>
            </a:r>
            <a:r>
              <a:rPr lang="en-US" sz="4400" b="1" dirty="0" smtClean="0">
                <a:hlinkClick r:id="rId3"/>
              </a:rPr>
              <a:t>)</a:t>
            </a:r>
            <a:r>
              <a:rPr lang="ar-EG" sz="4400" b="1" dirty="0" smtClean="0"/>
              <a:t> سمحاق متقطع </a:t>
            </a:r>
            <a:endParaRPr lang="en-US" sz="4400" dirty="0"/>
          </a:p>
        </p:txBody>
      </p:sp>
    </p:spTree>
    <p:extLst>
      <p:ext uri="{BB962C8B-B14F-4D97-AF65-F5344CB8AC3E}">
        <p14:creationId xmlns:p14="http://schemas.microsoft.com/office/powerpoint/2010/main" val="4248692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5" name="Content Placeholder 3" descr="http://www.pme.gov.sa/Observer/Images/CI-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2209800"/>
            <a:ext cx="6553200" cy="3916363"/>
          </a:xfrm>
        </p:spPr>
      </p:pic>
      <p:sp>
        <p:nvSpPr>
          <p:cNvPr id="2" name="Title 1"/>
          <p:cNvSpPr>
            <a:spLocks noGrp="1"/>
          </p:cNvSpPr>
          <p:nvPr>
            <p:ph type="title"/>
          </p:nvPr>
        </p:nvSpPr>
        <p:spPr/>
        <p:txBody>
          <a:bodyPr/>
          <a:lstStyle/>
          <a:p>
            <a:pPr algn="ctr">
              <a:defRPr/>
            </a:pPr>
            <a:r>
              <a:rPr lang="en-US" sz="4400" b="1" dirty="0" smtClean="0">
                <a:hlinkClick r:id="rId3"/>
              </a:rPr>
              <a:t>Cirrus (</a:t>
            </a:r>
            <a:r>
              <a:rPr lang="en-US" sz="4400" b="1" dirty="0" err="1" smtClean="0">
                <a:hlinkClick r:id="rId3"/>
              </a:rPr>
              <a:t>Ci</a:t>
            </a:r>
            <a:r>
              <a:rPr lang="en-US" sz="4400" b="1" dirty="0" smtClean="0">
                <a:hlinkClick r:id="rId3"/>
              </a:rPr>
              <a:t>)</a:t>
            </a:r>
            <a:r>
              <a:rPr lang="ar-EG" sz="4400" b="1" dirty="0" smtClean="0"/>
              <a:t> سمحاق كثيف </a:t>
            </a:r>
            <a:endParaRPr lang="en-US" sz="4400" dirty="0"/>
          </a:p>
        </p:txBody>
      </p:sp>
    </p:spTree>
    <p:extLst>
      <p:ext uri="{BB962C8B-B14F-4D97-AF65-F5344CB8AC3E}">
        <p14:creationId xmlns:p14="http://schemas.microsoft.com/office/powerpoint/2010/main" val="2078795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2"/>
          <p:cNvSpPr>
            <a:spLocks noGrp="1"/>
          </p:cNvSpPr>
          <p:nvPr>
            <p:ph idx="1"/>
          </p:nvPr>
        </p:nvSpPr>
        <p:spPr>
          <a:xfrm>
            <a:off x="228600" y="1794164"/>
            <a:ext cx="8686799" cy="5029200"/>
          </a:xfrm>
        </p:spPr>
        <p:txBody>
          <a:bodyPr>
            <a:normAutofit lnSpcReduction="10000"/>
          </a:bodyPr>
          <a:lstStyle/>
          <a:p>
            <a:pPr algn="just" rtl="1"/>
            <a:r>
              <a:rPr lang="ar-EG" sz="2000" b="1" dirty="0" smtClean="0"/>
              <a:t>تصدر </a:t>
            </a:r>
            <a:r>
              <a:rPr lang="ar-EG" sz="2000" b="1" dirty="0"/>
              <a:t>الهيئة العامة للأرصاد وحماية البيئة خرائط </a:t>
            </a:r>
            <a:r>
              <a:rPr lang="ar-EG" sz="2000" b="1" dirty="0" smtClean="0"/>
              <a:t>للطقس أربع مرات يومياً، وشهدت نشأتها عدة مراحل هي:</a:t>
            </a:r>
          </a:p>
          <a:p>
            <a:pPr algn="just" rtl="1"/>
            <a:r>
              <a:rPr lang="ar-EG" sz="2000" b="1" dirty="0" smtClean="0"/>
              <a:t>في </a:t>
            </a:r>
            <a:r>
              <a:rPr lang="ar-EG" sz="2000" b="1" dirty="0"/>
              <a:t>عام ١٣٤٨هـ - ١٩٣٠م أنشأ الملك عبدالعزيز (رحمه الله)  مديرية الأمور </a:t>
            </a:r>
            <a:r>
              <a:rPr lang="ar-EG" sz="2000" b="1" dirty="0" smtClean="0"/>
              <a:t>العسكرية، واسندت </a:t>
            </a:r>
            <a:r>
              <a:rPr lang="ar-EG" sz="2000" b="1" dirty="0"/>
              <a:t>شؤون الطيران </a:t>
            </a:r>
            <a:r>
              <a:rPr lang="ar-EG" sz="2000" b="1" dirty="0" smtClean="0"/>
              <a:t>مشتملة </a:t>
            </a:r>
            <a:r>
              <a:rPr lang="ar-EG" sz="2000" b="1" dirty="0"/>
              <a:t>على شؤون </a:t>
            </a:r>
            <a:r>
              <a:rPr lang="ar-EG" sz="2000" b="1" dirty="0" smtClean="0"/>
              <a:t>الأرصاد في المملكة لها.</a:t>
            </a:r>
          </a:p>
          <a:p>
            <a:pPr algn="just" rtl="1"/>
            <a:r>
              <a:rPr lang="ar-EG" sz="2000" b="1" dirty="0"/>
              <a:t> في عام ١٣٥٩هـ - ١٩٤٠م استُبدِلت مديرية الأمور العسكرية لتصبح رئاسة الأركان الحربية وتتكون من أربعة مكاتب </a:t>
            </a:r>
            <a:r>
              <a:rPr lang="ar-EG" sz="2000" b="1" dirty="0" smtClean="0"/>
              <a:t>منها: </a:t>
            </a:r>
            <a:r>
              <a:rPr lang="ar-EG" sz="2000" b="1" dirty="0"/>
              <a:t>مكتب الأرصاد بمسمى (إدارة الانواء الجوية). </a:t>
            </a:r>
            <a:r>
              <a:rPr lang="ar-EG" sz="2000" b="1" dirty="0" smtClean="0"/>
              <a:t>وفي </a:t>
            </a:r>
            <a:r>
              <a:rPr lang="ar-EG" sz="2000" b="1" dirty="0"/>
              <a:t>عام ١٣٦٣هـ -١٩٤٤م تم استحداث وزارة للدفاع وأصبحت إدارة الانواء الجوية تتبع سلاح الطيران الملكي السعودي في </a:t>
            </a:r>
            <a:r>
              <a:rPr lang="ar-EG" sz="2000" b="1" dirty="0" smtClean="0"/>
              <a:t>حينها.</a:t>
            </a:r>
          </a:p>
          <a:p>
            <a:pPr algn="just" rtl="1"/>
            <a:r>
              <a:rPr lang="ar-EG" sz="2000" b="1" dirty="0"/>
              <a:t> في عام ١٣٧٠هـ - ١٩٥٠م  استقلت ادارة الأنواء الجوية لتصبح المديرية العامة للأرصاد الجوية وتتبع مصلحة الطيران المدني</a:t>
            </a:r>
            <a:r>
              <a:rPr lang="ar-EG" sz="2000" b="1" dirty="0" smtClean="0"/>
              <a:t>. </a:t>
            </a:r>
          </a:p>
          <a:p>
            <a:pPr algn="just" rtl="1"/>
            <a:r>
              <a:rPr lang="ar-EG" sz="2000" b="1" dirty="0" smtClean="0"/>
              <a:t>في </a:t>
            </a:r>
            <a:r>
              <a:rPr lang="ar-EG" sz="2000" b="1" dirty="0"/>
              <a:t>عام ١٣٨٦هـ - ١٩٦٦م  فصلت </a:t>
            </a:r>
            <a:r>
              <a:rPr lang="ar-EG" sz="2000" b="1" dirty="0" smtClean="0"/>
              <a:t>بمسمى </a:t>
            </a:r>
            <a:r>
              <a:rPr lang="ar-EG" sz="2000" b="1" dirty="0"/>
              <a:t>( مصلحة الأرصاد الجوية)  وتتبع لوزارة الدفاع والطيران ، ثم أضيفت </a:t>
            </a:r>
            <a:r>
              <a:rPr lang="ar-EG" sz="2000" b="1" dirty="0" smtClean="0"/>
              <a:t>لها مهام </a:t>
            </a:r>
            <a:r>
              <a:rPr lang="ar-EG" sz="2000" b="1" dirty="0"/>
              <a:t>حماية البيئة </a:t>
            </a:r>
            <a:r>
              <a:rPr lang="ar-EG" sz="2000" b="1" dirty="0" smtClean="0"/>
              <a:t>عام </a:t>
            </a:r>
            <a:r>
              <a:rPr lang="ar-EG" sz="2000" b="1" dirty="0"/>
              <a:t>1401هـ </a:t>
            </a:r>
            <a:r>
              <a:rPr lang="ar-EG" sz="2000" b="1" dirty="0" smtClean="0"/>
              <a:t>وعدل </a:t>
            </a:r>
            <a:r>
              <a:rPr lang="ar-EG" sz="2000" b="1" dirty="0"/>
              <a:t>مسماها إلى " مصلحة الأرصاد وحماية البيئة". </a:t>
            </a:r>
            <a:endParaRPr lang="ar-EG" sz="2000" b="1" dirty="0" smtClean="0"/>
          </a:p>
          <a:p>
            <a:pPr algn="just" rtl="1"/>
            <a:r>
              <a:rPr lang="ar-EG" sz="2000" b="1" dirty="0"/>
              <a:t>في عام 1422 هـ - 2001م  تم إعادة هيكلتها من جديد </a:t>
            </a:r>
            <a:r>
              <a:rPr lang="ar-EG" sz="2000" b="1" dirty="0" smtClean="0"/>
              <a:t>وتحويل </a:t>
            </a:r>
            <a:r>
              <a:rPr lang="ar-EG" sz="2000" b="1" dirty="0"/>
              <a:t>مسماها إلى الرئاسة العامة للأرصاد وحماية البيئة، في عام 1437 هـ - 2016م  </a:t>
            </a:r>
            <a:r>
              <a:rPr lang="ar-EG" sz="2000" b="1" dirty="0" smtClean="0"/>
              <a:t>عدل </a:t>
            </a:r>
            <a:r>
              <a:rPr lang="ar-EG" sz="2000" b="1" dirty="0"/>
              <a:t>المسمى إلى الهيئة العامة للأرصاد وحماية البيئة بموجب الأمر الملكي بتاريخ 30/07/1437هـ </a:t>
            </a:r>
            <a:r>
              <a:rPr lang="ar-EG" sz="2000" b="1" dirty="0" smtClean="0"/>
              <a:t>. </a:t>
            </a:r>
          </a:p>
          <a:p>
            <a:pPr algn="just" rtl="1"/>
            <a:endParaRPr lang="ar-EG" dirty="0"/>
          </a:p>
          <a:p>
            <a:pPr algn="just" rtl="1"/>
            <a:endParaRPr lang="ar-EG" dirty="0"/>
          </a:p>
          <a:p>
            <a:pPr algn="just" rtl="1"/>
            <a:endParaRPr lang="en-US" dirty="0" smtClean="0"/>
          </a:p>
          <a:p>
            <a:pPr algn="r" rtl="1" eaLnBrk="1" hangingPunct="1"/>
            <a:endParaRPr lang="en-US" dirty="0" smtClean="0"/>
          </a:p>
        </p:txBody>
      </p:sp>
      <p:sp>
        <p:nvSpPr>
          <p:cNvPr id="2" name="Title 1"/>
          <p:cNvSpPr>
            <a:spLocks noGrp="1"/>
          </p:cNvSpPr>
          <p:nvPr>
            <p:ph type="title"/>
          </p:nvPr>
        </p:nvSpPr>
        <p:spPr>
          <a:xfrm>
            <a:off x="457200" y="457200"/>
            <a:ext cx="8229600" cy="1133856"/>
          </a:xfrm>
        </p:spPr>
        <p:txBody>
          <a:bodyPr>
            <a:normAutofit/>
          </a:bodyPr>
          <a:lstStyle/>
          <a:p>
            <a:pPr>
              <a:defRPr/>
            </a:pPr>
            <a:r>
              <a:rPr lang="ar-EG" sz="4000" b="1" dirty="0"/>
              <a:t>الهيئة العامة للأرصاد وحماية البيئة </a:t>
            </a:r>
            <a:endParaRPr lang="en-US" sz="4000" b="1" dirty="0"/>
          </a:p>
        </p:txBody>
      </p:sp>
    </p:spTree>
    <p:extLst>
      <p:ext uri="{BB962C8B-B14F-4D97-AF65-F5344CB8AC3E}">
        <p14:creationId xmlns:p14="http://schemas.microsoft.com/office/powerpoint/2010/main" val="3440995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9" name="Content Placeholder 3" descr="http://www.pme.gov.sa/Observer/Images/CC-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76400" y="23622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Cirrocumulus (Cc)</a:t>
            </a:r>
            <a:r>
              <a:rPr lang="ar-EG" sz="4400" b="1" dirty="0" smtClean="0"/>
              <a:t>سمحاق ركامي </a:t>
            </a:r>
            <a:endParaRPr lang="en-US" sz="4400" dirty="0"/>
          </a:p>
        </p:txBody>
      </p:sp>
    </p:spTree>
    <p:extLst>
      <p:ext uri="{BB962C8B-B14F-4D97-AF65-F5344CB8AC3E}">
        <p14:creationId xmlns:p14="http://schemas.microsoft.com/office/powerpoint/2010/main" val="1146005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3" name="Content Placeholder 3" descr="http://www.pme.gov.sa/Observer/Images/CC-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057400"/>
            <a:ext cx="6096000" cy="4068763"/>
          </a:xfrm>
        </p:spPr>
      </p:pic>
      <p:sp>
        <p:nvSpPr>
          <p:cNvPr id="2" name="Title 1"/>
          <p:cNvSpPr>
            <a:spLocks noGrp="1"/>
          </p:cNvSpPr>
          <p:nvPr>
            <p:ph type="title"/>
          </p:nvPr>
        </p:nvSpPr>
        <p:spPr/>
        <p:txBody>
          <a:bodyPr>
            <a:normAutofit/>
          </a:bodyPr>
          <a:lstStyle/>
          <a:p>
            <a:pPr algn="ctr">
              <a:defRPr/>
            </a:pPr>
            <a:r>
              <a:rPr lang="en-US" sz="4800" b="1" dirty="0" smtClean="0">
                <a:hlinkClick r:id="rId3"/>
              </a:rPr>
              <a:t>Cirrocumulus (Cc)</a:t>
            </a:r>
            <a:r>
              <a:rPr lang="ar-EG" sz="4800" b="1" dirty="0" smtClean="0"/>
              <a:t>سمحاق ركامي </a:t>
            </a:r>
            <a:endParaRPr lang="en-US" dirty="0"/>
          </a:p>
        </p:txBody>
      </p:sp>
    </p:spTree>
    <p:extLst>
      <p:ext uri="{BB962C8B-B14F-4D97-AF65-F5344CB8AC3E}">
        <p14:creationId xmlns:p14="http://schemas.microsoft.com/office/powerpoint/2010/main" val="3251496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7" name="Content Placeholder 3" descr="http://www.pme.gov.sa/Observer/Images/CS-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142999" y="2286000"/>
            <a:ext cx="6781801" cy="4071938"/>
          </a:xfrm>
        </p:spPr>
      </p:pic>
      <p:sp>
        <p:nvSpPr>
          <p:cNvPr id="2" name="Title 1"/>
          <p:cNvSpPr>
            <a:spLocks noGrp="1"/>
          </p:cNvSpPr>
          <p:nvPr>
            <p:ph type="title"/>
          </p:nvPr>
        </p:nvSpPr>
        <p:spPr/>
        <p:txBody>
          <a:bodyPr/>
          <a:lstStyle/>
          <a:p>
            <a:pPr algn="ctr">
              <a:defRPr/>
            </a:pPr>
            <a:r>
              <a:rPr lang="en-US" sz="4400" b="1" dirty="0" smtClean="0">
                <a:hlinkClick r:id="rId3"/>
              </a:rPr>
              <a:t>Cirrostratus (Cs)</a:t>
            </a:r>
            <a:r>
              <a:rPr lang="ar-EG" sz="4400" b="1" dirty="0" smtClean="0"/>
              <a:t> سمحاق طبقي </a:t>
            </a:r>
            <a:endParaRPr lang="en-US" sz="4400" dirty="0"/>
          </a:p>
        </p:txBody>
      </p:sp>
    </p:spTree>
    <p:extLst>
      <p:ext uri="{BB962C8B-B14F-4D97-AF65-F5344CB8AC3E}">
        <p14:creationId xmlns:p14="http://schemas.microsoft.com/office/powerpoint/2010/main" val="1196446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1" name="Content Placeholder 3" descr="http://www.pme.gov.sa/Observer/Images/CS-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1336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Cirrostratus (Cs)</a:t>
            </a:r>
            <a:r>
              <a:rPr lang="ar-EG" sz="4400" b="1" dirty="0" smtClean="0"/>
              <a:t> سمحاق طبقي</a:t>
            </a:r>
            <a:r>
              <a:rPr lang="ar-EG" sz="4800" b="1" dirty="0" smtClean="0"/>
              <a:t> </a:t>
            </a:r>
            <a:endParaRPr lang="en-US" dirty="0"/>
          </a:p>
        </p:txBody>
      </p:sp>
    </p:spTree>
    <p:extLst>
      <p:ext uri="{BB962C8B-B14F-4D97-AF65-F5344CB8AC3E}">
        <p14:creationId xmlns:p14="http://schemas.microsoft.com/office/powerpoint/2010/main" val="1452773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68939350"/>
              </p:ext>
            </p:extLst>
          </p:nvPr>
        </p:nvGraphicFramePr>
        <p:xfrm>
          <a:off x="457200" y="2057401"/>
          <a:ext cx="8229600" cy="3943350"/>
        </p:xfrm>
        <a:graphic>
          <a:graphicData uri="http://schemas.openxmlformats.org/drawingml/2006/table">
            <a:tbl>
              <a:tblPr firstRow="1" bandRow="1">
                <a:tableStyleId>{5C22544A-7EE6-4342-B048-85BDC9FD1C3A}</a:tableStyleId>
              </a:tblPr>
              <a:tblGrid>
                <a:gridCol w="4757742"/>
                <a:gridCol w="3471858"/>
              </a:tblGrid>
              <a:tr h="113140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969777">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2"/>
                        </a:rPr>
                        <a:t>Altocumulus (</a:t>
                      </a:r>
                      <a:r>
                        <a:rPr lang="en-US" sz="2200" b="1" u="sng" dirty="0" smtClean="0">
                          <a:solidFill>
                            <a:srgbClr val="0000FF"/>
                          </a:solidFill>
                          <a:latin typeface="Times New Roman"/>
                          <a:ea typeface="Times New Roman"/>
                          <a:cs typeface="Simplified Arabic"/>
                          <a:hlinkClick r:id="rId2"/>
                        </a:rPr>
                        <a:t>Ac)</a:t>
                      </a:r>
                      <a:r>
                        <a:rPr lang="ar-EG" sz="2200" b="1" u="sng" dirty="0" smtClean="0">
                          <a:solidFill>
                            <a:srgbClr val="0000FF"/>
                          </a:solidFill>
                          <a:latin typeface="Times New Roman"/>
                          <a:ea typeface="Times New Roman"/>
                          <a:cs typeface="Simplified Arabic"/>
                        </a:rPr>
                        <a:t>ركامي متوسط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872390">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3"/>
                        </a:rPr>
                        <a:t>Altostratus (</a:t>
                      </a:r>
                      <a:r>
                        <a:rPr lang="en-US" sz="2200" b="1" u="sng" dirty="0" smtClean="0">
                          <a:solidFill>
                            <a:srgbClr val="0000FF"/>
                          </a:solidFill>
                          <a:latin typeface="Times New Roman"/>
                          <a:ea typeface="Times New Roman"/>
                          <a:cs typeface="Simplified Arabic"/>
                          <a:hlinkClick r:id="rId3"/>
                        </a:rPr>
                        <a:t>As)</a:t>
                      </a:r>
                      <a:r>
                        <a:rPr lang="ar-EG" sz="2200" b="1" u="sng" dirty="0" smtClean="0">
                          <a:solidFill>
                            <a:srgbClr val="0000FF"/>
                          </a:solidFill>
                          <a:latin typeface="Times New Roman"/>
                          <a:ea typeface="Times New Roman"/>
                          <a:cs typeface="Simplified Arabic"/>
                        </a:rPr>
                        <a:t>طبقي متوسط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969777">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4"/>
                        </a:rPr>
                        <a:t>Nimbostratus (</a:t>
                      </a:r>
                      <a:r>
                        <a:rPr lang="en-US" sz="2200" b="1" u="sng" dirty="0" smtClean="0">
                          <a:solidFill>
                            <a:srgbClr val="0000FF"/>
                          </a:solidFill>
                          <a:latin typeface="Times New Roman"/>
                          <a:ea typeface="Times New Roman"/>
                          <a:cs typeface="Simplified Arabic"/>
                          <a:hlinkClick r:id="rId4"/>
                        </a:rPr>
                        <a:t>Ns)</a:t>
                      </a:r>
                      <a:r>
                        <a:rPr lang="ar-EG" sz="2200" b="1" u="sng" dirty="0" smtClean="0">
                          <a:solidFill>
                            <a:srgbClr val="0000FF"/>
                          </a:solidFill>
                          <a:latin typeface="Times New Roman"/>
                          <a:ea typeface="Times New Roman"/>
                          <a:cs typeface="Simplified Arabic"/>
                        </a:rPr>
                        <a:t>متوسط كثيف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p:txBody>
          <a:bodyPr/>
          <a:lstStyle/>
          <a:p>
            <a:pPr algn="ctr" rtl="1">
              <a:defRPr/>
            </a:pPr>
            <a:r>
              <a:rPr lang="en-US" b="1" dirty="0" smtClean="0"/>
              <a:t>Middle Clouds</a:t>
            </a:r>
            <a:endParaRPr lang="en-US" dirty="0"/>
          </a:p>
        </p:txBody>
      </p:sp>
    </p:spTree>
    <p:extLst>
      <p:ext uri="{BB962C8B-B14F-4D97-AF65-F5344CB8AC3E}">
        <p14:creationId xmlns:p14="http://schemas.microsoft.com/office/powerpoint/2010/main" val="212350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9" name="Content Placeholder 3" descr="http://www.pme.gov.sa/Observer/Images/AC-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0574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Altocumulus (Ac)</a:t>
            </a:r>
            <a:r>
              <a:rPr lang="ar-EG" sz="4400" b="1" dirty="0" smtClean="0"/>
              <a:t>ركامي متوسط </a:t>
            </a:r>
            <a:endParaRPr lang="en-US" sz="4400" dirty="0"/>
          </a:p>
        </p:txBody>
      </p:sp>
    </p:spTree>
    <p:extLst>
      <p:ext uri="{BB962C8B-B14F-4D97-AF65-F5344CB8AC3E}">
        <p14:creationId xmlns:p14="http://schemas.microsoft.com/office/powerpoint/2010/main" val="2499131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Content Placeholder 3" descr="http://www.pme.gov.sa/Observer/Images/AC-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990600" y="2057400"/>
            <a:ext cx="7010400" cy="4229100"/>
          </a:xfrm>
        </p:spPr>
      </p:pic>
      <p:sp>
        <p:nvSpPr>
          <p:cNvPr id="2" name="Title 1"/>
          <p:cNvSpPr>
            <a:spLocks noGrp="1"/>
          </p:cNvSpPr>
          <p:nvPr>
            <p:ph type="title"/>
          </p:nvPr>
        </p:nvSpPr>
        <p:spPr/>
        <p:txBody>
          <a:bodyPr/>
          <a:lstStyle/>
          <a:p>
            <a:pPr algn="ctr" rtl="1">
              <a:defRPr/>
            </a:pPr>
            <a:r>
              <a:rPr lang="ar-EG" sz="4400" b="1" dirty="0" smtClean="0"/>
              <a:t>ركامي متوسط </a:t>
            </a:r>
            <a:r>
              <a:rPr lang="en-US" sz="4400" b="1" dirty="0" smtClean="0">
                <a:hlinkClick r:id="rId3"/>
              </a:rPr>
              <a:t>Altocumulus (Ac)</a:t>
            </a:r>
            <a:r>
              <a:rPr lang="ar-EG" sz="4400" b="1" dirty="0" smtClean="0"/>
              <a:t> </a:t>
            </a:r>
            <a:endParaRPr lang="en-US" sz="4400" dirty="0"/>
          </a:p>
        </p:txBody>
      </p:sp>
    </p:spTree>
    <p:extLst>
      <p:ext uri="{BB962C8B-B14F-4D97-AF65-F5344CB8AC3E}">
        <p14:creationId xmlns:p14="http://schemas.microsoft.com/office/powerpoint/2010/main" val="3801017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Content Placeholder 3" descr="http://www.pme.gov.sa/Observer/Images/AS-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057400"/>
            <a:ext cx="6248400" cy="4068763"/>
          </a:xfrm>
        </p:spPr>
      </p:pic>
      <p:sp>
        <p:nvSpPr>
          <p:cNvPr id="2" name="Title 1"/>
          <p:cNvSpPr>
            <a:spLocks noGrp="1"/>
          </p:cNvSpPr>
          <p:nvPr>
            <p:ph type="title"/>
          </p:nvPr>
        </p:nvSpPr>
        <p:spPr/>
        <p:txBody>
          <a:bodyPr/>
          <a:lstStyle/>
          <a:p>
            <a:pPr algn="ctr">
              <a:defRPr/>
            </a:pPr>
            <a:r>
              <a:rPr lang="en-US" sz="4400" b="1" dirty="0" smtClean="0">
                <a:hlinkClick r:id="rId3"/>
              </a:rPr>
              <a:t>Altostratus (As)</a:t>
            </a:r>
            <a:r>
              <a:rPr lang="ar-EG" sz="4400" b="1" dirty="0" smtClean="0"/>
              <a:t> طبقي متوسط </a:t>
            </a:r>
            <a:endParaRPr lang="en-US" sz="4400" dirty="0"/>
          </a:p>
        </p:txBody>
      </p:sp>
    </p:spTree>
    <p:extLst>
      <p:ext uri="{BB962C8B-B14F-4D97-AF65-F5344CB8AC3E}">
        <p14:creationId xmlns:p14="http://schemas.microsoft.com/office/powerpoint/2010/main" val="14267804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1" name="Content Placeholder 3" descr="http://www.pme.gov.sa/Observer/Images/AS-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209800"/>
            <a:ext cx="6172200" cy="4068763"/>
          </a:xfrm>
        </p:spPr>
      </p:pic>
      <p:sp>
        <p:nvSpPr>
          <p:cNvPr id="2" name="Title 1"/>
          <p:cNvSpPr>
            <a:spLocks noGrp="1"/>
          </p:cNvSpPr>
          <p:nvPr>
            <p:ph type="title"/>
          </p:nvPr>
        </p:nvSpPr>
        <p:spPr/>
        <p:txBody>
          <a:bodyPr/>
          <a:lstStyle/>
          <a:p>
            <a:pPr algn="ctr" rtl="1">
              <a:defRPr/>
            </a:pPr>
            <a:r>
              <a:rPr lang="ar-EG" sz="4400" b="1" dirty="0" smtClean="0"/>
              <a:t>طبقي متوسط </a:t>
            </a:r>
            <a:r>
              <a:rPr lang="en-US" sz="4400" b="1" dirty="0" smtClean="0">
                <a:hlinkClick r:id="rId3"/>
              </a:rPr>
              <a:t>Altostratus (As)</a:t>
            </a:r>
            <a:r>
              <a:rPr lang="ar-EG" sz="4400" b="1" dirty="0" smtClean="0"/>
              <a:t> </a:t>
            </a:r>
            <a:endParaRPr lang="en-US" dirty="0"/>
          </a:p>
        </p:txBody>
      </p:sp>
    </p:spTree>
    <p:extLst>
      <p:ext uri="{BB962C8B-B14F-4D97-AF65-F5344CB8AC3E}">
        <p14:creationId xmlns:p14="http://schemas.microsoft.com/office/powerpoint/2010/main" val="1861926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5" name="Content Placeholder 3" descr="http://www.pme.gov.sa/Observer/Images/NS-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133600"/>
            <a:ext cx="6172200" cy="3992563"/>
          </a:xfrm>
        </p:spPr>
      </p:pic>
      <p:sp>
        <p:nvSpPr>
          <p:cNvPr id="2" name="Title 1"/>
          <p:cNvSpPr>
            <a:spLocks noGrp="1"/>
          </p:cNvSpPr>
          <p:nvPr>
            <p:ph type="title"/>
          </p:nvPr>
        </p:nvSpPr>
        <p:spPr/>
        <p:txBody>
          <a:bodyPr/>
          <a:lstStyle/>
          <a:p>
            <a:pPr algn="ctr">
              <a:defRPr/>
            </a:pPr>
            <a:r>
              <a:rPr lang="en-US" sz="4400" b="1" dirty="0" smtClean="0">
                <a:hlinkClick r:id="rId3"/>
              </a:rPr>
              <a:t>Nimbostratus (Ns)</a:t>
            </a:r>
            <a:r>
              <a:rPr lang="ar-EG" sz="4400" b="1" dirty="0" smtClean="0"/>
              <a:t>متوسط كثيف </a:t>
            </a:r>
            <a:endParaRPr lang="en-US" sz="4400" dirty="0"/>
          </a:p>
        </p:txBody>
      </p:sp>
    </p:spTree>
    <p:extLst>
      <p:ext uri="{BB962C8B-B14F-4D97-AF65-F5344CB8AC3E}">
        <p14:creationId xmlns:p14="http://schemas.microsoft.com/office/powerpoint/2010/main" val="385011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Content Placeholder 2"/>
          <p:cNvSpPr>
            <a:spLocks noGrp="1"/>
          </p:cNvSpPr>
          <p:nvPr>
            <p:ph idx="1"/>
          </p:nvPr>
        </p:nvSpPr>
        <p:spPr/>
        <p:txBody>
          <a:bodyPr/>
          <a:lstStyle/>
          <a:p>
            <a:pPr algn="r" rtl="1" eaLnBrk="1" hangingPunct="1"/>
            <a:r>
              <a:rPr lang="ar-EG" b="1" smtClean="0"/>
              <a:t>أولاً: مرحلة الرصد الجوي</a:t>
            </a:r>
          </a:p>
          <a:p>
            <a:pPr algn="r" rtl="1" eaLnBrk="1" hangingPunct="1">
              <a:buFont typeface="Wingdings 2" pitchFamily="18" charset="2"/>
              <a:buNone/>
            </a:pPr>
            <a:endParaRPr lang="ar-EG" b="1" smtClean="0"/>
          </a:p>
          <a:p>
            <a:pPr algn="r" rtl="1" eaLnBrk="1" hangingPunct="1"/>
            <a:r>
              <a:rPr lang="ar-EG" b="1" smtClean="0"/>
              <a:t>ثانياً: مرحلة جمع وارسال واستقبال البيانات </a:t>
            </a:r>
          </a:p>
          <a:p>
            <a:pPr algn="r" rtl="1" eaLnBrk="1" hangingPunct="1">
              <a:buFont typeface="Wingdings 2" pitchFamily="18" charset="2"/>
              <a:buNone/>
            </a:pPr>
            <a:endParaRPr lang="ar-EG" b="1" smtClean="0"/>
          </a:p>
          <a:p>
            <a:pPr algn="r" rtl="1" eaLnBrk="1" hangingPunct="1"/>
            <a:r>
              <a:rPr lang="ar-EG" b="1" smtClean="0"/>
              <a:t>ثالثاً: مرحلة إنشاء خريطة الطقس</a:t>
            </a:r>
            <a:endParaRPr lang="en-US" smtClean="0"/>
          </a:p>
        </p:txBody>
      </p:sp>
      <p:sp>
        <p:nvSpPr>
          <p:cNvPr id="2" name="Title 1"/>
          <p:cNvSpPr>
            <a:spLocks noGrp="1"/>
          </p:cNvSpPr>
          <p:nvPr>
            <p:ph type="title"/>
          </p:nvPr>
        </p:nvSpPr>
        <p:spPr/>
        <p:txBody>
          <a:bodyPr/>
          <a:lstStyle/>
          <a:p>
            <a:pPr eaLnBrk="1" hangingPunct="1">
              <a:defRPr/>
            </a:pPr>
            <a:r>
              <a:rPr lang="ar-EG" dirty="0" smtClean="0"/>
              <a:t>مراحل إنشاء خريطة الطقس </a:t>
            </a:r>
            <a:endParaRPr lang="en-US" dirty="0"/>
          </a:p>
        </p:txBody>
      </p:sp>
    </p:spTree>
    <p:extLst>
      <p:ext uri="{BB962C8B-B14F-4D97-AF65-F5344CB8AC3E}">
        <p14:creationId xmlns:p14="http://schemas.microsoft.com/office/powerpoint/2010/main" val="1351878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1403377"/>
              </p:ext>
            </p:extLst>
          </p:nvPr>
        </p:nvGraphicFramePr>
        <p:xfrm>
          <a:off x="457200" y="2209800"/>
          <a:ext cx="8229600" cy="3945112"/>
        </p:xfrm>
        <a:graphic>
          <a:graphicData uri="http://schemas.openxmlformats.org/drawingml/2006/table">
            <a:tbl>
              <a:tblPr firstRow="1" bandRow="1">
                <a:tableStyleId>{5C22544A-7EE6-4342-B048-85BDC9FD1C3A}</a:tableStyleId>
              </a:tblPr>
              <a:tblGrid>
                <a:gridCol w="4972056"/>
                <a:gridCol w="3257544"/>
              </a:tblGrid>
              <a:tr h="87043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746088">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2"/>
                        </a:rPr>
                        <a:t>Stratocumulus (</a:t>
                      </a:r>
                      <a:r>
                        <a:rPr lang="en-US" sz="2200" b="1" dirty="0" smtClean="0">
                          <a:solidFill>
                            <a:srgbClr val="0000FF"/>
                          </a:solidFill>
                          <a:latin typeface="Times New Roman"/>
                          <a:ea typeface="Times New Roman"/>
                          <a:cs typeface="Simplified Arabic"/>
                          <a:hlinkClick r:id="rId2"/>
                        </a:rPr>
                        <a:t>Sc)</a:t>
                      </a:r>
                      <a:r>
                        <a:rPr lang="ar-EG" sz="2200" b="1" u="sng" dirty="0" smtClean="0">
                          <a:solidFill>
                            <a:srgbClr val="0000FF"/>
                          </a:solidFill>
                          <a:latin typeface="Times New Roman"/>
                          <a:ea typeface="Times New Roman"/>
                          <a:cs typeface="Simplified Arabic"/>
                        </a:rPr>
                        <a:t>ركامي طبقي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782400">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3"/>
                        </a:rPr>
                        <a:t>Stratus (</a:t>
                      </a:r>
                      <a:r>
                        <a:rPr lang="en-US" sz="2200" b="1" dirty="0" smtClean="0">
                          <a:solidFill>
                            <a:srgbClr val="0000FF"/>
                          </a:solidFill>
                          <a:latin typeface="Times New Roman"/>
                          <a:ea typeface="Times New Roman"/>
                          <a:cs typeface="Simplified Arabic"/>
                          <a:hlinkClick r:id="rId3"/>
                        </a:rPr>
                        <a:t>St)</a:t>
                      </a:r>
                      <a:r>
                        <a:rPr lang="ar-EG" sz="2200" b="1" u="sng" dirty="0" smtClean="0">
                          <a:solidFill>
                            <a:srgbClr val="0000FF"/>
                          </a:solidFill>
                          <a:latin typeface="Times New Roman"/>
                          <a:ea typeface="Times New Roman"/>
                          <a:cs typeface="Simplified Arabic"/>
                        </a:rPr>
                        <a:t>طبقي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788813">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4"/>
                        </a:rPr>
                        <a:t>Cumulus (Cu</a:t>
                      </a:r>
                      <a:r>
                        <a:rPr lang="en-US" sz="2200" b="1" dirty="0" smtClean="0">
                          <a:solidFill>
                            <a:srgbClr val="0000FF"/>
                          </a:solidFill>
                          <a:latin typeface="Times New Roman"/>
                          <a:ea typeface="Times New Roman"/>
                          <a:cs typeface="Simplified Arabic"/>
                          <a:hlinkClick r:id="rId4"/>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المزن الركامي </a:t>
                      </a:r>
                      <a:endParaRPr lang="en-US" sz="1100" u="sng" dirty="0">
                        <a:latin typeface="Calibri"/>
                        <a:ea typeface="Calibri"/>
                        <a:cs typeface="Arial"/>
                      </a:endParaRPr>
                    </a:p>
                  </a:txBody>
                  <a:tcPr marL="68580" marR="68580" marT="0" marB="0"/>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2400" b="1" dirty="0" smtClean="0">
                          <a:latin typeface="Times New Roman" pitchFamily="18" charset="0"/>
                          <a:ea typeface="Times New Roman"/>
                          <a:cs typeface="Times New Roman" pitchFamily="18" charset="0"/>
                        </a:rPr>
                        <a:t>3</a:t>
                      </a:r>
                      <a:endParaRPr lang="en-US" sz="2400" dirty="0" smtClean="0">
                        <a:latin typeface="Times New Roman" pitchFamily="18" charset="0"/>
                        <a:ea typeface="Calibri"/>
                        <a:cs typeface="Times New Roman" pitchFamily="18" charset="0"/>
                      </a:endParaRPr>
                    </a:p>
                    <a:p>
                      <a:pPr marL="0" marR="0" algn="ctr" rtl="0">
                        <a:lnSpc>
                          <a:spcPct val="150000"/>
                        </a:lnSpc>
                        <a:spcBef>
                          <a:spcPts val="0"/>
                        </a:spcBef>
                        <a:spcAft>
                          <a:spcPts val="0"/>
                        </a:spcAft>
                      </a:pPr>
                      <a:endParaRPr lang="en-US" sz="1100" dirty="0">
                        <a:latin typeface="Calibri"/>
                        <a:ea typeface="Calibri"/>
                        <a:cs typeface="Arial"/>
                      </a:endParaRPr>
                    </a:p>
                  </a:txBody>
                  <a:tcPr marL="68580" marR="68580" marT="0" marB="0"/>
                </a:tc>
              </a:tr>
              <a:tr h="746088">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5"/>
                        </a:rPr>
                        <a:t>Cumulonimbus (</a:t>
                      </a:r>
                      <a:r>
                        <a:rPr lang="en-US" sz="2200" b="1" dirty="0" err="1">
                          <a:solidFill>
                            <a:srgbClr val="0000FF"/>
                          </a:solidFill>
                          <a:latin typeface="Times New Roman"/>
                          <a:ea typeface="Times New Roman"/>
                          <a:cs typeface="Simplified Arabic"/>
                          <a:hlinkClick r:id="rId5"/>
                        </a:rPr>
                        <a:t>Cb</a:t>
                      </a:r>
                      <a:r>
                        <a:rPr lang="en-US" sz="2200" b="1" dirty="0" smtClean="0">
                          <a:solidFill>
                            <a:srgbClr val="0000FF"/>
                          </a:solidFill>
                          <a:latin typeface="Times New Roman"/>
                          <a:ea typeface="Times New Roman"/>
                          <a:cs typeface="Simplified Arabic"/>
                          <a:hlinkClick r:id="rId5"/>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ركامي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4</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p:txBody>
          <a:bodyPr/>
          <a:lstStyle/>
          <a:p>
            <a:pPr algn="ctr">
              <a:defRPr/>
            </a:pPr>
            <a:r>
              <a:rPr lang="en-US" b="1" dirty="0" smtClean="0"/>
              <a:t>Low Clouds</a:t>
            </a:r>
            <a:endParaRPr lang="en-US" dirty="0"/>
          </a:p>
        </p:txBody>
      </p:sp>
    </p:spTree>
    <p:extLst>
      <p:ext uri="{BB962C8B-B14F-4D97-AF65-F5344CB8AC3E}">
        <p14:creationId xmlns:p14="http://schemas.microsoft.com/office/powerpoint/2010/main" val="181229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Content Placeholder 3" descr="http://www.pme.gov.sa/Observer/Images/CS-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676400" y="2057400"/>
            <a:ext cx="6096000" cy="4300538"/>
          </a:xfrm>
        </p:spPr>
      </p:pic>
      <p:sp>
        <p:nvSpPr>
          <p:cNvPr id="2" name="Title 1"/>
          <p:cNvSpPr>
            <a:spLocks noGrp="1"/>
          </p:cNvSpPr>
          <p:nvPr>
            <p:ph type="title"/>
          </p:nvPr>
        </p:nvSpPr>
        <p:spPr/>
        <p:txBody>
          <a:bodyPr/>
          <a:lstStyle/>
          <a:p>
            <a:pPr>
              <a:defRPr/>
            </a:pPr>
            <a:r>
              <a:rPr lang="en-US" sz="4400" b="1" dirty="0" smtClean="0">
                <a:hlinkClick r:id="rId3"/>
              </a:rPr>
              <a:t>Stratocumulus (Sc)</a:t>
            </a:r>
            <a:r>
              <a:rPr lang="ar-EG" sz="4400" b="1" dirty="0" smtClean="0"/>
              <a:t> ركامي طبقي </a:t>
            </a:r>
            <a:endParaRPr lang="en-US" sz="4400" dirty="0"/>
          </a:p>
        </p:txBody>
      </p:sp>
    </p:spTree>
    <p:extLst>
      <p:ext uri="{BB962C8B-B14F-4D97-AF65-F5344CB8AC3E}">
        <p14:creationId xmlns:p14="http://schemas.microsoft.com/office/powerpoint/2010/main" val="2281907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7" name="Content Placeholder 3" descr="http://www.pme.gov.sa/Observer/Images/SC-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209800"/>
            <a:ext cx="6096000" cy="3916363"/>
          </a:xfrm>
        </p:spPr>
      </p:pic>
      <p:sp>
        <p:nvSpPr>
          <p:cNvPr id="2" name="Title 1"/>
          <p:cNvSpPr>
            <a:spLocks noGrp="1"/>
          </p:cNvSpPr>
          <p:nvPr>
            <p:ph type="title"/>
          </p:nvPr>
        </p:nvSpPr>
        <p:spPr/>
        <p:txBody>
          <a:bodyPr>
            <a:normAutofit/>
          </a:bodyPr>
          <a:lstStyle/>
          <a:p>
            <a:pPr>
              <a:defRPr/>
            </a:pPr>
            <a:r>
              <a:rPr lang="en-US" sz="4800" b="1" dirty="0" smtClean="0">
                <a:hlinkClick r:id="rId3"/>
              </a:rPr>
              <a:t>Stratocumulus (Sc)</a:t>
            </a:r>
            <a:r>
              <a:rPr lang="ar-EG" sz="4800" b="1" dirty="0" smtClean="0"/>
              <a:t> ركامي طبقي </a:t>
            </a:r>
            <a:endParaRPr lang="en-US" dirty="0"/>
          </a:p>
        </p:txBody>
      </p:sp>
    </p:spTree>
    <p:extLst>
      <p:ext uri="{BB962C8B-B14F-4D97-AF65-F5344CB8AC3E}">
        <p14:creationId xmlns:p14="http://schemas.microsoft.com/office/powerpoint/2010/main" val="723646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1" name="Content Placeholder 3" descr="http://www.pme.gov.sa/Observer/Images/ST-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286000"/>
            <a:ext cx="6248400" cy="3992563"/>
          </a:xfrm>
        </p:spPr>
      </p:pic>
      <p:sp>
        <p:nvSpPr>
          <p:cNvPr id="2" name="Title 1"/>
          <p:cNvSpPr>
            <a:spLocks noGrp="1"/>
          </p:cNvSpPr>
          <p:nvPr>
            <p:ph type="title"/>
          </p:nvPr>
        </p:nvSpPr>
        <p:spPr/>
        <p:txBody>
          <a:bodyPr/>
          <a:lstStyle/>
          <a:p>
            <a:pPr algn="ctr">
              <a:defRPr/>
            </a:pPr>
            <a:r>
              <a:rPr lang="en-US" sz="4400" b="1" dirty="0" smtClean="0">
                <a:hlinkClick r:id="rId3"/>
              </a:rPr>
              <a:t>Stratus (St)</a:t>
            </a:r>
            <a:r>
              <a:rPr lang="ar-EG" sz="4400" b="1" dirty="0" smtClean="0"/>
              <a:t> طبقي منخفض </a:t>
            </a:r>
            <a:endParaRPr lang="en-US" sz="4400" dirty="0"/>
          </a:p>
        </p:txBody>
      </p:sp>
    </p:spTree>
    <p:extLst>
      <p:ext uri="{BB962C8B-B14F-4D97-AF65-F5344CB8AC3E}">
        <p14:creationId xmlns:p14="http://schemas.microsoft.com/office/powerpoint/2010/main" val="826669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5" name="Content Placeholder 3" descr="http://www.pme.gov.sa/Observer/Images/ST-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2209800"/>
            <a:ext cx="6096000" cy="3916363"/>
          </a:xfrm>
        </p:spPr>
      </p:pic>
      <p:sp>
        <p:nvSpPr>
          <p:cNvPr id="2" name="Title 1"/>
          <p:cNvSpPr>
            <a:spLocks noGrp="1"/>
          </p:cNvSpPr>
          <p:nvPr>
            <p:ph type="title"/>
          </p:nvPr>
        </p:nvSpPr>
        <p:spPr/>
        <p:txBody>
          <a:bodyPr/>
          <a:lstStyle/>
          <a:p>
            <a:pPr algn="ctr">
              <a:defRPr/>
            </a:pPr>
            <a:r>
              <a:rPr lang="en-US" sz="4800" b="1" dirty="0" smtClean="0">
                <a:hlinkClick r:id="rId3"/>
              </a:rPr>
              <a:t>Stratus (St)</a:t>
            </a:r>
            <a:r>
              <a:rPr lang="ar-EG" sz="4800" b="1" dirty="0" smtClean="0"/>
              <a:t> طبقي منخفض </a:t>
            </a:r>
            <a:endParaRPr lang="en-US" dirty="0"/>
          </a:p>
        </p:txBody>
      </p:sp>
    </p:spTree>
    <p:extLst>
      <p:ext uri="{BB962C8B-B14F-4D97-AF65-F5344CB8AC3E}">
        <p14:creationId xmlns:p14="http://schemas.microsoft.com/office/powerpoint/2010/main" val="2654463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9" name="Content Placeholder 3" descr="http://www.pme.gov.sa/Observer/Images/CU-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00200" y="2209800"/>
            <a:ext cx="5943600" cy="3916363"/>
          </a:xfrm>
        </p:spPr>
      </p:pic>
      <p:sp>
        <p:nvSpPr>
          <p:cNvPr id="2" name="Title 1"/>
          <p:cNvSpPr>
            <a:spLocks noGrp="1"/>
          </p:cNvSpPr>
          <p:nvPr>
            <p:ph type="title"/>
          </p:nvPr>
        </p:nvSpPr>
        <p:spPr/>
        <p:txBody>
          <a:bodyPr/>
          <a:lstStyle/>
          <a:p>
            <a:pPr algn="ctr">
              <a:defRPr/>
            </a:pPr>
            <a:r>
              <a:rPr lang="en-US" sz="4400" b="1" dirty="0" smtClean="0">
                <a:hlinkClick r:id="rId3"/>
              </a:rPr>
              <a:t>Cumulus (Cu)</a:t>
            </a:r>
            <a:r>
              <a:rPr lang="ar-EG" sz="4400" b="1" dirty="0" smtClean="0"/>
              <a:t> المزن الركامي </a:t>
            </a:r>
            <a:endParaRPr lang="en-US" sz="4400" dirty="0"/>
          </a:p>
        </p:txBody>
      </p:sp>
    </p:spTree>
    <p:extLst>
      <p:ext uri="{BB962C8B-B14F-4D97-AF65-F5344CB8AC3E}">
        <p14:creationId xmlns:p14="http://schemas.microsoft.com/office/powerpoint/2010/main" val="991306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3" name="Content Placeholder 3" descr="http://www.pme.gov.sa/Observer/Images/CU-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2133600"/>
            <a:ext cx="6019800" cy="3992563"/>
          </a:xfrm>
        </p:spPr>
      </p:pic>
      <p:sp>
        <p:nvSpPr>
          <p:cNvPr id="2" name="Title 1"/>
          <p:cNvSpPr>
            <a:spLocks noGrp="1"/>
          </p:cNvSpPr>
          <p:nvPr>
            <p:ph type="title"/>
          </p:nvPr>
        </p:nvSpPr>
        <p:spPr/>
        <p:txBody>
          <a:bodyPr/>
          <a:lstStyle/>
          <a:p>
            <a:pPr algn="ctr">
              <a:defRPr/>
            </a:pPr>
            <a:r>
              <a:rPr lang="en-US" sz="4400" b="1" dirty="0" smtClean="0">
                <a:hlinkClick r:id="rId3"/>
              </a:rPr>
              <a:t>Cumulus (Cu)</a:t>
            </a:r>
            <a:r>
              <a:rPr lang="ar-EG" sz="4400" b="1" dirty="0" smtClean="0"/>
              <a:t> المزن الركامي </a:t>
            </a:r>
            <a:endParaRPr lang="en-US" sz="4400" dirty="0"/>
          </a:p>
        </p:txBody>
      </p:sp>
    </p:spTree>
    <p:extLst>
      <p:ext uri="{BB962C8B-B14F-4D97-AF65-F5344CB8AC3E}">
        <p14:creationId xmlns:p14="http://schemas.microsoft.com/office/powerpoint/2010/main" val="243313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7" name="Content Placeholder 3" descr="http://www.pme.gov.sa/Observer/Images/CB-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2133600"/>
            <a:ext cx="6477000" cy="3992563"/>
          </a:xfrm>
        </p:spPr>
      </p:pic>
      <p:sp>
        <p:nvSpPr>
          <p:cNvPr id="2" name="Title 1"/>
          <p:cNvSpPr>
            <a:spLocks noGrp="1"/>
          </p:cNvSpPr>
          <p:nvPr>
            <p:ph type="title"/>
          </p:nvPr>
        </p:nvSpPr>
        <p:spPr/>
        <p:txBody>
          <a:bodyPr>
            <a:normAutofit/>
          </a:bodyPr>
          <a:lstStyle/>
          <a:p>
            <a:pPr algn="ctr">
              <a:defRPr/>
            </a:pPr>
            <a:r>
              <a:rPr lang="en-US" sz="4400" b="1" dirty="0" smtClean="0">
                <a:hlinkClick r:id="rId3"/>
              </a:rPr>
              <a:t>Cumulonimbus (</a:t>
            </a:r>
            <a:r>
              <a:rPr lang="en-US" sz="4400" b="1" dirty="0" err="1" smtClean="0">
                <a:hlinkClick r:id="rId3"/>
              </a:rPr>
              <a:t>Cb</a:t>
            </a:r>
            <a:r>
              <a:rPr lang="en-US" sz="4400" b="1" dirty="0" smtClean="0">
                <a:hlinkClick r:id="rId3"/>
              </a:rPr>
              <a:t>)</a:t>
            </a:r>
            <a:r>
              <a:rPr lang="ar-EG" sz="4400" b="1" dirty="0" smtClean="0"/>
              <a:t> ركامي منخفض </a:t>
            </a:r>
            <a:endParaRPr lang="en-US" sz="4400" dirty="0"/>
          </a:p>
        </p:txBody>
      </p:sp>
    </p:spTree>
    <p:extLst>
      <p:ext uri="{BB962C8B-B14F-4D97-AF65-F5344CB8AC3E}">
        <p14:creationId xmlns:p14="http://schemas.microsoft.com/office/powerpoint/2010/main" val="2704508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1" name="Content Placeholder 3" descr="http://www.pme.gov.sa/Observer/Images/CB-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143000" y="2286000"/>
            <a:ext cx="6629400" cy="3848100"/>
          </a:xfrm>
        </p:spPr>
      </p:pic>
      <p:sp>
        <p:nvSpPr>
          <p:cNvPr id="2" name="Title 1"/>
          <p:cNvSpPr>
            <a:spLocks noGrp="1"/>
          </p:cNvSpPr>
          <p:nvPr>
            <p:ph type="title"/>
          </p:nvPr>
        </p:nvSpPr>
        <p:spPr/>
        <p:txBody>
          <a:bodyPr>
            <a:normAutofit/>
          </a:bodyPr>
          <a:lstStyle/>
          <a:p>
            <a:pPr algn="ctr">
              <a:defRPr/>
            </a:pPr>
            <a:r>
              <a:rPr lang="en-US" sz="4400" b="1" dirty="0" smtClean="0">
                <a:hlinkClick r:id="rId3"/>
              </a:rPr>
              <a:t>Cumulonimbus (</a:t>
            </a:r>
            <a:r>
              <a:rPr lang="en-US" sz="4400" b="1" dirty="0" err="1" smtClean="0">
                <a:hlinkClick r:id="rId3"/>
              </a:rPr>
              <a:t>Cb</a:t>
            </a:r>
            <a:r>
              <a:rPr lang="en-US" sz="4400" b="1" dirty="0" smtClean="0">
                <a:hlinkClick r:id="rId3"/>
              </a:rPr>
              <a:t>)</a:t>
            </a:r>
            <a:r>
              <a:rPr lang="ar-EG" sz="4400" b="1" dirty="0" smtClean="0"/>
              <a:t> ركامي منخفض </a:t>
            </a:r>
            <a:endParaRPr lang="en-US" sz="4400" dirty="0"/>
          </a:p>
        </p:txBody>
      </p:sp>
    </p:spTree>
    <p:extLst>
      <p:ext uri="{BB962C8B-B14F-4D97-AF65-F5344CB8AC3E}">
        <p14:creationId xmlns:p14="http://schemas.microsoft.com/office/powerpoint/2010/main" val="714221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514600"/>
            <a:ext cx="7560733" cy="3450696"/>
          </a:xfrm>
        </p:spPr>
        <p:txBody>
          <a:bodyPr>
            <a:normAutofit fontScale="85000" lnSpcReduction="10000"/>
          </a:bodyPr>
          <a:lstStyle/>
          <a:p>
            <a:pPr marL="0" lvl="0" indent="0" fontAlgn="base">
              <a:spcAft>
                <a:spcPct val="0"/>
              </a:spcAft>
              <a:buClr>
                <a:srgbClr val="EEC85E"/>
              </a:buClr>
              <a:buSzPct val="70000"/>
              <a:buNone/>
            </a:pPr>
            <a:r>
              <a:rPr lang="en-US" sz="3300" kern="0" dirty="0" err="1">
                <a:solidFill>
                  <a:schemeClr val="bg2">
                    <a:lumMod val="75000"/>
                  </a:schemeClr>
                </a:solidFill>
                <a:effectLst>
                  <a:outerShdw blurRad="38100" dist="38100" dir="2700000" algn="tl">
                    <a:srgbClr val="000000"/>
                  </a:outerShdw>
                </a:effectLst>
                <a:latin typeface="Verdana"/>
                <a:cs typeface="Arial"/>
              </a:rPr>
              <a:t>YYGGi</a:t>
            </a:r>
            <a:r>
              <a:rPr lang="en-US" sz="3300" kern="0" baseline="-25000" dirty="0" err="1">
                <a:solidFill>
                  <a:schemeClr val="bg2">
                    <a:lumMod val="75000"/>
                  </a:schemeClr>
                </a:solidFill>
                <a:effectLst>
                  <a:outerShdw blurRad="38100" dist="38100" dir="2700000" algn="tl">
                    <a:srgbClr val="000000"/>
                  </a:outerShdw>
                </a:effectLst>
                <a:latin typeface="Verdana"/>
                <a:cs typeface="Arial"/>
              </a:rPr>
              <a:t>w</a:t>
            </a:r>
            <a:r>
              <a:rPr lang="en-US" sz="3300" kern="0" dirty="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a:solidFill>
                  <a:schemeClr val="bg2">
                    <a:lumMod val="75000"/>
                  </a:schemeClr>
                </a:solidFill>
                <a:effectLst>
                  <a:outerShdw blurRad="38100" dist="38100" dir="2700000" algn="tl">
                    <a:srgbClr val="000000"/>
                  </a:outerShdw>
                </a:effectLst>
                <a:latin typeface="Verdana"/>
                <a:cs typeface="Arial"/>
              </a:rPr>
              <a:t>IIiii</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smtClean="0">
                <a:solidFill>
                  <a:schemeClr val="bg2">
                    <a:lumMod val="75000"/>
                  </a:schemeClr>
                </a:solidFill>
                <a:effectLst>
                  <a:outerShdw blurRad="38100" dist="38100" dir="2700000" algn="tl">
                    <a:srgbClr val="000000"/>
                  </a:outerShdw>
                </a:effectLst>
                <a:latin typeface="Verdana"/>
                <a:cs typeface="Arial"/>
              </a:rPr>
              <a:t>i</a:t>
            </a:r>
            <a:r>
              <a:rPr lang="en-US" sz="3300" kern="0" baseline="-25000" dirty="0" err="1" smtClean="0">
                <a:solidFill>
                  <a:schemeClr val="bg2">
                    <a:lumMod val="75000"/>
                  </a:schemeClr>
                </a:solidFill>
                <a:effectLst>
                  <a:outerShdw blurRad="38100" dist="38100" dir="2700000" algn="tl">
                    <a:srgbClr val="000000"/>
                  </a:outerShdw>
                </a:effectLst>
                <a:latin typeface="Verdana"/>
                <a:cs typeface="Arial"/>
              </a:rPr>
              <a:t>R</a:t>
            </a:r>
            <a:r>
              <a:rPr lang="en-US" sz="3300" kern="0" dirty="0" err="1" smtClean="0">
                <a:solidFill>
                  <a:schemeClr val="bg2">
                    <a:lumMod val="75000"/>
                  </a:schemeClr>
                </a:solidFill>
                <a:effectLst>
                  <a:outerShdw blurRad="38100" dist="38100" dir="2700000" algn="tl">
                    <a:srgbClr val="000000"/>
                  </a:outerShdw>
                </a:effectLst>
                <a:latin typeface="Verdana"/>
                <a:cs typeface="Arial"/>
              </a:rPr>
              <a:t>i</a:t>
            </a:r>
            <a:r>
              <a:rPr lang="en-US" sz="3300" kern="0" baseline="-25000" dirty="0" err="1" smtClean="0">
                <a:solidFill>
                  <a:schemeClr val="bg2">
                    <a:lumMod val="75000"/>
                  </a:schemeClr>
                </a:solidFill>
                <a:effectLst>
                  <a:outerShdw blurRad="38100" dist="38100" dir="2700000" algn="tl">
                    <a:srgbClr val="000000"/>
                  </a:outerShdw>
                </a:effectLst>
                <a:latin typeface="Verdana"/>
                <a:cs typeface="Arial"/>
              </a:rPr>
              <a:t>X</a:t>
            </a:r>
            <a:r>
              <a:rPr lang="en-US" sz="3300" kern="0" dirty="0" err="1" smtClean="0">
                <a:solidFill>
                  <a:schemeClr val="bg2">
                    <a:lumMod val="75000"/>
                  </a:schemeClr>
                </a:solidFill>
                <a:effectLst>
                  <a:outerShdw blurRad="38100" dist="38100" dir="2700000" algn="tl">
                    <a:srgbClr val="000000"/>
                  </a:outerShdw>
                </a:effectLst>
                <a:latin typeface="Verdana"/>
                <a:cs typeface="Arial"/>
              </a:rPr>
              <a:t>hVV</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a:solidFill>
                  <a:schemeClr val="bg2">
                    <a:lumMod val="75000"/>
                  </a:schemeClr>
                </a:solidFill>
                <a:effectLst>
                  <a:outerShdw blurRad="38100" dist="38100" dir="2700000" algn="tl">
                    <a:srgbClr val="000000"/>
                  </a:outerShdw>
                </a:effectLst>
                <a:latin typeface="Verdana"/>
                <a:cs typeface="Arial"/>
              </a:rPr>
              <a:t>Nddff</a:t>
            </a:r>
            <a:r>
              <a:rPr lang="en-US" sz="3300" kern="0" dirty="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1s</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n</a:t>
            </a:r>
            <a:r>
              <a:rPr lang="en-US" sz="3300" kern="0" dirty="0" smtClean="0">
                <a:solidFill>
                  <a:schemeClr val="bg2">
                    <a:lumMod val="75000"/>
                  </a:schemeClr>
                </a:solidFill>
                <a:effectLst>
                  <a:outerShdw blurRad="38100" dist="38100" dir="2700000" algn="tl">
                    <a:srgbClr val="000000"/>
                  </a:outerShdw>
                </a:effectLst>
                <a:latin typeface="Verdana"/>
                <a:cs typeface="Arial"/>
              </a:rPr>
              <a:t>TTT</a:t>
            </a:r>
            <a:endParaRPr lang="en-US" sz="3300" kern="0" dirty="0">
              <a:solidFill>
                <a:schemeClr val="bg2">
                  <a:lumMod val="75000"/>
                </a:schemeClr>
              </a:solidFill>
              <a:effectLst>
                <a:outerShdw blurRad="38100" dist="38100" dir="2700000" algn="tl">
                  <a:srgbClr val="000000"/>
                </a:outerShdw>
              </a:effectLst>
              <a:latin typeface="Verdana"/>
              <a:cs typeface="Arial"/>
            </a:endParaRPr>
          </a:p>
          <a:p>
            <a:pPr marL="342900" lvl="0" indent="-342900"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06064   </a:t>
            </a:r>
            <a:r>
              <a:rPr lang="ar-EG" sz="3300" kern="0" dirty="0" smtClean="0">
                <a:solidFill>
                  <a:schemeClr val="bg2">
                    <a:lumMod val="75000"/>
                  </a:schemeClr>
                </a:solidFill>
                <a:effectLst>
                  <a:outerShdw blurRad="38100" dist="38100" dir="2700000" algn="tl">
                    <a:srgbClr val="000000"/>
                  </a:outerShdw>
                </a:effectLst>
                <a:latin typeface="Verdana"/>
              </a:rPr>
              <a:t>4</a:t>
            </a:r>
            <a:r>
              <a:rPr lang="en-US" sz="3300" kern="0" dirty="0" smtClean="0">
                <a:solidFill>
                  <a:schemeClr val="bg2">
                    <a:lumMod val="75000"/>
                  </a:schemeClr>
                </a:solidFill>
                <a:effectLst>
                  <a:outerShdw blurRad="38100" dist="38100" dir="2700000" algn="tl">
                    <a:srgbClr val="000000"/>
                  </a:outerShdw>
                </a:effectLst>
                <a:latin typeface="Verdana"/>
              </a:rPr>
              <a:t>0437</a:t>
            </a:r>
            <a:r>
              <a:rPr lang="ar-EG" sz="3300" kern="0" dirty="0" smtClean="0">
                <a:solidFill>
                  <a:schemeClr val="bg2">
                    <a:lumMod val="75000"/>
                  </a:schemeClr>
                </a:solidFill>
                <a:effectLst>
                  <a:outerShdw blurRad="38100" dist="38100" dir="2700000" algn="tl">
                    <a:srgbClr val="000000"/>
                  </a:outerShdw>
                </a:effectLst>
                <a:latin typeface="Verdana"/>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14 </a:t>
            </a:r>
            <a:r>
              <a:rPr lang="en-US" sz="3300" kern="0" dirty="0">
                <a:solidFill>
                  <a:schemeClr val="bg2">
                    <a:lumMod val="75000"/>
                  </a:schemeClr>
                </a:solidFill>
                <a:effectLst>
                  <a:outerShdw blurRad="38100" dist="38100" dir="2700000" algn="tl">
                    <a:srgbClr val="000000"/>
                  </a:outerShdw>
                </a:effectLst>
                <a:latin typeface="Verdana"/>
                <a:cs typeface="Arial"/>
              </a:rPr>
              <a:t>658   </a:t>
            </a:r>
            <a:r>
              <a:rPr lang="en-US" sz="3300" kern="0" dirty="0" smtClean="0">
                <a:solidFill>
                  <a:schemeClr val="bg2">
                    <a:lumMod val="75000"/>
                  </a:schemeClr>
                </a:solidFill>
                <a:effectLst>
                  <a:outerShdw blurRad="38100" dist="38100" dir="2700000" algn="tl">
                    <a:srgbClr val="000000"/>
                  </a:outerShdw>
                </a:effectLst>
                <a:latin typeface="Verdana"/>
                <a:cs typeface="Arial"/>
              </a:rPr>
              <a:t>42315</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10157    </a:t>
            </a:r>
            <a:endParaRPr lang="en-US" sz="3300" kern="0" dirty="0">
              <a:solidFill>
                <a:schemeClr val="bg2">
                  <a:lumMod val="75000"/>
                </a:schemeClr>
              </a:solidFill>
              <a:effectLst>
                <a:outerShdw blurRad="38100" dist="38100" dir="2700000" algn="tl">
                  <a:srgbClr val="000000"/>
                </a:outerShdw>
              </a:effectLst>
              <a:latin typeface="Verdana"/>
              <a:cs typeface="Arial"/>
            </a:endParaRPr>
          </a:p>
          <a:p>
            <a:pPr marL="0" lvl="0" indent="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2s</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n</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4PPPP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5appp  </a:t>
            </a:r>
            <a:r>
              <a:rPr lang="en-US" sz="3300" kern="0" dirty="0">
                <a:solidFill>
                  <a:schemeClr val="bg2">
                    <a:lumMod val="75000"/>
                  </a:schemeClr>
                </a:solidFill>
                <a:effectLst>
                  <a:outerShdw blurRad="38100" dist="38100" dir="2700000" algn="tl">
                    <a:srgbClr val="000000"/>
                  </a:outerShdw>
                </a:effectLst>
                <a:latin typeface="Verdana"/>
                <a:cs typeface="Arial"/>
              </a:rPr>
              <a:t>6RRRt</a:t>
            </a:r>
            <a:r>
              <a:rPr lang="en-US" sz="3300" kern="0" baseline="-25000" dirty="0">
                <a:solidFill>
                  <a:schemeClr val="bg2">
                    <a:lumMod val="75000"/>
                  </a:schemeClr>
                </a:solidFill>
                <a:effectLst>
                  <a:outerShdw blurRad="38100" dist="38100" dir="2700000" algn="tl">
                    <a:srgbClr val="000000"/>
                  </a:outerShdw>
                </a:effectLst>
                <a:latin typeface="Verdana"/>
                <a:cs typeface="Arial"/>
              </a:rPr>
              <a:t>R </a:t>
            </a:r>
          </a:p>
          <a:p>
            <a:pPr marL="342900" lvl="0" indent="-34290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20 </a:t>
            </a:r>
            <a:r>
              <a:rPr lang="en-US" sz="3300" kern="0" dirty="0">
                <a:solidFill>
                  <a:schemeClr val="bg2">
                    <a:lumMod val="75000"/>
                  </a:schemeClr>
                </a:solidFill>
                <a:effectLst>
                  <a:outerShdw blurRad="38100" dist="38100" dir="2700000" algn="tl">
                    <a:srgbClr val="000000"/>
                  </a:outerShdw>
                </a:effectLst>
                <a:latin typeface="Verdana"/>
                <a:cs typeface="Arial"/>
              </a:rPr>
              <a:t>1 3 4   </a:t>
            </a:r>
            <a:r>
              <a:rPr lang="en-US" sz="3300" kern="0" dirty="0" smtClean="0">
                <a:solidFill>
                  <a:schemeClr val="bg2">
                    <a:lumMod val="75000"/>
                  </a:schemeClr>
                </a:solidFill>
                <a:effectLst>
                  <a:outerShdw blurRad="38100" dist="38100" dir="2700000" algn="tl">
                    <a:srgbClr val="000000"/>
                  </a:outerShdw>
                </a:effectLst>
                <a:latin typeface="Verdana"/>
                <a:cs typeface="Arial"/>
              </a:rPr>
              <a:t>40154</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a:solidFill>
                  <a:schemeClr val="bg2">
                    <a:lumMod val="75000"/>
                  </a:schemeClr>
                </a:solidFill>
                <a:effectLst>
                  <a:outerShdw blurRad="38100" dist="38100" dir="2700000" algn="tl">
                    <a:srgbClr val="000000"/>
                  </a:outerShdw>
                </a:effectLst>
                <a:latin typeface="Verdana"/>
                <a:cs typeface="Arial"/>
              </a:rPr>
              <a:t>52002 </a:t>
            </a:r>
            <a:r>
              <a:rPr lang="en-US" sz="3300" kern="0" dirty="0" smtClean="0">
                <a:solidFill>
                  <a:schemeClr val="bg2">
                    <a:lumMod val="75000"/>
                  </a:schemeClr>
                </a:solidFill>
                <a:effectLst>
                  <a:outerShdw blurRad="38100" dist="38100" dir="2700000" algn="tl">
                    <a:srgbClr val="000000"/>
                  </a:outerShdw>
                </a:effectLst>
                <a:latin typeface="Verdana"/>
                <a:cs typeface="Arial"/>
              </a:rPr>
              <a:t> 60162</a:t>
            </a:r>
          </a:p>
          <a:p>
            <a:pPr marL="342900" lvl="0" indent="-34290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7wwW</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1</a:t>
            </a:r>
            <a:r>
              <a:rPr lang="en-US" sz="3300" kern="0" dirty="0" smtClean="0">
                <a:solidFill>
                  <a:schemeClr val="bg2">
                    <a:lumMod val="75000"/>
                  </a:schemeClr>
                </a:solidFill>
                <a:effectLst>
                  <a:outerShdw blurRad="38100" dist="38100" dir="2700000" algn="tl">
                    <a:srgbClr val="000000"/>
                  </a:outerShdw>
                </a:effectLst>
                <a:latin typeface="Verdana"/>
                <a:cs typeface="Arial"/>
              </a:rPr>
              <a:t>W</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2</a:t>
            </a:r>
            <a:r>
              <a:rPr lang="en-US" sz="3300" kern="0" dirty="0" smtClean="0">
                <a:solidFill>
                  <a:schemeClr val="bg2">
                    <a:lumMod val="75000"/>
                  </a:schemeClr>
                </a:solidFill>
                <a:effectLst>
                  <a:outerShdw blurRad="38100" dist="38100" dir="2700000" algn="tl">
                    <a:srgbClr val="000000"/>
                  </a:outerShdw>
                </a:effectLst>
                <a:latin typeface="Verdana"/>
                <a:cs typeface="Arial"/>
              </a:rPr>
              <a:t>    8N</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h</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L</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M</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H  </a:t>
            </a:r>
          </a:p>
          <a:p>
            <a:pPr marL="342900" lvl="0" indent="-342900" algn="l" fontAlgn="base">
              <a:spcAft>
                <a:spcPct val="0"/>
              </a:spcAft>
              <a:buClr>
                <a:srgbClr val="EEC85E"/>
              </a:buClr>
              <a:buSzPct val="70000"/>
              <a:buNone/>
            </a:pPr>
            <a:r>
              <a:rPr lang="en-US" sz="3400" kern="0" dirty="0" smtClean="0">
                <a:solidFill>
                  <a:schemeClr val="bg2">
                    <a:lumMod val="75000"/>
                  </a:schemeClr>
                </a:solidFill>
                <a:effectLst>
                  <a:outerShdw blurRad="38100" dist="38100" dir="2700000" algn="tl">
                    <a:srgbClr val="000000"/>
                  </a:outerShdw>
                </a:effectLst>
                <a:latin typeface="Verdana"/>
                <a:cs typeface="Arial"/>
              </a:rPr>
              <a:t>7</a:t>
            </a:r>
            <a:r>
              <a:rPr lang="ar-EG"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smtClean="0">
                <a:solidFill>
                  <a:schemeClr val="bg2">
                    <a:lumMod val="75000"/>
                  </a:schemeClr>
                </a:solidFill>
                <a:effectLst>
                  <a:outerShdw blurRad="38100" dist="38100" dir="2700000" algn="tl">
                    <a:srgbClr val="000000"/>
                  </a:outerShdw>
                </a:effectLst>
                <a:latin typeface="Verdana"/>
                <a:cs typeface="Arial"/>
              </a:rPr>
              <a:t>62 </a:t>
            </a:r>
            <a:r>
              <a:rPr lang="en-US" sz="3400" kern="0" dirty="0">
                <a:solidFill>
                  <a:schemeClr val="bg2">
                    <a:lumMod val="75000"/>
                  </a:schemeClr>
                </a:solidFill>
                <a:effectLst>
                  <a:outerShdw blurRad="38100" dist="38100" dir="2700000" algn="tl">
                    <a:srgbClr val="000000"/>
                  </a:outerShdw>
                </a:effectLst>
                <a:latin typeface="Verdana"/>
                <a:cs typeface="Arial"/>
              </a:rPr>
              <a:t>04       </a:t>
            </a:r>
            <a:r>
              <a:rPr lang="en-US"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a:solidFill>
                  <a:schemeClr val="bg2">
                    <a:lumMod val="75000"/>
                  </a:schemeClr>
                </a:solidFill>
                <a:effectLst>
                  <a:outerShdw blurRad="38100" dist="38100" dir="2700000" algn="tl">
                    <a:srgbClr val="000000"/>
                  </a:outerShdw>
                </a:effectLst>
                <a:latin typeface="Verdana"/>
                <a:cs typeface="Arial"/>
              </a:rPr>
              <a:t>8 </a:t>
            </a:r>
            <a:r>
              <a:rPr lang="en-US" sz="3400" kern="0" dirty="0" smtClean="0">
                <a:solidFill>
                  <a:schemeClr val="bg2">
                    <a:lumMod val="75000"/>
                  </a:schemeClr>
                </a:solidFill>
                <a:effectLst>
                  <a:outerShdw blurRad="38100" dist="38100" dir="2700000" algn="tl">
                    <a:srgbClr val="000000"/>
                  </a:outerShdw>
                </a:effectLst>
                <a:latin typeface="Verdana"/>
                <a:cs typeface="Arial"/>
              </a:rPr>
              <a:t>2 </a:t>
            </a:r>
            <a:r>
              <a:rPr lang="en-US" sz="3400" kern="0" dirty="0">
                <a:solidFill>
                  <a:schemeClr val="bg2">
                    <a:lumMod val="75000"/>
                  </a:schemeClr>
                </a:solidFill>
                <a:effectLst>
                  <a:outerShdw blurRad="38100" dist="38100" dir="2700000" algn="tl">
                    <a:srgbClr val="000000"/>
                  </a:outerShdw>
                </a:effectLst>
                <a:latin typeface="Verdana"/>
                <a:cs typeface="Arial"/>
              </a:rPr>
              <a:t>2  5 </a:t>
            </a:r>
            <a:r>
              <a:rPr lang="en-US"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a:solidFill>
                  <a:schemeClr val="bg2">
                    <a:lumMod val="75000"/>
                  </a:schemeClr>
                </a:solidFill>
                <a:effectLst>
                  <a:outerShdw blurRad="38100" dist="38100" dir="2700000" algn="tl">
                    <a:srgbClr val="000000"/>
                  </a:outerShdw>
                </a:effectLst>
                <a:latin typeface="Verdana"/>
                <a:cs typeface="Arial"/>
              </a:rPr>
              <a:t>7  </a:t>
            </a:r>
          </a:p>
          <a:p>
            <a:pPr algn="l"/>
            <a:endParaRPr lang="en-US" dirty="0"/>
          </a:p>
        </p:txBody>
      </p:sp>
      <p:sp>
        <p:nvSpPr>
          <p:cNvPr id="3" name="Title 2"/>
          <p:cNvSpPr>
            <a:spLocks noGrp="1"/>
          </p:cNvSpPr>
          <p:nvPr>
            <p:ph type="title"/>
          </p:nvPr>
        </p:nvSpPr>
        <p:spPr/>
        <p:txBody>
          <a:bodyPr>
            <a:normAutofit/>
          </a:bodyPr>
          <a:lstStyle/>
          <a:p>
            <a:pPr rtl="1"/>
            <a:r>
              <a:rPr lang="ar-EG" sz="4000" b="1" dirty="0" smtClean="0"/>
              <a:t>تدريب: حلل النشرة الجوية الآتية؟</a:t>
            </a:r>
            <a:endParaRPr lang="en-US" sz="4000" b="1" dirty="0"/>
          </a:p>
        </p:txBody>
      </p:sp>
    </p:spTree>
    <p:extLst>
      <p:ext uri="{BB962C8B-B14F-4D97-AF65-F5344CB8AC3E}">
        <p14:creationId xmlns:p14="http://schemas.microsoft.com/office/powerpoint/2010/main" val="1435646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609600" y="2675466"/>
            <a:ext cx="8000999" cy="3725333"/>
          </a:xfrm>
        </p:spPr>
        <p:txBody>
          <a:bodyPr>
            <a:normAutofit/>
          </a:bodyPr>
          <a:lstStyle/>
          <a:p>
            <a:pPr algn="just" rtl="1"/>
            <a:r>
              <a:rPr lang="ar-EG" b="1" dirty="0" smtClean="0"/>
              <a:t>تقوم محطات الرصد الجوي برصد العناصر والظواهر الجوية  مرة كل ست ساعات أو عند حدوث تغيرات في الحالة الجوية.</a:t>
            </a:r>
          </a:p>
          <a:p>
            <a:pPr algn="just" rtl="1"/>
            <a:r>
              <a:rPr lang="ar-EG" b="1" dirty="0" smtClean="0"/>
              <a:t> تتكون </a:t>
            </a:r>
            <a:r>
              <a:rPr lang="ar-EG" b="1" dirty="0"/>
              <a:t>الارصاد السعودية من: محطات الرصد الجوي الرئيسية وعددها 40 </a:t>
            </a:r>
            <a:r>
              <a:rPr lang="ar-EG" b="1" dirty="0" smtClean="0"/>
              <a:t>محطة، ومثلها لرصد التلوث، وعدة </a:t>
            </a:r>
            <a:r>
              <a:rPr lang="ar-EG" b="1" dirty="0"/>
              <a:t>محطات لرصد طبقات الجو </a:t>
            </a:r>
            <a:r>
              <a:rPr lang="ar-EG" b="1" dirty="0" smtClean="0"/>
              <a:t>العليا، و14 رادار </a:t>
            </a:r>
            <a:r>
              <a:rPr lang="ar-EG" b="1" dirty="0"/>
              <a:t>خاصة بالطقس لرصد السحب </a:t>
            </a:r>
            <a:r>
              <a:rPr lang="ar-EG" b="1" dirty="0" smtClean="0"/>
              <a:t>والامطار، كما </a:t>
            </a:r>
            <a:r>
              <a:rPr lang="ar-EG" b="1" dirty="0"/>
              <a:t>قامت </a:t>
            </a:r>
            <a:r>
              <a:rPr lang="ar-EG" b="1" dirty="0" smtClean="0"/>
              <a:t>الهيئة </a:t>
            </a:r>
            <a:r>
              <a:rPr lang="ar-EG" b="1" dirty="0"/>
              <a:t>العامة للأرصاد وحماية البيئة </a:t>
            </a:r>
            <a:r>
              <a:rPr lang="ar-EG" b="1" dirty="0" smtClean="0"/>
              <a:t>بتشغيل </a:t>
            </a:r>
            <a:r>
              <a:rPr lang="ar-EG" b="1" dirty="0"/>
              <a:t>139 محطة أوتوماتيكية من أصل 189 تم توزيعها على مناطق </a:t>
            </a:r>
            <a:r>
              <a:rPr lang="ar-EG" b="1" dirty="0" smtClean="0"/>
              <a:t>المملكة - بناء </a:t>
            </a:r>
            <a:r>
              <a:rPr lang="ar-EG" b="1" dirty="0"/>
              <a:t>على دراسات ميدانية </a:t>
            </a:r>
            <a:r>
              <a:rPr lang="ar-EG" b="1" dirty="0" smtClean="0"/>
              <a:t>وعلمية - </a:t>
            </a:r>
            <a:r>
              <a:rPr lang="ar-EG" b="1" dirty="0"/>
              <a:t>لتحقيق أكبر قدر من الدقة والحصول على الكم الأكبر من المعلومات </a:t>
            </a:r>
            <a:r>
              <a:rPr lang="ar-EG" b="1" dirty="0" smtClean="0"/>
              <a:t>الجوية.</a:t>
            </a:r>
            <a:endParaRPr lang="en-US" b="1" dirty="0" smtClean="0"/>
          </a:p>
          <a:p>
            <a:pPr algn="r" rtl="1" eaLnBrk="1" hangingPunct="1"/>
            <a:endParaRPr lang="en-US" dirty="0" smtClean="0"/>
          </a:p>
        </p:txBody>
      </p:sp>
      <p:sp>
        <p:nvSpPr>
          <p:cNvPr id="2" name="Title 1"/>
          <p:cNvSpPr>
            <a:spLocks noGrp="1"/>
          </p:cNvSpPr>
          <p:nvPr>
            <p:ph type="title"/>
          </p:nvPr>
        </p:nvSpPr>
        <p:spPr/>
        <p:txBody>
          <a:bodyPr/>
          <a:lstStyle/>
          <a:p>
            <a:pPr eaLnBrk="1" hangingPunct="1">
              <a:defRPr/>
            </a:pPr>
            <a:r>
              <a:rPr lang="ar-EG" b="1" dirty="0" smtClean="0"/>
              <a:t>أولاً: مرحلة الرصد الجوي</a:t>
            </a:r>
            <a:endParaRPr lang="en-US" dirty="0"/>
          </a:p>
        </p:txBody>
      </p:sp>
    </p:spTree>
    <p:extLst>
      <p:ext uri="{BB962C8B-B14F-4D97-AF65-F5344CB8AC3E}">
        <p14:creationId xmlns:p14="http://schemas.microsoft.com/office/powerpoint/2010/main" val="927524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Content Placeholder 2"/>
          <p:cNvSpPr>
            <a:spLocks noGrp="1"/>
          </p:cNvSpPr>
          <p:nvPr>
            <p:ph idx="1"/>
          </p:nvPr>
        </p:nvSpPr>
        <p:spPr>
          <a:xfrm>
            <a:off x="872067" y="2514600"/>
            <a:ext cx="7408333" cy="3611563"/>
          </a:xfrm>
        </p:spPr>
        <p:txBody>
          <a:bodyPr>
            <a:normAutofit lnSpcReduction="10000"/>
          </a:bodyPr>
          <a:lstStyle/>
          <a:p>
            <a:pPr algn="just" rtl="1" eaLnBrk="1" hangingPunct="1"/>
            <a:r>
              <a:rPr lang="ar-EG" b="1" dirty="0" smtClean="0"/>
              <a:t>بعد جمع واستقبال بيانات الرصد يبدأ مراكز التحليل بتوقيع بيانات النشرة الجوية وتوقيعها على خريطة الأساس الموقع عليها محطات الأرصاد الممثلة في دوائر صغيرة.</a:t>
            </a:r>
          </a:p>
          <a:p>
            <a:pPr marL="0" indent="0" algn="just" rtl="1" eaLnBrk="1" hangingPunct="1">
              <a:buNone/>
            </a:pPr>
            <a:endParaRPr lang="ar-EG" b="1" dirty="0" smtClean="0"/>
          </a:p>
          <a:p>
            <a:pPr algn="just" rtl="1" eaLnBrk="1" hangingPunct="1"/>
            <a:r>
              <a:rPr lang="ar-EG" b="1" dirty="0" smtClean="0"/>
              <a:t> وتشمل خريطة الأساس الأشكال التضاريسية الرئيسية، وخطوط الكنتور الرئيسية.</a:t>
            </a:r>
          </a:p>
          <a:p>
            <a:pPr marL="0" indent="0" algn="just" rtl="1" eaLnBrk="1" hangingPunct="1">
              <a:buNone/>
            </a:pPr>
            <a:endParaRPr lang="ar-EG" b="1" dirty="0" smtClean="0"/>
          </a:p>
          <a:p>
            <a:pPr algn="just" rtl="1" eaLnBrk="1" hangingPunct="1"/>
            <a:r>
              <a:rPr lang="ar-EG" b="1" dirty="0" smtClean="0"/>
              <a:t> ويتم توقيع البيانات الخاصة بعناصر الطقس وفق نظام ترميز دولي متعارف عليه داخل الدائرة الخاصة بمحطة الرصد وحولها.</a:t>
            </a:r>
            <a:endParaRPr lang="en-US" b="1" dirty="0" smtClean="0"/>
          </a:p>
          <a:p>
            <a:pPr algn="r" rtl="1" eaLnBrk="1" hangingPunct="1"/>
            <a:endParaRPr lang="en-US" dirty="0" smtClean="0"/>
          </a:p>
        </p:txBody>
      </p:sp>
      <p:sp>
        <p:nvSpPr>
          <p:cNvPr id="2" name="Title 1"/>
          <p:cNvSpPr>
            <a:spLocks noGrp="1"/>
          </p:cNvSpPr>
          <p:nvPr>
            <p:ph type="title"/>
          </p:nvPr>
        </p:nvSpPr>
        <p:spPr>
          <a:xfrm>
            <a:off x="457200" y="338328"/>
            <a:ext cx="8229600" cy="1566672"/>
          </a:xfrm>
        </p:spPr>
        <p:txBody>
          <a:bodyPr/>
          <a:lstStyle/>
          <a:p>
            <a:pPr eaLnBrk="1" hangingPunct="1">
              <a:defRPr/>
            </a:pPr>
            <a:r>
              <a:rPr lang="ar-EG" b="1" dirty="0" smtClean="0"/>
              <a:t>ثالثاً: مرحلة إنشاء خريطة الطقس</a:t>
            </a:r>
            <a:endParaRPr lang="en-US" dirty="0"/>
          </a:p>
        </p:txBody>
      </p:sp>
    </p:spTree>
    <p:extLst>
      <p:ext uri="{BB962C8B-B14F-4D97-AF65-F5344CB8AC3E}">
        <p14:creationId xmlns:p14="http://schemas.microsoft.com/office/powerpoint/2010/main" val="2995463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38600" y="2438400"/>
            <a:ext cx="4876800" cy="4191000"/>
          </a:xfrm>
        </p:spPr>
        <p:txBody>
          <a:bodyPr>
            <a:normAutofit fontScale="92500"/>
          </a:bodyPr>
          <a:lstStyle/>
          <a:p>
            <a:pPr algn="just" rtl="1"/>
            <a:r>
              <a:rPr lang="ar-EG" b="1" dirty="0"/>
              <a:t>للاستفادة من معلومات الأرصاد الجوية </a:t>
            </a:r>
            <a:r>
              <a:rPr lang="ar-EG" b="1" dirty="0" smtClean="0"/>
              <a:t>اللازمة </a:t>
            </a:r>
            <a:r>
              <a:rPr lang="ar-EG" b="1" dirty="0"/>
              <a:t>لتحضير خرائط الطقس يجب أن تكون هذه المعلومات متوفرة في مواعيد ثابتة تم تحديدها بواسطة المنظمة العالمية للأرصاد الجوية وتقوم الدول الراغبة في الاستفادة من هذه المعلومات بتوقيعها على خرائط الطقس السطحية أو خرائط الطقس لطبقات الجو العليا وفقا لنوع </a:t>
            </a:r>
            <a:r>
              <a:rPr lang="ar-EG" b="1" dirty="0" smtClean="0"/>
              <a:t>المعلومات،.</a:t>
            </a:r>
          </a:p>
          <a:p>
            <a:pPr algn="just" rtl="1"/>
            <a:r>
              <a:rPr lang="ar-EG" b="1" dirty="0" smtClean="0"/>
              <a:t>يتم </a:t>
            </a:r>
            <a:r>
              <a:rPr lang="ar-EG" b="1" dirty="0"/>
              <a:t>توقيع معلومات الأرصاد الجوية علي خرائط  الطقس السطحية في جميع مراكز التنبؤات الجوية بالدول المختلفة حسب </a:t>
            </a:r>
            <a:r>
              <a:rPr lang="ar-EG" b="1" dirty="0" smtClean="0"/>
              <a:t>اتفاق </a:t>
            </a:r>
            <a:r>
              <a:rPr lang="ar-EG" b="1" dirty="0"/>
              <a:t>دولي بواسطة المنظمة العالمية للأرصاد الجوية  </a:t>
            </a:r>
            <a:r>
              <a:rPr lang="ar-EG" b="1" dirty="0" smtClean="0"/>
              <a:t>باستخدام </a:t>
            </a:r>
            <a:r>
              <a:rPr lang="ar-EG" b="1" dirty="0"/>
              <a:t>النموذج </a:t>
            </a:r>
            <a:r>
              <a:rPr lang="ar-EG" b="1" dirty="0" smtClean="0"/>
              <a:t>الموضح.</a:t>
            </a:r>
            <a:endParaRPr lang="en-US" b="1" dirty="0"/>
          </a:p>
        </p:txBody>
      </p:sp>
      <p:sp>
        <p:nvSpPr>
          <p:cNvPr id="3" name="Title 2"/>
          <p:cNvSpPr>
            <a:spLocks noGrp="1"/>
          </p:cNvSpPr>
          <p:nvPr>
            <p:ph type="title"/>
          </p:nvPr>
        </p:nvSpPr>
        <p:spPr>
          <a:xfrm>
            <a:off x="457200" y="338328"/>
            <a:ext cx="8229600" cy="1642872"/>
          </a:xfrm>
        </p:spPr>
        <p:txBody>
          <a:bodyPr>
            <a:normAutofit/>
          </a:bodyPr>
          <a:lstStyle/>
          <a:p>
            <a:pPr rtl="1"/>
            <a:r>
              <a:rPr lang="ar-SA" sz="4000" b="1" dirty="0">
                <a:solidFill>
                  <a:srgbClr val="FFFF00"/>
                </a:solidFill>
              </a:rPr>
              <a:t>إعداد خرائـط الطقـس</a:t>
            </a:r>
            <a:endParaRPr lang="en-US" sz="4000" dirty="0"/>
          </a:p>
        </p:txBody>
      </p:sp>
      <p:sp>
        <p:nvSpPr>
          <p:cNvPr id="4" name="Rectangle 2" descr="PLOT1"/>
          <p:cNvSpPr>
            <a:spLocks noChangeArrowheads="1"/>
          </p:cNvSpPr>
          <p:nvPr/>
        </p:nvSpPr>
        <p:spPr bwMode="auto">
          <a:xfrm>
            <a:off x="381000" y="2819400"/>
            <a:ext cx="3505200" cy="3124200"/>
          </a:xfrm>
          <a:prstGeom prst="rect">
            <a:avLst/>
          </a:prstGeom>
          <a:blipFill dpi="0" rotWithShape="0">
            <a:blip r:embed="rId2"/>
            <a:srcRect/>
            <a:stretch>
              <a:fillRect/>
            </a:stretch>
          </a:blipFill>
          <a:ln w="9525">
            <a:solidFill>
              <a:srgbClr val="000000"/>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Tree>
    <p:extLst>
      <p:ext uri="{BB962C8B-B14F-4D97-AF65-F5344CB8AC3E}">
        <p14:creationId xmlns:p14="http://schemas.microsoft.com/office/powerpoint/2010/main" val="24464363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38328"/>
            <a:ext cx="8229600" cy="1109472"/>
          </a:xfrm>
        </p:spPr>
        <p:txBody>
          <a:bodyPr>
            <a:normAutofit/>
          </a:bodyPr>
          <a:lstStyle/>
          <a:p>
            <a:r>
              <a:rPr lang="ar-EG" sz="3600" b="1" dirty="0"/>
              <a:t>نظام ترميز </a:t>
            </a:r>
            <a:r>
              <a:rPr lang="ar-EG" sz="3600" b="1" dirty="0" smtClean="0"/>
              <a:t>كمية ونوعية السحب</a:t>
            </a:r>
            <a:endParaRPr lang="en-US" sz="3600" b="1" dirty="0"/>
          </a:p>
        </p:txBody>
      </p:sp>
      <p:pic>
        <p:nvPicPr>
          <p:cNvPr id="1026" name="Picture 2" descr="D:\Climate\Images\رمز كمية السحب.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977735"/>
            <a:ext cx="838200" cy="424555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Climate\Images\رموز السحب المنخفضة.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5709" y="1995055"/>
            <a:ext cx="838200" cy="42386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Climate\Images\رموز السحب المتوسطة.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6072" y="1995055"/>
            <a:ext cx="885825" cy="42957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Climate\Images\رموز السحب المرتفعة.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600" y="2008910"/>
            <a:ext cx="790575" cy="4467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3176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914400"/>
          </a:xfrm>
        </p:spPr>
        <p:txBody>
          <a:bodyPr>
            <a:normAutofit/>
          </a:bodyPr>
          <a:lstStyle/>
          <a:p>
            <a:r>
              <a:rPr lang="ar-EG" sz="3600" b="1" dirty="0"/>
              <a:t>نظام ترميز </a:t>
            </a:r>
            <a:r>
              <a:rPr lang="ar-EG" sz="3600" b="1" dirty="0" smtClean="0"/>
              <a:t>الطقس</a:t>
            </a:r>
            <a:endParaRPr lang="en-US" sz="3600"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828800"/>
            <a:ext cx="5394960" cy="4618092"/>
          </a:xfrm>
        </p:spPr>
      </p:pic>
      <p:pic>
        <p:nvPicPr>
          <p:cNvPr id="2050" name="Picture 2" descr="D:\Climate\Images\رموز الطقس الماضي.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1877291"/>
            <a:ext cx="8001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2348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914400"/>
          </a:xfrm>
        </p:spPr>
        <p:txBody>
          <a:bodyPr>
            <a:normAutofit/>
          </a:bodyPr>
          <a:lstStyle/>
          <a:p>
            <a:r>
              <a:rPr lang="ar-EG" sz="3600" b="1" dirty="0"/>
              <a:t>نظام ترميز </a:t>
            </a:r>
            <a:r>
              <a:rPr lang="ar-EG" sz="3600" b="1" dirty="0" smtClean="0"/>
              <a:t>التغير في الضغط الجوي</a:t>
            </a:r>
            <a:endParaRPr lang="en-US" sz="36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800" y="1524000"/>
            <a:ext cx="5029200" cy="5005649"/>
          </a:xfrm>
        </p:spPr>
      </p:pic>
    </p:spTree>
    <p:extLst>
      <p:ext uri="{BB962C8B-B14F-4D97-AF65-F5344CB8AC3E}">
        <p14:creationId xmlns:p14="http://schemas.microsoft.com/office/powerpoint/2010/main" val="9256355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914400"/>
          </a:xfrm>
        </p:spPr>
        <p:txBody>
          <a:bodyPr>
            <a:normAutofit/>
          </a:bodyPr>
          <a:lstStyle/>
          <a:p>
            <a:r>
              <a:rPr lang="ar-EG" sz="3600" b="1" dirty="0"/>
              <a:t>نظام ترميز </a:t>
            </a:r>
            <a:r>
              <a:rPr lang="ar-EG" sz="3600" b="1" dirty="0" smtClean="0"/>
              <a:t>سرعة الرياح</a:t>
            </a:r>
            <a:endParaRPr lang="en-US" sz="36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828800"/>
            <a:ext cx="6949440" cy="4570778"/>
          </a:xfrm>
        </p:spPr>
      </p:pic>
    </p:spTree>
    <p:extLst>
      <p:ext uri="{BB962C8B-B14F-4D97-AF65-F5344CB8AC3E}">
        <p14:creationId xmlns:p14="http://schemas.microsoft.com/office/powerpoint/2010/main" val="214976325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152400" y="685800"/>
            <a:ext cx="8839200" cy="6019800"/>
          </a:xfrm>
        </p:spPr>
        <p:txBody>
          <a:bodyPr/>
          <a:lstStyle/>
          <a:p>
            <a:pPr algn="ctr">
              <a:buFont typeface="Wingdings" pitchFamily="2" charset="2"/>
              <a:buNone/>
            </a:pPr>
            <a:r>
              <a:rPr lang="ar-SA" sz="3200" b="1" dirty="0" smtClean="0">
                <a:solidFill>
                  <a:srgbClr val="FFFF00"/>
                </a:solidFill>
                <a:effectLst/>
              </a:rPr>
              <a:t>خرائط </a:t>
            </a:r>
            <a:r>
              <a:rPr lang="ar-SA" sz="3200" b="1" dirty="0">
                <a:solidFill>
                  <a:srgbClr val="FFFF00"/>
                </a:solidFill>
                <a:effectLst/>
              </a:rPr>
              <a:t>الأرصاد الجوية السطحية </a:t>
            </a:r>
          </a:p>
          <a:p>
            <a:pPr algn="ctr">
              <a:buFont typeface="Wingdings" pitchFamily="2" charset="2"/>
              <a:buNone/>
            </a:pPr>
            <a:r>
              <a:rPr lang="ar-SA" b="1" dirty="0">
                <a:solidFill>
                  <a:srgbClr val="FFFF00"/>
                </a:solidFill>
                <a:effectLst/>
              </a:rPr>
              <a:t> </a:t>
            </a:r>
            <a:r>
              <a:rPr lang="en-US" b="1" dirty="0">
                <a:solidFill>
                  <a:srgbClr val="FFFF00"/>
                </a:solidFill>
                <a:effectLst/>
              </a:rPr>
              <a:t>Plotting Surface Synoptic Charts</a:t>
            </a:r>
            <a:endParaRPr lang="ar-SA" b="1" dirty="0">
              <a:solidFill>
                <a:srgbClr val="FFFF00"/>
              </a:solidFill>
              <a:effectLst/>
            </a:endParaRPr>
          </a:p>
          <a:p>
            <a:pPr>
              <a:buFont typeface="Wingdings" pitchFamily="2" charset="2"/>
              <a:buNone/>
            </a:pPr>
            <a:endParaRPr lang="ar-SA" sz="1000" dirty="0">
              <a:solidFill>
                <a:srgbClr val="FFFF00"/>
              </a:solidFill>
              <a:effectLst/>
            </a:endParaRPr>
          </a:p>
          <a:p>
            <a:pPr algn="just" rtl="1"/>
            <a:r>
              <a:rPr lang="ar-EG" b="1" dirty="0" smtClean="0"/>
              <a:t>وكما سبق القول بعد أن</a:t>
            </a:r>
            <a:r>
              <a:rPr lang="ar-SA" b="1" dirty="0" smtClean="0"/>
              <a:t> </a:t>
            </a:r>
            <a:r>
              <a:rPr lang="ar-SA" b="1" dirty="0"/>
              <a:t>يتم </a:t>
            </a:r>
            <a:r>
              <a:rPr lang="ar-SA" b="1" dirty="0" smtClean="0"/>
              <a:t>استلام </a:t>
            </a:r>
            <a:r>
              <a:rPr lang="ar-SA" b="1" dirty="0"/>
              <a:t>معلومات الأرصاد الجوية السطحية </a:t>
            </a:r>
            <a:r>
              <a:rPr lang="ar-SA" b="1" dirty="0" smtClean="0"/>
              <a:t>في </a:t>
            </a:r>
            <a:r>
              <a:rPr lang="ar-SA" b="1" dirty="0"/>
              <a:t>مركز التنبؤات الجوية يتم تفسير الشفرة المرسلة ويتم توقيعها على خريطة تعرف </a:t>
            </a:r>
            <a:r>
              <a:rPr lang="ar-SA" b="1" dirty="0" smtClean="0"/>
              <a:t>باسم  </a:t>
            </a:r>
            <a:r>
              <a:rPr lang="ar-SA" b="1" dirty="0"/>
              <a:t>خريطة الطقس السطحية </a:t>
            </a:r>
            <a:r>
              <a:rPr lang="en-US" b="1" dirty="0"/>
              <a:t>Surface Synoptic </a:t>
            </a:r>
            <a:r>
              <a:rPr lang="en-US" b="1" dirty="0" smtClean="0"/>
              <a:t>Charts</a:t>
            </a:r>
            <a:r>
              <a:rPr lang="ar-EG" b="1" dirty="0" smtClean="0"/>
              <a:t>.</a:t>
            </a:r>
          </a:p>
          <a:p>
            <a:pPr algn="just" rtl="1"/>
            <a:r>
              <a:rPr lang="ar-SA" b="1" dirty="0" smtClean="0"/>
              <a:t> </a:t>
            </a:r>
            <a:r>
              <a:rPr lang="ar-SA" b="1" dirty="0"/>
              <a:t>يتم رسم خطوط تساوى الضغط </a:t>
            </a:r>
            <a:r>
              <a:rPr lang="ar-SA" b="1" dirty="0" smtClean="0"/>
              <a:t>الجوي </a:t>
            </a:r>
            <a:r>
              <a:rPr lang="ar-SA" b="1" dirty="0"/>
              <a:t>وهى الخطوط </a:t>
            </a:r>
            <a:r>
              <a:rPr lang="ar-SA" b="1" dirty="0" smtClean="0"/>
              <a:t>التي </a:t>
            </a:r>
            <a:r>
              <a:rPr lang="ar-SA" b="1" dirty="0"/>
              <a:t>تصل ما بين الأماكن </a:t>
            </a:r>
            <a:r>
              <a:rPr lang="ar-SA" b="1" dirty="0" smtClean="0"/>
              <a:t>التي </a:t>
            </a:r>
            <a:r>
              <a:rPr lang="ar-SA" b="1" dirty="0"/>
              <a:t>يتساوى فيها الضغط </a:t>
            </a:r>
            <a:r>
              <a:rPr lang="ar-SA" b="1" dirty="0" smtClean="0"/>
              <a:t>الجوي </a:t>
            </a:r>
            <a:r>
              <a:rPr lang="ar-SA" b="1" dirty="0"/>
              <a:t>المحسوب عند متوسط مستوى سطح </a:t>
            </a:r>
            <a:r>
              <a:rPr lang="ar-SA" b="1" dirty="0" smtClean="0"/>
              <a:t>البحر</a:t>
            </a:r>
            <a:r>
              <a:rPr lang="ar-EG" b="1" dirty="0" smtClean="0"/>
              <a:t>.</a:t>
            </a:r>
          </a:p>
          <a:p>
            <a:pPr algn="just" rtl="1"/>
            <a:r>
              <a:rPr lang="ar-SA" b="1" dirty="0"/>
              <a:t> بالإضافة إلى </a:t>
            </a:r>
            <a:r>
              <a:rPr lang="ar-SA" b="1" dirty="0" smtClean="0"/>
              <a:t>أن </a:t>
            </a:r>
            <a:r>
              <a:rPr lang="ar-SA" b="1" dirty="0"/>
              <a:t>خطوط تساوى الضغط </a:t>
            </a:r>
            <a:r>
              <a:rPr lang="ar-SA" b="1" dirty="0" smtClean="0"/>
              <a:t>الجوي تحدد </a:t>
            </a:r>
            <a:r>
              <a:rPr lang="ar-SA" b="1" dirty="0"/>
              <a:t>مناطق الضغط المرتفع ومناطق الضغط المنخفض فإنها أيضا ً توضح </a:t>
            </a:r>
            <a:r>
              <a:rPr lang="ar-SA" b="1" dirty="0" smtClean="0"/>
              <a:t>اتجاه </a:t>
            </a:r>
            <a:r>
              <a:rPr lang="ar-SA" b="1" dirty="0"/>
              <a:t>وسرعة الرياح </a:t>
            </a:r>
            <a:r>
              <a:rPr lang="ar-SA" b="1" dirty="0" smtClean="0"/>
              <a:t>السطحية</a:t>
            </a:r>
            <a:r>
              <a:rPr lang="ar-EG" b="1" dirty="0" smtClean="0"/>
              <a:t>؛</a:t>
            </a:r>
            <a:r>
              <a:rPr lang="ar-SA" b="1" dirty="0" smtClean="0"/>
              <a:t> </a:t>
            </a:r>
            <a:r>
              <a:rPr lang="ar-SA" b="1" dirty="0"/>
              <a:t>حيث تتوقف سرعة الرياح السطحية على تدرج الضغط </a:t>
            </a:r>
            <a:r>
              <a:rPr lang="ar-SA" b="1" dirty="0" smtClean="0"/>
              <a:t>الجوي </a:t>
            </a:r>
            <a:r>
              <a:rPr lang="ar-SA" b="1" dirty="0"/>
              <a:t>الذى يقدر تبعاً للأبعاد الموجودة بين خطوط تساوى الضغط </a:t>
            </a:r>
            <a:r>
              <a:rPr lang="ar-SA" b="1" dirty="0" smtClean="0"/>
              <a:t>الجوي </a:t>
            </a:r>
            <a:r>
              <a:rPr lang="ar-SA" b="1" dirty="0"/>
              <a:t>.</a:t>
            </a:r>
          </a:p>
          <a:p>
            <a:pPr algn="just" rtl="1"/>
            <a:r>
              <a:rPr lang="ar-SA" b="1" dirty="0"/>
              <a:t>وعلى خريطة الطقس السطحية يتم توقيع المعلومات </a:t>
            </a:r>
            <a:r>
              <a:rPr lang="ar-SA" b="1" dirty="0" smtClean="0"/>
              <a:t>التي </a:t>
            </a:r>
            <a:r>
              <a:rPr lang="ar-SA" b="1" dirty="0"/>
              <a:t>تحتويها إشارات الأرصاد الجوية </a:t>
            </a:r>
            <a:r>
              <a:rPr lang="ar-SA" b="1" dirty="0" smtClean="0"/>
              <a:t>ا</a:t>
            </a:r>
            <a:r>
              <a:rPr lang="ar-EG" b="1" dirty="0" smtClean="0"/>
              <a:t>لتي تم أرسالها</a:t>
            </a:r>
            <a:r>
              <a:rPr lang="ar-SA" b="1" dirty="0" smtClean="0"/>
              <a:t> </a:t>
            </a:r>
            <a:r>
              <a:rPr lang="ar-SA" b="1" dirty="0"/>
              <a:t>من المحطات </a:t>
            </a:r>
            <a:r>
              <a:rPr lang="ar-SA" b="1" dirty="0" smtClean="0"/>
              <a:t>الأرضية</a:t>
            </a:r>
            <a:r>
              <a:rPr lang="ar-EG" b="1" dirty="0" smtClean="0"/>
              <a:t>.</a:t>
            </a:r>
            <a:r>
              <a:rPr lang="ar-SA" b="1" dirty="0" smtClean="0"/>
              <a:t> </a:t>
            </a:r>
            <a:endParaRPr lang="en-US" b="1" dirty="0"/>
          </a:p>
        </p:txBody>
      </p:sp>
    </p:spTree>
    <p:extLst>
      <p:ext uri="{BB962C8B-B14F-4D97-AF65-F5344CB8AC3E}">
        <p14:creationId xmlns:p14="http://schemas.microsoft.com/office/powerpoint/2010/main" val="40782100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514600"/>
            <a:ext cx="8458200" cy="3962400"/>
          </a:xfrm>
        </p:spPr>
        <p:txBody>
          <a:bodyPr>
            <a:normAutofit lnSpcReduction="10000"/>
          </a:bodyPr>
          <a:lstStyle/>
          <a:p>
            <a:pPr algn="just" rtl="1"/>
            <a:r>
              <a:rPr lang="ar-EG" b="1" dirty="0"/>
              <a:t>المعلومات </a:t>
            </a:r>
            <a:r>
              <a:rPr lang="ar-EG" b="1" dirty="0" smtClean="0"/>
              <a:t>التي </a:t>
            </a:r>
            <a:r>
              <a:rPr lang="ar-EG" b="1" dirty="0"/>
              <a:t>توقع على خرائط الطقس </a:t>
            </a:r>
            <a:r>
              <a:rPr lang="ar-EG" b="1" dirty="0" smtClean="0"/>
              <a:t>السطحية هي : </a:t>
            </a:r>
            <a:r>
              <a:rPr lang="ar-EG" b="1" dirty="0"/>
              <a:t>( اتجاه وسرعة الرياح – كمية السحب الكلية – نوع السحب المنخفضة – نوع السحب المتوسطة – نوع السحب المرتفعة – ارتفاع قاعدة السحب المنخفضة – الضغط الجوي </a:t>
            </a:r>
            <a:r>
              <a:rPr lang="ar-EG" b="1" dirty="0" smtClean="0"/>
              <a:t>– قيمة </a:t>
            </a:r>
            <a:r>
              <a:rPr lang="ar-EG" b="1" dirty="0"/>
              <a:t>الميل البارومتري – الرؤية الأفقية – درجة حرارة الهواء – درجة حرارة نقطة الندي – الطقس الحاضر – الطقس الماضي</a:t>
            </a:r>
            <a:r>
              <a:rPr lang="ar-EG" b="1" dirty="0" smtClean="0"/>
              <a:t>).</a:t>
            </a:r>
          </a:p>
          <a:p>
            <a:pPr algn="just" rtl="1"/>
            <a:r>
              <a:rPr lang="ar-EG" b="1" dirty="0" smtClean="0"/>
              <a:t>  بعد </a:t>
            </a:r>
            <a:r>
              <a:rPr lang="ar-EG" b="1" dirty="0"/>
              <a:t>توقيع المعلومات السابقة يقوم المتنبئ </a:t>
            </a:r>
            <a:r>
              <a:rPr lang="ar-EG" b="1" dirty="0" smtClean="0"/>
              <a:t>الجوي </a:t>
            </a:r>
            <a:r>
              <a:rPr lang="en-US" b="1" dirty="0"/>
              <a:t>Forecaster </a:t>
            </a:r>
            <a:r>
              <a:rPr lang="ar-EG" b="1" dirty="0" smtClean="0"/>
              <a:t> بتحليل </a:t>
            </a:r>
            <a:r>
              <a:rPr lang="ar-EG" b="1" dirty="0"/>
              <a:t>خرائط الطقس السطحية وذلك برسم خطوط تساوي الضغط الجوي وهى خطوط تمر بالأماكن ذات الضغط الجوي المتساوي وترسم خطوط تساوي الضغط الجوي عادة كل 3 أو 5  </a:t>
            </a:r>
            <a:r>
              <a:rPr lang="ar-EG" b="1" dirty="0" smtClean="0"/>
              <a:t>هكتو بسكال </a:t>
            </a:r>
            <a:r>
              <a:rPr lang="ar-EG" b="1" dirty="0"/>
              <a:t>(مللي بار) </a:t>
            </a:r>
            <a:r>
              <a:rPr lang="ar-EG" b="1" dirty="0" smtClean="0"/>
              <a:t>مثل: </a:t>
            </a:r>
            <a:r>
              <a:rPr lang="ar-EG" b="1" dirty="0"/>
              <a:t>1005 -  1010  - 1015  بالإضافة لتحديد الجبهات المختلفة. ونتيجة لذلك تظهر بعض أو كل مجموعات الضغط الجوي الأساسية. </a:t>
            </a:r>
          </a:p>
          <a:p>
            <a:pPr algn="r" rtl="1"/>
            <a:endParaRPr lang="en-US" dirty="0"/>
          </a:p>
        </p:txBody>
      </p:sp>
      <p:sp>
        <p:nvSpPr>
          <p:cNvPr id="3" name="Title 2"/>
          <p:cNvSpPr>
            <a:spLocks noGrp="1"/>
          </p:cNvSpPr>
          <p:nvPr>
            <p:ph type="title"/>
          </p:nvPr>
        </p:nvSpPr>
        <p:spPr>
          <a:xfrm>
            <a:off x="457200" y="338328"/>
            <a:ext cx="8229600" cy="1642872"/>
          </a:xfrm>
        </p:spPr>
        <p:txBody>
          <a:bodyPr>
            <a:normAutofit/>
          </a:bodyPr>
          <a:lstStyle/>
          <a:p>
            <a:pPr rtl="1"/>
            <a:r>
              <a:rPr lang="ar-SA" sz="4000" b="1" dirty="0" smtClean="0">
                <a:solidFill>
                  <a:srgbClr val="FFFF00"/>
                </a:solidFill>
              </a:rPr>
              <a:t>معلومات خرائط </a:t>
            </a:r>
            <a:r>
              <a:rPr lang="ar-SA" sz="4000" b="1" dirty="0">
                <a:solidFill>
                  <a:srgbClr val="FFFF00"/>
                </a:solidFill>
              </a:rPr>
              <a:t>الطقس </a:t>
            </a:r>
            <a:r>
              <a:rPr lang="ar-SA" sz="4000" b="1" dirty="0" smtClean="0">
                <a:solidFill>
                  <a:srgbClr val="FFFF00"/>
                </a:solidFill>
              </a:rPr>
              <a:t>السطحية</a:t>
            </a:r>
            <a:r>
              <a:rPr lang="ar-EG" sz="4000" b="1" dirty="0" smtClean="0">
                <a:solidFill>
                  <a:srgbClr val="FFFF00"/>
                </a:solidFill>
              </a:rPr>
              <a:t/>
            </a:r>
            <a:br>
              <a:rPr lang="ar-EG" sz="4000" b="1" dirty="0" smtClean="0">
                <a:solidFill>
                  <a:srgbClr val="FFFF00"/>
                </a:solidFill>
              </a:rPr>
            </a:br>
            <a:r>
              <a:rPr lang="en-US" sz="3600" b="1" dirty="0">
                <a:solidFill>
                  <a:srgbClr val="FFFF00"/>
                </a:solidFill>
              </a:rPr>
              <a:t>Surface Synoptic Charts</a:t>
            </a:r>
            <a:endParaRPr lang="en-US" sz="3600" dirty="0"/>
          </a:p>
        </p:txBody>
      </p:sp>
    </p:spTree>
    <p:extLst>
      <p:ext uri="{BB962C8B-B14F-4D97-AF65-F5344CB8AC3E}">
        <p14:creationId xmlns:p14="http://schemas.microsoft.com/office/powerpoint/2010/main" val="307042047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808050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457200" y="2514600"/>
            <a:ext cx="8305800" cy="4267200"/>
          </a:xfrm>
        </p:spPr>
        <p:txBody>
          <a:bodyPr>
            <a:normAutofit/>
          </a:bodyPr>
          <a:lstStyle/>
          <a:p>
            <a:pPr algn="just" rtl="1" eaLnBrk="1" hangingPunct="1"/>
            <a:r>
              <a:rPr lang="ar-EG" b="1" dirty="0" smtClean="0"/>
              <a:t>ترسل محطات الرصد داخل كل دولة بياناتها إلى المركز الرئيسي بها، والتي هي بدورها ترسلها إلى مراكز إقليمية ومنها إلى مراكز عالمية، ولتسهيل أعمال تنظيم تبادل المعلومات، قامت المنظمة العالمية للأرصاد الجوية بتقسيم العالم إلى ستة أقاليم رصدية هي: أقاليم أفريقيا وإقليم أسيا وإقليم أوروبا وإقليم أمريكا الشمالية والوسطي وإقليم أمريكا الجنوبية وإقليم الهادي الجنوبي الغربي.</a:t>
            </a:r>
          </a:p>
          <a:p>
            <a:pPr algn="just" rtl="1"/>
            <a:r>
              <a:rPr lang="ar-EG" b="1" dirty="0"/>
              <a:t>لا تتوافق الأقاليم الرصدية الستة مع التقسيم العالمي للقارات؛ حيث نجد أن جزءً من جنوب غربي أسيا يقع ضمن </a:t>
            </a:r>
            <a:r>
              <a:rPr lang="ar-EG" b="1" dirty="0" smtClean="0"/>
              <a:t>إقليم </a:t>
            </a:r>
            <a:r>
              <a:rPr lang="ar-EG" b="1" dirty="0"/>
              <a:t>أوروبا، كما أن التقسيم لا يحدد مجال المؤثرات المتبادلة </a:t>
            </a:r>
            <a:r>
              <a:rPr lang="ar-EG" b="1" dirty="0" smtClean="0"/>
              <a:t>ما بين </a:t>
            </a:r>
            <a:r>
              <a:rPr lang="ar-EG" b="1" dirty="0"/>
              <a:t>أجزاء كل </a:t>
            </a:r>
            <a:r>
              <a:rPr lang="ar-EG" b="1" dirty="0" smtClean="0"/>
              <a:t>إقليم</a:t>
            </a:r>
            <a:r>
              <a:rPr lang="ar-EG" b="1" dirty="0"/>
              <a:t>؛ حيث لا تشكل تلك الأقاليم نظم معزولة عن بعضها بل تعد نظم مفتوحة تتبادل المؤثرات الجوية بين بعضها؛ حيث لابد من </a:t>
            </a:r>
            <a:r>
              <a:rPr lang="ar-EG" b="1" dirty="0" smtClean="0"/>
              <a:t>الاعتماد </a:t>
            </a:r>
            <a:r>
              <a:rPr lang="ar-EG" b="1" dirty="0"/>
              <a:t>على البيانات والمعلومات الخاصة بأجزاء من أقاليم أخري لرسم الصورة الطقسية </a:t>
            </a:r>
            <a:r>
              <a:rPr lang="ar-EG" b="1" dirty="0" smtClean="0"/>
              <a:t>للإقليم.</a:t>
            </a:r>
            <a:endParaRPr lang="ar-EG" b="1" dirty="0"/>
          </a:p>
          <a:p>
            <a:pPr algn="just" rtl="1" eaLnBrk="1" hangingPunct="1"/>
            <a:endParaRPr lang="en-US" dirty="0" smtClean="0"/>
          </a:p>
          <a:p>
            <a:pPr algn="r" rtl="1" eaLnBrk="1" hangingPunct="1"/>
            <a:endParaRPr lang="en-US" dirty="0" smtClean="0"/>
          </a:p>
        </p:txBody>
      </p:sp>
      <p:sp>
        <p:nvSpPr>
          <p:cNvPr id="2" name="Title 1"/>
          <p:cNvSpPr>
            <a:spLocks noGrp="1"/>
          </p:cNvSpPr>
          <p:nvPr>
            <p:ph type="title"/>
          </p:nvPr>
        </p:nvSpPr>
        <p:spPr>
          <a:xfrm>
            <a:off x="457200" y="533400"/>
            <a:ext cx="8229600" cy="1057656"/>
          </a:xfrm>
        </p:spPr>
        <p:txBody>
          <a:bodyPr>
            <a:normAutofit/>
          </a:bodyPr>
          <a:lstStyle/>
          <a:p>
            <a:pPr eaLnBrk="1" hangingPunct="1">
              <a:defRPr/>
            </a:pPr>
            <a:r>
              <a:rPr lang="ar-EG" sz="4000" b="1" dirty="0" smtClean="0"/>
              <a:t>تنظيم تبادل المعلومات الرصدية</a:t>
            </a:r>
            <a:endParaRPr lang="en-US" sz="4000" b="1" dirty="0"/>
          </a:p>
        </p:txBody>
      </p:sp>
    </p:spTree>
    <p:extLst>
      <p:ext uri="{BB962C8B-B14F-4D97-AF65-F5344CB8AC3E}">
        <p14:creationId xmlns:p14="http://schemas.microsoft.com/office/powerpoint/2010/main" val="1761130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ontent Placeholder 2"/>
          <p:cNvSpPr>
            <a:spLocks noGrp="1"/>
          </p:cNvSpPr>
          <p:nvPr>
            <p:ph idx="1"/>
          </p:nvPr>
        </p:nvSpPr>
        <p:spPr>
          <a:xfrm>
            <a:off x="533400" y="2590800"/>
            <a:ext cx="8000999" cy="3687763"/>
          </a:xfrm>
        </p:spPr>
        <p:txBody>
          <a:bodyPr>
            <a:normAutofit/>
          </a:bodyPr>
          <a:lstStyle/>
          <a:p>
            <a:pPr algn="just" rtl="1" eaLnBrk="1" hangingPunct="1"/>
            <a:r>
              <a:rPr lang="ar-EG" b="1" dirty="0" smtClean="0"/>
              <a:t>تبدأ هذه المرحلة بتلقي مراكز التحاليل الرئيسية في الدولة بيانات رصد عناصر الطقس من المحطات المحلية، وبيانات محطات المناطق المحيطة بها من المراكز العالمية، لرسم خريطة الطقس.</a:t>
            </a:r>
            <a:endParaRPr lang="en-US" b="1" dirty="0" smtClean="0"/>
          </a:p>
          <a:p>
            <a:pPr algn="just" rtl="1" eaLnBrk="1" hangingPunct="1"/>
            <a:r>
              <a:rPr lang="ar-EG" b="1" dirty="0" smtClean="0"/>
              <a:t>تقوم محطات الأرصاد المختلفة في أنحاء العالم بتحويل بيانات الطقس إلى شفرة خاصة متعارف عليها دولياً، ثم ترسل هذه البيانات إلى المراكز العالمية.</a:t>
            </a:r>
          </a:p>
          <a:p>
            <a:pPr algn="just" rtl="1"/>
            <a:r>
              <a:rPr lang="ar-EG" b="1" dirty="0"/>
              <a:t>ترسل بيانات رصد عناصر الطقس من المحطات </a:t>
            </a:r>
            <a:r>
              <a:rPr lang="ar-EG" b="1" dirty="0" smtClean="0"/>
              <a:t>المحلية إلى مركز محلي، ثم إلى مركز إقليمي، لجمع البيانات من الدول المحيطة به، ومن ثم إلى مركز عالمي.</a:t>
            </a:r>
            <a:endParaRPr lang="en-US" b="1" dirty="0" smtClean="0"/>
          </a:p>
        </p:txBody>
      </p:sp>
      <p:sp>
        <p:nvSpPr>
          <p:cNvPr id="2" name="Title 1"/>
          <p:cNvSpPr>
            <a:spLocks noGrp="1"/>
          </p:cNvSpPr>
          <p:nvPr>
            <p:ph type="title"/>
          </p:nvPr>
        </p:nvSpPr>
        <p:spPr/>
        <p:txBody>
          <a:bodyPr/>
          <a:lstStyle/>
          <a:p>
            <a:pPr eaLnBrk="1" hangingPunct="1">
              <a:defRPr/>
            </a:pPr>
            <a:r>
              <a:rPr lang="ar-EG" b="1" dirty="0" smtClean="0"/>
              <a:t>ثانياً: مرحلة تبادل بيانات الرصد</a:t>
            </a:r>
            <a:endParaRPr lang="en-US" dirty="0"/>
          </a:p>
        </p:txBody>
      </p:sp>
    </p:spTree>
    <p:extLst>
      <p:ext uri="{BB962C8B-B14F-4D97-AF65-F5344CB8AC3E}">
        <p14:creationId xmlns:p14="http://schemas.microsoft.com/office/powerpoint/2010/main" val="3691752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90800"/>
            <a:ext cx="8305799" cy="3886200"/>
          </a:xfrm>
        </p:spPr>
        <p:txBody>
          <a:bodyPr>
            <a:normAutofit fontScale="92500" lnSpcReduction="10000"/>
          </a:bodyPr>
          <a:lstStyle/>
          <a:p>
            <a:pPr algn="just" rtl="1"/>
            <a:r>
              <a:rPr lang="ar-SA" b="1" dirty="0">
                <a:solidFill>
                  <a:schemeClr val="tx1"/>
                </a:solidFill>
              </a:rPr>
              <a:t>الشبكات المحلية</a:t>
            </a:r>
            <a:r>
              <a:rPr lang="ar-SA" b="1" dirty="0">
                <a:solidFill>
                  <a:srgbClr val="FFFF00"/>
                </a:solidFill>
              </a:rPr>
              <a:t>:</a:t>
            </a:r>
            <a:r>
              <a:rPr lang="ar-SA" dirty="0"/>
              <a:t> </a:t>
            </a:r>
            <a:r>
              <a:rPr lang="ar-SA" b="1" dirty="0"/>
              <a:t>وهى شبكات تربط محطات الأرصاد الجوية بمركز تجميع محلي للأرصاد الجوية في كل دولة من الدول وذلك بأسرع الوسائل الممكنة من تليفونات سلكية ولاسلكية أو مبرقات كاتبة أو بواسطة الحاسب </a:t>
            </a:r>
            <a:r>
              <a:rPr lang="ar-SA" b="1" dirty="0" smtClean="0"/>
              <a:t>الآلي</a:t>
            </a:r>
            <a:r>
              <a:rPr lang="ar-EG" b="1" dirty="0" smtClean="0"/>
              <a:t>،</a:t>
            </a:r>
            <a:r>
              <a:rPr lang="ar-SA" b="1" dirty="0" smtClean="0"/>
              <a:t> </a:t>
            </a:r>
            <a:r>
              <a:rPr lang="ar-SA" b="1" dirty="0"/>
              <a:t>بحيث يمكن تجميع معلومات هذه المحطات في خلال عشرين دقيقة من وقت الرصد.</a:t>
            </a:r>
          </a:p>
          <a:p>
            <a:pPr algn="just" rtl="1"/>
            <a:r>
              <a:rPr lang="ar-SA" b="1" dirty="0">
                <a:solidFill>
                  <a:schemeClr val="tx1"/>
                </a:solidFill>
              </a:rPr>
              <a:t>الشبكـات الإقليمـية</a:t>
            </a:r>
            <a:r>
              <a:rPr lang="ar-SA" b="1" dirty="0">
                <a:solidFill>
                  <a:srgbClr val="FFFF00"/>
                </a:solidFill>
              </a:rPr>
              <a:t>:</a:t>
            </a:r>
            <a:r>
              <a:rPr lang="ar-SA" dirty="0"/>
              <a:t> </a:t>
            </a:r>
            <a:r>
              <a:rPr lang="ar-SA" b="1" dirty="0"/>
              <a:t>تقوم في كل قارة وفى البحار والمحيطات المجاورة لها شبكة إقليمية تتكون من عدة مجمعات </a:t>
            </a:r>
            <a:r>
              <a:rPr lang="ar-SA" b="1" dirty="0" smtClean="0"/>
              <a:t>للاتصالات </a:t>
            </a:r>
            <a:r>
              <a:rPr lang="ar-SA" b="1" dirty="0"/>
              <a:t>الإقليمية تتصل بين بعضها البعض كما يتصل كل منها بعدة مراكز محلية مزودة بدوائر </a:t>
            </a:r>
            <a:r>
              <a:rPr lang="ar-SA" b="1" dirty="0" smtClean="0"/>
              <a:t>اتصالات </a:t>
            </a:r>
            <a:r>
              <a:rPr lang="ar-SA" b="1" dirty="0"/>
              <a:t>سلكية ولاسلكية وحواسب آلية لتبادل معلومات الأرصاد فيما بينها.</a:t>
            </a:r>
            <a:r>
              <a:rPr lang="ar-SA" dirty="0"/>
              <a:t> </a:t>
            </a:r>
          </a:p>
          <a:p>
            <a:pPr algn="just" rtl="1"/>
            <a:r>
              <a:rPr lang="ar-SA" b="1" dirty="0">
                <a:solidFill>
                  <a:schemeClr val="tx1"/>
                </a:solidFill>
              </a:rPr>
              <a:t>الدوائـر الرئيسـية </a:t>
            </a:r>
            <a:r>
              <a:rPr lang="ar-SA" b="1" dirty="0">
                <a:solidFill>
                  <a:srgbClr val="FFFF00"/>
                </a:solidFill>
              </a:rPr>
              <a:t>:</a:t>
            </a:r>
            <a:r>
              <a:rPr lang="ar-SA" dirty="0"/>
              <a:t> </a:t>
            </a:r>
            <a:r>
              <a:rPr lang="ar-SA" b="1" dirty="0"/>
              <a:t>وهى دوائر </a:t>
            </a:r>
            <a:r>
              <a:rPr lang="ar-SA" b="1" dirty="0" smtClean="0"/>
              <a:t>اتصالات </a:t>
            </a:r>
            <a:r>
              <a:rPr lang="ar-SA" b="1" dirty="0"/>
              <a:t>خاصة بالأرصاد الجوية تربط الشبكات الإقليمية بعضها البعض عن طريق ربط </a:t>
            </a:r>
            <a:r>
              <a:rPr lang="ar-SA" b="1" dirty="0" smtClean="0"/>
              <a:t>الاتصالات </a:t>
            </a:r>
            <a:r>
              <a:rPr lang="ar-SA" b="1" dirty="0"/>
              <a:t>الإقليمية الهامة في هذه الشبكات الإقليمية بحيث ينتج عنها تبادل عالمي لمعلومات الأرصاد الجوية بين هذه الشبكات المختلفة.</a:t>
            </a:r>
          </a:p>
          <a:p>
            <a:pPr algn="r" rtl="1"/>
            <a:endParaRPr lang="en-US" dirty="0"/>
          </a:p>
        </p:txBody>
      </p:sp>
      <p:sp>
        <p:nvSpPr>
          <p:cNvPr id="3" name="Title 2"/>
          <p:cNvSpPr>
            <a:spLocks noGrp="1"/>
          </p:cNvSpPr>
          <p:nvPr>
            <p:ph type="title"/>
          </p:nvPr>
        </p:nvSpPr>
        <p:spPr>
          <a:xfrm>
            <a:off x="457200" y="914400"/>
            <a:ext cx="8229600" cy="914400"/>
          </a:xfrm>
        </p:spPr>
        <p:txBody>
          <a:bodyPr>
            <a:normAutofit/>
          </a:bodyPr>
          <a:lstStyle/>
          <a:p>
            <a:pPr rtl="1"/>
            <a:r>
              <a:rPr lang="ar-SA" sz="4000" b="1" dirty="0">
                <a:solidFill>
                  <a:srgbClr val="FFFF00"/>
                </a:solidFill>
              </a:rPr>
              <a:t>شبكات </a:t>
            </a:r>
            <a:r>
              <a:rPr lang="ar-SA" sz="4000" b="1" dirty="0" smtClean="0">
                <a:solidFill>
                  <a:srgbClr val="FFFF00"/>
                </a:solidFill>
              </a:rPr>
              <a:t>الاتصال </a:t>
            </a:r>
            <a:r>
              <a:rPr lang="ar-SA" sz="4000" b="1" dirty="0">
                <a:solidFill>
                  <a:srgbClr val="FFFF00"/>
                </a:solidFill>
              </a:rPr>
              <a:t>الخاصة بالأرصاد الجوية</a:t>
            </a:r>
            <a:endParaRPr lang="en-US" sz="4000" dirty="0"/>
          </a:p>
        </p:txBody>
      </p:sp>
    </p:spTree>
    <p:extLst>
      <p:ext uri="{BB962C8B-B14F-4D97-AF65-F5344CB8AC3E}">
        <p14:creationId xmlns:p14="http://schemas.microsoft.com/office/powerpoint/2010/main" val="35603104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1556</TotalTime>
  <Words>3868</Words>
  <Application>Microsoft Office PowerPoint</Application>
  <PresentationFormat>On-screen Show (4:3)</PresentationFormat>
  <Paragraphs>524</Paragraphs>
  <Slides>68</Slides>
  <Notes>0</Notes>
  <HiddenSlides>0</HiddenSlides>
  <MMClips>0</MMClips>
  <ScaleCrop>false</ScaleCrop>
  <HeadingPairs>
    <vt:vector size="4" baseType="variant">
      <vt:variant>
        <vt:lpstr>Theme</vt:lpstr>
      </vt:variant>
      <vt:variant>
        <vt:i4>5</vt:i4>
      </vt:variant>
      <vt:variant>
        <vt:lpstr>Slide Titles</vt:lpstr>
      </vt:variant>
      <vt:variant>
        <vt:i4>68</vt:i4>
      </vt:variant>
    </vt:vector>
  </HeadingPairs>
  <TitlesOfParts>
    <vt:vector size="73" baseType="lpstr">
      <vt:lpstr>Waveform</vt:lpstr>
      <vt:lpstr>Cliff</vt:lpstr>
      <vt:lpstr>1_Cliff</vt:lpstr>
      <vt:lpstr>2_Cliff</vt:lpstr>
      <vt:lpstr>Concourse</vt:lpstr>
      <vt:lpstr>PowerPoint Presentation</vt:lpstr>
      <vt:lpstr>خرائط الطقس</vt:lpstr>
      <vt:lpstr>ماهية خرائط الطقس</vt:lpstr>
      <vt:lpstr>الهيئة العامة للأرصاد وحماية البيئة </vt:lpstr>
      <vt:lpstr>مراحل إنشاء خريطة الطقس </vt:lpstr>
      <vt:lpstr>أولاً: مرحلة الرصد الجوي</vt:lpstr>
      <vt:lpstr>تنظيم تبادل المعلومات الرصدية</vt:lpstr>
      <vt:lpstr>ثانياً: مرحلة تبادل بيانات الرصد</vt:lpstr>
      <vt:lpstr>شبكات الاتصال الخاصة بالأرصاد الجوية</vt:lpstr>
      <vt:lpstr>المناطق الرصدية ورقمها الدولي</vt:lpstr>
      <vt:lpstr>المحطات الرصدية ورقمها الدولي</vt:lpstr>
      <vt:lpstr>النشرة الجوية </vt:lpstr>
      <vt:lpstr>الشفرات الجوية</vt:lpstr>
      <vt:lpstr>الشفرة الدولية</vt:lpstr>
      <vt:lpstr>الشرح التفصيلي لمجموعات الصيغة الشفرية</vt:lpstr>
      <vt:lpstr> المجموعة YYGGiw  </vt:lpstr>
      <vt:lpstr>المجموعة IIiii </vt:lpstr>
      <vt:lpstr>المجموعة irixhVV </vt:lpstr>
      <vt:lpstr>حالة مجموعة المطر iR</vt:lpstr>
      <vt:lpstr>نوعية محطة الرصد ix</vt:lpstr>
      <vt:lpstr>ارتفاع قاعدة السحب h</vt:lpstr>
      <vt:lpstr>مدى الرؤية الأفقية vv</vt:lpstr>
      <vt:lpstr>المجموعة Nddff</vt:lpstr>
      <vt:lpstr>المجموعة  1snTTT</vt:lpstr>
      <vt:lpstr>المجموعة  2snTdTdTd</vt:lpstr>
      <vt:lpstr> المجموعة 3PoPoPoPo</vt:lpstr>
      <vt:lpstr> المجموعة 4PPPP</vt:lpstr>
      <vt:lpstr>المجموعة 5appp</vt:lpstr>
      <vt:lpstr>المجموعة 6RRRtr</vt:lpstr>
      <vt:lpstr>كميات الأمطار RRR</vt:lpstr>
      <vt:lpstr>مدة سقوط المطر tr</vt:lpstr>
      <vt:lpstr>المجموعة 7wwW1W2</vt:lpstr>
      <vt:lpstr>PowerPoint Presentation</vt:lpstr>
      <vt:lpstr>PowerPoint Presentation</vt:lpstr>
      <vt:lpstr>المجموعة 8NhCLCMCH</vt:lpstr>
      <vt:lpstr>PowerPoint Presentation</vt:lpstr>
      <vt:lpstr>High Clouds</vt:lpstr>
      <vt:lpstr>Cirrus (Ci) سمحاق متقطع </vt:lpstr>
      <vt:lpstr>Cirrus (Ci) سمحاق كثيف </vt:lpstr>
      <vt:lpstr>Cirrocumulus (Cc)سمحاق ركامي </vt:lpstr>
      <vt:lpstr>Cirrocumulus (Cc)سمحاق ركامي </vt:lpstr>
      <vt:lpstr>Cirrostratus (Cs) سمحاق طبقي </vt:lpstr>
      <vt:lpstr>Cirrostratus (Cs) سمحاق طبقي </vt:lpstr>
      <vt:lpstr>Middle Clouds</vt:lpstr>
      <vt:lpstr>Altocumulus (Ac)ركامي متوسط </vt:lpstr>
      <vt:lpstr>ركامي متوسط Altocumulus (Ac) </vt:lpstr>
      <vt:lpstr>Altostratus (As) طبقي متوسط </vt:lpstr>
      <vt:lpstr>طبقي متوسط Altostratus (As) </vt:lpstr>
      <vt:lpstr>Nimbostratus (Ns)متوسط كثيف </vt:lpstr>
      <vt:lpstr>Low Clouds</vt:lpstr>
      <vt:lpstr>Stratocumulus (Sc) ركامي طبقي </vt:lpstr>
      <vt:lpstr>Stratocumulus (Sc) ركامي طبقي </vt:lpstr>
      <vt:lpstr>Stratus (St) طبقي منخفض </vt:lpstr>
      <vt:lpstr>Stratus (St) طبقي منخفض </vt:lpstr>
      <vt:lpstr>Cumulus (Cu) المزن الركامي </vt:lpstr>
      <vt:lpstr>Cumulus (Cu) المزن الركامي </vt:lpstr>
      <vt:lpstr>Cumulonimbus (Cb) ركامي منخفض </vt:lpstr>
      <vt:lpstr>Cumulonimbus (Cb) ركامي منخفض </vt:lpstr>
      <vt:lpstr>تدريب: حلل النشرة الجوية الآتية؟</vt:lpstr>
      <vt:lpstr>ثالثاً: مرحلة إنشاء خريطة الطقس</vt:lpstr>
      <vt:lpstr>إعداد خرائـط الطقـس</vt:lpstr>
      <vt:lpstr>نظام ترميز كمية ونوعية السحب</vt:lpstr>
      <vt:lpstr>نظام ترميز الطقس</vt:lpstr>
      <vt:lpstr>نظام ترميز التغير في الضغط الجوي</vt:lpstr>
      <vt:lpstr>نظام ترميز سرعة الرياح</vt:lpstr>
      <vt:lpstr>PowerPoint Presentation</vt:lpstr>
      <vt:lpstr>معلومات خرائط الطقس السطحية Surface Synoptic Charts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34</cp:revision>
  <dcterms:created xsi:type="dcterms:W3CDTF">2016-11-12T10:42:17Z</dcterms:created>
  <dcterms:modified xsi:type="dcterms:W3CDTF">2016-12-17T17:59:17Z</dcterms:modified>
</cp:coreProperties>
</file>