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sldIdLst>
    <p:sldId id="287" r:id="rId4"/>
    <p:sldId id="288"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_rels/data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jp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B06A81-70FD-4AFE-AE6B-3B56C4C2A396}" type="doc">
      <dgm:prSet loTypeId="urn:microsoft.com/office/officeart/2005/8/layout/hList2#1" loCatId="list" qsTypeId="urn:microsoft.com/office/officeart/2005/8/quickstyle/simple1" qsCatId="simple" csTypeId="urn:microsoft.com/office/officeart/2005/8/colors/accent1_2" csCatId="accent1" phldr="1"/>
      <dgm:spPr/>
      <dgm:t>
        <a:bodyPr/>
        <a:lstStyle/>
        <a:p>
          <a:endParaRPr lang="en-US"/>
        </a:p>
      </dgm:t>
    </dgm:pt>
    <dgm:pt modelId="{D1BF65A5-0B7A-4403-AEDE-B2415B9681B7}">
      <dgm:prSet phldrT="[Text]"/>
      <dgm:spPr/>
      <dgm:t>
        <a:bodyPr/>
        <a:lstStyle/>
        <a:p>
          <a:r>
            <a:rPr lang="ar-EG" dirty="0" smtClean="0"/>
            <a:t>تكاثف علوي</a:t>
          </a:r>
          <a:endParaRPr lang="en-US" dirty="0"/>
        </a:p>
      </dgm:t>
    </dgm:pt>
    <dgm:pt modelId="{313E21CC-DDAB-44D5-AC13-A4C7CE762DF5}" type="parTrans" cxnId="{BD072283-26FE-4724-A244-9DB11CF2D68C}">
      <dgm:prSet/>
      <dgm:spPr/>
      <dgm:t>
        <a:bodyPr/>
        <a:lstStyle/>
        <a:p>
          <a:endParaRPr lang="en-US"/>
        </a:p>
      </dgm:t>
    </dgm:pt>
    <dgm:pt modelId="{44B94708-F706-4389-9C71-B8E0C55FE1CD}" type="sibTrans" cxnId="{BD072283-26FE-4724-A244-9DB11CF2D68C}">
      <dgm:prSet/>
      <dgm:spPr/>
      <dgm:t>
        <a:bodyPr/>
        <a:lstStyle/>
        <a:p>
          <a:endParaRPr lang="en-US"/>
        </a:p>
      </dgm:t>
    </dgm:pt>
    <dgm:pt modelId="{55328350-638C-47E8-A4B2-0A725789FFD4}">
      <dgm:prSet phldrT="[Text]"/>
      <dgm:spPr/>
      <dgm:t>
        <a:bodyPr/>
        <a:lstStyle/>
        <a:p>
          <a:pPr rtl="1"/>
          <a:r>
            <a:rPr lang="ar-EG" dirty="0" smtClean="0"/>
            <a:t>السحب</a:t>
          </a:r>
          <a:endParaRPr lang="en-US" dirty="0"/>
        </a:p>
      </dgm:t>
    </dgm:pt>
    <dgm:pt modelId="{86D57B2C-D677-4C32-8401-E1DAD6429C9B}" type="parTrans" cxnId="{CA8D77D1-C4D5-4D97-8517-A6595C2685E6}">
      <dgm:prSet/>
      <dgm:spPr/>
      <dgm:t>
        <a:bodyPr/>
        <a:lstStyle/>
        <a:p>
          <a:endParaRPr lang="en-US"/>
        </a:p>
      </dgm:t>
    </dgm:pt>
    <dgm:pt modelId="{597972EF-0BE9-4FD7-B8DB-ABC26A94AC3B}" type="sibTrans" cxnId="{CA8D77D1-C4D5-4D97-8517-A6595C2685E6}">
      <dgm:prSet/>
      <dgm:spPr/>
      <dgm:t>
        <a:bodyPr/>
        <a:lstStyle/>
        <a:p>
          <a:endParaRPr lang="en-US"/>
        </a:p>
      </dgm:t>
    </dgm:pt>
    <dgm:pt modelId="{236FFB95-819C-4BE0-8821-299415A47D3F}">
      <dgm:prSet phldrT="[Text]"/>
      <dgm:spPr/>
      <dgm:t>
        <a:bodyPr/>
        <a:lstStyle/>
        <a:p>
          <a:pPr rtl="1"/>
          <a:r>
            <a:rPr lang="ar-EG" dirty="0" smtClean="0"/>
            <a:t>التساقط</a:t>
          </a:r>
          <a:endParaRPr lang="en-US" dirty="0"/>
        </a:p>
      </dgm:t>
    </dgm:pt>
    <dgm:pt modelId="{F7721BD1-BF95-4468-BA8C-01689DA53CC6}" type="parTrans" cxnId="{01536C74-26A1-4494-AB1C-EF2923F94AA3}">
      <dgm:prSet/>
      <dgm:spPr/>
      <dgm:t>
        <a:bodyPr/>
        <a:lstStyle/>
        <a:p>
          <a:endParaRPr lang="en-US"/>
        </a:p>
      </dgm:t>
    </dgm:pt>
    <dgm:pt modelId="{DA96CC80-5088-41A8-864F-ACA38BCCCAA0}" type="sibTrans" cxnId="{01536C74-26A1-4494-AB1C-EF2923F94AA3}">
      <dgm:prSet/>
      <dgm:spPr/>
      <dgm:t>
        <a:bodyPr/>
        <a:lstStyle/>
        <a:p>
          <a:endParaRPr lang="en-US"/>
        </a:p>
      </dgm:t>
    </dgm:pt>
    <dgm:pt modelId="{FDB32A74-A8A6-4D05-B979-C84C89EC2DAD}">
      <dgm:prSet phldrT="[Text]"/>
      <dgm:spPr/>
      <dgm:t>
        <a:bodyPr/>
        <a:lstStyle/>
        <a:p>
          <a:r>
            <a:rPr lang="ar-EG" dirty="0" smtClean="0"/>
            <a:t>تكاثف قرب سطح الأرض</a:t>
          </a:r>
          <a:endParaRPr lang="en-US" dirty="0"/>
        </a:p>
      </dgm:t>
    </dgm:pt>
    <dgm:pt modelId="{46168DF1-6E4B-4CED-9890-16597714A718}" type="parTrans" cxnId="{587FEE4E-56B2-420B-82A2-2507DB8FB485}">
      <dgm:prSet/>
      <dgm:spPr/>
      <dgm:t>
        <a:bodyPr/>
        <a:lstStyle/>
        <a:p>
          <a:endParaRPr lang="en-US"/>
        </a:p>
      </dgm:t>
    </dgm:pt>
    <dgm:pt modelId="{644C53EF-8811-49DB-AFE1-AE586C41A7D3}" type="sibTrans" cxnId="{587FEE4E-56B2-420B-82A2-2507DB8FB485}">
      <dgm:prSet/>
      <dgm:spPr/>
      <dgm:t>
        <a:bodyPr/>
        <a:lstStyle/>
        <a:p>
          <a:endParaRPr lang="en-US"/>
        </a:p>
      </dgm:t>
    </dgm:pt>
    <dgm:pt modelId="{6104F770-71C6-4073-85FA-3640901E4D28}">
      <dgm:prSet phldrT="[Text]"/>
      <dgm:spPr/>
      <dgm:t>
        <a:bodyPr/>
        <a:lstStyle/>
        <a:p>
          <a:pPr rtl="1"/>
          <a:r>
            <a:rPr lang="ar-EG" dirty="0" smtClean="0"/>
            <a:t>الضباب</a:t>
          </a:r>
          <a:endParaRPr lang="en-US" dirty="0"/>
        </a:p>
      </dgm:t>
    </dgm:pt>
    <dgm:pt modelId="{F4D1D0B2-7E3E-4116-9CBF-6D5B49DDFC29}" type="parTrans" cxnId="{04CE8AA8-1260-49DE-AB97-2CF939567784}">
      <dgm:prSet/>
      <dgm:spPr/>
      <dgm:t>
        <a:bodyPr/>
        <a:lstStyle/>
        <a:p>
          <a:endParaRPr lang="en-US"/>
        </a:p>
      </dgm:t>
    </dgm:pt>
    <dgm:pt modelId="{1FFE41DB-C72B-41B8-8C06-0AEA4BB00249}" type="sibTrans" cxnId="{04CE8AA8-1260-49DE-AB97-2CF939567784}">
      <dgm:prSet/>
      <dgm:spPr/>
      <dgm:t>
        <a:bodyPr/>
        <a:lstStyle/>
        <a:p>
          <a:endParaRPr lang="en-US"/>
        </a:p>
      </dgm:t>
    </dgm:pt>
    <dgm:pt modelId="{BCCF5AA2-69E1-48BB-B3F4-43C791A2D237}">
      <dgm:prSet phldrT="[Text]"/>
      <dgm:spPr/>
      <dgm:t>
        <a:bodyPr/>
        <a:lstStyle/>
        <a:p>
          <a:pPr rtl="1"/>
          <a:r>
            <a:rPr lang="ar-EG" dirty="0" err="1" smtClean="0"/>
            <a:t>الشابورة</a:t>
          </a:r>
          <a:endParaRPr lang="en-US" dirty="0"/>
        </a:p>
      </dgm:t>
    </dgm:pt>
    <dgm:pt modelId="{1BEDF1CA-2029-4A80-B66B-43CDCBEE7B13}" type="parTrans" cxnId="{4E3E7D49-88A4-4417-9471-62DB90333239}">
      <dgm:prSet/>
      <dgm:spPr/>
      <dgm:t>
        <a:bodyPr/>
        <a:lstStyle/>
        <a:p>
          <a:endParaRPr lang="en-US"/>
        </a:p>
      </dgm:t>
    </dgm:pt>
    <dgm:pt modelId="{9DC29B8D-3127-4868-ACBD-F8FF6D953B52}" type="sibTrans" cxnId="{4E3E7D49-88A4-4417-9471-62DB90333239}">
      <dgm:prSet/>
      <dgm:spPr/>
      <dgm:t>
        <a:bodyPr/>
        <a:lstStyle/>
        <a:p>
          <a:endParaRPr lang="en-US"/>
        </a:p>
      </dgm:t>
    </dgm:pt>
    <dgm:pt modelId="{BCFB8445-1BB4-4069-8C8F-AF834154A331}">
      <dgm:prSet phldrT="[Text]"/>
      <dgm:spPr/>
      <dgm:t>
        <a:bodyPr/>
        <a:lstStyle/>
        <a:p>
          <a:r>
            <a:rPr lang="en-US" dirty="0" smtClean="0"/>
            <a:t> </a:t>
          </a:r>
          <a:r>
            <a:rPr lang="ar-EG" dirty="0" smtClean="0"/>
            <a:t>تكاثف </a:t>
          </a:r>
          <a:r>
            <a:rPr lang="ar-EG" dirty="0" smtClean="0"/>
            <a:t>سطحي</a:t>
          </a:r>
          <a:endParaRPr lang="en-US" dirty="0"/>
        </a:p>
      </dgm:t>
    </dgm:pt>
    <dgm:pt modelId="{E178E348-D07E-4234-BF36-6AE91759FF82}" type="parTrans" cxnId="{0D9C2987-DCD6-4F23-99C8-571092C2EFDF}">
      <dgm:prSet/>
      <dgm:spPr/>
      <dgm:t>
        <a:bodyPr/>
        <a:lstStyle/>
        <a:p>
          <a:endParaRPr lang="en-US"/>
        </a:p>
      </dgm:t>
    </dgm:pt>
    <dgm:pt modelId="{F775B628-A4A7-4509-B3A0-15247019AD89}" type="sibTrans" cxnId="{0D9C2987-DCD6-4F23-99C8-571092C2EFDF}">
      <dgm:prSet/>
      <dgm:spPr/>
      <dgm:t>
        <a:bodyPr/>
        <a:lstStyle/>
        <a:p>
          <a:endParaRPr lang="en-US"/>
        </a:p>
      </dgm:t>
    </dgm:pt>
    <dgm:pt modelId="{1822FAE0-FAF4-43FA-9DB0-84CB6E3CA174}">
      <dgm:prSet phldrT="[Text]"/>
      <dgm:spPr/>
      <dgm:t>
        <a:bodyPr/>
        <a:lstStyle/>
        <a:p>
          <a:pPr rtl="1"/>
          <a:r>
            <a:rPr lang="ar-EG" dirty="0" smtClean="0"/>
            <a:t>الندي</a:t>
          </a:r>
          <a:endParaRPr lang="en-US" dirty="0"/>
        </a:p>
      </dgm:t>
    </dgm:pt>
    <dgm:pt modelId="{24BD31CB-30CC-45AB-AC32-09AD8BD52B16}" type="parTrans" cxnId="{F815513F-3351-4F33-9044-909D111B4E22}">
      <dgm:prSet/>
      <dgm:spPr/>
      <dgm:t>
        <a:bodyPr/>
        <a:lstStyle/>
        <a:p>
          <a:endParaRPr lang="en-US"/>
        </a:p>
      </dgm:t>
    </dgm:pt>
    <dgm:pt modelId="{369AE146-3787-44B5-A965-93DAF8B92E41}" type="sibTrans" cxnId="{F815513F-3351-4F33-9044-909D111B4E22}">
      <dgm:prSet/>
      <dgm:spPr/>
      <dgm:t>
        <a:bodyPr/>
        <a:lstStyle/>
        <a:p>
          <a:endParaRPr lang="en-US"/>
        </a:p>
      </dgm:t>
    </dgm:pt>
    <dgm:pt modelId="{FDF1948D-7CEC-411B-9063-378A73EC09D8}">
      <dgm:prSet phldrT="[Text]"/>
      <dgm:spPr/>
      <dgm:t>
        <a:bodyPr/>
        <a:lstStyle/>
        <a:p>
          <a:pPr rtl="1"/>
          <a:r>
            <a:rPr lang="ar-EG" dirty="0" smtClean="0"/>
            <a:t>الصقيع</a:t>
          </a:r>
          <a:endParaRPr lang="en-US" dirty="0"/>
        </a:p>
      </dgm:t>
    </dgm:pt>
    <dgm:pt modelId="{1E6A5270-BA74-4109-A438-CEF5F492C9B2}" type="parTrans" cxnId="{076E62BE-1EE3-4976-923F-066EBCD6EC72}">
      <dgm:prSet/>
      <dgm:spPr/>
      <dgm:t>
        <a:bodyPr/>
        <a:lstStyle/>
        <a:p>
          <a:endParaRPr lang="en-US"/>
        </a:p>
      </dgm:t>
    </dgm:pt>
    <dgm:pt modelId="{5C7D576E-84E7-4A56-A834-A2CCFFD1988C}" type="sibTrans" cxnId="{076E62BE-1EE3-4976-923F-066EBCD6EC72}">
      <dgm:prSet/>
      <dgm:spPr/>
      <dgm:t>
        <a:bodyPr/>
        <a:lstStyle/>
        <a:p>
          <a:endParaRPr lang="en-US"/>
        </a:p>
      </dgm:t>
    </dgm:pt>
    <dgm:pt modelId="{1F2974DE-9561-4FAE-8DEB-0E7294AC4DC0}">
      <dgm:prSet phldrT="[Text]"/>
      <dgm:spPr/>
      <dgm:t>
        <a:bodyPr/>
        <a:lstStyle/>
        <a:p>
          <a:pPr rtl="1"/>
          <a:endParaRPr lang="en-US" dirty="0"/>
        </a:p>
      </dgm:t>
    </dgm:pt>
    <dgm:pt modelId="{8C013F5A-00D4-4D1F-9D0F-1780E4FBFA34}" type="parTrans" cxnId="{08F98CF5-5883-4EB8-8092-E971DA1D631D}">
      <dgm:prSet/>
      <dgm:spPr/>
      <dgm:t>
        <a:bodyPr/>
        <a:lstStyle/>
        <a:p>
          <a:endParaRPr lang="en-US"/>
        </a:p>
      </dgm:t>
    </dgm:pt>
    <dgm:pt modelId="{41846B3A-F600-4368-860C-F9C203D67A89}" type="sibTrans" cxnId="{08F98CF5-5883-4EB8-8092-E971DA1D631D}">
      <dgm:prSet/>
      <dgm:spPr/>
      <dgm:t>
        <a:bodyPr/>
        <a:lstStyle/>
        <a:p>
          <a:endParaRPr lang="en-US"/>
        </a:p>
      </dgm:t>
    </dgm:pt>
    <dgm:pt modelId="{191E7432-90EE-473A-8DDA-5B25603FEE71}">
      <dgm:prSet phldrT="[Text]"/>
      <dgm:spPr/>
      <dgm:t>
        <a:bodyPr/>
        <a:lstStyle/>
        <a:p>
          <a:pPr rtl="1"/>
          <a:endParaRPr lang="en-US" dirty="0"/>
        </a:p>
      </dgm:t>
    </dgm:pt>
    <dgm:pt modelId="{9B9698A0-923B-4F48-980B-D6B1DFEEDC80}" type="parTrans" cxnId="{939F9500-43F0-4203-8E23-436E4740722B}">
      <dgm:prSet/>
      <dgm:spPr/>
      <dgm:t>
        <a:bodyPr/>
        <a:lstStyle/>
        <a:p>
          <a:endParaRPr lang="en-US"/>
        </a:p>
      </dgm:t>
    </dgm:pt>
    <dgm:pt modelId="{F994FD13-0462-4727-AFB7-1149992C1BA5}" type="sibTrans" cxnId="{939F9500-43F0-4203-8E23-436E4740722B}">
      <dgm:prSet/>
      <dgm:spPr/>
      <dgm:t>
        <a:bodyPr/>
        <a:lstStyle/>
        <a:p>
          <a:endParaRPr lang="en-US"/>
        </a:p>
      </dgm:t>
    </dgm:pt>
    <dgm:pt modelId="{A4813D27-5CFD-4514-B51D-601053A85E99}">
      <dgm:prSet phldrT="[Text]"/>
      <dgm:spPr/>
      <dgm:t>
        <a:bodyPr/>
        <a:lstStyle/>
        <a:p>
          <a:pPr rtl="1"/>
          <a:endParaRPr lang="en-US" dirty="0"/>
        </a:p>
      </dgm:t>
    </dgm:pt>
    <dgm:pt modelId="{7A97F45C-F432-4624-B2E1-68909E33EC48}" type="parTrans" cxnId="{94405484-4E82-44E2-966D-2F54A2CBE16A}">
      <dgm:prSet/>
      <dgm:spPr/>
      <dgm:t>
        <a:bodyPr/>
        <a:lstStyle/>
        <a:p>
          <a:endParaRPr lang="en-US"/>
        </a:p>
      </dgm:t>
    </dgm:pt>
    <dgm:pt modelId="{61E429F3-5977-474B-9D3C-9C90B70F11D3}" type="sibTrans" cxnId="{94405484-4E82-44E2-966D-2F54A2CBE16A}">
      <dgm:prSet/>
      <dgm:spPr/>
      <dgm:t>
        <a:bodyPr/>
        <a:lstStyle/>
        <a:p>
          <a:endParaRPr lang="en-US"/>
        </a:p>
      </dgm:t>
    </dgm:pt>
    <dgm:pt modelId="{C610D248-E264-4C85-AF70-C46027620C99}" type="pres">
      <dgm:prSet presAssocID="{0BB06A81-70FD-4AFE-AE6B-3B56C4C2A396}" presName="linearFlow" presStyleCnt="0">
        <dgm:presLayoutVars>
          <dgm:dir/>
          <dgm:animLvl val="lvl"/>
          <dgm:resizeHandles/>
        </dgm:presLayoutVars>
      </dgm:prSet>
      <dgm:spPr/>
      <dgm:t>
        <a:bodyPr/>
        <a:lstStyle/>
        <a:p>
          <a:endParaRPr lang="en-US"/>
        </a:p>
      </dgm:t>
    </dgm:pt>
    <dgm:pt modelId="{F88064D9-0602-46FA-9D1B-05BD23446499}" type="pres">
      <dgm:prSet presAssocID="{D1BF65A5-0B7A-4403-AEDE-B2415B9681B7}" presName="compositeNode" presStyleCnt="0">
        <dgm:presLayoutVars>
          <dgm:bulletEnabled val="1"/>
        </dgm:presLayoutVars>
      </dgm:prSet>
      <dgm:spPr/>
    </dgm:pt>
    <dgm:pt modelId="{FD1925AE-8176-424E-B2BD-5A63EBB7ACF6}" type="pres">
      <dgm:prSet presAssocID="{D1BF65A5-0B7A-4403-AEDE-B2415B9681B7}" presName="image" presStyleLbl="fgImgPlace1" presStyleIdx="0" presStyleCnt="3" custScaleX="184957" custScaleY="185585"/>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t>
        <a:bodyPr/>
        <a:lstStyle/>
        <a:p>
          <a:endParaRPr lang="en-US"/>
        </a:p>
      </dgm:t>
    </dgm:pt>
    <dgm:pt modelId="{26152DED-E986-4744-ABE1-BA2A4BD82AA7}" type="pres">
      <dgm:prSet presAssocID="{D1BF65A5-0B7A-4403-AEDE-B2415B9681B7}" presName="childNode" presStyleLbl="node1" presStyleIdx="0" presStyleCnt="3">
        <dgm:presLayoutVars>
          <dgm:bulletEnabled val="1"/>
        </dgm:presLayoutVars>
      </dgm:prSet>
      <dgm:spPr/>
      <dgm:t>
        <a:bodyPr/>
        <a:lstStyle/>
        <a:p>
          <a:endParaRPr lang="en-US"/>
        </a:p>
      </dgm:t>
    </dgm:pt>
    <dgm:pt modelId="{778E78AB-007E-4EB9-A974-7AA3CE5E6FD9}" type="pres">
      <dgm:prSet presAssocID="{D1BF65A5-0B7A-4403-AEDE-B2415B9681B7}" presName="parentNode" presStyleLbl="revTx" presStyleIdx="0" presStyleCnt="3" custScaleY="72904">
        <dgm:presLayoutVars>
          <dgm:chMax val="0"/>
          <dgm:bulletEnabled val="1"/>
        </dgm:presLayoutVars>
      </dgm:prSet>
      <dgm:spPr/>
      <dgm:t>
        <a:bodyPr/>
        <a:lstStyle/>
        <a:p>
          <a:endParaRPr lang="en-US"/>
        </a:p>
      </dgm:t>
    </dgm:pt>
    <dgm:pt modelId="{EF8435EF-96C9-48A0-A3A0-62320EFC6FC9}" type="pres">
      <dgm:prSet presAssocID="{44B94708-F706-4389-9C71-B8E0C55FE1CD}" presName="sibTrans" presStyleCnt="0"/>
      <dgm:spPr/>
    </dgm:pt>
    <dgm:pt modelId="{1F53CA9B-9479-4545-82D3-9267045C2B12}" type="pres">
      <dgm:prSet presAssocID="{FDB32A74-A8A6-4D05-B979-C84C89EC2DAD}" presName="compositeNode" presStyleCnt="0">
        <dgm:presLayoutVars>
          <dgm:bulletEnabled val="1"/>
        </dgm:presLayoutVars>
      </dgm:prSet>
      <dgm:spPr/>
    </dgm:pt>
    <dgm:pt modelId="{8B658D6A-A179-457D-8F92-15718237F3C7}" type="pres">
      <dgm:prSet presAssocID="{FDB32A74-A8A6-4D05-B979-C84C89EC2DAD}" presName="image" presStyleLbl="fgImgPlace1" presStyleIdx="1" presStyleCnt="3" custScaleX="180379" custScaleY="180976"/>
      <dgm:spPr>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35036BAB-BAC4-4434-A616-882268748A3F}" type="pres">
      <dgm:prSet presAssocID="{FDB32A74-A8A6-4D05-B979-C84C89EC2DAD}" presName="childNode" presStyleLbl="node1" presStyleIdx="1" presStyleCnt="3">
        <dgm:presLayoutVars>
          <dgm:bulletEnabled val="1"/>
        </dgm:presLayoutVars>
      </dgm:prSet>
      <dgm:spPr/>
      <dgm:t>
        <a:bodyPr/>
        <a:lstStyle/>
        <a:p>
          <a:endParaRPr lang="en-US"/>
        </a:p>
      </dgm:t>
    </dgm:pt>
    <dgm:pt modelId="{E05F641A-D65E-42ED-94E4-F1C8B8BFC8B1}" type="pres">
      <dgm:prSet presAssocID="{FDB32A74-A8A6-4D05-B979-C84C89EC2DAD}" presName="parentNode" presStyleLbl="revTx" presStyleIdx="1" presStyleCnt="3" custScaleY="68834">
        <dgm:presLayoutVars>
          <dgm:chMax val="0"/>
          <dgm:bulletEnabled val="1"/>
        </dgm:presLayoutVars>
      </dgm:prSet>
      <dgm:spPr/>
      <dgm:t>
        <a:bodyPr/>
        <a:lstStyle/>
        <a:p>
          <a:endParaRPr lang="en-US"/>
        </a:p>
      </dgm:t>
    </dgm:pt>
    <dgm:pt modelId="{C3B80914-7D0C-4004-A060-0883D2A65ED4}" type="pres">
      <dgm:prSet presAssocID="{644C53EF-8811-49DB-AFE1-AE586C41A7D3}" presName="sibTrans" presStyleCnt="0"/>
      <dgm:spPr/>
    </dgm:pt>
    <dgm:pt modelId="{57073D7D-6F45-4E2B-9408-BA9A2E96FB0C}" type="pres">
      <dgm:prSet presAssocID="{BCFB8445-1BB4-4069-8C8F-AF834154A331}" presName="compositeNode" presStyleCnt="0">
        <dgm:presLayoutVars>
          <dgm:bulletEnabled val="1"/>
        </dgm:presLayoutVars>
      </dgm:prSet>
      <dgm:spPr/>
    </dgm:pt>
    <dgm:pt modelId="{7A86B48F-B78F-4362-8BA2-21F45547E453}" type="pres">
      <dgm:prSet presAssocID="{BCFB8445-1BB4-4069-8C8F-AF834154A331}" presName="image" presStyleLbl="fgImgPlace1" presStyleIdx="2" presStyleCnt="3" custScaleX="176306" custScaleY="176877"/>
      <dgm:spPr>
        <a:blipFill>
          <a:blip xmlns:r="http://schemas.openxmlformats.org/officeDocument/2006/relationships" r:embed="rId3">
            <a:extLst>
              <a:ext uri="{28A0092B-C50C-407E-A947-70E740481C1C}">
                <a14:useLocalDpi xmlns:a14="http://schemas.microsoft.com/office/drawing/2010/main" val="0"/>
              </a:ext>
            </a:extLst>
          </a:blip>
          <a:srcRect/>
          <a:stretch>
            <a:fillRect l="-10000" r="-10000"/>
          </a:stretch>
        </a:blipFill>
      </dgm:spPr>
      <dgm:t>
        <a:bodyPr/>
        <a:lstStyle/>
        <a:p>
          <a:endParaRPr lang="en-US"/>
        </a:p>
      </dgm:t>
    </dgm:pt>
    <dgm:pt modelId="{DF3DA8B1-04D9-4AA7-AF14-B82F99658AD4}" type="pres">
      <dgm:prSet presAssocID="{BCFB8445-1BB4-4069-8C8F-AF834154A331}" presName="childNode" presStyleLbl="node1" presStyleIdx="2" presStyleCnt="3">
        <dgm:presLayoutVars>
          <dgm:bulletEnabled val="1"/>
        </dgm:presLayoutVars>
      </dgm:prSet>
      <dgm:spPr/>
      <dgm:t>
        <a:bodyPr/>
        <a:lstStyle/>
        <a:p>
          <a:endParaRPr lang="en-US"/>
        </a:p>
      </dgm:t>
    </dgm:pt>
    <dgm:pt modelId="{E01BA23D-D5EC-4405-AB2C-F82755652E8B}" type="pres">
      <dgm:prSet presAssocID="{BCFB8445-1BB4-4069-8C8F-AF834154A331}" presName="parentNode" presStyleLbl="revTx" presStyleIdx="2" presStyleCnt="3" custScaleY="56624">
        <dgm:presLayoutVars>
          <dgm:chMax val="0"/>
          <dgm:bulletEnabled val="1"/>
        </dgm:presLayoutVars>
      </dgm:prSet>
      <dgm:spPr/>
      <dgm:t>
        <a:bodyPr/>
        <a:lstStyle/>
        <a:p>
          <a:endParaRPr lang="en-US"/>
        </a:p>
      </dgm:t>
    </dgm:pt>
  </dgm:ptLst>
  <dgm:cxnLst>
    <dgm:cxn modelId="{939F9500-43F0-4203-8E23-436E4740722B}" srcId="{FDB32A74-A8A6-4D05-B979-C84C89EC2DAD}" destId="{191E7432-90EE-473A-8DDA-5B25603FEE71}" srcOrd="0" destOrd="0" parTransId="{9B9698A0-923B-4F48-980B-D6B1DFEEDC80}" sibTransId="{F994FD13-0462-4727-AFB7-1149992C1BA5}"/>
    <dgm:cxn modelId="{9287DB20-E139-40F8-BA3D-4AC55B60B5EC}" type="presOf" srcId="{191E7432-90EE-473A-8DDA-5B25603FEE71}" destId="{35036BAB-BAC4-4434-A616-882268748A3F}" srcOrd="0" destOrd="0" presId="urn:microsoft.com/office/officeart/2005/8/layout/hList2#1"/>
    <dgm:cxn modelId="{4E3E7D49-88A4-4417-9471-62DB90333239}" srcId="{FDB32A74-A8A6-4D05-B979-C84C89EC2DAD}" destId="{BCCF5AA2-69E1-48BB-B3F4-43C791A2D237}" srcOrd="2" destOrd="0" parTransId="{1BEDF1CA-2029-4A80-B66B-43CDCBEE7B13}" sibTransId="{9DC29B8D-3127-4868-ACBD-F8FF6D953B52}"/>
    <dgm:cxn modelId="{BD072283-26FE-4724-A244-9DB11CF2D68C}" srcId="{0BB06A81-70FD-4AFE-AE6B-3B56C4C2A396}" destId="{D1BF65A5-0B7A-4403-AEDE-B2415B9681B7}" srcOrd="0" destOrd="0" parTransId="{313E21CC-DDAB-44D5-AC13-A4C7CE762DF5}" sibTransId="{44B94708-F706-4389-9C71-B8E0C55FE1CD}"/>
    <dgm:cxn modelId="{C672BA44-FF3F-40D5-829C-C1A5E581F256}" type="presOf" srcId="{D1BF65A5-0B7A-4403-AEDE-B2415B9681B7}" destId="{778E78AB-007E-4EB9-A974-7AA3CE5E6FD9}" srcOrd="0" destOrd="0" presId="urn:microsoft.com/office/officeart/2005/8/layout/hList2#1"/>
    <dgm:cxn modelId="{28938DCE-F4AC-4DE6-876C-5CC9A4D85B29}" type="presOf" srcId="{FDB32A74-A8A6-4D05-B979-C84C89EC2DAD}" destId="{E05F641A-D65E-42ED-94E4-F1C8B8BFC8B1}" srcOrd="0" destOrd="0" presId="urn:microsoft.com/office/officeart/2005/8/layout/hList2#1"/>
    <dgm:cxn modelId="{2219D520-49B5-43E3-8EAF-140EC3C3022F}" type="presOf" srcId="{6104F770-71C6-4073-85FA-3640901E4D28}" destId="{35036BAB-BAC4-4434-A616-882268748A3F}" srcOrd="0" destOrd="1" presId="urn:microsoft.com/office/officeart/2005/8/layout/hList2#1"/>
    <dgm:cxn modelId="{21759A97-4DC7-4E76-BA15-6513666E1844}" type="presOf" srcId="{236FFB95-819C-4BE0-8821-299415A47D3F}" destId="{26152DED-E986-4744-ABE1-BA2A4BD82AA7}" srcOrd="0" destOrd="2" presId="urn:microsoft.com/office/officeart/2005/8/layout/hList2#1"/>
    <dgm:cxn modelId="{08F98CF5-5883-4EB8-8092-E971DA1D631D}" srcId="{BCFB8445-1BB4-4069-8C8F-AF834154A331}" destId="{1F2974DE-9561-4FAE-8DEB-0E7294AC4DC0}" srcOrd="0" destOrd="0" parTransId="{8C013F5A-00D4-4D1F-9D0F-1780E4FBFA34}" sibTransId="{41846B3A-F600-4368-860C-F9C203D67A89}"/>
    <dgm:cxn modelId="{8B72735B-E71F-4D3E-9BC7-B72CD28D81DF}" type="presOf" srcId="{55328350-638C-47E8-A4B2-0A725789FFD4}" destId="{26152DED-E986-4744-ABE1-BA2A4BD82AA7}" srcOrd="0" destOrd="1" presId="urn:microsoft.com/office/officeart/2005/8/layout/hList2#1"/>
    <dgm:cxn modelId="{94405484-4E82-44E2-966D-2F54A2CBE16A}" srcId="{D1BF65A5-0B7A-4403-AEDE-B2415B9681B7}" destId="{A4813D27-5CFD-4514-B51D-601053A85E99}" srcOrd="0" destOrd="0" parTransId="{7A97F45C-F432-4624-B2E1-68909E33EC48}" sibTransId="{61E429F3-5977-474B-9D3C-9C90B70F11D3}"/>
    <dgm:cxn modelId="{01536C74-26A1-4494-AB1C-EF2923F94AA3}" srcId="{D1BF65A5-0B7A-4403-AEDE-B2415B9681B7}" destId="{236FFB95-819C-4BE0-8821-299415A47D3F}" srcOrd="2" destOrd="0" parTransId="{F7721BD1-BF95-4468-BA8C-01689DA53CC6}" sibTransId="{DA96CC80-5088-41A8-864F-ACA38BCCCAA0}"/>
    <dgm:cxn modelId="{076E62BE-1EE3-4976-923F-066EBCD6EC72}" srcId="{BCFB8445-1BB4-4069-8C8F-AF834154A331}" destId="{FDF1948D-7CEC-411B-9063-378A73EC09D8}" srcOrd="2" destOrd="0" parTransId="{1E6A5270-BA74-4109-A438-CEF5F492C9B2}" sibTransId="{5C7D576E-84E7-4A56-A834-A2CCFFD1988C}"/>
    <dgm:cxn modelId="{F815513F-3351-4F33-9044-909D111B4E22}" srcId="{BCFB8445-1BB4-4069-8C8F-AF834154A331}" destId="{1822FAE0-FAF4-43FA-9DB0-84CB6E3CA174}" srcOrd="1" destOrd="0" parTransId="{24BD31CB-30CC-45AB-AC32-09AD8BD52B16}" sibTransId="{369AE146-3787-44B5-A965-93DAF8B92E41}"/>
    <dgm:cxn modelId="{F1AA2FCE-6B43-48F0-8262-AE8ABD85BDB3}" type="presOf" srcId="{1F2974DE-9561-4FAE-8DEB-0E7294AC4DC0}" destId="{DF3DA8B1-04D9-4AA7-AF14-B82F99658AD4}" srcOrd="0" destOrd="0" presId="urn:microsoft.com/office/officeart/2005/8/layout/hList2#1"/>
    <dgm:cxn modelId="{587FEE4E-56B2-420B-82A2-2507DB8FB485}" srcId="{0BB06A81-70FD-4AFE-AE6B-3B56C4C2A396}" destId="{FDB32A74-A8A6-4D05-B979-C84C89EC2DAD}" srcOrd="1" destOrd="0" parTransId="{46168DF1-6E4B-4CED-9890-16597714A718}" sibTransId="{644C53EF-8811-49DB-AFE1-AE586C41A7D3}"/>
    <dgm:cxn modelId="{41F30EC6-8F35-4115-9BA7-13F88E22D1DD}" type="presOf" srcId="{FDF1948D-7CEC-411B-9063-378A73EC09D8}" destId="{DF3DA8B1-04D9-4AA7-AF14-B82F99658AD4}" srcOrd="0" destOrd="2" presId="urn:microsoft.com/office/officeart/2005/8/layout/hList2#1"/>
    <dgm:cxn modelId="{610D3CFA-5AF0-4CA1-A18C-564C1F3E6270}" type="presOf" srcId="{A4813D27-5CFD-4514-B51D-601053A85E99}" destId="{26152DED-E986-4744-ABE1-BA2A4BD82AA7}" srcOrd="0" destOrd="0" presId="urn:microsoft.com/office/officeart/2005/8/layout/hList2#1"/>
    <dgm:cxn modelId="{568F891C-0B71-4181-B031-729B5BF71E6A}" type="presOf" srcId="{BCFB8445-1BB4-4069-8C8F-AF834154A331}" destId="{E01BA23D-D5EC-4405-AB2C-F82755652E8B}" srcOrd="0" destOrd="0" presId="urn:microsoft.com/office/officeart/2005/8/layout/hList2#1"/>
    <dgm:cxn modelId="{BDDFC954-A96E-4674-9B2B-B917FEC69450}" type="presOf" srcId="{0BB06A81-70FD-4AFE-AE6B-3B56C4C2A396}" destId="{C610D248-E264-4C85-AF70-C46027620C99}" srcOrd="0" destOrd="0" presId="urn:microsoft.com/office/officeart/2005/8/layout/hList2#1"/>
    <dgm:cxn modelId="{FC310CFE-7B18-4C1A-9BFB-2A937BDB3D49}" type="presOf" srcId="{1822FAE0-FAF4-43FA-9DB0-84CB6E3CA174}" destId="{DF3DA8B1-04D9-4AA7-AF14-B82F99658AD4}" srcOrd="0" destOrd="1" presId="urn:microsoft.com/office/officeart/2005/8/layout/hList2#1"/>
    <dgm:cxn modelId="{04CE8AA8-1260-49DE-AB97-2CF939567784}" srcId="{FDB32A74-A8A6-4D05-B979-C84C89EC2DAD}" destId="{6104F770-71C6-4073-85FA-3640901E4D28}" srcOrd="1" destOrd="0" parTransId="{F4D1D0B2-7E3E-4116-9CBF-6D5B49DDFC29}" sibTransId="{1FFE41DB-C72B-41B8-8C06-0AEA4BB00249}"/>
    <dgm:cxn modelId="{0D9C2987-DCD6-4F23-99C8-571092C2EFDF}" srcId="{0BB06A81-70FD-4AFE-AE6B-3B56C4C2A396}" destId="{BCFB8445-1BB4-4069-8C8F-AF834154A331}" srcOrd="2" destOrd="0" parTransId="{E178E348-D07E-4234-BF36-6AE91759FF82}" sibTransId="{F775B628-A4A7-4509-B3A0-15247019AD89}"/>
    <dgm:cxn modelId="{89157FE6-88EE-4D7B-919F-FFCE50959CD3}" type="presOf" srcId="{BCCF5AA2-69E1-48BB-B3F4-43C791A2D237}" destId="{35036BAB-BAC4-4434-A616-882268748A3F}" srcOrd="0" destOrd="2" presId="urn:microsoft.com/office/officeart/2005/8/layout/hList2#1"/>
    <dgm:cxn modelId="{CA8D77D1-C4D5-4D97-8517-A6595C2685E6}" srcId="{D1BF65A5-0B7A-4403-AEDE-B2415B9681B7}" destId="{55328350-638C-47E8-A4B2-0A725789FFD4}" srcOrd="1" destOrd="0" parTransId="{86D57B2C-D677-4C32-8401-E1DAD6429C9B}" sibTransId="{597972EF-0BE9-4FD7-B8DB-ABC26A94AC3B}"/>
    <dgm:cxn modelId="{08C8F6A7-28B1-433D-9AB0-6C75F448DDD1}" type="presParOf" srcId="{C610D248-E264-4C85-AF70-C46027620C99}" destId="{F88064D9-0602-46FA-9D1B-05BD23446499}" srcOrd="0" destOrd="0" presId="urn:microsoft.com/office/officeart/2005/8/layout/hList2#1"/>
    <dgm:cxn modelId="{F2ABD978-D32B-47E9-9C1D-F81916CB653A}" type="presParOf" srcId="{F88064D9-0602-46FA-9D1B-05BD23446499}" destId="{FD1925AE-8176-424E-B2BD-5A63EBB7ACF6}" srcOrd="0" destOrd="0" presId="urn:microsoft.com/office/officeart/2005/8/layout/hList2#1"/>
    <dgm:cxn modelId="{48429C28-1388-4EA9-ABCE-494DA6B1D33F}" type="presParOf" srcId="{F88064D9-0602-46FA-9D1B-05BD23446499}" destId="{26152DED-E986-4744-ABE1-BA2A4BD82AA7}" srcOrd="1" destOrd="0" presId="urn:microsoft.com/office/officeart/2005/8/layout/hList2#1"/>
    <dgm:cxn modelId="{B9B9A93B-915A-433E-ABFF-F83C7534FA8F}" type="presParOf" srcId="{F88064D9-0602-46FA-9D1B-05BD23446499}" destId="{778E78AB-007E-4EB9-A974-7AA3CE5E6FD9}" srcOrd="2" destOrd="0" presId="urn:microsoft.com/office/officeart/2005/8/layout/hList2#1"/>
    <dgm:cxn modelId="{368B3EA3-2E6D-423A-8FEE-2374CECEAC2C}" type="presParOf" srcId="{C610D248-E264-4C85-AF70-C46027620C99}" destId="{EF8435EF-96C9-48A0-A3A0-62320EFC6FC9}" srcOrd="1" destOrd="0" presId="urn:microsoft.com/office/officeart/2005/8/layout/hList2#1"/>
    <dgm:cxn modelId="{A177796D-F114-4CD6-9442-227CD13312A0}" type="presParOf" srcId="{C610D248-E264-4C85-AF70-C46027620C99}" destId="{1F53CA9B-9479-4545-82D3-9267045C2B12}" srcOrd="2" destOrd="0" presId="urn:microsoft.com/office/officeart/2005/8/layout/hList2#1"/>
    <dgm:cxn modelId="{0B699DF2-732C-4138-9C3A-981BC8093BEB}" type="presParOf" srcId="{1F53CA9B-9479-4545-82D3-9267045C2B12}" destId="{8B658D6A-A179-457D-8F92-15718237F3C7}" srcOrd="0" destOrd="0" presId="urn:microsoft.com/office/officeart/2005/8/layout/hList2#1"/>
    <dgm:cxn modelId="{13808EE4-F2A0-41B4-9768-1208BAEA24BC}" type="presParOf" srcId="{1F53CA9B-9479-4545-82D3-9267045C2B12}" destId="{35036BAB-BAC4-4434-A616-882268748A3F}" srcOrd="1" destOrd="0" presId="urn:microsoft.com/office/officeart/2005/8/layout/hList2#1"/>
    <dgm:cxn modelId="{550A708F-26DA-467E-B2EB-7287B2EF5CD2}" type="presParOf" srcId="{1F53CA9B-9479-4545-82D3-9267045C2B12}" destId="{E05F641A-D65E-42ED-94E4-F1C8B8BFC8B1}" srcOrd="2" destOrd="0" presId="urn:microsoft.com/office/officeart/2005/8/layout/hList2#1"/>
    <dgm:cxn modelId="{947D6829-0B69-4A93-B835-A65F150FCCB9}" type="presParOf" srcId="{C610D248-E264-4C85-AF70-C46027620C99}" destId="{C3B80914-7D0C-4004-A060-0883D2A65ED4}" srcOrd="3" destOrd="0" presId="urn:microsoft.com/office/officeart/2005/8/layout/hList2#1"/>
    <dgm:cxn modelId="{3A853DCD-6439-43F3-9AAF-4D77CB7362DB}" type="presParOf" srcId="{C610D248-E264-4C85-AF70-C46027620C99}" destId="{57073D7D-6F45-4E2B-9408-BA9A2E96FB0C}" srcOrd="4" destOrd="0" presId="urn:microsoft.com/office/officeart/2005/8/layout/hList2#1"/>
    <dgm:cxn modelId="{0AD21997-D1FB-43BB-96E5-0DC5B72D5562}" type="presParOf" srcId="{57073D7D-6F45-4E2B-9408-BA9A2E96FB0C}" destId="{7A86B48F-B78F-4362-8BA2-21F45547E453}" srcOrd="0" destOrd="0" presId="urn:microsoft.com/office/officeart/2005/8/layout/hList2#1"/>
    <dgm:cxn modelId="{632198C4-CCD6-484B-9A93-5423CEA7533A}" type="presParOf" srcId="{57073D7D-6F45-4E2B-9408-BA9A2E96FB0C}" destId="{DF3DA8B1-04D9-4AA7-AF14-B82F99658AD4}" srcOrd="1" destOrd="0" presId="urn:microsoft.com/office/officeart/2005/8/layout/hList2#1"/>
    <dgm:cxn modelId="{33EC589F-AEDC-4A27-8C63-0379EE895F5B}" type="presParOf" srcId="{57073D7D-6F45-4E2B-9408-BA9A2E96FB0C}" destId="{E01BA23D-D5EC-4405-AB2C-F82755652E8B}" srcOrd="2" destOrd="0" presId="urn:microsoft.com/office/officeart/2005/8/layout/h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8E78AB-007E-4EB9-A974-7AA3CE5E6FD9}">
      <dsp:nvSpPr>
        <dsp:cNvPr id="0" name=""/>
        <dsp:cNvSpPr/>
      </dsp:nvSpPr>
      <dsp:spPr>
        <a:xfrm rot="16200000">
          <a:off x="-986563" y="2617558"/>
          <a:ext cx="2729866" cy="369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25908" bIns="0" numCol="1" spcCol="1270" anchor="t" anchorCtr="0">
          <a:noAutofit/>
        </a:bodyPr>
        <a:lstStyle/>
        <a:p>
          <a:pPr lvl="0" algn="r" defTabSz="933450">
            <a:lnSpc>
              <a:spcPct val="90000"/>
            </a:lnSpc>
            <a:spcBef>
              <a:spcPct val="0"/>
            </a:spcBef>
            <a:spcAft>
              <a:spcPct val="35000"/>
            </a:spcAft>
          </a:pPr>
          <a:r>
            <a:rPr lang="ar-EG" sz="2100" kern="1200" dirty="0" smtClean="0"/>
            <a:t>تكاثف علوي</a:t>
          </a:r>
          <a:endParaRPr lang="en-US" sz="2100" kern="1200" dirty="0"/>
        </a:p>
      </dsp:txBody>
      <dsp:txXfrm>
        <a:off x="-986563" y="2617558"/>
        <a:ext cx="2729866" cy="369533"/>
      </dsp:txXfrm>
    </dsp:sp>
    <dsp:sp modelId="{26152DED-E986-4744-ABE1-BA2A4BD82AA7}">
      <dsp:nvSpPr>
        <dsp:cNvPr id="0" name=""/>
        <dsp:cNvSpPr/>
      </dsp:nvSpPr>
      <dsp:spPr>
        <a:xfrm>
          <a:off x="563137" y="930090"/>
          <a:ext cx="1840669" cy="374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325908" rIns="277368" bIns="277368" numCol="1" spcCol="1270" anchor="t" anchorCtr="0">
          <a:noAutofit/>
        </a:bodyPr>
        <a:lstStyle/>
        <a:p>
          <a:pPr marL="285750" lvl="1" indent="-285750" algn="r" defTabSz="1333500" rtl="1">
            <a:lnSpc>
              <a:spcPct val="90000"/>
            </a:lnSpc>
            <a:spcBef>
              <a:spcPct val="0"/>
            </a:spcBef>
            <a:spcAft>
              <a:spcPct val="15000"/>
            </a:spcAft>
            <a:buChar char="••"/>
          </a:pPr>
          <a:endParaRPr lang="en-US" sz="3000" kern="1200" dirty="0"/>
        </a:p>
        <a:p>
          <a:pPr marL="285750" lvl="1" indent="-285750" algn="r" defTabSz="1333500" rtl="1">
            <a:lnSpc>
              <a:spcPct val="90000"/>
            </a:lnSpc>
            <a:spcBef>
              <a:spcPct val="0"/>
            </a:spcBef>
            <a:spcAft>
              <a:spcPct val="15000"/>
            </a:spcAft>
            <a:buChar char="••"/>
          </a:pPr>
          <a:r>
            <a:rPr lang="ar-EG" sz="3000" kern="1200" dirty="0" smtClean="0"/>
            <a:t>السحب</a:t>
          </a:r>
          <a:endParaRPr lang="en-US" sz="3000" kern="1200" dirty="0"/>
        </a:p>
        <a:p>
          <a:pPr marL="285750" lvl="1" indent="-285750" algn="r" defTabSz="1333500" rtl="1">
            <a:lnSpc>
              <a:spcPct val="90000"/>
            </a:lnSpc>
            <a:spcBef>
              <a:spcPct val="0"/>
            </a:spcBef>
            <a:spcAft>
              <a:spcPct val="15000"/>
            </a:spcAft>
            <a:buChar char="••"/>
          </a:pPr>
          <a:r>
            <a:rPr lang="ar-EG" sz="3000" kern="1200" dirty="0" smtClean="0"/>
            <a:t>التساقط</a:t>
          </a:r>
          <a:endParaRPr lang="en-US" sz="3000" kern="1200" dirty="0"/>
        </a:p>
      </dsp:txBody>
      <dsp:txXfrm>
        <a:off x="563137" y="930090"/>
        <a:ext cx="1840669" cy="3744468"/>
      </dsp:txXfrm>
    </dsp:sp>
    <dsp:sp modelId="{FD1925AE-8176-424E-B2BD-5A63EBB7ACF6}">
      <dsp:nvSpPr>
        <dsp:cNvPr id="0" name=""/>
        <dsp:cNvSpPr/>
      </dsp:nvSpPr>
      <dsp:spPr>
        <a:xfrm>
          <a:off x="-120340" y="126041"/>
          <a:ext cx="1366956" cy="137159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5F641A-D65E-42ED-94E4-F1C8B8BFC8B1}">
      <dsp:nvSpPr>
        <dsp:cNvPr id="0" name=""/>
        <dsp:cNvSpPr/>
      </dsp:nvSpPr>
      <dsp:spPr>
        <a:xfrm rot="16200000">
          <a:off x="2070229" y="2600526"/>
          <a:ext cx="2577467" cy="369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25908" bIns="0" numCol="1" spcCol="1270" anchor="t" anchorCtr="0">
          <a:noAutofit/>
        </a:bodyPr>
        <a:lstStyle/>
        <a:p>
          <a:pPr lvl="0" algn="r" defTabSz="933450">
            <a:lnSpc>
              <a:spcPct val="90000"/>
            </a:lnSpc>
            <a:spcBef>
              <a:spcPct val="0"/>
            </a:spcBef>
            <a:spcAft>
              <a:spcPct val="35000"/>
            </a:spcAft>
          </a:pPr>
          <a:r>
            <a:rPr lang="ar-EG" sz="2100" kern="1200" dirty="0" smtClean="0"/>
            <a:t>تكاثف قرب سطح الأرض</a:t>
          </a:r>
          <a:endParaRPr lang="en-US" sz="2100" kern="1200" dirty="0"/>
        </a:p>
      </dsp:txBody>
      <dsp:txXfrm>
        <a:off x="2070229" y="2600526"/>
        <a:ext cx="2577467" cy="369533"/>
      </dsp:txXfrm>
    </dsp:sp>
    <dsp:sp modelId="{35036BAB-BAC4-4434-A616-882268748A3F}">
      <dsp:nvSpPr>
        <dsp:cNvPr id="0" name=""/>
        <dsp:cNvSpPr/>
      </dsp:nvSpPr>
      <dsp:spPr>
        <a:xfrm>
          <a:off x="3543730" y="913059"/>
          <a:ext cx="1840669" cy="374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325908" rIns="277368" bIns="277368" numCol="1" spcCol="1270" anchor="t" anchorCtr="0">
          <a:noAutofit/>
        </a:bodyPr>
        <a:lstStyle/>
        <a:p>
          <a:pPr marL="285750" lvl="1" indent="-285750" algn="r" defTabSz="1333500" rtl="1">
            <a:lnSpc>
              <a:spcPct val="90000"/>
            </a:lnSpc>
            <a:spcBef>
              <a:spcPct val="0"/>
            </a:spcBef>
            <a:spcAft>
              <a:spcPct val="15000"/>
            </a:spcAft>
            <a:buChar char="••"/>
          </a:pPr>
          <a:endParaRPr lang="en-US" sz="3000" kern="1200" dirty="0"/>
        </a:p>
        <a:p>
          <a:pPr marL="285750" lvl="1" indent="-285750" algn="r" defTabSz="1333500" rtl="1">
            <a:lnSpc>
              <a:spcPct val="90000"/>
            </a:lnSpc>
            <a:spcBef>
              <a:spcPct val="0"/>
            </a:spcBef>
            <a:spcAft>
              <a:spcPct val="15000"/>
            </a:spcAft>
            <a:buChar char="••"/>
          </a:pPr>
          <a:r>
            <a:rPr lang="ar-EG" sz="3000" kern="1200" dirty="0" smtClean="0"/>
            <a:t>الضباب</a:t>
          </a:r>
          <a:endParaRPr lang="en-US" sz="3000" kern="1200" dirty="0"/>
        </a:p>
        <a:p>
          <a:pPr marL="285750" lvl="1" indent="-285750" algn="r" defTabSz="1333500" rtl="1">
            <a:lnSpc>
              <a:spcPct val="90000"/>
            </a:lnSpc>
            <a:spcBef>
              <a:spcPct val="0"/>
            </a:spcBef>
            <a:spcAft>
              <a:spcPct val="15000"/>
            </a:spcAft>
            <a:buChar char="••"/>
          </a:pPr>
          <a:r>
            <a:rPr lang="ar-EG" sz="3000" kern="1200" dirty="0" err="1" smtClean="0"/>
            <a:t>الشابورة</a:t>
          </a:r>
          <a:endParaRPr lang="en-US" sz="3000" kern="1200" dirty="0"/>
        </a:p>
      </dsp:txBody>
      <dsp:txXfrm>
        <a:off x="3543730" y="913059"/>
        <a:ext cx="1840669" cy="3744468"/>
      </dsp:txXfrm>
    </dsp:sp>
    <dsp:sp modelId="{8B658D6A-A179-457D-8F92-15718237F3C7}">
      <dsp:nvSpPr>
        <dsp:cNvPr id="0" name=""/>
        <dsp:cNvSpPr/>
      </dsp:nvSpPr>
      <dsp:spPr>
        <a:xfrm>
          <a:off x="2877169" y="126041"/>
          <a:ext cx="1333121" cy="1337534"/>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1BA23D-D5EC-4405-AB2C-F82755652E8B}">
      <dsp:nvSpPr>
        <dsp:cNvPr id="0" name=""/>
        <dsp:cNvSpPr/>
      </dsp:nvSpPr>
      <dsp:spPr>
        <a:xfrm rot="16200000">
          <a:off x="5264371" y="2585379"/>
          <a:ext cx="2120267" cy="369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25908" bIns="0" numCol="1" spcCol="1270" anchor="t" anchorCtr="0">
          <a:noAutofit/>
        </a:bodyPr>
        <a:lstStyle/>
        <a:p>
          <a:pPr lvl="0" algn="r" defTabSz="933450">
            <a:lnSpc>
              <a:spcPct val="90000"/>
            </a:lnSpc>
            <a:spcBef>
              <a:spcPct val="0"/>
            </a:spcBef>
            <a:spcAft>
              <a:spcPct val="35000"/>
            </a:spcAft>
          </a:pPr>
          <a:r>
            <a:rPr lang="en-US" sz="2100" kern="1200" dirty="0" smtClean="0"/>
            <a:t> </a:t>
          </a:r>
          <a:r>
            <a:rPr lang="ar-EG" sz="2100" kern="1200" dirty="0" smtClean="0"/>
            <a:t>تكاثف </a:t>
          </a:r>
          <a:r>
            <a:rPr lang="ar-EG" sz="2100" kern="1200" dirty="0" smtClean="0"/>
            <a:t>سطحي</a:t>
          </a:r>
          <a:endParaRPr lang="en-US" sz="2100" kern="1200" dirty="0"/>
        </a:p>
      </dsp:txBody>
      <dsp:txXfrm>
        <a:off x="5264371" y="2585379"/>
        <a:ext cx="2120267" cy="369533"/>
      </dsp:txXfrm>
    </dsp:sp>
    <dsp:sp modelId="{DF3DA8B1-04D9-4AA7-AF14-B82F99658AD4}">
      <dsp:nvSpPr>
        <dsp:cNvPr id="0" name=""/>
        <dsp:cNvSpPr/>
      </dsp:nvSpPr>
      <dsp:spPr>
        <a:xfrm>
          <a:off x="6509271" y="897911"/>
          <a:ext cx="1840669" cy="37444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325908" rIns="277368" bIns="277368" numCol="1" spcCol="1270" anchor="t" anchorCtr="0">
          <a:noAutofit/>
        </a:bodyPr>
        <a:lstStyle/>
        <a:p>
          <a:pPr marL="285750" lvl="1" indent="-285750" algn="r" defTabSz="1333500" rtl="1">
            <a:lnSpc>
              <a:spcPct val="90000"/>
            </a:lnSpc>
            <a:spcBef>
              <a:spcPct val="0"/>
            </a:spcBef>
            <a:spcAft>
              <a:spcPct val="15000"/>
            </a:spcAft>
            <a:buChar char="••"/>
          </a:pPr>
          <a:endParaRPr lang="en-US" sz="3000" kern="1200" dirty="0"/>
        </a:p>
        <a:p>
          <a:pPr marL="285750" lvl="1" indent="-285750" algn="r" defTabSz="1333500" rtl="1">
            <a:lnSpc>
              <a:spcPct val="90000"/>
            </a:lnSpc>
            <a:spcBef>
              <a:spcPct val="0"/>
            </a:spcBef>
            <a:spcAft>
              <a:spcPct val="15000"/>
            </a:spcAft>
            <a:buChar char="••"/>
          </a:pPr>
          <a:r>
            <a:rPr lang="ar-EG" sz="3000" kern="1200" dirty="0" smtClean="0"/>
            <a:t>الندي</a:t>
          </a:r>
          <a:endParaRPr lang="en-US" sz="3000" kern="1200" dirty="0"/>
        </a:p>
        <a:p>
          <a:pPr marL="285750" lvl="1" indent="-285750" algn="r" defTabSz="1333500" rtl="1">
            <a:lnSpc>
              <a:spcPct val="90000"/>
            </a:lnSpc>
            <a:spcBef>
              <a:spcPct val="0"/>
            </a:spcBef>
            <a:spcAft>
              <a:spcPct val="15000"/>
            </a:spcAft>
            <a:buChar char="••"/>
          </a:pPr>
          <a:r>
            <a:rPr lang="ar-EG" sz="3000" kern="1200" dirty="0" smtClean="0"/>
            <a:t>الصقيع</a:t>
          </a:r>
          <a:endParaRPr lang="en-US" sz="3000" kern="1200" dirty="0"/>
        </a:p>
      </dsp:txBody>
      <dsp:txXfrm>
        <a:off x="6509271" y="897911"/>
        <a:ext cx="1840669" cy="3744468"/>
      </dsp:txXfrm>
    </dsp:sp>
    <dsp:sp modelId="{7A86B48F-B78F-4362-8BA2-21F45547E453}">
      <dsp:nvSpPr>
        <dsp:cNvPr id="0" name=""/>
        <dsp:cNvSpPr/>
      </dsp:nvSpPr>
      <dsp:spPr>
        <a:xfrm>
          <a:off x="5857761" y="126041"/>
          <a:ext cx="1303019" cy="130723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A2569F-BC84-4F69-A829-04E7CEA02EF5}"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52155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A2569F-BC84-4F69-A829-04E7CEA02EF5}"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2379272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A2569F-BC84-4F69-A829-04E7CEA02EF5}"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665256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95944222"/>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2519528970"/>
      </p:ext>
    </p:extLst>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211261927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1093193017"/>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3821005913"/>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690912931"/>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4219527925"/>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86575396"/>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A2569F-BC84-4F69-A829-04E7CEA02EF5}"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2642947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1133127647"/>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2369892584"/>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3262993457"/>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2200367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9754389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174946261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708090470"/>
      </p:ext>
    </p:extLst>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1708622502"/>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735799045"/>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177845506"/>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A2569F-BC84-4F69-A829-04E7CEA02EF5}"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42141133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1912217296"/>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3402158927"/>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2678434105"/>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2922907389"/>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806062154"/>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4132866285"/>
      </p:ext>
    </p:extLst>
  </p:cSld>
  <p:clrMapOvr>
    <a:masterClrMapping/>
  </p:clrMapOvr>
  <p:transition>
    <p:wedg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8927963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4284793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A2569F-BC84-4F69-A829-04E7CEA02EF5}"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2001326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A2569F-BC84-4F69-A829-04E7CEA02EF5}"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2862390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A2569F-BC84-4F69-A829-04E7CEA02EF5}"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4626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A2569F-BC84-4F69-A829-04E7CEA02EF5}"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517861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A2569F-BC84-4F69-A829-04E7CEA02EF5}"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891588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A2569F-BC84-4F69-A829-04E7CEA02EF5}"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1AF9E0-5B38-4F18-9AEF-57C25CBF30E0}" type="slidenum">
              <a:rPr lang="en-US" smtClean="0"/>
              <a:t>‹#›</a:t>
            </a:fld>
            <a:endParaRPr lang="en-US"/>
          </a:p>
        </p:txBody>
      </p:sp>
    </p:spTree>
    <p:extLst>
      <p:ext uri="{BB962C8B-B14F-4D97-AF65-F5344CB8AC3E}">
        <p14:creationId xmlns:p14="http://schemas.microsoft.com/office/powerpoint/2010/main" val="2753672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A2569F-BC84-4F69-A829-04E7CEA02EF5}" type="datetimeFigureOut">
              <a:rPr lang="en-US" smtClean="0"/>
              <a:t>10/15/2016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1AF9E0-5B38-4F18-9AEF-57C25CBF30E0}" type="slidenum">
              <a:rPr lang="en-US" smtClean="0"/>
              <a:t>‹#›</a:t>
            </a:fld>
            <a:endParaRPr lang="en-US"/>
          </a:p>
        </p:txBody>
      </p:sp>
    </p:spTree>
    <p:extLst>
      <p:ext uri="{BB962C8B-B14F-4D97-AF65-F5344CB8AC3E}">
        <p14:creationId xmlns:p14="http://schemas.microsoft.com/office/powerpoint/2010/main" val="1976037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8944745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83182687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hyperlink" Target="http://www.pme.gov.sa/Observer/CI.asp" TargetMode="External"/><Relationship Id="rId1" Type="http://schemas.openxmlformats.org/officeDocument/2006/relationships/slideLayout" Target="../slideLayouts/slideLayout13.xml"/><Relationship Id="rId4" Type="http://schemas.openxmlformats.org/officeDocument/2006/relationships/hyperlink" Target="http://www.pme.gov.sa/Observer/CS.as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pme.gov.sa/Observer/CI.asp"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pme.gov.sa/Observer/CC.asp"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pme.gov.sa/Observer/CS.asp"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hyperlink" Target="http://www.pme.gov.sa/Observer/AC.asp" TargetMode="External"/><Relationship Id="rId1" Type="http://schemas.openxmlformats.org/officeDocument/2006/relationships/slideLayout" Target="../slideLayouts/slideLayout13.xml"/><Relationship Id="rId4" Type="http://schemas.openxmlformats.org/officeDocument/2006/relationships/hyperlink" Target="http://www.pme.gov.sa/Observer/NS.as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pme.gov.sa/Observer/AC.asp"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pme.gov.sa/Observer/AS.asp"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pme.gov.sa/Observer/NS.asp" TargetMode="Externa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hyperlink" Target="http://www.pme.gov.sa/Observer/SC.asp" TargetMode="External"/><Relationship Id="rId1" Type="http://schemas.openxmlformats.org/officeDocument/2006/relationships/slideLayout" Target="../slideLayouts/slideLayout13.xml"/><Relationship Id="rId5" Type="http://schemas.openxmlformats.org/officeDocument/2006/relationships/hyperlink" Target="http://www.pme.gov.sa/Observer/CB.asp" TargetMode="External"/><Relationship Id="rId4" Type="http://schemas.openxmlformats.org/officeDocument/2006/relationships/hyperlink" Target="http://www.pme.gov.sa/Observer/CU.asp"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pme.gov.sa/Observer/SC.asp" TargetMode="Externa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pme.gov.sa/Observer/ST.asp" TargetMode="Externa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pme.gov.sa/Observer/CU.asp" TargetMode="Externa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pme.gov.sa/Observer/CB.asp" TargetMode="Externa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3.xml"/><Relationship Id="rId1" Type="http://schemas.openxmlformats.org/officeDocument/2006/relationships/video" Target="file:///E:\&#1571;&#1601;&#1604;&#1575;&#1605;%20&#1578;&#1587;&#1580;&#1604;&#1610;&#1577;\&#1605;&#1606;&#1575;&#1582;\PrHail.wmv"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845571"/>
            <a:ext cx="5562600" cy="2789135"/>
          </a:xfrm>
        </p:spPr>
      </p:pic>
    </p:spTree>
    <p:extLst>
      <p:ext uri="{BB962C8B-B14F-4D97-AF65-F5344CB8AC3E}">
        <p14:creationId xmlns:p14="http://schemas.microsoft.com/office/powerpoint/2010/main" val="3755509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p:cNvSpPr>
            <a:spLocks noGrp="1"/>
          </p:cNvSpPr>
          <p:nvPr>
            <p:ph type="title"/>
          </p:nvPr>
        </p:nvSpPr>
        <p:spPr>
          <a:xfrm>
            <a:off x="457200" y="704850"/>
            <a:ext cx="8229600" cy="895350"/>
          </a:xfrm>
        </p:spPr>
        <p:txBody>
          <a:bodyPr/>
          <a:lstStyle/>
          <a:p>
            <a:pPr algn="ctr" rtl="1"/>
            <a:r>
              <a:rPr lang="ar-EG" sz="4400" b="1" smtClean="0"/>
              <a:t>الندي </a:t>
            </a:r>
            <a:r>
              <a:rPr lang="en-US" sz="4400" b="1" smtClean="0"/>
              <a:t>Dew</a:t>
            </a:r>
            <a:r>
              <a:rPr lang="ar-EG" sz="4400" b="1" smtClean="0"/>
              <a:t> </a:t>
            </a:r>
            <a:endParaRPr lang="en-US" sz="4400" b="1" smtClean="0"/>
          </a:p>
        </p:txBody>
      </p:sp>
      <p:sp>
        <p:nvSpPr>
          <p:cNvPr id="148483" name="Content Placeholder 2"/>
          <p:cNvSpPr>
            <a:spLocks noGrp="1"/>
          </p:cNvSpPr>
          <p:nvPr>
            <p:ph idx="1"/>
          </p:nvPr>
        </p:nvSpPr>
        <p:spPr/>
        <p:txBody>
          <a:bodyPr/>
          <a:lstStyle/>
          <a:p>
            <a:pPr algn="just" rtl="1"/>
            <a:r>
              <a:rPr lang="ar-EG" b="1" smtClean="0">
                <a:ea typeface="Majalla UI"/>
              </a:rPr>
              <a:t>يحدث الندي نتيجة  انخفاض درجة حرارة الأجسام بفعل انخفاض درجة حرارة الهواء الملامس لها أثناء الليل إلى نقطة الندي.</a:t>
            </a:r>
          </a:p>
          <a:p>
            <a:pPr algn="just" rtl="1"/>
            <a:r>
              <a:rPr lang="ar-EG" b="1" smtClean="0">
                <a:ea typeface="Majalla UI"/>
              </a:rPr>
              <a:t>يشاهد الندي في الصباح الباكر على شكل قطرات مائية على أسوار الحدائق وفوق الأسطح المعدنية المعرضة للجو وفوق أوراق النباتات خاصة أثناء الليالي الصافية.</a:t>
            </a:r>
          </a:p>
          <a:p>
            <a:pPr algn="just" rtl="1"/>
            <a:r>
              <a:rPr lang="ar-EG" b="1" smtClean="0">
                <a:ea typeface="Majalla UI"/>
              </a:rPr>
              <a:t>ويقصد بنقطة الندي </a:t>
            </a:r>
            <a:r>
              <a:rPr lang="en-US" b="1" smtClean="0"/>
              <a:t>Dew point</a:t>
            </a:r>
            <a:r>
              <a:rPr lang="ar-EG" b="1" smtClean="0">
                <a:ea typeface="Majalla UI"/>
              </a:rPr>
              <a:t> انخفاض درجة حرارة الهواء إلى الصفر المئوي أو درجة قريبة منه يبدأ عندها بخار الماء في التكاثف.</a:t>
            </a:r>
          </a:p>
          <a:p>
            <a:pPr algn="just" rtl="1"/>
            <a:r>
              <a:rPr lang="ar-EG" b="1" smtClean="0">
                <a:ea typeface="Majalla UI"/>
              </a:rPr>
              <a:t>وللندي أهمية في معظم المناطق الجافة وشبه الجافة؛ حيث يساهم في سرعة نمو النباتات وخاصة في مرحلة الإنبات الأولي.</a:t>
            </a:r>
          </a:p>
          <a:p>
            <a:pPr algn="r" rtl="1"/>
            <a:endParaRPr lang="en-US" smtClean="0"/>
          </a:p>
        </p:txBody>
      </p:sp>
    </p:spTree>
    <p:extLst>
      <p:ext uri="{BB962C8B-B14F-4D97-AF65-F5344CB8AC3E}">
        <p14:creationId xmlns:p14="http://schemas.microsoft.com/office/powerpoint/2010/main" val="1242585785"/>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457200" y="704850"/>
            <a:ext cx="8229600" cy="819150"/>
          </a:xfrm>
        </p:spPr>
        <p:txBody>
          <a:bodyPr/>
          <a:lstStyle/>
          <a:p>
            <a:pPr algn="ctr" rtl="1"/>
            <a:r>
              <a:rPr lang="ar-EG" sz="4400" b="1" smtClean="0"/>
              <a:t>الصقيع </a:t>
            </a:r>
            <a:r>
              <a:rPr lang="en-US" sz="4400" b="1" smtClean="0"/>
              <a:t>Frost</a:t>
            </a:r>
            <a:endParaRPr lang="en-US" sz="4400" smtClean="0"/>
          </a:p>
        </p:txBody>
      </p:sp>
      <p:sp>
        <p:nvSpPr>
          <p:cNvPr id="149507" name="Content Placeholder 2"/>
          <p:cNvSpPr>
            <a:spLocks noGrp="1"/>
          </p:cNvSpPr>
          <p:nvPr>
            <p:ph idx="1"/>
          </p:nvPr>
        </p:nvSpPr>
        <p:spPr>
          <a:xfrm>
            <a:off x="457200" y="1676400"/>
            <a:ext cx="8229600" cy="4800600"/>
          </a:xfrm>
        </p:spPr>
        <p:txBody>
          <a:bodyPr/>
          <a:lstStyle/>
          <a:p>
            <a:pPr algn="just" rtl="1"/>
            <a:r>
              <a:rPr lang="ar-EG" b="1" smtClean="0">
                <a:ea typeface="Majalla UI"/>
              </a:rPr>
              <a:t>الصقيع يشبه الندي من حيث أوقات ومواقع تكونه إلا أنه يختلف عنه في التكوين حيث يتألف من بلورات صغيرة من الثلج.</a:t>
            </a:r>
          </a:p>
          <a:p>
            <a:pPr algn="just" rtl="1"/>
            <a:r>
              <a:rPr lang="ar-EG" b="1" smtClean="0">
                <a:ea typeface="Majalla UI"/>
              </a:rPr>
              <a:t>ويحدث الصقيع عند انخفاض درجة حرارة الهواء الملامس لسطح الأرض إلى أقل من الصفر المئوي.</a:t>
            </a:r>
          </a:p>
          <a:p>
            <a:pPr algn="just" rtl="1"/>
            <a:r>
              <a:rPr lang="ar-EG" b="1" smtClean="0">
                <a:ea typeface="Majalla UI"/>
              </a:rPr>
              <a:t>في معظم الأحيان يكون انخفاض درجة حرارة الهواء انخفاضاً فجائياً يتجمد على أثره بخار الماء الملامس لسطح الأرض وبين مسام التربة وهو ما يطلق عليه عملية التسام </a:t>
            </a:r>
            <a:r>
              <a:rPr lang="en-US" b="1" smtClean="0"/>
              <a:t>Sublimation</a:t>
            </a:r>
            <a:r>
              <a:rPr lang="ar-EG" b="1" smtClean="0">
                <a:ea typeface="Majalla UI"/>
              </a:rPr>
              <a:t>.</a:t>
            </a:r>
          </a:p>
          <a:p>
            <a:pPr algn="just" rtl="1"/>
            <a:r>
              <a:rPr lang="ar-EG" b="1" smtClean="0">
                <a:ea typeface="Majalla UI"/>
              </a:rPr>
              <a:t>وعلى عكس الندي يؤدي حدوث الصقيع إلى أضرار بالغة في الزراعات والأشجار المنزرعة.</a:t>
            </a:r>
          </a:p>
          <a:p>
            <a:pPr algn="just" rtl="1"/>
            <a:r>
              <a:rPr lang="ar-EG" b="1" smtClean="0">
                <a:ea typeface="Majalla UI"/>
              </a:rPr>
              <a:t>ولتجنب أخطار حدوث الصقيع يتم إشعال مواقد خاصة لتدفئة الزراعات ليلاً.</a:t>
            </a:r>
          </a:p>
          <a:p>
            <a:pPr algn="r" rtl="1"/>
            <a:endParaRPr lang="en-US" smtClean="0"/>
          </a:p>
        </p:txBody>
      </p:sp>
    </p:spTree>
    <p:extLst>
      <p:ext uri="{BB962C8B-B14F-4D97-AF65-F5344CB8AC3E}">
        <p14:creationId xmlns:p14="http://schemas.microsoft.com/office/powerpoint/2010/main" val="1536799098"/>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a:xfrm>
            <a:off x="457200" y="704850"/>
            <a:ext cx="8229600" cy="971550"/>
          </a:xfrm>
        </p:spPr>
        <p:txBody>
          <a:bodyPr/>
          <a:lstStyle/>
          <a:p>
            <a:pPr algn="ctr" rtl="1"/>
            <a:r>
              <a:rPr lang="ar-EG" sz="4400" b="1" smtClean="0"/>
              <a:t>الضباب </a:t>
            </a:r>
            <a:r>
              <a:rPr lang="en-US" sz="4400" b="1" smtClean="0"/>
              <a:t>Fogs</a:t>
            </a:r>
            <a:endParaRPr lang="en-US" sz="4400" smtClean="0"/>
          </a:p>
        </p:txBody>
      </p:sp>
      <p:sp>
        <p:nvSpPr>
          <p:cNvPr id="150531" name="Content Placeholder 2"/>
          <p:cNvSpPr>
            <a:spLocks noGrp="1"/>
          </p:cNvSpPr>
          <p:nvPr>
            <p:ph idx="1"/>
          </p:nvPr>
        </p:nvSpPr>
        <p:spPr/>
        <p:txBody>
          <a:bodyPr/>
          <a:lstStyle/>
          <a:p>
            <a:pPr algn="just" rtl="1"/>
            <a:r>
              <a:rPr lang="ar-EG" b="1" smtClean="0">
                <a:ea typeface="Majalla UI"/>
              </a:rPr>
              <a:t>الضباب عبارة عن ذرات مائية خفيفة تتطاير في الهواء ويزداد ثقلها مع اقترابها من سطح الأرض.</a:t>
            </a:r>
          </a:p>
          <a:p>
            <a:pPr algn="just" rtl="1"/>
            <a:r>
              <a:rPr lang="ar-EG" b="1" smtClean="0">
                <a:ea typeface="Majalla UI"/>
              </a:rPr>
              <a:t>إذا انخفض مدي الرؤية الأفقية عن 1 كم فيطلق عليها ضباب، أما إذا كانت أكثر من 1 كم فتعرف في هذه الحالة باسم الشابورة </a:t>
            </a:r>
            <a:r>
              <a:rPr lang="en-US" b="1" smtClean="0"/>
              <a:t>Mist</a:t>
            </a:r>
            <a:r>
              <a:rPr lang="ar-EG" b="1" smtClean="0">
                <a:ea typeface="Majalla UI"/>
              </a:rPr>
              <a:t>.</a:t>
            </a:r>
          </a:p>
          <a:p>
            <a:pPr algn="just" rtl="1"/>
            <a:r>
              <a:rPr lang="ar-EG" b="1" smtClean="0">
                <a:ea typeface="Majalla UI"/>
              </a:rPr>
              <a:t>ويتطلب لحدوث الضباب ضرورة ارتفاع الرطوبة النسبية في الهواء القريب من سطح الأرض ووفرة نوايات التكاثف واستقرار الهواء وهدوء الرياح.</a:t>
            </a:r>
          </a:p>
          <a:p>
            <a:pPr algn="just" rtl="1"/>
            <a:r>
              <a:rPr lang="ar-EG" b="1" smtClean="0">
                <a:ea typeface="Majalla UI"/>
              </a:rPr>
              <a:t>وينقسم الضباب إلى أنواع طبقاً لمكان حدوثه وعلى أساس العوامل التي تؤثر في عمليات تشبع الهواء ببخار الماء وفي برودة الهواء القريب من سطح الأرض.</a:t>
            </a:r>
            <a:endParaRPr lang="en-US" b="1" smtClean="0"/>
          </a:p>
        </p:txBody>
      </p:sp>
    </p:spTree>
    <p:extLst>
      <p:ext uri="{BB962C8B-B14F-4D97-AF65-F5344CB8AC3E}">
        <p14:creationId xmlns:p14="http://schemas.microsoft.com/office/powerpoint/2010/main" val="2176708663"/>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a:xfrm>
            <a:off x="457200" y="704850"/>
            <a:ext cx="8229600" cy="971550"/>
          </a:xfrm>
        </p:spPr>
        <p:txBody>
          <a:bodyPr/>
          <a:lstStyle/>
          <a:p>
            <a:pPr algn="ctr" rtl="1"/>
            <a:r>
              <a:rPr lang="ar-EG" sz="4400" b="1" smtClean="0"/>
              <a:t>السحب </a:t>
            </a:r>
            <a:r>
              <a:rPr lang="en-US" sz="4400" b="1" smtClean="0"/>
              <a:t>Clouds</a:t>
            </a:r>
            <a:endParaRPr lang="en-US" sz="4400" smtClean="0"/>
          </a:p>
        </p:txBody>
      </p:sp>
      <p:sp>
        <p:nvSpPr>
          <p:cNvPr id="151555" name="Content Placeholder 2"/>
          <p:cNvSpPr>
            <a:spLocks noGrp="1"/>
          </p:cNvSpPr>
          <p:nvPr>
            <p:ph idx="1"/>
          </p:nvPr>
        </p:nvSpPr>
        <p:spPr>
          <a:xfrm>
            <a:off x="457200" y="1828800"/>
            <a:ext cx="8229600" cy="4648200"/>
          </a:xfrm>
        </p:spPr>
        <p:txBody>
          <a:bodyPr/>
          <a:lstStyle/>
          <a:p>
            <a:pPr algn="just" rtl="1"/>
            <a:r>
              <a:rPr lang="ar-EG" b="1" smtClean="0">
                <a:ea typeface="Majalla UI"/>
              </a:rPr>
              <a:t>السحب مظهر من مظاهر التكاثف التي تحدث في الهواء الصاعد إلى أعلي في طبقات الجو العليا ومحمل ببخار الماء وتشبه مكونات السحب مكونات الضباب الكثيف إلا أنها تتكون أساساً في طبقات الجو العليا.</a:t>
            </a:r>
          </a:p>
          <a:p>
            <a:pPr algn="just" rtl="1"/>
            <a:r>
              <a:rPr lang="ar-EG" b="1" smtClean="0">
                <a:ea typeface="Majalla UI"/>
              </a:rPr>
              <a:t>تتكون السحب من قطرات صغيرة من المياه في أجزائها السفلي ومن بلورات خفيفة من الثلج في أجزائها العليا وتتحرك رأسياً أو أفقياً بفعل التغيرات الحرارية</a:t>
            </a:r>
          </a:p>
          <a:p>
            <a:pPr algn="just" rtl="1"/>
            <a:r>
              <a:rPr lang="ar-EG" b="1" smtClean="0">
                <a:ea typeface="Majalla UI"/>
              </a:rPr>
              <a:t>تعد السحب المصدر الرئيس لعمليات التكاثف التي ينجم عنها التساقط بأنواعه المختلفة.</a:t>
            </a:r>
          </a:p>
          <a:p>
            <a:pPr algn="just" rtl="1"/>
            <a:r>
              <a:rPr lang="ar-EG" b="1" smtClean="0">
                <a:ea typeface="Majalla UI"/>
              </a:rPr>
              <a:t>تنمو السحب رأسياً إلى أعلي وتبدو المظهر ويطلق عليها سحب ركامية.وقد يغلب عليها الانتشار في شكل طبقات  ويطلق عليها سحب طبقية. </a:t>
            </a:r>
            <a:endParaRPr lang="en-US" b="1" smtClean="0"/>
          </a:p>
        </p:txBody>
      </p:sp>
    </p:spTree>
    <p:extLst>
      <p:ext uri="{BB962C8B-B14F-4D97-AF65-F5344CB8AC3E}">
        <p14:creationId xmlns:p14="http://schemas.microsoft.com/office/powerpoint/2010/main" val="3189901546"/>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704850"/>
            <a:ext cx="8229600" cy="971550"/>
          </a:xfrm>
        </p:spPr>
        <p:txBody>
          <a:bodyPr/>
          <a:lstStyle/>
          <a:p>
            <a:pPr algn="ctr" rtl="1"/>
            <a:r>
              <a:rPr lang="ar-EG" b="1" smtClean="0"/>
              <a:t> </a:t>
            </a:r>
            <a:r>
              <a:rPr lang="ar-EG" sz="4400" b="1" smtClean="0"/>
              <a:t>السحب المرتفعة </a:t>
            </a:r>
            <a:r>
              <a:rPr lang="en-US" sz="4400" b="1" smtClean="0"/>
              <a:t>High Clouds</a:t>
            </a:r>
            <a:endParaRPr lang="en-US" sz="4400" smtClean="0"/>
          </a:p>
        </p:txBody>
      </p:sp>
      <p:graphicFrame>
        <p:nvGraphicFramePr>
          <p:cNvPr id="4" name="Content Placeholder 3"/>
          <p:cNvGraphicFramePr>
            <a:graphicFrameLocks noGrp="1"/>
          </p:cNvGraphicFramePr>
          <p:nvPr>
            <p:ph idx="1"/>
          </p:nvPr>
        </p:nvGraphicFramePr>
        <p:xfrm>
          <a:off x="457200" y="1935163"/>
          <a:ext cx="8229600" cy="4160838"/>
        </p:xfrm>
        <a:graphic>
          <a:graphicData uri="http://schemas.openxmlformats.org/drawingml/2006/table">
            <a:tbl>
              <a:tblPr firstRow="1" bandRow="1">
                <a:tableStyleId>{5C22544A-7EE6-4342-B048-85BDC9FD1C3A}</a:tableStyleId>
              </a:tblPr>
              <a:tblGrid>
                <a:gridCol w="4114800"/>
                <a:gridCol w="4114800"/>
              </a:tblGrid>
              <a:tr h="1138044">
                <a:tc>
                  <a:txBody>
                    <a:bodyPr/>
                    <a:lstStyle/>
                    <a:p>
                      <a:pPr marL="0" marR="0" algn="ctr" rtl="1">
                        <a:lnSpc>
                          <a:spcPct val="150000"/>
                        </a:lnSpc>
                        <a:spcBef>
                          <a:spcPts val="0"/>
                        </a:spcBef>
                        <a:spcAft>
                          <a:spcPts val="0"/>
                        </a:spcAft>
                      </a:pPr>
                      <a:r>
                        <a:rPr lang="ar-EG" sz="2700" b="1" dirty="0" smtClean="0">
                          <a:solidFill>
                            <a:srgbClr val="0000FF"/>
                          </a:solidFill>
                          <a:latin typeface="Times New Roman"/>
                          <a:ea typeface="Times New Roman"/>
                          <a:cs typeface="Simplified Arabic"/>
                        </a:rPr>
                        <a:t>النوع</a:t>
                      </a:r>
                      <a:endParaRPr lang="en-US" sz="27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700" b="1" dirty="0" smtClean="0">
                          <a:latin typeface="Times New Roman"/>
                          <a:ea typeface="Times New Roman"/>
                          <a:cs typeface="Simplified Arabic"/>
                        </a:rPr>
                        <a:t>الكود</a:t>
                      </a:r>
                      <a:endParaRPr lang="en-US" sz="2700" dirty="0">
                        <a:latin typeface="Calibri"/>
                        <a:ea typeface="Calibri"/>
                        <a:cs typeface="Arial"/>
                      </a:endParaRPr>
                    </a:p>
                  </a:txBody>
                  <a:tcPr marL="68580" marR="68580" marT="0" marB="0"/>
                </a:tc>
              </a:tr>
              <a:tr h="975467">
                <a:tc>
                  <a:txBody>
                    <a:bodyPr/>
                    <a:lstStyle/>
                    <a:p>
                      <a:pPr marL="0" marR="0" algn="l" rtl="0">
                        <a:lnSpc>
                          <a:spcPct val="150000"/>
                        </a:lnSpc>
                        <a:spcBef>
                          <a:spcPts val="0"/>
                        </a:spcBef>
                        <a:spcAft>
                          <a:spcPts val="0"/>
                        </a:spcAft>
                      </a:pPr>
                      <a:r>
                        <a:rPr lang="en-US" sz="2300" b="1" dirty="0">
                          <a:solidFill>
                            <a:srgbClr val="0000FF"/>
                          </a:solidFill>
                          <a:latin typeface="Times New Roman"/>
                          <a:ea typeface="Times New Roman"/>
                          <a:cs typeface="Simplified Arabic"/>
                          <a:hlinkClick r:id="rId2"/>
                        </a:rPr>
                        <a:t>Cirrus (</a:t>
                      </a:r>
                      <a:r>
                        <a:rPr lang="en-US" sz="2300" b="1" dirty="0" err="1">
                          <a:solidFill>
                            <a:srgbClr val="0000FF"/>
                          </a:solidFill>
                          <a:latin typeface="Times New Roman"/>
                          <a:ea typeface="Times New Roman"/>
                          <a:cs typeface="Simplified Arabic"/>
                          <a:hlinkClick r:id="rId2"/>
                        </a:rPr>
                        <a:t>Ci</a:t>
                      </a:r>
                      <a:r>
                        <a:rPr lang="en-US" sz="2300" b="1" dirty="0" smtClean="0">
                          <a:solidFill>
                            <a:srgbClr val="0000FF"/>
                          </a:solidFill>
                          <a:latin typeface="Times New Roman"/>
                          <a:ea typeface="Times New Roman"/>
                          <a:cs typeface="Simplified Arabic"/>
                          <a:hlinkClick r:id="rId2"/>
                        </a:rPr>
                        <a:t>)</a:t>
                      </a:r>
                      <a:r>
                        <a:rPr lang="ar-EG" sz="2300" b="1" u="sng" dirty="0" smtClean="0">
                          <a:solidFill>
                            <a:srgbClr val="0000FF"/>
                          </a:solidFill>
                          <a:latin typeface="Times New Roman"/>
                          <a:ea typeface="Times New Roman"/>
                          <a:cs typeface="Simplified Arabic"/>
                        </a:rPr>
                        <a:t> </a:t>
                      </a:r>
                      <a:r>
                        <a:rPr lang="en-US" sz="2300" b="1" u="sng" dirty="0" smtClean="0">
                          <a:solidFill>
                            <a:srgbClr val="0000FF"/>
                          </a:solidFill>
                          <a:latin typeface="Times New Roman"/>
                          <a:ea typeface="Times New Roman"/>
                          <a:cs typeface="Simplified Arabic"/>
                        </a:rPr>
                        <a:t> </a:t>
                      </a:r>
                      <a:r>
                        <a:rPr lang="ar-EG" sz="2300" b="1" u="sng" dirty="0" smtClean="0">
                          <a:solidFill>
                            <a:srgbClr val="0000FF"/>
                          </a:solidFill>
                          <a:latin typeface="Times New Roman"/>
                          <a:ea typeface="Times New Roman"/>
                          <a:cs typeface="Simplified Arabic"/>
                        </a:rPr>
                        <a:t>سحب السمحاق</a:t>
                      </a:r>
                      <a:endParaRPr lang="en-US" sz="23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1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1071860">
                <a:tc>
                  <a:txBody>
                    <a:bodyPr/>
                    <a:lstStyle/>
                    <a:p>
                      <a:pPr marL="0" marR="0" algn="l" rtl="0">
                        <a:lnSpc>
                          <a:spcPct val="150000"/>
                        </a:lnSpc>
                        <a:spcBef>
                          <a:spcPts val="0"/>
                        </a:spcBef>
                        <a:spcAft>
                          <a:spcPts val="0"/>
                        </a:spcAft>
                      </a:pPr>
                      <a:r>
                        <a:rPr lang="en-US" sz="2300" b="1" dirty="0">
                          <a:solidFill>
                            <a:srgbClr val="0000FF"/>
                          </a:solidFill>
                          <a:latin typeface="Times New Roman"/>
                          <a:ea typeface="Times New Roman"/>
                          <a:cs typeface="Simplified Arabic"/>
                          <a:hlinkClick r:id="rId3"/>
                        </a:rPr>
                        <a:t>Cirrocumulus (Cc</a:t>
                      </a:r>
                      <a:r>
                        <a:rPr lang="en-US" sz="2300" b="1" u="sng" dirty="0" smtClean="0">
                          <a:solidFill>
                            <a:srgbClr val="0000FF"/>
                          </a:solidFill>
                          <a:latin typeface="Times New Roman"/>
                          <a:ea typeface="Times New Roman"/>
                          <a:cs typeface="Simplified Arabic"/>
                          <a:hlinkClick r:id="rId3"/>
                        </a:rPr>
                        <a:t>)</a:t>
                      </a:r>
                      <a:r>
                        <a:rPr lang="ar-EG" sz="2300" b="1" u="sng" dirty="0" smtClean="0">
                          <a:solidFill>
                            <a:srgbClr val="0000FF"/>
                          </a:solidFill>
                          <a:latin typeface="Times New Roman"/>
                          <a:ea typeface="Times New Roman"/>
                          <a:cs typeface="Simplified Arabic"/>
                        </a:rPr>
                        <a:t> سمحاق ركامي </a:t>
                      </a:r>
                      <a:endParaRPr lang="en-US" sz="23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1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975467">
                <a:tc>
                  <a:txBody>
                    <a:bodyPr/>
                    <a:lstStyle/>
                    <a:p>
                      <a:pPr marL="0" marR="0" algn="l" rtl="0">
                        <a:lnSpc>
                          <a:spcPct val="150000"/>
                        </a:lnSpc>
                        <a:spcBef>
                          <a:spcPts val="0"/>
                        </a:spcBef>
                        <a:spcAft>
                          <a:spcPts val="0"/>
                        </a:spcAft>
                      </a:pPr>
                      <a:r>
                        <a:rPr lang="en-US" sz="2300" b="1" dirty="0">
                          <a:solidFill>
                            <a:srgbClr val="0000FF"/>
                          </a:solidFill>
                          <a:latin typeface="Times New Roman"/>
                          <a:ea typeface="Times New Roman"/>
                          <a:cs typeface="Simplified Arabic"/>
                          <a:hlinkClick r:id="rId4"/>
                        </a:rPr>
                        <a:t>Cirrostratus (Cs</a:t>
                      </a:r>
                      <a:r>
                        <a:rPr lang="en-US" sz="2300" b="1" dirty="0" smtClean="0">
                          <a:solidFill>
                            <a:srgbClr val="0000FF"/>
                          </a:solidFill>
                          <a:latin typeface="Times New Roman"/>
                          <a:ea typeface="Times New Roman"/>
                          <a:cs typeface="Simplified Arabic"/>
                          <a:hlinkClick r:id="rId4"/>
                        </a:rPr>
                        <a:t>)</a:t>
                      </a:r>
                      <a:r>
                        <a:rPr lang="ar-EG" sz="2300" b="1" dirty="0" smtClean="0">
                          <a:solidFill>
                            <a:srgbClr val="0000FF"/>
                          </a:solidFill>
                          <a:latin typeface="Times New Roman"/>
                          <a:ea typeface="Times New Roman"/>
                          <a:cs typeface="Simplified Arabic"/>
                        </a:rPr>
                        <a:t> </a:t>
                      </a:r>
                      <a:r>
                        <a:rPr lang="ar-EG" sz="2300" b="1" u="sng" dirty="0" smtClean="0">
                          <a:solidFill>
                            <a:srgbClr val="0000FF"/>
                          </a:solidFill>
                          <a:latin typeface="Times New Roman"/>
                          <a:ea typeface="Times New Roman"/>
                          <a:cs typeface="Simplified Arabic"/>
                        </a:rPr>
                        <a:t>سمحاق طبقي </a:t>
                      </a:r>
                      <a:endParaRPr lang="en-US" sz="23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1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467692983"/>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a:xfrm>
            <a:off x="457200" y="457200"/>
            <a:ext cx="8229600" cy="1447800"/>
          </a:xfrm>
        </p:spPr>
        <p:txBody>
          <a:bodyPr/>
          <a:lstStyle/>
          <a:p>
            <a:pPr algn="ctr"/>
            <a:r>
              <a:rPr lang="en-US" sz="4400" b="1" smtClean="0">
                <a:solidFill>
                  <a:srgbClr val="0000FF"/>
                </a:solidFill>
                <a:latin typeface="Times New Roman" pitchFamily="18" charset="0"/>
                <a:ea typeface="Times New Roman" pitchFamily="18" charset="0"/>
                <a:cs typeface="Simplified Arabic" pitchFamily="18" charset="-78"/>
                <a:hlinkClick r:id="rId2"/>
              </a:rPr>
              <a:t>Cirrus (Ci)</a:t>
            </a:r>
            <a:r>
              <a:rPr lang="ar-EG" sz="4400" b="1" u="sng" smtClean="0">
                <a:solidFill>
                  <a:srgbClr val="0000FF"/>
                </a:solidFill>
                <a:latin typeface="Times New Roman" pitchFamily="18" charset="0"/>
                <a:ea typeface="Times New Roman" pitchFamily="18" charset="0"/>
                <a:cs typeface="Simplified Arabic" pitchFamily="18" charset="-78"/>
              </a:rPr>
              <a:t> </a:t>
            </a:r>
            <a:r>
              <a:rPr lang="en-US" sz="4400" b="1" u="sng" smtClean="0">
                <a:solidFill>
                  <a:srgbClr val="0000FF"/>
                </a:solidFill>
                <a:latin typeface="Times New Roman" pitchFamily="18" charset="0"/>
                <a:ea typeface="Times New Roman" pitchFamily="18" charset="0"/>
                <a:cs typeface="Simplified Arabic" pitchFamily="18" charset="-78"/>
              </a:rPr>
              <a:t> </a:t>
            </a:r>
            <a:r>
              <a:rPr lang="ar-EG" sz="4400" b="1" u="sng" smtClean="0">
                <a:solidFill>
                  <a:srgbClr val="0000FF"/>
                </a:solidFill>
                <a:latin typeface="Times New Roman" pitchFamily="18" charset="0"/>
                <a:ea typeface="Times New Roman" pitchFamily="18" charset="0"/>
                <a:cs typeface="Simplified Arabic" pitchFamily="18" charset="-78"/>
              </a:rPr>
              <a:t>سحب السمحاق</a:t>
            </a:r>
            <a:r>
              <a:rPr lang="en-US" sz="5400" u="sng" smtClean="0">
                <a:ea typeface="Calibri" pitchFamily="34" charset="0"/>
                <a:cs typeface="Arial" pitchFamily="34" charset="0"/>
              </a:rPr>
              <a:t/>
            </a:r>
            <a:br>
              <a:rPr lang="en-US" sz="5400" u="sng" smtClean="0">
                <a:ea typeface="Calibri" pitchFamily="34" charset="0"/>
                <a:cs typeface="Arial" pitchFamily="34" charset="0"/>
              </a:rPr>
            </a:br>
            <a:endParaRPr lang="en-US" smtClean="0"/>
          </a:p>
        </p:txBody>
      </p:sp>
      <p:pic>
        <p:nvPicPr>
          <p:cNvPr id="153603" name="Content Placeholder 3" descr="http://www.pme.gov.sa/Observer/Images/CI-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609600" y="1600200"/>
            <a:ext cx="8001000" cy="4648200"/>
          </a:xfrm>
        </p:spPr>
      </p:pic>
    </p:spTree>
    <p:extLst>
      <p:ext uri="{BB962C8B-B14F-4D97-AF65-F5344CB8AC3E}">
        <p14:creationId xmlns:p14="http://schemas.microsoft.com/office/powerpoint/2010/main" val="3823578750"/>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a:xfrm>
            <a:off x="457200" y="704850"/>
            <a:ext cx="8229600" cy="1504950"/>
          </a:xfrm>
        </p:spPr>
        <p:txBody>
          <a:bodyPr/>
          <a:lstStyle/>
          <a:p>
            <a:r>
              <a:rPr lang="en-US" sz="4400" b="1" smtClean="0">
                <a:solidFill>
                  <a:srgbClr val="0000FF"/>
                </a:solidFill>
                <a:latin typeface="Times New Roman" pitchFamily="18" charset="0"/>
                <a:ea typeface="Times New Roman" pitchFamily="18" charset="0"/>
                <a:cs typeface="Simplified Arabic" pitchFamily="18" charset="-78"/>
                <a:hlinkClick r:id="rId2"/>
              </a:rPr>
              <a:t>Cirrocumulus (Cc</a:t>
            </a:r>
            <a:r>
              <a:rPr lang="en-US" sz="4400" b="1" u="sng" smtClean="0">
                <a:solidFill>
                  <a:srgbClr val="0000FF"/>
                </a:solidFill>
                <a:latin typeface="Times New Roman" pitchFamily="18" charset="0"/>
                <a:ea typeface="Times New Roman" pitchFamily="18" charset="0"/>
                <a:cs typeface="Simplified Arabic" pitchFamily="18" charset="-78"/>
                <a:hlinkClick r:id="rId2"/>
              </a:rPr>
              <a:t>)</a:t>
            </a:r>
            <a:r>
              <a:rPr lang="ar-EG" sz="4400" b="1" u="sng" smtClean="0">
                <a:solidFill>
                  <a:srgbClr val="0000FF"/>
                </a:solidFill>
                <a:latin typeface="Times New Roman" pitchFamily="18" charset="0"/>
                <a:ea typeface="Times New Roman" pitchFamily="18" charset="0"/>
                <a:cs typeface="Simplified Arabic" pitchFamily="18" charset="-78"/>
              </a:rPr>
              <a:t> سمحاق ركامي </a:t>
            </a:r>
            <a:r>
              <a:rPr lang="en-US" sz="5400" u="sng" smtClean="0">
                <a:ea typeface="Calibri" pitchFamily="34" charset="0"/>
                <a:cs typeface="Arial" pitchFamily="34" charset="0"/>
              </a:rPr>
              <a:t/>
            </a:r>
            <a:br>
              <a:rPr lang="en-US" sz="5400" u="sng" smtClean="0">
                <a:ea typeface="Calibri" pitchFamily="34" charset="0"/>
                <a:cs typeface="Arial" pitchFamily="34" charset="0"/>
              </a:rPr>
            </a:br>
            <a:endParaRPr lang="en-US" smtClean="0"/>
          </a:p>
        </p:txBody>
      </p:sp>
      <p:pic>
        <p:nvPicPr>
          <p:cNvPr id="154627" name="Content Placeholder 3" descr="http://www.pme.gov.sa/Observer/Images/CC-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533400" y="1752600"/>
            <a:ext cx="8153400" cy="4572000"/>
          </a:xfrm>
        </p:spPr>
      </p:pic>
    </p:spTree>
    <p:extLst>
      <p:ext uri="{BB962C8B-B14F-4D97-AF65-F5344CB8AC3E}">
        <p14:creationId xmlns:p14="http://schemas.microsoft.com/office/powerpoint/2010/main" val="42517515"/>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a:xfrm>
            <a:off x="457200" y="704850"/>
            <a:ext cx="8229600" cy="895350"/>
          </a:xfrm>
        </p:spPr>
        <p:txBody>
          <a:bodyPr/>
          <a:lstStyle/>
          <a:p>
            <a:pPr algn="ctr"/>
            <a:r>
              <a:rPr lang="en-US" sz="4400" b="1" smtClean="0">
                <a:solidFill>
                  <a:srgbClr val="0000FF"/>
                </a:solidFill>
                <a:latin typeface="Times New Roman" pitchFamily="18" charset="0"/>
                <a:ea typeface="Times New Roman" pitchFamily="18" charset="0"/>
                <a:cs typeface="Simplified Arabic" pitchFamily="18" charset="-78"/>
                <a:hlinkClick r:id="rId2"/>
              </a:rPr>
              <a:t>Cirrostratus (Cs)</a:t>
            </a:r>
            <a:r>
              <a:rPr lang="ar-EG" sz="4400" b="1" smtClean="0">
                <a:solidFill>
                  <a:srgbClr val="0000FF"/>
                </a:solidFill>
                <a:latin typeface="Times New Roman" pitchFamily="18" charset="0"/>
                <a:ea typeface="Times New Roman" pitchFamily="18" charset="0"/>
                <a:cs typeface="Simplified Arabic" pitchFamily="18" charset="-78"/>
              </a:rPr>
              <a:t> </a:t>
            </a:r>
            <a:r>
              <a:rPr lang="ar-EG" sz="4400" b="1" u="sng" smtClean="0">
                <a:solidFill>
                  <a:srgbClr val="0000FF"/>
                </a:solidFill>
                <a:latin typeface="Times New Roman" pitchFamily="18" charset="0"/>
                <a:ea typeface="Times New Roman" pitchFamily="18" charset="0"/>
                <a:cs typeface="Simplified Arabic" pitchFamily="18" charset="-78"/>
              </a:rPr>
              <a:t>سمحاق طبقي </a:t>
            </a:r>
            <a:endParaRPr lang="en-US" sz="4400" smtClean="0"/>
          </a:p>
        </p:txBody>
      </p:sp>
      <p:pic>
        <p:nvPicPr>
          <p:cNvPr id="155651" name="Content Placeholder 3" descr="http://www.pme.gov.sa/Observer/Images/CS-2.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762000" y="1905000"/>
            <a:ext cx="7924800" cy="4572000"/>
          </a:xfrm>
        </p:spPr>
      </p:pic>
    </p:spTree>
    <p:extLst>
      <p:ext uri="{BB962C8B-B14F-4D97-AF65-F5344CB8AC3E}">
        <p14:creationId xmlns:p14="http://schemas.microsoft.com/office/powerpoint/2010/main" val="2076379880"/>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1"/>
          <p:cNvSpPr>
            <a:spLocks noGrp="1"/>
          </p:cNvSpPr>
          <p:nvPr>
            <p:ph type="title"/>
          </p:nvPr>
        </p:nvSpPr>
        <p:spPr>
          <a:xfrm>
            <a:off x="457200" y="704850"/>
            <a:ext cx="8229600" cy="895350"/>
          </a:xfrm>
        </p:spPr>
        <p:txBody>
          <a:bodyPr/>
          <a:lstStyle/>
          <a:p>
            <a:pPr algn="ctr" rtl="1"/>
            <a:r>
              <a:rPr lang="ar-EG" sz="4400" b="1" smtClean="0"/>
              <a:t>السحب المتوسطة </a:t>
            </a:r>
            <a:r>
              <a:rPr lang="en-US" sz="4400" b="1" smtClean="0"/>
              <a:t>Middle Clouds</a:t>
            </a:r>
            <a:r>
              <a:rPr lang="ar-EG" sz="4400" b="1" smtClean="0"/>
              <a:t> </a:t>
            </a:r>
            <a:endParaRPr lang="en-US" sz="4400" smtClean="0"/>
          </a:p>
        </p:txBody>
      </p:sp>
      <p:graphicFrame>
        <p:nvGraphicFramePr>
          <p:cNvPr id="4" name="Content Placeholder 3"/>
          <p:cNvGraphicFramePr>
            <a:graphicFrameLocks noGrp="1"/>
          </p:cNvGraphicFramePr>
          <p:nvPr>
            <p:ph idx="1"/>
          </p:nvPr>
        </p:nvGraphicFramePr>
        <p:xfrm>
          <a:off x="457200" y="1646238"/>
          <a:ext cx="8229600" cy="4354513"/>
        </p:xfrm>
        <a:graphic>
          <a:graphicData uri="http://schemas.openxmlformats.org/drawingml/2006/table">
            <a:tbl>
              <a:tblPr firstRow="1" bandRow="1">
                <a:tableStyleId>{5C22544A-7EE6-4342-B048-85BDC9FD1C3A}</a:tableStyleId>
              </a:tblPr>
              <a:tblGrid>
                <a:gridCol w="4757742"/>
                <a:gridCol w="3471858"/>
              </a:tblGrid>
              <a:tr h="1249375">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1070893">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2"/>
                        </a:rPr>
                        <a:t>Altocumulus (</a:t>
                      </a:r>
                      <a:r>
                        <a:rPr lang="en-US" sz="2200" b="1" u="sng" dirty="0" smtClean="0">
                          <a:solidFill>
                            <a:srgbClr val="0000FF"/>
                          </a:solidFill>
                          <a:latin typeface="Times New Roman"/>
                          <a:ea typeface="Times New Roman"/>
                          <a:cs typeface="Simplified Arabic"/>
                          <a:hlinkClick r:id="rId2"/>
                        </a:rPr>
                        <a:t>Ac)</a:t>
                      </a:r>
                      <a:r>
                        <a:rPr lang="ar-EG" sz="2200" b="1" u="sng" dirty="0" smtClean="0">
                          <a:solidFill>
                            <a:srgbClr val="0000FF"/>
                          </a:solidFill>
                          <a:latin typeface="Times New Roman"/>
                          <a:ea typeface="Times New Roman"/>
                          <a:cs typeface="Simplified Arabic"/>
                        </a:rPr>
                        <a:t>ركامي متوسط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963352">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3"/>
                        </a:rPr>
                        <a:t>Altostratus (</a:t>
                      </a:r>
                      <a:r>
                        <a:rPr lang="en-US" sz="2200" b="1" u="sng" dirty="0" smtClean="0">
                          <a:solidFill>
                            <a:srgbClr val="0000FF"/>
                          </a:solidFill>
                          <a:latin typeface="Times New Roman"/>
                          <a:ea typeface="Times New Roman"/>
                          <a:cs typeface="Simplified Arabic"/>
                          <a:hlinkClick r:id="rId3"/>
                        </a:rPr>
                        <a:t>As)</a:t>
                      </a:r>
                      <a:r>
                        <a:rPr lang="ar-EG" sz="2200" b="1" u="sng" dirty="0" smtClean="0">
                          <a:solidFill>
                            <a:srgbClr val="0000FF"/>
                          </a:solidFill>
                          <a:latin typeface="Times New Roman"/>
                          <a:ea typeface="Times New Roman"/>
                          <a:cs typeface="Simplified Arabic"/>
                        </a:rPr>
                        <a:t>طبقي متوسط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1070893">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4"/>
                        </a:rPr>
                        <a:t>Nimbostratus (</a:t>
                      </a:r>
                      <a:r>
                        <a:rPr lang="en-US" sz="2200" b="1" u="sng" dirty="0" smtClean="0">
                          <a:solidFill>
                            <a:srgbClr val="0000FF"/>
                          </a:solidFill>
                          <a:latin typeface="Times New Roman"/>
                          <a:ea typeface="Times New Roman"/>
                          <a:cs typeface="Simplified Arabic"/>
                          <a:hlinkClick r:id="rId4"/>
                        </a:rPr>
                        <a:t>Ns)</a:t>
                      </a:r>
                      <a:r>
                        <a:rPr lang="ar-EG" sz="2200" b="1" u="sng" dirty="0" smtClean="0">
                          <a:solidFill>
                            <a:srgbClr val="0000FF"/>
                          </a:solidFill>
                          <a:latin typeface="Times New Roman"/>
                          <a:ea typeface="Times New Roman"/>
                          <a:cs typeface="Simplified Arabic"/>
                        </a:rPr>
                        <a:t>متوسط كثيف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469170870"/>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p:cNvSpPr>
            <a:spLocks noGrp="1"/>
          </p:cNvSpPr>
          <p:nvPr>
            <p:ph type="title"/>
          </p:nvPr>
        </p:nvSpPr>
        <p:spPr>
          <a:xfrm>
            <a:off x="457200" y="704850"/>
            <a:ext cx="8229600" cy="895350"/>
          </a:xfrm>
        </p:spPr>
        <p:txBody>
          <a:bodyPr/>
          <a:lstStyle/>
          <a:p>
            <a:pPr algn="ctr" rtl="1"/>
            <a:r>
              <a:rPr lang="ar-EG" sz="4400" b="1" smtClean="0"/>
              <a:t>ركامي متوسط </a:t>
            </a:r>
            <a:r>
              <a:rPr lang="en-US" sz="4400" b="1" smtClean="0">
                <a:hlinkClick r:id="rId2"/>
              </a:rPr>
              <a:t>Altocumulus (Ac)</a:t>
            </a:r>
            <a:r>
              <a:rPr lang="ar-EG" sz="4400" b="1" smtClean="0"/>
              <a:t> </a:t>
            </a:r>
            <a:endParaRPr lang="en-US" sz="4400" smtClean="0"/>
          </a:p>
        </p:txBody>
      </p:sp>
      <p:pic>
        <p:nvPicPr>
          <p:cNvPr id="157699" name="Content Placeholder 3" descr="http://www.pme.gov.sa/Observer/Images/AC-2.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642938" y="1643063"/>
            <a:ext cx="7715250" cy="4643437"/>
          </a:xfrm>
        </p:spPr>
      </p:pic>
    </p:spTree>
    <p:extLst>
      <p:ext uri="{BB962C8B-B14F-4D97-AF65-F5344CB8AC3E}">
        <p14:creationId xmlns:p14="http://schemas.microsoft.com/office/powerpoint/2010/main" val="3462013942"/>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95350"/>
          </a:xfrm>
        </p:spPr>
        <p:txBody>
          <a:bodyPr/>
          <a:lstStyle/>
          <a:p>
            <a:pPr algn="ctr" rtl="1"/>
            <a:r>
              <a:rPr lang="ar-EG" sz="4400" b="1" dirty="0">
                <a:solidFill>
                  <a:srgbClr val="04617B"/>
                </a:solidFill>
              </a:rPr>
              <a:t>الدورة الهيدرولوجية </a:t>
            </a:r>
            <a:r>
              <a:rPr lang="en-US" sz="4400" b="1" dirty="0">
                <a:solidFill>
                  <a:srgbClr val="04617B"/>
                </a:solidFill>
              </a:rPr>
              <a:t>Hydrological Cycle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752600"/>
            <a:ext cx="6553200" cy="4724400"/>
          </a:xfrm>
        </p:spPr>
      </p:pic>
    </p:spTree>
    <p:extLst>
      <p:ext uri="{BB962C8B-B14F-4D97-AF65-F5344CB8AC3E}">
        <p14:creationId xmlns:p14="http://schemas.microsoft.com/office/powerpoint/2010/main" val="2593386653"/>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itle 1"/>
          <p:cNvSpPr>
            <a:spLocks noGrp="1"/>
          </p:cNvSpPr>
          <p:nvPr>
            <p:ph type="title"/>
          </p:nvPr>
        </p:nvSpPr>
        <p:spPr>
          <a:xfrm>
            <a:off x="457200" y="704850"/>
            <a:ext cx="8229600" cy="819150"/>
          </a:xfrm>
        </p:spPr>
        <p:txBody>
          <a:bodyPr/>
          <a:lstStyle/>
          <a:p>
            <a:pPr algn="ctr"/>
            <a:r>
              <a:rPr lang="en-US" sz="4400" b="1" smtClean="0">
                <a:hlinkClick r:id="rId2"/>
              </a:rPr>
              <a:t>Altostratus (As)</a:t>
            </a:r>
            <a:r>
              <a:rPr lang="ar-EG" sz="4400" b="1" smtClean="0"/>
              <a:t> طبقي متوسط </a:t>
            </a:r>
            <a:endParaRPr lang="en-US" sz="4400" smtClean="0"/>
          </a:p>
        </p:txBody>
      </p:sp>
      <p:pic>
        <p:nvPicPr>
          <p:cNvPr id="158723" name="Content Placeholder 3" descr="http://www.pme.gov.sa/Observer/Images/AS-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857250" y="1571625"/>
            <a:ext cx="7715250" cy="4714875"/>
          </a:xfrm>
        </p:spPr>
      </p:pic>
    </p:spTree>
    <p:extLst>
      <p:ext uri="{BB962C8B-B14F-4D97-AF65-F5344CB8AC3E}">
        <p14:creationId xmlns:p14="http://schemas.microsoft.com/office/powerpoint/2010/main" val="3813895673"/>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457200" y="704850"/>
            <a:ext cx="8229600" cy="819150"/>
          </a:xfrm>
        </p:spPr>
        <p:txBody>
          <a:bodyPr/>
          <a:lstStyle/>
          <a:p>
            <a:pPr algn="ctr"/>
            <a:r>
              <a:rPr lang="en-US" sz="4400" b="1" smtClean="0">
                <a:hlinkClick r:id="rId2"/>
              </a:rPr>
              <a:t>Nimbostratus (Ns)</a:t>
            </a:r>
            <a:r>
              <a:rPr lang="ar-EG" sz="4400" b="1" smtClean="0"/>
              <a:t>متوسط كثيف </a:t>
            </a:r>
            <a:endParaRPr lang="en-US" sz="4400" smtClean="0"/>
          </a:p>
        </p:txBody>
      </p:sp>
      <p:pic>
        <p:nvPicPr>
          <p:cNvPr id="159747" name="Content Placeholder 3" descr="http://www.pme.gov.sa/Observer/Images/NS-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714375" y="1643063"/>
            <a:ext cx="7715250" cy="4714875"/>
          </a:xfrm>
        </p:spPr>
      </p:pic>
    </p:spTree>
    <p:extLst>
      <p:ext uri="{BB962C8B-B14F-4D97-AF65-F5344CB8AC3E}">
        <p14:creationId xmlns:p14="http://schemas.microsoft.com/office/powerpoint/2010/main" val="2619384436"/>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itle 1"/>
          <p:cNvSpPr>
            <a:spLocks noGrp="1"/>
          </p:cNvSpPr>
          <p:nvPr>
            <p:ph type="title"/>
          </p:nvPr>
        </p:nvSpPr>
        <p:spPr>
          <a:xfrm>
            <a:off x="457200" y="704850"/>
            <a:ext cx="8229600" cy="895350"/>
          </a:xfrm>
        </p:spPr>
        <p:txBody>
          <a:bodyPr/>
          <a:lstStyle/>
          <a:p>
            <a:pPr algn="ctr"/>
            <a:r>
              <a:rPr lang="en-US" sz="4400" b="1" smtClean="0"/>
              <a:t>Low Clouds</a:t>
            </a:r>
            <a:r>
              <a:rPr lang="ar-EG" sz="4400" b="1" smtClean="0"/>
              <a:t>السحب المنخفضة </a:t>
            </a:r>
            <a:endParaRPr lang="en-US" sz="4400" smtClean="0"/>
          </a:p>
        </p:txBody>
      </p:sp>
      <p:graphicFrame>
        <p:nvGraphicFramePr>
          <p:cNvPr id="4" name="Content Placeholder 3"/>
          <p:cNvGraphicFramePr>
            <a:graphicFrameLocks noGrp="1"/>
          </p:cNvGraphicFramePr>
          <p:nvPr>
            <p:ph idx="1"/>
          </p:nvPr>
        </p:nvGraphicFramePr>
        <p:xfrm>
          <a:off x="457200" y="1646238"/>
          <a:ext cx="8229600" cy="4497387"/>
        </p:xfrm>
        <a:graphic>
          <a:graphicData uri="http://schemas.openxmlformats.org/drawingml/2006/table">
            <a:tbl>
              <a:tblPr firstRow="1" bandRow="1">
                <a:tableStyleId>{5C22544A-7EE6-4342-B048-85BDC9FD1C3A}</a:tableStyleId>
              </a:tblPr>
              <a:tblGrid>
                <a:gridCol w="4972056"/>
                <a:gridCol w="3257544"/>
              </a:tblGrid>
              <a:tr h="995135">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852973">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2"/>
                        </a:rPr>
                        <a:t>Stratocumulus (</a:t>
                      </a:r>
                      <a:r>
                        <a:rPr lang="en-US" sz="2200" b="1" dirty="0" smtClean="0">
                          <a:solidFill>
                            <a:srgbClr val="0000FF"/>
                          </a:solidFill>
                          <a:latin typeface="Times New Roman"/>
                          <a:ea typeface="Times New Roman"/>
                          <a:cs typeface="Simplified Arabic"/>
                          <a:hlinkClick r:id="rId2"/>
                        </a:rPr>
                        <a:t>Sc)</a:t>
                      </a:r>
                      <a:r>
                        <a:rPr lang="ar-EG" sz="2200" b="1" u="sng" dirty="0" smtClean="0">
                          <a:solidFill>
                            <a:srgbClr val="0000FF"/>
                          </a:solidFill>
                          <a:latin typeface="Times New Roman"/>
                          <a:ea typeface="Times New Roman"/>
                          <a:cs typeface="Simplified Arabic"/>
                        </a:rPr>
                        <a:t>ركامي طبقي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894487">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3"/>
                        </a:rPr>
                        <a:t>Stratus (</a:t>
                      </a:r>
                      <a:r>
                        <a:rPr lang="en-US" sz="2200" b="1" dirty="0" smtClean="0">
                          <a:solidFill>
                            <a:srgbClr val="0000FF"/>
                          </a:solidFill>
                          <a:latin typeface="Times New Roman"/>
                          <a:ea typeface="Times New Roman"/>
                          <a:cs typeface="Simplified Arabic"/>
                          <a:hlinkClick r:id="rId3"/>
                        </a:rPr>
                        <a:t>St)</a:t>
                      </a:r>
                      <a:r>
                        <a:rPr lang="ar-EG" sz="2200" b="1" u="sng" dirty="0" smtClean="0">
                          <a:solidFill>
                            <a:srgbClr val="0000FF"/>
                          </a:solidFill>
                          <a:latin typeface="Times New Roman"/>
                          <a:ea typeface="Times New Roman"/>
                          <a:cs typeface="Simplified Arabic"/>
                        </a:rPr>
                        <a:t>طبقي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901819">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4"/>
                        </a:rPr>
                        <a:t>Cumulus (Cu</a:t>
                      </a:r>
                      <a:r>
                        <a:rPr lang="en-US" sz="2200" b="1" dirty="0" smtClean="0">
                          <a:solidFill>
                            <a:srgbClr val="0000FF"/>
                          </a:solidFill>
                          <a:latin typeface="Times New Roman"/>
                          <a:ea typeface="Times New Roman"/>
                          <a:cs typeface="Simplified Arabic"/>
                          <a:hlinkClick r:id="rId4"/>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المزن الركامي </a:t>
                      </a:r>
                      <a:endParaRPr lang="en-US" sz="1100" u="sng" dirty="0">
                        <a:latin typeface="Calibri"/>
                        <a:ea typeface="Calibri"/>
                        <a:cs typeface="Arial"/>
                      </a:endParaRPr>
                    </a:p>
                  </a:txBody>
                  <a:tcPr marL="68580" marR="68580"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2400" b="1" dirty="0" smtClean="0">
                          <a:latin typeface="Times New Roman" pitchFamily="18" charset="0"/>
                          <a:ea typeface="Times New Roman"/>
                          <a:cs typeface="Times New Roman" pitchFamily="18" charset="0"/>
                        </a:rPr>
                        <a:t>3</a:t>
                      </a:r>
                      <a:endParaRPr lang="en-US" sz="2400" dirty="0" smtClean="0">
                        <a:latin typeface="Times New Roman" pitchFamily="18" charset="0"/>
                        <a:ea typeface="Calibri"/>
                        <a:cs typeface="Times New Roman" pitchFamily="18" charset="0"/>
                      </a:endParaRPr>
                    </a:p>
                    <a:p>
                      <a:pPr marL="0" marR="0" algn="ctr" rtl="0">
                        <a:lnSpc>
                          <a:spcPct val="150000"/>
                        </a:lnSpc>
                        <a:spcBef>
                          <a:spcPts val="0"/>
                        </a:spcBef>
                        <a:spcAft>
                          <a:spcPts val="0"/>
                        </a:spcAft>
                      </a:pPr>
                      <a:endParaRPr lang="en-US" sz="1100" dirty="0">
                        <a:latin typeface="Calibri"/>
                        <a:ea typeface="Calibri"/>
                        <a:cs typeface="Arial"/>
                      </a:endParaRPr>
                    </a:p>
                  </a:txBody>
                  <a:tcPr marL="68580" marR="68580" marT="0" marB="0"/>
                </a:tc>
              </a:tr>
              <a:tr h="852973">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5"/>
                        </a:rPr>
                        <a:t>Cumulonimbus (</a:t>
                      </a:r>
                      <a:r>
                        <a:rPr lang="en-US" sz="2200" b="1" dirty="0" err="1">
                          <a:solidFill>
                            <a:srgbClr val="0000FF"/>
                          </a:solidFill>
                          <a:latin typeface="Times New Roman"/>
                          <a:ea typeface="Times New Roman"/>
                          <a:cs typeface="Simplified Arabic"/>
                          <a:hlinkClick r:id="rId5"/>
                        </a:rPr>
                        <a:t>Cb</a:t>
                      </a:r>
                      <a:r>
                        <a:rPr lang="en-US" sz="2200" b="1" dirty="0" smtClean="0">
                          <a:solidFill>
                            <a:srgbClr val="0000FF"/>
                          </a:solidFill>
                          <a:latin typeface="Times New Roman"/>
                          <a:ea typeface="Times New Roman"/>
                          <a:cs typeface="Simplified Arabic"/>
                          <a:hlinkClick r:id="rId5"/>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ركامي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4</a:t>
                      </a:r>
                      <a:endParaRPr lang="en-US" sz="1100" dirty="0">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650736551"/>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1"/>
          <p:cNvSpPr>
            <a:spLocks noGrp="1"/>
          </p:cNvSpPr>
          <p:nvPr>
            <p:ph type="title"/>
          </p:nvPr>
        </p:nvSpPr>
        <p:spPr>
          <a:xfrm>
            <a:off x="457200" y="704850"/>
            <a:ext cx="8229600" cy="895350"/>
          </a:xfrm>
        </p:spPr>
        <p:txBody>
          <a:bodyPr/>
          <a:lstStyle/>
          <a:p>
            <a:pPr algn="ctr"/>
            <a:r>
              <a:rPr lang="en-US" sz="4400" b="1" smtClean="0">
                <a:hlinkClick r:id="rId2"/>
              </a:rPr>
              <a:t>Stratocumulus (Sc)</a:t>
            </a:r>
            <a:r>
              <a:rPr lang="ar-EG" sz="4400" b="1" smtClean="0"/>
              <a:t> ركامي طبقي </a:t>
            </a:r>
            <a:endParaRPr lang="en-US" sz="4400" smtClean="0"/>
          </a:p>
        </p:txBody>
      </p:sp>
      <p:pic>
        <p:nvPicPr>
          <p:cNvPr id="161795" name="Content Placeholder 3" descr="http://www.pme.gov.sa/Observer/Images/CS-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642938" y="1714500"/>
            <a:ext cx="7786687" cy="4643438"/>
          </a:xfrm>
        </p:spPr>
      </p:pic>
    </p:spTree>
    <p:extLst>
      <p:ext uri="{BB962C8B-B14F-4D97-AF65-F5344CB8AC3E}">
        <p14:creationId xmlns:p14="http://schemas.microsoft.com/office/powerpoint/2010/main" val="330264187"/>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1"/>
          <p:cNvSpPr>
            <a:spLocks noGrp="1"/>
          </p:cNvSpPr>
          <p:nvPr>
            <p:ph type="title"/>
          </p:nvPr>
        </p:nvSpPr>
        <p:spPr>
          <a:xfrm>
            <a:off x="457200" y="704850"/>
            <a:ext cx="8229600" cy="819150"/>
          </a:xfrm>
        </p:spPr>
        <p:txBody>
          <a:bodyPr/>
          <a:lstStyle/>
          <a:p>
            <a:pPr algn="ctr"/>
            <a:r>
              <a:rPr lang="en-US" sz="4400" b="1" smtClean="0">
                <a:hlinkClick r:id="rId2"/>
              </a:rPr>
              <a:t>Stratus (St)</a:t>
            </a:r>
            <a:r>
              <a:rPr lang="ar-EG" sz="4400" b="1" smtClean="0"/>
              <a:t> طبقي منخفض </a:t>
            </a:r>
            <a:endParaRPr lang="en-US" sz="4400" smtClean="0"/>
          </a:p>
        </p:txBody>
      </p:sp>
      <p:pic>
        <p:nvPicPr>
          <p:cNvPr id="162819" name="Content Placeholder 3" descr="http://www.pme.gov.sa/Observer/Images/ST-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785813" y="1643063"/>
            <a:ext cx="7572375" cy="4572000"/>
          </a:xfrm>
        </p:spPr>
      </p:pic>
    </p:spTree>
    <p:extLst>
      <p:ext uri="{BB962C8B-B14F-4D97-AF65-F5344CB8AC3E}">
        <p14:creationId xmlns:p14="http://schemas.microsoft.com/office/powerpoint/2010/main" val="1507556752"/>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457200" y="704850"/>
            <a:ext cx="8229600" cy="819150"/>
          </a:xfrm>
        </p:spPr>
        <p:txBody>
          <a:bodyPr/>
          <a:lstStyle/>
          <a:p>
            <a:pPr algn="ctr"/>
            <a:r>
              <a:rPr lang="en-US" sz="4400" b="1" smtClean="0">
                <a:hlinkClick r:id="rId2"/>
              </a:rPr>
              <a:t>Cumulus (Cu)</a:t>
            </a:r>
            <a:r>
              <a:rPr lang="ar-EG" sz="4400" b="1" smtClean="0"/>
              <a:t> المزن الركامي </a:t>
            </a:r>
            <a:endParaRPr lang="en-US" sz="4400" smtClean="0"/>
          </a:p>
        </p:txBody>
      </p:sp>
      <p:pic>
        <p:nvPicPr>
          <p:cNvPr id="163843" name="Content Placeholder 3" descr="http://www.pme.gov.sa/Observer/Images/CU-1.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785813" y="1714500"/>
            <a:ext cx="7643812" cy="4500563"/>
          </a:xfrm>
        </p:spPr>
      </p:pic>
    </p:spTree>
    <p:extLst>
      <p:ext uri="{BB962C8B-B14F-4D97-AF65-F5344CB8AC3E}">
        <p14:creationId xmlns:p14="http://schemas.microsoft.com/office/powerpoint/2010/main" val="1425577444"/>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a:xfrm>
            <a:off x="457200" y="704850"/>
            <a:ext cx="8229600" cy="819150"/>
          </a:xfrm>
        </p:spPr>
        <p:txBody>
          <a:bodyPr/>
          <a:lstStyle/>
          <a:p>
            <a:pPr algn="ctr"/>
            <a:r>
              <a:rPr lang="en-US" sz="4400" b="1" smtClean="0">
                <a:hlinkClick r:id="rId2"/>
              </a:rPr>
              <a:t>Cumulonimbus (Cb)</a:t>
            </a:r>
            <a:r>
              <a:rPr lang="ar-EG" sz="4400" b="1" smtClean="0"/>
              <a:t> ركامي منخفض </a:t>
            </a:r>
            <a:endParaRPr lang="en-US" sz="4400" smtClean="0"/>
          </a:p>
        </p:txBody>
      </p:sp>
      <p:pic>
        <p:nvPicPr>
          <p:cNvPr id="164867" name="Content Placeholder 3" descr="http://www.pme.gov.sa/Observer/Images/CB-2.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714375" y="1643063"/>
            <a:ext cx="7643813" cy="4643437"/>
          </a:xfrm>
        </p:spPr>
      </p:pic>
    </p:spTree>
    <p:extLst>
      <p:ext uri="{BB962C8B-B14F-4D97-AF65-F5344CB8AC3E}">
        <p14:creationId xmlns:p14="http://schemas.microsoft.com/office/powerpoint/2010/main" val="4065229445"/>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title"/>
          </p:nvPr>
        </p:nvSpPr>
        <p:spPr>
          <a:xfrm>
            <a:off x="457200" y="704850"/>
            <a:ext cx="8229600" cy="971550"/>
          </a:xfrm>
        </p:spPr>
        <p:txBody>
          <a:bodyPr/>
          <a:lstStyle/>
          <a:p>
            <a:pPr algn="ctr" rtl="1"/>
            <a:r>
              <a:rPr lang="ar-EG" sz="4400" b="1" smtClean="0"/>
              <a:t>الثلج</a:t>
            </a:r>
            <a:r>
              <a:rPr lang="en-US" sz="4400" b="1" smtClean="0"/>
              <a:t> </a:t>
            </a:r>
            <a:r>
              <a:rPr lang="ar-EG" sz="4400" b="1" smtClean="0"/>
              <a:t> </a:t>
            </a:r>
            <a:r>
              <a:rPr lang="en-US" sz="4400" b="1" smtClean="0"/>
              <a:t>Snow</a:t>
            </a:r>
            <a:endParaRPr lang="en-US" sz="4400" smtClean="0"/>
          </a:p>
        </p:txBody>
      </p:sp>
      <p:sp>
        <p:nvSpPr>
          <p:cNvPr id="165891" name="Content Placeholder 2"/>
          <p:cNvSpPr>
            <a:spLocks noGrp="1"/>
          </p:cNvSpPr>
          <p:nvPr>
            <p:ph idx="1"/>
          </p:nvPr>
        </p:nvSpPr>
        <p:spPr/>
        <p:txBody>
          <a:bodyPr/>
          <a:lstStyle/>
          <a:p>
            <a:pPr algn="just" rtl="1"/>
            <a:r>
              <a:rPr lang="ar-EG" b="1" smtClean="0">
                <a:ea typeface="Majalla UI"/>
              </a:rPr>
              <a:t>يعد الثلج مظهر من مظاهر التكاثف الناتجة عن تجمد بخار الماء في طبقات الجو العليا على شكل بلورات  ثلجية.</a:t>
            </a:r>
          </a:p>
          <a:p>
            <a:pPr algn="just" rtl="1"/>
            <a:r>
              <a:rPr lang="ar-EG" b="1" smtClean="0">
                <a:ea typeface="Majalla UI"/>
              </a:rPr>
              <a:t>يكون الثلج عند بداية سقوطه عبارة عن قشور هشة تتطاير في الهواء كالقطن المندوف ولكن عند تجمعه فوق بعض على سطح الأرض يتعرض للانضغاط ويتماسك ويظهر في صورة جليد </a:t>
            </a:r>
            <a:r>
              <a:rPr lang="en-US" b="1" smtClean="0"/>
              <a:t>Ice</a:t>
            </a:r>
            <a:r>
              <a:rPr lang="ar-EG" b="1" smtClean="0">
                <a:ea typeface="Majalla UI"/>
              </a:rPr>
              <a:t> خاصة إذا لم يتعرض للانصهار أو الذوبان.</a:t>
            </a:r>
          </a:p>
          <a:p>
            <a:pPr algn="just" rtl="1"/>
            <a:r>
              <a:rPr lang="ar-EG" b="1" smtClean="0">
                <a:ea typeface="Majalla UI"/>
              </a:rPr>
              <a:t>يعظم تساقط الثلج في المناطق الباردة  التي ينخفض المتوسط الشهري لدرجة حرارة الهواء عن الصفر المئوي.</a:t>
            </a:r>
          </a:p>
          <a:p>
            <a:pPr algn="just" rtl="1"/>
            <a:r>
              <a:rPr lang="ar-EG" b="1" smtClean="0">
                <a:ea typeface="Majalla UI"/>
              </a:rPr>
              <a:t>خط الثلج الدائم </a:t>
            </a:r>
            <a:r>
              <a:rPr lang="en-US" b="1" smtClean="0"/>
              <a:t>Snow line</a:t>
            </a:r>
            <a:r>
              <a:rPr lang="ar-EG" b="1" smtClean="0">
                <a:ea typeface="Majalla UI"/>
              </a:rPr>
              <a:t> هو الحد الذي لا يذوب عنده الثلج طوال العام على القمم الجبلية ويختلف تبعاً لدوائر العرض المختلفة.</a:t>
            </a:r>
          </a:p>
          <a:p>
            <a:pPr algn="r" rtl="1"/>
            <a:endParaRPr lang="en-US" smtClean="0"/>
          </a:p>
        </p:txBody>
      </p:sp>
    </p:spTree>
    <p:extLst>
      <p:ext uri="{BB962C8B-B14F-4D97-AF65-F5344CB8AC3E}">
        <p14:creationId xmlns:p14="http://schemas.microsoft.com/office/powerpoint/2010/main" val="1770769819"/>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p:cNvSpPr>
            <a:spLocks noGrp="1"/>
          </p:cNvSpPr>
          <p:nvPr>
            <p:ph type="title"/>
          </p:nvPr>
        </p:nvSpPr>
        <p:spPr>
          <a:xfrm>
            <a:off x="457200" y="704850"/>
            <a:ext cx="8229600" cy="895350"/>
          </a:xfrm>
        </p:spPr>
        <p:txBody>
          <a:bodyPr/>
          <a:lstStyle/>
          <a:p>
            <a:pPr algn="ctr" rtl="1"/>
            <a:r>
              <a:rPr lang="ar-EG" sz="4400" b="1" smtClean="0"/>
              <a:t>البرد </a:t>
            </a:r>
            <a:r>
              <a:rPr lang="en-US" sz="4400" b="1" smtClean="0"/>
              <a:t>Hail</a:t>
            </a:r>
            <a:endParaRPr lang="en-US" sz="4400" smtClean="0"/>
          </a:p>
        </p:txBody>
      </p:sp>
      <p:pic>
        <p:nvPicPr>
          <p:cNvPr id="4" name="PrHail.wmv">
            <a:hlinkClick r:id="" action="ppaction://media"/>
          </p:cNvPr>
          <p:cNvPicPr>
            <a:picLocks noGrp="1" noRot="1" noChangeAspect="1"/>
          </p:cNvPicPr>
          <p:nvPr>
            <p:ph idx="1"/>
            <a:videoFile r:link="rId1"/>
          </p:nvPr>
        </p:nvPicPr>
        <p:blipFill>
          <a:blip r:embed="rId3">
            <a:extLst>
              <a:ext uri="{28A0092B-C50C-407E-A947-70E740481C1C}">
                <a14:useLocalDpi xmlns:a14="http://schemas.microsoft.com/office/drawing/2010/main" val="0"/>
              </a:ext>
            </a:extLst>
          </a:blip>
          <a:srcRect/>
          <a:stretch>
            <a:fillRect/>
          </a:stretch>
        </p:blipFill>
        <p:spPr>
          <a:xfrm>
            <a:off x="762000" y="1843088"/>
            <a:ext cx="7772400" cy="4572000"/>
          </a:xfrm>
        </p:spPr>
      </p:pic>
    </p:spTree>
    <p:extLst>
      <p:ext uri="{BB962C8B-B14F-4D97-AF65-F5344CB8AC3E}">
        <p14:creationId xmlns:p14="http://schemas.microsoft.com/office/powerpoint/2010/main" val="3307122363"/>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98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a:xfrm>
            <a:off x="457200" y="704850"/>
            <a:ext cx="8229600" cy="895350"/>
          </a:xfrm>
        </p:spPr>
        <p:txBody>
          <a:bodyPr/>
          <a:lstStyle/>
          <a:p>
            <a:pPr algn="ctr" rtl="1"/>
            <a:r>
              <a:rPr lang="ar-EG" sz="4400" b="1" smtClean="0"/>
              <a:t>المطر </a:t>
            </a:r>
            <a:r>
              <a:rPr lang="en-US" sz="4400" b="1" smtClean="0"/>
              <a:t>Rainfall</a:t>
            </a:r>
            <a:endParaRPr lang="en-US" sz="4400" smtClean="0"/>
          </a:p>
        </p:txBody>
      </p:sp>
      <p:sp>
        <p:nvSpPr>
          <p:cNvPr id="167939" name="Content Placeholder 2"/>
          <p:cNvSpPr>
            <a:spLocks noGrp="1"/>
          </p:cNvSpPr>
          <p:nvPr>
            <p:ph idx="1"/>
          </p:nvPr>
        </p:nvSpPr>
        <p:spPr/>
        <p:txBody>
          <a:bodyPr/>
          <a:lstStyle/>
          <a:p>
            <a:pPr algn="just" rtl="1"/>
            <a:r>
              <a:rPr lang="ar-EG" b="1" smtClean="0">
                <a:ea typeface="Majalla UI"/>
              </a:rPr>
              <a:t>يحدث المطر عندما يزداد وزن قطرات المياه  ويكبر حجمها في السحب ويصبح من الصعب على الهواء حملها فتتعرض للسقوط على شكل مطر.</a:t>
            </a:r>
          </a:p>
          <a:p>
            <a:pPr algn="just" rtl="1"/>
            <a:r>
              <a:rPr lang="ar-EG" b="1" smtClean="0">
                <a:ea typeface="Majalla UI"/>
              </a:rPr>
              <a:t>وتتنوع طبيعة المطر طبقاً للطرق التي تؤدي إلى صعود الهواء الدافئ الرطب إلى أعلي ثم تعرضه للتبريد والتكاثف وسقوطه في شكل مطر ويمكن تميز ثلاثة أنواع للمطر هي:</a:t>
            </a:r>
          </a:p>
          <a:p>
            <a:pPr algn="just" rtl="1"/>
            <a:r>
              <a:rPr lang="ar-EG" b="1" smtClean="0">
                <a:ea typeface="Majalla UI"/>
              </a:rPr>
              <a:t>الأمطار التصاعدية أو الانقلابية تبعاً لتيارات الحمل الصاعدة</a:t>
            </a:r>
          </a:p>
          <a:p>
            <a:pPr algn="just" rtl="1"/>
            <a:r>
              <a:rPr lang="ar-EG" b="1" smtClean="0">
                <a:ea typeface="Majalla UI"/>
              </a:rPr>
              <a:t>الأمطار التضاريسية</a:t>
            </a:r>
          </a:p>
          <a:p>
            <a:pPr algn="just" rtl="1"/>
            <a:r>
              <a:rPr lang="ar-EG" b="1" smtClean="0">
                <a:ea typeface="Majalla UI"/>
              </a:rPr>
              <a:t>الأمطار الإعصارية أو أمطار الجبهات.</a:t>
            </a:r>
            <a:endParaRPr lang="en-US" b="1" smtClean="0"/>
          </a:p>
        </p:txBody>
      </p:sp>
    </p:spTree>
    <p:extLst>
      <p:ext uri="{BB962C8B-B14F-4D97-AF65-F5344CB8AC3E}">
        <p14:creationId xmlns:p14="http://schemas.microsoft.com/office/powerpoint/2010/main" val="1555180085"/>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457200" y="704850"/>
            <a:ext cx="8229600" cy="971550"/>
          </a:xfrm>
        </p:spPr>
        <p:txBody>
          <a:bodyPr/>
          <a:lstStyle/>
          <a:p>
            <a:pPr algn="ctr" rtl="1"/>
            <a:r>
              <a:rPr lang="ar-EG" sz="4400" b="1" smtClean="0"/>
              <a:t>الرطوبة </a:t>
            </a:r>
            <a:r>
              <a:rPr lang="en-US" sz="4400" b="1" smtClean="0"/>
              <a:t>Humidity</a:t>
            </a:r>
          </a:p>
        </p:txBody>
      </p:sp>
      <p:sp>
        <p:nvSpPr>
          <p:cNvPr id="141315" name="Content Placeholder 2"/>
          <p:cNvSpPr>
            <a:spLocks noGrp="1"/>
          </p:cNvSpPr>
          <p:nvPr>
            <p:ph idx="1"/>
          </p:nvPr>
        </p:nvSpPr>
        <p:spPr/>
        <p:txBody>
          <a:bodyPr/>
          <a:lstStyle/>
          <a:p>
            <a:pPr algn="just" rtl="1"/>
            <a:r>
              <a:rPr lang="ar-EG" sz="2400" smtClean="0">
                <a:ea typeface="Majalla UI"/>
              </a:rPr>
              <a:t>يتم قياس كمية بخار الماء الممثلة في الهواء بعدة طرق منها:</a:t>
            </a:r>
          </a:p>
          <a:p>
            <a:pPr algn="just" rtl="1"/>
            <a:r>
              <a:rPr lang="ar-EG" sz="2400" b="1" smtClean="0">
                <a:ea typeface="Majalla UI"/>
              </a:rPr>
              <a:t>ضغط بخار الماء </a:t>
            </a:r>
            <a:r>
              <a:rPr lang="ar-EG" sz="2400" smtClean="0">
                <a:ea typeface="Majalla UI"/>
              </a:rPr>
              <a:t>ويعبر عنه باستخدام مقاييس الضغط الجوي أي  الملليبار وإن الضغط الفعلي لبخار الماء يحدث في حالة التشبع عند درجة حرارة نقطة الندي.</a:t>
            </a:r>
          </a:p>
          <a:p>
            <a:pPr algn="just" rtl="1"/>
            <a:r>
              <a:rPr lang="ar-EG" sz="2400" smtClean="0">
                <a:ea typeface="Majalla UI"/>
              </a:rPr>
              <a:t>وتتناسب قدرة الهواء على تحمل المزيد من بخار الماء تناسباً طردياً مع درجة حرارته وتتناسب تناسباً عكسياً مع مقدار ضغطه.</a:t>
            </a:r>
          </a:p>
          <a:p>
            <a:pPr algn="just" rtl="1"/>
            <a:r>
              <a:rPr lang="ar-EG" sz="2400" b="1" smtClean="0">
                <a:ea typeface="Majalla UI"/>
              </a:rPr>
              <a:t>الرطوبة النوعية </a:t>
            </a:r>
            <a:r>
              <a:rPr lang="ar-EG" sz="2400" smtClean="0">
                <a:ea typeface="Majalla UI"/>
              </a:rPr>
              <a:t>عبارة عن النسبة بين حجم بخار الماء الممثل فعلاً في الهواء إلى وحدة معينة من الهواء وتساوي وزن بخار الماء/ وزن الهواء أو ضغط بخار الماء/ الضغط الكلي للهواء.</a:t>
            </a:r>
          </a:p>
          <a:p>
            <a:pPr algn="just" rtl="1"/>
            <a:r>
              <a:rPr lang="ar-EG" sz="2400" smtClean="0">
                <a:ea typeface="Majalla UI"/>
              </a:rPr>
              <a:t>بمعني أن كل كيلوجرام من الهواء به 25 جرام من بخار الماء فإن رطوبته النوعية تكون 25 جرام لكل كيلوجرام.</a:t>
            </a:r>
          </a:p>
          <a:p>
            <a:pPr algn="r" rtl="1"/>
            <a:endParaRPr lang="ar-EG" b="1" smtClean="0">
              <a:ea typeface="Majalla UI"/>
            </a:endParaRPr>
          </a:p>
          <a:p>
            <a:pPr algn="r" rtl="1"/>
            <a:endParaRPr lang="ar-EG" smtClean="0">
              <a:ea typeface="Majalla UI"/>
            </a:endParaRPr>
          </a:p>
        </p:txBody>
      </p:sp>
    </p:spTree>
    <p:extLst>
      <p:ext uri="{BB962C8B-B14F-4D97-AF65-F5344CB8AC3E}">
        <p14:creationId xmlns:p14="http://schemas.microsoft.com/office/powerpoint/2010/main" val="356828472"/>
      </p:ext>
    </p:extLst>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a:xfrm>
            <a:off x="457200" y="704850"/>
            <a:ext cx="8229600" cy="742950"/>
          </a:xfrm>
        </p:spPr>
        <p:txBody>
          <a:bodyPr/>
          <a:lstStyle/>
          <a:p>
            <a:pPr algn="ctr" rtl="1"/>
            <a:r>
              <a:rPr lang="ar-EG" sz="4400" b="1" smtClean="0"/>
              <a:t>العوامل المؤثرة كمية المطر وتوزيعها</a:t>
            </a:r>
            <a:endParaRPr lang="en-US" sz="4400" b="1" smtClean="0"/>
          </a:p>
        </p:txBody>
      </p:sp>
      <p:sp>
        <p:nvSpPr>
          <p:cNvPr id="168963" name="Content Placeholder 2"/>
          <p:cNvSpPr>
            <a:spLocks noGrp="1"/>
          </p:cNvSpPr>
          <p:nvPr>
            <p:ph idx="1"/>
          </p:nvPr>
        </p:nvSpPr>
        <p:spPr>
          <a:xfrm>
            <a:off x="457200" y="1524000"/>
            <a:ext cx="8229600" cy="5029200"/>
          </a:xfrm>
        </p:spPr>
        <p:txBody>
          <a:bodyPr/>
          <a:lstStyle/>
          <a:p>
            <a:pPr algn="r" rtl="1"/>
            <a:r>
              <a:rPr lang="ar-EG" sz="2400" b="1" smtClean="0">
                <a:ea typeface="Majalla UI"/>
              </a:rPr>
              <a:t>مواقع مناطق الجبهات </a:t>
            </a:r>
            <a:r>
              <a:rPr lang="en-US" sz="2400" b="1" smtClean="0"/>
              <a:t>Frontal Zones</a:t>
            </a:r>
            <a:r>
              <a:rPr lang="ar-EG" sz="2400" b="1" smtClean="0">
                <a:ea typeface="Majalla UI"/>
              </a:rPr>
              <a:t> </a:t>
            </a:r>
          </a:p>
          <a:p>
            <a:pPr algn="r" rtl="1">
              <a:buFont typeface="Wingdings 2" pitchFamily="18" charset="2"/>
              <a:buNone/>
            </a:pPr>
            <a:endParaRPr lang="ar-EG" sz="2400" b="1" smtClean="0">
              <a:ea typeface="Majalla UI"/>
            </a:endParaRPr>
          </a:p>
          <a:p>
            <a:pPr algn="r" rtl="1"/>
            <a:r>
              <a:rPr lang="ar-EG" sz="2400" b="1" smtClean="0">
                <a:ea typeface="Majalla UI"/>
              </a:rPr>
              <a:t>مواقع مناطق الرهو الاستوائي </a:t>
            </a:r>
            <a:r>
              <a:rPr lang="en-US" sz="2400" b="1" smtClean="0"/>
              <a:t>Doldrums</a:t>
            </a:r>
            <a:r>
              <a:rPr lang="ar-EG" sz="2400" b="1" smtClean="0">
                <a:ea typeface="Majalla UI"/>
              </a:rPr>
              <a:t> </a:t>
            </a:r>
          </a:p>
          <a:p>
            <a:pPr algn="r" rtl="1">
              <a:buFont typeface="Wingdings 2" pitchFamily="18" charset="2"/>
              <a:buNone/>
            </a:pPr>
            <a:endParaRPr lang="ar-EG" sz="2400" b="1" smtClean="0">
              <a:ea typeface="Majalla UI"/>
            </a:endParaRPr>
          </a:p>
          <a:p>
            <a:pPr algn="r" rtl="1"/>
            <a:r>
              <a:rPr lang="ar-EG" sz="2400" b="1" smtClean="0">
                <a:ea typeface="Majalla UI"/>
              </a:rPr>
              <a:t>عظم اتساع المسطحات المائية وارتفاع درجة حرارة الهواء الملامس لها.</a:t>
            </a:r>
          </a:p>
          <a:p>
            <a:pPr algn="r" rtl="1">
              <a:buFont typeface="Wingdings 2" pitchFamily="18" charset="2"/>
              <a:buNone/>
            </a:pPr>
            <a:endParaRPr lang="ar-EG" sz="2400" b="1" smtClean="0">
              <a:ea typeface="Majalla UI"/>
            </a:endParaRPr>
          </a:p>
          <a:p>
            <a:pPr algn="r" rtl="1"/>
            <a:r>
              <a:rPr lang="ar-EG" sz="2400" b="1" smtClean="0">
                <a:ea typeface="Majalla UI"/>
              </a:rPr>
              <a:t>مرور الرياح فوق تيارات بحرية دفيئة</a:t>
            </a:r>
          </a:p>
          <a:p>
            <a:pPr algn="r" rtl="1">
              <a:buFont typeface="Wingdings 2" pitchFamily="18" charset="2"/>
              <a:buNone/>
            </a:pPr>
            <a:endParaRPr lang="ar-EG" sz="2400" b="1" smtClean="0">
              <a:ea typeface="Majalla UI"/>
            </a:endParaRPr>
          </a:p>
          <a:p>
            <a:pPr algn="r" rtl="1"/>
            <a:r>
              <a:rPr lang="ar-EG" sz="2400" b="1" smtClean="0">
                <a:ea typeface="Majalla UI"/>
              </a:rPr>
              <a:t>تعامد الحافات الجبلية ومواجهتها لمسار الرياح الرطبة</a:t>
            </a:r>
          </a:p>
          <a:p>
            <a:pPr algn="r" rtl="1">
              <a:buFont typeface="Wingdings 2" pitchFamily="18" charset="2"/>
              <a:buNone/>
            </a:pPr>
            <a:endParaRPr lang="ar-EG" b="1" smtClean="0">
              <a:ea typeface="Majalla UI"/>
            </a:endParaRPr>
          </a:p>
          <a:p>
            <a:pPr algn="r" rtl="1"/>
            <a:r>
              <a:rPr lang="ar-EG" b="1" smtClean="0">
                <a:ea typeface="Majalla UI"/>
              </a:rPr>
              <a:t>التوزيع الجغرافي الفصلي لمناطق الضغط الجوي</a:t>
            </a:r>
          </a:p>
          <a:p>
            <a:pPr algn="r" rtl="1"/>
            <a:endParaRPr lang="ar-EG" smtClean="0">
              <a:ea typeface="Majalla UI"/>
            </a:endParaRPr>
          </a:p>
          <a:p>
            <a:pPr algn="r" rtl="1"/>
            <a:endParaRPr lang="en-US" smtClean="0"/>
          </a:p>
        </p:txBody>
      </p:sp>
    </p:spTree>
    <p:extLst>
      <p:ext uri="{BB962C8B-B14F-4D97-AF65-F5344CB8AC3E}">
        <p14:creationId xmlns:p14="http://schemas.microsoft.com/office/powerpoint/2010/main" val="3181139906"/>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Content Placeholder 2"/>
          <p:cNvSpPr>
            <a:spLocks noGrp="1"/>
          </p:cNvSpPr>
          <p:nvPr>
            <p:ph idx="1"/>
          </p:nvPr>
        </p:nvSpPr>
        <p:spPr/>
        <p:txBody>
          <a:bodyPr/>
          <a:lstStyle/>
          <a:p>
            <a:pPr algn="r" rtl="1"/>
            <a:r>
              <a:rPr lang="ar-EG" b="1" smtClean="0">
                <a:ea typeface="Majalla UI"/>
              </a:rPr>
              <a:t>النظام الاستوائي </a:t>
            </a:r>
            <a:r>
              <a:rPr lang="en-US" b="1" smtClean="0"/>
              <a:t>Equatorial regime</a:t>
            </a:r>
          </a:p>
          <a:p>
            <a:pPr algn="r" rtl="1"/>
            <a:r>
              <a:rPr lang="ar-EG" b="1" smtClean="0">
                <a:ea typeface="Majalla UI"/>
              </a:rPr>
              <a:t>النظام المداري الرطب </a:t>
            </a:r>
            <a:r>
              <a:rPr lang="en-US" b="1" smtClean="0"/>
              <a:t>Tropical wet regime</a:t>
            </a:r>
            <a:r>
              <a:rPr lang="ar-EG" b="1" smtClean="0">
                <a:ea typeface="Majalla UI"/>
              </a:rPr>
              <a:t> </a:t>
            </a:r>
          </a:p>
          <a:p>
            <a:pPr algn="r" rtl="1"/>
            <a:r>
              <a:rPr lang="ar-EG" b="1" smtClean="0">
                <a:ea typeface="Majalla UI"/>
              </a:rPr>
              <a:t>النظام الموسمي </a:t>
            </a:r>
            <a:r>
              <a:rPr lang="en-US" b="1" smtClean="0"/>
              <a:t>Monsoon regime</a:t>
            </a:r>
            <a:r>
              <a:rPr lang="ar-EG" b="1" smtClean="0">
                <a:ea typeface="Majalla UI"/>
              </a:rPr>
              <a:t> </a:t>
            </a:r>
          </a:p>
          <a:p>
            <a:pPr algn="r" rtl="1"/>
            <a:r>
              <a:rPr lang="ar-EG" b="1" smtClean="0">
                <a:ea typeface="Majalla UI"/>
              </a:rPr>
              <a:t>نظام البحر المتوسط </a:t>
            </a:r>
            <a:r>
              <a:rPr lang="en-US" b="1" smtClean="0"/>
              <a:t>Mediterranean regime </a:t>
            </a:r>
            <a:r>
              <a:rPr lang="ar-EG" b="1" smtClean="0">
                <a:ea typeface="Majalla UI"/>
              </a:rPr>
              <a:t> </a:t>
            </a:r>
          </a:p>
          <a:p>
            <a:pPr algn="r" rtl="1"/>
            <a:r>
              <a:rPr lang="ar-EG" b="1" smtClean="0">
                <a:ea typeface="Majalla UI"/>
              </a:rPr>
              <a:t>النظام الصينى (شرق القارات)</a:t>
            </a:r>
          </a:p>
          <a:p>
            <a:pPr algn="r" rtl="1"/>
            <a:r>
              <a:rPr lang="ar-EG" b="1" smtClean="0">
                <a:ea typeface="Majalla UI"/>
              </a:rPr>
              <a:t>نظام غرب أوروبا (غرب القارات)</a:t>
            </a:r>
          </a:p>
          <a:p>
            <a:pPr algn="r" rtl="1"/>
            <a:r>
              <a:rPr lang="ar-EG" b="1" smtClean="0">
                <a:ea typeface="Majalla UI"/>
              </a:rPr>
              <a:t>نظام وسط وشرق أوروبا</a:t>
            </a:r>
          </a:p>
          <a:p>
            <a:pPr algn="r" rtl="1"/>
            <a:r>
              <a:rPr lang="ar-EG" b="1" smtClean="0">
                <a:ea typeface="Majalla UI"/>
              </a:rPr>
              <a:t>النظام شبه القطبي</a:t>
            </a:r>
          </a:p>
          <a:p>
            <a:pPr algn="r" rtl="1"/>
            <a:r>
              <a:rPr lang="ar-EG" b="1" smtClean="0">
                <a:ea typeface="Majalla UI"/>
              </a:rPr>
              <a:t>النظام القطبي</a:t>
            </a:r>
          </a:p>
          <a:p>
            <a:pPr algn="r" rtl="1"/>
            <a:endParaRPr lang="ar-EG" smtClean="0">
              <a:ea typeface="Majalla UI"/>
            </a:endParaRPr>
          </a:p>
          <a:p>
            <a:pPr algn="r" rtl="1"/>
            <a:endParaRPr lang="en-US" smtClean="0"/>
          </a:p>
          <a:p>
            <a:pPr algn="r" rtl="1">
              <a:buFont typeface="Wingdings 2" pitchFamily="18" charset="2"/>
              <a:buNone/>
            </a:pPr>
            <a:endParaRPr lang="en-US" smtClean="0"/>
          </a:p>
        </p:txBody>
      </p:sp>
      <p:sp>
        <p:nvSpPr>
          <p:cNvPr id="169987" name="Title 1"/>
          <p:cNvSpPr>
            <a:spLocks noGrp="1"/>
          </p:cNvSpPr>
          <p:nvPr>
            <p:ph type="title"/>
          </p:nvPr>
        </p:nvSpPr>
        <p:spPr>
          <a:xfrm>
            <a:off x="457200" y="704850"/>
            <a:ext cx="8229600" cy="971550"/>
          </a:xfrm>
        </p:spPr>
        <p:txBody>
          <a:bodyPr/>
          <a:lstStyle/>
          <a:p>
            <a:pPr algn="ctr" rtl="1"/>
            <a:r>
              <a:rPr lang="ar-EG" sz="4800" b="1" smtClean="0"/>
              <a:t>نظم المطر</a:t>
            </a:r>
            <a:endParaRPr lang="en-US" sz="4800" b="1" smtClean="0"/>
          </a:p>
        </p:txBody>
      </p:sp>
    </p:spTree>
    <p:extLst>
      <p:ext uri="{BB962C8B-B14F-4D97-AF65-F5344CB8AC3E}">
        <p14:creationId xmlns:p14="http://schemas.microsoft.com/office/powerpoint/2010/main" val="63289208"/>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4125588042"/>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a:xfrm>
            <a:off x="457200" y="704850"/>
            <a:ext cx="8229600" cy="819150"/>
          </a:xfrm>
        </p:spPr>
        <p:txBody>
          <a:bodyPr/>
          <a:lstStyle/>
          <a:p>
            <a:pPr algn="ctr" rtl="1"/>
            <a:r>
              <a:rPr lang="ar-EG" sz="4400" b="1" smtClean="0"/>
              <a:t>الرطوبة </a:t>
            </a:r>
            <a:r>
              <a:rPr lang="en-US" sz="4400" b="1" smtClean="0"/>
              <a:t>Humidity</a:t>
            </a:r>
            <a:endParaRPr lang="en-US" sz="4400" smtClean="0"/>
          </a:p>
        </p:txBody>
      </p:sp>
      <p:sp>
        <p:nvSpPr>
          <p:cNvPr id="142339" name="Content Placeholder 2"/>
          <p:cNvSpPr>
            <a:spLocks noGrp="1"/>
          </p:cNvSpPr>
          <p:nvPr>
            <p:ph idx="1"/>
          </p:nvPr>
        </p:nvSpPr>
        <p:spPr>
          <a:xfrm>
            <a:off x="457200" y="1676400"/>
            <a:ext cx="8229600" cy="4724400"/>
          </a:xfrm>
        </p:spPr>
        <p:txBody>
          <a:bodyPr/>
          <a:lstStyle/>
          <a:p>
            <a:pPr algn="just" rtl="1"/>
            <a:r>
              <a:rPr lang="ar-EG" smtClean="0">
                <a:ea typeface="Majalla UI"/>
              </a:rPr>
              <a:t>ويعبر عن الرطوبة بمصطلح </a:t>
            </a:r>
            <a:r>
              <a:rPr lang="ar-EG" b="1" smtClean="0">
                <a:ea typeface="Majalla UI"/>
              </a:rPr>
              <a:t>النسبة المركبة </a:t>
            </a:r>
            <a:r>
              <a:rPr lang="ar-EG" smtClean="0">
                <a:ea typeface="Majalla UI"/>
              </a:rPr>
              <a:t>وتكون مجموع حجم بخار الماء وحجم الهواء الجاف فالنسبة المركبة للرطوبة النوعية 25 جرام/كجم تساوي 1025 جرام.</a:t>
            </a:r>
          </a:p>
          <a:p>
            <a:pPr algn="just" rtl="1"/>
            <a:r>
              <a:rPr lang="ar-EG" b="1" smtClean="0">
                <a:ea typeface="Majalla UI"/>
              </a:rPr>
              <a:t>الرطوبة المطلقة أو الكلية </a:t>
            </a:r>
            <a:r>
              <a:rPr lang="ar-EG" smtClean="0">
                <a:ea typeface="Majalla UI"/>
              </a:rPr>
              <a:t>عبارة عن مقدار وزن بخار الماء الموجود بكل وحدة حجمية معينة من الهواء جرام/متر مكعب.</a:t>
            </a:r>
          </a:p>
          <a:p>
            <a:pPr algn="just" rtl="1"/>
            <a:r>
              <a:rPr lang="ar-EG" b="1" smtClean="0">
                <a:ea typeface="Majalla UI"/>
              </a:rPr>
              <a:t>الرطوبة النسبية </a:t>
            </a:r>
            <a:r>
              <a:rPr lang="ar-EG" smtClean="0">
                <a:ea typeface="Majalla UI"/>
              </a:rPr>
              <a:t>عبارة عن النسبة المئوية بين مقدار بخار الماء الموجود فعلاً في وحدة حجم معينة من الهواء وبين مقدار ما يمكن أن يتحمله هذا الحجم ليصل درجة التشبع في نفس درجة حرارته وعند نفس مقدار ضغطه.</a:t>
            </a:r>
          </a:p>
          <a:p>
            <a:pPr algn="just" rtl="1"/>
            <a:r>
              <a:rPr lang="ar-EG" smtClean="0">
                <a:ea typeface="Majalla UI"/>
              </a:rPr>
              <a:t>وتتفق درجة التشبع مع نقطة الندي في أن بخار الماء يتعرض لعمليات التكاثف بأشكالها المختلفة.</a:t>
            </a:r>
          </a:p>
          <a:p>
            <a:pPr algn="just" rtl="1"/>
            <a:endParaRPr lang="ar-EG" smtClean="0">
              <a:ea typeface="Majalla UI"/>
            </a:endParaRPr>
          </a:p>
          <a:p>
            <a:pPr algn="just" rtl="1"/>
            <a:endParaRPr lang="en-US" smtClean="0"/>
          </a:p>
        </p:txBody>
      </p:sp>
    </p:spTree>
    <p:extLst>
      <p:ext uri="{BB962C8B-B14F-4D97-AF65-F5344CB8AC3E}">
        <p14:creationId xmlns:p14="http://schemas.microsoft.com/office/powerpoint/2010/main" val="844555474"/>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457200" y="704850"/>
            <a:ext cx="8229600" cy="742950"/>
          </a:xfrm>
        </p:spPr>
        <p:txBody>
          <a:bodyPr/>
          <a:lstStyle/>
          <a:p>
            <a:pPr algn="ctr" rtl="1"/>
            <a:r>
              <a:rPr lang="ar-EG" sz="4400" b="1" smtClean="0"/>
              <a:t>البخر والنتح</a:t>
            </a:r>
            <a:endParaRPr lang="en-US" sz="4400" b="1" smtClean="0"/>
          </a:p>
        </p:txBody>
      </p:sp>
      <p:sp>
        <p:nvSpPr>
          <p:cNvPr id="143363" name="Content Placeholder 2"/>
          <p:cNvSpPr>
            <a:spLocks noGrp="1"/>
          </p:cNvSpPr>
          <p:nvPr>
            <p:ph idx="1"/>
          </p:nvPr>
        </p:nvSpPr>
        <p:spPr>
          <a:xfrm>
            <a:off x="457200" y="1600200"/>
            <a:ext cx="8229600" cy="4724400"/>
          </a:xfrm>
        </p:spPr>
        <p:txBody>
          <a:bodyPr/>
          <a:lstStyle/>
          <a:p>
            <a:pPr algn="just" rtl="1"/>
            <a:r>
              <a:rPr lang="ar-EG" smtClean="0">
                <a:ea typeface="Majalla UI"/>
              </a:rPr>
              <a:t>البخر والنتح مصدر بخار الماء في الهواء ويتوقف مقدار البخر من سطح مائي إلى آخر على ما يلى:</a:t>
            </a:r>
          </a:p>
          <a:p>
            <a:pPr algn="just" rtl="1"/>
            <a:r>
              <a:rPr lang="ar-EG" smtClean="0">
                <a:ea typeface="Majalla UI"/>
              </a:rPr>
              <a:t>ضغط بخار الماء على سطح المياه؛ حيث تؤثر حرارة المياه السطحية في تنوع مقدار ضغط بخار الماء الممثل فوقها ويزداد ضغط بخار الماء مع ارتفاع الحرارة ويؤدي إلى زيادة البخر.</a:t>
            </a:r>
          </a:p>
          <a:p>
            <a:pPr algn="just" rtl="1"/>
            <a:r>
              <a:rPr lang="ar-EG" smtClean="0">
                <a:ea typeface="Majalla UI"/>
              </a:rPr>
              <a:t>ضغط بخار الماء في الهواء؛ حيث يختلف مقدار البخر لاختلاف ضغط بخار الماء في حالة التشبع تبعاً لاختلاف الرطوبة النسبية في الهواء.</a:t>
            </a:r>
          </a:p>
          <a:p>
            <a:pPr algn="just" rtl="1"/>
            <a:r>
              <a:rPr lang="ar-EG" smtClean="0">
                <a:ea typeface="Majalla UI"/>
              </a:rPr>
              <a:t>حركة الهواء، حيث تعمل الرياح على نقل الهواء الرطب ويحل محله هواء جاف ومن ثم يزداد البخر مع زيادة سرعة الرياح.</a:t>
            </a:r>
          </a:p>
          <a:p>
            <a:pPr algn="just" rtl="1"/>
            <a:r>
              <a:rPr lang="ar-EG" smtClean="0">
                <a:ea typeface="Majalla UI"/>
              </a:rPr>
              <a:t>نسبة الملوحة زيادة نسبة الملوحة تقلل من البخر، حيث يقل البخر بنحو 5% من البحر عن المسطح المائي العذب.</a:t>
            </a:r>
          </a:p>
          <a:p>
            <a:pPr algn="just" rtl="1"/>
            <a:endParaRPr lang="ar-EG" smtClean="0">
              <a:ea typeface="Majalla UI"/>
            </a:endParaRPr>
          </a:p>
          <a:p>
            <a:pPr algn="just" rtl="1"/>
            <a:endParaRPr lang="en-US" smtClean="0"/>
          </a:p>
        </p:txBody>
      </p:sp>
    </p:spTree>
    <p:extLst>
      <p:ext uri="{BB962C8B-B14F-4D97-AF65-F5344CB8AC3E}">
        <p14:creationId xmlns:p14="http://schemas.microsoft.com/office/powerpoint/2010/main" val="2512708824"/>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a:xfrm>
            <a:off x="457200" y="704850"/>
            <a:ext cx="8229600" cy="971550"/>
          </a:xfrm>
        </p:spPr>
        <p:txBody>
          <a:bodyPr/>
          <a:lstStyle/>
          <a:p>
            <a:pPr algn="ctr" rtl="1"/>
            <a:r>
              <a:rPr lang="ar-EG" sz="5400" b="1" smtClean="0"/>
              <a:t>البخر والنتح</a:t>
            </a:r>
            <a:endParaRPr lang="en-US" smtClean="0"/>
          </a:p>
        </p:txBody>
      </p:sp>
      <p:sp>
        <p:nvSpPr>
          <p:cNvPr id="144387" name="Content Placeholder 2"/>
          <p:cNvSpPr>
            <a:spLocks noGrp="1"/>
          </p:cNvSpPr>
          <p:nvPr>
            <p:ph idx="1"/>
          </p:nvPr>
        </p:nvSpPr>
        <p:spPr>
          <a:xfrm>
            <a:off x="457200" y="1752600"/>
            <a:ext cx="8229600" cy="4800600"/>
          </a:xfrm>
        </p:spPr>
        <p:txBody>
          <a:bodyPr/>
          <a:lstStyle/>
          <a:p>
            <a:pPr algn="just" rtl="1"/>
            <a:r>
              <a:rPr lang="ar-EG" smtClean="0">
                <a:ea typeface="Majalla UI"/>
              </a:rPr>
              <a:t>يدخل ناتج عملية النتح من النباتات في الحجم الاجمالي لبخار الماء المتبخر من سطح الأرض والممثل في الجو ومن ثم يستخدم مصطلح البخر والنتح معاً ليدل على المياه المفقودة عن طريق البخر والنتح.</a:t>
            </a:r>
          </a:p>
          <a:p>
            <a:pPr algn="just" rtl="1"/>
            <a:r>
              <a:rPr lang="ar-EG" smtClean="0">
                <a:ea typeface="Majalla UI"/>
              </a:rPr>
              <a:t> ويقدر التبخر المحتمل عن طريق معرفة العناصر المرتبطة بالتبخر منها معادلة ايفانوف = 0,0018 (ح+ 25)2(100- ر ن)</a:t>
            </a:r>
          </a:p>
          <a:p>
            <a:pPr algn="just" rtl="1"/>
            <a:r>
              <a:rPr lang="ar-EG" smtClean="0">
                <a:ea typeface="Majalla UI"/>
              </a:rPr>
              <a:t>ومعدلات تحديد طاقة البخر والنتح لثورنثويت</a:t>
            </a:r>
          </a:p>
          <a:p>
            <a:pPr algn="just" rtl="1"/>
            <a:r>
              <a:rPr lang="ar-EG" smtClean="0">
                <a:ea typeface="Majalla UI"/>
              </a:rPr>
              <a:t>ومعادلة تقدير الفاقد المائي من التبخر والنتح لاخوسلا</a:t>
            </a:r>
          </a:p>
          <a:p>
            <a:pPr algn="just" rtl="1"/>
            <a:r>
              <a:rPr lang="ar-EG" smtClean="0">
                <a:ea typeface="Majalla UI"/>
              </a:rPr>
              <a:t>وتعد أعظم مناطق البخر فوق المسطحات المائية هي المحصورة بين دائرتي عرض 10- 20 درجة شمالاً وجنوباً؛ نتيجة عظم الاشعاع الشمسي وقلة الأمطار الساقطة وحركة الرياح.</a:t>
            </a:r>
          </a:p>
          <a:p>
            <a:pPr algn="just" rtl="1"/>
            <a:r>
              <a:rPr lang="ar-EG" smtClean="0">
                <a:ea typeface="Majalla UI"/>
              </a:rPr>
              <a:t>وأقل المناطق شمال وجنوب 50 درجة حتى القطبين.</a:t>
            </a:r>
          </a:p>
          <a:p>
            <a:pPr algn="just" rtl="1"/>
            <a:endParaRPr lang="ar-EG" smtClean="0">
              <a:ea typeface="Majalla UI"/>
            </a:endParaRPr>
          </a:p>
          <a:p>
            <a:pPr algn="just" rtl="1"/>
            <a:endParaRPr lang="en-US" smtClean="0"/>
          </a:p>
        </p:txBody>
      </p:sp>
    </p:spTree>
    <p:extLst>
      <p:ext uri="{BB962C8B-B14F-4D97-AF65-F5344CB8AC3E}">
        <p14:creationId xmlns:p14="http://schemas.microsoft.com/office/powerpoint/2010/main" val="610005074"/>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a:xfrm>
            <a:off x="457200" y="704850"/>
            <a:ext cx="8229600" cy="895350"/>
          </a:xfrm>
        </p:spPr>
        <p:txBody>
          <a:bodyPr/>
          <a:lstStyle/>
          <a:p>
            <a:pPr algn="ctr" rtl="1"/>
            <a:r>
              <a:rPr lang="ar-EG" sz="4400" b="1" smtClean="0"/>
              <a:t>التكاثف</a:t>
            </a:r>
            <a:endParaRPr lang="en-US" sz="4400" b="1" smtClean="0"/>
          </a:p>
        </p:txBody>
      </p:sp>
      <p:sp>
        <p:nvSpPr>
          <p:cNvPr id="145411" name="Content Placeholder 2"/>
          <p:cNvSpPr>
            <a:spLocks noGrp="1"/>
          </p:cNvSpPr>
          <p:nvPr>
            <p:ph idx="1"/>
          </p:nvPr>
        </p:nvSpPr>
        <p:spPr>
          <a:xfrm>
            <a:off x="457200" y="1752600"/>
            <a:ext cx="8229600" cy="4572000"/>
          </a:xfrm>
        </p:spPr>
        <p:txBody>
          <a:bodyPr/>
          <a:lstStyle/>
          <a:p>
            <a:pPr algn="just" rtl="1"/>
            <a:r>
              <a:rPr lang="ar-EG" b="1" smtClean="0">
                <a:ea typeface="Majalla UI"/>
              </a:rPr>
              <a:t>التكاثف تحول بخار الماء من الحالة الغازية إلى الحالة السائلة ثم إلى الحالة الصلبة.</a:t>
            </a:r>
          </a:p>
          <a:p>
            <a:pPr algn="just" rtl="1"/>
            <a:r>
              <a:rPr lang="ar-EG" b="1" smtClean="0">
                <a:ea typeface="Majalla UI"/>
              </a:rPr>
              <a:t>التسام تحول بخار الماء من الحالة الغازية إلى الحالة الصلبة دون المرور بالحالة السائلة.</a:t>
            </a:r>
          </a:p>
          <a:p>
            <a:pPr algn="just" rtl="1"/>
            <a:r>
              <a:rPr lang="ar-EG" b="1" smtClean="0">
                <a:ea typeface="Majalla UI"/>
              </a:rPr>
              <a:t>التجمد تحول المياه من الحالة السائلة إلى الحالة الصلبة</a:t>
            </a:r>
          </a:p>
          <a:p>
            <a:pPr algn="just" rtl="1"/>
            <a:r>
              <a:rPr lang="ar-EG" b="1" smtClean="0">
                <a:ea typeface="Majalla UI"/>
              </a:rPr>
              <a:t>الانصهار أو الذوبان تحول المياه من صورتها الصلبة إلى الحالة السائلة</a:t>
            </a:r>
          </a:p>
          <a:p>
            <a:pPr algn="just" rtl="1">
              <a:buFont typeface="Wingdings 2" pitchFamily="18" charset="2"/>
              <a:buNone/>
            </a:pPr>
            <a:endParaRPr lang="ar-EG" b="1" smtClean="0">
              <a:ea typeface="Majalla UI"/>
            </a:endParaRPr>
          </a:p>
          <a:p>
            <a:pPr algn="just" rtl="1"/>
            <a:r>
              <a:rPr lang="ar-EG" b="1" smtClean="0">
                <a:ea typeface="Majalla UI"/>
              </a:rPr>
              <a:t>وتنحصر شروط حدوث التكاثف في ثلاث هي:</a:t>
            </a:r>
          </a:p>
          <a:p>
            <a:pPr algn="just" rtl="1"/>
            <a:r>
              <a:rPr lang="ar-EG" b="1" smtClean="0">
                <a:ea typeface="Majalla UI"/>
              </a:rPr>
              <a:t> نوايات التكاثف والتبريد الذاتي والرطوبة الجوية.</a:t>
            </a:r>
          </a:p>
          <a:p>
            <a:pPr algn="just" rtl="1"/>
            <a:endParaRPr lang="en-US" smtClean="0"/>
          </a:p>
        </p:txBody>
      </p:sp>
    </p:spTree>
    <p:extLst>
      <p:ext uri="{BB962C8B-B14F-4D97-AF65-F5344CB8AC3E}">
        <p14:creationId xmlns:p14="http://schemas.microsoft.com/office/powerpoint/2010/main" val="1568423327"/>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p:cNvSpPr>
            <a:spLocks noGrp="1"/>
          </p:cNvSpPr>
          <p:nvPr>
            <p:ph type="title"/>
          </p:nvPr>
        </p:nvSpPr>
        <p:spPr>
          <a:xfrm>
            <a:off x="457200" y="704850"/>
            <a:ext cx="8229600" cy="819150"/>
          </a:xfrm>
        </p:spPr>
        <p:txBody>
          <a:bodyPr/>
          <a:lstStyle/>
          <a:p>
            <a:pPr algn="ctr" rtl="1"/>
            <a:r>
              <a:rPr lang="ar-EG" sz="4400" b="1" smtClean="0"/>
              <a:t>مظاهر التكاثف</a:t>
            </a:r>
            <a:endParaRPr lang="en-US" sz="4400" smtClean="0"/>
          </a:p>
        </p:txBody>
      </p:sp>
      <p:sp>
        <p:nvSpPr>
          <p:cNvPr id="146435" name="Content Placeholder 2"/>
          <p:cNvSpPr>
            <a:spLocks noGrp="1"/>
          </p:cNvSpPr>
          <p:nvPr>
            <p:ph idx="1"/>
          </p:nvPr>
        </p:nvSpPr>
        <p:spPr>
          <a:xfrm>
            <a:off x="457200" y="1600200"/>
            <a:ext cx="8229600" cy="4724400"/>
          </a:xfrm>
        </p:spPr>
        <p:txBody>
          <a:bodyPr/>
          <a:lstStyle/>
          <a:p>
            <a:pPr algn="just" rtl="1"/>
            <a:r>
              <a:rPr lang="ar-EG" b="1" smtClean="0">
                <a:ea typeface="Majalla UI"/>
              </a:rPr>
              <a:t>إذا يقصد بالتكاثف تحول بخار الماء الموجود في الجو من حالته الغازية إلى جسم سائل أو صلب بحيث يمكن رؤيته بالعين المجردة.</a:t>
            </a:r>
          </a:p>
          <a:p>
            <a:pPr algn="just" rtl="1"/>
            <a:r>
              <a:rPr lang="ar-EG" b="1" smtClean="0">
                <a:ea typeface="Majalla UI"/>
              </a:rPr>
              <a:t>ولا يتوقف حدوث عملية التكاثف على انخفاض درجة حرارة الهواء إلى نقطة الندي ولكن ايضاً على مدي توافر نوايات التكاثف.</a:t>
            </a:r>
          </a:p>
          <a:p>
            <a:pPr algn="just" rtl="1"/>
            <a:r>
              <a:rPr lang="ar-EG" b="1" smtClean="0">
                <a:ea typeface="Majalla UI"/>
              </a:rPr>
              <a:t>فقد يتعرض بخار الماء الممثل من الهواء لعمليات التكاثف بالقرب من سطح الأرض متخذ عدة صور منها الندي </a:t>
            </a:r>
            <a:r>
              <a:rPr lang="en-US" b="1" smtClean="0"/>
              <a:t>Dew</a:t>
            </a:r>
            <a:r>
              <a:rPr lang="ar-EG" b="1" smtClean="0">
                <a:ea typeface="Majalla UI"/>
              </a:rPr>
              <a:t> والصقيع </a:t>
            </a:r>
            <a:r>
              <a:rPr lang="en-US" b="1" smtClean="0"/>
              <a:t>Frost</a:t>
            </a:r>
            <a:r>
              <a:rPr lang="ar-EG" b="1" smtClean="0">
                <a:ea typeface="Majalla UI"/>
              </a:rPr>
              <a:t> والضباب </a:t>
            </a:r>
            <a:r>
              <a:rPr lang="en-US" b="1" smtClean="0"/>
              <a:t>Fogs</a:t>
            </a:r>
            <a:r>
              <a:rPr lang="ar-EG" b="1" smtClean="0">
                <a:ea typeface="Majalla UI"/>
              </a:rPr>
              <a:t> بأنواعه المختلفة.</a:t>
            </a:r>
          </a:p>
          <a:p>
            <a:pPr algn="just" rtl="1"/>
            <a:r>
              <a:rPr lang="ar-EG" b="1" smtClean="0">
                <a:ea typeface="Majalla UI"/>
              </a:rPr>
              <a:t>وقد يتعرض بخار الماء الممثل من الهواء لعمليات التكاثف التدريجية والفجائية  في طبقات الجو العليا متخذ عدة صور منها السحب </a:t>
            </a:r>
            <a:r>
              <a:rPr lang="en-US" b="1" smtClean="0"/>
              <a:t>Clouds</a:t>
            </a:r>
            <a:r>
              <a:rPr lang="ar-EG" b="1" smtClean="0">
                <a:ea typeface="Majalla UI"/>
              </a:rPr>
              <a:t> والمطر </a:t>
            </a:r>
            <a:r>
              <a:rPr lang="en-US" b="1" smtClean="0"/>
              <a:t>Rainfall</a:t>
            </a:r>
            <a:r>
              <a:rPr lang="ar-EG" b="1" smtClean="0">
                <a:ea typeface="Majalla UI"/>
              </a:rPr>
              <a:t> والبرد </a:t>
            </a:r>
            <a:r>
              <a:rPr lang="en-US" b="1" smtClean="0"/>
              <a:t>Hail</a:t>
            </a:r>
            <a:r>
              <a:rPr lang="ar-EG" b="1" smtClean="0">
                <a:ea typeface="Majalla UI"/>
              </a:rPr>
              <a:t> والثلج</a:t>
            </a:r>
            <a:r>
              <a:rPr lang="en-US" b="1" smtClean="0"/>
              <a:t> </a:t>
            </a:r>
            <a:r>
              <a:rPr lang="ar-EG" b="1" smtClean="0">
                <a:ea typeface="Majalla UI"/>
              </a:rPr>
              <a:t> </a:t>
            </a:r>
            <a:r>
              <a:rPr lang="en-US" b="1" smtClean="0"/>
              <a:t>Snow</a:t>
            </a:r>
            <a:r>
              <a:rPr lang="ar-EG" b="1" smtClean="0">
                <a:ea typeface="Majalla UI"/>
              </a:rPr>
              <a:t>.</a:t>
            </a:r>
            <a:endParaRPr lang="en-US" b="1" smtClean="0"/>
          </a:p>
        </p:txBody>
      </p:sp>
    </p:spTree>
    <p:extLst>
      <p:ext uri="{BB962C8B-B14F-4D97-AF65-F5344CB8AC3E}">
        <p14:creationId xmlns:p14="http://schemas.microsoft.com/office/powerpoint/2010/main" val="3224286984"/>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a:xfrm>
            <a:off x="457200" y="704850"/>
            <a:ext cx="8229600" cy="666750"/>
          </a:xfrm>
        </p:spPr>
        <p:txBody>
          <a:bodyPr/>
          <a:lstStyle/>
          <a:p>
            <a:pPr algn="ctr" rtl="1"/>
            <a:r>
              <a:rPr lang="ar-EG" sz="4400" b="1" dirty="0" smtClean="0"/>
              <a:t>مظاهر التكاثف</a:t>
            </a:r>
            <a:endParaRPr lang="en-US" sz="4400" b="1" dirty="0" smtClean="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4281329"/>
              </p:ext>
            </p:extLst>
          </p:nvPr>
        </p:nvGraphicFramePr>
        <p:xfrm>
          <a:off x="457200" y="1524001"/>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1141718"/>
      </p:ext>
    </p:extLst>
  </p:cSld>
  <p:clrMapOvr>
    <a:masterClrMapping/>
  </p:clrMapOvr>
  <p:transition>
    <p:wedg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18</TotalTime>
  <Words>1416</Words>
  <Application>Microsoft Office PowerPoint</Application>
  <PresentationFormat>On-screen Show (4:3)</PresentationFormat>
  <Paragraphs>144</Paragraphs>
  <Slides>32</Slides>
  <Notes>0</Notes>
  <HiddenSlides>0</HiddenSlides>
  <MMClips>1</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Office Theme</vt:lpstr>
      <vt:lpstr>Flow</vt:lpstr>
      <vt:lpstr>2_Flow</vt:lpstr>
      <vt:lpstr>PowerPoint Presentation</vt:lpstr>
      <vt:lpstr>الدورة الهيدرولوجية Hydrological Cycle</vt:lpstr>
      <vt:lpstr>الرطوبة Humidity</vt:lpstr>
      <vt:lpstr>الرطوبة Humidity</vt:lpstr>
      <vt:lpstr>البخر والنتح</vt:lpstr>
      <vt:lpstr>البخر والنتح</vt:lpstr>
      <vt:lpstr>التكاثف</vt:lpstr>
      <vt:lpstr>مظاهر التكاثف</vt:lpstr>
      <vt:lpstr>مظاهر التكاثف</vt:lpstr>
      <vt:lpstr>الندي Dew </vt:lpstr>
      <vt:lpstr>الصقيع Frost</vt:lpstr>
      <vt:lpstr>الضباب Fogs</vt:lpstr>
      <vt:lpstr>السحب Clouds</vt:lpstr>
      <vt:lpstr> السحب المرتفعة High Clouds</vt:lpstr>
      <vt:lpstr>Cirrus (Ci)  سحب السمحاق </vt:lpstr>
      <vt:lpstr>Cirrocumulus (Cc) سمحاق ركامي  </vt:lpstr>
      <vt:lpstr>Cirrostratus (Cs) سمحاق طبقي </vt:lpstr>
      <vt:lpstr>السحب المتوسطة Middle Clouds </vt:lpstr>
      <vt:lpstr>ركامي متوسط Altocumulus (Ac) </vt:lpstr>
      <vt:lpstr>Altostratus (As) طبقي متوسط </vt:lpstr>
      <vt:lpstr>Nimbostratus (Ns)متوسط كثيف </vt:lpstr>
      <vt:lpstr>Low Cloudsالسحب المنخفضة </vt:lpstr>
      <vt:lpstr>Stratocumulus (Sc) ركامي طبقي </vt:lpstr>
      <vt:lpstr>Stratus (St) طبقي منخفض </vt:lpstr>
      <vt:lpstr>Cumulus (Cu) المزن الركامي </vt:lpstr>
      <vt:lpstr>Cumulonimbus (Cb) ركامي منخفض </vt:lpstr>
      <vt:lpstr>الثلج  Snow</vt:lpstr>
      <vt:lpstr>البرد Hail</vt:lpstr>
      <vt:lpstr>المطر Rainfall</vt:lpstr>
      <vt:lpstr>العوامل المؤثرة كمية المطر وتوزيعها</vt:lpstr>
      <vt:lpstr>نظم المطر</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2016-10-15T18:57:16Z</dcterms:created>
  <dcterms:modified xsi:type="dcterms:W3CDTF">2016-10-15T19:15:53Z</dcterms:modified>
</cp:coreProperties>
</file>