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ADCA9B-E0A6-483E-9F51-62B787DEF843}" type="datetimeFigureOut">
              <a:rPr lang="en-US" smtClean="0"/>
              <a:t>2/2/2015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C71053-5E9C-4864-A7D1-EB4F1C08475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abusharha@ksu.edu.s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Clinical Examination of The Visual System 2</a:t>
            </a:r>
            <a:br>
              <a:rPr lang="en-US" dirty="0" smtClean="0"/>
            </a:br>
            <a:r>
              <a:rPr lang="en-US" dirty="0" smtClean="0"/>
              <a:t>(Opto 314)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Dr. Ali Abusharha</a:t>
            </a:r>
          </a:p>
          <a:p>
            <a:pPr algn="ctr"/>
            <a:r>
              <a:rPr lang="en-US" dirty="0">
                <a:hlinkClick r:id="rId2"/>
              </a:rPr>
              <a:t>aabusharha@ksu.edu.sa</a:t>
            </a:r>
            <a:endParaRPr lang="en-US" dirty="0"/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Room 2096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Tel 4693543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17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4500" b="1" i="1" dirty="0"/>
              <a:t>Topics: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This course will cover the following topics:</a:t>
            </a:r>
          </a:p>
          <a:p>
            <a:pPr marL="0" indent="0">
              <a:buNone/>
            </a:pPr>
            <a:endParaRPr lang="en-US" b="1" i="1" dirty="0" smtClean="0"/>
          </a:p>
          <a:p>
            <a:r>
              <a:rPr lang="en-US" dirty="0"/>
              <a:t>D</a:t>
            </a:r>
            <a:r>
              <a:rPr lang="en-US" dirty="0" smtClean="0"/>
              <a:t>irect </a:t>
            </a:r>
            <a:r>
              <a:rPr lang="en-US" dirty="0"/>
              <a:t>and indirect </a:t>
            </a:r>
            <a:r>
              <a:rPr lang="en-US" dirty="0" smtClean="0"/>
              <a:t>ophthalmoscopy</a:t>
            </a:r>
          </a:p>
          <a:p>
            <a:r>
              <a:rPr lang="en-US" dirty="0" smtClean="0"/>
              <a:t> </a:t>
            </a:r>
            <a:r>
              <a:rPr lang="en-US" dirty="0"/>
              <a:t>slit-lamp </a:t>
            </a:r>
            <a:r>
              <a:rPr lang="en-US" dirty="0" err="1"/>
              <a:t>biomicroscope</a:t>
            </a:r>
            <a:r>
              <a:rPr lang="en-US" dirty="0"/>
              <a:t> examination of the anterior </a:t>
            </a:r>
            <a:r>
              <a:rPr lang="en-US" dirty="0" smtClean="0"/>
              <a:t>segment</a:t>
            </a:r>
          </a:p>
          <a:p>
            <a:r>
              <a:rPr lang="en-US" dirty="0" smtClean="0"/>
              <a:t>subjective </a:t>
            </a:r>
            <a:r>
              <a:rPr lang="en-US" dirty="0"/>
              <a:t>refraction (monocular and </a:t>
            </a:r>
            <a:r>
              <a:rPr lang="en-US" dirty="0" smtClean="0"/>
              <a:t>binocular)</a:t>
            </a:r>
          </a:p>
          <a:p>
            <a:r>
              <a:rPr lang="en-US" dirty="0" smtClean="0"/>
              <a:t>stereopsis</a:t>
            </a:r>
          </a:p>
          <a:p>
            <a:r>
              <a:rPr lang="en-US" dirty="0" smtClean="0"/>
              <a:t> </a:t>
            </a:r>
            <a:r>
              <a:rPr lang="en-US" dirty="0"/>
              <a:t>color </a:t>
            </a:r>
            <a:r>
              <a:rPr lang="en-US" dirty="0" smtClean="0"/>
              <a:t>vision</a:t>
            </a:r>
          </a:p>
          <a:p>
            <a:r>
              <a:rPr lang="en-US" dirty="0" smtClean="0"/>
              <a:t>contrast </a:t>
            </a:r>
            <a:r>
              <a:rPr lang="en-US" dirty="0"/>
              <a:t>sensitivity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56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5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Marks distribution:</a:t>
            </a:r>
            <a:r>
              <a:rPr lang="en-US" b="1" i="1" dirty="0" smtClean="0"/>
              <a:t> </a:t>
            </a:r>
          </a:p>
          <a:p>
            <a:pPr marL="0" indent="0">
              <a:buNone/>
            </a:pPr>
            <a:endParaRPr lang="en-US" b="1" i="1" dirty="0" smtClean="0"/>
          </a:p>
          <a:p>
            <a:r>
              <a:rPr lang="en-US" dirty="0" smtClean="0"/>
              <a:t>70% theory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Mid (15+15+ 10)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Final 30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30% practical </a:t>
            </a:r>
          </a:p>
          <a:p>
            <a:pPr marL="0" indent="0">
              <a:buNone/>
            </a:pPr>
            <a:r>
              <a:rPr lang="en-US" dirty="0" smtClean="0"/>
              <a:t>    (Mid 10+ Fin 20)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363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617720"/>
          </a:xfrm>
        </p:spPr>
        <p:txBody>
          <a:bodyPr/>
          <a:lstStyle/>
          <a:p>
            <a:pPr marL="0" indent="0">
              <a:buNone/>
            </a:pPr>
            <a:r>
              <a:rPr lang="en-US" sz="45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Remember </a:t>
            </a:r>
            <a:r>
              <a:rPr lang="en-US" sz="45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!!</a:t>
            </a:r>
          </a:p>
          <a:p>
            <a:pPr marL="0" indent="0">
              <a:buNone/>
            </a:pPr>
            <a:endParaRPr lang="en-US" sz="45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/>
              <a:t>Uniform</a:t>
            </a:r>
          </a:p>
          <a:p>
            <a:r>
              <a:rPr lang="en-US" dirty="0" smtClean="0"/>
              <a:t>On time (Max 10 Min)</a:t>
            </a:r>
          </a:p>
          <a:p>
            <a:r>
              <a:rPr lang="en-US" dirty="0" smtClean="0"/>
              <a:t>Food &amp; drinks are not allowed in labs</a:t>
            </a:r>
          </a:p>
          <a:p>
            <a:r>
              <a:rPr lang="en-US" dirty="0" smtClean="0"/>
              <a:t>Phones should be off all the time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98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856488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Absence policy:</a:t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9546"/>
            <a:ext cx="8229600" cy="4389120"/>
          </a:xfrm>
        </p:spPr>
        <p:txBody>
          <a:bodyPr/>
          <a:lstStyle/>
          <a:p>
            <a:r>
              <a:rPr lang="en-US" dirty="0"/>
              <a:t>Student should provide official documents within one </a:t>
            </a:r>
            <a:r>
              <a:rPr lang="en-US" dirty="0" smtClean="0"/>
              <a:t>week</a:t>
            </a:r>
          </a:p>
          <a:p>
            <a:r>
              <a:rPr lang="en-US" dirty="0"/>
              <a:t>12 lectures per semester, 25% equivalent for 3 lectures </a:t>
            </a:r>
          </a:p>
          <a:p>
            <a:r>
              <a:rPr lang="en-US" dirty="0"/>
              <a:t>-2 marks for each missed lecture </a:t>
            </a:r>
          </a:p>
          <a:p>
            <a:r>
              <a:rPr lang="en-US" dirty="0"/>
              <a:t>+5 marks for students with no missed </a:t>
            </a:r>
            <a:r>
              <a:rPr lang="en-US" dirty="0" smtClean="0"/>
              <a:t>class (both)</a:t>
            </a:r>
          </a:p>
          <a:p>
            <a:r>
              <a:rPr lang="en-US" dirty="0"/>
              <a:t>A</a:t>
            </a:r>
            <a:r>
              <a:rPr lang="en-US" dirty="0" smtClean="0"/>
              <a:t>ttendance will be counted twice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99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149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Clinical Examination of The Visual System 2 (Opto 314)</vt:lpstr>
      <vt:lpstr>Topics:</vt:lpstr>
      <vt:lpstr>PowerPoint Presentation</vt:lpstr>
      <vt:lpstr>PowerPoint Presentation</vt:lpstr>
      <vt:lpstr>Absence policy: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Examination of The Visual System 2 (Opto 314)</dc:title>
  <dc:creator>User</dc:creator>
  <cp:lastModifiedBy>User</cp:lastModifiedBy>
  <cp:revision>9</cp:revision>
  <dcterms:created xsi:type="dcterms:W3CDTF">2015-02-01T10:21:03Z</dcterms:created>
  <dcterms:modified xsi:type="dcterms:W3CDTF">2015-02-02T04:44:40Z</dcterms:modified>
</cp:coreProperties>
</file>