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77" r:id="rId2"/>
    <p:sldId id="382" r:id="rId3"/>
    <p:sldId id="421" r:id="rId4"/>
    <p:sldId id="422" r:id="rId5"/>
    <p:sldId id="423" r:id="rId6"/>
    <p:sldId id="424" r:id="rId7"/>
    <p:sldId id="425" r:id="rId8"/>
    <p:sldId id="426" r:id="rId9"/>
    <p:sldId id="427" r:id="rId10"/>
    <p:sldId id="428" r:id="rId11"/>
    <p:sldId id="429" r:id="rId12"/>
    <p:sldId id="430" r:id="rId13"/>
    <p:sldId id="431" r:id="rId14"/>
    <p:sldId id="432" r:id="rId15"/>
    <p:sldId id="445" r:id="rId16"/>
    <p:sldId id="434" r:id="rId17"/>
    <p:sldId id="435" r:id="rId18"/>
    <p:sldId id="436" r:id="rId19"/>
    <p:sldId id="444" r:id="rId20"/>
    <p:sldId id="437" r:id="rId21"/>
    <p:sldId id="438" r:id="rId22"/>
    <p:sldId id="439" r:id="rId23"/>
    <p:sldId id="440" r:id="rId24"/>
    <p:sldId id="441" r:id="rId25"/>
    <p:sldId id="44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0" autoAdjust="0"/>
    <p:restoredTop sz="84334" autoAdjust="0"/>
  </p:normalViewPr>
  <p:slideViewPr>
    <p:cSldViewPr>
      <p:cViewPr varScale="1">
        <p:scale>
          <a:sx n="61" d="100"/>
          <a:sy n="61" d="100"/>
        </p:scale>
        <p:origin x="-138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 1 provides an overview of integrated marketing communications, the basic communications model, and the organization of the textbook. The chapter also provides information on current trends in marketing communications.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understanding integrated marketing communications, it helps to review the steps in a marketing plan. The current situational analysis and SWOT set the stage for setting marketing objectives and choosing the target market. Once these are set, the marketing person can develop strategies and tactics. IMC will be part of the overall marketing strategy to reach consumers. It will also be part of the tactics, which are the plans for achieving the objectives and carrying out the strategies. Implementation and evaluation conclude the marketing planning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104828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a:t>
            </a:r>
            <a:r>
              <a:rPr lang="en-US" baseline="0" dirty="0" smtClean="0"/>
              <a:t> global competition has come a greater scrutiny of advertising and marketing budgets. This has led to a greater emphasis on accountability of expenditures and measurable results. The drive for measurable results is one of the factors that has led to the explosion of the digital arena, which includes social media. Measuring the impact of digital expenditures is easier than for traditional advertising. Because consumers now access information from smartphones, tablets, and other media platforms, companies must integrate their marketing communications across all platforms. With greater access to information, consumers now have considerably more channel power. With the rise of the Internet, competition now comes from the entire world. This global competition has increased the level of brand parity now seen across most product categories. To decrease brand parity and build some brand equity, brands are putting greater emphasis on customer engagement.</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41276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Companies want ad agencies and marketing officers to be accountable for their expenditures. CEOs, CFOs, and CMOs want measureable results. Show us the proof that the $50 million ad campaign is working and will translate into sales. In the past, once an ad agency was hired, they stayed with a client for a number of years because they knew the brand. Now, companies want results. If not, then a new agency will be chosen. With the rise in popularity of social media, there is less reliance on mass TV advertising. Agencies continue to explore alternative ways of reaching consumers where it is less cluttered than mass media.</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841165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Alternative media has become the new buzz phrase in advertising, especially online. The Internet provides an interactivity with consumers. Websites, blogs, and social networks all provide two-way communications. Smartphones are replacing cell phones, so consumers now have the Internet with them at all times, increasing the ways and means of reaching them. As a result, companies are shifting dollars from traditional media to digital media.</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2924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Consumers now spend more time with</a:t>
            </a:r>
            <a:r>
              <a:rPr lang="en-US" baseline="0" dirty="0" smtClean="0"/>
              <a:t> non-television screens than they do watching TV. Research by Ipsos OTX identified 4 ways that consumers interact with multiple media formats. Content grazing involves looking at two or more screens simultaneously to access different content. Investigative spider-webbing occurs when consumers pursue specific content across multiple platforms. Quantum journey focuses on completing a specific task across multiple platforms. Social spider-webbing occurs when consumers share content across multiple devices.</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15693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survey by Ipsos OTX, consumers</a:t>
            </a:r>
            <a:r>
              <a:rPr lang="en-US" baseline="0" dirty="0" smtClean="0"/>
              <a:t> were asked how they integrate across multiple platforms. Content grazing is the most frequently method used, at 68%. Social spider-webbing is the least used, 39%. Respondents were able to select more than one method of interacting, thus producing percentages that add to more than 100%.</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34593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Channel power has changed and is continuing to change. For the first 60 or so years in the 1900s, channel power resided with the manufacturers, such as Procter &amp; Gamble. It then shifted to retailers, especially large chain retailers like Wal-Mart. Retailers controlled shelf space, had purchase data, and determined what products and brands went on the shelves. Consumers had to buy whatever brands a retailer stocked. Power is now beginning to shift to consumers, primarily because consumers do not have to purchase from the local retail store. They have options. Retailers who realize this are providing multiple ways for consumers to purchase and receive products.</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18561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Advances in communication technology have led to the rise of global competition. Every business competes in some way with global firms, either directly or indirectly, either for customers or for supplies. Products can be purchased from multiple locations. As a result, the level of competition has increased, and the prices of products have fallen. The challenge businesses now face is that consumers want it all. They want the lower prices created by global competition, but they also want quality. To provide this to consumers, manufacturers and retailers must work together. They must become partners with mutual goals that benefit both parties.</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7480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brand parity, consumers see the brands as about equal in quality and attributes. Rather than having one brand that is viewed as being superior, consumers often have a group of brands they feel are equal and would meet their needs. As a result, in brand parity situations, quality and characteristics become less important since these are viewed as being equal. That makes price often the determining factor. The rise in brand parity has led to a decline in brand loyalty.</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597521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increase in brand parity and the decline in brand loyalty, companies have placed greater emphasis on customer engagement. Contact points between customers and the product are examined in an effort to improve communication and the relationship. Digital media is now a critical component of IMC plans because it provides two-way communication. It is no longer sufficient to talk to customers, you must develop a dialogue with customers. The goal – a deeper emotional commitment on the part of consumers towards the brand.</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60936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objectives for Chapter 1.</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Customer engagement is vital to the success of brands. It is also important for nonprofits, such as the Salvation Army.</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277005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Technomic</a:t>
            </a:r>
            <a:r>
              <a:rPr lang="en-US" dirty="0" smtClean="0"/>
              <a:t> Consumer Brand Metric monitors</a:t>
            </a:r>
            <a:r>
              <a:rPr lang="en-US" baseline="0" dirty="0" smtClean="0"/>
              <a:t> 120 restaurants across 60 attributes. For this survey, 78,743 people responded to three metrics about restaurant advertising – has memorable advertising, has advertising I can relate to, and has advertising that makes me hungry. The bar chart shows the results of the survey. Subway had the highest composite score (73.3) followed by Olive Garden (72.9).</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026131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pyramid represents the structure of the text. At the bottom level are issues such as brand management, buyer behaviors, and the IMC planning process. Section 2 deals with advertising issues, section 3 with digital marketing, social media, and alternative channels, and level 4 with database and direct response marketing, sales promotions, and public relations. The book concludes with discussions on regulations, ethics, and an evaluation of the IMC effort.</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134874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of the increase in global competition, firms must coordinate marketing efforts across multiple countries. Because of cultural differences and language differences, it is a greater challenge. Firms can use a standardized approach which means the same approach and message is used in every global market. This works only for global brands that are worldwide and well known. An alternative is adaptation, which means firms adapt their marketing communications to each country, region, and culture. The idea is to “think globally, but act locally.”</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30159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a:t>
            </a:r>
            <a:r>
              <a:rPr lang="en-US" baseline="0" dirty="0" smtClean="0">
                <a:latin typeface="Arial" charset="0"/>
              </a:rPr>
              <a:t> blog exercises for Chapter 1 include American Eagle, Chick-</a:t>
            </a:r>
            <a:r>
              <a:rPr lang="en-US" baseline="0" dirty="0" err="1" smtClean="0">
                <a:latin typeface="Arial" charset="0"/>
              </a:rPr>
              <a:t>fil</a:t>
            </a:r>
            <a:r>
              <a:rPr lang="en-US" baseline="0" dirty="0" smtClean="0">
                <a:latin typeface="Arial" charset="0"/>
              </a:rPr>
              <a:t>-A, and videos about integrated marketing. Links are embedded in the text for each.</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36463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chapter provides an overview of integrated marketing communications. It is a highly competitive and global marketplace, and firms are looking for ways to stand out. Brands are looking for means to become a part of customers’ evoked sets. Companies have a wide variety of media from which to choose, both traditional and nontraditional. Because customers are bombarded with so many marketing messages, it is vital for a company to stand out with a clear, consistent, and integrated message.</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78995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the term “diet” became</a:t>
            </a:r>
            <a:r>
              <a:rPr lang="en-US" baseline="0" dirty="0" smtClean="0"/>
              <a:t> unpopularity, Lean Cuisine needed to embark on a new path. In an effort to connect with consumers, Lean Cuisine developed new products and launched a new image campaign entitled “Frozen, How Fresh Stays Fresh.” A new social media campaign was also launched entitled “Weigh This” that sought to shift people’s relative importance of weight compared to other aspects of life. The goal was to change the image from a diet food to fresh food that was frozen.</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341553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communication process consists of five stages, or components. The sender is the individual or company that wants to send a marketing message to consumers or to other businesses. It can be an advertisement, a brochure, or even a salesperson. Encoding is the process of taking the message and putting it into an ad, brochure, or sales presentation. The transmission device is the television, the paper on which the brochure is printed, or the salesperson at the retail store. The receiver is the consumer or business buyer. Decoding is the process of interpreting the marketing message. Effective communication has taken place if the message that is decoded is the same as was encoded. But, often noise occurs and distorts the message. Noise can be anything and can occur at any stage. Senders can obtain feedback from receivers and use the information to start the process again.</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68932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Social media has become an important marketing medium for businesses. A brand that has successfully used social media is Chick-</a:t>
            </a:r>
            <a:r>
              <a:rPr lang="en-US" dirty="0" err="1" smtClean="0"/>
              <a:t>fil</a:t>
            </a:r>
            <a:r>
              <a:rPr lang="en-US" dirty="0" smtClean="0"/>
              <a:t>-A. The online message has been carefully integrated with the offline marketing thrust of the brand. It provides a venue for posting announcements about store openings, special deals, and coupons.</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57734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examples of noise that can impact effective communication and prevent the encoded message from being heard at all or lead</a:t>
            </a:r>
            <a:r>
              <a:rPr lang="en-US" baseline="0" dirty="0" smtClean="0"/>
              <a:t> to the message being </a:t>
            </a:r>
            <a:r>
              <a:rPr lang="en-US" dirty="0" smtClean="0"/>
              <a:t>decoded differently than was intended.</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72570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Definition of integrated marketing communications. Key components are:</a:t>
            </a:r>
          </a:p>
          <a:p>
            <a:pPr eaLnBrk="1" hangingPunct="1">
              <a:buFontTx/>
              <a:buChar char="•"/>
            </a:pPr>
            <a:r>
              <a:rPr lang="en-US" dirty="0" smtClean="0"/>
              <a:t> Coordination and integration of </a:t>
            </a:r>
            <a:r>
              <a:rPr lang="en-US" b="0" dirty="0" smtClean="0"/>
              <a:t>all </a:t>
            </a:r>
            <a:r>
              <a:rPr lang="en-US" dirty="0" smtClean="0"/>
              <a:t>marketing communication tools and venues</a:t>
            </a:r>
          </a:p>
          <a:p>
            <a:pPr eaLnBrk="1" hangingPunct="1">
              <a:buFontTx/>
              <a:buChar char="•"/>
            </a:pPr>
            <a:r>
              <a:rPr lang="en-US" dirty="0" smtClean="0"/>
              <a:t> Seamless marketing program designed to maximize impact at lower costs</a:t>
            </a:r>
          </a:p>
          <a:p>
            <a:pPr eaLnBrk="1" hangingPunct="1">
              <a:buFontTx/>
              <a:buChar char="•"/>
            </a:pPr>
            <a:r>
              <a:rPr lang="en-US" dirty="0" smtClean="0"/>
              <a:t> Includes all b-to-b, channel, customer, external, and internal communications</a:t>
            </a: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32972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traditional marketing mix consists of product, price, promotion, and distribution. Traditionally, the promotion component consisted of advertising, sales promotions, and personal selling. Today, it has expanded to include database marketing, direct response marketing, sponsorship marketing, digital marketing, social media, alternative marketing, and public relations. The venues for reaching consumers have increased beyond advertising.</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93480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smtClean="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mediapost.com/publications/article/19578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1022534"/>
          </a:xfrm>
        </p:spPr>
        <p:txBody>
          <a:bodyPr/>
          <a:lstStyle/>
          <a:p>
            <a:r>
              <a:rPr lang="en-US" sz="3600" dirty="0" smtClean="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smtClean="0">
                <a:latin typeface="+mj-lt"/>
              </a:rPr>
              <a:t>Eighth</a:t>
            </a:r>
            <a:r>
              <a:rPr lang="en-IN" sz="2400" dirty="0" smtClean="0">
                <a:latin typeface="+mj-lt"/>
              </a:rPr>
              <a:t> </a:t>
            </a:r>
            <a:r>
              <a:rPr lang="en-IN" sz="2400" dirty="0" smtClean="0">
                <a:latin typeface="+mj-lt"/>
              </a:rPr>
              <a:t>Edition, Global Edition</a:t>
            </a:r>
            <a:endParaRPr lang="en-IN" sz="2400" dirty="0" smtClean="0">
              <a:latin typeface="+mj-lt"/>
            </a:endParaRP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1</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t>Integrated Marketing Communications</a:t>
            </a:r>
            <a:endParaRPr lang="en-US" sz="3600" dirty="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726" y="1872403"/>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1.4 Steps </a:t>
            </a:r>
            <a:r>
              <a:rPr lang="en-US" sz="3600" dirty="0">
                <a:latin typeface="+mj-lt"/>
              </a:rPr>
              <a:t>of a Marketing Plan</a:t>
            </a:r>
          </a:p>
        </p:txBody>
      </p:sp>
      <p:sp>
        <p:nvSpPr>
          <p:cNvPr id="5" name="Content Placeholder 4"/>
          <p:cNvSpPr>
            <a:spLocks noGrp="1"/>
          </p:cNvSpPr>
          <p:nvPr>
            <p:ph idx="1"/>
          </p:nvPr>
        </p:nvSpPr>
        <p:spPr>
          <a:xfrm>
            <a:off x="457200" y="1600200"/>
            <a:ext cx="8229600" cy="4800600"/>
          </a:xfrm>
        </p:spPr>
        <p:txBody>
          <a:bodyPr/>
          <a:lstStyle/>
          <a:p>
            <a:pPr marL="255600" indent="-255600">
              <a:buSzPct val="100000"/>
              <a:defRPr/>
            </a:pPr>
            <a:r>
              <a:rPr lang="en-US" sz="2600" dirty="0"/>
              <a:t>Current situational analysis</a:t>
            </a:r>
          </a:p>
          <a:p>
            <a:pPr marL="255600" indent="-255600">
              <a:buSzPct val="100000"/>
              <a:defRPr/>
            </a:pPr>
            <a:r>
              <a:rPr lang="en-US" sz="2600" dirty="0"/>
              <a:t>SWOT analysis</a:t>
            </a:r>
          </a:p>
          <a:p>
            <a:pPr marL="255600" indent="-255600">
              <a:buSzPct val="100000"/>
              <a:defRPr/>
            </a:pPr>
            <a:r>
              <a:rPr lang="en-US" sz="2600" dirty="0"/>
              <a:t>Marketing objectives</a:t>
            </a:r>
          </a:p>
          <a:p>
            <a:pPr marL="255600" indent="-255600">
              <a:buSzPct val="100000"/>
              <a:defRPr/>
            </a:pPr>
            <a:r>
              <a:rPr lang="en-US" sz="2600" dirty="0"/>
              <a:t>Target market</a:t>
            </a:r>
          </a:p>
          <a:p>
            <a:pPr marL="255600" indent="-255600">
              <a:buSzPct val="100000"/>
              <a:defRPr/>
            </a:pPr>
            <a:r>
              <a:rPr lang="en-US" sz="2600" dirty="0"/>
              <a:t>Marketing strategies</a:t>
            </a:r>
          </a:p>
          <a:p>
            <a:pPr marL="255600" indent="-255600">
              <a:buSzPct val="100000"/>
              <a:defRPr/>
            </a:pPr>
            <a:r>
              <a:rPr lang="en-US" sz="2600" dirty="0"/>
              <a:t>Marketing tactics</a:t>
            </a:r>
          </a:p>
          <a:p>
            <a:pPr marL="255600" indent="-255600">
              <a:buSzPct val="100000"/>
              <a:defRPr/>
            </a:pPr>
            <a:r>
              <a:rPr lang="en-US" sz="2600" dirty="0"/>
              <a:t>Implementation</a:t>
            </a:r>
          </a:p>
          <a:p>
            <a:pPr marL="255600" indent="-255600">
              <a:buSzPct val="100000"/>
              <a:defRPr/>
            </a:pPr>
            <a:r>
              <a:rPr lang="en-US" sz="2600" dirty="0"/>
              <a:t>Evaluation of performance</a:t>
            </a:r>
          </a:p>
        </p:txBody>
      </p:sp>
    </p:spTree>
    <p:extLst>
      <p:ext uri="{BB962C8B-B14F-4D97-AF65-F5344CB8AC3E}">
        <p14:creationId xmlns:p14="http://schemas.microsoft.com/office/powerpoint/2010/main" val="201458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1.5 Trends </a:t>
            </a:r>
            <a:r>
              <a:rPr lang="en-US" sz="3600" dirty="0">
                <a:latin typeface="+mj-lt"/>
              </a:rPr>
              <a:t>Affecting Marketing Communications</a:t>
            </a:r>
          </a:p>
        </p:txBody>
      </p:sp>
      <p:sp>
        <p:nvSpPr>
          <p:cNvPr id="5" name="Content Placeholder 4"/>
          <p:cNvSpPr>
            <a:spLocks noGrp="1"/>
          </p:cNvSpPr>
          <p:nvPr>
            <p:ph idx="1"/>
          </p:nvPr>
        </p:nvSpPr>
        <p:spPr>
          <a:xfrm>
            <a:off x="457200" y="1600200"/>
            <a:ext cx="8229600" cy="4343400"/>
          </a:xfrm>
        </p:spPr>
        <p:txBody>
          <a:bodyPr/>
          <a:lstStyle/>
          <a:p>
            <a:pPr marL="255600" indent="-255600">
              <a:buSzPct val="100000"/>
            </a:pPr>
            <a:r>
              <a:rPr lang="en-US" sz="2600" dirty="0"/>
              <a:t>Emphasis on accountability </a:t>
            </a:r>
            <a:r>
              <a:rPr lang="en-US" sz="2600" dirty="0" smtClean="0"/>
              <a:t>and </a:t>
            </a:r>
            <a:r>
              <a:rPr lang="en-US" sz="2600" dirty="0"/>
              <a:t>measurable results</a:t>
            </a:r>
          </a:p>
          <a:p>
            <a:pPr marL="255600" indent="-255600">
              <a:buSzPct val="100000"/>
            </a:pPr>
            <a:r>
              <a:rPr lang="en-US" sz="2600" dirty="0"/>
              <a:t>Explosion of the digital arena</a:t>
            </a:r>
          </a:p>
          <a:p>
            <a:pPr marL="255600" indent="-255600">
              <a:buSzPct val="100000"/>
            </a:pPr>
            <a:r>
              <a:rPr lang="en-US" sz="2600" dirty="0"/>
              <a:t>Integration of media platforms</a:t>
            </a:r>
          </a:p>
          <a:p>
            <a:pPr marL="255600" indent="-255600">
              <a:buSzPct val="100000"/>
            </a:pPr>
            <a:r>
              <a:rPr lang="en-US" sz="2600" dirty="0"/>
              <a:t>Shift in channel power</a:t>
            </a:r>
          </a:p>
          <a:p>
            <a:pPr marL="255600" indent="-255600">
              <a:buSzPct val="100000"/>
            </a:pPr>
            <a:r>
              <a:rPr lang="en-US" sz="2600" dirty="0"/>
              <a:t>Increase in global competition</a:t>
            </a:r>
          </a:p>
          <a:p>
            <a:pPr marL="255600" indent="-255600">
              <a:buSzPct val="100000"/>
            </a:pPr>
            <a:r>
              <a:rPr lang="en-US" sz="2600" dirty="0"/>
              <a:t>Increase in brand parity</a:t>
            </a:r>
          </a:p>
          <a:p>
            <a:pPr marL="255600" indent="-255600">
              <a:buSzPct val="100000"/>
            </a:pPr>
            <a:r>
              <a:rPr lang="en-US" sz="2600" dirty="0"/>
              <a:t>Emphasis on customer engagement</a:t>
            </a:r>
          </a:p>
        </p:txBody>
      </p:sp>
    </p:spTree>
    <p:extLst>
      <p:ext uri="{BB962C8B-B14F-4D97-AF65-F5344CB8AC3E}">
        <p14:creationId xmlns:p14="http://schemas.microsoft.com/office/powerpoint/2010/main" val="77269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Accountability and Measurable </a:t>
            </a:r>
            <a:r>
              <a:rPr lang="en-US" sz="3600" dirty="0">
                <a:latin typeface="+mj-lt"/>
              </a:rPr>
              <a:t>Results</a:t>
            </a:r>
          </a:p>
        </p:txBody>
      </p:sp>
      <p:sp>
        <p:nvSpPr>
          <p:cNvPr id="5" name="Content Placeholder 4"/>
          <p:cNvSpPr>
            <a:spLocks noGrp="1"/>
          </p:cNvSpPr>
          <p:nvPr>
            <p:ph idx="1"/>
          </p:nvPr>
        </p:nvSpPr>
        <p:spPr>
          <a:xfrm>
            <a:off x="457200" y="1600200"/>
            <a:ext cx="8229600" cy="4800600"/>
          </a:xfrm>
        </p:spPr>
        <p:txBody>
          <a:bodyPr/>
          <a:lstStyle/>
          <a:p>
            <a:pPr marL="255600" indent="-255600">
              <a:buSzPct val="100000"/>
            </a:pPr>
            <a:r>
              <a:rPr lang="en-US" sz="2600" dirty="0">
                <a:cs typeface="Arial" charset="0"/>
              </a:rPr>
              <a:t>Want results from marketing budgets</a:t>
            </a:r>
          </a:p>
          <a:p>
            <a:pPr marL="255600" indent="-255600">
              <a:buSzPct val="100000"/>
            </a:pPr>
            <a:r>
              <a:rPr lang="en-US" sz="2600" dirty="0">
                <a:cs typeface="Arial" charset="0"/>
              </a:rPr>
              <a:t>Effort led by CEOs, CFOs, and CMOs</a:t>
            </a:r>
          </a:p>
          <a:p>
            <a:pPr marL="255600" indent="-255600">
              <a:buSzPct val="100000"/>
            </a:pPr>
            <a:r>
              <a:rPr lang="en-US" sz="2600" dirty="0">
                <a:cs typeface="Arial" charset="0"/>
              </a:rPr>
              <a:t>Advertising agencies expected to deliver results</a:t>
            </a:r>
          </a:p>
          <a:p>
            <a:pPr marL="255600" indent="-255600">
              <a:buSzPct val="100000"/>
            </a:pPr>
            <a:r>
              <a:rPr lang="en-US" sz="2600" dirty="0">
                <a:cs typeface="Arial" charset="0"/>
              </a:rPr>
              <a:t>Emerging social media changes communication</a:t>
            </a:r>
          </a:p>
          <a:p>
            <a:pPr marL="255600" indent="-255600">
              <a:buSzPct val="100000"/>
            </a:pPr>
            <a:r>
              <a:rPr lang="en-US" sz="2600" dirty="0">
                <a:cs typeface="Arial" charset="0"/>
              </a:rPr>
              <a:t>Emerging alternative methods and media</a:t>
            </a:r>
          </a:p>
          <a:p>
            <a:pPr marL="255600" indent="-255600">
              <a:buSzPct val="100000"/>
            </a:pPr>
            <a:r>
              <a:rPr lang="en-US" sz="2600" dirty="0">
                <a:cs typeface="Arial" charset="0"/>
              </a:rPr>
              <a:t>Less reliance on mass TV ads</a:t>
            </a:r>
          </a:p>
        </p:txBody>
      </p:sp>
    </p:spTree>
    <p:extLst>
      <p:ext uri="{BB962C8B-B14F-4D97-AF65-F5344CB8AC3E}">
        <p14:creationId xmlns:p14="http://schemas.microsoft.com/office/powerpoint/2010/main" val="63661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Integration of Digital Media</a:t>
            </a:r>
          </a:p>
        </p:txBody>
      </p:sp>
      <p:sp>
        <p:nvSpPr>
          <p:cNvPr id="5" name="Content Placeholder 4"/>
          <p:cNvSpPr>
            <a:spLocks noGrp="1"/>
          </p:cNvSpPr>
          <p:nvPr>
            <p:ph idx="1"/>
          </p:nvPr>
        </p:nvSpPr>
        <p:spPr>
          <a:xfrm>
            <a:off x="457200" y="1600200"/>
            <a:ext cx="8229600" cy="4800600"/>
          </a:xfrm>
        </p:spPr>
        <p:txBody>
          <a:bodyPr/>
          <a:lstStyle/>
          <a:p>
            <a:pPr marL="255600" indent="-255600">
              <a:buSzPct val="100000"/>
            </a:pPr>
            <a:r>
              <a:rPr lang="en-US" sz="2600" dirty="0">
                <a:cs typeface="Arial" charset="0"/>
              </a:rPr>
              <a:t>Emergence </a:t>
            </a:r>
            <a:r>
              <a:rPr lang="en-US" sz="2600" dirty="0" smtClean="0">
                <a:cs typeface="Arial" charset="0"/>
              </a:rPr>
              <a:t>of</a:t>
            </a:r>
          </a:p>
          <a:p>
            <a:pPr marL="741600" lvl="1" indent="-284400">
              <a:buSzPct val="100000"/>
            </a:pPr>
            <a:r>
              <a:rPr lang="en-US" sz="2400" dirty="0" smtClean="0">
                <a:cs typeface="Arial" charset="0"/>
              </a:rPr>
              <a:t>Interactive </a:t>
            </a:r>
            <a:r>
              <a:rPr lang="en-US" sz="2400" dirty="0">
                <a:cs typeface="Arial" charset="0"/>
              </a:rPr>
              <a:t>Web sites, blogs, and social </a:t>
            </a:r>
            <a:r>
              <a:rPr lang="en-US" sz="2400" dirty="0" smtClean="0">
                <a:cs typeface="Arial" charset="0"/>
              </a:rPr>
              <a:t>networks</a:t>
            </a:r>
          </a:p>
          <a:p>
            <a:pPr marL="741600" lvl="1" indent="-284400">
              <a:buSzPct val="100000"/>
            </a:pPr>
            <a:r>
              <a:rPr lang="en-US" sz="2400" dirty="0" smtClean="0">
                <a:cs typeface="Arial" charset="0"/>
              </a:rPr>
              <a:t>Smartphones</a:t>
            </a:r>
            <a:r>
              <a:rPr lang="en-US" sz="2400" dirty="0">
                <a:cs typeface="Arial" charset="0"/>
              </a:rPr>
              <a:t>, tablets</a:t>
            </a:r>
          </a:p>
          <a:p>
            <a:pPr marL="255600" indent="-255600">
              <a:buSzPct val="100000"/>
            </a:pPr>
            <a:r>
              <a:rPr lang="en-US" sz="2600" dirty="0">
                <a:cs typeface="Arial" charset="0"/>
              </a:rPr>
              <a:t>Companies shifting expenditures from traditional to digital media</a:t>
            </a:r>
          </a:p>
          <a:p>
            <a:pPr marL="255600" indent="-255600">
              <a:buSzPct val="100000"/>
            </a:pPr>
            <a:r>
              <a:rPr lang="en-US" sz="2600" dirty="0">
                <a:cs typeface="Arial" charset="0"/>
              </a:rPr>
              <a:t>Social media allows interaction</a:t>
            </a:r>
          </a:p>
        </p:txBody>
      </p:sp>
    </p:spTree>
    <p:extLst>
      <p:ext uri="{BB962C8B-B14F-4D97-AF65-F5344CB8AC3E}">
        <p14:creationId xmlns:p14="http://schemas.microsoft.com/office/powerpoint/2010/main" val="102957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Integration of Media Platforms</a:t>
            </a:r>
          </a:p>
        </p:txBody>
      </p:sp>
      <p:sp>
        <p:nvSpPr>
          <p:cNvPr id="5" name="Content Placeholder 4"/>
          <p:cNvSpPr>
            <a:spLocks noGrp="1"/>
          </p:cNvSpPr>
          <p:nvPr>
            <p:ph idx="1"/>
          </p:nvPr>
        </p:nvSpPr>
        <p:spPr>
          <a:xfrm>
            <a:off x="457200" y="1600200"/>
            <a:ext cx="8229600" cy="4800600"/>
          </a:xfrm>
        </p:spPr>
        <p:txBody>
          <a:bodyPr/>
          <a:lstStyle/>
          <a:p>
            <a:pPr marL="255600" indent="-255600">
              <a:buSzPct val="100000"/>
            </a:pPr>
            <a:r>
              <a:rPr lang="en-US" sz="2600" dirty="0">
                <a:cs typeface="Arial" charset="0"/>
              </a:rPr>
              <a:t>Consumers integrate </a:t>
            </a:r>
            <a:r>
              <a:rPr lang="en-US" sz="2600" dirty="0" smtClean="0">
                <a:cs typeface="Arial" charset="0"/>
              </a:rPr>
              <a:t>platforms</a:t>
            </a:r>
          </a:p>
          <a:p>
            <a:pPr marL="741600" lvl="1" indent="-284400">
              <a:buSzPct val="100000"/>
            </a:pPr>
            <a:r>
              <a:rPr lang="en-US" sz="2400" dirty="0" smtClean="0">
                <a:cs typeface="Arial" charset="0"/>
              </a:rPr>
              <a:t>5 </a:t>
            </a:r>
            <a:r>
              <a:rPr lang="en-US" sz="2400" dirty="0">
                <a:cs typeface="Arial" charset="0"/>
              </a:rPr>
              <a:t>hours 16 minutes </a:t>
            </a:r>
            <a:r>
              <a:rPr lang="en-US" sz="2400" dirty="0">
                <a:cs typeface="Arial" charset="0"/>
                <a:sym typeface="Wingdings" pitchFamily="2" charset="2"/>
              </a:rPr>
              <a:t> non-television </a:t>
            </a:r>
            <a:r>
              <a:rPr lang="en-US" sz="2400" dirty="0" smtClean="0">
                <a:cs typeface="Arial" charset="0"/>
                <a:sym typeface="Wingdings" pitchFamily="2" charset="2"/>
              </a:rPr>
              <a:t>screens</a:t>
            </a:r>
          </a:p>
          <a:p>
            <a:pPr marL="741600" lvl="1" indent="-284400">
              <a:buSzPct val="100000"/>
            </a:pPr>
            <a:r>
              <a:rPr lang="en-US" sz="2400" dirty="0" smtClean="0">
                <a:cs typeface="Arial" charset="0"/>
                <a:sym typeface="Wingdings" pitchFamily="2" charset="2"/>
              </a:rPr>
              <a:t>4 </a:t>
            </a:r>
            <a:r>
              <a:rPr lang="en-US" sz="2400" dirty="0">
                <a:cs typeface="Arial" charset="0"/>
                <a:sym typeface="Wingdings" pitchFamily="2" charset="2"/>
              </a:rPr>
              <a:t>hours 31 minutes  television</a:t>
            </a:r>
            <a:endParaRPr lang="en-US" sz="2400" dirty="0">
              <a:cs typeface="Arial" charset="0"/>
            </a:endParaRPr>
          </a:p>
          <a:p>
            <a:pPr marL="255600" indent="-255600">
              <a:buSzPct val="100000"/>
            </a:pPr>
            <a:r>
              <a:rPr lang="en-US" sz="2600" dirty="0">
                <a:cs typeface="Arial" charset="0"/>
              </a:rPr>
              <a:t>Ways consumers integrate media </a:t>
            </a:r>
            <a:r>
              <a:rPr lang="en-US" sz="2600" dirty="0" smtClean="0">
                <a:cs typeface="Arial" charset="0"/>
              </a:rPr>
              <a:t>formats</a:t>
            </a:r>
          </a:p>
          <a:p>
            <a:pPr marL="741600" lvl="1" indent="-284400">
              <a:buSzPct val="100000"/>
            </a:pPr>
            <a:r>
              <a:rPr lang="en-US" sz="2400" dirty="0" smtClean="0">
                <a:cs typeface="Arial" charset="0"/>
              </a:rPr>
              <a:t>Content grazing</a:t>
            </a:r>
          </a:p>
          <a:p>
            <a:pPr marL="741600" lvl="1" indent="-284400">
              <a:buSzPct val="100000"/>
            </a:pPr>
            <a:r>
              <a:rPr lang="en-US" sz="2400" dirty="0" smtClean="0">
                <a:cs typeface="Arial" charset="0"/>
              </a:rPr>
              <a:t>Investigative spider-webbing</a:t>
            </a:r>
          </a:p>
          <a:p>
            <a:pPr marL="741600" lvl="1" indent="-284400">
              <a:buSzPct val="100000"/>
            </a:pPr>
            <a:r>
              <a:rPr lang="en-US" sz="2400" dirty="0" smtClean="0">
                <a:cs typeface="Arial" charset="0"/>
              </a:rPr>
              <a:t>Quantum journey</a:t>
            </a:r>
          </a:p>
          <a:p>
            <a:pPr marL="741600" lvl="1" indent="-284400">
              <a:buSzPct val="100000"/>
            </a:pPr>
            <a:r>
              <a:rPr lang="en-US" sz="2400" dirty="0" smtClean="0">
                <a:cs typeface="Arial" charset="0"/>
              </a:rPr>
              <a:t>Social </a:t>
            </a:r>
            <a:r>
              <a:rPr lang="en-US" sz="2400" dirty="0">
                <a:cs typeface="Arial" charset="0"/>
              </a:rPr>
              <a:t>spider-webbing</a:t>
            </a:r>
          </a:p>
        </p:txBody>
      </p:sp>
    </p:spTree>
    <p:extLst>
      <p:ext uri="{BB962C8B-B14F-4D97-AF65-F5344CB8AC3E}">
        <p14:creationId xmlns:p14="http://schemas.microsoft.com/office/powerpoint/2010/main" val="65505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Figure 1.6 Pathways Consumers Use to Interact Across Media Devices</a:t>
            </a:r>
            <a:endParaRPr lang="en-US" dirty="0">
              <a:latin typeface="+mj-lt"/>
            </a:endParaRPr>
          </a:p>
        </p:txBody>
      </p:sp>
      <p:pic>
        <p:nvPicPr>
          <p:cNvPr id="4" name="Picture 3" descr="A bar graph showing the pathways consumers use to interact across media devices plots percent of consumers versus type of pathway. The following list provides percentages by type: content grazing, 68 percent; investigative spider webbing, 57 percent; quantum journey, 46 percent; social spider webbing, 39 perc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1700"/>
            <a:ext cx="5677705" cy="3984252"/>
          </a:xfrm>
          <a:prstGeom prst="rect">
            <a:avLst/>
          </a:prstGeom>
        </p:spPr>
      </p:pic>
      <p:sp>
        <p:nvSpPr>
          <p:cNvPr id="3" name="Content Placeholder 2"/>
          <p:cNvSpPr>
            <a:spLocks noGrp="1"/>
          </p:cNvSpPr>
          <p:nvPr>
            <p:ph idx="1"/>
          </p:nvPr>
        </p:nvSpPr>
        <p:spPr>
          <a:xfrm>
            <a:off x="457200" y="5715000"/>
            <a:ext cx="8382000" cy="609600"/>
          </a:xfrm>
        </p:spPr>
        <p:txBody>
          <a:bodyPr/>
          <a:lstStyle/>
          <a:p>
            <a:pPr marL="0" indent="0">
              <a:buNone/>
            </a:pPr>
            <a:r>
              <a:rPr lang="en-US" dirty="0"/>
              <a:t>Source: Based on Mark Walsh, “Microsoft Highlights Usage Across Device Pathways,” </a:t>
            </a:r>
            <a:r>
              <a:rPr lang="en-US" i="1" dirty="0"/>
              <a:t>Online Media Daily</a:t>
            </a:r>
            <a:r>
              <a:rPr lang="en-US" dirty="0"/>
              <a:t>, March 14, 2013,</a:t>
            </a:r>
            <a:r>
              <a:rPr lang="en-US" dirty="0">
                <a:hlinkClick r:id="rId4"/>
              </a:rPr>
              <a:t> </a:t>
            </a:r>
            <a:r>
              <a:rPr lang="en-US" u="sng" dirty="0" smtClean="0">
                <a:hlinkClick r:id="rId4"/>
              </a:rPr>
              <a:t>http://www.mediapost.com/publications/article/195786/</a:t>
            </a:r>
            <a:r>
              <a:rPr lang="en-US" dirty="0" smtClean="0"/>
              <a:t> </a:t>
            </a:r>
            <a:endParaRPr lang="en-US" dirty="0"/>
          </a:p>
        </p:txBody>
      </p:sp>
    </p:spTree>
    <p:extLst>
      <p:ext uri="{BB962C8B-B14F-4D97-AF65-F5344CB8AC3E}">
        <p14:creationId xmlns:p14="http://schemas.microsoft.com/office/powerpoint/2010/main" val="2520794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Changes in Channel Power</a:t>
            </a:r>
          </a:p>
        </p:txBody>
      </p:sp>
      <p:sp>
        <p:nvSpPr>
          <p:cNvPr id="5" name="Content Placeholder 4"/>
          <p:cNvSpPr>
            <a:spLocks noGrp="1"/>
          </p:cNvSpPr>
          <p:nvPr>
            <p:ph idx="1"/>
          </p:nvPr>
        </p:nvSpPr>
        <p:spPr>
          <a:xfrm>
            <a:off x="457200" y="1600200"/>
            <a:ext cx="8229600" cy="4800600"/>
          </a:xfrm>
        </p:spPr>
        <p:txBody>
          <a:bodyPr/>
          <a:lstStyle/>
          <a:p>
            <a:pPr marL="255600" indent="-255600">
              <a:buSzPct val="100000"/>
            </a:pPr>
            <a:r>
              <a:rPr lang="en-US" sz="2600" dirty="0" smtClean="0">
                <a:cs typeface="Arial" charset="0"/>
              </a:rPr>
              <a:t>Retailers</a:t>
            </a:r>
          </a:p>
          <a:p>
            <a:pPr marL="741600" lvl="1" indent="-284400">
              <a:buSzPct val="100000"/>
            </a:pPr>
            <a:r>
              <a:rPr lang="en-US" sz="2400" dirty="0" smtClean="0">
                <a:cs typeface="Arial" charset="0"/>
              </a:rPr>
              <a:t>Control channel</a:t>
            </a:r>
          </a:p>
          <a:p>
            <a:pPr marL="741600" lvl="1" indent="-284400">
              <a:buSzPct val="100000"/>
            </a:pPr>
            <a:r>
              <a:rPr lang="en-US" sz="2400" dirty="0" smtClean="0">
                <a:cs typeface="Arial" charset="0"/>
              </a:rPr>
              <a:t>Control </a:t>
            </a:r>
            <a:r>
              <a:rPr lang="en-US" sz="2400" dirty="0">
                <a:cs typeface="Arial" charset="0"/>
              </a:rPr>
              <a:t>shelf </a:t>
            </a:r>
            <a:r>
              <a:rPr lang="en-US" sz="2400" dirty="0" smtClean="0">
                <a:cs typeface="Arial" charset="0"/>
              </a:rPr>
              <a:t>space</a:t>
            </a:r>
          </a:p>
          <a:p>
            <a:pPr marL="741600" lvl="1" indent="-284400">
              <a:buSzPct val="100000"/>
            </a:pPr>
            <a:r>
              <a:rPr lang="en-US" sz="2400" dirty="0" smtClean="0">
                <a:cs typeface="Arial" charset="0"/>
              </a:rPr>
              <a:t>Have </a:t>
            </a:r>
            <a:r>
              <a:rPr lang="en-US" sz="2400" dirty="0">
                <a:cs typeface="Arial" charset="0"/>
              </a:rPr>
              <a:t>purchase </a:t>
            </a:r>
            <a:r>
              <a:rPr lang="en-US" sz="2400" dirty="0" smtClean="0">
                <a:cs typeface="Arial" charset="0"/>
              </a:rPr>
              <a:t>data</a:t>
            </a:r>
          </a:p>
          <a:p>
            <a:pPr marL="741600" lvl="1" indent="-284400">
              <a:buSzPct val="100000"/>
            </a:pPr>
            <a:r>
              <a:rPr lang="en-US" sz="2400" dirty="0" smtClean="0">
                <a:cs typeface="Arial" charset="0"/>
              </a:rPr>
              <a:t>Determine </a:t>
            </a:r>
            <a:r>
              <a:rPr lang="en-US" sz="2400" dirty="0">
                <a:cs typeface="Arial" charset="0"/>
              </a:rPr>
              <a:t>products and brands on shelves</a:t>
            </a:r>
          </a:p>
          <a:p>
            <a:pPr marL="255600" indent="-255600">
              <a:buSzPct val="100000"/>
            </a:pPr>
            <a:r>
              <a:rPr lang="en-US" sz="2600" dirty="0" smtClean="0">
                <a:cs typeface="Arial" charset="0"/>
              </a:rPr>
              <a:t>Consumers</a:t>
            </a:r>
          </a:p>
          <a:p>
            <a:pPr marL="741600" lvl="1" indent="-284400">
              <a:buSzPct val="100000"/>
            </a:pPr>
            <a:r>
              <a:rPr lang="en-US" sz="2400" dirty="0" smtClean="0">
                <a:cs typeface="Arial" charset="0"/>
              </a:rPr>
              <a:t>Internet </a:t>
            </a:r>
            <a:r>
              <a:rPr lang="en-US" sz="2400" dirty="0">
                <a:cs typeface="Arial" charset="0"/>
              </a:rPr>
              <a:t>shifts power to </a:t>
            </a:r>
            <a:r>
              <a:rPr lang="en-US" sz="2400" dirty="0" smtClean="0">
                <a:cs typeface="Arial" charset="0"/>
              </a:rPr>
              <a:t>consumers</a:t>
            </a:r>
          </a:p>
          <a:p>
            <a:pPr marL="741600" lvl="1" indent="-284400">
              <a:buSzPct val="100000"/>
            </a:pPr>
            <a:r>
              <a:rPr lang="en-US" sz="2400" dirty="0" smtClean="0">
                <a:cs typeface="Arial" charset="0"/>
              </a:rPr>
              <a:t>Multiple </a:t>
            </a:r>
            <a:r>
              <a:rPr lang="en-US" sz="2400" dirty="0">
                <a:cs typeface="Arial" charset="0"/>
              </a:rPr>
              <a:t>methods of making purchases</a:t>
            </a:r>
          </a:p>
        </p:txBody>
      </p:sp>
    </p:spTree>
    <p:extLst>
      <p:ext uri="{BB962C8B-B14F-4D97-AF65-F5344CB8AC3E}">
        <p14:creationId xmlns:p14="http://schemas.microsoft.com/office/powerpoint/2010/main" val="99723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Increases in Global Competition</a:t>
            </a:r>
          </a:p>
        </p:txBody>
      </p:sp>
      <p:sp>
        <p:nvSpPr>
          <p:cNvPr id="5" name="Content Placeholder 4"/>
          <p:cNvSpPr>
            <a:spLocks noGrp="1"/>
          </p:cNvSpPr>
          <p:nvPr>
            <p:ph idx="1"/>
          </p:nvPr>
        </p:nvSpPr>
        <p:spPr>
          <a:xfrm>
            <a:off x="457200" y="1600200"/>
            <a:ext cx="4343400" cy="4800600"/>
          </a:xfrm>
        </p:spPr>
        <p:txBody>
          <a:bodyPr/>
          <a:lstStyle/>
          <a:p>
            <a:pPr marL="255600" indent="-255600">
              <a:buSzPct val="100000"/>
            </a:pPr>
            <a:r>
              <a:rPr lang="en-US" sz="2600" dirty="0">
                <a:cs typeface="Arial" charset="0"/>
              </a:rPr>
              <a:t>Information technology and communication has changed the marketplace.</a:t>
            </a:r>
          </a:p>
          <a:p>
            <a:pPr marL="255600" indent="-255600">
              <a:buSzPct val="100000"/>
            </a:pPr>
            <a:r>
              <a:rPr lang="en-US" sz="2600" dirty="0">
                <a:cs typeface="Arial" charset="0"/>
              </a:rPr>
              <a:t>Products can be purchased from multiple locations.</a:t>
            </a:r>
          </a:p>
          <a:p>
            <a:pPr marL="255600" indent="-255600">
              <a:buSzPct val="100000"/>
            </a:pPr>
            <a:r>
              <a:rPr lang="en-US" sz="2600" dirty="0">
                <a:cs typeface="Arial" charset="0"/>
              </a:rPr>
              <a:t>Customers want both low prices and high quality.</a:t>
            </a:r>
          </a:p>
          <a:p>
            <a:pPr marL="255600" indent="-255600">
              <a:buSzPct val="100000"/>
            </a:pPr>
            <a:r>
              <a:rPr lang="en-US" sz="2600" dirty="0">
                <a:cs typeface="Arial" charset="0"/>
              </a:rPr>
              <a:t>Manufacturers and retailers must work together.</a:t>
            </a:r>
          </a:p>
        </p:txBody>
      </p:sp>
      <p:pic>
        <p:nvPicPr>
          <p:cNvPr id="3" name="Picture 2" descr="A woman shopping for clothes holds up two dresses on hangers for examin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600200"/>
            <a:ext cx="3877949" cy="2586376"/>
          </a:xfrm>
          <a:prstGeom prst="rect">
            <a:avLst/>
          </a:prstGeom>
        </p:spPr>
      </p:pic>
    </p:spTree>
    <p:extLst>
      <p:ext uri="{BB962C8B-B14F-4D97-AF65-F5344CB8AC3E}">
        <p14:creationId xmlns:p14="http://schemas.microsoft.com/office/powerpoint/2010/main" val="4280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Increase in Brand Parity</a:t>
            </a:r>
          </a:p>
        </p:txBody>
      </p:sp>
      <p:sp>
        <p:nvSpPr>
          <p:cNvPr id="5" name="Content Placeholder 4"/>
          <p:cNvSpPr>
            <a:spLocks noGrp="1"/>
          </p:cNvSpPr>
          <p:nvPr>
            <p:ph idx="1"/>
          </p:nvPr>
        </p:nvSpPr>
        <p:spPr>
          <a:xfrm>
            <a:off x="457200" y="1600200"/>
            <a:ext cx="8229600" cy="4800600"/>
          </a:xfrm>
        </p:spPr>
        <p:txBody>
          <a:bodyPr/>
          <a:lstStyle/>
          <a:p>
            <a:pPr marL="255600" indent="-255600">
              <a:buSzPct val="100000"/>
            </a:pPr>
            <a:r>
              <a:rPr lang="en-US" sz="2600" dirty="0">
                <a:cs typeface="Arial" charset="0"/>
              </a:rPr>
              <a:t>Brands viewed as being equivalent</a:t>
            </a:r>
          </a:p>
          <a:p>
            <a:pPr marL="255600" indent="-255600">
              <a:buSzPct val="100000"/>
            </a:pPr>
            <a:r>
              <a:rPr lang="en-US" sz="2600" dirty="0">
                <a:cs typeface="Arial" charset="0"/>
              </a:rPr>
              <a:t>Consumers select from a group of brands</a:t>
            </a:r>
          </a:p>
          <a:p>
            <a:pPr marL="255600" indent="-255600">
              <a:buSzPct val="100000"/>
            </a:pPr>
            <a:r>
              <a:rPr lang="en-US" sz="2600" dirty="0">
                <a:cs typeface="Arial" charset="0"/>
              </a:rPr>
              <a:t>Quality and characteristics less important</a:t>
            </a:r>
          </a:p>
          <a:p>
            <a:pPr marL="255600" indent="-255600">
              <a:buSzPct val="100000"/>
            </a:pPr>
            <a:r>
              <a:rPr lang="en-US" sz="2600" dirty="0">
                <a:cs typeface="Arial" charset="0"/>
              </a:rPr>
              <a:t>Price more important</a:t>
            </a:r>
          </a:p>
          <a:p>
            <a:pPr marL="255600" indent="-255600">
              <a:buSzPct val="100000"/>
            </a:pPr>
            <a:r>
              <a:rPr lang="en-US" sz="2600" dirty="0">
                <a:cs typeface="Arial" charset="0"/>
              </a:rPr>
              <a:t>Decline in brand loyalty</a:t>
            </a:r>
          </a:p>
        </p:txBody>
      </p:sp>
    </p:spTree>
    <p:extLst>
      <p:ext uri="{BB962C8B-B14F-4D97-AF65-F5344CB8AC3E}">
        <p14:creationId xmlns:p14="http://schemas.microsoft.com/office/powerpoint/2010/main" val="281798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pPr eaLnBrk="0" hangingPunct="0"/>
            <a:r>
              <a:rPr lang="en-US" sz="3600" dirty="0">
                <a:latin typeface="+mj-lt"/>
              </a:rPr>
              <a:t>Emphasis </a:t>
            </a:r>
            <a:r>
              <a:rPr lang="en-US" sz="3600" dirty="0" smtClean="0">
                <a:latin typeface="+mj-lt"/>
              </a:rPr>
              <a:t>on Customer Engagement </a:t>
            </a:r>
            <a:r>
              <a:rPr lang="en-US" sz="2000" b="0" dirty="0" smtClean="0">
                <a:latin typeface="+mj-lt"/>
              </a:rPr>
              <a:t>(1 of 2)</a:t>
            </a:r>
            <a:endParaRPr lang="en-US" sz="2000" b="0" dirty="0">
              <a:latin typeface="+mj-lt"/>
            </a:endParaRPr>
          </a:p>
        </p:txBody>
      </p:sp>
      <p:sp>
        <p:nvSpPr>
          <p:cNvPr id="5" name="Content Placeholder 4"/>
          <p:cNvSpPr>
            <a:spLocks noGrp="1"/>
          </p:cNvSpPr>
          <p:nvPr>
            <p:ph idx="1"/>
          </p:nvPr>
        </p:nvSpPr>
        <p:spPr>
          <a:xfrm>
            <a:off x="457200" y="1676400"/>
            <a:ext cx="8229600" cy="4572000"/>
          </a:xfrm>
        </p:spPr>
        <p:txBody>
          <a:bodyPr/>
          <a:lstStyle/>
          <a:p>
            <a:pPr marL="255600" indent="-252000">
              <a:buSzPct val="100000"/>
            </a:pPr>
            <a:r>
              <a:rPr lang="en-US" sz="2600" dirty="0">
                <a:cs typeface="Arial" charset="0"/>
              </a:rPr>
              <a:t>Marketers seek to engage customers</a:t>
            </a:r>
          </a:p>
          <a:p>
            <a:pPr marL="255600" indent="-252000">
              <a:buSzPct val="100000"/>
            </a:pPr>
            <a:r>
              <a:rPr lang="en-US" sz="2600" dirty="0">
                <a:cs typeface="Arial" charset="0"/>
              </a:rPr>
              <a:t>Contact points important</a:t>
            </a:r>
          </a:p>
          <a:p>
            <a:pPr marL="255600" indent="-252000">
              <a:buSzPct val="100000"/>
            </a:pPr>
            <a:r>
              <a:rPr lang="en-US" sz="2600" dirty="0">
                <a:cs typeface="Arial" charset="0"/>
              </a:rPr>
              <a:t>Digital media now part of IMC</a:t>
            </a:r>
          </a:p>
          <a:p>
            <a:pPr marL="255600" indent="-252000">
              <a:buSzPct val="100000"/>
            </a:pPr>
            <a:r>
              <a:rPr lang="en-US" sz="2600" dirty="0">
                <a:cs typeface="Arial" charset="0"/>
              </a:rPr>
              <a:t>Two-way communication</a:t>
            </a:r>
          </a:p>
          <a:p>
            <a:pPr marL="255600" indent="-252000">
              <a:buSzPct val="100000"/>
            </a:pPr>
            <a:r>
              <a:rPr lang="en-US" sz="2600" dirty="0">
                <a:cs typeface="Arial" charset="0"/>
              </a:rPr>
              <a:t>Strive to develop emotional commitment</a:t>
            </a:r>
          </a:p>
        </p:txBody>
      </p:sp>
    </p:spTree>
    <p:extLst>
      <p:ext uri="{BB962C8B-B14F-4D97-AF65-F5344CB8AC3E}">
        <p14:creationId xmlns:p14="http://schemas.microsoft.com/office/powerpoint/2010/main" val="398943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Chapter Objectives</a:t>
            </a:r>
            <a:endParaRPr lang="en-IN" sz="36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57200" indent="-457200">
              <a:lnSpc>
                <a:spcPct val="80000"/>
              </a:lnSpc>
              <a:buSzTx/>
              <a:buFont typeface="Arial" charset="0"/>
              <a:buAutoNum type="arabicPeriod"/>
            </a:pPr>
            <a:r>
              <a:rPr lang="en-US" sz="2600" dirty="0">
                <a:solidFill>
                  <a:srgbClr val="000000"/>
                </a:solidFill>
              </a:rPr>
              <a:t>How does communication take place?</a:t>
            </a:r>
          </a:p>
          <a:p>
            <a:pPr marL="457200" indent="-457200">
              <a:lnSpc>
                <a:spcPct val="80000"/>
              </a:lnSpc>
              <a:buSzTx/>
              <a:buFont typeface="Arial" charset="0"/>
              <a:buAutoNum type="arabicPeriod"/>
            </a:pPr>
            <a:r>
              <a:rPr lang="en-US" sz="2600" dirty="0">
                <a:solidFill>
                  <a:srgbClr val="000000"/>
                </a:solidFill>
              </a:rPr>
              <a:t>What is an integrated marketing communications program?</a:t>
            </a:r>
          </a:p>
          <a:p>
            <a:pPr marL="457200" indent="-457200">
              <a:lnSpc>
                <a:spcPct val="80000"/>
              </a:lnSpc>
              <a:buSzTx/>
              <a:buFont typeface="Arial" charset="0"/>
              <a:buAutoNum type="arabicPeriod"/>
            </a:pPr>
            <a:r>
              <a:rPr lang="en-US" sz="2600" dirty="0" smtClean="0">
                <a:solidFill>
                  <a:srgbClr val="000000"/>
                </a:solidFill>
              </a:rPr>
              <a:t>Which </a:t>
            </a:r>
            <a:r>
              <a:rPr lang="en-US" sz="2600" dirty="0">
                <a:solidFill>
                  <a:srgbClr val="000000"/>
                </a:solidFill>
              </a:rPr>
              <a:t>trends are affecting marketing communications?</a:t>
            </a:r>
          </a:p>
          <a:p>
            <a:pPr marL="457200" indent="-457200">
              <a:lnSpc>
                <a:spcPct val="80000"/>
              </a:lnSpc>
              <a:buSzTx/>
              <a:buFont typeface="Arial" charset="0"/>
              <a:buAutoNum type="arabicPeriod"/>
            </a:pPr>
            <a:r>
              <a:rPr lang="en-US" sz="2600" dirty="0">
                <a:solidFill>
                  <a:srgbClr val="000000"/>
                </a:solidFill>
              </a:rPr>
              <a:t>What are the components of an integrated marketing communications program?</a:t>
            </a:r>
          </a:p>
          <a:p>
            <a:pPr marL="457200" indent="-457200">
              <a:lnSpc>
                <a:spcPct val="80000"/>
              </a:lnSpc>
              <a:buSzTx/>
              <a:buFont typeface="Arial" charset="0"/>
              <a:buAutoNum type="arabicPeriod"/>
            </a:pPr>
            <a:r>
              <a:rPr lang="en-US" sz="2600" dirty="0">
                <a:solidFill>
                  <a:srgbClr val="000000"/>
                </a:solidFill>
              </a:rPr>
              <a:t>What is meant by </a:t>
            </a:r>
            <a:r>
              <a:rPr lang="en-US" sz="2600" b="1" dirty="0">
                <a:solidFill>
                  <a:srgbClr val="000000"/>
                </a:solidFill>
              </a:rPr>
              <a:t>GIMC</a:t>
            </a:r>
            <a:r>
              <a:rPr lang="en-US" sz="2600" dirty="0">
                <a:solidFill>
                  <a:srgbClr val="000000"/>
                </a:solidFill>
              </a:rPr>
              <a:t>?</a:t>
            </a:r>
            <a:endParaRPr lang="en-US" sz="2600" dirty="0"/>
          </a:p>
        </p:txBody>
      </p:sp>
    </p:spTree>
    <p:extLst>
      <p:ext uri="{BB962C8B-B14F-4D97-AF65-F5344CB8AC3E}">
        <p14:creationId xmlns:p14="http://schemas.microsoft.com/office/powerpoint/2010/main" val="268010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pPr eaLnBrk="0" hangingPunct="0"/>
            <a:r>
              <a:rPr lang="en-US" sz="3600" dirty="0">
                <a:latin typeface="+mj-lt"/>
              </a:rPr>
              <a:t>Emphasis </a:t>
            </a:r>
            <a:r>
              <a:rPr lang="en-US" sz="3600" dirty="0" smtClean="0">
                <a:latin typeface="+mj-lt"/>
              </a:rPr>
              <a:t>on Customer Engagement </a:t>
            </a:r>
            <a:r>
              <a:rPr lang="en-US" sz="2000" b="0" dirty="0" smtClean="0">
                <a:latin typeface="+mj-lt"/>
              </a:rPr>
              <a:t>(2 of 2)</a:t>
            </a:r>
            <a:endParaRPr lang="en-US" sz="2000" b="0" dirty="0">
              <a:latin typeface="+mj-lt"/>
            </a:endParaRPr>
          </a:p>
        </p:txBody>
      </p:sp>
      <p:pic>
        <p:nvPicPr>
          <p:cNvPr id="3" name="Picture 2" descr="A residential area after a natural disaster, with streets of destroyed homes in rub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4000"/>
            <a:ext cx="5677705" cy="3786883"/>
          </a:xfrm>
          <a:prstGeom prst="rect">
            <a:avLst/>
          </a:prstGeom>
        </p:spPr>
      </p:pic>
      <p:sp>
        <p:nvSpPr>
          <p:cNvPr id="5" name="Content Placeholder 4"/>
          <p:cNvSpPr>
            <a:spLocks noGrp="1"/>
          </p:cNvSpPr>
          <p:nvPr>
            <p:ph idx="1"/>
          </p:nvPr>
        </p:nvSpPr>
        <p:spPr>
          <a:xfrm>
            <a:off x="457200" y="5410200"/>
            <a:ext cx="8229600" cy="838200"/>
          </a:xfrm>
        </p:spPr>
        <p:txBody>
          <a:bodyPr/>
          <a:lstStyle/>
          <a:p>
            <a:pPr marL="0" indent="0">
              <a:buSzPct val="100000"/>
              <a:buNone/>
            </a:pPr>
            <a:r>
              <a:rPr lang="en-US" sz="2600" dirty="0"/>
              <a:t>Understanding customer engagement also applies to </a:t>
            </a:r>
            <a:r>
              <a:rPr lang="en-US" sz="2600" dirty="0" smtClean="0"/>
              <a:t>nonprofits such </a:t>
            </a:r>
            <a:r>
              <a:rPr lang="en-US" sz="2600" dirty="0"/>
              <a:t>as the Red Cross</a:t>
            </a:r>
            <a:endParaRPr lang="en-US" sz="2600" dirty="0">
              <a:cs typeface="Arial" charset="0"/>
            </a:endParaRPr>
          </a:p>
        </p:txBody>
      </p:sp>
    </p:spTree>
    <p:extLst>
      <p:ext uri="{BB962C8B-B14F-4D97-AF65-F5344CB8AC3E}">
        <p14:creationId xmlns:p14="http://schemas.microsoft.com/office/powerpoint/2010/main" val="340550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smtClean="0">
                <a:latin typeface="+mj-lt"/>
              </a:rPr>
              <a:t>Figure 1.7 Five </a:t>
            </a:r>
            <a:r>
              <a:rPr lang="en-US" sz="3600" dirty="0">
                <a:latin typeface="+mj-lt"/>
              </a:rPr>
              <a:t>Reasons Why Integrated Marketing Works</a:t>
            </a:r>
          </a:p>
        </p:txBody>
      </p:sp>
      <p:sp>
        <p:nvSpPr>
          <p:cNvPr id="5" name="Content Placeholder 4"/>
          <p:cNvSpPr>
            <a:spLocks noGrp="1"/>
          </p:cNvSpPr>
          <p:nvPr>
            <p:ph idx="1"/>
          </p:nvPr>
        </p:nvSpPr>
        <p:spPr>
          <a:xfrm>
            <a:off x="457200" y="1600200"/>
            <a:ext cx="8229600" cy="4800600"/>
          </a:xfrm>
        </p:spPr>
        <p:txBody>
          <a:bodyPr/>
          <a:lstStyle/>
          <a:p>
            <a:pPr marL="342900" indent="-342900">
              <a:buSzPct val="100000"/>
              <a:buFont typeface="+mj-lt"/>
              <a:buAutoNum type="arabicPeriod"/>
            </a:pPr>
            <a:r>
              <a:rPr lang="en-US" sz="2400" dirty="0"/>
              <a:t>Unifies strategy and message across channels</a:t>
            </a:r>
          </a:p>
          <a:p>
            <a:pPr marL="342900" indent="-342900">
              <a:buSzPct val="100000"/>
              <a:buFont typeface="+mj-lt"/>
              <a:buAutoNum type="arabicPeriod"/>
            </a:pPr>
            <a:r>
              <a:rPr lang="en-US" sz="2400" dirty="0"/>
              <a:t>Streamlines timing</a:t>
            </a:r>
          </a:p>
          <a:p>
            <a:pPr marL="342900" indent="-342900">
              <a:buSzPct val="100000"/>
              <a:buFont typeface="+mj-lt"/>
              <a:buAutoNum type="arabicPeriod"/>
            </a:pPr>
            <a:r>
              <a:rPr lang="en-US" sz="2400" dirty="0"/>
              <a:t>Connects with multiple audiences</a:t>
            </a:r>
          </a:p>
          <a:p>
            <a:pPr marL="342900" indent="-342900">
              <a:buSzPct val="100000"/>
              <a:buFont typeface="+mj-lt"/>
              <a:buAutoNum type="arabicPeriod"/>
            </a:pPr>
            <a:r>
              <a:rPr lang="en-US" sz="2400" dirty="0"/>
              <a:t>Creates meaningful insights</a:t>
            </a:r>
          </a:p>
          <a:p>
            <a:pPr marL="342900" indent="-342900">
              <a:buSzPct val="100000"/>
              <a:buFont typeface="+mj-lt"/>
              <a:buAutoNum type="arabicPeriod"/>
            </a:pPr>
            <a:r>
              <a:rPr lang="en-US" sz="2400" dirty="0"/>
              <a:t>Maximizes impact</a:t>
            </a:r>
          </a:p>
        </p:txBody>
      </p:sp>
    </p:spTree>
    <p:extLst>
      <p:ext uri="{BB962C8B-B14F-4D97-AF65-F5344CB8AC3E}">
        <p14:creationId xmlns:p14="http://schemas.microsoft.com/office/powerpoint/2010/main" val="66270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IN" sz="3600" dirty="0">
                <a:latin typeface="+mj-lt"/>
              </a:rPr>
              <a:t>Figure </a:t>
            </a:r>
            <a:r>
              <a:rPr lang="en-IN" sz="3600" dirty="0" smtClean="0">
                <a:latin typeface="+mj-lt"/>
              </a:rPr>
              <a:t>1.8 </a:t>
            </a:r>
            <a:r>
              <a:rPr lang="en-US" sz="3600" dirty="0" smtClean="0">
                <a:latin typeface="+mj-lt"/>
              </a:rPr>
              <a:t>Overview </a:t>
            </a:r>
            <a:r>
              <a:rPr lang="en-US" sz="3600" dirty="0">
                <a:latin typeface="+mj-lt"/>
              </a:rPr>
              <a:t>of IMC Text</a:t>
            </a:r>
          </a:p>
        </p:txBody>
      </p:sp>
      <p:pic>
        <p:nvPicPr>
          <p:cNvPr id="4" name="Picture 3" descr="Aspects of I M C text are arranged into 5 levels of a pyramid, from bottom to top as follows: 1, brand management, buyer behaviors, I M C planning process; 2, advertising management, advertising design, traditional media; 3, digital marketing, social media, alternative channels; 4, database, direct response and personal selling; sales promotions; public relations and sponsorships. 5, regulation and ethics, evalu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14" y="1307676"/>
            <a:ext cx="7442705" cy="4635924"/>
          </a:xfrm>
          <a:prstGeom prst="rect">
            <a:avLst/>
          </a:prstGeom>
        </p:spPr>
      </p:pic>
    </p:spTree>
    <p:extLst>
      <p:ext uri="{BB962C8B-B14F-4D97-AF65-F5344CB8AC3E}">
        <p14:creationId xmlns:p14="http://schemas.microsoft.com/office/powerpoint/2010/main" val="321906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International Implications</a:t>
            </a:r>
          </a:p>
        </p:txBody>
      </p:sp>
      <p:sp>
        <p:nvSpPr>
          <p:cNvPr id="5" name="Content Placeholder 4"/>
          <p:cNvSpPr>
            <a:spLocks noGrp="1"/>
          </p:cNvSpPr>
          <p:nvPr>
            <p:ph idx="1"/>
          </p:nvPr>
        </p:nvSpPr>
        <p:spPr>
          <a:xfrm>
            <a:off x="457200" y="1600200"/>
            <a:ext cx="4038600" cy="4800600"/>
          </a:xfrm>
        </p:spPr>
        <p:txBody>
          <a:bodyPr/>
          <a:lstStyle/>
          <a:p>
            <a:pPr marL="255600" indent="-255600">
              <a:buSzPct val="100000"/>
            </a:pPr>
            <a:r>
              <a:rPr lang="en-US" sz="2600" dirty="0"/>
              <a:t>Goal – to coordinate marketing efforts</a:t>
            </a:r>
          </a:p>
          <a:p>
            <a:pPr marL="255600" indent="-255600">
              <a:buSzPct val="100000"/>
            </a:pPr>
            <a:r>
              <a:rPr lang="en-US" sz="2600" dirty="0"/>
              <a:t>Greater challenge due to national and cultural differences</a:t>
            </a:r>
          </a:p>
          <a:p>
            <a:pPr marL="255600" indent="-255600">
              <a:buSzPct val="100000"/>
            </a:pPr>
            <a:r>
              <a:rPr lang="en-US" sz="2600" dirty="0"/>
              <a:t>Standardization versus Adaptation</a:t>
            </a:r>
          </a:p>
          <a:p>
            <a:pPr marL="255600" indent="-255600">
              <a:buSzPct val="100000"/>
            </a:pPr>
            <a:r>
              <a:rPr lang="en-US" sz="2600" dirty="0"/>
              <a:t>“Think globally, but act locally”</a:t>
            </a:r>
            <a:endParaRPr lang="en-US" sz="2600" dirty="0">
              <a:cs typeface="Arial" charset="0"/>
            </a:endParaRPr>
          </a:p>
        </p:txBody>
      </p:sp>
      <p:pic>
        <p:nvPicPr>
          <p:cNvPr id="4" name="Picture 3" descr="A young woman in sunglasses poses in front of the Eiffel tower, wearing Eiffel tower-shaped earring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600200"/>
            <a:ext cx="4265744" cy="2843829"/>
          </a:xfrm>
          <a:prstGeom prst="rect">
            <a:avLst/>
          </a:prstGeom>
        </p:spPr>
      </p:pic>
    </p:spTree>
    <p:extLst>
      <p:ext uri="{BB962C8B-B14F-4D97-AF65-F5344CB8AC3E}">
        <p14:creationId xmlns:p14="http://schemas.microsoft.com/office/powerpoint/2010/main" val="181870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Blog Exercises</a:t>
            </a:r>
          </a:p>
        </p:txBody>
      </p:sp>
      <p:sp>
        <p:nvSpPr>
          <p:cNvPr id="5" name="Content Placeholder 4"/>
          <p:cNvSpPr>
            <a:spLocks noGrp="1"/>
          </p:cNvSpPr>
          <p:nvPr>
            <p:ph idx="1"/>
          </p:nvPr>
        </p:nvSpPr>
        <p:spPr>
          <a:xfrm>
            <a:off x="457200" y="1600200"/>
            <a:ext cx="8229600" cy="4191000"/>
          </a:xfrm>
        </p:spPr>
        <p:txBody>
          <a:bodyPr/>
          <a:lstStyle/>
          <a:p>
            <a:pPr marL="255600" indent="-255600">
              <a:buSzPct val="100000"/>
            </a:pPr>
            <a:r>
              <a:rPr lang="en-US" sz="2600" dirty="0" smtClean="0"/>
              <a:t>American Eagle</a:t>
            </a:r>
          </a:p>
          <a:p>
            <a:pPr marL="255600" indent="-255600">
              <a:buSzPct val="100000"/>
            </a:pPr>
            <a:r>
              <a:rPr lang="en-US" sz="2600" dirty="0" smtClean="0"/>
              <a:t>Chick-fil-A</a:t>
            </a:r>
          </a:p>
          <a:p>
            <a:pPr marL="255600" indent="-255600">
              <a:buSzPct val="100000"/>
            </a:pPr>
            <a:r>
              <a:rPr lang="en-US" sz="2600" dirty="0" smtClean="0"/>
              <a:t>Integrated Marketing</a:t>
            </a:r>
            <a:endParaRPr lang="en-US" sz="2600" dirty="0">
              <a:cs typeface="Arial" charset="0"/>
            </a:endParaRPr>
          </a:p>
        </p:txBody>
      </p:sp>
    </p:spTree>
    <p:extLst>
      <p:ext uri="{BB962C8B-B14F-4D97-AF65-F5344CB8AC3E}">
        <p14:creationId xmlns:p14="http://schemas.microsoft.com/office/powerpoint/2010/main" val="147410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eaLnBrk="0" hangingPunct="0"/>
            <a:r>
              <a:rPr lang="en-US" sz="3600" dirty="0">
                <a:latin typeface="+mj-lt"/>
              </a:rPr>
              <a:t>Copyright</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278855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Chapter Overview</a:t>
            </a:r>
          </a:p>
        </p:txBody>
      </p:sp>
      <p:sp>
        <p:nvSpPr>
          <p:cNvPr id="5" name="Content Placeholder 4"/>
          <p:cNvSpPr>
            <a:spLocks noGrp="1"/>
          </p:cNvSpPr>
          <p:nvPr>
            <p:ph idx="1"/>
          </p:nvPr>
        </p:nvSpPr>
        <p:spPr/>
        <p:txBody>
          <a:bodyPr/>
          <a:lstStyle/>
          <a:p>
            <a:pPr marL="255600" indent="-255600">
              <a:buSzTx/>
              <a:buFontTx/>
              <a:buChar char="•"/>
            </a:pPr>
            <a:r>
              <a:rPr lang="en-US" sz="2600" dirty="0">
                <a:solidFill>
                  <a:srgbClr val="000000"/>
                </a:solidFill>
              </a:rPr>
              <a:t>Highly competitive global marketplace</a:t>
            </a:r>
          </a:p>
          <a:p>
            <a:pPr marL="255600" indent="-255600">
              <a:buSzTx/>
              <a:buFontTx/>
              <a:buChar char="•"/>
            </a:pPr>
            <a:r>
              <a:rPr lang="en-US" sz="2600" dirty="0">
                <a:solidFill>
                  <a:srgbClr val="000000"/>
                </a:solidFill>
              </a:rPr>
              <a:t>Wide variety of media available</a:t>
            </a:r>
          </a:p>
          <a:p>
            <a:pPr marL="255600" indent="-255600">
              <a:buSzTx/>
              <a:buFontTx/>
              <a:buChar char="•"/>
            </a:pPr>
            <a:r>
              <a:rPr lang="en-US" sz="2600" dirty="0">
                <a:solidFill>
                  <a:srgbClr val="000000"/>
                </a:solidFill>
              </a:rPr>
              <a:t>Clear communications needed</a:t>
            </a:r>
          </a:p>
          <a:p>
            <a:pPr marL="255600" indent="-255600">
              <a:buSzTx/>
              <a:buFontTx/>
              <a:buChar char="•"/>
            </a:pPr>
            <a:r>
              <a:rPr lang="en-US" sz="2600" dirty="0">
                <a:solidFill>
                  <a:srgbClr val="000000"/>
                </a:solidFill>
              </a:rPr>
              <a:t>Customers bombarded with communications</a:t>
            </a:r>
          </a:p>
          <a:p>
            <a:pPr marL="255600" indent="-255600">
              <a:buSzTx/>
              <a:buFontTx/>
              <a:buChar char="•"/>
            </a:pPr>
            <a:r>
              <a:rPr lang="en-US" sz="2600" dirty="0">
                <a:solidFill>
                  <a:srgbClr val="000000"/>
                </a:solidFill>
              </a:rPr>
              <a:t>Integrated advertising and communications</a:t>
            </a:r>
          </a:p>
        </p:txBody>
      </p:sp>
    </p:spTree>
    <p:extLst>
      <p:ext uri="{BB962C8B-B14F-4D97-AF65-F5344CB8AC3E}">
        <p14:creationId xmlns:p14="http://schemas.microsoft.com/office/powerpoint/2010/main" val="407164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Lean Cuisine</a:t>
            </a:r>
          </a:p>
        </p:txBody>
      </p:sp>
      <p:sp>
        <p:nvSpPr>
          <p:cNvPr id="5" name="Content Placeholder 4"/>
          <p:cNvSpPr>
            <a:spLocks noGrp="1"/>
          </p:cNvSpPr>
          <p:nvPr>
            <p:ph idx="1"/>
          </p:nvPr>
        </p:nvSpPr>
        <p:spPr>
          <a:xfrm>
            <a:off x="457200" y="1600200"/>
            <a:ext cx="4724400" cy="4525963"/>
          </a:xfrm>
        </p:spPr>
        <p:txBody>
          <a:bodyPr/>
          <a:lstStyle/>
          <a:p>
            <a:pPr marL="255600" indent="-255600">
              <a:buSzPct val="100000"/>
            </a:pPr>
            <a:r>
              <a:rPr lang="en-US" sz="2600" dirty="0"/>
              <a:t>“Diet” not popular term</a:t>
            </a:r>
          </a:p>
          <a:p>
            <a:pPr marL="255600" indent="-255600">
              <a:buSzPct val="100000"/>
            </a:pPr>
            <a:r>
              <a:rPr lang="en-US" sz="2600" dirty="0"/>
              <a:t>New products, new messages</a:t>
            </a:r>
          </a:p>
          <a:p>
            <a:pPr marL="255600" indent="-255600">
              <a:buSzPct val="100000"/>
            </a:pPr>
            <a:r>
              <a:rPr lang="en-US" sz="2600" dirty="0"/>
              <a:t>“Frozen, How Fresh Stays Fresh”</a:t>
            </a:r>
          </a:p>
          <a:p>
            <a:pPr marL="255600" indent="-255600">
              <a:buSzPct val="100000"/>
            </a:pPr>
            <a:r>
              <a:rPr lang="en-US" sz="2600" dirty="0"/>
              <a:t>Social media – “Weigh This”</a:t>
            </a:r>
          </a:p>
          <a:p>
            <a:pPr marL="255600" indent="-255600">
              <a:buSzPct val="100000"/>
            </a:pPr>
            <a:r>
              <a:rPr lang="en-US" sz="2600" dirty="0"/>
              <a:t>Goal to shed the idea of a “diet” food</a:t>
            </a:r>
            <a:endParaRPr lang="en-US" sz="2600" dirty="0">
              <a:solidFill>
                <a:srgbClr val="000000"/>
              </a:solidFill>
            </a:endParaRPr>
          </a:p>
        </p:txBody>
      </p:sp>
      <p:pic>
        <p:nvPicPr>
          <p:cNvPr id="4" name="Picture 3" descr="A woman and young girl sit at a table during a me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600200"/>
            <a:ext cx="3505200" cy="2339137"/>
          </a:xfrm>
          <a:prstGeom prst="rect">
            <a:avLst/>
          </a:prstGeom>
        </p:spPr>
      </p:pic>
    </p:spTree>
    <p:extLst>
      <p:ext uri="{BB962C8B-B14F-4D97-AF65-F5344CB8AC3E}">
        <p14:creationId xmlns:p14="http://schemas.microsoft.com/office/powerpoint/2010/main" val="59188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a:t>
            </a:r>
            <a:r>
              <a:rPr lang="en-IN" dirty="0" smtClean="0">
                <a:latin typeface="+mj-lt"/>
              </a:rPr>
              <a:t>1.1 Communication </a:t>
            </a:r>
            <a:r>
              <a:rPr lang="en-IN" dirty="0">
                <a:latin typeface="+mj-lt"/>
              </a:rPr>
              <a:t>Process</a:t>
            </a:r>
          </a:p>
        </p:txBody>
      </p:sp>
      <p:pic>
        <p:nvPicPr>
          <p:cNvPr id="4" name="Picture 3" descr="The communication process is a loop broken down into the following elements: sender, encoding, transmission device, decoding, receiver, feedback. Noise occurs between each consecutive pair of el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 y="2057400"/>
            <a:ext cx="8312728" cy="2621706"/>
          </a:xfrm>
          <a:prstGeom prst="rect">
            <a:avLst/>
          </a:prstGeom>
        </p:spPr>
      </p:pic>
    </p:spTree>
    <p:extLst>
      <p:ext uri="{BB962C8B-B14F-4D97-AF65-F5344CB8AC3E}">
        <p14:creationId xmlns:p14="http://schemas.microsoft.com/office/powerpoint/2010/main" val="1012814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Chick-fil-A Social Media</a:t>
            </a:r>
          </a:p>
        </p:txBody>
      </p:sp>
      <p:sp>
        <p:nvSpPr>
          <p:cNvPr id="5" name="Content Placeholder 4"/>
          <p:cNvSpPr>
            <a:spLocks noGrp="1"/>
          </p:cNvSpPr>
          <p:nvPr>
            <p:ph idx="1"/>
          </p:nvPr>
        </p:nvSpPr>
        <p:spPr>
          <a:xfrm>
            <a:off x="457200" y="1600200"/>
            <a:ext cx="4724400" cy="4525963"/>
          </a:xfrm>
        </p:spPr>
        <p:txBody>
          <a:bodyPr/>
          <a:lstStyle/>
          <a:p>
            <a:pPr marL="255600" indent="-255600">
              <a:buSzPct val="100000"/>
              <a:defRPr/>
            </a:pPr>
            <a:r>
              <a:rPr lang="en-US" sz="2600" dirty="0"/>
              <a:t>Integrates online with offline</a:t>
            </a:r>
          </a:p>
          <a:p>
            <a:pPr marL="255600" indent="-255600">
              <a:buSzPct val="100000"/>
              <a:defRPr/>
            </a:pPr>
            <a:r>
              <a:rPr lang="en-US" sz="2600" dirty="0"/>
              <a:t>Engage customers primary goal</a:t>
            </a:r>
          </a:p>
          <a:p>
            <a:pPr marL="255600" indent="-255600">
              <a:buSzPct val="100000"/>
              <a:defRPr/>
            </a:pPr>
            <a:r>
              <a:rPr lang="en-US" sz="2600" dirty="0"/>
              <a:t>Store openings announced via social media</a:t>
            </a:r>
          </a:p>
          <a:p>
            <a:pPr marL="255600" indent="-255600">
              <a:buSzPct val="100000"/>
              <a:defRPr/>
            </a:pPr>
            <a:r>
              <a:rPr lang="en-US" sz="2600" dirty="0"/>
              <a:t>“Cow Appreciation Day”</a:t>
            </a:r>
          </a:p>
          <a:p>
            <a:pPr marL="255600" indent="-255600">
              <a:buSzPct val="100000"/>
              <a:defRPr/>
            </a:pPr>
            <a:r>
              <a:rPr lang="en-US" sz="2600" dirty="0"/>
              <a:t>“Eat Mor Chikin” offline advertising</a:t>
            </a:r>
          </a:p>
        </p:txBody>
      </p:sp>
      <p:pic>
        <p:nvPicPr>
          <p:cNvPr id="3" name="Picture 2" descr="A young person in a cow costume stands in front of a Chick fil Ay count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600200"/>
            <a:ext cx="2839939" cy="4258277"/>
          </a:xfrm>
          <a:prstGeom prst="rect">
            <a:avLst/>
          </a:prstGeom>
        </p:spPr>
      </p:pic>
    </p:spTree>
    <p:extLst>
      <p:ext uri="{BB962C8B-B14F-4D97-AF65-F5344CB8AC3E}">
        <p14:creationId xmlns:p14="http://schemas.microsoft.com/office/powerpoint/2010/main" val="252619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10600" cy="1097280"/>
          </a:xfrm>
        </p:spPr>
        <p:txBody>
          <a:bodyPr/>
          <a:lstStyle/>
          <a:p>
            <a:pPr eaLnBrk="0" hangingPunct="0"/>
            <a:r>
              <a:rPr lang="en-US" sz="3600" dirty="0" smtClean="0">
                <a:latin typeface="+mn-lt"/>
              </a:rPr>
              <a:t>Figure 1.2 Examples </a:t>
            </a:r>
            <a:r>
              <a:rPr lang="en-US" sz="3600" dirty="0">
                <a:latin typeface="+mn-lt"/>
              </a:rPr>
              <a:t>of Communication Noise</a:t>
            </a:r>
          </a:p>
        </p:txBody>
      </p:sp>
      <p:sp>
        <p:nvSpPr>
          <p:cNvPr id="5" name="Content Placeholder 4"/>
          <p:cNvSpPr>
            <a:spLocks noGrp="1"/>
          </p:cNvSpPr>
          <p:nvPr>
            <p:ph idx="1"/>
          </p:nvPr>
        </p:nvSpPr>
        <p:spPr>
          <a:xfrm>
            <a:off x="457200" y="1600200"/>
            <a:ext cx="8229600" cy="4800600"/>
          </a:xfrm>
        </p:spPr>
        <p:txBody>
          <a:bodyPr/>
          <a:lstStyle/>
          <a:p>
            <a:pPr marL="255600" indent="-255600">
              <a:spcBef>
                <a:spcPts val="800"/>
              </a:spcBef>
              <a:buSzPct val="100000"/>
              <a:defRPr/>
            </a:pPr>
            <a:r>
              <a:rPr lang="en-US" sz="2400" dirty="0"/>
              <a:t>Talking on the phone during a commercial on television</a:t>
            </a:r>
          </a:p>
          <a:p>
            <a:pPr marL="255600" indent="-255600">
              <a:spcBef>
                <a:spcPts val="800"/>
              </a:spcBef>
              <a:buSzPct val="100000"/>
              <a:defRPr/>
            </a:pPr>
            <a:r>
              <a:rPr lang="en-US" sz="2400" dirty="0"/>
              <a:t>Driving while listening to the radio</a:t>
            </a:r>
          </a:p>
          <a:p>
            <a:pPr marL="255600" indent="-255600">
              <a:spcBef>
                <a:spcPts val="800"/>
              </a:spcBef>
              <a:buSzPct val="100000"/>
              <a:defRPr/>
            </a:pPr>
            <a:r>
              <a:rPr lang="en-US" sz="2400" dirty="0"/>
              <a:t>Looking at a sexy model in a magazine ad and ignoring the message and brand</a:t>
            </a:r>
          </a:p>
          <a:p>
            <a:pPr marL="255600" indent="-255600">
              <a:spcBef>
                <a:spcPts val="800"/>
              </a:spcBef>
              <a:buSzPct val="100000"/>
              <a:defRPr/>
            </a:pPr>
            <a:r>
              <a:rPr lang="en-US" sz="2400" dirty="0"/>
              <a:t>Scanning a newspaper for articles to read</a:t>
            </a:r>
          </a:p>
          <a:p>
            <a:pPr marL="255600" indent="-255600">
              <a:spcBef>
                <a:spcPts val="800"/>
              </a:spcBef>
              <a:buSzPct val="100000"/>
              <a:defRPr/>
            </a:pPr>
            <a:r>
              <a:rPr lang="en-US" sz="2400" dirty="0"/>
              <a:t>Talking to a passenger as the car passes billboards</a:t>
            </a:r>
          </a:p>
          <a:p>
            <a:pPr marL="255600" indent="-255600">
              <a:spcBef>
                <a:spcPts val="800"/>
              </a:spcBef>
              <a:buSzPct val="100000"/>
              <a:defRPr/>
            </a:pPr>
            <a:r>
              <a:rPr lang="en-US" sz="2400" dirty="0"/>
              <a:t>Scrolling past Internet ads without looking at them</a:t>
            </a:r>
          </a:p>
          <a:p>
            <a:pPr marL="255600" indent="-255600">
              <a:spcBef>
                <a:spcPts val="800"/>
              </a:spcBef>
              <a:buSzPct val="100000"/>
              <a:defRPr/>
            </a:pPr>
            <a:r>
              <a:rPr lang="en-US" sz="2400" dirty="0" smtClean="0"/>
              <a:t>Becoming </a:t>
            </a:r>
            <a:r>
              <a:rPr lang="en-US" sz="2400" dirty="0"/>
              <a:t>annoyed by ads on a social media site</a:t>
            </a:r>
          </a:p>
          <a:p>
            <a:pPr marL="255600" indent="-255600">
              <a:spcBef>
                <a:spcPts val="800"/>
              </a:spcBef>
              <a:buSzPct val="100000"/>
              <a:defRPr/>
            </a:pPr>
            <a:r>
              <a:rPr lang="en-US" sz="2400" dirty="0"/>
              <a:t>Ignoring tweets on Twitter because they are irrelevant</a:t>
            </a:r>
          </a:p>
          <a:p>
            <a:pPr marL="255600" indent="-255600">
              <a:spcBef>
                <a:spcPts val="800"/>
              </a:spcBef>
              <a:buSzPct val="100000"/>
              <a:defRPr/>
            </a:pPr>
            <a:r>
              <a:rPr lang="en-US" sz="2400" dirty="0"/>
              <a:t>Being offended by the message on a flyer for a local </a:t>
            </a:r>
            <a:r>
              <a:rPr lang="en-US" sz="2400" dirty="0" smtClean="0"/>
              <a:t>business</a:t>
            </a:r>
            <a:endParaRPr lang="en-US" sz="2400" dirty="0"/>
          </a:p>
        </p:txBody>
      </p:sp>
    </p:spTree>
    <p:extLst>
      <p:ext uri="{BB962C8B-B14F-4D97-AF65-F5344CB8AC3E}">
        <p14:creationId xmlns:p14="http://schemas.microsoft.com/office/powerpoint/2010/main" val="236126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pPr eaLnBrk="0" hangingPunct="0"/>
            <a:r>
              <a:rPr lang="en-US" sz="3600" dirty="0">
                <a:latin typeface="+mj-lt"/>
              </a:rPr>
              <a:t>Integrated Marketing Communications</a:t>
            </a:r>
          </a:p>
        </p:txBody>
      </p:sp>
      <p:sp>
        <p:nvSpPr>
          <p:cNvPr id="5" name="Content Placeholder 4"/>
          <p:cNvSpPr>
            <a:spLocks noGrp="1"/>
          </p:cNvSpPr>
          <p:nvPr>
            <p:ph idx="1"/>
          </p:nvPr>
        </p:nvSpPr>
        <p:spPr>
          <a:xfrm>
            <a:off x="457200" y="1600200"/>
            <a:ext cx="8229600" cy="4800600"/>
          </a:xfrm>
        </p:spPr>
        <p:txBody>
          <a:bodyPr/>
          <a:lstStyle/>
          <a:p>
            <a:pPr marL="0" indent="0">
              <a:spcBef>
                <a:spcPts val="800"/>
              </a:spcBef>
              <a:buSzPct val="100000"/>
              <a:buNone/>
              <a:defRPr/>
            </a:pPr>
            <a:r>
              <a:rPr lang="en-US" sz="2600" b="1" dirty="0"/>
              <a:t>Integrated Marketing Communications</a:t>
            </a:r>
            <a:r>
              <a:rPr lang="en-US" sz="2600" b="1" dirty="0">
                <a:solidFill>
                  <a:srgbClr val="000000"/>
                </a:solidFill>
              </a:rPr>
              <a:t> </a:t>
            </a:r>
            <a:r>
              <a:rPr lang="en-US" sz="2600" dirty="0">
                <a:solidFill>
                  <a:srgbClr val="000000"/>
                </a:solidFill>
              </a:rPr>
              <a:t>is the coordination and integration of all marketing communication tools, avenues, and sources within a company into a seamless program which maximizes the impact on consumers and other end-users at a minimal cost. The IMC includes all business-to-business, channel, customer, external communications, and internal communications.</a:t>
            </a:r>
            <a:endParaRPr lang="en-US" sz="2600" dirty="0"/>
          </a:p>
        </p:txBody>
      </p:sp>
    </p:spTree>
    <p:extLst>
      <p:ext uri="{BB962C8B-B14F-4D97-AF65-F5344CB8AC3E}">
        <p14:creationId xmlns:p14="http://schemas.microsoft.com/office/powerpoint/2010/main" val="18718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a:t>
            </a:r>
            <a:r>
              <a:rPr lang="en-IN" dirty="0" smtClean="0">
                <a:latin typeface="+mj-lt"/>
              </a:rPr>
              <a:t>1.3 </a:t>
            </a:r>
            <a:r>
              <a:rPr lang="en-US" sz="3600" dirty="0">
                <a:latin typeface="+mj-lt"/>
              </a:rPr>
              <a:t>The Components of Promotion</a:t>
            </a:r>
            <a:endParaRPr lang="en-IN" dirty="0">
              <a:latin typeface="+mj-lt"/>
            </a:endParaRPr>
          </a:p>
        </p:txBody>
      </p:sp>
      <p:pic>
        <p:nvPicPr>
          <p:cNvPr id="3" name="Picture 2" descr="The components of promotion are listed in a circular flowchart in the following order: advertising, digital marketing, social media, alternative marketing, database marketing, direct response, personal selling, sales promotions, public rel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524000"/>
            <a:ext cx="5343294" cy="4684105"/>
          </a:xfrm>
          <a:prstGeom prst="rect">
            <a:avLst/>
          </a:prstGeom>
        </p:spPr>
      </p:pic>
    </p:spTree>
    <p:extLst>
      <p:ext uri="{BB962C8B-B14F-4D97-AF65-F5344CB8AC3E}">
        <p14:creationId xmlns:p14="http://schemas.microsoft.com/office/powerpoint/2010/main" val="339836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4288</TotalTime>
  <Words>2657</Words>
  <Application>Microsoft Office PowerPoint</Application>
  <PresentationFormat>On-screen Show (4:3)</PresentationFormat>
  <Paragraphs>180</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508 Lecture</vt:lpstr>
      <vt:lpstr>Integrated Advertising, Promotion, and Marketing Communications</vt:lpstr>
      <vt:lpstr>Chapter Objectives</vt:lpstr>
      <vt:lpstr>Chapter Overview</vt:lpstr>
      <vt:lpstr>Lean Cuisine</vt:lpstr>
      <vt:lpstr>Figure 1.1 Communication Process</vt:lpstr>
      <vt:lpstr>Chick-fil-A Social Media</vt:lpstr>
      <vt:lpstr>Figure 1.2 Examples of Communication Noise</vt:lpstr>
      <vt:lpstr>Integrated Marketing Communications</vt:lpstr>
      <vt:lpstr>Figure 1.3 The Components of Promotion</vt:lpstr>
      <vt:lpstr>Figure 1.4 Steps of a Marketing Plan</vt:lpstr>
      <vt:lpstr>Figure 1.5 Trends Affecting Marketing Communications</vt:lpstr>
      <vt:lpstr>Accountability and Measurable Results</vt:lpstr>
      <vt:lpstr>Integration of Digital Media</vt:lpstr>
      <vt:lpstr>Integration of Media Platforms</vt:lpstr>
      <vt:lpstr>Figure 1.6 Pathways Consumers Use to Interact Across Media Devices</vt:lpstr>
      <vt:lpstr>Changes in Channel Power</vt:lpstr>
      <vt:lpstr>Increases in Global Competition</vt:lpstr>
      <vt:lpstr>Increase in Brand Parity</vt:lpstr>
      <vt:lpstr>Emphasis on Customer Engagement (1 of 2)</vt:lpstr>
      <vt:lpstr>Emphasis on Customer Engagement (2 of 2)</vt:lpstr>
      <vt:lpstr>Figure 1.7 Five Reasons Why Integrated Marketing Works</vt:lpstr>
      <vt:lpstr>Figure 1.8 Overview of IMC Text</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1308</cp:revision>
  <dcterms:created xsi:type="dcterms:W3CDTF">2014-07-14T20:04:21Z</dcterms:created>
  <dcterms:modified xsi:type="dcterms:W3CDTF">2018-01-06T10:17:08Z</dcterms:modified>
</cp:coreProperties>
</file>