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77" r:id="rId2"/>
    <p:sldId id="382" r:id="rId3"/>
    <p:sldId id="383" r:id="rId4"/>
    <p:sldId id="384" r:id="rId5"/>
    <p:sldId id="388" r:id="rId6"/>
    <p:sldId id="386" r:id="rId7"/>
    <p:sldId id="387" r:id="rId8"/>
    <p:sldId id="389" r:id="rId9"/>
    <p:sldId id="390" r:id="rId10"/>
    <p:sldId id="391" r:id="rId11"/>
    <p:sldId id="392" r:id="rId12"/>
    <p:sldId id="393" r:id="rId13"/>
    <p:sldId id="394" r:id="rId14"/>
    <p:sldId id="395" r:id="rId15"/>
    <p:sldId id="396" r:id="rId16"/>
    <p:sldId id="397" r:id="rId17"/>
    <p:sldId id="398" r:id="rId18"/>
    <p:sldId id="399" r:id="rId19"/>
    <p:sldId id="433" r:id="rId20"/>
    <p:sldId id="401" r:id="rId21"/>
    <p:sldId id="434"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5" r:id="rId42"/>
    <p:sldId id="426" r:id="rId43"/>
    <p:sldId id="424" r:id="rId44"/>
    <p:sldId id="427" r:id="rId45"/>
    <p:sldId id="428" r:id="rId46"/>
    <p:sldId id="429" r:id="rId47"/>
    <p:sldId id="430" r:id="rId48"/>
    <p:sldId id="431" r:id="rId49"/>
    <p:sldId id="432"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380" autoAdjust="0"/>
  </p:normalViewPr>
  <p:slideViewPr>
    <p:cSldViewPr>
      <p:cViewPr varScale="1">
        <p:scale>
          <a:sx n="63" d="100"/>
          <a:sy n="63" d="100"/>
        </p:scale>
        <p:origin x="-1350" y="-102"/>
      </p:cViewPr>
      <p:guideLst>
        <p:guide orient="horz" pos="2160"/>
        <p:guide pos="2880"/>
      </p:guideLst>
    </p:cSldViewPr>
  </p:slideViewPr>
  <p:outlineViewPr>
    <p:cViewPr>
      <p:scale>
        <a:sx n="33" d="100"/>
        <a:sy n="33" d="100"/>
      </p:scale>
      <p:origin x="0" y="-11202"/>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Advertising is still an important component of most integrated marketing communications plans. This chapter addresses issues involved in managing the advertising component of the IMC plan.</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In designing ads, it is important to remember people have values, and much of their consumption behavior is motivated by a desire to fulfill these values in their lives.</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61980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second theory that is important to consider is the means-end theory. The basic concept is that a means, the message, leads to an end-state, or personal value. The actual name of the theory is “Means-End Conceptualization of Components of Advertising Strategy”, or MECCAS.  The model suggests that product attributes lead to consumer benefits, which in turn connect to personal values.</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540919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figure illustrates a means-end chain for milk. An attribute of milk, being low fat, provides the benefit of health. The personal values consumers receive from good health are self-respect and wisdom. Another attribute, calcium, provides the benefit of healthy bones, which in turn leads to a comfortable life and shows wisdom on the part of the consumer. The key to a means-end chain is looking at the benefits each attribute generates then connecting those benefits to various personal values.</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52787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advertisement for milk illustrates the last means-end chain. The specific message is that milk has calcium,</a:t>
            </a:r>
            <a:r>
              <a:rPr lang="en-US" baseline="0" dirty="0" smtClean="0">
                <a:latin typeface="Arial" charset="0"/>
              </a:rPr>
              <a:t> which is important in bone development for both the mother and her baby.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58027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is a means-end chain for a marketing</a:t>
            </a:r>
            <a:r>
              <a:rPr lang="en-US" baseline="0" dirty="0" smtClean="0">
                <a:latin typeface="Arial" charset="0"/>
              </a:rPr>
              <a:t> research firm, such as ReRez</a:t>
            </a:r>
            <a:r>
              <a:rPr lang="en-US" dirty="0" smtClean="0">
                <a:latin typeface="Arial" charset="0"/>
              </a:rPr>
              <a:t>. The company is promoting marketing research. The first attribute is that </a:t>
            </a:r>
            <a:r>
              <a:rPr lang="en-US" dirty="0" err="1" smtClean="0">
                <a:latin typeface="Arial" charset="0"/>
              </a:rPr>
              <a:t>Rerez</a:t>
            </a:r>
            <a:r>
              <a:rPr lang="en-US" dirty="0" smtClean="0">
                <a:latin typeface="Arial" charset="0"/>
              </a:rPr>
              <a:t> does marketing research using the Internet which provides the benefit of robust samples. For a marketing person in a company, using robust samples can provide job security. Another aspect of the service, speed, leads to quicker results. This can provide the benefit of self-fulfillment since the information needed is provided quickly. Other personal values that are tapped through the benefits suggested include social acceptance and wisdom.</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285536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is the ad for ReRez</a:t>
            </a:r>
            <a:r>
              <a:rPr lang="en-US" baseline="0" dirty="0" smtClean="0">
                <a:latin typeface="Arial" charset="0"/>
              </a:rPr>
              <a:t> </a:t>
            </a:r>
            <a:r>
              <a:rPr lang="en-US" dirty="0" smtClean="0">
                <a:latin typeface="Arial" charset="0"/>
              </a:rPr>
              <a:t>based on the previous means-end chain.</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173011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Most ads seek to have a balance between visual and verbal, but usually one will be more dominant than the other. In recent years, advertisers have seen a move to more visuals and less emphasis on verbal content. One reason for the change is that visual processing is easier for consumers to recall. Visuals are stored in the brain both as pictures and as words. Concrete images tend to be remembered better than abstract visuals. If consumers can create a mental image or picture, it actually is superior to seeing the visual in terms of recall. So radio ads that can make listeners use their imagination and picture the product work very well</a:t>
            </a:r>
            <a:r>
              <a:rPr lang="en-US" b="1" dirty="0" smtClean="0">
                <a:latin typeface="Arial" charset="0"/>
              </a:rPr>
              <a:t>. Visual esperanto </a:t>
            </a:r>
            <a:r>
              <a:rPr lang="en-US" dirty="0" smtClean="0">
                <a:latin typeface="Arial" charset="0"/>
              </a:rPr>
              <a:t>is the ability of a visual to transcend cultures and languages by conveying the same meaning. It is especially beneficial in international ads where advertisers want to convey the same message to every market in the world. Business-to-business ads in the past emphasized verbal content, but in recent years B-to-B ads</a:t>
            </a:r>
            <a:r>
              <a:rPr lang="en-US" baseline="0" dirty="0" smtClean="0">
                <a:latin typeface="Arial" charset="0"/>
              </a:rPr>
              <a:t> </a:t>
            </a:r>
            <a:r>
              <a:rPr lang="en-US" dirty="0" smtClean="0">
                <a:latin typeface="Arial" charset="0"/>
              </a:rPr>
              <a:t>have moved to more visuals.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11268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 number of factors influence the relationship between promotions and sales. The goal of the promotion may be to increase brand awareness or build brand image. If so, there will be less impact on sales than with some of the other objectives. </a:t>
            </a:r>
            <a:r>
              <a:rPr lang="en-US" b="1" dirty="0" smtClean="0">
                <a:latin typeface="Arial" charset="0"/>
              </a:rPr>
              <a:t>Threshold effects</a:t>
            </a:r>
            <a:r>
              <a:rPr lang="en-US" dirty="0" smtClean="0">
                <a:latin typeface="Arial" charset="0"/>
              </a:rPr>
              <a:t> are present at the point where the advertising or communication begins to affect consumer responses in a positive direction. </a:t>
            </a:r>
            <a:r>
              <a:rPr lang="en-US" b="1" dirty="0" smtClean="0">
                <a:latin typeface="Arial" charset="0"/>
              </a:rPr>
              <a:t>Carryover effects</a:t>
            </a:r>
            <a:r>
              <a:rPr lang="en-US" dirty="0" smtClean="0">
                <a:latin typeface="Arial" charset="0"/>
              </a:rPr>
              <a:t> refer to an ad’s message being remembered or carried over to the time when the product is needed and the consumer is thinking about the purchase. </a:t>
            </a:r>
            <a:r>
              <a:rPr lang="en-US" b="1" dirty="0" smtClean="0">
                <a:latin typeface="Arial" charset="0"/>
              </a:rPr>
              <a:t>Wear-out effects</a:t>
            </a:r>
            <a:r>
              <a:rPr lang="en-US" dirty="0" smtClean="0">
                <a:latin typeface="Arial" charset="0"/>
              </a:rPr>
              <a:t> occur when an ad or message becomes old and stale and the consumer no longer pays attention to it. </a:t>
            </a:r>
            <a:r>
              <a:rPr lang="en-US" b="1" dirty="0" smtClean="0">
                <a:latin typeface="Arial" charset="0"/>
              </a:rPr>
              <a:t>Decay effects</a:t>
            </a:r>
            <a:r>
              <a:rPr lang="en-US" dirty="0" smtClean="0">
                <a:latin typeface="Arial" charset="0"/>
              </a:rPr>
              <a:t> occur when a company quits advertising, and the brand name begins to fade in people’s memories. Sales can also be impacted by just random events, such as a major snow storm.</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357154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straight line is an unrealistic assumption about the relationship between expenditures and sales. The bottom curve is more indicative of what happens. Advertising dollars are spent and for awhile nothing happens. Then consumers begin to pay attention and start purchasing the product, the threshold effect. As more advertising dollars are spent, diminishing returns occur. With each additional dollar in advertising, the impact is less and less. This is the concave downward response curve.</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26533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ad for Cub Cadet features a $50 appreciation</a:t>
            </a:r>
            <a:r>
              <a:rPr lang="en-US" baseline="0" dirty="0" smtClean="0">
                <a:latin typeface="Arial" charset="0"/>
              </a:rPr>
              <a:t> bonus designed to encourage action.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99551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These are the objectives for Chapter 5.</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This curve illustrates decay effect. During the advertising campaign, sales often continue to climb. Then the campaign ends and consumers begin to forget the brand name, thus it starts decaying.</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324007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Companies have to decide whether they will perform the advertising work in-house or obtain an outside advertising agency. Each has advantages. With an in-house staff, normally costs are lower. It is easier to ensure a consistent brand message across campaigns and across various products within the company. In-house staff have a better understanding of the product and the mission of the company. They usually will work closer with the CEO. With in-house, moving from creative to production is normally faster since the company has direct control of the employees. There is also a lower turnover in the creative team, which provides greater consistency across campaigns. Outside agencies also offer some advantages. Costs may be lower if the in-house team lacks the expertise and a lot of time and effort is wasted in doing the work. Outside agencies have greater expertise and an outsider’s perspective, which can be extremely valuable in generating fresh ideas and creating effective campaigns. With agencies, firms may have access to some of the top talent. While it may cost more to use an agency, the superior work produced is normally worth the price.</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747645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Full-service agencies</a:t>
            </a:r>
            <a:r>
              <a:rPr lang="en-US" baseline="0" dirty="0" smtClean="0">
                <a:latin typeface="Arial" charset="0"/>
              </a:rPr>
              <a:t> provide a wide array of services for clients, everything from strategy development to actual ad preparation. Full-service agencies can offer advice and guidance on developing target markets, a brand’s image, logo and tagline development. Most full-service agencies can provide guidance on business markets as well as consumer markets. Media planning and buying is also done with a full-service agency, or one of its subsidiaries.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522973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Advertising agencies come in all sizes and shapes. They range from boutiques that offer only one type of service or serve one type of client to full-service agencies that offer the full spectrum of services. Advertising agencies will often provide other marketing services. Media services companies provide media planning and media buying services. Direct  marketing agencies work with all types of direct response marketing campaigns. Some agencies specialize in consumer or trade promotions, or even focus on a specific type of promotion, such as couponing. Public relations firms handle both positive and negative publicity events. A growing number of agencies handle only online or social media.</a:t>
            </a:r>
          </a:p>
          <a:p>
            <a:endParaRPr lang="en-US" dirty="0" smtClean="0">
              <a:latin typeface="Arial" charset="0"/>
            </a:endParaRPr>
          </a:p>
          <a:p>
            <a:r>
              <a:rPr lang="en-US" dirty="0" smtClean="0">
                <a:latin typeface="Arial" charset="0"/>
              </a:rPr>
              <a:t>A recent phenomenon that has occurred is the whole-egg theory, first mentioned by Young &amp; Rubicam Agency. The idea of the whole-egg is that an advertising agency should provide full marketing services for a company and assist in integrating every aspect of the company’s marketing effort.</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567610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Costs are a major consideration in selecting an outside agency. The size of the account should match the size of the agency. Smaller accounts may be lost with a large agency and a large account would overwhelm a small agency. The 75-15-10 is a good guide to use. When looking at the total cost of an advertising campaign, 75% of the money should be spent on media buys, 15% on creative work by the agency, and 10% on production of the ads.</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504439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Crowdsourcing is a recent alternative to choosing an advertising agency. Crowdsourcing involves seeking ideas from the public and even videos of ad productions. Two companies that have successfully used crowdsourcing are Harley Davidson and Doritos. Unilever used it for its meat snack product, Peparami. Doritos has used it in the Super Bowl. While it would appear the costs would be much lower, they</a:t>
            </a:r>
            <a:r>
              <a:rPr lang="en-US" baseline="0" dirty="0" smtClean="0">
                <a:latin typeface="Arial" charset="0"/>
              </a:rPr>
              <a:t> are</a:t>
            </a:r>
            <a:r>
              <a:rPr lang="en-US" dirty="0" smtClean="0">
                <a:latin typeface="Arial" charset="0"/>
              </a:rPr>
              <a:t> not. Most crowdsourcing involves a contest and a website. Then the entries have to be judged, and in most cases, the ad is professionally produced once the idea has been selected. But, the advantages of crowdsourcing include getting consumers involved and generating buzz among individuals as the entries are posted and passed along to other people.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29928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Choosing an agency requires time and effort. While companies can shortcut the process, such an approach often results in the best agency not being hired. The first step is to select goals. Then the company should decide on a process and criteria before contacting any agencies. Once proposals have been received, the list can be narrowed down to two</a:t>
            </a:r>
            <a:r>
              <a:rPr lang="en-US" baseline="0" dirty="0" smtClean="0">
                <a:latin typeface="Arial" charset="0"/>
              </a:rPr>
              <a:t> or three</a:t>
            </a:r>
            <a:r>
              <a:rPr lang="en-US" dirty="0" smtClean="0">
                <a:latin typeface="Arial" charset="0"/>
              </a:rPr>
              <a:t> viable agencies. A creative pitch is then requested from each of the agencies to determine the best choice.</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962849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Goal setting should occur before contacting any agencies. Doing so will prevent any biases towards a particular agency. Also, the goals provide direction. It will help the company understand what it wants from an agency and where the company wants to go.</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04628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second step in the process is setting the evaluation criteria. Again, this should be done prior to talking to any agencies. As has already been discussed, the size of the agency is important. The agency should have experience in the industry, but not be representing a direct competitor. This would be a conflict of interest. Creative reputation and capabilities should be considered since the primary role of the agency is to generate creative ideas. The product and media purchasing capabilities are not essential. Some agencies do this, while others use subsidiaries or contract the</a:t>
            </a:r>
            <a:r>
              <a:rPr lang="en-US" baseline="0" dirty="0" smtClean="0">
                <a:latin typeface="Arial" charset="0"/>
              </a:rPr>
              <a:t> tasks </a:t>
            </a:r>
            <a:r>
              <a:rPr lang="en-US" dirty="0" smtClean="0">
                <a:latin typeface="Arial" charset="0"/>
              </a:rPr>
              <a:t>out to boutique shops. Client retention rates may be important, but with the turnover among agencies today, it has lost a lot of importance. Personal chemistry is important because individuals from the two companies must work together and generate ideas that will move the brand forward and accomplish objectives that have been set.</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36957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Once the list has been narrowed down to two</a:t>
            </a:r>
            <a:r>
              <a:rPr lang="en-US" baseline="0" dirty="0" smtClean="0">
                <a:latin typeface="Arial" charset="0"/>
              </a:rPr>
              <a:t> or three finalists, </a:t>
            </a:r>
            <a:r>
              <a:rPr lang="en-US" dirty="0" smtClean="0">
                <a:latin typeface="Arial" charset="0"/>
              </a:rPr>
              <a:t>it is time to ask for a creative pitch (or shootout). Agencies are given a specific problem to address. Creative pitches are expensive for agencies, so companies need to be serious about an agency when requesting a pitch. From the creative pitches, the company should select the agency that offers the best plan.</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76612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Additional objectives for Chapter 5.</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167200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In the advertising agency, there are some key individuals. The account executive is the liaison between the company and the agency. The</a:t>
            </a:r>
            <a:r>
              <a:rPr lang="en-US" baseline="0" dirty="0" smtClean="0">
                <a:latin typeface="Arial" charset="0"/>
              </a:rPr>
              <a:t> account executive </a:t>
            </a:r>
            <a:r>
              <a:rPr lang="en-US" dirty="0" smtClean="0">
                <a:latin typeface="Arial" charset="0"/>
              </a:rPr>
              <a:t>represents the client within the agency. Account planners are the voice of the consumer and assist in overall planning and strategic direction of the campaign. Their role is to see the total picture. The creative director is responsible for the creative aspect of the campaign and works with the agency’s creative staff. The traffic manager’s role is to manage the campaign scheduling to ensure the campaign is finished on time. As</a:t>
            </a:r>
            <a:r>
              <a:rPr lang="en-US" baseline="0" dirty="0" smtClean="0">
                <a:latin typeface="Arial" charset="0"/>
              </a:rPr>
              <a:t> </a:t>
            </a:r>
            <a:r>
              <a:rPr lang="en-US" dirty="0" smtClean="0">
                <a:latin typeface="Arial" charset="0"/>
              </a:rPr>
              <a:t>with the Oscar Mayer campaign, multiple</a:t>
            </a:r>
            <a:r>
              <a:rPr lang="en-US" baseline="0" dirty="0" smtClean="0">
                <a:latin typeface="Arial" charset="0"/>
              </a:rPr>
              <a:t> components</a:t>
            </a:r>
            <a:r>
              <a:rPr lang="en-US" dirty="0" smtClean="0">
                <a:latin typeface="Arial" charset="0"/>
              </a:rPr>
              <a:t> mean</a:t>
            </a:r>
            <a:r>
              <a:rPr lang="en-US" baseline="0" dirty="0" smtClean="0">
                <a:latin typeface="Arial" charset="0"/>
              </a:rPr>
              <a:t> </a:t>
            </a:r>
            <a:r>
              <a:rPr lang="en-US" dirty="0" smtClean="0">
                <a:latin typeface="Arial" charset="0"/>
              </a:rPr>
              <a:t>juggling numerous deadlines and schedules. Media buyers and planners are involved in the selection and purchase of media.</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379336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Effective advertising campaigns require careful</a:t>
            </a:r>
            <a:r>
              <a:rPr lang="en-US" baseline="0" dirty="0" smtClean="0">
                <a:latin typeface="Arial" charset="0"/>
              </a:rPr>
              <a:t> planning and attention to these parameters. Advertising goals have to be set based on communication and marketing objectives. Media selection not only must fit with the advertising goals but has a big influence on advertising design. A tagline needs to be developed, if not already in place. Consistency across campaigns and within a campaign is important to ensure the target audience is hearing the same, consistent message. Other decisions to consider include how the brand will be positioned and the duration of the campaign.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317135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Advertising objectives include building brand awareness, informing consumers, persuading them about a brand, supporting other marketing efforts like couponing or a contest, and encouraging action.</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262652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 primary goal of advertising is to build brand image, to enhance a brand’s equity with consumers. The process begins with brand awareness. If consumers are not aware of a brand, then brand image advertising can’t succeed. Brand awareness and brand image are especially important in modified rebuy situations because companies may not always seek every qualified bidder. Successful brands possess two characteristics. </a:t>
            </a:r>
            <a:r>
              <a:rPr lang="en-US" b="1" dirty="0" smtClean="0">
                <a:latin typeface="Arial" charset="0"/>
              </a:rPr>
              <a:t>Top-of-mind</a:t>
            </a:r>
            <a:r>
              <a:rPr lang="en-US" dirty="0" smtClean="0">
                <a:latin typeface="Arial" charset="0"/>
              </a:rPr>
              <a:t> are the brands a consumer mentions first when asked about brands in a particular product category. </a:t>
            </a:r>
            <a:r>
              <a:rPr lang="en-US" b="1" dirty="0" smtClean="0">
                <a:latin typeface="Arial" charset="0"/>
              </a:rPr>
              <a:t>Top choice</a:t>
            </a:r>
            <a:r>
              <a:rPr lang="en-US" dirty="0" smtClean="0">
                <a:latin typeface="Arial" charset="0"/>
              </a:rPr>
              <a:t> is the brand within a product category that consumers prefer the most. To be top choice requires top-of-mind. Brand equity leads to top-of-mind and top choice.</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41693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 common goal of advertising is to persuade consumers that a particular brand is superior to others and should be that top choice. This ad for Flair Jewelers says “Nobody Does ‘I Do’ Like We Do.”</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443838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One of the challenging tasks of advertising management is to select the media that will be used. More information about this process will be presented in Chapter</a:t>
            </a:r>
            <a:r>
              <a:rPr lang="en-US" baseline="0" dirty="0" smtClean="0">
                <a:latin typeface="Arial" charset="0"/>
              </a:rPr>
              <a:t> 7</a:t>
            </a:r>
            <a:r>
              <a:rPr lang="en-US" dirty="0" smtClean="0">
                <a:latin typeface="Arial" charset="0"/>
              </a:rPr>
              <a:t>. But, at this point, it is important to realize that to pick the right combination of media requires understanding the media habits of the target market then matching those</a:t>
            </a:r>
            <a:r>
              <a:rPr lang="en-US" baseline="0" dirty="0" smtClean="0">
                <a:latin typeface="Arial" charset="0"/>
              </a:rPr>
              <a:t> habits</a:t>
            </a:r>
            <a:r>
              <a:rPr lang="en-US" dirty="0" smtClean="0">
                <a:latin typeface="Arial" charset="0"/>
              </a:rPr>
              <a:t> with the audience characteristics of each media. This process is used in business-to-business media as well as in consumer media. Because of the importance of placing ads in the right media, companies are now involving media companies at an earlier stage of the ad development process rather than after the campaign has already been completed.</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179273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Taglines</a:t>
            </a:r>
            <a:r>
              <a:rPr lang="en-US" baseline="0" dirty="0" smtClean="0">
                <a:latin typeface="Arial" charset="0"/>
              </a:rPr>
              <a:t> are connected with brands and sometimes are better known than a brand’s logo. It is a key phrase that should tell what the brand is about. It should be memorable and convey something that is unique. The tagline should be consistent across multiple media platforms. Over time, taglines have become shorter. Revising taglines can be tricky and must be managed carefully.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4294555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Repeatedly seeing a specific visual</a:t>
            </a:r>
            <a:r>
              <a:rPr lang="en-US" baseline="0" dirty="0" smtClean="0">
                <a:latin typeface="Arial" charset="0"/>
              </a:rPr>
              <a:t> image, headline, copy, or tagline helps embed a brand into a person’s long-term memory. Visual consistency is especially important in moving an ad to long-term memory. Repetition enhances both ad recall as well as brand recall. Variability theory states that seeing an advertisement in different environments enhances recall and recognition. Advertisers can vary the ad content while maintaining consistency across the campaign or campaigns. Different media can also be used. Seeing an ad on television and then in a magazine or billboard enhances recall more than seeing multiple ads within the same medium.</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3284747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Maintaining consistent product positioning throughout a brand’s life makes it easier for individuals to embed the brand within their cognitive map. Consistent</a:t>
            </a:r>
            <a:r>
              <a:rPr lang="en-US" baseline="0" dirty="0" smtClean="0">
                <a:latin typeface="Arial" charset="0"/>
              </a:rPr>
              <a:t> positioning avoids ambiguity and provides a clear, consistent message that is always the same.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962911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goal of an ad campaign is to embed the brand and the message</a:t>
            </a:r>
            <a:r>
              <a:rPr lang="en-US" baseline="0" dirty="0" smtClean="0">
                <a:latin typeface="Arial" charset="0"/>
              </a:rPr>
              <a:t> into a person’s long-term memory and cognitive map structure. If the campaign is too short, it impedes retention. It also leads to greater costs. If the campaign is too long, it can become stale and consumers will ignore the message. It is also possible the campaign can create negative feelings from hearing it too much. For most campaigns, about 6 months is effective. But, there are exceptions. Some campaigns last for years with only minor adjustments. Other campaigns wear out sooner.</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74409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Zhender</a:t>
            </a:r>
            <a:r>
              <a:rPr lang="en-US" baseline="0" dirty="0" smtClean="0">
                <a:latin typeface="Arial" charset="0"/>
              </a:rPr>
              <a:t> Communications is a full-service agency that offers strategic planning as well as advertising services. The agency serves a number of clients whose ads appear in this textbook. The goal is to remain at the forefront of innovation to develop new ways to reach consumers. The agency believes in campaign integration as a way to connect with a client’s audience. In addition to its advertising expertise, Zhender has been recognized as a “best place to work.”</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76154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last step in advertising management is writing a creative brief. The appearance of creative briefs will vary among advertising agencies and clients, but most contain these five elements: the objective of the campaign, the target audience, the message theme, any support that can be used, and any constraints. The creative brief is prepared by the agency with the help of the account executive or account planner from the agency and the brand manager from the client. It is a document used by the creative team at the agency to prepare the advertising campaign, so it needs to be clear and provide enough information so that the creative team understands what the client wants.</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3860642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first component of the creative brief should be to state the objective of the campaign. Campaigns designed to increase brand awareness will look different from campaigns designed to build brand image, encourage immediate action, or stimulate sales. The objective for this advertisement is to persuade individuals buying or building a home to use JD</a:t>
            </a:r>
            <a:r>
              <a:rPr lang="en-US" baseline="0" dirty="0" smtClean="0">
                <a:latin typeface="Arial" charset="0"/>
              </a:rPr>
              <a:t> Bank for their mortgage.</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1864191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Information about the target audience is critical. It should be more</a:t>
            </a:r>
            <a:r>
              <a:rPr lang="en-US" baseline="0" dirty="0" smtClean="0">
                <a:latin typeface="Arial" charset="0"/>
              </a:rPr>
              <a:t> than just demographics.</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644403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message theme should be the one (not multiple) unique selling point the client wants its target audience to get. When considering</a:t>
            </a:r>
            <a:r>
              <a:rPr lang="en-US" baseline="0" dirty="0" smtClean="0">
                <a:latin typeface="Arial" charset="0"/>
              </a:rPr>
              <a:t> </a:t>
            </a:r>
            <a:r>
              <a:rPr lang="en-US" dirty="0" smtClean="0">
                <a:latin typeface="Arial" charset="0"/>
              </a:rPr>
              <a:t>message themes, it helps to think about the difference between left brain messages and right brain messages. The left side of the brain is logical and where people manage numbers, letters, words, and concepts. Left brain advertising focuses on rational appeals that require thought, the cognitive component of attitude. The right side of the brain is where the emotions lie. The right side manages abstract ideas, images, and feelings. So right brain advertising should use an emotional appeal, the affective component of attitude.</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857318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creative brief needs to contain the primary message theme the client wants to convey to its target market.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165115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Ads will often provide support for their product. It is the responsibility of the client to provide any support that might be used in an advertising campaign. If an automobile was designated as </a:t>
            </a:r>
            <a:r>
              <a:rPr lang="en-US" i="1" dirty="0" smtClean="0">
                <a:latin typeface="Arial" charset="0"/>
              </a:rPr>
              <a:t>Motor Trend’s</a:t>
            </a:r>
            <a:r>
              <a:rPr lang="en-US" dirty="0" smtClean="0">
                <a:latin typeface="Arial" charset="0"/>
              </a:rPr>
              <a:t> car of the year, that is valuable support that can be included to support brand image advertising. In this ad, St. Francis</a:t>
            </a:r>
            <a:r>
              <a:rPr lang="en-US" baseline="0" dirty="0" smtClean="0">
                <a:latin typeface="Arial" charset="0"/>
              </a:rPr>
              <a:t> Medical Center received five different awards for being the best.</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343259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Constraints are things advertising can’t say or do, or things that must be included in ads. For some products, there are legal and mandatory restrictions that must be included. For drugs, companies must tell consumers about all of the possible side effects. For tobacco products there must be a warning from the Surgeon General. Companies may have other constraints, such as the logo must appear in all ads, or the logo must be in a specific color or shape. Disclaimers or warranty statements may also be included in ads</a:t>
            </a:r>
            <a:r>
              <a:rPr lang="en-US" smtClean="0">
                <a:latin typeface="Arial" charset="0"/>
              </a:rPr>
              <a:t>. Most </a:t>
            </a:r>
            <a:r>
              <a:rPr lang="en-US" dirty="0" smtClean="0">
                <a:latin typeface="Arial" charset="0"/>
              </a:rPr>
              <a:t>of the constraints are either legal requirements or company-imposed requirements to protect from lawsuits.</a:t>
            </a:r>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855015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Approximately 62% of advertising budgets are spent outside of the United States. The two major differences are the process of selecting an agency and the preparation needed for an international advertising campaign. Preplanning will also vary across countries. When developing global ad campaigns, you have to pay close attention to language and culture differences. Translating to another language is not sufficient. Media selection also varies in other countries. The mix that is used in the U.S. is not the same as it would be in Japan, Peru, Spain, or Germany.</a:t>
            </a:r>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823707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a:t>
            </a:r>
            <a:r>
              <a:rPr lang="en-US" baseline="0" dirty="0" smtClean="0">
                <a:latin typeface="Arial" charset="0"/>
              </a:rPr>
              <a:t> blog exercises for Chapter 5 include Oreo cookies, John Deere, and videos about advertising agencies. Links are embedded in the text for each.</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268423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Section 2 deals with advertising issues.</a:t>
            </a:r>
            <a:r>
              <a:rPr lang="en-US" baseline="0" dirty="0" smtClean="0"/>
              <a:t> Chapter 5 examines advertising management, Chapter 6 looks at designing advertisements, and Chapter 7 discusses traditional media.</a:t>
            </a:r>
            <a:endParaRPr lang="en-US" dirty="0" smtClean="0"/>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4253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chapter presents an overview of managing the advertising function. Advertising theory lays the groundwork</a:t>
            </a:r>
            <a:r>
              <a:rPr lang="en-US" baseline="0" dirty="0" smtClean="0">
                <a:latin typeface="Arial" charset="0"/>
              </a:rPr>
              <a:t> as does an understanding of the relationship between advertising expenditures and success. The chapter then provides information on how to select an advertising agency. Advertising parameters are discussed followed by the components of a creative brief.</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5387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hierarchy of effects model consists of these six steps.</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26407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six steps are sequential, although some experts question if they are really sequential. But, the  basic model says they are sequential and that consumers spend some time at each step. For instance, before a consumer can like a brand, they first must be aware of it and develop some knowledge of it. To develop brand loyalty, consumers must go through all six steps. It is similar to attitude formation and the cognitive-affective-conative sequence. Awareness and knowledge</a:t>
            </a:r>
            <a:r>
              <a:rPr lang="en-US" baseline="0" dirty="0" smtClean="0">
                <a:latin typeface="Arial" charset="0"/>
              </a:rPr>
              <a:t> are t</a:t>
            </a:r>
            <a:r>
              <a:rPr lang="en-US" dirty="0" smtClean="0">
                <a:latin typeface="Arial" charset="0"/>
              </a:rPr>
              <a:t>he</a:t>
            </a:r>
            <a:r>
              <a:rPr lang="en-US" baseline="0" dirty="0" smtClean="0">
                <a:latin typeface="Arial" charset="0"/>
              </a:rPr>
              <a:t> c</a:t>
            </a:r>
            <a:r>
              <a:rPr lang="en-US" dirty="0" smtClean="0">
                <a:latin typeface="Arial" charset="0"/>
              </a:rPr>
              <a:t>ognitive component of attitude. Liking, preference, and conviction are the affective component. The conative component of attitude is the purchase.</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89843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This model shows the relationship between the hierarchy of effects model and the attitude sequence formation. </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723666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895601"/>
            <a:ext cx="8229600" cy="1447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495800"/>
            <a:ext cx="8229600" cy="1447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adage.com/print?article_id13670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5"/>
            <a:ext cx="8382000" cy="1022534"/>
          </a:xfrm>
        </p:spPr>
        <p:txBody>
          <a:bodyPr/>
          <a:lstStyle/>
          <a:p>
            <a:r>
              <a:rPr lang="en-US" sz="3600" dirty="0" smtClean="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smtClean="0">
                <a:latin typeface="+mj-lt"/>
              </a:rPr>
              <a:t>Eighth</a:t>
            </a:r>
            <a:r>
              <a:rPr lang="en-IN" sz="2400" dirty="0" smtClean="0">
                <a:latin typeface="+mj-lt"/>
              </a:rPr>
              <a:t> </a:t>
            </a:r>
            <a:r>
              <a:rPr lang="en-IN" sz="2400" dirty="0">
                <a:latin typeface="+mj-lt"/>
              </a:rPr>
              <a:t>Edition, Global 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5</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Advertising Campaign Management</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28860"/>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a:t>
            </a:r>
            <a:r>
              <a:rPr lang="en-IN" sz="3600" dirty="0" smtClean="0">
                <a:latin typeface="+mj-lt"/>
              </a:rPr>
              <a:t>5.2 </a:t>
            </a:r>
            <a:r>
              <a:rPr lang="en-US" sz="3600" dirty="0">
                <a:latin typeface="+mj-lt"/>
              </a:rPr>
              <a:t>Personal Values</a:t>
            </a:r>
          </a:p>
        </p:txBody>
      </p:sp>
      <p:sp>
        <p:nvSpPr>
          <p:cNvPr id="3" name="Content Placeholder 2"/>
          <p:cNvSpPr>
            <a:spLocks noGrp="1"/>
          </p:cNvSpPr>
          <p:nvPr>
            <p:ph idx="1"/>
          </p:nvPr>
        </p:nvSpPr>
        <p:spPr>
          <a:xfrm>
            <a:off x="457200" y="1600200"/>
            <a:ext cx="3886200" cy="4648200"/>
          </a:xfrm>
        </p:spPr>
        <p:txBody>
          <a:bodyPr/>
          <a:lstStyle/>
          <a:p>
            <a:pPr>
              <a:spcBef>
                <a:spcPts val="1000"/>
              </a:spcBef>
            </a:pPr>
            <a:r>
              <a:rPr lang="en-US" sz="2400" dirty="0"/>
              <a:t>Comfortable life</a:t>
            </a:r>
          </a:p>
          <a:p>
            <a:pPr>
              <a:spcBef>
                <a:spcPts val="1000"/>
              </a:spcBef>
            </a:pPr>
            <a:r>
              <a:rPr lang="en-US" sz="2400" dirty="0"/>
              <a:t>Equality</a:t>
            </a:r>
          </a:p>
          <a:p>
            <a:pPr>
              <a:spcBef>
                <a:spcPts val="1000"/>
              </a:spcBef>
            </a:pPr>
            <a:r>
              <a:rPr lang="en-US" sz="2400" dirty="0"/>
              <a:t>Excitement</a:t>
            </a:r>
          </a:p>
          <a:p>
            <a:pPr>
              <a:spcBef>
                <a:spcPts val="1000"/>
              </a:spcBef>
            </a:pPr>
            <a:r>
              <a:rPr lang="en-US" sz="2400" dirty="0"/>
              <a:t>Freedom</a:t>
            </a:r>
          </a:p>
          <a:p>
            <a:pPr>
              <a:spcBef>
                <a:spcPts val="1000"/>
              </a:spcBef>
            </a:pPr>
            <a:r>
              <a:rPr lang="en-US" sz="2400" dirty="0"/>
              <a:t>Fun, exciting life</a:t>
            </a:r>
          </a:p>
          <a:p>
            <a:pPr>
              <a:spcBef>
                <a:spcPts val="1000"/>
              </a:spcBef>
            </a:pPr>
            <a:r>
              <a:rPr lang="en-US" sz="2400" dirty="0"/>
              <a:t>Happiness</a:t>
            </a:r>
          </a:p>
          <a:p>
            <a:pPr>
              <a:spcBef>
                <a:spcPts val="1000"/>
              </a:spcBef>
            </a:pPr>
            <a:r>
              <a:rPr lang="en-US" sz="2400" dirty="0"/>
              <a:t>Inner peace</a:t>
            </a:r>
          </a:p>
          <a:p>
            <a:pPr>
              <a:spcBef>
                <a:spcPts val="1000"/>
              </a:spcBef>
            </a:pPr>
            <a:r>
              <a:rPr lang="en-US" sz="2400" dirty="0"/>
              <a:t>Mature love</a:t>
            </a:r>
          </a:p>
          <a:p>
            <a:pPr>
              <a:spcBef>
                <a:spcPts val="1000"/>
              </a:spcBef>
            </a:pPr>
            <a:r>
              <a:rPr lang="en-US" sz="2400" dirty="0" smtClean="0"/>
              <a:t>Personal accomplishment</a:t>
            </a:r>
            <a:endParaRPr lang="en-IN" sz="2400" dirty="0"/>
          </a:p>
        </p:txBody>
      </p:sp>
      <p:sp>
        <p:nvSpPr>
          <p:cNvPr id="4" name="Content Placeholder 3"/>
          <p:cNvSpPr>
            <a:spLocks noGrp="1"/>
          </p:cNvSpPr>
          <p:nvPr>
            <p:ph idx="13"/>
          </p:nvPr>
        </p:nvSpPr>
        <p:spPr>
          <a:xfrm>
            <a:off x="4953000" y="1676400"/>
            <a:ext cx="3810000" cy="4449763"/>
          </a:xfrm>
        </p:spPr>
        <p:txBody>
          <a:bodyPr/>
          <a:lstStyle/>
          <a:p>
            <a:pPr>
              <a:spcBef>
                <a:spcPts val="1000"/>
              </a:spcBef>
            </a:pPr>
            <a:r>
              <a:rPr lang="en-US" sz="2400" dirty="0"/>
              <a:t>Pleasure</a:t>
            </a:r>
          </a:p>
          <a:p>
            <a:pPr>
              <a:spcBef>
                <a:spcPts val="1000"/>
              </a:spcBef>
            </a:pPr>
            <a:r>
              <a:rPr lang="en-US" sz="2400" dirty="0"/>
              <a:t>Salvation</a:t>
            </a:r>
          </a:p>
          <a:p>
            <a:pPr>
              <a:spcBef>
                <a:spcPts val="1000"/>
              </a:spcBef>
            </a:pPr>
            <a:r>
              <a:rPr lang="en-US" sz="2400" dirty="0"/>
              <a:t>Security</a:t>
            </a:r>
          </a:p>
          <a:p>
            <a:pPr>
              <a:spcBef>
                <a:spcPts val="1000"/>
              </a:spcBef>
            </a:pPr>
            <a:r>
              <a:rPr lang="en-US" sz="2400" dirty="0"/>
              <a:t>Self-fulfillment</a:t>
            </a:r>
          </a:p>
          <a:p>
            <a:pPr>
              <a:spcBef>
                <a:spcPts val="1000"/>
              </a:spcBef>
            </a:pPr>
            <a:r>
              <a:rPr lang="en-US" sz="2400" dirty="0"/>
              <a:t>Self-respect</a:t>
            </a:r>
          </a:p>
          <a:p>
            <a:pPr>
              <a:spcBef>
                <a:spcPts val="1000"/>
              </a:spcBef>
            </a:pPr>
            <a:r>
              <a:rPr lang="en-US" sz="2400" dirty="0"/>
              <a:t>Sense of belonging</a:t>
            </a:r>
          </a:p>
          <a:p>
            <a:pPr>
              <a:spcBef>
                <a:spcPts val="1000"/>
              </a:spcBef>
            </a:pPr>
            <a:r>
              <a:rPr lang="en-US" sz="2400" dirty="0"/>
              <a:t>Social acceptance</a:t>
            </a:r>
          </a:p>
          <a:p>
            <a:pPr>
              <a:spcBef>
                <a:spcPts val="1000"/>
              </a:spcBef>
            </a:pPr>
            <a:r>
              <a:rPr lang="en-US" sz="2400" dirty="0" smtClean="0"/>
              <a:t>Wisdom</a:t>
            </a:r>
            <a:endParaRPr lang="en-IN" sz="2400" dirty="0"/>
          </a:p>
        </p:txBody>
      </p:sp>
    </p:spTree>
    <p:extLst>
      <p:ext uri="{BB962C8B-B14F-4D97-AF65-F5344CB8AC3E}">
        <p14:creationId xmlns:p14="http://schemas.microsoft.com/office/powerpoint/2010/main" val="109823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Means-End Theory</a:t>
            </a:r>
            <a:endParaRPr lang="en-IN" dirty="0">
              <a:latin typeface="+mj-lt"/>
            </a:endParaRPr>
          </a:p>
        </p:txBody>
      </p:sp>
      <p:sp>
        <p:nvSpPr>
          <p:cNvPr id="3" name="Content Placeholder 2"/>
          <p:cNvSpPr>
            <a:spLocks noGrp="1"/>
          </p:cNvSpPr>
          <p:nvPr>
            <p:ph idx="1"/>
          </p:nvPr>
        </p:nvSpPr>
        <p:spPr/>
        <p:txBody>
          <a:bodyPr/>
          <a:lstStyle/>
          <a:p>
            <a:r>
              <a:rPr lang="en-US" sz="2600" dirty="0"/>
              <a:t>Means-end chain</a:t>
            </a:r>
          </a:p>
          <a:p>
            <a:r>
              <a:rPr lang="en-US" sz="2600" dirty="0"/>
              <a:t>Message (means) lead to end state (personal values)</a:t>
            </a:r>
          </a:p>
          <a:p>
            <a:r>
              <a:rPr lang="en-US" sz="2600" dirty="0"/>
              <a:t>Means-End Conceptualization of Components of Advertising Strategy (MECCAS)</a:t>
            </a:r>
            <a:endParaRPr lang="en-IN" sz="2600" dirty="0"/>
          </a:p>
        </p:txBody>
      </p:sp>
      <p:sp>
        <p:nvSpPr>
          <p:cNvPr id="4" name="Content Placeholder 3"/>
          <p:cNvSpPr>
            <a:spLocks noGrp="1"/>
          </p:cNvSpPr>
          <p:nvPr>
            <p:ph idx="13"/>
          </p:nvPr>
        </p:nvSpPr>
        <p:spPr>
          <a:xfrm>
            <a:off x="457200" y="4463144"/>
            <a:ext cx="8229600" cy="566056"/>
          </a:xfrm>
        </p:spPr>
        <p:txBody>
          <a:bodyPr/>
          <a:lstStyle/>
          <a:p>
            <a:pPr marL="0" indent="0">
              <a:buNone/>
            </a:pPr>
            <a:r>
              <a:rPr lang="en-US" sz="2600" dirty="0"/>
              <a:t>Product attributes </a:t>
            </a:r>
            <a:r>
              <a:rPr lang="en-US" sz="2600" dirty="0">
                <a:sym typeface="Wingdings" pitchFamily="2" charset="2"/>
              </a:rPr>
              <a:t> benefits  personal values</a:t>
            </a:r>
            <a:endParaRPr lang="en-US" sz="2600" dirty="0"/>
          </a:p>
        </p:txBody>
      </p:sp>
    </p:spTree>
    <p:extLst>
      <p:ext uri="{BB962C8B-B14F-4D97-AF65-F5344CB8AC3E}">
        <p14:creationId xmlns:p14="http://schemas.microsoft.com/office/powerpoint/2010/main" val="310696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7772400" cy="1097280"/>
          </a:xfrm>
        </p:spPr>
        <p:txBody>
          <a:bodyPr/>
          <a:lstStyle/>
          <a:p>
            <a:r>
              <a:rPr lang="en-IN" sz="3600" dirty="0">
                <a:latin typeface="+mj-lt"/>
              </a:rPr>
              <a:t>Figure 5.3 </a:t>
            </a:r>
            <a:r>
              <a:rPr lang="en-US" sz="3600" dirty="0">
                <a:latin typeface="+mj-lt"/>
              </a:rPr>
              <a:t>Means-End Chain for Milk </a:t>
            </a:r>
            <a:r>
              <a:rPr lang="en-US" sz="2000" b="0" dirty="0">
                <a:latin typeface="+mj-lt"/>
              </a:rPr>
              <a:t>(1 of 2)</a:t>
            </a:r>
            <a:endParaRPr lang="en-IN" sz="2000" dirty="0">
              <a:latin typeface="+mj-lt"/>
            </a:endParaRPr>
          </a:p>
        </p:txBody>
      </p:sp>
      <p:pic>
        <p:nvPicPr>
          <p:cNvPr id="19" name="Picture 18" descr="The means-end chain for milk relates attributes to benefits and personal values, as follows. Attribute, low fat; benefit, healthy; personal values, self-respect, wisdom. Attribute, calcium; benefit, healthy bones; personal values, comfortable life, wisdom. Attribute, ingredients; benefits, good taste; personal values, pleasure, happiness. Attribute, vitamins; benefit, enhanced sexual ability; personal values, excitement, fun, plea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05000"/>
            <a:ext cx="7095206" cy="3568595"/>
          </a:xfrm>
          <a:prstGeom prst="rect">
            <a:avLst/>
          </a:prstGeom>
        </p:spPr>
      </p:pic>
    </p:spTree>
    <p:extLst>
      <p:ext uri="{BB962C8B-B14F-4D97-AF65-F5344CB8AC3E}">
        <p14:creationId xmlns:p14="http://schemas.microsoft.com/office/powerpoint/2010/main" val="171765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7696200" cy="1097280"/>
          </a:xfrm>
        </p:spPr>
        <p:txBody>
          <a:bodyPr/>
          <a:lstStyle/>
          <a:p>
            <a:r>
              <a:rPr lang="en-IN" sz="3600" dirty="0">
                <a:latin typeface="+mj-lt"/>
              </a:rPr>
              <a:t>Figure 5.3 </a:t>
            </a:r>
            <a:r>
              <a:rPr lang="en-US" sz="3600" dirty="0">
                <a:latin typeface="+mj-lt"/>
              </a:rPr>
              <a:t>Means-End Chain for Milk </a:t>
            </a:r>
            <a:r>
              <a:rPr lang="en-US" sz="2000" b="0" dirty="0" smtClean="0">
                <a:latin typeface="+mj-lt"/>
              </a:rPr>
              <a:t>(2 </a:t>
            </a:r>
            <a:r>
              <a:rPr lang="en-US" sz="2000" b="0" dirty="0">
                <a:latin typeface="+mj-lt"/>
              </a:rPr>
              <a:t>of 2)</a:t>
            </a:r>
            <a:endParaRPr lang="en-IN" sz="2000" dirty="0">
              <a:latin typeface="+mj-lt"/>
            </a:endParaRPr>
          </a:p>
        </p:txBody>
      </p:sp>
      <p:sp>
        <p:nvSpPr>
          <p:cNvPr id="3" name="Content Placeholder 2"/>
          <p:cNvSpPr>
            <a:spLocks noGrp="1"/>
          </p:cNvSpPr>
          <p:nvPr>
            <p:ph idx="1"/>
          </p:nvPr>
        </p:nvSpPr>
        <p:spPr>
          <a:xfrm>
            <a:off x="457200" y="1600200"/>
            <a:ext cx="3429000" cy="4525963"/>
          </a:xfrm>
        </p:spPr>
        <p:txBody>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lgn="ctr">
              <a:buNone/>
            </a:pPr>
            <a:r>
              <a:rPr lang="en-US" sz="2800" dirty="0" smtClean="0"/>
              <a:t>Means-End </a:t>
            </a:r>
            <a:r>
              <a:rPr lang="en-US" sz="2800" dirty="0"/>
              <a:t>Chain</a:t>
            </a:r>
          </a:p>
        </p:txBody>
      </p:sp>
      <p:pic>
        <p:nvPicPr>
          <p:cNvPr id="4" name="Picture 3" descr="A pregnant woman in casual attire drinks a glass of milk. The title reads, we both need calcium, drink mil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197" y="1539561"/>
            <a:ext cx="3075950" cy="4606197"/>
          </a:xfrm>
          <a:prstGeom prst="rect">
            <a:avLst/>
          </a:prstGeom>
        </p:spPr>
      </p:pic>
    </p:spTree>
    <p:extLst>
      <p:ext uri="{BB962C8B-B14F-4D97-AF65-F5344CB8AC3E}">
        <p14:creationId xmlns:p14="http://schemas.microsoft.com/office/powerpoint/2010/main" val="3467141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a:t>
            </a:r>
            <a:r>
              <a:rPr lang="en-IN" sz="3600" dirty="0" smtClean="0">
                <a:latin typeface="+mj-lt"/>
              </a:rPr>
              <a:t>5.4 </a:t>
            </a:r>
            <a:r>
              <a:rPr lang="en-US" sz="3600" dirty="0">
                <a:latin typeface="+mj-lt"/>
              </a:rPr>
              <a:t>B-to-B Means-End Chain for Greenfield Online</a:t>
            </a:r>
            <a:r>
              <a:rPr lang="en-US" sz="3600" dirty="0" smtClean="0">
                <a:latin typeface="+mj-lt"/>
              </a:rPr>
              <a:t> </a:t>
            </a:r>
            <a:r>
              <a:rPr lang="en-US" sz="2000" b="0" dirty="0">
                <a:latin typeface="+mj-lt"/>
              </a:rPr>
              <a:t>(1 of 2)</a:t>
            </a:r>
            <a:endParaRPr lang="en-IN" sz="2000" dirty="0">
              <a:latin typeface="+mj-lt"/>
            </a:endParaRPr>
          </a:p>
        </p:txBody>
      </p:sp>
      <p:pic>
        <p:nvPicPr>
          <p:cNvPr id="27" name="Picture 26" descr="A B to B means-end chain lists four sets of related attributes, benefits, and personal values. The following list provides attribute, then benefit, then personal values: internet, robust samples, job security; speed, quicker results, self-fulfillment; expertise, actionable information, wisdom and social acceptance; experience, reliability, job secur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828800"/>
            <a:ext cx="7557025" cy="2839046"/>
          </a:xfrm>
          <a:prstGeom prst="rect">
            <a:avLst/>
          </a:prstGeom>
        </p:spPr>
      </p:pic>
    </p:spTree>
    <p:extLst>
      <p:ext uri="{BB962C8B-B14F-4D97-AF65-F5344CB8AC3E}">
        <p14:creationId xmlns:p14="http://schemas.microsoft.com/office/powerpoint/2010/main" val="213627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a:t>
            </a:r>
            <a:r>
              <a:rPr lang="en-IN" sz="3600" dirty="0" smtClean="0">
                <a:latin typeface="+mj-lt"/>
              </a:rPr>
              <a:t>5.4 </a:t>
            </a:r>
            <a:r>
              <a:rPr lang="en-US" sz="3600" dirty="0">
                <a:latin typeface="+mj-lt"/>
              </a:rPr>
              <a:t>B-to-B Means-End Chain for Greenfield Online</a:t>
            </a:r>
            <a:r>
              <a:rPr lang="en-US" sz="3600" dirty="0" smtClean="0">
                <a:latin typeface="+mj-lt"/>
              </a:rPr>
              <a:t> </a:t>
            </a:r>
            <a:r>
              <a:rPr lang="en-US" sz="2000" b="0" dirty="0" smtClean="0">
                <a:latin typeface="+mj-lt"/>
              </a:rPr>
              <a:t>(2 </a:t>
            </a:r>
            <a:r>
              <a:rPr lang="en-US" sz="2000" b="0" dirty="0">
                <a:latin typeface="+mj-lt"/>
              </a:rPr>
              <a:t>of 2)</a:t>
            </a:r>
            <a:endParaRPr lang="en-IN" sz="2000" dirty="0">
              <a:latin typeface="+mj-lt"/>
            </a:endParaRPr>
          </a:p>
        </p:txBody>
      </p:sp>
      <p:sp>
        <p:nvSpPr>
          <p:cNvPr id="3" name="Content Placeholder 2"/>
          <p:cNvSpPr>
            <a:spLocks noGrp="1"/>
          </p:cNvSpPr>
          <p:nvPr>
            <p:ph idx="1"/>
          </p:nvPr>
        </p:nvSpPr>
        <p:spPr>
          <a:xfrm>
            <a:off x="457200" y="1600200"/>
            <a:ext cx="3810000" cy="4525963"/>
          </a:xfrm>
        </p:spPr>
        <p:txBody>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lgn="ctr">
              <a:buNone/>
            </a:pPr>
            <a:r>
              <a:rPr lang="en-US" sz="2800" dirty="0" smtClean="0"/>
              <a:t>Means-End </a:t>
            </a:r>
            <a:r>
              <a:rPr lang="en-US" sz="2800" dirty="0"/>
              <a:t>Chain</a:t>
            </a:r>
          </a:p>
        </p:txBody>
      </p:sp>
      <p:pic>
        <p:nvPicPr>
          <p:cNvPr id="4" name="Picture 3" descr="An advertisement for Re Rez shows a person looking up at an apple in the air above their head. The title reads, Re Rez takes responsibility for making sure the project gets done; what a great idea. The ad copy includes the following: methodology and online panel specialists; multi partner solution with a single point of contact; offering internet surveys, online panel, C Ay T I interviews, I V R, focus groups. If we cannot do it, it cannot be d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628" y="1466333"/>
            <a:ext cx="2795659" cy="4622020"/>
          </a:xfrm>
          <a:prstGeom prst="rect">
            <a:avLst/>
          </a:prstGeom>
        </p:spPr>
      </p:pic>
    </p:spTree>
    <p:extLst>
      <p:ext uri="{BB962C8B-B14F-4D97-AF65-F5344CB8AC3E}">
        <p14:creationId xmlns:p14="http://schemas.microsoft.com/office/powerpoint/2010/main" val="173964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Verbal and Visual Elements</a:t>
            </a:r>
            <a:endParaRPr lang="en-IN" dirty="0">
              <a:latin typeface="+mj-lt"/>
            </a:endParaRPr>
          </a:p>
        </p:txBody>
      </p:sp>
      <p:sp>
        <p:nvSpPr>
          <p:cNvPr id="3" name="Content Placeholder 2"/>
          <p:cNvSpPr>
            <a:spLocks noGrp="1"/>
          </p:cNvSpPr>
          <p:nvPr>
            <p:ph idx="1"/>
          </p:nvPr>
        </p:nvSpPr>
        <p:spPr>
          <a:xfrm>
            <a:off x="457200" y="1600200"/>
            <a:ext cx="4191000" cy="4724400"/>
          </a:xfrm>
        </p:spPr>
        <p:txBody>
          <a:bodyPr/>
          <a:lstStyle/>
          <a:p>
            <a:pPr>
              <a:spcBef>
                <a:spcPts val="1000"/>
              </a:spcBef>
            </a:pPr>
            <a:r>
              <a:rPr lang="en-US" sz="2400" dirty="0"/>
              <a:t>Balance between visual and verbal</a:t>
            </a:r>
          </a:p>
          <a:p>
            <a:pPr>
              <a:spcBef>
                <a:spcPts val="1000"/>
              </a:spcBef>
            </a:pPr>
            <a:r>
              <a:rPr lang="en-US" sz="2400" dirty="0"/>
              <a:t>Visual processing</a:t>
            </a:r>
          </a:p>
          <a:p>
            <a:pPr lvl="1">
              <a:spcBef>
                <a:spcPts val="200"/>
              </a:spcBef>
            </a:pPr>
            <a:r>
              <a:rPr lang="en-US" sz="2200" dirty="0"/>
              <a:t>Easier to recall</a:t>
            </a:r>
          </a:p>
          <a:p>
            <a:pPr lvl="1">
              <a:spcBef>
                <a:spcPts val="200"/>
              </a:spcBef>
            </a:pPr>
            <a:r>
              <a:rPr lang="en-US" sz="2200" dirty="0"/>
              <a:t>Stored both as pictures and words</a:t>
            </a:r>
          </a:p>
          <a:p>
            <a:pPr lvl="1">
              <a:spcBef>
                <a:spcPts val="200"/>
              </a:spcBef>
            </a:pPr>
            <a:r>
              <a:rPr lang="en-US" sz="2200" dirty="0"/>
              <a:t>Concrete vs. abstract</a:t>
            </a:r>
          </a:p>
          <a:p>
            <a:pPr>
              <a:spcBef>
                <a:spcPts val="1000"/>
              </a:spcBef>
            </a:pPr>
            <a:r>
              <a:rPr lang="en-US" sz="2400" dirty="0"/>
              <a:t>Radio visual imagery</a:t>
            </a:r>
          </a:p>
          <a:p>
            <a:pPr>
              <a:spcBef>
                <a:spcPts val="1000"/>
              </a:spcBef>
            </a:pPr>
            <a:r>
              <a:rPr lang="en-US" sz="2400" dirty="0"/>
              <a:t>Visual esperanto</a:t>
            </a:r>
          </a:p>
          <a:p>
            <a:pPr>
              <a:spcBef>
                <a:spcPts val="1000"/>
              </a:spcBef>
            </a:pPr>
            <a:r>
              <a:rPr lang="en-US" sz="2400" dirty="0"/>
              <a:t>International ads</a:t>
            </a:r>
          </a:p>
          <a:p>
            <a:pPr>
              <a:spcBef>
                <a:spcPts val="1000"/>
              </a:spcBef>
            </a:pPr>
            <a:r>
              <a:rPr lang="en-US" sz="2400" dirty="0"/>
              <a:t>B-to-B advertisements</a:t>
            </a:r>
          </a:p>
        </p:txBody>
      </p:sp>
      <p:pic>
        <p:nvPicPr>
          <p:cNvPr id="4" name="Picture 3" descr="A woman and man in hiking attire sit together on a rock, overlooking a tropical 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309" y="2183132"/>
            <a:ext cx="3737609" cy="2491737"/>
          </a:xfrm>
          <a:prstGeom prst="rect">
            <a:avLst/>
          </a:prstGeom>
        </p:spPr>
      </p:pic>
    </p:spTree>
    <p:extLst>
      <p:ext uri="{BB962C8B-B14F-4D97-AF65-F5344CB8AC3E}">
        <p14:creationId xmlns:p14="http://schemas.microsoft.com/office/powerpoint/2010/main" val="376173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Factors Impacting Relationship </a:t>
            </a:r>
            <a:br>
              <a:rPr lang="en-US" sz="3600" dirty="0">
                <a:latin typeface="+mj-lt"/>
              </a:rPr>
            </a:br>
            <a:r>
              <a:rPr lang="en-US" sz="3600" dirty="0">
                <a:latin typeface="+mj-lt"/>
              </a:rPr>
              <a:t>Between Promotions and Sales</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pPr>
              <a:defRPr/>
            </a:pPr>
            <a:r>
              <a:rPr lang="en-US" sz="2600" dirty="0"/>
              <a:t>The goal of the promotion</a:t>
            </a:r>
          </a:p>
          <a:p>
            <a:pPr>
              <a:defRPr/>
            </a:pPr>
            <a:r>
              <a:rPr lang="en-US" sz="2600" dirty="0"/>
              <a:t>Threshold effects</a:t>
            </a:r>
          </a:p>
          <a:p>
            <a:pPr>
              <a:defRPr/>
            </a:pPr>
            <a:r>
              <a:rPr lang="en-US" sz="2600" dirty="0"/>
              <a:t>Diminishing returns</a:t>
            </a:r>
          </a:p>
          <a:p>
            <a:pPr>
              <a:defRPr/>
            </a:pPr>
            <a:r>
              <a:rPr lang="en-US" sz="2600" dirty="0"/>
              <a:t>Carryover effects</a:t>
            </a:r>
          </a:p>
          <a:p>
            <a:pPr>
              <a:defRPr/>
            </a:pPr>
            <a:r>
              <a:rPr lang="en-US" sz="2600" dirty="0"/>
              <a:t>Wear-out effects</a:t>
            </a:r>
          </a:p>
          <a:p>
            <a:pPr>
              <a:defRPr/>
            </a:pPr>
            <a:r>
              <a:rPr lang="en-US" sz="2600" dirty="0"/>
              <a:t>Decay effects</a:t>
            </a:r>
          </a:p>
          <a:p>
            <a:pPr>
              <a:defRPr/>
            </a:pPr>
            <a:r>
              <a:rPr lang="en-US" sz="2600" dirty="0"/>
              <a:t>Random events</a:t>
            </a:r>
          </a:p>
        </p:txBody>
      </p:sp>
    </p:spTree>
    <p:extLst>
      <p:ext uri="{BB962C8B-B14F-4D97-AF65-F5344CB8AC3E}">
        <p14:creationId xmlns:p14="http://schemas.microsoft.com/office/powerpoint/2010/main" val="169341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2500" dirty="0">
                <a:latin typeface="+mj-lt"/>
              </a:rPr>
              <a:t>Figure </a:t>
            </a:r>
            <a:r>
              <a:rPr lang="en-IN" sz="2500" dirty="0" smtClean="0">
                <a:latin typeface="+mj-lt"/>
              </a:rPr>
              <a:t>5.5 </a:t>
            </a:r>
            <a:r>
              <a:rPr lang="en-US" sz="2500" dirty="0">
                <a:latin typeface="+mj-lt"/>
              </a:rPr>
              <a:t>Relationship Between Advertising and Marketing Expenditures and Sales and Profit Margins</a:t>
            </a:r>
            <a:endParaRPr lang="en-IN" sz="2500" dirty="0">
              <a:latin typeface="+mj-lt"/>
            </a:endParaRPr>
          </a:p>
        </p:txBody>
      </p:sp>
      <p:pic>
        <p:nvPicPr>
          <p:cNvPr id="5" name="Picture 4" descr="The first of two graphs plots sales versus promotional expenditures; the plot shows a generalized linear relationship., which is an unrealistic assumption about the relationship between promotional expenditures and sales. The second graph plots dollars versus advertising and promotional expenditures, with two plots, for sales and profits. The first plot rises through threshold effects, and then rises more slowly through diminishing returns, before peaking, showing a concave downward response curve. The profits plot begins at a plateau, then drops slightly before rising to a peak; it then drops steadily, showing the marginal analysis cur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524000"/>
            <a:ext cx="4192492" cy="4795904"/>
          </a:xfrm>
          <a:prstGeom prst="rect">
            <a:avLst/>
          </a:prstGeom>
        </p:spPr>
      </p:pic>
    </p:spTree>
    <p:extLst>
      <p:ext uri="{BB962C8B-B14F-4D97-AF65-F5344CB8AC3E}">
        <p14:creationId xmlns:p14="http://schemas.microsoft.com/office/powerpoint/2010/main" val="354358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Threshold Effects</a:t>
            </a:r>
          </a:p>
        </p:txBody>
      </p:sp>
      <p:pic>
        <p:nvPicPr>
          <p:cNvPr id="4" name="Picture 3" descr="An advertisement for cub cadet shows two lawn tractors beneath the following text: $50 appreciation, present this card and receive $50 appreciation bonus toward purchase of cub cadet’s lawn and garden tractors and R Z T zero turn rid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97279"/>
            <a:ext cx="6314740" cy="4307730"/>
          </a:xfrm>
          <a:prstGeom prst="rect">
            <a:avLst/>
          </a:prstGeom>
        </p:spPr>
      </p:pic>
      <p:sp>
        <p:nvSpPr>
          <p:cNvPr id="3" name="Content Placeholder 2"/>
          <p:cNvSpPr>
            <a:spLocks noGrp="1"/>
          </p:cNvSpPr>
          <p:nvPr>
            <p:ph idx="1"/>
          </p:nvPr>
        </p:nvSpPr>
        <p:spPr>
          <a:xfrm>
            <a:off x="1143000" y="5943600"/>
            <a:ext cx="5486400" cy="411163"/>
          </a:xfrm>
        </p:spPr>
        <p:txBody>
          <a:bodyPr/>
          <a:lstStyle/>
          <a:p>
            <a:pPr marL="0" indent="0">
              <a:buNone/>
            </a:pPr>
            <a:r>
              <a:rPr lang="en-US" sz="2400" dirty="0"/>
              <a:t>Ad designed to encourage action</a:t>
            </a:r>
            <a:r>
              <a:rPr lang="en-US" sz="2400" dirty="0" smtClean="0"/>
              <a:t>.</a:t>
            </a:r>
            <a:endParaRPr lang="en-US" sz="2400" dirty="0"/>
          </a:p>
        </p:txBody>
      </p:sp>
    </p:spTree>
    <p:extLst>
      <p:ext uri="{BB962C8B-B14F-4D97-AF65-F5344CB8AC3E}">
        <p14:creationId xmlns:p14="http://schemas.microsoft.com/office/powerpoint/2010/main" val="122491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a:t>
            </a:r>
            <a:r>
              <a:rPr lang="en-US" sz="3600" dirty="0" smtClean="0">
                <a:latin typeface="+mj-lt"/>
              </a:rPr>
              <a:t>Objectives </a:t>
            </a:r>
            <a:r>
              <a:rPr lang="en-US" sz="2000" b="0" dirty="0" smtClean="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57200" indent="-457200">
              <a:buSzPct val="100000"/>
              <a:buFontTx/>
              <a:buAutoNum type="arabicPeriod"/>
            </a:pPr>
            <a:r>
              <a:rPr lang="en-US" sz="2600" dirty="0"/>
              <a:t>Why is an understanding of advertising theories important in the advertising management process?</a:t>
            </a:r>
          </a:p>
          <a:p>
            <a:pPr marL="457200" indent="-457200">
              <a:buSzPct val="100000"/>
              <a:buFontTx/>
              <a:buAutoNum type="arabicPeriod"/>
            </a:pPr>
            <a:r>
              <a:rPr lang="en-US" sz="2600" dirty="0"/>
              <a:t>What is the relationship of advertising expenditures to advertising effectiveness?</a:t>
            </a:r>
          </a:p>
          <a:p>
            <a:pPr marL="457200" indent="-457200">
              <a:buSzPct val="100000"/>
              <a:buFontTx/>
              <a:buAutoNum type="arabicPeriod"/>
            </a:pPr>
            <a:r>
              <a:rPr lang="en-US" sz="2600" dirty="0"/>
              <a:t>When should a company employ an external advertising agency rather than completing the work in-house?</a:t>
            </a:r>
          </a:p>
          <a:p>
            <a:pPr marL="457200" indent="-457200">
              <a:buSzPct val="100000"/>
              <a:buFontTx/>
              <a:buAutoNum type="arabicPeriod"/>
            </a:pPr>
            <a:r>
              <a:rPr lang="en-US" sz="2600" dirty="0"/>
              <a:t>How do companies choose advertising agencies?</a:t>
            </a:r>
          </a:p>
        </p:txBody>
      </p:sp>
    </p:spTree>
    <p:extLst>
      <p:ext uri="{BB962C8B-B14F-4D97-AF65-F5344CB8AC3E}">
        <p14:creationId xmlns:p14="http://schemas.microsoft.com/office/powerpoint/2010/main" val="268010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a:t>
            </a:r>
            <a:r>
              <a:rPr lang="en-IN" sz="3600" dirty="0" smtClean="0">
                <a:latin typeface="+mj-lt"/>
              </a:rPr>
              <a:t>5.6 </a:t>
            </a:r>
            <a:r>
              <a:rPr lang="en-US" sz="3600" dirty="0">
                <a:latin typeface="+mj-lt"/>
              </a:rPr>
              <a:t>A Decay Effects </a:t>
            </a:r>
            <a:r>
              <a:rPr lang="en-US" sz="3600" dirty="0" smtClean="0">
                <a:latin typeface="+mj-lt"/>
              </a:rPr>
              <a:t>Model</a:t>
            </a:r>
            <a:endParaRPr lang="en-IN" sz="3600" dirty="0">
              <a:latin typeface="+mj-lt"/>
            </a:endParaRPr>
          </a:p>
        </p:txBody>
      </p:sp>
      <p:pic>
        <p:nvPicPr>
          <p:cNvPr id="4" name="Picture 3" descr="The decay effects model shows a curve for sales that rises during the advertising campaign; when the advertising campaign ends, the curve peaks and then drops, as a result of decay effec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22" y="2080111"/>
            <a:ext cx="7931756" cy="3372692"/>
          </a:xfrm>
          <a:prstGeom prst="rect">
            <a:avLst/>
          </a:prstGeom>
        </p:spPr>
      </p:pic>
    </p:spTree>
    <p:extLst>
      <p:ext uri="{BB962C8B-B14F-4D97-AF65-F5344CB8AC3E}">
        <p14:creationId xmlns:p14="http://schemas.microsoft.com/office/powerpoint/2010/main" val="130933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194"/>
            <a:ext cx="8229600" cy="1097280"/>
          </a:xfrm>
        </p:spPr>
        <p:txBody>
          <a:bodyPr/>
          <a:lstStyle/>
          <a:p>
            <a:r>
              <a:rPr lang="en-IN" sz="3600" dirty="0">
                <a:latin typeface="+mj-lt"/>
              </a:rPr>
              <a:t>Figure 5.7 </a:t>
            </a:r>
            <a:r>
              <a:rPr lang="en-US" sz="3600" dirty="0">
                <a:latin typeface="+mj-lt"/>
              </a:rPr>
              <a:t>Advantages of In-House versus Outside Agency</a:t>
            </a:r>
            <a:endParaRPr lang="en-IN" sz="3600" dirty="0">
              <a:latin typeface="+mj-lt"/>
            </a:endParaRPr>
          </a:p>
        </p:txBody>
      </p:sp>
      <p:sp>
        <p:nvSpPr>
          <p:cNvPr id="3" name="Content Placeholder 2"/>
          <p:cNvSpPr>
            <a:spLocks noGrp="1"/>
          </p:cNvSpPr>
          <p:nvPr>
            <p:ph idx="1"/>
          </p:nvPr>
        </p:nvSpPr>
        <p:spPr>
          <a:xfrm>
            <a:off x="457200" y="1600200"/>
            <a:ext cx="4572000" cy="4114799"/>
          </a:xfrm>
        </p:spPr>
        <p:txBody>
          <a:bodyPr/>
          <a:lstStyle/>
          <a:p>
            <a:pPr marL="0" indent="0">
              <a:spcBef>
                <a:spcPts val="1000"/>
              </a:spcBef>
              <a:buNone/>
            </a:pPr>
            <a:r>
              <a:rPr lang="en-US" sz="2400" b="1" dirty="0"/>
              <a:t>Advantages of In-House</a:t>
            </a:r>
          </a:p>
          <a:p>
            <a:pPr>
              <a:spcBef>
                <a:spcPts val="1000"/>
              </a:spcBef>
            </a:pPr>
            <a:r>
              <a:rPr lang="en-US" sz="2200" dirty="0"/>
              <a:t>Lower costs</a:t>
            </a:r>
          </a:p>
          <a:p>
            <a:pPr>
              <a:spcBef>
                <a:spcPts val="1000"/>
              </a:spcBef>
            </a:pPr>
            <a:r>
              <a:rPr lang="en-US" sz="2200" dirty="0"/>
              <a:t>Consistent brand message</a:t>
            </a:r>
          </a:p>
          <a:p>
            <a:pPr>
              <a:spcBef>
                <a:spcPts val="1000"/>
              </a:spcBef>
            </a:pPr>
            <a:r>
              <a:rPr lang="en-US" sz="2200" dirty="0"/>
              <a:t>Better understanding of product and mission</a:t>
            </a:r>
          </a:p>
          <a:p>
            <a:pPr>
              <a:spcBef>
                <a:spcPts val="1000"/>
              </a:spcBef>
            </a:pPr>
            <a:r>
              <a:rPr lang="en-US" sz="2200" dirty="0"/>
              <a:t>Faster ad production</a:t>
            </a:r>
          </a:p>
          <a:p>
            <a:pPr>
              <a:spcBef>
                <a:spcPts val="1000"/>
              </a:spcBef>
            </a:pPr>
            <a:r>
              <a:rPr lang="en-US" sz="2200" dirty="0"/>
              <a:t>Work closer with CEO</a:t>
            </a:r>
          </a:p>
          <a:p>
            <a:pPr>
              <a:spcBef>
                <a:spcPts val="1000"/>
              </a:spcBef>
            </a:pPr>
            <a:r>
              <a:rPr lang="en-US" sz="2200" dirty="0"/>
              <a:t>Lower turnover rate in the creative </a:t>
            </a:r>
            <a:r>
              <a:rPr lang="en-US" sz="2200" dirty="0" smtClean="0"/>
              <a:t>team</a:t>
            </a:r>
            <a:endParaRPr lang="en-US" sz="2200" dirty="0"/>
          </a:p>
        </p:txBody>
      </p:sp>
      <p:sp>
        <p:nvSpPr>
          <p:cNvPr id="4" name="Content Placeholder 3"/>
          <p:cNvSpPr>
            <a:spLocks noGrp="1"/>
          </p:cNvSpPr>
          <p:nvPr>
            <p:ph idx="13"/>
          </p:nvPr>
        </p:nvSpPr>
        <p:spPr>
          <a:xfrm>
            <a:off x="5105400" y="1600200"/>
            <a:ext cx="3581400" cy="4114799"/>
          </a:xfrm>
        </p:spPr>
        <p:txBody>
          <a:bodyPr/>
          <a:lstStyle/>
          <a:p>
            <a:pPr marL="0" indent="0">
              <a:spcBef>
                <a:spcPts val="1000"/>
              </a:spcBef>
              <a:buNone/>
            </a:pPr>
            <a:r>
              <a:rPr lang="en-US" sz="2400" b="1" dirty="0"/>
              <a:t>Advantages of Outside Agency</a:t>
            </a:r>
          </a:p>
          <a:p>
            <a:pPr>
              <a:spcBef>
                <a:spcPts val="1000"/>
              </a:spcBef>
            </a:pPr>
            <a:r>
              <a:rPr lang="en-US" sz="2200" dirty="0"/>
              <a:t>Reduce costs</a:t>
            </a:r>
          </a:p>
          <a:p>
            <a:pPr>
              <a:spcBef>
                <a:spcPts val="1000"/>
              </a:spcBef>
            </a:pPr>
            <a:r>
              <a:rPr lang="en-US" sz="2200" dirty="0"/>
              <a:t>Greater expertise</a:t>
            </a:r>
          </a:p>
          <a:p>
            <a:pPr>
              <a:spcBef>
                <a:spcPts val="1000"/>
              </a:spcBef>
            </a:pPr>
            <a:r>
              <a:rPr lang="en-US" sz="2200" dirty="0"/>
              <a:t>Outsider’s perspective</a:t>
            </a:r>
          </a:p>
          <a:p>
            <a:pPr>
              <a:spcBef>
                <a:spcPts val="1000"/>
              </a:spcBef>
            </a:pPr>
            <a:r>
              <a:rPr lang="en-US" sz="2200" dirty="0"/>
              <a:t>Access to top </a:t>
            </a:r>
            <a:r>
              <a:rPr lang="en-US" sz="2200" dirty="0" smtClean="0"/>
              <a:t>talent</a:t>
            </a:r>
            <a:endParaRPr lang="en-US" sz="2200" dirty="0"/>
          </a:p>
        </p:txBody>
      </p:sp>
      <p:sp>
        <p:nvSpPr>
          <p:cNvPr id="5" name="Content Placeholder 4"/>
          <p:cNvSpPr>
            <a:spLocks noGrp="1"/>
          </p:cNvSpPr>
          <p:nvPr>
            <p:ph idx="14"/>
          </p:nvPr>
        </p:nvSpPr>
        <p:spPr>
          <a:xfrm>
            <a:off x="457200" y="5867400"/>
            <a:ext cx="8229600" cy="457200"/>
          </a:xfrm>
        </p:spPr>
        <p:txBody>
          <a:bodyPr/>
          <a:lstStyle/>
          <a:p>
            <a:pPr marL="0" indent="0">
              <a:buNone/>
            </a:pPr>
            <a:r>
              <a:rPr lang="en-US" sz="1400" dirty="0"/>
              <a:t>Source: Adapted from Rupal Parekh, “</a:t>
            </a:r>
            <a:r>
              <a:rPr lang="en-US" sz="1400" i="1" dirty="0"/>
              <a:t>Thinking of Pulling a CareerBuilder? Pros and Cons of Bringing an Account In-House,</a:t>
            </a:r>
            <a:r>
              <a:rPr lang="en-US" sz="1400" dirty="0"/>
              <a:t>” Advertising Age, </a:t>
            </a:r>
            <a:r>
              <a:rPr lang="en-US" sz="1400" dirty="0">
                <a:hlinkClick r:id="rId3"/>
              </a:rPr>
              <a:t>http://adage.com/print?article_id136701</a:t>
            </a:r>
            <a:r>
              <a:rPr lang="en-US" sz="1400" dirty="0"/>
              <a:t>, May 18, </a:t>
            </a:r>
            <a:r>
              <a:rPr lang="en-US" sz="1400" dirty="0" smtClean="0"/>
              <a:t>2009</a:t>
            </a:r>
            <a:endParaRPr lang="en-US" sz="1400" dirty="0"/>
          </a:p>
        </p:txBody>
      </p:sp>
    </p:spTree>
    <p:extLst>
      <p:ext uri="{BB962C8B-B14F-4D97-AF65-F5344CB8AC3E}">
        <p14:creationId xmlns:p14="http://schemas.microsoft.com/office/powerpoint/2010/main" val="337327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Figure 5.8 </a:t>
            </a:r>
            <a:r>
              <a:rPr lang="en-US" sz="3600" dirty="0">
                <a:latin typeface="+mj-lt"/>
              </a:rPr>
              <a:t>Services Provided by Full-Service </a:t>
            </a:r>
            <a:r>
              <a:rPr lang="en-US" sz="3600" dirty="0" smtClean="0">
                <a:latin typeface="+mj-lt"/>
              </a:rPr>
              <a:t>Agencies</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300" dirty="0"/>
              <a:t>Advice about how to develop target markets</a:t>
            </a:r>
          </a:p>
          <a:p>
            <a:r>
              <a:rPr lang="en-US" sz="2300" dirty="0"/>
              <a:t>Specialized services for business markets</a:t>
            </a:r>
          </a:p>
          <a:p>
            <a:r>
              <a:rPr lang="en-US" sz="2300" dirty="0"/>
              <a:t>Company image and theme guidance</a:t>
            </a:r>
          </a:p>
          <a:p>
            <a:r>
              <a:rPr lang="en-US" sz="2300" dirty="0"/>
              <a:t>Selecting logos and taglines</a:t>
            </a:r>
          </a:p>
          <a:p>
            <a:r>
              <a:rPr lang="en-US" sz="2300" dirty="0"/>
              <a:t>Advertising planning</a:t>
            </a:r>
          </a:p>
          <a:p>
            <a:r>
              <a:rPr lang="en-US" sz="2300" dirty="0"/>
              <a:t>Planning and purchasing of media</a:t>
            </a:r>
          </a:p>
        </p:txBody>
      </p:sp>
    </p:spTree>
    <p:extLst>
      <p:ext uri="{BB962C8B-B14F-4D97-AF65-F5344CB8AC3E}">
        <p14:creationId xmlns:p14="http://schemas.microsoft.com/office/powerpoint/2010/main" val="288528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External Advertising Agencies</a:t>
            </a:r>
            <a:endParaRPr lang="en-US" sz="2000" b="0" dirty="0">
              <a:latin typeface="+mj-lt"/>
            </a:endParaRPr>
          </a:p>
        </p:txBody>
      </p:sp>
      <p:pic>
        <p:nvPicPr>
          <p:cNvPr id="7" name="Picture 6" descr="External advertising agency sizes range from boutiques to full-service agenc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80" y="1748481"/>
            <a:ext cx="7095206" cy="388347"/>
          </a:xfrm>
          <a:prstGeom prst="rect">
            <a:avLst/>
          </a:prstGeom>
        </p:spPr>
      </p:pic>
      <p:sp>
        <p:nvSpPr>
          <p:cNvPr id="3" name="Content Placeholder 2"/>
          <p:cNvSpPr>
            <a:spLocks noGrp="1"/>
          </p:cNvSpPr>
          <p:nvPr>
            <p:ph idx="1"/>
          </p:nvPr>
        </p:nvSpPr>
        <p:spPr>
          <a:xfrm>
            <a:off x="457200" y="2362200"/>
            <a:ext cx="8153400" cy="3810000"/>
          </a:xfrm>
        </p:spPr>
        <p:txBody>
          <a:bodyPr/>
          <a:lstStyle/>
          <a:p>
            <a:pPr marL="255600" indent="-255600" eaLnBrk="0" hangingPunct="0">
              <a:buClr>
                <a:schemeClr val="bg2"/>
              </a:buClr>
              <a:buFontTx/>
              <a:buChar char="•"/>
              <a:defRPr/>
            </a:pPr>
            <a:r>
              <a:rPr lang="en-US" sz="2600" kern="0" dirty="0"/>
              <a:t>Advertising agencies</a:t>
            </a:r>
          </a:p>
          <a:p>
            <a:pPr marL="255600" indent="-255600" eaLnBrk="0" hangingPunct="0">
              <a:buClr>
                <a:schemeClr val="bg2"/>
              </a:buClr>
              <a:buFontTx/>
              <a:buChar char="•"/>
              <a:defRPr/>
            </a:pPr>
            <a:r>
              <a:rPr lang="en-US" sz="2600" kern="0" dirty="0"/>
              <a:t>Media service companies</a:t>
            </a:r>
          </a:p>
          <a:p>
            <a:pPr marL="255600" indent="-255600" eaLnBrk="0" hangingPunct="0">
              <a:spcBef>
                <a:spcPts val="1000"/>
              </a:spcBef>
              <a:buClr>
                <a:schemeClr val="bg2"/>
              </a:buClr>
              <a:buFontTx/>
              <a:buChar char="•"/>
              <a:defRPr/>
            </a:pPr>
            <a:r>
              <a:rPr lang="en-US" sz="2600" kern="0" dirty="0"/>
              <a:t>Direct marketing agencies</a:t>
            </a:r>
          </a:p>
          <a:p>
            <a:pPr marL="255600" indent="-255600" eaLnBrk="0" hangingPunct="0">
              <a:buClr>
                <a:schemeClr val="bg2"/>
              </a:buClr>
              <a:buFontTx/>
              <a:buChar char="•"/>
              <a:defRPr/>
            </a:pPr>
            <a:r>
              <a:rPr lang="en-US" sz="2600" kern="0" dirty="0"/>
              <a:t>Consumer and trade promotion specialists</a:t>
            </a:r>
          </a:p>
          <a:p>
            <a:pPr marL="255600" indent="-255600" eaLnBrk="0" hangingPunct="0">
              <a:buClr>
                <a:schemeClr val="bg2"/>
              </a:buClr>
              <a:buFontTx/>
              <a:buChar char="•"/>
              <a:defRPr/>
            </a:pPr>
            <a:r>
              <a:rPr lang="en-US" sz="2600" kern="0" dirty="0"/>
              <a:t>Online and digital agencies</a:t>
            </a:r>
          </a:p>
          <a:p>
            <a:pPr marL="255600" indent="-255600" eaLnBrk="0" hangingPunct="0">
              <a:buClr>
                <a:schemeClr val="bg2"/>
              </a:buClr>
              <a:buFontTx/>
              <a:buChar char="•"/>
              <a:defRPr/>
            </a:pPr>
            <a:r>
              <a:rPr lang="en-US" sz="2600" kern="0" dirty="0"/>
              <a:t>Social media agencies</a:t>
            </a:r>
          </a:p>
          <a:p>
            <a:pPr marL="255600" indent="-255600" eaLnBrk="0" hangingPunct="0">
              <a:buClr>
                <a:schemeClr val="bg2"/>
              </a:buClr>
              <a:buFontTx/>
              <a:buChar char="•"/>
              <a:defRPr/>
            </a:pPr>
            <a:r>
              <a:rPr lang="en-US" sz="2600" kern="0" dirty="0"/>
              <a:t>Public relations agencies</a:t>
            </a:r>
          </a:p>
        </p:txBody>
      </p:sp>
    </p:spTree>
    <p:extLst>
      <p:ext uri="{BB962C8B-B14F-4D97-AF65-F5344CB8AC3E}">
        <p14:creationId xmlns:p14="http://schemas.microsoft.com/office/powerpoint/2010/main" val="190343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Budget Allocation Considerations</a:t>
            </a:r>
            <a:br>
              <a:rPr lang="en-US" sz="3600" dirty="0">
                <a:latin typeface="+mj-lt"/>
              </a:rPr>
            </a:br>
            <a:r>
              <a:rPr lang="en-US" sz="3000" dirty="0">
                <a:latin typeface="+mj-lt"/>
              </a:rPr>
              <a:t>In-House vs. Advertising Agency</a:t>
            </a:r>
            <a:endParaRPr lang="en-US" sz="3000" b="0" dirty="0">
              <a:latin typeface="+mj-lt"/>
            </a:endParaRPr>
          </a:p>
        </p:txBody>
      </p:sp>
      <p:sp>
        <p:nvSpPr>
          <p:cNvPr id="3" name="Content Placeholder 2"/>
          <p:cNvSpPr>
            <a:spLocks noGrp="1"/>
          </p:cNvSpPr>
          <p:nvPr>
            <p:ph idx="1"/>
          </p:nvPr>
        </p:nvSpPr>
        <p:spPr>
          <a:xfrm>
            <a:off x="457200" y="1600200"/>
            <a:ext cx="8153400" cy="4800600"/>
          </a:xfrm>
        </p:spPr>
        <p:txBody>
          <a:bodyPr/>
          <a:lstStyle/>
          <a:p>
            <a:pPr marL="0" indent="0" algn="ctr">
              <a:buNone/>
            </a:pPr>
            <a:r>
              <a:rPr lang="en-US" sz="2600" dirty="0"/>
              <a:t>Size of account should match size of </a:t>
            </a:r>
            <a:r>
              <a:rPr lang="en-US" sz="2600" dirty="0" smtClean="0"/>
              <a:t>agency</a:t>
            </a:r>
          </a:p>
          <a:p>
            <a:pPr marL="0" indent="0" algn="ctr">
              <a:buNone/>
            </a:pPr>
            <a:r>
              <a:rPr lang="en-US" sz="2800" dirty="0" smtClean="0"/>
              <a:t>75-15-10 Rule</a:t>
            </a:r>
            <a:endParaRPr lang="en-US" sz="2800" dirty="0"/>
          </a:p>
          <a:p>
            <a:pPr marL="0" indent="0" algn="ctr">
              <a:buNone/>
            </a:pPr>
            <a:r>
              <a:rPr lang="en-US" sz="2600" dirty="0" smtClean="0"/>
              <a:t>75</a:t>
            </a:r>
            <a:r>
              <a:rPr lang="en-US" sz="2600" dirty="0"/>
              <a:t>% - Media buys</a:t>
            </a:r>
          </a:p>
          <a:p>
            <a:pPr marL="0" indent="0" algn="ctr">
              <a:buNone/>
            </a:pPr>
            <a:r>
              <a:rPr lang="en-US" sz="2600" dirty="0"/>
              <a:t>15% - Creative work (agency)</a:t>
            </a:r>
          </a:p>
          <a:p>
            <a:pPr marL="0" indent="0" algn="ctr">
              <a:buNone/>
            </a:pPr>
            <a:r>
              <a:rPr lang="en-US" sz="2600" dirty="0"/>
              <a:t>10% - Ad </a:t>
            </a:r>
            <a:r>
              <a:rPr lang="en-US" sz="2600" dirty="0" smtClean="0"/>
              <a:t>production</a:t>
            </a:r>
            <a:endParaRPr lang="en-US" sz="2600" dirty="0"/>
          </a:p>
        </p:txBody>
      </p:sp>
    </p:spTree>
    <p:extLst>
      <p:ext uri="{BB962C8B-B14F-4D97-AF65-F5344CB8AC3E}">
        <p14:creationId xmlns:p14="http://schemas.microsoft.com/office/powerpoint/2010/main" val="234368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Crowd Sourcing</a:t>
            </a:r>
            <a:br>
              <a:rPr lang="en-US" sz="3600" dirty="0">
                <a:latin typeface="+mj-lt"/>
              </a:rPr>
            </a:br>
            <a:r>
              <a:rPr lang="en-US" sz="3000" dirty="0">
                <a:latin typeface="+mj-lt"/>
              </a:rPr>
              <a:t>In-House vs. Advertising Agency</a:t>
            </a:r>
            <a:endParaRPr lang="en-IN" sz="3000" dirty="0">
              <a:latin typeface="+mj-lt"/>
            </a:endParaRPr>
          </a:p>
        </p:txBody>
      </p:sp>
      <p:sp>
        <p:nvSpPr>
          <p:cNvPr id="3" name="Content Placeholder 2"/>
          <p:cNvSpPr>
            <a:spLocks noGrp="1"/>
          </p:cNvSpPr>
          <p:nvPr>
            <p:ph idx="1"/>
          </p:nvPr>
        </p:nvSpPr>
        <p:spPr>
          <a:xfrm>
            <a:off x="457200" y="1600200"/>
            <a:ext cx="4191000" cy="4724400"/>
          </a:xfrm>
        </p:spPr>
        <p:txBody>
          <a:bodyPr/>
          <a:lstStyle/>
          <a:p>
            <a:r>
              <a:rPr lang="en-US" sz="2600" dirty="0"/>
              <a:t>New alternative</a:t>
            </a:r>
          </a:p>
          <a:p>
            <a:r>
              <a:rPr lang="en-US" sz="2600" dirty="0"/>
              <a:t>Outsource creative</a:t>
            </a:r>
          </a:p>
          <a:p>
            <a:pPr lvl="1"/>
            <a:r>
              <a:rPr lang="en-US" sz="2400" dirty="0"/>
              <a:t>Doritos</a:t>
            </a:r>
          </a:p>
          <a:p>
            <a:pPr lvl="1"/>
            <a:r>
              <a:rPr lang="en-US" sz="2400" dirty="0"/>
              <a:t>Harley Davidson</a:t>
            </a:r>
          </a:p>
          <a:p>
            <a:r>
              <a:rPr lang="en-US" sz="2600" dirty="0"/>
              <a:t>Overall cost not lower</a:t>
            </a:r>
          </a:p>
          <a:p>
            <a:r>
              <a:rPr lang="en-US" sz="2600" dirty="0"/>
              <a:t>Advantages</a:t>
            </a:r>
          </a:p>
          <a:p>
            <a:pPr lvl="1"/>
            <a:r>
              <a:rPr lang="en-US" sz="2400" dirty="0"/>
              <a:t>Involves consumers</a:t>
            </a:r>
          </a:p>
          <a:p>
            <a:pPr lvl="1"/>
            <a:r>
              <a:rPr lang="en-US" sz="2400" dirty="0"/>
              <a:t>Generates buzz</a:t>
            </a:r>
          </a:p>
        </p:txBody>
      </p:sp>
      <p:pic>
        <p:nvPicPr>
          <p:cNvPr id="5" name="Picture 4" descr="A young adult works on a laptop outs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940" y="2163649"/>
            <a:ext cx="3792236" cy="2530702"/>
          </a:xfrm>
          <a:prstGeom prst="rect">
            <a:avLst/>
          </a:prstGeom>
        </p:spPr>
      </p:pic>
    </p:spTree>
    <p:extLst>
      <p:ext uri="{BB962C8B-B14F-4D97-AF65-F5344CB8AC3E}">
        <p14:creationId xmlns:p14="http://schemas.microsoft.com/office/powerpoint/2010/main" val="293728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Figure 5.9 </a:t>
            </a:r>
            <a:r>
              <a:rPr lang="en-US" sz="3600" dirty="0">
                <a:latin typeface="+mj-lt"/>
              </a:rPr>
              <a:t>Steps in Selecting an Advertising Agency</a:t>
            </a:r>
          </a:p>
        </p:txBody>
      </p:sp>
      <p:sp>
        <p:nvSpPr>
          <p:cNvPr id="3" name="Content Placeholder 2"/>
          <p:cNvSpPr>
            <a:spLocks noGrp="1"/>
          </p:cNvSpPr>
          <p:nvPr>
            <p:ph idx="1"/>
          </p:nvPr>
        </p:nvSpPr>
        <p:spPr>
          <a:xfrm>
            <a:off x="457200" y="1600200"/>
            <a:ext cx="8153400" cy="4800600"/>
          </a:xfrm>
        </p:spPr>
        <p:txBody>
          <a:bodyPr/>
          <a:lstStyle/>
          <a:p>
            <a:pPr marL="514350" indent="-432000">
              <a:buFontTx/>
              <a:buAutoNum type="arabicPeriod"/>
            </a:pPr>
            <a:r>
              <a:rPr lang="en-US" sz="2600" dirty="0"/>
              <a:t>Set goals</a:t>
            </a:r>
          </a:p>
          <a:p>
            <a:pPr marL="514350" indent="-432000">
              <a:buFontTx/>
              <a:buAutoNum type="arabicPeriod"/>
            </a:pPr>
            <a:r>
              <a:rPr lang="en-US" sz="2600" dirty="0"/>
              <a:t>Select process and criteria</a:t>
            </a:r>
          </a:p>
          <a:p>
            <a:pPr marL="514350" indent="-432000">
              <a:buFontTx/>
              <a:buAutoNum type="arabicPeriod"/>
            </a:pPr>
            <a:r>
              <a:rPr lang="en-US" sz="2600" dirty="0"/>
              <a:t>Screen initial list of applicants</a:t>
            </a:r>
          </a:p>
          <a:p>
            <a:pPr marL="514350" indent="-432000">
              <a:buFontTx/>
              <a:buAutoNum type="arabicPeriod"/>
            </a:pPr>
            <a:r>
              <a:rPr lang="en-US" sz="2600" dirty="0"/>
              <a:t>Reduce list to two or three viable agencies</a:t>
            </a:r>
          </a:p>
          <a:p>
            <a:pPr marL="514350" indent="-432000">
              <a:buFontTx/>
              <a:buAutoNum type="arabicPeriod"/>
            </a:pPr>
            <a:r>
              <a:rPr lang="en-US" sz="2600" dirty="0"/>
              <a:t>Request creative pitch</a:t>
            </a:r>
          </a:p>
        </p:txBody>
      </p:sp>
    </p:spTree>
    <p:extLst>
      <p:ext uri="{BB962C8B-B14F-4D97-AF65-F5344CB8AC3E}">
        <p14:creationId xmlns:p14="http://schemas.microsoft.com/office/powerpoint/2010/main" val="399405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Choosing an Agency</a:t>
            </a:r>
            <a:endParaRPr lang="en-US" sz="3600" dirty="0">
              <a:latin typeface="+mj-lt"/>
            </a:endParaRPr>
          </a:p>
        </p:txBody>
      </p:sp>
      <p:sp>
        <p:nvSpPr>
          <p:cNvPr id="3" name="Content Placeholder 2"/>
          <p:cNvSpPr>
            <a:spLocks noGrp="1"/>
          </p:cNvSpPr>
          <p:nvPr>
            <p:ph idx="1"/>
          </p:nvPr>
        </p:nvSpPr>
        <p:spPr>
          <a:xfrm>
            <a:off x="457200" y="1600200"/>
            <a:ext cx="8153400" cy="4800600"/>
          </a:xfrm>
        </p:spPr>
        <p:txBody>
          <a:bodyPr/>
          <a:lstStyle/>
          <a:p>
            <a:pPr marL="0" indent="0" eaLnBrk="0" hangingPunct="0">
              <a:spcBef>
                <a:spcPct val="20000"/>
              </a:spcBef>
              <a:buClr>
                <a:schemeClr val="bg1"/>
              </a:buClr>
              <a:buNone/>
              <a:defRPr/>
            </a:pPr>
            <a:r>
              <a:rPr lang="en-US" sz="2800" b="1" kern="0" dirty="0"/>
              <a:t>Goal Setting</a:t>
            </a:r>
          </a:p>
          <a:p>
            <a:pPr marL="255600" lvl="1" indent="-255600" eaLnBrk="0" hangingPunct="0">
              <a:spcBef>
                <a:spcPts val="1500"/>
              </a:spcBef>
              <a:buFontTx/>
              <a:buChar char="•"/>
              <a:defRPr/>
            </a:pPr>
            <a:r>
              <a:rPr lang="en-US" sz="2600" kern="0" dirty="0"/>
              <a:t>Set before contacting agencies</a:t>
            </a:r>
          </a:p>
          <a:p>
            <a:pPr marL="255600" lvl="1" indent="-255600" eaLnBrk="0" hangingPunct="0">
              <a:spcBef>
                <a:spcPts val="1500"/>
              </a:spcBef>
              <a:buFontTx/>
              <a:buChar char="•"/>
              <a:defRPr/>
            </a:pPr>
            <a:r>
              <a:rPr lang="en-US" sz="2600" kern="0" dirty="0"/>
              <a:t>Provides direction</a:t>
            </a:r>
          </a:p>
          <a:p>
            <a:pPr marL="255600" lvl="1" indent="-255600" eaLnBrk="0" hangingPunct="0">
              <a:spcBef>
                <a:spcPts val="1500"/>
              </a:spcBef>
              <a:buFontTx/>
              <a:buChar char="•"/>
              <a:defRPr/>
            </a:pPr>
            <a:r>
              <a:rPr lang="en-US" sz="2600" kern="0" dirty="0"/>
              <a:t>Reduces biases</a:t>
            </a:r>
            <a:endParaRPr lang="en-US" sz="2600" dirty="0"/>
          </a:p>
        </p:txBody>
      </p:sp>
    </p:spTree>
    <p:extLst>
      <p:ext uri="{BB962C8B-B14F-4D97-AF65-F5344CB8AC3E}">
        <p14:creationId xmlns:p14="http://schemas.microsoft.com/office/powerpoint/2010/main" val="214978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Figure 5.10 </a:t>
            </a:r>
            <a:r>
              <a:rPr lang="en-US" sz="3600" dirty="0">
                <a:latin typeface="+mj-lt"/>
              </a:rPr>
              <a:t>Evaluation Criteria in Choosing an Ad Agency</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pPr>
              <a:spcBef>
                <a:spcPts val="1000"/>
              </a:spcBef>
            </a:pPr>
            <a:r>
              <a:rPr lang="en-US" sz="2600" dirty="0"/>
              <a:t>Size of the agency</a:t>
            </a:r>
          </a:p>
          <a:p>
            <a:pPr>
              <a:spcBef>
                <a:spcPts val="1000"/>
              </a:spcBef>
            </a:pPr>
            <a:r>
              <a:rPr lang="en-US" sz="2600" dirty="0"/>
              <a:t>Relevant experience of the agency</a:t>
            </a:r>
          </a:p>
          <a:p>
            <a:pPr>
              <a:spcBef>
                <a:spcPts val="1000"/>
              </a:spcBef>
            </a:pPr>
            <a:r>
              <a:rPr lang="en-US" sz="2600" dirty="0"/>
              <a:t>Conflicts of interest</a:t>
            </a:r>
          </a:p>
          <a:p>
            <a:pPr>
              <a:spcBef>
                <a:spcPts val="1000"/>
              </a:spcBef>
            </a:pPr>
            <a:r>
              <a:rPr lang="en-US" sz="2600" dirty="0"/>
              <a:t>Creative reputation and capabilities</a:t>
            </a:r>
          </a:p>
          <a:p>
            <a:pPr>
              <a:spcBef>
                <a:spcPts val="1000"/>
              </a:spcBef>
            </a:pPr>
            <a:r>
              <a:rPr lang="en-US" sz="2600" dirty="0"/>
              <a:t>Production capabilities</a:t>
            </a:r>
          </a:p>
          <a:p>
            <a:pPr>
              <a:spcBef>
                <a:spcPts val="1000"/>
              </a:spcBef>
            </a:pPr>
            <a:r>
              <a:rPr lang="en-US" sz="2600" dirty="0"/>
              <a:t>Media purchasing capabilities</a:t>
            </a:r>
          </a:p>
          <a:p>
            <a:pPr>
              <a:spcBef>
                <a:spcPts val="1000"/>
              </a:spcBef>
            </a:pPr>
            <a:r>
              <a:rPr lang="en-US" sz="2600" dirty="0"/>
              <a:t>Other services available</a:t>
            </a:r>
          </a:p>
          <a:p>
            <a:pPr>
              <a:spcBef>
                <a:spcPts val="1000"/>
              </a:spcBef>
            </a:pPr>
            <a:r>
              <a:rPr lang="en-US" sz="2600" dirty="0"/>
              <a:t>Client retention rates</a:t>
            </a:r>
          </a:p>
          <a:p>
            <a:pPr>
              <a:spcBef>
                <a:spcPts val="1000"/>
              </a:spcBef>
            </a:pPr>
            <a:r>
              <a:rPr lang="en-US" sz="2600" dirty="0"/>
              <a:t>Personal chemistry</a:t>
            </a:r>
          </a:p>
        </p:txBody>
      </p:sp>
    </p:spTree>
    <p:extLst>
      <p:ext uri="{BB962C8B-B14F-4D97-AF65-F5344CB8AC3E}">
        <p14:creationId xmlns:p14="http://schemas.microsoft.com/office/powerpoint/2010/main" val="303362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Creative Pitch</a:t>
            </a:r>
            <a:endParaRPr lang="en-US" sz="2000" b="0" dirty="0">
              <a:latin typeface="+mj-lt"/>
            </a:endParaRPr>
          </a:p>
        </p:txBody>
      </p:sp>
      <p:sp>
        <p:nvSpPr>
          <p:cNvPr id="3" name="Content Placeholder 2"/>
          <p:cNvSpPr>
            <a:spLocks noGrp="1"/>
          </p:cNvSpPr>
          <p:nvPr>
            <p:ph idx="1"/>
          </p:nvPr>
        </p:nvSpPr>
        <p:spPr>
          <a:xfrm>
            <a:off x="457200" y="1600200"/>
            <a:ext cx="8153400" cy="2286000"/>
          </a:xfrm>
        </p:spPr>
        <p:txBody>
          <a:bodyPr/>
          <a:lstStyle/>
          <a:p>
            <a:r>
              <a:rPr lang="en-US" sz="2800" dirty="0"/>
              <a:t>2 to 3 finalists</a:t>
            </a:r>
          </a:p>
          <a:p>
            <a:r>
              <a:rPr lang="en-US" sz="2800" dirty="0"/>
              <a:t>Formal presentation </a:t>
            </a:r>
            <a:r>
              <a:rPr lang="en-US" sz="2800" dirty="0">
                <a:sym typeface="Wingdings" pitchFamily="2" charset="2"/>
              </a:rPr>
              <a:t> shootout</a:t>
            </a:r>
          </a:p>
          <a:p>
            <a:r>
              <a:rPr lang="en-US" sz="2800" dirty="0">
                <a:sym typeface="Wingdings" pitchFamily="2" charset="2"/>
              </a:rPr>
              <a:t>Specific problem/situation</a:t>
            </a:r>
          </a:p>
          <a:p>
            <a:r>
              <a:rPr lang="en-US" sz="2800" dirty="0">
                <a:sym typeface="Wingdings" pitchFamily="2" charset="2"/>
              </a:rPr>
              <a:t>Expensive for agencies</a:t>
            </a:r>
            <a:endParaRPr lang="en-US" sz="2600" dirty="0"/>
          </a:p>
        </p:txBody>
      </p:sp>
      <p:pic>
        <p:nvPicPr>
          <p:cNvPr id="4" name="Picture 3" descr="A group of business people sit around a meeting table, with one man speaking while others listen or take no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314" y="4041848"/>
            <a:ext cx="3285430" cy="2192418"/>
          </a:xfrm>
          <a:prstGeom prst="rect">
            <a:avLst/>
          </a:prstGeom>
        </p:spPr>
      </p:pic>
    </p:spTree>
    <p:extLst>
      <p:ext uri="{BB962C8B-B14F-4D97-AF65-F5344CB8AC3E}">
        <p14:creationId xmlns:p14="http://schemas.microsoft.com/office/powerpoint/2010/main" val="427577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a:t>
            </a:r>
            <a:r>
              <a:rPr lang="en-US" sz="3600" dirty="0" smtClean="0">
                <a:latin typeface="+mj-lt"/>
              </a:rPr>
              <a:t>Objectives </a:t>
            </a:r>
            <a:r>
              <a:rPr lang="en-US" sz="2000" b="0" dirty="0" smtClean="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57200" indent="-457200">
              <a:buSzPct val="100000"/>
              <a:buFontTx/>
              <a:buAutoNum type="arabicPeriod" startAt="5"/>
            </a:pPr>
            <a:r>
              <a:rPr lang="en-US" sz="2600" dirty="0"/>
              <a:t>What are the primary job functions within an advertising agency?</a:t>
            </a:r>
          </a:p>
          <a:p>
            <a:pPr marL="457200" indent="-457200">
              <a:buSzPct val="100000"/>
              <a:buFontTx/>
              <a:buAutoNum type="arabicPeriod" startAt="5"/>
            </a:pPr>
            <a:r>
              <a:rPr lang="en-US" sz="2600" dirty="0"/>
              <a:t>What are the advertising campaign parameters that should be considered?</a:t>
            </a:r>
          </a:p>
          <a:p>
            <a:pPr marL="457200" indent="-457200">
              <a:buSzPct val="100000"/>
              <a:buFontTx/>
              <a:buAutoNum type="arabicPeriod" startAt="5"/>
            </a:pPr>
            <a:r>
              <a:rPr lang="en-US" sz="2600" dirty="0"/>
              <a:t>How does a creative brief facilitate effective advertising?</a:t>
            </a:r>
          </a:p>
          <a:p>
            <a:pPr marL="457200" indent="-457200">
              <a:buSzPct val="100000"/>
              <a:buFontTx/>
              <a:buAutoNum type="arabicPeriod" startAt="5"/>
            </a:pPr>
            <a:r>
              <a:rPr lang="en-US" sz="2600" dirty="0"/>
              <a:t>What are the implications of advertising management in the global arena?</a:t>
            </a:r>
          </a:p>
        </p:txBody>
      </p:sp>
    </p:spTree>
    <p:extLst>
      <p:ext uri="{BB962C8B-B14F-4D97-AF65-F5344CB8AC3E}">
        <p14:creationId xmlns:p14="http://schemas.microsoft.com/office/powerpoint/2010/main" val="92121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Key Advertising Personnel</a:t>
            </a:r>
            <a:endParaRPr lang="en-IN" dirty="0">
              <a:latin typeface="+mj-lt"/>
            </a:endParaRPr>
          </a:p>
        </p:txBody>
      </p:sp>
      <p:pic>
        <p:nvPicPr>
          <p:cNvPr id="3" name="Picture 2" descr="A web shows relationships between key advertising personnel. The account executive is the liaison between client marketing managers and individuals within the agency, which include the account planner, creative director, and traffic manager. The creative director oversees creative staff, and works with the traffic manager, who oversees media buyers and plann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40" y="1711165"/>
            <a:ext cx="7273520" cy="4241209"/>
          </a:xfrm>
          <a:prstGeom prst="rect">
            <a:avLst/>
          </a:prstGeom>
        </p:spPr>
      </p:pic>
    </p:spTree>
    <p:extLst>
      <p:ext uri="{BB962C8B-B14F-4D97-AF65-F5344CB8AC3E}">
        <p14:creationId xmlns:p14="http://schemas.microsoft.com/office/powerpoint/2010/main" val="364484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Figure 5.12 </a:t>
            </a:r>
            <a:r>
              <a:rPr lang="en-US" sz="3600" dirty="0">
                <a:latin typeface="+mj-lt"/>
              </a:rPr>
              <a:t>Advertising Campaign Parameters</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Advertising goals</a:t>
            </a:r>
          </a:p>
          <a:p>
            <a:r>
              <a:rPr lang="en-US" sz="2600" dirty="0"/>
              <a:t>Media selection</a:t>
            </a:r>
          </a:p>
          <a:p>
            <a:r>
              <a:rPr lang="en-US" sz="2600" dirty="0"/>
              <a:t>Tagline</a:t>
            </a:r>
          </a:p>
          <a:p>
            <a:r>
              <a:rPr lang="en-US" sz="2600" dirty="0"/>
              <a:t>Consistency</a:t>
            </a:r>
          </a:p>
          <a:p>
            <a:r>
              <a:rPr lang="en-US" sz="2600" dirty="0"/>
              <a:t>Positioning</a:t>
            </a:r>
          </a:p>
          <a:p>
            <a:r>
              <a:rPr lang="en-US" sz="2600" dirty="0"/>
              <a:t>Campaign duration</a:t>
            </a:r>
          </a:p>
        </p:txBody>
      </p:sp>
    </p:spTree>
    <p:extLst>
      <p:ext uri="{BB962C8B-B14F-4D97-AF65-F5344CB8AC3E}">
        <p14:creationId xmlns:p14="http://schemas.microsoft.com/office/powerpoint/2010/main" val="238634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Figure 5.13 </a:t>
            </a:r>
            <a:r>
              <a:rPr lang="en-US" sz="3600" dirty="0">
                <a:latin typeface="+mj-lt"/>
              </a:rPr>
              <a:t>Advertising </a:t>
            </a:r>
            <a:r>
              <a:rPr lang="en-US" sz="3600" dirty="0" smtClean="0">
                <a:latin typeface="+mj-lt"/>
              </a:rPr>
              <a:t>Goals</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To build brand awareness</a:t>
            </a:r>
          </a:p>
          <a:p>
            <a:r>
              <a:rPr lang="en-US" sz="2600" dirty="0"/>
              <a:t>To inform</a:t>
            </a:r>
          </a:p>
          <a:p>
            <a:r>
              <a:rPr lang="en-US" sz="2600" dirty="0"/>
              <a:t>To persuade</a:t>
            </a:r>
          </a:p>
          <a:p>
            <a:r>
              <a:rPr lang="en-US" sz="2600" dirty="0"/>
              <a:t>To support other marketing efforts</a:t>
            </a:r>
          </a:p>
          <a:p>
            <a:r>
              <a:rPr lang="en-US" sz="2600" dirty="0"/>
              <a:t>To encourage action</a:t>
            </a:r>
          </a:p>
        </p:txBody>
      </p:sp>
    </p:spTree>
    <p:extLst>
      <p:ext uri="{BB962C8B-B14F-4D97-AF65-F5344CB8AC3E}">
        <p14:creationId xmlns:p14="http://schemas.microsoft.com/office/powerpoint/2010/main" val="100717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Build Brand Awareness</a:t>
            </a:r>
            <a:br>
              <a:rPr lang="en-US" sz="3600" dirty="0">
                <a:latin typeface="+mj-lt"/>
              </a:rPr>
            </a:br>
            <a:r>
              <a:rPr lang="en-US" sz="3000" dirty="0">
                <a:latin typeface="+mj-lt"/>
              </a:rPr>
              <a:t>Advertising Goals</a:t>
            </a:r>
            <a:endParaRPr lang="en-US" sz="3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Brand image begins with awareness</a:t>
            </a:r>
          </a:p>
          <a:p>
            <a:r>
              <a:rPr lang="en-US" sz="2600" dirty="0"/>
              <a:t>Consumers recognize the brand</a:t>
            </a:r>
          </a:p>
          <a:p>
            <a:r>
              <a:rPr lang="en-US" sz="2600" dirty="0"/>
              <a:t>Business-to-business</a:t>
            </a:r>
          </a:p>
          <a:p>
            <a:pPr lvl="1"/>
            <a:r>
              <a:rPr lang="en-US" sz="2400" dirty="0"/>
              <a:t>Especially important in modified rebuy situations</a:t>
            </a:r>
          </a:p>
          <a:p>
            <a:r>
              <a:rPr lang="en-US" sz="2600" dirty="0"/>
              <a:t>Successful brands possess</a:t>
            </a:r>
          </a:p>
          <a:p>
            <a:pPr lvl="1"/>
            <a:r>
              <a:rPr lang="en-US" sz="2600" dirty="0"/>
              <a:t>Top-of-mind</a:t>
            </a:r>
          </a:p>
          <a:p>
            <a:pPr lvl="1"/>
            <a:r>
              <a:rPr lang="en-US" sz="2600" dirty="0"/>
              <a:t>Top choice</a:t>
            </a:r>
          </a:p>
          <a:p>
            <a:r>
              <a:rPr lang="en-US" sz="2400" dirty="0"/>
              <a:t>Brand equity leads to top-of-mind &amp; top choice</a:t>
            </a:r>
          </a:p>
        </p:txBody>
      </p:sp>
    </p:spTree>
    <p:extLst>
      <p:ext uri="{BB962C8B-B14F-4D97-AF65-F5344CB8AC3E}">
        <p14:creationId xmlns:p14="http://schemas.microsoft.com/office/powerpoint/2010/main" val="330422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Persuasion</a:t>
            </a:r>
            <a:br>
              <a:rPr lang="en-US" sz="3600" dirty="0">
                <a:latin typeface="+mj-lt"/>
              </a:rPr>
            </a:br>
            <a:r>
              <a:rPr lang="en-US" sz="3000" dirty="0">
                <a:latin typeface="+mj-lt"/>
              </a:rPr>
              <a:t>Advertising Goals</a:t>
            </a:r>
            <a:endParaRPr lang="en-US" sz="3000" b="0" dirty="0">
              <a:latin typeface="+mj-lt"/>
            </a:endParaRPr>
          </a:p>
        </p:txBody>
      </p:sp>
      <p:pic>
        <p:nvPicPr>
          <p:cNvPr id="5" name="Picture 1" descr="An ad for Flair Jewelers shows five diamond rings arranged roughly in an arch, above the company name and next to the text: nobody does “I do” like we do."/>
          <p:cNvPicPr>
            <a:picLocks noChangeAspect="1"/>
          </p:cNvPicPr>
          <p:nvPr/>
        </p:nvPicPr>
        <p:blipFill>
          <a:blip r:embed="rId3" cstate="print"/>
          <a:srcRect/>
          <a:stretch>
            <a:fillRect/>
          </a:stretch>
        </p:blipFill>
        <p:spPr bwMode="auto">
          <a:xfrm>
            <a:off x="589870" y="1676400"/>
            <a:ext cx="7997825" cy="4322763"/>
          </a:xfrm>
          <a:prstGeom prst="rect">
            <a:avLst/>
          </a:prstGeom>
          <a:noFill/>
          <a:ln w="9525">
            <a:noFill/>
            <a:miter lim="800000"/>
            <a:headEnd/>
            <a:tailEnd/>
          </a:ln>
        </p:spPr>
      </p:pic>
    </p:spTree>
    <p:extLst>
      <p:ext uri="{BB962C8B-B14F-4D97-AF65-F5344CB8AC3E}">
        <p14:creationId xmlns:p14="http://schemas.microsoft.com/office/powerpoint/2010/main" val="178955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Media Selection</a:t>
            </a:r>
            <a:endParaRPr lang="en-US" sz="2000" b="0" dirty="0">
              <a:latin typeface="+mj-lt"/>
            </a:endParaRPr>
          </a:p>
        </p:txBody>
      </p:sp>
      <p:sp>
        <p:nvSpPr>
          <p:cNvPr id="3" name="Content Placeholder 2"/>
          <p:cNvSpPr>
            <a:spLocks noGrp="1"/>
          </p:cNvSpPr>
          <p:nvPr>
            <p:ph idx="1"/>
          </p:nvPr>
        </p:nvSpPr>
        <p:spPr>
          <a:xfrm>
            <a:off x="457200" y="1600200"/>
            <a:ext cx="4343400" cy="4267200"/>
          </a:xfrm>
        </p:spPr>
        <p:txBody>
          <a:bodyPr/>
          <a:lstStyle/>
          <a:p>
            <a:r>
              <a:rPr lang="en-US" sz="2600" dirty="0"/>
              <a:t>Media-usage habits of target market</a:t>
            </a:r>
          </a:p>
          <a:p>
            <a:r>
              <a:rPr lang="en-US" sz="2600" dirty="0"/>
              <a:t>Audience characteristics of media</a:t>
            </a:r>
          </a:p>
          <a:p>
            <a:r>
              <a:rPr lang="en-US" sz="2600" dirty="0"/>
              <a:t>Business-to-business media</a:t>
            </a:r>
          </a:p>
          <a:p>
            <a:r>
              <a:rPr lang="en-US" sz="2600" dirty="0"/>
              <a:t>Earlier involvement of media companies</a:t>
            </a:r>
          </a:p>
        </p:txBody>
      </p:sp>
      <p:pic>
        <p:nvPicPr>
          <p:cNvPr id="5" name="Picture 4" descr="An advertisement for progressive bank shows a golden egg in a nest, with the title, trust and wealth manag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315" y="1590878"/>
            <a:ext cx="3132774" cy="3798288"/>
          </a:xfrm>
          <a:prstGeom prst="rect">
            <a:avLst/>
          </a:prstGeom>
        </p:spPr>
      </p:pic>
    </p:spTree>
    <p:extLst>
      <p:ext uri="{BB962C8B-B14F-4D97-AF65-F5344CB8AC3E}">
        <p14:creationId xmlns:p14="http://schemas.microsoft.com/office/powerpoint/2010/main" val="394276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Taglines</a:t>
            </a:r>
            <a:endParaRPr lang="en-US" sz="3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Key phrase</a:t>
            </a:r>
          </a:p>
          <a:p>
            <a:r>
              <a:rPr lang="en-US" sz="2600" dirty="0"/>
              <a:t>Memorable</a:t>
            </a:r>
          </a:p>
          <a:p>
            <a:r>
              <a:rPr lang="en-US" sz="2600" dirty="0"/>
              <a:t>Conveys uniqueness</a:t>
            </a:r>
          </a:p>
          <a:p>
            <a:r>
              <a:rPr lang="en-US" sz="2600" dirty="0"/>
              <a:t>Consistency across platforms</a:t>
            </a:r>
          </a:p>
          <a:p>
            <a:r>
              <a:rPr lang="en-US" sz="2600" dirty="0"/>
              <a:t>Shorter than in past</a:t>
            </a:r>
          </a:p>
          <a:p>
            <a:r>
              <a:rPr lang="en-US" sz="2600" dirty="0"/>
              <a:t>Revised or new taglines</a:t>
            </a:r>
          </a:p>
        </p:txBody>
      </p:sp>
    </p:spTree>
    <p:extLst>
      <p:ext uri="{BB962C8B-B14F-4D97-AF65-F5344CB8AC3E}">
        <p14:creationId xmlns:p14="http://schemas.microsoft.com/office/powerpoint/2010/main" val="164111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Consistency</a:t>
            </a:r>
            <a:endParaRPr lang="en-US" sz="3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Transfer to long-term memory</a:t>
            </a:r>
          </a:p>
          <a:p>
            <a:r>
              <a:rPr lang="en-US" sz="2600" dirty="0"/>
              <a:t>Visual consistency key</a:t>
            </a:r>
          </a:p>
          <a:p>
            <a:r>
              <a:rPr lang="en-US" sz="2600" dirty="0"/>
              <a:t>Repetition enhances recall</a:t>
            </a:r>
          </a:p>
          <a:p>
            <a:r>
              <a:rPr lang="en-US" sz="2600" dirty="0"/>
              <a:t>Variability theory</a:t>
            </a:r>
          </a:p>
          <a:p>
            <a:pPr lvl="1"/>
            <a:r>
              <a:rPr lang="en-US" sz="2400" dirty="0"/>
              <a:t>Different environments</a:t>
            </a:r>
          </a:p>
          <a:p>
            <a:pPr lvl="1"/>
            <a:r>
              <a:rPr lang="en-US" sz="2400" dirty="0"/>
              <a:t>Can vary content</a:t>
            </a:r>
          </a:p>
          <a:p>
            <a:pPr lvl="1"/>
            <a:r>
              <a:rPr lang="en-US" sz="2400" dirty="0"/>
              <a:t>Multiple media</a:t>
            </a:r>
          </a:p>
        </p:txBody>
      </p:sp>
    </p:spTree>
    <p:extLst>
      <p:ext uri="{BB962C8B-B14F-4D97-AF65-F5344CB8AC3E}">
        <p14:creationId xmlns:p14="http://schemas.microsoft.com/office/powerpoint/2010/main" val="419882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Positioning</a:t>
            </a:r>
            <a:endParaRPr lang="en-US" sz="3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Maintain consistent position</a:t>
            </a:r>
          </a:p>
          <a:p>
            <a:r>
              <a:rPr lang="en-US" sz="2600" dirty="0"/>
              <a:t>Link in cognitive map</a:t>
            </a:r>
          </a:p>
          <a:p>
            <a:r>
              <a:rPr lang="en-US" sz="2600" dirty="0"/>
              <a:t>Avoids ambiguity</a:t>
            </a:r>
          </a:p>
          <a:p>
            <a:r>
              <a:rPr lang="en-US" sz="2600" dirty="0"/>
              <a:t>Message stays clear</a:t>
            </a:r>
          </a:p>
        </p:txBody>
      </p:sp>
    </p:spTree>
    <p:extLst>
      <p:ext uri="{BB962C8B-B14F-4D97-AF65-F5344CB8AC3E}">
        <p14:creationId xmlns:p14="http://schemas.microsoft.com/office/powerpoint/2010/main" val="303773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n-lt"/>
              </a:rPr>
              <a:t>Campaign Duration</a:t>
            </a:r>
            <a:endParaRPr lang="en-US" sz="3000" b="0" dirty="0">
              <a:latin typeface="+mn-lt"/>
            </a:endParaRPr>
          </a:p>
        </p:txBody>
      </p:sp>
      <p:sp>
        <p:nvSpPr>
          <p:cNvPr id="3" name="Content Placeholder 2"/>
          <p:cNvSpPr>
            <a:spLocks noGrp="1"/>
          </p:cNvSpPr>
          <p:nvPr>
            <p:ph idx="1"/>
          </p:nvPr>
        </p:nvSpPr>
        <p:spPr>
          <a:xfrm>
            <a:off x="457200" y="1600200"/>
            <a:ext cx="8153400" cy="4800600"/>
          </a:xfrm>
        </p:spPr>
        <p:txBody>
          <a:bodyPr/>
          <a:lstStyle/>
          <a:p>
            <a:r>
              <a:rPr lang="en-US" sz="2600" dirty="0"/>
              <a:t>Goal is to embed in long-term memory</a:t>
            </a:r>
          </a:p>
          <a:p>
            <a:r>
              <a:rPr lang="en-US" sz="2600" dirty="0"/>
              <a:t>Too short impedes retention</a:t>
            </a:r>
          </a:p>
          <a:p>
            <a:r>
              <a:rPr lang="en-US" sz="2600" dirty="0"/>
              <a:t>Too long can make it stale</a:t>
            </a:r>
          </a:p>
          <a:p>
            <a:r>
              <a:rPr lang="en-US" sz="2600" dirty="0"/>
              <a:t>Typical length is 6 months</a:t>
            </a:r>
          </a:p>
          <a:p>
            <a:r>
              <a:rPr lang="en-US" sz="2600" dirty="0"/>
              <a:t>Length varies</a:t>
            </a:r>
          </a:p>
        </p:txBody>
      </p:sp>
    </p:spTree>
    <p:extLst>
      <p:ext uri="{BB962C8B-B14F-4D97-AF65-F5344CB8AC3E}">
        <p14:creationId xmlns:p14="http://schemas.microsoft.com/office/powerpoint/2010/main" val="211273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686"/>
            <a:ext cx="8229600" cy="1097280"/>
          </a:xfrm>
        </p:spPr>
        <p:txBody>
          <a:bodyPr/>
          <a:lstStyle/>
          <a:p>
            <a:r>
              <a:rPr lang="en-US" sz="3600" dirty="0">
                <a:latin typeface="+mj-lt"/>
              </a:rPr>
              <a:t>Zhender Communications</a:t>
            </a:r>
            <a:endParaRPr lang="en-IN" sz="3600" dirty="0">
              <a:latin typeface="+mj-lt"/>
            </a:endParaRPr>
          </a:p>
        </p:txBody>
      </p:sp>
      <p:sp>
        <p:nvSpPr>
          <p:cNvPr id="3" name="Content Placeholder 2"/>
          <p:cNvSpPr>
            <a:spLocks noGrp="1"/>
          </p:cNvSpPr>
          <p:nvPr>
            <p:ph idx="1"/>
          </p:nvPr>
        </p:nvSpPr>
        <p:spPr>
          <a:xfrm>
            <a:off x="457200" y="1600200"/>
            <a:ext cx="3810000" cy="4525963"/>
          </a:xfrm>
        </p:spPr>
        <p:txBody>
          <a:bodyPr/>
          <a:lstStyle/>
          <a:p>
            <a:r>
              <a:rPr lang="en-US" sz="2600" dirty="0"/>
              <a:t>Full-service agency</a:t>
            </a:r>
          </a:p>
          <a:p>
            <a:r>
              <a:rPr lang="en-US" sz="2600" dirty="0"/>
              <a:t>Challenges traditional thinking</a:t>
            </a:r>
          </a:p>
          <a:p>
            <a:r>
              <a:rPr lang="en-US" sz="2600" dirty="0"/>
              <a:t>Innovation</a:t>
            </a:r>
          </a:p>
          <a:p>
            <a:r>
              <a:rPr lang="en-US" sz="2600" dirty="0"/>
              <a:t>Campaign integration</a:t>
            </a:r>
          </a:p>
          <a:p>
            <a:r>
              <a:rPr lang="en-US" sz="2600" dirty="0"/>
              <a:t>Best place to work</a:t>
            </a:r>
          </a:p>
        </p:txBody>
      </p:sp>
      <p:pic>
        <p:nvPicPr>
          <p:cNvPr id="4" name="Picture 3" descr="Coworkers at a conference room table examine charts and figures displayed on a set of 6 T V scre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564" y="1675585"/>
            <a:ext cx="4138356" cy="2788366"/>
          </a:xfrm>
          <a:prstGeom prst="rect">
            <a:avLst/>
          </a:prstGeom>
        </p:spPr>
      </p:pic>
    </p:spTree>
    <p:extLst>
      <p:ext uri="{BB962C8B-B14F-4D97-AF65-F5344CB8AC3E}">
        <p14:creationId xmlns:p14="http://schemas.microsoft.com/office/powerpoint/2010/main" val="269852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smtClean="0">
                <a:latin typeface="+mj-lt"/>
              </a:rPr>
              <a:t>Figure 5.15 </a:t>
            </a:r>
            <a:r>
              <a:rPr lang="en-US" sz="3600" dirty="0">
                <a:latin typeface="+mj-lt"/>
              </a:rPr>
              <a:t>The Creative Brief</a:t>
            </a:r>
          </a:p>
        </p:txBody>
      </p:sp>
      <p:sp>
        <p:nvSpPr>
          <p:cNvPr id="3" name="Content Placeholder 2"/>
          <p:cNvSpPr>
            <a:spLocks noGrp="1"/>
          </p:cNvSpPr>
          <p:nvPr>
            <p:ph idx="1"/>
          </p:nvPr>
        </p:nvSpPr>
        <p:spPr>
          <a:xfrm>
            <a:off x="457200" y="1600200"/>
            <a:ext cx="8153400" cy="4800600"/>
          </a:xfrm>
        </p:spPr>
        <p:txBody>
          <a:bodyPr/>
          <a:lstStyle/>
          <a:p>
            <a:r>
              <a:rPr lang="en-US" sz="2600" dirty="0"/>
              <a:t>The objective</a:t>
            </a:r>
          </a:p>
          <a:p>
            <a:r>
              <a:rPr lang="en-US" sz="2600" dirty="0"/>
              <a:t>The target audience</a:t>
            </a:r>
          </a:p>
          <a:p>
            <a:r>
              <a:rPr lang="en-US" sz="2600" dirty="0"/>
              <a:t>The message theme</a:t>
            </a:r>
          </a:p>
          <a:p>
            <a:r>
              <a:rPr lang="en-US" sz="2600" dirty="0"/>
              <a:t>The support</a:t>
            </a:r>
          </a:p>
          <a:p>
            <a:r>
              <a:rPr lang="en-US" sz="2600" dirty="0"/>
              <a:t>The constraints</a:t>
            </a:r>
          </a:p>
        </p:txBody>
      </p:sp>
    </p:spTree>
    <p:extLst>
      <p:ext uri="{BB962C8B-B14F-4D97-AF65-F5344CB8AC3E}">
        <p14:creationId xmlns:p14="http://schemas.microsoft.com/office/powerpoint/2010/main" val="2305631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The </a:t>
            </a:r>
            <a:r>
              <a:rPr lang="en-US" sz="3600" dirty="0" smtClean="0">
                <a:latin typeface="+mj-lt"/>
              </a:rPr>
              <a:t>Objective</a:t>
            </a:r>
            <a:endParaRPr lang="en-US" sz="2000" b="0" dirty="0">
              <a:latin typeface="+mj-lt"/>
            </a:endParaRPr>
          </a:p>
        </p:txBody>
      </p:sp>
      <p:pic>
        <p:nvPicPr>
          <p:cNvPr id="4" name="Picture 3" descr="An advertisement for J D bank shows a couple standing on a grassy lot overlaid with a sketch of a single family home. The title below reads, J D gets me t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584481"/>
            <a:ext cx="3074231" cy="3967548"/>
          </a:xfrm>
          <a:prstGeom prst="rect">
            <a:avLst/>
          </a:prstGeom>
        </p:spPr>
      </p:pic>
      <p:sp>
        <p:nvSpPr>
          <p:cNvPr id="3" name="Content Placeholder 2"/>
          <p:cNvSpPr>
            <a:spLocks noGrp="1"/>
          </p:cNvSpPr>
          <p:nvPr>
            <p:ph idx="1"/>
          </p:nvPr>
        </p:nvSpPr>
        <p:spPr>
          <a:xfrm>
            <a:off x="457200" y="5791200"/>
            <a:ext cx="8153400" cy="609600"/>
          </a:xfrm>
        </p:spPr>
        <p:txBody>
          <a:bodyPr/>
          <a:lstStyle/>
          <a:p>
            <a:pPr marL="0" indent="0" algn="ctr">
              <a:buNone/>
            </a:pPr>
            <a:r>
              <a:rPr lang="en-US" sz="2800" dirty="0"/>
              <a:t>To Persuade</a:t>
            </a:r>
            <a:endParaRPr lang="en-IN" sz="2800" dirty="0"/>
          </a:p>
        </p:txBody>
      </p:sp>
    </p:spTree>
    <p:extLst>
      <p:ext uri="{BB962C8B-B14F-4D97-AF65-F5344CB8AC3E}">
        <p14:creationId xmlns:p14="http://schemas.microsoft.com/office/powerpoint/2010/main" val="101989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The target audience</a:t>
            </a:r>
            <a:endParaRPr lang="en-US" sz="2000" dirty="0">
              <a:latin typeface="+mj-lt"/>
            </a:endParaRPr>
          </a:p>
        </p:txBody>
      </p:sp>
      <p:pic>
        <p:nvPicPr>
          <p:cNvPr id="5" name="Picture 4" descr="An advertisement for Luba workers’ comp shows a group of 11 acrobats balancing on one bicycle. The title reads, not thinking about our workers’ comp; the sub title reads, luckily it gets our undivided atten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620" y="1642824"/>
            <a:ext cx="2934559" cy="3850862"/>
          </a:xfrm>
          <a:prstGeom prst="rect">
            <a:avLst/>
          </a:prstGeom>
        </p:spPr>
      </p:pic>
      <p:sp>
        <p:nvSpPr>
          <p:cNvPr id="3" name="Content Placeholder 2"/>
          <p:cNvSpPr>
            <a:spLocks noGrp="1"/>
          </p:cNvSpPr>
          <p:nvPr>
            <p:ph idx="1"/>
          </p:nvPr>
        </p:nvSpPr>
        <p:spPr>
          <a:xfrm>
            <a:off x="457200" y="5791200"/>
            <a:ext cx="8153400" cy="609600"/>
          </a:xfrm>
        </p:spPr>
        <p:txBody>
          <a:bodyPr/>
          <a:lstStyle/>
          <a:p>
            <a:pPr marL="0" indent="0" algn="ctr">
              <a:buNone/>
            </a:pPr>
            <a:r>
              <a:rPr lang="en-US" sz="2800" dirty="0"/>
              <a:t>To Persuade</a:t>
            </a:r>
            <a:endParaRPr lang="en-IN" sz="2800" dirty="0"/>
          </a:p>
        </p:txBody>
      </p:sp>
    </p:spTree>
    <p:extLst>
      <p:ext uri="{BB962C8B-B14F-4D97-AF65-F5344CB8AC3E}">
        <p14:creationId xmlns:p14="http://schemas.microsoft.com/office/powerpoint/2010/main" val="2739240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The Message </a:t>
            </a:r>
            <a:r>
              <a:rPr lang="en-US" sz="3600" dirty="0" smtClean="0">
                <a:latin typeface="+mj-lt"/>
              </a:rPr>
              <a:t>Theme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Unique selling point</a:t>
            </a:r>
          </a:p>
          <a:p>
            <a:r>
              <a:rPr lang="en-US" sz="2600" dirty="0"/>
              <a:t>“Left brain” advertisement</a:t>
            </a:r>
          </a:p>
          <a:p>
            <a:pPr lvl="1"/>
            <a:r>
              <a:rPr lang="en-US" sz="2400" dirty="0"/>
              <a:t>Logical, rational side of brain</a:t>
            </a:r>
          </a:p>
          <a:p>
            <a:pPr lvl="1"/>
            <a:r>
              <a:rPr lang="en-US" sz="2400" dirty="0"/>
              <a:t>Manages numbers, letters, words, concepts</a:t>
            </a:r>
          </a:p>
          <a:p>
            <a:pPr lvl="1"/>
            <a:r>
              <a:rPr lang="en-US" sz="2400" b="1" dirty="0"/>
              <a:t>Use rational appeal</a:t>
            </a:r>
          </a:p>
          <a:p>
            <a:r>
              <a:rPr lang="en-US" sz="2600" dirty="0"/>
              <a:t>“Right-brain” advertisement</a:t>
            </a:r>
          </a:p>
          <a:p>
            <a:pPr lvl="1"/>
            <a:r>
              <a:rPr lang="en-US" sz="2400" dirty="0"/>
              <a:t>Emotional side of brain</a:t>
            </a:r>
          </a:p>
          <a:p>
            <a:pPr lvl="1"/>
            <a:r>
              <a:rPr lang="en-US" sz="2400" dirty="0"/>
              <a:t>Manages abstract ideas, images, feelings</a:t>
            </a:r>
          </a:p>
          <a:p>
            <a:pPr lvl="1"/>
            <a:r>
              <a:rPr lang="en-US" sz="2400" b="1" dirty="0"/>
              <a:t>Use emotional appeal</a:t>
            </a:r>
          </a:p>
        </p:txBody>
      </p:sp>
    </p:spTree>
    <p:extLst>
      <p:ext uri="{BB962C8B-B14F-4D97-AF65-F5344CB8AC3E}">
        <p14:creationId xmlns:p14="http://schemas.microsoft.com/office/powerpoint/2010/main" val="2250857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The Message </a:t>
            </a:r>
            <a:r>
              <a:rPr lang="en-US" sz="3600" dirty="0" smtClean="0">
                <a:latin typeface="+mj-lt"/>
              </a:rPr>
              <a:t>Theme </a:t>
            </a:r>
            <a:r>
              <a:rPr lang="en-US" sz="2000" b="0" dirty="0" smtClean="0">
                <a:latin typeface="+mj-lt"/>
              </a:rPr>
              <a:t>(2 of 2)</a:t>
            </a:r>
            <a:endParaRPr lang="en-US" sz="2000" b="0" dirty="0">
              <a:latin typeface="+mj-lt"/>
            </a:endParaRPr>
          </a:p>
        </p:txBody>
      </p:sp>
      <p:sp>
        <p:nvSpPr>
          <p:cNvPr id="3" name="Content Placeholder 2"/>
          <p:cNvSpPr>
            <a:spLocks noGrp="1"/>
          </p:cNvSpPr>
          <p:nvPr>
            <p:ph idx="1"/>
          </p:nvPr>
        </p:nvSpPr>
        <p:spPr>
          <a:xfrm>
            <a:off x="457200" y="1503569"/>
            <a:ext cx="4038600" cy="4897231"/>
          </a:xfrm>
        </p:spPr>
        <p:txBody>
          <a:bodyPr/>
          <a:lstStyle/>
          <a:p>
            <a:pPr marL="0" indent="0" eaLnBrk="0" hangingPunct="0">
              <a:buNone/>
            </a:pPr>
            <a:r>
              <a:rPr lang="en-US" sz="2600" dirty="0"/>
              <a:t>The message theme of this ad is “Weaver is the firm of choice for companies and individuals with dreams and goals as big as Texas.”</a:t>
            </a:r>
          </a:p>
        </p:txBody>
      </p:sp>
      <p:pic>
        <p:nvPicPr>
          <p:cNvPr id="6" name="Picture 5" descr="An advertisement for Weaver assurance tax advisory shows two young boys in cowboy hats sitting at the top of a pasture gate; one boy holds the Texas flag. The title reads, shaping the future of Texas, and is followed by the message theme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401" y="1594334"/>
            <a:ext cx="3543262" cy="4560824"/>
          </a:xfrm>
          <a:prstGeom prst="rect">
            <a:avLst/>
          </a:prstGeom>
        </p:spPr>
      </p:pic>
    </p:spTree>
    <p:extLst>
      <p:ext uri="{BB962C8B-B14F-4D97-AF65-F5344CB8AC3E}">
        <p14:creationId xmlns:p14="http://schemas.microsoft.com/office/powerpoint/2010/main" val="180905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The </a:t>
            </a:r>
            <a:r>
              <a:rPr lang="en-US" sz="3600" dirty="0" smtClean="0">
                <a:latin typeface="+mj-lt"/>
              </a:rPr>
              <a:t>Support</a:t>
            </a:r>
            <a:endParaRPr lang="en-US" sz="2000" b="0" dirty="0">
              <a:latin typeface="+mj-lt"/>
            </a:endParaRPr>
          </a:p>
        </p:txBody>
      </p:sp>
      <p:sp>
        <p:nvSpPr>
          <p:cNvPr id="3" name="Content Placeholder 2"/>
          <p:cNvSpPr>
            <a:spLocks noGrp="1"/>
          </p:cNvSpPr>
          <p:nvPr>
            <p:ph idx="1"/>
          </p:nvPr>
        </p:nvSpPr>
        <p:spPr>
          <a:xfrm>
            <a:off x="457200" y="1503569"/>
            <a:ext cx="4038600" cy="4897231"/>
          </a:xfrm>
        </p:spPr>
        <p:txBody>
          <a:bodyPr/>
          <a:lstStyle/>
          <a:p>
            <a:pPr marL="0" indent="0" eaLnBrk="0" hangingPunct="0">
              <a:buNone/>
            </a:pPr>
            <a:r>
              <a:rPr lang="en-US" sz="2600" dirty="0"/>
              <a:t>The support claims in this ad are the “Best” awards shown at the bottom of the ad.</a:t>
            </a:r>
          </a:p>
        </p:txBody>
      </p:sp>
      <p:pic>
        <p:nvPicPr>
          <p:cNvPr id="4" name="Picture 3" descr="An advertisement for Saint Francis medical center shows a black and white photo of five nuns captioned, five of the original Sisters in 1916, above a photo of four modern-day Sisters. The title to the left reads, one mission, 100 years, 1913 to 2013. Five award ribbons are shown at the bottom: two awards for best employers for healthy lifestyles, for 2012 and 2013; and three awards best regional hospitals in northeast Louisiana, by U S News, for 2013 to 20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646" y="1497048"/>
            <a:ext cx="3163333" cy="4560591"/>
          </a:xfrm>
          <a:prstGeom prst="rect">
            <a:avLst/>
          </a:prstGeom>
        </p:spPr>
      </p:pic>
    </p:spTree>
    <p:extLst>
      <p:ext uri="{BB962C8B-B14F-4D97-AF65-F5344CB8AC3E}">
        <p14:creationId xmlns:p14="http://schemas.microsoft.com/office/powerpoint/2010/main" val="4008156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The Constraints</a:t>
            </a:r>
            <a:endParaRPr lang="en-US" sz="3600" b="0" dirty="0">
              <a:latin typeface="+mj-lt"/>
            </a:endParaRPr>
          </a:p>
        </p:txBody>
      </p:sp>
      <p:sp>
        <p:nvSpPr>
          <p:cNvPr id="3" name="Content Placeholder 2"/>
          <p:cNvSpPr>
            <a:spLocks noGrp="1"/>
          </p:cNvSpPr>
          <p:nvPr>
            <p:ph idx="1"/>
          </p:nvPr>
        </p:nvSpPr>
        <p:spPr>
          <a:xfrm>
            <a:off x="457200" y="1600200"/>
            <a:ext cx="8153400" cy="1524000"/>
          </a:xfrm>
        </p:spPr>
        <p:txBody>
          <a:bodyPr/>
          <a:lstStyle/>
          <a:p>
            <a:r>
              <a:rPr lang="en-US" sz="2600" dirty="0"/>
              <a:t>Legal and mandatory restrictions</a:t>
            </a:r>
          </a:p>
          <a:p>
            <a:r>
              <a:rPr lang="en-US" sz="2600" dirty="0"/>
              <a:t>Corporate restrictions</a:t>
            </a:r>
          </a:p>
          <a:p>
            <a:r>
              <a:rPr lang="en-US" sz="2600" dirty="0"/>
              <a:t>Disclaimers</a:t>
            </a:r>
          </a:p>
        </p:txBody>
      </p:sp>
      <p:pic>
        <p:nvPicPr>
          <p:cNvPr id="6" name="Picture 5" descr="A woman reads a disclaimer on the side of a plastic package."/>
          <p:cNvPicPr>
            <a:picLocks noChangeAspect="1"/>
          </p:cNvPicPr>
          <p:nvPr/>
        </p:nvPicPr>
        <p:blipFill>
          <a:blip r:embed="rId3" cstate="print">
            <a:extLst/>
          </a:blip>
          <a:stretch>
            <a:fillRect/>
          </a:stretch>
        </p:blipFill>
        <p:spPr>
          <a:xfrm>
            <a:off x="2606435" y="3283419"/>
            <a:ext cx="4379053" cy="2925887"/>
          </a:xfrm>
          <a:prstGeom prst="ellipse">
            <a:avLst/>
          </a:prstGeom>
          <a:ln>
            <a:noFill/>
          </a:ln>
          <a:effectLst>
            <a:softEdge rad="112500"/>
          </a:effectLst>
        </p:spPr>
      </p:pic>
    </p:spTree>
    <p:extLst>
      <p:ext uri="{BB962C8B-B14F-4D97-AF65-F5344CB8AC3E}">
        <p14:creationId xmlns:p14="http://schemas.microsoft.com/office/powerpoint/2010/main" val="332142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International Implications</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a:t>62% of advertising budgets spent outside of U.S.</a:t>
            </a:r>
          </a:p>
          <a:p>
            <a:r>
              <a:rPr lang="en-US" sz="2600" dirty="0"/>
              <a:t>Two major differences</a:t>
            </a:r>
          </a:p>
          <a:p>
            <a:pPr lvl="1"/>
            <a:r>
              <a:rPr lang="en-US" sz="2400" dirty="0"/>
              <a:t>Process of agency selection</a:t>
            </a:r>
          </a:p>
          <a:p>
            <a:pPr lvl="1"/>
            <a:r>
              <a:rPr lang="en-US" sz="2400" dirty="0"/>
              <a:t>Preparation of international advertising campaigns</a:t>
            </a:r>
          </a:p>
          <a:p>
            <a:r>
              <a:rPr lang="en-US" sz="2600" dirty="0"/>
              <a:t>Preplanning research varies</a:t>
            </a:r>
          </a:p>
          <a:p>
            <a:r>
              <a:rPr lang="en-US" sz="2600" dirty="0"/>
              <a:t>Understanding of languages and cultures</a:t>
            </a:r>
          </a:p>
          <a:p>
            <a:r>
              <a:rPr lang="en-US" sz="2600" dirty="0"/>
              <a:t>Media selection varies</a:t>
            </a:r>
          </a:p>
        </p:txBody>
      </p:sp>
    </p:spTree>
    <p:extLst>
      <p:ext uri="{BB962C8B-B14F-4D97-AF65-F5344CB8AC3E}">
        <p14:creationId xmlns:p14="http://schemas.microsoft.com/office/powerpoint/2010/main" val="32257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Blog Exercises</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r>
              <a:rPr lang="en-US" sz="2600" dirty="0" smtClean="0"/>
              <a:t>Oreo  Cookies</a:t>
            </a:r>
            <a:endParaRPr lang="en-US" sz="2600" dirty="0"/>
          </a:p>
          <a:p>
            <a:r>
              <a:rPr lang="en-US" sz="2600" dirty="0" smtClean="0"/>
              <a:t>John Deere</a:t>
            </a:r>
            <a:endParaRPr lang="en-US" sz="2600" dirty="0"/>
          </a:p>
          <a:p>
            <a:r>
              <a:rPr lang="en-US" sz="2600" dirty="0" smtClean="0"/>
              <a:t>Advertising Agencies</a:t>
            </a:r>
            <a:endParaRPr lang="en-US" sz="2600" dirty="0"/>
          </a:p>
        </p:txBody>
      </p:sp>
    </p:spTree>
    <p:extLst>
      <p:ext uri="{BB962C8B-B14F-4D97-AF65-F5344CB8AC3E}">
        <p14:creationId xmlns:p14="http://schemas.microsoft.com/office/powerpoint/2010/main" val="254331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6"/>
            <a:ext cx="8229600" cy="1066800"/>
          </a:xfrm>
        </p:spPr>
        <p:txBody>
          <a:bodyPr anchor="b"/>
          <a:lstStyle/>
          <a:p>
            <a:pPr eaLnBrk="0" hangingPunct="0"/>
            <a:r>
              <a:rPr lang="en-US" sz="3600" dirty="0" smtClean="0">
                <a:latin typeface="+mj-lt"/>
              </a:rPr>
              <a:t>Copyright</a:t>
            </a:r>
            <a:endParaRPr lang="en-US" sz="3600" dirty="0">
              <a:latin typeface="+mj-lt"/>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38093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6"/>
            <a:ext cx="8229600" cy="1066800"/>
          </a:xfrm>
        </p:spPr>
        <p:txBody>
          <a:bodyPr/>
          <a:lstStyle/>
          <a:p>
            <a:r>
              <a:rPr lang="en-IN" sz="3600" dirty="0">
                <a:latin typeface="+mj-lt"/>
              </a:rPr>
              <a:t>Figure 5.1 </a:t>
            </a:r>
            <a:r>
              <a:rPr lang="en-US" sz="3600" dirty="0">
                <a:latin typeface="+mj-lt"/>
              </a:rPr>
              <a:t>Overview of Integrated Marketing Communications</a:t>
            </a:r>
            <a:endParaRPr lang="en-IN" sz="3600" dirty="0">
              <a:latin typeface="+mj-lt"/>
            </a:endParaRPr>
          </a:p>
        </p:txBody>
      </p:sp>
      <p:pic>
        <p:nvPicPr>
          <p:cNvPr id="4" name="Picture 3" descr="A pyramid is divided into five layers, from bottom to top as follows: 1, brand management, buyer behaviors, I M C planning process. 2, which is emphasized: advertising management, advertising design, traditional media. 3, digital marketing, social media, alternative channels. 4, database, direct reporting, and personal selling; sales promotions; public relations and sponsorships. 5, regulation and ethics, eval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79" y="1590689"/>
            <a:ext cx="7484643" cy="4656344"/>
          </a:xfrm>
          <a:prstGeom prst="rect">
            <a:avLst/>
          </a:prstGeom>
        </p:spPr>
      </p:pic>
    </p:spTree>
    <p:extLst>
      <p:ext uri="{BB962C8B-B14F-4D97-AF65-F5344CB8AC3E}">
        <p14:creationId xmlns:p14="http://schemas.microsoft.com/office/powerpoint/2010/main" val="310966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Chapter Overview</a:t>
            </a:r>
          </a:p>
        </p:txBody>
      </p:sp>
      <p:sp>
        <p:nvSpPr>
          <p:cNvPr id="3" name="Content Placeholder 2"/>
          <p:cNvSpPr>
            <a:spLocks noGrp="1"/>
          </p:cNvSpPr>
          <p:nvPr>
            <p:ph idx="1"/>
          </p:nvPr>
        </p:nvSpPr>
        <p:spPr>
          <a:xfrm>
            <a:off x="457200" y="1600201"/>
            <a:ext cx="5029200" cy="3886199"/>
          </a:xfrm>
        </p:spPr>
        <p:txBody>
          <a:bodyPr/>
          <a:lstStyle/>
          <a:p>
            <a:r>
              <a:rPr lang="en-US" sz="2600" dirty="0"/>
              <a:t>Advertising management</a:t>
            </a:r>
          </a:p>
          <a:p>
            <a:r>
              <a:rPr lang="en-US" sz="2600" dirty="0"/>
              <a:t>Advertising theory</a:t>
            </a:r>
          </a:p>
          <a:p>
            <a:r>
              <a:rPr lang="en-US" sz="2600" dirty="0"/>
              <a:t>Relationship of advertising expenditures to success</a:t>
            </a:r>
          </a:p>
          <a:p>
            <a:r>
              <a:rPr lang="en-US" sz="2600" dirty="0"/>
              <a:t>Choosing an advertising agency</a:t>
            </a:r>
          </a:p>
          <a:p>
            <a:r>
              <a:rPr lang="en-US" sz="2600" dirty="0"/>
              <a:t>Advertising parameters</a:t>
            </a:r>
          </a:p>
          <a:p>
            <a:r>
              <a:rPr lang="en-US" sz="2600" dirty="0"/>
              <a:t>Creative brief</a:t>
            </a:r>
          </a:p>
        </p:txBody>
      </p:sp>
      <p:pic>
        <p:nvPicPr>
          <p:cNvPr id="4" name="Picture 3" descr="A sitting room with couches, chairs, and multiple framed images on the wa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2588" y="3429000"/>
            <a:ext cx="2971800" cy="1978841"/>
          </a:xfrm>
          <a:prstGeom prst="rect">
            <a:avLst/>
          </a:prstGeom>
        </p:spPr>
      </p:pic>
    </p:spTree>
    <p:extLst>
      <p:ext uri="{BB962C8B-B14F-4D97-AF65-F5344CB8AC3E}">
        <p14:creationId xmlns:p14="http://schemas.microsoft.com/office/powerpoint/2010/main" val="3322145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Hierarchy of Effects </a:t>
            </a:r>
            <a:r>
              <a:rPr lang="en-US" sz="3600" dirty="0" smtClean="0">
                <a:latin typeface="+mj-lt"/>
              </a:rPr>
              <a:t>Model </a:t>
            </a:r>
            <a:r>
              <a:rPr lang="en-US" sz="2000" b="0" dirty="0" smtClean="0">
                <a:latin typeface="+mj-lt"/>
              </a:rPr>
              <a:t>(1 of 3)</a:t>
            </a:r>
            <a:endParaRPr lang="en-US" sz="2000" b="0" dirty="0">
              <a:latin typeface="+mj-lt"/>
            </a:endParaRPr>
          </a:p>
        </p:txBody>
      </p:sp>
      <p:sp>
        <p:nvSpPr>
          <p:cNvPr id="3" name="Content Placeholder 2"/>
          <p:cNvSpPr>
            <a:spLocks noGrp="1"/>
          </p:cNvSpPr>
          <p:nvPr>
            <p:ph idx="1"/>
          </p:nvPr>
        </p:nvSpPr>
        <p:spPr>
          <a:xfrm>
            <a:off x="457200" y="1600200"/>
            <a:ext cx="2971800" cy="4525963"/>
          </a:xfrm>
        </p:spPr>
        <p:txBody>
          <a:bodyPr/>
          <a:lstStyle/>
          <a:p>
            <a:pPr marL="457200" indent="-457200">
              <a:buFontTx/>
              <a:buAutoNum type="arabicPeriod"/>
            </a:pPr>
            <a:r>
              <a:rPr lang="en-US" sz="2600" dirty="0"/>
              <a:t>Awareness</a:t>
            </a:r>
          </a:p>
          <a:p>
            <a:pPr marL="457200" indent="-457200">
              <a:buFontTx/>
              <a:buAutoNum type="arabicPeriod"/>
            </a:pPr>
            <a:r>
              <a:rPr lang="en-US" sz="2600" dirty="0"/>
              <a:t>Knowledge</a:t>
            </a:r>
          </a:p>
          <a:p>
            <a:pPr marL="457200" indent="-457200">
              <a:buFontTx/>
              <a:buAutoNum type="arabicPeriod"/>
            </a:pPr>
            <a:r>
              <a:rPr lang="en-US" sz="2600" dirty="0"/>
              <a:t>Liking</a:t>
            </a:r>
          </a:p>
          <a:p>
            <a:pPr marL="457200" indent="-457200">
              <a:buFontTx/>
              <a:buAutoNum type="arabicPeriod"/>
            </a:pPr>
            <a:r>
              <a:rPr lang="en-US" sz="2600" dirty="0"/>
              <a:t>Preference</a:t>
            </a:r>
          </a:p>
          <a:p>
            <a:pPr marL="457200" indent="-457200">
              <a:buFontTx/>
              <a:buAutoNum type="arabicPeriod"/>
            </a:pPr>
            <a:r>
              <a:rPr lang="en-US" sz="2600" dirty="0"/>
              <a:t>Conviction</a:t>
            </a:r>
          </a:p>
          <a:p>
            <a:pPr marL="457200" indent="-457200">
              <a:buFontTx/>
              <a:buAutoNum type="arabicPeriod"/>
            </a:pPr>
            <a:r>
              <a:rPr lang="en-US" sz="2600" dirty="0"/>
              <a:t>Purchase</a:t>
            </a:r>
          </a:p>
        </p:txBody>
      </p:sp>
      <p:pic>
        <p:nvPicPr>
          <p:cNvPr id="4" name="Picture 3" descr="An employee fixes a customer’s camera while they chat across the coun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676400"/>
            <a:ext cx="4980342" cy="3323595"/>
          </a:xfrm>
          <a:prstGeom prst="rect">
            <a:avLst/>
          </a:prstGeom>
        </p:spPr>
      </p:pic>
    </p:spTree>
    <p:extLst>
      <p:ext uri="{BB962C8B-B14F-4D97-AF65-F5344CB8AC3E}">
        <p14:creationId xmlns:p14="http://schemas.microsoft.com/office/powerpoint/2010/main" val="33322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Hierarchy of Effects </a:t>
            </a:r>
            <a:r>
              <a:rPr lang="en-US" sz="3600" dirty="0" smtClean="0">
                <a:latin typeface="+mj-lt"/>
              </a:rPr>
              <a:t>Model </a:t>
            </a:r>
            <a:r>
              <a:rPr lang="en-US" sz="2000" b="0" dirty="0" smtClean="0">
                <a:latin typeface="+mj-lt"/>
              </a:rPr>
              <a:t>(2 of 3)</a:t>
            </a:r>
            <a:endParaRPr lang="en-US" sz="2000" b="0" dirty="0">
              <a:latin typeface="+mj-lt"/>
            </a:endParaRPr>
          </a:p>
        </p:txBody>
      </p:sp>
      <p:sp>
        <p:nvSpPr>
          <p:cNvPr id="3" name="Content Placeholder 2"/>
          <p:cNvSpPr>
            <a:spLocks noGrp="1"/>
          </p:cNvSpPr>
          <p:nvPr>
            <p:ph idx="1"/>
          </p:nvPr>
        </p:nvSpPr>
        <p:spPr>
          <a:xfrm>
            <a:off x="457200" y="1600200"/>
            <a:ext cx="8153400" cy="4800600"/>
          </a:xfrm>
        </p:spPr>
        <p:txBody>
          <a:bodyPr/>
          <a:lstStyle/>
          <a:p>
            <a:pPr>
              <a:spcBef>
                <a:spcPts val="1000"/>
              </a:spcBef>
            </a:pPr>
            <a:r>
              <a:rPr lang="en-US" sz="2600" dirty="0"/>
              <a:t>Steps are sequential</a:t>
            </a:r>
          </a:p>
          <a:p>
            <a:pPr>
              <a:spcBef>
                <a:spcPts val="1000"/>
              </a:spcBef>
            </a:pPr>
            <a:r>
              <a:rPr lang="en-US" sz="2600" dirty="0"/>
              <a:t>Some experts question if sequential</a:t>
            </a:r>
          </a:p>
          <a:p>
            <a:pPr>
              <a:spcBef>
                <a:spcPts val="1000"/>
              </a:spcBef>
            </a:pPr>
            <a:r>
              <a:rPr lang="en-US" sz="2600" dirty="0"/>
              <a:t>Consumers spend time at each step</a:t>
            </a:r>
          </a:p>
          <a:p>
            <a:pPr>
              <a:spcBef>
                <a:spcPts val="1000"/>
              </a:spcBef>
            </a:pPr>
            <a:r>
              <a:rPr lang="en-US" sz="2600" dirty="0"/>
              <a:t>Brand loyalty involves all six steps</a:t>
            </a:r>
          </a:p>
          <a:p>
            <a:pPr>
              <a:spcBef>
                <a:spcPts val="1000"/>
              </a:spcBef>
            </a:pPr>
            <a:r>
              <a:rPr lang="en-US" sz="2600" dirty="0"/>
              <a:t>Similar to attitude formation</a:t>
            </a:r>
          </a:p>
          <a:p>
            <a:pPr>
              <a:spcBef>
                <a:spcPts val="1000"/>
              </a:spcBef>
            </a:pPr>
            <a:r>
              <a:rPr lang="en-US" sz="2600" dirty="0"/>
              <a:t>Cognitive </a:t>
            </a:r>
            <a:r>
              <a:rPr lang="en-US" sz="2600" dirty="0">
                <a:sym typeface="Wingdings" pitchFamily="2" charset="2"/>
              </a:rPr>
              <a:t> affective  conative</a:t>
            </a:r>
          </a:p>
          <a:p>
            <a:pPr>
              <a:spcBef>
                <a:spcPts val="1000"/>
              </a:spcBef>
            </a:pPr>
            <a:r>
              <a:rPr lang="en-US" sz="2600" dirty="0">
                <a:sym typeface="Wingdings" pitchFamily="2" charset="2"/>
              </a:rPr>
              <a:t>Cognitive – awareness, knowledge</a:t>
            </a:r>
          </a:p>
          <a:p>
            <a:pPr>
              <a:spcBef>
                <a:spcPts val="1000"/>
              </a:spcBef>
            </a:pPr>
            <a:r>
              <a:rPr lang="en-US" sz="2600" dirty="0">
                <a:sym typeface="Wingdings" pitchFamily="2" charset="2"/>
              </a:rPr>
              <a:t>Affective – liking, preference, conviction</a:t>
            </a:r>
          </a:p>
          <a:p>
            <a:pPr>
              <a:spcBef>
                <a:spcPts val="1000"/>
              </a:spcBef>
            </a:pPr>
            <a:r>
              <a:rPr lang="en-US" sz="2600" dirty="0">
                <a:sym typeface="Wingdings" pitchFamily="2" charset="2"/>
              </a:rPr>
              <a:t>Conative – actual purchase</a:t>
            </a:r>
            <a:endParaRPr lang="en-US" sz="2600" dirty="0"/>
          </a:p>
        </p:txBody>
      </p:sp>
    </p:spTree>
    <p:extLst>
      <p:ext uri="{BB962C8B-B14F-4D97-AF65-F5344CB8AC3E}">
        <p14:creationId xmlns:p14="http://schemas.microsoft.com/office/powerpoint/2010/main" val="347848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486"/>
            <a:ext cx="8229600" cy="1066800"/>
          </a:xfrm>
        </p:spPr>
        <p:txBody>
          <a:bodyPr/>
          <a:lstStyle/>
          <a:p>
            <a:r>
              <a:rPr lang="en-US" sz="3600" dirty="0">
                <a:latin typeface="+mj-lt"/>
              </a:rPr>
              <a:t>Hierarchy of Effects Model </a:t>
            </a:r>
            <a:r>
              <a:rPr lang="en-US" sz="2000" b="0" dirty="0" smtClean="0">
                <a:latin typeface="+mj-lt"/>
              </a:rPr>
              <a:t>(3 </a:t>
            </a:r>
            <a:r>
              <a:rPr lang="en-US" sz="2000" b="0" dirty="0">
                <a:latin typeface="+mj-lt"/>
              </a:rPr>
              <a:t>of 3)</a:t>
            </a:r>
            <a:endParaRPr lang="en-IN" sz="2000" dirty="0">
              <a:latin typeface="+mj-lt"/>
            </a:endParaRPr>
          </a:p>
        </p:txBody>
      </p:sp>
      <p:pic>
        <p:nvPicPr>
          <p:cNvPr id="64" name="Picture 63" descr="The hierarchy effects model shows two related sets of steps. The first set descends in the following order: cognitive, affective, conative. The second set, as it relates to the first, descends in the following order. Cognitive: awareness, knowledge. Affective: liking, preference, conviction. Conative: purcha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43" y="1573927"/>
            <a:ext cx="7493915" cy="4145571"/>
          </a:xfrm>
          <a:prstGeom prst="rect">
            <a:avLst/>
          </a:prstGeom>
        </p:spPr>
      </p:pic>
    </p:spTree>
    <p:extLst>
      <p:ext uri="{BB962C8B-B14F-4D97-AF65-F5344CB8AC3E}">
        <p14:creationId xmlns:p14="http://schemas.microsoft.com/office/powerpoint/2010/main" val="20337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4979</TotalTime>
  <Words>4880</Words>
  <Application>Microsoft Office PowerPoint</Application>
  <PresentationFormat>On-screen Show (4:3)</PresentationFormat>
  <Paragraphs>368</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508 Lecture</vt:lpstr>
      <vt:lpstr>Integrated Advertising, Promotion, and Marketing Communications</vt:lpstr>
      <vt:lpstr>Chapter Objectives (1 of 2)</vt:lpstr>
      <vt:lpstr>Chapter Objectives (2 of 2)</vt:lpstr>
      <vt:lpstr>Zhender Communications</vt:lpstr>
      <vt:lpstr>Figure 5.1 Overview of Integrated Marketing Communications</vt:lpstr>
      <vt:lpstr>Chapter Overview</vt:lpstr>
      <vt:lpstr>Hierarchy of Effects Model (1 of 3)</vt:lpstr>
      <vt:lpstr>Hierarchy of Effects Model (2 of 3)</vt:lpstr>
      <vt:lpstr>Hierarchy of Effects Model (3 of 3)</vt:lpstr>
      <vt:lpstr>Figure 5.2 Personal Values</vt:lpstr>
      <vt:lpstr>Means-End Theory</vt:lpstr>
      <vt:lpstr>Figure 5.3 Means-End Chain for Milk (1 of 2)</vt:lpstr>
      <vt:lpstr>Figure 5.3 Means-End Chain for Milk (2 of 2)</vt:lpstr>
      <vt:lpstr>Figure 5.4 B-to-B Means-End Chain for Greenfield Online (1 of 2)</vt:lpstr>
      <vt:lpstr>Figure 5.4 B-to-B Means-End Chain for Greenfield Online (2 of 2)</vt:lpstr>
      <vt:lpstr>Verbal and Visual Elements</vt:lpstr>
      <vt:lpstr>Factors Impacting Relationship  Between Promotions and Sales</vt:lpstr>
      <vt:lpstr>Figure 5.5 Relationship Between Advertising and Marketing Expenditures and Sales and Profit Margins</vt:lpstr>
      <vt:lpstr>Threshold Effects</vt:lpstr>
      <vt:lpstr>Figure 5.6 A Decay Effects Model</vt:lpstr>
      <vt:lpstr>Figure 5.7 Advantages of In-House versus Outside Agency</vt:lpstr>
      <vt:lpstr>Figure 5.8 Services Provided by Full-Service Agencies</vt:lpstr>
      <vt:lpstr>External Advertising Agencies</vt:lpstr>
      <vt:lpstr>Budget Allocation Considerations In-House vs. Advertising Agency</vt:lpstr>
      <vt:lpstr>Crowd Sourcing In-House vs. Advertising Agency</vt:lpstr>
      <vt:lpstr>Figure 5.9 Steps in Selecting an Advertising Agency</vt:lpstr>
      <vt:lpstr>Choosing an Agency</vt:lpstr>
      <vt:lpstr>Figure 5.10 Evaluation Criteria in Choosing an Ad Agency</vt:lpstr>
      <vt:lpstr>Creative Pitch</vt:lpstr>
      <vt:lpstr>Key Advertising Personnel</vt:lpstr>
      <vt:lpstr>Figure 5.12 Advertising Campaign Parameters</vt:lpstr>
      <vt:lpstr>Figure 5.13 Advertising Goals</vt:lpstr>
      <vt:lpstr>Build Brand Awareness Advertising Goals</vt:lpstr>
      <vt:lpstr>Persuasion Advertising Goals</vt:lpstr>
      <vt:lpstr>Media Selection</vt:lpstr>
      <vt:lpstr>Taglines</vt:lpstr>
      <vt:lpstr>Consistency</vt:lpstr>
      <vt:lpstr>Positioning</vt:lpstr>
      <vt:lpstr>Campaign Duration</vt:lpstr>
      <vt:lpstr>Figure 5.15 The Creative Brief</vt:lpstr>
      <vt:lpstr>The Objective</vt:lpstr>
      <vt:lpstr>The target audience</vt:lpstr>
      <vt:lpstr>The Message Theme (1 of 2)</vt:lpstr>
      <vt:lpstr>The Message Theme (2 of 2)</vt:lpstr>
      <vt:lpstr>The Support</vt:lpstr>
      <vt:lpstr>The Constraints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1390</cp:revision>
  <dcterms:created xsi:type="dcterms:W3CDTF">2014-07-14T20:04:21Z</dcterms:created>
  <dcterms:modified xsi:type="dcterms:W3CDTF">2018-01-06T10:16:28Z</dcterms:modified>
</cp:coreProperties>
</file>