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77" r:id="rId2"/>
    <p:sldId id="382" r:id="rId3"/>
    <p:sldId id="433" r:id="rId4"/>
    <p:sldId id="434" r:id="rId5"/>
    <p:sldId id="435" r:id="rId6"/>
    <p:sldId id="436" r:id="rId7"/>
    <p:sldId id="437" r:id="rId8"/>
    <p:sldId id="439" r:id="rId9"/>
    <p:sldId id="438" r:id="rId10"/>
    <p:sldId id="440" r:id="rId11"/>
    <p:sldId id="441" r:id="rId12"/>
    <p:sldId id="442" r:id="rId13"/>
    <p:sldId id="443" r:id="rId14"/>
    <p:sldId id="444" r:id="rId15"/>
    <p:sldId id="445" r:id="rId16"/>
    <p:sldId id="446" r:id="rId17"/>
    <p:sldId id="448" r:id="rId18"/>
    <p:sldId id="450" r:id="rId19"/>
    <p:sldId id="451" r:id="rId20"/>
    <p:sldId id="452" r:id="rId21"/>
    <p:sldId id="453" r:id="rId22"/>
    <p:sldId id="454" r:id="rId23"/>
    <p:sldId id="455" r:id="rId24"/>
    <p:sldId id="456" r:id="rId25"/>
    <p:sldId id="457" r:id="rId26"/>
    <p:sldId id="459" r:id="rId27"/>
    <p:sldId id="460" r:id="rId28"/>
    <p:sldId id="461" r:id="rId29"/>
    <p:sldId id="462" r:id="rId30"/>
    <p:sldId id="463" r:id="rId31"/>
    <p:sldId id="464" r:id="rId32"/>
    <p:sldId id="465" r:id="rId33"/>
    <p:sldId id="466" r:id="rId34"/>
    <p:sldId id="467" r:id="rId35"/>
    <p:sldId id="468" r:id="rId36"/>
    <p:sldId id="469" r:id="rId37"/>
    <p:sldId id="470" r:id="rId38"/>
    <p:sldId id="471" r:id="rId39"/>
    <p:sldId id="475" r:id="rId40"/>
    <p:sldId id="473" r:id="rId41"/>
    <p:sldId id="474" r:id="rId42"/>
    <p:sldId id="476" r:id="rId43"/>
    <p:sldId id="477" r:id="rId44"/>
    <p:sldId id="478" r:id="rId45"/>
    <p:sldId id="432" r:id="rId46"/>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69" autoAdjust="0"/>
    <p:restoredTop sz="96305" autoAdjust="0"/>
  </p:normalViewPr>
  <p:slideViewPr>
    <p:cSldViewPr>
      <p:cViewPr varScale="1">
        <p:scale>
          <a:sx n="74" d="100"/>
          <a:sy n="74" d="100"/>
        </p:scale>
        <p:origin x="-10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Chapter 7 examines traditional media, which includes the broadcast media of television and radio, outdoor media, and the print media of magazines and newspapers.</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 </a:t>
            </a:r>
            <a:r>
              <a:rPr lang="en-US" b="1" dirty="0">
                <a:latin typeface="Arial" charset="0"/>
              </a:rPr>
              <a:t>marketing analysis</a:t>
            </a:r>
            <a:r>
              <a:rPr lang="en-US" dirty="0">
                <a:latin typeface="Arial" charset="0"/>
              </a:rPr>
              <a:t> provides a comprehensive review of the marketing program and where advertising fits into the plan. An </a:t>
            </a:r>
            <a:r>
              <a:rPr lang="en-US" b="1" dirty="0">
                <a:latin typeface="Arial" charset="0"/>
              </a:rPr>
              <a:t>advertising analysis</a:t>
            </a:r>
            <a:r>
              <a:rPr lang="en-US" dirty="0">
                <a:latin typeface="Arial" charset="0"/>
              </a:rPr>
              <a:t> states the primary advertising strategy and budget to be used, as well as the advertising objectives. The </a:t>
            </a:r>
            <a:r>
              <a:rPr lang="en-US" b="1" dirty="0">
                <a:latin typeface="Arial" charset="0"/>
              </a:rPr>
              <a:t>media strategy</a:t>
            </a:r>
            <a:r>
              <a:rPr lang="en-US" dirty="0">
                <a:latin typeface="Arial" charset="0"/>
              </a:rPr>
              <a:t> spells out the media to be used and the creative considerations. The </a:t>
            </a:r>
            <a:r>
              <a:rPr lang="en-US" b="1" dirty="0">
                <a:latin typeface="Arial" charset="0"/>
              </a:rPr>
              <a:t>media schedule</a:t>
            </a:r>
            <a:r>
              <a:rPr lang="en-US" dirty="0">
                <a:latin typeface="Arial" charset="0"/>
              </a:rPr>
              <a:t> notes when ads will appear in individual media vehicles. The media planning concludes with a justification and summary of the media plan.</a:t>
            </a: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607006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 </a:t>
            </a:r>
            <a:r>
              <a:rPr lang="en-US" b="1" dirty="0">
                <a:latin typeface="Arial" charset="0"/>
              </a:rPr>
              <a:t>media planner</a:t>
            </a:r>
            <a:r>
              <a:rPr lang="en-US" dirty="0">
                <a:latin typeface="Arial" charset="0"/>
              </a:rPr>
              <a:t> formulates the media program stating when and where ads will be placed. Media planners work closely with the creative staff, the account executive, account planners, and media buyers. The creative needs to know which media will be used and even the media vehicle as the ad is being prepared. The media buyer takes the media plan and purchases the actual space and time.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118783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 media planner needs to understand the characteristics of the target audience. Those characteristics then need to be matched with media audience characteristics. Ads are more likely to be noticed and have an effect if they are placed on media and on programs that are watched or viewed by the target audience. A target market that likes sports should be matched with programs about sports.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829171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a:t>
            </a:r>
            <a:r>
              <a:rPr lang="en-US" baseline="0" dirty="0">
                <a:latin typeface="Arial" charset="0"/>
              </a:rPr>
              <a:t> media planner’s responsibility is to match the target market for this ad to print publications that have a similar target audience.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015555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Media buyers actually purchase the space and negotiate rates for ads. Placement is important and is</a:t>
            </a:r>
            <a:r>
              <a:rPr lang="en-US" baseline="0" dirty="0">
                <a:latin typeface="Arial" charset="0"/>
              </a:rPr>
              <a:t> </a:t>
            </a:r>
            <a:r>
              <a:rPr lang="en-US" dirty="0">
                <a:latin typeface="Arial" charset="0"/>
              </a:rPr>
              <a:t>part of the media buyer’s responsibility to ensure a good location for ads. Research has shown there is little connection between the size of the agency and the price negotiated. Being a large agency does not guarantee lower prices. A spot ad is a one-time placement of an advertisement. The rates are negotiated individually with television stations, so prices vary considerably. The effectiveness of media buyers is determined by the quality of the media choice, the creativity of the media buyer in negotiating and placing ads, financial stewardship of the buyer, the agency’s culture and track record in buying media, and in the relationships the media buyer develops with the media reps.</a:t>
            </a: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893699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rPr>
              <a:t>Reach </a:t>
            </a:r>
            <a:r>
              <a:rPr lang="en-US" dirty="0">
                <a:latin typeface="Arial" charset="0"/>
              </a:rPr>
              <a:t>represents the number of people,  households, or businesses in a target audience that are exposed to a media vehicle or message schedule at least once during a specified time period, which is usually four weeks. </a:t>
            </a:r>
            <a:r>
              <a:rPr lang="en-US" b="1" dirty="0">
                <a:latin typeface="Arial" charset="0"/>
              </a:rPr>
              <a:t>Frequency</a:t>
            </a:r>
            <a:r>
              <a:rPr lang="en-US" dirty="0">
                <a:latin typeface="Arial" charset="0"/>
              </a:rPr>
              <a:t> is the average number of times an individual, household, or business is exposed to a particular advertisement within a specified time period, again usually within four weeks. </a:t>
            </a:r>
            <a:r>
              <a:rPr lang="en-US" b="1" dirty="0">
                <a:latin typeface="Arial" charset="0"/>
              </a:rPr>
              <a:t>Opportunities to see (OTS)</a:t>
            </a:r>
            <a:r>
              <a:rPr lang="en-US" dirty="0">
                <a:latin typeface="Arial" charset="0"/>
              </a:rPr>
              <a:t> refer to the cumulative exposures achieved in a given time period. A brand that places three</a:t>
            </a:r>
            <a:r>
              <a:rPr lang="en-US" baseline="0" dirty="0">
                <a:latin typeface="Arial" charset="0"/>
              </a:rPr>
              <a:t> </a:t>
            </a:r>
            <a:r>
              <a:rPr lang="en-US" dirty="0">
                <a:latin typeface="Arial" charset="0"/>
              </a:rPr>
              <a:t>ads on a television show that is televised weekly will produce 12 OTS (3 shows x 4 weeks). </a:t>
            </a:r>
            <a:r>
              <a:rPr lang="en-US" b="1" dirty="0">
                <a:latin typeface="Arial" charset="0"/>
              </a:rPr>
              <a:t>Gross rating points (GRPs)</a:t>
            </a:r>
            <a:r>
              <a:rPr lang="en-US" dirty="0">
                <a:latin typeface="Arial" charset="0"/>
              </a:rPr>
              <a:t> measure the impact or intensity of a media plan. Gross rating points are calculated by multiplying a vehicle’s rating by the OTS.</a:t>
            </a:r>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744338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Cost for media is often per one thousand (CPM), which allows for easy comparisons across vehicles and even media. </a:t>
            </a:r>
            <a:r>
              <a:rPr lang="en-US" b="1" dirty="0">
                <a:latin typeface="Arial" charset="0"/>
              </a:rPr>
              <a:t>Ratings</a:t>
            </a:r>
            <a:r>
              <a:rPr lang="en-US" dirty="0">
                <a:latin typeface="Arial" charset="0"/>
              </a:rPr>
              <a:t> measure the percent of a target market that is exposed to a medium. </a:t>
            </a:r>
            <a:r>
              <a:rPr lang="en-US" b="1" dirty="0">
                <a:latin typeface="Arial" charset="0"/>
              </a:rPr>
              <a:t>Cost per rating point</a:t>
            </a:r>
            <a:r>
              <a:rPr lang="en-US" dirty="0">
                <a:latin typeface="Arial" charset="0"/>
              </a:rPr>
              <a:t> allows for comparisons across media. It is calculated by dividing the cost of the media buy by the vehicle’s rating. An alternative is to use the </a:t>
            </a:r>
            <a:r>
              <a:rPr lang="en-US" b="1" dirty="0">
                <a:latin typeface="Arial" charset="0"/>
              </a:rPr>
              <a:t>weighted (or demographic) CPM</a:t>
            </a:r>
            <a:r>
              <a:rPr lang="en-US" dirty="0">
                <a:latin typeface="Arial" charset="0"/>
              </a:rPr>
              <a:t>, which is calculated by multiplying the cost of the media buy by 1,000, then dividing by the actual audience reached. </a:t>
            </a:r>
            <a:r>
              <a:rPr lang="en-US" b="1" dirty="0">
                <a:latin typeface="Arial" charset="0"/>
              </a:rPr>
              <a:t>Continuity </a:t>
            </a:r>
            <a:r>
              <a:rPr lang="en-US" dirty="0">
                <a:latin typeface="Arial" charset="0"/>
              </a:rPr>
              <a:t>refers to the exposure pattern or schedule used in the campaign. A continuous campaign uses media in a steady stream throughout the entire campaign. Pulsating has expenditures throughout the entire campaign, but will also have bursts when extra spending occurs. Flighting (or discontinuous) spends money on media at different times during the campaign and none at other times. </a:t>
            </a:r>
            <a:r>
              <a:rPr lang="en-US" b="1" dirty="0">
                <a:latin typeface="Arial" charset="0"/>
              </a:rPr>
              <a:t>Gross impressions</a:t>
            </a:r>
            <a:r>
              <a:rPr lang="en-US" dirty="0">
                <a:latin typeface="Arial" charset="0"/>
              </a:rPr>
              <a:t> represent the total exposures of an audience to an advertisement. If an ad was shown four times on a television show with an audience of 2 million people, then the total gross impressions would be 8 million.</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4032749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This table provides hypothetical media information for select magazines. The CPM is calculated by dividing the cost by the total readership then multiplying by 1,000. For this example, the target market consists of 20 million. The fifth column identifies the percent of the readership that fits the target market. For example, 13.51% of </a:t>
            </a:r>
            <a:r>
              <a:rPr lang="en-US" i="1" dirty="0">
                <a:latin typeface="Arial" charset="0"/>
              </a:rPr>
              <a:t>Glamour</a:t>
            </a:r>
            <a:r>
              <a:rPr lang="en-US" dirty="0">
                <a:latin typeface="Arial" charset="0"/>
              </a:rPr>
              <a:t>’s readership fits the target market of this product. The next column is the 13.51% times the total readership for </a:t>
            </a:r>
            <a:r>
              <a:rPr lang="en-US" i="1" dirty="0">
                <a:latin typeface="Arial" charset="0"/>
              </a:rPr>
              <a:t>Glamour</a:t>
            </a:r>
            <a:r>
              <a:rPr lang="en-US" dirty="0">
                <a:latin typeface="Arial" charset="0"/>
              </a:rPr>
              <a:t>, which means 2.48 million readers of </a:t>
            </a:r>
            <a:r>
              <a:rPr lang="en-US" i="1" dirty="0">
                <a:latin typeface="Arial" charset="0"/>
              </a:rPr>
              <a:t>Glamour</a:t>
            </a:r>
            <a:r>
              <a:rPr lang="en-US" dirty="0">
                <a:latin typeface="Arial" charset="0"/>
              </a:rPr>
              <a:t> fit the target audience for this product. The rating (reach) is the number of readers who fit the target market divided by the total market (20 million). For </a:t>
            </a:r>
            <a:r>
              <a:rPr lang="en-US" i="1" dirty="0">
                <a:latin typeface="Arial" charset="0"/>
              </a:rPr>
              <a:t>Glamour </a:t>
            </a:r>
            <a:r>
              <a:rPr lang="en-US" dirty="0">
                <a:latin typeface="Arial" charset="0"/>
              </a:rPr>
              <a:t>the 2.48 million was divided by 20 million yielding a reach of 12.4, or 12.4%. Thus, 12.4% of the target market reads </a:t>
            </a:r>
            <a:r>
              <a:rPr lang="en-US" i="1" dirty="0">
                <a:latin typeface="Arial" charset="0"/>
              </a:rPr>
              <a:t>Glamour</a:t>
            </a:r>
            <a:r>
              <a:rPr lang="en-US" dirty="0">
                <a:latin typeface="Arial" charset="0"/>
              </a:rPr>
              <a:t>. The cost per rating point is the cost of the ad divided by the rating. For </a:t>
            </a:r>
            <a:r>
              <a:rPr lang="en-US" i="1" dirty="0">
                <a:latin typeface="Arial" charset="0"/>
              </a:rPr>
              <a:t>Glamour,</a:t>
            </a:r>
            <a:r>
              <a:rPr lang="en-US" dirty="0">
                <a:latin typeface="Arial" charset="0"/>
              </a:rPr>
              <a:t> it is $842,658/12.4.</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923960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This table shows the weighted CPM, which is the advertising costs multiplied by 1,000 then divided by the actual audience reached. So for </a:t>
            </a:r>
            <a:r>
              <a:rPr lang="en-US" i="1" dirty="0">
                <a:latin typeface="Arial" charset="0"/>
              </a:rPr>
              <a:t>Better Homes &amp; Gardens,</a:t>
            </a:r>
            <a:r>
              <a:rPr lang="en-US" dirty="0">
                <a:latin typeface="Arial" charset="0"/>
              </a:rPr>
              <a:t> it is ($506,380*1000) / 1,033,000.</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263680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 three-exposure hypothesis was introduced by Herbert Krugman. The hypothesis states that it takes at least three exposures to an ad for it to have an affect. It also is based on the idea that advertising has intrusion value, that is viewers will pay attention to an ad even if they don’t want to. Most advertisers feel three exposures are not enough and that advertising today does not always display intrusion value. Consumers have selective attention and focus. They pay attention to only certain ads. According to recency theory, one ad exposure may be enough if the person has an interest in that product or for some other reason pays attention to the ad. Recency theory suggests advertising needs to be continuous since most of the time ads are ignored. According to recency theory, increasing exposure through adding reach is more important than adding frequency.</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68469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These are the objectives for Chapter 7.</a:t>
            </a: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2027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rPr>
              <a:t>Effective reach </a:t>
            </a:r>
            <a:r>
              <a:rPr lang="en-US" dirty="0">
                <a:latin typeface="Arial" charset="0"/>
              </a:rPr>
              <a:t>is the percent of the audience that must be exposed to an advertisement to achieve a specific objective. </a:t>
            </a:r>
            <a:r>
              <a:rPr lang="en-US" b="1" dirty="0">
                <a:latin typeface="Arial" charset="0"/>
              </a:rPr>
              <a:t>Effective frequency </a:t>
            </a:r>
            <a:r>
              <a:rPr lang="en-US" dirty="0">
                <a:latin typeface="Arial" charset="0"/>
              </a:rPr>
              <a:t>is the number of times an audience must be exposed to an advertisement to achieve a specific objective. If there are too few ads or reach is too low, then the campaign is not effective. If the ads are seen too many times, then resources are being wasted. The size and placement of ads impact exposure and impact effective reach and effective frequency. The number and type of media also impact effectiveness. Advertisers today have computer models that will help them optimize media schedules.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613617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To achieve a high level of brand recognition, advertisers want to focus on visual presentation of the product. The goal is for viewers to recognize the ad, the product, and the brand when they are shown the ad. The brand name does not have to be recalled. If advertisers want to increase recall, then the brand does need to be part of the evoked set and in the person’s long-term memory. Frequency is more important than reach in enhancing recall. The more they hear the brand name, repetition, the more likely it will be remembered.</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857148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This table provides a summary of the differences between brand recognition and brand recall. For brand recognition, the goal is to create or strengthen mental linkages in the cognitive maps of individuals. Increasing reach works best. For brand recall, the goal is to make the brand part of the evoked set of consumers and that is best done through repetition, increasing frequency.</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671630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Television for many years had the reputation of being the glamour advertising medium. To some, TV still remains the best medium. But, its luster has faded for many products. A survey by Nielsen notes that the average consumer watches 31 hours of TV per week. This table summarizes the advantages and disadvantages of TV. It can reach a large audience at a relatively low cost per contact, but that overall cost is high for many brands. Clutter is the number one problem facing TV. Channel surfing and shifting to other media are also concerns.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74969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 cost of TV ads is still determined by Nielsen TV ratings. The ratings are calculated by dividing the number of households watching a program by the total number of households, which in the U.S. is now about 109.7 million. The share is the number of households watching the program divided by the number of households with the TV turned on.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369377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 commercial C3 rating is for actual commercial time plus any viewing within three days after the original ad runs. The C3 rating is now used to determine advertising rates. It is calculated by averaging the viewing of commercials within a pod. Critics</a:t>
            </a:r>
            <a:r>
              <a:rPr lang="en-US" baseline="0" dirty="0">
                <a:latin typeface="Arial" charset="0"/>
              </a:rPr>
              <a:t> assert </a:t>
            </a:r>
            <a:r>
              <a:rPr lang="en-US" dirty="0">
                <a:latin typeface="Arial" charset="0"/>
              </a:rPr>
              <a:t>that not all ads within a pod are viewed equally. For instance, the first slot has a 28% higher awareness level. Nielsen plans to extend C3 rating to “On Demand C3” which will produce a rating for each commercial.</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3505751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This table shows the costs of 30-second spots on various TV shows.</a:t>
            </a:r>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057978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 primary provider of ratings is AC Nielsen. In addition to national ratings, Nielsen provides ratings for DMAs. Data is gathered through diaries, audience meters, and people meters. Demographic data can be obtained from agencies such as Nielsen Media Research, Starch INRA, Mediamark Research, and Burke Marketing Research.</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3395169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Local and regional television is excellent for local and regional companies. National brands can advertise on these stations by purchasing spot TV space. About 75% of national time slots are sold during sweeps week. By selecting local channels to supplement the national time, companies can generate higher GRPs at a lower cost.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627007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Dynamic advertising allows a company,</a:t>
            </a:r>
            <a:r>
              <a:rPr lang="en-US" baseline="0" dirty="0">
                <a:latin typeface="Arial" charset="0"/>
              </a:rPr>
              <a:t> such as DirecTV or Comcast, to obtain subscriber information from marketing research firms and combine it with the company’s data to send targeted ads to subscribers that meet specific criteria and live in targeted areas.</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108784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charset="0"/>
              </a:rPr>
              <a:t>These are the objectives for Chapter 7.</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784352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Consumers are spending more time online and less time watching television. But for high social media users, the time spent watching TV is actually higher. Deloitte Research found that 75% of consumers multi-task while watching TV – 42% online, 29% talking on phones, and 26% sending text messages. Bluefin Labs found a connection between online buzz about brands and television shows being watched. </a:t>
            </a: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099582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Many companies are now posting TV ads on YouTube. Some are posted simultaneously, others are pre-rolled on YouTube, especially during the Super Bowl. Research shows recall higher – 200% of viewing on both YouTube and TV and 150% higher for YouTube only. More than 3 billion consumers watch YouTube daily.</a:t>
            </a: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881863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 Super Bowl is the biggest advertising event of the year with many of the 110 million plus viewers watching the game to see the ads. In the past, ads were kept secret until the Super Bowl. Now, many ads are pre-rolled through social media, YouTube, and Facebook. Teaser ads are often used but sometimes extended ads with additional content and information are used. Social media allows for immediate feedback and monitoring of social buzz.</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149873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Approximately 80% of Americans still listen to radio. Radio still reaches about 93% of Americans. Radio is especially important for smaller, local businesses. This table identifies the advantages and disadvantages of radio. Audiences can be segmented based on station format, and many listeners form an attachment to DJs. The major problem is short exposure and low attention. Radio is often used as background music.</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4071563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Services and amusements are the big spenders on outdoor advertising. The next largest category is transportation, hotels, and resorts.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3291424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Out-of-home media is more than just billboards. It includes signs on cabs, buses, park benches, fences of stadiums and arenas, and even a blimp flying over a major event. Advances in technology have dramatically changed out-of-home advertising. This table shows the advantages and disadvantages. Out-of-home has the advantage of geographic selectivity and is excellent for local ads, broad reach, and a low cost per impression. The problem is a very short exposure time, especially for highway billboards, so the message has to be extremely brief.</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037486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Magazines can still be the best choice for advertising. Research indicates magazines are a strong driver of purchase intentions and visits to websites. Magazines work especially well when blended with other media. Magazines offer high segmentation, high-quality color, and a long life span. Magazines often are kept for months and read and reread. Disadvantages are the high cost, the high level of clutter, and the very little flexibility in modifying ads.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3315995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Newspapers are still important for local businesses and providing coupons to consumers. Newspapers have a high level of credibility and strong audience interest. They</a:t>
            </a:r>
            <a:r>
              <a:rPr lang="en-US" baseline="0" dirty="0">
                <a:latin typeface="Arial" charset="0"/>
              </a:rPr>
              <a:t> are </a:t>
            </a:r>
            <a:r>
              <a:rPr lang="en-US" dirty="0">
                <a:latin typeface="Arial" charset="0"/>
              </a:rPr>
              <a:t>especially effective for reaching older consumers. The problem with newspapers is that younger consumers do not read newspapers, instead they go online for news. There is major clutter and a very short life span. Newspapers are not kept and reread like magazines.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413318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Selecting the proper blend of media outlets for advertisements is crucial. The work of media planners is especially important. It is their task to match target markets with media audiences, to know what media a specific target market uses. The </a:t>
            </a:r>
            <a:r>
              <a:rPr lang="en-US" b="1" dirty="0">
                <a:latin typeface="Arial" charset="0"/>
              </a:rPr>
              <a:t>media multiplier effect</a:t>
            </a:r>
            <a:r>
              <a:rPr lang="en-US" dirty="0">
                <a:latin typeface="Arial" charset="0"/>
              </a:rPr>
              <a:t> suggests that combining two or more media increases the impact of an advertising campaign more than any one medium by itself. This is true in both the consumer market and the B-to-B market.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407326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This graph provides an illustration of the multiple media used by Coca-Cola. Television accounts for 63.4% of their media buys, the vast majority. But, Coca-Cola also spends on radio, outdoor, the Internet, magazines, and newspapers.</a:t>
            </a: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5948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To celebrate Oreo’s</a:t>
            </a:r>
            <a:r>
              <a:rPr lang="en-US" baseline="0" dirty="0">
                <a:latin typeface="Arial" charset="0"/>
              </a:rPr>
              <a:t> 100th birthday, the brand’s agency (The Martin Agency) developed a campaign entitled “Wonderfilled Oreos.” While television ads were the central component of the campaign, it also included print, themed events, and social media. The group Chitty Bang performed a special piece called “Wonderfilled Anthem.”  The musical television campaign highlighted ads that centered on making bad things good.</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42272678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Developing logical combinations of media takes planning. It starts by deciding the scale of the media market – local, regional, national, or global. Next comes an understanding of the market characteristics – demographics, geographic location, psychographic profile, and media habits. From this information, decisions can be made about which media is the best – TV, radio, outdoor, newspaper, magazines, or direct mail. Last, comes the content.</a:t>
            </a:r>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2119197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Business-to-business ads are looking more and more like consumer ads. Sometimes it is impossible to tell if an</a:t>
            </a:r>
            <a:r>
              <a:rPr lang="en-US" baseline="0" dirty="0">
                <a:latin typeface="Arial" charset="0"/>
              </a:rPr>
              <a:t> advertisement </a:t>
            </a:r>
            <a:r>
              <a:rPr lang="en-US" dirty="0">
                <a:latin typeface="Arial" charset="0"/>
              </a:rPr>
              <a:t>is a B-to-B ad or a consumer ad. There are three major reasons for the shift. First, decision makers in businesses are also consumers. Second, decision makers in businesses are very difficult to reach. Third, the clutter in B-to-B media makes it hard to stand out. Not only has the appearance of B-to-B ads changed, but so has the media. Companies are using more consumer magazines, consumer TV shows, and consumer media. The idea is to reach business buyers outside of the work environment.  However, trade publications and business magazines are still extremely important.</a:t>
            </a:r>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29566533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Business publications account for 26% of B-to-B advertising expenditures. But, television is now very close, with 25.4%. Notice that consumer magazines account for 11.5%.</a:t>
            </a:r>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35358684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 importance of different types of media varies widely throughout the world. Media habits of people in other countries are not the same as those in the United States. The media buying process is different. Culture is a major force in these differences.</a:t>
            </a:r>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561370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a:t>
            </a:r>
            <a:r>
              <a:rPr lang="en-US" baseline="0" dirty="0">
                <a:latin typeface="Arial" charset="0"/>
              </a:rPr>
              <a:t> blog exercises for Chapter 7 include Duracell batteries, Geico insurance, and videos examining traditional media.</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122906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Chapter 7 presents information about the traditional media channels. The chapter begins with information about the nature of media strategy. Media planning, media buying, and media choices are then discussed. The chapter concludes with material about B-to-B media selection and international media concerns.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03717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rPr>
              <a:t>Media strategy</a:t>
            </a:r>
            <a:r>
              <a:rPr lang="en-US" dirty="0">
                <a:latin typeface="Arial" charset="0"/>
              </a:rPr>
              <a:t> involves analyzing and choosing media for an advertising and promotions campaign. Choosing the best media to speak to potential customers is a challenge. It involves matching a target audience to the media audience of specific programs.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15532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Media planning begins with a careful analysis of the target market. It involves understanding the process consumers use in making purchases, the consumer behavior events that guide those choices. It involves studying the media choices the target market makes and understanding their listening and viewing habits. To match the media to the target market requires understanding the target market.</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54270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This slide presents examples of when individuals are exposed to advertising. </a:t>
            </a:r>
            <a:r>
              <a:rPr lang="en-US">
                <a:latin typeface="Arial" charset="0"/>
              </a:rPr>
              <a:t>Throughout the entire day a typical consumer is exposed to various forms of advertising in various media.</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58692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This slide presents examples of when individuals are exposed to advertising. Throughout the entire day a typical consumer is exposed to various forms of advertising in various media.</a:t>
            </a: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418328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1/6/2018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variety.com/2014/tv/news/tv-ad-prices-football-walking-dead-big-bang-theory-blacklist-top-the-list-1201314484/"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http://adage.com/datacenter/marketertrees0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485"/>
            <a:ext cx="8382000" cy="1022534"/>
          </a:xfrm>
        </p:spPr>
        <p:txBody>
          <a:bodyPr/>
          <a:lstStyle/>
          <a:p>
            <a:r>
              <a:rPr lang="en-US" sz="3600" dirty="0">
                <a:latin typeface="+mj-lt"/>
              </a:rPr>
              <a:t>Integrated Advertising, Promotion, and Marketing Communications</a:t>
            </a:r>
            <a:endParaRPr lang="en-IN" sz="3600" dirty="0">
              <a:latin typeface="+mj-lt"/>
            </a:endParaRPr>
          </a:p>
        </p:txBody>
      </p:sp>
      <p:sp>
        <p:nvSpPr>
          <p:cNvPr id="3" name="Text Placeholder 2"/>
          <p:cNvSpPr>
            <a:spLocks noGrp="1"/>
          </p:cNvSpPr>
          <p:nvPr>
            <p:ph type="body" sz="quarter" idx="13"/>
          </p:nvPr>
        </p:nvSpPr>
        <p:spPr>
          <a:xfrm>
            <a:off x="457200" y="1295400"/>
            <a:ext cx="8229600" cy="349068"/>
          </a:xfrm>
        </p:spPr>
        <p:txBody>
          <a:bodyPr/>
          <a:lstStyle/>
          <a:p>
            <a:r>
              <a:rPr lang="en-US" sz="2400" dirty="0">
                <a:latin typeface="+mj-lt"/>
              </a:rPr>
              <a:t>Eighth</a:t>
            </a:r>
            <a:r>
              <a:rPr lang="en-IN" sz="2400" dirty="0">
                <a:latin typeface="+mj-lt"/>
              </a:rPr>
              <a:t> </a:t>
            </a:r>
            <a:r>
              <a:rPr lang="en-IN" sz="2400" dirty="0">
                <a:latin typeface="+mj-lt"/>
              </a:rPr>
              <a:t>Edition, Global Edition</a:t>
            </a:r>
            <a:endParaRPr lang="en-IN" sz="2400" dirty="0">
              <a:latin typeface="+mj-lt"/>
            </a:endParaRPr>
          </a:p>
        </p:txBody>
      </p:sp>
      <p:sp>
        <p:nvSpPr>
          <p:cNvPr id="4" name="Text Placeholder 3"/>
          <p:cNvSpPr>
            <a:spLocks noGrp="1"/>
          </p:cNvSpPr>
          <p:nvPr>
            <p:ph type="body" sz="quarter" idx="14"/>
          </p:nvPr>
        </p:nvSpPr>
        <p:spPr/>
        <p:txBody>
          <a:bodyPr/>
          <a:lstStyle/>
          <a:p>
            <a:pPr algn="ctr"/>
            <a:r>
              <a:rPr lang="en-IN" sz="4000" b="1" dirty="0"/>
              <a:t>Chapter 7</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3600" dirty="0"/>
              <a:t>Traditional Media Channels</a:t>
            </a:r>
            <a:endParaRPr lang="en-US" sz="3600" dirty="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28860"/>
            <a:ext cx="3368274" cy="4338263"/>
          </a:xfrm>
          <a:prstGeom prst="rect">
            <a:avLst/>
          </a:prstGeom>
          <a:ln w="6350">
            <a:solidFill>
              <a:schemeClr val="tx1"/>
            </a:solidFill>
          </a:ln>
        </p:spPr>
      </p:pic>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a:t>
            </a:r>
            <a:r>
              <a:rPr lang="en-US" altLang="en-US" dirty="0" smtClean="0">
                <a:latin typeface="Verdana" panose="020B0604030504040204" pitchFamily="34" charset="0"/>
                <a:ea typeface="Verdana" panose="020B0604030504040204" pitchFamily="34" charset="0"/>
                <a:cs typeface="Verdana" panose="020B0604030504040204" pitchFamily="34" charset="0"/>
              </a:rPr>
              <a:t>2018 Pearson Education Ltd. </a:t>
            </a:r>
            <a:r>
              <a:rPr lang="en-US" altLang="en-US"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Figure 7.2 Components of a Media Plan</a:t>
            </a:r>
            <a:endParaRPr lang="en-IN" sz="36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255600" indent="-255600">
              <a:buSzPct val="100000"/>
            </a:pPr>
            <a:r>
              <a:rPr lang="en-US" sz="2800" dirty="0"/>
              <a:t>Marketing analysis</a:t>
            </a:r>
          </a:p>
          <a:p>
            <a:pPr marL="255600" indent="-255600">
              <a:buSzPct val="100000"/>
            </a:pPr>
            <a:r>
              <a:rPr lang="en-US" sz="2800" dirty="0"/>
              <a:t>Advertising analysis</a:t>
            </a:r>
          </a:p>
          <a:p>
            <a:pPr marL="255600" indent="-255600">
              <a:buSzPct val="100000"/>
            </a:pPr>
            <a:r>
              <a:rPr lang="en-US" sz="2800" dirty="0"/>
              <a:t>Media strategy</a:t>
            </a:r>
          </a:p>
          <a:p>
            <a:pPr marL="255600" indent="-255600">
              <a:buSzPct val="100000"/>
            </a:pPr>
            <a:r>
              <a:rPr lang="en-US" sz="2800" dirty="0"/>
              <a:t>Media schedule</a:t>
            </a:r>
          </a:p>
          <a:p>
            <a:pPr marL="255600" indent="-255600">
              <a:buSzPct val="100000"/>
            </a:pPr>
            <a:r>
              <a:rPr lang="en-US" sz="2800" dirty="0"/>
              <a:t>Justification and summary</a:t>
            </a:r>
          </a:p>
        </p:txBody>
      </p:sp>
    </p:spTree>
    <p:extLst>
      <p:ext uri="{BB962C8B-B14F-4D97-AF65-F5344CB8AC3E}">
        <p14:creationId xmlns:p14="http://schemas.microsoft.com/office/powerpoint/2010/main" val="3527412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People Involved in Media Selection</a:t>
            </a:r>
            <a:endParaRPr lang="en-IN" sz="3600" dirty="0">
              <a:latin typeface="+mj-lt"/>
            </a:endParaRPr>
          </a:p>
        </p:txBody>
      </p:sp>
      <p:pic>
        <p:nvPicPr>
          <p:cNvPr id="16" name="Picture 15" descr="A media planner coordinates with the media buyer and the account executive, as well as the account planner and creative staff. The account executive works with creative staff and the client in addition to the media pl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35" y="1598055"/>
            <a:ext cx="7588130" cy="4619834"/>
          </a:xfrm>
          <a:prstGeom prst="rect">
            <a:avLst/>
          </a:prstGeom>
        </p:spPr>
      </p:pic>
    </p:spTree>
    <p:extLst>
      <p:ext uri="{BB962C8B-B14F-4D97-AF65-F5344CB8AC3E}">
        <p14:creationId xmlns:p14="http://schemas.microsoft.com/office/powerpoint/2010/main" val="55900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Media Planner </a:t>
            </a:r>
            <a:r>
              <a:rPr lang="en-US" sz="2000" b="0" dirty="0">
                <a:latin typeface="+mj-lt"/>
              </a:rPr>
              <a:t>(1 of 2)</a:t>
            </a:r>
            <a:endParaRPr lang="en-IN" sz="2000" b="0" dirty="0">
              <a:latin typeface="+mj-lt"/>
            </a:endParaRPr>
          </a:p>
        </p:txBody>
      </p:sp>
      <p:pic>
        <p:nvPicPr>
          <p:cNvPr id="3" name="Picture 2" descr="A target market has particular media audience characteristic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534" y="1790490"/>
            <a:ext cx="7442705" cy="4278507"/>
          </a:xfrm>
          <a:prstGeom prst="rect">
            <a:avLst/>
          </a:prstGeom>
        </p:spPr>
      </p:pic>
    </p:spTree>
    <p:extLst>
      <p:ext uri="{BB962C8B-B14F-4D97-AF65-F5344CB8AC3E}">
        <p14:creationId xmlns:p14="http://schemas.microsoft.com/office/powerpoint/2010/main" val="465894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Media Planner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0"/>
            <a:ext cx="3124200" cy="4525963"/>
          </a:xfrm>
        </p:spPr>
        <p:txBody>
          <a:bodyPr/>
          <a:lstStyle/>
          <a:p>
            <a:pPr marL="0" indent="0">
              <a:buNone/>
            </a:pPr>
            <a:r>
              <a:rPr lang="en-US" sz="2600" dirty="0"/>
              <a:t>An ad for JD Bank targeted to farmers and individuals with acreage who may need a tractor.</a:t>
            </a:r>
          </a:p>
        </p:txBody>
      </p:sp>
      <p:pic>
        <p:nvPicPr>
          <p:cNvPr id="4" name="Picture 3" descr="An advertisement for J D bank shows a father and son in a field, with a sketch of a tractor overlaid to show the father and son seated inside. Text at the bottom of the ad reads, J D gets me go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374" y="1644081"/>
            <a:ext cx="3391332" cy="4382639"/>
          </a:xfrm>
          <a:prstGeom prst="rect">
            <a:avLst/>
          </a:prstGeom>
        </p:spPr>
      </p:pic>
    </p:spTree>
    <p:extLst>
      <p:ext uri="{BB962C8B-B14F-4D97-AF65-F5344CB8AC3E}">
        <p14:creationId xmlns:p14="http://schemas.microsoft.com/office/powerpoint/2010/main" val="2358722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Media Buyers</a:t>
            </a:r>
            <a:endParaRPr lang="en-IN" sz="3600" b="0" dirty="0">
              <a:latin typeface="+mj-lt"/>
            </a:endParaRPr>
          </a:p>
        </p:txBody>
      </p:sp>
      <p:sp>
        <p:nvSpPr>
          <p:cNvPr id="5" name="Content Placeholder 4"/>
          <p:cNvSpPr>
            <a:spLocks noGrp="1"/>
          </p:cNvSpPr>
          <p:nvPr>
            <p:ph idx="1"/>
          </p:nvPr>
        </p:nvSpPr>
        <p:spPr>
          <a:xfrm>
            <a:off x="457200" y="1600200"/>
            <a:ext cx="8229600" cy="4724400"/>
          </a:xfrm>
        </p:spPr>
        <p:txBody>
          <a:bodyPr/>
          <a:lstStyle/>
          <a:p>
            <a:pPr marL="255600" indent="-255600">
              <a:spcBef>
                <a:spcPts val="1000"/>
              </a:spcBef>
              <a:buSzPct val="100000"/>
            </a:pPr>
            <a:r>
              <a:rPr lang="en-US" sz="2400" dirty="0"/>
              <a:t>Purchase space and negotiate rates</a:t>
            </a:r>
          </a:p>
          <a:p>
            <a:pPr marL="255600" indent="-255600">
              <a:spcBef>
                <a:spcPts val="1000"/>
              </a:spcBef>
              <a:buSzPct val="100000"/>
            </a:pPr>
            <a:r>
              <a:rPr lang="en-US" sz="2400" dirty="0"/>
              <a:t>Placement important consideration</a:t>
            </a:r>
          </a:p>
          <a:p>
            <a:pPr marL="255600" indent="-255600">
              <a:spcBef>
                <a:spcPts val="1000"/>
              </a:spcBef>
              <a:buSzPct val="100000"/>
            </a:pPr>
            <a:r>
              <a:rPr lang="en-US" sz="2400" dirty="0"/>
              <a:t>Little connection between agency size and price</a:t>
            </a:r>
          </a:p>
          <a:p>
            <a:pPr marL="255600" indent="-255600">
              <a:spcBef>
                <a:spcPts val="1000"/>
              </a:spcBef>
              <a:buSzPct val="100000"/>
            </a:pPr>
            <a:r>
              <a:rPr lang="en-US" sz="2400" dirty="0"/>
              <a:t>Spot ad – one time placement</a:t>
            </a:r>
          </a:p>
          <a:p>
            <a:pPr marL="255600" indent="-255600">
              <a:spcBef>
                <a:spcPts val="1000"/>
              </a:spcBef>
              <a:buSzPct val="100000"/>
            </a:pPr>
            <a:r>
              <a:rPr lang="en-US" sz="2400" dirty="0"/>
              <a:t>Small agencies tend to know local markets</a:t>
            </a:r>
          </a:p>
          <a:p>
            <a:pPr marL="255600" indent="-255600">
              <a:spcBef>
                <a:spcPts val="1000"/>
              </a:spcBef>
              <a:buSzPct val="100000"/>
            </a:pPr>
            <a:r>
              <a:rPr lang="en-US" sz="2400" dirty="0"/>
              <a:t>Effectiveness related to</a:t>
            </a:r>
          </a:p>
          <a:p>
            <a:pPr marL="741600" lvl="1">
              <a:spcBef>
                <a:spcPts val="200"/>
              </a:spcBef>
            </a:pPr>
            <a:r>
              <a:rPr lang="en-US" sz="2200" dirty="0"/>
              <a:t>Quality of media choices</a:t>
            </a:r>
          </a:p>
          <a:p>
            <a:pPr marL="741600" lvl="1">
              <a:spcBef>
                <a:spcPts val="200"/>
              </a:spcBef>
            </a:pPr>
            <a:r>
              <a:rPr lang="en-US" sz="2200" dirty="0"/>
              <a:t>Creativity</a:t>
            </a:r>
          </a:p>
          <a:p>
            <a:pPr marL="741600" lvl="1">
              <a:spcBef>
                <a:spcPts val="200"/>
              </a:spcBef>
            </a:pPr>
            <a:r>
              <a:rPr lang="en-US" sz="2200" dirty="0"/>
              <a:t>Financial stewardship</a:t>
            </a:r>
          </a:p>
          <a:p>
            <a:pPr marL="741600" lvl="1">
              <a:spcBef>
                <a:spcPts val="200"/>
              </a:spcBef>
            </a:pPr>
            <a:r>
              <a:rPr lang="en-US" sz="2200" dirty="0"/>
              <a:t>Agency’s culture and track record</a:t>
            </a:r>
          </a:p>
          <a:p>
            <a:pPr marL="741600" lvl="1">
              <a:spcBef>
                <a:spcPts val="200"/>
              </a:spcBef>
            </a:pPr>
            <a:r>
              <a:rPr lang="en-US" sz="2200" dirty="0"/>
              <a:t>Relationship with media reps</a:t>
            </a:r>
          </a:p>
        </p:txBody>
      </p:sp>
    </p:spTree>
    <p:extLst>
      <p:ext uri="{BB962C8B-B14F-4D97-AF65-F5344CB8AC3E}">
        <p14:creationId xmlns:p14="http://schemas.microsoft.com/office/powerpoint/2010/main" val="3304492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Advertising Terminology </a:t>
            </a:r>
            <a:r>
              <a:rPr lang="en-US" sz="2000" b="0" dirty="0">
                <a:latin typeface="+mj-lt"/>
              </a:rPr>
              <a:t>(1 of 2)</a:t>
            </a:r>
            <a:endParaRPr lang="en-IN" sz="2000" b="0" dirty="0">
              <a:latin typeface="+mj-lt"/>
            </a:endParaRPr>
          </a:p>
        </p:txBody>
      </p:sp>
      <p:sp>
        <p:nvSpPr>
          <p:cNvPr id="5" name="Content Placeholder 4"/>
          <p:cNvSpPr>
            <a:spLocks noGrp="1"/>
          </p:cNvSpPr>
          <p:nvPr>
            <p:ph idx="1"/>
          </p:nvPr>
        </p:nvSpPr>
        <p:spPr>
          <a:xfrm>
            <a:off x="457200" y="1600200"/>
            <a:ext cx="8229600" cy="4724400"/>
          </a:xfrm>
        </p:spPr>
        <p:txBody>
          <a:bodyPr/>
          <a:lstStyle/>
          <a:p>
            <a:pPr marL="255600" indent="-255600">
              <a:buSzPct val="100000"/>
            </a:pPr>
            <a:r>
              <a:rPr lang="en-US" sz="2600" b="1" dirty="0"/>
              <a:t>Reach</a:t>
            </a:r>
          </a:p>
          <a:p>
            <a:pPr marL="741600" lvl="1">
              <a:spcBef>
                <a:spcPts val="200"/>
              </a:spcBef>
            </a:pPr>
            <a:r>
              <a:rPr lang="en-US" sz="2200" dirty="0"/>
              <a:t>Number in target audience exposed</a:t>
            </a:r>
          </a:p>
          <a:p>
            <a:pPr marL="741600" lvl="1">
              <a:spcBef>
                <a:spcPts val="200"/>
              </a:spcBef>
            </a:pPr>
            <a:r>
              <a:rPr lang="en-US" sz="2200" dirty="0"/>
              <a:t>Typically 4-week period</a:t>
            </a:r>
          </a:p>
          <a:p>
            <a:pPr marL="255600" indent="-255600">
              <a:buSzPct val="100000"/>
            </a:pPr>
            <a:r>
              <a:rPr lang="en-US" sz="2600" b="1" dirty="0"/>
              <a:t>Frequency</a:t>
            </a:r>
          </a:p>
          <a:p>
            <a:pPr marL="741600" lvl="1">
              <a:spcBef>
                <a:spcPts val="200"/>
              </a:spcBef>
            </a:pPr>
            <a:r>
              <a:rPr lang="en-US" sz="2200" dirty="0"/>
              <a:t>Average number of exposures</a:t>
            </a:r>
          </a:p>
          <a:p>
            <a:pPr marL="255600" indent="-255600">
              <a:buSzPct val="100000"/>
            </a:pPr>
            <a:r>
              <a:rPr lang="en-US" sz="2600" b="1" dirty="0"/>
              <a:t>Opportunities to see (OTS)</a:t>
            </a:r>
          </a:p>
          <a:p>
            <a:pPr marL="741600" lvl="1">
              <a:spcBef>
                <a:spcPts val="200"/>
              </a:spcBef>
            </a:pPr>
            <a:r>
              <a:rPr lang="en-US" sz="2200" dirty="0"/>
              <a:t>Cumulative exposures</a:t>
            </a:r>
          </a:p>
          <a:p>
            <a:pPr marL="741600" lvl="1">
              <a:spcBef>
                <a:spcPts val="200"/>
              </a:spcBef>
            </a:pPr>
            <a:r>
              <a:rPr lang="en-US" sz="2200" dirty="0"/>
              <a:t>Placements x frequency</a:t>
            </a:r>
          </a:p>
          <a:p>
            <a:pPr marL="255600" indent="-255600">
              <a:buSzPct val="100000"/>
            </a:pPr>
            <a:r>
              <a:rPr lang="en-US" sz="2600" b="1" dirty="0"/>
              <a:t>Gross rating points (GRPs)</a:t>
            </a:r>
          </a:p>
          <a:p>
            <a:pPr marL="741600" lvl="1">
              <a:spcBef>
                <a:spcPts val="200"/>
              </a:spcBef>
            </a:pPr>
            <a:r>
              <a:rPr lang="en-US" sz="2200" dirty="0"/>
              <a:t>Measures impact of intensity of media plan</a:t>
            </a:r>
          </a:p>
          <a:p>
            <a:pPr marL="741600" lvl="1">
              <a:spcBef>
                <a:spcPts val="200"/>
              </a:spcBef>
            </a:pPr>
            <a:r>
              <a:rPr lang="en-US" sz="2200" dirty="0"/>
              <a:t>Vehicle rating x OTS (number of insertions)</a:t>
            </a:r>
          </a:p>
        </p:txBody>
      </p:sp>
    </p:spTree>
    <p:extLst>
      <p:ext uri="{BB962C8B-B14F-4D97-AF65-F5344CB8AC3E}">
        <p14:creationId xmlns:p14="http://schemas.microsoft.com/office/powerpoint/2010/main" val="3023868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Advertising Terminology </a:t>
            </a:r>
            <a:r>
              <a:rPr lang="en-US" sz="2000" b="0" dirty="0">
                <a:latin typeface="+mj-lt"/>
              </a:rPr>
              <a:t>(2 of 2)</a:t>
            </a:r>
            <a:endParaRPr lang="en-IN" sz="2000" b="0" dirty="0">
              <a:latin typeface="+mj-lt"/>
            </a:endParaRPr>
          </a:p>
        </p:txBody>
      </p:sp>
      <p:sp>
        <p:nvSpPr>
          <p:cNvPr id="5" name="Content Placeholder 4"/>
          <p:cNvSpPr>
            <a:spLocks noGrp="1"/>
          </p:cNvSpPr>
          <p:nvPr>
            <p:ph idx="1"/>
          </p:nvPr>
        </p:nvSpPr>
        <p:spPr>
          <a:xfrm>
            <a:off x="457200" y="1600200"/>
            <a:ext cx="8229600" cy="4724400"/>
          </a:xfrm>
        </p:spPr>
        <p:txBody>
          <a:bodyPr/>
          <a:lstStyle/>
          <a:p>
            <a:pPr marL="255600" indent="-255600">
              <a:spcBef>
                <a:spcPts val="1000"/>
              </a:spcBef>
              <a:buSzPct val="100000"/>
            </a:pPr>
            <a:r>
              <a:rPr lang="en-US" sz="2200" b="1" dirty="0"/>
              <a:t>Costs</a:t>
            </a:r>
          </a:p>
          <a:p>
            <a:pPr marL="741600" lvl="1" indent="-284400">
              <a:spcBef>
                <a:spcPts val="200"/>
              </a:spcBef>
            </a:pPr>
            <a:r>
              <a:rPr lang="en-US" sz="1800" dirty="0"/>
              <a:t>Cost per thousand (CPM)</a:t>
            </a:r>
          </a:p>
          <a:p>
            <a:pPr marL="741600" lvl="1" indent="-284400">
              <a:spcBef>
                <a:spcPts val="200"/>
              </a:spcBef>
            </a:pPr>
            <a:r>
              <a:rPr lang="en-US" sz="1800" dirty="0"/>
              <a:t>CPM allows for cost comparisons</a:t>
            </a:r>
          </a:p>
          <a:p>
            <a:pPr marL="255600" indent="-255600">
              <a:spcBef>
                <a:spcPts val="1000"/>
              </a:spcBef>
              <a:buSzPct val="100000"/>
            </a:pPr>
            <a:r>
              <a:rPr lang="en-US" sz="2200" b="1" dirty="0"/>
              <a:t>Ratings and Cost per Rating Point (CPRP)</a:t>
            </a:r>
          </a:p>
          <a:p>
            <a:pPr marL="741600" lvl="1" indent="-284400">
              <a:spcBef>
                <a:spcPts val="200"/>
              </a:spcBef>
            </a:pPr>
            <a:r>
              <a:rPr lang="en-US" sz="1800" dirty="0"/>
              <a:t>Ratings measure percent of target market exposed by medium</a:t>
            </a:r>
          </a:p>
          <a:p>
            <a:pPr marL="741600" lvl="1" indent="-284400">
              <a:spcBef>
                <a:spcPts val="200"/>
              </a:spcBef>
            </a:pPr>
            <a:r>
              <a:rPr lang="en-US" sz="1800" dirty="0"/>
              <a:t>CPRP allows for comparisons across media</a:t>
            </a:r>
          </a:p>
          <a:p>
            <a:pPr marL="741600" lvl="1" indent="-284400">
              <a:spcBef>
                <a:spcPts val="200"/>
              </a:spcBef>
            </a:pPr>
            <a:r>
              <a:rPr lang="en-US" sz="1800" dirty="0"/>
              <a:t>Cost of media buy / vehicle’s rating</a:t>
            </a:r>
          </a:p>
          <a:p>
            <a:pPr marL="741600" lvl="1" indent="-284400">
              <a:spcBef>
                <a:spcPts val="200"/>
              </a:spcBef>
            </a:pPr>
            <a:r>
              <a:rPr lang="en-US" sz="1800" dirty="0"/>
              <a:t>Weighted CPM</a:t>
            </a:r>
          </a:p>
          <a:p>
            <a:pPr marL="255600" indent="-255600">
              <a:spcBef>
                <a:spcPts val="1000"/>
              </a:spcBef>
              <a:buSzPct val="100000"/>
            </a:pPr>
            <a:r>
              <a:rPr lang="en-US" sz="2200" b="1" dirty="0"/>
              <a:t>Continuity</a:t>
            </a:r>
          </a:p>
          <a:p>
            <a:pPr marL="741600" lvl="1" indent="-284400">
              <a:spcBef>
                <a:spcPts val="200"/>
              </a:spcBef>
            </a:pPr>
            <a:r>
              <a:rPr lang="en-US" sz="1800" dirty="0"/>
              <a:t>Continuous campaign</a:t>
            </a:r>
          </a:p>
          <a:p>
            <a:pPr marL="741600" lvl="1" indent="-284400">
              <a:spcBef>
                <a:spcPts val="200"/>
              </a:spcBef>
            </a:pPr>
            <a:r>
              <a:rPr lang="en-US" sz="1800" dirty="0"/>
              <a:t>Pulsating campaign</a:t>
            </a:r>
          </a:p>
          <a:p>
            <a:pPr marL="741600" lvl="1" indent="-284400">
              <a:spcBef>
                <a:spcPts val="200"/>
              </a:spcBef>
            </a:pPr>
            <a:r>
              <a:rPr lang="en-US" sz="1800" dirty="0"/>
              <a:t>Flighting (or discontinuous) campaign</a:t>
            </a:r>
          </a:p>
          <a:p>
            <a:pPr marL="255600" indent="-255600">
              <a:spcBef>
                <a:spcPts val="1000"/>
              </a:spcBef>
              <a:buSzPct val="100000"/>
            </a:pPr>
            <a:r>
              <a:rPr lang="en-US" sz="2200" b="1" dirty="0"/>
              <a:t>Impressions</a:t>
            </a:r>
          </a:p>
          <a:p>
            <a:pPr marL="741600" lvl="1" indent="-284400">
              <a:spcBef>
                <a:spcPts val="200"/>
              </a:spcBef>
            </a:pPr>
            <a:r>
              <a:rPr lang="en-US" sz="1800" dirty="0"/>
              <a:t>Gross impressions – total audience exposed to add</a:t>
            </a:r>
          </a:p>
        </p:txBody>
      </p:sp>
    </p:spTree>
    <p:extLst>
      <p:ext uri="{BB962C8B-B14F-4D97-AF65-F5344CB8AC3E}">
        <p14:creationId xmlns:p14="http://schemas.microsoft.com/office/powerpoint/2010/main" val="306465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latin typeface="+mj-lt"/>
              </a:rPr>
              <a:t>Figure 7.4 </a:t>
            </a:r>
            <a:r>
              <a:rPr lang="en-US" sz="3600" kern="0" dirty="0">
                <a:latin typeface="+mj-lt"/>
                <a:cs typeface="Arial" pitchFamily="34" charset="0"/>
              </a:rPr>
              <a:t>Hypothetical Media Information for Select Magazines</a:t>
            </a:r>
            <a:endParaRPr lang="en-IN" sz="3600" dirty="0">
              <a:latin typeface="+mj-lt"/>
            </a:endParaRPr>
          </a:p>
        </p:txBody>
      </p:sp>
      <p:sp>
        <p:nvSpPr>
          <p:cNvPr id="3" name="Content Placeholder 2"/>
          <p:cNvSpPr>
            <a:spLocks noGrp="1"/>
          </p:cNvSpPr>
          <p:nvPr>
            <p:ph idx="1"/>
          </p:nvPr>
        </p:nvSpPr>
        <p:spPr>
          <a:xfrm>
            <a:off x="5618480" y="1854200"/>
            <a:ext cx="2052320" cy="279400"/>
          </a:xfrm>
        </p:spPr>
        <p:txBody>
          <a:bodyPr/>
          <a:lstStyle/>
          <a:p>
            <a:pPr marL="0" indent="0" fontAlgn="b">
              <a:buNone/>
            </a:pPr>
            <a:r>
              <a:rPr lang="en-US" sz="1400" dirty="0"/>
              <a:t>Target Market (20 million)</a:t>
            </a:r>
            <a:endParaRPr lang="en-US" sz="1400" b="1" dirty="0">
              <a:solidFill>
                <a:srgbClr val="000000"/>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3913524671"/>
              </p:ext>
            </p:extLst>
          </p:nvPr>
        </p:nvGraphicFramePr>
        <p:xfrm>
          <a:off x="579120" y="2164080"/>
          <a:ext cx="8107680" cy="4048760"/>
        </p:xfrm>
        <a:graphic>
          <a:graphicData uri="http://schemas.openxmlformats.org/drawingml/2006/table">
            <a:tbl>
              <a:tblPr firstRow="1" bandRow="1">
                <a:tableStyleId>{3B4B98B0-60AC-42C2-AFA5-B58CD77FA1E5}</a:tableStyleId>
              </a:tblPr>
              <a:tblGrid>
                <a:gridCol w="1402080">
                  <a:extLst>
                    <a:ext uri="{9D8B030D-6E8A-4147-A177-3AD203B41FA5}">
                      <a16:colId xmlns:a16="http://schemas.microsoft.com/office/drawing/2014/main" xmlns="" val="20000"/>
                    </a:ext>
                  </a:extLst>
                </a:gridCol>
                <a:gridCol w="868680">
                  <a:extLst>
                    <a:ext uri="{9D8B030D-6E8A-4147-A177-3AD203B41FA5}">
                      <a16:colId xmlns:a16="http://schemas.microsoft.com/office/drawing/2014/main" xmlns="" val="20001"/>
                    </a:ext>
                  </a:extLst>
                </a:gridCol>
                <a:gridCol w="103632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1066800">
                  <a:extLst>
                    <a:ext uri="{9D8B030D-6E8A-4147-A177-3AD203B41FA5}">
                      <a16:colId xmlns:a16="http://schemas.microsoft.com/office/drawing/2014/main" xmlns="" val="20005"/>
                    </a:ext>
                  </a:extLst>
                </a:gridCol>
                <a:gridCol w="762000">
                  <a:extLst>
                    <a:ext uri="{9D8B030D-6E8A-4147-A177-3AD203B41FA5}">
                      <a16:colId xmlns:a16="http://schemas.microsoft.com/office/drawing/2014/main" xmlns="" val="20006"/>
                    </a:ext>
                  </a:extLst>
                </a:gridCol>
                <a:gridCol w="1066800">
                  <a:extLst>
                    <a:ext uri="{9D8B030D-6E8A-4147-A177-3AD203B41FA5}">
                      <a16:colId xmlns:a16="http://schemas.microsoft.com/office/drawing/2014/main" xmlns="" val="20007"/>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t>Publication</a:t>
                      </a:r>
                      <a:endParaRPr lang="en-US" sz="1200" b="0" i="0" u="none" strike="noStrike" dirty="0">
                        <a:solidFill>
                          <a:srgbClr val="000000"/>
                        </a:solidFill>
                        <a:latin typeface="Calibri"/>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u="none" strike="noStrike" dirty="0"/>
                        <a:t>4C Base Rate</a:t>
                      </a:r>
                      <a:endParaRPr lang="en-IN" sz="1200" b="0" dirty="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u="none" strike="noStrike" dirty="0"/>
                        <a:t>Total Paid &amp; Verified Circulation</a:t>
                      </a:r>
                      <a:endParaRPr lang="en-IN" sz="1200" b="0" dirty="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0" dirty="0">
                          <a:latin typeface="+mn-lt"/>
                        </a:rPr>
                        <a:t>CPM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u="none" strike="noStrike" dirty="0"/>
                        <a:t>Percent of Readers Fit Target Market</a:t>
                      </a:r>
                      <a:endParaRPr lang="en-IN" sz="1200" b="0" dirty="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u="none" strike="noStrike" dirty="0"/>
                        <a:t>Number of Readers Fit Target Market</a:t>
                      </a:r>
                      <a:endParaRPr lang="en-IN" sz="1200" b="0" dirty="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u="none" strike="noStrike" dirty="0"/>
                        <a:t>Rating (Reach)</a:t>
                      </a:r>
                      <a:endParaRPr lang="en-US" sz="1200" b="0" i="0" u="none" strike="noStrike" dirty="0">
                        <a:solidFill>
                          <a:srgbClr val="000000"/>
                        </a:solidFill>
                        <a:latin typeface="Calibri"/>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u="none" strike="noStrike" dirty="0"/>
                        <a:t>Cost per Rating Point (CPRP)</a:t>
                      </a:r>
                      <a:endParaRPr lang="en-IN" sz="1200" b="0" dirty="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t>Better Homes and Gardens</a:t>
                      </a:r>
                      <a:endParaRPr lang="en-US" sz="1200" b="0" i="0" u="none" strike="noStrike" dirty="0">
                        <a:solidFill>
                          <a:srgbClr val="000000"/>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$506,380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7,648,600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$66.21</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13.51%</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1,033,000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0" dirty="0">
                          <a:latin typeface="+mn-lt"/>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$98,041</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t>Glamour</a:t>
                      </a:r>
                      <a:endParaRPr lang="en-US" sz="1200" b="0" i="0" u="none" strike="noStrike" dirty="0">
                        <a:solidFill>
                          <a:srgbClr val="000000"/>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$219,190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2,320,325</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$94.47</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24.65%</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572,000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0" dirty="0">
                          <a:latin typeface="+mn-lt"/>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$76,640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t>Good Housekeeping</a:t>
                      </a:r>
                      <a:endParaRPr lang="en-US" sz="1200" b="0" i="0" u="none" strike="noStrike" dirty="0">
                        <a:solidFill>
                          <a:srgbClr val="000000"/>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$387,055</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4,652,904</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$83.19</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10.81%</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503,000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0" dirty="0">
                          <a:latin typeface="+mn-lt"/>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$153,899</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t>National Geographic</a:t>
                      </a:r>
                      <a:endParaRPr lang="en-US" sz="1200" b="0" i="0" u="none" strike="noStrike" dirty="0">
                        <a:solidFill>
                          <a:srgbClr val="000000"/>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$225,455</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4,495,931</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$50.15</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26.96%</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1,212,000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0" dirty="0">
                          <a:latin typeface="+mn-lt"/>
                        </a:rPr>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$37,204</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t>Reader's Digest</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$185,300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7,114,955</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$26.04</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18.62%</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1,325,000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0" dirty="0">
                          <a:latin typeface="+mn-lt"/>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$27,970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latin typeface="+mn-lt"/>
                        </a:rPr>
                        <a:t>Southern Living</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$198,800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2,855,973</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$69.61</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10.57%</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302,000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0" dirty="0">
                          <a:latin typeface="+mn-lt"/>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$131,656</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latin typeface="+mn-lt"/>
                        </a:rPr>
                        <a:t>Sports Illustrated</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$392,800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3,201,524</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$122.69</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16.77%</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537,000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0" dirty="0">
                          <a:latin typeface="+mn-lt"/>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$146,294</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latin typeface="+mn-lt"/>
                        </a:rPr>
                        <a:t>TIME</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$320,100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3,376,226</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$94.81</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18.60%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628,000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0" dirty="0">
                          <a:latin typeface="+mn-lt"/>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$101,943</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05835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latin typeface="+mj-lt"/>
              </a:rPr>
              <a:t>Figure 7.5 </a:t>
            </a:r>
            <a:r>
              <a:rPr lang="en-US" sz="3600" kern="0" dirty="0">
                <a:latin typeface="+mj-lt"/>
                <a:cs typeface="Arial" pitchFamily="34" charset="0"/>
              </a:rPr>
              <a:t>Calculating Weighted CPM</a:t>
            </a:r>
            <a:endParaRPr lang="en-IN" sz="3600" dirty="0">
              <a:latin typeface="+mj-lt"/>
            </a:endParaRPr>
          </a:p>
        </p:txBody>
      </p:sp>
      <p:sp>
        <p:nvSpPr>
          <p:cNvPr id="3" name="Content Placeholder 2"/>
          <p:cNvSpPr>
            <a:spLocks noGrp="1"/>
          </p:cNvSpPr>
          <p:nvPr>
            <p:ph idx="1"/>
          </p:nvPr>
        </p:nvSpPr>
        <p:spPr>
          <a:xfrm>
            <a:off x="5760720" y="1854200"/>
            <a:ext cx="2052320" cy="279400"/>
          </a:xfrm>
        </p:spPr>
        <p:txBody>
          <a:bodyPr/>
          <a:lstStyle/>
          <a:p>
            <a:pPr marL="0" indent="0" fontAlgn="b">
              <a:buNone/>
            </a:pPr>
            <a:r>
              <a:rPr lang="en-US" sz="1400" dirty="0"/>
              <a:t>Target Market (20 million)</a:t>
            </a:r>
            <a:endParaRPr lang="en-US" sz="1400" b="1" dirty="0">
              <a:solidFill>
                <a:srgbClr val="000000"/>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509029908"/>
              </p:ext>
            </p:extLst>
          </p:nvPr>
        </p:nvGraphicFramePr>
        <p:xfrm>
          <a:off x="579120" y="2164080"/>
          <a:ext cx="8031480" cy="3322320"/>
        </p:xfrm>
        <a:graphic>
          <a:graphicData uri="http://schemas.openxmlformats.org/drawingml/2006/table">
            <a:tbl>
              <a:tblPr firstRow="1" bandRow="1">
                <a:tableStyleId>{3B4B98B0-60AC-42C2-AFA5-B58CD77FA1E5}</a:tableStyleId>
              </a:tblPr>
              <a:tblGrid>
                <a:gridCol w="1630680">
                  <a:extLst>
                    <a:ext uri="{9D8B030D-6E8A-4147-A177-3AD203B41FA5}">
                      <a16:colId xmlns:a16="http://schemas.microsoft.com/office/drawing/2014/main" xmlns="" val="20000"/>
                    </a:ext>
                  </a:extLst>
                </a:gridCol>
                <a:gridCol w="8382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gridCol w="1143000">
                  <a:extLst>
                    <a:ext uri="{9D8B030D-6E8A-4147-A177-3AD203B41FA5}">
                      <a16:colId xmlns:a16="http://schemas.microsoft.com/office/drawing/2014/main" xmlns="" val="20004"/>
                    </a:ext>
                  </a:extLst>
                </a:gridCol>
                <a:gridCol w="1219200">
                  <a:extLst>
                    <a:ext uri="{9D8B030D-6E8A-4147-A177-3AD203B41FA5}">
                      <a16:colId xmlns:a16="http://schemas.microsoft.com/office/drawing/2014/main" xmlns="" val="20005"/>
                    </a:ext>
                  </a:extLst>
                </a:gridCol>
                <a:gridCol w="1219200">
                  <a:extLst>
                    <a:ext uri="{9D8B030D-6E8A-4147-A177-3AD203B41FA5}">
                      <a16:colId xmlns:a16="http://schemas.microsoft.com/office/drawing/2014/main" xmlns="" val="20006"/>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t>Publication</a:t>
                      </a:r>
                      <a:endParaRPr lang="en-US" sz="1200" b="0" i="0" u="none" strike="noStrike" dirty="0">
                        <a:solidFill>
                          <a:srgbClr val="000000"/>
                        </a:solidFill>
                        <a:latin typeface="Calibri"/>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u="none" strike="noStrike" dirty="0"/>
                        <a:t>4C Base Rate</a:t>
                      </a:r>
                      <a:endParaRPr lang="en-IN" sz="1200" b="0" dirty="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u="none" strike="noStrike" dirty="0"/>
                        <a:t>Total Paid &amp; Verified Circulation</a:t>
                      </a:r>
                      <a:endParaRPr lang="en-IN" sz="1200" b="0" dirty="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b="0" dirty="0">
                          <a:latin typeface="+mn-lt"/>
                        </a:rPr>
                        <a:t>CPM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u="none" strike="noStrike" dirty="0"/>
                        <a:t>Percent of Readers Fit Target Market</a:t>
                      </a:r>
                      <a:endParaRPr lang="en-IN" sz="1200" b="0" dirty="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u="none" strike="noStrike" dirty="0"/>
                        <a:t>Number of Readers Fit Target Market</a:t>
                      </a:r>
                      <a:endParaRPr lang="en-IN" sz="1200" b="0" dirty="0">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u="none" strike="noStrike" dirty="0"/>
                        <a:t>Weighted (Demographic) CPM</a:t>
                      </a:r>
                      <a:endParaRPr lang="en-US" sz="1200" b="0" i="0" u="none" strike="noStrike" dirty="0">
                        <a:solidFill>
                          <a:srgbClr val="000000"/>
                        </a:solidFill>
                        <a:latin typeface="Calibri"/>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t>Better Homes and Gardens</a:t>
                      </a:r>
                      <a:endParaRPr lang="en-US" sz="1200" b="0" i="0" u="none" strike="noStrike" dirty="0">
                        <a:solidFill>
                          <a:srgbClr val="000000"/>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$506,380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7,648,600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$66.21</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13.51%</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1,033,000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$490.20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t>Glamour</a:t>
                      </a:r>
                      <a:endParaRPr lang="en-US" sz="1200" b="0" i="0" u="none" strike="noStrike" dirty="0">
                        <a:solidFill>
                          <a:srgbClr val="000000"/>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$219,190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2,320,325</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$94.47</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24.65%</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572,000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200" u="none" strike="noStrike" dirty="0"/>
                        <a:t>$383.20</a:t>
                      </a:r>
                      <a:endParaRPr lang="en-US" sz="1200" b="0" i="0" u="none" strike="noStrike" dirty="0">
                        <a:solidFill>
                          <a:srgbClr val="000000"/>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t>Good Housekeeping</a:t>
                      </a:r>
                      <a:endParaRPr lang="en-US" sz="1200" b="0" i="0" u="none" strike="noStrike" dirty="0">
                        <a:solidFill>
                          <a:srgbClr val="000000"/>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$387,055</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4,652,904</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$83.19</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10.81%</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503,000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$769.49</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t>National Geographic</a:t>
                      </a:r>
                      <a:endParaRPr lang="en-US" sz="1200" b="0" i="0" u="none" strike="noStrike" dirty="0">
                        <a:solidFill>
                          <a:srgbClr val="000000"/>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$225,455</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4,495,931</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$50.15</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26.96%</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1,212,000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$186.02</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t>Reader's Digest</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$185,300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7,114,955</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$26.04</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18.62%</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1,325,000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none" strike="noStrike" dirty="0"/>
                        <a:t>$139.85</a:t>
                      </a:r>
                      <a:endParaRPr lang="en-US" sz="1200" b="0" i="0" u="none" strike="noStrike" dirty="0">
                        <a:solidFill>
                          <a:srgbClr val="000000"/>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latin typeface="+mn-lt"/>
                        </a:rPr>
                        <a:t>Southern Living</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$198,800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2,855,973</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$69.61</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10.57%</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302,000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none" strike="noStrike" dirty="0"/>
                        <a:t>$658.28</a:t>
                      </a:r>
                      <a:endParaRPr lang="en-US" sz="1200" b="0" i="0" u="none" strike="noStrike" dirty="0">
                        <a:solidFill>
                          <a:srgbClr val="000000"/>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dirty="0">
                          <a:latin typeface="+mn-lt"/>
                        </a:rPr>
                        <a:t>Sports Illustrated</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$392,800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3,201,524</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u="none" strike="noStrike" dirty="0"/>
                        <a:t>$122.69</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16.77%</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u="none" strike="noStrike" dirty="0"/>
                        <a:t>537,000</a:t>
                      </a:r>
                      <a:endParaRPr lang="en-IN"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none" strike="noStrike" dirty="0"/>
                        <a:t>$731.47</a:t>
                      </a:r>
                      <a:endParaRPr lang="en-US" sz="1200" b="0" i="0" u="none" strike="noStrike" dirty="0">
                        <a:solidFill>
                          <a:srgbClr val="000000"/>
                        </a:solidFill>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91852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Achieving Advertising Objectives </a:t>
            </a:r>
            <a:r>
              <a:rPr lang="en-US" sz="2000" b="0" dirty="0">
                <a:latin typeface="+mj-lt"/>
              </a:rPr>
              <a:t>(1 of 3)</a:t>
            </a:r>
            <a:endParaRPr lang="en-IN" sz="2000" b="0" dirty="0">
              <a:latin typeface="+mj-lt"/>
            </a:endParaRPr>
          </a:p>
        </p:txBody>
      </p:sp>
      <p:sp>
        <p:nvSpPr>
          <p:cNvPr id="3" name="Content Placeholder 2"/>
          <p:cNvSpPr>
            <a:spLocks noGrp="1"/>
          </p:cNvSpPr>
          <p:nvPr>
            <p:ph idx="1"/>
          </p:nvPr>
        </p:nvSpPr>
        <p:spPr>
          <a:xfrm>
            <a:off x="457200" y="1600200"/>
            <a:ext cx="8229600" cy="4800600"/>
          </a:xfrm>
        </p:spPr>
        <p:txBody>
          <a:bodyPr/>
          <a:lstStyle/>
          <a:p>
            <a:pPr marL="0" indent="0">
              <a:buNone/>
            </a:pPr>
            <a:r>
              <a:rPr lang="en-US" sz="2200" b="1" dirty="0">
                <a:ln w="1905"/>
                <a:effectLst>
                  <a:innerShdw blurRad="69850" dist="43180" dir="5400000">
                    <a:srgbClr val="000000">
                      <a:alpha val="65000"/>
                    </a:srgbClr>
                  </a:innerShdw>
                </a:effectLst>
              </a:rPr>
              <a:t>Three-Exposure Hypothesis</a:t>
            </a:r>
          </a:p>
          <a:p>
            <a:pPr>
              <a:spcBef>
                <a:spcPts val="1000"/>
              </a:spcBef>
            </a:pPr>
            <a:r>
              <a:rPr lang="en-US" sz="2000" dirty="0"/>
              <a:t>Herbert Krugman</a:t>
            </a:r>
          </a:p>
          <a:p>
            <a:pPr>
              <a:spcBef>
                <a:spcPts val="1000"/>
              </a:spcBef>
            </a:pPr>
            <a:r>
              <a:rPr lang="en-US" sz="2000" dirty="0"/>
              <a:t>Minimum of 3 exposures to be effective</a:t>
            </a:r>
          </a:p>
          <a:p>
            <a:pPr>
              <a:spcBef>
                <a:spcPts val="1000"/>
              </a:spcBef>
            </a:pPr>
            <a:r>
              <a:rPr lang="en-US" sz="2000" dirty="0"/>
              <a:t>Intrusion value</a:t>
            </a:r>
          </a:p>
          <a:p>
            <a:pPr marL="0" indent="0">
              <a:buNone/>
            </a:pPr>
            <a:r>
              <a:rPr lang="en-US" sz="2200" b="1" dirty="0">
                <a:ln w="1905"/>
                <a:effectLst>
                  <a:innerShdw blurRad="69850" dist="43180" dir="5400000">
                    <a:srgbClr val="000000">
                      <a:alpha val="65000"/>
                    </a:srgbClr>
                  </a:innerShdw>
                </a:effectLst>
              </a:rPr>
              <a:t>Recency Theory</a:t>
            </a:r>
          </a:p>
          <a:p>
            <a:pPr marL="255600" indent="-255600" eaLnBrk="0" hangingPunct="0">
              <a:spcBef>
                <a:spcPts val="1000"/>
              </a:spcBef>
              <a:buFontTx/>
              <a:buChar char="•"/>
              <a:defRPr/>
            </a:pPr>
            <a:r>
              <a:rPr lang="en-US" sz="2000" kern="0" dirty="0"/>
              <a:t>Clutter, 3 exposures not enough</a:t>
            </a:r>
          </a:p>
          <a:p>
            <a:pPr marL="255600" indent="-255600" eaLnBrk="0" hangingPunct="0">
              <a:spcBef>
                <a:spcPts val="1000"/>
              </a:spcBef>
              <a:buFontTx/>
              <a:buChar char="•"/>
              <a:defRPr/>
            </a:pPr>
            <a:r>
              <a:rPr lang="en-US" sz="2000" kern="0" dirty="0"/>
              <a:t>Selective attention and focus</a:t>
            </a:r>
          </a:p>
          <a:p>
            <a:pPr marL="255600" indent="-255600" eaLnBrk="0" hangingPunct="0">
              <a:spcBef>
                <a:spcPts val="1000"/>
              </a:spcBef>
              <a:buFontTx/>
              <a:buChar char="•"/>
              <a:defRPr/>
            </a:pPr>
            <a:r>
              <a:rPr lang="en-US" sz="2000" kern="0" dirty="0"/>
              <a:t>Pay attention only to certain ads</a:t>
            </a:r>
          </a:p>
          <a:p>
            <a:pPr marL="255600" indent="-255600" eaLnBrk="0" hangingPunct="0">
              <a:spcBef>
                <a:spcPts val="1000"/>
              </a:spcBef>
              <a:buFontTx/>
              <a:buChar char="•"/>
              <a:defRPr/>
            </a:pPr>
            <a:r>
              <a:rPr lang="en-US" sz="2000" kern="0" dirty="0"/>
              <a:t>One ad exposure may be enough</a:t>
            </a:r>
          </a:p>
          <a:p>
            <a:pPr marL="255600" indent="-255600" eaLnBrk="0" hangingPunct="0">
              <a:spcBef>
                <a:spcPts val="1000"/>
              </a:spcBef>
              <a:buFontTx/>
              <a:buChar char="•"/>
              <a:defRPr/>
            </a:pPr>
            <a:r>
              <a:rPr lang="en-US" sz="2000" kern="0" dirty="0"/>
              <a:t>Requires continuous advertising</a:t>
            </a:r>
          </a:p>
          <a:p>
            <a:pPr marL="255600" indent="-255600" eaLnBrk="0" hangingPunct="0">
              <a:spcBef>
                <a:spcPts val="1000"/>
              </a:spcBef>
              <a:buFontTx/>
              <a:buChar char="•"/>
              <a:defRPr/>
            </a:pPr>
            <a:r>
              <a:rPr lang="en-US" sz="2000" kern="0" dirty="0"/>
              <a:t>Increase exposure through adding reach</a:t>
            </a:r>
          </a:p>
        </p:txBody>
      </p:sp>
    </p:spTree>
    <p:extLst>
      <p:ext uri="{BB962C8B-B14F-4D97-AF65-F5344CB8AC3E}">
        <p14:creationId xmlns:p14="http://schemas.microsoft.com/office/powerpoint/2010/main" val="328102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Chapter Objectives </a:t>
            </a:r>
            <a:r>
              <a:rPr lang="en-US" sz="2000" b="0" dirty="0">
                <a:latin typeface="+mj-lt"/>
              </a:rPr>
              <a:t>(1 of 2)</a:t>
            </a:r>
            <a:endParaRPr lang="en-IN" sz="20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442800" indent="-442800">
              <a:buSzPct val="100000"/>
              <a:buFontTx/>
              <a:buAutoNum type="arabicPeriod"/>
            </a:pPr>
            <a:r>
              <a:rPr lang="en-US" sz="2600" dirty="0"/>
              <a:t>What is a media strategy?</a:t>
            </a:r>
          </a:p>
          <a:p>
            <a:pPr marL="442800" indent="-442800">
              <a:lnSpc>
                <a:spcPct val="90000"/>
              </a:lnSpc>
              <a:buSzPct val="100000"/>
              <a:buFontTx/>
              <a:buAutoNum type="arabicPeriod"/>
            </a:pPr>
            <a:r>
              <a:rPr lang="en-US" sz="2600" dirty="0"/>
              <a:t>What elements and individuals are involved in media planning?</a:t>
            </a:r>
          </a:p>
          <a:p>
            <a:pPr marL="442800" indent="-442800">
              <a:lnSpc>
                <a:spcPct val="90000"/>
              </a:lnSpc>
              <a:buSzPct val="100000"/>
              <a:buFontTx/>
              <a:buAutoNum type="arabicPeriod"/>
            </a:pPr>
            <a:r>
              <a:rPr lang="en-US" sz="2600" dirty="0"/>
              <a:t>How do the terms used to describe advertising help the marketing team design effective campaigns?</a:t>
            </a:r>
          </a:p>
          <a:p>
            <a:pPr marL="442800" indent="-442800">
              <a:lnSpc>
                <a:spcPct val="90000"/>
              </a:lnSpc>
              <a:buSzPct val="100000"/>
              <a:buFontTx/>
              <a:buAutoNum type="arabicPeriod"/>
            </a:pPr>
            <a:r>
              <a:rPr lang="en-US" sz="2600" dirty="0"/>
              <a:t>What are some of the primary advertising objectives?</a:t>
            </a:r>
          </a:p>
          <a:p>
            <a:pPr marL="442800" indent="-442800">
              <a:lnSpc>
                <a:spcPct val="90000"/>
              </a:lnSpc>
              <a:buSzPct val="100000"/>
              <a:buFontTx/>
              <a:buAutoNum type="arabicPeriod"/>
            </a:pPr>
            <a:r>
              <a:rPr lang="en-US" sz="2600" dirty="0"/>
              <a:t>What are the advantages and disadvantages associated with each traditional advertising medium?</a:t>
            </a:r>
          </a:p>
        </p:txBody>
      </p:sp>
    </p:spTree>
    <p:extLst>
      <p:ext uri="{BB962C8B-B14F-4D97-AF65-F5344CB8AC3E}">
        <p14:creationId xmlns:p14="http://schemas.microsoft.com/office/powerpoint/2010/main" val="2680101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Achieving Advertising Objectives </a:t>
            </a:r>
            <a:r>
              <a:rPr lang="en-US" sz="2000" b="0" dirty="0">
                <a:latin typeface="+mj-lt"/>
              </a:rPr>
              <a:t>(2 of 3)</a:t>
            </a:r>
            <a:endParaRPr lang="en-IN" sz="2000" b="0" dirty="0">
              <a:latin typeface="+mj-lt"/>
            </a:endParaRPr>
          </a:p>
        </p:txBody>
      </p:sp>
      <p:sp>
        <p:nvSpPr>
          <p:cNvPr id="3" name="Content Placeholder 2"/>
          <p:cNvSpPr>
            <a:spLocks noGrp="1"/>
          </p:cNvSpPr>
          <p:nvPr>
            <p:ph idx="1"/>
          </p:nvPr>
        </p:nvSpPr>
        <p:spPr>
          <a:xfrm>
            <a:off x="457200" y="1600200"/>
            <a:ext cx="4419600" cy="4800600"/>
          </a:xfrm>
        </p:spPr>
        <p:txBody>
          <a:bodyPr/>
          <a:lstStyle/>
          <a:p>
            <a:pPr>
              <a:buFontTx/>
              <a:buNone/>
            </a:pPr>
            <a:r>
              <a:rPr lang="en-US" sz="2400" b="1" dirty="0"/>
              <a:t>Effective reach and frequency</a:t>
            </a:r>
          </a:p>
          <a:p>
            <a:pPr marL="255600" lvl="1" indent="-255600">
              <a:spcBef>
                <a:spcPts val="1000"/>
              </a:spcBef>
              <a:buFont typeface="Arial" panose="020B0604020202020204" pitchFamily="34" charset="0"/>
              <a:buChar char="•"/>
            </a:pPr>
            <a:r>
              <a:rPr lang="en-US" sz="2100" dirty="0"/>
              <a:t>What percent of audience must be exposed?</a:t>
            </a:r>
          </a:p>
          <a:p>
            <a:pPr marL="255600" lvl="1" indent="-255600">
              <a:spcBef>
                <a:spcPts val="1000"/>
              </a:spcBef>
              <a:buFont typeface="Arial" panose="020B0604020202020204" pitchFamily="34" charset="0"/>
              <a:buChar char="•"/>
            </a:pPr>
            <a:r>
              <a:rPr lang="en-US" sz="2100" dirty="0"/>
              <a:t>How many times must audience be exposed?</a:t>
            </a:r>
          </a:p>
          <a:p>
            <a:pPr marL="255600" lvl="1" indent="-255600">
              <a:spcBef>
                <a:spcPts val="1000"/>
              </a:spcBef>
              <a:buFont typeface="Arial" panose="020B0604020202020204" pitchFamily="34" charset="0"/>
              <a:buChar char="•"/>
            </a:pPr>
            <a:r>
              <a:rPr lang="en-US" sz="2100" dirty="0"/>
              <a:t>Too few ads – not effective</a:t>
            </a:r>
          </a:p>
          <a:p>
            <a:pPr marL="255600" lvl="1" indent="-255600">
              <a:spcBef>
                <a:spcPts val="1000"/>
              </a:spcBef>
              <a:buFont typeface="Arial" panose="020B0604020202020204" pitchFamily="34" charset="0"/>
              <a:buChar char="•"/>
            </a:pPr>
            <a:r>
              <a:rPr lang="en-US" sz="2100" dirty="0"/>
              <a:t>Too many ads – wasted resources</a:t>
            </a:r>
          </a:p>
          <a:p>
            <a:pPr marL="255600" lvl="1" indent="-255600">
              <a:spcBef>
                <a:spcPts val="1000"/>
              </a:spcBef>
              <a:buFont typeface="Arial" panose="020B0604020202020204" pitchFamily="34" charset="0"/>
              <a:buChar char="•"/>
            </a:pPr>
            <a:r>
              <a:rPr lang="en-US" sz="2100" dirty="0"/>
              <a:t>Size and placement of ads</a:t>
            </a:r>
          </a:p>
          <a:p>
            <a:pPr marL="255600" lvl="1" indent="-255600">
              <a:spcBef>
                <a:spcPts val="1000"/>
              </a:spcBef>
              <a:buFont typeface="Arial" panose="020B0604020202020204" pitchFamily="34" charset="0"/>
              <a:buChar char="•"/>
            </a:pPr>
            <a:r>
              <a:rPr lang="en-US" sz="2100" dirty="0"/>
              <a:t>Number and type of media</a:t>
            </a:r>
          </a:p>
          <a:p>
            <a:pPr marL="255600" lvl="1" indent="-255600">
              <a:spcBef>
                <a:spcPts val="1000"/>
              </a:spcBef>
              <a:buFont typeface="Arial" panose="020B0604020202020204" pitchFamily="34" charset="0"/>
              <a:buChar char="•"/>
            </a:pPr>
            <a:r>
              <a:rPr lang="en-US" sz="2100" dirty="0"/>
              <a:t>Computer models to optimize schedule</a:t>
            </a:r>
          </a:p>
        </p:txBody>
      </p:sp>
      <p:pic>
        <p:nvPicPr>
          <p:cNvPr id="4" name="Picture 3" descr="An advertisement for office furniture source shows a rendering of a modern design conference room, above text, the look of succ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768" y="2270849"/>
            <a:ext cx="3775984" cy="2316303"/>
          </a:xfrm>
          <a:prstGeom prst="rect">
            <a:avLst/>
          </a:prstGeom>
        </p:spPr>
      </p:pic>
    </p:spTree>
    <p:extLst>
      <p:ext uri="{BB962C8B-B14F-4D97-AF65-F5344CB8AC3E}">
        <p14:creationId xmlns:p14="http://schemas.microsoft.com/office/powerpoint/2010/main" val="516111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Achieving Advertising Objectives </a:t>
            </a:r>
            <a:r>
              <a:rPr lang="en-US" sz="2000" b="0" dirty="0">
                <a:latin typeface="+mj-lt"/>
              </a:rPr>
              <a:t>(3 of 3)</a:t>
            </a:r>
            <a:endParaRPr lang="en-IN" sz="2000" b="0" dirty="0">
              <a:latin typeface="+mj-lt"/>
            </a:endParaRPr>
          </a:p>
        </p:txBody>
      </p:sp>
      <p:sp>
        <p:nvSpPr>
          <p:cNvPr id="3" name="Content Placeholder 2"/>
          <p:cNvSpPr>
            <a:spLocks noGrp="1"/>
          </p:cNvSpPr>
          <p:nvPr>
            <p:ph idx="1"/>
          </p:nvPr>
        </p:nvSpPr>
        <p:spPr>
          <a:xfrm>
            <a:off x="457200" y="1600200"/>
            <a:ext cx="4191000" cy="4800600"/>
          </a:xfrm>
        </p:spPr>
        <p:txBody>
          <a:bodyPr/>
          <a:lstStyle/>
          <a:p>
            <a:r>
              <a:rPr lang="en-US" sz="2600" b="1" dirty="0"/>
              <a:t>Brand recognition</a:t>
            </a:r>
          </a:p>
          <a:p>
            <a:pPr lvl="1"/>
            <a:r>
              <a:rPr lang="en-US" sz="2400" dirty="0"/>
              <a:t>Emphasis on visual product presentation</a:t>
            </a:r>
          </a:p>
          <a:p>
            <a:pPr lvl="1"/>
            <a:r>
              <a:rPr lang="en-US" sz="2400" dirty="0"/>
              <a:t>Recognize brand</a:t>
            </a:r>
          </a:p>
          <a:p>
            <a:r>
              <a:rPr lang="en-US" sz="2600" b="1" dirty="0"/>
              <a:t>Brand recall</a:t>
            </a:r>
          </a:p>
          <a:p>
            <a:pPr lvl="1"/>
            <a:r>
              <a:rPr lang="en-US" sz="2400" dirty="0"/>
              <a:t>Frequency more important than reach</a:t>
            </a:r>
          </a:p>
          <a:p>
            <a:pPr lvl="1"/>
            <a:r>
              <a:rPr lang="en-US" sz="2400" dirty="0"/>
              <a:t>Repetition important</a:t>
            </a:r>
          </a:p>
        </p:txBody>
      </p:sp>
      <p:pic>
        <p:nvPicPr>
          <p:cNvPr id="4" name="Picture 3" descr="An advertisement for Buford Hawthorne shows employees standing next to a testimonial that begins, our clients say it best. The background of the ad shows a living ro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165" y="1669122"/>
            <a:ext cx="3745109" cy="4515437"/>
          </a:xfrm>
          <a:prstGeom prst="rect">
            <a:avLst/>
          </a:prstGeom>
        </p:spPr>
      </p:pic>
    </p:spTree>
    <p:extLst>
      <p:ext uri="{BB962C8B-B14F-4D97-AF65-F5344CB8AC3E}">
        <p14:creationId xmlns:p14="http://schemas.microsoft.com/office/powerpoint/2010/main" val="1240440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latin typeface="+mj-lt"/>
              </a:rPr>
              <a:t>Figure 7.6 </a:t>
            </a:r>
            <a:r>
              <a:rPr lang="en-US" sz="3600" dirty="0">
                <a:latin typeface="+mj-lt"/>
              </a:rPr>
              <a:t>Brand Recognition Versus Brand Recall</a:t>
            </a:r>
            <a:endParaRPr lang="en-IN" sz="36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4105840143"/>
              </p:ext>
            </p:extLst>
          </p:nvPr>
        </p:nvGraphicFramePr>
        <p:xfrm>
          <a:off x="518160" y="1930400"/>
          <a:ext cx="8092440" cy="3505200"/>
        </p:xfrm>
        <a:graphic>
          <a:graphicData uri="http://schemas.openxmlformats.org/drawingml/2006/table">
            <a:tbl>
              <a:tblPr firstRow="1" bandRow="1">
                <a:tableStyleId>{3B4B98B0-60AC-42C2-AFA5-B58CD77FA1E5}</a:tableStyleId>
              </a:tblPr>
              <a:tblGrid>
                <a:gridCol w="1615440">
                  <a:extLst>
                    <a:ext uri="{9D8B030D-6E8A-4147-A177-3AD203B41FA5}">
                      <a16:colId xmlns:a16="http://schemas.microsoft.com/office/drawing/2014/main" xmlns="" val="20000"/>
                    </a:ext>
                  </a:extLst>
                </a:gridCol>
                <a:gridCol w="3352800">
                  <a:extLst>
                    <a:ext uri="{9D8B030D-6E8A-4147-A177-3AD203B41FA5}">
                      <a16:colId xmlns:a16="http://schemas.microsoft.com/office/drawing/2014/main" xmlns="" val="20001"/>
                    </a:ext>
                  </a:extLst>
                </a:gridCol>
                <a:gridCol w="3124200">
                  <a:extLst>
                    <a:ext uri="{9D8B030D-6E8A-4147-A177-3AD203B41FA5}">
                      <a16:colId xmlns:a16="http://schemas.microsoft.com/office/drawing/2014/main" xmlns=""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Brand Recognition</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b="1" dirty="0"/>
                        <a:t>Brand Recall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r>
                        <a:rPr lang="en-IN" b="0" dirty="0"/>
                        <a:t>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a:t>Create/strengthen</a:t>
                      </a:r>
                      <a:r>
                        <a:rPr lang="en-US" b="0" baseline="0" dirty="0"/>
                        <a:t> mental linkages</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a:t>Place brand</a:t>
                      </a:r>
                      <a:r>
                        <a:rPr lang="en-US" b="0" baseline="0" dirty="0"/>
                        <a:t> in evoked set</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r>
                        <a:rPr lang="en-IN" b="0" dirty="0"/>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Increase reach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t>Increase frequency</a:t>
                      </a:r>
                      <a:r>
                        <a:rPr lang="en-US" b="0" baseline="0" dirty="0"/>
                        <a:t> (repetitions)</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r>
                        <a:rPr lang="en-IN" b="0" dirty="0"/>
                        <a:t>Best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Television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Television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r>
                        <a:rPr lang="en-IN" b="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b="0" dirty="0"/>
                        <a:t>Outdoor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Radio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a:t>Magazines</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a:t>Newspapers</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b="0" dirty="0"/>
                        <a:t>Internet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t>Internet</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a:t>Direct mail</a:t>
                      </a:r>
                      <a:endParaRPr lang="en-IN"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891662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latin typeface="+mj-lt"/>
              </a:rPr>
              <a:t>Figure 7.7 </a:t>
            </a:r>
            <a:r>
              <a:rPr lang="en-US" sz="3600" dirty="0">
                <a:latin typeface="+mj-lt"/>
              </a:rPr>
              <a:t>Television Advertising</a:t>
            </a:r>
            <a:endParaRPr lang="en-IN" sz="3600" dirty="0">
              <a:latin typeface="+mj-lt"/>
            </a:endParaRPr>
          </a:p>
        </p:txBody>
      </p:sp>
      <p:sp>
        <p:nvSpPr>
          <p:cNvPr id="3" name="Content Placeholder 2"/>
          <p:cNvSpPr>
            <a:spLocks noGrp="1"/>
          </p:cNvSpPr>
          <p:nvPr>
            <p:ph idx="1"/>
          </p:nvPr>
        </p:nvSpPr>
        <p:spPr>
          <a:xfrm>
            <a:off x="457200" y="1600200"/>
            <a:ext cx="3581400" cy="2895600"/>
          </a:xfrm>
        </p:spPr>
        <p:txBody>
          <a:bodyPr/>
          <a:lstStyle/>
          <a:p>
            <a:pPr marL="0" indent="0" eaLnBrk="0" hangingPunct="0">
              <a:spcBef>
                <a:spcPct val="20000"/>
              </a:spcBef>
              <a:buClr>
                <a:schemeClr val="tx1"/>
              </a:buClr>
              <a:buNone/>
            </a:pPr>
            <a:r>
              <a:rPr lang="en-US" sz="2200" b="1" dirty="0"/>
              <a:t>Advantages</a:t>
            </a:r>
          </a:p>
          <a:p>
            <a:pPr>
              <a:spcBef>
                <a:spcPts val="1000"/>
              </a:spcBef>
            </a:pPr>
            <a:r>
              <a:rPr lang="en-US" sz="2000" dirty="0"/>
              <a:t>High reach</a:t>
            </a:r>
          </a:p>
          <a:p>
            <a:pPr>
              <a:spcBef>
                <a:spcPts val="1000"/>
              </a:spcBef>
            </a:pPr>
            <a:r>
              <a:rPr lang="en-US" sz="2000" dirty="0"/>
              <a:t>High frequency potential</a:t>
            </a:r>
          </a:p>
          <a:p>
            <a:pPr>
              <a:spcBef>
                <a:spcPts val="1000"/>
              </a:spcBef>
            </a:pPr>
            <a:r>
              <a:rPr lang="en-US" sz="2000" dirty="0"/>
              <a:t>Low cost per contact</a:t>
            </a:r>
          </a:p>
          <a:p>
            <a:pPr>
              <a:spcBef>
                <a:spcPts val="1000"/>
              </a:spcBef>
            </a:pPr>
            <a:r>
              <a:rPr lang="en-US" sz="2000" dirty="0"/>
              <a:t>High intrusion value</a:t>
            </a:r>
          </a:p>
          <a:p>
            <a:pPr>
              <a:spcBef>
                <a:spcPts val="1000"/>
              </a:spcBef>
            </a:pPr>
            <a:r>
              <a:rPr lang="en-US" sz="2000" dirty="0"/>
              <a:t>Quality creative opportunities</a:t>
            </a:r>
          </a:p>
          <a:p>
            <a:pPr>
              <a:spcBef>
                <a:spcPts val="1000"/>
              </a:spcBef>
            </a:pPr>
            <a:r>
              <a:rPr lang="en-US" sz="2000" dirty="0"/>
              <a:t>Segmentation through cable</a:t>
            </a:r>
          </a:p>
        </p:txBody>
      </p:sp>
      <p:sp>
        <p:nvSpPr>
          <p:cNvPr id="4" name="Content Placeholder 3"/>
          <p:cNvSpPr>
            <a:spLocks noGrp="1"/>
          </p:cNvSpPr>
          <p:nvPr>
            <p:ph idx="13"/>
          </p:nvPr>
        </p:nvSpPr>
        <p:spPr>
          <a:xfrm>
            <a:off x="4724400" y="1524001"/>
            <a:ext cx="3733800" cy="2895599"/>
          </a:xfrm>
        </p:spPr>
        <p:txBody>
          <a:bodyPr/>
          <a:lstStyle/>
          <a:p>
            <a:pPr marL="0" indent="0">
              <a:buNone/>
            </a:pPr>
            <a:r>
              <a:rPr lang="en-US" sz="2200" b="1" dirty="0"/>
              <a:t>Disadvantages</a:t>
            </a:r>
          </a:p>
          <a:p>
            <a:pPr>
              <a:spcBef>
                <a:spcPts val="1000"/>
              </a:spcBef>
            </a:pPr>
            <a:r>
              <a:rPr lang="en-US" sz="2000" dirty="0"/>
              <a:t>High level of clutter</a:t>
            </a:r>
          </a:p>
          <a:p>
            <a:pPr>
              <a:spcBef>
                <a:spcPts val="1000"/>
              </a:spcBef>
            </a:pPr>
            <a:r>
              <a:rPr lang="en-US" sz="2000" dirty="0"/>
              <a:t>Low recall due to clutter</a:t>
            </a:r>
          </a:p>
          <a:p>
            <a:pPr>
              <a:spcBef>
                <a:spcPts val="1000"/>
              </a:spcBef>
            </a:pPr>
            <a:r>
              <a:rPr lang="en-US" sz="2000" dirty="0"/>
              <a:t>Channel surfing during ads</a:t>
            </a:r>
          </a:p>
          <a:p>
            <a:pPr>
              <a:spcBef>
                <a:spcPts val="1000"/>
              </a:spcBef>
            </a:pPr>
            <a:r>
              <a:rPr lang="en-US" sz="2000" dirty="0"/>
              <a:t>DVRs skipping ads</a:t>
            </a:r>
          </a:p>
          <a:p>
            <a:pPr>
              <a:spcBef>
                <a:spcPts val="1000"/>
              </a:spcBef>
            </a:pPr>
            <a:r>
              <a:rPr lang="en-US" sz="2000" dirty="0"/>
              <a:t>Short amount of copy</a:t>
            </a:r>
          </a:p>
          <a:p>
            <a:pPr>
              <a:spcBef>
                <a:spcPts val="1000"/>
              </a:spcBef>
            </a:pPr>
            <a:r>
              <a:rPr lang="en-US" sz="2000" dirty="0"/>
              <a:t>High cost per add</a:t>
            </a:r>
          </a:p>
        </p:txBody>
      </p:sp>
      <p:pic>
        <p:nvPicPr>
          <p:cNvPr id="5" name="Picture 2" descr="Two women seated on a couch watch televi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9950" y="4660294"/>
            <a:ext cx="2533300" cy="1689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286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Nielsen Ratings</a:t>
            </a:r>
            <a:endParaRPr lang="en-IN" dirty="0">
              <a:latin typeface="+mj-lt"/>
            </a:endParaRPr>
          </a:p>
        </p:txBody>
      </p:sp>
      <p:pic>
        <p:nvPicPr>
          <p:cNvPr id="6" name="Picture 5" descr="Rating = number of households tuned to a program, over, total number of households in a mark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70040"/>
            <a:ext cx="5496334" cy="528342"/>
          </a:xfrm>
          <a:prstGeom prst="rect">
            <a:avLst/>
          </a:prstGeom>
        </p:spPr>
      </p:pic>
      <p:sp>
        <p:nvSpPr>
          <p:cNvPr id="3" name="Content Placeholder 2"/>
          <p:cNvSpPr>
            <a:spLocks noGrp="1"/>
          </p:cNvSpPr>
          <p:nvPr>
            <p:ph idx="1"/>
          </p:nvPr>
        </p:nvSpPr>
        <p:spPr>
          <a:xfrm>
            <a:off x="457200" y="2362202"/>
            <a:ext cx="8229600" cy="1099816"/>
          </a:xfrm>
        </p:spPr>
        <p:txBody>
          <a:bodyPr/>
          <a:lstStyle/>
          <a:p>
            <a:pPr marL="0" indent="0">
              <a:spcBef>
                <a:spcPct val="50000"/>
              </a:spcBef>
              <a:buNone/>
            </a:pPr>
            <a:r>
              <a:rPr lang="en-US" sz="1800" dirty="0"/>
              <a:t>In the United States, the total number of households with television sets is approximately 109.7 million. To calculate the rating of an TV episode</a:t>
            </a:r>
            <a:r>
              <a:rPr lang="en-US" sz="1800" i="1" dirty="0"/>
              <a:t>,</a:t>
            </a:r>
            <a:r>
              <a:rPr lang="en-US" sz="1800" dirty="0"/>
              <a:t> if the number of households tuned to the show was 17.8 million, then the rating would be:</a:t>
            </a:r>
          </a:p>
        </p:txBody>
      </p:sp>
      <p:pic>
        <p:nvPicPr>
          <p:cNvPr id="9" name="Picture 8" descr="Rating = 17,800,000 over 109,700,000 = 1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5020" y="3547892"/>
            <a:ext cx="3193580" cy="571374"/>
          </a:xfrm>
          <a:prstGeom prst="rect">
            <a:avLst/>
          </a:prstGeom>
        </p:spPr>
      </p:pic>
      <p:sp>
        <p:nvSpPr>
          <p:cNvPr id="4" name="Content Placeholder 3"/>
          <p:cNvSpPr>
            <a:spLocks noGrp="1"/>
          </p:cNvSpPr>
          <p:nvPr>
            <p:ph idx="13"/>
          </p:nvPr>
        </p:nvSpPr>
        <p:spPr>
          <a:xfrm>
            <a:off x="457200" y="4318001"/>
            <a:ext cx="8229600" cy="1142999"/>
          </a:xfrm>
        </p:spPr>
        <p:txBody>
          <a:bodyPr/>
          <a:lstStyle/>
          <a:p>
            <a:pPr marL="0" indent="0">
              <a:spcBef>
                <a:spcPct val="50000"/>
              </a:spcBef>
              <a:buNone/>
            </a:pPr>
            <a:r>
              <a:rPr lang="en-US" sz="1800" dirty="0"/>
              <a:t>Next, if the advertiser were interested in the percentage of households that actually were watching television at that hour, the program’s share could be calculated. If 71 million of the 109.7 million households had a television turned on during the hour in which the show aired, the share would be:</a:t>
            </a:r>
          </a:p>
        </p:txBody>
      </p:sp>
      <p:pic>
        <p:nvPicPr>
          <p:cNvPr id="7" name="Picture 6" descr="Share = number of households tuned to survivor, over, number of households with a television turned on, = 17,800,000 over 71,000,000 =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5659735"/>
            <a:ext cx="7557025" cy="506213"/>
          </a:xfrm>
          <a:prstGeom prst="rect">
            <a:avLst/>
          </a:prstGeom>
        </p:spPr>
      </p:pic>
    </p:spTree>
    <p:extLst>
      <p:ext uri="{BB962C8B-B14F-4D97-AF65-F5344CB8AC3E}">
        <p14:creationId xmlns:p14="http://schemas.microsoft.com/office/powerpoint/2010/main" val="2408828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C3 Ratings</a:t>
            </a:r>
            <a:endParaRPr lang="en-IN" dirty="0">
              <a:latin typeface="+mj-lt"/>
            </a:endParaRPr>
          </a:p>
        </p:txBody>
      </p:sp>
      <p:sp>
        <p:nvSpPr>
          <p:cNvPr id="3" name="Content Placeholder 2"/>
          <p:cNvSpPr>
            <a:spLocks noGrp="1"/>
          </p:cNvSpPr>
          <p:nvPr>
            <p:ph idx="1"/>
          </p:nvPr>
        </p:nvSpPr>
        <p:spPr/>
        <p:txBody>
          <a:bodyPr/>
          <a:lstStyle/>
          <a:p>
            <a:r>
              <a:rPr lang="en-US" sz="2600" dirty="0"/>
              <a:t>Rating for actual commercial time slot</a:t>
            </a:r>
          </a:p>
          <a:p>
            <a:r>
              <a:rPr lang="en-US" sz="2600" dirty="0"/>
              <a:t>Rating plus viewing within 3 days</a:t>
            </a:r>
          </a:p>
          <a:p>
            <a:r>
              <a:rPr lang="en-US" sz="2600" dirty="0"/>
              <a:t>Now used for advertising rates</a:t>
            </a:r>
          </a:p>
          <a:p>
            <a:r>
              <a:rPr lang="en-US" sz="2600" dirty="0"/>
              <a:t>Calculated for all ads within a pod</a:t>
            </a:r>
          </a:p>
          <a:p>
            <a:r>
              <a:rPr lang="en-US" sz="2600" dirty="0"/>
              <a:t>Criticism – ads within pod not equal</a:t>
            </a:r>
          </a:p>
          <a:p>
            <a:pPr lvl="1"/>
            <a:r>
              <a:rPr lang="en-US" sz="2400" dirty="0"/>
              <a:t>First position – 28% higher awareness</a:t>
            </a:r>
          </a:p>
          <a:p>
            <a:r>
              <a:rPr lang="en-US" sz="2600" dirty="0"/>
              <a:t>On Demand C3</a:t>
            </a:r>
            <a:endParaRPr lang="en-IN" sz="2600" dirty="0"/>
          </a:p>
        </p:txBody>
      </p:sp>
    </p:spTree>
    <p:extLst>
      <p:ext uri="{BB962C8B-B14F-4D97-AF65-F5344CB8AC3E}">
        <p14:creationId xmlns:p14="http://schemas.microsoft.com/office/powerpoint/2010/main" val="346659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Figure 7.8 Cost of 30-Second Ad Based on C-3 Ratings</a:t>
            </a:r>
            <a:endParaRPr lang="en-IN" sz="36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661773592"/>
              </p:ext>
            </p:extLst>
          </p:nvPr>
        </p:nvGraphicFramePr>
        <p:xfrm>
          <a:off x="1524000" y="1671320"/>
          <a:ext cx="6096000" cy="3840480"/>
        </p:xfrm>
        <a:graphic>
          <a:graphicData uri="http://schemas.openxmlformats.org/drawingml/2006/table">
            <a:tbl>
              <a:tblPr firstRow="1" bandRow="1">
                <a:tableStyleId>{3B4B98B0-60AC-42C2-AFA5-B58CD77FA1E5}</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r>
                        <a:rPr lang="en-US" sz="2200" b="0" dirty="0">
                          <a:solidFill>
                            <a:schemeClr val="tx1"/>
                          </a:solidFill>
                        </a:rPr>
                        <a:t>Sunday Night Football</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0" dirty="0">
                          <a:solidFill>
                            <a:schemeClr val="tx1"/>
                          </a:solidFill>
                        </a:rPr>
                        <a:t>$623,425</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r>
                        <a:rPr lang="en-US" sz="2200" b="0" dirty="0">
                          <a:solidFill>
                            <a:schemeClr val="tx1"/>
                          </a:solidFill>
                        </a:rPr>
                        <a:t>The Walking Dead</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dirty="0">
                          <a:solidFill>
                            <a:schemeClr val="tx1"/>
                          </a:solidFill>
                        </a:rPr>
                        <a:t>$413,695</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r>
                        <a:rPr lang="en-US" sz="2200" b="0" dirty="0">
                          <a:solidFill>
                            <a:schemeClr val="tx1"/>
                          </a:solidFill>
                        </a:rPr>
                        <a:t>Big Bang Theory</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0" dirty="0">
                          <a:solidFill>
                            <a:schemeClr val="tx1"/>
                          </a:solidFill>
                        </a:rPr>
                        <a:t>$327,885</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r>
                        <a:rPr lang="en-US" sz="2200" b="0" dirty="0">
                          <a:solidFill>
                            <a:schemeClr val="tx1"/>
                          </a:solidFill>
                        </a:rPr>
                        <a:t>Blacklist</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dirty="0">
                          <a:solidFill>
                            <a:schemeClr val="tx1"/>
                          </a:solidFill>
                        </a:rPr>
                        <a:t>$294,586</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r>
                        <a:rPr lang="en-US" sz="2200" b="0" dirty="0">
                          <a:solidFill>
                            <a:schemeClr val="tx1"/>
                          </a:solidFill>
                        </a:rPr>
                        <a:t>American Idol</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0" dirty="0">
                          <a:solidFill>
                            <a:schemeClr val="tx1"/>
                          </a:solidFill>
                        </a:rPr>
                        <a:t>$266,333</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70840">
                <a:tc>
                  <a:txBody>
                    <a:bodyPr/>
                    <a:lstStyle/>
                    <a:p>
                      <a:r>
                        <a:rPr lang="en-US" sz="2200" b="0" dirty="0">
                          <a:solidFill>
                            <a:schemeClr val="tx1"/>
                          </a:solidFill>
                        </a:rPr>
                        <a:t>The Voice</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dirty="0">
                          <a:solidFill>
                            <a:schemeClr val="tx1"/>
                          </a:solidFill>
                        </a:rPr>
                        <a:t>$262,041</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0840">
                <a:tc>
                  <a:txBody>
                    <a:bodyPr/>
                    <a:lstStyle/>
                    <a:p>
                      <a:r>
                        <a:rPr lang="en-US" sz="2200" b="0" dirty="0">
                          <a:solidFill>
                            <a:schemeClr val="tx1"/>
                          </a:solidFill>
                        </a:rPr>
                        <a:t>Modern Family</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0" dirty="0">
                          <a:solidFill>
                            <a:schemeClr val="tx1"/>
                          </a:solidFill>
                        </a:rPr>
                        <a:t>$226,935</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70840">
                <a:tc>
                  <a:txBody>
                    <a:bodyPr/>
                    <a:lstStyle/>
                    <a:p>
                      <a:r>
                        <a:rPr lang="en-US" sz="2200" b="0" dirty="0">
                          <a:solidFill>
                            <a:schemeClr val="tx1"/>
                          </a:solidFill>
                        </a:rPr>
                        <a:t>State of Affairs</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dirty="0">
                          <a:solidFill>
                            <a:schemeClr val="tx1"/>
                          </a:solidFill>
                        </a:rPr>
                        <a:t>$224,060</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70840">
                <a:tc>
                  <a:txBody>
                    <a:bodyPr/>
                    <a:lstStyle/>
                    <a:p>
                      <a:r>
                        <a:rPr lang="en-US" sz="2200" b="0" dirty="0">
                          <a:solidFill>
                            <a:schemeClr val="tx1"/>
                          </a:solidFill>
                        </a:rPr>
                        <a:t>Scandal</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0" dirty="0">
                          <a:solidFill>
                            <a:schemeClr val="tx1"/>
                          </a:solidFill>
                        </a:rPr>
                        <a:t>$217,423</a:t>
                      </a:r>
                      <a:endParaRPr lang="en-IN" sz="2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bl>
          </a:graphicData>
        </a:graphic>
      </p:graphicFrame>
      <p:sp>
        <p:nvSpPr>
          <p:cNvPr id="3" name="Content Placeholder 2"/>
          <p:cNvSpPr>
            <a:spLocks noGrp="1"/>
          </p:cNvSpPr>
          <p:nvPr>
            <p:ph idx="1"/>
          </p:nvPr>
        </p:nvSpPr>
        <p:spPr>
          <a:xfrm>
            <a:off x="457200" y="5791200"/>
            <a:ext cx="8229600" cy="533400"/>
          </a:xfrm>
        </p:spPr>
        <p:txBody>
          <a:bodyPr/>
          <a:lstStyle/>
          <a:p>
            <a:pPr marL="0" indent="0">
              <a:buNone/>
            </a:pPr>
            <a:r>
              <a:rPr lang="en-US" sz="1100" dirty="0"/>
              <a:t>Source: Adapted from “TV Ad Prices: Football, Walking Dead, Big Bang Theory, Blacklist Top the List</a:t>
            </a:r>
            <a:r>
              <a:rPr lang="en-US" sz="1100"/>
              <a:t>,” (</a:t>
            </a:r>
            <a:r>
              <a:rPr lang="en-US" sz="1100">
                <a:hlinkClick r:id="rId3"/>
              </a:rPr>
              <a:t>http://variety.com/2014/tv/news/tv-ad-prices-football-walking-dead-big-bang-theory-blacklist-top-the-list-1201314484/</a:t>
            </a:r>
            <a:r>
              <a:rPr lang="en-US" sz="1100"/>
              <a:t>), </a:t>
            </a:r>
            <a:r>
              <a:rPr lang="en-US" sz="1100" dirty="0"/>
              <a:t>September 26, 2014.</a:t>
            </a:r>
          </a:p>
        </p:txBody>
      </p:sp>
    </p:spTree>
    <p:extLst>
      <p:ext uri="{BB962C8B-B14F-4D97-AF65-F5344CB8AC3E}">
        <p14:creationId xmlns:p14="http://schemas.microsoft.com/office/powerpoint/2010/main" val="1228249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Ratings Provider</a:t>
            </a:r>
            <a:endParaRPr lang="en-IN" dirty="0">
              <a:latin typeface="+mj-lt"/>
            </a:endParaRPr>
          </a:p>
        </p:txBody>
      </p:sp>
      <p:sp>
        <p:nvSpPr>
          <p:cNvPr id="3" name="Content Placeholder 2"/>
          <p:cNvSpPr>
            <a:spLocks noGrp="1"/>
          </p:cNvSpPr>
          <p:nvPr>
            <p:ph idx="1"/>
          </p:nvPr>
        </p:nvSpPr>
        <p:spPr/>
        <p:txBody>
          <a:bodyPr/>
          <a:lstStyle/>
          <a:p>
            <a:r>
              <a:rPr lang="en-US" sz="2600" dirty="0"/>
              <a:t>AC Nielsen</a:t>
            </a:r>
          </a:p>
          <a:p>
            <a:r>
              <a:rPr lang="en-US" sz="2600" dirty="0"/>
              <a:t>DMAs</a:t>
            </a:r>
          </a:p>
          <a:p>
            <a:r>
              <a:rPr lang="en-US" sz="2600" dirty="0"/>
              <a:t>Demographic information</a:t>
            </a:r>
          </a:p>
          <a:p>
            <a:pPr lvl="1"/>
            <a:r>
              <a:rPr lang="en-US" sz="2400" dirty="0"/>
              <a:t>Nielsen Media Research</a:t>
            </a:r>
          </a:p>
          <a:p>
            <a:pPr lvl="1"/>
            <a:r>
              <a:rPr lang="en-US" sz="2400" dirty="0"/>
              <a:t>Starch INRA</a:t>
            </a:r>
          </a:p>
          <a:p>
            <a:pPr lvl="1"/>
            <a:r>
              <a:rPr lang="en-US" sz="2400" dirty="0"/>
              <a:t>Mediamark Research</a:t>
            </a:r>
          </a:p>
          <a:p>
            <a:pPr lvl="1"/>
            <a:r>
              <a:rPr lang="en-US" sz="2400" dirty="0"/>
              <a:t>Burke Marketing Research</a:t>
            </a:r>
            <a:endParaRPr lang="en-IN" sz="2400" dirty="0"/>
          </a:p>
        </p:txBody>
      </p:sp>
    </p:spTree>
    <p:extLst>
      <p:ext uri="{BB962C8B-B14F-4D97-AF65-F5344CB8AC3E}">
        <p14:creationId xmlns:p14="http://schemas.microsoft.com/office/powerpoint/2010/main" val="508745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Local and Regional</a:t>
            </a:r>
            <a:br>
              <a:rPr lang="en-US" sz="3600" dirty="0">
                <a:latin typeface="+mj-lt"/>
              </a:rPr>
            </a:br>
            <a:r>
              <a:rPr lang="en-US" sz="3600" dirty="0">
                <a:latin typeface="+mj-lt"/>
              </a:rPr>
              <a:t>Television Advertising</a:t>
            </a:r>
            <a:endParaRPr lang="en-IN" dirty="0">
              <a:latin typeface="+mj-lt"/>
            </a:endParaRPr>
          </a:p>
        </p:txBody>
      </p:sp>
      <p:sp>
        <p:nvSpPr>
          <p:cNvPr id="3" name="Content Placeholder 2"/>
          <p:cNvSpPr>
            <a:spLocks noGrp="1"/>
          </p:cNvSpPr>
          <p:nvPr>
            <p:ph idx="1"/>
          </p:nvPr>
        </p:nvSpPr>
        <p:spPr/>
        <p:txBody>
          <a:bodyPr/>
          <a:lstStyle/>
          <a:p>
            <a:r>
              <a:rPr lang="en-US" sz="2600" dirty="0"/>
              <a:t>Excellent for local and regional companies</a:t>
            </a:r>
          </a:p>
          <a:p>
            <a:r>
              <a:rPr lang="en-US" sz="2600" dirty="0"/>
              <a:t>National brands – spot TV ads</a:t>
            </a:r>
          </a:p>
          <a:p>
            <a:r>
              <a:rPr lang="en-US" sz="2600" dirty="0"/>
              <a:t>75% national time sold during sweeps week</a:t>
            </a:r>
          </a:p>
          <a:p>
            <a:r>
              <a:rPr lang="en-US" sz="2600" dirty="0"/>
              <a:t>Can generate higher GRPs at lower costs</a:t>
            </a:r>
          </a:p>
        </p:txBody>
      </p:sp>
    </p:spTree>
    <p:extLst>
      <p:ext uri="{BB962C8B-B14F-4D97-AF65-F5344CB8AC3E}">
        <p14:creationId xmlns:p14="http://schemas.microsoft.com/office/powerpoint/2010/main" val="1422937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Dynamic Advertising</a:t>
            </a:r>
            <a:endParaRPr lang="en-IN" dirty="0">
              <a:latin typeface="+mj-lt"/>
            </a:endParaRPr>
          </a:p>
        </p:txBody>
      </p:sp>
      <p:sp>
        <p:nvSpPr>
          <p:cNvPr id="3" name="Content Placeholder 2"/>
          <p:cNvSpPr>
            <a:spLocks noGrp="1"/>
          </p:cNvSpPr>
          <p:nvPr>
            <p:ph idx="1"/>
          </p:nvPr>
        </p:nvSpPr>
        <p:spPr>
          <a:xfrm>
            <a:off x="457200" y="1600200"/>
            <a:ext cx="4191000" cy="4525963"/>
          </a:xfrm>
        </p:spPr>
        <p:txBody>
          <a:bodyPr/>
          <a:lstStyle/>
          <a:p>
            <a:r>
              <a:rPr lang="en-US" sz="2600" dirty="0"/>
              <a:t>TV networks, cable, satellite</a:t>
            </a:r>
          </a:p>
          <a:p>
            <a:r>
              <a:rPr lang="en-US" sz="2600" dirty="0"/>
              <a:t>Utilize subscriber information</a:t>
            </a:r>
          </a:p>
          <a:p>
            <a:r>
              <a:rPr lang="en-US" sz="2600" dirty="0"/>
              <a:t>Target ads to specific subscribers</a:t>
            </a:r>
          </a:p>
          <a:p>
            <a:pPr lvl="1"/>
            <a:r>
              <a:rPr lang="en-US" sz="2400" dirty="0"/>
              <a:t>Based on specific criteria</a:t>
            </a:r>
          </a:p>
          <a:p>
            <a:pPr lvl="1"/>
            <a:r>
              <a:rPr lang="en-US" sz="2400" dirty="0"/>
              <a:t>Based on location</a:t>
            </a:r>
          </a:p>
        </p:txBody>
      </p:sp>
      <p:pic>
        <p:nvPicPr>
          <p:cNvPr id="4" name="Picture 2" descr="A family watches television together from a cou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752600"/>
            <a:ext cx="3921258" cy="26148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91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Chapter Objectives </a:t>
            </a:r>
            <a:r>
              <a:rPr lang="en-US" sz="2000" b="0" dirty="0">
                <a:latin typeface="+mj-lt"/>
              </a:rPr>
              <a:t>(2 of 2)</a:t>
            </a:r>
            <a:endParaRPr lang="en-IN" sz="20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442800" indent="-442800">
              <a:buSzPct val="100000"/>
              <a:buFont typeface="+mj-lt"/>
              <a:buAutoNum type="arabicPeriod" startAt="6"/>
            </a:pPr>
            <a:r>
              <a:rPr lang="en-US" sz="2600" dirty="0"/>
              <a:t>How can the marketing team use the media mix to increase advertising effectiveness?</a:t>
            </a:r>
          </a:p>
          <a:p>
            <a:pPr marL="442800" indent="-442800">
              <a:buSzPct val="100000"/>
              <a:buFont typeface="+mj-lt"/>
              <a:buAutoNum type="arabicPeriod" startAt="6"/>
            </a:pPr>
            <a:r>
              <a:rPr lang="en-US" sz="2600" dirty="0"/>
              <a:t>What are the key issues associated with media selection for business-to-business markets?</a:t>
            </a:r>
          </a:p>
          <a:p>
            <a:pPr marL="442800" indent="-442800">
              <a:buSzPct val="100000"/>
              <a:buFont typeface="+mj-lt"/>
              <a:buAutoNum type="arabicPeriod" startAt="6"/>
            </a:pPr>
            <a:r>
              <a:rPr lang="en-US" sz="2600" dirty="0"/>
              <a:t>What issues are associated with media selection in international markets?</a:t>
            </a:r>
          </a:p>
        </p:txBody>
      </p:sp>
    </p:spTree>
    <p:extLst>
      <p:ext uri="{BB962C8B-B14F-4D97-AF65-F5344CB8AC3E}">
        <p14:creationId xmlns:p14="http://schemas.microsoft.com/office/powerpoint/2010/main" val="2854149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Social Media and Television</a:t>
            </a:r>
            <a:endParaRPr lang="en-IN" dirty="0">
              <a:latin typeface="+mj-lt"/>
            </a:endParaRPr>
          </a:p>
        </p:txBody>
      </p:sp>
      <p:sp>
        <p:nvSpPr>
          <p:cNvPr id="3" name="Content Placeholder 2"/>
          <p:cNvSpPr>
            <a:spLocks noGrp="1"/>
          </p:cNvSpPr>
          <p:nvPr>
            <p:ph idx="1"/>
          </p:nvPr>
        </p:nvSpPr>
        <p:spPr/>
        <p:txBody>
          <a:bodyPr/>
          <a:lstStyle/>
          <a:p>
            <a:r>
              <a:rPr lang="en-US" sz="2600" dirty="0"/>
              <a:t>Trends for consumers</a:t>
            </a:r>
          </a:p>
          <a:p>
            <a:pPr lvl="1"/>
            <a:r>
              <a:rPr lang="en-US" sz="2400" dirty="0"/>
              <a:t>Less time watching television</a:t>
            </a:r>
          </a:p>
          <a:p>
            <a:pPr lvl="1"/>
            <a:r>
              <a:rPr lang="en-US" sz="2400" dirty="0"/>
              <a:t>More time online</a:t>
            </a:r>
          </a:p>
          <a:p>
            <a:r>
              <a:rPr lang="en-US" sz="2600" dirty="0"/>
              <a:t>High social media users watch more TV</a:t>
            </a:r>
          </a:p>
          <a:p>
            <a:r>
              <a:rPr lang="en-US" sz="2600" dirty="0"/>
              <a:t>75% consumers multi-task watching TV</a:t>
            </a:r>
          </a:p>
          <a:p>
            <a:r>
              <a:rPr lang="en-US" sz="2600" dirty="0"/>
              <a:t>Bluefin Labs – online buzz and TV shows</a:t>
            </a:r>
          </a:p>
        </p:txBody>
      </p:sp>
    </p:spTree>
    <p:extLst>
      <p:ext uri="{BB962C8B-B14F-4D97-AF65-F5344CB8AC3E}">
        <p14:creationId xmlns:p14="http://schemas.microsoft.com/office/powerpoint/2010/main" val="840366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YouTube and Television</a:t>
            </a:r>
            <a:endParaRPr lang="en-IN" dirty="0">
              <a:latin typeface="+mj-lt"/>
            </a:endParaRPr>
          </a:p>
        </p:txBody>
      </p:sp>
      <p:sp>
        <p:nvSpPr>
          <p:cNvPr id="3" name="Content Placeholder 2"/>
          <p:cNvSpPr>
            <a:spLocks noGrp="1"/>
          </p:cNvSpPr>
          <p:nvPr>
            <p:ph idx="1"/>
          </p:nvPr>
        </p:nvSpPr>
        <p:spPr/>
        <p:txBody>
          <a:bodyPr/>
          <a:lstStyle/>
          <a:p>
            <a:r>
              <a:rPr lang="en-US" sz="2600" dirty="0"/>
              <a:t>Television ads posted on YouTube</a:t>
            </a:r>
          </a:p>
          <a:p>
            <a:pPr lvl="1"/>
            <a:r>
              <a:rPr lang="en-US" sz="2400" dirty="0"/>
              <a:t>Simultaneous rollout (in-stream)</a:t>
            </a:r>
          </a:p>
          <a:p>
            <a:pPr lvl="1"/>
            <a:r>
              <a:rPr lang="en-US" sz="2400" dirty="0"/>
              <a:t>YouTube pre-rollout</a:t>
            </a:r>
          </a:p>
          <a:p>
            <a:pPr lvl="1"/>
            <a:r>
              <a:rPr lang="en-US" sz="2400" dirty="0"/>
              <a:t>Super Bowl – teaser ads</a:t>
            </a:r>
          </a:p>
          <a:p>
            <a:r>
              <a:rPr lang="en-US" sz="2600" dirty="0"/>
              <a:t>Result in higher recall</a:t>
            </a:r>
          </a:p>
          <a:p>
            <a:pPr lvl="1"/>
            <a:r>
              <a:rPr lang="en-US" sz="2400" dirty="0"/>
              <a:t>200% higher recall for both TV and YouTube</a:t>
            </a:r>
          </a:p>
          <a:p>
            <a:pPr lvl="1"/>
            <a:r>
              <a:rPr lang="en-US" sz="2400" dirty="0"/>
              <a:t>150% higher recall YouTube only</a:t>
            </a:r>
          </a:p>
        </p:txBody>
      </p:sp>
    </p:spTree>
    <p:extLst>
      <p:ext uri="{BB962C8B-B14F-4D97-AF65-F5344CB8AC3E}">
        <p14:creationId xmlns:p14="http://schemas.microsoft.com/office/powerpoint/2010/main" val="2343678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Super Bowl Advertising</a:t>
            </a:r>
            <a:endParaRPr lang="en-IN" dirty="0">
              <a:latin typeface="+mj-lt"/>
            </a:endParaRPr>
          </a:p>
        </p:txBody>
      </p:sp>
      <p:sp>
        <p:nvSpPr>
          <p:cNvPr id="3" name="Content Placeholder 2"/>
          <p:cNvSpPr>
            <a:spLocks noGrp="1"/>
          </p:cNvSpPr>
          <p:nvPr>
            <p:ph idx="1"/>
          </p:nvPr>
        </p:nvSpPr>
        <p:spPr>
          <a:xfrm>
            <a:off x="457200" y="1600200"/>
            <a:ext cx="6248400" cy="4724400"/>
          </a:xfrm>
        </p:spPr>
        <p:txBody>
          <a:bodyPr/>
          <a:lstStyle/>
          <a:p>
            <a:r>
              <a:rPr lang="en-US" sz="2600" dirty="0"/>
              <a:t>Biggest advertising event of year</a:t>
            </a:r>
          </a:p>
          <a:p>
            <a:r>
              <a:rPr lang="en-US" sz="2600" dirty="0"/>
              <a:t>110 million plus viewers</a:t>
            </a:r>
          </a:p>
          <a:p>
            <a:r>
              <a:rPr lang="en-US" sz="2600" dirty="0"/>
              <a:t>Brand building opportunity</a:t>
            </a:r>
          </a:p>
          <a:p>
            <a:r>
              <a:rPr lang="en-US" sz="2600" dirty="0"/>
              <a:t>Many Super Bowl ads pre-roll in social media</a:t>
            </a:r>
          </a:p>
          <a:p>
            <a:pPr lvl="1"/>
            <a:r>
              <a:rPr lang="en-US" sz="2400" dirty="0"/>
              <a:t>Teaser ads</a:t>
            </a:r>
          </a:p>
          <a:p>
            <a:pPr lvl="1"/>
            <a:r>
              <a:rPr lang="en-US" sz="2400" dirty="0"/>
              <a:t>Extended ad with additional information</a:t>
            </a:r>
          </a:p>
          <a:p>
            <a:r>
              <a:rPr lang="en-US" sz="2600" dirty="0"/>
              <a:t>Immediate feedback</a:t>
            </a:r>
          </a:p>
          <a:p>
            <a:r>
              <a:rPr lang="en-US" sz="2600" dirty="0"/>
              <a:t>Monitor social buzz</a:t>
            </a:r>
          </a:p>
        </p:txBody>
      </p:sp>
      <p:pic>
        <p:nvPicPr>
          <p:cNvPr id="4" name="Picture 2" descr="A professional football player catches the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676400"/>
            <a:ext cx="2244790" cy="2725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23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latin typeface="+mj-lt"/>
              </a:rPr>
              <a:t>Figure 7.9 </a:t>
            </a:r>
            <a:r>
              <a:rPr lang="en-US" sz="3600" dirty="0">
                <a:latin typeface="+mj-lt"/>
              </a:rPr>
              <a:t>Radio Advertising</a:t>
            </a:r>
            <a:endParaRPr lang="en-IN" sz="3600" dirty="0">
              <a:latin typeface="+mj-lt"/>
            </a:endParaRPr>
          </a:p>
        </p:txBody>
      </p:sp>
      <p:sp>
        <p:nvSpPr>
          <p:cNvPr id="3" name="Content Placeholder 2"/>
          <p:cNvSpPr>
            <a:spLocks noGrp="1"/>
          </p:cNvSpPr>
          <p:nvPr>
            <p:ph idx="1"/>
          </p:nvPr>
        </p:nvSpPr>
        <p:spPr>
          <a:xfrm>
            <a:off x="457200" y="1600200"/>
            <a:ext cx="3733800" cy="4572000"/>
          </a:xfrm>
        </p:spPr>
        <p:txBody>
          <a:bodyPr/>
          <a:lstStyle/>
          <a:p>
            <a:pPr marL="0" indent="0" eaLnBrk="0" hangingPunct="0">
              <a:spcBef>
                <a:spcPct val="20000"/>
              </a:spcBef>
              <a:buClr>
                <a:schemeClr val="tx1"/>
              </a:buClr>
              <a:buNone/>
            </a:pPr>
            <a:r>
              <a:rPr lang="en-US" sz="2200" b="1" dirty="0"/>
              <a:t>Advantages</a:t>
            </a:r>
          </a:p>
          <a:p>
            <a:pPr>
              <a:spcBef>
                <a:spcPts val="1000"/>
              </a:spcBef>
            </a:pPr>
            <a:r>
              <a:rPr lang="en-US" sz="2000" dirty="0"/>
              <a:t>Recall promoted</a:t>
            </a:r>
          </a:p>
          <a:p>
            <a:pPr>
              <a:spcBef>
                <a:spcPts val="1000"/>
              </a:spcBef>
            </a:pPr>
            <a:r>
              <a:rPr lang="en-US" sz="2000" dirty="0"/>
              <a:t>Narrower target markets</a:t>
            </a:r>
          </a:p>
          <a:p>
            <a:pPr>
              <a:spcBef>
                <a:spcPts val="1000"/>
              </a:spcBef>
            </a:pPr>
            <a:r>
              <a:rPr lang="en-US" sz="2000" dirty="0"/>
              <a:t>Ad music can match audience</a:t>
            </a:r>
          </a:p>
          <a:p>
            <a:pPr>
              <a:spcBef>
                <a:spcPts val="1000"/>
              </a:spcBef>
            </a:pPr>
            <a:r>
              <a:rPr lang="en-US" sz="2000" dirty="0"/>
              <a:t>High segmentation potential</a:t>
            </a:r>
          </a:p>
          <a:p>
            <a:pPr>
              <a:spcBef>
                <a:spcPts val="1000"/>
              </a:spcBef>
            </a:pPr>
            <a:r>
              <a:rPr lang="en-US" sz="2000" dirty="0"/>
              <a:t>Flexibility in making ads</a:t>
            </a:r>
          </a:p>
          <a:p>
            <a:pPr>
              <a:spcBef>
                <a:spcPts val="1000"/>
              </a:spcBef>
            </a:pPr>
            <a:r>
              <a:rPr lang="en-US" sz="2000" dirty="0"/>
              <a:t>Modify ad to local conditions</a:t>
            </a:r>
          </a:p>
          <a:p>
            <a:pPr>
              <a:spcBef>
                <a:spcPts val="1000"/>
              </a:spcBef>
            </a:pPr>
            <a:r>
              <a:rPr lang="en-US" sz="2000" dirty="0"/>
              <a:t>Intimacy with DJs</a:t>
            </a:r>
          </a:p>
          <a:p>
            <a:pPr>
              <a:spcBef>
                <a:spcPts val="1000"/>
              </a:spcBef>
            </a:pPr>
            <a:r>
              <a:rPr lang="en-US" sz="2000" dirty="0"/>
              <a:t>Mobile – listen anywhere</a:t>
            </a:r>
          </a:p>
          <a:p>
            <a:pPr>
              <a:spcBef>
                <a:spcPts val="1000"/>
              </a:spcBef>
            </a:pPr>
            <a:r>
              <a:rPr lang="en-US" sz="2000" dirty="0"/>
              <a:t>Creative opportunities with sound and music</a:t>
            </a:r>
          </a:p>
        </p:txBody>
      </p:sp>
      <p:sp>
        <p:nvSpPr>
          <p:cNvPr id="4" name="Content Placeholder 3"/>
          <p:cNvSpPr>
            <a:spLocks noGrp="1"/>
          </p:cNvSpPr>
          <p:nvPr>
            <p:ph idx="13"/>
          </p:nvPr>
        </p:nvSpPr>
        <p:spPr>
          <a:xfrm>
            <a:off x="4724400" y="1676400"/>
            <a:ext cx="3733800" cy="4343400"/>
          </a:xfrm>
        </p:spPr>
        <p:txBody>
          <a:bodyPr/>
          <a:lstStyle/>
          <a:p>
            <a:pPr marL="0" indent="0">
              <a:buNone/>
            </a:pPr>
            <a:r>
              <a:rPr lang="en-US" sz="2200" b="1" dirty="0"/>
              <a:t>Disadvantages</a:t>
            </a:r>
          </a:p>
          <a:p>
            <a:pPr>
              <a:spcBef>
                <a:spcPts val="1000"/>
              </a:spcBef>
            </a:pPr>
            <a:r>
              <a:rPr lang="en-US" sz="2000" dirty="0"/>
              <a:t>Short exposure time</a:t>
            </a:r>
          </a:p>
          <a:p>
            <a:pPr>
              <a:spcBef>
                <a:spcPts val="1000"/>
              </a:spcBef>
            </a:pPr>
            <a:r>
              <a:rPr lang="en-US" sz="2000" dirty="0"/>
              <a:t>Low attention</a:t>
            </a:r>
          </a:p>
          <a:p>
            <a:pPr>
              <a:spcBef>
                <a:spcPts val="1000"/>
              </a:spcBef>
            </a:pPr>
            <a:r>
              <a:rPr lang="en-US" sz="2000" dirty="0"/>
              <a:t>Difficult to reach national audiences</a:t>
            </a:r>
          </a:p>
          <a:p>
            <a:pPr>
              <a:spcBef>
                <a:spcPts val="1000"/>
              </a:spcBef>
            </a:pPr>
            <a:r>
              <a:rPr lang="en-US" sz="2000" dirty="0"/>
              <a:t>Target duplication with several stations using the same format</a:t>
            </a:r>
          </a:p>
          <a:p>
            <a:pPr>
              <a:spcBef>
                <a:spcPts val="1000"/>
              </a:spcBef>
            </a:pPr>
            <a:r>
              <a:rPr lang="en-US" sz="2000" dirty="0"/>
              <a:t>Information overload</a:t>
            </a:r>
          </a:p>
        </p:txBody>
      </p:sp>
    </p:spTree>
    <p:extLst>
      <p:ext uri="{BB962C8B-B14F-4D97-AF65-F5344CB8AC3E}">
        <p14:creationId xmlns:p14="http://schemas.microsoft.com/office/powerpoint/2010/main" val="3098822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Figure 7.10 Expenditures on Out-of-Home Advertising</a:t>
            </a:r>
            <a:endParaRPr lang="en-IN" sz="3600" dirty="0">
              <a:latin typeface="+mj-lt"/>
            </a:endParaRPr>
          </a:p>
        </p:txBody>
      </p:sp>
      <p:pic>
        <p:nvPicPr>
          <p:cNvPr id="5" name="Picture 4" descr="A bar chart shows expenditures on out-of-home advertising in millions of dollars, for categories of advertising, as follows:  government, politics and nonprofits, 276; automotive dealers and services, 294; financial, 370; insurance and real estate, 420; media and advertising, 452; communications, 514; restaurants, 514; retail, 528; transportation, hotels and resorts, 602; services and amusements, 1,0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41" y="1480706"/>
            <a:ext cx="7419718" cy="4242027"/>
          </a:xfrm>
          <a:prstGeom prst="rect">
            <a:avLst/>
          </a:prstGeom>
        </p:spPr>
      </p:pic>
      <p:sp>
        <p:nvSpPr>
          <p:cNvPr id="3" name="Content Placeholder 2"/>
          <p:cNvSpPr>
            <a:spLocks noGrp="1"/>
          </p:cNvSpPr>
          <p:nvPr>
            <p:ph idx="1"/>
          </p:nvPr>
        </p:nvSpPr>
        <p:spPr>
          <a:xfrm>
            <a:off x="457200" y="5913120"/>
            <a:ext cx="8229600" cy="381000"/>
          </a:xfrm>
        </p:spPr>
        <p:txBody>
          <a:bodyPr/>
          <a:lstStyle/>
          <a:p>
            <a:pPr marL="0" indent="0">
              <a:buNone/>
            </a:pPr>
            <a:r>
              <a:rPr lang="en-US" sz="1400" dirty="0"/>
              <a:t>Source: Adapted from “Outdoor Advertising Expenditures, 2009 January-June,” </a:t>
            </a:r>
            <a:r>
              <a:rPr lang="en-US" sz="1400" i="1" dirty="0"/>
              <a:t>TNS Media Intelligence/CMR OAAA</a:t>
            </a:r>
            <a:r>
              <a:rPr lang="en-US" sz="1400" dirty="0"/>
              <a:t>, September 2009.</a:t>
            </a:r>
          </a:p>
        </p:txBody>
      </p:sp>
    </p:spTree>
    <p:extLst>
      <p:ext uri="{BB962C8B-B14F-4D97-AF65-F5344CB8AC3E}">
        <p14:creationId xmlns:p14="http://schemas.microsoft.com/office/powerpoint/2010/main" val="1390582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latin typeface="+mj-lt"/>
              </a:rPr>
              <a:t>Figure 7.11 </a:t>
            </a:r>
            <a:r>
              <a:rPr lang="en-US" sz="3600" dirty="0">
                <a:latin typeface="+mj-lt"/>
              </a:rPr>
              <a:t>Out-of-Home Advertising</a:t>
            </a:r>
            <a:endParaRPr lang="en-IN" sz="3600" dirty="0">
              <a:latin typeface="+mj-lt"/>
            </a:endParaRPr>
          </a:p>
        </p:txBody>
      </p:sp>
      <p:sp>
        <p:nvSpPr>
          <p:cNvPr id="3" name="Content Placeholder 2"/>
          <p:cNvSpPr>
            <a:spLocks noGrp="1"/>
          </p:cNvSpPr>
          <p:nvPr>
            <p:ph idx="1"/>
          </p:nvPr>
        </p:nvSpPr>
        <p:spPr>
          <a:xfrm>
            <a:off x="457200" y="1600200"/>
            <a:ext cx="3733800" cy="4724400"/>
          </a:xfrm>
        </p:spPr>
        <p:txBody>
          <a:bodyPr/>
          <a:lstStyle/>
          <a:p>
            <a:pPr marL="0" indent="0" eaLnBrk="0" hangingPunct="0">
              <a:spcBef>
                <a:spcPct val="20000"/>
              </a:spcBef>
              <a:buClr>
                <a:schemeClr val="tx1"/>
              </a:buClr>
              <a:buNone/>
            </a:pPr>
            <a:r>
              <a:rPr lang="en-US" sz="2400" b="1" dirty="0"/>
              <a:t>Advantages</a:t>
            </a:r>
          </a:p>
          <a:p>
            <a:r>
              <a:rPr lang="en-US" sz="2200" dirty="0"/>
              <a:t>Select key geographic areas</a:t>
            </a:r>
          </a:p>
          <a:p>
            <a:r>
              <a:rPr lang="en-US" sz="2200" dirty="0"/>
              <a:t>Accessible for local ads</a:t>
            </a:r>
          </a:p>
          <a:p>
            <a:r>
              <a:rPr lang="en-US" sz="2200" dirty="0"/>
              <a:t>Low cost per impression</a:t>
            </a:r>
          </a:p>
          <a:p>
            <a:r>
              <a:rPr lang="en-US" sz="2200" dirty="0"/>
              <a:t>Broad reach</a:t>
            </a:r>
          </a:p>
          <a:p>
            <a:r>
              <a:rPr lang="en-US" sz="2200" dirty="0"/>
              <a:t>High frequency on major commuter routes</a:t>
            </a:r>
          </a:p>
          <a:p>
            <a:r>
              <a:rPr lang="en-US" sz="2200" dirty="0"/>
              <a:t>Large visuals possible</a:t>
            </a:r>
          </a:p>
          <a:p>
            <a:r>
              <a:rPr lang="en-US" sz="2200" dirty="0"/>
              <a:t>Digital capabilities</a:t>
            </a:r>
          </a:p>
        </p:txBody>
      </p:sp>
      <p:sp>
        <p:nvSpPr>
          <p:cNvPr id="4" name="Content Placeholder 3"/>
          <p:cNvSpPr>
            <a:spLocks noGrp="1"/>
          </p:cNvSpPr>
          <p:nvPr>
            <p:ph idx="13"/>
          </p:nvPr>
        </p:nvSpPr>
        <p:spPr>
          <a:xfrm>
            <a:off x="4724400" y="1676400"/>
            <a:ext cx="3733800" cy="4343400"/>
          </a:xfrm>
        </p:spPr>
        <p:txBody>
          <a:bodyPr/>
          <a:lstStyle/>
          <a:p>
            <a:pPr marL="0" indent="0">
              <a:buNone/>
            </a:pPr>
            <a:r>
              <a:rPr lang="en-US" sz="2400" b="1" dirty="0"/>
              <a:t>Disadvantages</a:t>
            </a:r>
          </a:p>
          <a:p>
            <a:r>
              <a:rPr lang="en-US" sz="2200" dirty="0"/>
              <a:t>Short exposure time</a:t>
            </a:r>
          </a:p>
          <a:p>
            <a:r>
              <a:rPr lang="en-US" sz="2200" dirty="0"/>
              <a:t>Brief messages</a:t>
            </a:r>
          </a:p>
          <a:p>
            <a:r>
              <a:rPr lang="en-US" sz="2200" dirty="0"/>
              <a:t>Little segmentation possible</a:t>
            </a:r>
          </a:p>
          <a:p>
            <a:r>
              <a:rPr lang="en-US" sz="2200" dirty="0"/>
              <a:t>Clutter</a:t>
            </a:r>
          </a:p>
        </p:txBody>
      </p:sp>
    </p:spTree>
    <p:extLst>
      <p:ext uri="{BB962C8B-B14F-4D97-AF65-F5344CB8AC3E}">
        <p14:creationId xmlns:p14="http://schemas.microsoft.com/office/powerpoint/2010/main" val="1393405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latin typeface="+mj-lt"/>
              </a:rPr>
              <a:t>Figure 7.12 </a:t>
            </a:r>
            <a:r>
              <a:rPr lang="en-US" sz="3600" dirty="0">
                <a:latin typeface="+mj-lt"/>
              </a:rPr>
              <a:t>Magazine Advertising</a:t>
            </a:r>
            <a:endParaRPr lang="en-IN" sz="3600" dirty="0">
              <a:latin typeface="+mj-lt"/>
            </a:endParaRPr>
          </a:p>
        </p:txBody>
      </p:sp>
      <p:sp>
        <p:nvSpPr>
          <p:cNvPr id="3" name="Content Placeholder 2"/>
          <p:cNvSpPr>
            <a:spLocks noGrp="1"/>
          </p:cNvSpPr>
          <p:nvPr>
            <p:ph idx="1"/>
          </p:nvPr>
        </p:nvSpPr>
        <p:spPr>
          <a:xfrm>
            <a:off x="457200" y="1600200"/>
            <a:ext cx="3276600" cy="4724400"/>
          </a:xfrm>
        </p:spPr>
        <p:txBody>
          <a:bodyPr/>
          <a:lstStyle/>
          <a:p>
            <a:pPr marL="0" indent="0" eaLnBrk="0" hangingPunct="0">
              <a:spcBef>
                <a:spcPct val="20000"/>
              </a:spcBef>
              <a:buClr>
                <a:schemeClr val="tx1"/>
              </a:buClr>
              <a:buNone/>
            </a:pPr>
            <a:r>
              <a:rPr lang="en-US" sz="2400" b="1" dirty="0"/>
              <a:t>Advantages</a:t>
            </a:r>
          </a:p>
          <a:p>
            <a:pPr>
              <a:spcBef>
                <a:spcPts val="1000"/>
              </a:spcBef>
            </a:pPr>
            <a:r>
              <a:rPr lang="en-US" sz="2000" dirty="0"/>
              <a:t>High market segmentation</a:t>
            </a:r>
          </a:p>
          <a:p>
            <a:pPr>
              <a:spcBef>
                <a:spcPts val="1000"/>
              </a:spcBef>
            </a:pPr>
            <a:r>
              <a:rPr lang="en-US" sz="2000" dirty="0"/>
              <a:t>Targeted audience by magazine</a:t>
            </a:r>
          </a:p>
          <a:p>
            <a:pPr>
              <a:spcBef>
                <a:spcPts val="1000"/>
              </a:spcBef>
            </a:pPr>
            <a:r>
              <a:rPr lang="en-US" sz="2000" dirty="0"/>
              <a:t>Direct-response techniques</a:t>
            </a:r>
          </a:p>
          <a:p>
            <a:pPr>
              <a:spcBef>
                <a:spcPts val="1000"/>
              </a:spcBef>
            </a:pPr>
            <a:r>
              <a:rPr lang="en-US" sz="2000" dirty="0"/>
              <a:t>High color quality</a:t>
            </a:r>
          </a:p>
          <a:p>
            <a:pPr>
              <a:spcBef>
                <a:spcPts val="1000"/>
              </a:spcBef>
            </a:pPr>
            <a:r>
              <a:rPr lang="en-US" sz="2000" dirty="0"/>
              <a:t>Long life span</a:t>
            </a:r>
          </a:p>
          <a:p>
            <a:pPr>
              <a:spcBef>
                <a:spcPts val="1000"/>
              </a:spcBef>
            </a:pPr>
            <a:r>
              <a:rPr lang="en-US" sz="2000" dirty="0"/>
              <a:t>Read during leisure</a:t>
            </a:r>
          </a:p>
          <a:p>
            <a:pPr lvl="1">
              <a:spcBef>
                <a:spcPts val="200"/>
              </a:spcBef>
            </a:pPr>
            <a:r>
              <a:rPr lang="en-US" sz="1800" dirty="0"/>
              <a:t>Longer attention to ads</a:t>
            </a:r>
          </a:p>
          <a:p>
            <a:pPr>
              <a:spcBef>
                <a:spcPts val="1000"/>
              </a:spcBef>
            </a:pPr>
            <a:r>
              <a:rPr lang="en-US" sz="2000" dirty="0"/>
              <a:t>Availability of special features</a:t>
            </a:r>
          </a:p>
        </p:txBody>
      </p:sp>
      <p:sp>
        <p:nvSpPr>
          <p:cNvPr id="4" name="Content Placeholder 3"/>
          <p:cNvSpPr>
            <a:spLocks noGrp="1"/>
          </p:cNvSpPr>
          <p:nvPr>
            <p:ph idx="13"/>
          </p:nvPr>
        </p:nvSpPr>
        <p:spPr>
          <a:xfrm>
            <a:off x="4038600" y="1676400"/>
            <a:ext cx="2598471" cy="2590800"/>
          </a:xfrm>
        </p:spPr>
        <p:txBody>
          <a:bodyPr/>
          <a:lstStyle/>
          <a:p>
            <a:pPr marL="0" indent="0">
              <a:buNone/>
            </a:pPr>
            <a:r>
              <a:rPr lang="en-US" sz="2400" b="1" dirty="0"/>
              <a:t>Disadvantages</a:t>
            </a:r>
          </a:p>
          <a:p>
            <a:pPr>
              <a:spcBef>
                <a:spcPts val="1000"/>
              </a:spcBef>
            </a:pPr>
            <a:r>
              <a:rPr lang="en-US" sz="2000" dirty="0"/>
              <a:t>Declining readership</a:t>
            </a:r>
          </a:p>
          <a:p>
            <a:pPr>
              <a:spcBef>
                <a:spcPts val="1000"/>
              </a:spcBef>
            </a:pPr>
            <a:r>
              <a:rPr lang="en-US" sz="2000" dirty="0"/>
              <a:t>Clutter</a:t>
            </a:r>
          </a:p>
          <a:p>
            <a:pPr>
              <a:spcBef>
                <a:spcPts val="1000"/>
              </a:spcBef>
            </a:pPr>
            <a:r>
              <a:rPr lang="en-US" sz="2000" dirty="0"/>
              <a:t>Long lead time</a:t>
            </a:r>
          </a:p>
          <a:p>
            <a:pPr>
              <a:spcBef>
                <a:spcPts val="1000"/>
              </a:spcBef>
            </a:pPr>
            <a:r>
              <a:rPr lang="en-US" sz="2000" dirty="0"/>
              <a:t>Little flexibility</a:t>
            </a:r>
          </a:p>
          <a:p>
            <a:pPr>
              <a:spcBef>
                <a:spcPts val="1000"/>
              </a:spcBef>
            </a:pPr>
            <a:r>
              <a:rPr lang="en-US" sz="2000" dirty="0"/>
              <a:t>High cost</a:t>
            </a:r>
          </a:p>
        </p:txBody>
      </p:sp>
      <p:pic>
        <p:nvPicPr>
          <p:cNvPr id="5" name="Picture 4" descr="An advertisement for Philadelphia indulgence shows an open container of the chocolate cream cheese spread surrounded by various snacks. The title reads, if you can dream it, you can dip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031" y="3447183"/>
            <a:ext cx="2087778" cy="2828755"/>
          </a:xfrm>
          <a:prstGeom prst="rect">
            <a:avLst/>
          </a:prstGeom>
        </p:spPr>
      </p:pic>
    </p:spTree>
    <p:extLst>
      <p:ext uri="{BB962C8B-B14F-4D97-AF65-F5344CB8AC3E}">
        <p14:creationId xmlns:p14="http://schemas.microsoft.com/office/powerpoint/2010/main" val="2701726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latin typeface="+mj-lt"/>
              </a:rPr>
              <a:t>Figure 7.13 </a:t>
            </a:r>
            <a:r>
              <a:rPr lang="en-US" sz="3600" dirty="0">
                <a:latin typeface="+mj-lt"/>
              </a:rPr>
              <a:t>Newspaper Advertising</a:t>
            </a:r>
            <a:endParaRPr lang="en-IN" sz="3600" dirty="0">
              <a:latin typeface="+mj-lt"/>
            </a:endParaRPr>
          </a:p>
        </p:txBody>
      </p:sp>
      <p:sp>
        <p:nvSpPr>
          <p:cNvPr id="3" name="Content Placeholder 2"/>
          <p:cNvSpPr>
            <a:spLocks noGrp="1"/>
          </p:cNvSpPr>
          <p:nvPr>
            <p:ph idx="1"/>
          </p:nvPr>
        </p:nvSpPr>
        <p:spPr>
          <a:xfrm>
            <a:off x="457200" y="1600200"/>
            <a:ext cx="3733800" cy="4724400"/>
          </a:xfrm>
        </p:spPr>
        <p:txBody>
          <a:bodyPr/>
          <a:lstStyle/>
          <a:p>
            <a:pPr marL="0" indent="0" eaLnBrk="0" hangingPunct="0">
              <a:spcBef>
                <a:spcPct val="20000"/>
              </a:spcBef>
              <a:buClr>
                <a:schemeClr val="tx1"/>
              </a:buClr>
              <a:buNone/>
            </a:pPr>
            <a:r>
              <a:rPr lang="en-US" sz="2400" b="1" dirty="0"/>
              <a:t>Advantages</a:t>
            </a:r>
          </a:p>
          <a:p>
            <a:pPr>
              <a:defRPr/>
            </a:pPr>
            <a:r>
              <a:rPr lang="en-US" sz="2200" dirty="0"/>
              <a:t>Geographic selectivity</a:t>
            </a:r>
          </a:p>
          <a:p>
            <a:pPr>
              <a:defRPr/>
            </a:pPr>
            <a:r>
              <a:rPr lang="en-US" sz="2200" dirty="0"/>
              <a:t>High flexibility</a:t>
            </a:r>
          </a:p>
          <a:p>
            <a:pPr>
              <a:defRPr/>
            </a:pPr>
            <a:r>
              <a:rPr lang="en-US" sz="2200" dirty="0"/>
              <a:t>High credibility</a:t>
            </a:r>
          </a:p>
          <a:p>
            <a:pPr>
              <a:defRPr/>
            </a:pPr>
            <a:r>
              <a:rPr lang="en-US" sz="2200" dirty="0"/>
              <a:t>Strong audience interest</a:t>
            </a:r>
          </a:p>
          <a:p>
            <a:pPr>
              <a:defRPr/>
            </a:pPr>
            <a:r>
              <a:rPr lang="en-US" sz="2200" dirty="0"/>
              <a:t>Longer copy</a:t>
            </a:r>
          </a:p>
          <a:p>
            <a:pPr>
              <a:defRPr/>
            </a:pPr>
            <a:r>
              <a:rPr lang="en-US" sz="2200" dirty="0"/>
              <a:t>Cumulative volume discounts</a:t>
            </a:r>
          </a:p>
          <a:p>
            <a:pPr>
              <a:defRPr/>
            </a:pPr>
            <a:r>
              <a:rPr lang="en-US" sz="2200" dirty="0"/>
              <a:t>Coupon and special-response features</a:t>
            </a:r>
          </a:p>
        </p:txBody>
      </p:sp>
      <p:sp>
        <p:nvSpPr>
          <p:cNvPr id="4" name="Content Placeholder 3"/>
          <p:cNvSpPr>
            <a:spLocks noGrp="1"/>
          </p:cNvSpPr>
          <p:nvPr>
            <p:ph idx="13"/>
          </p:nvPr>
        </p:nvSpPr>
        <p:spPr>
          <a:xfrm>
            <a:off x="4724400" y="1676400"/>
            <a:ext cx="3733800" cy="4343400"/>
          </a:xfrm>
        </p:spPr>
        <p:txBody>
          <a:bodyPr/>
          <a:lstStyle/>
          <a:p>
            <a:pPr marL="0" indent="0">
              <a:buNone/>
            </a:pPr>
            <a:r>
              <a:rPr lang="en-US" sz="2400" b="1" dirty="0"/>
              <a:t>Disadvantages</a:t>
            </a:r>
          </a:p>
          <a:p>
            <a:r>
              <a:rPr lang="en-US" sz="2200" dirty="0"/>
              <a:t>Poor buying procedures</a:t>
            </a:r>
          </a:p>
          <a:p>
            <a:r>
              <a:rPr lang="en-US" sz="2200" dirty="0"/>
              <a:t>Short life span</a:t>
            </a:r>
          </a:p>
          <a:p>
            <a:r>
              <a:rPr lang="en-US" sz="2200" dirty="0"/>
              <a:t>Clutter</a:t>
            </a:r>
          </a:p>
          <a:p>
            <a:r>
              <a:rPr lang="en-US" sz="2200" dirty="0"/>
              <a:t>Poor quality reproduction</a:t>
            </a:r>
          </a:p>
          <a:p>
            <a:r>
              <a:rPr lang="en-US" sz="2200" dirty="0"/>
              <a:t>Internet competition</a:t>
            </a:r>
          </a:p>
          <a:p>
            <a:r>
              <a:rPr lang="en-US" sz="2200" dirty="0"/>
              <a:t>Aging readership</a:t>
            </a:r>
          </a:p>
        </p:txBody>
      </p:sp>
    </p:spTree>
    <p:extLst>
      <p:ext uri="{BB962C8B-B14F-4D97-AF65-F5344CB8AC3E}">
        <p14:creationId xmlns:p14="http://schemas.microsoft.com/office/powerpoint/2010/main" val="4142826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Media Mix</a:t>
            </a:r>
            <a:endParaRPr lang="en-IN" dirty="0">
              <a:latin typeface="+mj-lt"/>
            </a:endParaRPr>
          </a:p>
        </p:txBody>
      </p:sp>
      <p:sp>
        <p:nvSpPr>
          <p:cNvPr id="3" name="Content Placeholder 2"/>
          <p:cNvSpPr>
            <a:spLocks noGrp="1"/>
          </p:cNvSpPr>
          <p:nvPr>
            <p:ph idx="1"/>
          </p:nvPr>
        </p:nvSpPr>
        <p:spPr/>
        <p:txBody>
          <a:bodyPr/>
          <a:lstStyle/>
          <a:p>
            <a:r>
              <a:rPr lang="en-US" sz="2600" dirty="0"/>
              <a:t>Select proper blend of media</a:t>
            </a:r>
          </a:p>
          <a:p>
            <a:r>
              <a:rPr lang="en-US" sz="2600" dirty="0"/>
              <a:t>Media planners and media buyers</a:t>
            </a:r>
          </a:p>
          <a:p>
            <a:r>
              <a:rPr lang="en-US" sz="2600" b="1" dirty="0"/>
              <a:t>Media multiplier effect</a:t>
            </a:r>
          </a:p>
          <a:p>
            <a:pPr lvl="1"/>
            <a:r>
              <a:rPr lang="en-US" sz="2400" dirty="0"/>
              <a:t>Consumer audience</a:t>
            </a:r>
          </a:p>
          <a:p>
            <a:pPr lvl="1"/>
            <a:r>
              <a:rPr lang="en-US" sz="2400" dirty="0"/>
              <a:t>Business-to-business audience</a:t>
            </a:r>
            <a:endParaRPr lang="en-IN" sz="2400" dirty="0"/>
          </a:p>
        </p:txBody>
      </p:sp>
    </p:spTree>
    <p:extLst>
      <p:ext uri="{BB962C8B-B14F-4D97-AF65-F5344CB8AC3E}">
        <p14:creationId xmlns:p14="http://schemas.microsoft.com/office/powerpoint/2010/main" val="3645700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Figure 7.14 U.S. Advertising Expenditures by Media for Coca-Cola</a:t>
            </a:r>
            <a:endParaRPr lang="en-IN" sz="3600" dirty="0">
              <a:latin typeface="+mj-lt"/>
            </a:endParaRPr>
          </a:p>
        </p:txBody>
      </p:sp>
      <p:pic>
        <p:nvPicPr>
          <p:cNvPr id="4" name="Picture 3" descr="A pie chart shows U S advertising expenditures by medium for coca cola, as follows: television, 63.4%; magazine, 17.7%; radio, 7.2%; outdoor, 6.9%; newspaper 3.1%; interne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803136"/>
            <a:ext cx="5295900" cy="3619500"/>
          </a:xfrm>
          <a:prstGeom prst="rect">
            <a:avLst/>
          </a:prstGeom>
        </p:spPr>
      </p:pic>
      <p:sp>
        <p:nvSpPr>
          <p:cNvPr id="3" name="Content Placeholder 2"/>
          <p:cNvSpPr>
            <a:spLocks noGrp="1"/>
          </p:cNvSpPr>
          <p:nvPr>
            <p:ph idx="1"/>
          </p:nvPr>
        </p:nvSpPr>
        <p:spPr>
          <a:xfrm>
            <a:off x="457200" y="5913120"/>
            <a:ext cx="8229600" cy="381000"/>
          </a:xfrm>
        </p:spPr>
        <p:txBody>
          <a:bodyPr/>
          <a:lstStyle/>
          <a:p>
            <a:pPr marL="0" indent="0">
              <a:buNone/>
            </a:pPr>
            <a:r>
              <a:rPr lang="en-US" sz="1400" dirty="0"/>
              <a:t>Source: Adapted from </a:t>
            </a:r>
            <a:r>
              <a:rPr lang="en-US" sz="1400" i="1" dirty="0"/>
              <a:t>Marketer Trees 2009</a:t>
            </a:r>
            <a:r>
              <a:rPr lang="en-US" sz="1400" dirty="0"/>
              <a:t>, </a:t>
            </a:r>
            <a:r>
              <a:rPr lang="en-US" sz="1400" dirty="0">
                <a:hlinkClick r:id="rId4"/>
              </a:rPr>
              <a:t>http://adage.com/marketertrees09</a:t>
            </a:r>
            <a:r>
              <a:rPr lang="en-US" sz="1400" dirty="0"/>
              <a:t>, December 28, 2009.</a:t>
            </a:r>
          </a:p>
        </p:txBody>
      </p:sp>
    </p:spTree>
    <p:extLst>
      <p:ext uri="{BB962C8B-B14F-4D97-AF65-F5344CB8AC3E}">
        <p14:creationId xmlns:p14="http://schemas.microsoft.com/office/powerpoint/2010/main" val="30120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3E02324-0932-4717-A79F-52E899834003}"/>
              </a:ext>
            </a:extLst>
          </p:cNvPr>
          <p:cNvPicPr>
            <a:picLocks noChangeAspect="1"/>
          </p:cNvPicPr>
          <p:nvPr/>
        </p:nvPicPr>
        <p:blipFill>
          <a:blip r:embed="rId3"/>
          <a:stretch>
            <a:fillRect/>
          </a:stretch>
        </p:blipFill>
        <p:spPr>
          <a:xfrm>
            <a:off x="4571991" y="1820220"/>
            <a:ext cx="4572009" cy="4535433"/>
          </a:xfrm>
          <a:prstGeom prst="rect">
            <a:avLst/>
          </a:prstGeom>
        </p:spPr>
      </p:pic>
      <p:sp>
        <p:nvSpPr>
          <p:cNvPr id="2" name="Title 1"/>
          <p:cNvSpPr>
            <a:spLocks noGrp="1"/>
          </p:cNvSpPr>
          <p:nvPr>
            <p:ph type="title"/>
          </p:nvPr>
        </p:nvSpPr>
        <p:spPr>
          <a:xfrm>
            <a:off x="457200" y="248030"/>
            <a:ext cx="8229600" cy="1097280"/>
          </a:xfrm>
        </p:spPr>
        <p:txBody>
          <a:bodyPr/>
          <a:lstStyle/>
          <a:p>
            <a:r>
              <a:rPr lang="en-US" sz="3600" dirty="0">
                <a:latin typeface="+mj-lt"/>
              </a:rPr>
              <a:t>Coca-Cola</a:t>
            </a:r>
            <a:endParaRPr lang="en-IN" dirty="0">
              <a:latin typeface="+mj-lt"/>
            </a:endParaRPr>
          </a:p>
        </p:txBody>
      </p:sp>
      <p:sp>
        <p:nvSpPr>
          <p:cNvPr id="3" name="Content Placeholder 2"/>
          <p:cNvSpPr>
            <a:spLocks noGrp="1"/>
          </p:cNvSpPr>
          <p:nvPr>
            <p:ph idx="1"/>
          </p:nvPr>
        </p:nvSpPr>
        <p:spPr>
          <a:xfrm>
            <a:off x="457200" y="1600200"/>
            <a:ext cx="5410200" cy="4525963"/>
          </a:xfrm>
        </p:spPr>
        <p:txBody>
          <a:bodyPr/>
          <a:lstStyle/>
          <a:p>
            <a:r>
              <a:rPr lang="en-IN" sz="2600" dirty="0"/>
              <a:t>United all Coke trademark brands</a:t>
            </a:r>
          </a:p>
          <a:p>
            <a:r>
              <a:rPr lang="en-US" sz="2600" dirty="0"/>
              <a:t>“Taste the Feeling”</a:t>
            </a:r>
          </a:p>
          <a:p>
            <a:r>
              <a:rPr lang="en-IN" sz="2600" dirty="0"/>
              <a:t>Movement toward a healthier brand image</a:t>
            </a:r>
            <a:endParaRPr lang="en-US" sz="2600" dirty="0"/>
          </a:p>
          <a:p>
            <a:pPr>
              <a:lnSpc>
                <a:spcPct val="90000"/>
              </a:lnSpc>
            </a:pPr>
            <a:r>
              <a:rPr lang="en-US" sz="2600" dirty="0"/>
              <a:t>Integrated campaign</a:t>
            </a:r>
          </a:p>
          <a:p>
            <a:pPr lvl="1"/>
            <a:r>
              <a:rPr lang="en-US" sz="2400" dirty="0"/>
              <a:t>Television</a:t>
            </a:r>
          </a:p>
          <a:p>
            <a:pPr lvl="1"/>
            <a:r>
              <a:rPr lang="en-US" sz="2400" dirty="0"/>
              <a:t>Print</a:t>
            </a:r>
          </a:p>
          <a:p>
            <a:pPr lvl="1"/>
            <a:r>
              <a:rPr lang="en-US" sz="2400" dirty="0"/>
              <a:t>Social media</a:t>
            </a:r>
          </a:p>
          <a:p>
            <a:r>
              <a:rPr lang="en-US" sz="2600" dirty="0"/>
              <a:t>Cultural-diverse markets</a:t>
            </a:r>
          </a:p>
        </p:txBody>
      </p:sp>
    </p:spTree>
    <p:extLst>
      <p:ext uri="{BB962C8B-B14F-4D97-AF65-F5344CB8AC3E}">
        <p14:creationId xmlns:p14="http://schemas.microsoft.com/office/powerpoint/2010/main" val="3517038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Figure 7.15 Developing Logical Combinations of Media</a:t>
            </a:r>
            <a:endParaRPr lang="en-IN" sz="3600" dirty="0">
              <a:latin typeface="+mj-lt"/>
            </a:endParaRPr>
          </a:p>
        </p:txBody>
      </p:sp>
      <p:pic>
        <p:nvPicPr>
          <p:cNvPr id="7" name="Picture 6" descr="The process of developing logical combinations of media is comprised of 4 steps: market scale, such as local, regional, national, and global; market characteristics, such as demographics, geographic, psychographics, geodemographics, and media habits; media choices, such as television, radio, outdoor, newspaper, internet, magazine, direct mail, other; and message cont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55" y="2009435"/>
            <a:ext cx="8034491" cy="3469050"/>
          </a:xfrm>
          <a:prstGeom prst="rect">
            <a:avLst/>
          </a:prstGeom>
        </p:spPr>
      </p:pic>
    </p:spTree>
    <p:extLst>
      <p:ext uri="{BB962C8B-B14F-4D97-AF65-F5344CB8AC3E}">
        <p14:creationId xmlns:p14="http://schemas.microsoft.com/office/powerpoint/2010/main" val="376264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Media Selection in B-to-B Markets</a:t>
            </a:r>
            <a:endParaRPr lang="en-IN" dirty="0">
              <a:latin typeface="+mj-lt"/>
            </a:endParaRPr>
          </a:p>
        </p:txBody>
      </p:sp>
      <p:sp>
        <p:nvSpPr>
          <p:cNvPr id="3" name="Content Placeholder 2"/>
          <p:cNvSpPr>
            <a:spLocks noGrp="1"/>
          </p:cNvSpPr>
          <p:nvPr>
            <p:ph idx="1"/>
          </p:nvPr>
        </p:nvSpPr>
        <p:spPr/>
        <p:txBody>
          <a:bodyPr/>
          <a:lstStyle/>
          <a:p>
            <a:r>
              <a:rPr lang="en-US" sz="2600" dirty="0"/>
              <a:t>B-to-B ads looking more like consumer ads</a:t>
            </a:r>
          </a:p>
          <a:p>
            <a:r>
              <a:rPr lang="en-US" sz="2600" dirty="0"/>
              <a:t>Reasons for shift</a:t>
            </a:r>
          </a:p>
          <a:p>
            <a:pPr lvl="1"/>
            <a:r>
              <a:rPr lang="en-US" sz="2400" dirty="0"/>
              <a:t>Decision makers also consumers</a:t>
            </a:r>
          </a:p>
          <a:p>
            <a:pPr lvl="1"/>
            <a:r>
              <a:rPr lang="en-US" sz="2400" dirty="0"/>
              <a:t>Decision makers difficult to reach</a:t>
            </a:r>
          </a:p>
          <a:p>
            <a:pPr lvl="1"/>
            <a:r>
              <a:rPr lang="en-US" sz="2400" dirty="0"/>
              <a:t>Clutter in B-to-B traditional media</a:t>
            </a:r>
          </a:p>
          <a:p>
            <a:r>
              <a:rPr lang="en-US" sz="2600" dirty="0"/>
              <a:t>Increase in advertising through consumer media</a:t>
            </a:r>
          </a:p>
          <a:p>
            <a:r>
              <a:rPr lang="en-US" sz="2600" dirty="0"/>
              <a:t>Trade publications still important</a:t>
            </a:r>
          </a:p>
          <a:p>
            <a:r>
              <a:rPr lang="en-US" sz="2600" dirty="0"/>
              <a:t>Business magazines</a:t>
            </a:r>
          </a:p>
        </p:txBody>
      </p:sp>
    </p:spTree>
    <p:extLst>
      <p:ext uri="{BB962C8B-B14F-4D97-AF65-F5344CB8AC3E}">
        <p14:creationId xmlns:p14="http://schemas.microsoft.com/office/powerpoint/2010/main" val="3834411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dirty="0">
                <a:latin typeface="+mj-lt"/>
              </a:rPr>
              <a:t>Figure 7.16 Business-to-Business Advertising Expenditures</a:t>
            </a:r>
          </a:p>
        </p:txBody>
      </p:sp>
      <p:pic>
        <p:nvPicPr>
          <p:cNvPr id="5" name="Picture 4" descr="A pie chart shows business-to-business advertising expenditures, as follows: business publications, 26.0%; television, 25.4%; newspapers, 18.0%; consumer magazines 11.5%; internet 9.6%; radio, 6.7%; outdoor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629112"/>
            <a:ext cx="4907950" cy="3967548"/>
          </a:xfrm>
          <a:prstGeom prst="rect">
            <a:avLst/>
          </a:prstGeom>
        </p:spPr>
      </p:pic>
      <p:sp>
        <p:nvSpPr>
          <p:cNvPr id="3" name="Content Placeholder 2"/>
          <p:cNvSpPr>
            <a:spLocks noGrp="1"/>
          </p:cNvSpPr>
          <p:nvPr>
            <p:ph idx="1"/>
          </p:nvPr>
        </p:nvSpPr>
        <p:spPr>
          <a:xfrm>
            <a:off x="457200" y="5913120"/>
            <a:ext cx="8229600" cy="381000"/>
          </a:xfrm>
        </p:spPr>
        <p:txBody>
          <a:bodyPr/>
          <a:lstStyle/>
          <a:p>
            <a:pPr marL="0" indent="0" eaLnBrk="0" hangingPunct="0">
              <a:buNone/>
            </a:pPr>
            <a:r>
              <a:rPr lang="en-US" sz="1200" dirty="0"/>
              <a:t>Source: Based on Kate Maddox, “Top 100 B-to-B Advertisers Increased Spending 3% in ‘06,” </a:t>
            </a:r>
            <a:r>
              <a:rPr lang="en-US" sz="1200" i="1" dirty="0"/>
              <a:t>B to B</a:t>
            </a:r>
            <a:r>
              <a:rPr lang="en-US" sz="1200" dirty="0"/>
              <a:t>, Vol. 92, No. 11 (September 10, 2007), pp. 25-30.</a:t>
            </a:r>
          </a:p>
        </p:txBody>
      </p:sp>
    </p:spTree>
    <p:extLst>
      <p:ext uri="{BB962C8B-B14F-4D97-AF65-F5344CB8AC3E}">
        <p14:creationId xmlns:p14="http://schemas.microsoft.com/office/powerpoint/2010/main" val="1637378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International Implications</a:t>
            </a:r>
            <a:endParaRPr lang="en-IN" dirty="0">
              <a:latin typeface="+mj-lt"/>
            </a:endParaRPr>
          </a:p>
        </p:txBody>
      </p:sp>
      <p:sp>
        <p:nvSpPr>
          <p:cNvPr id="3" name="Content Placeholder 2"/>
          <p:cNvSpPr>
            <a:spLocks noGrp="1"/>
          </p:cNvSpPr>
          <p:nvPr>
            <p:ph idx="1"/>
          </p:nvPr>
        </p:nvSpPr>
        <p:spPr/>
        <p:txBody>
          <a:bodyPr/>
          <a:lstStyle/>
          <a:p>
            <a:r>
              <a:rPr lang="en-US" sz="2600" dirty="0"/>
              <a:t>Media importance varies.</a:t>
            </a:r>
          </a:p>
          <a:p>
            <a:r>
              <a:rPr lang="en-US" sz="2600" dirty="0"/>
              <a:t>Media viewing habits vary across countries.</a:t>
            </a:r>
          </a:p>
          <a:p>
            <a:r>
              <a:rPr lang="en-US" sz="2600" dirty="0"/>
              <a:t>Media buying is different.</a:t>
            </a:r>
          </a:p>
          <a:p>
            <a:r>
              <a:rPr lang="en-US" sz="2600" dirty="0"/>
              <a:t>Cultural mores vary.</a:t>
            </a:r>
          </a:p>
        </p:txBody>
      </p:sp>
    </p:spTree>
    <p:extLst>
      <p:ext uri="{BB962C8B-B14F-4D97-AF65-F5344CB8AC3E}">
        <p14:creationId xmlns:p14="http://schemas.microsoft.com/office/powerpoint/2010/main" val="1509433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Blog Exercises</a:t>
            </a:r>
            <a:endParaRPr lang="en-IN" dirty="0">
              <a:latin typeface="+mj-lt"/>
            </a:endParaRPr>
          </a:p>
        </p:txBody>
      </p:sp>
      <p:sp>
        <p:nvSpPr>
          <p:cNvPr id="3" name="Content Placeholder 2"/>
          <p:cNvSpPr>
            <a:spLocks noGrp="1"/>
          </p:cNvSpPr>
          <p:nvPr>
            <p:ph idx="1"/>
          </p:nvPr>
        </p:nvSpPr>
        <p:spPr/>
        <p:txBody>
          <a:bodyPr/>
          <a:lstStyle/>
          <a:p>
            <a:r>
              <a:rPr lang="en-US" sz="2600" dirty="0"/>
              <a:t>Durcacell</a:t>
            </a:r>
          </a:p>
          <a:p>
            <a:r>
              <a:rPr lang="en-US" sz="2600" dirty="0"/>
              <a:t>Geico</a:t>
            </a:r>
          </a:p>
          <a:p>
            <a:r>
              <a:rPr lang="en-US" sz="2600" dirty="0"/>
              <a:t>Media</a:t>
            </a:r>
          </a:p>
        </p:txBody>
      </p:sp>
    </p:spTree>
    <p:extLst>
      <p:ext uri="{BB962C8B-B14F-4D97-AF65-F5344CB8AC3E}">
        <p14:creationId xmlns:p14="http://schemas.microsoft.com/office/powerpoint/2010/main" val="1696103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486"/>
            <a:ext cx="8229600" cy="1066800"/>
          </a:xfrm>
        </p:spPr>
        <p:txBody>
          <a:bodyPr anchor="b"/>
          <a:lstStyle/>
          <a:p>
            <a:pPr eaLnBrk="0" hangingPunct="0"/>
            <a:r>
              <a:rPr lang="en-US" sz="3600" dirty="0">
                <a:latin typeface="+mj-lt"/>
              </a:rPr>
              <a:t>Copyright</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022" y="2335102"/>
            <a:ext cx="7295956" cy="2030478"/>
          </a:xfrm>
          <a:prstGeom prst="rect">
            <a:avLst/>
          </a:prstGeom>
        </p:spPr>
      </p:pic>
    </p:spTree>
    <p:extLst>
      <p:ext uri="{BB962C8B-B14F-4D97-AF65-F5344CB8AC3E}">
        <p14:creationId xmlns:p14="http://schemas.microsoft.com/office/powerpoint/2010/main" val="2380938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Chapter Overview</a:t>
            </a:r>
            <a:endParaRPr lang="en-IN" dirty="0">
              <a:latin typeface="+mj-lt"/>
            </a:endParaRPr>
          </a:p>
        </p:txBody>
      </p:sp>
      <p:sp>
        <p:nvSpPr>
          <p:cNvPr id="3" name="Content Placeholder 2"/>
          <p:cNvSpPr>
            <a:spLocks noGrp="1"/>
          </p:cNvSpPr>
          <p:nvPr>
            <p:ph idx="1"/>
          </p:nvPr>
        </p:nvSpPr>
        <p:spPr>
          <a:xfrm>
            <a:off x="457200" y="1600200"/>
            <a:ext cx="4724400" cy="4525963"/>
          </a:xfrm>
        </p:spPr>
        <p:txBody>
          <a:bodyPr/>
          <a:lstStyle/>
          <a:p>
            <a:r>
              <a:rPr lang="en-US" sz="2600" dirty="0"/>
              <a:t>Nature of media strategy</a:t>
            </a:r>
          </a:p>
          <a:p>
            <a:r>
              <a:rPr lang="en-US" sz="2600" dirty="0"/>
              <a:t>Media planning</a:t>
            </a:r>
          </a:p>
          <a:p>
            <a:r>
              <a:rPr lang="en-US" sz="2600" dirty="0"/>
              <a:t>Media buying</a:t>
            </a:r>
          </a:p>
          <a:p>
            <a:r>
              <a:rPr lang="en-US" sz="2600" dirty="0"/>
              <a:t>Media choices</a:t>
            </a:r>
          </a:p>
          <a:p>
            <a:r>
              <a:rPr lang="en-US" sz="2600" dirty="0"/>
              <a:t>B-to-B media selection</a:t>
            </a:r>
          </a:p>
          <a:p>
            <a:r>
              <a:rPr lang="en-US" sz="2600" dirty="0"/>
              <a:t>International media concerns</a:t>
            </a:r>
          </a:p>
        </p:txBody>
      </p:sp>
    </p:spTree>
    <p:extLst>
      <p:ext uri="{BB962C8B-B14F-4D97-AF65-F5344CB8AC3E}">
        <p14:creationId xmlns:p14="http://schemas.microsoft.com/office/powerpoint/2010/main" val="405756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Media Strategy</a:t>
            </a:r>
            <a:endParaRPr lang="en-IN" dirty="0">
              <a:latin typeface="+mj-lt"/>
            </a:endParaRPr>
          </a:p>
        </p:txBody>
      </p:sp>
      <p:sp>
        <p:nvSpPr>
          <p:cNvPr id="3" name="Content Placeholder 2"/>
          <p:cNvSpPr>
            <a:spLocks noGrp="1"/>
          </p:cNvSpPr>
          <p:nvPr>
            <p:ph idx="1"/>
          </p:nvPr>
        </p:nvSpPr>
        <p:spPr>
          <a:xfrm>
            <a:off x="457200" y="1600200"/>
            <a:ext cx="4495800" cy="4525963"/>
          </a:xfrm>
        </p:spPr>
        <p:txBody>
          <a:bodyPr/>
          <a:lstStyle/>
          <a:p>
            <a:pPr marL="0" indent="0">
              <a:buNone/>
            </a:pPr>
            <a:r>
              <a:rPr lang="en-US" sz="2600" dirty="0"/>
              <a:t>Process of analyzing and choosing media for advertising and promotional campaigns.</a:t>
            </a:r>
          </a:p>
        </p:txBody>
      </p:sp>
      <p:pic>
        <p:nvPicPr>
          <p:cNvPr id="4" name="Picture 3" descr="An advertisement for the New Orleans times picayune newspaper. From top to bottom the ad shows 3 sections: a po boy sandwich plate, a person unloading bags of crawfish, and a catch of crabs. The subtitles from top to bottom are blue plate, blue collar, blue cra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384" y="1551954"/>
            <a:ext cx="3303627" cy="3928265"/>
          </a:xfrm>
          <a:prstGeom prst="rect">
            <a:avLst/>
          </a:prstGeom>
        </p:spPr>
      </p:pic>
    </p:spTree>
    <p:extLst>
      <p:ext uri="{BB962C8B-B14F-4D97-AF65-F5344CB8AC3E}">
        <p14:creationId xmlns:p14="http://schemas.microsoft.com/office/powerpoint/2010/main" val="295261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Media Planning</a:t>
            </a:r>
            <a:endParaRPr lang="en-IN" sz="20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255600" indent="-255600">
              <a:buSzPct val="100000"/>
            </a:pPr>
            <a:r>
              <a:rPr lang="en-US" sz="2600" dirty="0"/>
              <a:t>Analysis of target market</a:t>
            </a:r>
          </a:p>
          <a:p>
            <a:pPr marL="255600" indent="-255600">
              <a:buSzPct val="100000"/>
            </a:pPr>
            <a:r>
              <a:rPr lang="en-US" sz="2600" dirty="0"/>
              <a:t>Focus on consumer behavior</a:t>
            </a:r>
          </a:p>
          <a:p>
            <a:pPr marL="255600" indent="-255600">
              <a:buSzPct val="100000"/>
            </a:pPr>
            <a:r>
              <a:rPr lang="en-US" sz="2600" dirty="0"/>
              <a:t>Understanding purchase process</a:t>
            </a:r>
          </a:p>
          <a:p>
            <a:pPr marL="255600" indent="-255600">
              <a:buSzPct val="100000"/>
            </a:pPr>
            <a:r>
              <a:rPr lang="en-US" sz="2600" dirty="0"/>
              <a:t>Study media choices</a:t>
            </a:r>
          </a:p>
          <a:p>
            <a:pPr marL="255600" indent="-255600">
              <a:buSzPct val="100000"/>
            </a:pPr>
            <a:r>
              <a:rPr lang="en-US" sz="2600" dirty="0"/>
              <a:t>Listening and viewing habit</a:t>
            </a:r>
          </a:p>
        </p:txBody>
      </p:sp>
    </p:spTree>
    <p:extLst>
      <p:ext uri="{BB962C8B-B14F-4D97-AF65-F5344CB8AC3E}">
        <p14:creationId xmlns:p14="http://schemas.microsoft.com/office/powerpoint/2010/main" val="210253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200" dirty="0">
                <a:latin typeface="+mj-lt"/>
              </a:rPr>
              <a:t>Figure 7.1 Examples of Times Individuals Are Exposed to Advertisements </a:t>
            </a:r>
            <a:r>
              <a:rPr lang="en-US" sz="2000" b="0" dirty="0">
                <a:latin typeface="+mj-lt"/>
              </a:rPr>
              <a:t>(1 of 2)</a:t>
            </a:r>
            <a:endParaRPr lang="en-IN" sz="20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255600" indent="-255600">
              <a:spcBef>
                <a:spcPts val="1000"/>
              </a:spcBef>
              <a:buSzPct val="100000"/>
            </a:pPr>
            <a:r>
              <a:rPr lang="en-US" sz="2600" dirty="0"/>
              <a:t>A favorite wake-up radio station or one that is listened to during the commute to work</a:t>
            </a:r>
          </a:p>
          <a:p>
            <a:pPr marL="255600" indent="-255600">
              <a:spcBef>
                <a:spcPts val="1000"/>
              </a:spcBef>
              <a:buSzPct val="100000"/>
            </a:pPr>
            <a:r>
              <a:rPr lang="en-US" sz="2600" dirty="0"/>
              <a:t>A favorite morning news show or newspaper</a:t>
            </a:r>
          </a:p>
          <a:p>
            <a:pPr marL="255600" indent="-255600">
              <a:spcBef>
                <a:spcPts val="1000"/>
              </a:spcBef>
              <a:buSzPct val="100000"/>
            </a:pPr>
            <a:r>
              <a:rPr lang="en-US" sz="2600" dirty="0"/>
              <a:t>Trade or business journals that are examined while at work</a:t>
            </a:r>
          </a:p>
          <a:p>
            <a:pPr marL="255600" indent="-255600">
              <a:spcBef>
                <a:spcPts val="1000"/>
              </a:spcBef>
              <a:buSzPct val="100000"/>
            </a:pPr>
            <a:r>
              <a:rPr lang="en-US" sz="2600" dirty="0"/>
              <a:t>A radio station that is played during office hours at work</a:t>
            </a:r>
          </a:p>
          <a:p>
            <a:pPr marL="255600" indent="-255600">
              <a:spcBef>
                <a:spcPts val="1000"/>
              </a:spcBef>
              <a:buSzPct val="100000"/>
            </a:pPr>
            <a:r>
              <a:rPr lang="en-US" sz="2600" dirty="0"/>
              <a:t>Favorite computer sites that are accessed during work</a:t>
            </a:r>
            <a:endParaRPr lang="en-US" sz="2600" dirty="0">
              <a:solidFill>
                <a:schemeClr val="accent2"/>
              </a:solidFill>
              <a:latin typeface="CG Times 12pt"/>
            </a:endParaRPr>
          </a:p>
        </p:txBody>
      </p:sp>
    </p:spTree>
    <p:extLst>
      <p:ext uri="{BB962C8B-B14F-4D97-AF65-F5344CB8AC3E}">
        <p14:creationId xmlns:p14="http://schemas.microsoft.com/office/powerpoint/2010/main" val="149892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200" dirty="0">
                <a:latin typeface="+mj-lt"/>
              </a:rPr>
              <a:t>Figure 7.1 Examples of Times Individuals Are Exposed to Advertisements </a:t>
            </a:r>
            <a:r>
              <a:rPr lang="en-US" sz="2000" b="0" dirty="0">
                <a:latin typeface="+mj-lt"/>
              </a:rPr>
              <a:t>(2 of 2)</a:t>
            </a:r>
            <a:endParaRPr lang="en-IN" sz="20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255600" indent="-255600">
              <a:spcBef>
                <a:spcPts val="1000"/>
              </a:spcBef>
              <a:buSzPct val="100000"/>
            </a:pPr>
            <a:r>
              <a:rPr lang="en-US" sz="2600" dirty="0"/>
              <a:t>Favorite magazines that are read during the evening hours</a:t>
            </a:r>
          </a:p>
          <a:p>
            <a:pPr marL="255600" indent="-255600">
              <a:spcBef>
                <a:spcPts val="1000"/>
              </a:spcBef>
              <a:buSzPct val="100000"/>
            </a:pPr>
            <a:r>
              <a:rPr lang="en-US" sz="2600" dirty="0"/>
              <a:t>Favorite television shows that are watched during the evening hours</a:t>
            </a:r>
          </a:p>
          <a:p>
            <a:pPr marL="255600" indent="-255600">
              <a:spcBef>
                <a:spcPts val="1000"/>
              </a:spcBef>
              <a:buSzPct val="100000"/>
            </a:pPr>
            <a:r>
              <a:rPr lang="en-US" sz="2600" dirty="0"/>
              <a:t>Internet sites that are accessed during leisurely hours</a:t>
            </a:r>
          </a:p>
          <a:p>
            <a:pPr marL="255600" indent="-255600">
              <a:spcBef>
                <a:spcPts val="1000"/>
              </a:spcBef>
              <a:buSzPct val="100000"/>
            </a:pPr>
            <a:r>
              <a:rPr lang="en-US" sz="2600" dirty="0"/>
              <a:t>Shopping, dining, and entertainment venues that are frequented</a:t>
            </a:r>
            <a:r>
              <a:rPr lang="en-US" sz="2600" dirty="0">
                <a:solidFill>
                  <a:schemeClr val="accent2"/>
                </a:solidFill>
                <a:latin typeface="CG Times 12pt"/>
              </a:rPr>
              <a:t>	</a:t>
            </a:r>
          </a:p>
        </p:txBody>
      </p:sp>
    </p:spTree>
    <p:extLst>
      <p:ext uri="{BB962C8B-B14F-4D97-AF65-F5344CB8AC3E}">
        <p14:creationId xmlns:p14="http://schemas.microsoft.com/office/powerpoint/2010/main" val="731519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5285</TotalTime>
  <Words>5060</Words>
  <Application>Microsoft Office PowerPoint</Application>
  <PresentationFormat>On-screen Show (4:3)</PresentationFormat>
  <Paragraphs>556</Paragraphs>
  <Slides>45</Slides>
  <Notes>44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508 Lecture</vt:lpstr>
      <vt:lpstr>Integrated Advertising, Promotion, and Marketing Communications</vt:lpstr>
      <vt:lpstr>Chapter Objectives (1 of 2)</vt:lpstr>
      <vt:lpstr>Chapter Objectives (2 of 2)</vt:lpstr>
      <vt:lpstr>Coca-Cola</vt:lpstr>
      <vt:lpstr>Chapter Overview</vt:lpstr>
      <vt:lpstr>Media Strategy</vt:lpstr>
      <vt:lpstr>Media Planning</vt:lpstr>
      <vt:lpstr>Figure 7.1 Examples of Times Individuals Are Exposed to Advertisements (1 of 2)</vt:lpstr>
      <vt:lpstr>Figure 7.1 Examples of Times Individuals Are Exposed to Advertisements (2 of 2)</vt:lpstr>
      <vt:lpstr>Figure 7.2 Components of a Media Plan</vt:lpstr>
      <vt:lpstr>People Involved in Media Selection</vt:lpstr>
      <vt:lpstr>Media Planner (1 of 2)</vt:lpstr>
      <vt:lpstr>Media Planner (2 of 2)</vt:lpstr>
      <vt:lpstr>Media Buyers</vt:lpstr>
      <vt:lpstr>Advertising Terminology (1 of 2)</vt:lpstr>
      <vt:lpstr>Advertising Terminology (2 of 2)</vt:lpstr>
      <vt:lpstr>Figure 7.4 Hypothetical Media Information for Select Magazines</vt:lpstr>
      <vt:lpstr>Figure 7.5 Calculating Weighted CPM</vt:lpstr>
      <vt:lpstr>Achieving Advertising Objectives (1 of 3)</vt:lpstr>
      <vt:lpstr>Achieving Advertising Objectives (2 of 3)</vt:lpstr>
      <vt:lpstr>Achieving Advertising Objectives (3 of 3)</vt:lpstr>
      <vt:lpstr>Figure 7.6 Brand Recognition Versus Brand Recall</vt:lpstr>
      <vt:lpstr>Figure 7.7 Television Advertising</vt:lpstr>
      <vt:lpstr>Nielsen Ratings</vt:lpstr>
      <vt:lpstr>C3 Ratings</vt:lpstr>
      <vt:lpstr>Figure 7.8 Cost of 30-Second Ad Based on C-3 Ratings</vt:lpstr>
      <vt:lpstr>Ratings Provider</vt:lpstr>
      <vt:lpstr>Local and Regional Television Advertising</vt:lpstr>
      <vt:lpstr>Dynamic Advertising</vt:lpstr>
      <vt:lpstr>Social Media and Television</vt:lpstr>
      <vt:lpstr>YouTube and Television</vt:lpstr>
      <vt:lpstr>Super Bowl Advertising</vt:lpstr>
      <vt:lpstr>Figure 7.9 Radio Advertising</vt:lpstr>
      <vt:lpstr>Figure 7.10 Expenditures on Out-of-Home Advertising</vt:lpstr>
      <vt:lpstr>Figure 7.11 Out-of-Home Advertising</vt:lpstr>
      <vt:lpstr>Figure 7.12 Magazine Advertising</vt:lpstr>
      <vt:lpstr>Figure 7.13 Newspaper Advertising</vt:lpstr>
      <vt:lpstr>Media Mix</vt:lpstr>
      <vt:lpstr>Figure 7.14 U.S. Advertising Expenditures by Media for Coca-Cola</vt:lpstr>
      <vt:lpstr>Figure 7.15 Developing Logical Combinations of Media</vt:lpstr>
      <vt:lpstr>Media Selection in B-to-B Markets</vt:lpstr>
      <vt:lpstr>Figure 7.16 Business-to-Business Advertising Expenditures</vt:lpstr>
      <vt:lpstr>International Implications</vt:lpstr>
      <vt:lpstr>Blog Exercises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Advertising, Promotion, and Marketing Communications, 8e</dc:title>
  <dc:subject>Business</dc:subject>
  <dc:creator>Kenneth E. Clow/Donald Baack</dc:creator>
  <cp:lastModifiedBy>sameerjena</cp:lastModifiedBy>
  <cp:revision>1502</cp:revision>
  <dcterms:created xsi:type="dcterms:W3CDTF">2014-07-14T20:04:21Z</dcterms:created>
  <dcterms:modified xsi:type="dcterms:W3CDTF">2018-01-06T10:15:49Z</dcterms:modified>
</cp:coreProperties>
</file>