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377" r:id="rId2"/>
    <p:sldId id="382" r:id="rId3"/>
    <p:sldId id="444" r:id="rId4"/>
    <p:sldId id="445" r:id="rId5"/>
    <p:sldId id="446" r:id="rId6"/>
    <p:sldId id="447" r:id="rId7"/>
    <p:sldId id="448" r:id="rId8"/>
    <p:sldId id="449" r:id="rId9"/>
    <p:sldId id="450" r:id="rId10"/>
    <p:sldId id="451" r:id="rId11"/>
    <p:sldId id="452" r:id="rId12"/>
    <p:sldId id="453" r:id="rId13"/>
    <p:sldId id="454" r:id="rId14"/>
    <p:sldId id="455" r:id="rId15"/>
    <p:sldId id="456" r:id="rId16"/>
    <p:sldId id="457" r:id="rId17"/>
    <p:sldId id="458" r:id="rId18"/>
    <p:sldId id="459" r:id="rId19"/>
    <p:sldId id="460" r:id="rId20"/>
    <p:sldId id="461" r:id="rId21"/>
    <p:sldId id="463" r:id="rId22"/>
    <p:sldId id="462" r:id="rId23"/>
    <p:sldId id="464" r:id="rId24"/>
    <p:sldId id="465" r:id="rId25"/>
    <p:sldId id="466" r:id="rId26"/>
    <p:sldId id="467" r:id="rId27"/>
    <p:sldId id="468" r:id="rId28"/>
    <p:sldId id="469" r:id="rId29"/>
    <p:sldId id="470" r:id="rId30"/>
    <p:sldId id="471" r:id="rId31"/>
    <p:sldId id="472" r:id="rId32"/>
    <p:sldId id="473" r:id="rId33"/>
    <p:sldId id="474" r:id="rId34"/>
    <p:sldId id="475" r:id="rId35"/>
    <p:sldId id="476" r:id="rId36"/>
    <p:sldId id="477" r:id="rId37"/>
    <p:sldId id="478" r:id="rId38"/>
    <p:sldId id="479" r:id="rId39"/>
    <p:sldId id="481" r:id="rId40"/>
    <p:sldId id="482" r:id="rId41"/>
    <p:sldId id="483" r:id="rId42"/>
    <p:sldId id="484" r:id="rId43"/>
    <p:sldId id="441" r:id="rId44"/>
    <p:sldId id="443" r:id="rId45"/>
  </p:sldIdLst>
  <p:sldSz cx="9144000" cy="6858000" type="screen4x3"/>
  <p:notesSz cx="6858000" cy="91440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9" autoAdjust="0"/>
    <p:restoredTop sz="96305" autoAdjust="0"/>
  </p:normalViewPr>
  <p:slideViewPr>
    <p:cSldViewPr>
      <p:cViewPr varScale="1">
        <p:scale>
          <a:sx n="71" d="100"/>
          <a:sy n="71" d="100"/>
        </p:scale>
        <p:origin x="-1110" y="-90"/>
      </p:cViewPr>
      <p:guideLst>
        <p:guide orient="horz" pos="2160"/>
        <p:guide pos="2880"/>
      </p:guideLst>
    </p:cSldViewPr>
  </p:slideViewPr>
  <p:outlineViewPr>
    <p:cViewPr>
      <p:scale>
        <a:sx n="33" d="100"/>
        <a:sy n="33" d="100"/>
      </p:scale>
      <p:origin x="0" y="-20598"/>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chapter focuses on sales promotions, which include both consumer promotions and trade promotions.</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Coupons can be divided into four major types. Instant-redemption coupons are typically placed on the outside of a package or attached to a store shelf and can be redeemed immediately. Instant-redemption coupons encourage trial purchases since the discount is immediate. Bounce-back coupons are inside a package and encourage repeat purchases because they cannot be used until the package is opened. Scanner-delivered coupons are triggered by an item purchased. The coupon is either for a competing brand or for another variety or flavor than was purchased. The most common motive for scanner-delivered coupons is to encourage brand switching on the next trip to the store. Cross-ruffing coupons are placed on one item for another item, such as a coupon for dip placed on a bag of potato chips.</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29309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disadvantage of coupons is reduced revenues. Companies are giving customers a reduction in price, which means they earn less money. Also, 80% of coupons are used by brand preference consumers, which means they likely would have purchased that brand anyway. The coupon just offers it to them cheaper. But, most manufacturers say it is one of those necessary evils to stay in business. Customers expect coupons. Competitors use coupons so companies have to use them to keep competitors from taking sales away. </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341123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Premiums are prizes, gifts, or other special offers that consumers receive when purchasing a product. The key to premiums is that consumers pay full price for the product. Four different types of premiums are used. Free-in-the-mail premiums are free to consumers who mail in X number of box tops or labels. In- or on-package premiums are located in the package or on the package and are received upon purchase. Store or manufacturer premiums can vary in how they are delivered. They can be prizes in kid’s meals at a fast food restaurant or a golf bag with the purchase of a new set of clubs. Self-liquidating premiums require a small amount of money with the proof-of-purchase. The amount paid usually covers the cost of the item and may even pay for shipping.</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48021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the premium to the target market is important. It needs to be something the target market wants. Try for exclusivity and avoid fads. The premium should reinforce the firm’s products and image, not be</a:t>
            </a:r>
            <a:r>
              <a:rPr lang="en-US" baseline="0" dirty="0"/>
              <a:t> a distraction. </a:t>
            </a:r>
            <a:r>
              <a:rPr lang="en-US" dirty="0"/>
              <a:t>It helps to integrate the premium offer with other IMC tools, such as advertising and POP displays. While premiums can attract customers, don’t expect it to boost short-term profits. In fact, in most cases, companies will lose money on premiums. </a:t>
            </a:r>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490302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terms </a:t>
            </a:r>
            <a:r>
              <a:rPr lang="en-US" i="1" dirty="0"/>
              <a:t>contests</a:t>
            </a:r>
            <a:r>
              <a:rPr lang="en-US" dirty="0"/>
              <a:t> and </a:t>
            </a:r>
            <a:r>
              <a:rPr lang="en-US" i="1" dirty="0"/>
              <a:t>sweepstakes</a:t>
            </a:r>
            <a:r>
              <a:rPr lang="en-US" dirty="0"/>
              <a:t> tend to be used interchangeably, but there is a difference. Contests require some type of activity or skill. They can require a purchase to enter, at least in most states. However, in some states, it is illegal to require a purchase to enter. Sweepstakes rely on random chance. Laws require the odds of winning each prize to be printed in advance and made available at every location where the sweepstakes can be entered. Companies cannot require a purchase to enter, although they can limit people to one entry per visit.</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900037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enter contests and sweepstake because they find them interesting. A few will enter because of the prizes. Consumers are selective on which ones they enter. They do not enter every contest or sweepstake they see. Extrinsic value is the attractiveness of the prize. The more attractive, the more likely to enter. Intrinsic value is the fun or skill of playing. This is more important in contests than sweepstakes. Small, incremental rewards given sporadically will encourage people to keep participating. Scratch-and-win tickets are popular because people know instantly if they are winners or losers.</a:t>
            </a:r>
            <a:r>
              <a:rPr lang="en-US" baseline="0" dirty="0"/>
              <a: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3770208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Internet and social media have become popular venues for sweepstakes and contests. The Internet allows for interactive games, which increase the intrinsic value of playing. Companies can capture data from individuals who play, which can be analyzed and used to plan marketing programs. The Internet is also cheaper.</a:t>
            </a:r>
          </a:p>
          <a:p>
            <a:endParaRPr lang="en-US" dirty="0"/>
          </a:p>
          <a:p>
            <a:r>
              <a:rPr lang="en-US" dirty="0"/>
              <a:t>The goals of contests and sweepstakes should be to encourage traffic to a website or to a retail location. It is doubtful they will boost sales, but they will create awareness and exposure. Intrinsic rewards usually draw people back, not the extrinsic rewards. </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2753301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terms </a:t>
            </a:r>
            <a:r>
              <a:rPr lang="en-US" i="1" dirty="0"/>
              <a:t>refund</a:t>
            </a:r>
            <a:r>
              <a:rPr lang="en-US" dirty="0"/>
              <a:t> and </a:t>
            </a:r>
            <a:r>
              <a:rPr lang="en-US" i="1" dirty="0"/>
              <a:t>rebate</a:t>
            </a:r>
            <a:r>
              <a:rPr lang="en-US" dirty="0"/>
              <a:t> are used interchangeably, but do have different meanings. Refunds are for soft goods,</a:t>
            </a:r>
            <a:r>
              <a:rPr lang="en-US" baseline="0" dirty="0"/>
              <a:t> and</a:t>
            </a:r>
            <a:r>
              <a:rPr lang="en-US" dirty="0"/>
              <a:t> rebates are for hard goods. People do not like refunds and rebates because typically they are a hassle to redeem and involve waiting 6-8 weeks for the check. For some products, rebates have been used for so long that customers expect them and will hardly make a purchase without one. Automobiles and printers are two products people now expect a rebate and will</a:t>
            </a:r>
            <a:r>
              <a:rPr lang="en-US" baseline="0" dirty="0"/>
              <a:t> not </a:t>
            </a:r>
            <a:r>
              <a:rPr lang="en-US" dirty="0"/>
              <a:t>make a purchase without some type of rebate. Redemption rates are low, less then 30% overall. But, if the rebate is for more than $50, the redemption rate jumps up to 65%.</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210828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Sampling involves delivering a free good or service with the hope the person or business will like the brand and purchase it in the future. Businesses use sampling extensively to encourage prospects to try the brand and compare it to the brand they are currently using. Services can also provide samples, such as a 7-day free membership at a fitness center or free initial consultation with a lawyer or dentist. According to a consumer survey of people who tried a sample, 33% made a purchase of the brand during that shopping trip, 58% would buy it again, and 25% bought the sample instead of the intended brand.</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325113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Samples can be distributed in a variety of ways. They can be given to customers as they shop in a store. They can be sent in the mail or delivered as a result of a request. An example of a cross-ruffing sample would be a dryer sheet in a box of detergent or attached to the detergent box. Media samples are distributed through the media, such as the newspapers. Small items, such as perfume, can be attached inside of a magazine page. Professional sampling would be a drug company delivering samples to doctors, or a vendor supplying samples of raw materials to a manufacturer. Selective sampling normally occurs at special events, such as a rodeo or state fair, where a company may distribute a sample of a drink or candy bar for people to try.</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203285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These are the objectives for Chapter 12.</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2027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Sampling is an excellent means of introducing a new product. It can generate interest and leads, especially for B-to-B operations. It can be a way of collecting information, especially for response sampling. Sampling can boost sales through people buying the brand immediately, or on their next trip. Many consumers search the Internet for information, and companies can provide an opportunity for them to request a sample at that time.</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931089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Successful sampling programs are a central part of an IMC plan. It is an excellent means of encouraging trial purchases. It is most effective for new products, new versions of products, and current products to new markets. It is important to target the right audience at the right venue to ensure success. Mass sampling is not cost effective. Firms need to target their sampling programs.</a:t>
            </a:r>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847780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additional or extra number of items are placed in a special package, it is a bonus pack. Typical bonuses range from 20% to 100%, with 30% being the most common.</a:t>
            </a:r>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3566636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Companies use bonus packs for a variety of reasons. Bonus packs are used to increase usage of the product. If consumers have extra potato chips, they are likely to eat more. Bonus packs can be used to match or preempt the competition. Consumers can stockpile the item so an offer by a competitor is no longer attractive. Bonus</a:t>
            </a:r>
            <a:r>
              <a:rPr lang="en-US" baseline="0" dirty="0"/>
              <a:t> packs</a:t>
            </a:r>
            <a:r>
              <a:rPr lang="en-US" dirty="0"/>
              <a:t> can enhance brand loyalty, especially if consumers feel they are getting a good deal with the bonus pack. They can attract new users, but most likely these are individuals who have tried the brand in the past and have a favorable attitude towards the brand. Bonus</a:t>
            </a:r>
            <a:r>
              <a:rPr lang="en-US" baseline="0" dirty="0"/>
              <a:t> packs</a:t>
            </a:r>
            <a:r>
              <a:rPr lang="en-US" dirty="0"/>
              <a:t> can also encourage brand switching, but under the same scenario as a new user.</a:t>
            </a:r>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1645202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price-off is a temporary price reduction. It can be marked on the item or its package, or displayed on the shelf or near the item.</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29787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Price-off promotions are the best and quickest method to stimulate sales. A price reduction can also entice consumers to try a product because the financial risk has been reduced. With the lower price, a</a:t>
            </a:r>
            <a:r>
              <a:rPr lang="en-US" baseline="0" dirty="0"/>
              <a:t> price-off promotion</a:t>
            </a:r>
            <a:r>
              <a:rPr lang="en-US" dirty="0"/>
              <a:t> can encourage brand switching and product stockpiling. The benefit of customers stockpiling is they may consume more of the product. The major disadvantages is that a price-off will reduce profits. It normally takes a 20% to 40% boost in sales to offset just a 5% price reduction. Price-offs</a:t>
            </a:r>
            <a:r>
              <a:rPr lang="en-US" baseline="0" dirty="0"/>
              <a:t> </a:t>
            </a:r>
            <a:r>
              <a:rPr lang="en-US" dirty="0"/>
              <a:t>encourage greater price sensitivity. Consumers become reluctant to pay full price for the item. Long-term, price-off</a:t>
            </a:r>
            <a:r>
              <a:rPr lang="en-US" baseline="0" dirty="0"/>
              <a:t>s </a:t>
            </a:r>
            <a:r>
              <a:rPr lang="en-US" dirty="0"/>
              <a:t>can have a negative impact on brand image.</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3884830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(Bonus Slide,</a:t>
            </a:r>
            <a:r>
              <a:rPr lang="en-US" baseline="0" dirty="0"/>
              <a:t> not in textbook) </a:t>
            </a:r>
            <a:r>
              <a:rPr lang="en-US" dirty="0"/>
              <a:t>It is interesting to look at the impact a price-off has on a purchase decision. Most consumers, 51%, were not aware the item was on sale when they purchased it. Another 40% would have purchased the product anyway. That means only 9% of consumers purchased the item because of the price-off.</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103776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times, companies combine two or more consumer promotions into a single campaign, called an </a:t>
            </a:r>
            <a:r>
              <a:rPr lang="en-US" b="1" dirty="0"/>
              <a:t>overlay</a:t>
            </a:r>
            <a:r>
              <a:rPr lang="en-US" dirty="0"/>
              <a:t>. It may involve a promotion for a sweepstake or contest with a coupon attached to encourage purchasing the product. A common overlay involves passing out coupons at the same time consumers are given a sample of the product. </a:t>
            </a:r>
            <a:r>
              <a:rPr lang="en-US" b="1" dirty="0"/>
              <a:t>Tie-ins</a:t>
            </a:r>
            <a:r>
              <a:rPr lang="en-US" dirty="0"/>
              <a:t> are when two or more companies or products are promoted within a single campaign. An </a:t>
            </a:r>
            <a:r>
              <a:rPr lang="en-US" b="1" dirty="0"/>
              <a:t>intra-company tie-in</a:t>
            </a:r>
            <a:r>
              <a:rPr lang="en-US" dirty="0"/>
              <a:t> involves products within one company. </a:t>
            </a:r>
            <a:r>
              <a:rPr lang="en-US" b="1" dirty="0"/>
              <a:t>Inter-company tie-ins</a:t>
            </a:r>
            <a:r>
              <a:rPr lang="en-US" dirty="0"/>
              <a:t> involve two or more companies working together.</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935449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Consumers can be divided into four groups based on their propensity to use promotions. Consumers tend to fall into one of the four groups, but it will also vary by product. Someone who is brand loyal for ketchup may be price-sensitive for coffee. </a:t>
            </a:r>
            <a:r>
              <a:rPr lang="en-US" b="1" dirty="0"/>
              <a:t>Promotion-prone consumers</a:t>
            </a:r>
            <a:r>
              <a:rPr lang="en-US" dirty="0"/>
              <a:t> regularly respond to various consumer promotions and like to purchase products when they are on-deal. </a:t>
            </a:r>
            <a:r>
              <a:rPr lang="en-US" b="1" dirty="0"/>
              <a:t>Brand-loyal consumers</a:t>
            </a:r>
            <a:r>
              <a:rPr lang="en-US" dirty="0"/>
              <a:t> purchase only one particular brand of a product and will not substitute a competing brand regardless of the type of promotion being offered. </a:t>
            </a:r>
            <a:r>
              <a:rPr lang="en-US" b="1" dirty="0"/>
              <a:t>Brand-preference consumers</a:t>
            </a:r>
            <a:r>
              <a:rPr lang="en-US" dirty="0"/>
              <a:t> have a small set of brands for which they have a strong preference. Promotions for one of these select brands will impact which brand is purchased. </a:t>
            </a:r>
            <a:r>
              <a:rPr lang="en-US" b="1" dirty="0"/>
              <a:t>Price-sensitive consumers</a:t>
            </a:r>
            <a:r>
              <a:rPr lang="en-US" dirty="0"/>
              <a:t> purchase whichever brand has the lowest price and use promotions that reduce the price.</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701402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planning consumer promotions, firms must always support the brand image and position strategy and choose promotions that reinforce the image and position that is desired. It is also important to consider the target audience and the types of promotions they are the most receptive to. In terms of types of consumers, promotion-prone consumers respond to deals and will switch to a brand being offered on-deal. That means a competitor can offer a deal, and the</a:t>
            </a:r>
            <a:r>
              <a:rPr lang="en-US" baseline="0" dirty="0"/>
              <a:t> promotion-prone consumer</a:t>
            </a:r>
            <a:r>
              <a:rPr lang="en-US" dirty="0"/>
              <a:t> will immediately switch. Price-sensitive consumers don’t care about the brand name. They just want the cheapest product. While promotions will boost sales from these two groups, neither group is loyal and as a result not attractive in the long run.</a:t>
            </a: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29971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Huggies brand is owned by Kimberly-Clark.</a:t>
            </a:r>
            <a:r>
              <a:rPr lang="en-US" baseline="0" dirty="0"/>
              <a:t> Through its website, Huggies offers assistance to parents. The Huggies Big Kid Academy provides various tools to assist parents in potty training their children. Huggies engages in a fully integrated marketing campaign with advertising, sponsorships, and promotions. In terms of sales promotions, Huggies uses both consumer and trade promotions. The brand utilizes traditional coupon approaches plus Facebook and social media promotions. The brand also offers contests through a tie-in with Disney.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6115068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Brand-loyal consumers will stay with a brand and don’t need a promotion to make a purchase. If they are brand loyal to a competing brand, a promotion is not going to sway them to make a purchase. The best group to pursue is brand-preference consumers. They have a small set of brands they prefer, and deals for one of those brands can modify purchase behavior. They also can be encouraged to become more brand loyal. While consumers tend to be one of the four types, it also varies across product categories. Of the four groups, the brand-preference consumers are the best target.</a:t>
            </a:r>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775769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 promotions are incentives given to channel members to push products through the channel. For manufacturers, trade promotions account for about 70% of the marketing budget. It is the second largest expense after cost-of-goods sold. It now accounts for about 17.4% of the gross sales of a manufacturer. Trade promotions can be classified into four groups: trade allowances, trade incentives, trade contests, and trade shows. Consumers never see trade promotions and most have never heard of them, but they have a huge impact on what brands are placed on retail shelves.</a:t>
            </a:r>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2797537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largest category of trade promotions is </a:t>
            </a:r>
            <a:r>
              <a:rPr lang="en-US" b="1" dirty="0"/>
              <a:t>trade allowances</a:t>
            </a:r>
            <a:r>
              <a:rPr lang="en-US" dirty="0"/>
              <a:t>, which are financial incentives directed to a channel member to stock a particular brand of product. The major type of trade allowance is an </a:t>
            </a:r>
            <a:r>
              <a:rPr lang="en-US" b="1" dirty="0"/>
              <a:t>off-invoice allowance</a:t>
            </a:r>
            <a:r>
              <a:rPr lang="en-US" dirty="0"/>
              <a:t>, which is a discount on the product to encourage channel members to place an order. Off-invoice allowances account for 35% of all trade dollars, by far the largest category of trade promotions. Because off-invoice allowances are used so much, retailers are reluctant to purchase products off-deal. Pressure from competitors who offer deals keeps the cycle going where manufacturers have to keep offering allowances.	</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28496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controversial form of trade allowance is the </a:t>
            </a:r>
            <a:r>
              <a:rPr lang="en-US" b="1" dirty="0"/>
              <a:t>slotting fee</a:t>
            </a:r>
            <a:r>
              <a:rPr lang="en-US" dirty="0"/>
              <a:t>, which is a fee charged by retailers to stock new products. Retailers have four reasons for charging slotting fees which can amount to millions of dollars. The average cost, in slotting fees, for a manufacturer to launch a new product is $1.5 to $2 million. Retailer justifications are 1) it costs money to add a new product to inventory; 2) it requires shelf space which means other products have to be taken off or less space allocated; 3) it simplifies the decision process since manufacturers will not introduce new products unless they are sure they will sell; and 4) it adds to the bottom line, profit. Manufacturers argue that slotting fees are a form of extortion, divert</a:t>
            </a:r>
            <a:r>
              <a:rPr lang="en-US" baseline="0" dirty="0"/>
              <a:t> </a:t>
            </a:r>
            <a:r>
              <a:rPr lang="en-US" dirty="0"/>
              <a:t>money they could spend on advertising and marketing, and are detrimental to small manufacturers who can’t afford the fees. A small number of retailers will charge an exit fee instead, which is payment of monies to remove an item if it does not sell and has to be removed from inventory.</a:t>
            </a:r>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394072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major problem with trade allowances is that retailers do not always pass along the savings to customers. That only occurs 52% of the time. Retailers like one brand to be on-deal all of the time so price-sensitive</a:t>
            </a:r>
            <a:r>
              <a:rPr lang="en-US" baseline="0" dirty="0"/>
              <a:t> </a:t>
            </a:r>
            <a:r>
              <a:rPr lang="en-US" dirty="0"/>
              <a:t>customers will always have one brand to purchase. Trade allowances permit retailers to schedule promotions and promote deals to their customers. Another problem is </a:t>
            </a:r>
            <a:r>
              <a:rPr lang="en-US" b="1" dirty="0"/>
              <a:t>forward buying</a:t>
            </a:r>
            <a:r>
              <a:rPr lang="en-US" dirty="0"/>
              <a:t>, which involves retailers purchasing additional merchandise when it is on-deal to sell later when it is off-deal. This allows them to earn extra money. The disadvantage is the carrying costs of the extra inventory. Another problem is </a:t>
            </a:r>
            <a:r>
              <a:rPr lang="en-US" b="1" dirty="0"/>
              <a:t>diversion</a:t>
            </a:r>
            <a:r>
              <a:rPr lang="en-US" dirty="0"/>
              <a:t>, which is buying a product on-deal in one part of the country and shipping it to another part of the country where it is off-deal. This does not occur nearly as often as forward buying because of the cost of shipping.</a:t>
            </a:r>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156650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industries that use sales people, trade contests can be used to spur sales. Funds used in trade contests are known as “spiff money.” Rewards for winning can be cash, but prizes seem to work better. Trade contests can be designed for various channels, or for various companies within one channel. While it can be an incentive for salespeople to push a brand, some organizations do not allow trade contests because they see them as a conflict of interest. Salespeople may not do what is best for customers, or for the company.</a:t>
            </a:r>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3080096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t>
            </a:r>
            <a:r>
              <a:rPr lang="en-US" b="1" dirty="0"/>
              <a:t>trade incentives</a:t>
            </a:r>
            <a:r>
              <a:rPr lang="en-US" dirty="0"/>
              <a:t> the channel member must perform some type of marketing function to receive the funds. Most trade incentives are with retailers. The three types are cooperative merchandising agreements, premium or bonus packs, and cooperative advertising programs.</a:t>
            </a:r>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154155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cooperative merchandising agreement</a:t>
            </a:r>
            <a:r>
              <a:rPr lang="en-US" dirty="0"/>
              <a:t> is a formal agreement between a manufacturer and a channel member (normally a retailer) that specifies the marketing functions the channel member will perform in exchange for the financial incentive. They are popular with manufacturers because the retailer must perform some marketing functions, manufacturers have control, and it is a long-term commitment. Retailers like them because they can schedule calendar promotions to ensure one brand is always on sale. The problem is that retailers want the price allowance – just give us the discount, we don’t want to perform any marketing functions! Another trade incentive is the premium or bonus pack, which is free additional merchandise with an order. For example, for every 100 cases ordered another 5 are given free.</a:t>
            </a:r>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99411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used and well-known trade incentive is cooperative advertising. Manufacturers pay a part of the cost of retail advertisements in exchange for promoting the manufacturer’s brand. To earn the co-op dollars, the retailer must meet the manufacturer’s guidelines. Also, no competing brands can be in the ad. Retailers accrue co-op dollars based on sales. Co-op</a:t>
            </a:r>
            <a:r>
              <a:rPr lang="en-US" baseline="0" dirty="0"/>
              <a:t> advertising </a:t>
            </a:r>
            <a:r>
              <a:rPr lang="en-US" dirty="0"/>
              <a:t>allows retailers to expand their advertising budget since the manufacturer will pick up 50% to 80% of the costs. Manufacturers like co-op</a:t>
            </a:r>
            <a:r>
              <a:rPr lang="en-US" baseline="0" dirty="0"/>
              <a:t> ads</a:t>
            </a:r>
            <a:r>
              <a:rPr lang="en-US" dirty="0"/>
              <a:t> because their brand is being promoted in local markets by retail stores.</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8856463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 shows are used extensively in business-to-business marketing programs. It allows sellers to display merchandise and to seek prospects. It allows buyers to compare merchandise of various manufacturers and to see vendors for their stores. Few deals are ever finalized at trade shows. It is more of an opportunity to meet, look, and learn. International attendees, however, want to make deals so American companies must be aware of this difference. The number of international trade shows has increased as global competition has increased. There has also been a movement away from really large national shows to smaller regional and niche shows. Such shows make it easier for companies to locate good prospects, and the costs are much lower.</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233338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Consumer promotions</a:t>
            </a:r>
            <a:r>
              <a:rPr lang="en-US" dirty="0"/>
              <a:t> are incentives directed to a firm’s customers and can be consumers or businesses that purchase the products for consumption. </a:t>
            </a:r>
            <a:r>
              <a:rPr lang="en-US" b="1" dirty="0"/>
              <a:t>Trade promotions</a:t>
            </a:r>
            <a:r>
              <a:rPr lang="en-US" dirty="0"/>
              <a:t> are directed to channel members to push products through the distribution channel. The primary danger of sales promotions is that they erode brand equity and focus more on price. Sales promotions can be used to differentiate a brand, but firms must be careful about over-reliance on promotions. The use of sales promotions varies with the product life cycle. The greatest emphasis on promotions would come in the maturity stage.</a:t>
            </a:r>
            <a:endParaRPr lang="en-US" b="1"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715503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Buyers at trade shows can be divided into five categories. </a:t>
            </a:r>
            <a:r>
              <a:rPr lang="en-US" b="1" dirty="0"/>
              <a:t>Education seekers</a:t>
            </a:r>
            <a:r>
              <a:rPr lang="en-US" dirty="0"/>
              <a:t> want to browse, look, and learn but are not interested in buying. </a:t>
            </a:r>
            <a:r>
              <a:rPr lang="en-US" b="1" dirty="0"/>
              <a:t>Reinforcement seekers</a:t>
            </a:r>
            <a:r>
              <a:rPr lang="en-US" dirty="0"/>
              <a:t> want reassurance they made the right decision in past purchases. </a:t>
            </a:r>
            <a:r>
              <a:rPr lang="en-US" b="1" dirty="0"/>
              <a:t>Solution seekers</a:t>
            </a:r>
            <a:r>
              <a:rPr lang="en-US" dirty="0"/>
              <a:t> seek solutions to specific problems and are in the buying mode if they find the right solution. </a:t>
            </a:r>
            <a:r>
              <a:rPr lang="en-US" b="1" dirty="0"/>
              <a:t>Buying teams</a:t>
            </a:r>
            <a:r>
              <a:rPr lang="en-US" dirty="0"/>
              <a:t> seek vendors for their businesses and are usually ready to talk sales. </a:t>
            </a:r>
            <a:r>
              <a:rPr lang="en-US" b="1" dirty="0"/>
              <a:t>Power buyers</a:t>
            </a:r>
            <a:r>
              <a:rPr lang="en-US" dirty="0"/>
              <a:t> are upper management or key purchasing agents with the authority to buy. By differentiating the type of buyer, companies can concentrate on those most likely to buy at the trade show, or immediately following the trade show.</a:t>
            </a:r>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27453920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Trade promotions are problems! Often corporate reward structures push sales, and an easy way to stimulate sales is some type of consumer or trade promotion. Trade promotions often are not part of the IMC plan. While trade promotions can boost sales, it often results in higher costs and lower profits. Trade promotions encourage an over-reliance on promotions to push merchandise with channel members and with consumers. It then becomes difficult to reduce their</a:t>
            </a:r>
            <a:r>
              <a:rPr lang="en-US" baseline="0" dirty="0"/>
              <a:t> usage</a:t>
            </a:r>
            <a:r>
              <a:rPr lang="en-US" dirty="0"/>
              <a:t> because competitors are using promotions to keep up with each other. The end result is a potential erosion of brand image.</a:t>
            </a:r>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426149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Sales promotions can be a challenge internationally. Legal restrictions and culture can impact which promotions can be used and should be used. Emphasis will vary. Each promotion has to be adapted to what is best in that country. </a:t>
            </a:r>
          </a:p>
        </p:txBody>
      </p:sp>
      <p:sp>
        <p:nvSpPr>
          <p:cNvPr id="4" name="Slide Number Placeholder 3"/>
          <p:cNvSpPr>
            <a:spLocks noGrp="1"/>
          </p:cNvSpPr>
          <p:nvPr>
            <p:ph type="sldNum" sz="quarter" idx="10"/>
          </p:nvPr>
        </p:nvSpPr>
        <p:spPr/>
        <p:txBody>
          <a:bodyPr/>
          <a:lstStyle/>
          <a:p>
            <a:fld id="{A73D6722-9B4D-4E29-B226-C325925A8118}" type="slidenum">
              <a:rPr lang="en-US" smtClean="0"/>
              <a:t>42</a:t>
            </a:fld>
            <a:endParaRPr lang="en-US" dirty="0"/>
          </a:p>
        </p:txBody>
      </p:sp>
    </p:spTree>
    <p:extLst>
      <p:ext uri="{BB962C8B-B14F-4D97-AF65-F5344CB8AC3E}">
        <p14:creationId xmlns:p14="http://schemas.microsoft.com/office/powerpoint/2010/main" val="2445700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The</a:t>
            </a:r>
            <a:r>
              <a:rPr lang="en-US" baseline="0" dirty="0">
                <a:latin typeface="Arial" charset="0"/>
              </a:rPr>
              <a:t> blog exercises for Chapter 12 include Papa John’s, Brookshire’s, and consumer promotions.</a:t>
            </a:r>
            <a:endParaRPr lang="en-US" dirty="0">
              <a:latin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t>43</a:t>
            </a:fld>
            <a:endParaRPr lang="en-US" dirty="0"/>
          </a:p>
        </p:txBody>
      </p:sp>
    </p:spTree>
    <p:extLst>
      <p:ext uri="{BB962C8B-B14F-4D97-AF65-F5344CB8AC3E}">
        <p14:creationId xmlns:p14="http://schemas.microsoft.com/office/powerpoint/2010/main" val="236463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Enticing a consumer to take the final step and make a purchase constitutes a primary goal for consumer promotions. Advertising often creates the interest and excitement that brings consumers to the store. Promotions can then be used to encourage the actual purchase. This slide lists the major forms of consumer promotions.</a:t>
            </a:r>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291888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Coupons offer a price reduction to the consumer. It may be a percentage off of the retail price, or absolute amount. Companies</a:t>
            </a:r>
            <a:r>
              <a:rPr lang="en-US" baseline="0" dirty="0"/>
              <a:t> issued $5</a:t>
            </a:r>
            <a:r>
              <a:rPr lang="en-US" dirty="0"/>
              <a:t>00 billion in coupons and 2.8 billion were redeemed, a redemption rate of 0.85%. The average value of coupons was $1.94. That equates to about $5.9 billion in savings. Coupons are used at some level in about 72% of households.</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53009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Manufacturers issue about 80% of all coupons. Most coupons are sent through print media with free-standing inserts (FSI) accounting for about 90% of all coupons distributed. The advantage of using FSIs is that consumers must make a conscious effort to clip the coupon. This helps create brand awareness and encourages a purchase on the next trip to the store. Digital (online) coupons are growing in popularity. They are easy to find and print. The users of digital coupons are more affluent and better educated than users of printed coupons. Coupons are also now being sent to cell phones and used on smartphones.</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334035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Coupons can be delivered in a variety of ways. Free-standing inserts are the most common, with 88% of all coupons being distributed in this way. They can also be distributed through direct mail. They can be placed on packages or inside packages. They can be in the store on shelves, or in bins, or delivered by the scanner at the time of checkout. Coupons can be digital or delivered by employees of an organization.</a:t>
            </a:r>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63665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newspaper</a:t>
            </a:r>
            <a:r>
              <a:rPr lang="en-US" baseline="0" dirty="0"/>
              <a:t> circular for Boyer’s illustrates coupon issuance for grocery stores.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047151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1/6/2018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1/6/2018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1/6/2018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94581"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030750"/>
            <a:ext cx="8229600" cy="694201"/>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741863"/>
            <a:ext cx="8229600" cy="112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9" name="Content Placeholder 8"/>
          <p:cNvSpPr>
            <a:spLocks noGrp="1"/>
          </p:cNvSpPr>
          <p:nvPr>
            <p:ph sz="quarter" idx="15"/>
          </p:nvPr>
        </p:nvSpPr>
        <p:spPr>
          <a:xfrm>
            <a:off x="3962400" y="3810000"/>
            <a:ext cx="914400" cy="91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185063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1/6/2018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1/6/2018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a:t>
            </a:r>
            <a:r>
              <a:rPr lang="en-US" altLang="en-US" sz="1200" dirty="0" smtClean="0">
                <a:latin typeface="Verdana" panose="020B0604030504040204" pitchFamily="34" charset="0"/>
                <a:ea typeface="Verdana" panose="020B0604030504040204" pitchFamily="34" charset="0"/>
                <a:cs typeface="Verdana" panose="020B0604030504040204" pitchFamily="34" charset="0"/>
              </a:rPr>
              <a:t>2018 Pearson Education Ltd</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a:t>
            </a:r>
            <a:r>
              <a:rPr lang="en-US" altLang="en-US" sz="1200" b="0"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61"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7"/>
            <a:ext cx="8382000" cy="1022534"/>
          </a:xfrm>
        </p:spPr>
        <p:txBody>
          <a:bodyPr/>
          <a:lstStyle/>
          <a:p>
            <a:r>
              <a:rPr lang="en-US" sz="3600" dirty="0">
                <a:latin typeface="+mj-lt"/>
              </a:rPr>
              <a:t>Integrated Advertising, Promotion, and Marketing Communications</a:t>
            </a:r>
            <a:endParaRPr lang="en-IN" sz="3600" dirty="0">
              <a:latin typeface="+mj-lt"/>
            </a:endParaRPr>
          </a:p>
        </p:txBody>
      </p:sp>
      <p:sp>
        <p:nvSpPr>
          <p:cNvPr id="3" name="Text Placeholder 2"/>
          <p:cNvSpPr>
            <a:spLocks noGrp="1"/>
          </p:cNvSpPr>
          <p:nvPr>
            <p:ph type="body" sz="quarter" idx="13"/>
          </p:nvPr>
        </p:nvSpPr>
        <p:spPr>
          <a:xfrm>
            <a:off x="457200" y="1295400"/>
            <a:ext cx="8229600" cy="349068"/>
          </a:xfrm>
        </p:spPr>
        <p:txBody>
          <a:bodyPr/>
          <a:lstStyle/>
          <a:p>
            <a:r>
              <a:rPr lang="en-US" sz="2400" dirty="0">
                <a:latin typeface="+mj-lt"/>
              </a:rPr>
              <a:t>Eighth</a:t>
            </a:r>
            <a:r>
              <a:rPr lang="en-IN" sz="2400" dirty="0">
                <a:latin typeface="+mj-lt"/>
              </a:rPr>
              <a:t> </a:t>
            </a:r>
            <a:r>
              <a:rPr lang="en-IN" sz="2400" dirty="0">
                <a:latin typeface="+mj-lt"/>
              </a:rPr>
              <a:t>Edition, Global Edition</a:t>
            </a:r>
            <a:endParaRPr lang="en-IN" sz="2400" dirty="0">
              <a:latin typeface="+mj-lt"/>
            </a:endParaRPr>
          </a:p>
        </p:txBody>
      </p:sp>
      <p:sp>
        <p:nvSpPr>
          <p:cNvPr id="4" name="Text Placeholder 3"/>
          <p:cNvSpPr>
            <a:spLocks noGrp="1"/>
          </p:cNvSpPr>
          <p:nvPr>
            <p:ph type="body" sz="quarter" idx="14"/>
          </p:nvPr>
        </p:nvSpPr>
        <p:spPr/>
        <p:txBody>
          <a:bodyPr/>
          <a:lstStyle/>
          <a:p>
            <a:pPr algn="ctr"/>
            <a:r>
              <a:rPr lang="en-IN" sz="4000" b="1" dirty="0"/>
              <a:t>Chapter 12</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t>Sales Promotions</a:t>
            </a:r>
            <a:endParaRPr lang="en-US" sz="3600" dirty="0">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815734"/>
            <a:ext cx="3368274" cy="4338263"/>
          </a:xfrm>
          <a:prstGeom prst="rect">
            <a:avLst/>
          </a:prstGeom>
          <a:ln w="6350">
            <a:solidFill>
              <a:schemeClr val="tx1"/>
            </a:solidFill>
          </a:ln>
        </p:spPr>
      </p:pic>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a:t>
            </a:r>
            <a:r>
              <a:rPr lang="en-US" altLang="en-US" dirty="0" smtClean="0">
                <a:latin typeface="Verdana" panose="020B0604030504040204" pitchFamily="34" charset="0"/>
                <a:ea typeface="Verdana" panose="020B0604030504040204" pitchFamily="34" charset="0"/>
                <a:cs typeface="Verdana" panose="020B0604030504040204" pitchFamily="34" charset="0"/>
              </a:rPr>
              <a:t>2018 Pearson Education Ltd. </a:t>
            </a:r>
            <a:r>
              <a:rPr lang="en-US" altLang="en-US" dirty="0">
                <a:latin typeface="Verdana" panose="020B0604030504040204" pitchFamily="34" charset="0"/>
                <a:ea typeface="Verdana" panose="020B0604030504040204" pitchFamily="34" charset="0"/>
                <a:cs typeface="Verdana" panose="020B0604030504040204" pitchFamily="34" charset="0"/>
              </a:rPr>
              <a:t>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Types of Coupons</a:t>
            </a:r>
            <a:endParaRPr lang="en-IN" dirty="0">
              <a:latin typeface="+mj-lt"/>
            </a:endParaRPr>
          </a:p>
        </p:txBody>
      </p:sp>
      <p:sp>
        <p:nvSpPr>
          <p:cNvPr id="3" name="Content Placeholder 2"/>
          <p:cNvSpPr>
            <a:spLocks noGrp="1"/>
          </p:cNvSpPr>
          <p:nvPr>
            <p:ph idx="1"/>
          </p:nvPr>
        </p:nvSpPr>
        <p:spPr/>
        <p:txBody>
          <a:bodyPr/>
          <a:lstStyle/>
          <a:p>
            <a:r>
              <a:rPr lang="en-US" sz="2600" dirty="0"/>
              <a:t>Instant-redemption</a:t>
            </a:r>
          </a:p>
          <a:p>
            <a:pPr lvl="1"/>
            <a:r>
              <a:rPr lang="en-US" sz="2400" dirty="0"/>
              <a:t>Lead to trial purchases</a:t>
            </a:r>
          </a:p>
          <a:p>
            <a:r>
              <a:rPr lang="en-US" sz="2600" dirty="0"/>
              <a:t>Bounce-back</a:t>
            </a:r>
          </a:p>
          <a:p>
            <a:pPr lvl="1"/>
            <a:r>
              <a:rPr lang="en-US" sz="2400" dirty="0"/>
              <a:t>Encourages repeat purchases</a:t>
            </a:r>
          </a:p>
          <a:p>
            <a:r>
              <a:rPr lang="en-US" sz="2600" dirty="0"/>
              <a:t>Scanner-delivered</a:t>
            </a:r>
          </a:p>
          <a:p>
            <a:pPr lvl="1"/>
            <a:r>
              <a:rPr lang="en-US" sz="2400" dirty="0"/>
              <a:t>Encourages brand switching</a:t>
            </a:r>
          </a:p>
          <a:p>
            <a:r>
              <a:rPr lang="en-US" sz="2600" dirty="0"/>
              <a:t>Cross-ruffing</a:t>
            </a:r>
          </a:p>
        </p:txBody>
      </p:sp>
    </p:spTree>
    <p:extLst>
      <p:ext uri="{BB962C8B-B14F-4D97-AF65-F5344CB8AC3E}">
        <p14:creationId xmlns:p14="http://schemas.microsoft.com/office/powerpoint/2010/main" val="1880918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Disadvantages of Coupons</a:t>
            </a:r>
            <a:endParaRPr lang="en-IN" dirty="0">
              <a:latin typeface="+mj-lt"/>
            </a:endParaRPr>
          </a:p>
        </p:txBody>
      </p:sp>
      <p:sp>
        <p:nvSpPr>
          <p:cNvPr id="3" name="Content Placeholder 2"/>
          <p:cNvSpPr>
            <a:spLocks noGrp="1"/>
          </p:cNvSpPr>
          <p:nvPr>
            <p:ph idx="1"/>
          </p:nvPr>
        </p:nvSpPr>
        <p:spPr/>
        <p:txBody>
          <a:bodyPr/>
          <a:lstStyle/>
          <a:p>
            <a:pPr>
              <a:lnSpc>
                <a:spcPct val="80000"/>
              </a:lnSpc>
            </a:pPr>
            <a:r>
              <a:rPr lang="en-US" sz="2600" dirty="0"/>
              <a:t>Reduced revenues</a:t>
            </a:r>
          </a:p>
          <a:p>
            <a:pPr>
              <a:lnSpc>
                <a:spcPct val="80000"/>
              </a:lnSpc>
            </a:pPr>
            <a:r>
              <a:rPr lang="en-US" sz="2600" dirty="0"/>
              <a:t>80% used by brand preference consumers</a:t>
            </a:r>
          </a:p>
          <a:p>
            <a:pPr>
              <a:lnSpc>
                <a:spcPct val="80000"/>
              </a:lnSpc>
            </a:pPr>
            <a:r>
              <a:rPr lang="en-US" sz="2600" dirty="0"/>
              <a:t>Necessary evil </a:t>
            </a:r>
          </a:p>
        </p:txBody>
      </p:sp>
    </p:spTree>
    <p:extLst>
      <p:ext uri="{BB962C8B-B14F-4D97-AF65-F5344CB8AC3E}">
        <p14:creationId xmlns:p14="http://schemas.microsoft.com/office/powerpoint/2010/main" val="227905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12.3 </a:t>
            </a:r>
            <a:r>
              <a:rPr lang="en-US" sz="3600" dirty="0">
                <a:latin typeface="+mj-lt"/>
              </a:rPr>
              <a:t>Types of Premiums</a:t>
            </a:r>
          </a:p>
        </p:txBody>
      </p:sp>
      <p:sp>
        <p:nvSpPr>
          <p:cNvPr id="3" name="Content Placeholder 2"/>
          <p:cNvSpPr>
            <a:spLocks noGrp="1"/>
          </p:cNvSpPr>
          <p:nvPr>
            <p:ph idx="1"/>
          </p:nvPr>
        </p:nvSpPr>
        <p:spPr>
          <a:xfrm>
            <a:off x="457200" y="1600200"/>
            <a:ext cx="3810000" cy="4648200"/>
          </a:xfrm>
        </p:spPr>
        <p:txBody>
          <a:bodyPr/>
          <a:lstStyle/>
          <a:p>
            <a:r>
              <a:rPr lang="en-US" sz="2600" dirty="0"/>
              <a:t>Free-in-the-mail</a:t>
            </a:r>
          </a:p>
          <a:p>
            <a:r>
              <a:rPr lang="en-US" sz="2600" dirty="0"/>
              <a:t>In- or on-package</a:t>
            </a:r>
          </a:p>
          <a:p>
            <a:r>
              <a:rPr lang="en-US" sz="2600" dirty="0"/>
              <a:t>Store or manufacturer</a:t>
            </a:r>
          </a:p>
          <a:p>
            <a:r>
              <a:rPr lang="en-US" sz="2600" dirty="0"/>
              <a:t>Self-liquidating</a:t>
            </a:r>
          </a:p>
        </p:txBody>
      </p:sp>
      <p:pic>
        <p:nvPicPr>
          <p:cNvPr id="5" name="Picture 4" descr="A coupon from Sonic has a dotted border and shows a hot dog with guacamole and tater tots, under the title, free small tots with the purchase of any sonic premium hot do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551" y="1601886"/>
            <a:ext cx="3872097" cy="3654229"/>
          </a:xfrm>
          <a:prstGeom prst="rect">
            <a:avLst/>
          </a:prstGeom>
        </p:spPr>
      </p:pic>
    </p:spTree>
    <p:extLst>
      <p:ext uri="{BB962C8B-B14F-4D97-AF65-F5344CB8AC3E}">
        <p14:creationId xmlns:p14="http://schemas.microsoft.com/office/powerpoint/2010/main" val="161784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12.4 </a:t>
            </a:r>
            <a:r>
              <a:rPr lang="en-US" sz="3600" dirty="0">
                <a:latin typeface="+mj-lt"/>
              </a:rPr>
              <a:t>Keys to Successful Premium Programs</a:t>
            </a:r>
            <a:endParaRPr lang="en-IN" sz="3600" dirty="0">
              <a:latin typeface="+mj-lt"/>
            </a:endParaRPr>
          </a:p>
        </p:txBody>
      </p:sp>
      <p:sp>
        <p:nvSpPr>
          <p:cNvPr id="3" name="Content Placeholder 2"/>
          <p:cNvSpPr>
            <a:spLocks noGrp="1"/>
          </p:cNvSpPr>
          <p:nvPr>
            <p:ph idx="1"/>
          </p:nvPr>
        </p:nvSpPr>
        <p:spPr/>
        <p:txBody>
          <a:bodyPr/>
          <a:lstStyle/>
          <a:p>
            <a:r>
              <a:rPr lang="en-US" sz="2600" dirty="0"/>
              <a:t>Match the premium to the target market</a:t>
            </a:r>
          </a:p>
          <a:p>
            <a:r>
              <a:rPr lang="en-US" sz="2600" dirty="0"/>
              <a:t>Carefully select the premium</a:t>
            </a:r>
          </a:p>
          <a:p>
            <a:pPr lvl="1"/>
            <a:r>
              <a:rPr lang="en-US" sz="2400" dirty="0"/>
              <a:t>Avoid fads, try for exclusivity</a:t>
            </a:r>
          </a:p>
          <a:p>
            <a:r>
              <a:rPr lang="en-US" sz="2600" dirty="0"/>
              <a:t>Premium reinforces the firm’s product and image</a:t>
            </a:r>
          </a:p>
          <a:p>
            <a:r>
              <a:rPr lang="en-US" sz="2600" dirty="0"/>
              <a:t>Integrate the premium with other IMC tools</a:t>
            </a:r>
          </a:p>
          <a:p>
            <a:pPr lvl="1"/>
            <a:r>
              <a:rPr lang="en-US" sz="2400" dirty="0"/>
              <a:t>Especially advertising and POP displays</a:t>
            </a:r>
          </a:p>
          <a:p>
            <a:r>
              <a:rPr lang="en-US" sz="2600" dirty="0"/>
              <a:t>Don’t expect premiums to increase short-term profits</a:t>
            </a:r>
          </a:p>
        </p:txBody>
      </p:sp>
    </p:spTree>
    <p:extLst>
      <p:ext uri="{BB962C8B-B14F-4D97-AF65-F5344CB8AC3E}">
        <p14:creationId xmlns:p14="http://schemas.microsoft.com/office/powerpoint/2010/main" val="24274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Contests and Sweepstakes </a:t>
            </a:r>
            <a:r>
              <a:rPr lang="en-US" sz="2000" b="0" dirty="0">
                <a:latin typeface="+mj-lt"/>
              </a:rPr>
              <a:t>(1 of 3)</a:t>
            </a:r>
            <a:endParaRPr lang="en-IN" sz="2000" b="0" dirty="0">
              <a:latin typeface="+mj-lt"/>
            </a:endParaRPr>
          </a:p>
        </p:txBody>
      </p:sp>
      <p:sp>
        <p:nvSpPr>
          <p:cNvPr id="3" name="Content Placeholder 2"/>
          <p:cNvSpPr>
            <a:spLocks noGrp="1"/>
          </p:cNvSpPr>
          <p:nvPr>
            <p:ph idx="1"/>
          </p:nvPr>
        </p:nvSpPr>
        <p:spPr/>
        <p:txBody>
          <a:bodyPr/>
          <a:lstStyle/>
          <a:p>
            <a:pPr>
              <a:lnSpc>
                <a:spcPct val="90000"/>
              </a:lnSpc>
            </a:pPr>
            <a:r>
              <a:rPr lang="en-US" sz="2600" b="1" dirty="0"/>
              <a:t>Contests</a:t>
            </a:r>
          </a:p>
          <a:p>
            <a:pPr lvl="1">
              <a:lnSpc>
                <a:spcPct val="90000"/>
              </a:lnSpc>
            </a:pPr>
            <a:r>
              <a:rPr lang="en-US" sz="2400" dirty="0"/>
              <a:t>Require activity, skill</a:t>
            </a:r>
          </a:p>
          <a:p>
            <a:pPr lvl="1">
              <a:lnSpc>
                <a:spcPct val="90000"/>
              </a:lnSpc>
            </a:pPr>
            <a:r>
              <a:rPr lang="en-US" sz="2400" dirty="0"/>
              <a:t>Can require purchase to enter</a:t>
            </a:r>
          </a:p>
          <a:p>
            <a:pPr lvl="2">
              <a:lnSpc>
                <a:spcPct val="90000"/>
              </a:lnSpc>
            </a:pPr>
            <a:r>
              <a:rPr lang="en-US" sz="2200" dirty="0"/>
              <a:t>Some states illegal</a:t>
            </a:r>
          </a:p>
          <a:p>
            <a:pPr>
              <a:lnSpc>
                <a:spcPct val="90000"/>
              </a:lnSpc>
            </a:pPr>
            <a:r>
              <a:rPr lang="en-US" sz="2600" b="1" dirty="0"/>
              <a:t>Sweepstakes – random chance</a:t>
            </a:r>
          </a:p>
          <a:p>
            <a:pPr lvl="1">
              <a:lnSpc>
                <a:spcPct val="90000"/>
              </a:lnSpc>
            </a:pPr>
            <a:r>
              <a:rPr lang="en-US" sz="2400" dirty="0"/>
              <a:t>Must publish odds of winning</a:t>
            </a:r>
          </a:p>
          <a:p>
            <a:pPr lvl="1">
              <a:lnSpc>
                <a:spcPct val="90000"/>
              </a:lnSpc>
            </a:pPr>
            <a:r>
              <a:rPr lang="en-US" sz="2400" dirty="0"/>
              <a:t>Cannot require purchase</a:t>
            </a:r>
          </a:p>
          <a:p>
            <a:pPr lvl="1">
              <a:lnSpc>
                <a:spcPct val="90000"/>
              </a:lnSpc>
            </a:pPr>
            <a:r>
              <a:rPr lang="en-US" sz="2400" dirty="0"/>
              <a:t>Can enter as many times as desired</a:t>
            </a:r>
            <a:endParaRPr lang="en-IN" sz="2400" dirty="0"/>
          </a:p>
        </p:txBody>
      </p:sp>
    </p:spTree>
    <p:extLst>
      <p:ext uri="{BB962C8B-B14F-4D97-AF65-F5344CB8AC3E}">
        <p14:creationId xmlns:p14="http://schemas.microsoft.com/office/powerpoint/2010/main" val="40678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n-lt"/>
              </a:rPr>
              <a:t>Contests and Sweepstakes </a:t>
            </a:r>
            <a:r>
              <a:rPr lang="en-US" sz="2000" b="0" dirty="0">
                <a:latin typeface="+mn-lt"/>
              </a:rPr>
              <a:t>(2 of 3)</a:t>
            </a:r>
            <a:endParaRPr lang="en-IN" sz="2000" b="0" dirty="0">
              <a:latin typeface="+mn-lt"/>
            </a:endParaRPr>
          </a:p>
        </p:txBody>
      </p:sp>
      <p:sp>
        <p:nvSpPr>
          <p:cNvPr id="3" name="Content Placeholder 2"/>
          <p:cNvSpPr>
            <a:spLocks noGrp="1"/>
          </p:cNvSpPr>
          <p:nvPr>
            <p:ph idx="1"/>
          </p:nvPr>
        </p:nvSpPr>
        <p:spPr/>
        <p:txBody>
          <a:bodyPr/>
          <a:lstStyle/>
          <a:p>
            <a:pPr>
              <a:lnSpc>
                <a:spcPct val="90000"/>
              </a:lnSpc>
            </a:pPr>
            <a:r>
              <a:rPr lang="en-US" sz="2600" b="1" dirty="0"/>
              <a:t>Perceived Value</a:t>
            </a:r>
          </a:p>
          <a:p>
            <a:pPr lvl="1"/>
            <a:r>
              <a:rPr lang="en-US" sz="2400" dirty="0"/>
              <a:t>Consumers selective</a:t>
            </a:r>
          </a:p>
          <a:p>
            <a:pPr lvl="1"/>
            <a:r>
              <a:rPr lang="en-US" sz="2400" dirty="0"/>
              <a:t>Perceived value important</a:t>
            </a:r>
          </a:p>
          <a:p>
            <a:pPr lvl="1"/>
            <a:r>
              <a:rPr lang="en-US" sz="2400" b="1" dirty="0"/>
              <a:t>Extrinsic value</a:t>
            </a:r>
            <a:r>
              <a:rPr lang="en-US" sz="2400" b="1" dirty="0">
                <a:solidFill>
                  <a:srgbClr val="00B050"/>
                </a:solidFill>
              </a:rPr>
              <a:t> </a:t>
            </a:r>
            <a:r>
              <a:rPr lang="en-US" sz="2400" dirty="0"/>
              <a:t>– attractiveness of prize</a:t>
            </a:r>
          </a:p>
          <a:p>
            <a:pPr lvl="1"/>
            <a:r>
              <a:rPr lang="en-US" sz="2400" b="1" dirty="0"/>
              <a:t>Intrinsic value </a:t>
            </a:r>
            <a:r>
              <a:rPr lang="en-US" sz="2400" dirty="0"/>
              <a:t>– fun, skill</a:t>
            </a:r>
          </a:p>
          <a:p>
            <a:pPr lvl="1"/>
            <a:r>
              <a:rPr lang="en-US" sz="2400" dirty="0"/>
              <a:t>Small, incremental rewards</a:t>
            </a:r>
          </a:p>
          <a:p>
            <a:pPr lvl="1"/>
            <a:r>
              <a:rPr lang="en-US" sz="2400" dirty="0"/>
              <a:t>Scratch-and-win tickets</a:t>
            </a:r>
            <a:endParaRPr lang="en-IN" sz="2400" dirty="0"/>
          </a:p>
        </p:txBody>
      </p:sp>
    </p:spTree>
    <p:extLst>
      <p:ext uri="{BB962C8B-B14F-4D97-AF65-F5344CB8AC3E}">
        <p14:creationId xmlns:p14="http://schemas.microsoft.com/office/powerpoint/2010/main" val="2169100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Contests and Sweepstakes </a:t>
            </a:r>
            <a:r>
              <a:rPr lang="en-US" sz="2000" b="0" dirty="0">
                <a:latin typeface="+mj-lt"/>
              </a:rPr>
              <a:t>(3 of 3)</a:t>
            </a:r>
            <a:endParaRPr lang="en-IN" sz="2000" b="0" dirty="0">
              <a:latin typeface="+mj-lt"/>
            </a:endParaRPr>
          </a:p>
        </p:txBody>
      </p:sp>
      <p:sp>
        <p:nvSpPr>
          <p:cNvPr id="3" name="Content Placeholder 2"/>
          <p:cNvSpPr>
            <a:spLocks noGrp="1"/>
          </p:cNvSpPr>
          <p:nvPr>
            <p:ph idx="1"/>
          </p:nvPr>
        </p:nvSpPr>
        <p:spPr/>
        <p:txBody>
          <a:bodyPr/>
          <a:lstStyle/>
          <a:p>
            <a:pPr>
              <a:lnSpc>
                <a:spcPct val="90000"/>
              </a:lnSpc>
            </a:pPr>
            <a:r>
              <a:rPr lang="en-US" sz="2600" b="1" dirty="0"/>
              <a:t>Internet and Social Media</a:t>
            </a:r>
          </a:p>
          <a:p>
            <a:pPr lvl="1">
              <a:lnSpc>
                <a:spcPct val="90000"/>
              </a:lnSpc>
            </a:pPr>
            <a:r>
              <a:rPr lang="en-US" sz="2400" dirty="0"/>
              <a:t>Popular venue</a:t>
            </a:r>
          </a:p>
          <a:p>
            <a:pPr lvl="1">
              <a:lnSpc>
                <a:spcPct val="90000"/>
              </a:lnSpc>
            </a:pPr>
            <a:r>
              <a:rPr lang="en-US" sz="2400" dirty="0"/>
              <a:t>Increase intrinsic value – interactive games</a:t>
            </a:r>
          </a:p>
          <a:p>
            <a:pPr lvl="1">
              <a:lnSpc>
                <a:spcPct val="90000"/>
              </a:lnSpc>
            </a:pPr>
            <a:r>
              <a:rPr lang="en-US" sz="2400" dirty="0"/>
              <a:t>Data-capturing capabilities</a:t>
            </a:r>
          </a:p>
          <a:p>
            <a:pPr lvl="1">
              <a:lnSpc>
                <a:spcPct val="90000"/>
              </a:lnSpc>
            </a:pPr>
            <a:r>
              <a:rPr lang="en-US" sz="2400" dirty="0"/>
              <a:t>Lower costs</a:t>
            </a:r>
          </a:p>
          <a:p>
            <a:pPr>
              <a:lnSpc>
                <a:spcPct val="90000"/>
              </a:lnSpc>
            </a:pPr>
            <a:r>
              <a:rPr lang="en-US" sz="2600" b="1" dirty="0"/>
              <a:t>Goals</a:t>
            </a:r>
          </a:p>
          <a:p>
            <a:pPr lvl="1">
              <a:lnSpc>
                <a:spcPct val="90000"/>
              </a:lnSpc>
            </a:pPr>
            <a:r>
              <a:rPr lang="en-US" sz="2400" dirty="0"/>
              <a:t>Encourage traffic</a:t>
            </a:r>
          </a:p>
          <a:p>
            <a:pPr lvl="1">
              <a:lnSpc>
                <a:spcPct val="90000"/>
              </a:lnSpc>
            </a:pPr>
            <a:r>
              <a:rPr lang="en-US" sz="2400" dirty="0"/>
              <a:t>Boost sales – questionable</a:t>
            </a:r>
          </a:p>
          <a:p>
            <a:pPr lvl="1">
              <a:lnSpc>
                <a:spcPct val="90000"/>
              </a:lnSpc>
            </a:pPr>
            <a:r>
              <a:rPr lang="en-US" sz="2400" dirty="0"/>
              <a:t>Intrinsic rewards draw consumers back</a:t>
            </a:r>
          </a:p>
        </p:txBody>
      </p:sp>
    </p:spTree>
    <p:extLst>
      <p:ext uri="{BB962C8B-B14F-4D97-AF65-F5344CB8AC3E}">
        <p14:creationId xmlns:p14="http://schemas.microsoft.com/office/powerpoint/2010/main" val="275971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Refunds and Rebates</a:t>
            </a:r>
            <a:endParaRPr lang="en-IN" dirty="0">
              <a:latin typeface="+mj-lt"/>
            </a:endParaRPr>
          </a:p>
        </p:txBody>
      </p:sp>
      <p:sp>
        <p:nvSpPr>
          <p:cNvPr id="3" name="Content Placeholder 2"/>
          <p:cNvSpPr>
            <a:spLocks noGrp="1"/>
          </p:cNvSpPr>
          <p:nvPr>
            <p:ph idx="1"/>
          </p:nvPr>
        </p:nvSpPr>
        <p:spPr/>
        <p:txBody>
          <a:bodyPr/>
          <a:lstStyle/>
          <a:p>
            <a:r>
              <a:rPr lang="en-US" sz="2600" dirty="0"/>
              <a:t>Refunds – soft goods</a:t>
            </a:r>
          </a:p>
          <a:p>
            <a:r>
              <a:rPr lang="en-US" sz="2600" dirty="0"/>
              <a:t>Rebates – hard goods</a:t>
            </a:r>
          </a:p>
          <a:p>
            <a:r>
              <a:rPr lang="en-US" sz="2600" dirty="0"/>
              <a:t>Hassle to redeem</a:t>
            </a:r>
          </a:p>
          <a:p>
            <a:r>
              <a:rPr lang="en-US" sz="2600" dirty="0"/>
              <a:t>Now expected by consumers</a:t>
            </a:r>
          </a:p>
          <a:p>
            <a:r>
              <a:rPr lang="en-US" sz="2600" dirty="0"/>
              <a:t>Redemption rates</a:t>
            </a:r>
          </a:p>
          <a:p>
            <a:pPr lvl="1"/>
            <a:r>
              <a:rPr lang="en-US" sz="2400" dirty="0"/>
              <a:t>30% overall</a:t>
            </a:r>
          </a:p>
          <a:p>
            <a:pPr lvl="1"/>
            <a:r>
              <a:rPr lang="en-US" sz="2400" dirty="0"/>
              <a:t>65% for rebates over $50</a:t>
            </a:r>
            <a:endParaRPr lang="en-IN" sz="2400" dirty="0"/>
          </a:p>
        </p:txBody>
      </p:sp>
    </p:spTree>
    <p:extLst>
      <p:ext uri="{BB962C8B-B14F-4D97-AF65-F5344CB8AC3E}">
        <p14:creationId xmlns:p14="http://schemas.microsoft.com/office/powerpoint/2010/main" val="274913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Sampling</a:t>
            </a:r>
            <a:endParaRPr lang="en-IN" dirty="0">
              <a:latin typeface="+mj-lt"/>
            </a:endParaRPr>
          </a:p>
        </p:txBody>
      </p:sp>
      <p:sp>
        <p:nvSpPr>
          <p:cNvPr id="3" name="Content Placeholder 2"/>
          <p:cNvSpPr>
            <a:spLocks noGrp="1"/>
          </p:cNvSpPr>
          <p:nvPr>
            <p:ph idx="1"/>
          </p:nvPr>
        </p:nvSpPr>
        <p:spPr/>
        <p:txBody>
          <a:bodyPr/>
          <a:lstStyle/>
          <a:p>
            <a:r>
              <a:rPr lang="en-US" sz="2800" dirty="0"/>
              <a:t>Delivery of free good or service</a:t>
            </a:r>
          </a:p>
          <a:p>
            <a:r>
              <a:rPr lang="en-US" sz="2800" dirty="0"/>
              <a:t>Business-to-business samples to prospects</a:t>
            </a:r>
          </a:p>
          <a:p>
            <a:r>
              <a:rPr lang="en-US" sz="2800" dirty="0"/>
              <a:t>Service sampling</a:t>
            </a:r>
          </a:p>
          <a:p>
            <a:r>
              <a:rPr lang="en-US" sz="2800" dirty="0"/>
              <a:t>Consumer survey</a:t>
            </a:r>
          </a:p>
          <a:p>
            <a:pPr lvl="1"/>
            <a:r>
              <a:rPr lang="en-US" sz="2400" dirty="0"/>
              <a:t>33% who tried a sample made purchase during shopping trip</a:t>
            </a:r>
          </a:p>
          <a:p>
            <a:pPr lvl="1"/>
            <a:r>
              <a:rPr lang="en-US" sz="2400" dirty="0"/>
              <a:t>58% would buy product again</a:t>
            </a:r>
          </a:p>
          <a:p>
            <a:pPr lvl="1"/>
            <a:r>
              <a:rPr lang="en-US" sz="2400" dirty="0"/>
              <a:t>25% bought sample instead of intended brand</a:t>
            </a:r>
          </a:p>
        </p:txBody>
      </p:sp>
    </p:spTree>
    <p:extLst>
      <p:ext uri="{BB962C8B-B14F-4D97-AF65-F5344CB8AC3E}">
        <p14:creationId xmlns:p14="http://schemas.microsoft.com/office/powerpoint/2010/main" val="314033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12.5 </a:t>
            </a:r>
            <a:r>
              <a:rPr lang="en-US" sz="3600" dirty="0">
                <a:latin typeface="+mj-lt"/>
              </a:rPr>
              <a:t>Methods of Distributing Samples</a:t>
            </a:r>
            <a:endParaRPr lang="en-IN" sz="3600" dirty="0">
              <a:latin typeface="+mj-lt"/>
            </a:endParaRPr>
          </a:p>
        </p:txBody>
      </p:sp>
      <p:sp>
        <p:nvSpPr>
          <p:cNvPr id="3" name="Content Placeholder 2"/>
          <p:cNvSpPr>
            <a:spLocks noGrp="1"/>
          </p:cNvSpPr>
          <p:nvPr>
            <p:ph idx="1"/>
          </p:nvPr>
        </p:nvSpPr>
        <p:spPr/>
        <p:txBody>
          <a:bodyPr/>
          <a:lstStyle/>
          <a:p>
            <a:r>
              <a:rPr lang="en-US" sz="2600" dirty="0"/>
              <a:t>In-store distribution</a:t>
            </a:r>
          </a:p>
          <a:p>
            <a:r>
              <a:rPr lang="en-US" sz="2600" dirty="0"/>
              <a:t>Direct sampling</a:t>
            </a:r>
          </a:p>
          <a:p>
            <a:r>
              <a:rPr lang="en-US" sz="2600" dirty="0"/>
              <a:t>Response sampling</a:t>
            </a:r>
          </a:p>
          <a:p>
            <a:r>
              <a:rPr lang="en-US" sz="2600" dirty="0"/>
              <a:t>Cross-ruff sampling</a:t>
            </a:r>
          </a:p>
          <a:p>
            <a:r>
              <a:rPr lang="en-US" sz="2600" dirty="0"/>
              <a:t>Media sampling</a:t>
            </a:r>
          </a:p>
          <a:p>
            <a:r>
              <a:rPr lang="en-US" sz="2600" dirty="0"/>
              <a:t>Professional sampling</a:t>
            </a:r>
          </a:p>
          <a:p>
            <a:r>
              <a:rPr lang="en-US" sz="2600" dirty="0"/>
              <a:t>Selective sampling</a:t>
            </a:r>
          </a:p>
        </p:txBody>
      </p:sp>
    </p:spTree>
    <p:extLst>
      <p:ext uri="{BB962C8B-B14F-4D97-AF65-F5344CB8AC3E}">
        <p14:creationId xmlns:p14="http://schemas.microsoft.com/office/powerpoint/2010/main" val="975625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Objectives</a:t>
            </a:r>
            <a:endParaRPr lang="en-IN" sz="3600" b="0" dirty="0">
              <a:latin typeface="+mj-lt"/>
            </a:endParaRPr>
          </a:p>
        </p:txBody>
      </p:sp>
      <p:sp>
        <p:nvSpPr>
          <p:cNvPr id="5" name="Content Placeholder 4"/>
          <p:cNvSpPr>
            <a:spLocks noGrp="1"/>
          </p:cNvSpPr>
          <p:nvPr>
            <p:ph idx="1"/>
          </p:nvPr>
        </p:nvSpPr>
        <p:spPr>
          <a:xfrm>
            <a:off x="457200" y="1600200"/>
            <a:ext cx="8229600" cy="4525963"/>
          </a:xfrm>
        </p:spPr>
        <p:txBody>
          <a:bodyPr/>
          <a:lstStyle/>
          <a:p>
            <a:pPr marL="432000" indent="-432000">
              <a:spcBef>
                <a:spcPts val="1000"/>
              </a:spcBef>
              <a:buSzPct val="100000"/>
              <a:buFontTx/>
              <a:buAutoNum type="arabicPeriod"/>
            </a:pPr>
            <a:r>
              <a:rPr lang="en-US" sz="2100" dirty="0"/>
              <a:t>What are the differences between consumer and trade promotions?</a:t>
            </a:r>
          </a:p>
          <a:p>
            <a:pPr marL="432000" indent="-432000">
              <a:spcBef>
                <a:spcPts val="1000"/>
              </a:spcBef>
              <a:buSzPct val="100000"/>
              <a:buFontTx/>
              <a:buAutoNum type="arabicPeriod"/>
            </a:pPr>
            <a:r>
              <a:rPr lang="en-US" sz="2100" dirty="0"/>
              <a:t>How can the various forms of consumer promotions help to pull consumers into the stores and push products onto the store shelves?</a:t>
            </a:r>
          </a:p>
          <a:p>
            <a:pPr marL="432000" indent="-432000">
              <a:spcBef>
                <a:spcPts val="1000"/>
              </a:spcBef>
              <a:buSzPct val="100000"/>
              <a:buFontTx/>
              <a:buAutoNum type="arabicPeriod"/>
            </a:pPr>
            <a:r>
              <a:rPr lang="en-US" sz="2100" dirty="0"/>
              <a:t>How do different types of customers respond to consumer promotions?</a:t>
            </a:r>
          </a:p>
          <a:p>
            <a:pPr marL="432000" indent="-432000">
              <a:spcBef>
                <a:spcPts val="1000"/>
              </a:spcBef>
              <a:buSzPct val="100000"/>
              <a:buFontTx/>
              <a:buAutoNum type="arabicPeriod"/>
            </a:pPr>
            <a:r>
              <a:rPr lang="en-US" sz="2100" dirty="0"/>
              <a:t>What types of trade promotions can help push products onto retailers’ shelves and eventually to end users?</a:t>
            </a:r>
          </a:p>
          <a:p>
            <a:pPr marL="432000" indent="-432000">
              <a:spcBef>
                <a:spcPts val="1000"/>
              </a:spcBef>
              <a:buSzPct val="100000"/>
              <a:buFontTx/>
              <a:buAutoNum type="arabicPeriod"/>
            </a:pPr>
            <a:r>
              <a:rPr lang="en-US" sz="2100" dirty="0"/>
              <a:t>What concerns exist for manufacturers considering trade promotions programs?</a:t>
            </a:r>
          </a:p>
          <a:p>
            <a:pPr marL="432000" indent="-432000">
              <a:spcBef>
                <a:spcPts val="1000"/>
              </a:spcBef>
              <a:buSzPct val="100000"/>
              <a:buFontTx/>
              <a:buAutoNum type="arabicPeriod"/>
            </a:pPr>
            <a:r>
              <a:rPr lang="en-US" sz="2100" dirty="0"/>
              <a:t>What issues complicate international sales promotions programs?</a:t>
            </a:r>
          </a:p>
        </p:txBody>
      </p:sp>
    </p:spTree>
    <p:extLst>
      <p:ext uri="{BB962C8B-B14F-4D97-AF65-F5344CB8AC3E}">
        <p14:creationId xmlns:p14="http://schemas.microsoft.com/office/powerpoint/2010/main" val="2680101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Benefits of Sampling</a:t>
            </a:r>
            <a:endParaRPr lang="en-IN" dirty="0">
              <a:latin typeface="+mj-lt"/>
            </a:endParaRPr>
          </a:p>
        </p:txBody>
      </p:sp>
      <p:sp>
        <p:nvSpPr>
          <p:cNvPr id="3" name="Content Placeholder 2"/>
          <p:cNvSpPr>
            <a:spLocks noGrp="1"/>
          </p:cNvSpPr>
          <p:nvPr>
            <p:ph idx="1"/>
          </p:nvPr>
        </p:nvSpPr>
        <p:spPr>
          <a:xfrm>
            <a:off x="457200" y="1600200"/>
            <a:ext cx="3733800" cy="4525963"/>
          </a:xfrm>
        </p:spPr>
        <p:txBody>
          <a:bodyPr/>
          <a:lstStyle/>
          <a:p>
            <a:r>
              <a:rPr lang="en-US" sz="2600" dirty="0">
                <a:latin typeface="+mj-lt"/>
              </a:rPr>
              <a:t>Introduce new products</a:t>
            </a:r>
          </a:p>
          <a:p>
            <a:r>
              <a:rPr lang="en-US" sz="2600" dirty="0">
                <a:latin typeface="+mj-lt"/>
              </a:rPr>
              <a:t>Generate interest</a:t>
            </a:r>
          </a:p>
          <a:p>
            <a:r>
              <a:rPr lang="en-US" sz="2600" dirty="0">
                <a:latin typeface="+mj-lt"/>
              </a:rPr>
              <a:t>Generate leads</a:t>
            </a:r>
          </a:p>
          <a:p>
            <a:r>
              <a:rPr lang="en-US" sz="2600" dirty="0">
                <a:latin typeface="+mj-lt"/>
              </a:rPr>
              <a:t>Collect information</a:t>
            </a:r>
          </a:p>
          <a:p>
            <a:r>
              <a:rPr lang="en-US" sz="2600" dirty="0">
                <a:latin typeface="+mj-lt"/>
              </a:rPr>
              <a:t>Internet sampling</a:t>
            </a:r>
          </a:p>
          <a:p>
            <a:r>
              <a:rPr lang="en-US" sz="2600" dirty="0">
                <a:latin typeface="+mj-lt"/>
              </a:rPr>
              <a:t>Boost sales</a:t>
            </a:r>
          </a:p>
        </p:txBody>
      </p:sp>
      <p:pic>
        <p:nvPicPr>
          <p:cNvPr id="4" name="Picture 3" descr="An advertisement for Maxwell House coffee reads as follows: house rule number 36, the line for a great cup of coffee is always shorter at h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696351"/>
            <a:ext cx="3046583" cy="4171049"/>
          </a:xfrm>
          <a:prstGeom prst="rect">
            <a:avLst/>
          </a:prstGeom>
        </p:spPr>
      </p:pic>
    </p:spTree>
    <p:extLst>
      <p:ext uri="{BB962C8B-B14F-4D97-AF65-F5344CB8AC3E}">
        <p14:creationId xmlns:p14="http://schemas.microsoft.com/office/powerpoint/2010/main" val="3909843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Successful Sampling Programs</a:t>
            </a:r>
            <a:endParaRPr lang="en-IN" dirty="0">
              <a:latin typeface="+mj-lt"/>
            </a:endParaRPr>
          </a:p>
        </p:txBody>
      </p:sp>
      <p:sp>
        <p:nvSpPr>
          <p:cNvPr id="3" name="Content Placeholder 2"/>
          <p:cNvSpPr>
            <a:spLocks noGrp="1"/>
          </p:cNvSpPr>
          <p:nvPr>
            <p:ph idx="1"/>
          </p:nvPr>
        </p:nvSpPr>
        <p:spPr/>
        <p:txBody>
          <a:bodyPr/>
          <a:lstStyle/>
          <a:p>
            <a:r>
              <a:rPr lang="en-US" sz="2600" dirty="0"/>
              <a:t>Central part of IMC plan</a:t>
            </a:r>
          </a:p>
          <a:p>
            <a:r>
              <a:rPr lang="en-US" sz="2600" dirty="0"/>
              <a:t>Encourage trial purchases</a:t>
            </a:r>
          </a:p>
          <a:p>
            <a:r>
              <a:rPr lang="en-US" sz="2600" dirty="0"/>
              <a:t>Most effective for</a:t>
            </a:r>
          </a:p>
          <a:p>
            <a:pPr lvl="1"/>
            <a:r>
              <a:rPr lang="en-US" sz="2400" dirty="0"/>
              <a:t>New products</a:t>
            </a:r>
          </a:p>
          <a:p>
            <a:pPr lvl="1"/>
            <a:r>
              <a:rPr lang="en-US" sz="2400" dirty="0"/>
              <a:t>New versions of current products</a:t>
            </a:r>
          </a:p>
          <a:p>
            <a:pPr lvl="1"/>
            <a:r>
              <a:rPr lang="en-US" sz="2400" dirty="0"/>
              <a:t>Current products to new markets</a:t>
            </a:r>
          </a:p>
          <a:p>
            <a:r>
              <a:rPr lang="en-US" sz="2600" dirty="0"/>
              <a:t>Target right audience at right venue</a:t>
            </a:r>
          </a:p>
          <a:p>
            <a:r>
              <a:rPr lang="en-US" sz="2600" dirty="0"/>
              <a:t>Mass sampling not cost effective</a:t>
            </a:r>
          </a:p>
        </p:txBody>
      </p:sp>
    </p:spTree>
    <p:extLst>
      <p:ext uri="{BB962C8B-B14F-4D97-AF65-F5344CB8AC3E}">
        <p14:creationId xmlns:p14="http://schemas.microsoft.com/office/powerpoint/2010/main" val="3171858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Bonus Packs</a:t>
            </a:r>
            <a:endParaRPr lang="en-IN" dirty="0">
              <a:latin typeface="+mj-lt"/>
            </a:endParaRPr>
          </a:p>
        </p:txBody>
      </p:sp>
      <p:sp>
        <p:nvSpPr>
          <p:cNvPr id="3" name="Content Placeholder 2"/>
          <p:cNvSpPr>
            <a:spLocks noGrp="1"/>
          </p:cNvSpPr>
          <p:nvPr>
            <p:ph idx="1"/>
          </p:nvPr>
        </p:nvSpPr>
        <p:spPr>
          <a:xfrm>
            <a:off x="457200" y="1600200"/>
            <a:ext cx="3733800" cy="4525963"/>
          </a:xfrm>
        </p:spPr>
        <p:txBody>
          <a:bodyPr/>
          <a:lstStyle/>
          <a:p>
            <a:r>
              <a:rPr lang="en-US" sz="2600" dirty="0"/>
              <a:t>Extra product in special package</a:t>
            </a:r>
          </a:p>
          <a:p>
            <a:r>
              <a:rPr lang="en-US" sz="2600" dirty="0"/>
              <a:t>Typical bonus</a:t>
            </a:r>
          </a:p>
          <a:p>
            <a:pPr lvl="1"/>
            <a:r>
              <a:rPr lang="en-US" sz="2400" dirty="0"/>
              <a:t>20% to100% percent</a:t>
            </a:r>
          </a:p>
          <a:p>
            <a:r>
              <a:rPr lang="en-US" sz="2600" dirty="0"/>
              <a:t>Most common</a:t>
            </a:r>
          </a:p>
          <a:p>
            <a:pPr lvl="1"/>
            <a:r>
              <a:rPr lang="en-US" sz="2400" dirty="0"/>
              <a:t>30% bonus</a:t>
            </a:r>
          </a:p>
        </p:txBody>
      </p:sp>
      <p:pic>
        <p:nvPicPr>
          <p:cNvPr id="5" name="Picture 4" descr="An advertisement for Karns Quality Foods has coupons for bonus pack deals such as 5 for $10 or 2 fo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873" y="1595327"/>
            <a:ext cx="3567055" cy="4211631"/>
          </a:xfrm>
          <a:prstGeom prst="rect">
            <a:avLst/>
          </a:prstGeom>
        </p:spPr>
      </p:pic>
    </p:spTree>
    <p:extLst>
      <p:ext uri="{BB962C8B-B14F-4D97-AF65-F5344CB8AC3E}">
        <p14:creationId xmlns:p14="http://schemas.microsoft.com/office/powerpoint/2010/main" val="2873367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Figure 12.6 Bonus Pack Objectives</a:t>
            </a:r>
            <a:endParaRPr lang="en-IN" dirty="0">
              <a:latin typeface="+mj-lt"/>
            </a:endParaRPr>
          </a:p>
        </p:txBody>
      </p:sp>
      <p:sp>
        <p:nvSpPr>
          <p:cNvPr id="3" name="Content Placeholder 2"/>
          <p:cNvSpPr>
            <a:spLocks noGrp="1"/>
          </p:cNvSpPr>
          <p:nvPr>
            <p:ph idx="1"/>
          </p:nvPr>
        </p:nvSpPr>
        <p:spPr/>
        <p:txBody>
          <a:bodyPr/>
          <a:lstStyle/>
          <a:p>
            <a:pPr>
              <a:lnSpc>
                <a:spcPct val="90000"/>
              </a:lnSpc>
            </a:pPr>
            <a:r>
              <a:rPr lang="en-US" sz="2600" dirty="0"/>
              <a:t>Increase usage of a product</a:t>
            </a:r>
          </a:p>
          <a:p>
            <a:pPr>
              <a:lnSpc>
                <a:spcPct val="90000"/>
              </a:lnSpc>
            </a:pPr>
            <a:r>
              <a:rPr lang="en-US" sz="2600" dirty="0"/>
              <a:t>Match or preempt competition</a:t>
            </a:r>
          </a:p>
          <a:p>
            <a:pPr>
              <a:lnSpc>
                <a:spcPct val="90000"/>
              </a:lnSpc>
            </a:pPr>
            <a:r>
              <a:rPr lang="en-US" sz="2600" dirty="0"/>
              <a:t>Stockpile the product</a:t>
            </a:r>
          </a:p>
          <a:p>
            <a:pPr>
              <a:lnSpc>
                <a:spcPct val="90000"/>
              </a:lnSpc>
            </a:pPr>
            <a:r>
              <a:rPr lang="en-US" sz="2600" dirty="0"/>
              <a:t>Develop customer loyalty</a:t>
            </a:r>
          </a:p>
          <a:p>
            <a:pPr>
              <a:lnSpc>
                <a:spcPct val="90000"/>
              </a:lnSpc>
            </a:pPr>
            <a:r>
              <a:rPr lang="en-US" sz="2600" dirty="0"/>
              <a:t>Attract new users</a:t>
            </a:r>
          </a:p>
          <a:p>
            <a:pPr>
              <a:lnSpc>
                <a:spcPct val="90000"/>
              </a:lnSpc>
            </a:pPr>
            <a:r>
              <a:rPr lang="en-US" sz="2600" dirty="0"/>
              <a:t>Encourage brand switching</a:t>
            </a:r>
          </a:p>
        </p:txBody>
      </p:sp>
    </p:spTree>
    <p:extLst>
      <p:ext uri="{BB962C8B-B14F-4D97-AF65-F5344CB8AC3E}">
        <p14:creationId xmlns:p14="http://schemas.microsoft.com/office/powerpoint/2010/main" val="552758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n advertisement for Boyer’s grocery shows seafood products under the title, Lenton seafood sale."/>
          <p:cNvSpPr>
            <a:spLocks noGrp="1"/>
          </p:cNvSpPr>
          <p:nvPr>
            <p:ph type="title"/>
          </p:nvPr>
        </p:nvSpPr>
        <p:spPr>
          <a:xfrm>
            <a:off x="457200" y="248030"/>
            <a:ext cx="8229600" cy="1097280"/>
          </a:xfrm>
        </p:spPr>
        <p:txBody>
          <a:bodyPr/>
          <a:lstStyle/>
          <a:p>
            <a:r>
              <a:rPr lang="en-US" sz="3600" dirty="0">
                <a:latin typeface="+mj-lt"/>
              </a:rPr>
              <a:t>Price-Offs </a:t>
            </a:r>
            <a:r>
              <a:rPr lang="en-US" sz="2000" b="0" dirty="0">
                <a:latin typeface="+mj-lt"/>
              </a:rPr>
              <a:t>(1 of 2)</a:t>
            </a:r>
            <a:endParaRPr lang="en-IN" sz="2000" b="0" dirty="0">
              <a:latin typeface="+mj-lt"/>
            </a:endParaRPr>
          </a:p>
        </p:txBody>
      </p:sp>
      <p:sp>
        <p:nvSpPr>
          <p:cNvPr id="3" name="Content Placeholder 2" descr="An advertisement for Boyer’s grocery shows seafood products under the title, Lenton seafood sale."/>
          <p:cNvSpPr>
            <a:spLocks noGrp="1"/>
          </p:cNvSpPr>
          <p:nvPr>
            <p:ph idx="1"/>
          </p:nvPr>
        </p:nvSpPr>
        <p:spPr>
          <a:xfrm>
            <a:off x="457200" y="1600200"/>
            <a:ext cx="4495800" cy="4525963"/>
          </a:xfrm>
        </p:spPr>
        <p:txBody>
          <a:bodyPr/>
          <a:lstStyle/>
          <a:p>
            <a:pPr>
              <a:lnSpc>
                <a:spcPct val="90000"/>
              </a:lnSpc>
              <a:buFontTx/>
              <a:buNone/>
            </a:pPr>
            <a:r>
              <a:rPr lang="en-US" sz="2800" dirty="0"/>
              <a:t>Temporary price reduction</a:t>
            </a:r>
          </a:p>
        </p:txBody>
      </p:sp>
      <p:pic>
        <p:nvPicPr>
          <p:cNvPr id="5" name="Picture 4" descr="An advertisement for Boyer’s grocery shows seafood products under the title, Lenton seafood sa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6462" y="1600200"/>
            <a:ext cx="3294138" cy="4382639"/>
          </a:xfrm>
          <a:prstGeom prst="rect">
            <a:avLst/>
          </a:prstGeom>
        </p:spPr>
      </p:pic>
    </p:spTree>
    <p:extLst>
      <p:ext uri="{BB962C8B-B14F-4D97-AF65-F5344CB8AC3E}">
        <p14:creationId xmlns:p14="http://schemas.microsoft.com/office/powerpoint/2010/main" val="2685054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Price-Offs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a:xfrm>
            <a:off x="457200" y="1600200"/>
            <a:ext cx="8077200" cy="4525963"/>
          </a:xfrm>
        </p:spPr>
        <p:txBody>
          <a:bodyPr/>
          <a:lstStyle/>
          <a:p>
            <a:r>
              <a:rPr lang="en-US" sz="2600" b="1" dirty="0">
                <a:latin typeface="+mj-lt"/>
              </a:rPr>
              <a:t>Benefits of price-offs</a:t>
            </a:r>
          </a:p>
          <a:p>
            <a:pPr lvl="1"/>
            <a:r>
              <a:rPr lang="en-US" sz="2400" dirty="0"/>
              <a:t>Excellent for stimulating sales</a:t>
            </a:r>
          </a:p>
          <a:p>
            <a:pPr lvl="1"/>
            <a:r>
              <a:rPr lang="en-US" sz="2400" dirty="0"/>
              <a:t>Entices trial purchases</a:t>
            </a:r>
          </a:p>
          <a:p>
            <a:pPr lvl="1"/>
            <a:r>
              <a:rPr lang="en-US" sz="2400" dirty="0"/>
              <a:t>Lower financial risk</a:t>
            </a:r>
          </a:p>
          <a:p>
            <a:pPr lvl="1"/>
            <a:r>
              <a:rPr lang="en-US" sz="2400" dirty="0"/>
              <a:t>Encourages brand switching</a:t>
            </a:r>
          </a:p>
          <a:p>
            <a:pPr lvl="1"/>
            <a:r>
              <a:rPr lang="en-US" sz="2400" dirty="0"/>
              <a:t>Encourages stockpiling</a:t>
            </a:r>
          </a:p>
          <a:p>
            <a:r>
              <a:rPr lang="en-US" sz="2600" b="1" dirty="0"/>
              <a:t>Problems with price-offs</a:t>
            </a:r>
          </a:p>
          <a:p>
            <a:pPr lvl="1"/>
            <a:r>
              <a:rPr lang="en-US" sz="2400" dirty="0"/>
              <a:t>Negative impact on profits</a:t>
            </a:r>
            <a:endParaRPr lang="en-US" dirty="0"/>
          </a:p>
          <a:p>
            <a:pPr lvl="1"/>
            <a:r>
              <a:rPr lang="en-US" sz="2400" dirty="0"/>
              <a:t>Encourages greater price sensitivity</a:t>
            </a:r>
          </a:p>
          <a:p>
            <a:pPr lvl="1"/>
            <a:r>
              <a:rPr lang="en-US" sz="2400" dirty="0"/>
              <a:t>Potential negative impact on brand image</a:t>
            </a:r>
          </a:p>
        </p:txBody>
      </p:sp>
    </p:spTree>
    <p:extLst>
      <p:ext uri="{BB962C8B-B14F-4D97-AF65-F5344CB8AC3E}">
        <p14:creationId xmlns:p14="http://schemas.microsoft.com/office/powerpoint/2010/main" val="1300728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3"/>
          </p:nvPr>
        </p:nvSpPr>
        <p:spPr>
          <a:xfrm>
            <a:off x="228600" y="5958837"/>
            <a:ext cx="685800" cy="457200"/>
          </a:xfrm>
        </p:spPr>
        <p:txBody>
          <a:bodyPr/>
          <a:lstStyle/>
          <a:p>
            <a:pPr marL="0" indent="0">
              <a:buNone/>
            </a:pPr>
            <a:r>
              <a:rPr lang="en-US" b="1" dirty="0"/>
              <a:t>Bonus Slide</a:t>
            </a:r>
          </a:p>
        </p:txBody>
      </p:sp>
      <p:sp>
        <p:nvSpPr>
          <p:cNvPr id="2" name="Title 1"/>
          <p:cNvSpPr>
            <a:spLocks noGrp="1"/>
          </p:cNvSpPr>
          <p:nvPr>
            <p:ph type="title"/>
          </p:nvPr>
        </p:nvSpPr>
        <p:spPr>
          <a:xfrm>
            <a:off x="457200" y="250208"/>
            <a:ext cx="6781800" cy="1097280"/>
          </a:xfrm>
        </p:spPr>
        <p:txBody>
          <a:bodyPr/>
          <a:lstStyle/>
          <a:p>
            <a:r>
              <a:rPr lang="en-US" sz="3600" dirty="0">
                <a:latin typeface="+mj-lt"/>
              </a:rPr>
              <a:t>Impact of Price-off on Consumer Purchase</a:t>
            </a:r>
            <a:endParaRPr lang="en-IN" sz="2000" b="0" dirty="0">
              <a:latin typeface="+mj-lt"/>
            </a:endParaRPr>
          </a:p>
        </p:txBody>
      </p:sp>
      <p:pic>
        <p:nvPicPr>
          <p:cNvPr id="8" name="Picture 7" descr="A pie chart shows the impact of price-off on consumer purchase: consumer unaware item was on sale, 51%; consumer would have purchased item anyway, 40%; consumer purchased because of sale pric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342" y="1789259"/>
            <a:ext cx="7498858" cy="3392341"/>
          </a:xfrm>
          <a:prstGeom prst="rect">
            <a:avLst/>
          </a:prstGeom>
        </p:spPr>
      </p:pic>
      <p:sp>
        <p:nvSpPr>
          <p:cNvPr id="3" name="Content Placeholder 2"/>
          <p:cNvSpPr>
            <a:spLocks noGrp="1"/>
          </p:cNvSpPr>
          <p:nvPr>
            <p:ph idx="1"/>
          </p:nvPr>
        </p:nvSpPr>
        <p:spPr>
          <a:xfrm>
            <a:off x="1066800" y="5989637"/>
            <a:ext cx="7315200" cy="411163"/>
          </a:xfrm>
        </p:spPr>
        <p:txBody>
          <a:bodyPr/>
          <a:lstStyle/>
          <a:p>
            <a:pPr marL="0" indent="0" eaLnBrk="0" hangingPunct="0">
              <a:buNone/>
              <a:defRPr/>
            </a:pPr>
            <a:r>
              <a:rPr lang="en-US" sz="1400" dirty="0"/>
              <a:t>Source: “</a:t>
            </a:r>
            <a:r>
              <a:rPr lang="en-US" sz="1400" i="1" dirty="0"/>
              <a:t>Studies Indicate Coupons are an Effective Promotional Tool,</a:t>
            </a:r>
            <a:r>
              <a:rPr lang="en-US" sz="1400" dirty="0"/>
              <a:t>” Santella &amp; Associates, August 2009) </a:t>
            </a:r>
          </a:p>
        </p:txBody>
      </p:sp>
    </p:spTree>
    <p:extLst>
      <p:ext uri="{BB962C8B-B14F-4D97-AF65-F5344CB8AC3E}">
        <p14:creationId xmlns:p14="http://schemas.microsoft.com/office/powerpoint/2010/main" val="4059412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Overlays and Tie-Ins</a:t>
            </a:r>
            <a:endParaRPr lang="en-IN" dirty="0">
              <a:latin typeface="+mj-lt"/>
            </a:endParaRPr>
          </a:p>
        </p:txBody>
      </p:sp>
      <p:sp>
        <p:nvSpPr>
          <p:cNvPr id="3" name="Content Placeholder 2"/>
          <p:cNvSpPr>
            <a:spLocks noGrp="1"/>
          </p:cNvSpPr>
          <p:nvPr>
            <p:ph idx="1"/>
          </p:nvPr>
        </p:nvSpPr>
        <p:spPr/>
        <p:txBody>
          <a:bodyPr/>
          <a:lstStyle/>
          <a:p>
            <a:r>
              <a:rPr lang="en-US" sz="2600" dirty="0"/>
              <a:t>Overlay</a:t>
            </a:r>
          </a:p>
          <a:p>
            <a:pPr lvl="1"/>
            <a:r>
              <a:rPr lang="en-US" sz="2400" dirty="0"/>
              <a:t>2 or more promotions</a:t>
            </a:r>
          </a:p>
          <a:p>
            <a:r>
              <a:rPr lang="en-US" sz="2600" dirty="0"/>
              <a:t>Intra-company tie-in</a:t>
            </a:r>
          </a:p>
          <a:p>
            <a:pPr lvl="1"/>
            <a:r>
              <a:rPr lang="en-US" sz="2400" dirty="0"/>
              <a:t>Products within a company</a:t>
            </a:r>
          </a:p>
          <a:p>
            <a:r>
              <a:rPr lang="en-US" sz="2600" dirty="0"/>
              <a:t>Inter-company tie-in</a:t>
            </a:r>
          </a:p>
          <a:p>
            <a:pPr lvl="1"/>
            <a:r>
              <a:rPr lang="en-US" sz="2400" dirty="0"/>
              <a:t>Partnering with another company</a:t>
            </a:r>
            <a:endParaRPr lang="en-IN" sz="2400" dirty="0"/>
          </a:p>
        </p:txBody>
      </p:sp>
    </p:spTree>
    <p:extLst>
      <p:ext uri="{BB962C8B-B14F-4D97-AF65-F5344CB8AC3E}">
        <p14:creationId xmlns:p14="http://schemas.microsoft.com/office/powerpoint/2010/main" val="3626357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Figure 12.8 Types of Consumers - Promotions</a:t>
            </a:r>
            <a:endParaRPr lang="en-IN" dirty="0">
              <a:latin typeface="+mj-lt"/>
            </a:endParaRPr>
          </a:p>
        </p:txBody>
      </p:sp>
      <p:sp>
        <p:nvSpPr>
          <p:cNvPr id="3" name="Content Placeholder 2"/>
          <p:cNvSpPr>
            <a:spLocks noGrp="1"/>
          </p:cNvSpPr>
          <p:nvPr>
            <p:ph idx="1"/>
          </p:nvPr>
        </p:nvSpPr>
        <p:spPr>
          <a:xfrm>
            <a:off x="457200" y="1600200"/>
            <a:ext cx="3505200" cy="4525963"/>
          </a:xfrm>
        </p:spPr>
        <p:txBody>
          <a:bodyPr/>
          <a:lstStyle/>
          <a:p>
            <a:pPr marL="255600" lvl="0" indent="-255600" eaLnBrk="0" fontAlgn="base" hangingPunct="0">
              <a:spcAft>
                <a:spcPct val="0"/>
              </a:spcAft>
              <a:buClr>
                <a:schemeClr val="tx1"/>
              </a:buClr>
              <a:buSzTx/>
              <a:buFontTx/>
              <a:buChar char="•"/>
              <a:defRPr/>
            </a:pPr>
            <a:r>
              <a:rPr lang="en-US" sz="2600" kern="0" dirty="0"/>
              <a:t>Promotion-prone</a:t>
            </a:r>
          </a:p>
          <a:p>
            <a:pPr marL="255600" lvl="0" indent="-255600" eaLnBrk="0" fontAlgn="base" hangingPunct="0">
              <a:spcAft>
                <a:spcPct val="0"/>
              </a:spcAft>
              <a:buClr>
                <a:schemeClr val="tx1"/>
              </a:buClr>
              <a:buSzTx/>
              <a:buFontTx/>
              <a:buChar char="•"/>
              <a:defRPr/>
            </a:pPr>
            <a:r>
              <a:rPr lang="en-US" sz="2600" kern="0" dirty="0"/>
              <a:t>Brand-loyal</a:t>
            </a:r>
          </a:p>
          <a:p>
            <a:pPr marL="255600" lvl="0" indent="-255600" eaLnBrk="0" fontAlgn="base" hangingPunct="0">
              <a:spcAft>
                <a:spcPct val="0"/>
              </a:spcAft>
              <a:buClr>
                <a:schemeClr val="tx1"/>
              </a:buClr>
              <a:buSzTx/>
              <a:buFontTx/>
              <a:buChar char="•"/>
              <a:defRPr/>
            </a:pPr>
            <a:r>
              <a:rPr lang="en-US" sz="2600" kern="0" dirty="0"/>
              <a:t>Brand-preferred</a:t>
            </a:r>
          </a:p>
          <a:p>
            <a:pPr marL="255600" lvl="0" indent="-255600" eaLnBrk="0" fontAlgn="base" hangingPunct="0">
              <a:spcAft>
                <a:spcPct val="0"/>
              </a:spcAft>
              <a:buClr>
                <a:schemeClr val="tx1"/>
              </a:buClr>
              <a:buSzTx/>
              <a:buFontTx/>
              <a:buChar char="•"/>
              <a:defRPr/>
            </a:pPr>
            <a:r>
              <a:rPr lang="en-US" sz="2600" kern="0" dirty="0"/>
              <a:t>Price-sensitive</a:t>
            </a:r>
          </a:p>
        </p:txBody>
      </p:sp>
      <p:pic>
        <p:nvPicPr>
          <p:cNvPr id="4" name="Picture 3" descr="Two women carrying shopping bags look at a display not pictu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0478" y="1960091"/>
            <a:ext cx="4402413" cy="2937819"/>
          </a:xfrm>
          <a:prstGeom prst="rect">
            <a:avLst/>
          </a:prstGeom>
        </p:spPr>
      </p:pic>
    </p:spTree>
    <p:extLst>
      <p:ext uri="{BB962C8B-B14F-4D97-AF65-F5344CB8AC3E}">
        <p14:creationId xmlns:p14="http://schemas.microsoft.com/office/powerpoint/2010/main" val="5181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Planning Consumer Promotions </a:t>
            </a:r>
            <a:r>
              <a:rPr lang="en-US" sz="2000" b="0" dirty="0">
                <a:latin typeface="+mj-lt"/>
              </a:rPr>
              <a:t>(1 of 2)</a:t>
            </a:r>
            <a:endParaRPr lang="en-IN" sz="2000" b="0" dirty="0">
              <a:latin typeface="+mj-lt"/>
            </a:endParaRPr>
          </a:p>
        </p:txBody>
      </p:sp>
      <p:sp>
        <p:nvSpPr>
          <p:cNvPr id="3" name="Content Placeholder 2"/>
          <p:cNvSpPr>
            <a:spLocks noGrp="1"/>
          </p:cNvSpPr>
          <p:nvPr>
            <p:ph idx="1"/>
          </p:nvPr>
        </p:nvSpPr>
        <p:spPr/>
        <p:txBody>
          <a:bodyPr/>
          <a:lstStyle/>
          <a:p>
            <a:r>
              <a:rPr lang="en-US" sz="2600" dirty="0"/>
              <a:t>Support brand image and position strategy</a:t>
            </a:r>
          </a:p>
          <a:p>
            <a:r>
              <a:rPr lang="en-US" sz="2600" dirty="0"/>
              <a:t>Consider target audience</a:t>
            </a:r>
          </a:p>
          <a:p>
            <a:r>
              <a:rPr lang="en-US" sz="2600" b="1" dirty="0"/>
              <a:t>Promotion-prone consumers</a:t>
            </a:r>
          </a:p>
          <a:p>
            <a:pPr lvl="1"/>
            <a:r>
              <a:rPr lang="en-US" sz="2400" dirty="0"/>
              <a:t>Respond to deals</a:t>
            </a:r>
          </a:p>
          <a:p>
            <a:r>
              <a:rPr lang="en-US" sz="2600" b="1" dirty="0"/>
              <a:t>Price-sensitive consumers</a:t>
            </a:r>
          </a:p>
          <a:p>
            <a:pPr lvl="1"/>
            <a:r>
              <a:rPr lang="en-US" sz="2400" dirty="0"/>
              <a:t>Price primary factor in purchases</a:t>
            </a:r>
          </a:p>
          <a:p>
            <a:pPr lvl="1"/>
            <a:r>
              <a:rPr lang="en-US" sz="2400" dirty="0"/>
              <a:t>Deals that reduce price</a:t>
            </a:r>
          </a:p>
        </p:txBody>
      </p:sp>
    </p:spTree>
    <p:extLst>
      <p:ext uri="{BB962C8B-B14F-4D97-AF65-F5344CB8AC3E}">
        <p14:creationId xmlns:p14="http://schemas.microsoft.com/office/powerpoint/2010/main" val="342399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Dubai Shopping Festival</a:t>
            </a:r>
            <a:endParaRPr lang="en-IN" dirty="0">
              <a:latin typeface="+mj-lt"/>
            </a:endParaRPr>
          </a:p>
        </p:txBody>
      </p:sp>
      <p:sp>
        <p:nvSpPr>
          <p:cNvPr id="3" name="Content Placeholder 2"/>
          <p:cNvSpPr>
            <a:spLocks noGrp="1"/>
          </p:cNvSpPr>
          <p:nvPr>
            <p:ph idx="1"/>
          </p:nvPr>
        </p:nvSpPr>
        <p:spPr>
          <a:xfrm>
            <a:off x="457200" y="1600200"/>
            <a:ext cx="4572000" cy="4648200"/>
          </a:xfrm>
        </p:spPr>
        <p:txBody>
          <a:bodyPr/>
          <a:lstStyle/>
          <a:p>
            <a:pPr>
              <a:spcBef>
                <a:spcPts val="1000"/>
              </a:spcBef>
            </a:pPr>
            <a:r>
              <a:rPr lang="en-US" sz="2600" dirty="0"/>
              <a:t>35 million visitors</a:t>
            </a:r>
          </a:p>
          <a:p>
            <a:pPr>
              <a:spcBef>
                <a:spcPts val="1000"/>
              </a:spcBef>
            </a:pPr>
            <a:r>
              <a:rPr lang="en-IN" sz="2600" dirty="0"/>
              <a:t>“One Family, One World, One Festival,”</a:t>
            </a:r>
          </a:p>
          <a:p>
            <a:pPr>
              <a:spcBef>
                <a:spcPts val="1000"/>
              </a:spcBef>
            </a:pPr>
            <a:r>
              <a:rPr lang="en-US" sz="2600" dirty="0"/>
              <a:t>Integrated marketing campaign</a:t>
            </a:r>
          </a:p>
          <a:p>
            <a:pPr>
              <a:spcBef>
                <a:spcPts val="1000"/>
              </a:spcBef>
            </a:pPr>
            <a:r>
              <a:rPr lang="en-IN" sz="2600" dirty="0"/>
              <a:t>Sponsorships and sales promotion tie-ins</a:t>
            </a:r>
          </a:p>
          <a:p>
            <a:pPr>
              <a:spcBef>
                <a:spcPts val="1000"/>
              </a:spcBef>
            </a:pPr>
            <a:r>
              <a:rPr lang="en-IN" sz="2600" dirty="0"/>
              <a:t>Boosts tourism and development</a:t>
            </a:r>
            <a:endParaRPr lang="en-US" sz="2600" dirty="0"/>
          </a:p>
        </p:txBody>
      </p:sp>
      <p:pic>
        <p:nvPicPr>
          <p:cNvPr id="6" name="Picture 5">
            <a:extLst>
              <a:ext uri="{FF2B5EF4-FFF2-40B4-BE49-F238E27FC236}">
                <a16:creationId xmlns:a16="http://schemas.microsoft.com/office/drawing/2014/main" xmlns="" id="{7378A47B-30AC-4D41-B8E5-6233155B0218}"/>
              </a:ext>
            </a:extLst>
          </p:cNvPr>
          <p:cNvPicPr>
            <a:picLocks noChangeAspect="1"/>
          </p:cNvPicPr>
          <p:nvPr/>
        </p:nvPicPr>
        <p:blipFill>
          <a:blip r:embed="rId3"/>
          <a:stretch>
            <a:fillRect/>
          </a:stretch>
        </p:blipFill>
        <p:spPr>
          <a:xfrm>
            <a:off x="4743445" y="2362200"/>
            <a:ext cx="3943355" cy="2628903"/>
          </a:xfrm>
          <a:prstGeom prst="rect">
            <a:avLst/>
          </a:prstGeom>
        </p:spPr>
      </p:pic>
    </p:spTree>
    <p:extLst>
      <p:ext uri="{BB962C8B-B14F-4D97-AF65-F5344CB8AC3E}">
        <p14:creationId xmlns:p14="http://schemas.microsoft.com/office/powerpoint/2010/main" val="427374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Planning Consumer Promotions </a:t>
            </a:r>
            <a:r>
              <a:rPr lang="en-US" sz="2000" b="0" dirty="0">
                <a:latin typeface="+mj-lt"/>
              </a:rPr>
              <a:t>(2 of 2)</a:t>
            </a:r>
            <a:endParaRPr lang="en-IN" sz="2000" b="0" dirty="0">
              <a:latin typeface="+mj-lt"/>
            </a:endParaRPr>
          </a:p>
        </p:txBody>
      </p:sp>
      <p:sp>
        <p:nvSpPr>
          <p:cNvPr id="3" name="Content Placeholder 2"/>
          <p:cNvSpPr>
            <a:spLocks noGrp="1"/>
          </p:cNvSpPr>
          <p:nvPr>
            <p:ph idx="1"/>
          </p:nvPr>
        </p:nvSpPr>
        <p:spPr/>
        <p:txBody>
          <a:bodyPr/>
          <a:lstStyle/>
          <a:p>
            <a:r>
              <a:rPr lang="en-US" sz="2600" b="1" dirty="0"/>
              <a:t>Brand-loyal consumers</a:t>
            </a:r>
          </a:p>
          <a:p>
            <a:pPr lvl="1"/>
            <a:r>
              <a:rPr lang="en-US" sz="2400" dirty="0"/>
              <a:t>Purchase only preferred brand</a:t>
            </a:r>
          </a:p>
          <a:p>
            <a:r>
              <a:rPr lang="en-US" sz="2600" b="1" dirty="0"/>
              <a:t>Brand-preference consumers</a:t>
            </a:r>
          </a:p>
          <a:p>
            <a:pPr lvl="1"/>
            <a:r>
              <a:rPr lang="en-US" sz="2400" dirty="0"/>
              <a:t>Small set of preferred brands</a:t>
            </a:r>
          </a:p>
          <a:p>
            <a:pPr lvl="1"/>
            <a:r>
              <a:rPr lang="en-US" sz="2400" dirty="0"/>
              <a:t>Deals for one of preferred brands</a:t>
            </a:r>
          </a:p>
          <a:p>
            <a:r>
              <a:rPr lang="en-US" sz="2600" dirty="0"/>
              <a:t>Varies by product</a:t>
            </a:r>
          </a:p>
          <a:p>
            <a:r>
              <a:rPr lang="en-US" sz="2600" dirty="0"/>
              <a:t>Tendency towards one type</a:t>
            </a:r>
          </a:p>
          <a:p>
            <a:r>
              <a:rPr lang="en-US" sz="2600" dirty="0"/>
              <a:t>Brand-preference consumers best target</a:t>
            </a:r>
          </a:p>
        </p:txBody>
      </p:sp>
    </p:spTree>
    <p:extLst>
      <p:ext uri="{BB962C8B-B14F-4D97-AF65-F5344CB8AC3E}">
        <p14:creationId xmlns:p14="http://schemas.microsoft.com/office/powerpoint/2010/main" val="2424830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Trade Promotions</a:t>
            </a:r>
            <a:endParaRPr lang="en-IN" dirty="0">
              <a:latin typeface="+mj-lt"/>
            </a:endParaRPr>
          </a:p>
        </p:txBody>
      </p:sp>
      <p:sp>
        <p:nvSpPr>
          <p:cNvPr id="3" name="Content Placeholder 2"/>
          <p:cNvSpPr>
            <a:spLocks noGrp="1"/>
          </p:cNvSpPr>
          <p:nvPr>
            <p:ph idx="1"/>
          </p:nvPr>
        </p:nvSpPr>
        <p:spPr>
          <a:xfrm>
            <a:off x="457200" y="1600200"/>
            <a:ext cx="8229600" cy="2209799"/>
          </a:xfrm>
        </p:spPr>
        <p:txBody>
          <a:bodyPr/>
          <a:lstStyle/>
          <a:p>
            <a:pPr marL="0" indent="0">
              <a:buNone/>
            </a:pPr>
            <a:r>
              <a:rPr lang="en-IN" sz="2800" b="1" dirty="0"/>
              <a:t>For Manufacturers</a:t>
            </a:r>
          </a:p>
          <a:p>
            <a:pPr>
              <a:buFont typeface="Arial" charset="0"/>
              <a:buChar char="•"/>
            </a:pPr>
            <a:r>
              <a:rPr lang="en-US" sz="2600" dirty="0"/>
              <a:t> Account for 70% of marketing budget</a:t>
            </a:r>
          </a:p>
          <a:p>
            <a:pPr>
              <a:buFont typeface="Arial" charset="0"/>
              <a:buChar char="•"/>
            </a:pPr>
            <a:r>
              <a:rPr lang="en-US" sz="2600" dirty="0"/>
              <a:t> Often 2</a:t>
            </a:r>
            <a:r>
              <a:rPr lang="en-US" sz="2600" baseline="30000" dirty="0"/>
              <a:t>nd</a:t>
            </a:r>
            <a:r>
              <a:rPr lang="en-US" sz="2600" dirty="0"/>
              <a:t> largest expense</a:t>
            </a:r>
          </a:p>
          <a:p>
            <a:pPr>
              <a:buFont typeface="Arial" charset="0"/>
              <a:buChar char="•"/>
            </a:pPr>
            <a:r>
              <a:rPr lang="en-US" sz="2600" dirty="0"/>
              <a:t> Account for 17.4% of gross sales</a:t>
            </a:r>
            <a:endParaRPr lang="en-IN" sz="2600" dirty="0"/>
          </a:p>
        </p:txBody>
      </p:sp>
      <p:pic>
        <p:nvPicPr>
          <p:cNvPr id="9" name="Picture 8" descr="Type of trade promotions include the following: trade allowances, trade shows, trade contests, trade incenti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682" y="4103551"/>
            <a:ext cx="4956637" cy="2156099"/>
          </a:xfrm>
          <a:prstGeom prst="rect">
            <a:avLst/>
          </a:prstGeom>
        </p:spPr>
      </p:pic>
    </p:spTree>
    <p:extLst>
      <p:ext uri="{BB962C8B-B14F-4D97-AF65-F5344CB8AC3E}">
        <p14:creationId xmlns:p14="http://schemas.microsoft.com/office/powerpoint/2010/main" val="2011623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Trade Allowances</a:t>
            </a:r>
            <a:endParaRPr lang="en-IN" dirty="0">
              <a:latin typeface="+mj-lt"/>
            </a:endParaRPr>
          </a:p>
        </p:txBody>
      </p:sp>
      <p:sp>
        <p:nvSpPr>
          <p:cNvPr id="3" name="Content Placeholder 2"/>
          <p:cNvSpPr>
            <a:spLocks noGrp="1"/>
          </p:cNvSpPr>
          <p:nvPr>
            <p:ph idx="1"/>
          </p:nvPr>
        </p:nvSpPr>
        <p:spPr/>
        <p:txBody>
          <a:bodyPr/>
          <a:lstStyle/>
          <a:p>
            <a:r>
              <a:rPr lang="en-US" sz="2600" dirty="0"/>
              <a:t>Financial incentives to channel members</a:t>
            </a:r>
          </a:p>
          <a:p>
            <a:r>
              <a:rPr lang="en-US" sz="2600" b="1" dirty="0"/>
              <a:t>Off-invoice allowances</a:t>
            </a:r>
          </a:p>
          <a:p>
            <a:pPr lvl="1"/>
            <a:r>
              <a:rPr lang="en-US" sz="2400" dirty="0"/>
              <a:t>Discount</a:t>
            </a:r>
          </a:p>
          <a:p>
            <a:pPr lvl="1"/>
            <a:r>
              <a:rPr lang="en-US" sz="2400" dirty="0"/>
              <a:t>Encourages order by channel members</a:t>
            </a:r>
          </a:p>
          <a:p>
            <a:pPr lvl="1"/>
            <a:r>
              <a:rPr lang="en-US" sz="2400" dirty="0"/>
              <a:t>Account for 35% of all trade dollars</a:t>
            </a:r>
          </a:p>
          <a:p>
            <a:pPr lvl="1"/>
            <a:r>
              <a:rPr lang="en-US" sz="2400" dirty="0"/>
              <a:t>Retailers reluctant to purchase off-deal</a:t>
            </a:r>
          </a:p>
          <a:p>
            <a:pPr lvl="1"/>
            <a:r>
              <a:rPr lang="en-US" sz="2400" dirty="0"/>
              <a:t>Competitive pressure to continue</a:t>
            </a:r>
            <a:endParaRPr lang="en-IN" dirty="0"/>
          </a:p>
        </p:txBody>
      </p:sp>
    </p:spTree>
    <p:extLst>
      <p:ext uri="{BB962C8B-B14F-4D97-AF65-F5344CB8AC3E}">
        <p14:creationId xmlns:p14="http://schemas.microsoft.com/office/powerpoint/2010/main" val="1732949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Slotting and Exit Fees</a:t>
            </a:r>
            <a:endParaRPr lang="en-IN" dirty="0">
              <a:latin typeface="+mj-lt"/>
            </a:endParaRPr>
          </a:p>
        </p:txBody>
      </p:sp>
      <p:sp>
        <p:nvSpPr>
          <p:cNvPr id="3" name="Content Placeholder 2"/>
          <p:cNvSpPr>
            <a:spLocks noGrp="1"/>
          </p:cNvSpPr>
          <p:nvPr>
            <p:ph idx="1"/>
          </p:nvPr>
        </p:nvSpPr>
        <p:spPr>
          <a:xfrm>
            <a:off x="457200" y="1600200"/>
            <a:ext cx="8229600" cy="4724400"/>
          </a:xfrm>
        </p:spPr>
        <p:txBody>
          <a:bodyPr/>
          <a:lstStyle/>
          <a:p>
            <a:r>
              <a:rPr lang="en-US" sz="2200" dirty="0"/>
              <a:t>Slotting fees</a:t>
            </a:r>
          </a:p>
          <a:p>
            <a:pPr lvl="1"/>
            <a:r>
              <a:rPr lang="en-US" sz="1900" dirty="0"/>
              <a:t>Funds charged by retailers to stock items</a:t>
            </a:r>
          </a:p>
          <a:p>
            <a:pPr lvl="1"/>
            <a:r>
              <a:rPr lang="en-US" sz="1900" dirty="0"/>
              <a:t>Retailer justification</a:t>
            </a:r>
          </a:p>
          <a:p>
            <a:pPr lvl="2"/>
            <a:r>
              <a:rPr lang="en-US" sz="1700" dirty="0"/>
              <a:t>Cost to add new products to inventory</a:t>
            </a:r>
          </a:p>
          <a:p>
            <a:pPr lvl="2"/>
            <a:r>
              <a:rPr lang="en-US" sz="1700" dirty="0"/>
              <a:t>Requires shelf space</a:t>
            </a:r>
          </a:p>
          <a:p>
            <a:pPr lvl="2"/>
            <a:r>
              <a:rPr lang="en-US" sz="1700" dirty="0"/>
              <a:t>Simplifies decision about new products</a:t>
            </a:r>
          </a:p>
          <a:p>
            <a:pPr lvl="2"/>
            <a:r>
              <a:rPr lang="en-US" sz="1700" dirty="0"/>
              <a:t>Adds to bottom line</a:t>
            </a:r>
          </a:p>
          <a:p>
            <a:pPr lvl="1"/>
            <a:r>
              <a:rPr lang="en-US" sz="1900" dirty="0"/>
              <a:t>Manufacturer objections</a:t>
            </a:r>
          </a:p>
          <a:p>
            <a:pPr lvl="2"/>
            <a:r>
              <a:rPr lang="en-US" sz="1700" dirty="0"/>
              <a:t>Form of extortion</a:t>
            </a:r>
          </a:p>
          <a:p>
            <a:pPr lvl="2"/>
            <a:r>
              <a:rPr lang="en-US" sz="1700" dirty="0"/>
              <a:t>Diverts money from advertising and marketing</a:t>
            </a:r>
          </a:p>
          <a:p>
            <a:pPr lvl="2"/>
            <a:r>
              <a:rPr lang="en-US" sz="1700" dirty="0"/>
              <a:t>Detrimental to small manufacturers</a:t>
            </a:r>
          </a:p>
          <a:p>
            <a:r>
              <a:rPr lang="en-US" sz="2200" dirty="0"/>
              <a:t>Exit fees</a:t>
            </a:r>
          </a:p>
          <a:p>
            <a:pPr lvl="1"/>
            <a:r>
              <a:rPr lang="en-US" sz="1900" dirty="0"/>
              <a:t>Monies paid to remove items from shelves</a:t>
            </a:r>
            <a:endParaRPr lang="en-IN" sz="1900" dirty="0"/>
          </a:p>
        </p:txBody>
      </p:sp>
    </p:spTree>
    <p:extLst>
      <p:ext uri="{BB962C8B-B14F-4D97-AF65-F5344CB8AC3E}">
        <p14:creationId xmlns:p14="http://schemas.microsoft.com/office/powerpoint/2010/main" val="770034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Trade Allowance Complications</a:t>
            </a:r>
            <a:endParaRPr lang="en-IN" dirty="0">
              <a:latin typeface="+mj-lt"/>
            </a:endParaRPr>
          </a:p>
        </p:txBody>
      </p:sp>
      <p:sp>
        <p:nvSpPr>
          <p:cNvPr id="3" name="Content Placeholder 2"/>
          <p:cNvSpPr>
            <a:spLocks noGrp="1"/>
          </p:cNvSpPr>
          <p:nvPr>
            <p:ph idx="1"/>
          </p:nvPr>
        </p:nvSpPr>
        <p:spPr/>
        <p:txBody>
          <a:bodyPr/>
          <a:lstStyle/>
          <a:p>
            <a:pPr>
              <a:lnSpc>
                <a:spcPct val="90000"/>
              </a:lnSpc>
            </a:pPr>
            <a:r>
              <a:rPr lang="en-US" sz="2600" dirty="0"/>
              <a:t>Failure to pass allowances on to retail customers</a:t>
            </a:r>
          </a:p>
          <a:p>
            <a:pPr lvl="1">
              <a:lnSpc>
                <a:spcPct val="90000"/>
              </a:lnSpc>
            </a:pPr>
            <a:r>
              <a:rPr lang="en-US" sz="2400" dirty="0"/>
              <a:t>Only occurs 52% of the time</a:t>
            </a:r>
          </a:p>
          <a:p>
            <a:pPr lvl="1">
              <a:lnSpc>
                <a:spcPct val="90000"/>
              </a:lnSpc>
            </a:pPr>
            <a:r>
              <a:rPr lang="en-US" sz="2400" dirty="0"/>
              <a:t>Retailers like only one brand on-deal at a time</a:t>
            </a:r>
          </a:p>
          <a:p>
            <a:pPr>
              <a:lnSpc>
                <a:spcPct val="90000"/>
              </a:lnSpc>
            </a:pPr>
            <a:r>
              <a:rPr lang="en-US" sz="2600" dirty="0"/>
              <a:t>Retailers can schedule and promote on-deal brands</a:t>
            </a:r>
          </a:p>
          <a:p>
            <a:pPr>
              <a:lnSpc>
                <a:spcPct val="90000"/>
              </a:lnSpc>
            </a:pPr>
            <a:r>
              <a:rPr lang="en-US" sz="2600" dirty="0"/>
              <a:t>Forward buying</a:t>
            </a:r>
          </a:p>
          <a:p>
            <a:pPr lvl="1">
              <a:lnSpc>
                <a:spcPct val="90000"/>
              </a:lnSpc>
            </a:pPr>
            <a:r>
              <a:rPr lang="en-US" sz="2400" dirty="0"/>
              <a:t>Pass savings on or pocket higher margin</a:t>
            </a:r>
          </a:p>
          <a:p>
            <a:pPr lvl="1">
              <a:lnSpc>
                <a:spcPct val="90000"/>
              </a:lnSpc>
            </a:pPr>
            <a:r>
              <a:rPr lang="en-US" sz="2400" dirty="0"/>
              <a:t>Additional carrying costs</a:t>
            </a:r>
          </a:p>
          <a:p>
            <a:pPr>
              <a:lnSpc>
                <a:spcPct val="90000"/>
              </a:lnSpc>
            </a:pPr>
            <a:r>
              <a:rPr lang="en-US" sz="2600" dirty="0"/>
              <a:t>Diversion</a:t>
            </a:r>
          </a:p>
          <a:p>
            <a:pPr lvl="1">
              <a:lnSpc>
                <a:spcPct val="90000"/>
              </a:lnSpc>
            </a:pPr>
            <a:r>
              <a:rPr lang="en-US" sz="2400" dirty="0"/>
              <a:t>Pass savings on or pocket higher margin</a:t>
            </a:r>
          </a:p>
          <a:p>
            <a:pPr lvl="1">
              <a:lnSpc>
                <a:spcPct val="90000"/>
              </a:lnSpc>
            </a:pPr>
            <a:r>
              <a:rPr lang="en-US" sz="2400" dirty="0"/>
              <a:t>Additional shipping costs</a:t>
            </a:r>
          </a:p>
        </p:txBody>
      </p:sp>
    </p:spTree>
    <p:extLst>
      <p:ext uri="{BB962C8B-B14F-4D97-AF65-F5344CB8AC3E}">
        <p14:creationId xmlns:p14="http://schemas.microsoft.com/office/powerpoint/2010/main" val="1505273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Trade Contests</a:t>
            </a:r>
            <a:endParaRPr lang="en-IN" dirty="0">
              <a:latin typeface="+mj-lt"/>
            </a:endParaRPr>
          </a:p>
        </p:txBody>
      </p:sp>
      <p:sp>
        <p:nvSpPr>
          <p:cNvPr id="3" name="Content Placeholder 2"/>
          <p:cNvSpPr>
            <a:spLocks noGrp="1"/>
          </p:cNvSpPr>
          <p:nvPr>
            <p:ph idx="1"/>
          </p:nvPr>
        </p:nvSpPr>
        <p:spPr>
          <a:xfrm>
            <a:off x="457200" y="1600200"/>
            <a:ext cx="8229600" cy="4724400"/>
          </a:xfrm>
        </p:spPr>
        <p:txBody>
          <a:bodyPr/>
          <a:lstStyle/>
          <a:p>
            <a:pPr>
              <a:lnSpc>
                <a:spcPct val="90000"/>
              </a:lnSpc>
            </a:pPr>
            <a:r>
              <a:rPr lang="en-US" sz="2600" dirty="0"/>
              <a:t>Used to achieve sales targets</a:t>
            </a:r>
          </a:p>
          <a:p>
            <a:pPr>
              <a:lnSpc>
                <a:spcPct val="90000"/>
              </a:lnSpc>
            </a:pPr>
            <a:r>
              <a:rPr lang="en-US" sz="2600" dirty="0"/>
              <a:t>Funds known as “spiff money”</a:t>
            </a:r>
          </a:p>
          <a:p>
            <a:pPr>
              <a:lnSpc>
                <a:spcPct val="90000"/>
              </a:lnSpc>
            </a:pPr>
            <a:r>
              <a:rPr lang="en-US" sz="2600" dirty="0"/>
              <a:t>Rewards can be prizes or cash</a:t>
            </a:r>
          </a:p>
          <a:p>
            <a:pPr>
              <a:lnSpc>
                <a:spcPct val="90000"/>
              </a:lnSpc>
            </a:pPr>
            <a:r>
              <a:rPr lang="en-US" sz="2600" dirty="0"/>
              <a:t>Can be designed for various channels</a:t>
            </a:r>
          </a:p>
          <a:p>
            <a:pPr>
              <a:lnSpc>
                <a:spcPct val="90000"/>
              </a:lnSpc>
            </a:pPr>
            <a:r>
              <a:rPr lang="en-US" sz="2600" dirty="0"/>
              <a:t>Some organizations do not allow trade contests because of a possible conflict of interest</a:t>
            </a:r>
            <a:endParaRPr lang="en-IN" sz="2600" dirty="0"/>
          </a:p>
        </p:txBody>
      </p:sp>
    </p:spTree>
    <p:extLst>
      <p:ext uri="{BB962C8B-B14F-4D97-AF65-F5344CB8AC3E}">
        <p14:creationId xmlns:p14="http://schemas.microsoft.com/office/powerpoint/2010/main" val="2198587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12.12 </a:t>
            </a:r>
            <a:r>
              <a:rPr lang="en-US" sz="3600" dirty="0">
                <a:latin typeface="+mj-lt"/>
              </a:rPr>
              <a:t>Trade Incentives</a:t>
            </a:r>
            <a:endParaRPr lang="en-IN" sz="3600" dirty="0">
              <a:latin typeface="+mj-lt"/>
            </a:endParaRPr>
          </a:p>
        </p:txBody>
      </p:sp>
      <p:pic>
        <p:nvPicPr>
          <p:cNvPr id="9" name="Picture 8" descr="Types of trade incentives include the following: cooperative merchandising agreement, premium or bonus pack, co-op advertising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364" y="2107639"/>
            <a:ext cx="7473273" cy="2642723"/>
          </a:xfrm>
          <a:prstGeom prst="rect">
            <a:avLst/>
          </a:prstGeom>
        </p:spPr>
      </p:pic>
      <p:sp>
        <p:nvSpPr>
          <p:cNvPr id="3" name="Content Placeholder 2"/>
          <p:cNvSpPr>
            <a:spLocks noGrp="1"/>
          </p:cNvSpPr>
          <p:nvPr>
            <p:ph idx="1"/>
          </p:nvPr>
        </p:nvSpPr>
        <p:spPr>
          <a:xfrm>
            <a:off x="457200" y="5486400"/>
            <a:ext cx="8229600" cy="762000"/>
          </a:xfrm>
        </p:spPr>
        <p:txBody>
          <a:bodyPr/>
          <a:lstStyle/>
          <a:p>
            <a:pPr marL="0" indent="0">
              <a:buNone/>
            </a:pPr>
            <a:r>
              <a:rPr lang="en-US" sz="2200" dirty="0"/>
              <a:t>Channel members must perform some marketing function to receive funds.</a:t>
            </a:r>
          </a:p>
        </p:txBody>
      </p:sp>
    </p:spTree>
    <p:extLst>
      <p:ext uri="{BB962C8B-B14F-4D97-AF65-F5344CB8AC3E}">
        <p14:creationId xmlns:p14="http://schemas.microsoft.com/office/powerpoint/2010/main" val="763529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0688"/>
            <a:ext cx="8229600" cy="1097280"/>
          </a:xfrm>
        </p:spPr>
        <p:txBody>
          <a:bodyPr/>
          <a:lstStyle/>
          <a:p>
            <a:r>
              <a:rPr lang="en-US" sz="3600" dirty="0">
                <a:latin typeface="+mj-lt"/>
              </a:rPr>
              <a:t>Trade Incentives</a:t>
            </a:r>
            <a:endParaRPr lang="en-IN" dirty="0">
              <a:latin typeface="+mj-lt"/>
            </a:endParaRPr>
          </a:p>
        </p:txBody>
      </p:sp>
      <p:sp>
        <p:nvSpPr>
          <p:cNvPr id="3" name="Content Placeholder 2"/>
          <p:cNvSpPr>
            <a:spLocks noGrp="1"/>
          </p:cNvSpPr>
          <p:nvPr>
            <p:ph idx="1"/>
          </p:nvPr>
        </p:nvSpPr>
        <p:spPr/>
        <p:txBody>
          <a:bodyPr/>
          <a:lstStyle/>
          <a:p>
            <a:r>
              <a:rPr lang="en-US" sz="2600" b="1" dirty="0"/>
              <a:t>Cooperative merchandising agreement</a:t>
            </a:r>
          </a:p>
          <a:p>
            <a:pPr lvl="1"/>
            <a:r>
              <a:rPr lang="en-US" sz="2400" dirty="0"/>
              <a:t>Formal agreement</a:t>
            </a:r>
          </a:p>
          <a:p>
            <a:pPr lvl="1"/>
            <a:r>
              <a:rPr lang="en-US" sz="2400" dirty="0"/>
              <a:t>Popular with manufacturers</a:t>
            </a:r>
          </a:p>
          <a:p>
            <a:pPr lvl="2"/>
            <a:r>
              <a:rPr lang="en-US" sz="2200" dirty="0"/>
              <a:t>Retailer must perform marketing functions</a:t>
            </a:r>
          </a:p>
          <a:p>
            <a:pPr lvl="2"/>
            <a:r>
              <a:rPr lang="en-US" sz="2200" dirty="0"/>
              <a:t>Manufacturer maintains control</a:t>
            </a:r>
          </a:p>
          <a:p>
            <a:pPr lvl="2"/>
            <a:r>
              <a:rPr lang="en-US" sz="2200" dirty="0"/>
              <a:t>Longer-term commitments</a:t>
            </a:r>
          </a:p>
          <a:p>
            <a:pPr lvl="1"/>
            <a:r>
              <a:rPr lang="en-US" sz="2400" dirty="0"/>
              <a:t>Benefit retailers</a:t>
            </a:r>
          </a:p>
          <a:p>
            <a:pPr lvl="2"/>
            <a:r>
              <a:rPr lang="en-US" sz="2200" dirty="0"/>
              <a:t>Schedule calendar promotions</a:t>
            </a:r>
          </a:p>
          <a:p>
            <a:r>
              <a:rPr lang="en-US" sz="2600" b="1" dirty="0"/>
              <a:t>Premiums and bonus packs</a:t>
            </a:r>
          </a:p>
          <a:p>
            <a:pPr lvl="1"/>
            <a:r>
              <a:rPr lang="en-US" sz="2400" dirty="0"/>
              <a:t>Free merchandise for orders</a:t>
            </a:r>
          </a:p>
        </p:txBody>
      </p:sp>
    </p:spTree>
    <p:extLst>
      <p:ext uri="{BB962C8B-B14F-4D97-AF65-F5344CB8AC3E}">
        <p14:creationId xmlns:p14="http://schemas.microsoft.com/office/powerpoint/2010/main" val="317726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Cooperative Advertising</a:t>
            </a:r>
            <a:endParaRPr lang="en-IN" dirty="0">
              <a:latin typeface="+mj-lt"/>
            </a:endParaRPr>
          </a:p>
        </p:txBody>
      </p:sp>
      <p:sp>
        <p:nvSpPr>
          <p:cNvPr id="3" name="Content Placeholder 2"/>
          <p:cNvSpPr>
            <a:spLocks noGrp="1"/>
          </p:cNvSpPr>
          <p:nvPr>
            <p:ph idx="1"/>
          </p:nvPr>
        </p:nvSpPr>
        <p:spPr/>
        <p:txBody>
          <a:bodyPr/>
          <a:lstStyle/>
          <a:p>
            <a:r>
              <a:rPr lang="en-US" sz="2600" dirty="0"/>
              <a:t>Manufacturer pays part of retailer’s ad costs</a:t>
            </a:r>
          </a:p>
          <a:p>
            <a:r>
              <a:rPr lang="en-US" sz="2600" dirty="0"/>
              <a:t>Retailer must follow specific guidelines</a:t>
            </a:r>
          </a:p>
          <a:p>
            <a:pPr lvl="1"/>
            <a:r>
              <a:rPr lang="en-US" sz="2400" dirty="0"/>
              <a:t>No competing brands</a:t>
            </a:r>
          </a:p>
          <a:p>
            <a:r>
              <a:rPr lang="en-US" sz="2600" dirty="0"/>
              <a:t>Retailers accrue monies</a:t>
            </a:r>
          </a:p>
          <a:p>
            <a:pPr lvl="1"/>
            <a:r>
              <a:rPr lang="en-US" sz="2400" dirty="0"/>
              <a:t>Amount is based on sales</a:t>
            </a:r>
          </a:p>
          <a:p>
            <a:r>
              <a:rPr lang="en-US" sz="2600" dirty="0"/>
              <a:t>Allows retailers to expand advertising</a:t>
            </a:r>
          </a:p>
          <a:p>
            <a:r>
              <a:rPr lang="en-US" sz="2600" dirty="0"/>
              <a:t>Manufacturers gain exposure in local markets</a:t>
            </a:r>
          </a:p>
        </p:txBody>
      </p:sp>
    </p:spTree>
    <p:extLst>
      <p:ext uri="{BB962C8B-B14F-4D97-AF65-F5344CB8AC3E}">
        <p14:creationId xmlns:p14="http://schemas.microsoft.com/office/powerpoint/2010/main" val="2136723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174"/>
            <a:ext cx="8229600" cy="1097280"/>
          </a:xfrm>
        </p:spPr>
        <p:txBody>
          <a:bodyPr/>
          <a:lstStyle/>
          <a:p>
            <a:r>
              <a:rPr lang="en-US" sz="3600" dirty="0">
                <a:latin typeface="+mj-lt"/>
              </a:rPr>
              <a:t>Trade Shows</a:t>
            </a:r>
            <a:endParaRPr lang="en-IN" dirty="0">
              <a:latin typeface="+mj-lt"/>
            </a:endParaRPr>
          </a:p>
        </p:txBody>
      </p:sp>
      <p:sp>
        <p:nvSpPr>
          <p:cNvPr id="6" name="Content Placeholder 5"/>
          <p:cNvSpPr>
            <a:spLocks noGrp="1"/>
          </p:cNvSpPr>
          <p:nvPr>
            <p:ph sz="quarter" idx="15"/>
          </p:nvPr>
        </p:nvSpPr>
        <p:spPr>
          <a:xfrm>
            <a:off x="457200" y="1651004"/>
            <a:ext cx="3505200" cy="482596"/>
          </a:xfrm>
        </p:spPr>
        <p:txBody>
          <a:bodyPr/>
          <a:lstStyle/>
          <a:p>
            <a:pPr marL="0" indent="0">
              <a:buNone/>
            </a:pPr>
            <a:r>
              <a:rPr lang="en-IN" sz="2600" b="1" dirty="0"/>
              <a:t>Business-to-Business</a:t>
            </a:r>
          </a:p>
        </p:txBody>
      </p:sp>
      <p:sp>
        <p:nvSpPr>
          <p:cNvPr id="3" name="Content Placeholder 2"/>
          <p:cNvSpPr>
            <a:spLocks noGrp="1"/>
          </p:cNvSpPr>
          <p:nvPr>
            <p:ph idx="1"/>
          </p:nvPr>
        </p:nvSpPr>
        <p:spPr>
          <a:xfrm>
            <a:off x="494581" y="2209804"/>
            <a:ext cx="3239219" cy="1143000"/>
          </a:xfrm>
        </p:spPr>
        <p:txBody>
          <a:bodyPr/>
          <a:lstStyle/>
          <a:p>
            <a:pPr marL="255600" indent="-255600">
              <a:spcBef>
                <a:spcPts val="1000"/>
              </a:spcBef>
            </a:pPr>
            <a:r>
              <a:rPr lang="en-US" sz="2200" dirty="0"/>
              <a:t>Manufacturers (sellers)</a:t>
            </a:r>
          </a:p>
          <a:p>
            <a:pPr lvl="1">
              <a:lnSpc>
                <a:spcPct val="90000"/>
              </a:lnSpc>
            </a:pPr>
            <a:r>
              <a:rPr lang="en-US" sz="2000" dirty="0"/>
              <a:t>Display merchandise</a:t>
            </a:r>
          </a:p>
          <a:p>
            <a:pPr lvl="1">
              <a:lnSpc>
                <a:spcPct val="90000"/>
              </a:lnSpc>
            </a:pPr>
            <a:r>
              <a:rPr lang="en-US" sz="2000" dirty="0"/>
              <a:t>Seek prospects</a:t>
            </a:r>
          </a:p>
        </p:txBody>
      </p:sp>
      <p:sp>
        <p:nvSpPr>
          <p:cNvPr id="4" name="Content Placeholder 3"/>
          <p:cNvSpPr>
            <a:spLocks noGrp="1"/>
          </p:cNvSpPr>
          <p:nvPr>
            <p:ph idx="13"/>
          </p:nvPr>
        </p:nvSpPr>
        <p:spPr>
          <a:xfrm>
            <a:off x="4724400" y="2209800"/>
            <a:ext cx="3581400" cy="1084050"/>
          </a:xfrm>
        </p:spPr>
        <p:txBody>
          <a:bodyPr/>
          <a:lstStyle/>
          <a:p>
            <a:pPr marL="255600" indent="-255600" eaLnBrk="0" hangingPunct="0">
              <a:spcBef>
                <a:spcPts val="1000"/>
              </a:spcBef>
              <a:buFontTx/>
              <a:buChar char="•"/>
              <a:defRPr/>
            </a:pPr>
            <a:r>
              <a:rPr lang="en-US" sz="2200" kern="0" dirty="0"/>
              <a:t>Retailers (buyers)</a:t>
            </a:r>
          </a:p>
          <a:p>
            <a:pPr marL="829818" lvl="1" indent="-342900" eaLnBrk="0" hangingPunct="0">
              <a:lnSpc>
                <a:spcPct val="90000"/>
              </a:lnSpc>
              <a:spcBef>
                <a:spcPct val="20000"/>
              </a:spcBef>
              <a:defRPr/>
            </a:pPr>
            <a:r>
              <a:rPr lang="en-US" sz="2000" kern="0" dirty="0"/>
              <a:t>Compare merchandise</a:t>
            </a:r>
          </a:p>
          <a:p>
            <a:pPr marL="829818" lvl="1" indent="-342900" eaLnBrk="0" hangingPunct="0">
              <a:lnSpc>
                <a:spcPct val="90000"/>
              </a:lnSpc>
              <a:spcBef>
                <a:spcPct val="20000"/>
              </a:spcBef>
              <a:defRPr/>
            </a:pPr>
            <a:r>
              <a:rPr lang="en-US" sz="2000" kern="0" dirty="0"/>
              <a:t>Seek vendors</a:t>
            </a:r>
          </a:p>
        </p:txBody>
      </p:sp>
      <p:sp>
        <p:nvSpPr>
          <p:cNvPr id="5" name="Content Placeholder 4"/>
          <p:cNvSpPr>
            <a:spLocks noGrp="1"/>
          </p:cNvSpPr>
          <p:nvPr>
            <p:ph sz="quarter" idx="14"/>
          </p:nvPr>
        </p:nvSpPr>
        <p:spPr>
          <a:xfrm>
            <a:off x="457200" y="3581400"/>
            <a:ext cx="8229600" cy="2438400"/>
          </a:xfrm>
        </p:spPr>
        <p:txBody>
          <a:bodyPr/>
          <a:lstStyle/>
          <a:p>
            <a:pPr marL="255600" indent="-255600" eaLnBrk="0" hangingPunct="0">
              <a:spcBef>
                <a:spcPts val="1000"/>
              </a:spcBef>
              <a:buFontTx/>
              <a:buChar char="•"/>
              <a:defRPr/>
            </a:pPr>
            <a:r>
              <a:rPr lang="en-US" sz="2200" kern="0" dirty="0"/>
              <a:t>Few deals finalized at trade shows</a:t>
            </a:r>
          </a:p>
          <a:p>
            <a:pPr marL="255600" indent="-255600" eaLnBrk="0" hangingPunct="0">
              <a:spcBef>
                <a:spcPts val="1000"/>
              </a:spcBef>
              <a:buFontTx/>
              <a:buChar char="•"/>
              <a:defRPr/>
            </a:pPr>
            <a:r>
              <a:rPr lang="en-US" sz="2200" kern="0" dirty="0"/>
              <a:t>International attendees want to make deals</a:t>
            </a:r>
          </a:p>
          <a:p>
            <a:pPr marL="255600" indent="-255600" eaLnBrk="0" hangingPunct="0">
              <a:spcBef>
                <a:spcPts val="1000"/>
              </a:spcBef>
              <a:buFontTx/>
              <a:buChar char="•"/>
              <a:defRPr/>
            </a:pPr>
            <a:r>
              <a:rPr lang="en-US" sz="2200" kern="0" dirty="0"/>
              <a:t>Increase in international trade shows</a:t>
            </a:r>
          </a:p>
          <a:p>
            <a:pPr marL="255600" indent="-255600" eaLnBrk="0" hangingPunct="0">
              <a:spcBef>
                <a:spcPts val="1000"/>
              </a:spcBef>
              <a:buFontTx/>
              <a:buChar char="•"/>
              <a:defRPr/>
            </a:pPr>
            <a:r>
              <a:rPr lang="en-US" sz="2200" kern="0" dirty="0"/>
              <a:t>Regional and niche shows</a:t>
            </a:r>
          </a:p>
          <a:p>
            <a:pPr marL="829818" lvl="1" indent="-342900" eaLnBrk="0" hangingPunct="0">
              <a:lnSpc>
                <a:spcPct val="80000"/>
              </a:lnSpc>
              <a:spcBef>
                <a:spcPct val="20000"/>
              </a:spcBef>
              <a:defRPr/>
            </a:pPr>
            <a:r>
              <a:rPr lang="en-US" sz="2000" kern="0" dirty="0"/>
              <a:t>Provide better prospects</a:t>
            </a:r>
          </a:p>
          <a:p>
            <a:pPr marL="829818" lvl="1" indent="-342900" eaLnBrk="0" hangingPunct="0">
              <a:lnSpc>
                <a:spcPct val="80000"/>
              </a:lnSpc>
              <a:spcBef>
                <a:spcPct val="20000"/>
              </a:spcBef>
              <a:defRPr/>
            </a:pPr>
            <a:r>
              <a:rPr lang="en-US" sz="2000" kern="0" dirty="0"/>
              <a:t>Lower costs</a:t>
            </a:r>
          </a:p>
        </p:txBody>
      </p:sp>
    </p:spTree>
    <p:extLst>
      <p:ext uri="{BB962C8B-B14F-4D97-AF65-F5344CB8AC3E}">
        <p14:creationId xmlns:p14="http://schemas.microsoft.com/office/powerpoint/2010/main" val="227728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Chapter Overview</a:t>
            </a:r>
            <a:endParaRPr lang="en-IN" dirty="0">
              <a:latin typeface="+mj-lt"/>
            </a:endParaRPr>
          </a:p>
        </p:txBody>
      </p:sp>
      <p:sp>
        <p:nvSpPr>
          <p:cNvPr id="3" name="Content Placeholder 2"/>
          <p:cNvSpPr>
            <a:spLocks noGrp="1"/>
          </p:cNvSpPr>
          <p:nvPr>
            <p:ph idx="1"/>
          </p:nvPr>
        </p:nvSpPr>
        <p:spPr>
          <a:xfrm>
            <a:off x="457200" y="1600200"/>
            <a:ext cx="4800600" cy="4648200"/>
          </a:xfrm>
        </p:spPr>
        <p:txBody>
          <a:bodyPr/>
          <a:lstStyle/>
          <a:p>
            <a:r>
              <a:rPr lang="en-US" sz="2600" dirty="0"/>
              <a:t>Consumer promotions</a:t>
            </a:r>
          </a:p>
          <a:p>
            <a:pPr lvl="1"/>
            <a:r>
              <a:rPr lang="en-US" sz="2400" dirty="0"/>
              <a:t>Individuals/businesses that use product</a:t>
            </a:r>
          </a:p>
          <a:p>
            <a:r>
              <a:rPr lang="en-US" sz="2600" dirty="0"/>
              <a:t>Trade promotions</a:t>
            </a:r>
          </a:p>
          <a:p>
            <a:pPr lvl="1"/>
            <a:r>
              <a:rPr lang="en-US" sz="2400" dirty="0"/>
              <a:t>Directed to channel members</a:t>
            </a:r>
          </a:p>
          <a:p>
            <a:r>
              <a:rPr lang="en-US" sz="2600" dirty="0"/>
              <a:t>Possible erosion of brand equity</a:t>
            </a:r>
          </a:p>
          <a:p>
            <a:r>
              <a:rPr lang="en-US" sz="2600" dirty="0"/>
              <a:t>Can differentiate a brand</a:t>
            </a:r>
          </a:p>
          <a:p>
            <a:r>
              <a:rPr lang="en-US" sz="2600" dirty="0"/>
              <a:t>Use varies – product life cycle</a:t>
            </a:r>
          </a:p>
        </p:txBody>
      </p:sp>
      <p:pic>
        <p:nvPicPr>
          <p:cNvPr id="4" name="Picture 3" descr="A shopper in a grocery store examines the front of a cereal box."/>
          <p:cNvPicPr>
            <a:picLocks noChangeAspect="1"/>
          </p:cNvPicPr>
          <p:nvPr/>
        </p:nvPicPr>
        <p:blipFill>
          <a:blip r:embed="rId3" cstate="print"/>
          <a:srcRect l="29297"/>
          <a:stretch>
            <a:fillRect/>
          </a:stretch>
        </p:blipFill>
        <p:spPr>
          <a:xfrm flipH="1">
            <a:off x="5486400" y="2552700"/>
            <a:ext cx="2991080" cy="2743200"/>
          </a:xfrm>
          <a:prstGeom prst="rect">
            <a:avLst/>
          </a:prstGeom>
        </p:spPr>
      </p:pic>
    </p:spTree>
    <p:extLst>
      <p:ext uri="{BB962C8B-B14F-4D97-AF65-F5344CB8AC3E}">
        <p14:creationId xmlns:p14="http://schemas.microsoft.com/office/powerpoint/2010/main" val="3518914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Figure 12.13 Categories of Buyers at Trade Shows</a:t>
            </a:r>
            <a:endParaRPr lang="en-IN" dirty="0">
              <a:latin typeface="+mj-lt"/>
            </a:endParaRPr>
          </a:p>
        </p:txBody>
      </p:sp>
      <p:sp>
        <p:nvSpPr>
          <p:cNvPr id="3" name="Content Placeholder 2"/>
          <p:cNvSpPr>
            <a:spLocks noGrp="1"/>
          </p:cNvSpPr>
          <p:nvPr>
            <p:ph idx="1"/>
          </p:nvPr>
        </p:nvSpPr>
        <p:spPr>
          <a:xfrm>
            <a:off x="457200" y="1600201"/>
            <a:ext cx="3886200" cy="3581400"/>
          </a:xfrm>
        </p:spPr>
        <p:txBody>
          <a:bodyPr/>
          <a:lstStyle/>
          <a:p>
            <a:r>
              <a:rPr lang="en-US" sz="2600" dirty="0"/>
              <a:t>Education seekers</a:t>
            </a:r>
          </a:p>
          <a:p>
            <a:r>
              <a:rPr lang="en-US" sz="2600" dirty="0"/>
              <a:t>Reinforcement seekers</a:t>
            </a:r>
          </a:p>
          <a:p>
            <a:r>
              <a:rPr lang="en-US" sz="2600" dirty="0"/>
              <a:t>Solution seekers</a:t>
            </a:r>
          </a:p>
          <a:p>
            <a:r>
              <a:rPr lang="en-US" sz="2600" dirty="0"/>
              <a:t>Buying teams</a:t>
            </a:r>
          </a:p>
          <a:p>
            <a:r>
              <a:rPr lang="en-US" sz="2600" dirty="0"/>
              <a:t>Power buyers</a:t>
            </a:r>
          </a:p>
        </p:txBody>
      </p:sp>
      <p:pic>
        <p:nvPicPr>
          <p:cNvPr id="4" name="Picture 3" descr="A group of businesspeople at a cocktail height table examine notes and a tabl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05000"/>
            <a:ext cx="3907210" cy="2930408"/>
          </a:xfrm>
          <a:prstGeom prst="rect">
            <a:avLst/>
          </a:prstGeom>
        </p:spPr>
      </p:pic>
    </p:spTree>
    <p:extLst>
      <p:ext uri="{BB962C8B-B14F-4D97-AF65-F5344CB8AC3E}">
        <p14:creationId xmlns:p14="http://schemas.microsoft.com/office/powerpoint/2010/main" val="650601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Trade Promotion Concerns</a:t>
            </a:r>
            <a:endParaRPr lang="en-IN" dirty="0">
              <a:latin typeface="+mj-lt"/>
            </a:endParaRPr>
          </a:p>
        </p:txBody>
      </p:sp>
      <p:sp>
        <p:nvSpPr>
          <p:cNvPr id="3" name="Content Placeholder 2"/>
          <p:cNvSpPr>
            <a:spLocks noGrp="1"/>
          </p:cNvSpPr>
          <p:nvPr>
            <p:ph idx="1"/>
          </p:nvPr>
        </p:nvSpPr>
        <p:spPr/>
        <p:txBody>
          <a:bodyPr/>
          <a:lstStyle/>
          <a:p>
            <a:r>
              <a:rPr lang="en-US" sz="2600" dirty="0"/>
              <a:t>Corporate reward structure</a:t>
            </a:r>
          </a:p>
          <a:p>
            <a:r>
              <a:rPr lang="en-US" sz="2600" dirty="0"/>
              <a:t>Used for short-term sales goals</a:t>
            </a:r>
          </a:p>
          <a:p>
            <a:r>
              <a:rPr lang="en-US" sz="2600" dirty="0"/>
              <a:t>Tend to be used outside of IMC Plan</a:t>
            </a:r>
          </a:p>
          <a:p>
            <a:r>
              <a:rPr lang="en-US" sz="2600" dirty="0"/>
              <a:t>Costs</a:t>
            </a:r>
          </a:p>
          <a:p>
            <a:r>
              <a:rPr lang="en-US" sz="2600" dirty="0"/>
              <a:t>Over-reliance to push merchandise</a:t>
            </a:r>
          </a:p>
          <a:p>
            <a:r>
              <a:rPr lang="en-US" sz="2600" dirty="0"/>
              <a:t>Difficult to reduce – competitive pressures</a:t>
            </a:r>
          </a:p>
          <a:p>
            <a:r>
              <a:rPr lang="en-US" sz="2600" dirty="0"/>
              <a:t>Potential erosion of brand image</a:t>
            </a:r>
          </a:p>
        </p:txBody>
      </p:sp>
    </p:spTree>
    <p:extLst>
      <p:ext uri="{BB962C8B-B14F-4D97-AF65-F5344CB8AC3E}">
        <p14:creationId xmlns:p14="http://schemas.microsoft.com/office/powerpoint/2010/main" val="2238268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International Implications</a:t>
            </a:r>
            <a:endParaRPr lang="en-IN" dirty="0">
              <a:latin typeface="+mj-lt"/>
            </a:endParaRPr>
          </a:p>
        </p:txBody>
      </p:sp>
      <p:sp>
        <p:nvSpPr>
          <p:cNvPr id="3" name="Content Placeholder 2"/>
          <p:cNvSpPr>
            <a:spLocks noGrp="1"/>
          </p:cNvSpPr>
          <p:nvPr>
            <p:ph idx="1"/>
          </p:nvPr>
        </p:nvSpPr>
        <p:spPr/>
        <p:txBody>
          <a:bodyPr/>
          <a:lstStyle/>
          <a:p>
            <a:r>
              <a:rPr lang="en-US" sz="2600" dirty="0"/>
              <a:t>Adapt to each country</a:t>
            </a:r>
          </a:p>
          <a:p>
            <a:r>
              <a:rPr lang="en-US" sz="2600" dirty="0"/>
              <a:t>Legal restrictions vary</a:t>
            </a:r>
          </a:p>
          <a:p>
            <a:r>
              <a:rPr lang="en-US" sz="2600" dirty="0"/>
              <a:t>Cultural values differ</a:t>
            </a:r>
          </a:p>
          <a:p>
            <a:r>
              <a:rPr lang="en-US" sz="2600" dirty="0"/>
              <a:t>Emphasis will vary</a:t>
            </a:r>
          </a:p>
        </p:txBody>
      </p:sp>
    </p:spTree>
    <p:extLst>
      <p:ext uri="{BB962C8B-B14F-4D97-AF65-F5344CB8AC3E}">
        <p14:creationId xmlns:p14="http://schemas.microsoft.com/office/powerpoint/2010/main" val="2988956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Blog Exercises</a:t>
            </a:r>
          </a:p>
        </p:txBody>
      </p:sp>
      <p:sp>
        <p:nvSpPr>
          <p:cNvPr id="5" name="Content Placeholder 4"/>
          <p:cNvSpPr>
            <a:spLocks noGrp="1"/>
          </p:cNvSpPr>
          <p:nvPr>
            <p:ph idx="1"/>
          </p:nvPr>
        </p:nvSpPr>
        <p:spPr>
          <a:xfrm>
            <a:off x="457200" y="1600200"/>
            <a:ext cx="8229600" cy="4191000"/>
          </a:xfrm>
        </p:spPr>
        <p:txBody>
          <a:bodyPr/>
          <a:lstStyle/>
          <a:p>
            <a:pPr marL="255600" indent="-255600">
              <a:buSzPct val="100000"/>
            </a:pPr>
            <a:r>
              <a:rPr lang="en-US" sz="2600" dirty="0"/>
              <a:t>Papa John’s</a:t>
            </a:r>
          </a:p>
          <a:p>
            <a:pPr marL="255600" indent="-255600">
              <a:buSzPct val="100000"/>
            </a:pPr>
            <a:r>
              <a:rPr lang="en-US" sz="2600" dirty="0"/>
              <a:t>Brookshire’s</a:t>
            </a:r>
          </a:p>
          <a:p>
            <a:pPr marL="255600" indent="-255600">
              <a:buSzPct val="100000"/>
            </a:pPr>
            <a:r>
              <a:rPr lang="en-US" sz="2600" dirty="0"/>
              <a:t>Consumer Promotions</a:t>
            </a:r>
            <a:endParaRPr lang="en-US" sz="2600" dirty="0">
              <a:cs typeface="Arial" charset="0"/>
            </a:endParaRPr>
          </a:p>
        </p:txBody>
      </p:sp>
    </p:spTree>
    <p:extLst>
      <p:ext uri="{BB962C8B-B14F-4D97-AF65-F5344CB8AC3E}">
        <p14:creationId xmlns:p14="http://schemas.microsoft.com/office/powerpoint/2010/main" val="1474106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258"/>
            <a:ext cx="8229600" cy="1066800"/>
          </a:xfrm>
        </p:spPr>
        <p:txBody>
          <a:bodyPr anchor="b"/>
          <a:lstStyle/>
          <a:p>
            <a:pPr eaLnBrk="0" hangingPunct="0"/>
            <a:r>
              <a:rPr lang="en-US" sz="3600" dirty="0">
                <a:latin typeface="+mj-lt"/>
              </a:rPr>
              <a:t>Copyright</a:t>
            </a: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022" y="2335102"/>
            <a:ext cx="7295956" cy="2030478"/>
          </a:xfrm>
          <a:prstGeom prst="rect">
            <a:avLst/>
          </a:prstGeom>
        </p:spPr>
      </p:pic>
    </p:spTree>
    <p:extLst>
      <p:ext uri="{BB962C8B-B14F-4D97-AF65-F5344CB8AC3E}">
        <p14:creationId xmlns:p14="http://schemas.microsoft.com/office/powerpoint/2010/main" val="278855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IN" sz="3600" dirty="0">
                <a:latin typeface="+mj-lt"/>
              </a:rPr>
              <a:t>Figure 12.1 </a:t>
            </a:r>
            <a:r>
              <a:rPr lang="en-US" sz="3600" dirty="0">
                <a:latin typeface="+mj-lt"/>
              </a:rPr>
              <a:t>Types of Consumer Promotions</a:t>
            </a:r>
            <a:endParaRPr lang="en-IN" sz="3600" dirty="0">
              <a:latin typeface="+mj-lt"/>
            </a:endParaRPr>
          </a:p>
        </p:txBody>
      </p:sp>
      <p:sp>
        <p:nvSpPr>
          <p:cNvPr id="3" name="Content Placeholder 2"/>
          <p:cNvSpPr>
            <a:spLocks noGrp="1"/>
          </p:cNvSpPr>
          <p:nvPr>
            <p:ph idx="1"/>
          </p:nvPr>
        </p:nvSpPr>
        <p:spPr>
          <a:xfrm>
            <a:off x="457200" y="1600200"/>
            <a:ext cx="4267200" cy="4648200"/>
          </a:xfrm>
        </p:spPr>
        <p:txBody>
          <a:bodyPr/>
          <a:lstStyle/>
          <a:p>
            <a:r>
              <a:rPr lang="en-US" sz="2600" dirty="0"/>
              <a:t>Coupons</a:t>
            </a:r>
          </a:p>
          <a:p>
            <a:r>
              <a:rPr lang="en-US" sz="2600" dirty="0"/>
              <a:t>Premiums</a:t>
            </a:r>
          </a:p>
          <a:p>
            <a:r>
              <a:rPr lang="en-US" sz="2600" dirty="0"/>
              <a:t>Contests and sweepstakes</a:t>
            </a:r>
          </a:p>
          <a:p>
            <a:r>
              <a:rPr lang="en-US" sz="2600" dirty="0"/>
              <a:t>Refunds and rebates</a:t>
            </a:r>
          </a:p>
          <a:p>
            <a:r>
              <a:rPr lang="en-US" sz="2600" dirty="0"/>
              <a:t>Sampling</a:t>
            </a:r>
          </a:p>
          <a:p>
            <a:r>
              <a:rPr lang="en-US" sz="2600" dirty="0"/>
              <a:t>Bonus packs</a:t>
            </a:r>
          </a:p>
          <a:p>
            <a:r>
              <a:rPr lang="en-US" sz="2600" dirty="0"/>
              <a:t>Price-offs</a:t>
            </a:r>
          </a:p>
        </p:txBody>
      </p:sp>
      <p:pic>
        <p:nvPicPr>
          <p:cNvPr id="4" name="Picture 1" descr="Three tags on the side of an item read, sale price, 139.90."/>
          <p:cNvPicPr>
            <a:picLocks noChangeAspect="1"/>
          </p:cNvPicPr>
          <p:nvPr/>
        </p:nvPicPr>
        <p:blipFill>
          <a:blip r:embed="rId3" cstate="print"/>
          <a:srcRect/>
          <a:stretch>
            <a:fillRect/>
          </a:stretch>
        </p:blipFill>
        <p:spPr bwMode="auto">
          <a:xfrm>
            <a:off x="5105400" y="2057400"/>
            <a:ext cx="3657600" cy="2451100"/>
          </a:xfrm>
          <a:prstGeom prst="rect">
            <a:avLst/>
          </a:prstGeom>
          <a:noFill/>
          <a:ln w="9525">
            <a:noFill/>
            <a:miter lim="800000"/>
            <a:headEnd/>
            <a:tailEnd/>
          </a:ln>
        </p:spPr>
      </p:pic>
    </p:spTree>
    <p:extLst>
      <p:ext uri="{BB962C8B-B14F-4D97-AF65-F5344CB8AC3E}">
        <p14:creationId xmlns:p14="http://schemas.microsoft.com/office/powerpoint/2010/main" val="263100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Coupons</a:t>
            </a:r>
            <a:endParaRPr lang="en-IN" dirty="0">
              <a:latin typeface="+mj-lt"/>
            </a:endParaRPr>
          </a:p>
        </p:txBody>
      </p:sp>
      <p:sp>
        <p:nvSpPr>
          <p:cNvPr id="3" name="Content Placeholder 2"/>
          <p:cNvSpPr>
            <a:spLocks noGrp="1"/>
          </p:cNvSpPr>
          <p:nvPr>
            <p:ph idx="1"/>
          </p:nvPr>
        </p:nvSpPr>
        <p:spPr/>
        <p:txBody>
          <a:bodyPr/>
          <a:lstStyle/>
          <a:p>
            <a:r>
              <a:rPr lang="en-US" sz="2600" dirty="0"/>
              <a:t>$500 billion per year</a:t>
            </a:r>
          </a:p>
          <a:p>
            <a:r>
              <a:rPr lang="en-US" sz="2600" dirty="0"/>
              <a:t>2.8 billion redeemed per year (0.85%)</a:t>
            </a:r>
          </a:p>
          <a:p>
            <a:r>
              <a:rPr lang="en-US" sz="2600" dirty="0"/>
              <a:t>Average value was $1.94</a:t>
            </a:r>
          </a:p>
          <a:p>
            <a:r>
              <a:rPr lang="en-US" sz="2600" dirty="0"/>
              <a:t>Savings of $4.9 billion</a:t>
            </a:r>
          </a:p>
          <a:p>
            <a:r>
              <a:rPr lang="en-US" sz="2600" dirty="0"/>
              <a:t>Coupons used by 72% of households</a:t>
            </a:r>
          </a:p>
        </p:txBody>
      </p:sp>
    </p:spTree>
    <p:extLst>
      <p:ext uri="{BB962C8B-B14F-4D97-AF65-F5344CB8AC3E}">
        <p14:creationId xmlns:p14="http://schemas.microsoft.com/office/powerpoint/2010/main" val="370318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r>
              <a:rPr lang="en-US" sz="3600" dirty="0">
                <a:latin typeface="+mj-lt"/>
              </a:rPr>
              <a:t>Coupon Distribution</a:t>
            </a:r>
            <a:endParaRPr lang="en-IN" dirty="0">
              <a:latin typeface="+mj-lt"/>
            </a:endParaRPr>
          </a:p>
        </p:txBody>
      </p:sp>
      <p:sp>
        <p:nvSpPr>
          <p:cNvPr id="3" name="Content Placeholder 2"/>
          <p:cNvSpPr>
            <a:spLocks noGrp="1"/>
          </p:cNvSpPr>
          <p:nvPr>
            <p:ph idx="1"/>
          </p:nvPr>
        </p:nvSpPr>
        <p:spPr/>
        <p:txBody>
          <a:bodyPr/>
          <a:lstStyle/>
          <a:p>
            <a:r>
              <a:rPr lang="en-US" sz="2600" dirty="0"/>
              <a:t>Manufacturers issue about 80%</a:t>
            </a:r>
          </a:p>
          <a:p>
            <a:r>
              <a:rPr lang="en-US" sz="2600" dirty="0"/>
              <a:t>Free-standing inserts – 90%</a:t>
            </a:r>
          </a:p>
          <a:p>
            <a:r>
              <a:rPr lang="en-US" sz="2600" dirty="0"/>
              <a:t>Free-standing and print most popular</a:t>
            </a:r>
          </a:p>
          <a:p>
            <a:pPr lvl="1"/>
            <a:r>
              <a:rPr lang="en-US" sz="2400" dirty="0"/>
              <a:t>Consumer makes conscious effort to clip</a:t>
            </a:r>
          </a:p>
          <a:p>
            <a:pPr lvl="1"/>
            <a:r>
              <a:rPr lang="en-US" sz="2400" dirty="0"/>
              <a:t>Create brand awareness</a:t>
            </a:r>
          </a:p>
          <a:p>
            <a:pPr lvl="1"/>
            <a:r>
              <a:rPr lang="en-US" sz="2400" dirty="0"/>
              <a:t>Encourage purchase next trip to store</a:t>
            </a:r>
          </a:p>
          <a:p>
            <a:r>
              <a:rPr lang="en-US" sz="2600" dirty="0"/>
              <a:t>Digital coupons growing in popularity</a:t>
            </a:r>
          </a:p>
          <a:p>
            <a:pPr lvl="1"/>
            <a:r>
              <a:rPr lang="en-US" sz="2400" dirty="0"/>
              <a:t>Users more affluent, better educated</a:t>
            </a:r>
          </a:p>
        </p:txBody>
      </p:sp>
    </p:spTree>
    <p:extLst>
      <p:ext uri="{BB962C8B-B14F-4D97-AF65-F5344CB8AC3E}">
        <p14:creationId xmlns:p14="http://schemas.microsoft.com/office/powerpoint/2010/main" val="236607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IN" sz="3600" dirty="0">
                <a:latin typeface="+mj-lt"/>
              </a:rPr>
              <a:t>Figure 12.2 </a:t>
            </a:r>
            <a:r>
              <a:rPr lang="en-US" sz="3600" dirty="0">
                <a:latin typeface="+mj-lt"/>
              </a:rPr>
              <a:t>Methods of Distributing Coupons</a:t>
            </a:r>
          </a:p>
        </p:txBody>
      </p:sp>
      <p:sp>
        <p:nvSpPr>
          <p:cNvPr id="3" name="Content Placeholder 2"/>
          <p:cNvSpPr>
            <a:spLocks noGrp="1"/>
          </p:cNvSpPr>
          <p:nvPr>
            <p:ph idx="1"/>
          </p:nvPr>
        </p:nvSpPr>
        <p:spPr>
          <a:xfrm>
            <a:off x="457200" y="1600200"/>
            <a:ext cx="4572000" cy="4648200"/>
          </a:xfrm>
        </p:spPr>
        <p:txBody>
          <a:bodyPr/>
          <a:lstStyle/>
          <a:p>
            <a:r>
              <a:rPr lang="en-US" sz="2600" dirty="0"/>
              <a:t>Print media</a:t>
            </a:r>
          </a:p>
          <a:p>
            <a:pPr lvl="1"/>
            <a:r>
              <a:rPr lang="en-US" sz="2400" dirty="0"/>
              <a:t>FSI</a:t>
            </a:r>
          </a:p>
          <a:p>
            <a:r>
              <a:rPr lang="en-US" sz="2600" dirty="0"/>
              <a:t>Direct mail </a:t>
            </a:r>
          </a:p>
          <a:p>
            <a:r>
              <a:rPr lang="en-US" sz="2600" dirty="0"/>
              <a:t>On- or in-package</a:t>
            </a:r>
          </a:p>
          <a:p>
            <a:r>
              <a:rPr lang="en-US" sz="2600" dirty="0"/>
              <a:t>In-store</a:t>
            </a:r>
          </a:p>
          <a:p>
            <a:pPr lvl="1"/>
            <a:r>
              <a:rPr lang="en-US" sz="2400" dirty="0"/>
              <a:t>Scanner-delivered</a:t>
            </a:r>
          </a:p>
          <a:p>
            <a:r>
              <a:rPr lang="en-US" sz="2600" dirty="0"/>
              <a:t>Digital</a:t>
            </a:r>
          </a:p>
          <a:p>
            <a:r>
              <a:rPr lang="en-US" sz="2600" dirty="0"/>
              <a:t>Employee delivered</a:t>
            </a:r>
          </a:p>
        </p:txBody>
      </p:sp>
      <p:pic>
        <p:nvPicPr>
          <p:cNvPr id="4" name="Picture 3" descr="An advertisement for Jennie O breakfast foods and Wholly Guacamole has three cut-out coupons at bott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233" y="1618541"/>
            <a:ext cx="2819761" cy="4426465"/>
          </a:xfrm>
          <a:prstGeom prst="rect">
            <a:avLst/>
          </a:prstGeom>
        </p:spPr>
      </p:pic>
    </p:spTree>
    <p:extLst>
      <p:ext uri="{BB962C8B-B14F-4D97-AF65-F5344CB8AC3E}">
        <p14:creationId xmlns:p14="http://schemas.microsoft.com/office/powerpoint/2010/main" val="211490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030"/>
            <a:ext cx="8229600" cy="1097280"/>
          </a:xfrm>
        </p:spPr>
        <p:txBody>
          <a:bodyPr/>
          <a:lstStyle/>
          <a:p>
            <a:pPr eaLnBrk="0" hangingPunct="0"/>
            <a:r>
              <a:rPr lang="en-US" sz="3600" dirty="0">
                <a:latin typeface="+mj-lt"/>
              </a:rPr>
              <a:t>Coupons for brands sold at Boyer’s.</a:t>
            </a:r>
          </a:p>
        </p:txBody>
      </p:sp>
      <p:pic>
        <p:nvPicPr>
          <p:cNvPr id="4" name="Picture 3" descr="An advertisement for Boyer’s grocery store has with several coupons for food products like bananas and brands like Pillsbury, Newman’s Own, and Turkey Hill Te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97" y="1641852"/>
            <a:ext cx="7059607" cy="4379837"/>
          </a:xfrm>
          <a:prstGeom prst="rect">
            <a:avLst/>
          </a:prstGeom>
        </p:spPr>
      </p:pic>
    </p:spTree>
    <p:extLst>
      <p:ext uri="{BB962C8B-B14F-4D97-AF65-F5344CB8AC3E}">
        <p14:creationId xmlns:p14="http://schemas.microsoft.com/office/powerpoint/2010/main" val="3455570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4537</TotalTime>
  <Words>5428</Words>
  <Application>Microsoft Office PowerPoint</Application>
  <PresentationFormat>On-screen Show (4:3)</PresentationFormat>
  <Paragraphs>400</Paragraphs>
  <Slides>44</Slides>
  <Notes>43</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508 Lecture</vt:lpstr>
      <vt:lpstr>Integrated Advertising, Promotion, and Marketing Communications</vt:lpstr>
      <vt:lpstr>Chapter Objectives</vt:lpstr>
      <vt:lpstr>Dubai Shopping Festival</vt:lpstr>
      <vt:lpstr>Chapter Overview</vt:lpstr>
      <vt:lpstr>Figure 12.1 Types of Consumer Promotions</vt:lpstr>
      <vt:lpstr>Coupons</vt:lpstr>
      <vt:lpstr>Coupon Distribution</vt:lpstr>
      <vt:lpstr>Figure 12.2 Methods of Distributing Coupons</vt:lpstr>
      <vt:lpstr>Coupons for brands sold at Boyer’s.</vt:lpstr>
      <vt:lpstr>Types of Coupons</vt:lpstr>
      <vt:lpstr>Disadvantages of Coupons</vt:lpstr>
      <vt:lpstr>Figure 12.3 Types of Premiums</vt:lpstr>
      <vt:lpstr>Figure 12.4 Keys to Successful Premium Programs</vt:lpstr>
      <vt:lpstr>Contests and Sweepstakes (1 of 3)</vt:lpstr>
      <vt:lpstr>Contests and Sweepstakes (2 of 3)</vt:lpstr>
      <vt:lpstr>Contests and Sweepstakes (3 of 3)</vt:lpstr>
      <vt:lpstr>Refunds and Rebates</vt:lpstr>
      <vt:lpstr>Sampling</vt:lpstr>
      <vt:lpstr>Figure 12.5 Methods of Distributing Samples</vt:lpstr>
      <vt:lpstr>Benefits of Sampling</vt:lpstr>
      <vt:lpstr>Successful Sampling Programs</vt:lpstr>
      <vt:lpstr>Bonus Packs</vt:lpstr>
      <vt:lpstr>Figure 12.6 Bonus Pack Objectives</vt:lpstr>
      <vt:lpstr>Price-Offs (1 of 2)</vt:lpstr>
      <vt:lpstr>Price-Offs (2 of 2)</vt:lpstr>
      <vt:lpstr>Impact of Price-off on Consumer Purchase</vt:lpstr>
      <vt:lpstr>Overlays and Tie-Ins</vt:lpstr>
      <vt:lpstr>Figure 12.8 Types of Consumers - Promotions</vt:lpstr>
      <vt:lpstr>Planning Consumer Promotions (1 of 2)</vt:lpstr>
      <vt:lpstr>Planning Consumer Promotions (2 of 2)</vt:lpstr>
      <vt:lpstr>Trade Promotions</vt:lpstr>
      <vt:lpstr>Trade Allowances</vt:lpstr>
      <vt:lpstr>Slotting and Exit Fees</vt:lpstr>
      <vt:lpstr>Trade Allowance Complications</vt:lpstr>
      <vt:lpstr>Trade Contests</vt:lpstr>
      <vt:lpstr>Figure 12.12 Trade Incentives</vt:lpstr>
      <vt:lpstr>Trade Incentives</vt:lpstr>
      <vt:lpstr>Cooperative Advertising</vt:lpstr>
      <vt:lpstr>Trade Shows</vt:lpstr>
      <vt:lpstr>Figure 12.13 Categories of Buyers at Trade Shows</vt:lpstr>
      <vt:lpstr>Trade Promotion Concerns</vt:lpstr>
      <vt:lpstr>International Implications</vt:lpstr>
      <vt:lpstr>Blog Exercises</vt:lpstr>
      <vt:lpstr>Copyright</vt:lpstr>
    </vt:vector>
  </TitlesOfParts>
  <Company>SPi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Advertising, Promotion, and Marketing Communications, 8e</dc:title>
  <dc:subject>Business</dc:subject>
  <dc:creator>Kenneth E. Clow/Donald Baack</dc:creator>
  <cp:lastModifiedBy>sameerjena</cp:lastModifiedBy>
  <cp:revision>1366</cp:revision>
  <dcterms:created xsi:type="dcterms:W3CDTF">2014-07-14T20:04:21Z</dcterms:created>
  <dcterms:modified xsi:type="dcterms:W3CDTF">2018-01-06T10:14:28Z</dcterms:modified>
</cp:coreProperties>
</file>