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7" r:id="rId2"/>
    <p:sldId id="382" r:id="rId3"/>
    <p:sldId id="444"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84" r:id="rId18"/>
    <p:sldId id="459" r:id="rId19"/>
    <p:sldId id="485" r:id="rId20"/>
    <p:sldId id="486"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41" r:id="rId44"/>
    <p:sldId id="443"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66283" autoAdjust="0"/>
  </p:normalViewPr>
  <p:slideViewPr>
    <p:cSldViewPr>
      <p:cViewPr varScale="1">
        <p:scale>
          <a:sx n="47" d="100"/>
          <a:sy n="47" d="100"/>
        </p:scale>
        <p:origin x="-1800" y="-102"/>
      </p:cViewPr>
      <p:guideLst>
        <p:guide orient="horz" pos="2160"/>
        <p:guide pos="2880"/>
      </p:guideLst>
    </p:cSldViewPr>
  </p:slideViewPr>
  <p:outlineViewPr>
    <p:cViewPr>
      <p:scale>
        <a:sx n="33" d="100"/>
        <a:sy n="33" d="100"/>
      </p:scale>
      <p:origin x="0" y="-33408"/>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a:t>
            </a:r>
            <a:r>
              <a:rPr lang="en-US" baseline="0" dirty="0" smtClean="0">
                <a:latin typeface="Arial" charset="0"/>
              </a:rPr>
              <a:t> field of marketing and advertising have long been the subject of scrutiny from the public, special interest groups, and the government. This chapter examines legal regulations and ethical concerns that have been raised about marketing.</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It</a:t>
            </a:r>
            <a:r>
              <a:rPr lang="en-US" baseline="0" dirty="0" smtClean="0">
                <a:latin typeface="Arial" charset="0"/>
              </a:rPr>
              <a:t> is important to understand the difference between puffery and deception. Puffery is an exaggerated claim about your product and is not intended to be a factual statement. The FTC understands companies brag about the greatness of their products and have the right to do so. A claim is a factual statement about a product and must be substantiated. Puffery includes the words </a:t>
            </a:r>
            <a:r>
              <a:rPr lang="en-US" i="1" baseline="0" dirty="0" smtClean="0">
                <a:latin typeface="Arial" charset="0"/>
              </a:rPr>
              <a:t>best</a:t>
            </a:r>
            <a:r>
              <a:rPr lang="en-US" baseline="0" dirty="0" smtClean="0">
                <a:latin typeface="Arial" charset="0"/>
              </a:rPr>
              <a:t>, </a:t>
            </a:r>
            <a:r>
              <a:rPr lang="en-US" i="1" baseline="0" dirty="0" smtClean="0">
                <a:latin typeface="Arial" charset="0"/>
              </a:rPr>
              <a:t>greatest</a:t>
            </a:r>
            <a:r>
              <a:rPr lang="en-US" baseline="0" dirty="0" smtClean="0">
                <a:latin typeface="Arial" charset="0"/>
              </a:rPr>
              <a:t>, and </a:t>
            </a:r>
            <a:r>
              <a:rPr lang="en-US" i="1" baseline="0" dirty="0" smtClean="0">
                <a:latin typeface="Arial" charset="0"/>
              </a:rPr>
              <a:t>finest</a:t>
            </a:r>
            <a:r>
              <a:rPr lang="en-US" baseline="0" dirty="0" smtClean="0">
                <a:latin typeface="Arial" charset="0"/>
              </a:rPr>
              <a:t>. These are okay. In the past, the word </a:t>
            </a:r>
            <a:r>
              <a:rPr lang="en-US" i="1" baseline="0" dirty="0" smtClean="0">
                <a:latin typeface="Arial" charset="0"/>
              </a:rPr>
              <a:t>better</a:t>
            </a:r>
            <a:r>
              <a:rPr lang="en-US" baseline="0" dirty="0" smtClean="0">
                <a:latin typeface="Arial" charset="0"/>
              </a:rPr>
              <a:t> was considered puffery. The word has recently come under court and FTC investigations because it implies a comparison and that one brand performs better than another. As such, the FTC says you have to be able to prove that it does, which then makes </a:t>
            </a:r>
            <a:r>
              <a:rPr lang="en-US" i="1" baseline="0" dirty="0" smtClean="0">
                <a:latin typeface="Arial" charset="0"/>
              </a:rPr>
              <a:t>better</a:t>
            </a:r>
            <a:r>
              <a:rPr lang="en-US" baseline="0" dirty="0" smtClean="0">
                <a:latin typeface="Arial" charset="0"/>
              </a:rPr>
              <a:t> a claim rather than puffery.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893813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Both of these ads use puffery. Interstate states its</a:t>
            </a:r>
            <a:r>
              <a:rPr lang="en-US" baseline="0" dirty="0" smtClean="0">
                <a:latin typeface="Arial" charset="0"/>
              </a:rPr>
              <a:t> batteries are “outrageously dependable” and Karns states its meat department is the “best.”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54351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Claims or promises</a:t>
            </a:r>
            <a:r>
              <a:rPr lang="en-US" baseline="0" dirty="0" smtClean="0">
                <a:latin typeface="Arial" charset="0"/>
              </a:rPr>
              <a:t> in advertising must be substantiated. If an endorser is used, then the endorser must be truthful. It must represent his/her personal experience and personal opinion. Any expert endorsement that is used must be based on legitimate tests that would be accepted by anyone in that industry.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39823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statement made in this advertisement by</a:t>
            </a:r>
            <a:r>
              <a:rPr lang="en-US" baseline="0" dirty="0" smtClean="0">
                <a:latin typeface="Arial" charset="0"/>
              </a:rPr>
              <a:t> Willie Robertson must meet the two tests of substantiation – must be truthful and his personal experience.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3001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When looking at the substantiation of claims,</a:t>
            </a:r>
            <a:r>
              <a:rPr lang="en-US" baseline="0" dirty="0" smtClean="0">
                <a:latin typeface="Arial" charset="0"/>
              </a:rPr>
              <a:t> the FTC utilizes four principles to decide if an ad has been adequately substantiated. First, the FTC assumes consumers read ads broadly and do not pay much attention to small print and qualifying language. So, hiding a disclaimer or qualifying statement in small print is not acceptable. Second, the evidence must be for the actual product and if a comparison is used, for the actual comparison product. It cannot be for a product that is similar. Third, any evidence from experts must be from individuals that are considered experts in their chosen industry. Fourth, the FTC and courts will consider all of the evidence available. If a company has one study that shows it is superior in some way, but four other studies show it is not, the FTC would accept the other studies as greater evidence.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31912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Complaints for</a:t>
            </a:r>
            <a:r>
              <a:rPr lang="en-US" baseline="0" dirty="0" smtClean="0">
                <a:latin typeface="Arial" charset="0"/>
              </a:rPr>
              <a:t> unfair and deceptive marketing or advertising can be lodged by anyone−consumers, businesses, Congress, or the media. Businesses are a major source of filings with the FTC because they want to protect their brand, so statements made by competitors, even if they are not comparative ads, will often be challenged.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74772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When the FTC feels an</a:t>
            </a:r>
            <a:r>
              <a:rPr lang="en-US" baseline="0" dirty="0" smtClean="0">
                <a:latin typeface="Arial" charset="0"/>
              </a:rPr>
              <a:t> ad is deceptive or misleading, it will first issue a consent order. With a consent order, the company agrees to stop the ad or marketing practice, but does not admit guilt. Most companies follow a consent order issued by the FTC.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52833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latin typeface="Arial" charset="0"/>
              </a:rPr>
              <a:t>Most companies follow a consent order issued by the FTC. But, if the company feels the consent order is wrong and wants to appeal the decision or the company does not abide by the consent order and continues the marketing practice, the next step is an administrative complaint. The administrative complaint is before an administrative judge and is handled just like a court proceeding. Both sides can present evidence and argue their case. If the FTC feels the marketing practice is unfair or deceptive after the administrative hearing, then it will issue a </a:t>
            </a:r>
            <a:r>
              <a:rPr lang="en-US" b="1" baseline="0" dirty="0" smtClean="0">
                <a:latin typeface="Arial" charset="0"/>
              </a:rPr>
              <a:t>cease and desist order</a:t>
            </a:r>
            <a:r>
              <a:rPr lang="en-US" b="0" baseline="0" dirty="0" smtClean="0">
                <a:latin typeface="Arial" charset="0"/>
              </a:rPr>
              <a:t>, which means the company must stop. It no longer matters if they agree or not. If the company appeals the case, the next level would be before the full FTC commission. From there it would go the U.S. Court of Appeals and then to the U.S. Supreme Court. Most cases stop with a consent order, a few will go to the cease and desist order, very few every get appealed any further.</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382369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1</a:t>
            </a:r>
            <a:r>
              <a:rPr lang="en-US" baseline="30000" dirty="0" smtClean="0">
                <a:latin typeface="Arial" charset="0"/>
              </a:rPr>
              <a:t>st</a:t>
            </a:r>
            <a:r>
              <a:rPr lang="en-US" baseline="0" dirty="0" smtClean="0">
                <a:latin typeface="Arial" charset="0"/>
              </a:rPr>
              <a:t> step in the process is an investigation by the FTC. If the FTC feels a violation has occurred, it will result wit either a consent order or FTC settlement. If the company does not agree or wishes to appeal, it goes to an administrative complaint. In this step it is very much like a courtroom with attorneys. If the FTC concludes a violation has occurred, they will issue a cease and desist order to stop the practice. The next step in the process is a hearing before the full commission. Appeals at that point would go to the U.S. Court of Appeals then to the U.S. Supreme Court.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928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FTC was given</a:t>
            </a:r>
            <a:r>
              <a:rPr lang="en-US" baseline="0" dirty="0" smtClean="0">
                <a:latin typeface="Arial" charset="0"/>
              </a:rPr>
              <a:t> power to use the legal and court system whenever it was deemed necessary. The two most common situations where the FTC uses a court is when a company violates a cease and desist order or when the actions of a company are so severe that the FTC wants to stop the company from operating immediately. The FTC will also solicit the support and cooperation of state and federal attorney generals. The FTC has the power to require </a:t>
            </a:r>
            <a:r>
              <a:rPr lang="en-US" b="1" baseline="0" dirty="0" smtClean="0">
                <a:latin typeface="Arial" charset="0"/>
              </a:rPr>
              <a:t>corrective advertising</a:t>
            </a:r>
            <a:r>
              <a:rPr lang="en-US" b="0" baseline="0" dirty="0" smtClean="0">
                <a:latin typeface="Arial" charset="0"/>
              </a:rPr>
              <a:t>, which means the company must run a series of ads to correct the false and deceptive advertising and bring people back to the neutral state before the deceptive advertising. Since this is very difficult to do, corrective advertising is seldom ordered. But, if it is, companies are usually required to spend the same amount of money on the corrective advertising as they did on the deceptive advertising.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56196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These are the objectives for Chapter 14.</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baseline="0" dirty="0" smtClean="0">
                <a:latin typeface="Arial" charset="0"/>
              </a:rPr>
              <a:t>The FTC will also issue </a:t>
            </a:r>
            <a:r>
              <a:rPr lang="en-US" b="1" baseline="0" dirty="0" smtClean="0">
                <a:latin typeface="Arial" charset="0"/>
              </a:rPr>
              <a:t>trade regulation rulings</a:t>
            </a:r>
            <a:r>
              <a:rPr lang="en-US" b="0" baseline="0" dirty="0" smtClean="0">
                <a:latin typeface="Arial" charset="0"/>
              </a:rPr>
              <a:t>, which apply to all firms within an industry. Normally, before issuing the rulings, the FTC will hold public hearings and hear both oral and written arguments. Recently, the FTC issued a trade regulation that bloggers who are compensated by a company must clearly state such on their blog or website.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26173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a:t>
            </a:r>
            <a:r>
              <a:rPr lang="en-US" baseline="0" dirty="0" smtClean="0">
                <a:latin typeface="Arial" charset="0"/>
              </a:rPr>
              <a:t> FTC cannot handle all complaints, so the advertising industry has developed an industry system for overseeing advertising and marketing practices. The industry oversight process is voluntary. Companies do not have to abide by any decision that is made, but most companies will because if it is turned over to the FTC or courts, the case is more difficult to win since the industry has already stated its opinion. The Council of Better Business Bureau will keep a record of complaints against companies. If a consumer requests information about a company, then the CBBB will issue a summary report about the company. It does not release the content of every complaint. To investigate complaints about advertising, the CBBB has three agencies – the NAD, the NARB, and the CARU.</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03528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NAD</a:t>
            </a:r>
            <a:r>
              <a:rPr lang="en-US" baseline="0" dirty="0" smtClean="0">
                <a:latin typeface="Arial" charset="0"/>
              </a:rPr>
              <a:t> receives complaints about advertising and marketing practices. The agency’s role is to investigate the validity of the complaint and to collect information to determine if the complaint is valid and if claims made in the marketing practice or advertisement are substantiated. If after evaluating the evidence the NAD feels the ad or marketing practice is deceptive or claims have not been substantiated sufficiently, the agency requests the company to stop the ad or marketing practice. The NAD has no legal authority, but 95% of companies abide by the ruling. The NAD hears about 225-250 cases a year. In 50% to 60% of the cases, the NAD rules the ads are not sufficiently substantiated and must be discontinued. Only in about 5% of the cases does the NAD say the ad is okay.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839262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a:t>
            </a:r>
            <a:r>
              <a:rPr lang="en-US" baseline="0" dirty="0" smtClean="0">
                <a:latin typeface="Arial" charset="0"/>
              </a:rPr>
              <a:t> National Advertising Review Board (NARB) hears cases that are appealed from the NAD or cannot be resolved by the NAD. The NARB is made up of advertising professionals and civic leaders. If the NARB issues an order, it is very similar to the consent order of the FTC. The company agrees to stop the ad or marketing practice but does not admit guilt. The NARB ruling is not legal, just like the NAD. Any appeals or refusals to accept the decision of the NARB are referred to the FTC. In the last 25 years, only four cases have been referred to the FTC. The most common disputes heard by the NARB are complaints from one business about the marketing and advertising of a competitor.</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20343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CARU is a special agency of the CBBB for handling </a:t>
            </a:r>
            <a:r>
              <a:rPr lang="en-US" baseline="0" dirty="0" smtClean="0">
                <a:latin typeface="Arial" charset="0"/>
              </a:rPr>
              <a:t>issues in marketing and advertising that deal with children ages 12 and under. The CARU is especially involved in monitoring privacy practices on websites that children visit. The CARU operates in a similar way as the NAD. But, in addition to hearing cases involving advertising and marketing to children, the CARU will prescreen ads directed to children. The company examines about 300 ads per year and provides advice to companies on the appropriateness of the ads. The CARU operates under the basis that children 12 and under do not have the reasoning powers of adults, and as a result advertisers need to act responsibly. What adults would quickly see as puffery and not real, children may not.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89444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CARU has issued some guidelines</a:t>
            </a:r>
            <a:r>
              <a:rPr lang="en-US" baseline="0" dirty="0" smtClean="0">
                <a:latin typeface="Arial" charset="0"/>
              </a:rPr>
              <a:t> for advertising to children. These guidelines are based on the concept that children cannot reason as well as adults, so advertisers need to be careful about what they say. It is easy to blur fantasy and reality in an ad, but a child normally cannot see the distinction.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623662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Industry</a:t>
            </a:r>
            <a:r>
              <a:rPr lang="en-US" baseline="0" dirty="0" smtClean="0">
                <a:latin typeface="Arial" charset="0"/>
              </a:rPr>
              <a:t> regulations and oversight offer a number of advantages over using the FTC and legal channels. The cost is much lower. Resolution is faster. Cases are heard by attorneys and business professionals with experience in the advertising industry, not judges.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694938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Advertising</a:t>
            </a:r>
            <a:r>
              <a:rPr lang="en-US" baseline="0" dirty="0" smtClean="0">
                <a:latin typeface="Arial" charset="0"/>
              </a:rPr>
              <a:t> or marketing practices may be deemed legal, but are they ethical? </a:t>
            </a:r>
            <a:r>
              <a:rPr lang="en-US" b="1" baseline="0" dirty="0" smtClean="0">
                <a:latin typeface="Arial" charset="0"/>
              </a:rPr>
              <a:t>Morals </a:t>
            </a:r>
            <a:r>
              <a:rPr lang="en-US" b="0" baseline="0" dirty="0" smtClean="0">
                <a:latin typeface="Arial" charset="0"/>
              </a:rPr>
              <a:t>are beliefs or principles that individuals hold about what is right and wrong. </a:t>
            </a:r>
            <a:r>
              <a:rPr lang="en-US" b="1" baseline="0" dirty="0" smtClean="0">
                <a:latin typeface="Arial" charset="0"/>
              </a:rPr>
              <a:t>Ethics</a:t>
            </a:r>
            <a:r>
              <a:rPr lang="en-US" b="0" baseline="0" dirty="0" smtClean="0">
                <a:latin typeface="Arial" charset="0"/>
              </a:rPr>
              <a:t> are moral principles that serve as guidelines for individuals and organizations. Marketing and advertising practices are affected by ethical and moral concerns.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203281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This slide summarizes some</a:t>
            </a:r>
            <a:r>
              <a:rPr lang="en-US" baseline="0" dirty="0" smtClean="0">
                <a:latin typeface="Arial" charset="0"/>
              </a:rPr>
              <a:t> of the criticisms against marketing and advertising. While each may be a valid point, marketers tend to argue that people have the freedom of choice, and marketers are not forcing anyone to make a purchase.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06319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Some critics say advertising causes people to purchase more than they can afford</a:t>
            </a:r>
            <a:r>
              <a:rPr lang="en-US" baseline="0" dirty="0" smtClean="0">
                <a:latin typeface="Arial" charset="0"/>
              </a:rPr>
              <a:t> and as a result end up deep in debt. They also argue that advertising puts too much emphasis on material goods and that it creates a feeling that material possessions can bring happiness. Marketers’ response is “yes, marketing does stress buying goods and service. That is what it is all about. But, consumers still have the freedom of choice. No one is being forced into making a purchase.” A related argument against marketing is that it increases the costs of products. Yes, it does. Marketers will admit to that fact. But, through advertising, people become aware of goods and services and what they can provide. Without advertising, consumers may not have access to this information. Advertising widens the base of potential customers and increases the probability of repeat purchases. These additional sales leads to economies of scales in production, which allows the price of the product to be lowered. So, in a way, marketing and advertising assist in lowering the price of products, not increasing the costs.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86219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Additional objectives for Chapter 14.</a:t>
            </a:r>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519500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Critics</a:t>
            </a:r>
            <a:r>
              <a:rPr lang="en-US" baseline="0" dirty="0" smtClean="0">
                <a:latin typeface="Arial" charset="0"/>
              </a:rPr>
              <a:t> have argued that advertising perpetuates the stereotyping of men, women, and minorities. The question that has to be asked is does segmenting a market based on gender, age, ethnicity, or other demographic variables create stereotyping. In this era of political correctness, it is a difficult issue. The prime reason for segmentation is to reach a smaller demographic audience that possesses similar traits, interests, opinions, and lifestyles. Is this practice unethical, is it bad business, or is it reality?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174494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Another criticism of advertising is that it promotes</a:t>
            </a:r>
            <a:r>
              <a:rPr lang="en-US" baseline="0" dirty="0" smtClean="0">
                <a:latin typeface="Arial" charset="0"/>
              </a:rPr>
              <a:t> the use of potentially harmful products, such as alcohol and tobacco. Experts estimate by the time individuals are 18 years of age, they have seen 100,000 beer commercials. Many of these ads use sexuality and social acceptance to make tobacco and alcohol attractive products. This was one reason legislation was passed to ban tobacco advertising. But, to bypass this regulation, tobacco companies turned to sponsorships, where the tobacco company’s name is mentioned frequently. Many do not like the advertising of feminine hygiene products, sexually related products, and other personal products. In the international arena, advertising of these products is often prohibited or carefully regulated. Some of these ads use nudity and sexual themes. Some are embarrassing, others promote sex. Marketers argue that companies have a right to advertise just like anyone else, based on freedom of speech. </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51893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Advertising to children is one</a:t>
            </a:r>
            <a:r>
              <a:rPr lang="en-US" baseline="0" dirty="0" smtClean="0">
                <a:latin typeface="Arial" charset="0"/>
              </a:rPr>
              <a:t> of the hottest topics when it comes to ethics. Children represent a huge market in terms of personal buying power, but also in the family purchases they influence. Critics not only find fault with advertising to children, but the tactics being used, since children do not have the ability to reason like adults. According to Mary Pipher, “No one ad is bad, but 400 a day are.” An important reason companies pursue children is that if they can get their brand name in children’s minds, it may be possible to build brand loyalty that will last a lifetime.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728024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Ethical dilemmas are present in places other than advertising.</a:t>
            </a:r>
            <a:r>
              <a:rPr lang="en-US" baseline="0" dirty="0" smtClean="0">
                <a:latin typeface="Arial" charset="0"/>
              </a:rPr>
              <a:t> This slide mentions a few other concerns people have with marketing.</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4184823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Brand infringement involves using</a:t>
            </a:r>
            <a:r>
              <a:rPr lang="en-US" baseline="0" dirty="0" smtClean="0">
                <a:latin typeface="Arial" charset="0"/>
              </a:rPr>
              <a:t> a brand name that is already being used or a brand name that is very close to another brand name with the intent of capturing sales from its popularity. Another problem comes when a brand name becomes generic, such as Xerox and band aids. With the Internet, has come domain squatting, which involves purchasing URLs related to companies or famous people with the intent of selling them to the person or company for a huge price. Another issue revolves around the marketing of professional services. In the past, it was considered taboo and unethical. Now both medical and legal professionals advertise on a regular bases. The rationale for advertising is freedom of speech, and competition has forced them to advertise to compete effectively. Others argue it is unethical because they are taking advantage of people’s problems. Advertising by pharmaceutical companies has raised debates about whether it has increased the use of drugs (legal) in America and driven doctors to prescribe medicines when it was not really in the best interest of the patient.</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508952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Gifts and bribes</a:t>
            </a:r>
            <a:r>
              <a:rPr lang="en-US" baseline="0" dirty="0" smtClean="0">
                <a:latin typeface="Arial" charset="0"/>
              </a:rPr>
              <a:t> are used in business-to-business sales to influence purchasing decisions. At trade shows, companies will often entertain clients and prospects. In some countries, bribes are legal and allowed to be deducted as a tax expense. In others, it is the accepted way of doing business. But, in the U.S. it is illegal. Some companies have policies that prevent their purchasing agents from accepting any type of gifts, even an ink pen. Technology allows companies to collect information from people. Many view this as an invasion of privacy since people have not granted permission. But, marketers argue the information is just being used to improve marketing reach and to facilitate the personalization of websites, which 95% of consumers want. Spam and cookies present some legal issues and certainly some ethical issues that are still being debated.</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291194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The rise in sponsorship</a:t>
            </a:r>
            <a:r>
              <a:rPr lang="en-US" baseline="0" dirty="0" smtClean="0">
                <a:latin typeface="Arial" charset="0"/>
              </a:rPr>
              <a:t> costs and expenditures has created a new problem – </a:t>
            </a:r>
            <a:r>
              <a:rPr lang="en-US" b="1" baseline="0" dirty="0" smtClean="0">
                <a:latin typeface="Arial" charset="0"/>
              </a:rPr>
              <a:t>ambush marketing</a:t>
            </a:r>
            <a:r>
              <a:rPr lang="en-US" baseline="0" dirty="0" smtClean="0">
                <a:latin typeface="Arial" charset="0"/>
              </a:rPr>
              <a:t>, which is a brand’s association with an event when the brand has not paid the rights to be an official sponsor. Official sponsorships can cost millions, such as with the Olympics. So companies look for ways to capitalize on the event without paying the high costs of a sponsorship. It certainly is an ethical issue, but some would say it is just wise marketing.</a:t>
            </a:r>
            <a:endParaRPr lang="en-US" dirty="0" smtClean="0">
              <a:latin typeface="Arial" charset="0"/>
            </a:endParaRPr>
          </a:p>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521185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This slide shows the potential impact of ambush marketing. The cost to be an</a:t>
            </a:r>
            <a:r>
              <a:rPr lang="en-US" baseline="0" dirty="0" smtClean="0">
                <a:latin typeface="Arial" charset="0"/>
              </a:rPr>
              <a:t> official sponsor of the Winter Olympics was $40 million. A survey was conducted where people were asked to identify the official sponsors of the Olympics. The blue bars are the official sponsors, the red bars are companies that were not sponsors. The top three identified, Coca-Cola, VISA, and McDonald’s, were all official sponsors. But Subway, which was not an official sponsor, was identified by 16% of the sample as a sponsor. Other companies that were incorrectly identified as sponsors include American Express, Pepsi, Verizon, Sony, and HP.</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643755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charset="0"/>
              </a:rPr>
              <a:t>Direct ambush marketing</a:t>
            </a:r>
            <a:r>
              <a:rPr lang="en-US" b="0" dirty="0" smtClean="0">
                <a:latin typeface="Arial" charset="0"/>
              </a:rPr>
              <a:t> occurs</a:t>
            </a:r>
            <a:r>
              <a:rPr lang="en-US" b="0" baseline="0" dirty="0" smtClean="0">
                <a:latin typeface="Arial" charset="0"/>
              </a:rPr>
              <a:t> when firms intentionally design ads or marketing campaigns to capitalize on a major sporting event to appear to be official sponsors when they are not. </a:t>
            </a:r>
            <a:r>
              <a:rPr lang="en-US" b="1" baseline="0" dirty="0" smtClean="0">
                <a:latin typeface="Arial" charset="0"/>
              </a:rPr>
              <a:t>Indirect ambush marketing </a:t>
            </a:r>
            <a:r>
              <a:rPr lang="en-US" b="0" baseline="0" dirty="0" smtClean="0">
                <a:latin typeface="Arial" charset="0"/>
              </a:rPr>
              <a:t>occurs when a firm suggests or hints it is associated with a sporting event when it is not. </a:t>
            </a:r>
            <a:r>
              <a:rPr lang="en-US" b="1" baseline="0" dirty="0" smtClean="0">
                <a:latin typeface="Arial" charset="0"/>
              </a:rPr>
              <a:t>Allusion ambushing </a:t>
            </a:r>
            <a:r>
              <a:rPr lang="en-US" b="0" baseline="0" dirty="0" smtClean="0">
                <a:latin typeface="Arial" charset="0"/>
              </a:rPr>
              <a:t>creates an impression that the company is a sponsor, when it is not. </a:t>
            </a:r>
            <a:r>
              <a:rPr lang="en-US" b="1" baseline="0" dirty="0" smtClean="0">
                <a:latin typeface="Arial" charset="0"/>
              </a:rPr>
              <a:t>Distractive ambushing</a:t>
            </a:r>
            <a:r>
              <a:rPr lang="en-US" b="0" baseline="0" dirty="0" smtClean="0">
                <a:latin typeface="Arial" charset="0"/>
              </a:rPr>
              <a:t> is when a company designs a promotion or event near the official sporting event to garner attention of fans attending the event. </a:t>
            </a:r>
            <a:r>
              <a:rPr lang="en-US" b="1" baseline="0" dirty="0" smtClean="0">
                <a:latin typeface="Arial" charset="0"/>
              </a:rPr>
              <a:t>Saturation ambushing</a:t>
            </a:r>
            <a:r>
              <a:rPr lang="en-US" b="0" baseline="0" dirty="0" smtClean="0">
                <a:latin typeface="Arial" charset="0"/>
              </a:rPr>
              <a:t> occurs when a firm increases its advertising and marketing exposure during a major event by purchasing spot time or using other means of acquiring additional advertising time or space. </a:t>
            </a:r>
            <a:r>
              <a:rPr lang="en-US" b="1" baseline="0" dirty="0" smtClean="0">
                <a:latin typeface="Arial" charset="0"/>
              </a:rPr>
              <a:t>Incidental ambush </a:t>
            </a:r>
            <a:r>
              <a:rPr lang="en-US" b="1" baseline="0" smtClean="0">
                <a:latin typeface="Arial" charset="0"/>
              </a:rPr>
              <a:t>marketing </a:t>
            </a:r>
            <a:r>
              <a:rPr lang="en-US" b="0" baseline="0" smtClean="0">
                <a:latin typeface="Arial" charset="0"/>
              </a:rPr>
              <a:t>occurs </a:t>
            </a:r>
            <a:r>
              <a:rPr lang="en-US" b="0" baseline="0" dirty="0" smtClean="0">
                <a:latin typeface="Arial" charset="0"/>
              </a:rPr>
              <a:t>when a brand is associated with an official event without any intentional or indirect effort on their part. It just happened.</a:t>
            </a:r>
            <a:endParaRPr lang="en-US" b="1"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043908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A recent and controversial marketing approach is </a:t>
            </a:r>
            <a:r>
              <a:rPr lang="en-US" b="1" dirty="0" smtClean="0">
                <a:latin typeface="Arial" charset="0"/>
              </a:rPr>
              <a:t>stealth marketing</a:t>
            </a:r>
            <a:r>
              <a:rPr lang="en-US" dirty="0" smtClean="0">
                <a:latin typeface="Arial" charset="0"/>
              </a:rPr>
              <a:t>,</a:t>
            </a:r>
            <a:r>
              <a:rPr lang="en-US" baseline="0" dirty="0" smtClean="0">
                <a:latin typeface="Arial" charset="0"/>
              </a:rPr>
              <a:t> which is an attempt to get consumers to look at a product through a personal contact without them every realizing it was a sales pitch. The person making the sales or product pitch never identifies himself/herself as a sponsor of the brand or the motivation for demonstrating or discussing the product. Some argue this is just a shrewd marketing approach that is designed to get around clutter and is perfectly ethical. Others argue it is unethical and deceptive, since the sponsor or brand ambassador never identifies his/her personal ties with the company.</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98383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section of the text covers regulations</a:t>
            </a:r>
            <a:r>
              <a:rPr lang="en-US" baseline="0" dirty="0" smtClean="0"/>
              <a:t> and ethical issues in marketing communications (Chapter 14) and an evaluation of marketing communications (Chapter 15)</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909769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Hedonism</a:t>
            </a:r>
            <a:r>
              <a:rPr lang="en-US" b="0" dirty="0" smtClean="0"/>
              <a:t> is the philosophy</a:t>
            </a:r>
            <a:r>
              <a:rPr lang="en-US" b="0" baseline="0" dirty="0" smtClean="0"/>
              <a:t> of life that maximizes pleasure and minimizes pain. </a:t>
            </a:r>
            <a:r>
              <a:rPr lang="en-US" b="1" baseline="0" dirty="0" smtClean="0"/>
              <a:t>Homeostasis</a:t>
            </a:r>
            <a:r>
              <a:rPr lang="en-US" b="0" baseline="0" dirty="0" smtClean="0"/>
              <a:t> is the natural craving for a balance in life. Laws are passed to provide guidelines on what society says is right and wrong behaviors. Religion also offers guidance in terms of ethical behaviors. Religion offers a philosophy of living. Many religions teach the concept of the golden rule – treat others as you would want to be treated. Then there is common sense, which relies on logic and reasoning. Some call this a person’s gut instinct about what is right and wrong. The difficulty is that there are many situations that are gray, not clearly right or wrong.</a:t>
            </a:r>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835403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response to what has occurred with unethical conduct within businesses, companies have developed ethics training programs, codes of ethics, and ethics consulting systems. Codes of ethics have been developed by most professional organizations. For marketing it is the American Marketing Association. Most companies have developed codes of ethics to govern workplace activities. Ethical hotlines have been developed where people can report unethical conduct. Laws have also been passed to protect the whistle-blower from retaliation.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504656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Ethics in</a:t>
            </a:r>
            <a:r>
              <a:rPr lang="en-US" baseline="0" dirty="0" smtClean="0"/>
              <a:t> the United States is not the same as it is in other countries. What is considered ethical varies widely around the world. Legal systems vary because of cultures in each region. The U.S. system of law is based on the principle of common law. European laws are based on the concepts of civil law. Many of the countries in the Middle East have laws based on religion, theocratic laws.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401051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a:t>
            </a:r>
            <a:r>
              <a:rPr lang="en-US" baseline="0" dirty="0" smtClean="0">
                <a:latin typeface="Arial" charset="0"/>
              </a:rPr>
              <a:t> blog exercises for Chapter 14 include Reebok, the Federal Trade Commission, and the Better Business Bureau.</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364630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04212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Reebok’s Easy</a:t>
            </a:r>
            <a:r>
              <a:rPr lang="en-US" baseline="0" dirty="0" smtClean="0"/>
              <a:t> Tone and Run Tone shoes are popular with 10 million pair sold worldwide and 5 million in the United States. Reebok made claims that the shoes would tone a person’s hamstrings, calves, and butt. FTC investigated the claims and fined Reebok $25 million. According to the FTC, Reebok’s claims were not sufficiently supported. Reebok complied with the FTC ruling, but disagreed with the decision. Reebok believed the claims were sufficiently supported. Skechers agreed to pay $41 million after the FTC felt similar claims were not supported.</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15528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chapter first presents material about the legal environment governing</a:t>
            </a:r>
            <a:r>
              <a:rPr lang="en-US" baseline="0" dirty="0" smtClean="0"/>
              <a:t> marketing followed by industry oversight. Ethics and advertising and ethics and marketing are discussed as well as how marketers are responding to ethical challenges.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25285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a:t>
            </a:r>
            <a:r>
              <a:rPr lang="en-US" b="1" dirty="0" smtClean="0">
                <a:latin typeface="Arial" charset="0"/>
              </a:rPr>
              <a:t>Food &amp;</a:t>
            </a:r>
            <a:r>
              <a:rPr lang="en-US" b="1" baseline="0" dirty="0" smtClean="0">
                <a:latin typeface="Arial" charset="0"/>
              </a:rPr>
              <a:t> Drug Administration (FDA)</a:t>
            </a:r>
            <a:r>
              <a:rPr lang="en-US" b="0" baseline="0" dirty="0" smtClean="0">
                <a:latin typeface="Arial" charset="0"/>
              </a:rPr>
              <a:t> regulates and oversees the packaging and labeling of products. It also oversees advertising on food packages and the advertising of drugs. The </a:t>
            </a:r>
            <a:r>
              <a:rPr lang="en-US" b="1" baseline="0" dirty="0" smtClean="0">
                <a:latin typeface="Arial" charset="0"/>
              </a:rPr>
              <a:t>Federal Communications Commission (FCC)</a:t>
            </a:r>
            <a:r>
              <a:rPr lang="en-US" b="0" baseline="0" dirty="0" smtClean="0">
                <a:latin typeface="Arial" charset="0"/>
              </a:rPr>
              <a:t> regulates the television, radio, and telephone industries and grants operating licenses for radio and television stations. The FCC does not have jurisdiction over the content of advertising, but does oversee the amount of advertising directed towards children. Currently, TV stations are limited to 12 minutes per hour during weekdays and 10 minutes per hour on weekends. The </a:t>
            </a:r>
            <a:r>
              <a:rPr lang="en-US" b="1" baseline="0" dirty="0" smtClean="0">
                <a:latin typeface="Arial" charset="0"/>
              </a:rPr>
              <a:t>U.S. Postal Service (USPS)</a:t>
            </a:r>
            <a:r>
              <a:rPr lang="en-US" b="0" baseline="0" dirty="0" smtClean="0">
                <a:latin typeface="Arial" charset="0"/>
              </a:rPr>
              <a:t> has jurisdiction over all mailed marketing materials and investigates cases of mail fraud. The </a:t>
            </a:r>
            <a:r>
              <a:rPr lang="en-US" b="1" baseline="0" dirty="0" smtClean="0">
                <a:latin typeface="Arial" charset="0"/>
              </a:rPr>
              <a:t>Bureau of Alcohol, Tobacco, and Firearms (ATF)</a:t>
            </a:r>
            <a:r>
              <a:rPr lang="en-US" b="0" baseline="0" dirty="0" smtClean="0">
                <a:latin typeface="Arial" charset="0"/>
              </a:rPr>
              <a:t> oversees the sale, distribution, and advertising of alcohol, tobacco, and firearms. The </a:t>
            </a:r>
            <a:r>
              <a:rPr lang="en-US" b="1" baseline="0" dirty="0" smtClean="0">
                <a:latin typeface="Arial" charset="0"/>
              </a:rPr>
              <a:t>Federal Trade Commission (FTC) </a:t>
            </a:r>
            <a:r>
              <a:rPr lang="en-US" b="0" baseline="0" dirty="0" smtClean="0">
                <a:latin typeface="Arial" charset="0"/>
              </a:rPr>
              <a:t>is the primary agency that oversees marketing and advertising.</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06295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FTC was created in 1914 by</a:t>
            </a:r>
            <a:r>
              <a:rPr lang="en-US" baseline="0" dirty="0" smtClean="0">
                <a:latin typeface="Arial" charset="0"/>
              </a:rPr>
              <a:t> the passage of the Federal Trade Commission Act. It oversees all marketing communications materials. The original intent of the FTC was to enforce antitrust laws. Then in 1938 the Wheeler-Lea Amendment was passed expanding the power of the FTC to stop unfair and deceptive advertising practices and to levy fines. The FTC was also granted access to the courts to enforce the agency’s decisions.</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3409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rPr>
              <a:t>The 1938 Wheeler-Lea</a:t>
            </a:r>
            <a:r>
              <a:rPr lang="en-US" baseline="0" dirty="0" smtClean="0">
                <a:latin typeface="Arial" charset="0"/>
              </a:rPr>
              <a:t> Amendment gave the FTC three powers: 1) to investigate cases of unfair and deceptive advertising, 2) to stop unfair and deceptive marketing practices, and 3) to levy fines. An advertisement is deemed to be deceptive or misleading when it meets these two tests: a substantial number of people or a typical person is left with a false impression or misrepresentation of the product, and that false impression induces people or the typical person to make a purchase. Companies can be charged with unfair and deceptive advertising even if they did not intend to mislead. In other words, intent is not a factor in the decision.</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51046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smtClean="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94581"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030750"/>
            <a:ext cx="8229600" cy="69420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741863"/>
            <a:ext cx="8229600" cy="1125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18506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51" r:id="rId9"/>
    <p:sldLayoutId id="2147483654" r:id="rId10"/>
    <p:sldLayoutId id="21474836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mailchn.spi-global.com/owa/redir.aspx?C=cjBGh1vMTxN2b3aERnLxgBuKSLOiSo1FKPH6lUU3fydfpmMMUjnUCA..&amp;URL=http://www.mediapost.com/publications/article/122665/olympics-sponsors-benefit-as-do-competitors.html?edition"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3915"/>
            <a:ext cx="8382000" cy="1022534"/>
          </a:xfrm>
        </p:spPr>
        <p:txBody>
          <a:bodyPr/>
          <a:lstStyle/>
          <a:p>
            <a:r>
              <a:rPr lang="en-US" sz="3600" dirty="0" smtClean="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smtClean="0">
                <a:latin typeface="+mj-lt"/>
              </a:rPr>
              <a:t>Eighth</a:t>
            </a:r>
            <a:r>
              <a:rPr lang="en-IN" sz="2400" dirty="0" smtClean="0">
                <a:latin typeface="+mj-lt"/>
              </a:rPr>
              <a:t> </a:t>
            </a:r>
            <a:r>
              <a:rPr lang="en-IN" sz="2400" dirty="0">
                <a:latin typeface="+mj-lt"/>
              </a:rPr>
              <a:t>Edition, Global Edition</a:t>
            </a:r>
            <a:endParaRPr lang="en-IN" sz="2400" dirty="0" smtClean="0">
              <a:latin typeface="+mj-lt"/>
            </a:endParaRPr>
          </a:p>
        </p:txBody>
      </p:sp>
      <p:sp>
        <p:nvSpPr>
          <p:cNvPr id="4" name="Text Placeholder 3"/>
          <p:cNvSpPr>
            <a:spLocks noGrp="1"/>
          </p:cNvSpPr>
          <p:nvPr>
            <p:ph type="body" sz="quarter" idx="14"/>
          </p:nvPr>
        </p:nvSpPr>
        <p:spPr/>
        <p:txBody>
          <a:bodyPr/>
          <a:lstStyle/>
          <a:p>
            <a:pPr algn="ctr"/>
            <a:r>
              <a:rPr lang="en-IN" sz="4000" b="1" dirty="0"/>
              <a:t>Chapter </a:t>
            </a:r>
            <a:r>
              <a:rPr lang="en-IN" sz="4000" b="1" dirty="0" smtClean="0"/>
              <a:t>14</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2600" dirty="0" smtClean="0"/>
              <a:t>Regulations and Ethical </a:t>
            </a:r>
            <a:r>
              <a:rPr lang="en-US" sz="2600" dirty="0"/>
              <a:t>Concerns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Deception versus Puffery</a:t>
            </a:r>
            <a:endParaRPr lang="en-IN" dirty="0">
              <a:latin typeface="+mj-lt"/>
            </a:endParaRPr>
          </a:p>
        </p:txBody>
      </p:sp>
      <p:sp>
        <p:nvSpPr>
          <p:cNvPr id="3" name="Content Placeholder 2"/>
          <p:cNvSpPr>
            <a:spLocks noGrp="1"/>
          </p:cNvSpPr>
          <p:nvPr>
            <p:ph idx="1"/>
          </p:nvPr>
        </p:nvSpPr>
        <p:spPr/>
        <p:txBody>
          <a:bodyPr/>
          <a:lstStyle/>
          <a:p>
            <a:r>
              <a:rPr lang="en-US" sz="2600" dirty="0"/>
              <a:t>Puffery</a:t>
            </a:r>
          </a:p>
          <a:p>
            <a:pPr lvl="1"/>
            <a:r>
              <a:rPr lang="en-US" sz="2400" dirty="0"/>
              <a:t>An exaggerated statement</a:t>
            </a:r>
          </a:p>
          <a:p>
            <a:pPr lvl="1"/>
            <a:r>
              <a:rPr lang="en-US" sz="2400" dirty="0"/>
              <a:t>Not factual statement</a:t>
            </a:r>
          </a:p>
          <a:p>
            <a:r>
              <a:rPr lang="en-US" sz="2600" dirty="0"/>
              <a:t>Claim is a factual statement</a:t>
            </a:r>
          </a:p>
          <a:p>
            <a:r>
              <a:rPr lang="en-US" sz="2600" dirty="0"/>
              <a:t>Puffery statements include</a:t>
            </a:r>
          </a:p>
          <a:p>
            <a:pPr lvl="1"/>
            <a:r>
              <a:rPr lang="en-US" sz="2400" b="1" dirty="0"/>
              <a:t>Best, greatest, and finest</a:t>
            </a:r>
          </a:p>
          <a:p>
            <a:pPr lvl="1"/>
            <a:r>
              <a:rPr lang="en-US" sz="2400" b="1" dirty="0"/>
              <a:t>Better </a:t>
            </a:r>
            <a:r>
              <a:rPr lang="en-US" sz="2400" dirty="0"/>
              <a:t>– puffery or claim?</a:t>
            </a:r>
          </a:p>
          <a:p>
            <a:pPr lvl="2"/>
            <a:r>
              <a:rPr lang="en-US" sz="2200" dirty="0"/>
              <a:t>Papa John’s – “Better ingredients, better pizza”</a:t>
            </a:r>
          </a:p>
          <a:p>
            <a:pPr lvl="2"/>
            <a:r>
              <a:rPr lang="en-US" sz="2200" dirty="0"/>
              <a:t>Progresso – “Discover the better taste of Progresso”</a:t>
            </a:r>
          </a:p>
        </p:txBody>
      </p:sp>
    </p:spTree>
    <p:extLst>
      <p:ext uri="{BB962C8B-B14F-4D97-AF65-F5344CB8AC3E}">
        <p14:creationId xmlns:p14="http://schemas.microsoft.com/office/powerpoint/2010/main" val="65584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Ads Using Puffery</a:t>
            </a:r>
            <a:endParaRPr lang="en-IN" dirty="0">
              <a:latin typeface="+mj-lt"/>
            </a:endParaRPr>
          </a:p>
        </p:txBody>
      </p:sp>
      <p:pic>
        <p:nvPicPr>
          <p:cNvPr id="4" name="Picture 3" descr="A billboard ad for interstate batteries shows Santa Claus on a rooftop captioned, dependable, and an interstate battery captioned, outrageously depend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89" y="1967054"/>
            <a:ext cx="3576740" cy="2390513"/>
          </a:xfrm>
          <a:prstGeom prst="rect">
            <a:avLst/>
          </a:prstGeom>
        </p:spPr>
      </p:pic>
      <p:pic>
        <p:nvPicPr>
          <p:cNvPr id="5" name="Picture 4" descr="An advertisement for Karns Quality Foods reads, home of Pennsylvania’s best meat department. Now open in Carlis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056798"/>
            <a:ext cx="3784966" cy="2211024"/>
          </a:xfrm>
          <a:prstGeom prst="rect">
            <a:avLst/>
          </a:prstGeom>
        </p:spPr>
      </p:pic>
    </p:spTree>
    <p:extLst>
      <p:ext uri="{BB962C8B-B14F-4D97-AF65-F5344CB8AC3E}">
        <p14:creationId xmlns:p14="http://schemas.microsoft.com/office/powerpoint/2010/main" val="323154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Substantiation of </a:t>
            </a:r>
            <a:r>
              <a:rPr lang="en-US" sz="3600" dirty="0" smtClean="0">
                <a:latin typeface="+mj-lt"/>
              </a:rPr>
              <a:t>Claims </a:t>
            </a:r>
            <a:r>
              <a:rPr lang="en-US" sz="2000" b="0" dirty="0" smtClean="0">
                <a:latin typeface="+mj-lt"/>
              </a:rPr>
              <a:t>(1 of 2)</a:t>
            </a:r>
            <a:endParaRPr lang="en-IN" sz="2000" b="0" dirty="0">
              <a:latin typeface="+mj-lt"/>
            </a:endParaRPr>
          </a:p>
        </p:txBody>
      </p:sp>
      <p:sp>
        <p:nvSpPr>
          <p:cNvPr id="3" name="Content Placeholder 2"/>
          <p:cNvSpPr>
            <a:spLocks noGrp="1"/>
          </p:cNvSpPr>
          <p:nvPr>
            <p:ph idx="1"/>
          </p:nvPr>
        </p:nvSpPr>
        <p:spPr/>
        <p:txBody>
          <a:bodyPr/>
          <a:lstStyle/>
          <a:p>
            <a:pPr>
              <a:buClr>
                <a:schemeClr val="bg2"/>
              </a:buClr>
            </a:pPr>
            <a:r>
              <a:rPr lang="en-US" sz="2600" dirty="0">
                <a:latin typeface="+mj-lt"/>
              </a:rPr>
              <a:t>Claim or promise must be substantiated</a:t>
            </a:r>
          </a:p>
          <a:p>
            <a:pPr>
              <a:buClr>
                <a:schemeClr val="bg2"/>
              </a:buClr>
            </a:pPr>
            <a:r>
              <a:rPr lang="en-US" sz="2600" dirty="0">
                <a:latin typeface="+mj-lt"/>
              </a:rPr>
              <a:t>Endorser must be truthful</a:t>
            </a:r>
          </a:p>
          <a:p>
            <a:pPr>
              <a:buClr>
                <a:schemeClr val="bg2"/>
              </a:buClr>
            </a:pPr>
            <a:r>
              <a:rPr lang="en-US" sz="2600" dirty="0">
                <a:latin typeface="+mj-lt"/>
              </a:rPr>
              <a:t>Must represent endorser’s personal experience or opinion</a:t>
            </a:r>
          </a:p>
          <a:p>
            <a:pPr>
              <a:buClr>
                <a:schemeClr val="bg2"/>
              </a:buClr>
            </a:pPr>
            <a:r>
              <a:rPr lang="en-US" sz="2600" dirty="0">
                <a:latin typeface="+mj-lt"/>
              </a:rPr>
              <a:t>Expert endorsement must be based on legitimate tests</a:t>
            </a:r>
          </a:p>
        </p:txBody>
      </p:sp>
    </p:spTree>
    <p:extLst>
      <p:ext uri="{BB962C8B-B14F-4D97-AF65-F5344CB8AC3E}">
        <p14:creationId xmlns:p14="http://schemas.microsoft.com/office/powerpoint/2010/main" val="128560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Substantiation of </a:t>
            </a:r>
            <a:r>
              <a:rPr lang="en-US" sz="3600" dirty="0" smtClean="0">
                <a:latin typeface="+mj-lt"/>
              </a:rPr>
              <a:t>Claims </a:t>
            </a:r>
            <a:r>
              <a:rPr lang="en-US" sz="2000" b="0" dirty="0" smtClean="0">
                <a:latin typeface="+mj-lt"/>
              </a:rPr>
              <a:t>(2 of 2)</a:t>
            </a:r>
            <a:endParaRPr lang="en-IN" sz="2000" b="0" dirty="0">
              <a:latin typeface="+mj-lt"/>
            </a:endParaRPr>
          </a:p>
        </p:txBody>
      </p:sp>
      <p:sp>
        <p:nvSpPr>
          <p:cNvPr id="3" name="Content Placeholder 2"/>
          <p:cNvSpPr>
            <a:spLocks noGrp="1"/>
          </p:cNvSpPr>
          <p:nvPr>
            <p:ph idx="1"/>
          </p:nvPr>
        </p:nvSpPr>
        <p:spPr>
          <a:xfrm>
            <a:off x="457200" y="1600200"/>
            <a:ext cx="4648200" cy="4525963"/>
          </a:xfrm>
        </p:spPr>
        <p:txBody>
          <a:bodyPr/>
          <a:lstStyle/>
          <a:p>
            <a:pPr marL="0" indent="0">
              <a:buNone/>
            </a:pPr>
            <a:r>
              <a:rPr lang="en-US" sz="2800" b="1" dirty="0">
                <a:ln w="11430"/>
              </a:rPr>
              <a:t>Willie </a:t>
            </a:r>
            <a:r>
              <a:rPr lang="en-US" sz="2800" b="1" dirty="0" smtClean="0">
                <a:ln w="11430"/>
              </a:rPr>
              <a:t>Robertson Duck Dynasty</a:t>
            </a:r>
          </a:p>
          <a:p>
            <a:pPr>
              <a:spcBef>
                <a:spcPts val="1000"/>
              </a:spcBef>
              <a:buClr>
                <a:schemeClr val="bg2"/>
              </a:buClr>
            </a:pPr>
            <a:r>
              <a:rPr lang="en-US" sz="2400" dirty="0"/>
              <a:t>Claim or promise must be substantiated</a:t>
            </a:r>
          </a:p>
          <a:p>
            <a:pPr>
              <a:spcBef>
                <a:spcPts val="1000"/>
              </a:spcBef>
              <a:buClr>
                <a:schemeClr val="bg2"/>
              </a:buClr>
            </a:pPr>
            <a:r>
              <a:rPr lang="en-US" sz="2400" b="1" dirty="0"/>
              <a:t>Endorser must be truthful</a:t>
            </a:r>
          </a:p>
          <a:p>
            <a:pPr>
              <a:spcBef>
                <a:spcPts val="1000"/>
              </a:spcBef>
              <a:buClr>
                <a:schemeClr val="bg2"/>
              </a:buClr>
            </a:pPr>
            <a:r>
              <a:rPr lang="en-US" sz="2400" b="1" dirty="0"/>
              <a:t>Must represent endorser’s personal experience or opinion</a:t>
            </a:r>
          </a:p>
          <a:p>
            <a:pPr>
              <a:spcBef>
                <a:spcPts val="1000"/>
              </a:spcBef>
              <a:buClr>
                <a:schemeClr val="bg2"/>
              </a:buClr>
            </a:pPr>
            <a:r>
              <a:rPr lang="en-US" sz="2400" dirty="0"/>
              <a:t>Expert endorsement must be based on legitimate </a:t>
            </a:r>
            <a:r>
              <a:rPr lang="en-US" sz="2400" dirty="0" smtClean="0"/>
              <a:t>tests</a:t>
            </a:r>
            <a:endParaRPr lang="en-US" sz="2400" b="1" i="1" dirty="0">
              <a:ln w="11430"/>
            </a:endParaRPr>
          </a:p>
        </p:txBody>
      </p:sp>
      <p:pic>
        <p:nvPicPr>
          <p:cNvPr id="4" name="Picture 3" descr="An advertisement from Skyjacker suspensions shows Willie Robertson next to a lifted truck above an endorsement that reads, I’ve spent my life in the swamps of Louisiana. Skyjacker helps me look at ruts in my rearview mirr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576" y="1794776"/>
            <a:ext cx="2769758" cy="3812735"/>
          </a:xfrm>
          <a:prstGeom prst="rect">
            <a:avLst/>
          </a:prstGeom>
        </p:spPr>
      </p:pic>
    </p:spTree>
    <p:extLst>
      <p:ext uri="{BB962C8B-B14F-4D97-AF65-F5344CB8AC3E}">
        <p14:creationId xmlns:p14="http://schemas.microsoft.com/office/powerpoint/2010/main" val="312394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smtClean="0">
                <a:latin typeface="+mj-lt"/>
              </a:rPr>
              <a:t>Principles</a:t>
            </a:r>
            <a:r>
              <a:rPr lang="en-US" sz="3600" dirty="0">
                <a:latin typeface="+mj-lt"/>
              </a:rPr>
              <a:t/>
            </a:r>
            <a:br>
              <a:rPr lang="en-US" sz="3600" dirty="0">
                <a:latin typeface="+mj-lt"/>
              </a:rPr>
            </a:br>
            <a:r>
              <a:rPr lang="en-US" sz="3200" dirty="0">
                <a:latin typeface="+mj-lt"/>
              </a:rPr>
              <a:t>Substantiation of Claims</a:t>
            </a:r>
            <a:endParaRPr lang="en-IN" sz="3200" dirty="0">
              <a:latin typeface="+mj-lt"/>
            </a:endParaRPr>
          </a:p>
        </p:txBody>
      </p:sp>
      <p:sp>
        <p:nvSpPr>
          <p:cNvPr id="3" name="Content Placeholder 2"/>
          <p:cNvSpPr>
            <a:spLocks noGrp="1"/>
          </p:cNvSpPr>
          <p:nvPr>
            <p:ph idx="1"/>
          </p:nvPr>
        </p:nvSpPr>
        <p:spPr>
          <a:xfrm>
            <a:off x="457200" y="1600200"/>
            <a:ext cx="4191000" cy="4525963"/>
          </a:xfrm>
        </p:spPr>
        <p:txBody>
          <a:bodyPr/>
          <a:lstStyle/>
          <a:p>
            <a:pPr>
              <a:buClr>
                <a:schemeClr val="bg2"/>
              </a:buClr>
            </a:pPr>
            <a:r>
              <a:rPr lang="en-US" sz="2600" dirty="0"/>
              <a:t>Consumers read ads broadly</a:t>
            </a:r>
          </a:p>
          <a:p>
            <a:pPr>
              <a:buClr>
                <a:schemeClr val="bg2"/>
              </a:buClr>
            </a:pPr>
            <a:r>
              <a:rPr lang="en-US" sz="2600" dirty="0"/>
              <a:t>Evidence must be for actual product</a:t>
            </a:r>
          </a:p>
          <a:p>
            <a:pPr>
              <a:buClr>
                <a:schemeClr val="bg2"/>
              </a:buClr>
            </a:pPr>
            <a:r>
              <a:rPr lang="en-US" sz="2600" dirty="0"/>
              <a:t>Evidence from accepted experts</a:t>
            </a:r>
          </a:p>
          <a:p>
            <a:pPr>
              <a:buClr>
                <a:schemeClr val="bg2"/>
              </a:buClr>
            </a:pPr>
            <a:r>
              <a:rPr lang="en-US" sz="2600" dirty="0"/>
              <a:t>FTC and courts will consider totality of evidence</a:t>
            </a:r>
          </a:p>
        </p:txBody>
      </p:sp>
      <p:pic>
        <p:nvPicPr>
          <p:cNvPr id="4" name="Picture 3" descr="An advertisement for P and S surgical hospital shows a smiling anthropomorphized surgical mask, above text that begins, announcing our new Cath lab and suite; it will do your heart g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349" y="1664147"/>
            <a:ext cx="3141527" cy="3812735"/>
          </a:xfrm>
          <a:prstGeom prst="rect">
            <a:avLst/>
          </a:prstGeom>
        </p:spPr>
      </p:pic>
    </p:spTree>
    <p:extLst>
      <p:ext uri="{BB962C8B-B14F-4D97-AF65-F5344CB8AC3E}">
        <p14:creationId xmlns:p14="http://schemas.microsoft.com/office/powerpoint/2010/main" val="138323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How Investigation Begins</a:t>
            </a:r>
            <a:endParaRPr lang="en-IN" dirty="0">
              <a:latin typeface="+mj-lt"/>
            </a:endParaRPr>
          </a:p>
        </p:txBody>
      </p:sp>
      <p:sp>
        <p:nvSpPr>
          <p:cNvPr id="3" name="Content Placeholder 2"/>
          <p:cNvSpPr>
            <a:spLocks noGrp="1"/>
          </p:cNvSpPr>
          <p:nvPr>
            <p:ph idx="1"/>
          </p:nvPr>
        </p:nvSpPr>
        <p:spPr>
          <a:xfrm>
            <a:off x="457200" y="1600200"/>
            <a:ext cx="4343400" cy="4525963"/>
          </a:xfrm>
        </p:spPr>
        <p:txBody>
          <a:bodyPr/>
          <a:lstStyle/>
          <a:p>
            <a:pPr marL="0" indent="0" eaLnBrk="0" hangingPunct="0">
              <a:buNone/>
            </a:pPr>
            <a:r>
              <a:rPr lang="en-US" sz="2800" dirty="0"/>
              <a:t>Complaints can be lodged by any of the </a:t>
            </a:r>
            <a:r>
              <a:rPr lang="en-US" sz="2800" dirty="0" smtClean="0"/>
              <a:t>following</a:t>
            </a:r>
          </a:p>
          <a:p>
            <a:r>
              <a:rPr lang="en-US" sz="2600" dirty="0"/>
              <a:t>Consumers</a:t>
            </a:r>
          </a:p>
          <a:p>
            <a:r>
              <a:rPr lang="en-US" sz="2600" dirty="0"/>
              <a:t>Businesses</a:t>
            </a:r>
          </a:p>
          <a:p>
            <a:r>
              <a:rPr lang="en-US" sz="2600" dirty="0"/>
              <a:t>Congress</a:t>
            </a:r>
          </a:p>
          <a:p>
            <a:r>
              <a:rPr lang="en-US" sz="2600" dirty="0" smtClean="0"/>
              <a:t>Media</a:t>
            </a:r>
            <a:endParaRPr lang="en-US" sz="2600" dirty="0"/>
          </a:p>
        </p:txBody>
      </p:sp>
      <p:pic>
        <p:nvPicPr>
          <p:cNvPr id="4" name="Picture 3" descr="Tourists and others walk down crowded sidewalks in Times Squa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438" y="1905000"/>
            <a:ext cx="3169591" cy="3021952"/>
          </a:xfrm>
          <a:prstGeom prst="ellipse">
            <a:avLst/>
          </a:prstGeom>
          <a:ln>
            <a:noFill/>
          </a:ln>
          <a:effectLst>
            <a:softEdge rad="112500"/>
          </a:effectLst>
        </p:spPr>
      </p:pic>
    </p:spTree>
    <p:extLst>
      <p:ext uri="{BB962C8B-B14F-4D97-AF65-F5344CB8AC3E}">
        <p14:creationId xmlns:p14="http://schemas.microsoft.com/office/powerpoint/2010/main" val="19476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FTC </a:t>
            </a:r>
            <a:r>
              <a:rPr lang="en-US" sz="3600" dirty="0" smtClean="0">
                <a:latin typeface="+mj-lt"/>
              </a:rPr>
              <a:t>Process </a:t>
            </a:r>
            <a:r>
              <a:rPr lang="en-US" sz="2000" b="0" dirty="0" smtClean="0">
                <a:latin typeface="+mj-lt"/>
              </a:rPr>
              <a:t>(1 of 4)</a:t>
            </a:r>
            <a:endParaRPr lang="en-IN" sz="2000" b="0" dirty="0">
              <a:latin typeface="+mj-lt"/>
            </a:endParaRPr>
          </a:p>
        </p:txBody>
      </p:sp>
      <p:sp>
        <p:nvSpPr>
          <p:cNvPr id="3" name="Content Placeholder 2"/>
          <p:cNvSpPr>
            <a:spLocks noGrp="1"/>
          </p:cNvSpPr>
          <p:nvPr>
            <p:ph idx="1"/>
          </p:nvPr>
        </p:nvSpPr>
        <p:spPr>
          <a:xfrm>
            <a:off x="457200" y="1600200"/>
            <a:ext cx="4191000" cy="4525963"/>
          </a:xfrm>
        </p:spPr>
        <p:txBody>
          <a:bodyPr/>
          <a:lstStyle/>
          <a:p>
            <a:pPr marL="255600" indent="-255600"/>
            <a:r>
              <a:rPr lang="en-US" sz="2600" b="1" dirty="0"/>
              <a:t>Consent order</a:t>
            </a:r>
          </a:p>
          <a:p>
            <a:pPr marL="741600" lvl="1" indent="-284400"/>
            <a:r>
              <a:rPr lang="en-US" sz="2400" dirty="0"/>
              <a:t>Company agrees to stop</a:t>
            </a:r>
          </a:p>
          <a:p>
            <a:pPr marL="741600" lvl="1" indent="-284400"/>
            <a:r>
              <a:rPr lang="en-US" sz="2400" dirty="0"/>
              <a:t>Does not admit guilt</a:t>
            </a:r>
            <a:endParaRPr lang="en-IN" sz="2400" dirty="0"/>
          </a:p>
        </p:txBody>
      </p:sp>
      <p:pic>
        <p:nvPicPr>
          <p:cNvPr id="5" name="Picture 4" descr="A buyer signs a document on the hood of a car, while speaking to the sales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54" y="1752600"/>
            <a:ext cx="2931128" cy="1950916"/>
          </a:xfrm>
          <a:prstGeom prst="rect">
            <a:avLst/>
          </a:prstGeom>
        </p:spPr>
      </p:pic>
    </p:spTree>
    <p:extLst>
      <p:ext uri="{BB962C8B-B14F-4D97-AF65-F5344CB8AC3E}">
        <p14:creationId xmlns:p14="http://schemas.microsoft.com/office/powerpoint/2010/main" val="125273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FTC </a:t>
            </a:r>
            <a:r>
              <a:rPr lang="en-US" sz="3600" dirty="0" smtClean="0">
                <a:latin typeface="+mj-lt"/>
              </a:rPr>
              <a:t>Process </a:t>
            </a:r>
            <a:r>
              <a:rPr lang="en-US" sz="2000" b="0" dirty="0" smtClean="0">
                <a:latin typeface="+mj-lt"/>
              </a:rPr>
              <a:t>(2 of 4)</a:t>
            </a:r>
            <a:endParaRPr lang="en-IN" sz="2000" b="0" dirty="0">
              <a:latin typeface="+mj-lt"/>
            </a:endParaRPr>
          </a:p>
        </p:txBody>
      </p:sp>
      <p:sp>
        <p:nvSpPr>
          <p:cNvPr id="3" name="Content Placeholder 2"/>
          <p:cNvSpPr>
            <a:spLocks noGrp="1"/>
          </p:cNvSpPr>
          <p:nvPr>
            <p:ph idx="1"/>
          </p:nvPr>
        </p:nvSpPr>
        <p:spPr>
          <a:xfrm>
            <a:off x="457200" y="1600200"/>
            <a:ext cx="7848600" cy="4648200"/>
          </a:xfrm>
        </p:spPr>
        <p:txBody>
          <a:bodyPr/>
          <a:lstStyle/>
          <a:p>
            <a:pPr marL="0" indent="0">
              <a:lnSpc>
                <a:spcPct val="90000"/>
              </a:lnSpc>
              <a:buNone/>
            </a:pPr>
            <a:r>
              <a:rPr lang="en-US" sz="2800" b="1" dirty="0"/>
              <a:t>Consent order</a:t>
            </a:r>
          </a:p>
          <a:p>
            <a:pPr marL="0" indent="0">
              <a:lnSpc>
                <a:spcPct val="90000"/>
              </a:lnSpc>
              <a:buNone/>
            </a:pPr>
            <a:r>
              <a:rPr lang="en-US" sz="2800" b="1" dirty="0"/>
              <a:t>Administrative complaint</a:t>
            </a:r>
          </a:p>
          <a:p>
            <a:pPr marL="255600" lvl="2" indent="-255600">
              <a:spcBef>
                <a:spcPts val="1000"/>
              </a:spcBef>
              <a:buFont typeface="Arial" panose="020B0604020202020204" pitchFamily="34" charset="0"/>
              <a:buChar char="•"/>
            </a:pPr>
            <a:r>
              <a:rPr lang="en-US" sz="2400" dirty="0"/>
              <a:t>Filed if no consent order agreement</a:t>
            </a:r>
          </a:p>
          <a:p>
            <a:pPr marL="255600" lvl="2" indent="-255600">
              <a:spcBef>
                <a:spcPts val="1000"/>
              </a:spcBef>
              <a:buFont typeface="Arial" panose="020B0604020202020204" pitchFamily="34" charset="0"/>
              <a:buChar char="•"/>
            </a:pPr>
            <a:r>
              <a:rPr lang="en-US" sz="2400" dirty="0"/>
              <a:t>Formal proceeding</a:t>
            </a:r>
          </a:p>
          <a:p>
            <a:pPr marL="255600" lvl="2" indent="-255600">
              <a:spcBef>
                <a:spcPts val="1000"/>
              </a:spcBef>
              <a:buFont typeface="Arial" panose="020B0604020202020204" pitchFamily="34" charset="0"/>
              <a:buChar char="•"/>
            </a:pPr>
            <a:r>
              <a:rPr lang="en-US" sz="2400" dirty="0"/>
              <a:t>Administrative judge</a:t>
            </a:r>
          </a:p>
          <a:p>
            <a:pPr marL="255600" lvl="2" indent="-255600">
              <a:spcBef>
                <a:spcPts val="1000"/>
              </a:spcBef>
              <a:buFont typeface="Arial" panose="020B0604020202020204" pitchFamily="34" charset="0"/>
              <a:buChar char="•"/>
            </a:pPr>
            <a:r>
              <a:rPr lang="en-US" sz="2400" dirty="0"/>
              <a:t>Both sides submit evidence</a:t>
            </a:r>
          </a:p>
          <a:p>
            <a:pPr marL="255600" lvl="2" indent="-255600">
              <a:spcBef>
                <a:spcPts val="1000"/>
              </a:spcBef>
              <a:buFont typeface="Arial" panose="020B0604020202020204" pitchFamily="34" charset="0"/>
              <a:buChar char="•"/>
            </a:pPr>
            <a:r>
              <a:rPr lang="en-US" sz="2400" dirty="0"/>
              <a:t>Cease and desist order</a:t>
            </a:r>
          </a:p>
          <a:p>
            <a:pPr marL="741600" lvl="1" indent="-284400"/>
            <a:r>
              <a:rPr lang="en-US" sz="2300" dirty="0"/>
              <a:t>Full commission</a:t>
            </a:r>
          </a:p>
          <a:p>
            <a:pPr marL="741600" lvl="1" indent="-284400"/>
            <a:r>
              <a:rPr lang="en-US" sz="2300" dirty="0"/>
              <a:t>U.S. Court of Appeals</a:t>
            </a:r>
          </a:p>
          <a:p>
            <a:pPr marL="741600" lvl="1" indent="-284400"/>
            <a:r>
              <a:rPr lang="en-US" sz="2300" dirty="0"/>
              <a:t>U.S. Supreme Court</a:t>
            </a:r>
            <a:endParaRPr lang="en-IN" sz="2300" dirty="0"/>
          </a:p>
        </p:txBody>
      </p:sp>
    </p:spTree>
    <p:extLst>
      <p:ext uri="{BB962C8B-B14F-4D97-AF65-F5344CB8AC3E}">
        <p14:creationId xmlns:p14="http://schemas.microsoft.com/office/powerpoint/2010/main" val="879898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smtClean="0">
                <a:latin typeface="+mj-lt"/>
              </a:rPr>
              <a:t>Figure 14.3 </a:t>
            </a:r>
            <a:r>
              <a:rPr lang="en-US" sz="3600" dirty="0">
                <a:latin typeface="+mj-lt"/>
              </a:rPr>
              <a:t>FTC Investigation </a:t>
            </a:r>
            <a:r>
              <a:rPr lang="en-US" sz="3600" dirty="0" smtClean="0">
                <a:latin typeface="+mj-lt"/>
              </a:rPr>
              <a:t>Process</a:t>
            </a:r>
            <a:endParaRPr lang="en-IN" sz="3600" dirty="0">
              <a:latin typeface="+mj-lt"/>
            </a:endParaRPr>
          </a:p>
        </p:txBody>
      </p:sp>
      <p:sp>
        <p:nvSpPr>
          <p:cNvPr id="3" name="Content Placeholder 2"/>
          <p:cNvSpPr>
            <a:spLocks noGrp="1"/>
          </p:cNvSpPr>
          <p:nvPr>
            <p:ph idx="1"/>
          </p:nvPr>
        </p:nvSpPr>
        <p:spPr/>
        <p:txBody>
          <a:bodyPr/>
          <a:lstStyle/>
          <a:p>
            <a:pPr marL="432000" indent="-432000">
              <a:buFont typeface="+mj-lt"/>
              <a:buAutoNum type="arabicPeriod"/>
            </a:pPr>
            <a:r>
              <a:rPr lang="en-US" sz="2600" dirty="0"/>
              <a:t>Investigation</a:t>
            </a:r>
          </a:p>
          <a:p>
            <a:pPr lvl="1"/>
            <a:r>
              <a:rPr lang="en-US" sz="2400" dirty="0"/>
              <a:t>Consent order or FTC settlement</a:t>
            </a:r>
          </a:p>
          <a:p>
            <a:pPr marL="432000" indent="-432000">
              <a:buFont typeface="+mj-lt"/>
              <a:buAutoNum type="arabicPeriod"/>
            </a:pPr>
            <a:r>
              <a:rPr lang="en-US" sz="2600" dirty="0"/>
              <a:t>Administrative complaint</a:t>
            </a:r>
          </a:p>
          <a:p>
            <a:pPr lvl="1"/>
            <a:r>
              <a:rPr lang="en-US" sz="2400" dirty="0"/>
              <a:t>Cease and desist order</a:t>
            </a:r>
          </a:p>
          <a:p>
            <a:pPr marL="432000" indent="-432000">
              <a:buFont typeface="+mj-lt"/>
              <a:buAutoNum type="arabicPeriod"/>
            </a:pPr>
            <a:r>
              <a:rPr lang="en-US" sz="2600" dirty="0"/>
              <a:t>Full commission hearing</a:t>
            </a:r>
          </a:p>
          <a:p>
            <a:pPr marL="432000" indent="-432000">
              <a:buFont typeface="+mj-lt"/>
              <a:buAutoNum type="arabicPeriod"/>
            </a:pPr>
            <a:r>
              <a:rPr lang="en-US" sz="2600" dirty="0"/>
              <a:t>U.S. Court of Appeals</a:t>
            </a:r>
          </a:p>
          <a:p>
            <a:pPr marL="432000" indent="-432000">
              <a:buFont typeface="+mj-lt"/>
              <a:buAutoNum type="arabicPeriod"/>
            </a:pPr>
            <a:r>
              <a:rPr lang="en-US" sz="2600" dirty="0"/>
              <a:t>U.S. Supreme Court</a:t>
            </a:r>
            <a:endParaRPr lang="en-IN" sz="2600" dirty="0"/>
          </a:p>
        </p:txBody>
      </p:sp>
    </p:spTree>
    <p:extLst>
      <p:ext uri="{BB962C8B-B14F-4D97-AF65-F5344CB8AC3E}">
        <p14:creationId xmlns:p14="http://schemas.microsoft.com/office/powerpoint/2010/main" val="102341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FTC </a:t>
            </a:r>
            <a:r>
              <a:rPr lang="en-US" sz="3600" dirty="0" smtClean="0">
                <a:latin typeface="+mj-lt"/>
              </a:rPr>
              <a:t>Process </a:t>
            </a:r>
            <a:r>
              <a:rPr lang="en-US" sz="2000" b="0" dirty="0" smtClean="0">
                <a:latin typeface="+mj-lt"/>
              </a:rPr>
              <a:t>(3 of 4)</a:t>
            </a:r>
            <a:endParaRPr lang="en-IN" sz="2000" b="0" dirty="0">
              <a:latin typeface="+mj-lt"/>
            </a:endParaRPr>
          </a:p>
        </p:txBody>
      </p:sp>
      <p:sp>
        <p:nvSpPr>
          <p:cNvPr id="3" name="Content Placeholder 2"/>
          <p:cNvSpPr>
            <a:spLocks noGrp="1"/>
          </p:cNvSpPr>
          <p:nvPr>
            <p:ph idx="1"/>
          </p:nvPr>
        </p:nvSpPr>
        <p:spPr>
          <a:xfrm>
            <a:off x="457200" y="1600200"/>
            <a:ext cx="7848600" cy="4648200"/>
          </a:xfrm>
        </p:spPr>
        <p:txBody>
          <a:bodyPr/>
          <a:lstStyle/>
          <a:p>
            <a:pPr>
              <a:buClr>
                <a:schemeClr val="bg2"/>
              </a:buClr>
            </a:pPr>
            <a:r>
              <a:rPr lang="en-US" sz="2600" b="1" dirty="0"/>
              <a:t>Courts and legal channels</a:t>
            </a:r>
          </a:p>
          <a:p>
            <a:pPr lvl="1">
              <a:buClr>
                <a:schemeClr val="bg2"/>
              </a:buClr>
            </a:pPr>
            <a:r>
              <a:rPr lang="en-US" sz="2400" dirty="0"/>
              <a:t>Court system to stop unfair and deceptive practices</a:t>
            </a:r>
          </a:p>
          <a:p>
            <a:pPr lvl="1">
              <a:buClr>
                <a:schemeClr val="bg2"/>
              </a:buClr>
            </a:pPr>
            <a:r>
              <a:rPr lang="en-US" sz="2400" dirty="0"/>
              <a:t>Company violates a cease and desist order</a:t>
            </a:r>
          </a:p>
          <a:p>
            <a:pPr lvl="1">
              <a:buClr>
                <a:schemeClr val="bg2"/>
              </a:buClr>
            </a:pPr>
            <a:r>
              <a:rPr lang="en-US" sz="2400" dirty="0"/>
              <a:t>Actions of company so severe immediate action is needed</a:t>
            </a:r>
          </a:p>
          <a:p>
            <a:pPr>
              <a:buClr>
                <a:schemeClr val="bg2"/>
              </a:buClr>
            </a:pPr>
            <a:r>
              <a:rPr lang="en-US" sz="2600" dirty="0"/>
              <a:t>Other legal entities – state/federal attorney generals</a:t>
            </a:r>
          </a:p>
          <a:p>
            <a:pPr>
              <a:buClr>
                <a:schemeClr val="bg2"/>
              </a:buClr>
            </a:pPr>
            <a:r>
              <a:rPr lang="en-US" sz="2600" b="1" dirty="0"/>
              <a:t>Corrective advertising</a:t>
            </a:r>
          </a:p>
          <a:p>
            <a:pPr lvl="1">
              <a:buClr>
                <a:schemeClr val="bg2"/>
              </a:buClr>
            </a:pPr>
            <a:r>
              <a:rPr lang="en-US" sz="2400" dirty="0"/>
              <a:t>Used rarely</a:t>
            </a:r>
          </a:p>
          <a:p>
            <a:pPr lvl="1">
              <a:buClr>
                <a:schemeClr val="bg2"/>
              </a:buClr>
            </a:pPr>
            <a:r>
              <a:rPr lang="en-US" sz="2400" dirty="0"/>
              <a:t>Used when discontinuing false ads is not enough</a:t>
            </a:r>
          </a:p>
        </p:txBody>
      </p:sp>
    </p:spTree>
    <p:extLst>
      <p:ext uri="{BB962C8B-B14F-4D97-AF65-F5344CB8AC3E}">
        <p14:creationId xmlns:p14="http://schemas.microsoft.com/office/powerpoint/2010/main" val="74894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smtClean="0">
                <a:latin typeface="+mj-lt"/>
              </a:rPr>
              <a:t>Chapter Objectives </a:t>
            </a:r>
            <a:r>
              <a:rPr lang="en-US" sz="2000" b="0" dirty="0" smtClean="0">
                <a:latin typeface="+mj-lt"/>
              </a:rPr>
              <a:t>(1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Tx/>
              <a:buAutoNum type="arabicPeriod"/>
            </a:pPr>
            <a:r>
              <a:rPr lang="en-US" sz="2600" dirty="0"/>
              <a:t>Which agencies and laws regulate marketing communications?</a:t>
            </a:r>
          </a:p>
          <a:p>
            <a:pPr marL="432000" indent="-432000">
              <a:buSzPct val="100000"/>
              <a:buFontTx/>
              <a:buAutoNum type="arabicPeriod"/>
            </a:pPr>
            <a:r>
              <a:rPr lang="en-US" sz="2600" dirty="0"/>
              <a:t>What are the relationships between puffery, deception, and substantiation? </a:t>
            </a:r>
          </a:p>
          <a:p>
            <a:pPr marL="432000" indent="-432000">
              <a:buSzPct val="100000"/>
              <a:buFontTx/>
              <a:buAutoNum type="arabicPeriod"/>
            </a:pPr>
            <a:r>
              <a:rPr lang="en-US" sz="2600" dirty="0"/>
              <a:t>What legal remedies can be used to correct deceptive communications practices?</a:t>
            </a:r>
          </a:p>
          <a:p>
            <a:pPr marL="432000" indent="-432000">
              <a:buSzPct val="100000"/>
              <a:buFontTx/>
              <a:buAutoNum type="arabicPeriod"/>
            </a:pPr>
            <a:r>
              <a:rPr lang="en-US" sz="2600" dirty="0"/>
              <a:t>How do the three major industry regulatory agencies help keep advertising and business practices from injuring customers or other businesses?</a:t>
            </a:r>
          </a:p>
        </p:txBody>
      </p:sp>
    </p:spTree>
    <p:extLst>
      <p:ext uri="{BB962C8B-B14F-4D97-AF65-F5344CB8AC3E}">
        <p14:creationId xmlns:p14="http://schemas.microsoft.com/office/powerpoint/2010/main" val="268010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FTC </a:t>
            </a:r>
            <a:r>
              <a:rPr lang="en-US" sz="3600" dirty="0" smtClean="0">
                <a:latin typeface="+mj-lt"/>
              </a:rPr>
              <a:t>Process </a:t>
            </a:r>
            <a:r>
              <a:rPr lang="en-US" sz="2000" b="0" dirty="0" smtClean="0">
                <a:latin typeface="+mj-lt"/>
              </a:rPr>
              <a:t>(4 of 4)</a:t>
            </a:r>
            <a:endParaRPr lang="en-IN" sz="2000" b="0" dirty="0">
              <a:latin typeface="+mj-lt"/>
            </a:endParaRPr>
          </a:p>
        </p:txBody>
      </p:sp>
      <p:sp>
        <p:nvSpPr>
          <p:cNvPr id="3" name="Content Placeholder 2"/>
          <p:cNvSpPr>
            <a:spLocks noGrp="1"/>
          </p:cNvSpPr>
          <p:nvPr>
            <p:ph idx="1"/>
          </p:nvPr>
        </p:nvSpPr>
        <p:spPr>
          <a:xfrm>
            <a:off x="457200" y="1600200"/>
            <a:ext cx="4953000" cy="2163763"/>
          </a:xfrm>
        </p:spPr>
        <p:txBody>
          <a:bodyPr/>
          <a:lstStyle/>
          <a:p>
            <a:pPr>
              <a:buClr>
                <a:schemeClr val="bg2"/>
              </a:buClr>
            </a:pPr>
            <a:r>
              <a:rPr lang="en-US" sz="2600" b="1" dirty="0"/>
              <a:t>Trade regulation rulings</a:t>
            </a:r>
          </a:p>
          <a:p>
            <a:pPr lvl="1">
              <a:buClr>
                <a:schemeClr val="bg2"/>
              </a:buClr>
            </a:pPr>
            <a:r>
              <a:rPr lang="en-US" sz="2400" dirty="0"/>
              <a:t>Applies to entire industry</a:t>
            </a:r>
          </a:p>
          <a:p>
            <a:pPr lvl="1">
              <a:buClr>
                <a:schemeClr val="bg2"/>
              </a:buClr>
            </a:pPr>
            <a:r>
              <a:rPr lang="en-US" sz="2400" dirty="0"/>
              <a:t>Holds public hearing</a:t>
            </a:r>
          </a:p>
          <a:p>
            <a:pPr lvl="1">
              <a:buClr>
                <a:schemeClr val="bg2"/>
              </a:buClr>
            </a:pPr>
            <a:r>
              <a:rPr lang="en-US" sz="2400" dirty="0"/>
              <a:t>Accepts both oral and written arguments</a:t>
            </a:r>
          </a:p>
        </p:txBody>
      </p:sp>
      <p:sp>
        <p:nvSpPr>
          <p:cNvPr id="5" name="Content Placeholder 4"/>
          <p:cNvSpPr>
            <a:spLocks noGrp="1"/>
          </p:cNvSpPr>
          <p:nvPr>
            <p:ph idx="13"/>
          </p:nvPr>
        </p:nvSpPr>
        <p:spPr>
          <a:xfrm>
            <a:off x="457200" y="4267200"/>
            <a:ext cx="4114800" cy="1858963"/>
          </a:xfrm>
        </p:spPr>
        <p:txBody>
          <a:bodyPr/>
          <a:lstStyle/>
          <a:p>
            <a:pPr marL="0" indent="0">
              <a:buNone/>
            </a:pPr>
            <a:r>
              <a:rPr lang="en-US" sz="2600" dirty="0"/>
              <a:t>FTC ruling about bloggers</a:t>
            </a:r>
          </a:p>
        </p:txBody>
      </p:sp>
      <p:pic>
        <p:nvPicPr>
          <p:cNvPr id="6" name="Picture 5" descr="A young man in a bedroom with modern décor types on a lap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538" y="1905000"/>
            <a:ext cx="2940262" cy="1955915"/>
          </a:xfrm>
          <a:prstGeom prst="rect">
            <a:avLst/>
          </a:prstGeom>
        </p:spPr>
      </p:pic>
    </p:spTree>
    <p:extLst>
      <p:ext uri="{BB962C8B-B14F-4D97-AF65-F5344CB8AC3E}">
        <p14:creationId xmlns:p14="http://schemas.microsoft.com/office/powerpoint/2010/main" val="80324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Industry Oversight of Marketing</a:t>
            </a:r>
          </a:p>
        </p:txBody>
      </p:sp>
      <p:sp>
        <p:nvSpPr>
          <p:cNvPr id="3" name="Content Placeholder 2"/>
          <p:cNvSpPr>
            <a:spLocks noGrp="1"/>
          </p:cNvSpPr>
          <p:nvPr>
            <p:ph idx="1"/>
          </p:nvPr>
        </p:nvSpPr>
        <p:spPr/>
        <p:txBody>
          <a:bodyPr/>
          <a:lstStyle/>
          <a:p>
            <a:r>
              <a:rPr lang="en-US" sz="2600" b="1" dirty="0"/>
              <a:t>Council of Better Business Bureau</a:t>
            </a:r>
          </a:p>
          <a:p>
            <a:pPr lvl="1"/>
            <a:r>
              <a:rPr lang="en-US" sz="2400" dirty="0"/>
              <a:t>Bureau keeps record of complaints</a:t>
            </a:r>
          </a:p>
          <a:p>
            <a:pPr lvl="1"/>
            <a:r>
              <a:rPr lang="en-US" sz="2400" dirty="0"/>
              <a:t>Provides summary report on companies</a:t>
            </a:r>
          </a:p>
          <a:p>
            <a:r>
              <a:rPr lang="en-US" sz="2600" dirty="0"/>
              <a:t>Agencies of the CBBB</a:t>
            </a:r>
          </a:p>
          <a:p>
            <a:pPr lvl="1"/>
            <a:r>
              <a:rPr lang="en-US" sz="2400" dirty="0"/>
              <a:t>National Advertising Division (NAD)</a:t>
            </a:r>
          </a:p>
          <a:p>
            <a:pPr lvl="1"/>
            <a:r>
              <a:rPr lang="en-US" sz="2400" dirty="0"/>
              <a:t>National Advertising Review Board (NARB)</a:t>
            </a:r>
          </a:p>
          <a:p>
            <a:pPr lvl="1"/>
            <a:r>
              <a:rPr lang="en-US" sz="2400" dirty="0"/>
              <a:t>Children’s Advertising Review Unit (CARU)</a:t>
            </a:r>
          </a:p>
        </p:txBody>
      </p:sp>
    </p:spTree>
    <p:extLst>
      <p:ext uri="{BB962C8B-B14F-4D97-AF65-F5344CB8AC3E}">
        <p14:creationId xmlns:p14="http://schemas.microsoft.com/office/powerpoint/2010/main" val="405285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National Advertising </a:t>
            </a:r>
            <a:r>
              <a:rPr lang="en-US" sz="3600" dirty="0" smtClean="0">
                <a:latin typeface="+mj-lt"/>
              </a:rPr>
              <a:t>Division (NAD</a:t>
            </a:r>
            <a:r>
              <a:rPr lang="en-US" sz="3600" dirty="0">
                <a:latin typeface="+mj-lt"/>
              </a:rPr>
              <a:t>)</a:t>
            </a:r>
          </a:p>
        </p:txBody>
      </p:sp>
      <p:sp>
        <p:nvSpPr>
          <p:cNvPr id="3" name="Content Placeholder 2"/>
          <p:cNvSpPr>
            <a:spLocks noGrp="1"/>
          </p:cNvSpPr>
          <p:nvPr>
            <p:ph idx="1"/>
          </p:nvPr>
        </p:nvSpPr>
        <p:spPr>
          <a:xfrm>
            <a:off x="457200" y="1600200"/>
            <a:ext cx="5410200" cy="4648200"/>
          </a:xfrm>
        </p:spPr>
        <p:txBody>
          <a:bodyPr/>
          <a:lstStyle/>
          <a:p>
            <a:r>
              <a:rPr lang="en-US" sz="2200" dirty="0"/>
              <a:t>Receives complaints</a:t>
            </a:r>
          </a:p>
          <a:p>
            <a:r>
              <a:rPr lang="en-US" sz="2200" dirty="0"/>
              <a:t>Role is to investigate validity of complaint</a:t>
            </a:r>
          </a:p>
          <a:p>
            <a:r>
              <a:rPr lang="en-US" sz="2200" dirty="0"/>
              <a:t>Collects information and evaluates</a:t>
            </a:r>
          </a:p>
          <a:p>
            <a:pPr lvl="1"/>
            <a:r>
              <a:rPr lang="en-US" sz="2000" dirty="0"/>
              <a:t>If guilty, requests discontinuation of ad</a:t>
            </a:r>
          </a:p>
          <a:p>
            <a:pPr lvl="1"/>
            <a:r>
              <a:rPr lang="en-US" sz="2000" dirty="0"/>
              <a:t>No legal authority</a:t>
            </a:r>
          </a:p>
          <a:p>
            <a:r>
              <a:rPr lang="en-US" sz="2200" dirty="0"/>
              <a:t>95% of companies abide by ruling</a:t>
            </a:r>
          </a:p>
          <a:p>
            <a:r>
              <a:rPr lang="en-US" sz="2200" dirty="0"/>
              <a:t>225-250 cases a year</a:t>
            </a:r>
          </a:p>
          <a:p>
            <a:r>
              <a:rPr lang="en-US" sz="2200" dirty="0"/>
              <a:t>Rulings</a:t>
            </a:r>
          </a:p>
          <a:p>
            <a:pPr lvl="1"/>
            <a:r>
              <a:rPr lang="en-US" sz="2000" dirty="0"/>
              <a:t>Ad not fully substantiated – 50% to 60%</a:t>
            </a:r>
          </a:p>
          <a:p>
            <a:pPr lvl="1"/>
            <a:r>
              <a:rPr lang="en-US" sz="2000" dirty="0"/>
              <a:t>Ad fully substantiated - less than 5%</a:t>
            </a:r>
          </a:p>
        </p:txBody>
      </p:sp>
      <p:pic>
        <p:nvPicPr>
          <p:cNvPr id="4" name="Picture 3" descr="A woman applies eyeliner using a compact mirr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765" y="2561113"/>
            <a:ext cx="2603666" cy="1735774"/>
          </a:xfrm>
          <a:prstGeom prst="rect">
            <a:avLst/>
          </a:prstGeom>
        </p:spPr>
      </p:pic>
    </p:spTree>
    <p:extLst>
      <p:ext uri="{BB962C8B-B14F-4D97-AF65-F5344CB8AC3E}">
        <p14:creationId xmlns:p14="http://schemas.microsoft.com/office/powerpoint/2010/main" val="346410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National Advertising Review </a:t>
            </a:r>
            <a:r>
              <a:rPr lang="en-US" sz="3600" dirty="0" smtClean="0">
                <a:latin typeface="+mj-lt"/>
              </a:rPr>
              <a:t>Board (NARB</a:t>
            </a:r>
            <a:r>
              <a:rPr lang="en-US" sz="3600" dirty="0">
                <a:latin typeface="+mj-lt"/>
              </a:rPr>
              <a:t>)</a:t>
            </a:r>
          </a:p>
        </p:txBody>
      </p:sp>
      <p:sp>
        <p:nvSpPr>
          <p:cNvPr id="3" name="Content Placeholder 2"/>
          <p:cNvSpPr>
            <a:spLocks noGrp="1"/>
          </p:cNvSpPr>
          <p:nvPr>
            <p:ph idx="1"/>
          </p:nvPr>
        </p:nvSpPr>
        <p:spPr/>
        <p:txBody>
          <a:bodyPr/>
          <a:lstStyle/>
          <a:p>
            <a:r>
              <a:rPr lang="en-US" sz="2600" dirty="0"/>
              <a:t>Appeal from NAD or not resolved by NAD</a:t>
            </a:r>
          </a:p>
          <a:p>
            <a:r>
              <a:rPr lang="en-US" sz="2600" dirty="0"/>
              <a:t>Advertising professionals and civic leaders</a:t>
            </a:r>
          </a:p>
          <a:p>
            <a:r>
              <a:rPr lang="en-US" sz="2600" dirty="0"/>
              <a:t>Order similar to consent order of FTC</a:t>
            </a:r>
          </a:p>
          <a:p>
            <a:r>
              <a:rPr lang="en-US" sz="2600" dirty="0"/>
              <a:t>Appeals or refusals to accept go to FTC</a:t>
            </a:r>
          </a:p>
          <a:p>
            <a:r>
              <a:rPr lang="en-US" sz="2600" dirty="0"/>
              <a:t>Business-to-business disputes common</a:t>
            </a:r>
          </a:p>
          <a:p>
            <a:r>
              <a:rPr lang="en-US" sz="2600" dirty="0"/>
              <a:t>Only 4 referrals to FTC in last 25 years</a:t>
            </a:r>
          </a:p>
        </p:txBody>
      </p:sp>
    </p:spTree>
    <p:extLst>
      <p:ext uri="{BB962C8B-B14F-4D97-AF65-F5344CB8AC3E}">
        <p14:creationId xmlns:p14="http://schemas.microsoft.com/office/powerpoint/2010/main" val="119995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Children’s Advertising Review </a:t>
            </a:r>
            <a:r>
              <a:rPr lang="en-US" sz="3600" dirty="0" smtClean="0">
                <a:latin typeface="+mj-lt"/>
              </a:rPr>
              <a:t>Unit (CARU</a:t>
            </a:r>
            <a:r>
              <a:rPr lang="en-US" sz="3600" dirty="0">
                <a:latin typeface="+mj-lt"/>
              </a:rPr>
              <a:t>)</a:t>
            </a:r>
          </a:p>
        </p:txBody>
      </p:sp>
      <p:sp>
        <p:nvSpPr>
          <p:cNvPr id="3" name="Content Placeholder 2"/>
          <p:cNvSpPr>
            <a:spLocks noGrp="1"/>
          </p:cNvSpPr>
          <p:nvPr>
            <p:ph idx="1"/>
          </p:nvPr>
        </p:nvSpPr>
        <p:spPr>
          <a:xfrm>
            <a:off x="457200" y="1600200"/>
            <a:ext cx="5029200" cy="4525963"/>
          </a:xfrm>
        </p:spPr>
        <p:txBody>
          <a:bodyPr/>
          <a:lstStyle/>
          <a:p>
            <a:pPr>
              <a:spcBef>
                <a:spcPts val="1000"/>
              </a:spcBef>
            </a:pPr>
            <a:r>
              <a:rPr lang="en-US" sz="2600" dirty="0"/>
              <a:t>Cases involving children 12 and under</a:t>
            </a:r>
          </a:p>
          <a:p>
            <a:pPr>
              <a:spcBef>
                <a:spcPts val="1000"/>
              </a:spcBef>
            </a:pPr>
            <a:r>
              <a:rPr lang="en-US" sz="2600" dirty="0"/>
              <a:t>Online privacy practices of websites</a:t>
            </a:r>
          </a:p>
          <a:p>
            <a:pPr>
              <a:spcBef>
                <a:spcPts val="1000"/>
              </a:spcBef>
            </a:pPr>
            <a:r>
              <a:rPr lang="en-US" sz="2600" dirty="0"/>
              <a:t>Operates similar to the NAD</a:t>
            </a:r>
          </a:p>
          <a:p>
            <a:pPr>
              <a:spcBef>
                <a:spcPts val="1000"/>
              </a:spcBef>
            </a:pPr>
            <a:r>
              <a:rPr lang="en-US" sz="2600" dirty="0"/>
              <a:t>Prescreens ads directed to children</a:t>
            </a:r>
          </a:p>
          <a:p>
            <a:pPr lvl="1"/>
            <a:r>
              <a:rPr lang="en-US" sz="2400" dirty="0"/>
              <a:t>Examines 300 ads per year</a:t>
            </a:r>
          </a:p>
          <a:p>
            <a:pPr>
              <a:spcBef>
                <a:spcPts val="1000"/>
              </a:spcBef>
            </a:pPr>
            <a:r>
              <a:rPr lang="en-US" sz="2600" dirty="0"/>
              <a:t>Children under 12 do not have reasoning power</a:t>
            </a:r>
          </a:p>
        </p:txBody>
      </p:sp>
      <p:pic>
        <p:nvPicPr>
          <p:cNvPr id="4" name="Picture 3" descr="Two young children sit together, using a tab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059" y="2408006"/>
            <a:ext cx="3059650" cy="2041988"/>
          </a:xfrm>
          <a:prstGeom prst="rect">
            <a:avLst/>
          </a:prstGeom>
        </p:spPr>
      </p:pic>
    </p:spTree>
    <p:extLst>
      <p:ext uri="{BB962C8B-B14F-4D97-AF65-F5344CB8AC3E}">
        <p14:creationId xmlns:p14="http://schemas.microsoft.com/office/powerpoint/2010/main" val="105030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smtClean="0">
                <a:latin typeface="+mj-lt"/>
              </a:rPr>
              <a:t>Figure 14.5 </a:t>
            </a:r>
            <a:r>
              <a:rPr lang="en-US" sz="3600" dirty="0">
                <a:latin typeface="+mj-lt"/>
              </a:rPr>
              <a:t>CARU Guidelines for Advertising to </a:t>
            </a:r>
            <a:r>
              <a:rPr lang="en-US" sz="3600" dirty="0" smtClean="0">
                <a:latin typeface="+mj-lt"/>
              </a:rPr>
              <a:t>Children</a:t>
            </a:r>
            <a:endParaRPr lang="en-IN" sz="3600" dirty="0">
              <a:latin typeface="+mj-lt"/>
            </a:endParaRPr>
          </a:p>
        </p:txBody>
      </p:sp>
      <p:sp>
        <p:nvSpPr>
          <p:cNvPr id="3" name="Content Placeholder 2"/>
          <p:cNvSpPr>
            <a:spLocks noGrp="1"/>
          </p:cNvSpPr>
          <p:nvPr>
            <p:ph idx="1"/>
          </p:nvPr>
        </p:nvSpPr>
        <p:spPr>
          <a:xfrm>
            <a:off x="457200" y="1600200"/>
            <a:ext cx="8229600" cy="4724400"/>
          </a:xfrm>
        </p:spPr>
        <p:txBody>
          <a:bodyPr/>
          <a:lstStyle/>
          <a:p>
            <a:pPr marL="255600" indent="-255600" eaLnBrk="0" hangingPunct="0">
              <a:buFontTx/>
              <a:buChar char="•"/>
              <a:defRPr/>
            </a:pPr>
            <a:r>
              <a:rPr lang="en-US" sz="2600" kern="0" dirty="0"/>
              <a:t>Ads for toys should not create unreasonable expectation. Toys should look and act as they would if a child was playing with it.</a:t>
            </a:r>
          </a:p>
          <a:p>
            <a:pPr marL="255600" indent="-255600" eaLnBrk="0" hangingPunct="0">
              <a:buFontTx/>
              <a:buChar char="•"/>
              <a:defRPr/>
            </a:pPr>
            <a:r>
              <a:rPr lang="en-US" sz="2600" kern="0" dirty="0"/>
              <a:t>Ads should not blur between fantasy and reality.</a:t>
            </a:r>
          </a:p>
          <a:p>
            <a:pPr marL="255600" indent="-255600" eaLnBrk="0" hangingPunct="0">
              <a:buFontTx/>
              <a:buChar char="•"/>
              <a:defRPr/>
            </a:pPr>
            <a:r>
              <a:rPr lang="en-US" sz="2600" kern="0" dirty="0"/>
              <a:t>Ads should have clear and visible disclosures about what items come with a toy and what items do not.</a:t>
            </a:r>
          </a:p>
          <a:p>
            <a:pPr marL="255600" indent="-255600" eaLnBrk="0" hangingPunct="0">
              <a:buFontTx/>
              <a:buChar char="•"/>
              <a:defRPr/>
            </a:pPr>
            <a:r>
              <a:rPr lang="en-US" sz="2600" kern="0" dirty="0"/>
              <a:t>Items that require adult supervision must be shown with adults supervising the child.</a:t>
            </a:r>
          </a:p>
          <a:p>
            <a:pPr marL="255600" indent="-255600" eaLnBrk="0" hangingPunct="0">
              <a:buFontTx/>
              <a:buChar char="•"/>
              <a:defRPr/>
            </a:pPr>
            <a:r>
              <a:rPr lang="en-US" sz="2600" kern="0" dirty="0"/>
              <a:t>Products and ad content should be appropriate for children.</a:t>
            </a:r>
            <a:endParaRPr lang="en-IN" sz="2600" dirty="0"/>
          </a:p>
        </p:txBody>
      </p:sp>
    </p:spTree>
    <p:extLst>
      <p:ext uri="{BB962C8B-B14F-4D97-AF65-F5344CB8AC3E}">
        <p14:creationId xmlns:p14="http://schemas.microsoft.com/office/powerpoint/2010/main" val="402936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smtClean="0">
                <a:latin typeface="+mj-lt"/>
              </a:rPr>
              <a:t>Figure 14.6 </a:t>
            </a:r>
            <a:r>
              <a:rPr lang="en-US" sz="3600" dirty="0">
                <a:latin typeface="+mj-lt"/>
              </a:rPr>
              <a:t>Advantages of Industry </a:t>
            </a:r>
            <a:r>
              <a:rPr lang="en-US" sz="3600" dirty="0" smtClean="0">
                <a:latin typeface="+mj-lt"/>
              </a:rPr>
              <a:t>Regulations</a:t>
            </a:r>
            <a:endParaRPr lang="en-IN" sz="3600" dirty="0">
              <a:latin typeface="+mj-lt"/>
            </a:endParaRPr>
          </a:p>
        </p:txBody>
      </p:sp>
      <p:sp>
        <p:nvSpPr>
          <p:cNvPr id="3" name="Content Placeholder 2"/>
          <p:cNvSpPr>
            <a:spLocks noGrp="1"/>
          </p:cNvSpPr>
          <p:nvPr>
            <p:ph idx="1"/>
          </p:nvPr>
        </p:nvSpPr>
        <p:spPr/>
        <p:txBody>
          <a:bodyPr/>
          <a:lstStyle/>
          <a:p>
            <a:pPr marL="255600" indent="-255600" eaLnBrk="0" hangingPunct="0">
              <a:buFontTx/>
              <a:buChar char="•"/>
              <a:defRPr/>
            </a:pPr>
            <a:r>
              <a:rPr lang="en-US" sz="2600" kern="0" dirty="0"/>
              <a:t>Lower cost</a:t>
            </a:r>
          </a:p>
          <a:p>
            <a:pPr marL="255600" indent="-255600" eaLnBrk="0" hangingPunct="0">
              <a:buFontTx/>
              <a:buChar char="•"/>
              <a:defRPr/>
            </a:pPr>
            <a:r>
              <a:rPr lang="en-US" sz="2600" kern="0" dirty="0"/>
              <a:t>Faster resolution</a:t>
            </a:r>
          </a:p>
          <a:p>
            <a:pPr marL="255600" indent="-255600" eaLnBrk="0" hangingPunct="0">
              <a:buFontTx/>
              <a:buChar char="•"/>
              <a:defRPr/>
            </a:pPr>
            <a:r>
              <a:rPr lang="en-US" sz="2600" kern="0" dirty="0"/>
              <a:t>Heard by attorneys and business professionals with experience in advertising</a:t>
            </a:r>
          </a:p>
        </p:txBody>
      </p:sp>
    </p:spTree>
    <p:extLst>
      <p:ext uri="{BB962C8B-B14F-4D97-AF65-F5344CB8AC3E}">
        <p14:creationId xmlns:p14="http://schemas.microsoft.com/office/powerpoint/2010/main" val="255668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IMC and Ethics</a:t>
            </a:r>
            <a:endParaRPr lang="en-US" sz="2800" dirty="0">
              <a:latin typeface="+mj-lt"/>
            </a:endParaRPr>
          </a:p>
        </p:txBody>
      </p:sp>
      <p:sp>
        <p:nvSpPr>
          <p:cNvPr id="3" name="Content Placeholder 2"/>
          <p:cNvSpPr>
            <a:spLocks noGrp="1"/>
          </p:cNvSpPr>
          <p:nvPr>
            <p:ph idx="1"/>
          </p:nvPr>
        </p:nvSpPr>
        <p:spPr/>
        <p:txBody>
          <a:bodyPr/>
          <a:lstStyle/>
          <a:p>
            <a:r>
              <a:rPr lang="en-US" sz="2600" b="1" dirty="0"/>
              <a:t>Morals</a:t>
            </a:r>
            <a:r>
              <a:rPr lang="en-US" sz="2600" dirty="0"/>
              <a:t> – beliefs or principles that individuals hold about what is right and </a:t>
            </a:r>
            <a:r>
              <a:rPr lang="en-US" sz="2600" dirty="0" smtClean="0"/>
              <a:t>wrong</a:t>
            </a:r>
            <a:endParaRPr lang="en-US" sz="2600" dirty="0"/>
          </a:p>
          <a:p>
            <a:r>
              <a:rPr lang="en-US" sz="2600" b="1" dirty="0"/>
              <a:t>Ethics</a:t>
            </a:r>
            <a:r>
              <a:rPr lang="en-US" sz="2600" dirty="0"/>
              <a:t> – moral principles that serve as guidelines for individuals and organizations</a:t>
            </a:r>
          </a:p>
        </p:txBody>
      </p:sp>
    </p:spTree>
    <p:extLst>
      <p:ext uri="{BB962C8B-B14F-4D97-AF65-F5344CB8AC3E}">
        <p14:creationId xmlns:p14="http://schemas.microsoft.com/office/powerpoint/2010/main" val="311289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smtClean="0">
                <a:latin typeface="+mj-lt"/>
              </a:rPr>
              <a:t>Figure 14.7 </a:t>
            </a:r>
            <a:r>
              <a:rPr lang="en-US" sz="3600" dirty="0">
                <a:latin typeface="+mj-lt"/>
              </a:rPr>
              <a:t>Concerns and Criticisms of </a:t>
            </a:r>
            <a:r>
              <a:rPr lang="en-US" sz="3600" dirty="0" smtClean="0">
                <a:latin typeface="+mj-lt"/>
              </a:rPr>
              <a:t>Advertising</a:t>
            </a:r>
            <a:endParaRPr lang="en-IN" sz="3600" dirty="0">
              <a:latin typeface="+mj-lt"/>
            </a:endParaRPr>
          </a:p>
        </p:txBody>
      </p:sp>
      <p:sp>
        <p:nvSpPr>
          <p:cNvPr id="3" name="Content Placeholder 2"/>
          <p:cNvSpPr>
            <a:spLocks noGrp="1"/>
          </p:cNvSpPr>
          <p:nvPr>
            <p:ph idx="1"/>
          </p:nvPr>
        </p:nvSpPr>
        <p:spPr/>
        <p:txBody>
          <a:bodyPr/>
          <a:lstStyle/>
          <a:p>
            <a:pPr marL="432000" indent="-432000" eaLnBrk="0" hangingPunct="0">
              <a:buFontTx/>
              <a:buAutoNum type="arabicPeriod"/>
              <a:defRPr/>
            </a:pPr>
            <a:r>
              <a:rPr lang="en-US" sz="2600" kern="0" dirty="0"/>
              <a:t>Causes people to buy more than they can afford</a:t>
            </a:r>
          </a:p>
          <a:p>
            <a:pPr marL="432000" indent="-432000" eaLnBrk="0" hangingPunct="0">
              <a:buFontTx/>
              <a:buAutoNum type="arabicPeriod"/>
              <a:defRPr/>
            </a:pPr>
            <a:r>
              <a:rPr lang="en-US" sz="2600" kern="0" dirty="0"/>
              <a:t>Overemphasizes materialism</a:t>
            </a:r>
          </a:p>
          <a:p>
            <a:pPr marL="432000" indent="-432000" eaLnBrk="0" hangingPunct="0">
              <a:buFontTx/>
              <a:buAutoNum type="arabicPeriod"/>
              <a:defRPr/>
            </a:pPr>
            <a:r>
              <a:rPr lang="en-US" sz="2600" kern="0" dirty="0"/>
              <a:t>Increases the costs of goods and services</a:t>
            </a:r>
          </a:p>
          <a:p>
            <a:pPr marL="432000" indent="-432000" eaLnBrk="0" hangingPunct="0">
              <a:buFontTx/>
              <a:buAutoNum type="arabicPeriod"/>
              <a:defRPr/>
            </a:pPr>
            <a:r>
              <a:rPr lang="en-US" sz="2600" kern="0" dirty="0"/>
              <a:t>Perpetuates stereotypes</a:t>
            </a:r>
          </a:p>
          <a:p>
            <a:pPr marL="432000" indent="-432000" eaLnBrk="0" hangingPunct="0">
              <a:buFontTx/>
              <a:buAutoNum type="arabicPeriod"/>
              <a:defRPr/>
            </a:pPr>
            <a:r>
              <a:rPr lang="en-US" sz="2600" kern="0" dirty="0"/>
              <a:t>Makes unsafe products, such as alcohol and tobacco, seem attractive</a:t>
            </a:r>
          </a:p>
          <a:p>
            <a:pPr marL="432000" indent="-432000" eaLnBrk="0" hangingPunct="0">
              <a:buFontTx/>
              <a:buAutoNum type="arabicPeriod"/>
              <a:defRPr/>
            </a:pPr>
            <a:r>
              <a:rPr lang="en-US" sz="2600" kern="0" dirty="0"/>
              <a:t>Is often offensive</a:t>
            </a:r>
          </a:p>
          <a:p>
            <a:pPr marL="432000" indent="-432000" eaLnBrk="0" hangingPunct="0">
              <a:buFontTx/>
              <a:buAutoNum type="arabicPeriod"/>
              <a:defRPr/>
            </a:pPr>
            <a:r>
              <a:rPr lang="en-US" sz="2600" kern="0" dirty="0"/>
              <a:t>Advertising to children is unethical</a:t>
            </a:r>
          </a:p>
        </p:txBody>
      </p:sp>
    </p:spTree>
    <p:extLst>
      <p:ext uri="{BB962C8B-B14F-4D97-AF65-F5344CB8AC3E}">
        <p14:creationId xmlns:p14="http://schemas.microsoft.com/office/powerpoint/2010/main" val="1380331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t>
            </a:r>
            <a:r>
              <a:rPr lang="en-US" sz="3600" dirty="0" smtClean="0">
                <a:latin typeface="+mj-lt"/>
              </a:rPr>
              <a:t>Advertising </a:t>
            </a:r>
            <a:r>
              <a:rPr lang="en-US" sz="2000" b="0" dirty="0" smtClean="0">
                <a:latin typeface="+mj-lt"/>
              </a:rPr>
              <a:t>(1 of 4)</a:t>
            </a:r>
            <a:endParaRPr lang="en-US" sz="2000" b="0" dirty="0">
              <a:latin typeface="+mj-lt"/>
            </a:endParaRPr>
          </a:p>
        </p:txBody>
      </p:sp>
      <p:sp>
        <p:nvSpPr>
          <p:cNvPr id="3" name="Content Placeholder 2"/>
          <p:cNvSpPr>
            <a:spLocks noGrp="1"/>
          </p:cNvSpPr>
          <p:nvPr>
            <p:ph idx="1"/>
          </p:nvPr>
        </p:nvSpPr>
        <p:spPr>
          <a:xfrm>
            <a:off x="457200" y="1600200"/>
            <a:ext cx="5257800" cy="4724400"/>
          </a:xfrm>
        </p:spPr>
        <p:txBody>
          <a:bodyPr/>
          <a:lstStyle/>
          <a:p>
            <a:r>
              <a:rPr lang="en-US" sz="2200" dirty="0"/>
              <a:t>Consumers buy more than they can afford</a:t>
            </a:r>
          </a:p>
          <a:p>
            <a:r>
              <a:rPr lang="en-US" sz="2200" dirty="0"/>
              <a:t>Overemphasis on material goods</a:t>
            </a:r>
          </a:p>
          <a:p>
            <a:pPr lvl="1"/>
            <a:r>
              <a:rPr lang="en-US" sz="2000" dirty="0"/>
              <a:t>Advertising does stress buying products</a:t>
            </a:r>
          </a:p>
          <a:p>
            <a:pPr lvl="1"/>
            <a:r>
              <a:rPr lang="en-US" sz="2000" dirty="0"/>
              <a:t>People still have freedom of choice</a:t>
            </a:r>
          </a:p>
          <a:p>
            <a:r>
              <a:rPr lang="en-US" sz="2200" dirty="0"/>
              <a:t>Increases the costs of products</a:t>
            </a:r>
          </a:p>
          <a:p>
            <a:pPr lvl="1"/>
            <a:r>
              <a:rPr lang="en-US" sz="2000" dirty="0"/>
              <a:t>Makes people aware of goods and services</a:t>
            </a:r>
          </a:p>
          <a:p>
            <a:pPr lvl="1"/>
            <a:r>
              <a:rPr lang="en-US" sz="2000" dirty="0"/>
              <a:t>Widens the base of potential customers</a:t>
            </a:r>
          </a:p>
          <a:p>
            <a:pPr lvl="1"/>
            <a:r>
              <a:rPr lang="en-US" sz="2000" dirty="0"/>
              <a:t>Increases repeat purchases</a:t>
            </a:r>
          </a:p>
          <a:p>
            <a:pPr lvl="1"/>
            <a:r>
              <a:rPr lang="en-US" sz="2000" dirty="0"/>
              <a:t>Additional sales leads to economies of scale</a:t>
            </a:r>
          </a:p>
        </p:txBody>
      </p:sp>
      <p:pic>
        <p:nvPicPr>
          <p:cNvPr id="4" name="Picture 3" descr="Two women in a store look at clothes toge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52600"/>
            <a:ext cx="3072507" cy="2043885"/>
          </a:xfrm>
          <a:prstGeom prst="rect">
            <a:avLst/>
          </a:prstGeom>
        </p:spPr>
      </p:pic>
    </p:spTree>
    <p:extLst>
      <p:ext uri="{BB962C8B-B14F-4D97-AF65-F5344CB8AC3E}">
        <p14:creationId xmlns:p14="http://schemas.microsoft.com/office/powerpoint/2010/main" val="377143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smtClean="0">
                <a:latin typeface="+mj-lt"/>
              </a:rPr>
              <a:t>Chapter Objectives </a:t>
            </a:r>
            <a:r>
              <a:rPr lang="en-US" sz="2000" b="0" dirty="0" smtClean="0">
                <a:latin typeface="+mj-lt"/>
              </a:rPr>
              <a:t>(2 of 2)</a:t>
            </a:r>
            <a:endParaRPr lang="en-IN" sz="20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buSzPct val="100000"/>
              <a:buFont typeface="+mj-lt"/>
              <a:buAutoNum type="arabicPeriod" startAt="5"/>
            </a:pPr>
            <a:r>
              <a:rPr lang="en-US" sz="2600" dirty="0" smtClean="0"/>
              <a:t>What ethical criticisms have been registered against advertising and marketing practices?</a:t>
            </a:r>
          </a:p>
          <a:p>
            <a:pPr marL="432000" indent="-432000">
              <a:buSzPct val="100000"/>
              <a:buFont typeface="+mj-lt"/>
              <a:buAutoNum type="arabicPeriod" startAt="5"/>
            </a:pPr>
            <a:r>
              <a:rPr lang="en-US" sz="2600" dirty="0" smtClean="0"/>
              <a:t>Which marketing tactics raise ethical concerns?</a:t>
            </a:r>
          </a:p>
          <a:p>
            <a:pPr marL="432000" indent="-432000">
              <a:buSzPct val="100000"/>
              <a:buFont typeface="+mj-lt"/>
              <a:buAutoNum type="arabicPeriod" startAt="5"/>
            </a:pPr>
            <a:r>
              <a:rPr lang="en-US" sz="2600" dirty="0" smtClean="0"/>
              <a:t>How can marketers apply the various ethical frameworks and ethics programs to their activities and actions?</a:t>
            </a:r>
          </a:p>
          <a:p>
            <a:pPr marL="432000" indent="-432000">
              <a:buSzPct val="100000"/>
              <a:buFont typeface="+mj-lt"/>
              <a:buAutoNum type="arabicPeriod" startAt="5"/>
            </a:pPr>
            <a:r>
              <a:rPr lang="en-US" sz="2600" dirty="0" smtClean="0"/>
              <a:t>What international issues influence the discussions of legal and ethical marketing activities?</a:t>
            </a:r>
            <a:endParaRPr lang="en-US" sz="2600" dirty="0"/>
          </a:p>
        </p:txBody>
      </p:sp>
    </p:spTree>
    <p:extLst>
      <p:ext uri="{BB962C8B-B14F-4D97-AF65-F5344CB8AC3E}">
        <p14:creationId xmlns:p14="http://schemas.microsoft.com/office/powerpoint/2010/main" val="190468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Advertising</a:t>
            </a:r>
            <a:br>
              <a:rPr lang="en-US" sz="3600" dirty="0">
                <a:latin typeface="+mj-lt"/>
              </a:rPr>
            </a:br>
            <a:r>
              <a:rPr lang="en-US" sz="3200" dirty="0" smtClean="0">
                <a:latin typeface="+mj-lt"/>
              </a:rPr>
              <a:t>Perpetuates Stereotypes</a:t>
            </a:r>
            <a:endParaRPr lang="en-US" sz="3200" dirty="0">
              <a:latin typeface="+mj-lt"/>
            </a:endParaRPr>
          </a:p>
        </p:txBody>
      </p:sp>
      <p:sp>
        <p:nvSpPr>
          <p:cNvPr id="3" name="Content Placeholder 2"/>
          <p:cNvSpPr>
            <a:spLocks noGrp="1"/>
          </p:cNvSpPr>
          <p:nvPr>
            <p:ph idx="1"/>
          </p:nvPr>
        </p:nvSpPr>
        <p:spPr>
          <a:xfrm>
            <a:off x="457200" y="1600200"/>
            <a:ext cx="4800600" cy="4525963"/>
          </a:xfrm>
        </p:spPr>
        <p:txBody>
          <a:bodyPr/>
          <a:lstStyle/>
          <a:p>
            <a:r>
              <a:rPr lang="en-US" sz="2600" dirty="0"/>
              <a:t>Stereotypes</a:t>
            </a:r>
          </a:p>
          <a:p>
            <a:pPr lvl="1"/>
            <a:r>
              <a:rPr lang="en-US" sz="2400" dirty="0"/>
              <a:t>men, women, and minorities</a:t>
            </a:r>
          </a:p>
          <a:p>
            <a:r>
              <a:rPr lang="en-US" sz="2600" dirty="0"/>
              <a:t>Is segmentation the same?</a:t>
            </a:r>
          </a:p>
          <a:p>
            <a:r>
              <a:rPr lang="en-US" sz="2600" dirty="0"/>
              <a:t>Era of political correctness</a:t>
            </a:r>
          </a:p>
          <a:p>
            <a:r>
              <a:rPr lang="en-US" sz="2600" dirty="0"/>
              <a:t>Unethical, bad business or reality?</a:t>
            </a:r>
          </a:p>
        </p:txBody>
      </p:sp>
      <p:pic>
        <p:nvPicPr>
          <p:cNvPr id="4" name="Picture 3" descr="An older couple sits the front steps of their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946" y="1578699"/>
            <a:ext cx="2473303" cy="3700603"/>
          </a:xfrm>
          <a:prstGeom prst="rect">
            <a:avLst/>
          </a:prstGeom>
        </p:spPr>
      </p:pic>
    </p:spTree>
    <p:extLst>
      <p:ext uri="{BB962C8B-B14F-4D97-AF65-F5344CB8AC3E}">
        <p14:creationId xmlns:p14="http://schemas.microsoft.com/office/powerpoint/2010/main" val="211687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t>
            </a:r>
            <a:r>
              <a:rPr lang="en-US" sz="3600" dirty="0" smtClean="0">
                <a:latin typeface="+mj-lt"/>
              </a:rPr>
              <a:t>Advertising </a:t>
            </a:r>
            <a:r>
              <a:rPr lang="en-US" sz="2000" b="0" dirty="0" smtClean="0">
                <a:latin typeface="+mj-lt"/>
              </a:rPr>
              <a:t>(2 of 4)</a:t>
            </a:r>
            <a:endParaRPr lang="en-US" sz="2000" b="0" dirty="0">
              <a:latin typeface="+mj-lt"/>
            </a:endParaRPr>
          </a:p>
        </p:txBody>
      </p:sp>
      <p:sp>
        <p:nvSpPr>
          <p:cNvPr id="3" name="Content Placeholder 2"/>
          <p:cNvSpPr>
            <a:spLocks noGrp="1"/>
          </p:cNvSpPr>
          <p:nvPr>
            <p:ph idx="1"/>
          </p:nvPr>
        </p:nvSpPr>
        <p:spPr>
          <a:xfrm>
            <a:off x="457200" y="1600200"/>
            <a:ext cx="8229600" cy="4648200"/>
          </a:xfrm>
        </p:spPr>
        <p:txBody>
          <a:bodyPr/>
          <a:lstStyle/>
          <a:p>
            <a:r>
              <a:rPr lang="en-US" sz="2400" b="1" dirty="0"/>
              <a:t>Advertising unsafe products</a:t>
            </a:r>
          </a:p>
          <a:p>
            <a:pPr lvl="1"/>
            <a:r>
              <a:rPr lang="en-US" sz="2200" dirty="0"/>
              <a:t>Alcohol, tobacco, and other potentially harmful products</a:t>
            </a:r>
          </a:p>
          <a:p>
            <a:pPr lvl="1"/>
            <a:r>
              <a:rPr lang="en-US" sz="2200" dirty="0"/>
              <a:t>By 18, teens have seen 100,000 beer ads</a:t>
            </a:r>
          </a:p>
          <a:p>
            <a:pPr lvl="1"/>
            <a:r>
              <a:rPr lang="en-US" sz="2200" dirty="0"/>
              <a:t>Use of sexuality and social acceptance</a:t>
            </a:r>
          </a:p>
          <a:p>
            <a:pPr lvl="1"/>
            <a:r>
              <a:rPr lang="en-US" sz="2200" dirty="0"/>
              <a:t>After banning tobacco, switch to sponsorships</a:t>
            </a:r>
          </a:p>
          <a:p>
            <a:r>
              <a:rPr lang="en-US" sz="2400" b="1" dirty="0"/>
              <a:t>Offensive advertisements</a:t>
            </a:r>
          </a:p>
          <a:p>
            <a:pPr lvl="1"/>
            <a:r>
              <a:rPr lang="en-US" sz="2200" dirty="0"/>
              <a:t>Feminine hygiene, condoms, other personal products</a:t>
            </a:r>
          </a:p>
          <a:p>
            <a:pPr lvl="1"/>
            <a:r>
              <a:rPr lang="en-US" sz="2200" dirty="0"/>
              <a:t>International arena</a:t>
            </a:r>
          </a:p>
          <a:p>
            <a:pPr lvl="1"/>
            <a:r>
              <a:rPr lang="en-US" sz="2200" dirty="0"/>
              <a:t>Use of nudity and sexuality in ads</a:t>
            </a:r>
          </a:p>
          <a:p>
            <a:pPr lvl="1"/>
            <a:r>
              <a:rPr lang="en-US" sz="2200" dirty="0"/>
              <a:t>Freedom of speech</a:t>
            </a:r>
          </a:p>
          <a:p>
            <a:pPr lvl="1"/>
            <a:r>
              <a:rPr lang="en-US" sz="2200" dirty="0"/>
              <a:t>Ethics, morals, and conscience should guide</a:t>
            </a:r>
          </a:p>
        </p:txBody>
      </p:sp>
    </p:spTree>
    <p:extLst>
      <p:ext uri="{BB962C8B-B14F-4D97-AF65-F5344CB8AC3E}">
        <p14:creationId xmlns:p14="http://schemas.microsoft.com/office/powerpoint/2010/main" val="740467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Advertising</a:t>
            </a:r>
            <a:br>
              <a:rPr lang="en-US" sz="3600" dirty="0">
                <a:latin typeface="+mj-lt"/>
              </a:rPr>
            </a:br>
            <a:r>
              <a:rPr lang="en-US" sz="3200" dirty="0">
                <a:latin typeface="+mj-lt"/>
              </a:rPr>
              <a:t>Advertising to Children</a:t>
            </a:r>
          </a:p>
        </p:txBody>
      </p:sp>
      <p:sp>
        <p:nvSpPr>
          <p:cNvPr id="3" name="Content Placeholder 2"/>
          <p:cNvSpPr>
            <a:spLocks noGrp="1"/>
          </p:cNvSpPr>
          <p:nvPr>
            <p:ph idx="1"/>
          </p:nvPr>
        </p:nvSpPr>
        <p:spPr>
          <a:xfrm>
            <a:off x="457200" y="1600200"/>
            <a:ext cx="8229600" cy="2209799"/>
          </a:xfrm>
        </p:spPr>
        <p:txBody>
          <a:bodyPr/>
          <a:lstStyle/>
          <a:p>
            <a:r>
              <a:rPr lang="en-US" sz="2600" dirty="0"/>
              <a:t>Children represent tremendous buying power</a:t>
            </a:r>
          </a:p>
          <a:p>
            <a:r>
              <a:rPr lang="en-US" sz="2600" dirty="0"/>
              <a:t>Critics question tactics</a:t>
            </a:r>
          </a:p>
          <a:p>
            <a:r>
              <a:rPr lang="en-US" sz="2600" dirty="0"/>
              <a:t>“No one ad is bad, but 400 a day are.” – Mary Pipher</a:t>
            </a:r>
          </a:p>
          <a:p>
            <a:r>
              <a:rPr lang="en-US" sz="2600" dirty="0"/>
              <a:t>Marketers – best to get children when young</a:t>
            </a:r>
          </a:p>
        </p:txBody>
      </p:sp>
      <p:sp>
        <p:nvSpPr>
          <p:cNvPr id="4" name="Content Placeholder 3"/>
          <p:cNvSpPr>
            <a:spLocks noGrp="1"/>
          </p:cNvSpPr>
          <p:nvPr>
            <p:ph idx="13"/>
          </p:nvPr>
        </p:nvSpPr>
        <p:spPr>
          <a:xfrm>
            <a:off x="457200" y="4572001"/>
            <a:ext cx="8229600" cy="533400"/>
          </a:xfrm>
        </p:spPr>
        <p:txBody>
          <a:bodyPr/>
          <a:lstStyle/>
          <a:p>
            <a:pPr marL="0" indent="0">
              <a:buNone/>
            </a:pPr>
            <a:r>
              <a:rPr lang="en-US" sz="2800" b="1" dirty="0"/>
              <a:t>Is it ethical to advertise to children?</a:t>
            </a:r>
          </a:p>
        </p:txBody>
      </p:sp>
    </p:spTree>
    <p:extLst>
      <p:ext uri="{BB962C8B-B14F-4D97-AF65-F5344CB8AC3E}">
        <p14:creationId xmlns:p14="http://schemas.microsoft.com/office/powerpoint/2010/main" val="235029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smtClean="0">
                <a:latin typeface="+mj-lt"/>
              </a:rPr>
              <a:t>Figure 14.8 </a:t>
            </a:r>
            <a:r>
              <a:rPr lang="en-US" sz="3600" dirty="0">
                <a:latin typeface="+mj-lt"/>
              </a:rPr>
              <a:t>Ethical Issues in </a:t>
            </a:r>
            <a:r>
              <a:rPr lang="en-US" sz="3600" dirty="0" smtClean="0">
                <a:latin typeface="+mj-lt"/>
              </a:rPr>
              <a:t>Marketing</a:t>
            </a:r>
            <a:endParaRPr lang="en-IN" sz="3600" dirty="0">
              <a:latin typeface="+mj-lt"/>
            </a:endParaRPr>
          </a:p>
        </p:txBody>
      </p:sp>
      <p:sp>
        <p:nvSpPr>
          <p:cNvPr id="3" name="Content Placeholder 2"/>
          <p:cNvSpPr>
            <a:spLocks noGrp="1"/>
          </p:cNvSpPr>
          <p:nvPr>
            <p:ph idx="1"/>
          </p:nvPr>
        </p:nvSpPr>
        <p:spPr/>
        <p:txBody>
          <a:bodyPr/>
          <a:lstStyle/>
          <a:p>
            <a:pPr marL="255600" indent="-255600" eaLnBrk="0" hangingPunct="0">
              <a:defRPr/>
            </a:pPr>
            <a:r>
              <a:rPr lang="en-US" sz="2600" kern="0" dirty="0"/>
              <a:t>Brand infringement</a:t>
            </a:r>
          </a:p>
          <a:p>
            <a:pPr marL="255600" indent="-255600" eaLnBrk="0" hangingPunct="0">
              <a:defRPr/>
            </a:pPr>
            <a:r>
              <a:rPr lang="en-US" sz="2600" kern="0" dirty="0"/>
              <a:t>Professional services marketing</a:t>
            </a:r>
          </a:p>
          <a:p>
            <a:pPr marL="255600" indent="-255600" eaLnBrk="0" hangingPunct="0">
              <a:defRPr/>
            </a:pPr>
            <a:r>
              <a:rPr lang="en-US" sz="2600" kern="0" dirty="0"/>
              <a:t>Gifts and bribery</a:t>
            </a:r>
          </a:p>
          <a:p>
            <a:pPr marL="255600" indent="-255600" eaLnBrk="0" hangingPunct="0">
              <a:defRPr/>
            </a:pPr>
            <a:r>
              <a:rPr lang="en-US" sz="2600" kern="0" dirty="0"/>
              <a:t>Spam and cookies</a:t>
            </a:r>
          </a:p>
          <a:p>
            <a:pPr marL="255600" indent="-255600" eaLnBrk="0" hangingPunct="0">
              <a:defRPr/>
            </a:pPr>
            <a:r>
              <a:rPr lang="en-US" sz="2600" kern="0" dirty="0"/>
              <a:t>Ambush marketing</a:t>
            </a:r>
          </a:p>
          <a:p>
            <a:pPr marL="255600" indent="-255600" eaLnBrk="0" hangingPunct="0">
              <a:defRPr/>
            </a:pPr>
            <a:r>
              <a:rPr lang="en-US" sz="2600" kern="0" dirty="0"/>
              <a:t>Stealth marketing</a:t>
            </a:r>
          </a:p>
        </p:txBody>
      </p:sp>
    </p:spTree>
    <p:extLst>
      <p:ext uri="{BB962C8B-B14F-4D97-AF65-F5344CB8AC3E}">
        <p14:creationId xmlns:p14="http://schemas.microsoft.com/office/powerpoint/2010/main" val="370186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t>
            </a:r>
            <a:r>
              <a:rPr lang="en-US" sz="3600" dirty="0" smtClean="0">
                <a:latin typeface="+mj-lt"/>
              </a:rPr>
              <a:t>Advertising </a:t>
            </a:r>
            <a:r>
              <a:rPr lang="en-US" sz="2000" b="0" dirty="0" smtClean="0">
                <a:latin typeface="+mj-lt"/>
              </a:rPr>
              <a:t>(3 of 4)</a:t>
            </a:r>
            <a:endParaRPr lang="en-US" sz="2000" b="0" dirty="0">
              <a:latin typeface="+mj-lt"/>
            </a:endParaRPr>
          </a:p>
        </p:txBody>
      </p:sp>
      <p:sp>
        <p:nvSpPr>
          <p:cNvPr id="3" name="Content Placeholder 2"/>
          <p:cNvSpPr>
            <a:spLocks noGrp="1"/>
          </p:cNvSpPr>
          <p:nvPr>
            <p:ph idx="1"/>
          </p:nvPr>
        </p:nvSpPr>
        <p:spPr/>
        <p:txBody>
          <a:bodyPr/>
          <a:lstStyle/>
          <a:p>
            <a:r>
              <a:rPr lang="en-US" sz="2600" b="1" dirty="0"/>
              <a:t>Brand Infringement</a:t>
            </a:r>
          </a:p>
          <a:p>
            <a:pPr lvl="1"/>
            <a:r>
              <a:rPr lang="en-US" sz="2400" dirty="0"/>
              <a:t>Similar names</a:t>
            </a:r>
          </a:p>
          <a:p>
            <a:pPr lvl="1"/>
            <a:r>
              <a:rPr lang="en-US" sz="2400" dirty="0"/>
              <a:t>Brand name becomes generic</a:t>
            </a:r>
          </a:p>
          <a:p>
            <a:pPr lvl="1"/>
            <a:r>
              <a:rPr lang="en-US" sz="2400" dirty="0"/>
              <a:t>Domain squatting</a:t>
            </a:r>
          </a:p>
          <a:p>
            <a:r>
              <a:rPr lang="en-US" sz="2600" b="1" dirty="0"/>
              <a:t>Marketing of professional services</a:t>
            </a:r>
          </a:p>
          <a:p>
            <a:pPr lvl="1"/>
            <a:r>
              <a:rPr lang="en-US" sz="2400" dirty="0"/>
              <a:t>Medical and legal professions</a:t>
            </a:r>
          </a:p>
          <a:p>
            <a:pPr lvl="1"/>
            <a:r>
              <a:rPr lang="en-US" sz="2400" dirty="0"/>
              <a:t>Freedom to advertise services</a:t>
            </a:r>
          </a:p>
          <a:p>
            <a:pPr lvl="1"/>
            <a:r>
              <a:rPr lang="en-US" sz="2400" dirty="0"/>
              <a:t>Pharmaceutical companies</a:t>
            </a:r>
          </a:p>
        </p:txBody>
      </p:sp>
    </p:spTree>
    <p:extLst>
      <p:ext uri="{BB962C8B-B14F-4D97-AF65-F5344CB8AC3E}">
        <p14:creationId xmlns:p14="http://schemas.microsoft.com/office/powerpoint/2010/main" val="312825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t>
            </a:r>
            <a:r>
              <a:rPr lang="en-US" sz="3600" dirty="0" smtClean="0">
                <a:latin typeface="+mj-lt"/>
              </a:rPr>
              <a:t>Advertising </a:t>
            </a:r>
            <a:r>
              <a:rPr lang="en-US" sz="2000" b="0" dirty="0" smtClean="0">
                <a:latin typeface="+mj-lt"/>
              </a:rPr>
              <a:t>(4 of 4)</a:t>
            </a:r>
            <a:endParaRPr lang="en-US" sz="2000" b="0" dirty="0">
              <a:latin typeface="+mj-lt"/>
            </a:endParaRPr>
          </a:p>
        </p:txBody>
      </p:sp>
      <p:sp>
        <p:nvSpPr>
          <p:cNvPr id="3" name="Content Placeholder 2"/>
          <p:cNvSpPr>
            <a:spLocks noGrp="1"/>
          </p:cNvSpPr>
          <p:nvPr>
            <p:ph idx="1"/>
          </p:nvPr>
        </p:nvSpPr>
        <p:spPr/>
        <p:txBody>
          <a:bodyPr/>
          <a:lstStyle/>
          <a:p>
            <a:pPr>
              <a:spcBef>
                <a:spcPts val="1000"/>
              </a:spcBef>
            </a:pPr>
            <a:r>
              <a:rPr lang="en-US" sz="2400" b="1" dirty="0"/>
              <a:t>Gifts and bribery</a:t>
            </a:r>
          </a:p>
          <a:p>
            <a:pPr lvl="1">
              <a:spcBef>
                <a:spcPts val="200"/>
              </a:spcBef>
            </a:pPr>
            <a:r>
              <a:rPr lang="en-US" sz="2200" dirty="0"/>
              <a:t>Business-to-business sales</a:t>
            </a:r>
          </a:p>
          <a:p>
            <a:pPr lvl="1">
              <a:spcBef>
                <a:spcPts val="200"/>
              </a:spcBef>
            </a:pPr>
            <a:r>
              <a:rPr lang="en-US" sz="2200" dirty="0"/>
              <a:t>Trade shows</a:t>
            </a:r>
          </a:p>
          <a:p>
            <a:pPr lvl="1">
              <a:spcBef>
                <a:spcPts val="200"/>
              </a:spcBef>
            </a:pPr>
            <a:r>
              <a:rPr lang="en-US" sz="2200" dirty="0"/>
              <a:t>Influence sales</a:t>
            </a:r>
          </a:p>
          <a:p>
            <a:pPr lvl="1">
              <a:spcBef>
                <a:spcPts val="200"/>
              </a:spcBef>
            </a:pPr>
            <a:r>
              <a:rPr lang="en-US" sz="2200" dirty="0"/>
              <a:t>Bribes part of culture in some countries</a:t>
            </a:r>
          </a:p>
          <a:p>
            <a:pPr>
              <a:spcBef>
                <a:spcPts val="1000"/>
              </a:spcBef>
            </a:pPr>
            <a:r>
              <a:rPr lang="en-US" sz="2400" b="1" dirty="0"/>
              <a:t>Spam and cookies</a:t>
            </a:r>
          </a:p>
          <a:p>
            <a:pPr lvl="1">
              <a:spcBef>
                <a:spcPts val="200"/>
              </a:spcBef>
            </a:pPr>
            <a:r>
              <a:rPr lang="en-US" sz="2200" dirty="0"/>
              <a:t>Technology allows for collecting pertinent information</a:t>
            </a:r>
          </a:p>
          <a:p>
            <a:pPr lvl="1">
              <a:spcBef>
                <a:spcPts val="200"/>
              </a:spcBef>
            </a:pPr>
            <a:r>
              <a:rPr lang="en-US" sz="2200" dirty="0"/>
              <a:t>Invasion of privacy</a:t>
            </a:r>
          </a:p>
          <a:p>
            <a:pPr lvl="1">
              <a:spcBef>
                <a:spcPts val="200"/>
              </a:spcBef>
            </a:pPr>
            <a:r>
              <a:rPr lang="en-US" sz="2200" dirty="0"/>
              <a:t>Allows for website personalization</a:t>
            </a:r>
          </a:p>
          <a:p>
            <a:pPr lvl="2">
              <a:spcBef>
                <a:spcPts val="200"/>
              </a:spcBef>
            </a:pPr>
            <a:r>
              <a:rPr lang="en-US" sz="2000" dirty="0"/>
              <a:t>95% of consumers want a company to know them</a:t>
            </a:r>
          </a:p>
          <a:p>
            <a:pPr lvl="1">
              <a:spcBef>
                <a:spcPts val="200"/>
              </a:spcBef>
            </a:pPr>
            <a:r>
              <a:rPr lang="en-US" sz="2200" dirty="0"/>
              <a:t>Legal issues</a:t>
            </a:r>
          </a:p>
          <a:p>
            <a:pPr lvl="1">
              <a:spcBef>
                <a:spcPts val="200"/>
              </a:spcBef>
            </a:pPr>
            <a:r>
              <a:rPr lang="en-US" sz="2200" dirty="0"/>
              <a:t>Moral issues</a:t>
            </a:r>
          </a:p>
        </p:txBody>
      </p:sp>
    </p:spTree>
    <p:extLst>
      <p:ext uri="{BB962C8B-B14F-4D97-AF65-F5344CB8AC3E}">
        <p14:creationId xmlns:p14="http://schemas.microsoft.com/office/powerpoint/2010/main" val="303178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Advertising</a:t>
            </a:r>
            <a:br>
              <a:rPr lang="en-US" sz="3600" dirty="0">
                <a:latin typeface="+mj-lt"/>
              </a:rPr>
            </a:br>
            <a:r>
              <a:rPr lang="en-US" sz="3200" dirty="0">
                <a:latin typeface="+mj-lt"/>
              </a:rPr>
              <a:t>Ambush </a:t>
            </a:r>
            <a:r>
              <a:rPr lang="en-US" sz="3200" dirty="0" smtClean="0">
                <a:latin typeface="+mj-lt"/>
              </a:rPr>
              <a:t>Marketing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0"/>
            <a:ext cx="4800600" cy="4724400"/>
          </a:xfrm>
        </p:spPr>
        <p:txBody>
          <a:bodyPr/>
          <a:lstStyle/>
          <a:p>
            <a:pPr>
              <a:spcBef>
                <a:spcPts val="1000"/>
              </a:spcBef>
            </a:pPr>
            <a:r>
              <a:rPr lang="en-US" sz="2400" dirty="0"/>
              <a:t>Rise in sponsorship dollars being spent</a:t>
            </a:r>
          </a:p>
          <a:p>
            <a:pPr>
              <a:spcBef>
                <a:spcPts val="1000"/>
              </a:spcBef>
            </a:pPr>
            <a:r>
              <a:rPr lang="en-US" sz="2400" dirty="0"/>
              <a:t>Brand associated with an event when not a sponsor</a:t>
            </a:r>
          </a:p>
          <a:p>
            <a:pPr>
              <a:spcBef>
                <a:spcPts val="1000"/>
              </a:spcBef>
            </a:pPr>
            <a:r>
              <a:rPr lang="en-US" sz="2400" dirty="0"/>
              <a:t>Official sponsorships often costs millions</a:t>
            </a:r>
          </a:p>
          <a:p>
            <a:pPr>
              <a:spcBef>
                <a:spcPts val="1000"/>
              </a:spcBef>
            </a:pPr>
            <a:r>
              <a:rPr lang="en-US" sz="2400" dirty="0"/>
              <a:t>Look for ways to capitalize without paying sponsor fee</a:t>
            </a:r>
          </a:p>
          <a:p>
            <a:pPr>
              <a:spcBef>
                <a:spcPts val="1000"/>
              </a:spcBef>
            </a:pPr>
            <a:r>
              <a:rPr lang="en-US" sz="2400" dirty="0"/>
              <a:t>Olympics</a:t>
            </a:r>
          </a:p>
          <a:p>
            <a:pPr>
              <a:spcBef>
                <a:spcPts val="1000"/>
              </a:spcBef>
            </a:pPr>
            <a:r>
              <a:rPr lang="en-US" sz="2400" dirty="0"/>
              <a:t>Ethical considerations or wise advertising?</a:t>
            </a:r>
            <a:endParaRPr lang="en-IN" sz="2400" dirty="0"/>
          </a:p>
        </p:txBody>
      </p:sp>
      <p:pic>
        <p:nvPicPr>
          <p:cNvPr id="4" name="Picture 3" descr="Hockey players from opposing teams look towards the go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833" y="2362200"/>
            <a:ext cx="3208738" cy="2139155"/>
          </a:xfrm>
          <a:prstGeom prst="rect">
            <a:avLst/>
          </a:prstGeom>
        </p:spPr>
      </p:pic>
    </p:spTree>
    <p:extLst>
      <p:ext uri="{BB962C8B-B14F-4D97-AF65-F5344CB8AC3E}">
        <p14:creationId xmlns:p14="http://schemas.microsoft.com/office/powerpoint/2010/main" val="195156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smtClean="0">
                <a:latin typeface="+mj-lt"/>
              </a:rPr>
              <a:t>Figure 14.9 </a:t>
            </a:r>
            <a:r>
              <a:rPr lang="en-US" sz="3600" dirty="0">
                <a:latin typeface="+mj-lt"/>
              </a:rPr>
              <a:t>Recall of Official and Nonofficial Olympic </a:t>
            </a:r>
            <a:r>
              <a:rPr lang="en-US" sz="3600" dirty="0" smtClean="0">
                <a:latin typeface="+mj-lt"/>
              </a:rPr>
              <a:t>Sponsors</a:t>
            </a:r>
            <a:endParaRPr lang="en-IN" sz="3600" dirty="0">
              <a:latin typeface="+mj-lt"/>
            </a:endParaRPr>
          </a:p>
        </p:txBody>
      </p:sp>
      <p:sp>
        <p:nvSpPr>
          <p:cNvPr id="3" name="Content Placeholder 2"/>
          <p:cNvSpPr>
            <a:spLocks noGrp="1"/>
          </p:cNvSpPr>
          <p:nvPr>
            <p:ph idx="1"/>
          </p:nvPr>
        </p:nvSpPr>
        <p:spPr>
          <a:xfrm>
            <a:off x="457200" y="5486400"/>
            <a:ext cx="7924800" cy="685800"/>
          </a:xfrm>
        </p:spPr>
        <p:txBody>
          <a:bodyPr/>
          <a:lstStyle/>
          <a:p>
            <a:pPr marL="0" indent="0">
              <a:buNone/>
            </a:pPr>
            <a:r>
              <a:rPr lang="en-US" sz="1400" dirty="0"/>
              <a:t>Source: Adapted from Aaron Baar, “Olympics Sponsors Benefit, As Do Competitors,” </a:t>
            </a:r>
            <a:r>
              <a:rPr lang="en-US" sz="1400" i="1" dirty="0"/>
              <a:t>Marketing Daily</a:t>
            </a:r>
            <a:r>
              <a:rPr lang="en-US" sz="1400" dirty="0"/>
              <a:t>, </a:t>
            </a:r>
            <a:r>
              <a:rPr lang="en-US" sz="1400" dirty="0" smtClean="0">
                <a:hlinkClick r:id="rId3"/>
              </a:rPr>
              <a:t>http</a:t>
            </a:r>
            <a:r>
              <a:rPr lang="en-US" sz="1400" dirty="0">
                <a:hlinkClick r:id="rId3"/>
              </a:rPr>
              <a:t>://www.mediapost.com/publications/article/122665/olympics-sponsors-benefit-as-do-competitors.html?edition</a:t>
            </a:r>
            <a:r>
              <a:rPr lang="en-US" sz="1400" dirty="0"/>
              <a:t>=</a:t>
            </a:r>
            <a:r>
              <a:rPr lang="en-US" sz="1400" dirty="0" smtClean="0"/>
              <a:t>, </a:t>
            </a:r>
            <a:r>
              <a:rPr lang="en-US" sz="1400" dirty="0"/>
              <a:t>February 17, 2010.</a:t>
            </a:r>
          </a:p>
        </p:txBody>
      </p:sp>
      <p:pic>
        <p:nvPicPr>
          <p:cNvPr id="4" name="Picture 3" descr="A bar graph shows the recall of official and nonofficial Olympic sponsors, in percent, from greatest to least, as follows: Coca cola, official, 60; Visa, official, 51; McDonald’s, official, 46; Ay T and T, official, 20; Subway, nonofficial, 16; American express, nonofficial, 14; General electric, official, 12; Samsung, official, 11; Pepsi, nonofficial, 10; Verizon, nonofficial, 7; Panasonic, official, 7; Sony, nonofficial, 6; Acer, official, 6; Hewlett Packard, nonofficial,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245" y="1741690"/>
            <a:ext cx="5633511" cy="3374620"/>
          </a:xfrm>
          <a:prstGeom prst="rect">
            <a:avLst/>
          </a:prstGeom>
        </p:spPr>
      </p:pic>
    </p:spTree>
    <p:extLst>
      <p:ext uri="{BB962C8B-B14F-4D97-AF65-F5344CB8AC3E}">
        <p14:creationId xmlns:p14="http://schemas.microsoft.com/office/powerpoint/2010/main" val="2215990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Advertising</a:t>
            </a:r>
            <a:br>
              <a:rPr lang="en-US" sz="3600" dirty="0">
                <a:latin typeface="+mj-lt"/>
              </a:rPr>
            </a:br>
            <a:r>
              <a:rPr lang="en-US" sz="3200" dirty="0">
                <a:latin typeface="+mj-lt"/>
              </a:rPr>
              <a:t>Ambush </a:t>
            </a:r>
            <a:r>
              <a:rPr lang="en-US" sz="3200" dirty="0" smtClean="0">
                <a:latin typeface="+mj-lt"/>
              </a:rPr>
              <a:t>Marketing </a:t>
            </a:r>
            <a:r>
              <a:rPr lang="en-US" sz="2000" b="0" dirty="0" smtClean="0">
                <a:latin typeface="+mj-lt"/>
              </a:rPr>
              <a:t>(2 of 2)</a:t>
            </a:r>
            <a:endParaRPr lang="en-US" sz="2000" b="0" dirty="0">
              <a:latin typeface="+mj-lt"/>
            </a:endParaRPr>
          </a:p>
        </p:txBody>
      </p:sp>
      <p:sp>
        <p:nvSpPr>
          <p:cNvPr id="3" name="Content Placeholder 2"/>
          <p:cNvSpPr>
            <a:spLocks noGrp="1"/>
          </p:cNvSpPr>
          <p:nvPr>
            <p:ph idx="1"/>
          </p:nvPr>
        </p:nvSpPr>
        <p:spPr/>
        <p:txBody>
          <a:bodyPr/>
          <a:lstStyle/>
          <a:p>
            <a:r>
              <a:rPr lang="en-US" sz="2600" b="1" dirty="0"/>
              <a:t>Direct ambush marketing</a:t>
            </a:r>
          </a:p>
          <a:p>
            <a:pPr lvl="1"/>
            <a:r>
              <a:rPr lang="en-US" sz="2400" dirty="0"/>
              <a:t>Firm intentionally capitalizes on event</a:t>
            </a:r>
          </a:p>
          <a:p>
            <a:r>
              <a:rPr lang="en-US" sz="2600" b="1" dirty="0"/>
              <a:t>Indirect ambush marketing</a:t>
            </a:r>
          </a:p>
          <a:p>
            <a:pPr lvl="1"/>
            <a:r>
              <a:rPr lang="en-US" sz="2400" dirty="0"/>
              <a:t>Firm suggests it is associated with event</a:t>
            </a:r>
          </a:p>
          <a:p>
            <a:pPr lvl="2"/>
            <a:r>
              <a:rPr lang="en-US" sz="2200" dirty="0"/>
              <a:t>Allusion ambushing </a:t>
            </a:r>
          </a:p>
          <a:p>
            <a:pPr lvl="2"/>
            <a:r>
              <a:rPr lang="en-US" sz="2200" dirty="0"/>
              <a:t>Distractive ambushing</a:t>
            </a:r>
          </a:p>
          <a:p>
            <a:pPr lvl="2"/>
            <a:r>
              <a:rPr lang="en-US" sz="2200" dirty="0"/>
              <a:t>Saturation ambushing</a:t>
            </a:r>
          </a:p>
          <a:p>
            <a:r>
              <a:rPr lang="en-US" sz="2600" b="1" dirty="0"/>
              <a:t>Incidental ambush marketing</a:t>
            </a:r>
          </a:p>
          <a:p>
            <a:pPr lvl="1"/>
            <a:r>
              <a:rPr lang="en-US" sz="2400" dirty="0"/>
              <a:t>No intention, indirect effect</a:t>
            </a:r>
          </a:p>
        </p:txBody>
      </p:sp>
    </p:spTree>
    <p:extLst>
      <p:ext uri="{BB962C8B-B14F-4D97-AF65-F5344CB8AC3E}">
        <p14:creationId xmlns:p14="http://schemas.microsoft.com/office/powerpoint/2010/main" val="1726960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and Advertising</a:t>
            </a:r>
            <a:br>
              <a:rPr lang="en-US" sz="3600" dirty="0">
                <a:latin typeface="+mj-lt"/>
              </a:rPr>
            </a:br>
            <a:r>
              <a:rPr lang="en-US" sz="3200" dirty="0">
                <a:latin typeface="+mj-lt"/>
              </a:rPr>
              <a:t>Stealth Marketing</a:t>
            </a:r>
          </a:p>
        </p:txBody>
      </p:sp>
      <p:sp>
        <p:nvSpPr>
          <p:cNvPr id="3" name="Content Placeholder 2"/>
          <p:cNvSpPr>
            <a:spLocks noGrp="1"/>
          </p:cNvSpPr>
          <p:nvPr>
            <p:ph idx="1"/>
          </p:nvPr>
        </p:nvSpPr>
        <p:spPr>
          <a:xfrm>
            <a:off x="457200" y="1600200"/>
            <a:ext cx="4495800" cy="2163763"/>
          </a:xfrm>
        </p:spPr>
        <p:txBody>
          <a:bodyPr/>
          <a:lstStyle/>
          <a:p>
            <a:r>
              <a:rPr lang="en-US" sz="2600" dirty="0"/>
              <a:t>Entices consumers to look at a product</a:t>
            </a:r>
          </a:p>
          <a:p>
            <a:r>
              <a:rPr lang="en-US" sz="2600" dirty="0"/>
              <a:t>Does not identify being a sponsor</a:t>
            </a:r>
          </a:p>
        </p:txBody>
      </p:sp>
      <p:sp>
        <p:nvSpPr>
          <p:cNvPr id="4" name="Content Placeholder 3"/>
          <p:cNvSpPr>
            <a:spLocks noGrp="1"/>
          </p:cNvSpPr>
          <p:nvPr>
            <p:ph idx="13"/>
          </p:nvPr>
        </p:nvSpPr>
        <p:spPr>
          <a:xfrm>
            <a:off x="457200" y="3962400"/>
            <a:ext cx="4038600" cy="2163763"/>
          </a:xfrm>
        </p:spPr>
        <p:txBody>
          <a:bodyPr/>
          <a:lstStyle/>
          <a:p>
            <a:pPr marL="0" indent="0">
              <a:buNone/>
            </a:pPr>
            <a:r>
              <a:rPr lang="en-US" sz="2600" dirty="0"/>
              <a:t>Shrewd </a:t>
            </a:r>
            <a:r>
              <a:rPr lang="en-US" sz="2600" dirty="0" smtClean="0"/>
              <a:t>marketing or Unethical </a:t>
            </a:r>
            <a:r>
              <a:rPr lang="en-US" sz="2600" dirty="0"/>
              <a:t>deception</a:t>
            </a:r>
          </a:p>
        </p:txBody>
      </p:sp>
      <p:pic>
        <p:nvPicPr>
          <p:cNvPr id="5" name="Picture 4" descr="A woman and man standing at a bar hold drinks while tal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24000"/>
            <a:ext cx="2470975" cy="3703001"/>
          </a:xfrm>
          <a:prstGeom prst="rect">
            <a:avLst/>
          </a:prstGeom>
        </p:spPr>
      </p:pic>
    </p:spTree>
    <p:extLst>
      <p:ext uri="{BB962C8B-B14F-4D97-AF65-F5344CB8AC3E}">
        <p14:creationId xmlns:p14="http://schemas.microsoft.com/office/powerpoint/2010/main" val="20114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pPr eaLnBrk="0" hangingPunct="0"/>
            <a:r>
              <a:rPr lang="en-US" sz="3600" dirty="0" smtClean="0">
                <a:latin typeface="+mj-lt"/>
              </a:rPr>
              <a:t>Figure 14.1 </a:t>
            </a:r>
            <a:r>
              <a:rPr lang="en-US" sz="3600" dirty="0">
                <a:latin typeface="+mj-lt"/>
              </a:rPr>
              <a:t>Overview of Integrated Marketing </a:t>
            </a:r>
            <a:r>
              <a:rPr lang="en-US" sz="3600" dirty="0" smtClean="0">
                <a:latin typeface="+mj-lt"/>
              </a:rPr>
              <a:t>Communications</a:t>
            </a:r>
            <a:endParaRPr lang="en-US" sz="3600" dirty="0">
              <a:latin typeface="+mj-lt"/>
            </a:endParaRPr>
          </a:p>
        </p:txBody>
      </p:sp>
      <p:pic>
        <p:nvPicPr>
          <p:cNvPr id="4" name="Picture 3" descr="A pyramid is divided into five layers, from bottom to top as follows: 1, brand management, buyer behaviors, I M C planning process. 2, which is emphasized: advertising management, advertising design, traditional media. 3, digital marketing, social media, alternative channels. 4, database, direct reporting, and personal selling; sales promotions; public relations and sponsorships. 5, which is emphasized: regulation and ethics, evalu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201" y="1780944"/>
            <a:ext cx="6509599" cy="4101657"/>
          </a:xfrm>
          <a:prstGeom prst="rect">
            <a:avLst/>
          </a:prstGeom>
        </p:spPr>
      </p:pic>
    </p:spTree>
    <p:extLst>
      <p:ext uri="{BB962C8B-B14F-4D97-AF65-F5344CB8AC3E}">
        <p14:creationId xmlns:p14="http://schemas.microsoft.com/office/powerpoint/2010/main" val="19080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Responding to Ethical Challenges</a:t>
            </a:r>
            <a:endParaRPr lang="en-IN" sz="3600" dirty="0">
              <a:latin typeface="+mj-lt"/>
            </a:endParaRPr>
          </a:p>
        </p:txBody>
      </p:sp>
      <p:sp>
        <p:nvSpPr>
          <p:cNvPr id="3" name="Content Placeholder 2"/>
          <p:cNvSpPr>
            <a:spLocks noGrp="1"/>
          </p:cNvSpPr>
          <p:nvPr>
            <p:ph idx="1"/>
          </p:nvPr>
        </p:nvSpPr>
        <p:spPr/>
        <p:txBody>
          <a:bodyPr/>
          <a:lstStyle/>
          <a:p>
            <a:pPr>
              <a:spcBef>
                <a:spcPts val="1000"/>
              </a:spcBef>
            </a:pPr>
            <a:r>
              <a:rPr lang="en-US" sz="2000" dirty="0"/>
              <a:t>Hedonism</a:t>
            </a:r>
          </a:p>
          <a:p>
            <a:pPr lvl="1"/>
            <a:r>
              <a:rPr lang="en-US" sz="1800" dirty="0"/>
              <a:t>Maximizes pleasure, minimizes pain</a:t>
            </a:r>
          </a:p>
          <a:p>
            <a:pPr>
              <a:spcBef>
                <a:spcPts val="1000"/>
              </a:spcBef>
            </a:pPr>
            <a:r>
              <a:rPr lang="en-US" sz="2000" dirty="0"/>
              <a:t>Homeostasis</a:t>
            </a:r>
          </a:p>
          <a:p>
            <a:pPr lvl="1"/>
            <a:r>
              <a:rPr lang="en-US" sz="1800" dirty="0"/>
              <a:t>Natural craving for balance</a:t>
            </a:r>
          </a:p>
          <a:p>
            <a:pPr>
              <a:spcBef>
                <a:spcPts val="1000"/>
              </a:spcBef>
            </a:pPr>
            <a:r>
              <a:rPr lang="en-US" sz="2000" dirty="0"/>
              <a:t>Law</a:t>
            </a:r>
          </a:p>
          <a:p>
            <a:pPr lvl="1"/>
            <a:r>
              <a:rPr lang="en-US" sz="1800" dirty="0"/>
              <a:t>Dictates right and wrong</a:t>
            </a:r>
          </a:p>
          <a:p>
            <a:pPr>
              <a:spcBef>
                <a:spcPts val="1000"/>
              </a:spcBef>
            </a:pPr>
            <a:r>
              <a:rPr lang="en-US" sz="2000" dirty="0"/>
              <a:t>Religion</a:t>
            </a:r>
          </a:p>
          <a:p>
            <a:pPr lvl="1"/>
            <a:r>
              <a:rPr lang="en-US" sz="1800" dirty="0"/>
              <a:t>Provides a philosophy for living</a:t>
            </a:r>
          </a:p>
          <a:p>
            <a:pPr lvl="1"/>
            <a:r>
              <a:rPr lang="en-US" sz="1800" dirty="0"/>
              <a:t>Golden rule</a:t>
            </a:r>
          </a:p>
          <a:p>
            <a:pPr>
              <a:spcBef>
                <a:spcPts val="1000"/>
              </a:spcBef>
            </a:pPr>
            <a:r>
              <a:rPr lang="en-US" sz="2000" dirty="0"/>
              <a:t>Common sense</a:t>
            </a:r>
          </a:p>
          <a:p>
            <a:pPr lvl="1"/>
            <a:r>
              <a:rPr lang="en-US" sz="1800" dirty="0"/>
              <a:t>Logic and reasoning</a:t>
            </a:r>
          </a:p>
          <a:p>
            <a:pPr lvl="1"/>
            <a:r>
              <a:rPr lang="en-US" sz="1800" dirty="0"/>
              <a:t>Gut instinct</a:t>
            </a:r>
          </a:p>
        </p:txBody>
      </p:sp>
    </p:spTree>
    <p:extLst>
      <p:ext uri="{BB962C8B-B14F-4D97-AF65-F5344CB8AC3E}">
        <p14:creationId xmlns:p14="http://schemas.microsoft.com/office/powerpoint/2010/main" val="358747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Ethics Programs</a:t>
            </a:r>
            <a:endParaRPr lang="en-IN" dirty="0">
              <a:latin typeface="+mj-lt"/>
            </a:endParaRPr>
          </a:p>
        </p:txBody>
      </p:sp>
      <p:sp>
        <p:nvSpPr>
          <p:cNvPr id="3" name="Content Placeholder 2"/>
          <p:cNvSpPr>
            <a:spLocks noGrp="1"/>
          </p:cNvSpPr>
          <p:nvPr>
            <p:ph idx="1"/>
          </p:nvPr>
        </p:nvSpPr>
        <p:spPr/>
        <p:txBody>
          <a:bodyPr/>
          <a:lstStyle/>
          <a:p>
            <a:r>
              <a:rPr lang="en-US" sz="2600" b="1" dirty="0"/>
              <a:t>Ethics training programs</a:t>
            </a:r>
          </a:p>
          <a:p>
            <a:r>
              <a:rPr lang="en-US" sz="2600" b="1" dirty="0"/>
              <a:t>Codes of ethics</a:t>
            </a:r>
          </a:p>
          <a:p>
            <a:pPr lvl="1"/>
            <a:r>
              <a:rPr lang="en-US" sz="2400" dirty="0"/>
              <a:t>Professional organizations</a:t>
            </a:r>
          </a:p>
          <a:p>
            <a:pPr lvl="1"/>
            <a:r>
              <a:rPr lang="en-US" sz="2400" dirty="0"/>
              <a:t>Workplace codes</a:t>
            </a:r>
          </a:p>
          <a:p>
            <a:r>
              <a:rPr lang="en-US" sz="2600" b="1" dirty="0"/>
              <a:t>Ethics consulting systems</a:t>
            </a:r>
          </a:p>
          <a:p>
            <a:pPr lvl="1"/>
            <a:r>
              <a:rPr lang="en-US" sz="2400" dirty="0"/>
              <a:t>Ethical hotlines</a:t>
            </a:r>
          </a:p>
          <a:p>
            <a:pPr lvl="1"/>
            <a:r>
              <a:rPr lang="en-US" sz="2400" dirty="0"/>
              <a:t>Whistle-blower</a:t>
            </a:r>
          </a:p>
        </p:txBody>
      </p:sp>
    </p:spTree>
    <p:extLst>
      <p:ext uri="{BB962C8B-B14F-4D97-AF65-F5344CB8AC3E}">
        <p14:creationId xmlns:p14="http://schemas.microsoft.com/office/powerpoint/2010/main" val="1442616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p:txBody>
          <a:bodyPr/>
          <a:lstStyle/>
          <a:p>
            <a:r>
              <a:rPr lang="en-US" sz="2600" dirty="0"/>
              <a:t>Legal systems vary</a:t>
            </a:r>
          </a:p>
          <a:p>
            <a:r>
              <a:rPr lang="en-US" sz="2600" dirty="0"/>
              <a:t>Common law</a:t>
            </a:r>
          </a:p>
          <a:p>
            <a:pPr lvl="1"/>
            <a:r>
              <a:rPr lang="en-US" sz="2400" dirty="0"/>
              <a:t>United States and western countries</a:t>
            </a:r>
          </a:p>
          <a:p>
            <a:r>
              <a:rPr lang="en-US" sz="2600" dirty="0"/>
              <a:t>Civil law</a:t>
            </a:r>
          </a:p>
          <a:p>
            <a:pPr lvl="1"/>
            <a:r>
              <a:rPr lang="en-US" sz="2400" dirty="0"/>
              <a:t>European countries</a:t>
            </a:r>
          </a:p>
          <a:p>
            <a:r>
              <a:rPr lang="en-US" sz="2600" dirty="0"/>
              <a:t>Theocratic law</a:t>
            </a:r>
          </a:p>
          <a:p>
            <a:pPr lvl="1"/>
            <a:r>
              <a:rPr lang="en-US" sz="2400" dirty="0"/>
              <a:t>Based on religious teachings</a:t>
            </a:r>
          </a:p>
          <a:p>
            <a:r>
              <a:rPr lang="en-US" sz="2600" dirty="0"/>
              <a:t>Ethics and moral</a:t>
            </a:r>
          </a:p>
        </p:txBody>
      </p:sp>
    </p:spTree>
    <p:extLst>
      <p:ext uri="{BB962C8B-B14F-4D97-AF65-F5344CB8AC3E}">
        <p14:creationId xmlns:p14="http://schemas.microsoft.com/office/powerpoint/2010/main" val="78729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Blog Exercises</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Reebok</a:t>
            </a:r>
            <a:endParaRPr lang="en-US" sz="2600" dirty="0" smtClean="0"/>
          </a:p>
          <a:p>
            <a:pPr marL="255600" indent="-255600">
              <a:buSzPct val="100000"/>
            </a:pPr>
            <a:r>
              <a:rPr lang="en-US" sz="2600" dirty="0"/>
              <a:t>Federal Trade Commission</a:t>
            </a:r>
            <a:endParaRPr lang="en-US" sz="2600" dirty="0" smtClean="0"/>
          </a:p>
          <a:p>
            <a:pPr marL="255600" indent="-255600">
              <a:buSzPct val="100000"/>
            </a:pPr>
            <a:r>
              <a:rPr lang="en-US" sz="2600" dirty="0"/>
              <a:t>Better Business Bureau</a:t>
            </a:r>
            <a:endParaRPr lang="en-US" sz="2600" dirty="0">
              <a:cs typeface="Arial" charset="0"/>
            </a:endParaRPr>
          </a:p>
        </p:txBody>
      </p:sp>
    </p:spTree>
    <p:extLst>
      <p:ext uri="{BB962C8B-B14F-4D97-AF65-F5344CB8AC3E}">
        <p14:creationId xmlns:p14="http://schemas.microsoft.com/office/powerpoint/2010/main" val="147410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066800"/>
          </a:xfrm>
        </p:spPr>
        <p:txBody>
          <a:bodyPr anchor="b"/>
          <a:lstStyle/>
          <a:p>
            <a:pPr eaLnBrk="0" hangingPunct="0"/>
            <a:r>
              <a:rPr lang="en-US" sz="3600" dirty="0" smtClean="0">
                <a:latin typeface="+mj-lt"/>
              </a:rPr>
              <a:t>Copyright</a:t>
            </a:r>
            <a:endParaRPr lang="en-US" sz="3600" dirty="0">
              <a:latin typeface="+mj-lt"/>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78855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pPr eaLnBrk="0" hangingPunct="0"/>
            <a:r>
              <a:rPr lang="en-US" sz="3600" dirty="0">
                <a:latin typeface="+mj-lt"/>
              </a:rPr>
              <a:t>Reebok Pays $25 Million Settlement</a:t>
            </a:r>
          </a:p>
        </p:txBody>
      </p:sp>
      <p:sp>
        <p:nvSpPr>
          <p:cNvPr id="5" name="Content Placeholder 4"/>
          <p:cNvSpPr>
            <a:spLocks noGrp="1"/>
          </p:cNvSpPr>
          <p:nvPr>
            <p:ph idx="1"/>
          </p:nvPr>
        </p:nvSpPr>
        <p:spPr>
          <a:xfrm>
            <a:off x="457200" y="1600200"/>
            <a:ext cx="5029200" cy="4648200"/>
          </a:xfrm>
        </p:spPr>
        <p:txBody>
          <a:bodyPr/>
          <a:lstStyle/>
          <a:p>
            <a:pPr marL="255600" indent="-255600">
              <a:buSzPct val="100000"/>
            </a:pPr>
            <a:r>
              <a:rPr lang="en-US" sz="2600" dirty="0" smtClean="0"/>
              <a:t>Easy </a:t>
            </a:r>
            <a:r>
              <a:rPr lang="en-US" sz="2600" dirty="0"/>
              <a:t>Tone and Run Tone products</a:t>
            </a:r>
          </a:p>
          <a:p>
            <a:pPr marL="255600" indent="-255600">
              <a:buSzPct val="100000"/>
            </a:pPr>
            <a:r>
              <a:rPr lang="en-US" sz="2600" dirty="0" smtClean="0"/>
              <a:t>Sold </a:t>
            </a:r>
            <a:r>
              <a:rPr lang="en-US" sz="2600" dirty="0"/>
              <a:t>more than 10 million pairs</a:t>
            </a:r>
          </a:p>
          <a:p>
            <a:pPr marL="255600" indent="-255600">
              <a:buSzPct val="100000"/>
            </a:pPr>
            <a:r>
              <a:rPr lang="en-US" sz="2600" dirty="0" smtClean="0"/>
              <a:t>Made </a:t>
            </a:r>
            <a:r>
              <a:rPr lang="en-US" sz="2600" dirty="0"/>
              <a:t>specific claims</a:t>
            </a:r>
          </a:p>
          <a:p>
            <a:pPr marL="255600" indent="-255600">
              <a:buSzPct val="100000"/>
            </a:pPr>
            <a:r>
              <a:rPr lang="en-US" sz="2600" dirty="0" smtClean="0"/>
              <a:t>FTC investigation</a:t>
            </a:r>
          </a:p>
          <a:p>
            <a:pPr marL="741600" lvl="1" indent="-284400">
              <a:buSzPct val="100000"/>
            </a:pPr>
            <a:r>
              <a:rPr lang="en-US" sz="2400" dirty="0" smtClean="0"/>
              <a:t>Ruled </a:t>
            </a:r>
            <a:r>
              <a:rPr lang="en-US" sz="2400" dirty="0"/>
              <a:t>claims were </a:t>
            </a:r>
            <a:r>
              <a:rPr lang="en-US" sz="2400" dirty="0" smtClean="0"/>
              <a:t>unsupported</a:t>
            </a:r>
          </a:p>
          <a:p>
            <a:pPr marL="741600" lvl="1" indent="-284400">
              <a:buSzPct val="100000"/>
            </a:pPr>
            <a:r>
              <a:rPr lang="en-US" sz="2400" dirty="0" smtClean="0"/>
              <a:t>Reebok </a:t>
            </a:r>
            <a:r>
              <a:rPr lang="en-US" sz="2400" dirty="0"/>
              <a:t>disagreed with FTC</a:t>
            </a:r>
          </a:p>
          <a:p>
            <a:pPr marL="255600" indent="-255600">
              <a:buSzPct val="100000"/>
            </a:pPr>
            <a:r>
              <a:rPr lang="en-US" sz="2600" dirty="0" smtClean="0"/>
              <a:t>Skechers </a:t>
            </a:r>
            <a:r>
              <a:rPr lang="en-US" sz="2600" dirty="0"/>
              <a:t>- $41 million settlement</a:t>
            </a:r>
          </a:p>
        </p:txBody>
      </p:sp>
      <p:pic>
        <p:nvPicPr>
          <p:cNvPr id="4" name="Picture 3" descr="A jogger runs away from the viewer on an outdoor pa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676400"/>
            <a:ext cx="3048000" cy="4572000"/>
          </a:xfrm>
          <a:prstGeom prst="rect">
            <a:avLst/>
          </a:prstGeom>
        </p:spPr>
      </p:pic>
    </p:spTree>
    <p:extLst>
      <p:ext uri="{BB962C8B-B14F-4D97-AF65-F5344CB8AC3E}">
        <p14:creationId xmlns:p14="http://schemas.microsoft.com/office/powerpoint/2010/main" val="135666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Chapter Overview</a:t>
            </a:r>
          </a:p>
        </p:txBody>
      </p:sp>
      <p:sp>
        <p:nvSpPr>
          <p:cNvPr id="5" name="Content Placeholder 4"/>
          <p:cNvSpPr>
            <a:spLocks noGrp="1"/>
          </p:cNvSpPr>
          <p:nvPr>
            <p:ph idx="1"/>
          </p:nvPr>
        </p:nvSpPr>
        <p:spPr>
          <a:xfrm>
            <a:off x="457200" y="1600200"/>
            <a:ext cx="4114800" cy="4648200"/>
          </a:xfrm>
        </p:spPr>
        <p:txBody>
          <a:bodyPr/>
          <a:lstStyle/>
          <a:p>
            <a:pPr marL="255600" indent="-255600">
              <a:buSzPct val="100000"/>
            </a:pPr>
            <a:r>
              <a:rPr lang="en-US" sz="2600" dirty="0"/>
              <a:t>Legal environment</a:t>
            </a:r>
          </a:p>
          <a:p>
            <a:pPr lvl="1"/>
            <a:r>
              <a:rPr lang="en-US" sz="2400" dirty="0"/>
              <a:t>Regulations</a:t>
            </a:r>
          </a:p>
          <a:p>
            <a:pPr lvl="1"/>
            <a:r>
              <a:rPr lang="en-US" sz="2400" dirty="0"/>
              <a:t>Industry oversight</a:t>
            </a:r>
          </a:p>
          <a:p>
            <a:pPr marL="255600" indent="-255600">
              <a:buSzPct val="100000"/>
            </a:pPr>
            <a:r>
              <a:rPr lang="en-US" sz="2600" dirty="0"/>
              <a:t>Ethics and advertising</a:t>
            </a:r>
          </a:p>
          <a:p>
            <a:pPr marL="255600" indent="-255600">
              <a:buSzPct val="100000"/>
            </a:pPr>
            <a:r>
              <a:rPr lang="en-US" sz="2600" dirty="0"/>
              <a:t>Ethics and marketing</a:t>
            </a:r>
          </a:p>
          <a:p>
            <a:pPr marL="255600" indent="-255600">
              <a:buSzPct val="100000"/>
            </a:pPr>
            <a:r>
              <a:rPr lang="en-US" sz="2600" dirty="0"/>
              <a:t>Responding to ethical challenges</a:t>
            </a:r>
          </a:p>
        </p:txBody>
      </p:sp>
      <p:pic>
        <p:nvPicPr>
          <p:cNvPr id="3" name="Picture 2" descr="A young student looks up from paper she is writing 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149" y="2183193"/>
            <a:ext cx="3725243" cy="2491614"/>
          </a:xfrm>
          <a:prstGeom prst="rect">
            <a:avLst/>
          </a:prstGeom>
        </p:spPr>
      </p:pic>
    </p:spTree>
    <p:extLst>
      <p:ext uri="{BB962C8B-B14F-4D97-AF65-F5344CB8AC3E}">
        <p14:creationId xmlns:p14="http://schemas.microsoft.com/office/powerpoint/2010/main" val="314867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Figure </a:t>
            </a:r>
            <a:r>
              <a:rPr lang="en-US" sz="3600" dirty="0" smtClean="0">
                <a:latin typeface="+mj-lt"/>
              </a:rPr>
              <a:t>14.2 </a:t>
            </a:r>
            <a:r>
              <a:rPr lang="en-US" sz="3600" dirty="0">
                <a:latin typeface="+mj-lt"/>
              </a:rPr>
              <a:t>Governmental Regulatory Agencies</a:t>
            </a:r>
          </a:p>
        </p:txBody>
      </p:sp>
      <p:sp>
        <p:nvSpPr>
          <p:cNvPr id="3" name="Content Placeholder 2"/>
          <p:cNvSpPr>
            <a:spLocks noGrp="1"/>
          </p:cNvSpPr>
          <p:nvPr>
            <p:ph idx="1"/>
          </p:nvPr>
        </p:nvSpPr>
        <p:spPr/>
        <p:txBody>
          <a:bodyPr/>
          <a:lstStyle/>
          <a:p>
            <a:r>
              <a:rPr lang="en-US" sz="2600" dirty="0"/>
              <a:t>Food &amp; Drug Administration (FDA)</a:t>
            </a:r>
          </a:p>
          <a:p>
            <a:r>
              <a:rPr lang="en-US" sz="2600" dirty="0"/>
              <a:t>Federal Communications Commission (FCC)</a:t>
            </a:r>
          </a:p>
          <a:p>
            <a:r>
              <a:rPr lang="en-US" sz="2600" dirty="0"/>
              <a:t>U.S. Postal Service (USPS)</a:t>
            </a:r>
          </a:p>
          <a:p>
            <a:r>
              <a:rPr lang="en-US" sz="2600" dirty="0"/>
              <a:t>Bureau of Alcohol, Tobacco, and Firearms (ATF)</a:t>
            </a:r>
          </a:p>
          <a:p>
            <a:r>
              <a:rPr lang="en-US" sz="2600" dirty="0"/>
              <a:t>Federal Trade Commission (FTC)</a:t>
            </a:r>
          </a:p>
        </p:txBody>
      </p:sp>
    </p:spTree>
    <p:extLst>
      <p:ext uri="{BB962C8B-B14F-4D97-AF65-F5344CB8AC3E}">
        <p14:creationId xmlns:p14="http://schemas.microsoft.com/office/powerpoint/2010/main" val="385643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Federal Trade </a:t>
            </a:r>
            <a:r>
              <a:rPr lang="en-US" sz="3600" dirty="0" smtClean="0">
                <a:latin typeface="+mj-lt"/>
              </a:rPr>
              <a:t>Commission (FTC</a:t>
            </a:r>
            <a:r>
              <a:rPr lang="en-US" sz="3600" dirty="0">
                <a:latin typeface="+mj-lt"/>
              </a:rPr>
              <a:t>)</a:t>
            </a:r>
            <a:endParaRPr lang="en-IN" dirty="0">
              <a:latin typeface="+mj-lt"/>
            </a:endParaRPr>
          </a:p>
        </p:txBody>
      </p:sp>
      <p:sp>
        <p:nvSpPr>
          <p:cNvPr id="3" name="Content Placeholder 2"/>
          <p:cNvSpPr>
            <a:spLocks noGrp="1"/>
          </p:cNvSpPr>
          <p:nvPr>
            <p:ph idx="1"/>
          </p:nvPr>
        </p:nvSpPr>
        <p:spPr>
          <a:xfrm>
            <a:off x="457200" y="1600200"/>
            <a:ext cx="4953000" cy="4724400"/>
          </a:xfrm>
        </p:spPr>
        <p:txBody>
          <a:bodyPr/>
          <a:lstStyle/>
          <a:p>
            <a:pPr>
              <a:spcBef>
                <a:spcPts val="1000"/>
              </a:spcBef>
            </a:pPr>
            <a:r>
              <a:rPr lang="en-US" sz="2600" dirty="0"/>
              <a:t>Created in 1914 by passage of Federal Trade Commission Act</a:t>
            </a:r>
          </a:p>
          <a:p>
            <a:pPr>
              <a:spcBef>
                <a:spcPts val="1000"/>
              </a:spcBef>
            </a:pPr>
            <a:r>
              <a:rPr lang="en-US" sz="2600" dirty="0"/>
              <a:t>Presides over marketing communications</a:t>
            </a:r>
          </a:p>
          <a:p>
            <a:pPr>
              <a:spcBef>
                <a:spcPts val="1000"/>
              </a:spcBef>
            </a:pPr>
            <a:r>
              <a:rPr lang="en-US" sz="2600" dirty="0"/>
              <a:t>Originally – enforced antitrust laws</a:t>
            </a:r>
          </a:p>
          <a:p>
            <a:pPr>
              <a:spcBef>
                <a:spcPts val="1000"/>
              </a:spcBef>
            </a:pPr>
            <a:r>
              <a:rPr lang="en-US" sz="2600" dirty="0"/>
              <a:t>Given power to</a:t>
            </a:r>
          </a:p>
          <a:p>
            <a:pPr lvl="1">
              <a:spcBef>
                <a:spcPts val="200"/>
              </a:spcBef>
            </a:pPr>
            <a:r>
              <a:rPr lang="en-US" sz="2200" dirty="0"/>
              <a:t>Stop unfair and deceptive advertising practices</a:t>
            </a:r>
          </a:p>
          <a:p>
            <a:pPr lvl="1">
              <a:spcBef>
                <a:spcPts val="200"/>
              </a:spcBef>
            </a:pPr>
            <a:r>
              <a:rPr lang="en-US" sz="2200" dirty="0"/>
              <a:t>Levy fines</a:t>
            </a:r>
          </a:p>
          <a:p>
            <a:pPr>
              <a:spcBef>
                <a:spcPts val="1000"/>
              </a:spcBef>
            </a:pPr>
            <a:r>
              <a:rPr lang="en-US" sz="2600" dirty="0"/>
              <a:t>Granted FTC access to courts</a:t>
            </a:r>
          </a:p>
        </p:txBody>
      </p:sp>
      <p:pic>
        <p:nvPicPr>
          <p:cNvPr id="5" name="Picture 4" descr="A buyer signs a document on the hood of a car, while speaking to the sales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54" y="1752600"/>
            <a:ext cx="2931128" cy="1950916"/>
          </a:xfrm>
          <a:prstGeom prst="rect">
            <a:avLst/>
          </a:prstGeom>
        </p:spPr>
      </p:pic>
    </p:spTree>
    <p:extLst>
      <p:ext uri="{BB962C8B-B14F-4D97-AF65-F5344CB8AC3E}">
        <p14:creationId xmlns:p14="http://schemas.microsoft.com/office/powerpoint/2010/main" val="257733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Unfair and </a:t>
            </a:r>
            <a:r>
              <a:rPr lang="en-US" sz="3600" dirty="0" smtClean="0">
                <a:latin typeface="+mj-lt"/>
              </a:rPr>
              <a:t>Deceptive Marketing </a:t>
            </a:r>
            <a:r>
              <a:rPr lang="en-US" sz="3600" dirty="0">
                <a:latin typeface="+mj-lt"/>
              </a:rPr>
              <a:t>Practices</a:t>
            </a:r>
            <a:endParaRPr lang="en-IN" dirty="0">
              <a:latin typeface="+mj-lt"/>
            </a:endParaRPr>
          </a:p>
        </p:txBody>
      </p:sp>
      <p:sp>
        <p:nvSpPr>
          <p:cNvPr id="3" name="Content Placeholder 2"/>
          <p:cNvSpPr>
            <a:spLocks noGrp="1"/>
          </p:cNvSpPr>
          <p:nvPr>
            <p:ph idx="1"/>
          </p:nvPr>
        </p:nvSpPr>
        <p:spPr/>
        <p:txBody>
          <a:bodyPr/>
          <a:lstStyle/>
          <a:p>
            <a:r>
              <a:rPr lang="en-US" sz="2600" dirty="0"/>
              <a:t>1938 Wheeler-Lea Amendment</a:t>
            </a:r>
          </a:p>
          <a:p>
            <a:pPr lvl="1"/>
            <a:r>
              <a:rPr lang="en-US" sz="2400" dirty="0"/>
              <a:t>FTC authority to investigate</a:t>
            </a:r>
          </a:p>
          <a:p>
            <a:pPr lvl="1"/>
            <a:r>
              <a:rPr lang="en-US" sz="2400" dirty="0"/>
              <a:t>FTC to stop unfair and deceptive practices</a:t>
            </a:r>
          </a:p>
          <a:p>
            <a:pPr lvl="1"/>
            <a:r>
              <a:rPr lang="en-US" sz="2400" dirty="0"/>
              <a:t>FTC power to levy fines</a:t>
            </a:r>
          </a:p>
          <a:p>
            <a:r>
              <a:rPr lang="en-US" sz="2600" dirty="0"/>
              <a:t>An advertisement or communication is deceptive or misleading if:</a:t>
            </a:r>
          </a:p>
          <a:p>
            <a:pPr lvl="1"/>
            <a:r>
              <a:rPr lang="en-US" sz="2400" dirty="0"/>
              <a:t>A substantial number of people or a typical person is left with false impression or misrepresentation</a:t>
            </a:r>
          </a:p>
          <a:p>
            <a:pPr lvl="1"/>
            <a:r>
              <a:rPr lang="en-US" sz="2400" dirty="0"/>
              <a:t>The misrepresentation induces people or the typical person to make a purchase</a:t>
            </a:r>
          </a:p>
        </p:txBody>
      </p:sp>
    </p:spTree>
    <p:extLst>
      <p:ext uri="{BB962C8B-B14F-4D97-AF65-F5344CB8AC3E}">
        <p14:creationId xmlns:p14="http://schemas.microsoft.com/office/powerpoint/2010/main" val="408300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4722</TotalTime>
  <Words>5753</Words>
  <Application>Microsoft Office PowerPoint</Application>
  <PresentationFormat>On-screen Show (4:3)</PresentationFormat>
  <Paragraphs>386</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508 Lecture</vt:lpstr>
      <vt:lpstr>Integrated Advertising, Promotion, and Marketing Communications</vt:lpstr>
      <vt:lpstr>Chapter Objectives (1 of 2)</vt:lpstr>
      <vt:lpstr>Chapter Objectives (2 of 2)</vt:lpstr>
      <vt:lpstr>Figure 14.1 Overview of Integrated Marketing Communications</vt:lpstr>
      <vt:lpstr>Reebok Pays $25 Million Settlement</vt:lpstr>
      <vt:lpstr>Chapter Overview</vt:lpstr>
      <vt:lpstr>Figure 14.2 Governmental Regulatory Agencies</vt:lpstr>
      <vt:lpstr>Federal Trade Commission (FTC)</vt:lpstr>
      <vt:lpstr>Unfair and Deceptive Marketing Practices</vt:lpstr>
      <vt:lpstr>Deception versus Puffery</vt:lpstr>
      <vt:lpstr>Ads Using Puffery</vt:lpstr>
      <vt:lpstr>Substantiation of Claims (1 of 2)</vt:lpstr>
      <vt:lpstr>Substantiation of Claims (2 of 2)</vt:lpstr>
      <vt:lpstr>Principles Substantiation of Claims</vt:lpstr>
      <vt:lpstr>How Investigation Begins</vt:lpstr>
      <vt:lpstr>FTC Process (1 of 4)</vt:lpstr>
      <vt:lpstr>FTC Process (2 of 4)</vt:lpstr>
      <vt:lpstr>Figure 14.3 FTC Investigation Process</vt:lpstr>
      <vt:lpstr>FTC Process (3 of 4)</vt:lpstr>
      <vt:lpstr>FTC Process (4 of 4)</vt:lpstr>
      <vt:lpstr>Industry Oversight of Marketing</vt:lpstr>
      <vt:lpstr>National Advertising Division (NAD)</vt:lpstr>
      <vt:lpstr>National Advertising Review Board (NARB)</vt:lpstr>
      <vt:lpstr>Children’s Advertising Review Unit (CARU)</vt:lpstr>
      <vt:lpstr>Figure 14.5 CARU Guidelines for Advertising to Children</vt:lpstr>
      <vt:lpstr>Figure 14.6 Advantages of Industry Regulations</vt:lpstr>
      <vt:lpstr>IMC and Ethics</vt:lpstr>
      <vt:lpstr>Figure 14.7 Concerns and Criticisms of Advertising</vt:lpstr>
      <vt:lpstr>Ethics and Advertising (1 of 4)</vt:lpstr>
      <vt:lpstr>Ethics and Advertising Perpetuates Stereotypes</vt:lpstr>
      <vt:lpstr>Ethics and Advertising (2 of 4)</vt:lpstr>
      <vt:lpstr>Ethics and Advertising Advertising to Children</vt:lpstr>
      <vt:lpstr>Figure 14.8 Ethical Issues in Marketing</vt:lpstr>
      <vt:lpstr>Ethics and Advertising (3 of 4)</vt:lpstr>
      <vt:lpstr>Ethics and Advertising (4 of 4)</vt:lpstr>
      <vt:lpstr>Ethics and Advertising Ambush Marketing (1 of 2)</vt:lpstr>
      <vt:lpstr>Figure 14.9 Recall of Official and Nonofficial Olympic Sponsors</vt:lpstr>
      <vt:lpstr>Ethics and Advertising Ambush Marketing (2 of 2)</vt:lpstr>
      <vt:lpstr>Ethics and Advertising Stealth Marketing</vt:lpstr>
      <vt:lpstr>Responding to Ethical Challenges</vt:lpstr>
      <vt:lpstr>Ethics Programs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1448</cp:revision>
  <dcterms:created xsi:type="dcterms:W3CDTF">2014-07-14T20:04:21Z</dcterms:created>
  <dcterms:modified xsi:type="dcterms:W3CDTF">2018-01-06T10:13:56Z</dcterms:modified>
</cp:coreProperties>
</file>