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64" r:id="rId4"/>
    <p:sldId id="263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63" d="100"/>
          <a:sy n="63" d="100"/>
        </p:scale>
        <p:origin x="-6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lIns="45720" tIns="0" rIns="45720" bIns="0" rtlCol="0" anchor="b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704088"/>
          </a:xfrm>
        </p:spPr>
        <p:txBody>
          <a:bodyPr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200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788"/>
            <a:ext cx="1984375" cy="273050"/>
          </a:xfrm>
        </p:spPr>
        <p:txBody>
          <a:bodyPr/>
          <a:lstStyle>
            <a:lvl1pPr algn="l">
              <a:defRPr/>
            </a:lvl1pPr>
          </a:lstStyle>
          <a:p>
            <a:fld id="{E28C2BAE-E7E7-43B4-BB10-182C6B00F9CF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25" y="6300788"/>
            <a:ext cx="3813175" cy="2730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638" y="6300788"/>
            <a:ext cx="685800" cy="273050"/>
          </a:xfrm>
        </p:spPr>
        <p:txBody>
          <a:bodyPr/>
          <a:lstStyle>
            <a:lvl1pPr>
              <a:defRPr sz="1100">
                <a:latin typeface="Rockwell" pitchFamily="18" charset="0"/>
              </a:defRPr>
            </a:lvl1pPr>
          </a:lstStyle>
          <a:p>
            <a:fld id="{CB64BB00-5A2C-4B62-B55B-9B17D1B49BD0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fld id="{895FAE19-96E0-48E4-A69A-03DECF8A225C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B8387C2F-F8F3-458A-B51A-F57015FD47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fld id="{082A59C2-7908-4255-8D55-6104FD79678F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213FD912-71D9-42A7-8A63-E9A38DADF1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534EF4-7BAB-4A85-8A63-A7E77F62AD0C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B1DDFF-E6BD-4230-9C6B-482F4CD68A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B50ADE-F3F5-440D-B745-9A506CF90B3F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FA53CC-F280-4E6B-B446-BE63B71F15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CA6CD9-1B5E-42E2-8506-DE6AD3594F2F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540DBF-E5EC-4559-9964-666D57A438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>
            <a:grpSpLocks/>
          </p:cNvGrpSpPr>
          <p:nvPr/>
        </p:nvGrpSpPr>
        <p:grpSpPr bwMode="auto">
          <a:xfrm rot="-178369">
            <a:off x="628650" y="506413"/>
            <a:ext cx="3851275" cy="5514975"/>
            <a:chOff x="1524000" y="381000"/>
            <a:chExt cx="3657600" cy="4737978"/>
          </a:xfrm>
        </p:grpSpPr>
        <p:sp>
          <p:nvSpPr>
            <p:cNvPr id="6" name="Rectangle 7"/>
            <p:cNvSpPr>
              <a:spLocks noChangeArrowheads="1"/>
            </p:cNvSpPr>
            <p:nvPr userDrawn="1"/>
          </p:nvSpPr>
          <p:spPr bwMode="auto">
            <a:xfrm>
              <a:off x="1518368" y="380726"/>
              <a:ext cx="3657600" cy="472434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Goudy Old Style" charset="0"/>
                <a:ea typeface="ヒラギノ角ゴ Pro W3" charset="0"/>
                <a:cs typeface="ヒラギノ角ゴ Pro W3" charset="0"/>
              </a:endParaRPr>
            </a:p>
          </p:txBody>
        </p:sp>
        <p:sp>
          <p:nvSpPr>
            <p:cNvPr id="7" name="Rectangle 8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2pPr>
              <a:lvl3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3pPr>
              <a:lvl4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4pPr>
              <a:lvl5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algn="ctr">
                <a:defRPr/>
              </a:pPr>
              <a:endParaRPr 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BD2B2464-ECF2-4E9D-8480-7FF40AC5BB45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200BA709-1887-437E-9025-88FF681E45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3"/>
          <p:cNvGrpSpPr>
            <a:grpSpLocks/>
          </p:cNvGrpSpPr>
          <p:nvPr/>
        </p:nvGrpSpPr>
        <p:grpSpPr bwMode="auto">
          <a:xfrm rot="-385649">
            <a:off x="312738" y="3521075"/>
            <a:ext cx="4089400" cy="3025775"/>
            <a:chOff x="1524000" y="381000"/>
            <a:chExt cx="3657600" cy="4737978"/>
          </a:xfrm>
        </p:grpSpPr>
        <p:sp>
          <p:nvSpPr>
            <p:cNvPr id="7" name="Rectangle 7"/>
            <p:cNvSpPr>
              <a:spLocks noChangeArrowheads="1"/>
            </p:cNvSpPr>
            <p:nvPr userDrawn="1"/>
          </p:nvSpPr>
          <p:spPr bwMode="auto">
            <a:xfrm>
              <a:off x="1518754" y="379926"/>
              <a:ext cx="3657600" cy="472555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Goudy Old Style" charset="0"/>
                <a:ea typeface="ヒラギノ角ゴ Pro W3" charset="0"/>
                <a:cs typeface="ヒラギノ角ゴ Pro W3" charset="0"/>
              </a:endParaRPr>
            </a:p>
          </p:txBody>
        </p:sp>
        <p:sp>
          <p:nvSpPr>
            <p:cNvPr id="8" name="Rectangle 8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2pPr>
              <a:lvl3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3pPr>
              <a:lvl4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4pPr>
              <a:lvl5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algn="ctr">
                <a:defRPr/>
              </a:pPr>
              <a:endParaRPr lang="en-US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9" name="Group 9"/>
          <p:cNvGrpSpPr>
            <a:grpSpLocks/>
          </p:cNvGrpSpPr>
          <p:nvPr/>
        </p:nvGrpSpPr>
        <p:grpSpPr bwMode="auto">
          <a:xfrm rot="232774">
            <a:off x="169863" y="241300"/>
            <a:ext cx="4087812" cy="3025775"/>
            <a:chOff x="1524000" y="381000"/>
            <a:chExt cx="3657600" cy="4737978"/>
          </a:xfrm>
        </p:grpSpPr>
        <p:sp>
          <p:nvSpPr>
            <p:cNvPr id="10" name="Rectangle 10"/>
            <p:cNvSpPr>
              <a:spLocks noChangeArrowheads="1"/>
            </p:cNvSpPr>
            <p:nvPr userDrawn="1"/>
          </p:nvSpPr>
          <p:spPr bwMode="auto">
            <a:xfrm>
              <a:off x="1523760" y="381014"/>
              <a:ext cx="3657600" cy="472555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Goudy Old Style" charset="0"/>
                <a:ea typeface="ヒラギノ角ゴ Pro W3" charset="0"/>
                <a:cs typeface="ヒラギノ角ゴ Pro W3" charset="0"/>
              </a:endParaRPr>
            </a:p>
          </p:txBody>
        </p:sp>
        <p:sp>
          <p:nvSpPr>
            <p:cNvPr id="11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2pPr>
              <a:lvl3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3pPr>
              <a:lvl4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4pPr>
              <a:lvl5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algn="ctr">
                <a:defRPr/>
              </a:pPr>
              <a:endParaRPr 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fld id="{C0BF96BC-75B9-491A-B3A9-D6ED80C8F779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1AB8682A-3AE1-4255-BDF6-B8023087A9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>
            <a:grpSpLocks/>
          </p:cNvGrpSpPr>
          <p:nvPr/>
        </p:nvGrpSpPr>
        <p:grpSpPr bwMode="auto">
          <a:xfrm rot="232774">
            <a:off x="2058988" y="379413"/>
            <a:ext cx="5032375" cy="3443287"/>
            <a:chOff x="1524000" y="381000"/>
            <a:chExt cx="3657600" cy="4737978"/>
          </a:xfrm>
        </p:grpSpPr>
        <p:sp>
          <p:nvSpPr>
            <p:cNvPr id="6" name="Rectangle 7"/>
            <p:cNvSpPr>
              <a:spLocks noChangeArrowheads="1"/>
            </p:cNvSpPr>
            <p:nvPr userDrawn="1"/>
          </p:nvSpPr>
          <p:spPr bwMode="auto">
            <a:xfrm>
              <a:off x="1523766" y="381015"/>
              <a:ext cx="3657600" cy="472487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Goudy Old Style" charset="0"/>
                <a:ea typeface="ヒラギノ角ゴ Pro W3" charset="0"/>
                <a:cs typeface="ヒラギノ角ゴ Pro W3" charset="0"/>
              </a:endParaRPr>
            </a:p>
          </p:txBody>
        </p:sp>
        <p:sp>
          <p:nvSpPr>
            <p:cNvPr id="7" name="Rectangle 8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2pPr>
              <a:lvl3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3pPr>
              <a:lvl4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4pPr>
              <a:lvl5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algn="ctr">
                <a:defRPr/>
              </a:pPr>
              <a:endParaRPr 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fld id="{A62A7193-0603-4057-A088-57A9789DE2FA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D574533E-CE5C-42B6-8EC6-1D82DE2B4C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3"/>
          <p:cNvGrpSpPr>
            <a:grpSpLocks/>
          </p:cNvGrpSpPr>
          <p:nvPr/>
        </p:nvGrpSpPr>
        <p:grpSpPr bwMode="auto">
          <a:xfrm rot="-180000">
            <a:off x="114300" y="115888"/>
            <a:ext cx="3968750" cy="3705225"/>
            <a:chOff x="1524000" y="381000"/>
            <a:chExt cx="3657600" cy="4737978"/>
          </a:xfrm>
        </p:grpSpPr>
        <p:sp>
          <p:nvSpPr>
            <p:cNvPr id="7" name="Rectangle 7"/>
            <p:cNvSpPr>
              <a:spLocks noChangeArrowheads="1"/>
            </p:cNvSpPr>
            <p:nvPr userDrawn="1"/>
          </p:nvSpPr>
          <p:spPr bwMode="auto">
            <a:xfrm>
              <a:off x="1518424" y="380585"/>
              <a:ext cx="3657600" cy="472376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Goudy Old Style" charset="0"/>
                <a:ea typeface="ヒラギノ角ゴ Pro W3" charset="0"/>
                <a:cs typeface="ヒラギノ角ゴ Pro W3" charset="0"/>
              </a:endParaRPr>
            </a:p>
          </p:txBody>
        </p:sp>
        <p:sp>
          <p:nvSpPr>
            <p:cNvPr id="8" name="Rectangle 8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2pPr>
              <a:lvl3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3pPr>
              <a:lvl4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4pPr>
              <a:lvl5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algn="ctr">
                <a:defRPr/>
              </a:pPr>
              <a:endParaRPr lang="en-US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9" name="Group 9"/>
          <p:cNvGrpSpPr>
            <a:grpSpLocks/>
          </p:cNvGrpSpPr>
          <p:nvPr/>
        </p:nvGrpSpPr>
        <p:grpSpPr bwMode="auto">
          <a:xfrm rot="360000">
            <a:off x="4165600" y="323850"/>
            <a:ext cx="4792663" cy="3443288"/>
            <a:chOff x="1524000" y="381000"/>
            <a:chExt cx="3657600" cy="4737978"/>
          </a:xfrm>
        </p:grpSpPr>
        <p:sp>
          <p:nvSpPr>
            <p:cNvPr id="10" name="Rectangle 10"/>
            <p:cNvSpPr>
              <a:spLocks noChangeArrowheads="1"/>
            </p:cNvSpPr>
            <p:nvPr userDrawn="1"/>
          </p:nvSpPr>
          <p:spPr bwMode="auto">
            <a:xfrm>
              <a:off x="1523620" y="381036"/>
              <a:ext cx="3657600" cy="472487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Goudy Old Style" charset="0"/>
                <a:ea typeface="ヒラギノ角ゴ Pro W3" charset="0"/>
                <a:cs typeface="ヒラギノ角ゴ Pro W3" charset="0"/>
              </a:endParaRPr>
            </a:p>
          </p:txBody>
        </p:sp>
        <p:sp>
          <p:nvSpPr>
            <p:cNvPr id="11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2pPr>
              <a:lvl3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3pPr>
              <a:lvl4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4pPr>
              <a:lvl5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algn="ctr">
                <a:defRPr/>
              </a:pPr>
              <a:endParaRPr 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fld id="{38A26D80-48F0-4E0E-8804-873F61F1BD62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fld id="{F62F2FAC-7297-4BD8-8377-D0F83A9BD3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D8A580-7274-4E32-AEFC-EB9178A8FA60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4C75D3-6518-4CC0-976A-0FE3DE5062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726ED0-3AB9-42A4-AC8E-4C517A0B6550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2A8EC7-8AE6-42B7-8D39-D1C075D5CA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BBA927-6346-4D85-9FFC-F9C0218C49AA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5710CB-4738-46E6-B554-C475DD6718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706586"/>
          </a:xfrm>
        </p:spPr>
        <p:txBody>
          <a:bodyPr tIns="0" rIns="45720" bIns="0">
            <a:normAutofit/>
          </a:bodyPr>
          <a:lstStyle>
            <a:lvl1pPr marL="0" indent="0" algn="l">
              <a:lnSpc>
                <a:spcPts val="2600"/>
              </a:lnSpc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457200" y="6299200"/>
            <a:ext cx="1981200" cy="273050"/>
          </a:xfrm>
        </p:spPr>
        <p:txBody>
          <a:bodyPr/>
          <a:lstStyle>
            <a:lvl1pPr algn="l">
              <a:defRPr/>
            </a:lvl1pPr>
          </a:lstStyle>
          <a:p>
            <a:fld id="{0976D1D5-3881-4422-800A-EF70521DD440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962400" y="6299200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264525" y="6311900"/>
            <a:ext cx="685800" cy="265113"/>
          </a:xfrm>
        </p:spPr>
        <p:txBody>
          <a:bodyPr/>
          <a:lstStyle>
            <a:lvl1pPr>
              <a:defRPr sz="1100">
                <a:latin typeface="Rockwell" pitchFamily="18" charset="0"/>
              </a:defRPr>
            </a:lvl1pPr>
          </a:lstStyle>
          <a:p>
            <a:fld id="{6C916BB8-2D9D-4F17-8703-A05B939DA8EF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lIns="45720" tIns="0" rIns="45720" bIns="0" rtlCol="0" anchor="b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tIns="0" rIns="45720" bIns="0" rtlCol="0">
            <a:normAutofit/>
          </a:bodyPr>
          <a:lstStyle>
            <a:lvl1pPr marL="0" indent="0"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6BA72F-6D1A-4202-A9EF-BB2C169C4772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7529E8-9090-4259-84BE-5C2A4C48B98E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ECC13A75-A5CC-40CB-838B-6527442EDBEF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C3C974AA-3A1C-4A24-B98B-AF0364FFEA25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>
            <a:grpSpLocks/>
          </p:cNvGrpSpPr>
          <p:nvPr/>
        </p:nvGrpSpPr>
        <p:grpSpPr bwMode="auto">
          <a:xfrm rot="-360000">
            <a:off x="654050" y="444500"/>
            <a:ext cx="5416550" cy="3630613"/>
            <a:chOff x="1524000" y="381000"/>
            <a:chExt cx="3657600" cy="4737978"/>
          </a:xfrm>
        </p:grpSpPr>
        <p:sp>
          <p:nvSpPr>
            <p:cNvPr id="6" name="Rectangle 7"/>
            <p:cNvSpPr>
              <a:spLocks noChangeArrowheads="1"/>
            </p:cNvSpPr>
            <p:nvPr userDrawn="1"/>
          </p:nvSpPr>
          <p:spPr bwMode="auto">
            <a:xfrm>
              <a:off x="1520128" y="380174"/>
              <a:ext cx="3657600" cy="472347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Goudy Old Style" charset="0"/>
                <a:ea typeface="ヒラギノ角ゴ Pro W3" charset="0"/>
                <a:cs typeface="ヒラギノ角ゴ Pro W3" charset="0"/>
              </a:endParaRPr>
            </a:p>
          </p:txBody>
        </p:sp>
        <p:sp>
          <p:nvSpPr>
            <p:cNvPr id="7" name="Rectangle 8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2pPr>
              <a:lvl3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3pPr>
              <a:lvl4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4pPr>
              <a:lvl5pPr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oudy Old Style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algn="ctr">
                <a:defRPr/>
              </a:pPr>
              <a:endParaRPr lang="en-US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fld id="{E8CBDB4E-47B3-462C-918B-69EF47E318B5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80B86E31-4B48-4879-89F5-B52CEDC6DB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E974AE-A967-4E9A-B278-8E9BEB3F3644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C47DB7-3548-4AFA-9A73-0B5AE908CC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7263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16488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7263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16488" y="1897063"/>
            <a:ext cx="32289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C3E27B-7847-4C46-94FB-73CEA559EC84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AA980-D25B-4FC0-B30A-9F22ED5D8F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6B5478E7-4796-4E4F-9AD4-FC7582116C9C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4865C042-E738-40E9-86BE-1DB4FF6F91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14400" y="503238"/>
            <a:ext cx="7313613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14400" y="1735138"/>
            <a:ext cx="7313613" cy="405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2863" y="6315075"/>
            <a:ext cx="1295400" cy="2651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Rockwell" pitchFamily="18" charset="0"/>
              </a:defRPr>
            </a:lvl1pPr>
          </a:lstStyle>
          <a:p>
            <a:fld id="{1BD8E9D3-CC75-4965-8B96-DD90B4F5464B}" type="datetime1">
              <a:rPr lang="en-US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3350" y="6305550"/>
            <a:ext cx="3717925" cy="2587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Rockwell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575" y="5476875"/>
            <a:ext cx="1482725" cy="8509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200">
                <a:latin typeface="Impact" pitchFamily="34" charset="0"/>
              </a:defRPr>
            </a:lvl1pPr>
          </a:lstStyle>
          <a:p>
            <a:fld id="{577FBC93-6736-4658-8FC7-6EAB928A340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09" r:id="rId2"/>
    <p:sldLayoutId id="2147483818" r:id="rId3"/>
    <p:sldLayoutId id="2147483819" r:id="rId4"/>
    <p:sldLayoutId id="2147483820" r:id="rId5"/>
    <p:sldLayoutId id="2147483821" r:id="rId6"/>
    <p:sldLayoutId id="2147483810" r:id="rId7"/>
    <p:sldLayoutId id="2147483822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16" r:id="rId14"/>
    <p:sldLayoutId id="2147483823" r:id="rId15"/>
    <p:sldLayoutId id="2147483824" r:id="rId16"/>
    <p:sldLayoutId id="2147483825" r:id="rId17"/>
    <p:sldLayoutId id="2147483826" r:id="rId18"/>
    <p:sldLayoutId id="2147483827" r:id="rId19"/>
    <p:sldLayoutId id="2147483828" r:id="rId2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ヒラギノ角ゴ Pro W3" charset="0"/>
          <a:cs typeface="ヒラギノ角ゴ Pro W3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charset="0"/>
          <a:ea typeface="ヒラギノ角ゴ Pro W3" charset="0"/>
          <a:cs typeface="ヒラギノ角ゴ Pro W3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charset="0"/>
          <a:ea typeface="ヒラギノ角ゴ Pro W3" charset="0"/>
          <a:cs typeface="ヒラギノ角ゴ Pro W3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charset="0"/>
          <a:ea typeface="ヒラギノ角ゴ Pro W3" charset="0"/>
          <a:cs typeface="ヒラギノ角ゴ Pro W3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charset="0"/>
          <a:ea typeface="ヒラギノ角ゴ Pro W3" charset="0"/>
          <a:cs typeface="ヒラギノ角ゴ Pro W3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charset="0"/>
          <a:ea typeface="ヒラギノ角ゴ Pro W3" charset="0"/>
          <a:cs typeface="ヒラギノ角ゴ Pro W3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charset="0"/>
          <a:ea typeface="ヒラギノ角ゴ Pro W3" charset="0"/>
          <a:cs typeface="ヒラギノ角ゴ Pro W3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charset="0"/>
          <a:ea typeface="ヒラギノ角ゴ Pro W3" charset="0"/>
          <a:cs typeface="ヒラギノ角ゴ Pro W3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Goudy Old Style" charset="0"/>
          <a:ea typeface="ヒラギノ角ゴ Pro W3" charset="0"/>
          <a:cs typeface="ヒラギノ角ゴ Pro W3" charset="0"/>
        </a:defRPr>
      </a:lvl9pPr>
    </p:titleStyle>
    <p:bodyStyle>
      <a:lvl1pPr marL="463550" indent="-463550" algn="l" rtl="0" eaLnBrk="0" fontAlgn="base" hangingPunct="0">
        <a:spcBef>
          <a:spcPts val="2000"/>
        </a:spcBef>
        <a:spcAft>
          <a:spcPct val="0"/>
        </a:spcAft>
        <a:buSzPct val="90000"/>
        <a:buBlip>
          <a:blip r:embed="rId22"/>
        </a:buBlip>
        <a:defRPr sz="24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1pPr>
      <a:lvl2pPr marL="914400" indent="-457200" algn="l" rtl="0" eaLnBrk="0" fontAlgn="base" hangingPunct="0">
        <a:spcBef>
          <a:spcPts val="600"/>
        </a:spcBef>
        <a:spcAft>
          <a:spcPct val="0"/>
        </a:spcAft>
        <a:buSzPct val="90000"/>
        <a:buBlip>
          <a:blip r:embed="rId23"/>
        </a:buBlip>
        <a:defRPr sz="22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2pPr>
      <a:lvl3pPr marL="1255713" indent="-341313" algn="l" rtl="0" eaLnBrk="0" fontAlgn="base" hangingPunct="0">
        <a:spcBef>
          <a:spcPts val="600"/>
        </a:spcBef>
        <a:spcAft>
          <a:spcPct val="0"/>
        </a:spcAft>
        <a:buSzPct val="90000"/>
        <a:buBlip>
          <a:blip r:embed="rId24"/>
        </a:buBlip>
        <a:defRPr sz="20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3pPr>
      <a:lvl4pPr marL="1597025" indent="-341313" algn="l" rtl="0" eaLnBrk="0" fontAlgn="base" hangingPunct="0">
        <a:spcBef>
          <a:spcPts val="600"/>
        </a:spcBef>
        <a:spcAft>
          <a:spcPct val="0"/>
        </a:spcAft>
        <a:buSzPct val="90000"/>
        <a:buBlip>
          <a:blip r:embed="rId24"/>
        </a:buBlip>
        <a:defRPr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4pPr>
      <a:lvl5pPr marL="1938338" indent="-341313" algn="l" rtl="0" eaLnBrk="0" fontAlgn="base" hangingPunct="0">
        <a:spcBef>
          <a:spcPts val="600"/>
        </a:spcBef>
        <a:spcAft>
          <a:spcPct val="0"/>
        </a:spcAft>
        <a:buSzPct val="90000"/>
        <a:buBlip>
          <a:blip r:embed="rId24"/>
        </a:buBlip>
        <a:defRPr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2686050"/>
          </a:xfrm>
        </p:spPr>
        <p:txBody>
          <a:bodyPr/>
          <a:lstStyle/>
          <a:p>
            <a:r>
              <a:rPr lang="en-US" sz="2800" b="1" dirty="0" smtClean="0">
                <a:latin typeface="Comic Sans MS" pitchFamily="66" charset="0"/>
                <a:ea typeface="ヒラギノ角ゴ Pro W3" charset="-128"/>
              </a:rPr>
              <a:t>Quantitative </a:t>
            </a:r>
            <a:r>
              <a:rPr lang="en-US" sz="2800" b="1" dirty="0" err="1" smtClean="0">
                <a:latin typeface="Comic Sans MS" pitchFamily="66" charset="0"/>
                <a:ea typeface="ヒラギノ角ゴ Pro W3" charset="-128"/>
              </a:rPr>
              <a:t>Determenation</a:t>
            </a:r>
            <a:r>
              <a:rPr lang="en-US" sz="2800" b="1" smtClean="0">
                <a:latin typeface="Comic Sans MS" pitchFamily="66" charset="0"/>
                <a:ea typeface="ヒラギノ角ゴ Pro W3" charset="-128"/>
              </a:rPr>
              <a:t> of Alanine</a:t>
            </a:r>
            <a:r>
              <a:rPr lang="en-US" sz="2800" b="1" dirty="0" smtClean="0">
                <a:latin typeface="Comic Sans MS" pitchFamily="66" charset="0"/>
                <a:ea typeface="ヒラギノ角ゴ Pro W3" charset="-128"/>
              </a:rPr>
              <a:t> </a:t>
            </a:r>
            <a:r>
              <a:rPr lang="en-US" sz="2800" b="1" dirty="0" err="1" smtClean="0">
                <a:latin typeface="Comic Sans MS" pitchFamily="66" charset="0"/>
                <a:ea typeface="ヒラギノ角ゴ Pro W3" charset="-128"/>
              </a:rPr>
              <a:t>aminotransferase</a:t>
            </a:r>
            <a:r>
              <a:rPr lang="en-US" sz="2800" b="1" dirty="0" smtClean="0">
                <a:latin typeface="Comic Sans MS" pitchFamily="66" charset="0"/>
                <a:ea typeface="ヒラギノ角ゴ Pro W3" charset="-128"/>
              </a:rPr>
              <a:t> (ALT)  </a:t>
            </a:r>
            <a:br>
              <a:rPr lang="en-US" sz="2800" b="1" dirty="0" smtClean="0">
                <a:latin typeface="Comic Sans MS" pitchFamily="66" charset="0"/>
                <a:ea typeface="ヒラギノ角ゴ Pro W3" charset="-128"/>
              </a:rPr>
            </a:br>
            <a:r>
              <a:rPr lang="en-US" sz="2800" b="1" dirty="0" smtClean="0">
                <a:latin typeface="Comic Sans MS" pitchFamily="66" charset="0"/>
                <a:ea typeface="ヒラギノ角ゴ Pro W3" charset="-128"/>
              </a:rPr>
              <a:t/>
            </a:r>
            <a:br>
              <a:rPr lang="en-US" sz="2800" b="1" dirty="0" smtClean="0">
                <a:latin typeface="Comic Sans MS" pitchFamily="66" charset="0"/>
                <a:ea typeface="ヒラギノ角ゴ Pro W3" charset="-128"/>
              </a:rPr>
            </a:br>
            <a:endParaRPr lang="en-US" sz="2800" b="1" dirty="0" smtClean="0">
              <a:latin typeface="Comic Sans MS" pitchFamily="66" charset="0"/>
              <a:ea typeface="ヒラギノ角ゴ Pro W3" charset="-128"/>
            </a:endParaRPr>
          </a:p>
        </p:txBody>
      </p:sp>
      <p:sp>
        <p:nvSpPr>
          <p:cNvPr id="22530" name="Subtitle 2"/>
          <p:cNvSpPr>
            <a:spLocks noGrp="1"/>
          </p:cNvSpPr>
          <p:nvPr>
            <p:ph type="subTitle" idx="1"/>
          </p:nvPr>
        </p:nvSpPr>
        <p:spPr>
          <a:xfrm>
            <a:off x="1447800" y="4762500"/>
            <a:ext cx="6400800" cy="1752600"/>
          </a:xfrm>
        </p:spPr>
        <p:txBody>
          <a:bodyPr/>
          <a:lstStyle/>
          <a:p>
            <a:r>
              <a:rPr lang="en-US" sz="2400" b="1" smtClean="0">
                <a:latin typeface="Comic Sans MS" pitchFamily="66" charset="0"/>
                <a:ea typeface="ヒラギノ角ゴ Pro W3" charset="-128"/>
              </a:rPr>
              <a:t>CLS 431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400" b="1" smtClean="0">
                <a:latin typeface="Comic Sans MS" pitchFamily="66" charset="0"/>
                <a:ea typeface="ヒラギノ角ゴ Pro W3" charset="-128"/>
              </a:rPr>
              <a:t>Determenation of Alanine aminotransferase (ALT)</a:t>
            </a:r>
            <a:br>
              <a:rPr lang="en-US" sz="2400" b="1" smtClean="0">
                <a:latin typeface="Comic Sans MS" pitchFamily="66" charset="0"/>
                <a:ea typeface="ヒラギノ角ゴ Pro W3" charset="-128"/>
              </a:rPr>
            </a:br>
            <a:endParaRPr lang="en-US" sz="2400" b="1" smtClean="0">
              <a:latin typeface="Comic Sans MS" pitchFamily="66" charset="0"/>
              <a:ea typeface="ヒラギノ角ゴ Pro W3" charset="-128"/>
            </a:endParaRP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u="sng" dirty="0" smtClean="0">
                <a:solidFill>
                  <a:srgbClr val="9F2936"/>
                </a:solidFill>
                <a:latin typeface="Comic Sans MS" pitchFamily="66" charset="0"/>
                <a:ea typeface="ヒラギノ角ゴ Pro W3" charset="-128"/>
              </a:rPr>
              <a:t>Principle of method </a:t>
            </a:r>
          </a:p>
          <a:p>
            <a:pPr eaLnBrk="1" hangingPunct="1"/>
            <a:r>
              <a:rPr lang="en-US" dirty="0" err="1" smtClean="0">
                <a:latin typeface="Comic Sans MS" pitchFamily="66" charset="0"/>
                <a:ea typeface="ヒラギノ角ゴ Pro W3" charset="-128"/>
              </a:rPr>
              <a:t>Alanine</a:t>
            </a:r>
            <a:r>
              <a:rPr lang="en-US" dirty="0" smtClean="0">
                <a:latin typeface="Comic Sans MS" pitchFamily="66" charset="0"/>
                <a:ea typeface="ヒラギノ角ゴ Pro W3" charset="-128"/>
              </a:rPr>
              <a:t> + 2-oxoglutrate </a:t>
            </a:r>
            <a:r>
              <a:rPr lang="en-US" baseline="30000" dirty="0" smtClean="0">
                <a:latin typeface="Comic Sans MS" pitchFamily="66" charset="0"/>
                <a:ea typeface="ヒラギノ角ゴ Pro W3" charset="-128"/>
              </a:rPr>
              <a:t>ALT </a:t>
            </a:r>
            <a:r>
              <a:rPr lang="en-US" dirty="0" smtClean="0">
                <a:latin typeface="Comic Sans MS" pitchFamily="66" charset="0"/>
                <a:ea typeface="ヒラギノ角ゴ Pro W3" charset="-128"/>
              </a:rPr>
              <a:t>    Glutamate + </a:t>
            </a:r>
            <a:r>
              <a:rPr lang="en-US" dirty="0" err="1" smtClean="0">
                <a:latin typeface="Comic Sans MS" pitchFamily="66" charset="0"/>
                <a:ea typeface="ヒラギノ角ゴ Pro W3" charset="-128"/>
              </a:rPr>
              <a:t>Pyruvate</a:t>
            </a:r>
            <a:endParaRPr lang="en-US" dirty="0" smtClean="0">
              <a:latin typeface="Comic Sans MS" pitchFamily="66" charset="0"/>
              <a:ea typeface="ヒラギノ角ゴ Pro W3" charset="-128"/>
            </a:endParaRPr>
          </a:p>
          <a:p>
            <a:pPr eaLnBrk="1" hangingPunct="1"/>
            <a:r>
              <a:rPr lang="en-US" dirty="0" err="1" smtClean="0">
                <a:latin typeface="Comic Sans MS" pitchFamily="66" charset="0"/>
                <a:ea typeface="ヒラギノ角ゴ Pro W3" charset="-128"/>
              </a:rPr>
              <a:t>Pyruvate</a:t>
            </a:r>
            <a:r>
              <a:rPr lang="en-US" dirty="0" smtClean="0">
                <a:latin typeface="Comic Sans MS" pitchFamily="66" charset="0"/>
                <a:ea typeface="ヒラギノ角ゴ Pro W3" charset="-128"/>
              </a:rPr>
              <a:t> + NADH + H</a:t>
            </a:r>
            <a:r>
              <a:rPr lang="en-US" baseline="30000" dirty="0" smtClean="0">
                <a:latin typeface="Comic Sans MS" pitchFamily="66" charset="0"/>
                <a:ea typeface="ヒラギノ角ゴ Pro W3" charset="-128"/>
              </a:rPr>
              <a:t>+</a:t>
            </a:r>
            <a:r>
              <a:rPr lang="en-US" dirty="0" smtClean="0">
                <a:latin typeface="Comic Sans MS" pitchFamily="66" charset="0"/>
                <a:ea typeface="ヒラギノ角ゴ Pro W3" charset="-128"/>
              </a:rPr>
              <a:t>  </a:t>
            </a:r>
            <a:r>
              <a:rPr lang="en-US" baseline="30000" dirty="0" smtClean="0">
                <a:latin typeface="Comic Sans MS" pitchFamily="66" charset="0"/>
                <a:ea typeface="ヒラギノ角ゴ Pro W3" charset="-128"/>
              </a:rPr>
              <a:t>LDH</a:t>
            </a:r>
            <a:r>
              <a:rPr lang="en-US" dirty="0" smtClean="0">
                <a:latin typeface="Comic Sans MS" pitchFamily="66" charset="0"/>
                <a:ea typeface="ヒラギノ角ゴ Pro W3" charset="-128"/>
              </a:rPr>
              <a:t>    Lactate + NAD</a:t>
            </a:r>
            <a:r>
              <a:rPr lang="en-US" baseline="30000" dirty="0" smtClean="0">
                <a:latin typeface="Comic Sans MS" pitchFamily="66" charset="0"/>
                <a:ea typeface="ヒラギノ角ゴ Pro W3" charset="-128"/>
              </a:rPr>
              <a:t>+</a:t>
            </a:r>
            <a:endParaRPr lang="ar-SA" baseline="30000" dirty="0" smtClean="0">
              <a:latin typeface="Comic Sans MS" pitchFamily="66" charset="0"/>
              <a:ea typeface="ヒラギノ角ゴ Pro W3" charset="-128"/>
            </a:endParaRPr>
          </a:p>
          <a:p>
            <a:pPr eaLnBrk="1" hangingPunct="1"/>
            <a:endParaRPr lang="ar-SA" baseline="30000" dirty="0" smtClean="0">
              <a:latin typeface="Comic Sans MS" pitchFamily="66" charset="0"/>
              <a:ea typeface="ヒラギノ角ゴ Pro W3" charset="-128"/>
            </a:endParaRPr>
          </a:p>
          <a:p>
            <a:pPr eaLnBrk="1" hangingPunct="1">
              <a:buFontTx/>
              <a:buNone/>
            </a:pPr>
            <a:r>
              <a:rPr lang="en-US" dirty="0" smtClean="0">
                <a:latin typeface="Comic Sans MS" pitchFamily="66" charset="0"/>
                <a:ea typeface="ヒラギノ角ゴ Pro W3" charset="-128"/>
              </a:rPr>
              <a:t>The rate of decrease in absorbance at 340nm is proportional to the ALT activity of the sample.</a:t>
            </a:r>
          </a:p>
        </p:txBody>
      </p:sp>
      <p:sp>
        <p:nvSpPr>
          <p:cNvPr id="4" name="Right Arrow 3"/>
          <p:cNvSpPr/>
          <p:nvPr/>
        </p:nvSpPr>
        <p:spPr>
          <a:xfrm>
            <a:off x="4876800" y="2667000"/>
            <a:ext cx="794004" cy="304800"/>
          </a:xfrm>
          <a:prstGeom prst="rightArrow">
            <a:avLst>
              <a:gd name="adj1" fmla="val 24873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2pPr>
            <a:lvl3pPr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3pPr>
            <a:lvl4pPr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4pPr>
            <a:lvl5pPr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>
              <a:defRPr/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4692396" y="3733800"/>
            <a:ext cx="978408" cy="304800"/>
          </a:xfrm>
          <a:prstGeom prst="rightArrow">
            <a:avLst>
              <a:gd name="adj1" fmla="val 22790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2pPr>
            <a:lvl3pPr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3pPr>
            <a:lvl4pPr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4pPr>
            <a:lvl5pPr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oudy Old Style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>
              <a:defRPr/>
            </a:pPr>
            <a:endParaRPr lang="en-US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09800" y="1210056"/>
            <a:ext cx="6477000" cy="1914144"/>
          </a:xfrm>
        </p:spPr>
        <p:txBody>
          <a:bodyPr/>
          <a:lstStyle/>
          <a:p>
            <a:r>
              <a:rPr lang="en-US" dirty="0" smtClean="0"/>
              <a:t>Enzyme distribution: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209800" y="4077072"/>
            <a:ext cx="6477000" cy="168364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>
                <a:latin typeface="Comic Sans MS" pitchFamily="66" charset="0"/>
                <a:ea typeface="ヒラギノ角ゴ Pro W3" charset="-128"/>
              </a:rPr>
              <a:t>Found in highest conc. in liver and kidney.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latin typeface="Comic Sans MS" pitchFamily="66" charset="0"/>
                <a:ea typeface="ヒラギノ角ゴ Pro W3" charset="-128"/>
              </a:rPr>
              <a:t>It is considered to be the most liver specific </a:t>
            </a:r>
            <a:r>
              <a:rPr lang="en-US" dirty="0" err="1" smtClean="0">
                <a:latin typeface="Comic Sans MS" pitchFamily="66" charset="0"/>
                <a:ea typeface="ヒラギノ角ゴ Pro W3" charset="-128"/>
              </a:rPr>
              <a:t>transaminase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400" b="1" u="sng" smtClean="0">
                <a:solidFill>
                  <a:srgbClr val="9F2936"/>
                </a:solidFill>
                <a:latin typeface="Comic Sans MS" pitchFamily="66" charset="0"/>
                <a:ea typeface="ヒラギノ角ゴ Pro W3" charset="-128"/>
              </a:rPr>
              <a:t>Clinical significance of ALT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endParaRPr lang="en-US" b="1" u="sng" dirty="0" smtClean="0">
              <a:solidFill>
                <a:srgbClr val="9F2936"/>
              </a:solidFill>
              <a:latin typeface="Comic Sans MS" pitchFamily="66" charset="0"/>
              <a:ea typeface="ヒラギノ角ゴ Pro W3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200" dirty="0" smtClean="0">
                <a:latin typeface="Comic Sans MS" pitchFamily="66" charset="0"/>
                <a:ea typeface="ヒラギノ角ゴ Pro W3" charset="-128"/>
              </a:rPr>
              <a:t>hepatic disorders, </a:t>
            </a:r>
            <a:r>
              <a:rPr lang="en-US" sz="2200" dirty="0" err="1" smtClean="0">
                <a:latin typeface="Comic Sans MS" pitchFamily="66" charset="0"/>
                <a:ea typeface="ヒラギノ角ゴ Pro W3" charset="-128"/>
              </a:rPr>
              <a:t>hight</a:t>
            </a:r>
            <a:r>
              <a:rPr lang="en-US" sz="2200" dirty="0" smtClean="0">
                <a:latin typeface="Comic Sans MS" pitchFamily="66" charset="0"/>
                <a:ea typeface="ヒラギノ角ゴ Pro W3" charset="-128"/>
              </a:rPr>
              <a:t> serum levels are found in </a:t>
            </a:r>
            <a:r>
              <a:rPr lang="en-US" sz="2200" dirty="0" err="1" smtClean="0">
                <a:latin typeface="Comic Sans MS" pitchFamily="66" charset="0"/>
                <a:ea typeface="ヒラギノ角ゴ Pro W3" charset="-128"/>
              </a:rPr>
              <a:t>hepatocellular</a:t>
            </a:r>
            <a:r>
              <a:rPr lang="en-US" sz="2200" dirty="0" smtClean="0">
                <a:latin typeface="Comic Sans MS" pitchFamily="66" charset="0"/>
                <a:ea typeface="ヒラギノ角ゴ Pro W3" charset="-128"/>
              </a:rPr>
              <a:t> disorder rather than on obstructive disorders.</a:t>
            </a:r>
          </a:p>
          <a:p>
            <a:pPr eaLnBrk="1" hangingPunct="1">
              <a:lnSpc>
                <a:spcPct val="80000"/>
              </a:lnSpc>
            </a:pPr>
            <a:r>
              <a:rPr lang="en-US" sz="2200" dirty="0" smtClean="0">
                <a:latin typeface="Comic Sans MS" pitchFamily="66" charset="0"/>
                <a:ea typeface="ヒラギノ角ゴ Pro W3" charset="-128"/>
              </a:rPr>
              <a:t>Cardiac tissue contains a small amount of ALT activity but serum levels usually remain normal in AMI.</a:t>
            </a:r>
          </a:p>
          <a:p>
            <a:pPr eaLnBrk="1" hangingPunct="1">
              <a:lnSpc>
                <a:spcPct val="80000"/>
              </a:lnSpc>
            </a:pPr>
            <a:endParaRPr lang="en-US" sz="2200" dirty="0" smtClean="0">
              <a:latin typeface="Comic Sans MS" pitchFamily="66" charset="0"/>
              <a:ea typeface="ヒラギノ角ゴ Pro W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ar-SA" smtClean="0">
              <a:ea typeface="ヒラギノ角ゴ Pro W3" charset="-128"/>
            </a:endParaRP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914400" y="503238"/>
            <a:ext cx="7313613" cy="5287962"/>
          </a:xfrm>
        </p:spPr>
        <p:txBody>
          <a:bodyPr/>
          <a:lstStyle/>
          <a:p>
            <a:pPr eaLnBrk="1" hangingPunct="1"/>
            <a:r>
              <a:rPr lang="en-US" b="1" u="sng" smtClean="0">
                <a:solidFill>
                  <a:srgbClr val="9F2936"/>
                </a:solidFill>
                <a:latin typeface="Comic Sans MS" pitchFamily="66" charset="0"/>
                <a:ea typeface="ヒラギノ角ゴ Pro W3" charset="-128"/>
              </a:rPr>
              <a:t>Samples:</a:t>
            </a:r>
            <a:r>
              <a:rPr lang="en-US" b="1" u="sng" smtClean="0">
                <a:latin typeface="Comic Sans MS" pitchFamily="66" charset="0"/>
                <a:ea typeface="ヒラギノ角ゴ Pro W3" charset="-128"/>
              </a:rPr>
              <a:t> </a:t>
            </a:r>
            <a:r>
              <a:rPr lang="en-US" smtClean="0">
                <a:latin typeface="Comic Sans MS" pitchFamily="66" charset="0"/>
                <a:ea typeface="ヒラギノ角ゴ Pro W3" charset="-128"/>
              </a:rPr>
              <a:t>serum or plasma</a:t>
            </a:r>
          </a:p>
          <a:p>
            <a:pPr eaLnBrk="1" hangingPunct="1"/>
            <a:r>
              <a:rPr lang="en-US" b="1" u="sng" smtClean="0">
                <a:solidFill>
                  <a:srgbClr val="9F2936"/>
                </a:solidFill>
                <a:latin typeface="Comic Sans MS" pitchFamily="66" charset="0"/>
                <a:ea typeface="ヒラギノ角ゴ Pro W3" charset="-128"/>
              </a:rPr>
              <a:t>Procedure</a:t>
            </a:r>
          </a:p>
          <a:p>
            <a:pPr eaLnBrk="1" hangingPunct="1"/>
            <a:r>
              <a:rPr lang="en-US" smtClean="0">
                <a:latin typeface="Comic Sans MS" pitchFamily="66" charset="0"/>
                <a:ea typeface="ヒラギノ角ゴ Pro W3" charset="-128"/>
              </a:rPr>
              <a:t>Assay conditions:</a:t>
            </a:r>
          </a:p>
          <a:p>
            <a:pPr eaLnBrk="1" hangingPunct="1"/>
            <a:r>
              <a:rPr lang="en-US" smtClean="0">
                <a:latin typeface="Comic Sans MS" pitchFamily="66" charset="0"/>
                <a:ea typeface="ヒラギノ角ゴ Pro W3" charset="-128"/>
              </a:rPr>
              <a:t>Wavelength ......................... 340nm. </a:t>
            </a:r>
          </a:p>
          <a:p>
            <a:pPr eaLnBrk="1" hangingPunct="1"/>
            <a:r>
              <a:rPr lang="en-US" smtClean="0">
                <a:latin typeface="Comic Sans MS" pitchFamily="66" charset="0"/>
                <a:ea typeface="ヒラギノ角ゴ Pro W3" charset="-128"/>
              </a:rPr>
              <a:t>Cuvette ................................ 1cm. light path</a:t>
            </a:r>
          </a:p>
          <a:p>
            <a:pPr eaLnBrk="1" hangingPunct="1"/>
            <a:r>
              <a:rPr lang="en-US" smtClean="0">
                <a:latin typeface="Comic Sans MS" pitchFamily="66" charset="0"/>
                <a:ea typeface="ヒラギノ角ゴ Pro W3" charset="-128"/>
              </a:rPr>
              <a:t>constant tempreture .................. 37℃</a:t>
            </a:r>
          </a:p>
          <a:p>
            <a:pPr eaLnBrk="1" hangingPunct="1"/>
            <a:r>
              <a:rPr lang="en-US" smtClean="0">
                <a:latin typeface="Comic Sans MS" pitchFamily="66" charset="0"/>
                <a:ea typeface="ヒラギノ角ゴ Pro W3" charset="-128"/>
              </a:rPr>
              <a:t>Adjust the instrument to zero with distilled water or air.</a:t>
            </a:r>
          </a:p>
          <a:p>
            <a:pPr eaLnBrk="1" hangingPunct="1"/>
            <a:endParaRPr lang="en-US" smtClean="0">
              <a:latin typeface="Comic Sans MS" pitchFamily="66" charset="0"/>
              <a:ea typeface="ヒラギノ角ゴ Pro W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400" smtClean="0">
                <a:latin typeface="Comic Sans MS" pitchFamily="66" charset="0"/>
                <a:ea typeface="ヒラギノ角ゴ Pro W3" charset="-128"/>
              </a:rPr>
              <a:t>Pipette into a cuvette:</a:t>
            </a:r>
            <a:br>
              <a:rPr lang="en-US" sz="2400" smtClean="0">
                <a:latin typeface="Comic Sans MS" pitchFamily="66" charset="0"/>
                <a:ea typeface="ヒラギノ角ゴ Pro W3" charset="-128"/>
              </a:rPr>
            </a:br>
            <a:endParaRPr lang="en-US" sz="2400" smtClean="0">
              <a:latin typeface="Comic Sans MS" pitchFamily="66" charset="0"/>
              <a:ea typeface="ヒラギノ角ゴ Pro W3" charset="-12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052513"/>
          <a:ext cx="7313613" cy="1645902"/>
        </p:xfrm>
        <a:graphic>
          <a:graphicData uri="http://schemas.openxmlformats.org/drawingml/2006/table">
            <a:tbl>
              <a:tblPr/>
              <a:tblGrid>
                <a:gridCol w="3657600"/>
                <a:gridCol w="3656013"/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pitchFamily="66" charset="0"/>
                          <a:ea typeface="ヒラギノ角ゴ Pro W3" charset="-128"/>
                        </a:rPr>
                        <a:t>WR (ml)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pitchFamily="66" charset="0"/>
                          <a:ea typeface="ヒラギノ角ゴ Pro W3" charset="-128"/>
                        </a:rPr>
                        <a:t>1.0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3976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ヒラギノ角ゴ Pro W3" charset="-128"/>
                        </a:rPr>
                        <a:t>Pre-warm to 37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ヒラギノ角ゴ Pro W3" charset="-128"/>
                        </a:rPr>
                        <a:t>℃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ヒラギノ角ゴ Pro W3" charset="-128"/>
                        </a:rPr>
                        <a:t>, then add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  <a:ea typeface="ヒラギノ角ゴ Pro W3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8CC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ヒラギノ角ゴ Pro W3" charset="-128"/>
                        </a:rPr>
                        <a:t>Sample (µL)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  <a:ea typeface="ヒラギノ角ゴ Pro W3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ヒラギノ角ゴ Pro W3" charset="-128"/>
                        </a:rPr>
                        <a:t>100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  <a:ea typeface="ヒラギノ角ゴ Pro W3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8CC"/>
                    </a:solidFill>
                  </a:tcPr>
                </a:tc>
              </a:tr>
            </a:tbl>
          </a:graphicData>
        </a:graphic>
      </p:graphicFrame>
      <p:sp>
        <p:nvSpPr>
          <p:cNvPr id="26640" name="Rectangle 4"/>
          <p:cNvSpPr>
            <a:spLocks noChangeArrowheads="1"/>
          </p:cNvSpPr>
          <p:nvPr/>
        </p:nvSpPr>
        <p:spPr bwMode="auto">
          <a:xfrm>
            <a:off x="533400" y="2895600"/>
            <a:ext cx="8001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>
                <a:latin typeface="Comic Sans MS" pitchFamily="66" charset="0"/>
              </a:rPr>
              <a:t>Mix, incubate at 37℃ for 1 minute and read the absorbance at 340 nm against D.W. (A</a:t>
            </a:r>
            <a:r>
              <a:rPr lang="en-US" sz="2000" baseline="-25000" dirty="0">
                <a:latin typeface="Comic Sans MS" pitchFamily="66" charset="0"/>
              </a:rPr>
              <a:t>1</a:t>
            </a:r>
            <a:r>
              <a:rPr lang="en-US" sz="2000" dirty="0">
                <a:latin typeface="Comic Sans MS" pitchFamily="66" charset="0"/>
              </a:rPr>
              <a:t>).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omic Sans MS" pitchFamily="66" charset="0"/>
              </a:rPr>
              <a:t>Take the </a:t>
            </a:r>
            <a:r>
              <a:rPr lang="en-US" sz="2000" dirty="0" err="1" smtClean="0">
                <a:latin typeface="Comic Sans MS" pitchFamily="66" charset="0"/>
              </a:rPr>
              <a:t>Ab</a:t>
            </a:r>
            <a:r>
              <a:rPr lang="en-US" sz="2000" dirty="0" smtClean="0">
                <a:latin typeface="Comic Sans MS" pitchFamily="66" charset="0"/>
              </a:rPr>
              <a:t> every minutes for 3 </a:t>
            </a:r>
            <a:r>
              <a:rPr lang="en-US" sz="2000" dirty="0">
                <a:latin typeface="Comic Sans MS" pitchFamily="66" charset="0"/>
              </a:rPr>
              <a:t>min read the absorbance(A</a:t>
            </a:r>
            <a:r>
              <a:rPr lang="en-US" sz="2000" baseline="-25000" dirty="0">
                <a:latin typeface="Comic Sans MS" pitchFamily="66" charset="0"/>
              </a:rPr>
              <a:t>2</a:t>
            </a:r>
            <a:r>
              <a:rPr lang="en-US" sz="2000" dirty="0">
                <a:latin typeface="Comic Sans MS" pitchFamily="66" charset="0"/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914400" y="866776"/>
            <a:ext cx="7313613" cy="868362"/>
          </a:xfrm>
        </p:spPr>
        <p:txBody>
          <a:bodyPr/>
          <a:lstStyle/>
          <a:p>
            <a:pPr algn="l" eaLnBrk="1" hangingPunct="1"/>
            <a:r>
              <a:rPr lang="en-US" sz="2400" dirty="0" smtClean="0">
                <a:latin typeface="Comic Sans MS" pitchFamily="66" charset="0"/>
                <a:ea typeface="ヒラギノ角ゴ Pro W3" charset="-128"/>
              </a:rPr>
              <a:t>ΔA/min x 1768= U/L of AST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200" b="1" u="sng" dirty="0" smtClean="0">
                <a:latin typeface="Comic Sans MS" pitchFamily="66" charset="0"/>
                <a:ea typeface="ヒラギノ角ゴ Pro W3" charset="-128"/>
              </a:rPr>
              <a:t>Reference values:</a:t>
            </a:r>
          </a:p>
          <a:p>
            <a:pPr eaLnBrk="1" hangingPunct="1"/>
            <a:r>
              <a:rPr lang="en-US" sz="2200" u="sng" smtClean="0">
                <a:solidFill>
                  <a:srgbClr val="9F2936"/>
                </a:solidFill>
                <a:latin typeface="Comic Sans MS" pitchFamily="66" charset="0"/>
                <a:ea typeface="ヒラギノ角ゴ Pro W3" charset="-128"/>
              </a:rPr>
              <a:t>ALT:</a:t>
            </a:r>
          </a:p>
          <a:p>
            <a:pPr eaLnBrk="1" hangingPunct="1"/>
            <a:r>
              <a:rPr lang="en-US" sz="2200" dirty="0" smtClean="0">
                <a:latin typeface="Comic Sans MS" pitchFamily="66" charset="0"/>
                <a:ea typeface="ヒラギノ角ゴ Pro W3" charset="-128"/>
              </a:rPr>
              <a:t>Men  up to 42 U/L</a:t>
            </a:r>
          </a:p>
          <a:p>
            <a:pPr eaLnBrk="1" hangingPunct="1"/>
            <a:r>
              <a:rPr lang="en-US" sz="2200" dirty="0" smtClean="0">
                <a:latin typeface="Comic Sans MS" pitchFamily="66" charset="0"/>
                <a:ea typeface="ヒラギノ角ゴ Pro W3" charset="-128"/>
              </a:rPr>
              <a:t>Women up to 32 U/L</a:t>
            </a:r>
          </a:p>
          <a:p>
            <a:pPr eaLnBrk="1" hangingPunct="1"/>
            <a:endParaRPr lang="en-US" sz="2200" dirty="0" smtClean="0">
              <a:latin typeface="Comic Sans MS" pitchFamily="66" charset="0"/>
              <a:ea typeface="ヒラギノ角ゴ Pro W3" charset="-128"/>
            </a:endParaRPr>
          </a:p>
          <a:p>
            <a:pPr eaLnBrk="1" hangingPunct="1"/>
            <a:endParaRPr lang="en-US" sz="2200" dirty="0" smtClean="0">
              <a:latin typeface="Comic Sans MS" pitchFamily="66" charset="0"/>
              <a:ea typeface="ヒラギノ角ゴ Pro W3" charset="-12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83568" y="318572"/>
            <a:ext cx="21579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9F2936"/>
                </a:solidFill>
                <a:latin typeface="Comic Sans MS" pitchFamily="66" charset="0"/>
              </a:rPr>
              <a:t>Calculations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kwel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545</TotalTime>
  <Words>232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Inkwell</vt:lpstr>
      <vt:lpstr>Quantitative Determenation of Alanine aminotransferase (ALT)    </vt:lpstr>
      <vt:lpstr>Determenation of Alanine aminotransferase (ALT) </vt:lpstr>
      <vt:lpstr>Enzyme distribution: </vt:lpstr>
      <vt:lpstr>Clinical significance of ALT</vt:lpstr>
      <vt:lpstr>Slide 5</vt:lpstr>
      <vt:lpstr>Pipette into a cuvette: </vt:lpstr>
      <vt:lpstr>ΔA/min x 1768= U/L of AST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Quantitative Determenation of Aspartate aminotransferase (AST) &amp;  Alanine aminotransferase (ALT)</dc:title>
  <dc:creator>Mac</dc:creator>
  <cp:lastModifiedBy>ksu</cp:lastModifiedBy>
  <cp:revision>31</cp:revision>
  <dcterms:created xsi:type="dcterms:W3CDTF">2010-10-02T14:03:55Z</dcterms:created>
  <dcterms:modified xsi:type="dcterms:W3CDTF">2014-04-08T05:12:38Z</dcterms:modified>
</cp:coreProperties>
</file>