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7" r:id="rId2"/>
    <p:sldId id="258" r:id="rId3"/>
    <p:sldId id="261" r:id="rId4"/>
    <p:sldId id="259" r:id="rId5"/>
    <p:sldId id="263" r:id="rId6"/>
    <p:sldId id="260" r:id="rId7"/>
    <p:sldId id="266" r:id="rId8"/>
    <p:sldId id="264" r:id="rId9"/>
    <p:sldId id="265" r:id="rId10"/>
    <p:sldId id="256" r:id="rId11"/>
    <p:sldId id="267" r:id="rId12"/>
    <p:sldId id="270" r:id="rId13"/>
    <p:sldId id="269" r:id="rId14"/>
    <p:sldId id="268" r:id="rId15"/>
    <p:sldId id="271" r:id="rId16"/>
    <p:sldId id="272" r:id="rId17"/>
    <p:sldId id="274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1F3434-F5FD-408E-B249-40C6283A01AD}" type="datetimeFigureOut">
              <a:rPr lang="ar-SA" smtClean="0"/>
              <a:pPr/>
              <a:t>22/04/31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40B767-F2FF-40BC-9728-6982564909B3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Colonic </a:t>
            </a:r>
            <a:r>
              <a:rPr lang="en-US" dirty="0" err="1" smtClean="0"/>
              <a:t>Volvulus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Thamer</a:t>
            </a:r>
            <a:r>
              <a:rPr lang="en-US" dirty="0" smtClean="0"/>
              <a:t> A. Bin </a:t>
            </a:r>
            <a:r>
              <a:rPr lang="en-US" dirty="0" err="1" smtClean="0"/>
              <a:t>Traiki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Radiographic Finding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characteristic </a:t>
            </a:r>
            <a:r>
              <a:rPr lang="en-US" i="1" dirty="0" smtClean="0"/>
              <a:t>bent inner tube</a:t>
            </a:r>
            <a:r>
              <a:rPr lang="en-US" dirty="0" smtClean="0"/>
              <a:t> or </a:t>
            </a:r>
            <a:r>
              <a:rPr lang="en-US" i="1" dirty="0" smtClean="0"/>
              <a:t>coffee bean</a:t>
            </a:r>
            <a:r>
              <a:rPr lang="en-US" dirty="0" smtClean="0"/>
              <a:t> appearance, with the convexity of the loop lying in the right upper quadrant (opposite the site of obstruction). </a:t>
            </a:r>
            <a:endParaRPr lang="en-US" dirty="0" smtClean="0"/>
          </a:p>
          <a:p>
            <a:pPr algn="l" rtl="0"/>
            <a:r>
              <a:rPr lang="en-US" dirty="0" smtClean="0"/>
              <a:t>CT scan reveals characteristic mesenteric whirl sign .</a:t>
            </a:r>
          </a:p>
          <a:p>
            <a:pPr algn="l" rtl="0"/>
            <a:r>
              <a:rPr lang="en-US" dirty="0" err="1" smtClean="0"/>
              <a:t>Gastrografin</a:t>
            </a:r>
            <a:r>
              <a:rPr lang="en-US" dirty="0" smtClean="0"/>
              <a:t> </a:t>
            </a:r>
            <a:r>
              <a:rPr lang="en-US" dirty="0" smtClean="0"/>
              <a:t>enema shows a narrowing at the site of the </a:t>
            </a:r>
            <a:r>
              <a:rPr lang="en-US" dirty="0" err="1" smtClean="0"/>
              <a:t>volvulus</a:t>
            </a:r>
            <a:r>
              <a:rPr lang="en-US" dirty="0" smtClean="0"/>
              <a:t> and a </a:t>
            </a:r>
            <a:r>
              <a:rPr lang="en-US" dirty="0" err="1" smtClean="0"/>
              <a:t>pathognomonic</a:t>
            </a:r>
            <a:r>
              <a:rPr lang="en-US" dirty="0" smtClean="0"/>
              <a:t> </a:t>
            </a:r>
            <a:r>
              <a:rPr lang="en-US" i="1" dirty="0" smtClean="0"/>
              <a:t>bird's beak</a:t>
            </a:r>
            <a:r>
              <a:rPr lang="en-US" dirty="0" smtClean="0"/>
              <a:t> 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928670"/>
            <a:ext cx="4214842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AutoShape 4" descr="mk:@MSITStore:C:\Users\hp\Desktop\Surgery%20Books\Schwartz's%20Principles%20of%20Surgery%208%20ed%202007.chm::/28.%20Colon,%20Rectum,%20and%20Anus_files/loadBinary_040.jpg"/>
          <p:cNvSpPr>
            <a:spLocks noChangeAspect="1" noChangeArrowheads="1"/>
          </p:cNvSpPr>
          <p:nvPr/>
        </p:nvSpPr>
        <p:spPr bwMode="auto">
          <a:xfrm>
            <a:off x="9015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0" name="AutoShape 6" descr="mk:@MSITStore:C:\Users\hp\Desktop\Surgery%20Books\Schwartz's%20Principles%20of%20Surgery%208%20ed%202007.chm::/28.%20Colon,%20Rectum,%20and%20Anus_files/loadBinary_040.jpg"/>
          <p:cNvSpPr>
            <a:spLocks noChangeAspect="1" noChangeArrowheads="1"/>
          </p:cNvSpPr>
          <p:nvPr/>
        </p:nvSpPr>
        <p:spPr bwMode="auto">
          <a:xfrm>
            <a:off x="9015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2" name="AutoShape 8" descr="mk:@MSITStore:C:\Users\hp\Desktop\Surgery%20Books\Schwartz's%20Principles%20of%20Surgery%208%20ed%202007.chm::/28.%20Colon,%20Rectum,%20and%20Anus_files/loadBinary_040.jpg"/>
          <p:cNvSpPr>
            <a:spLocks noChangeAspect="1" noChangeArrowheads="1"/>
          </p:cNvSpPr>
          <p:nvPr/>
        </p:nvSpPr>
        <p:spPr bwMode="auto">
          <a:xfrm>
            <a:off x="9015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Treatment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Resuscitation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err="1" smtClean="0"/>
              <a:t>Nonoperative</a:t>
            </a:r>
            <a:r>
              <a:rPr lang="en-US" dirty="0" smtClean="0"/>
              <a:t> </a:t>
            </a:r>
            <a:r>
              <a:rPr lang="en-US" dirty="0" smtClean="0"/>
              <a:t>Treatment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Operative Treatment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err="1" smtClean="0"/>
              <a:t>Nonoperative</a:t>
            </a:r>
            <a:r>
              <a:rPr lang="en-US" dirty="0" smtClean="0"/>
              <a:t> Treatment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200" dirty="0" smtClean="0"/>
              <a:t>Depends </a:t>
            </a:r>
            <a:r>
              <a:rPr lang="en-US" sz="2200" dirty="0" smtClean="0"/>
              <a:t>on whether the surgeon believes that the bowel is viable or </a:t>
            </a:r>
            <a:r>
              <a:rPr lang="en-US" sz="2200" dirty="0" smtClean="0"/>
              <a:t>nonviable .</a:t>
            </a:r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dirty="0" smtClean="0"/>
              <a:t>Attempt </a:t>
            </a:r>
            <a:r>
              <a:rPr lang="en-US" sz="2200" dirty="0" smtClean="0"/>
              <a:t>at reduction should be made by means of </a:t>
            </a:r>
            <a:r>
              <a:rPr lang="en-US" sz="2200" dirty="0" err="1" smtClean="0"/>
              <a:t>proctosigmoidoscopy</a:t>
            </a:r>
            <a:r>
              <a:rPr lang="en-US" sz="2200" dirty="0" smtClean="0"/>
              <a:t> and insertion of a rectal tube</a:t>
            </a:r>
            <a:r>
              <a:rPr lang="en-US" sz="2200" dirty="0" smtClean="0"/>
              <a:t>.</a:t>
            </a:r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dirty="0" smtClean="0"/>
              <a:t>If </a:t>
            </a:r>
            <a:r>
              <a:rPr lang="en-US" sz="2200" dirty="0" smtClean="0"/>
              <a:t>the </a:t>
            </a:r>
            <a:r>
              <a:rPr lang="en-US" sz="2200" dirty="0" err="1" smtClean="0"/>
              <a:t>volvulus</a:t>
            </a:r>
            <a:r>
              <a:rPr lang="en-US" sz="2200" dirty="0" smtClean="0"/>
              <a:t> can be reduced, an explosive discharge of gas and feces will occur. </a:t>
            </a:r>
            <a:endParaRPr lang="en-US" sz="2200" dirty="0" smtClean="0"/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dirty="0" smtClean="0"/>
              <a:t>The </a:t>
            </a:r>
            <a:r>
              <a:rPr lang="en-US" sz="2200" dirty="0" smtClean="0"/>
              <a:t>rectal tube should be left in place, either taped or, ideally, sutured to the buttock for about 48 hours to avoid the possibility of immediate recurrence.</a:t>
            </a:r>
            <a:endParaRPr lang="ar-SA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Proctosigmoidoscopic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examination should be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undertaken even if the patient has signs and symptoms of nonviable bowel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confirm the extent of involvement and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establish the diagnosis with certainty.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???!!!</a:t>
            </a:r>
          </a:p>
          <a:p>
            <a:pPr algn="l" rtl="0"/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procedure should be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performed with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great care to avoid perforating the bowel.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Flexible </a:t>
            </a:r>
            <a:r>
              <a:rPr lang="en-US" sz="3600" dirty="0" err="1" smtClean="0"/>
              <a:t>sigmoidoscopy</a:t>
            </a:r>
            <a:r>
              <a:rPr lang="en-US" sz="3600" dirty="0" smtClean="0"/>
              <a:t> and colonoscopy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sz="2200" dirty="0" smtClean="0"/>
              <a:t>It has </a:t>
            </a:r>
            <a:r>
              <a:rPr lang="en-US" sz="2200" dirty="0" smtClean="0"/>
              <a:t>the advantage of </a:t>
            </a:r>
            <a:r>
              <a:rPr lang="en-US" sz="2200" dirty="0" smtClean="0"/>
              <a:t>evaluating the </a:t>
            </a:r>
            <a:r>
              <a:rPr lang="en-US" sz="2200" dirty="0" smtClean="0"/>
              <a:t>viability of a greater area of colonic </a:t>
            </a:r>
            <a:r>
              <a:rPr lang="en-US" sz="2200" dirty="0" smtClean="0"/>
              <a:t>mucosa.</a:t>
            </a:r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dirty="0" smtClean="0"/>
              <a:t>B</a:t>
            </a:r>
            <a:r>
              <a:rPr lang="en-US" sz="2200" dirty="0" smtClean="0"/>
              <a:t>ut </a:t>
            </a:r>
            <a:r>
              <a:rPr lang="en-US" sz="2200" dirty="0" smtClean="0"/>
              <a:t>the procedure must be performed with limited manipulation and limited air to minimize the risk of perforation of the distended and edematous </a:t>
            </a:r>
            <a:r>
              <a:rPr lang="en-US" sz="2200" dirty="0" smtClean="0"/>
              <a:t>bowel.</a:t>
            </a:r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dirty="0" smtClean="0"/>
              <a:t> </a:t>
            </a:r>
            <a:r>
              <a:rPr lang="en-US" sz="2200" dirty="0" err="1" smtClean="0"/>
              <a:t>Intraluminal</a:t>
            </a:r>
            <a:r>
              <a:rPr lang="en-US" sz="2200" dirty="0" smtClean="0"/>
              <a:t> </a:t>
            </a:r>
            <a:r>
              <a:rPr lang="en-US" sz="2200" dirty="0" err="1" smtClean="0"/>
              <a:t>stenting</a:t>
            </a:r>
            <a:r>
              <a:rPr lang="en-US" sz="2200" dirty="0" smtClean="0"/>
              <a:t> to prevent early recurrence can be accomplished through the use of flexible plastic tubing or a blunt-ended guide </a:t>
            </a:r>
            <a:r>
              <a:rPr lang="en-US" sz="2200" dirty="0" smtClean="0"/>
              <a:t>wire .</a:t>
            </a:r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dirty="0" smtClean="0"/>
              <a:t> </a:t>
            </a:r>
            <a:r>
              <a:rPr lang="en-US" sz="2200" dirty="0" smtClean="0"/>
              <a:t>An attempt at </a:t>
            </a:r>
            <a:r>
              <a:rPr lang="en-US" sz="2200" dirty="0" err="1" smtClean="0"/>
              <a:t>colonoscopic</a:t>
            </a:r>
            <a:r>
              <a:rPr lang="en-US" sz="2200" dirty="0" smtClean="0"/>
              <a:t> reduction may be considered if </a:t>
            </a:r>
            <a:r>
              <a:rPr lang="en-US" sz="2200" dirty="0" err="1" smtClean="0"/>
              <a:t>proctosigmoidoscopic</a:t>
            </a:r>
            <a:r>
              <a:rPr lang="en-US" sz="2200" dirty="0" smtClean="0"/>
              <a:t> manipulation has been unsuccessful.</a:t>
            </a:r>
            <a:endParaRPr lang="ar-SA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Outcomes :</a:t>
            </a:r>
          </a:p>
          <a:p>
            <a:pPr lvl="1" algn="l" rtl="0"/>
            <a:r>
              <a:rPr lang="en-US" dirty="0" smtClean="0"/>
              <a:t>More recent studies generally indicate that if the bowel is viable, one may anticipate successful reduction of the </a:t>
            </a:r>
            <a:r>
              <a:rPr lang="en-US" dirty="0" err="1" smtClean="0"/>
              <a:t>volvulus</a:t>
            </a:r>
            <a:r>
              <a:rPr lang="en-US" dirty="0" smtClean="0"/>
              <a:t> at least 90% of the time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/>
              <a:t>The </a:t>
            </a:r>
            <a:r>
              <a:rPr lang="en-US" dirty="0" smtClean="0"/>
              <a:t>risk of recurrence is high (40</a:t>
            </a:r>
            <a:r>
              <a:rPr lang="en-US" dirty="0" smtClean="0"/>
              <a:t>%).</a:t>
            </a:r>
          </a:p>
          <a:p>
            <a:pPr lvl="1" algn="l" rtl="0"/>
            <a:r>
              <a:rPr lang="en-US" dirty="0" smtClean="0"/>
              <a:t>For </a:t>
            </a:r>
            <a:r>
              <a:rPr lang="en-US" dirty="0" smtClean="0"/>
              <a:t>this reason, an elective sigmoid </a:t>
            </a:r>
            <a:r>
              <a:rPr lang="en-US" dirty="0" err="1" smtClean="0"/>
              <a:t>colectomy</a:t>
            </a:r>
            <a:r>
              <a:rPr lang="en-US" dirty="0" smtClean="0"/>
              <a:t> should be performed after the patient has been stabilized and undergone an adequate bowel preparation.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Definition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Volvulus</a:t>
            </a:r>
            <a:r>
              <a:rPr lang="en-US" dirty="0" smtClean="0"/>
              <a:t> refers to a torsion or twist of an organ on a pedicle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 colonic </a:t>
            </a:r>
            <a:r>
              <a:rPr lang="en-US" dirty="0" err="1" smtClean="0"/>
              <a:t>volvulus</a:t>
            </a:r>
            <a:r>
              <a:rPr lang="en-US" dirty="0" smtClean="0"/>
              <a:t> :</a:t>
            </a:r>
          </a:p>
          <a:p>
            <a:pPr lvl="1" algn="l" rtl="0"/>
            <a:r>
              <a:rPr lang="en-US" sz="2000" dirty="0" smtClean="0"/>
              <a:t>The bowel becomes twisted on its mesenteric axis with partial or complete obstruction &amp; a variable degree of impairment of its blood supply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Operative treatment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</a:t>
            </a:r>
            <a:r>
              <a:rPr lang="en-US" dirty="0" smtClean="0"/>
              <a:t>presence of necrotic mucosa, ulceration, or dark blood noted on endoscopy examination suggests strangulation and is an indication for operation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If </a:t>
            </a:r>
            <a:r>
              <a:rPr lang="en-US" dirty="0" smtClean="0"/>
              <a:t>dead bowel is present at </a:t>
            </a:r>
            <a:r>
              <a:rPr lang="en-US" dirty="0" err="1" smtClean="0"/>
              <a:t>laparotomy</a:t>
            </a:r>
            <a:r>
              <a:rPr lang="en-US" dirty="0" smtClean="0"/>
              <a:t>, a sigmoid </a:t>
            </a:r>
            <a:r>
              <a:rPr lang="en-US" dirty="0" err="1" smtClean="0"/>
              <a:t>colectomy</a:t>
            </a:r>
            <a:r>
              <a:rPr lang="en-US" dirty="0" smtClean="0"/>
              <a:t> with end colostomy (Hartmann procedure) may be the safest operation to perform.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Cecal</a:t>
            </a:r>
            <a:r>
              <a:rPr lang="en-US" dirty="0" smtClean="0"/>
              <a:t> </a:t>
            </a:r>
            <a:r>
              <a:rPr lang="en-US" dirty="0" err="1" smtClean="0"/>
              <a:t>volvulus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Cecal</a:t>
            </a:r>
            <a:r>
              <a:rPr lang="en-US" dirty="0" smtClean="0"/>
              <a:t> </a:t>
            </a:r>
            <a:r>
              <a:rPr lang="en-US" dirty="0" err="1" smtClean="0"/>
              <a:t>volvulus</a:t>
            </a:r>
            <a:r>
              <a:rPr lang="en-US" dirty="0" smtClean="0"/>
              <a:t> results from </a:t>
            </a:r>
            <a:r>
              <a:rPr lang="en-US" dirty="0" err="1" smtClean="0"/>
              <a:t>nonfixation</a:t>
            </a:r>
            <a:r>
              <a:rPr lang="en-US" dirty="0" smtClean="0"/>
              <a:t> of the right colon. </a:t>
            </a:r>
            <a:endParaRPr lang="en-US" dirty="0" smtClean="0"/>
          </a:p>
          <a:p>
            <a:pPr algn="l" rtl="0"/>
            <a:r>
              <a:rPr lang="en-US" dirty="0" smtClean="0"/>
              <a:t>Rotation </a:t>
            </a:r>
            <a:r>
              <a:rPr lang="en-US" dirty="0" smtClean="0"/>
              <a:t>occurs around the </a:t>
            </a:r>
            <a:r>
              <a:rPr lang="en-US" dirty="0" err="1" smtClean="0"/>
              <a:t>ileocolic</a:t>
            </a:r>
            <a:r>
              <a:rPr lang="en-US" dirty="0" smtClean="0"/>
              <a:t> blood vessels and vascular impairment occurs early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Plain </a:t>
            </a:r>
            <a:r>
              <a:rPr lang="en-US" dirty="0" smtClean="0"/>
              <a:t>x-rays of the abdomen show a characteristic kidney-shaped, air-filled structure in the left upper quadrant (opposite the site of obstruction), and a </a:t>
            </a:r>
            <a:r>
              <a:rPr lang="en-US" dirty="0" err="1" smtClean="0"/>
              <a:t>Gastrografin</a:t>
            </a:r>
            <a:r>
              <a:rPr lang="en-US" dirty="0" smtClean="0"/>
              <a:t> enema confirms obstruction at the level of the </a:t>
            </a:r>
            <a:r>
              <a:rPr lang="en-US" dirty="0" err="1" smtClean="0"/>
              <a:t>volvulus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9289" y="1000108"/>
            <a:ext cx="4285422" cy="585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Treatment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Unlike sigmoid </a:t>
            </a:r>
            <a:r>
              <a:rPr lang="en-US" dirty="0" err="1" smtClean="0"/>
              <a:t>volvulus</a:t>
            </a:r>
            <a:r>
              <a:rPr lang="en-US" dirty="0" smtClean="0"/>
              <a:t>, </a:t>
            </a:r>
            <a:r>
              <a:rPr lang="en-US" dirty="0" err="1" smtClean="0"/>
              <a:t>cecal</a:t>
            </a:r>
            <a:r>
              <a:rPr lang="en-US" dirty="0" smtClean="0"/>
              <a:t> </a:t>
            </a:r>
            <a:r>
              <a:rPr lang="en-US" dirty="0" err="1" smtClean="0"/>
              <a:t>volvulus</a:t>
            </a:r>
            <a:r>
              <a:rPr lang="en-US" dirty="0" smtClean="0"/>
              <a:t> can almost never be </a:t>
            </a:r>
            <a:r>
              <a:rPr lang="en-US" dirty="0" err="1" smtClean="0"/>
              <a:t>detorsed</a:t>
            </a:r>
            <a:r>
              <a:rPr lang="en-US" dirty="0" smtClean="0"/>
              <a:t> </a:t>
            </a:r>
            <a:r>
              <a:rPr lang="en-US" dirty="0" err="1" smtClean="0"/>
              <a:t>endoscopically</a:t>
            </a:r>
            <a:r>
              <a:rPr lang="en-US" dirty="0" smtClean="0"/>
              <a:t>. </a:t>
            </a:r>
            <a:endParaRPr lang="en-US" dirty="0" smtClean="0"/>
          </a:p>
          <a:p>
            <a:pPr algn="l" rtl="0"/>
            <a:r>
              <a:rPr lang="en-US" dirty="0" smtClean="0"/>
              <a:t>Moreover</a:t>
            </a:r>
            <a:r>
              <a:rPr lang="en-US" dirty="0" smtClean="0"/>
              <a:t>, because vascular compromise occurs early in the course of </a:t>
            </a:r>
            <a:r>
              <a:rPr lang="en-US" dirty="0" err="1" smtClean="0"/>
              <a:t>cecal</a:t>
            </a:r>
            <a:r>
              <a:rPr lang="en-US" dirty="0" smtClean="0"/>
              <a:t> </a:t>
            </a:r>
            <a:r>
              <a:rPr lang="en-US" dirty="0" err="1" smtClean="0"/>
              <a:t>volvulus</a:t>
            </a:r>
            <a:r>
              <a:rPr lang="en-US" dirty="0" smtClean="0"/>
              <a:t>, surgical exploration is necessary when the diagnosis is made. </a:t>
            </a:r>
            <a:endParaRPr lang="en-US" dirty="0" smtClean="0"/>
          </a:p>
          <a:p>
            <a:pPr algn="l" rtl="0"/>
            <a:r>
              <a:rPr lang="en-US" dirty="0" smtClean="0"/>
              <a:t>Right </a:t>
            </a:r>
            <a:r>
              <a:rPr lang="en-US" dirty="0" err="1" smtClean="0"/>
              <a:t>hemicolectomy</a:t>
            </a:r>
            <a:r>
              <a:rPr lang="en-US" dirty="0" smtClean="0"/>
              <a:t> with a primary </a:t>
            </a:r>
            <a:r>
              <a:rPr lang="en-US" dirty="0" err="1" smtClean="0"/>
              <a:t>ileocolic</a:t>
            </a:r>
            <a:r>
              <a:rPr lang="en-US" dirty="0" smtClean="0"/>
              <a:t> </a:t>
            </a:r>
            <a:r>
              <a:rPr lang="en-US" dirty="0" err="1" smtClean="0"/>
              <a:t>anastomosis</a:t>
            </a:r>
            <a:r>
              <a:rPr lang="en-US" dirty="0" smtClean="0"/>
              <a:t> can usually be performed safely and prevents recurrence. </a:t>
            </a:r>
            <a:endParaRPr lang="en-US" dirty="0" smtClean="0"/>
          </a:p>
          <a:p>
            <a:pPr algn="l" rtl="0"/>
            <a:r>
              <a:rPr lang="en-US" dirty="0" smtClean="0"/>
              <a:t>Simple </a:t>
            </a:r>
            <a:r>
              <a:rPr lang="en-US" dirty="0" err="1" smtClean="0"/>
              <a:t>detorsion</a:t>
            </a:r>
            <a:r>
              <a:rPr lang="en-US" dirty="0" smtClean="0"/>
              <a:t> or </a:t>
            </a:r>
            <a:r>
              <a:rPr lang="en-US" dirty="0" err="1" smtClean="0"/>
              <a:t>detorsion</a:t>
            </a:r>
            <a:r>
              <a:rPr lang="en-US" dirty="0" smtClean="0"/>
              <a:t> and </a:t>
            </a:r>
            <a:r>
              <a:rPr lang="en-US" dirty="0" err="1" smtClean="0"/>
              <a:t>cecopexy</a:t>
            </a:r>
            <a:r>
              <a:rPr lang="en-US" dirty="0" smtClean="0"/>
              <a:t> are associated with a high rate of recurrence.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Transverse colon </a:t>
            </a:r>
            <a:r>
              <a:rPr lang="en-US" dirty="0" err="1" smtClean="0"/>
              <a:t>volvulus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Extremely </a:t>
            </a:r>
            <a:r>
              <a:rPr lang="en-US" dirty="0" smtClean="0"/>
              <a:t>rare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</a:t>
            </a:r>
            <a:r>
              <a:rPr lang="en-US" dirty="0" err="1" smtClean="0"/>
              <a:t>Nonfixation</a:t>
            </a:r>
            <a:r>
              <a:rPr lang="en-US" dirty="0" smtClean="0"/>
              <a:t> of the colon and chronic constipation with </a:t>
            </a:r>
            <a:r>
              <a:rPr lang="en-US" dirty="0" err="1" smtClean="0"/>
              <a:t>megacolon</a:t>
            </a:r>
            <a:r>
              <a:rPr lang="en-US" dirty="0" smtClean="0"/>
              <a:t> may predispose to transverse colon </a:t>
            </a:r>
            <a:r>
              <a:rPr lang="en-US" dirty="0" err="1" smtClean="0"/>
              <a:t>volvulus</a:t>
            </a:r>
            <a:r>
              <a:rPr lang="en-US" dirty="0" smtClean="0"/>
              <a:t>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 smtClean="0"/>
              <a:t>radiographic appearance of transverse colon </a:t>
            </a:r>
            <a:r>
              <a:rPr lang="en-US" dirty="0" err="1" smtClean="0"/>
              <a:t>volvulus</a:t>
            </a:r>
            <a:r>
              <a:rPr lang="en-US" dirty="0" smtClean="0"/>
              <a:t> resembles sigmoid </a:t>
            </a:r>
            <a:r>
              <a:rPr lang="en-US" dirty="0" err="1" smtClean="0"/>
              <a:t>volvulus</a:t>
            </a:r>
            <a:r>
              <a:rPr lang="en-US" dirty="0" smtClean="0"/>
              <a:t>, but </a:t>
            </a:r>
            <a:r>
              <a:rPr lang="en-US" dirty="0" err="1" smtClean="0"/>
              <a:t>Gastrografin</a:t>
            </a:r>
            <a:r>
              <a:rPr lang="en-US" dirty="0" smtClean="0"/>
              <a:t> enema will reveal a more proximal obstruction.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Although </a:t>
            </a:r>
            <a:r>
              <a:rPr lang="en-US" dirty="0" err="1" smtClean="0"/>
              <a:t>colonoscopic</a:t>
            </a:r>
            <a:r>
              <a:rPr lang="en-US" dirty="0" smtClean="0"/>
              <a:t> </a:t>
            </a:r>
            <a:r>
              <a:rPr lang="en-US" dirty="0" err="1" smtClean="0"/>
              <a:t>detorsion</a:t>
            </a:r>
            <a:r>
              <a:rPr lang="en-US" dirty="0" smtClean="0"/>
              <a:t> is occasionally successful in this setting, most patients require emergent exploration and resection.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/>
            <a:endParaRPr lang="en-US" dirty="0" smtClean="0"/>
          </a:p>
          <a:p>
            <a:pPr algn="ctr" rtl="0">
              <a:buNone/>
            </a:pPr>
            <a:r>
              <a:rPr lang="en-US" dirty="0" smtClean="0"/>
              <a:t>Thank you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Could happen in any portion of large bowel </a:t>
            </a:r>
            <a:r>
              <a:rPr lang="en-US" sz="2400" i="1" dirty="0" smtClean="0"/>
              <a:t>if that segment is attached to a long &amp; floppy mesentery that fixed to the </a:t>
            </a:r>
            <a:r>
              <a:rPr lang="en-US" sz="2400" i="1" dirty="0" err="1" smtClean="0"/>
              <a:t>retroperitonium</a:t>
            </a:r>
            <a:r>
              <a:rPr lang="en-US" sz="2400" i="1" dirty="0" smtClean="0"/>
              <a:t> by narrow base .</a:t>
            </a:r>
          </a:p>
          <a:p>
            <a:pPr lvl="1" algn="l" rtl="0"/>
            <a:r>
              <a:rPr lang="en-US" dirty="0" smtClean="0"/>
              <a:t>The sigmoid colon is involved in up to 90% of cases, </a:t>
            </a:r>
            <a:endParaRPr lang="en-US" dirty="0" smtClean="0"/>
          </a:p>
          <a:p>
            <a:pPr lvl="1" algn="l" rtl="0"/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err="1" smtClean="0"/>
              <a:t>cecum</a:t>
            </a:r>
            <a:r>
              <a:rPr lang="en-US" dirty="0" smtClean="0"/>
              <a:t> </a:t>
            </a:r>
            <a:r>
              <a:rPr lang="en-US" dirty="0" smtClean="0"/>
              <a:t>&lt;</a:t>
            </a:r>
            <a:r>
              <a:rPr lang="en-US" dirty="0" smtClean="0"/>
              <a:t>20</a:t>
            </a:r>
            <a:r>
              <a:rPr lang="en-US" dirty="0" smtClean="0"/>
              <a:t>%(</a:t>
            </a:r>
            <a:r>
              <a:rPr lang="en-US" sz="2000" dirty="0" smtClean="0"/>
              <a:t>this involving </a:t>
            </a:r>
            <a:r>
              <a:rPr lang="en-US" sz="2000" dirty="0" err="1" smtClean="0"/>
              <a:t>Rt</a:t>
            </a:r>
            <a:r>
              <a:rPr lang="en-US" sz="2000" dirty="0" smtClean="0"/>
              <a:t> colon &amp; TI </a:t>
            </a:r>
            <a:r>
              <a:rPr lang="en-US" sz="2000" i="1" u="sng" dirty="0" err="1" smtClean="0">
                <a:solidFill>
                  <a:schemeClr val="accent2">
                    <a:lumMod val="75000"/>
                  </a:schemeClr>
                </a:solidFill>
              </a:rPr>
              <a:t>Cecal</a:t>
            </a:r>
            <a:r>
              <a:rPr lang="en-US" sz="2000" i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i="1" u="sng" dirty="0" err="1" smtClean="0">
                <a:solidFill>
                  <a:schemeClr val="accent2">
                    <a:lumMod val="75000"/>
                  </a:schemeClr>
                </a:solidFill>
              </a:rPr>
              <a:t>volvulus</a:t>
            </a:r>
            <a:r>
              <a:rPr lang="en-US" sz="2000" i="1" u="sng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sz="2000" dirty="0" smtClean="0"/>
              <a:t>or </a:t>
            </a:r>
            <a:r>
              <a:rPr lang="en-US" sz="2000" dirty="0" err="1" smtClean="0"/>
              <a:t>cecum</a:t>
            </a:r>
            <a:r>
              <a:rPr lang="en-US" sz="2000" dirty="0" smtClean="0"/>
              <a:t> alone in highly mobile </a:t>
            </a:r>
            <a:r>
              <a:rPr lang="en-US" sz="2000" dirty="0" err="1" smtClean="0"/>
              <a:t>cecum</a:t>
            </a:r>
            <a:r>
              <a:rPr lang="en-US" sz="2000" dirty="0" smtClean="0"/>
              <a:t> called </a:t>
            </a:r>
            <a:r>
              <a:rPr lang="en-US" sz="2000" i="1" u="sng" dirty="0" err="1" smtClean="0">
                <a:solidFill>
                  <a:schemeClr val="accent2">
                    <a:lumMod val="75000"/>
                  </a:schemeClr>
                </a:solidFill>
              </a:rPr>
              <a:t>cecal</a:t>
            </a:r>
            <a:r>
              <a:rPr lang="en-US" sz="2000" i="1" u="sng" dirty="0" smtClean="0">
                <a:solidFill>
                  <a:schemeClr val="accent2">
                    <a:lumMod val="75000"/>
                  </a:schemeClr>
                </a:solidFill>
              </a:rPr>
              <a:t> bascule</a:t>
            </a:r>
            <a:r>
              <a:rPr lang="en-US" sz="2000" u="sng" dirty="0" smtClean="0"/>
              <a:t> </a:t>
            </a:r>
            <a:r>
              <a:rPr lang="en-US" sz="2000" dirty="0" smtClean="0"/>
              <a:t>)</a:t>
            </a:r>
          </a:p>
          <a:p>
            <a:pPr lvl="1" algn="l" rtl="0"/>
            <a:r>
              <a:rPr lang="en-US" dirty="0" smtClean="0"/>
              <a:t>Transverse </a:t>
            </a:r>
            <a:r>
              <a:rPr lang="en-US" dirty="0" smtClean="0"/>
              <a:t>colon.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Incidence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Geographical variation . </a:t>
            </a:r>
          </a:p>
          <a:p>
            <a:pPr algn="l" rtl="0"/>
            <a:r>
              <a:rPr lang="en-US" dirty="0" smtClean="0"/>
              <a:t>In an unusual </a:t>
            </a:r>
            <a:r>
              <a:rPr lang="en-US" dirty="0" smtClean="0"/>
              <a:t>report from the high-altitude area of the </a:t>
            </a:r>
            <a:r>
              <a:rPr lang="en-US" dirty="0" smtClean="0"/>
              <a:t>Bolivian and </a:t>
            </a:r>
            <a:r>
              <a:rPr lang="en-US" dirty="0" smtClean="0"/>
              <a:t>Peruvian Andes at 13,000 feet above sea level, </a:t>
            </a:r>
            <a:r>
              <a:rPr lang="en-US" dirty="0" smtClean="0"/>
              <a:t>sigmoid </a:t>
            </a:r>
            <a:r>
              <a:rPr lang="en-US" dirty="0" err="1" smtClean="0"/>
              <a:t>volvulus</a:t>
            </a:r>
            <a:r>
              <a:rPr lang="en-US" dirty="0" smtClean="0"/>
              <a:t> </a:t>
            </a:r>
            <a:r>
              <a:rPr lang="en-US" dirty="0" smtClean="0"/>
              <a:t>accounted for 79% of all intestinal obstruction.</a:t>
            </a:r>
          </a:p>
          <a:p>
            <a:pPr algn="l" rtl="0"/>
            <a:r>
              <a:rPr lang="en-US" dirty="0" smtClean="0"/>
              <a:t>The reason is not clear but may be related to the </a:t>
            </a:r>
            <a:r>
              <a:rPr lang="en-US" dirty="0" smtClean="0"/>
              <a:t>increased gas </a:t>
            </a:r>
            <a:r>
              <a:rPr lang="en-US" dirty="0" smtClean="0"/>
              <a:t>volume in the bowel because of high </a:t>
            </a:r>
            <a:r>
              <a:rPr lang="en-US" dirty="0" smtClean="0"/>
              <a:t>altitude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Sigmoid </a:t>
            </a:r>
            <a:r>
              <a:rPr lang="en-US" dirty="0" err="1" smtClean="0"/>
              <a:t>Volvulus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Risk Factors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i="1" dirty="0" smtClean="0"/>
              <a:t>Chronic constipation </a:t>
            </a:r>
            <a:r>
              <a:rPr lang="en-US" sz="2000" dirty="0" smtClean="0"/>
              <a:t>may produce a large, redundant colon (</a:t>
            </a:r>
            <a:r>
              <a:rPr lang="en-US" sz="2000" i="1" dirty="0" smtClean="0"/>
              <a:t>chronic </a:t>
            </a:r>
            <a:r>
              <a:rPr lang="en-US" sz="2000" i="1" dirty="0" err="1" smtClean="0"/>
              <a:t>megacolon</a:t>
            </a:r>
            <a:r>
              <a:rPr lang="en-US" sz="2000" dirty="0" smtClean="0"/>
              <a:t>)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b="1" dirty="0" smtClean="0"/>
              <a:t>Aging</a:t>
            </a:r>
            <a:r>
              <a:rPr lang="en-US" dirty="0" smtClean="0"/>
              <a:t> </a:t>
            </a:r>
            <a:r>
              <a:rPr lang="en-US" sz="2000" dirty="0" smtClean="0"/>
              <a:t>average age at presentation being in 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to 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decade 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400" b="1" dirty="0" smtClean="0"/>
              <a:t>Neuropsychiatric</a:t>
            </a:r>
            <a:r>
              <a:rPr lang="en-US" sz="2000" dirty="0" smtClean="0"/>
              <a:t>  condition treated with psychotropic drugs 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400" b="1" dirty="0" smtClean="0"/>
              <a:t>High fiber &amp; vegetable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Clinically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 </a:t>
            </a:r>
            <a:r>
              <a:rPr lang="en-US" dirty="0" err="1" smtClean="0"/>
              <a:t>volvulus</a:t>
            </a:r>
            <a:r>
              <a:rPr lang="en-US" dirty="0" smtClean="0"/>
              <a:t> may reduce spontaneously, but more commonly produces bowel </a:t>
            </a:r>
            <a:r>
              <a:rPr lang="en-US" dirty="0" smtClean="0"/>
              <a:t>obstruction (</a:t>
            </a:r>
            <a:r>
              <a:rPr lang="en-US" sz="1800" dirty="0" smtClean="0"/>
              <a:t>Acute </a:t>
            </a:r>
            <a:r>
              <a:rPr lang="en-US" sz="1800" dirty="0" smtClean="0"/>
              <a:t>or </a:t>
            </a:r>
            <a:r>
              <a:rPr lang="en-US" sz="1800" dirty="0" err="1" smtClean="0"/>
              <a:t>subacut</a:t>
            </a:r>
            <a:r>
              <a:rPr lang="en-US" sz="1800" dirty="0" smtClean="0"/>
              <a:t>)</a:t>
            </a:r>
            <a:r>
              <a:rPr lang="en-US" dirty="0" smtClean="0"/>
              <a:t> , </a:t>
            </a:r>
            <a:r>
              <a:rPr lang="en-US" dirty="0" smtClean="0"/>
              <a:t>which can progress to strangulation, gangrene, and perforation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abdomen is markedly distended &amp; tympanic which often more dramatic than in other causes of intestinal obstruction 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 case of previous attack resolved spontaneously there will be marked distention with minimal tenderness .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Clinical presentation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2 presentations :</a:t>
            </a:r>
          </a:p>
          <a:p>
            <a:pPr lvl="1" algn="l" rtl="0"/>
            <a:r>
              <a:rPr lang="en-US" dirty="0" smtClean="0"/>
              <a:t>‘‘</a:t>
            </a:r>
            <a:r>
              <a:rPr lang="en-US" b="1" dirty="0" smtClean="0"/>
              <a:t>Acute Fulminating </a:t>
            </a:r>
            <a:r>
              <a:rPr lang="en-US" b="1" dirty="0" smtClean="0"/>
              <a:t>type</a:t>
            </a:r>
            <a:r>
              <a:rPr lang="en-US" dirty="0" smtClean="0"/>
              <a:t>’’ </a:t>
            </a:r>
            <a:endParaRPr lang="en-US" dirty="0" smtClean="0"/>
          </a:p>
          <a:p>
            <a:pPr lvl="2" algn="l" rtl="0"/>
            <a:r>
              <a:rPr lang="en-US" sz="1800" dirty="0" smtClean="0"/>
              <a:t>Patient </a:t>
            </a:r>
            <a:r>
              <a:rPr lang="en-US" sz="1800" dirty="0" smtClean="0"/>
              <a:t>is </a:t>
            </a:r>
            <a:r>
              <a:rPr lang="en-US" sz="1800" dirty="0" smtClean="0"/>
              <a:t>generally  younger , onset is </a:t>
            </a:r>
            <a:r>
              <a:rPr lang="en-US" sz="1800" dirty="0" smtClean="0"/>
              <a:t>sudden</a:t>
            </a:r>
            <a:r>
              <a:rPr lang="en-US" sz="1800" dirty="0" smtClean="0"/>
              <a:t>, course </a:t>
            </a:r>
            <a:r>
              <a:rPr lang="en-US" sz="1800" dirty="0" smtClean="0"/>
              <a:t>is rapid</a:t>
            </a:r>
            <a:r>
              <a:rPr lang="en-US" sz="1800" dirty="0" smtClean="0"/>
              <a:t>.</a:t>
            </a:r>
          </a:p>
          <a:p>
            <a:pPr lvl="2" algn="l" rtl="0"/>
            <a:r>
              <a:rPr lang="en-US" sz="1800" dirty="0" smtClean="0"/>
              <a:t>Generally</a:t>
            </a:r>
            <a:r>
              <a:rPr lang="en-US" sz="1800" dirty="0" smtClean="0"/>
              <a:t>, there is little history of </a:t>
            </a:r>
            <a:r>
              <a:rPr lang="en-US" sz="1800" dirty="0" smtClean="0"/>
              <a:t>previous episodes</a:t>
            </a:r>
            <a:r>
              <a:rPr lang="en-US" sz="1800" dirty="0" smtClean="0"/>
              <a:t>, </a:t>
            </a:r>
            <a:endParaRPr lang="en-US" sz="1800" dirty="0" smtClean="0"/>
          </a:p>
          <a:p>
            <a:pPr lvl="2" algn="l" rtl="0"/>
            <a:r>
              <a:rPr lang="en-US" sz="1800" dirty="0" smtClean="0"/>
              <a:t>Symptoms </a:t>
            </a:r>
            <a:r>
              <a:rPr lang="en-US" sz="1800" dirty="0" smtClean="0"/>
              <a:t>include early vomiting, </a:t>
            </a:r>
            <a:r>
              <a:rPr lang="en-US" sz="1800" dirty="0" smtClean="0"/>
              <a:t>diffuse abdominal </a:t>
            </a:r>
            <a:r>
              <a:rPr lang="en-US" sz="1800" dirty="0" smtClean="0"/>
              <a:t>pain and tenderness, marked prostration, </a:t>
            </a:r>
            <a:r>
              <a:rPr lang="en-US" sz="1800" dirty="0" smtClean="0"/>
              <a:t>and the </a:t>
            </a:r>
            <a:r>
              <a:rPr lang="en-US" sz="1800" dirty="0" smtClean="0"/>
              <a:t>early appearance of gangrene</a:t>
            </a:r>
            <a:r>
              <a:rPr lang="en-US" sz="1800" dirty="0" smtClean="0"/>
              <a:t>.</a:t>
            </a:r>
          </a:p>
          <a:p>
            <a:pPr lvl="2" algn="l" rtl="0"/>
            <a:r>
              <a:rPr lang="en-US" sz="1800" dirty="0" smtClean="0"/>
              <a:t>Distention </a:t>
            </a:r>
            <a:r>
              <a:rPr lang="en-US" sz="1800" dirty="0" smtClean="0"/>
              <a:t>may be </a:t>
            </a:r>
            <a:r>
              <a:rPr lang="en-US" sz="1800" dirty="0" smtClean="0"/>
              <a:t>minimal, </a:t>
            </a:r>
          </a:p>
          <a:p>
            <a:pPr lvl="2" algn="l" rtl="0"/>
            <a:r>
              <a:rPr lang="en-US" sz="1800" dirty="0" smtClean="0"/>
              <a:t>In </a:t>
            </a:r>
            <a:r>
              <a:rPr lang="en-US" sz="1800" dirty="0" smtClean="0"/>
              <a:t>its </a:t>
            </a:r>
            <a:r>
              <a:rPr lang="en-US" sz="1800" dirty="0" smtClean="0"/>
              <a:t>classic form </a:t>
            </a:r>
            <a:r>
              <a:rPr lang="en-US" sz="1800" dirty="0" smtClean="0"/>
              <a:t>the acute fulminating variety of sigmoid </a:t>
            </a:r>
            <a:r>
              <a:rPr lang="en-US" sz="1800" dirty="0" err="1" smtClean="0"/>
              <a:t>volvulus</a:t>
            </a:r>
            <a:r>
              <a:rPr lang="en-US" sz="1800" dirty="0" smtClean="0"/>
              <a:t> produces </a:t>
            </a:r>
            <a:r>
              <a:rPr lang="en-US" sz="1800" dirty="0" smtClean="0"/>
              <a:t>no distinctive diagnostic signs except for </a:t>
            </a:r>
            <a:r>
              <a:rPr lang="en-US" sz="1800" dirty="0" smtClean="0"/>
              <a:t>the clinical </a:t>
            </a:r>
            <a:r>
              <a:rPr lang="en-US" sz="1800" dirty="0" smtClean="0"/>
              <a:t>picture of an acute abdominal catastrophe</a:t>
            </a:r>
            <a:r>
              <a:rPr lang="en-US" sz="1800" dirty="0" smtClean="0"/>
              <a:t>;</a:t>
            </a:r>
          </a:p>
          <a:p>
            <a:pPr lvl="2" algn="l" rtl="0"/>
            <a:r>
              <a:rPr lang="en-US" sz="1800" dirty="0" smtClean="0"/>
              <a:t>The actual diagnosis </a:t>
            </a:r>
            <a:r>
              <a:rPr lang="en-US" sz="1800" dirty="0" smtClean="0"/>
              <a:t>is made at </a:t>
            </a:r>
            <a:r>
              <a:rPr lang="en-US" sz="1800" dirty="0" err="1" smtClean="0"/>
              <a:t>celiotomy</a:t>
            </a:r>
            <a:r>
              <a:rPr lang="en-US" sz="1800" dirty="0" smtClean="0"/>
              <a:t>.</a:t>
            </a:r>
          </a:p>
          <a:p>
            <a:pPr lvl="2">
              <a:buNone/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Ann </a:t>
            </a:r>
            <a:r>
              <a:rPr lang="en-US" sz="1200" dirty="0" err="1" smtClean="0">
                <a:solidFill>
                  <a:schemeClr val="accent2">
                    <a:lumMod val="75000"/>
                  </a:schemeClr>
                </a:solidFill>
              </a:rPr>
              <a:t>Surg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1957;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146:52–60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err="1" smtClean="0"/>
              <a:t>Subacute</a:t>
            </a:r>
            <a:r>
              <a:rPr lang="en-US" b="1" dirty="0" smtClean="0"/>
              <a:t> Progressive Type</a:t>
            </a:r>
            <a:r>
              <a:rPr lang="en-US" dirty="0" smtClean="0"/>
              <a:t>,</a:t>
            </a:r>
            <a:endParaRPr lang="en-US" dirty="0" smtClean="0"/>
          </a:p>
          <a:p>
            <a:pPr lvl="1" algn="l" rtl="0"/>
            <a:r>
              <a:rPr lang="en-US" sz="2000" dirty="0" smtClean="0"/>
              <a:t>The </a:t>
            </a:r>
            <a:r>
              <a:rPr lang="en-US" sz="2000" dirty="0" smtClean="0"/>
              <a:t>more common presentation. </a:t>
            </a:r>
            <a:endParaRPr lang="en-US" sz="2000" dirty="0" smtClean="0"/>
          </a:p>
          <a:p>
            <a:pPr lvl="1" algn="l" rtl="0"/>
            <a:r>
              <a:rPr lang="en-US" sz="2000" dirty="0" smtClean="0"/>
              <a:t>The </a:t>
            </a:r>
            <a:r>
              <a:rPr lang="en-US" sz="2000" dirty="0" smtClean="0"/>
              <a:t>patient is </a:t>
            </a:r>
            <a:r>
              <a:rPr lang="en-US" sz="2000" dirty="0" smtClean="0"/>
              <a:t>generally older</a:t>
            </a:r>
            <a:r>
              <a:rPr lang="en-US" sz="2000" dirty="0" smtClean="0"/>
              <a:t>, </a:t>
            </a:r>
            <a:r>
              <a:rPr lang="en-US" sz="2000" dirty="0" smtClean="0"/>
              <a:t>onset </a:t>
            </a:r>
            <a:r>
              <a:rPr lang="en-US" sz="2000" dirty="0" smtClean="0"/>
              <a:t>more gradual, and the early course </a:t>
            </a:r>
            <a:r>
              <a:rPr lang="en-US" sz="2000" dirty="0" smtClean="0"/>
              <a:t>more benign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pPr lvl="1" algn="l" rtl="0"/>
            <a:r>
              <a:rPr lang="en-US" sz="2000" dirty="0" smtClean="0"/>
              <a:t>There </a:t>
            </a:r>
            <a:r>
              <a:rPr lang="en-US" sz="2000" dirty="0" smtClean="0"/>
              <a:t>is often a history of previous attacks </a:t>
            </a:r>
            <a:r>
              <a:rPr lang="en-US" sz="2000" dirty="0" smtClean="0"/>
              <a:t>and chronic </a:t>
            </a:r>
            <a:r>
              <a:rPr lang="en-US" sz="2000" dirty="0" smtClean="0"/>
              <a:t>constipation. </a:t>
            </a:r>
            <a:endParaRPr lang="en-US" sz="2000" dirty="0" smtClean="0"/>
          </a:p>
          <a:p>
            <a:pPr lvl="1" algn="l" rtl="0"/>
            <a:r>
              <a:rPr lang="en-US" sz="2000" dirty="0" smtClean="0"/>
              <a:t>Vomiting </a:t>
            </a:r>
            <a:r>
              <a:rPr lang="en-US" sz="2000" dirty="0" smtClean="0"/>
              <a:t>occurs late, pain is minimal,</a:t>
            </a:r>
          </a:p>
          <a:p>
            <a:pPr lvl="1" algn="l" rtl="0"/>
            <a:r>
              <a:rPr lang="en-US" sz="2000" dirty="0" smtClean="0"/>
              <a:t>Signs </a:t>
            </a:r>
            <a:r>
              <a:rPr lang="en-US" sz="2000" dirty="0" smtClean="0"/>
              <a:t>of peritonitis are usually not present</a:t>
            </a:r>
            <a:r>
              <a:rPr lang="en-US" sz="2000" dirty="0" smtClean="0"/>
              <a:t>.</a:t>
            </a:r>
          </a:p>
          <a:p>
            <a:pPr lvl="1" algn="l" rtl="0"/>
            <a:r>
              <a:rPr lang="en-US" sz="2000" dirty="0" smtClean="0"/>
              <a:t>Abdominal distention </a:t>
            </a:r>
            <a:r>
              <a:rPr lang="en-US" sz="2000" dirty="0" smtClean="0"/>
              <a:t>is generally extreme in this form</a:t>
            </a:r>
            <a:r>
              <a:rPr lang="en-US" sz="2000" dirty="0" smtClean="0"/>
              <a:t>,</a:t>
            </a:r>
          </a:p>
          <a:p>
            <a:pPr lvl="1" algn="l" rtl="0"/>
            <a:r>
              <a:rPr lang="en-US" sz="2000" dirty="0" smtClean="0"/>
              <a:t>Radiographic findings </a:t>
            </a:r>
            <a:r>
              <a:rPr lang="en-US" sz="2000" dirty="0" smtClean="0"/>
              <a:t>are usually diagnostic</a:t>
            </a:r>
            <a:r>
              <a:rPr lang="en-US" sz="2000" dirty="0" smtClean="0"/>
              <a:t>.</a:t>
            </a:r>
          </a:p>
          <a:p>
            <a:pPr lvl="1">
              <a:buNone/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Ann </a:t>
            </a:r>
            <a:r>
              <a:rPr lang="en-US" sz="1200" dirty="0" err="1" smtClean="0">
                <a:solidFill>
                  <a:schemeClr val="accent2">
                    <a:lumMod val="75000"/>
                  </a:schemeClr>
                </a:solidFill>
              </a:rPr>
              <a:t>Surg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1957; 146:52–60</a:t>
            </a:r>
            <a:endParaRPr lang="en-US" sz="1200" dirty="0" smtClean="0"/>
          </a:p>
          <a:p>
            <a:pPr lvl="1" algn="r">
              <a:buNone/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253</TotalTime>
  <Words>1036</Words>
  <Application>Microsoft Office PowerPoint</Application>
  <PresentationFormat>On-screen Show (4:3)</PresentationFormat>
  <Paragraphs>107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Colonic Volvulus</vt:lpstr>
      <vt:lpstr>Definition</vt:lpstr>
      <vt:lpstr>Cont…</vt:lpstr>
      <vt:lpstr>Incidence </vt:lpstr>
      <vt:lpstr>Sigmoid Volvulus</vt:lpstr>
      <vt:lpstr>Risk Factors</vt:lpstr>
      <vt:lpstr>Clinically</vt:lpstr>
      <vt:lpstr>Clinical presentation</vt:lpstr>
      <vt:lpstr>Slide 9</vt:lpstr>
      <vt:lpstr>Slide 10</vt:lpstr>
      <vt:lpstr>Radiographic Finding</vt:lpstr>
      <vt:lpstr>Slide 12</vt:lpstr>
      <vt:lpstr>Slide 13</vt:lpstr>
      <vt:lpstr>Slide 14</vt:lpstr>
      <vt:lpstr>Treatment</vt:lpstr>
      <vt:lpstr>Nonoperative Treatment</vt:lpstr>
      <vt:lpstr>Slide 17</vt:lpstr>
      <vt:lpstr>Flexible sigmoidoscopy and colonoscopy </vt:lpstr>
      <vt:lpstr>Cont…</vt:lpstr>
      <vt:lpstr>Operative treatment</vt:lpstr>
      <vt:lpstr>Cecal volvulus</vt:lpstr>
      <vt:lpstr>Slide 22</vt:lpstr>
      <vt:lpstr>Slide 23</vt:lpstr>
      <vt:lpstr>Slide 24</vt:lpstr>
      <vt:lpstr>Treatment </vt:lpstr>
      <vt:lpstr>Transverse colon volvulus </vt:lpstr>
      <vt:lpstr>Slide 27</vt:lpstr>
      <vt:lpstr>Slide 28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32</cp:revision>
  <dcterms:created xsi:type="dcterms:W3CDTF">2010-04-05T20:53:05Z</dcterms:created>
  <dcterms:modified xsi:type="dcterms:W3CDTF">2010-04-06T22:21:36Z</dcterms:modified>
</cp:coreProperties>
</file>