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3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4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F878FB-6AB1-4D7D-9EAF-CDA93134363E}" type="datetimeFigureOut">
              <a:rPr lang="ar-SA" smtClean="0"/>
              <a:pPr/>
              <a:t>16/12/1435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F26260C-549B-4F1A-87A1-9C2C4F579CF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31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F878FB-6AB1-4D7D-9EAF-CDA93134363E}" type="datetimeFigureOut">
              <a:rPr lang="ar-SA" smtClean="0"/>
              <a:pPr/>
              <a:t>16/12/1435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6260C-549B-4F1A-87A1-9C2C4F579CF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2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F878FB-6AB1-4D7D-9EAF-CDA93134363E}" type="datetimeFigureOut">
              <a:rPr lang="ar-SA" smtClean="0"/>
              <a:pPr/>
              <a:t>16/12/1435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6260C-549B-4F1A-87A1-9C2C4F579CF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F878FB-6AB1-4D7D-9EAF-CDA93134363E}" type="datetimeFigureOut">
              <a:rPr lang="ar-SA" smtClean="0"/>
              <a:pPr/>
              <a:t>16/12/1435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6260C-549B-4F1A-87A1-9C2C4F579CF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F878FB-6AB1-4D7D-9EAF-CDA93134363E}" type="datetimeFigureOut">
              <a:rPr lang="ar-SA" smtClean="0"/>
              <a:pPr/>
              <a:t>16/12/1435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6260C-549B-4F1A-87A1-9C2C4F579CF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3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3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F878FB-6AB1-4D7D-9EAF-CDA93134363E}" type="datetimeFigureOut">
              <a:rPr lang="ar-SA" smtClean="0"/>
              <a:pPr/>
              <a:t>16/12/1435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6260C-549B-4F1A-87A1-9C2C4F579CF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6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6" y="1444296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F878FB-6AB1-4D7D-9EAF-CDA93134363E}" type="datetimeFigureOut">
              <a:rPr lang="ar-SA" smtClean="0"/>
              <a:pPr/>
              <a:t>16/12/1435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6260C-549B-4F1A-87A1-9C2C4F579CF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F878FB-6AB1-4D7D-9EAF-CDA93134363E}" type="datetimeFigureOut">
              <a:rPr lang="ar-SA" smtClean="0"/>
              <a:pPr/>
              <a:t>16/12/1435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6260C-549B-4F1A-87A1-9C2C4F579CF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F878FB-6AB1-4D7D-9EAF-CDA93134363E}" type="datetimeFigureOut">
              <a:rPr lang="ar-SA" smtClean="0"/>
              <a:pPr/>
              <a:t>16/12/1435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6260C-549B-4F1A-87A1-9C2C4F579CF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6F878FB-6AB1-4D7D-9EAF-CDA93134363E}" type="datetimeFigureOut">
              <a:rPr lang="ar-SA" smtClean="0"/>
              <a:pPr/>
              <a:t>16/12/1435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6260C-549B-4F1A-87A1-9C2C4F579CF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F878FB-6AB1-4D7D-9EAF-CDA93134363E}" type="datetimeFigureOut">
              <a:rPr lang="ar-SA" smtClean="0"/>
              <a:pPr/>
              <a:t>16/12/1435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3" y="6407946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F26260C-549B-4F1A-87A1-9C2C4F579CF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1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40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40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3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6F878FB-6AB1-4D7D-9EAF-CDA93134363E}" type="datetimeFigureOut">
              <a:rPr lang="ar-SA" smtClean="0"/>
              <a:pPr/>
              <a:t>16/12/1435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3" y="6407946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6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F26260C-549B-4F1A-87A1-9C2C4F579CF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/>
              <a:t>Color Test for Specific Amino Acids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Done by :Sahar Al-Subaie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Principle: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57200" y="3886200"/>
            <a:ext cx="8686800" cy="1752600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Tryptophan + </a:t>
            </a:r>
            <a:r>
              <a:rPr lang="en-US" dirty="0" smtClean="0"/>
              <a:t>Hopkins-Cole  </a:t>
            </a:r>
            <a:r>
              <a:rPr lang="en-US" dirty="0"/>
              <a:t>  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r>
              <a:rPr lang="en-US" dirty="0" smtClean="0"/>
              <a:t>  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purple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ring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5562600" y="4343400"/>
            <a:ext cx="990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Sakaguchi</a:t>
            </a:r>
            <a:r>
              <a:rPr lang="en-US" dirty="0" smtClean="0"/>
              <a:t> </a:t>
            </a:r>
            <a:r>
              <a:rPr lang="en-US" dirty="0"/>
              <a:t>Test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9072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Aim: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3733800"/>
            <a:ext cx="9296400" cy="1752600"/>
          </a:xfrm>
        </p:spPr>
        <p:txBody>
          <a:bodyPr/>
          <a:lstStyle/>
          <a:p>
            <a:pPr algn="l" rtl="0"/>
            <a:r>
              <a:rPr lang="en-US" dirty="0" smtClean="0"/>
              <a:t>This </a:t>
            </a:r>
            <a:r>
              <a:rPr lang="en-US" dirty="0"/>
              <a:t>test is specific for the </a:t>
            </a:r>
            <a:r>
              <a:rPr lang="en-US" dirty="0" err="1" smtClean="0"/>
              <a:t>arginine</a:t>
            </a:r>
            <a:r>
              <a:rPr lang="en-US" dirty="0" smtClean="0"/>
              <a:t> (</a:t>
            </a:r>
            <a:r>
              <a:rPr lang="en-US" dirty="0" smtClean="0"/>
              <a:t>guanidine </a:t>
            </a:r>
            <a:r>
              <a:rPr lang="en-US" dirty="0" smtClean="0"/>
              <a:t>group)</a:t>
            </a:r>
            <a:endParaRPr lang="ar-SA" dirty="0"/>
          </a:p>
        </p:txBody>
      </p:sp>
      <p:pic>
        <p:nvPicPr>
          <p:cNvPr id="3074" name="Picture 2" descr="http://www.solutioninn.com/images2/22-C-O-B-M%20(118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600200"/>
            <a:ext cx="4191000" cy="1714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868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Principle: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09600" y="3886200"/>
            <a:ext cx="8305800" cy="1752600"/>
          </a:xfrm>
        </p:spPr>
        <p:txBody>
          <a:bodyPr/>
          <a:lstStyle/>
          <a:p>
            <a:pPr algn="l"/>
            <a:r>
              <a:rPr lang="en-US" dirty="0" err="1"/>
              <a:t>arginine</a:t>
            </a:r>
            <a:r>
              <a:rPr lang="en-US" dirty="0"/>
              <a:t> </a:t>
            </a:r>
            <a:r>
              <a:rPr lang="en-US" dirty="0" smtClean="0"/>
              <a:t>+α-</a:t>
            </a:r>
            <a:r>
              <a:rPr lang="en-US" dirty="0" err="1" smtClean="0"/>
              <a:t>Naphthol</a:t>
            </a:r>
            <a:r>
              <a:rPr lang="en-US" dirty="0" smtClean="0"/>
              <a:t> </a:t>
            </a:r>
            <a:r>
              <a:rPr lang="en-US" dirty="0" err="1" smtClean="0"/>
              <a:t>NaOBr</a:t>
            </a:r>
            <a:r>
              <a:rPr lang="en-US" dirty="0" smtClean="0"/>
              <a:t>        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red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color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5715000" y="4267200"/>
            <a:ext cx="7429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ثلث متساوي الساقين 7"/>
          <p:cNvSpPr/>
          <p:nvPr/>
        </p:nvSpPr>
        <p:spPr>
          <a:xfrm>
            <a:off x="5943600" y="3962400"/>
            <a:ext cx="28575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599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Thank you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Outlines: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5800" y="3200400"/>
            <a:ext cx="7772400" cy="1905000"/>
          </a:xfrm>
        </p:spPr>
        <p:txBody>
          <a:bodyPr/>
          <a:lstStyle/>
          <a:p>
            <a:pPr algn="l" rtl="0">
              <a:buFont typeface="Wingdings" pitchFamily="2" charset="2"/>
              <a:buChar char="q"/>
            </a:pPr>
            <a:r>
              <a:rPr lang="en-US" dirty="0" err="1" smtClean="0"/>
              <a:t>Millon's</a:t>
            </a:r>
            <a:r>
              <a:rPr lang="en-US" dirty="0" smtClean="0"/>
              <a:t> </a:t>
            </a:r>
            <a:r>
              <a:rPr lang="en-US" dirty="0" smtClean="0"/>
              <a:t>Test</a:t>
            </a:r>
          </a:p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Hopkins-Cole </a:t>
            </a:r>
            <a:r>
              <a:rPr lang="en-US" dirty="0" smtClean="0"/>
              <a:t>Test</a:t>
            </a:r>
          </a:p>
          <a:p>
            <a:pPr algn="l" rtl="0">
              <a:buFont typeface="Wingdings" pitchFamily="2" charset="2"/>
              <a:buChar char="q"/>
            </a:pPr>
            <a:r>
              <a:rPr lang="en-US" dirty="0" err="1" smtClean="0"/>
              <a:t>Sakaguchi</a:t>
            </a:r>
            <a:r>
              <a:rPr lang="en-US" dirty="0" smtClean="0"/>
              <a:t> Test</a:t>
            </a:r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/>
              <a:t>Millon's</a:t>
            </a:r>
            <a:r>
              <a:rPr lang="en-US" dirty="0"/>
              <a:t> </a:t>
            </a:r>
            <a:r>
              <a:rPr lang="en-US" dirty="0" smtClean="0"/>
              <a:t>Test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Aim: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57200" y="3581402"/>
            <a:ext cx="10515600" cy="1265193"/>
          </a:xfrm>
        </p:spPr>
        <p:txBody>
          <a:bodyPr/>
          <a:lstStyle/>
          <a:p>
            <a:pPr algn="l" rtl="0"/>
            <a:r>
              <a:rPr lang="en-US" sz="2400" dirty="0"/>
              <a:t>Used for detecting </a:t>
            </a:r>
            <a:r>
              <a:rPr lang="en-US" sz="2400" dirty="0" smtClean="0"/>
              <a:t>the presence of monohydroxybenzene  derivatives</a:t>
            </a:r>
            <a:r>
              <a:rPr lang="en-US" dirty="0"/>
              <a:t> 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1447800"/>
            <a:ext cx="3124200" cy="2136032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monohydroxybenzene derivatives: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/>
            <a:r>
              <a:rPr lang="en-US" dirty="0"/>
              <a:t>Tyrosine, Tyrosine derivatives, Phenol</a:t>
            </a:r>
            <a:endParaRPr lang="ar-SA" dirty="0"/>
          </a:p>
        </p:txBody>
      </p:sp>
      <p:pic>
        <p:nvPicPr>
          <p:cNvPr id="10244" name="Picture 4" descr="http://s3.amazonaws.com/answer-board-image/001cb266-bd1f-402d-b886-73a886649264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66025" y="1295400"/>
            <a:ext cx="1577975" cy="2868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Principle: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372600" cy="175260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Phenolic </a:t>
            </a:r>
            <a:r>
              <a:rPr lang="en-US" dirty="0"/>
              <a:t>group of </a:t>
            </a:r>
            <a:r>
              <a:rPr lang="en-US" dirty="0" smtClean="0"/>
              <a:t>tyrosine +</a:t>
            </a:r>
            <a:r>
              <a:rPr lang="en-US" dirty="0" err="1" smtClean="0"/>
              <a:t>Millon's</a:t>
            </a:r>
            <a:r>
              <a:rPr lang="en-US" dirty="0" smtClean="0"/>
              <a:t> </a:t>
            </a:r>
            <a:r>
              <a:rPr lang="en-US" dirty="0"/>
              <a:t>reagent </a:t>
            </a:r>
            <a:r>
              <a:rPr lang="en-US" dirty="0" smtClean="0"/>
              <a:t>       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red</a:t>
            </a:r>
            <a:r>
              <a:rPr lang="en-US" dirty="0" smtClean="0"/>
              <a:t>   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color</a:t>
            </a:r>
            <a:r>
              <a:rPr lang="en-US" dirty="0" smtClean="0"/>
              <a:t> (mercury </a:t>
            </a:r>
            <a:r>
              <a:rPr lang="en-US" dirty="0"/>
              <a:t>salt of nitrated </a:t>
            </a:r>
            <a:r>
              <a:rPr lang="en-US" dirty="0" smtClean="0"/>
              <a:t>tyrosine)</a:t>
            </a:r>
            <a:endParaRPr lang="en-US" dirty="0"/>
          </a:p>
          <a:p>
            <a:pPr algn="l" rtl="0"/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7391400" y="4114800"/>
            <a:ext cx="1066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ثلث متساوي الساقين 7"/>
          <p:cNvSpPr/>
          <p:nvPr/>
        </p:nvSpPr>
        <p:spPr>
          <a:xfrm>
            <a:off x="7696200" y="3886200"/>
            <a:ext cx="304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err="1" smtClean="0"/>
              <a:t>Millon's</a:t>
            </a:r>
            <a:r>
              <a:rPr lang="en-US" dirty="0" smtClean="0"/>
              <a:t> reagent: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3400" y="3611607"/>
            <a:ext cx="8610600" cy="1199704"/>
          </a:xfrm>
        </p:spPr>
        <p:txBody>
          <a:bodyPr>
            <a:normAutofit fontScale="47500" lnSpcReduction="20000"/>
          </a:bodyPr>
          <a:lstStyle/>
          <a:p>
            <a:pPr algn="l" rtl="0"/>
            <a:r>
              <a:rPr lang="en-US" sz="5100" dirty="0" smtClean="0"/>
              <a:t>It is a </a:t>
            </a:r>
            <a:r>
              <a:rPr lang="en-US" sz="5100" dirty="0"/>
              <a:t>solution of mercuric and </a:t>
            </a:r>
            <a:r>
              <a:rPr lang="en-US" sz="5100" dirty="0" err="1"/>
              <a:t>mercurous</a:t>
            </a:r>
            <a:r>
              <a:rPr lang="en-US" sz="5100" dirty="0"/>
              <a:t> ions in nitric and nitrous acids</a:t>
            </a:r>
            <a:r>
              <a:rPr lang="en-US" sz="3800" dirty="0"/>
              <a:t>.</a:t>
            </a:r>
          </a:p>
          <a:p>
            <a:pPr algn="l" rtl="0"/>
            <a:r>
              <a:rPr lang="en-US" sz="3800" dirty="0" smtClean="0"/>
              <a:t/>
            </a:r>
            <a:br>
              <a:rPr lang="en-US" sz="3800" dirty="0" smtClean="0"/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Hopkins-Cole Test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Aim: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3886200"/>
            <a:ext cx="8610600" cy="1752600"/>
          </a:xfrm>
        </p:spPr>
        <p:txBody>
          <a:bodyPr/>
          <a:lstStyle/>
          <a:p>
            <a:pPr algn="l" rtl="0"/>
            <a:r>
              <a:rPr lang="ar-SA" dirty="0" smtClean="0"/>
              <a:t> </a:t>
            </a:r>
            <a:r>
              <a:rPr lang="en-US" dirty="0" smtClean="0"/>
              <a:t>This test aims to detect Tryptophan (indole ring)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381000"/>
            <a:ext cx="2950275" cy="3256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121</TotalTime>
  <Words>121</Words>
  <Application>Microsoft Office PowerPoint</Application>
  <PresentationFormat>عرض على الشاشة (3:4)‏</PresentationFormat>
  <Paragraphs>29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ملتقى</vt:lpstr>
      <vt:lpstr>Color Test for Specific Amino Acids</vt:lpstr>
      <vt:lpstr>Outlines: </vt:lpstr>
      <vt:lpstr>Millon's Test</vt:lpstr>
      <vt:lpstr>Aim:</vt:lpstr>
      <vt:lpstr>monohydroxybenzene derivatives:</vt:lpstr>
      <vt:lpstr>Principle: </vt:lpstr>
      <vt:lpstr>Millon's reagent:</vt:lpstr>
      <vt:lpstr>Hopkins-Cole Test</vt:lpstr>
      <vt:lpstr>Aim: </vt:lpstr>
      <vt:lpstr>Principle: </vt:lpstr>
      <vt:lpstr>Sakaguchi Test</vt:lpstr>
      <vt:lpstr>Aim:</vt:lpstr>
      <vt:lpstr>Principle:</vt:lpstr>
      <vt:lpstr>Thank you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Test for Specific Amino Acids</dc:title>
  <dc:creator>أريج</dc:creator>
  <cp:lastModifiedBy>أريج</cp:lastModifiedBy>
  <cp:revision>13</cp:revision>
  <dcterms:created xsi:type="dcterms:W3CDTF">2014-09-15T17:13:26Z</dcterms:created>
  <dcterms:modified xsi:type="dcterms:W3CDTF">2014-10-10T10:48:40Z</dcterms:modified>
</cp:coreProperties>
</file>