
<file path=[Content_Types].xml><?xml version="1.0" encoding="utf-8"?>
<Types xmlns="http://schemas.openxmlformats.org/package/2006/content-types">
  <Override PartName="/ppt/charts/style15.xml" ContentType="application/vnd.ms-office.chartstyl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olors4.xml" ContentType="application/vnd.ms-office.chartcolorstyle+xml"/>
  <Override PartName="/ppt/charts/colors16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olors2.xml" ContentType="application/vnd.ms-office.chartcolorstyle+xml"/>
  <Override PartName="/ppt/charts/colors14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olors12.xml" ContentType="application/vnd.ms-office.chartcolorstyle+xml"/>
  <Override PartName="/ppt/charts/chart7.xml" ContentType="application/vnd.openxmlformats-officedocument.drawingml.chart+xml"/>
  <Override PartName="/ppt/charts/colors10.xml" ContentType="application/vnd.ms-office.chartcolorstyle+xml"/>
  <Override PartName="/ppt/charts/style7.xml" ContentType="application/vnd.ms-office.chartstyle+xml"/>
  <Override PartName="/ppt/charts/style9.xml" ContentType="application/vnd.ms-office.chartstyl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18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3.xml" ContentType="application/vnd.ms-office.chartstyle+xml"/>
  <Override PartName="/ppt/charts/style16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charts/style14.xml" ContentType="application/vnd.ms-office.chartstyle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olors7.xml" ContentType="application/vnd.ms-office.chartcolorstyle+xml"/>
  <Override PartName="/ppt/charts/colors17.xml" ContentType="application/vnd.ms-office.chartcolorstyle+xml"/>
  <Override PartName="/ppt/charts/style12.xml" ContentType="application/vnd.ms-office.chart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Default Extension="jpeg" ContentType="image/jpeg"/>
  <Override PartName="/ppt/charts/style10.xml" ContentType="application/vnd.ms-office.chartstyle+xml"/>
  <Override PartName="/ppt/charts/colors5.xml" ContentType="application/vnd.ms-office.chartcolorstyle+xml"/>
  <Override PartName="/ppt/charts/colors1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1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17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olors18.xml" ContentType="application/vnd.ms-office.chartcolorstyle+xml"/>
  <Override PartName="/ppt/charts/style1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74" r:id="rId3"/>
    <p:sldId id="262" r:id="rId4"/>
    <p:sldId id="261" r:id="rId5"/>
    <p:sldId id="259" r:id="rId6"/>
    <p:sldId id="260" r:id="rId7"/>
    <p:sldId id="258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  <p:sldId id="271" r:id="rId17"/>
    <p:sldId id="280" r:id="rId18"/>
    <p:sldId id="272" r:id="rId19"/>
    <p:sldId id="273" r:id="rId20"/>
    <p:sldId id="275" r:id="rId21"/>
    <p:sldId id="276" r:id="rId22"/>
    <p:sldId id="278" r:id="rId23"/>
    <p:sldId id="279" r:id="rId24"/>
  </p:sldIdLst>
  <p:sldSz cx="12192000" cy="6858000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81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Book1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Book1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Book1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oleObject" Target="Book1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oleObject" Target="Book1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oleObject" Target="Book1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oleObject" Target="Book1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oleObject" Target="Book1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Style" Target="style18.xml"/><Relationship Id="rId2" Type="http://schemas.microsoft.com/office/2011/relationships/chartColorStyle" Target="colors18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Book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Book1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9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3636992"/>
        <c:axId val="63638528"/>
      </c:lineChart>
      <c:dateAx>
        <c:axId val="63636992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3638528"/>
        <c:crossesAt val="0"/>
        <c:lblOffset val="100"/>
        <c:baseTimeUnit val="days"/>
        <c:majorUnit val="1"/>
      </c:dateAx>
      <c:valAx>
        <c:axId val="6363852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3636992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58"/>
          <c:h val="6.152320172783507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8933504"/>
        <c:axId val="68935040"/>
      </c:lineChart>
      <c:dateAx>
        <c:axId val="6893350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8935040"/>
        <c:crossesAt val="0"/>
        <c:lblOffset val="100"/>
        <c:baseTimeUnit val="days"/>
        <c:majorUnit val="1"/>
      </c:dateAx>
      <c:valAx>
        <c:axId val="68935040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893350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1031424"/>
        <c:axId val="71451008"/>
      </c:lineChart>
      <c:dateAx>
        <c:axId val="7103142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1451008"/>
        <c:crossesAt val="0"/>
        <c:lblOffset val="100"/>
        <c:baseTimeUnit val="days"/>
        <c:majorUnit val="1"/>
      </c:dateAx>
      <c:valAx>
        <c:axId val="7145100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103142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1515520"/>
        <c:axId val="71726208"/>
      </c:lineChart>
      <c:dateAx>
        <c:axId val="71515520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1726208"/>
        <c:crossesAt val="0"/>
        <c:lblOffset val="100"/>
        <c:baseTimeUnit val="days"/>
        <c:majorUnit val="1"/>
      </c:dateAx>
      <c:valAx>
        <c:axId val="7172620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1515520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3970048"/>
        <c:axId val="73971584"/>
      </c:lineChart>
      <c:dateAx>
        <c:axId val="73970048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3971584"/>
        <c:crossesAt val="0"/>
        <c:lblOffset val="100"/>
        <c:baseTimeUnit val="days"/>
        <c:majorUnit val="1"/>
      </c:dateAx>
      <c:valAx>
        <c:axId val="73971584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3970048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4400896"/>
        <c:axId val="74402432"/>
      </c:lineChart>
      <c:dateAx>
        <c:axId val="74400896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4402432"/>
        <c:crossesAt val="0"/>
        <c:lblOffset val="100"/>
        <c:baseTimeUnit val="days"/>
        <c:majorUnit val="1"/>
      </c:dateAx>
      <c:valAx>
        <c:axId val="74402432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4400896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4434432"/>
        <c:axId val="74435968"/>
      </c:lineChart>
      <c:dateAx>
        <c:axId val="74434432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4435968"/>
        <c:crossesAt val="0"/>
        <c:lblOffset val="100"/>
        <c:baseTimeUnit val="days"/>
        <c:majorUnit val="1"/>
      </c:dateAx>
      <c:valAx>
        <c:axId val="7443596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4434432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7277824"/>
        <c:axId val="77300096"/>
      </c:lineChart>
      <c:dateAx>
        <c:axId val="7727782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7300096"/>
        <c:crossesAt val="0"/>
        <c:lblOffset val="100"/>
        <c:baseTimeUnit val="days"/>
        <c:majorUnit val="1"/>
      </c:dateAx>
      <c:valAx>
        <c:axId val="77300096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727782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7634944"/>
        <c:axId val="77644928"/>
      </c:lineChart>
      <c:dateAx>
        <c:axId val="7763494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7644928"/>
        <c:crossesAt val="0"/>
        <c:lblOffset val="100"/>
        <c:baseTimeUnit val="days"/>
        <c:majorUnit val="1"/>
      </c:dateAx>
      <c:valAx>
        <c:axId val="7764492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763494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77853056"/>
        <c:axId val="77854592"/>
      </c:lineChart>
      <c:dateAx>
        <c:axId val="77853056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77854592"/>
        <c:crossesAt val="0"/>
        <c:lblOffset val="100"/>
        <c:baseTimeUnit val="days"/>
        <c:majorUnit val="1"/>
      </c:dateAx>
      <c:valAx>
        <c:axId val="77854592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77853056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5497344"/>
        <c:axId val="65503232"/>
      </c:lineChart>
      <c:dateAx>
        <c:axId val="6549734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5503232"/>
        <c:crossesAt val="0"/>
        <c:lblOffset val="100"/>
        <c:baseTimeUnit val="days"/>
        <c:majorUnit val="1"/>
      </c:dateAx>
      <c:valAx>
        <c:axId val="65503232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549734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6516480"/>
        <c:axId val="66518016"/>
      </c:lineChart>
      <c:dateAx>
        <c:axId val="66516480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6518016"/>
        <c:crossesAt val="0"/>
        <c:lblOffset val="100"/>
        <c:baseTimeUnit val="days"/>
        <c:majorUnit val="1"/>
      </c:dateAx>
      <c:valAx>
        <c:axId val="66518016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6516480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7608576"/>
        <c:axId val="67610112"/>
      </c:lineChart>
      <c:dateAx>
        <c:axId val="67608576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7610112"/>
        <c:crossesAt val="0"/>
        <c:lblOffset val="100"/>
        <c:baseTimeUnit val="days"/>
        <c:majorUnit val="1"/>
      </c:dateAx>
      <c:valAx>
        <c:axId val="67610112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7608576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8137728"/>
        <c:axId val="68139264"/>
      </c:lineChart>
      <c:dateAx>
        <c:axId val="68137728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8139264"/>
        <c:crossesAt val="0"/>
        <c:lblOffset val="100"/>
        <c:baseTimeUnit val="days"/>
        <c:majorUnit val="1"/>
      </c:dateAx>
      <c:valAx>
        <c:axId val="68139264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8137728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8314624"/>
        <c:axId val="68316160"/>
      </c:lineChart>
      <c:dateAx>
        <c:axId val="6831462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8316160"/>
        <c:crossesAt val="0"/>
        <c:lblOffset val="100"/>
        <c:baseTimeUnit val="days"/>
        <c:majorUnit val="1"/>
      </c:dateAx>
      <c:valAx>
        <c:axId val="68316160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831462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8446464"/>
        <c:axId val="68456448"/>
      </c:lineChart>
      <c:dateAx>
        <c:axId val="6844646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8456448"/>
        <c:crossesAt val="0"/>
        <c:lblOffset val="100"/>
        <c:baseTimeUnit val="days"/>
        <c:majorUnit val="1"/>
      </c:dateAx>
      <c:valAx>
        <c:axId val="68456448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844646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8639744"/>
        <c:axId val="68653824"/>
      </c:lineChart>
      <c:dateAx>
        <c:axId val="68639744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8653824"/>
        <c:crossesAt val="0"/>
        <c:lblOffset val="100"/>
        <c:baseTimeUnit val="days"/>
        <c:majorUnit val="1"/>
      </c:dateAx>
      <c:valAx>
        <c:axId val="68653824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8639744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SA"/>
  <c:chart>
    <c:autoTitleDeleted val="1"/>
    <c:plotArea>
      <c:layout>
        <c:manualLayout>
          <c:layoutTarget val="inner"/>
          <c:xMode val="edge"/>
          <c:yMode val="edge"/>
          <c:x val="4.7369144242521873E-2"/>
          <c:y val="9.1517719522868232E-2"/>
          <c:w val="0.93436669851890353"/>
          <c:h val="0.79521726717295715"/>
        </c:manualLayout>
      </c:layout>
      <c:lineChart>
        <c:grouping val="standard"/>
        <c:ser>
          <c:idx val="0"/>
          <c:order val="0"/>
          <c:tx>
            <c:v>#200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Sheet1!$B$2:$C$2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v>#40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</c:ser>
        <c:ser>
          <c:idx val="2"/>
          <c:order val="2"/>
          <c:tx>
            <c:v>#10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</c:ser>
        <c:ser>
          <c:idx val="3"/>
          <c:order val="3"/>
          <c:tx>
            <c:v>#4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</c:ser>
        <c:ser>
          <c:idx val="4"/>
          <c:order val="4"/>
          <c:tx>
            <c:v>3/8 in</c:v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</c:ser>
        <c:ser>
          <c:idx val="5"/>
          <c:order val="5"/>
          <c:tx>
            <c:v>3/4 in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Sheet1!$B$7:$C$7</c:f>
              <c:numCache>
                <c:formatCode>General</c:formatCode>
                <c:ptCount val="2"/>
              </c:numCache>
            </c:numRef>
          </c:val>
        </c:ser>
        <c:ser>
          <c:idx val="6"/>
          <c:order val="6"/>
          <c:tx>
            <c:v>I in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val>
            <c:numRef>
              <c:f>Sheet1!$B$8:$C$8</c:f>
              <c:numCache>
                <c:formatCode>General</c:formatCode>
                <c:ptCount val="2"/>
              </c:numCache>
            </c:numRef>
          </c:val>
        </c:ser>
        <c:dLbls/>
        <c:marker val="1"/>
        <c:axId val="69058560"/>
        <c:axId val="69060096"/>
      </c:lineChart>
      <c:dateAx>
        <c:axId val="69058560"/>
        <c:scaling>
          <c:orientation val="minMax"/>
        </c:scaling>
        <c:delete val="1"/>
        <c:axPos val="b"/>
        <c:numFmt formatCode="0.00%" sourceLinked="1"/>
        <c:majorTickMark val="none"/>
        <c:tickLblPos val="nextTo"/>
        <c:crossAx val="69060096"/>
        <c:crossesAt val="0"/>
        <c:lblOffset val="100"/>
        <c:baseTimeUnit val="days"/>
        <c:majorUnit val="1"/>
      </c:dateAx>
      <c:valAx>
        <c:axId val="69060096"/>
        <c:scaling>
          <c:orientation val="minMax"/>
          <c:max val="10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tickLblPos val="nextTo"/>
        <c:crossAx val="69058560"/>
        <c:crossesAt val="1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351466655819791"/>
          <c:y val="0.93847670352498458"/>
          <c:w val="0.59390789586570447"/>
          <c:h val="6.15232017278350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ar-SA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ar-SA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859762C2-34CE-4F48-94F3-2E5813718DD5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35779CA6-7E1D-4C96-B8FA-897DECEDEF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26697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6124CA1B-1556-454C-9754-D0947075FB82}" type="datetimeFigureOut">
              <a:rPr lang="en-US" smtClean="0"/>
              <a:pPr/>
              <a:t>5/4/2016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63638"/>
            <a:ext cx="5586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80004"/>
            <a:ext cx="5642610" cy="3665458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460AD5F-AFA1-4E3A-AE5A-BFF6FD687E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81817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260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09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549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614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376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144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903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292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16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922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880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5677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5/2/2016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C2467-D9D1-4A70-B74A-DB564A677B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299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Box 149"/>
          <p:cNvSpPr txBox="1"/>
          <p:nvPr/>
        </p:nvSpPr>
        <p:spPr>
          <a:xfrm>
            <a:off x="514351" y="685800"/>
            <a:ext cx="1030605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Example</a:t>
            </a:r>
            <a:r>
              <a:rPr lang="en-US" dirty="0" smtClean="0"/>
              <a:t>:  </a:t>
            </a:r>
          </a:p>
          <a:p>
            <a:r>
              <a:rPr lang="en-US" sz="2800" dirty="0" smtClean="0"/>
              <a:t>Determine  the best blend of Aggregates A and B given below that will produce a combined aggregate blend meeting the limits of the given specification  ( Using graphical method and trail Error calculation).</a:t>
            </a:r>
            <a:endParaRPr lang="en-US" sz="2800" dirty="0"/>
          </a:p>
        </p:txBody>
      </p:sp>
      <p:graphicFrame>
        <p:nvGraphicFramePr>
          <p:cNvPr id="151" name="Table 1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5325453"/>
              </p:ext>
            </p:extLst>
          </p:nvPr>
        </p:nvGraphicFramePr>
        <p:xfrm>
          <a:off x="1603376" y="2701290"/>
          <a:ext cx="8128000" cy="40233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Sieve</a:t>
                      </a:r>
                      <a:r>
                        <a:rPr lang="en-US" sz="2400" b="1" baseline="0" dirty="0" smtClean="0"/>
                        <a:t> Number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Aggregate</a:t>
                      </a:r>
                      <a:r>
                        <a:rPr lang="en-US" sz="2400" b="1" baseline="0" dirty="0" smtClean="0"/>
                        <a:t> ( A)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Aggregate</a:t>
                      </a:r>
                      <a:r>
                        <a:rPr lang="en-US" sz="2400" b="1" baseline="0" dirty="0" smtClean="0"/>
                        <a:t> ( B) </a:t>
                      </a:r>
                      <a:endParaRPr lang="en-US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Blend Specification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#200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r>
                        <a:rPr lang="en-US" sz="2400" b="1" baseline="0" dirty="0" smtClean="0"/>
                        <a:t>  -  6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 #40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11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24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12 – 22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#10</a:t>
                      </a:r>
                      <a:r>
                        <a:rPr lang="en-US" sz="2400" b="1" baseline="0" dirty="0" smtClean="0"/>
                        <a:t>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30  - 40 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 4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40 – 55 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3/8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76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60 -  75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3/4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95 – 100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1</a:t>
                      </a:r>
                      <a:r>
                        <a:rPr lang="en-US" sz="2400" b="1" baseline="0" dirty="0" smtClean="0"/>
                        <a:t> 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 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588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463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22354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03074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2961530" y="311702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236915" y="252618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73147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2961530" y="311702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236915" y="252618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Multiply 140"/>
            <p:cNvSpPr/>
            <p:nvPr/>
          </p:nvSpPr>
          <p:spPr>
            <a:xfrm>
              <a:off x="3256955" y="231516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Multiply 141"/>
            <p:cNvSpPr/>
            <p:nvPr/>
          </p:nvSpPr>
          <p:spPr>
            <a:xfrm>
              <a:off x="9728091" y="1710252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69789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02474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2961530" y="311702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236915" y="252618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Multiply 140"/>
            <p:cNvSpPr/>
            <p:nvPr/>
          </p:nvSpPr>
          <p:spPr>
            <a:xfrm>
              <a:off x="3256955" y="231516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Multiply 141"/>
            <p:cNvSpPr/>
            <p:nvPr/>
          </p:nvSpPr>
          <p:spPr>
            <a:xfrm>
              <a:off x="9728091" y="1710252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Multiply 142"/>
            <p:cNvSpPr/>
            <p:nvPr/>
          </p:nvSpPr>
          <p:spPr>
            <a:xfrm>
              <a:off x="1411736" y="92011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Multiply 143"/>
            <p:cNvSpPr/>
            <p:nvPr/>
          </p:nvSpPr>
          <p:spPr>
            <a:xfrm>
              <a:off x="10091508" y="709101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62655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2961530" y="311702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236915" y="252618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Multiply 140"/>
            <p:cNvSpPr/>
            <p:nvPr/>
          </p:nvSpPr>
          <p:spPr>
            <a:xfrm>
              <a:off x="3256955" y="231516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Multiply 141"/>
            <p:cNvSpPr/>
            <p:nvPr/>
          </p:nvSpPr>
          <p:spPr>
            <a:xfrm>
              <a:off x="9728091" y="1710252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Multiply 142"/>
            <p:cNvSpPr/>
            <p:nvPr/>
          </p:nvSpPr>
          <p:spPr>
            <a:xfrm>
              <a:off x="1411736" y="92011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Multiply 143"/>
            <p:cNvSpPr/>
            <p:nvPr/>
          </p:nvSpPr>
          <p:spPr>
            <a:xfrm>
              <a:off x="10091508" y="709101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Multiply 144"/>
            <p:cNvSpPr/>
            <p:nvPr/>
          </p:nvSpPr>
          <p:spPr>
            <a:xfrm>
              <a:off x="1383598" y="69503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668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765844" y="4501660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163802" y="4597964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201983" y="417575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534683" y="3808687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693049" y="3524985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253367" y="311702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2961530" y="311702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236915" y="252618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Multiply 140"/>
            <p:cNvSpPr/>
            <p:nvPr/>
          </p:nvSpPr>
          <p:spPr>
            <a:xfrm>
              <a:off x="3256955" y="2315163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Multiply 141"/>
            <p:cNvSpPr/>
            <p:nvPr/>
          </p:nvSpPr>
          <p:spPr>
            <a:xfrm>
              <a:off x="9728091" y="1710252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Multiply 142"/>
            <p:cNvSpPr/>
            <p:nvPr/>
          </p:nvSpPr>
          <p:spPr>
            <a:xfrm>
              <a:off x="1411736" y="920119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Multiply 143"/>
            <p:cNvSpPr/>
            <p:nvPr/>
          </p:nvSpPr>
          <p:spPr>
            <a:xfrm>
              <a:off x="10091508" y="709101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Multiply 144"/>
            <p:cNvSpPr/>
            <p:nvPr/>
          </p:nvSpPr>
          <p:spPr>
            <a:xfrm>
              <a:off x="1383598" y="695036"/>
              <a:ext cx="411068" cy="295421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Connector 12"/>
          <p:cNvCxnSpPr>
            <a:stCxn id="134" idx="0"/>
          </p:cNvCxnSpPr>
          <p:nvPr/>
        </p:nvCxnSpPr>
        <p:spPr>
          <a:xfrm flipH="1" flipV="1">
            <a:off x="8870342" y="3827568"/>
            <a:ext cx="1528175" cy="6647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6580242" y="3181725"/>
            <a:ext cx="2290100" cy="6458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580242" y="2638400"/>
            <a:ext cx="1986340" cy="5433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8570691" y="1879189"/>
            <a:ext cx="1491309" cy="7618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0074134" y="950026"/>
            <a:ext cx="368092" cy="919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517109" y="4170035"/>
            <a:ext cx="1569882" cy="3015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503565" y="3573805"/>
            <a:ext cx="505604" cy="6015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3277770" y="3195715"/>
            <a:ext cx="727898" cy="3764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266951" y="2427022"/>
            <a:ext cx="308219" cy="75470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1711934" y="1146846"/>
            <a:ext cx="1860358" cy="12818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1685424" y="926542"/>
            <a:ext cx="34544" cy="2079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901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6" name="Straight Connector 145"/>
          <p:cNvCxnSpPr/>
          <p:nvPr/>
        </p:nvCxnSpPr>
        <p:spPr>
          <a:xfrm>
            <a:off x="6568534" y="940370"/>
            <a:ext cx="0" cy="381262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618982" y="271888"/>
            <a:ext cx="11002976" cy="5678749"/>
            <a:chOff x="618982" y="271888"/>
            <a:chExt cx="11002976" cy="5678749"/>
          </a:xfrm>
        </p:grpSpPr>
        <p:grpSp>
          <p:nvGrpSpPr>
            <p:cNvPr id="128" name="Group 127"/>
            <p:cNvGrpSpPr/>
            <p:nvPr/>
          </p:nvGrpSpPr>
          <p:grpSpPr>
            <a:xfrm>
              <a:off x="618982" y="572460"/>
              <a:ext cx="10559113" cy="537817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817668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812553" y="5104212"/>
              <a:ext cx="1245995" cy="344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491950" y="271888"/>
              <a:ext cx="1245995" cy="344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237667" y="2686094"/>
              <a:ext cx="1158023" cy="37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857569" y="2693522"/>
              <a:ext cx="1158023" cy="37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3" name="Multiply 132"/>
            <p:cNvSpPr/>
            <p:nvPr/>
          </p:nvSpPr>
          <p:spPr>
            <a:xfrm>
              <a:off x="4880666" y="4336284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Multiply 133"/>
            <p:cNvSpPr/>
            <p:nvPr/>
          </p:nvSpPr>
          <p:spPr>
            <a:xfrm>
              <a:off x="10299409" y="4426134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Multiply 134"/>
            <p:cNvSpPr/>
            <p:nvPr/>
          </p:nvSpPr>
          <p:spPr>
            <a:xfrm>
              <a:off x="3310783" y="4032225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Multiply 135"/>
            <p:cNvSpPr/>
            <p:nvPr/>
          </p:nvSpPr>
          <p:spPr>
            <a:xfrm>
              <a:off x="8664017" y="3689758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Multiply 136"/>
            <p:cNvSpPr/>
            <p:nvPr/>
          </p:nvSpPr>
          <p:spPr>
            <a:xfrm>
              <a:off x="3803740" y="3425071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Multiply 137"/>
            <p:cNvSpPr/>
            <p:nvPr/>
          </p:nvSpPr>
          <p:spPr>
            <a:xfrm>
              <a:off x="6373917" y="3044456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Multiply 138"/>
            <p:cNvSpPr/>
            <p:nvPr/>
          </p:nvSpPr>
          <p:spPr>
            <a:xfrm>
              <a:off x="3069404" y="3044459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Multiply 139"/>
            <p:cNvSpPr/>
            <p:nvPr/>
          </p:nvSpPr>
          <p:spPr>
            <a:xfrm>
              <a:off x="8365102" y="2493214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Multiply 140"/>
            <p:cNvSpPr/>
            <p:nvPr/>
          </p:nvSpPr>
          <p:spPr>
            <a:xfrm>
              <a:off x="3365967" y="2296338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Multiply 141"/>
            <p:cNvSpPr/>
            <p:nvPr/>
          </p:nvSpPr>
          <p:spPr>
            <a:xfrm>
              <a:off x="9862020" y="1731971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Multiply 142"/>
            <p:cNvSpPr/>
            <p:nvPr/>
          </p:nvSpPr>
          <p:spPr>
            <a:xfrm>
              <a:off x="1513643" y="994797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Multiply 143"/>
            <p:cNvSpPr/>
            <p:nvPr/>
          </p:nvSpPr>
          <p:spPr>
            <a:xfrm>
              <a:off x="10226836" y="797923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Multiply 144"/>
            <p:cNvSpPr/>
            <p:nvPr/>
          </p:nvSpPr>
          <p:spPr>
            <a:xfrm>
              <a:off x="1485396" y="784800"/>
              <a:ext cx="412651" cy="275620"/>
            </a:xfrm>
            <a:prstGeom prst="mathMultiply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7" name="Straight Connector 116"/>
            <p:cNvCxnSpPr/>
            <p:nvPr/>
          </p:nvCxnSpPr>
          <p:spPr>
            <a:xfrm flipH="1" flipV="1">
              <a:off x="8870342" y="3827568"/>
              <a:ext cx="1528175" cy="66476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 flipV="1">
              <a:off x="6580242" y="3181725"/>
              <a:ext cx="2290100" cy="64584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V="1">
              <a:off x="6580242" y="2638400"/>
              <a:ext cx="1986340" cy="54332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flipV="1">
              <a:off x="8570691" y="1879189"/>
              <a:ext cx="1491309" cy="76186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10074134" y="950026"/>
              <a:ext cx="368092" cy="919755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H="1" flipV="1">
              <a:off x="3517109" y="4170035"/>
              <a:ext cx="1569882" cy="30152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3503565" y="3573805"/>
              <a:ext cx="505604" cy="60154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 flipV="1">
              <a:off x="3277770" y="3195715"/>
              <a:ext cx="727898" cy="376426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flipV="1">
              <a:off x="3266951" y="2427022"/>
              <a:ext cx="308219" cy="75470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H="1" flipV="1">
              <a:off x="1711934" y="1146846"/>
              <a:ext cx="1860358" cy="128184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flipH="1" flipV="1">
              <a:off x="1685424" y="926542"/>
              <a:ext cx="34544" cy="207932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45728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01 -0.01783 L -4.16667E-7 4.07407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9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 127"/>
          <p:cNvGrpSpPr/>
          <p:nvPr/>
        </p:nvGrpSpPr>
        <p:grpSpPr>
          <a:xfrm>
            <a:off x="618982" y="572460"/>
            <a:ext cx="10559113" cy="5378177"/>
            <a:chOff x="-323024" y="466151"/>
            <a:chExt cx="11404343" cy="6449362"/>
          </a:xfrm>
        </p:grpSpPr>
        <p:grpSp>
          <p:nvGrpSpPr>
            <p:cNvPr id="42" name="Group 41"/>
            <p:cNvGrpSpPr/>
            <p:nvPr/>
          </p:nvGrpSpPr>
          <p:grpSpPr>
            <a:xfrm>
              <a:off x="-323024" y="865777"/>
              <a:ext cx="11330022" cy="6049736"/>
              <a:chOff x="999207" y="1012217"/>
              <a:chExt cx="8473645" cy="6000425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5308596" y="1030333"/>
                <a:ext cx="0" cy="43784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2446980054"/>
                  </p:ext>
                </p:extLst>
              </p:nvPr>
            </p:nvGraphicFramePr>
            <p:xfrm>
              <a:off x="999207" y="1012217"/>
              <a:ext cx="8473645" cy="60004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cxnSp>
            <p:nvCxnSpPr>
              <p:cNvPr id="7" name="Straight Connector 6"/>
              <p:cNvCxnSpPr/>
              <p:nvPr/>
            </p:nvCxnSpPr>
            <p:spPr>
              <a:xfrm>
                <a:off x="1828799" y="1044401"/>
                <a:ext cx="1" cy="453473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8958501" y="1055870"/>
                <a:ext cx="0" cy="453473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8207886" y="1044402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7489151" y="1044402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6744710" y="1044402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999104" y="1042054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4584216" y="1030333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3878386" y="1030333"/>
                <a:ext cx="0" cy="457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144627" y="1030333"/>
                <a:ext cx="0" cy="453473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2452864" y="1027985"/>
                <a:ext cx="0" cy="4572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Straight Arrow Connector 50"/>
            <p:cNvCxnSpPr/>
            <p:nvPr/>
          </p:nvCxnSpPr>
          <p:spPr>
            <a:xfrm flipH="1" flipV="1">
              <a:off x="699959" y="5022269"/>
              <a:ext cx="9663794" cy="23915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817668" y="4234375"/>
              <a:ext cx="9634626" cy="661182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817668" y="2903732"/>
              <a:ext cx="9634626" cy="1555728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788500" y="2665662"/>
              <a:ext cx="9663794" cy="1132616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817668" y="1962735"/>
              <a:ext cx="9663794" cy="94099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817668" y="894360"/>
              <a:ext cx="9634626" cy="20823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flipV="1">
              <a:off x="817668" y="880292"/>
              <a:ext cx="9634626" cy="1815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10114671" y="478302"/>
              <a:ext cx="433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229344" y="513581"/>
              <a:ext cx="566354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200839" y="527649"/>
              <a:ext cx="485986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87389" y="527649"/>
              <a:ext cx="502496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87352" y="523854"/>
              <a:ext cx="541522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270544" y="517332"/>
              <a:ext cx="537034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297130" y="523854"/>
              <a:ext cx="490421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355669" y="544740"/>
              <a:ext cx="503670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70</a:t>
              </a:r>
              <a:endParaRPr lang="en-US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370626" y="466151"/>
              <a:ext cx="526527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409901" y="489922"/>
              <a:ext cx="568754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90</a:t>
              </a:r>
              <a:endParaRPr lang="en-US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71052" y="501093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0114671" y="5384386"/>
              <a:ext cx="647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9229344" y="5396006"/>
              <a:ext cx="565792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90</a:t>
              </a:r>
              <a:endParaRPr lang="en-US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200839" y="5435196"/>
              <a:ext cx="605604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187390" y="5435196"/>
              <a:ext cx="590548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70</a:t>
              </a:r>
              <a:endParaRPr lang="en-US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187351" y="5423689"/>
              <a:ext cx="577137" cy="424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270544" y="5435196"/>
              <a:ext cx="550218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297130" y="5402529"/>
              <a:ext cx="490421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355668" y="5419707"/>
              <a:ext cx="593929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370626" y="5402529"/>
              <a:ext cx="502048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409901" y="5409960"/>
              <a:ext cx="556056" cy="4132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41392" y="5421245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42187" y="5163642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384365" y="4757261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382038" y="4293319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82037" y="383532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79674" y="338438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88127" y="2931533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84365" y="2478679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91784" y="2025825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70</a:t>
              </a:r>
              <a:endParaRPr lang="en-US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88537" y="158580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87093" y="1132953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90</a:t>
              </a:r>
              <a:endParaRPr lang="en-US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0498820" y="5170962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440998" y="4764581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0438671" y="4300639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0438670" y="384264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0436307" y="339170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en-US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0444760" y="2938853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</a:t>
              </a:r>
              <a:endParaRPr lang="en-US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0440998" y="2485999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60</a:t>
              </a:r>
              <a:endParaRPr lang="en-US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0448417" y="2033145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70</a:t>
              </a:r>
              <a:endParaRPr lang="en-US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0445170" y="1593127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80</a:t>
              </a:r>
              <a:endParaRPr lang="en-US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0443726" y="1140273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90</a:t>
              </a:r>
              <a:endParaRPr lang="en-US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0424500" y="687419"/>
              <a:ext cx="582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100</a:t>
              </a:r>
              <a:endParaRPr lang="en-US" dirty="0"/>
            </a:p>
          </p:txBody>
        </p:sp>
        <p:cxnSp>
          <p:nvCxnSpPr>
            <p:cNvPr id="118" name="Straight Connector 117"/>
            <p:cNvCxnSpPr/>
            <p:nvPr/>
          </p:nvCxnSpPr>
          <p:spPr>
            <a:xfrm flipV="1">
              <a:off x="742022" y="5405150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810014" y="4938575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793598" y="4486060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763114" y="4061685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746698" y="3595110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758419" y="3170735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756071" y="2690092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753723" y="2265716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765443" y="1799138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V="1">
              <a:off x="763095" y="1360697"/>
              <a:ext cx="96012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9" name="TextBox 128"/>
          <p:cNvSpPr txBox="1"/>
          <p:nvPr/>
        </p:nvSpPr>
        <p:spPr>
          <a:xfrm>
            <a:off x="5812553" y="5104212"/>
            <a:ext cx="1245995" cy="344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% </a:t>
            </a:r>
            <a:r>
              <a:rPr lang="en-US" b="1" dirty="0" err="1" smtClean="0"/>
              <a:t>Agg</a:t>
            </a:r>
            <a:r>
              <a:rPr lang="en-US" b="1" dirty="0" smtClean="0"/>
              <a:t>. (B)</a:t>
            </a:r>
            <a:endParaRPr lang="en-US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5491950" y="271888"/>
            <a:ext cx="1245995" cy="344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% </a:t>
            </a:r>
            <a:r>
              <a:rPr lang="en-US" b="1" dirty="0" err="1" smtClean="0"/>
              <a:t>Agg</a:t>
            </a:r>
            <a:r>
              <a:rPr lang="en-US" b="1" dirty="0" smtClean="0"/>
              <a:t>. (A)</a:t>
            </a:r>
            <a:endParaRPr lang="en-US" b="1" dirty="0"/>
          </a:p>
        </p:txBody>
      </p:sp>
      <p:sp>
        <p:nvSpPr>
          <p:cNvPr id="131" name="TextBox 130"/>
          <p:cNvSpPr txBox="1"/>
          <p:nvPr/>
        </p:nvSpPr>
        <p:spPr>
          <a:xfrm rot="16200000">
            <a:off x="237667" y="2686094"/>
            <a:ext cx="1158023" cy="370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% </a:t>
            </a:r>
            <a:r>
              <a:rPr lang="en-US" b="1" dirty="0" err="1" smtClean="0"/>
              <a:t>Agg</a:t>
            </a:r>
            <a:r>
              <a:rPr lang="en-US" b="1" dirty="0" smtClean="0"/>
              <a:t>. (A)</a:t>
            </a:r>
            <a:endParaRPr lang="en-US" b="1" dirty="0"/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10857569" y="2693522"/>
            <a:ext cx="1158023" cy="370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% </a:t>
            </a:r>
            <a:r>
              <a:rPr lang="en-US" b="1" dirty="0" err="1" smtClean="0"/>
              <a:t>Agg</a:t>
            </a:r>
            <a:r>
              <a:rPr lang="en-US" b="1" dirty="0" smtClean="0"/>
              <a:t>. (B)</a:t>
            </a:r>
            <a:endParaRPr lang="en-US" b="1" dirty="0"/>
          </a:p>
        </p:txBody>
      </p:sp>
      <p:sp>
        <p:nvSpPr>
          <p:cNvPr id="133" name="Multiply 132"/>
          <p:cNvSpPr/>
          <p:nvPr/>
        </p:nvSpPr>
        <p:spPr>
          <a:xfrm>
            <a:off x="4880666" y="4336285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Multiply 133"/>
          <p:cNvSpPr/>
          <p:nvPr/>
        </p:nvSpPr>
        <p:spPr>
          <a:xfrm>
            <a:off x="10299409" y="4426134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Multiply 134"/>
          <p:cNvSpPr/>
          <p:nvPr/>
        </p:nvSpPr>
        <p:spPr>
          <a:xfrm>
            <a:off x="3310783" y="4032225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Multiply 135"/>
          <p:cNvSpPr/>
          <p:nvPr/>
        </p:nvSpPr>
        <p:spPr>
          <a:xfrm>
            <a:off x="8664017" y="3689758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Multiply 136"/>
          <p:cNvSpPr/>
          <p:nvPr/>
        </p:nvSpPr>
        <p:spPr>
          <a:xfrm>
            <a:off x="3803740" y="3425071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Multiply 137"/>
          <p:cNvSpPr/>
          <p:nvPr/>
        </p:nvSpPr>
        <p:spPr>
          <a:xfrm>
            <a:off x="6373917" y="3044456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Multiply 138"/>
          <p:cNvSpPr/>
          <p:nvPr/>
        </p:nvSpPr>
        <p:spPr>
          <a:xfrm>
            <a:off x="3069404" y="3044459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Multiply 139"/>
          <p:cNvSpPr/>
          <p:nvPr/>
        </p:nvSpPr>
        <p:spPr>
          <a:xfrm>
            <a:off x="8365102" y="2493214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Multiply 140"/>
          <p:cNvSpPr/>
          <p:nvPr/>
        </p:nvSpPr>
        <p:spPr>
          <a:xfrm>
            <a:off x="3365967" y="2296338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Multiply 141"/>
          <p:cNvSpPr/>
          <p:nvPr/>
        </p:nvSpPr>
        <p:spPr>
          <a:xfrm>
            <a:off x="9862020" y="1731971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Multiply 142"/>
          <p:cNvSpPr/>
          <p:nvPr/>
        </p:nvSpPr>
        <p:spPr>
          <a:xfrm>
            <a:off x="1513643" y="994797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Multiply 143"/>
          <p:cNvSpPr/>
          <p:nvPr/>
        </p:nvSpPr>
        <p:spPr>
          <a:xfrm>
            <a:off x="10226837" y="797923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Multiply 144"/>
          <p:cNvSpPr/>
          <p:nvPr/>
        </p:nvSpPr>
        <p:spPr>
          <a:xfrm>
            <a:off x="1485396" y="784800"/>
            <a:ext cx="412651" cy="275620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6" name="Straight Connector 145"/>
          <p:cNvCxnSpPr/>
          <p:nvPr/>
        </p:nvCxnSpPr>
        <p:spPr>
          <a:xfrm>
            <a:off x="6582601" y="930162"/>
            <a:ext cx="0" cy="381263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5083327" y="933897"/>
            <a:ext cx="0" cy="381263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8071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891 0.0081 L 4.79167E-6 3.7037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68" y="-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634359377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49" name="Straight Connector 148"/>
          <p:cNvCxnSpPr/>
          <p:nvPr/>
        </p:nvCxnSpPr>
        <p:spPr>
          <a:xfrm flipV="1">
            <a:off x="1636324" y="936255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2432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321" y="872588"/>
            <a:ext cx="10515600" cy="1162274"/>
          </a:xfrm>
        </p:spPr>
        <p:txBody>
          <a:bodyPr/>
          <a:lstStyle/>
          <a:p>
            <a:r>
              <a:rPr lang="en-US" dirty="0" smtClean="0"/>
              <a:t>The limitation of proportion of aggregate  ( A ) is 40-57 % = 48.5 %</a:t>
            </a:r>
          </a:p>
          <a:p>
            <a:r>
              <a:rPr lang="en-US" dirty="0"/>
              <a:t>The limitation of proportion of </a:t>
            </a:r>
            <a:r>
              <a:rPr lang="en-US" dirty="0" smtClean="0"/>
              <a:t>aggregate ( B ) is  43-60 % = 51.5 %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7208756"/>
              </p:ext>
            </p:extLst>
          </p:nvPr>
        </p:nvGraphicFramePr>
        <p:xfrm>
          <a:off x="965914" y="2034862"/>
          <a:ext cx="10161431" cy="42062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05308"/>
                <a:gridCol w="1689920"/>
                <a:gridCol w="1466253"/>
                <a:gridCol w="1727197"/>
                <a:gridCol w="1433799"/>
                <a:gridCol w="1319477"/>
                <a:gridCol w="13194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Sieve</a:t>
                      </a:r>
                      <a:r>
                        <a:rPr lang="en-US" sz="2000" b="1" baseline="0" dirty="0" smtClean="0"/>
                        <a:t> Number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Aggregate</a:t>
                      </a:r>
                      <a:endParaRPr lang="en-US" sz="2000" b="1" baseline="0" dirty="0" smtClean="0"/>
                    </a:p>
                    <a:p>
                      <a:pPr algn="ctr"/>
                      <a:r>
                        <a:rPr lang="en-US" sz="2000" b="1" baseline="0" dirty="0" smtClean="0"/>
                        <a:t>( A)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Aggregate</a:t>
                      </a:r>
                      <a:r>
                        <a:rPr lang="en-US" sz="2000" b="1" baseline="0" dirty="0" smtClean="0"/>
                        <a:t> ( B) </a:t>
                      </a:r>
                      <a:endParaRPr lang="en-US" sz="20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Blend Specification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Final prop. </a:t>
                      </a:r>
                    </a:p>
                    <a:p>
                      <a:r>
                        <a:rPr lang="en-US" sz="2000" b="1" baseline="0" dirty="0" err="1" smtClean="0"/>
                        <a:t>Agg</a:t>
                      </a:r>
                      <a:r>
                        <a:rPr lang="en-US" sz="2000" b="1" baseline="0" dirty="0" smtClean="0"/>
                        <a:t>. ( A)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Final prop. </a:t>
                      </a:r>
                    </a:p>
                    <a:p>
                      <a:r>
                        <a:rPr lang="en-US" sz="2000" b="1" baseline="0" dirty="0" err="1" smtClean="0"/>
                        <a:t>Agg</a:t>
                      </a:r>
                      <a:r>
                        <a:rPr lang="en-US" sz="2000" b="1" baseline="0" dirty="0" smtClean="0"/>
                        <a:t>. </a:t>
                      </a:r>
                      <a:r>
                        <a:rPr lang="en-US" sz="2000" b="1" baseline="0" smtClean="0"/>
                        <a:t>( B) </a:t>
                      </a:r>
                      <a:endParaRPr lang="en-US" sz="2000" b="1" dirty="0" smtClean="0"/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Total</a:t>
                      </a:r>
                      <a:endParaRPr lang="en-US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#200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r>
                        <a:rPr lang="en-US" sz="2400" b="1" baseline="0" dirty="0" smtClean="0"/>
                        <a:t>  -  6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4.4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1.5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5.9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 #40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11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24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12 – 22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5.3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12.4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17.7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#10</a:t>
                      </a:r>
                      <a:r>
                        <a:rPr lang="en-US" sz="2400" b="1" baseline="0" dirty="0" smtClean="0"/>
                        <a:t>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30  - 40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9.7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28.3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38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# 4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40 – 55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17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30.9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47.9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3/8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76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60 -  75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26.7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39.1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65.8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3/4 </a:t>
                      </a:r>
                      <a:r>
                        <a:rPr lang="en-US" sz="2400" b="1" baseline="0" dirty="0" smtClean="0"/>
                        <a:t>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95 – 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46.1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51.5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97.6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/>
                        <a:t>1</a:t>
                      </a:r>
                      <a:r>
                        <a:rPr lang="en-US" sz="2400" b="1" baseline="0" dirty="0" smtClean="0"/>
                        <a:t> in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48.5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51.5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100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2667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/>
          <a:lstStyle/>
          <a:p>
            <a:r>
              <a:rPr lang="en-US" dirty="0" smtClean="0"/>
              <a:t>Using Trail and Error Calculation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2498318"/>
              </p:ext>
            </p:extLst>
          </p:nvPr>
        </p:nvGraphicFramePr>
        <p:xfrm>
          <a:off x="466082" y="2494151"/>
          <a:ext cx="8409906" cy="3490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1651"/>
                <a:gridCol w="1401651"/>
                <a:gridCol w="1401651"/>
                <a:gridCol w="1401651"/>
                <a:gridCol w="1401651"/>
                <a:gridCol w="1401651"/>
              </a:tblGrid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(B)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Spec.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.(A)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57%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.(B)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43 %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(P)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3  6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5.13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1.29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12 – 22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6.27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10.32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30  - 40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11.4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23.65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35.05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40 – 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19.95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25.8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60 -  75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31.35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32.68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64.03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95 – 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54.15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43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effectLst/>
                        </a:rPr>
                        <a:t>57</a:t>
                      </a:r>
                      <a:endParaRPr lang="en-US" sz="1800" u="none" strike="noStrike" kern="120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effectLst/>
                        </a:rPr>
                        <a:t>43</a:t>
                      </a:r>
                      <a:endParaRPr lang="en-US" sz="1800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5694064" y="1798994"/>
                <a:ext cx="3047694" cy="52988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dirty="0" smtClean="0"/>
                  <a:t>b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43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64" y="1798994"/>
                <a:ext cx="3047694" cy="529889"/>
              </a:xfrm>
              <a:prstGeom prst="rect">
                <a:avLst/>
              </a:prstGeom>
              <a:blipFill rotWithShape="0">
                <a:blip r:embed="rId2"/>
                <a:stretch>
                  <a:fillRect l="-5777" b="-1910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5694064" y="1213599"/>
                <a:ext cx="5916043" cy="52988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dirty="0" smtClean="0"/>
                  <a:t>a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55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57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        ,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40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4064" y="1213599"/>
                <a:ext cx="5916043" cy="529889"/>
              </a:xfrm>
              <a:prstGeom prst="rect">
                <a:avLst/>
              </a:prstGeom>
              <a:blipFill rotWithShape="0">
                <a:blip r:embed="rId3"/>
                <a:stretch>
                  <a:fillRect l="-2980" b="-19101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4669821"/>
              </p:ext>
            </p:extLst>
          </p:nvPr>
        </p:nvGraphicFramePr>
        <p:xfrm>
          <a:off x="10034462" y="2509831"/>
          <a:ext cx="1505397" cy="342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97"/>
              </a:tblGrid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Spec.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 </a:t>
                      </a:r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- 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 – 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30  - 40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40 – 55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60 -  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 – 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>
            <a:off x="8989454" y="2975020"/>
            <a:ext cx="515154" cy="4250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8976575" y="3455529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8976575" y="3880532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989454" y="430553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8989454" y="4730538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8976575" y="5155541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8989454" y="560140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Elbow Connector 30"/>
          <p:cNvCxnSpPr/>
          <p:nvPr/>
        </p:nvCxnSpPr>
        <p:spPr>
          <a:xfrm>
            <a:off x="6096000" y="576599"/>
            <a:ext cx="3408608" cy="801440"/>
          </a:xfrm>
          <a:prstGeom prst="bentConnector3">
            <a:avLst>
              <a:gd name="adj1" fmla="val 9836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6157372" y="576600"/>
            <a:ext cx="37366" cy="672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314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/>
          <a:lstStyle/>
          <a:p>
            <a:r>
              <a:rPr lang="en-US" dirty="0" smtClean="0"/>
              <a:t>Using Trail and Error Calculation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9918267"/>
              </p:ext>
            </p:extLst>
          </p:nvPr>
        </p:nvGraphicFramePr>
        <p:xfrm>
          <a:off x="466082" y="2494151"/>
          <a:ext cx="8409906" cy="3490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1651"/>
                <a:gridCol w="1401651"/>
                <a:gridCol w="1401651"/>
                <a:gridCol w="1401651"/>
                <a:gridCol w="1401651"/>
                <a:gridCol w="1401651"/>
              </a:tblGrid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(B)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Spec.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.(A)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50%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.(B)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50 %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Total (P)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3  6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12 – 22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30  - 40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40 – 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60 -  75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95 – 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400062"/>
              </p:ext>
            </p:extLst>
          </p:nvPr>
        </p:nvGraphicFramePr>
        <p:xfrm>
          <a:off x="10034462" y="2509831"/>
          <a:ext cx="1505397" cy="342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97"/>
              </a:tblGrid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Spec.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 </a:t>
                      </a:r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- 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 – 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30  - 40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40 – 55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60 -  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 – 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>
            <a:off x="8989454" y="2975020"/>
            <a:ext cx="515154" cy="4250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8976575" y="3455529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976575" y="3880532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8989454" y="430553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8989454" y="4730538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8976575" y="5155541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8989454" y="560140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TextBox 15"/>
              <p:cNvSpPr txBox="1"/>
              <p:nvPr/>
            </p:nvSpPr>
            <p:spPr>
              <a:xfrm>
                <a:off x="6969221" y="1758647"/>
                <a:ext cx="13801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/>
                  <a:t>and    </a:t>
                </a:r>
                <a:r>
                  <a:rPr lang="en-US" b="1" dirty="0" smtClean="0"/>
                  <a:t>b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9221" y="1758647"/>
                <a:ext cx="1380186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0132" t="-28261" r="-396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TextBox 16"/>
              <p:cNvSpPr txBox="1"/>
              <p:nvPr/>
            </p:nvSpPr>
            <p:spPr>
              <a:xfrm>
                <a:off x="6969221" y="1361294"/>
                <a:ext cx="20202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/>
                  <a:t>Increase    </a:t>
                </a:r>
                <a:r>
                  <a:rPr lang="en-US" b="1" dirty="0" smtClean="0"/>
                  <a:t>a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9221" y="1361294"/>
                <a:ext cx="2020233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6928" t="-28261" r="-331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6805365" y="1221252"/>
            <a:ext cx="2367291" cy="1002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153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34096"/>
            <a:ext cx="10515600" cy="5442867"/>
          </a:xfrm>
        </p:spPr>
        <p:txBody>
          <a:bodyPr/>
          <a:lstStyle/>
          <a:p>
            <a:r>
              <a:rPr lang="en-US" dirty="0" smtClean="0"/>
              <a:t>Using Trail and Error Calculation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8490889"/>
              </p:ext>
            </p:extLst>
          </p:nvPr>
        </p:nvGraphicFramePr>
        <p:xfrm>
          <a:off x="466082" y="2494151"/>
          <a:ext cx="8409906" cy="3490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1651"/>
                <a:gridCol w="1401651"/>
                <a:gridCol w="1401651"/>
                <a:gridCol w="1401651"/>
                <a:gridCol w="1401651"/>
                <a:gridCol w="1401651"/>
              </a:tblGrid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(A)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 (B)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Spec.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.(A)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48%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err="1" smtClean="0">
                          <a:effectLst/>
                        </a:rPr>
                        <a:t>Agg</a:t>
                      </a:r>
                      <a:r>
                        <a:rPr lang="en-US" sz="1800" u="none" strike="noStrike" dirty="0" smtClean="0">
                          <a:effectLst/>
                        </a:rPr>
                        <a:t>.(B)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52 %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Total (P)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3  6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12 – 22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30  - 40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40 – 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76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60 -  75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0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95 – 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0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</a:rPr>
                        <a:t>100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6835540" y="1904161"/>
                <a:ext cx="13801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/>
                  <a:t>and    </a:t>
                </a:r>
                <a:r>
                  <a:rPr lang="en-US" b="1" dirty="0" smtClean="0"/>
                  <a:t>b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52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540" y="1904161"/>
                <a:ext cx="1380186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0132" t="-28261" r="-396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6835540" y="1506808"/>
                <a:ext cx="20202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 smtClean="0"/>
                  <a:t>Increase    </a:t>
                </a:r>
                <a:r>
                  <a:rPr lang="en-US" b="1" dirty="0" smtClean="0"/>
                  <a:t>a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𝑡𝑜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48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540" y="1506808"/>
                <a:ext cx="2020233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6928" t="-28261" r="-3313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400062"/>
              </p:ext>
            </p:extLst>
          </p:nvPr>
        </p:nvGraphicFramePr>
        <p:xfrm>
          <a:off x="10034462" y="2509831"/>
          <a:ext cx="1505397" cy="3427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97"/>
              </a:tblGrid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Spec.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 </a:t>
                      </a:r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- 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12 – 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30  - 40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40 – 55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60 -  75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95 – 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776709" y="1390918"/>
            <a:ext cx="2367291" cy="1002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8989454" y="2975020"/>
            <a:ext cx="515154" cy="42500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8976575" y="3455529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8976575" y="3880532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8989454" y="430553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8989454" y="4730538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8976575" y="5155541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8989454" y="5601405"/>
            <a:ext cx="515154" cy="4250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33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634359377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49" name="Straight Connector 148"/>
          <p:cNvCxnSpPr/>
          <p:nvPr/>
        </p:nvCxnSpPr>
        <p:spPr>
          <a:xfrm flipV="1">
            <a:off x="1636324" y="936255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1547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31301" y="271888"/>
            <a:ext cx="10990657" cy="5176902"/>
            <a:chOff x="532779" y="145276"/>
            <a:chExt cx="10948499" cy="55488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1168629" y="467441"/>
              <a:ext cx="9870489" cy="4810747"/>
              <a:chOff x="379674" y="466151"/>
              <a:chExt cx="10701645" cy="5382253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786215" y="881675"/>
                <a:ext cx="9533050" cy="4611940"/>
                <a:chOff x="1828799" y="1027985"/>
                <a:chExt cx="7129702" cy="4574348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17" name="Straight Connector 116"/>
          <p:cNvCxnSpPr/>
          <p:nvPr/>
        </p:nvCxnSpPr>
        <p:spPr>
          <a:xfrm flipV="1">
            <a:off x="1650391" y="936260"/>
            <a:ext cx="88896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9" name="Chart 1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68408101"/>
              </p:ext>
            </p:extLst>
          </p:nvPr>
        </p:nvGraphicFramePr>
        <p:xfrm>
          <a:off x="618982" y="905711"/>
          <a:ext cx="10490300" cy="5044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7769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17" name="Straight Connector 116"/>
          <p:cNvCxnSpPr/>
          <p:nvPr/>
        </p:nvCxnSpPr>
        <p:spPr>
          <a:xfrm flipV="1">
            <a:off x="1636324" y="950322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283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734043" y="4938575"/>
                <a:ext cx="9601199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17" name="Straight Connector 116"/>
          <p:cNvCxnSpPr/>
          <p:nvPr/>
        </p:nvCxnSpPr>
        <p:spPr>
          <a:xfrm flipV="1">
            <a:off x="1636324" y="950324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1623493" y="3933945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979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51" name="Straight Connector 150"/>
          <p:cNvCxnSpPr/>
          <p:nvPr/>
        </p:nvCxnSpPr>
        <p:spPr>
          <a:xfrm flipV="1">
            <a:off x="1622258" y="936260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609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  <p:cxnSp>
        <p:nvCxnSpPr>
          <p:cNvPr id="117" name="Straight Connector 116"/>
          <p:cNvCxnSpPr/>
          <p:nvPr/>
        </p:nvCxnSpPr>
        <p:spPr>
          <a:xfrm flipV="1">
            <a:off x="1608188" y="922188"/>
            <a:ext cx="88896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968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147"/>
          <p:cNvGrpSpPr/>
          <p:nvPr/>
        </p:nvGrpSpPr>
        <p:grpSpPr>
          <a:xfrm>
            <a:off x="618982" y="271888"/>
            <a:ext cx="11002976" cy="5678749"/>
            <a:chOff x="520507" y="145276"/>
            <a:chExt cx="10960771" cy="6086712"/>
          </a:xfrm>
        </p:grpSpPr>
        <p:grpSp>
          <p:nvGrpSpPr>
            <p:cNvPr id="128" name="Group 127"/>
            <p:cNvGrpSpPr/>
            <p:nvPr/>
          </p:nvGrpSpPr>
          <p:grpSpPr>
            <a:xfrm>
              <a:off x="520507" y="467441"/>
              <a:ext cx="10518611" cy="5764547"/>
              <a:chOff x="-323024" y="466151"/>
              <a:chExt cx="11404343" cy="644936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-323024" y="865777"/>
                <a:ext cx="11330022" cy="6049736"/>
                <a:chOff x="999207" y="1012217"/>
                <a:chExt cx="8473645" cy="600042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308596" y="1030333"/>
                  <a:ext cx="0" cy="43784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" name="Chart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xmlns="" val="2446980054"/>
                    </p:ext>
                  </p:extLst>
                </p:nvPr>
              </p:nvGraphicFramePr>
              <p:xfrm>
                <a:off x="999207" y="1012217"/>
                <a:ext cx="8473645" cy="600042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7" name="Straight Connector 6"/>
                <p:cNvCxnSpPr/>
                <p:nvPr/>
              </p:nvCxnSpPr>
              <p:spPr>
                <a:xfrm>
                  <a:off x="1828799" y="1044401"/>
                  <a:ext cx="1" cy="4534734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8958501" y="1055870"/>
                  <a:ext cx="0" cy="45347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8207886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489151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6744710" y="1044402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999104" y="1042054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84216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3878386" y="1030333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3144627" y="1030333"/>
                  <a:ext cx="0" cy="453473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452864" y="1027985"/>
                  <a:ext cx="0" cy="457200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699959" y="5022269"/>
                <a:ext cx="9663794" cy="239150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 flipV="1">
                <a:off x="817668" y="4234375"/>
                <a:ext cx="9634626" cy="661182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V="1">
                <a:off x="817668" y="2903732"/>
                <a:ext cx="9634626" cy="1555728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flipV="1">
                <a:off x="788500" y="2665662"/>
                <a:ext cx="9663794" cy="1132616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/>
              <p:cNvCxnSpPr/>
              <p:nvPr/>
            </p:nvCxnSpPr>
            <p:spPr>
              <a:xfrm flipV="1">
                <a:off x="817668" y="1962735"/>
                <a:ext cx="9663794" cy="940997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V="1">
                <a:off x="817668" y="894360"/>
                <a:ext cx="9634626" cy="208231"/>
              </a:xfrm>
              <a:prstGeom prst="straightConnector1">
                <a:avLst/>
              </a:prstGeom>
              <a:ln w="76200"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V="1">
                <a:off x="787280" y="880292"/>
                <a:ext cx="9634626" cy="1815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10114671" y="478302"/>
                <a:ext cx="433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9229344" y="513581"/>
                <a:ext cx="5663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8200839" y="527649"/>
                <a:ext cx="48598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7187389" y="527649"/>
                <a:ext cx="50249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187352" y="523854"/>
                <a:ext cx="54152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70544" y="517332"/>
                <a:ext cx="53703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297130" y="523854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355669" y="544740"/>
                <a:ext cx="503670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370626" y="466151"/>
                <a:ext cx="526527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09901" y="489922"/>
                <a:ext cx="56875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1052" y="50109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10114671" y="5384386"/>
                <a:ext cx="6471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9229344" y="5396006"/>
                <a:ext cx="565792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8200839" y="5435196"/>
                <a:ext cx="605604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7187390" y="5435196"/>
                <a:ext cx="5905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6187351" y="5423689"/>
                <a:ext cx="577137" cy="424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5270544" y="5435196"/>
                <a:ext cx="55021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297130" y="5402529"/>
                <a:ext cx="490421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355668" y="5419707"/>
                <a:ext cx="593929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370626" y="5402529"/>
                <a:ext cx="502048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409901" y="5409960"/>
                <a:ext cx="556056" cy="4132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641392" y="54212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42187" y="516364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384365" y="475726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82038" y="42933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82037" y="38353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9674" y="338438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388127" y="293153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384365" y="247867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91784" y="202582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88537" y="15858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87093" y="11329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498820" y="5170962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0440998" y="4764581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</a:t>
                </a:r>
                <a:endParaRPr lang="en-US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38671" y="430063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20</a:t>
                </a:r>
                <a:endParaRPr 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10438670" y="384264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</a:t>
                </a:r>
                <a:endParaRPr lang="en-US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436307" y="339170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</a:t>
                </a:r>
                <a:endParaRPr lang="en-US" dirty="0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10444760" y="293885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50</a:t>
                </a:r>
                <a:endParaRPr lang="en-US" dirty="0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10440998" y="248599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60</a:t>
                </a:r>
                <a:endParaRPr lang="en-US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0448417" y="2033145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70</a:t>
                </a:r>
                <a:endParaRPr lang="en-US" dirty="0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445170" y="1593127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80</a:t>
                </a:r>
                <a:endParaRPr lang="en-US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0443726" y="1140273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90</a:t>
                </a:r>
                <a:endParaRPr lang="en-US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0424500" y="687419"/>
                <a:ext cx="5824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100</a:t>
                </a:r>
                <a:endParaRPr lang="en-US" dirty="0"/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V="1">
                <a:off x="742022" y="540515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flipV="1">
                <a:off x="810014" y="493857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V="1">
                <a:off x="793598" y="448606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flipV="1">
                <a:off x="763114" y="406168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V="1">
                <a:off x="746698" y="3595110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flipV="1">
                <a:off x="758419" y="3170735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V="1">
                <a:off x="756071" y="2690092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flipV="1">
                <a:off x="753723" y="2265716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V="1">
                <a:off x="765443" y="1799138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flipV="1">
                <a:off x="763095" y="1360697"/>
                <a:ext cx="96012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128"/>
            <p:cNvSpPr txBox="1"/>
            <p:nvPr/>
          </p:nvSpPr>
          <p:spPr>
            <a:xfrm>
              <a:off x="5694157" y="532475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5374783" y="145276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 rot="16200000">
              <a:off x="96837" y="2746948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(A)</a:t>
              </a:r>
              <a:endParaRPr lang="en-US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 rot="16200000">
              <a:off x="10676004" y="2754910"/>
              <a:ext cx="1241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% </a:t>
              </a:r>
              <a:r>
                <a:rPr lang="en-US" b="1" dirty="0" err="1" smtClean="0"/>
                <a:t>Agg</a:t>
              </a:r>
              <a:r>
                <a:rPr lang="en-US" b="1" dirty="0" smtClean="0"/>
                <a:t>. (B)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44430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1753</Words>
  <Application>Microsoft Office PowerPoint</Application>
  <PresentationFormat>Custom</PresentationFormat>
  <Paragraphs>1118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Amr</dc:creator>
  <cp:lastModifiedBy>TOSHIBA</cp:lastModifiedBy>
  <cp:revision>33</cp:revision>
  <cp:lastPrinted>2016-05-02T10:25:05Z</cp:lastPrinted>
  <dcterms:created xsi:type="dcterms:W3CDTF">2016-05-01T22:14:20Z</dcterms:created>
  <dcterms:modified xsi:type="dcterms:W3CDTF">2016-05-04T19:01:54Z</dcterms:modified>
</cp:coreProperties>
</file>