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9" r:id="rId1"/>
  </p:sldMasterIdLst>
  <p:notesMasterIdLst>
    <p:notesMasterId r:id="rId16"/>
  </p:notesMasterIdLst>
  <p:sldIdLst>
    <p:sldId id="275" r:id="rId2"/>
    <p:sldId id="256" r:id="rId3"/>
    <p:sldId id="269" r:id="rId4"/>
    <p:sldId id="270" r:id="rId5"/>
    <p:sldId id="273" r:id="rId6"/>
    <p:sldId id="274" r:id="rId7"/>
    <p:sldId id="258" r:id="rId8"/>
    <p:sldId id="260" r:id="rId9"/>
    <p:sldId id="261" r:id="rId10"/>
    <p:sldId id="262" r:id="rId11"/>
    <p:sldId id="263" r:id="rId12"/>
    <p:sldId id="265" r:id="rId13"/>
    <p:sldId id="267" r:id="rId14"/>
    <p:sldId id="27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10" autoAdjust="0"/>
    <p:restoredTop sz="90706" autoAdjust="0"/>
  </p:normalViewPr>
  <p:slideViewPr>
    <p:cSldViewPr snapToGrid="0" snapToObjects="1">
      <p:cViewPr varScale="1">
        <p:scale>
          <a:sx n="81" d="100"/>
          <a:sy n="81" d="100"/>
        </p:scale>
        <p:origin x="-148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6175BF-FBB6-7A4A-873C-ED1F1561C496}" type="doc">
      <dgm:prSet loTypeId="urn:microsoft.com/office/officeart/2009/3/layout/RandomtoResultProcess" loCatId="" qsTypeId="urn:microsoft.com/office/officeart/2005/8/quickstyle/3D4" qsCatId="3D" csTypeId="urn:microsoft.com/office/officeart/2005/8/colors/accent1_2" csCatId="accent1" phldr="1"/>
      <dgm:spPr/>
      <dgm:t>
        <a:bodyPr/>
        <a:lstStyle/>
        <a:p>
          <a:endParaRPr lang="en-US"/>
        </a:p>
      </dgm:t>
    </dgm:pt>
    <dgm:pt modelId="{3131C7DC-6901-644D-985A-A9624DAD542D}">
      <dgm:prSet/>
      <dgm:spPr/>
      <dgm:t>
        <a:bodyPr/>
        <a:lstStyle/>
        <a:p>
          <a:pPr rtl="0"/>
          <a:r>
            <a:rPr lang="en-US" dirty="0" smtClean="0">
              <a:solidFill>
                <a:schemeClr val="accent1">
                  <a:lumMod val="75000"/>
                </a:schemeClr>
              </a:solidFill>
            </a:rPr>
            <a:t>Empathy is a type of understanding</a:t>
          </a:r>
          <a:endParaRPr lang="en-US" dirty="0">
            <a:solidFill>
              <a:schemeClr val="accent1">
                <a:lumMod val="75000"/>
              </a:schemeClr>
            </a:solidFill>
          </a:endParaRPr>
        </a:p>
      </dgm:t>
    </dgm:pt>
    <dgm:pt modelId="{8FF5F328-BBE7-0F4D-BD81-7868A9BCCB74}" type="parTrans" cxnId="{F1DED950-3750-6047-BF6B-00FD347A896A}">
      <dgm:prSet/>
      <dgm:spPr/>
      <dgm:t>
        <a:bodyPr/>
        <a:lstStyle/>
        <a:p>
          <a:endParaRPr lang="en-US">
            <a:solidFill>
              <a:schemeClr val="accent1">
                <a:lumMod val="75000"/>
              </a:schemeClr>
            </a:solidFill>
          </a:endParaRPr>
        </a:p>
      </dgm:t>
    </dgm:pt>
    <dgm:pt modelId="{E7D8CF11-83F6-CE42-B666-269DE286EECF}" type="sibTrans" cxnId="{F1DED950-3750-6047-BF6B-00FD347A896A}">
      <dgm:prSet/>
      <dgm:spPr/>
      <dgm:t>
        <a:bodyPr/>
        <a:lstStyle/>
        <a:p>
          <a:endParaRPr lang="en-US">
            <a:solidFill>
              <a:schemeClr val="accent1">
                <a:lumMod val="75000"/>
              </a:schemeClr>
            </a:solidFill>
          </a:endParaRPr>
        </a:p>
      </dgm:t>
    </dgm:pt>
    <dgm:pt modelId="{7291E7B7-C332-BE42-86CD-599F43B07789}">
      <dgm:prSet/>
      <dgm:spPr/>
      <dgm:t>
        <a:bodyPr/>
        <a:lstStyle/>
        <a:p>
          <a:pPr rtl="0"/>
          <a:r>
            <a:rPr lang="en-US" dirty="0" smtClean="0">
              <a:solidFill>
                <a:schemeClr val="accent1">
                  <a:lumMod val="75000"/>
                </a:schemeClr>
              </a:solidFill>
            </a:rPr>
            <a:t>listening to the total  communication—words, feelings, and gestures—and letting the patient know that you are really hearing what he or she is saying. </a:t>
          </a:r>
          <a:endParaRPr lang="en-US" dirty="0">
            <a:solidFill>
              <a:schemeClr val="accent1">
                <a:lumMod val="75000"/>
              </a:schemeClr>
            </a:solidFill>
          </a:endParaRPr>
        </a:p>
      </dgm:t>
    </dgm:pt>
    <dgm:pt modelId="{93B9C086-F1A2-F94C-BD73-1F535FEF86D1}" type="parTrans" cxnId="{30C685C9-4C57-0245-A3BF-6E5EF1D1D1A4}">
      <dgm:prSet/>
      <dgm:spPr/>
      <dgm:t>
        <a:bodyPr/>
        <a:lstStyle/>
        <a:p>
          <a:endParaRPr lang="en-US">
            <a:solidFill>
              <a:schemeClr val="accent1">
                <a:lumMod val="75000"/>
              </a:schemeClr>
            </a:solidFill>
          </a:endParaRPr>
        </a:p>
      </dgm:t>
    </dgm:pt>
    <dgm:pt modelId="{03EEB0B5-07C2-2C40-9B70-C88809BD8901}" type="sibTrans" cxnId="{30C685C9-4C57-0245-A3BF-6E5EF1D1D1A4}">
      <dgm:prSet/>
      <dgm:spPr/>
      <dgm:t>
        <a:bodyPr/>
        <a:lstStyle/>
        <a:p>
          <a:endParaRPr lang="en-US">
            <a:solidFill>
              <a:schemeClr val="accent1">
                <a:lumMod val="75000"/>
              </a:schemeClr>
            </a:solidFill>
          </a:endParaRPr>
        </a:p>
      </dgm:t>
    </dgm:pt>
    <dgm:pt modelId="{F3555E22-6601-984E-B23B-69F7D868BE4D}" type="pres">
      <dgm:prSet presAssocID="{4B6175BF-FBB6-7A4A-873C-ED1F1561C496}" presName="Name0" presStyleCnt="0">
        <dgm:presLayoutVars>
          <dgm:dir/>
          <dgm:animOne val="branch"/>
          <dgm:animLvl val="lvl"/>
        </dgm:presLayoutVars>
      </dgm:prSet>
      <dgm:spPr/>
      <dgm:t>
        <a:bodyPr/>
        <a:lstStyle/>
        <a:p>
          <a:endParaRPr lang="en-US"/>
        </a:p>
      </dgm:t>
    </dgm:pt>
    <dgm:pt modelId="{07BA0E23-27DA-454A-8F63-ACA81D28458E}" type="pres">
      <dgm:prSet presAssocID="{3131C7DC-6901-644D-985A-A9624DAD542D}" presName="chaos" presStyleCnt="0"/>
      <dgm:spPr/>
    </dgm:pt>
    <dgm:pt modelId="{E58A1958-AD01-8048-B992-5CFA1FBA48B3}" type="pres">
      <dgm:prSet presAssocID="{3131C7DC-6901-644D-985A-A9624DAD542D}" presName="parTx1" presStyleLbl="revTx" presStyleIdx="0" presStyleCnt="1" custScaleY="130931"/>
      <dgm:spPr/>
      <dgm:t>
        <a:bodyPr/>
        <a:lstStyle/>
        <a:p>
          <a:endParaRPr lang="en-US"/>
        </a:p>
      </dgm:t>
    </dgm:pt>
    <dgm:pt modelId="{4D3AA15C-773B-9F42-8ED4-F2C788A17584}" type="pres">
      <dgm:prSet presAssocID="{3131C7DC-6901-644D-985A-A9624DAD542D}" presName="c1" presStyleLbl="node1" presStyleIdx="0" presStyleCnt="19"/>
      <dgm:spPr/>
    </dgm:pt>
    <dgm:pt modelId="{7A1EB3C3-21A7-0E41-8907-2F90219D0C93}" type="pres">
      <dgm:prSet presAssocID="{3131C7DC-6901-644D-985A-A9624DAD542D}" presName="c2" presStyleLbl="node1" presStyleIdx="1" presStyleCnt="19"/>
      <dgm:spPr/>
    </dgm:pt>
    <dgm:pt modelId="{BF9AD8D2-DFEC-5B4B-9198-21A319A7AB6C}" type="pres">
      <dgm:prSet presAssocID="{3131C7DC-6901-644D-985A-A9624DAD542D}" presName="c3" presStyleLbl="node1" presStyleIdx="2" presStyleCnt="19"/>
      <dgm:spPr/>
    </dgm:pt>
    <dgm:pt modelId="{F4749C9B-B883-354D-8118-028DF8BA2A23}" type="pres">
      <dgm:prSet presAssocID="{3131C7DC-6901-644D-985A-A9624DAD542D}" presName="c4" presStyleLbl="node1" presStyleIdx="3" presStyleCnt="19"/>
      <dgm:spPr/>
    </dgm:pt>
    <dgm:pt modelId="{BAF58F20-888F-B240-AC99-7BC998F73EEA}" type="pres">
      <dgm:prSet presAssocID="{3131C7DC-6901-644D-985A-A9624DAD542D}" presName="c5" presStyleLbl="node1" presStyleIdx="4" presStyleCnt="19"/>
      <dgm:spPr/>
    </dgm:pt>
    <dgm:pt modelId="{787350A3-5F1E-A149-A0A3-01DB7CB9F38D}" type="pres">
      <dgm:prSet presAssocID="{3131C7DC-6901-644D-985A-A9624DAD542D}" presName="c6" presStyleLbl="node1" presStyleIdx="5" presStyleCnt="19"/>
      <dgm:spPr/>
    </dgm:pt>
    <dgm:pt modelId="{F066295F-6C71-BD40-B82D-D301986495EA}" type="pres">
      <dgm:prSet presAssocID="{3131C7DC-6901-644D-985A-A9624DAD542D}" presName="c7" presStyleLbl="node1" presStyleIdx="6" presStyleCnt="19"/>
      <dgm:spPr/>
    </dgm:pt>
    <dgm:pt modelId="{EF41127A-7D8B-6144-A941-FBF0924FFB23}" type="pres">
      <dgm:prSet presAssocID="{3131C7DC-6901-644D-985A-A9624DAD542D}" presName="c8" presStyleLbl="node1" presStyleIdx="7" presStyleCnt="19"/>
      <dgm:spPr/>
    </dgm:pt>
    <dgm:pt modelId="{2671AB95-D1B9-9844-BD83-F21505AD6280}" type="pres">
      <dgm:prSet presAssocID="{3131C7DC-6901-644D-985A-A9624DAD542D}" presName="c9" presStyleLbl="node1" presStyleIdx="8" presStyleCnt="19"/>
      <dgm:spPr/>
    </dgm:pt>
    <dgm:pt modelId="{2D2A538C-C340-DB4A-88E3-7B7EE54F6B76}" type="pres">
      <dgm:prSet presAssocID="{3131C7DC-6901-644D-985A-A9624DAD542D}" presName="c10" presStyleLbl="node1" presStyleIdx="9" presStyleCnt="19"/>
      <dgm:spPr/>
    </dgm:pt>
    <dgm:pt modelId="{5D345DF4-B121-334C-973D-4D8E085E2AEF}" type="pres">
      <dgm:prSet presAssocID="{3131C7DC-6901-644D-985A-A9624DAD542D}" presName="c11" presStyleLbl="node1" presStyleIdx="10" presStyleCnt="19"/>
      <dgm:spPr/>
    </dgm:pt>
    <dgm:pt modelId="{129210A8-7C8B-1B4B-9547-EA12C4978494}" type="pres">
      <dgm:prSet presAssocID="{3131C7DC-6901-644D-985A-A9624DAD542D}" presName="c12" presStyleLbl="node1" presStyleIdx="11" presStyleCnt="19"/>
      <dgm:spPr/>
    </dgm:pt>
    <dgm:pt modelId="{1455CAEA-E6BD-E04A-AE65-8247955D9C2B}" type="pres">
      <dgm:prSet presAssocID="{3131C7DC-6901-644D-985A-A9624DAD542D}" presName="c13" presStyleLbl="node1" presStyleIdx="12" presStyleCnt="19"/>
      <dgm:spPr/>
    </dgm:pt>
    <dgm:pt modelId="{3C882449-7D2C-1343-A546-73B58A6DB778}" type="pres">
      <dgm:prSet presAssocID="{3131C7DC-6901-644D-985A-A9624DAD542D}" presName="c14" presStyleLbl="node1" presStyleIdx="13" presStyleCnt="19"/>
      <dgm:spPr/>
    </dgm:pt>
    <dgm:pt modelId="{1E5F16BC-E50F-B84C-A334-D90BBA32A046}" type="pres">
      <dgm:prSet presAssocID="{3131C7DC-6901-644D-985A-A9624DAD542D}" presName="c15" presStyleLbl="node1" presStyleIdx="14" presStyleCnt="19"/>
      <dgm:spPr/>
    </dgm:pt>
    <dgm:pt modelId="{65F0A328-2EA0-1D4C-95BA-72DE1809A53E}" type="pres">
      <dgm:prSet presAssocID="{3131C7DC-6901-644D-985A-A9624DAD542D}" presName="c16" presStyleLbl="node1" presStyleIdx="15" presStyleCnt="19"/>
      <dgm:spPr/>
    </dgm:pt>
    <dgm:pt modelId="{26FDF333-B4D9-EB43-AAA9-7B6B0DC1965E}" type="pres">
      <dgm:prSet presAssocID="{3131C7DC-6901-644D-985A-A9624DAD542D}" presName="c17" presStyleLbl="node1" presStyleIdx="16" presStyleCnt="19"/>
      <dgm:spPr/>
    </dgm:pt>
    <dgm:pt modelId="{3C8C4F5E-7065-F145-9885-BA37AE38250A}" type="pres">
      <dgm:prSet presAssocID="{3131C7DC-6901-644D-985A-A9624DAD542D}" presName="c18" presStyleLbl="node1" presStyleIdx="17" presStyleCnt="19"/>
      <dgm:spPr/>
    </dgm:pt>
    <dgm:pt modelId="{094109D1-1B68-3248-BE34-CA37F81E6151}" type="pres">
      <dgm:prSet presAssocID="{E7D8CF11-83F6-CE42-B666-269DE286EECF}" presName="chevronComposite1" presStyleCnt="0"/>
      <dgm:spPr/>
    </dgm:pt>
    <dgm:pt modelId="{B1135644-8AC8-D04F-835C-F2BF3295E0B9}" type="pres">
      <dgm:prSet presAssocID="{E7D8CF11-83F6-CE42-B666-269DE286EECF}" presName="chevron1" presStyleLbl="sibTrans2D1" presStyleIdx="0" presStyleCnt="2"/>
      <dgm:spPr/>
    </dgm:pt>
    <dgm:pt modelId="{B7FE5333-E154-3C46-A051-23B5B26C3974}" type="pres">
      <dgm:prSet presAssocID="{E7D8CF11-83F6-CE42-B666-269DE286EECF}" presName="spChevron1" presStyleCnt="0"/>
      <dgm:spPr/>
    </dgm:pt>
    <dgm:pt modelId="{2F7C3C57-7B8A-F84C-A079-EE7684CC1E1C}" type="pres">
      <dgm:prSet presAssocID="{E7D8CF11-83F6-CE42-B666-269DE286EECF}" presName="overlap" presStyleCnt="0"/>
      <dgm:spPr/>
    </dgm:pt>
    <dgm:pt modelId="{099E9730-7E5F-8543-825B-EA47484F332B}" type="pres">
      <dgm:prSet presAssocID="{E7D8CF11-83F6-CE42-B666-269DE286EECF}" presName="chevronComposite2" presStyleCnt="0"/>
      <dgm:spPr/>
    </dgm:pt>
    <dgm:pt modelId="{625BC0E5-FFD6-5645-95B7-C622AA27DD50}" type="pres">
      <dgm:prSet presAssocID="{E7D8CF11-83F6-CE42-B666-269DE286EECF}" presName="chevron2" presStyleLbl="sibTrans2D1" presStyleIdx="1" presStyleCnt="2"/>
      <dgm:spPr/>
    </dgm:pt>
    <dgm:pt modelId="{BA4B3D87-B457-1941-9FE4-3D14777004BE}" type="pres">
      <dgm:prSet presAssocID="{E7D8CF11-83F6-CE42-B666-269DE286EECF}" presName="spChevron2" presStyleCnt="0"/>
      <dgm:spPr/>
    </dgm:pt>
    <dgm:pt modelId="{C0927E1B-C14B-3F4D-A1E8-CDA74195103F}" type="pres">
      <dgm:prSet presAssocID="{7291E7B7-C332-BE42-86CD-599F43B07789}" presName="last" presStyleCnt="0"/>
      <dgm:spPr/>
    </dgm:pt>
    <dgm:pt modelId="{28BC25D1-CEBC-5E44-9ABC-C841A1BD1F95}" type="pres">
      <dgm:prSet presAssocID="{7291E7B7-C332-BE42-86CD-599F43B07789}" presName="circleTx" presStyleLbl="node1" presStyleIdx="18" presStyleCnt="19" custScaleX="125054" custScaleY="121975"/>
      <dgm:spPr/>
      <dgm:t>
        <a:bodyPr/>
        <a:lstStyle/>
        <a:p>
          <a:endParaRPr lang="en-US"/>
        </a:p>
      </dgm:t>
    </dgm:pt>
    <dgm:pt modelId="{B2A2D289-E640-C140-A82D-E2840BBF09F9}" type="pres">
      <dgm:prSet presAssocID="{7291E7B7-C332-BE42-86CD-599F43B07789}" presName="spN" presStyleCnt="0"/>
      <dgm:spPr/>
    </dgm:pt>
  </dgm:ptLst>
  <dgm:cxnLst>
    <dgm:cxn modelId="{B4F6DBBB-48EC-E24E-AE81-D69BFC154296}" type="presOf" srcId="{7291E7B7-C332-BE42-86CD-599F43B07789}" destId="{28BC25D1-CEBC-5E44-9ABC-C841A1BD1F95}" srcOrd="0" destOrd="0" presId="urn:microsoft.com/office/officeart/2009/3/layout/RandomtoResultProcess"/>
    <dgm:cxn modelId="{F1DED950-3750-6047-BF6B-00FD347A896A}" srcId="{4B6175BF-FBB6-7A4A-873C-ED1F1561C496}" destId="{3131C7DC-6901-644D-985A-A9624DAD542D}" srcOrd="0" destOrd="0" parTransId="{8FF5F328-BBE7-0F4D-BD81-7868A9BCCB74}" sibTransId="{E7D8CF11-83F6-CE42-B666-269DE286EECF}"/>
    <dgm:cxn modelId="{5F602A91-AF39-E042-87AD-E2AE5876AE53}" type="presOf" srcId="{3131C7DC-6901-644D-985A-A9624DAD542D}" destId="{E58A1958-AD01-8048-B992-5CFA1FBA48B3}" srcOrd="0" destOrd="0" presId="urn:microsoft.com/office/officeart/2009/3/layout/RandomtoResultProcess"/>
    <dgm:cxn modelId="{FB5CAC79-247B-E34F-8535-95FF3B4C3409}" type="presOf" srcId="{4B6175BF-FBB6-7A4A-873C-ED1F1561C496}" destId="{F3555E22-6601-984E-B23B-69F7D868BE4D}" srcOrd="0" destOrd="0" presId="urn:microsoft.com/office/officeart/2009/3/layout/RandomtoResultProcess"/>
    <dgm:cxn modelId="{30C685C9-4C57-0245-A3BF-6E5EF1D1D1A4}" srcId="{4B6175BF-FBB6-7A4A-873C-ED1F1561C496}" destId="{7291E7B7-C332-BE42-86CD-599F43B07789}" srcOrd="1" destOrd="0" parTransId="{93B9C086-F1A2-F94C-BD73-1F535FEF86D1}" sibTransId="{03EEB0B5-07C2-2C40-9B70-C88809BD8901}"/>
    <dgm:cxn modelId="{47F75588-92D1-AB4D-90A3-D5379CDBB795}" type="presParOf" srcId="{F3555E22-6601-984E-B23B-69F7D868BE4D}" destId="{07BA0E23-27DA-454A-8F63-ACA81D28458E}" srcOrd="0" destOrd="0" presId="urn:microsoft.com/office/officeart/2009/3/layout/RandomtoResultProcess"/>
    <dgm:cxn modelId="{D3AAF11D-E89F-AC49-A893-E83B049D8E40}" type="presParOf" srcId="{07BA0E23-27DA-454A-8F63-ACA81D28458E}" destId="{E58A1958-AD01-8048-B992-5CFA1FBA48B3}" srcOrd="0" destOrd="0" presId="urn:microsoft.com/office/officeart/2009/3/layout/RandomtoResultProcess"/>
    <dgm:cxn modelId="{C6A39995-9067-DD44-B981-6CE6B2A4285A}" type="presParOf" srcId="{07BA0E23-27DA-454A-8F63-ACA81D28458E}" destId="{4D3AA15C-773B-9F42-8ED4-F2C788A17584}" srcOrd="1" destOrd="0" presId="urn:microsoft.com/office/officeart/2009/3/layout/RandomtoResultProcess"/>
    <dgm:cxn modelId="{D0D4DE81-7D06-A24B-949C-8D5288934733}" type="presParOf" srcId="{07BA0E23-27DA-454A-8F63-ACA81D28458E}" destId="{7A1EB3C3-21A7-0E41-8907-2F90219D0C93}" srcOrd="2" destOrd="0" presId="urn:microsoft.com/office/officeart/2009/3/layout/RandomtoResultProcess"/>
    <dgm:cxn modelId="{9FED0B28-1028-3743-8CCB-24AC575B8D33}" type="presParOf" srcId="{07BA0E23-27DA-454A-8F63-ACA81D28458E}" destId="{BF9AD8D2-DFEC-5B4B-9198-21A319A7AB6C}" srcOrd="3" destOrd="0" presId="urn:microsoft.com/office/officeart/2009/3/layout/RandomtoResultProcess"/>
    <dgm:cxn modelId="{9BE1E093-71FE-2649-946A-4039A702E778}" type="presParOf" srcId="{07BA0E23-27DA-454A-8F63-ACA81D28458E}" destId="{F4749C9B-B883-354D-8118-028DF8BA2A23}" srcOrd="4" destOrd="0" presId="urn:microsoft.com/office/officeart/2009/3/layout/RandomtoResultProcess"/>
    <dgm:cxn modelId="{0DC5CAD3-7B1C-C345-A94B-1488668E6101}" type="presParOf" srcId="{07BA0E23-27DA-454A-8F63-ACA81D28458E}" destId="{BAF58F20-888F-B240-AC99-7BC998F73EEA}" srcOrd="5" destOrd="0" presId="urn:microsoft.com/office/officeart/2009/3/layout/RandomtoResultProcess"/>
    <dgm:cxn modelId="{A913C496-1AC4-5D41-9D28-27134B4C5A38}" type="presParOf" srcId="{07BA0E23-27DA-454A-8F63-ACA81D28458E}" destId="{787350A3-5F1E-A149-A0A3-01DB7CB9F38D}" srcOrd="6" destOrd="0" presId="urn:microsoft.com/office/officeart/2009/3/layout/RandomtoResultProcess"/>
    <dgm:cxn modelId="{7BF41054-BE2A-FE48-ABB1-ECC7DB306E07}" type="presParOf" srcId="{07BA0E23-27DA-454A-8F63-ACA81D28458E}" destId="{F066295F-6C71-BD40-B82D-D301986495EA}" srcOrd="7" destOrd="0" presId="urn:microsoft.com/office/officeart/2009/3/layout/RandomtoResultProcess"/>
    <dgm:cxn modelId="{4F0DBC0E-CD3C-3D48-A184-341ADB9BD456}" type="presParOf" srcId="{07BA0E23-27DA-454A-8F63-ACA81D28458E}" destId="{EF41127A-7D8B-6144-A941-FBF0924FFB23}" srcOrd="8" destOrd="0" presId="urn:microsoft.com/office/officeart/2009/3/layout/RandomtoResultProcess"/>
    <dgm:cxn modelId="{10D66652-4FC8-AC45-8BB9-7D2383E62B47}" type="presParOf" srcId="{07BA0E23-27DA-454A-8F63-ACA81D28458E}" destId="{2671AB95-D1B9-9844-BD83-F21505AD6280}" srcOrd="9" destOrd="0" presId="urn:microsoft.com/office/officeart/2009/3/layout/RandomtoResultProcess"/>
    <dgm:cxn modelId="{FA6FC51B-B04E-D643-B109-CDC718F61E94}" type="presParOf" srcId="{07BA0E23-27DA-454A-8F63-ACA81D28458E}" destId="{2D2A538C-C340-DB4A-88E3-7B7EE54F6B76}" srcOrd="10" destOrd="0" presId="urn:microsoft.com/office/officeart/2009/3/layout/RandomtoResultProcess"/>
    <dgm:cxn modelId="{A129E606-B9B4-8E44-8D0C-C27FF4E3FE36}" type="presParOf" srcId="{07BA0E23-27DA-454A-8F63-ACA81D28458E}" destId="{5D345DF4-B121-334C-973D-4D8E085E2AEF}" srcOrd="11" destOrd="0" presId="urn:microsoft.com/office/officeart/2009/3/layout/RandomtoResultProcess"/>
    <dgm:cxn modelId="{39E93E44-EA7F-0144-AF3B-40CC9CEB5497}" type="presParOf" srcId="{07BA0E23-27DA-454A-8F63-ACA81D28458E}" destId="{129210A8-7C8B-1B4B-9547-EA12C4978494}" srcOrd="12" destOrd="0" presId="urn:microsoft.com/office/officeart/2009/3/layout/RandomtoResultProcess"/>
    <dgm:cxn modelId="{9EC168D7-58DD-E249-AB2F-FE37281ACDF3}" type="presParOf" srcId="{07BA0E23-27DA-454A-8F63-ACA81D28458E}" destId="{1455CAEA-E6BD-E04A-AE65-8247955D9C2B}" srcOrd="13" destOrd="0" presId="urn:microsoft.com/office/officeart/2009/3/layout/RandomtoResultProcess"/>
    <dgm:cxn modelId="{308B67AF-E24B-1F47-911B-53811F97A26A}" type="presParOf" srcId="{07BA0E23-27DA-454A-8F63-ACA81D28458E}" destId="{3C882449-7D2C-1343-A546-73B58A6DB778}" srcOrd="14" destOrd="0" presId="urn:microsoft.com/office/officeart/2009/3/layout/RandomtoResultProcess"/>
    <dgm:cxn modelId="{3DB760BB-A874-BA4C-B344-0E95139FA216}" type="presParOf" srcId="{07BA0E23-27DA-454A-8F63-ACA81D28458E}" destId="{1E5F16BC-E50F-B84C-A334-D90BBA32A046}" srcOrd="15" destOrd="0" presId="urn:microsoft.com/office/officeart/2009/3/layout/RandomtoResultProcess"/>
    <dgm:cxn modelId="{C783B818-170B-3240-95E4-F6FDDC467CAB}" type="presParOf" srcId="{07BA0E23-27DA-454A-8F63-ACA81D28458E}" destId="{65F0A328-2EA0-1D4C-95BA-72DE1809A53E}" srcOrd="16" destOrd="0" presId="urn:microsoft.com/office/officeart/2009/3/layout/RandomtoResultProcess"/>
    <dgm:cxn modelId="{718D02F6-D2AB-F543-A560-92DCBDBC845A}" type="presParOf" srcId="{07BA0E23-27DA-454A-8F63-ACA81D28458E}" destId="{26FDF333-B4D9-EB43-AAA9-7B6B0DC1965E}" srcOrd="17" destOrd="0" presId="urn:microsoft.com/office/officeart/2009/3/layout/RandomtoResultProcess"/>
    <dgm:cxn modelId="{A65E4BB9-D6DE-3A4C-A918-DF2CBB279A61}" type="presParOf" srcId="{07BA0E23-27DA-454A-8F63-ACA81D28458E}" destId="{3C8C4F5E-7065-F145-9885-BA37AE38250A}" srcOrd="18" destOrd="0" presId="urn:microsoft.com/office/officeart/2009/3/layout/RandomtoResultProcess"/>
    <dgm:cxn modelId="{D9D1CB02-D20C-334C-99C9-30503AFD3ECC}" type="presParOf" srcId="{F3555E22-6601-984E-B23B-69F7D868BE4D}" destId="{094109D1-1B68-3248-BE34-CA37F81E6151}" srcOrd="1" destOrd="0" presId="urn:microsoft.com/office/officeart/2009/3/layout/RandomtoResultProcess"/>
    <dgm:cxn modelId="{C1986189-B9A3-4241-830E-244897B2A888}" type="presParOf" srcId="{094109D1-1B68-3248-BE34-CA37F81E6151}" destId="{B1135644-8AC8-D04F-835C-F2BF3295E0B9}" srcOrd="0" destOrd="0" presId="urn:microsoft.com/office/officeart/2009/3/layout/RandomtoResultProcess"/>
    <dgm:cxn modelId="{9D625FF2-8B94-E743-A807-A91501D40196}" type="presParOf" srcId="{094109D1-1B68-3248-BE34-CA37F81E6151}" destId="{B7FE5333-E154-3C46-A051-23B5B26C3974}" srcOrd="1" destOrd="0" presId="urn:microsoft.com/office/officeart/2009/3/layout/RandomtoResultProcess"/>
    <dgm:cxn modelId="{78A68CFD-0820-D646-8074-3A9509489B37}" type="presParOf" srcId="{F3555E22-6601-984E-B23B-69F7D868BE4D}" destId="{2F7C3C57-7B8A-F84C-A079-EE7684CC1E1C}" srcOrd="2" destOrd="0" presId="urn:microsoft.com/office/officeart/2009/3/layout/RandomtoResultProcess"/>
    <dgm:cxn modelId="{0A13A952-52E1-F34D-9F1D-6964B3DCEECD}" type="presParOf" srcId="{F3555E22-6601-984E-B23B-69F7D868BE4D}" destId="{099E9730-7E5F-8543-825B-EA47484F332B}" srcOrd="3" destOrd="0" presId="urn:microsoft.com/office/officeart/2009/3/layout/RandomtoResultProcess"/>
    <dgm:cxn modelId="{B35B4C57-8ABB-1E42-9D21-9388F4415DC3}" type="presParOf" srcId="{099E9730-7E5F-8543-825B-EA47484F332B}" destId="{625BC0E5-FFD6-5645-95B7-C622AA27DD50}" srcOrd="0" destOrd="0" presId="urn:microsoft.com/office/officeart/2009/3/layout/RandomtoResultProcess"/>
    <dgm:cxn modelId="{C9266839-98B6-7843-9EEA-7DEE2F15853F}" type="presParOf" srcId="{099E9730-7E5F-8543-825B-EA47484F332B}" destId="{BA4B3D87-B457-1941-9FE4-3D14777004BE}" srcOrd="1" destOrd="0" presId="urn:microsoft.com/office/officeart/2009/3/layout/RandomtoResultProcess"/>
    <dgm:cxn modelId="{1119605F-C1D2-EA46-A906-5FEE77C62EB3}" type="presParOf" srcId="{F3555E22-6601-984E-B23B-69F7D868BE4D}" destId="{C0927E1B-C14B-3F4D-A1E8-CDA74195103F}" srcOrd="4" destOrd="0" presId="urn:microsoft.com/office/officeart/2009/3/layout/RandomtoResultProcess"/>
    <dgm:cxn modelId="{056CCB4F-F827-674A-BD25-B6973E81C190}" type="presParOf" srcId="{C0927E1B-C14B-3F4D-A1E8-CDA74195103F}" destId="{28BC25D1-CEBC-5E44-9ABC-C841A1BD1F95}" srcOrd="0" destOrd="0" presId="urn:microsoft.com/office/officeart/2009/3/layout/RandomtoResultProcess"/>
    <dgm:cxn modelId="{B182DA96-6C5E-E04F-97A2-989843613299}" type="presParOf" srcId="{C0927E1B-C14B-3F4D-A1E8-CDA74195103F}" destId="{B2A2D289-E640-C140-A82D-E2840BBF09F9}"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A1958-AD01-8048-B992-5CFA1FBA48B3}">
      <dsp:nvSpPr>
        <dsp:cNvPr id="0" name=""/>
        <dsp:cNvSpPr/>
      </dsp:nvSpPr>
      <dsp:spPr>
        <a:xfrm>
          <a:off x="192938" y="1546610"/>
          <a:ext cx="2892302" cy="1247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accent1">
                  <a:lumMod val="75000"/>
                </a:schemeClr>
              </a:solidFill>
            </a:rPr>
            <a:t>Empathy is a type of understanding</a:t>
          </a:r>
          <a:endParaRPr lang="en-US" sz="1800" kern="1200" dirty="0">
            <a:solidFill>
              <a:schemeClr val="accent1">
                <a:lumMod val="75000"/>
              </a:schemeClr>
            </a:solidFill>
          </a:endParaRPr>
        </a:p>
      </dsp:txBody>
      <dsp:txXfrm>
        <a:off x="192938" y="1546610"/>
        <a:ext cx="2892302" cy="1247962"/>
      </dsp:txXfrm>
    </dsp:sp>
    <dsp:sp modelId="{4D3AA15C-773B-9F42-8ED4-F2C788A17584}">
      <dsp:nvSpPr>
        <dsp:cNvPr id="0" name=""/>
        <dsp:cNvSpPr/>
      </dsp:nvSpPr>
      <dsp:spPr>
        <a:xfrm>
          <a:off x="189651" y="1404131"/>
          <a:ext cx="230069" cy="230069"/>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A1EB3C3-21A7-0E41-8907-2F90219D0C93}">
      <dsp:nvSpPr>
        <dsp:cNvPr id="0" name=""/>
        <dsp:cNvSpPr/>
      </dsp:nvSpPr>
      <dsp:spPr>
        <a:xfrm>
          <a:off x="350700" y="1082034"/>
          <a:ext cx="230069" cy="230069"/>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F9AD8D2-DFEC-5B4B-9198-21A319A7AB6C}">
      <dsp:nvSpPr>
        <dsp:cNvPr id="0" name=""/>
        <dsp:cNvSpPr/>
      </dsp:nvSpPr>
      <dsp:spPr>
        <a:xfrm>
          <a:off x="737216" y="1146453"/>
          <a:ext cx="361537" cy="361537"/>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4749C9B-B883-354D-8118-028DF8BA2A23}">
      <dsp:nvSpPr>
        <dsp:cNvPr id="0" name=""/>
        <dsp:cNvSpPr/>
      </dsp:nvSpPr>
      <dsp:spPr>
        <a:xfrm>
          <a:off x="1059314" y="792146"/>
          <a:ext cx="230069" cy="230069"/>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AF58F20-888F-B240-AC99-7BC998F73EEA}">
      <dsp:nvSpPr>
        <dsp:cNvPr id="0" name=""/>
        <dsp:cNvSpPr/>
      </dsp:nvSpPr>
      <dsp:spPr>
        <a:xfrm>
          <a:off x="1478040" y="663307"/>
          <a:ext cx="230069" cy="230069"/>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87350A3-5F1E-A149-A0A3-01DB7CB9F38D}">
      <dsp:nvSpPr>
        <dsp:cNvPr id="0" name=""/>
        <dsp:cNvSpPr/>
      </dsp:nvSpPr>
      <dsp:spPr>
        <a:xfrm>
          <a:off x="1993396" y="888775"/>
          <a:ext cx="230069" cy="230069"/>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066295F-6C71-BD40-B82D-D301986495EA}">
      <dsp:nvSpPr>
        <dsp:cNvPr id="0" name=""/>
        <dsp:cNvSpPr/>
      </dsp:nvSpPr>
      <dsp:spPr>
        <a:xfrm>
          <a:off x="2315493" y="1049824"/>
          <a:ext cx="361537" cy="361537"/>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F41127A-7D8B-6144-A941-FBF0924FFB23}">
      <dsp:nvSpPr>
        <dsp:cNvPr id="0" name=""/>
        <dsp:cNvSpPr/>
      </dsp:nvSpPr>
      <dsp:spPr>
        <a:xfrm>
          <a:off x="2766429" y="1404131"/>
          <a:ext cx="230069" cy="230069"/>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671AB95-D1B9-9844-BD83-F21505AD6280}">
      <dsp:nvSpPr>
        <dsp:cNvPr id="0" name=""/>
        <dsp:cNvSpPr/>
      </dsp:nvSpPr>
      <dsp:spPr>
        <a:xfrm>
          <a:off x="2959688" y="1758438"/>
          <a:ext cx="230069" cy="230069"/>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D2A538C-C340-DB4A-88E3-7B7EE54F6B76}">
      <dsp:nvSpPr>
        <dsp:cNvPr id="0" name=""/>
        <dsp:cNvSpPr/>
      </dsp:nvSpPr>
      <dsp:spPr>
        <a:xfrm>
          <a:off x="1284782" y="1082034"/>
          <a:ext cx="591607" cy="591607"/>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D345DF4-B121-334C-973D-4D8E085E2AEF}">
      <dsp:nvSpPr>
        <dsp:cNvPr id="0" name=""/>
        <dsp:cNvSpPr/>
      </dsp:nvSpPr>
      <dsp:spPr>
        <a:xfrm>
          <a:off x="28602" y="2306003"/>
          <a:ext cx="230069" cy="230069"/>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29210A8-7C8B-1B4B-9547-EA12C4978494}">
      <dsp:nvSpPr>
        <dsp:cNvPr id="0" name=""/>
        <dsp:cNvSpPr/>
      </dsp:nvSpPr>
      <dsp:spPr>
        <a:xfrm>
          <a:off x="221861" y="2595891"/>
          <a:ext cx="361537" cy="361537"/>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455CAEA-E6BD-E04A-AE65-8247955D9C2B}">
      <dsp:nvSpPr>
        <dsp:cNvPr id="0" name=""/>
        <dsp:cNvSpPr/>
      </dsp:nvSpPr>
      <dsp:spPr>
        <a:xfrm>
          <a:off x="705007" y="2853569"/>
          <a:ext cx="525873" cy="525873"/>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3C882449-7D2C-1343-A546-73B58A6DB778}">
      <dsp:nvSpPr>
        <dsp:cNvPr id="0" name=""/>
        <dsp:cNvSpPr/>
      </dsp:nvSpPr>
      <dsp:spPr>
        <a:xfrm>
          <a:off x="1381411" y="3272295"/>
          <a:ext cx="230069" cy="230069"/>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E5F16BC-E50F-B84C-A334-D90BBA32A046}">
      <dsp:nvSpPr>
        <dsp:cNvPr id="0" name=""/>
        <dsp:cNvSpPr/>
      </dsp:nvSpPr>
      <dsp:spPr>
        <a:xfrm>
          <a:off x="1510250" y="2853569"/>
          <a:ext cx="361537" cy="361537"/>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5F0A328-2EA0-1D4C-95BA-72DE1809A53E}">
      <dsp:nvSpPr>
        <dsp:cNvPr id="0" name=""/>
        <dsp:cNvSpPr/>
      </dsp:nvSpPr>
      <dsp:spPr>
        <a:xfrm>
          <a:off x="1832347" y="3304505"/>
          <a:ext cx="230069" cy="230069"/>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6FDF333-B4D9-EB43-AAA9-7B6B0DC1965E}">
      <dsp:nvSpPr>
        <dsp:cNvPr id="0" name=""/>
        <dsp:cNvSpPr/>
      </dsp:nvSpPr>
      <dsp:spPr>
        <a:xfrm>
          <a:off x="2122235" y="2789149"/>
          <a:ext cx="525873" cy="525873"/>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3C8C4F5E-7065-F145-9885-BA37AE38250A}">
      <dsp:nvSpPr>
        <dsp:cNvPr id="0" name=""/>
        <dsp:cNvSpPr/>
      </dsp:nvSpPr>
      <dsp:spPr>
        <a:xfrm>
          <a:off x="2830849" y="2660310"/>
          <a:ext cx="361537" cy="361537"/>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1135644-8AC8-D04F-835C-F2BF3295E0B9}">
      <dsp:nvSpPr>
        <dsp:cNvPr id="0" name=""/>
        <dsp:cNvSpPr/>
      </dsp:nvSpPr>
      <dsp:spPr>
        <a:xfrm>
          <a:off x="3192386" y="1145917"/>
          <a:ext cx="1061784" cy="2027063"/>
        </a:xfrm>
        <a:prstGeom prst="chevron">
          <a:avLst>
            <a:gd name="adj" fmla="val 6231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625BC0E5-FFD6-5645-95B7-C622AA27DD50}">
      <dsp:nvSpPr>
        <dsp:cNvPr id="0" name=""/>
        <dsp:cNvSpPr/>
      </dsp:nvSpPr>
      <dsp:spPr>
        <a:xfrm>
          <a:off x="4061120" y="1145917"/>
          <a:ext cx="1061784" cy="2027063"/>
        </a:xfrm>
        <a:prstGeom prst="chevron">
          <a:avLst>
            <a:gd name="adj" fmla="val 6231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28BC25D1-CEBC-5E44-9ABC-C841A1BD1F95}">
      <dsp:nvSpPr>
        <dsp:cNvPr id="0" name=""/>
        <dsp:cNvSpPr/>
      </dsp:nvSpPr>
      <dsp:spPr>
        <a:xfrm>
          <a:off x="5122904" y="707949"/>
          <a:ext cx="3078092" cy="3002305"/>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accent1">
                  <a:lumMod val="75000"/>
                </a:schemeClr>
              </a:solidFill>
            </a:rPr>
            <a:t>listening to the total  communication—words, feelings, and gestures—and letting the patient know that you are really hearing what he or she is saying. </a:t>
          </a:r>
          <a:endParaRPr lang="en-US" sz="1800" kern="1200" dirty="0">
            <a:solidFill>
              <a:schemeClr val="accent1">
                <a:lumMod val="75000"/>
              </a:schemeClr>
            </a:solidFill>
          </a:endParaRPr>
        </a:p>
      </dsp:txBody>
      <dsp:txXfrm>
        <a:off x="5573680" y="1147626"/>
        <a:ext cx="2176540" cy="2122951"/>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6ACA4-DEE2-C543-9506-0CD0B72BE049}" type="datetimeFigureOut">
              <a:rPr lang="en-US" smtClean="0"/>
              <a:t>2/2/13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8DA26F-FCBC-7B42-A74A-2190005820F8}" type="slidenum">
              <a:rPr lang="en-US" smtClean="0"/>
              <a:t>‹#›</a:t>
            </a:fld>
            <a:endParaRPr lang="en-US"/>
          </a:p>
        </p:txBody>
      </p:sp>
    </p:spTree>
    <p:extLst>
      <p:ext uri="{BB962C8B-B14F-4D97-AF65-F5344CB8AC3E}">
        <p14:creationId xmlns:p14="http://schemas.microsoft.com/office/powerpoint/2010/main" val="16537347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ability to communicate clearly and effectively with patients, family members, physicians, nurses, pharmacists, and other health care</a:t>
            </a:r>
          </a:p>
          <a:p>
            <a:endParaRPr lang="en-US" dirty="0"/>
          </a:p>
        </p:txBody>
      </p:sp>
      <p:sp>
        <p:nvSpPr>
          <p:cNvPr id="4" name="Slide Number Placeholder 3"/>
          <p:cNvSpPr>
            <a:spLocks noGrp="1"/>
          </p:cNvSpPr>
          <p:nvPr>
            <p:ph type="sldNum" sz="quarter" idx="10"/>
          </p:nvPr>
        </p:nvSpPr>
        <p:spPr/>
        <p:txBody>
          <a:bodyPr/>
          <a:lstStyle/>
          <a:p>
            <a:fld id="{0A8DA26F-FCBC-7B42-A74A-2190005820F8}" type="slidenum">
              <a:rPr lang="en-US" smtClean="0"/>
              <a:t>3</a:t>
            </a:fld>
            <a:endParaRPr lang="en-US"/>
          </a:p>
        </p:txBody>
      </p:sp>
    </p:spTree>
    <p:extLst>
      <p:ext uri="{BB962C8B-B14F-4D97-AF65-F5344CB8AC3E}">
        <p14:creationId xmlns:p14="http://schemas.microsoft.com/office/powerpoint/2010/main" val="2758474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accent2">
                  <a:lumMod val="75000"/>
                </a:schemeClr>
              </a:buClr>
              <a:buFont typeface="Wingdings" charset="2"/>
              <a:buChar char="§"/>
            </a:pPr>
            <a:r>
              <a:rPr lang="en-US" dirty="0" smtClean="0"/>
              <a:t>inaccurate patient medication history</a:t>
            </a:r>
          </a:p>
          <a:p>
            <a:pPr>
              <a:buClr>
                <a:schemeClr val="accent2">
                  <a:lumMod val="75000"/>
                </a:schemeClr>
              </a:buClr>
              <a:buFont typeface="Wingdings" charset="2"/>
              <a:buChar char="§"/>
            </a:pPr>
            <a:r>
              <a:rPr lang="en-US" dirty="0" smtClean="0"/>
              <a:t>inappropriate therapeutic decisions patient confusion, disinterest, and noncompliance.</a:t>
            </a:r>
          </a:p>
          <a:p>
            <a:pPr>
              <a:buClr>
                <a:schemeClr val="accent2">
                  <a:lumMod val="75000"/>
                </a:schemeClr>
              </a:buClr>
              <a:buFont typeface="Wingdings" charset="2"/>
              <a:buChar char="§"/>
            </a:pPr>
            <a:r>
              <a:rPr lang="en-US" dirty="0" smtClean="0"/>
              <a:t>patient’s frustration with the health care system. </a:t>
            </a:r>
          </a:p>
          <a:p>
            <a:endParaRPr lang="en-US" dirty="0"/>
          </a:p>
        </p:txBody>
      </p:sp>
      <p:sp>
        <p:nvSpPr>
          <p:cNvPr id="4" name="Slide Number Placeholder 3"/>
          <p:cNvSpPr>
            <a:spLocks noGrp="1"/>
          </p:cNvSpPr>
          <p:nvPr>
            <p:ph type="sldNum" sz="quarter" idx="10"/>
          </p:nvPr>
        </p:nvSpPr>
        <p:spPr/>
        <p:txBody>
          <a:bodyPr/>
          <a:lstStyle/>
          <a:p>
            <a:fld id="{0A8DA26F-FCBC-7B42-A74A-2190005820F8}" type="slidenum">
              <a:rPr lang="en-US" smtClean="0"/>
              <a:t>5</a:t>
            </a:fld>
            <a:endParaRPr lang="en-US"/>
          </a:p>
        </p:txBody>
      </p:sp>
    </p:spTree>
    <p:extLst>
      <p:ext uri="{BB962C8B-B14F-4D97-AF65-F5344CB8AC3E}">
        <p14:creationId xmlns:p14="http://schemas.microsoft.com/office/powerpoint/2010/main" val="2479395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intended message is put into words by the sender, who transmits it (through speech or writing) to the receiver, who must then decode the message to understand the intended message.</a:t>
            </a:r>
          </a:p>
        </p:txBody>
      </p:sp>
      <p:sp>
        <p:nvSpPr>
          <p:cNvPr id="4" name="Slide Number Placeholder 3"/>
          <p:cNvSpPr>
            <a:spLocks noGrp="1"/>
          </p:cNvSpPr>
          <p:nvPr>
            <p:ph type="sldNum" sz="quarter" idx="10"/>
          </p:nvPr>
        </p:nvSpPr>
        <p:spPr/>
        <p:txBody>
          <a:bodyPr/>
          <a:lstStyle/>
          <a:p>
            <a:fld id="{0A8DA26F-FCBC-7B42-A74A-2190005820F8}" type="slidenum">
              <a:rPr lang="en-US" smtClean="0"/>
              <a:t>9</a:t>
            </a:fld>
            <a:endParaRPr lang="en-US"/>
          </a:p>
        </p:txBody>
      </p:sp>
    </p:spTree>
    <p:extLst>
      <p:ext uri="{BB962C8B-B14F-4D97-AF65-F5344CB8AC3E}">
        <p14:creationId xmlns:p14="http://schemas.microsoft.com/office/powerpoint/2010/main" val="1104431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It is not an emotional state of feeling sympathetic or sorry for someone. Nor is it the same as the virtue of compassion. </a:t>
            </a:r>
          </a:p>
        </p:txBody>
      </p:sp>
      <p:sp>
        <p:nvSpPr>
          <p:cNvPr id="4" name="Slide Number Placeholder 3"/>
          <p:cNvSpPr>
            <a:spLocks noGrp="1"/>
          </p:cNvSpPr>
          <p:nvPr>
            <p:ph type="sldNum" sz="quarter" idx="10"/>
          </p:nvPr>
        </p:nvSpPr>
        <p:spPr/>
        <p:txBody>
          <a:bodyPr/>
          <a:lstStyle/>
          <a:p>
            <a:fld id="{0A8DA26F-FCBC-7B42-A74A-2190005820F8}" type="slidenum">
              <a:rPr lang="en-US" smtClean="0"/>
              <a:t>10</a:t>
            </a:fld>
            <a:endParaRPr lang="en-US"/>
          </a:p>
        </p:txBody>
      </p:sp>
    </p:spTree>
    <p:extLst>
      <p:ext uri="{BB962C8B-B14F-4D97-AF65-F5344CB8AC3E}">
        <p14:creationId xmlns:p14="http://schemas.microsoft.com/office/powerpoint/2010/main" val="3089122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98E5D50-B34B-AA45-ACF6-5CFECF603B91}" type="datetimeFigureOut">
              <a:rPr lang="en-US" smtClean="0"/>
              <a:t>2/2/13</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BA9B540C-44DA-4F69-89C9-7C84606640D3}" type="slidenum">
              <a:rPr lang="en-US" smtClean="0"/>
              <a:pPr/>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8E5D50-B34B-AA45-ACF6-5CFECF603B91}" type="datetimeFigureOut">
              <a:rPr lang="en-US" smtClean="0"/>
              <a:t>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19DC5-2726-DE48-8F93-4AA9391B828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8E5D50-B34B-AA45-ACF6-5CFECF603B91}" type="datetimeFigureOut">
              <a:rPr lang="en-US" smtClean="0"/>
              <a:t>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19DC5-2726-DE48-8F93-4AA9391B828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8E5D50-B34B-AA45-ACF6-5CFECF603B91}" type="datetimeFigureOut">
              <a:rPr lang="en-US" smtClean="0"/>
              <a:t>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19DC5-2726-DE48-8F93-4AA9391B828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98E5D50-B34B-AA45-ACF6-5CFECF603B91}" type="datetimeFigureOut">
              <a:rPr lang="en-US" smtClean="0"/>
              <a:t>2/2/13</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98E5D50-B34B-AA45-ACF6-5CFECF603B91}" type="datetimeFigureOut">
              <a:rPr lang="en-US" smtClean="0"/>
              <a:t>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19DC5-2726-DE48-8F93-4AA9391B828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98E5D50-B34B-AA45-ACF6-5CFECF603B91}" type="datetimeFigureOut">
              <a:rPr lang="en-US" smtClean="0"/>
              <a:t>2/2/13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C19DC5-2726-DE48-8F93-4AA9391B828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8E5D50-B34B-AA45-ACF6-5CFECF603B91}" type="datetimeFigureOut">
              <a:rPr lang="en-US" smtClean="0"/>
              <a:t>2/2/13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C19DC5-2726-DE48-8F93-4AA9391B828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A98E5D50-B34B-AA45-ACF6-5CFECF603B91}" type="datetimeFigureOut">
              <a:rPr lang="en-US" smtClean="0"/>
              <a:t>2/2/13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C19DC5-2726-DE48-8F93-4AA9391B828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98E5D50-B34B-AA45-ACF6-5CFECF603B91}" type="datetimeFigureOut">
              <a:rPr lang="en-US" smtClean="0"/>
              <a:t>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5" name="Date Placeholder 4"/>
          <p:cNvSpPr>
            <a:spLocks noGrp="1"/>
          </p:cNvSpPr>
          <p:nvPr>
            <p:ph type="dt" sz="half" idx="10"/>
          </p:nvPr>
        </p:nvSpPr>
        <p:spPr/>
        <p:txBody>
          <a:bodyPr/>
          <a:lstStyle/>
          <a:p>
            <a:fld id="{A98E5D50-B34B-AA45-ACF6-5CFECF603B91}" type="datetimeFigureOut">
              <a:rPr lang="en-US" smtClean="0"/>
              <a:t>2/2/13</a:t>
            </a:fld>
            <a:endParaRPr lang="en-US"/>
          </a:p>
        </p:txBody>
      </p:sp>
      <p:sp>
        <p:nvSpPr>
          <p:cNvPr id="7" name="Slide Number Placeholder 6"/>
          <p:cNvSpPr>
            <a:spLocks noGrp="1"/>
          </p:cNvSpPr>
          <p:nvPr>
            <p:ph type="sldNum" sz="quarter" idx="12"/>
          </p:nvPr>
        </p:nvSpPr>
        <p:spPr/>
        <p:txBody>
          <a:bodyPr/>
          <a:lstStyle/>
          <a:p>
            <a:fld id="{15C19DC5-2726-DE48-8F93-4AA9391B8281}"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A98E5D50-B34B-AA45-ACF6-5CFECF603B91}" type="datetimeFigureOut">
              <a:rPr lang="en-US" smtClean="0"/>
              <a:t>2/2/13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15C19DC5-2726-DE48-8F93-4AA9391B8281}"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Clinical skills for pharmacist</a:t>
            </a:r>
            <a:endParaRPr lang="en-US" dirty="0"/>
          </a:p>
        </p:txBody>
      </p:sp>
      <p:sp>
        <p:nvSpPr>
          <p:cNvPr id="8" name="Text Placeholder 7"/>
          <p:cNvSpPr>
            <a:spLocks noGrp="1"/>
          </p:cNvSpPr>
          <p:nvPr>
            <p:ph type="body" idx="1"/>
          </p:nvPr>
        </p:nvSpPr>
        <p:spPr/>
        <p:txBody>
          <a:bodyPr/>
          <a:lstStyle/>
          <a:p>
            <a:r>
              <a:rPr lang="en-US" dirty="0" smtClean="0"/>
              <a:t>326 PHCL</a:t>
            </a:r>
            <a:endParaRPr lang="en-US" dirty="0"/>
          </a:p>
        </p:txBody>
      </p:sp>
    </p:spTree>
    <p:extLst>
      <p:ext uri="{BB962C8B-B14F-4D97-AF65-F5344CB8AC3E}">
        <p14:creationId xmlns:p14="http://schemas.microsoft.com/office/powerpoint/2010/main" val="199467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Empathy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40693492"/>
              </p:ext>
            </p:extLst>
          </p:nvPr>
        </p:nvGraphicFramePr>
        <p:xfrm>
          <a:off x="457200" y="1752600"/>
          <a:ext cx="8229600"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6722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Communication With Colleagues</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learning and using interpersonal communication skills within the workplace.</a:t>
            </a:r>
          </a:p>
          <a:p>
            <a:endParaRPr lang="en-US" dirty="0"/>
          </a:p>
          <a:p>
            <a:r>
              <a:rPr lang="en-US" dirty="0"/>
              <a:t>B</a:t>
            </a:r>
            <a:r>
              <a:rPr lang="en-US" dirty="0" smtClean="0"/>
              <a:t>egins with respect for other coworkers and a willingness to be team player. </a:t>
            </a:r>
          </a:p>
          <a:p>
            <a:endParaRPr lang="en-US" dirty="0"/>
          </a:p>
          <a:p>
            <a:r>
              <a:rPr lang="en-US" dirty="0"/>
              <a:t>R</a:t>
            </a:r>
            <a:r>
              <a:rPr lang="en-US" dirty="0" smtClean="0"/>
              <a:t>egular meetings should be scheduled to bring up problems or issues in the workplace in a non-confrontational or non-blaming way. </a:t>
            </a:r>
          </a:p>
          <a:p>
            <a:endParaRPr lang="en-US" dirty="0"/>
          </a:p>
          <a:p>
            <a:endParaRPr lang="en-US" dirty="0"/>
          </a:p>
        </p:txBody>
      </p:sp>
    </p:spTree>
    <p:extLst>
      <p:ext uri="{BB962C8B-B14F-4D97-AF65-F5344CB8AC3E}">
        <p14:creationId xmlns:p14="http://schemas.microsoft.com/office/powerpoint/2010/main" val="1933531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Communicating Information to Physicians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Keep patient focused</a:t>
            </a:r>
          </a:p>
          <a:p>
            <a:endParaRPr lang="en-US" dirty="0" smtClean="0"/>
          </a:p>
          <a:p>
            <a:r>
              <a:rPr lang="en-US" dirty="0" smtClean="0"/>
              <a:t>Provide the physician with any meaningful background information</a:t>
            </a:r>
          </a:p>
          <a:p>
            <a:endParaRPr lang="en-US" dirty="0" smtClean="0"/>
          </a:p>
          <a:p>
            <a:r>
              <a:rPr lang="en-US" dirty="0" smtClean="0"/>
              <a:t>Clearly and concisely outline the problem the patient is experiencing with the drug therapy</a:t>
            </a:r>
          </a:p>
          <a:p>
            <a:endParaRPr lang="en-US" dirty="0" smtClean="0"/>
          </a:p>
          <a:p>
            <a:r>
              <a:rPr lang="en-US" dirty="0" smtClean="0"/>
              <a:t>Propose a solution (pharmacist’s intervention)</a:t>
            </a:r>
          </a:p>
          <a:p>
            <a:endParaRPr lang="en-US" dirty="0" smtClean="0"/>
          </a:p>
          <a:p>
            <a:r>
              <a:rPr lang="en-US" dirty="0" smtClean="0"/>
              <a:t>If face to face, request physician feedback for the solution</a:t>
            </a:r>
            <a:endParaRPr lang="en-US" dirty="0"/>
          </a:p>
        </p:txBody>
      </p:sp>
    </p:spTree>
    <p:extLst>
      <p:ext uri="{BB962C8B-B14F-4D97-AF65-F5344CB8AC3E}">
        <p14:creationId xmlns:p14="http://schemas.microsoft.com/office/powerpoint/2010/main" val="2583779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28600"/>
            <a:ext cx="8229600" cy="1066800"/>
          </a:xfrm>
        </p:spPr>
        <p:txBody>
          <a:bodyPr>
            <a:normAutofit fontScale="90000"/>
          </a:bodyPr>
          <a:lstStyle/>
          <a:p>
            <a:pPr eaLnBrk="1" hangingPunct="1">
              <a:defRPr/>
            </a:pPr>
            <a:r>
              <a:rPr lang="en-US" sz="3200" b="1" dirty="0" smtClean="0">
                <a:ea typeface="+mj-ea"/>
              </a:rPr>
              <a:t>Assertive Versus Unassertive and Aggressive Behavior</a:t>
            </a:r>
            <a:endParaRPr lang="en-US" sz="3200" dirty="0" smtClean="0">
              <a:ea typeface="+mj-ea"/>
            </a:endParaRPr>
          </a:p>
        </p:txBody>
      </p:sp>
      <p:sp>
        <p:nvSpPr>
          <p:cNvPr id="7171" name="Rectangle 3"/>
          <p:cNvSpPr>
            <a:spLocks noGrp="1" noChangeArrowheads="1"/>
          </p:cNvSpPr>
          <p:nvPr>
            <p:ph type="body" idx="1"/>
          </p:nvPr>
        </p:nvSpPr>
        <p:spPr/>
        <p:txBody>
          <a:bodyPr/>
          <a:lstStyle/>
          <a:p>
            <a:pPr eaLnBrk="1" hangingPunct="1"/>
            <a:endParaRPr lang="en-US">
              <a:latin typeface="Arial" charset="0"/>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61993332"/>
              </p:ext>
            </p:extLst>
          </p:nvPr>
        </p:nvGraphicFramePr>
        <p:xfrm>
          <a:off x="332646" y="1752600"/>
          <a:ext cx="8512728" cy="4684897"/>
        </p:xfrm>
        <a:graphic>
          <a:graphicData uri="http://schemas.openxmlformats.org/drawingml/2006/table">
            <a:tbl>
              <a:tblPr firstRow="1" bandRow="1">
                <a:tableStyleId>{5C22544A-7EE6-4342-B048-85BDC9FD1C3A}</a:tableStyleId>
              </a:tblPr>
              <a:tblGrid>
                <a:gridCol w="2837576"/>
                <a:gridCol w="2837576"/>
                <a:gridCol w="2837576"/>
              </a:tblGrid>
              <a:tr h="350606">
                <a:tc>
                  <a:txBody>
                    <a:bodyPr/>
                    <a:lstStyle/>
                    <a:p>
                      <a:pPr algn="l"/>
                      <a:r>
                        <a:rPr lang="en-US" sz="1800" dirty="0" smtClean="0"/>
                        <a:t>Passive</a:t>
                      </a:r>
                      <a:endParaRPr lang="en-US" sz="1800" dirty="0"/>
                    </a:p>
                  </a:txBody>
                  <a:tcPr/>
                </a:tc>
                <a:tc>
                  <a:txBody>
                    <a:bodyPr/>
                    <a:lstStyle/>
                    <a:p>
                      <a:pPr algn="l"/>
                      <a:r>
                        <a:rPr lang="en-US" sz="1800" b="1" kern="1200" baseline="0" dirty="0" smtClean="0">
                          <a:solidFill>
                            <a:schemeClr val="lt1"/>
                          </a:solidFill>
                          <a:latin typeface="+mn-lt"/>
                          <a:ea typeface="+mn-ea"/>
                          <a:cs typeface="+mn-cs"/>
                        </a:rPr>
                        <a:t>Aggressive</a:t>
                      </a:r>
                      <a:endParaRPr lang="en-US" sz="1800" dirty="0"/>
                    </a:p>
                  </a:txBody>
                  <a:tcPr/>
                </a:tc>
                <a:tc>
                  <a:txBody>
                    <a:bodyPr/>
                    <a:lstStyle/>
                    <a:p>
                      <a:pPr algn="l"/>
                      <a:r>
                        <a:rPr lang="en-US" sz="1800" b="1" kern="1200" baseline="0" dirty="0" smtClean="0">
                          <a:solidFill>
                            <a:schemeClr val="lt1"/>
                          </a:solidFill>
                          <a:latin typeface="+mn-lt"/>
                          <a:ea typeface="+mn-ea"/>
                          <a:cs typeface="+mn-cs"/>
                        </a:rPr>
                        <a:t>Assertive</a:t>
                      </a:r>
                      <a:endParaRPr lang="en-US" sz="1800" dirty="0"/>
                    </a:p>
                  </a:txBody>
                  <a:tcPr/>
                </a:tc>
              </a:tr>
              <a:tr h="766374">
                <a:tc>
                  <a:txBody>
                    <a:bodyPr/>
                    <a:lstStyle/>
                    <a:p>
                      <a:pPr algn="l"/>
                      <a:r>
                        <a:rPr lang="en-US" sz="1600" kern="1200" baseline="0" dirty="0" smtClean="0">
                          <a:solidFill>
                            <a:schemeClr val="dk1"/>
                          </a:solidFill>
                          <a:latin typeface="+mn-lt"/>
                          <a:ea typeface="+mn-ea"/>
                          <a:cs typeface="+mn-cs"/>
                        </a:rPr>
                        <a:t>Is afraid to speak up</a:t>
                      </a:r>
                      <a:endParaRPr lang="en-US" sz="1600" dirty="0"/>
                    </a:p>
                  </a:txBody>
                  <a:tcPr/>
                </a:tc>
                <a:tc>
                  <a:txBody>
                    <a:bodyPr/>
                    <a:lstStyle/>
                    <a:p>
                      <a:pPr algn="l"/>
                      <a:r>
                        <a:rPr lang="en-US" sz="1800" kern="1200" baseline="0" dirty="0" smtClean="0">
                          <a:solidFill>
                            <a:schemeClr val="dk1"/>
                          </a:solidFill>
                          <a:latin typeface="+mn-lt"/>
                          <a:ea typeface="+mn-ea"/>
                          <a:cs typeface="+mn-cs"/>
                        </a:rPr>
                        <a:t>Interrupts and </a:t>
                      </a:r>
                    </a:p>
                    <a:p>
                      <a:pPr algn="l"/>
                      <a:r>
                        <a:rPr lang="en-US" sz="1800" kern="1200" baseline="0" dirty="0" smtClean="0">
                          <a:solidFill>
                            <a:schemeClr val="dk1"/>
                          </a:solidFill>
                          <a:latin typeface="+mn-lt"/>
                          <a:ea typeface="+mn-ea"/>
                          <a:cs typeface="+mn-cs"/>
                        </a:rPr>
                        <a:t>'talks over' others</a:t>
                      </a:r>
                      <a:endParaRPr lang="en-US" sz="1800" dirty="0"/>
                    </a:p>
                  </a:txBody>
                  <a:tcPr/>
                </a:tc>
                <a:tc>
                  <a:txBody>
                    <a:bodyPr/>
                    <a:lstStyle/>
                    <a:p>
                      <a:pPr algn="l"/>
                      <a:r>
                        <a:rPr lang="en-US" sz="1800" kern="1200" baseline="0" dirty="0" smtClean="0">
                          <a:solidFill>
                            <a:schemeClr val="dk1"/>
                          </a:solidFill>
                          <a:latin typeface="+mn-lt"/>
                          <a:ea typeface="+mn-ea"/>
                          <a:cs typeface="+mn-cs"/>
                        </a:rPr>
                        <a:t>Speaks openly</a:t>
                      </a:r>
                      <a:endParaRPr lang="en-US" sz="1800" dirty="0"/>
                    </a:p>
                  </a:txBody>
                  <a:tcPr/>
                </a:tc>
              </a:tr>
              <a:tr h="766374">
                <a:tc>
                  <a:txBody>
                    <a:bodyPr/>
                    <a:lstStyle/>
                    <a:p>
                      <a:pPr algn="l"/>
                      <a:r>
                        <a:rPr lang="en-US" sz="1800" kern="1200" baseline="0" dirty="0" smtClean="0">
                          <a:solidFill>
                            <a:schemeClr val="dk1"/>
                          </a:solidFill>
                          <a:latin typeface="+mn-lt"/>
                          <a:ea typeface="+mn-ea"/>
                          <a:cs typeface="+mn-cs"/>
                        </a:rPr>
                        <a:t>Speaks softly</a:t>
                      </a:r>
                      <a:endParaRPr lang="en-US" sz="1800" dirty="0"/>
                    </a:p>
                  </a:txBody>
                  <a:tcPr/>
                </a:tc>
                <a:tc>
                  <a:txBody>
                    <a:bodyPr/>
                    <a:lstStyle/>
                    <a:p>
                      <a:pPr algn="l"/>
                      <a:r>
                        <a:rPr lang="en-US" sz="1800" kern="1200" baseline="0" dirty="0" smtClean="0">
                          <a:solidFill>
                            <a:schemeClr val="dk1"/>
                          </a:solidFill>
                          <a:latin typeface="+mn-lt"/>
                          <a:ea typeface="+mn-ea"/>
                          <a:cs typeface="+mn-cs"/>
                        </a:rPr>
                        <a:t>Speaks loudly</a:t>
                      </a:r>
                      <a:endParaRPr lang="en-US" sz="1800" dirty="0"/>
                    </a:p>
                  </a:txBody>
                  <a:tcPr/>
                </a:tc>
                <a:tc>
                  <a:txBody>
                    <a:bodyPr/>
                    <a:lstStyle/>
                    <a:p>
                      <a:pPr algn="l"/>
                      <a:r>
                        <a:rPr lang="en-US" sz="1800" kern="1200" baseline="0" dirty="0" smtClean="0">
                          <a:solidFill>
                            <a:schemeClr val="dk1"/>
                          </a:solidFill>
                          <a:latin typeface="+mn-lt"/>
                          <a:ea typeface="+mn-ea"/>
                          <a:cs typeface="+mn-cs"/>
                        </a:rPr>
                        <a:t>Uses a conversational tone</a:t>
                      </a:r>
                      <a:endParaRPr lang="en-US" sz="1800" dirty="0"/>
                    </a:p>
                  </a:txBody>
                  <a:tcPr/>
                </a:tc>
              </a:tr>
              <a:tr h="613560">
                <a:tc>
                  <a:txBody>
                    <a:bodyPr/>
                    <a:lstStyle/>
                    <a:p>
                      <a:pPr algn="l"/>
                      <a:r>
                        <a:rPr lang="en-US" sz="1800" kern="1200" baseline="0" dirty="0" smtClean="0">
                          <a:solidFill>
                            <a:schemeClr val="dk1"/>
                          </a:solidFill>
                          <a:latin typeface="+mn-lt"/>
                          <a:ea typeface="+mn-ea"/>
                          <a:cs typeface="+mn-cs"/>
                        </a:rPr>
                        <a:t>Avoids looking at people</a:t>
                      </a:r>
                      <a:endParaRPr lang="en-US" sz="1800" dirty="0"/>
                    </a:p>
                  </a:txBody>
                  <a:tcPr/>
                </a:tc>
                <a:tc>
                  <a:txBody>
                    <a:bodyPr/>
                    <a:lstStyle/>
                    <a:p>
                      <a:pPr algn="l"/>
                      <a:r>
                        <a:rPr lang="en-US" sz="1800" kern="1200" baseline="0" dirty="0" smtClean="0">
                          <a:solidFill>
                            <a:schemeClr val="dk1"/>
                          </a:solidFill>
                          <a:latin typeface="+mn-lt"/>
                          <a:ea typeface="+mn-ea"/>
                          <a:cs typeface="+mn-cs"/>
                        </a:rPr>
                        <a:t>Glares and stares at others</a:t>
                      </a:r>
                      <a:endParaRPr lang="en-US" sz="1800" dirty="0"/>
                    </a:p>
                  </a:txBody>
                  <a:tcPr/>
                </a:tc>
                <a:tc>
                  <a:txBody>
                    <a:bodyPr/>
                    <a:lstStyle/>
                    <a:p>
                      <a:pPr algn="l"/>
                      <a:r>
                        <a:rPr lang="en-US" sz="1800" kern="1200" baseline="0" dirty="0" smtClean="0">
                          <a:solidFill>
                            <a:schemeClr val="dk1"/>
                          </a:solidFill>
                          <a:latin typeface="+mn-lt"/>
                          <a:ea typeface="+mn-ea"/>
                          <a:cs typeface="+mn-cs"/>
                        </a:rPr>
                        <a:t>Makes good eye contact</a:t>
                      </a:r>
                      <a:endParaRPr lang="en-US" sz="1800" dirty="0"/>
                    </a:p>
                  </a:txBody>
                  <a:tcPr/>
                </a:tc>
              </a:tr>
              <a:tr h="996287">
                <a:tc>
                  <a:txBody>
                    <a:bodyPr/>
                    <a:lstStyle/>
                    <a:p>
                      <a:pPr algn="l"/>
                      <a:r>
                        <a:rPr lang="en-US" sz="1800" kern="1200" baseline="0" dirty="0" smtClean="0">
                          <a:solidFill>
                            <a:schemeClr val="dk1"/>
                          </a:solidFill>
                          <a:latin typeface="+mn-lt"/>
                          <a:ea typeface="+mn-ea"/>
                          <a:cs typeface="+mn-cs"/>
                        </a:rPr>
                        <a:t>Shows little or no expression</a:t>
                      </a:r>
                      <a:endParaRPr lang="en-US" sz="1800" dirty="0"/>
                    </a:p>
                  </a:txBody>
                  <a:tcPr/>
                </a:tc>
                <a:tc>
                  <a:txBody>
                    <a:bodyPr/>
                    <a:lstStyle/>
                    <a:p>
                      <a:pPr algn="l"/>
                      <a:r>
                        <a:rPr lang="en-US" sz="1800" kern="1200" baseline="0" dirty="0" smtClean="0">
                          <a:solidFill>
                            <a:schemeClr val="dk1"/>
                          </a:solidFill>
                          <a:latin typeface="+mn-lt"/>
                          <a:ea typeface="+mn-ea"/>
                          <a:cs typeface="+mn-cs"/>
                        </a:rPr>
                        <a:t>Intimidates others with expressions</a:t>
                      </a:r>
                      <a:endParaRPr lang="en-US" sz="1800" dirty="0"/>
                    </a:p>
                  </a:txBody>
                  <a:tcPr/>
                </a:tc>
                <a:tc>
                  <a:txBody>
                    <a:bodyPr/>
                    <a:lstStyle/>
                    <a:p>
                      <a:pPr algn="l"/>
                      <a:r>
                        <a:rPr lang="en-US" sz="1800" kern="1200" baseline="0" dirty="0" smtClean="0">
                          <a:solidFill>
                            <a:schemeClr val="dk1"/>
                          </a:solidFill>
                          <a:latin typeface="+mn-lt"/>
                          <a:ea typeface="+mn-ea"/>
                          <a:cs typeface="+mn-cs"/>
                        </a:rPr>
                        <a:t>Shows expressions that</a:t>
                      </a:r>
                    </a:p>
                    <a:p>
                      <a:pPr algn="l"/>
                      <a:r>
                        <a:rPr lang="en-US" sz="1800" kern="1200" baseline="0" dirty="0" smtClean="0">
                          <a:solidFill>
                            <a:schemeClr val="dk1"/>
                          </a:solidFill>
                          <a:latin typeface="+mn-lt"/>
                          <a:ea typeface="+mn-ea"/>
                          <a:cs typeface="+mn-cs"/>
                        </a:rPr>
                        <a:t>match the message</a:t>
                      </a:r>
                      <a:endParaRPr lang="en-US" sz="1800" dirty="0"/>
                    </a:p>
                  </a:txBody>
                  <a:tcPr/>
                </a:tc>
              </a:tr>
              <a:tr h="613560">
                <a:tc>
                  <a:txBody>
                    <a:bodyPr/>
                    <a:lstStyle/>
                    <a:p>
                      <a:pPr algn="l"/>
                      <a:r>
                        <a:rPr lang="en-US" sz="1800" kern="1200" baseline="0" dirty="0" smtClean="0">
                          <a:solidFill>
                            <a:schemeClr val="dk1"/>
                          </a:solidFill>
                          <a:latin typeface="+mn-lt"/>
                          <a:ea typeface="+mn-ea"/>
                          <a:cs typeface="+mn-cs"/>
                        </a:rPr>
                        <a:t>Isolates self from groups</a:t>
                      </a:r>
                      <a:endParaRPr lang="en-US" sz="1800" dirty="0"/>
                    </a:p>
                  </a:txBody>
                  <a:tcPr/>
                </a:tc>
                <a:tc>
                  <a:txBody>
                    <a:bodyPr/>
                    <a:lstStyle/>
                    <a:p>
                      <a:pPr algn="l"/>
                      <a:r>
                        <a:rPr lang="en-US" sz="1800" kern="1200" baseline="0" dirty="0" smtClean="0">
                          <a:solidFill>
                            <a:schemeClr val="dk1"/>
                          </a:solidFill>
                          <a:latin typeface="+mn-lt"/>
                          <a:ea typeface="+mn-ea"/>
                          <a:cs typeface="+mn-cs"/>
                        </a:rPr>
                        <a:t>Controls groups</a:t>
                      </a:r>
                      <a:endParaRPr lang="en-US" sz="1800" dirty="0"/>
                    </a:p>
                  </a:txBody>
                  <a:tcPr/>
                </a:tc>
                <a:tc>
                  <a:txBody>
                    <a:bodyPr/>
                    <a:lstStyle/>
                    <a:p>
                      <a:pPr algn="l"/>
                      <a:r>
                        <a:rPr lang="en-US" sz="1800" kern="1200" baseline="0" dirty="0" smtClean="0">
                          <a:solidFill>
                            <a:schemeClr val="dk1"/>
                          </a:solidFill>
                          <a:latin typeface="+mn-lt"/>
                          <a:ea typeface="+mn-ea"/>
                          <a:cs typeface="+mn-cs"/>
                        </a:rPr>
                        <a:t>Participates in groups</a:t>
                      </a:r>
                      <a:endParaRPr lang="en-US" sz="1800" dirty="0"/>
                    </a:p>
                  </a:txBody>
                  <a:tcPr/>
                </a:tc>
              </a:tr>
              <a:tr h="536462">
                <a:tc>
                  <a:txBody>
                    <a:bodyPr/>
                    <a:lstStyle/>
                    <a:p>
                      <a:pPr algn="l"/>
                      <a:r>
                        <a:rPr lang="en-US" sz="1800" kern="1200" baseline="0" dirty="0" smtClean="0">
                          <a:solidFill>
                            <a:schemeClr val="dk1"/>
                          </a:solidFill>
                          <a:latin typeface="+mn-lt"/>
                          <a:ea typeface="+mn-ea"/>
                          <a:cs typeface="+mn-cs"/>
                        </a:rPr>
                        <a:t>You're okay, I'm not</a:t>
                      </a:r>
                      <a:endParaRPr lang="en-US" sz="1800" dirty="0"/>
                    </a:p>
                  </a:txBody>
                  <a:tcPr/>
                </a:tc>
                <a:tc>
                  <a:txBody>
                    <a:bodyPr/>
                    <a:lstStyle/>
                    <a:p>
                      <a:pPr algn="l"/>
                      <a:r>
                        <a:rPr lang="en-US" sz="1800" kern="1200" baseline="0" dirty="0" smtClean="0">
                          <a:solidFill>
                            <a:schemeClr val="dk1"/>
                          </a:solidFill>
                          <a:latin typeface="+mn-lt"/>
                          <a:ea typeface="+mn-ea"/>
                          <a:cs typeface="+mn-cs"/>
                        </a:rPr>
                        <a:t>I'm okay, you're not</a:t>
                      </a:r>
                      <a:endParaRPr lang="en-US" sz="1800" dirty="0"/>
                    </a:p>
                  </a:txBody>
                  <a:tcPr/>
                </a:tc>
                <a:tc>
                  <a:txBody>
                    <a:bodyPr/>
                    <a:lstStyle/>
                    <a:p>
                      <a:pPr algn="l"/>
                      <a:r>
                        <a:rPr lang="en-US" sz="1800" kern="1200" baseline="0" dirty="0" smtClean="0">
                          <a:solidFill>
                            <a:schemeClr val="dk1"/>
                          </a:solidFill>
                          <a:latin typeface="+mn-lt"/>
                          <a:ea typeface="+mn-ea"/>
                          <a:cs typeface="+mn-cs"/>
                        </a:rPr>
                        <a:t>I'm okay, you're okay</a:t>
                      </a:r>
                      <a:endParaRPr lang="en-US" sz="1800" dirty="0"/>
                    </a:p>
                  </a:txBody>
                  <a:tcPr/>
                </a:tc>
              </a:tr>
            </a:tbl>
          </a:graphicData>
        </a:graphic>
      </p:graphicFrame>
    </p:spTree>
    <p:extLst>
      <p:ext uri="{BB962C8B-B14F-4D97-AF65-F5344CB8AC3E}">
        <p14:creationId xmlns:p14="http://schemas.microsoft.com/office/powerpoint/2010/main" val="105004296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4" name="Content Placeholder 3"/>
          <p:cNvPicPr>
            <a:picLocks noGrp="1" noChangeAspect="1"/>
          </p:cNvPicPr>
          <p:nvPr>
            <p:ph idx="1"/>
          </p:nvPr>
        </p:nvPicPr>
        <p:blipFill>
          <a:blip r:embed="rId2"/>
          <a:srcRect l="-42766" r="-42766"/>
          <a:stretch>
            <a:fillRect/>
          </a:stretch>
        </p:blipFill>
        <p:spPr>
          <a:xfrm>
            <a:off x="457200" y="1752600"/>
            <a:ext cx="8229600" cy="4613443"/>
          </a:xfrm>
        </p:spPr>
      </p:pic>
    </p:spTree>
    <p:extLst>
      <p:ext uri="{BB962C8B-B14F-4D97-AF65-F5344CB8AC3E}">
        <p14:creationId xmlns:p14="http://schemas.microsoft.com/office/powerpoint/2010/main" val="5138667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Nora A. </a:t>
            </a:r>
            <a:r>
              <a:rPr lang="en-US" dirty="0" err="1" smtClean="0"/>
              <a:t>Alkhudair</a:t>
            </a:r>
            <a:endParaRPr lang="en-US" dirty="0"/>
          </a:p>
        </p:txBody>
      </p:sp>
      <p:sp>
        <p:nvSpPr>
          <p:cNvPr id="2" name="Title 1"/>
          <p:cNvSpPr>
            <a:spLocks noGrp="1"/>
          </p:cNvSpPr>
          <p:nvPr>
            <p:ph type="ctrTitle"/>
          </p:nvPr>
        </p:nvSpPr>
        <p:spPr/>
        <p:txBody>
          <a:bodyPr>
            <a:normAutofit fontScale="90000"/>
          </a:bodyPr>
          <a:lstStyle/>
          <a:p>
            <a:r>
              <a:rPr lang="en-US" dirty="0" smtClean="0"/>
              <a:t>Communication Skills</a:t>
            </a:r>
            <a:endParaRPr lang="en-US" dirty="0"/>
          </a:p>
        </p:txBody>
      </p:sp>
      <p:sp>
        <p:nvSpPr>
          <p:cNvPr id="5" name="TextBox 4"/>
          <p:cNvSpPr txBox="1"/>
          <p:nvPr/>
        </p:nvSpPr>
        <p:spPr>
          <a:xfrm>
            <a:off x="7960344" y="3613253"/>
            <a:ext cx="461665" cy="1269930"/>
          </a:xfrm>
          <a:prstGeom prst="rect">
            <a:avLst/>
          </a:prstGeom>
          <a:noFill/>
        </p:spPr>
        <p:txBody>
          <a:bodyPr vert="vert" wrap="square" rtlCol="0">
            <a:spAutoFit/>
          </a:bodyPr>
          <a:lstStyle/>
          <a:p>
            <a:r>
              <a:rPr lang="en-US" dirty="0" smtClean="0"/>
              <a:t>326 PHCL</a:t>
            </a:r>
            <a:endParaRPr lang="en-US" dirty="0"/>
          </a:p>
        </p:txBody>
      </p:sp>
      <p:pic>
        <p:nvPicPr>
          <p:cNvPr id="6" name="Picture 5"/>
          <p:cNvPicPr/>
          <p:nvPr/>
        </p:nvPicPr>
        <p:blipFill>
          <a:blip r:embed="rId2">
            <a:clrChange>
              <a:clrFrom>
                <a:srgbClr val="FEFEFE"/>
              </a:clrFrom>
              <a:clrTo>
                <a:srgbClr val="FEFEFE">
                  <a:alpha val="0"/>
                </a:srgbClr>
              </a:clrTo>
            </a:clrChange>
            <a:alphaModFix amt="79000"/>
            <a:extLst>
              <a:ext uri="{28A0092B-C50C-407E-A947-70E740481C1C}">
                <a14:useLocalDpi xmlns:a14="http://schemas.microsoft.com/office/drawing/2010/main" val="0"/>
              </a:ext>
            </a:extLst>
          </a:blip>
          <a:srcRect/>
          <a:stretch>
            <a:fillRect/>
          </a:stretch>
        </p:blipFill>
        <p:spPr bwMode="auto">
          <a:xfrm>
            <a:off x="353591" y="263703"/>
            <a:ext cx="4318581" cy="3168132"/>
          </a:xfrm>
          <a:prstGeom prst="rect">
            <a:avLst/>
          </a:prstGeom>
          <a:noFill/>
          <a:ln>
            <a:noFill/>
          </a:ln>
        </p:spPr>
      </p:pic>
    </p:spTree>
    <p:extLst>
      <p:ext uri="{BB962C8B-B14F-4D97-AF65-F5344CB8AC3E}">
        <p14:creationId xmlns:p14="http://schemas.microsoft.com/office/powerpoint/2010/main" val="3317017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Skills</a:t>
            </a:r>
          </a:p>
        </p:txBody>
      </p:sp>
      <p:sp>
        <p:nvSpPr>
          <p:cNvPr id="3" name="Content Placeholder 2"/>
          <p:cNvSpPr>
            <a:spLocks noGrp="1"/>
          </p:cNvSpPr>
          <p:nvPr>
            <p:ph idx="1"/>
          </p:nvPr>
        </p:nvSpPr>
        <p:spPr>
          <a:xfrm>
            <a:off x="457200" y="1344920"/>
            <a:ext cx="8229600" cy="4373563"/>
          </a:xfrm>
        </p:spPr>
        <p:txBody>
          <a:bodyPr>
            <a:normAutofit/>
          </a:bodyPr>
          <a:lstStyle/>
          <a:p>
            <a:pPr marL="114300" indent="0">
              <a:buNone/>
            </a:pPr>
            <a:endParaRPr lang="en-US" sz="2800" b="1" dirty="0" smtClean="0"/>
          </a:p>
          <a:p>
            <a:pPr marL="114300" indent="0" algn="ctr">
              <a:buNone/>
            </a:pPr>
            <a:endParaRPr lang="en-US" sz="2800" b="1" dirty="0"/>
          </a:p>
          <a:p>
            <a:pPr marL="114300" indent="0" algn="ctr">
              <a:buNone/>
            </a:pPr>
            <a:r>
              <a:rPr lang="en-US" sz="2800" b="1" dirty="0" smtClean="0"/>
              <a:t>Can it Be Learned?</a:t>
            </a:r>
            <a:endParaRPr lang="en-US" sz="2800" b="1" dirty="0"/>
          </a:p>
          <a:p>
            <a:endParaRPr lang="en-US" sz="2800" b="1" dirty="0"/>
          </a:p>
        </p:txBody>
      </p:sp>
      <p:pic>
        <p:nvPicPr>
          <p:cNvPr id="4" name="Picture 3"/>
          <p:cNvPicPr>
            <a:picLocks noChangeAspect="1"/>
          </p:cNvPicPr>
          <p:nvPr/>
        </p:nvPicPr>
        <p:blipFill>
          <a:blip r:embed="rId3">
            <a:clrChange>
              <a:clrFrom>
                <a:srgbClr val="FEFEFE"/>
              </a:clrFrom>
              <a:clrTo>
                <a:srgbClr val="FEFEFE">
                  <a:alpha val="0"/>
                </a:srgbClr>
              </a:clrTo>
            </a:clrChange>
          </a:blip>
          <a:stretch>
            <a:fillRect/>
          </a:stretch>
        </p:blipFill>
        <p:spPr>
          <a:xfrm>
            <a:off x="3288833" y="3306856"/>
            <a:ext cx="2668564" cy="3111592"/>
          </a:xfrm>
          <a:prstGeom prst="rect">
            <a:avLst/>
          </a:prstGeom>
        </p:spPr>
      </p:pic>
    </p:spTree>
    <p:extLst>
      <p:ext uri="{BB962C8B-B14F-4D97-AF65-F5344CB8AC3E}">
        <p14:creationId xmlns:p14="http://schemas.microsoft.com/office/powerpoint/2010/main" val="31452243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1597289" y="1655842"/>
            <a:ext cx="5959344" cy="5170798"/>
          </a:xfrm>
          <a:prstGeom prst="rect">
            <a:avLst/>
          </a:prstGeom>
        </p:spPr>
      </p:pic>
      <p:sp>
        <p:nvSpPr>
          <p:cNvPr id="2" name="Title 1"/>
          <p:cNvSpPr>
            <a:spLocks noGrp="1"/>
          </p:cNvSpPr>
          <p:nvPr>
            <p:ph type="title"/>
          </p:nvPr>
        </p:nvSpPr>
        <p:spPr/>
        <p:txBody>
          <a:bodyPr/>
          <a:lstStyle/>
          <a:p>
            <a:r>
              <a:rPr lang="en-US" dirty="0" smtClean="0"/>
              <a:t>Incentives to start learning</a:t>
            </a:r>
            <a:endParaRPr lang="en-US" dirty="0"/>
          </a:p>
        </p:txBody>
      </p:sp>
      <p:sp>
        <p:nvSpPr>
          <p:cNvPr id="7" name="Rectangle 6"/>
          <p:cNvSpPr/>
          <p:nvPr/>
        </p:nvSpPr>
        <p:spPr>
          <a:xfrm>
            <a:off x="5178986" y="4138087"/>
            <a:ext cx="2581453" cy="646331"/>
          </a:xfrm>
          <a:prstGeom prst="rect">
            <a:avLst/>
          </a:prstGeom>
          <a:solidFill>
            <a:schemeClr val="accent4">
              <a:lumMod val="40000"/>
              <a:lumOff val="60000"/>
              <a:alpha val="54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b="1" dirty="0" smtClean="0">
                <a:solidFill>
                  <a:srgbClr val="FF0000"/>
                </a:solidFill>
              </a:rPr>
              <a:t>excellent</a:t>
            </a:r>
            <a:r>
              <a:rPr lang="en-US" b="1" dirty="0" smtClean="0">
                <a:solidFill>
                  <a:schemeClr val="bg2">
                    <a:lumMod val="50000"/>
                  </a:schemeClr>
                </a:solidFill>
              </a:rPr>
              <a:t> communication skills </a:t>
            </a:r>
            <a:endParaRPr lang="en-US" b="1" dirty="0">
              <a:solidFill>
                <a:schemeClr val="bg2">
                  <a:lumMod val="50000"/>
                </a:schemeClr>
              </a:solidFill>
            </a:endParaRPr>
          </a:p>
        </p:txBody>
      </p:sp>
      <p:sp>
        <p:nvSpPr>
          <p:cNvPr id="8" name="Rectangle 7"/>
          <p:cNvSpPr/>
          <p:nvPr/>
        </p:nvSpPr>
        <p:spPr>
          <a:xfrm>
            <a:off x="5195759" y="4862818"/>
            <a:ext cx="2564680" cy="646331"/>
          </a:xfrm>
          <a:prstGeom prst="rect">
            <a:avLst/>
          </a:prstGeom>
          <a:solidFill>
            <a:schemeClr val="accent4">
              <a:lumMod val="40000"/>
              <a:lumOff val="60000"/>
              <a:alpha val="54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b="1" dirty="0" smtClean="0">
                <a:solidFill>
                  <a:srgbClr val="FF0000"/>
                </a:solidFill>
              </a:rPr>
              <a:t>average</a:t>
            </a:r>
            <a:r>
              <a:rPr lang="en-US" b="1" dirty="0" smtClean="0">
                <a:solidFill>
                  <a:schemeClr val="bg2">
                    <a:lumMod val="50000"/>
                  </a:schemeClr>
                </a:solidFill>
              </a:rPr>
              <a:t> pharmacy databases</a:t>
            </a:r>
            <a:endParaRPr lang="en-US" b="1" dirty="0">
              <a:solidFill>
                <a:schemeClr val="bg2">
                  <a:lumMod val="50000"/>
                </a:schemeClr>
              </a:solidFill>
            </a:endParaRPr>
          </a:p>
        </p:txBody>
      </p:sp>
      <p:sp>
        <p:nvSpPr>
          <p:cNvPr id="9" name="Rectangle 8"/>
          <p:cNvSpPr/>
          <p:nvPr/>
        </p:nvSpPr>
        <p:spPr>
          <a:xfrm>
            <a:off x="1396298" y="3147102"/>
            <a:ext cx="2581453" cy="646331"/>
          </a:xfrm>
          <a:prstGeom prst="rect">
            <a:avLst/>
          </a:prstGeom>
          <a:solidFill>
            <a:schemeClr val="accent4">
              <a:lumMod val="40000"/>
              <a:lumOff val="60000"/>
              <a:alpha val="54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b="1" dirty="0" smtClean="0">
                <a:solidFill>
                  <a:srgbClr val="FF0000"/>
                </a:solidFill>
              </a:rPr>
              <a:t>poor</a:t>
            </a:r>
            <a:r>
              <a:rPr lang="en-US" b="1" dirty="0" smtClean="0">
                <a:solidFill>
                  <a:schemeClr val="bg2">
                    <a:lumMod val="50000"/>
                  </a:schemeClr>
                </a:solidFill>
              </a:rPr>
              <a:t> communication skills </a:t>
            </a:r>
            <a:endParaRPr lang="en-US" b="1" dirty="0">
              <a:solidFill>
                <a:schemeClr val="bg2">
                  <a:lumMod val="50000"/>
                </a:schemeClr>
              </a:solidFill>
            </a:endParaRPr>
          </a:p>
        </p:txBody>
      </p:sp>
      <p:sp>
        <p:nvSpPr>
          <p:cNvPr id="10" name="Rectangle 9"/>
          <p:cNvSpPr/>
          <p:nvPr/>
        </p:nvSpPr>
        <p:spPr>
          <a:xfrm>
            <a:off x="1396298" y="3840472"/>
            <a:ext cx="2581453" cy="646331"/>
          </a:xfrm>
          <a:prstGeom prst="rect">
            <a:avLst/>
          </a:prstGeom>
          <a:solidFill>
            <a:schemeClr val="accent4">
              <a:lumMod val="40000"/>
              <a:lumOff val="60000"/>
              <a:alpha val="54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b="1" dirty="0" smtClean="0">
                <a:solidFill>
                  <a:srgbClr val="FF0000"/>
                </a:solidFill>
              </a:rPr>
              <a:t>Excellent</a:t>
            </a:r>
            <a:r>
              <a:rPr lang="en-US" b="1" dirty="0" smtClean="0">
                <a:solidFill>
                  <a:schemeClr val="bg2">
                    <a:lumMod val="50000"/>
                  </a:schemeClr>
                </a:solidFill>
              </a:rPr>
              <a:t> pharmacy databases</a:t>
            </a:r>
            <a:endParaRPr lang="en-US" b="1" dirty="0">
              <a:solidFill>
                <a:schemeClr val="bg2">
                  <a:lumMod val="50000"/>
                </a:schemeClr>
              </a:solidFill>
            </a:endParaRPr>
          </a:p>
        </p:txBody>
      </p:sp>
    </p:spTree>
    <p:extLst>
      <p:ext uri="{BB962C8B-B14F-4D97-AF65-F5344CB8AC3E}">
        <p14:creationId xmlns:p14="http://schemas.microsoft.com/office/powerpoint/2010/main" val="213853524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Incentives to start learning</a:t>
            </a:r>
          </a:p>
        </p:txBody>
      </p:sp>
      <p:sp>
        <p:nvSpPr>
          <p:cNvPr id="3" name="Content Placeholder 2"/>
          <p:cNvSpPr>
            <a:spLocks noGrp="1"/>
          </p:cNvSpPr>
          <p:nvPr>
            <p:ph idx="1"/>
          </p:nvPr>
        </p:nvSpPr>
        <p:spPr/>
        <p:txBody>
          <a:bodyPr/>
          <a:lstStyle/>
          <a:p>
            <a:endParaRPr lang="en-US" dirty="0"/>
          </a:p>
        </p:txBody>
      </p:sp>
      <p:pic>
        <p:nvPicPr>
          <p:cNvPr id="6" name="Picture 5"/>
          <p:cNvPicPr>
            <a:picLocks noChangeAspect="1"/>
          </p:cNvPicPr>
          <p:nvPr/>
        </p:nvPicPr>
        <p:blipFill>
          <a:blip r:embed="rId3"/>
          <a:stretch>
            <a:fillRect/>
          </a:stretch>
        </p:blipFill>
        <p:spPr>
          <a:xfrm>
            <a:off x="1676695" y="2117357"/>
            <a:ext cx="5660453" cy="3207590"/>
          </a:xfrm>
          <a:prstGeom prst="rect">
            <a:avLst/>
          </a:prstGeom>
        </p:spPr>
      </p:pic>
    </p:spTree>
    <p:extLst>
      <p:ext uri="{BB962C8B-B14F-4D97-AF65-F5344CB8AC3E}">
        <p14:creationId xmlns:p14="http://schemas.microsoft.com/office/powerpoint/2010/main" val="429462006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Incentives to start learning</a:t>
            </a:r>
          </a:p>
        </p:txBody>
      </p:sp>
      <p:sp>
        <p:nvSpPr>
          <p:cNvPr id="3" name="Content Placeholder 2"/>
          <p:cNvSpPr>
            <a:spLocks noGrp="1"/>
          </p:cNvSpPr>
          <p:nvPr>
            <p:ph idx="1"/>
          </p:nvPr>
        </p:nvSpPr>
        <p:spPr/>
        <p:txBody>
          <a:bodyPr/>
          <a:lstStyle/>
          <a:p>
            <a:pPr marL="114300" indent="0">
              <a:buNone/>
            </a:pPr>
            <a:endParaRPr lang="en-US" dirty="0"/>
          </a:p>
          <a:p>
            <a:r>
              <a:rPr lang="en-US" dirty="0"/>
              <a:t>I</a:t>
            </a:r>
            <a:r>
              <a:rPr lang="en-US" dirty="0" smtClean="0"/>
              <a:t>mportant </a:t>
            </a:r>
            <a:r>
              <a:rPr lang="en-US" dirty="0"/>
              <a:t>information is not exchanged in an appropriate and timely manner.</a:t>
            </a:r>
          </a:p>
          <a:p>
            <a:endParaRPr lang="en-US" dirty="0"/>
          </a:p>
        </p:txBody>
      </p:sp>
      <p:pic>
        <p:nvPicPr>
          <p:cNvPr id="4" name="Picture 3"/>
          <p:cNvPicPr>
            <a:picLocks noChangeAspect="1"/>
          </p:cNvPicPr>
          <p:nvPr/>
        </p:nvPicPr>
        <p:blipFill>
          <a:blip r:embed="rId2"/>
          <a:stretch>
            <a:fillRect/>
          </a:stretch>
        </p:blipFill>
        <p:spPr>
          <a:xfrm>
            <a:off x="3136900" y="3718690"/>
            <a:ext cx="2857500" cy="2857500"/>
          </a:xfrm>
          <a:prstGeom prst="rect">
            <a:avLst/>
          </a:prstGeom>
        </p:spPr>
      </p:pic>
    </p:spTree>
    <p:extLst>
      <p:ext uri="{BB962C8B-B14F-4D97-AF65-F5344CB8AC3E}">
        <p14:creationId xmlns:p14="http://schemas.microsoft.com/office/powerpoint/2010/main" val="370647589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Effective communication skills </a:t>
            </a:r>
            <a:endParaRPr lang="en-US" dirty="0"/>
          </a:p>
        </p:txBody>
      </p:sp>
      <p:sp>
        <p:nvSpPr>
          <p:cNvPr id="3" name="Content Placeholder 2"/>
          <p:cNvSpPr>
            <a:spLocks noGrp="1"/>
          </p:cNvSpPr>
          <p:nvPr>
            <p:ph idx="1"/>
          </p:nvPr>
        </p:nvSpPr>
        <p:spPr/>
        <p:txBody>
          <a:bodyPr>
            <a:normAutofit/>
          </a:bodyPr>
          <a:lstStyle/>
          <a:p>
            <a:pPr indent="-342900"/>
            <a:r>
              <a:rPr lang="en-US" dirty="0" smtClean="0"/>
              <a:t>Building a trusting relationship</a:t>
            </a:r>
          </a:p>
          <a:p>
            <a:pPr indent="-342900"/>
            <a:r>
              <a:rPr lang="en-US" dirty="0" smtClean="0"/>
              <a:t>Ensure an effective exchange of information</a:t>
            </a:r>
          </a:p>
          <a:p>
            <a:pPr indent="-342900"/>
            <a:r>
              <a:rPr lang="en-US" dirty="0"/>
              <a:t>A</a:t>
            </a:r>
            <a:r>
              <a:rPr lang="en-US" dirty="0" smtClean="0"/>
              <a:t>ppreciate patient needs </a:t>
            </a:r>
          </a:p>
          <a:p>
            <a:pPr indent="-342900"/>
            <a:r>
              <a:rPr lang="en-US" dirty="0"/>
              <a:t>U</a:t>
            </a:r>
            <a:r>
              <a:rPr lang="en-US" dirty="0" smtClean="0"/>
              <a:t>nderstand and accept pharmacist recommendations.  </a:t>
            </a:r>
          </a:p>
          <a:p>
            <a:endParaRPr lang="en-US" dirty="0"/>
          </a:p>
        </p:txBody>
      </p:sp>
    </p:spTree>
    <p:extLst>
      <p:ext uri="{BB962C8B-B14F-4D97-AF65-F5344CB8AC3E}">
        <p14:creationId xmlns:p14="http://schemas.microsoft.com/office/powerpoint/2010/main" val="669229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communicate?   </a:t>
            </a:r>
            <a:endParaRPr lang="en-US" dirty="0"/>
          </a:p>
        </p:txBody>
      </p:sp>
      <p:sp>
        <p:nvSpPr>
          <p:cNvPr id="3" name="Content Placeholder 2"/>
          <p:cNvSpPr>
            <a:spLocks noGrp="1"/>
          </p:cNvSpPr>
          <p:nvPr>
            <p:ph idx="1"/>
          </p:nvPr>
        </p:nvSpPr>
        <p:spPr/>
        <p:txBody>
          <a:bodyPr/>
          <a:lstStyle/>
          <a:p>
            <a:r>
              <a:rPr lang="en-US" dirty="0"/>
              <a:t>Communication activities: </a:t>
            </a:r>
          </a:p>
          <a:p>
            <a:pPr lvl="1">
              <a:buClr>
                <a:schemeClr val="accent2">
                  <a:lumMod val="75000"/>
                </a:schemeClr>
              </a:buClr>
              <a:buFont typeface="Wingdings" charset="2"/>
              <a:buChar char="§"/>
            </a:pPr>
            <a:r>
              <a:rPr lang="en-US" dirty="0"/>
              <a:t>V</a:t>
            </a:r>
            <a:r>
              <a:rPr lang="en-US" dirty="0" smtClean="0"/>
              <a:t>erbally </a:t>
            </a:r>
            <a:r>
              <a:rPr lang="en-US" dirty="0"/>
              <a:t>(through words</a:t>
            </a:r>
            <a:r>
              <a:rPr lang="en-US" dirty="0" smtClean="0"/>
              <a:t>)</a:t>
            </a:r>
          </a:p>
          <a:p>
            <a:pPr lvl="1">
              <a:buClr>
                <a:schemeClr val="accent2">
                  <a:lumMod val="75000"/>
                </a:schemeClr>
              </a:buClr>
              <a:buFont typeface="Wingdings" charset="2"/>
              <a:buChar char="§"/>
            </a:pPr>
            <a:r>
              <a:rPr lang="en-US" dirty="0" smtClean="0"/>
              <a:t>Non-verbally</a:t>
            </a:r>
            <a:endParaRPr lang="en-US" dirty="0"/>
          </a:p>
          <a:p>
            <a:pPr lvl="2">
              <a:buClr>
                <a:schemeClr val="accent2">
                  <a:lumMod val="75000"/>
                </a:schemeClr>
              </a:buClr>
              <a:buFont typeface="Wingdings" charset="2"/>
              <a:buChar char="v"/>
            </a:pPr>
            <a:r>
              <a:rPr lang="en-US" dirty="0"/>
              <a:t>visually (through pictures or printed materials) </a:t>
            </a:r>
          </a:p>
          <a:p>
            <a:pPr lvl="2">
              <a:buClr>
                <a:schemeClr val="accent2">
                  <a:lumMod val="75000"/>
                </a:schemeClr>
              </a:buClr>
              <a:buFont typeface="Wingdings" charset="2"/>
              <a:buChar char="v"/>
            </a:pPr>
            <a:r>
              <a:rPr lang="en-US" dirty="0"/>
              <a:t>kinesthetically (through body language</a:t>
            </a:r>
            <a:r>
              <a:rPr lang="en-US" dirty="0" smtClean="0"/>
              <a:t>)</a:t>
            </a:r>
          </a:p>
          <a:p>
            <a:pPr lvl="1">
              <a:buClr>
                <a:schemeClr val="accent2">
                  <a:lumMod val="75000"/>
                </a:schemeClr>
              </a:buClr>
              <a:buFont typeface="Wingdings" charset="2"/>
              <a:buChar char="§"/>
            </a:pPr>
            <a:r>
              <a:rPr lang="en-US" dirty="0"/>
              <a:t>Written </a:t>
            </a:r>
          </a:p>
        </p:txBody>
      </p:sp>
    </p:spTree>
    <p:extLst>
      <p:ext uri="{BB962C8B-B14F-4D97-AF65-F5344CB8AC3E}">
        <p14:creationId xmlns:p14="http://schemas.microsoft.com/office/powerpoint/2010/main" val="1848973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Content Placeholder 2"/>
          <p:cNvSpPr>
            <a:spLocks noGrp="1"/>
          </p:cNvSpPr>
          <p:nvPr>
            <p:ph idx="1"/>
          </p:nvPr>
        </p:nvSpPr>
        <p:spPr/>
        <p:txBody>
          <a:bodyPr>
            <a:normAutofit/>
          </a:bodyPr>
          <a:lstStyle/>
          <a:p>
            <a:r>
              <a:rPr lang="en-US" dirty="0"/>
              <a:t>The structure of communication can be described as a system made up of several elements. </a:t>
            </a:r>
            <a:endParaRPr lang="en-US" dirty="0" smtClean="0"/>
          </a:p>
          <a:p>
            <a:endParaRPr lang="en-US" dirty="0" smtClean="0"/>
          </a:p>
          <a:p>
            <a:pPr marL="114300" indent="0">
              <a:buNone/>
            </a:pPr>
            <a:r>
              <a:rPr lang="en-US" dirty="0" smtClean="0"/>
              <a:t> </a:t>
            </a:r>
            <a:endParaRPr lang="en-US" dirty="0"/>
          </a:p>
        </p:txBody>
      </p:sp>
      <p:pic>
        <p:nvPicPr>
          <p:cNvPr id="4" name="Picture 3"/>
          <p:cNvPicPr>
            <a:picLocks noChangeAspect="1"/>
          </p:cNvPicPr>
          <p:nvPr/>
        </p:nvPicPr>
        <p:blipFill>
          <a:blip r:embed="rId3"/>
          <a:stretch>
            <a:fillRect/>
          </a:stretch>
        </p:blipFill>
        <p:spPr>
          <a:xfrm>
            <a:off x="1222855" y="2598183"/>
            <a:ext cx="6663008" cy="4106220"/>
          </a:xfrm>
          <a:prstGeom prst="rect">
            <a:avLst/>
          </a:prstGeom>
        </p:spPr>
      </p:pic>
      <p:sp>
        <p:nvSpPr>
          <p:cNvPr id="6" name="Curved Up Arrow 5"/>
          <p:cNvSpPr/>
          <p:nvPr/>
        </p:nvSpPr>
        <p:spPr>
          <a:xfrm flipH="1" flipV="1">
            <a:off x="2179192" y="3480940"/>
            <a:ext cx="4248647" cy="852594"/>
          </a:xfrm>
          <a:prstGeom prst="curvedUpArrow">
            <a:avLst>
              <a:gd name="adj1" fmla="val 18101"/>
              <a:gd name="adj2" fmla="val 50000"/>
              <a:gd name="adj3" fmla="val 25000"/>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3888065" y="3449580"/>
            <a:ext cx="1755899" cy="307777"/>
          </a:xfrm>
          <a:prstGeom prst="rect">
            <a:avLst/>
          </a:prstGeom>
          <a:noFill/>
        </p:spPr>
        <p:txBody>
          <a:bodyPr wrap="square" rtlCol="0">
            <a:spAutoFit/>
          </a:bodyPr>
          <a:lstStyle/>
          <a:p>
            <a:r>
              <a:rPr lang="en-US" sz="1400" dirty="0" smtClean="0">
                <a:solidFill>
                  <a:schemeClr val="accent1">
                    <a:lumMod val="75000"/>
                  </a:schemeClr>
                </a:solidFill>
                <a:latin typeface="Calibri"/>
                <a:cs typeface="Calibri"/>
              </a:rPr>
              <a:t>Feedback</a:t>
            </a:r>
            <a:endParaRPr lang="en-US" sz="1400" dirty="0">
              <a:solidFill>
                <a:schemeClr val="accent1">
                  <a:lumMod val="75000"/>
                </a:schemeClr>
              </a:solidFill>
              <a:latin typeface="Calibri"/>
              <a:cs typeface="Calibri"/>
            </a:endParaRPr>
          </a:p>
        </p:txBody>
      </p:sp>
    </p:spTree>
    <p:extLst>
      <p:ext uri="{BB962C8B-B14F-4D97-AF65-F5344CB8AC3E}">
        <p14:creationId xmlns:p14="http://schemas.microsoft.com/office/powerpoint/2010/main" val="1687730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
                                        <p:tgtEl>
                                          <p:spTgt spid="6"/>
                                        </p:tgtEl>
                                      </p:cBhvr>
                                    </p:animEffect>
                                    <p:anim calcmode="lin" valueType="num">
                                      <p:cBhvr>
                                        <p:cTn id="8" dur="400" fill="hold"/>
                                        <p:tgtEl>
                                          <p:spTgt spid="6"/>
                                        </p:tgtEl>
                                        <p:attrNameLst>
                                          <p:attrName>ppt_x</p:attrName>
                                        </p:attrNameLst>
                                      </p:cBhvr>
                                      <p:tavLst>
                                        <p:tav tm="0">
                                          <p:val>
                                            <p:strVal val="#ppt_x"/>
                                          </p:val>
                                        </p:tav>
                                        <p:tav tm="100000">
                                          <p:val>
                                            <p:strVal val="#ppt_x"/>
                                          </p:val>
                                        </p:tav>
                                      </p:tavLst>
                                    </p:anim>
                                    <p:anim calcmode="lin" valueType="num">
                                      <p:cBhvr>
                                        <p:cTn id="9" dur="400" fill="hold"/>
                                        <p:tgtEl>
                                          <p:spTgt spid="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
                                        <p:tgtEl>
                                          <p:spTgt spid="7"/>
                                        </p:tgtEl>
                                      </p:cBhvr>
                                    </p:animEffect>
                                    <p:anim calcmode="lin" valueType="num">
                                      <p:cBhvr>
                                        <p:cTn id="15" dur="400" fill="hold"/>
                                        <p:tgtEl>
                                          <p:spTgt spid="7"/>
                                        </p:tgtEl>
                                        <p:attrNameLst>
                                          <p:attrName>ppt_x</p:attrName>
                                        </p:attrNameLst>
                                      </p:cBhvr>
                                      <p:tavLst>
                                        <p:tav tm="0">
                                          <p:val>
                                            <p:strVal val="#ppt_x"/>
                                          </p:val>
                                        </p:tav>
                                        <p:tav tm="100000">
                                          <p:val>
                                            <p:strVal val="#ppt_x"/>
                                          </p:val>
                                        </p:tav>
                                      </p:tavLst>
                                    </p:anim>
                                    <p:anim calcmode="lin" valueType="num">
                                      <p:cBhvr>
                                        <p:cTn id="16" dur="400" fill="hold"/>
                                        <p:tgtEl>
                                          <p:spTgt spid="7"/>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3147</TotalTime>
  <Words>460</Words>
  <Application>Microsoft Macintosh PowerPoint</Application>
  <PresentationFormat>On-screen Show (4:3)</PresentationFormat>
  <Paragraphs>90</Paragraphs>
  <Slides>14</Slides>
  <Notes>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Apothecary</vt:lpstr>
      <vt:lpstr>Clinical skills for pharmacist</vt:lpstr>
      <vt:lpstr>Communication Skills</vt:lpstr>
      <vt:lpstr>Communication Skills</vt:lpstr>
      <vt:lpstr>Incentives to start learning</vt:lpstr>
      <vt:lpstr>Incentives to start learning</vt:lpstr>
      <vt:lpstr>Incentives to start learning</vt:lpstr>
      <vt:lpstr>Effective communication skills </vt:lpstr>
      <vt:lpstr>How we communicate?   </vt:lpstr>
      <vt:lpstr>Communication</vt:lpstr>
      <vt:lpstr>Empathy  </vt:lpstr>
      <vt:lpstr>Communication With Colleagues</vt:lpstr>
      <vt:lpstr>Communicating Information to Physicians  </vt:lpstr>
      <vt:lpstr>Assertive Versus Unassertive and Aggressive Behavior</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noura khudair</dc:creator>
  <cp:lastModifiedBy>noura khudair</cp:lastModifiedBy>
  <cp:revision>24</cp:revision>
  <dcterms:created xsi:type="dcterms:W3CDTF">2013-01-30T15:34:43Z</dcterms:created>
  <dcterms:modified xsi:type="dcterms:W3CDTF">2013-02-01T21:39:22Z</dcterms:modified>
</cp:coreProperties>
</file>