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0"/>
  </p:notesMasterIdLst>
  <p:sldIdLst>
    <p:sldId id="256" r:id="rId2"/>
    <p:sldId id="257" r:id="rId3"/>
    <p:sldId id="258" r:id="rId4"/>
    <p:sldId id="265" r:id="rId5"/>
    <p:sldId id="270" r:id="rId6"/>
    <p:sldId id="264" r:id="rId7"/>
    <p:sldId id="271" r:id="rId8"/>
    <p:sldId id="272" r:id="rId9"/>
    <p:sldId id="273" r:id="rId10"/>
    <p:sldId id="274" r:id="rId11"/>
    <p:sldId id="266" r:id="rId12"/>
    <p:sldId id="276" r:id="rId13"/>
    <p:sldId id="275" r:id="rId14"/>
    <p:sldId id="277" r:id="rId15"/>
    <p:sldId id="278" r:id="rId16"/>
    <p:sldId id="263" r:id="rId17"/>
    <p:sldId id="269" r:id="rId18"/>
    <p:sldId id="279"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382" autoAdjust="0"/>
    <p:restoredTop sz="94624" autoAdjust="0"/>
  </p:normalViewPr>
  <p:slideViewPr>
    <p:cSldViewPr>
      <p:cViewPr>
        <p:scale>
          <a:sx n="70" d="100"/>
          <a:sy n="70" d="100"/>
        </p:scale>
        <p:origin x="-1272"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2D0717D-72FF-4C80-869A-061CE3E21D38}" type="datetimeFigureOut">
              <a:rPr lang="en-GB" smtClean="0"/>
              <a:pPr/>
              <a:t>05/03/2013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D5B99F-070F-4196-A926-26586E753329}"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Notes:</a:t>
            </a:r>
          </a:p>
          <a:p>
            <a:r>
              <a:rPr lang="en-US" dirty="0" smtClean="0"/>
              <a:t>Lines</a:t>
            </a:r>
            <a:r>
              <a:rPr lang="en-US" baseline="0" dirty="0" smtClean="0"/>
              <a:t> 3-4: The friend provide personal information about themselves.</a:t>
            </a:r>
          </a:p>
          <a:p>
            <a:r>
              <a:rPr lang="en-US" baseline="0" dirty="0" smtClean="0"/>
              <a:t>Lines 6-8:  Jane provide Sarah information about her habit and routine.</a:t>
            </a:r>
            <a:endParaRPr lang="en-GB" dirty="0"/>
          </a:p>
        </p:txBody>
      </p:sp>
      <p:sp>
        <p:nvSpPr>
          <p:cNvPr id="4" name="Slide Number Placeholder 3"/>
          <p:cNvSpPr>
            <a:spLocks noGrp="1"/>
          </p:cNvSpPr>
          <p:nvPr>
            <p:ph type="sldNum" sz="quarter" idx="10"/>
          </p:nvPr>
        </p:nvSpPr>
        <p:spPr/>
        <p:txBody>
          <a:bodyPr/>
          <a:lstStyle/>
          <a:p>
            <a:fld id="{D1D5B99F-070F-4196-A926-26586E753329}" type="slidenum">
              <a:rPr lang="en-GB" smtClean="0"/>
              <a:pPr/>
              <a:t>2</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Answer Key:</a:t>
            </a:r>
          </a:p>
          <a:p>
            <a:endParaRPr lang="en-US"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1 slower than </a:t>
            </a:r>
          </a:p>
          <a:p>
            <a:r>
              <a:rPr lang="en-GB" sz="1200" kern="1200" dirty="0" smtClean="0">
                <a:solidFill>
                  <a:schemeClr val="tx1"/>
                </a:solidFill>
                <a:latin typeface="+mn-lt"/>
                <a:ea typeface="+mn-ea"/>
                <a:cs typeface="+mn-cs"/>
              </a:rPr>
              <a:t>2 larger than </a:t>
            </a:r>
          </a:p>
          <a:p>
            <a:r>
              <a:rPr lang="en-GB" sz="1200" kern="1200" dirty="0" smtClean="0">
                <a:solidFill>
                  <a:schemeClr val="tx1"/>
                </a:solidFill>
                <a:latin typeface="+mn-lt"/>
                <a:ea typeface="+mn-ea"/>
                <a:cs typeface="+mn-cs"/>
              </a:rPr>
              <a:t>3 busier than </a:t>
            </a:r>
          </a:p>
          <a:p>
            <a:r>
              <a:rPr lang="en-GB" sz="1200" kern="1200" dirty="0" smtClean="0">
                <a:solidFill>
                  <a:schemeClr val="tx1"/>
                </a:solidFill>
                <a:latin typeface="+mn-lt"/>
                <a:ea typeface="+mn-ea"/>
                <a:cs typeface="+mn-cs"/>
              </a:rPr>
              <a:t>4 cheaper than </a:t>
            </a:r>
          </a:p>
          <a:p>
            <a:r>
              <a:rPr lang="en-GB" sz="1200" kern="1200" dirty="0" smtClean="0">
                <a:solidFill>
                  <a:schemeClr val="tx1"/>
                </a:solidFill>
                <a:latin typeface="+mn-lt"/>
                <a:ea typeface="+mn-ea"/>
                <a:cs typeface="+mn-cs"/>
              </a:rPr>
              <a:t>5 more difficult than </a:t>
            </a:r>
          </a:p>
          <a:p>
            <a:r>
              <a:rPr lang="en-GB" sz="1200" kern="1200" dirty="0" smtClean="0">
                <a:solidFill>
                  <a:schemeClr val="tx1"/>
                </a:solidFill>
                <a:latin typeface="+mn-lt"/>
                <a:ea typeface="+mn-ea"/>
                <a:cs typeface="+mn-cs"/>
              </a:rPr>
              <a:t>6 more beautiful than </a:t>
            </a:r>
          </a:p>
          <a:p>
            <a:r>
              <a:rPr lang="en-GB" sz="1200" kern="1200" dirty="0" smtClean="0">
                <a:solidFill>
                  <a:schemeClr val="tx1"/>
                </a:solidFill>
                <a:latin typeface="+mn-lt"/>
                <a:ea typeface="+mn-ea"/>
                <a:cs typeface="+mn-cs"/>
              </a:rPr>
              <a:t>7 more expensive than </a:t>
            </a:r>
          </a:p>
          <a:p>
            <a:r>
              <a:rPr lang="en-GB" sz="1200" kern="1200" dirty="0" smtClean="0">
                <a:solidFill>
                  <a:schemeClr val="tx1"/>
                </a:solidFill>
                <a:latin typeface="+mn-lt"/>
                <a:ea typeface="+mn-ea"/>
                <a:cs typeface="+mn-cs"/>
              </a:rPr>
              <a:t>8 drier than </a:t>
            </a:r>
          </a:p>
        </p:txBody>
      </p:sp>
      <p:sp>
        <p:nvSpPr>
          <p:cNvPr id="4" name="Slide Number Placeholder 3"/>
          <p:cNvSpPr>
            <a:spLocks noGrp="1"/>
          </p:cNvSpPr>
          <p:nvPr>
            <p:ph type="sldNum" sz="quarter" idx="10"/>
          </p:nvPr>
        </p:nvSpPr>
        <p:spPr/>
        <p:txBody>
          <a:bodyPr/>
          <a:lstStyle/>
          <a:p>
            <a:fld id="{D1D5B99F-070F-4196-A926-26586E753329}" type="slidenum">
              <a:rPr lang="en-GB" smtClean="0"/>
              <a:pPr/>
              <a:t>6</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Notes:</a:t>
            </a:r>
          </a:p>
          <a:p>
            <a:r>
              <a:rPr lang="en-US" dirty="0" smtClean="0"/>
              <a:t>Lines</a:t>
            </a:r>
            <a:r>
              <a:rPr lang="en-US" baseline="0" dirty="0" smtClean="0"/>
              <a:t> 3-4: The friend provide personal information about themselves.</a:t>
            </a:r>
          </a:p>
          <a:p>
            <a:r>
              <a:rPr lang="en-US" baseline="0" dirty="0" smtClean="0"/>
              <a:t>Lines 6-8:  Jane provide Sarah information about her habit and routine.</a:t>
            </a:r>
            <a:endParaRPr lang="en-GB" dirty="0"/>
          </a:p>
        </p:txBody>
      </p:sp>
      <p:sp>
        <p:nvSpPr>
          <p:cNvPr id="4" name="Slide Number Placeholder 3"/>
          <p:cNvSpPr>
            <a:spLocks noGrp="1"/>
          </p:cNvSpPr>
          <p:nvPr>
            <p:ph type="sldNum" sz="quarter" idx="10"/>
          </p:nvPr>
        </p:nvSpPr>
        <p:spPr/>
        <p:txBody>
          <a:bodyPr/>
          <a:lstStyle/>
          <a:p>
            <a:fld id="{D1D5B99F-070F-4196-A926-26586E753329}" type="slidenum">
              <a:rPr lang="en-GB" smtClean="0"/>
              <a:pPr/>
              <a:t>7</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Notes:</a:t>
            </a:r>
          </a:p>
          <a:p>
            <a:r>
              <a:rPr lang="en-US" dirty="0" smtClean="0"/>
              <a:t>Lines</a:t>
            </a:r>
            <a:r>
              <a:rPr lang="en-US" baseline="0" dirty="0" smtClean="0"/>
              <a:t> 3-4: The friend provide personal information about themselves.</a:t>
            </a:r>
          </a:p>
          <a:p>
            <a:r>
              <a:rPr lang="en-US" baseline="0" dirty="0" smtClean="0"/>
              <a:t>Lines 6-8:  Jane provide Sarah information about her habit and routine.</a:t>
            </a:r>
            <a:endParaRPr lang="en-GB" dirty="0"/>
          </a:p>
        </p:txBody>
      </p:sp>
      <p:sp>
        <p:nvSpPr>
          <p:cNvPr id="4" name="Slide Number Placeholder 3"/>
          <p:cNvSpPr>
            <a:spLocks noGrp="1"/>
          </p:cNvSpPr>
          <p:nvPr>
            <p:ph type="sldNum" sz="quarter" idx="10"/>
          </p:nvPr>
        </p:nvSpPr>
        <p:spPr/>
        <p:txBody>
          <a:bodyPr/>
          <a:lstStyle/>
          <a:p>
            <a:fld id="{D1D5B99F-070F-4196-A926-26586E753329}" type="slidenum">
              <a:rPr lang="en-GB" smtClean="0"/>
              <a:pPr/>
              <a:t>12</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1D5B99F-070F-4196-A926-26586E753329}" type="slidenum">
              <a:rPr lang="en-GB" smtClean="0"/>
              <a:pPr/>
              <a:t>16</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1D5B99F-070F-4196-A926-26586E753329}" type="slidenum">
              <a:rPr lang="en-GB" smtClean="0"/>
              <a:pPr/>
              <a:t>17</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1D5B99F-070F-4196-A926-26586E753329}" type="slidenum">
              <a:rPr lang="en-GB" smtClean="0"/>
              <a:pPr/>
              <a:t>18</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a:prstGeom prst="rect">
            <a:avLst/>
          </a:prstGeom>
        </p:spPr>
        <p:txBody>
          <a:bodyPr/>
          <a:lstStyle>
            <a:lvl1pPr>
              <a:defRPr sz="1400"/>
            </a:lvl1pPr>
          </a:lstStyle>
          <a:p>
            <a:fld id="{EFDB3146-1DDB-4533-A4DE-EA88BD22E9AB}" type="datetimeFigureOut">
              <a:rPr lang="en-GB" smtClean="0"/>
              <a:pPr/>
              <a:t>05/03/2013</a:t>
            </a:fld>
            <a:endParaRPr lang="en-GB"/>
          </a:p>
        </p:txBody>
      </p:sp>
      <p:sp>
        <p:nvSpPr>
          <p:cNvPr id="17" name="Footer Placeholder 16"/>
          <p:cNvSpPr>
            <a:spLocks noGrp="1"/>
          </p:cNvSpPr>
          <p:nvPr>
            <p:ph type="ftr" sz="quarter" idx="11"/>
          </p:nvPr>
        </p:nvSpPr>
        <p:spPr>
          <a:xfrm>
            <a:off x="2898648" y="6355080"/>
            <a:ext cx="3474720" cy="365760"/>
          </a:xfrm>
          <a:prstGeom prst="rect">
            <a:avLst/>
          </a:prstGeom>
        </p:spPr>
        <p:txBody>
          <a:bodyPr/>
          <a:lstStyle/>
          <a:p>
            <a:endParaRPr lang="en-GB"/>
          </a:p>
        </p:txBody>
      </p:sp>
      <p:sp>
        <p:nvSpPr>
          <p:cNvPr id="29" name="Slide Number Placeholder 28"/>
          <p:cNvSpPr>
            <a:spLocks noGrp="1"/>
          </p:cNvSpPr>
          <p:nvPr>
            <p:ph type="sldNum" sz="quarter" idx="12"/>
          </p:nvPr>
        </p:nvSpPr>
        <p:spPr>
          <a:xfrm>
            <a:off x="1216152" y="6355080"/>
            <a:ext cx="1219200" cy="365760"/>
          </a:xfrm>
          <a:prstGeom prst="rect">
            <a:avLst/>
          </a:prstGeom>
        </p:spPr>
        <p:txBody>
          <a:bodyPr/>
          <a:lstStyle/>
          <a:p>
            <a:fld id="{0D1DED7B-649E-4D31-94B8-6F0EB5E95B72}" type="slidenum">
              <a:rPr lang="en-GB" smtClean="0"/>
              <a:pPr/>
              <a:t>‹#›</a:t>
            </a:fld>
            <a:endParaRPr lang="en-GB"/>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400800" y="6356350"/>
            <a:ext cx="2289048" cy="365760"/>
          </a:xfrm>
          <a:prstGeom prst="rect">
            <a:avLst/>
          </a:prstGeom>
        </p:spPr>
        <p:txBody>
          <a:bodyPr/>
          <a:lstStyle/>
          <a:p>
            <a:fld id="{EFDB3146-1DDB-4533-A4DE-EA88BD22E9AB}" type="datetimeFigureOut">
              <a:rPr lang="en-GB" smtClean="0"/>
              <a:pPr/>
              <a:t>05/03/2013</a:t>
            </a:fld>
            <a:endParaRPr lang="en-GB"/>
          </a:p>
        </p:txBody>
      </p:sp>
      <p:sp>
        <p:nvSpPr>
          <p:cNvPr id="5" name="Footer Placeholder 4"/>
          <p:cNvSpPr>
            <a:spLocks noGrp="1"/>
          </p:cNvSpPr>
          <p:nvPr>
            <p:ph type="ftr" sz="quarter" idx="11"/>
          </p:nvPr>
        </p:nvSpPr>
        <p:spPr>
          <a:xfrm>
            <a:off x="2898648" y="6356350"/>
            <a:ext cx="3505200" cy="365760"/>
          </a:xfrm>
          <a:prstGeom prst="rect">
            <a:avLst/>
          </a:prstGeom>
        </p:spPr>
        <p:txBody>
          <a:bodyPr/>
          <a:lstStyle/>
          <a:p>
            <a:endParaRPr lang="en-GB"/>
          </a:p>
        </p:txBody>
      </p:sp>
      <p:sp>
        <p:nvSpPr>
          <p:cNvPr id="6" name="Slide Number Placeholder 5"/>
          <p:cNvSpPr>
            <a:spLocks noGrp="1"/>
          </p:cNvSpPr>
          <p:nvPr>
            <p:ph type="sldNum" sz="quarter" idx="12"/>
          </p:nvPr>
        </p:nvSpPr>
        <p:spPr>
          <a:xfrm>
            <a:off x="612648" y="6356350"/>
            <a:ext cx="1981200" cy="365760"/>
          </a:xfrm>
          <a:prstGeom prst="rect">
            <a:avLst/>
          </a:prstGeom>
        </p:spPr>
        <p:txBody>
          <a:bodyPr/>
          <a:lstStyle/>
          <a:p>
            <a:fld id="{0D1DED7B-649E-4D31-94B8-6F0EB5E95B72}"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400800" y="6356350"/>
            <a:ext cx="2289048" cy="365760"/>
          </a:xfrm>
          <a:prstGeom prst="rect">
            <a:avLst/>
          </a:prstGeom>
        </p:spPr>
        <p:txBody>
          <a:bodyPr/>
          <a:lstStyle/>
          <a:p>
            <a:fld id="{EFDB3146-1DDB-4533-A4DE-EA88BD22E9AB}" type="datetimeFigureOut">
              <a:rPr lang="en-GB" smtClean="0"/>
              <a:pPr/>
              <a:t>05/03/2013</a:t>
            </a:fld>
            <a:endParaRPr lang="en-GB"/>
          </a:p>
        </p:txBody>
      </p:sp>
      <p:sp>
        <p:nvSpPr>
          <p:cNvPr id="5" name="Footer Placeholder 4"/>
          <p:cNvSpPr>
            <a:spLocks noGrp="1"/>
          </p:cNvSpPr>
          <p:nvPr>
            <p:ph type="ftr" sz="quarter" idx="11"/>
          </p:nvPr>
        </p:nvSpPr>
        <p:spPr>
          <a:xfrm>
            <a:off x="2898648" y="6356350"/>
            <a:ext cx="3505200" cy="365760"/>
          </a:xfrm>
          <a:prstGeom prst="rect">
            <a:avLst/>
          </a:prstGeom>
        </p:spPr>
        <p:txBody>
          <a:bodyPr/>
          <a:lstStyle/>
          <a:p>
            <a:endParaRPr lang="en-GB"/>
          </a:p>
        </p:txBody>
      </p:sp>
      <p:sp>
        <p:nvSpPr>
          <p:cNvPr id="6" name="Slide Number Placeholder 5"/>
          <p:cNvSpPr>
            <a:spLocks noGrp="1"/>
          </p:cNvSpPr>
          <p:nvPr>
            <p:ph type="sldNum" sz="quarter" idx="12"/>
          </p:nvPr>
        </p:nvSpPr>
        <p:spPr>
          <a:xfrm>
            <a:off x="612648" y="6356350"/>
            <a:ext cx="1981200" cy="365760"/>
          </a:xfrm>
          <a:prstGeom prst="rect">
            <a:avLst/>
          </a:prstGeom>
        </p:spPr>
        <p:txBody>
          <a:bodyPr/>
          <a:lstStyle/>
          <a:p>
            <a:fld id="{0D1DED7B-649E-4D31-94B8-6F0EB5E95B72}" type="slidenum">
              <a:rPr lang="en-GB" smtClean="0"/>
              <a:pPr/>
              <a:t>‹#›</a:t>
            </a:fld>
            <a:endParaRPr lang="en-GB"/>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a:xfrm>
            <a:off x="6400800" y="6356350"/>
            <a:ext cx="2289048" cy="365760"/>
          </a:xfrm>
          <a:prstGeom prst="rect">
            <a:avLst/>
          </a:prstGeom>
        </p:spPr>
        <p:txBody>
          <a:bodyPr/>
          <a:lstStyle/>
          <a:p>
            <a:fld id="{EFDB3146-1DDB-4533-A4DE-EA88BD22E9AB}" type="datetimeFigureOut">
              <a:rPr lang="en-GB" smtClean="0"/>
              <a:pPr/>
              <a:t>05/03/2013</a:t>
            </a:fld>
            <a:endParaRPr lang="en-GB"/>
          </a:p>
        </p:txBody>
      </p:sp>
      <p:sp>
        <p:nvSpPr>
          <p:cNvPr id="5" name="Footer Placeholder 4"/>
          <p:cNvSpPr>
            <a:spLocks noGrp="1"/>
          </p:cNvSpPr>
          <p:nvPr>
            <p:ph type="ftr" sz="quarter" idx="11"/>
          </p:nvPr>
        </p:nvSpPr>
        <p:spPr>
          <a:xfrm>
            <a:off x="2898648" y="6356350"/>
            <a:ext cx="3505200" cy="365760"/>
          </a:xfrm>
          <a:prstGeom prst="rect">
            <a:avLst/>
          </a:prstGeom>
        </p:spPr>
        <p:txBody>
          <a:bodyPr/>
          <a:lstStyle/>
          <a:p>
            <a:endParaRPr lang="en-GB"/>
          </a:p>
        </p:txBody>
      </p:sp>
      <p:sp>
        <p:nvSpPr>
          <p:cNvPr id="6" name="Slide Number Placeholder 5"/>
          <p:cNvSpPr>
            <a:spLocks noGrp="1"/>
          </p:cNvSpPr>
          <p:nvPr>
            <p:ph type="sldNum" sz="quarter" idx="12"/>
          </p:nvPr>
        </p:nvSpPr>
        <p:spPr>
          <a:xfrm>
            <a:off x="612648" y="6356350"/>
            <a:ext cx="1981200" cy="365760"/>
          </a:xfrm>
          <a:prstGeom prst="rect">
            <a:avLst/>
          </a:prstGeom>
        </p:spPr>
        <p:txBody>
          <a:bodyPr/>
          <a:lstStyle/>
          <a:p>
            <a:fld id="{0D1DED7B-649E-4D31-94B8-6F0EB5E95B72}" type="slidenum">
              <a:rPr lang="en-GB" smtClean="0"/>
              <a:pPr/>
              <a:t>‹#›</a:t>
            </a:fld>
            <a:endParaRPr lang="en-GB"/>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a:prstGeom prst="rect">
            <a:avLst/>
          </a:prstGeom>
        </p:spPr>
        <p:txBody>
          <a:bodyPr/>
          <a:lstStyle/>
          <a:p>
            <a:fld id="{EFDB3146-1DDB-4533-A4DE-EA88BD22E9AB}" type="datetimeFigureOut">
              <a:rPr lang="en-GB" smtClean="0"/>
              <a:pPr/>
              <a:t>05/03/2013</a:t>
            </a:fld>
            <a:endParaRPr lang="en-GB"/>
          </a:p>
        </p:txBody>
      </p:sp>
      <p:sp>
        <p:nvSpPr>
          <p:cNvPr id="5" name="Footer Placeholder 4"/>
          <p:cNvSpPr>
            <a:spLocks noGrp="1"/>
          </p:cNvSpPr>
          <p:nvPr>
            <p:ph type="ftr" sz="quarter" idx="11"/>
          </p:nvPr>
        </p:nvSpPr>
        <p:spPr>
          <a:xfrm>
            <a:off x="2898648" y="6355080"/>
            <a:ext cx="3474720" cy="365760"/>
          </a:xfrm>
          <a:prstGeom prst="rect">
            <a:avLst/>
          </a:prstGeom>
        </p:spPr>
        <p:txBody>
          <a:bodyPr/>
          <a:lstStyle/>
          <a:p>
            <a:endParaRPr lang="en-GB"/>
          </a:p>
        </p:txBody>
      </p:sp>
      <p:sp>
        <p:nvSpPr>
          <p:cNvPr id="6" name="Slide Number Placeholder 5"/>
          <p:cNvSpPr>
            <a:spLocks noGrp="1"/>
          </p:cNvSpPr>
          <p:nvPr>
            <p:ph type="sldNum" sz="quarter" idx="12"/>
          </p:nvPr>
        </p:nvSpPr>
        <p:spPr>
          <a:xfrm>
            <a:off x="1069848" y="6355080"/>
            <a:ext cx="1520952" cy="365760"/>
          </a:xfrm>
          <a:prstGeom prst="rect">
            <a:avLst/>
          </a:prstGeom>
        </p:spPr>
        <p:txBody>
          <a:bodyPr/>
          <a:lstStyle/>
          <a:p>
            <a:fld id="{0D1DED7B-649E-4D31-94B8-6F0EB5E95B72}" type="slidenum">
              <a:rPr lang="en-GB" smtClean="0"/>
              <a:pPr/>
              <a:t>‹#›</a:t>
            </a:fld>
            <a:endParaRPr lang="en-GB"/>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6400800" y="6356350"/>
            <a:ext cx="2289048" cy="365760"/>
          </a:xfrm>
          <a:prstGeom prst="rect">
            <a:avLst/>
          </a:prstGeom>
        </p:spPr>
        <p:txBody>
          <a:bodyPr/>
          <a:lstStyle/>
          <a:p>
            <a:fld id="{EFDB3146-1DDB-4533-A4DE-EA88BD22E9AB}" type="datetimeFigureOut">
              <a:rPr lang="en-GB" smtClean="0"/>
              <a:pPr/>
              <a:t>05/03/2013</a:t>
            </a:fld>
            <a:endParaRPr lang="en-GB"/>
          </a:p>
        </p:txBody>
      </p:sp>
      <p:sp>
        <p:nvSpPr>
          <p:cNvPr id="6" name="Footer Placeholder 5"/>
          <p:cNvSpPr>
            <a:spLocks noGrp="1"/>
          </p:cNvSpPr>
          <p:nvPr>
            <p:ph type="ftr" sz="quarter" idx="11"/>
          </p:nvPr>
        </p:nvSpPr>
        <p:spPr>
          <a:xfrm>
            <a:off x="2898648" y="6356350"/>
            <a:ext cx="3505200" cy="365760"/>
          </a:xfrm>
          <a:prstGeom prst="rect">
            <a:avLst/>
          </a:prstGeom>
        </p:spPr>
        <p:txBody>
          <a:bodyPr/>
          <a:lstStyle/>
          <a:p>
            <a:endParaRPr lang="en-GB"/>
          </a:p>
        </p:txBody>
      </p:sp>
      <p:sp>
        <p:nvSpPr>
          <p:cNvPr id="7" name="Slide Number Placeholder 6"/>
          <p:cNvSpPr>
            <a:spLocks noGrp="1"/>
          </p:cNvSpPr>
          <p:nvPr>
            <p:ph type="sldNum" sz="quarter" idx="12"/>
          </p:nvPr>
        </p:nvSpPr>
        <p:spPr>
          <a:xfrm>
            <a:off x="612648" y="6356350"/>
            <a:ext cx="1981200" cy="365760"/>
          </a:xfrm>
          <a:prstGeom prst="rect">
            <a:avLst/>
          </a:prstGeom>
        </p:spPr>
        <p:txBody>
          <a:bodyPr/>
          <a:lstStyle/>
          <a:p>
            <a:fld id="{0D1DED7B-649E-4D31-94B8-6F0EB5E95B72}" type="slidenum">
              <a:rPr lang="en-GB" smtClean="0"/>
              <a:pPr/>
              <a:t>‹#›</a:t>
            </a:fld>
            <a:endParaRPr lang="en-GB"/>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a:xfrm>
            <a:off x="6400800" y="6356350"/>
            <a:ext cx="2289048" cy="365760"/>
          </a:xfrm>
          <a:prstGeom prst="rect">
            <a:avLst/>
          </a:prstGeom>
        </p:spPr>
        <p:txBody>
          <a:bodyPr/>
          <a:lstStyle/>
          <a:p>
            <a:fld id="{EFDB3146-1DDB-4533-A4DE-EA88BD22E9AB}" type="datetimeFigureOut">
              <a:rPr lang="en-GB" smtClean="0"/>
              <a:pPr/>
              <a:t>05/03/2013</a:t>
            </a:fld>
            <a:endParaRPr lang="en-GB"/>
          </a:p>
        </p:txBody>
      </p:sp>
      <p:sp>
        <p:nvSpPr>
          <p:cNvPr id="8" name="Footer Placeholder 7"/>
          <p:cNvSpPr>
            <a:spLocks noGrp="1"/>
          </p:cNvSpPr>
          <p:nvPr>
            <p:ph type="ftr" sz="quarter" idx="11"/>
          </p:nvPr>
        </p:nvSpPr>
        <p:spPr>
          <a:xfrm>
            <a:off x="2898648" y="6356350"/>
            <a:ext cx="3505200" cy="365760"/>
          </a:xfrm>
          <a:prstGeom prst="rect">
            <a:avLst/>
          </a:prstGeom>
        </p:spPr>
        <p:txBody>
          <a:bodyPr/>
          <a:lstStyle/>
          <a:p>
            <a:endParaRPr lang="en-GB"/>
          </a:p>
        </p:txBody>
      </p:sp>
      <p:sp>
        <p:nvSpPr>
          <p:cNvPr id="9" name="Slide Number Placeholder 8"/>
          <p:cNvSpPr>
            <a:spLocks noGrp="1"/>
          </p:cNvSpPr>
          <p:nvPr>
            <p:ph type="sldNum" sz="quarter" idx="12"/>
          </p:nvPr>
        </p:nvSpPr>
        <p:spPr>
          <a:xfrm>
            <a:off x="612648" y="6356350"/>
            <a:ext cx="1981200" cy="365760"/>
          </a:xfrm>
          <a:prstGeom prst="rect">
            <a:avLst/>
          </a:prstGeom>
        </p:spPr>
        <p:txBody>
          <a:bodyPr/>
          <a:lstStyle/>
          <a:p>
            <a:fld id="{0D1DED7B-649E-4D31-94B8-6F0EB5E95B72}" type="slidenum">
              <a:rPr lang="en-GB" smtClean="0"/>
              <a:pPr/>
              <a:t>‹#›</a:t>
            </a:fld>
            <a:endParaRPr lang="en-GB"/>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381000"/>
          </a:xfrm>
        </p:spPr>
        <p:txBody>
          <a:bodyPr/>
          <a:lstStyle/>
          <a:p>
            <a:r>
              <a:rPr kumimoji="0" lang="en-US" dirty="0" smtClean="0"/>
              <a:t>Click to edit Master title style</a:t>
            </a:r>
            <a:endParaRPr kumimoji="0"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400800" y="6356350"/>
            <a:ext cx="2289048" cy="365760"/>
          </a:xfrm>
          <a:prstGeom prst="rect">
            <a:avLst/>
          </a:prstGeom>
        </p:spPr>
        <p:txBody>
          <a:bodyPr/>
          <a:lstStyle/>
          <a:p>
            <a:fld id="{EFDB3146-1DDB-4533-A4DE-EA88BD22E9AB}" type="datetimeFigureOut">
              <a:rPr lang="en-GB" smtClean="0"/>
              <a:pPr/>
              <a:t>05/03/2013</a:t>
            </a:fld>
            <a:endParaRPr lang="en-GB"/>
          </a:p>
        </p:txBody>
      </p:sp>
      <p:sp>
        <p:nvSpPr>
          <p:cNvPr id="3" name="Footer Placeholder 2"/>
          <p:cNvSpPr>
            <a:spLocks noGrp="1"/>
          </p:cNvSpPr>
          <p:nvPr>
            <p:ph type="ftr" sz="quarter" idx="11"/>
          </p:nvPr>
        </p:nvSpPr>
        <p:spPr>
          <a:xfrm>
            <a:off x="2898648" y="6356350"/>
            <a:ext cx="3505200" cy="365760"/>
          </a:xfrm>
          <a:prstGeom prst="rect">
            <a:avLst/>
          </a:prstGeom>
        </p:spPr>
        <p:txBody>
          <a:bodyPr/>
          <a:lstStyle/>
          <a:p>
            <a:endParaRPr lang="en-GB"/>
          </a:p>
        </p:txBody>
      </p:sp>
      <p:sp>
        <p:nvSpPr>
          <p:cNvPr id="4" name="Slide Number Placeholder 3"/>
          <p:cNvSpPr>
            <a:spLocks noGrp="1"/>
          </p:cNvSpPr>
          <p:nvPr>
            <p:ph type="sldNum" sz="quarter" idx="12"/>
          </p:nvPr>
        </p:nvSpPr>
        <p:spPr>
          <a:xfrm>
            <a:off x="612648" y="6356350"/>
            <a:ext cx="1981200" cy="365760"/>
          </a:xfrm>
          <a:prstGeom prst="rect">
            <a:avLst/>
          </a:prstGeom>
        </p:spPr>
        <p:txBody>
          <a:bodyPr/>
          <a:lstStyle/>
          <a:p>
            <a:fld id="{0D1DED7B-649E-4D31-94B8-6F0EB5E95B72}" type="slidenum">
              <a:rPr lang="en-GB" smtClean="0"/>
              <a:pPr/>
              <a:t>‹#›</a:t>
            </a:fld>
            <a:endParaRPr lang="en-GB"/>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400800" y="6356350"/>
            <a:ext cx="2289048" cy="365760"/>
          </a:xfrm>
          <a:prstGeom prst="rect">
            <a:avLst/>
          </a:prstGeom>
        </p:spPr>
        <p:txBody>
          <a:bodyPr/>
          <a:lstStyle/>
          <a:p>
            <a:fld id="{EFDB3146-1DDB-4533-A4DE-EA88BD22E9AB}" type="datetimeFigureOut">
              <a:rPr lang="en-GB" smtClean="0"/>
              <a:pPr/>
              <a:t>05/03/2013</a:t>
            </a:fld>
            <a:endParaRPr lang="en-GB"/>
          </a:p>
        </p:txBody>
      </p:sp>
      <p:sp>
        <p:nvSpPr>
          <p:cNvPr id="6" name="Footer Placeholder 5"/>
          <p:cNvSpPr>
            <a:spLocks noGrp="1"/>
          </p:cNvSpPr>
          <p:nvPr>
            <p:ph type="ftr" sz="quarter" idx="11"/>
          </p:nvPr>
        </p:nvSpPr>
        <p:spPr>
          <a:xfrm>
            <a:off x="2898648" y="6356350"/>
            <a:ext cx="3505200" cy="365760"/>
          </a:xfrm>
          <a:prstGeom prst="rect">
            <a:avLst/>
          </a:prstGeom>
        </p:spPr>
        <p:txBody>
          <a:bodyPr/>
          <a:lstStyle/>
          <a:p>
            <a:endParaRPr lang="en-GB"/>
          </a:p>
        </p:txBody>
      </p:sp>
      <p:sp>
        <p:nvSpPr>
          <p:cNvPr id="7" name="Slide Number Placeholder 6"/>
          <p:cNvSpPr>
            <a:spLocks noGrp="1"/>
          </p:cNvSpPr>
          <p:nvPr>
            <p:ph type="sldNum" sz="quarter" idx="12"/>
          </p:nvPr>
        </p:nvSpPr>
        <p:spPr>
          <a:xfrm>
            <a:off x="612648" y="6356350"/>
            <a:ext cx="1981200" cy="365760"/>
          </a:xfrm>
          <a:prstGeom prst="rect">
            <a:avLst/>
          </a:prstGeom>
        </p:spPr>
        <p:txBody>
          <a:bodyPr/>
          <a:lstStyle/>
          <a:p>
            <a:fld id="{0D1DED7B-649E-4D31-94B8-6F0EB5E95B72}" type="slidenum">
              <a:rPr lang="en-GB" smtClean="0"/>
              <a:pPr/>
              <a:t>‹#›</a:t>
            </a:fld>
            <a:endParaRPr lang="en-GB"/>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400800" y="6356350"/>
            <a:ext cx="2289048" cy="365760"/>
          </a:xfrm>
          <a:prstGeom prst="rect">
            <a:avLst/>
          </a:prstGeom>
        </p:spPr>
        <p:txBody>
          <a:bodyPr/>
          <a:lstStyle/>
          <a:p>
            <a:fld id="{EFDB3146-1DDB-4533-A4DE-EA88BD22E9AB}" type="datetimeFigureOut">
              <a:rPr lang="en-GB" smtClean="0"/>
              <a:pPr/>
              <a:t>05/03/2013</a:t>
            </a:fld>
            <a:endParaRPr lang="en-GB"/>
          </a:p>
        </p:txBody>
      </p:sp>
      <p:sp>
        <p:nvSpPr>
          <p:cNvPr id="6" name="Footer Placeholder 5"/>
          <p:cNvSpPr>
            <a:spLocks noGrp="1"/>
          </p:cNvSpPr>
          <p:nvPr>
            <p:ph type="ftr" sz="quarter" idx="11"/>
          </p:nvPr>
        </p:nvSpPr>
        <p:spPr>
          <a:xfrm>
            <a:off x="2898648" y="6356350"/>
            <a:ext cx="3505200" cy="365760"/>
          </a:xfrm>
          <a:prstGeom prst="rect">
            <a:avLst/>
          </a:prstGeom>
        </p:spPr>
        <p:txBody>
          <a:bodyPr/>
          <a:lstStyle/>
          <a:p>
            <a:endParaRPr lang="en-GB"/>
          </a:p>
        </p:txBody>
      </p:sp>
      <p:sp>
        <p:nvSpPr>
          <p:cNvPr id="7" name="Slide Number Placeholder 6"/>
          <p:cNvSpPr>
            <a:spLocks noGrp="1"/>
          </p:cNvSpPr>
          <p:nvPr>
            <p:ph type="sldNum" sz="quarter" idx="12"/>
          </p:nvPr>
        </p:nvSpPr>
        <p:spPr>
          <a:xfrm>
            <a:off x="612648" y="6356350"/>
            <a:ext cx="1981200" cy="365760"/>
          </a:xfrm>
          <a:prstGeom prst="rect">
            <a:avLst/>
          </a:prstGeom>
        </p:spPr>
        <p:txBody>
          <a:bodyPr/>
          <a:lstStyle/>
          <a:p>
            <a:fld id="{0D1DED7B-649E-4D31-94B8-6F0EB5E95B72}" type="slidenum">
              <a:rPr lang="en-GB" smtClean="0"/>
              <a:pPr/>
              <a:t>‹#›</a:t>
            </a:fld>
            <a:endParaRPr lang="en-GB"/>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152400" y="152400"/>
            <a:ext cx="8839200" cy="381000"/>
          </a:xfrm>
          <a:prstGeom prst="rect">
            <a:avLst/>
          </a:prstGeom>
        </p:spPr>
        <p:txBody>
          <a:bodyPr vert="horz" anchor="b" anchorCtr="0">
            <a:normAutofit/>
          </a:bodyPr>
          <a:lstStyle/>
          <a:p>
            <a:r>
              <a:rPr kumimoji="0" lang="en-US" dirty="0" smtClean="0"/>
              <a:t>Click to edit Master title style</a:t>
            </a:r>
            <a:endParaRPr kumimoji="0" lang="en-US" dirty="0"/>
          </a:p>
        </p:txBody>
      </p:sp>
      <p:sp>
        <p:nvSpPr>
          <p:cNvPr id="13" name="Text Placeholder 12"/>
          <p:cNvSpPr>
            <a:spLocks noGrp="1"/>
          </p:cNvSpPr>
          <p:nvPr>
            <p:ph type="body" idx="1"/>
          </p:nvPr>
        </p:nvSpPr>
        <p:spPr>
          <a:xfrm>
            <a:off x="457200" y="838200"/>
            <a:ext cx="8229600" cy="548640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8" name="Straight Connector 27"/>
          <p:cNvSpPr>
            <a:spLocks noChangeShapeType="1"/>
          </p:cNvSpPr>
          <p:nvPr/>
        </p:nvSpPr>
        <p:spPr bwMode="auto">
          <a:xfrm>
            <a:off x="533400" y="65532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6858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193332" y="6512268"/>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3657600"/>
            <a:ext cx="7391400" cy="1219200"/>
          </a:xfrm>
        </p:spPr>
        <p:txBody>
          <a:bodyPr>
            <a:noAutofit/>
          </a:bodyPr>
          <a:lstStyle/>
          <a:p>
            <a:pPr algn="ctr"/>
            <a:r>
              <a:rPr lang="en-US" sz="3000" dirty="0" smtClean="0">
                <a:latin typeface="Arial" pitchFamily="34" charset="0"/>
                <a:cs typeface="Arial" pitchFamily="34" charset="0"/>
              </a:rPr>
              <a:t>COMPARATIVES AND SUPERLATIVES- ADJECTIVES OF SUPERIORITY</a:t>
            </a:r>
            <a:endParaRPr lang="en-GB" sz="3000" dirty="0">
              <a:latin typeface="Arial" pitchFamily="34" charset="0"/>
              <a:cs typeface="Arial" pitchFamily="34" charset="0"/>
            </a:endParaRPr>
          </a:p>
        </p:txBody>
      </p:sp>
      <p:sp>
        <p:nvSpPr>
          <p:cNvPr id="3" name="Subtitle 2"/>
          <p:cNvSpPr>
            <a:spLocks noGrp="1"/>
          </p:cNvSpPr>
          <p:nvPr>
            <p:ph type="subTitle" idx="1"/>
          </p:nvPr>
        </p:nvSpPr>
        <p:spPr/>
        <p:txBody>
          <a:bodyPr/>
          <a:lstStyle/>
          <a:p>
            <a:pPr algn="l"/>
            <a:r>
              <a:rPr lang="en-US" dirty="0" smtClean="0">
                <a:latin typeface="Arial" pitchFamily="34" charset="0"/>
                <a:cs typeface="Arial" pitchFamily="34" charset="0"/>
              </a:rPr>
              <a:t>Grammar Review: Unit 5	      Duration: 1 Hour</a:t>
            </a:r>
            <a:endParaRPr lang="en-GB" dirty="0">
              <a:latin typeface="Arial" pitchFamily="34" charset="0"/>
              <a:cs typeface="Arial" pitchFamily="34" charset="0"/>
            </a:endParaRPr>
          </a:p>
        </p:txBody>
      </p:sp>
      <p:pic>
        <p:nvPicPr>
          <p:cNvPr id="1026" name="Picture 2" descr="E:\Files to work on\KSU\KSU Logo\KSUPYP logo.jpg"/>
          <p:cNvPicPr>
            <a:picLocks noChangeAspect="1" noChangeArrowheads="1"/>
          </p:cNvPicPr>
          <p:nvPr/>
        </p:nvPicPr>
        <p:blipFill>
          <a:blip r:embed="rId2" cstate="print"/>
          <a:srcRect/>
          <a:stretch>
            <a:fillRect/>
          </a:stretch>
        </p:blipFill>
        <p:spPr bwMode="auto">
          <a:xfrm>
            <a:off x="609600" y="914400"/>
            <a:ext cx="3352800" cy="1527018"/>
          </a:xfrm>
          <a:prstGeom prst="rect">
            <a:avLst/>
          </a:prstGeom>
          <a:noFill/>
        </p:spPr>
      </p:pic>
      <p:pic>
        <p:nvPicPr>
          <p:cNvPr id="5" name="Picture 4" descr="C:\Users\User\Desktop\Academic Year 2011-2012\Curriculum Development\CM Logo 07.04.12.jpg"/>
          <p:cNvPicPr/>
          <p:nvPr/>
        </p:nvPicPr>
        <p:blipFill>
          <a:blip r:embed="rId3" cstate="print"/>
          <a:srcRect/>
          <a:stretch>
            <a:fillRect/>
          </a:stretch>
        </p:blipFill>
        <p:spPr bwMode="auto">
          <a:xfrm>
            <a:off x="4648200" y="1295400"/>
            <a:ext cx="3733800" cy="99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381000"/>
          </a:xfrm>
        </p:spPr>
        <p:txBody>
          <a:bodyPr>
            <a:normAutofit fontScale="90000"/>
          </a:bodyPr>
          <a:lstStyle/>
          <a:p>
            <a:r>
              <a:rPr lang="en-US" b="1" dirty="0" smtClean="0">
                <a:latin typeface="Arial" pitchFamily="34" charset="0"/>
                <a:cs typeface="Arial" pitchFamily="34" charset="0"/>
              </a:rPr>
              <a:t>Rules 4</a:t>
            </a:r>
            <a:endParaRPr lang="en-GB" b="1" dirty="0">
              <a:latin typeface="Arial" pitchFamily="34" charset="0"/>
              <a:cs typeface="Arial" pitchFamily="34" charset="0"/>
            </a:endParaRPr>
          </a:p>
        </p:txBody>
      </p:sp>
      <p:grpSp>
        <p:nvGrpSpPr>
          <p:cNvPr id="29" name="Group 28"/>
          <p:cNvGrpSpPr/>
          <p:nvPr/>
        </p:nvGrpSpPr>
        <p:grpSpPr>
          <a:xfrm>
            <a:off x="228600" y="533400"/>
            <a:ext cx="8610600" cy="6124754"/>
            <a:chOff x="228600" y="533400"/>
            <a:chExt cx="8610600" cy="6124754"/>
          </a:xfrm>
        </p:grpSpPr>
        <p:sp>
          <p:nvSpPr>
            <p:cNvPr id="3" name="TextBox 2"/>
            <p:cNvSpPr txBox="1"/>
            <p:nvPr/>
          </p:nvSpPr>
          <p:spPr>
            <a:xfrm>
              <a:off x="228600" y="533400"/>
              <a:ext cx="8610600" cy="6124754"/>
            </a:xfrm>
            <a:prstGeom prst="rect">
              <a:avLst/>
            </a:prstGeom>
            <a:noFill/>
          </p:spPr>
          <p:txBody>
            <a:bodyPr wrap="square" rtlCol="0">
              <a:spAutoFit/>
            </a:bodyPr>
            <a:lstStyle/>
            <a:p>
              <a:pPr marL="342900" indent="-342900" algn="just">
                <a:buAutoNum type="arabicPeriod" startAt="4"/>
              </a:pPr>
              <a:endParaRPr lang="en-US" b="1" dirty="0" smtClean="0">
                <a:latin typeface="Century Gothic" pitchFamily="34" charset="0"/>
                <a:ea typeface="Times New Roman" pitchFamily="18" charset="0"/>
                <a:cs typeface="Times-Roman" charset="0"/>
              </a:endParaRPr>
            </a:p>
            <a:p>
              <a:pPr marL="342900" lvl="0" indent="-342900" algn="just">
                <a:buFontTx/>
                <a:buAutoNum type="arabicPeriod" startAt="4"/>
              </a:pPr>
              <a:r>
                <a:rPr lang="en-US" sz="1700" b="1" dirty="0" smtClean="0">
                  <a:latin typeface="Century Gothic" pitchFamily="34" charset="0"/>
                  <a:ea typeface="Times New Roman" pitchFamily="18" charset="0"/>
                  <a:cs typeface="Times-Roman" charset="0"/>
                </a:rPr>
                <a:t>Rule </a:t>
              </a:r>
              <a:r>
                <a:rPr lang="en-US" sz="1700" b="1" dirty="0" smtClean="0">
                  <a:latin typeface="Century Gothic" pitchFamily="34" charset="0"/>
                  <a:ea typeface="Times New Roman" pitchFamily="18" charset="0"/>
                  <a:cs typeface="Times-Roman" charset="0"/>
                </a:rPr>
                <a:t>-</a:t>
              </a:r>
              <a:r>
                <a:rPr lang="en-US" sz="1700" b="1" dirty="0" smtClean="0">
                  <a:latin typeface="Century Gothic" pitchFamily="34" charset="0"/>
                  <a:ea typeface="Times New Roman" pitchFamily="18" charset="0"/>
                  <a:cs typeface="Times-Roman" charset="0"/>
                </a:rPr>
                <a:t> </a:t>
              </a:r>
              <a:r>
                <a:rPr lang="en-US" sz="1700" b="1" dirty="0" smtClean="0">
                  <a:latin typeface="Century Gothic" pitchFamily="34" charset="0"/>
                  <a:ea typeface="Times New Roman" pitchFamily="18" charset="0"/>
                  <a:cs typeface="Times-Roman" charset="0"/>
                </a:rPr>
                <a:t>Add “</a:t>
              </a:r>
              <a:r>
                <a:rPr lang="en-US" sz="1700" b="1" dirty="0" err="1" smtClean="0">
                  <a:solidFill>
                    <a:srgbClr val="0070C0"/>
                  </a:solidFill>
                  <a:latin typeface="Century Gothic" pitchFamily="34" charset="0"/>
                  <a:ea typeface="Times New Roman" pitchFamily="18" charset="0"/>
                  <a:cs typeface="Times-Roman" charset="0"/>
                </a:rPr>
                <a:t>est</a:t>
              </a:r>
              <a:r>
                <a:rPr lang="en-US" sz="1700" b="1" dirty="0" smtClean="0">
                  <a:latin typeface="Century Gothic" pitchFamily="34" charset="0"/>
                  <a:ea typeface="Times New Roman" pitchFamily="18" charset="0"/>
                  <a:cs typeface="Times-Roman" charset="0"/>
                </a:rPr>
                <a:t>” to t</a:t>
              </a:r>
              <a:r>
                <a:rPr lang="en-US" sz="1700" b="1" dirty="0" smtClean="0">
                  <a:latin typeface="Century Gothic" pitchFamily="34" charset="0"/>
                </a:rPr>
                <a:t>wo-syllable adjectives ending in </a:t>
              </a:r>
              <a:r>
                <a:rPr lang="en-US" sz="1700" b="1" dirty="0" smtClean="0">
                  <a:solidFill>
                    <a:srgbClr val="7030A0"/>
                  </a:solidFill>
                  <a:latin typeface="Century Gothic" pitchFamily="34" charset="0"/>
                </a:rPr>
                <a:t>–</a:t>
              </a:r>
              <a:r>
                <a:rPr lang="en-US" sz="1700" b="1" dirty="0" err="1" smtClean="0">
                  <a:solidFill>
                    <a:srgbClr val="7030A0"/>
                  </a:solidFill>
                  <a:latin typeface="Century Gothic" pitchFamily="34" charset="0"/>
                </a:rPr>
                <a:t>er</a:t>
              </a:r>
              <a:r>
                <a:rPr lang="en-US" sz="1700" b="1" dirty="0" smtClean="0">
                  <a:solidFill>
                    <a:srgbClr val="7030A0"/>
                  </a:solidFill>
                  <a:latin typeface="Century Gothic" pitchFamily="34" charset="0"/>
                </a:rPr>
                <a:t>, -le, -</a:t>
              </a:r>
              <a:r>
                <a:rPr lang="en-US" sz="1700" b="1" dirty="0" err="1" smtClean="0">
                  <a:solidFill>
                    <a:srgbClr val="7030A0"/>
                  </a:solidFill>
                  <a:latin typeface="Century Gothic" pitchFamily="34" charset="0"/>
                </a:rPr>
                <a:t>ow</a:t>
              </a:r>
              <a:r>
                <a:rPr lang="en-US" sz="1700" b="1" dirty="0" smtClean="0">
                  <a:solidFill>
                    <a:srgbClr val="7030A0"/>
                  </a:solidFill>
                  <a:latin typeface="Century Gothic" pitchFamily="34" charset="0"/>
                </a:rPr>
                <a:t>, -y</a:t>
              </a:r>
              <a:r>
                <a:rPr lang="en-US" sz="1700" b="1" dirty="0" smtClean="0">
                  <a:latin typeface="Century Gothic" pitchFamily="34" charset="0"/>
                </a:rPr>
                <a:t>.</a:t>
              </a:r>
            </a:p>
            <a:p>
              <a:pPr marL="342900" lvl="0" indent="-342900" algn="just"/>
              <a:endParaRPr lang="en-US" sz="1700" b="1" dirty="0" smtClean="0">
                <a:latin typeface="Century Gothic" pitchFamily="34" charset="0"/>
              </a:endParaRPr>
            </a:p>
            <a:p>
              <a:pPr marL="342900" indent="-342900" algn="just"/>
              <a:r>
                <a:rPr lang="en-US" sz="1700" dirty="0" smtClean="0">
                  <a:latin typeface="Century Gothic" pitchFamily="34" charset="0"/>
                  <a:ea typeface="Times New Roman" pitchFamily="18" charset="0"/>
                  <a:cs typeface="Times-Roman" charset="0"/>
                </a:rPr>
                <a:t>Ex. Simple 			</a:t>
              </a:r>
              <a:r>
                <a:rPr lang="en-US" sz="1700" b="1" dirty="0" smtClean="0">
                  <a:solidFill>
                    <a:srgbClr val="00B050"/>
                  </a:solidFill>
                  <a:latin typeface="Century Gothic" pitchFamily="34" charset="0"/>
                  <a:ea typeface="Times New Roman" pitchFamily="18" charset="0"/>
                  <a:cs typeface="Times-Roman" charset="0"/>
                </a:rPr>
                <a:t>Simpler 			</a:t>
              </a:r>
              <a:r>
                <a:rPr lang="en-US" sz="1700" b="1" dirty="0" smtClean="0">
                  <a:solidFill>
                    <a:srgbClr val="002060"/>
                  </a:solidFill>
                  <a:latin typeface="Century Gothic" pitchFamily="34" charset="0"/>
                  <a:ea typeface="Times New Roman" pitchFamily="18" charset="0"/>
                  <a:cs typeface="Times-Roman" charset="0"/>
                </a:rPr>
                <a:t>Simplest</a:t>
              </a:r>
            </a:p>
            <a:p>
              <a:pPr marL="342900" indent="-342900" algn="just"/>
              <a:r>
                <a:rPr lang="en-US" sz="1700" dirty="0" smtClean="0">
                  <a:latin typeface="Century Gothic" pitchFamily="34" charset="0"/>
                  <a:ea typeface="Times New Roman" pitchFamily="18" charset="0"/>
                  <a:cs typeface="Times-Roman" charset="0"/>
                </a:rPr>
                <a:t>Ex.  Narrow 			</a:t>
              </a:r>
              <a:r>
                <a:rPr lang="en-US" sz="1700" b="1" dirty="0" smtClean="0">
                  <a:solidFill>
                    <a:srgbClr val="00B050"/>
                  </a:solidFill>
                  <a:latin typeface="Century Gothic" pitchFamily="34" charset="0"/>
                  <a:ea typeface="Times New Roman" pitchFamily="18" charset="0"/>
                  <a:cs typeface="Times-Roman" charset="0"/>
                </a:rPr>
                <a:t>Narrower 		</a:t>
              </a:r>
              <a:r>
                <a:rPr lang="en-US" sz="1700" b="1" dirty="0" smtClean="0">
                  <a:solidFill>
                    <a:srgbClr val="002060"/>
                  </a:solidFill>
                  <a:latin typeface="Century Gothic" pitchFamily="34" charset="0"/>
                  <a:ea typeface="Times New Roman" pitchFamily="18" charset="0"/>
                  <a:cs typeface="Times-Roman" charset="0"/>
                </a:rPr>
                <a:t>Narrowest</a:t>
              </a:r>
            </a:p>
            <a:p>
              <a:pPr marL="342900" indent="-342900" algn="just"/>
              <a:endParaRPr lang="en-US" sz="1700" b="1" dirty="0" smtClean="0">
                <a:latin typeface="Century Gothic" pitchFamily="34" charset="0"/>
                <a:ea typeface="Times New Roman" pitchFamily="18" charset="0"/>
                <a:cs typeface="Times-Roman" charset="0"/>
              </a:endParaRPr>
            </a:p>
            <a:p>
              <a:pPr marL="342900" indent="-342900" algn="just">
                <a:buAutoNum type="arabicPeriod" startAt="5"/>
              </a:pPr>
              <a:r>
                <a:rPr lang="en-US" sz="1700" b="1" dirty="0" smtClean="0">
                  <a:latin typeface="Century Gothic" pitchFamily="34" charset="0"/>
                  <a:ea typeface="Times New Roman" pitchFamily="18" charset="0"/>
                  <a:cs typeface="Times-Roman" charset="0"/>
                </a:rPr>
                <a:t>Rule- For </a:t>
              </a:r>
              <a:r>
                <a:rPr lang="en-US" sz="1700" b="1" dirty="0" smtClean="0">
                  <a:latin typeface="Century Gothic" pitchFamily="34" charset="0"/>
                  <a:ea typeface="Times New Roman" pitchFamily="18" charset="0"/>
                  <a:cs typeface="Times-Roman" charset="0"/>
                </a:rPr>
                <a:t>adjectives w</a:t>
              </a:r>
              <a:r>
                <a:rPr lang="en-GB" sz="1700" b="1" dirty="0" err="1" smtClean="0">
                  <a:latin typeface="Century Gothic" pitchFamily="34" charset="0"/>
                  <a:ea typeface="Times New Roman" pitchFamily="18" charset="0"/>
                  <a:cs typeface="Times-Roman" charset="0"/>
                </a:rPr>
                <a:t>ith</a:t>
              </a:r>
              <a:r>
                <a:rPr lang="en-GB" sz="1700" b="1" dirty="0" smtClean="0">
                  <a:latin typeface="Century Gothic" pitchFamily="34" charset="0"/>
                  <a:ea typeface="Times New Roman" pitchFamily="18" charset="0"/>
                  <a:cs typeface="Times-Roman" charset="0"/>
                </a:rPr>
                <a:t> </a:t>
              </a:r>
              <a:r>
                <a:rPr lang="en-GB" sz="1700" b="1" dirty="0" smtClean="0">
                  <a:solidFill>
                    <a:srgbClr val="7030A0"/>
                  </a:solidFill>
                  <a:latin typeface="Century Gothic" pitchFamily="34" charset="0"/>
                  <a:ea typeface="Times New Roman" pitchFamily="18" charset="0"/>
                  <a:cs typeface="Times-Roman" charset="0"/>
                </a:rPr>
                <a:t>–le</a:t>
              </a:r>
              <a:r>
                <a:rPr lang="en-GB" sz="1700" b="1" dirty="0" smtClean="0">
                  <a:latin typeface="Century Gothic" pitchFamily="34" charset="0"/>
                  <a:ea typeface="Times New Roman" pitchFamily="18" charset="0"/>
                  <a:cs typeface="Times-Roman" charset="0"/>
                </a:rPr>
                <a:t> or</a:t>
              </a:r>
              <a:r>
                <a:rPr lang="en-GB" sz="1700" b="1" dirty="0" smtClean="0">
                  <a:solidFill>
                    <a:srgbClr val="7030A0"/>
                  </a:solidFill>
                  <a:latin typeface="Century Gothic" pitchFamily="34" charset="0"/>
                  <a:ea typeface="Times New Roman" pitchFamily="18" charset="0"/>
                  <a:cs typeface="Times-Roman" charset="0"/>
                </a:rPr>
                <a:t> –e </a:t>
              </a:r>
              <a:r>
                <a:rPr lang="en-GB" sz="1700" b="1" dirty="0" smtClean="0">
                  <a:latin typeface="Century Gothic" pitchFamily="34" charset="0"/>
                  <a:ea typeface="Times New Roman" pitchFamily="18" charset="0"/>
                  <a:cs typeface="Times-Roman" charset="0"/>
                </a:rPr>
                <a:t>ending add only the “</a:t>
              </a:r>
              <a:r>
                <a:rPr lang="en-GB" sz="1700" b="1" dirty="0" err="1" smtClean="0">
                  <a:solidFill>
                    <a:srgbClr val="0070C0"/>
                  </a:solidFill>
                  <a:latin typeface="Century Gothic" pitchFamily="34" charset="0"/>
                  <a:ea typeface="Times New Roman" pitchFamily="18" charset="0"/>
                  <a:cs typeface="Times-Roman" charset="0"/>
                </a:rPr>
                <a:t>st</a:t>
              </a:r>
              <a:r>
                <a:rPr lang="en-GB" sz="1700" b="1" dirty="0" smtClean="0">
                  <a:latin typeface="Century Gothic" pitchFamily="34" charset="0"/>
                  <a:ea typeface="Times New Roman" pitchFamily="18" charset="0"/>
                  <a:cs typeface="Times-Roman" charset="0"/>
                </a:rPr>
                <a:t>”.</a:t>
              </a:r>
            </a:p>
            <a:p>
              <a:pPr marL="342900" indent="-342900" algn="just"/>
              <a:endParaRPr lang="en-US" sz="1700" b="1" dirty="0" smtClean="0">
                <a:latin typeface="Century Gothic" pitchFamily="34" charset="0"/>
                <a:ea typeface="Times New Roman" pitchFamily="18" charset="0"/>
                <a:cs typeface="Times-Roman" charset="0"/>
              </a:endParaRPr>
            </a:p>
            <a:p>
              <a:pPr marL="342900" indent="-342900" algn="just"/>
              <a:r>
                <a:rPr lang="en-US" sz="1700" dirty="0" smtClean="0">
                  <a:latin typeface="Century Gothic" pitchFamily="34" charset="0"/>
                  <a:ea typeface="Times New Roman" pitchFamily="18" charset="0"/>
                  <a:cs typeface="Times-Roman" charset="0"/>
                </a:rPr>
                <a:t>Ex.  Gentle 			</a:t>
              </a:r>
              <a:r>
                <a:rPr lang="en-US" sz="1700" b="1" dirty="0" smtClean="0">
                  <a:solidFill>
                    <a:srgbClr val="00B050"/>
                  </a:solidFill>
                  <a:latin typeface="Century Gothic" pitchFamily="34" charset="0"/>
                  <a:ea typeface="Times New Roman" pitchFamily="18" charset="0"/>
                  <a:cs typeface="Times-Roman" charset="0"/>
                </a:rPr>
                <a:t>Gentler 			</a:t>
              </a:r>
              <a:r>
                <a:rPr lang="en-US" sz="1700" b="1" dirty="0" smtClean="0">
                  <a:solidFill>
                    <a:srgbClr val="002060"/>
                  </a:solidFill>
                  <a:latin typeface="Century Gothic" pitchFamily="34" charset="0"/>
                  <a:ea typeface="Times New Roman" pitchFamily="18" charset="0"/>
                  <a:cs typeface="Times-Roman" charset="0"/>
                </a:rPr>
                <a:t>Gentlest</a:t>
              </a:r>
            </a:p>
            <a:p>
              <a:pPr marL="342900" indent="-342900" algn="just"/>
              <a:r>
                <a:rPr lang="en-US" sz="1700" dirty="0" smtClean="0">
                  <a:latin typeface="Century Gothic" pitchFamily="34" charset="0"/>
                  <a:ea typeface="Times New Roman" pitchFamily="18" charset="0"/>
                  <a:cs typeface="Times-Roman" charset="0"/>
                </a:rPr>
                <a:t>Ex.  Supple 			</a:t>
              </a:r>
              <a:r>
                <a:rPr lang="en-US" sz="1700" b="1" dirty="0" smtClean="0">
                  <a:solidFill>
                    <a:srgbClr val="00B050"/>
                  </a:solidFill>
                  <a:latin typeface="Century Gothic" pitchFamily="34" charset="0"/>
                  <a:ea typeface="Times New Roman" pitchFamily="18" charset="0"/>
                  <a:cs typeface="Times-Roman" charset="0"/>
                </a:rPr>
                <a:t>Suppler 			</a:t>
              </a:r>
              <a:r>
                <a:rPr lang="en-US" sz="1700" b="1" dirty="0" smtClean="0">
                  <a:solidFill>
                    <a:srgbClr val="002060"/>
                  </a:solidFill>
                  <a:latin typeface="Century Gothic" pitchFamily="34" charset="0"/>
                  <a:ea typeface="Times New Roman" pitchFamily="18" charset="0"/>
                  <a:cs typeface="Times-Roman" charset="0"/>
                </a:rPr>
                <a:t>Supplest</a:t>
              </a:r>
            </a:p>
            <a:p>
              <a:pPr marL="342900" indent="-342900" algn="just"/>
              <a:r>
                <a:rPr lang="en-US" sz="1700" dirty="0" smtClean="0">
                  <a:latin typeface="Century Gothic" pitchFamily="34" charset="0"/>
                  <a:ea typeface="Times New Roman" pitchFamily="18" charset="0"/>
                  <a:cs typeface="Times-Roman" charset="0"/>
                </a:rPr>
                <a:t>Ex.  Safe 			</a:t>
              </a:r>
              <a:r>
                <a:rPr lang="en-US" sz="1700" b="1" dirty="0" smtClean="0">
                  <a:solidFill>
                    <a:srgbClr val="00B050"/>
                  </a:solidFill>
                  <a:latin typeface="Century Gothic" pitchFamily="34" charset="0"/>
                  <a:ea typeface="Times New Roman" pitchFamily="18" charset="0"/>
                  <a:cs typeface="Times-Roman" charset="0"/>
                </a:rPr>
                <a:t>Safer</a:t>
              </a:r>
              <a:r>
                <a:rPr lang="en-US" sz="1700" dirty="0" smtClean="0">
                  <a:latin typeface="Century Gothic" pitchFamily="34" charset="0"/>
                  <a:ea typeface="Times New Roman" pitchFamily="18" charset="0"/>
                  <a:cs typeface="Times-Roman" charset="0"/>
                </a:rPr>
                <a:t> 			</a:t>
              </a:r>
              <a:r>
                <a:rPr lang="en-US" sz="1700" b="1" dirty="0" smtClean="0">
                  <a:solidFill>
                    <a:srgbClr val="002060"/>
                  </a:solidFill>
                  <a:latin typeface="Century Gothic" pitchFamily="34" charset="0"/>
                  <a:ea typeface="Times New Roman" pitchFamily="18" charset="0"/>
                  <a:cs typeface="Times-Roman" charset="0"/>
                </a:rPr>
                <a:t>Safest</a:t>
              </a:r>
            </a:p>
            <a:p>
              <a:pPr marL="342900" indent="-342900" algn="just"/>
              <a:endParaRPr lang="en-US" sz="1700" dirty="0" smtClean="0">
                <a:latin typeface="Century Gothic" pitchFamily="34" charset="0"/>
                <a:ea typeface="Times New Roman" pitchFamily="18" charset="0"/>
                <a:cs typeface="Times-Roman" charset="0"/>
              </a:endParaRPr>
            </a:p>
            <a:p>
              <a:pPr marL="342900" indent="-342900" algn="just"/>
              <a:r>
                <a:rPr lang="en-US" sz="1700" b="1" dirty="0" smtClean="0">
                  <a:latin typeface="Century Gothic" pitchFamily="34" charset="0"/>
                  <a:ea typeface="Times New Roman" pitchFamily="18" charset="0"/>
                  <a:cs typeface="Times-Roman" charset="0"/>
                </a:rPr>
                <a:t>6.  </a:t>
              </a:r>
              <a:r>
                <a:rPr lang="en-US" sz="1700" b="1" dirty="0" smtClean="0">
                  <a:latin typeface="Century Gothic" pitchFamily="34" charset="0"/>
                  <a:ea typeface="Times New Roman" pitchFamily="18" charset="0"/>
                  <a:cs typeface="Times-Roman" charset="0"/>
                </a:rPr>
                <a:t>Rule- Use </a:t>
              </a:r>
              <a:r>
                <a:rPr lang="en-US" sz="1700" b="1" dirty="0" smtClean="0">
                  <a:latin typeface="Century Gothic" pitchFamily="34" charset="0"/>
                  <a:ea typeface="Times New Roman" pitchFamily="18" charset="0"/>
                  <a:cs typeface="Times-Roman" charset="0"/>
                </a:rPr>
                <a:t>“</a:t>
              </a:r>
              <a:r>
                <a:rPr lang="en-US" sz="1700" b="1" dirty="0" smtClean="0">
                  <a:solidFill>
                    <a:srgbClr val="0070C0"/>
                  </a:solidFill>
                  <a:latin typeface="Century Gothic" pitchFamily="34" charset="0"/>
                  <a:ea typeface="Times New Roman" pitchFamily="18" charset="0"/>
                  <a:cs typeface="Times-Roman" charset="0"/>
                </a:rPr>
                <a:t>most</a:t>
              </a:r>
              <a:r>
                <a:rPr lang="en-US" sz="1700" b="1" dirty="0" smtClean="0">
                  <a:latin typeface="Century Gothic" pitchFamily="34" charset="0"/>
                  <a:ea typeface="Times New Roman" pitchFamily="18" charset="0"/>
                  <a:cs typeface="Times-Roman" charset="0"/>
                </a:rPr>
                <a:t>” for comparative adjectives that have more than one syllable.</a:t>
              </a:r>
              <a:endParaRPr lang="en-US" sz="1700" dirty="0" smtClean="0">
                <a:latin typeface="Century Gothic" pitchFamily="34" charset="0"/>
                <a:ea typeface="Times New Roman" pitchFamily="18" charset="0"/>
                <a:cs typeface="Times-Roman" charset="0"/>
              </a:endParaRPr>
            </a:p>
            <a:p>
              <a:pPr marL="342900" indent="-342900" algn="just"/>
              <a:endParaRPr lang="en-US" sz="1700" dirty="0" smtClean="0">
                <a:latin typeface="Century Gothic" pitchFamily="34" charset="0"/>
              </a:endParaRPr>
            </a:p>
            <a:p>
              <a:pPr marL="342900" indent="-342900" algn="just"/>
              <a:r>
                <a:rPr lang="en-US" sz="1700" dirty="0" smtClean="0">
                  <a:latin typeface="Century Gothic" pitchFamily="34" charset="0"/>
                </a:rPr>
                <a:t>Ex.  Beautiful 			</a:t>
              </a:r>
              <a:r>
                <a:rPr lang="en-US" sz="1700" b="1" dirty="0" smtClean="0">
                  <a:solidFill>
                    <a:srgbClr val="00B050"/>
                  </a:solidFill>
                  <a:latin typeface="Century Gothic" pitchFamily="34" charset="0"/>
                </a:rPr>
                <a:t>More </a:t>
              </a:r>
              <a:r>
                <a:rPr lang="en-US" sz="1700" b="1" dirty="0" smtClean="0">
                  <a:solidFill>
                    <a:srgbClr val="00B050"/>
                  </a:solidFill>
                  <a:latin typeface="Century Gothic" pitchFamily="34" charset="0"/>
                </a:rPr>
                <a:t>Beautiful </a:t>
              </a:r>
              <a:r>
                <a:rPr lang="en-US" sz="1700" b="1" dirty="0" smtClean="0">
                  <a:solidFill>
                    <a:srgbClr val="00B050"/>
                  </a:solidFill>
                  <a:latin typeface="Century Gothic" pitchFamily="34" charset="0"/>
                </a:rPr>
                <a:t>		</a:t>
              </a:r>
              <a:r>
                <a:rPr lang="en-US" sz="1700" b="1" dirty="0" smtClean="0">
                  <a:solidFill>
                    <a:srgbClr val="002060"/>
                  </a:solidFill>
                  <a:latin typeface="Century Gothic" pitchFamily="34" charset="0"/>
                </a:rPr>
                <a:t>Most </a:t>
              </a:r>
              <a:r>
                <a:rPr lang="en-US" sz="1700" b="1" dirty="0" smtClean="0">
                  <a:solidFill>
                    <a:srgbClr val="002060"/>
                  </a:solidFill>
                  <a:latin typeface="Century Gothic" pitchFamily="34" charset="0"/>
                </a:rPr>
                <a:t>Beautiful</a:t>
              </a:r>
              <a:endParaRPr lang="en-US" sz="1700" b="1" dirty="0" smtClean="0">
                <a:solidFill>
                  <a:srgbClr val="002060"/>
                </a:solidFill>
                <a:latin typeface="Century Gothic" pitchFamily="34" charset="0"/>
              </a:endParaRPr>
            </a:p>
            <a:p>
              <a:pPr marL="342900" indent="-342900" algn="just"/>
              <a:r>
                <a:rPr lang="en-US" sz="1700" dirty="0" smtClean="0">
                  <a:latin typeface="Century Gothic" pitchFamily="34" charset="0"/>
                </a:rPr>
                <a:t>Ex.  Famous 			</a:t>
              </a:r>
              <a:r>
                <a:rPr lang="en-US" sz="1700" b="1" dirty="0" smtClean="0">
                  <a:solidFill>
                    <a:srgbClr val="00B050"/>
                  </a:solidFill>
                  <a:latin typeface="Century Gothic" pitchFamily="34" charset="0"/>
                </a:rPr>
                <a:t>More Famous 		</a:t>
              </a:r>
              <a:r>
                <a:rPr lang="en-US" sz="1700" b="1" dirty="0" smtClean="0">
                  <a:solidFill>
                    <a:srgbClr val="002060"/>
                  </a:solidFill>
                  <a:latin typeface="Century Gothic" pitchFamily="34" charset="0"/>
                </a:rPr>
                <a:t>Most Famous</a:t>
              </a:r>
            </a:p>
            <a:p>
              <a:pPr marL="342900" indent="-342900" algn="just"/>
              <a:endParaRPr lang="en-US" sz="1700" dirty="0" smtClean="0">
                <a:latin typeface="Century Gothic" pitchFamily="34" charset="0"/>
              </a:endParaRPr>
            </a:p>
            <a:p>
              <a:pPr marL="342900" indent="-342900" algn="just"/>
              <a:r>
                <a:rPr lang="en-US" sz="1700" b="1" dirty="0" smtClean="0">
                  <a:latin typeface="Century Gothic" pitchFamily="34" charset="0"/>
                </a:rPr>
                <a:t>7.  Rule </a:t>
              </a:r>
              <a:r>
                <a:rPr lang="en-US" sz="1700" b="1" dirty="0" smtClean="0">
                  <a:latin typeface="Century Gothic" pitchFamily="34" charset="0"/>
                </a:rPr>
                <a:t>- </a:t>
              </a:r>
              <a:r>
                <a:rPr lang="en-US" sz="1700" b="1" dirty="0" smtClean="0">
                  <a:latin typeface="Century Gothic" pitchFamily="34" charset="0"/>
                </a:rPr>
                <a:t>Equally</a:t>
              </a:r>
              <a:r>
                <a:rPr lang="en-US" sz="1700" b="1" dirty="0" smtClean="0">
                  <a:latin typeface="Century Gothic" pitchFamily="34" charset="0"/>
                </a:rPr>
                <a:t>, use “</a:t>
              </a:r>
              <a:r>
                <a:rPr lang="en-US" sz="1700" b="1" dirty="0" smtClean="0">
                  <a:solidFill>
                    <a:srgbClr val="0070C0"/>
                  </a:solidFill>
                  <a:latin typeface="Century Gothic" pitchFamily="34" charset="0"/>
                </a:rPr>
                <a:t>least</a:t>
              </a:r>
              <a:r>
                <a:rPr lang="en-US" sz="1700" b="1" dirty="0" smtClean="0">
                  <a:latin typeface="Century Gothic" pitchFamily="34" charset="0"/>
                </a:rPr>
                <a:t>” for comparative adjectives that have more than one syllable when making negative comparisons.</a:t>
              </a:r>
              <a:endParaRPr lang="en-US" sz="1700" dirty="0" smtClean="0">
                <a:latin typeface="Century Gothic" pitchFamily="34" charset="0"/>
              </a:endParaRPr>
            </a:p>
            <a:p>
              <a:pPr marL="342900" indent="-342900" algn="just"/>
              <a:endParaRPr lang="en-US" sz="1700" dirty="0">
                <a:latin typeface="Century Gothic" pitchFamily="34" charset="0"/>
              </a:endParaRPr>
            </a:p>
            <a:p>
              <a:pPr marL="342900" indent="-342900" algn="just"/>
              <a:r>
                <a:rPr lang="en-US" sz="1700" dirty="0" smtClean="0">
                  <a:latin typeface="Century Gothic" pitchFamily="34" charset="0"/>
                </a:rPr>
                <a:t>Ex.  Beautiful 			</a:t>
              </a:r>
              <a:r>
                <a:rPr lang="en-US" sz="1700" b="1" dirty="0" smtClean="0">
                  <a:solidFill>
                    <a:srgbClr val="00B050"/>
                  </a:solidFill>
                  <a:latin typeface="Century Gothic" pitchFamily="34" charset="0"/>
                </a:rPr>
                <a:t>Less </a:t>
              </a:r>
              <a:r>
                <a:rPr lang="en-US" sz="1700" b="1" dirty="0" smtClean="0">
                  <a:solidFill>
                    <a:srgbClr val="00B050"/>
                  </a:solidFill>
                  <a:latin typeface="Century Gothic" pitchFamily="34" charset="0"/>
                </a:rPr>
                <a:t>Beautiful </a:t>
              </a:r>
              <a:r>
                <a:rPr lang="en-US" sz="1700" b="1" dirty="0" smtClean="0">
                  <a:solidFill>
                    <a:srgbClr val="00B050"/>
                  </a:solidFill>
                  <a:latin typeface="Century Gothic" pitchFamily="34" charset="0"/>
                </a:rPr>
                <a:t>		Least </a:t>
              </a:r>
              <a:r>
                <a:rPr lang="en-US" sz="1700" b="1" dirty="0" smtClean="0">
                  <a:solidFill>
                    <a:srgbClr val="00B050"/>
                  </a:solidFill>
                  <a:latin typeface="Century Gothic" pitchFamily="34" charset="0"/>
                </a:rPr>
                <a:t>Beautiful</a:t>
              </a:r>
              <a:endParaRPr lang="en-US" sz="1700" b="1" dirty="0" smtClean="0">
                <a:solidFill>
                  <a:srgbClr val="00B050"/>
                </a:solidFill>
                <a:latin typeface="Century Gothic" pitchFamily="34" charset="0"/>
              </a:endParaRPr>
            </a:p>
            <a:p>
              <a:pPr marL="342900" indent="-342900" algn="just"/>
              <a:r>
                <a:rPr lang="en-US" sz="1700" dirty="0" smtClean="0">
                  <a:latin typeface="Century Gothic" pitchFamily="34" charset="0"/>
                </a:rPr>
                <a:t>Ex.  Famous 			</a:t>
              </a:r>
              <a:r>
                <a:rPr lang="en-US" sz="1700" b="1" dirty="0" smtClean="0">
                  <a:solidFill>
                    <a:srgbClr val="00B050"/>
                  </a:solidFill>
                  <a:latin typeface="Century Gothic" pitchFamily="34" charset="0"/>
                </a:rPr>
                <a:t>Less Famous 		Least Famous</a:t>
              </a:r>
            </a:p>
          </p:txBody>
        </p:sp>
        <p:cxnSp>
          <p:nvCxnSpPr>
            <p:cNvPr id="5" name="Straight Arrow Connector 4"/>
            <p:cNvCxnSpPr/>
            <p:nvPr/>
          </p:nvCxnSpPr>
          <p:spPr>
            <a:xfrm>
              <a:off x="1905000" y="4572000"/>
              <a:ext cx="1447800" cy="0"/>
            </a:xfrm>
            <a:prstGeom prst="straightConnector1">
              <a:avLst/>
            </a:prstGeom>
            <a:ln w="254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1676400" y="1447800"/>
              <a:ext cx="1447800" cy="0"/>
            </a:xfrm>
            <a:prstGeom prst="straightConnector1">
              <a:avLst/>
            </a:prstGeom>
            <a:ln w="254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1981200" y="4876800"/>
              <a:ext cx="1447800" cy="0"/>
            </a:xfrm>
            <a:prstGeom prst="straightConnector1">
              <a:avLst/>
            </a:prstGeom>
            <a:ln w="254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1752600" y="1752600"/>
              <a:ext cx="1447800" cy="0"/>
            </a:xfrm>
            <a:prstGeom prst="straightConnector1">
              <a:avLst/>
            </a:prstGeom>
            <a:ln w="254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2057400" y="3048000"/>
              <a:ext cx="1447800" cy="0"/>
            </a:xfrm>
            <a:prstGeom prst="straightConnector1">
              <a:avLst/>
            </a:prstGeom>
            <a:ln w="254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1981200" y="2819400"/>
              <a:ext cx="1447800" cy="0"/>
            </a:xfrm>
            <a:prstGeom prst="straightConnector1">
              <a:avLst/>
            </a:prstGeom>
            <a:ln w="254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2133600" y="6172200"/>
              <a:ext cx="1447800" cy="0"/>
            </a:xfrm>
            <a:prstGeom prst="straightConnector1">
              <a:avLst/>
            </a:prstGeom>
            <a:ln w="254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2133600" y="6400800"/>
              <a:ext cx="1447800" cy="0"/>
            </a:xfrm>
            <a:prstGeom prst="straightConnector1">
              <a:avLst/>
            </a:prstGeom>
            <a:ln w="254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5105400" y="1524000"/>
              <a:ext cx="1447800" cy="0"/>
            </a:xfrm>
            <a:prstGeom prst="straightConnector1">
              <a:avLst/>
            </a:prstGeom>
            <a:ln w="254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5181600" y="1752600"/>
              <a:ext cx="1447800" cy="0"/>
            </a:xfrm>
            <a:prstGeom prst="straightConnector1">
              <a:avLst/>
            </a:prstGeom>
            <a:ln w="254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4953000" y="2819400"/>
              <a:ext cx="1447800" cy="0"/>
            </a:xfrm>
            <a:prstGeom prst="straightConnector1">
              <a:avLst/>
            </a:prstGeom>
            <a:ln w="254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5029200" y="3048000"/>
              <a:ext cx="1447800" cy="0"/>
            </a:xfrm>
            <a:prstGeom prst="straightConnector1">
              <a:avLst/>
            </a:prstGeom>
            <a:ln w="254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1981200" y="3276600"/>
              <a:ext cx="1447800" cy="0"/>
            </a:xfrm>
            <a:prstGeom prst="straightConnector1">
              <a:avLst/>
            </a:prstGeom>
            <a:ln w="254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4876800" y="3276600"/>
              <a:ext cx="1447800" cy="0"/>
            </a:xfrm>
            <a:prstGeom prst="straightConnector1">
              <a:avLst/>
            </a:prstGeom>
            <a:ln w="254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5715000" y="4648200"/>
              <a:ext cx="762000" cy="0"/>
            </a:xfrm>
            <a:prstGeom prst="straightConnector1">
              <a:avLst/>
            </a:prstGeom>
            <a:ln w="254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5715000" y="4876800"/>
              <a:ext cx="762000" cy="0"/>
            </a:xfrm>
            <a:prstGeom prst="straightConnector1">
              <a:avLst/>
            </a:prstGeom>
            <a:ln w="254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5638800" y="6172200"/>
              <a:ext cx="762000" cy="0"/>
            </a:xfrm>
            <a:prstGeom prst="straightConnector1">
              <a:avLst/>
            </a:prstGeom>
            <a:ln w="254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5638800" y="6400800"/>
              <a:ext cx="762000" cy="0"/>
            </a:xfrm>
            <a:prstGeom prst="straightConnector1">
              <a:avLst/>
            </a:prstGeom>
            <a:ln w="254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381000"/>
          </a:xfrm>
        </p:spPr>
        <p:txBody>
          <a:bodyPr>
            <a:normAutofit fontScale="90000"/>
          </a:bodyPr>
          <a:lstStyle/>
          <a:p>
            <a:r>
              <a:rPr lang="en-US" b="1" dirty="0" smtClean="0">
                <a:latin typeface="Arial" pitchFamily="34" charset="0"/>
                <a:cs typeface="Arial" pitchFamily="34" charset="0"/>
              </a:rPr>
              <a:t>Quick Practice 2</a:t>
            </a:r>
            <a:endParaRPr lang="en-GB" b="1" dirty="0">
              <a:latin typeface="Arial" pitchFamily="34" charset="0"/>
              <a:cs typeface="Arial" pitchFamily="34" charset="0"/>
            </a:endParaRPr>
          </a:p>
        </p:txBody>
      </p:sp>
      <p:sp>
        <p:nvSpPr>
          <p:cNvPr id="3" name="TextBox 2"/>
          <p:cNvSpPr txBox="1"/>
          <p:nvPr/>
        </p:nvSpPr>
        <p:spPr>
          <a:xfrm>
            <a:off x="381000" y="762000"/>
            <a:ext cx="8305800" cy="830997"/>
          </a:xfrm>
          <a:prstGeom prst="rect">
            <a:avLst/>
          </a:prstGeom>
          <a:noFill/>
        </p:spPr>
        <p:txBody>
          <a:bodyPr wrap="square" rtlCol="0">
            <a:spAutoFit/>
          </a:bodyPr>
          <a:lstStyle/>
          <a:p>
            <a:pPr algn="just"/>
            <a:r>
              <a:rPr lang="en-GB" sz="2400" dirty="0" smtClean="0">
                <a:solidFill>
                  <a:srgbClr val="0070C0"/>
                </a:solidFill>
              </a:rPr>
              <a:t>Complete the newspaper article with the correct comparative or superlative form of adjectives.</a:t>
            </a:r>
          </a:p>
        </p:txBody>
      </p:sp>
      <p:pic>
        <p:nvPicPr>
          <p:cNvPr id="7169" name="Picture 1"/>
          <p:cNvPicPr>
            <a:picLocks noChangeAspect="1" noChangeArrowheads="1"/>
          </p:cNvPicPr>
          <p:nvPr/>
        </p:nvPicPr>
        <p:blipFill>
          <a:blip r:embed="rId2" cstate="print"/>
          <a:srcRect/>
          <a:stretch>
            <a:fillRect/>
          </a:stretch>
        </p:blipFill>
        <p:spPr bwMode="auto">
          <a:xfrm>
            <a:off x="228600" y="1676400"/>
            <a:ext cx="8686801" cy="464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86800" cy="457200"/>
          </a:xfrm>
        </p:spPr>
        <p:txBody>
          <a:bodyPr>
            <a:normAutofit fontScale="90000"/>
          </a:bodyPr>
          <a:lstStyle/>
          <a:p>
            <a:r>
              <a:rPr lang="en-US" b="1" dirty="0" smtClean="0">
                <a:solidFill>
                  <a:schemeClr val="tx1"/>
                </a:solidFill>
                <a:latin typeface="Arial" pitchFamily="34" charset="0"/>
                <a:cs typeface="Arial" pitchFamily="34" charset="0"/>
              </a:rPr>
              <a:t>Noticing Task 3</a:t>
            </a:r>
            <a:endParaRPr lang="en-GB" b="1" dirty="0">
              <a:solidFill>
                <a:schemeClr val="tx1"/>
              </a:solidFill>
              <a:latin typeface="Arial" pitchFamily="34" charset="0"/>
              <a:cs typeface="Arial" pitchFamily="34" charset="0"/>
            </a:endParaRPr>
          </a:p>
        </p:txBody>
      </p:sp>
      <p:sp>
        <p:nvSpPr>
          <p:cNvPr id="3" name="TextBox 2"/>
          <p:cNvSpPr txBox="1"/>
          <p:nvPr/>
        </p:nvSpPr>
        <p:spPr>
          <a:xfrm>
            <a:off x="304800" y="914400"/>
            <a:ext cx="8534400" cy="338554"/>
          </a:xfrm>
          <a:prstGeom prst="rect">
            <a:avLst/>
          </a:prstGeom>
          <a:noFill/>
        </p:spPr>
        <p:txBody>
          <a:bodyPr wrap="square" rtlCol="0">
            <a:spAutoFit/>
          </a:bodyPr>
          <a:lstStyle/>
          <a:p>
            <a:pPr>
              <a:lnSpc>
                <a:spcPct val="100000"/>
              </a:lnSpc>
              <a:spcBef>
                <a:spcPct val="0"/>
              </a:spcBef>
            </a:pPr>
            <a:r>
              <a:rPr lang="en-GB" sz="1600" dirty="0" smtClean="0">
                <a:latin typeface="Century Gothic" pitchFamily="34" charset="0"/>
                <a:ea typeface="Times New Roman" pitchFamily="18" charset="0"/>
                <a:cs typeface="Times-Roman" charset="0"/>
              </a:rPr>
              <a:t>Read the statements below , then answer the questions which follow</a:t>
            </a:r>
            <a:r>
              <a:rPr lang="en-GB" sz="1600" dirty="0" smtClean="0">
                <a:latin typeface="Verdana" pitchFamily="34" charset="0"/>
                <a:ea typeface="Times New Roman" pitchFamily="18" charset="0"/>
                <a:cs typeface="Times-Roman" charset="0"/>
              </a:rPr>
              <a:t>.</a:t>
            </a:r>
            <a:endParaRPr lang="en-GB" sz="1600" dirty="0" smtClean="0">
              <a:ea typeface="Times New Roman" pitchFamily="18" charset="0"/>
              <a:cs typeface="Times-Roman" charset="0"/>
            </a:endParaRPr>
          </a:p>
        </p:txBody>
      </p:sp>
      <p:sp>
        <p:nvSpPr>
          <p:cNvPr id="5" name="TextBox 4"/>
          <p:cNvSpPr txBox="1"/>
          <p:nvPr/>
        </p:nvSpPr>
        <p:spPr>
          <a:xfrm>
            <a:off x="533400" y="5486400"/>
            <a:ext cx="7848600" cy="646331"/>
          </a:xfrm>
          <a:prstGeom prst="rect">
            <a:avLst/>
          </a:prstGeom>
          <a:noFill/>
        </p:spPr>
        <p:txBody>
          <a:bodyPr wrap="square" rtlCol="0">
            <a:spAutoFit/>
          </a:bodyPr>
          <a:lstStyle/>
          <a:p>
            <a:r>
              <a:rPr lang="en-US" dirty="0" smtClean="0"/>
              <a:t>To which score is the boy comparing his latest results?</a:t>
            </a:r>
          </a:p>
          <a:p>
            <a:r>
              <a:rPr lang="en-US" dirty="0" smtClean="0"/>
              <a:t>To which menu is the man comparing today’s menu?</a:t>
            </a:r>
            <a:endParaRPr lang="en-GB" dirty="0"/>
          </a:p>
        </p:txBody>
      </p:sp>
      <p:pic>
        <p:nvPicPr>
          <p:cNvPr id="33794" name="Picture 2" descr="https://encrypted-tbn1.gstatic.com/images?q=tbn:ANd9GcSY89PGfsgZJ304hEGEvf_OS7LnxFYogwYtCdrLOEjPYEpODXkfUA"/>
          <p:cNvPicPr>
            <a:picLocks noChangeAspect="1" noChangeArrowheads="1"/>
          </p:cNvPicPr>
          <p:nvPr/>
        </p:nvPicPr>
        <p:blipFill>
          <a:blip r:embed="rId3" cstate="print"/>
          <a:srcRect/>
          <a:stretch>
            <a:fillRect/>
          </a:stretch>
        </p:blipFill>
        <p:spPr bwMode="auto">
          <a:xfrm>
            <a:off x="6096000" y="2895600"/>
            <a:ext cx="2831819" cy="2895600"/>
          </a:xfrm>
          <a:prstGeom prst="rect">
            <a:avLst/>
          </a:prstGeom>
          <a:noFill/>
        </p:spPr>
      </p:pic>
      <p:pic>
        <p:nvPicPr>
          <p:cNvPr id="33795" name="Picture 3"/>
          <p:cNvPicPr>
            <a:picLocks noChangeAspect="1" noChangeArrowheads="1"/>
          </p:cNvPicPr>
          <p:nvPr/>
        </p:nvPicPr>
        <p:blipFill>
          <a:blip r:embed="rId4" cstate="print"/>
          <a:srcRect/>
          <a:stretch>
            <a:fillRect/>
          </a:stretch>
        </p:blipFill>
        <p:spPr bwMode="auto">
          <a:xfrm>
            <a:off x="533400" y="1752600"/>
            <a:ext cx="1981200" cy="2950265"/>
          </a:xfrm>
          <a:prstGeom prst="rect">
            <a:avLst/>
          </a:prstGeom>
          <a:noFill/>
          <a:ln w="9525">
            <a:noFill/>
            <a:miter lim="800000"/>
            <a:headEnd/>
            <a:tailEnd/>
          </a:ln>
        </p:spPr>
      </p:pic>
      <p:sp>
        <p:nvSpPr>
          <p:cNvPr id="9" name="Cloud Callout 8"/>
          <p:cNvSpPr/>
          <p:nvPr/>
        </p:nvSpPr>
        <p:spPr>
          <a:xfrm>
            <a:off x="5029200" y="1447800"/>
            <a:ext cx="2133600" cy="2057400"/>
          </a:xfrm>
          <a:prstGeom prst="cloudCallout">
            <a:avLst>
              <a:gd name="adj1" fmla="val 64325"/>
              <a:gd name="adj2" fmla="val 4061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i="1" dirty="0" smtClean="0">
                <a:latin typeface="Arial" pitchFamily="34" charset="0"/>
                <a:cs typeface="Arial" pitchFamily="34" charset="0"/>
              </a:rPr>
              <a:t>Yesterday's menu was </a:t>
            </a:r>
            <a:r>
              <a:rPr lang="en-GB" b="1" i="1" dirty="0" smtClean="0">
                <a:latin typeface="Arial" pitchFamily="34" charset="0"/>
                <a:cs typeface="Arial" pitchFamily="34" charset="0"/>
              </a:rPr>
              <a:t>good</a:t>
            </a:r>
            <a:r>
              <a:rPr lang="en-GB" i="1" dirty="0" smtClean="0">
                <a:latin typeface="Arial" pitchFamily="34" charset="0"/>
                <a:cs typeface="Arial" pitchFamily="34" charset="0"/>
              </a:rPr>
              <a:t> but today's is </a:t>
            </a:r>
            <a:r>
              <a:rPr lang="en-GB" b="1" i="1" dirty="0" smtClean="0">
                <a:latin typeface="Arial" pitchFamily="34" charset="0"/>
                <a:cs typeface="Arial" pitchFamily="34" charset="0"/>
              </a:rPr>
              <a:t>better</a:t>
            </a:r>
            <a:r>
              <a:rPr lang="en-GB" i="1" dirty="0" smtClean="0">
                <a:latin typeface="Arial" pitchFamily="34" charset="0"/>
                <a:cs typeface="Arial" pitchFamily="34" charset="0"/>
              </a:rPr>
              <a:t>.</a:t>
            </a:r>
            <a:endParaRPr lang="en-GB" dirty="0" smtClean="0">
              <a:latin typeface="Arial" pitchFamily="34" charset="0"/>
              <a:cs typeface="Arial" pitchFamily="34" charset="0"/>
            </a:endParaRPr>
          </a:p>
          <a:p>
            <a:pPr algn="ctr"/>
            <a:endParaRPr lang="en-GB" dirty="0"/>
          </a:p>
        </p:txBody>
      </p:sp>
      <p:sp>
        <p:nvSpPr>
          <p:cNvPr id="10" name="Oval Callout 9"/>
          <p:cNvSpPr/>
          <p:nvPr/>
        </p:nvSpPr>
        <p:spPr>
          <a:xfrm>
            <a:off x="2743200" y="1524000"/>
            <a:ext cx="2133600" cy="1981200"/>
          </a:xfrm>
          <a:prstGeom prst="wedgeEllipseCallout">
            <a:avLst>
              <a:gd name="adj1" fmla="val -74564"/>
              <a:gd name="adj2" fmla="val 30659"/>
            </a:avLst>
          </a:prstGeom>
          <a:solidFill>
            <a:schemeClr val="accent3">
              <a:lumMod val="60000"/>
              <a:lumOff val="4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i="1" dirty="0" smtClean="0">
                <a:solidFill>
                  <a:schemeClr val="tx1">
                    <a:lumMod val="95000"/>
                    <a:lumOff val="5000"/>
                  </a:schemeClr>
                </a:solidFill>
              </a:rPr>
              <a:t>This is </a:t>
            </a:r>
            <a:r>
              <a:rPr lang="en-GB" b="1" i="1" dirty="0" smtClean="0">
                <a:solidFill>
                  <a:schemeClr val="tx1">
                    <a:lumMod val="95000"/>
                    <a:lumOff val="5000"/>
                  </a:schemeClr>
                </a:solidFill>
              </a:rPr>
              <a:t>the best</a:t>
            </a:r>
            <a:r>
              <a:rPr lang="en-GB" i="1" dirty="0" smtClean="0">
                <a:solidFill>
                  <a:schemeClr val="tx1">
                    <a:lumMod val="95000"/>
                    <a:lumOff val="5000"/>
                  </a:schemeClr>
                </a:solidFill>
              </a:rPr>
              <a:t> score I've ever had in an exam.</a:t>
            </a:r>
            <a:endParaRPr lang="en-GB" dirty="0">
              <a:solidFill>
                <a:schemeClr val="tx1">
                  <a:lumMod val="95000"/>
                  <a:lumOff val="5000"/>
                </a:schemeClr>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381000"/>
          </a:xfrm>
        </p:spPr>
        <p:txBody>
          <a:bodyPr>
            <a:normAutofit fontScale="90000"/>
          </a:bodyPr>
          <a:lstStyle/>
          <a:p>
            <a:r>
              <a:rPr lang="en-US" b="1" dirty="0" smtClean="0">
                <a:solidFill>
                  <a:schemeClr val="tx1"/>
                </a:solidFill>
                <a:latin typeface="Arial" pitchFamily="34" charset="0"/>
                <a:cs typeface="Arial" pitchFamily="34" charset="0"/>
              </a:rPr>
              <a:t>Usage 3</a:t>
            </a:r>
            <a:endParaRPr lang="en-GB" b="1" dirty="0">
              <a:solidFill>
                <a:schemeClr val="tx1"/>
              </a:solidFill>
              <a:latin typeface="Arial" pitchFamily="34" charset="0"/>
              <a:cs typeface="Arial" pitchFamily="34" charset="0"/>
            </a:endParaRPr>
          </a:p>
        </p:txBody>
      </p:sp>
      <p:sp>
        <p:nvSpPr>
          <p:cNvPr id="3" name="TextBox 2"/>
          <p:cNvSpPr txBox="1"/>
          <p:nvPr/>
        </p:nvSpPr>
        <p:spPr>
          <a:xfrm>
            <a:off x="304800" y="914400"/>
            <a:ext cx="5486400" cy="4678204"/>
          </a:xfrm>
          <a:prstGeom prst="rect">
            <a:avLst/>
          </a:prstGeom>
          <a:noFill/>
        </p:spPr>
        <p:txBody>
          <a:bodyPr wrap="square" rtlCol="0">
            <a:spAutoFit/>
          </a:bodyPr>
          <a:lstStyle/>
          <a:p>
            <a:pPr algn="just"/>
            <a:r>
              <a:rPr lang="en-US" sz="3200" b="1" dirty="0" smtClean="0">
                <a:solidFill>
                  <a:srgbClr val="0070C0"/>
                </a:solidFill>
                <a:latin typeface="Arial" pitchFamily="34" charset="0"/>
                <a:cs typeface="Arial" pitchFamily="34" charset="0"/>
              </a:rPr>
              <a:t>Irregular Comparatives &amp; Superlatives</a:t>
            </a:r>
          </a:p>
          <a:p>
            <a:pPr algn="just"/>
            <a:endParaRPr lang="en-US" b="1" dirty="0" smtClean="0">
              <a:solidFill>
                <a:srgbClr val="0070C0"/>
              </a:solidFill>
              <a:latin typeface="Arial" pitchFamily="34" charset="0"/>
              <a:cs typeface="Arial" pitchFamily="34" charset="0"/>
            </a:endParaRPr>
          </a:p>
          <a:p>
            <a:pPr algn="just">
              <a:buFont typeface="Arial" pitchFamily="34" charset="0"/>
              <a:buChar char="•"/>
            </a:pPr>
            <a:r>
              <a:rPr lang="en-US" b="1" dirty="0" smtClean="0">
                <a:solidFill>
                  <a:srgbClr val="FF0000"/>
                </a:solidFill>
                <a:latin typeface="Arial" pitchFamily="34" charset="0"/>
                <a:cs typeface="Arial" pitchFamily="34" charset="0"/>
              </a:rPr>
              <a:t>! Remember</a:t>
            </a:r>
            <a:endParaRPr lang="en-GB" b="1" dirty="0" smtClean="0">
              <a:solidFill>
                <a:srgbClr val="FF0000"/>
              </a:solidFill>
              <a:latin typeface="Arial" pitchFamily="34" charset="0"/>
              <a:cs typeface="Arial" pitchFamily="34" charset="0"/>
            </a:endParaRPr>
          </a:p>
          <a:p>
            <a:pPr algn="just"/>
            <a:endParaRPr lang="en-US" b="1" dirty="0" smtClean="0">
              <a:latin typeface="Arial" pitchFamily="34" charset="0"/>
              <a:cs typeface="Arial" pitchFamily="34" charset="0"/>
            </a:endParaRPr>
          </a:p>
          <a:p>
            <a:pPr algn="just"/>
            <a:r>
              <a:rPr lang="en-GB" dirty="0" smtClean="0">
                <a:latin typeface="Arial" pitchFamily="34" charset="0"/>
                <a:cs typeface="Arial" pitchFamily="34" charset="0"/>
              </a:rPr>
              <a:t>Some adjectives have irregular comparatives and superlatives.</a:t>
            </a:r>
          </a:p>
          <a:p>
            <a:pPr algn="just"/>
            <a:endParaRPr lang="en-US" dirty="0" smtClean="0">
              <a:latin typeface="Arial" pitchFamily="34" charset="0"/>
              <a:cs typeface="Arial" pitchFamily="34" charset="0"/>
            </a:endParaRPr>
          </a:p>
          <a:p>
            <a:pPr algn="just">
              <a:buFont typeface="Arial" pitchFamily="34" charset="0"/>
              <a:buChar char="•"/>
            </a:pPr>
            <a:r>
              <a:rPr lang="en-GB" b="1" dirty="0" smtClean="0">
                <a:latin typeface="Arial" pitchFamily="34" charset="0"/>
                <a:cs typeface="Arial" pitchFamily="34" charset="0"/>
              </a:rPr>
              <a:t> Use </a:t>
            </a:r>
            <a:r>
              <a:rPr lang="en-GB" b="1" dirty="0" smtClean="0">
                <a:solidFill>
                  <a:srgbClr val="0070C0"/>
                </a:solidFill>
                <a:latin typeface="Arial" pitchFamily="34" charset="0"/>
                <a:cs typeface="Arial" pitchFamily="34" charset="0"/>
              </a:rPr>
              <a:t>good</a:t>
            </a:r>
            <a:r>
              <a:rPr lang="en-GB" b="1" dirty="0" smtClean="0">
                <a:latin typeface="Arial" pitchFamily="34" charset="0"/>
                <a:cs typeface="Arial" pitchFamily="34" charset="0"/>
              </a:rPr>
              <a:t> to describe superior quality.</a:t>
            </a:r>
            <a:endParaRPr lang="en-US" b="1" dirty="0" smtClean="0">
              <a:latin typeface="Arial" pitchFamily="34" charset="0"/>
              <a:cs typeface="Arial" pitchFamily="34" charset="0"/>
            </a:endParaRPr>
          </a:p>
          <a:p>
            <a:pPr algn="just"/>
            <a:endParaRPr lang="en-US" dirty="0" smtClean="0">
              <a:latin typeface="Arial" pitchFamily="34" charset="0"/>
              <a:cs typeface="Arial" pitchFamily="34" charset="0"/>
            </a:endParaRPr>
          </a:p>
          <a:p>
            <a:pPr algn="just"/>
            <a:r>
              <a:rPr lang="en-US" b="1" dirty="0" smtClean="0">
                <a:solidFill>
                  <a:srgbClr val="00B050"/>
                </a:solidFill>
                <a:latin typeface="Arial" pitchFamily="34" charset="0"/>
                <a:cs typeface="Arial" pitchFamily="34" charset="0"/>
              </a:rPr>
              <a:t>Good		Better 		Best</a:t>
            </a:r>
          </a:p>
          <a:p>
            <a:pPr algn="just"/>
            <a:endParaRPr lang="en-US" dirty="0" smtClean="0">
              <a:latin typeface="Arial" pitchFamily="34" charset="0"/>
              <a:cs typeface="Arial" pitchFamily="34" charset="0"/>
            </a:endParaRPr>
          </a:p>
          <a:p>
            <a:pPr algn="just">
              <a:buFont typeface="Arial" pitchFamily="34" charset="0"/>
              <a:buChar char="•"/>
            </a:pPr>
            <a:r>
              <a:rPr lang="en-GB" b="1" dirty="0" smtClean="0">
                <a:latin typeface="Arial" pitchFamily="34" charset="0"/>
                <a:cs typeface="Arial" pitchFamily="34" charset="0"/>
              </a:rPr>
              <a:t> Use </a:t>
            </a:r>
            <a:r>
              <a:rPr lang="en-GB" b="1" dirty="0" smtClean="0">
                <a:solidFill>
                  <a:srgbClr val="0070C0"/>
                </a:solidFill>
                <a:latin typeface="Arial" pitchFamily="34" charset="0"/>
                <a:cs typeface="Arial" pitchFamily="34" charset="0"/>
              </a:rPr>
              <a:t>well</a:t>
            </a:r>
            <a:r>
              <a:rPr lang="en-GB" b="1" dirty="0" smtClean="0">
                <a:latin typeface="Arial" pitchFamily="34" charset="0"/>
                <a:cs typeface="Arial" pitchFamily="34" charset="0"/>
              </a:rPr>
              <a:t> when referring to health.</a:t>
            </a:r>
          </a:p>
          <a:p>
            <a:pPr algn="just"/>
            <a:endParaRPr lang="en-US" b="1" dirty="0" smtClean="0">
              <a:latin typeface="Arial" pitchFamily="34" charset="0"/>
              <a:cs typeface="Arial" pitchFamily="34" charset="0"/>
            </a:endParaRPr>
          </a:p>
          <a:p>
            <a:pPr algn="just"/>
            <a:r>
              <a:rPr lang="en-US" b="1" dirty="0" smtClean="0">
                <a:solidFill>
                  <a:srgbClr val="00B050"/>
                </a:solidFill>
                <a:latin typeface="Arial" pitchFamily="34" charset="0"/>
                <a:cs typeface="Arial" pitchFamily="34" charset="0"/>
              </a:rPr>
              <a:t>Well 		Better		Best</a:t>
            </a:r>
          </a:p>
        </p:txBody>
      </p:sp>
      <p:pic>
        <p:nvPicPr>
          <p:cNvPr id="34817" name="Picture 1"/>
          <p:cNvPicPr>
            <a:picLocks noChangeAspect="1" noChangeArrowheads="1"/>
          </p:cNvPicPr>
          <p:nvPr/>
        </p:nvPicPr>
        <p:blipFill>
          <a:blip r:embed="rId2" cstate="print"/>
          <a:srcRect/>
          <a:stretch>
            <a:fillRect/>
          </a:stretch>
        </p:blipFill>
        <p:spPr bwMode="auto">
          <a:xfrm>
            <a:off x="5791200" y="990600"/>
            <a:ext cx="3096683" cy="2933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381000"/>
          </a:xfrm>
        </p:spPr>
        <p:txBody>
          <a:bodyPr>
            <a:normAutofit fontScale="90000"/>
          </a:bodyPr>
          <a:lstStyle/>
          <a:p>
            <a:r>
              <a:rPr lang="en-US" b="1" dirty="0" smtClean="0">
                <a:solidFill>
                  <a:schemeClr val="tx1"/>
                </a:solidFill>
                <a:latin typeface="Arial" pitchFamily="34" charset="0"/>
                <a:cs typeface="Arial" pitchFamily="34" charset="0"/>
              </a:rPr>
              <a:t>Usage 4</a:t>
            </a:r>
            <a:endParaRPr lang="en-GB" b="1" dirty="0">
              <a:solidFill>
                <a:schemeClr val="tx1"/>
              </a:solidFill>
              <a:latin typeface="Arial" pitchFamily="34" charset="0"/>
              <a:cs typeface="Arial" pitchFamily="34" charset="0"/>
            </a:endParaRPr>
          </a:p>
        </p:txBody>
      </p:sp>
      <p:sp>
        <p:nvSpPr>
          <p:cNvPr id="3" name="TextBox 2"/>
          <p:cNvSpPr txBox="1"/>
          <p:nvPr/>
        </p:nvSpPr>
        <p:spPr>
          <a:xfrm>
            <a:off x="304800" y="914400"/>
            <a:ext cx="5486400" cy="4955203"/>
          </a:xfrm>
          <a:prstGeom prst="rect">
            <a:avLst/>
          </a:prstGeom>
          <a:noFill/>
        </p:spPr>
        <p:txBody>
          <a:bodyPr wrap="square" rtlCol="0">
            <a:spAutoFit/>
          </a:bodyPr>
          <a:lstStyle/>
          <a:p>
            <a:pPr algn="just"/>
            <a:r>
              <a:rPr lang="en-US" sz="3200" b="1" dirty="0" smtClean="0">
                <a:solidFill>
                  <a:srgbClr val="0070C0"/>
                </a:solidFill>
                <a:latin typeface="Arial" pitchFamily="34" charset="0"/>
                <a:cs typeface="Arial" pitchFamily="34" charset="0"/>
              </a:rPr>
              <a:t>Irregular Comparatives &amp; Superlatives</a:t>
            </a:r>
          </a:p>
          <a:p>
            <a:pPr algn="just"/>
            <a:endParaRPr lang="en-US" dirty="0" smtClean="0">
              <a:latin typeface="Arial" pitchFamily="34" charset="0"/>
              <a:cs typeface="Arial" pitchFamily="34" charset="0"/>
            </a:endParaRPr>
          </a:p>
          <a:p>
            <a:pPr algn="just">
              <a:buFont typeface="Arial" pitchFamily="34" charset="0"/>
              <a:buChar char="•"/>
            </a:pPr>
            <a:r>
              <a:rPr lang="en-GB" b="1" dirty="0" smtClean="0">
                <a:latin typeface="Arial" pitchFamily="34" charset="0"/>
                <a:cs typeface="Arial" pitchFamily="34" charset="0"/>
              </a:rPr>
              <a:t>  Use </a:t>
            </a:r>
            <a:r>
              <a:rPr lang="en-GB" b="1" dirty="0" smtClean="0">
                <a:solidFill>
                  <a:srgbClr val="0070C0"/>
                </a:solidFill>
                <a:latin typeface="Arial" pitchFamily="34" charset="0"/>
                <a:cs typeface="Arial" pitchFamily="34" charset="0"/>
              </a:rPr>
              <a:t>bad</a:t>
            </a:r>
            <a:r>
              <a:rPr lang="en-GB" b="1" dirty="0" smtClean="0">
                <a:latin typeface="Arial" pitchFamily="34" charset="0"/>
                <a:cs typeface="Arial" pitchFamily="34" charset="0"/>
              </a:rPr>
              <a:t> to describe inferior quality.</a:t>
            </a:r>
          </a:p>
          <a:p>
            <a:pPr algn="just"/>
            <a:endParaRPr lang="en-US" b="1" dirty="0" smtClean="0">
              <a:latin typeface="Arial" pitchFamily="34" charset="0"/>
              <a:cs typeface="Arial" pitchFamily="34" charset="0"/>
            </a:endParaRPr>
          </a:p>
          <a:p>
            <a:pPr algn="just"/>
            <a:r>
              <a:rPr lang="en-US" b="1" dirty="0" smtClean="0">
                <a:solidFill>
                  <a:srgbClr val="00B050"/>
                </a:solidFill>
                <a:latin typeface="Arial" pitchFamily="34" charset="0"/>
                <a:cs typeface="Arial" pitchFamily="34" charset="0"/>
              </a:rPr>
              <a:t>Bad 		Worse 		Worst</a:t>
            </a:r>
          </a:p>
          <a:p>
            <a:pPr algn="just"/>
            <a:endParaRPr lang="en-US" dirty="0" smtClean="0">
              <a:latin typeface="Arial" pitchFamily="34" charset="0"/>
              <a:cs typeface="Arial" pitchFamily="34" charset="0"/>
            </a:endParaRPr>
          </a:p>
          <a:p>
            <a:pPr algn="just">
              <a:buFont typeface="Arial" pitchFamily="34" charset="0"/>
              <a:buChar char="•"/>
            </a:pPr>
            <a:r>
              <a:rPr lang="en-GB" b="1" dirty="0" smtClean="0">
                <a:latin typeface="Arial" pitchFamily="34" charset="0"/>
                <a:cs typeface="Arial" pitchFamily="34" charset="0"/>
              </a:rPr>
              <a:t> Use </a:t>
            </a:r>
            <a:r>
              <a:rPr lang="en-GB" b="1" dirty="0" smtClean="0">
                <a:solidFill>
                  <a:srgbClr val="0070C0"/>
                </a:solidFill>
                <a:latin typeface="Arial" pitchFamily="34" charset="0"/>
                <a:cs typeface="Arial" pitchFamily="34" charset="0"/>
              </a:rPr>
              <a:t>little</a:t>
            </a:r>
            <a:r>
              <a:rPr lang="en-GB" b="1" dirty="0" smtClean="0">
                <a:latin typeface="Arial" pitchFamily="34" charset="0"/>
                <a:cs typeface="Arial" pitchFamily="34" charset="0"/>
              </a:rPr>
              <a:t> when referring to something uncountable.</a:t>
            </a:r>
          </a:p>
          <a:p>
            <a:pPr algn="just"/>
            <a:endParaRPr lang="en-US" b="1" dirty="0" smtClean="0">
              <a:latin typeface="Arial" pitchFamily="34" charset="0"/>
              <a:cs typeface="Arial" pitchFamily="34" charset="0"/>
            </a:endParaRPr>
          </a:p>
          <a:p>
            <a:pPr algn="just"/>
            <a:r>
              <a:rPr lang="en-US" b="1" dirty="0" smtClean="0">
                <a:solidFill>
                  <a:srgbClr val="00B050"/>
                </a:solidFill>
                <a:latin typeface="Arial" pitchFamily="34" charset="0"/>
                <a:cs typeface="Arial" pitchFamily="34" charset="0"/>
              </a:rPr>
              <a:t>Little 		Less 		Least</a:t>
            </a:r>
          </a:p>
          <a:p>
            <a:pPr algn="just"/>
            <a:endParaRPr lang="en-US" b="1" dirty="0" smtClean="0">
              <a:solidFill>
                <a:srgbClr val="00B050"/>
              </a:solidFill>
              <a:latin typeface="Arial" pitchFamily="34" charset="0"/>
              <a:cs typeface="Arial" pitchFamily="34" charset="0"/>
            </a:endParaRPr>
          </a:p>
          <a:p>
            <a:pPr algn="just">
              <a:buFont typeface="Arial" pitchFamily="34" charset="0"/>
              <a:buChar char="•"/>
            </a:pPr>
            <a:r>
              <a:rPr lang="en-GB" b="1" dirty="0" smtClean="0">
                <a:latin typeface="Arial" pitchFamily="34" charset="0"/>
                <a:cs typeface="Arial" pitchFamily="34" charset="0"/>
              </a:rPr>
              <a:t> Use </a:t>
            </a:r>
            <a:r>
              <a:rPr lang="en-GB" b="1" dirty="0" smtClean="0">
                <a:solidFill>
                  <a:srgbClr val="0070C0"/>
                </a:solidFill>
                <a:latin typeface="Arial" pitchFamily="34" charset="0"/>
                <a:cs typeface="Arial" pitchFamily="34" charset="0"/>
              </a:rPr>
              <a:t>few</a:t>
            </a:r>
            <a:r>
              <a:rPr lang="en-GB" b="1" dirty="0" smtClean="0">
                <a:latin typeface="Arial" pitchFamily="34" charset="0"/>
                <a:cs typeface="Arial" pitchFamily="34" charset="0"/>
              </a:rPr>
              <a:t> when referring to something countable.</a:t>
            </a:r>
          </a:p>
          <a:p>
            <a:pPr algn="just"/>
            <a:endParaRPr lang="en-US" b="1" dirty="0" smtClean="0">
              <a:latin typeface="Arial" pitchFamily="34" charset="0"/>
              <a:cs typeface="Arial" pitchFamily="34" charset="0"/>
            </a:endParaRPr>
          </a:p>
          <a:p>
            <a:pPr algn="just"/>
            <a:r>
              <a:rPr lang="en-US" b="1" dirty="0" smtClean="0">
                <a:solidFill>
                  <a:srgbClr val="00B050"/>
                </a:solidFill>
                <a:latin typeface="Arial" pitchFamily="34" charset="0"/>
                <a:cs typeface="Arial" pitchFamily="34" charset="0"/>
              </a:rPr>
              <a:t>Few 		Fewer 		Fewest</a:t>
            </a:r>
          </a:p>
        </p:txBody>
      </p:sp>
      <p:pic>
        <p:nvPicPr>
          <p:cNvPr id="40964" name="Picture 4"/>
          <p:cNvPicPr>
            <a:picLocks noChangeAspect="1" noChangeArrowheads="1"/>
          </p:cNvPicPr>
          <p:nvPr/>
        </p:nvPicPr>
        <p:blipFill>
          <a:blip r:embed="rId2" cstate="print"/>
          <a:srcRect/>
          <a:stretch>
            <a:fillRect/>
          </a:stretch>
        </p:blipFill>
        <p:spPr bwMode="auto">
          <a:xfrm>
            <a:off x="5943600" y="1295400"/>
            <a:ext cx="2978168" cy="2209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381000"/>
          </a:xfrm>
        </p:spPr>
        <p:txBody>
          <a:bodyPr>
            <a:normAutofit fontScale="90000"/>
          </a:bodyPr>
          <a:lstStyle/>
          <a:p>
            <a:r>
              <a:rPr lang="en-US" b="1" dirty="0" smtClean="0">
                <a:solidFill>
                  <a:schemeClr val="tx1"/>
                </a:solidFill>
                <a:latin typeface="Arial" pitchFamily="34" charset="0"/>
                <a:cs typeface="Arial" pitchFamily="34" charset="0"/>
              </a:rPr>
              <a:t>Usage 5</a:t>
            </a:r>
            <a:endParaRPr lang="en-GB" b="1" dirty="0">
              <a:solidFill>
                <a:schemeClr val="tx1"/>
              </a:solidFill>
              <a:latin typeface="Arial" pitchFamily="34" charset="0"/>
              <a:cs typeface="Arial" pitchFamily="34" charset="0"/>
            </a:endParaRPr>
          </a:p>
        </p:txBody>
      </p:sp>
      <p:sp>
        <p:nvSpPr>
          <p:cNvPr id="3" name="TextBox 2"/>
          <p:cNvSpPr txBox="1"/>
          <p:nvPr/>
        </p:nvSpPr>
        <p:spPr>
          <a:xfrm>
            <a:off x="304800" y="914400"/>
            <a:ext cx="5486400" cy="5678478"/>
          </a:xfrm>
          <a:prstGeom prst="rect">
            <a:avLst/>
          </a:prstGeom>
          <a:noFill/>
        </p:spPr>
        <p:txBody>
          <a:bodyPr wrap="square" rtlCol="0">
            <a:spAutoFit/>
          </a:bodyPr>
          <a:lstStyle/>
          <a:p>
            <a:pPr algn="just"/>
            <a:r>
              <a:rPr lang="en-US" sz="2800" b="1" dirty="0" smtClean="0">
                <a:solidFill>
                  <a:srgbClr val="0070C0"/>
                </a:solidFill>
                <a:latin typeface="Arial" pitchFamily="34" charset="0"/>
                <a:cs typeface="Arial" pitchFamily="34" charset="0"/>
              </a:rPr>
              <a:t>Irregular Comparatives &amp; Superlatives</a:t>
            </a:r>
          </a:p>
          <a:p>
            <a:pPr algn="just"/>
            <a:endParaRPr lang="en-US" dirty="0" smtClean="0">
              <a:latin typeface="Arial" pitchFamily="34" charset="0"/>
              <a:cs typeface="Arial" pitchFamily="34" charset="0"/>
            </a:endParaRPr>
          </a:p>
          <a:p>
            <a:pPr algn="just">
              <a:buFont typeface="Arial" pitchFamily="34" charset="0"/>
              <a:buChar char="•"/>
            </a:pPr>
            <a:r>
              <a:rPr lang="en-GB" sz="1700" b="1" dirty="0" smtClean="0">
                <a:latin typeface="Arial" pitchFamily="34" charset="0"/>
                <a:cs typeface="Arial" pitchFamily="34" charset="0"/>
              </a:rPr>
              <a:t>  Use </a:t>
            </a:r>
            <a:r>
              <a:rPr lang="en-GB" sz="1700" b="1" dirty="0" smtClean="0">
                <a:solidFill>
                  <a:srgbClr val="0070C0"/>
                </a:solidFill>
                <a:latin typeface="Arial" pitchFamily="34" charset="0"/>
                <a:cs typeface="Arial" pitchFamily="34" charset="0"/>
              </a:rPr>
              <a:t>far</a:t>
            </a:r>
            <a:r>
              <a:rPr lang="en-GB" sz="1700" b="1" dirty="0" smtClean="0">
                <a:latin typeface="Arial" pitchFamily="34" charset="0"/>
                <a:cs typeface="Arial" pitchFamily="34" charset="0"/>
              </a:rPr>
              <a:t> to describe distance.</a:t>
            </a:r>
          </a:p>
          <a:p>
            <a:pPr algn="just"/>
            <a:endParaRPr lang="en-US" sz="1700" b="1" dirty="0" smtClean="0">
              <a:latin typeface="Arial" pitchFamily="34" charset="0"/>
              <a:cs typeface="Arial" pitchFamily="34" charset="0"/>
            </a:endParaRPr>
          </a:p>
          <a:p>
            <a:pPr algn="just"/>
            <a:r>
              <a:rPr lang="en-US" sz="1700" b="1" dirty="0" smtClean="0">
                <a:solidFill>
                  <a:srgbClr val="00B050"/>
                </a:solidFill>
                <a:latin typeface="Arial" pitchFamily="34" charset="0"/>
                <a:cs typeface="Arial" pitchFamily="34" charset="0"/>
              </a:rPr>
              <a:t>Far 		Farther		Farthest</a:t>
            </a:r>
          </a:p>
          <a:p>
            <a:pPr algn="just"/>
            <a:endParaRPr lang="en-US" sz="1700" dirty="0" smtClean="0">
              <a:latin typeface="Arial" pitchFamily="34" charset="0"/>
              <a:cs typeface="Arial" pitchFamily="34" charset="0"/>
            </a:endParaRPr>
          </a:p>
          <a:p>
            <a:pPr algn="just">
              <a:buFont typeface="Arial" pitchFamily="34" charset="0"/>
              <a:buChar char="•"/>
            </a:pPr>
            <a:r>
              <a:rPr lang="en-GB" sz="1700" b="1" dirty="0" smtClean="0">
                <a:latin typeface="Arial" pitchFamily="34" charset="0"/>
                <a:cs typeface="Arial" pitchFamily="34" charset="0"/>
              </a:rPr>
              <a:t> Use </a:t>
            </a:r>
            <a:r>
              <a:rPr lang="en-GB" sz="1700" b="1" dirty="0" smtClean="0">
                <a:solidFill>
                  <a:srgbClr val="0070C0"/>
                </a:solidFill>
                <a:latin typeface="Arial" pitchFamily="34" charset="0"/>
                <a:cs typeface="Arial" pitchFamily="34" charset="0"/>
              </a:rPr>
              <a:t>far</a:t>
            </a:r>
            <a:r>
              <a:rPr lang="en-GB" sz="1700" b="1" dirty="0" smtClean="0">
                <a:latin typeface="Arial" pitchFamily="34" charset="0"/>
                <a:cs typeface="Arial" pitchFamily="34" charset="0"/>
              </a:rPr>
              <a:t> to describe extent.</a:t>
            </a:r>
          </a:p>
          <a:p>
            <a:pPr algn="just"/>
            <a:endParaRPr lang="en-US" sz="1700" b="1" dirty="0" smtClean="0">
              <a:latin typeface="Arial" pitchFamily="34" charset="0"/>
              <a:cs typeface="Arial" pitchFamily="34" charset="0"/>
            </a:endParaRPr>
          </a:p>
          <a:p>
            <a:pPr algn="just"/>
            <a:r>
              <a:rPr lang="en-US" sz="1700" b="1" dirty="0" smtClean="0">
                <a:solidFill>
                  <a:srgbClr val="00B050"/>
                </a:solidFill>
                <a:latin typeface="Arial" pitchFamily="34" charset="0"/>
                <a:cs typeface="Arial" pitchFamily="34" charset="0"/>
              </a:rPr>
              <a:t>Far 		Further 		Furthest</a:t>
            </a:r>
          </a:p>
          <a:p>
            <a:pPr algn="just"/>
            <a:endParaRPr lang="en-US" sz="1700" b="1" dirty="0" smtClean="0">
              <a:solidFill>
                <a:srgbClr val="00B050"/>
              </a:solidFill>
              <a:latin typeface="Arial" pitchFamily="34" charset="0"/>
              <a:cs typeface="Arial" pitchFamily="34" charset="0"/>
            </a:endParaRPr>
          </a:p>
          <a:p>
            <a:pPr algn="just">
              <a:buFont typeface="Arial" pitchFamily="34" charset="0"/>
              <a:buChar char="•"/>
            </a:pPr>
            <a:r>
              <a:rPr lang="en-GB" sz="1700" b="1" dirty="0" smtClean="0">
                <a:latin typeface="Arial" pitchFamily="34" charset="0"/>
                <a:cs typeface="Arial" pitchFamily="34" charset="0"/>
              </a:rPr>
              <a:t> Use </a:t>
            </a:r>
            <a:r>
              <a:rPr lang="en-GB" sz="1700" b="1" dirty="0" smtClean="0">
                <a:solidFill>
                  <a:srgbClr val="0070C0"/>
                </a:solidFill>
                <a:latin typeface="Arial" pitchFamily="34" charset="0"/>
                <a:cs typeface="Arial" pitchFamily="34" charset="0"/>
              </a:rPr>
              <a:t>many</a:t>
            </a:r>
            <a:r>
              <a:rPr lang="en-GB" sz="1700" b="1" dirty="0" smtClean="0">
                <a:latin typeface="Arial" pitchFamily="34" charset="0"/>
                <a:cs typeface="Arial" pitchFamily="34" charset="0"/>
              </a:rPr>
              <a:t> when referring to something countable or for tow or more syllable adjectives.</a:t>
            </a:r>
          </a:p>
          <a:p>
            <a:pPr algn="just"/>
            <a:endParaRPr lang="en-US" sz="1700" b="1" dirty="0" smtClean="0">
              <a:latin typeface="Arial" pitchFamily="34" charset="0"/>
              <a:cs typeface="Arial" pitchFamily="34" charset="0"/>
            </a:endParaRPr>
          </a:p>
          <a:p>
            <a:pPr algn="just"/>
            <a:r>
              <a:rPr lang="en-US" sz="1700" b="1" dirty="0" smtClean="0">
                <a:solidFill>
                  <a:srgbClr val="00B050"/>
                </a:solidFill>
                <a:latin typeface="Arial" pitchFamily="34" charset="0"/>
                <a:cs typeface="Arial" pitchFamily="34" charset="0"/>
              </a:rPr>
              <a:t>Many 		More 		Most</a:t>
            </a:r>
          </a:p>
          <a:p>
            <a:pPr algn="just"/>
            <a:endParaRPr lang="en-US" sz="1700" b="1" dirty="0" smtClean="0">
              <a:solidFill>
                <a:srgbClr val="00B050"/>
              </a:solidFill>
              <a:latin typeface="Arial" pitchFamily="34" charset="0"/>
              <a:cs typeface="Arial" pitchFamily="34" charset="0"/>
            </a:endParaRPr>
          </a:p>
          <a:p>
            <a:pPr algn="just">
              <a:buFont typeface="Arial" pitchFamily="34" charset="0"/>
              <a:buChar char="•"/>
            </a:pPr>
            <a:r>
              <a:rPr lang="en-GB" sz="1700" b="1" dirty="0" smtClean="0">
                <a:latin typeface="Arial" pitchFamily="34" charset="0"/>
                <a:cs typeface="Arial" pitchFamily="34" charset="0"/>
              </a:rPr>
              <a:t> Use </a:t>
            </a:r>
            <a:r>
              <a:rPr lang="en-GB" sz="1700" b="1" dirty="0" smtClean="0">
                <a:solidFill>
                  <a:srgbClr val="0070C0"/>
                </a:solidFill>
                <a:latin typeface="Arial" pitchFamily="34" charset="0"/>
                <a:cs typeface="Arial" pitchFamily="34" charset="0"/>
              </a:rPr>
              <a:t>much</a:t>
            </a:r>
            <a:r>
              <a:rPr lang="en-GB" sz="1700" b="1" dirty="0" smtClean="0">
                <a:latin typeface="Arial" pitchFamily="34" charset="0"/>
                <a:cs typeface="Arial" pitchFamily="34" charset="0"/>
              </a:rPr>
              <a:t> when referring to something uncountable.</a:t>
            </a:r>
          </a:p>
          <a:p>
            <a:pPr algn="just"/>
            <a:endParaRPr lang="en-US" sz="1700" b="1" dirty="0" smtClean="0">
              <a:latin typeface="Arial" pitchFamily="34" charset="0"/>
              <a:cs typeface="Arial" pitchFamily="34" charset="0"/>
            </a:endParaRPr>
          </a:p>
          <a:p>
            <a:pPr algn="just"/>
            <a:r>
              <a:rPr lang="en-US" sz="1700" b="1" dirty="0" smtClean="0">
                <a:solidFill>
                  <a:srgbClr val="00B050"/>
                </a:solidFill>
                <a:latin typeface="Arial" pitchFamily="34" charset="0"/>
                <a:cs typeface="Arial" pitchFamily="34" charset="0"/>
              </a:rPr>
              <a:t>Much 		More 		Most</a:t>
            </a:r>
            <a:endParaRPr lang="en-US" b="1" dirty="0" smtClean="0">
              <a:solidFill>
                <a:srgbClr val="00B050"/>
              </a:solidFill>
              <a:latin typeface="Arial" pitchFamily="34" charset="0"/>
              <a:cs typeface="Arial" pitchFamily="34" charset="0"/>
            </a:endParaRPr>
          </a:p>
        </p:txBody>
      </p:sp>
      <p:pic>
        <p:nvPicPr>
          <p:cNvPr id="5" name="Picture 2" descr="http://damesofdialogue.files.wordpress.com/2009/11/pbj-friends.jpg"/>
          <p:cNvPicPr>
            <a:picLocks noChangeAspect="1" noChangeArrowheads="1"/>
          </p:cNvPicPr>
          <p:nvPr/>
        </p:nvPicPr>
        <p:blipFill>
          <a:blip r:embed="rId2" cstate="print"/>
          <a:srcRect/>
          <a:stretch>
            <a:fillRect/>
          </a:stretch>
        </p:blipFill>
        <p:spPr bwMode="auto">
          <a:xfrm>
            <a:off x="5853794" y="914400"/>
            <a:ext cx="3137806" cy="2342896"/>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86800" cy="457200"/>
          </a:xfrm>
        </p:spPr>
        <p:txBody>
          <a:bodyPr>
            <a:normAutofit fontScale="90000"/>
          </a:bodyPr>
          <a:lstStyle/>
          <a:p>
            <a:r>
              <a:rPr lang="en-US" b="1" dirty="0" smtClean="0">
                <a:solidFill>
                  <a:schemeClr val="tx1"/>
                </a:solidFill>
                <a:latin typeface="Arial" pitchFamily="34" charset="0"/>
                <a:cs typeface="Arial" pitchFamily="34" charset="0"/>
              </a:rPr>
              <a:t>Quick Practice 3</a:t>
            </a:r>
            <a:endParaRPr lang="en-GB" b="1" dirty="0">
              <a:solidFill>
                <a:schemeClr val="tx1"/>
              </a:solidFill>
              <a:latin typeface="Arial" pitchFamily="34" charset="0"/>
              <a:cs typeface="Arial" pitchFamily="34" charset="0"/>
            </a:endParaRPr>
          </a:p>
        </p:txBody>
      </p:sp>
      <p:sp>
        <p:nvSpPr>
          <p:cNvPr id="5" name="TextBox 4"/>
          <p:cNvSpPr txBox="1"/>
          <p:nvPr/>
        </p:nvSpPr>
        <p:spPr>
          <a:xfrm>
            <a:off x="304800" y="762000"/>
            <a:ext cx="8458200" cy="381000"/>
          </a:xfrm>
          <a:prstGeom prst="rect">
            <a:avLst/>
          </a:prstGeom>
          <a:noFill/>
        </p:spPr>
        <p:txBody>
          <a:bodyPr wrap="square" rtlCol="0">
            <a:spAutoFit/>
          </a:bodyPr>
          <a:lstStyle/>
          <a:p>
            <a:r>
              <a:rPr lang="en-US" b="1" dirty="0" smtClean="0">
                <a:solidFill>
                  <a:srgbClr val="0070C0"/>
                </a:solidFill>
              </a:rPr>
              <a:t>Complete the gaps with comparatives.</a:t>
            </a:r>
            <a:endParaRPr lang="en-GB" b="1" dirty="0">
              <a:solidFill>
                <a:srgbClr val="0070C0"/>
              </a:solidFill>
            </a:endParaRPr>
          </a:p>
        </p:txBody>
      </p:sp>
      <p:pic>
        <p:nvPicPr>
          <p:cNvPr id="6" name="Picture 1"/>
          <p:cNvPicPr>
            <a:picLocks noChangeAspect="1" noChangeArrowheads="1"/>
          </p:cNvPicPr>
          <p:nvPr/>
        </p:nvPicPr>
        <p:blipFill>
          <a:blip r:embed="rId3" cstate="print"/>
          <a:srcRect/>
          <a:stretch>
            <a:fillRect/>
          </a:stretch>
        </p:blipFill>
        <p:spPr bwMode="auto">
          <a:xfrm>
            <a:off x="685800" y="1066800"/>
            <a:ext cx="7086600" cy="549494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86800" cy="457200"/>
          </a:xfrm>
        </p:spPr>
        <p:txBody>
          <a:bodyPr>
            <a:normAutofit fontScale="90000"/>
          </a:bodyPr>
          <a:lstStyle/>
          <a:p>
            <a:r>
              <a:rPr lang="en-US" b="1" dirty="0" smtClean="0">
                <a:solidFill>
                  <a:schemeClr val="tx1"/>
                </a:solidFill>
                <a:latin typeface="Arial" pitchFamily="34" charset="0"/>
                <a:cs typeface="Arial" pitchFamily="34" charset="0"/>
              </a:rPr>
              <a:t>Quick Practice 4</a:t>
            </a:r>
            <a:endParaRPr lang="en-GB" b="1" dirty="0">
              <a:solidFill>
                <a:schemeClr val="tx1"/>
              </a:solidFill>
              <a:latin typeface="Arial" pitchFamily="34" charset="0"/>
              <a:cs typeface="Arial" pitchFamily="34" charset="0"/>
            </a:endParaRPr>
          </a:p>
        </p:txBody>
      </p:sp>
      <p:sp>
        <p:nvSpPr>
          <p:cNvPr id="4" name="TextBox 3"/>
          <p:cNvSpPr txBox="1"/>
          <p:nvPr/>
        </p:nvSpPr>
        <p:spPr>
          <a:xfrm>
            <a:off x="533400" y="762000"/>
            <a:ext cx="8001000" cy="369332"/>
          </a:xfrm>
          <a:prstGeom prst="rect">
            <a:avLst/>
          </a:prstGeom>
          <a:noFill/>
        </p:spPr>
        <p:txBody>
          <a:bodyPr wrap="square" rtlCol="0">
            <a:spAutoFit/>
          </a:bodyPr>
          <a:lstStyle/>
          <a:p>
            <a:r>
              <a:rPr lang="en-US" b="1" dirty="0" smtClean="0">
                <a:solidFill>
                  <a:srgbClr val="0070C0"/>
                </a:solidFill>
              </a:rPr>
              <a:t>Complete with better/best or worse/worst.</a:t>
            </a:r>
          </a:p>
        </p:txBody>
      </p:sp>
      <p:pic>
        <p:nvPicPr>
          <p:cNvPr id="1026" name="Picture 2"/>
          <p:cNvPicPr>
            <a:picLocks noChangeAspect="1" noChangeArrowheads="1"/>
          </p:cNvPicPr>
          <p:nvPr/>
        </p:nvPicPr>
        <p:blipFill>
          <a:blip r:embed="rId3" cstate="print"/>
          <a:srcRect/>
          <a:stretch>
            <a:fillRect/>
          </a:stretch>
        </p:blipFill>
        <p:spPr bwMode="auto">
          <a:xfrm>
            <a:off x="380999" y="1219200"/>
            <a:ext cx="8437163" cy="5029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86800" cy="457200"/>
          </a:xfrm>
        </p:spPr>
        <p:txBody>
          <a:bodyPr>
            <a:normAutofit fontScale="90000"/>
          </a:bodyPr>
          <a:lstStyle/>
          <a:p>
            <a:r>
              <a:rPr lang="en-US" b="1" dirty="0" smtClean="0">
                <a:solidFill>
                  <a:schemeClr val="tx1"/>
                </a:solidFill>
                <a:latin typeface="Arial" pitchFamily="34" charset="0"/>
                <a:cs typeface="Arial" pitchFamily="34" charset="0"/>
              </a:rPr>
              <a:t>Quick Practice 5</a:t>
            </a:r>
            <a:endParaRPr lang="en-GB" b="1" dirty="0">
              <a:solidFill>
                <a:schemeClr val="tx1"/>
              </a:solidFill>
              <a:latin typeface="Arial" pitchFamily="34" charset="0"/>
              <a:cs typeface="Arial" pitchFamily="34" charset="0"/>
            </a:endParaRPr>
          </a:p>
        </p:txBody>
      </p:sp>
      <p:sp>
        <p:nvSpPr>
          <p:cNvPr id="4" name="TextBox 3"/>
          <p:cNvSpPr txBox="1"/>
          <p:nvPr/>
        </p:nvSpPr>
        <p:spPr>
          <a:xfrm>
            <a:off x="533400" y="762000"/>
            <a:ext cx="8001000" cy="5539978"/>
          </a:xfrm>
          <a:prstGeom prst="rect">
            <a:avLst/>
          </a:prstGeom>
          <a:noFill/>
        </p:spPr>
        <p:txBody>
          <a:bodyPr wrap="square" rtlCol="0">
            <a:spAutoFit/>
          </a:bodyPr>
          <a:lstStyle/>
          <a:p>
            <a:pPr algn="just" fontAlgn="base"/>
            <a:r>
              <a:rPr lang="en-US" b="1" dirty="0" smtClean="0">
                <a:solidFill>
                  <a:srgbClr val="0070C0"/>
                </a:solidFill>
              </a:rPr>
              <a:t>Speaking Activity:  </a:t>
            </a:r>
            <a:r>
              <a:rPr lang="en-US" sz="1600" b="1" dirty="0" smtClean="0">
                <a:solidFill>
                  <a:srgbClr val="0070C0"/>
                </a:solidFill>
                <a:latin typeface="Arial" pitchFamily="34" charset="0"/>
                <a:cs typeface="Arial" pitchFamily="34" charset="0"/>
              </a:rPr>
              <a:t>In pairs,  </a:t>
            </a:r>
            <a:r>
              <a:rPr lang="en-US" sz="1600" dirty="0" smtClean="0">
                <a:latin typeface="Arial" pitchFamily="34" charset="0"/>
                <a:cs typeface="Arial" pitchFamily="34" charset="0"/>
              </a:rPr>
              <a:t>choose</a:t>
            </a:r>
            <a:r>
              <a:rPr lang="en-GB" sz="1600" dirty="0" smtClean="0">
                <a:latin typeface="Arial" pitchFamily="34" charset="0"/>
                <a:cs typeface="Arial" pitchFamily="34" charset="0"/>
              </a:rPr>
              <a:t> an adjective and take turns using that adjective to compare your partner (or people or things connected to your partner) until one of you says something that isn’t true. The last person to say something true before that mistake gets a point, then you can continue the game with a different adjective.</a:t>
            </a:r>
          </a:p>
          <a:p>
            <a:pPr fontAlgn="base"/>
            <a:endParaRPr lang="en-GB" sz="1600" dirty="0" smtClean="0">
              <a:latin typeface="Arial" pitchFamily="34" charset="0"/>
              <a:cs typeface="Arial" pitchFamily="34" charset="0"/>
            </a:endParaRPr>
          </a:p>
          <a:p>
            <a:pPr fontAlgn="base"/>
            <a:r>
              <a:rPr lang="en-GB" sz="1600" b="1" dirty="0" smtClean="0">
                <a:latin typeface="Arial" pitchFamily="34" charset="0"/>
                <a:cs typeface="Arial" pitchFamily="34" charset="0"/>
              </a:rPr>
              <a:t>Adjectives to use for comparing:</a:t>
            </a:r>
          </a:p>
          <a:p>
            <a:pPr fontAlgn="base"/>
            <a:endParaRPr lang="en-GB" sz="1600" dirty="0" smtClean="0">
              <a:latin typeface="Arial" pitchFamily="34" charset="0"/>
              <a:cs typeface="Arial" pitchFamily="34" charset="0"/>
            </a:endParaRPr>
          </a:p>
          <a:p>
            <a:pPr fontAlgn="base"/>
            <a:r>
              <a:rPr lang="en-GB" sz="1600" dirty="0" smtClean="0">
                <a:latin typeface="Arial" pitchFamily="34" charset="0"/>
                <a:cs typeface="Arial" pitchFamily="34" charset="0"/>
              </a:rPr>
              <a:t>Big/ Large – Small				Cheap – Expensive</a:t>
            </a:r>
          </a:p>
          <a:p>
            <a:pPr fontAlgn="base"/>
            <a:r>
              <a:rPr lang="en-GB" sz="1600" dirty="0" smtClean="0">
                <a:latin typeface="Arial" pitchFamily="34" charset="0"/>
                <a:cs typeface="Arial" pitchFamily="34" charset="0"/>
              </a:rPr>
              <a:t>Far – Close/ Near				Fast – Slow</a:t>
            </a:r>
          </a:p>
          <a:p>
            <a:pPr fontAlgn="base"/>
            <a:r>
              <a:rPr lang="en-GB" sz="1600" dirty="0" smtClean="0">
                <a:latin typeface="Arial" pitchFamily="34" charset="0"/>
                <a:cs typeface="Arial" pitchFamily="34" charset="0"/>
              </a:rPr>
              <a:t>Healthy – Unhealthy				Heavy – Light</a:t>
            </a:r>
          </a:p>
          <a:p>
            <a:pPr fontAlgn="base"/>
            <a:r>
              <a:rPr lang="en-GB" sz="1600" dirty="0" smtClean="0">
                <a:latin typeface="Arial" pitchFamily="34" charset="0"/>
                <a:cs typeface="Arial" pitchFamily="34" charset="0"/>
              </a:rPr>
              <a:t>Long – Short				Old – New</a:t>
            </a:r>
          </a:p>
          <a:p>
            <a:pPr fontAlgn="base"/>
            <a:r>
              <a:rPr lang="en-GB" sz="1600" dirty="0" smtClean="0">
                <a:latin typeface="Arial" pitchFamily="34" charset="0"/>
                <a:cs typeface="Arial" pitchFamily="34" charset="0"/>
              </a:rPr>
              <a:t>Old – Young				Tall – Short</a:t>
            </a:r>
          </a:p>
          <a:p>
            <a:pPr fontAlgn="base"/>
            <a:r>
              <a:rPr lang="en-GB" sz="1600" dirty="0" smtClean="0">
                <a:latin typeface="Arial" pitchFamily="34" charset="0"/>
                <a:cs typeface="Arial" pitchFamily="34" charset="0"/>
              </a:rPr>
              <a:t>High – Low				Hot – Cold</a:t>
            </a:r>
          </a:p>
          <a:p>
            <a:pPr fontAlgn="base"/>
            <a:r>
              <a:rPr lang="en-GB" sz="1600" dirty="0" smtClean="0">
                <a:latin typeface="Arial" pitchFamily="34" charset="0"/>
                <a:cs typeface="Arial" pitchFamily="34" charset="0"/>
              </a:rPr>
              <a:t>Early – Late				Interesting – Boring</a:t>
            </a:r>
          </a:p>
          <a:p>
            <a:pPr fontAlgn="base"/>
            <a:endParaRPr lang="en-GB" sz="1600" b="1" dirty="0" smtClean="0">
              <a:latin typeface="Arial" pitchFamily="34" charset="0"/>
              <a:cs typeface="Arial" pitchFamily="34" charset="0"/>
            </a:endParaRPr>
          </a:p>
          <a:p>
            <a:pPr fontAlgn="base"/>
            <a:r>
              <a:rPr lang="en-GB" sz="1600" b="1" dirty="0" smtClean="0">
                <a:latin typeface="Arial" pitchFamily="34" charset="0"/>
                <a:cs typeface="Arial" pitchFamily="34" charset="0"/>
              </a:rPr>
              <a:t>Possible things to compare:</a:t>
            </a:r>
            <a:endParaRPr lang="en-GB" sz="1600" dirty="0" smtClean="0">
              <a:latin typeface="Arial" pitchFamily="34" charset="0"/>
              <a:cs typeface="Arial" pitchFamily="34" charset="0"/>
            </a:endParaRPr>
          </a:p>
          <a:p>
            <a:pPr fontAlgn="base">
              <a:buFont typeface="Arial" pitchFamily="34" charset="0"/>
              <a:buChar char="•"/>
            </a:pPr>
            <a:r>
              <a:rPr lang="en-GB" sz="1600" dirty="0" smtClean="0">
                <a:latin typeface="Arial" pitchFamily="34" charset="0"/>
                <a:cs typeface="Arial" pitchFamily="34" charset="0"/>
              </a:rPr>
              <a:t>Family</a:t>
            </a:r>
          </a:p>
          <a:p>
            <a:pPr fontAlgn="base">
              <a:buFont typeface="Arial" pitchFamily="34" charset="0"/>
              <a:buChar char="•"/>
            </a:pPr>
            <a:r>
              <a:rPr lang="en-GB" sz="1600" dirty="0" smtClean="0">
                <a:latin typeface="Arial" pitchFamily="34" charset="0"/>
                <a:cs typeface="Arial" pitchFamily="34" charset="0"/>
              </a:rPr>
              <a:t>Diet</a:t>
            </a:r>
          </a:p>
          <a:p>
            <a:pPr fontAlgn="base">
              <a:buFont typeface="Arial" pitchFamily="34" charset="0"/>
              <a:buChar char="•"/>
            </a:pPr>
            <a:r>
              <a:rPr lang="en-GB" sz="1600" dirty="0" smtClean="0">
                <a:latin typeface="Arial" pitchFamily="34" charset="0"/>
                <a:cs typeface="Arial" pitchFamily="34" charset="0"/>
              </a:rPr>
              <a:t>Home town</a:t>
            </a:r>
          </a:p>
          <a:p>
            <a:pPr fontAlgn="base">
              <a:buFont typeface="Arial" pitchFamily="34" charset="0"/>
              <a:buChar char="•"/>
            </a:pPr>
            <a:r>
              <a:rPr lang="en-GB" sz="1600" dirty="0" smtClean="0">
                <a:latin typeface="Arial" pitchFamily="34" charset="0"/>
                <a:cs typeface="Arial" pitchFamily="34" charset="0"/>
              </a:rPr>
              <a:t>Home</a:t>
            </a:r>
          </a:p>
          <a:p>
            <a:pPr fontAlgn="base">
              <a:buFont typeface="Arial" pitchFamily="34" charset="0"/>
              <a:buChar char="•"/>
            </a:pPr>
            <a:r>
              <a:rPr lang="en-GB" sz="1600" dirty="0" smtClean="0">
                <a:latin typeface="Arial" pitchFamily="34" charset="0"/>
                <a:cs typeface="Arial" pitchFamily="34" charset="0"/>
              </a:rPr>
              <a:t>Weekend</a:t>
            </a:r>
          </a:p>
          <a:p>
            <a:pPr fontAlgn="base">
              <a:buFont typeface="Arial" pitchFamily="34" charset="0"/>
              <a:buChar char="•"/>
            </a:pPr>
            <a:r>
              <a:rPr lang="en-GB" sz="1600" dirty="0" smtClean="0">
                <a:latin typeface="Arial" pitchFamily="34" charset="0"/>
                <a:cs typeface="Arial" pitchFamily="34" charset="0"/>
              </a:rPr>
              <a:t>Hobby</a:t>
            </a:r>
            <a:endParaRPr lang="en-US" b="1" dirty="0" smtClean="0">
              <a:solidFill>
                <a:srgbClr val="0070C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86800" cy="457200"/>
          </a:xfrm>
        </p:spPr>
        <p:txBody>
          <a:bodyPr>
            <a:normAutofit fontScale="90000"/>
          </a:bodyPr>
          <a:lstStyle/>
          <a:p>
            <a:r>
              <a:rPr lang="en-US" b="1" dirty="0" smtClean="0">
                <a:solidFill>
                  <a:schemeClr val="tx1"/>
                </a:solidFill>
                <a:latin typeface="Arial" pitchFamily="34" charset="0"/>
                <a:cs typeface="Arial" pitchFamily="34" charset="0"/>
              </a:rPr>
              <a:t>Noticing Task 1</a:t>
            </a:r>
            <a:endParaRPr lang="en-GB" b="1" dirty="0">
              <a:solidFill>
                <a:schemeClr val="tx1"/>
              </a:solidFill>
              <a:latin typeface="Arial" pitchFamily="34" charset="0"/>
              <a:cs typeface="Arial" pitchFamily="34" charset="0"/>
            </a:endParaRPr>
          </a:p>
        </p:txBody>
      </p:sp>
      <p:sp>
        <p:nvSpPr>
          <p:cNvPr id="3" name="TextBox 2"/>
          <p:cNvSpPr txBox="1"/>
          <p:nvPr/>
        </p:nvSpPr>
        <p:spPr>
          <a:xfrm>
            <a:off x="304800" y="914400"/>
            <a:ext cx="8534400" cy="584775"/>
          </a:xfrm>
          <a:prstGeom prst="rect">
            <a:avLst/>
          </a:prstGeom>
          <a:noFill/>
        </p:spPr>
        <p:txBody>
          <a:bodyPr wrap="square" rtlCol="0">
            <a:spAutoFit/>
          </a:bodyPr>
          <a:lstStyle/>
          <a:p>
            <a:pPr>
              <a:lnSpc>
                <a:spcPct val="100000"/>
              </a:lnSpc>
              <a:spcBef>
                <a:spcPct val="0"/>
              </a:spcBef>
            </a:pPr>
            <a:r>
              <a:rPr lang="en-GB" sz="1600" dirty="0" smtClean="0">
                <a:latin typeface="Century Gothic" pitchFamily="34" charset="0"/>
                <a:ea typeface="Times New Roman" pitchFamily="18" charset="0"/>
                <a:cs typeface="Times-Roman" charset="0"/>
              </a:rPr>
              <a:t>Jane went to a safari trip in South Africa.  Read her e-mail to her sister </a:t>
            </a:r>
            <a:r>
              <a:rPr lang="en-GB" sz="1600" dirty="0" err="1" smtClean="0">
                <a:latin typeface="Century Gothic" pitchFamily="34" charset="0"/>
                <a:ea typeface="Times New Roman" pitchFamily="18" charset="0"/>
                <a:cs typeface="Times-Roman" charset="0"/>
              </a:rPr>
              <a:t>Yara</a:t>
            </a:r>
            <a:r>
              <a:rPr lang="en-GB" sz="1600" dirty="0" smtClean="0">
                <a:latin typeface="Century Gothic" pitchFamily="34" charset="0"/>
                <a:ea typeface="Times New Roman" pitchFamily="18" charset="0"/>
                <a:cs typeface="Times-Roman" charset="0"/>
              </a:rPr>
              <a:t> , then answer the questions which follow</a:t>
            </a:r>
            <a:r>
              <a:rPr lang="en-GB" sz="1600" dirty="0" smtClean="0">
                <a:latin typeface="Verdana" pitchFamily="34" charset="0"/>
                <a:ea typeface="Times New Roman" pitchFamily="18" charset="0"/>
                <a:cs typeface="Times-Roman" charset="0"/>
              </a:rPr>
              <a:t>.</a:t>
            </a:r>
            <a:endParaRPr lang="en-GB" sz="1600" dirty="0" smtClean="0">
              <a:ea typeface="Times New Roman" pitchFamily="18" charset="0"/>
              <a:cs typeface="Times-Roman" charset="0"/>
            </a:endParaRPr>
          </a:p>
        </p:txBody>
      </p:sp>
      <p:sp>
        <p:nvSpPr>
          <p:cNvPr id="5" name="TextBox 4"/>
          <p:cNvSpPr txBox="1"/>
          <p:nvPr/>
        </p:nvSpPr>
        <p:spPr>
          <a:xfrm>
            <a:off x="533400" y="5486400"/>
            <a:ext cx="7848600" cy="646331"/>
          </a:xfrm>
          <a:prstGeom prst="rect">
            <a:avLst/>
          </a:prstGeom>
          <a:noFill/>
        </p:spPr>
        <p:txBody>
          <a:bodyPr wrap="square" rtlCol="0">
            <a:spAutoFit/>
          </a:bodyPr>
          <a:lstStyle/>
          <a:p>
            <a:r>
              <a:rPr lang="en-US" dirty="0" smtClean="0"/>
              <a:t>What does Jane notice about the zebras?</a:t>
            </a:r>
          </a:p>
          <a:p>
            <a:r>
              <a:rPr lang="en-US" dirty="0" smtClean="0"/>
              <a:t>What does Jane think of her trip to South Africa?</a:t>
            </a:r>
            <a:endParaRPr lang="en-GB" dirty="0"/>
          </a:p>
        </p:txBody>
      </p:sp>
      <p:sp>
        <p:nvSpPr>
          <p:cNvPr id="6" name="TextBox 5"/>
          <p:cNvSpPr txBox="1"/>
          <p:nvPr/>
        </p:nvSpPr>
        <p:spPr>
          <a:xfrm>
            <a:off x="457200" y="1600200"/>
            <a:ext cx="8305800" cy="3539430"/>
          </a:xfrm>
          <a:prstGeom prst="rect">
            <a:avLst/>
          </a:prstGeom>
          <a:solidFill>
            <a:schemeClr val="accent5">
              <a:lumMod val="40000"/>
              <a:lumOff val="60000"/>
            </a:schemeClr>
          </a:solidFill>
        </p:spPr>
        <p:txBody>
          <a:bodyPr wrap="square" rtlCol="0">
            <a:spAutoFit/>
          </a:bodyPr>
          <a:lstStyle/>
          <a:p>
            <a:pPr algn="just"/>
            <a:r>
              <a:rPr lang="en-US" sz="1600" dirty="0" smtClean="0"/>
              <a:t>Dear </a:t>
            </a:r>
            <a:r>
              <a:rPr lang="en-US" sz="1600" dirty="0" err="1" smtClean="0"/>
              <a:t>Yara</a:t>
            </a:r>
            <a:r>
              <a:rPr lang="en-US" sz="1600" dirty="0" smtClean="0"/>
              <a:t>,</a:t>
            </a:r>
          </a:p>
          <a:p>
            <a:pPr algn="just"/>
            <a:endParaRPr lang="en-US" sz="1600" dirty="0" smtClean="0"/>
          </a:p>
          <a:p>
            <a:pPr algn="just"/>
            <a:r>
              <a:rPr lang="en-US" sz="1600" dirty="0" smtClean="0"/>
              <a:t>How have you been ?  How </a:t>
            </a:r>
            <a:r>
              <a:rPr lang="en-US" sz="1600" dirty="0" smtClean="0"/>
              <a:t>are </a:t>
            </a:r>
            <a:r>
              <a:rPr lang="en-US" sz="1600" dirty="0" smtClean="0"/>
              <a:t>your swimming </a:t>
            </a:r>
            <a:r>
              <a:rPr lang="en-US" sz="1600" dirty="0" smtClean="0"/>
              <a:t>lessons </a:t>
            </a:r>
            <a:r>
              <a:rPr lang="en-US" sz="1600" dirty="0" smtClean="0"/>
              <a:t>going?  How are our brothers?  I hope they are not bothering you so much.</a:t>
            </a:r>
          </a:p>
          <a:p>
            <a:pPr algn="just"/>
            <a:endParaRPr lang="en-US" sz="1600" dirty="0" smtClean="0"/>
          </a:p>
          <a:p>
            <a:pPr algn="just"/>
            <a:r>
              <a:rPr lang="en-US" sz="1600" dirty="0" smtClean="0"/>
              <a:t>You should see South Africa!  It is absolutely gorgeous here.  Yesterday we went on a safari </a:t>
            </a:r>
            <a:r>
              <a:rPr lang="en-US" sz="1600" dirty="0" smtClean="0"/>
              <a:t>trip, </a:t>
            </a:r>
            <a:r>
              <a:rPr lang="en-US" sz="1600" dirty="0" smtClean="0"/>
              <a:t>and I can’t begin to tell you how much I enjoyed the experience.</a:t>
            </a:r>
          </a:p>
          <a:p>
            <a:pPr algn="just"/>
            <a:endParaRPr lang="en-US" sz="1600" dirty="0" smtClean="0"/>
          </a:p>
          <a:p>
            <a:pPr algn="just"/>
            <a:r>
              <a:rPr lang="en-US" sz="1600" dirty="0" smtClean="0"/>
              <a:t>All the animals are so well fed and taken care of in the reservation camps.  I saw one </a:t>
            </a:r>
            <a:r>
              <a:rPr lang="en-US" sz="1600" b="1" dirty="0" smtClean="0">
                <a:solidFill>
                  <a:srgbClr val="FF0000"/>
                </a:solidFill>
              </a:rPr>
              <a:t>fat</a:t>
            </a:r>
            <a:r>
              <a:rPr lang="en-US" sz="1600" dirty="0" smtClean="0"/>
              <a:t> zebra drinking by the river, and I could barely hold my breath in fear of startling </a:t>
            </a:r>
            <a:r>
              <a:rPr lang="en-US" sz="1600" dirty="0" smtClean="0"/>
              <a:t>it, only </a:t>
            </a:r>
            <a:r>
              <a:rPr lang="en-US" sz="1600" dirty="0" smtClean="0"/>
              <a:t>to find out a whole herd of zebra with one </a:t>
            </a:r>
            <a:r>
              <a:rPr lang="en-US" sz="1600" b="1" dirty="0" smtClean="0">
                <a:solidFill>
                  <a:srgbClr val="FF0000"/>
                </a:solidFill>
              </a:rPr>
              <a:t>fatter</a:t>
            </a:r>
            <a:r>
              <a:rPr lang="en-US" sz="1600" dirty="0" smtClean="0"/>
              <a:t> than the next!</a:t>
            </a:r>
          </a:p>
          <a:p>
            <a:pPr algn="just"/>
            <a:endParaRPr lang="en-US" sz="1600" dirty="0" smtClean="0"/>
          </a:p>
          <a:p>
            <a:pPr algn="just"/>
            <a:r>
              <a:rPr lang="en-US" sz="1600" dirty="0" smtClean="0"/>
              <a:t>I definitely find this trip </a:t>
            </a:r>
            <a:r>
              <a:rPr lang="en-US" sz="1600" b="1" dirty="0" smtClean="0">
                <a:solidFill>
                  <a:srgbClr val="FF0000"/>
                </a:solidFill>
              </a:rPr>
              <a:t>more enjoyable </a:t>
            </a:r>
            <a:r>
              <a:rPr lang="en-US" sz="1600" dirty="0" smtClean="0"/>
              <a:t>than the time we visited New York </a:t>
            </a:r>
            <a:r>
              <a:rPr lang="en-US" sz="1600" dirty="0" smtClean="0"/>
              <a:t>city, </a:t>
            </a:r>
            <a:r>
              <a:rPr lang="en-US" sz="1600" dirty="0" smtClean="0"/>
              <a:t>as I feel closer to nature here.  The only thing I wish for is that you would be here to enjoy the sights with me.</a:t>
            </a:r>
            <a:endParaRPr lang="en-GB" sz="1600" dirty="0"/>
          </a:p>
        </p:txBody>
      </p:sp>
      <p:pic>
        <p:nvPicPr>
          <p:cNvPr id="16386" name="Picture 2" descr="http://tv-facts.net/wp-content/uploads/2012/11/Madagascar-3-Wallpaper.jpg"/>
          <p:cNvPicPr>
            <a:picLocks noChangeAspect="1" noChangeArrowheads="1"/>
          </p:cNvPicPr>
          <p:nvPr/>
        </p:nvPicPr>
        <p:blipFill>
          <a:blip r:embed="rId3" cstate="print"/>
          <a:srcRect/>
          <a:stretch>
            <a:fillRect/>
          </a:stretch>
        </p:blipFill>
        <p:spPr bwMode="auto">
          <a:xfrm>
            <a:off x="6400800" y="5029200"/>
            <a:ext cx="2514600" cy="1571625"/>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381000"/>
          </a:xfrm>
        </p:spPr>
        <p:txBody>
          <a:bodyPr>
            <a:normAutofit fontScale="90000"/>
          </a:bodyPr>
          <a:lstStyle/>
          <a:p>
            <a:r>
              <a:rPr lang="en-US" b="1" dirty="0" smtClean="0">
                <a:solidFill>
                  <a:schemeClr val="tx1"/>
                </a:solidFill>
                <a:latin typeface="Arial" pitchFamily="34" charset="0"/>
                <a:cs typeface="Arial" pitchFamily="34" charset="0"/>
              </a:rPr>
              <a:t>Usage 1</a:t>
            </a:r>
            <a:endParaRPr lang="en-GB" b="1" dirty="0">
              <a:solidFill>
                <a:schemeClr val="tx1"/>
              </a:solidFill>
              <a:latin typeface="Arial" pitchFamily="34" charset="0"/>
              <a:cs typeface="Arial" pitchFamily="34" charset="0"/>
            </a:endParaRPr>
          </a:p>
        </p:txBody>
      </p:sp>
      <p:sp>
        <p:nvSpPr>
          <p:cNvPr id="3" name="TextBox 2"/>
          <p:cNvSpPr txBox="1"/>
          <p:nvPr/>
        </p:nvSpPr>
        <p:spPr>
          <a:xfrm>
            <a:off x="304800" y="914400"/>
            <a:ext cx="5181600" cy="5262979"/>
          </a:xfrm>
          <a:prstGeom prst="rect">
            <a:avLst/>
          </a:prstGeom>
          <a:noFill/>
        </p:spPr>
        <p:txBody>
          <a:bodyPr wrap="square" rtlCol="0">
            <a:spAutoFit/>
          </a:bodyPr>
          <a:lstStyle/>
          <a:p>
            <a:pPr algn="just"/>
            <a:r>
              <a:rPr lang="en-US" sz="3200" b="1" dirty="0" smtClean="0">
                <a:solidFill>
                  <a:srgbClr val="0070C0"/>
                </a:solidFill>
                <a:latin typeface="Arial" pitchFamily="34" charset="0"/>
                <a:cs typeface="Arial" pitchFamily="34" charset="0"/>
              </a:rPr>
              <a:t>Comparatives</a:t>
            </a:r>
          </a:p>
          <a:p>
            <a:pPr algn="just"/>
            <a:endParaRPr lang="en-US" sz="3200" b="1" dirty="0" smtClean="0">
              <a:solidFill>
                <a:srgbClr val="0070C0"/>
              </a:solidFill>
              <a:latin typeface="Arial" pitchFamily="34" charset="0"/>
              <a:cs typeface="Arial" pitchFamily="34" charset="0"/>
            </a:endParaRPr>
          </a:p>
          <a:p>
            <a:pPr algn="just">
              <a:buFont typeface="Arial" pitchFamily="34" charset="0"/>
              <a:buChar char="•"/>
            </a:pPr>
            <a:r>
              <a:rPr lang="en-US" sz="1600" b="1" dirty="0" smtClean="0">
                <a:latin typeface="Arial" pitchFamily="34" charset="0"/>
                <a:cs typeface="Arial" pitchFamily="34" charset="0"/>
              </a:rPr>
              <a:t>What are adjectives?</a:t>
            </a:r>
            <a:endParaRPr lang="en-GB" sz="1600" b="1" dirty="0" smtClean="0">
              <a:latin typeface="Arial" pitchFamily="34" charset="0"/>
              <a:cs typeface="Arial" pitchFamily="34" charset="0"/>
            </a:endParaRPr>
          </a:p>
          <a:p>
            <a:pPr algn="just"/>
            <a:endParaRPr lang="en-US" sz="1600" b="1" dirty="0" smtClean="0">
              <a:latin typeface="Arial" pitchFamily="34" charset="0"/>
              <a:cs typeface="Arial" pitchFamily="34" charset="0"/>
            </a:endParaRPr>
          </a:p>
          <a:p>
            <a:pPr algn="just"/>
            <a:r>
              <a:rPr lang="en-GB" sz="1600" dirty="0" smtClean="0">
                <a:latin typeface="Arial" pitchFamily="34" charset="0"/>
                <a:cs typeface="Arial" pitchFamily="34" charset="0"/>
              </a:rPr>
              <a:t>Adjectives are simply words that describe.</a:t>
            </a:r>
          </a:p>
          <a:p>
            <a:pPr algn="just"/>
            <a:endParaRPr lang="en-US" sz="1600" dirty="0" smtClean="0">
              <a:latin typeface="Arial" pitchFamily="34" charset="0"/>
              <a:cs typeface="Arial" pitchFamily="34" charset="0"/>
            </a:endParaRPr>
          </a:p>
          <a:p>
            <a:pPr algn="just"/>
            <a:r>
              <a:rPr lang="en-US" sz="1600" dirty="0" smtClean="0">
                <a:latin typeface="Arial" pitchFamily="34" charset="0"/>
                <a:cs typeface="Arial" pitchFamily="34" charset="0"/>
              </a:rPr>
              <a:t>Ex.  The book is </a:t>
            </a:r>
            <a:r>
              <a:rPr lang="en-US" sz="1600" b="1" dirty="0" smtClean="0">
                <a:solidFill>
                  <a:srgbClr val="FF0000"/>
                </a:solidFill>
                <a:latin typeface="Arial" pitchFamily="34" charset="0"/>
                <a:cs typeface="Arial" pitchFamily="34" charset="0"/>
              </a:rPr>
              <a:t>interesting</a:t>
            </a:r>
            <a:r>
              <a:rPr lang="en-US" sz="1600" dirty="0" smtClean="0">
                <a:latin typeface="Arial" pitchFamily="34" charset="0"/>
                <a:cs typeface="Arial" pitchFamily="34" charset="0"/>
              </a:rPr>
              <a:t>.</a:t>
            </a:r>
          </a:p>
          <a:p>
            <a:pPr algn="just"/>
            <a:r>
              <a:rPr lang="en-US" sz="1600" dirty="0" smtClean="0">
                <a:latin typeface="Arial" pitchFamily="34" charset="0"/>
                <a:cs typeface="Arial" pitchFamily="34" charset="0"/>
              </a:rPr>
              <a:t>Ex.  I have a </a:t>
            </a:r>
            <a:r>
              <a:rPr lang="en-US" sz="1600" b="1" dirty="0" smtClean="0">
                <a:solidFill>
                  <a:srgbClr val="FF0000"/>
                </a:solidFill>
                <a:latin typeface="Arial" pitchFamily="34" charset="0"/>
                <a:cs typeface="Arial" pitchFamily="34" charset="0"/>
              </a:rPr>
              <a:t>tall</a:t>
            </a:r>
            <a:r>
              <a:rPr lang="en-US" sz="1600" dirty="0" smtClean="0">
                <a:latin typeface="Arial" pitchFamily="34" charset="0"/>
                <a:cs typeface="Arial" pitchFamily="34" charset="0"/>
              </a:rPr>
              <a:t> sister.</a:t>
            </a:r>
          </a:p>
          <a:p>
            <a:pPr algn="just"/>
            <a:endParaRPr lang="en-US" sz="1600" dirty="0" smtClean="0">
              <a:latin typeface="Arial" pitchFamily="34" charset="0"/>
              <a:cs typeface="Arial" pitchFamily="34" charset="0"/>
            </a:endParaRPr>
          </a:p>
          <a:p>
            <a:pPr algn="just"/>
            <a:r>
              <a:rPr lang="en-US" sz="1600" dirty="0" smtClean="0">
                <a:latin typeface="Arial" pitchFamily="34" charset="0"/>
                <a:cs typeface="Arial" pitchFamily="34" charset="0"/>
              </a:rPr>
              <a:t>Comparative adjectives are a type of </a:t>
            </a:r>
            <a:r>
              <a:rPr lang="en-US" sz="1600" dirty="0" smtClean="0">
                <a:latin typeface="Arial" pitchFamily="34" charset="0"/>
                <a:cs typeface="Arial" pitchFamily="34" charset="0"/>
              </a:rPr>
              <a:t>adjective </a:t>
            </a:r>
            <a:r>
              <a:rPr lang="en-US" sz="1600" dirty="0" smtClean="0">
                <a:latin typeface="Arial" pitchFamily="34" charset="0"/>
                <a:cs typeface="Arial" pitchFamily="34" charset="0"/>
              </a:rPr>
              <a:t>used for highlighting the difference between two objects, or two nouns. </a:t>
            </a:r>
          </a:p>
          <a:p>
            <a:pPr algn="just"/>
            <a:endParaRPr lang="en-US" sz="1600" dirty="0" smtClean="0">
              <a:latin typeface="Arial" pitchFamily="34" charset="0"/>
              <a:cs typeface="Arial" pitchFamily="34" charset="0"/>
            </a:endParaRPr>
          </a:p>
          <a:p>
            <a:pPr algn="just"/>
            <a:r>
              <a:rPr lang="en-US" sz="1600" dirty="0" smtClean="0">
                <a:latin typeface="Arial" pitchFamily="34" charset="0"/>
                <a:cs typeface="Arial" pitchFamily="34" charset="0"/>
              </a:rPr>
              <a:t>Use comparative adjectives to compare two objects or two nouns.</a:t>
            </a:r>
          </a:p>
          <a:p>
            <a:pPr algn="just"/>
            <a:endParaRPr lang="en-US" sz="1600" dirty="0" smtClean="0">
              <a:latin typeface="Arial" pitchFamily="34" charset="0"/>
              <a:cs typeface="Arial" pitchFamily="34" charset="0"/>
            </a:endParaRPr>
          </a:p>
          <a:p>
            <a:pPr algn="just"/>
            <a:r>
              <a:rPr lang="en-US" sz="1600" dirty="0" smtClean="0">
                <a:latin typeface="Arial" pitchFamily="34" charset="0"/>
                <a:cs typeface="Arial" pitchFamily="34" charset="0"/>
              </a:rPr>
              <a:t>Ex.  My sister is </a:t>
            </a:r>
            <a:r>
              <a:rPr lang="en-US" sz="1600" b="1" dirty="0" smtClean="0">
                <a:solidFill>
                  <a:srgbClr val="FF0000"/>
                </a:solidFill>
                <a:latin typeface="Arial" pitchFamily="34" charset="0"/>
                <a:cs typeface="Arial" pitchFamily="34" charset="0"/>
              </a:rPr>
              <a:t>taller</a:t>
            </a:r>
            <a:r>
              <a:rPr lang="en-US" sz="1600" dirty="0" smtClean="0">
                <a:latin typeface="Arial" pitchFamily="34" charset="0"/>
                <a:cs typeface="Arial" pitchFamily="34" charset="0"/>
              </a:rPr>
              <a:t> than me.</a:t>
            </a:r>
          </a:p>
          <a:p>
            <a:pPr algn="just"/>
            <a:r>
              <a:rPr lang="en-US" sz="1600" dirty="0" smtClean="0">
                <a:latin typeface="Arial" pitchFamily="34" charset="0"/>
                <a:cs typeface="Arial" pitchFamily="34" charset="0"/>
              </a:rPr>
              <a:t>Ex.  That book is </a:t>
            </a:r>
            <a:r>
              <a:rPr lang="en-US" sz="1600" b="1" dirty="0" smtClean="0">
                <a:solidFill>
                  <a:srgbClr val="FF0000"/>
                </a:solidFill>
                <a:latin typeface="Arial" pitchFamily="34" charset="0"/>
                <a:cs typeface="Arial" pitchFamily="34" charset="0"/>
              </a:rPr>
              <a:t>more expensive </a:t>
            </a:r>
            <a:r>
              <a:rPr lang="en-US" sz="1600" dirty="0" smtClean="0">
                <a:latin typeface="Arial" pitchFamily="34" charset="0"/>
                <a:cs typeface="Arial" pitchFamily="34" charset="0"/>
              </a:rPr>
              <a:t>than the one I saw at </a:t>
            </a:r>
            <a:r>
              <a:rPr lang="en-US" sz="1600" dirty="0" err="1" smtClean="0">
                <a:latin typeface="Arial" pitchFamily="34" charset="0"/>
                <a:cs typeface="Arial" pitchFamily="34" charset="0"/>
              </a:rPr>
              <a:t>Jarir</a:t>
            </a:r>
            <a:r>
              <a:rPr lang="en-US" sz="1600" dirty="0" smtClean="0">
                <a:latin typeface="Arial" pitchFamily="34" charset="0"/>
                <a:cs typeface="Arial" pitchFamily="34" charset="0"/>
              </a:rPr>
              <a:t> Bookstore.</a:t>
            </a:r>
            <a:endParaRPr lang="en-GB" sz="1600" dirty="0" smtClean="0">
              <a:latin typeface="Arial" pitchFamily="34" charset="0"/>
              <a:cs typeface="Arial" pitchFamily="34" charset="0"/>
            </a:endParaRPr>
          </a:p>
        </p:txBody>
      </p:sp>
      <p:pic>
        <p:nvPicPr>
          <p:cNvPr id="14338" name="Picture 2" descr="http://edplace.com/userfiles/image/three%20children.jpg"/>
          <p:cNvPicPr>
            <a:picLocks noChangeAspect="1" noChangeArrowheads="1"/>
          </p:cNvPicPr>
          <p:nvPr/>
        </p:nvPicPr>
        <p:blipFill>
          <a:blip r:embed="rId2" cstate="print"/>
          <a:srcRect/>
          <a:stretch>
            <a:fillRect/>
          </a:stretch>
        </p:blipFill>
        <p:spPr bwMode="auto">
          <a:xfrm>
            <a:off x="5715000" y="914400"/>
            <a:ext cx="3089188" cy="2057400"/>
          </a:xfrm>
          <a:prstGeom prst="rect">
            <a:avLst/>
          </a:prstGeom>
          <a:noFill/>
        </p:spPr>
      </p:pic>
      <p:pic>
        <p:nvPicPr>
          <p:cNvPr id="14339" name="Picture 3"/>
          <p:cNvPicPr>
            <a:picLocks noChangeAspect="1" noChangeArrowheads="1"/>
          </p:cNvPicPr>
          <p:nvPr/>
        </p:nvPicPr>
        <p:blipFill>
          <a:blip r:embed="rId3" cstate="print"/>
          <a:srcRect/>
          <a:stretch>
            <a:fillRect/>
          </a:stretch>
        </p:blipFill>
        <p:spPr bwMode="auto">
          <a:xfrm>
            <a:off x="5791200" y="3581400"/>
            <a:ext cx="3022600" cy="2266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381000"/>
          </a:xfrm>
        </p:spPr>
        <p:txBody>
          <a:bodyPr>
            <a:normAutofit fontScale="90000"/>
          </a:bodyPr>
          <a:lstStyle/>
          <a:p>
            <a:r>
              <a:rPr lang="en-US" b="1" dirty="0" smtClean="0">
                <a:latin typeface="Arial" pitchFamily="34" charset="0"/>
                <a:cs typeface="Arial" pitchFamily="34" charset="0"/>
              </a:rPr>
              <a:t>Rules 1</a:t>
            </a:r>
            <a:endParaRPr lang="en-GB" b="1" dirty="0">
              <a:latin typeface="Arial" pitchFamily="34" charset="0"/>
              <a:cs typeface="Arial" pitchFamily="34" charset="0"/>
            </a:endParaRPr>
          </a:p>
        </p:txBody>
      </p:sp>
      <p:grpSp>
        <p:nvGrpSpPr>
          <p:cNvPr id="10" name="Group 9"/>
          <p:cNvGrpSpPr/>
          <p:nvPr/>
        </p:nvGrpSpPr>
        <p:grpSpPr>
          <a:xfrm>
            <a:off x="304800" y="914400"/>
            <a:ext cx="8610600" cy="5632311"/>
            <a:chOff x="304800" y="914400"/>
            <a:chExt cx="8610600" cy="5632311"/>
          </a:xfrm>
        </p:grpSpPr>
        <p:sp>
          <p:nvSpPr>
            <p:cNvPr id="3" name="TextBox 2"/>
            <p:cNvSpPr txBox="1"/>
            <p:nvPr/>
          </p:nvSpPr>
          <p:spPr>
            <a:xfrm>
              <a:off x="304800" y="914400"/>
              <a:ext cx="8610600" cy="5632311"/>
            </a:xfrm>
            <a:prstGeom prst="rect">
              <a:avLst/>
            </a:prstGeom>
            <a:noFill/>
          </p:spPr>
          <p:txBody>
            <a:bodyPr wrap="square" rtlCol="0">
              <a:spAutoFit/>
            </a:bodyPr>
            <a:lstStyle/>
            <a:p>
              <a:pPr marL="342900" indent="-342900" algn="just">
                <a:buAutoNum type="arabicPeriod"/>
              </a:pPr>
              <a:r>
                <a:rPr lang="en-US" b="1" dirty="0" smtClean="0">
                  <a:latin typeface="Century Gothic" pitchFamily="34" charset="0"/>
                  <a:ea typeface="Times New Roman" pitchFamily="18" charset="0"/>
                  <a:cs typeface="Times-Roman" charset="0"/>
                </a:rPr>
                <a:t>Rule 1.  Add “</a:t>
              </a:r>
              <a:r>
                <a:rPr lang="en-US" b="1" dirty="0" err="1" smtClean="0">
                  <a:solidFill>
                    <a:srgbClr val="0070C0"/>
                  </a:solidFill>
                  <a:latin typeface="Century Gothic" pitchFamily="34" charset="0"/>
                  <a:ea typeface="Times New Roman" pitchFamily="18" charset="0"/>
                  <a:cs typeface="Times-Roman" charset="0"/>
                </a:rPr>
                <a:t>er</a:t>
              </a:r>
              <a:r>
                <a:rPr lang="en-US" b="1" dirty="0" smtClean="0">
                  <a:latin typeface="Century Gothic" pitchFamily="34" charset="0"/>
                  <a:ea typeface="Times New Roman" pitchFamily="18" charset="0"/>
                  <a:cs typeface="Times-Roman" charset="0"/>
                </a:rPr>
                <a:t>” to the end of one-syllable adjectives.  (superiority)</a:t>
              </a:r>
              <a:endParaRPr lang="en-US" dirty="0" smtClean="0">
                <a:latin typeface="Century Gothic" pitchFamily="34" charset="0"/>
                <a:ea typeface="Times New Roman" pitchFamily="18" charset="0"/>
                <a:cs typeface="Times-Roman" charset="0"/>
              </a:endParaRPr>
            </a:p>
            <a:p>
              <a:pPr marL="342900" indent="-342900" algn="just"/>
              <a:endParaRPr lang="en-US" dirty="0" smtClean="0">
                <a:latin typeface="Century Gothic" pitchFamily="34" charset="0"/>
              </a:endParaRPr>
            </a:p>
            <a:p>
              <a:pPr marL="342900" indent="-342900" algn="just"/>
              <a:r>
                <a:rPr lang="en-US" b="1" dirty="0" smtClean="0">
                  <a:solidFill>
                    <a:srgbClr val="FF0000"/>
                  </a:solidFill>
                  <a:latin typeface="Century Gothic" pitchFamily="34" charset="0"/>
                </a:rPr>
                <a:t>! </a:t>
              </a:r>
              <a:r>
                <a:rPr lang="en-US" dirty="0" smtClean="0">
                  <a:latin typeface="Century Gothic" pitchFamily="34" charset="0"/>
                </a:rPr>
                <a:t>Do not forget to add “</a:t>
              </a:r>
              <a:r>
                <a:rPr lang="en-US" b="1" dirty="0" smtClean="0">
                  <a:solidFill>
                    <a:srgbClr val="0070C0"/>
                  </a:solidFill>
                  <a:latin typeface="Century Gothic" pitchFamily="34" charset="0"/>
                </a:rPr>
                <a:t>than</a:t>
              </a:r>
              <a:r>
                <a:rPr lang="en-US" dirty="0" smtClean="0">
                  <a:latin typeface="Century Gothic" pitchFamily="34" charset="0"/>
                </a:rPr>
                <a:t>” before the name of the person being compared to.</a:t>
              </a:r>
            </a:p>
            <a:p>
              <a:pPr marL="342900" indent="-342900" algn="just"/>
              <a:endParaRPr lang="en-US" dirty="0" smtClean="0">
                <a:latin typeface="Century Gothic" pitchFamily="34" charset="0"/>
              </a:endParaRPr>
            </a:p>
            <a:p>
              <a:pPr marL="342900" indent="-342900" algn="just"/>
              <a:r>
                <a:rPr lang="en-US" b="1" dirty="0" smtClean="0">
                  <a:latin typeface="Century Gothic" pitchFamily="34" charset="0"/>
                </a:rPr>
                <a:t>Structure</a:t>
              </a:r>
              <a:r>
                <a:rPr lang="en-US" dirty="0" smtClean="0">
                  <a:latin typeface="Century Gothic" pitchFamily="34" charset="0"/>
                </a:rPr>
                <a:t>:  Subject + verb + comparative adjective + (noun) +than + object</a:t>
              </a:r>
            </a:p>
            <a:p>
              <a:pPr marL="342900" indent="-342900" algn="just"/>
              <a:endParaRPr lang="en-US" dirty="0" smtClean="0">
                <a:latin typeface="Century Gothic" pitchFamily="34" charset="0"/>
              </a:endParaRPr>
            </a:p>
            <a:p>
              <a:pPr marL="342900" indent="-342900" algn="just"/>
              <a:r>
                <a:rPr lang="en-US" dirty="0" smtClean="0">
                  <a:latin typeface="Century Gothic" pitchFamily="34" charset="0"/>
                </a:rPr>
                <a:t>Ex.  David is a </a:t>
              </a:r>
              <a:r>
                <a:rPr lang="en-US" b="1" dirty="0" smtClean="0">
                  <a:solidFill>
                    <a:srgbClr val="FF0000"/>
                  </a:solidFill>
                  <a:latin typeface="Century Gothic" pitchFamily="34" charset="0"/>
                </a:rPr>
                <a:t>stronger</a:t>
              </a:r>
              <a:r>
                <a:rPr lang="en-US" dirty="0" smtClean="0">
                  <a:latin typeface="Century Gothic" pitchFamily="34" charset="0"/>
                </a:rPr>
                <a:t> speller </a:t>
              </a:r>
              <a:r>
                <a:rPr lang="en-US" b="1" dirty="0" smtClean="0">
                  <a:solidFill>
                    <a:srgbClr val="0070C0"/>
                  </a:solidFill>
                  <a:latin typeface="Century Gothic" pitchFamily="34" charset="0"/>
                </a:rPr>
                <a:t>than</a:t>
              </a:r>
              <a:r>
                <a:rPr lang="en-US" dirty="0" smtClean="0">
                  <a:latin typeface="Century Gothic" pitchFamily="34" charset="0"/>
                </a:rPr>
                <a:t> </a:t>
              </a:r>
              <a:r>
                <a:rPr lang="en-US" dirty="0" err="1" smtClean="0">
                  <a:latin typeface="Century Gothic" pitchFamily="34" charset="0"/>
                </a:rPr>
                <a:t>Navid</a:t>
              </a:r>
              <a:r>
                <a:rPr lang="en-US" dirty="0" smtClean="0">
                  <a:latin typeface="Century Gothic" pitchFamily="34" charset="0"/>
                </a:rPr>
                <a:t>.</a:t>
              </a:r>
            </a:p>
            <a:p>
              <a:pPr marL="342900" indent="-342900" algn="just"/>
              <a:endParaRPr lang="en-US" dirty="0">
                <a:latin typeface="Century Gothic" pitchFamily="34" charset="0"/>
              </a:endParaRPr>
            </a:p>
            <a:p>
              <a:pPr marL="342900" indent="-342900" algn="just">
                <a:buAutoNum type="arabicPeriod" startAt="2"/>
              </a:pPr>
              <a:r>
                <a:rPr lang="en-US" b="1" dirty="0" smtClean="0">
                  <a:latin typeface="Century Gothic" pitchFamily="34" charset="0"/>
                </a:rPr>
                <a:t>Rule 2.  For adjectives that end with a consonant preceded by a vowel, </a:t>
              </a:r>
              <a:r>
                <a:rPr lang="en-US" b="1" dirty="0" smtClean="0">
                  <a:solidFill>
                    <a:srgbClr val="0070C0"/>
                  </a:solidFill>
                  <a:latin typeface="Century Gothic" pitchFamily="34" charset="0"/>
                </a:rPr>
                <a:t>double the final consonant </a:t>
              </a:r>
              <a:r>
                <a:rPr lang="en-US" b="1" dirty="0" smtClean="0">
                  <a:latin typeface="Century Gothic" pitchFamily="34" charset="0"/>
                </a:rPr>
                <a:t>and then add “</a:t>
              </a:r>
              <a:r>
                <a:rPr lang="en-US" b="1" dirty="0" err="1" smtClean="0">
                  <a:solidFill>
                    <a:srgbClr val="0070C0"/>
                  </a:solidFill>
                  <a:latin typeface="Century Gothic" pitchFamily="34" charset="0"/>
                </a:rPr>
                <a:t>er</a:t>
              </a:r>
              <a:r>
                <a:rPr lang="en-US" b="1" dirty="0" smtClean="0">
                  <a:latin typeface="Century Gothic" pitchFamily="34" charset="0"/>
                </a:rPr>
                <a:t>”</a:t>
              </a:r>
              <a:r>
                <a:rPr lang="en-US" dirty="0" smtClean="0">
                  <a:latin typeface="Century Gothic" pitchFamily="34" charset="0"/>
                </a:rPr>
                <a:t>.</a:t>
              </a:r>
            </a:p>
            <a:p>
              <a:pPr marL="342900" indent="-342900" algn="just"/>
              <a:endParaRPr lang="en-US" dirty="0">
                <a:latin typeface="Century Gothic" pitchFamily="34" charset="0"/>
              </a:endParaRPr>
            </a:p>
            <a:p>
              <a:r>
                <a:rPr lang="en-US" dirty="0" smtClean="0">
                  <a:latin typeface="Arial" pitchFamily="34" charset="0"/>
                  <a:cs typeface="Arial" pitchFamily="34" charset="0"/>
                </a:rPr>
                <a:t>Ex.  B</a:t>
              </a:r>
              <a:r>
                <a:rPr lang="en-US" dirty="0" smtClean="0">
                  <a:solidFill>
                    <a:srgbClr val="00B050"/>
                  </a:solidFill>
                  <a:latin typeface="Arial" pitchFamily="34" charset="0"/>
                  <a:cs typeface="Arial" pitchFamily="34" charset="0"/>
                </a:rPr>
                <a:t>i</a:t>
              </a:r>
              <a:r>
                <a:rPr lang="en-US" dirty="0" smtClean="0">
                  <a:solidFill>
                    <a:srgbClr val="C00000"/>
                  </a:solidFill>
                  <a:latin typeface="Arial" pitchFamily="34" charset="0"/>
                  <a:cs typeface="Arial" pitchFamily="34" charset="0"/>
                </a:rPr>
                <a:t>g </a:t>
              </a:r>
              <a:r>
                <a:rPr lang="en-US" dirty="0" smtClean="0">
                  <a:latin typeface="Arial" pitchFamily="34" charset="0"/>
                  <a:cs typeface="Arial" pitchFamily="34" charset="0"/>
                </a:rPr>
                <a:t>			Bi</a:t>
              </a:r>
              <a:r>
                <a:rPr lang="en-US" dirty="0" smtClean="0">
                  <a:solidFill>
                    <a:srgbClr val="C00000"/>
                  </a:solidFill>
                  <a:latin typeface="Arial" pitchFamily="34" charset="0"/>
                  <a:cs typeface="Arial" pitchFamily="34" charset="0"/>
                </a:rPr>
                <a:t>gg</a:t>
              </a:r>
              <a:r>
                <a:rPr lang="en-US" dirty="0" smtClean="0">
                  <a:solidFill>
                    <a:srgbClr val="0070C0"/>
                  </a:solidFill>
                  <a:latin typeface="Arial" pitchFamily="34" charset="0"/>
                  <a:cs typeface="Arial" pitchFamily="34" charset="0"/>
                </a:rPr>
                <a:t>er</a:t>
              </a:r>
            </a:p>
            <a:p>
              <a:r>
                <a:rPr lang="en-US" dirty="0" smtClean="0">
                  <a:latin typeface="Arial" pitchFamily="34" charset="0"/>
                  <a:cs typeface="Arial" pitchFamily="34" charset="0"/>
                </a:rPr>
                <a:t>Ex.  Th</a:t>
              </a:r>
              <a:r>
                <a:rPr lang="en-US" dirty="0" smtClean="0">
                  <a:solidFill>
                    <a:srgbClr val="00B050"/>
                  </a:solidFill>
                  <a:latin typeface="Arial" pitchFamily="34" charset="0"/>
                  <a:cs typeface="Arial" pitchFamily="34" charset="0"/>
                </a:rPr>
                <a:t>i</a:t>
              </a:r>
              <a:r>
                <a:rPr lang="en-US" dirty="0" smtClean="0">
                  <a:solidFill>
                    <a:srgbClr val="C00000"/>
                  </a:solidFill>
                  <a:latin typeface="Arial" pitchFamily="34" charset="0"/>
                  <a:cs typeface="Arial" pitchFamily="34" charset="0"/>
                </a:rPr>
                <a:t>n</a:t>
              </a:r>
              <a:r>
                <a:rPr lang="en-US" dirty="0" smtClean="0">
                  <a:latin typeface="Arial" pitchFamily="34" charset="0"/>
                  <a:cs typeface="Arial" pitchFamily="34" charset="0"/>
                </a:rPr>
                <a:t> 		Thi</a:t>
              </a:r>
              <a:r>
                <a:rPr lang="en-US" dirty="0" smtClean="0">
                  <a:solidFill>
                    <a:srgbClr val="C00000"/>
                  </a:solidFill>
                  <a:latin typeface="Arial" pitchFamily="34" charset="0"/>
                  <a:cs typeface="Arial" pitchFamily="34" charset="0"/>
                </a:rPr>
                <a:t>nn</a:t>
              </a:r>
              <a:r>
                <a:rPr lang="en-US" dirty="0" smtClean="0">
                  <a:solidFill>
                    <a:srgbClr val="0070C0"/>
                  </a:solidFill>
                  <a:latin typeface="Arial" pitchFamily="34" charset="0"/>
                  <a:cs typeface="Arial" pitchFamily="34" charset="0"/>
                </a:rPr>
                <a:t>er</a:t>
              </a:r>
            </a:p>
            <a:p>
              <a:r>
                <a:rPr lang="en-US" dirty="0" smtClean="0">
                  <a:latin typeface="Arial" pitchFamily="34" charset="0"/>
                  <a:cs typeface="Arial" pitchFamily="34" charset="0"/>
                </a:rPr>
                <a:t>Ex.  F</a:t>
              </a:r>
              <a:r>
                <a:rPr lang="en-US" dirty="0" smtClean="0">
                  <a:solidFill>
                    <a:srgbClr val="00B050"/>
                  </a:solidFill>
                  <a:latin typeface="Arial" pitchFamily="34" charset="0"/>
                  <a:cs typeface="Arial" pitchFamily="34" charset="0"/>
                </a:rPr>
                <a:t>a</a:t>
              </a:r>
              <a:r>
                <a:rPr lang="en-US" dirty="0" smtClean="0">
                  <a:solidFill>
                    <a:srgbClr val="C00000"/>
                  </a:solidFill>
                  <a:latin typeface="Arial" pitchFamily="34" charset="0"/>
                  <a:cs typeface="Arial" pitchFamily="34" charset="0"/>
                </a:rPr>
                <a:t>t</a:t>
              </a:r>
              <a:r>
                <a:rPr lang="en-US" dirty="0" smtClean="0">
                  <a:latin typeface="Arial" pitchFamily="34" charset="0"/>
                  <a:cs typeface="Arial" pitchFamily="34" charset="0"/>
                </a:rPr>
                <a:t>			Fa</a:t>
              </a:r>
              <a:r>
                <a:rPr lang="en-US" dirty="0" smtClean="0">
                  <a:solidFill>
                    <a:srgbClr val="C00000"/>
                  </a:solidFill>
                  <a:latin typeface="Arial" pitchFamily="34" charset="0"/>
                  <a:cs typeface="Arial" pitchFamily="34" charset="0"/>
                </a:rPr>
                <a:t>tt</a:t>
              </a:r>
              <a:r>
                <a:rPr lang="en-US" dirty="0" smtClean="0">
                  <a:solidFill>
                    <a:srgbClr val="0070C0"/>
                  </a:solidFill>
                  <a:latin typeface="Arial" pitchFamily="34" charset="0"/>
                  <a:cs typeface="Arial" pitchFamily="34" charset="0"/>
                </a:rPr>
                <a:t>er</a:t>
              </a:r>
            </a:p>
            <a:p>
              <a:pPr marL="342900" indent="-342900" algn="just"/>
              <a:endParaRPr lang="en-US" b="1" dirty="0">
                <a:solidFill>
                  <a:srgbClr val="C00000"/>
                </a:solidFill>
                <a:latin typeface="Century Gothic" pitchFamily="34" charset="0"/>
              </a:endParaRPr>
            </a:p>
            <a:p>
              <a:pPr marL="342900" indent="-342900" algn="just">
                <a:buAutoNum type="arabicPeriod" startAt="3"/>
              </a:pPr>
              <a:r>
                <a:rPr lang="en-US" b="1" dirty="0" smtClean="0">
                  <a:latin typeface="Century Gothic" pitchFamily="34" charset="0"/>
                </a:rPr>
                <a:t>Rule 3. </a:t>
              </a:r>
              <a:r>
                <a:rPr lang="en-US" b="1" dirty="0" smtClean="0">
                  <a:latin typeface="Arial" pitchFamily="34" charset="0"/>
                  <a:cs typeface="Arial" pitchFamily="34" charset="0"/>
                </a:rPr>
                <a:t>For adjectives that end in “</a:t>
              </a:r>
              <a:r>
                <a:rPr lang="en-US" b="1" dirty="0" smtClean="0">
                  <a:solidFill>
                    <a:srgbClr val="C00000"/>
                  </a:solidFill>
                  <a:latin typeface="Arial" pitchFamily="34" charset="0"/>
                  <a:cs typeface="Arial" pitchFamily="34" charset="0"/>
                </a:rPr>
                <a:t>y</a:t>
              </a:r>
              <a:r>
                <a:rPr lang="en-US" b="1" dirty="0" smtClean="0">
                  <a:latin typeface="Arial" pitchFamily="34" charset="0"/>
                  <a:cs typeface="Arial" pitchFamily="34" charset="0"/>
                </a:rPr>
                <a:t>”, change “</a:t>
              </a:r>
              <a:r>
                <a:rPr lang="en-US" b="1" dirty="0" smtClean="0">
                  <a:solidFill>
                    <a:srgbClr val="C00000"/>
                  </a:solidFill>
                  <a:latin typeface="Arial" pitchFamily="34" charset="0"/>
                  <a:cs typeface="Arial" pitchFamily="34" charset="0"/>
                </a:rPr>
                <a:t>y</a:t>
              </a:r>
              <a:r>
                <a:rPr lang="en-US" b="1" dirty="0" smtClean="0">
                  <a:latin typeface="Arial" pitchFamily="34" charset="0"/>
                  <a:cs typeface="Arial" pitchFamily="34" charset="0"/>
                </a:rPr>
                <a:t>” to “</a:t>
              </a:r>
              <a:r>
                <a:rPr lang="en-US" b="1" dirty="0" err="1" smtClean="0">
                  <a:solidFill>
                    <a:srgbClr val="00B050"/>
                  </a:solidFill>
                  <a:latin typeface="Arial" pitchFamily="34" charset="0"/>
                  <a:cs typeface="Arial" pitchFamily="34" charset="0"/>
                </a:rPr>
                <a:t>i</a:t>
              </a:r>
              <a:r>
                <a:rPr lang="en-US" b="1" dirty="0" smtClean="0">
                  <a:latin typeface="Arial" pitchFamily="34" charset="0"/>
                  <a:cs typeface="Arial" pitchFamily="34" charset="0"/>
                </a:rPr>
                <a:t>” and add “</a:t>
              </a:r>
              <a:r>
                <a:rPr lang="en-US" b="1" dirty="0" err="1" smtClean="0">
                  <a:solidFill>
                    <a:srgbClr val="0070C0"/>
                  </a:solidFill>
                  <a:latin typeface="Arial" pitchFamily="34" charset="0"/>
                  <a:cs typeface="Arial" pitchFamily="34" charset="0"/>
                </a:rPr>
                <a:t>er</a:t>
              </a:r>
              <a:r>
                <a:rPr lang="en-US" b="1" dirty="0" smtClean="0">
                  <a:latin typeface="Arial" pitchFamily="34" charset="0"/>
                  <a:cs typeface="Arial" pitchFamily="34" charset="0"/>
                </a:rPr>
                <a:t>”.</a:t>
              </a:r>
              <a:endParaRPr lang="en-US" dirty="0" smtClean="0">
                <a:latin typeface="Arial" pitchFamily="34" charset="0"/>
                <a:cs typeface="Arial" pitchFamily="34" charset="0"/>
              </a:endParaRPr>
            </a:p>
            <a:p>
              <a:pPr marL="342900" indent="-342900" algn="just"/>
              <a:endParaRPr lang="en-US" dirty="0" smtClean="0">
                <a:latin typeface="Century Gothic" pitchFamily="34" charset="0"/>
              </a:endParaRPr>
            </a:p>
            <a:p>
              <a:r>
                <a:rPr lang="en-US" dirty="0" smtClean="0">
                  <a:latin typeface="Arial" pitchFamily="34" charset="0"/>
                  <a:cs typeface="Arial" pitchFamily="34" charset="0"/>
                </a:rPr>
                <a:t>Ex. Silly 			Sill</a:t>
              </a:r>
              <a:r>
                <a:rPr lang="en-US" dirty="0" smtClean="0">
                  <a:solidFill>
                    <a:srgbClr val="C00000"/>
                  </a:solidFill>
                  <a:latin typeface="Arial" pitchFamily="34" charset="0"/>
                  <a:cs typeface="Arial" pitchFamily="34" charset="0"/>
                </a:rPr>
                <a:t>i</a:t>
              </a:r>
              <a:r>
                <a:rPr lang="en-US" dirty="0" smtClean="0">
                  <a:solidFill>
                    <a:srgbClr val="0070C0"/>
                  </a:solidFill>
                  <a:latin typeface="Arial" pitchFamily="34" charset="0"/>
                  <a:cs typeface="Arial" pitchFamily="34" charset="0"/>
                </a:rPr>
                <a:t>er</a:t>
              </a:r>
            </a:p>
            <a:p>
              <a:r>
                <a:rPr lang="en-US" dirty="0" smtClean="0">
                  <a:latin typeface="Arial" pitchFamily="34" charset="0"/>
                  <a:cs typeface="Arial" pitchFamily="34" charset="0"/>
                </a:rPr>
                <a:t>Ex.  Pretty 		Prett</a:t>
              </a:r>
              <a:r>
                <a:rPr lang="en-US" dirty="0" smtClean="0">
                  <a:solidFill>
                    <a:srgbClr val="0070C0"/>
                  </a:solidFill>
                  <a:latin typeface="Arial" pitchFamily="34" charset="0"/>
                  <a:cs typeface="Arial" pitchFamily="34" charset="0"/>
                </a:rPr>
                <a:t>ier</a:t>
              </a:r>
              <a:endParaRPr lang="en-US" dirty="0" smtClean="0">
                <a:solidFill>
                  <a:srgbClr val="0070C0"/>
                </a:solidFill>
                <a:latin typeface="Century Gothic" pitchFamily="34" charset="0"/>
              </a:endParaRPr>
            </a:p>
          </p:txBody>
        </p:sp>
        <p:cxnSp>
          <p:nvCxnSpPr>
            <p:cNvPr id="5" name="Straight Arrow Connector 4"/>
            <p:cNvCxnSpPr/>
            <p:nvPr/>
          </p:nvCxnSpPr>
          <p:spPr>
            <a:xfrm>
              <a:off x="1371600" y="4419600"/>
              <a:ext cx="1447800" cy="0"/>
            </a:xfrm>
            <a:prstGeom prst="straightConnector1">
              <a:avLst/>
            </a:prstGeom>
            <a:ln w="254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1447800" y="4724400"/>
              <a:ext cx="1447800" cy="0"/>
            </a:xfrm>
            <a:prstGeom prst="straightConnector1">
              <a:avLst/>
            </a:prstGeom>
            <a:ln w="254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1447800" y="4953000"/>
              <a:ext cx="1447800" cy="0"/>
            </a:xfrm>
            <a:prstGeom prst="straightConnector1">
              <a:avLst/>
            </a:prstGeom>
            <a:ln w="254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1524000" y="6019800"/>
              <a:ext cx="1447800" cy="0"/>
            </a:xfrm>
            <a:prstGeom prst="straightConnector1">
              <a:avLst/>
            </a:prstGeom>
            <a:ln w="254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1600200" y="6324600"/>
              <a:ext cx="1447800" cy="0"/>
            </a:xfrm>
            <a:prstGeom prst="straightConnector1">
              <a:avLst/>
            </a:prstGeom>
            <a:ln w="254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381000"/>
          </a:xfrm>
        </p:spPr>
        <p:txBody>
          <a:bodyPr>
            <a:normAutofit fontScale="90000"/>
          </a:bodyPr>
          <a:lstStyle/>
          <a:p>
            <a:r>
              <a:rPr lang="en-US" b="1" dirty="0" smtClean="0">
                <a:latin typeface="Arial" pitchFamily="34" charset="0"/>
                <a:cs typeface="Arial" pitchFamily="34" charset="0"/>
              </a:rPr>
              <a:t>Rules 2</a:t>
            </a:r>
            <a:endParaRPr lang="en-GB" b="1" dirty="0">
              <a:latin typeface="Arial" pitchFamily="34" charset="0"/>
              <a:cs typeface="Arial" pitchFamily="34" charset="0"/>
            </a:endParaRPr>
          </a:p>
        </p:txBody>
      </p:sp>
      <p:grpSp>
        <p:nvGrpSpPr>
          <p:cNvPr id="26" name="Group 25"/>
          <p:cNvGrpSpPr/>
          <p:nvPr/>
        </p:nvGrpSpPr>
        <p:grpSpPr>
          <a:xfrm>
            <a:off x="304800" y="533400"/>
            <a:ext cx="8610600" cy="6124754"/>
            <a:chOff x="304800" y="533400"/>
            <a:chExt cx="8610600" cy="6124754"/>
          </a:xfrm>
        </p:grpSpPr>
        <p:sp>
          <p:nvSpPr>
            <p:cNvPr id="3" name="TextBox 2"/>
            <p:cNvSpPr txBox="1"/>
            <p:nvPr/>
          </p:nvSpPr>
          <p:spPr>
            <a:xfrm>
              <a:off x="304800" y="533400"/>
              <a:ext cx="8610600" cy="6124754"/>
            </a:xfrm>
            <a:prstGeom prst="rect">
              <a:avLst/>
            </a:prstGeom>
            <a:noFill/>
          </p:spPr>
          <p:txBody>
            <a:bodyPr wrap="square" rtlCol="0">
              <a:spAutoFit/>
            </a:bodyPr>
            <a:lstStyle/>
            <a:p>
              <a:pPr marL="342900" indent="-342900" algn="just">
                <a:buAutoNum type="arabicPeriod" startAt="4"/>
              </a:pPr>
              <a:endParaRPr lang="en-US" b="1" dirty="0" smtClean="0">
                <a:latin typeface="Century Gothic" pitchFamily="34" charset="0"/>
                <a:ea typeface="Times New Roman" pitchFamily="18" charset="0"/>
                <a:cs typeface="Times-Roman" charset="0"/>
              </a:endParaRPr>
            </a:p>
            <a:p>
              <a:pPr marL="342900" lvl="0" indent="-342900" algn="just">
                <a:buFontTx/>
                <a:buAutoNum type="arabicPeriod" startAt="4"/>
              </a:pPr>
              <a:r>
                <a:rPr lang="en-US" sz="1700" b="1" dirty="0" smtClean="0">
                  <a:latin typeface="Century Gothic" pitchFamily="34" charset="0"/>
                  <a:ea typeface="Times New Roman" pitchFamily="18" charset="0"/>
                  <a:cs typeface="Times-Roman" charset="0"/>
                </a:rPr>
                <a:t>Rule 4. Add “</a:t>
              </a:r>
              <a:r>
                <a:rPr lang="en-US" sz="1700" b="1" dirty="0" err="1" smtClean="0">
                  <a:solidFill>
                    <a:srgbClr val="0070C0"/>
                  </a:solidFill>
                  <a:latin typeface="Century Gothic" pitchFamily="34" charset="0"/>
                  <a:ea typeface="Times New Roman" pitchFamily="18" charset="0"/>
                  <a:cs typeface="Times-Roman" charset="0"/>
                </a:rPr>
                <a:t>er</a:t>
              </a:r>
              <a:r>
                <a:rPr lang="en-US" sz="1700" b="1" dirty="0" smtClean="0">
                  <a:latin typeface="Century Gothic" pitchFamily="34" charset="0"/>
                  <a:ea typeface="Times New Roman" pitchFamily="18" charset="0"/>
                  <a:cs typeface="Times-Roman" charset="0"/>
                </a:rPr>
                <a:t>” to t</a:t>
              </a:r>
              <a:r>
                <a:rPr lang="en-US" sz="1700" b="1" dirty="0" smtClean="0">
                  <a:latin typeface="Century Gothic" pitchFamily="34" charset="0"/>
                </a:rPr>
                <a:t>wo-syllable adjectives ending in </a:t>
              </a:r>
              <a:r>
                <a:rPr lang="en-US" sz="1700" b="1" dirty="0" smtClean="0">
                  <a:solidFill>
                    <a:srgbClr val="7030A0"/>
                  </a:solidFill>
                  <a:latin typeface="Century Gothic" pitchFamily="34" charset="0"/>
                </a:rPr>
                <a:t>–</a:t>
              </a:r>
              <a:r>
                <a:rPr lang="en-US" sz="1700" b="1" dirty="0" err="1" smtClean="0">
                  <a:solidFill>
                    <a:srgbClr val="7030A0"/>
                  </a:solidFill>
                  <a:latin typeface="Century Gothic" pitchFamily="34" charset="0"/>
                </a:rPr>
                <a:t>er</a:t>
              </a:r>
              <a:r>
                <a:rPr lang="en-US" sz="1700" b="1" dirty="0" smtClean="0">
                  <a:solidFill>
                    <a:srgbClr val="7030A0"/>
                  </a:solidFill>
                  <a:latin typeface="Century Gothic" pitchFamily="34" charset="0"/>
                </a:rPr>
                <a:t>, -le, -</a:t>
              </a:r>
              <a:r>
                <a:rPr lang="en-US" sz="1700" b="1" dirty="0" err="1" smtClean="0">
                  <a:solidFill>
                    <a:srgbClr val="7030A0"/>
                  </a:solidFill>
                  <a:latin typeface="Century Gothic" pitchFamily="34" charset="0"/>
                </a:rPr>
                <a:t>ow</a:t>
              </a:r>
              <a:r>
                <a:rPr lang="en-US" sz="1700" b="1" dirty="0" smtClean="0">
                  <a:solidFill>
                    <a:srgbClr val="7030A0"/>
                  </a:solidFill>
                  <a:latin typeface="Century Gothic" pitchFamily="34" charset="0"/>
                </a:rPr>
                <a:t>, -y</a:t>
              </a:r>
              <a:r>
                <a:rPr lang="en-US" sz="1700" b="1" dirty="0" smtClean="0">
                  <a:latin typeface="Century Gothic" pitchFamily="34" charset="0"/>
                </a:rPr>
                <a:t>.</a:t>
              </a:r>
            </a:p>
            <a:p>
              <a:pPr marL="342900" lvl="0" indent="-342900" algn="just"/>
              <a:endParaRPr lang="en-US" sz="1700" b="1" dirty="0" smtClean="0">
                <a:latin typeface="Century Gothic" pitchFamily="34" charset="0"/>
              </a:endParaRPr>
            </a:p>
            <a:p>
              <a:pPr marL="342900" indent="-342900" algn="just"/>
              <a:r>
                <a:rPr lang="en-US" sz="1700" dirty="0" smtClean="0">
                  <a:latin typeface="Century Gothic" pitchFamily="34" charset="0"/>
                  <a:ea typeface="Times New Roman" pitchFamily="18" charset="0"/>
                  <a:cs typeface="Times-Roman" charset="0"/>
                </a:rPr>
                <a:t>Ex. Simple 			</a:t>
              </a:r>
              <a:r>
                <a:rPr lang="en-US" sz="1700" b="1" dirty="0" smtClean="0">
                  <a:solidFill>
                    <a:srgbClr val="00B050"/>
                  </a:solidFill>
                  <a:latin typeface="Century Gothic" pitchFamily="34" charset="0"/>
                  <a:ea typeface="Times New Roman" pitchFamily="18" charset="0"/>
                  <a:cs typeface="Times-Roman" charset="0"/>
                </a:rPr>
                <a:t>Simpler</a:t>
              </a:r>
            </a:p>
            <a:p>
              <a:pPr marL="342900" indent="-342900" algn="just"/>
              <a:r>
                <a:rPr lang="en-US" sz="1700" dirty="0" smtClean="0">
                  <a:latin typeface="Century Gothic" pitchFamily="34" charset="0"/>
                  <a:ea typeface="Times New Roman" pitchFamily="18" charset="0"/>
                  <a:cs typeface="Times-Roman" charset="0"/>
                </a:rPr>
                <a:t>Ex.  Narrow 			</a:t>
              </a:r>
              <a:r>
                <a:rPr lang="en-US" sz="1700" b="1" dirty="0" smtClean="0">
                  <a:solidFill>
                    <a:srgbClr val="00B050"/>
                  </a:solidFill>
                  <a:latin typeface="Century Gothic" pitchFamily="34" charset="0"/>
                  <a:ea typeface="Times New Roman" pitchFamily="18" charset="0"/>
                  <a:cs typeface="Times-Roman" charset="0"/>
                </a:rPr>
                <a:t>Narrower</a:t>
              </a:r>
            </a:p>
            <a:p>
              <a:pPr marL="342900" indent="-342900" algn="just"/>
              <a:r>
                <a:rPr lang="en-US" sz="1700" dirty="0" smtClean="0">
                  <a:latin typeface="Century Gothic" pitchFamily="34" charset="0"/>
                  <a:ea typeface="Times New Roman" pitchFamily="18" charset="0"/>
                  <a:cs typeface="Times-Roman" charset="0"/>
                </a:rPr>
                <a:t>Ex.  Clever 			</a:t>
              </a:r>
              <a:r>
                <a:rPr lang="en-US" sz="1700" b="1" dirty="0" smtClean="0">
                  <a:solidFill>
                    <a:srgbClr val="00B050"/>
                  </a:solidFill>
                  <a:latin typeface="Century Gothic" pitchFamily="34" charset="0"/>
                  <a:ea typeface="Times New Roman" pitchFamily="18" charset="0"/>
                  <a:cs typeface="Times-Roman" charset="0"/>
                </a:rPr>
                <a:t>Cleverer</a:t>
              </a:r>
              <a:r>
                <a:rPr lang="en-US" sz="1700" dirty="0" smtClean="0">
                  <a:latin typeface="Century Gothic" pitchFamily="34" charset="0"/>
                  <a:ea typeface="Times New Roman" pitchFamily="18" charset="0"/>
                  <a:cs typeface="Times-Roman" charset="0"/>
                </a:rPr>
                <a:t> </a:t>
              </a:r>
            </a:p>
            <a:p>
              <a:pPr marL="342900" indent="-342900" algn="just"/>
              <a:endParaRPr lang="en-US" sz="1700" b="1" dirty="0" smtClean="0">
                <a:latin typeface="Century Gothic" pitchFamily="34" charset="0"/>
                <a:ea typeface="Times New Roman" pitchFamily="18" charset="0"/>
                <a:cs typeface="Times-Roman" charset="0"/>
              </a:endParaRPr>
            </a:p>
            <a:p>
              <a:pPr marL="342900" indent="-342900" algn="just">
                <a:buAutoNum type="arabicPeriod" startAt="5"/>
              </a:pPr>
              <a:r>
                <a:rPr lang="en-US" sz="1700" b="1" dirty="0" smtClean="0">
                  <a:latin typeface="Century Gothic" pitchFamily="34" charset="0"/>
                  <a:ea typeface="Times New Roman" pitchFamily="18" charset="0"/>
                  <a:cs typeface="Times-Roman" charset="0"/>
                </a:rPr>
                <a:t>Rule 5. For adjectives w</a:t>
              </a:r>
              <a:r>
                <a:rPr lang="en-GB" sz="1700" b="1" dirty="0" err="1" smtClean="0">
                  <a:latin typeface="Century Gothic" pitchFamily="34" charset="0"/>
                  <a:ea typeface="Times New Roman" pitchFamily="18" charset="0"/>
                  <a:cs typeface="Times-Roman" charset="0"/>
                </a:rPr>
                <a:t>ith</a:t>
              </a:r>
              <a:r>
                <a:rPr lang="en-GB" sz="1700" b="1" dirty="0" smtClean="0">
                  <a:latin typeface="Century Gothic" pitchFamily="34" charset="0"/>
                  <a:ea typeface="Times New Roman" pitchFamily="18" charset="0"/>
                  <a:cs typeface="Times-Roman" charset="0"/>
                </a:rPr>
                <a:t> </a:t>
              </a:r>
              <a:r>
                <a:rPr lang="en-GB" sz="1700" b="1" dirty="0" smtClean="0">
                  <a:solidFill>
                    <a:srgbClr val="7030A0"/>
                  </a:solidFill>
                  <a:latin typeface="Century Gothic" pitchFamily="34" charset="0"/>
                  <a:ea typeface="Times New Roman" pitchFamily="18" charset="0"/>
                  <a:cs typeface="Times-Roman" charset="0"/>
                </a:rPr>
                <a:t>–le</a:t>
              </a:r>
              <a:r>
                <a:rPr lang="en-GB" sz="1700" b="1" dirty="0" smtClean="0">
                  <a:latin typeface="Century Gothic" pitchFamily="34" charset="0"/>
                  <a:ea typeface="Times New Roman" pitchFamily="18" charset="0"/>
                  <a:cs typeface="Times-Roman" charset="0"/>
                </a:rPr>
                <a:t> ending add only the “</a:t>
              </a:r>
              <a:r>
                <a:rPr lang="en-GB" sz="1700" b="1" dirty="0" smtClean="0">
                  <a:solidFill>
                    <a:srgbClr val="0070C0"/>
                  </a:solidFill>
                  <a:latin typeface="Century Gothic" pitchFamily="34" charset="0"/>
                  <a:ea typeface="Times New Roman" pitchFamily="18" charset="0"/>
                  <a:cs typeface="Times-Roman" charset="0"/>
                </a:rPr>
                <a:t>r</a:t>
              </a:r>
              <a:r>
                <a:rPr lang="en-GB" sz="1700" b="1" dirty="0" smtClean="0">
                  <a:latin typeface="Century Gothic" pitchFamily="34" charset="0"/>
                  <a:ea typeface="Times New Roman" pitchFamily="18" charset="0"/>
                  <a:cs typeface="Times-Roman" charset="0"/>
                </a:rPr>
                <a:t>”.</a:t>
              </a:r>
            </a:p>
            <a:p>
              <a:pPr marL="342900" indent="-342900" algn="just"/>
              <a:endParaRPr lang="en-US" sz="1700" b="1" dirty="0" smtClean="0">
                <a:latin typeface="Century Gothic" pitchFamily="34" charset="0"/>
                <a:ea typeface="Times New Roman" pitchFamily="18" charset="0"/>
                <a:cs typeface="Times-Roman" charset="0"/>
              </a:endParaRPr>
            </a:p>
            <a:p>
              <a:pPr marL="342900" indent="-342900" algn="just"/>
              <a:r>
                <a:rPr lang="en-US" sz="1700" dirty="0" smtClean="0">
                  <a:latin typeface="Century Gothic" pitchFamily="34" charset="0"/>
                  <a:ea typeface="Times New Roman" pitchFamily="18" charset="0"/>
                  <a:cs typeface="Times-Roman" charset="0"/>
                </a:rPr>
                <a:t>Ex.  Gentle 			</a:t>
              </a:r>
              <a:r>
                <a:rPr lang="en-US" sz="1700" b="1" dirty="0" smtClean="0">
                  <a:solidFill>
                    <a:srgbClr val="00B050"/>
                  </a:solidFill>
                  <a:latin typeface="Century Gothic" pitchFamily="34" charset="0"/>
                  <a:ea typeface="Times New Roman" pitchFamily="18" charset="0"/>
                  <a:cs typeface="Times-Roman" charset="0"/>
                </a:rPr>
                <a:t>Gentler</a:t>
              </a:r>
            </a:p>
            <a:p>
              <a:pPr marL="342900" indent="-342900" algn="just"/>
              <a:r>
                <a:rPr lang="en-US" sz="1700" dirty="0" smtClean="0">
                  <a:latin typeface="Century Gothic" pitchFamily="34" charset="0"/>
                  <a:ea typeface="Times New Roman" pitchFamily="18" charset="0"/>
                  <a:cs typeface="Times-Roman" charset="0"/>
                </a:rPr>
                <a:t>Ex.  Supple 			</a:t>
              </a:r>
              <a:r>
                <a:rPr lang="en-US" sz="1700" b="1" dirty="0" smtClean="0">
                  <a:solidFill>
                    <a:srgbClr val="00B050"/>
                  </a:solidFill>
                  <a:latin typeface="Century Gothic" pitchFamily="34" charset="0"/>
                  <a:ea typeface="Times New Roman" pitchFamily="18" charset="0"/>
                  <a:cs typeface="Times-Roman" charset="0"/>
                </a:rPr>
                <a:t>Suppler</a:t>
              </a:r>
            </a:p>
            <a:p>
              <a:pPr marL="342900" indent="-342900" algn="just"/>
              <a:endParaRPr lang="en-US" sz="1700" b="1" dirty="0" smtClean="0">
                <a:latin typeface="Century Gothic" pitchFamily="34" charset="0"/>
                <a:ea typeface="Times New Roman" pitchFamily="18" charset="0"/>
                <a:cs typeface="Times-Roman" charset="0"/>
              </a:endParaRPr>
            </a:p>
            <a:p>
              <a:pPr marL="342900" indent="-342900" algn="just"/>
              <a:r>
                <a:rPr lang="en-US" sz="1700" b="1" dirty="0" smtClean="0">
                  <a:latin typeface="Century Gothic" pitchFamily="34" charset="0"/>
                  <a:ea typeface="Times New Roman" pitchFamily="18" charset="0"/>
                  <a:cs typeface="Times-Roman" charset="0"/>
                </a:rPr>
                <a:t>6.  Rule 6.  Use “</a:t>
              </a:r>
              <a:r>
                <a:rPr lang="en-US" sz="1700" b="1" dirty="0" smtClean="0">
                  <a:solidFill>
                    <a:srgbClr val="0070C0"/>
                  </a:solidFill>
                  <a:latin typeface="Century Gothic" pitchFamily="34" charset="0"/>
                  <a:ea typeface="Times New Roman" pitchFamily="18" charset="0"/>
                  <a:cs typeface="Times-Roman" charset="0"/>
                </a:rPr>
                <a:t>more</a:t>
              </a:r>
              <a:r>
                <a:rPr lang="en-US" sz="1700" b="1" dirty="0" smtClean="0">
                  <a:latin typeface="Century Gothic" pitchFamily="34" charset="0"/>
                  <a:ea typeface="Times New Roman" pitchFamily="18" charset="0"/>
                  <a:cs typeface="Times-Roman" charset="0"/>
                </a:rPr>
                <a:t>” for comparative adjectives that have more than one syllable.</a:t>
              </a:r>
              <a:endParaRPr lang="en-US" sz="1700" dirty="0" smtClean="0">
                <a:latin typeface="Century Gothic" pitchFamily="34" charset="0"/>
                <a:ea typeface="Times New Roman" pitchFamily="18" charset="0"/>
                <a:cs typeface="Times-Roman" charset="0"/>
              </a:endParaRPr>
            </a:p>
            <a:p>
              <a:pPr marL="342900" indent="-342900" algn="just"/>
              <a:endParaRPr lang="en-US" sz="1700" dirty="0" smtClean="0">
                <a:latin typeface="Century Gothic" pitchFamily="34" charset="0"/>
              </a:endParaRPr>
            </a:p>
            <a:p>
              <a:pPr marL="342900" indent="-342900" algn="just"/>
              <a:r>
                <a:rPr lang="en-US" sz="1700" dirty="0" smtClean="0">
                  <a:latin typeface="Century Gothic" pitchFamily="34" charset="0"/>
                </a:rPr>
                <a:t>Ex.  Beautiful 			</a:t>
              </a:r>
              <a:r>
                <a:rPr lang="en-US" sz="1700" b="1" dirty="0" smtClean="0">
                  <a:solidFill>
                    <a:srgbClr val="00B050"/>
                  </a:solidFill>
                  <a:latin typeface="Century Gothic" pitchFamily="34" charset="0"/>
                </a:rPr>
                <a:t>More </a:t>
              </a:r>
              <a:r>
                <a:rPr lang="en-US" sz="1700" b="1" dirty="0" smtClean="0">
                  <a:solidFill>
                    <a:srgbClr val="00B050"/>
                  </a:solidFill>
                  <a:latin typeface="Century Gothic" pitchFamily="34" charset="0"/>
                </a:rPr>
                <a:t>Beautiful</a:t>
              </a:r>
              <a:endParaRPr lang="en-US" sz="1700" b="1" dirty="0" smtClean="0">
                <a:solidFill>
                  <a:srgbClr val="00B050"/>
                </a:solidFill>
                <a:latin typeface="Century Gothic" pitchFamily="34" charset="0"/>
              </a:endParaRPr>
            </a:p>
            <a:p>
              <a:pPr marL="342900" indent="-342900" algn="just"/>
              <a:r>
                <a:rPr lang="en-US" sz="1700" dirty="0" smtClean="0">
                  <a:latin typeface="Century Gothic" pitchFamily="34" charset="0"/>
                </a:rPr>
                <a:t>Ex.  Famous 			</a:t>
              </a:r>
              <a:r>
                <a:rPr lang="en-US" sz="1700" b="1" dirty="0" smtClean="0">
                  <a:solidFill>
                    <a:srgbClr val="00B050"/>
                  </a:solidFill>
                  <a:latin typeface="Century Gothic" pitchFamily="34" charset="0"/>
                </a:rPr>
                <a:t>More Famous</a:t>
              </a:r>
            </a:p>
            <a:p>
              <a:pPr marL="342900" indent="-342900" algn="just"/>
              <a:endParaRPr lang="en-US" sz="1700" dirty="0" smtClean="0">
                <a:latin typeface="Century Gothic" pitchFamily="34" charset="0"/>
              </a:endParaRPr>
            </a:p>
            <a:p>
              <a:pPr marL="342900" indent="-342900" algn="just"/>
              <a:r>
                <a:rPr lang="en-US" sz="1700" b="1" dirty="0" smtClean="0">
                  <a:latin typeface="Century Gothic" pitchFamily="34" charset="0"/>
                </a:rPr>
                <a:t>7.  Rule 7.  Equally, use “</a:t>
              </a:r>
              <a:r>
                <a:rPr lang="en-US" sz="1700" b="1" dirty="0" smtClean="0">
                  <a:solidFill>
                    <a:srgbClr val="0070C0"/>
                  </a:solidFill>
                  <a:latin typeface="Century Gothic" pitchFamily="34" charset="0"/>
                </a:rPr>
                <a:t>less</a:t>
              </a:r>
              <a:r>
                <a:rPr lang="en-US" sz="1700" b="1" dirty="0" smtClean="0">
                  <a:latin typeface="Century Gothic" pitchFamily="34" charset="0"/>
                </a:rPr>
                <a:t>” for comparative adjectives that have more than one syllable when making negative comparisons. (inferiority)</a:t>
              </a:r>
              <a:endParaRPr lang="en-US" sz="1700" dirty="0" smtClean="0">
                <a:latin typeface="Century Gothic" pitchFamily="34" charset="0"/>
              </a:endParaRPr>
            </a:p>
            <a:p>
              <a:pPr marL="342900" indent="-342900" algn="just"/>
              <a:endParaRPr lang="en-US" sz="1700" dirty="0">
                <a:latin typeface="Century Gothic" pitchFamily="34" charset="0"/>
              </a:endParaRPr>
            </a:p>
            <a:p>
              <a:pPr marL="342900" indent="-342900" algn="just"/>
              <a:r>
                <a:rPr lang="en-US" sz="1700" dirty="0" smtClean="0">
                  <a:latin typeface="Century Gothic" pitchFamily="34" charset="0"/>
                </a:rPr>
                <a:t>Ex.  Beautiful 			</a:t>
              </a:r>
              <a:r>
                <a:rPr lang="en-US" sz="1700" b="1" dirty="0" smtClean="0">
                  <a:solidFill>
                    <a:srgbClr val="00B050"/>
                  </a:solidFill>
                  <a:latin typeface="Century Gothic" pitchFamily="34" charset="0"/>
                </a:rPr>
                <a:t>Less </a:t>
              </a:r>
              <a:r>
                <a:rPr lang="en-US" sz="1700" b="1" dirty="0" smtClean="0">
                  <a:solidFill>
                    <a:srgbClr val="00B050"/>
                  </a:solidFill>
                  <a:latin typeface="Century Gothic" pitchFamily="34" charset="0"/>
                </a:rPr>
                <a:t>Beautiful</a:t>
              </a:r>
              <a:endParaRPr lang="en-US" sz="1700" b="1" dirty="0" smtClean="0">
                <a:solidFill>
                  <a:srgbClr val="00B050"/>
                </a:solidFill>
                <a:latin typeface="Century Gothic" pitchFamily="34" charset="0"/>
              </a:endParaRPr>
            </a:p>
            <a:p>
              <a:pPr marL="342900" indent="-342900" algn="just"/>
              <a:r>
                <a:rPr lang="en-US" sz="1700" dirty="0" smtClean="0">
                  <a:latin typeface="Century Gothic" pitchFamily="34" charset="0"/>
                </a:rPr>
                <a:t>Ex.  Famous 			</a:t>
              </a:r>
              <a:r>
                <a:rPr lang="en-US" sz="1700" b="1" dirty="0" smtClean="0">
                  <a:solidFill>
                    <a:srgbClr val="00B050"/>
                  </a:solidFill>
                  <a:latin typeface="Century Gothic" pitchFamily="34" charset="0"/>
                </a:rPr>
                <a:t>Less Famous</a:t>
              </a:r>
            </a:p>
          </p:txBody>
        </p:sp>
        <p:cxnSp>
          <p:nvCxnSpPr>
            <p:cNvPr id="5" name="Straight Arrow Connector 4"/>
            <p:cNvCxnSpPr/>
            <p:nvPr/>
          </p:nvCxnSpPr>
          <p:spPr>
            <a:xfrm>
              <a:off x="1981200" y="4572000"/>
              <a:ext cx="1447800" cy="0"/>
            </a:xfrm>
            <a:prstGeom prst="straightConnector1">
              <a:avLst/>
            </a:prstGeom>
            <a:ln w="254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1752600" y="1447800"/>
              <a:ext cx="1447800" cy="0"/>
            </a:xfrm>
            <a:prstGeom prst="straightConnector1">
              <a:avLst/>
            </a:prstGeom>
            <a:ln w="254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2057400" y="4876800"/>
              <a:ext cx="1447800" cy="0"/>
            </a:xfrm>
            <a:prstGeom prst="straightConnector1">
              <a:avLst/>
            </a:prstGeom>
            <a:ln w="254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1828800" y="1752600"/>
              <a:ext cx="1447800" cy="0"/>
            </a:xfrm>
            <a:prstGeom prst="straightConnector1">
              <a:avLst/>
            </a:prstGeom>
            <a:ln w="254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1905000" y="2057400"/>
              <a:ext cx="1447800" cy="0"/>
            </a:xfrm>
            <a:prstGeom prst="straightConnector1">
              <a:avLst/>
            </a:prstGeom>
            <a:ln w="254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2057400" y="3352800"/>
              <a:ext cx="1447800" cy="0"/>
            </a:xfrm>
            <a:prstGeom prst="straightConnector1">
              <a:avLst/>
            </a:prstGeom>
            <a:ln w="254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2057400" y="3048000"/>
              <a:ext cx="1447800" cy="0"/>
            </a:xfrm>
            <a:prstGeom prst="straightConnector1">
              <a:avLst/>
            </a:prstGeom>
            <a:ln w="254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2209800" y="6096000"/>
              <a:ext cx="1447800" cy="0"/>
            </a:xfrm>
            <a:prstGeom prst="straightConnector1">
              <a:avLst/>
            </a:prstGeom>
            <a:ln w="254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2209800" y="6400800"/>
              <a:ext cx="1447800" cy="0"/>
            </a:xfrm>
            <a:prstGeom prst="straightConnector1">
              <a:avLst/>
            </a:prstGeom>
            <a:ln w="254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381000"/>
          </a:xfrm>
        </p:spPr>
        <p:txBody>
          <a:bodyPr>
            <a:normAutofit fontScale="90000"/>
          </a:bodyPr>
          <a:lstStyle/>
          <a:p>
            <a:r>
              <a:rPr lang="en-US" b="1" dirty="0" smtClean="0">
                <a:latin typeface="Arial" pitchFamily="34" charset="0"/>
                <a:cs typeface="Arial" pitchFamily="34" charset="0"/>
              </a:rPr>
              <a:t>Quick Practice 1</a:t>
            </a:r>
            <a:endParaRPr lang="en-GB" b="1" dirty="0">
              <a:latin typeface="Arial" pitchFamily="34" charset="0"/>
              <a:cs typeface="Arial" pitchFamily="34" charset="0"/>
            </a:endParaRPr>
          </a:p>
        </p:txBody>
      </p:sp>
      <p:sp>
        <p:nvSpPr>
          <p:cNvPr id="15" name="TextBox 14"/>
          <p:cNvSpPr txBox="1"/>
          <p:nvPr/>
        </p:nvSpPr>
        <p:spPr>
          <a:xfrm>
            <a:off x="381000" y="838200"/>
            <a:ext cx="8458200" cy="707886"/>
          </a:xfrm>
          <a:prstGeom prst="rect">
            <a:avLst/>
          </a:prstGeom>
          <a:noFill/>
        </p:spPr>
        <p:txBody>
          <a:bodyPr wrap="square" rtlCol="0">
            <a:spAutoFit/>
          </a:bodyPr>
          <a:lstStyle/>
          <a:p>
            <a:pPr algn="just"/>
            <a:r>
              <a:rPr lang="en-US" sz="2000" b="1" dirty="0" smtClean="0">
                <a:solidFill>
                  <a:srgbClr val="0070C0"/>
                </a:solidFill>
              </a:rPr>
              <a:t>Complete the sentences with adjectives from the box.  Turn the adjectives into comparatives.  The first one is done for you.</a:t>
            </a:r>
            <a:endParaRPr lang="en-GB" sz="2000" b="1" dirty="0">
              <a:solidFill>
                <a:srgbClr val="0070C0"/>
              </a:solidFill>
            </a:endParaRPr>
          </a:p>
        </p:txBody>
      </p:sp>
      <p:grpSp>
        <p:nvGrpSpPr>
          <p:cNvPr id="8" name="Group 7"/>
          <p:cNvGrpSpPr/>
          <p:nvPr/>
        </p:nvGrpSpPr>
        <p:grpSpPr>
          <a:xfrm>
            <a:off x="609600" y="1600200"/>
            <a:ext cx="8077200" cy="4922105"/>
            <a:chOff x="609600" y="1600200"/>
            <a:chExt cx="8077200" cy="4922105"/>
          </a:xfrm>
        </p:grpSpPr>
        <p:pic>
          <p:nvPicPr>
            <p:cNvPr id="13313" name="Picture 1"/>
            <p:cNvPicPr>
              <a:picLocks noChangeAspect="1" noChangeArrowheads="1"/>
            </p:cNvPicPr>
            <p:nvPr/>
          </p:nvPicPr>
          <p:blipFill>
            <a:blip r:embed="rId3" cstate="print"/>
            <a:srcRect/>
            <a:stretch>
              <a:fillRect/>
            </a:stretch>
          </p:blipFill>
          <p:spPr bwMode="auto">
            <a:xfrm>
              <a:off x="609600" y="1600200"/>
              <a:ext cx="8077200" cy="4922105"/>
            </a:xfrm>
            <a:prstGeom prst="rect">
              <a:avLst/>
            </a:prstGeom>
            <a:noFill/>
            <a:ln w="9525">
              <a:noFill/>
              <a:miter lim="800000"/>
              <a:headEnd/>
              <a:tailEnd/>
            </a:ln>
          </p:spPr>
        </p:pic>
        <p:sp>
          <p:nvSpPr>
            <p:cNvPr id="7" name="Rectangle 6"/>
            <p:cNvSpPr/>
            <p:nvPr/>
          </p:nvSpPr>
          <p:spPr>
            <a:xfrm>
              <a:off x="1066800" y="3962400"/>
              <a:ext cx="6858000" cy="381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smtClean="0">
                  <a:solidFill>
                    <a:schemeClr val="tx1"/>
                  </a:solidFill>
                  <a:latin typeface="Arial" pitchFamily="34" charset="0"/>
                  <a:cs typeface="Arial" pitchFamily="34" charset="0"/>
                </a:rPr>
                <a:t>Silver is ___________________________________________  gold.</a:t>
              </a:r>
              <a:r>
                <a:rPr lang="en-US" sz="1200" b="1" dirty="0" smtClean="0"/>
                <a:t>.</a:t>
              </a:r>
              <a:endParaRPr lang="en-GB" sz="1200" b="1" dirty="0"/>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86800" cy="457200"/>
          </a:xfrm>
        </p:spPr>
        <p:txBody>
          <a:bodyPr>
            <a:normAutofit fontScale="90000"/>
          </a:bodyPr>
          <a:lstStyle/>
          <a:p>
            <a:r>
              <a:rPr lang="en-US" b="1" dirty="0" smtClean="0">
                <a:solidFill>
                  <a:schemeClr val="tx1"/>
                </a:solidFill>
                <a:latin typeface="Arial" pitchFamily="34" charset="0"/>
                <a:cs typeface="Arial" pitchFamily="34" charset="0"/>
              </a:rPr>
              <a:t>Noticing Task 2</a:t>
            </a:r>
            <a:endParaRPr lang="en-GB" b="1" dirty="0">
              <a:solidFill>
                <a:schemeClr val="tx1"/>
              </a:solidFill>
              <a:latin typeface="Arial" pitchFamily="34" charset="0"/>
              <a:cs typeface="Arial" pitchFamily="34" charset="0"/>
            </a:endParaRPr>
          </a:p>
        </p:txBody>
      </p:sp>
      <p:sp>
        <p:nvSpPr>
          <p:cNvPr id="3" name="TextBox 2"/>
          <p:cNvSpPr txBox="1"/>
          <p:nvPr/>
        </p:nvSpPr>
        <p:spPr>
          <a:xfrm>
            <a:off x="304800" y="914400"/>
            <a:ext cx="8534400" cy="338554"/>
          </a:xfrm>
          <a:prstGeom prst="rect">
            <a:avLst/>
          </a:prstGeom>
          <a:noFill/>
        </p:spPr>
        <p:txBody>
          <a:bodyPr wrap="square" rtlCol="0">
            <a:spAutoFit/>
          </a:bodyPr>
          <a:lstStyle/>
          <a:p>
            <a:pPr>
              <a:lnSpc>
                <a:spcPct val="100000"/>
              </a:lnSpc>
              <a:spcBef>
                <a:spcPct val="0"/>
              </a:spcBef>
            </a:pPr>
            <a:r>
              <a:rPr lang="en-GB" sz="1600" dirty="0" smtClean="0">
                <a:latin typeface="Century Gothic" pitchFamily="34" charset="0"/>
                <a:ea typeface="Times New Roman" pitchFamily="18" charset="0"/>
                <a:cs typeface="Times-Roman" charset="0"/>
              </a:rPr>
              <a:t>Read the conversation between two sisters </a:t>
            </a:r>
            <a:r>
              <a:rPr lang="en-GB" sz="1600" dirty="0" smtClean="0">
                <a:latin typeface="Century Gothic" pitchFamily="34" charset="0"/>
                <a:ea typeface="Times New Roman" pitchFamily="18" charset="0"/>
                <a:cs typeface="Times-Roman" charset="0"/>
              </a:rPr>
              <a:t>then </a:t>
            </a:r>
            <a:r>
              <a:rPr lang="en-GB" sz="1600" dirty="0" smtClean="0">
                <a:latin typeface="Century Gothic" pitchFamily="34" charset="0"/>
                <a:ea typeface="Times New Roman" pitchFamily="18" charset="0"/>
                <a:cs typeface="Times-Roman" charset="0"/>
              </a:rPr>
              <a:t>answer the questions which follow</a:t>
            </a:r>
            <a:r>
              <a:rPr lang="en-GB" sz="1600" dirty="0" smtClean="0">
                <a:latin typeface="Verdana" pitchFamily="34" charset="0"/>
                <a:ea typeface="Times New Roman" pitchFamily="18" charset="0"/>
                <a:cs typeface="Times-Roman" charset="0"/>
              </a:rPr>
              <a:t>.</a:t>
            </a:r>
            <a:endParaRPr lang="en-GB" sz="1600" dirty="0" smtClean="0">
              <a:ea typeface="Times New Roman" pitchFamily="18" charset="0"/>
              <a:cs typeface="Times-Roman" charset="0"/>
            </a:endParaRPr>
          </a:p>
        </p:txBody>
      </p:sp>
      <p:graphicFrame>
        <p:nvGraphicFramePr>
          <p:cNvPr id="4" name="Group 150"/>
          <p:cNvGraphicFramePr>
            <a:graphicFrameLocks noGrp="1"/>
          </p:cNvGraphicFramePr>
          <p:nvPr/>
        </p:nvGraphicFramePr>
        <p:xfrm>
          <a:off x="885825" y="1676400"/>
          <a:ext cx="7343775" cy="3667126"/>
        </p:xfrm>
        <a:graphic>
          <a:graphicData uri="http://schemas.openxmlformats.org/drawingml/2006/table">
            <a:tbl>
              <a:tblPr/>
              <a:tblGrid>
                <a:gridCol w="328612"/>
                <a:gridCol w="766763"/>
                <a:gridCol w="6248400"/>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1600" b="0" i="0" u="none" strike="noStrike" cap="none" normalizeH="0" baseline="0" dirty="0" smtClean="0">
                          <a:ln>
                            <a:noFill/>
                          </a:ln>
                          <a:solidFill>
                            <a:schemeClr val="tx1"/>
                          </a:solidFill>
                          <a:effectLst/>
                          <a:latin typeface="Century Gothic" pitchFamily="34" charset="0"/>
                          <a:ea typeface="宋体" pitchFamily="2" charset="-122"/>
                          <a:cs typeface="Arial" pitchFamily="34" charset="0"/>
                        </a:rPr>
                        <a:t>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1600" b="0" i="0" u="none" strike="noStrike" cap="none" normalizeH="0" baseline="0" dirty="0" err="1" smtClean="0">
                          <a:ln>
                            <a:noFill/>
                          </a:ln>
                          <a:solidFill>
                            <a:schemeClr val="tx1"/>
                          </a:solidFill>
                          <a:effectLst/>
                          <a:latin typeface="Century Gothic" pitchFamily="34" charset="0"/>
                          <a:ea typeface="宋体" pitchFamily="2" charset="-122"/>
                          <a:cs typeface="Arial" pitchFamily="34" charset="0"/>
                        </a:rPr>
                        <a:t>Yara</a:t>
                      </a:r>
                      <a:endParaRPr kumimoji="0" lang="en-GB" altLang="zh-CN" sz="1600" b="0" i="0" u="none" strike="noStrike" cap="none" normalizeH="0" baseline="0" dirty="0" smtClean="0">
                        <a:ln>
                          <a:noFill/>
                        </a:ln>
                        <a:solidFill>
                          <a:schemeClr val="tx1"/>
                        </a:solidFill>
                        <a:effectLst/>
                        <a:latin typeface="Century Gothic" pitchFamily="34" charset="0"/>
                        <a:ea typeface="宋体" pitchFamily="2" charset="-122"/>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tx1"/>
                          </a:solidFill>
                          <a:effectLst/>
                          <a:latin typeface="Century Gothic" pitchFamily="34" charset="0"/>
                          <a:ea typeface="宋体" pitchFamily="2" charset="-122"/>
                          <a:cs typeface="Arial" pitchFamily="34" charset="0"/>
                        </a:rPr>
                        <a:t>Jane, would you mind if I borrow your blue dress to wear to the party tonight?</a:t>
                      </a:r>
                      <a:endParaRPr kumimoji="0" lang="en-GB" altLang="zh-CN" sz="1600" b="0" i="0" u="none" strike="noStrike" cap="none" normalizeH="0" baseline="0" dirty="0" smtClean="0">
                        <a:ln>
                          <a:noFill/>
                        </a:ln>
                        <a:solidFill>
                          <a:schemeClr val="tx1"/>
                        </a:solidFill>
                        <a:effectLst/>
                        <a:latin typeface="Century Gothic" pitchFamily="34" charset="0"/>
                        <a:ea typeface="宋体" pitchFamily="2" charset="-122"/>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1600" b="0" i="0" u="none" strike="noStrike" cap="none" normalizeH="0" baseline="0" smtClean="0">
                          <a:ln>
                            <a:noFill/>
                          </a:ln>
                          <a:solidFill>
                            <a:schemeClr val="tx1"/>
                          </a:solidFill>
                          <a:effectLst/>
                          <a:latin typeface="Century Gothic" pitchFamily="34" charset="0"/>
                          <a:ea typeface="宋体" pitchFamily="2" charset="-122"/>
                          <a:cs typeface="Arial" pitchFamily="34" charset="0"/>
                        </a:rPr>
                        <a:t>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1600" b="0" i="0" u="none" strike="noStrike" cap="none" normalizeH="0" baseline="0" smtClean="0">
                          <a:ln>
                            <a:noFill/>
                          </a:ln>
                          <a:solidFill>
                            <a:schemeClr val="tx1"/>
                          </a:solidFill>
                          <a:effectLst/>
                          <a:latin typeface="Century Gothic" pitchFamily="34" charset="0"/>
                          <a:ea typeface="宋体" pitchFamily="2" charset="-122"/>
                          <a:cs typeface="Arial" pitchFamily="34" charset="0"/>
                        </a:rPr>
                        <a:t>Jane</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tx1"/>
                          </a:solidFill>
                          <a:effectLst/>
                          <a:latin typeface="Century Gothic" pitchFamily="34" charset="0"/>
                          <a:ea typeface="宋体" pitchFamily="2" charset="-122"/>
                          <a:cs typeface="Arial" pitchFamily="34" charset="0"/>
                        </a:rPr>
                        <a:t>No problem, but you are </a:t>
                      </a:r>
                      <a:r>
                        <a:rPr kumimoji="0" lang="en-US" altLang="zh-CN" sz="1600" b="1" i="0" u="none" strike="noStrike" cap="none" normalizeH="0" baseline="0" dirty="0" smtClean="0">
                          <a:ln>
                            <a:noFill/>
                          </a:ln>
                          <a:solidFill>
                            <a:srgbClr val="FF0000"/>
                          </a:solidFill>
                          <a:effectLst/>
                          <a:latin typeface="Century Gothic" pitchFamily="34" charset="0"/>
                          <a:ea typeface="宋体" pitchFamily="2" charset="-122"/>
                          <a:cs typeface="Arial" pitchFamily="34" charset="0"/>
                        </a:rPr>
                        <a:t>taller</a:t>
                      </a:r>
                      <a:r>
                        <a:rPr kumimoji="0" lang="en-US" altLang="zh-CN" sz="1600" b="0" i="0" u="none" strike="noStrike" cap="none" normalizeH="0" baseline="0" dirty="0" smtClean="0">
                          <a:ln>
                            <a:noFill/>
                          </a:ln>
                          <a:solidFill>
                            <a:schemeClr val="tx1"/>
                          </a:solidFill>
                          <a:effectLst/>
                          <a:latin typeface="Century Gothic" pitchFamily="34" charset="0"/>
                          <a:ea typeface="宋体" pitchFamily="2" charset="-122"/>
                          <a:cs typeface="Arial" pitchFamily="34" charset="0"/>
                        </a:rPr>
                        <a:t> </a:t>
                      </a:r>
                      <a:r>
                        <a:rPr kumimoji="0" lang="en-US" altLang="zh-CN" sz="1600" b="0" i="0" u="none" strike="noStrike" kern="1200" cap="none" normalizeH="0" baseline="0" dirty="0" smtClean="0">
                          <a:ln>
                            <a:noFill/>
                          </a:ln>
                          <a:solidFill>
                            <a:schemeClr val="tx1"/>
                          </a:solidFill>
                          <a:effectLst/>
                          <a:latin typeface="Century Gothic" pitchFamily="34" charset="0"/>
                          <a:ea typeface="宋体" pitchFamily="2" charset="-122"/>
                          <a:cs typeface="Arial" pitchFamily="34" charset="0"/>
                        </a:rPr>
                        <a:t>than I and the </a:t>
                      </a:r>
                      <a:r>
                        <a:rPr kumimoji="0" lang="en-US" altLang="zh-CN" sz="1600" b="0" i="0" u="none" strike="noStrike" cap="none" normalizeH="0" baseline="0" dirty="0" smtClean="0">
                          <a:ln>
                            <a:noFill/>
                          </a:ln>
                          <a:solidFill>
                            <a:schemeClr val="tx1"/>
                          </a:solidFill>
                          <a:effectLst/>
                          <a:latin typeface="Century Gothic" pitchFamily="34" charset="0"/>
                          <a:ea typeface="宋体" pitchFamily="2" charset="-122"/>
                          <a:cs typeface="Arial" pitchFamily="34" charset="0"/>
                        </a:rPr>
                        <a:t>dress might look </a:t>
                      </a:r>
                      <a:r>
                        <a:rPr kumimoji="0" lang="en-US" altLang="zh-CN" sz="1600" b="0" i="0" u="none" strike="noStrike" kern="1200" cap="none" normalizeH="0" baseline="0" dirty="0" smtClean="0">
                          <a:ln>
                            <a:noFill/>
                          </a:ln>
                          <a:solidFill>
                            <a:schemeClr val="tx1"/>
                          </a:solidFill>
                          <a:effectLst/>
                          <a:latin typeface="Century Gothic" pitchFamily="34" charset="0"/>
                          <a:ea typeface="宋体" pitchFamily="2" charset="-122"/>
                          <a:cs typeface="Arial" pitchFamily="34" charset="0"/>
                        </a:rPr>
                        <a:t>too short </a:t>
                      </a:r>
                      <a:r>
                        <a:rPr kumimoji="0" lang="en-US" altLang="zh-CN" sz="1600" b="0" i="0" u="none" strike="noStrike" cap="none" normalizeH="0" baseline="0" dirty="0" smtClean="0">
                          <a:ln>
                            <a:noFill/>
                          </a:ln>
                          <a:solidFill>
                            <a:schemeClr val="tx1"/>
                          </a:solidFill>
                          <a:effectLst/>
                          <a:latin typeface="Century Gothic" pitchFamily="34" charset="0"/>
                          <a:ea typeface="宋体" pitchFamily="2" charset="-122"/>
                          <a:cs typeface="Arial" pitchFamily="34" charset="0"/>
                        </a:rPr>
                        <a:t>on you.</a:t>
                      </a:r>
                      <a:endParaRPr kumimoji="0" lang="en-GB" altLang="zh-CN" sz="1600" b="0" i="0" u="none" strike="noStrike" cap="none" normalizeH="0" baseline="0" dirty="0" smtClean="0">
                        <a:ln>
                          <a:noFill/>
                        </a:ln>
                        <a:solidFill>
                          <a:schemeClr val="tx1"/>
                        </a:solidFill>
                        <a:effectLst/>
                        <a:latin typeface="Century Gothic" pitchFamily="34" charset="0"/>
                        <a:ea typeface="宋体" pitchFamily="2" charset="-122"/>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1600" b="0" i="0" u="none" strike="noStrike" cap="none" normalizeH="0" baseline="0" smtClean="0">
                          <a:ln>
                            <a:noFill/>
                          </a:ln>
                          <a:solidFill>
                            <a:schemeClr val="tx1"/>
                          </a:solidFill>
                          <a:effectLst/>
                          <a:latin typeface="Century Gothic" pitchFamily="34" charset="0"/>
                          <a:ea typeface="宋体" pitchFamily="2" charset="-122"/>
                          <a:cs typeface="Arial" pitchFamily="34" charset="0"/>
                        </a:rPr>
                        <a:t>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1600" b="0" i="0" u="none" strike="noStrike" cap="none" normalizeH="0" baseline="0" dirty="0" err="1" smtClean="0">
                          <a:ln>
                            <a:noFill/>
                          </a:ln>
                          <a:solidFill>
                            <a:schemeClr val="tx1"/>
                          </a:solidFill>
                          <a:effectLst/>
                          <a:latin typeface="Century Gothic" pitchFamily="34" charset="0"/>
                          <a:ea typeface="宋体" pitchFamily="2" charset="-122"/>
                          <a:cs typeface="Arial" pitchFamily="34" charset="0"/>
                        </a:rPr>
                        <a:t>Yara</a:t>
                      </a:r>
                      <a:endParaRPr kumimoji="0" lang="en-GB" altLang="zh-CN" sz="1600" b="0" i="0" u="none" strike="noStrike" cap="none" normalizeH="0" baseline="0" dirty="0" smtClean="0">
                        <a:ln>
                          <a:noFill/>
                        </a:ln>
                        <a:solidFill>
                          <a:schemeClr val="tx1"/>
                        </a:solidFill>
                        <a:effectLst/>
                        <a:latin typeface="Century Gothic" pitchFamily="34" charset="0"/>
                        <a:ea typeface="宋体" pitchFamily="2" charset="-122"/>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tx1"/>
                          </a:solidFill>
                          <a:effectLst/>
                          <a:latin typeface="Century Gothic" pitchFamily="34" charset="0"/>
                          <a:ea typeface="宋体" pitchFamily="2" charset="-122"/>
                          <a:cs typeface="Arial" pitchFamily="34" charset="0"/>
                        </a:rPr>
                        <a:t>I am definitely not </a:t>
                      </a:r>
                      <a:r>
                        <a:rPr kumimoji="0" lang="en-US" altLang="zh-CN" sz="1600" b="1" i="0" u="none" strike="noStrike" cap="none" normalizeH="0" baseline="0" dirty="0" smtClean="0">
                          <a:ln>
                            <a:noFill/>
                          </a:ln>
                          <a:solidFill>
                            <a:srgbClr val="FF0000"/>
                          </a:solidFill>
                          <a:effectLst/>
                          <a:latin typeface="Century Gothic" pitchFamily="34" charset="0"/>
                          <a:ea typeface="宋体" pitchFamily="2" charset="-122"/>
                          <a:cs typeface="Arial" pitchFamily="34" charset="0"/>
                        </a:rPr>
                        <a:t>taller</a:t>
                      </a:r>
                      <a:r>
                        <a:rPr kumimoji="0" lang="en-US" altLang="zh-CN" sz="1600" b="0" i="0" u="none" strike="noStrike" cap="none" normalizeH="0" baseline="0" dirty="0" smtClean="0">
                          <a:ln>
                            <a:noFill/>
                          </a:ln>
                          <a:solidFill>
                            <a:schemeClr val="tx1"/>
                          </a:solidFill>
                          <a:effectLst/>
                          <a:latin typeface="Century Gothic" pitchFamily="34" charset="0"/>
                          <a:ea typeface="宋体" pitchFamily="2" charset="-122"/>
                          <a:cs typeface="Arial" pitchFamily="34" charset="0"/>
                        </a:rPr>
                        <a:t>.  We are close in height.  </a:t>
                      </a:r>
                      <a:r>
                        <a:rPr kumimoji="0" lang="en-US" altLang="zh-CN" sz="1600" b="0" i="0" u="none" strike="noStrike" cap="none" normalizeH="0" baseline="0" dirty="0" err="1" smtClean="0">
                          <a:ln>
                            <a:noFill/>
                          </a:ln>
                          <a:solidFill>
                            <a:schemeClr val="tx1"/>
                          </a:solidFill>
                          <a:effectLst/>
                          <a:latin typeface="Century Gothic" pitchFamily="34" charset="0"/>
                          <a:ea typeface="宋体" pitchFamily="2" charset="-122"/>
                          <a:cs typeface="Arial" pitchFamily="34" charset="0"/>
                        </a:rPr>
                        <a:t>Haya</a:t>
                      </a:r>
                      <a:r>
                        <a:rPr kumimoji="0" lang="en-US" altLang="zh-CN" sz="1600" b="0" i="0" u="none" strike="noStrike" cap="none" normalizeH="0" baseline="0" dirty="0" smtClean="0">
                          <a:ln>
                            <a:noFill/>
                          </a:ln>
                          <a:solidFill>
                            <a:schemeClr val="tx1"/>
                          </a:solidFill>
                          <a:effectLst/>
                          <a:latin typeface="Century Gothic" pitchFamily="34" charset="0"/>
                          <a:ea typeface="宋体" pitchFamily="2" charset="-122"/>
                          <a:cs typeface="Arial" pitchFamily="34" charset="0"/>
                        </a:rPr>
                        <a:t> I think is the </a:t>
                      </a:r>
                      <a:r>
                        <a:rPr kumimoji="0" lang="en-US" altLang="zh-CN" sz="1600" b="1" i="0" u="none" strike="noStrike" cap="none" normalizeH="0" baseline="0" dirty="0" smtClean="0">
                          <a:ln>
                            <a:noFill/>
                          </a:ln>
                          <a:solidFill>
                            <a:srgbClr val="FF0000"/>
                          </a:solidFill>
                          <a:effectLst/>
                          <a:latin typeface="Century Gothic" pitchFamily="34" charset="0"/>
                          <a:ea typeface="宋体" pitchFamily="2" charset="-122"/>
                          <a:cs typeface="Arial" pitchFamily="34" charset="0"/>
                        </a:rPr>
                        <a:t>tallest</a:t>
                      </a:r>
                      <a:r>
                        <a:rPr kumimoji="0" lang="en-US" altLang="zh-CN" sz="1600" b="0" i="0" u="none" strike="noStrike" cap="none" normalizeH="0" baseline="0" dirty="0" smtClean="0">
                          <a:ln>
                            <a:noFill/>
                          </a:ln>
                          <a:solidFill>
                            <a:schemeClr val="tx1"/>
                          </a:solidFill>
                          <a:effectLst/>
                          <a:latin typeface="Century Gothic" pitchFamily="34" charset="0"/>
                          <a:ea typeface="宋体" pitchFamily="2" charset="-122"/>
                          <a:cs typeface="Arial" pitchFamily="34" charset="0"/>
                        </a:rPr>
                        <a:t>.  She is known as “giraffe” in her class.</a:t>
                      </a:r>
                      <a:endParaRPr kumimoji="0" lang="en-GB" altLang="zh-CN" sz="1600" b="0" i="0" u="none" strike="noStrike" cap="none" normalizeH="0" baseline="0" dirty="0" smtClean="0">
                        <a:ln>
                          <a:noFill/>
                        </a:ln>
                        <a:solidFill>
                          <a:schemeClr val="tx1"/>
                        </a:solidFill>
                        <a:effectLst/>
                        <a:latin typeface="Century Gothic" pitchFamily="34" charset="0"/>
                        <a:ea typeface="宋体" pitchFamily="2" charset="-122"/>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41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1600" b="0" i="0" u="none" strike="noStrike" cap="none" normalizeH="0" baseline="0" smtClean="0">
                          <a:ln>
                            <a:noFill/>
                          </a:ln>
                          <a:solidFill>
                            <a:schemeClr val="tx1"/>
                          </a:solidFill>
                          <a:effectLst/>
                          <a:latin typeface="Century Gothic" pitchFamily="34" charset="0"/>
                          <a:ea typeface="宋体" pitchFamily="2" charset="-122"/>
                          <a:cs typeface="Arial" pitchFamily="34" charset="0"/>
                        </a:rPr>
                        <a:t>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1600" b="0" i="0" u="none" strike="noStrike" cap="none" normalizeH="0" baseline="0" dirty="0" smtClean="0">
                          <a:ln>
                            <a:noFill/>
                          </a:ln>
                          <a:solidFill>
                            <a:schemeClr val="tx1"/>
                          </a:solidFill>
                          <a:effectLst/>
                          <a:latin typeface="Century Gothic" pitchFamily="34" charset="0"/>
                          <a:ea typeface="宋体" pitchFamily="2" charset="-122"/>
                          <a:cs typeface="Arial" pitchFamily="34" charset="0"/>
                        </a:rPr>
                        <a:t>Jane</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tx1"/>
                          </a:solidFill>
                          <a:effectLst/>
                          <a:latin typeface="Century Gothic" pitchFamily="34" charset="0"/>
                          <a:ea typeface="宋体" pitchFamily="2" charset="-122"/>
                          <a:cs typeface="Arial" pitchFamily="34" charset="0"/>
                        </a:rPr>
                        <a:t>You are hilarious </a:t>
                      </a:r>
                      <a:r>
                        <a:rPr kumimoji="0" lang="en-US" altLang="zh-CN" sz="1600" b="0" i="0" u="none" strike="noStrike" cap="none" normalizeH="0" baseline="0" dirty="0" err="1" smtClean="0">
                          <a:ln>
                            <a:noFill/>
                          </a:ln>
                          <a:solidFill>
                            <a:schemeClr val="tx1"/>
                          </a:solidFill>
                          <a:effectLst/>
                          <a:latin typeface="Century Gothic" pitchFamily="34" charset="0"/>
                          <a:ea typeface="宋体" pitchFamily="2" charset="-122"/>
                          <a:cs typeface="Arial" pitchFamily="34" charset="0"/>
                        </a:rPr>
                        <a:t>Yara</a:t>
                      </a:r>
                      <a:r>
                        <a:rPr kumimoji="0" lang="en-US" altLang="zh-CN" sz="1600" b="0" i="0" u="none" strike="noStrike" cap="none" normalizeH="0" baseline="0" dirty="0" smtClean="0">
                          <a:ln>
                            <a:noFill/>
                          </a:ln>
                          <a:solidFill>
                            <a:schemeClr val="tx1"/>
                          </a:solidFill>
                          <a:effectLst/>
                          <a:latin typeface="Century Gothic" pitchFamily="34" charset="0"/>
                          <a:ea typeface="宋体" pitchFamily="2" charset="-122"/>
                          <a:cs typeface="Arial" pitchFamily="34" charset="0"/>
                        </a:rPr>
                        <a:t>.  Why don’t you borrow one of </a:t>
                      </a:r>
                      <a:r>
                        <a:rPr kumimoji="0" lang="en-US" altLang="zh-CN" sz="1600" b="0" i="0" u="none" strike="noStrike" cap="none" normalizeH="0" baseline="0" dirty="0" err="1" smtClean="0">
                          <a:ln>
                            <a:noFill/>
                          </a:ln>
                          <a:solidFill>
                            <a:schemeClr val="tx1"/>
                          </a:solidFill>
                          <a:effectLst/>
                          <a:latin typeface="Century Gothic" pitchFamily="34" charset="0"/>
                          <a:ea typeface="宋体" pitchFamily="2" charset="-122"/>
                          <a:cs typeface="Arial" pitchFamily="34" charset="0"/>
                        </a:rPr>
                        <a:t>Haya’s</a:t>
                      </a:r>
                      <a:r>
                        <a:rPr kumimoji="0" lang="en-US" altLang="zh-CN" sz="1600" b="0" i="0" u="none" strike="noStrike" cap="none" normalizeH="0" baseline="0" dirty="0" smtClean="0">
                          <a:ln>
                            <a:noFill/>
                          </a:ln>
                          <a:solidFill>
                            <a:schemeClr val="tx1"/>
                          </a:solidFill>
                          <a:effectLst/>
                          <a:latin typeface="Century Gothic" pitchFamily="34" charset="0"/>
                          <a:ea typeface="宋体" pitchFamily="2" charset="-122"/>
                          <a:cs typeface="Arial" pitchFamily="34" charset="0"/>
                        </a:rPr>
                        <a:t> dresses then?</a:t>
                      </a:r>
                      <a:endParaRPr kumimoji="0" lang="en-GB" altLang="zh-CN" sz="1600" b="0" i="0" u="none" strike="noStrike" cap="none" normalizeH="0" baseline="0" dirty="0" smtClean="0">
                        <a:ln>
                          <a:noFill/>
                        </a:ln>
                        <a:solidFill>
                          <a:schemeClr val="tx1"/>
                        </a:solidFill>
                        <a:effectLst/>
                        <a:latin typeface="Century Gothic" pitchFamily="34" charset="0"/>
                        <a:ea typeface="宋体" pitchFamily="2" charset="-122"/>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1600" b="0" i="0" u="none" strike="noStrike" cap="none" normalizeH="0" baseline="0" smtClean="0">
                          <a:ln>
                            <a:noFill/>
                          </a:ln>
                          <a:solidFill>
                            <a:schemeClr val="tx1"/>
                          </a:solidFill>
                          <a:effectLst/>
                          <a:latin typeface="Century Gothic" pitchFamily="34" charset="0"/>
                          <a:ea typeface="宋体" pitchFamily="2" charset="-122"/>
                          <a:cs typeface="Arial" pitchFamily="34" charset="0"/>
                        </a:rPr>
                        <a:t>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1600" b="0" i="0" u="none" strike="noStrike" cap="none" normalizeH="0" baseline="0" dirty="0" err="1" smtClean="0">
                          <a:ln>
                            <a:noFill/>
                          </a:ln>
                          <a:solidFill>
                            <a:schemeClr val="tx1"/>
                          </a:solidFill>
                          <a:effectLst/>
                          <a:latin typeface="Century Gothic" pitchFamily="34" charset="0"/>
                          <a:ea typeface="宋体" pitchFamily="2" charset="-122"/>
                          <a:cs typeface="Arial" pitchFamily="34" charset="0"/>
                        </a:rPr>
                        <a:t>Yara</a:t>
                      </a:r>
                      <a:endParaRPr kumimoji="0" lang="en-GB" altLang="zh-CN" sz="1600" b="0" i="0" u="none" strike="noStrike" cap="none" normalizeH="0" baseline="0" dirty="0" smtClean="0">
                        <a:ln>
                          <a:noFill/>
                        </a:ln>
                        <a:solidFill>
                          <a:schemeClr val="tx1"/>
                        </a:solidFill>
                        <a:effectLst/>
                        <a:latin typeface="Century Gothic" pitchFamily="34" charset="0"/>
                        <a:ea typeface="宋体" pitchFamily="2" charset="-122"/>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rgbClr val="00B0F0"/>
                          </a:solidFill>
                          <a:effectLst/>
                          <a:latin typeface="Century Gothic" pitchFamily="34" charset="0"/>
                          <a:ea typeface="宋体" pitchFamily="2" charset="-122"/>
                          <a:cs typeface="Arial" pitchFamily="34" charset="0"/>
                        </a:rPr>
                        <a:t> </a:t>
                      </a:r>
                      <a:r>
                        <a:rPr kumimoji="0" lang="en-US" altLang="zh-CN" sz="1600" b="0" i="0" u="none" strike="noStrike" kern="1200" cap="none" normalizeH="0" baseline="0" dirty="0" smtClean="0">
                          <a:ln>
                            <a:noFill/>
                          </a:ln>
                          <a:solidFill>
                            <a:schemeClr val="tx1"/>
                          </a:solidFill>
                          <a:effectLst/>
                          <a:latin typeface="Century Gothic" pitchFamily="34" charset="0"/>
                          <a:ea typeface="宋体" pitchFamily="2" charset="-122"/>
                          <a:cs typeface="Arial" pitchFamily="34" charset="0"/>
                        </a:rPr>
                        <a:t>Not if I don’t want to look like  a sack!</a:t>
                      </a:r>
                      <a:endParaRPr kumimoji="0" lang="en-GB" altLang="zh-CN" sz="1600" b="0" i="0" u="none" strike="noStrike" kern="1200" cap="none" normalizeH="0" baseline="0" dirty="0" smtClean="0">
                        <a:ln>
                          <a:noFill/>
                        </a:ln>
                        <a:solidFill>
                          <a:schemeClr val="tx1"/>
                        </a:solidFill>
                        <a:effectLst/>
                        <a:latin typeface="Century Gothic" pitchFamily="34" charset="0"/>
                        <a:ea typeface="宋体" pitchFamily="2" charset="-122"/>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1600" b="0" i="0" u="none" strike="noStrike" cap="none" normalizeH="0" baseline="0" smtClean="0">
                          <a:ln>
                            <a:noFill/>
                          </a:ln>
                          <a:solidFill>
                            <a:schemeClr val="tx1"/>
                          </a:solidFill>
                          <a:effectLst/>
                          <a:latin typeface="Century Gothic" pitchFamily="34" charset="0"/>
                          <a:ea typeface="宋体" pitchFamily="2" charset="-122"/>
                          <a:cs typeface="Arial" pitchFamily="34" charset="0"/>
                        </a:rPr>
                        <a:t>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err="1" smtClean="0">
                          <a:ln>
                            <a:noFill/>
                          </a:ln>
                          <a:solidFill>
                            <a:schemeClr val="tx1"/>
                          </a:solidFill>
                          <a:effectLst/>
                          <a:latin typeface="Century Gothic" pitchFamily="34" charset="0"/>
                          <a:ea typeface="宋体" pitchFamily="2" charset="-122"/>
                          <a:cs typeface="Arial" pitchFamily="34" charset="0"/>
                        </a:rPr>
                        <a:t>Yara</a:t>
                      </a:r>
                      <a:endParaRPr kumimoji="0" lang="en-GB" altLang="zh-CN" sz="1600" b="0" i="0" u="none" strike="noStrike" cap="none" normalizeH="0" baseline="0" dirty="0" smtClean="0">
                        <a:ln>
                          <a:noFill/>
                        </a:ln>
                        <a:solidFill>
                          <a:schemeClr val="tx1"/>
                        </a:solidFill>
                        <a:effectLst/>
                        <a:latin typeface="Century Gothic" pitchFamily="34" charset="0"/>
                        <a:ea typeface="宋体" pitchFamily="2" charset="-122"/>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tx1"/>
                          </a:solidFill>
                          <a:effectLst/>
                          <a:latin typeface="Century Gothic" pitchFamily="34" charset="0"/>
                          <a:ea typeface="宋体" pitchFamily="2" charset="-122"/>
                          <a:cs typeface="Arial" pitchFamily="34" charset="0"/>
                        </a:rPr>
                        <a:t>I will look in my closet again.  I think tonight’s party is exciting.</a:t>
                      </a:r>
                      <a:endParaRPr kumimoji="0" lang="en-GB" altLang="zh-CN" sz="1600" b="0" i="0" u="none" strike="noStrike" cap="none" normalizeH="0" baseline="0" dirty="0" smtClean="0">
                        <a:ln>
                          <a:noFill/>
                        </a:ln>
                        <a:solidFill>
                          <a:schemeClr val="tx1"/>
                        </a:solidFill>
                        <a:effectLst/>
                        <a:latin typeface="Century Gothic" pitchFamily="34" charset="0"/>
                        <a:ea typeface="宋体" pitchFamily="2" charset="-122"/>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1600" b="0" i="0" u="none" strike="noStrike" cap="none" normalizeH="0" baseline="0" smtClean="0">
                          <a:ln>
                            <a:noFill/>
                          </a:ln>
                          <a:solidFill>
                            <a:schemeClr val="tx1"/>
                          </a:solidFill>
                          <a:effectLst/>
                          <a:latin typeface="Century Gothic" pitchFamily="34" charset="0"/>
                          <a:ea typeface="宋体" pitchFamily="2" charset="-122"/>
                          <a:cs typeface="Arial" pitchFamily="34" charset="0"/>
                        </a:rPr>
                        <a:t>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1600" b="0" i="0" u="none" strike="noStrike" cap="none" normalizeH="0" baseline="0" dirty="0" smtClean="0">
                          <a:ln>
                            <a:noFill/>
                          </a:ln>
                          <a:solidFill>
                            <a:schemeClr val="tx1"/>
                          </a:solidFill>
                          <a:effectLst/>
                          <a:latin typeface="Century Gothic" pitchFamily="34" charset="0"/>
                          <a:ea typeface="宋体" pitchFamily="2" charset="-122"/>
                          <a:cs typeface="Arial" pitchFamily="34" charset="0"/>
                        </a:rPr>
                        <a:t>Jane</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tx1"/>
                          </a:solidFill>
                          <a:effectLst/>
                          <a:latin typeface="Century Gothic" pitchFamily="34" charset="0"/>
                          <a:ea typeface="宋体" pitchFamily="2" charset="-122"/>
                          <a:cs typeface="Arial" pitchFamily="34" charset="0"/>
                        </a:rPr>
                        <a:t>Are you kidding?  It’s the </a:t>
                      </a:r>
                      <a:r>
                        <a:rPr kumimoji="0" lang="en-US" altLang="zh-CN" sz="1600" b="1" i="0" u="none" strike="noStrike" cap="none" normalizeH="0" baseline="0" dirty="0" smtClean="0">
                          <a:ln>
                            <a:noFill/>
                          </a:ln>
                          <a:solidFill>
                            <a:srgbClr val="FF0000"/>
                          </a:solidFill>
                          <a:effectLst/>
                          <a:latin typeface="Century Gothic" pitchFamily="34" charset="0"/>
                          <a:ea typeface="宋体" pitchFamily="2" charset="-122"/>
                          <a:cs typeface="Arial" pitchFamily="34" charset="0"/>
                        </a:rPr>
                        <a:t>most exciting </a:t>
                      </a:r>
                      <a:r>
                        <a:rPr kumimoji="0" lang="en-US" altLang="zh-CN" sz="1600" b="0" i="0" u="none" strike="noStrike" cap="none" normalizeH="0" baseline="0" dirty="0" smtClean="0">
                          <a:ln>
                            <a:noFill/>
                          </a:ln>
                          <a:solidFill>
                            <a:schemeClr val="tx1"/>
                          </a:solidFill>
                          <a:effectLst/>
                          <a:latin typeface="Century Gothic" pitchFamily="34" charset="0"/>
                          <a:ea typeface="宋体" pitchFamily="2" charset="-122"/>
                          <a:cs typeface="Arial" pitchFamily="34" charset="0"/>
                        </a:rPr>
                        <a:t>barbecue we will have ever!</a:t>
                      </a:r>
                      <a:endParaRPr kumimoji="0" lang="en-GB" altLang="zh-CN" sz="1600" b="0" i="0" u="none" strike="noStrike" cap="none" normalizeH="0" baseline="0" dirty="0" smtClean="0">
                        <a:ln>
                          <a:noFill/>
                        </a:ln>
                        <a:solidFill>
                          <a:schemeClr val="tx1"/>
                        </a:solidFill>
                        <a:effectLst/>
                        <a:latin typeface="Century Gothic" pitchFamily="34" charset="0"/>
                        <a:ea typeface="宋体" pitchFamily="2" charset="-122"/>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5" name="TextBox 4"/>
          <p:cNvSpPr txBox="1"/>
          <p:nvPr/>
        </p:nvSpPr>
        <p:spPr>
          <a:xfrm>
            <a:off x="533400" y="5486400"/>
            <a:ext cx="7848600" cy="646331"/>
          </a:xfrm>
          <a:prstGeom prst="rect">
            <a:avLst/>
          </a:prstGeom>
          <a:noFill/>
        </p:spPr>
        <p:txBody>
          <a:bodyPr wrap="square" rtlCol="0">
            <a:spAutoFit/>
          </a:bodyPr>
          <a:lstStyle/>
          <a:p>
            <a:r>
              <a:rPr lang="en-US" dirty="0" smtClean="0"/>
              <a:t>In line 5, what information are you given about </a:t>
            </a:r>
            <a:r>
              <a:rPr lang="en-US" dirty="0" err="1" smtClean="0"/>
              <a:t>Haya</a:t>
            </a:r>
            <a:r>
              <a:rPr lang="en-US" dirty="0" smtClean="0"/>
              <a:t>?</a:t>
            </a:r>
          </a:p>
          <a:p>
            <a:r>
              <a:rPr lang="en-US" dirty="0" smtClean="0"/>
              <a:t>In line 7, what does Jane think of tonight’s party?</a:t>
            </a:r>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381000"/>
          </a:xfrm>
        </p:spPr>
        <p:txBody>
          <a:bodyPr>
            <a:normAutofit fontScale="90000"/>
          </a:bodyPr>
          <a:lstStyle/>
          <a:p>
            <a:r>
              <a:rPr lang="en-US" b="1" dirty="0" smtClean="0">
                <a:solidFill>
                  <a:schemeClr val="tx1"/>
                </a:solidFill>
                <a:latin typeface="Arial" pitchFamily="34" charset="0"/>
                <a:cs typeface="Arial" pitchFamily="34" charset="0"/>
              </a:rPr>
              <a:t>Usage 2</a:t>
            </a:r>
            <a:endParaRPr lang="en-GB" b="1" dirty="0">
              <a:solidFill>
                <a:schemeClr val="tx1"/>
              </a:solidFill>
              <a:latin typeface="Arial" pitchFamily="34" charset="0"/>
              <a:cs typeface="Arial" pitchFamily="34" charset="0"/>
            </a:endParaRPr>
          </a:p>
        </p:txBody>
      </p:sp>
      <p:sp>
        <p:nvSpPr>
          <p:cNvPr id="3" name="TextBox 2"/>
          <p:cNvSpPr txBox="1"/>
          <p:nvPr/>
        </p:nvSpPr>
        <p:spPr>
          <a:xfrm>
            <a:off x="304800" y="914400"/>
            <a:ext cx="5181600" cy="5293757"/>
          </a:xfrm>
          <a:prstGeom prst="rect">
            <a:avLst/>
          </a:prstGeom>
          <a:noFill/>
        </p:spPr>
        <p:txBody>
          <a:bodyPr wrap="square" rtlCol="0">
            <a:spAutoFit/>
          </a:bodyPr>
          <a:lstStyle/>
          <a:p>
            <a:pPr algn="just"/>
            <a:r>
              <a:rPr lang="en-US" sz="3200" b="1" dirty="0" smtClean="0">
                <a:solidFill>
                  <a:srgbClr val="0070C0"/>
                </a:solidFill>
                <a:latin typeface="Arial" pitchFamily="34" charset="0"/>
                <a:cs typeface="Arial" pitchFamily="34" charset="0"/>
              </a:rPr>
              <a:t>Superlatives</a:t>
            </a:r>
          </a:p>
          <a:p>
            <a:pPr algn="just"/>
            <a:endParaRPr lang="en-US" b="1" dirty="0" smtClean="0">
              <a:solidFill>
                <a:srgbClr val="0070C0"/>
              </a:solidFill>
              <a:latin typeface="Arial" pitchFamily="34" charset="0"/>
              <a:cs typeface="Arial" pitchFamily="34" charset="0"/>
            </a:endParaRPr>
          </a:p>
          <a:p>
            <a:pPr algn="just">
              <a:buFont typeface="Arial" pitchFamily="34" charset="0"/>
              <a:buChar char="•"/>
            </a:pPr>
            <a:r>
              <a:rPr lang="en-US" b="1" dirty="0" smtClean="0">
                <a:solidFill>
                  <a:srgbClr val="FF0000"/>
                </a:solidFill>
                <a:latin typeface="Arial" pitchFamily="34" charset="0"/>
                <a:cs typeface="Arial" pitchFamily="34" charset="0"/>
              </a:rPr>
              <a:t>! Remember</a:t>
            </a:r>
            <a:endParaRPr lang="en-GB" b="1" dirty="0" smtClean="0">
              <a:solidFill>
                <a:srgbClr val="FF0000"/>
              </a:solidFill>
              <a:latin typeface="Arial" pitchFamily="34" charset="0"/>
              <a:cs typeface="Arial" pitchFamily="34" charset="0"/>
            </a:endParaRPr>
          </a:p>
          <a:p>
            <a:pPr algn="just"/>
            <a:endParaRPr lang="en-US" b="1" dirty="0" smtClean="0">
              <a:latin typeface="Arial" pitchFamily="34" charset="0"/>
              <a:cs typeface="Arial" pitchFamily="34" charset="0"/>
            </a:endParaRPr>
          </a:p>
          <a:p>
            <a:pPr algn="just"/>
            <a:r>
              <a:rPr lang="en-GB" dirty="0" smtClean="0">
                <a:latin typeface="Arial" pitchFamily="34" charset="0"/>
                <a:cs typeface="Arial" pitchFamily="34" charset="0"/>
              </a:rPr>
              <a:t>Adjectives are words that describe.</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Ex.  The book is very </a:t>
            </a:r>
            <a:r>
              <a:rPr lang="en-US" b="1" dirty="0" smtClean="0">
                <a:solidFill>
                  <a:srgbClr val="FF0000"/>
                </a:solidFill>
                <a:latin typeface="Arial" pitchFamily="34" charset="0"/>
                <a:cs typeface="Arial" pitchFamily="34" charset="0"/>
              </a:rPr>
              <a:t>interesting</a:t>
            </a:r>
            <a:r>
              <a:rPr lang="en-US" dirty="0" smtClean="0">
                <a:latin typeface="Arial" pitchFamily="34" charset="0"/>
                <a:cs typeface="Arial" pitchFamily="34" charset="0"/>
              </a:rPr>
              <a:t>.</a:t>
            </a:r>
          </a:p>
          <a:p>
            <a:pPr algn="just"/>
            <a:r>
              <a:rPr lang="en-US" dirty="0" smtClean="0">
                <a:latin typeface="Arial" pitchFamily="34" charset="0"/>
                <a:cs typeface="Arial" pitchFamily="34" charset="0"/>
              </a:rPr>
              <a:t>Ex.  I have a </a:t>
            </a:r>
            <a:r>
              <a:rPr lang="en-US" b="1" dirty="0" smtClean="0">
                <a:solidFill>
                  <a:srgbClr val="FF0000"/>
                </a:solidFill>
                <a:latin typeface="Arial" pitchFamily="34" charset="0"/>
                <a:cs typeface="Arial" pitchFamily="34" charset="0"/>
              </a:rPr>
              <a:t>pretty</a:t>
            </a:r>
            <a:r>
              <a:rPr lang="en-US" dirty="0" smtClean="0">
                <a:latin typeface="Arial" pitchFamily="34" charset="0"/>
                <a:cs typeface="Arial" pitchFamily="34" charset="0"/>
              </a:rPr>
              <a:t> sister.</a:t>
            </a:r>
          </a:p>
          <a:p>
            <a:pPr algn="just"/>
            <a:endParaRPr lang="en-US" dirty="0" smtClean="0">
              <a:latin typeface="Arial" pitchFamily="34" charset="0"/>
              <a:cs typeface="Arial" pitchFamily="34" charset="0"/>
            </a:endParaRPr>
          </a:p>
          <a:p>
            <a:pPr algn="just"/>
            <a:r>
              <a:rPr lang="en-GB" dirty="0" smtClean="0">
                <a:latin typeface="Arial" pitchFamily="34" charset="0"/>
                <a:cs typeface="Arial" pitchFamily="34" charset="0"/>
              </a:rPr>
              <a:t>The </a:t>
            </a:r>
            <a:r>
              <a:rPr lang="en-GB" b="1" dirty="0" smtClean="0">
                <a:latin typeface="Arial" pitchFamily="34" charset="0"/>
                <a:cs typeface="Arial" pitchFamily="34" charset="0"/>
              </a:rPr>
              <a:t>superlative of superiority </a:t>
            </a:r>
            <a:r>
              <a:rPr lang="en-GB" dirty="0" smtClean="0">
                <a:latin typeface="Arial" pitchFamily="34" charset="0"/>
                <a:cs typeface="Arial" pitchFamily="34" charset="0"/>
              </a:rPr>
              <a:t>compares more than two objects or nouns and establishes that </a:t>
            </a:r>
            <a:r>
              <a:rPr lang="en-GB" b="1" dirty="0" smtClean="0">
                <a:latin typeface="Arial" pitchFamily="34" charset="0"/>
                <a:cs typeface="Arial" pitchFamily="34" charset="0"/>
              </a:rPr>
              <a:t>one of them is superior</a:t>
            </a:r>
            <a:r>
              <a:rPr lang="en-GB" dirty="0" smtClean="0">
                <a:latin typeface="Arial" pitchFamily="34" charset="0"/>
                <a:cs typeface="Arial" pitchFamily="34" charset="0"/>
              </a:rPr>
              <a:t> to all others in a particular aspect, expressed by the positive adjective.</a:t>
            </a:r>
            <a:endParaRPr lang="en-US" dirty="0" smtClean="0">
              <a:latin typeface="Arial" pitchFamily="34" charset="0"/>
              <a:cs typeface="Arial" pitchFamily="34" charset="0"/>
            </a:endParaRP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Ex.  My sister </a:t>
            </a:r>
            <a:r>
              <a:rPr lang="en-US" dirty="0" smtClean="0">
                <a:latin typeface="Arial" pitchFamily="34" charset="0"/>
                <a:cs typeface="Arial" pitchFamily="34" charset="0"/>
              </a:rPr>
              <a:t>is the </a:t>
            </a:r>
            <a:r>
              <a:rPr lang="en-US" b="1" dirty="0" smtClean="0">
                <a:solidFill>
                  <a:srgbClr val="FF0000"/>
                </a:solidFill>
                <a:latin typeface="Arial" pitchFamily="34" charset="0"/>
                <a:cs typeface="Arial" pitchFamily="34" charset="0"/>
              </a:rPr>
              <a:t>tallest </a:t>
            </a:r>
            <a:r>
              <a:rPr lang="en-US" dirty="0" smtClean="0">
                <a:latin typeface="Arial" pitchFamily="34" charset="0"/>
                <a:cs typeface="Arial" pitchFamily="34" charset="0"/>
              </a:rPr>
              <a:t>in her class</a:t>
            </a:r>
            <a:r>
              <a:rPr lang="en-US" b="1" dirty="0" smtClean="0">
                <a:latin typeface="Arial" pitchFamily="34" charset="0"/>
                <a:cs typeface="Arial" pitchFamily="34" charset="0"/>
              </a:rPr>
              <a:t>.</a:t>
            </a:r>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Ex.  </a:t>
            </a:r>
            <a:r>
              <a:rPr lang="en-GB" dirty="0" smtClean="0">
                <a:latin typeface="Arial" pitchFamily="34" charset="0"/>
                <a:cs typeface="Arial" pitchFamily="34" charset="0"/>
              </a:rPr>
              <a:t>My neighbourhood is the </a:t>
            </a:r>
            <a:r>
              <a:rPr lang="en-GB" b="1" dirty="0" smtClean="0">
                <a:solidFill>
                  <a:srgbClr val="FF0000"/>
                </a:solidFill>
                <a:latin typeface="Arial" pitchFamily="34" charset="0"/>
                <a:cs typeface="Arial" pitchFamily="34" charset="0"/>
              </a:rPr>
              <a:t>safest</a:t>
            </a:r>
            <a:r>
              <a:rPr lang="en-GB" dirty="0" smtClean="0">
                <a:latin typeface="Arial" pitchFamily="34" charset="0"/>
                <a:cs typeface="Arial" pitchFamily="34" charset="0"/>
              </a:rPr>
              <a:t> in the city</a:t>
            </a:r>
            <a:r>
              <a:rPr lang="en-US" dirty="0" smtClean="0">
                <a:latin typeface="Arial" pitchFamily="34" charset="0"/>
                <a:cs typeface="Arial" pitchFamily="34" charset="0"/>
              </a:rPr>
              <a:t>.</a:t>
            </a:r>
          </a:p>
          <a:p>
            <a:pPr algn="just"/>
            <a:r>
              <a:rPr lang="en-US" dirty="0" smtClean="0">
                <a:latin typeface="Arial" pitchFamily="34" charset="0"/>
                <a:cs typeface="Arial" pitchFamily="34" charset="0"/>
              </a:rPr>
              <a:t>Ex.  Jamal is the </a:t>
            </a:r>
            <a:r>
              <a:rPr lang="en-US" b="1" dirty="0" smtClean="0">
                <a:solidFill>
                  <a:srgbClr val="FF0000"/>
                </a:solidFill>
                <a:latin typeface="Arial" pitchFamily="34" charset="0"/>
                <a:cs typeface="Arial" pitchFamily="34" charset="0"/>
              </a:rPr>
              <a:t>slowest </a:t>
            </a:r>
            <a:r>
              <a:rPr lang="en-US" dirty="0" smtClean="0">
                <a:latin typeface="Arial" pitchFamily="34" charset="0"/>
                <a:cs typeface="Arial" pitchFamily="34" charset="0"/>
              </a:rPr>
              <a:t>runner in our team.</a:t>
            </a:r>
            <a:endParaRPr lang="en-GB" dirty="0" smtClean="0">
              <a:latin typeface="Arial" pitchFamily="34" charset="0"/>
              <a:cs typeface="Arial" pitchFamily="34" charset="0"/>
            </a:endParaRPr>
          </a:p>
        </p:txBody>
      </p:sp>
      <p:pic>
        <p:nvPicPr>
          <p:cNvPr id="31746" name="Picture 2"/>
          <p:cNvPicPr>
            <a:picLocks noChangeAspect="1" noChangeArrowheads="1"/>
          </p:cNvPicPr>
          <p:nvPr/>
        </p:nvPicPr>
        <p:blipFill>
          <a:blip r:embed="rId2" cstate="print"/>
          <a:srcRect/>
          <a:stretch>
            <a:fillRect/>
          </a:stretch>
        </p:blipFill>
        <p:spPr bwMode="auto">
          <a:xfrm>
            <a:off x="4572000" y="762000"/>
            <a:ext cx="4261282" cy="2743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381000"/>
          </a:xfrm>
        </p:spPr>
        <p:txBody>
          <a:bodyPr>
            <a:normAutofit fontScale="90000"/>
          </a:bodyPr>
          <a:lstStyle/>
          <a:p>
            <a:r>
              <a:rPr lang="en-US" b="1" dirty="0" smtClean="0">
                <a:latin typeface="Arial" pitchFamily="34" charset="0"/>
                <a:cs typeface="Arial" pitchFamily="34" charset="0"/>
              </a:rPr>
              <a:t>Rules 3</a:t>
            </a:r>
            <a:endParaRPr lang="en-GB" b="1" dirty="0">
              <a:latin typeface="Arial" pitchFamily="34" charset="0"/>
              <a:cs typeface="Arial" pitchFamily="34" charset="0"/>
            </a:endParaRPr>
          </a:p>
        </p:txBody>
      </p:sp>
      <p:grpSp>
        <p:nvGrpSpPr>
          <p:cNvPr id="15" name="Group 14"/>
          <p:cNvGrpSpPr/>
          <p:nvPr/>
        </p:nvGrpSpPr>
        <p:grpSpPr>
          <a:xfrm>
            <a:off x="304800" y="914400"/>
            <a:ext cx="8610600" cy="5355312"/>
            <a:chOff x="304800" y="914400"/>
            <a:chExt cx="8610600" cy="5355312"/>
          </a:xfrm>
        </p:grpSpPr>
        <p:grpSp>
          <p:nvGrpSpPr>
            <p:cNvPr id="4" name="Group 9"/>
            <p:cNvGrpSpPr/>
            <p:nvPr/>
          </p:nvGrpSpPr>
          <p:grpSpPr>
            <a:xfrm>
              <a:off x="304800" y="914400"/>
              <a:ext cx="8610600" cy="5355312"/>
              <a:chOff x="304800" y="914400"/>
              <a:chExt cx="8610600" cy="5355312"/>
            </a:xfrm>
          </p:grpSpPr>
          <p:sp>
            <p:nvSpPr>
              <p:cNvPr id="3" name="TextBox 2"/>
              <p:cNvSpPr txBox="1"/>
              <p:nvPr/>
            </p:nvSpPr>
            <p:spPr>
              <a:xfrm>
                <a:off x="304800" y="914400"/>
                <a:ext cx="8610600" cy="5355312"/>
              </a:xfrm>
              <a:prstGeom prst="rect">
                <a:avLst/>
              </a:prstGeom>
              <a:noFill/>
            </p:spPr>
            <p:txBody>
              <a:bodyPr wrap="square" rtlCol="0">
                <a:spAutoFit/>
              </a:bodyPr>
              <a:lstStyle/>
              <a:p>
                <a:pPr marL="342900" indent="-342900" algn="just">
                  <a:buAutoNum type="arabicPeriod"/>
                </a:pPr>
                <a:r>
                  <a:rPr lang="en-US" b="1" dirty="0" smtClean="0">
                    <a:latin typeface="Century Gothic" pitchFamily="34" charset="0"/>
                    <a:ea typeface="Times New Roman" pitchFamily="18" charset="0"/>
                    <a:cs typeface="Times-Roman" charset="0"/>
                  </a:rPr>
                  <a:t>Rule </a:t>
                </a:r>
                <a:r>
                  <a:rPr lang="en-US" b="1" dirty="0" smtClean="0">
                    <a:latin typeface="Century Gothic" pitchFamily="34" charset="0"/>
                    <a:ea typeface="Times New Roman" pitchFamily="18" charset="0"/>
                    <a:cs typeface="Times-Roman" charset="0"/>
                  </a:rPr>
                  <a:t>- </a:t>
                </a:r>
                <a:r>
                  <a:rPr lang="en-US" b="1" dirty="0" smtClean="0">
                    <a:latin typeface="Century Gothic" pitchFamily="34" charset="0"/>
                    <a:ea typeface="Times New Roman" pitchFamily="18" charset="0"/>
                    <a:cs typeface="Times-Roman" charset="0"/>
                  </a:rPr>
                  <a:t>Add </a:t>
                </a:r>
                <a:r>
                  <a:rPr lang="en-US" b="1" dirty="0" smtClean="0">
                    <a:latin typeface="Century Gothic" pitchFamily="34" charset="0"/>
                    <a:ea typeface="Times New Roman" pitchFamily="18" charset="0"/>
                    <a:cs typeface="Times-Roman" charset="0"/>
                  </a:rPr>
                  <a:t>“</a:t>
                </a:r>
                <a:r>
                  <a:rPr lang="en-US" b="1" dirty="0" err="1" smtClean="0">
                    <a:solidFill>
                      <a:srgbClr val="0070C0"/>
                    </a:solidFill>
                    <a:latin typeface="Century Gothic" pitchFamily="34" charset="0"/>
                    <a:ea typeface="Times New Roman" pitchFamily="18" charset="0"/>
                    <a:cs typeface="Times-Roman" charset="0"/>
                  </a:rPr>
                  <a:t>est</a:t>
                </a:r>
                <a:r>
                  <a:rPr lang="en-US" b="1" dirty="0" smtClean="0">
                    <a:latin typeface="Century Gothic" pitchFamily="34" charset="0"/>
                    <a:ea typeface="Times New Roman" pitchFamily="18" charset="0"/>
                    <a:cs typeface="Times-Roman" charset="0"/>
                  </a:rPr>
                  <a:t>” to the end of one-syllable adjectives.</a:t>
                </a:r>
                <a:endParaRPr lang="en-US" dirty="0" smtClean="0">
                  <a:latin typeface="Century Gothic" pitchFamily="34" charset="0"/>
                  <a:ea typeface="Times New Roman" pitchFamily="18" charset="0"/>
                  <a:cs typeface="Times-Roman" charset="0"/>
                </a:endParaRPr>
              </a:p>
              <a:p>
                <a:pPr marL="342900" indent="-342900" algn="just"/>
                <a:endParaRPr lang="en-US" dirty="0" smtClean="0">
                  <a:latin typeface="Century Gothic" pitchFamily="34" charset="0"/>
                </a:endParaRPr>
              </a:p>
              <a:p>
                <a:pPr marL="342900" indent="-342900" algn="just"/>
                <a:r>
                  <a:rPr lang="en-US" b="1" dirty="0" smtClean="0">
                    <a:solidFill>
                      <a:srgbClr val="FF0000"/>
                    </a:solidFill>
                    <a:latin typeface="Century Gothic" pitchFamily="34" charset="0"/>
                  </a:rPr>
                  <a:t>! </a:t>
                </a:r>
                <a:r>
                  <a:rPr lang="en-US" dirty="0" smtClean="0">
                    <a:latin typeface="Century Gothic" pitchFamily="34" charset="0"/>
                  </a:rPr>
                  <a:t>Do not forget to add “</a:t>
                </a:r>
                <a:r>
                  <a:rPr lang="en-US" b="1" dirty="0" smtClean="0">
                    <a:solidFill>
                      <a:srgbClr val="0070C0"/>
                    </a:solidFill>
                    <a:latin typeface="Century Gothic" pitchFamily="34" charset="0"/>
                  </a:rPr>
                  <a:t>the</a:t>
                </a:r>
                <a:r>
                  <a:rPr lang="en-US" dirty="0" smtClean="0">
                    <a:latin typeface="Century Gothic" pitchFamily="34" charset="0"/>
                  </a:rPr>
                  <a:t>” before the superlative adjective of superiority.</a:t>
                </a:r>
              </a:p>
              <a:p>
                <a:pPr marL="342900" indent="-342900" algn="just"/>
                <a:endParaRPr lang="en-US" dirty="0" smtClean="0">
                  <a:latin typeface="Century Gothic" pitchFamily="34" charset="0"/>
                </a:endParaRPr>
              </a:p>
              <a:p>
                <a:pPr marL="342900" indent="-342900" algn="just"/>
                <a:r>
                  <a:rPr lang="en-US" b="1" dirty="0" smtClean="0">
                    <a:latin typeface="Century Gothic" pitchFamily="34" charset="0"/>
                  </a:rPr>
                  <a:t>Structure</a:t>
                </a:r>
                <a:r>
                  <a:rPr lang="en-US" dirty="0" smtClean="0">
                    <a:latin typeface="Century Gothic" pitchFamily="34" charset="0"/>
                  </a:rPr>
                  <a:t>:  Subject + verb be+ </a:t>
                </a:r>
                <a:r>
                  <a:rPr lang="en-GB" dirty="0" smtClean="0">
                    <a:latin typeface="Century Gothic" pitchFamily="34" charset="0"/>
                  </a:rPr>
                  <a:t>the +  adjective +</a:t>
                </a:r>
                <a:r>
                  <a:rPr lang="en-GB" b="1" dirty="0" smtClean="0">
                    <a:solidFill>
                      <a:srgbClr val="0070C0"/>
                    </a:solidFill>
                    <a:latin typeface="Century Gothic" pitchFamily="34" charset="0"/>
                  </a:rPr>
                  <a:t> -</a:t>
                </a:r>
                <a:r>
                  <a:rPr lang="en-GB" b="1" dirty="0" err="1" smtClean="0">
                    <a:solidFill>
                      <a:srgbClr val="0070C0"/>
                    </a:solidFill>
                    <a:latin typeface="Century Gothic" pitchFamily="34" charset="0"/>
                  </a:rPr>
                  <a:t>est</a:t>
                </a:r>
                <a:r>
                  <a:rPr lang="en-GB" b="1" dirty="0" smtClean="0">
                    <a:solidFill>
                      <a:srgbClr val="0070C0"/>
                    </a:solidFill>
                    <a:latin typeface="Century Gothic" pitchFamily="34" charset="0"/>
                  </a:rPr>
                  <a:t> </a:t>
                </a:r>
                <a:r>
                  <a:rPr lang="en-GB" dirty="0" smtClean="0">
                    <a:latin typeface="Century Gothic" pitchFamily="34" charset="0"/>
                  </a:rPr>
                  <a:t>+ inferior group (noun)</a:t>
                </a:r>
                <a:endParaRPr lang="en-US" dirty="0" smtClean="0">
                  <a:latin typeface="Century Gothic" pitchFamily="34" charset="0"/>
                </a:endParaRPr>
              </a:p>
              <a:p>
                <a:pPr marL="342900" indent="-342900" algn="just"/>
                <a:endParaRPr lang="en-US" dirty="0" smtClean="0">
                  <a:latin typeface="Century Gothic" pitchFamily="34" charset="0"/>
                </a:endParaRPr>
              </a:p>
              <a:p>
                <a:pPr marL="342900" indent="-342900" algn="just"/>
                <a:r>
                  <a:rPr lang="en-US" dirty="0" smtClean="0">
                    <a:latin typeface="Century Gothic" pitchFamily="34" charset="0"/>
                  </a:rPr>
                  <a:t>Ex.  </a:t>
                </a:r>
                <a:r>
                  <a:rPr lang="en-GB" dirty="0" smtClean="0">
                    <a:latin typeface="Century Gothic" pitchFamily="34" charset="0"/>
                  </a:rPr>
                  <a:t>Fatima is </a:t>
                </a:r>
                <a:r>
                  <a:rPr lang="en-GB" b="1" dirty="0" smtClean="0">
                    <a:solidFill>
                      <a:srgbClr val="0070C0"/>
                    </a:solidFill>
                    <a:latin typeface="Century Gothic" pitchFamily="34" charset="0"/>
                  </a:rPr>
                  <a:t>the </a:t>
                </a:r>
                <a:r>
                  <a:rPr lang="en-GB" b="1" dirty="0" smtClean="0">
                    <a:solidFill>
                      <a:srgbClr val="FF0000"/>
                    </a:solidFill>
                    <a:latin typeface="Century Gothic" pitchFamily="34" charset="0"/>
                  </a:rPr>
                  <a:t>tallest</a:t>
                </a:r>
                <a:r>
                  <a:rPr lang="en-GB" dirty="0" smtClean="0">
                    <a:latin typeface="Century Gothic" pitchFamily="34" charset="0"/>
                  </a:rPr>
                  <a:t> of the three sisters.</a:t>
                </a:r>
                <a:endParaRPr lang="en-US" dirty="0" smtClean="0">
                  <a:latin typeface="Century Gothic" pitchFamily="34" charset="0"/>
                </a:endParaRPr>
              </a:p>
              <a:p>
                <a:pPr marL="342900" indent="-342900" algn="just"/>
                <a:endParaRPr lang="en-US" dirty="0">
                  <a:latin typeface="Century Gothic" pitchFamily="34" charset="0"/>
                </a:endParaRPr>
              </a:p>
              <a:p>
                <a:pPr marL="342900" indent="-342900" algn="just">
                  <a:buAutoNum type="arabicPeriod" startAt="2"/>
                </a:pPr>
                <a:r>
                  <a:rPr lang="en-US" b="1" dirty="0" smtClean="0">
                    <a:latin typeface="Century Gothic" pitchFamily="34" charset="0"/>
                  </a:rPr>
                  <a:t>Rule- For </a:t>
                </a:r>
                <a:r>
                  <a:rPr lang="en-US" b="1" dirty="0" smtClean="0">
                    <a:latin typeface="Century Gothic" pitchFamily="34" charset="0"/>
                  </a:rPr>
                  <a:t>adjectives that end with a consonant preceded by a vowel, </a:t>
                </a:r>
                <a:r>
                  <a:rPr lang="en-US" b="1" dirty="0" smtClean="0">
                    <a:solidFill>
                      <a:srgbClr val="0070C0"/>
                    </a:solidFill>
                    <a:latin typeface="Century Gothic" pitchFamily="34" charset="0"/>
                  </a:rPr>
                  <a:t>double the final consonant </a:t>
                </a:r>
                <a:r>
                  <a:rPr lang="en-US" b="1" dirty="0" smtClean="0">
                    <a:latin typeface="Century Gothic" pitchFamily="34" charset="0"/>
                  </a:rPr>
                  <a:t>and then add “</a:t>
                </a:r>
                <a:r>
                  <a:rPr lang="en-US" b="1" dirty="0" err="1" smtClean="0">
                    <a:solidFill>
                      <a:srgbClr val="0070C0"/>
                    </a:solidFill>
                    <a:latin typeface="Century Gothic" pitchFamily="34" charset="0"/>
                  </a:rPr>
                  <a:t>est</a:t>
                </a:r>
                <a:r>
                  <a:rPr lang="en-US" b="1" dirty="0" smtClean="0">
                    <a:latin typeface="Century Gothic" pitchFamily="34" charset="0"/>
                  </a:rPr>
                  <a:t>”</a:t>
                </a:r>
                <a:r>
                  <a:rPr lang="en-US" dirty="0" smtClean="0">
                    <a:latin typeface="Century Gothic" pitchFamily="34" charset="0"/>
                  </a:rPr>
                  <a:t>.</a:t>
                </a:r>
              </a:p>
              <a:p>
                <a:pPr marL="342900" indent="-342900" algn="just"/>
                <a:endParaRPr lang="en-US" dirty="0">
                  <a:latin typeface="Century Gothic" pitchFamily="34" charset="0"/>
                </a:endParaRPr>
              </a:p>
              <a:p>
                <a:r>
                  <a:rPr lang="en-US" dirty="0" smtClean="0">
                    <a:latin typeface="Arial" pitchFamily="34" charset="0"/>
                    <a:cs typeface="Arial" pitchFamily="34" charset="0"/>
                  </a:rPr>
                  <a:t>Ex.  B</a:t>
                </a:r>
                <a:r>
                  <a:rPr lang="en-US" dirty="0" smtClean="0">
                    <a:solidFill>
                      <a:srgbClr val="00B050"/>
                    </a:solidFill>
                    <a:latin typeface="Arial" pitchFamily="34" charset="0"/>
                    <a:cs typeface="Arial" pitchFamily="34" charset="0"/>
                  </a:rPr>
                  <a:t>i</a:t>
                </a:r>
                <a:r>
                  <a:rPr lang="en-US" dirty="0" smtClean="0">
                    <a:solidFill>
                      <a:srgbClr val="C00000"/>
                    </a:solidFill>
                    <a:latin typeface="Arial" pitchFamily="34" charset="0"/>
                    <a:cs typeface="Arial" pitchFamily="34" charset="0"/>
                  </a:rPr>
                  <a:t>g </a:t>
                </a:r>
                <a:r>
                  <a:rPr lang="en-US" dirty="0" smtClean="0">
                    <a:latin typeface="Arial" pitchFamily="34" charset="0"/>
                    <a:cs typeface="Arial" pitchFamily="34" charset="0"/>
                  </a:rPr>
                  <a:t>			Bi</a:t>
                </a:r>
                <a:r>
                  <a:rPr lang="en-US" dirty="0" smtClean="0">
                    <a:solidFill>
                      <a:srgbClr val="C00000"/>
                    </a:solidFill>
                    <a:latin typeface="Arial" pitchFamily="34" charset="0"/>
                    <a:cs typeface="Arial" pitchFamily="34" charset="0"/>
                  </a:rPr>
                  <a:t>gg</a:t>
                </a:r>
                <a:r>
                  <a:rPr lang="en-US" dirty="0" smtClean="0">
                    <a:solidFill>
                      <a:srgbClr val="0070C0"/>
                    </a:solidFill>
                    <a:latin typeface="Arial" pitchFamily="34" charset="0"/>
                    <a:cs typeface="Arial" pitchFamily="34" charset="0"/>
                  </a:rPr>
                  <a:t>er 			</a:t>
                </a:r>
                <a:r>
                  <a:rPr lang="en-US" dirty="0" smtClean="0">
                    <a:latin typeface="Arial" pitchFamily="34" charset="0"/>
                    <a:cs typeface="Arial" pitchFamily="34" charset="0"/>
                  </a:rPr>
                  <a:t>Bi</a:t>
                </a:r>
                <a:r>
                  <a:rPr lang="en-US" dirty="0" smtClean="0">
                    <a:solidFill>
                      <a:srgbClr val="C00000"/>
                    </a:solidFill>
                    <a:latin typeface="Arial" pitchFamily="34" charset="0"/>
                    <a:cs typeface="Arial" pitchFamily="34" charset="0"/>
                  </a:rPr>
                  <a:t>gg</a:t>
                </a:r>
                <a:r>
                  <a:rPr lang="en-US" dirty="0" smtClean="0">
                    <a:solidFill>
                      <a:srgbClr val="0070C0"/>
                    </a:solidFill>
                    <a:latin typeface="Arial" pitchFamily="34" charset="0"/>
                    <a:cs typeface="Arial" pitchFamily="34" charset="0"/>
                  </a:rPr>
                  <a:t>est</a:t>
                </a:r>
              </a:p>
              <a:p>
                <a:r>
                  <a:rPr lang="en-US" dirty="0" smtClean="0">
                    <a:latin typeface="Arial" pitchFamily="34" charset="0"/>
                    <a:cs typeface="Arial" pitchFamily="34" charset="0"/>
                  </a:rPr>
                  <a:t>Ex.  Th</a:t>
                </a:r>
                <a:r>
                  <a:rPr lang="en-US" dirty="0" smtClean="0">
                    <a:solidFill>
                      <a:srgbClr val="00B050"/>
                    </a:solidFill>
                    <a:latin typeface="Arial" pitchFamily="34" charset="0"/>
                    <a:cs typeface="Arial" pitchFamily="34" charset="0"/>
                  </a:rPr>
                  <a:t>i</a:t>
                </a:r>
                <a:r>
                  <a:rPr lang="en-US" dirty="0" smtClean="0">
                    <a:solidFill>
                      <a:srgbClr val="C00000"/>
                    </a:solidFill>
                    <a:latin typeface="Arial" pitchFamily="34" charset="0"/>
                    <a:cs typeface="Arial" pitchFamily="34" charset="0"/>
                  </a:rPr>
                  <a:t>n</a:t>
                </a:r>
                <a:r>
                  <a:rPr lang="en-US" dirty="0" smtClean="0">
                    <a:latin typeface="Arial" pitchFamily="34" charset="0"/>
                    <a:cs typeface="Arial" pitchFamily="34" charset="0"/>
                  </a:rPr>
                  <a:t> 		Thi</a:t>
                </a:r>
                <a:r>
                  <a:rPr lang="en-US" dirty="0" smtClean="0">
                    <a:solidFill>
                      <a:srgbClr val="C00000"/>
                    </a:solidFill>
                    <a:latin typeface="Arial" pitchFamily="34" charset="0"/>
                    <a:cs typeface="Arial" pitchFamily="34" charset="0"/>
                  </a:rPr>
                  <a:t>nn</a:t>
                </a:r>
                <a:r>
                  <a:rPr lang="en-US" dirty="0" smtClean="0">
                    <a:solidFill>
                      <a:srgbClr val="0070C0"/>
                    </a:solidFill>
                    <a:latin typeface="Arial" pitchFamily="34" charset="0"/>
                    <a:cs typeface="Arial" pitchFamily="34" charset="0"/>
                  </a:rPr>
                  <a:t>er 			</a:t>
                </a:r>
                <a:r>
                  <a:rPr lang="en-US" dirty="0" smtClean="0">
                    <a:latin typeface="Arial" pitchFamily="34" charset="0"/>
                    <a:cs typeface="Arial" pitchFamily="34" charset="0"/>
                  </a:rPr>
                  <a:t>Thi</a:t>
                </a:r>
                <a:r>
                  <a:rPr lang="en-US" dirty="0" smtClean="0">
                    <a:solidFill>
                      <a:srgbClr val="C00000"/>
                    </a:solidFill>
                    <a:latin typeface="Arial" pitchFamily="34" charset="0"/>
                    <a:cs typeface="Arial" pitchFamily="34" charset="0"/>
                  </a:rPr>
                  <a:t>nn</a:t>
                </a:r>
                <a:r>
                  <a:rPr lang="en-US" dirty="0" smtClean="0">
                    <a:solidFill>
                      <a:srgbClr val="0070C0"/>
                    </a:solidFill>
                    <a:latin typeface="Arial" pitchFamily="34" charset="0"/>
                    <a:cs typeface="Arial" pitchFamily="34" charset="0"/>
                  </a:rPr>
                  <a:t>est</a:t>
                </a:r>
              </a:p>
              <a:p>
                <a:r>
                  <a:rPr lang="en-US" dirty="0" smtClean="0">
                    <a:latin typeface="Arial" pitchFamily="34" charset="0"/>
                    <a:cs typeface="Arial" pitchFamily="34" charset="0"/>
                  </a:rPr>
                  <a:t>Ex.  F</a:t>
                </a:r>
                <a:r>
                  <a:rPr lang="en-US" dirty="0" smtClean="0">
                    <a:solidFill>
                      <a:srgbClr val="00B050"/>
                    </a:solidFill>
                    <a:latin typeface="Arial" pitchFamily="34" charset="0"/>
                    <a:cs typeface="Arial" pitchFamily="34" charset="0"/>
                  </a:rPr>
                  <a:t>a</a:t>
                </a:r>
                <a:r>
                  <a:rPr lang="en-US" dirty="0" smtClean="0">
                    <a:solidFill>
                      <a:srgbClr val="C00000"/>
                    </a:solidFill>
                    <a:latin typeface="Arial" pitchFamily="34" charset="0"/>
                    <a:cs typeface="Arial" pitchFamily="34" charset="0"/>
                  </a:rPr>
                  <a:t>t</a:t>
                </a:r>
                <a:r>
                  <a:rPr lang="en-US" dirty="0" smtClean="0">
                    <a:latin typeface="Arial" pitchFamily="34" charset="0"/>
                    <a:cs typeface="Arial" pitchFamily="34" charset="0"/>
                  </a:rPr>
                  <a:t>			Fa</a:t>
                </a:r>
                <a:r>
                  <a:rPr lang="en-US" dirty="0" smtClean="0">
                    <a:solidFill>
                      <a:srgbClr val="C00000"/>
                    </a:solidFill>
                    <a:latin typeface="Arial" pitchFamily="34" charset="0"/>
                    <a:cs typeface="Arial" pitchFamily="34" charset="0"/>
                  </a:rPr>
                  <a:t>tt</a:t>
                </a:r>
                <a:r>
                  <a:rPr lang="en-US" dirty="0" smtClean="0">
                    <a:solidFill>
                      <a:srgbClr val="0070C0"/>
                    </a:solidFill>
                    <a:latin typeface="Arial" pitchFamily="34" charset="0"/>
                    <a:cs typeface="Arial" pitchFamily="34" charset="0"/>
                  </a:rPr>
                  <a:t>er 			</a:t>
                </a:r>
                <a:r>
                  <a:rPr lang="en-US" dirty="0" smtClean="0">
                    <a:latin typeface="Arial" pitchFamily="34" charset="0"/>
                    <a:cs typeface="Arial" pitchFamily="34" charset="0"/>
                  </a:rPr>
                  <a:t>Fa</a:t>
                </a:r>
                <a:r>
                  <a:rPr lang="en-US" dirty="0" smtClean="0">
                    <a:solidFill>
                      <a:srgbClr val="C00000"/>
                    </a:solidFill>
                    <a:latin typeface="Arial" pitchFamily="34" charset="0"/>
                    <a:cs typeface="Arial" pitchFamily="34" charset="0"/>
                  </a:rPr>
                  <a:t>tt</a:t>
                </a:r>
                <a:r>
                  <a:rPr lang="en-US" dirty="0" smtClean="0">
                    <a:solidFill>
                      <a:srgbClr val="0070C0"/>
                    </a:solidFill>
                    <a:latin typeface="Arial" pitchFamily="34" charset="0"/>
                    <a:cs typeface="Arial" pitchFamily="34" charset="0"/>
                  </a:rPr>
                  <a:t>est</a:t>
                </a:r>
              </a:p>
              <a:p>
                <a:pPr marL="342900" indent="-342900" algn="just"/>
                <a:endParaRPr lang="en-US" b="1" dirty="0">
                  <a:solidFill>
                    <a:srgbClr val="C00000"/>
                  </a:solidFill>
                  <a:latin typeface="Century Gothic" pitchFamily="34" charset="0"/>
                </a:endParaRPr>
              </a:p>
              <a:p>
                <a:pPr marL="342900" indent="-342900" algn="just">
                  <a:buAutoNum type="arabicPeriod" startAt="3"/>
                </a:pPr>
                <a:r>
                  <a:rPr lang="en-US" b="1" dirty="0" smtClean="0">
                    <a:latin typeface="Century Gothic" pitchFamily="34" charset="0"/>
                  </a:rPr>
                  <a:t>Rule- </a:t>
                </a:r>
                <a:r>
                  <a:rPr lang="en-US" b="1" dirty="0" smtClean="0">
                    <a:latin typeface="Arial" pitchFamily="34" charset="0"/>
                    <a:cs typeface="Arial" pitchFamily="34" charset="0"/>
                  </a:rPr>
                  <a:t>For </a:t>
                </a:r>
                <a:r>
                  <a:rPr lang="en-US" b="1" dirty="0" smtClean="0">
                    <a:latin typeface="Arial" pitchFamily="34" charset="0"/>
                    <a:cs typeface="Arial" pitchFamily="34" charset="0"/>
                  </a:rPr>
                  <a:t>adjectives that end in “</a:t>
                </a:r>
                <a:r>
                  <a:rPr lang="en-US" b="1" dirty="0" smtClean="0">
                    <a:solidFill>
                      <a:srgbClr val="C00000"/>
                    </a:solidFill>
                    <a:latin typeface="Arial" pitchFamily="34" charset="0"/>
                    <a:cs typeface="Arial" pitchFamily="34" charset="0"/>
                  </a:rPr>
                  <a:t>y</a:t>
                </a:r>
                <a:r>
                  <a:rPr lang="en-US" b="1" dirty="0" smtClean="0">
                    <a:latin typeface="Arial" pitchFamily="34" charset="0"/>
                    <a:cs typeface="Arial" pitchFamily="34" charset="0"/>
                  </a:rPr>
                  <a:t>”, change “</a:t>
                </a:r>
                <a:r>
                  <a:rPr lang="en-US" b="1" dirty="0" smtClean="0">
                    <a:solidFill>
                      <a:srgbClr val="C00000"/>
                    </a:solidFill>
                    <a:latin typeface="Arial" pitchFamily="34" charset="0"/>
                    <a:cs typeface="Arial" pitchFamily="34" charset="0"/>
                  </a:rPr>
                  <a:t>y</a:t>
                </a:r>
                <a:r>
                  <a:rPr lang="en-US" b="1" dirty="0" smtClean="0">
                    <a:latin typeface="Arial" pitchFamily="34" charset="0"/>
                    <a:cs typeface="Arial" pitchFamily="34" charset="0"/>
                  </a:rPr>
                  <a:t>” to “</a:t>
                </a:r>
                <a:r>
                  <a:rPr lang="en-US" b="1" dirty="0" err="1" smtClean="0">
                    <a:solidFill>
                      <a:srgbClr val="00B050"/>
                    </a:solidFill>
                    <a:latin typeface="Arial" pitchFamily="34" charset="0"/>
                    <a:cs typeface="Arial" pitchFamily="34" charset="0"/>
                  </a:rPr>
                  <a:t>i</a:t>
                </a:r>
                <a:r>
                  <a:rPr lang="en-US" b="1" dirty="0" smtClean="0">
                    <a:latin typeface="Arial" pitchFamily="34" charset="0"/>
                    <a:cs typeface="Arial" pitchFamily="34" charset="0"/>
                  </a:rPr>
                  <a:t>” and add “</a:t>
                </a:r>
                <a:r>
                  <a:rPr lang="en-US" b="1" dirty="0" err="1" smtClean="0">
                    <a:solidFill>
                      <a:srgbClr val="0070C0"/>
                    </a:solidFill>
                    <a:latin typeface="Arial" pitchFamily="34" charset="0"/>
                    <a:cs typeface="Arial" pitchFamily="34" charset="0"/>
                  </a:rPr>
                  <a:t>est</a:t>
                </a:r>
                <a:r>
                  <a:rPr lang="en-US" b="1" dirty="0" smtClean="0">
                    <a:latin typeface="Arial" pitchFamily="34" charset="0"/>
                    <a:cs typeface="Arial" pitchFamily="34" charset="0"/>
                  </a:rPr>
                  <a:t>”.</a:t>
                </a:r>
                <a:endParaRPr lang="en-US" dirty="0" smtClean="0">
                  <a:latin typeface="Arial" pitchFamily="34" charset="0"/>
                  <a:cs typeface="Arial" pitchFamily="34" charset="0"/>
                </a:endParaRPr>
              </a:p>
              <a:p>
                <a:pPr marL="342900" indent="-342900" algn="just"/>
                <a:endParaRPr lang="en-US" dirty="0" smtClean="0">
                  <a:latin typeface="Century Gothic" pitchFamily="34" charset="0"/>
                </a:endParaRPr>
              </a:p>
              <a:p>
                <a:r>
                  <a:rPr lang="en-US" dirty="0" smtClean="0">
                    <a:latin typeface="Arial" pitchFamily="34" charset="0"/>
                    <a:cs typeface="Arial" pitchFamily="34" charset="0"/>
                  </a:rPr>
                  <a:t>Ex. Silly 			Sill</a:t>
                </a:r>
                <a:r>
                  <a:rPr lang="en-US" dirty="0" smtClean="0">
                    <a:solidFill>
                      <a:srgbClr val="C00000"/>
                    </a:solidFill>
                    <a:latin typeface="Arial" pitchFamily="34" charset="0"/>
                    <a:cs typeface="Arial" pitchFamily="34" charset="0"/>
                  </a:rPr>
                  <a:t>i</a:t>
                </a:r>
                <a:r>
                  <a:rPr lang="en-US" dirty="0" smtClean="0">
                    <a:solidFill>
                      <a:srgbClr val="0070C0"/>
                    </a:solidFill>
                    <a:latin typeface="Arial" pitchFamily="34" charset="0"/>
                    <a:cs typeface="Arial" pitchFamily="34" charset="0"/>
                  </a:rPr>
                  <a:t>er 			</a:t>
                </a:r>
                <a:r>
                  <a:rPr lang="en-US" dirty="0" smtClean="0">
                    <a:latin typeface="Arial" pitchFamily="34" charset="0"/>
                    <a:cs typeface="Arial" pitchFamily="34" charset="0"/>
                  </a:rPr>
                  <a:t>Sill</a:t>
                </a:r>
                <a:r>
                  <a:rPr lang="en-US" dirty="0" smtClean="0">
                    <a:solidFill>
                      <a:srgbClr val="C00000"/>
                    </a:solidFill>
                    <a:latin typeface="Arial" pitchFamily="34" charset="0"/>
                    <a:cs typeface="Arial" pitchFamily="34" charset="0"/>
                  </a:rPr>
                  <a:t>i</a:t>
                </a:r>
                <a:r>
                  <a:rPr lang="en-US" dirty="0" smtClean="0">
                    <a:solidFill>
                      <a:srgbClr val="0070C0"/>
                    </a:solidFill>
                    <a:latin typeface="Arial" pitchFamily="34" charset="0"/>
                    <a:cs typeface="Arial" pitchFamily="34" charset="0"/>
                  </a:rPr>
                  <a:t>est</a:t>
                </a:r>
              </a:p>
              <a:p>
                <a:r>
                  <a:rPr lang="en-US" dirty="0" smtClean="0">
                    <a:latin typeface="Arial" pitchFamily="34" charset="0"/>
                    <a:cs typeface="Arial" pitchFamily="34" charset="0"/>
                  </a:rPr>
                  <a:t>Ex.  Pretty 		Prett</a:t>
                </a:r>
                <a:r>
                  <a:rPr lang="en-US" dirty="0" smtClean="0">
                    <a:solidFill>
                      <a:srgbClr val="0070C0"/>
                    </a:solidFill>
                    <a:latin typeface="Arial" pitchFamily="34" charset="0"/>
                    <a:cs typeface="Arial" pitchFamily="34" charset="0"/>
                  </a:rPr>
                  <a:t>ier 			</a:t>
                </a:r>
                <a:r>
                  <a:rPr lang="en-US" dirty="0" err="1" smtClean="0">
                    <a:latin typeface="Arial" pitchFamily="34" charset="0"/>
                    <a:cs typeface="Arial" pitchFamily="34" charset="0"/>
                  </a:rPr>
                  <a:t>Prett</a:t>
                </a:r>
                <a:r>
                  <a:rPr lang="en-US" dirty="0" err="1" smtClean="0">
                    <a:solidFill>
                      <a:srgbClr val="0070C0"/>
                    </a:solidFill>
                    <a:latin typeface="Arial" pitchFamily="34" charset="0"/>
                    <a:cs typeface="Arial" pitchFamily="34" charset="0"/>
                  </a:rPr>
                  <a:t>ier</a:t>
                </a:r>
                <a:endParaRPr lang="en-US" dirty="0" smtClean="0">
                  <a:solidFill>
                    <a:srgbClr val="0070C0"/>
                  </a:solidFill>
                  <a:latin typeface="Century Gothic" pitchFamily="34" charset="0"/>
                </a:endParaRPr>
              </a:p>
            </p:txBody>
          </p:sp>
          <p:cxnSp>
            <p:nvCxnSpPr>
              <p:cNvPr id="5" name="Straight Arrow Connector 4"/>
              <p:cNvCxnSpPr/>
              <p:nvPr/>
            </p:nvCxnSpPr>
            <p:spPr>
              <a:xfrm>
                <a:off x="1371600" y="4114800"/>
                <a:ext cx="1447800" cy="0"/>
              </a:xfrm>
              <a:prstGeom prst="straightConnector1">
                <a:avLst/>
              </a:prstGeom>
              <a:ln w="254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1524000" y="4419600"/>
                <a:ext cx="1447800" cy="0"/>
              </a:xfrm>
              <a:prstGeom prst="straightConnector1">
                <a:avLst/>
              </a:prstGeom>
              <a:ln w="254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1524000" y="4724400"/>
                <a:ext cx="1447800" cy="0"/>
              </a:xfrm>
              <a:prstGeom prst="straightConnector1">
                <a:avLst/>
              </a:prstGeom>
              <a:ln w="254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1524000" y="5791200"/>
                <a:ext cx="1447800" cy="0"/>
              </a:xfrm>
              <a:prstGeom prst="straightConnector1">
                <a:avLst/>
              </a:prstGeom>
              <a:ln w="254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1600200" y="6096000"/>
                <a:ext cx="1447800" cy="0"/>
              </a:xfrm>
              <a:prstGeom prst="straightConnector1">
                <a:avLst/>
              </a:prstGeom>
              <a:ln w="254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grpSp>
        <p:cxnSp>
          <p:nvCxnSpPr>
            <p:cNvPr id="10" name="Straight Arrow Connector 9"/>
            <p:cNvCxnSpPr/>
            <p:nvPr/>
          </p:nvCxnSpPr>
          <p:spPr>
            <a:xfrm>
              <a:off x="4114800" y="4114800"/>
              <a:ext cx="1447800" cy="0"/>
            </a:xfrm>
            <a:prstGeom prst="straightConnector1">
              <a:avLst/>
            </a:prstGeom>
            <a:ln w="254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4114800" y="4419600"/>
              <a:ext cx="1447800" cy="0"/>
            </a:xfrm>
            <a:prstGeom prst="straightConnector1">
              <a:avLst/>
            </a:prstGeom>
            <a:ln w="254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4191000" y="4724400"/>
              <a:ext cx="1447800" cy="0"/>
            </a:xfrm>
            <a:prstGeom prst="straightConnector1">
              <a:avLst/>
            </a:prstGeom>
            <a:ln w="254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4038600" y="5791200"/>
              <a:ext cx="1447800" cy="0"/>
            </a:xfrm>
            <a:prstGeom prst="straightConnector1">
              <a:avLst/>
            </a:prstGeom>
            <a:ln w="254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4114800" y="6019800"/>
              <a:ext cx="1447800" cy="0"/>
            </a:xfrm>
            <a:prstGeom prst="straightConnector1">
              <a:avLst/>
            </a:prstGeom>
            <a:ln w="254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2649</TotalTime>
  <Words>1110</Words>
  <Application>Microsoft Office PowerPoint</Application>
  <PresentationFormat>On-screen Show (4:3)</PresentationFormat>
  <Paragraphs>260</Paragraphs>
  <Slides>18</Slides>
  <Notes>7</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Origin</vt:lpstr>
      <vt:lpstr>COMPARATIVES AND SUPERLATIVES- ADJECTIVES OF SUPERIORITY</vt:lpstr>
      <vt:lpstr>Noticing Task 1</vt:lpstr>
      <vt:lpstr>Usage 1</vt:lpstr>
      <vt:lpstr>Rules 1</vt:lpstr>
      <vt:lpstr>Rules 2</vt:lpstr>
      <vt:lpstr>Quick Practice 1</vt:lpstr>
      <vt:lpstr>Noticing Task 2</vt:lpstr>
      <vt:lpstr>Usage 2</vt:lpstr>
      <vt:lpstr>Rules 3</vt:lpstr>
      <vt:lpstr>Rules 4</vt:lpstr>
      <vt:lpstr>Quick Practice 2</vt:lpstr>
      <vt:lpstr>Noticing Task 3</vt:lpstr>
      <vt:lpstr>Usage 3</vt:lpstr>
      <vt:lpstr>Usage 4</vt:lpstr>
      <vt:lpstr>Usage 5</vt:lpstr>
      <vt:lpstr>Quick Practice 3</vt:lpstr>
      <vt:lpstr>Quick Practice 4</vt:lpstr>
      <vt:lpstr>Quick Practice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Verna</dc:creator>
  <cp:lastModifiedBy>Verna</cp:lastModifiedBy>
  <cp:revision>438</cp:revision>
  <dcterms:created xsi:type="dcterms:W3CDTF">2013-02-25T09:22:28Z</dcterms:created>
  <dcterms:modified xsi:type="dcterms:W3CDTF">2013-03-05T07:23:01Z</dcterms:modified>
</cp:coreProperties>
</file>