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0F2AFC-F96F-43AA-A6F8-9E0E79040115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FD40DD1-0777-42FE-BA3D-E0E9679B8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none" strike="noStrike" baseline="0" dirty="0" smtClean="0">
                <a:latin typeface="Arial"/>
              </a:rPr>
              <a:t>Conditional Sentences</a:t>
            </a:r>
            <a:br>
              <a:rPr lang="en-US" b="1" i="1" u="none" strike="noStrike" baseline="0" dirty="0" smtClean="0">
                <a:latin typeface="Arial"/>
              </a:rPr>
            </a:br>
            <a:r>
              <a:rPr lang="en-US" b="1" i="1" u="none" strike="noStrike" baseline="0" dirty="0" smtClean="0">
                <a:latin typeface="Arial"/>
              </a:rPr>
              <a:t>and Wishes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708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COMPARE: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had had enough money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 have bought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car.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(e)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had had enough money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could have bought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car.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(d):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expresses a desired or predictable result.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(e):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could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expresses a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possible</a:t>
            </a:r>
            <a:r>
              <a:rPr lang="en-US" sz="2800" b="1" dirty="0">
                <a:latin typeface="Calibri"/>
                <a:ea typeface="Calibri"/>
                <a:cs typeface="Arial"/>
              </a:rPr>
              <a:t> option.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Could have bought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 have been able to buy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63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Progressive Verb Forms in Conditional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Notice the use of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progressive verb forms </a:t>
            </a:r>
            <a:r>
              <a:rPr lang="en-US" sz="2800" b="1" dirty="0">
                <a:latin typeface="Calibri"/>
                <a:ea typeface="Calibri"/>
                <a:cs typeface="Arial"/>
              </a:rPr>
              <a:t>in these examples. Even 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sentences,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progressive verb forms</a:t>
            </a:r>
            <a:r>
              <a:rPr lang="en-US" sz="2800" b="1" dirty="0">
                <a:latin typeface="Calibri"/>
                <a:ea typeface="Calibri"/>
                <a:cs typeface="Arial"/>
              </a:rPr>
              <a:t> are used in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progressive situations</a:t>
            </a:r>
            <a:r>
              <a:rPr lang="en-US" sz="2800" b="1" dirty="0">
                <a:latin typeface="Calibri"/>
                <a:ea typeface="Calibri"/>
                <a:cs typeface="Arial"/>
              </a:rPr>
              <a:t>. </a:t>
            </a:r>
            <a:endParaRPr lang="en-US" sz="2800" b="1" dirty="0" smtClean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It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is raining </a:t>
            </a:r>
            <a:r>
              <a:rPr lang="en-US" sz="2800" b="1" dirty="0">
                <a:latin typeface="Calibri"/>
                <a:ea typeface="Calibri"/>
                <a:cs typeface="Arial"/>
              </a:rPr>
              <a:t>right now, so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will not go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a walk.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If it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were not raining </a:t>
            </a:r>
            <a:r>
              <a:rPr lang="en-US" sz="2800" b="1" dirty="0">
                <a:latin typeface="Calibri"/>
                <a:ea typeface="Calibri"/>
                <a:cs typeface="Arial"/>
              </a:rPr>
              <a:t>right now, 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go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a walk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It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 raining </a:t>
            </a:r>
            <a:r>
              <a:rPr lang="en-US" sz="2800" b="1" dirty="0">
                <a:latin typeface="Calibri"/>
                <a:ea typeface="Calibri"/>
                <a:cs typeface="Arial"/>
              </a:rPr>
              <a:t>yesterday afternoon, so 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did not go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a walk.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If it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had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been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raining</a:t>
            </a:r>
            <a:r>
              <a:rPr lang="en-US" sz="2800" i="1" dirty="0">
                <a:latin typeface="Calibri"/>
                <a:ea typeface="Calibri"/>
                <a:cs typeface="Arial"/>
              </a:rPr>
              <a:t>.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have gone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a walk.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8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Exercise 26, p. 427.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if you were wearing a coat, you would be cold.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if he hadn’t been driving so fast, he wouldn’t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have gotten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ticket.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if I weren’t enjoying myself, I would leave.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5. if you hadn’t been sleeping, I would have told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news (as soon as I heard it).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6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“Mixed Time” in Conditional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Frequently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time</a:t>
            </a:r>
            <a:r>
              <a:rPr lang="en-US" sz="2800" b="1" dirty="0">
                <a:latin typeface="Calibri"/>
                <a:ea typeface="Calibri"/>
                <a:cs typeface="Arial"/>
              </a:rPr>
              <a:t> 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if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-clause </a:t>
            </a:r>
            <a:r>
              <a:rPr lang="en-US" sz="2800" b="1" dirty="0">
                <a:latin typeface="Calibri"/>
                <a:ea typeface="Calibri"/>
                <a:cs typeface="Arial"/>
              </a:rPr>
              <a:t>and the time 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result clause </a:t>
            </a:r>
            <a:r>
              <a:rPr lang="en-US" sz="2800" b="1" dirty="0">
                <a:latin typeface="Calibri"/>
                <a:ea typeface="Calibri"/>
                <a:cs typeface="Arial"/>
              </a:rPr>
              <a:t>are </a:t>
            </a:r>
            <a:r>
              <a:rPr lang="en-US" sz="2800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different</a:t>
            </a:r>
            <a:r>
              <a:rPr lang="en-US" sz="2800" b="1" dirty="0">
                <a:latin typeface="Calibri"/>
                <a:ea typeface="Calibri"/>
                <a:cs typeface="Arial"/>
              </a:rPr>
              <a:t>: one clause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may</a:t>
            </a:r>
            <a:r>
              <a:rPr lang="en-US" sz="2800" b="1" dirty="0">
                <a:latin typeface="Calibri"/>
                <a:ea typeface="Calibri"/>
                <a:cs typeface="Arial"/>
              </a:rPr>
              <a:t> be in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present</a:t>
            </a:r>
            <a:r>
              <a:rPr lang="en-US" sz="2800" b="1" dirty="0">
                <a:latin typeface="Calibri"/>
                <a:ea typeface="Calibri"/>
                <a:cs typeface="Arial"/>
              </a:rPr>
              <a:t> and the other in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past</a:t>
            </a:r>
            <a:r>
              <a:rPr lang="en-US" sz="2800" b="1" dirty="0">
                <a:latin typeface="Calibri"/>
                <a:ea typeface="Calibri"/>
                <a:cs typeface="Arial"/>
              </a:rPr>
              <a:t>. Notice that past and present times are mixed in these sentences.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did not eat </a:t>
            </a:r>
            <a:r>
              <a:rPr lang="en-US" sz="2800" b="1" dirty="0">
                <a:latin typeface="Calibri"/>
                <a:ea typeface="Calibri"/>
                <a:cs typeface="Arial"/>
              </a:rPr>
              <a:t>breakfast several hours ago, so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am </a:t>
            </a:r>
            <a:r>
              <a:rPr lang="en-US" sz="2800" b="1" dirty="0">
                <a:latin typeface="Calibri"/>
                <a:ea typeface="Calibri"/>
                <a:cs typeface="Arial"/>
              </a:rPr>
              <a:t>hungry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now.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If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eaten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breakfast several hours ago,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not be </a:t>
            </a:r>
            <a:r>
              <a:rPr lang="en-US" sz="2800" b="1" dirty="0">
                <a:latin typeface="Calibri"/>
                <a:ea typeface="Calibri"/>
                <a:cs typeface="Arial"/>
              </a:rPr>
              <a:t>hungry now.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Calibri"/>
                <a:ea typeface="Calibri"/>
                <a:cs typeface="Arial"/>
              </a:rPr>
              <a:t>		(</a:t>
            </a:r>
            <a:r>
              <a:rPr lang="en-US" sz="2800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past</a:t>
            </a:r>
            <a:r>
              <a:rPr lang="en-US" sz="2800" dirty="0">
                <a:latin typeface="Calibri"/>
                <a:ea typeface="Calibri"/>
                <a:cs typeface="Arial"/>
              </a:rPr>
              <a:t>)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					(</a:t>
            </a:r>
            <a:r>
              <a:rPr lang="en-US" sz="2800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present</a:t>
            </a:r>
            <a:r>
              <a:rPr lang="en-US" sz="2800" dirty="0">
                <a:latin typeface="Calibri"/>
                <a:ea typeface="Calibri"/>
                <a:cs typeface="Arial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: 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not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good student. 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did not study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the test yesterday.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: If 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a </a:t>
            </a:r>
            <a:r>
              <a:rPr lang="en-US" sz="2800" b="1" dirty="0">
                <a:latin typeface="Calibri"/>
                <a:ea typeface="Calibri"/>
                <a:cs typeface="Arial"/>
              </a:rPr>
              <a:t>good student, 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have studied </a:t>
            </a:r>
            <a:r>
              <a:rPr lang="en-US" sz="2800" b="1" dirty="0">
                <a:latin typeface="Calibri"/>
                <a:ea typeface="Calibri"/>
                <a:cs typeface="Arial"/>
              </a:rPr>
              <a:t>for the test yesterday.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	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	(</a:t>
            </a:r>
            <a:r>
              <a:rPr lang="en-US" sz="2800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present</a:t>
            </a:r>
            <a:r>
              <a:rPr lang="en-US" sz="2800" dirty="0">
                <a:latin typeface="Calibri"/>
                <a:ea typeface="Calibri"/>
                <a:cs typeface="Arial"/>
              </a:rPr>
              <a:t>)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				(</a:t>
            </a:r>
            <a:r>
              <a:rPr lang="en-US" sz="2800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past</a:t>
            </a:r>
            <a:r>
              <a:rPr lang="en-US" sz="2800" dirty="0">
                <a:latin typeface="Calibri"/>
                <a:ea typeface="Calibri"/>
                <a:cs typeface="Aria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044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29, p. 429.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But if you hadn’t left the door open,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room wouldn’t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be full of flies.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But if you had gone to bed at a reasonable hour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last night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you wouldn’t be tired this morning.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But if I had finished my report yesterday, 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could begin a new project today.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But if I were you, I would have told him the truth.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But if I knew something about plumbing,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 would/could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have fixed the leak in the sink myself.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But if she had followed the doctor's orders,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Anita wouldn't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have gotten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sick.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3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Omitting If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Arial"/>
              </a:rPr>
              <a:t>(</a:t>
            </a:r>
            <a:r>
              <a:rPr lang="en-US" sz="2800" b="1" dirty="0">
                <a:latin typeface="Calibri"/>
                <a:ea typeface="Calibri"/>
                <a:cs typeface="Arial"/>
              </a:rPr>
              <a:t>a)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 I </a:t>
            </a:r>
            <a:r>
              <a:rPr lang="en-US" sz="2800" b="1" dirty="0">
                <a:latin typeface="Calibri"/>
                <a:ea typeface="Calibri"/>
                <a:cs typeface="Arial"/>
              </a:rPr>
              <a:t>you, I wouldn’t do that.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I known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would have told you.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 anyone call</a:t>
            </a:r>
            <a:r>
              <a:rPr lang="en-US" sz="2800" b="1" dirty="0">
                <a:latin typeface="Calibri"/>
                <a:ea typeface="Calibri"/>
                <a:cs typeface="Arial"/>
              </a:rPr>
              <a:t>, please take a message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With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were, had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(past perfect), and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sometimes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i="1" u="sng" dirty="0">
                <a:latin typeface="Calibri"/>
                <a:ea typeface="Calibri"/>
                <a:cs typeface="Arial"/>
              </a:rPr>
              <a:t>if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omitted</a:t>
            </a:r>
            <a:r>
              <a:rPr lang="en-US" sz="2800" b="1" dirty="0">
                <a:latin typeface="Calibri"/>
                <a:ea typeface="Calibri"/>
                <a:cs typeface="Arial"/>
              </a:rPr>
              <a:t> and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subject and verb are </a:t>
            </a:r>
            <a:r>
              <a:rPr lang="en-US" sz="2800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inverted</a:t>
            </a:r>
            <a:r>
              <a:rPr lang="en-US" sz="2800" b="1" dirty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 I you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if I were you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(b):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I known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if I had known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(c):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 anyone call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if anyone should call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26047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31, p. 429.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Were 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Had they realized the danger,.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Were I your teacher,.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5. Should you change your mind, 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. . . had she been better prepared.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Were I you,.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8. . . . Should you need to reach m e ,. . . 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9. . . . Had they not dared to be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different….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10. Should there be a global nuclear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war,….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76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Implied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 (a) 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have gone </a:t>
            </a:r>
            <a:r>
              <a:rPr lang="en-US" sz="2800" b="1" dirty="0">
                <a:latin typeface="Calibri"/>
                <a:ea typeface="Calibri"/>
                <a:cs typeface="Arial"/>
              </a:rPr>
              <a:t>with you, </a:t>
            </a:r>
            <a:r>
              <a:rPr lang="en-US" sz="2800" i="1" dirty="0">
                <a:latin typeface="Calibri"/>
                <a:ea typeface="Calibri"/>
                <a:cs typeface="Arial"/>
              </a:rPr>
              <a:t>but I had to study 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I never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have succeeded </a:t>
            </a:r>
            <a:r>
              <a:rPr lang="en-US" sz="2800" i="1" dirty="0">
                <a:latin typeface="Calibri"/>
                <a:ea typeface="Calibri"/>
                <a:cs typeface="Arial"/>
              </a:rPr>
              <a:t>without your help</a:t>
            </a:r>
            <a:r>
              <a:rPr lang="en-US" sz="2800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Often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-clause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implied</a:t>
            </a:r>
            <a:r>
              <a:rPr lang="en-US" sz="2800" b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not stated</a:t>
            </a:r>
            <a:r>
              <a:rPr lang="en-US" sz="2800" b="1" dirty="0">
                <a:latin typeface="Calibri"/>
                <a:ea typeface="Calibri"/>
                <a:cs typeface="Arial"/>
              </a:rPr>
              <a:t>.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verbs</a:t>
            </a:r>
            <a:r>
              <a:rPr lang="en-US" sz="2800" b="1" dirty="0">
                <a:latin typeface="Calibri"/>
                <a:ea typeface="Calibri"/>
                <a:cs typeface="Arial"/>
              </a:rPr>
              <a:t> are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still used in the result clause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implied condition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latin typeface="Calibri"/>
                <a:ea typeface="Calibri"/>
                <a:cs typeface="Arial"/>
              </a:rPr>
              <a:t>if I hadn’t had to study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(b):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implied condition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latin typeface="Calibri"/>
                <a:ea typeface="Calibri"/>
                <a:cs typeface="Arial"/>
              </a:rPr>
              <a:t>if you hadn’t helped me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89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D34817"/>
              </a:buClr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(c) She ran;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otherwise,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she </a:t>
            </a:r>
            <a:r>
              <a:rPr lang="en-US" sz="24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would have missed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her bus. 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D34817"/>
              </a:buClr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 verbs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are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frequently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used following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otherwise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.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D34817"/>
              </a:buClr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In (c), </a:t>
            </a:r>
            <a:r>
              <a:rPr lang="en-US" sz="24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implied </a:t>
            </a:r>
            <a:r>
              <a:rPr lang="en-US" sz="24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4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-clause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=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if he had not run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26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34, p. 431.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I would have answered the phone if I had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heard it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ring.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I couldn’t have finished the work if you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hadn’t helped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5. I like to travel. I would have gone to Nepal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last summer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if I had had enough money.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If I hadn’t stepped on the brakes, I would have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hit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child on the bicycle.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The neighbors probably would have called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to complain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about the noise if Olga hadn't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turned down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volume on the CD player.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8.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Tarek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would have finished his education if 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hadn’t had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to quit school and find a job in order to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support his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family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0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Basic Verb Forms Used in Conditional Sentences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81636398"/>
              </p:ext>
            </p:extLst>
          </p:nvPr>
        </p:nvGraphicFramePr>
        <p:xfrm>
          <a:off x="914400" y="1447800"/>
          <a:ext cx="7848600" cy="45501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791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Situation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If-clause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Result clause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Examples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646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True in the Present/Future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simple present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+ simple form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If I have enough time, I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watch 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TV every evening.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If I have enough time, I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watch 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TV later on tonight.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23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Untrue in the Present/Future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simple past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would + simple form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If I had enough time, I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would watch 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TV now or later on.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34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Untrue in the Past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past perfect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would have + past participle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If I had had enough time, I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would have watched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TV yesterday.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1820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Exercise 36, p. 431.</a:t>
            </a:r>
          </a:p>
          <a:p>
            <a:r>
              <a:rPr lang="en-US" dirty="0" smtClean="0"/>
              <a:t>1. would/could spend</a:t>
            </a:r>
          </a:p>
          <a:p>
            <a:r>
              <a:rPr lang="en-US" dirty="0" smtClean="0"/>
              <a:t>2. would/could have sent</a:t>
            </a:r>
          </a:p>
          <a:p>
            <a:r>
              <a:rPr lang="en-US" dirty="0" smtClean="0"/>
              <a:t>3. is completed</a:t>
            </a:r>
          </a:p>
          <a:p>
            <a:r>
              <a:rPr lang="en-US" dirty="0" smtClean="0"/>
              <a:t>4. weren’t snowing</a:t>
            </a:r>
          </a:p>
          <a:p>
            <a:r>
              <a:rPr lang="en-US" dirty="0" smtClean="0"/>
              <a:t>5. would have gone</a:t>
            </a:r>
          </a:p>
          <a:p>
            <a:r>
              <a:rPr lang="en-US" dirty="0" smtClean="0"/>
              <a:t>6. would be</a:t>
            </a:r>
          </a:p>
          <a:p>
            <a:r>
              <a:rPr lang="en-US" dirty="0" smtClean="0"/>
              <a:t>7. hadn’t been sleeping</a:t>
            </a:r>
          </a:p>
          <a:p>
            <a:r>
              <a:rPr lang="en-US" dirty="0" smtClean="0"/>
              <a:t>8. would forget . . . were not</a:t>
            </a:r>
          </a:p>
          <a:p>
            <a:r>
              <a:rPr lang="en-US" dirty="0" smtClean="0"/>
              <a:t>9. A: were not/weren’t</a:t>
            </a:r>
          </a:p>
          <a:p>
            <a:r>
              <a:rPr lang="en-US" dirty="0" smtClean="0"/>
              <a:t>B: would be sleeping</a:t>
            </a:r>
          </a:p>
          <a:p>
            <a:r>
              <a:rPr lang="en-US" dirty="0" smtClean="0"/>
              <a:t>10. were . . . wouldn’t be</a:t>
            </a:r>
          </a:p>
          <a:p>
            <a:r>
              <a:rPr lang="en-US" dirty="0" smtClean="0"/>
              <a:t>11. would have been</a:t>
            </a:r>
          </a:p>
          <a:p>
            <a:r>
              <a:rPr lang="en-US" dirty="0" smtClean="0"/>
              <a:t>12. would not ride</a:t>
            </a:r>
          </a:p>
          <a:p>
            <a:r>
              <a:rPr lang="en-US" dirty="0" smtClean="0"/>
              <a:t>13. will tell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 Forms Following Wish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Wish</a:t>
            </a:r>
            <a:r>
              <a:rPr lang="en-US" dirty="0">
                <a:latin typeface="Calibri" panose="020F0502020204030204" pitchFamily="34" charset="0"/>
              </a:rPr>
              <a:t> is used when the speaker wants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reality</a:t>
            </a:r>
            <a:r>
              <a:rPr lang="en-US" dirty="0">
                <a:latin typeface="Calibri" panose="020F0502020204030204" pitchFamily="34" charset="0"/>
              </a:rPr>
              <a:t> to be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different</a:t>
            </a:r>
            <a:r>
              <a:rPr lang="en-US" dirty="0">
                <a:latin typeface="Calibri" panose="020F0502020204030204" pitchFamily="34" charset="0"/>
              </a:rPr>
              <a:t>, to </a:t>
            </a:r>
            <a:r>
              <a:rPr lang="en-US" dirty="0" smtClean="0">
                <a:latin typeface="Calibri" panose="020F0502020204030204" pitchFamily="34" charset="0"/>
              </a:rPr>
              <a:t>be </a:t>
            </a:r>
            <a:r>
              <a:rPr lang="en-US" dirty="0">
                <a:latin typeface="Calibri" panose="020F0502020204030204" pitchFamily="34" charset="0"/>
              </a:rPr>
              <a:t>exactly the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opposite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312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42147737"/>
              </p:ext>
            </p:extLst>
          </p:nvPr>
        </p:nvGraphicFramePr>
        <p:xfrm>
          <a:off x="179512" y="404665"/>
          <a:ext cx="8784975" cy="63573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711766"/>
                <a:gridCol w="2085403"/>
                <a:gridCol w="2574351"/>
                <a:gridCol w="2413455"/>
              </a:tblGrid>
              <a:tr h="284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“True” Statement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Verb Form Following Wish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Wish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is followed by a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noun clause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. (See Chart 12-5, p. 253.)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Past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verb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forms,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similar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to those in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conditional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sentences, are used in the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noun clause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For example, in (a):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, the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past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form of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, is used to make a wish about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the future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In (d): the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simple past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knew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) is used to make a wish about the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In (g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): the past perfect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had come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) is used to make a wish about the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past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1" i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*Sometimes in very 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informal</a:t>
                      </a:r>
                      <a:r>
                        <a:rPr lang="en-US" sz="1600" b="1" i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speaking</a:t>
                      </a:r>
                      <a:r>
                        <a:rPr lang="en-US" sz="1600" b="1" i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: I wish John would have come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064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 Wish about the Future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(a)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She will not tell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me.              I wish (that)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she would tell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me.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(b) He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isn’t going to be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here.    I wish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were going to be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 here.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(c) She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can’t come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tomorrow.   I wish she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could come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tomorrow.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8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 Wish about the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(d) I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don’t know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French.	 I wish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 knew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French.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(e) It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is raining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right now. 	I wish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it weren’t raining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 right now.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(f) I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can't speak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 Japanese. 	I wish I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could speak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Japanese.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A Wish about the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Past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(g) John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didn’t come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.	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wish John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had come *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(h) Mary </a:t>
                      </a:r>
                      <a:r>
                        <a:rPr lang="en-US" sz="17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couldn’t come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.	 I wish Mary </a:t>
                      </a:r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could have come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6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14366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40, p. 434.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were shining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8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would lend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had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gone	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	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9. were coming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knew			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10. weren’t going to give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5. were wearing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11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could meet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had			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12. had come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could 			13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were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lying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42, p. 435.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had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	11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were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could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	12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had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8. did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	13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did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9. had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	14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were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10. would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Would to Make Wishes about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latin typeface="Calibri"/>
                <a:ea typeface="Calibri"/>
                <a:cs typeface="Arial"/>
              </a:rPr>
              <a:t>(a) It is raining. I </a:t>
            </a:r>
            <a:r>
              <a:rPr lang="en-US" sz="20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wish it would stop.</a:t>
            </a:r>
            <a:endParaRPr lang="en-US" sz="20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000" b="1" i="1" dirty="0" smtClean="0">
                <a:latin typeface="Calibri"/>
                <a:ea typeface="Calibri"/>
                <a:cs typeface="Arial"/>
              </a:rPr>
              <a:t>( </a:t>
            </a:r>
            <a:r>
              <a:rPr lang="en-US" sz="2000" b="1" i="1" dirty="0">
                <a:latin typeface="Calibri"/>
                <a:ea typeface="Calibri"/>
                <a:cs typeface="Arial"/>
              </a:rPr>
              <a:t>I want it to stop raining.)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latin typeface="Calibri"/>
                <a:ea typeface="Calibri"/>
                <a:cs typeface="Arial"/>
              </a:rPr>
              <a:t>(b) I’m expecting a call. I </a:t>
            </a:r>
            <a:r>
              <a:rPr lang="en-US" sz="20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wish the phone would ring</a:t>
            </a:r>
            <a:r>
              <a:rPr lang="en-US" sz="2000" b="1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1" i="1" dirty="0" smtClean="0">
                <a:latin typeface="Calibri"/>
                <a:ea typeface="Calibri"/>
                <a:cs typeface="Arial"/>
              </a:rPr>
              <a:t> ( I want the phone to ring.)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usually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used to indicate that the speaker wants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something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to happen or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someone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other than the speaker to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do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something in the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future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. The wish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may or may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come true 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(be realized).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(</a:t>
            </a:r>
            <a:r>
              <a:rPr lang="en-US" sz="2000" b="1" dirty="0">
                <a:latin typeface="Calibri"/>
                <a:ea typeface="Calibri"/>
                <a:cs typeface="Arial"/>
              </a:rPr>
              <a:t>c) It’s going to be a good party. I </a:t>
            </a:r>
            <a:r>
              <a:rPr lang="en-US" sz="20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wish you would come</a:t>
            </a:r>
            <a:r>
              <a:rPr lang="en-US" sz="2000" b="1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latin typeface="Calibri"/>
                <a:ea typeface="Calibri"/>
                <a:cs typeface="Arial"/>
              </a:rPr>
              <a:t>(d) We’re going to be late. I </a:t>
            </a:r>
            <a:r>
              <a:rPr lang="en-US" sz="20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wish you would hurry</a:t>
            </a:r>
            <a:r>
              <a:rPr lang="en-US" sz="2000" b="1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1" i="1" dirty="0">
                <a:latin typeface="Calibri"/>
                <a:ea typeface="Calibri"/>
                <a:cs typeface="Arial"/>
              </a:rPr>
              <a:t>In (c) and (d): I </a:t>
            </a:r>
            <a:r>
              <a:rPr lang="en-US" sz="20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wish you would </a:t>
            </a:r>
            <a:r>
              <a:rPr lang="en-US" sz="2000" b="1" i="1" dirty="0">
                <a:latin typeface="Calibri"/>
                <a:ea typeface="Calibri"/>
                <a:cs typeface="Arial"/>
              </a:rPr>
              <a:t>. . . is 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often</a:t>
            </a:r>
            <a:r>
              <a:rPr lang="en-US" sz="2000" b="1" i="1" dirty="0">
                <a:latin typeface="Calibri"/>
                <a:ea typeface="Calibri"/>
                <a:cs typeface="Arial"/>
              </a:rPr>
              <a:t> used to make a 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request</a:t>
            </a:r>
            <a:r>
              <a:rPr lang="en-US" sz="2000" b="1" i="1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809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Exercise 44, p. 436.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1. (a) Anna wishes Yoko would come to the concert,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(b) Anna wishes Yoko would change her mind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(a) Helen wishes Judy would pick up after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herself, wash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her dirty dishes, pick up her clothes,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 make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her bed.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(b) Judy probably wishes Helen didn’t nag her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to pick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up after herself.</a:t>
            </a:r>
            <a:endParaRPr lang="ar-S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/>
                <a:ea typeface="Calibri"/>
                <a:cs typeface="Arial"/>
              </a:rPr>
              <a:t>True in the Present 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don’t eat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breakfast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always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hungry during class.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Water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freezes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or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will freeze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the temperature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reaches </a:t>
            </a:r>
            <a:r>
              <a:rPr lang="en-US" sz="2800" b="1" dirty="0">
                <a:latin typeface="Calibri"/>
                <a:ea typeface="Calibri"/>
                <a:cs typeface="Arial"/>
              </a:rPr>
              <a:t>32°F/0°C.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) If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don't eat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breakfast tomorrow morning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will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hungry during class.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it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rains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we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should stay </a:t>
            </a:r>
            <a:r>
              <a:rPr lang="en-US" sz="2800" b="1" dirty="0">
                <a:latin typeface="Calibri"/>
                <a:ea typeface="Calibri"/>
                <a:cs typeface="Arial"/>
              </a:rPr>
              <a:t>home.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it </a:t>
            </a:r>
            <a:r>
              <a:rPr lang="en-US" sz="2800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rains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might decide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stay home.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it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rains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we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can’t go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it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rains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we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're going to stay </a:t>
            </a:r>
            <a:r>
              <a:rPr lang="en-US" sz="2800" b="1" dirty="0">
                <a:latin typeface="Calibri"/>
                <a:ea typeface="Calibri"/>
                <a:cs typeface="Arial"/>
              </a:rPr>
              <a:t>home.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(e)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anyone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calls</a:t>
            </a:r>
            <a:r>
              <a:rPr lang="en-US" sz="2800" b="1" dirty="0">
                <a:latin typeface="Calibri"/>
                <a:ea typeface="Calibri"/>
                <a:cs typeface="Arial"/>
              </a:rPr>
              <a:t>, please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take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message.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9188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603411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conditional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sentences that express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factual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idea in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present/future,</a:t>
            </a:r>
            <a:r>
              <a:rPr lang="en-US" sz="2800" b="1" dirty="0">
                <a:latin typeface="Calibri"/>
                <a:ea typeface="Calibri"/>
                <a:cs typeface="Arial"/>
              </a:rPr>
              <a:t> the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present </a:t>
            </a:r>
            <a:r>
              <a:rPr lang="en-US" sz="2800" b="1" dirty="0">
                <a:latin typeface="Calibri"/>
                <a:ea typeface="Calibri"/>
                <a:cs typeface="Arial"/>
              </a:rPr>
              <a:t>(not the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simple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future</a:t>
            </a:r>
            <a:r>
              <a:rPr lang="en-US" sz="2800" b="1" dirty="0">
                <a:latin typeface="Calibri"/>
                <a:ea typeface="Calibri"/>
                <a:cs typeface="Arial"/>
              </a:rPr>
              <a:t>) is used in the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if-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clause</a:t>
            </a:r>
            <a:r>
              <a:rPr lang="en-US" sz="2800" b="1" dirty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result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clause</a:t>
            </a:r>
            <a:r>
              <a:rPr lang="en-US" sz="2800" b="1" dirty="0">
                <a:latin typeface="Calibri"/>
                <a:ea typeface="Calibri"/>
                <a:cs typeface="Arial"/>
              </a:rPr>
              <a:t> has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various possible verb forms</a:t>
            </a:r>
            <a:r>
              <a:rPr lang="en-US" sz="2800" b="1" dirty="0">
                <a:latin typeface="Calibri"/>
                <a:ea typeface="Calibri"/>
                <a:cs typeface="Arial"/>
              </a:rPr>
              <a:t>. A result clause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verb</a:t>
            </a:r>
            <a:r>
              <a:rPr lang="en-US" sz="2800" b="1" dirty="0">
                <a:latin typeface="Calibri"/>
                <a:ea typeface="Calibri"/>
                <a:cs typeface="Arial"/>
              </a:rPr>
              <a:t> can be: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• the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present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express a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habitual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activity or situation, as in (a).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• either the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present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or the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future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express an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established</a:t>
            </a:r>
            <a:r>
              <a:rPr lang="en-US" sz="2800" b="1" dirty="0">
                <a:latin typeface="Calibri"/>
                <a:ea typeface="Calibri"/>
                <a:cs typeface="Arial"/>
              </a:rPr>
              <a:t>, predictable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fact</a:t>
            </a:r>
            <a:r>
              <a:rPr lang="en-US" sz="2800" b="1" dirty="0">
                <a:latin typeface="Calibri"/>
                <a:ea typeface="Calibri"/>
                <a:cs typeface="Arial"/>
              </a:rPr>
              <a:t> or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general truth</a:t>
            </a:r>
            <a:r>
              <a:rPr lang="en-US" sz="2800" b="1" dirty="0">
                <a:latin typeface="Calibri"/>
                <a:ea typeface="Calibri"/>
                <a:cs typeface="Arial"/>
              </a:rPr>
              <a:t>, as in (b).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• the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future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express a particular activity or situation in the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future</a:t>
            </a:r>
            <a:r>
              <a:rPr lang="en-US" sz="2800" b="1" dirty="0">
                <a:latin typeface="Calibri"/>
                <a:ea typeface="Calibri"/>
                <a:cs typeface="Arial"/>
              </a:rPr>
              <a:t>, as in (c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).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•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modals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and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phrasal modals </a:t>
            </a:r>
            <a:r>
              <a:rPr lang="en-US" sz="2800" b="1" dirty="0">
                <a:latin typeface="Calibri"/>
                <a:ea typeface="Calibri"/>
                <a:cs typeface="Arial"/>
              </a:rPr>
              <a:t>such as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should, might, can, be going to, </a:t>
            </a:r>
            <a:r>
              <a:rPr lang="en-US" sz="2800" b="1" dirty="0">
                <a:latin typeface="Calibri"/>
                <a:ea typeface="Calibri"/>
                <a:cs typeface="Arial"/>
              </a:rPr>
              <a:t>as in (d).*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• an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imperative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verb, as in (e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).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0323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 f ) If anyone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 call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latin typeface="Calibri"/>
                <a:ea typeface="Calibri"/>
                <a:cs typeface="Arial"/>
              </a:rPr>
              <a:t>please </a:t>
            </a: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take</a:t>
            </a:r>
            <a:r>
              <a:rPr lang="en-US" sz="2800" dirty="0">
                <a:latin typeface="Calibri"/>
                <a:ea typeface="Calibri"/>
                <a:cs typeface="Arial"/>
              </a:rPr>
              <a:t> a message. </a:t>
            </a:r>
            <a:endParaRPr lang="en-US" sz="2800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Sometimes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latin typeface="Calibri"/>
                <a:ea typeface="Calibri"/>
                <a:cs typeface="Arial"/>
              </a:rPr>
              <a:t>is used in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an if-clause</a:t>
            </a:r>
            <a:r>
              <a:rPr lang="en-US" sz="2800" dirty="0">
                <a:latin typeface="Calibri"/>
                <a:ea typeface="Calibri"/>
                <a:cs typeface="Arial"/>
              </a:rPr>
              <a:t>. It indicates a little more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uncertainty</a:t>
            </a:r>
            <a:r>
              <a:rPr lang="en-US" sz="2800" dirty="0">
                <a:latin typeface="Calibri"/>
                <a:ea typeface="Calibri"/>
                <a:cs typeface="Arial"/>
              </a:rPr>
              <a:t> than the use of the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simple present</a:t>
            </a:r>
            <a:r>
              <a:rPr lang="en-US" sz="2800" dirty="0">
                <a:latin typeface="Calibri"/>
                <a:ea typeface="Calibri"/>
                <a:cs typeface="Arial"/>
              </a:rPr>
              <a:t>, but basically the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meaning</a:t>
            </a:r>
            <a:r>
              <a:rPr lang="en-US" sz="2800" dirty="0">
                <a:latin typeface="Calibri"/>
                <a:ea typeface="Calibri"/>
                <a:cs typeface="Arial"/>
              </a:rPr>
              <a:t> of examples (e) and ( f ) is the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same</a:t>
            </a:r>
            <a:r>
              <a:rPr lang="en-US" sz="2800" dirty="0"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2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alibri"/>
                <a:ea typeface="Calibri"/>
                <a:cs typeface="Arial"/>
              </a:rPr>
              <a:t>Untrue (Contrary to Fact) in the Present 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taught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this class,</a:t>
            </a:r>
            <a:r>
              <a:rPr lang="en-US" sz="2800" b="1" dirty="0">
                <a:latin typeface="Calibri"/>
                <a:ea typeface="Calibri"/>
                <a:cs typeface="Arial"/>
              </a:rPr>
              <a:t>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wouldn’t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give </a:t>
            </a:r>
            <a:r>
              <a:rPr lang="en-US" sz="2800" b="1" dirty="0">
                <a:latin typeface="Calibri"/>
                <a:ea typeface="Calibri"/>
                <a:cs typeface="Arial"/>
              </a:rPr>
              <a:t>tests.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he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here right now</a:t>
            </a:r>
            <a:r>
              <a:rPr lang="en-US" sz="2800" b="1" dirty="0">
                <a:latin typeface="Calibri"/>
                <a:ea typeface="Calibri"/>
                <a:cs typeface="Arial"/>
              </a:rPr>
              <a:t>, he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help </a:t>
            </a:r>
            <a:r>
              <a:rPr lang="en-US" sz="2800" b="1" dirty="0">
                <a:latin typeface="Calibri"/>
                <a:ea typeface="Calibri"/>
                <a:cs typeface="Arial"/>
              </a:rPr>
              <a:t>us.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were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you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accept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their invitation.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In 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truth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don’t teach this class.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(b): In truth, he is not here right now.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(c): In truth, I am not you.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Arial"/>
              </a:rPr>
              <a:t>NOTE: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Were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for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both singular and plural </a:t>
            </a:r>
            <a:r>
              <a:rPr lang="en-US" sz="2800" b="1" dirty="0">
                <a:latin typeface="Calibri"/>
                <a:ea typeface="Calibri"/>
                <a:cs typeface="Arial"/>
              </a:rPr>
              <a:t>subjects.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(with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I, he, she, it)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sometimes</a:t>
            </a:r>
            <a:r>
              <a:rPr lang="en-US" sz="2800" b="1" dirty="0">
                <a:latin typeface="Calibri"/>
                <a:ea typeface="Calibri"/>
                <a:cs typeface="Arial"/>
              </a:rPr>
              <a:t> used 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informal</a:t>
            </a:r>
            <a:r>
              <a:rPr lang="en-US" sz="2800" b="1" dirty="0">
                <a:latin typeface="Calibri"/>
                <a:ea typeface="Calibri"/>
                <a:cs typeface="Arial"/>
              </a:rPr>
              <a:t> speech: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was you, I’d accept their invitation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3365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COMPARE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had enough money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buy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car.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(e)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had enough money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buy </a:t>
            </a:r>
            <a:r>
              <a:rPr lang="en-US" sz="2800" b="1" dirty="0">
                <a:latin typeface="Calibri"/>
                <a:ea typeface="Calibri"/>
                <a:cs typeface="Arial"/>
              </a:rPr>
              <a:t>a car.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(d): The speaker wants a car but doesn’t have enough money.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expresses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desired</a:t>
            </a:r>
            <a:r>
              <a:rPr lang="en-US" sz="2800" b="1" dirty="0">
                <a:latin typeface="Calibri"/>
                <a:ea typeface="Calibri"/>
                <a:cs typeface="Arial"/>
              </a:rPr>
              <a:t> or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predictable</a:t>
            </a:r>
            <a:r>
              <a:rPr lang="en-US" sz="2800" b="1" dirty="0">
                <a:latin typeface="Calibri"/>
                <a:ea typeface="Calibri"/>
                <a:cs typeface="Arial"/>
              </a:rPr>
              <a:t> results.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(e): The speaker is expressing one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possible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result</a:t>
            </a:r>
            <a:r>
              <a:rPr lang="en-US" sz="2800" b="1" dirty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Could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would be able to; Could </a:t>
            </a:r>
            <a:r>
              <a:rPr lang="en-US" sz="2800" b="1" dirty="0">
                <a:latin typeface="Calibri"/>
                <a:ea typeface="Calibri"/>
                <a:cs typeface="Arial"/>
              </a:rPr>
              <a:t>expresses possible options.</a:t>
            </a:r>
            <a:endParaRPr lang="en-US" sz="28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77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Untrue (Contrary to Fact) in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850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 (a)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you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told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me about the problem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i="1" dirty="0">
                <a:latin typeface="Calibri"/>
                <a:ea typeface="Calibri"/>
                <a:cs typeface="Arial"/>
              </a:rPr>
              <a:t>would have helped you.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they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studied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they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 have passed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 exam.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hadn’t slipped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on the stairs</a:t>
            </a:r>
            <a:r>
              <a:rPr lang="en-US" sz="2800" b="1" dirty="0">
                <a:latin typeface="Calibri"/>
                <a:ea typeface="Calibri"/>
                <a:cs typeface="Arial"/>
              </a:rPr>
              <a:t>, I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wouldn’t have broken </a:t>
            </a:r>
            <a:r>
              <a:rPr lang="en-US" sz="2800" b="1" dirty="0">
                <a:latin typeface="Calibri"/>
                <a:ea typeface="Calibri"/>
                <a:cs typeface="Arial"/>
              </a:rPr>
              <a:t>my arm.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In truth, you did not tell me about it.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(b): In truth, they did not study. Therefore, they failed the exam.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(c): In truth, I slipped on the stairs. I broke my arm.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NOTE</a:t>
            </a:r>
            <a:r>
              <a:rPr lang="en-US" sz="2800" dirty="0">
                <a:latin typeface="Calibri"/>
                <a:ea typeface="Calibri"/>
                <a:cs typeface="Arial"/>
              </a:rPr>
              <a:t> :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 auxiliary verbs are often reduced in speech.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71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latin typeface="Calibri"/>
                <a:ea typeface="Calibri"/>
                <a:cs typeface="Arial"/>
              </a:rPr>
              <a:t>“</a:t>
            </a:r>
            <a:r>
              <a:rPr lang="en-US" sz="2400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you’d told me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would’ve helped you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( or I </a:t>
            </a:r>
            <a:r>
              <a:rPr lang="en-US" sz="2400" dirty="0" err="1" smtClean="0">
                <a:latin typeface="Calibri"/>
                <a:ea typeface="Calibri"/>
                <a:cs typeface="Arial"/>
              </a:rPr>
              <a:t>duv</a:t>
            </a:r>
            <a:r>
              <a:rPr lang="en-US" sz="2400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helped you).”*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Arial"/>
              </a:rPr>
              <a:t>* In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casual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informal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speech, some native speakers use </a:t>
            </a:r>
            <a:r>
              <a:rPr lang="en-US" sz="2400" b="1" i="1" dirty="0" smtClean="0">
                <a:latin typeface="Calibri"/>
                <a:ea typeface="Calibri"/>
                <a:cs typeface="Arial"/>
              </a:rPr>
              <a:t>would have 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in an if-clause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: </a:t>
            </a:r>
            <a:r>
              <a:rPr lang="en-US" sz="2400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 you would’ve told me about the problem, I would’ve helped you.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This verb form usage is  generally considered to be grammatically incorrect in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standard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English , but it</a:t>
            </a:r>
            <a:r>
              <a:rPr lang="en-US" sz="2400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occurs fairly commonly.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</TotalTime>
  <Words>2246</Words>
  <Application>Microsoft Office PowerPoint</Application>
  <PresentationFormat>عرض على الشاشة (3:4)‏</PresentationFormat>
  <Paragraphs>205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Equity</vt:lpstr>
      <vt:lpstr>Conditional Sentences and Wishes</vt:lpstr>
      <vt:lpstr>Overview of Basic Verb Forms Used in Conditional Sentences</vt:lpstr>
      <vt:lpstr>True in the Present or Future</vt:lpstr>
      <vt:lpstr>الشريحة 4</vt:lpstr>
      <vt:lpstr>الشريحة 5</vt:lpstr>
      <vt:lpstr>Untrue (Contrary to Fact) in the Present or Future</vt:lpstr>
      <vt:lpstr>الشريحة 7</vt:lpstr>
      <vt:lpstr>Untrue (Contrary to Fact) in the Past</vt:lpstr>
      <vt:lpstr>الشريحة 9</vt:lpstr>
      <vt:lpstr>الشريحة 10</vt:lpstr>
      <vt:lpstr>Using Progressive Verb Forms in Conditional Sentences</vt:lpstr>
      <vt:lpstr>الشريحة 12</vt:lpstr>
      <vt:lpstr>Using “Mixed Time” in Conditional Sentences</vt:lpstr>
      <vt:lpstr>الشريحة 14</vt:lpstr>
      <vt:lpstr>Omitting If </vt:lpstr>
      <vt:lpstr>الشريحة 16</vt:lpstr>
      <vt:lpstr>Implied Conditions</vt:lpstr>
      <vt:lpstr>الشريحة 18</vt:lpstr>
      <vt:lpstr>الشريحة 19</vt:lpstr>
      <vt:lpstr>الشريحة 20</vt:lpstr>
      <vt:lpstr>Verb Forms Following Wish</vt:lpstr>
      <vt:lpstr>الشريحة 22</vt:lpstr>
      <vt:lpstr>الشريحة 23</vt:lpstr>
      <vt:lpstr>Using Would to Make Wishes about the Future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Sentences and Wishes</dc:title>
  <dc:creator>Sarah A Aldawood</dc:creator>
  <cp:lastModifiedBy>Dell</cp:lastModifiedBy>
  <cp:revision>31</cp:revision>
  <dcterms:created xsi:type="dcterms:W3CDTF">2018-11-08T06:49:53Z</dcterms:created>
  <dcterms:modified xsi:type="dcterms:W3CDTF">2018-11-13T15:21:39Z</dcterms:modified>
</cp:coreProperties>
</file>