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9" r:id="rId20"/>
    <p:sldId id="277" r:id="rId21"/>
    <p:sldId id="257" r:id="rId22"/>
    <p:sldId id="278" r:id="rId23"/>
    <p:sldId id="280" r:id="rId24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74733" autoAdjust="0"/>
  </p:normalViewPr>
  <p:slideViewPr>
    <p:cSldViewPr>
      <p:cViewPr varScale="1">
        <p:scale>
          <a:sx n="54" d="100"/>
          <a:sy n="54" d="100"/>
        </p:scale>
        <p:origin x="-18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F57D4D-C68B-4F3F-8679-E307A1B828AD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252D8B7A-95B2-457C-8B22-6697D117E82E}">
      <dgm:prSet phldrT="[Text]"/>
      <dgm:spPr/>
      <dgm:t>
        <a:bodyPr/>
        <a:lstStyle/>
        <a:p>
          <a:pPr rtl="1"/>
          <a:r>
            <a:rPr lang="en-US" dirty="0" smtClean="0"/>
            <a:t>CHF</a:t>
          </a:r>
          <a:endParaRPr lang="ar-EG" dirty="0"/>
        </a:p>
      </dgm:t>
    </dgm:pt>
    <dgm:pt modelId="{B9CC6E0B-E439-4183-9468-B34A31970909}" type="parTrans" cxnId="{73162CD2-1904-4B8D-AA69-707798D8EEE4}">
      <dgm:prSet/>
      <dgm:spPr/>
      <dgm:t>
        <a:bodyPr/>
        <a:lstStyle/>
        <a:p>
          <a:pPr rtl="1"/>
          <a:endParaRPr lang="ar-EG"/>
        </a:p>
      </dgm:t>
    </dgm:pt>
    <dgm:pt modelId="{366712FE-1E3A-4295-9076-D29479075BEC}" type="sibTrans" cxnId="{73162CD2-1904-4B8D-AA69-707798D8EEE4}">
      <dgm:prSet/>
      <dgm:spPr/>
      <dgm:t>
        <a:bodyPr/>
        <a:lstStyle/>
        <a:p>
          <a:pPr rtl="1"/>
          <a:endParaRPr lang="ar-EG"/>
        </a:p>
      </dgm:t>
    </dgm:pt>
    <dgm:pt modelId="{0C44D7E6-C655-4DCC-8BE3-A63164F01772}">
      <dgm:prSet phldrT="[Text]" custT="1"/>
      <dgm:spPr/>
      <dgm:t>
        <a:bodyPr/>
        <a:lstStyle/>
        <a:p>
          <a:pPr rtl="0"/>
          <a:r>
            <a:rPr lang="en-US" sz="2800" b="1" dirty="0" smtClean="0"/>
            <a:t>Medication</a:t>
          </a:r>
          <a:endParaRPr lang="ar-EG" sz="2800" b="1" dirty="0" smtClean="0"/>
        </a:p>
      </dgm:t>
    </dgm:pt>
    <dgm:pt modelId="{C2689AB8-85AC-4325-8CD7-DE43830619EC}" type="parTrans" cxnId="{D517E67B-E07C-4984-8788-FB63596575D0}">
      <dgm:prSet/>
      <dgm:spPr/>
      <dgm:t>
        <a:bodyPr/>
        <a:lstStyle/>
        <a:p>
          <a:pPr rtl="1"/>
          <a:endParaRPr lang="ar-EG"/>
        </a:p>
      </dgm:t>
    </dgm:pt>
    <dgm:pt modelId="{29B49A20-4923-42A3-9989-93A2F47208A7}" type="sibTrans" cxnId="{D517E67B-E07C-4984-8788-FB63596575D0}">
      <dgm:prSet/>
      <dgm:spPr/>
      <dgm:t>
        <a:bodyPr/>
        <a:lstStyle/>
        <a:p>
          <a:pPr rtl="1"/>
          <a:endParaRPr lang="ar-EG"/>
        </a:p>
      </dgm:t>
    </dgm:pt>
    <dgm:pt modelId="{011540A5-70D4-4A4E-8C24-D3FB5459688C}">
      <dgm:prSet phldrT="[Text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bg1"/>
              </a:solidFill>
            </a:rPr>
            <a:t>Cardiac rehabilitation</a:t>
          </a:r>
          <a:endParaRPr lang="ar-EG" sz="2000" dirty="0">
            <a:solidFill>
              <a:schemeClr val="bg1"/>
            </a:solidFill>
          </a:endParaRPr>
        </a:p>
      </dgm:t>
    </dgm:pt>
    <dgm:pt modelId="{BA035A73-C88A-4631-8C08-A60047C30F61}" type="parTrans" cxnId="{A928C667-D1A9-40D1-8539-432266B64ED0}">
      <dgm:prSet/>
      <dgm:spPr/>
      <dgm:t>
        <a:bodyPr/>
        <a:lstStyle/>
        <a:p>
          <a:pPr rtl="1"/>
          <a:endParaRPr lang="ar-EG"/>
        </a:p>
      </dgm:t>
    </dgm:pt>
    <dgm:pt modelId="{A2EC4C57-9615-4B9E-92AA-EC8C56D83902}" type="sibTrans" cxnId="{A928C667-D1A9-40D1-8539-432266B64ED0}">
      <dgm:prSet/>
      <dgm:spPr/>
      <dgm:t>
        <a:bodyPr/>
        <a:lstStyle/>
        <a:p>
          <a:pPr rtl="1"/>
          <a:endParaRPr lang="ar-EG"/>
        </a:p>
      </dgm:t>
    </dgm:pt>
    <dgm:pt modelId="{D54B93FB-9B59-4001-8EC9-576D9496F0C9}">
      <dgm:prSet phldrT="[Text]" custT="1"/>
      <dgm:spPr/>
      <dgm:t>
        <a:bodyPr/>
        <a:lstStyle/>
        <a:p>
          <a:pPr rtl="1"/>
          <a:r>
            <a:rPr lang="en-US" sz="3200" b="1" dirty="0" smtClean="0"/>
            <a:t>surgery</a:t>
          </a:r>
          <a:endParaRPr lang="ar-EG" sz="3200" b="1" dirty="0"/>
        </a:p>
      </dgm:t>
    </dgm:pt>
    <dgm:pt modelId="{3A14A0FD-FD55-4828-BF40-625F8E3EC749}" type="parTrans" cxnId="{C029D168-09EA-45CC-BC92-BD9F8552297A}">
      <dgm:prSet/>
      <dgm:spPr/>
      <dgm:t>
        <a:bodyPr/>
        <a:lstStyle/>
        <a:p>
          <a:pPr rtl="1"/>
          <a:endParaRPr lang="ar-EG"/>
        </a:p>
      </dgm:t>
    </dgm:pt>
    <dgm:pt modelId="{71C06FD7-E19B-41F0-A3C2-851D2038F6AF}" type="sibTrans" cxnId="{C029D168-09EA-45CC-BC92-BD9F8552297A}">
      <dgm:prSet/>
      <dgm:spPr/>
      <dgm:t>
        <a:bodyPr/>
        <a:lstStyle/>
        <a:p>
          <a:pPr rtl="1"/>
          <a:endParaRPr lang="ar-EG"/>
        </a:p>
      </dgm:t>
    </dgm:pt>
    <dgm:pt modelId="{969DDC79-8389-4C63-8B48-6CDDCCE17E92}">
      <dgm:prSet phldrT="[Text]" custT="1"/>
      <dgm:spPr/>
      <dgm:t>
        <a:bodyPr/>
        <a:lstStyle/>
        <a:p>
          <a:pPr rtl="1"/>
          <a:r>
            <a:rPr lang="en-US" sz="2000" b="1" dirty="0" smtClean="0">
              <a:solidFill>
                <a:schemeClr val="bg1"/>
              </a:solidFill>
            </a:rPr>
            <a:t>exercises</a:t>
          </a:r>
        </a:p>
        <a:p>
          <a:pPr rtl="1"/>
          <a:r>
            <a:rPr lang="en-US" sz="2000" b="1" dirty="0" smtClean="0">
              <a:solidFill>
                <a:schemeClr val="bg1"/>
              </a:solidFill>
            </a:rPr>
            <a:t> </a:t>
          </a:r>
          <a:endParaRPr lang="ar-EG" sz="2000" dirty="0">
            <a:solidFill>
              <a:schemeClr val="bg1"/>
            </a:solidFill>
          </a:endParaRPr>
        </a:p>
      </dgm:t>
    </dgm:pt>
    <dgm:pt modelId="{187B9CEB-9D89-4621-B70B-366B31E872C7}" type="parTrans" cxnId="{EF4E0C01-9C04-4460-87E9-1CC3022E9191}">
      <dgm:prSet/>
      <dgm:spPr/>
      <dgm:t>
        <a:bodyPr/>
        <a:lstStyle/>
        <a:p>
          <a:endParaRPr lang="en-US"/>
        </a:p>
      </dgm:t>
    </dgm:pt>
    <dgm:pt modelId="{9B085E3C-1394-44A9-93A7-68E3881067EA}" type="sibTrans" cxnId="{EF4E0C01-9C04-4460-87E9-1CC3022E9191}">
      <dgm:prSet/>
      <dgm:spPr/>
      <dgm:t>
        <a:bodyPr/>
        <a:lstStyle/>
        <a:p>
          <a:endParaRPr lang="en-US"/>
        </a:p>
      </dgm:t>
    </dgm:pt>
    <dgm:pt modelId="{F77FBF9D-AAEC-4578-97A4-5C0E9E1952FD}">
      <dgm:prSet phldrT="[Text]" custT="1"/>
      <dgm:spPr/>
      <dgm:t>
        <a:bodyPr/>
        <a:lstStyle/>
        <a:p>
          <a:pPr rtl="1"/>
          <a:r>
            <a:rPr lang="en-US" sz="2000" dirty="0" smtClean="0">
              <a:solidFill>
                <a:schemeClr val="bg1"/>
              </a:solidFill>
            </a:rPr>
            <a:t>Lifestyle changes</a:t>
          </a:r>
          <a:endParaRPr lang="ar-EG" sz="2000" dirty="0">
            <a:solidFill>
              <a:schemeClr val="bg1"/>
            </a:solidFill>
          </a:endParaRPr>
        </a:p>
      </dgm:t>
    </dgm:pt>
    <dgm:pt modelId="{585B5A00-7F5D-464F-9203-67A3E12C0AB4}" type="parTrans" cxnId="{C0A76BBF-A3DE-4DFA-808F-4B98BB130B73}">
      <dgm:prSet/>
      <dgm:spPr/>
      <dgm:t>
        <a:bodyPr/>
        <a:lstStyle/>
        <a:p>
          <a:endParaRPr lang="en-US"/>
        </a:p>
      </dgm:t>
    </dgm:pt>
    <dgm:pt modelId="{ABF2E2F8-9963-442C-A12D-30A65EBE51E3}" type="sibTrans" cxnId="{C0A76BBF-A3DE-4DFA-808F-4B98BB130B73}">
      <dgm:prSet/>
      <dgm:spPr/>
      <dgm:t>
        <a:bodyPr/>
        <a:lstStyle/>
        <a:p>
          <a:endParaRPr lang="en-US"/>
        </a:p>
      </dgm:t>
    </dgm:pt>
    <dgm:pt modelId="{CA8E9E10-8321-4EDC-A2E5-93973BB037A4}" type="pres">
      <dgm:prSet presAssocID="{6BF57D4D-C68B-4F3F-8679-E307A1B828A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C6570B29-2473-4BB0-A451-10461EE9755E}" type="pres">
      <dgm:prSet presAssocID="{252D8B7A-95B2-457C-8B22-6697D117E82E}" presName="centerShape" presStyleLbl="node0" presStyleIdx="0" presStyleCnt="1" custScaleX="141945" custLinFactNeighborX="-1831" custLinFactNeighborY="-8800"/>
      <dgm:spPr/>
      <dgm:t>
        <a:bodyPr/>
        <a:lstStyle/>
        <a:p>
          <a:pPr rtl="1"/>
          <a:endParaRPr lang="ar-EG"/>
        </a:p>
      </dgm:t>
    </dgm:pt>
    <dgm:pt modelId="{55DF18C0-8442-43B2-9057-8CE3C28FA709}" type="pres">
      <dgm:prSet presAssocID="{C2689AB8-85AC-4325-8CD7-DE43830619EC}" presName="parTrans" presStyleLbl="sibTrans2D1" presStyleIdx="0" presStyleCnt="5"/>
      <dgm:spPr/>
      <dgm:t>
        <a:bodyPr/>
        <a:lstStyle/>
        <a:p>
          <a:pPr rtl="1"/>
          <a:endParaRPr lang="ar-EG"/>
        </a:p>
      </dgm:t>
    </dgm:pt>
    <dgm:pt modelId="{460972A2-D9AB-4EA2-A2A4-9AB89F3D958B}" type="pres">
      <dgm:prSet presAssocID="{C2689AB8-85AC-4325-8CD7-DE43830619EC}" presName="connectorText" presStyleLbl="sibTrans2D1" presStyleIdx="0" presStyleCnt="5"/>
      <dgm:spPr/>
      <dgm:t>
        <a:bodyPr/>
        <a:lstStyle/>
        <a:p>
          <a:pPr rtl="1"/>
          <a:endParaRPr lang="ar-EG"/>
        </a:p>
      </dgm:t>
    </dgm:pt>
    <dgm:pt modelId="{846D92A7-AC5E-4B60-B858-6B2B600E6038}" type="pres">
      <dgm:prSet presAssocID="{0C44D7E6-C655-4DCC-8BE3-A63164F01772}" presName="node" presStyleLbl="node1" presStyleIdx="0" presStyleCnt="5" custScaleX="224325" custRadScaleRad="109268" custRadScaleInc="940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F67BE04D-FDB4-4F79-9CE6-3E7A42047E01}" type="pres">
      <dgm:prSet presAssocID="{BA035A73-C88A-4631-8C08-A60047C30F61}" presName="parTrans" presStyleLbl="sibTrans2D1" presStyleIdx="1" presStyleCnt="5"/>
      <dgm:spPr/>
      <dgm:t>
        <a:bodyPr/>
        <a:lstStyle/>
        <a:p>
          <a:pPr rtl="1"/>
          <a:endParaRPr lang="ar-EG"/>
        </a:p>
      </dgm:t>
    </dgm:pt>
    <dgm:pt modelId="{7B1EAFE0-8805-4179-B7AA-861E2DDCA4DA}" type="pres">
      <dgm:prSet presAssocID="{BA035A73-C88A-4631-8C08-A60047C30F61}" presName="connectorText" presStyleLbl="sibTrans2D1" presStyleIdx="1" presStyleCnt="5"/>
      <dgm:spPr/>
      <dgm:t>
        <a:bodyPr/>
        <a:lstStyle/>
        <a:p>
          <a:pPr rtl="1"/>
          <a:endParaRPr lang="ar-EG"/>
        </a:p>
      </dgm:t>
    </dgm:pt>
    <dgm:pt modelId="{B7632BDE-BFF5-4C06-B90D-2F15E733C7E1}" type="pres">
      <dgm:prSet presAssocID="{011540A5-70D4-4A4E-8C24-D3FB5459688C}" presName="node" presStyleLbl="node1" presStyleIdx="1" presStyleCnt="5" custScaleX="183939" custRadScaleRad="121252" custRadScaleInc="46422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4AD5F304-38A9-4985-8165-F37CDB518C5B}" type="pres">
      <dgm:prSet presAssocID="{585B5A00-7F5D-464F-9203-67A3E12C0AB4}" presName="parTrans" presStyleLbl="sibTrans2D1" presStyleIdx="2" presStyleCnt="5" custLinFactX="265629" custLinFactNeighborX="300000" custLinFactNeighborY="27041"/>
      <dgm:spPr/>
      <dgm:t>
        <a:bodyPr/>
        <a:lstStyle/>
        <a:p>
          <a:endParaRPr lang="en-US"/>
        </a:p>
      </dgm:t>
    </dgm:pt>
    <dgm:pt modelId="{B8505254-CFB4-4F07-94B8-B4347C1B8331}" type="pres">
      <dgm:prSet presAssocID="{585B5A00-7F5D-464F-9203-67A3E12C0AB4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A7323B7E-C56F-401D-8A36-A263E1B5ACCD}" type="pres">
      <dgm:prSet presAssocID="{F77FBF9D-AAEC-4578-97A4-5C0E9E1952F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F28B71-F385-4781-848C-99B000F5ECDD}" type="pres">
      <dgm:prSet presAssocID="{187B9CEB-9D89-4621-B70B-366B31E872C7}" presName="parTrans" presStyleLbl="sibTrans2D1" presStyleIdx="3" presStyleCnt="5" custAng="5872555" custScaleX="34972" custLinFactNeighborX="-14339" custLinFactNeighborY="23272"/>
      <dgm:spPr/>
      <dgm:t>
        <a:bodyPr/>
        <a:lstStyle/>
        <a:p>
          <a:endParaRPr lang="en-US"/>
        </a:p>
      </dgm:t>
    </dgm:pt>
    <dgm:pt modelId="{6287CB05-2F0F-4BDA-B8D7-E6618EFA775B}" type="pres">
      <dgm:prSet presAssocID="{187B9CEB-9D89-4621-B70B-366B31E872C7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F1EBCCE-3BCF-45BC-BDA3-A996C0FF027A}" type="pres">
      <dgm:prSet presAssocID="{969DDC79-8389-4C63-8B48-6CDDCCE17E92}" presName="node" presStyleLbl="node1" presStyleIdx="3" presStyleCnt="5" custScaleX="101206" custScaleY="89886" custRadScaleRad="182210" custRadScaleInc="-2774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410AC7-D326-4F49-B4E3-8E9FD59B85FD}" type="pres">
      <dgm:prSet presAssocID="{3A14A0FD-FD55-4828-BF40-625F8E3EC749}" presName="parTrans" presStyleLbl="sibTrans2D1" presStyleIdx="4" presStyleCnt="5"/>
      <dgm:spPr/>
      <dgm:t>
        <a:bodyPr/>
        <a:lstStyle/>
        <a:p>
          <a:pPr rtl="1"/>
          <a:endParaRPr lang="ar-EG"/>
        </a:p>
      </dgm:t>
    </dgm:pt>
    <dgm:pt modelId="{B9CB4C9F-2CE8-4C7C-9D17-423BF198AFE3}" type="pres">
      <dgm:prSet presAssocID="{3A14A0FD-FD55-4828-BF40-625F8E3EC749}" presName="connectorText" presStyleLbl="sibTrans2D1" presStyleIdx="4" presStyleCnt="5"/>
      <dgm:spPr/>
      <dgm:t>
        <a:bodyPr/>
        <a:lstStyle/>
        <a:p>
          <a:pPr rtl="1"/>
          <a:endParaRPr lang="ar-EG"/>
        </a:p>
      </dgm:t>
    </dgm:pt>
    <dgm:pt modelId="{CE664843-884D-4C43-AC1A-10D2C5B63427}" type="pres">
      <dgm:prSet presAssocID="{D54B93FB-9B59-4001-8EC9-576D9496F0C9}" presName="node" presStyleLbl="node1" presStyleIdx="4" presStyleCnt="5" custScaleX="182375" custRadScaleRad="140443" custRadScaleInc="-46911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D517E67B-E07C-4984-8788-FB63596575D0}" srcId="{252D8B7A-95B2-457C-8B22-6697D117E82E}" destId="{0C44D7E6-C655-4DCC-8BE3-A63164F01772}" srcOrd="0" destOrd="0" parTransId="{C2689AB8-85AC-4325-8CD7-DE43830619EC}" sibTransId="{29B49A20-4923-42A3-9989-93A2F47208A7}"/>
    <dgm:cxn modelId="{A928C667-D1A9-40D1-8539-432266B64ED0}" srcId="{252D8B7A-95B2-457C-8B22-6697D117E82E}" destId="{011540A5-70D4-4A4E-8C24-D3FB5459688C}" srcOrd="1" destOrd="0" parTransId="{BA035A73-C88A-4631-8C08-A60047C30F61}" sibTransId="{A2EC4C57-9615-4B9E-92AA-EC8C56D83902}"/>
    <dgm:cxn modelId="{2C277195-CDE4-455D-B5FE-96E4C1E6FB38}" type="presOf" srcId="{F77FBF9D-AAEC-4578-97A4-5C0E9E1952FD}" destId="{A7323B7E-C56F-401D-8A36-A263E1B5ACCD}" srcOrd="0" destOrd="0" presId="urn:microsoft.com/office/officeart/2005/8/layout/radial5"/>
    <dgm:cxn modelId="{7D8B958B-43E5-450E-8E8A-99C5E89783ED}" type="presOf" srcId="{BA035A73-C88A-4631-8C08-A60047C30F61}" destId="{F67BE04D-FDB4-4F79-9CE6-3E7A42047E01}" srcOrd="0" destOrd="0" presId="urn:microsoft.com/office/officeart/2005/8/layout/radial5"/>
    <dgm:cxn modelId="{378B7D78-79D4-4DB0-8A43-015EFAA3CB1D}" type="presOf" srcId="{252D8B7A-95B2-457C-8B22-6697D117E82E}" destId="{C6570B29-2473-4BB0-A451-10461EE9755E}" srcOrd="0" destOrd="0" presId="urn:microsoft.com/office/officeart/2005/8/layout/radial5"/>
    <dgm:cxn modelId="{8766FDAA-5174-429C-AB71-09257E9ACF99}" type="presOf" srcId="{3A14A0FD-FD55-4828-BF40-625F8E3EC749}" destId="{4E410AC7-D326-4F49-B4E3-8E9FD59B85FD}" srcOrd="0" destOrd="0" presId="urn:microsoft.com/office/officeart/2005/8/layout/radial5"/>
    <dgm:cxn modelId="{8428739A-B0A0-40F4-B69B-455D39E9F403}" type="presOf" srcId="{011540A5-70D4-4A4E-8C24-D3FB5459688C}" destId="{B7632BDE-BFF5-4C06-B90D-2F15E733C7E1}" srcOrd="0" destOrd="0" presId="urn:microsoft.com/office/officeart/2005/8/layout/radial5"/>
    <dgm:cxn modelId="{C0A76BBF-A3DE-4DFA-808F-4B98BB130B73}" srcId="{252D8B7A-95B2-457C-8B22-6697D117E82E}" destId="{F77FBF9D-AAEC-4578-97A4-5C0E9E1952FD}" srcOrd="2" destOrd="0" parTransId="{585B5A00-7F5D-464F-9203-67A3E12C0AB4}" sibTransId="{ABF2E2F8-9963-442C-A12D-30A65EBE51E3}"/>
    <dgm:cxn modelId="{73162CD2-1904-4B8D-AA69-707798D8EEE4}" srcId="{6BF57D4D-C68B-4F3F-8679-E307A1B828AD}" destId="{252D8B7A-95B2-457C-8B22-6697D117E82E}" srcOrd="0" destOrd="0" parTransId="{B9CC6E0B-E439-4183-9468-B34A31970909}" sibTransId="{366712FE-1E3A-4295-9076-D29479075BEC}"/>
    <dgm:cxn modelId="{933A5B84-D19F-44A0-A461-B300DAE1C930}" type="presOf" srcId="{187B9CEB-9D89-4621-B70B-366B31E872C7}" destId="{6287CB05-2F0F-4BDA-B8D7-E6618EFA775B}" srcOrd="1" destOrd="0" presId="urn:microsoft.com/office/officeart/2005/8/layout/radial5"/>
    <dgm:cxn modelId="{15906A96-760B-4DD2-A20F-C45E8B452E79}" type="presOf" srcId="{187B9CEB-9D89-4621-B70B-366B31E872C7}" destId="{24F28B71-F385-4781-848C-99B000F5ECDD}" srcOrd="0" destOrd="0" presId="urn:microsoft.com/office/officeart/2005/8/layout/radial5"/>
    <dgm:cxn modelId="{3A42900C-C000-4493-8D63-5F9D32D6AAA1}" type="presOf" srcId="{BA035A73-C88A-4631-8C08-A60047C30F61}" destId="{7B1EAFE0-8805-4179-B7AA-861E2DDCA4DA}" srcOrd="1" destOrd="0" presId="urn:microsoft.com/office/officeart/2005/8/layout/radial5"/>
    <dgm:cxn modelId="{C8996FF9-DFE2-4B1C-985A-443FEE870312}" type="presOf" srcId="{C2689AB8-85AC-4325-8CD7-DE43830619EC}" destId="{55DF18C0-8442-43B2-9057-8CE3C28FA709}" srcOrd="0" destOrd="0" presId="urn:microsoft.com/office/officeart/2005/8/layout/radial5"/>
    <dgm:cxn modelId="{4A5200BF-EFEA-48BA-BA2B-1BD06C64141E}" type="presOf" srcId="{3A14A0FD-FD55-4828-BF40-625F8E3EC749}" destId="{B9CB4C9F-2CE8-4C7C-9D17-423BF198AFE3}" srcOrd="1" destOrd="0" presId="urn:microsoft.com/office/officeart/2005/8/layout/radial5"/>
    <dgm:cxn modelId="{C029D168-09EA-45CC-BC92-BD9F8552297A}" srcId="{252D8B7A-95B2-457C-8B22-6697D117E82E}" destId="{D54B93FB-9B59-4001-8EC9-576D9496F0C9}" srcOrd="4" destOrd="0" parTransId="{3A14A0FD-FD55-4828-BF40-625F8E3EC749}" sibTransId="{71C06FD7-E19B-41F0-A3C2-851D2038F6AF}"/>
    <dgm:cxn modelId="{8BD53A8B-1B9A-43CE-94F6-6D2C25B0F1CE}" type="presOf" srcId="{585B5A00-7F5D-464F-9203-67A3E12C0AB4}" destId="{4AD5F304-38A9-4985-8165-F37CDB518C5B}" srcOrd="0" destOrd="0" presId="urn:microsoft.com/office/officeart/2005/8/layout/radial5"/>
    <dgm:cxn modelId="{5D66B697-B4A4-4E00-912B-092481631D81}" type="presOf" srcId="{6BF57D4D-C68B-4F3F-8679-E307A1B828AD}" destId="{CA8E9E10-8321-4EDC-A2E5-93973BB037A4}" srcOrd="0" destOrd="0" presId="urn:microsoft.com/office/officeart/2005/8/layout/radial5"/>
    <dgm:cxn modelId="{7DF952EF-81C8-486D-A3C4-59BBF451DF79}" type="presOf" srcId="{969DDC79-8389-4C63-8B48-6CDDCCE17E92}" destId="{1F1EBCCE-3BCF-45BC-BDA3-A996C0FF027A}" srcOrd="0" destOrd="0" presId="urn:microsoft.com/office/officeart/2005/8/layout/radial5"/>
    <dgm:cxn modelId="{9AC0FCE2-1D41-4EE4-8555-9CAA3F287F8B}" type="presOf" srcId="{585B5A00-7F5D-464F-9203-67A3E12C0AB4}" destId="{B8505254-CFB4-4F07-94B8-B4347C1B8331}" srcOrd="1" destOrd="0" presId="urn:microsoft.com/office/officeart/2005/8/layout/radial5"/>
    <dgm:cxn modelId="{EF4E0C01-9C04-4460-87E9-1CC3022E9191}" srcId="{252D8B7A-95B2-457C-8B22-6697D117E82E}" destId="{969DDC79-8389-4C63-8B48-6CDDCCE17E92}" srcOrd="3" destOrd="0" parTransId="{187B9CEB-9D89-4621-B70B-366B31E872C7}" sibTransId="{9B085E3C-1394-44A9-93A7-68E3881067EA}"/>
    <dgm:cxn modelId="{E387CD2B-45B6-4AC8-9644-4A37EFC9DC9C}" type="presOf" srcId="{D54B93FB-9B59-4001-8EC9-576D9496F0C9}" destId="{CE664843-884D-4C43-AC1A-10D2C5B63427}" srcOrd="0" destOrd="0" presId="urn:microsoft.com/office/officeart/2005/8/layout/radial5"/>
    <dgm:cxn modelId="{20E4CE1D-EE44-4105-B30B-5B2A01D3DE0F}" type="presOf" srcId="{C2689AB8-85AC-4325-8CD7-DE43830619EC}" destId="{460972A2-D9AB-4EA2-A2A4-9AB89F3D958B}" srcOrd="1" destOrd="0" presId="urn:microsoft.com/office/officeart/2005/8/layout/radial5"/>
    <dgm:cxn modelId="{0FEAEBF9-C27C-4421-A988-095537528E71}" type="presOf" srcId="{0C44D7E6-C655-4DCC-8BE3-A63164F01772}" destId="{846D92A7-AC5E-4B60-B858-6B2B600E6038}" srcOrd="0" destOrd="0" presId="urn:microsoft.com/office/officeart/2005/8/layout/radial5"/>
    <dgm:cxn modelId="{778BD2F2-9551-4443-93E4-7DC9E583FF21}" type="presParOf" srcId="{CA8E9E10-8321-4EDC-A2E5-93973BB037A4}" destId="{C6570B29-2473-4BB0-A451-10461EE9755E}" srcOrd="0" destOrd="0" presId="urn:microsoft.com/office/officeart/2005/8/layout/radial5"/>
    <dgm:cxn modelId="{A42522FD-7A07-4269-AA98-63BBAC058DD8}" type="presParOf" srcId="{CA8E9E10-8321-4EDC-A2E5-93973BB037A4}" destId="{55DF18C0-8442-43B2-9057-8CE3C28FA709}" srcOrd="1" destOrd="0" presId="urn:microsoft.com/office/officeart/2005/8/layout/radial5"/>
    <dgm:cxn modelId="{AB515FD1-5A14-4D79-A72E-28172D7EE504}" type="presParOf" srcId="{55DF18C0-8442-43B2-9057-8CE3C28FA709}" destId="{460972A2-D9AB-4EA2-A2A4-9AB89F3D958B}" srcOrd="0" destOrd="0" presId="urn:microsoft.com/office/officeart/2005/8/layout/radial5"/>
    <dgm:cxn modelId="{B2410EC5-4191-4082-80F9-9A1ACB5E084F}" type="presParOf" srcId="{CA8E9E10-8321-4EDC-A2E5-93973BB037A4}" destId="{846D92A7-AC5E-4B60-B858-6B2B600E6038}" srcOrd="2" destOrd="0" presId="urn:microsoft.com/office/officeart/2005/8/layout/radial5"/>
    <dgm:cxn modelId="{3434F147-EF75-4914-9CE5-B6ED2D58896C}" type="presParOf" srcId="{CA8E9E10-8321-4EDC-A2E5-93973BB037A4}" destId="{F67BE04D-FDB4-4F79-9CE6-3E7A42047E01}" srcOrd="3" destOrd="0" presId="urn:microsoft.com/office/officeart/2005/8/layout/radial5"/>
    <dgm:cxn modelId="{BFB26DD6-4866-4F74-BCCA-669559FBA716}" type="presParOf" srcId="{F67BE04D-FDB4-4F79-9CE6-3E7A42047E01}" destId="{7B1EAFE0-8805-4179-B7AA-861E2DDCA4DA}" srcOrd="0" destOrd="0" presId="urn:microsoft.com/office/officeart/2005/8/layout/radial5"/>
    <dgm:cxn modelId="{62B7001D-139F-49A0-834D-05D75EEF3291}" type="presParOf" srcId="{CA8E9E10-8321-4EDC-A2E5-93973BB037A4}" destId="{B7632BDE-BFF5-4C06-B90D-2F15E733C7E1}" srcOrd="4" destOrd="0" presId="urn:microsoft.com/office/officeart/2005/8/layout/radial5"/>
    <dgm:cxn modelId="{37461A00-9D10-4F04-8BB0-4608FA971C4A}" type="presParOf" srcId="{CA8E9E10-8321-4EDC-A2E5-93973BB037A4}" destId="{4AD5F304-38A9-4985-8165-F37CDB518C5B}" srcOrd="5" destOrd="0" presId="urn:microsoft.com/office/officeart/2005/8/layout/radial5"/>
    <dgm:cxn modelId="{DC810658-378C-47AC-A7D8-5BC9E5E314D0}" type="presParOf" srcId="{4AD5F304-38A9-4985-8165-F37CDB518C5B}" destId="{B8505254-CFB4-4F07-94B8-B4347C1B8331}" srcOrd="0" destOrd="0" presId="urn:microsoft.com/office/officeart/2005/8/layout/radial5"/>
    <dgm:cxn modelId="{ABB43B80-F6D3-4538-8461-00ECEC2F7E7C}" type="presParOf" srcId="{CA8E9E10-8321-4EDC-A2E5-93973BB037A4}" destId="{A7323B7E-C56F-401D-8A36-A263E1B5ACCD}" srcOrd="6" destOrd="0" presId="urn:microsoft.com/office/officeart/2005/8/layout/radial5"/>
    <dgm:cxn modelId="{43EFD9DC-479E-40EA-8C78-B0708C0A37CC}" type="presParOf" srcId="{CA8E9E10-8321-4EDC-A2E5-93973BB037A4}" destId="{24F28B71-F385-4781-848C-99B000F5ECDD}" srcOrd="7" destOrd="0" presId="urn:microsoft.com/office/officeart/2005/8/layout/radial5"/>
    <dgm:cxn modelId="{90BE358F-C9DF-4329-A02E-4CAEC256A532}" type="presParOf" srcId="{24F28B71-F385-4781-848C-99B000F5ECDD}" destId="{6287CB05-2F0F-4BDA-B8D7-E6618EFA775B}" srcOrd="0" destOrd="0" presId="urn:microsoft.com/office/officeart/2005/8/layout/radial5"/>
    <dgm:cxn modelId="{DB3302FF-95F2-41F1-9425-65D65B962459}" type="presParOf" srcId="{CA8E9E10-8321-4EDC-A2E5-93973BB037A4}" destId="{1F1EBCCE-3BCF-45BC-BDA3-A996C0FF027A}" srcOrd="8" destOrd="0" presId="urn:microsoft.com/office/officeart/2005/8/layout/radial5"/>
    <dgm:cxn modelId="{F7F73B81-09F0-49A8-977D-2A0523B2185C}" type="presParOf" srcId="{CA8E9E10-8321-4EDC-A2E5-93973BB037A4}" destId="{4E410AC7-D326-4F49-B4E3-8E9FD59B85FD}" srcOrd="9" destOrd="0" presId="urn:microsoft.com/office/officeart/2005/8/layout/radial5"/>
    <dgm:cxn modelId="{D33AC7B8-9E84-49C7-BD94-E46A738A84D8}" type="presParOf" srcId="{4E410AC7-D326-4F49-B4E3-8E9FD59B85FD}" destId="{B9CB4C9F-2CE8-4C7C-9D17-423BF198AFE3}" srcOrd="0" destOrd="0" presId="urn:microsoft.com/office/officeart/2005/8/layout/radial5"/>
    <dgm:cxn modelId="{85C1D0DF-98AA-4C32-BA72-FAE2F9A1A616}" type="presParOf" srcId="{CA8E9E10-8321-4EDC-A2E5-93973BB037A4}" destId="{CE664843-884D-4C43-AC1A-10D2C5B63427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570B29-2473-4BB0-A451-10461EE9755E}">
      <dsp:nvSpPr>
        <dsp:cNvPr id="0" name=""/>
        <dsp:cNvSpPr/>
      </dsp:nvSpPr>
      <dsp:spPr>
        <a:xfrm>
          <a:off x="3284485" y="1647283"/>
          <a:ext cx="2022170" cy="1424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smtClean="0"/>
            <a:t>CHF</a:t>
          </a:r>
          <a:endParaRPr lang="ar-EG" sz="5900" kern="1200" dirty="0"/>
        </a:p>
      </dsp:txBody>
      <dsp:txXfrm>
        <a:off x="3580625" y="1855913"/>
        <a:ext cx="1429890" cy="1007355"/>
      </dsp:txXfrm>
    </dsp:sp>
    <dsp:sp modelId="{55DF18C0-8442-43B2-9057-8CE3C28FA709}">
      <dsp:nvSpPr>
        <dsp:cNvPr id="0" name=""/>
        <dsp:cNvSpPr/>
      </dsp:nvSpPr>
      <dsp:spPr>
        <a:xfrm rot="16379252">
          <a:off x="4279108" y="1297259"/>
          <a:ext cx="118532" cy="4843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2200" kern="1200"/>
        </a:p>
      </dsp:txBody>
      <dsp:txXfrm>
        <a:off x="4295961" y="1411889"/>
        <a:ext cx="82972" cy="290621"/>
      </dsp:txXfrm>
    </dsp:sp>
    <dsp:sp modelId="{846D92A7-AC5E-4B60-B858-6B2B600E6038}">
      <dsp:nvSpPr>
        <dsp:cNvPr id="0" name=""/>
        <dsp:cNvSpPr/>
      </dsp:nvSpPr>
      <dsp:spPr>
        <a:xfrm>
          <a:off x="2783658" y="0"/>
          <a:ext cx="3195768" cy="1424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Medication</a:t>
          </a:r>
          <a:endParaRPr lang="ar-EG" sz="2800" b="1" kern="1200" dirty="0" smtClean="0"/>
        </a:p>
      </dsp:txBody>
      <dsp:txXfrm>
        <a:off x="3251667" y="208630"/>
        <a:ext cx="2259750" cy="1007355"/>
      </dsp:txXfrm>
    </dsp:sp>
    <dsp:sp modelId="{F67BE04D-FDB4-4F79-9CE6-3E7A42047E01}">
      <dsp:nvSpPr>
        <dsp:cNvPr id="0" name=""/>
        <dsp:cNvSpPr/>
      </dsp:nvSpPr>
      <dsp:spPr>
        <a:xfrm rot="407536">
          <a:off x="5339575" y="2248612"/>
          <a:ext cx="115169" cy="4843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2200" kern="1200"/>
        </a:p>
      </dsp:txBody>
      <dsp:txXfrm>
        <a:off x="5339696" y="2343443"/>
        <a:ext cx="80618" cy="290621"/>
      </dsp:txXfrm>
    </dsp:sp>
    <dsp:sp modelId="{B7632BDE-BFF5-4C06-B90D-2F15E733C7E1}">
      <dsp:nvSpPr>
        <dsp:cNvPr id="0" name=""/>
        <dsp:cNvSpPr/>
      </dsp:nvSpPr>
      <dsp:spPr>
        <a:xfrm>
          <a:off x="5477929" y="1944163"/>
          <a:ext cx="2620423" cy="1424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Cardiac rehabilitation</a:t>
          </a:r>
          <a:endParaRPr lang="ar-EG" sz="2000" kern="1200" dirty="0">
            <a:solidFill>
              <a:schemeClr val="bg1"/>
            </a:solidFill>
          </a:endParaRPr>
        </a:p>
      </dsp:txBody>
      <dsp:txXfrm>
        <a:off x="5861681" y="2152793"/>
        <a:ext cx="1852919" cy="1007355"/>
      </dsp:txXfrm>
    </dsp:sp>
    <dsp:sp modelId="{4AD5F304-38A9-4985-8165-F37CDB518C5B}">
      <dsp:nvSpPr>
        <dsp:cNvPr id="0" name=""/>
        <dsp:cNvSpPr/>
      </dsp:nvSpPr>
      <dsp:spPr>
        <a:xfrm rot="3457756">
          <a:off x="7237627" y="3245072"/>
          <a:ext cx="448045" cy="4843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7268851" y="3285183"/>
        <a:ext cx="313632" cy="290621"/>
      </dsp:txXfrm>
    </dsp:sp>
    <dsp:sp modelId="{A7323B7E-C56F-401D-8A36-A263E1B5ACCD}">
      <dsp:nvSpPr>
        <dsp:cNvPr id="0" name=""/>
        <dsp:cNvSpPr/>
      </dsp:nvSpPr>
      <dsp:spPr>
        <a:xfrm>
          <a:off x="4829525" y="3613297"/>
          <a:ext cx="1424615" cy="1424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Lifestyle changes</a:t>
          </a:r>
          <a:endParaRPr lang="ar-EG" sz="2000" kern="1200" dirty="0">
            <a:solidFill>
              <a:schemeClr val="bg1"/>
            </a:solidFill>
          </a:endParaRPr>
        </a:p>
      </dsp:txBody>
      <dsp:txXfrm>
        <a:off x="5038155" y="3821927"/>
        <a:ext cx="1007355" cy="1007355"/>
      </dsp:txXfrm>
    </dsp:sp>
    <dsp:sp modelId="{24F28B71-F385-4781-848C-99B000F5ECDD}">
      <dsp:nvSpPr>
        <dsp:cNvPr id="0" name=""/>
        <dsp:cNvSpPr/>
      </dsp:nvSpPr>
      <dsp:spPr>
        <a:xfrm rot="7692439">
          <a:off x="5640462" y="3240916"/>
          <a:ext cx="420531" cy="4843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742557" y="3288224"/>
        <a:ext cx="294372" cy="290621"/>
      </dsp:txXfrm>
    </dsp:sp>
    <dsp:sp modelId="{1F1EBCCE-3BCF-45BC-BDA3-A996C0FF027A}">
      <dsp:nvSpPr>
        <dsp:cNvPr id="0" name=""/>
        <dsp:cNvSpPr/>
      </dsp:nvSpPr>
      <dsp:spPr>
        <a:xfrm>
          <a:off x="6912772" y="3672409"/>
          <a:ext cx="1441796" cy="12805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exercises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 </a:t>
          </a:r>
          <a:endParaRPr lang="ar-EG" sz="2000" kern="1200" dirty="0">
            <a:solidFill>
              <a:schemeClr val="bg1"/>
            </a:solidFill>
          </a:endParaRPr>
        </a:p>
      </dsp:txBody>
      <dsp:txXfrm>
        <a:off x="7123918" y="3859938"/>
        <a:ext cx="1019504" cy="905471"/>
      </dsp:txXfrm>
    </dsp:sp>
    <dsp:sp modelId="{4E410AC7-D326-4F49-B4E3-8E9FD59B85FD}">
      <dsp:nvSpPr>
        <dsp:cNvPr id="0" name=""/>
        <dsp:cNvSpPr/>
      </dsp:nvSpPr>
      <dsp:spPr>
        <a:xfrm rot="10427552">
          <a:off x="2953597" y="2250147"/>
          <a:ext cx="243115" cy="4843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EG" sz="2200" kern="1200"/>
        </a:p>
      </dsp:txBody>
      <dsp:txXfrm rot="10800000">
        <a:off x="3026317" y="2343078"/>
        <a:ext cx="170181" cy="290621"/>
      </dsp:txXfrm>
    </dsp:sp>
    <dsp:sp modelId="{CE664843-884D-4C43-AC1A-10D2C5B63427}">
      <dsp:nvSpPr>
        <dsp:cNvPr id="0" name=""/>
        <dsp:cNvSpPr/>
      </dsp:nvSpPr>
      <dsp:spPr>
        <a:xfrm>
          <a:off x="266990" y="1944163"/>
          <a:ext cx="2598142" cy="1424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surgery</a:t>
          </a:r>
          <a:endParaRPr lang="ar-EG" sz="3200" b="1" kern="1200" dirty="0"/>
        </a:p>
      </dsp:txBody>
      <dsp:txXfrm>
        <a:off x="647479" y="2152793"/>
        <a:ext cx="1837164" cy="1007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025B494-88EF-447E-B57A-1FCF46EE699F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77C7327-A319-4458-AB6C-49FB06A1E269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016230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SV = EDV - ESV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7327-A319-4458-AB6C-49FB06A1E269}" type="slidenum">
              <a:rPr lang="ar-EG" smtClean="0"/>
              <a:pPr/>
              <a:t>4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416728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7327-A319-4458-AB6C-49FB06A1E269}" type="slidenum">
              <a:rPr lang="ar-EG" smtClean="0"/>
              <a:pPr/>
              <a:t>5</a:t>
            </a:fld>
            <a:endParaRPr lang="ar-E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What is systolic failure?	</a:t>
            </a:r>
          </a:p>
          <a:p>
            <a:pPr algn="l" rtl="0"/>
            <a:r>
              <a:rPr lang="en-US" dirty="0" smtClean="0"/>
              <a:t>Occurs when the Lt. ventricle can't create enough pressure to eject blood through the aorta.</a:t>
            </a:r>
          </a:p>
          <a:p>
            <a:pPr algn="l" rtl="0"/>
            <a:r>
              <a:rPr lang="en-US" dirty="0" smtClean="0"/>
              <a:t>What is diastolic failure?</a:t>
            </a:r>
          </a:p>
          <a:p>
            <a:pPr algn="l" rtl="0"/>
            <a:r>
              <a:rPr lang="en-US" dirty="0" smtClean="0"/>
              <a:t>ventricles don't fill with enough blood during diastole so it decreases stroke volume.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7327-A319-4458-AB6C-49FB06A1E269}" type="slidenum">
              <a:rPr lang="ar-EG" smtClean="0"/>
              <a:pPr/>
              <a:t>13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149796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Lt heart failure can leads to </a:t>
            </a:r>
            <a:r>
              <a:rPr lang="en-US" dirty="0" err="1" smtClean="0"/>
              <a:t>Rt</a:t>
            </a:r>
            <a:r>
              <a:rPr lang="en-US" dirty="0" smtClean="0"/>
              <a:t> heart failure, why?	</a:t>
            </a:r>
          </a:p>
          <a:p>
            <a:r>
              <a:rPr lang="en-US" dirty="0" smtClean="0"/>
              <a:t>Because the left failure causes back flow into the lungs, and then when the lungs are too full </a:t>
            </a:r>
            <a:r>
              <a:rPr lang="en-US" dirty="0" smtClean="0"/>
              <a:t>.the </a:t>
            </a:r>
            <a:r>
              <a:rPr lang="en-US" dirty="0" err="1" smtClean="0"/>
              <a:t>Rt</a:t>
            </a:r>
            <a:r>
              <a:rPr lang="en-US" dirty="0" smtClean="0"/>
              <a:t> </a:t>
            </a:r>
            <a:r>
              <a:rPr lang="en-US" dirty="0" smtClean="0"/>
              <a:t> side</a:t>
            </a:r>
            <a:r>
              <a:rPr lang="en-US" baseline="0" dirty="0" smtClean="0"/>
              <a:t> </a:t>
            </a:r>
            <a:r>
              <a:rPr lang="en-US" dirty="0" smtClean="0"/>
              <a:t>can't </a:t>
            </a:r>
            <a:r>
              <a:rPr lang="en-US" dirty="0" smtClean="0"/>
              <a:t>pump more into it causing back flow into the body.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7327-A319-4458-AB6C-49FB06A1E269}" type="slidenum">
              <a:rPr lang="ar-EG" smtClean="0"/>
              <a:pPr/>
              <a:t>14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610193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7327-A319-4458-AB6C-49FB06A1E269}" type="slidenum">
              <a:rPr lang="ar-EG" smtClean="0"/>
              <a:pPr/>
              <a:t>17</a:t>
            </a:fld>
            <a:endParaRPr lang="ar-E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ejection fraction?	</a:t>
            </a:r>
          </a:p>
          <a:p>
            <a:endParaRPr lang="en-US" dirty="0" smtClean="0"/>
          </a:p>
          <a:p>
            <a:r>
              <a:rPr lang="en-US" dirty="0" smtClean="0"/>
              <a:t>Total </a:t>
            </a:r>
            <a:r>
              <a:rPr lang="en-US" dirty="0" smtClean="0"/>
              <a:t>ventricular filling volume that is ejected during the </a:t>
            </a:r>
            <a:r>
              <a:rPr lang="en-US" dirty="0" smtClean="0"/>
              <a:t>contraction</a:t>
            </a:r>
          </a:p>
          <a:p>
            <a:r>
              <a:rPr lang="en-US" dirty="0" smtClean="0"/>
              <a:t> It</a:t>
            </a:r>
            <a:r>
              <a:rPr lang="en-US" baseline="0" dirty="0" smtClean="0"/>
              <a:t> </a:t>
            </a:r>
            <a:r>
              <a:rPr lang="en-US" dirty="0" smtClean="0"/>
              <a:t>is the fraction of outbound blood pumped from the heart with each heartbeat. It is commonly measured by </a:t>
            </a:r>
            <a:r>
              <a:rPr lang="en-US" dirty="0" err="1" smtClean="0"/>
              <a:t>echocardiogra</a:t>
            </a:r>
            <a:endParaRPr lang="en-US" dirty="0" smtClean="0"/>
          </a:p>
          <a:p>
            <a:r>
              <a:rPr lang="en-US" dirty="0" smtClean="0"/>
              <a:t>Ejection fraction =(stroke volume) / (end-diastolic volume) . </a:t>
            </a:r>
          </a:p>
          <a:p>
            <a:pPr algn="l" rtl="0"/>
            <a:r>
              <a:rPr lang="en-US" dirty="0" smtClean="0"/>
              <a:t>SV=end-diastolic volume/end-</a:t>
            </a:r>
            <a:r>
              <a:rPr lang="en-US" dirty="0" err="1" smtClean="0"/>
              <a:t>sysstolic</a:t>
            </a:r>
            <a:r>
              <a:rPr lang="en-US" dirty="0" smtClean="0"/>
              <a:t> volume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C7327-A319-4458-AB6C-49FB06A1E269}" type="slidenum">
              <a:rPr lang="ar-EG" smtClean="0"/>
              <a:pPr/>
              <a:t>18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373667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994EF-E065-4A6B-B99C-4EB4E6CC2ED4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12E73-B1C6-4B23-A400-C7B488135921}" type="datetimeFigureOut">
              <a:rPr lang="ar-EG" smtClean="0"/>
              <a:pPr/>
              <a:t>12/05/1437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88241-73B3-4257-9232-D68D1FB57DE6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428605"/>
            <a:ext cx="7772400" cy="1643074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Congestive heart failure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4857760"/>
            <a:ext cx="4000528" cy="638164"/>
          </a:xfrm>
        </p:spPr>
        <p:txBody>
          <a:bodyPr/>
          <a:lstStyle/>
          <a:p>
            <a:r>
              <a:rPr lang="en-US" dirty="0" smtClean="0">
                <a:latin typeface="Agency FB" pitchFamily="34" charset="0"/>
              </a:rPr>
              <a:t>Dr/Rehab </a:t>
            </a:r>
            <a:r>
              <a:rPr lang="en-US" dirty="0" err="1" smtClean="0">
                <a:latin typeface="Agency FB" pitchFamily="34" charset="0"/>
              </a:rPr>
              <a:t>Gwada</a:t>
            </a:r>
            <a:endParaRPr lang="ar-EG" dirty="0">
              <a:latin typeface="Agency FB" pitchFamily="34" charset="0"/>
            </a:endParaRPr>
          </a:p>
        </p:txBody>
      </p:sp>
      <p:pic>
        <p:nvPicPr>
          <p:cNvPr id="4" name="Content Placeholder 9" descr="normal_larg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71736" y="2143116"/>
            <a:ext cx="4543425" cy="2643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FF3300"/>
                </a:solidFill>
              </a:rPr>
              <a:t>Causes of congestive heart failure</a:t>
            </a:r>
            <a:endParaRPr lang="en-US" u="sng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964612" cy="4968875"/>
          </a:xfrm>
        </p:spPr>
        <p:txBody>
          <a:bodyPr>
            <a:normAutofit fontScale="70000" lnSpcReduction="20000"/>
          </a:bodyPr>
          <a:lstStyle/>
          <a:p>
            <a:pPr lvl="2" algn="just" rtl="0" eaLnBrk="1" hangingPunct="1">
              <a:defRPr/>
            </a:pPr>
            <a:r>
              <a:rPr lang="en-US" sz="4000" b="1" dirty="0" smtClean="0"/>
              <a:t>Coronary artery disease</a:t>
            </a:r>
          </a:p>
          <a:p>
            <a:pPr lvl="2" algn="just" rtl="0" eaLnBrk="1" hangingPunct="1">
              <a:defRPr/>
            </a:pPr>
            <a:r>
              <a:rPr lang="en-US" sz="4000" b="1" dirty="0" smtClean="0"/>
              <a:t>High blood pressure</a:t>
            </a:r>
          </a:p>
          <a:p>
            <a:pPr marL="914400" lvl="2" indent="0" algn="just" rtl="0">
              <a:buNone/>
              <a:defRPr/>
            </a:pPr>
            <a:r>
              <a:rPr lang="en-US" sz="4000" b="1" dirty="0">
                <a:solidFill>
                  <a:schemeClr val="accent1"/>
                </a:solidFill>
              </a:rPr>
              <a:t>vasoconstriction causes a higher pressure which causes CHF when hypertrophy from working too hard, because the heart tires out.</a:t>
            </a:r>
            <a:r>
              <a:rPr lang="en-US" sz="4000" b="1" dirty="0"/>
              <a:t>	</a:t>
            </a:r>
            <a:endParaRPr lang="en-US" sz="4000" b="1" dirty="0" smtClean="0"/>
          </a:p>
          <a:p>
            <a:pPr lvl="2" algn="just" rtl="0" eaLnBrk="1" hangingPunct="1">
              <a:defRPr/>
            </a:pPr>
            <a:r>
              <a:rPr lang="en-US" sz="4000" b="1" dirty="0" smtClean="0"/>
              <a:t>Heart valves disorders</a:t>
            </a:r>
          </a:p>
          <a:p>
            <a:pPr marL="914400" lvl="2" indent="0" algn="just" rtl="0">
              <a:buNone/>
              <a:defRPr/>
            </a:pPr>
            <a:r>
              <a:rPr lang="en-US" sz="4000" b="1" dirty="0"/>
              <a:t>The valves don't close properly allowing regurgitation.</a:t>
            </a:r>
            <a:r>
              <a:rPr lang="en-US" sz="4000" b="1" dirty="0">
                <a:solidFill>
                  <a:schemeClr val="accent1"/>
                </a:solidFill>
              </a:rPr>
              <a:t>	</a:t>
            </a:r>
            <a:endParaRPr lang="en-US" sz="4000" b="1" dirty="0" smtClean="0">
              <a:solidFill>
                <a:schemeClr val="accent1"/>
              </a:solidFill>
            </a:endParaRPr>
          </a:p>
          <a:p>
            <a:pPr lvl="2" algn="just" rtl="0" eaLnBrk="1" hangingPunct="1">
              <a:defRPr/>
            </a:pPr>
            <a:r>
              <a:rPr lang="en-US" sz="3600" b="1" dirty="0" smtClean="0"/>
              <a:t>Inflammation of Heart muscle (</a:t>
            </a:r>
            <a:r>
              <a:rPr lang="en-US" sz="3600" b="1" dirty="0" smtClean="0">
                <a:solidFill>
                  <a:schemeClr val="folHlink"/>
                </a:solidFill>
              </a:rPr>
              <a:t>myocarditis, cardiomyopathy</a:t>
            </a:r>
            <a:r>
              <a:rPr lang="en-US" sz="3600" b="1" dirty="0" smtClean="0"/>
              <a:t>)</a:t>
            </a:r>
          </a:p>
          <a:p>
            <a:pPr lvl="2" algn="just" rtl="0">
              <a:defRPr/>
            </a:pPr>
            <a:r>
              <a:rPr lang="en-US" sz="3600" b="1" dirty="0"/>
              <a:t>Heart attack</a:t>
            </a:r>
            <a:r>
              <a:rPr lang="en-US" sz="3600" b="1" dirty="0">
                <a:solidFill>
                  <a:schemeClr val="accent1"/>
                </a:solidFill>
              </a:rPr>
              <a:t>(MI as it changes the functioning of the heart).</a:t>
            </a:r>
          </a:p>
          <a:p>
            <a:pPr lvl="2" algn="just" rtl="0" eaLnBrk="1" hangingPunct="1">
              <a:defRPr/>
            </a:pP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9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18488" cy="11033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FF3300"/>
                </a:solidFill>
              </a:rPr>
              <a:t>Causes of congestive heart failure (cont</a:t>
            </a:r>
            <a:r>
              <a:rPr lang="en-US" sz="3600" b="1" smtClean="0">
                <a:solidFill>
                  <a:srgbClr val="FF3300"/>
                </a:solidFill>
                <a:latin typeface="Arial"/>
              </a:rPr>
              <a:t>…</a:t>
            </a:r>
            <a:r>
              <a:rPr lang="en-US" sz="3600" b="1" smtClean="0">
                <a:solidFill>
                  <a:srgbClr val="FF3300"/>
                </a:solidFill>
              </a:rPr>
              <a:t>)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 lnSpcReduction="10000"/>
          </a:bodyPr>
          <a:lstStyle/>
          <a:p>
            <a:pPr lvl="2" algn="just" rtl="0" eaLnBrk="1" hangingPunct="1">
              <a:defRPr/>
            </a:pPr>
            <a:r>
              <a:rPr lang="en-US" sz="3200" b="1" dirty="0" smtClean="0"/>
              <a:t>Severe lung disease ( </a:t>
            </a:r>
            <a:r>
              <a:rPr lang="en-US" sz="3200" b="1" dirty="0" smtClean="0">
                <a:solidFill>
                  <a:srgbClr val="7030A0"/>
                </a:solidFill>
              </a:rPr>
              <a:t>pulmonary hypertension</a:t>
            </a:r>
            <a:r>
              <a:rPr lang="en-US" sz="3200" b="1" dirty="0" smtClean="0"/>
              <a:t>)  </a:t>
            </a:r>
          </a:p>
          <a:p>
            <a:pPr lvl="2" algn="just" rtl="0" eaLnBrk="1" hangingPunct="1">
              <a:defRPr/>
            </a:pPr>
            <a:r>
              <a:rPr lang="en-US" sz="3200" b="1" dirty="0" smtClean="0"/>
              <a:t>Severe anemia</a:t>
            </a:r>
          </a:p>
          <a:p>
            <a:pPr lvl="2" algn="just" rtl="0" eaLnBrk="1" hangingPunct="1">
              <a:defRPr/>
            </a:pPr>
            <a:r>
              <a:rPr lang="en-US" sz="3200" b="1" dirty="0" smtClean="0"/>
              <a:t>Overactive thyroid gland (</a:t>
            </a:r>
            <a:r>
              <a:rPr lang="en-US" sz="3200" b="1" dirty="0" smtClean="0">
                <a:solidFill>
                  <a:schemeClr val="folHlink"/>
                </a:solidFill>
              </a:rPr>
              <a:t>hyperthyroidism</a:t>
            </a:r>
            <a:r>
              <a:rPr lang="en-US" sz="3200" b="1" dirty="0" smtClean="0"/>
              <a:t>)</a:t>
            </a:r>
          </a:p>
          <a:p>
            <a:pPr lvl="2" algn="just" rtl="0" eaLnBrk="1" hangingPunct="1">
              <a:defRPr/>
            </a:pPr>
            <a:r>
              <a:rPr lang="en-US" sz="3200" b="1" dirty="0" smtClean="0"/>
              <a:t>Underactive thyroid gland (</a:t>
            </a:r>
            <a:r>
              <a:rPr lang="en-US" sz="3200" b="1" dirty="0" smtClean="0">
                <a:solidFill>
                  <a:schemeClr val="folHlink"/>
                </a:solidFill>
              </a:rPr>
              <a:t>hypothyroidism</a:t>
            </a:r>
            <a:r>
              <a:rPr lang="en-US" sz="3200" b="1" dirty="0" smtClean="0"/>
              <a:t>)</a:t>
            </a:r>
          </a:p>
          <a:p>
            <a:pPr lvl="2" algn="just" rtl="0" eaLnBrk="1" hangingPunct="1">
              <a:defRPr/>
            </a:pPr>
            <a:r>
              <a:rPr lang="en-US" sz="3200" b="1" dirty="0" smtClean="0"/>
              <a:t>Abnormal heart rhythms ( </a:t>
            </a:r>
            <a:r>
              <a:rPr lang="en-US" sz="3200" b="1" dirty="0" smtClean="0">
                <a:solidFill>
                  <a:srgbClr val="7030A0"/>
                </a:solidFill>
              </a:rPr>
              <a:t>atrial fibrillation)</a:t>
            </a:r>
          </a:p>
          <a:p>
            <a:pPr marL="914400" lvl="2" indent="0" algn="just" rtl="0">
              <a:buNone/>
              <a:defRPr/>
            </a:pPr>
            <a:r>
              <a:rPr lang="en-US" sz="3200" b="1" dirty="0">
                <a:solidFill>
                  <a:schemeClr val="accent1"/>
                </a:solidFill>
              </a:rPr>
              <a:t>Atrial fibrillation (usually an electrical problem) the blood is not going into the </a:t>
            </a:r>
            <a:r>
              <a:rPr lang="en-US" sz="3200" b="1" dirty="0" smtClean="0">
                <a:solidFill>
                  <a:schemeClr val="accent1"/>
                </a:solidFill>
              </a:rPr>
              <a:t>ventricles </a:t>
            </a:r>
            <a:r>
              <a:rPr lang="en-US" sz="3200" b="1" dirty="0">
                <a:solidFill>
                  <a:schemeClr val="accent1"/>
                </a:solidFill>
              </a:rPr>
              <a:t>properly.	</a:t>
            </a:r>
            <a:endParaRPr lang="en-US" sz="3200" b="1" dirty="0" smtClean="0">
              <a:solidFill>
                <a:schemeClr val="accent1"/>
              </a:solidFill>
            </a:endParaRPr>
          </a:p>
          <a:p>
            <a:pPr lvl="2" algn="just" rtl="0" eaLnBrk="1" hangingPunct="1">
              <a:defRPr/>
            </a:pPr>
            <a:r>
              <a:rPr lang="en-US" sz="3200" b="1" dirty="0" smtClean="0"/>
              <a:t>Kidney failure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53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53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13" name="Rectangle 1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smtClean="0"/>
              <a:t>Congestive heart failure</a:t>
            </a:r>
            <a:br>
              <a:rPr lang="en-US" sz="4000" b="1" smtClean="0"/>
            </a:br>
            <a:r>
              <a:rPr lang="en-US" sz="4000" smtClean="0"/>
              <a:t> </a:t>
            </a:r>
            <a:r>
              <a:rPr lang="en-US" sz="4800" b="1" smtClean="0">
                <a:solidFill>
                  <a:srgbClr val="FF3300"/>
                </a:solidFill>
              </a:rPr>
              <a:t>Types</a:t>
            </a:r>
          </a:p>
        </p:txBody>
      </p:sp>
      <p:sp>
        <p:nvSpPr>
          <p:cNvPr id="80914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496300" cy="4824413"/>
          </a:xfrm>
        </p:spPr>
        <p:txBody>
          <a:bodyPr/>
          <a:lstStyle/>
          <a:p>
            <a:pPr algn="just" rtl="0" eaLnBrk="1" hangingPunct="1">
              <a:defRPr/>
            </a:pPr>
            <a:r>
              <a:rPr lang="en-US" sz="4000" b="1" dirty="0" smtClean="0"/>
              <a:t>Left-sided heart failure</a:t>
            </a:r>
          </a:p>
          <a:p>
            <a:pPr algn="just" rtl="0" eaLnBrk="1" hangingPunct="1">
              <a:buNone/>
              <a:defRPr/>
            </a:pPr>
            <a:r>
              <a:rPr lang="en-US" sz="4000" i="1" dirty="0" smtClean="0"/>
              <a:t>There are two types of left-sided heart failure</a:t>
            </a:r>
            <a:r>
              <a:rPr lang="en-US" sz="4000" dirty="0" smtClean="0"/>
              <a:t> </a:t>
            </a:r>
          </a:p>
          <a:p>
            <a:pPr algn="just" rtl="0" eaLnBrk="1" hangingPunct="1">
              <a:defRPr/>
            </a:pPr>
            <a:r>
              <a:rPr lang="en-US" sz="4000" b="1" i="1" dirty="0" smtClean="0">
                <a:solidFill>
                  <a:srgbClr val="7030A0"/>
                </a:solidFill>
              </a:rPr>
              <a:t>Systolic dysfunction</a:t>
            </a:r>
          </a:p>
          <a:p>
            <a:pPr algn="just" rtl="0" eaLnBrk="1" hangingPunct="1">
              <a:defRPr/>
            </a:pPr>
            <a:r>
              <a:rPr lang="en-US" sz="4000" b="1" i="1" dirty="0" smtClean="0">
                <a:solidFill>
                  <a:srgbClr val="7030A0"/>
                </a:solidFill>
              </a:rPr>
              <a:t>Diastolic dysfunction </a:t>
            </a:r>
          </a:p>
          <a:p>
            <a:pPr algn="just" rtl="0" eaLnBrk="1" hangingPunct="1">
              <a:defRPr/>
            </a:pPr>
            <a:r>
              <a:rPr lang="en-US" sz="4000" b="1" i="1" dirty="0" smtClean="0"/>
              <a:t>Right-sided heart failure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endParaRPr lang="en-US" sz="4000" b="1" i="1" dirty="0" smtClean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0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0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09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809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809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6384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5413"/>
            <a:ext cx="9144000" cy="673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11430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/>
              <a:t>Congestive Heart Failure</a:t>
            </a:r>
            <a:r>
              <a:rPr lang="en-US" b="1" dirty="0" smtClean="0">
                <a:solidFill>
                  <a:srgbClr val="FFFF66"/>
                </a:solidFill>
              </a:rPr>
              <a:t/>
            </a:r>
            <a:br>
              <a:rPr lang="en-US" b="1" dirty="0" smtClean="0">
                <a:solidFill>
                  <a:srgbClr val="FFFF66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Types of Congestive Heart Failure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7772400" cy="4495800"/>
          </a:xfrm>
          <a:ln>
            <a:solidFill>
              <a:schemeClr val="bg1"/>
            </a:solidFill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l" rtl="0" eaLnBrk="1" hangingPunct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Left-sided failure</a:t>
            </a:r>
          </a:p>
          <a:p>
            <a:pPr lvl="1" algn="l" rtl="0" eaLnBrk="1" hangingPunct="1">
              <a:defRPr/>
            </a:pPr>
            <a:r>
              <a:rPr lang="en-US" sz="3200" b="1" dirty="0" smtClean="0"/>
              <a:t>Most common form </a:t>
            </a:r>
          </a:p>
          <a:p>
            <a:pPr lvl="1" algn="l" rtl="0" eaLnBrk="1" hangingPunct="1">
              <a:defRPr/>
            </a:pPr>
            <a:r>
              <a:rPr lang="en-US" sz="3200" b="1" dirty="0" smtClean="0"/>
              <a:t>Blood backs up through the left atrium into the pulmonary veins</a:t>
            </a:r>
          </a:p>
          <a:p>
            <a:pPr lvl="2" algn="l" rtl="0" eaLnBrk="1" hangingPunct="1">
              <a:defRPr/>
            </a:pPr>
            <a:r>
              <a:rPr lang="en-US" sz="3200" b="1" dirty="0" smtClean="0"/>
              <a:t>Pulmonary congestion and edema</a:t>
            </a:r>
            <a:endParaRPr lang="en-US" sz="2800" b="1" dirty="0" smtClean="0"/>
          </a:p>
          <a:p>
            <a:pPr lvl="1" algn="l" rtl="0" eaLnBrk="1" hangingPunct="1">
              <a:defRPr/>
            </a:pPr>
            <a:r>
              <a:rPr lang="en-US" sz="3200" b="1" dirty="0" smtClean="0"/>
              <a:t>Eventually leads to </a:t>
            </a:r>
            <a:r>
              <a:rPr lang="en-US" b="1" dirty="0" smtClean="0">
                <a:sym typeface="Symbol" pitchFamily="18" charset="2"/>
              </a:rPr>
              <a:t>biventricular failure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11430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/>
              <a:t>Cont.</a:t>
            </a:r>
            <a:endParaRPr lang="en-US" b="1" dirty="0" smtClean="0">
              <a:solidFill>
                <a:srgbClr val="FFD9D9"/>
              </a:solidFill>
            </a:endParaRPr>
          </a:p>
        </p:txBody>
      </p:sp>
      <p:sp>
        <p:nvSpPr>
          <p:cNvPr id="501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772400" cy="44958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algn="l" rtl="0" eaLnBrk="1" hangingPunct="1">
              <a:defRPr/>
            </a:pPr>
            <a:r>
              <a:rPr lang="en-US" b="1" dirty="0" smtClean="0">
                <a:solidFill>
                  <a:srgbClr val="0070C0"/>
                </a:solidFill>
              </a:rPr>
              <a:t>Right-sided failure</a:t>
            </a:r>
          </a:p>
          <a:p>
            <a:pPr lvl="1" algn="l" rtl="0">
              <a:defRPr/>
            </a:pPr>
            <a:r>
              <a:rPr lang="en-US" sz="3200" b="1" dirty="0"/>
              <a:t>Blood backs up into right atrium and venous circulation</a:t>
            </a:r>
          </a:p>
          <a:p>
            <a:pPr lvl="1" algn="l" rtl="0" eaLnBrk="1" hangingPunct="1">
              <a:defRPr/>
            </a:pPr>
            <a:r>
              <a:rPr lang="en-US" sz="3200" b="1" dirty="0" smtClean="0"/>
              <a:t>Venous congestion</a:t>
            </a:r>
          </a:p>
          <a:p>
            <a:pPr lvl="2" algn="l" rtl="0" eaLnBrk="1" hangingPunct="1">
              <a:defRPr/>
            </a:pPr>
            <a:r>
              <a:rPr lang="en-US" sz="2800" b="1" dirty="0" smtClean="0"/>
              <a:t>Peripheral edema</a:t>
            </a:r>
          </a:p>
          <a:p>
            <a:pPr lvl="2" algn="l" rtl="0" eaLnBrk="1" hangingPunct="1">
              <a:defRPr/>
            </a:pPr>
            <a:r>
              <a:rPr lang="en-US" sz="2800" b="1" dirty="0" err="1" smtClean="0"/>
              <a:t>Hepatomegaly</a:t>
            </a:r>
            <a:endParaRPr lang="en-US" sz="2800" b="1" dirty="0" smtClean="0"/>
          </a:p>
          <a:p>
            <a:pPr lvl="2" algn="l" rtl="0" eaLnBrk="1" hangingPunct="1">
              <a:defRPr/>
            </a:pPr>
            <a:r>
              <a:rPr lang="en-US" sz="2800" b="1" dirty="0" err="1" smtClean="0"/>
              <a:t>Splenomegaly</a:t>
            </a:r>
            <a:endParaRPr lang="en-US" sz="2800" b="1" dirty="0" smtClean="0"/>
          </a:p>
          <a:p>
            <a:pPr lvl="2" algn="l" rtl="0" eaLnBrk="1" hangingPunct="1">
              <a:defRPr/>
            </a:pPr>
            <a:r>
              <a:rPr lang="en-US" sz="2800" b="1" dirty="0" smtClean="0"/>
              <a:t>Jugular venous distension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/>
              <a:t>Chronic Congestive heart failure </a:t>
            </a:r>
            <a:br>
              <a:rPr lang="en-US" sz="4000" b="1" dirty="0" smtClean="0"/>
            </a:br>
            <a:r>
              <a:rPr lang="en-US" sz="4000" dirty="0" smtClean="0"/>
              <a:t> </a:t>
            </a:r>
            <a:r>
              <a:rPr lang="en-US" sz="3600" b="1" dirty="0" smtClean="0">
                <a:solidFill>
                  <a:srgbClr val="FF3300"/>
                </a:solidFill>
              </a:rPr>
              <a:t>Clinical manifestations</a:t>
            </a:r>
            <a:r>
              <a:rPr lang="en-US" sz="2400" dirty="0" smtClean="0">
                <a:solidFill>
                  <a:srgbClr val="FF3300"/>
                </a:solidFill>
              </a:rPr>
              <a:t> </a:t>
            </a:r>
            <a:r>
              <a:rPr lang="en-US" sz="2400" b="1" dirty="0" smtClean="0">
                <a:solidFill>
                  <a:srgbClr val="FF3300"/>
                </a:solidFill>
              </a:rPr>
              <a:t/>
            </a:r>
            <a:br>
              <a:rPr lang="en-US" sz="2400" b="1" dirty="0" smtClean="0">
                <a:solidFill>
                  <a:srgbClr val="FF3300"/>
                </a:solidFill>
              </a:rPr>
            </a:br>
            <a:endParaRPr lang="en-US" sz="2400" b="1" dirty="0" smtClean="0">
              <a:solidFill>
                <a:srgbClr val="FF3300"/>
              </a:solidFill>
            </a:endParaRP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5229225"/>
          </a:xfrm>
        </p:spPr>
        <p:txBody>
          <a:bodyPr>
            <a:normAutofit/>
          </a:bodyPr>
          <a:lstStyle/>
          <a:p>
            <a:pPr lvl="1" algn="l" rtl="0" eaLnBrk="1" hangingPunct="1">
              <a:defRPr/>
            </a:pPr>
            <a:r>
              <a:rPr lang="en-US" sz="3200" b="1" i="1" dirty="0" smtClean="0">
                <a:solidFill>
                  <a:srgbClr val="0070C0"/>
                </a:solidFill>
              </a:rPr>
              <a:t>Symptoms</a:t>
            </a:r>
            <a:endParaRPr lang="en-US" b="1" i="1" dirty="0" smtClean="0"/>
          </a:p>
          <a:p>
            <a:pPr lvl="1" algn="just" rtl="0">
              <a:defRPr/>
            </a:pPr>
            <a:r>
              <a:rPr lang="en-US" sz="3200" b="1" i="1" dirty="0" err="1" smtClean="0"/>
              <a:t>Dyspnea</a:t>
            </a:r>
            <a:endParaRPr lang="en-US" sz="3200" b="1" i="1" dirty="0" smtClean="0"/>
          </a:p>
          <a:p>
            <a:pPr lvl="3" algn="just" rtl="0">
              <a:defRPr/>
            </a:pPr>
            <a:r>
              <a:rPr lang="en-US" sz="2400" b="1" dirty="0" smtClean="0"/>
              <a:t>Paroxysmal </a:t>
            </a:r>
            <a:r>
              <a:rPr lang="en-US" sz="2400" b="1" dirty="0"/>
              <a:t>nocturnal </a:t>
            </a:r>
            <a:r>
              <a:rPr lang="en-US" sz="2400" b="1" dirty="0" err="1"/>
              <a:t>dyspnea</a:t>
            </a:r>
            <a:r>
              <a:rPr lang="en-US" sz="2400" b="1" dirty="0"/>
              <a:t> (PND)</a:t>
            </a:r>
          </a:p>
          <a:p>
            <a:pPr lvl="1" algn="just" rtl="0" eaLnBrk="1" hangingPunct="1">
              <a:defRPr/>
            </a:pPr>
            <a:r>
              <a:rPr lang="en-US" sz="3200" b="1" i="1" dirty="0" err="1" smtClean="0"/>
              <a:t>Orthopnea</a:t>
            </a:r>
            <a:endParaRPr lang="en-US" sz="3200" b="1" i="1" dirty="0" smtClean="0"/>
          </a:p>
          <a:p>
            <a:pPr lvl="1" algn="just" rtl="0" eaLnBrk="1" hangingPunct="1">
              <a:defRPr/>
            </a:pPr>
            <a:r>
              <a:rPr lang="en-US" sz="3200" b="1" i="1" dirty="0" smtClean="0"/>
              <a:t>Reduced exercise tolerance, lethargy, fatigue</a:t>
            </a:r>
          </a:p>
          <a:p>
            <a:pPr lvl="1" algn="just" rtl="0" eaLnBrk="1" hangingPunct="1">
              <a:defRPr/>
            </a:pPr>
            <a:r>
              <a:rPr lang="en-US" sz="3200" b="1" i="1" dirty="0" smtClean="0"/>
              <a:t>Nocturnal cough</a:t>
            </a:r>
          </a:p>
          <a:p>
            <a:pPr lvl="1" algn="just" rtl="0" eaLnBrk="1" hangingPunct="1">
              <a:defRPr/>
            </a:pPr>
            <a:r>
              <a:rPr lang="en-US" sz="3200" b="1" i="1" dirty="0" smtClean="0"/>
              <a:t>Ankle swelling</a:t>
            </a:r>
          </a:p>
          <a:p>
            <a:pPr lvl="1" algn="just" rtl="0" eaLnBrk="1" hangingPunct="1">
              <a:defRPr/>
            </a:pPr>
            <a:r>
              <a:rPr lang="en-US" sz="3200" b="1" i="1" dirty="0" smtClean="0"/>
              <a:t>Anorexia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4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4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4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94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/>
              <a:t>Chronic Congestive heart failure </a:t>
            </a:r>
            <a:br>
              <a:rPr lang="en-US" sz="4000" b="1" dirty="0" smtClean="0"/>
            </a:br>
            <a:r>
              <a:rPr lang="en-US" sz="4000" dirty="0" smtClean="0"/>
              <a:t> </a:t>
            </a:r>
            <a:r>
              <a:rPr lang="en-US" sz="2800" b="1" dirty="0" smtClean="0">
                <a:solidFill>
                  <a:srgbClr val="FF3300"/>
                </a:solidFill>
              </a:rPr>
              <a:t>Clinical manifestations</a:t>
            </a:r>
            <a:r>
              <a:rPr lang="en-US" sz="2800" dirty="0" smtClean="0">
                <a:solidFill>
                  <a:srgbClr val="FF3300"/>
                </a:solidFill>
              </a:rPr>
              <a:t> ( cont</a:t>
            </a:r>
            <a:r>
              <a:rPr lang="en-US" sz="2800" dirty="0" smtClean="0">
                <a:solidFill>
                  <a:srgbClr val="FF3300"/>
                </a:solidFill>
                <a:latin typeface="Arial"/>
              </a:rPr>
              <a:t>…</a:t>
            </a:r>
            <a:r>
              <a:rPr lang="en-US" sz="2800" dirty="0" smtClean="0">
                <a:solidFill>
                  <a:srgbClr val="FF3300"/>
                </a:solidFill>
              </a:rPr>
              <a:t>)</a:t>
            </a:r>
            <a:r>
              <a:rPr lang="en-US" sz="2800" b="1" dirty="0" smtClean="0">
                <a:solidFill>
                  <a:srgbClr val="FF3300"/>
                </a:solidFill>
              </a:rPr>
              <a:t/>
            </a:r>
            <a:br>
              <a:rPr lang="en-US" sz="2800" b="1" dirty="0" smtClean="0">
                <a:solidFill>
                  <a:srgbClr val="FF3300"/>
                </a:solidFill>
              </a:rPr>
            </a:br>
            <a:endParaRPr lang="en-US" sz="2800" b="1" dirty="0" smtClean="0">
              <a:solidFill>
                <a:srgbClr val="FF3300"/>
              </a:solidFill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5040312"/>
          </a:xfrm>
        </p:spPr>
        <p:txBody>
          <a:bodyPr/>
          <a:lstStyle/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sz="3600" b="1" i="1" dirty="0" smtClean="0">
                <a:solidFill>
                  <a:srgbClr val="FF9900"/>
                </a:solidFill>
              </a:rPr>
              <a:t>Signs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smtClean="0"/>
              <a:t>Cachexia and muscle wasting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smtClean="0"/>
              <a:t>Tachycardia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err="1" smtClean="0"/>
              <a:t>Pulsus</a:t>
            </a:r>
            <a:r>
              <a:rPr lang="en-US" b="1" i="1" dirty="0" smtClean="0"/>
              <a:t> </a:t>
            </a:r>
            <a:r>
              <a:rPr lang="en-US" b="1" i="1" dirty="0" err="1" smtClean="0"/>
              <a:t>alternans</a:t>
            </a:r>
            <a:endParaRPr lang="en-US" b="1" i="1" dirty="0" smtClean="0"/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smtClean="0"/>
              <a:t>Elevated jugular venous pressure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err="1" smtClean="0"/>
              <a:t>Crepitations</a:t>
            </a:r>
            <a:endParaRPr lang="en-US" b="1" i="1" dirty="0" smtClean="0"/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smtClean="0"/>
              <a:t>Third heart sound</a:t>
            </a:r>
          </a:p>
          <a:p>
            <a:pPr lvl="1" algn="just" rtl="0">
              <a:lnSpc>
                <a:spcPct val="90000"/>
              </a:lnSpc>
              <a:defRPr/>
            </a:pPr>
            <a:r>
              <a:rPr lang="en-US" b="1" dirty="0" smtClean="0"/>
              <a:t>Lower extremity </a:t>
            </a:r>
            <a:r>
              <a:rPr lang="en-US" b="1" i="1" dirty="0" smtClean="0"/>
              <a:t>edema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err="1" smtClean="0"/>
              <a:t>Hepatomegaly</a:t>
            </a:r>
            <a:r>
              <a:rPr lang="en-US" b="1" i="1" dirty="0" smtClean="0"/>
              <a:t> (tender)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i="1" dirty="0" err="1" smtClean="0"/>
              <a:t>Ascites</a:t>
            </a:r>
            <a:endParaRPr lang="en-US" b="1" i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pic>
        <p:nvPicPr>
          <p:cNvPr id="5" name="Content Placeholder 4" descr="55PJ35J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285860"/>
            <a:ext cx="2928926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54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54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54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54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54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431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smtClean="0"/>
              <a:t>Congestive heart failure </a:t>
            </a:r>
            <a:br>
              <a:rPr lang="en-US" sz="4000" b="1" smtClean="0"/>
            </a:br>
            <a:r>
              <a:rPr lang="en-US" sz="4000" smtClean="0"/>
              <a:t> </a:t>
            </a:r>
            <a:r>
              <a:rPr lang="en-US" sz="3600" b="1" smtClean="0">
                <a:solidFill>
                  <a:srgbClr val="FF3300"/>
                </a:solidFill>
              </a:rPr>
              <a:t>Diagnostic evaluation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9144000" cy="5445125"/>
          </a:xfrm>
        </p:spPr>
        <p:txBody>
          <a:bodyPr>
            <a:normAutofit fontScale="92500" lnSpcReduction="20000"/>
          </a:bodyPr>
          <a:lstStyle/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b="1" dirty="0" smtClean="0"/>
              <a:t>Patient history</a:t>
            </a: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b="1" dirty="0" smtClean="0"/>
              <a:t>Physical examination</a:t>
            </a: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b="1" dirty="0" smtClean="0"/>
              <a:t>Diagnostic tests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Electrocardiography</a:t>
            </a:r>
            <a:r>
              <a:rPr lang="en-US" sz="3200" dirty="0" smtClean="0"/>
              <a:t> </a:t>
            </a:r>
          </a:p>
          <a:p>
            <a:pPr marL="990600" lvl="1" indent="-533400" algn="l" rtl="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Echocardiography</a:t>
            </a:r>
            <a:r>
              <a:rPr lang="en-US" sz="3200" b="1" dirty="0" smtClean="0">
                <a:solidFill>
                  <a:schemeClr val="folHlink"/>
                </a:solidFill>
              </a:rPr>
              <a:t>(ejection fraction)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Chest x-ray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Blood tests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Radionuclide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 magnetic resonance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computed tomography imaging 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cardiac catheterization with angiography</a:t>
            </a:r>
          </a:p>
          <a:p>
            <a:pPr marL="990600" lvl="1" indent="-533400" algn="l" rtl="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 sz="3200" b="1" dirty="0" smtClean="0"/>
              <a:t>a biopsy of heart muscle is needed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9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3300"/>
                </a:solidFill>
              </a:rPr>
              <a:t>Management Strategies for 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Congestive heart failure</a:t>
            </a:r>
            <a:endParaRPr lang="ar-E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3617240"/>
              </p:ext>
            </p:extLst>
          </p:nvPr>
        </p:nvGraphicFramePr>
        <p:xfrm>
          <a:off x="395536" y="1556792"/>
          <a:ext cx="874846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03313"/>
          </a:xfrm>
        </p:spPr>
        <p:txBody>
          <a:bodyPr/>
          <a:lstStyle/>
          <a:p>
            <a:pPr lvl="1" rtl="0" eaLnBrk="1" hangingPunct="1">
              <a:lnSpc>
                <a:spcPct val="90000"/>
              </a:lnSpc>
              <a:defRPr/>
            </a:pPr>
            <a:r>
              <a:rPr lang="en-US" sz="3600" b="1" dirty="0" smtClean="0">
                <a:solidFill>
                  <a:srgbClr val="FF3300"/>
                </a:solidFill>
              </a:rPr>
              <a:t>Objectives </a:t>
            </a:r>
            <a:endParaRPr lang="en-US" sz="3600" b="1" dirty="0">
              <a:solidFill>
                <a:srgbClr val="FF3300"/>
              </a:solidFill>
            </a:endParaRP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91513" cy="5445125"/>
          </a:xfrm>
        </p:spPr>
        <p:txBody>
          <a:bodyPr/>
          <a:lstStyle/>
          <a:p>
            <a:pPr lvl="1" algn="just" rtl="0">
              <a:lnSpc>
                <a:spcPct val="90000"/>
              </a:lnSpc>
              <a:defRPr/>
            </a:pPr>
            <a:r>
              <a:rPr lang="en-US" b="1" dirty="0" smtClean="0"/>
              <a:t>Define Congestive </a:t>
            </a:r>
            <a:r>
              <a:rPr lang="en-US" b="1" dirty="0"/>
              <a:t>Heart </a:t>
            </a:r>
            <a:r>
              <a:rPr lang="en-US" b="1" dirty="0" smtClean="0"/>
              <a:t>Failure.        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 smtClean="0"/>
          </a:p>
          <a:p>
            <a:pPr lvl="1" algn="just" rtl="0">
              <a:lnSpc>
                <a:spcPct val="90000"/>
              </a:lnSpc>
              <a:defRPr/>
            </a:pPr>
            <a:r>
              <a:rPr lang="en-US" b="1" dirty="0" smtClean="0"/>
              <a:t>Outlines the Factors </a:t>
            </a:r>
            <a:r>
              <a:rPr lang="en-US" b="1" dirty="0"/>
              <a:t>Affecting Cardiac Output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dirty="0" smtClean="0"/>
              <a:t>Discuses the Causes and pathophysiology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dirty="0" smtClean="0"/>
              <a:t>differentiate between Types of heart failure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dirty="0" smtClean="0"/>
              <a:t>Identify Clinical manifestations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dirty="0" smtClean="0"/>
              <a:t> outlines Classification of heart failure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dirty="0" smtClean="0"/>
              <a:t> identify Diagnostic evaluation</a:t>
            </a:r>
          </a:p>
          <a:p>
            <a:pPr lvl="1" algn="just" rtl="0" eaLnBrk="1" hangingPunct="1">
              <a:lnSpc>
                <a:spcPct val="90000"/>
              </a:lnSpc>
              <a:defRPr/>
            </a:pPr>
            <a:r>
              <a:rPr lang="en-US" b="1" dirty="0" smtClean="0"/>
              <a:t>Explain the management</a:t>
            </a:r>
          </a:p>
          <a:p>
            <a:pPr lvl="1" algn="just" rtl="0" eaLnBrk="1" hangingPunct="1">
              <a:lnSpc>
                <a:spcPct val="90000"/>
              </a:lnSpc>
              <a:buNone/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/>
              <a:t>Congestive heart failure </a:t>
            </a:r>
            <a:br>
              <a:rPr lang="en-US" sz="4000" b="1" dirty="0" smtClean="0"/>
            </a:br>
            <a:r>
              <a:rPr lang="en-US" sz="4000" dirty="0" smtClean="0"/>
              <a:t> </a:t>
            </a:r>
            <a:r>
              <a:rPr lang="en-US" b="1" dirty="0" smtClean="0">
                <a:solidFill>
                  <a:srgbClr val="FF3300"/>
                </a:solidFill>
              </a:rPr>
              <a:t>Treatment</a:t>
            </a:r>
          </a:p>
        </p:txBody>
      </p:sp>
      <p:sp>
        <p:nvSpPr>
          <p:cNvPr id="10138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964612" cy="5084762"/>
          </a:xfrm>
        </p:spPr>
        <p:txBody>
          <a:bodyPr>
            <a:normAutofit/>
          </a:bodyPr>
          <a:lstStyle/>
          <a:p>
            <a:pPr marL="609600" indent="-609600" algn="justLow" rtl="0" eaLnBrk="1" hangingPunct="1">
              <a:defRPr/>
            </a:pPr>
            <a:r>
              <a:rPr lang="en-US" sz="3600" b="1" dirty="0" smtClean="0">
                <a:solidFill>
                  <a:srgbClr val="FF9900"/>
                </a:solidFill>
              </a:rPr>
              <a:t>lifestyle change</a:t>
            </a:r>
          </a:p>
          <a:p>
            <a:pPr marL="990600" lvl="1" indent="-533400" algn="justLow" rtl="0" eaLnBrk="1" hangingPunct="1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Salt restriction</a:t>
            </a:r>
          </a:p>
          <a:p>
            <a:pPr marL="990600" lvl="1" indent="-533400" algn="justLow" rtl="0" eaLnBrk="1" hangingPunct="1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Exercises</a:t>
            </a:r>
          </a:p>
          <a:p>
            <a:pPr marL="990600" lvl="1" indent="-533400" algn="justLow" rtl="0" eaLnBrk="1" hangingPunct="1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Smoking and alcoholism cessation. </a:t>
            </a:r>
          </a:p>
          <a:p>
            <a:pPr marL="990600" lvl="1" indent="-533400" algn="justLow" rtl="0" eaLnBrk="1" hangingPunct="1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Body </a:t>
            </a:r>
            <a:r>
              <a:rPr lang="en-US" sz="2000" b="1" dirty="0" smtClean="0"/>
              <a:t>overweight </a:t>
            </a:r>
            <a:r>
              <a:rPr lang="en-US" sz="2000" b="1" dirty="0" smtClean="0"/>
              <a:t>(daily weight)</a:t>
            </a:r>
          </a:p>
          <a:p>
            <a:pPr marL="990600" lvl="1" indent="-533400" algn="justLow" rtl="0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Elevate </a:t>
            </a:r>
            <a:r>
              <a:rPr lang="en-US" sz="2000" b="1" dirty="0"/>
              <a:t>the feet and legs if they are swollen</a:t>
            </a:r>
            <a:r>
              <a:rPr lang="en-US" sz="2000" b="1" dirty="0" smtClean="0"/>
              <a:t>.</a:t>
            </a:r>
          </a:p>
          <a:p>
            <a:pPr marL="990600" lvl="1" indent="-533400" algn="justLow" rtl="0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Avoid </a:t>
            </a:r>
            <a:r>
              <a:rPr lang="en-US" sz="2000" b="1" dirty="0"/>
              <a:t>Excessive emotional stress and/or </a:t>
            </a:r>
            <a:r>
              <a:rPr lang="en-US" sz="2000" b="1" dirty="0" smtClean="0"/>
              <a:t>depression</a:t>
            </a:r>
          </a:p>
          <a:p>
            <a:pPr marL="990600" lvl="1" indent="-533400" algn="justLow" rtl="0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Control HTN &amp;</a:t>
            </a:r>
            <a:r>
              <a:rPr lang="en-US" sz="2000" b="1" dirty="0"/>
              <a:t>  </a:t>
            </a:r>
            <a:r>
              <a:rPr lang="en-US" sz="2000" b="1" dirty="0" smtClean="0"/>
              <a:t>cholesterol level</a:t>
            </a:r>
          </a:p>
          <a:p>
            <a:pPr marL="990600" lvl="1" indent="-533400" algn="justLow" rtl="0">
              <a:buFont typeface="Wingdings" pitchFamily="2" charset="2"/>
              <a:buAutoNum type="arabicPeriod"/>
              <a:defRPr/>
            </a:pPr>
            <a:r>
              <a:rPr lang="en-US" sz="2000" b="1" dirty="0" smtClean="0"/>
              <a:t>Control Diabetes .</a:t>
            </a:r>
          </a:p>
          <a:p>
            <a:pPr marL="457200" lvl="1" indent="0" algn="justLow" rtl="0">
              <a:buNone/>
              <a:defRPr/>
            </a:pPr>
            <a:r>
              <a:rPr lang="en-US" sz="2000" b="1" dirty="0"/>
              <a:t>As </a:t>
            </a:r>
            <a:r>
              <a:rPr lang="en-US" sz="2000" b="1" dirty="0" smtClean="0"/>
              <a:t>,Diabetes </a:t>
            </a:r>
            <a:r>
              <a:rPr lang="en-US" sz="2000" b="1" dirty="0"/>
              <a:t>deteriorates blood vessel walls because glucose causing the walls to be sticky.	</a:t>
            </a:r>
            <a:endParaRPr lang="en-US" sz="2000" b="1" dirty="0" smtClean="0"/>
          </a:p>
          <a:p>
            <a:pPr marL="990600" lvl="1" indent="-533400" algn="justLow" rtl="0">
              <a:buFont typeface="Wingdings" pitchFamily="2" charset="2"/>
              <a:buAutoNum type="arabicPeriod"/>
              <a:defRPr/>
            </a:pPr>
            <a:endParaRPr lang="en-US" dirty="0"/>
          </a:p>
          <a:p>
            <a:pPr marL="609600" indent="-609600" algn="just" rtl="0" eaLnBrk="1" hangingPunct="1">
              <a:defRPr/>
            </a:pPr>
            <a:endParaRPr lang="en-US" sz="4400" b="1" dirty="0" smtClean="0"/>
          </a:p>
        </p:txBody>
      </p:sp>
      <p:sp>
        <p:nvSpPr>
          <p:cNvPr id="2" name="Down Arrow 1"/>
          <p:cNvSpPr/>
          <p:nvPr/>
        </p:nvSpPr>
        <p:spPr>
          <a:xfrm>
            <a:off x="1162993" y="3513209"/>
            <a:ext cx="45719" cy="2446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1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1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01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1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01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01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01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101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101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Congestive heart failure </a:t>
            </a:r>
            <a:br>
              <a:rPr lang="en-US" b="1" dirty="0" smtClean="0"/>
            </a:br>
            <a:r>
              <a:rPr lang="en-US" dirty="0" smtClean="0"/>
              <a:t> </a:t>
            </a:r>
            <a:r>
              <a:rPr lang="en-US" b="1" dirty="0" smtClean="0">
                <a:solidFill>
                  <a:srgbClr val="FF3300"/>
                </a:solidFill>
              </a:rPr>
              <a:t>Treatment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Medication:</a:t>
            </a:r>
            <a:endParaRPr lang="en-US" b="1" dirty="0"/>
          </a:p>
          <a:p>
            <a:pPr algn="l" rtl="0">
              <a:defRPr/>
            </a:pPr>
            <a:r>
              <a:rPr lang="en-US" b="1" dirty="0"/>
              <a:t>Diuretics</a:t>
            </a:r>
          </a:p>
          <a:p>
            <a:pPr algn="l" rtl="0">
              <a:defRPr/>
            </a:pPr>
            <a:r>
              <a:rPr lang="en-US" b="1" dirty="0" err="1"/>
              <a:t>Inotropic</a:t>
            </a:r>
            <a:r>
              <a:rPr lang="en-US" b="1" dirty="0"/>
              <a:t> drugs</a:t>
            </a:r>
          </a:p>
          <a:p>
            <a:pPr algn="l" rtl="0">
              <a:defRPr/>
            </a:pPr>
            <a:r>
              <a:rPr lang="en-US" b="1" dirty="0"/>
              <a:t>Vasodilators</a:t>
            </a:r>
          </a:p>
          <a:p>
            <a:pPr algn="l" rtl="0">
              <a:defRPr/>
            </a:pPr>
            <a:r>
              <a:rPr lang="en-US" b="1" dirty="0">
                <a:sym typeface="Symbol" pitchFamily="18" charset="2"/>
              </a:rPr>
              <a:t>-Adrenergic blockers</a:t>
            </a:r>
            <a:endParaRPr lang="en-US" b="1" dirty="0"/>
          </a:p>
          <a:p>
            <a:pPr algn="l" rtl="0"/>
            <a:r>
              <a:rPr lang="en-US" b="1" dirty="0" err="1" smtClean="0"/>
              <a:t>Opioids</a:t>
            </a:r>
            <a:endParaRPr lang="ar-EG" dirty="0" smtClean="0"/>
          </a:p>
          <a:p>
            <a:pPr algn="l" rtl="0">
              <a:defRPr/>
            </a:pPr>
            <a:r>
              <a:rPr lang="en-US" b="1" dirty="0" smtClean="0"/>
              <a:t>ACE inhibitors</a:t>
            </a:r>
          </a:p>
          <a:p>
            <a:pPr algn="l" rtl="0">
              <a:defRPr/>
            </a:pPr>
            <a:r>
              <a:rPr lang="en-US" b="1" dirty="0" smtClean="0">
                <a:solidFill>
                  <a:srgbClr val="0070C0"/>
                </a:solidFill>
              </a:rPr>
              <a:t>Cardiac rehabilitation </a:t>
            </a:r>
            <a:r>
              <a:rPr lang="en-US" dirty="0" smtClean="0"/>
              <a:t>(this </a:t>
            </a:r>
            <a:r>
              <a:rPr lang="en-US" dirty="0"/>
              <a:t>program can monitor a person's exercise capacity).</a:t>
            </a:r>
          </a:p>
          <a:p>
            <a:pPr algn="l" rtl="0">
              <a:defRPr/>
            </a:pP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893175" cy="5111750"/>
          </a:xfrm>
        </p:spPr>
        <p:txBody>
          <a:bodyPr/>
          <a:lstStyle/>
          <a:p>
            <a:pPr algn="just" rtl="0" eaLnBrk="1" hangingPunct="1"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chemeClr val="folHlink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(surgical intervention) </a:t>
            </a:r>
          </a:p>
          <a:p>
            <a:pPr algn="just" rtl="0">
              <a:lnSpc>
                <a:spcPct val="90000"/>
              </a:lnSpc>
              <a:defRPr/>
            </a:pPr>
            <a:r>
              <a:rPr lang="en-US" sz="3600" b="1" i="1" dirty="0"/>
              <a:t>Percutaneous coronary intervention (Angioplasty</a:t>
            </a:r>
            <a:r>
              <a:rPr lang="en-US" sz="3600" b="1" i="1" dirty="0" smtClean="0"/>
              <a:t>)</a:t>
            </a:r>
            <a:endParaRPr lang="en-US" sz="3600" b="1" i="1" dirty="0" smtClean="0"/>
          </a:p>
          <a:p>
            <a:pPr algn="just" rtl="0" eaLnBrk="1" hangingPunct="1">
              <a:lnSpc>
                <a:spcPct val="90000"/>
              </a:lnSpc>
              <a:defRPr/>
            </a:pPr>
            <a:r>
              <a:rPr lang="en-US" sz="3600" b="1" i="1" dirty="0" smtClean="0"/>
              <a:t>Coronary</a:t>
            </a:r>
            <a:r>
              <a:rPr lang="en-US" sz="3600" b="1" i="1" dirty="0" smtClean="0">
                <a:solidFill>
                  <a:srgbClr val="FF9900"/>
                </a:solidFill>
              </a:rPr>
              <a:t> </a:t>
            </a:r>
            <a:r>
              <a:rPr lang="en-US" sz="3600" b="1" i="1" dirty="0" smtClean="0"/>
              <a:t>artery bypass grafting</a:t>
            </a:r>
            <a:r>
              <a:rPr lang="en-US" sz="3600" b="1" dirty="0" smtClean="0"/>
              <a:t> ( revascularization)</a:t>
            </a:r>
            <a:endParaRPr lang="en-US" sz="3600" b="1" i="1" dirty="0" smtClean="0"/>
          </a:p>
          <a:p>
            <a:pPr algn="just" rtl="0" eaLnBrk="1" hangingPunct="1">
              <a:lnSpc>
                <a:spcPct val="90000"/>
              </a:lnSpc>
              <a:defRPr/>
            </a:pPr>
            <a:r>
              <a:rPr lang="en-US" sz="3600" b="1" i="1" dirty="0" smtClean="0"/>
              <a:t>Valve </a:t>
            </a:r>
            <a:r>
              <a:rPr lang="en-US" sz="3600" b="1" i="1" dirty="0" smtClean="0"/>
              <a:t>replacement</a:t>
            </a:r>
          </a:p>
          <a:p>
            <a:pPr algn="just" rtl="0" eaLnBrk="1" hangingPunct="1">
              <a:lnSpc>
                <a:spcPct val="90000"/>
              </a:lnSpc>
              <a:defRPr/>
            </a:pPr>
            <a:r>
              <a:rPr lang="en-US" sz="3600" b="1" i="1" dirty="0" smtClean="0"/>
              <a:t>Biventricular</a:t>
            </a:r>
            <a:r>
              <a:rPr lang="en-US" sz="3600" b="1" i="1" dirty="0" smtClean="0">
                <a:solidFill>
                  <a:srgbClr val="FF9900"/>
                </a:solidFill>
              </a:rPr>
              <a:t> </a:t>
            </a:r>
            <a:r>
              <a:rPr lang="en-US" sz="3600" b="1" i="1" dirty="0" smtClean="0"/>
              <a:t>pacemaker</a:t>
            </a:r>
            <a:r>
              <a:rPr lang="en-US" sz="2800" b="1" dirty="0" smtClean="0"/>
              <a:t> </a:t>
            </a:r>
          </a:p>
          <a:p>
            <a:pPr algn="just" rtl="0" eaLnBrk="1" hangingPunct="1">
              <a:lnSpc>
                <a:spcPct val="90000"/>
              </a:lnSpc>
              <a:defRPr/>
            </a:pPr>
            <a:r>
              <a:rPr lang="en-US" b="1" i="1" dirty="0" smtClean="0"/>
              <a:t>Heart transplantation</a:t>
            </a:r>
            <a:r>
              <a:rPr lang="en-US" b="1" dirty="0" smtClean="0"/>
              <a:t> </a:t>
            </a:r>
            <a:endParaRPr lang="en-US" b="1" i="1" dirty="0" smtClean="0"/>
          </a:p>
        </p:txBody>
      </p:sp>
      <p:sp>
        <p:nvSpPr>
          <p:cNvPr id="104459" name="Rectangle 11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0080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smtClean="0"/>
              <a:t>Congestive heart failure </a:t>
            </a:r>
            <a:br>
              <a:rPr lang="en-US" sz="4000" b="1" smtClean="0"/>
            </a:br>
            <a:r>
              <a:rPr lang="en-US" sz="4000" smtClean="0"/>
              <a:t> </a:t>
            </a:r>
            <a:r>
              <a:rPr lang="en-US" b="1" smtClean="0">
                <a:solidFill>
                  <a:srgbClr val="FF3300"/>
                </a:solidFill>
              </a:rPr>
              <a:t>Treatment (cont</a:t>
            </a:r>
            <a:r>
              <a:rPr lang="en-US" b="1" smtClean="0">
                <a:solidFill>
                  <a:srgbClr val="FF3300"/>
                </a:solidFill>
                <a:latin typeface="Arial"/>
              </a:rPr>
              <a:t>…</a:t>
            </a:r>
            <a:r>
              <a:rPr lang="en-US" b="1" smtClean="0">
                <a:solidFill>
                  <a:srgbClr val="FF3300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4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4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04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04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04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Sample Pictures\D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563112"/>
          </a:xfrm>
        </p:spPr>
        <p:txBody>
          <a:bodyPr>
            <a:noAutofit/>
          </a:bodyPr>
          <a:lstStyle/>
          <a:p>
            <a:pPr algn="ctr"/>
            <a:r>
              <a:rPr lang="en-US" sz="11500" b="1" dirty="0" smtClean="0">
                <a:solidFill>
                  <a:srgbClr val="FF0000"/>
                </a:solidFill>
              </a:rPr>
              <a:t>THANK YOU </a:t>
            </a:r>
            <a:endParaRPr lang="ar-SA" sz="11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772400" cy="11430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FF0000"/>
                </a:solidFill>
              </a:rPr>
              <a:t>What is the Congestive Heart Failure</a:t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 fontScale="92500" lnSpcReduction="10000"/>
          </a:bodyPr>
          <a:lstStyle/>
          <a:p>
            <a:pPr lvl="1" algn="just" rtl="0">
              <a:defRPr/>
            </a:pP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Impaired cardiac pumping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such that heart is unable to pump adequate amount of blood to meet metabolic needs</a:t>
            </a:r>
          </a:p>
          <a:p>
            <a:pPr lvl="1" algn="just" rtl="0"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Not a disease but a “syndrome”</a:t>
            </a:r>
          </a:p>
          <a:p>
            <a:pPr lvl="1" algn="just" rtl="0">
              <a:defRPr/>
            </a:pP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Caused by  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long-standing HTN and CAD</a:t>
            </a:r>
          </a:p>
          <a:p>
            <a:pPr lvl="1" algn="just" rtl="0"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heart pumps blood inadequately, leading to reduced </a:t>
            </a: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blood flow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back-up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(congestion) </a:t>
            </a: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blood in the veins and lungs, and other changes that may further weaken the heart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0000"/>
                </a:solidFill>
              </a:rPr>
              <a:t>Factors Affecting Cardiac Output</a:t>
            </a:r>
            <a:endParaRPr lang="en-CA" sz="4000" b="1" dirty="0" smtClean="0">
              <a:solidFill>
                <a:srgbClr val="FF0000"/>
              </a:solidFill>
            </a:endParaRPr>
          </a:p>
        </p:txBody>
      </p:sp>
      <p:sp>
        <p:nvSpPr>
          <p:cNvPr id="4099" name="Oval 16"/>
          <p:cNvSpPr>
            <a:spLocks noChangeArrowheads="1"/>
          </p:cNvSpPr>
          <p:nvPr/>
        </p:nvSpPr>
        <p:spPr bwMode="auto">
          <a:xfrm>
            <a:off x="0" y="2819400"/>
            <a:ext cx="19812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Cardiac Output</a:t>
            </a:r>
            <a:endParaRPr lang="en-CA"/>
          </a:p>
        </p:txBody>
      </p:sp>
      <p:sp>
        <p:nvSpPr>
          <p:cNvPr id="4100" name="Oval 18"/>
          <p:cNvSpPr>
            <a:spLocks noChangeArrowheads="1"/>
          </p:cNvSpPr>
          <p:nvPr/>
        </p:nvSpPr>
        <p:spPr bwMode="auto">
          <a:xfrm>
            <a:off x="5181600" y="1219200"/>
            <a:ext cx="19812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Preload</a:t>
            </a:r>
            <a:endParaRPr lang="en-CA"/>
          </a:p>
        </p:txBody>
      </p:sp>
      <p:sp>
        <p:nvSpPr>
          <p:cNvPr id="4101" name="Oval 19"/>
          <p:cNvSpPr>
            <a:spLocks noChangeArrowheads="1"/>
          </p:cNvSpPr>
          <p:nvPr/>
        </p:nvSpPr>
        <p:spPr bwMode="auto">
          <a:xfrm>
            <a:off x="3657600" y="4572000"/>
            <a:ext cx="19812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Afterload</a:t>
            </a:r>
            <a:endParaRPr lang="en-CA"/>
          </a:p>
        </p:txBody>
      </p:sp>
      <p:sp>
        <p:nvSpPr>
          <p:cNvPr id="4102" name="Oval 20"/>
          <p:cNvSpPr>
            <a:spLocks noChangeArrowheads="1"/>
          </p:cNvSpPr>
          <p:nvPr/>
        </p:nvSpPr>
        <p:spPr bwMode="auto">
          <a:xfrm>
            <a:off x="6934200" y="4572000"/>
            <a:ext cx="19812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Contractility</a:t>
            </a:r>
            <a:endParaRPr lang="en-CA"/>
          </a:p>
        </p:txBody>
      </p:sp>
      <p:sp>
        <p:nvSpPr>
          <p:cNvPr id="4103" name="Oval 21"/>
          <p:cNvSpPr>
            <a:spLocks noChangeArrowheads="1"/>
          </p:cNvSpPr>
          <p:nvPr/>
        </p:nvSpPr>
        <p:spPr bwMode="auto">
          <a:xfrm>
            <a:off x="2362200" y="2819400"/>
            <a:ext cx="19812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Heart Rate</a:t>
            </a:r>
            <a:endParaRPr lang="en-CA"/>
          </a:p>
        </p:txBody>
      </p:sp>
      <p:sp>
        <p:nvSpPr>
          <p:cNvPr id="4104" name="Oval 22"/>
          <p:cNvSpPr>
            <a:spLocks noChangeArrowheads="1"/>
          </p:cNvSpPr>
          <p:nvPr/>
        </p:nvSpPr>
        <p:spPr bwMode="auto">
          <a:xfrm>
            <a:off x="5181600" y="2819400"/>
            <a:ext cx="1981200" cy="121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Stroke Volume</a:t>
            </a:r>
            <a:endParaRPr lang="en-CA"/>
          </a:p>
        </p:txBody>
      </p:sp>
      <p:sp>
        <p:nvSpPr>
          <p:cNvPr id="4105" name="Text Box 23"/>
          <p:cNvSpPr txBox="1">
            <a:spLocks noChangeArrowheads="1"/>
          </p:cNvSpPr>
          <p:nvPr/>
        </p:nvSpPr>
        <p:spPr bwMode="auto">
          <a:xfrm>
            <a:off x="1981200" y="3200400"/>
            <a:ext cx="184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=</a:t>
            </a:r>
            <a:endParaRPr lang="en-CA" dirty="0"/>
          </a:p>
        </p:txBody>
      </p:sp>
      <p:sp>
        <p:nvSpPr>
          <p:cNvPr id="4106" name="Text Box 24"/>
          <p:cNvSpPr txBox="1">
            <a:spLocks noChangeArrowheads="1"/>
          </p:cNvSpPr>
          <p:nvPr/>
        </p:nvSpPr>
        <p:spPr bwMode="auto">
          <a:xfrm>
            <a:off x="4572000" y="3143248"/>
            <a:ext cx="184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  <a:endParaRPr lang="en-CA"/>
          </a:p>
        </p:txBody>
      </p:sp>
      <p:sp>
        <p:nvSpPr>
          <p:cNvPr id="4107" name="Line 25"/>
          <p:cNvSpPr>
            <a:spLocks noChangeShapeType="1"/>
          </p:cNvSpPr>
          <p:nvPr/>
        </p:nvSpPr>
        <p:spPr bwMode="auto">
          <a:xfrm>
            <a:off x="6172200" y="2438400"/>
            <a:ext cx="0" cy="381000"/>
          </a:xfrm>
          <a:prstGeom prst="line">
            <a:avLst/>
          </a:prstGeom>
          <a:noFill/>
          <a:ln w="9525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EG"/>
          </a:p>
        </p:txBody>
      </p:sp>
      <p:sp>
        <p:nvSpPr>
          <p:cNvPr id="4108" name="Line 28"/>
          <p:cNvSpPr>
            <a:spLocks noChangeShapeType="1"/>
          </p:cNvSpPr>
          <p:nvPr/>
        </p:nvSpPr>
        <p:spPr bwMode="auto">
          <a:xfrm>
            <a:off x="7162800" y="4191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EG"/>
          </a:p>
        </p:txBody>
      </p:sp>
      <p:sp>
        <p:nvSpPr>
          <p:cNvPr id="4109" name="Line 29"/>
          <p:cNvSpPr>
            <a:spLocks noChangeShapeType="1"/>
          </p:cNvSpPr>
          <p:nvPr/>
        </p:nvSpPr>
        <p:spPr bwMode="auto">
          <a:xfrm flipV="1">
            <a:off x="4648200" y="3962400"/>
            <a:ext cx="838200" cy="609600"/>
          </a:xfrm>
          <a:prstGeom prst="line">
            <a:avLst/>
          </a:prstGeom>
          <a:noFill/>
          <a:ln w="9525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EG"/>
          </a:p>
        </p:txBody>
      </p:sp>
      <p:sp>
        <p:nvSpPr>
          <p:cNvPr id="4110" name="Line 30"/>
          <p:cNvSpPr>
            <a:spLocks noChangeShapeType="1"/>
          </p:cNvSpPr>
          <p:nvPr/>
        </p:nvSpPr>
        <p:spPr bwMode="auto">
          <a:xfrm flipH="1" flipV="1">
            <a:off x="6781800" y="3962400"/>
            <a:ext cx="1066800" cy="609600"/>
          </a:xfrm>
          <a:prstGeom prst="line">
            <a:avLst/>
          </a:prstGeom>
          <a:noFill/>
          <a:ln w="9525">
            <a:solidFill>
              <a:srgbClr val="FFFF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E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smtClean="0">
                <a:solidFill>
                  <a:srgbClr val="FF0000"/>
                </a:solidFill>
              </a:rPr>
              <a:t>Factors Affecting Cardiac Output</a:t>
            </a:r>
            <a:endParaRPr lang="en-CA" sz="4000" b="1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 fontScale="85000" lnSpcReduction="20000"/>
          </a:bodyPr>
          <a:lstStyle/>
          <a:p>
            <a:pPr marL="514350" indent="-514350" algn="l" rtl="0" eaLnBrk="1" hangingPunct="1">
              <a:buFont typeface="+mj-lt"/>
              <a:buAutoNum type="arabicParenR"/>
            </a:pPr>
            <a:r>
              <a:rPr lang="en-US" sz="2600" b="1" dirty="0" smtClean="0">
                <a:solidFill>
                  <a:srgbClr val="0070C0"/>
                </a:solidFill>
              </a:rPr>
              <a:t>Heart Rate</a:t>
            </a:r>
          </a:p>
          <a:p>
            <a:pPr marL="514350" indent="-514350" algn="l" rtl="0">
              <a:buFont typeface="+mj-lt"/>
              <a:buAutoNum type="arabicParenR"/>
            </a:pPr>
            <a:r>
              <a:rPr lang="en-US" sz="2600" b="1" dirty="0" smtClean="0">
                <a:solidFill>
                  <a:srgbClr val="0070C0"/>
                </a:solidFill>
              </a:rPr>
              <a:t>Preload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300" b="1" dirty="0" smtClean="0"/>
              <a:t>The volume of blood/amount of fiber stretch in the ventricles at the end of diastole (i.e., before the next contraction)</a:t>
            </a:r>
          </a:p>
          <a:p>
            <a:pPr lvl="1" algn="l" rtl="0">
              <a:buFont typeface="Wingdings" panose="05000000000000000000" pitchFamily="2" charset="2"/>
              <a:buChar char="ü"/>
            </a:pPr>
            <a:r>
              <a:rPr lang="en-US" sz="2300" b="1" dirty="0" smtClean="0"/>
              <a:t>It  is affected by venous blood pressure and the rate of venous </a:t>
            </a:r>
            <a:endParaRPr lang="en-US" sz="2300" b="1" dirty="0"/>
          </a:p>
          <a:p>
            <a:pPr marL="457200" lvl="1" indent="0" algn="l" rtl="0">
              <a:buNone/>
            </a:pPr>
            <a:r>
              <a:rPr lang="en-US" sz="2300" b="1" dirty="0" smtClean="0"/>
              <a:t>return. Preload increases as  </a:t>
            </a:r>
            <a:r>
              <a:rPr lang="en-US" sz="2300" b="1" dirty="0"/>
              <a:t>vasoconstriction, and fluid volume </a:t>
            </a:r>
            <a:r>
              <a:rPr lang="en-US" sz="2300" b="1" dirty="0" smtClean="0"/>
              <a:t>increase.</a:t>
            </a:r>
            <a:endParaRPr lang="en-US" sz="2300" b="1" dirty="0"/>
          </a:p>
          <a:p>
            <a:pPr marL="457200" lvl="1" indent="0" algn="l" rtl="0">
              <a:buNone/>
            </a:pPr>
            <a:r>
              <a:rPr lang="en-US" sz="2300" b="1" dirty="0"/>
              <a:t>	</a:t>
            </a:r>
            <a:endParaRPr lang="en-US" sz="2300" b="1" dirty="0" smtClean="0"/>
          </a:p>
          <a:p>
            <a:pPr marL="514350" indent="-514350" algn="l" rtl="0">
              <a:lnSpc>
                <a:spcPct val="90000"/>
              </a:lnSpc>
              <a:buFont typeface="+mj-lt"/>
              <a:buAutoNum type="arabicParenR"/>
            </a:pPr>
            <a:r>
              <a:rPr lang="en-CA" sz="2600" b="1" dirty="0" err="1" smtClean="0">
                <a:solidFill>
                  <a:srgbClr val="0070C0"/>
                </a:solidFill>
              </a:rPr>
              <a:t>Afterload</a:t>
            </a:r>
            <a:r>
              <a:rPr lang="en-CA" sz="2600" dirty="0" smtClean="0">
                <a:solidFill>
                  <a:srgbClr val="0070C0"/>
                </a:solidFill>
              </a:rPr>
              <a:t> </a:t>
            </a:r>
          </a:p>
          <a:p>
            <a:pPr lvl="1" algn="just" rtl="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CA" sz="2300" b="1" dirty="0" smtClean="0"/>
              <a:t>The resistance against which the ventricle must pump. Excessive </a:t>
            </a:r>
            <a:r>
              <a:rPr lang="en-CA" sz="2300" b="1" dirty="0" err="1" smtClean="0"/>
              <a:t>afterload</a:t>
            </a:r>
            <a:r>
              <a:rPr lang="en-CA" sz="2300" b="1" dirty="0" smtClean="0"/>
              <a:t> = difficult to pump blood </a:t>
            </a:r>
            <a:r>
              <a:rPr lang="en-CA" sz="2300" b="1" dirty="0" smtClean="0">
                <a:cs typeface="Times New Roman" pitchFamily="18" charset="0"/>
              </a:rPr>
              <a:t>→ reduced CO/SV</a:t>
            </a:r>
          </a:p>
          <a:p>
            <a:pPr lvl="1" algn="just" rtl="0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300" b="1" dirty="0" smtClean="0"/>
              <a:t> Factors that increase afterload include:  aortic and </a:t>
            </a:r>
            <a:r>
              <a:rPr lang="en-US" sz="2300" b="1" dirty="0" err="1" smtClean="0"/>
              <a:t>pulumonary</a:t>
            </a:r>
            <a:r>
              <a:rPr lang="en-US" sz="2300" b="1" dirty="0" smtClean="0"/>
              <a:t> stenosis, systemic &amp; pulmonary HTN, </a:t>
            </a:r>
            <a:r>
              <a:rPr lang="en-US" sz="2300" b="1" dirty="0"/>
              <a:t>vasoconstriction. </a:t>
            </a:r>
            <a:endParaRPr lang="en-CA" sz="2300" b="1" dirty="0" smtClean="0">
              <a:cs typeface="Times New Roman" pitchFamily="18" charset="0"/>
            </a:endParaRPr>
          </a:p>
          <a:p>
            <a:pPr marL="514350" indent="-514350" algn="l" rtl="0">
              <a:buFont typeface="+mj-lt"/>
              <a:buAutoNum type="arabicParenR"/>
            </a:pPr>
            <a:r>
              <a:rPr lang="en-CA" sz="2600" b="1" dirty="0" smtClean="0">
                <a:solidFill>
                  <a:srgbClr val="0070C0"/>
                </a:solidFill>
              </a:rPr>
              <a:t>Contractility</a:t>
            </a:r>
            <a:r>
              <a:rPr lang="en-CA" sz="2600" dirty="0" smtClean="0">
                <a:solidFill>
                  <a:srgbClr val="0070C0"/>
                </a:solidFill>
              </a:rPr>
              <a:t> </a:t>
            </a:r>
          </a:p>
          <a:p>
            <a:pPr lvl="1" algn="l" rtl="0"/>
            <a:r>
              <a:rPr lang="en-CA" sz="2300" b="1" dirty="0" smtClean="0"/>
              <a:t>Ability of the heart muscle to contract;  relates to the strength of contraction.  </a:t>
            </a:r>
            <a:endParaRPr lang="en-CA" sz="2300" b="1" dirty="0"/>
          </a:p>
          <a:p>
            <a:pPr lvl="1" algn="l" rtl="0"/>
            <a:endParaRPr lang="en-CA" sz="2300" b="1" dirty="0"/>
          </a:p>
          <a:p>
            <a:pPr lvl="1" algn="l" rtl="0"/>
            <a:r>
              <a:rPr lang="en-CA" sz="2300" b="1" dirty="0"/>
              <a:t>Infarctions, Ischemic </a:t>
            </a:r>
            <a:r>
              <a:rPr lang="en-CA" sz="2300" b="1" dirty="0" smtClean="0"/>
              <a:t>tissue decreases contractility.</a:t>
            </a:r>
            <a:endParaRPr lang="en-CA" sz="2300" b="1" dirty="0"/>
          </a:p>
          <a:p>
            <a:pPr lvl="1" algn="l" rtl="0"/>
            <a:endParaRPr lang="en-CA" sz="2300" b="1" dirty="0" smtClean="0"/>
          </a:p>
          <a:p>
            <a:pPr lvl="1" algn="l" rtl="0">
              <a:lnSpc>
                <a:spcPct val="90000"/>
              </a:lnSpc>
            </a:pPr>
            <a:endParaRPr lang="en-US" sz="2300" b="1" dirty="0" smtClean="0"/>
          </a:p>
          <a:p>
            <a:pPr algn="l" rtl="0" eaLnBrk="1" hangingPunct="1"/>
            <a:endParaRPr lang="en-US" dirty="0" smtClean="0"/>
          </a:p>
          <a:p>
            <a:pPr algn="l" rtl="0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</a:rPr>
              <a:t>Pathophysiology</a:t>
            </a:r>
            <a:r>
              <a:rPr lang="en-US" b="1" dirty="0" smtClean="0">
                <a:solidFill>
                  <a:srgbClr val="FF0000"/>
                </a:solidFill>
              </a:rPr>
              <a:t> of CHF</a:t>
            </a:r>
            <a:endParaRPr lang="en-CA" b="1" dirty="0" smtClean="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/>
            <a:r>
              <a:rPr lang="en-CA" sz="2800" dirty="0" smtClean="0"/>
              <a:t>Pump fails </a:t>
            </a:r>
            <a:r>
              <a:rPr lang="en-CA" sz="2800" dirty="0" smtClean="0">
                <a:cs typeface="Times New Roman" pitchFamily="18" charset="0"/>
              </a:rPr>
              <a:t>→</a:t>
            </a:r>
            <a:r>
              <a:rPr lang="en-CA" sz="2800" dirty="0" smtClean="0"/>
              <a:t> decreased stroke volume /CO.  </a:t>
            </a:r>
          </a:p>
          <a:p>
            <a:pPr algn="l" rtl="0" eaLnBrk="1" hangingPunct="1"/>
            <a:r>
              <a:rPr lang="en-CA" sz="2800" dirty="0" smtClean="0"/>
              <a:t>Compensatory mechanisms kick in to increase CO</a:t>
            </a:r>
          </a:p>
          <a:p>
            <a:pPr marL="914400" lvl="1" indent="-457200" algn="l" rtl="0" eaLnBrk="1" hangingPunct="1">
              <a:buFont typeface="+mj-lt"/>
              <a:buAutoNum type="arabicPeriod"/>
            </a:pPr>
            <a:r>
              <a:rPr lang="en-CA" sz="2400" dirty="0" smtClean="0"/>
              <a:t> SNS stimulation </a:t>
            </a:r>
            <a:r>
              <a:rPr lang="en-CA" sz="2400" dirty="0" smtClean="0">
                <a:cs typeface="Times New Roman" pitchFamily="18" charset="0"/>
              </a:rPr>
              <a:t>→</a:t>
            </a:r>
            <a:r>
              <a:rPr lang="en-CA" sz="2400" dirty="0" smtClean="0"/>
              <a:t> release of epinephrine/nor-epinephrine</a:t>
            </a:r>
          </a:p>
          <a:p>
            <a:pPr marL="1371600" lvl="2" indent="-457200" algn="l" rtl="0" eaLnBrk="1" hangingPunct="1">
              <a:buFont typeface="+mj-lt"/>
              <a:buAutoNum type="arabicPeriod"/>
            </a:pPr>
            <a:r>
              <a:rPr lang="en-CA" sz="2000" b="1" dirty="0" smtClean="0">
                <a:solidFill>
                  <a:schemeClr val="accent1"/>
                </a:solidFill>
              </a:rPr>
              <a:t>Increase HR</a:t>
            </a:r>
          </a:p>
          <a:p>
            <a:pPr marL="1371600" lvl="2" indent="-457200" algn="l" rtl="0" eaLnBrk="1" hangingPunct="1">
              <a:buFont typeface="+mj-lt"/>
              <a:buAutoNum type="arabicPeriod"/>
            </a:pPr>
            <a:r>
              <a:rPr lang="en-CA" sz="2000" b="1" dirty="0" smtClean="0">
                <a:solidFill>
                  <a:schemeClr val="accent1"/>
                </a:solidFill>
              </a:rPr>
              <a:t>Increase contractility </a:t>
            </a:r>
          </a:p>
          <a:p>
            <a:pPr marL="1371600" lvl="2" indent="-457200" algn="l" rtl="0" eaLnBrk="1" hangingPunct="1">
              <a:buFont typeface="+mj-lt"/>
              <a:buAutoNum type="arabicPeriod"/>
            </a:pPr>
            <a:r>
              <a:rPr lang="en-CA" sz="2000" b="1" dirty="0" smtClean="0">
                <a:solidFill>
                  <a:schemeClr val="accent1"/>
                </a:solidFill>
              </a:rPr>
              <a:t>Peripheral vasoconstriction (increases </a:t>
            </a:r>
            <a:r>
              <a:rPr lang="en-CA" sz="2000" b="1" dirty="0" err="1" smtClean="0">
                <a:solidFill>
                  <a:schemeClr val="accent1"/>
                </a:solidFill>
              </a:rPr>
              <a:t>afterload</a:t>
            </a:r>
            <a:r>
              <a:rPr lang="en-CA" sz="2000" b="1" dirty="0" smtClean="0">
                <a:solidFill>
                  <a:schemeClr val="accent1"/>
                </a:solidFill>
              </a:rPr>
              <a:t>)</a:t>
            </a:r>
          </a:p>
          <a:p>
            <a:pPr marL="914400" lvl="1" indent="-457200" algn="l" rtl="0" eaLnBrk="1" hangingPunct="1">
              <a:buFont typeface="+mj-lt"/>
              <a:buAutoNum type="arabicPeriod"/>
            </a:pPr>
            <a:r>
              <a:rPr lang="en-CA" sz="2400" dirty="0" smtClean="0"/>
              <a:t>Myocardial hypertrophy:  walls of heart thicken to provide more muscle mass </a:t>
            </a:r>
            <a:r>
              <a:rPr lang="en-CA" sz="2400" dirty="0" smtClean="0">
                <a:cs typeface="Times New Roman" pitchFamily="18" charset="0"/>
              </a:rPr>
              <a:t>→ </a:t>
            </a:r>
            <a:r>
              <a:rPr lang="en-CA" sz="2400" dirty="0" smtClean="0"/>
              <a:t>stronger contractions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</a:rPr>
              <a:t>Pathophysiology</a:t>
            </a:r>
            <a:r>
              <a:rPr lang="en-US" b="1" dirty="0" smtClean="0">
                <a:solidFill>
                  <a:srgbClr val="FF0000"/>
                </a:solidFill>
              </a:rPr>
              <a:t> of CHF</a:t>
            </a:r>
            <a:endParaRPr lang="en-CA" b="1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pPr marL="457200" lvl="1" indent="0" algn="l" rtl="0" eaLnBrk="1" hangingPunct="1">
              <a:buNone/>
            </a:pPr>
            <a:r>
              <a:rPr lang="en-CA" b="1" dirty="0" smtClean="0"/>
              <a:t>3. Hormonal response: </a:t>
            </a:r>
            <a:r>
              <a:rPr lang="en-CA" b="1" dirty="0" smtClean="0">
                <a:cs typeface="Times New Roman" pitchFamily="18" charset="0"/>
              </a:rPr>
              <a:t>↓ </a:t>
            </a:r>
            <a:r>
              <a:rPr lang="en-CA" b="1" dirty="0" smtClean="0"/>
              <a:t>renal perfusion Thus:</a:t>
            </a:r>
          </a:p>
          <a:p>
            <a:pPr marL="914400" lvl="2" indent="0" algn="l" rtl="0" eaLnBrk="1" hangingPunct="1">
              <a:buNone/>
            </a:pPr>
            <a:r>
              <a:rPr lang="en-CA" sz="2800" b="1" dirty="0" smtClean="0"/>
              <a:t>Kidneys release renin, which stimulates conversion of angiotensin I </a:t>
            </a:r>
            <a:r>
              <a:rPr lang="en-CA" sz="2800" b="1" dirty="0" smtClean="0">
                <a:cs typeface="Times New Roman" pitchFamily="18" charset="0"/>
              </a:rPr>
              <a:t>→</a:t>
            </a:r>
            <a:r>
              <a:rPr lang="en-CA" sz="2800" b="1" dirty="0" smtClean="0"/>
              <a:t> angiotensin II, which causes:</a:t>
            </a:r>
          </a:p>
          <a:p>
            <a:pPr marL="1828800" lvl="3" indent="-457200" algn="l" rtl="0" eaLnBrk="1" hangingPunct="1">
              <a:buFont typeface="+mj-lt"/>
              <a:buAutoNum type="arabicPeriod"/>
            </a:pPr>
            <a:r>
              <a:rPr lang="en-CA" sz="2400" b="1" dirty="0" smtClean="0"/>
              <a:t>Aldosterone release </a:t>
            </a:r>
            <a:r>
              <a:rPr lang="en-CA" sz="2400" b="1" dirty="0" smtClean="0">
                <a:cs typeface="Times New Roman" pitchFamily="18" charset="0"/>
              </a:rPr>
              <a:t>→</a:t>
            </a:r>
            <a:r>
              <a:rPr lang="en-CA" sz="2400" b="1" dirty="0" smtClean="0"/>
              <a:t> Na and water retention</a:t>
            </a:r>
          </a:p>
          <a:p>
            <a:pPr marL="1828800" lvl="3" indent="-457200" algn="l" rtl="0" eaLnBrk="1" hangingPunct="1">
              <a:buFont typeface="+mj-lt"/>
              <a:buAutoNum type="arabicPeriod"/>
            </a:pPr>
            <a:r>
              <a:rPr lang="en-CA" sz="2400" b="1" dirty="0" smtClean="0"/>
              <a:t>Peripheral vasoconstriction.</a:t>
            </a:r>
          </a:p>
          <a:p>
            <a:pPr marL="1828800" lvl="3" indent="-457200" algn="l" rtl="0" eaLnBrk="1" hangingPunct="1">
              <a:buFont typeface="+mj-lt"/>
              <a:buAutoNum type="arabicPeriod"/>
            </a:pPr>
            <a:endParaRPr lang="en-CA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</a:rPr>
              <a:t>Pathophysiology</a:t>
            </a:r>
            <a:r>
              <a:rPr lang="en-US" b="1" dirty="0" smtClean="0">
                <a:solidFill>
                  <a:srgbClr val="FF0000"/>
                </a:solidFill>
              </a:rPr>
              <a:t> of CHF</a:t>
            </a:r>
            <a:endParaRPr lang="en-CA" b="1" dirty="0" smtClean="0">
              <a:solidFill>
                <a:srgbClr val="FF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pPr algn="l" rtl="0" eaLnBrk="1" hangingPunct="1"/>
            <a:r>
              <a:rPr lang="en-CA" dirty="0" smtClean="0"/>
              <a:t>Compensatory mechanisms may  restore CO to near-normal. </a:t>
            </a:r>
          </a:p>
          <a:p>
            <a:pPr algn="l" rtl="0" eaLnBrk="1" hangingPunct="1"/>
            <a:r>
              <a:rPr lang="en-CA" dirty="0" smtClean="0"/>
              <a:t>But, excessive the compensatory mechanisms can worsen heart failure. </a:t>
            </a:r>
            <a:r>
              <a:rPr lang="en-CA" dirty="0" smtClean="0">
                <a:solidFill>
                  <a:srgbClr val="FF0000"/>
                </a:solidFill>
              </a:rPr>
              <a:t>Why?. </a:t>
            </a:r>
          </a:p>
          <a:p>
            <a:pPr algn="l" rtl="0" eaLnBrk="1" hangingPunct="1"/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</a:rPr>
              <a:t>Pathophysiology</a:t>
            </a:r>
            <a:r>
              <a:rPr lang="en-US" b="1" dirty="0" smtClean="0">
                <a:solidFill>
                  <a:srgbClr val="FF0000"/>
                </a:solidFill>
              </a:rPr>
              <a:t> of CHF</a:t>
            </a:r>
            <a:endParaRPr lang="en-CA" b="1" dirty="0" smtClean="0">
              <a:solidFill>
                <a:srgbClr val="FF00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09600" indent="-609600" algn="l" rtl="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CA" sz="2800" dirty="0" smtClean="0"/>
              <a:t>Vasoconstriction: </a:t>
            </a:r>
            <a:r>
              <a:rPr lang="en-CA" sz="2800" dirty="0" smtClean="0">
                <a:cs typeface="Times New Roman" pitchFamily="18" charset="0"/>
              </a:rPr>
              <a:t>↑ </a:t>
            </a:r>
            <a:r>
              <a:rPr lang="en-CA" sz="2800" dirty="0" smtClean="0"/>
              <a:t>the resistance against which heart has to pump (i.e., </a:t>
            </a:r>
            <a:r>
              <a:rPr lang="en-CA" sz="2800" dirty="0" smtClean="0">
                <a:cs typeface="Times New Roman" pitchFamily="18" charset="0"/>
              </a:rPr>
              <a:t>↑</a:t>
            </a:r>
            <a:r>
              <a:rPr lang="en-CA" sz="2800" dirty="0" smtClean="0"/>
              <a:t> afterload), and therefore </a:t>
            </a:r>
            <a:r>
              <a:rPr lang="en-CA" sz="2800" dirty="0" smtClean="0">
                <a:cs typeface="Times New Roman" pitchFamily="18" charset="0"/>
              </a:rPr>
              <a:t>↓</a:t>
            </a:r>
            <a:r>
              <a:rPr lang="en-CA" sz="2800" dirty="0" smtClean="0"/>
              <a:t> CO</a:t>
            </a:r>
          </a:p>
          <a:p>
            <a:pPr marL="609600" indent="-609600" algn="l" rtl="0" eaLnBrk="1" hangingPunct="1">
              <a:lnSpc>
                <a:spcPct val="80000"/>
              </a:lnSpc>
              <a:buFont typeface="+mj-lt"/>
              <a:buAutoNum type="arabicPeriod"/>
            </a:pPr>
            <a:endParaRPr lang="en-CA" sz="2800" dirty="0" smtClean="0"/>
          </a:p>
          <a:p>
            <a:pPr marL="609600" indent="-609600" algn="l" rtl="0">
              <a:lnSpc>
                <a:spcPct val="80000"/>
              </a:lnSpc>
              <a:buFont typeface="+mj-lt"/>
              <a:buAutoNum type="arabicPeriod"/>
            </a:pPr>
            <a:r>
              <a:rPr lang="en-CA" sz="2800" dirty="0" smtClean="0"/>
              <a:t>Na and water retention: </a:t>
            </a:r>
            <a:r>
              <a:rPr lang="en-CA" sz="2800" dirty="0" smtClean="0">
                <a:cs typeface="Times New Roman" pitchFamily="18" charset="0"/>
              </a:rPr>
              <a:t>↑ </a:t>
            </a:r>
            <a:r>
              <a:rPr lang="en-CA" sz="2800" dirty="0" smtClean="0"/>
              <a:t> fluid volume, which </a:t>
            </a:r>
            <a:r>
              <a:rPr lang="en-CA" sz="2800" dirty="0" smtClean="0">
                <a:cs typeface="Times New Roman" pitchFamily="18" charset="0"/>
              </a:rPr>
              <a:t>↑ </a:t>
            </a:r>
            <a:r>
              <a:rPr lang="en-CA" sz="2800" dirty="0" smtClean="0"/>
              <a:t>preload.  If too much “stretch” (too much fluid) </a:t>
            </a:r>
            <a:r>
              <a:rPr lang="en-CA" sz="2800" dirty="0" smtClean="0">
                <a:cs typeface="Times New Roman" pitchFamily="18" charset="0"/>
              </a:rPr>
              <a:t>→</a:t>
            </a:r>
            <a:r>
              <a:rPr lang="en-CA" sz="2800" dirty="0" smtClean="0"/>
              <a:t> </a:t>
            </a:r>
            <a:r>
              <a:rPr lang="en-CA" sz="2800" dirty="0" smtClean="0">
                <a:cs typeface="Times New Roman" pitchFamily="18" charset="0"/>
              </a:rPr>
              <a:t>↓</a:t>
            </a:r>
            <a:r>
              <a:rPr lang="en-CA" sz="2800" dirty="0" smtClean="0"/>
              <a:t> strength of contraction and </a:t>
            </a:r>
            <a:r>
              <a:rPr lang="en-CA" sz="2800" dirty="0" smtClean="0">
                <a:cs typeface="Times New Roman" pitchFamily="18" charset="0"/>
              </a:rPr>
              <a:t>↓ </a:t>
            </a:r>
            <a:r>
              <a:rPr lang="en-CA" sz="2800" dirty="0" smtClean="0"/>
              <a:t>CO (Starling’s Law )</a:t>
            </a:r>
          </a:p>
          <a:p>
            <a:pPr marL="609600" indent="-609600" algn="l" rtl="0" eaLnBrk="1" hangingPunct="1">
              <a:lnSpc>
                <a:spcPct val="80000"/>
              </a:lnSpc>
              <a:buFont typeface="+mj-lt"/>
              <a:buAutoNum type="arabicPeriod"/>
            </a:pPr>
            <a:endParaRPr lang="en-CA" sz="2800" dirty="0" smtClean="0"/>
          </a:p>
          <a:p>
            <a:pPr marL="609600" indent="-609600" algn="l" rtl="0" eaLnBrk="1" hangingPunct="1">
              <a:lnSpc>
                <a:spcPct val="80000"/>
              </a:lnSpc>
              <a:buFont typeface="+mj-lt"/>
              <a:buAutoNum type="arabicPeriod"/>
            </a:pPr>
            <a:endParaRPr lang="en-CA" sz="2800" dirty="0" smtClean="0"/>
          </a:p>
          <a:p>
            <a:pPr marL="609600" indent="-609600" algn="l" rtl="0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CA" sz="2800" dirty="0" smtClean="0"/>
              <a:t>Excessive tachycardia </a:t>
            </a:r>
            <a:r>
              <a:rPr lang="en-CA" sz="2800" dirty="0" smtClean="0">
                <a:cs typeface="Times New Roman" pitchFamily="18" charset="0"/>
              </a:rPr>
              <a:t>→</a:t>
            </a:r>
            <a:r>
              <a:rPr lang="en-CA" sz="2800" dirty="0" smtClean="0"/>
              <a:t> </a:t>
            </a:r>
            <a:r>
              <a:rPr lang="en-CA" sz="2800" dirty="0" smtClean="0">
                <a:cs typeface="Times New Roman" pitchFamily="18" charset="0"/>
              </a:rPr>
              <a:t>↓</a:t>
            </a:r>
            <a:r>
              <a:rPr lang="en-CA" sz="2800" dirty="0" smtClean="0"/>
              <a:t> diastolic filling time </a:t>
            </a:r>
            <a:r>
              <a:rPr lang="en-CA" sz="2800" dirty="0" smtClean="0">
                <a:cs typeface="Times New Roman" pitchFamily="18" charset="0"/>
              </a:rPr>
              <a:t>→</a:t>
            </a:r>
            <a:r>
              <a:rPr lang="en-CA" sz="2800" dirty="0" smtClean="0"/>
              <a:t> </a:t>
            </a:r>
            <a:r>
              <a:rPr lang="en-CA" sz="2800" dirty="0" smtClean="0">
                <a:cs typeface="Times New Roman" pitchFamily="18" charset="0"/>
              </a:rPr>
              <a:t>↓</a:t>
            </a:r>
            <a:r>
              <a:rPr lang="en-CA" sz="2800" dirty="0" smtClean="0"/>
              <a:t> ventricular filling </a:t>
            </a:r>
            <a:r>
              <a:rPr lang="en-CA" sz="2800" dirty="0" smtClean="0">
                <a:cs typeface="Times New Roman" pitchFamily="18" charset="0"/>
              </a:rPr>
              <a:t>→</a:t>
            </a:r>
            <a:r>
              <a:rPr lang="en-CA" sz="2800" dirty="0" smtClean="0"/>
              <a:t> </a:t>
            </a:r>
            <a:r>
              <a:rPr lang="en-CA" sz="2800" dirty="0" smtClean="0">
                <a:cs typeface="Times New Roman" pitchFamily="18" charset="0"/>
              </a:rPr>
              <a:t>↓</a:t>
            </a:r>
            <a:r>
              <a:rPr lang="en-CA" sz="2800" dirty="0" smtClean="0"/>
              <a:t> SV and 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707</Words>
  <Application>Microsoft Office PowerPoint</Application>
  <PresentationFormat>On-screen Show (4:3)</PresentationFormat>
  <Paragraphs>189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Congestive heart failure</vt:lpstr>
      <vt:lpstr>Objectives </vt:lpstr>
      <vt:lpstr>What is the Congestive Heart Failure </vt:lpstr>
      <vt:lpstr>Factors Affecting Cardiac Output</vt:lpstr>
      <vt:lpstr>Factors Affecting Cardiac Output</vt:lpstr>
      <vt:lpstr>Pathophysiology of CHF</vt:lpstr>
      <vt:lpstr>Pathophysiology of CHF</vt:lpstr>
      <vt:lpstr>Pathophysiology of CHF</vt:lpstr>
      <vt:lpstr>Pathophysiology of CHF</vt:lpstr>
      <vt:lpstr>Causes of congestive heart failure</vt:lpstr>
      <vt:lpstr>Causes of congestive heart failure (cont…)</vt:lpstr>
      <vt:lpstr>Congestive heart failure  Types</vt:lpstr>
      <vt:lpstr>PowerPoint Presentation</vt:lpstr>
      <vt:lpstr>Congestive Heart Failure Types of Congestive Heart Failure</vt:lpstr>
      <vt:lpstr>Cont.</vt:lpstr>
      <vt:lpstr>Chronic Congestive heart failure   Clinical manifestations  </vt:lpstr>
      <vt:lpstr>Chronic Congestive heart failure   Clinical manifestations ( cont…) </vt:lpstr>
      <vt:lpstr>Congestive heart failure   Diagnostic evaluation</vt:lpstr>
      <vt:lpstr>Management Strategies for   Congestive heart failure</vt:lpstr>
      <vt:lpstr>Congestive heart failure   Treatment</vt:lpstr>
      <vt:lpstr>Congestive heart failure   Treatment</vt:lpstr>
      <vt:lpstr>Congestive heart failure   Treatment (cont…)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Congestive heart failure</dc:title>
  <dc:creator>DELL</dc:creator>
  <cp:lastModifiedBy>Rehab Gwada</cp:lastModifiedBy>
  <cp:revision>38</cp:revision>
  <dcterms:created xsi:type="dcterms:W3CDTF">2014-11-01T18:24:31Z</dcterms:created>
  <dcterms:modified xsi:type="dcterms:W3CDTF">2016-02-20T18:10:22Z</dcterms:modified>
</cp:coreProperties>
</file>